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5"/>
  </p:notesMasterIdLst>
  <p:handoutMasterIdLst>
    <p:handoutMasterId r:id="rId20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465" r:id="rId74"/>
    <p:sldId id="334" r:id="rId75"/>
    <p:sldId id="335" r:id="rId76"/>
    <p:sldId id="336" r:id="rId77"/>
    <p:sldId id="455" r:id="rId78"/>
    <p:sldId id="456" r:id="rId79"/>
    <p:sldId id="457" r:id="rId80"/>
    <p:sldId id="458" r:id="rId81"/>
    <p:sldId id="459" r:id="rId82"/>
    <p:sldId id="460"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463"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61" r:id="rId179"/>
    <p:sldId id="462"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64" r:id="rId196"/>
    <p:sldId id="448" r:id="rId197"/>
    <p:sldId id="449" r:id="rId198"/>
    <p:sldId id="450" r:id="rId199"/>
    <p:sldId id="451" r:id="rId200"/>
    <p:sldId id="452" r:id="rId201"/>
    <p:sldId id="453" r:id="rId202"/>
    <p:sldId id="454" r:id="rId203"/>
    <p:sldId id="466" r:id="rId204"/>
  </p:sldIdLst>
  <p:sldSz cx="9144000" cy="6858000" type="overhead"/>
  <p:notesSz cx="7315200" cy="9601200"/>
  <p:defaultTextStyle>
    <a:defPPr>
      <a:defRPr lang="en-US"/>
    </a:defPPr>
    <a:lvl1pPr algn="r" rtl="0" eaLnBrk="0" fontAlgn="base" hangingPunct="0">
      <a:spcBef>
        <a:spcPct val="0"/>
      </a:spcBef>
      <a:spcAft>
        <a:spcPct val="0"/>
      </a:spcAft>
      <a:defRPr sz="2400" kern="1200">
        <a:solidFill>
          <a:srgbClr val="0000FF"/>
        </a:solidFill>
        <a:latin typeface="Comic Sans MS" pitchFamily="66" charset="0"/>
        <a:ea typeface="+mn-ea"/>
        <a:cs typeface="+mn-cs"/>
      </a:defRPr>
    </a:lvl1pPr>
    <a:lvl2pPr marL="457200" algn="r" rtl="0" eaLnBrk="0" fontAlgn="base" hangingPunct="0">
      <a:spcBef>
        <a:spcPct val="0"/>
      </a:spcBef>
      <a:spcAft>
        <a:spcPct val="0"/>
      </a:spcAft>
      <a:defRPr sz="2400" kern="1200">
        <a:solidFill>
          <a:srgbClr val="0000FF"/>
        </a:solidFill>
        <a:latin typeface="Comic Sans MS" pitchFamily="66" charset="0"/>
        <a:ea typeface="+mn-ea"/>
        <a:cs typeface="+mn-cs"/>
      </a:defRPr>
    </a:lvl2pPr>
    <a:lvl3pPr marL="914400" algn="r" rtl="0" eaLnBrk="0" fontAlgn="base" hangingPunct="0">
      <a:spcBef>
        <a:spcPct val="0"/>
      </a:spcBef>
      <a:spcAft>
        <a:spcPct val="0"/>
      </a:spcAft>
      <a:defRPr sz="2400" kern="1200">
        <a:solidFill>
          <a:srgbClr val="0000FF"/>
        </a:solidFill>
        <a:latin typeface="Comic Sans MS" pitchFamily="66" charset="0"/>
        <a:ea typeface="+mn-ea"/>
        <a:cs typeface="+mn-cs"/>
      </a:defRPr>
    </a:lvl3pPr>
    <a:lvl4pPr marL="1371600" algn="r" rtl="0" eaLnBrk="0" fontAlgn="base" hangingPunct="0">
      <a:spcBef>
        <a:spcPct val="0"/>
      </a:spcBef>
      <a:spcAft>
        <a:spcPct val="0"/>
      </a:spcAft>
      <a:defRPr sz="2400" kern="1200">
        <a:solidFill>
          <a:srgbClr val="0000FF"/>
        </a:solidFill>
        <a:latin typeface="Comic Sans MS" pitchFamily="66" charset="0"/>
        <a:ea typeface="+mn-ea"/>
        <a:cs typeface="+mn-cs"/>
      </a:defRPr>
    </a:lvl4pPr>
    <a:lvl5pPr marL="1828800" algn="r" rtl="0" eaLnBrk="0" fontAlgn="base" hangingPunct="0">
      <a:spcBef>
        <a:spcPct val="0"/>
      </a:spcBef>
      <a:spcAft>
        <a:spcPct val="0"/>
      </a:spcAft>
      <a:defRPr sz="2400" kern="1200">
        <a:solidFill>
          <a:srgbClr val="0000FF"/>
        </a:solidFill>
        <a:latin typeface="Comic Sans MS" pitchFamily="66" charset="0"/>
        <a:ea typeface="+mn-ea"/>
        <a:cs typeface="+mn-cs"/>
      </a:defRPr>
    </a:lvl5pPr>
    <a:lvl6pPr marL="2286000" algn="l" defTabSz="914400" rtl="0" eaLnBrk="1" latinLnBrk="0" hangingPunct="1">
      <a:defRPr sz="2400" kern="1200">
        <a:solidFill>
          <a:srgbClr val="0000FF"/>
        </a:solidFill>
        <a:latin typeface="Comic Sans MS" pitchFamily="66" charset="0"/>
        <a:ea typeface="+mn-ea"/>
        <a:cs typeface="+mn-cs"/>
      </a:defRPr>
    </a:lvl6pPr>
    <a:lvl7pPr marL="2743200" algn="l" defTabSz="914400" rtl="0" eaLnBrk="1" latinLnBrk="0" hangingPunct="1">
      <a:defRPr sz="2400" kern="1200">
        <a:solidFill>
          <a:srgbClr val="0000FF"/>
        </a:solidFill>
        <a:latin typeface="Comic Sans MS" pitchFamily="66" charset="0"/>
        <a:ea typeface="+mn-ea"/>
        <a:cs typeface="+mn-cs"/>
      </a:defRPr>
    </a:lvl7pPr>
    <a:lvl8pPr marL="3200400" algn="l" defTabSz="914400" rtl="0" eaLnBrk="1" latinLnBrk="0" hangingPunct="1">
      <a:defRPr sz="2400" kern="1200">
        <a:solidFill>
          <a:srgbClr val="0000FF"/>
        </a:solidFill>
        <a:latin typeface="Comic Sans MS" pitchFamily="66" charset="0"/>
        <a:ea typeface="+mn-ea"/>
        <a:cs typeface="+mn-cs"/>
      </a:defRPr>
    </a:lvl8pPr>
    <a:lvl9pPr marL="3657600" algn="l" defTabSz="914400" rtl="0" eaLnBrk="1" latinLnBrk="0" hangingPunct="1">
      <a:defRPr sz="2400" kern="1200">
        <a:solidFill>
          <a:srgbClr val="0000FF"/>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6633"/>
    <a:srgbClr val="FF9900"/>
    <a:srgbClr val="FFFF00"/>
    <a:srgbClr val="FF7C80"/>
    <a:srgbClr val="FF66CC"/>
    <a:srgbClr val="FF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878" autoAdjust="0"/>
    <p:restoredTop sz="85891" autoAdjust="0"/>
  </p:normalViewPr>
  <p:slideViewPr>
    <p:cSldViewPr snapToGrid="0">
      <p:cViewPr varScale="1">
        <p:scale>
          <a:sx n="53" d="100"/>
          <a:sy n="53" d="100"/>
        </p:scale>
        <p:origin x="-102" y="-594"/>
      </p:cViewPr>
      <p:guideLst>
        <p:guide orient="horz" pos="1404"/>
        <p:guide pos="3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9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l" defTabSz="966788">
              <a:defRPr sz="1300"/>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defTabSz="966788">
              <a:defRPr sz="1300"/>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l" defTabSz="966788">
              <a:defRPr sz="1300"/>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a:defRPr sz="1300"/>
            </a:lvl1pPr>
          </a:lstStyle>
          <a:p>
            <a:pPr>
              <a:defRPr/>
            </a:pPr>
            <a:fld id="{2DE1825C-D343-4452-8C1A-FB420729D016}" type="slidenum">
              <a:rPr lang="ar-SA">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646503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atin typeface="Marlett" pitchFamily="2" charset="2"/>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Marlett" pitchFamily="2" charset="2"/>
              </a:defRPr>
            </a:lvl1pPr>
          </a:lstStyle>
          <a:p>
            <a:pPr>
              <a:defRPr/>
            </a:pPr>
            <a:endParaRPr lang="en-US"/>
          </a:p>
        </p:txBody>
      </p:sp>
      <p:sp>
        <p:nvSpPr>
          <p:cNvPr id="2089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Marlett" pitchFamily="2" charset="2"/>
              </a:defRPr>
            </a:lvl1pPr>
          </a:lstStyle>
          <a:p>
            <a:pPr>
              <a:defRPr/>
            </a:pPr>
            <a:fld id="{D6AAC80D-0738-41B1-A4F7-B08ADC9DA747}" type="slidenum">
              <a:rPr lang="ar-SA"/>
              <a:pPr>
                <a:defRPr/>
              </a:pPr>
              <a:t>‹#›</a:t>
            </a:fld>
            <a:endParaRPr lang="en-US"/>
          </a:p>
        </p:txBody>
      </p:sp>
    </p:spTree>
    <p:extLst>
      <p:ext uri="{BB962C8B-B14F-4D97-AF65-F5344CB8AC3E}">
        <p14:creationId xmlns:p14="http://schemas.microsoft.com/office/powerpoint/2010/main" val="126779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7AC4E12A-6616-45FA-BFC8-3BE84C998E38}" type="slidenum">
              <a:rPr lang="ar-SA" smtClean="0"/>
              <a:pPr/>
              <a:t>1</a:t>
            </a:fld>
            <a:endParaRPr lang="en-US" smtClean="0"/>
          </a:p>
        </p:txBody>
      </p:sp>
      <p:sp>
        <p:nvSpPr>
          <p:cNvPr id="2099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813E257-A3DD-445D-B277-99D9E7238A75}" type="slidenum">
              <a:rPr lang="ar-SA" sz="1300">
                <a:latin typeface="Marlett" pitchFamily="2" charset="2"/>
              </a:rPr>
              <a:pPr defTabSz="966788"/>
              <a:t>1</a:t>
            </a:fld>
            <a:endParaRPr lang="en-US" sz="1300">
              <a:latin typeface="Marlett" pitchFamily="2" charset="2"/>
              <a:cs typeface="Courier New" pitchFamily="49" charset="0"/>
            </a:endParaRPr>
          </a:p>
        </p:txBody>
      </p:sp>
      <p:sp>
        <p:nvSpPr>
          <p:cNvPr id="209924" name="Rectangle 2"/>
          <p:cNvSpPr>
            <a:spLocks noGrp="1" noRot="1" noChangeAspect="1" noChangeArrowheads="1" noTextEdit="1"/>
          </p:cNvSpPr>
          <p:nvPr>
            <p:ph type="sldImg"/>
          </p:nvPr>
        </p:nvSpPr>
        <p:spPr>
          <a:xfrm>
            <a:off x="1258888" y="720725"/>
            <a:ext cx="4800600" cy="3600450"/>
          </a:xfrm>
          <a:ln/>
        </p:spPr>
      </p:sp>
      <p:sp>
        <p:nvSpPr>
          <p:cNvPr id="2099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18536571-0412-4998-AE91-B45D45C28349}" type="slidenum">
              <a:rPr lang="ar-SA" smtClean="0"/>
              <a:pPr/>
              <a:t>10</a:t>
            </a:fld>
            <a:endParaRPr lang="en-US" smtClean="0"/>
          </a:p>
        </p:txBody>
      </p:sp>
      <p:sp>
        <p:nvSpPr>
          <p:cNvPr id="219139" name="Rectangle 2"/>
          <p:cNvSpPr>
            <a:spLocks noGrp="1" noRot="1" noChangeAspect="1" noChangeArrowheads="1" noTextEdit="1"/>
          </p:cNvSpPr>
          <p:nvPr>
            <p:ph type="sldImg"/>
          </p:nvPr>
        </p:nvSpPr>
        <p:spPr>
          <a:xfrm>
            <a:off x="1258888" y="720725"/>
            <a:ext cx="4799012" cy="3598863"/>
          </a:xfrm>
          <a:ln/>
        </p:spPr>
      </p:sp>
      <p:sp>
        <p:nvSpPr>
          <p:cNvPr id="219140" name="Rectangle 3"/>
          <p:cNvSpPr>
            <a:spLocks noGrp="1" noChangeArrowheads="1"/>
          </p:cNvSpPr>
          <p:nvPr>
            <p:ph type="body" idx="1"/>
          </p:nvPr>
        </p:nvSpPr>
        <p:spPr>
          <a:xfrm>
            <a:off x="974725" y="4559300"/>
            <a:ext cx="5365750" cy="4321175"/>
          </a:xfrm>
          <a:noFill/>
          <a:ln/>
        </p:spPr>
        <p:txBody>
          <a:bodyPr/>
          <a:lstStyle/>
          <a:p>
            <a:r>
              <a:rPr lang="en-US" smtClean="0"/>
              <a:t>Same is true for adding to a full bounded stack or queue.</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89FB1534-965F-4E4D-BB1A-6817C3D0931B}" type="slidenum">
              <a:rPr lang="ar-SA" smtClean="0"/>
              <a:pPr/>
              <a:t>100</a:t>
            </a:fld>
            <a:endParaRPr lang="en-US" smtClean="0"/>
          </a:p>
        </p:txBody>
      </p:sp>
      <p:sp>
        <p:nvSpPr>
          <p:cNvPr id="3102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9A46962-2E28-4D8C-8B6E-BED8895D8366}" type="slidenum">
              <a:rPr lang="ar-SA" sz="1300">
                <a:latin typeface="Marlett" pitchFamily="2" charset="2"/>
              </a:rPr>
              <a:pPr defTabSz="966788"/>
              <a:t>100</a:t>
            </a:fld>
            <a:endParaRPr lang="en-US" sz="1300">
              <a:latin typeface="Marlett" pitchFamily="2" charset="2"/>
              <a:cs typeface="Courier New" pitchFamily="49" charset="0"/>
            </a:endParaRPr>
          </a:p>
        </p:txBody>
      </p:sp>
      <p:sp>
        <p:nvSpPr>
          <p:cNvPr id="310276" name="Rectangle 2"/>
          <p:cNvSpPr>
            <a:spLocks noGrp="1" noRot="1" noChangeAspect="1" noChangeArrowheads="1" noTextEdit="1"/>
          </p:cNvSpPr>
          <p:nvPr>
            <p:ph type="sldImg"/>
          </p:nvPr>
        </p:nvSpPr>
        <p:spPr>
          <a:ln/>
        </p:spPr>
      </p:sp>
      <p:sp>
        <p:nvSpPr>
          <p:cNvPr id="310277" name="Rectangle 3"/>
          <p:cNvSpPr>
            <a:spLocks noGrp="1" noChangeArrowheads="1"/>
          </p:cNvSpPr>
          <p:nvPr>
            <p:ph type="body" idx="1"/>
          </p:nvPr>
        </p:nvSpPr>
        <p:spPr>
          <a:noFill/>
          <a:ln/>
        </p:spPr>
        <p:txBody>
          <a:bodyPr/>
          <a:lstStyle/>
          <a:p>
            <a:r>
              <a:rPr lang="en-US" smtClean="0"/>
              <a:t>The thread then makes the first Node the new sentinel, and discards the old sentinel. This is the clever trick I mentioned earlier that ensures that we do not need to lock the Node itself. We do not physically remove the Node, we just demote it to sentinel.</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F210F5B5-4F20-44D4-A023-CCCCD7BE7630}" type="slidenum">
              <a:rPr lang="ar-SA" smtClean="0"/>
              <a:pPr/>
              <a:t>101</a:t>
            </a:fld>
            <a:endParaRPr lang="en-US" smtClean="0"/>
          </a:p>
        </p:txBody>
      </p:sp>
      <p:sp>
        <p:nvSpPr>
          <p:cNvPr id="3112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C75BF43-6C83-45DB-894C-1A1F90E37098}" type="slidenum">
              <a:rPr lang="ar-SA" sz="1300">
                <a:latin typeface="Marlett" pitchFamily="2" charset="2"/>
              </a:rPr>
              <a:pPr defTabSz="966788"/>
              <a:t>101</a:t>
            </a:fld>
            <a:endParaRPr lang="en-US" sz="1300">
              <a:latin typeface="Marlett" pitchFamily="2" charset="2"/>
              <a:cs typeface="Courier New" pitchFamily="49" charset="0"/>
            </a:endParaRPr>
          </a:p>
        </p:txBody>
      </p:sp>
      <p:sp>
        <p:nvSpPr>
          <p:cNvPr id="311300" name="Rectangle 2"/>
          <p:cNvSpPr>
            <a:spLocks noGrp="1" noRot="1" noChangeAspect="1" noChangeArrowheads="1" noTextEdit="1"/>
          </p:cNvSpPr>
          <p:nvPr>
            <p:ph type="sldImg"/>
          </p:nvPr>
        </p:nvSpPr>
        <p:spPr>
          <a:ln/>
        </p:spPr>
      </p:sp>
      <p:sp>
        <p:nvSpPr>
          <p:cNvPr id="311301" name="Rectangle 3"/>
          <p:cNvSpPr>
            <a:spLocks noGrp="1" noChangeArrowheads="1"/>
          </p:cNvSpPr>
          <p:nvPr>
            <p:ph type="body" idx="1"/>
          </p:nvPr>
        </p:nvSpPr>
        <p:spPr>
          <a:noFill/>
          <a:ln/>
        </p:spPr>
        <p:txBody>
          <a:bodyPr/>
          <a:lstStyle/>
          <a:p>
            <a:r>
              <a:rPr lang="en-US" smtClean="0"/>
              <a:t>Let’s take a brief detour. What do we do with nodes after we remove them from the queue? This is not an issue with the lock-based implementation, but it requires some thought here. In Java, we can just let the garbage collector recycle unused objects. But what if we are operating in an environment where there is no garbage collector, or where we think we can recycle memory more efficiently?</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FCC9AE5A-5B26-4129-8FCF-CF728C1E9697}" type="slidenum">
              <a:rPr lang="ar-SA" smtClean="0"/>
              <a:pPr/>
              <a:t>102</a:t>
            </a:fld>
            <a:endParaRPr lang="en-US" smtClean="0"/>
          </a:p>
        </p:txBody>
      </p:sp>
      <p:sp>
        <p:nvSpPr>
          <p:cNvPr id="3123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6995293-3AD1-4EF4-AD7F-CD33FFF3243B}" type="slidenum">
              <a:rPr lang="ar-SA" sz="1300">
                <a:latin typeface="Marlett" pitchFamily="2" charset="2"/>
              </a:rPr>
              <a:pPr defTabSz="966788"/>
              <a:t>102</a:t>
            </a:fld>
            <a:endParaRPr lang="en-US" sz="1300">
              <a:latin typeface="Marlett" pitchFamily="2" charset="2"/>
              <a:cs typeface="Courier New" pitchFamily="49" charset="0"/>
            </a:endParaRPr>
          </a:p>
        </p:txBody>
      </p:sp>
      <p:sp>
        <p:nvSpPr>
          <p:cNvPr id="312324" name="Rectangle 2"/>
          <p:cNvSpPr>
            <a:spLocks noGrp="1" noRot="1" noChangeAspect="1" noChangeArrowheads="1" noTextEdit="1"/>
          </p:cNvSpPr>
          <p:nvPr>
            <p:ph type="sldImg"/>
          </p:nvPr>
        </p:nvSpPr>
        <p:spPr>
          <a:ln/>
        </p:spPr>
      </p:sp>
      <p:sp>
        <p:nvSpPr>
          <p:cNvPr id="312325" name="Rectangle 3"/>
          <p:cNvSpPr>
            <a:spLocks noGrp="1" noChangeArrowheads="1"/>
          </p:cNvSpPr>
          <p:nvPr>
            <p:ph type="body" idx="1"/>
          </p:nvPr>
        </p:nvSpPr>
        <p:spPr>
          <a:noFill/>
          <a:ln/>
        </p:spPr>
        <p:txBody>
          <a:bodyPr/>
          <a:lstStyle/>
          <a:p>
            <a:r>
              <a:rPr lang="en-US" smtClean="0"/>
              <a:t>Let us look at the dequeue method from a different perspective. When we promote the prior first Node to sentinel, what do we do with the old sentinel? Seems like a good candidate for recylcling.</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EF432C09-1FAC-4916-9DA2-AC903081829C}" type="slidenum">
              <a:rPr lang="ar-SA" smtClean="0"/>
              <a:pPr/>
              <a:t>103</a:t>
            </a:fld>
            <a:endParaRPr lang="en-US" smtClean="0"/>
          </a:p>
        </p:txBody>
      </p:sp>
      <p:sp>
        <p:nvSpPr>
          <p:cNvPr id="3133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6410580-50BC-4A7D-B383-B8DB3321F678}" type="slidenum">
              <a:rPr lang="ar-SA" sz="1300">
                <a:latin typeface="Marlett" pitchFamily="2" charset="2"/>
              </a:rPr>
              <a:pPr defTabSz="966788"/>
              <a:t>103</a:t>
            </a:fld>
            <a:endParaRPr lang="en-US" sz="1300">
              <a:latin typeface="Marlett" pitchFamily="2" charset="2"/>
              <a:cs typeface="Courier New" pitchFamily="49" charset="0"/>
            </a:endParaRPr>
          </a:p>
        </p:txBody>
      </p:sp>
      <p:sp>
        <p:nvSpPr>
          <p:cNvPr id="313348" name="Rectangle 2"/>
          <p:cNvSpPr>
            <a:spLocks noGrp="1" noRot="1" noChangeAspect="1" noChangeArrowheads="1" noTextEdit="1"/>
          </p:cNvSpPr>
          <p:nvPr>
            <p:ph type="sldImg"/>
          </p:nvPr>
        </p:nvSpPr>
        <p:spPr>
          <a:ln/>
        </p:spPr>
      </p:sp>
      <p:sp>
        <p:nvSpPr>
          <p:cNvPr id="313349" name="Rectangle 3"/>
          <p:cNvSpPr>
            <a:spLocks noGrp="1" noChangeArrowheads="1"/>
          </p:cNvSpPr>
          <p:nvPr>
            <p:ph type="body" idx="1"/>
          </p:nvPr>
        </p:nvSpPr>
        <p:spPr>
          <a:noFill/>
          <a:ln/>
        </p:spPr>
        <p:txBody>
          <a:bodyPr/>
          <a:lstStyle/>
          <a:p>
            <a:r>
              <a:rPr lang="en-US" smtClean="0"/>
              <a:t>The most reasonable solution is to have each thread manage its own pool of unused nodes. When a thread needs a new Node, it pops one from the list. No need for synchronization. When a thread fees A Node, it pushes the newly-freed Node onto the list. What do we do when a thread runs out of nodes? Perhaps we could just malloc() more, or perhaps we can devise a shared pool. Never mind.</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7B1DF499-DD26-47B9-85D9-B45C5D1CE12D}" type="slidenum">
              <a:rPr lang="ar-SA" smtClean="0"/>
              <a:pPr/>
              <a:t>104</a:t>
            </a:fld>
            <a:endParaRPr lang="en-US" smtClean="0"/>
          </a:p>
        </p:txBody>
      </p:sp>
      <p:sp>
        <p:nvSpPr>
          <p:cNvPr id="3143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770328B-D0C5-4220-9EE2-BF7B4D4BE2E6}" type="slidenum">
              <a:rPr lang="ar-SA" sz="1300">
                <a:latin typeface="Marlett" pitchFamily="2" charset="2"/>
              </a:rPr>
              <a:pPr defTabSz="966788"/>
              <a:t>104</a:t>
            </a:fld>
            <a:endParaRPr lang="en-US" sz="1300">
              <a:latin typeface="Marlett" pitchFamily="2" charset="2"/>
              <a:cs typeface="Courier New" pitchFamily="49" charset="0"/>
            </a:endParaRPr>
          </a:p>
        </p:txBody>
      </p:sp>
      <p:sp>
        <p:nvSpPr>
          <p:cNvPr id="314372" name="Rectangle 2"/>
          <p:cNvSpPr>
            <a:spLocks noGrp="1" noRot="1" noChangeAspect="1" noChangeArrowheads="1" noTextEdit="1"/>
          </p:cNvSpPr>
          <p:nvPr>
            <p:ph type="sldImg"/>
          </p:nvPr>
        </p:nvSpPr>
        <p:spPr>
          <a:ln/>
        </p:spPr>
      </p:sp>
      <p:sp>
        <p:nvSpPr>
          <p:cNvPr id="314373" name="Rectangle 3"/>
          <p:cNvSpPr>
            <a:spLocks noGrp="1" noChangeArrowheads="1"/>
          </p:cNvSpPr>
          <p:nvPr>
            <p:ph type="body" idx="1"/>
          </p:nvPr>
        </p:nvSpPr>
        <p:spPr>
          <a:noFill/>
          <a:ln/>
        </p:spPr>
        <p:txBody>
          <a:bodyPr/>
          <a:lstStyle/>
          <a:p>
            <a:r>
              <a:rPr lang="en-US" smtClean="0"/>
              <a:t>Now the green thread goes to sleep, and other threads dequeue the red object and the green object, sending the prior sentinel and prior red Node to the respective free pools of the dequeuing threads. </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CF38F434-254F-40CC-A95C-396956D5B0C5}" type="slidenum">
              <a:rPr lang="ar-SA" smtClean="0"/>
              <a:pPr/>
              <a:t>105</a:t>
            </a:fld>
            <a:endParaRPr lang="en-US" smtClean="0"/>
          </a:p>
        </p:txBody>
      </p:sp>
      <p:sp>
        <p:nvSpPr>
          <p:cNvPr id="3153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B7D3807-046B-43FF-8DD6-24A56FEECB30}" type="slidenum">
              <a:rPr lang="ar-SA" sz="1300">
                <a:latin typeface="Marlett" pitchFamily="2" charset="2"/>
              </a:rPr>
              <a:pPr defTabSz="966788"/>
              <a:t>105</a:t>
            </a:fld>
            <a:endParaRPr lang="en-US" sz="1300">
              <a:latin typeface="Marlett" pitchFamily="2" charset="2"/>
              <a:cs typeface="Courier New" pitchFamily="49" charset="0"/>
            </a:endParaRPr>
          </a:p>
        </p:txBody>
      </p:sp>
      <p:sp>
        <p:nvSpPr>
          <p:cNvPr id="315396" name="Rectangle 2"/>
          <p:cNvSpPr>
            <a:spLocks noGrp="1" noRot="1" noChangeAspect="1" noChangeArrowheads="1" noTextEdit="1"/>
          </p:cNvSpPr>
          <p:nvPr>
            <p:ph type="sldImg"/>
          </p:nvPr>
        </p:nvSpPr>
        <p:spPr>
          <a:ln/>
        </p:spPr>
      </p:sp>
      <p:sp>
        <p:nvSpPr>
          <p:cNvPr id="315397" name="Rectangle 3"/>
          <p:cNvSpPr>
            <a:spLocks noGrp="1" noChangeArrowheads="1"/>
          </p:cNvSpPr>
          <p:nvPr>
            <p:ph type="body" idx="1"/>
          </p:nvPr>
        </p:nvSpPr>
        <p:spPr>
          <a:noFill/>
          <a:ln/>
        </p:spPr>
        <p:txBody>
          <a:bodyPr/>
          <a:lstStyle/>
          <a:p>
            <a:r>
              <a:rPr lang="en-US" smtClean="0"/>
              <a:t>Despite what you might think, we are perfectly safe, because any thread that tries to CAS the head field must fail, because that field has changed. Now assume that the enough deq() and enq() calls  occur such that the original sentinel Node is recyled, and again becomes a sentinel Node for an empty queue.</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C5E95F5B-0FBC-4FE6-8B03-58E2A8AC52F7}" type="slidenum">
              <a:rPr lang="ar-SA" smtClean="0"/>
              <a:pPr/>
              <a:t>106</a:t>
            </a:fld>
            <a:endParaRPr lang="en-US" smtClean="0"/>
          </a:p>
        </p:txBody>
      </p:sp>
      <p:sp>
        <p:nvSpPr>
          <p:cNvPr id="3164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C17E6CD-5F32-4DC0-80EA-A3F91A1EC16D}" type="slidenum">
              <a:rPr lang="ar-SA" sz="1300">
                <a:latin typeface="Marlett" pitchFamily="2" charset="2"/>
              </a:rPr>
              <a:pPr defTabSz="966788"/>
              <a:t>106</a:t>
            </a:fld>
            <a:endParaRPr lang="en-US" sz="1300">
              <a:latin typeface="Marlett" pitchFamily="2" charset="2"/>
              <a:cs typeface="Courier New" pitchFamily="49" charset="0"/>
            </a:endParaRPr>
          </a:p>
        </p:txBody>
      </p:sp>
      <p:sp>
        <p:nvSpPr>
          <p:cNvPr id="316420" name="Rectangle 2"/>
          <p:cNvSpPr>
            <a:spLocks noGrp="1" noRot="1" noChangeAspect="1" noChangeArrowheads="1" noTextEdit="1"/>
          </p:cNvSpPr>
          <p:nvPr>
            <p:ph type="sldImg"/>
          </p:nvPr>
        </p:nvSpPr>
        <p:spPr>
          <a:ln/>
        </p:spPr>
      </p:sp>
      <p:sp>
        <p:nvSpPr>
          <p:cNvPr id="316421" name="Rectangle 3"/>
          <p:cNvSpPr>
            <a:spLocks noGrp="1" noChangeArrowheads="1"/>
          </p:cNvSpPr>
          <p:nvPr>
            <p:ph type="body" idx="1"/>
          </p:nvPr>
        </p:nvSpPr>
        <p:spPr>
          <a:noFill/>
          <a:ln/>
        </p:spPr>
        <p:txBody>
          <a:bodyPr/>
          <a:lstStyle/>
          <a:p>
            <a:r>
              <a:rPr lang="en-US" smtClean="0"/>
              <a:t>Now the green thread wakes up. It applies CAS to the queue’s head field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3C45290E-2A38-4FA8-9FB9-9999DDF717BF}" type="slidenum">
              <a:rPr lang="ar-SA" smtClean="0"/>
              <a:pPr/>
              <a:t>107</a:t>
            </a:fld>
            <a:endParaRPr lang="en-US" smtClean="0"/>
          </a:p>
        </p:txBody>
      </p:sp>
      <p:sp>
        <p:nvSpPr>
          <p:cNvPr id="3174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84D3969-0237-4AE6-810C-08E3EA22E186}" type="slidenum">
              <a:rPr lang="ar-SA" sz="1300">
                <a:latin typeface="Marlett" pitchFamily="2" charset="2"/>
              </a:rPr>
              <a:pPr defTabSz="966788"/>
              <a:t>107</a:t>
            </a:fld>
            <a:endParaRPr lang="en-US" sz="1300">
              <a:latin typeface="Marlett" pitchFamily="2" charset="2"/>
              <a:cs typeface="Courier New" pitchFamily="49" charset="0"/>
            </a:endParaRPr>
          </a:p>
        </p:txBody>
      </p:sp>
      <p:sp>
        <p:nvSpPr>
          <p:cNvPr id="317444" name="Rectangle 2"/>
          <p:cNvSpPr>
            <a:spLocks noGrp="1" noRot="1" noChangeAspect="1" noChangeArrowheads="1" noTextEdit="1"/>
          </p:cNvSpPr>
          <p:nvPr>
            <p:ph type="sldImg"/>
          </p:nvPr>
        </p:nvSpPr>
        <p:spPr>
          <a:ln/>
        </p:spPr>
      </p:sp>
      <p:sp>
        <p:nvSpPr>
          <p:cNvPr id="317445" name="Rectangle 3"/>
          <p:cNvSpPr>
            <a:spLocks noGrp="1" noChangeArrowheads="1"/>
          </p:cNvSpPr>
          <p:nvPr>
            <p:ph type="body" idx="1"/>
          </p:nvPr>
        </p:nvSpPr>
        <p:spPr>
          <a:noFill/>
          <a:ln/>
        </p:spPr>
        <p:txBody>
          <a:bodyPr/>
          <a:lstStyle/>
          <a:p>
            <a:r>
              <a:rPr lang="en-US" smtClean="0"/>
              <a:t>Surprise! It works! The problem is that the bit-wise value of the head field is the same as before, even though its meaning has changed. This is a problem with the way the CAS operation is defined, nothing more.</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92E92373-DCBB-4355-8EF5-4FB1232CF896}" type="slidenum">
              <a:rPr lang="ar-SA" smtClean="0"/>
              <a:pPr/>
              <a:t>108</a:t>
            </a:fld>
            <a:endParaRPr lang="en-US" smtClean="0"/>
          </a:p>
        </p:txBody>
      </p:sp>
      <p:sp>
        <p:nvSpPr>
          <p:cNvPr id="3184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E9156F0-6A9C-4DEB-A6FC-2731996BFFBE}" type="slidenum">
              <a:rPr lang="ar-SA" sz="1300">
                <a:latin typeface="Marlett" pitchFamily="2" charset="2"/>
              </a:rPr>
              <a:pPr defTabSz="966788"/>
              <a:t>108</a:t>
            </a:fld>
            <a:endParaRPr lang="en-US" sz="1300">
              <a:latin typeface="Marlett" pitchFamily="2" charset="2"/>
              <a:cs typeface="Courier New" pitchFamily="49" charset="0"/>
            </a:endParaRPr>
          </a:p>
        </p:txBody>
      </p:sp>
      <p:sp>
        <p:nvSpPr>
          <p:cNvPr id="318468" name="Rectangle 2"/>
          <p:cNvSpPr>
            <a:spLocks noGrp="1" noRot="1" noChangeAspect="1" noChangeArrowheads="1" noTextEdit="1"/>
          </p:cNvSpPr>
          <p:nvPr>
            <p:ph type="sldImg"/>
          </p:nvPr>
        </p:nvSpPr>
        <p:spPr>
          <a:ln/>
        </p:spPr>
      </p:sp>
      <p:sp>
        <p:nvSpPr>
          <p:cNvPr id="318469" name="Rectangle 3"/>
          <p:cNvSpPr>
            <a:spLocks noGrp="1" noChangeArrowheads="1"/>
          </p:cNvSpPr>
          <p:nvPr>
            <p:ph type="body" idx="1"/>
          </p:nvPr>
        </p:nvSpPr>
        <p:spPr>
          <a:noFill/>
          <a:ln/>
        </p:spPr>
        <p:txBody>
          <a:bodyPr/>
          <a:lstStyle/>
          <a:p>
            <a:r>
              <a:rPr lang="en-US" smtClean="0"/>
              <a:t>In the end, the tail pointer points to a sentinel node, while the head points to node in some thread’s free list. What went wrong?</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3FAB3BD9-5625-4B64-B5DF-8EFE5B8D57CA}" type="slidenum">
              <a:rPr lang="ar-SA" smtClean="0"/>
              <a:pPr/>
              <a:t>109</a:t>
            </a:fld>
            <a:endParaRPr lang="en-US" smtClean="0"/>
          </a:p>
        </p:txBody>
      </p:sp>
      <p:sp>
        <p:nvSpPr>
          <p:cNvPr id="3194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88F3B2D-DE5A-4A37-84FC-9EA56A235CAF}" type="slidenum">
              <a:rPr lang="ar-SA" sz="1300">
                <a:latin typeface="Marlett" pitchFamily="2" charset="2"/>
              </a:rPr>
              <a:pPr defTabSz="966788"/>
              <a:t>109</a:t>
            </a:fld>
            <a:endParaRPr lang="en-US" sz="1300">
              <a:latin typeface="Marlett" pitchFamily="2" charset="2"/>
              <a:cs typeface="Courier New" pitchFamily="49" charset="0"/>
            </a:endParaRPr>
          </a:p>
        </p:txBody>
      </p:sp>
      <p:sp>
        <p:nvSpPr>
          <p:cNvPr id="319492" name="Rectangle 2"/>
          <p:cNvSpPr>
            <a:spLocks noGrp="1" noRot="1" noChangeAspect="1" noChangeArrowheads="1" noTextEdit="1"/>
          </p:cNvSpPr>
          <p:nvPr>
            <p:ph type="sldImg"/>
          </p:nvPr>
        </p:nvSpPr>
        <p:spPr>
          <a:ln/>
        </p:spPr>
      </p:sp>
      <p:sp>
        <p:nvSpPr>
          <p:cNvPr id="31949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88B99387-C25F-474C-ADE5-BA9E5E6056A7}" type="slidenum">
              <a:rPr lang="ar-SA" smtClean="0"/>
              <a:pPr/>
              <a:t>11</a:t>
            </a:fld>
            <a:endParaRPr lang="en-US" smtClean="0"/>
          </a:p>
        </p:txBody>
      </p:sp>
      <p:sp>
        <p:nvSpPr>
          <p:cNvPr id="220163" name="Rectangle 2"/>
          <p:cNvSpPr>
            <a:spLocks noGrp="1" noRot="1" noChangeAspect="1" noChangeArrowheads="1" noTextEdit="1"/>
          </p:cNvSpPr>
          <p:nvPr>
            <p:ph type="sldImg"/>
          </p:nvPr>
        </p:nvSpPr>
        <p:spPr>
          <a:xfrm>
            <a:off x="1258888" y="720725"/>
            <a:ext cx="4799012" cy="3598863"/>
          </a:xfrm>
          <a:ln/>
        </p:spPr>
      </p:sp>
      <p:sp>
        <p:nvSpPr>
          <p:cNvPr id="220164" name="Rectangle 3"/>
          <p:cNvSpPr>
            <a:spLocks noGrp="1" noChangeArrowheads="1"/>
          </p:cNvSpPr>
          <p:nvPr>
            <p:ph type="body" idx="1"/>
          </p:nvPr>
        </p:nvSpPr>
        <p:spPr>
          <a:xfrm>
            <a:off x="974725" y="4559300"/>
            <a:ext cx="5365750" cy="4321175"/>
          </a:xfrm>
          <a:noFill/>
          <a:ln/>
        </p:spPr>
        <p:txBody>
          <a:bodyPr/>
          <a:lstStyle/>
          <a:p>
            <a:r>
              <a:rPr lang="en-US" smtClean="0"/>
              <a:t>The alternative is to throw an exception. This choice makes sense when the thread can profitably turn its attention to other activities.</a:t>
            </a:r>
          </a:p>
          <a:p>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826C1EC3-A653-4D85-AB36-A631861A4B12}" type="slidenum">
              <a:rPr lang="ar-SA" smtClean="0"/>
              <a:pPr/>
              <a:t>110</a:t>
            </a:fld>
            <a:endParaRPr lang="en-US" smtClean="0"/>
          </a:p>
        </p:txBody>
      </p:sp>
      <p:sp>
        <p:nvSpPr>
          <p:cNvPr id="3205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7587C63-709F-4A0F-B07D-8BE6CE491067}" type="slidenum">
              <a:rPr lang="ar-SA" sz="1300">
                <a:latin typeface="Marlett" pitchFamily="2" charset="2"/>
              </a:rPr>
              <a:pPr defTabSz="966788"/>
              <a:t>110</a:t>
            </a:fld>
            <a:endParaRPr lang="en-US" sz="1300">
              <a:latin typeface="Marlett" pitchFamily="2" charset="2"/>
              <a:cs typeface="Courier New" pitchFamily="49" charset="0"/>
            </a:endParaRPr>
          </a:p>
        </p:txBody>
      </p:sp>
      <p:sp>
        <p:nvSpPr>
          <p:cNvPr id="320516" name="Rectangle 2"/>
          <p:cNvSpPr>
            <a:spLocks noGrp="1" noRot="1" noChangeAspect="1" noChangeArrowheads="1" noTextEdit="1"/>
          </p:cNvSpPr>
          <p:nvPr>
            <p:ph type="sldImg"/>
          </p:nvPr>
        </p:nvSpPr>
        <p:spPr>
          <a:ln/>
        </p:spPr>
      </p:sp>
      <p:sp>
        <p:nvSpPr>
          <p:cNvPr id="32051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7B3F8544-C6E4-4CF3-9D67-1B4C36B9B5AD}" type="slidenum">
              <a:rPr lang="ar-SA" smtClean="0"/>
              <a:pPr/>
              <a:t>111</a:t>
            </a:fld>
            <a:endParaRPr lang="en-US" smtClean="0"/>
          </a:p>
        </p:txBody>
      </p:sp>
      <p:sp>
        <p:nvSpPr>
          <p:cNvPr id="3215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A952873-E514-474D-8B87-A53034D64C7C}" type="slidenum">
              <a:rPr lang="ar-SA" sz="1300">
                <a:latin typeface="Marlett" pitchFamily="2" charset="2"/>
              </a:rPr>
              <a:pPr defTabSz="966788"/>
              <a:t>111</a:t>
            </a:fld>
            <a:endParaRPr lang="en-US" sz="1300">
              <a:latin typeface="Marlett" pitchFamily="2" charset="2"/>
              <a:cs typeface="Courier New" pitchFamily="49" charset="0"/>
            </a:endParaRPr>
          </a:p>
        </p:txBody>
      </p:sp>
      <p:sp>
        <p:nvSpPr>
          <p:cNvPr id="321540" name="Rectangle 2"/>
          <p:cNvSpPr>
            <a:spLocks noGrp="1" noRot="1" noChangeAspect="1" noChangeArrowheads="1" noTextEdit="1"/>
          </p:cNvSpPr>
          <p:nvPr>
            <p:ph type="sldImg"/>
          </p:nvPr>
        </p:nvSpPr>
        <p:spPr>
          <a:ln/>
        </p:spPr>
      </p:sp>
      <p:sp>
        <p:nvSpPr>
          <p:cNvPr id="3215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114FADFF-1CEE-4B5A-8D12-B991107B372E}" type="slidenum">
              <a:rPr lang="ar-SA" smtClean="0"/>
              <a:pPr/>
              <a:t>112</a:t>
            </a:fld>
            <a:endParaRPr lang="en-US" smtClean="0"/>
          </a:p>
        </p:txBody>
      </p:sp>
      <p:sp>
        <p:nvSpPr>
          <p:cNvPr id="3225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E900516-D92C-4710-B8D1-145BB0E662E0}" type="slidenum">
              <a:rPr lang="ar-SA" sz="1300">
                <a:latin typeface="Marlett" pitchFamily="2" charset="2"/>
              </a:rPr>
              <a:pPr defTabSz="966788"/>
              <a:t>112</a:t>
            </a:fld>
            <a:endParaRPr lang="en-US" sz="1300">
              <a:latin typeface="Marlett" pitchFamily="2" charset="2"/>
              <a:cs typeface="Courier New" pitchFamily="49" charset="0"/>
            </a:endParaRPr>
          </a:p>
        </p:txBody>
      </p:sp>
      <p:sp>
        <p:nvSpPr>
          <p:cNvPr id="322564" name="Rectangle 2"/>
          <p:cNvSpPr>
            <a:spLocks noGrp="1" noRot="1" noChangeAspect="1" noChangeArrowheads="1" noTextEdit="1"/>
          </p:cNvSpPr>
          <p:nvPr>
            <p:ph type="sldImg"/>
          </p:nvPr>
        </p:nvSpPr>
        <p:spPr>
          <a:ln/>
        </p:spPr>
      </p:sp>
      <p:sp>
        <p:nvSpPr>
          <p:cNvPr id="32256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498ADBFC-34D9-401D-82CB-DE65D4B58546}" type="slidenum">
              <a:rPr lang="ar-SA" smtClean="0"/>
              <a:pPr/>
              <a:t>113</a:t>
            </a:fld>
            <a:endParaRPr lang="en-US" smtClean="0"/>
          </a:p>
        </p:txBody>
      </p:sp>
      <p:sp>
        <p:nvSpPr>
          <p:cNvPr id="3235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F0B5039-9661-4D68-93A9-5CAC6331E04D}" type="slidenum">
              <a:rPr lang="ar-SA" sz="1300">
                <a:latin typeface="Marlett" pitchFamily="2" charset="2"/>
              </a:rPr>
              <a:pPr defTabSz="966788"/>
              <a:t>113</a:t>
            </a:fld>
            <a:endParaRPr lang="en-US" sz="1300">
              <a:latin typeface="Marlett" pitchFamily="2" charset="2"/>
              <a:cs typeface="Courier New" pitchFamily="49" charset="0"/>
            </a:endParaRPr>
          </a:p>
        </p:txBody>
      </p:sp>
      <p:sp>
        <p:nvSpPr>
          <p:cNvPr id="323588" name="Rectangle 2"/>
          <p:cNvSpPr>
            <a:spLocks noGrp="1" noRot="1" noChangeAspect="1" noChangeArrowheads="1" noTextEdit="1"/>
          </p:cNvSpPr>
          <p:nvPr>
            <p:ph type="sldImg"/>
          </p:nvPr>
        </p:nvSpPr>
        <p:spPr>
          <a:ln/>
        </p:spPr>
      </p:sp>
      <p:sp>
        <p:nvSpPr>
          <p:cNvPr id="32358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A438B9CF-FD3F-4CC5-9BBB-B7A2FEBE7F67}" type="slidenum">
              <a:rPr lang="ar-SA" smtClean="0"/>
              <a:pPr/>
              <a:t>114</a:t>
            </a:fld>
            <a:endParaRPr lang="en-US" smtClean="0"/>
          </a:p>
        </p:txBody>
      </p:sp>
      <p:sp>
        <p:nvSpPr>
          <p:cNvPr id="3246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4CFD659-F108-4988-8C32-077CA04D5187}" type="slidenum">
              <a:rPr lang="ar-SA" sz="1300">
                <a:latin typeface="Marlett" pitchFamily="2" charset="2"/>
              </a:rPr>
              <a:pPr defTabSz="966788"/>
              <a:t>114</a:t>
            </a:fld>
            <a:endParaRPr lang="en-US" sz="1300">
              <a:latin typeface="Marlett" pitchFamily="2" charset="2"/>
              <a:cs typeface="Courier New" pitchFamily="49" charset="0"/>
            </a:endParaRPr>
          </a:p>
        </p:txBody>
      </p:sp>
      <p:sp>
        <p:nvSpPr>
          <p:cNvPr id="324612" name="Rectangle 2"/>
          <p:cNvSpPr>
            <a:spLocks noGrp="1" noRot="1" noChangeAspect="1" noChangeArrowheads="1" noTextEdit="1"/>
          </p:cNvSpPr>
          <p:nvPr>
            <p:ph type="sldImg"/>
          </p:nvPr>
        </p:nvSpPr>
        <p:spPr>
          <a:ln/>
        </p:spPr>
      </p:sp>
      <p:sp>
        <p:nvSpPr>
          <p:cNvPr id="3246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0123F26-60BD-4377-B9D1-FBC48637EFFB}" type="slidenum">
              <a:rPr lang="ar-SA" sz="1300">
                <a:latin typeface="Marlett" pitchFamily="2" charset="2"/>
              </a:rPr>
              <a:pPr defTabSz="966788"/>
              <a:t>115</a:t>
            </a:fld>
            <a:endParaRPr lang="en-US" sz="1300">
              <a:latin typeface="Marlett" pitchFamily="2" charset="2"/>
            </a:endParaRPr>
          </a:p>
        </p:txBody>
      </p:sp>
      <p:sp>
        <p:nvSpPr>
          <p:cNvPr id="3256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87D9349-4AE4-4A70-8B7C-AB8A6FBC48DF}" type="slidenum">
              <a:rPr lang="ar-SA" sz="1300">
                <a:latin typeface="Marlett" pitchFamily="2" charset="2"/>
              </a:rPr>
              <a:pPr defTabSz="966788"/>
              <a:t>115</a:t>
            </a:fld>
            <a:endParaRPr lang="en-US" sz="1300">
              <a:latin typeface="Marlett" pitchFamily="2" charset="2"/>
              <a:cs typeface="Courier New" pitchFamily="49" charset="0"/>
            </a:endParaRPr>
          </a:p>
        </p:txBody>
      </p:sp>
      <p:sp>
        <p:nvSpPr>
          <p:cNvPr id="325636" name="Rectangle 2"/>
          <p:cNvSpPr>
            <a:spLocks noGrp="1" noRot="1" noChangeAspect="1" noChangeArrowheads="1" noTextEdit="1"/>
          </p:cNvSpPr>
          <p:nvPr>
            <p:ph type="sldImg"/>
          </p:nvPr>
        </p:nvSpPr>
        <p:spPr>
          <a:ln/>
        </p:spPr>
      </p:sp>
      <p:sp>
        <p:nvSpPr>
          <p:cNvPr id="325637" name="Rectangle 3"/>
          <p:cNvSpPr>
            <a:spLocks noGrp="1" noChangeArrowheads="1"/>
          </p:cNvSpPr>
          <p:nvPr>
            <p:ph type="body" idx="1"/>
          </p:nvPr>
        </p:nvSpPr>
        <p:spPr>
          <a:noFill/>
          <a:ln/>
        </p:spPr>
        <p:txBody>
          <a:bodyPr/>
          <a:lstStyle/>
          <a:p>
            <a:r>
              <a:rPr lang="en-US" smtClean="0"/>
              <a:t>The actual implementation in Java is by having an indirection through a special sentinel node. If the special node exists then the mark is set, and if the node does not, then the bit is false. The sentinel points to the desired address so we pay a level of indirection. In C, using alignment on 32 bit architectures or on 64 bit architectures, we can “steal” a bit from the pointer.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B70E5E7C-BD43-4CDD-804E-E5D4A5F58ECB}" type="slidenum">
              <a:rPr lang="ar-SA" smtClean="0"/>
              <a:pPr/>
              <a:t>116</a:t>
            </a:fld>
            <a:endParaRPr lang="en-US" smtClean="0"/>
          </a:p>
        </p:txBody>
      </p:sp>
      <p:sp>
        <p:nvSpPr>
          <p:cNvPr id="3266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39FAFC3-4E30-4F2D-880E-99D800E919DE}" type="slidenum">
              <a:rPr lang="ar-SA" sz="1300">
                <a:latin typeface="Marlett" pitchFamily="2" charset="2"/>
              </a:rPr>
              <a:pPr defTabSz="966788"/>
              <a:t>116</a:t>
            </a:fld>
            <a:endParaRPr lang="en-US" sz="1300">
              <a:latin typeface="Marlett" pitchFamily="2" charset="2"/>
              <a:cs typeface="Courier New" pitchFamily="49" charset="0"/>
            </a:endParaRPr>
          </a:p>
        </p:txBody>
      </p:sp>
      <p:sp>
        <p:nvSpPr>
          <p:cNvPr id="326660" name="Rectangle 2"/>
          <p:cNvSpPr>
            <a:spLocks noGrp="1" noRot="1" noChangeAspect="1" noChangeArrowheads="1" noTextEdit="1"/>
          </p:cNvSpPr>
          <p:nvPr>
            <p:ph type="sldImg"/>
          </p:nvPr>
        </p:nvSpPr>
        <p:spPr>
          <a:ln/>
        </p:spPr>
      </p:sp>
      <p:sp>
        <p:nvSpPr>
          <p:cNvPr id="326661" name="Rectangle 3"/>
          <p:cNvSpPr>
            <a:spLocks noGrp="1" noChangeArrowheads="1"/>
          </p:cNvSpPr>
          <p:nvPr>
            <p:ph type="body" idx="1"/>
          </p:nvPr>
        </p:nvSpPr>
        <p:spPr>
          <a:noFill/>
          <a:ln/>
        </p:spPr>
        <p:txBody>
          <a:bodyPr/>
          <a:lstStyle/>
          <a:p>
            <a:r>
              <a:rPr lang="en-US" smtClean="0"/>
              <a:t>The lock free stack implementation using a CAS is usually incorrectly attribted to Treiber. Actually it predates Treiber's report in 1986. It was probably invented in the early 1970s to motivate the CAS operation on the IBM 370. It appeared (as a freelist algorithm) in the IBM System 370 Principles of Operation with the well-known ABA bug undetected. The 1983 version of that document is the first to include the ABA-prevention tag to prevent the ABA problem by using double-width CAS. It used double width CAS on both push and pop. Treiber's contribution to this algorithm in his report in 1986 (which includes many other algorithms) is that only pop uses double-width CAS while push uses single-width CAS. The paper should refer to the 1983 IBM System 370 Principles of Operations document, and attribute that algorithm to that document not to Treiber.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AC9B36FB-9736-4904-828A-604166564E8A}" type="slidenum">
              <a:rPr lang="ar-SA" smtClean="0"/>
              <a:pPr/>
              <a:t>117</a:t>
            </a:fld>
            <a:endParaRPr lang="en-US" smtClean="0"/>
          </a:p>
        </p:txBody>
      </p:sp>
      <p:sp>
        <p:nvSpPr>
          <p:cNvPr id="3276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90872BC-18C5-4AC6-8964-08C85A870DAD}" type="slidenum">
              <a:rPr lang="ar-SA" sz="1300">
                <a:latin typeface="Marlett" pitchFamily="2" charset="2"/>
              </a:rPr>
              <a:pPr defTabSz="966788"/>
              <a:t>117</a:t>
            </a:fld>
            <a:endParaRPr lang="en-US" sz="1300">
              <a:latin typeface="Marlett" pitchFamily="2" charset="2"/>
              <a:cs typeface="Courier New" pitchFamily="49" charset="0"/>
            </a:endParaRPr>
          </a:p>
        </p:txBody>
      </p:sp>
      <p:sp>
        <p:nvSpPr>
          <p:cNvPr id="327684" name="Rectangle 2"/>
          <p:cNvSpPr>
            <a:spLocks noGrp="1" noRot="1" noChangeAspect="1" noChangeArrowheads="1" noTextEdit="1"/>
          </p:cNvSpPr>
          <p:nvPr>
            <p:ph type="sldImg"/>
          </p:nvPr>
        </p:nvSpPr>
        <p:spPr>
          <a:ln/>
        </p:spPr>
      </p:sp>
      <p:sp>
        <p:nvSpPr>
          <p:cNvPr id="3276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09C25ED1-26A2-4115-8FCF-7881F08A0373}" type="slidenum">
              <a:rPr lang="ar-SA" smtClean="0"/>
              <a:pPr/>
              <a:t>118</a:t>
            </a:fld>
            <a:endParaRPr lang="en-US" smtClean="0"/>
          </a:p>
        </p:txBody>
      </p:sp>
      <p:sp>
        <p:nvSpPr>
          <p:cNvPr id="3287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DA9553C-029A-4AEF-9517-5314AB33A6A4}" type="slidenum">
              <a:rPr lang="ar-SA" sz="1300">
                <a:latin typeface="Marlett" pitchFamily="2" charset="2"/>
              </a:rPr>
              <a:pPr defTabSz="966788"/>
              <a:t>118</a:t>
            </a:fld>
            <a:endParaRPr lang="en-US" sz="1300">
              <a:latin typeface="Marlett" pitchFamily="2" charset="2"/>
              <a:cs typeface="Courier New" pitchFamily="49" charset="0"/>
            </a:endParaRPr>
          </a:p>
        </p:txBody>
      </p:sp>
      <p:sp>
        <p:nvSpPr>
          <p:cNvPr id="328708" name="Rectangle 2"/>
          <p:cNvSpPr>
            <a:spLocks noGrp="1" noRot="1" noChangeAspect="1" noChangeArrowheads="1" noTextEdit="1"/>
          </p:cNvSpPr>
          <p:nvPr>
            <p:ph type="sldImg"/>
          </p:nvPr>
        </p:nvSpPr>
        <p:spPr>
          <a:ln/>
        </p:spPr>
      </p:sp>
      <p:sp>
        <p:nvSpPr>
          <p:cNvPr id="32870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D28B33AC-0C9E-492A-83D9-BC94ADC7084E}" type="slidenum">
              <a:rPr lang="ar-SA" smtClean="0"/>
              <a:pPr/>
              <a:t>119</a:t>
            </a:fld>
            <a:endParaRPr lang="en-US" smtClean="0"/>
          </a:p>
        </p:txBody>
      </p:sp>
      <p:sp>
        <p:nvSpPr>
          <p:cNvPr id="3297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394F71B-3D8D-40C0-80BA-B120E7530248}" type="slidenum">
              <a:rPr lang="ar-SA" sz="1300">
                <a:latin typeface="Marlett" pitchFamily="2" charset="2"/>
              </a:rPr>
              <a:pPr defTabSz="966788"/>
              <a:t>119</a:t>
            </a:fld>
            <a:endParaRPr lang="en-US" sz="1300">
              <a:latin typeface="Marlett" pitchFamily="2" charset="2"/>
              <a:cs typeface="Courier New" pitchFamily="49" charset="0"/>
            </a:endParaRPr>
          </a:p>
        </p:txBody>
      </p:sp>
      <p:sp>
        <p:nvSpPr>
          <p:cNvPr id="329732" name="Rectangle 2"/>
          <p:cNvSpPr>
            <a:spLocks noGrp="1" noRot="1" noChangeAspect="1" noChangeArrowheads="1" noTextEdit="1"/>
          </p:cNvSpPr>
          <p:nvPr>
            <p:ph type="sldImg"/>
          </p:nvPr>
        </p:nvSpPr>
        <p:spPr>
          <a:ln/>
        </p:spPr>
      </p:sp>
      <p:sp>
        <p:nvSpPr>
          <p:cNvPr id="32973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7DDE538F-6B6E-4F3C-B9C7-91564BBDA8E9}" type="slidenum">
              <a:rPr lang="ar-SA" smtClean="0"/>
              <a:pPr/>
              <a:t>12</a:t>
            </a:fld>
            <a:endParaRPr lang="en-US" smtClean="0"/>
          </a:p>
        </p:txBody>
      </p:sp>
      <p:sp>
        <p:nvSpPr>
          <p:cNvPr id="2211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ADE6F3A-DE6F-4082-B436-859CAB08D4C6}" type="slidenum">
              <a:rPr lang="ar-SA" sz="1300">
                <a:latin typeface="Marlett" pitchFamily="2" charset="2"/>
              </a:rPr>
              <a:pPr defTabSz="966788"/>
              <a:t>12</a:t>
            </a:fld>
            <a:endParaRPr lang="en-US" sz="1300">
              <a:latin typeface="Marlett" pitchFamily="2" charset="2"/>
              <a:cs typeface="Courier New" pitchFamily="49" charset="0"/>
            </a:endParaRPr>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a:ln/>
        </p:spPr>
        <p:txBody>
          <a:bodyPr/>
          <a:lstStyle/>
          <a:p>
            <a:r>
              <a:rPr lang="en-US" smtClean="0"/>
              <a:t>In this lecture we are going to look at two alternative highly-concurrent queue implementations. The first is a bounded, blocking, lock-based queue. This implementation uses a combination of techniques due to Doug Lea and to Maged Michael and Michael Scott. The second implementation is an unbounded, non-blocking, lock-free implementation due to Michael and Scott. We will then continue to examine the design of concurrent stacks, show Treiber’s lock-free stack and then how one can add parallelism to a stack through a technique called elimination. </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p>
            <a:fld id="{11BD1B7E-4823-46A5-9F66-FDF24621D820}" type="slidenum">
              <a:rPr lang="ar-SA" smtClean="0"/>
              <a:pPr/>
              <a:t>120</a:t>
            </a:fld>
            <a:endParaRPr lang="en-US" smtClean="0"/>
          </a:p>
        </p:txBody>
      </p:sp>
      <p:sp>
        <p:nvSpPr>
          <p:cNvPr id="3307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DFBD024-265F-4301-8D67-F2CC981E277D}" type="slidenum">
              <a:rPr lang="ar-SA" sz="1300">
                <a:latin typeface="Marlett" pitchFamily="2" charset="2"/>
              </a:rPr>
              <a:pPr defTabSz="966788"/>
              <a:t>120</a:t>
            </a:fld>
            <a:endParaRPr lang="en-US" sz="1300">
              <a:latin typeface="Marlett" pitchFamily="2" charset="2"/>
              <a:cs typeface="Courier New" pitchFamily="49" charset="0"/>
            </a:endParaRPr>
          </a:p>
        </p:txBody>
      </p:sp>
      <p:sp>
        <p:nvSpPr>
          <p:cNvPr id="330756" name="Rectangle 2"/>
          <p:cNvSpPr>
            <a:spLocks noGrp="1" noRot="1" noChangeAspect="1" noChangeArrowheads="1" noTextEdit="1"/>
          </p:cNvSpPr>
          <p:nvPr>
            <p:ph type="sldImg"/>
          </p:nvPr>
        </p:nvSpPr>
        <p:spPr>
          <a:ln/>
        </p:spPr>
      </p:sp>
      <p:sp>
        <p:nvSpPr>
          <p:cNvPr id="3307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EFCE77AA-6F02-4149-847D-6CC3264B3C74}" type="slidenum">
              <a:rPr lang="ar-SA" smtClean="0"/>
              <a:pPr/>
              <a:t>121</a:t>
            </a:fld>
            <a:endParaRPr lang="en-US" smtClean="0"/>
          </a:p>
        </p:txBody>
      </p:sp>
      <p:sp>
        <p:nvSpPr>
          <p:cNvPr id="3317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D934BB1-A3DA-42E1-8B3D-A834285F90FA}" type="slidenum">
              <a:rPr lang="ar-SA" sz="1300">
                <a:latin typeface="Marlett" pitchFamily="2" charset="2"/>
              </a:rPr>
              <a:pPr defTabSz="966788"/>
              <a:t>121</a:t>
            </a:fld>
            <a:endParaRPr lang="en-US" sz="1300">
              <a:latin typeface="Marlett" pitchFamily="2" charset="2"/>
              <a:cs typeface="Courier New" pitchFamily="49" charset="0"/>
            </a:endParaRPr>
          </a:p>
        </p:txBody>
      </p:sp>
      <p:sp>
        <p:nvSpPr>
          <p:cNvPr id="331780" name="Rectangle 2"/>
          <p:cNvSpPr>
            <a:spLocks noGrp="1" noRot="1" noChangeAspect="1" noChangeArrowheads="1" noTextEdit="1"/>
          </p:cNvSpPr>
          <p:nvPr>
            <p:ph type="sldImg"/>
          </p:nvPr>
        </p:nvSpPr>
        <p:spPr>
          <a:ln/>
        </p:spPr>
      </p:sp>
      <p:sp>
        <p:nvSpPr>
          <p:cNvPr id="3317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87CB1012-1EFB-446E-A3E9-DF05A5050EC9}" type="slidenum">
              <a:rPr lang="ar-SA" smtClean="0"/>
              <a:pPr/>
              <a:t>122</a:t>
            </a:fld>
            <a:endParaRPr lang="en-US" smtClean="0"/>
          </a:p>
        </p:txBody>
      </p:sp>
      <p:sp>
        <p:nvSpPr>
          <p:cNvPr id="3328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A499501-0E58-40C6-BFE3-D631BDB8F7EC}" type="slidenum">
              <a:rPr lang="ar-SA" sz="1300">
                <a:latin typeface="Marlett" pitchFamily="2" charset="2"/>
              </a:rPr>
              <a:pPr defTabSz="966788"/>
              <a:t>122</a:t>
            </a:fld>
            <a:endParaRPr lang="en-US" sz="1300">
              <a:latin typeface="Marlett" pitchFamily="2" charset="2"/>
              <a:cs typeface="Courier New" pitchFamily="49" charset="0"/>
            </a:endParaRPr>
          </a:p>
        </p:txBody>
      </p:sp>
      <p:sp>
        <p:nvSpPr>
          <p:cNvPr id="332804" name="Rectangle 2"/>
          <p:cNvSpPr>
            <a:spLocks noGrp="1" noRot="1" noChangeAspect="1" noChangeArrowheads="1" noTextEdit="1"/>
          </p:cNvSpPr>
          <p:nvPr>
            <p:ph type="sldImg"/>
          </p:nvPr>
        </p:nvSpPr>
        <p:spPr>
          <a:ln/>
        </p:spPr>
      </p:sp>
      <p:sp>
        <p:nvSpPr>
          <p:cNvPr id="3328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98E2AF7A-E0CA-41CB-B89B-28D21E19B28C}" type="slidenum">
              <a:rPr lang="ar-SA" smtClean="0"/>
              <a:pPr/>
              <a:t>123</a:t>
            </a:fld>
            <a:endParaRPr lang="en-US" smtClean="0"/>
          </a:p>
        </p:txBody>
      </p:sp>
      <p:sp>
        <p:nvSpPr>
          <p:cNvPr id="3338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4E050A3-EA99-4099-A31C-C60965BE5DA8}" type="slidenum">
              <a:rPr lang="ar-SA" sz="1300">
                <a:latin typeface="Marlett" pitchFamily="2" charset="2"/>
              </a:rPr>
              <a:pPr defTabSz="966788"/>
              <a:t>123</a:t>
            </a:fld>
            <a:endParaRPr lang="en-US" sz="1300">
              <a:latin typeface="Marlett" pitchFamily="2" charset="2"/>
              <a:cs typeface="Courier New" pitchFamily="49" charset="0"/>
            </a:endParaRPr>
          </a:p>
        </p:txBody>
      </p:sp>
      <p:sp>
        <p:nvSpPr>
          <p:cNvPr id="333828" name="Rectangle 2"/>
          <p:cNvSpPr>
            <a:spLocks noGrp="1" noRot="1" noChangeAspect="1" noChangeArrowheads="1" noTextEdit="1"/>
          </p:cNvSpPr>
          <p:nvPr>
            <p:ph type="sldImg"/>
          </p:nvPr>
        </p:nvSpPr>
        <p:spPr>
          <a:ln/>
        </p:spPr>
      </p:sp>
      <p:sp>
        <p:nvSpPr>
          <p:cNvPr id="3338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7DFC963F-1430-4B08-BAF7-A812583A137E}" type="slidenum">
              <a:rPr lang="ar-SA" smtClean="0"/>
              <a:pPr/>
              <a:t>124</a:t>
            </a:fld>
            <a:endParaRPr lang="en-US" smtClean="0"/>
          </a:p>
        </p:txBody>
      </p:sp>
      <p:sp>
        <p:nvSpPr>
          <p:cNvPr id="3348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2E7D024-FD16-454D-BE6D-7DC12290D010}" type="slidenum">
              <a:rPr lang="ar-SA" sz="1300">
                <a:latin typeface="Marlett" pitchFamily="2" charset="2"/>
              </a:rPr>
              <a:pPr defTabSz="966788"/>
              <a:t>124</a:t>
            </a:fld>
            <a:endParaRPr lang="en-US" sz="1300">
              <a:latin typeface="Marlett" pitchFamily="2" charset="2"/>
              <a:cs typeface="Courier New" pitchFamily="49" charset="0"/>
            </a:endParaRPr>
          </a:p>
        </p:txBody>
      </p:sp>
      <p:sp>
        <p:nvSpPr>
          <p:cNvPr id="334852" name="Rectangle 2"/>
          <p:cNvSpPr>
            <a:spLocks noGrp="1" noRot="1" noChangeAspect="1" noChangeArrowheads="1" noTextEdit="1"/>
          </p:cNvSpPr>
          <p:nvPr>
            <p:ph type="sldImg"/>
          </p:nvPr>
        </p:nvSpPr>
        <p:spPr>
          <a:ln/>
        </p:spPr>
      </p:sp>
      <p:sp>
        <p:nvSpPr>
          <p:cNvPr id="3348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22D19000-3CA2-4F50-8C95-B68EF30FE7DA}" type="slidenum">
              <a:rPr lang="ar-SA" smtClean="0"/>
              <a:pPr/>
              <a:t>125</a:t>
            </a:fld>
            <a:endParaRPr lang="en-US" smtClean="0"/>
          </a:p>
        </p:txBody>
      </p:sp>
      <p:sp>
        <p:nvSpPr>
          <p:cNvPr id="3358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967A10E-F2D5-43B8-9491-CC67A7138C7D}" type="slidenum">
              <a:rPr lang="ar-SA" sz="1300">
                <a:latin typeface="Marlett" pitchFamily="2" charset="2"/>
              </a:rPr>
              <a:pPr defTabSz="966788"/>
              <a:t>125</a:t>
            </a:fld>
            <a:endParaRPr lang="en-US" sz="1300">
              <a:latin typeface="Marlett" pitchFamily="2" charset="2"/>
              <a:cs typeface="Courier New" pitchFamily="49" charset="0"/>
            </a:endParaRPr>
          </a:p>
        </p:txBody>
      </p:sp>
      <p:sp>
        <p:nvSpPr>
          <p:cNvPr id="335876" name="Rectangle 2"/>
          <p:cNvSpPr>
            <a:spLocks noGrp="1" noRot="1" noChangeAspect="1" noChangeArrowheads="1" noTextEdit="1"/>
          </p:cNvSpPr>
          <p:nvPr>
            <p:ph type="sldImg"/>
          </p:nvPr>
        </p:nvSpPr>
        <p:spPr>
          <a:ln/>
        </p:spPr>
      </p:sp>
      <p:sp>
        <p:nvSpPr>
          <p:cNvPr id="3358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6DB1963F-0063-4A55-B2C6-2BE3A5599E30}" type="slidenum">
              <a:rPr lang="ar-SA" smtClean="0"/>
              <a:pPr/>
              <a:t>126</a:t>
            </a:fld>
            <a:endParaRPr lang="en-US" smtClean="0"/>
          </a:p>
        </p:txBody>
      </p:sp>
      <p:sp>
        <p:nvSpPr>
          <p:cNvPr id="3368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65AFC96-246C-41B7-AB8B-82DC85CC39B0}" type="slidenum">
              <a:rPr lang="ar-SA" sz="1300">
                <a:latin typeface="Marlett" pitchFamily="2" charset="2"/>
              </a:rPr>
              <a:pPr defTabSz="966788"/>
              <a:t>126</a:t>
            </a:fld>
            <a:endParaRPr lang="en-US" sz="1300">
              <a:latin typeface="Marlett" pitchFamily="2" charset="2"/>
              <a:cs typeface="Courier New" pitchFamily="49" charset="0"/>
            </a:endParaRPr>
          </a:p>
        </p:txBody>
      </p:sp>
      <p:sp>
        <p:nvSpPr>
          <p:cNvPr id="336900" name="Rectangle 2"/>
          <p:cNvSpPr>
            <a:spLocks noGrp="1" noRot="1" noChangeAspect="1" noChangeArrowheads="1" noTextEdit="1"/>
          </p:cNvSpPr>
          <p:nvPr>
            <p:ph type="sldImg"/>
          </p:nvPr>
        </p:nvSpPr>
        <p:spPr>
          <a:ln/>
        </p:spPr>
      </p:sp>
      <p:sp>
        <p:nvSpPr>
          <p:cNvPr id="3369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6A992A7A-CDA3-485A-A7C5-42FA467422D0}" type="slidenum">
              <a:rPr lang="ar-SA" smtClean="0"/>
              <a:pPr/>
              <a:t>127</a:t>
            </a:fld>
            <a:endParaRPr lang="en-US" smtClean="0"/>
          </a:p>
        </p:txBody>
      </p:sp>
      <p:sp>
        <p:nvSpPr>
          <p:cNvPr id="3379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250FB7D-E796-44DC-8F69-77E8A4075BD8}" type="slidenum">
              <a:rPr lang="ar-SA" sz="1300">
                <a:latin typeface="Marlett" pitchFamily="2" charset="2"/>
              </a:rPr>
              <a:pPr defTabSz="966788"/>
              <a:t>127</a:t>
            </a:fld>
            <a:endParaRPr lang="en-US" sz="1300">
              <a:latin typeface="Marlett" pitchFamily="2" charset="2"/>
              <a:cs typeface="Courier New" pitchFamily="49" charset="0"/>
            </a:endParaRPr>
          </a:p>
        </p:txBody>
      </p:sp>
      <p:sp>
        <p:nvSpPr>
          <p:cNvPr id="337924" name="Rectangle 2"/>
          <p:cNvSpPr>
            <a:spLocks noGrp="1" noRot="1" noChangeAspect="1" noChangeArrowheads="1" noTextEdit="1"/>
          </p:cNvSpPr>
          <p:nvPr>
            <p:ph type="sldImg"/>
          </p:nvPr>
        </p:nvSpPr>
        <p:spPr>
          <a:ln/>
        </p:spPr>
      </p:sp>
      <p:sp>
        <p:nvSpPr>
          <p:cNvPr id="3379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7C31CD31-35AC-49AC-AE40-71B2AE728660}" type="slidenum">
              <a:rPr lang="ar-SA" smtClean="0"/>
              <a:pPr/>
              <a:t>128</a:t>
            </a:fld>
            <a:endParaRPr lang="en-US" smtClean="0"/>
          </a:p>
        </p:txBody>
      </p:sp>
      <p:sp>
        <p:nvSpPr>
          <p:cNvPr id="3389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FAF89E7-8F2A-4F46-8F77-13517709A13D}" type="slidenum">
              <a:rPr lang="ar-SA" sz="1300">
                <a:latin typeface="Marlett" pitchFamily="2" charset="2"/>
              </a:rPr>
              <a:pPr defTabSz="966788"/>
              <a:t>128</a:t>
            </a:fld>
            <a:endParaRPr lang="en-US" sz="1300">
              <a:latin typeface="Marlett" pitchFamily="2" charset="2"/>
              <a:cs typeface="Courier New" pitchFamily="49" charset="0"/>
            </a:endParaRPr>
          </a:p>
        </p:txBody>
      </p:sp>
      <p:sp>
        <p:nvSpPr>
          <p:cNvPr id="338948" name="Rectangle 2"/>
          <p:cNvSpPr>
            <a:spLocks noGrp="1" noRot="1" noChangeAspect="1" noChangeArrowheads="1" noTextEdit="1"/>
          </p:cNvSpPr>
          <p:nvPr>
            <p:ph type="sldImg"/>
          </p:nvPr>
        </p:nvSpPr>
        <p:spPr>
          <a:ln/>
        </p:spPr>
      </p:sp>
      <p:sp>
        <p:nvSpPr>
          <p:cNvPr id="3389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p>
            <a:fld id="{484833A9-7298-4EDD-87F2-BD2A7991A5C7}" type="slidenum">
              <a:rPr lang="ar-SA" smtClean="0"/>
              <a:pPr/>
              <a:t>129</a:t>
            </a:fld>
            <a:endParaRPr lang="en-US" smtClean="0"/>
          </a:p>
        </p:txBody>
      </p:sp>
      <p:sp>
        <p:nvSpPr>
          <p:cNvPr id="3399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F47CBFB-8F4D-4164-941D-2E10A03D977D}" type="slidenum">
              <a:rPr lang="ar-SA" sz="1300">
                <a:latin typeface="Marlett" pitchFamily="2" charset="2"/>
              </a:rPr>
              <a:pPr defTabSz="966788"/>
              <a:t>129</a:t>
            </a:fld>
            <a:endParaRPr lang="en-US" sz="1300">
              <a:latin typeface="Marlett" pitchFamily="2" charset="2"/>
              <a:cs typeface="Courier New" pitchFamily="49" charset="0"/>
            </a:endParaRPr>
          </a:p>
        </p:txBody>
      </p:sp>
      <p:sp>
        <p:nvSpPr>
          <p:cNvPr id="339972" name="Rectangle 2"/>
          <p:cNvSpPr>
            <a:spLocks noGrp="1" noRot="1" noChangeAspect="1" noChangeArrowheads="1" noTextEdit="1"/>
          </p:cNvSpPr>
          <p:nvPr>
            <p:ph type="sldImg"/>
          </p:nvPr>
        </p:nvSpPr>
        <p:spPr>
          <a:ln/>
        </p:spPr>
      </p:sp>
      <p:sp>
        <p:nvSpPr>
          <p:cNvPr id="3399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046BC7E6-1DCE-4D72-9E33-88D40AB41D36}" type="slidenum">
              <a:rPr lang="ar-SA" smtClean="0"/>
              <a:pPr/>
              <a:t>13</a:t>
            </a:fld>
            <a:endParaRPr lang="en-US" smtClean="0"/>
          </a:p>
        </p:txBody>
      </p:sp>
      <p:sp>
        <p:nvSpPr>
          <p:cNvPr id="2222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973C7BC-23EC-4848-B602-8E8F86875884}" type="slidenum">
              <a:rPr lang="ar-SA" sz="1300">
                <a:latin typeface="Marlett" pitchFamily="2" charset="2"/>
              </a:rPr>
              <a:pPr defTabSz="966788"/>
              <a:t>13</a:t>
            </a:fld>
            <a:endParaRPr lang="en-US" sz="1300">
              <a:latin typeface="Marlett" pitchFamily="2" charset="2"/>
              <a:cs typeface="Courier New" pitchFamily="49" charset="0"/>
            </a:endParaRPr>
          </a:p>
        </p:txBody>
      </p:sp>
      <p:sp>
        <p:nvSpPr>
          <p:cNvPr id="222212" name="Rectangle 2"/>
          <p:cNvSpPr>
            <a:spLocks noGrp="1" noRot="1" noChangeAspect="1" noChangeArrowheads="1" noTextEdit="1"/>
          </p:cNvSpPr>
          <p:nvPr>
            <p:ph type="sldImg"/>
          </p:nvPr>
        </p:nvSpPr>
        <p:spPr>
          <a:ln/>
        </p:spPr>
      </p:sp>
      <p:sp>
        <p:nvSpPr>
          <p:cNvPr id="222213" name="Rectangle 3"/>
          <p:cNvSpPr>
            <a:spLocks noGrp="1" noChangeArrowheads="1"/>
          </p:cNvSpPr>
          <p:nvPr>
            <p:ph type="body" idx="1"/>
          </p:nvPr>
        </p:nvSpPr>
        <p:spPr>
          <a:noFill/>
          <a:ln/>
        </p:spPr>
        <p:txBody>
          <a:bodyPr/>
          <a:lstStyle/>
          <a:p>
            <a:r>
              <a:rPr lang="en-US" smtClean="0"/>
              <a:t>Making a queue concurrent is quite a challenge. Very informally, it seems that it should be OK for one thread to enqueue an item at one end of the queue while another thread dequeues an item from the other end, since they are working on disjoint parts of the data structure. Does that kind of concurrency seem easy to realize? (Answer: next slide)</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p>
            <a:fld id="{32710C4F-1F5E-4A5E-94AB-BA28FD1BEBC5}" type="slidenum">
              <a:rPr lang="ar-SA" smtClean="0"/>
              <a:pPr/>
              <a:t>130</a:t>
            </a:fld>
            <a:endParaRPr lang="en-US" smtClean="0"/>
          </a:p>
        </p:txBody>
      </p:sp>
      <p:sp>
        <p:nvSpPr>
          <p:cNvPr id="3409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3289830-752A-4049-9ED1-E617B82A73ED}" type="slidenum">
              <a:rPr lang="ar-SA" sz="1300">
                <a:latin typeface="Marlett" pitchFamily="2" charset="2"/>
              </a:rPr>
              <a:pPr defTabSz="966788"/>
              <a:t>130</a:t>
            </a:fld>
            <a:endParaRPr lang="en-US" sz="1300">
              <a:latin typeface="Marlett" pitchFamily="2" charset="2"/>
              <a:cs typeface="Courier New" pitchFamily="49" charset="0"/>
            </a:endParaRPr>
          </a:p>
        </p:txBody>
      </p:sp>
      <p:sp>
        <p:nvSpPr>
          <p:cNvPr id="340996" name="Rectangle 2"/>
          <p:cNvSpPr>
            <a:spLocks noGrp="1" noRot="1" noChangeAspect="1" noChangeArrowheads="1" noTextEdit="1"/>
          </p:cNvSpPr>
          <p:nvPr>
            <p:ph type="sldImg"/>
          </p:nvPr>
        </p:nvSpPr>
        <p:spPr>
          <a:ln/>
        </p:spPr>
      </p:sp>
      <p:sp>
        <p:nvSpPr>
          <p:cNvPr id="3409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p>
            <a:fld id="{9383A0B3-B081-480B-BFFB-95EC7C2D921F}" type="slidenum">
              <a:rPr lang="ar-SA" smtClean="0"/>
              <a:pPr/>
              <a:t>131</a:t>
            </a:fld>
            <a:endParaRPr lang="en-US" smtClean="0"/>
          </a:p>
        </p:txBody>
      </p:sp>
      <p:sp>
        <p:nvSpPr>
          <p:cNvPr id="3420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7A4695A-7262-4BF2-B5B2-846BE2DF4C59}" type="slidenum">
              <a:rPr lang="ar-SA" sz="1300">
                <a:latin typeface="Marlett" pitchFamily="2" charset="2"/>
              </a:rPr>
              <a:pPr defTabSz="966788"/>
              <a:t>131</a:t>
            </a:fld>
            <a:endParaRPr lang="en-US" sz="1300">
              <a:latin typeface="Marlett" pitchFamily="2" charset="2"/>
              <a:cs typeface="Courier New" pitchFamily="49" charset="0"/>
            </a:endParaRPr>
          </a:p>
        </p:txBody>
      </p:sp>
      <p:sp>
        <p:nvSpPr>
          <p:cNvPr id="342020" name="Rectangle 2"/>
          <p:cNvSpPr>
            <a:spLocks noGrp="1" noRot="1" noChangeAspect="1" noChangeArrowheads="1" noTextEdit="1"/>
          </p:cNvSpPr>
          <p:nvPr>
            <p:ph type="sldImg"/>
          </p:nvPr>
        </p:nvSpPr>
        <p:spPr>
          <a:ln/>
        </p:spPr>
      </p:sp>
      <p:sp>
        <p:nvSpPr>
          <p:cNvPr id="3420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p>
            <a:fld id="{BFC60BCA-6932-4FDE-A972-F9ED22CDBCF0}" type="slidenum">
              <a:rPr lang="ar-SA" smtClean="0"/>
              <a:pPr/>
              <a:t>132</a:t>
            </a:fld>
            <a:endParaRPr lang="en-US" smtClean="0"/>
          </a:p>
        </p:txBody>
      </p:sp>
      <p:sp>
        <p:nvSpPr>
          <p:cNvPr id="3430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408B2E5-0162-489A-9939-6955DFF6DE61}" type="slidenum">
              <a:rPr lang="ar-SA" sz="1300">
                <a:latin typeface="Marlett" pitchFamily="2" charset="2"/>
              </a:rPr>
              <a:pPr defTabSz="966788"/>
              <a:t>132</a:t>
            </a:fld>
            <a:endParaRPr lang="en-US" sz="1300">
              <a:latin typeface="Marlett" pitchFamily="2" charset="2"/>
              <a:cs typeface="Courier New" pitchFamily="49" charset="0"/>
            </a:endParaRPr>
          </a:p>
        </p:txBody>
      </p:sp>
      <p:sp>
        <p:nvSpPr>
          <p:cNvPr id="343044" name="Rectangle 2"/>
          <p:cNvSpPr>
            <a:spLocks noGrp="1" noRot="1" noChangeAspect="1" noChangeArrowheads="1" noTextEdit="1"/>
          </p:cNvSpPr>
          <p:nvPr>
            <p:ph type="sldImg"/>
          </p:nvPr>
        </p:nvSpPr>
        <p:spPr>
          <a:ln/>
        </p:spPr>
      </p:sp>
      <p:sp>
        <p:nvSpPr>
          <p:cNvPr id="34304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p>
            <a:fld id="{A138B270-8EF8-43B9-88B1-5A06B42E3C8B}" type="slidenum">
              <a:rPr lang="ar-SA" smtClean="0"/>
              <a:pPr/>
              <a:t>133</a:t>
            </a:fld>
            <a:endParaRPr lang="en-US" smtClean="0"/>
          </a:p>
        </p:txBody>
      </p:sp>
      <p:sp>
        <p:nvSpPr>
          <p:cNvPr id="3440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084F4A0-45B2-4A52-B0D9-A1EA20CF96F1}" type="slidenum">
              <a:rPr lang="ar-SA" sz="1300">
                <a:latin typeface="Marlett" pitchFamily="2" charset="2"/>
              </a:rPr>
              <a:pPr defTabSz="966788"/>
              <a:t>133</a:t>
            </a:fld>
            <a:endParaRPr lang="en-US" sz="1300">
              <a:latin typeface="Marlett" pitchFamily="2" charset="2"/>
              <a:cs typeface="Courier New" pitchFamily="49" charset="0"/>
            </a:endParaRPr>
          </a:p>
        </p:txBody>
      </p:sp>
      <p:sp>
        <p:nvSpPr>
          <p:cNvPr id="344068" name="Rectangle 2"/>
          <p:cNvSpPr>
            <a:spLocks noGrp="1" noRot="1" noChangeAspect="1" noChangeArrowheads="1" noTextEdit="1"/>
          </p:cNvSpPr>
          <p:nvPr>
            <p:ph type="sldImg"/>
          </p:nvPr>
        </p:nvSpPr>
        <p:spPr>
          <a:ln/>
        </p:spPr>
      </p:sp>
      <p:sp>
        <p:nvSpPr>
          <p:cNvPr id="34406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p:spPr>
        <p:txBody>
          <a:bodyPr/>
          <a:lstStyle/>
          <a:p>
            <a:fld id="{2B303407-A87A-479E-B77C-5E651C058177}" type="slidenum">
              <a:rPr lang="ar-SA" smtClean="0"/>
              <a:pPr/>
              <a:t>134</a:t>
            </a:fld>
            <a:endParaRPr lang="en-US" smtClean="0"/>
          </a:p>
        </p:txBody>
      </p:sp>
      <p:sp>
        <p:nvSpPr>
          <p:cNvPr id="3450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EF1C426-9034-414A-A3F8-3349A66D695B}" type="slidenum">
              <a:rPr lang="ar-SA" sz="1300">
                <a:latin typeface="Marlett" pitchFamily="2" charset="2"/>
              </a:rPr>
              <a:pPr defTabSz="966788"/>
              <a:t>134</a:t>
            </a:fld>
            <a:endParaRPr lang="en-US" sz="1300">
              <a:latin typeface="Marlett" pitchFamily="2" charset="2"/>
              <a:cs typeface="Courier New" pitchFamily="49" charset="0"/>
            </a:endParaRPr>
          </a:p>
        </p:txBody>
      </p:sp>
      <p:sp>
        <p:nvSpPr>
          <p:cNvPr id="345092" name="Rectangle 2"/>
          <p:cNvSpPr>
            <a:spLocks noGrp="1" noRot="1" noChangeAspect="1" noChangeArrowheads="1" noTextEdit="1"/>
          </p:cNvSpPr>
          <p:nvPr>
            <p:ph type="sldImg"/>
          </p:nvPr>
        </p:nvSpPr>
        <p:spPr>
          <a:ln/>
        </p:spPr>
      </p:sp>
      <p:sp>
        <p:nvSpPr>
          <p:cNvPr id="34509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p:spPr>
        <p:txBody>
          <a:bodyPr/>
          <a:lstStyle/>
          <a:p>
            <a:fld id="{FF546D80-2C4B-4A2B-8946-D3AA4FB5586E}" type="slidenum">
              <a:rPr lang="ar-SA" smtClean="0"/>
              <a:pPr/>
              <a:t>135</a:t>
            </a:fld>
            <a:endParaRPr lang="en-US" smtClean="0"/>
          </a:p>
        </p:txBody>
      </p:sp>
      <p:sp>
        <p:nvSpPr>
          <p:cNvPr id="3461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34139A5-DE3B-492D-9208-5502AD90ECFF}" type="slidenum">
              <a:rPr lang="ar-SA" sz="1300">
                <a:latin typeface="Marlett" pitchFamily="2" charset="2"/>
              </a:rPr>
              <a:pPr defTabSz="966788"/>
              <a:t>135</a:t>
            </a:fld>
            <a:endParaRPr lang="en-US" sz="1300">
              <a:latin typeface="Marlett" pitchFamily="2" charset="2"/>
              <a:cs typeface="Courier New" pitchFamily="49" charset="0"/>
            </a:endParaRPr>
          </a:p>
        </p:txBody>
      </p:sp>
      <p:sp>
        <p:nvSpPr>
          <p:cNvPr id="346116" name="Rectangle 2"/>
          <p:cNvSpPr>
            <a:spLocks noGrp="1" noRot="1" noChangeAspect="1" noChangeArrowheads="1" noTextEdit="1"/>
          </p:cNvSpPr>
          <p:nvPr>
            <p:ph type="sldImg"/>
          </p:nvPr>
        </p:nvSpPr>
        <p:spPr>
          <a:ln/>
        </p:spPr>
      </p:sp>
      <p:sp>
        <p:nvSpPr>
          <p:cNvPr id="34611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p>
            <a:fld id="{2368C7B6-4579-4BE4-8732-708CC03040B0}" type="slidenum">
              <a:rPr lang="ar-SA" smtClean="0"/>
              <a:pPr/>
              <a:t>136</a:t>
            </a:fld>
            <a:endParaRPr lang="en-US" smtClean="0"/>
          </a:p>
        </p:txBody>
      </p:sp>
      <p:sp>
        <p:nvSpPr>
          <p:cNvPr id="3471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17E8A3A-6300-447A-BD4A-3DF69ACF2F53}" type="slidenum">
              <a:rPr lang="ar-SA" sz="1300">
                <a:latin typeface="Marlett" pitchFamily="2" charset="2"/>
              </a:rPr>
              <a:pPr defTabSz="966788"/>
              <a:t>136</a:t>
            </a:fld>
            <a:endParaRPr lang="en-US" sz="1300">
              <a:latin typeface="Marlett" pitchFamily="2" charset="2"/>
              <a:cs typeface="Courier New" pitchFamily="49" charset="0"/>
            </a:endParaRPr>
          </a:p>
        </p:txBody>
      </p:sp>
      <p:sp>
        <p:nvSpPr>
          <p:cNvPr id="347140" name="Rectangle 2"/>
          <p:cNvSpPr>
            <a:spLocks noGrp="1" noRot="1" noChangeAspect="1" noChangeArrowheads="1" noTextEdit="1"/>
          </p:cNvSpPr>
          <p:nvPr>
            <p:ph type="sldImg"/>
          </p:nvPr>
        </p:nvSpPr>
        <p:spPr>
          <a:ln/>
        </p:spPr>
      </p:sp>
      <p:sp>
        <p:nvSpPr>
          <p:cNvPr id="3471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p:spPr>
        <p:txBody>
          <a:bodyPr/>
          <a:lstStyle/>
          <a:p>
            <a:fld id="{5621A03C-A53D-4124-8E74-142675836673}" type="slidenum">
              <a:rPr lang="ar-SA" smtClean="0"/>
              <a:pPr/>
              <a:t>137</a:t>
            </a:fld>
            <a:endParaRPr lang="en-US" smtClean="0"/>
          </a:p>
        </p:txBody>
      </p:sp>
      <p:sp>
        <p:nvSpPr>
          <p:cNvPr id="3481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75BE977-2CB9-4BF8-9E25-C5B8924D94B3}" type="slidenum">
              <a:rPr lang="ar-SA" sz="1300">
                <a:latin typeface="Marlett" pitchFamily="2" charset="2"/>
              </a:rPr>
              <a:pPr defTabSz="966788"/>
              <a:t>137</a:t>
            </a:fld>
            <a:endParaRPr lang="en-US" sz="1300">
              <a:latin typeface="Marlett" pitchFamily="2" charset="2"/>
              <a:cs typeface="Courier New" pitchFamily="49" charset="0"/>
            </a:endParaRPr>
          </a:p>
        </p:txBody>
      </p:sp>
      <p:sp>
        <p:nvSpPr>
          <p:cNvPr id="348164" name="Rectangle 2"/>
          <p:cNvSpPr>
            <a:spLocks noGrp="1" noRot="1" noChangeAspect="1" noChangeArrowheads="1" noTextEdit="1"/>
          </p:cNvSpPr>
          <p:nvPr>
            <p:ph type="sldImg"/>
          </p:nvPr>
        </p:nvSpPr>
        <p:spPr>
          <a:ln/>
        </p:spPr>
      </p:sp>
      <p:sp>
        <p:nvSpPr>
          <p:cNvPr id="34816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p>
            <a:fld id="{01EC3ED4-7DDF-4751-A454-AC2D0A40268D}" type="slidenum">
              <a:rPr lang="ar-SA" smtClean="0"/>
              <a:pPr/>
              <a:t>138</a:t>
            </a:fld>
            <a:endParaRPr lang="en-US" smtClean="0"/>
          </a:p>
        </p:txBody>
      </p:sp>
      <p:sp>
        <p:nvSpPr>
          <p:cNvPr id="3491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3185DDA-B398-4B41-8BB2-49DCD63D3BE4}" type="slidenum">
              <a:rPr lang="ar-SA" sz="1300">
                <a:latin typeface="Marlett" pitchFamily="2" charset="2"/>
              </a:rPr>
              <a:pPr defTabSz="966788"/>
              <a:t>138</a:t>
            </a:fld>
            <a:endParaRPr lang="en-US" sz="1300">
              <a:latin typeface="Marlett" pitchFamily="2" charset="2"/>
              <a:cs typeface="Courier New" pitchFamily="49" charset="0"/>
            </a:endParaRPr>
          </a:p>
        </p:txBody>
      </p:sp>
      <p:sp>
        <p:nvSpPr>
          <p:cNvPr id="349188" name="Rectangle 2"/>
          <p:cNvSpPr>
            <a:spLocks noGrp="1" noRot="1" noChangeAspect="1" noChangeArrowheads="1" noTextEdit="1"/>
          </p:cNvSpPr>
          <p:nvPr>
            <p:ph type="sldImg"/>
          </p:nvPr>
        </p:nvSpPr>
        <p:spPr>
          <a:ln/>
        </p:spPr>
      </p:sp>
      <p:sp>
        <p:nvSpPr>
          <p:cNvPr id="34918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p:spPr>
        <p:txBody>
          <a:bodyPr/>
          <a:lstStyle/>
          <a:p>
            <a:fld id="{DA614E79-DA51-443E-9595-2C92C4E73AD9}" type="slidenum">
              <a:rPr lang="ar-SA" smtClean="0"/>
              <a:pPr/>
              <a:t>139</a:t>
            </a:fld>
            <a:endParaRPr lang="en-US" smtClean="0"/>
          </a:p>
        </p:txBody>
      </p:sp>
      <p:sp>
        <p:nvSpPr>
          <p:cNvPr id="3502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716E9F5-D304-4BE3-8D18-4CEB7603A170}" type="slidenum">
              <a:rPr lang="ar-SA" sz="1300">
                <a:latin typeface="Marlett" pitchFamily="2" charset="2"/>
              </a:rPr>
              <a:pPr defTabSz="966788"/>
              <a:t>139</a:t>
            </a:fld>
            <a:endParaRPr lang="en-US" sz="1300">
              <a:latin typeface="Marlett" pitchFamily="2" charset="2"/>
              <a:cs typeface="Courier New" pitchFamily="49" charset="0"/>
            </a:endParaRPr>
          </a:p>
        </p:txBody>
      </p:sp>
      <p:sp>
        <p:nvSpPr>
          <p:cNvPr id="350212" name="Rectangle 2"/>
          <p:cNvSpPr>
            <a:spLocks noGrp="1" noRot="1" noChangeAspect="1" noChangeArrowheads="1" noTextEdit="1"/>
          </p:cNvSpPr>
          <p:nvPr>
            <p:ph type="sldImg"/>
          </p:nvPr>
        </p:nvSpPr>
        <p:spPr>
          <a:ln/>
        </p:spPr>
      </p:sp>
      <p:sp>
        <p:nvSpPr>
          <p:cNvPr id="3502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B40B0708-9B11-4C9C-BB8C-85638D0CC6FC}" type="slidenum">
              <a:rPr lang="ar-SA" smtClean="0"/>
              <a:pPr/>
              <a:t>14</a:t>
            </a:fld>
            <a:endParaRPr lang="en-US" smtClean="0"/>
          </a:p>
        </p:txBody>
      </p:sp>
      <p:sp>
        <p:nvSpPr>
          <p:cNvPr id="2232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BBB9FF5-8597-4E38-8AFB-27F8F7BCCE04}" type="slidenum">
              <a:rPr lang="ar-SA" sz="1300">
                <a:latin typeface="Marlett" pitchFamily="2" charset="2"/>
              </a:rPr>
              <a:pPr defTabSz="966788"/>
              <a:t>14</a:t>
            </a:fld>
            <a:endParaRPr lang="en-US" sz="1300">
              <a:latin typeface="Marlett" pitchFamily="2" charset="2"/>
              <a:cs typeface="Courier New" pitchFamily="49" charset="0"/>
            </a:endParaRPr>
          </a:p>
        </p:txBody>
      </p:sp>
      <p:sp>
        <p:nvSpPr>
          <p:cNvPr id="223236" name="Rectangle 2"/>
          <p:cNvSpPr>
            <a:spLocks noGrp="1" noRot="1" noChangeAspect="1" noChangeArrowheads="1" noTextEdit="1"/>
          </p:cNvSpPr>
          <p:nvPr>
            <p:ph type="sldImg"/>
          </p:nvPr>
        </p:nvSpPr>
        <p:spPr>
          <a:ln/>
        </p:spPr>
      </p:sp>
      <p:sp>
        <p:nvSpPr>
          <p:cNvPr id="223237" name="Rectangle 3"/>
          <p:cNvSpPr>
            <a:spLocks noGrp="1" noChangeArrowheads="1"/>
          </p:cNvSpPr>
          <p:nvPr>
            <p:ph type="body" idx="1"/>
          </p:nvPr>
        </p:nvSpPr>
        <p:spPr>
          <a:noFill/>
          <a:ln/>
        </p:spPr>
        <p:txBody>
          <a:bodyPr/>
          <a:lstStyle/>
          <a:p>
            <a:r>
              <a:rPr lang="en-US" smtClean="0"/>
              <a:t>Concurrent enqueue and dequeue calls should in principle be able to proceed without interference, but it gets tricky when the queue is nearly full or empty, because then one method call should affect the other. The problem is that whether the two method calls interfere (that is, need to synchronize) depends on the dynamic state of the queue. In pretty much all of the other kinds of synchronization we considered, whether or not method calls needed to synchronize was determined statically (say read/write locks) or was unlikely to change very often (resizable hash tables).</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p:spPr>
        <p:txBody>
          <a:bodyPr/>
          <a:lstStyle/>
          <a:p>
            <a:fld id="{13BC7F40-8927-4713-8A66-47A7F0AECD21}" type="slidenum">
              <a:rPr lang="ar-SA" smtClean="0"/>
              <a:pPr/>
              <a:t>140</a:t>
            </a:fld>
            <a:endParaRPr lang="en-US" smtClean="0"/>
          </a:p>
        </p:txBody>
      </p:sp>
      <p:sp>
        <p:nvSpPr>
          <p:cNvPr id="3512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F8621CF-8A56-4800-BA13-B91AC3DDA3A7}" type="slidenum">
              <a:rPr lang="ar-SA" sz="1300">
                <a:latin typeface="Marlett" pitchFamily="2" charset="2"/>
              </a:rPr>
              <a:pPr defTabSz="966788"/>
              <a:t>140</a:t>
            </a:fld>
            <a:endParaRPr lang="en-US" sz="1300">
              <a:latin typeface="Marlett" pitchFamily="2" charset="2"/>
              <a:cs typeface="Courier New" pitchFamily="49" charset="0"/>
            </a:endParaRPr>
          </a:p>
        </p:txBody>
      </p:sp>
      <p:sp>
        <p:nvSpPr>
          <p:cNvPr id="351236" name="Rectangle 2"/>
          <p:cNvSpPr>
            <a:spLocks noGrp="1" noRot="1" noChangeAspect="1" noChangeArrowheads="1" noTextEdit="1"/>
          </p:cNvSpPr>
          <p:nvPr>
            <p:ph type="sldImg"/>
          </p:nvPr>
        </p:nvSpPr>
        <p:spPr>
          <a:ln/>
        </p:spPr>
      </p:sp>
      <p:sp>
        <p:nvSpPr>
          <p:cNvPr id="35123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p:spPr>
        <p:txBody>
          <a:bodyPr/>
          <a:lstStyle/>
          <a:p>
            <a:fld id="{E8468F72-AA51-4CF2-B9DA-BA1829185132}" type="slidenum">
              <a:rPr lang="ar-SA" smtClean="0"/>
              <a:pPr/>
              <a:t>141</a:t>
            </a:fld>
            <a:endParaRPr lang="en-US" smtClean="0"/>
          </a:p>
        </p:txBody>
      </p:sp>
      <p:sp>
        <p:nvSpPr>
          <p:cNvPr id="3522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7BB9952-477D-436C-8E59-414B77FF0DB4}" type="slidenum">
              <a:rPr lang="ar-SA" sz="1300">
                <a:latin typeface="Marlett" pitchFamily="2" charset="2"/>
              </a:rPr>
              <a:pPr defTabSz="966788"/>
              <a:t>141</a:t>
            </a:fld>
            <a:endParaRPr lang="en-US" sz="1300">
              <a:latin typeface="Marlett" pitchFamily="2" charset="2"/>
              <a:cs typeface="Courier New" pitchFamily="49" charset="0"/>
            </a:endParaRPr>
          </a:p>
        </p:txBody>
      </p:sp>
      <p:sp>
        <p:nvSpPr>
          <p:cNvPr id="352260" name="Rectangle 2"/>
          <p:cNvSpPr>
            <a:spLocks noGrp="1" noRot="1" noChangeAspect="1" noChangeArrowheads="1" noTextEdit="1"/>
          </p:cNvSpPr>
          <p:nvPr>
            <p:ph type="sldImg"/>
          </p:nvPr>
        </p:nvSpPr>
        <p:spPr>
          <a:ln/>
        </p:spPr>
      </p:sp>
      <p:sp>
        <p:nvSpPr>
          <p:cNvPr id="352261" name="Rectangle 3"/>
          <p:cNvSpPr>
            <a:spLocks noGrp="1" noChangeArrowheads="1"/>
          </p:cNvSpPr>
          <p:nvPr>
            <p:ph type="body" idx="1"/>
          </p:nvPr>
        </p:nvSpPr>
        <p:spPr>
          <a:noFill/>
          <a:ln/>
        </p:spPr>
        <p:txBody>
          <a:bodyPr/>
          <a:lstStyle/>
          <a:p>
            <a:r>
              <a:rPr lang="en-US" smtClean="0"/>
              <a:t>Take any linearizable stack, for example, the lock-free queue.  </a:t>
            </a: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p>
            <a:fld id="{54BD7A73-FF6A-48E1-B343-7BFAF473A43A}" type="slidenum">
              <a:rPr lang="ar-SA" smtClean="0"/>
              <a:pPr/>
              <a:t>142</a:t>
            </a:fld>
            <a:endParaRPr lang="en-US" smtClean="0"/>
          </a:p>
        </p:txBody>
      </p:sp>
      <p:sp>
        <p:nvSpPr>
          <p:cNvPr id="3532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CF6A9C8-EEBF-42BC-BB09-6952FA1E45BE}" type="slidenum">
              <a:rPr lang="ar-SA" sz="1300">
                <a:latin typeface="Marlett" pitchFamily="2" charset="2"/>
              </a:rPr>
              <a:pPr defTabSz="966788"/>
              <a:t>142</a:t>
            </a:fld>
            <a:endParaRPr lang="en-US" sz="1300">
              <a:latin typeface="Marlett" pitchFamily="2" charset="2"/>
              <a:cs typeface="Courier New" pitchFamily="49" charset="0"/>
            </a:endParaRPr>
          </a:p>
        </p:txBody>
      </p:sp>
      <p:sp>
        <p:nvSpPr>
          <p:cNvPr id="353284" name="Rectangle 2"/>
          <p:cNvSpPr>
            <a:spLocks noGrp="1" noRot="1" noChangeAspect="1" noChangeArrowheads="1" noTextEdit="1"/>
          </p:cNvSpPr>
          <p:nvPr>
            <p:ph type="sldImg"/>
          </p:nvPr>
        </p:nvSpPr>
        <p:spPr>
          <a:ln/>
        </p:spPr>
      </p:sp>
      <p:sp>
        <p:nvSpPr>
          <p:cNvPr id="353285" name="Rectangle 3"/>
          <p:cNvSpPr>
            <a:spLocks noGrp="1" noChangeArrowheads="1"/>
          </p:cNvSpPr>
          <p:nvPr>
            <p:ph type="body" idx="1"/>
          </p:nvPr>
        </p:nvSpPr>
        <p:spPr>
          <a:noFill/>
          <a:ln/>
        </p:spPr>
        <p:txBody>
          <a:bodyPr/>
          <a:lstStyle/>
          <a:p>
            <a:r>
              <a:rPr lang="en-US" smtClean="0"/>
              <a:t>Pick random locations in the array.</a:t>
            </a: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F25B6768-2A1A-423E-A2A0-D10E4A0EE280}" type="slidenum">
              <a:rPr lang="ar-SA" smtClean="0"/>
              <a:pPr/>
              <a:t>143</a:t>
            </a:fld>
            <a:endParaRPr lang="en-US" smtClean="0"/>
          </a:p>
        </p:txBody>
      </p:sp>
      <p:sp>
        <p:nvSpPr>
          <p:cNvPr id="3543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E372493-9B8A-4912-8A40-7862B8E2D9FB}" type="slidenum">
              <a:rPr lang="ar-SA" sz="1300">
                <a:latin typeface="Marlett" pitchFamily="2" charset="2"/>
              </a:rPr>
              <a:pPr defTabSz="966788"/>
              <a:t>143</a:t>
            </a:fld>
            <a:endParaRPr lang="en-US" sz="1300">
              <a:latin typeface="Marlett" pitchFamily="2" charset="2"/>
              <a:cs typeface="Courier New" pitchFamily="49" charset="0"/>
            </a:endParaRPr>
          </a:p>
        </p:txBody>
      </p:sp>
      <p:sp>
        <p:nvSpPr>
          <p:cNvPr id="354308" name="Rectangle 2"/>
          <p:cNvSpPr>
            <a:spLocks noGrp="1" noRot="1" noChangeAspect="1" noChangeArrowheads="1" noTextEdit="1"/>
          </p:cNvSpPr>
          <p:nvPr>
            <p:ph type="sldImg"/>
          </p:nvPr>
        </p:nvSpPr>
        <p:spPr>
          <a:ln/>
        </p:spPr>
      </p:sp>
      <p:sp>
        <p:nvSpPr>
          <p:cNvPr id="354309" name="Rectangle 3"/>
          <p:cNvSpPr>
            <a:spLocks noGrp="1" noChangeArrowheads="1"/>
          </p:cNvSpPr>
          <p:nvPr>
            <p:ph type="body" idx="1"/>
          </p:nvPr>
        </p:nvSpPr>
        <p:spPr>
          <a:noFill/>
          <a:ln/>
        </p:spPr>
        <p:txBody>
          <a:bodyPr/>
          <a:lstStyle/>
          <a:p>
            <a:r>
              <a:rPr lang="en-US" smtClean="0"/>
              <a:t>No need to access stack since it stays the same anyhow. Just exchange the values. </a:t>
            </a: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B85CDE36-AFAB-4252-A5BB-9B907B769364}" type="slidenum">
              <a:rPr lang="ar-SA" smtClean="0"/>
              <a:pPr/>
              <a:t>144</a:t>
            </a:fld>
            <a:endParaRPr lang="en-US" smtClean="0"/>
          </a:p>
        </p:txBody>
      </p:sp>
      <p:sp>
        <p:nvSpPr>
          <p:cNvPr id="3553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5606695-0340-400D-A2B5-904E4A4DFFB1}" type="slidenum">
              <a:rPr lang="ar-SA" sz="1300">
                <a:latin typeface="Marlett" pitchFamily="2" charset="2"/>
              </a:rPr>
              <a:pPr defTabSz="966788"/>
              <a:t>144</a:t>
            </a:fld>
            <a:endParaRPr lang="en-US" sz="1300">
              <a:latin typeface="Marlett" pitchFamily="2" charset="2"/>
              <a:cs typeface="Courier New" pitchFamily="49" charset="0"/>
            </a:endParaRPr>
          </a:p>
        </p:txBody>
      </p:sp>
      <p:sp>
        <p:nvSpPr>
          <p:cNvPr id="355332" name="Rectangle 2"/>
          <p:cNvSpPr>
            <a:spLocks noGrp="1" noRot="1" noChangeAspect="1" noChangeArrowheads="1" noTextEdit="1"/>
          </p:cNvSpPr>
          <p:nvPr>
            <p:ph type="sldImg"/>
          </p:nvPr>
        </p:nvSpPr>
        <p:spPr>
          <a:ln/>
        </p:spPr>
      </p:sp>
      <p:sp>
        <p:nvSpPr>
          <p:cNvPr id="355333" name="Rectangle 3"/>
          <p:cNvSpPr>
            <a:spLocks noGrp="1" noChangeArrowheads="1"/>
          </p:cNvSpPr>
          <p:nvPr>
            <p:ph type="body" idx="1"/>
          </p:nvPr>
        </p:nvSpPr>
        <p:spPr>
          <a:noFill/>
          <a:ln/>
        </p:spPr>
        <p:txBody>
          <a:bodyPr/>
          <a:lstStyle/>
          <a:p>
            <a:r>
              <a:rPr lang="en-US" smtClean="0"/>
              <a:t>No need to access stack since it stays the same anyhow. Just exchange the values. </a:t>
            </a: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43142697-33F4-4CE4-A9E4-A1FDDFD1A42A}" type="slidenum">
              <a:rPr lang="ar-SA" smtClean="0"/>
              <a:pPr/>
              <a:t>145</a:t>
            </a:fld>
            <a:endParaRPr lang="en-US" smtClean="0"/>
          </a:p>
        </p:txBody>
      </p:sp>
      <p:sp>
        <p:nvSpPr>
          <p:cNvPr id="3563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638B7C7-5928-49D0-97D1-61B7D9906895}" type="slidenum">
              <a:rPr lang="ar-SA" sz="1300">
                <a:latin typeface="Marlett" pitchFamily="2" charset="2"/>
              </a:rPr>
              <a:pPr defTabSz="966788"/>
              <a:t>145</a:t>
            </a:fld>
            <a:endParaRPr lang="en-US" sz="1300">
              <a:latin typeface="Marlett" pitchFamily="2" charset="2"/>
              <a:cs typeface="Courier New" pitchFamily="49" charset="0"/>
            </a:endParaRPr>
          </a:p>
        </p:txBody>
      </p:sp>
      <p:sp>
        <p:nvSpPr>
          <p:cNvPr id="356356" name="Rectangle 2"/>
          <p:cNvSpPr>
            <a:spLocks noGrp="1" noRot="1" noChangeAspect="1" noChangeArrowheads="1" noTextEdit="1"/>
          </p:cNvSpPr>
          <p:nvPr>
            <p:ph type="sldImg"/>
          </p:nvPr>
        </p:nvSpPr>
        <p:spPr>
          <a:ln/>
        </p:spPr>
      </p:sp>
      <p:sp>
        <p:nvSpPr>
          <p:cNvPr id="3563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246C60AC-F636-4C18-8960-54519B23FC74}" type="slidenum">
              <a:rPr lang="ar-SA" smtClean="0"/>
              <a:pPr/>
              <a:t>146</a:t>
            </a:fld>
            <a:endParaRPr lang="en-US" smtClean="0"/>
          </a:p>
        </p:txBody>
      </p:sp>
      <p:sp>
        <p:nvSpPr>
          <p:cNvPr id="3573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FC1AC4C-2B95-4DAF-8EA2-C31266EC18B7}" type="slidenum">
              <a:rPr lang="ar-SA" sz="1300">
                <a:latin typeface="Marlett" pitchFamily="2" charset="2"/>
              </a:rPr>
              <a:pPr defTabSz="966788"/>
              <a:t>146</a:t>
            </a:fld>
            <a:endParaRPr lang="en-US" sz="1300">
              <a:latin typeface="Marlett" pitchFamily="2" charset="2"/>
              <a:cs typeface="Courier New" pitchFamily="49" charset="0"/>
            </a:endParaRPr>
          </a:p>
        </p:txBody>
      </p:sp>
      <p:sp>
        <p:nvSpPr>
          <p:cNvPr id="357380" name="Rectangle 2"/>
          <p:cNvSpPr>
            <a:spLocks noGrp="1" noRot="1" noChangeAspect="1" noChangeArrowheads="1" noTextEdit="1"/>
          </p:cNvSpPr>
          <p:nvPr>
            <p:ph type="sldImg"/>
          </p:nvPr>
        </p:nvSpPr>
        <p:spPr>
          <a:ln/>
        </p:spPr>
      </p:sp>
      <p:sp>
        <p:nvSpPr>
          <p:cNvPr id="357381" name="Rectangle 3"/>
          <p:cNvSpPr>
            <a:spLocks noGrp="1" noChangeArrowheads="1"/>
          </p:cNvSpPr>
          <p:nvPr>
            <p:ph type="body" idx="1"/>
          </p:nvPr>
        </p:nvSpPr>
        <p:spPr>
          <a:noFill/>
          <a:ln/>
        </p:spPr>
        <p:txBody>
          <a:bodyPr/>
          <a:lstStyle/>
          <a:p>
            <a:r>
              <a:rPr lang="en-US" smtClean="0"/>
              <a:t>No need to access stack since it stays the same anyhow. Just exchange the values. </a:t>
            </a: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DE137806-BE7E-458F-BB37-B3086517E2DD}" type="slidenum">
              <a:rPr lang="ar-SA" smtClean="0"/>
              <a:pPr/>
              <a:t>147</a:t>
            </a:fld>
            <a:endParaRPr lang="en-US" smtClean="0"/>
          </a:p>
        </p:txBody>
      </p:sp>
      <p:sp>
        <p:nvSpPr>
          <p:cNvPr id="3584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3BE9E98-886D-4AF3-AC22-9153CEAF2F6A}" type="slidenum">
              <a:rPr lang="ar-SA" sz="1300">
                <a:latin typeface="Marlett" pitchFamily="2" charset="2"/>
              </a:rPr>
              <a:pPr defTabSz="966788"/>
              <a:t>147</a:t>
            </a:fld>
            <a:endParaRPr lang="en-US" sz="1300">
              <a:latin typeface="Marlett" pitchFamily="2" charset="2"/>
              <a:cs typeface="Courier New" pitchFamily="49" charset="0"/>
            </a:endParaRPr>
          </a:p>
        </p:txBody>
      </p:sp>
      <p:sp>
        <p:nvSpPr>
          <p:cNvPr id="358404" name="Rectangle 2"/>
          <p:cNvSpPr>
            <a:spLocks noGrp="1" noRot="1" noChangeAspect="1" noChangeArrowheads="1" noTextEdit="1"/>
          </p:cNvSpPr>
          <p:nvPr>
            <p:ph type="sldImg"/>
          </p:nvPr>
        </p:nvSpPr>
        <p:spPr>
          <a:ln/>
        </p:spPr>
      </p:sp>
      <p:sp>
        <p:nvSpPr>
          <p:cNvPr id="358405" name="Rectangle 3"/>
          <p:cNvSpPr>
            <a:spLocks noGrp="1" noChangeArrowheads="1"/>
          </p:cNvSpPr>
          <p:nvPr>
            <p:ph type="body" idx="1"/>
          </p:nvPr>
        </p:nvSpPr>
        <p:spPr>
          <a:noFill/>
          <a:ln/>
        </p:spPr>
        <p:txBody>
          <a:bodyPr/>
          <a:lstStyle/>
          <a:p>
            <a:r>
              <a:rPr lang="en-US" smtClean="0"/>
              <a:t>As the contention grows, </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BAE4C0FC-B337-4734-B323-E026D944C498}" type="slidenum">
              <a:rPr lang="ar-SA" smtClean="0"/>
              <a:pPr/>
              <a:t>148</a:t>
            </a:fld>
            <a:endParaRPr lang="en-US" smtClean="0"/>
          </a:p>
        </p:txBody>
      </p:sp>
      <p:sp>
        <p:nvSpPr>
          <p:cNvPr id="3594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8EF6CC9-8FAD-4B8D-8BD0-C4B91B3E6968}" type="slidenum">
              <a:rPr lang="ar-SA" sz="1300">
                <a:latin typeface="Marlett" pitchFamily="2" charset="2"/>
              </a:rPr>
              <a:pPr defTabSz="966788"/>
              <a:t>148</a:t>
            </a:fld>
            <a:endParaRPr lang="en-US" sz="1300">
              <a:latin typeface="Marlett" pitchFamily="2" charset="2"/>
              <a:cs typeface="Courier New" pitchFamily="49" charset="0"/>
            </a:endParaRPr>
          </a:p>
        </p:txBody>
      </p:sp>
      <p:sp>
        <p:nvSpPr>
          <p:cNvPr id="359428" name="Rectangle 2"/>
          <p:cNvSpPr>
            <a:spLocks noGrp="1" noRot="1" noChangeAspect="1" noChangeArrowheads="1" noTextEdit="1"/>
          </p:cNvSpPr>
          <p:nvPr>
            <p:ph type="sldImg"/>
          </p:nvPr>
        </p:nvSpPr>
        <p:spPr>
          <a:ln/>
        </p:spPr>
      </p:sp>
      <p:sp>
        <p:nvSpPr>
          <p:cNvPr id="3594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p:spPr>
        <p:txBody>
          <a:bodyPr/>
          <a:lstStyle/>
          <a:p>
            <a:fld id="{2972299C-7BD1-470E-A3F8-B6328351EB69}" type="slidenum">
              <a:rPr lang="ar-SA" smtClean="0"/>
              <a:pPr/>
              <a:t>149</a:t>
            </a:fld>
            <a:endParaRPr lang="en-US" smtClean="0"/>
          </a:p>
        </p:txBody>
      </p:sp>
      <p:sp>
        <p:nvSpPr>
          <p:cNvPr id="3604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43F87F5-6197-4214-880B-570E1A99F1FE}" type="slidenum">
              <a:rPr lang="ar-SA" sz="1300">
                <a:latin typeface="Marlett" pitchFamily="2" charset="2"/>
              </a:rPr>
              <a:pPr defTabSz="966788"/>
              <a:t>149</a:t>
            </a:fld>
            <a:endParaRPr lang="en-US" sz="1300">
              <a:latin typeface="Marlett" pitchFamily="2" charset="2"/>
              <a:cs typeface="Courier New" pitchFamily="49" charset="0"/>
            </a:endParaRPr>
          </a:p>
        </p:txBody>
      </p:sp>
      <p:sp>
        <p:nvSpPr>
          <p:cNvPr id="360452" name="Rectangle 2"/>
          <p:cNvSpPr>
            <a:spLocks noGrp="1" noRot="1" noChangeAspect="1" noChangeArrowheads="1" noTextEdit="1"/>
          </p:cNvSpPr>
          <p:nvPr>
            <p:ph type="sldImg"/>
          </p:nvPr>
        </p:nvSpPr>
        <p:spPr>
          <a:ln/>
        </p:spPr>
      </p:sp>
      <p:sp>
        <p:nvSpPr>
          <p:cNvPr id="3604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7A589AB4-22C8-4793-B2ED-734FD53928F7}" type="slidenum">
              <a:rPr lang="ar-SA" smtClean="0"/>
              <a:pPr/>
              <a:t>15</a:t>
            </a:fld>
            <a:endParaRPr lang="en-US" smtClean="0"/>
          </a:p>
        </p:txBody>
      </p:sp>
      <p:sp>
        <p:nvSpPr>
          <p:cNvPr id="2242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50519F3-1762-49BA-9C37-D9924FFEC592}" type="slidenum">
              <a:rPr lang="ar-SA" sz="1300">
                <a:latin typeface="Marlett" pitchFamily="2" charset="2"/>
              </a:rPr>
              <a:pPr defTabSz="966788"/>
              <a:t>15</a:t>
            </a:fld>
            <a:endParaRPr lang="en-US" sz="1300">
              <a:latin typeface="Marlett" pitchFamily="2" charset="2"/>
              <a:cs typeface="Courier New" pitchFamily="49" charset="0"/>
            </a:endParaRPr>
          </a:p>
        </p:txBody>
      </p:sp>
      <p:sp>
        <p:nvSpPr>
          <p:cNvPr id="224260" name="Rectangle 2"/>
          <p:cNvSpPr>
            <a:spLocks noGrp="1" noRot="1" noChangeAspect="1" noChangeArrowheads="1" noTextEdit="1"/>
          </p:cNvSpPr>
          <p:nvPr>
            <p:ph type="sldImg"/>
          </p:nvPr>
        </p:nvSpPr>
        <p:spPr>
          <a:ln/>
        </p:spPr>
      </p:sp>
      <p:sp>
        <p:nvSpPr>
          <p:cNvPr id="224261" name="Rectangle 3"/>
          <p:cNvSpPr>
            <a:spLocks noGrp="1" noChangeArrowheads="1"/>
          </p:cNvSpPr>
          <p:nvPr>
            <p:ph type="body" idx="1"/>
          </p:nvPr>
        </p:nvSpPr>
        <p:spPr>
          <a:noFill/>
          <a:ln/>
        </p:spPr>
        <p:txBody>
          <a:bodyPr/>
          <a:lstStyle/>
          <a:p>
            <a:r>
              <a:rPr lang="en-US" smtClean="0"/>
              <a:t>Let’s use a list-based structure, although arrays would also work. We start out with head and tail fields that point to the first and last entries in the list. The first Node in the list is a sentinel Node whose value field is meaningless. The sentinel acts as a placeholder.</a:t>
            </a: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9DCD88C0-5E87-4BB7-9841-C6B14B77230E}" type="slidenum">
              <a:rPr lang="ar-SA" smtClean="0"/>
              <a:pPr/>
              <a:t>150</a:t>
            </a:fld>
            <a:endParaRPr lang="en-US" smtClean="0"/>
          </a:p>
        </p:txBody>
      </p:sp>
      <p:sp>
        <p:nvSpPr>
          <p:cNvPr id="3614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5EE5159-9BA3-49A0-B938-D1082258CCC0}" type="slidenum">
              <a:rPr lang="ar-SA" sz="1300">
                <a:latin typeface="Marlett" pitchFamily="2" charset="2"/>
              </a:rPr>
              <a:pPr defTabSz="966788"/>
              <a:t>150</a:t>
            </a:fld>
            <a:endParaRPr lang="en-US" sz="1300">
              <a:latin typeface="Marlett" pitchFamily="2" charset="2"/>
              <a:cs typeface="Courier New" pitchFamily="49" charset="0"/>
            </a:endParaRPr>
          </a:p>
        </p:txBody>
      </p:sp>
      <p:sp>
        <p:nvSpPr>
          <p:cNvPr id="361476" name="Rectangle 2"/>
          <p:cNvSpPr>
            <a:spLocks noGrp="1" noRot="1" noChangeAspect="1" noChangeArrowheads="1" noTextEdit="1"/>
          </p:cNvSpPr>
          <p:nvPr>
            <p:ph type="sldImg"/>
          </p:nvPr>
        </p:nvSpPr>
        <p:spPr>
          <a:ln/>
        </p:spPr>
      </p:sp>
      <p:sp>
        <p:nvSpPr>
          <p:cNvPr id="3614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p>
            <a:fld id="{AF60CEDE-5ACF-4A7B-8117-8BA8D1FB4CFC}" type="slidenum">
              <a:rPr lang="ar-SA" smtClean="0"/>
              <a:pPr/>
              <a:t>151</a:t>
            </a:fld>
            <a:endParaRPr lang="en-US" smtClean="0"/>
          </a:p>
        </p:txBody>
      </p:sp>
      <p:sp>
        <p:nvSpPr>
          <p:cNvPr id="3624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CA2BFB0-2CC3-4609-9928-A01A5EBC2F7E}" type="slidenum">
              <a:rPr lang="ar-SA" sz="1300">
                <a:latin typeface="Marlett" pitchFamily="2" charset="2"/>
              </a:rPr>
              <a:pPr defTabSz="966788"/>
              <a:t>151</a:t>
            </a:fld>
            <a:endParaRPr lang="en-US" sz="1300">
              <a:latin typeface="Marlett" pitchFamily="2" charset="2"/>
              <a:cs typeface="Courier New" pitchFamily="49" charset="0"/>
            </a:endParaRPr>
          </a:p>
        </p:txBody>
      </p:sp>
      <p:sp>
        <p:nvSpPr>
          <p:cNvPr id="362500" name="Rectangle 2"/>
          <p:cNvSpPr>
            <a:spLocks noGrp="1" noRot="1" noChangeAspect="1" noChangeArrowheads="1" noTextEdit="1"/>
          </p:cNvSpPr>
          <p:nvPr>
            <p:ph type="sldImg"/>
          </p:nvPr>
        </p:nvSpPr>
        <p:spPr>
          <a:ln/>
        </p:spPr>
      </p:sp>
      <p:sp>
        <p:nvSpPr>
          <p:cNvPr id="3625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p>
            <a:fld id="{6377C4EE-299D-4A92-9F0F-2BECB8AAB9F5}" type="slidenum">
              <a:rPr lang="ar-SA" smtClean="0"/>
              <a:pPr/>
              <a:t>152</a:t>
            </a:fld>
            <a:endParaRPr lang="en-US" smtClean="0"/>
          </a:p>
        </p:txBody>
      </p:sp>
      <p:sp>
        <p:nvSpPr>
          <p:cNvPr id="3635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39E1E14-C590-4C42-A863-EEF76D4BA147}" type="slidenum">
              <a:rPr lang="ar-SA" sz="1300">
                <a:latin typeface="Marlett" pitchFamily="2" charset="2"/>
              </a:rPr>
              <a:pPr defTabSz="966788"/>
              <a:t>152</a:t>
            </a:fld>
            <a:endParaRPr lang="en-US" sz="1300">
              <a:latin typeface="Marlett" pitchFamily="2" charset="2"/>
              <a:cs typeface="Courier New" pitchFamily="49" charset="0"/>
            </a:endParaRPr>
          </a:p>
        </p:txBody>
      </p:sp>
      <p:sp>
        <p:nvSpPr>
          <p:cNvPr id="363524" name="Rectangle 2"/>
          <p:cNvSpPr>
            <a:spLocks noGrp="1" noRot="1" noChangeAspect="1" noChangeArrowheads="1" noTextEdit="1"/>
          </p:cNvSpPr>
          <p:nvPr>
            <p:ph type="sldImg"/>
          </p:nvPr>
        </p:nvSpPr>
        <p:spPr>
          <a:ln/>
        </p:spPr>
      </p:sp>
      <p:sp>
        <p:nvSpPr>
          <p:cNvPr id="3635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p>
            <a:fld id="{94CF01E0-8512-4CAA-954A-CC83A1EF165E}" type="slidenum">
              <a:rPr lang="ar-SA" smtClean="0"/>
              <a:pPr/>
              <a:t>153</a:t>
            </a:fld>
            <a:endParaRPr lang="en-US" smtClean="0"/>
          </a:p>
        </p:txBody>
      </p:sp>
      <p:sp>
        <p:nvSpPr>
          <p:cNvPr id="3645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3D85CDF-5ACE-4408-9CE8-BC785FD634AA}" type="slidenum">
              <a:rPr lang="ar-SA" sz="1300">
                <a:latin typeface="Marlett" pitchFamily="2" charset="2"/>
              </a:rPr>
              <a:pPr defTabSz="966788"/>
              <a:t>153</a:t>
            </a:fld>
            <a:endParaRPr lang="en-US" sz="1300">
              <a:latin typeface="Marlett" pitchFamily="2" charset="2"/>
              <a:cs typeface="Courier New" pitchFamily="49" charset="0"/>
            </a:endParaRPr>
          </a:p>
        </p:txBody>
      </p:sp>
      <p:sp>
        <p:nvSpPr>
          <p:cNvPr id="364548" name="Rectangle 2"/>
          <p:cNvSpPr>
            <a:spLocks noGrp="1" noRot="1" noChangeAspect="1" noChangeArrowheads="1" noTextEdit="1"/>
          </p:cNvSpPr>
          <p:nvPr>
            <p:ph type="sldImg"/>
          </p:nvPr>
        </p:nvSpPr>
        <p:spPr>
          <a:ln/>
        </p:spPr>
      </p:sp>
      <p:sp>
        <p:nvSpPr>
          <p:cNvPr id="3645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p>
            <a:fld id="{6DD0AC5C-CF17-4658-B175-4F76C21F5093}" type="slidenum">
              <a:rPr lang="ar-SA" smtClean="0"/>
              <a:pPr/>
              <a:t>154</a:t>
            </a:fld>
            <a:endParaRPr lang="en-US" smtClean="0"/>
          </a:p>
        </p:txBody>
      </p:sp>
      <p:sp>
        <p:nvSpPr>
          <p:cNvPr id="3655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445C2C0-D649-4080-9E8D-D53695D14BA0}" type="slidenum">
              <a:rPr lang="ar-SA" sz="1300">
                <a:latin typeface="Marlett" pitchFamily="2" charset="2"/>
              </a:rPr>
              <a:pPr defTabSz="966788"/>
              <a:t>154</a:t>
            </a:fld>
            <a:endParaRPr lang="en-US" sz="1300">
              <a:latin typeface="Marlett" pitchFamily="2" charset="2"/>
              <a:cs typeface="Courier New" pitchFamily="49" charset="0"/>
            </a:endParaRPr>
          </a:p>
        </p:txBody>
      </p:sp>
      <p:sp>
        <p:nvSpPr>
          <p:cNvPr id="365572" name="Rectangle 2"/>
          <p:cNvSpPr>
            <a:spLocks noGrp="1" noRot="1" noChangeAspect="1" noChangeArrowheads="1" noTextEdit="1"/>
          </p:cNvSpPr>
          <p:nvPr>
            <p:ph type="sldImg"/>
          </p:nvPr>
        </p:nvSpPr>
        <p:spPr>
          <a:ln/>
        </p:spPr>
      </p:sp>
      <p:sp>
        <p:nvSpPr>
          <p:cNvPr id="3655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p>
            <a:fld id="{87C8508C-B5DF-4456-AC6C-687583995AB9}" type="slidenum">
              <a:rPr lang="ar-SA" smtClean="0"/>
              <a:pPr/>
              <a:t>155</a:t>
            </a:fld>
            <a:endParaRPr lang="en-US" smtClean="0"/>
          </a:p>
        </p:txBody>
      </p:sp>
      <p:sp>
        <p:nvSpPr>
          <p:cNvPr id="3665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6209067-601E-436C-AF58-EB57F7C0945E}" type="slidenum">
              <a:rPr lang="ar-SA" sz="1300">
                <a:latin typeface="Marlett" pitchFamily="2" charset="2"/>
              </a:rPr>
              <a:pPr defTabSz="966788"/>
              <a:t>155</a:t>
            </a:fld>
            <a:endParaRPr lang="en-US" sz="1300">
              <a:latin typeface="Marlett" pitchFamily="2" charset="2"/>
              <a:cs typeface="Courier New" pitchFamily="49" charset="0"/>
            </a:endParaRPr>
          </a:p>
        </p:txBody>
      </p:sp>
      <p:sp>
        <p:nvSpPr>
          <p:cNvPr id="366596" name="Rectangle 2"/>
          <p:cNvSpPr>
            <a:spLocks noGrp="1" noRot="1" noChangeAspect="1" noChangeArrowheads="1" noTextEdit="1"/>
          </p:cNvSpPr>
          <p:nvPr>
            <p:ph type="sldImg"/>
          </p:nvPr>
        </p:nvSpPr>
        <p:spPr>
          <a:ln/>
        </p:spPr>
      </p:sp>
      <p:sp>
        <p:nvSpPr>
          <p:cNvPr id="3665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p>
            <a:fld id="{3214BD46-101A-444E-B343-C918671C8229}" type="slidenum">
              <a:rPr lang="ar-SA" smtClean="0"/>
              <a:pPr/>
              <a:t>156</a:t>
            </a:fld>
            <a:endParaRPr lang="en-US" smtClean="0"/>
          </a:p>
        </p:txBody>
      </p:sp>
      <p:sp>
        <p:nvSpPr>
          <p:cNvPr id="3676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E698011-9934-4392-A83E-DA0F69366F40}" type="slidenum">
              <a:rPr lang="ar-SA" sz="1300">
                <a:latin typeface="Marlett" pitchFamily="2" charset="2"/>
              </a:rPr>
              <a:pPr defTabSz="966788"/>
              <a:t>156</a:t>
            </a:fld>
            <a:endParaRPr lang="en-US" sz="1300">
              <a:latin typeface="Marlett" pitchFamily="2" charset="2"/>
              <a:cs typeface="Courier New" pitchFamily="49" charset="0"/>
            </a:endParaRPr>
          </a:p>
        </p:txBody>
      </p:sp>
      <p:sp>
        <p:nvSpPr>
          <p:cNvPr id="367620" name="Rectangle 2"/>
          <p:cNvSpPr>
            <a:spLocks noGrp="1" noRot="1" noChangeAspect="1" noChangeArrowheads="1" noTextEdit="1"/>
          </p:cNvSpPr>
          <p:nvPr>
            <p:ph type="sldImg"/>
          </p:nvPr>
        </p:nvSpPr>
        <p:spPr>
          <a:ln/>
        </p:spPr>
      </p:sp>
      <p:sp>
        <p:nvSpPr>
          <p:cNvPr id="367621" name="Rectangle 3"/>
          <p:cNvSpPr>
            <a:spLocks noGrp="1" noChangeArrowheads="1"/>
          </p:cNvSpPr>
          <p:nvPr>
            <p:ph type="body" idx="1"/>
          </p:nvPr>
        </p:nvSpPr>
        <p:spPr>
          <a:noFill/>
          <a:ln/>
        </p:spPr>
        <p:txBody>
          <a:bodyPr/>
          <a:lstStyle/>
          <a:p>
            <a:r>
              <a:rPr lang="en-US" smtClean="0"/>
              <a:t>The actual implementation in Java is by having an indirection through a special sentinel node. If the special node exists then the mark is set, and if the node does not, then the bit is false. The sentinel points to the desired address so we pay a level of indirection. In C, using alignment on 32 bit architectures or on 64 bit architectures, we can “steal” a bit from the pointer. </a:t>
            </a: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p>
            <a:fld id="{B24CD7C9-EF0F-4FAC-AF1A-FD349EDE6B92}" type="slidenum">
              <a:rPr lang="ar-SA" smtClean="0"/>
              <a:pPr/>
              <a:t>157</a:t>
            </a:fld>
            <a:endParaRPr lang="en-US" smtClean="0"/>
          </a:p>
        </p:txBody>
      </p:sp>
      <p:sp>
        <p:nvSpPr>
          <p:cNvPr id="3686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1258483-692B-407F-B54D-3B0143C927A2}" type="slidenum">
              <a:rPr lang="ar-SA" sz="1300">
                <a:latin typeface="Marlett" pitchFamily="2" charset="2"/>
              </a:rPr>
              <a:pPr defTabSz="966788"/>
              <a:t>157</a:t>
            </a:fld>
            <a:endParaRPr lang="en-US" sz="1300">
              <a:latin typeface="Marlett" pitchFamily="2" charset="2"/>
              <a:cs typeface="Courier New" pitchFamily="49" charset="0"/>
            </a:endParaRPr>
          </a:p>
        </p:txBody>
      </p:sp>
      <p:sp>
        <p:nvSpPr>
          <p:cNvPr id="368644" name="Rectangle 2"/>
          <p:cNvSpPr>
            <a:spLocks noGrp="1" noRot="1" noChangeAspect="1" noChangeArrowheads="1" noTextEdit="1"/>
          </p:cNvSpPr>
          <p:nvPr>
            <p:ph type="sldImg"/>
          </p:nvPr>
        </p:nvSpPr>
        <p:spPr>
          <a:ln/>
        </p:spPr>
      </p:sp>
      <p:sp>
        <p:nvSpPr>
          <p:cNvPr id="36864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p>
            <a:fld id="{C9E83929-EBCD-4523-B5FF-536BDC3EDC62}" type="slidenum">
              <a:rPr lang="ar-SA" smtClean="0"/>
              <a:pPr/>
              <a:t>158</a:t>
            </a:fld>
            <a:endParaRPr lang="en-US" smtClean="0"/>
          </a:p>
        </p:txBody>
      </p:sp>
      <p:sp>
        <p:nvSpPr>
          <p:cNvPr id="3696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CC8F554-44EE-4EAB-92A6-02461EF40A5A}" type="slidenum">
              <a:rPr lang="ar-SA" sz="1300">
                <a:latin typeface="Marlett" pitchFamily="2" charset="2"/>
              </a:rPr>
              <a:pPr defTabSz="966788"/>
              <a:t>158</a:t>
            </a:fld>
            <a:endParaRPr lang="en-US" sz="1300">
              <a:latin typeface="Marlett" pitchFamily="2" charset="2"/>
              <a:cs typeface="Courier New" pitchFamily="49" charset="0"/>
            </a:endParaRPr>
          </a:p>
        </p:txBody>
      </p:sp>
      <p:sp>
        <p:nvSpPr>
          <p:cNvPr id="369668" name="Rectangle 2"/>
          <p:cNvSpPr>
            <a:spLocks noGrp="1" noRot="1" noChangeAspect="1" noChangeArrowheads="1" noTextEdit="1"/>
          </p:cNvSpPr>
          <p:nvPr>
            <p:ph type="sldImg"/>
          </p:nvPr>
        </p:nvSpPr>
        <p:spPr>
          <a:ln/>
        </p:spPr>
      </p:sp>
      <p:sp>
        <p:nvSpPr>
          <p:cNvPr id="36966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p:spPr>
        <p:txBody>
          <a:bodyPr/>
          <a:lstStyle/>
          <a:p>
            <a:fld id="{CB55A53E-81ED-4BF6-A798-28762749ABAA}" type="slidenum">
              <a:rPr lang="ar-SA" smtClean="0"/>
              <a:pPr/>
              <a:t>159</a:t>
            </a:fld>
            <a:endParaRPr lang="en-US" smtClean="0"/>
          </a:p>
        </p:txBody>
      </p:sp>
      <p:sp>
        <p:nvSpPr>
          <p:cNvPr id="3706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3CC3659-38A7-4346-A671-8EAC15A9C52A}" type="slidenum">
              <a:rPr lang="ar-SA" sz="1300">
                <a:latin typeface="Marlett" pitchFamily="2" charset="2"/>
              </a:rPr>
              <a:pPr defTabSz="966788"/>
              <a:t>159</a:t>
            </a:fld>
            <a:endParaRPr lang="en-US" sz="1300">
              <a:latin typeface="Marlett" pitchFamily="2" charset="2"/>
              <a:cs typeface="Courier New" pitchFamily="49" charset="0"/>
            </a:endParaRPr>
          </a:p>
        </p:txBody>
      </p:sp>
      <p:sp>
        <p:nvSpPr>
          <p:cNvPr id="370692" name="Rectangle 2"/>
          <p:cNvSpPr>
            <a:spLocks noGrp="1" noRot="1" noChangeAspect="1" noChangeArrowheads="1" noTextEdit="1"/>
          </p:cNvSpPr>
          <p:nvPr>
            <p:ph type="sldImg"/>
          </p:nvPr>
        </p:nvSpPr>
        <p:spPr>
          <a:xfrm>
            <a:off x="1257300" y="719138"/>
            <a:ext cx="4802188" cy="3602037"/>
          </a:xfrm>
          <a:ln/>
        </p:spPr>
      </p:sp>
      <p:sp>
        <p:nvSpPr>
          <p:cNvPr id="370693" name="Rectangle 3"/>
          <p:cNvSpPr>
            <a:spLocks noGrp="1" noChangeArrowheads="1"/>
          </p:cNvSpPr>
          <p:nvPr>
            <p:ph type="body" idx="1"/>
          </p:nvPr>
        </p:nvSpPr>
        <p:spPr>
          <a:xfrm>
            <a:off x="974725" y="4560888"/>
            <a:ext cx="5365750" cy="4321175"/>
          </a:xfrm>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EED0C929-CE8C-4F55-9F9C-4DA8B2AD95D6}" type="slidenum">
              <a:rPr lang="ar-SA" smtClean="0"/>
              <a:pPr/>
              <a:t>16</a:t>
            </a:fld>
            <a:endParaRPr lang="en-US" smtClean="0"/>
          </a:p>
        </p:txBody>
      </p:sp>
      <p:sp>
        <p:nvSpPr>
          <p:cNvPr id="2252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FB7533A-A2EA-4301-9A1F-7ED2B11111B2}" type="slidenum">
              <a:rPr lang="ar-SA" sz="1300">
                <a:latin typeface="Marlett" pitchFamily="2" charset="2"/>
              </a:rPr>
              <a:pPr defTabSz="966788"/>
              <a:t>16</a:t>
            </a:fld>
            <a:endParaRPr lang="en-US" sz="1300">
              <a:latin typeface="Marlett" pitchFamily="2" charset="2"/>
              <a:cs typeface="Courier New" pitchFamily="49" charset="0"/>
            </a:endParaRPr>
          </a:p>
        </p:txBody>
      </p:sp>
      <p:sp>
        <p:nvSpPr>
          <p:cNvPr id="225284" name="Rectangle 2"/>
          <p:cNvSpPr>
            <a:spLocks noGrp="1" noRot="1" noChangeAspect="1" noChangeArrowheads="1" noTextEdit="1"/>
          </p:cNvSpPr>
          <p:nvPr>
            <p:ph type="sldImg"/>
          </p:nvPr>
        </p:nvSpPr>
        <p:spPr>
          <a:ln/>
        </p:spPr>
      </p:sp>
      <p:sp>
        <p:nvSpPr>
          <p:cNvPr id="225285" name="Rectangle 3"/>
          <p:cNvSpPr>
            <a:spLocks noGrp="1" noChangeArrowheads="1"/>
          </p:cNvSpPr>
          <p:nvPr>
            <p:ph type="body" idx="1"/>
          </p:nvPr>
        </p:nvSpPr>
        <p:spPr>
          <a:noFill/>
          <a:ln/>
        </p:spPr>
        <p:txBody>
          <a:bodyPr/>
          <a:lstStyle/>
          <a:p>
            <a:r>
              <a:rPr lang="en-US" smtClean="0"/>
              <a:t>When we add actual items to the queue, we will hang them off the sentinel Node at the head.</a:t>
            </a: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p>
            <a:fld id="{89ADA2ED-BA33-4ABB-8CBB-736C458C4BCF}" type="slidenum">
              <a:rPr lang="ar-SA" smtClean="0"/>
              <a:pPr/>
              <a:t>160</a:t>
            </a:fld>
            <a:endParaRPr lang="en-US" smtClean="0"/>
          </a:p>
        </p:txBody>
      </p:sp>
      <p:sp>
        <p:nvSpPr>
          <p:cNvPr id="3717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D759163-3D5E-4D21-B055-FAB02C75BA0E}" type="slidenum">
              <a:rPr lang="ar-SA" sz="1300">
                <a:latin typeface="Marlett" pitchFamily="2" charset="2"/>
              </a:rPr>
              <a:pPr defTabSz="966788"/>
              <a:t>160</a:t>
            </a:fld>
            <a:endParaRPr lang="en-US" sz="1300">
              <a:latin typeface="Marlett" pitchFamily="2" charset="2"/>
              <a:cs typeface="Courier New" pitchFamily="49" charset="0"/>
            </a:endParaRPr>
          </a:p>
        </p:txBody>
      </p:sp>
      <p:sp>
        <p:nvSpPr>
          <p:cNvPr id="371716" name="Rectangle 2"/>
          <p:cNvSpPr>
            <a:spLocks noGrp="1" noRot="1" noChangeAspect="1" noChangeArrowheads="1" noTextEdit="1"/>
          </p:cNvSpPr>
          <p:nvPr>
            <p:ph type="sldImg"/>
          </p:nvPr>
        </p:nvSpPr>
        <p:spPr>
          <a:xfrm>
            <a:off x="1257300" y="719138"/>
            <a:ext cx="4802188" cy="3602037"/>
          </a:xfrm>
          <a:ln/>
        </p:spPr>
      </p:sp>
      <p:sp>
        <p:nvSpPr>
          <p:cNvPr id="371717" name="Rectangle 3"/>
          <p:cNvSpPr>
            <a:spLocks noGrp="1" noChangeArrowheads="1"/>
          </p:cNvSpPr>
          <p:nvPr>
            <p:ph type="body" idx="1"/>
          </p:nvPr>
        </p:nvSpPr>
        <p:spPr>
          <a:xfrm>
            <a:off x="974725" y="4560888"/>
            <a:ext cx="5365750" cy="4321175"/>
          </a:xfrm>
          <a:noFill/>
          <a:ln/>
        </p:spPr>
        <p:txBody>
          <a:bodyPr/>
          <a:lstStyle/>
          <a:p>
            <a:endParaRPr lang="en-US"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p:spPr>
        <p:txBody>
          <a:bodyPr/>
          <a:lstStyle/>
          <a:p>
            <a:fld id="{351DA722-E22C-41C7-864C-4F00AB028D57}" type="slidenum">
              <a:rPr lang="ar-SA" smtClean="0"/>
              <a:pPr/>
              <a:t>161</a:t>
            </a:fld>
            <a:endParaRPr lang="en-US" smtClean="0"/>
          </a:p>
        </p:txBody>
      </p:sp>
      <p:sp>
        <p:nvSpPr>
          <p:cNvPr id="3727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BBB9FBF-AAA4-4742-B9F9-DA43F4F6E3B0}" type="slidenum">
              <a:rPr lang="ar-SA" sz="1300">
                <a:latin typeface="Marlett" pitchFamily="2" charset="2"/>
              </a:rPr>
              <a:pPr defTabSz="966788"/>
              <a:t>161</a:t>
            </a:fld>
            <a:endParaRPr lang="en-US" sz="1300">
              <a:latin typeface="Marlett" pitchFamily="2" charset="2"/>
              <a:cs typeface="Courier New" pitchFamily="49" charset="0"/>
            </a:endParaRPr>
          </a:p>
        </p:txBody>
      </p:sp>
      <p:sp>
        <p:nvSpPr>
          <p:cNvPr id="372740" name="Rectangle 2"/>
          <p:cNvSpPr>
            <a:spLocks noGrp="1" noRot="1" noChangeAspect="1" noChangeArrowheads="1" noTextEdit="1"/>
          </p:cNvSpPr>
          <p:nvPr>
            <p:ph type="sldImg"/>
          </p:nvPr>
        </p:nvSpPr>
        <p:spPr>
          <a:xfrm>
            <a:off x="1257300" y="719138"/>
            <a:ext cx="4802188" cy="3602037"/>
          </a:xfrm>
          <a:ln/>
        </p:spPr>
      </p:sp>
      <p:sp>
        <p:nvSpPr>
          <p:cNvPr id="372741" name="Rectangle 3"/>
          <p:cNvSpPr>
            <a:spLocks noGrp="1" noChangeArrowheads="1"/>
          </p:cNvSpPr>
          <p:nvPr>
            <p:ph type="body" idx="1"/>
          </p:nvPr>
        </p:nvSpPr>
        <p:spPr>
          <a:xfrm>
            <a:off x="974725" y="4560888"/>
            <a:ext cx="5365750" cy="4321175"/>
          </a:xfrm>
          <a:noFill/>
          <a:ln/>
        </p:spPr>
        <p:txBody>
          <a:bodyPr/>
          <a:lstStyle/>
          <a:p>
            <a:endParaRPr lang="en-US"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p>
            <a:fld id="{F1D0F28C-47F3-49EE-90FC-2761596B1C89}" type="slidenum">
              <a:rPr lang="ar-SA" smtClean="0"/>
              <a:pPr/>
              <a:t>162</a:t>
            </a:fld>
            <a:endParaRPr lang="en-US" smtClean="0"/>
          </a:p>
        </p:txBody>
      </p:sp>
      <p:sp>
        <p:nvSpPr>
          <p:cNvPr id="3737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D362FF3-A5C0-4723-A159-44D1EF7C33F7}" type="slidenum">
              <a:rPr lang="ar-SA" sz="1300">
                <a:latin typeface="Marlett" pitchFamily="2" charset="2"/>
              </a:rPr>
              <a:pPr defTabSz="966788"/>
              <a:t>162</a:t>
            </a:fld>
            <a:endParaRPr lang="en-US" sz="1300">
              <a:latin typeface="Marlett" pitchFamily="2" charset="2"/>
              <a:cs typeface="Courier New" pitchFamily="49" charset="0"/>
            </a:endParaRPr>
          </a:p>
        </p:txBody>
      </p:sp>
      <p:sp>
        <p:nvSpPr>
          <p:cNvPr id="373764" name="Rectangle 2"/>
          <p:cNvSpPr>
            <a:spLocks noGrp="1" noRot="1" noChangeAspect="1" noChangeArrowheads="1" noTextEdit="1"/>
          </p:cNvSpPr>
          <p:nvPr>
            <p:ph type="sldImg"/>
          </p:nvPr>
        </p:nvSpPr>
        <p:spPr>
          <a:xfrm>
            <a:off x="1257300" y="719138"/>
            <a:ext cx="4802188" cy="3602037"/>
          </a:xfrm>
          <a:ln/>
        </p:spPr>
      </p:sp>
      <p:sp>
        <p:nvSpPr>
          <p:cNvPr id="373765" name="Rectangle 3"/>
          <p:cNvSpPr>
            <a:spLocks noGrp="1" noChangeArrowheads="1"/>
          </p:cNvSpPr>
          <p:nvPr>
            <p:ph type="body" idx="1"/>
          </p:nvPr>
        </p:nvSpPr>
        <p:spPr>
          <a:xfrm>
            <a:off x="974725" y="4560888"/>
            <a:ext cx="5365750" cy="4321175"/>
          </a:xfrm>
          <a:noFill/>
          <a:ln/>
        </p:spPr>
        <p:txBody>
          <a:bodyPr/>
          <a:lstStyle/>
          <a:p>
            <a:endParaRPr lang="en-US" smtClean="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p:spPr>
        <p:txBody>
          <a:bodyPr/>
          <a:lstStyle/>
          <a:p>
            <a:fld id="{5ECE6F99-BC32-4544-93D9-6D4364A9DD6B}" type="slidenum">
              <a:rPr lang="ar-SA" smtClean="0"/>
              <a:pPr/>
              <a:t>163</a:t>
            </a:fld>
            <a:endParaRPr lang="en-US" smtClean="0"/>
          </a:p>
        </p:txBody>
      </p:sp>
      <p:sp>
        <p:nvSpPr>
          <p:cNvPr id="3747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7EC2378-B4B2-48F6-B2AE-86A6C0610303}" type="slidenum">
              <a:rPr lang="ar-SA" sz="1300">
                <a:latin typeface="Marlett" pitchFamily="2" charset="2"/>
              </a:rPr>
              <a:pPr defTabSz="966788"/>
              <a:t>163</a:t>
            </a:fld>
            <a:endParaRPr lang="en-US" sz="1300">
              <a:latin typeface="Marlett" pitchFamily="2" charset="2"/>
              <a:cs typeface="Courier New" pitchFamily="49" charset="0"/>
            </a:endParaRPr>
          </a:p>
        </p:txBody>
      </p:sp>
      <p:sp>
        <p:nvSpPr>
          <p:cNvPr id="374788" name="Rectangle 2"/>
          <p:cNvSpPr>
            <a:spLocks noGrp="1" noRot="1" noChangeAspect="1" noChangeArrowheads="1" noTextEdit="1"/>
          </p:cNvSpPr>
          <p:nvPr>
            <p:ph type="sldImg"/>
          </p:nvPr>
        </p:nvSpPr>
        <p:spPr>
          <a:ln/>
        </p:spPr>
      </p:sp>
      <p:sp>
        <p:nvSpPr>
          <p:cNvPr id="37478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0D1C1E0A-BED6-4214-8C5E-262BA0912EC3}" type="slidenum">
              <a:rPr lang="ar-SA" smtClean="0"/>
              <a:pPr/>
              <a:t>164</a:t>
            </a:fld>
            <a:endParaRPr lang="en-US" smtClean="0"/>
          </a:p>
        </p:txBody>
      </p:sp>
      <p:sp>
        <p:nvSpPr>
          <p:cNvPr id="3758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4E5B4B8-1C45-45FF-A3C4-8F2C893FB2E4}" type="slidenum">
              <a:rPr lang="ar-SA" sz="1300">
                <a:latin typeface="Marlett" pitchFamily="2" charset="2"/>
              </a:rPr>
              <a:pPr defTabSz="966788"/>
              <a:t>164</a:t>
            </a:fld>
            <a:endParaRPr lang="en-US" sz="1300">
              <a:latin typeface="Marlett" pitchFamily="2" charset="2"/>
              <a:cs typeface="Courier New" pitchFamily="49" charset="0"/>
            </a:endParaRPr>
          </a:p>
        </p:txBody>
      </p:sp>
      <p:sp>
        <p:nvSpPr>
          <p:cNvPr id="375812" name="Rectangle 2"/>
          <p:cNvSpPr>
            <a:spLocks noGrp="1" noRot="1" noChangeAspect="1" noChangeArrowheads="1" noTextEdit="1"/>
          </p:cNvSpPr>
          <p:nvPr>
            <p:ph type="sldImg"/>
          </p:nvPr>
        </p:nvSpPr>
        <p:spPr>
          <a:ln/>
        </p:spPr>
      </p:sp>
      <p:sp>
        <p:nvSpPr>
          <p:cNvPr id="3758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p:spPr>
        <p:txBody>
          <a:bodyPr/>
          <a:lstStyle/>
          <a:p>
            <a:fld id="{E244EE3D-E5F6-4CEE-A2F2-07682A79E3AC}" type="slidenum">
              <a:rPr lang="ar-SA" smtClean="0"/>
              <a:pPr/>
              <a:t>165</a:t>
            </a:fld>
            <a:endParaRPr lang="en-US" smtClean="0"/>
          </a:p>
        </p:txBody>
      </p:sp>
      <p:sp>
        <p:nvSpPr>
          <p:cNvPr id="3768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7CE76CA-C1AE-4025-9EA5-8AA92CDD65B6}" type="slidenum">
              <a:rPr lang="ar-SA" sz="1300">
                <a:latin typeface="Marlett" pitchFamily="2" charset="2"/>
              </a:rPr>
              <a:pPr defTabSz="966788"/>
              <a:t>165</a:t>
            </a:fld>
            <a:endParaRPr lang="en-US" sz="1300">
              <a:latin typeface="Marlett" pitchFamily="2" charset="2"/>
              <a:cs typeface="Courier New" pitchFamily="49" charset="0"/>
            </a:endParaRPr>
          </a:p>
        </p:txBody>
      </p:sp>
      <p:sp>
        <p:nvSpPr>
          <p:cNvPr id="376836" name="Rectangle 2"/>
          <p:cNvSpPr>
            <a:spLocks noGrp="1" noRot="1" noChangeAspect="1" noChangeArrowheads="1" noTextEdit="1"/>
          </p:cNvSpPr>
          <p:nvPr>
            <p:ph type="sldImg"/>
          </p:nvPr>
        </p:nvSpPr>
        <p:spPr>
          <a:ln/>
        </p:spPr>
      </p:sp>
      <p:sp>
        <p:nvSpPr>
          <p:cNvPr id="37683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p>
            <a:fld id="{207DAD2D-0D77-4B92-933E-F716B65D2514}" type="slidenum">
              <a:rPr lang="ar-SA" smtClean="0"/>
              <a:pPr/>
              <a:t>166</a:t>
            </a:fld>
            <a:endParaRPr lang="en-US" smtClean="0"/>
          </a:p>
        </p:txBody>
      </p:sp>
      <p:sp>
        <p:nvSpPr>
          <p:cNvPr id="3778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0A477E4-F47C-42F8-BE2F-87E63EBE7201}" type="slidenum">
              <a:rPr lang="ar-SA" sz="1300">
                <a:latin typeface="Marlett" pitchFamily="2" charset="2"/>
              </a:rPr>
              <a:pPr defTabSz="966788"/>
              <a:t>166</a:t>
            </a:fld>
            <a:endParaRPr lang="en-US" sz="1300">
              <a:latin typeface="Marlett" pitchFamily="2" charset="2"/>
              <a:cs typeface="Courier New" pitchFamily="49" charset="0"/>
            </a:endParaRPr>
          </a:p>
        </p:txBody>
      </p:sp>
      <p:sp>
        <p:nvSpPr>
          <p:cNvPr id="377860" name="Rectangle 2"/>
          <p:cNvSpPr>
            <a:spLocks noGrp="1" noRot="1" noChangeAspect="1" noChangeArrowheads="1" noTextEdit="1"/>
          </p:cNvSpPr>
          <p:nvPr>
            <p:ph type="sldImg"/>
          </p:nvPr>
        </p:nvSpPr>
        <p:spPr>
          <a:ln/>
        </p:spPr>
      </p:sp>
      <p:sp>
        <p:nvSpPr>
          <p:cNvPr id="37786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p:spPr>
        <p:txBody>
          <a:bodyPr/>
          <a:lstStyle/>
          <a:p>
            <a:fld id="{45C02827-18D6-4257-BCF0-2B6EBDDFD4B2}" type="slidenum">
              <a:rPr lang="ar-SA" smtClean="0"/>
              <a:pPr/>
              <a:t>167</a:t>
            </a:fld>
            <a:endParaRPr lang="en-US" smtClean="0"/>
          </a:p>
        </p:txBody>
      </p:sp>
      <p:sp>
        <p:nvSpPr>
          <p:cNvPr id="3788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68FF34F-57D0-4423-9112-49CAAD554FF7}" type="slidenum">
              <a:rPr lang="ar-SA" sz="1300">
                <a:latin typeface="Marlett" pitchFamily="2" charset="2"/>
              </a:rPr>
              <a:pPr defTabSz="966788"/>
              <a:t>167</a:t>
            </a:fld>
            <a:endParaRPr lang="en-US" sz="1300">
              <a:latin typeface="Marlett" pitchFamily="2" charset="2"/>
              <a:cs typeface="Courier New" pitchFamily="49" charset="0"/>
            </a:endParaRPr>
          </a:p>
        </p:txBody>
      </p:sp>
      <p:sp>
        <p:nvSpPr>
          <p:cNvPr id="378884" name="Rectangle 2"/>
          <p:cNvSpPr>
            <a:spLocks noGrp="1" noRot="1" noChangeAspect="1" noChangeArrowheads="1" noTextEdit="1"/>
          </p:cNvSpPr>
          <p:nvPr>
            <p:ph type="sldImg"/>
          </p:nvPr>
        </p:nvSpPr>
        <p:spPr>
          <a:ln/>
        </p:spPr>
      </p:sp>
      <p:sp>
        <p:nvSpPr>
          <p:cNvPr id="3788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p>
            <a:fld id="{01461D9F-C34E-475A-A4B3-DFADCF5BF19E}" type="slidenum">
              <a:rPr lang="ar-SA" smtClean="0"/>
              <a:pPr/>
              <a:t>168</a:t>
            </a:fld>
            <a:endParaRPr lang="en-US" smtClean="0"/>
          </a:p>
        </p:txBody>
      </p:sp>
      <p:sp>
        <p:nvSpPr>
          <p:cNvPr id="3799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342511E-2000-425C-9A20-182948CC20E9}" type="slidenum">
              <a:rPr lang="ar-SA" sz="1300">
                <a:latin typeface="Marlett" pitchFamily="2" charset="2"/>
              </a:rPr>
              <a:pPr defTabSz="966788"/>
              <a:t>168</a:t>
            </a:fld>
            <a:endParaRPr lang="en-US" sz="1300">
              <a:latin typeface="Marlett" pitchFamily="2" charset="2"/>
              <a:cs typeface="Courier New" pitchFamily="49" charset="0"/>
            </a:endParaRPr>
          </a:p>
        </p:txBody>
      </p:sp>
      <p:sp>
        <p:nvSpPr>
          <p:cNvPr id="379908" name="Rectangle 2"/>
          <p:cNvSpPr>
            <a:spLocks noGrp="1" noRot="1" noChangeAspect="1" noChangeArrowheads="1" noTextEdit="1"/>
          </p:cNvSpPr>
          <p:nvPr>
            <p:ph type="sldImg"/>
          </p:nvPr>
        </p:nvSpPr>
        <p:spPr>
          <a:ln/>
        </p:spPr>
      </p:sp>
      <p:sp>
        <p:nvSpPr>
          <p:cNvPr id="37990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p:spPr>
        <p:txBody>
          <a:bodyPr/>
          <a:lstStyle/>
          <a:p>
            <a:fld id="{93818683-141B-480B-8907-587FF88633FE}" type="slidenum">
              <a:rPr lang="ar-SA" smtClean="0"/>
              <a:pPr/>
              <a:t>169</a:t>
            </a:fld>
            <a:endParaRPr lang="en-US" smtClean="0"/>
          </a:p>
        </p:txBody>
      </p:sp>
      <p:sp>
        <p:nvSpPr>
          <p:cNvPr id="3809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2E274FC-9D3F-46A1-82BB-EAD99BA6C41D}" type="slidenum">
              <a:rPr lang="ar-SA" sz="1300">
                <a:latin typeface="Marlett" pitchFamily="2" charset="2"/>
              </a:rPr>
              <a:pPr defTabSz="966788"/>
              <a:t>169</a:t>
            </a:fld>
            <a:endParaRPr lang="en-US" sz="1300">
              <a:latin typeface="Marlett" pitchFamily="2" charset="2"/>
              <a:cs typeface="Courier New" pitchFamily="49" charset="0"/>
            </a:endParaRPr>
          </a:p>
        </p:txBody>
      </p:sp>
      <p:sp>
        <p:nvSpPr>
          <p:cNvPr id="380932" name="Rectangle 2"/>
          <p:cNvSpPr>
            <a:spLocks noGrp="1" noRot="1" noChangeAspect="1" noChangeArrowheads="1" noTextEdit="1"/>
          </p:cNvSpPr>
          <p:nvPr>
            <p:ph type="sldImg"/>
          </p:nvPr>
        </p:nvSpPr>
        <p:spPr>
          <a:ln/>
        </p:spPr>
      </p:sp>
      <p:sp>
        <p:nvSpPr>
          <p:cNvPr id="38093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53A7AC90-B15B-4723-A5DA-05DE80A9A614}" type="slidenum">
              <a:rPr lang="ar-SA" smtClean="0"/>
              <a:pPr/>
              <a:t>17</a:t>
            </a:fld>
            <a:endParaRPr lang="en-US" smtClean="0"/>
          </a:p>
        </p:txBody>
      </p:sp>
      <p:sp>
        <p:nvSpPr>
          <p:cNvPr id="2263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8405099-575D-47B1-9373-1F5E12D5CA74}" type="slidenum">
              <a:rPr lang="ar-SA" sz="1300">
                <a:latin typeface="Marlett" pitchFamily="2" charset="2"/>
              </a:rPr>
              <a:pPr defTabSz="966788"/>
              <a:t>17</a:t>
            </a:fld>
            <a:endParaRPr lang="en-US" sz="1300">
              <a:latin typeface="Marlett" pitchFamily="2" charset="2"/>
              <a:cs typeface="Courier New" pitchFamily="49" charset="0"/>
            </a:endParaRPr>
          </a:p>
        </p:txBody>
      </p:sp>
      <p:sp>
        <p:nvSpPr>
          <p:cNvPr id="226308" name="Rectangle 2"/>
          <p:cNvSpPr>
            <a:spLocks noGrp="1" noRot="1" noChangeAspect="1" noChangeArrowheads="1" noTextEdit="1"/>
          </p:cNvSpPr>
          <p:nvPr>
            <p:ph type="sldImg"/>
          </p:nvPr>
        </p:nvSpPr>
        <p:spPr>
          <a:ln/>
        </p:spPr>
      </p:sp>
      <p:sp>
        <p:nvSpPr>
          <p:cNvPr id="226309" name="Rectangle 3"/>
          <p:cNvSpPr>
            <a:spLocks noGrp="1" noChangeArrowheads="1"/>
          </p:cNvSpPr>
          <p:nvPr>
            <p:ph type="body" idx="1"/>
          </p:nvPr>
        </p:nvSpPr>
        <p:spPr>
          <a:noFill/>
          <a:ln/>
        </p:spPr>
        <p:txBody>
          <a:bodyPr/>
          <a:lstStyle/>
          <a:p>
            <a:r>
              <a:rPr lang="en-US" smtClean="0"/>
              <a:t>The most straightforward way to allow concurrent enq and deq calls is to use one lock at each end of the queue. To make sure that only one dequeuer is accessing the queue at a time, we introduce a dequeue lock field. Could we get the same effect just by locking the tail Node? (Answer: there’s a race condition between when a thread reads the tail field and when it acquires the lock. Another thread might have enqueued something in that interval. Of course you could check after you acquire the lock that the tail pointer hadn’t changed, but that seems needlessly complicated.)</a:t>
            </a: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p>
            <a:fld id="{B6D8C8E5-5465-4512-ADD5-B05D068D9B9F}" type="slidenum">
              <a:rPr lang="ar-SA" smtClean="0"/>
              <a:pPr/>
              <a:t>170</a:t>
            </a:fld>
            <a:endParaRPr lang="en-US" smtClean="0"/>
          </a:p>
        </p:txBody>
      </p:sp>
      <p:sp>
        <p:nvSpPr>
          <p:cNvPr id="3819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DB8EF80-7FE5-4028-A69D-2AAB97A4D0DD}" type="slidenum">
              <a:rPr lang="ar-SA" sz="1300">
                <a:latin typeface="Marlett" pitchFamily="2" charset="2"/>
              </a:rPr>
              <a:pPr defTabSz="966788"/>
              <a:t>170</a:t>
            </a:fld>
            <a:endParaRPr lang="en-US" sz="1300">
              <a:latin typeface="Marlett" pitchFamily="2" charset="2"/>
              <a:cs typeface="Courier New" pitchFamily="49" charset="0"/>
            </a:endParaRPr>
          </a:p>
        </p:txBody>
      </p:sp>
      <p:sp>
        <p:nvSpPr>
          <p:cNvPr id="381956" name="Rectangle 2"/>
          <p:cNvSpPr>
            <a:spLocks noGrp="1" noRot="1" noChangeAspect="1" noChangeArrowheads="1" noTextEdit="1"/>
          </p:cNvSpPr>
          <p:nvPr>
            <p:ph type="sldImg"/>
          </p:nvPr>
        </p:nvSpPr>
        <p:spPr>
          <a:ln/>
        </p:spPr>
      </p:sp>
      <p:sp>
        <p:nvSpPr>
          <p:cNvPr id="3819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p:spPr>
        <p:txBody>
          <a:bodyPr/>
          <a:lstStyle/>
          <a:p>
            <a:fld id="{48DA0A96-E513-404F-8599-ED9D42CCC80B}" type="slidenum">
              <a:rPr lang="ar-SA" smtClean="0"/>
              <a:pPr/>
              <a:t>171</a:t>
            </a:fld>
            <a:endParaRPr lang="en-US" smtClean="0"/>
          </a:p>
        </p:txBody>
      </p:sp>
      <p:sp>
        <p:nvSpPr>
          <p:cNvPr id="3829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DEB1A25-4BF4-4054-AE60-C993E98A46A6}" type="slidenum">
              <a:rPr lang="ar-SA" sz="1300">
                <a:latin typeface="Marlett" pitchFamily="2" charset="2"/>
              </a:rPr>
              <a:pPr defTabSz="966788"/>
              <a:t>171</a:t>
            </a:fld>
            <a:endParaRPr lang="en-US" sz="1300">
              <a:latin typeface="Marlett" pitchFamily="2" charset="2"/>
              <a:cs typeface="Courier New" pitchFamily="49" charset="0"/>
            </a:endParaRPr>
          </a:p>
        </p:txBody>
      </p:sp>
      <p:sp>
        <p:nvSpPr>
          <p:cNvPr id="382980" name="Rectangle 2"/>
          <p:cNvSpPr>
            <a:spLocks noGrp="1" noRot="1" noChangeAspect="1" noChangeArrowheads="1" noTextEdit="1"/>
          </p:cNvSpPr>
          <p:nvPr>
            <p:ph type="sldImg"/>
          </p:nvPr>
        </p:nvSpPr>
        <p:spPr>
          <a:ln/>
        </p:spPr>
      </p:sp>
      <p:sp>
        <p:nvSpPr>
          <p:cNvPr id="3829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p:spPr>
        <p:txBody>
          <a:bodyPr/>
          <a:lstStyle/>
          <a:p>
            <a:fld id="{1AC53598-019B-46E3-A944-804DA7C29271}" type="slidenum">
              <a:rPr lang="ar-SA" smtClean="0"/>
              <a:pPr/>
              <a:t>172</a:t>
            </a:fld>
            <a:endParaRPr lang="en-US" smtClean="0"/>
          </a:p>
        </p:txBody>
      </p:sp>
      <p:sp>
        <p:nvSpPr>
          <p:cNvPr id="3840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CC32FCC-C3F2-4B32-AD1B-0030354BAF65}" type="slidenum">
              <a:rPr lang="ar-SA" sz="1300">
                <a:latin typeface="Marlett" pitchFamily="2" charset="2"/>
              </a:rPr>
              <a:pPr defTabSz="966788"/>
              <a:t>172</a:t>
            </a:fld>
            <a:endParaRPr lang="en-US" sz="1300">
              <a:latin typeface="Marlett" pitchFamily="2" charset="2"/>
              <a:cs typeface="Courier New" pitchFamily="49" charset="0"/>
            </a:endParaRPr>
          </a:p>
        </p:txBody>
      </p:sp>
      <p:sp>
        <p:nvSpPr>
          <p:cNvPr id="384004" name="Rectangle 2"/>
          <p:cNvSpPr>
            <a:spLocks noGrp="1" noRot="1" noChangeAspect="1" noChangeArrowheads="1" noTextEdit="1"/>
          </p:cNvSpPr>
          <p:nvPr>
            <p:ph type="sldImg"/>
          </p:nvPr>
        </p:nvSpPr>
        <p:spPr>
          <a:ln/>
        </p:spPr>
      </p:sp>
      <p:sp>
        <p:nvSpPr>
          <p:cNvPr id="3840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p:spPr>
        <p:txBody>
          <a:bodyPr/>
          <a:lstStyle/>
          <a:p>
            <a:fld id="{FFCDBE38-1FFF-4A57-895E-BF1BA6C60D7B}" type="slidenum">
              <a:rPr lang="ar-SA" smtClean="0"/>
              <a:pPr/>
              <a:t>173</a:t>
            </a:fld>
            <a:endParaRPr lang="en-US" smtClean="0"/>
          </a:p>
        </p:txBody>
      </p:sp>
      <p:sp>
        <p:nvSpPr>
          <p:cNvPr id="3850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B301E4C-39FA-4207-839E-B58DD3C8F30D}" type="slidenum">
              <a:rPr lang="ar-SA" sz="1300">
                <a:latin typeface="Marlett" pitchFamily="2" charset="2"/>
              </a:rPr>
              <a:pPr defTabSz="966788"/>
              <a:t>173</a:t>
            </a:fld>
            <a:endParaRPr lang="en-US" sz="1300">
              <a:latin typeface="Marlett" pitchFamily="2" charset="2"/>
              <a:cs typeface="Courier New" pitchFamily="49" charset="0"/>
            </a:endParaRPr>
          </a:p>
        </p:txBody>
      </p:sp>
      <p:sp>
        <p:nvSpPr>
          <p:cNvPr id="385028" name="Rectangle 2"/>
          <p:cNvSpPr>
            <a:spLocks noGrp="1" noRot="1" noChangeAspect="1" noChangeArrowheads="1" noTextEdit="1"/>
          </p:cNvSpPr>
          <p:nvPr>
            <p:ph type="sldImg"/>
          </p:nvPr>
        </p:nvSpPr>
        <p:spPr>
          <a:ln/>
        </p:spPr>
      </p:sp>
      <p:sp>
        <p:nvSpPr>
          <p:cNvPr id="385029" name="Rectangle 3"/>
          <p:cNvSpPr>
            <a:spLocks noGrp="1" noChangeArrowheads="1"/>
          </p:cNvSpPr>
          <p:nvPr>
            <p:ph type="body" idx="1"/>
          </p:nvPr>
        </p:nvSpPr>
        <p:spPr>
          <a:noFill/>
          <a:ln/>
        </p:spPr>
        <p:txBody>
          <a:bodyPr/>
          <a:lstStyle/>
          <a:p>
            <a:r>
              <a:rPr lang="en-US" smtClean="0"/>
              <a:t>Obviously some other thread can try and set the state to 2 also and only the winner does the exchange.</a:t>
            </a: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A0207267-FF65-467B-9291-62C11A04B130}" type="slidenum">
              <a:rPr lang="ar-SA" smtClean="0"/>
              <a:pPr/>
              <a:t>174</a:t>
            </a:fld>
            <a:endParaRPr lang="en-US" smtClean="0"/>
          </a:p>
        </p:txBody>
      </p:sp>
      <p:sp>
        <p:nvSpPr>
          <p:cNvPr id="3860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DE8EA6A-1D4D-451E-BADC-34445E88CB79}" type="slidenum">
              <a:rPr lang="ar-SA" sz="1300">
                <a:latin typeface="Marlett" pitchFamily="2" charset="2"/>
              </a:rPr>
              <a:pPr defTabSz="966788"/>
              <a:t>174</a:t>
            </a:fld>
            <a:endParaRPr lang="en-US" sz="1300">
              <a:latin typeface="Marlett" pitchFamily="2" charset="2"/>
              <a:cs typeface="Courier New" pitchFamily="49" charset="0"/>
            </a:endParaRPr>
          </a:p>
        </p:txBody>
      </p:sp>
      <p:sp>
        <p:nvSpPr>
          <p:cNvPr id="386052" name="Rectangle 2"/>
          <p:cNvSpPr>
            <a:spLocks noGrp="1" noRot="1" noChangeAspect="1" noChangeArrowheads="1" noTextEdit="1"/>
          </p:cNvSpPr>
          <p:nvPr>
            <p:ph type="sldImg"/>
          </p:nvPr>
        </p:nvSpPr>
        <p:spPr>
          <a:ln/>
        </p:spPr>
      </p:sp>
      <p:sp>
        <p:nvSpPr>
          <p:cNvPr id="3860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p:spPr>
        <p:txBody>
          <a:bodyPr/>
          <a:lstStyle/>
          <a:p>
            <a:fld id="{C79BE030-E277-4423-8ABE-D2F982C3EECF}" type="slidenum">
              <a:rPr lang="ar-SA" smtClean="0"/>
              <a:pPr/>
              <a:t>175</a:t>
            </a:fld>
            <a:endParaRPr lang="en-US" smtClean="0"/>
          </a:p>
        </p:txBody>
      </p:sp>
      <p:sp>
        <p:nvSpPr>
          <p:cNvPr id="3870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F77CB99-35F9-43C3-9867-A85FB0BFE317}" type="slidenum">
              <a:rPr lang="ar-SA" sz="1300">
                <a:latin typeface="Marlett" pitchFamily="2" charset="2"/>
              </a:rPr>
              <a:pPr defTabSz="966788"/>
              <a:t>175</a:t>
            </a:fld>
            <a:endParaRPr lang="en-US" sz="1300">
              <a:latin typeface="Marlett" pitchFamily="2" charset="2"/>
              <a:cs typeface="Courier New" pitchFamily="49" charset="0"/>
            </a:endParaRPr>
          </a:p>
        </p:txBody>
      </p:sp>
      <p:sp>
        <p:nvSpPr>
          <p:cNvPr id="387076" name="Rectangle 2"/>
          <p:cNvSpPr>
            <a:spLocks noGrp="1" noRot="1" noChangeAspect="1" noChangeArrowheads="1" noTextEdit="1"/>
          </p:cNvSpPr>
          <p:nvPr>
            <p:ph type="sldImg"/>
          </p:nvPr>
        </p:nvSpPr>
        <p:spPr>
          <a:ln/>
        </p:spPr>
      </p:sp>
      <p:sp>
        <p:nvSpPr>
          <p:cNvPr id="3870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A7F795BF-427D-4A3C-B32B-A864E6032B2E}" type="slidenum">
              <a:rPr lang="ar-SA" smtClean="0"/>
              <a:pPr/>
              <a:t>176</a:t>
            </a:fld>
            <a:endParaRPr lang="en-US" smtClean="0"/>
          </a:p>
        </p:txBody>
      </p:sp>
      <p:sp>
        <p:nvSpPr>
          <p:cNvPr id="3880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63DF043-25AE-4148-9B64-0BDC796F481C}" type="slidenum">
              <a:rPr lang="ar-SA" sz="1300">
                <a:latin typeface="Marlett" pitchFamily="2" charset="2"/>
              </a:rPr>
              <a:pPr defTabSz="966788"/>
              <a:t>176</a:t>
            </a:fld>
            <a:endParaRPr lang="en-US" sz="1300">
              <a:latin typeface="Marlett" pitchFamily="2" charset="2"/>
              <a:cs typeface="Courier New" pitchFamily="49" charset="0"/>
            </a:endParaRPr>
          </a:p>
        </p:txBody>
      </p:sp>
      <p:sp>
        <p:nvSpPr>
          <p:cNvPr id="388100" name="Rectangle 2"/>
          <p:cNvSpPr>
            <a:spLocks noGrp="1" noRot="1" noChangeAspect="1" noChangeArrowheads="1" noTextEdit="1"/>
          </p:cNvSpPr>
          <p:nvPr>
            <p:ph type="sldImg"/>
          </p:nvPr>
        </p:nvSpPr>
        <p:spPr>
          <a:ln/>
        </p:spPr>
      </p:sp>
      <p:sp>
        <p:nvSpPr>
          <p:cNvPr id="388101" name="Rectangle 3"/>
          <p:cNvSpPr>
            <a:spLocks noGrp="1" noChangeArrowheads="1"/>
          </p:cNvSpPr>
          <p:nvPr>
            <p:ph type="body" idx="1"/>
          </p:nvPr>
        </p:nvSpPr>
        <p:spPr>
          <a:noFill/>
          <a:ln/>
        </p:spPr>
        <p:txBody>
          <a:bodyPr/>
          <a:lstStyle/>
          <a:p>
            <a:r>
              <a:rPr lang="en-US" smtClean="0"/>
              <a:t>We present algorithm with timestamps so that you will not worry about possible ABA but actually can implement this scheme with counter that has just 3 values.</a:t>
            </a: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p:spPr>
        <p:txBody>
          <a:bodyPr/>
          <a:lstStyle/>
          <a:p>
            <a:fld id="{975A91A8-299B-4F15-914D-61FCE7B2030F}" type="slidenum">
              <a:rPr lang="ar-SA" smtClean="0"/>
              <a:pPr/>
              <a:t>177</a:t>
            </a:fld>
            <a:endParaRPr lang="en-US" smtClean="0"/>
          </a:p>
        </p:txBody>
      </p:sp>
      <p:sp>
        <p:nvSpPr>
          <p:cNvPr id="3891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9A270A1-5D86-456C-80C7-C5087968ADA5}" type="slidenum">
              <a:rPr lang="ar-SA" sz="1300">
                <a:latin typeface="Marlett" pitchFamily="2" charset="2"/>
              </a:rPr>
              <a:pPr defTabSz="966788"/>
              <a:t>177</a:t>
            </a:fld>
            <a:endParaRPr lang="en-US" sz="1300">
              <a:latin typeface="Marlett" pitchFamily="2" charset="2"/>
              <a:cs typeface="Courier New" pitchFamily="49" charset="0"/>
            </a:endParaRPr>
          </a:p>
        </p:txBody>
      </p:sp>
      <p:sp>
        <p:nvSpPr>
          <p:cNvPr id="389124" name="Rectangle 2"/>
          <p:cNvSpPr>
            <a:spLocks noGrp="1" noRot="1" noChangeAspect="1" noChangeArrowheads="1" noTextEdit="1"/>
          </p:cNvSpPr>
          <p:nvPr>
            <p:ph type="sldImg"/>
          </p:nvPr>
        </p:nvSpPr>
        <p:spPr>
          <a:ln/>
        </p:spPr>
      </p:sp>
      <p:sp>
        <p:nvSpPr>
          <p:cNvPr id="389125" name="Rectangle 3"/>
          <p:cNvSpPr>
            <a:spLocks noGrp="1" noChangeArrowheads="1"/>
          </p:cNvSpPr>
          <p:nvPr>
            <p:ph type="body" idx="1"/>
          </p:nvPr>
        </p:nvSpPr>
        <p:spPr>
          <a:noFill/>
          <a:ln/>
        </p:spPr>
        <p:txBody>
          <a:bodyPr/>
          <a:lstStyle/>
          <a:p>
            <a:r>
              <a:rPr lang="en-US" smtClean="0"/>
              <a:t>We present algorithm with timestamps so that you will not worry about possible ABA but actually can implement this scheme with counter that has just 3 values 0,1, and 2.</a:t>
            </a: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p:spPr>
        <p:txBody>
          <a:bodyPr/>
          <a:lstStyle/>
          <a:p>
            <a:fld id="{8630A99D-51F8-43FD-A35A-D7039C62DC6A}" type="slidenum">
              <a:rPr lang="ar-SA" smtClean="0"/>
              <a:pPr/>
              <a:t>178</a:t>
            </a:fld>
            <a:endParaRPr lang="en-US" smtClean="0"/>
          </a:p>
        </p:txBody>
      </p:sp>
      <p:sp>
        <p:nvSpPr>
          <p:cNvPr id="3901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34E19BC-D865-47F2-9D81-C6783B236846}" type="slidenum">
              <a:rPr lang="ar-SA" sz="1300">
                <a:latin typeface="Marlett" pitchFamily="2" charset="2"/>
              </a:rPr>
              <a:pPr defTabSz="966788"/>
              <a:t>178</a:t>
            </a:fld>
            <a:endParaRPr lang="en-US" sz="1300">
              <a:latin typeface="Marlett" pitchFamily="2" charset="2"/>
              <a:cs typeface="Courier New" pitchFamily="49" charset="0"/>
            </a:endParaRPr>
          </a:p>
        </p:txBody>
      </p:sp>
      <p:sp>
        <p:nvSpPr>
          <p:cNvPr id="390148" name="Rectangle 2"/>
          <p:cNvSpPr>
            <a:spLocks noGrp="1" noRot="1" noChangeAspect="1" noChangeArrowheads="1" noTextEdit="1"/>
          </p:cNvSpPr>
          <p:nvPr>
            <p:ph type="sldImg"/>
          </p:nvPr>
        </p:nvSpPr>
        <p:spPr>
          <a:ln/>
        </p:spPr>
      </p:sp>
      <p:sp>
        <p:nvSpPr>
          <p:cNvPr id="390149" name="Rectangle 3"/>
          <p:cNvSpPr>
            <a:spLocks noGrp="1" noChangeArrowheads="1"/>
          </p:cNvSpPr>
          <p:nvPr>
            <p:ph type="body" idx="1"/>
          </p:nvPr>
        </p:nvSpPr>
        <p:spPr>
          <a:noFill/>
          <a:ln/>
        </p:spPr>
        <p:txBody>
          <a:bodyPr/>
          <a:lstStyle/>
          <a:p>
            <a:r>
              <a:rPr lang="en-US" smtClean="0"/>
              <a:t>We present algorithm with timestamps so that you will not worry about possible ABA but actually can implement this scheme with counter that has just 3 values 0,1, and 2.</a:t>
            </a: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p:spPr>
        <p:txBody>
          <a:bodyPr/>
          <a:lstStyle/>
          <a:p>
            <a:fld id="{55AC6357-9C7F-4F43-AFC9-99468F492742}" type="slidenum">
              <a:rPr lang="ar-SA" smtClean="0"/>
              <a:pPr/>
              <a:t>179</a:t>
            </a:fld>
            <a:endParaRPr lang="en-US" smtClean="0"/>
          </a:p>
        </p:txBody>
      </p:sp>
      <p:sp>
        <p:nvSpPr>
          <p:cNvPr id="3911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C031249-64F3-4602-B016-EB5AE469D68F}" type="slidenum">
              <a:rPr lang="ar-SA" sz="1300">
                <a:latin typeface="Marlett" pitchFamily="2" charset="2"/>
              </a:rPr>
              <a:pPr defTabSz="966788"/>
              <a:t>179</a:t>
            </a:fld>
            <a:endParaRPr lang="en-US" sz="1300">
              <a:latin typeface="Marlett" pitchFamily="2" charset="2"/>
              <a:cs typeface="Courier New" pitchFamily="49" charset="0"/>
            </a:endParaRPr>
          </a:p>
        </p:txBody>
      </p:sp>
      <p:sp>
        <p:nvSpPr>
          <p:cNvPr id="391172" name="Rectangle 2"/>
          <p:cNvSpPr>
            <a:spLocks noGrp="1" noRot="1" noChangeAspect="1" noChangeArrowheads="1" noTextEdit="1"/>
          </p:cNvSpPr>
          <p:nvPr>
            <p:ph type="sldImg"/>
          </p:nvPr>
        </p:nvSpPr>
        <p:spPr>
          <a:ln/>
        </p:spPr>
      </p:sp>
      <p:sp>
        <p:nvSpPr>
          <p:cNvPr id="391173" name="Rectangle 3"/>
          <p:cNvSpPr>
            <a:spLocks noGrp="1" noChangeArrowheads="1"/>
          </p:cNvSpPr>
          <p:nvPr>
            <p:ph type="body" idx="1"/>
          </p:nvPr>
        </p:nvSpPr>
        <p:spPr>
          <a:noFill/>
          <a:ln/>
        </p:spPr>
        <p:txBody>
          <a:bodyPr/>
          <a:lstStyle/>
          <a:p>
            <a:r>
              <a:rPr lang="en-US" smtClean="0"/>
              <a:t>We present algorithm with timestamps so that you will not worry about possible ABA but actually can implement this scheme with counter that has just 3 values 0,1, and 2.</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A401835-58AF-4FDA-AF1C-7B9611C136E5}" type="slidenum">
              <a:rPr lang="ar-SA" smtClean="0"/>
              <a:pPr/>
              <a:t>18</a:t>
            </a:fld>
            <a:endParaRPr lang="en-US" smtClean="0"/>
          </a:p>
        </p:txBody>
      </p:sp>
      <p:sp>
        <p:nvSpPr>
          <p:cNvPr id="2273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48E0945-0EFD-404F-B9F3-CA304882D774}" type="slidenum">
              <a:rPr lang="ar-SA" sz="1300">
                <a:latin typeface="Marlett" pitchFamily="2" charset="2"/>
              </a:rPr>
              <a:pPr defTabSz="966788"/>
              <a:t>18</a:t>
            </a:fld>
            <a:endParaRPr lang="en-US" sz="1300">
              <a:latin typeface="Marlett" pitchFamily="2" charset="2"/>
              <a:cs typeface="Courier New" pitchFamily="49" charset="0"/>
            </a:endParaRPr>
          </a:p>
        </p:txBody>
      </p:sp>
      <p:sp>
        <p:nvSpPr>
          <p:cNvPr id="227332" name="Rectangle 2"/>
          <p:cNvSpPr>
            <a:spLocks noGrp="1" noRot="1" noChangeAspect="1" noChangeArrowheads="1" noTextEdit="1"/>
          </p:cNvSpPr>
          <p:nvPr>
            <p:ph type="sldImg"/>
          </p:nvPr>
        </p:nvSpPr>
        <p:spPr>
          <a:ln/>
        </p:spPr>
      </p:sp>
      <p:sp>
        <p:nvSpPr>
          <p:cNvPr id="227333" name="Rectangle 3"/>
          <p:cNvSpPr>
            <a:spLocks noGrp="1" noChangeArrowheads="1"/>
          </p:cNvSpPr>
          <p:nvPr>
            <p:ph type="body" idx="1"/>
          </p:nvPr>
        </p:nvSpPr>
        <p:spPr>
          <a:noFill/>
          <a:ln/>
        </p:spPr>
        <p:txBody>
          <a:bodyPr/>
          <a:lstStyle/>
          <a:p>
            <a:r>
              <a:rPr lang="en-US" smtClean="0"/>
              <a:t>In the same way, we introduce an explicit enqLock field to ensure that only one enqueuer can be accessing the queue at a time. Would it work if we replaced the enqLock by a lock on the first sentinel Node? (Answer: Yes, it would because the value of the head field never changes. Nevertheless we use an enqLock field to be symmetric with the deqLock.)</a:t>
            </a: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p:spPr>
        <p:txBody>
          <a:bodyPr/>
          <a:lstStyle/>
          <a:p>
            <a:fld id="{5292BC19-2C18-4EAB-A069-C0F1A374B973}" type="slidenum">
              <a:rPr lang="ar-SA" smtClean="0"/>
              <a:pPr/>
              <a:t>180</a:t>
            </a:fld>
            <a:endParaRPr lang="en-US" smtClean="0"/>
          </a:p>
        </p:txBody>
      </p:sp>
      <p:sp>
        <p:nvSpPr>
          <p:cNvPr id="3921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8F5160E-05B1-4964-BBDD-0DB298825082}" type="slidenum">
              <a:rPr lang="ar-SA" sz="1300">
                <a:latin typeface="Marlett" pitchFamily="2" charset="2"/>
              </a:rPr>
              <a:pPr defTabSz="966788"/>
              <a:t>180</a:t>
            </a:fld>
            <a:endParaRPr lang="en-US" sz="1300">
              <a:latin typeface="Marlett" pitchFamily="2" charset="2"/>
              <a:cs typeface="Courier New" pitchFamily="49" charset="0"/>
            </a:endParaRPr>
          </a:p>
        </p:txBody>
      </p:sp>
      <p:sp>
        <p:nvSpPr>
          <p:cNvPr id="392196" name="Rectangle 2"/>
          <p:cNvSpPr>
            <a:spLocks noGrp="1" noRot="1" noChangeAspect="1" noChangeArrowheads="1" noTextEdit="1"/>
          </p:cNvSpPr>
          <p:nvPr>
            <p:ph type="sldImg"/>
          </p:nvPr>
        </p:nvSpPr>
        <p:spPr>
          <a:ln/>
        </p:spPr>
      </p:sp>
      <p:sp>
        <p:nvSpPr>
          <p:cNvPr id="392197" name="Rectangle 3"/>
          <p:cNvSpPr>
            <a:spLocks noGrp="1" noChangeArrowheads="1"/>
          </p:cNvSpPr>
          <p:nvPr>
            <p:ph type="body" idx="1"/>
          </p:nvPr>
        </p:nvSpPr>
        <p:spPr>
          <a:noFill/>
          <a:ln/>
        </p:spPr>
        <p:txBody>
          <a:bodyPr/>
          <a:lstStyle/>
          <a:p>
            <a:r>
              <a:rPr lang="en-US" smtClean="0"/>
              <a:t>We present algorithm with timestamps so that you will not worry about possible ABA but actually can implement this scheme with counter that has just 3 values 0,1, and 2.</a:t>
            </a: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p:spPr>
        <p:txBody>
          <a:bodyPr/>
          <a:lstStyle/>
          <a:p>
            <a:fld id="{DC87313C-9BFA-4F89-A9FF-AF258E806B3E}" type="slidenum">
              <a:rPr lang="ar-SA" smtClean="0"/>
              <a:pPr/>
              <a:t>181</a:t>
            </a:fld>
            <a:endParaRPr lang="en-US" smtClean="0"/>
          </a:p>
        </p:txBody>
      </p:sp>
      <p:sp>
        <p:nvSpPr>
          <p:cNvPr id="3932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04D2632-5E5B-4B84-8F60-F869B3BE77C7}" type="slidenum">
              <a:rPr lang="ar-SA" sz="1300">
                <a:latin typeface="Marlett" pitchFamily="2" charset="2"/>
              </a:rPr>
              <a:pPr defTabSz="966788"/>
              <a:t>181</a:t>
            </a:fld>
            <a:endParaRPr lang="en-US" sz="1300">
              <a:latin typeface="Marlett" pitchFamily="2" charset="2"/>
              <a:cs typeface="Courier New" pitchFamily="49" charset="0"/>
            </a:endParaRPr>
          </a:p>
        </p:txBody>
      </p:sp>
      <p:sp>
        <p:nvSpPr>
          <p:cNvPr id="393220" name="Rectangle 2"/>
          <p:cNvSpPr>
            <a:spLocks noGrp="1" noRot="1" noChangeAspect="1" noChangeArrowheads="1" noTextEdit="1"/>
          </p:cNvSpPr>
          <p:nvPr>
            <p:ph type="sldImg"/>
          </p:nvPr>
        </p:nvSpPr>
        <p:spPr>
          <a:ln/>
        </p:spPr>
      </p:sp>
      <p:sp>
        <p:nvSpPr>
          <p:cNvPr id="3932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p:spPr>
        <p:txBody>
          <a:bodyPr/>
          <a:lstStyle/>
          <a:p>
            <a:fld id="{E1CA87D7-3C2A-4801-B58A-0D9CE3948E25}" type="slidenum">
              <a:rPr lang="ar-SA" smtClean="0"/>
              <a:pPr/>
              <a:t>182</a:t>
            </a:fld>
            <a:endParaRPr lang="en-US" smtClean="0"/>
          </a:p>
        </p:txBody>
      </p:sp>
      <p:sp>
        <p:nvSpPr>
          <p:cNvPr id="3942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B8B0AEC-B5BB-48FA-94A1-8487A67B6425}" type="slidenum">
              <a:rPr lang="ar-SA" sz="1300">
                <a:latin typeface="Marlett" pitchFamily="2" charset="2"/>
              </a:rPr>
              <a:pPr defTabSz="966788"/>
              <a:t>182</a:t>
            </a:fld>
            <a:endParaRPr lang="en-US" sz="1300">
              <a:latin typeface="Marlett" pitchFamily="2" charset="2"/>
              <a:cs typeface="Courier New" pitchFamily="49" charset="0"/>
            </a:endParaRPr>
          </a:p>
        </p:txBody>
      </p:sp>
      <p:sp>
        <p:nvSpPr>
          <p:cNvPr id="394244" name="Rectangle 2"/>
          <p:cNvSpPr>
            <a:spLocks noGrp="1" noRot="1" noChangeAspect="1" noChangeArrowheads="1" noTextEdit="1"/>
          </p:cNvSpPr>
          <p:nvPr>
            <p:ph type="sldImg"/>
          </p:nvPr>
        </p:nvSpPr>
        <p:spPr>
          <a:ln/>
        </p:spPr>
      </p:sp>
      <p:sp>
        <p:nvSpPr>
          <p:cNvPr id="394245" name="Rectangle 3"/>
          <p:cNvSpPr>
            <a:spLocks noGrp="1" noChangeArrowheads="1"/>
          </p:cNvSpPr>
          <p:nvPr>
            <p:ph type="body" idx="1"/>
          </p:nvPr>
        </p:nvSpPr>
        <p:spPr>
          <a:noFill/>
          <a:ln/>
        </p:spPr>
        <p:txBody>
          <a:bodyPr/>
          <a:lstStyle/>
          <a:p>
            <a:r>
              <a:rPr lang="en-US" smtClean="0"/>
              <a:t>We present algorithm with timestamps so that you will not worry about possible ABA but actually can implement this scheme with counter that has just 3 values 0,1, and 2.</a:t>
            </a: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p:spPr>
        <p:txBody>
          <a:bodyPr/>
          <a:lstStyle/>
          <a:p>
            <a:fld id="{314029AF-9BDC-4055-9C43-C1835653B377}" type="slidenum">
              <a:rPr lang="ar-SA" smtClean="0"/>
              <a:pPr/>
              <a:t>183</a:t>
            </a:fld>
            <a:endParaRPr lang="en-US" smtClean="0"/>
          </a:p>
        </p:txBody>
      </p:sp>
      <p:sp>
        <p:nvSpPr>
          <p:cNvPr id="3952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D7E946C-96BD-41B7-A141-3360C5FB5139}" type="slidenum">
              <a:rPr lang="ar-SA" sz="1300">
                <a:latin typeface="Marlett" pitchFamily="2" charset="2"/>
              </a:rPr>
              <a:pPr defTabSz="966788"/>
              <a:t>183</a:t>
            </a:fld>
            <a:endParaRPr lang="en-US" sz="1300">
              <a:latin typeface="Marlett" pitchFamily="2" charset="2"/>
              <a:cs typeface="Courier New" pitchFamily="49" charset="0"/>
            </a:endParaRPr>
          </a:p>
        </p:txBody>
      </p:sp>
      <p:sp>
        <p:nvSpPr>
          <p:cNvPr id="395268" name="Rectangle 2"/>
          <p:cNvSpPr>
            <a:spLocks noGrp="1" noRot="1" noChangeAspect="1" noChangeArrowheads="1" noTextEdit="1"/>
          </p:cNvSpPr>
          <p:nvPr>
            <p:ph type="sldImg"/>
          </p:nvPr>
        </p:nvSpPr>
        <p:spPr>
          <a:ln/>
        </p:spPr>
      </p:sp>
      <p:sp>
        <p:nvSpPr>
          <p:cNvPr id="395269" name="Rectangle 3"/>
          <p:cNvSpPr>
            <a:spLocks noGrp="1" noChangeArrowheads="1"/>
          </p:cNvSpPr>
          <p:nvPr>
            <p:ph type="body" idx="1"/>
          </p:nvPr>
        </p:nvSpPr>
        <p:spPr>
          <a:noFill/>
          <a:ln/>
        </p:spPr>
        <p:txBody>
          <a:bodyPr/>
          <a:lstStyle/>
          <a:p>
            <a:r>
              <a:rPr lang="en-US" smtClean="0"/>
              <a:t>We present algorithm with timestamps so that you will not worry about possible ABA but actually can implement this scheme with counter that has just 3 values 0,1, and 2.</a:t>
            </a: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p:spPr>
        <p:txBody>
          <a:bodyPr/>
          <a:lstStyle/>
          <a:p>
            <a:fld id="{A13C3864-E077-43DD-BB9C-23E5D2E1053C}" type="slidenum">
              <a:rPr lang="ar-SA" smtClean="0"/>
              <a:pPr/>
              <a:t>184</a:t>
            </a:fld>
            <a:endParaRPr lang="en-US" smtClean="0"/>
          </a:p>
        </p:txBody>
      </p:sp>
      <p:sp>
        <p:nvSpPr>
          <p:cNvPr id="3962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4984E05-BA04-4BA0-AB8C-5B035AA7EFA7}" type="slidenum">
              <a:rPr lang="ar-SA" sz="1300">
                <a:latin typeface="Marlett" pitchFamily="2" charset="2"/>
              </a:rPr>
              <a:pPr defTabSz="966788"/>
              <a:t>184</a:t>
            </a:fld>
            <a:endParaRPr lang="en-US" sz="1300">
              <a:latin typeface="Marlett" pitchFamily="2" charset="2"/>
              <a:cs typeface="Courier New" pitchFamily="49" charset="0"/>
            </a:endParaRPr>
          </a:p>
        </p:txBody>
      </p:sp>
      <p:sp>
        <p:nvSpPr>
          <p:cNvPr id="396292" name="Rectangle 2"/>
          <p:cNvSpPr>
            <a:spLocks noGrp="1" noRot="1" noChangeAspect="1" noChangeArrowheads="1" noTextEdit="1"/>
          </p:cNvSpPr>
          <p:nvPr>
            <p:ph type="sldImg"/>
          </p:nvPr>
        </p:nvSpPr>
        <p:spPr>
          <a:ln/>
        </p:spPr>
      </p:sp>
      <p:sp>
        <p:nvSpPr>
          <p:cNvPr id="39629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p:cNvSpPr>
            <a:spLocks noGrp="1" noChangeArrowheads="1"/>
          </p:cNvSpPr>
          <p:nvPr>
            <p:ph type="sldNum" sz="quarter" idx="5"/>
          </p:nvPr>
        </p:nvSpPr>
        <p:spPr>
          <a:noFill/>
        </p:spPr>
        <p:txBody>
          <a:bodyPr/>
          <a:lstStyle/>
          <a:p>
            <a:fld id="{E88DA725-EB2C-4FAA-92DA-64AAB2DC8397}" type="slidenum">
              <a:rPr lang="ar-SA" smtClean="0"/>
              <a:pPr/>
              <a:t>185</a:t>
            </a:fld>
            <a:endParaRPr lang="en-US" smtClean="0"/>
          </a:p>
        </p:txBody>
      </p:sp>
      <p:sp>
        <p:nvSpPr>
          <p:cNvPr id="3973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E1A40BD-3AE2-4711-A8ED-5CF747A18FF7}" type="slidenum">
              <a:rPr lang="ar-SA" sz="1300">
                <a:latin typeface="Marlett" pitchFamily="2" charset="2"/>
              </a:rPr>
              <a:pPr defTabSz="966788"/>
              <a:t>185</a:t>
            </a:fld>
            <a:endParaRPr lang="en-US" sz="1300">
              <a:latin typeface="Marlett" pitchFamily="2" charset="2"/>
              <a:cs typeface="Courier New" pitchFamily="49" charset="0"/>
            </a:endParaRPr>
          </a:p>
        </p:txBody>
      </p:sp>
      <p:sp>
        <p:nvSpPr>
          <p:cNvPr id="397316" name="Rectangle 2"/>
          <p:cNvSpPr>
            <a:spLocks noGrp="1" noRot="1" noChangeAspect="1" noChangeArrowheads="1" noTextEdit="1"/>
          </p:cNvSpPr>
          <p:nvPr>
            <p:ph type="sldImg"/>
          </p:nvPr>
        </p:nvSpPr>
        <p:spPr>
          <a:ln/>
        </p:spPr>
      </p:sp>
      <p:sp>
        <p:nvSpPr>
          <p:cNvPr id="39731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p:cNvSpPr>
            <a:spLocks noGrp="1" noChangeArrowheads="1"/>
          </p:cNvSpPr>
          <p:nvPr>
            <p:ph type="sldNum" sz="quarter" idx="5"/>
          </p:nvPr>
        </p:nvSpPr>
        <p:spPr>
          <a:noFill/>
        </p:spPr>
        <p:txBody>
          <a:bodyPr/>
          <a:lstStyle/>
          <a:p>
            <a:fld id="{B527E29D-C2F2-4E5A-A7CA-EC0FFB3B735B}" type="slidenum">
              <a:rPr lang="ar-SA" smtClean="0"/>
              <a:pPr/>
              <a:t>186</a:t>
            </a:fld>
            <a:endParaRPr lang="en-US" smtClean="0"/>
          </a:p>
        </p:txBody>
      </p:sp>
      <p:sp>
        <p:nvSpPr>
          <p:cNvPr id="3983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75B43C0-E48D-48CF-8923-3A12CE5151DD}" type="slidenum">
              <a:rPr lang="ar-SA" sz="1300">
                <a:latin typeface="Marlett" pitchFamily="2" charset="2"/>
              </a:rPr>
              <a:pPr defTabSz="966788"/>
              <a:t>186</a:t>
            </a:fld>
            <a:endParaRPr lang="en-US" sz="1300">
              <a:latin typeface="Marlett" pitchFamily="2" charset="2"/>
              <a:cs typeface="Courier New" pitchFamily="49" charset="0"/>
            </a:endParaRPr>
          </a:p>
        </p:txBody>
      </p:sp>
      <p:sp>
        <p:nvSpPr>
          <p:cNvPr id="398340" name="Rectangle 2"/>
          <p:cNvSpPr>
            <a:spLocks noGrp="1" noRot="1" noChangeAspect="1" noChangeArrowheads="1" noTextEdit="1"/>
          </p:cNvSpPr>
          <p:nvPr>
            <p:ph type="sldImg"/>
          </p:nvPr>
        </p:nvSpPr>
        <p:spPr>
          <a:ln/>
        </p:spPr>
      </p:sp>
      <p:sp>
        <p:nvSpPr>
          <p:cNvPr id="3983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p:cNvSpPr>
            <a:spLocks noGrp="1" noChangeArrowheads="1"/>
          </p:cNvSpPr>
          <p:nvPr>
            <p:ph type="sldNum" sz="quarter" idx="5"/>
          </p:nvPr>
        </p:nvSpPr>
        <p:spPr>
          <a:noFill/>
        </p:spPr>
        <p:txBody>
          <a:bodyPr/>
          <a:lstStyle/>
          <a:p>
            <a:fld id="{C3AE4519-5F3D-4160-A221-2289EE40EEF2}" type="slidenum">
              <a:rPr lang="ar-SA" smtClean="0"/>
              <a:pPr/>
              <a:t>187</a:t>
            </a:fld>
            <a:endParaRPr lang="en-US" smtClean="0"/>
          </a:p>
        </p:txBody>
      </p:sp>
      <p:sp>
        <p:nvSpPr>
          <p:cNvPr id="3993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C408671-4589-4D34-AEBD-F23EAEAA06B8}" type="slidenum">
              <a:rPr lang="ar-SA" sz="1300">
                <a:latin typeface="Marlett" pitchFamily="2" charset="2"/>
              </a:rPr>
              <a:pPr defTabSz="966788"/>
              <a:t>187</a:t>
            </a:fld>
            <a:endParaRPr lang="en-US" sz="1300">
              <a:latin typeface="Marlett" pitchFamily="2" charset="2"/>
              <a:cs typeface="Courier New" pitchFamily="49" charset="0"/>
            </a:endParaRPr>
          </a:p>
        </p:txBody>
      </p:sp>
      <p:sp>
        <p:nvSpPr>
          <p:cNvPr id="399364" name="Rectangle 2"/>
          <p:cNvSpPr>
            <a:spLocks noGrp="1" noRot="1" noChangeAspect="1" noChangeArrowheads="1" noTextEdit="1"/>
          </p:cNvSpPr>
          <p:nvPr>
            <p:ph type="sldImg"/>
          </p:nvPr>
        </p:nvSpPr>
        <p:spPr>
          <a:ln/>
        </p:spPr>
      </p:sp>
      <p:sp>
        <p:nvSpPr>
          <p:cNvPr id="39936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p:spPr>
        <p:txBody>
          <a:bodyPr/>
          <a:lstStyle/>
          <a:p>
            <a:fld id="{54B585EF-0EC2-45DB-9A0C-CCE620C35711}" type="slidenum">
              <a:rPr lang="ar-SA" smtClean="0"/>
              <a:pPr/>
              <a:t>188</a:t>
            </a:fld>
            <a:endParaRPr lang="en-US" smtClean="0"/>
          </a:p>
        </p:txBody>
      </p:sp>
      <p:sp>
        <p:nvSpPr>
          <p:cNvPr id="4003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A2B2FDA-EB04-4277-B60E-D88178F6037C}" type="slidenum">
              <a:rPr lang="ar-SA" sz="1300">
                <a:latin typeface="Marlett" pitchFamily="2" charset="2"/>
              </a:rPr>
              <a:pPr defTabSz="966788"/>
              <a:t>188</a:t>
            </a:fld>
            <a:endParaRPr lang="en-US" sz="1300">
              <a:latin typeface="Marlett" pitchFamily="2" charset="2"/>
              <a:cs typeface="Courier New" pitchFamily="49" charset="0"/>
            </a:endParaRPr>
          </a:p>
        </p:txBody>
      </p:sp>
      <p:sp>
        <p:nvSpPr>
          <p:cNvPr id="400388" name="Rectangle 2"/>
          <p:cNvSpPr>
            <a:spLocks noGrp="1" noRot="1" noChangeAspect="1" noChangeArrowheads="1" noTextEdit="1"/>
          </p:cNvSpPr>
          <p:nvPr>
            <p:ph type="sldImg"/>
          </p:nvPr>
        </p:nvSpPr>
        <p:spPr>
          <a:ln/>
        </p:spPr>
      </p:sp>
      <p:sp>
        <p:nvSpPr>
          <p:cNvPr id="400389" name="Rectangle 3"/>
          <p:cNvSpPr>
            <a:spLocks noGrp="1" noChangeArrowheads="1"/>
          </p:cNvSpPr>
          <p:nvPr>
            <p:ph type="body" idx="1"/>
          </p:nvPr>
        </p:nvSpPr>
        <p:spPr>
          <a:noFill/>
          <a:ln/>
        </p:spPr>
        <p:txBody>
          <a:bodyPr/>
          <a:lstStyle/>
          <a:p>
            <a:r>
              <a:rPr lang="en-US" smtClean="0"/>
              <a:t>Notice that The slot we need does not require symmetric exchange, only push needs to pass item to pop. </a:t>
            </a:r>
          </a:p>
          <a:p>
            <a:endParaRPr lang="en-US" smtClean="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7"/>
          <p:cNvSpPr>
            <a:spLocks noGrp="1" noChangeArrowheads="1"/>
          </p:cNvSpPr>
          <p:nvPr>
            <p:ph type="sldNum" sz="quarter" idx="5"/>
          </p:nvPr>
        </p:nvSpPr>
        <p:spPr>
          <a:noFill/>
        </p:spPr>
        <p:txBody>
          <a:bodyPr/>
          <a:lstStyle/>
          <a:p>
            <a:fld id="{EFCF8DFD-5408-44E1-BD37-C6B5346D5A86}" type="slidenum">
              <a:rPr lang="ar-SA" smtClean="0"/>
              <a:pPr/>
              <a:t>189</a:t>
            </a:fld>
            <a:endParaRPr lang="en-US" smtClean="0"/>
          </a:p>
        </p:txBody>
      </p:sp>
      <p:sp>
        <p:nvSpPr>
          <p:cNvPr id="4014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BBB56AD-B2CC-4F46-9129-DCF4414825A4}" type="slidenum">
              <a:rPr lang="ar-SA" sz="1300">
                <a:latin typeface="Marlett" pitchFamily="2" charset="2"/>
              </a:rPr>
              <a:pPr defTabSz="966788"/>
              <a:t>189</a:t>
            </a:fld>
            <a:endParaRPr lang="en-US" sz="1300">
              <a:latin typeface="Marlett" pitchFamily="2" charset="2"/>
              <a:cs typeface="Courier New" pitchFamily="49" charset="0"/>
            </a:endParaRPr>
          </a:p>
        </p:txBody>
      </p:sp>
      <p:sp>
        <p:nvSpPr>
          <p:cNvPr id="401412" name="Rectangle 2"/>
          <p:cNvSpPr>
            <a:spLocks noGrp="1" noRot="1" noChangeAspect="1" noChangeArrowheads="1" noTextEdit="1"/>
          </p:cNvSpPr>
          <p:nvPr>
            <p:ph type="sldImg"/>
          </p:nvPr>
        </p:nvSpPr>
        <p:spPr>
          <a:ln/>
        </p:spPr>
      </p:sp>
      <p:sp>
        <p:nvSpPr>
          <p:cNvPr id="4014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9DAD177D-6472-4C7D-94C5-215D2EE2E890}" type="slidenum">
              <a:rPr lang="ar-SA" smtClean="0"/>
              <a:pPr/>
              <a:t>19</a:t>
            </a:fld>
            <a:endParaRPr lang="en-US" smtClean="0"/>
          </a:p>
        </p:txBody>
      </p:sp>
      <p:sp>
        <p:nvSpPr>
          <p:cNvPr id="2283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BFA4CBC-7536-4743-9F2F-4F1B616FCF3B}" type="slidenum">
              <a:rPr lang="ar-SA" sz="1300">
                <a:latin typeface="Marlett" pitchFamily="2" charset="2"/>
              </a:rPr>
              <a:pPr defTabSz="966788"/>
              <a:t>19</a:t>
            </a:fld>
            <a:endParaRPr lang="en-US" sz="1300">
              <a:latin typeface="Marlett" pitchFamily="2" charset="2"/>
              <a:cs typeface="Courier New" pitchFamily="49" charset="0"/>
            </a:endParaRPr>
          </a:p>
        </p:txBody>
      </p:sp>
      <p:sp>
        <p:nvSpPr>
          <p:cNvPr id="228356" name="Rectangle 2"/>
          <p:cNvSpPr>
            <a:spLocks noGrp="1" noRot="1" noChangeAspect="1" noChangeArrowheads="1" noTextEdit="1"/>
          </p:cNvSpPr>
          <p:nvPr>
            <p:ph type="sldImg"/>
          </p:nvPr>
        </p:nvSpPr>
        <p:spPr>
          <a:ln/>
        </p:spPr>
      </p:sp>
      <p:sp>
        <p:nvSpPr>
          <p:cNvPr id="228357" name="Rectangle 3"/>
          <p:cNvSpPr>
            <a:spLocks noGrp="1" noChangeArrowheads="1"/>
          </p:cNvSpPr>
          <p:nvPr>
            <p:ph type="body" idx="1"/>
          </p:nvPr>
        </p:nvSpPr>
        <p:spPr>
          <a:noFill/>
          <a:ln/>
        </p:spPr>
        <p:txBody>
          <a:bodyPr/>
          <a:lstStyle/>
          <a:p>
            <a:r>
              <a:rPr lang="en-US" smtClean="0"/>
              <a:t>In the same way, we introduce an explicit enqLock field to ensure that only one enqueuer can be accessing the queue at a time. Would it work if we replaced the enqLock by a lock on the first sentinel Node? (Answer: Yes, it would because the value of the head field never changes. Nevertheless we use an enqLock field to be symmetric with the deqLock.)</a:t>
            </a: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p:spPr>
        <p:txBody>
          <a:bodyPr/>
          <a:lstStyle/>
          <a:p>
            <a:fld id="{22D1807A-B8C1-46A5-BEC1-604785A98710}" type="slidenum">
              <a:rPr lang="ar-SA" smtClean="0"/>
              <a:pPr/>
              <a:t>190</a:t>
            </a:fld>
            <a:endParaRPr lang="en-US" smtClean="0"/>
          </a:p>
        </p:txBody>
      </p:sp>
      <p:sp>
        <p:nvSpPr>
          <p:cNvPr id="4024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E5E186E-CA75-4D3E-AC38-0D7315A17873}" type="slidenum">
              <a:rPr lang="ar-SA" sz="1300">
                <a:latin typeface="Marlett" pitchFamily="2" charset="2"/>
              </a:rPr>
              <a:pPr defTabSz="966788"/>
              <a:t>190</a:t>
            </a:fld>
            <a:endParaRPr lang="en-US" sz="1300">
              <a:latin typeface="Marlett" pitchFamily="2" charset="2"/>
              <a:cs typeface="Courier New" pitchFamily="49" charset="0"/>
            </a:endParaRPr>
          </a:p>
        </p:txBody>
      </p:sp>
      <p:sp>
        <p:nvSpPr>
          <p:cNvPr id="402436" name="Rectangle 2"/>
          <p:cNvSpPr>
            <a:spLocks noGrp="1" noRot="1" noChangeAspect="1" noChangeArrowheads="1" noTextEdit="1"/>
          </p:cNvSpPr>
          <p:nvPr>
            <p:ph type="sldImg"/>
          </p:nvPr>
        </p:nvSpPr>
        <p:spPr>
          <a:ln/>
        </p:spPr>
      </p:sp>
      <p:sp>
        <p:nvSpPr>
          <p:cNvPr id="40243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p:cNvSpPr>
            <a:spLocks noGrp="1" noChangeArrowheads="1"/>
          </p:cNvSpPr>
          <p:nvPr>
            <p:ph type="sldNum" sz="quarter" idx="5"/>
          </p:nvPr>
        </p:nvSpPr>
        <p:spPr>
          <a:noFill/>
        </p:spPr>
        <p:txBody>
          <a:bodyPr/>
          <a:lstStyle/>
          <a:p>
            <a:fld id="{DA143822-DD8A-4797-9978-88C88D2EB25A}" type="slidenum">
              <a:rPr lang="ar-SA" smtClean="0"/>
              <a:pPr/>
              <a:t>191</a:t>
            </a:fld>
            <a:endParaRPr lang="en-US" smtClean="0"/>
          </a:p>
        </p:txBody>
      </p:sp>
      <p:sp>
        <p:nvSpPr>
          <p:cNvPr id="4034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A6F9F35-543D-4B5D-9FB0-91DFC66173F6}" type="slidenum">
              <a:rPr lang="ar-SA" sz="1300">
                <a:latin typeface="Marlett" pitchFamily="2" charset="2"/>
              </a:rPr>
              <a:pPr defTabSz="966788"/>
              <a:t>191</a:t>
            </a:fld>
            <a:endParaRPr lang="en-US" sz="1300">
              <a:latin typeface="Marlett" pitchFamily="2" charset="2"/>
              <a:cs typeface="Courier New" pitchFamily="49" charset="0"/>
            </a:endParaRPr>
          </a:p>
        </p:txBody>
      </p:sp>
      <p:sp>
        <p:nvSpPr>
          <p:cNvPr id="403460" name="Rectangle 2"/>
          <p:cNvSpPr>
            <a:spLocks noGrp="1" noRot="1" noChangeAspect="1" noChangeArrowheads="1" noTextEdit="1"/>
          </p:cNvSpPr>
          <p:nvPr>
            <p:ph type="sldImg"/>
          </p:nvPr>
        </p:nvSpPr>
        <p:spPr>
          <a:ln/>
        </p:spPr>
      </p:sp>
      <p:sp>
        <p:nvSpPr>
          <p:cNvPr id="40346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p:spPr>
        <p:txBody>
          <a:bodyPr/>
          <a:lstStyle/>
          <a:p>
            <a:fld id="{7C9CF0D3-C2BF-4E0B-B337-56BCF434DABE}" type="slidenum">
              <a:rPr lang="ar-SA" smtClean="0"/>
              <a:pPr/>
              <a:t>192</a:t>
            </a:fld>
            <a:endParaRPr lang="en-US" smtClean="0"/>
          </a:p>
        </p:txBody>
      </p:sp>
      <p:sp>
        <p:nvSpPr>
          <p:cNvPr id="4044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E52CD06-3ABD-4560-8761-AEEEB03AC40C}" type="slidenum">
              <a:rPr lang="ar-SA" sz="1300">
                <a:latin typeface="Marlett" pitchFamily="2" charset="2"/>
              </a:rPr>
              <a:pPr defTabSz="966788"/>
              <a:t>192</a:t>
            </a:fld>
            <a:endParaRPr lang="en-US" sz="1300">
              <a:latin typeface="Marlett" pitchFamily="2" charset="2"/>
              <a:cs typeface="Courier New" pitchFamily="49" charset="0"/>
            </a:endParaRPr>
          </a:p>
        </p:txBody>
      </p:sp>
      <p:sp>
        <p:nvSpPr>
          <p:cNvPr id="404484" name="Rectangle 2"/>
          <p:cNvSpPr>
            <a:spLocks noGrp="1" noRot="1" noChangeAspect="1" noChangeArrowheads="1" noTextEdit="1"/>
          </p:cNvSpPr>
          <p:nvPr>
            <p:ph type="sldImg"/>
          </p:nvPr>
        </p:nvSpPr>
        <p:spPr>
          <a:ln/>
        </p:spPr>
      </p:sp>
      <p:sp>
        <p:nvSpPr>
          <p:cNvPr id="4044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p:spPr>
        <p:txBody>
          <a:bodyPr/>
          <a:lstStyle/>
          <a:p>
            <a:fld id="{2F302601-8A36-481C-9C23-798D6E5E9F52}" type="slidenum">
              <a:rPr lang="ar-SA" smtClean="0"/>
              <a:pPr/>
              <a:t>193</a:t>
            </a:fld>
            <a:endParaRPr lang="en-US" smtClean="0"/>
          </a:p>
        </p:txBody>
      </p:sp>
      <p:sp>
        <p:nvSpPr>
          <p:cNvPr id="4055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7128364-76DC-43D6-BF51-C338E3648D71}" type="slidenum">
              <a:rPr lang="ar-SA" sz="1300">
                <a:latin typeface="Marlett" pitchFamily="2" charset="2"/>
              </a:rPr>
              <a:pPr defTabSz="966788"/>
              <a:t>193</a:t>
            </a:fld>
            <a:endParaRPr lang="en-US" sz="1300">
              <a:latin typeface="Marlett" pitchFamily="2" charset="2"/>
              <a:cs typeface="Courier New" pitchFamily="49" charset="0"/>
            </a:endParaRPr>
          </a:p>
        </p:txBody>
      </p:sp>
      <p:sp>
        <p:nvSpPr>
          <p:cNvPr id="405508" name="Rectangle 2"/>
          <p:cNvSpPr>
            <a:spLocks noGrp="1" noRot="1" noChangeAspect="1" noChangeArrowheads="1" noTextEdit="1"/>
          </p:cNvSpPr>
          <p:nvPr>
            <p:ph type="sldImg"/>
          </p:nvPr>
        </p:nvSpPr>
        <p:spPr>
          <a:ln/>
        </p:spPr>
      </p:sp>
      <p:sp>
        <p:nvSpPr>
          <p:cNvPr id="40550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a:noFill/>
        </p:spPr>
        <p:txBody>
          <a:bodyPr/>
          <a:lstStyle/>
          <a:p>
            <a:fld id="{9DD892BC-CF4A-44FD-8294-66359DE3B9FE}" type="slidenum">
              <a:rPr lang="ar-SA" smtClean="0"/>
              <a:pPr/>
              <a:t>194</a:t>
            </a:fld>
            <a:endParaRPr lang="en-US" smtClean="0"/>
          </a:p>
        </p:txBody>
      </p:sp>
      <p:sp>
        <p:nvSpPr>
          <p:cNvPr id="4065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373811A-4C57-4C9D-8EDF-E2434C274F15}" type="slidenum">
              <a:rPr lang="ar-SA" sz="1300">
                <a:latin typeface="Marlett" pitchFamily="2" charset="2"/>
              </a:rPr>
              <a:pPr defTabSz="966788"/>
              <a:t>194</a:t>
            </a:fld>
            <a:endParaRPr lang="en-US" sz="1300">
              <a:latin typeface="Marlett" pitchFamily="2" charset="2"/>
              <a:cs typeface="Courier New" pitchFamily="49" charset="0"/>
            </a:endParaRPr>
          </a:p>
        </p:txBody>
      </p:sp>
      <p:sp>
        <p:nvSpPr>
          <p:cNvPr id="406532" name="Rectangle 2"/>
          <p:cNvSpPr>
            <a:spLocks noGrp="1" noRot="1" noChangeAspect="1" noChangeArrowheads="1" noTextEdit="1"/>
          </p:cNvSpPr>
          <p:nvPr>
            <p:ph type="sldImg"/>
          </p:nvPr>
        </p:nvSpPr>
        <p:spPr>
          <a:ln/>
        </p:spPr>
      </p:sp>
      <p:sp>
        <p:nvSpPr>
          <p:cNvPr id="40653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8318301-8541-45AA-9A63-E793910B6F14}" type="slidenum">
              <a:rPr lang="ar-SA" sz="1300">
                <a:latin typeface="Marlett" pitchFamily="2" charset="2"/>
              </a:rPr>
              <a:pPr defTabSz="966788"/>
              <a:t>195</a:t>
            </a:fld>
            <a:endParaRPr lang="en-US" sz="1300">
              <a:latin typeface="Marlett" pitchFamily="2" charset="2"/>
            </a:endParaRPr>
          </a:p>
        </p:txBody>
      </p:sp>
      <p:sp>
        <p:nvSpPr>
          <p:cNvPr id="4075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61C9682-E1CA-41F7-830C-2099EB0C0D1E}" type="slidenum">
              <a:rPr lang="ar-SA" sz="1300">
                <a:latin typeface="Marlett" pitchFamily="2" charset="2"/>
              </a:rPr>
              <a:pPr defTabSz="966788"/>
              <a:t>195</a:t>
            </a:fld>
            <a:endParaRPr lang="en-US" sz="1300">
              <a:latin typeface="Marlett" pitchFamily="2" charset="2"/>
              <a:cs typeface="Courier New" pitchFamily="49" charset="0"/>
            </a:endParaRPr>
          </a:p>
        </p:txBody>
      </p:sp>
      <p:sp>
        <p:nvSpPr>
          <p:cNvPr id="407556" name="Rectangle 2"/>
          <p:cNvSpPr>
            <a:spLocks noGrp="1" noRot="1" noChangeAspect="1" noChangeArrowheads="1" noTextEdit="1"/>
          </p:cNvSpPr>
          <p:nvPr>
            <p:ph type="sldImg"/>
          </p:nvPr>
        </p:nvSpPr>
        <p:spPr>
          <a:ln/>
        </p:spPr>
      </p:sp>
      <p:sp>
        <p:nvSpPr>
          <p:cNvPr id="4075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p:cNvSpPr>
            <a:spLocks noGrp="1" noChangeArrowheads="1"/>
          </p:cNvSpPr>
          <p:nvPr>
            <p:ph type="sldNum" sz="quarter" idx="5"/>
          </p:nvPr>
        </p:nvSpPr>
        <p:spPr>
          <a:noFill/>
        </p:spPr>
        <p:txBody>
          <a:bodyPr/>
          <a:lstStyle/>
          <a:p>
            <a:fld id="{562AA328-2CCC-42AC-9E3D-F01703211D10}" type="slidenum">
              <a:rPr lang="ar-SA" smtClean="0"/>
              <a:pPr/>
              <a:t>196</a:t>
            </a:fld>
            <a:endParaRPr lang="en-US" smtClean="0"/>
          </a:p>
        </p:txBody>
      </p:sp>
      <p:sp>
        <p:nvSpPr>
          <p:cNvPr id="4085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297A37B-D624-4E08-9932-5B4F8255BE0A}" type="slidenum">
              <a:rPr lang="ar-SA" sz="1300">
                <a:latin typeface="Marlett" pitchFamily="2" charset="2"/>
              </a:rPr>
              <a:pPr defTabSz="966788"/>
              <a:t>196</a:t>
            </a:fld>
            <a:endParaRPr lang="en-US" sz="1300">
              <a:latin typeface="Marlett" pitchFamily="2" charset="2"/>
              <a:cs typeface="Courier New" pitchFamily="49" charset="0"/>
            </a:endParaRPr>
          </a:p>
        </p:txBody>
      </p:sp>
      <p:sp>
        <p:nvSpPr>
          <p:cNvPr id="408580" name="Rectangle 2"/>
          <p:cNvSpPr>
            <a:spLocks noGrp="1" noRot="1" noChangeAspect="1" noChangeArrowheads="1" noTextEdit="1"/>
          </p:cNvSpPr>
          <p:nvPr>
            <p:ph type="sldImg"/>
          </p:nvPr>
        </p:nvSpPr>
        <p:spPr>
          <a:ln/>
        </p:spPr>
      </p:sp>
      <p:sp>
        <p:nvSpPr>
          <p:cNvPr id="4085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p:spPr>
        <p:txBody>
          <a:bodyPr/>
          <a:lstStyle/>
          <a:p>
            <a:fld id="{84B68165-30F6-49FC-862A-8C6DE1C18522}" type="slidenum">
              <a:rPr lang="ar-SA" smtClean="0"/>
              <a:pPr/>
              <a:t>197</a:t>
            </a:fld>
            <a:endParaRPr lang="en-US" smtClean="0"/>
          </a:p>
        </p:txBody>
      </p:sp>
      <p:sp>
        <p:nvSpPr>
          <p:cNvPr id="4096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94F6DC1-4E76-4083-A0A6-FE304E2CE124}" type="slidenum">
              <a:rPr lang="ar-SA" sz="1300">
                <a:latin typeface="Marlett" pitchFamily="2" charset="2"/>
              </a:rPr>
              <a:pPr defTabSz="966788"/>
              <a:t>197</a:t>
            </a:fld>
            <a:endParaRPr lang="en-US" sz="1300">
              <a:latin typeface="Marlett" pitchFamily="2" charset="2"/>
              <a:cs typeface="Courier New" pitchFamily="49" charset="0"/>
            </a:endParaRPr>
          </a:p>
        </p:txBody>
      </p:sp>
      <p:sp>
        <p:nvSpPr>
          <p:cNvPr id="409604" name="Rectangle 2"/>
          <p:cNvSpPr>
            <a:spLocks noGrp="1" noRot="1" noChangeAspect="1" noChangeArrowheads="1" noTextEdit="1"/>
          </p:cNvSpPr>
          <p:nvPr>
            <p:ph type="sldImg"/>
          </p:nvPr>
        </p:nvSpPr>
        <p:spPr>
          <a:ln/>
        </p:spPr>
      </p:sp>
      <p:sp>
        <p:nvSpPr>
          <p:cNvPr id="4096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p:spPr>
        <p:txBody>
          <a:bodyPr/>
          <a:lstStyle/>
          <a:p>
            <a:fld id="{42C57085-C3AB-4BCE-B054-7784F5B1EC27}" type="slidenum">
              <a:rPr lang="ar-SA" smtClean="0"/>
              <a:pPr/>
              <a:t>198</a:t>
            </a:fld>
            <a:endParaRPr lang="en-US" smtClean="0"/>
          </a:p>
        </p:txBody>
      </p:sp>
      <p:sp>
        <p:nvSpPr>
          <p:cNvPr id="4106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C1596CC-630A-44AE-987E-D6910F11E8CC}" type="slidenum">
              <a:rPr lang="ar-SA" sz="1300">
                <a:latin typeface="Marlett" pitchFamily="2" charset="2"/>
              </a:rPr>
              <a:pPr defTabSz="966788"/>
              <a:t>198</a:t>
            </a:fld>
            <a:endParaRPr lang="en-US" sz="1300">
              <a:latin typeface="Marlett" pitchFamily="2" charset="2"/>
              <a:cs typeface="Courier New" pitchFamily="49" charset="0"/>
            </a:endParaRPr>
          </a:p>
        </p:txBody>
      </p:sp>
      <p:sp>
        <p:nvSpPr>
          <p:cNvPr id="410628" name="Rectangle 2"/>
          <p:cNvSpPr>
            <a:spLocks noGrp="1" noRot="1" noChangeAspect="1" noChangeArrowheads="1" noTextEdit="1"/>
          </p:cNvSpPr>
          <p:nvPr>
            <p:ph type="sldImg"/>
          </p:nvPr>
        </p:nvSpPr>
        <p:spPr>
          <a:ln/>
        </p:spPr>
      </p:sp>
      <p:sp>
        <p:nvSpPr>
          <p:cNvPr id="4106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p:spPr>
        <p:txBody>
          <a:bodyPr/>
          <a:lstStyle/>
          <a:p>
            <a:fld id="{9FBAFA9C-0F85-4005-AF06-2DFAE4F89F87}" type="slidenum">
              <a:rPr lang="ar-SA" smtClean="0"/>
              <a:pPr/>
              <a:t>199</a:t>
            </a:fld>
            <a:endParaRPr lang="en-US" smtClean="0"/>
          </a:p>
        </p:txBody>
      </p:sp>
      <p:sp>
        <p:nvSpPr>
          <p:cNvPr id="4116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73A0641-264A-41B1-B756-69A32EC06D44}" type="slidenum">
              <a:rPr lang="ar-SA" sz="1300">
                <a:latin typeface="Marlett" pitchFamily="2" charset="2"/>
              </a:rPr>
              <a:pPr defTabSz="966788"/>
              <a:t>199</a:t>
            </a:fld>
            <a:endParaRPr lang="en-US" sz="1300">
              <a:latin typeface="Marlett" pitchFamily="2" charset="2"/>
              <a:cs typeface="Courier New" pitchFamily="49" charset="0"/>
            </a:endParaRPr>
          </a:p>
        </p:txBody>
      </p:sp>
      <p:sp>
        <p:nvSpPr>
          <p:cNvPr id="411652" name="Rectangle 2"/>
          <p:cNvSpPr>
            <a:spLocks noGrp="1" noRot="1" noChangeAspect="1" noChangeArrowheads="1" noTextEdit="1"/>
          </p:cNvSpPr>
          <p:nvPr>
            <p:ph type="sldImg"/>
          </p:nvPr>
        </p:nvSpPr>
        <p:spPr>
          <a:ln/>
        </p:spPr>
      </p:sp>
      <p:sp>
        <p:nvSpPr>
          <p:cNvPr id="4116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A0AB4CB6-42FC-4FA6-BAEE-8475C087805E}" type="slidenum">
              <a:rPr lang="ar-SA" smtClean="0"/>
              <a:pPr/>
              <a:t>2</a:t>
            </a:fld>
            <a:endParaRPr lang="en-US" smtClean="0"/>
          </a:p>
        </p:txBody>
      </p:sp>
      <p:sp>
        <p:nvSpPr>
          <p:cNvPr id="2109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23FFCEE-7B7E-459D-B1E8-805A23F0173E}" type="slidenum">
              <a:rPr lang="ar-SA" sz="1300">
                <a:latin typeface="Marlett" pitchFamily="2" charset="2"/>
              </a:rPr>
              <a:pPr defTabSz="966788"/>
              <a:t>2</a:t>
            </a:fld>
            <a:endParaRPr lang="en-US" sz="1300">
              <a:latin typeface="Marlett" pitchFamily="2" charset="2"/>
              <a:cs typeface="Courier New" pitchFamily="49" charset="0"/>
            </a:endParaRPr>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noFill/>
          <a:ln/>
        </p:spPr>
        <p:txBody>
          <a:bodyPr/>
          <a:lstStyle/>
          <a:p>
            <a:r>
              <a:rPr lang="en-US" smtClean="0"/>
              <a:t>We saw 4 approaches to concurrent data structure design.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28E4A9F9-9B6C-4CA8-9DBC-11F276141088}" type="slidenum">
              <a:rPr lang="ar-SA" smtClean="0"/>
              <a:pPr/>
              <a:t>20</a:t>
            </a:fld>
            <a:endParaRPr lang="en-US" smtClean="0"/>
          </a:p>
        </p:txBody>
      </p:sp>
      <p:sp>
        <p:nvSpPr>
          <p:cNvPr id="2293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7D753BC-C7F1-41CC-A363-E7A290913294}" type="slidenum">
              <a:rPr lang="ar-SA" sz="1300">
                <a:latin typeface="Marlett" pitchFamily="2" charset="2"/>
              </a:rPr>
              <a:pPr defTabSz="966788"/>
              <a:t>20</a:t>
            </a:fld>
            <a:endParaRPr lang="en-US" sz="1300">
              <a:latin typeface="Marlett" pitchFamily="2" charset="2"/>
              <a:cs typeface="Courier New" pitchFamily="49" charset="0"/>
            </a:endParaRPr>
          </a:p>
        </p:txBody>
      </p:sp>
      <p:sp>
        <p:nvSpPr>
          <p:cNvPr id="229380" name="Rectangle 2"/>
          <p:cNvSpPr>
            <a:spLocks noGrp="1" noRot="1" noChangeAspect="1" noChangeArrowheads="1" noTextEdit="1"/>
          </p:cNvSpPr>
          <p:nvPr>
            <p:ph type="sldImg"/>
          </p:nvPr>
        </p:nvSpPr>
        <p:spPr>
          <a:ln/>
        </p:spPr>
      </p:sp>
      <p:sp>
        <p:nvSpPr>
          <p:cNvPr id="229381" name="Rectangle 3"/>
          <p:cNvSpPr>
            <a:spLocks noGrp="1" noChangeArrowheads="1"/>
          </p:cNvSpPr>
          <p:nvPr>
            <p:ph type="body" idx="1"/>
          </p:nvPr>
        </p:nvSpPr>
        <p:spPr>
          <a:noFill/>
          <a:ln/>
        </p:spPr>
        <p:txBody>
          <a:bodyPr/>
          <a:lstStyle/>
          <a:p>
            <a:r>
              <a:rPr lang="en-US" smtClean="0"/>
              <a:t>Let’s add another size field, which will keep track of the number of items. </a:t>
            </a: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p:cNvSpPr>
            <a:spLocks noGrp="1" noChangeArrowheads="1"/>
          </p:cNvSpPr>
          <p:nvPr>
            <p:ph type="sldNum" sz="quarter" idx="5"/>
          </p:nvPr>
        </p:nvSpPr>
        <p:spPr>
          <a:noFill/>
        </p:spPr>
        <p:txBody>
          <a:bodyPr/>
          <a:lstStyle/>
          <a:p>
            <a:fld id="{7993CE87-CBA0-42F4-8AB4-483C6F22F89F}" type="slidenum">
              <a:rPr lang="ar-SA" smtClean="0"/>
              <a:pPr/>
              <a:t>200</a:t>
            </a:fld>
            <a:endParaRPr lang="en-US" smtClean="0"/>
          </a:p>
        </p:txBody>
      </p:sp>
      <p:sp>
        <p:nvSpPr>
          <p:cNvPr id="4126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6205B3F-4C3C-45A5-809E-043375707F39}" type="slidenum">
              <a:rPr lang="ar-SA" sz="1300">
                <a:latin typeface="Marlett" pitchFamily="2" charset="2"/>
              </a:rPr>
              <a:pPr defTabSz="966788"/>
              <a:t>200</a:t>
            </a:fld>
            <a:endParaRPr lang="en-US" sz="1300">
              <a:latin typeface="Marlett" pitchFamily="2" charset="2"/>
              <a:cs typeface="Courier New" pitchFamily="49" charset="0"/>
            </a:endParaRPr>
          </a:p>
        </p:txBody>
      </p:sp>
      <p:sp>
        <p:nvSpPr>
          <p:cNvPr id="412676" name="Rectangle 2"/>
          <p:cNvSpPr>
            <a:spLocks noGrp="1" noRot="1" noChangeAspect="1" noChangeArrowheads="1" noTextEdit="1"/>
          </p:cNvSpPr>
          <p:nvPr>
            <p:ph type="sldImg"/>
          </p:nvPr>
        </p:nvSpPr>
        <p:spPr>
          <a:ln/>
        </p:spPr>
      </p:sp>
      <p:sp>
        <p:nvSpPr>
          <p:cNvPr id="4126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p:spPr>
        <p:txBody>
          <a:bodyPr/>
          <a:lstStyle/>
          <a:p>
            <a:fld id="{9F75D1D7-5C97-48F5-846D-FE3D19F0D37D}" type="slidenum">
              <a:rPr lang="ar-SA" smtClean="0"/>
              <a:pPr/>
              <a:t>201</a:t>
            </a:fld>
            <a:endParaRPr lang="en-US" smtClean="0"/>
          </a:p>
        </p:txBody>
      </p:sp>
      <p:sp>
        <p:nvSpPr>
          <p:cNvPr id="4136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8291B96-CA65-4A5C-A9AC-FD302707206A}" type="slidenum">
              <a:rPr lang="ar-SA" sz="1300">
                <a:latin typeface="Marlett" pitchFamily="2" charset="2"/>
              </a:rPr>
              <a:pPr defTabSz="966788"/>
              <a:t>201</a:t>
            </a:fld>
            <a:endParaRPr lang="en-US" sz="1300">
              <a:latin typeface="Marlett" pitchFamily="2" charset="2"/>
              <a:cs typeface="Courier New" pitchFamily="49" charset="0"/>
            </a:endParaRPr>
          </a:p>
        </p:txBody>
      </p:sp>
      <p:sp>
        <p:nvSpPr>
          <p:cNvPr id="413700" name="Rectangle 2"/>
          <p:cNvSpPr>
            <a:spLocks noGrp="1" noRot="1" noChangeAspect="1" noChangeArrowheads="1" noTextEdit="1"/>
          </p:cNvSpPr>
          <p:nvPr>
            <p:ph type="sldImg"/>
          </p:nvPr>
        </p:nvSpPr>
        <p:spPr>
          <a:ln/>
        </p:spPr>
      </p:sp>
      <p:sp>
        <p:nvSpPr>
          <p:cNvPr id="413701" name="Rectangle 3"/>
          <p:cNvSpPr>
            <a:spLocks noGrp="1" noChangeArrowheads="1"/>
          </p:cNvSpPr>
          <p:nvPr>
            <p:ph type="body" idx="1"/>
          </p:nvPr>
        </p:nvSpPr>
        <p:spPr>
          <a:noFill/>
          <a:ln/>
        </p:spPr>
        <p:txBody>
          <a:bodyPr/>
          <a:lstStyle/>
          <a:p>
            <a:r>
              <a:rPr lang="en-US" dirty="0" smtClean="0"/>
              <a:t>In the worst case one can prove that</a:t>
            </a:r>
            <a:r>
              <a:rPr lang="en-US" baseline="0" dirty="0" smtClean="0"/>
              <a:t> n concurrent stack accesses must take omega(n) time if one takes into account the stalls caused when one thread waits for another to complete its stack access. </a:t>
            </a:r>
            <a:endParaRPr lang="en-US" dirty="0" smtClean="0"/>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a:noFill/>
        </p:spPr>
        <p:txBody>
          <a:bodyPr/>
          <a:lstStyle/>
          <a:p>
            <a:fld id="{CED21821-1036-4C14-BA5B-3A47D068AEBF}" type="slidenum">
              <a:rPr lang="ar-SA" smtClean="0"/>
              <a:pPr/>
              <a:t>202</a:t>
            </a:fld>
            <a:endParaRPr lang="en-US" smtClean="0"/>
          </a:p>
        </p:txBody>
      </p:sp>
      <p:sp>
        <p:nvSpPr>
          <p:cNvPr id="4147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04CFD30-F986-4BE6-A408-8F9D00D356E3}" type="slidenum">
              <a:rPr lang="ar-SA" sz="1300">
                <a:latin typeface="Marlett" pitchFamily="2" charset="2"/>
              </a:rPr>
              <a:pPr defTabSz="966788"/>
              <a:t>202</a:t>
            </a:fld>
            <a:endParaRPr lang="en-US" sz="1300">
              <a:latin typeface="Marlett" pitchFamily="2" charset="2"/>
              <a:cs typeface="Courier New" pitchFamily="49" charset="0"/>
            </a:endParaRPr>
          </a:p>
        </p:txBody>
      </p:sp>
      <p:sp>
        <p:nvSpPr>
          <p:cNvPr id="414724" name="Rectangle 2"/>
          <p:cNvSpPr>
            <a:spLocks noGrp="1" noRot="1" noChangeAspect="1" noChangeArrowheads="1" noTextEdit="1"/>
          </p:cNvSpPr>
          <p:nvPr>
            <p:ph type="sldImg"/>
          </p:nvPr>
        </p:nvSpPr>
        <p:spPr>
          <a:ln/>
        </p:spPr>
      </p:sp>
      <p:sp>
        <p:nvSpPr>
          <p:cNvPr id="4147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6AAC80D-0738-41B1-A4F7-B08ADC9DA747}" type="slidenum">
              <a:rPr lang="ar-SA" smtClean="0"/>
              <a:pPr>
                <a:defRPr/>
              </a:pPr>
              <a:t>203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D4A7CF4A-5837-45DF-B8F0-CF7540F44110}" type="slidenum">
              <a:rPr lang="ar-SA" smtClean="0"/>
              <a:pPr/>
              <a:t>21</a:t>
            </a:fld>
            <a:endParaRPr lang="en-US" smtClean="0"/>
          </a:p>
        </p:txBody>
      </p:sp>
      <p:sp>
        <p:nvSpPr>
          <p:cNvPr id="2304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CA9AE21-C42A-4E61-8AB3-264C884C444A}" type="slidenum">
              <a:rPr lang="ar-SA" sz="1300">
                <a:latin typeface="Marlett" pitchFamily="2" charset="2"/>
              </a:rPr>
              <a:pPr defTabSz="966788"/>
              <a:t>21</a:t>
            </a:fld>
            <a:endParaRPr lang="en-US" sz="1300">
              <a:latin typeface="Marlett" pitchFamily="2" charset="2"/>
              <a:cs typeface="Courier New" pitchFamily="49" charset="0"/>
            </a:endParaRPr>
          </a:p>
        </p:txBody>
      </p:sp>
      <p:sp>
        <p:nvSpPr>
          <p:cNvPr id="230404" name="Rectangle 2"/>
          <p:cNvSpPr>
            <a:spLocks noGrp="1" noRot="1" noChangeAspect="1" noChangeArrowheads="1" noTextEdit="1"/>
          </p:cNvSpPr>
          <p:nvPr>
            <p:ph type="sldImg"/>
          </p:nvPr>
        </p:nvSpPr>
        <p:spPr>
          <a:ln/>
        </p:spPr>
      </p:sp>
      <p:sp>
        <p:nvSpPr>
          <p:cNvPr id="230405" name="Rectangle 3"/>
          <p:cNvSpPr>
            <a:spLocks noGrp="1" noChangeArrowheads="1"/>
          </p:cNvSpPr>
          <p:nvPr>
            <p:ph type="body" idx="1"/>
          </p:nvPr>
        </p:nvSpPr>
        <p:spPr>
          <a:noFill/>
          <a:ln/>
        </p:spPr>
        <p:txBody>
          <a:bodyPr/>
          <a:lstStyle/>
          <a:p>
            <a:r>
              <a:rPr lang="en-US" smtClean="0"/>
              <a:t>This field is decremented by the deq method (which creates a space) and incremented by the enq method (which consumes a space).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370D264A-D632-4BD6-AB4E-C6EC5FF0B7C0}" type="slidenum">
              <a:rPr lang="ar-SA" smtClean="0"/>
              <a:pPr/>
              <a:t>22</a:t>
            </a:fld>
            <a:endParaRPr lang="en-US" smtClean="0"/>
          </a:p>
        </p:txBody>
      </p:sp>
      <p:sp>
        <p:nvSpPr>
          <p:cNvPr id="2314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C79DD5B-522E-48FE-ACCE-137B7449537B}" type="slidenum">
              <a:rPr lang="ar-SA" sz="1300">
                <a:latin typeface="Marlett" pitchFamily="2" charset="2"/>
              </a:rPr>
              <a:pPr defTabSz="966788"/>
              <a:t>22</a:t>
            </a:fld>
            <a:endParaRPr lang="en-US" sz="1300">
              <a:latin typeface="Marlett" pitchFamily="2" charset="2"/>
              <a:cs typeface="Courier New" pitchFamily="49" charset="0"/>
            </a:endParaRPr>
          </a:p>
        </p:txBody>
      </p:sp>
      <p:sp>
        <p:nvSpPr>
          <p:cNvPr id="231428" name="Rectangle 2"/>
          <p:cNvSpPr>
            <a:spLocks noGrp="1" noRot="1" noChangeAspect="1" noChangeArrowheads="1" noTextEdit="1"/>
          </p:cNvSpPr>
          <p:nvPr>
            <p:ph type="sldImg"/>
          </p:nvPr>
        </p:nvSpPr>
        <p:spPr>
          <a:ln/>
        </p:spPr>
      </p:sp>
      <p:sp>
        <p:nvSpPr>
          <p:cNvPr id="231429" name="Rectangle 3"/>
          <p:cNvSpPr>
            <a:spLocks noGrp="1" noChangeArrowheads="1"/>
          </p:cNvSpPr>
          <p:nvPr>
            <p:ph type="body" idx="1"/>
          </p:nvPr>
        </p:nvSpPr>
        <p:spPr>
          <a:noFill/>
          <a:ln/>
        </p:spPr>
        <p:txBody>
          <a:bodyPr/>
          <a:lstStyle/>
          <a:p>
            <a:r>
              <a:rPr lang="en-US" smtClean="0"/>
              <a:t>Let’s walk through a very simple implementation. A thread that wants to enqueue an item first acquires the enqLock. At this point, we know there are no other enq calls in progress.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E7BA0070-34DA-4129-AF84-CD3A796E3B60}" type="slidenum">
              <a:rPr lang="ar-SA" smtClean="0"/>
              <a:pPr/>
              <a:t>23</a:t>
            </a:fld>
            <a:endParaRPr lang="en-US" smtClean="0"/>
          </a:p>
        </p:txBody>
      </p:sp>
      <p:sp>
        <p:nvSpPr>
          <p:cNvPr id="2324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888D21F-C21A-46A8-86EF-4101BAB71906}" type="slidenum">
              <a:rPr lang="ar-SA" sz="1300">
                <a:latin typeface="Marlett" pitchFamily="2" charset="2"/>
              </a:rPr>
              <a:pPr defTabSz="966788"/>
              <a:t>23</a:t>
            </a:fld>
            <a:endParaRPr lang="en-US" sz="1300">
              <a:latin typeface="Marlett" pitchFamily="2" charset="2"/>
              <a:cs typeface="Courier New" pitchFamily="49" charset="0"/>
            </a:endParaRPr>
          </a:p>
        </p:txBody>
      </p:sp>
      <p:sp>
        <p:nvSpPr>
          <p:cNvPr id="232452" name="Rectangle 2"/>
          <p:cNvSpPr>
            <a:spLocks noGrp="1" noRot="1" noChangeAspect="1" noChangeArrowheads="1" noTextEdit="1"/>
          </p:cNvSpPr>
          <p:nvPr>
            <p:ph type="sldImg"/>
          </p:nvPr>
        </p:nvSpPr>
        <p:spPr>
          <a:ln/>
        </p:spPr>
      </p:sp>
      <p:sp>
        <p:nvSpPr>
          <p:cNvPr id="232453" name="Rectangle 3"/>
          <p:cNvSpPr>
            <a:spLocks noGrp="1" noChangeArrowheads="1"/>
          </p:cNvSpPr>
          <p:nvPr>
            <p:ph type="body" idx="1"/>
          </p:nvPr>
        </p:nvSpPr>
        <p:spPr>
          <a:noFill/>
          <a:ln/>
        </p:spPr>
        <p:txBody>
          <a:bodyPr/>
          <a:lstStyle/>
          <a:p>
            <a:r>
              <a:rPr lang="en-US" smtClean="0"/>
              <a:t>Next, the thread reads the size. What do we know about how this field behaves when the thread is holding the enqLock? (Answer: it can only decrease. Dequeuers can decrement the counter, but all the enqueuers are locked out.) If the enqueuing thread sees a value less than 8 for size, it can proceed.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0D550268-CFEB-4700-B3AF-E3D8AE9B3D0B}" type="slidenum">
              <a:rPr lang="ar-SA" smtClean="0"/>
              <a:pPr/>
              <a:t>24</a:t>
            </a:fld>
            <a:endParaRPr lang="en-US" smtClean="0"/>
          </a:p>
        </p:txBody>
      </p:sp>
      <p:sp>
        <p:nvSpPr>
          <p:cNvPr id="2334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572D4B6-CBA4-456C-9455-C33F3E000584}" type="slidenum">
              <a:rPr lang="ar-SA" sz="1300">
                <a:latin typeface="Marlett" pitchFamily="2" charset="2"/>
              </a:rPr>
              <a:pPr defTabSz="966788"/>
              <a:t>24</a:t>
            </a:fld>
            <a:endParaRPr lang="en-US" sz="1300">
              <a:latin typeface="Marlett" pitchFamily="2" charset="2"/>
              <a:cs typeface="Courier New" pitchFamily="49" charset="0"/>
            </a:endParaRPr>
          </a:p>
        </p:txBody>
      </p:sp>
      <p:sp>
        <p:nvSpPr>
          <p:cNvPr id="233476" name="Rectangle 2"/>
          <p:cNvSpPr>
            <a:spLocks noGrp="1" noRot="1" noChangeAspect="1" noChangeArrowheads="1" noTextEdit="1"/>
          </p:cNvSpPr>
          <p:nvPr>
            <p:ph type="sldImg"/>
          </p:nvPr>
        </p:nvSpPr>
        <p:spPr>
          <a:ln/>
        </p:spPr>
      </p:sp>
      <p:sp>
        <p:nvSpPr>
          <p:cNvPr id="233477" name="Rectangle 3"/>
          <p:cNvSpPr>
            <a:spLocks noGrp="1" noChangeArrowheads="1"/>
          </p:cNvSpPr>
          <p:nvPr>
            <p:ph type="body" idx="1"/>
          </p:nvPr>
        </p:nvSpPr>
        <p:spPr>
          <a:noFill/>
          <a:ln/>
        </p:spPr>
        <p:txBody>
          <a:bodyPr/>
          <a:lstStyle/>
          <a:p>
            <a:r>
              <a:rPr lang="en-US" smtClean="0"/>
              <a:t>The thread does not need to lock tail Node before appending a new Node. Clearly, there is no conflict with another enqueuer and we will see a clever way to avoid conflict with a dequeuer.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170A461D-2E21-4044-AA1E-14BF09D0D5D3}" type="slidenum">
              <a:rPr lang="ar-SA" smtClean="0"/>
              <a:pPr/>
              <a:t>25</a:t>
            </a:fld>
            <a:endParaRPr lang="en-US" smtClean="0"/>
          </a:p>
        </p:txBody>
      </p:sp>
      <p:sp>
        <p:nvSpPr>
          <p:cNvPr id="2344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1D96B5C-5B36-4957-933B-1148896869B6}" type="slidenum">
              <a:rPr lang="ar-SA" sz="1300">
                <a:latin typeface="Marlett" pitchFamily="2" charset="2"/>
              </a:rPr>
              <a:pPr defTabSz="966788"/>
              <a:t>25</a:t>
            </a:fld>
            <a:endParaRPr lang="en-US" sz="1300">
              <a:latin typeface="Marlett" pitchFamily="2" charset="2"/>
              <a:cs typeface="Courier New" pitchFamily="49" charset="0"/>
            </a:endParaRPr>
          </a:p>
        </p:txBody>
      </p:sp>
      <p:sp>
        <p:nvSpPr>
          <p:cNvPr id="234500" name="Rectangle 2"/>
          <p:cNvSpPr>
            <a:spLocks noGrp="1" noRot="1" noChangeAspect="1" noChangeArrowheads="1" noTextEdit="1"/>
          </p:cNvSpPr>
          <p:nvPr>
            <p:ph type="sldImg"/>
          </p:nvPr>
        </p:nvSpPr>
        <p:spPr>
          <a:ln/>
        </p:spPr>
      </p:sp>
      <p:sp>
        <p:nvSpPr>
          <p:cNvPr id="234501" name="Rectangle 3"/>
          <p:cNvSpPr>
            <a:spLocks noGrp="1" noChangeArrowheads="1"/>
          </p:cNvSpPr>
          <p:nvPr>
            <p:ph type="body" idx="1"/>
          </p:nvPr>
        </p:nvSpPr>
        <p:spPr>
          <a:noFill/>
          <a:ln/>
        </p:spPr>
        <p:txBody>
          <a:bodyPr/>
          <a:lstStyle/>
          <a:p>
            <a:r>
              <a:rPr lang="en-US" smtClean="0"/>
              <a:t>Still holding the enqLock, the thread redirects both the tail Node’s next field and the queue’s tail field to point to the new Node.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0CE14A93-CA9B-4BC7-BD81-ED4B516BE8EA}" type="slidenum">
              <a:rPr lang="ar-SA" smtClean="0"/>
              <a:pPr/>
              <a:t>26</a:t>
            </a:fld>
            <a:endParaRPr lang="en-US" smtClean="0"/>
          </a:p>
        </p:txBody>
      </p:sp>
      <p:sp>
        <p:nvSpPr>
          <p:cNvPr id="2355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FC60788-26AD-4F74-A5E9-7F9FB93FB44B}" type="slidenum">
              <a:rPr lang="ar-SA" sz="1300">
                <a:latin typeface="Marlett" pitchFamily="2" charset="2"/>
              </a:rPr>
              <a:pPr defTabSz="966788"/>
              <a:t>26</a:t>
            </a:fld>
            <a:endParaRPr lang="en-US" sz="1300">
              <a:latin typeface="Marlett" pitchFamily="2" charset="2"/>
              <a:cs typeface="Courier New" pitchFamily="49" charset="0"/>
            </a:endParaRPr>
          </a:p>
        </p:txBody>
      </p:sp>
      <p:sp>
        <p:nvSpPr>
          <p:cNvPr id="235524" name="Rectangle 2"/>
          <p:cNvSpPr>
            <a:spLocks noGrp="1" noRot="1" noChangeAspect="1" noChangeArrowheads="1" noTextEdit="1"/>
          </p:cNvSpPr>
          <p:nvPr>
            <p:ph type="sldImg"/>
          </p:nvPr>
        </p:nvSpPr>
        <p:spPr>
          <a:ln/>
        </p:spPr>
      </p:sp>
      <p:sp>
        <p:nvSpPr>
          <p:cNvPr id="235525" name="Rectangle 3"/>
          <p:cNvSpPr>
            <a:spLocks noGrp="1" noChangeArrowheads="1"/>
          </p:cNvSpPr>
          <p:nvPr>
            <p:ph type="body" idx="1"/>
          </p:nvPr>
        </p:nvSpPr>
        <p:spPr>
          <a:noFill/>
          <a:ln/>
        </p:spPr>
        <p:txBody>
          <a:bodyPr/>
          <a:lstStyle/>
          <a:p>
            <a:r>
              <a:rPr lang="en-US" smtClean="0"/>
              <a:t>Still holding the enqLock, the thread calls getAndIncrement() to increase the size. Remember that we know the number is less than 8, although we don’t know exactly what it is now. Why can’t we release the enqLock before the increment? (Answer: because then other enqueuers won’t know when they have run out of size.)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F996112E-EFED-441A-BC82-90033803855E}" type="slidenum">
              <a:rPr lang="ar-SA" smtClean="0"/>
              <a:pPr/>
              <a:t>27</a:t>
            </a:fld>
            <a:endParaRPr lang="en-US" smtClean="0"/>
          </a:p>
        </p:txBody>
      </p:sp>
      <p:sp>
        <p:nvSpPr>
          <p:cNvPr id="2365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D301B23-7DC3-4B92-9178-C862E0053A79}" type="slidenum">
              <a:rPr lang="ar-SA" sz="1300">
                <a:latin typeface="Marlett" pitchFamily="2" charset="2"/>
              </a:rPr>
              <a:pPr defTabSz="966788"/>
              <a:t>27</a:t>
            </a:fld>
            <a:endParaRPr lang="en-US" sz="1300">
              <a:latin typeface="Marlett" pitchFamily="2" charset="2"/>
              <a:cs typeface="Courier New" pitchFamily="49" charset="0"/>
            </a:endParaRPr>
          </a:p>
        </p:txBody>
      </p:sp>
      <p:sp>
        <p:nvSpPr>
          <p:cNvPr id="236548" name="Rectangle 2"/>
          <p:cNvSpPr>
            <a:spLocks noGrp="1" noRot="1" noChangeAspect="1" noChangeArrowheads="1" noTextEdit="1"/>
          </p:cNvSpPr>
          <p:nvPr>
            <p:ph type="sldImg"/>
          </p:nvPr>
        </p:nvSpPr>
        <p:spPr>
          <a:ln/>
        </p:spPr>
      </p:sp>
      <p:sp>
        <p:nvSpPr>
          <p:cNvPr id="236549" name="Rectangle 3"/>
          <p:cNvSpPr>
            <a:spLocks noGrp="1" noChangeArrowheads="1"/>
          </p:cNvSpPr>
          <p:nvPr>
            <p:ph type="body" idx="1"/>
          </p:nvPr>
        </p:nvSpPr>
        <p:spPr>
          <a:noFill/>
          <a:ln/>
        </p:spPr>
        <p:txBody>
          <a:bodyPr/>
          <a:lstStyle/>
          <a:p>
            <a:r>
              <a:rPr lang="en-US" smtClean="0"/>
              <a:t>Finally, we can release the enqLock and return.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89911E44-0B4C-4144-8302-8EB4ABB21A64}" type="slidenum">
              <a:rPr lang="ar-SA" smtClean="0"/>
              <a:pPr/>
              <a:t>28</a:t>
            </a:fld>
            <a:endParaRPr lang="en-US" smtClean="0"/>
          </a:p>
        </p:txBody>
      </p:sp>
      <p:sp>
        <p:nvSpPr>
          <p:cNvPr id="2375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0E6B12E-8A05-41C2-A303-8531569A5DFB}" type="slidenum">
              <a:rPr lang="ar-SA" sz="1300">
                <a:latin typeface="Marlett" pitchFamily="2" charset="2"/>
              </a:rPr>
              <a:pPr defTabSz="966788"/>
              <a:t>28</a:t>
            </a:fld>
            <a:endParaRPr lang="en-US" sz="1300">
              <a:latin typeface="Marlett" pitchFamily="2" charset="2"/>
              <a:cs typeface="Courier New" pitchFamily="49" charset="0"/>
            </a:endParaRPr>
          </a:p>
        </p:txBody>
      </p:sp>
      <p:sp>
        <p:nvSpPr>
          <p:cNvPr id="237572" name="Rectangle 2"/>
          <p:cNvSpPr>
            <a:spLocks noGrp="1" noRot="1" noChangeAspect="1" noChangeArrowheads="1" noTextEdit="1"/>
          </p:cNvSpPr>
          <p:nvPr>
            <p:ph type="sldImg"/>
          </p:nvPr>
        </p:nvSpPr>
        <p:spPr>
          <a:ln/>
        </p:spPr>
      </p:sp>
      <p:sp>
        <p:nvSpPr>
          <p:cNvPr id="237573" name="Rectangle 3"/>
          <p:cNvSpPr>
            <a:spLocks noGrp="1" noChangeArrowheads="1"/>
          </p:cNvSpPr>
          <p:nvPr>
            <p:ph type="body" idx="1"/>
          </p:nvPr>
        </p:nvSpPr>
        <p:spPr>
          <a:noFill/>
          <a:ln/>
        </p:spPr>
        <p:txBody>
          <a:bodyPr/>
          <a:lstStyle/>
          <a:p>
            <a:r>
              <a:rPr lang="en-US" smtClean="0"/>
              <a:t>There is one more issue to consider. If the queue was empty, then one or more dequeuers may be waiting for an item to appear. If the dequeuer is spinning then we don’t need to do anything, but if the dequeuers are suspended in the usual Java way, then we need to notify them. There are many ways to do this, but for simplicity we will not try to be clever, and simply require any enqueuer who puts an item in an empty queue to acquire the deqLock and notify any waiting threads.</a:t>
            </a:r>
          </a:p>
          <a:p>
            <a:endParaRPr lang="en-US" smtClean="0"/>
          </a:p>
          <a:p>
            <a:r>
              <a:rPr lang="en-US" smtClean="0"/>
              <a:t>TALKING POINT; Notice that Java requires you to acquire the lock for an object before you can notify threads waiting to reacquire that lock. Not clear if this design is a good idea. Does it invite deadlock? Discuss.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3EB44A9A-25D2-4817-B3FF-F137A2EDA906}" type="slidenum">
              <a:rPr lang="ar-SA" smtClean="0"/>
              <a:pPr/>
              <a:t>29</a:t>
            </a:fld>
            <a:endParaRPr lang="en-US" smtClean="0"/>
          </a:p>
        </p:txBody>
      </p:sp>
      <p:sp>
        <p:nvSpPr>
          <p:cNvPr id="2385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7C9F7B7-6FCC-45F4-8F34-0EAA70C2432A}" type="slidenum">
              <a:rPr lang="ar-SA" sz="1300">
                <a:latin typeface="Marlett" pitchFamily="2" charset="2"/>
              </a:rPr>
              <a:pPr defTabSz="966788"/>
              <a:t>29</a:t>
            </a:fld>
            <a:endParaRPr lang="en-US" sz="1300">
              <a:latin typeface="Marlett" pitchFamily="2" charset="2"/>
              <a:cs typeface="Courier New" pitchFamily="49" charset="0"/>
            </a:endParaRPr>
          </a:p>
        </p:txBody>
      </p:sp>
      <p:sp>
        <p:nvSpPr>
          <p:cNvPr id="238596" name="Rectangle 2"/>
          <p:cNvSpPr>
            <a:spLocks noGrp="1" noRot="1" noChangeAspect="1" noChangeArrowheads="1" noTextEdit="1"/>
          </p:cNvSpPr>
          <p:nvPr>
            <p:ph type="sldImg"/>
          </p:nvPr>
        </p:nvSpPr>
        <p:spPr>
          <a:ln/>
        </p:spPr>
      </p:sp>
      <p:sp>
        <p:nvSpPr>
          <p:cNvPr id="238597" name="Rectangle 3"/>
          <p:cNvSpPr>
            <a:spLocks noGrp="1" noChangeArrowheads="1"/>
          </p:cNvSpPr>
          <p:nvPr>
            <p:ph type="body" idx="1"/>
          </p:nvPr>
        </p:nvSpPr>
        <p:spPr>
          <a:noFill/>
          <a:ln/>
        </p:spPr>
        <p:txBody>
          <a:bodyPr/>
          <a:lstStyle/>
          <a:p>
            <a:r>
              <a:rPr lang="en-US" smtClean="0"/>
              <a:t>Let’s rewind and consider what happens if the enqueing thread found the queue full. Suppose the threads synchronize by blocking, say using the Java wait() method. In this case, the thread can wait() on the enqLock, provided the first dequeuer to remove an item notifies the waiting thread.</a:t>
            </a:r>
          </a:p>
          <a:p>
            <a:endParaRPr lang="en-US" smtClean="0"/>
          </a:p>
          <a:p>
            <a:r>
              <a:rPr lang="en-US" smtClean="0"/>
              <a:t>An alternative is for the enqueuer to spin waiting for the number of size to be less than 8. In general, it is a dangerous practice to spin while holding a lock. It so happens that it works in this case, provided the dequeuer also spins when the queue is empty. Spinning here is cache-friendly, since the thread is spinning on a locally-cached value, and stops spinning as soon as the field value changes.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7FBC278E-BFF2-40A5-ADE8-40AF2881A6B2}" type="slidenum">
              <a:rPr lang="ar-SA" smtClean="0"/>
              <a:pPr/>
              <a:t>3</a:t>
            </a:fld>
            <a:endParaRPr lang="en-US" smtClean="0"/>
          </a:p>
        </p:txBody>
      </p:sp>
      <p:sp>
        <p:nvSpPr>
          <p:cNvPr id="2119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E7D572A-7B40-4D09-8F6B-2046B45AC19F}" type="slidenum">
              <a:rPr lang="ar-SA" sz="1300">
                <a:latin typeface="Marlett" pitchFamily="2" charset="2"/>
              </a:rPr>
              <a:pPr defTabSz="966788"/>
              <a:t>3</a:t>
            </a:fld>
            <a:endParaRPr lang="en-US" sz="1300">
              <a:latin typeface="Marlett" pitchFamily="2" charset="2"/>
              <a:cs typeface="Courier New" pitchFamily="49" charset="0"/>
            </a:endParaRPr>
          </a:p>
        </p:txBody>
      </p:sp>
      <p:sp>
        <p:nvSpPr>
          <p:cNvPr id="211972" name="Rectangle 2"/>
          <p:cNvSpPr>
            <a:spLocks noGrp="1" noRot="1" noChangeAspect="1" noChangeArrowheads="1" noTextEdit="1"/>
          </p:cNvSpPr>
          <p:nvPr>
            <p:ph type="sldImg"/>
          </p:nvPr>
        </p:nvSpPr>
        <p:spPr>
          <a:ln/>
        </p:spPr>
      </p:sp>
      <p:sp>
        <p:nvSpPr>
          <p:cNvPr id="211973" name="Rectangle 3"/>
          <p:cNvSpPr>
            <a:spLocks noGrp="1" noChangeArrowheads="1"/>
          </p:cNvSpPr>
          <p:nvPr>
            <p:ph type="body" idx="1"/>
          </p:nvPr>
        </p:nvSpPr>
        <p:spPr>
          <a:noFill/>
          <a:ln/>
        </p:spPr>
        <p:txBody>
          <a:bodyPr/>
          <a:lstStyle/>
          <a:p>
            <a:r>
              <a:rPr lang="en-US" smtClean="0"/>
              <a:t>We have already talked about concurrent lists, and today we look at another ubiquitous data structure: queues. Queues provide enqueue and dequeue methods and they are used to route requests from one place to another. For example, a web site might queue up requests for pages, for disk writes, for credit card validations and so 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FF8B3532-C439-4CC1-8213-0039BA81E8C8}" type="slidenum">
              <a:rPr lang="ar-SA" smtClean="0"/>
              <a:pPr/>
              <a:t>30</a:t>
            </a:fld>
            <a:endParaRPr lang="en-US" smtClean="0"/>
          </a:p>
        </p:txBody>
      </p:sp>
      <p:sp>
        <p:nvSpPr>
          <p:cNvPr id="2396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EA0F640-6A86-43AC-B70B-D980B644BEA5}" type="slidenum">
              <a:rPr lang="ar-SA" sz="1300">
                <a:latin typeface="Marlett" pitchFamily="2" charset="2"/>
              </a:rPr>
              <a:pPr defTabSz="966788"/>
              <a:t>30</a:t>
            </a:fld>
            <a:endParaRPr lang="en-US" sz="1300">
              <a:latin typeface="Marlett" pitchFamily="2" charset="2"/>
              <a:cs typeface="Courier New" pitchFamily="49" charset="0"/>
            </a:endParaRPr>
          </a:p>
        </p:txBody>
      </p:sp>
      <p:sp>
        <p:nvSpPr>
          <p:cNvPr id="239620" name="Rectangle 2"/>
          <p:cNvSpPr>
            <a:spLocks noGrp="1" noRot="1" noChangeAspect="1" noChangeArrowheads="1" noTextEdit="1"/>
          </p:cNvSpPr>
          <p:nvPr>
            <p:ph type="sldImg"/>
          </p:nvPr>
        </p:nvSpPr>
        <p:spPr>
          <a:ln/>
        </p:spPr>
      </p:sp>
      <p:sp>
        <p:nvSpPr>
          <p:cNvPr id="239621" name="Rectangle 3"/>
          <p:cNvSpPr>
            <a:spLocks noGrp="1" noChangeArrowheads="1"/>
          </p:cNvSpPr>
          <p:nvPr>
            <p:ph type="body" idx="1"/>
          </p:nvPr>
        </p:nvSpPr>
        <p:spPr>
          <a:noFill/>
          <a:ln/>
        </p:spPr>
        <p:txBody>
          <a:bodyPr/>
          <a:lstStyle/>
          <a:p>
            <a:r>
              <a:rPr lang="en-US" smtClean="0"/>
              <a:t>Now let’s walk through a similar deq() implementation. The code is similar, but not at all identical. As a first step, the dequeuer thread acquires the deqLock.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2F6B5F70-D7BC-41F0-A41A-C3BC78C16EB3}" type="slidenum">
              <a:rPr lang="ar-SA" smtClean="0"/>
              <a:pPr/>
              <a:t>31</a:t>
            </a:fld>
            <a:endParaRPr lang="en-US" smtClean="0"/>
          </a:p>
        </p:txBody>
      </p:sp>
      <p:sp>
        <p:nvSpPr>
          <p:cNvPr id="2406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2D59419-1FC5-4827-977D-BA747DEDD7FF}" type="slidenum">
              <a:rPr lang="ar-SA" sz="1300">
                <a:latin typeface="Marlett" pitchFamily="2" charset="2"/>
              </a:rPr>
              <a:pPr defTabSz="966788"/>
              <a:t>31</a:t>
            </a:fld>
            <a:endParaRPr lang="en-US" sz="1300">
              <a:latin typeface="Marlett" pitchFamily="2" charset="2"/>
              <a:cs typeface="Courier New" pitchFamily="49" charset="0"/>
            </a:endParaRPr>
          </a:p>
        </p:txBody>
      </p:sp>
      <p:sp>
        <p:nvSpPr>
          <p:cNvPr id="240644" name="Rectangle 2"/>
          <p:cNvSpPr>
            <a:spLocks noGrp="1" noRot="1" noChangeAspect="1" noChangeArrowheads="1" noTextEdit="1"/>
          </p:cNvSpPr>
          <p:nvPr>
            <p:ph type="sldImg"/>
          </p:nvPr>
        </p:nvSpPr>
        <p:spPr>
          <a:ln/>
        </p:spPr>
      </p:sp>
      <p:sp>
        <p:nvSpPr>
          <p:cNvPr id="240645" name="Rectangle 3"/>
          <p:cNvSpPr>
            <a:spLocks noGrp="1" noChangeArrowheads="1"/>
          </p:cNvSpPr>
          <p:nvPr>
            <p:ph type="body" idx="1"/>
          </p:nvPr>
        </p:nvSpPr>
        <p:spPr>
          <a:noFill/>
          <a:ln/>
        </p:spPr>
        <p:txBody>
          <a:bodyPr/>
          <a:lstStyle/>
          <a:p>
            <a:r>
              <a:rPr lang="en-US" smtClean="0"/>
              <a:t>Next, the thread reads the sentinel node’s next field. If that field is non-null, the queue is non-empty. Once the enqueuer sees a non-empty next field, that field will remain that way. Why? (ANSWER: the deq() code, which we have seen, changes null references to non-null, but never changes a non-null reference). The enqueuers are all locked out, and no dequeuer will modify a non-null field. There is no need to lock the Node itself, because it is implicitly protected by the enqLock.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E91AC5A1-7B82-47DC-9F85-8AA5B1FBC31C}" type="slidenum">
              <a:rPr lang="ar-SA" smtClean="0"/>
              <a:pPr/>
              <a:t>32</a:t>
            </a:fld>
            <a:endParaRPr lang="en-US" smtClean="0"/>
          </a:p>
        </p:txBody>
      </p:sp>
      <p:sp>
        <p:nvSpPr>
          <p:cNvPr id="2416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D81CE65-BD79-45A3-BBEA-27D3D293A88E}" type="slidenum">
              <a:rPr lang="ar-SA" sz="1300">
                <a:latin typeface="Marlett" pitchFamily="2" charset="2"/>
              </a:rPr>
              <a:pPr defTabSz="966788"/>
              <a:t>32</a:t>
            </a:fld>
            <a:endParaRPr lang="en-US" sz="1300">
              <a:latin typeface="Marlett" pitchFamily="2" charset="2"/>
              <a:cs typeface="Courier New" pitchFamily="49" charset="0"/>
            </a:endParaRPr>
          </a:p>
        </p:txBody>
      </p:sp>
      <p:sp>
        <p:nvSpPr>
          <p:cNvPr id="241668" name="Rectangle 2"/>
          <p:cNvSpPr>
            <a:spLocks noGrp="1" noRot="1" noChangeAspect="1" noChangeArrowheads="1" noTextEdit="1"/>
          </p:cNvSpPr>
          <p:nvPr>
            <p:ph type="sldImg"/>
          </p:nvPr>
        </p:nvSpPr>
        <p:spPr>
          <a:ln/>
        </p:spPr>
      </p:sp>
      <p:sp>
        <p:nvSpPr>
          <p:cNvPr id="241669" name="Rectangle 3"/>
          <p:cNvSpPr>
            <a:spLocks noGrp="1" noChangeArrowheads="1"/>
          </p:cNvSpPr>
          <p:nvPr>
            <p:ph type="body" idx="1"/>
          </p:nvPr>
        </p:nvSpPr>
        <p:spPr>
          <a:noFill/>
          <a:ln/>
        </p:spPr>
        <p:txBody>
          <a:bodyPr/>
          <a:lstStyle/>
          <a:p>
            <a:r>
              <a:rPr lang="en-US" smtClean="0"/>
              <a:t>Next, the thread reads the first Node’s value, and stores it in a local variable.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BE4B7C4A-9515-47FD-94E3-C24C1DC9A0DF}" type="slidenum">
              <a:rPr lang="ar-SA" smtClean="0"/>
              <a:pPr/>
              <a:t>33</a:t>
            </a:fld>
            <a:endParaRPr lang="en-US" smtClean="0"/>
          </a:p>
        </p:txBody>
      </p:sp>
      <p:sp>
        <p:nvSpPr>
          <p:cNvPr id="2426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E8D7842-3B11-4F1B-8D7E-9FF706CB28A2}" type="slidenum">
              <a:rPr lang="ar-SA" sz="1300">
                <a:latin typeface="Marlett" pitchFamily="2" charset="2"/>
              </a:rPr>
              <a:pPr defTabSz="966788"/>
              <a:t>33</a:t>
            </a:fld>
            <a:endParaRPr lang="en-US" sz="1300">
              <a:latin typeface="Marlett" pitchFamily="2" charset="2"/>
              <a:cs typeface="Courier New" pitchFamily="49" charset="0"/>
            </a:endParaRPr>
          </a:p>
        </p:txBody>
      </p:sp>
      <p:sp>
        <p:nvSpPr>
          <p:cNvPr id="242692" name="Rectangle 2"/>
          <p:cNvSpPr>
            <a:spLocks noGrp="1" noRot="1" noChangeAspect="1" noChangeArrowheads="1" noTextEdit="1"/>
          </p:cNvSpPr>
          <p:nvPr>
            <p:ph type="sldImg"/>
          </p:nvPr>
        </p:nvSpPr>
        <p:spPr>
          <a:ln/>
        </p:spPr>
      </p:sp>
      <p:sp>
        <p:nvSpPr>
          <p:cNvPr id="242693" name="Rectangle 3"/>
          <p:cNvSpPr>
            <a:spLocks noGrp="1" noChangeArrowheads="1"/>
          </p:cNvSpPr>
          <p:nvPr>
            <p:ph type="body" idx="1"/>
          </p:nvPr>
        </p:nvSpPr>
        <p:spPr>
          <a:noFill/>
          <a:ln/>
        </p:spPr>
        <p:txBody>
          <a:bodyPr/>
          <a:lstStyle/>
          <a:p>
            <a:r>
              <a:rPr lang="en-US" smtClean="0"/>
              <a:t>The thread then makes the first Node the new sentinel, and discards the old sentinel. This step may seem obvious, but, in fact, it is enormously clever. If we had tried to physically remove the Node, we would soon become bogged down in quagmire of complications. Instead, we discard the prior sentinel, and transform the prior first real Node into a sentinel. Brilliant.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80D5270F-C0D8-4205-8D61-0C200B32A4FE}" type="slidenum">
              <a:rPr lang="ar-SA" smtClean="0"/>
              <a:pPr/>
              <a:t>34</a:t>
            </a:fld>
            <a:endParaRPr lang="en-US" smtClean="0"/>
          </a:p>
        </p:txBody>
      </p:sp>
      <p:sp>
        <p:nvSpPr>
          <p:cNvPr id="2437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AC4BDD1-35A0-4122-9803-C36344AE45CE}" type="slidenum">
              <a:rPr lang="ar-SA" sz="1300">
                <a:latin typeface="Marlett" pitchFamily="2" charset="2"/>
              </a:rPr>
              <a:pPr defTabSz="966788"/>
              <a:t>34</a:t>
            </a:fld>
            <a:endParaRPr lang="en-US" sz="1300">
              <a:latin typeface="Marlett" pitchFamily="2" charset="2"/>
              <a:cs typeface="Courier New" pitchFamily="49" charset="0"/>
            </a:endParaRPr>
          </a:p>
        </p:txBody>
      </p:sp>
      <p:sp>
        <p:nvSpPr>
          <p:cNvPr id="243716" name="Rectangle 2"/>
          <p:cNvSpPr>
            <a:spLocks noGrp="1" noRot="1" noChangeAspect="1" noChangeArrowheads="1" noTextEdit="1"/>
          </p:cNvSpPr>
          <p:nvPr>
            <p:ph type="sldImg"/>
          </p:nvPr>
        </p:nvSpPr>
        <p:spPr>
          <a:ln/>
        </p:spPr>
      </p:sp>
      <p:sp>
        <p:nvSpPr>
          <p:cNvPr id="243717" name="Rectangle 3"/>
          <p:cNvSpPr>
            <a:spLocks noGrp="1" noChangeArrowheads="1"/>
          </p:cNvSpPr>
          <p:nvPr>
            <p:ph type="body" idx="1"/>
          </p:nvPr>
        </p:nvSpPr>
        <p:spPr>
          <a:noFill/>
          <a:ln/>
        </p:spPr>
        <p:txBody>
          <a:bodyPr/>
          <a:lstStyle/>
          <a:p>
            <a:r>
              <a:rPr lang="en-US" smtClean="0"/>
              <a:t>Finally, we decrement the number of size. By contrast with enqueuers, we do not need to hold the lock while we decrement the size. Why? (Answer: we had to hold the lock while enqueuing to prevent lots of enqueuers from proceeding without noticing that the capacity had been exceeded. Dequeuers will notice the queue is empty when they observe that the sentinel’s next field is null.)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F436F4F4-52A8-4245-9F38-FB4B95B07E00}" type="slidenum">
              <a:rPr lang="ar-SA" smtClean="0"/>
              <a:pPr/>
              <a:t>35</a:t>
            </a:fld>
            <a:endParaRPr lang="en-US" smtClean="0"/>
          </a:p>
        </p:txBody>
      </p:sp>
      <p:sp>
        <p:nvSpPr>
          <p:cNvPr id="2447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4FAEBB9-F457-4928-B0E7-F90C39852808}" type="slidenum">
              <a:rPr lang="ar-SA" sz="1300">
                <a:latin typeface="Marlett" pitchFamily="2" charset="2"/>
              </a:rPr>
              <a:pPr defTabSz="966788"/>
              <a:t>35</a:t>
            </a:fld>
            <a:endParaRPr lang="en-US" sz="1300">
              <a:latin typeface="Marlett" pitchFamily="2" charset="2"/>
              <a:cs typeface="Courier New" pitchFamily="49" charset="0"/>
            </a:endParaRPr>
          </a:p>
        </p:txBody>
      </p:sp>
      <p:sp>
        <p:nvSpPr>
          <p:cNvPr id="244740" name="Rectangle 2"/>
          <p:cNvSpPr>
            <a:spLocks noGrp="1" noRot="1" noChangeAspect="1" noChangeArrowheads="1" noTextEdit="1"/>
          </p:cNvSpPr>
          <p:nvPr>
            <p:ph type="sldImg"/>
          </p:nvPr>
        </p:nvSpPr>
        <p:spPr>
          <a:ln/>
        </p:spPr>
      </p:sp>
      <p:sp>
        <p:nvSpPr>
          <p:cNvPr id="244741" name="Rectangle 3"/>
          <p:cNvSpPr>
            <a:spLocks noGrp="1" noChangeArrowheads="1"/>
          </p:cNvSpPr>
          <p:nvPr>
            <p:ph type="body" idx="1"/>
          </p:nvPr>
        </p:nvSpPr>
        <p:spPr>
          <a:noFill/>
          <a:ln/>
        </p:spPr>
        <p:txBody>
          <a:bodyPr/>
          <a:lstStyle/>
          <a:p>
            <a:r>
              <a:rPr lang="en-US" smtClean="0"/>
              <a:t>Next we can release the deqLock</a:t>
            </a:r>
          </a:p>
          <a:p>
            <a:endParaRPr lang="en-US" smtClean="0"/>
          </a:p>
          <a:p>
            <a:endParaRPr lang="en-US" smtClean="0"/>
          </a:p>
          <a:p>
            <a:endParaRPr lang="en-US" smtClean="0"/>
          </a:p>
          <a:p>
            <a:r>
              <a:rPr lang="en-US" smtClean="0"/>
              <a:t>ck.</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3B82E3E6-375D-4A01-AFEA-9E7F18329481}" type="slidenum">
              <a:rPr lang="ar-SA" smtClean="0"/>
              <a:pPr/>
              <a:t>36</a:t>
            </a:fld>
            <a:endParaRPr lang="en-US" smtClean="0"/>
          </a:p>
        </p:txBody>
      </p:sp>
      <p:sp>
        <p:nvSpPr>
          <p:cNvPr id="2457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2A2AD5B-B406-45B5-A38B-905C0E570654}" type="slidenum">
              <a:rPr lang="ar-SA" sz="1300">
                <a:latin typeface="Marlett" pitchFamily="2" charset="2"/>
              </a:rPr>
              <a:pPr defTabSz="966788"/>
              <a:t>36</a:t>
            </a:fld>
            <a:endParaRPr lang="en-US" sz="1300">
              <a:latin typeface="Marlett" pitchFamily="2" charset="2"/>
              <a:cs typeface="Courier New" pitchFamily="49" charset="0"/>
            </a:endParaRPr>
          </a:p>
        </p:txBody>
      </p:sp>
      <p:sp>
        <p:nvSpPr>
          <p:cNvPr id="245764" name="Rectangle 2"/>
          <p:cNvSpPr>
            <a:spLocks noGrp="1" noRot="1" noChangeAspect="1" noChangeArrowheads="1" noTextEdit="1"/>
          </p:cNvSpPr>
          <p:nvPr>
            <p:ph type="sldImg"/>
          </p:nvPr>
        </p:nvSpPr>
        <p:spPr>
          <a:ln/>
        </p:spPr>
      </p:sp>
      <p:sp>
        <p:nvSpPr>
          <p:cNvPr id="245765" name="Rectangle 3"/>
          <p:cNvSpPr>
            <a:spLocks noGrp="1" noChangeArrowheads="1"/>
          </p:cNvSpPr>
          <p:nvPr>
            <p:ph type="body" idx="1"/>
          </p:nvPr>
        </p:nvSpPr>
        <p:spPr>
          <a:noFill/>
          <a:ln/>
        </p:spPr>
        <p:txBody>
          <a:bodyPr/>
          <a:lstStyle/>
          <a:p>
            <a:r>
              <a:rPr lang="en-US" smtClean="0"/>
              <a:t>If the dequeuer observes that the sentinel’s next field is null, then it must wait for something to be enqueued. As with the dequeuer, the simplest approach is just to wait() on the deqLock, with the understanding that any enqueuer who makes the queue non-empty will notify any waiting threads. Spinning works too, even though the thread is holding a lock. Clearly, mixing the two strategies will not work: if a dequeuer spins while holding the deq lock and an enqueuer tries to acquire the deq lock to notify waiting threads, then a deadlock ensues.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6EE7A53A-DA8D-44C9-BF4B-EF5B522E85EB}" type="slidenum">
              <a:rPr lang="ar-SA" smtClean="0"/>
              <a:pPr/>
              <a:t>37</a:t>
            </a:fld>
            <a:endParaRPr lang="en-US" smtClean="0"/>
          </a:p>
        </p:txBody>
      </p:sp>
      <p:sp>
        <p:nvSpPr>
          <p:cNvPr id="2467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A8D46E3-3A07-45A7-96C9-8F8AA663C773}" type="slidenum">
              <a:rPr lang="ar-SA" sz="1300">
                <a:latin typeface="Marlett" pitchFamily="2" charset="2"/>
              </a:rPr>
              <a:pPr defTabSz="966788"/>
              <a:t>37</a:t>
            </a:fld>
            <a:endParaRPr lang="en-US" sz="1300">
              <a:latin typeface="Marlett" pitchFamily="2" charset="2"/>
              <a:cs typeface="Courier New" pitchFamily="49" charset="0"/>
            </a:endParaRPr>
          </a:p>
        </p:txBody>
      </p:sp>
      <p:sp>
        <p:nvSpPr>
          <p:cNvPr id="246788" name="Rectangle 2"/>
          <p:cNvSpPr>
            <a:spLocks noGrp="1" noRot="1" noChangeAspect="1" noChangeArrowheads="1" noTextEdit="1"/>
          </p:cNvSpPr>
          <p:nvPr>
            <p:ph type="sldImg"/>
          </p:nvPr>
        </p:nvSpPr>
        <p:spPr>
          <a:ln/>
        </p:spPr>
      </p:sp>
      <p:sp>
        <p:nvSpPr>
          <p:cNvPr id="246789" name="Rectangle 3"/>
          <p:cNvSpPr>
            <a:spLocks noGrp="1" noChangeArrowheads="1"/>
          </p:cNvSpPr>
          <p:nvPr>
            <p:ph type="body" idx="1"/>
          </p:nvPr>
        </p:nvSpPr>
        <p:spPr>
          <a:noFill/>
          <a:ln/>
        </p:spPr>
        <p:txBody>
          <a:bodyPr/>
          <a:lstStyle/>
          <a:p>
            <a:endParaRPr lang="en-US" smtClean="0"/>
          </a:p>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D7D67FAC-4A8A-457B-8F8C-0BBB6D964C64}" type="slidenum">
              <a:rPr lang="ar-SA" smtClean="0"/>
              <a:pPr/>
              <a:t>38</a:t>
            </a:fld>
            <a:endParaRPr lang="en-US" smtClean="0"/>
          </a:p>
        </p:txBody>
      </p:sp>
      <p:sp>
        <p:nvSpPr>
          <p:cNvPr id="2478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CAB6B47-903D-4E4D-B381-0230DB649F1F}" type="slidenum">
              <a:rPr lang="ar-SA" sz="1300">
                <a:latin typeface="Marlett" pitchFamily="2" charset="2"/>
              </a:rPr>
              <a:pPr defTabSz="966788"/>
              <a:t>38</a:t>
            </a:fld>
            <a:endParaRPr lang="en-US" sz="1300">
              <a:latin typeface="Marlett" pitchFamily="2" charset="2"/>
              <a:cs typeface="Courier New" pitchFamily="49" charset="0"/>
            </a:endParaRPr>
          </a:p>
        </p:txBody>
      </p:sp>
      <p:sp>
        <p:nvSpPr>
          <p:cNvPr id="247812" name="Rectangle 2"/>
          <p:cNvSpPr>
            <a:spLocks noGrp="1" noRot="1" noChangeAspect="1" noChangeArrowheads="1" noTextEdit="1"/>
          </p:cNvSpPr>
          <p:nvPr>
            <p:ph type="sldImg"/>
          </p:nvPr>
        </p:nvSpPr>
        <p:spPr>
          <a:ln/>
        </p:spPr>
      </p:sp>
      <p:sp>
        <p:nvSpPr>
          <p:cNvPr id="247813" name="Rectangle 3"/>
          <p:cNvSpPr>
            <a:spLocks noGrp="1" noChangeArrowheads="1"/>
          </p:cNvSpPr>
          <p:nvPr>
            <p:ph type="body" idx="1"/>
          </p:nvPr>
        </p:nvSpPr>
        <p:spPr>
          <a:noFill/>
          <a:ln/>
        </p:spPr>
        <p:txBody>
          <a:bodyPr/>
          <a:lstStyle/>
          <a:p>
            <a:endParaRPr lang="en-US" smtClean="0"/>
          </a:p>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380D24FB-7679-4C68-BC87-FCF919B20A98}" type="slidenum">
              <a:rPr lang="ar-SA" smtClean="0"/>
              <a:pPr/>
              <a:t>39</a:t>
            </a:fld>
            <a:endParaRPr lang="en-US" smtClean="0"/>
          </a:p>
        </p:txBody>
      </p:sp>
      <p:sp>
        <p:nvSpPr>
          <p:cNvPr id="2488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C5266E8-37FB-4286-A3EA-D5F9E1D681F7}" type="slidenum">
              <a:rPr lang="ar-SA" sz="1300">
                <a:latin typeface="Marlett" pitchFamily="2" charset="2"/>
              </a:rPr>
              <a:pPr defTabSz="966788"/>
              <a:t>39</a:t>
            </a:fld>
            <a:endParaRPr lang="en-US" sz="1300">
              <a:latin typeface="Marlett" pitchFamily="2" charset="2"/>
              <a:cs typeface="Courier New" pitchFamily="49" charset="0"/>
            </a:endParaRPr>
          </a:p>
        </p:txBody>
      </p:sp>
      <p:sp>
        <p:nvSpPr>
          <p:cNvPr id="248836" name="Rectangle 2"/>
          <p:cNvSpPr>
            <a:spLocks noGrp="1" noRot="1" noChangeAspect="1" noChangeArrowheads="1" noTextEdit="1"/>
          </p:cNvSpPr>
          <p:nvPr>
            <p:ph type="sldImg"/>
          </p:nvPr>
        </p:nvSpPr>
        <p:spPr>
          <a:ln/>
        </p:spPr>
      </p:sp>
      <p:sp>
        <p:nvSpPr>
          <p:cNvPr id="248837" name="Rectangle 3"/>
          <p:cNvSpPr>
            <a:spLocks noGrp="1" noChangeArrowheads="1"/>
          </p:cNvSpPr>
          <p:nvPr>
            <p:ph type="body" idx="1"/>
          </p:nvPr>
        </p:nvSpPr>
        <p:spPr>
          <a:xfrm>
            <a:off x="976313" y="4560888"/>
            <a:ext cx="5362575" cy="4319587"/>
          </a:xfrm>
          <a:noFill/>
          <a:ln/>
        </p:spPr>
        <p:txBody>
          <a:bodyPr/>
          <a:lstStyle/>
          <a:p>
            <a:r>
              <a:rPr lang="en-US" smtClean="0"/>
              <a:t>In Java, every object provides a </a:t>
            </a:r>
            <a:r>
              <a:rPr lang="en-US" b="1" smtClean="0"/>
              <a:t>wait() </a:t>
            </a:r>
            <a:r>
              <a:rPr lang="en-US" smtClean="0"/>
              <a:t>method that unlocks the object and suspends the caller for a while. While the caller is waiting, another thread can lock and change the object. Later, when the suspended thread resumes, it locks the object again before it returns from the </a:t>
            </a:r>
            <a:r>
              <a:rPr lang="en-US" b="1" smtClean="0"/>
              <a:t>wait()</a:t>
            </a:r>
            <a:r>
              <a:rPr lang="en-US" smtClean="0"/>
              <a:t> call.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761024DD-F133-401A-8017-E3448B322E84}" type="slidenum">
              <a:rPr lang="ar-SA" smtClean="0"/>
              <a:pPr/>
              <a:t>4</a:t>
            </a:fld>
            <a:endParaRPr lang="en-US" smtClean="0"/>
          </a:p>
        </p:txBody>
      </p:sp>
      <p:sp>
        <p:nvSpPr>
          <p:cNvPr id="2129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29106B6-688D-4F1A-AE61-08DD87EBD5AA}" type="slidenum">
              <a:rPr lang="ar-SA" sz="1300">
                <a:latin typeface="Marlett" pitchFamily="2" charset="2"/>
              </a:rPr>
              <a:pPr defTabSz="966788"/>
              <a:t>4</a:t>
            </a:fld>
            <a:endParaRPr lang="en-US" sz="1300">
              <a:latin typeface="Marlett" pitchFamily="2" charset="2"/>
              <a:cs typeface="Courier New" pitchFamily="49" charset="0"/>
            </a:endParaRPr>
          </a:p>
        </p:txBody>
      </p:sp>
      <p:sp>
        <p:nvSpPr>
          <p:cNvPr id="212996" name="Rectangle 2"/>
          <p:cNvSpPr>
            <a:spLocks noGrp="1" noRot="1" noChangeAspect="1" noChangeArrowheads="1" noTextEdit="1"/>
          </p:cNvSpPr>
          <p:nvPr>
            <p:ph type="sldImg"/>
          </p:nvPr>
        </p:nvSpPr>
        <p:spPr>
          <a:ln/>
        </p:spPr>
      </p:sp>
      <p:sp>
        <p:nvSpPr>
          <p:cNvPr id="2129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2DF5C6E4-B41A-48BA-8002-D1FCCA91F9E5}" type="slidenum">
              <a:rPr lang="ar-SA" smtClean="0"/>
              <a:pPr/>
              <a:t>40</a:t>
            </a:fld>
            <a:endParaRPr lang="en-US" smtClean="0"/>
          </a:p>
        </p:txBody>
      </p:sp>
      <p:sp>
        <p:nvSpPr>
          <p:cNvPr id="2498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6F7CFDB-0337-4CFB-8737-810E87102C24}" type="slidenum">
              <a:rPr lang="ar-SA" sz="1300">
                <a:latin typeface="Marlett" pitchFamily="2" charset="2"/>
              </a:rPr>
              <a:pPr defTabSz="966788"/>
              <a:t>40</a:t>
            </a:fld>
            <a:endParaRPr lang="en-US" sz="1300">
              <a:latin typeface="Marlett" pitchFamily="2" charset="2"/>
              <a:cs typeface="Courier New" pitchFamily="49" charset="0"/>
            </a:endParaRPr>
          </a:p>
        </p:txBody>
      </p:sp>
      <p:sp>
        <p:nvSpPr>
          <p:cNvPr id="249860" name="Rectangle 2"/>
          <p:cNvSpPr>
            <a:spLocks noGrp="1" noRot="1" noChangeAspect="1" noChangeArrowheads="1" noTextEdit="1"/>
          </p:cNvSpPr>
          <p:nvPr>
            <p:ph type="sldImg"/>
          </p:nvPr>
        </p:nvSpPr>
        <p:spPr>
          <a:ln/>
        </p:spPr>
      </p:sp>
      <p:sp>
        <p:nvSpPr>
          <p:cNvPr id="249861" name="Rectangle 3"/>
          <p:cNvSpPr>
            <a:spLocks noGrp="1" noChangeArrowheads="1"/>
          </p:cNvSpPr>
          <p:nvPr>
            <p:ph type="body" idx="1"/>
          </p:nvPr>
        </p:nvSpPr>
        <p:spPr>
          <a:noFill/>
          <a:ln/>
        </p:spPr>
        <p:txBody>
          <a:bodyPr/>
          <a:lstStyle/>
          <a:p>
            <a:endParaRPr lang="en-US" smtClean="0"/>
          </a:p>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15A6928D-C96F-4E67-9811-AD62D815537B}" type="slidenum">
              <a:rPr lang="ar-SA" smtClean="0"/>
              <a:pPr/>
              <a:t>41</a:t>
            </a:fld>
            <a:endParaRPr lang="en-US" smtClean="0"/>
          </a:p>
        </p:txBody>
      </p:sp>
      <p:sp>
        <p:nvSpPr>
          <p:cNvPr id="2508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CDFAFD2-C3E4-46C2-8ABF-F185E8F9725D}" type="slidenum">
              <a:rPr lang="ar-SA" sz="1300">
                <a:latin typeface="Marlett" pitchFamily="2" charset="2"/>
              </a:rPr>
              <a:pPr defTabSz="966788"/>
              <a:t>41</a:t>
            </a:fld>
            <a:endParaRPr lang="en-US" sz="1300">
              <a:latin typeface="Marlett" pitchFamily="2" charset="2"/>
              <a:cs typeface="Courier New" pitchFamily="49" charset="0"/>
            </a:endParaRPr>
          </a:p>
        </p:txBody>
      </p:sp>
      <p:sp>
        <p:nvSpPr>
          <p:cNvPr id="250884" name="Rectangle 2"/>
          <p:cNvSpPr>
            <a:spLocks noGrp="1" noRot="1" noChangeAspect="1" noChangeArrowheads="1" noTextEdit="1"/>
          </p:cNvSpPr>
          <p:nvPr>
            <p:ph type="sldImg"/>
          </p:nvPr>
        </p:nvSpPr>
        <p:spPr>
          <a:ln/>
        </p:spPr>
      </p:sp>
      <p:sp>
        <p:nvSpPr>
          <p:cNvPr id="250885" name="Rectangle 3"/>
          <p:cNvSpPr>
            <a:spLocks noGrp="1" noChangeArrowheads="1"/>
          </p:cNvSpPr>
          <p:nvPr>
            <p:ph type="body" idx="1"/>
          </p:nvPr>
        </p:nvSpPr>
        <p:spPr>
          <a:noFill/>
          <a:ln/>
        </p:spPr>
        <p:txBody>
          <a:bodyPr/>
          <a:lstStyle/>
          <a:p>
            <a:endParaRPr lang="en-US" smtClean="0"/>
          </a:p>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C5F00DAE-9AB4-43A0-8482-15C573EACCC7}" type="slidenum">
              <a:rPr lang="ar-SA" smtClean="0"/>
              <a:pPr/>
              <a:t>42</a:t>
            </a:fld>
            <a:endParaRPr lang="en-US" smtClean="0"/>
          </a:p>
        </p:txBody>
      </p:sp>
      <p:sp>
        <p:nvSpPr>
          <p:cNvPr id="2519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01607E9-15D1-413F-984F-5BAAF536AB3A}" type="slidenum">
              <a:rPr lang="ar-SA" sz="1300">
                <a:latin typeface="Marlett" pitchFamily="2" charset="2"/>
              </a:rPr>
              <a:pPr defTabSz="966788"/>
              <a:t>42</a:t>
            </a:fld>
            <a:endParaRPr lang="en-US" sz="1300">
              <a:latin typeface="Marlett" pitchFamily="2" charset="2"/>
              <a:cs typeface="Courier New" pitchFamily="49" charset="0"/>
            </a:endParaRPr>
          </a:p>
        </p:txBody>
      </p:sp>
      <p:sp>
        <p:nvSpPr>
          <p:cNvPr id="251908" name="Rectangle 2"/>
          <p:cNvSpPr>
            <a:spLocks noGrp="1" noRot="1" noChangeAspect="1" noChangeArrowheads="1" noTextEdit="1"/>
          </p:cNvSpPr>
          <p:nvPr>
            <p:ph type="sldImg"/>
          </p:nvPr>
        </p:nvSpPr>
        <p:spPr>
          <a:ln/>
        </p:spPr>
      </p:sp>
      <p:sp>
        <p:nvSpPr>
          <p:cNvPr id="251909" name="Rectangle 3"/>
          <p:cNvSpPr>
            <a:spLocks noGrp="1" noChangeArrowheads="1"/>
          </p:cNvSpPr>
          <p:nvPr>
            <p:ph type="body" idx="1"/>
          </p:nvPr>
        </p:nvSpPr>
        <p:spPr>
          <a:noFill/>
          <a:ln/>
        </p:spPr>
        <p:txBody>
          <a:bodyPr/>
          <a:lstStyle/>
          <a:p>
            <a:r>
              <a:rPr lang="en-US" smtClean="0"/>
              <a:t>A thread can ask for the lock, but only if it can be granted either immediately, or after a short duration. These methods return a Boolean indicating whether the lock was acquired</a:t>
            </a:r>
          </a:p>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83569108-C276-4BFE-AE2F-B6415548DFCB}" type="slidenum">
              <a:rPr lang="ar-SA" smtClean="0"/>
              <a:pPr/>
              <a:t>43</a:t>
            </a:fld>
            <a:endParaRPr lang="en-US" smtClean="0"/>
          </a:p>
        </p:txBody>
      </p:sp>
      <p:sp>
        <p:nvSpPr>
          <p:cNvPr id="2529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994B76B-563B-4934-B2F1-00777B64C3C8}" type="slidenum">
              <a:rPr lang="ar-SA" sz="1300">
                <a:latin typeface="Marlett" pitchFamily="2" charset="2"/>
              </a:rPr>
              <a:pPr defTabSz="966788"/>
              <a:t>43</a:t>
            </a:fld>
            <a:endParaRPr lang="en-US" sz="1300">
              <a:latin typeface="Marlett" pitchFamily="2" charset="2"/>
              <a:cs typeface="Courier New" pitchFamily="49" charset="0"/>
            </a:endParaRPr>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a:noFill/>
          <a:ln/>
        </p:spPr>
        <p:txBody>
          <a:bodyPr/>
          <a:lstStyle/>
          <a:p>
            <a:r>
              <a:rPr lang="en-US" smtClean="0"/>
              <a:t>We will see that conditions give threads a way to release the lock and pause until something becomes true.</a:t>
            </a:r>
          </a:p>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45135F75-47D5-4E0C-A602-86C7BDC0B552}" type="slidenum">
              <a:rPr lang="ar-SA" smtClean="0"/>
              <a:pPr/>
              <a:t>44</a:t>
            </a:fld>
            <a:endParaRPr lang="en-US" smtClean="0"/>
          </a:p>
        </p:txBody>
      </p:sp>
      <p:sp>
        <p:nvSpPr>
          <p:cNvPr id="2539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FF253BB-6939-4A6C-89C4-3C77B76CB13A}" type="slidenum">
              <a:rPr lang="ar-SA" sz="1300">
                <a:latin typeface="Marlett" pitchFamily="2" charset="2"/>
              </a:rPr>
              <a:pPr defTabSz="966788"/>
              <a:t>44</a:t>
            </a:fld>
            <a:endParaRPr lang="en-US" sz="1300">
              <a:latin typeface="Marlett" pitchFamily="2" charset="2"/>
              <a:cs typeface="Courier New" pitchFamily="49" charset="0"/>
            </a:endParaRPr>
          </a:p>
        </p:txBody>
      </p:sp>
      <p:sp>
        <p:nvSpPr>
          <p:cNvPr id="253956" name="Rectangle 2"/>
          <p:cNvSpPr>
            <a:spLocks noGrp="1" noRot="1" noChangeAspect="1" noChangeArrowheads="1" noTextEdit="1"/>
          </p:cNvSpPr>
          <p:nvPr>
            <p:ph type="sldImg"/>
          </p:nvPr>
        </p:nvSpPr>
        <p:spPr>
          <a:ln/>
        </p:spPr>
      </p:sp>
      <p:sp>
        <p:nvSpPr>
          <p:cNvPr id="253957" name="Rectangle 3"/>
          <p:cNvSpPr>
            <a:spLocks noGrp="1" noChangeArrowheads="1"/>
          </p:cNvSpPr>
          <p:nvPr>
            <p:ph type="body" idx="1"/>
          </p:nvPr>
        </p:nvSpPr>
        <p:spPr>
          <a:noFill/>
          <a:ln/>
        </p:spPr>
        <p:txBody>
          <a:bodyPr/>
          <a:lstStyle/>
          <a:p>
            <a:r>
              <a:rPr lang="en-US" smtClean="0"/>
              <a:t>Java allows threads to interrupt one another. Interrupts are not pre-emptive: a thread typically must check whether it has been interrupted. Some blocking methods, like the built-in wait() method throw InterruptedException if the thread is interrupted while waiting. The lock method of the lock interface does not detect interrupts, presumably because it is more efficient not to do so. This variant does.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3C2912AB-EDE0-473F-A0B4-50E94F6FAC7E}" type="slidenum">
              <a:rPr lang="ar-SA" smtClean="0"/>
              <a:pPr/>
              <a:t>45</a:t>
            </a:fld>
            <a:endParaRPr lang="en-US" smtClean="0"/>
          </a:p>
        </p:txBody>
      </p:sp>
      <p:sp>
        <p:nvSpPr>
          <p:cNvPr id="2549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E478B0C-F5BA-483D-A6EF-C24490F75DE9}" type="slidenum">
              <a:rPr lang="ar-SA" sz="1300">
                <a:latin typeface="Marlett" pitchFamily="2" charset="2"/>
              </a:rPr>
              <a:pPr defTabSz="966788"/>
              <a:t>45</a:t>
            </a:fld>
            <a:endParaRPr lang="en-US" sz="1300">
              <a:latin typeface="Marlett" pitchFamily="2" charset="2"/>
              <a:cs typeface="Courier New" pitchFamily="49" charset="0"/>
            </a:endParaRPr>
          </a:p>
        </p:txBody>
      </p:sp>
      <p:sp>
        <p:nvSpPr>
          <p:cNvPr id="254980" name="Rectangle 2"/>
          <p:cNvSpPr>
            <a:spLocks noGrp="1" noRot="1" noChangeAspect="1" noChangeArrowheads="1" noTextEdit="1"/>
          </p:cNvSpPr>
          <p:nvPr>
            <p:ph type="sldImg"/>
          </p:nvPr>
        </p:nvSpPr>
        <p:spPr>
          <a:ln/>
        </p:spPr>
      </p:sp>
      <p:sp>
        <p:nvSpPr>
          <p:cNvPr id="254981" name="Rectangle 3"/>
          <p:cNvSpPr>
            <a:spLocks noGrp="1" noChangeArrowheads="1"/>
          </p:cNvSpPr>
          <p:nvPr>
            <p:ph type="body" idx="1"/>
          </p:nvPr>
        </p:nvSpPr>
        <p:spPr>
          <a:noFill/>
          <a:ln/>
        </p:spPr>
        <p:txBody>
          <a:bodyPr/>
          <a:lstStyle/>
          <a:p>
            <a:r>
              <a:rPr lang="en-US" smtClean="0"/>
              <a:t>A condition is associated with a lock, and is created by calling that lock's newCondition() method.</a:t>
            </a:r>
          </a:p>
          <a:p>
            <a:endParaRPr lang="en-US" smtClean="0"/>
          </a:p>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4F345AF8-7F19-474E-8E15-D508676C950B}" type="slidenum">
              <a:rPr lang="ar-SA" smtClean="0"/>
              <a:pPr/>
              <a:t>46</a:t>
            </a:fld>
            <a:endParaRPr lang="en-US" smtClean="0"/>
          </a:p>
        </p:txBody>
      </p:sp>
      <p:sp>
        <p:nvSpPr>
          <p:cNvPr id="2560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6EFE123-5006-40B5-818A-16111118C837}" type="slidenum">
              <a:rPr lang="ar-SA" sz="1300">
                <a:latin typeface="Marlett" pitchFamily="2" charset="2"/>
              </a:rPr>
              <a:pPr defTabSz="966788"/>
              <a:t>46</a:t>
            </a:fld>
            <a:endParaRPr lang="en-US" sz="1300">
              <a:latin typeface="Marlett" pitchFamily="2" charset="2"/>
              <a:cs typeface="Courier New" pitchFamily="49" charset="0"/>
            </a:endParaRPr>
          </a:p>
        </p:txBody>
      </p:sp>
      <p:sp>
        <p:nvSpPr>
          <p:cNvPr id="256004" name="Rectangle 2"/>
          <p:cNvSpPr>
            <a:spLocks noGrp="1" noRot="1" noChangeAspect="1" noChangeArrowheads="1" noTextEdit="1"/>
          </p:cNvSpPr>
          <p:nvPr>
            <p:ph type="sldImg"/>
          </p:nvPr>
        </p:nvSpPr>
        <p:spPr>
          <a:ln/>
        </p:spPr>
      </p:sp>
      <p:sp>
        <p:nvSpPr>
          <p:cNvPr id="256005" name="Rectangle 3"/>
          <p:cNvSpPr>
            <a:spLocks noGrp="1" noChangeArrowheads="1"/>
          </p:cNvSpPr>
          <p:nvPr>
            <p:ph type="body" idx="1"/>
          </p:nvPr>
        </p:nvSpPr>
        <p:spPr>
          <a:noFill/>
          <a:ln/>
        </p:spPr>
        <p:txBody>
          <a:bodyPr/>
          <a:lstStyle/>
          <a:p>
            <a:r>
              <a:rPr lang="en-US" smtClean="0"/>
              <a:t>If the thread holding that lock calls the associated condition's await() method, it releases that lock and suspends itself,</a:t>
            </a:r>
          </a:p>
          <a:p>
            <a:r>
              <a:rPr lang="en-US" smtClean="0"/>
              <a:t>giving another thread the opportunity to acquire the lock. When the calling thread awakens, it reacquires the lock, perhaps competing with other threads. When the thread returns from await(), it holds the lock.</a:t>
            </a:r>
          </a:p>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12461F88-C03F-47C4-BE7E-E4DE71B10936}" type="slidenum">
              <a:rPr lang="ar-SA" smtClean="0"/>
              <a:pPr/>
              <a:t>47</a:t>
            </a:fld>
            <a:endParaRPr lang="en-US" smtClean="0"/>
          </a:p>
        </p:txBody>
      </p:sp>
      <p:sp>
        <p:nvSpPr>
          <p:cNvPr id="2570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B063293-7F10-4030-985B-D6F241DFEA10}" type="slidenum">
              <a:rPr lang="ar-SA" sz="1300">
                <a:latin typeface="Marlett" pitchFamily="2" charset="2"/>
              </a:rPr>
              <a:pPr defTabSz="966788"/>
              <a:t>47</a:t>
            </a:fld>
            <a:endParaRPr lang="en-US" sz="1300">
              <a:latin typeface="Marlett" pitchFamily="2" charset="2"/>
              <a:cs typeface="Courier New" pitchFamily="49" charset="0"/>
            </a:endParaRPr>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noFill/>
          <a:ln/>
        </p:spPr>
        <p:txBody>
          <a:bodyPr/>
          <a:lstStyle/>
          <a:p>
            <a:r>
              <a:rPr lang="en-US" smtClean="0"/>
              <a:t> Calling signal() wakes up one thread waiting on a condition.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02D84E13-3112-4CD8-900E-1E3C02D50072}" type="slidenum">
              <a:rPr lang="ar-SA" smtClean="0"/>
              <a:pPr/>
              <a:t>48</a:t>
            </a:fld>
            <a:endParaRPr lang="en-US" smtClean="0"/>
          </a:p>
        </p:txBody>
      </p:sp>
      <p:sp>
        <p:nvSpPr>
          <p:cNvPr id="2580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A4E9AFD-F15E-4F02-91C8-4B2E28B8C144}" type="slidenum">
              <a:rPr lang="ar-SA" sz="1300">
                <a:latin typeface="Marlett" pitchFamily="2" charset="2"/>
              </a:rPr>
              <a:pPr defTabSz="966788"/>
              <a:t>48</a:t>
            </a:fld>
            <a:endParaRPr lang="en-US" sz="1300">
              <a:latin typeface="Marlett" pitchFamily="2" charset="2"/>
              <a:cs typeface="Courier New" pitchFamily="49" charset="0"/>
            </a:endParaRPr>
          </a:p>
        </p:txBody>
      </p:sp>
      <p:sp>
        <p:nvSpPr>
          <p:cNvPr id="258052" name="Rectangle 2"/>
          <p:cNvSpPr>
            <a:spLocks noGrp="1" noRot="1" noChangeAspect="1" noChangeArrowheads="1" noTextEdit="1"/>
          </p:cNvSpPr>
          <p:nvPr>
            <p:ph type="sldImg"/>
          </p:nvPr>
        </p:nvSpPr>
        <p:spPr>
          <a:ln/>
        </p:spPr>
      </p:sp>
      <p:sp>
        <p:nvSpPr>
          <p:cNvPr id="258053" name="Rectangle 3"/>
          <p:cNvSpPr>
            <a:spLocks noGrp="1" noChangeArrowheads="1"/>
          </p:cNvSpPr>
          <p:nvPr>
            <p:ph type="body" idx="1"/>
          </p:nvPr>
        </p:nvSpPr>
        <p:spPr>
          <a:noFill/>
          <a:ln/>
        </p:spPr>
        <p:txBody>
          <a:bodyPr/>
          <a:lstStyle/>
          <a:p>
            <a:r>
              <a:rPr lang="en-US" smtClean="0"/>
              <a:t> Calling signalAll() wakes up all threads waiting on a condition.</a:t>
            </a:r>
          </a:p>
          <a:p>
            <a:endParaRPr lang="en-US" smtClean="0"/>
          </a:p>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959BA194-70A8-416F-B191-A7D5CE06C934}" type="slidenum">
              <a:rPr lang="ar-SA" smtClean="0"/>
              <a:pPr/>
              <a:t>49</a:t>
            </a:fld>
            <a:endParaRPr lang="en-US" smtClean="0"/>
          </a:p>
        </p:txBody>
      </p:sp>
      <p:sp>
        <p:nvSpPr>
          <p:cNvPr id="2590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22ABBFA-EBD0-4A94-881E-508333CF07E5}" type="slidenum">
              <a:rPr lang="ar-SA" sz="1300">
                <a:latin typeface="Marlett" pitchFamily="2" charset="2"/>
              </a:rPr>
              <a:pPr defTabSz="966788"/>
              <a:t>49</a:t>
            </a:fld>
            <a:endParaRPr lang="en-US" sz="1300">
              <a:latin typeface="Marlett" pitchFamily="2" charset="2"/>
              <a:cs typeface="Courier New" pitchFamily="49" charset="0"/>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xfrm>
            <a:off x="976313" y="4560888"/>
            <a:ext cx="5362575" cy="4319587"/>
          </a:xfrm>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1B3118CB-5EA5-4F24-9E09-30BA9123B92E}" type="slidenum">
              <a:rPr lang="ar-SA" smtClean="0"/>
              <a:pPr/>
              <a:t>5</a:t>
            </a:fld>
            <a:endParaRPr lang="en-US" smtClean="0"/>
          </a:p>
        </p:txBody>
      </p:sp>
      <p:sp>
        <p:nvSpPr>
          <p:cNvPr id="2140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51682CD-9A97-4865-A2F1-7F233DC6B118}" type="slidenum">
              <a:rPr lang="ar-SA" sz="1300">
                <a:latin typeface="Marlett" pitchFamily="2" charset="2"/>
              </a:rPr>
              <a:pPr defTabSz="966788"/>
              <a:t>5</a:t>
            </a:fld>
            <a:endParaRPr lang="en-US" sz="1300">
              <a:latin typeface="Marlett" pitchFamily="2" charset="2"/>
              <a:cs typeface="Courier New" pitchFamily="49" charset="0"/>
            </a:endParaRPr>
          </a:p>
        </p:txBody>
      </p:sp>
      <p:sp>
        <p:nvSpPr>
          <p:cNvPr id="214020" name="Rectangle 2"/>
          <p:cNvSpPr>
            <a:spLocks noGrp="1" noRot="1" noChangeAspect="1" noChangeArrowheads="1" noTextEdit="1"/>
          </p:cNvSpPr>
          <p:nvPr>
            <p:ph type="sldImg"/>
          </p:nvPr>
        </p:nvSpPr>
        <p:spPr>
          <a:ln/>
        </p:spPr>
      </p:sp>
      <p:sp>
        <p:nvSpPr>
          <p:cNvPr id="2140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6599A4DC-7918-4DE2-A63E-B39180492677}" type="slidenum">
              <a:rPr lang="ar-SA" smtClean="0"/>
              <a:pPr/>
              <a:t>50</a:t>
            </a:fld>
            <a:endParaRPr lang="en-US" smtClean="0"/>
          </a:p>
        </p:txBody>
      </p:sp>
      <p:sp>
        <p:nvSpPr>
          <p:cNvPr id="2600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F5093F1-E0B8-4921-9B68-E542DAC44E9A}" type="slidenum">
              <a:rPr lang="ar-SA" sz="1300">
                <a:latin typeface="Marlett" pitchFamily="2" charset="2"/>
              </a:rPr>
              <a:pPr defTabSz="966788"/>
              <a:t>50</a:t>
            </a:fld>
            <a:endParaRPr lang="en-US" sz="1300">
              <a:latin typeface="Marlett" pitchFamily="2" charset="2"/>
              <a:cs typeface="Courier New" pitchFamily="49" charset="0"/>
            </a:endParaRPr>
          </a:p>
        </p:txBody>
      </p:sp>
      <p:sp>
        <p:nvSpPr>
          <p:cNvPr id="260100" name="Rectangle 2"/>
          <p:cNvSpPr>
            <a:spLocks noGrp="1" noRot="1" noChangeAspect="1" noChangeArrowheads="1" noTextEdit="1"/>
          </p:cNvSpPr>
          <p:nvPr>
            <p:ph type="sldImg"/>
          </p:nvPr>
        </p:nvSpPr>
        <p:spPr>
          <a:ln/>
        </p:spPr>
      </p:sp>
      <p:sp>
        <p:nvSpPr>
          <p:cNvPr id="260101" name="Rectangle 3"/>
          <p:cNvSpPr>
            <a:spLocks noGrp="1" noChangeArrowheads="1"/>
          </p:cNvSpPr>
          <p:nvPr>
            <p:ph type="body" idx="1"/>
          </p:nvPr>
        </p:nvSpPr>
        <p:spPr>
          <a:xfrm>
            <a:off x="976313" y="4560888"/>
            <a:ext cx="5362575" cy="4319587"/>
          </a:xfrm>
          <a:noFill/>
          <a:ln/>
        </p:spPr>
        <p:txBody>
          <a:bodyPr/>
          <a:lstStyle/>
          <a:p>
            <a:r>
              <a:rPr lang="en-US" smtClean="0"/>
              <a:t>The </a:t>
            </a:r>
            <a:r>
              <a:rPr lang="en-US" b="1" smtClean="0"/>
              <a:t>signal() </a:t>
            </a:r>
            <a:r>
              <a:rPr lang="en-US" smtClean="0"/>
              <a:t>method (similarly notify() for synchronized methods) wakes up one waiting thread, chosen arbitrarily from the set of waiting threads. When that thread awakens, it competes for the lock like any other thread. When that thread reacquires the lock, it returns  from its </a:t>
            </a:r>
            <a:r>
              <a:rPr lang="en-US" b="1" smtClean="0"/>
              <a:t>await() </a:t>
            </a:r>
            <a:r>
              <a:rPr lang="en-US" smtClean="0"/>
              <a:t>call. You cannot control which waiting thread is chosen.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D13BC130-F169-4D3F-8437-446AE97E8A6C}" type="slidenum">
              <a:rPr lang="ar-SA" smtClean="0"/>
              <a:pPr/>
              <a:t>51</a:t>
            </a:fld>
            <a:endParaRPr lang="en-US" smtClean="0"/>
          </a:p>
        </p:txBody>
      </p:sp>
      <p:sp>
        <p:nvSpPr>
          <p:cNvPr id="2611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83332EA-5D7E-4604-BE2A-F4B747291DED}" type="slidenum">
              <a:rPr lang="ar-SA" sz="1300">
                <a:latin typeface="Marlett" pitchFamily="2" charset="2"/>
              </a:rPr>
              <a:pPr defTabSz="966788"/>
              <a:t>51</a:t>
            </a:fld>
            <a:endParaRPr lang="en-US" sz="1300">
              <a:latin typeface="Marlett" pitchFamily="2" charset="2"/>
              <a:cs typeface="Courier New" pitchFamily="49" charset="0"/>
            </a:endParaRPr>
          </a:p>
        </p:txBody>
      </p:sp>
      <p:sp>
        <p:nvSpPr>
          <p:cNvPr id="261124" name="Rectangle 2"/>
          <p:cNvSpPr>
            <a:spLocks noGrp="1" noRot="1" noChangeAspect="1" noChangeArrowheads="1" noTextEdit="1"/>
          </p:cNvSpPr>
          <p:nvPr>
            <p:ph type="sldImg"/>
          </p:nvPr>
        </p:nvSpPr>
        <p:spPr>
          <a:ln/>
        </p:spPr>
      </p:sp>
      <p:sp>
        <p:nvSpPr>
          <p:cNvPr id="261125" name="Rectangle 3"/>
          <p:cNvSpPr>
            <a:spLocks noGrp="1" noChangeArrowheads="1"/>
          </p:cNvSpPr>
          <p:nvPr>
            <p:ph type="body" idx="1"/>
          </p:nvPr>
        </p:nvSpPr>
        <p:spPr>
          <a:xfrm>
            <a:off x="976313" y="4560888"/>
            <a:ext cx="5362575" cy="4319587"/>
          </a:xfrm>
          <a:noFill/>
          <a:ln/>
        </p:spPr>
        <p:txBody>
          <a:bodyPr/>
          <a:lstStyle/>
          <a:p>
            <a:r>
              <a:rPr lang="en-US" smtClean="0"/>
              <a:t>The </a:t>
            </a:r>
            <a:r>
              <a:rPr lang="en-US" b="1" smtClean="0"/>
              <a:t>signalAll()</a:t>
            </a:r>
            <a:r>
              <a:rPr lang="en-US" smtClean="0"/>
              <a:t> method wakes up all waiting threads. Each time the object is unlocked, one of these newly- wakened threads will reacquire the lock and return from its </a:t>
            </a:r>
            <a:r>
              <a:rPr lang="en-US" b="1" smtClean="0"/>
              <a:t>await()</a:t>
            </a:r>
            <a:r>
              <a:rPr lang="en-US" smtClean="0"/>
              <a:t> call. You cannot control the order in which the threads reacquire the lock.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2DEFBB1E-E7FA-49B7-B879-4DCD46BA190A}" type="slidenum">
              <a:rPr lang="ar-SA" smtClean="0"/>
              <a:pPr/>
              <a:t>52</a:t>
            </a:fld>
            <a:endParaRPr lang="en-US" smtClean="0"/>
          </a:p>
        </p:txBody>
      </p:sp>
      <p:sp>
        <p:nvSpPr>
          <p:cNvPr id="2621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D4F054C-7B9C-4642-9829-FBEE6C919306}" type="slidenum">
              <a:rPr lang="ar-SA" sz="1300">
                <a:latin typeface="Marlett" pitchFamily="2" charset="2"/>
              </a:rPr>
              <a:pPr defTabSz="966788"/>
              <a:t>52</a:t>
            </a:fld>
            <a:endParaRPr lang="en-US" sz="1300">
              <a:latin typeface="Marlett" pitchFamily="2" charset="2"/>
              <a:cs typeface="Courier New" pitchFamily="49" charset="0"/>
            </a:endParaRPr>
          </a:p>
        </p:txBody>
      </p:sp>
      <p:sp>
        <p:nvSpPr>
          <p:cNvPr id="262148" name="Rectangle 2"/>
          <p:cNvSpPr>
            <a:spLocks noGrp="1" noRot="1" noChangeAspect="1" noChangeArrowheads="1" noTextEdit="1"/>
          </p:cNvSpPr>
          <p:nvPr>
            <p:ph type="sldImg"/>
          </p:nvPr>
        </p:nvSpPr>
        <p:spPr>
          <a:ln/>
        </p:spPr>
      </p:sp>
      <p:sp>
        <p:nvSpPr>
          <p:cNvPr id="2621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0ED7FDD9-A389-40FD-AD10-D1447EB4E411}" type="slidenum">
              <a:rPr lang="ar-SA" smtClean="0"/>
              <a:pPr/>
              <a:t>53</a:t>
            </a:fld>
            <a:endParaRPr lang="en-US" smtClean="0"/>
          </a:p>
        </p:txBody>
      </p:sp>
      <p:sp>
        <p:nvSpPr>
          <p:cNvPr id="2631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2396C68-C96D-4DDB-81CB-D83199BE5E03}" type="slidenum">
              <a:rPr lang="ar-SA" sz="1300">
                <a:latin typeface="Marlett" pitchFamily="2" charset="2"/>
              </a:rPr>
              <a:pPr defTabSz="966788"/>
              <a:t>53</a:t>
            </a:fld>
            <a:endParaRPr lang="en-US" sz="1300">
              <a:latin typeface="Marlett" pitchFamily="2" charset="2"/>
              <a:cs typeface="Courier New" pitchFamily="49" charset="0"/>
            </a:endParaRPr>
          </a:p>
        </p:txBody>
      </p:sp>
      <p:sp>
        <p:nvSpPr>
          <p:cNvPr id="263172" name="Rectangle 2"/>
          <p:cNvSpPr>
            <a:spLocks noGrp="1" noRot="1" noChangeAspect="1" noChangeArrowheads="1" noTextEdit="1"/>
          </p:cNvSpPr>
          <p:nvPr>
            <p:ph type="sldImg"/>
          </p:nvPr>
        </p:nvSpPr>
        <p:spPr>
          <a:ln/>
        </p:spPr>
      </p:sp>
      <p:sp>
        <p:nvSpPr>
          <p:cNvPr id="2631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AD02A8CA-0108-4460-88A2-E5065DB8BA58}" type="slidenum">
              <a:rPr lang="ar-SA" smtClean="0"/>
              <a:pPr/>
              <a:t>54</a:t>
            </a:fld>
            <a:endParaRPr lang="en-US" smtClean="0"/>
          </a:p>
        </p:txBody>
      </p:sp>
      <p:sp>
        <p:nvSpPr>
          <p:cNvPr id="2641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9311A36-4CD7-49FE-AE53-24AB05F1AAA9}" type="slidenum">
              <a:rPr lang="ar-SA" sz="1300">
                <a:latin typeface="Marlett" pitchFamily="2" charset="2"/>
              </a:rPr>
              <a:pPr defTabSz="966788"/>
              <a:t>54</a:t>
            </a:fld>
            <a:endParaRPr lang="en-US" sz="1300">
              <a:latin typeface="Marlett" pitchFamily="2" charset="2"/>
              <a:cs typeface="Courier New" pitchFamily="49" charset="0"/>
            </a:endParaRPr>
          </a:p>
        </p:txBody>
      </p:sp>
      <p:sp>
        <p:nvSpPr>
          <p:cNvPr id="264196" name="Rectangle 2"/>
          <p:cNvSpPr>
            <a:spLocks noGrp="1" noRot="1" noChangeAspect="1" noChangeArrowheads="1" noTextEdit="1"/>
          </p:cNvSpPr>
          <p:nvPr>
            <p:ph type="sldImg"/>
          </p:nvPr>
        </p:nvSpPr>
        <p:spPr>
          <a:ln/>
        </p:spPr>
      </p:sp>
      <p:sp>
        <p:nvSpPr>
          <p:cNvPr id="2641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AF4C2420-7678-44CC-A673-5F022A3BD819}" type="slidenum">
              <a:rPr lang="ar-SA" smtClean="0"/>
              <a:pPr/>
              <a:t>55</a:t>
            </a:fld>
            <a:endParaRPr lang="en-US" smtClean="0"/>
          </a:p>
        </p:txBody>
      </p:sp>
      <p:sp>
        <p:nvSpPr>
          <p:cNvPr id="2652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1CE332A-2782-4FD4-85E7-4F2BC3181F2A}" type="slidenum">
              <a:rPr lang="ar-SA" sz="1300">
                <a:latin typeface="Marlett" pitchFamily="2" charset="2"/>
              </a:rPr>
              <a:pPr defTabSz="966788"/>
              <a:t>55</a:t>
            </a:fld>
            <a:endParaRPr lang="en-US" sz="1300">
              <a:latin typeface="Marlett" pitchFamily="2" charset="2"/>
              <a:cs typeface="Courier New" pitchFamily="49" charset="0"/>
            </a:endParaRPr>
          </a:p>
        </p:txBody>
      </p:sp>
      <p:sp>
        <p:nvSpPr>
          <p:cNvPr id="265220" name="Rectangle 2"/>
          <p:cNvSpPr>
            <a:spLocks noGrp="1" noRot="1" noChangeAspect="1" noChangeArrowheads="1" noTextEdit="1"/>
          </p:cNvSpPr>
          <p:nvPr>
            <p:ph type="sldImg"/>
          </p:nvPr>
        </p:nvSpPr>
        <p:spPr>
          <a:ln/>
        </p:spPr>
      </p:sp>
      <p:sp>
        <p:nvSpPr>
          <p:cNvPr id="2652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878C3465-CC93-4E69-B46F-8269CBF92E16}" type="slidenum">
              <a:rPr lang="ar-SA" smtClean="0"/>
              <a:pPr/>
              <a:t>56</a:t>
            </a:fld>
            <a:endParaRPr lang="en-US" smtClean="0"/>
          </a:p>
        </p:txBody>
      </p:sp>
      <p:sp>
        <p:nvSpPr>
          <p:cNvPr id="2662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E96288E-8646-4B29-97C0-F015794ED1D6}" type="slidenum">
              <a:rPr lang="ar-SA" sz="1300">
                <a:latin typeface="Marlett" pitchFamily="2" charset="2"/>
              </a:rPr>
              <a:pPr defTabSz="966788"/>
              <a:t>56</a:t>
            </a:fld>
            <a:endParaRPr lang="en-US" sz="1300">
              <a:latin typeface="Marlett" pitchFamily="2" charset="2"/>
              <a:cs typeface="Courier New" pitchFamily="49" charset="0"/>
            </a:endParaRPr>
          </a:p>
        </p:txBody>
      </p:sp>
      <p:sp>
        <p:nvSpPr>
          <p:cNvPr id="266244" name="Rectangle 2"/>
          <p:cNvSpPr>
            <a:spLocks noGrp="1" noRot="1" noChangeAspect="1" noChangeArrowheads="1" noTextEdit="1"/>
          </p:cNvSpPr>
          <p:nvPr>
            <p:ph type="sldImg"/>
          </p:nvPr>
        </p:nvSpPr>
        <p:spPr>
          <a:ln/>
        </p:spPr>
      </p:sp>
      <p:sp>
        <p:nvSpPr>
          <p:cNvPr id="266245" name="Rectangle 3"/>
          <p:cNvSpPr>
            <a:spLocks noGrp="1" noChangeArrowheads="1"/>
          </p:cNvSpPr>
          <p:nvPr>
            <p:ph type="body" idx="1"/>
          </p:nvPr>
        </p:nvSpPr>
        <p:spPr>
          <a:noFill/>
          <a:ln/>
        </p:spPr>
        <p:txBody>
          <a:bodyPr/>
          <a:lstStyle/>
          <a:p>
            <a:r>
              <a:rPr lang="en-US" smtClean="0"/>
              <a:t>Notice, there may be competition from other threads attempting to lock for the thread. The FIFO order is arbitrary, different monitor locks have different ordering of waiting threads, that is, notify could release the earliest or latest any other waiting thread.</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B5E1CD81-EFEC-493D-8781-BE7E379715D9}" type="slidenum">
              <a:rPr lang="ar-SA" smtClean="0"/>
              <a:pPr/>
              <a:t>57</a:t>
            </a:fld>
            <a:endParaRPr lang="en-US" smtClean="0"/>
          </a:p>
        </p:txBody>
      </p:sp>
      <p:sp>
        <p:nvSpPr>
          <p:cNvPr id="2672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A8C7F82-E387-4141-81EA-A4F8ED615D41}" type="slidenum">
              <a:rPr lang="ar-SA" sz="1300">
                <a:latin typeface="Marlett" pitchFamily="2" charset="2"/>
              </a:rPr>
              <a:pPr defTabSz="966788"/>
              <a:t>57</a:t>
            </a:fld>
            <a:endParaRPr lang="en-US" sz="1300">
              <a:latin typeface="Marlett" pitchFamily="2" charset="2"/>
              <a:cs typeface="Courier New" pitchFamily="49" charset="0"/>
            </a:endParaRPr>
          </a:p>
        </p:txBody>
      </p:sp>
      <p:sp>
        <p:nvSpPr>
          <p:cNvPr id="267268" name="Rectangle 2"/>
          <p:cNvSpPr>
            <a:spLocks noGrp="1" noRot="1" noChangeAspect="1" noChangeArrowheads="1" noTextEdit="1"/>
          </p:cNvSpPr>
          <p:nvPr>
            <p:ph type="sldImg"/>
          </p:nvPr>
        </p:nvSpPr>
        <p:spPr>
          <a:ln/>
        </p:spPr>
      </p:sp>
      <p:sp>
        <p:nvSpPr>
          <p:cNvPr id="267269" name="Rectangle 3"/>
          <p:cNvSpPr>
            <a:spLocks noGrp="1" noChangeArrowheads="1"/>
          </p:cNvSpPr>
          <p:nvPr>
            <p:ph type="body" idx="1"/>
          </p:nvPr>
        </p:nvSpPr>
        <p:spPr>
          <a:noFill/>
          <a:ln/>
        </p:spPr>
        <p:txBody>
          <a:bodyPr/>
          <a:lstStyle/>
          <a:p>
            <a:r>
              <a:rPr lang="en-US" smtClean="0"/>
              <a:t>Notice, there may be competition from other threads attempting to lock for the thread. The FIFO order is arbitrary, different monitor locks have different ordering of waiting threads, that is, notify could release the earliest or latest any other waiting thread.</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069F55B8-C76D-436E-BE2E-EDD0377B6512}" type="slidenum">
              <a:rPr lang="ar-SA" smtClean="0"/>
              <a:pPr/>
              <a:t>58</a:t>
            </a:fld>
            <a:endParaRPr lang="en-US" smtClean="0"/>
          </a:p>
        </p:txBody>
      </p:sp>
      <p:sp>
        <p:nvSpPr>
          <p:cNvPr id="2682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9466B18-CCDB-4706-9CE0-2DF369EF0864}" type="slidenum">
              <a:rPr lang="ar-SA" sz="1300">
                <a:latin typeface="Marlett" pitchFamily="2" charset="2"/>
              </a:rPr>
              <a:pPr defTabSz="966788"/>
              <a:t>58</a:t>
            </a:fld>
            <a:endParaRPr lang="en-US" sz="1300">
              <a:latin typeface="Marlett" pitchFamily="2" charset="2"/>
              <a:cs typeface="Courier New" pitchFamily="49" charset="0"/>
            </a:endParaRPr>
          </a:p>
        </p:txBody>
      </p:sp>
      <p:sp>
        <p:nvSpPr>
          <p:cNvPr id="268292" name="Rectangle 2"/>
          <p:cNvSpPr>
            <a:spLocks noGrp="1" noRot="1" noChangeAspect="1" noChangeArrowheads="1" noTextEdit="1"/>
          </p:cNvSpPr>
          <p:nvPr>
            <p:ph type="sldImg"/>
          </p:nvPr>
        </p:nvSpPr>
        <p:spPr>
          <a:ln/>
        </p:spPr>
      </p:sp>
      <p:sp>
        <p:nvSpPr>
          <p:cNvPr id="268293" name="Rectangle 3"/>
          <p:cNvSpPr>
            <a:spLocks noGrp="1" noChangeArrowheads="1"/>
          </p:cNvSpPr>
          <p:nvPr>
            <p:ph type="body" idx="1"/>
          </p:nvPr>
        </p:nvSpPr>
        <p:spPr>
          <a:noFill/>
          <a:ln/>
        </p:spPr>
        <p:txBody>
          <a:bodyPr/>
          <a:lstStyle/>
          <a:p>
            <a:r>
              <a:rPr lang="en-US" smtClean="0"/>
              <a:t>Notice, there may be competition from other threads attempting to lock for the thread. The FIFO order is arbitrary, different monitor locks have different ordering of waiting threads, that is, notify could release the earliest or latest any other waiting thread.</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4479117C-6C65-456D-8315-BB102402DB25}" type="slidenum">
              <a:rPr lang="ar-SA" smtClean="0"/>
              <a:pPr/>
              <a:t>59</a:t>
            </a:fld>
            <a:endParaRPr lang="en-US" smtClean="0"/>
          </a:p>
        </p:txBody>
      </p:sp>
      <p:sp>
        <p:nvSpPr>
          <p:cNvPr id="2693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30AF2DC-A321-48A2-8FCB-35E619F8B80C}" type="slidenum">
              <a:rPr lang="ar-SA" sz="1300">
                <a:latin typeface="Marlett" pitchFamily="2" charset="2"/>
              </a:rPr>
              <a:pPr defTabSz="966788"/>
              <a:t>59</a:t>
            </a:fld>
            <a:endParaRPr lang="en-US" sz="1300">
              <a:latin typeface="Marlett" pitchFamily="2" charset="2"/>
              <a:cs typeface="Courier New" pitchFamily="49" charset="0"/>
            </a:endParaRPr>
          </a:p>
        </p:txBody>
      </p:sp>
      <p:sp>
        <p:nvSpPr>
          <p:cNvPr id="269316" name="Rectangle 2"/>
          <p:cNvSpPr>
            <a:spLocks noGrp="1" noRot="1" noChangeAspect="1" noChangeArrowheads="1" noTextEdit="1"/>
          </p:cNvSpPr>
          <p:nvPr>
            <p:ph type="sldImg"/>
          </p:nvPr>
        </p:nvSpPr>
        <p:spPr>
          <a:ln/>
        </p:spPr>
      </p:sp>
      <p:sp>
        <p:nvSpPr>
          <p:cNvPr id="269317" name="Rectangle 3"/>
          <p:cNvSpPr>
            <a:spLocks noGrp="1" noChangeArrowheads="1"/>
          </p:cNvSpPr>
          <p:nvPr>
            <p:ph type="body" idx="1"/>
          </p:nvPr>
        </p:nvSpPr>
        <p:spPr>
          <a:noFill/>
          <a:ln/>
        </p:spPr>
        <p:txBody>
          <a:bodyPr/>
          <a:lstStyle/>
          <a:p>
            <a:r>
              <a:rPr lang="en-US" smtClean="0"/>
              <a:t>Notice, there may be competition from other threads attempting to lock for the thread. The FIFO order is arbitrary, different monitor locks have different ordering of waiting threads, that is, notify could release the earliest or latest any other waiting thread.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46B633D8-8F12-4615-880E-33527DC2BA26}" type="slidenum">
              <a:rPr lang="ar-SA" smtClean="0"/>
              <a:pPr/>
              <a:t>6</a:t>
            </a:fld>
            <a:endParaRPr lang="en-US" smtClean="0"/>
          </a:p>
        </p:txBody>
      </p:sp>
      <p:sp>
        <p:nvSpPr>
          <p:cNvPr id="2150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706959D-9A30-4A85-87DF-25E4E28DC13B}" type="slidenum">
              <a:rPr lang="ar-SA" sz="1300">
                <a:latin typeface="Marlett" pitchFamily="2" charset="2"/>
              </a:rPr>
              <a:pPr defTabSz="966788"/>
              <a:t>6</a:t>
            </a:fld>
            <a:endParaRPr lang="en-US" sz="1300">
              <a:latin typeface="Marlett" pitchFamily="2" charset="2"/>
              <a:cs typeface="Courier New" pitchFamily="49" charset="0"/>
            </a:endParaRPr>
          </a:p>
        </p:txBody>
      </p:sp>
      <p:sp>
        <p:nvSpPr>
          <p:cNvPr id="215044" name="Rectangle 2"/>
          <p:cNvSpPr>
            <a:spLocks noGrp="1" noRot="1" noChangeAspect="1" noChangeArrowheads="1" noTextEdit="1"/>
          </p:cNvSpPr>
          <p:nvPr>
            <p:ph type="sldImg"/>
          </p:nvPr>
        </p:nvSpPr>
        <p:spPr>
          <a:ln/>
        </p:spPr>
      </p:sp>
      <p:sp>
        <p:nvSpPr>
          <p:cNvPr id="21504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09ED58F1-488C-4FE3-BF28-E244EE1F3B83}" type="slidenum">
              <a:rPr lang="ar-SA" smtClean="0"/>
              <a:pPr/>
              <a:t>60</a:t>
            </a:fld>
            <a:endParaRPr lang="en-US" smtClean="0"/>
          </a:p>
        </p:txBody>
      </p:sp>
      <p:sp>
        <p:nvSpPr>
          <p:cNvPr id="2703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3A85B65-4ABE-4418-B213-49FC406C3A69}" type="slidenum">
              <a:rPr lang="ar-SA" sz="1300">
                <a:latin typeface="Marlett" pitchFamily="2" charset="2"/>
              </a:rPr>
              <a:pPr defTabSz="966788"/>
              <a:t>60</a:t>
            </a:fld>
            <a:endParaRPr lang="en-US" sz="1300">
              <a:latin typeface="Marlett" pitchFamily="2" charset="2"/>
              <a:cs typeface="Courier New" pitchFamily="49" charset="0"/>
            </a:endParaRPr>
          </a:p>
        </p:txBody>
      </p:sp>
      <p:sp>
        <p:nvSpPr>
          <p:cNvPr id="270340" name="Rectangle 2"/>
          <p:cNvSpPr>
            <a:spLocks noGrp="1" noRot="1" noChangeAspect="1" noChangeArrowheads="1" noTextEdit="1"/>
          </p:cNvSpPr>
          <p:nvPr>
            <p:ph type="sldImg"/>
          </p:nvPr>
        </p:nvSpPr>
        <p:spPr>
          <a:ln/>
        </p:spPr>
      </p:sp>
      <p:sp>
        <p:nvSpPr>
          <p:cNvPr id="270341" name="Rectangle 3"/>
          <p:cNvSpPr>
            <a:spLocks noGrp="1" noChangeArrowheads="1"/>
          </p:cNvSpPr>
          <p:nvPr>
            <p:ph type="body" idx="1"/>
          </p:nvPr>
        </p:nvSpPr>
        <p:spPr>
          <a:xfrm>
            <a:off x="976313" y="4560888"/>
            <a:ext cx="5362575" cy="4319587"/>
          </a:xfrm>
          <a:noFill/>
          <a:ln/>
        </p:spPr>
        <p:txBody>
          <a:bodyPr/>
          <a:lstStyle/>
          <a:p>
            <a:r>
              <a:rPr lang="en-US" smtClean="0"/>
              <a:t>Synchronized methods use a monitor lock also.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741ECAD7-683A-4266-A10B-23995F074ECA}" type="slidenum">
              <a:rPr lang="ar-SA" smtClean="0"/>
              <a:pPr/>
              <a:t>61</a:t>
            </a:fld>
            <a:endParaRPr lang="en-US" smtClean="0"/>
          </a:p>
        </p:txBody>
      </p:sp>
      <p:sp>
        <p:nvSpPr>
          <p:cNvPr id="2713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DF4556F-E029-499D-B4A2-FCD2FD7F568C}" type="slidenum">
              <a:rPr lang="ar-SA" sz="1300">
                <a:latin typeface="Marlett" pitchFamily="2" charset="2"/>
              </a:rPr>
              <a:pPr defTabSz="966788"/>
              <a:t>61</a:t>
            </a:fld>
            <a:endParaRPr lang="en-US" sz="1300">
              <a:latin typeface="Marlett" pitchFamily="2" charset="2"/>
              <a:cs typeface="Courier New" pitchFamily="49" charset="0"/>
            </a:endParaRPr>
          </a:p>
        </p:txBody>
      </p:sp>
      <p:sp>
        <p:nvSpPr>
          <p:cNvPr id="271364" name="Rectangle 2"/>
          <p:cNvSpPr>
            <a:spLocks noGrp="1" noRot="1" noChangeAspect="1" noChangeArrowheads="1" noTextEdit="1"/>
          </p:cNvSpPr>
          <p:nvPr>
            <p:ph type="sldImg"/>
          </p:nvPr>
        </p:nvSpPr>
        <p:spPr>
          <a:ln/>
        </p:spPr>
      </p:sp>
      <p:sp>
        <p:nvSpPr>
          <p:cNvPr id="271365" name="Rectangle 3"/>
          <p:cNvSpPr>
            <a:spLocks noGrp="1" noChangeArrowheads="1"/>
          </p:cNvSpPr>
          <p:nvPr>
            <p:ph type="body" idx="1"/>
          </p:nvPr>
        </p:nvSpPr>
        <p:spPr>
          <a:xfrm>
            <a:off x="976313" y="4560888"/>
            <a:ext cx="5362575" cy="4319587"/>
          </a:xfrm>
          <a:noFill/>
          <a:ln/>
        </p:spPr>
        <p:txBody>
          <a:bodyPr/>
          <a:lstStyle/>
          <a:p>
            <a:r>
              <a:rPr lang="en-US" smtClean="0"/>
              <a:t>Synchronized methods use a monitor lock also.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2AD63CD6-A13A-4A0D-9A9D-D9DDC242C897}" type="slidenum">
              <a:rPr lang="ar-SA" smtClean="0"/>
              <a:pPr/>
              <a:t>62</a:t>
            </a:fld>
            <a:endParaRPr lang="en-US" smtClean="0"/>
          </a:p>
        </p:txBody>
      </p:sp>
      <p:sp>
        <p:nvSpPr>
          <p:cNvPr id="2723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9031376-B25E-42A2-BE17-293F81C52757}" type="slidenum">
              <a:rPr lang="ar-SA" sz="1300">
                <a:latin typeface="Marlett" pitchFamily="2" charset="2"/>
              </a:rPr>
              <a:pPr defTabSz="966788"/>
              <a:t>62</a:t>
            </a:fld>
            <a:endParaRPr lang="en-US" sz="1300">
              <a:latin typeface="Marlett" pitchFamily="2" charset="2"/>
              <a:cs typeface="Courier New" pitchFamily="49" charset="0"/>
            </a:endParaRPr>
          </a:p>
        </p:txBody>
      </p:sp>
      <p:sp>
        <p:nvSpPr>
          <p:cNvPr id="272388" name="Rectangle 2"/>
          <p:cNvSpPr>
            <a:spLocks noGrp="1" noRot="1" noChangeAspect="1" noChangeArrowheads="1" noTextEdit="1"/>
          </p:cNvSpPr>
          <p:nvPr>
            <p:ph type="sldImg"/>
          </p:nvPr>
        </p:nvSpPr>
        <p:spPr>
          <a:ln/>
        </p:spPr>
      </p:sp>
      <p:sp>
        <p:nvSpPr>
          <p:cNvPr id="272389" name="Rectangle 3"/>
          <p:cNvSpPr>
            <a:spLocks noGrp="1" noChangeArrowheads="1"/>
          </p:cNvSpPr>
          <p:nvPr>
            <p:ph type="body" idx="1"/>
          </p:nvPr>
        </p:nvSpPr>
        <p:spPr>
          <a:xfrm>
            <a:off x="976313" y="4560888"/>
            <a:ext cx="5362575" cy="4319587"/>
          </a:xfrm>
          <a:noFill/>
          <a:ln/>
        </p:spPr>
        <p:txBody>
          <a:bodyPr/>
          <a:lstStyle/>
          <a:p>
            <a:r>
              <a:rPr lang="en-US" smtClean="0"/>
              <a:t>Synchronized methods use a monitor lock also.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1A79F152-0A1A-41EE-B83D-28F7616B42C4}" type="slidenum">
              <a:rPr lang="ar-SA" smtClean="0"/>
              <a:pPr/>
              <a:t>63</a:t>
            </a:fld>
            <a:endParaRPr lang="en-US" smtClean="0"/>
          </a:p>
        </p:txBody>
      </p:sp>
      <p:sp>
        <p:nvSpPr>
          <p:cNvPr id="2734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6A91A14-F259-41E7-A39E-DF9541596A41}" type="slidenum">
              <a:rPr lang="ar-SA" sz="1300">
                <a:latin typeface="Marlett" pitchFamily="2" charset="2"/>
              </a:rPr>
              <a:pPr defTabSz="966788"/>
              <a:t>63</a:t>
            </a:fld>
            <a:endParaRPr lang="en-US" sz="1300">
              <a:latin typeface="Marlett" pitchFamily="2" charset="2"/>
              <a:cs typeface="Courier New" pitchFamily="49" charset="0"/>
            </a:endParaRPr>
          </a:p>
        </p:txBody>
      </p:sp>
      <p:sp>
        <p:nvSpPr>
          <p:cNvPr id="273412" name="Rectangle 2"/>
          <p:cNvSpPr>
            <a:spLocks noGrp="1" noRot="1" noChangeAspect="1" noChangeArrowheads="1" noTextEdit="1"/>
          </p:cNvSpPr>
          <p:nvPr>
            <p:ph type="sldImg"/>
          </p:nvPr>
        </p:nvSpPr>
        <p:spPr>
          <a:ln/>
        </p:spPr>
      </p:sp>
      <p:sp>
        <p:nvSpPr>
          <p:cNvPr id="273413" name="Rectangle 3"/>
          <p:cNvSpPr>
            <a:spLocks noGrp="1" noChangeArrowheads="1"/>
          </p:cNvSpPr>
          <p:nvPr>
            <p:ph type="body" idx="1"/>
          </p:nvPr>
        </p:nvSpPr>
        <p:spPr>
          <a:xfrm>
            <a:off x="976313" y="4560888"/>
            <a:ext cx="5362575" cy="4319587"/>
          </a:xfrm>
          <a:noFill/>
          <a:ln/>
        </p:spPr>
        <p:txBody>
          <a:bodyPr/>
          <a:lstStyle/>
          <a:p>
            <a:r>
              <a:rPr lang="en-US" smtClean="0"/>
              <a:t>Synchronized methods use a monitor lock also.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71373543-132E-4D9A-BC6A-88A517ABC445}" type="slidenum">
              <a:rPr lang="ar-SA" smtClean="0"/>
              <a:pPr/>
              <a:t>64</a:t>
            </a:fld>
            <a:endParaRPr lang="en-US" smtClean="0"/>
          </a:p>
        </p:txBody>
      </p:sp>
      <p:sp>
        <p:nvSpPr>
          <p:cNvPr id="2744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FD2824C-9D89-4FA1-9902-F2FF7B0E62F8}" type="slidenum">
              <a:rPr lang="ar-SA" sz="1300">
                <a:latin typeface="Marlett" pitchFamily="2" charset="2"/>
              </a:rPr>
              <a:pPr defTabSz="966788"/>
              <a:t>64</a:t>
            </a:fld>
            <a:endParaRPr lang="en-US" sz="1300">
              <a:latin typeface="Marlett" pitchFamily="2" charset="2"/>
              <a:cs typeface="Courier New" pitchFamily="49" charset="0"/>
            </a:endParaRPr>
          </a:p>
        </p:txBody>
      </p:sp>
      <p:sp>
        <p:nvSpPr>
          <p:cNvPr id="274436" name="Rectangle 2"/>
          <p:cNvSpPr>
            <a:spLocks noGrp="1" noRot="1" noChangeAspect="1" noChangeArrowheads="1" noTextEdit="1"/>
          </p:cNvSpPr>
          <p:nvPr>
            <p:ph type="sldImg"/>
          </p:nvPr>
        </p:nvSpPr>
        <p:spPr>
          <a:ln/>
        </p:spPr>
      </p:sp>
      <p:sp>
        <p:nvSpPr>
          <p:cNvPr id="274437" name="Rectangle 3"/>
          <p:cNvSpPr>
            <a:spLocks noGrp="1" noChangeArrowheads="1"/>
          </p:cNvSpPr>
          <p:nvPr>
            <p:ph type="body" idx="1"/>
          </p:nvPr>
        </p:nvSpPr>
        <p:spPr>
          <a:xfrm>
            <a:off x="976313" y="4560888"/>
            <a:ext cx="5362575" cy="4319587"/>
          </a:xfrm>
          <a:noFill/>
          <a:ln/>
        </p:spPr>
        <p:txBody>
          <a:bodyPr/>
          <a:lstStyle/>
          <a:p>
            <a:r>
              <a:rPr lang="en-US" smtClean="0"/>
              <a:t>Synchronized methods use a monitor lock also.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5D756D96-F187-4610-8640-633BAD739F89}" type="slidenum">
              <a:rPr lang="ar-SA" smtClean="0"/>
              <a:pPr/>
              <a:t>65</a:t>
            </a:fld>
            <a:endParaRPr lang="en-US" smtClean="0"/>
          </a:p>
        </p:txBody>
      </p:sp>
      <p:sp>
        <p:nvSpPr>
          <p:cNvPr id="2754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046CE55-8BEC-46BD-832C-3D887DC15366}" type="slidenum">
              <a:rPr lang="ar-SA" sz="1300">
                <a:latin typeface="Marlett" pitchFamily="2" charset="2"/>
              </a:rPr>
              <a:pPr defTabSz="966788"/>
              <a:t>65</a:t>
            </a:fld>
            <a:endParaRPr lang="en-US" sz="1300">
              <a:latin typeface="Marlett" pitchFamily="2" charset="2"/>
              <a:cs typeface="Courier New" pitchFamily="49" charset="0"/>
            </a:endParaRPr>
          </a:p>
        </p:txBody>
      </p:sp>
      <p:sp>
        <p:nvSpPr>
          <p:cNvPr id="275460" name="Rectangle 2"/>
          <p:cNvSpPr>
            <a:spLocks noGrp="1" noRot="1" noChangeAspect="1" noChangeArrowheads="1" noTextEdit="1"/>
          </p:cNvSpPr>
          <p:nvPr>
            <p:ph type="sldImg"/>
          </p:nvPr>
        </p:nvSpPr>
        <p:spPr>
          <a:ln/>
        </p:spPr>
      </p:sp>
      <p:sp>
        <p:nvSpPr>
          <p:cNvPr id="275461" name="Rectangle 3"/>
          <p:cNvSpPr>
            <a:spLocks noGrp="1" noChangeArrowheads="1"/>
          </p:cNvSpPr>
          <p:nvPr>
            <p:ph type="body" idx="1"/>
          </p:nvPr>
        </p:nvSpPr>
        <p:spPr>
          <a:noFill/>
          <a:ln/>
        </p:spPr>
        <p:txBody>
          <a:bodyPr/>
          <a:lstStyle/>
          <a:p>
            <a:endParaRPr lang="en-US" smtClean="0"/>
          </a:p>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CFF0CB9E-5EF3-44A5-908D-62D3DC5907D6}" type="slidenum">
              <a:rPr lang="ar-SA" smtClean="0"/>
              <a:pPr/>
              <a:t>66</a:t>
            </a:fld>
            <a:endParaRPr lang="en-US" smtClean="0"/>
          </a:p>
        </p:txBody>
      </p:sp>
      <p:sp>
        <p:nvSpPr>
          <p:cNvPr id="2764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36C74CA-65F0-486F-A032-1D9FA8908BB4}" type="slidenum">
              <a:rPr lang="ar-SA" sz="1300">
                <a:latin typeface="Marlett" pitchFamily="2" charset="2"/>
              </a:rPr>
              <a:pPr defTabSz="966788"/>
              <a:t>66</a:t>
            </a:fld>
            <a:endParaRPr lang="en-US" sz="1300">
              <a:latin typeface="Marlett" pitchFamily="2" charset="2"/>
              <a:cs typeface="Courier New" pitchFamily="49" charset="0"/>
            </a:endParaRPr>
          </a:p>
        </p:txBody>
      </p:sp>
      <p:sp>
        <p:nvSpPr>
          <p:cNvPr id="276484" name="Rectangle 2"/>
          <p:cNvSpPr>
            <a:spLocks noGrp="1" noRot="1" noChangeAspect="1" noChangeArrowheads="1" noTextEdit="1"/>
          </p:cNvSpPr>
          <p:nvPr>
            <p:ph type="sldImg"/>
          </p:nvPr>
        </p:nvSpPr>
        <p:spPr>
          <a:ln/>
        </p:spPr>
      </p:sp>
      <p:sp>
        <p:nvSpPr>
          <p:cNvPr id="276485" name="Rectangle 3"/>
          <p:cNvSpPr>
            <a:spLocks noGrp="1" noChangeArrowheads="1"/>
          </p:cNvSpPr>
          <p:nvPr>
            <p:ph type="body" idx="1"/>
          </p:nvPr>
        </p:nvSpPr>
        <p:spPr>
          <a:noFill/>
          <a:ln/>
        </p:spPr>
        <p:txBody>
          <a:bodyPr/>
          <a:lstStyle/>
          <a:p>
            <a:endParaRPr lang="en-US" smtClean="0"/>
          </a:p>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7549AD38-9FE8-420C-B18C-03F0B2844ECB}" type="slidenum">
              <a:rPr lang="ar-SA" smtClean="0"/>
              <a:pPr/>
              <a:t>67</a:t>
            </a:fld>
            <a:endParaRPr lang="en-US" smtClean="0"/>
          </a:p>
        </p:txBody>
      </p:sp>
      <p:sp>
        <p:nvSpPr>
          <p:cNvPr id="2775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5EAD3B7-0497-41C2-86D6-2A6092FBDE5E}" type="slidenum">
              <a:rPr lang="ar-SA" sz="1300">
                <a:latin typeface="Marlett" pitchFamily="2" charset="2"/>
              </a:rPr>
              <a:pPr defTabSz="966788"/>
              <a:t>67</a:t>
            </a:fld>
            <a:endParaRPr lang="en-US" sz="1300">
              <a:latin typeface="Marlett" pitchFamily="2" charset="2"/>
              <a:cs typeface="Courier New" pitchFamily="49" charset="0"/>
            </a:endParaRPr>
          </a:p>
        </p:txBody>
      </p:sp>
      <p:sp>
        <p:nvSpPr>
          <p:cNvPr id="277508" name="Rectangle 2"/>
          <p:cNvSpPr>
            <a:spLocks noGrp="1" noRot="1" noChangeAspect="1" noChangeArrowheads="1" noTextEdit="1"/>
          </p:cNvSpPr>
          <p:nvPr>
            <p:ph type="sldImg"/>
          </p:nvPr>
        </p:nvSpPr>
        <p:spPr>
          <a:ln/>
        </p:spPr>
      </p:sp>
      <p:sp>
        <p:nvSpPr>
          <p:cNvPr id="277509" name="Rectangle 3"/>
          <p:cNvSpPr>
            <a:spLocks noGrp="1" noChangeArrowheads="1"/>
          </p:cNvSpPr>
          <p:nvPr>
            <p:ph type="body" idx="1"/>
          </p:nvPr>
        </p:nvSpPr>
        <p:spPr>
          <a:noFill/>
          <a:ln/>
        </p:spPr>
        <p:txBody>
          <a:bodyPr/>
          <a:lstStyle/>
          <a:p>
            <a:endParaRPr lang="en-US" smtClean="0"/>
          </a:p>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6561B45A-2AA4-4965-983F-3CD17D530EE9}" type="slidenum">
              <a:rPr lang="ar-SA" smtClean="0"/>
              <a:pPr/>
              <a:t>68</a:t>
            </a:fld>
            <a:endParaRPr lang="en-US" smtClean="0"/>
          </a:p>
        </p:txBody>
      </p:sp>
      <p:sp>
        <p:nvSpPr>
          <p:cNvPr id="2785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8A11674-F2C1-4491-A73F-4A349E92DC21}" type="slidenum">
              <a:rPr lang="ar-SA" sz="1300">
                <a:latin typeface="Marlett" pitchFamily="2" charset="2"/>
              </a:rPr>
              <a:pPr defTabSz="966788"/>
              <a:t>68</a:t>
            </a:fld>
            <a:endParaRPr lang="en-US" sz="1300">
              <a:latin typeface="Marlett" pitchFamily="2" charset="2"/>
              <a:cs typeface="Courier New" pitchFamily="49" charset="0"/>
            </a:endParaRPr>
          </a:p>
        </p:txBody>
      </p:sp>
      <p:sp>
        <p:nvSpPr>
          <p:cNvPr id="278532" name="Rectangle 2"/>
          <p:cNvSpPr>
            <a:spLocks noGrp="1" noRot="1" noChangeAspect="1" noChangeArrowheads="1" noTextEdit="1"/>
          </p:cNvSpPr>
          <p:nvPr>
            <p:ph type="sldImg"/>
          </p:nvPr>
        </p:nvSpPr>
        <p:spPr>
          <a:ln/>
        </p:spPr>
      </p:sp>
      <p:sp>
        <p:nvSpPr>
          <p:cNvPr id="278533" name="Rectangle 3"/>
          <p:cNvSpPr>
            <a:spLocks noGrp="1" noChangeArrowheads="1"/>
          </p:cNvSpPr>
          <p:nvPr>
            <p:ph type="body" idx="1"/>
          </p:nvPr>
        </p:nvSpPr>
        <p:spPr>
          <a:noFill/>
          <a:ln/>
        </p:spPr>
        <p:txBody>
          <a:bodyPr/>
          <a:lstStyle/>
          <a:p>
            <a:endParaRPr lang="en-US" smtClean="0"/>
          </a:p>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9F0E7F1B-C360-436C-A468-03BF51E96DE9}" type="slidenum">
              <a:rPr lang="ar-SA" smtClean="0"/>
              <a:pPr/>
              <a:t>69</a:t>
            </a:fld>
            <a:endParaRPr lang="en-US" smtClean="0"/>
          </a:p>
        </p:txBody>
      </p:sp>
      <p:sp>
        <p:nvSpPr>
          <p:cNvPr id="2795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67AC2AE-6834-4FD6-A420-E908834C64E6}" type="slidenum">
              <a:rPr lang="ar-SA" sz="1300">
                <a:latin typeface="Marlett" pitchFamily="2" charset="2"/>
              </a:rPr>
              <a:pPr defTabSz="966788"/>
              <a:t>69</a:t>
            </a:fld>
            <a:endParaRPr lang="en-US" sz="1300">
              <a:latin typeface="Marlett" pitchFamily="2" charset="2"/>
              <a:cs typeface="Courier New" pitchFamily="49" charset="0"/>
            </a:endParaRPr>
          </a:p>
        </p:txBody>
      </p:sp>
      <p:sp>
        <p:nvSpPr>
          <p:cNvPr id="279556" name="Rectangle 2"/>
          <p:cNvSpPr>
            <a:spLocks noGrp="1" noRot="1" noChangeAspect="1" noChangeArrowheads="1" noTextEdit="1"/>
          </p:cNvSpPr>
          <p:nvPr>
            <p:ph type="sldImg"/>
          </p:nvPr>
        </p:nvSpPr>
        <p:spPr>
          <a:ln/>
        </p:spPr>
      </p:sp>
      <p:sp>
        <p:nvSpPr>
          <p:cNvPr id="279557" name="Rectangle 3"/>
          <p:cNvSpPr>
            <a:spLocks noGrp="1" noChangeArrowheads="1"/>
          </p:cNvSpPr>
          <p:nvPr>
            <p:ph type="body" idx="1"/>
          </p:nvPr>
        </p:nvSpPr>
        <p:spPr>
          <a:noFill/>
          <a:ln/>
        </p:spPr>
        <p:txBody>
          <a:bodyPr/>
          <a:lstStyle/>
          <a:p>
            <a:endParaRPr lang="en-US" smtClean="0"/>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24FA1405-D50E-40DE-836F-4DC89BE0229D}" type="slidenum">
              <a:rPr lang="ar-SA" smtClean="0"/>
              <a:pPr/>
              <a:t>7</a:t>
            </a:fld>
            <a:endParaRPr lang="en-US" smtClean="0"/>
          </a:p>
        </p:txBody>
      </p:sp>
      <p:sp>
        <p:nvSpPr>
          <p:cNvPr id="2160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18B48C3-238D-4563-87B7-50EB31839EF8}" type="slidenum">
              <a:rPr lang="ar-SA" sz="1300">
                <a:latin typeface="Marlett" pitchFamily="2" charset="2"/>
              </a:rPr>
              <a:pPr defTabSz="966788"/>
              <a:t>7</a:t>
            </a:fld>
            <a:endParaRPr lang="en-US" sz="1300">
              <a:latin typeface="Marlett" pitchFamily="2" charset="2"/>
              <a:cs typeface="Courier New" pitchFamily="49" charset="0"/>
            </a:endParaRPr>
          </a:p>
        </p:txBody>
      </p:sp>
      <p:sp>
        <p:nvSpPr>
          <p:cNvPr id="216068" name="Rectangle 2"/>
          <p:cNvSpPr>
            <a:spLocks noGrp="1" noRot="1" noChangeAspect="1" noChangeArrowheads="1" noTextEdit="1"/>
          </p:cNvSpPr>
          <p:nvPr>
            <p:ph type="sldImg"/>
          </p:nvPr>
        </p:nvSpPr>
        <p:spPr>
          <a:ln/>
        </p:spPr>
      </p:sp>
      <p:sp>
        <p:nvSpPr>
          <p:cNvPr id="216069" name="Rectangle 3"/>
          <p:cNvSpPr>
            <a:spLocks noGrp="1" noChangeArrowheads="1"/>
          </p:cNvSpPr>
          <p:nvPr>
            <p:ph type="body" idx="1"/>
          </p:nvPr>
        </p:nvSpPr>
        <p:spPr>
          <a:noFill/>
          <a:ln/>
        </p:spPr>
        <p:txBody>
          <a:bodyPr/>
          <a:lstStyle/>
          <a:p>
            <a:r>
              <a:rPr lang="en-US" smtClean="0"/>
              <a:t>When designing a pool interface, one choice is whether the make the pool bounded or unbounded. A bounded pool has a fixed capacity (maximum number of objects it holds). Bounded pools are useful when resources are an issue. For example, if you are concerned that the producers will get too far ahead of the consumers, you should bound the pool. An unbounded pool, by contrast, holds an unbounded number of objects.</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4C25D013-F80D-4E61-A3DA-76958EACF7C7}" type="slidenum">
              <a:rPr lang="ar-SA" smtClean="0"/>
              <a:pPr/>
              <a:t>70</a:t>
            </a:fld>
            <a:endParaRPr lang="en-US" smtClean="0"/>
          </a:p>
        </p:txBody>
      </p:sp>
      <p:sp>
        <p:nvSpPr>
          <p:cNvPr id="2805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5664E6C-9735-41AB-AC86-36BEBE25496B}" type="slidenum">
              <a:rPr lang="ar-SA" sz="1300">
                <a:latin typeface="Marlett" pitchFamily="2" charset="2"/>
              </a:rPr>
              <a:pPr defTabSz="966788"/>
              <a:t>70</a:t>
            </a:fld>
            <a:endParaRPr lang="en-US" sz="1300">
              <a:latin typeface="Marlett" pitchFamily="2" charset="2"/>
              <a:cs typeface="Courier New" pitchFamily="49" charset="0"/>
            </a:endParaRPr>
          </a:p>
        </p:txBody>
      </p:sp>
      <p:sp>
        <p:nvSpPr>
          <p:cNvPr id="280580" name="Rectangle 2"/>
          <p:cNvSpPr>
            <a:spLocks noGrp="1" noRot="1" noChangeAspect="1" noChangeArrowheads="1" noTextEdit="1"/>
          </p:cNvSpPr>
          <p:nvPr>
            <p:ph type="sldImg"/>
          </p:nvPr>
        </p:nvSpPr>
        <p:spPr>
          <a:ln/>
        </p:spPr>
      </p:sp>
      <p:sp>
        <p:nvSpPr>
          <p:cNvPr id="280581" name="Rectangle 3"/>
          <p:cNvSpPr>
            <a:spLocks noGrp="1" noChangeArrowheads="1"/>
          </p:cNvSpPr>
          <p:nvPr>
            <p:ph type="body" idx="1"/>
          </p:nvPr>
        </p:nvSpPr>
        <p:spPr>
          <a:noFill/>
          <a:ln/>
        </p:spPr>
        <p:txBody>
          <a:bodyPr/>
          <a:lstStyle/>
          <a:p>
            <a:r>
              <a:rPr lang="en-US" smtClean="0"/>
              <a:t>A remarkable aspect of this queue implementation is that the methods are subtle, but they fit on a single slide.</a:t>
            </a:r>
          </a:p>
          <a:p>
            <a:endParaRPr lang="en-US" smtClean="0"/>
          </a:p>
          <a:p>
            <a:r>
              <a:rPr lang="en-US" smtClean="0"/>
              <a:t>The \mEnq{} method (Figure~\ref{figure:boundedQueue:enq})</a:t>
            </a:r>
          </a:p>
          <a:p>
            <a:r>
              <a:rPr lang="en-US" smtClean="0"/>
              <a:t>works as follows.</a:t>
            </a:r>
          </a:p>
          <a:p>
            <a:r>
              <a:rPr lang="en-US" smtClean="0"/>
              <a:t>A thread acquires the \fEnqLock{}</a:t>
            </a:r>
          </a:p>
          <a:p>
            <a:r>
              <a:rPr lang="en-US" smtClean="0"/>
              <a:t>(Line \ref{line:bounded:lock}),</a:t>
            </a:r>
          </a:p>
          <a:p>
            <a:r>
              <a:rPr lang="en-US" smtClean="0"/>
              <a:t>and repeatedly reads the \fsize{} field</a:t>
            </a:r>
          </a:p>
          <a:p>
            <a:r>
              <a:rPr lang="en-US" smtClean="0"/>
              <a:t>(Line \ref{line:bounded:size}).</a:t>
            </a:r>
          </a:p>
          <a:p>
            <a:r>
              <a:rPr lang="en-US" smtClean="0"/>
              <a:t>While that field</a:t>
            </a:r>
          </a:p>
          <a:p>
            <a:r>
              <a:rPr lang="en-US" smtClean="0"/>
              <a:t>is zero, the queue is full, and the enqueuer must wait until a</a:t>
            </a:r>
          </a:p>
          <a:p>
            <a:r>
              <a:rPr lang="en-US" smtClean="0"/>
              <a:t>dequeuer makes room.</a:t>
            </a:r>
          </a:p>
          <a:p>
            <a:r>
              <a:rPr lang="en-US" smtClean="0"/>
              <a:t>The enqueuer waits by waiting on the \fNotFullCondition{} field</a:t>
            </a:r>
          </a:p>
          <a:p>
            <a:r>
              <a:rPr lang="en-US" smtClean="0"/>
              <a:t>(Line \ref{line:bounded:notfull}),</a:t>
            </a:r>
          </a:p>
          <a:p>
            <a:r>
              <a:rPr lang="en-US" smtClean="0"/>
              <a:t>which releases the enqueue lock temporarily,</a:t>
            </a:r>
          </a:p>
          <a:p>
            <a:r>
              <a:rPr lang="en-US" smtClean="0"/>
              <a:t>and blocks until the condition is signaled.</a:t>
            </a:r>
          </a:p>
          <a:p>
            <a:r>
              <a:rPr lang="en-US" smtClean="0"/>
              <a:t>Each time the thread awakens</a:t>
            </a:r>
          </a:p>
          <a:p>
            <a:r>
              <a:rPr lang="en-US" smtClean="0"/>
              <a:t>(Line \ref{line:bounded:notfull}),</a:t>
            </a:r>
          </a:p>
          <a:p>
            <a:r>
              <a:rPr lang="en-US" smtClean="0"/>
              <a:t>it checks whether the</a:t>
            </a:r>
          </a:p>
          <a:p>
            <a:r>
              <a:rPr lang="en-US" smtClean="0"/>
              <a:t>\fsize{} field is positive (that is, the queue is not empty)</a:t>
            </a:r>
          </a:p>
          <a:p>
            <a:r>
              <a:rPr lang="en-US" smtClean="0"/>
              <a:t>and if not, goes back to sleep.</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0DDCAC11-85CF-4EB2-9E2B-CDB1F7C6565B}" type="slidenum">
              <a:rPr lang="ar-SA" smtClean="0"/>
              <a:pPr/>
              <a:t>71</a:t>
            </a:fld>
            <a:endParaRPr lang="en-US" smtClean="0"/>
          </a:p>
        </p:txBody>
      </p:sp>
      <p:sp>
        <p:nvSpPr>
          <p:cNvPr id="2816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8992DBC-1C4C-4ECF-8289-1E010CBFAD98}" type="slidenum">
              <a:rPr lang="ar-SA" sz="1300">
                <a:latin typeface="Marlett" pitchFamily="2" charset="2"/>
              </a:rPr>
              <a:pPr defTabSz="966788"/>
              <a:t>71</a:t>
            </a:fld>
            <a:endParaRPr lang="en-US" sz="1300">
              <a:latin typeface="Marlett" pitchFamily="2" charset="2"/>
              <a:cs typeface="Courier New" pitchFamily="49" charset="0"/>
            </a:endParaRPr>
          </a:p>
        </p:txBody>
      </p:sp>
      <p:sp>
        <p:nvSpPr>
          <p:cNvPr id="281604" name="Rectangle 2"/>
          <p:cNvSpPr>
            <a:spLocks noGrp="1" noRot="1" noChangeAspect="1" noChangeArrowheads="1" noTextEdit="1"/>
          </p:cNvSpPr>
          <p:nvPr>
            <p:ph type="sldImg"/>
          </p:nvPr>
        </p:nvSpPr>
        <p:spPr>
          <a:ln/>
        </p:spPr>
      </p:sp>
      <p:sp>
        <p:nvSpPr>
          <p:cNvPr id="281605" name="Rectangle 3"/>
          <p:cNvSpPr>
            <a:spLocks noGrp="1" noChangeArrowheads="1"/>
          </p:cNvSpPr>
          <p:nvPr>
            <p:ph type="body" idx="1"/>
          </p:nvPr>
        </p:nvSpPr>
        <p:spPr>
          <a:noFill/>
          <a:ln/>
        </p:spPr>
        <p:txBody>
          <a:bodyPr/>
          <a:lstStyle/>
          <a:p>
            <a:r>
              <a:rPr lang="en-US" smtClean="0"/>
              <a:t>A remarkable aspect of this queue implementation is that the methods are subtle, but they fit on a single slide.</a:t>
            </a:r>
          </a:p>
          <a:p>
            <a:endParaRPr lang="en-US" smtClean="0"/>
          </a:p>
          <a:p>
            <a:r>
              <a:rPr lang="en-US" smtClean="0"/>
              <a:t>The \mEnq{} method (Figure~\ref{figure:boundedQueue:enq})</a:t>
            </a:r>
          </a:p>
          <a:p>
            <a:r>
              <a:rPr lang="en-US" smtClean="0"/>
              <a:t>works as follows.</a:t>
            </a:r>
          </a:p>
          <a:p>
            <a:r>
              <a:rPr lang="en-US" smtClean="0"/>
              <a:t>A thread acquires the \fEnqLock{}</a:t>
            </a:r>
          </a:p>
          <a:p>
            <a:r>
              <a:rPr lang="en-US" smtClean="0"/>
              <a:t>(Line \ref{line:bounded:lock}),</a:t>
            </a:r>
          </a:p>
          <a:p>
            <a:r>
              <a:rPr lang="en-US" smtClean="0"/>
              <a:t>and repeatedly reads the \fsize{} field</a:t>
            </a:r>
          </a:p>
          <a:p>
            <a:r>
              <a:rPr lang="en-US" smtClean="0"/>
              <a:t>(Line \ref{line:bounded:size}).</a:t>
            </a:r>
          </a:p>
          <a:p>
            <a:r>
              <a:rPr lang="en-US" smtClean="0"/>
              <a:t>While that field</a:t>
            </a:r>
          </a:p>
          <a:p>
            <a:r>
              <a:rPr lang="en-US" smtClean="0"/>
              <a:t>is zero, the queue is full, and the enqueuer must wait until a</a:t>
            </a:r>
          </a:p>
          <a:p>
            <a:r>
              <a:rPr lang="en-US" smtClean="0"/>
              <a:t>dequeuer makes room.</a:t>
            </a:r>
          </a:p>
          <a:p>
            <a:r>
              <a:rPr lang="en-US" smtClean="0"/>
              <a:t>The enqueuer waits by waiting on the \fNotFullCondition{} field</a:t>
            </a:r>
          </a:p>
          <a:p>
            <a:r>
              <a:rPr lang="en-US" smtClean="0"/>
              <a:t>(Line \ref{line:bounded:notfull}),</a:t>
            </a:r>
          </a:p>
          <a:p>
            <a:r>
              <a:rPr lang="en-US" smtClean="0"/>
              <a:t>which releases the enqueue lock temporarily,</a:t>
            </a:r>
          </a:p>
          <a:p>
            <a:r>
              <a:rPr lang="en-US" smtClean="0"/>
              <a:t>and blocks until the condition is signaled.</a:t>
            </a:r>
          </a:p>
          <a:p>
            <a:r>
              <a:rPr lang="en-US" smtClean="0"/>
              <a:t>Each time the thread awakens</a:t>
            </a:r>
          </a:p>
          <a:p>
            <a:r>
              <a:rPr lang="en-US" smtClean="0"/>
              <a:t>(Line \ref{line:bounded:notfull}),</a:t>
            </a:r>
          </a:p>
          <a:p>
            <a:r>
              <a:rPr lang="en-US" smtClean="0"/>
              <a:t>it checks whether the</a:t>
            </a:r>
          </a:p>
          <a:p>
            <a:r>
              <a:rPr lang="en-US" smtClean="0"/>
              <a:t>\fsize{} field is positive (that is, the queue is not empty)</a:t>
            </a:r>
          </a:p>
          <a:p>
            <a:r>
              <a:rPr lang="en-US" smtClean="0"/>
              <a:t>and if not, goes back to sleep.</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146BEA8E-2E47-4105-AB91-3C33BF3FBFE8}" type="slidenum">
              <a:rPr lang="ar-SA" smtClean="0"/>
              <a:pPr/>
              <a:t>72</a:t>
            </a:fld>
            <a:endParaRPr lang="en-US" smtClean="0"/>
          </a:p>
        </p:txBody>
      </p:sp>
      <p:sp>
        <p:nvSpPr>
          <p:cNvPr id="2826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860EBEF-BCA9-4F87-9EEE-152972FECDD4}" type="slidenum">
              <a:rPr lang="ar-SA" sz="1300">
                <a:latin typeface="Marlett" pitchFamily="2" charset="2"/>
              </a:rPr>
              <a:pPr defTabSz="966788"/>
              <a:t>72</a:t>
            </a:fld>
            <a:endParaRPr lang="en-US" sz="1300">
              <a:latin typeface="Marlett" pitchFamily="2" charset="2"/>
              <a:cs typeface="Courier New" pitchFamily="49" charset="0"/>
            </a:endParaRPr>
          </a:p>
        </p:txBody>
      </p:sp>
      <p:sp>
        <p:nvSpPr>
          <p:cNvPr id="282628" name="Rectangle 2"/>
          <p:cNvSpPr>
            <a:spLocks noGrp="1" noRot="1" noChangeAspect="1" noChangeArrowheads="1" noTextEdit="1"/>
          </p:cNvSpPr>
          <p:nvPr>
            <p:ph type="sldImg"/>
          </p:nvPr>
        </p:nvSpPr>
        <p:spPr>
          <a:ln/>
        </p:spPr>
      </p:sp>
      <p:sp>
        <p:nvSpPr>
          <p:cNvPr id="282629" name="Rectangle 3"/>
          <p:cNvSpPr>
            <a:spLocks noGrp="1" noChangeArrowheads="1"/>
          </p:cNvSpPr>
          <p:nvPr>
            <p:ph type="body" idx="1"/>
          </p:nvPr>
        </p:nvSpPr>
        <p:spPr>
          <a:noFill/>
          <a:ln/>
        </p:spPr>
        <p:txBody>
          <a:bodyPr/>
          <a:lstStyle/>
          <a:p>
            <a:r>
              <a:rPr lang="en-US" smtClean="0"/>
              <a:t>Once the number of size exceeds zero, however, the enqueuer may proceed.</a:t>
            </a:r>
          </a:p>
          <a:p>
            <a:r>
              <a:rPr lang="en-US" smtClean="0"/>
              <a:t>Note that once the enqueuer observes a positive number of size,</a:t>
            </a:r>
          </a:p>
          <a:p>
            <a:r>
              <a:rPr lang="en-US" smtClean="0"/>
              <a:t>then while the enqueue is in progress no other thread can cause the number of</a:t>
            </a:r>
          </a:p>
          <a:p>
            <a:r>
              <a:rPr lang="en-US" smtClean="0"/>
              <a:t>size to fall back to zero,</a:t>
            </a:r>
          </a:p>
          <a:p>
            <a:r>
              <a:rPr lang="en-US" smtClean="0"/>
              <a:t>because all the other enqueuers are locked out,</a:t>
            </a:r>
          </a:p>
          <a:p>
            <a:r>
              <a:rPr lang="en-US" smtClean="0"/>
              <a:t>and a concurrent dequeuer can only increase the number of size.</a:t>
            </a:r>
          </a:p>
          <a:p>
            <a:endParaRPr lang="en-US" smtClean="0"/>
          </a:p>
          <a:p>
            <a:endParaRPr lang="en-US" smtClean="0"/>
          </a:p>
          <a:p>
            <a:r>
              <a:rPr lang="en-US" smtClean="0"/>
              <a:t>We must check carefully that this implementation does not suffer</a:t>
            </a:r>
          </a:p>
          <a:p>
            <a:r>
              <a:rPr lang="en-US" smtClean="0"/>
              <a:t>from a ``lost-wakeup'' bug. Care is needed because an enqueuer</a:t>
            </a:r>
          </a:p>
          <a:p>
            <a:r>
              <a:rPr lang="en-US" smtClean="0"/>
              <a:t>encounters a full queue in two steps: first, it sees that</a:t>
            </a:r>
          </a:p>
          <a:p>
            <a:r>
              <a:rPr lang="en-US" smtClean="0"/>
              <a:t>\fsize{} is zero, and second, it waits on the</a:t>
            </a:r>
          </a:p>
          <a:p>
            <a:r>
              <a:rPr lang="en-US" smtClean="0"/>
              <a:t>\fNotFullCondition{} condition until there is room in the queue.</a:t>
            </a:r>
          </a:p>
          <a:p>
            <a:r>
              <a:rPr lang="en-US" smtClean="0"/>
              <a:t>When a dequeuer changes the queue from full to not-full, it</a:t>
            </a:r>
          </a:p>
          <a:p>
            <a:r>
              <a:rPr lang="en-US" smtClean="0"/>
              <a:t>acquires \fEnqLock{} and signals the \fNotFullCondition{}</a:t>
            </a:r>
          </a:p>
          <a:p>
            <a:r>
              <a:rPr lang="en-US" smtClean="0"/>
              <a:t>condition. Even though the \fsize{} field is not protected by</a:t>
            </a:r>
          </a:p>
          <a:p>
            <a:r>
              <a:rPr lang="en-US" smtClean="0"/>
              <a:t>the \fEnqLock{}, the dequeuer acquires the \fEnqLock{} before it</a:t>
            </a:r>
          </a:p>
          <a:p>
            <a:r>
              <a:rPr lang="en-US" smtClean="0"/>
              <a:t>signals the condition, so the dequeuer cannot signal between the</a:t>
            </a:r>
          </a:p>
          <a:p>
            <a:r>
              <a:rPr lang="en-US" smtClean="0"/>
              <a:t>enqueuer's two steps.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146BEA8E-2E47-4105-AB91-3C33BF3FBFE8}" type="slidenum">
              <a:rPr lang="ar-SA" smtClean="0"/>
              <a:pPr/>
              <a:t>73</a:t>
            </a:fld>
            <a:endParaRPr lang="en-US" smtClean="0"/>
          </a:p>
        </p:txBody>
      </p:sp>
      <p:sp>
        <p:nvSpPr>
          <p:cNvPr id="2826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860EBEF-BCA9-4F87-9EEE-152972FECDD4}" type="slidenum">
              <a:rPr lang="ar-SA" sz="1300">
                <a:latin typeface="Marlett" pitchFamily="2" charset="2"/>
              </a:rPr>
              <a:pPr defTabSz="966788"/>
              <a:t>73</a:t>
            </a:fld>
            <a:endParaRPr lang="en-US" sz="1300">
              <a:latin typeface="Marlett" pitchFamily="2" charset="2"/>
              <a:cs typeface="Courier New" pitchFamily="49" charset="0"/>
            </a:endParaRPr>
          </a:p>
        </p:txBody>
      </p:sp>
      <p:sp>
        <p:nvSpPr>
          <p:cNvPr id="282628" name="Rectangle 2"/>
          <p:cNvSpPr>
            <a:spLocks noGrp="1" noRot="1" noChangeAspect="1" noChangeArrowheads="1" noTextEdit="1"/>
          </p:cNvSpPr>
          <p:nvPr>
            <p:ph type="sldImg"/>
          </p:nvPr>
        </p:nvSpPr>
        <p:spPr>
          <a:ln/>
        </p:spPr>
      </p:sp>
      <p:sp>
        <p:nvSpPr>
          <p:cNvPr id="282629" name="Rectangle 3"/>
          <p:cNvSpPr>
            <a:spLocks noGrp="1" noChangeArrowheads="1"/>
          </p:cNvSpPr>
          <p:nvPr>
            <p:ph type="body" idx="1"/>
          </p:nvPr>
        </p:nvSpPr>
        <p:spPr>
          <a:noFill/>
          <a:ln/>
        </p:spPr>
        <p:txBody>
          <a:bodyPr/>
          <a:lstStyle/>
          <a:p>
            <a:r>
              <a:rPr lang="en-US" smtClean="0"/>
              <a:t>Once the number of size exceeds zero, however, the enqueuer may proceed.</a:t>
            </a:r>
          </a:p>
          <a:p>
            <a:r>
              <a:rPr lang="en-US" smtClean="0"/>
              <a:t>Note that once the enqueuer observes a positive number of size,</a:t>
            </a:r>
          </a:p>
          <a:p>
            <a:r>
              <a:rPr lang="en-US" smtClean="0"/>
              <a:t>then while the enqueue is in progress no other thread can cause the number of</a:t>
            </a:r>
          </a:p>
          <a:p>
            <a:r>
              <a:rPr lang="en-US" smtClean="0"/>
              <a:t>size to fall back to zero,</a:t>
            </a:r>
          </a:p>
          <a:p>
            <a:r>
              <a:rPr lang="en-US" smtClean="0"/>
              <a:t>because all the other enqueuers are locked out,</a:t>
            </a:r>
          </a:p>
          <a:p>
            <a:r>
              <a:rPr lang="en-US" smtClean="0"/>
              <a:t>and a concurrent dequeuer can only increase the number of size.</a:t>
            </a:r>
          </a:p>
          <a:p>
            <a:endParaRPr lang="en-US" smtClean="0"/>
          </a:p>
          <a:p>
            <a:endParaRPr lang="en-US" smtClean="0"/>
          </a:p>
          <a:p>
            <a:r>
              <a:rPr lang="en-US" smtClean="0"/>
              <a:t>We must check carefully that this implementation does not suffer</a:t>
            </a:r>
          </a:p>
          <a:p>
            <a:r>
              <a:rPr lang="en-US" smtClean="0"/>
              <a:t>from a ``lost-wakeup'' bug. Care is needed because an enqueuer</a:t>
            </a:r>
          </a:p>
          <a:p>
            <a:r>
              <a:rPr lang="en-US" smtClean="0"/>
              <a:t>encounters a full queue in two steps: first, it sees that</a:t>
            </a:r>
          </a:p>
          <a:p>
            <a:r>
              <a:rPr lang="en-US" smtClean="0"/>
              <a:t>\fsize{} is zero, and second, it waits on the</a:t>
            </a:r>
          </a:p>
          <a:p>
            <a:r>
              <a:rPr lang="en-US" smtClean="0"/>
              <a:t>\fNotFullCondition{} condition until there is room in the queue.</a:t>
            </a:r>
          </a:p>
          <a:p>
            <a:r>
              <a:rPr lang="en-US" smtClean="0"/>
              <a:t>When a dequeuer changes the queue from full to not-full, it</a:t>
            </a:r>
          </a:p>
          <a:p>
            <a:r>
              <a:rPr lang="en-US" smtClean="0"/>
              <a:t>acquires \fEnqLock{} and signals the \fNotFullCondition{}</a:t>
            </a:r>
          </a:p>
          <a:p>
            <a:r>
              <a:rPr lang="en-US" smtClean="0"/>
              <a:t>condition. Even though the \fsize{} field is not protected by</a:t>
            </a:r>
          </a:p>
          <a:p>
            <a:r>
              <a:rPr lang="en-US" smtClean="0"/>
              <a:t>the \fEnqLock{}, the dequeuer acquires the \fEnqLock{} before it</a:t>
            </a:r>
          </a:p>
          <a:p>
            <a:r>
              <a:rPr lang="en-US" smtClean="0"/>
              <a:t>signals the condition, so the dequeuer cannot signal between the</a:t>
            </a:r>
          </a:p>
          <a:p>
            <a:r>
              <a:rPr lang="en-US" smtClean="0"/>
              <a:t>enqueuer's two steps.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0E39B450-E147-41FD-8161-7B84AE81669A}" type="slidenum">
              <a:rPr lang="ar-SA" smtClean="0"/>
              <a:pPr/>
              <a:t>74</a:t>
            </a:fld>
            <a:endParaRPr lang="en-US" smtClean="0"/>
          </a:p>
        </p:txBody>
      </p:sp>
      <p:sp>
        <p:nvSpPr>
          <p:cNvPr id="2836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6A523BB-82E1-4FBC-AC25-A65C8207E180}" type="slidenum">
              <a:rPr lang="ar-SA" sz="1300">
                <a:latin typeface="Marlett" pitchFamily="2" charset="2"/>
              </a:rPr>
              <a:pPr defTabSz="966788"/>
              <a:t>74</a:t>
            </a:fld>
            <a:endParaRPr lang="en-US" sz="1300">
              <a:latin typeface="Marlett" pitchFamily="2" charset="2"/>
              <a:cs typeface="Courier New" pitchFamily="49" charset="0"/>
            </a:endParaRPr>
          </a:p>
        </p:txBody>
      </p:sp>
      <p:sp>
        <p:nvSpPr>
          <p:cNvPr id="283652" name="Rectangle 2"/>
          <p:cNvSpPr>
            <a:spLocks noGrp="1" noRot="1" noChangeAspect="1" noChangeArrowheads="1" noTextEdit="1"/>
          </p:cNvSpPr>
          <p:nvPr>
            <p:ph type="sldImg"/>
          </p:nvPr>
        </p:nvSpPr>
        <p:spPr>
          <a:ln/>
        </p:spPr>
      </p:sp>
      <p:sp>
        <p:nvSpPr>
          <p:cNvPr id="283653" name="Rectangle 3"/>
          <p:cNvSpPr>
            <a:spLocks noGrp="1" noChangeArrowheads="1"/>
          </p:cNvSpPr>
          <p:nvPr>
            <p:ph type="body" idx="1"/>
          </p:nvPr>
        </p:nvSpPr>
        <p:spPr>
          <a:noFill/>
          <a:ln/>
        </p:spPr>
        <p:txBody>
          <a:bodyPr/>
          <a:lstStyle/>
          <a:p>
            <a:r>
              <a:rPr lang="en-US" dirty="0" smtClean="0"/>
              <a:t>Once the size is below the capacity, however, the </a:t>
            </a:r>
            <a:r>
              <a:rPr lang="en-US" dirty="0" err="1" smtClean="0"/>
              <a:t>enqueuer</a:t>
            </a:r>
            <a:r>
              <a:rPr lang="en-US" dirty="0" smtClean="0"/>
              <a:t> may proceed. Once the </a:t>
            </a:r>
            <a:r>
              <a:rPr lang="en-US" dirty="0" err="1" smtClean="0"/>
              <a:t>enqueuer</a:t>
            </a:r>
            <a:r>
              <a:rPr lang="en-US" dirty="0" smtClean="0"/>
              <a:t> observes the size is less than capacity,</a:t>
            </a:r>
          </a:p>
          <a:p>
            <a:r>
              <a:rPr lang="en-US" dirty="0" smtClean="0"/>
              <a:t>then while the </a:t>
            </a:r>
            <a:r>
              <a:rPr lang="en-US" dirty="0" err="1" smtClean="0"/>
              <a:t>enqueue</a:t>
            </a:r>
            <a:r>
              <a:rPr lang="en-US" dirty="0" smtClean="0"/>
              <a:t> is in progress no other thread can cause size to become capacity, because all the other </a:t>
            </a:r>
            <a:r>
              <a:rPr lang="en-US" dirty="0" err="1" smtClean="0"/>
              <a:t>enqueuers</a:t>
            </a:r>
            <a:r>
              <a:rPr lang="en-US" dirty="0" smtClean="0"/>
              <a:t> are locked out,</a:t>
            </a:r>
          </a:p>
          <a:p>
            <a:r>
              <a:rPr lang="en-US" dirty="0" smtClean="0"/>
              <a:t>and a concurrent </a:t>
            </a:r>
            <a:r>
              <a:rPr lang="en-US" dirty="0" err="1" smtClean="0"/>
              <a:t>dequeuer</a:t>
            </a:r>
            <a:r>
              <a:rPr lang="en-US" dirty="0" smtClean="0"/>
              <a:t> can only decrease the size.</a:t>
            </a:r>
          </a:p>
          <a:p>
            <a:endParaRPr lang="en-US" dirty="0" smtClean="0"/>
          </a:p>
          <a:p>
            <a:endParaRPr lang="en-US" dirty="0" smtClean="0"/>
          </a:p>
          <a:p>
            <a:r>
              <a:rPr lang="en-US" dirty="0" smtClean="0"/>
              <a:t>We must check carefully that this implementation does not suffer</a:t>
            </a:r>
          </a:p>
          <a:p>
            <a:r>
              <a:rPr lang="en-US" dirty="0" smtClean="0"/>
              <a:t>from a ``lost-wakeup'' bug. Care is needed because an </a:t>
            </a:r>
            <a:r>
              <a:rPr lang="en-US" dirty="0" err="1" smtClean="0"/>
              <a:t>enqueuer</a:t>
            </a:r>
            <a:endParaRPr lang="en-US" dirty="0" smtClean="0"/>
          </a:p>
          <a:p>
            <a:r>
              <a:rPr lang="en-US" dirty="0" smtClean="0"/>
              <a:t>encounters a full queue in two steps: first, it sees that</a:t>
            </a:r>
          </a:p>
          <a:p>
            <a:r>
              <a:rPr lang="en-US" dirty="0" smtClean="0"/>
              <a:t>\</a:t>
            </a:r>
            <a:r>
              <a:rPr lang="en-US" dirty="0" err="1" smtClean="0"/>
              <a:t>fsize</a:t>
            </a:r>
            <a:r>
              <a:rPr lang="en-US" dirty="0" smtClean="0"/>
              <a:t>{} is zero, and second, it waits on the</a:t>
            </a:r>
          </a:p>
          <a:p>
            <a:r>
              <a:rPr lang="en-US" dirty="0" smtClean="0"/>
              <a:t>\</a:t>
            </a:r>
            <a:r>
              <a:rPr lang="en-US" dirty="0" err="1" smtClean="0"/>
              <a:t>fNotFullCondition</a:t>
            </a:r>
            <a:r>
              <a:rPr lang="en-US" dirty="0" smtClean="0"/>
              <a:t>{} condition until there is room in the queue.</a:t>
            </a:r>
          </a:p>
          <a:p>
            <a:r>
              <a:rPr lang="en-US" dirty="0" smtClean="0"/>
              <a:t>When a </a:t>
            </a:r>
            <a:r>
              <a:rPr lang="en-US" dirty="0" err="1" smtClean="0"/>
              <a:t>dequeuer</a:t>
            </a:r>
            <a:r>
              <a:rPr lang="en-US" dirty="0" smtClean="0"/>
              <a:t> changes the queue from full to not-full, it</a:t>
            </a:r>
          </a:p>
          <a:p>
            <a:r>
              <a:rPr lang="en-US" dirty="0" smtClean="0"/>
              <a:t>acquires \</a:t>
            </a:r>
            <a:r>
              <a:rPr lang="en-US" dirty="0" err="1" smtClean="0"/>
              <a:t>fEnqLock</a:t>
            </a:r>
            <a:r>
              <a:rPr lang="en-US" dirty="0" smtClean="0"/>
              <a:t>{} and signals the \</a:t>
            </a:r>
            <a:r>
              <a:rPr lang="en-US" dirty="0" err="1" smtClean="0"/>
              <a:t>fNotFullCondition</a:t>
            </a:r>
            <a:r>
              <a:rPr lang="en-US" dirty="0" smtClean="0"/>
              <a:t>{}</a:t>
            </a:r>
          </a:p>
          <a:p>
            <a:r>
              <a:rPr lang="en-US" dirty="0" smtClean="0"/>
              <a:t>condition. Even though the \</a:t>
            </a:r>
            <a:r>
              <a:rPr lang="en-US" dirty="0" err="1" smtClean="0"/>
              <a:t>fsize</a:t>
            </a:r>
            <a:r>
              <a:rPr lang="en-US" dirty="0" smtClean="0"/>
              <a:t>{} field is not protected by</a:t>
            </a:r>
          </a:p>
          <a:p>
            <a:r>
              <a:rPr lang="en-US" dirty="0" smtClean="0"/>
              <a:t>the \</a:t>
            </a:r>
            <a:r>
              <a:rPr lang="en-US" dirty="0" err="1" smtClean="0"/>
              <a:t>fEnqLock</a:t>
            </a:r>
            <a:r>
              <a:rPr lang="en-US" dirty="0" smtClean="0"/>
              <a:t>{}, the </a:t>
            </a:r>
            <a:r>
              <a:rPr lang="en-US" dirty="0" err="1" smtClean="0"/>
              <a:t>dequeuer</a:t>
            </a:r>
            <a:r>
              <a:rPr lang="en-US" dirty="0" smtClean="0"/>
              <a:t> acquires the \</a:t>
            </a:r>
            <a:r>
              <a:rPr lang="en-US" dirty="0" err="1" smtClean="0"/>
              <a:t>fEnqLock</a:t>
            </a:r>
            <a:r>
              <a:rPr lang="en-US" dirty="0" smtClean="0"/>
              <a:t>{} before it</a:t>
            </a:r>
          </a:p>
          <a:p>
            <a:r>
              <a:rPr lang="en-US" dirty="0" smtClean="0"/>
              <a:t>signals the condition, so the </a:t>
            </a:r>
            <a:r>
              <a:rPr lang="en-US" dirty="0" err="1" smtClean="0"/>
              <a:t>dequeuer</a:t>
            </a:r>
            <a:r>
              <a:rPr lang="en-US" dirty="0" smtClean="0"/>
              <a:t> cannot signal between the</a:t>
            </a:r>
          </a:p>
          <a:p>
            <a:r>
              <a:rPr lang="en-US" dirty="0" err="1" smtClean="0"/>
              <a:t>enqueuer's</a:t>
            </a:r>
            <a:r>
              <a:rPr lang="en-US" dirty="0" smtClean="0"/>
              <a:t> two steps.</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B2B16A56-BAD4-46E0-8A36-118F2801F0FC}" type="slidenum">
              <a:rPr lang="ar-SA" smtClean="0"/>
              <a:pPr/>
              <a:t>75</a:t>
            </a:fld>
            <a:endParaRPr lang="en-US" smtClean="0"/>
          </a:p>
        </p:txBody>
      </p:sp>
      <p:sp>
        <p:nvSpPr>
          <p:cNvPr id="2846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14CFF69-006F-4966-8FD8-F72CDF106FA7}" type="slidenum">
              <a:rPr lang="ar-SA" sz="1300">
                <a:latin typeface="Marlett" pitchFamily="2" charset="2"/>
              </a:rPr>
              <a:pPr defTabSz="966788"/>
              <a:t>75</a:t>
            </a:fld>
            <a:endParaRPr lang="en-US" sz="1300">
              <a:latin typeface="Marlett" pitchFamily="2" charset="2"/>
              <a:cs typeface="Courier New" pitchFamily="49" charset="0"/>
            </a:endParaRPr>
          </a:p>
        </p:txBody>
      </p:sp>
      <p:sp>
        <p:nvSpPr>
          <p:cNvPr id="284676" name="Rectangle 2"/>
          <p:cNvSpPr>
            <a:spLocks noGrp="1" noRot="1" noChangeAspect="1" noChangeArrowheads="1" noTextEdit="1"/>
          </p:cNvSpPr>
          <p:nvPr>
            <p:ph type="sldImg"/>
          </p:nvPr>
        </p:nvSpPr>
        <p:spPr>
          <a:ln/>
        </p:spPr>
      </p:sp>
      <p:sp>
        <p:nvSpPr>
          <p:cNvPr id="2846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27D40FAB-AF23-4D76-92B7-503B21A1CE2E}" type="slidenum">
              <a:rPr lang="ar-SA" smtClean="0"/>
              <a:pPr/>
              <a:t>76</a:t>
            </a:fld>
            <a:endParaRPr lang="en-US" smtClean="0"/>
          </a:p>
        </p:txBody>
      </p:sp>
      <p:sp>
        <p:nvSpPr>
          <p:cNvPr id="2856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8EA4022-B3AD-45E5-A343-97540817ED5E}" type="slidenum">
              <a:rPr lang="ar-SA" sz="1300">
                <a:latin typeface="Marlett" pitchFamily="2" charset="2"/>
              </a:rPr>
              <a:pPr defTabSz="966788"/>
              <a:t>76</a:t>
            </a:fld>
            <a:endParaRPr lang="en-US" sz="1300">
              <a:latin typeface="Marlett" pitchFamily="2" charset="2"/>
              <a:cs typeface="Courier New" pitchFamily="49" charset="0"/>
            </a:endParaRPr>
          </a:p>
        </p:txBody>
      </p:sp>
      <p:sp>
        <p:nvSpPr>
          <p:cNvPr id="285700" name="Rectangle 2"/>
          <p:cNvSpPr>
            <a:spLocks noGrp="1" noRot="1" noChangeAspect="1" noChangeArrowheads="1" noTextEdit="1"/>
          </p:cNvSpPr>
          <p:nvPr>
            <p:ph type="sldImg"/>
          </p:nvPr>
        </p:nvSpPr>
        <p:spPr>
          <a:ln/>
        </p:spPr>
      </p:sp>
      <p:sp>
        <p:nvSpPr>
          <p:cNvPr id="2857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F7A42F78-1A46-4FCA-9918-114B5D53D120}" type="slidenum">
              <a:rPr lang="ar-SA" smtClean="0"/>
              <a:pPr/>
              <a:t>77</a:t>
            </a:fld>
            <a:endParaRPr lang="en-US" smtClean="0"/>
          </a:p>
        </p:txBody>
      </p:sp>
      <p:sp>
        <p:nvSpPr>
          <p:cNvPr id="2867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94F28BC-C6E3-46F9-9892-5DE074C6E293}" type="slidenum">
              <a:rPr lang="ar-SA" sz="1300">
                <a:latin typeface="Marlett" pitchFamily="2" charset="2"/>
              </a:rPr>
              <a:pPr defTabSz="966788"/>
              <a:t>77</a:t>
            </a:fld>
            <a:endParaRPr lang="en-US" sz="1300">
              <a:latin typeface="Marlett" pitchFamily="2" charset="2"/>
              <a:cs typeface="Courier New" pitchFamily="49" charset="0"/>
            </a:endParaRPr>
          </a:p>
        </p:txBody>
      </p:sp>
      <p:sp>
        <p:nvSpPr>
          <p:cNvPr id="286724" name="Rectangle 2"/>
          <p:cNvSpPr>
            <a:spLocks noGrp="1" noRot="1" noChangeAspect="1" noChangeArrowheads="1" noTextEdit="1"/>
          </p:cNvSpPr>
          <p:nvPr>
            <p:ph type="sldImg"/>
          </p:nvPr>
        </p:nvSpPr>
        <p:spPr>
          <a:ln/>
        </p:spPr>
      </p:sp>
      <p:sp>
        <p:nvSpPr>
          <p:cNvPr id="286725" name="Rectangle 3"/>
          <p:cNvSpPr>
            <a:spLocks noGrp="1" noChangeArrowheads="1"/>
          </p:cNvSpPr>
          <p:nvPr>
            <p:ph type="body" idx="1"/>
          </p:nvPr>
        </p:nvSpPr>
        <p:spPr>
          <a:noFill/>
          <a:ln/>
        </p:spPr>
        <p:txBody>
          <a:bodyPr/>
          <a:lstStyle/>
          <a:p>
            <a:r>
              <a:rPr lang="en-US" dirty="0" smtClean="0"/>
              <a:t>Just as locks are inherently vulnerable to deadlock, condition objects are inherently vulnerable to </a:t>
            </a:r>
            <a:r>
              <a:rPr lang="en-US" i="1" dirty="0" smtClean="0"/>
              <a:t>lost</a:t>
            </a:r>
            <a:r>
              <a:rPr lang="en-US" dirty="0" smtClean="0"/>
              <a:t> </a:t>
            </a:r>
            <a:r>
              <a:rPr lang="en-US" i="1" dirty="0" smtClean="0"/>
              <a:t>wakeups</a:t>
            </a:r>
            <a:r>
              <a:rPr lang="en-US" dirty="0" smtClean="0"/>
              <a:t>, in which one or more threads wait forever without realizing that the condition for which they are waiting has become true.</a:t>
            </a:r>
          </a:p>
          <a:p>
            <a:endParaRPr lang="en-US" dirty="0" smtClean="0"/>
          </a:p>
          <a:p>
            <a:r>
              <a:rPr lang="en-US" dirty="0" smtClean="0"/>
              <a:t>Lost wakeups can occur in subtle ways.</a:t>
            </a:r>
          </a:p>
          <a:p>
            <a:r>
              <a:rPr lang="en-US" dirty="0" smtClean="0"/>
              <a:t>Figure \ref{</a:t>
            </a:r>
            <a:r>
              <a:rPr lang="en-US" dirty="0" err="1" smtClean="0"/>
              <a:t>figure:monitor:lost</a:t>
            </a:r>
            <a:r>
              <a:rPr lang="en-US" dirty="0" smtClean="0"/>
              <a:t>} shows an ill-considered optimization of the</a:t>
            </a:r>
          </a:p>
          <a:p>
            <a:r>
              <a:rPr lang="en-US" dirty="0" smtClean="0"/>
              <a:t>\</a:t>
            </a:r>
            <a:r>
              <a:rPr lang="en-US" dirty="0" err="1" smtClean="0"/>
              <a:t>cQueue</a:t>
            </a:r>
            <a:r>
              <a:rPr lang="en-US" dirty="0" smtClean="0"/>
              <a:t>{T} class.</a:t>
            </a:r>
          </a:p>
          <a:p>
            <a:r>
              <a:rPr lang="en-US" dirty="0" smtClean="0"/>
              <a:t>Instead of signaling the \</a:t>
            </a:r>
            <a:r>
              <a:rPr lang="en-US" dirty="0" err="1" smtClean="0"/>
              <a:t>fNotEmpty</a:t>
            </a:r>
            <a:r>
              <a:rPr lang="en-US" dirty="0" smtClean="0"/>
              <a:t>{} condition each time \</a:t>
            </a:r>
            <a:r>
              <a:rPr lang="en-US" dirty="0" err="1" smtClean="0"/>
              <a:t>mEnq</a:t>
            </a:r>
            <a:r>
              <a:rPr lang="en-US" dirty="0" smtClean="0"/>
              <a:t>{} </a:t>
            </a:r>
            <a:r>
              <a:rPr lang="en-US" dirty="0" err="1" smtClean="0"/>
              <a:t>enqueues</a:t>
            </a:r>
            <a:r>
              <a:rPr lang="en-US" dirty="0" smtClean="0"/>
              <a:t> an item,</a:t>
            </a:r>
          </a:p>
          <a:p>
            <a:r>
              <a:rPr lang="en-US" dirty="0" smtClean="0"/>
              <a:t>would it not be more efficient to signal the condition only when</a:t>
            </a:r>
          </a:p>
          <a:p>
            <a:r>
              <a:rPr lang="en-US" dirty="0" smtClean="0"/>
              <a:t>the queue actually transitions from empty to non-empty?</a:t>
            </a:r>
          </a:p>
          <a:p>
            <a:r>
              <a:rPr lang="en-US" dirty="0" smtClean="0"/>
              <a:t>This optimization works as intended if there is only one producer and one consumer,</a:t>
            </a:r>
          </a:p>
          <a:p>
            <a:r>
              <a:rPr lang="en-US" dirty="0" smtClean="0"/>
              <a:t>but it is incorrect if there are multiple producers or consumers.</a:t>
            </a:r>
          </a:p>
          <a:p>
            <a:r>
              <a:rPr lang="en-US" dirty="0" smtClean="0"/>
              <a:t>Consider the following scenario:</a:t>
            </a:r>
          </a:p>
          <a:p>
            <a:r>
              <a:rPr lang="en-US" dirty="0" smtClean="0"/>
              <a:t>consumers $A$ and $B$ both try to </a:t>
            </a:r>
            <a:r>
              <a:rPr lang="en-US" dirty="0" err="1" smtClean="0"/>
              <a:t>dequeue</a:t>
            </a:r>
            <a:r>
              <a:rPr lang="en-US" dirty="0" smtClean="0"/>
              <a:t> an item from an empty queue,</a:t>
            </a:r>
          </a:p>
          <a:p>
            <a:r>
              <a:rPr lang="en-US" dirty="0" smtClean="0"/>
              <a:t>both detect the queue is empty,</a:t>
            </a:r>
          </a:p>
          <a:p>
            <a:r>
              <a:rPr lang="en-US" dirty="0" smtClean="0"/>
              <a:t>and both block on the \</a:t>
            </a:r>
            <a:r>
              <a:rPr lang="en-US" dirty="0" err="1" smtClean="0"/>
              <a:t>fNotEmpty</a:t>
            </a:r>
            <a:r>
              <a:rPr lang="en-US" dirty="0" smtClean="0"/>
              <a:t>{} condition.</a:t>
            </a:r>
          </a:p>
          <a:p>
            <a:r>
              <a:rPr lang="en-US" dirty="0" smtClean="0"/>
              <a:t>Producer $C$ </a:t>
            </a:r>
            <a:r>
              <a:rPr lang="en-US" dirty="0" err="1" smtClean="0"/>
              <a:t>enqueues</a:t>
            </a:r>
            <a:r>
              <a:rPr lang="en-US" dirty="0" smtClean="0"/>
              <a:t> an item in the buffer, and signals \</a:t>
            </a:r>
            <a:r>
              <a:rPr lang="en-US" dirty="0" err="1" smtClean="0"/>
              <a:t>fNotEmpty</a:t>
            </a:r>
            <a:r>
              <a:rPr lang="en-US" dirty="0" smtClean="0"/>
              <a:t>{},</a:t>
            </a:r>
          </a:p>
          <a:p>
            <a:r>
              <a:rPr lang="en-US" dirty="0" smtClean="0"/>
              <a:t>waking $A$.</a:t>
            </a:r>
          </a:p>
          <a:p>
            <a:r>
              <a:rPr lang="en-US" dirty="0" smtClean="0"/>
              <a:t>Before $A$ can acquire the lock, however,</a:t>
            </a:r>
          </a:p>
          <a:p>
            <a:r>
              <a:rPr lang="en-US" dirty="0" smtClean="0"/>
              <a:t>another producer $D$ puts a second item in the queue,</a:t>
            </a:r>
          </a:p>
          <a:p>
            <a:r>
              <a:rPr lang="en-US" dirty="0" smtClean="0"/>
              <a:t>and because the queue is not empty, it does not signal \</a:t>
            </a:r>
            <a:r>
              <a:rPr lang="en-US" dirty="0" err="1" smtClean="0"/>
              <a:t>fNotEmpty</a:t>
            </a:r>
            <a:r>
              <a:rPr lang="en-US" dirty="0" smtClean="0"/>
              <a:t>{}.</a:t>
            </a:r>
          </a:p>
          <a:p>
            <a:r>
              <a:rPr lang="en-US" dirty="0" smtClean="0"/>
              <a:t>Then $A$ acquires the lock, removes the first item,</a:t>
            </a:r>
          </a:p>
          <a:p>
            <a:r>
              <a:rPr lang="en-US" dirty="0" smtClean="0"/>
              <a:t>but $B$, victim of a lost wakeup,</a:t>
            </a:r>
          </a:p>
          <a:p>
            <a:r>
              <a:rPr lang="en-US" dirty="0" smtClean="0"/>
              <a:t>waits forever even though there is an item in the buffer to be consumed.</a:t>
            </a:r>
          </a:p>
          <a:p>
            <a:endParaRPr lang="en-US" dirty="0" smtClean="0"/>
          </a:p>
          <a:p>
            <a:r>
              <a:rPr lang="en-US" dirty="0" smtClean="0"/>
              <a:t>Although there is no substitute for reasoning carefully about your program,</a:t>
            </a:r>
          </a:p>
          <a:p>
            <a:r>
              <a:rPr lang="en-US" dirty="0" smtClean="0"/>
              <a:t>there are simple programming practices that will minimize vulnerability to</a:t>
            </a:r>
          </a:p>
          <a:p>
            <a:r>
              <a:rPr lang="en-US" dirty="0" smtClean="0"/>
              <a:t>lost wakeups.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A631C9E4-C2E9-42BE-A2D1-F4BC8E868A51}" type="slidenum">
              <a:rPr lang="ar-SA" smtClean="0"/>
              <a:pPr/>
              <a:t>78</a:t>
            </a:fld>
            <a:endParaRPr lang="en-US" smtClean="0"/>
          </a:p>
        </p:txBody>
      </p:sp>
      <p:sp>
        <p:nvSpPr>
          <p:cNvPr id="2877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BA792B5-4353-42E2-ABF7-D171557A6643}" type="slidenum">
              <a:rPr lang="ar-SA" sz="1300">
                <a:latin typeface="Marlett" pitchFamily="2" charset="2"/>
              </a:rPr>
              <a:pPr defTabSz="966788"/>
              <a:t>78</a:t>
            </a:fld>
            <a:endParaRPr lang="en-US" sz="1300">
              <a:latin typeface="Marlett" pitchFamily="2" charset="2"/>
              <a:cs typeface="Courier New" pitchFamily="49" charset="0"/>
            </a:endParaRPr>
          </a:p>
        </p:txBody>
      </p:sp>
      <p:sp>
        <p:nvSpPr>
          <p:cNvPr id="287748" name="Rectangle 2"/>
          <p:cNvSpPr>
            <a:spLocks noGrp="1" noRot="1" noChangeAspect="1" noChangeArrowheads="1" noTextEdit="1"/>
          </p:cNvSpPr>
          <p:nvPr>
            <p:ph type="sldImg"/>
          </p:nvPr>
        </p:nvSpPr>
        <p:spPr>
          <a:ln/>
        </p:spPr>
      </p:sp>
      <p:sp>
        <p:nvSpPr>
          <p:cNvPr id="2877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9D6C8F27-A9B1-46B4-B903-11AB40C3D3FA}" type="slidenum">
              <a:rPr lang="ar-SA" smtClean="0"/>
              <a:pPr/>
              <a:t>79</a:t>
            </a:fld>
            <a:endParaRPr lang="en-US" smtClean="0"/>
          </a:p>
        </p:txBody>
      </p:sp>
      <p:sp>
        <p:nvSpPr>
          <p:cNvPr id="2887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24811AA-3D75-4253-B957-06F42F9CF075}" type="slidenum">
              <a:rPr lang="ar-SA" sz="1300">
                <a:latin typeface="Marlett" pitchFamily="2" charset="2"/>
              </a:rPr>
              <a:pPr defTabSz="966788"/>
              <a:t>79</a:t>
            </a:fld>
            <a:endParaRPr lang="en-US" sz="1300">
              <a:latin typeface="Marlett" pitchFamily="2" charset="2"/>
              <a:cs typeface="Courier New" pitchFamily="49" charset="0"/>
            </a:endParaRPr>
          </a:p>
        </p:txBody>
      </p:sp>
      <p:sp>
        <p:nvSpPr>
          <p:cNvPr id="288772" name="Rectangle 2"/>
          <p:cNvSpPr>
            <a:spLocks noGrp="1" noRot="1" noChangeAspect="1" noChangeArrowheads="1" noTextEdit="1"/>
          </p:cNvSpPr>
          <p:nvPr>
            <p:ph type="sldImg"/>
          </p:nvPr>
        </p:nvSpPr>
        <p:spPr>
          <a:ln/>
        </p:spPr>
      </p:sp>
      <p:sp>
        <p:nvSpPr>
          <p:cNvPr id="2887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A920E8BF-85FC-4C48-A1CF-8332F6D9208C}" type="slidenum">
              <a:rPr lang="ar-SA" smtClean="0"/>
              <a:pPr/>
              <a:t>8</a:t>
            </a:fld>
            <a:endParaRPr lang="en-US" smtClean="0"/>
          </a:p>
        </p:txBody>
      </p:sp>
      <p:sp>
        <p:nvSpPr>
          <p:cNvPr id="2170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20CA378-EB16-484C-B0D8-5C8A32E27B37}" type="slidenum">
              <a:rPr lang="ar-SA" sz="1300">
                <a:latin typeface="Marlett" pitchFamily="2" charset="2"/>
              </a:rPr>
              <a:pPr defTabSz="966788"/>
              <a:t>8</a:t>
            </a:fld>
            <a:endParaRPr lang="en-US" sz="1300">
              <a:latin typeface="Marlett" pitchFamily="2" charset="2"/>
              <a:cs typeface="Courier New" pitchFamily="49" charset="0"/>
            </a:endParaRPr>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noFill/>
          <a:ln/>
        </p:spPr>
        <p:txBody>
          <a:bodyPr/>
          <a:lstStyle/>
          <a:p>
            <a:r>
              <a:rPr lang="en-US" smtClean="0"/>
              <a:t>When designing a pool interface, one choice is whether the make the pool bounded or unbounded. A bounded pool has a fixed capacity (maximum number of objects it holds). Bounded pools are useful when resources are an issue. For example, if you are concerned that the producers will get too far ahead of the consumers, you should bound the pool. An unbounded pool, by contrast, holds an unbounded number of objects.</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8E66FD1B-9263-487E-A8D5-9AC88C5EEC7D}" type="slidenum">
              <a:rPr lang="ar-SA" smtClean="0"/>
              <a:pPr/>
              <a:t>80</a:t>
            </a:fld>
            <a:endParaRPr lang="en-US" smtClean="0"/>
          </a:p>
        </p:txBody>
      </p:sp>
      <p:sp>
        <p:nvSpPr>
          <p:cNvPr id="2897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D256B54-BF0D-4131-BA2B-E2BAEE4FBAC1}" type="slidenum">
              <a:rPr lang="ar-SA" sz="1300">
                <a:latin typeface="Marlett" pitchFamily="2" charset="2"/>
              </a:rPr>
              <a:pPr defTabSz="966788"/>
              <a:t>80</a:t>
            </a:fld>
            <a:endParaRPr lang="en-US" sz="1300">
              <a:latin typeface="Marlett" pitchFamily="2" charset="2"/>
              <a:cs typeface="Courier New" pitchFamily="49" charset="0"/>
            </a:endParaRPr>
          </a:p>
        </p:txBody>
      </p:sp>
      <p:sp>
        <p:nvSpPr>
          <p:cNvPr id="289796" name="Rectangle 2"/>
          <p:cNvSpPr>
            <a:spLocks noGrp="1" noRot="1" noChangeAspect="1" noChangeArrowheads="1" noTextEdit="1"/>
          </p:cNvSpPr>
          <p:nvPr>
            <p:ph type="sldImg"/>
          </p:nvPr>
        </p:nvSpPr>
        <p:spPr>
          <a:ln/>
        </p:spPr>
      </p:sp>
      <p:sp>
        <p:nvSpPr>
          <p:cNvPr id="289797" name="Rectangle 3"/>
          <p:cNvSpPr>
            <a:spLocks noGrp="1" noChangeArrowheads="1"/>
          </p:cNvSpPr>
          <p:nvPr>
            <p:ph type="body" idx="1"/>
          </p:nvPr>
        </p:nvSpPr>
        <p:spPr>
          <a:noFill/>
          <a:ln/>
        </p:spPr>
        <p:txBody>
          <a:bodyPr/>
          <a:lstStyle/>
          <a:p>
            <a:r>
              <a:rPr lang="en-US" smtClean="0"/>
              <a:t>.</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552326BE-C007-4B5B-B46A-B5008FFB51E6}" type="slidenum">
              <a:rPr lang="ar-SA" smtClean="0"/>
              <a:pPr/>
              <a:t>81</a:t>
            </a:fld>
            <a:endParaRPr lang="en-US" smtClean="0"/>
          </a:p>
        </p:txBody>
      </p:sp>
      <p:sp>
        <p:nvSpPr>
          <p:cNvPr id="2908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3555C9E-3A51-4BBF-A300-D297CB48F076}" type="slidenum">
              <a:rPr lang="ar-SA" sz="1300">
                <a:latin typeface="Marlett" pitchFamily="2" charset="2"/>
              </a:rPr>
              <a:pPr defTabSz="966788"/>
              <a:t>81</a:t>
            </a:fld>
            <a:endParaRPr lang="en-US" sz="1300">
              <a:latin typeface="Marlett" pitchFamily="2" charset="2"/>
              <a:cs typeface="Courier New" pitchFamily="49" charset="0"/>
            </a:endParaRPr>
          </a:p>
        </p:txBody>
      </p:sp>
      <p:sp>
        <p:nvSpPr>
          <p:cNvPr id="290820" name="Rectangle 2"/>
          <p:cNvSpPr>
            <a:spLocks noGrp="1" noRot="1" noChangeAspect="1" noChangeArrowheads="1" noTextEdit="1"/>
          </p:cNvSpPr>
          <p:nvPr>
            <p:ph type="sldImg"/>
          </p:nvPr>
        </p:nvSpPr>
        <p:spPr>
          <a:ln/>
        </p:spPr>
      </p:sp>
      <p:sp>
        <p:nvSpPr>
          <p:cNvPr id="2908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CAEF514B-EBC5-4FC6-AB37-693848CCAABD}" type="slidenum">
              <a:rPr lang="ar-SA" smtClean="0"/>
              <a:pPr/>
              <a:t>82</a:t>
            </a:fld>
            <a:endParaRPr lang="en-US" smtClean="0"/>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E1360E18-D648-4F74-BA30-EB94256BDDE7}" type="slidenum">
              <a:rPr lang="ar-SA" smtClean="0"/>
              <a:pPr/>
              <a:t>83</a:t>
            </a:fld>
            <a:endParaRPr lang="en-US" smtClean="0"/>
          </a:p>
        </p:txBody>
      </p:sp>
      <p:sp>
        <p:nvSpPr>
          <p:cNvPr id="2928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B7BC2F9-442E-4DE6-ACF5-224596832742}" type="slidenum">
              <a:rPr lang="ar-SA" sz="1300">
                <a:latin typeface="Marlett" pitchFamily="2" charset="2"/>
              </a:rPr>
              <a:pPr defTabSz="966788"/>
              <a:t>83</a:t>
            </a:fld>
            <a:endParaRPr lang="en-US" sz="1300">
              <a:latin typeface="Marlett" pitchFamily="2" charset="2"/>
              <a:cs typeface="Courier New" pitchFamily="49" charset="0"/>
            </a:endParaRPr>
          </a:p>
        </p:txBody>
      </p:sp>
      <p:sp>
        <p:nvSpPr>
          <p:cNvPr id="292868" name="Rectangle 2"/>
          <p:cNvSpPr>
            <a:spLocks noGrp="1" noRot="1" noChangeAspect="1" noChangeArrowheads="1" noTextEdit="1"/>
          </p:cNvSpPr>
          <p:nvPr>
            <p:ph type="sldImg"/>
          </p:nvPr>
        </p:nvSpPr>
        <p:spPr>
          <a:ln/>
        </p:spPr>
      </p:sp>
      <p:sp>
        <p:nvSpPr>
          <p:cNvPr id="292869" name="Rectangle 3"/>
          <p:cNvSpPr>
            <a:spLocks noGrp="1" noChangeArrowheads="1"/>
          </p:cNvSpPr>
          <p:nvPr>
            <p:ph type="body" idx="1"/>
          </p:nvPr>
        </p:nvSpPr>
        <p:spPr>
          <a:noFill/>
          <a:ln/>
        </p:spPr>
        <p:txBody>
          <a:bodyPr/>
          <a:lstStyle/>
          <a:p>
            <a:r>
              <a:rPr lang="en-US" smtClean="0"/>
              <a:t>Why do we hold the lock during signaling. Well, as explained by David Holmes, a top java concurrency programmer/designer, once you wait() for a condition there is an expectation that some other thread will cause the condition to become true and notify you of that fact.</a:t>
            </a:r>
          </a:p>
          <a:p>
            <a:r>
              <a:rPr lang="en-US" smtClean="0"/>
              <a:t/>
            </a:r>
            <a:br>
              <a:rPr lang="en-US" smtClean="0"/>
            </a:br>
            <a:r>
              <a:rPr lang="en-US" smtClean="0"/>
              <a:t>The notification must only occur before the waiter sees the condition</a:t>
            </a:r>
            <a:br>
              <a:rPr lang="en-US" smtClean="0"/>
            </a:br>
            <a:r>
              <a:rPr lang="en-US" smtClean="0"/>
              <a:t>doesn't hold (queue is full), or after the waiter enters the actual wait, otherwise the</a:t>
            </a:r>
            <a:br>
              <a:rPr lang="en-US" smtClean="0"/>
            </a:br>
            <a:r>
              <a:rPr lang="en-US" smtClean="0"/>
              <a:t>notification won't be seen. In our case these are the lines</a:t>
            </a:r>
          </a:p>
          <a:p>
            <a:endParaRPr lang="en-US" smtClean="0"/>
          </a:p>
          <a:p>
            <a:r>
              <a:rPr lang="en-US" b="1" smtClean="0">
                <a:solidFill>
                  <a:schemeClr val="folHlink"/>
                </a:solidFill>
                <a:latin typeface="Lucida Console" pitchFamily="49" charset="0"/>
                <a:cs typeface="Courier New" pitchFamily="49" charset="0"/>
              </a:rPr>
              <a:t>while (size.get() == capacity) </a:t>
            </a:r>
          </a:p>
          <a:p>
            <a:r>
              <a:rPr lang="en-US" b="1" smtClean="0">
                <a:solidFill>
                  <a:schemeClr val="folHlink"/>
                </a:solidFill>
                <a:latin typeface="Lucida Console" pitchFamily="49" charset="0"/>
                <a:cs typeface="Courier New" pitchFamily="49" charset="0"/>
              </a:rPr>
              <a:t>    notFullCondition.await(); </a:t>
            </a:r>
          </a:p>
          <a:p>
            <a:endParaRPr lang="en-US" smtClean="0"/>
          </a:p>
          <a:p>
            <a:endParaRPr lang="en-US" smtClean="0"/>
          </a:p>
          <a:p>
            <a:endParaRPr lang="en-US" smtClean="0"/>
          </a:p>
          <a:p>
            <a:r>
              <a:rPr lang="en-US" smtClean="0"/>
              <a:t>Hence the notifying thread has to hold the same</a:t>
            </a:r>
            <a:br>
              <a:rPr lang="en-US" smtClean="0"/>
            </a:br>
            <a:r>
              <a:rPr lang="en-US" smtClean="0"/>
              <a:t>lock while it sets the condition and performs the notification. </a:t>
            </a:r>
            <a:br>
              <a:rPr lang="en-US" smtClean="0"/>
            </a:br>
            <a:r>
              <a:rPr lang="en-US" smtClean="0"/>
              <a:t/>
            </a:r>
            <a:br>
              <a:rPr lang="en-US" smtClean="0"/>
            </a:br>
            <a:r>
              <a:rPr lang="en-US" smtClean="0"/>
              <a:t>Now strictly speaking in terms of synchronization correctness it is not</a:t>
            </a:r>
            <a:br>
              <a:rPr lang="en-US" smtClean="0"/>
            </a:br>
            <a:r>
              <a:rPr lang="en-US" smtClean="0"/>
              <a:t>necessary to hold a lock when you do a condition signal - as long as you</a:t>
            </a:r>
            <a:br>
              <a:rPr lang="en-US" smtClean="0"/>
            </a:br>
            <a:r>
              <a:rPr lang="en-US" smtClean="0"/>
              <a:t>signal AFTER changing the state. However Java requires that you do hold the</a:t>
            </a:r>
            <a:br>
              <a:rPr lang="en-US" smtClean="0"/>
            </a:br>
            <a:r>
              <a:rPr lang="en-US" smtClean="0"/>
              <a:t>lock - why? Because otherwise people would forget to hold the lock when</a:t>
            </a:r>
            <a:br>
              <a:rPr lang="en-US" smtClean="0"/>
            </a:br>
            <a:r>
              <a:rPr lang="en-US" smtClean="0"/>
              <a:t>setting the condition and the program would be incorrect. The situation</a:t>
            </a:r>
            <a:br>
              <a:rPr lang="en-US" smtClean="0"/>
            </a:br>
            <a:r>
              <a:rPr lang="en-US" smtClean="0"/>
              <a:t>where doing a notification/signal without holding the lock is beneficial</a:t>
            </a:r>
            <a:br>
              <a:rPr lang="en-US" smtClean="0"/>
            </a:br>
            <a:r>
              <a:rPr lang="en-US" smtClean="0"/>
              <a:t>only in rare circumstances as a potential performance optimisation. This is</a:t>
            </a:r>
            <a:br>
              <a:rPr lang="en-US" smtClean="0"/>
            </a:br>
            <a:r>
              <a:rPr lang="en-US" smtClean="0"/>
              <a:t>an example of the language designers choosing what's best for the majority</a:t>
            </a:r>
            <a:br>
              <a:rPr lang="en-US" smtClean="0"/>
            </a:br>
            <a:r>
              <a:rPr lang="en-US" smtClean="0"/>
              <a:t>of programmers.</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75374AE0-0F06-4384-919A-24145557580F}" type="slidenum">
              <a:rPr lang="ar-SA" smtClean="0"/>
              <a:pPr/>
              <a:t>84</a:t>
            </a:fld>
            <a:endParaRPr lang="en-US" smtClean="0"/>
          </a:p>
        </p:txBody>
      </p:sp>
      <p:sp>
        <p:nvSpPr>
          <p:cNvPr id="2938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BF4CF13-0240-4FBA-89C4-C24232B90029}" type="slidenum">
              <a:rPr lang="ar-SA" sz="1300">
                <a:latin typeface="Marlett" pitchFamily="2" charset="2"/>
              </a:rPr>
              <a:pPr defTabSz="966788"/>
              <a:t>84</a:t>
            </a:fld>
            <a:endParaRPr lang="en-US" sz="1300">
              <a:latin typeface="Marlett" pitchFamily="2" charset="2"/>
              <a:cs typeface="Courier New" pitchFamily="49" charset="0"/>
            </a:endParaRPr>
          </a:p>
        </p:txBody>
      </p:sp>
      <p:sp>
        <p:nvSpPr>
          <p:cNvPr id="293892" name="Rectangle 2"/>
          <p:cNvSpPr>
            <a:spLocks noGrp="1" noRot="1" noChangeAspect="1" noChangeArrowheads="1" noTextEdit="1"/>
          </p:cNvSpPr>
          <p:nvPr>
            <p:ph type="sldImg"/>
          </p:nvPr>
        </p:nvSpPr>
        <p:spPr>
          <a:ln/>
        </p:spPr>
      </p:sp>
      <p:sp>
        <p:nvSpPr>
          <p:cNvPr id="293893" name="Rectangle 3"/>
          <p:cNvSpPr>
            <a:spLocks noGrp="1" noChangeArrowheads="1"/>
          </p:cNvSpPr>
          <p:nvPr>
            <p:ph type="body" idx="1"/>
          </p:nvPr>
        </p:nvSpPr>
        <p:spPr>
          <a:noFill/>
          <a:ln/>
        </p:spPr>
        <p:txBody>
          <a:bodyPr/>
          <a:lstStyle/>
          <a:p>
            <a:r>
              <a:rPr lang="en-US" smtClean="0"/>
              <a:t>Why do we hold the lock during signaling. Well, as explained by David Holmes, a top java concurrency programmer/designer, once you wait() for a condition there is an expectation that some other thread will cause the condition to become true and notify you of that fact.</a:t>
            </a:r>
          </a:p>
          <a:p>
            <a:r>
              <a:rPr lang="en-US" smtClean="0"/>
              <a:t/>
            </a:r>
            <a:br>
              <a:rPr lang="en-US" smtClean="0"/>
            </a:br>
            <a:r>
              <a:rPr lang="en-US" smtClean="0"/>
              <a:t>The notification must only occur before the waiter sees the condition</a:t>
            </a:r>
            <a:br>
              <a:rPr lang="en-US" smtClean="0"/>
            </a:br>
            <a:r>
              <a:rPr lang="en-US" smtClean="0"/>
              <a:t>doesn't hold (queue is full), or after the waiter enters the actual wait, otherwise the</a:t>
            </a:r>
            <a:br>
              <a:rPr lang="en-US" smtClean="0"/>
            </a:br>
            <a:r>
              <a:rPr lang="en-US" smtClean="0"/>
              <a:t>notification won't be seen. In our case these are the lines</a:t>
            </a:r>
          </a:p>
          <a:p>
            <a:endParaRPr lang="en-US" smtClean="0"/>
          </a:p>
          <a:p>
            <a:r>
              <a:rPr lang="en-US" b="1" smtClean="0">
                <a:solidFill>
                  <a:schemeClr val="folHlink"/>
                </a:solidFill>
                <a:latin typeface="Lucida Console" pitchFamily="49" charset="0"/>
                <a:cs typeface="Courier New" pitchFamily="49" charset="0"/>
              </a:rPr>
              <a:t>while (size.get() == capacity) </a:t>
            </a:r>
          </a:p>
          <a:p>
            <a:r>
              <a:rPr lang="en-US" b="1" smtClean="0">
                <a:solidFill>
                  <a:schemeClr val="folHlink"/>
                </a:solidFill>
                <a:latin typeface="Lucida Console" pitchFamily="49" charset="0"/>
                <a:cs typeface="Courier New" pitchFamily="49" charset="0"/>
              </a:rPr>
              <a:t>    notFullCondition.await(); </a:t>
            </a:r>
          </a:p>
          <a:p>
            <a:endParaRPr lang="en-US" smtClean="0"/>
          </a:p>
          <a:p>
            <a:endParaRPr lang="en-US" smtClean="0"/>
          </a:p>
          <a:p>
            <a:r>
              <a:rPr lang="en-US" smtClean="0"/>
              <a:t>Hence the notifying thread has to hold the same</a:t>
            </a:r>
            <a:br>
              <a:rPr lang="en-US" smtClean="0"/>
            </a:br>
            <a:r>
              <a:rPr lang="en-US" smtClean="0"/>
              <a:t>lock while it sets the condition and performs the notification. </a:t>
            </a:r>
            <a:br>
              <a:rPr lang="en-US" smtClean="0"/>
            </a:br>
            <a:r>
              <a:rPr lang="en-US" smtClean="0"/>
              <a:t/>
            </a:r>
            <a:br>
              <a:rPr lang="en-US" smtClean="0"/>
            </a:br>
            <a:r>
              <a:rPr lang="en-US" smtClean="0"/>
              <a:t>Now strictly speaking in terms of synchronization correctness it is not</a:t>
            </a:r>
            <a:br>
              <a:rPr lang="en-US" smtClean="0"/>
            </a:br>
            <a:r>
              <a:rPr lang="en-US" smtClean="0"/>
              <a:t>necessary to hold a lock when you do a condition signal - as long as you</a:t>
            </a:r>
            <a:br>
              <a:rPr lang="en-US" smtClean="0"/>
            </a:br>
            <a:r>
              <a:rPr lang="en-US" smtClean="0"/>
              <a:t>signal AFTER changing the state. However Java requires that you do hold the</a:t>
            </a:r>
            <a:br>
              <a:rPr lang="en-US" smtClean="0"/>
            </a:br>
            <a:r>
              <a:rPr lang="en-US" smtClean="0"/>
              <a:t>lock - why? Because otherwise people would forget to hold the lock when</a:t>
            </a:r>
            <a:br>
              <a:rPr lang="en-US" smtClean="0"/>
            </a:br>
            <a:r>
              <a:rPr lang="en-US" smtClean="0"/>
              <a:t>setting the condition and the program would be incorrect. The situation</a:t>
            </a:r>
            <a:br>
              <a:rPr lang="en-US" smtClean="0"/>
            </a:br>
            <a:r>
              <a:rPr lang="en-US" smtClean="0"/>
              <a:t>where doing a notification/signal without holding the lock is beneficial</a:t>
            </a:r>
            <a:br>
              <a:rPr lang="en-US" smtClean="0"/>
            </a:br>
            <a:r>
              <a:rPr lang="en-US" smtClean="0"/>
              <a:t>only in rare circumstances as a potential performance optimisation. This is</a:t>
            </a:r>
            <a:br>
              <a:rPr lang="en-US" smtClean="0"/>
            </a:br>
            <a:r>
              <a:rPr lang="en-US" smtClean="0"/>
              <a:t>an example of the language designers choosing what's best for the majority</a:t>
            </a:r>
            <a:br>
              <a:rPr lang="en-US" smtClean="0"/>
            </a:br>
            <a:r>
              <a:rPr lang="en-US" smtClean="0"/>
              <a:t>of programmers.</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1FE3549-FDDE-4197-843C-36B4C6627441}" type="slidenum">
              <a:rPr lang="ar-SA" smtClean="0"/>
              <a:pPr/>
              <a:t>85</a:t>
            </a:fld>
            <a:endParaRPr lang="en-US" smtClean="0"/>
          </a:p>
        </p:txBody>
      </p:sp>
      <p:sp>
        <p:nvSpPr>
          <p:cNvPr id="2949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2C55A49-859C-4A28-987A-4DFE26ACD05D}" type="slidenum">
              <a:rPr lang="ar-SA" sz="1300">
                <a:latin typeface="Marlett" pitchFamily="2" charset="2"/>
              </a:rPr>
              <a:pPr defTabSz="966788"/>
              <a:t>85</a:t>
            </a:fld>
            <a:endParaRPr lang="en-US" sz="1300">
              <a:latin typeface="Marlett" pitchFamily="2" charset="2"/>
              <a:cs typeface="Courier New" pitchFamily="49" charset="0"/>
            </a:endParaRPr>
          </a:p>
        </p:txBody>
      </p:sp>
      <p:sp>
        <p:nvSpPr>
          <p:cNvPr id="294916" name="Rectangle 2"/>
          <p:cNvSpPr>
            <a:spLocks noGrp="1" noRot="1" noChangeAspect="1" noChangeArrowheads="1" noTextEdit="1"/>
          </p:cNvSpPr>
          <p:nvPr>
            <p:ph type="sldImg"/>
          </p:nvPr>
        </p:nvSpPr>
        <p:spPr>
          <a:ln/>
        </p:spPr>
      </p:sp>
      <p:sp>
        <p:nvSpPr>
          <p:cNvPr id="294917" name="Rectangle 3"/>
          <p:cNvSpPr>
            <a:spLocks noGrp="1" noChangeArrowheads="1"/>
          </p:cNvSpPr>
          <p:nvPr>
            <p:ph type="body" idx="1"/>
          </p:nvPr>
        </p:nvSpPr>
        <p:spPr>
          <a:noFill/>
          <a:ln/>
        </p:spPr>
        <p:txBody>
          <a:bodyPr/>
          <a:lstStyle/>
          <a:p>
            <a:r>
              <a:rPr lang="en-US" smtClean="0"/>
              <a:t>The deq() method is symmetric.</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16442D84-3110-4281-B47E-AAF99CE39252}" type="slidenum">
              <a:rPr lang="ar-SA" smtClean="0"/>
              <a:pPr/>
              <a:t>86</a:t>
            </a:fld>
            <a:endParaRPr lang="en-US" smtClean="0"/>
          </a:p>
        </p:txBody>
      </p:sp>
      <p:sp>
        <p:nvSpPr>
          <p:cNvPr id="2959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78CBDE0-136D-49F0-8F9D-5A6D1019DD93}" type="slidenum">
              <a:rPr lang="ar-SA" sz="1300">
                <a:latin typeface="Marlett" pitchFamily="2" charset="2"/>
              </a:rPr>
              <a:pPr defTabSz="966788"/>
              <a:t>86</a:t>
            </a:fld>
            <a:endParaRPr lang="en-US" sz="1300">
              <a:latin typeface="Marlett" pitchFamily="2" charset="2"/>
              <a:cs typeface="Courier New" pitchFamily="49" charset="0"/>
            </a:endParaRPr>
          </a:p>
        </p:txBody>
      </p:sp>
      <p:sp>
        <p:nvSpPr>
          <p:cNvPr id="295940" name="Rectangle 2"/>
          <p:cNvSpPr>
            <a:spLocks noGrp="1" noRot="1" noChangeAspect="1" noChangeArrowheads="1" noTextEdit="1"/>
          </p:cNvSpPr>
          <p:nvPr>
            <p:ph type="sldImg"/>
          </p:nvPr>
        </p:nvSpPr>
        <p:spPr>
          <a:ln/>
        </p:spPr>
      </p:sp>
      <p:sp>
        <p:nvSpPr>
          <p:cNvPr id="2959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25BBB49B-02AD-4E76-B02A-587AC8042057}" type="slidenum">
              <a:rPr lang="ar-SA" smtClean="0"/>
              <a:pPr/>
              <a:t>87</a:t>
            </a:fld>
            <a:endParaRPr lang="en-US" smtClean="0"/>
          </a:p>
        </p:txBody>
      </p:sp>
      <p:sp>
        <p:nvSpPr>
          <p:cNvPr id="2969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76A7AB8-5610-4A20-A13B-BEF300E3FA19}" type="slidenum">
              <a:rPr lang="ar-SA" sz="1300">
                <a:latin typeface="Marlett" pitchFamily="2" charset="2"/>
              </a:rPr>
              <a:pPr defTabSz="966788"/>
              <a:t>87</a:t>
            </a:fld>
            <a:endParaRPr lang="en-US" sz="1300">
              <a:latin typeface="Marlett" pitchFamily="2" charset="2"/>
              <a:cs typeface="Courier New" pitchFamily="49" charset="0"/>
            </a:endParaRPr>
          </a:p>
        </p:txBody>
      </p:sp>
      <p:sp>
        <p:nvSpPr>
          <p:cNvPr id="296964" name="Rectangle 2"/>
          <p:cNvSpPr>
            <a:spLocks noGrp="1" noRot="1" noChangeAspect="1" noChangeArrowheads="1" noTextEdit="1"/>
          </p:cNvSpPr>
          <p:nvPr>
            <p:ph type="sldImg"/>
          </p:nvPr>
        </p:nvSpPr>
        <p:spPr>
          <a:ln/>
        </p:spPr>
      </p:sp>
      <p:sp>
        <p:nvSpPr>
          <p:cNvPr id="296965" name="Rectangle 3"/>
          <p:cNvSpPr>
            <a:spLocks noGrp="1" noChangeArrowheads="1"/>
          </p:cNvSpPr>
          <p:nvPr>
            <p:ph type="body" idx="1"/>
          </p:nvPr>
        </p:nvSpPr>
        <p:spPr>
          <a:noFill/>
          <a:ln/>
        </p:spPr>
        <p:txBody>
          <a:bodyPr/>
          <a:lstStyle/>
          <a:p>
            <a:r>
              <a:rPr lang="en-US" smtClean="0"/>
              <a:t>The key insight is that the enqueuer only decrements the counter, and really cares only whether or not the counter value is zero. Symmetrically, the dequeuer cares only whether or not the counter value is the queue capacity.</a:t>
            </a:r>
          </a:p>
          <a:p>
            <a:endParaRPr lang="en-US" smtClean="0"/>
          </a:p>
          <a:p>
            <a:r>
              <a:rPr lang="en-US" smtClean="0"/>
              <a:t>NB: the deq() method does not explicitly check the size field, but relies on testing the sentinel Node’s next field. Same thing.</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16E2F4C2-4563-4646-A3E9-E19A895E455E}" type="slidenum">
              <a:rPr lang="ar-SA" smtClean="0"/>
              <a:pPr/>
              <a:t>88</a:t>
            </a:fld>
            <a:endParaRPr lang="en-US" smtClean="0"/>
          </a:p>
        </p:txBody>
      </p:sp>
      <p:sp>
        <p:nvSpPr>
          <p:cNvPr id="2979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AD80E27-2704-4311-858C-4A2CC2B3067B}" type="slidenum">
              <a:rPr lang="ar-SA" sz="1300">
                <a:latin typeface="Marlett" pitchFamily="2" charset="2"/>
              </a:rPr>
              <a:pPr defTabSz="966788"/>
              <a:t>88</a:t>
            </a:fld>
            <a:endParaRPr lang="en-US" sz="1300">
              <a:latin typeface="Marlett" pitchFamily="2" charset="2"/>
              <a:cs typeface="Courier New" pitchFamily="49" charset="0"/>
            </a:endParaRPr>
          </a:p>
        </p:txBody>
      </p:sp>
      <p:sp>
        <p:nvSpPr>
          <p:cNvPr id="297988" name="Rectangle 2"/>
          <p:cNvSpPr>
            <a:spLocks noGrp="1" noRot="1" noChangeAspect="1" noChangeArrowheads="1" noTextEdit="1"/>
          </p:cNvSpPr>
          <p:nvPr>
            <p:ph type="sldImg"/>
          </p:nvPr>
        </p:nvSpPr>
        <p:spPr>
          <a:ln/>
        </p:spPr>
      </p:sp>
      <p:sp>
        <p:nvSpPr>
          <p:cNvPr id="297989" name="Rectangle 3"/>
          <p:cNvSpPr>
            <a:spLocks noGrp="1" noChangeArrowheads="1"/>
          </p:cNvSpPr>
          <p:nvPr>
            <p:ph type="body" idx="1"/>
          </p:nvPr>
        </p:nvSpPr>
        <p:spPr>
          <a:noFill/>
          <a:ln/>
        </p:spPr>
        <p:txBody>
          <a:bodyPr/>
          <a:lstStyle/>
          <a:p>
            <a:r>
              <a:rPr lang="en-US" smtClean="0"/>
              <a:t>The key insight is that the enqueuer only decrements the counter, and really cares only whether or not the counter value is zero. Symmetrically, the dequeuer cares only whether or not the counter value is the queue capacity.</a:t>
            </a:r>
          </a:p>
          <a:p>
            <a:endParaRPr lang="en-US" smtClean="0"/>
          </a:p>
          <a:p>
            <a:r>
              <a:rPr lang="en-US" smtClean="0"/>
              <a:t>NB: the deq() method does not explicitly check the size field, but relies on testing the sentinel Node’s next field. Same thing.</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3BF9D282-5835-4180-A706-F4A478E687EC}" type="slidenum">
              <a:rPr lang="ar-SA" smtClean="0"/>
              <a:pPr/>
              <a:t>89</a:t>
            </a:fld>
            <a:endParaRPr lang="en-US" smtClean="0"/>
          </a:p>
        </p:txBody>
      </p:sp>
      <p:sp>
        <p:nvSpPr>
          <p:cNvPr id="2990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3EEF722-FFF7-4E4E-9C37-36C3EEA5E260}" type="slidenum">
              <a:rPr lang="ar-SA" sz="1300">
                <a:latin typeface="Marlett" pitchFamily="2" charset="2"/>
              </a:rPr>
              <a:pPr defTabSz="966788"/>
              <a:t>89</a:t>
            </a:fld>
            <a:endParaRPr lang="en-US" sz="1300">
              <a:latin typeface="Marlett" pitchFamily="2" charset="2"/>
              <a:cs typeface="Courier New" pitchFamily="49" charset="0"/>
            </a:endParaRPr>
          </a:p>
        </p:txBody>
      </p:sp>
      <p:sp>
        <p:nvSpPr>
          <p:cNvPr id="299012" name="Rectangle 2"/>
          <p:cNvSpPr>
            <a:spLocks noGrp="1" noRot="1" noChangeAspect="1" noChangeArrowheads="1" noTextEdit="1"/>
          </p:cNvSpPr>
          <p:nvPr>
            <p:ph type="sldImg"/>
          </p:nvPr>
        </p:nvSpPr>
        <p:spPr>
          <a:ln/>
        </p:spPr>
      </p:sp>
      <p:sp>
        <p:nvSpPr>
          <p:cNvPr id="299013" name="Rectangle 3"/>
          <p:cNvSpPr>
            <a:spLocks noGrp="1" noChangeArrowheads="1"/>
          </p:cNvSpPr>
          <p:nvPr>
            <p:ph type="body" idx="1"/>
          </p:nvPr>
        </p:nvSpPr>
        <p:spPr>
          <a:noFill/>
          <a:ln/>
        </p:spPr>
        <p:txBody>
          <a:bodyPr/>
          <a:lstStyle/>
          <a:p>
            <a:r>
              <a:rPr lang="en-US" smtClean="0"/>
              <a:t>Let’s summarize. We split the size field in to two parts. The enqueuer decrements the enqSize field, and the dequeuer increments the deqSize field. When the enqueuer discovers that its field has reached capacity, then it tries to recalculate the size. Why do this? It replaces synchronization with each method call with sporadic, intermittent synchronization. As a practical matter, an enqueuer that runs out of space needs to acquire the dequeue  lock (why?) (ANSWER: to prevent the dequeuer from decrementing the size at the same time we are trying to copy it).</a:t>
            </a:r>
          </a:p>
          <a:p>
            <a:endParaRPr lang="en-US" smtClean="0"/>
          </a:p>
          <a:p>
            <a:r>
              <a:rPr lang="en-US" smtClean="0"/>
              <a:t>WARNING: Any time you try to acquire a lock while holding another, your ears should prick up (alt: your spider-sense should tingle) because you are just asking for a deadlock. So far, no danger, because all of the methods seen so far never hold more than one lock at a time.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1E154011-DF71-43CA-AA7F-9CD5E82BE413}" type="slidenum">
              <a:rPr lang="ar-SA" smtClean="0"/>
              <a:pPr/>
              <a:t>9</a:t>
            </a:fld>
            <a:endParaRPr lang="en-US" smtClean="0"/>
          </a:p>
        </p:txBody>
      </p:sp>
      <p:sp>
        <p:nvSpPr>
          <p:cNvPr id="218115" name="Rectangle 2"/>
          <p:cNvSpPr>
            <a:spLocks noGrp="1" noRot="1" noChangeAspect="1" noChangeArrowheads="1" noTextEdit="1"/>
          </p:cNvSpPr>
          <p:nvPr>
            <p:ph type="sldImg"/>
          </p:nvPr>
        </p:nvSpPr>
        <p:spPr>
          <a:xfrm>
            <a:off x="1258888" y="720725"/>
            <a:ext cx="4799012" cy="3598863"/>
          </a:xfrm>
          <a:ln/>
        </p:spPr>
      </p:sp>
      <p:sp>
        <p:nvSpPr>
          <p:cNvPr id="218116" name="Rectangle 3"/>
          <p:cNvSpPr>
            <a:spLocks noGrp="1" noChangeArrowheads="1"/>
          </p:cNvSpPr>
          <p:nvPr>
            <p:ph type="body" idx="1"/>
          </p:nvPr>
        </p:nvSpPr>
        <p:spPr>
          <a:xfrm>
            <a:off x="974725" y="4559300"/>
            <a:ext cx="5365750" cy="4321175"/>
          </a:xfrm>
          <a:noFill/>
          <a:ln/>
        </p:spPr>
        <p:txBody>
          <a:bodyPr/>
          <a:lstStyle/>
          <a:p>
            <a:r>
              <a:rPr lang="en-US" smtClean="0"/>
              <a:t>When you try to dequeue from an empty queue, it makes sense to block if you don’t have anything else to do.</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F700D57F-E81F-4C64-A524-B4E85CBD8805}" type="slidenum">
              <a:rPr lang="ar-SA" smtClean="0"/>
              <a:pPr/>
              <a:t>90</a:t>
            </a:fld>
            <a:endParaRPr lang="en-US" smtClean="0"/>
          </a:p>
        </p:txBody>
      </p:sp>
      <p:sp>
        <p:nvSpPr>
          <p:cNvPr id="3000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C972D91-5FD5-472F-9842-01C37317A6AE}" type="slidenum">
              <a:rPr lang="ar-SA" sz="1300">
                <a:latin typeface="Marlett" pitchFamily="2" charset="2"/>
              </a:rPr>
              <a:pPr defTabSz="966788"/>
              <a:t>90</a:t>
            </a:fld>
            <a:endParaRPr lang="en-US" sz="1300">
              <a:latin typeface="Marlett" pitchFamily="2" charset="2"/>
              <a:cs typeface="Courier New" pitchFamily="49" charset="0"/>
            </a:endParaRPr>
          </a:p>
        </p:txBody>
      </p:sp>
      <p:sp>
        <p:nvSpPr>
          <p:cNvPr id="300036" name="Rectangle 2"/>
          <p:cNvSpPr>
            <a:spLocks noGrp="1" noRot="1" noChangeAspect="1" noChangeArrowheads="1" noTextEdit="1"/>
          </p:cNvSpPr>
          <p:nvPr>
            <p:ph type="sldImg"/>
          </p:nvPr>
        </p:nvSpPr>
        <p:spPr>
          <a:ln/>
        </p:spPr>
      </p:sp>
      <p:sp>
        <p:nvSpPr>
          <p:cNvPr id="300037" name="Rectangle 3"/>
          <p:cNvSpPr>
            <a:spLocks noGrp="1" noChangeArrowheads="1"/>
          </p:cNvSpPr>
          <p:nvPr>
            <p:ph type="body" idx="1"/>
          </p:nvPr>
        </p:nvSpPr>
        <p:spPr>
          <a:noFill/>
          <a:ln/>
        </p:spPr>
        <p:txBody>
          <a:bodyPr/>
          <a:lstStyle/>
          <a:p>
            <a:r>
              <a:rPr lang="en-US" smtClean="0"/>
              <a:t>Now we consider an alternative approach that does not use locks. The Lock-free queue is due to Maged Michael &amp; Michael Scott</a:t>
            </a:r>
          </a:p>
          <a:p>
            <a:endParaRPr lang="en-US" smtClean="0"/>
          </a:p>
          <a:p>
            <a:r>
              <a:rPr lang="en-US" smtClean="0"/>
              <a:t>HUMOR: this construction is due to Maged Michael and Michael Scott. Everyone cites it as Michael Scott, which means that many people (unjustly) think that Michael Scott invented it. The moral is, make sure that your last name is not the same as your advisor’s first name.</a:t>
            </a:r>
          </a:p>
          <a:p>
            <a:endParaRPr lang="en-US" smtClean="0"/>
          </a:p>
          <a:p>
            <a:r>
              <a:rPr lang="en-US" smtClean="0"/>
              <a:t>Here too we use a list-based structure. Since the queue is unbounded, arrays would be awkward. As before, We start out with head and tail fields that point to the first and last entries in the list. The first Node in the list is a sentinel Node whose value field is meaningless. The sentinel acts as a placeholder.</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0AB5077F-3DEE-48B5-95A1-23B8FC0025D5}" type="slidenum">
              <a:rPr lang="ar-SA" smtClean="0"/>
              <a:pPr/>
              <a:t>91</a:t>
            </a:fld>
            <a:endParaRPr lang="en-US" smtClean="0"/>
          </a:p>
        </p:txBody>
      </p:sp>
      <p:sp>
        <p:nvSpPr>
          <p:cNvPr id="3010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D2F1DC5-BADD-4A3F-9AEB-AF6B3A336CA3}" type="slidenum">
              <a:rPr lang="ar-SA" sz="1300">
                <a:latin typeface="Marlett" pitchFamily="2" charset="2"/>
              </a:rPr>
              <a:pPr defTabSz="966788"/>
              <a:t>91</a:t>
            </a:fld>
            <a:endParaRPr lang="en-US" sz="1300">
              <a:latin typeface="Marlett" pitchFamily="2" charset="2"/>
              <a:cs typeface="Courier New" pitchFamily="49" charset="0"/>
            </a:endParaRPr>
          </a:p>
        </p:txBody>
      </p:sp>
      <p:sp>
        <p:nvSpPr>
          <p:cNvPr id="301060" name="Rectangle 2"/>
          <p:cNvSpPr>
            <a:spLocks noGrp="1" noRot="1" noChangeAspect="1" noChangeArrowheads="1" noTextEdit="1"/>
          </p:cNvSpPr>
          <p:nvPr>
            <p:ph type="sldImg"/>
          </p:nvPr>
        </p:nvSpPr>
        <p:spPr>
          <a:ln/>
        </p:spPr>
      </p:sp>
      <p:sp>
        <p:nvSpPr>
          <p:cNvPr id="301061" name="Rectangle 3"/>
          <p:cNvSpPr>
            <a:spLocks noGrp="1" noChangeArrowheads="1"/>
          </p:cNvSpPr>
          <p:nvPr>
            <p:ph type="body" idx="1"/>
          </p:nvPr>
        </p:nvSpPr>
        <p:spPr>
          <a:noFill/>
          <a:ln/>
        </p:spPr>
        <p:txBody>
          <a:bodyPr/>
          <a:lstStyle/>
          <a:p>
            <a:r>
              <a:rPr lang="en-US" smtClean="0"/>
              <a:t>One difference from the lock-based queue is that we use CAS to manipulate the next fields of entries. Before, we did all our synchronization on designed fields in the queue itself, but here we must synchronize on Node fields as well.</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3B79B8C2-9F95-4C26-B458-EF6E49785334}" type="slidenum">
              <a:rPr lang="ar-SA" smtClean="0"/>
              <a:pPr/>
              <a:t>92</a:t>
            </a:fld>
            <a:endParaRPr lang="en-US" smtClean="0"/>
          </a:p>
        </p:txBody>
      </p:sp>
      <p:sp>
        <p:nvSpPr>
          <p:cNvPr id="3020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B935959-50F6-4377-AA5A-7A4A6717BF27}" type="slidenum">
              <a:rPr lang="ar-SA" sz="1300">
                <a:latin typeface="Marlett" pitchFamily="2" charset="2"/>
              </a:rPr>
              <a:pPr defTabSz="966788"/>
              <a:t>92</a:t>
            </a:fld>
            <a:endParaRPr lang="en-US" sz="1300">
              <a:latin typeface="Marlett" pitchFamily="2" charset="2"/>
              <a:cs typeface="Courier New" pitchFamily="49" charset="0"/>
            </a:endParaRPr>
          </a:p>
        </p:txBody>
      </p:sp>
      <p:sp>
        <p:nvSpPr>
          <p:cNvPr id="302084" name="Rectangle 2"/>
          <p:cNvSpPr>
            <a:spLocks noGrp="1" noRot="1" noChangeAspect="1" noChangeArrowheads="1" noTextEdit="1"/>
          </p:cNvSpPr>
          <p:nvPr>
            <p:ph type="sldImg"/>
          </p:nvPr>
        </p:nvSpPr>
        <p:spPr>
          <a:ln/>
        </p:spPr>
      </p:sp>
      <p:sp>
        <p:nvSpPr>
          <p:cNvPr id="302085" name="Rectangle 3"/>
          <p:cNvSpPr>
            <a:spLocks noGrp="1" noChangeArrowheads="1"/>
          </p:cNvSpPr>
          <p:nvPr>
            <p:ph type="body" idx="1"/>
          </p:nvPr>
        </p:nvSpPr>
        <p:spPr>
          <a:noFill/>
          <a:ln/>
        </p:spPr>
        <p:txBody>
          <a:bodyPr/>
          <a:lstStyle/>
          <a:p>
            <a:r>
              <a:rPr lang="en-US" smtClean="0"/>
              <a:t>As a first step, the enqueuer calls CAS to sent the tail Node’s next field to the new Node.</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2A4915E3-0B2B-42AB-A06D-C6CE6F128710}" type="slidenum">
              <a:rPr lang="ar-SA" smtClean="0"/>
              <a:pPr/>
              <a:t>93</a:t>
            </a:fld>
            <a:endParaRPr lang="en-US" smtClean="0"/>
          </a:p>
        </p:txBody>
      </p:sp>
      <p:sp>
        <p:nvSpPr>
          <p:cNvPr id="3031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5C59623-8B08-47FF-BC72-5C0BEDB45CCE}" type="slidenum">
              <a:rPr lang="ar-SA" sz="1300">
                <a:latin typeface="Marlett" pitchFamily="2" charset="2"/>
              </a:rPr>
              <a:pPr defTabSz="966788"/>
              <a:t>93</a:t>
            </a:fld>
            <a:endParaRPr lang="en-US" sz="1300">
              <a:latin typeface="Marlett" pitchFamily="2" charset="2"/>
              <a:cs typeface="Courier New" pitchFamily="49" charset="0"/>
            </a:endParaRPr>
          </a:p>
        </p:txBody>
      </p:sp>
      <p:sp>
        <p:nvSpPr>
          <p:cNvPr id="303108" name="Rectangle 2"/>
          <p:cNvSpPr>
            <a:spLocks noGrp="1" noRot="1" noChangeAspect="1" noChangeArrowheads="1" noTextEdit="1"/>
          </p:cNvSpPr>
          <p:nvPr>
            <p:ph type="sldImg"/>
          </p:nvPr>
        </p:nvSpPr>
        <p:spPr>
          <a:ln/>
        </p:spPr>
      </p:sp>
      <p:sp>
        <p:nvSpPr>
          <p:cNvPr id="303109" name="Rectangle 3"/>
          <p:cNvSpPr>
            <a:spLocks noGrp="1" noChangeArrowheads="1"/>
          </p:cNvSpPr>
          <p:nvPr>
            <p:ph type="body" idx="1"/>
          </p:nvPr>
        </p:nvSpPr>
        <p:spPr>
          <a:noFill/>
          <a:ln/>
        </p:spPr>
        <p:txBody>
          <a:bodyPr/>
          <a:lstStyle/>
          <a:p>
            <a:r>
              <a:rPr lang="en-US" smtClean="0"/>
              <a:t>As a first step, the enqueuer calls CAS to sent the tail Node’s next field to the new Node.</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5286B8DC-EA54-4319-95E7-98B6BF3841B3}" type="slidenum">
              <a:rPr lang="ar-SA" smtClean="0"/>
              <a:pPr/>
              <a:t>94</a:t>
            </a:fld>
            <a:endParaRPr lang="en-US" smtClean="0"/>
          </a:p>
        </p:txBody>
      </p:sp>
      <p:sp>
        <p:nvSpPr>
          <p:cNvPr id="3041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1BB08F2-CB6D-432F-80B9-2D4279F5B2B6}" type="slidenum">
              <a:rPr lang="ar-SA" sz="1300">
                <a:latin typeface="Marlett" pitchFamily="2" charset="2"/>
              </a:rPr>
              <a:pPr defTabSz="966788"/>
              <a:t>94</a:t>
            </a:fld>
            <a:endParaRPr lang="en-US" sz="1300">
              <a:latin typeface="Marlett" pitchFamily="2" charset="2"/>
              <a:cs typeface="Courier New" pitchFamily="49" charset="0"/>
            </a:endParaRPr>
          </a:p>
        </p:txBody>
      </p:sp>
      <p:sp>
        <p:nvSpPr>
          <p:cNvPr id="304132" name="Rectangle 2"/>
          <p:cNvSpPr>
            <a:spLocks noGrp="1" noRot="1" noChangeAspect="1" noChangeArrowheads="1" noTextEdit="1"/>
          </p:cNvSpPr>
          <p:nvPr>
            <p:ph type="sldImg"/>
          </p:nvPr>
        </p:nvSpPr>
        <p:spPr>
          <a:ln/>
        </p:spPr>
      </p:sp>
      <p:sp>
        <p:nvSpPr>
          <p:cNvPr id="304133" name="Rectangle 3"/>
          <p:cNvSpPr>
            <a:spLocks noGrp="1" noChangeArrowheads="1"/>
          </p:cNvSpPr>
          <p:nvPr>
            <p:ph type="body" idx="1"/>
          </p:nvPr>
        </p:nvSpPr>
        <p:spPr>
          <a:noFill/>
          <a:ln/>
        </p:spPr>
        <p:txBody>
          <a:bodyPr/>
          <a:lstStyle/>
          <a:p>
            <a:r>
              <a:rPr lang="en-US" smtClean="0"/>
              <a:t>As a first step, the enqueuer calls CAS to sent the tail Node’s next field to the new Node.</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DA716751-7547-4519-8479-7BA6835C112E}" type="slidenum">
              <a:rPr lang="ar-SA" smtClean="0"/>
              <a:pPr/>
              <a:t>95</a:t>
            </a:fld>
            <a:endParaRPr lang="en-US" smtClean="0"/>
          </a:p>
        </p:txBody>
      </p:sp>
      <p:sp>
        <p:nvSpPr>
          <p:cNvPr id="3051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DE3D4E2-FE00-47F3-8AE0-2F0E045BA16C}" type="slidenum">
              <a:rPr lang="ar-SA" sz="1300">
                <a:latin typeface="Marlett" pitchFamily="2" charset="2"/>
              </a:rPr>
              <a:pPr defTabSz="966788"/>
              <a:t>95</a:t>
            </a:fld>
            <a:endParaRPr lang="en-US" sz="1300">
              <a:latin typeface="Marlett" pitchFamily="2" charset="2"/>
              <a:cs typeface="Courier New" pitchFamily="49" charset="0"/>
            </a:endParaRPr>
          </a:p>
        </p:txBody>
      </p:sp>
      <p:sp>
        <p:nvSpPr>
          <p:cNvPr id="305156" name="Rectangle 2"/>
          <p:cNvSpPr>
            <a:spLocks noGrp="1" noRot="1" noChangeAspect="1" noChangeArrowheads="1" noTextEdit="1"/>
          </p:cNvSpPr>
          <p:nvPr>
            <p:ph type="sldImg"/>
          </p:nvPr>
        </p:nvSpPr>
        <p:spPr>
          <a:ln/>
        </p:spPr>
      </p:sp>
      <p:sp>
        <p:nvSpPr>
          <p:cNvPr id="305157" name="Rectangle 3"/>
          <p:cNvSpPr>
            <a:spLocks noGrp="1" noChangeArrowheads="1"/>
          </p:cNvSpPr>
          <p:nvPr>
            <p:ph type="body" idx="1"/>
          </p:nvPr>
        </p:nvSpPr>
        <p:spPr>
          <a:noFill/>
          <a:ln/>
        </p:spPr>
        <p:txBody>
          <a:bodyPr/>
          <a:lstStyle/>
          <a:p>
            <a:r>
              <a:rPr lang="en-US" smtClean="0"/>
              <a:t>Once the tail Node’s next field has been redirected, use CAS to redirect the queue’s tail field to the new Node.</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1FB83449-1AF9-4594-BAA0-1348619FA898}" type="slidenum">
              <a:rPr lang="ar-SA" smtClean="0"/>
              <a:pPr/>
              <a:t>96</a:t>
            </a:fld>
            <a:endParaRPr lang="en-US" smtClean="0"/>
          </a:p>
        </p:txBody>
      </p:sp>
      <p:sp>
        <p:nvSpPr>
          <p:cNvPr id="3061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19E01D1-ED76-459E-A476-057E24B3F727}" type="slidenum">
              <a:rPr lang="ar-SA" sz="1300">
                <a:latin typeface="Marlett" pitchFamily="2" charset="2"/>
              </a:rPr>
              <a:pPr defTabSz="966788"/>
              <a:t>96</a:t>
            </a:fld>
            <a:endParaRPr lang="en-US" sz="1300">
              <a:latin typeface="Marlett" pitchFamily="2" charset="2"/>
              <a:cs typeface="Courier New" pitchFamily="49" charset="0"/>
            </a:endParaRPr>
          </a:p>
        </p:txBody>
      </p:sp>
      <p:sp>
        <p:nvSpPr>
          <p:cNvPr id="306180" name="Rectangle 2"/>
          <p:cNvSpPr>
            <a:spLocks noGrp="1" noRot="1" noChangeAspect="1" noChangeArrowheads="1" noTextEdit="1"/>
          </p:cNvSpPr>
          <p:nvPr>
            <p:ph type="sldImg"/>
          </p:nvPr>
        </p:nvSpPr>
        <p:spPr>
          <a:ln/>
        </p:spPr>
      </p:sp>
      <p:sp>
        <p:nvSpPr>
          <p:cNvPr id="306181" name="Rectangle 3"/>
          <p:cNvSpPr>
            <a:spLocks noGrp="1" noChangeArrowheads="1"/>
          </p:cNvSpPr>
          <p:nvPr>
            <p:ph type="body" idx="1"/>
          </p:nvPr>
        </p:nvSpPr>
        <p:spPr>
          <a:noFill/>
          <a:ln/>
        </p:spPr>
        <p:txBody>
          <a:bodyPr/>
          <a:lstStyle/>
          <a:p>
            <a:r>
              <a:rPr lang="en-US" smtClean="0"/>
              <a:t>[pe·nul·ti·mate – adjective -- next to the last: “the penultimate scene of the play”] </a:t>
            </a:r>
          </a:p>
          <a:p>
            <a:endParaRPr lang="en-US" smtClean="0"/>
          </a:p>
          <a:p>
            <a:r>
              <a:rPr lang="en-US" smtClean="0"/>
              <a:t>As you may have guessed, the situation is more complicated than it appears. The enq() method is supposed to be atomic, so how can we get away with implementing it in two non-atomic steps? We can count on the following invariant: the tail field is a reference to (1) actual last Node, or (2) the Node just before the actual last Node.</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7A26739A-F19A-43BB-89B8-697FDC73DFB9}" type="slidenum">
              <a:rPr lang="ar-SA" smtClean="0"/>
              <a:pPr/>
              <a:t>97</a:t>
            </a:fld>
            <a:endParaRPr lang="en-US" smtClean="0"/>
          </a:p>
        </p:txBody>
      </p:sp>
      <p:sp>
        <p:nvSpPr>
          <p:cNvPr id="3072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12F917C-BBFC-4E8F-9880-5181E632E609}" type="slidenum">
              <a:rPr lang="ar-SA" sz="1300">
                <a:latin typeface="Marlett" pitchFamily="2" charset="2"/>
              </a:rPr>
              <a:pPr defTabSz="966788"/>
              <a:t>97</a:t>
            </a:fld>
            <a:endParaRPr lang="en-US" sz="1300">
              <a:latin typeface="Marlett" pitchFamily="2" charset="2"/>
              <a:cs typeface="Courier New" pitchFamily="49" charset="0"/>
            </a:endParaRPr>
          </a:p>
        </p:txBody>
      </p:sp>
      <p:sp>
        <p:nvSpPr>
          <p:cNvPr id="307204" name="Rectangle 2"/>
          <p:cNvSpPr>
            <a:spLocks noGrp="1" noRot="1" noChangeAspect="1" noChangeArrowheads="1" noTextEdit="1"/>
          </p:cNvSpPr>
          <p:nvPr>
            <p:ph type="sldImg"/>
          </p:nvPr>
        </p:nvSpPr>
        <p:spPr>
          <a:ln/>
        </p:spPr>
      </p:sp>
      <p:sp>
        <p:nvSpPr>
          <p:cNvPr id="307205" name="Rectangle 3"/>
          <p:cNvSpPr>
            <a:spLocks noGrp="1" noChangeArrowheads="1"/>
          </p:cNvSpPr>
          <p:nvPr>
            <p:ph type="body" idx="1"/>
          </p:nvPr>
        </p:nvSpPr>
        <p:spPr>
          <a:noFill/>
          <a:ln/>
        </p:spPr>
        <p:txBody>
          <a:bodyPr/>
          <a:lstStyle/>
          <a:p>
            <a:r>
              <a:rPr lang="en-US" smtClean="0"/>
              <a:t>Any method call must be prepared to encounter a tail field that is trailing behind the actual tail. This situation is easy to detect. How? (Answer: tail.next not null). How to deal with it? Fix it! Call compareAndSet to set the queue’s tial field to point to the actual last Node in the queuel</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F3438959-0F24-4E6B-8FBD-A219A991C023}" type="slidenum">
              <a:rPr lang="ar-SA" smtClean="0"/>
              <a:pPr/>
              <a:t>98</a:t>
            </a:fld>
            <a:endParaRPr lang="en-US" smtClean="0"/>
          </a:p>
        </p:txBody>
      </p:sp>
      <p:sp>
        <p:nvSpPr>
          <p:cNvPr id="3082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D92BEEB-A26F-461A-8AF1-C09155B42A74}" type="slidenum">
              <a:rPr lang="ar-SA" sz="1300">
                <a:latin typeface="Marlett" pitchFamily="2" charset="2"/>
              </a:rPr>
              <a:pPr defTabSz="966788"/>
              <a:t>98</a:t>
            </a:fld>
            <a:endParaRPr lang="en-US" sz="1300">
              <a:latin typeface="Marlett" pitchFamily="2" charset="2"/>
              <a:cs typeface="Courier New" pitchFamily="49" charset="0"/>
            </a:endParaRPr>
          </a:p>
        </p:txBody>
      </p:sp>
      <p:sp>
        <p:nvSpPr>
          <p:cNvPr id="308228" name="Rectangle 2"/>
          <p:cNvSpPr>
            <a:spLocks noGrp="1" noRot="1" noChangeAspect="1" noChangeArrowheads="1" noTextEdit="1"/>
          </p:cNvSpPr>
          <p:nvPr>
            <p:ph type="sldImg"/>
          </p:nvPr>
        </p:nvSpPr>
        <p:spPr>
          <a:ln/>
        </p:spPr>
      </p:sp>
      <p:sp>
        <p:nvSpPr>
          <p:cNvPr id="308229" name="Rectangle 3"/>
          <p:cNvSpPr>
            <a:spLocks noGrp="1" noChangeArrowheads="1"/>
          </p:cNvSpPr>
          <p:nvPr>
            <p:ph type="body" idx="1"/>
          </p:nvPr>
        </p:nvSpPr>
        <p:spPr>
          <a:noFill/>
          <a:ln/>
        </p:spPr>
        <p:txBody>
          <a:bodyPr/>
          <a:lstStyle/>
          <a:p>
            <a:r>
              <a:rPr lang="en-US" smtClean="0"/>
              <a:t>What do we do if the CAS calls fail? It matters a lot in which CAS call this happened. In Step One, a failed CAS implies a synchronization conflict with another enq() call. Here, the most sensible approach is to abandon the current effort (panic!) and start over. In Step Two, we can ignore a failed CAS, simply because the failure means that some other thread has executed that step on our behalf.</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3C9ECA11-9F6A-4F8E-BCD2-FCBA15DAEE1E}" type="slidenum">
              <a:rPr lang="ar-SA" smtClean="0"/>
              <a:pPr/>
              <a:t>99</a:t>
            </a:fld>
            <a:endParaRPr lang="en-US" smtClean="0"/>
          </a:p>
        </p:txBody>
      </p:sp>
      <p:sp>
        <p:nvSpPr>
          <p:cNvPr id="3092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18BC410-0234-4EBF-B01A-B2887FB82943}" type="slidenum">
              <a:rPr lang="ar-SA" sz="1300">
                <a:latin typeface="Marlett" pitchFamily="2" charset="2"/>
              </a:rPr>
              <a:pPr defTabSz="966788"/>
              <a:t>99</a:t>
            </a:fld>
            <a:endParaRPr lang="en-US" sz="1300">
              <a:latin typeface="Marlett" pitchFamily="2" charset="2"/>
              <a:cs typeface="Courier New" pitchFamily="49" charset="0"/>
            </a:endParaRPr>
          </a:p>
        </p:txBody>
      </p:sp>
      <p:sp>
        <p:nvSpPr>
          <p:cNvPr id="309252" name="Rectangle 2"/>
          <p:cNvSpPr>
            <a:spLocks noGrp="1" noRot="1" noChangeAspect="1" noChangeArrowheads="1" noTextEdit="1"/>
          </p:cNvSpPr>
          <p:nvPr>
            <p:ph type="sldImg"/>
          </p:nvPr>
        </p:nvSpPr>
        <p:spPr>
          <a:ln/>
        </p:spPr>
      </p:sp>
      <p:sp>
        <p:nvSpPr>
          <p:cNvPr id="309253" name="Rectangle 3"/>
          <p:cNvSpPr>
            <a:spLocks noGrp="1" noChangeArrowheads="1"/>
          </p:cNvSpPr>
          <p:nvPr>
            <p:ph type="body" idx="1"/>
          </p:nvPr>
        </p:nvSpPr>
        <p:spPr>
          <a:noFill/>
          <a:ln/>
        </p:spPr>
        <p:txBody>
          <a:bodyPr/>
          <a:lstStyle/>
          <a:p>
            <a:r>
              <a:rPr lang="en-US" smtClean="0"/>
              <a:t>Next, the thread reads the first Node’s value, and stores it in a local variable. The slide suggests that the value is nulled out, but in fact there is no need to do so.</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srcRect/>
          <a:stretch>
            <a:fillRect/>
          </a:stretch>
        </p:blipFill>
        <p:spPr bwMode="auto">
          <a:xfrm>
            <a:off x="655638" y="6157913"/>
            <a:ext cx="587375" cy="587375"/>
          </a:xfrm>
          <a:prstGeom prst="rect">
            <a:avLst/>
          </a:prstGeom>
          <a:noFill/>
          <a:ln w="9525">
            <a:noFill/>
            <a:miter lim="800000"/>
            <a:headEnd/>
            <a:tailEnd/>
          </a:ln>
        </p:spPr>
      </p:pic>
      <p:sp>
        <p:nvSpPr>
          <p:cNvPr id="207565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07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sldNum" sz="quarter" idx="10"/>
          </p:nvPr>
        </p:nvSpPr>
        <p:spPr>
          <a:xfrm>
            <a:off x="6553200" y="6245225"/>
            <a:ext cx="2133600" cy="476250"/>
          </a:xfrm>
        </p:spPr>
        <p:txBody>
          <a:bodyPr/>
          <a:lstStyle>
            <a:lvl1pPr>
              <a:defRPr/>
            </a:lvl1pPr>
          </a:lstStyle>
          <a:p>
            <a:pPr>
              <a:defRPr/>
            </a:pPr>
            <a:fld id="{EFDF073E-17DC-4795-A37B-2293A7EB66FC}"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13CA5B7B-4F16-4C23-BC69-BB4EAD5040E8}"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9FFCD280-6C72-44BE-A2F3-4D52DB1884D9}"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B817D1A9-7F30-434A-9069-819BE9F5A6F1}"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75E2FB5D-4388-45A5-AB23-2F5DF82DD618}"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F463B407-9687-4914-AE46-DDD9DAD0AA20}"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2D916D93-C31C-4709-A220-079E5463E658}"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E8E218DE-992F-4273-A105-9D773B705B6D}"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55C53EFF-7D3C-42E3-85A4-E4808F38889C}"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941B9A31-1239-4E4F-B90E-A1691367B061}"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4AD81FE0-8CA6-4FEE-B64D-607D2DE84458}"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3124200" y="6248400"/>
            <a:ext cx="31527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pitchFamily="34" charset="0"/>
                <a:cs typeface="Arial" pitchFamily="34" charset="0"/>
              </a:defRPr>
            </a:lvl1pPr>
          </a:lstStyle>
          <a:p>
            <a:pPr>
              <a:defRPr/>
            </a:pPr>
            <a:r>
              <a:rPr lang="en-US" smtClean="0"/>
              <a:t>Art of Multiprocessor Programming</a:t>
            </a: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pitchFamily="34" charset="0"/>
                <a:cs typeface="Arial" pitchFamily="34" charset="0"/>
              </a:defRPr>
            </a:lvl1pPr>
          </a:lstStyle>
          <a:p>
            <a:pPr>
              <a:defRPr/>
            </a:pPr>
            <a:fld id="{DFCFA575-338F-4BCC-AEB2-6C604BBF4988}" type="slidenum">
              <a:rPr lang="ar-SA" smtClean="0"/>
              <a:pPr>
                <a:defRPr/>
              </a:pPr>
              <a:t>‹#›</a:t>
            </a:fld>
            <a:endParaRPr lang="en-US"/>
          </a:p>
        </p:txBody>
      </p:sp>
      <p:pic>
        <p:nvPicPr>
          <p:cNvPr id="2" name="Picture 9"/>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20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3077"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078" name="Rectangle 4"/>
          <p:cNvSpPr>
            <a:spLocks noGrp="1" noChangeArrowheads="1"/>
          </p:cNvSpPr>
          <p:nvPr>
            <p:ph type="ctrTitle" idx="4294967295"/>
          </p:nvPr>
        </p:nvSpPr>
        <p:spPr>
          <a:xfrm>
            <a:off x="685800" y="1016000"/>
            <a:ext cx="7772400" cy="1143000"/>
          </a:xfrm>
        </p:spPr>
        <p:txBody>
          <a:bodyPr/>
          <a:lstStyle/>
          <a:p>
            <a:r>
              <a:rPr lang="en-US" altLang="en-US" sz="4000" smtClean="0"/>
              <a:t>Concurrent Queues and Stacks</a:t>
            </a:r>
            <a:endParaRPr lang="en-US" sz="4000" smtClean="0"/>
          </a:p>
        </p:txBody>
      </p:sp>
      <p:sp>
        <p:nvSpPr>
          <p:cNvPr id="3079" name="Rectangle 5"/>
          <p:cNvSpPr>
            <a:spLocks noGrp="1" noChangeArrowheads="1"/>
          </p:cNvSpPr>
          <p:nvPr>
            <p:ph type="subTitle" idx="4294967295"/>
          </p:nvPr>
        </p:nvSpPr>
        <p:spPr>
          <a:xfrm>
            <a:off x="1295400" y="4343400"/>
            <a:ext cx="6400800" cy="1752600"/>
          </a:xfrm>
        </p:spPr>
        <p:txBody>
          <a:bodyPr/>
          <a:lstStyle/>
          <a:p>
            <a:pPr marL="0" indent="0" algn="ctr">
              <a:lnSpc>
                <a:spcPct val="80000"/>
              </a:lnSpc>
              <a:buFontTx/>
              <a:buNone/>
            </a:pPr>
            <a:r>
              <a:rPr lang="en-US" sz="2800" smtClean="0">
                <a:solidFill>
                  <a:schemeClr val="accent1"/>
                </a:solidFill>
              </a:rPr>
              <a:t>Companion slides for</a:t>
            </a:r>
          </a:p>
          <a:p>
            <a:pPr marL="0" indent="0" algn="ctr">
              <a:lnSpc>
                <a:spcPct val="80000"/>
              </a:lnSpc>
              <a:buFontTx/>
              <a:buNone/>
            </a:pPr>
            <a:r>
              <a:rPr lang="en-US" sz="2800" smtClean="0">
                <a:solidFill>
                  <a:schemeClr val="tx1"/>
                </a:solidFill>
              </a:rPr>
              <a:t>The Art of Multiprocessor Programming</a:t>
            </a:r>
          </a:p>
          <a:p>
            <a:pPr marL="0" indent="0" algn="ctr">
              <a:lnSpc>
                <a:spcPct val="80000"/>
              </a:lnSpc>
              <a:buFontTx/>
              <a:buNone/>
            </a:pPr>
            <a:r>
              <a:rPr lang="en-US" sz="2800" smtClean="0">
                <a:solidFill>
                  <a:schemeClr val="accent1"/>
                </a:solidFill>
              </a:rPr>
              <a:t>by Maurice Herlihy &amp; Nir Shavit</a:t>
            </a:r>
          </a:p>
        </p:txBody>
      </p:sp>
      <p:sp>
        <p:nvSpPr>
          <p:cNvPr id="3080"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endParaRPr lang="en-US" dirty="0">
              <a:latin typeface="Arial" pitchFamily="34" charset="0"/>
              <a:cs typeface="Courier New" pitchFamily="49" charset="0"/>
            </a:endParaRPr>
          </a:p>
        </p:txBody>
      </p:sp>
      <p:pic>
        <p:nvPicPr>
          <p:cNvPr id="3081" name="Picture 7"/>
          <p:cNvPicPr>
            <a:picLocks noChangeAspect="1" noChangeArrowheads="1"/>
          </p:cNvPicPr>
          <p:nvPr/>
        </p:nvPicPr>
        <p:blipFill>
          <a:blip r:embed="rId4" cstate="print"/>
          <a:srcRect/>
          <a:stretch>
            <a:fillRect/>
          </a:stretch>
        </p:blipFill>
        <p:spPr bwMode="auto">
          <a:xfrm>
            <a:off x="3559175" y="2219325"/>
            <a:ext cx="2017713" cy="20177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smtClean="0"/>
              <a:t>Art of Multiprocessor Programming</a:t>
            </a:r>
          </a:p>
        </p:txBody>
      </p:sp>
      <p:sp>
        <p:nvSpPr>
          <p:cNvPr id="12291" name="Slide Number Placeholder 4"/>
          <p:cNvSpPr>
            <a:spLocks noGrp="1"/>
          </p:cNvSpPr>
          <p:nvPr>
            <p:ph type="sldNum" sz="quarter" idx="11"/>
          </p:nvPr>
        </p:nvSpPr>
        <p:spPr>
          <a:noFill/>
        </p:spPr>
        <p:txBody>
          <a:bodyPr/>
          <a:lstStyle/>
          <a:p>
            <a:fld id="{B041F806-926A-4BB5-A8FD-6ED2A05906BD}" type="slidenum">
              <a:rPr lang="ar-SA" smtClean="0">
                <a:cs typeface="Arial" pitchFamily="34" charset="0"/>
              </a:rPr>
              <a:pPr/>
              <a:t>10</a:t>
            </a:fld>
            <a:endParaRPr lang="en-US" smtClean="0">
              <a:cs typeface="Arial" pitchFamily="34" charset="0"/>
            </a:endParaRPr>
          </a:p>
        </p:txBody>
      </p:sp>
      <p:sp>
        <p:nvSpPr>
          <p:cNvPr id="12292" name="Rectangle 2"/>
          <p:cNvSpPr>
            <a:spLocks noGrp="1" noChangeArrowheads="1"/>
          </p:cNvSpPr>
          <p:nvPr>
            <p:ph type="title"/>
          </p:nvPr>
        </p:nvSpPr>
        <p:spPr/>
        <p:txBody>
          <a:bodyPr/>
          <a:lstStyle/>
          <a:p>
            <a:r>
              <a:rPr lang="en-US" smtClean="0"/>
              <a:t>Blocking</a:t>
            </a:r>
          </a:p>
        </p:txBody>
      </p:sp>
      <p:sp>
        <p:nvSpPr>
          <p:cNvPr id="12293" name="Freeform 3"/>
          <p:cNvSpPr>
            <a:spLocks/>
          </p:cNvSpPr>
          <p:nvPr/>
        </p:nvSpPr>
        <p:spPr bwMode="auto">
          <a:xfrm flipH="1">
            <a:off x="2215569" y="3506788"/>
            <a:ext cx="184731" cy="461665"/>
          </a:xfrm>
          <a:custGeom>
            <a:avLst/>
            <a:gdLst>
              <a:gd name="T0" fmla="*/ 2147483647 w 760"/>
              <a:gd name="T1" fmla="*/ 2147483647 h 199"/>
              <a:gd name="T2" fmla="*/ 2147483647 w 760"/>
              <a:gd name="T3" fmla="*/ 2147483647 h 199"/>
              <a:gd name="T4" fmla="*/ 0 w 760"/>
              <a:gd name="T5" fmla="*/ 2147483647 h 199"/>
              <a:gd name="T6" fmla="*/ 0 60000 65536"/>
              <a:gd name="T7" fmla="*/ 0 60000 65536"/>
              <a:gd name="T8" fmla="*/ 0 60000 65536"/>
              <a:gd name="T9" fmla="*/ 0 w 760"/>
              <a:gd name="T10" fmla="*/ 0 h 199"/>
              <a:gd name="T11" fmla="*/ 760 w 760"/>
              <a:gd name="T12" fmla="*/ 199 h 199"/>
            </a:gdLst>
            <a:ahLst/>
            <a:cxnLst>
              <a:cxn ang="T6">
                <a:pos x="T0" y="T1"/>
              </a:cxn>
              <a:cxn ang="T7">
                <a:pos x="T2" y="T3"/>
              </a:cxn>
              <a:cxn ang="T8">
                <a:pos x="T4" y="T5"/>
              </a:cxn>
            </a:cxnLst>
            <a:rect l="T9" t="T10" r="T11" b="T12"/>
            <a:pathLst>
              <a:path w="760" h="199">
                <a:moveTo>
                  <a:pt x="760" y="159"/>
                </a:moveTo>
                <a:cubicBezTo>
                  <a:pt x="643" y="79"/>
                  <a:pt x="527" y="0"/>
                  <a:pt x="400" y="7"/>
                </a:cubicBezTo>
                <a:cubicBezTo>
                  <a:pt x="273" y="14"/>
                  <a:pt x="136" y="106"/>
                  <a:pt x="0" y="199"/>
                </a:cubicBezTo>
              </a:path>
            </a:pathLst>
          </a:custGeom>
          <a:noFill/>
          <a:ln w="76200">
            <a:solidFill>
              <a:schemeClr val="tx1"/>
            </a:solidFill>
            <a:round/>
            <a:headEnd/>
            <a:tailEnd type="triangle" w="med" len="med"/>
          </a:ln>
        </p:spPr>
        <p:txBody>
          <a:bodyPr wrap="none">
            <a:spAutoFit/>
          </a:bodyPr>
          <a:lstStyle/>
          <a:p>
            <a:endParaRPr lang="en-US" dirty="0">
              <a:latin typeface="Arial" pitchFamily="34" charset="0"/>
            </a:endParaRPr>
          </a:p>
        </p:txBody>
      </p:sp>
      <p:grpSp>
        <p:nvGrpSpPr>
          <p:cNvPr id="12294" name="Group 5"/>
          <p:cNvGrpSpPr>
            <a:grpSpLocks/>
          </p:cNvGrpSpPr>
          <p:nvPr/>
        </p:nvGrpSpPr>
        <p:grpSpPr bwMode="auto">
          <a:xfrm>
            <a:off x="336550" y="2646363"/>
            <a:ext cx="1206500" cy="1189037"/>
            <a:chOff x="1584" y="816"/>
            <a:chExt cx="912" cy="816"/>
          </a:xfrm>
        </p:grpSpPr>
        <p:sp>
          <p:nvSpPr>
            <p:cNvPr id="12320" name="Freeform 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21" name="Freeform 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22" name="Freeform 8"/>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23" name="Freeform 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sp>
          <p:nvSpPr>
            <p:cNvPr id="12324" name="Freeform 1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sp>
          <p:nvSpPr>
            <p:cNvPr id="12325" name="Freeform 1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sp>
          <p:nvSpPr>
            <p:cNvPr id="12326" name="Freeform 12"/>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27" name="Freeform 13"/>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28" name="Freeform 14"/>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2295" name="AutoShape 15"/>
          <p:cNvSpPr>
            <a:spLocks noChangeArrowheads="1"/>
          </p:cNvSpPr>
          <p:nvPr/>
        </p:nvSpPr>
        <p:spPr bwMode="auto">
          <a:xfrm>
            <a:off x="1803400" y="1714500"/>
            <a:ext cx="1612900" cy="660400"/>
          </a:xfrm>
          <a:prstGeom prst="cloudCallout">
            <a:avLst>
              <a:gd name="adj1" fmla="val -67028"/>
              <a:gd name="adj2" fmla="val 121875"/>
            </a:avLst>
          </a:prstGeom>
          <a:solidFill>
            <a:srgbClr val="FFFFFF"/>
          </a:solidFill>
          <a:ln w="38100">
            <a:solidFill>
              <a:srgbClr val="0000FF"/>
            </a:solidFill>
            <a:round/>
            <a:headEnd/>
            <a:tailEnd/>
          </a:ln>
        </p:spPr>
        <p:txBody>
          <a:bodyPr/>
          <a:lstStyle/>
          <a:p>
            <a:pPr marL="231775" indent="-231775" algn="ctr">
              <a:lnSpc>
                <a:spcPct val="80000"/>
              </a:lnSpc>
              <a:spcBef>
                <a:spcPct val="20000"/>
              </a:spcBef>
            </a:pPr>
            <a:r>
              <a:rPr lang="en-US" b="1" dirty="0" err="1">
                <a:latin typeface="Arial" pitchFamily="34" charset="0"/>
                <a:cs typeface="Courier New" pitchFamily="49" charset="0"/>
              </a:rPr>
              <a:t>zzz</a:t>
            </a:r>
            <a:r>
              <a:rPr lang="en-US" b="1" dirty="0">
                <a:latin typeface="Arial" pitchFamily="34" charset="0"/>
                <a:cs typeface="Courier New" pitchFamily="49" charset="0"/>
              </a:rPr>
              <a:t> …</a:t>
            </a:r>
          </a:p>
        </p:txBody>
      </p:sp>
      <p:sp>
        <p:nvSpPr>
          <p:cNvPr id="1686544" name="Cloud"/>
          <p:cNvSpPr>
            <a:spLocks noChangeAspect="1" noEditPoints="1" noChangeArrowheads="1"/>
          </p:cNvSpPr>
          <p:nvPr/>
        </p:nvSpPr>
        <p:spPr bwMode="auto">
          <a:xfrm>
            <a:off x="2159000" y="3284538"/>
            <a:ext cx="3581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latin typeface="Arial" pitchFamily="34" charset="0"/>
            </a:endParaRPr>
          </a:p>
        </p:txBody>
      </p:sp>
      <p:grpSp>
        <p:nvGrpSpPr>
          <p:cNvPr id="12297" name="Group 17"/>
          <p:cNvGrpSpPr>
            <a:grpSpLocks/>
          </p:cNvGrpSpPr>
          <p:nvPr/>
        </p:nvGrpSpPr>
        <p:grpSpPr bwMode="auto">
          <a:xfrm>
            <a:off x="2797175" y="3606800"/>
            <a:ext cx="779463" cy="536575"/>
            <a:chOff x="3507" y="1789"/>
            <a:chExt cx="858" cy="497"/>
          </a:xfrm>
        </p:grpSpPr>
        <p:sp>
          <p:nvSpPr>
            <p:cNvPr id="12315" name="Oval 18"/>
            <p:cNvSpPr>
              <a:spLocks noChangeArrowheads="1"/>
            </p:cNvSpPr>
            <p:nvPr/>
          </p:nvSpPr>
          <p:spPr bwMode="auto">
            <a:xfrm>
              <a:off x="3507" y="1789"/>
              <a:ext cx="858" cy="497"/>
            </a:xfrm>
            <a:prstGeom prst="ellipse">
              <a:avLst/>
            </a:pr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grpSp>
          <p:nvGrpSpPr>
            <p:cNvPr id="12316" name="Group 19"/>
            <p:cNvGrpSpPr>
              <a:grpSpLocks/>
            </p:cNvGrpSpPr>
            <p:nvPr/>
          </p:nvGrpSpPr>
          <p:grpSpPr bwMode="auto">
            <a:xfrm>
              <a:off x="3758" y="2002"/>
              <a:ext cx="357" cy="76"/>
              <a:chOff x="4109" y="1226"/>
              <a:chExt cx="357" cy="76"/>
            </a:xfrm>
          </p:grpSpPr>
          <p:sp>
            <p:nvSpPr>
              <p:cNvPr id="12317" name="Freeform 20"/>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12318" name="Freeform 21"/>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2319" name="Freeform 22"/>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12298" name="Group 23"/>
          <p:cNvGrpSpPr>
            <a:grpSpLocks/>
          </p:cNvGrpSpPr>
          <p:nvPr/>
        </p:nvGrpSpPr>
        <p:grpSpPr bwMode="auto">
          <a:xfrm>
            <a:off x="3609975" y="4305300"/>
            <a:ext cx="779463" cy="536575"/>
            <a:chOff x="3507" y="1789"/>
            <a:chExt cx="858" cy="497"/>
          </a:xfrm>
        </p:grpSpPr>
        <p:sp>
          <p:nvSpPr>
            <p:cNvPr id="12310" name="Oval 24"/>
            <p:cNvSpPr>
              <a:spLocks noChangeArrowheads="1"/>
            </p:cNvSpPr>
            <p:nvPr/>
          </p:nvSpPr>
          <p:spPr bwMode="auto">
            <a:xfrm>
              <a:off x="3507" y="1789"/>
              <a:ext cx="858" cy="497"/>
            </a:xfrm>
            <a:prstGeom prst="ellipse">
              <a:avLst/>
            </a:pr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grpSp>
          <p:nvGrpSpPr>
            <p:cNvPr id="12311" name="Group 25"/>
            <p:cNvGrpSpPr>
              <a:grpSpLocks/>
            </p:cNvGrpSpPr>
            <p:nvPr/>
          </p:nvGrpSpPr>
          <p:grpSpPr bwMode="auto">
            <a:xfrm>
              <a:off x="3758" y="2002"/>
              <a:ext cx="357" cy="76"/>
              <a:chOff x="4109" y="1226"/>
              <a:chExt cx="357" cy="76"/>
            </a:xfrm>
          </p:grpSpPr>
          <p:sp>
            <p:nvSpPr>
              <p:cNvPr id="12312" name="Freeform 26"/>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12313" name="Freeform 27"/>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2314" name="Freeform 28"/>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12299" name="Group 29"/>
          <p:cNvGrpSpPr>
            <a:grpSpLocks/>
          </p:cNvGrpSpPr>
          <p:nvPr/>
        </p:nvGrpSpPr>
        <p:grpSpPr bwMode="auto">
          <a:xfrm>
            <a:off x="4117975" y="3543300"/>
            <a:ext cx="779463" cy="536575"/>
            <a:chOff x="3507" y="1789"/>
            <a:chExt cx="858" cy="497"/>
          </a:xfrm>
        </p:grpSpPr>
        <p:sp>
          <p:nvSpPr>
            <p:cNvPr id="12305" name="Oval 30"/>
            <p:cNvSpPr>
              <a:spLocks noChangeArrowheads="1"/>
            </p:cNvSpPr>
            <p:nvPr/>
          </p:nvSpPr>
          <p:spPr bwMode="auto">
            <a:xfrm>
              <a:off x="3507" y="1789"/>
              <a:ext cx="858" cy="497"/>
            </a:xfrm>
            <a:prstGeom prst="ellipse">
              <a:avLst/>
            </a:prstGeom>
            <a:solidFill>
              <a:srgbClr val="00CC00"/>
            </a:solidFill>
            <a:ln w="38100">
              <a:solidFill>
                <a:schemeClr val="tx1"/>
              </a:solidFill>
              <a:round/>
              <a:headEnd/>
              <a:tailEnd/>
            </a:ln>
          </p:spPr>
          <p:txBody>
            <a:bodyPr wrap="none" anchor="ctr"/>
            <a:lstStyle/>
            <a:p>
              <a:endParaRPr lang="en-US" dirty="0">
                <a:latin typeface="Arial" pitchFamily="34" charset="0"/>
              </a:endParaRPr>
            </a:p>
          </p:txBody>
        </p:sp>
        <p:grpSp>
          <p:nvGrpSpPr>
            <p:cNvPr id="12306" name="Group 31"/>
            <p:cNvGrpSpPr>
              <a:grpSpLocks/>
            </p:cNvGrpSpPr>
            <p:nvPr/>
          </p:nvGrpSpPr>
          <p:grpSpPr bwMode="auto">
            <a:xfrm>
              <a:off x="3758" y="2002"/>
              <a:ext cx="357" cy="76"/>
              <a:chOff x="4109" y="1226"/>
              <a:chExt cx="357" cy="76"/>
            </a:xfrm>
          </p:grpSpPr>
          <p:sp>
            <p:nvSpPr>
              <p:cNvPr id="12307" name="Freeform 32"/>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12308" name="Freeform 33"/>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2309" name="Freeform 34"/>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sp>
        <p:nvSpPr>
          <p:cNvPr id="12300" name="Line 35"/>
          <p:cNvSpPr>
            <a:spLocks noChangeShapeType="1"/>
          </p:cNvSpPr>
          <p:nvPr/>
        </p:nvSpPr>
        <p:spPr bwMode="auto">
          <a:xfrm>
            <a:off x="3937000" y="3467100"/>
            <a:ext cx="0" cy="774700"/>
          </a:xfrm>
          <a:prstGeom prst="line">
            <a:avLst/>
          </a:prstGeom>
          <a:noFill/>
          <a:ln w="38100">
            <a:solidFill>
              <a:schemeClr val="tx1"/>
            </a:solidFill>
            <a:round/>
            <a:headEnd/>
            <a:tailEnd/>
          </a:ln>
        </p:spPr>
        <p:txBody>
          <a:bodyPr>
            <a:spAutoFit/>
          </a:bodyPr>
          <a:lstStyle/>
          <a:p>
            <a:endParaRPr lang="en-US" dirty="0">
              <a:latin typeface="Arial" pitchFamily="34" charset="0"/>
            </a:endParaRPr>
          </a:p>
        </p:txBody>
      </p:sp>
      <p:sp>
        <p:nvSpPr>
          <p:cNvPr id="12301" name="Line 36"/>
          <p:cNvSpPr>
            <a:spLocks noChangeShapeType="1"/>
          </p:cNvSpPr>
          <p:nvPr/>
        </p:nvSpPr>
        <p:spPr bwMode="auto">
          <a:xfrm>
            <a:off x="2197100" y="4254500"/>
            <a:ext cx="3505200" cy="0"/>
          </a:xfrm>
          <a:prstGeom prst="line">
            <a:avLst/>
          </a:prstGeom>
          <a:noFill/>
          <a:ln w="38100">
            <a:solidFill>
              <a:schemeClr val="tx1"/>
            </a:solidFill>
            <a:round/>
            <a:headEnd/>
            <a:tailEnd/>
          </a:ln>
        </p:spPr>
        <p:txBody>
          <a:bodyPr>
            <a:spAutoFit/>
          </a:bodyPr>
          <a:lstStyle/>
          <a:p>
            <a:endParaRPr lang="en-US" dirty="0">
              <a:latin typeface="Arial" pitchFamily="34" charset="0"/>
            </a:endParaRPr>
          </a:p>
        </p:txBody>
      </p:sp>
      <p:sp>
        <p:nvSpPr>
          <p:cNvPr id="12302" name="Line 37"/>
          <p:cNvSpPr>
            <a:spLocks noChangeShapeType="1"/>
          </p:cNvSpPr>
          <p:nvPr/>
        </p:nvSpPr>
        <p:spPr bwMode="auto">
          <a:xfrm flipH="1">
            <a:off x="3200400" y="4267200"/>
            <a:ext cx="12700" cy="711200"/>
          </a:xfrm>
          <a:prstGeom prst="line">
            <a:avLst/>
          </a:prstGeom>
          <a:noFill/>
          <a:ln w="38100">
            <a:solidFill>
              <a:schemeClr val="tx1"/>
            </a:solidFill>
            <a:round/>
            <a:headEnd/>
            <a:tailEnd/>
          </a:ln>
        </p:spPr>
        <p:txBody>
          <a:bodyPr>
            <a:spAutoFit/>
          </a:bodyPr>
          <a:lstStyle/>
          <a:p>
            <a:endParaRPr lang="en-US" dirty="0">
              <a:latin typeface="Arial" pitchFamily="34" charset="0"/>
            </a:endParaRPr>
          </a:p>
        </p:txBody>
      </p:sp>
      <p:sp>
        <p:nvSpPr>
          <p:cNvPr id="12303" name="Line 38"/>
          <p:cNvSpPr>
            <a:spLocks noChangeShapeType="1"/>
          </p:cNvSpPr>
          <p:nvPr/>
        </p:nvSpPr>
        <p:spPr bwMode="auto">
          <a:xfrm flipH="1">
            <a:off x="4699000" y="4267200"/>
            <a:ext cx="12700" cy="584200"/>
          </a:xfrm>
          <a:prstGeom prst="line">
            <a:avLst/>
          </a:prstGeom>
          <a:noFill/>
          <a:ln w="38100">
            <a:solidFill>
              <a:schemeClr val="tx1"/>
            </a:solidFill>
            <a:round/>
            <a:headEnd/>
            <a:tailEnd/>
          </a:ln>
        </p:spPr>
        <p:txBody>
          <a:bodyPr>
            <a:spAutoFit/>
          </a:bodyPr>
          <a:lstStyle/>
          <a:p>
            <a:endParaRPr lang="en-US" dirty="0">
              <a:latin typeface="Arial" pitchFamily="34" charset="0"/>
            </a:endParaRPr>
          </a:p>
        </p:txBody>
      </p:sp>
      <p:sp>
        <p:nvSpPr>
          <p:cNvPr id="12304" name="Text Box 39"/>
          <p:cNvSpPr txBox="1">
            <a:spLocks noChangeArrowheads="1"/>
          </p:cNvSpPr>
          <p:nvPr/>
        </p:nvSpPr>
        <p:spPr bwMode="auto">
          <a:xfrm>
            <a:off x="3554413" y="2312988"/>
            <a:ext cx="4575175" cy="683264"/>
          </a:xfrm>
          <a:prstGeom prst="rect">
            <a:avLst/>
          </a:prstGeom>
          <a:noFill/>
          <a:ln w="9525" algn="ctr">
            <a:noFill/>
            <a:miter lim="800000"/>
            <a:headEnd/>
            <a:tailEnd/>
          </a:ln>
        </p:spPr>
        <p:txBody>
          <a:bodyPr>
            <a:spAutoFit/>
          </a:bodyPr>
          <a:lstStyle/>
          <a:p>
            <a:pPr marL="231775" indent="-231775" algn="ctr">
              <a:lnSpc>
                <a:spcPct val="80000"/>
              </a:lnSpc>
              <a:spcBef>
                <a:spcPct val="20000"/>
              </a:spcBef>
            </a:pPr>
            <a:r>
              <a:rPr lang="en-US" b="1" dirty="0">
                <a:latin typeface="Arial" pitchFamily="34" charset="0"/>
                <a:cs typeface="Arial" pitchFamily="34" charset="0"/>
              </a:rPr>
              <a:t>Block on attempt to add to full bounded stack or queue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1"/>
          <p:cNvSpPr>
            <a:spLocks noGrp="1"/>
          </p:cNvSpPr>
          <p:nvPr>
            <p:ph type="ftr" sz="quarter" idx="10"/>
          </p:nvPr>
        </p:nvSpPr>
        <p:spPr>
          <a:noFill/>
        </p:spPr>
        <p:txBody>
          <a:bodyPr/>
          <a:lstStyle/>
          <a:p>
            <a:r>
              <a:rPr lang="en-US" smtClean="0"/>
              <a:t>Art of Multiprocessor Programming</a:t>
            </a:r>
          </a:p>
        </p:txBody>
      </p:sp>
      <p:sp>
        <p:nvSpPr>
          <p:cNvPr id="103427" name="Slide Number Placeholder 2"/>
          <p:cNvSpPr>
            <a:spLocks noGrp="1"/>
          </p:cNvSpPr>
          <p:nvPr>
            <p:ph type="sldNum" sz="quarter" idx="11"/>
          </p:nvPr>
        </p:nvSpPr>
        <p:spPr>
          <a:noFill/>
        </p:spPr>
        <p:txBody>
          <a:bodyPr/>
          <a:lstStyle/>
          <a:p>
            <a:fld id="{7B54EE04-9CB3-4538-84F2-CE1F8F5B67A0}" type="slidenum">
              <a:rPr lang="ar-SA" smtClean="0"/>
              <a:pPr/>
              <a:t>100</a:t>
            </a:fld>
            <a:endParaRPr lang="en-US" smtClean="0"/>
          </a:p>
        </p:txBody>
      </p:sp>
      <p:sp>
        <p:nvSpPr>
          <p:cNvPr id="10342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7037E561-7F31-496D-B278-B3B9719F60B3}" type="slidenum">
              <a:rPr lang="ar-SA" sz="1400">
                <a:solidFill>
                  <a:schemeClr val="tx1"/>
                </a:solidFill>
                <a:latin typeface="Arial" pitchFamily="34" charset="0"/>
                <a:cs typeface="Arial" pitchFamily="34" charset="0"/>
              </a:rPr>
              <a:pPr/>
              <a:t>100</a:t>
            </a:fld>
            <a:endParaRPr lang="en-US" sz="1400">
              <a:solidFill>
                <a:schemeClr val="tx1"/>
              </a:solidFill>
              <a:latin typeface="Arial" pitchFamily="34" charset="0"/>
              <a:cs typeface="Arial" pitchFamily="34" charset="0"/>
            </a:endParaRPr>
          </a:p>
        </p:txBody>
      </p:sp>
      <p:sp>
        <p:nvSpPr>
          <p:cNvPr id="677890"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3430" name="Rectangle 3"/>
          <p:cNvSpPr>
            <a:spLocks noGrp="1" noChangeArrowheads="1"/>
          </p:cNvSpPr>
          <p:nvPr>
            <p:ph type="title" idx="4294967295"/>
          </p:nvPr>
        </p:nvSpPr>
        <p:spPr/>
        <p:txBody>
          <a:bodyPr/>
          <a:lstStyle/>
          <a:p>
            <a:r>
              <a:rPr lang="en-US" smtClean="0"/>
              <a:t>Dequeuer</a:t>
            </a:r>
          </a:p>
        </p:txBody>
      </p:sp>
      <p:sp>
        <p:nvSpPr>
          <p:cNvPr id="103431" name="Text Box 4"/>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103432" name="Text Box 5"/>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103433" name="Group 6"/>
          <p:cNvGrpSpPr>
            <a:grpSpLocks/>
          </p:cNvGrpSpPr>
          <p:nvPr/>
        </p:nvGrpSpPr>
        <p:grpSpPr bwMode="auto">
          <a:xfrm>
            <a:off x="6538913" y="4643438"/>
            <a:ext cx="304800" cy="304800"/>
            <a:chOff x="3894" y="2760"/>
            <a:chExt cx="192" cy="192"/>
          </a:xfrm>
        </p:grpSpPr>
        <p:sp>
          <p:nvSpPr>
            <p:cNvPr id="103469" name="Oval 7"/>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70" name="Oval 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3434" name="Group 25"/>
          <p:cNvGrpSpPr>
            <a:grpSpLocks/>
          </p:cNvGrpSpPr>
          <p:nvPr/>
        </p:nvGrpSpPr>
        <p:grpSpPr bwMode="auto">
          <a:xfrm>
            <a:off x="5527675" y="4989513"/>
            <a:ext cx="1447800" cy="1295400"/>
            <a:chOff x="1584" y="816"/>
            <a:chExt cx="912" cy="816"/>
          </a:xfrm>
        </p:grpSpPr>
        <p:sp>
          <p:nvSpPr>
            <p:cNvPr id="103460" name="Freeform 2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61" name="Freeform 2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62" name="Freeform 28"/>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63" name="Freeform 2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64" name="Freeform 3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65" name="Freeform 3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66" name="Freeform 32"/>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67" name="Freeform 33"/>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68" name="Freeform 34"/>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77923" name="Text Box 35"/>
          <p:cNvSpPr txBox="1">
            <a:spLocks noChangeArrowheads="1"/>
          </p:cNvSpPr>
          <p:nvPr/>
        </p:nvSpPr>
        <p:spPr bwMode="auto">
          <a:xfrm>
            <a:off x="5461000" y="239713"/>
            <a:ext cx="3386138" cy="946150"/>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Make first Node new sentinel</a:t>
            </a:r>
          </a:p>
        </p:txBody>
      </p:sp>
      <p:sp>
        <p:nvSpPr>
          <p:cNvPr id="677925" name="Line 37"/>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4" name="Group 38"/>
          <p:cNvGrpSpPr>
            <a:grpSpLocks/>
          </p:cNvGrpSpPr>
          <p:nvPr/>
        </p:nvGrpSpPr>
        <p:grpSpPr bwMode="auto">
          <a:xfrm>
            <a:off x="3990975" y="1933575"/>
            <a:ext cx="976313" cy="609600"/>
            <a:chOff x="3417" y="2938"/>
            <a:chExt cx="615" cy="384"/>
          </a:xfrm>
        </p:grpSpPr>
        <p:sp>
          <p:nvSpPr>
            <p:cNvPr id="677927" name="AutoShape 39"/>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3459" name="Line 40"/>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03438" name="Group 41"/>
          <p:cNvGrpSpPr>
            <a:grpSpLocks/>
          </p:cNvGrpSpPr>
          <p:nvPr/>
        </p:nvGrpSpPr>
        <p:grpSpPr bwMode="auto">
          <a:xfrm>
            <a:off x="6256338" y="1919288"/>
            <a:ext cx="976312" cy="609600"/>
            <a:chOff x="3417" y="2938"/>
            <a:chExt cx="615" cy="384"/>
          </a:xfrm>
        </p:grpSpPr>
        <p:sp>
          <p:nvSpPr>
            <p:cNvPr id="677930" name="AutoShape 42"/>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3457" name="Line 43"/>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677932" name="Line 44"/>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3440" name="Group 45"/>
          <p:cNvGrpSpPr>
            <a:grpSpLocks/>
          </p:cNvGrpSpPr>
          <p:nvPr/>
        </p:nvGrpSpPr>
        <p:grpSpPr bwMode="auto">
          <a:xfrm>
            <a:off x="7385050" y="2943225"/>
            <a:ext cx="976313" cy="609600"/>
            <a:chOff x="3417" y="2938"/>
            <a:chExt cx="615" cy="384"/>
          </a:xfrm>
        </p:grpSpPr>
        <p:sp>
          <p:nvSpPr>
            <p:cNvPr id="677934" name="AutoShape 4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3455" name="Line 4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03441" name="Freeform 48"/>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03442" name="Freeform 49"/>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7" name="Group 50"/>
          <p:cNvGrpSpPr>
            <a:grpSpLocks/>
          </p:cNvGrpSpPr>
          <p:nvPr/>
        </p:nvGrpSpPr>
        <p:grpSpPr bwMode="auto">
          <a:xfrm>
            <a:off x="4084638" y="2106613"/>
            <a:ext cx="304800" cy="304800"/>
            <a:chOff x="3894" y="2760"/>
            <a:chExt cx="192" cy="192"/>
          </a:xfrm>
        </p:grpSpPr>
        <p:sp>
          <p:nvSpPr>
            <p:cNvPr id="103452" name="Oval 51"/>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53" name="Oval 52"/>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77941" name="Freeform 53"/>
          <p:cNvSpPr>
            <a:spLocks/>
          </p:cNvSpPr>
          <p:nvPr/>
        </p:nvSpPr>
        <p:spPr bwMode="auto">
          <a:xfrm>
            <a:off x="2547938" y="1736725"/>
            <a:ext cx="3522662" cy="482600"/>
          </a:xfrm>
          <a:custGeom>
            <a:avLst/>
            <a:gdLst>
              <a:gd name="T0" fmla="*/ 0 w 2219"/>
              <a:gd name="T1" fmla="*/ 2147483647 h 304"/>
              <a:gd name="T2" fmla="*/ 2147483647 w 2219"/>
              <a:gd name="T3" fmla="*/ 2147483647 h 304"/>
              <a:gd name="T4" fmla="*/ 2147483647 w 2219"/>
              <a:gd name="T5" fmla="*/ 2147483647 h 304"/>
              <a:gd name="T6" fmla="*/ 2147483647 w 2219"/>
              <a:gd name="T7" fmla="*/ 2147483647 h 304"/>
              <a:gd name="T8" fmla="*/ 2147483647 w 2219"/>
              <a:gd name="T9" fmla="*/ 2147483647 h 304"/>
              <a:gd name="T10" fmla="*/ 0 60000 65536"/>
              <a:gd name="T11" fmla="*/ 0 60000 65536"/>
              <a:gd name="T12" fmla="*/ 0 60000 65536"/>
              <a:gd name="T13" fmla="*/ 0 60000 65536"/>
              <a:gd name="T14" fmla="*/ 0 60000 65536"/>
              <a:gd name="T15" fmla="*/ 0 w 2219"/>
              <a:gd name="T16" fmla="*/ 0 h 304"/>
              <a:gd name="T17" fmla="*/ 2219 w 2219"/>
              <a:gd name="T18" fmla="*/ 304 h 304"/>
            </a:gdLst>
            <a:ahLst/>
            <a:cxnLst>
              <a:cxn ang="T10">
                <a:pos x="T0" y="T1"/>
              </a:cxn>
              <a:cxn ang="T11">
                <a:pos x="T2" y="T3"/>
              </a:cxn>
              <a:cxn ang="T12">
                <a:pos x="T4" y="T5"/>
              </a:cxn>
              <a:cxn ang="T13">
                <a:pos x="T6" y="T7"/>
              </a:cxn>
              <a:cxn ang="T14">
                <a:pos x="T8" y="T9"/>
              </a:cxn>
            </a:cxnLst>
            <a:rect l="T15" t="T16" r="T17" b="T18"/>
            <a:pathLst>
              <a:path w="2219" h="304">
                <a:moveTo>
                  <a:pt x="0" y="304"/>
                </a:moveTo>
                <a:cubicBezTo>
                  <a:pt x="41" y="293"/>
                  <a:pt x="82" y="283"/>
                  <a:pt x="180" y="237"/>
                </a:cubicBezTo>
                <a:cubicBezTo>
                  <a:pt x="278" y="191"/>
                  <a:pt x="308" y="60"/>
                  <a:pt x="586" y="30"/>
                </a:cubicBezTo>
                <a:cubicBezTo>
                  <a:pt x="864" y="0"/>
                  <a:pt x="1579" y="16"/>
                  <a:pt x="1851" y="58"/>
                </a:cubicBezTo>
                <a:cubicBezTo>
                  <a:pt x="2123" y="100"/>
                  <a:pt x="2171" y="192"/>
                  <a:pt x="2219" y="285"/>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3445" name="Group 54"/>
          <p:cNvGrpSpPr>
            <a:grpSpLocks/>
          </p:cNvGrpSpPr>
          <p:nvPr/>
        </p:nvGrpSpPr>
        <p:grpSpPr bwMode="auto">
          <a:xfrm>
            <a:off x="7512050" y="3127375"/>
            <a:ext cx="304800" cy="304800"/>
            <a:chOff x="3894" y="2760"/>
            <a:chExt cx="192" cy="192"/>
          </a:xfrm>
        </p:grpSpPr>
        <p:sp>
          <p:nvSpPr>
            <p:cNvPr id="103450" name="Oval 55"/>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51" name="Oval 56"/>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3446" name="Group 57"/>
          <p:cNvGrpSpPr>
            <a:grpSpLocks/>
          </p:cNvGrpSpPr>
          <p:nvPr/>
        </p:nvGrpSpPr>
        <p:grpSpPr bwMode="auto">
          <a:xfrm>
            <a:off x="6356350" y="2108200"/>
            <a:ext cx="304800" cy="304800"/>
            <a:chOff x="3894" y="2760"/>
            <a:chExt cx="192" cy="192"/>
          </a:xfrm>
        </p:grpSpPr>
        <p:sp>
          <p:nvSpPr>
            <p:cNvPr id="103448" name="Oval 58"/>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3449" name="Oval 59"/>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77948" name="AutoShape 60"/>
          <p:cNvSpPr>
            <a:spLocks noChangeArrowheads="1"/>
          </p:cNvSpPr>
          <p:nvPr/>
        </p:nvSpPr>
        <p:spPr bwMode="auto">
          <a:xfrm>
            <a:off x="1704975" y="1574800"/>
            <a:ext cx="1492250" cy="1325563"/>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923"/>
                                        </p:tgtEl>
                                        <p:attrNameLst>
                                          <p:attrName>style.visibility</p:attrName>
                                        </p:attrNameLst>
                                      </p:cBhvr>
                                      <p:to>
                                        <p:strVal val="visible"/>
                                      </p:to>
                                    </p:set>
                                    <p:animEffect transition="in" filter="blinds(horizontal)">
                                      <p:cBhvr>
                                        <p:cTn id="7" dur="500"/>
                                        <p:tgtEl>
                                          <p:spTgt spid="67792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77948"/>
                                        </p:tgtEl>
                                        <p:attrNameLst>
                                          <p:attrName>style.visibility</p:attrName>
                                        </p:attrNameLst>
                                      </p:cBhvr>
                                      <p:to>
                                        <p:strVal val="visible"/>
                                      </p:to>
                                    </p:set>
                                    <p:animEffect transition="in" filter="blinds(horizontal)">
                                      <p:cBhvr>
                                        <p:cTn id="11" dur="500"/>
                                        <p:tgtEl>
                                          <p:spTgt spid="677948"/>
                                        </p:tgtEl>
                                      </p:cBhvr>
                                    </p:animEffect>
                                  </p:childTnLst>
                                </p:cTn>
                              </p:par>
                            </p:childTnLst>
                          </p:cTn>
                        </p:par>
                        <p:par>
                          <p:cTn id="12" fill="hold">
                            <p:stCondLst>
                              <p:cond delay="1000"/>
                            </p:stCondLst>
                            <p:childTnLst>
                              <p:par>
                                <p:cTn id="13" presetID="3" presetClass="exit" presetSubtype="10" fill="hold" grpId="1" nodeType="afterEffect">
                                  <p:stCondLst>
                                    <p:cond delay="0"/>
                                  </p:stCondLst>
                                  <p:childTnLst>
                                    <p:animEffect transition="out" filter="blinds(horizontal)">
                                      <p:cBhvr>
                                        <p:cTn id="14" dur="500"/>
                                        <p:tgtEl>
                                          <p:spTgt spid="677948"/>
                                        </p:tgtEl>
                                      </p:cBhvr>
                                    </p:animEffect>
                                    <p:set>
                                      <p:cBhvr>
                                        <p:cTn id="15" dur="1" fill="hold">
                                          <p:stCondLst>
                                            <p:cond delay="499"/>
                                          </p:stCondLst>
                                        </p:cTn>
                                        <p:tgtEl>
                                          <p:spTgt spid="677948"/>
                                        </p:tgtEl>
                                        <p:attrNameLst>
                                          <p:attrName>style.visibility</p:attrName>
                                        </p:attrNameLst>
                                      </p:cBhvr>
                                      <p:to>
                                        <p:strVal val="hidden"/>
                                      </p:to>
                                    </p:set>
                                  </p:childTnLst>
                                </p:cTn>
                              </p:par>
                            </p:childTnLst>
                          </p:cTn>
                        </p:par>
                        <p:par>
                          <p:cTn id="16" fill="hold">
                            <p:stCondLst>
                              <p:cond delay="1500"/>
                            </p:stCondLst>
                            <p:childTnLst>
                              <p:par>
                                <p:cTn id="17" presetID="3" presetClass="exit" presetSubtype="10" fill="hold" grpId="0" nodeType="afterEffect">
                                  <p:stCondLst>
                                    <p:cond delay="0"/>
                                  </p:stCondLst>
                                  <p:childTnLst>
                                    <p:animEffect transition="out" filter="blinds(horizontal)">
                                      <p:cBhvr>
                                        <p:cTn id="18" dur="500"/>
                                        <p:tgtEl>
                                          <p:spTgt spid="677925"/>
                                        </p:tgtEl>
                                      </p:cBhvr>
                                    </p:animEffect>
                                    <p:set>
                                      <p:cBhvr>
                                        <p:cTn id="19" dur="1" fill="hold">
                                          <p:stCondLst>
                                            <p:cond delay="499"/>
                                          </p:stCondLst>
                                        </p:cTn>
                                        <p:tgtEl>
                                          <p:spTgt spid="677925"/>
                                        </p:tgtEl>
                                        <p:attrNameLst>
                                          <p:attrName>style.visibility</p:attrName>
                                        </p:attrNameLst>
                                      </p:cBhvr>
                                      <p:to>
                                        <p:strVal val="hidden"/>
                                      </p:to>
                                    </p:se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77941"/>
                                        </p:tgtEl>
                                        <p:attrNameLst>
                                          <p:attrName>style.visibility</p:attrName>
                                        </p:attrNameLst>
                                      </p:cBhvr>
                                      <p:to>
                                        <p:strVal val="visible"/>
                                      </p:to>
                                    </p:set>
                                    <p:animEffect transition="in" filter="blinds(horizontal)">
                                      <p:cBhvr>
                                        <p:cTn id="23" dur="500"/>
                                        <p:tgtEl>
                                          <p:spTgt spid="677941"/>
                                        </p:tgtEl>
                                      </p:cBhvr>
                                    </p:animEffect>
                                  </p:childTnLst>
                                </p:cTn>
                              </p:par>
                            </p:childTnLst>
                          </p:cTn>
                        </p:par>
                        <p:par>
                          <p:cTn id="24" fill="hold">
                            <p:stCondLst>
                              <p:cond delay="2500"/>
                            </p:stCondLst>
                            <p:childTnLst>
                              <p:par>
                                <p:cTn id="25" presetID="3" presetClass="exit" presetSubtype="10" fill="hold" nodeType="afterEffect">
                                  <p:stCondLst>
                                    <p:cond delay="0"/>
                                  </p:stCondLst>
                                  <p:childTnLst>
                                    <p:animEffect transition="out" filter="blinds(horizontal)">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3" presetClass="exit" presetSubtype="10" fill="hold" grpId="0" nodeType="withEffect">
                                  <p:stCondLst>
                                    <p:cond delay="0"/>
                                  </p:stCondLst>
                                  <p:childTnLst>
                                    <p:animEffect transition="out" filter="blinds(horizontal)">
                                      <p:cBhvr>
                                        <p:cTn id="29" dur="500"/>
                                        <p:tgtEl>
                                          <p:spTgt spid="677932"/>
                                        </p:tgtEl>
                                      </p:cBhvr>
                                    </p:animEffect>
                                    <p:set>
                                      <p:cBhvr>
                                        <p:cTn id="30" dur="1" fill="hold">
                                          <p:stCondLst>
                                            <p:cond delay="499"/>
                                          </p:stCondLst>
                                        </p:cTn>
                                        <p:tgtEl>
                                          <p:spTgt spid="677932"/>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23" grpId="0"/>
      <p:bldP spid="677925" grpId="0" animBg="1"/>
      <p:bldP spid="677932" grpId="0" animBg="1"/>
      <p:bldP spid="677941" grpId="0" animBg="1"/>
      <p:bldP spid="677948" grpId="0" animBg="1"/>
      <p:bldP spid="677948"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1"/>
          <p:cNvSpPr>
            <a:spLocks noGrp="1"/>
          </p:cNvSpPr>
          <p:nvPr>
            <p:ph type="ftr" sz="quarter" idx="10"/>
          </p:nvPr>
        </p:nvSpPr>
        <p:spPr>
          <a:noFill/>
        </p:spPr>
        <p:txBody>
          <a:bodyPr/>
          <a:lstStyle/>
          <a:p>
            <a:r>
              <a:rPr lang="en-US" smtClean="0"/>
              <a:t>Art of Multiprocessor Programming</a:t>
            </a:r>
          </a:p>
        </p:txBody>
      </p:sp>
      <p:sp>
        <p:nvSpPr>
          <p:cNvPr id="104451" name="Slide Number Placeholder 2"/>
          <p:cNvSpPr>
            <a:spLocks noGrp="1"/>
          </p:cNvSpPr>
          <p:nvPr>
            <p:ph type="sldNum" sz="quarter" idx="11"/>
          </p:nvPr>
        </p:nvSpPr>
        <p:spPr>
          <a:noFill/>
        </p:spPr>
        <p:txBody>
          <a:bodyPr/>
          <a:lstStyle/>
          <a:p>
            <a:fld id="{367B3D7D-A8AE-48A1-B574-BA9C44C040EA}" type="slidenum">
              <a:rPr lang="ar-SA" smtClean="0">
                <a:cs typeface="Arial" pitchFamily="34" charset="0"/>
              </a:rPr>
              <a:pPr/>
              <a:t>101</a:t>
            </a:fld>
            <a:endParaRPr lang="en-US" smtClean="0">
              <a:cs typeface="Arial" pitchFamily="34" charset="0"/>
            </a:endParaRPr>
          </a:p>
        </p:txBody>
      </p:sp>
      <p:sp>
        <p:nvSpPr>
          <p:cNvPr id="10445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91E4F78-9D98-4074-BDC1-B727A2667AF1}" type="slidenum">
              <a:rPr lang="ar-SA" sz="1400">
                <a:solidFill>
                  <a:schemeClr val="tx1"/>
                </a:solidFill>
                <a:latin typeface="Arial" pitchFamily="34" charset="0"/>
                <a:cs typeface="Arial" pitchFamily="34" charset="0"/>
              </a:rPr>
              <a:pPr/>
              <a:t>101</a:t>
            </a:fld>
            <a:endParaRPr lang="en-US" sz="1400" dirty="0">
              <a:solidFill>
                <a:schemeClr val="tx1"/>
              </a:solidFill>
              <a:latin typeface="Arial" pitchFamily="34" charset="0"/>
              <a:cs typeface="Arial" pitchFamily="34" charset="0"/>
            </a:endParaRPr>
          </a:p>
        </p:txBody>
      </p:sp>
      <p:sp>
        <p:nvSpPr>
          <p:cNvPr id="104453" name="Rectangle 2"/>
          <p:cNvSpPr>
            <a:spLocks noGrp="1" noChangeArrowheads="1"/>
          </p:cNvSpPr>
          <p:nvPr>
            <p:ph type="title" idx="4294967295"/>
          </p:nvPr>
        </p:nvSpPr>
        <p:spPr/>
        <p:txBody>
          <a:bodyPr/>
          <a:lstStyle/>
          <a:p>
            <a:r>
              <a:rPr lang="en-US" smtClean="0"/>
              <a:t>Memory Reuse?</a:t>
            </a:r>
          </a:p>
        </p:txBody>
      </p:sp>
      <p:sp>
        <p:nvSpPr>
          <p:cNvPr id="104454" name="Rectangle 3"/>
          <p:cNvSpPr>
            <a:spLocks noGrp="1" noChangeArrowheads="1"/>
          </p:cNvSpPr>
          <p:nvPr>
            <p:ph type="body" idx="4294967295"/>
          </p:nvPr>
        </p:nvSpPr>
        <p:spPr/>
        <p:txBody>
          <a:bodyPr/>
          <a:lstStyle/>
          <a:p>
            <a:r>
              <a:rPr lang="en-US" smtClean="0"/>
              <a:t>What do we do with nodes after we dequeue them?</a:t>
            </a:r>
          </a:p>
          <a:p>
            <a:r>
              <a:rPr lang="en-US" smtClean="0"/>
              <a:t>Java: let garbage collector deal?</a:t>
            </a:r>
          </a:p>
          <a:p>
            <a:r>
              <a:rPr lang="en-US" smtClean="0"/>
              <a:t>Suppose there is no GC, or we prefer not to use it?</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1"/>
          <p:cNvSpPr>
            <a:spLocks noGrp="1"/>
          </p:cNvSpPr>
          <p:nvPr>
            <p:ph type="ftr" sz="quarter" idx="10"/>
          </p:nvPr>
        </p:nvSpPr>
        <p:spPr>
          <a:noFill/>
        </p:spPr>
        <p:txBody>
          <a:bodyPr/>
          <a:lstStyle/>
          <a:p>
            <a:r>
              <a:rPr lang="en-US" smtClean="0"/>
              <a:t>Art of Multiprocessor Programming</a:t>
            </a:r>
          </a:p>
        </p:txBody>
      </p:sp>
      <p:sp>
        <p:nvSpPr>
          <p:cNvPr id="105475" name="Slide Number Placeholder 2"/>
          <p:cNvSpPr>
            <a:spLocks noGrp="1"/>
          </p:cNvSpPr>
          <p:nvPr>
            <p:ph type="sldNum" sz="quarter" idx="11"/>
          </p:nvPr>
        </p:nvSpPr>
        <p:spPr>
          <a:noFill/>
        </p:spPr>
        <p:txBody>
          <a:bodyPr/>
          <a:lstStyle/>
          <a:p>
            <a:fld id="{45AF4654-C9D9-48D9-B820-F9F75586DFD4}" type="slidenum">
              <a:rPr lang="ar-SA" smtClean="0"/>
              <a:pPr/>
              <a:t>102</a:t>
            </a:fld>
            <a:endParaRPr lang="en-US" smtClean="0"/>
          </a:p>
        </p:txBody>
      </p:sp>
      <p:sp>
        <p:nvSpPr>
          <p:cNvPr id="10547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35C0855C-EA26-4D98-89FA-DE813C94A6CC}" type="slidenum">
              <a:rPr lang="ar-SA" sz="1400">
                <a:solidFill>
                  <a:schemeClr val="tx1"/>
                </a:solidFill>
                <a:latin typeface="Arial" pitchFamily="34" charset="0"/>
                <a:cs typeface="Arial" pitchFamily="34" charset="0"/>
              </a:rPr>
              <a:pPr/>
              <a:t>102</a:t>
            </a:fld>
            <a:endParaRPr lang="en-US" sz="1400">
              <a:solidFill>
                <a:schemeClr val="tx1"/>
              </a:solidFill>
              <a:latin typeface="Arial" pitchFamily="34" charset="0"/>
              <a:cs typeface="Arial" pitchFamily="34" charset="0"/>
            </a:endParaRPr>
          </a:p>
        </p:txBody>
      </p:sp>
      <p:sp>
        <p:nvSpPr>
          <p:cNvPr id="68096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5478" name="Rectangle 3"/>
          <p:cNvSpPr>
            <a:spLocks noGrp="1" noChangeArrowheads="1"/>
          </p:cNvSpPr>
          <p:nvPr>
            <p:ph type="title" idx="4294967295"/>
          </p:nvPr>
        </p:nvSpPr>
        <p:spPr/>
        <p:txBody>
          <a:bodyPr/>
          <a:lstStyle/>
          <a:p>
            <a:r>
              <a:rPr lang="en-US" smtClean="0"/>
              <a:t>Dequeuer</a:t>
            </a:r>
          </a:p>
        </p:txBody>
      </p:sp>
      <p:sp>
        <p:nvSpPr>
          <p:cNvPr id="105479" name="Text Box 4"/>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105480" name="Text Box 5"/>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105481" name="Group 6"/>
          <p:cNvGrpSpPr>
            <a:grpSpLocks/>
          </p:cNvGrpSpPr>
          <p:nvPr/>
        </p:nvGrpSpPr>
        <p:grpSpPr bwMode="auto">
          <a:xfrm>
            <a:off x="6553200" y="4672013"/>
            <a:ext cx="304800" cy="304800"/>
            <a:chOff x="3894" y="2760"/>
            <a:chExt cx="192" cy="192"/>
          </a:xfrm>
        </p:grpSpPr>
        <p:sp>
          <p:nvSpPr>
            <p:cNvPr id="105518" name="Oval 7"/>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19" name="Oval 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5482" name="Group 9"/>
          <p:cNvGrpSpPr>
            <a:grpSpLocks/>
          </p:cNvGrpSpPr>
          <p:nvPr/>
        </p:nvGrpSpPr>
        <p:grpSpPr bwMode="auto">
          <a:xfrm>
            <a:off x="5527675" y="4989513"/>
            <a:ext cx="1447800" cy="1295400"/>
            <a:chOff x="1584" y="816"/>
            <a:chExt cx="912" cy="816"/>
          </a:xfrm>
        </p:grpSpPr>
        <p:sp>
          <p:nvSpPr>
            <p:cNvPr id="105509" name="Freeform 1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10" name="Freeform 1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11" name="Freeform 1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12" name="Freeform 1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13" name="Freeform 1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14" name="Freeform 1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15" name="Freeform 1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16" name="Freeform 1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17" name="Freeform 1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80980" name="Line 20"/>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5484" name="Group 21"/>
          <p:cNvGrpSpPr>
            <a:grpSpLocks/>
          </p:cNvGrpSpPr>
          <p:nvPr/>
        </p:nvGrpSpPr>
        <p:grpSpPr bwMode="auto">
          <a:xfrm>
            <a:off x="3990975" y="1933575"/>
            <a:ext cx="976313" cy="609600"/>
            <a:chOff x="3417" y="2938"/>
            <a:chExt cx="615" cy="384"/>
          </a:xfrm>
        </p:grpSpPr>
        <p:sp>
          <p:nvSpPr>
            <p:cNvPr id="680982" name="AutoShape 22"/>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5508" name="Line 23"/>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05485" name="Group 24"/>
          <p:cNvGrpSpPr>
            <a:grpSpLocks/>
          </p:cNvGrpSpPr>
          <p:nvPr/>
        </p:nvGrpSpPr>
        <p:grpSpPr bwMode="auto">
          <a:xfrm>
            <a:off x="6256338" y="1919288"/>
            <a:ext cx="976312" cy="609600"/>
            <a:chOff x="3417" y="2938"/>
            <a:chExt cx="615" cy="384"/>
          </a:xfrm>
        </p:grpSpPr>
        <p:sp>
          <p:nvSpPr>
            <p:cNvPr id="680985" name="AutoShape 2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5506" name="Line 26"/>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05486" name="Line 27"/>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5487" name="Group 28"/>
          <p:cNvGrpSpPr>
            <a:grpSpLocks/>
          </p:cNvGrpSpPr>
          <p:nvPr/>
        </p:nvGrpSpPr>
        <p:grpSpPr bwMode="auto">
          <a:xfrm>
            <a:off x="7385050" y="2943225"/>
            <a:ext cx="976313" cy="609600"/>
            <a:chOff x="3417" y="2938"/>
            <a:chExt cx="615" cy="384"/>
          </a:xfrm>
        </p:grpSpPr>
        <p:sp>
          <p:nvSpPr>
            <p:cNvPr id="680989" name="AutoShape 29"/>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5504" name="Line 30"/>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05488" name="Freeform 31"/>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05489" name="Freeform 32"/>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5490" name="Group 33"/>
          <p:cNvGrpSpPr>
            <a:grpSpLocks/>
          </p:cNvGrpSpPr>
          <p:nvPr/>
        </p:nvGrpSpPr>
        <p:grpSpPr bwMode="auto">
          <a:xfrm>
            <a:off x="4084638" y="2106613"/>
            <a:ext cx="304800" cy="304800"/>
            <a:chOff x="3894" y="2760"/>
            <a:chExt cx="192" cy="192"/>
          </a:xfrm>
        </p:grpSpPr>
        <p:sp>
          <p:nvSpPr>
            <p:cNvPr id="105501" name="Oval 34"/>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02" name="Oval 35"/>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80996" name="Freeform 36"/>
          <p:cNvSpPr>
            <a:spLocks/>
          </p:cNvSpPr>
          <p:nvPr/>
        </p:nvSpPr>
        <p:spPr bwMode="auto">
          <a:xfrm>
            <a:off x="2547938" y="1736725"/>
            <a:ext cx="3522662" cy="482600"/>
          </a:xfrm>
          <a:custGeom>
            <a:avLst/>
            <a:gdLst>
              <a:gd name="T0" fmla="*/ 0 w 2219"/>
              <a:gd name="T1" fmla="*/ 2147483647 h 304"/>
              <a:gd name="T2" fmla="*/ 2147483647 w 2219"/>
              <a:gd name="T3" fmla="*/ 2147483647 h 304"/>
              <a:gd name="T4" fmla="*/ 2147483647 w 2219"/>
              <a:gd name="T5" fmla="*/ 2147483647 h 304"/>
              <a:gd name="T6" fmla="*/ 2147483647 w 2219"/>
              <a:gd name="T7" fmla="*/ 2147483647 h 304"/>
              <a:gd name="T8" fmla="*/ 2147483647 w 2219"/>
              <a:gd name="T9" fmla="*/ 2147483647 h 304"/>
              <a:gd name="T10" fmla="*/ 0 60000 65536"/>
              <a:gd name="T11" fmla="*/ 0 60000 65536"/>
              <a:gd name="T12" fmla="*/ 0 60000 65536"/>
              <a:gd name="T13" fmla="*/ 0 60000 65536"/>
              <a:gd name="T14" fmla="*/ 0 60000 65536"/>
              <a:gd name="T15" fmla="*/ 0 w 2219"/>
              <a:gd name="T16" fmla="*/ 0 h 304"/>
              <a:gd name="T17" fmla="*/ 2219 w 2219"/>
              <a:gd name="T18" fmla="*/ 304 h 304"/>
            </a:gdLst>
            <a:ahLst/>
            <a:cxnLst>
              <a:cxn ang="T10">
                <a:pos x="T0" y="T1"/>
              </a:cxn>
              <a:cxn ang="T11">
                <a:pos x="T2" y="T3"/>
              </a:cxn>
              <a:cxn ang="T12">
                <a:pos x="T4" y="T5"/>
              </a:cxn>
              <a:cxn ang="T13">
                <a:pos x="T6" y="T7"/>
              </a:cxn>
              <a:cxn ang="T14">
                <a:pos x="T8" y="T9"/>
              </a:cxn>
            </a:cxnLst>
            <a:rect l="T15" t="T16" r="T17" b="T18"/>
            <a:pathLst>
              <a:path w="2219" h="304">
                <a:moveTo>
                  <a:pt x="0" y="304"/>
                </a:moveTo>
                <a:cubicBezTo>
                  <a:pt x="41" y="293"/>
                  <a:pt x="82" y="283"/>
                  <a:pt x="180" y="237"/>
                </a:cubicBezTo>
                <a:cubicBezTo>
                  <a:pt x="278" y="191"/>
                  <a:pt x="308" y="60"/>
                  <a:pt x="586" y="30"/>
                </a:cubicBezTo>
                <a:cubicBezTo>
                  <a:pt x="864" y="0"/>
                  <a:pt x="1579" y="16"/>
                  <a:pt x="1851" y="58"/>
                </a:cubicBezTo>
                <a:cubicBezTo>
                  <a:pt x="2123" y="100"/>
                  <a:pt x="2171" y="192"/>
                  <a:pt x="2219" y="285"/>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5492" name="Group 37"/>
          <p:cNvGrpSpPr>
            <a:grpSpLocks/>
          </p:cNvGrpSpPr>
          <p:nvPr/>
        </p:nvGrpSpPr>
        <p:grpSpPr bwMode="auto">
          <a:xfrm>
            <a:off x="7512050" y="3127375"/>
            <a:ext cx="304800" cy="304800"/>
            <a:chOff x="3894" y="2760"/>
            <a:chExt cx="192" cy="192"/>
          </a:xfrm>
        </p:grpSpPr>
        <p:sp>
          <p:nvSpPr>
            <p:cNvPr id="105499" name="Oval 38"/>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500" name="Oval 39"/>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5493" name="Group 40"/>
          <p:cNvGrpSpPr>
            <a:grpSpLocks/>
          </p:cNvGrpSpPr>
          <p:nvPr/>
        </p:nvGrpSpPr>
        <p:grpSpPr bwMode="auto">
          <a:xfrm>
            <a:off x="6380163" y="2109788"/>
            <a:ext cx="304800" cy="304800"/>
            <a:chOff x="3894" y="2760"/>
            <a:chExt cx="192" cy="192"/>
          </a:xfrm>
        </p:grpSpPr>
        <p:sp>
          <p:nvSpPr>
            <p:cNvPr id="105497" name="Oval 41"/>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5498" name="Oval 42"/>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81003" name="AutoShape 43"/>
          <p:cNvSpPr>
            <a:spLocks noChangeArrowheads="1"/>
          </p:cNvSpPr>
          <p:nvPr/>
        </p:nvSpPr>
        <p:spPr bwMode="auto">
          <a:xfrm>
            <a:off x="1704975" y="1574800"/>
            <a:ext cx="1492250" cy="1325563"/>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
        <p:nvSpPr>
          <p:cNvPr id="681004" name="AutoShape 44"/>
          <p:cNvSpPr>
            <a:spLocks noChangeArrowheads="1"/>
          </p:cNvSpPr>
          <p:nvPr/>
        </p:nvSpPr>
        <p:spPr bwMode="auto">
          <a:xfrm>
            <a:off x="3762375" y="1822450"/>
            <a:ext cx="1435100" cy="884238"/>
          </a:xfrm>
          <a:prstGeom prst="wedgeRoundRectCallout">
            <a:avLst>
              <a:gd name="adj1" fmla="val -47676"/>
              <a:gd name="adj2" fmla="val 215171"/>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681005" name="Text Box 45"/>
          <p:cNvSpPr txBox="1">
            <a:spLocks noChangeArrowheads="1"/>
          </p:cNvSpPr>
          <p:nvPr/>
        </p:nvSpPr>
        <p:spPr bwMode="auto">
          <a:xfrm>
            <a:off x="3043238" y="4216400"/>
            <a:ext cx="2082800" cy="519113"/>
          </a:xfrm>
          <a:prstGeom prst="rect">
            <a:avLst/>
          </a:prstGeom>
          <a:noFill/>
          <a:ln w="38100" algn="ctr">
            <a:noFill/>
            <a:miter lim="800000"/>
            <a:headEnd/>
            <a:tailEnd/>
          </a:ln>
        </p:spPr>
        <p:txBody>
          <a:bodyPr wrap="none">
            <a:spAutoFit/>
          </a:bodyPr>
          <a:lstStyle/>
          <a:p>
            <a:pPr algn="ctr"/>
            <a:r>
              <a:rPr lang="en-US" sz="2800">
                <a:solidFill>
                  <a:srgbClr val="FF0000"/>
                </a:solidFill>
                <a:latin typeface="Arial" pitchFamily="34" charset="0"/>
                <a:cs typeface="Arial" pitchFamily="34" charset="0"/>
              </a:rPr>
              <a:t>Can recycle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1003"/>
                                        </p:tgtEl>
                                        <p:attrNameLst>
                                          <p:attrName>style.visibility</p:attrName>
                                        </p:attrNameLst>
                                      </p:cBhvr>
                                      <p:to>
                                        <p:strVal val="visible"/>
                                      </p:to>
                                    </p:set>
                                    <p:animEffect transition="in" filter="blinds(horizontal)">
                                      <p:cBhvr>
                                        <p:cTn id="7" dur="500"/>
                                        <p:tgtEl>
                                          <p:spTgt spid="681003"/>
                                        </p:tgtEl>
                                      </p:cBhvr>
                                    </p:animEffect>
                                  </p:childTnLst>
                                </p:cTn>
                              </p:par>
                            </p:childTnLst>
                          </p:cTn>
                        </p:par>
                        <p:par>
                          <p:cTn id="8" fill="hold">
                            <p:stCondLst>
                              <p:cond delay="500"/>
                            </p:stCondLst>
                            <p:childTnLst>
                              <p:par>
                                <p:cTn id="9" presetID="3" presetClass="exit" presetSubtype="10" fill="hold" grpId="1" nodeType="afterEffect">
                                  <p:stCondLst>
                                    <p:cond delay="0"/>
                                  </p:stCondLst>
                                  <p:childTnLst>
                                    <p:animEffect transition="out" filter="blinds(horizontal)">
                                      <p:cBhvr>
                                        <p:cTn id="10" dur="500"/>
                                        <p:tgtEl>
                                          <p:spTgt spid="681003"/>
                                        </p:tgtEl>
                                      </p:cBhvr>
                                    </p:animEffect>
                                    <p:set>
                                      <p:cBhvr>
                                        <p:cTn id="11" dur="1" fill="hold">
                                          <p:stCondLst>
                                            <p:cond delay="499"/>
                                          </p:stCondLst>
                                        </p:cTn>
                                        <p:tgtEl>
                                          <p:spTgt spid="681003"/>
                                        </p:tgtEl>
                                        <p:attrNameLst>
                                          <p:attrName>style.visibility</p:attrName>
                                        </p:attrNameLst>
                                      </p:cBhvr>
                                      <p:to>
                                        <p:strVal val="hidden"/>
                                      </p:to>
                                    </p:set>
                                  </p:childTnLst>
                                </p:cTn>
                              </p:par>
                            </p:childTnLst>
                          </p:cTn>
                        </p:par>
                        <p:par>
                          <p:cTn id="12" fill="hold">
                            <p:stCondLst>
                              <p:cond delay="1000"/>
                            </p:stCondLst>
                            <p:childTnLst>
                              <p:par>
                                <p:cTn id="13" presetID="3" presetClass="exit" presetSubtype="10" fill="hold" grpId="0" nodeType="afterEffect">
                                  <p:stCondLst>
                                    <p:cond delay="0"/>
                                  </p:stCondLst>
                                  <p:childTnLst>
                                    <p:animEffect transition="out" filter="blinds(horizontal)">
                                      <p:cBhvr>
                                        <p:cTn id="14" dur="500"/>
                                        <p:tgtEl>
                                          <p:spTgt spid="680980"/>
                                        </p:tgtEl>
                                      </p:cBhvr>
                                    </p:animEffect>
                                    <p:set>
                                      <p:cBhvr>
                                        <p:cTn id="15" dur="1" fill="hold">
                                          <p:stCondLst>
                                            <p:cond delay="499"/>
                                          </p:stCondLst>
                                        </p:cTn>
                                        <p:tgtEl>
                                          <p:spTgt spid="680980"/>
                                        </p:tgtEl>
                                        <p:attrNameLst>
                                          <p:attrName>style.visibility</p:attrName>
                                        </p:attrNameLst>
                                      </p:cBhvr>
                                      <p:to>
                                        <p:strVal val="hidden"/>
                                      </p:to>
                                    </p:se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80996"/>
                                        </p:tgtEl>
                                        <p:attrNameLst>
                                          <p:attrName>style.visibility</p:attrName>
                                        </p:attrNameLst>
                                      </p:cBhvr>
                                      <p:to>
                                        <p:strVal val="visible"/>
                                      </p:to>
                                    </p:set>
                                    <p:animEffect transition="in" filter="blinds(horizontal)">
                                      <p:cBhvr>
                                        <p:cTn id="19" dur="500"/>
                                        <p:tgtEl>
                                          <p:spTgt spid="680996"/>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81004"/>
                                        </p:tgtEl>
                                        <p:attrNameLst>
                                          <p:attrName>style.visibility</p:attrName>
                                        </p:attrNameLst>
                                      </p:cBhvr>
                                      <p:to>
                                        <p:strVal val="visible"/>
                                      </p:to>
                                    </p:set>
                                    <p:animEffect transition="in" filter="blinds(horizontal)">
                                      <p:cBhvr>
                                        <p:cTn id="23" dur="500"/>
                                        <p:tgtEl>
                                          <p:spTgt spid="68100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81005"/>
                                        </p:tgtEl>
                                        <p:attrNameLst>
                                          <p:attrName>style.visibility</p:attrName>
                                        </p:attrNameLst>
                                      </p:cBhvr>
                                      <p:to>
                                        <p:strVal val="visible"/>
                                      </p:to>
                                    </p:set>
                                    <p:animEffect transition="in" filter="blinds(horizontal)">
                                      <p:cBhvr>
                                        <p:cTn id="26" dur="500"/>
                                        <p:tgtEl>
                                          <p:spTgt spid="681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80" grpId="0" animBg="1"/>
      <p:bldP spid="680996" grpId="0" animBg="1"/>
      <p:bldP spid="681003" grpId="0" animBg="1"/>
      <p:bldP spid="681003" grpId="1" animBg="1"/>
      <p:bldP spid="681004" grpId="0" animBg="1"/>
      <p:bldP spid="68100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1"/>
          <p:cNvSpPr>
            <a:spLocks noGrp="1"/>
          </p:cNvSpPr>
          <p:nvPr>
            <p:ph type="ftr" sz="quarter" idx="10"/>
          </p:nvPr>
        </p:nvSpPr>
        <p:spPr>
          <a:noFill/>
        </p:spPr>
        <p:txBody>
          <a:bodyPr/>
          <a:lstStyle/>
          <a:p>
            <a:r>
              <a:rPr lang="en-US" smtClean="0"/>
              <a:t>Art of Multiprocessor Programming</a:t>
            </a:r>
          </a:p>
        </p:txBody>
      </p:sp>
      <p:sp>
        <p:nvSpPr>
          <p:cNvPr id="106499" name="Slide Number Placeholder 2"/>
          <p:cNvSpPr>
            <a:spLocks noGrp="1"/>
          </p:cNvSpPr>
          <p:nvPr>
            <p:ph type="sldNum" sz="quarter" idx="11"/>
          </p:nvPr>
        </p:nvSpPr>
        <p:spPr>
          <a:noFill/>
        </p:spPr>
        <p:txBody>
          <a:bodyPr/>
          <a:lstStyle/>
          <a:p>
            <a:fld id="{BB8DE1FC-6AA3-4030-B861-880A308F7BA3}" type="slidenum">
              <a:rPr lang="ar-SA" smtClean="0">
                <a:cs typeface="Arial" pitchFamily="34" charset="0"/>
              </a:rPr>
              <a:pPr/>
              <a:t>103</a:t>
            </a:fld>
            <a:endParaRPr lang="en-US" smtClean="0">
              <a:cs typeface="Arial" pitchFamily="34" charset="0"/>
            </a:endParaRPr>
          </a:p>
        </p:txBody>
      </p:sp>
      <p:sp>
        <p:nvSpPr>
          <p:cNvPr id="10650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CC0B6D1-726C-4871-9C58-99D97DE4EB58}" type="slidenum">
              <a:rPr lang="ar-SA" sz="1400">
                <a:solidFill>
                  <a:schemeClr val="tx1"/>
                </a:solidFill>
                <a:latin typeface="Arial" pitchFamily="34" charset="0"/>
                <a:cs typeface="Arial" pitchFamily="34" charset="0"/>
              </a:rPr>
              <a:pPr/>
              <a:t>103</a:t>
            </a:fld>
            <a:endParaRPr lang="en-US" sz="1400" dirty="0">
              <a:solidFill>
                <a:schemeClr val="tx1"/>
              </a:solidFill>
              <a:latin typeface="Arial" pitchFamily="34" charset="0"/>
              <a:cs typeface="Arial" pitchFamily="34" charset="0"/>
            </a:endParaRPr>
          </a:p>
        </p:txBody>
      </p:sp>
      <p:sp>
        <p:nvSpPr>
          <p:cNvPr id="106501" name="Rectangle 2"/>
          <p:cNvSpPr>
            <a:spLocks noGrp="1" noChangeArrowheads="1"/>
          </p:cNvSpPr>
          <p:nvPr>
            <p:ph type="title" idx="4294967295"/>
          </p:nvPr>
        </p:nvSpPr>
        <p:spPr/>
        <p:txBody>
          <a:bodyPr/>
          <a:lstStyle/>
          <a:p>
            <a:r>
              <a:rPr lang="en-US" smtClean="0"/>
              <a:t>Simple Solution</a:t>
            </a:r>
          </a:p>
        </p:txBody>
      </p:sp>
      <p:sp>
        <p:nvSpPr>
          <p:cNvPr id="106502" name="Rectangle 3"/>
          <p:cNvSpPr>
            <a:spLocks noGrp="1" noChangeArrowheads="1"/>
          </p:cNvSpPr>
          <p:nvPr>
            <p:ph type="body" idx="4294967295"/>
          </p:nvPr>
        </p:nvSpPr>
        <p:spPr/>
        <p:txBody>
          <a:bodyPr/>
          <a:lstStyle/>
          <a:p>
            <a:r>
              <a:rPr lang="en-US" smtClean="0"/>
              <a:t>Each thread has a free list of unused queue nodes</a:t>
            </a:r>
          </a:p>
          <a:p>
            <a:r>
              <a:rPr lang="en-US" smtClean="0">
                <a:solidFill>
                  <a:schemeClr val="tx1"/>
                </a:solidFill>
              </a:rPr>
              <a:t>Allocate</a:t>
            </a:r>
            <a:r>
              <a:rPr lang="en-US" smtClean="0"/>
              <a:t> node: </a:t>
            </a:r>
            <a:r>
              <a:rPr lang="en-US" smtClean="0">
                <a:solidFill>
                  <a:schemeClr val="tx1"/>
                </a:solidFill>
              </a:rPr>
              <a:t>pop</a:t>
            </a:r>
            <a:r>
              <a:rPr lang="en-US" smtClean="0"/>
              <a:t> from list</a:t>
            </a:r>
          </a:p>
          <a:p>
            <a:r>
              <a:rPr lang="en-US" smtClean="0">
                <a:solidFill>
                  <a:schemeClr val="tx1"/>
                </a:solidFill>
              </a:rPr>
              <a:t>Free</a:t>
            </a:r>
            <a:r>
              <a:rPr lang="en-US" smtClean="0"/>
              <a:t> node: </a:t>
            </a:r>
            <a:r>
              <a:rPr lang="en-US" smtClean="0">
                <a:solidFill>
                  <a:schemeClr val="tx1"/>
                </a:solidFill>
              </a:rPr>
              <a:t>push</a:t>
            </a:r>
            <a:r>
              <a:rPr lang="en-US" smtClean="0"/>
              <a:t> onto list</a:t>
            </a:r>
          </a:p>
          <a:p>
            <a:r>
              <a:rPr lang="en-US" smtClean="0"/>
              <a:t>Deal with underflow somehow …</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1"/>
          <p:cNvSpPr>
            <a:spLocks noGrp="1"/>
          </p:cNvSpPr>
          <p:nvPr>
            <p:ph type="ftr" sz="quarter" idx="10"/>
          </p:nvPr>
        </p:nvSpPr>
        <p:spPr>
          <a:noFill/>
        </p:spPr>
        <p:txBody>
          <a:bodyPr/>
          <a:lstStyle/>
          <a:p>
            <a:r>
              <a:rPr lang="en-US" smtClean="0"/>
              <a:t>Art of Multiprocessor Programming</a:t>
            </a:r>
          </a:p>
        </p:txBody>
      </p:sp>
      <p:sp>
        <p:nvSpPr>
          <p:cNvPr id="107523" name="Slide Number Placeholder 2"/>
          <p:cNvSpPr>
            <a:spLocks noGrp="1"/>
          </p:cNvSpPr>
          <p:nvPr>
            <p:ph type="sldNum" sz="quarter" idx="11"/>
          </p:nvPr>
        </p:nvSpPr>
        <p:spPr>
          <a:noFill/>
        </p:spPr>
        <p:txBody>
          <a:bodyPr/>
          <a:lstStyle/>
          <a:p>
            <a:fld id="{F32A21F7-B813-42FA-8865-EF9267B37E4A}" type="slidenum">
              <a:rPr lang="ar-SA" smtClean="0"/>
              <a:pPr/>
              <a:t>104</a:t>
            </a:fld>
            <a:endParaRPr lang="en-US" smtClean="0"/>
          </a:p>
        </p:txBody>
      </p:sp>
      <p:sp>
        <p:nvSpPr>
          <p:cNvPr id="10752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9F92264C-FD75-4489-A438-A8BC198B3C0D}" type="slidenum">
              <a:rPr lang="ar-SA" sz="1400">
                <a:solidFill>
                  <a:schemeClr val="tx1"/>
                </a:solidFill>
                <a:latin typeface="Arial" pitchFamily="34" charset="0"/>
                <a:cs typeface="Arial" pitchFamily="34" charset="0"/>
              </a:rPr>
              <a:pPr/>
              <a:t>104</a:t>
            </a:fld>
            <a:endParaRPr lang="en-US" sz="1400">
              <a:solidFill>
                <a:schemeClr val="tx1"/>
              </a:solidFill>
              <a:latin typeface="Arial" pitchFamily="34" charset="0"/>
              <a:cs typeface="Arial" pitchFamily="34" charset="0"/>
            </a:endParaRPr>
          </a:p>
        </p:txBody>
      </p:sp>
      <p:sp>
        <p:nvSpPr>
          <p:cNvPr id="533554" name="AutoShape 50"/>
          <p:cNvSpPr>
            <a:spLocks noChangeArrowheads="1"/>
          </p:cNvSpPr>
          <p:nvPr/>
        </p:nvSpPr>
        <p:spPr bwMode="auto">
          <a:xfrm>
            <a:off x="1730375" y="1574800"/>
            <a:ext cx="1412875" cy="739775"/>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7526" name="Rectangle 2"/>
          <p:cNvSpPr>
            <a:spLocks noGrp="1" noChangeArrowheads="1"/>
          </p:cNvSpPr>
          <p:nvPr>
            <p:ph type="title" idx="4294967295"/>
          </p:nvPr>
        </p:nvSpPr>
        <p:spPr/>
        <p:txBody>
          <a:bodyPr/>
          <a:lstStyle/>
          <a:p>
            <a:r>
              <a:rPr lang="en-US" smtClean="0"/>
              <a:t>Why Recycling is Hard</a:t>
            </a:r>
          </a:p>
        </p:txBody>
      </p:sp>
      <p:sp>
        <p:nvSpPr>
          <p:cNvPr id="107527" name="Freeform 5"/>
          <p:cNvSpPr>
            <a:spLocks/>
          </p:cNvSpPr>
          <p:nvPr/>
        </p:nvSpPr>
        <p:spPr bwMode="auto">
          <a:xfrm>
            <a:off x="2254250" y="1944688"/>
            <a:ext cx="620713" cy="1516062"/>
          </a:xfrm>
          <a:custGeom>
            <a:avLst/>
            <a:gdLst>
              <a:gd name="T0" fmla="*/ 2147483647 w 391"/>
              <a:gd name="T1" fmla="*/ 0 h 955"/>
              <a:gd name="T2" fmla="*/ 2147483647 w 391"/>
              <a:gd name="T3" fmla="*/ 2147483647 h 955"/>
              <a:gd name="T4" fmla="*/ 2147483647 w 391"/>
              <a:gd name="T5" fmla="*/ 2147483647 h 955"/>
              <a:gd name="T6" fmla="*/ 2147483647 w 391"/>
              <a:gd name="T7" fmla="*/ 2147483647 h 955"/>
              <a:gd name="T8" fmla="*/ 0 60000 65536"/>
              <a:gd name="T9" fmla="*/ 0 60000 65536"/>
              <a:gd name="T10" fmla="*/ 0 60000 65536"/>
              <a:gd name="T11" fmla="*/ 0 60000 65536"/>
              <a:gd name="T12" fmla="*/ 0 w 391"/>
              <a:gd name="T13" fmla="*/ 0 h 955"/>
              <a:gd name="T14" fmla="*/ 391 w 391"/>
              <a:gd name="T15" fmla="*/ 955 h 955"/>
            </a:gdLst>
            <a:ahLst/>
            <a:cxnLst>
              <a:cxn ang="T8">
                <a:pos x="T0" y="T1"/>
              </a:cxn>
              <a:cxn ang="T9">
                <a:pos x="T2" y="T3"/>
              </a:cxn>
              <a:cxn ang="T10">
                <a:pos x="T4" y="T5"/>
              </a:cxn>
              <a:cxn ang="T11">
                <a:pos x="T6" y="T7"/>
              </a:cxn>
            </a:cxnLst>
            <a:rect l="T12" t="T13" r="T14" b="T15"/>
            <a:pathLst>
              <a:path w="391" h="955">
                <a:moveTo>
                  <a:pt x="36" y="0"/>
                </a:moveTo>
                <a:cubicBezTo>
                  <a:pt x="19" y="236"/>
                  <a:pt x="2" y="472"/>
                  <a:pt x="7" y="624"/>
                </a:cubicBezTo>
                <a:cubicBezTo>
                  <a:pt x="12" y="776"/>
                  <a:pt x="0" y="869"/>
                  <a:pt x="64" y="912"/>
                </a:cubicBezTo>
                <a:cubicBezTo>
                  <a:pt x="128" y="955"/>
                  <a:pt x="259" y="919"/>
                  <a:pt x="391" y="884"/>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533510" name="Freeform 6"/>
          <p:cNvSpPr>
            <a:spLocks/>
          </p:cNvSpPr>
          <p:nvPr/>
        </p:nvSpPr>
        <p:spPr bwMode="auto">
          <a:xfrm>
            <a:off x="2752725" y="1778000"/>
            <a:ext cx="3767138" cy="1104900"/>
          </a:xfrm>
          <a:custGeom>
            <a:avLst/>
            <a:gdLst>
              <a:gd name="T0" fmla="*/ 0 w 2373"/>
              <a:gd name="T1" fmla="*/ 2147483647 h 696"/>
              <a:gd name="T2" fmla="*/ 2147483647 w 2373"/>
              <a:gd name="T3" fmla="*/ 2147483647 h 696"/>
              <a:gd name="T4" fmla="*/ 2147483647 w 2373"/>
              <a:gd name="T5" fmla="*/ 2147483647 h 696"/>
              <a:gd name="T6" fmla="*/ 0 60000 65536"/>
              <a:gd name="T7" fmla="*/ 0 60000 65536"/>
              <a:gd name="T8" fmla="*/ 0 60000 65536"/>
              <a:gd name="T9" fmla="*/ 0 w 2373"/>
              <a:gd name="T10" fmla="*/ 0 h 696"/>
              <a:gd name="T11" fmla="*/ 2373 w 2373"/>
              <a:gd name="T12" fmla="*/ 696 h 696"/>
            </a:gdLst>
            <a:ahLst/>
            <a:cxnLst>
              <a:cxn ang="T6">
                <a:pos x="T0" y="T1"/>
              </a:cxn>
              <a:cxn ang="T7">
                <a:pos x="T2" y="T3"/>
              </a:cxn>
              <a:cxn ang="T8">
                <a:pos x="T4" y="T5"/>
              </a:cxn>
            </a:cxnLst>
            <a:rect l="T9" t="T10" r="T11" b="T12"/>
            <a:pathLst>
              <a:path w="2373" h="696">
                <a:moveTo>
                  <a:pt x="0" y="144"/>
                </a:moveTo>
                <a:cubicBezTo>
                  <a:pt x="330" y="135"/>
                  <a:pt x="1585" y="0"/>
                  <a:pt x="1979" y="92"/>
                </a:cubicBezTo>
                <a:cubicBezTo>
                  <a:pt x="2373" y="184"/>
                  <a:pt x="2283" y="570"/>
                  <a:pt x="2363" y="69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 name="Group 7"/>
          <p:cNvGrpSpPr>
            <a:grpSpLocks/>
          </p:cNvGrpSpPr>
          <p:nvPr/>
        </p:nvGrpSpPr>
        <p:grpSpPr bwMode="auto">
          <a:xfrm>
            <a:off x="6084888" y="3038475"/>
            <a:ext cx="976312" cy="609600"/>
            <a:chOff x="3833" y="1914"/>
            <a:chExt cx="615" cy="384"/>
          </a:xfrm>
        </p:grpSpPr>
        <p:grpSp>
          <p:nvGrpSpPr>
            <p:cNvPr id="107570" name="Group 8"/>
            <p:cNvGrpSpPr>
              <a:grpSpLocks/>
            </p:cNvGrpSpPr>
            <p:nvPr/>
          </p:nvGrpSpPr>
          <p:grpSpPr bwMode="auto">
            <a:xfrm>
              <a:off x="3833" y="1914"/>
              <a:ext cx="615" cy="384"/>
              <a:chOff x="3417" y="2938"/>
              <a:chExt cx="615" cy="384"/>
            </a:xfrm>
          </p:grpSpPr>
          <p:sp>
            <p:nvSpPr>
              <p:cNvPr id="533513" name="AutoShape 9"/>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7576" name="Line 10"/>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07571" name="Line 11"/>
            <p:cNvSpPr>
              <a:spLocks noChangeShapeType="1"/>
            </p:cNvSpPr>
            <p:nvPr/>
          </p:nvSpPr>
          <p:spPr bwMode="auto">
            <a:xfrm>
              <a:off x="4141" y="1914"/>
              <a:ext cx="307"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07572" name="Group 12"/>
            <p:cNvGrpSpPr>
              <a:grpSpLocks/>
            </p:cNvGrpSpPr>
            <p:nvPr/>
          </p:nvGrpSpPr>
          <p:grpSpPr bwMode="auto">
            <a:xfrm>
              <a:off x="3883" y="2010"/>
              <a:ext cx="192" cy="192"/>
              <a:chOff x="3894" y="2760"/>
              <a:chExt cx="192" cy="192"/>
            </a:xfrm>
          </p:grpSpPr>
          <p:sp>
            <p:nvSpPr>
              <p:cNvPr id="107573" name="Oval 13"/>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7574" name="Oval 14"/>
              <p:cNvSpPr>
                <a:spLocks noChangeArrowheads="1"/>
              </p:cNvSpPr>
              <p:nvPr/>
            </p:nvSpPr>
            <p:spPr bwMode="auto">
              <a:xfrm>
                <a:off x="3989" y="2800"/>
                <a:ext cx="67" cy="58"/>
              </a:xfrm>
              <a:prstGeom prst="ellipse">
                <a:avLst/>
              </a:prstGeom>
              <a:solidFill>
                <a:srgbClr val="66FF99"/>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5" name="Group 15"/>
          <p:cNvGrpSpPr>
            <a:grpSpLocks/>
          </p:cNvGrpSpPr>
          <p:nvPr/>
        </p:nvGrpSpPr>
        <p:grpSpPr bwMode="auto">
          <a:xfrm>
            <a:off x="2981325" y="3013075"/>
            <a:ext cx="3103563" cy="609600"/>
            <a:chOff x="1878" y="1898"/>
            <a:chExt cx="1955" cy="384"/>
          </a:xfrm>
        </p:grpSpPr>
        <p:grpSp>
          <p:nvGrpSpPr>
            <p:cNvPr id="107556" name="Group 16"/>
            <p:cNvGrpSpPr>
              <a:grpSpLocks/>
            </p:cNvGrpSpPr>
            <p:nvPr/>
          </p:nvGrpSpPr>
          <p:grpSpPr bwMode="auto">
            <a:xfrm>
              <a:off x="1878" y="1898"/>
              <a:ext cx="615" cy="384"/>
              <a:chOff x="3417" y="2938"/>
              <a:chExt cx="615" cy="384"/>
            </a:xfrm>
          </p:grpSpPr>
          <p:sp>
            <p:nvSpPr>
              <p:cNvPr id="533521" name="AutoShape 1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7569" name="Line 18"/>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07557" name="Group 19"/>
            <p:cNvGrpSpPr>
              <a:grpSpLocks/>
            </p:cNvGrpSpPr>
            <p:nvPr/>
          </p:nvGrpSpPr>
          <p:grpSpPr bwMode="auto">
            <a:xfrm>
              <a:off x="2867" y="1898"/>
              <a:ext cx="615" cy="384"/>
              <a:chOff x="3417" y="2938"/>
              <a:chExt cx="615" cy="384"/>
            </a:xfrm>
          </p:grpSpPr>
          <p:sp>
            <p:nvSpPr>
              <p:cNvPr id="533524" name="AutoShape 20"/>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7567" name="Line 21"/>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07558" name="Line 22"/>
            <p:cNvSpPr>
              <a:spLocks noChangeShapeType="1"/>
            </p:cNvSpPr>
            <p:nvPr/>
          </p:nvSpPr>
          <p:spPr bwMode="auto">
            <a:xfrm>
              <a:off x="2342" y="2090"/>
              <a:ext cx="525"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7559" name="Group 23"/>
            <p:cNvGrpSpPr>
              <a:grpSpLocks/>
            </p:cNvGrpSpPr>
            <p:nvPr/>
          </p:nvGrpSpPr>
          <p:grpSpPr bwMode="auto">
            <a:xfrm>
              <a:off x="2917" y="1994"/>
              <a:ext cx="192" cy="192"/>
              <a:chOff x="3894" y="2760"/>
              <a:chExt cx="192" cy="192"/>
            </a:xfrm>
          </p:grpSpPr>
          <p:sp>
            <p:nvSpPr>
              <p:cNvPr id="107564" name="Oval 24"/>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7565" name="Oval 25"/>
              <p:cNvSpPr>
                <a:spLocks noChangeArrowheads="1"/>
              </p:cNvSpPr>
              <p:nvPr/>
            </p:nvSpPr>
            <p:spPr bwMode="auto">
              <a:xfrm>
                <a:off x="3989" y="2800"/>
                <a:ext cx="67" cy="58"/>
              </a:xfrm>
              <a:prstGeom prst="ellipse">
                <a:avLst/>
              </a:prstGeom>
              <a:solidFill>
                <a:srgbClr val="FF9999"/>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7560" name="Line 26"/>
            <p:cNvSpPr>
              <a:spLocks noChangeShapeType="1"/>
            </p:cNvSpPr>
            <p:nvPr/>
          </p:nvSpPr>
          <p:spPr bwMode="auto">
            <a:xfrm>
              <a:off x="3308" y="2106"/>
              <a:ext cx="525"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7561" name="Group 27"/>
            <p:cNvGrpSpPr>
              <a:grpSpLocks/>
            </p:cNvGrpSpPr>
            <p:nvPr/>
          </p:nvGrpSpPr>
          <p:grpSpPr bwMode="auto">
            <a:xfrm>
              <a:off x="1938" y="2004"/>
              <a:ext cx="192" cy="192"/>
              <a:chOff x="3894" y="2760"/>
              <a:chExt cx="192" cy="192"/>
            </a:xfrm>
          </p:grpSpPr>
          <p:sp>
            <p:nvSpPr>
              <p:cNvPr id="107562" name="Oval 28"/>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7563" name="Oval 29"/>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07531" name="Group 30"/>
          <p:cNvGrpSpPr>
            <a:grpSpLocks/>
          </p:cNvGrpSpPr>
          <p:nvPr/>
        </p:nvGrpSpPr>
        <p:grpSpPr bwMode="auto">
          <a:xfrm>
            <a:off x="1616075" y="5046663"/>
            <a:ext cx="725488" cy="750887"/>
            <a:chOff x="3600" y="2864"/>
            <a:chExt cx="688" cy="712"/>
          </a:xfrm>
        </p:grpSpPr>
        <p:sp>
          <p:nvSpPr>
            <p:cNvPr id="107545" name="Rectangle 31"/>
            <p:cNvSpPr>
              <a:spLocks noChangeArrowheads="1"/>
            </p:cNvSpPr>
            <p:nvPr/>
          </p:nvSpPr>
          <p:spPr bwMode="auto">
            <a:xfrm>
              <a:off x="3704" y="3432"/>
              <a:ext cx="480" cy="136"/>
            </a:xfrm>
            <a:prstGeom prst="rect">
              <a:avLst/>
            </a:pr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07546" name="Group 32"/>
            <p:cNvGrpSpPr>
              <a:grpSpLocks/>
            </p:cNvGrpSpPr>
            <p:nvPr/>
          </p:nvGrpSpPr>
          <p:grpSpPr bwMode="auto">
            <a:xfrm>
              <a:off x="3600" y="3232"/>
              <a:ext cx="688" cy="344"/>
              <a:chOff x="3600" y="3232"/>
              <a:chExt cx="688" cy="344"/>
            </a:xfrm>
          </p:grpSpPr>
          <p:sp>
            <p:nvSpPr>
              <p:cNvPr id="107554" name="Freeform 33"/>
              <p:cNvSpPr>
                <a:spLocks/>
              </p:cNvSpPr>
              <p:nvPr/>
            </p:nvSpPr>
            <p:spPr bwMode="auto">
              <a:xfrm>
                <a:off x="4152"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7555" name="Freeform 34"/>
              <p:cNvSpPr>
                <a:spLocks/>
              </p:cNvSpPr>
              <p:nvPr/>
            </p:nvSpPr>
            <p:spPr bwMode="auto">
              <a:xfrm flipH="1">
                <a:off x="360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7547" name="Group 35"/>
            <p:cNvGrpSpPr>
              <a:grpSpLocks/>
            </p:cNvGrpSpPr>
            <p:nvPr/>
          </p:nvGrpSpPr>
          <p:grpSpPr bwMode="auto">
            <a:xfrm>
              <a:off x="3629" y="3088"/>
              <a:ext cx="630" cy="312"/>
              <a:chOff x="3637" y="3088"/>
              <a:chExt cx="630" cy="312"/>
            </a:xfrm>
          </p:grpSpPr>
          <p:sp>
            <p:nvSpPr>
              <p:cNvPr id="107552" name="Freeform 36"/>
              <p:cNvSpPr>
                <a:spLocks/>
              </p:cNvSpPr>
              <p:nvPr/>
            </p:nvSpPr>
            <p:spPr bwMode="auto">
              <a:xfrm>
                <a:off x="4144"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7553" name="Freeform 37"/>
              <p:cNvSpPr>
                <a:spLocks/>
              </p:cNvSpPr>
              <p:nvPr/>
            </p:nvSpPr>
            <p:spPr bwMode="auto">
              <a:xfrm flipH="1">
                <a:off x="3637"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7548" name="Group 38"/>
            <p:cNvGrpSpPr>
              <a:grpSpLocks/>
            </p:cNvGrpSpPr>
            <p:nvPr/>
          </p:nvGrpSpPr>
          <p:grpSpPr bwMode="auto">
            <a:xfrm>
              <a:off x="3661" y="2944"/>
              <a:ext cx="566" cy="320"/>
              <a:chOff x="3657" y="2944"/>
              <a:chExt cx="566" cy="320"/>
            </a:xfrm>
          </p:grpSpPr>
          <p:sp>
            <p:nvSpPr>
              <p:cNvPr id="107550" name="Freeform 39"/>
              <p:cNvSpPr>
                <a:spLocks/>
              </p:cNvSpPr>
              <p:nvPr/>
            </p:nvSpPr>
            <p:spPr bwMode="auto">
              <a:xfrm>
                <a:off x="4096"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7551" name="Freeform 40"/>
              <p:cNvSpPr>
                <a:spLocks/>
              </p:cNvSpPr>
              <p:nvPr/>
            </p:nvSpPr>
            <p:spPr bwMode="auto">
              <a:xfrm flipH="1">
                <a:off x="3657"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7549" name="AutoShape 41"/>
            <p:cNvSpPr>
              <a:spLocks noChangeArrowheads="1"/>
            </p:cNvSpPr>
            <p:nvPr/>
          </p:nvSpPr>
          <p:spPr bwMode="auto">
            <a:xfrm flipV="1">
              <a:off x="3708" y="2864"/>
              <a:ext cx="472"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83 w 21600"/>
                <a:gd name="T13" fmla="*/ 2888 h 21600"/>
                <a:gd name="T14" fmla="*/ 18717 w 21600"/>
                <a:gd name="T15" fmla="*/ 18713 h 21600"/>
              </a:gdLst>
              <a:ahLst/>
              <a:cxnLst>
                <a:cxn ang="T8">
                  <a:pos x="T0" y="T1"/>
                </a:cxn>
                <a:cxn ang="T9">
                  <a:pos x="T2" y="T3"/>
                </a:cxn>
                <a:cxn ang="T10">
                  <a:pos x="T4" y="T5"/>
                </a:cxn>
                <a:cxn ang="T11">
                  <a:pos x="T6" y="T7"/>
                </a:cxn>
              </a:cxnLst>
              <a:rect l="T12" t="T13" r="T14" b="T15"/>
              <a:pathLst>
                <a:path w="21600" h="21600">
                  <a:moveTo>
                    <a:pt x="0" y="0"/>
                  </a:moveTo>
                  <a:lnTo>
                    <a:pt x="2196" y="21600"/>
                  </a:lnTo>
                  <a:lnTo>
                    <a:pt x="19404" y="21600"/>
                  </a:lnTo>
                  <a:lnTo>
                    <a:pt x="21600" y="0"/>
                  </a:lnTo>
                  <a:close/>
                </a:path>
              </a:pathLst>
            </a:cu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107532" name="Rectangle 42"/>
          <p:cNvSpPr>
            <a:spLocks noChangeArrowheads="1"/>
          </p:cNvSpPr>
          <p:nvPr/>
        </p:nvSpPr>
        <p:spPr bwMode="auto">
          <a:xfrm>
            <a:off x="2454275" y="5048250"/>
            <a:ext cx="517525" cy="331788"/>
          </a:xfrm>
          <a:prstGeom prst="rect">
            <a:avLst/>
          </a:prstGeom>
          <a:noFill/>
          <a:ln w="38100" algn="ctr">
            <a:solidFill>
              <a:schemeClr val="accent1"/>
            </a:solidFill>
            <a:miter lim="800000"/>
            <a:headEnd/>
            <a:tailEnd/>
          </a:ln>
        </p:spPr>
        <p:txBody>
          <a:bodyPr wrap="none" anchor="ctr"/>
          <a:lstStyle/>
          <a:p>
            <a:endParaRPr lang="en-US">
              <a:latin typeface="Arial" pitchFamily="34" charset="0"/>
              <a:cs typeface="Arial" pitchFamily="34" charset="0"/>
            </a:endParaRPr>
          </a:p>
        </p:txBody>
      </p:sp>
      <p:sp>
        <p:nvSpPr>
          <p:cNvPr id="533547" name="Freeform 43"/>
          <p:cNvSpPr>
            <a:spLocks/>
          </p:cNvSpPr>
          <p:nvPr/>
        </p:nvSpPr>
        <p:spPr bwMode="auto">
          <a:xfrm>
            <a:off x="2743200" y="3749675"/>
            <a:ext cx="1028700" cy="1704975"/>
          </a:xfrm>
          <a:custGeom>
            <a:avLst/>
            <a:gdLst>
              <a:gd name="T0" fmla="*/ 0 w 648"/>
              <a:gd name="T1" fmla="*/ 2147483647 h 1074"/>
              <a:gd name="T2" fmla="*/ 2147483647 w 648"/>
              <a:gd name="T3" fmla="*/ 2147483647 h 1074"/>
              <a:gd name="T4" fmla="*/ 2147483647 w 648"/>
              <a:gd name="T5" fmla="*/ 0 h 1074"/>
              <a:gd name="T6" fmla="*/ 0 60000 65536"/>
              <a:gd name="T7" fmla="*/ 0 60000 65536"/>
              <a:gd name="T8" fmla="*/ 0 60000 65536"/>
              <a:gd name="T9" fmla="*/ 0 w 648"/>
              <a:gd name="T10" fmla="*/ 0 h 1074"/>
              <a:gd name="T11" fmla="*/ 648 w 648"/>
              <a:gd name="T12" fmla="*/ 1074 h 1074"/>
            </a:gdLst>
            <a:ahLst/>
            <a:cxnLst>
              <a:cxn ang="T6">
                <a:pos x="T0" y="T1"/>
              </a:cxn>
              <a:cxn ang="T7">
                <a:pos x="T2" y="T3"/>
              </a:cxn>
              <a:cxn ang="T8">
                <a:pos x="T4" y="T5"/>
              </a:cxn>
            </a:cxnLst>
            <a:rect l="T9" t="T10" r="T11" b="T12"/>
            <a:pathLst>
              <a:path w="648" h="1074">
                <a:moveTo>
                  <a:pt x="0" y="921"/>
                </a:moveTo>
                <a:cubicBezTo>
                  <a:pt x="91" y="921"/>
                  <a:pt x="466" y="1074"/>
                  <a:pt x="557" y="921"/>
                </a:cubicBezTo>
                <a:cubicBezTo>
                  <a:pt x="648" y="768"/>
                  <a:pt x="549" y="192"/>
                  <a:pt x="547" y="0"/>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107534" name="Rectangle 44"/>
          <p:cNvSpPr>
            <a:spLocks noChangeArrowheads="1"/>
          </p:cNvSpPr>
          <p:nvPr/>
        </p:nvSpPr>
        <p:spPr bwMode="auto">
          <a:xfrm>
            <a:off x="2468563" y="5641975"/>
            <a:ext cx="517525" cy="331788"/>
          </a:xfrm>
          <a:prstGeom prst="rect">
            <a:avLst/>
          </a:prstGeom>
          <a:noFill/>
          <a:ln w="38100" algn="ctr">
            <a:solidFill>
              <a:schemeClr val="accent1"/>
            </a:solidFill>
            <a:miter lim="800000"/>
            <a:headEnd/>
            <a:tailEnd/>
          </a:ln>
        </p:spPr>
        <p:txBody>
          <a:bodyPr wrap="none" anchor="ctr"/>
          <a:lstStyle/>
          <a:p>
            <a:endParaRPr lang="en-US">
              <a:latin typeface="Arial" pitchFamily="34" charset="0"/>
              <a:cs typeface="Arial" pitchFamily="34" charset="0"/>
            </a:endParaRPr>
          </a:p>
        </p:txBody>
      </p:sp>
      <p:sp>
        <p:nvSpPr>
          <p:cNvPr id="533549" name="Freeform 45"/>
          <p:cNvSpPr>
            <a:spLocks/>
          </p:cNvSpPr>
          <p:nvPr/>
        </p:nvSpPr>
        <p:spPr bwMode="auto">
          <a:xfrm>
            <a:off x="2789238" y="3763963"/>
            <a:ext cx="1766887" cy="2413000"/>
          </a:xfrm>
          <a:custGeom>
            <a:avLst/>
            <a:gdLst>
              <a:gd name="T0" fmla="*/ 0 w 1113"/>
              <a:gd name="T1" fmla="*/ 2147483647 h 1520"/>
              <a:gd name="T2" fmla="*/ 2147483647 w 1113"/>
              <a:gd name="T3" fmla="*/ 2147483647 h 1520"/>
              <a:gd name="T4" fmla="*/ 2147483647 w 1113"/>
              <a:gd name="T5" fmla="*/ 0 h 1520"/>
              <a:gd name="T6" fmla="*/ 0 60000 65536"/>
              <a:gd name="T7" fmla="*/ 0 60000 65536"/>
              <a:gd name="T8" fmla="*/ 0 60000 65536"/>
              <a:gd name="T9" fmla="*/ 0 w 1113"/>
              <a:gd name="T10" fmla="*/ 0 h 1520"/>
              <a:gd name="T11" fmla="*/ 1113 w 1113"/>
              <a:gd name="T12" fmla="*/ 1520 h 1520"/>
            </a:gdLst>
            <a:ahLst/>
            <a:cxnLst>
              <a:cxn ang="T6">
                <a:pos x="T0" y="T1"/>
              </a:cxn>
              <a:cxn ang="T7">
                <a:pos x="T2" y="T3"/>
              </a:cxn>
              <a:cxn ang="T8">
                <a:pos x="T4" y="T5"/>
              </a:cxn>
            </a:cxnLst>
            <a:rect l="T9" t="T10" r="T11" b="T12"/>
            <a:pathLst>
              <a:path w="1113" h="1520">
                <a:moveTo>
                  <a:pt x="0" y="1286"/>
                </a:moveTo>
                <a:cubicBezTo>
                  <a:pt x="126" y="1289"/>
                  <a:pt x="573" y="1520"/>
                  <a:pt x="758" y="1306"/>
                </a:cubicBezTo>
                <a:cubicBezTo>
                  <a:pt x="943" y="1092"/>
                  <a:pt x="1039" y="272"/>
                  <a:pt x="1113" y="0"/>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107536" name="AutoShape 46"/>
          <p:cNvSpPr>
            <a:spLocks noChangeArrowheads="1"/>
          </p:cNvSpPr>
          <p:nvPr/>
        </p:nvSpPr>
        <p:spPr bwMode="auto">
          <a:xfrm>
            <a:off x="5456238" y="4098925"/>
            <a:ext cx="3443287" cy="2057400"/>
          </a:xfrm>
          <a:prstGeom prst="roundRect">
            <a:avLst>
              <a:gd name="adj" fmla="val 16667"/>
            </a:avLst>
          </a:prstGeom>
          <a:noFill/>
          <a:ln w="38100" algn="ctr">
            <a:solidFill>
              <a:schemeClr val="accent2"/>
            </a:solidFill>
            <a:prstDash val="dashDot"/>
            <a:round/>
            <a:headEnd/>
            <a:tailEnd/>
          </a:ln>
        </p:spPr>
        <p:txBody>
          <a:bodyPr wrap="none" anchor="ctr"/>
          <a:lstStyle/>
          <a:p>
            <a:endParaRPr lang="en-US">
              <a:latin typeface="Arial" pitchFamily="34" charset="0"/>
              <a:cs typeface="Arial" pitchFamily="34" charset="0"/>
            </a:endParaRPr>
          </a:p>
        </p:txBody>
      </p:sp>
      <p:sp>
        <p:nvSpPr>
          <p:cNvPr id="107537" name="Text Box 47"/>
          <p:cNvSpPr txBox="1">
            <a:spLocks noChangeArrowheads="1"/>
          </p:cNvSpPr>
          <p:nvPr/>
        </p:nvSpPr>
        <p:spPr bwMode="auto">
          <a:xfrm>
            <a:off x="6445250" y="5621338"/>
            <a:ext cx="1730375" cy="519112"/>
          </a:xfrm>
          <a:prstGeom prst="rect">
            <a:avLst/>
          </a:prstGeom>
          <a:noFill/>
          <a:ln w="38100" algn="ctr">
            <a:noFill/>
            <a:miter lim="800000"/>
            <a:headEnd/>
            <a:tailEnd/>
          </a:ln>
        </p:spPr>
        <p:txBody>
          <a:bodyPr wrap="none">
            <a:spAutoFit/>
          </a:bodyPr>
          <a:lstStyle/>
          <a:p>
            <a:pPr algn="ctr"/>
            <a:r>
              <a:rPr lang="en-US" sz="2800">
                <a:latin typeface="Arial" pitchFamily="34" charset="0"/>
                <a:cs typeface="Arial" pitchFamily="34" charset="0"/>
              </a:rPr>
              <a:t>Free pool</a:t>
            </a:r>
          </a:p>
        </p:txBody>
      </p:sp>
      <p:sp>
        <p:nvSpPr>
          <p:cNvPr id="533552" name="Freeform 48"/>
          <p:cNvSpPr>
            <a:spLocks/>
          </p:cNvSpPr>
          <p:nvPr/>
        </p:nvSpPr>
        <p:spPr bwMode="auto">
          <a:xfrm>
            <a:off x="2803525" y="1946275"/>
            <a:ext cx="808038" cy="979488"/>
          </a:xfrm>
          <a:custGeom>
            <a:avLst/>
            <a:gdLst>
              <a:gd name="T0" fmla="*/ 0 w 509"/>
              <a:gd name="T1" fmla="*/ 2147483647 h 617"/>
              <a:gd name="T2" fmla="*/ 2147483647 w 509"/>
              <a:gd name="T3" fmla="*/ 2147483647 h 617"/>
              <a:gd name="T4" fmla="*/ 2147483647 w 509"/>
              <a:gd name="T5" fmla="*/ 2147483647 h 617"/>
              <a:gd name="T6" fmla="*/ 0 60000 65536"/>
              <a:gd name="T7" fmla="*/ 0 60000 65536"/>
              <a:gd name="T8" fmla="*/ 0 60000 65536"/>
              <a:gd name="T9" fmla="*/ 0 w 509"/>
              <a:gd name="T10" fmla="*/ 0 h 617"/>
              <a:gd name="T11" fmla="*/ 509 w 509"/>
              <a:gd name="T12" fmla="*/ 617 h 617"/>
            </a:gdLst>
            <a:ahLst/>
            <a:cxnLst>
              <a:cxn ang="T6">
                <a:pos x="T0" y="T1"/>
              </a:cxn>
              <a:cxn ang="T7">
                <a:pos x="T2" y="T3"/>
              </a:cxn>
              <a:cxn ang="T8">
                <a:pos x="T4" y="T5"/>
              </a:cxn>
            </a:cxnLst>
            <a:rect l="T9" t="T10" r="T11" b="T12"/>
            <a:pathLst>
              <a:path w="509" h="617">
                <a:moveTo>
                  <a:pt x="0" y="22"/>
                </a:moveTo>
                <a:cubicBezTo>
                  <a:pt x="169" y="11"/>
                  <a:pt x="338" y="0"/>
                  <a:pt x="423" y="99"/>
                </a:cubicBezTo>
                <a:cubicBezTo>
                  <a:pt x="508" y="198"/>
                  <a:pt x="508" y="407"/>
                  <a:pt x="509" y="617"/>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07539" name="Text Box 51"/>
          <p:cNvSpPr txBox="1">
            <a:spLocks noChangeArrowheads="1"/>
          </p:cNvSpPr>
          <p:nvPr/>
        </p:nvSpPr>
        <p:spPr bwMode="auto">
          <a:xfrm>
            <a:off x="1751619" y="1609725"/>
            <a:ext cx="662362"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head</a:t>
            </a:r>
          </a:p>
        </p:txBody>
      </p:sp>
      <p:sp>
        <p:nvSpPr>
          <p:cNvPr id="107540" name="Text Box 52"/>
          <p:cNvSpPr txBox="1">
            <a:spLocks noChangeArrowheads="1"/>
          </p:cNvSpPr>
          <p:nvPr/>
        </p:nvSpPr>
        <p:spPr bwMode="auto">
          <a:xfrm>
            <a:off x="2582750" y="1609725"/>
            <a:ext cx="482824"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tail</a:t>
            </a:r>
          </a:p>
        </p:txBody>
      </p:sp>
      <p:sp>
        <p:nvSpPr>
          <p:cNvPr id="533557" name="Freeform 53"/>
          <p:cNvSpPr>
            <a:spLocks/>
          </p:cNvSpPr>
          <p:nvPr/>
        </p:nvSpPr>
        <p:spPr bwMode="auto">
          <a:xfrm>
            <a:off x="2743200" y="4508500"/>
            <a:ext cx="2713038" cy="812800"/>
          </a:xfrm>
          <a:custGeom>
            <a:avLst/>
            <a:gdLst>
              <a:gd name="T0" fmla="*/ 0 w 1709"/>
              <a:gd name="T1" fmla="*/ 2147483647 h 512"/>
              <a:gd name="T2" fmla="*/ 2147483647 w 1709"/>
              <a:gd name="T3" fmla="*/ 2147483647 h 512"/>
              <a:gd name="T4" fmla="*/ 2147483647 w 1709"/>
              <a:gd name="T5" fmla="*/ 2147483647 h 512"/>
              <a:gd name="T6" fmla="*/ 2147483647 w 1709"/>
              <a:gd name="T7" fmla="*/ 2147483647 h 512"/>
              <a:gd name="T8" fmla="*/ 0 60000 65536"/>
              <a:gd name="T9" fmla="*/ 0 60000 65536"/>
              <a:gd name="T10" fmla="*/ 0 60000 65536"/>
              <a:gd name="T11" fmla="*/ 0 60000 65536"/>
              <a:gd name="T12" fmla="*/ 0 w 1709"/>
              <a:gd name="T13" fmla="*/ 0 h 512"/>
              <a:gd name="T14" fmla="*/ 1709 w 1709"/>
              <a:gd name="T15" fmla="*/ 512 h 512"/>
            </a:gdLst>
            <a:ahLst/>
            <a:cxnLst>
              <a:cxn ang="T8">
                <a:pos x="T0" y="T1"/>
              </a:cxn>
              <a:cxn ang="T9">
                <a:pos x="T2" y="T3"/>
              </a:cxn>
              <a:cxn ang="T10">
                <a:pos x="T4" y="T5"/>
              </a:cxn>
              <a:cxn ang="T11">
                <a:pos x="T6" y="T7"/>
              </a:cxn>
            </a:cxnLst>
            <a:rect l="T12" t="T13" r="T14" b="T15"/>
            <a:pathLst>
              <a:path w="1709" h="512">
                <a:moveTo>
                  <a:pt x="0" y="443"/>
                </a:moveTo>
                <a:cubicBezTo>
                  <a:pt x="91" y="443"/>
                  <a:pt x="450" y="512"/>
                  <a:pt x="557" y="443"/>
                </a:cubicBezTo>
                <a:cubicBezTo>
                  <a:pt x="664" y="374"/>
                  <a:pt x="451" y="60"/>
                  <a:pt x="643" y="30"/>
                </a:cubicBezTo>
                <a:cubicBezTo>
                  <a:pt x="835" y="0"/>
                  <a:pt x="1487" y="213"/>
                  <a:pt x="1709" y="261"/>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533558" name="Freeform 54"/>
          <p:cNvSpPr>
            <a:spLocks/>
          </p:cNvSpPr>
          <p:nvPr/>
        </p:nvSpPr>
        <p:spPr bwMode="auto">
          <a:xfrm>
            <a:off x="2881313" y="4230688"/>
            <a:ext cx="4221162" cy="1827212"/>
          </a:xfrm>
          <a:custGeom>
            <a:avLst/>
            <a:gdLst>
              <a:gd name="T0" fmla="*/ 0 w 2659"/>
              <a:gd name="T1" fmla="*/ 2147483647 h 1151"/>
              <a:gd name="T2" fmla="*/ 2147483647 w 2659"/>
              <a:gd name="T3" fmla="*/ 2147483647 h 1151"/>
              <a:gd name="T4" fmla="*/ 2147483647 w 2659"/>
              <a:gd name="T5" fmla="*/ 2147483647 h 1151"/>
              <a:gd name="T6" fmla="*/ 2147483647 w 2659"/>
              <a:gd name="T7" fmla="*/ 2147483647 h 1151"/>
              <a:gd name="T8" fmla="*/ 2147483647 w 2659"/>
              <a:gd name="T9" fmla="*/ 2147483647 h 1151"/>
              <a:gd name="T10" fmla="*/ 0 60000 65536"/>
              <a:gd name="T11" fmla="*/ 0 60000 65536"/>
              <a:gd name="T12" fmla="*/ 0 60000 65536"/>
              <a:gd name="T13" fmla="*/ 0 60000 65536"/>
              <a:gd name="T14" fmla="*/ 0 60000 65536"/>
              <a:gd name="T15" fmla="*/ 0 w 2659"/>
              <a:gd name="T16" fmla="*/ 0 h 1151"/>
              <a:gd name="T17" fmla="*/ 2659 w 2659"/>
              <a:gd name="T18" fmla="*/ 1151 h 1151"/>
            </a:gdLst>
            <a:ahLst/>
            <a:cxnLst>
              <a:cxn ang="T10">
                <a:pos x="T0" y="T1"/>
              </a:cxn>
              <a:cxn ang="T11">
                <a:pos x="T2" y="T3"/>
              </a:cxn>
              <a:cxn ang="T12">
                <a:pos x="T4" y="T5"/>
              </a:cxn>
              <a:cxn ang="T13">
                <a:pos x="T6" y="T7"/>
              </a:cxn>
              <a:cxn ang="T14">
                <a:pos x="T8" y="T9"/>
              </a:cxn>
            </a:cxnLst>
            <a:rect l="T15" t="T16" r="T17" b="T18"/>
            <a:pathLst>
              <a:path w="2659" h="1151">
                <a:moveTo>
                  <a:pt x="0" y="992"/>
                </a:moveTo>
                <a:cubicBezTo>
                  <a:pt x="126" y="995"/>
                  <a:pt x="597" y="1151"/>
                  <a:pt x="758" y="1012"/>
                </a:cubicBezTo>
                <a:cubicBezTo>
                  <a:pt x="919" y="873"/>
                  <a:pt x="780" y="314"/>
                  <a:pt x="969" y="157"/>
                </a:cubicBezTo>
                <a:cubicBezTo>
                  <a:pt x="1158" y="0"/>
                  <a:pt x="1609" y="29"/>
                  <a:pt x="1891" y="71"/>
                </a:cubicBezTo>
                <a:cubicBezTo>
                  <a:pt x="2173" y="113"/>
                  <a:pt x="2499" y="337"/>
                  <a:pt x="2659" y="407"/>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533564" name="AutoShape 60"/>
          <p:cNvSpPr>
            <a:spLocks noChangeArrowheads="1"/>
          </p:cNvSpPr>
          <p:nvPr/>
        </p:nvSpPr>
        <p:spPr bwMode="auto">
          <a:xfrm>
            <a:off x="157163" y="2314575"/>
            <a:ext cx="2449512" cy="2066925"/>
          </a:xfrm>
          <a:prstGeom prst="cloudCallout">
            <a:avLst>
              <a:gd name="adj1" fmla="val 13565"/>
              <a:gd name="adj2" fmla="val 64815"/>
            </a:avLst>
          </a:prstGeom>
          <a:solidFill>
            <a:schemeClr val="bg1"/>
          </a:solidFill>
          <a:ln w="38100">
            <a:solidFill>
              <a:schemeClr val="accent1"/>
            </a:solidFill>
            <a:round/>
            <a:headEnd/>
            <a:tailEnd/>
          </a:ln>
        </p:spPr>
        <p:txBody>
          <a:bodyPr/>
          <a:lstStyle/>
          <a:p>
            <a:pPr algn="ctr"/>
            <a:r>
              <a:rPr lang="en-US" sz="2000" dirty="0">
                <a:solidFill>
                  <a:schemeClr val="accent1"/>
                </a:solidFill>
                <a:latin typeface="Arial" pitchFamily="34" charset="0"/>
                <a:cs typeface="Arial" pitchFamily="34" charset="0"/>
              </a:rPr>
              <a:t>Want to redirect head from </a:t>
            </a:r>
            <a:r>
              <a:rPr lang="en-US" sz="2000" dirty="0" smtClean="0">
                <a:solidFill>
                  <a:schemeClr val="accent1"/>
                </a:solidFill>
                <a:latin typeface="Arial" pitchFamily="34" charset="0"/>
                <a:cs typeface="Arial" pitchFamily="34" charset="0"/>
              </a:rPr>
              <a:t>gray </a:t>
            </a:r>
            <a:r>
              <a:rPr lang="en-US" sz="2000" dirty="0">
                <a:solidFill>
                  <a:schemeClr val="accent1"/>
                </a:solidFill>
                <a:latin typeface="Arial" pitchFamily="34" charset="0"/>
                <a:cs typeface="Arial" pitchFamily="34" charset="0"/>
              </a:rPr>
              <a:t>to red </a:t>
            </a:r>
          </a:p>
        </p:txBody>
      </p:sp>
      <p:sp>
        <p:nvSpPr>
          <p:cNvPr id="533565" name="AutoShape 61"/>
          <p:cNvSpPr>
            <a:spLocks noChangeArrowheads="1"/>
          </p:cNvSpPr>
          <p:nvPr/>
        </p:nvSpPr>
        <p:spPr bwMode="auto">
          <a:xfrm>
            <a:off x="974725" y="3763963"/>
            <a:ext cx="1603375" cy="968375"/>
          </a:xfrm>
          <a:prstGeom prst="cloudCallout">
            <a:avLst>
              <a:gd name="adj1" fmla="val 5546"/>
              <a:gd name="adj2" fmla="val 91806"/>
            </a:avLst>
          </a:prstGeom>
          <a:solidFill>
            <a:schemeClr val="bg1"/>
          </a:solidFill>
          <a:ln w="38100">
            <a:solidFill>
              <a:schemeClr val="accent1"/>
            </a:solidFill>
            <a:round/>
            <a:headEnd/>
            <a:tailEnd/>
          </a:ln>
        </p:spPr>
        <p:txBody>
          <a:bodyPr/>
          <a:lstStyle/>
          <a:p>
            <a:pPr algn="ctr"/>
            <a:r>
              <a:rPr lang="en-US">
                <a:solidFill>
                  <a:schemeClr val="accent1"/>
                </a:solidFill>
                <a:latin typeface="Arial" pitchFamily="34" charset="0"/>
                <a:cs typeface="Arial" pitchFamily="34" charset="0"/>
              </a:rPr>
              <a:t>zzz…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33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3356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335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2.5E-6 -4.44444E-6 C 0.00173 0.0963 0.00347 0.19259 0.05347 0.23773 C 0.10347 0.28287 0.25885 0.26551 0.3 0.27107 " pathEditMode="relative" ptsTypes="aaA">
                                      <p:cBhvr>
                                        <p:cTn id="18" dur="2000" fill="hold"/>
                                        <p:tgtEl>
                                          <p:spTgt spid="5"/>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nodeType="afterEffect">
                                  <p:stCondLst>
                                    <p:cond delay="0"/>
                                  </p:stCondLst>
                                  <p:childTnLst>
                                    <p:animMotion origin="layout" path="M -2.77778E-6 -7.40741E-7 L -0.34166 -7.40741E-7 " pathEditMode="relative" ptsTypes="AA">
                                      <p:cBhvr>
                                        <p:cTn id="21" dur="2000" fill="hold"/>
                                        <p:tgtEl>
                                          <p:spTgt spid="2"/>
                                        </p:tgtEl>
                                        <p:attrNameLst>
                                          <p:attrName>ppt_x</p:attrName>
                                          <p:attrName>ppt_y</p:attrName>
                                        </p:attrNameLst>
                                      </p:cBhvr>
                                    </p:animMotion>
                                  </p:childTnLst>
                                </p:cTn>
                              </p:par>
                            </p:childTnLst>
                          </p:cTn>
                        </p:par>
                        <p:par>
                          <p:cTn id="22" fill="hold">
                            <p:stCondLst>
                              <p:cond delay="4000"/>
                            </p:stCondLst>
                            <p:childTnLst>
                              <p:par>
                                <p:cTn id="23" presetID="3" presetClass="exit" presetSubtype="10" fill="hold" grpId="0" nodeType="afterEffect">
                                  <p:stCondLst>
                                    <p:cond delay="0"/>
                                  </p:stCondLst>
                                  <p:childTnLst>
                                    <p:animEffect transition="out" filter="blinds(horizontal)">
                                      <p:cBhvr>
                                        <p:cTn id="24" dur="500"/>
                                        <p:tgtEl>
                                          <p:spTgt spid="533510"/>
                                        </p:tgtEl>
                                      </p:cBhvr>
                                    </p:animEffect>
                                    <p:set>
                                      <p:cBhvr>
                                        <p:cTn id="25" dur="1" fill="hold">
                                          <p:stCondLst>
                                            <p:cond delay="499"/>
                                          </p:stCondLst>
                                        </p:cTn>
                                        <p:tgtEl>
                                          <p:spTgt spid="533510"/>
                                        </p:tgtEl>
                                        <p:attrNameLst>
                                          <p:attrName>style.visibility</p:attrName>
                                        </p:attrNameLst>
                                      </p:cBhvr>
                                      <p:to>
                                        <p:strVal val="hidden"/>
                                      </p:to>
                                    </p:set>
                                  </p:childTnLst>
                                </p:cTn>
                              </p:par>
                            </p:childTnLst>
                          </p:cTn>
                        </p:par>
                        <p:par>
                          <p:cTn id="26" fill="hold">
                            <p:stCondLst>
                              <p:cond delay="4500"/>
                            </p:stCondLst>
                            <p:childTnLst>
                              <p:par>
                                <p:cTn id="27" presetID="3" presetClass="exit" presetSubtype="10" fill="hold" grpId="0" nodeType="afterEffect">
                                  <p:stCondLst>
                                    <p:cond delay="0"/>
                                  </p:stCondLst>
                                  <p:childTnLst>
                                    <p:animEffect transition="out" filter="blinds(horizontal)">
                                      <p:cBhvr>
                                        <p:cTn id="28" dur="500"/>
                                        <p:tgtEl>
                                          <p:spTgt spid="533547"/>
                                        </p:tgtEl>
                                      </p:cBhvr>
                                    </p:animEffect>
                                    <p:set>
                                      <p:cBhvr>
                                        <p:cTn id="29" dur="1" fill="hold">
                                          <p:stCondLst>
                                            <p:cond delay="499"/>
                                          </p:stCondLst>
                                        </p:cTn>
                                        <p:tgtEl>
                                          <p:spTgt spid="533547"/>
                                        </p:tgtEl>
                                        <p:attrNameLst>
                                          <p:attrName>style.visibility</p:attrName>
                                        </p:attrNameLst>
                                      </p:cBhvr>
                                      <p:to>
                                        <p:strVal val="hidden"/>
                                      </p:to>
                                    </p:set>
                                  </p:childTnLst>
                                </p:cTn>
                              </p:par>
                              <p:par>
                                <p:cTn id="30" presetID="3" presetClass="exit" presetSubtype="10" fill="hold" grpId="0" nodeType="withEffect">
                                  <p:stCondLst>
                                    <p:cond delay="0"/>
                                  </p:stCondLst>
                                  <p:childTnLst>
                                    <p:animEffect transition="out" filter="blinds(horizontal)">
                                      <p:cBhvr>
                                        <p:cTn id="31" dur="500"/>
                                        <p:tgtEl>
                                          <p:spTgt spid="533549"/>
                                        </p:tgtEl>
                                      </p:cBhvr>
                                    </p:animEffect>
                                    <p:set>
                                      <p:cBhvr>
                                        <p:cTn id="32" dur="1" fill="hold">
                                          <p:stCondLst>
                                            <p:cond delay="499"/>
                                          </p:stCondLst>
                                        </p:cTn>
                                        <p:tgtEl>
                                          <p:spTgt spid="533549"/>
                                        </p:tgtEl>
                                        <p:attrNameLst>
                                          <p:attrName>style.visibility</p:attrName>
                                        </p:attrNameLst>
                                      </p:cBhvr>
                                      <p:to>
                                        <p:strVal val="hidden"/>
                                      </p:to>
                                    </p:set>
                                  </p:childTnLst>
                                </p:cTn>
                              </p:par>
                            </p:childTnLst>
                          </p:cTn>
                        </p:par>
                        <p:par>
                          <p:cTn id="33" fill="hold">
                            <p:stCondLst>
                              <p:cond delay="5000"/>
                            </p:stCondLst>
                            <p:childTnLst>
                              <p:par>
                                <p:cTn id="34" presetID="3" presetClass="entr" presetSubtype="10" fill="hold" grpId="0" nodeType="afterEffect">
                                  <p:stCondLst>
                                    <p:cond delay="0"/>
                                  </p:stCondLst>
                                  <p:childTnLst>
                                    <p:set>
                                      <p:cBhvr>
                                        <p:cTn id="35" dur="1" fill="hold">
                                          <p:stCondLst>
                                            <p:cond delay="0"/>
                                          </p:stCondLst>
                                        </p:cTn>
                                        <p:tgtEl>
                                          <p:spTgt spid="533552"/>
                                        </p:tgtEl>
                                        <p:attrNameLst>
                                          <p:attrName>style.visibility</p:attrName>
                                        </p:attrNameLst>
                                      </p:cBhvr>
                                      <p:to>
                                        <p:strVal val="visible"/>
                                      </p:to>
                                    </p:set>
                                    <p:animEffect transition="in" filter="blinds(horizontal)">
                                      <p:cBhvr>
                                        <p:cTn id="36" dur="500"/>
                                        <p:tgtEl>
                                          <p:spTgt spid="533552"/>
                                        </p:tgtEl>
                                      </p:cBhvr>
                                    </p:animEffect>
                                  </p:childTnLst>
                                </p:cTn>
                              </p:par>
                            </p:childTnLst>
                          </p:cTn>
                        </p:par>
                        <p:par>
                          <p:cTn id="37" fill="hold">
                            <p:stCondLst>
                              <p:cond delay="5500"/>
                            </p:stCondLst>
                            <p:childTnLst>
                              <p:par>
                                <p:cTn id="38" presetID="3" presetClass="entr" presetSubtype="10" fill="hold" grpId="0" nodeType="afterEffect">
                                  <p:stCondLst>
                                    <p:cond delay="0"/>
                                  </p:stCondLst>
                                  <p:childTnLst>
                                    <p:set>
                                      <p:cBhvr>
                                        <p:cTn id="39" dur="1" fill="hold">
                                          <p:stCondLst>
                                            <p:cond delay="0"/>
                                          </p:stCondLst>
                                        </p:cTn>
                                        <p:tgtEl>
                                          <p:spTgt spid="533557"/>
                                        </p:tgtEl>
                                        <p:attrNameLst>
                                          <p:attrName>style.visibility</p:attrName>
                                        </p:attrNameLst>
                                      </p:cBhvr>
                                      <p:to>
                                        <p:strVal val="visible"/>
                                      </p:to>
                                    </p:set>
                                    <p:animEffect transition="in" filter="blinds(horizontal)">
                                      <p:cBhvr>
                                        <p:cTn id="40" dur="500"/>
                                        <p:tgtEl>
                                          <p:spTgt spid="53355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33558"/>
                                        </p:tgtEl>
                                        <p:attrNameLst>
                                          <p:attrName>style.visibility</p:attrName>
                                        </p:attrNameLst>
                                      </p:cBhvr>
                                      <p:to>
                                        <p:strVal val="visible"/>
                                      </p:to>
                                    </p:set>
                                    <p:animEffect transition="in" filter="blinds(horizontal)">
                                      <p:cBhvr>
                                        <p:cTn id="43" dur="500"/>
                                        <p:tgtEl>
                                          <p:spTgt spid="53355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 nodeType="clickEffect">
                                  <p:stCondLst>
                                    <p:cond delay="0"/>
                                  </p:stCondLst>
                                  <p:childTnLst>
                                    <p:set>
                                      <p:cBhvr>
                                        <p:cTn id="47" dur="1" fill="hold">
                                          <p:stCondLst>
                                            <p:cond delay="0"/>
                                          </p:stCondLst>
                                        </p:cTn>
                                        <p:tgtEl>
                                          <p:spTgt spid="53356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5335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10" grpId="0" animBg="1"/>
      <p:bldP spid="533547" grpId="0" animBg="1"/>
      <p:bldP spid="533549" grpId="0" animBg="1"/>
      <p:bldP spid="533552" grpId="0" animBg="1"/>
      <p:bldP spid="533557" grpId="0" animBg="1"/>
      <p:bldP spid="533558" grpId="0" animBg="1"/>
      <p:bldP spid="533564" grpId="0" animBg="1"/>
      <p:bldP spid="533564" grpId="1" animBg="1"/>
      <p:bldP spid="533565" grpId="0" animBg="1"/>
      <p:bldP spid="533565" grpId="1" animBg="1"/>
      <p:bldP spid="533565" grpId="2"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1"/>
          <p:cNvSpPr>
            <a:spLocks noGrp="1"/>
          </p:cNvSpPr>
          <p:nvPr>
            <p:ph type="ftr" sz="quarter" idx="10"/>
          </p:nvPr>
        </p:nvSpPr>
        <p:spPr>
          <a:noFill/>
        </p:spPr>
        <p:txBody>
          <a:bodyPr/>
          <a:lstStyle/>
          <a:p>
            <a:r>
              <a:rPr lang="en-US" smtClean="0"/>
              <a:t>Art of Multiprocessor Programming</a:t>
            </a:r>
          </a:p>
        </p:txBody>
      </p:sp>
      <p:sp>
        <p:nvSpPr>
          <p:cNvPr id="108547" name="Slide Number Placeholder 2"/>
          <p:cNvSpPr>
            <a:spLocks noGrp="1"/>
          </p:cNvSpPr>
          <p:nvPr>
            <p:ph type="sldNum" sz="quarter" idx="11"/>
          </p:nvPr>
        </p:nvSpPr>
        <p:spPr>
          <a:noFill/>
        </p:spPr>
        <p:txBody>
          <a:bodyPr/>
          <a:lstStyle/>
          <a:p>
            <a:fld id="{955311C7-827F-4EB3-852D-FF8572595F57}" type="slidenum">
              <a:rPr lang="ar-SA" smtClean="0"/>
              <a:pPr/>
              <a:t>105</a:t>
            </a:fld>
            <a:endParaRPr lang="en-US" smtClean="0"/>
          </a:p>
        </p:txBody>
      </p:sp>
      <p:sp>
        <p:nvSpPr>
          <p:cNvPr id="10854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E088C94B-886F-4F98-B879-16E6FA7A45C4}" type="slidenum">
              <a:rPr lang="ar-SA" sz="1400">
                <a:solidFill>
                  <a:schemeClr val="tx1"/>
                </a:solidFill>
                <a:latin typeface="Arial" pitchFamily="34" charset="0"/>
                <a:cs typeface="Arial" pitchFamily="34" charset="0"/>
              </a:rPr>
              <a:pPr/>
              <a:t>105</a:t>
            </a:fld>
            <a:endParaRPr lang="en-US" sz="1400">
              <a:solidFill>
                <a:schemeClr val="tx1"/>
              </a:solidFill>
              <a:latin typeface="Arial" pitchFamily="34" charset="0"/>
              <a:cs typeface="Arial" pitchFamily="34" charset="0"/>
            </a:endParaRPr>
          </a:p>
        </p:txBody>
      </p:sp>
      <p:sp>
        <p:nvSpPr>
          <p:cNvPr id="534577" name="AutoShape 49"/>
          <p:cNvSpPr>
            <a:spLocks noChangeArrowheads="1"/>
          </p:cNvSpPr>
          <p:nvPr/>
        </p:nvSpPr>
        <p:spPr bwMode="auto">
          <a:xfrm>
            <a:off x="1730375" y="1574800"/>
            <a:ext cx="1412875" cy="739775"/>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8550" name="Rectangle 2"/>
          <p:cNvSpPr>
            <a:spLocks noGrp="1" noChangeArrowheads="1"/>
          </p:cNvSpPr>
          <p:nvPr>
            <p:ph type="title" idx="4294967295"/>
          </p:nvPr>
        </p:nvSpPr>
        <p:spPr/>
        <p:txBody>
          <a:bodyPr/>
          <a:lstStyle/>
          <a:p>
            <a:r>
              <a:rPr lang="en-US" smtClean="0"/>
              <a:t>Both Nodes Reclaimed</a:t>
            </a:r>
          </a:p>
        </p:txBody>
      </p:sp>
      <p:sp>
        <p:nvSpPr>
          <p:cNvPr id="108551" name="Freeform 5"/>
          <p:cNvSpPr>
            <a:spLocks/>
          </p:cNvSpPr>
          <p:nvPr/>
        </p:nvSpPr>
        <p:spPr bwMode="auto">
          <a:xfrm>
            <a:off x="2254250" y="1944688"/>
            <a:ext cx="620713" cy="1516062"/>
          </a:xfrm>
          <a:custGeom>
            <a:avLst/>
            <a:gdLst>
              <a:gd name="T0" fmla="*/ 2147483647 w 391"/>
              <a:gd name="T1" fmla="*/ 0 h 955"/>
              <a:gd name="T2" fmla="*/ 2147483647 w 391"/>
              <a:gd name="T3" fmla="*/ 2147483647 h 955"/>
              <a:gd name="T4" fmla="*/ 2147483647 w 391"/>
              <a:gd name="T5" fmla="*/ 2147483647 h 955"/>
              <a:gd name="T6" fmla="*/ 2147483647 w 391"/>
              <a:gd name="T7" fmla="*/ 2147483647 h 955"/>
              <a:gd name="T8" fmla="*/ 0 60000 65536"/>
              <a:gd name="T9" fmla="*/ 0 60000 65536"/>
              <a:gd name="T10" fmla="*/ 0 60000 65536"/>
              <a:gd name="T11" fmla="*/ 0 60000 65536"/>
              <a:gd name="T12" fmla="*/ 0 w 391"/>
              <a:gd name="T13" fmla="*/ 0 h 955"/>
              <a:gd name="T14" fmla="*/ 391 w 391"/>
              <a:gd name="T15" fmla="*/ 955 h 955"/>
            </a:gdLst>
            <a:ahLst/>
            <a:cxnLst>
              <a:cxn ang="T8">
                <a:pos x="T0" y="T1"/>
              </a:cxn>
              <a:cxn ang="T9">
                <a:pos x="T2" y="T3"/>
              </a:cxn>
              <a:cxn ang="T10">
                <a:pos x="T4" y="T5"/>
              </a:cxn>
              <a:cxn ang="T11">
                <a:pos x="T6" y="T7"/>
              </a:cxn>
            </a:cxnLst>
            <a:rect l="T12" t="T13" r="T14" b="T15"/>
            <a:pathLst>
              <a:path w="391" h="955">
                <a:moveTo>
                  <a:pt x="36" y="0"/>
                </a:moveTo>
                <a:cubicBezTo>
                  <a:pt x="19" y="236"/>
                  <a:pt x="2" y="472"/>
                  <a:pt x="7" y="624"/>
                </a:cubicBezTo>
                <a:cubicBezTo>
                  <a:pt x="12" y="776"/>
                  <a:pt x="0" y="869"/>
                  <a:pt x="64" y="912"/>
                </a:cubicBezTo>
                <a:cubicBezTo>
                  <a:pt x="128" y="955"/>
                  <a:pt x="259" y="919"/>
                  <a:pt x="391" y="884"/>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 name="Group 6"/>
          <p:cNvGrpSpPr>
            <a:grpSpLocks/>
          </p:cNvGrpSpPr>
          <p:nvPr/>
        </p:nvGrpSpPr>
        <p:grpSpPr bwMode="auto">
          <a:xfrm>
            <a:off x="3067050" y="3038475"/>
            <a:ext cx="976313" cy="609600"/>
            <a:chOff x="3833" y="1914"/>
            <a:chExt cx="615" cy="384"/>
          </a:xfrm>
        </p:grpSpPr>
        <p:grpSp>
          <p:nvGrpSpPr>
            <p:cNvPr id="108590" name="Group 7"/>
            <p:cNvGrpSpPr>
              <a:grpSpLocks/>
            </p:cNvGrpSpPr>
            <p:nvPr/>
          </p:nvGrpSpPr>
          <p:grpSpPr bwMode="auto">
            <a:xfrm>
              <a:off x="3833" y="1914"/>
              <a:ext cx="615" cy="384"/>
              <a:chOff x="3417" y="2938"/>
              <a:chExt cx="615" cy="384"/>
            </a:xfrm>
          </p:grpSpPr>
          <p:sp>
            <p:nvSpPr>
              <p:cNvPr id="534536" name="AutoShape 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8596" name="Line 9"/>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08591" name="Line 10"/>
            <p:cNvSpPr>
              <a:spLocks noChangeShapeType="1"/>
            </p:cNvSpPr>
            <p:nvPr/>
          </p:nvSpPr>
          <p:spPr bwMode="auto">
            <a:xfrm>
              <a:off x="4141" y="1914"/>
              <a:ext cx="307"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08592" name="Group 11"/>
            <p:cNvGrpSpPr>
              <a:grpSpLocks/>
            </p:cNvGrpSpPr>
            <p:nvPr/>
          </p:nvGrpSpPr>
          <p:grpSpPr bwMode="auto">
            <a:xfrm>
              <a:off x="3883" y="2010"/>
              <a:ext cx="192" cy="192"/>
              <a:chOff x="3894" y="2760"/>
              <a:chExt cx="192" cy="192"/>
            </a:xfrm>
          </p:grpSpPr>
          <p:sp>
            <p:nvSpPr>
              <p:cNvPr id="108593" name="Oval 12"/>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8594" name="Oval 13"/>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08553" name="Group 14"/>
          <p:cNvGrpSpPr>
            <a:grpSpLocks/>
          </p:cNvGrpSpPr>
          <p:nvPr/>
        </p:nvGrpSpPr>
        <p:grpSpPr bwMode="auto">
          <a:xfrm>
            <a:off x="7112000" y="4872038"/>
            <a:ext cx="976313" cy="609600"/>
            <a:chOff x="3417" y="2938"/>
            <a:chExt cx="615" cy="384"/>
          </a:xfrm>
        </p:grpSpPr>
        <p:sp>
          <p:nvSpPr>
            <p:cNvPr id="534543" name="AutoShape 1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8589" name="Line 16"/>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08554" name="Line 17"/>
          <p:cNvSpPr>
            <a:spLocks noChangeShapeType="1"/>
          </p:cNvSpPr>
          <p:nvPr/>
        </p:nvSpPr>
        <p:spPr bwMode="auto">
          <a:xfrm>
            <a:off x="6278563" y="5176838"/>
            <a:ext cx="83343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8555" name="Group 18"/>
          <p:cNvGrpSpPr>
            <a:grpSpLocks/>
          </p:cNvGrpSpPr>
          <p:nvPr/>
        </p:nvGrpSpPr>
        <p:grpSpPr bwMode="auto">
          <a:xfrm>
            <a:off x="7191375" y="5024438"/>
            <a:ext cx="304800" cy="304800"/>
            <a:chOff x="3894" y="2760"/>
            <a:chExt cx="192" cy="192"/>
          </a:xfrm>
        </p:grpSpPr>
        <p:sp>
          <p:nvSpPr>
            <p:cNvPr id="108586" name="Oval 19"/>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8587" name="Oval 20"/>
            <p:cNvSpPr>
              <a:spLocks noChangeArrowheads="1"/>
            </p:cNvSpPr>
            <p:nvPr/>
          </p:nvSpPr>
          <p:spPr bwMode="auto">
            <a:xfrm>
              <a:off x="3989" y="2800"/>
              <a:ext cx="67" cy="58"/>
            </a:xfrm>
            <a:prstGeom prst="ellipse">
              <a:avLst/>
            </a:prstGeom>
            <a:solidFill>
              <a:srgbClr val="FF9999"/>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8556" name="Line 21"/>
          <p:cNvSpPr>
            <a:spLocks noChangeShapeType="1"/>
          </p:cNvSpPr>
          <p:nvPr/>
        </p:nvSpPr>
        <p:spPr bwMode="auto">
          <a:xfrm>
            <a:off x="7812088" y="5202238"/>
            <a:ext cx="83343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7" name="Group 22"/>
          <p:cNvGrpSpPr>
            <a:grpSpLocks/>
          </p:cNvGrpSpPr>
          <p:nvPr/>
        </p:nvGrpSpPr>
        <p:grpSpPr bwMode="auto">
          <a:xfrm>
            <a:off x="5541963" y="4872038"/>
            <a:ext cx="976312" cy="609600"/>
            <a:chOff x="3491" y="3069"/>
            <a:chExt cx="615" cy="384"/>
          </a:xfrm>
        </p:grpSpPr>
        <p:grpSp>
          <p:nvGrpSpPr>
            <p:cNvPr id="108580" name="Group 23"/>
            <p:cNvGrpSpPr>
              <a:grpSpLocks/>
            </p:cNvGrpSpPr>
            <p:nvPr/>
          </p:nvGrpSpPr>
          <p:grpSpPr bwMode="auto">
            <a:xfrm>
              <a:off x="3491" y="3069"/>
              <a:ext cx="615" cy="384"/>
              <a:chOff x="3417" y="2938"/>
              <a:chExt cx="615" cy="384"/>
            </a:xfrm>
          </p:grpSpPr>
          <p:sp>
            <p:nvSpPr>
              <p:cNvPr id="534552" name="AutoShape 2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8585" name="Line 2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08581" name="Group 26"/>
            <p:cNvGrpSpPr>
              <a:grpSpLocks/>
            </p:cNvGrpSpPr>
            <p:nvPr/>
          </p:nvGrpSpPr>
          <p:grpSpPr bwMode="auto">
            <a:xfrm>
              <a:off x="3551" y="3175"/>
              <a:ext cx="192" cy="192"/>
              <a:chOff x="3894" y="2760"/>
              <a:chExt cx="192" cy="192"/>
            </a:xfrm>
          </p:grpSpPr>
          <p:sp>
            <p:nvSpPr>
              <p:cNvPr id="108582" name="Oval 27"/>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8583" name="Oval 28"/>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08558" name="Group 29"/>
          <p:cNvGrpSpPr>
            <a:grpSpLocks/>
          </p:cNvGrpSpPr>
          <p:nvPr/>
        </p:nvGrpSpPr>
        <p:grpSpPr bwMode="auto">
          <a:xfrm>
            <a:off x="1616075" y="5046663"/>
            <a:ext cx="725488" cy="750887"/>
            <a:chOff x="3600" y="2864"/>
            <a:chExt cx="688" cy="712"/>
          </a:xfrm>
        </p:grpSpPr>
        <p:sp>
          <p:nvSpPr>
            <p:cNvPr id="108569" name="Rectangle 30"/>
            <p:cNvSpPr>
              <a:spLocks noChangeArrowheads="1"/>
            </p:cNvSpPr>
            <p:nvPr/>
          </p:nvSpPr>
          <p:spPr bwMode="auto">
            <a:xfrm>
              <a:off x="3704" y="3432"/>
              <a:ext cx="480" cy="136"/>
            </a:xfrm>
            <a:prstGeom prst="rect">
              <a:avLst/>
            </a:pr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08570" name="Group 31"/>
            <p:cNvGrpSpPr>
              <a:grpSpLocks/>
            </p:cNvGrpSpPr>
            <p:nvPr/>
          </p:nvGrpSpPr>
          <p:grpSpPr bwMode="auto">
            <a:xfrm>
              <a:off x="3600" y="3232"/>
              <a:ext cx="688" cy="344"/>
              <a:chOff x="3600" y="3232"/>
              <a:chExt cx="688" cy="344"/>
            </a:xfrm>
          </p:grpSpPr>
          <p:sp>
            <p:nvSpPr>
              <p:cNvPr id="108578" name="Freeform 32"/>
              <p:cNvSpPr>
                <a:spLocks/>
              </p:cNvSpPr>
              <p:nvPr/>
            </p:nvSpPr>
            <p:spPr bwMode="auto">
              <a:xfrm>
                <a:off x="4152"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8579" name="Freeform 33"/>
              <p:cNvSpPr>
                <a:spLocks/>
              </p:cNvSpPr>
              <p:nvPr/>
            </p:nvSpPr>
            <p:spPr bwMode="auto">
              <a:xfrm flipH="1">
                <a:off x="360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8571" name="Group 34"/>
            <p:cNvGrpSpPr>
              <a:grpSpLocks/>
            </p:cNvGrpSpPr>
            <p:nvPr/>
          </p:nvGrpSpPr>
          <p:grpSpPr bwMode="auto">
            <a:xfrm>
              <a:off x="3629" y="3088"/>
              <a:ext cx="630" cy="312"/>
              <a:chOff x="3637" y="3088"/>
              <a:chExt cx="630" cy="312"/>
            </a:xfrm>
          </p:grpSpPr>
          <p:sp>
            <p:nvSpPr>
              <p:cNvPr id="108576" name="Freeform 35"/>
              <p:cNvSpPr>
                <a:spLocks/>
              </p:cNvSpPr>
              <p:nvPr/>
            </p:nvSpPr>
            <p:spPr bwMode="auto">
              <a:xfrm>
                <a:off x="4144"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8577" name="Freeform 36"/>
              <p:cNvSpPr>
                <a:spLocks/>
              </p:cNvSpPr>
              <p:nvPr/>
            </p:nvSpPr>
            <p:spPr bwMode="auto">
              <a:xfrm flipH="1">
                <a:off x="3637"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8572" name="Group 37"/>
            <p:cNvGrpSpPr>
              <a:grpSpLocks/>
            </p:cNvGrpSpPr>
            <p:nvPr/>
          </p:nvGrpSpPr>
          <p:grpSpPr bwMode="auto">
            <a:xfrm>
              <a:off x="3661" y="2944"/>
              <a:ext cx="566" cy="320"/>
              <a:chOff x="3657" y="2944"/>
              <a:chExt cx="566" cy="320"/>
            </a:xfrm>
          </p:grpSpPr>
          <p:sp>
            <p:nvSpPr>
              <p:cNvPr id="108574" name="Freeform 38"/>
              <p:cNvSpPr>
                <a:spLocks/>
              </p:cNvSpPr>
              <p:nvPr/>
            </p:nvSpPr>
            <p:spPr bwMode="auto">
              <a:xfrm>
                <a:off x="4096"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8575" name="Freeform 39"/>
              <p:cNvSpPr>
                <a:spLocks/>
              </p:cNvSpPr>
              <p:nvPr/>
            </p:nvSpPr>
            <p:spPr bwMode="auto">
              <a:xfrm flipH="1">
                <a:off x="3657"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8573" name="AutoShape 40"/>
            <p:cNvSpPr>
              <a:spLocks noChangeArrowheads="1"/>
            </p:cNvSpPr>
            <p:nvPr/>
          </p:nvSpPr>
          <p:spPr bwMode="auto">
            <a:xfrm flipV="1">
              <a:off x="3708" y="2864"/>
              <a:ext cx="472"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83 w 21600"/>
                <a:gd name="T13" fmla="*/ 2888 h 21600"/>
                <a:gd name="T14" fmla="*/ 18717 w 21600"/>
                <a:gd name="T15" fmla="*/ 18713 h 21600"/>
              </a:gdLst>
              <a:ahLst/>
              <a:cxnLst>
                <a:cxn ang="T8">
                  <a:pos x="T0" y="T1"/>
                </a:cxn>
                <a:cxn ang="T9">
                  <a:pos x="T2" y="T3"/>
                </a:cxn>
                <a:cxn ang="T10">
                  <a:pos x="T4" y="T5"/>
                </a:cxn>
                <a:cxn ang="T11">
                  <a:pos x="T6" y="T7"/>
                </a:cxn>
              </a:cxnLst>
              <a:rect l="T12" t="T13" r="T14" b="T15"/>
              <a:pathLst>
                <a:path w="21600" h="21600">
                  <a:moveTo>
                    <a:pt x="0" y="0"/>
                  </a:moveTo>
                  <a:lnTo>
                    <a:pt x="2196" y="21600"/>
                  </a:lnTo>
                  <a:lnTo>
                    <a:pt x="19404" y="21600"/>
                  </a:lnTo>
                  <a:lnTo>
                    <a:pt x="21600" y="0"/>
                  </a:lnTo>
                  <a:close/>
                </a:path>
              </a:pathLst>
            </a:cu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108559" name="Rectangle 41"/>
          <p:cNvSpPr>
            <a:spLocks noChangeArrowheads="1"/>
          </p:cNvSpPr>
          <p:nvPr/>
        </p:nvSpPr>
        <p:spPr bwMode="auto">
          <a:xfrm>
            <a:off x="2454275" y="5048250"/>
            <a:ext cx="517525" cy="331788"/>
          </a:xfrm>
          <a:prstGeom prst="rect">
            <a:avLst/>
          </a:prstGeom>
          <a:noFill/>
          <a:ln w="38100" algn="ctr">
            <a:solidFill>
              <a:schemeClr val="accent1"/>
            </a:solidFill>
            <a:miter lim="800000"/>
            <a:headEnd/>
            <a:tailEnd/>
          </a:ln>
        </p:spPr>
        <p:txBody>
          <a:bodyPr wrap="none" anchor="ctr"/>
          <a:lstStyle/>
          <a:p>
            <a:endParaRPr lang="en-US">
              <a:latin typeface="Arial" pitchFamily="34" charset="0"/>
              <a:cs typeface="Arial" pitchFamily="34" charset="0"/>
            </a:endParaRPr>
          </a:p>
        </p:txBody>
      </p:sp>
      <p:sp>
        <p:nvSpPr>
          <p:cNvPr id="108560" name="Freeform 42"/>
          <p:cNvSpPr>
            <a:spLocks/>
          </p:cNvSpPr>
          <p:nvPr/>
        </p:nvSpPr>
        <p:spPr bwMode="auto">
          <a:xfrm>
            <a:off x="2743200" y="4508500"/>
            <a:ext cx="2713038" cy="812800"/>
          </a:xfrm>
          <a:custGeom>
            <a:avLst/>
            <a:gdLst>
              <a:gd name="T0" fmla="*/ 0 w 1709"/>
              <a:gd name="T1" fmla="*/ 2147483647 h 512"/>
              <a:gd name="T2" fmla="*/ 2147483647 w 1709"/>
              <a:gd name="T3" fmla="*/ 2147483647 h 512"/>
              <a:gd name="T4" fmla="*/ 2147483647 w 1709"/>
              <a:gd name="T5" fmla="*/ 2147483647 h 512"/>
              <a:gd name="T6" fmla="*/ 2147483647 w 1709"/>
              <a:gd name="T7" fmla="*/ 2147483647 h 512"/>
              <a:gd name="T8" fmla="*/ 0 60000 65536"/>
              <a:gd name="T9" fmla="*/ 0 60000 65536"/>
              <a:gd name="T10" fmla="*/ 0 60000 65536"/>
              <a:gd name="T11" fmla="*/ 0 60000 65536"/>
              <a:gd name="T12" fmla="*/ 0 w 1709"/>
              <a:gd name="T13" fmla="*/ 0 h 512"/>
              <a:gd name="T14" fmla="*/ 1709 w 1709"/>
              <a:gd name="T15" fmla="*/ 512 h 512"/>
            </a:gdLst>
            <a:ahLst/>
            <a:cxnLst>
              <a:cxn ang="T8">
                <a:pos x="T0" y="T1"/>
              </a:cxn>
              <a:cxn ang="T9">
                <a:pos x="T2" y="T3"/>
              </a:cxn>
              <a:cxn ang="T10">
                <a:pos x="T4" y="T5"/>
              </a:cxn>
              <a:cxn ang="T11">
                <a:pos x="T6" y="T7"/>
              </a:cxn>
            </a:cxnLst>
            <a:rect l="T12" t="T13" r="T14" b="T15"/>
            <a:pathLst>
              <a:path w="1709" h="512">
                <a:moveTo>
                  <a:pt x="0" y="443"/>
                </a:moveTo>
                <a:cubicBezTo>
                  <a:pt x="91" y="443"/>
                  <a:pt x="450" y="512"/>
                  <a:pt x="557" y="443"/>
                </a:cubicBezTo>
                <a:cubicBezTo>
                  <a:pt x="664" y="374"/>
                  <a:pt x="451" y="60"/>
                  <a:pt x="643" y="30"/>
                </a:cubicBezTo>
                <a:cubicBezTo>
                  <a:pt x="835" y="0"/>
                  <a:pt x="1487" y="213"/>
                  <a:pt x="1709" y="261"/>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108561" name="Rectangle 43"/>
          <p:cNvSpPr>
            <a:spLocks noChangeArrowheads="1"/>
          </p:cNvSpPr>
          <p:nvPr/>
        </p:nvSpPr>
        <p:spPr bwMode="auto">
          <a:xfrm>
            <a:off x="2468563" y="5641975"/>
            <a:ext cx="517525" cy="331788"/>
          </a:xfrm>
          <a:prstGeom prst="rect">
            <a:avLst/>
          </a:prstGeom>
          <a:noFill/>
          <a:ln w="38100" algn="ctr">
            <a:solidFill>
              <a:schemeClr val="accent1"/>
            </a:solidFill>
            <a:miter lim="800000"/>
            <a:headEnd/>
            <a:tailEnd/>
          </a:ln>
        </p:spPr>
        <p:txBody>
          <a:bodyPr wrap="none" anchor="ctr"/>
          <a:lstStyle/>
          <a:p>
            <a:endParaRPr lang="en-US">
              <a:latin typeface="Arial" pitchFamily="34" charset="0"/>
              <a:cs typeface="Arial" pitchFamily="34" charset="0"/>
            </a:endParaRPr>
          </a:p>
        </p:txBody>
      </p:sp>
      <p:sp>
        <p:nvSpPr>
          <p:cNvPr id="108562" name="Freeform 44"/>
          <p:cNvSpPr>
            <a:spLocks/>
          </p:cNvSpPr>
          <p:nvPr/>
        </p:nvSpPr>
        <p:spPr bwMode="auto">
          <a:xfrm>
            <a:off x="2881313" y="4230688"/>
            <a:ext cx="4221162" cy="1827212"/>
          </a:xfrm>
          <a:custGeom>
            <a:avLst/>
            <a:gdLst>
              <a:gd name="T0" fmla="*/ 0 w 2659"/>
              <a:gd name="T1" fmla="*/ 2147483647 h 1151"/>
              <a:gd name="T2" fmla="*/ 2147483647 w 2659"/>
              <a:gd name="T3" fmla="*/ 2147483647 h 1151"/>
              <a:gd name="T4" fmla="*/ 2147483647 w 2659"/>
              <a:gd name="T5" fmla="*/ 2147483647 h 1151"/>
              <a:gd name="T6" fmla="*/ 2147483647 w 2659"/>
              <a:gd name="T7" fmla="*/ 2147483647 h 1151"/>
              <a:gd name="T8" fmla="*/ 2147483647 w 2659"/>
              <a:gd name="T9" fmla="*/ 2147483647 h 1151"/>
              <a:gd name="T10" fmla="*/ 0 60000 65536"/>
              <a:gd name="T11" fmla="*/ 0 60000 65536"/>
              <a:gd name="T12" fmla="*/ 0 60000 65536"/>
              <a:gd name="T13" fmla="*/ 0 60000 65536"/>
              <a:gd name="T14" fmla="*/ 0 60000 65536"/>
              <a:gd name="T15" fmla="*/ 0 w 2659"/>
              <a:gd name="T16" fmla="*/ 0 h 1151"/>
              <a:gd name="T17" fmla="*/ 2659 w 2659"/>
              <a:gd name="T18" fmla="*/ 1151 h 1151"/>
            </a:gdLst>
            <a:ahLst/>
            <a:cxnLst>
              <a:cxn ang="T10">
                <a:pos x="T0" y="T1"/>
              </a:cxn>
              <a:cxn ang="T11">
                <a:pos x="T2" y="T3"/>
              </a:cxn>
              <a:cxn ang="T12">
                <a:pos x="T4" y="T5"/>
              </a:cxn>
              <a:cxn ang="T13">
                <a:pos x="T6" y="T7"/>
              </a:cxn>
              <a:cxn ang="T14">
                <a:pos x="T8" y="T9"/>
              </a:cxn>
            </a:cxnLst>
            <a:rect l="T15" t="T16" r="T17" b="T18"/>
            <a:pathLst>
              <a:path w="2659" h="1151">
                <a:moveTo>
                  <a:pt x="0" y="992"/>
                </a:moveTo>
                <a:cubicBezTo>
                  <a:pt x="126" y="995"/>
                  <a:pt x="597" y="1151"/>
                  <a:pt x="758" y="1012"/>
                </a:cubicBezTo>
                <a:cubicBezTo>
                  <a:pt x="919" y="873"/>
                  <a:pt x="780" y="314"/>
                  <a:pt x="969" y="157"/>
                </a:cubicBezTo>
                <a:cubicBezTo>
                  <a:pt x="1158" y="0"/>
                  <a:pt x="1609" y="29"/>
                  <a:pt x="1891" y="71"/>
                </a:cubicBezTo>
                <a:cubicBezTo>
                  <a:pt x="2173" y="113"/>
                  <a:pt x="2499" y="337"/>
                  <a:pt x="2659" y="407"/>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108563" name="AutoShape 45"/>
          <p:cNvSpPr>
            <a:spLocks noChangeArrowheads="1"/>
          </p:cNvSpPr>
          <p:nvPr/>
        </p:nvSpPr>
        <p:spPr bwMode="auto">
          <a:xfrm>
            <a:off x="5456238" y="4098925"/>
            <a:ext cx="3443287" cy="2057400"/>
          </a:xfrm>
          <a:prstGeom prst="roundRect">
            <a:avLst>
              <a:gd name="adj" fmla="val 16667"/>
            </a:avLst>
          </a:prstGeom>
          <a:noFill/>
          <a:ln w="38100" algn="ctr">
            <a:solidFill>
              <a:schemeClr val="accent2"/>
            </a:solidFill>
            <a:prstDash val="dashDot"/>
            <a:round/>
            <a:headEnd/>
            <a:tailEnd/>
          </a:ln>
        </p:spPr>
        <p:txBody>
          <a:bodyPr wrap="none" anchor="ctr"/>
          <a:lstStyle/>
          <a:p>
            <a:endParaRPr lang="en-US">
              <a:latin typeface="Arial" pitchFamily="34" charset="0"/>
              <a:cs typeface="Arial" pitchFamily="34" charset="0"/>
            </a:endParaRPr>
          </a:p>
        </p:txBody>
      </p:sp>
      <p:sp>
        <p:nvSpPr>
          <p:cNvPr id="108564" name="Text Box 46"/>
          <p:cNvSpPr txBox="1">
            <a:spLocks noChangeArrowheads="1"/>
          </p:cNvSpPr>
          <p:nvPr/>
        </p:nvSpPr>
        <p:spPr bwMode="auto">
          <a:xfrm>
            <a:off x="6445250" y="5621338"/>
            <a:ext cx="1730375" cy="519112"/>
          </a:xfrm>
          <a:prstGeom prst="rect">
            <a:avLst/>
          </a:prstGeom>
          <a:noFill/>
          <a:ln w="38100" algn="ctr">
            <a:noFill/>
            <a:miter lim="800000"/>
            <a:headEnd/>
            <a:tailEnd/>
          </a:ln>
        </p:spPr>
        <p:txBody>
          <a:bodyPr wrap="none">
            <a:spAutoFit/>
          </a:bodyPr>
          <a:lstStyle/>
          <a:p>
            <a:pPr algn="ctr"/>
            <a:r>
              <a:rPr lang="en-US" sz="2800">
                <a:latin typeface="Arial" pitchFamily="34" charset="0"/>
                <a:cs typeface="Arial" pitchFamily="34" charset="0"/>
              </a:rPr>
              <a:t>Free pool</a:t>
            </a:r>
          </a:p>
        </p:txBody>
      </p:sp>
      <p:sp>
        <p:nvSpPr>
          <p:cNvPr id="108565" name="AutoShape 47"/>
          <p:cNvSpPr>
            <a:spLocks noChangeArrowheads="1"/>
          </p:cNvSpPr>
          <p:nvPr/>
        </p:nvSpPr>
        <p:spPr bwMode="auto">
          <a:xfrm>
            <a:off x="868363" y="4038600"/>
            <a:ext cx="1204912" cy="960438"/>
          </a:xfrm>
          <a:prstGeom prst="cloudCallout">
            <a:avLst>
              <a:gd name="adj1" fmla="val 34718"/>
              <a:gd name="adj2" fmla="val 87356"/>
            </a:avLst>
          </a:prstGeom>
          <a:solidFill>
            <a:schemeClr val="bg1"/>
          </a:solidFill>
          <a:ln w="38100">
            <a:solidFill>
              <a:schemeClr val="accent1"/>
            </a:solidFill>
            <a:round/>
            <a:headEnd/>
            <a:tailEnd/>
          </a:ln>
        </p:spPr>
        <p:txBody>
          <a:bodyPr/>
          <a:lstStyle/>
          <a:p>
            <a:pPr algn="ctr"/>
            <a:r>
              <a:rPr lang="en-US" sz="2800">
                <a:solidFill>
                  <a:schemeClr val="accent1"/>
                </a:solidFill>
                <a:latin typeface="Arial" pitchFamily="34" charset="0"/>
                <a:cs typeface="Arial" pitchFamily="34" charset="0"/>
              </a:rPr>
              <a:t>zzz</a:t>
            </a:r>
          </a:p>
        </p:txBody>
      </p:sp>
      <p:sp>
        <p:nvSpPr>
          <p:cNvPr id="108566" name="Freeform 48"/>
          <p:cNvSpPr>
            <a:spLocks/>
          </p:cNvSpPr>
          <p:nvPr/>
        </p:nvSpPr>
        <p:spPr bwMode="auto">
          <a:xfrm>
            <a:off x="2803525" y="1946275"/>
            <a:ext cx="808038" cy="979488"/>
          </a:xfrm>
          <a:custGeom>
            <a:avLst/>
            <a:gdLst>
              <a:gd name="T0" fmla="*/ 0 w 509"/>
              <a:gd name="T1" fmla="*/ 2147483647 h 617"/>
              <a:gd name="T2" fmla="*/ 2147483647 w 509"/>
              <a:gd name="T3" fmla="*/ 2147483647 h 617"/>
              <a:gd name="T4" fmla="*/ 2147483647 w 509"/>
              <a:gd name="T5" fmla="*/ 2147483647 h 617"/>
              <a:gd name="T6" fmla="*/ 0 60000 65536"/>
              <a:gd name="T7" fmla="*/ 0 60000 65536"/>
              <a:gd name="T8" fmla="*/ 0 60000 65536"/>
              <a:gd name="T9" fmla="*/ 0 w 509"/>
              <a:gd name="T10" fmla="*/ 0 h 617"/>
              <a:gd name="T11" fmla="*/ 509 w 509"/>
              <a:gd name="T12" fmla="*/ 617 h 617"/>
            </a:gdLst>
            <a:ahLst/>
            <a:cxnLst>
              <a:cxn ang="T6">
                <a:pos x="T0" y="T1"/>
              </a:cxn>
              <a:cxn ang="T7">
                <a:pos x="T2" y="T3"/>
              </a:cxn>
              <a:cxn ang="T8">
                <a:pos x="T4" y="T5"/>
              </a:cxn>
            </a:cxnLst>
            <a:rect l="T9" t="T10" r="T11" b="T12"/>
            <a:pathLst>
              <a:path w="509" h="617">
                <a:moveTo>
                  <a:pt x="0" y="22"/>
                </a:moveTo>
                <a:cubicBezTo>
                  <a:pt x="169" y="11"/>
                  <a:pt x="338" y="0"/>
                  <a:pt x="423" y="99"/>
                </a:cubicBezTo>
                <a:cubicBezTo>
                  <a:pt x="508" y="198"/>
                  <a:pt x="508" y="407"/>
                  <a:pt x="509" y="617"/>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08567" name="Text Box 50"/>
          <p:cNvSpPr txBox="1">
            <a:spLocks noChangeArrowheads="1"/>
          </p:cNvSpPr>
          <p:nvPr/>
        </p:nvSpPr>
        <p:spPr bwMode="auto">
          <a:xfrm>
            <a:off x="1751619" y="1609725"/>
            <a:ext cx="662362"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head</a:t>
            </a:r>
          </a:p>
        </p:txBody>
      </p:sp>
      <p:sp>
        <p:nvSpPr>
          <p:cNvPr id="108568" name="Text Box 51"/>
          <p:cNvSpPr txBox="1">
            <a:spLocks noChangeArrowheads="1"/>
          </p:cNvSpPr>
          <p:nvPr/>
        </p:nvSpPr>
        <p:spPr bwMode="auto">
          <a:xfrm>
            <a:off x="2582750" y="1609725"/>
            <a:ext cx="482824"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tail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38889E-6 -4.07407E-6 C 0.06111 -0.01296 0.12222 -0.02592 0.1967 0.00672 C 0.27118 0.03936 0.35885 0.11737 0.4467 0.19561 " pathEditMode="relative" ptsTypes="aaA">
                                      <p:cBhvr>
                                        <p:cTn id="6" dur="2000" fill="hold"/>
                                        <p:tgtEl>
                                          <p:spTgt spid="2"/>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1.66667E-6 -7.40741E-7 C -0.0434 0.01736 -0.08681 0.03472 -0.1316 -0.01111 C -0.1764 -0.05694 -0.2224 -0.1662 -0.26841 -0.27546 " pathEditMode="relative" ptsTypes="aaA">
                                      <p:cBhvr>
                                        <p:cTn id="9"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1"/>
          <p:cNvSpPr>
            <a:spLocks noGrp="1"/>
          </p:cNvSpPr>
          <p:nvPr>
            <p:ph type="ftr" sz="quarter" idx="10"/>
          </p:nvPr>
        </p:nvSpPr>
        <p:spPr>
          <a:noFill/>
        </p:spPr>
        <p:txBody>
          <a:bodyPr/>
          <a:lstStyle/>
          <a:p>
            <a:r>
              <a:rPr lang="en-US" smtClean="0"/>
              <a:t>Art of Multiprocessor Programming</a:t>
            </a:r>
          </a:p>
        </p:txBody>
      </p:sp>
      <p:sp>
        <p:nvSpPr>
          <p:cNvPr id="109571" name="Slide Number Placeholder 2"/>
          <p:cNvSpPr>
            <a:spLocks noGrp="1"/>
          </p:cNvSpPr>
          <p:nvPr>
            <p:ph type="sldNum" sz="quarter" idx="11"/>
          </p:nvPr>
        </p:nvSpPr>
        <p:spPr>
          <a:noFill/>
        </p:spPr>
        <p:txBody>
          <a:bodyPr/>
          <a:lstStyle/>
          <a:p>
            <a:fld id="{55FB33D7-EC48-4FB2-91FD-F39F7E3068F5}" type="slidenum">
              <a:rPr lang="ar-SA" smtClean="0"/>
              <a:pPr/>
              <a:t>106</a:t>
            </a:fld>
            <a:endParaRPr lang="en-US" smtClean="0"/>
          </a:p>
        </p:txBody>
      </p:sp>
      <p:sp>
        <p:nvSpPr>
          <p:cNvPr id="10957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86D25142-2BC1-4C38-9916-6124EF1BD5FE}" type="slidenum">
              <a:rPr lang="ar-SA" sz="1400">
                <a:solidFill>
                  <a:schemeClr val="tx1"/>
                </a:solidFill>
                <a:latin typeface="Arial" pitchFamily="34" charset="0"/>
                <a:cs typeface="Arial" pitchFamily="34" charset="0"/>
              </a:rPr>
              <a:pPr/>
              <a:t>106</a:t>
            </a:fld>
            <a:endParaRPr lang="en-US" sz="1400">
              <a:solidFill>
                <a:schemeClr val="tx1"/>
              </a:solidFill>
              <a:latin typeface="Arial" pitchFamily="34" charset="0"/>
              <a:cs typeface="Arial" pitchFamily="34" charset="0"/>
            </a:endParaRPr>
          </a:p>
        </p:txBody>
      </p:sp>
      <p:sp>
        <p:nvSpPr>
          <p:cNvPr id="535601" name="AutoShape 49"/>
          <p:cNvSpPr>
            <a:spLocks noChangeArrowheads="1"/>
          </p:cNvSpPr>
          <p:nvPr/>
        </p:nvSpPr>
        <p:spPr bwMode="auto">
          <a:xfrm>
            <a:off x="1730375" y="1574800"/>
            <a:ext cx="1412875" cy="739775"/>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9574" name="Rectangle 2"/>
          <p:cNvSpPr>
            <a:spLocks noGrp="1" noChangeArrowheads="1"/>
          </p:cNvSpPr>
          <p:nvPr>
            <p:ph type="title" idx="4294967295"/>
          </p:nvPr>
        </p:nvSpPr>
        <p:spPr/>
        <p:txBody>
          <a:bodyPr/>
          <a:lstStyle/>
          <a:p>
            <a:r>
              <a:rPr lang="en-US" smtClean="0"/>
              <a:t>One Node Recycled</a:t>
            </a:r>
          </a:p>
        </p:txBody>
      </p:sp>
      <p:sp>
        <p:nvSpPr>
          <p:cNvPr id="109575" name="Freeform 5"/>
          <p:cNvSpPr>
            <a:spLocks/>
          </p:cNvSpPr>
          <p:nvPr/>
        </p:nvSpPr>
        <p:spPr bwMode="auto">
          <a:xfrm>
            <a:off x="2254250" y="1944688"/>
            <a:ext cx="620713" cy="1516062"/>
          </a:xfrm>
          <a:custGeom>
            <a:avLst/>
            <a:gdLst>
              <a:gd name="T0" fmla="*/ 2147483647 w 391"/>
              <a:gd name="T1" fmla="*/ 0 h 955"/>
              <a:gd name="T2" fmla="*/ 2147483647 w 391"/>
              <a:gd name="T3" fmla="*/ 2147483647 h 955"/>
              <a:gd name="T4" fmla="*/ 2147483647 w 391"/>
              <a:gd name="T5" fmla="*/ 2147483647 h 955"/>
              <a:gd name="T6" fmla="*/ 2147483647 w 391"/>
              <a:gd name="T7" fmla="*/ 2147483647 h 955"/>
              <a:gd name="T8" fmla="*/ 0 60000 65536"/>
              <a:gd name="T9" fmla="*/ 0 60000 65536"/>
              <a:gd name="T10" fmla="*/ 0 60000 65536"/>
              <a:gd name="T11" fmla="*/ 0 60000 65536"/>
              <a:gd name="T12" fmla="*/ 0 w 391"/>
              <a:gd name="T13" fmla="*/ 0 h 955"/>
              <a:gd name="T14" fmla="*/ 391 w 391"/>
              <a:gd name="T15" fmla="*/ 955 h 955"/>
            </a:gdLst>
            <a:ahLst/>
            <a:cxnLst>
              <a:cxn ang="T8">
                <a:pos x="T0" y="T1"/>
              </a:cxn>
              <a:cxn ang="T9">
                <a:pos x="T2" y="T3"/>
              </a:cxn>
              <a:cxn ang="T10">
                <a:pos x="T4" y="T5"/>
              </a:cxn>
              <a:cxn ang="T11">
                <a:pos x="T6" y="T7"/>
              </a:cxn>
            </a:cxnLst>
            <a:rect l="T12" t="T13" r="T14" b="T15"/>
            <a:pathLst>
              <a:path w="391" h="955">
                <a:moveTo>
                  <a:pt x="36" y="0"/>
                </a:moveTo>
                <a:cubicBezTo>
                  <a:pt x="19" y="236"/>
                  <a:pt x="2" y="472"/>
                  <a:pt x="7" y="624"/>
                </a:cubicBezTo>
                <a:cubicBezTo>
                  <a:pt x="12" y="776"/>
                  <a:pt x="0" y="869"/>
                  <a:pt x="64" y="912"/>
                </a:cubicBezTo>
                <a:cubicBezTo>
                  <a:pt x="128" y="955"/>
                  <a:pt x="259" y="919"/>
                  <a:pt x="391" y="884"/>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9576" name="Group 6"/>
          <p:cNvGrpSpPr>
            <a:grpSpLocks/>
          </p:cNvGrpSpPr>
          <p:nvPr/>
        </p:nvGrpSpPr>
        <p:grpSpPr bwMode="auto">
          <a:xfrm>
            <a:off x="7272338" y="4441825"/>
            <a:ext cx="976312" cy="609600"/>
            <a:chOff x="3833" y="1914"/>
            <a:chExt cx="615" cy="384"/>
          </a:xfrm>
        </p:grpSpPr>
        <p:grpSp>
          <p:nvGrpSpPr>
            <p:cNvPr id="109614" name="Group 7"/>
            <p:cNvGrpSpPr>
              <a:grpSpLocks/>
            </p:cNvGrpSpPr>
            <p:nvPr/>
          </p:nvGrpSpPr>
          <p:grpSpPr bwMode="auto">
            <a:xfrm>
              <a:off x="3833" y="1914"/>
              <a:ext cx="615" cy="384"/>
              <a:chOff x="3417" y="2938"/>
              <a:chExt cx="615" cy="384"/>
            </a:xfrm>
          </p:grpSpPr>
          <p:sp>
            <p:nvSpPr>
              <p:cNvPr id="535560" name="AutoShape 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9620" name="Line 9"/>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09615" name="Line 10"/>
            <p:cNvSpPr>
              <a:spLocks noChangeShapeType="1"/>
            </p:cNvSpPr>
            <p:nvPr/>
          </p:nvSpPr>
          <p:spPr bwMode="auto">
            <a:xfrm>
              <a:off x="4141" y="1914"/>
              <a:ext cx="307"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09616" name="Group 11"/>
            <p:cNvGrpSpPr>
              <a:grpSpLocks/>
            </p:cNvGrpSpPr>
            <p:nvPr/>
          </p:nvGrpSpPr>
          <p:grpSpPr bwMode="auto">
            <a:xfrm>
              <a:off x="3883" y="2010"/>
              <a:ext cx="192" cy="192"/>
              <a:chOff x="3894" y="2760"/>
              <a:chExt cx="192" cy="192"/>
            </a:xfrm>
          </p:grpSpPr>
          <p:sp>
            <p:nvSpPr>
              <p:cNvPr id="109617" name="Oval 12"/>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9618" name="Oval 13"/>
              <p:cNvSpPr>
                <a:spLocks noChangeArrowheads="1"/>
              </p:cNvSpPr>
              <p:nvPr/>
            </p:nvSpPr>
            <p:spPr bwMode="auto">
              <a:xfrm>
                <a:off x="3989" y="2800"/>
                <a:ext cx="67" cy="58"/>
              </a:xfrm>
              <a:prstGeom prst="ellipse">
                <a:avLst/>
              </a:prstGeom>
              <a:solidFill>
                <a:srgbClr val="66FF99"/>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09577" name="Group 14"/>
          <p:cNvGrpSpPr>
            <a:grpSpLocks/>
          </p:cNvGrpSpPr>
          <p:nvPr/>
        </p:nvGrpSpPr>
        <p:grpSpPr bwMode="auto">
          <a:xfrm>
            <a:off x="7112000" y="4872038"/>
            <a:ext cx="976313" cy="609600"/>
            <a:chOff x="3417" y="2938"/>
            <a:chExt cx="615" cy="384"/>
          </a:xfrm>
        </p:grpSpPr>
        <p:sp>
          <p:nvSpPr>
            <p:cNvPr id="535567" name="AutoShape 1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9613" name="Line 16"/>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09578" name="Group 17"/>
          <p:cNvGrpSpPr>
            <a:grpSpLocks/>
          </p:cNvGrpSpPr>
          <p:nvPr/>
        </p:nvGrpSpPr>
        <p:grpSpPr bwMode="auto">
          <a:xfrm>
            <a:off x="7191375" y="5024438"/>
            <a:ext cx="304800" cy="304800"/>
            <a:chOff x="3894" y="2760"/>
            <a:chExt cx="192" cy="192"/>
          </a:xfrm>
        </p:grpSpPr>
        <p:sp>
          <p:nvSpPr>
            <p:cNvPr id="109610" name="Oval 18"/>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9611" name="Oval 19"/>
            <p:cNvSpPr>
              <a:spLocks noChangeArrowheads="1"/>
            </p:cNvSpPr>
            <p:nvPr/>
          </p:nvSpPr>
          <p:spPr bwMode="auto">
            <a:xfrm>
              <a:off x="3989" y="2800"/>
              <a:ext cx="67" cy="58"/>
            </a:xfrm>
            <a:prstGeom prst="ellipse">
              <a:avLst/>
            </a:prstGeom>
            <a:solidFill>
              <a:srgbClr val="FF9999"/>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9579" name="Line 20"/>
          <p:cNvSpPr>
            <a:spLocks noChangeShapeType="1"/>
          </p:cNvSpPr>
          <p:nvPr/>
        </p:nvSpPr>
        <p:spPr bwMode="auto">
          <a:xfrm>
            <a:off x="7812088" y="5202238"/>
            <a:ext cx="83343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09580" name="Group 21"/>
          <p:cNvGrpSpPr>
            <a:grpSpLocks/>
          </p:cNvGrpSpPr>
          <p:nvPr/>
        </p:nvGrpSpPr>
        <p:grpSpPr bwMode="auto">
          <a:xfrm>
            <a:off x="2981325" y="3013075"/>
            <a:ext cx="976313" cy="609600"/>
            <a:chOff x="3491" y="3069"/>
            <a:chExt cx="615" cy="384"/>
          </a:xfrm>
        </p:grpSpPr>
        <p:grpSp>
          <p:nvGrpSpPr>
            <p:cNvPr id="109604" name="Group 22"/>
            <p:cNvGrpSpPr>
              <a:grpSpLocks/>
            </p:cNvGrpSpPr>
            <p:nvPr/>
          </p:nvGrpSpPr>
          <p:grpSpPr bwMode="auto">
            <a:xfrm>
              <a:off x="3491" y="3069"/>
              <a:ext cx="615" cy="384"/>
              <a:chOff x="3417" y="2938"/>
              <a:chExt cx="615" cy="384"/>
            </a:xfrm>
          </p:grpSpPr>
          <p:sp>
            <p:nvSpPr>
              <p:cNvPr id="535575" name="AutoShape 23"/>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09609" name="Line 24"/>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09605" name="Group 25"/>
            <p:cNvGrpSpPr>
              <a:grpSpLocks/>
            </p:cNvGrpSpPr>
            <p:nvPr/>
          </p:nvGrpSpPr>
          <p:grpSpPr bwMode="auto">
            <a:xfrm>
              <a:off x="3551" y="3175"/>
              <a:ext cx="192" cy="192"/>
              <a:chOff x="3894" y="2760"/>
              <a:chExt cx="192" cy="192"/>
            </a:xfrm>
          </p:grpSpPr>
          <p:sp>
            <p:nvSpPr>
              <p:cNvPr id="109606" name="Oval 2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9607" name="Oval 2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09581" name="Group 28"/>
          <p:cNvGrpSpPr>
            <a:grpSpLocks/>
          </p:cNvGrpSpPr>
          <p:nvPr/>
        </p:nvGrpSpPr>
        <p:grpSpPr bwMode="auto">
          <a:xfrm>
            <a:off x="1616075" y="5046663"/>
            <a:ext cx="725488" cy="750887"/>
            <a:chOff x="3600" y="2864"/>
            <a:chExt cx="688" cy="712"/>
          </a:xfrm>
        </p:grpSpPr>
        <p:sp>
          <p:nvSpPr>
            <p:cNvPr id="109593" name="Rectangle 29"/>
            <p:cNvSpPr>
              <a:spLocks noChangeArrowheads="1"/>
            </p:cNvSpPr>
            <p:nvPr/>
          </p:nvSpPr>
          <p:spPr bwMode="auto">
            <a:xfrm>
              <a:off x="3704" y="3432"/>
              <a:ext cx="480" cy="136"/>
            </a:xfrm>
            <a:prstGeom prst="rect">
              <a:avLst/>
            </a:pr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09594" name="Group 30"/>
            <p:cNvGrpSpPr>
              <a:grpSpLocks/>
            </p:cNvGrpSpPr>
            <p:nvPr/>
          </p:nvGrpSpPr>
          <p:grpSpPr bwMode="auto">
            <a:xfrm>
              <a:off x="3600" y="3232"/>
              <a:ext cx="688" cy="344"/>
              <a:chOff x="3600" y="3232"/>
              <a:chExt cx="688" cy="344"/>
            </a:xfrm>
          </p:grpSpPr>
          <p:sp>
            <p:nvSpPr>
              <p:cNvPr id="109602" name="Freeform 31"/>
              <p:cNvSpPr>
                <a:spLocks/>
              </p:cNvSpPr>
              <p:nvPr/>
            </p:nvSpPr>
            <p:spPr bwMode="auto">
              <a:xfrm>
                <a:off x="4152"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9603" name="Freeform 32"/>
              <p:cNvSpPr>
                <a:spLocks/>
              </p:cNvSpPr>
              <p:nvPr/>
            </p:nvSpPr>
            <p:spPr bwMode="auto">
              <a:xfrm flipH="1">
                <a:off x="360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9595" name="Group 33"/>
            <p:cNvGrpSpPr>
              <a:grpSpLocks/>
            </p:cNvGrpSpPr>
            <p:nvPr/>
          </p:nvGrpSpPr>
          <p:grpSpPr bwMode="auto">
            <a:xfrm>
              <a:off x="3629" y="3088"/>
              <a:ext cx="630" cy="312"/>
              <a:chOff x="3637" y="3088"/>
              <a:chExt cx="630" cy="312"/>
            </a:xfrm>
          </p:grpSpPr>
          <p:sp>
            <p:nvSpPr>
              <p:cNvPr id="109600" name="Freeform 34"/>
              <p:cNvSpPr>
                <a:spLocks/>
              </p:cNvSpPr>
              <p:nvPr/>
            </p:nvSpPr>
            <p:spPr bwMode="auto">
              <a:xfrm>
                <a:off x="4144"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9601" name="Freeform 35"/>
              <p:cNvSpPr>
                <a:spLocks/>
              </p:cNvSpPr>
              <p:nvPr/>
            </p:nvSpPr>
            <p:spPr bwMode="auto">
              <a:xfrm flipH="1">
                <a:off x="3637"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9596" name="Group 36"/>
            <p:cNvGrpSpPr>
              <a:grpSpLocks/>
            </p:cNvGrpSpPr>
            <p:nvPr/>
          </p:nvGrpSpPr>
          <p:grpSpPr bwMode="auto">
            <a:xfrm>
              <a:off x="3661" y="2944"/>
              <a:ext cx="566" cy="320"/>
              <a:chOff x="3657" y="2944"/>
              <a:chExt cx="566" cy="320"/>
            </a:xfrm>
          </p:grpSpPr>
          <p:sp>
            <p:nvSpPr>
              <p:cNvPr id="109598" name="Freeform 37"/>
              <p:cNvSpPr>
                <a:spLocks/>
              </p:cNvSpPr>
              <p:nvPr/>
            </p:nvSpPr>
            <p:spPr bwMode="auto">
              <a:xfrm>
                <a:off x="4096"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09599" name="Freeform 38"/>
              <p:cNvSpPr>
                <a:spLocks/>
              </p:cNvSpPr>
              <p:nvPr/>
            </p:nvSpPr>
            <p:spPr bwMode="auto">
              <a:xfrm flipH="1">
                <a:off x="3657"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9597" name="AutoShape 39"/>
            <p:cNvSpPr>
              <a:spLocks noChangeArrowheads="1"/>
            </p:cNvSpPr>
            <p:nvPr/>
          </p:nvSpPr>
          <p:spPr bwMode="auto">
            <a:xfrm flipV="1">
              <a:off x="3708" y="2864"/>
              <a:ext cx="472"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83 w 21600"/>
                <a:gd name="T13" fmla="*/ 2888 h 21600"/>
                <a:gd name="T14" fmla="*/ 18717 w 21600"/>
                <a:gd name="T15" fmla="*/ 18713 h 21600"/>
              </a:gdLst>
              <a:ahLst/>
              <a:cxnLst>
                <a:cxn ang="T8">
                  <a:pos x="T0" y="T1"/>
                </a:cxn>
                <a:cxn ang="T9">
                  <a:pos x="T2" y="T3"/>
                </a:cxn>
                <a:cxn ang="T10">
                  <a:pos x="T4" y="T5"/>
                </a:cxn>
                <a:cxn ang="T11">
                  <a:pos x="T6" y="T7"/>
                </a:cxn>
              </a:cxnLst>
              <a:rect l="T12" t="T13" r="T14" b="T15"/>
              <a:pathLst>
                <a:path w="21600" h="21600">
                  <a:moveTo>
                    <a:pt x="0" y="0"/>
                  </a:moveTo>
                  <a:lnTo>
                    <a:pt x="2196" y="21600"/>
                  </a:lnTo>
                  <a:lnTo>
                    <a:pt x="19404" y="21600"/>
                  </a:lnTo>
                  <a:lnTo>
                    <a:pt x="21600" y="0"/>
                  </a:lnTo>
                  <a:close/>
                </a:path>
              </a:pathLst>
            </a:cu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109582" name="Rectangle 40"/>
          <p:cNvSpPr>
            <a:spLocks noChangeArrowheads="1"/>
          </p:cNvSpPr>
          <p:nvPr/>
        </p:nvSpPr>
        <p:spPr bwMode="auto">
          <a:xfrm>
            <a:off x="2454275" y="5048250"/>
            <a:ext cx="517525" cy="331788"/>
          </a:xfrm>
          <a:prstGeom prst="rect">
            <a:avLst/>
          </a:prstGeom>
          <a:noFill/>
          <a:ln w="38100" algn="ctr">
            <a:solidFill>
              <a:schemeClr val="accent1"/>
            </a:solidFill>
            <a:miter lim="800000"/>
            <a:headEnd/>
            <a:tailEnd/>
          </a:ln>
        </p:spPr>
        <p:txBody>
          <a:bodyPr wrap="none" anchor="ctr"/>
          <a:lstStyle/>
          <a:p>
            <a:endParaRPr lang="en-US">
              <a:latin typeface="Arial" pitchFamily="34" charset="0"/>
              <a:cs typeface="Arial" pitchFamily="34" charset="0"/>
            </a:endParaRPr>
          </a:p>
        </p:txBody>
      </p:sp>
      <p:sp>
        <p:nvSpPr>
          <p:cNvPr id="109583" name="Rectangle 41"/>
          <p:cNvSpPr>
            <a:spLocks noChangeArrowheads="1"/>
          </p:cNvSpPr>
          <p:nvPr/>
        </p:nvSpPr>
        <p:spPr bwMode="auto">
          <a:xfrm>
            <a:off x="2468563" y="5641975"/>
            <a:ext cx="517525" cy="331788"/>
          </a:xfrm>
          <a:prstGeom prst="rect">
            <a:avLst/>
          </a:prstGeom>
          <a:noFill/>
          <a:ln w="38100" algn="ctr">
            <a:solidFill>
              <a:schemeClr val="accent1"/>
            </a:solidFill>
            <a:miter lim="800000"/>
            <a:headEnd/>
            <a:tailEnd/>
          </a:ln>
        </p:spPr>
        <p:txBody>
          <a:bodyPr wrap="none" anchor="ctr"/>
          <a:lstStyle/>
          <a:p>
            <a:endParaRPr lang="en-US">
              <a:latin typeface="Arial" pitchFamily="34" charset="0"/>
              <a:cs typeface="Arial" pitchFamily="34" charset="0"/>
            </a:endParaRPr>
          </a:p>
        </p:txBody>
      </p:sp>
      <p:sp>
        <p:nvSpPr>
          <p:cNvPr id="109584" name="Freeform 42"/>
          <p:cNvSpPr>
            <a:spLocks/>
          </p:cNvSpPr>
          <p:nvPr/>
        </p:nvSpPr>
        <p:spPr bwMode="auto">
          <a:xfrm>
            <a:off x="2881313" y="4230688"/>
            <a:ext cx="4221162" cy="1827212"/>
          </a:xfrm>
          <a:custGeom>
            <a:avLst/>
            <a:gdLst>
              <a:gd name="T0" fmla="*/ 0 w 2659"/>
              <a:gd name="T1" fmla="*/ 2147483647 h 1151"/>
              <a:gd name="T2" fmla="*/ 2147483647 w 2659"/>
              <a:gd name="T3" fmla="*/ 2147483647 h 1151"/>
              <a:gd name="T4" fmla="*/ 2147483647 w 2659"/>
              <a:gd name="T5" fmla="*/ 2147483647 h 1151"/>
              <a:gd name="T6" fmla="*/ 2147483647 w 2659"/>
              <a:gd name="T7" fmla="*/ 2147483647 h 1151"/>
              <a:gd name="T8" fmla="*/ 2147483647 w 2659"/>
              <a:gd name="T9" fmla="*/ 2147483647 h 1151"/>
              <a:gd name="T10" fmla="*/ 0 60000 65536"/>
              <a:gd name="T11" fmla="*/ 0 60000 65536"/>
              <a:gd name="T12" fmla="*/ 0 60000 65536"/>
              <a:gd name="T13" fmla="*/ 0 60000 65536"/>
              <a:gd name="T14" fmla="*/ 0 60000 65536"/>
              <a:gd name="T15" fmla="*/ 0 w 2659"/>
              <a:gd name="T16" fmla="*/ 0 h 1151"/>
              <a:gd name="T17" fmla="*/ 2659 w 2659"/>
              <a:gd name="T18" fmla="*/ 1151 h 1151"/>
            </a:gdLst>
            <a:ahLst/>
            <a:cxnLst>
              <a:cxn ang="T10">
                <a:pos x="T0" y="T1"/>
              </a:cxn>
              <a:cxn ang="T11">
                <a:pos x="T2" y="T3"/>
              </a:cxn>
              <a:cxn ang="T12">
                <a:pos x="T4" y="T5"/>
              </a:cxn>
              <a:cxn ang="T13">
                <a:pos x="T6" y="T7"/>
              </a:cxn>
              <a:cxn ang="T14">
                <a:pos x="T8" y="T9"/>
              </a:cxn>
            </a:cxnLst>
            <a:rect l="T15" t="T16" r="T17" b="T18"/>
            <a:pathLst>
              <a:path w="2659" h="1151">
                <a:moveTo>
                  <a:pt x="0" y="992"/>
                </a:moveTo>
                <a:cubicBezTo>
                  <a:pt x="126" y="995"/>
                  <a:pt x="597" y="1151"/>
                  <a:pt x="758" y="1012"/>
                </a:cubicBezTo>
                <a:cubicBezTo>
                  <a:pt x="919" y="873"/>
                  <a:pt x="780" y="314"/>
                  <a:pt x="969" y="157"/>
                </a:cubicBezTo>
                <a:cubicBezTo>
                  <a:pt x="1158" y="0"/>
                  <a:pt x="1609" y="29"/>
                  <a:pt x="1891" y="71"/>
                </a:cubicBezTo>
                <a:cubicBezTo>
                  <a:pt x="2173" y="113"/>
                  <a:pt x="2499" y="337"/>
                  <a:pt x="2659" y="407"/>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109585" name="AutoShape 43"/>
          <p:cNvSpPr>
            <a:spLocks noChangeArrowheads="1"/>
          </p:cNvSpPr>
          <p:nvPr/>
        </p:nvSpPr>
        <p:spPr bwMode="auto">
          <a:xfrm>
            <a:off x="5456238" y="4098925"/>
            <a:ext cx="3443287" cy="2057400"/>
          </a:xfrm>
          <a:prstGeom prst="roundRect">
            <a:avLst>
              <a:gd name="adj" fmla="val 16667"/>
            </a:avLst>
          </a:prstGeom>
          <a:noFill/>
          <a:ln w="38100" algn="ctr">
            <a:solidFill>
              <a:schemeClr val="accent2"/>
            </a:solidFill>
            <a:prstDash val="dashDot"/>
            <a:round/>
            <a:headEnd/>
            <a:tailEnd/>
          </a:ln>
        </p:spPr>
        <p:txBody>
          <a:bodyPr wrap="none" anchor="ctr"/>
          <a:lstStyle/>
          <a:p>
            <a:endParaRPr lang="en-US">
              <a:latin typeface="Arial" pitchFamily="34" charset="0"/>
              <a:cs typeface="Arial" pitchFamily="34" charset="0"/>
            </a:endParaRPr>
          </a:p>
        </p:txBody>
      </p:sp>
      <p:sp>
        <p:nvSpPr>
          <p:cNvPr id="109586" name="Text Box 44"/>
          <p:cNvSpPr txBox="1">
            <a:spLocks noChangeArrowheads="1"/>
          </p:cNvSpPr>
          <p:nvPr/>
        </p:nvSpPr>
        <p:spPr bwMode="auto">
          <a:xfrm>
            <a:off x="6445250" y="5621338"/>
            <a:ext cx="1730375" cy="519112"/>
          </a:xfrm>
          <a:prstGeom prst="rect">
            <a:avLst/>
          </a:prstGeom>
          <a:noFill/>
          <a:ln w="38100" algn="ctr">
            <a:noFill/>
            <a:miter lim="800000"/>
            <a:headEnd/>
            <a:tailEnd/>
          </a:ln>
        </p:spPr>
        <p:txBody>
          <a:bodyPr wrap="none">
            <a:spAutoFit/>
          </a:bodyPr>
          <a:lstStyle/>
          <a:p>
            <a:pPr algn="ctr"/>
            <a:r>
              <a:rPr lang="en-US" sz="2800">
                <a:latin typeface="Arial" pitchFamily="34" charset="0"/>
                <a:cs typeface="Arial" pitchFamily="34" charset="0"/>
              </a:rPr>
              <a:t>Free pool</a:t>
            </a:r>
          </a:p>
        </p:txBody>
      </p:sp>
      <p:sp>
        <p:nvSpPr>
          <p:cNvPr id="109587" name="AutoShape 45"/>
          <p:cNvSpPr>
            <a:spLocks noChangeArrowheads="1"/>
          </p:cNvSpPr>
          <p:nvPr/>
        </p:nvSpPr>
        <p:spPr bwMode="auto">
          <a:xfrm>
            <a:off x="441325" y="4068763"/>
            <a:ext cx="2058988" cy="960437"/>
          </a:xfrm>
          <a:prstGeom prst="cloudCallout">
            <a:avLst>
              <a:gd name="adj1" fmla="val 18079"/>
              <a:gd name="adj2" fmla="val 82560"/>
            </a:avLst>
          </a:prstGeom>
          <a:solidFill>
            <a:schemeClr val="bg1"/>
          </a:solidFill>
          <a:ln w="38100">
            <a:solidFill>
              <a:schemeClr val="accent1"/>
            </a:solidFill>
            <a:round/>
            <a:headEnd/>
            <a:tailEnd/>
          </a:ln>
        </p:spPr>
        <p:txBody>
          <a:bodyPr/>
          <a:lstStyle/>
          <a:p>
            <a:pPr algn="ctr"/>
            <a:r>
              <a:rPr lang="en-US" sz="2800">
                <a:solidFill>
                  <a:schemeClr val="accent1"/>
                </a:solidFill>
                <a:latin typeface="Arial" pitchFamily="34" charset="0"/>
                <a:cs typeface="Arial" pitchFamily="34" charset="0"/>
              </a:rPr>
              <a:t>Yawn!</a:t>
            </a:r>
          </a:p>
        </p:txBody>
      </p:sp>
      <p:sp>
        <p:nvSpPr>
          <p:cNvPr id="109588" name="Freeform 46"/>
          <p:cNvSpPr>
            <a:spLocks/>
          </p:cNvSpPr>
          <p:nvPr/>
        </p:nvSpPr>
        <p:spPr bwMode="auto">
          <a:xfrm>
            <a:off x="2803525" y="1946275"/>
            <a:ext cx="808038" cy="979488"/>
          </a:xfrm>
          <a:custGeom>
            <a:avLst/>
            <a:gdLst>
              <a:gd name="T0" fmla="*/ 0 w 509"/>
              <a:gd name="T1" fmla="*/ 2147483647 h 617"/>
              <a:gd name="T2" fmla="*/ 2147483647 w 509"/>
              <a:gd name="T3" fmla="*/ 2147483647 h 617"/>
              <a:gd name="T4" fmla="*/ 2147483647 w 509"/>
              <a:gd name="T5" fmla="*/ 2147483647 h 617"/>
              <a:gd name="T6" fmla="*/ 0 60000 65536"/>
              <a:gd name="T7" fmla="*/ 0 60000 65536"/>
              <a:gd name="T8" fmla="*/ 0 60000 65536"/>
              <a:gd name="T9" fmla="*/ 0 w 509"/>
              <a:gd name="T10" fmla="*/ 0 h 617"/>
              <a:gd name="T11" fmla="*/ 509 w 509"/>
              <a:gd name="T12" fmla="*/ 617 h 617"/>
            </a:gdLst>
            <a:ahLst/>
            <a:cxnLst>
              <a:cxn ang="T6">
                <a:pos x="T0" y="T1"/>
              </a:cxn>
              <a:cxn ang="T7">
                <a:pos x="T2" y="T3"/>
              </a:cxn>
              <a:cxn ang="T8">
                <a:pos x="T4" y="T5"/>
              </a:cxn>
            </a:cxnLst>
            <a:rect l="T9" t="T10" r="T11" b="T12"/>
            <a:pathLst>
              <a:path w="509" h="617">
                <a:moveTo>
                  <a:pt x="0" y="22"/>
                </a:moveTo>
                <a:cubicBezTo>
                  <a:pt x="169" y="11"/>
                  <a:pt x="338" y="0"/>
                  <a:pt x="423" y="99"/>
                </a:cubicBezTo>
                <a:cubicBezTo>
                  <a:pt x="508" y="198"/>
                  <a:pt x="508" y="407"/>
                  <a:pt x="509" y="617"/>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09589" name="Line 47"/>
          <p:cNvSpPr>
            <a:spLocks noChangeShapeType="1"/>
          </p:cNvSpPr>
          <p:nvPr/>
        </p:nvSpPr>
        <p:spPr bwMode="auto">
          <a:xfrm>
            <a:off x="3506788" y="3032125"/>
            <a:ext cx="379412" cy="56515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09590" name="Freeform 48"/>
          <p:cNvSpPr>
            <a:spLocks/>
          </p:cNvSpPr>
          <p:nvPr/>
        </p:nvSpPr>
        <p:spPr bwMode="auto">
          <a:xfrm>
            <a:off x="2743200" y="3749675"/>
            <a:ext cx="1028700" cy="1704975"/>
          </a:xfrm>
          <a:custGeom>
            <a:avLst/>
            <a:gdLst>
              <a:gd name="T0" fmla="*/ 0 w 648"/>
              <a:gd name="T1" fmla="*/ 2147483647 h 1074"/>
              <a:gd name="T2" fmla="*/ 2147483647 w 648"/>
              <a:gd name="T3" fmla="*/ 2147483647 h 1074"/>
              <a:gd name="T4" fmla="*/ 2147483647 w 648"/>
              <a:gd name="T5" fmla="*/ 0 h 1074"/>
              <a:gd name="T6" fmla="*/ 0 60000 65536"/>
              <a:gd name="T7" fmla="*/ 0 60000 65536"/>
              <a:gd name="T8" fmla="*/ 0 60000 65536"/>
              <a:gd name="T9" fmla="*/ 0 w 648"/>
              <a:gd name="T10" fmla="*/ 0 h 1074"/>
              <a:gd name="T11" fmla="*/ 648 w 648"/>
              <a:gd name="T12" fmla="*/ 1074 h 1074"/>
            </a:gdLst>
            <a:ahLst/>
            <a:cxnLst>
              <a:cxn ang="T6">
                <a:pos x="T0" y="T1"/>
              </a:cxn>
              <a:cxn ang="T7">
                <a:pos x="T2" y="T3"/>
              </a:cxn>
              <a:cxn ang="T8">
                <a:pos x="T4" y="T5"/>
              </a:cxn>
            </a:cxnLst>
            <a:rect l="T9" t="T10" r="T11" b="T12"/>
            <a:pathLst>
              <a:path w="648" h="1074">
                <a:moveTo>
                  <a:pt x="0" y="921"/>
                </a:moveTo>
                <a:cubicBezTo>
                  <a:pt x="91" y="921"/>
                  <a:pt x="466" y="1074"/>
                  <a:pt x="557" y="921"/>
                </a:cubicBezTo>
                <a:cubicBezTo>
                  <a:pt x="648" y="768"/>
                  <a:pt x="549" y="192"/>
                  <a:pt x="547" y="0"/>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109591" name="Text Box 50"/>
          <p:cNvSpPr txBox="1">
            <a:spLocks noChangeArrowheads="1"/>
          </p:cNvSpPr>
          <p:nvPr/>
        </p:nvSpPr>
        <p:spPr bwMode="auto">
          <a:xfrm>
            <a:off x="1751619" y="1609725"/>
            <a:ext cx="662362"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head</a:t>
            </a:r>
          </a:p>
        </p:txBody>
      </p:sp>
      <p:sp>
        <p:nvSpPr>
          <p:cNvPr id="109592" name="Text Box 51"/>
          <p:cNvSpPr txBox="1">
            <a:spLocks noChangeArrowheads="1"/>
          </p:cNvSpPr>
          <p:nvPr/>
        </p:nvSpPr>
        <p:spPr bwMode="auto">
          <a:xfrm>
            <a:off x="2582750" y="1609725"/>
            <a:ext cx="482824"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tail</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1"/>
          <p:cNvSpPr>
            <a:spLocks noGrp="1"/>
          </p:cNvSpPr>
          <p:nvPr>
            <p:ph type="ftr" sz="quarter" idx="10"/>
          </p:nvPr>
        </p:nvSpPr>
        <p:spPr>
          <a:noFill/>
        </p:spPr>
        <p:txBody>
          <a:bodyPr/>
          <a:lstStyle/>
          <a:p>
            <a:r>
              <a:rPr lang="en-US" smtClean="0"/>
              <a:t>Art of Multiprocessor Programming</a:t>
            </a:r>
          </a:p>
        </p:txBody>
      </p:sp>
      <p:sp>
        <p:nvSpPr>
          <p:cNvPr id="110595" name="Slide Number Placeholder 2"/>
          <p:cNvSpPr>
            <a:spLocks noGrp="1"/>
          </p:cNvSpPr>
          <p:nvPr>
            <p:ph type="sldNum" sz="quarter" idx="11"/>
          </p:nvPr>
        </p:nvSpPr>
        <p:spPr>
          <a:noFill/>
        </p:spPr>
        <p:txBody>
          <a:bodyPr/>
          <a:lstStyle/>
          <a:p>
            <a:fld id="{EB8A87D7-75DF-4EF7-8FD8-9BB144529C86}" type="slidenum">
              <a:rPr lang="ar-SA" smtClean="0"/>
              <a:pPr/>
              <a:t>107</a:t>
            </a:fld>
            <a:endParaRPr lang="en-US" smtClean="0"/>
          </a:p>
        </p:txBody>
      </p:sp>
      <p:sp>
        <p:nvSpPr>
          <p:cNvPr id="11059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51C605CD-7AAF-4037-AD4F-9F311982BD88}" type="slidenum">
              <a:rPr lang="ar-SA" sz="1400">
                <a:solidFill>
                  <a:schemeClr val="tx1"/>
                </a:solidFill>
                <a:latin typeface="Arial" pitchFamily="34" charset="0"/>
                <a:cs typeface="Arial" pitchFamily="34" charset="0"/>
              </a:rPr>
              <a:pPr/>
              <a:t>107</a:t>
            </a:fld>
            <a:endParaRPr lang="en-US" sz="1400">
              <a:solidFill>
                <a:schemeClr val="tx1"/>
              </a:solidFill>
              <a:latin typeface="Arial" pitchFamily="34" charset="0"/>
              <a:cs typeface="Arial" pitchFamily="34" charset="0"/>
            </a:endParaRPr>
          </a:p>
        </p:txBody>
      </p:sp>
      <p:sp>
        <p:nvSpPr>
          <p:cNvPr id="536626" name="AutoShape 50"/>
          <p:cNvSpPr>
            <a:spLocks noChangeArrowheads="1"/>
          </p:cNvSpPr>
          <p:nvPr/>
        </p:nvSpPr>
        <p:spPr bwMode="auto">
          <a:xfrm>
            <a:off x="1730375" y="1574800"/>
            <a:ext cx="1412875" cy="739775"/>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0598" name="Rectangle 2"/>
          <p:cNvSpPr>
            <a:spLocks noGrp="1" noChangeArrowheads="1"/>
          </p:cNvSpPr>
          <p:nvPr>
            <p:ph type="title" idx="4294967295"/>
          </p:nvPr>
        </p:nvSpPr>
        <p:spPr/>
        <p:txBody>
          <a:bodyPr/>
          <a:lstStyle/>
          <a:p>
            <a:r>
              <a:rPr lang="en-US" smtClean="0"/>
              <a:t>Why Recycling is Hard</a:t>
            </a:r>
          </a:p>
        </p:txBody>
      </p:sp>
      <p:sp>
        <p:nvSpPr>
          <p:cNvPr id="536581" name="Freeform 5"/>
          <p:cNvSpPr>
            <a:spLocks/>
          </p:cNvSpPr>
          <p:nvPr/>
        </p:nvSpPr>
        <p:spPr bwMode="auto">
          <a:xfrm>
            <a:off x="2254250" y="1944688"/>
            <a:ext cx="620713" cy="1516062"/>
          </a:xfrm>
          <a:custGeom>
            <a:avLst/>
            <a:gdLst>
              <a:gd name="T0" fmla="*/ 2147483647 w 391"/>
              <a:gd name="T1" fmla="*/ 0 h 955"/>
              <a:gd name="T2" fmla="*/ 2147483647 w 391"/>
              <a:gd name="T3" fmla="*/ 2147483647 h 955"/>
              <a:gd name="T4" fmla="*/ 2147483647 w 391"/>
              <a:gd name="T5" fmla="*/ 2147483647 h 955"/>
              <a:gd name="T6" fmla="*/ 2147483647 w 391"/>
              <a:gd name="T7" fmla="*/ 2147483647 h 955"/>
              <a:gd name="T8" fmla="*/ 0 60000 65536"/>
              <a:gd name="T9" fmla="*/ 0 60000 65536"/>
              <a:gd name="T10" fmla="*/ 0 60000 65536"/>
              <a:gd name="T11" fmla="*/ 0 60000 65536"/>
              <a:gd name="T12" fmla="*/ 0 w 391"/>
              <a:gd name="T13" fmla="*/ 0 h 955"/>
              <a:gd name="T14" fmla="*/ 391 w 391"/>
              <a:gd name="T15" fmla="*/ 955 h 955"/>
            </a:gdLst>
            <a:ahLst/>
            <a:cxnLst>
              <a:cxn ang="T8">
                <a:pos x="T0" y="T1"/>
              </a:cxn>
              <a:cxn ang="T9">
                <a:pos x="T2" y="T3"/>
              </a:cxn>
              <a:cxn ang="T10">
                <a:pos x="T4" y="T5"/>
              </a:cxn>
              <a:cxn ang="T11">
                <a:pos x="T6" y="T7"/>
              </a:cxn>
            </a:cxnLst>
            <a:rect l="T12" t="T13" r="T14" b="T15"/>
            <a:pathLst>
              <a:path w="391" h="955">
                <a:moveTo>
                  <a:pt x="36" y="0"/>
                </a:moveTo>
                <a:cubicBezTo>
                  <a:pt x="19" y="236"/>
                  <a:pt x="2" y="472"/>
                  <a:pt x="7" y="624"/>
                </a:cubicBezTo>
                <a:cubicBezTo>
                  <a:pt x="12" y="776"/>
                  <a:pt x="0" y="869"/>
                  <a:pt x="64" y="912"/>
                </a:cubicBezTo>
                <a:cubicBezTo>
                  <a:pt x="128" y="955"/>
                  <a:pt x="259" y="919"/>
                  <a:pt x="391" y="884"/>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10600" name="Group 6"/>
          <p:cNvGrpSpPr>
            <a:grpSpLocks/>
          </p:cNvGrpSpPr>
          <p:nvPr/>
        </p:nvGrpSpPr>
        <p:grpSpPr bwMode="auto">
          <a:xfrm>
            <a:off x="7272338" y="4441825"/>
            <a:ext cx="976312" cy="609600"/>
            <a:chOff x="3833" y="1914"/>
            <a:chExt cx="615" cy="384"/>
          </a:xfrm>
        </p:grpSpPr>
        <p:grpSp>
          <p:nvGrpSpPr>
            <p:cNvPr id="110640" name="Group 7"/>
            <p:cNvGrpSpPr>
              <a:grpSpLocks/>
            </p:cNvGrpSpPr>
            <p:nvPr/>
          </p:nvGrpSpPr>
          <p:grpSpPr bwMode="auto">
            <a:xfrm>
              <a:off x="3833" y="1914"/>
              <a:ext cx="615" cy="384"/>
              <a:chOff x="3417" y="2938"/>
              <a:chExt cx="615" cy="384"/>
            </a:xfrm>
          </p:grpSpPr>
          <p:sp>
            <p:nvSpPr>
              <p:cNvPr id="536584" name="AutoShape 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0646" name="Line 9"/>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10641" name="Line 10"/>
            <p:cNvSpPr>
              <a:spLocks noChangeShapeType="1"/>
            </p:cNvSpPr>
            <p:nvPr/>
          </p:nvSpPr>
          <p:spPr bwMode="auto">
            <a:xfrm>
              <a:off x="4141" y="1914"/>
              <a:ext cx="307"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10642" name="Group 11"/>
            <p:cNvGrpSpPr>
              <a:grpSpLocks/>
            </p:cNvGrpSpPr>
            <p:nvPr/>
          </p:nvGrpSpPr>
          <p:grpSpPr bwMode="auto">
            <a:xfrm>
              <a:off x="3883" y="2010"/>
              <a:ext cx="192" cy="192"/>
              <a:chOff x="3894" y="2760"/>
              <a:chExt cx="192" cy="192"/>
            </a:xfrm>
          </p:grpSpPr>
          <p:sp>
            <p:nvSpPr>
              <p:cNvPr id="110643" name="Oval 12"/>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0644" name="Oval 13"/>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10601" name="Group 14"/>
          <p:cNvGrpSpPr>
            <a:grpSpLocks/>
          </p:cNvGrpSpPr>
          <p:nvPr/>
        </p:nvGrpSpPr>
        <p:grpSpPr bwMode="auto">
          <a:xfrm>
            <a:off x="7112000" y="4872038"/>
            <a:ext cx="976313" cy="609600"/>
            <a:chOff x="3417" y="2938"/>
            <a:chExt cx="615" cy="384"/>
          </a:xfrm>
        </p:grpSpPr>
        <p:sp>
          <p:nvSpPr>
            <p:cNvPr id="536591" name="AutoShape 1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0639" name="Line 16"/>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10602" name="Group 17"/>
          <p:cNvGrpSpPr>
            <a:grpSpLocks/>
          </p:cNvGrpSpPr>
          <p:nvPr/>
        </p:nvGrpSpPr>
        <p:grpSpPr bwMode="auto">
          <a:xfrm>
            <a:off x="7191375" y="5024438"/>
            <a:ext cx="304800" cy="304800"/>
            <a:chOff x="3894" y="2760"/>
            <a:chExt cx="192" cy="192"/>
          </a:xfrm>
        </p:grpSpPr>
        <p:sp>
          <p:nvSpPr>
            <p:cNvPr id="110636" name="Oval 18"/>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0637" name="Oval 19"/>
            <p:cNvSpPr>
              <a:spLocks noChangeArrowheads="1"/>
            </p:cNvSpPr>
            <p:nvPr/>
          </p:nvSpPr>
          <p:spPr bwMode="auto">
            <a:xfrm>
              <a:off x="3989" y="2800"/>
              <a:ext cx="67" cy="58"/>
            </a:xfrm>
            <a:prstGeom prst="ellipse">
              <a:avLst/>
            </a:prstGeom>
            <a:solidFill>
              <a:srgbClr val="FF9999"/>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10603" name="Line 20"/>
          <p:cNvSpPr>
            <a:spLocks noChangeShapeType="1"/>
          </p:cNvSpPr>
          <p:nvPr/>
        </p:nvSpPr>
        <p:spPr bwMode="auto">
          <a:xfrm>
            <a:off x="7812088" y="5202238"/>
            <a:ext cx="83343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10604" name="Group 21"/>
          <p:cNvGrpSpPr>
            <a:grpSpLocks/>
          </p:cNvGrpSpPr>
          <p:nvPr/>
        </p:nvGrpSpPr>
        <p:grpSpPr bwMode="auto">
          <a:xfrm>
            <a:off x="2981325" y="3013075"/>
            <a:ext cx="976313" cy="609600"/>
            <a:chOff x="3491" y="3069"/>
            <a:chExt cx="615" cy="384"/>
          </a:xfrm>
        </p:grpSpPr>
        <p:grpSp>
          <p:nvGrpSpPr>
            <p:cNvPr id="110630" name="Group 22"/>
            <p:cNvGrpSpPr>
              <a:grpSpLocks/>
            </p:cNvGrpSpPr>
            <p:nvPr/>
          </p:nvGrpSpPr>
          <p:grpSpPr bwMode="auto">
            <a:xfrm>
              <a:off x="3491" y="3069"/>
              <a:ext cx="615" cy="384"/>
              <a:chOff x="3417" y="2938"/>
              <a:chExt cx="615" cy="384"/>
            </a:xfrm>
          </p:grpSpPr>
          <p:sp>
            <p:nvSpPr>
              <p:cNvPr id="536599" name="AutoShape 23"/>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0635" name="Line 24"/>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10631" name="Group 25"/>
            <p:cNvGrpSpPr>
              <a:grpSpLocks/>
            </p:cNvGrpSpPr>
            <p:nvPr/>
          </p:nvGrpSpPr>
          <p:grpSpPr bwMode="auto">
            <a:xfrm>
              <a:off x="3551" y="3175"/>
              <a:ext cx="192" cy="192"/>
              <a:chOff x="3894" y="2760"/>
              <a:chExt cx="192" cy="192"/>
            </a:xfrm>
          </p:grpSpPr>
          <p:sp>
            <p:nvSpPr>
              <p:cNvPr id="110632" name="Oval 2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0633" name="Oval 2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10605" name="Group 28"/>
          <p:cNvGrpSpPr>
            <a:grpSpLocks/>
          </p:cNvGrpSpPr>
          <p:nvPr/>
        </p:nvGrpSpPr>
        <p:grpSpPr bwMode="auto">
          <a:xfrm>
            <a:off x="1616075" y="5046663"/>
            <a:ext cx="725488" cy="750887"/>
            <a:chOff x="3600" y="2864"/>
            <a:chExt cx="688" cy="712"/>
          </a:xfrm>
        </p:grpSpPr>
        <p:sp>
          <p:nvSpPr>
            <p:cNvPr id="110619" name="Rectangle 29"/>
            <p:cNvSpPr>
              <a:spLocks noChangeArrowheads="1"/>
            </p:cNvSpPr>
            <p:nvPr/>
          </p:nvSpPr>
          <p:spPr bwMode="auto">
            <a:xfrm>
              <a:off x="3704" y="3432"/>
              <a:ext cx="480" cy="136"/>
            </a:xfrm>
            <a:prstGeom prst="rect">
              <a:avLst/>
            </a:pr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10620" name="Group 30"/>
            <p:cNvGrpSpPr>
              <a:grpSpLocks/>
            </p:cNvGrpSpPr>
            <p:nvPr/>
          </p:nvGrpSpPr>
          <p:grpSpPr bwMode="auto">
            <a:xfrm>
              <a:off x="3600" y="3232"/>
              <a:ext cx="688" cy="344"/>
              <a:chOff x="3600" y="3232"/>
              <a:chExt cx="688" cy="344"/>
            </a:xfrm>
          </p:grpSpPr>
          <p:sp>
            <p:nvSpPr>
              <p:cNvPr id="110628" name="Freeform 31"/>
              <p:cNvSpPr>
                <a:spLocks/>
              </p:cNvSpPr>
              <p:nvPr/>
            </p:nvSpPr>
            <p:spPr bwMode="auto">
              <a:xfrm>
                <a:off x="4152"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0629" name="Freeform 32"/>
              <p:cNvSpPr>
                <a:spLocks/>
              </p:cNvSpPr>
              <p:nvPr/>
            </p:nvSpPr>
            <p:spPr bwMode="auto">
              <a:xfrm flipH="1">
                <a:off x="360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0621" name="Group 33"/>
            <p:cNvGrpSpPr>
              <a:grpSpLocks/>
            </p:cNvGrpSpPr>
            <p:nvPr/>
          </p:nvGrpSpPr>
          <p:grpSpPr bwMode="auto">
            <a:xfrm>
              <a:off x="3629" y="3088"/>
              <a:ext cx="630" cy="312"/>
              <a:chOff x="3637" y="3088"/>
              <a:chExt cx="630" cy="312"/>
            </a:xfrm>
          </p:grpSpPr>
          <p:sp>
            <p:nvSpPr>
              <p:cNvPr id="110626" name="Freeform 34"/>
              <p:cNvSpPr>
                <a:spLocks/>
              </p:cNvSpPr>
              <p:nvPr/>
            </p:nvSpPr>
            <p:spPr bwMode="auto">
              <a:xfrm>
                <a:off x="4144"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0627" name="Freeform 35"/>
              <p:cNvSpPr>
                <a:spLocks/>
              </p:cNvSpPr>
              <p:nvPr/>
            </p:nvSpPr>
            <p:spPr bwMode="auto">
              <a:xfrm flipH="1">
                <a:off x="3637"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0622" name="Group 36"/>
            <p:cNvGrpSpPr>
              <a:grpSpLocks/>
            </p:cNvGrpSpPr>
            <p:nvPr/>
          </p:nvGrpSpPr>
          <p:grpSpPr bwMode="auto">
            <a:xfrm>
              <a:off x="3661" y="2944"/>
              <a:ext cx="566" cy="320"/>
              <a:chOff x="3657" y="2944"/>
              <a:chExt cx="566" cy="320"/>
            </a:xfrm>
          </p:grpSpPr>
          <p:sp>
            <p:nvSpPr>
              <p:cNvPr id="110624" name="Freeform 37"/>
              <p:cNvSpPr>
                <a:spLocks/>
              </p:cNvSpPr>
              <p:nvPr/>
            </p:nvSpPr>
            <p:spPr bwMode="auto">
              <a:xfrm>
                <a:off x="4096"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0625" name="Freeform 38"/>
              <p:cNvSpPr>
                <a:spLocks/>
              </p:cNvSpPr>
              <p:nvPr/>
            </p:nvSpPr>
            <p:spPr bwMode="auto">
              <a:xfrm flipH="1">
                <a:off x="3657"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10623" name="AutoShape 39"/>
            <p:cNvSpPr>
              <a:spLocks noChangeArrowheads="1"/>
            </p:cNvSpPr>
            <p:nvPr/>
          </p:nvSpPr>
          <p:spPr bwMode="auto">
            <a:xfrm flipV="1">
              <a:off x="3708" y="2864"/>
              <a:ext cx="472"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83 w 21600"/>
                <a:gd name="T13" fmla="*/ 2888 h 21600"/>
                <a:gd name="T14" fmla="*/ 18717 w 21600"/>
                <a:gd name="T15" fmla="*/ 18713 h 21600"/>
              </a:gdLst>
              <a:ahLst/>
              <a:cxnLst>
                <a:cxn ang="T8">
                  <a:pos x="T0" y="T1"/>
                </a:cxn>
                <a:cxn ang="T9">
                  <a:pos x="T2" y="T3"/>
                </a:cxn>
                <a:cxn ang="T10">
                  <a:pos x="T4" y="T5"/>
                </a:cxn>
                <a:cxn ang="T11">
                  <a:pos x="T6" y="T7"/>
                </a:cxn>
              </a:cxnLst>
              <a:rect l="T12" t="T13" r="T14" b="T15"/>
              <a:pathLst>
                <a:path w="21600" h="21600">
                  <a:moveTo>
                    <a:pt x="0" y="0"/>
                  </a:moveTo>
                  <a:lnTo>
                    <a:pt x="2196" y="21600"/>
                  </a:lnTo>
                  <a:lnTo>
                    <a:pt x="19404" y="21600"/>
                  </a:lnTo>
                  <a:lnTo>
                    <a:pt x="21600" y="0"/>
                  </a:lnTo>
                  <a:close/>
                </a:path>
              </a:pathLst>
            </a:custGeom>
            <a:solidFill>
              <a:schemeClr val="accent1"/>
            </a:solidFill>
            <a:ln w="38100" algn="ctr">
              <a:solidFill>
                <a:schemeClr val="tx1"/>
              </a:solidFill>
              <a:miter lim="800000"/>
              <a:headEnd/>
              <a:tailEnd/>
            </a:ln>
          </p:spPr>
          <p:txBody>
            <a:bodyPr rot="10800000" wrap="none" anchor="ctr"/>
            <a:lstStyle/>
            <a:p>
              <a:endParaRPr lang="en-US">
                <a:latin typeface="Arial" pitchFamily="34" charset="0"/>
                <a:cs typeface="Arial" pitchFamily="34" charset="0"/>
              </a:endParaRPr>
            </a:p>
          </p:txBody>
        </p:sp>
      </p:grpSp>
      <p:sp>
        <p:nvSpPr>
          <p:cNvPr id="110606" name="Rectangle 40"/>
          <p:cNvSpPr>
            <a:spLocks noChangeArrowheads="1"/>
          </p:cNvSpPr>
          <p:nvPr/>
        </p:nvSpPr>
        <p:spPr bwMode="auto">
          <a:xfrm>
            <a:off x="2454275" y="5048250"/>
            <a:ext cx="517525" cy="331788"/>
          </a:xfrm>
          <a:prstGeom prst="rect">
            <a:avLst/>
          </a:prstGeom>
          <a:noFill/>
          <a:ln w="38100" algn="ctr">
            <a:solidFill>
              <a:schemeClr val="accent1"/>
            </a:solidFill>
            <a:miter lim="800000"/>
            <a:headEnd/>
            <a:tailEnd/>
          </a:ln>
        </p:spPr>
        <p:txBody>
          <a:bodyPr wrap="none" anchor="ctr"/>
          <a:lstStyle/>
          <a:p>
            <a:endParaRPr lang="en-US">
              <a:latin typeface="Arial" pitchFamily="34" charset="0"/>
              <a:cs typeface="Arial" pitchFamily="34" charset="0"/>
            </a:endParaRPr>
          </a:p>
        </p:txBody>
      </p:sp>
      <p:sp>
        <p:nvSpPr>
          <p:cNvPr id="110607" name="Rectangle 41"/>
          <p:cNvSpPr>
            <a:spLocks noChangeArrowheads="1"/>
          </p:cNvSpPr>
          <p:nvPr/>
        </p:nvSpPr>
        <p:spPr bwMode="auto">
          <a:xfrm>
            <a:off x="2468563" y="5641975"/>
            <a:ext cx="517525" cy="331788"/>
          </a:xfrm>
          <a:prstGeom prst="rect">
            <a:avLst/>
          </a:prstGeom>
          <a:noFill/>
          <a:ln w="38100" algn="ctr">
            <a:solidFill>
              <a:schemeClr val="accent1"/>
            </a:solidFill>
            <a:miter lim="800000"/>
            <a:headEnd/>
            <a:tailEnd/>
          </a:ln>
        </p:spPr>
        <p:txBody>
          <a:bodyPr wrap="none" anchor="ctr"/>
          <a:lstStyle/>
          <a:p>
            <a:endParaRPr lang="en-US">
              <a:latin typeface="Arial" pitchFamily="34" charset="0"/>
              <a:cs typeface="Arial" pitchFamily="34" charset="0"/>
            </a:endParaRPr>
          </a:p>
        </p:txBody>
      </p:sp>
      <p:sp>
        <p:nvSpPr>
          <p:cNvPr id="110608" name="Freeform 42"/>
          <p:cNvSpPr>
            <a:spLocks/>
          </p:cNvSpPr>
          <p:nvPr/>
        </p:nvSpPr>
        <p:spPr bwMode="auto">
          <a:xfrm>
            <a:off x="2881313" y="4230688"/>
            <a:ext cx="4221162" cy="1827212"/>
          </a:xfrm>
          <a:custGeom>
            <a:avLst/>
            <a:gdLst>
              <a:gd name="T0" fmla="*/ 0 w 2659"/>
              <a:gd name="T1" fmla="*/ 2147483647 h 1151"/>
              <a:gd name="T2" fmla="*/ 2147483647 w 2659"/>
              <a:gd name="T3" fmla="*/ 2147483647 h 1151"/>
              <a:gd name="T4" fmla="*/ 2147483647 w 2659"/>
              <a:gd name="T5" fmla="*/ 2147483647 h 1151"/>
              <a:gd name="T6" fmla="*/ 2147483647 w 2659"/>
              <a:gd name="T7" fmla="*/ 2147483647 h 1151"/>
              <a:gd name="T8" fmla="*/ 2147483647 w 2659"/>
              <a:gd name="T9" fmla="*/ 2147483647 h 1151"/>
              <a:gd name="T10" fmla="*/ 0 60000 65536"/>
              <a:gd name="T11" fmla="*/ 0 60000 65536"/>
              <a:gd name="T12" fmla="*/ 0 60000 65536"/>
              <a:gd name="T13" fmla="*/ 0 60000 65536"/>
              <a:gd name="T14" fmla="*/ 0 60000 65536"/>
              <a:gd name="T15" fmla="*/ 0 w 2659"/>
              <a:gd name="T16" fmla="*/ 0 h 1151"/>
              <a:gd name="T17" fmla="*/ 2659 w 2659"/>
              <a:gd name="T18" fmla="*/ 1151 h 1151"/>
            </a:gdLst>
            <a:ahLst/>
            <a:cxnLst>
              <a:cxn ang="T10">
                <a:pos x="T0" y="T1"/>
              </a:cxn>
              <a:cxn ang="T11">
                <a:pos x="T2" y="T3"/>
              </a:cxn>
              <a:cxn ang="T12">
                <a:pos x="T4" y="T5"/>
              </a:cxn>
              <a:cxn ang="T13">
                <a:pos x="T6" y="T7"/>
              </a:cxn>
              <a:cxn ang="T14">
                <a:pos x="T8" y="T9"/>
              </a:cxn>
            </a:cxnLst>
            <a:rect l="T15" t="T16" r="T17" b="T18"/>
            <a:pathLst>
              <a:path w="2659" h="1151">
                <a:moveTo>
                  <a:pt x="0" y="992"/>
                </a:moveTo>
                <a:cubicBezTo>
                  <a:pt x="126" y="995"/>
                  <a:pt x="597" y="1151"/>
                  <a:pt x="758" y="1012"/>
                </a:cubicBezTo>
                <a:cubicBezTo>
                  <a:pt x="919" y="873"/>
                  <a:pt x="780" y="314"/>
                  <a:pt x="969" y="157"/>
                </a:cubicBezTo>
                <a:cubicBezTo>
                  <a:pt x="1158" y="0"/>
                  <a:pt x="1609" y="29"/>
                  <a:pt x="1891" y="71"/>
                </a:cubicBezTo>
                <a:cubicBezTo>
                  <a:pt x="2173" y="113"/>
                  <a:pt x="2499" y="337"/>
                  <a:pt x="2659" y="407"/>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110609" name="AutoShape 43"/>
          <p:cNvSpPr>
            <a:spLocks noChangeArrowheads="1"/>
          </p:cNvSpPr>
          <p:nvPr/>
        </p:nvSpPr>
        <p:spPr bwMode="auto">
          <a:xfrm>
            <a:off x="5456238" y="4098925"/>
            <a:ext cx="3443287" cy="2057400"/>
          </a:xfrm>
          <a:prstGeom prst="roundRect">
            <a:avLst>
              <a:gd name="adj" fmla="val 16667"/>
            </a:avLst>
          </a:prstGeom>
          <a:noFill/>
          <a:ln w="38100" algn="ctr">
            <a:solidFill>
              <a:schemeClr val="accent2"/>
            </a:solidFill>
            <a:prstDash val="dashDot"/>
            <a:round/>
            <a:headEnd/>
            <a:tailEnd/>
          </a:ln>
        </p:spPr>
        <p:txBody>
          <a:bodyPr wrap="none" anchor="ctr"/>
          <a:lstStyle/>
          <a:p>
            <a:endParaRPr lang="en-US">
              <a:latin typeface="Arial" pitchFamily="34" charset="0"/>
              <a:cs typeface="Arial" pitchFamily="34" charset="0"/>
            </a:endParaRPr>
          </a:p>
        </p:txBody>
      </p:sp>
      <p:sp>
        <p:nvSpPr>
          <p:cNvPr id="110610" name="Text Box 44"/>
          <p:cNvSpPr txBox="1">
            <a:spLocks noChangeArrowheads="1"/>
          </p:cNvSpPr>
          <p:nvPr/>
        </p:nvSpPr>
        <p:spPr bwMode="auto">
          <a:xfrm>
            <a:off x="6445250" y="5621338"/>
            <a:ext cx="1730375" cy="519112"/>
          </a:xfrm>
          <a:prstGeom prst="rect">
            <a:avLst/>
          </a:prstGeom>
          <a:noFill/>
          <a:ln w="38100" algn="ctr">
            <a:noFill/>
            <a:miter lim="800000"/>
            <a:headEnd/>
            <a:tailEnd/>
          </a:ln>
        </p:spPr>
        <p:txBody>
          <a:bodyPr wrap="none">
            <a:spAutoFit/>
          </a:bodyPr>
          <a:lstStyle/>
          <a:p>
            <a:pPr algn="ctr"/>
            <a:r>
              <a:rPr lang="en-US" sz="2800">
                <a:latin typeface="Arial" pitchFamily="34" charset="0"/>
                <a:cs typeface="Arial" pitchFamily="34" charset="0"/>
              </a:rPr>
              <a:t>Free pool</a:t>
            </a:r>
          </a:p>
        </p:txBody>
      </p:sp>
      <p:sp>
        <p:nvSpPr>
          <p:cNvPr id="110611" name="Freeform 45"/>
          <p:cNvSpPr>
            <a:spLocks/>
          </p:cNvSpPr>
          <p:nvPr/>
        </p:nvSpPr>
        <p:spPr bwMode="auto">
          <a:xfrm>
            <a:off x="2803525" y="1946275"/>
            <a:ext cx="808038" cy="979488"/>
          </a:xfrm>
          <a:custGeom>
            <a:avLst/>
            <a:gdLst>
              <a:gd name="T0" fmla="*/ 0 w 509"/>
              <a:gd name="T1" fmla="*/ 2147483647 h 617"/>
              <a:gd name="T2" fmla="*/ 2147483647 w 509"/>
              <a:gd name="T3" fmla="*/ 2147483647 h 617"/>
              <a:gd name="T4" fmla="*/ 2147483647 w 509"/>
              <a:gd name="T5" fmla="*/ 2147483647 h 617"/>
              <a:gd name="T6" fmla="*/ 0 60000 65536"/>
              <a:gd name="T7" fmla="*/ 0 60000 65536"/>
              <a:gd name="T8" fmla="*/ 0 60000 65536"/>
              <a:gd name="T9" fmla="*/ 0 w 509"/>
              <a:gd name="T10" fmla="*/ 0 h 617"/>
              <a:gd name="T11" fmla="*/ 509 w 509"/>
              <a:gd name="T12" fmla="*/ 617 h 617"/>
            </a:gdLst>
            <a:ahLst/>
            <a:cxnLst>
              <a:cxn ang="T6">
                <a:pos x="T0" y="T1"/>
              </a:cxn>
              <a:cxn ang="T7">
                <a:pos x="T2" y="T3"/>
              </a:cxn>
              <a:cxn ang="T8">
                <a:pos x="T4" y="T5"/>
              </a:cxn>
            </a:cxnLst>
            <a:rect l="T9" t="T10" r="T11" b="T12"/>
            <a:pathLst>
              <a:path w="509" h="617">
                <a:moveTo>
                  <a:pt x="0" y="22"/>
                </a:moveTo>
                <a:cubicBezTo>
                  <a:pt x="169" y="11"/>
                  <a:pt x="338" y="0"/>
                  <a:pt x="423" y="99"/>
                </a:cubicBezTo>
                <a:cubicBezTo>
                  <a:pt x="508" y="198"/>
                  <a:pt x="508" y="407"/>
                  <a:pt x="509" y="617"/>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10612" name="Line 46"/>
          <p:cNvSpPr>
            <a:spLocks noChangeShapeType="1"/>
          </p:cNvSpPr>
          <p:nvPr/>
        </p:nvSpPr>
        <p:spPr bwMode="auto">
          <a:xfrm>
            <a:off x="3506788" y="3032125"/>
            <a:ext cx="379412" cy="56515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10613" name="Freeform 47"/>
          <p:cNvSpPr>
            <a:spLocks/>
          </p:cNvSpPr>
          <p:nvPr/>
        </p:nvSpPr>
        <p:spPr bwMode="auto">
          <a:xfrm>
            <a:off x="2743200" y="3749675"/>
            <a:ext cx="1028700" cy="1704975"/>
          </a:xfrm>
          <a:custGeom>
            <a:avLst/>
            <a:gdLst>
              <a:gd name="T0" fmla="*/ 0 w 648"/>
              <a:gd name="T1" fmla="*/ 2147483647 h 1074"/>
              <a:gd name="T2" fmla="*/ 2147483647 w 648"/>
              <a:gd name="T3" fmla="*/ 2147483647 h 1074"/>
              <a:gd name="T4" fmla="*/ 2147483647 w 648"/>
              <a:gd name="T5" fmla="*/ 0 h 1074"/>
              <a:gd name="T6" fmla="*/ 0 60000 65536"/>
              <a:gd name="T7" fmla="*/ 0 60000 65536"/>
              <a:gd name="T8" fmla="*/ 0 60000 65536"/>
              <a:gd name="T9" fmla="*/ 0 w 648"/>
              <a:gd name="T10" fmla="*/ 0 h 1074"/>
              <a:gd name="T11" fmla="*/ 648 w 648"/>
              <a:gd name="T12" fmla="*/ 1074 h 1074"/>
            </a:gdLst>
            <a:ahLst/>
            <a:cxnLst>
              <a:cxn ang="T6">
                <a:pos x="T0" y="T1"/>
              </a:cxn>
              <a:cxn ang="T7">
                <a:pos x="T2" y="T3"/>
              </a:cxn>
              <a:cxn ang="T8">
                <a:pos x="T4" y="T5"/>
              </a:cxn>
            </a:cxnLst>
            <a:rect l="T9" t="T10" r="T11" b="T12"/>
            <a:pathLst>
              <a:path w="648" h="1074">
                <a:moveTo>
                  <a:pt x="0" y="921"/>
                </a:moveTo>
                <a:cubicBezTo>
                  <a:pt x="91" y="921"/>
                  <a:pt x="466" y="1074"/>
                  <a:pt x="557" y="921"/>
                </a:cubicBezTo>
                <a:cubicBezTo>
                  <a:pt x="648" y="768"/>
                  <a:pt x="549" y="192"/>
                  <a:pt x="547" y="0"/>
                </a:cubicBezTo>
              </a:path>
            </a:pathLst>
          </a:custGeom>
          <a:noFill/>
          <a:ln w="76200">
            <a:solidFill>
              <a:schemeClr val="accent1"/>
            </a:solidFill>
            <a:round/>
            <a:headEnd/>
            <a:tailEnd type="triangle" w="med" len="med"/>
          </a:ln>
        </p:spPr>
        <p:txBody>
          <a:bodyPr/>
          <a:lstStyle/>
          <a:p>
            <a:endParaRPr lang="en-US">
              <a:latin typeface="Arial" pitchFamily="34" charset="0"/>
              <a:cs typeface="Arial" pitchFamily="34" charset="0"/>
            </a:endParaRPr>
          </a:p>
        </p:txBody>
      </p:sp>
      <p:sp>
        <p:nvSpPr>
          <p:cNvPr id="536625" name="AutoShape 49"/>
          <p:cNvSpPr>
            <a:spLocks noChangeArrowheads="1"/>
          </p:cNvSpPr>
          <p:nvPr/>
        </p:nvSpPr>
        <p:spPr bwMode="auto">
          <a:xfrm>
            <a:off x="1524000" y="1565275"/>
            <a:ext cx="1492250" cy="1325563"/>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
        <p:nvSpPr>
          <p:cNvPr id="110615" name="Text Box 51"/>
          <p:cNvSpPr txBox="1">
            <a:spLocks noChangeArrowheads="1"/>
          </p:cNvSpPr>
          <p:nvPr/>
        </p:nvSpPr>
        <p:spPr bwMode="auto">
          <a:xfrm>
            <a:off x="1751619" y="1609725"/>
            <a:ext cx="662362"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head</a:t>
            </a:r>
          </a:p>
        </p:txBody>
      </p:sp>
      <p:sp>
        <p:nvSpPr>
          <p:cNvPr id="110616" name="Text Box 52"/>
          <p:cNvSpPr txBox="1">
            <a:spLocks noChangeArrowheads="1"/>
          </p:cNvSpPr>
          <p:nvPr/>
        </p:nvSpPr>
        <p:spPr bwMode="auto">
          <a:xfrm>
            <a:off x="2582750" y="1609725"/>
            <a:ext cx="482824"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tail</a:t>
            </a:r>
          </a:p>
        </p:txBody>
      </p:sp>
      <p:sp>
        <p:nvSpPr>
          <p:cNvPr id="110617" name="AutoShape 53"/>
          <p:cNvSpPr>
            <a:spLocks noChangeArrowheads="1"/>
          </p:cNvSpPr>
          <p:nvPr/>
        </p:nvSpPr>
        <p:spPr bwMode="auto">
          <a:xfrm>
            <a:off x="282575" y="3486150"/>
            <a:ext cx="2624138" cy="1562100"/>
          </a:xfrm>
          <a:prstGeom prst="cloudCallout">
            <a:avLst>
              <a:gd name="adj1" fmla="val 15273"/>
              <a:gd name="adj2" fmla="val 78556"/>
            </a:avLst>
          </a:prstGeom>
          <a:solidFill>
            <a:schemeClr val="bg1"/>
          </a:solidFill>
          <a:ln w="38100">
            <a:solidFill>
              <a:schemeClr val="accent1"/>
            </a:solidFill>
            <a:round/>
            <a:headEnd/>
            <a:tailEnd/>
          </a:ln>
        </p:spPr>
        <p:txBody>
          <a:bodyPr/>
          <a:lstStyle/>
          <a:p>
            <a:pPr algn="ctr"/>
            <a:r>
              <a:rPr lang="en-US" sz="2800">
                <a:solidFill>
                  <a:schemeClr val="accent1"/>
                </a:solidFill>
                <a:latin typeface="Arial" pitchFamily="34" charset="0"/>
                <a:cs typeface="Arial" pitchFamily="34" charset="0"/>
              </a:rPr>
              <a:t>OK, here I go!</a:t>
            </a:r>
          </a:p>
        </p:txBody>
      </p:sp>
      <p:sp>
        <p:nvSpPr>
          <p:cNvPr id="536624" name="Freeform 48"/>
          <p:cNvSpPr>
            <a:spLocks/>
          </p:cNvSpPr>
          <p:nvPr/>
        </p:nvSpPr>
        <p:spPr bwMode="auto">
          <a:xfrm>
            <a:off x="1666875" y="2133600"/>
            <a:ext cx="5465763" cy="2574925"/>
          </a:xfrm>
          <a:custGeom>
            <a:avLst/>
            <a:gdLst>
              <a:gd name="T0" fmla="*/ 2147483647 w 3443"/>
              <a:gd name="T1" fmla="*/ 0 h 1622"/>
              <a:gd name="T2" fmla="*/ 2147483647 w 3443"/>
              <a:gd name="T3" fmla="*/ 2147483647 h 1622"/>
              <a:gd name="T4" fmla="*/ 2147483647 w 3443"/>
              <a:gd name="T5" fmla="*/ 2147483647 h 1622"/>
              <a:gd name="T6" fmla="*/ 2147483647 w 3443"/>
              <a:gd name="T7" fmla="*/ 2147483647 h 1622"/>
              <a:gd name="T8" fmla="*/ 0 60000 65536"/>
              <a:gd name="T9" fmla="*/ 0 60000 65536"/>
              <a:gd name="T10" fmla="*/ 0 60000 65536"/>
              <a:gd name="T11" fmla="*/ 0 60000 65536"/>
              <a:gd name="T12" fmla="*/ 0 w 3443"/>
              <a:gd name="T13" fmla="*/ 0 h 1622"/>
              <a:gd name="T14" fmla="*/ 3443 w 3443"/>
              <a:gd name="T15" fmla="*/ 1622 h 1622"/>
            </a:gdLst>
            <a:ahLst/>
            <a:cxnLst>
              <a:cxn ang="T8">
                <a:pos x="T0" y="T1"/>
              </a:cxn>
              <a:cxn ang="T9">
                <a:pos x="T2" y="T3"/>
              </a:cxn>
              <a:cxn ang="T10">
                <a:pos x="T4" y="T5"/>
              </a:cxn>
              <a:cxn ang="T11">
                <a:pos x="T6" y="T7"/>
              </a:cxn>
            </a:cxnLst>
            <a:rect l="T12" t="T13" r="T14" b="T15"/>
            <a:pathLst>
              <a:path w="3443" h="1622">
                <a:moveTo>
                  <a:pt x="390" y="0"/>
                </a:moveTo>
                <a:cubicBezTo>
                  <a:pt x="195" y="441"/>
                  <a:pt x="0" y="882"/>
                  <a:pt x="400" y="1056"/>
                </a:cubicBezTo>
                <a:cubicBezTo>
                  <a:pt x="800" y="1230"/>
                  <a:pt x="2283" y="952"/>
                  <a:pt x="2790" y="1046"/>
                </a:cubicBezTo>
                <a:cubicBezTo>
                  <a:pt x="3297" y="1140"/>
                  <a:pt x="3370" y="1381"/>
                  <a:pt x="3443" y="1622"/>
                </a:cubicBezTo>
              </a:path>
            </a:pathLst>
          </a:custGeom>
          <a:noFill/>
          <a:ln w="76200">
            <a:solidFill>
              <a:srgbClr val="FF0000"/>
            </a:solidFill>
            <a:round/>
            <a:headEnd/>
            <a:tailEnd type="triangle" w="med" len="med"/>
          </a:ln>
        </p:spPr>
        <p:txBody>
          <a:bodyPr/>
          <a:lstStyle/>
          <a:p>
            <a:endParaRPr lang="en-US">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625"/>
                                        </p:tgtEl>
                                        <p:attrNameLst>
                                          <p:attrName>style.visibility</p:attrName>
                                        </p:attrNameLst>
                                      </p:cBhvr>
                                      <p:to>
                                        <p:strVal val="visible"/>
                                      </p:to>
                                    </p:set>
                                    <p:animEffect transition="in" filter="blinds(horizontal)">
                                      <p:cBhvr>
                                        <p:cTn id="7" dur="500"/>
                                        <p:tgtEl>
                                          <p:spTgt spid="536625"/>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536581"/>
                                        </p:tgtEl>
                                      </p:cBhvr>
                                    </p:animEffect>
                                    <p:set>
                                      <p:cBhvr>
                                        <p:cTn id="11" dur="1" fill="hold">
                                          <p:stCondLst>
                                            <p:cond delay="499"/>
                                          </p:stCondLst>
                                        </p:cTn>
                                        <p:tgtEl>
                                          <p:spTgt spid="536581"/>
                                        </p:tgtEl>
                                        <p:attrNameLst>
                                          <p:attrName>style.visibility</p:attrName>
                                        </p:attrNameLst>
                                      </p:cBhvr>
                                      <p:to>
                                        <p:strVal val="hidden"/>
                                      </p:to>
                                    </p:se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36624"/>
                                        </p:tgtEl>
                                        <p:attrNameLst>
                                          <p:attrName>style.visibility</p:attrName>
                                        </p:attrNameLst>
                                      </p:cBhvr>
                                      <p:to>
                                        <p:strVal val="visible"/>
                                      </p:to>
                                    </p:set>
                                    <p:animEffect transition="in" filter="blinds(horizontal)">
                                      <p:cBhvr>
                                        <p:cTn id="15" dur="500"/>
                                        <p:tgtEl>
                                          <p:spTgt spid="536624"/>
                                        </p:tgtEl>
                                      </p:cBhvr>
                                    </p:animEffect>
                                  </p:childTnLst>
                                </p:cTn>
                              </p:par>
                            </p:childTnLst>
                          </p:cTn>
                        </p:par>
                        <p:par>
                          <p:cTn id="16" fill="hold">
                            <p:stCondLst>
                              <p:cond delay="1500"/>
                            </p:stCondLst>
                            <p:childTnLst>
                              <p:par>
                                <p:cTn id="17" presetID="3" presetClass="exit" presetSubtype="10" fill="hold" grpId="1" nodeType="afterEffect">
                                  <p:stCondLst>
                                    <p:cond delay="0"/>
                                  </p:stCondLst>
                                  <p:childTnLst>
                                    <p:animEffect transition="out" filter="blinds(horizontal)">
                                      <p:cBhvr>
                                        <p:cTn id="18" dur="500"/>
                                        <p:tgtEl>
                                          <p:spTgt spid="536625"/>
                                        </p:tgtEl>
                                      </p:cBhvr>
                                    </p:animEffect>
                                    <p:set>
                                      <p:cBhvr>
                                        <p:cTn id="19" dur="1" fill="hold">
                                          <p:stCondLst>
                                            <p:cond delay="499"/>
                                          </p:stCondLst>
                                        </p:cTn>
                                        <p:tgtEl>
                                          <p:spTgt spid="5366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1" grpId="0" animBg="1"/>
      <p:bldP spid="536625" grpId="0" animBg="1"/>
      <p:bldP spid="536625" grpId="1" animBg="1"/>
      <p:bldP spid="53662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1"/>
          <p:cNvSpPr>
            <a:spLocks noGrp="1"/>
          </p:cNvSpPr>
          <p:nvPr>
            <p:ph type="ftr" sz="quarter" idx="10"/>
          </p:nvPr>
        </p:nvSpPr>
        <p:spPr>
          <a:noFill/>
        </p:spPr>
        <p:txBody>
          <a:bodyPr/>
          <a:lstStyle/>
          <a:p>
            <a:r>
              <a:rPr lang="en-US" smtClean="0"/>
              <a:t>Art of Multiprocessor Programming</a:t>
            </a:r>
          </a:p>
        </p:txBody>
      </p:sp>
      <p:sp>
        <p:nvSpPr>
          <p:cNvPr id="111619" name="Slide Number Placeholder 2"/>
          <p:cNvSpPr>
            <a:spLocks noGrp="1"/>
          </p:cNvSpPr>
          <p:nvPr>
            <p:ph type="sldNum" sz="quarter" idx="11"/>
          </p:nvPr>
        </p:nvSpPr>
        <p:spPr>
          <a:noFill/>
        </p:spPr>
        <p:txBody>
          <a:bodyPr/>
          <a:lstStyle/>
          <a:p>
            <a:fld id="{C5E3C773-E3F6-4DBB-A946-0D40E8FAACE9}" type="slidenum">
              <a:rPr lang="ar-SA" smtClean="0"/>
              <a:pPr/>
              <a:t>108</a:t>
            </a:fld>
            <a:endParaRPr lang="en-US" smtClean="0"/>
          </a:p>
        </p:txBody>
      </p:sp>
      <p:sp>
        <p:nvSpPr>
          <p:cNvPr id="11162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AF3291A-AC70-4F4D-B35C-8A9B1BBBADF7}" type="slidenum">
              <a:rPr lang="ar-SA" sz="1400">
                <a:solidFill>
                  <a:schemeClr val="tx1"/>
                </a:solidFill>
                <a:latin typeface="Arial" pitchFamily="34" charset="0"/>
                <a:cs typeface="Arial" pitchFamily="34" charset="0"/>
              </a:rPr>
              <a:pPr/>
              <a:t>108</a:t>
            </a:fld>
            <a:endParaRPr lang="en-US" sz="1400">
              <a:solidFill>
                <a:schemeClr val="tx1"/>
              </a:solidFill>
              <a:latin typeface="Arial" pitchFamily="34" charset="0"/>
              <a:cs typeface="Arial" pitchFamily="34" charset="0"/>
            </a:endParaRPr>
          </a:p>
        </p:txBody>
      </p:sp>
      <p:grpSp>
        <p:nvGrpSpPr>
          <p:cNvPr id="111621" name="Group 5"/>
          <p:cNvGrpSpPr>
            <a:grpSpLocks/>
          </p:cNvGrpSpPr>
          <p:nvPr/>
        </p:nvGrpSpPr>
        <p:grpSpPr bwMode="auto">
          <a:xfrm>
            <a:off x="7272338" y="4441825"/>
            <a:ext cx="976312" cy="609600"/>
            <a:chOff x="3833" y="1914"/>
            <a:chExt cx="615" cy="384"/>
          </a:xfrm>
        </p:grpSpPr>
        <p:grpSp>
          <p:nvGrpSpPr>
            <p:cNvPr id="111646" name="Group 6"/>
            <p:cNvGrpSpPr>
              <a:grpSpLocks/>
            </p:cNvGrpSpPr>
            <p:nvPr/>
          </p:nvGrpSpPr>
          <p:grpSpPr bwMode="auto">
            <a:xfrm>
              <a:off x="3833" y="1914"/>
              <a:ext cx="615" cy="384"/>
              <a:chOff x="3417" y="2938"/>
              <a:chExt cx="615" cy="384"/>
            </a:xfrm>
          </p:grpSpPr>
          <p:sp>
            <p:nvSpPr>
              <p:cNvPr id="537607" name="AutoShape 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1652" name="Line 8"/>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11647" name="Line 9"/>
            <p:cNvSpPr>
              <a:spLocks noChangeShapeType="1"/>
            </p:cNvSpPr>
            <p:nvPr/>
          </p:nvSpPr>
          <p:spPr bwMode="auto">
            <a:xfrm>
              <a:off x="4141" y="1914"/>
              <a:ext cx="307"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11648" name="Group 10"/>
            <p:cNvGrpSpPr>
              <a:grpSpLocks/>
            </p:cNvGrpSpPr>
            <p:nvPr/>
          </p:nvGrpSpPr>
          <p:grpSpPr bwMode="auto">
            <a:xfrm>
              <a:off x="3883" y="2010"/>
              <a:ext cx="192" cy="192"/>
              <a:chOff x="3894" y="2760"/>
              <a:chExt cx="192" cy="192"/>
            </a:xfrm>
          </p:grpSpPr>
          <p:sp>
            <p:nvSpPr>
              <p:cNvPr id="111649" name="Oval 11"/>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1650" name="Oval 12"/>
              <p:cNvSpPr>
                <a:spLocks noChangeArrowheads="1"/>
              </p:cNvSpPr>
              <p:nvPr/>
            </p:nvSpPr>
            <p:spPr bwMode="auto">
              <a:xfrm>
                <a:off x="3989" y="2800"/>
                <a:ext cx="67" cy="58"/>
              </a:xfrm>
              <a:prstGeom prst="ellipse">
                <a:avLst/>
              </a:prstGeom>
              <a:solidFill>
                <a:srgbClr val="66FF99"/>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sp>
        <p:nvSpPr>
          <p:cNvPr id="537633" name="AutoShape 33"/>
          <p:cNvSpPr>
            <a:spLocks noChangeArrowheads="1"/>
          </p:cNvSpPr>
          <p:nvPr/>
        </p:nvSpPr>
        <p:spPr bwMode="auto">
          <a:xfrm>
            <a:off x="1730375" y="1574800"/>
            <a:ext cx="1412875" cy="739775"/>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1623" name="Rectangle 2"/>
          <p:cNvSpPr>
            <a:spLocks noGrp="1" noChangeArrowheads="1"/>
          </p:cNvSpPr>
          <p:nvPr>
            <p:ph type="title" idx="4294967295"/>
          </p:nvPr>
        </p:nvSpPr>
        <p:spPr/>
        <p:txBody>
          <a:bodyPr/>
          <a:lstStyle/>
          <a:p>
            <a:r>
              <a:rPr lang="en-US" dirty="0" smtClean="0"/>
              <a:t>Recycle FAIL</a:t>
            </a:r>
          </a:p>
        </p:txBody>
      </p:sp>
      <p:grpSp>
        <p:nvGrpSpPr>
          <p:cNvPr id="111624" name="Group 13"/>
          <p:cNvGrpSpPr>
            <a:grpSpLocks/>
          </p:cNvGrpSpPr>
          <p:nvPr/>
        </p:nvGrpSpPr>
        <p:grpSpPr bwMode="auto">
          <a:xfrm>
            <a:off x="7112000" y="4872038"/>
            <a:ext cx="976313" cy="609600"/>
            <a:chOff x="3417" y="2938"/>
            <a:chExt cx="615" cy="384"/>
          </a:xfrm>
        </p:grpSpPr>
        <p:sp>
          <p:nvSpPr>
            <p:cNvPr id="537614"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1645"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11625" name="Group 16"/>
          <p:cNvGrpSpPr>
            <a:grpSpLocks/>
          </p:cNvGrpSpPr>
          <p:nvPr/>
        </p:nvGrpSpPr>
        <p:grpSpPr bwMode="auto">
          <a:xfrm>
            <a:off x="7191375" y="5024438"/>
            <a:ext cx="304800" cy="304800"/>
            <a:chOff x="3894" y="2760"/>
            <a:chExt cx="192" cy="192"/>
          </a:xfrm>
        </p:grpSpPr>
        <p:sp>
          <p:nvSpPr>
            <p:cNvPr id="111642" name="Oval 17"/>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1643" name="Oval 18"/>
            <p:cNvSpPr>
              <a:spLocks noChangeArrowheads="1"/>
            </p:cNvSpPr>
            <p:nvPr/>
          </p:nvSpPr>
          <p:spPr bwMode="auto">
            <a:xfrm>
              <a:off x="3989" y="2800"/>
              <a:ext cx="67" cy="58"/>
            </a:xfrm>
            <a:prstGeom prst="ellipse">
              <a:avLst/>
            </a:prstGeom>
            <a:solidFill>
              <a:srgbClr val="FF9999"/>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11626" name="Line 19"/>
          <p:cNvSpPr>
            <a:spLocks noChangeShapeType="1"/>
          </p:cNvSpPr>
          <p:nvPr/>
        </p:nvSpPr>
        <p:spPr bwMode="auto">
          <a:xfrm>
            <a:off x="7812088" y="5202238"/>
            <a:ext cx="83343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11627" name="Group 20"/>
          <p:cNvGrpSpPr>
            <a:grpSpLocks/>
          </p:cNvGrpSpPr>
          <p:nvPr/>
        </p:nvGrpSpPr>
        <p:grpSpPr bwMode="auto">
          <a:xfrm>
            <a:off x="2981325" y="3013075"/>
            <a:ext cx="976313" cy="609600"/>
            <a:chOff x="3491" y="3069"/>
            <a:chExt cx="615" cy="384"/>
          </a:xfrm>
        </p:grpSpPr>
        <p:grpSp>
          <p:nvGrpSpPr>
            <p:cNvPr id="111636" name="Group 21"/>
            <p:cNvGrpSpPr>
              <a:grpSpLocks/>
            </p:cNvGrpSpPr>
            <p:nvPr/>
          </p:nvGrpSpPr>
          <p:grpSpPr bwMode="auto">
            <a:xfrm>
              <a:off x="3491" y="3069"/>
              <a:ext cx="615" cy="384"/>
              <a:chOff x="3417" y="2938"/>
              <a:chExt cx="615" cy="384"/>
            </a:xfrm>
          </p:grpSpPr>
          <p:sp>
            <p:nvSpPr>
              <p:cNvPr id="537622" name="AutoShape 22"/>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1641" name="Line 23"/>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11637" name="Group 24"/>
            <p:cNvGrpSpPr>
              <a:grpSpLocks/>
            </p:cNvGrpSpPr>
            <p:nvPr/>
          </p:nvGrpSpPr>
          <p:grpSpPr bwMode="auto">
            <a:xfrm>
              <a:off x="3551" y="3175"/>
              <a:ext cx="192" cy="192"/>
              <a:chOff x="3894" y="2760"/>
              <a:chExt cx="192" cy="192"/>
            </a:xfrm>
          </p:grpSpPr>
          <p:sp>
            <p:nvSpPr>
              <p:cNvPr id="111638" name="Oval 25"/>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1639" name="Oval 26"/>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sp>
        <p:nvSpPr>
          <p:cNvPr id="111628" name="AutoShape 27"/>
          <p:cNvSpPr>
            <a:spLocks noChangeArrowheads="1"/>
          </p:cNvSpPr>
          <p:nvPr/>
        </p:nvSpPr>
        <p:spPr bwMode="auto">
          <a:xfrm>
            <a:off x="5456238" y="4098925"/>
            <a:ext cx="3443287" cy="2057400"/>
          </a:xfrm>
          <a:prstGeom prst="roundRect">
            <a:avLst>
              <a:gd name="adj" fmla="val 16667"/>
            </a:avLst>
          </a:prstGeom>
          <a:noFill/>
          <a:ln w="38100" algn="ctr">
            <a:solidFill>
              <a:schemeClr val="accent2"/>
            </a:solidFill>
            <a:prstDash val="dashDot"/>
            <a:round/>
            <a:headEnd/>
            <a:tailEnd/>
          </a:ln>
        </p:spPr>
        <p:txBody>
          <a:bodyPr wrap="none" anchor="ctr"/>
          <a:lstStyle/>
          <a:p>
            <a:endParaRPr lang="en-US">
              <a:latin typeface="Arial" pitchFamily="34" charset="0"/>
              <a:cs typeface="Arial" pitchFamily="34" charset="0"/>
            </a:endParaRPr>
          </a:p>
        </p:txBody>
      </p:sp>
      <p:sp>
        <p:nvSpPr>
          <p:cNvPr id="111629" name="Text Box 28"/>
          <p:cNvSpPr txBox="1">
            <a:spLocks noChangeArrowheads="1"/>
          </p:cNvSpPr>
          <p:nvPr/>
        </p:nvSpPr>
        <p:spPr bwMode="auto">
          <a:xfrm>
            <a:off x="6445250" y="5621338"/>
            <a:ext cx="1730375" cy="519112"/>
          </a:xfrm>
          <a:prstGeom prst="rect">
            <a:avLst/>
          </a:prstGeom>
          <a:noFill/>
          <a:ln w="38100" algn="ctr">
            <a:noFill/>
            <a:miter lim="800000"/>
            <a:headEnd/>
            <a:tailEnd/>
          </a:ln>
        </p:spPr>
        <p:txBody>
          <a:bodyPr wrap="none">
            <a:spAutoFit/>
          </a:bodyPr>
          <a:lstStyle/>
          <a:p>
            <a:pPr algn="ctr"/>
            <a:r>
              <a:rPr lang="en-US" sz="2800">
                <a:latin typeface="Arial" pitchFamily="34" charset="0"/>
                <a:cs typeface="Arial" pitchFamily="34" charset="0"/>
              </a:rPr>
              <a:t>Free pool</a:t>
            </a:r>
          </a:p>
        </p:txBody>
      </p:sp>
      <p:sp>
        <p:nvSpPr>
          <p:cNvPr id="111630" name="Freeform 29"/>
          <p:cNvSpPr>
            <a:spLocks/>
          </p:cNvSpPr>
          <p:nvPr/>
        </p:nvSpPr>
        <p:spPr bwMode="auto">
          <a:xfrm>
            <a:off x="2803525" y="1946275"/>
            <a:ext cx="808038" cy="979488"/>
          </a:xfrm>
          <a:custGeom>
            <a:avLst/>
            <a:gdLst>
              <a:gd name="T0" fmla="*/ 0 w 509"/>
              <a:gd name="T1" fmla="*/ 2147483647 h 617"/>
              <a:gd name="T2" fmla="*/ 2147483647 w 509"/>
              <a:gd name="T3" fmla="*/ 2147483647 h 617"/>
              <a:gd name="T4" fmla="*/ 2147483647 w 509"/>
              <a:gd name="T5" fmla="*/ 2147483647 h 617"/>
              <a:gd name="T6" fmla="*/ 0 60000 65536"/>
              <a:gd name="T7" fmla="*/ 0 60000 65536"/>
              <a:gd name="T8" fmla="*/ 0 60000 65536"/>
              <a:gd name="T9" fmla="*/ 0 w 509"/>
              <a:gd name="T10" fmla="*/ 0 h 617"/>
              <a:gd name="T11" fmla="*/ 509 w 509"/>
              <a:gd name="T12" fmla="*/ 617 h 617"/>
            </a:gdLst>
            <a:ahLst/>
            <a:cxnLst>
              <a:cxn ang="T6">
                <a:pos x="T0" y="T1"/>
              </a:cxn>
              <a:cxn ang="T7">
                <a:pos x="T2" y="T3"/>
              </a:cxn>
              <a:cxn ang="T8">
                <a:pos x="T4" y="T5"/>
              </a:cxn>
            </a:cxnLst>
            <a:rect l="T9" t="T10" r="T11" b="T12"/>
            <a:pathLst>
              <a:path w="509" h="617">
                <a:moveTo>
                  <a:pt x="0" y="22"/>
                </a:moveTo>
                <a:cubicBezTo>
                  <a:pt x="169" y="11"/>
                  <a:pt x="338" y="0"/>
                  <a:pt x="423" y="99"/>
                </a:cubicBezTo>
                <a:cubicBezTo>
                  <a:pt x="508" y="198"/>
                  <a:pt x="508" y="407"/>
                  <a:pt x="509" y="617"/>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11631" name="Line 30"/>
          <p:cNvSpPr>
            <a:spLocks noChangeShapeType="1"/>
          </p:cNvSpPr>
          <p:nvPr/>
        </p:nvSpPr>
        <p:spPr bwMode="auto">
          <a:xfrm>
            <a:off x="3506788" y="3032125"/>
            <a:ext cx="379412" cy="56515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11632" name="Freeform 31"/>
          <p:cNvSpPr>
            <a:spLocks/>
          </p:cNvSpPr>
          <p:nvPr/>
        </p:nvSpPr>
        <p:spPr bwMode="auto">
          <a:xfrm>
            <a:off x="1666875" y="2133600"/>
            <a:ext cx="5465763" cy="2574925"/>
          </a:xfrm>
          <a:custGeom>
            <a:avLst/>
            <a:gdLst>
              <a:gd name="T0" fmla="*/ 2147483647 w 3443"/>
              <a:gd name="T1" fmla="*/ 0 h 1622"/>
              <a:gd name="T2" fmla="*/ 2147483647 w 3443"/>
              <a:gd name="T3" fmla="*/ 2147483647 h 1622"/>
              <a:gd name="T4" fmla="*/ 2147483647 w 3443"/>
              <a:gd name="T5" fmla="*/ 2147483647 h 1622"/>
              <a:gd name="T6" fmla="*/ 2147483647 w 3443"/>
              <a:gd name="T7" fmla="*/ 2147483647 h 1622"/>
              <a:gd name="T8" fmla="*/ 0 60000 65536"/>
              <a:gd name="T9" fmla="*/ 0 60000 65536"/>
              <a:gd name="T10" fmla="*/ 0 60000 65536"/>
              <a:gd name="T11" fmla="*/ 0 60000 65536"/>
              <a:gd name="T12" fmla="*/ 0 w 3443"/>
              <a:gd name="T13" fmla="*/ 0 h 1622"/>
              <a:gd name="T14" fmla="*/ 3443 w 3443"/>
              <a:gd name="T15" fmla="*/ 1622 h 1622"/>
            </a:gdLst>
            <a:ahLst/>
            <a:cxnLst>
              <a:cxn ang="T8">
                <a:pos x="T0" y="T1"/>
              </a:cxn>
              <a:cxn ang="T9">
                <a:pos x="T2" y="T3"/>
              </a:cxn>
              <a:cxn ang="T10">
                <a:pos x="T4" y="T5"/>
              </a:cxn>
              <a:cxn ang="T11">
                <a:pos x="T6" y="T7"/>
              </a:cxn>
            </a:cxnLst>
            <a:rect l="T12" t="T13" r="T14" b="T15"/>
            <a:pathLst>
              <a:path w="3443" h="1622">
                <a:moveTo>
                  <a:pt x="390" y="0"/>
                </a:moveTo>
                <a:cubicBezTo>
                  <a:pt x="195" y="441"/>
                  <a:pt x="0" y="882"/>
                  <a:pt x="400" y="1056"/>
                </a:cubicBezTo>
                <a:cubicBezTo>
                  <a:pt x="800" y="1230"/>
                  <a:pt x="2283" y="952"/>
                  <a:pt x="2790" y="1046"/>
                </a:cubicBezTo>
                <a:cubicBezTo>
                  <a:pt x="3297" y="1140"/>
                  <a:pt x="3370" y="1381"/>
                  <a:pt x="3443" y="1622"/>
                </a:cubicBezTo>
              </a:path>
            </a:pathLst>
          </a:custGeom>
          <a:noFill/>
          <a:ln w="76200">
            <a:solidFill>
              <a:srgbClr val="FF0000"/>
            </a:solidFill>
            <a:round/>
            <a:headEnd/>
            <a:tailEnd type="triangle" w="med" len="med"/>
          </a:ln>
        </p:spPr>
        <p:txBody>
          <a:bodyPr/>
          <a:lstStyle/>
          <a:p>
            <a:endParaRPr lang="en-US">
              <a:latin typeface="Arial" pitchFamily="34" charset="0"/>
              <a:cs typeface="Arial" pitchFamily="34" charset="0"/>
            </a:endParaRPr>
          </a:p>
        </p:txBody>
      </p:sp>
      <p:sp>
        <p:nvSpPr>
          <p:cNvPr id="537632" name="Text Box 32"/>
          <p:cNvSpPr txBox="1">
            <a:spLocks noChangeArrowheads="1"/>
          </p:cNvSpPr>
          <p:nvPr/>
        </p:nvSpPr>
        <p:spPr bwMode="auto">
          <a:xfrm>
            <a:off x="398463" y="4645025"/>
            <a:ext cx="4287837" cy="519113"/>
          </a:xfrm>
          <a:prstGeom prst="rect">
            <a:avLst/>
          </a:prstGeom>
          <a:noFill/>
          <a:ln w="38100" algn="ctr">
            <a:noFill/>
            <a:miter lim="800000"/>
            <a:headEnd/>
            <a:tailEnd/>
          </a:ln>
        </p:spPr>
        <p:txBody>
          <a:bodyPr wrap="none">
            <a:spAutoFit/>
          </a:bodyPr>
          <a:lstStyle/>
          <a:p>
            <a:pPr algn="ctr"/>
            <a:r>
              <a:rPr lang="en-US" sz="2800">
                <a:latin typeface="Arial" pitchFamily="34" charset="0"/>
                <a:cs typeface="Arial" pitchFamily="34" charset="0"/>
              </a:rPr>
              <a:t>zOMG what went wrong?</a:t>
            </a:r>
          </a:p>
        </p:txBody>
      </p:sp>
      <p:sp>
        <p:nvSpPr>
          <p:cNvPr id="111634" name="Text Box 34"/>
          <p:cNvSpPr txBox="1">
            <a:spLocks noChangeArrowheads="1"/>
          </p:cNvSpPr>
          <p:nvPr/>
        </p:nvSpPr>
        <p:spPr bwMode="auto">
          <a:xfrm>
            <a:off x="1751619" y="1609725"/>
            <a:ext cx="662362"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head</a:t>
            </a:r>
          </a:p>
        </p:txBody>
      </p:sp>
      <p:sp>
        <p:nvSpPr>
          <p:cNvPr id="111635" name="Text Box 35"/>
          <p:cNvSpPr txBox="1">
            <a:spLocks noChangeArrowheads="1"/>
          </p:cNvSpPr>
          <p:nvPr/>
        </p:nvSpPr>
        <p:spPr bwMode="auto">
          <a:xfrm>
            <a:off x="2582750" y="1609725"/>
            <a:ext cx="482824"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tail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37632"/>
                                        </p:tgtEl>
                                        <p:attrNameLst>
                                          <p:attrName>style.visibility</p:attrName>
                                        </p:attrNameLst>
                                      </p:cBhvr>
                                      <p:to>
                                        <p:strVal val="visible"/>
                                      </p:to>
                                    </p:set>
                                    <p:animEffect transition="in" filter="blinds(horizontal)">
                                      <p:cBhvr>
                                        <p:cTn id="7" dur="500"/>
                                        <p:tgtEl>
                                          <p:spTgt spid="537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3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1"/>
          <p:cNvSpPr>
            <a:spLocks noGrp="1"/>
          </p:cNvSpPr>
          <p:nvPr>
            <p:ph type="ftr" sz="quarter" idx="10"/>
          </p:nvPr>
        </p:nvSpPr>
        <p:spPr>
          <a:noFill/>
        </p:spPr>
        <p:txBody>
          <a:bodyPr/>
          <a:lstStyle/>
          <a:p>
            <a:r>
              <a:rPr lang="en-US" smtClean="0"/>
              <a:t>Art of Multiprocessor Programming</a:t>
            </a:r>
          </a:p>
        </p:txBody>
      </p:sp>
      <p:sp>
        <p:nvSpPr>
          <p:cNvPr id="112643" name="Slide Number Placeholder 2"/>
          <p:cNvSpPr>
            <a:spLocks noGrp="1"/>
          </p:cNvSpPr>
          <p:nvPr>
            <p:ph type="sldNum" sz="quarter" idx="11"/>
          </p:nvPr>
        </p:nvSpPr>
        <p:spPr>
          <a:noFill/>
        </p:spPr>
        <p:txBody>
          <a:bodyPr/>
          <a:lstStyle/>
          <a:p>
            <a:fld id="{8E22DBDA-A139-47F3-B3D7-6694E7D98841}" type="slidenum">
              <a:rPr lang="ar-SA" smtClean="0"/>
              <a:pPr/>
              <a:t>109</a:t>
            </a:fld>
            <a:endParaRPr lang="en-US" smtClean="0"/>
          </a:p>
        </p:txBody>
      </p:sp>
      <p:sp>
        <p:nvSpPr>
          <p:cNvPr id="11264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A0F03190-1E6E-4699-81B5-4980A90BD235}" type="slidenum">
              <a:rPr lang="ar-SA" sz="1400">
                <a:solidFill>
                  <a:schemeClr val="tx1"/>
                </a:solidFill>
                <a:latin typeface="Arial" pitchFamily="34" charset="0"/>
                <a:cs typeface="Arial" pitchFamily="34" charset="0"/>
              </a:rPr>
              <a:pPr/>
              <a:t>109</a:t>
            </a:fld>
            <a:endParaRPr lang="en-US" sz="1400">
              <a:solidFill>
                <a:schemeClr val="tx1"/>
              </a:solidFill>
              <a:latin typeface="Arial" pitchFamily="34" charset="0"/>
              <a:cs typeface="Arial" pitchFamily="34" charset="0"/>
            </a:endParaRPr>
          </a:p>
        </p:txBody>
      </p:sp>
      <p:sp>
        <p:nvSpPr>
          <p:cNvPr id="538667" name="AutoShape 43"/>
          <p:cNvSpPr>
            <a:spLocks noChangeArrowheads="1"/>
          </p:cNvSpPr>
          <p:nvPr/>
        </p:nvSpPr>
        <p:spPr bwMode="auto">
          <a:xfrm>
            <a:off x="1730375" y="1574800"/>
            <a:ext cx="1412875" cy="739775"/>
          </a:xfrm>
          <a:prstGeom prst="roundRect">
            <a:avLst>
              <a:gd name="adj" fmla="val 16667"/>
            </a:avLst>
          </a:prstGeom>
          <a:solidFill>
            <a:srgbClr val="C0C0C0"/>
          </a:solidFill>
          <a:ln w="38100" algn="ctr">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2646" name="Rectangle 2"/>
          <p:cNvSpPr>
            <a:spLocks noGrp="1" noChangeArrowheads="1"/>
          </p:cNvSpPr>
          <p:nvPr>
            <p:ph type="title" idx="4294967295"/>
          </p:nvPr>
        </p:nvSpPr>
        <p:spPr/>
        <p:txBody>
          <a:bodyPr/>
          <a:lstStyle/>
          <a:p>
            <a:r>
              <a:rPr lang="en-US" smtClean="0"/>
              <a:t>The Dreaded ABA Problem</a:t>
            </a:r>
          </a:p>
        </p:txBody>
      </p:sp>
      <p:grpSp>
        <p:nvGrpSpPr>
          <p:cNvPr id="112647" name="Group 3"/>
          <p:cNvGrpSpPr>
            <a:grpSpLocks/>
          </p:cNvGrpSpPr>
          <p:nvPr/>
        </p:nvGrpSpPr>
        <p:grpSpPr bwMode="auto">
          <a:xfrm>
            <a:off x="2981325" y="3013075"/>
            <a:ext cx="976313" cy="609600"/>
            <a:chOff x="3417" y="2938"/>
            <a:chExt cx="615" cy="384"/>
          </a:xfrm>
        </p:grpSpPr>
        <p:sp>
          <p:nvSpPr>
            <p:cNvPr id="538628" name="AutoShape 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2686" name="Line 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12648" name="Freeform 7"/>
          <p:cNvSpPr>
            <a:spLocks/>
          </p:cNvSpPr>
          <p:nvPr/>
        </p:nvSpPr>
        <p:spPr bwMode="auto">
          <a:xfrm>
            <a:off x="2254250" y="1944688"/>
            <a:ext cx="620713" cy="1516062"/>
          </a:xfrm>
          <a:custGeom>
            <a:avLst/>
            <a:gdLst>
              <a:gd name="T0" fmla="*/ 2147483647 w 391"/>
              <a:gd name="T1" fmla="*/ 0 h 955"/>
              <a:gd name="T2" fmla="*/ 2147483647 w 391"/>
              <a:gd name="T3" fmla="*/ 2147483647 h 955"/>
              <a:gd name="T4" fmla="*/ 2147483647 w 391"/>
              <a:gd name="T5" fmla="*/ 2147483647 h 955"/>
              <a:gd name="T6" fmla="*/ 2147483647 w 391"/>
              <a:gd name="T7" fmla="*/ 2147483647 h 955"/>
              <a:gd name="T8" fmla="*/ 0 60000 65536"/>
              <a:gd name="T9" fmla="*/ 0 60000 65536"/>
              <a:gd name="T10" fmla="*/ 0 60000 65536"/>
              <a:gd name="T11" fmla="*/ 0 60000 65536"/>
              <a:gd name="T12" fmla="*/ 0 w 391"/>
              <a:gd name="T13" fmla="*/ 0 h 955"/>
              <a:gd name="T14" fmla="*/ 391 w 391"/>
              <a:gd name="T15" fmla="*/ 955 h 955"/>
            </a:gdLst>
            <a:ahLst/>
            <a:cxnLst>
              <a:cxn ang="T8">
                <a:pos x="T0" y="T1"/>
              </a:cxn>
              <a:cxn ang="T9">
                <a:pos x="T2" y="T3"/>
              </a:cxn>
              <a:cxn ang="T10">
                <a:pos x="T4" y="T5"/>
              </a:cxn>
              <a:cxn ang="T11">
                <a:pos x="T6" y="T7"/>
              </a:cxn>
            </a:cxnLst>
            <a:rect l="T12" t="T13" r="T14" b="T15"/>
            <a:pathLst>
              <a:path w="391" h="955">
                <a:moveTo>
                  <a:pt x="36" y="0"/>
                </a:moveTo>
                <a:cubicBezTo>
                  <a:pt x="19" y="236"/>
                  <a:pt x="2" y="472"/>
                  <a:pt x="7" y="624"/>
                </a:cubicBezTo>
                <a:cubicBezTo>
                  <a:pt x="12" y="776"/>
                  <a:pt x="0" y="869"/>
                  <a:pt x="64" y="912"/>
                </a:cubicBezTo>
                <a:cubicBezTo>
                  <a:pt x="128" y="955"/>
                  <a:pt x="259" y="919"/>
                  <a:pt x="391" y="884"/>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12649" name="Freeform 8"/>
          <p:cNvSpPr>
            <a:spLocks/>
          </p:cNvSpPr>
          <p:nvPr/>
        </p:nvSpPr>
        <p:spPr bwMode="auto">
          <a:xfrm>
            <a:off x="2752725" y="1778000"/>
            <a:ext cx="3767138" cy="1104900"/>
          </a:xfrm>
          <a:custGeom>
            <a:avLst/>
            <a:gdLst>
              <a:gd name="T0" fmla="*/ 0 w 2373"/>
              <a:gd name="T1" fmla="*/ 2147483647 h 696"/>
              <a:gd name="T2" fmla="*/ 2147483647 w 2373"/>
              <a:gd name="T3" fmla="*/ 2147483647 h 696"/>
              <a:gd name="T4" fmla="*/ 2147483647 w 2373"/>
              <a:gd name="T5" fmla="*/ 2147483647 h 696"/>
              <a:gd name="T6" fmla="*/ 0 60000 65536"/>
              <a:gd name="T7" fmla="*/ 0 60000 65536"/>
              <a:gd name="T8" fmla="*/ 0 60000 65536"/>
              <a:gd name="T9" fmla="*/ 0 w 2373"/>
              <a:gd name="T10" fmla="*/ 0 h 696"/>
              <a:gd name="T11" fmla="*/ 2373 w 2373"/>
              <a:gd name="T12" fmla="*/ 696 h 696"/>
            </a:gdLst>
            <a:ahLst/>
            <a:cxnLst>
              <a:cxn ang="T6">
                <a:pos x="T0" y="T1"/>
              </a:cxn>
              <a:cxn ang="T7">
                <a:pos x="T2" y="T3"/>
              </a:cxn>
              <a:cxn ang="T8">
                <a:pos x="T4" y="T5"/>
              </a:cxn>
            </a:cxnLst>
            <a:rect l="T9" t="T10" r="T11" b="T12"/>
            <a:pathLst>
              <a:path w="2373" h="696">
                <a:moveTo>
                  <a:pt x="0" y="144"/>
                </a:moveTo>
                <a:cubicBezTo>
                  <a:pt x="330" y="135"/>
                  <a:pt x="1585" y="0"/>
                  <a:pt x="1979" y="92"/>
                </a:cubicBezTo>
                <a:cubicBezTo>
                  <a:pt x="2373" y="184"/>
                  <a:pt x="2283" y="570"/>
                  <a:pt x="2363" y="696"/>
                </a:cubicBezTo>
              </a:path>
            </a:pathLst>
          </a:custGeom>
          <a:noFill/>
          <a:ln w="76200">
            <a:solidFill>
              <a:schemeClr val="folHlink"/>
            </a:solidFill>
            <a:round/>
            <a:headEnd/>
            <a:tailEnd type="triangle" w="med" len="med"/>
          </a:ln>
        </p:spPr>
        <p:txBody>
          <a:bodyPr/>
          <a:lstStyle/>
          <a:p>
            <a:endParaRPr lang="en-US">
              <a:latin typeface="Arial" pitchFamily="34" charset="0"/>
              <a:cs typeface="Arial" pitchFamily="34" charset="0"/>
            </a:endParaRPr>
          </a:p>
        </p:txBody>
      </p:sp>
      <p:grpSp>
        <p:nvGrpSpPr>
          <p:cNvPr id="112650" name="Group 9"/>
          <p:cNvGrpSpPr>
            <a:grpSpLocks/>
          </p:cNvGrpSpPr>
          <p:nvPr/>
        </p:nvGrpSpPr>
        <p:grpSpPr bwMode="auto">
          <a:xfrm>
            <a:off x="4551363" y="3013075"/>
            <a:ext cx="976312" cy="609600"/>
            <a:chOff x="3417" y="2938"/>
            <a:chExt cx="615" cy="384"/>
          </a:xfrm>
        </p:grpSpPr>
        <p:sp>
          <p:nvSpPr>
            <p:cNvPr id="538634" name="AutoShape 10"/>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folHlink"/>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2684" name="Line 11"/>
            <p:cNvSpPr>
              <a:spLocks noChangeShapeType="1"/>
            </p:cNvSpPr>
            <p:nvPr/>
          </p:nvSpPr>
          <p:spPr bwMode="auto">
            <a:xfrm>
              <a:off x="3725" y="2938"/>
              <a:ext cx="0" cy="384"/>
            </a:xfrm>
            <a:prstGeom prst="line">
              <a:avLst/>
            </a:prstGeom>
            <a:noFill/>
            <a:ln w="38100">
              <a:solidFill>
                <a:schemeClr val="folHlink"/>
              </a:solidFill>
              <a:round/>
              <a:headEnd/>
              <a:tailEnd/>
            </a:ln>
          </p:spPr>
          <p:txBody>
            <a:bodyPr/>
            <a:lstStyle/>
            <a:p>
              <a:endParaRPr lang="en-US">
                <a:latin typeface="Arial" pitchFamily="34" charset="0"/>
                <a:cs typeface="Arial" pitchFamily="34" charset="0"/>
              </a:endParaRPr>
            </a:p>
          </p:txBody>
        </p:sp>
      </p:grpSp>
      <p:sp>
        <p:nvSpPr>
          <p:cNvPr id="112651" name="Line 12"/>
          <p:cNvSpPr>
            <a:spLocks noChangeShapeType="1"/>
          </p:cNvSpPr>
          <p:nvPr/>
        </p:nvSpPr>
        <p:spPr bwMode="auto">
          <a:xfrm>
            <a:off x="3717925" y="3317875"/>
            <a:ext cx="833438" cy="0"/>
          </a:xfrm>
          <a:prstGeom prst="line">
            <a:avLst/>
          </a:prstGeom>
          <a:noFill/>
          <a:ln w="76200">
            <a:solidFill>
              <a:schemeClr val="folHlink"/>
            </a:solidFill>
            <a:round/>
            <a:headEnd/>
            <a:tailEnd type="triangle" w="med" len="med"/>
          </a:ln>
        </p:spPr>
        <p:txBody>
          <a:bodyPr/>
          <a:lstStyle/>
          <a:p>
            <a:endParaRPr lang="en-US">
              <a:latin typeface="Arial" pitchFamily="34" charset="0"/>
              <a:cs typeface="Arial" pitchFamily="34" charset="0"/>
            </a:endParaRPr>
          </a:p>
        </p:txBody>
      </p:sp>
      <p:grpSp>
        <p:nvGrpSpPr>
          <p:cNvPr id="112652" name="Group 13"/>
          <p:cNvGrpSpPr>
            <a:grpSpLocks/>
          </p:cNvGrpSpPr>
          <p:nvPr/>
        </p:nvGrpSpPr>
        <p:grpSpPr bwMode="auto">
          <a:xfrm>
            <a:off x="4630738" y="3165475"/>
            <a:ext cx="304800" cy="304800"/>
            <a:chOff x="3894" y="2760"/>
            <a:chExt cx="192" cy="192"/>
          </a:xfrm>
        </p:grpSpPr>
        <p:sp>
          <p:nvSpPr>
            <p:cNvPr id="112681" name="Oval 14"/>
            <p:cNvSpPr>
              <a:spLocks noChangeArrowheads="1"/>
            </p:cNvSpPr>
            <p:nvPr/>
          </p:nvSpPr>
          <p:spPr bwMode="auto">
            <a:xfrm>
              <a:off x="3894" y="2760"/>
              <a:ext cx="192" cy="192"/>
            </a:xfrm>
            <a:prstGeom prst="ellipse">
              <a:avLst/>
            </a:prstGeom>
            <a:solidFill>
              <a:srgbClr val="FF7C80"/>
            </a:solidFill>
            <a:ln w="38100" algn="ctr">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112682" name="Oval 15"/>
            <p:cNvSpPr>
              <a:spLocks noChangeArrowheads="1"/>
            </p:cNvSpPr>
            <p:nvPr/>
          </p:nvSpPr>
          <p:spPr bwMode="auto">
            <a:xfrm>
              <a:off x="3989" y="2800"/>
              <a:ext cx="67" cy="58"/>
            </a:xfrm>
            <a:prstGeom prst="ellipse">
              <a:avLst/>
            </a:prstGeom>
            <a:solidFill>
              <a:srgbClr val="FF9999"/>
            </a:solidFill>
            <a:ln w="3175" algn="ctr">
              <a:solidFill>
                <a:schemeClr val="folHlink"/>
              </a:solidFill>
              <a:round/>
              <a:headEnd/>
              <a:tailEnd/>
            </a:ln>
          </p:spPr>
          <p:txBody>
            <a:bodyPr wrap="none" anchor="ctr"/>
            <a:lstStyle/>
            <a:p>
              <a:endParaRPr lang="en-US">
                <a:latin typeface="Arial" pitchFamily="34" charset="0"/>
                <a:cs typeface="Arial" pitchFamily="34" charset="0"/>
              </a:endParaRPr>
            </a:p>
          </p:txBody>
        </p:sp>
      </p:grpSp>
      <p:grpSp>
        <p:nvGrpSpPr>
          <p:cNvPr id="112653" name="Group 16"/>
          <p:cNvGrpSpPr>
            <a:grpSpLocks/>
          </p:cNvGrpSpPr>
          <p:nvPr/>
        </p:nvGrpSpPr>
        <p:grpSpPr bwMode="auto">
          <a:xfrm>
            <a:off x="6084888" y="3038475"/>
            <a:ext cx="976312" cy="609600"/>
            <a:chOff x="3417" y="2938"/>
            <a:chExt cx="615" cy="384"/>
          </a:xfrm>
        </p:grpSpPr>
        <p:sp>
          <p:nvSpPr>
            <p:cNvPr id="538641" name="AutoShape 1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folHlink"/>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2680" name="Line 18"/>
            <p:cNvSpPr>
              <a:spLocks noChangeShapeType="1"/>
            </p:cNvSpPr>
            <p:nvPr/>
          </p:nvSpPr>
          <p:spPr bwMode="auto">
            <a:xfrm>
              <a:off x="3725" y="2938"/>
              <a:ext cx="0" cy="384"/>
            </a:xfrm>
            <a:prstGeom prst="line">
              <a:avLst/>
            </a:prstGeom>
            <a:noFill/>
            <a:ln w="38100">
              <a:solidFill>
                <a:schemeClr val="folHlink"/>
              </a:solidFill>
              <a:round/>
              <a:headEnd/>
              <a:tailEnd/>
            </a:ln>
          </p:spPr>
          <p:txBody>
            <a:bodyPr/>
            <a:lstStyle/>
            <a:p>
              <a:endParaRPr lang="en-US">
                <a:latin typeface="Arial" pitchFamily="34" charset="0"/>
                <a:cs typeface="Arial" pitchFamily="34" charset="0"/>
              </a:endParaRPr>
            </a:p>
          </p:txBody>
        </p:sp>
      </p:grpSp>
      <p:sp>
        <p:nvSpPr>
          <p:cNvPr id="112654" name="Line 19"/>
          <p:cNvSpPr>
            <a:spLocks noChangeShapeType="1"/>
          </p:cNvSpPr>
          <p:nvPr/>
        </p:nvSpPr>
        <p:spPr bwMode="auto">
          <a:xfrm>
            <a:off x="6573838" y="3038475"/>
            <a:ext cx="487362" cy="609600"/>
          </a:xfrm>
          <a:prstGeom prst="line">
            <a:avLst/>
          </a:prstGeom>
          <a:noFill/>
          <a:ln w="38100">
            <a:solidFill>
              <a:schemeClr val="folHlink"/>
            </a:solidFill>
            <a:round/>
            <a:headEnd/>
            <a:tailEnd/>
          </a:ln>
        </p:spPr>
        <p:txBody>
          <a:bodyPr/>
          <a:lstStyle/>
          <a:p>
            <a:endParaRPr lang="en-US">
              <a:latin typeface="Arial" pitchFamily="34" charset="0"/>
              <a:cs typeface="Arial" pitchFamily="34" charset="0"/>
            </a:endParaRPr>
          </a:p>
        </p:txBody>
      </p:sp>
      <p:sp>
        <p:nvSpPr>
          <p:cNvPr id="112655" name="Line 20"/>
          <p:cNvSpPr>
            <a:spLocks noChangeShapeType="1"/>
          </p:cNvSpPr>
          <p:nvPr/>
        </p:nvSpPr>
        <p:spPr bwMode="auto">
          <a:xfrm>
            <a:off x="5251450" y="3343275"/>
            <a:ext cx="833438" cy="0"/>
          </a:xfrm>
          <a:prstGeom prst="line">
            <a:avLst/>
          </a:prstGeom>
          <a:noFill/>
          <a:ln w="76200">
            <a:solidFill>
              <a:schemeClr val="folHlink"/>
            </a:solidFill>
            <a:round/>
            <a:headEnd/>
            <a:tailEnd type="triangle" w="med" len="med"/>
          </a:ln>
        </p:spPr>
        <p:txBody>
          <a:bodyPr/>
          <a:lstStyle/>
          <a:p>
            <a:endParaRPr lang="en-US">
              <a:latin typeface="Arial" pitchFamily="34" charset="0"/>
              <a:cs typeface="Arial" pitchFamily="34" charset="0"/>
            </a:endParaRPr>
          </a:p>
        </p:txBody>
      </p:sp>
      <p:grpSp>
        <p:nvGrpSpPr>
          <p:cNvPr id="112656" name="Group 21"/>
          <p:cNvGrpSpPr>
            <a:grpSpLocks/>
          </p:cNvGrpSpPr>
          <p:nvPr/>
        </p:nvGrpSpPr>
        <p:grpSpPr bwMode="auto">
          <a:xfrm>
            <a:off x="6164263" y="3190875"/>
            <a:ext cx="304800" cy="304800"/>
            <a:chOff x="3894" y="2760"/>
            <a:chExt cx="192" cy="192"/>
          </a:xfrm>
        </p:grpSpPr>
        <p:sp>
          <p:nvSpPr>
            <p:cNvPr id="112677" name="Oval 22"/>
            <p:cNvSpPr>
              <a:spLocks noChangeArrowheads="1"/>
            </p:cNvSpPr>
            <p:nvPr/>
          </p:nvSpPr>
          <p:spPr bwMode="auto">
            <a:xfrm>
              <a:off x="3894" y="2760"/>
              <a:ext cx="192" cy="192"/>
            </a:xfrm>
            <a:prstGeom prst="ellipse">
              <a:avLst/>
            </a:prstGeom>
            <a:solidFill>
              <a:srgbClr val="0000FF"/>
            </a:solidFill>
            <a:ln w="38100" algn="ctr">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112678" name="Oval 23"/>
            <p:cNvSpPr>
              <a:spLocks noChangeArrowheads="1"/>
            </p:cNvSpPr>
            <p:nvPr/>
          </p:nvSpPr>
          <p:spPr bwMode="auto">
            <a:xfrm>
              <a:off x="3989" y="2800"/>
              <a:ext cx="67" cy="58"/>
            </a:xfrm>
            <a:prstGeom prst="ellipse">
              <a:avLst/>
            </a:prstGeom>
            <a:solidFill>
              <a:srgbClr val="0000FF"/>
            </a:solidFill>
            <a:ln w="3175" algn="ctr">
              <a:solidFill>
                <a:schemeClr val="folHlink"/>
              </a:solidFill>
              <a:round/>
              <a:headEnd/>
              <a:tailEnd/>
            </a:ln>
          </p:spPr>
          <p:txBody>
            <a:bodyPr wrap="none" anchor="ctr"/>
            <a:lstStyle/>
            <a:p>
              <a:endParaRPr lang="en-US">
                <a:latin typeface="Arial" pitchFamily="34" charset="0"/>
                <a:cs typeface="Arial" pitchFamily="34" charset="0"/>
              </a:endParaRPr>
            </a:p>
          </p:txBody>
        </p:sp>
      </p:grpSp>
      <p:grpSp>
        <p:nvGrpSpPr>
          <p:cNvPr id="112657" name="Group 24"/>
          <p:cNvGrpSpPr>
            <a:grpSpLocks/>
          </p:cNvGrpSpPr>
          <p:nvPr/>
        </p:nvGrpSpPr>
        <p:grpSpPr bwMode="auto">
          <a:xfrm>
            <a:off x="3076575" y="3181350"/>
            <a:ext cx="304800" cy="304800"/>
            <a:chOff x="3894" y="2760"/>
            <a:chExt cx="192" cy="192"/>
          </a:xfrm>
        </p:grpSpPr>
        <p:sp>
          <p:nvSpPr>
            <p:cNvPr id="112675" name="Oval 25"/>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676" name="Oval 26"/>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2658" name="Group 27"/>
          <p:cNvGrpSpPr>
            <a:grpSpLocks/>
          </p:cNvGrpSpPr>
          <p:nvPr/>
        </p:nvGrpSpPr>
        <p:grpSpPr bwMode="auto">
          <a:xfrm>
            <a:off x="1616075" y="5046663"/>
            <a:ext cx="725488" cy="750887"/>
            <a:chOff x="3600" y="2864"/>
            <a:chExt cx="688" cy="712"/>
          </a:xfrm>
        </p:grpSpPr>
        <p:sp>
          <p:nvSpPr>
            <p:cNvPr id="112664" name="Rectangle 28"/>
            <p:cNvSpPr>
              <a:spLocks noChangeArrowheads="1"/>
            </p:cNvSpPr>
            <p:nvPr/>
          </p:nvSpPr>
          <p:spPr bwMode="auto">
            <a:xfrm>
              <a:off x="3704" y="3432"/>
              <a:ext cx="480" cy="136"/>
            </a:xfrm>
            <a:prstGeom prst="rect">
              <a:avLst/>
            </a:pr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12665" name="Group 29"/>
            <p:cNvGrpSpPr>
              <a:grpSpLocks/>
            </p:cNvGrpSpPr>
            <p:nvPr/>
          </p:nvGrpSpPr>
          <p:grpSpPr bwMode="auto">
            <a:xfrm>
              <a:off x="3600" y="3232"/>
              <a:ext cx="688" cy="344"/>
              <a:chOff x="3600" y="3232"/>
              <a:chExt cx="688" cy="344"/>
            </a:xfrm>
          </p:grpSpPr>
          <p:sp>
            <p:nvSpPr>
              <p:cNvPr id="112673" name="Freeform 30"/>
              <p:cNvSpPr>
                <a:spLocks/>
              </p:cNvSpPr>
              <p:nvPr/>
            </p:nvSpPr>
            <p:spPr bwMode="auto">
              <a:xfrm>
                <a:off x="4152"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674" name="Freeform 31"/>
              <p:cNvSpPr>
                <a:spLocks/>
              </p:cNvSpPr>
              <p:nvPr/>
            </p:nvSpPr>
            <p:spPr bwMode="auto">
              <a:xfrm flipH="1">
                <a:off x="360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2666" name="Group 32"/>
            <p:cNvGrpSpPr>
              <a:grpSpLocks/>
            </p:cNvGrpSpPr>
            <p:nvPr/>
          </p:nvGrpSpPr>
          <p:grpSpPr bwMode="auto">
            <a:xfrm>
              <a:off x="3629" y="3088"/>
              <a:ext cx="630" cy="312"/>
              <a:chOff x="3637" y="3088"/>
              <a:chExt cx="630" cy="312"/>
            </a:xfrm>
          </p:grpSpPr>
          <p:sp>
            <p:nvSpPr>
              <p:cNvPr id="112671" name="Freeform 33"/>
              <p:cNvSpPr>
                <a:spLocks/>
              </p:cNvSpPr>
              <p:nvPr/>
            </p:nvSpPr>
            <p:spPr bwMode="auto">
              <a:xfrm>
                <a:off x="4144"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672" name="Freeform 34"/>
              <p:cNvSpPr>
                <a:spLocks/>
              </p:cNvSpPr>
              <p:nvPr/>
            </p:nvSpPr>
            <p:spPr bwMode="auto">
              <a:xfrm flipH="1">
                <a:off x="3637"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2667" name="Group 35"/>
            <p:cNvGrpSpPr>
              <a:grpSpLocks/>
            </p:cNvGrpSpPr>
            <p:nvPr/>
          </p:nvGrpSpPr>
          <p:grpSpPr bwMode="auto">
            <a:xfrm>
              <a:off x="3661" y="2944"/>
              <a:ext cx="566" cy="320"/>
              <a:chOff x="3657" y="2944"/>
              <a:chExt cx="566" cy="320"/>
            </a:xfrm>
          </p:grpSpPr>
          <p:sp>
            <p:nvSpPr>
              <p:cNvPr id="112669" name="Freeform 36"/>
              <p:cNvSpPr>
                <a:spLocks/>
              </p:cNvSpPr>
              <p:nvPr/>
            </p:nvSpPr>
            <p:spPr bwMode="auto">
              <a:xfrm>
                <a:off x="4096"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670" name="Freeform 37"/>
              <p:cNvSpPr>
                <a:spLocks/>
              </p:cNvSpPr>
              <p:nvPr/>
            </p:nvSpPr>
            <p:spPr bwMode="auto">
              <a:xfrm flipH="1">
                <a:off x="3657"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12668" name="AutoShape 38"/>
            <p:cNvSpPr>
              <a:spLocks noChangeArrowheads="1"/>
            </p:cNvSpPr>
            <p:nvPr/>
          </p:nvSpPr>
          <p:spPr bwMode="auto">
            <a:xfrm flipV="1">
              <a:off x="3708" y="2864"/>
              <a:ext cx="472"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83 w 21600"/>
                <a:gd name="T13" fmla="*/ 2888 h 21600"/>
                <a:gd name="T14" fmla="*/ 18717 w 21600"/>
                <a:gd name="T15" fmla="*/ 18713 h 21600"/>
              </a:gdLst>
              <a:ahLst/>
              <a:cxnLst>
                <a:cxn ang="T8">
                  <a:pos x="T0" y="T1"/>
                </a:cxn>
                <a:cxn ang="T9">
                  <a:pos x="T2" y="T3"/>
                </a:cxn>
                <a:cxn ang="T10">
                  <a:pos x="T4" y="T5"/>
                </a:cxn>
                <a:cxn ang="T11">
                  <a:pos x="T6" y="T7"/>
                </a:cxn>
              </a:cxnLst>
              <a:rect l="T12" t="T13" r="T14" b="T15"/>
              <a:pathLst>
                <a:path w="21600" h="21600">
                  <a:moveTo>
                    <a:pt x="0" y="0"/>
                  </a:moveTo>
                  <a:lnTo>
                    <a:pt x="2196" y="21600"/>
                  </a:lnTo>
                  <a:lnTo>
                    <a:pt x="19404" y="21600"/>
                  </a:lnTo>
                  <a:lnTo>
                    <a:pt x="21600" y="0"/>
                  </a:lnTo>
                  <a:close/>
                </a:path>
              </a:pathLst>
            </a:cu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112659" name="AutoShape 39"/>
          <p:cNvSpPr>
            <a:spLocks noChangeArrowheads="1"/>
          </p:cNvSpPr>
          <p:nvPr/>
        </p:nvSpPr>
        <p:spPr bwMode="auto">
          <a:xfrm>
            <a:off x="5837238" y="4098925"/>
            <a:ext cx="3062287" cy="2057400"/>
          </a:xfrm>
          <a:prstGeom prst="roundRect">
            <a:avLst>
              <a:gd name="adj" fmla="val 16667"/>
            </a:avLst>
          </a:prstGeom>
          <a:noFill/>
          <a:ln w="38100" algn="ctr">
            <a:solidFill>
              <a:schemeClr val="folHlink"/>
            </a:solidFill>
            <a:prstDash val="dashDot"/>
            <a:round/>
            <a:headEnd/>
            <a:tailEnd/>
          </a:ln>
        </p:spPr>
        <p:txBody>
          <a:bodyPr wrap="none" anchor="ctr"/>
          <a:lstStyle/>
          <a:p>
            <a:endParaRPr lang="en-US">
              <a:latin typeface="Arial" pitchFamily="34" charset="0"/>
              <a:cs typeface="Arial" pitchFamily="34" charset="0"/>
            </a:endParaRPr>
          </a:p>
        </p:txBody>
      </p:sp>
      <p:sp>
        <p:nvSpPr>
          <p:cNvPr id="112660" name="AutoShape 40"/>
          <p:cNvSpPr>
            <a:spLocks noChangeArrowheads="1"/>
          </p:cNvSpPr>
          <p:nvPr/>
        </p:nvSpPr>
        <p:spPr bwMode="auto">
          <a:xfrm>
            <a:off x="1692275" y="1584325"/>
            <a:ext cx="1050925" cy="884238"/>
          </a:xfrm>
          <a:prstGeom prst="wedgeRoundRectCallout">
            <a:avLst>
              <a:gd name="adj1" fmla="val 243352"/>
              <a:gd name="adj2" fmla="val 219838"/>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112661" name="Text Box 44"/>
          <p:cNvSpPr txBox="1">
            <a:spLocks noChangeArrowheads="1"/>
          </p:cNvSpPr>
          <p:nvPr/>
        </p:nvSpPr>
        <p:spPr bwMode="auto">
          <a:xfrm>
            <a:off x="1751619" y="1609725"/>
            <a:ext cx="662362"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head</a:t>
            </a:r>
          </a:p>
        </p:txBody>
      </p:sp>
      <p:sp>
        <p:nvSpPr>
          <p:cNvPr id="112662" name="Text Box 45"/>
          <p:cNvSpPr txBox="1">
            <a:spLocks noChangeArrowheads="1"/>
          </p:cNvSpPr>
          <p:nvPr/>
        </p:nvSpPr>
        <p:spPr bwMode="auto">
          <a:xfrm>
            <a:off x="2582750" y="1609725"/>
            <a:ext cx="482824"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tail</a:t>
            </a:r>
          </a:p>
        </p:txBody>
      </p:sp>
      <p:sp>
        <p:nvSpPr>
          <p:cNvPr id="112688" name="Text Box 48"/>
          <p:cNvSpPr txBox="1">
            <a:spLocks noChangeArrowheads="1"/>
          </p:cNvSpPr>
          <p:nvPr/>
        </p:nvSpPr>
        <p:spPr bwMode="auto">
          <a:xfrm>
            <a:off x="2852728" y="4149725"/>
            <a:ext cx="4624407" cy="954107"/>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pPr algn="ctr">
              <a:defRPr/>
            </a:pPr>
            <a:r>
              <a:rPr lang="en-US" sz="2800">
                <a:solidFill>
                  <a:srgbClr val="3366FF"/>
                </a:solidFill>
                <a:latin typeface="Arial" pitchFamily="34" charset="0"/>
                <a:cs typeface="Arial" pitchFamily="34" charset="0"/>
              </a:rPr>
              <a:t>Head reference has value </a:t>
            </a:r>
            <a:r>
              <a:rPr lang="en-US" sz="2800">
                <a:solidFill>
                  <a:schemeClr val="tx1"/>
                </a:solidFill>
                <a:latin typeface="Arial" pitchFamily="34" charset="0"/>
                <a:cs typeface="Arial" pitchFamily="34" charset="0"/>
              </a:rPr>
              <a:t>A</a:t>
            </a:r>
          </a:p>
          <a:p>
            <a:pPr algn="ctr">
              <a:defRPr/>
            </a:pPr>
            <a:r>
              <a:rPr lang="en-US" sz="2800">
                <a:solidFill>
                  <a:srgbClr val="3366FF"/>
                </a:solidFill>
                <a:latin typeface="Arial" pitchFamily="34" charset="0"/>
                <a:cs typeface="Arial" pitchFamily="34" charset="0"/>
              </a:rPr>
              <a:t>Thread reads value </a:t>
            </a:r>
            <a:r>
              <a:rPr lang="en-US" sz="2800">
                <a:solidFill>
                  <a:schemeClr val="tx1"/>
                </a:solidFill>
                <a:latin typeface="Arial" pitchFamily="34" charset="0"/>
                <a:cs typeface="Arial" pitchFamily="34" charset="0"/>
              </a:rPr>
              <a:t>A</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smtClean="0"/>
              <a:t>Art of Multiprocessor Programming</a:t>
            </a:r>
          </a:p>
        </p:txBody>
      </p:sp>
      <p:sp>
        <p:nvSpPr>
          <p:cNvPr id="13315" name="Slide Number Placeholder 4"/>
          <p:cNvSpPr>
            <a:spLocks noGrp="1"/>
          </p:cNvSpPr>
          <p:nvPr>
            <p:ph type="sldNum" sz="quarter" idx="11"/>
          </p:nvPr>
        </p:nvSpPr>
        <p:spPr>
          <a:noFill/>
        </p:spPr>
        <p:txBody>
          <a:bodyPr/>
          <a:lstStyle/>
          <a:p>
            <a:fld id="{8382869A-25DF-4A0F-8986-F7FB85B4333E}" type="slidenum">
              <a:rPr lang="ar-SA" smtClean="0">
                <a:cs typeface="Arial" pitchFamily="34" charset="0"/>
              </a:rPr>
              <a:pPr/>
              <a:t>11</a:t>
            </a:fld>
            <a:endParaRPr lang="en-US" smtClean="0">
              <a:cs typeface="Arial" pitchFamily="34" charset="0"/>
            </a:endParaRPr>
          </a:p>
        </p:txBody>
      </p:sp>
      <p:sp>
        <p:nvSpPr>
          <p:cNvPr id="13316" name="Rectangle 2"/>
          <p:cNvSpPr>
            <a:spLocks noGrp="1" noChangeArrowheads="1"/>
          </p:cNvSpPr>
          <p:nvPr>
            <p:ph type="title"/>
          </p:nvPr>
        </p:nvSpPr>
        <p:spPr/>
        <p:txBody>
          <a:bodyPr/>
          <a:lstStyle/>
          <a:p>
            <a:r>
              <a:rPr lang="en-US" smtClean="0"/>
              <a:t>Non-Blocking</a:t>
            </a:r>
          </a:p>
        </p:txBody>
      </p:sp>
      <p:sp>
        <p:nvSpPr>
          <p:cNvPr id="1688579" name="Cloud"/>
          <p:cNvSpPr>
            <a:spLocks noChangeAspect="1" noEditPoints="1" noChangeArrowheads="1"/>
          </p:cNvSpPr>
          <p:nvPr/>
        </p:nvSpPr>
        <p:spPr bwMode="auto">
          <a:xfrm>
            <a:off x="1841500" y="3170238"/>
            <a:ext cx="3581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latin typeface="Arial" pitchFamily="34" charset="0"/>
            </a:endParaRPr>
          </a:p>
        </p:txBody>
      </p:sp>
      <p:grpSp>
        <p:nvGrpSpPr>
          <p:cNvPr id="13318" name="Group 5"/>
          <p:cNvGrpSpPr>
            <a:grpSpLocks/>
          </p:cNvGrpSpPr>
          <p:nvPr/>
        </p:nvGrpSpPr>
        <p:grpSpPr bwMode="auto">
          <a:xfrm>
            <a:off x="336550" y="2646363"/>
            <a:ext cx="1206500" cy="1189037"/>
            <a:chOff x="1584" y="816"/>
            <a:chExt cx="912" cy="816"/>
          </a:xfrm>
        </p:grpSpPr>
        <p:sp>
          <p:nvSpPr>
            <p:cNvPr id="13323" name="Freeform 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24" name="Freeform 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25" name="Freeform 8"/>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26" name="Freeform 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sp>
          <p:nvSpPr>
            <p:cNvPr id="13327" name="Freeform 1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sp>
          <p:nvSpPr>
            <p:cNvPr id="13328" name="Freeform 1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sp>
          <p:nvSpPr>
            <p:cNvPr id="13329" name="Freeform 12"/>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30" name="Freeform 13"/>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31" name="Freeform 14"/>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319" name="AutoShape 15"/>
          <p:cNvSpPr>
            <a:spLocks noChangeArrowheads="1"/>
          </p:cNvSpPr>
          <p:nvPr/>
        </p:nvSpPr>
        <p:spPr bwMode="auto">
          <a:xfrm>
            <a:off x="1460310" y="1714500"/>
            <a:ext cx="1955990" cy="660400"/>
          </a:xfrm>
          <a:prstGeom prst="cloudCallout">
            <a:avLst>
              <a:gd name="adj1" fmla="val -67028"/>
              <a:gd name="adj2" fmla="val 121875"/>
            </a:avLst>
          </a:prstGeom>
          <a:solidFill>
            <a:srgbClr val="FFFFFF"/>
          </a:solidFill>
          <a:ln w="38100">
            <a:solidFill>
              <a:srgbClr val="0000FF"/>
            </a:solidFill>
            <a:round/>
            <a:headEnd/>
            <a:tailEnd/>
          </a:ln>
        </p:spPr>
        <p:txBody>
          <a:bodyPr/>
          <a:lstStyle/>
          <a:p>
            <a:pPr marL="231775" indent="-231775" algn="ctr">
              <a:lnSpc>
                <a:spcPct val="80000"/>
              </a:lnSpc>
              <a:spcBef>
                <a:spcPct val="20000"/>
              </a:spcBef>
            </a:pPr>
            <a:r>
              <a:rPr lang="en-US" b="1">
                <a:latin typeface="Arial" pitchFamily="34" charset="0"/>
                <a:cs typeface="Arial" pitchFamily="34" charset="0"/>
              </a:rPr>
              <a:t>Ouch!</a:t>
            </a:r>
          </a:p>
        </p:txBody>
      </p:sp>
      <p:sp>
        <p:nvSpPr>
          <p:cNvPr id="13320" name="Text Box 16"/>
          <p:cNvSpPr txBox="1">
            <a:spLocks noChangeArrowheads="1"/>
          </p:cNvSpPr>
          <p:nvPr/>
        </p:nvSpPr>
        <p:spPr bwMode="auto">
          <a:xfrm>
            <a:off x="3174126" y="2339525"/>
            <a:ext cx="5737862" cy="683264"/>
          </a:xfrm>
          <a:prstGeom prst="rect">
            <a:avLst/>
          </a:prstGeom>
          <a:noFill/>
          <a:ln w="9525" algn="ctr">
            <a:noFill/>
            <a:miter lim="800000"/>
            <a:headEnd/>
            <a:tailEnd/>
          </a:ln>
        </p:spPr>
        <p:txBody>
          <a:bodyPr wrap="square">
            <a:spAutoFit/>
          </a:bodyPr>
          <a:lstStyle/>
          <a:p>
            <a:pPr marL="231775" indent="-231775" algn="ctr">
              <a:lnSpc>
                <a:spcPct val="80000"/>
              </a:lnSpc>
              <a:spcBef>
                <a:spcPct val="20000"/>
              </a:spcBef>
            </a:pPr>
            <a:r>
              <a:rPr lang="en-US" b="1" dirty="0">
                <a:latin typeface="Arial" pitchFamily="34" charset="0"/>
                <a:cs typeface="Arial" pitchFamily="34" charset="0"/>
              </a:rPr>
              <a:t>Throw exception on attempt to remove from empty stack or queue</a:t>
            </a:r>
          </a:p>
        </p:txBody>
      </p:sp>
      <p:sp>
        <p:nvSpPr>
          <p:cNvPr id="13321" name="Freeform 2"/>
          <p:cNvSpPr>
            <a:spLocks/>
          </p:cNvSpPr>
          <p:nvPr/>
        </p:nvSpPr>
        <p:spPr bwMode="auto">
          <a:xfrm>
            <a:off x="1631950" y="3248025"/>
            <a:ext cx="1931988" cy="1235075"/>
          </a:xfrm>
          <a:custGeom>
            <a:avLst/>
            <a:gdLst>
              <a:gd name="T0" fmla="*/ 2147483647 w 1455"/>
              <a:gd name="T1" fmla="*/ 2147483647 h 930"/>
              <a:gd name="T2" fmla="*/ 2147483647 w 1455"/>
              <a:gd name="T3" fmla="*/ 2147483647 h 930"/>
              <a:gd name="T4" fmla="*/ 2147483647 w 1455"/>
              <a:gd name="T5" fmla="*/ 2147483647 h 930"/>
              <a:gd name="T6" fmla="*/ 2147483647 w 1455"/>
              <a:gd name="T7" fmla="*/ 2147483647 h 930"/>
              <a:gd name="T8" fmla="*/ 2147483647 w 1455"/>
              <a:gd name="T9" fmla="*/ 2147483647 h 930"/>
              <a:gd name="T10" fmla="*/ 0 w 1455"/>
              <a:gd name="T11" fmla="*/ 2147483647 h 930"/>
              <a:gd name="T12" fmla="*/ 2147483647 w 1455"/>
              <a:gd name="T13" fmla="*/ 2147483647 h 930"/>
              <a:gd name="T14" fmla="*/ 2147483647 w 1455"/>
              <a:gd name="T15" fmla="*/ 2147483647 h 930"/>
              <a:gd name="T16" fmla="*/ 2147483647 w 1455"/>
              <a:gd name="T17" fmla="*/ 2147483647 h 930"/>
              <a:gd name="T18" fmla="*/ 2147483647 w 1455"/>
              <a:gd name="T19" fmla="*/ 2147483647 h 930"/>
              <a:gd name="T20" fmla="*/ 2147483647 w 1455"/>
              <a:gd name="T21" fmla="*/ 2147483647 h 930"/>
              <a:gd name="T22" fmla="*/ 2147483647 w 1455"/>
              <a:gd name="T23" fmla="*/ 0 h 930"/>
              <a:gd name="T24" fmla="*/ 2147483647 w 1455"/>
              <a:gd name="T25" fmla="*/ 2147483647 h 9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5"/>
              <a:gd name="T40" fmla="*/ 0 h 930"/>
              <a:gd name="T41" fmla="*/ 1455 w 1455"/>
              <a:gd name="T42" fmla="*/ 930 h 9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5" h="930">
                <a:moveTo>
                  <a:pt x="576" y="253"/>
                </a:moveTo>
                <a:lnTo>
                  <a:pt x="373" y="61"/>
                </a:lnTo>
                <a:lnTo>
                  <a:pt x="343" y="253"/>
                </a:lnTo>
                <a:lnTo>
                  <a:pt x="80" y="223"/>
                </a:lnTo>
                <a:lnTo>
                  <a:pt x="192" y="445"/>
                </a:lnTo>
                <a:lnTo>
                  <a:pt x="0" y="930"/>
                </a:lnTo>
                <a:lnTo>
                  <a:pt x="525" y="627"/>
                </a:lnTo>
                <a:lnTo>
                  <a:pt x="1081" y="900"/>
                </a:lnTo>
                <a:lnTo>
                  <a:pt x="1081" y="667"/>
                </a:lnTo>
                <a:lnTo>
                  <a:pt x="1455" y="556"/>
                </a:lnTo>
                <a:lnTo>
                  <a:pt x="1202" y="404"/>
                </a:lnTo>
                <a:lnTo>
                  <a:pt x="1333" y="0"/>
                </a:lnTo>
                <a:lnTo>
                  <a:pt x="576" y="253"/>
                </a:lnTo>
                <a:close/>
              </a:path>
            </a:pathLst>
          </a:custGeom>
          <a:solidFill>
            <a:srgbClr val="FFFF00"/>
          </a:solidFill>
          <a:ln w="38100">
            <a:solidFill>
              <a:srgbClr val="FF3300"/>
            </a:solidFill>
            <a:round/>
            <a:headEnd/>
            <a:tailEnd/>
          </a:ln>
        </p:spPr>
        <p:txBody>
          <a:bodyPr wrap="none" anchor="ctr"/>
          <a:lstStyle/>
          <a:p>
            <a:endParaRPr lang="en-US" dirty="0">
              <a:latin typeface="Arial" pitchFamily="34" charset="0"/>
            </a:endParaRPr>
          </a:p>
        </p:txBody>
      </p:sp>
      <p:sp>
        <p:nvSpPr>
          <p:cNvPr id="13322" name="Freeform 18"/>
          <p:cNvSpPr>
            <a:spLocks/>
          </p:cNvSpPr>
          <p:nvPr/>
        </p:nvSpPr>
        <p:spPr bwMode="auto">
          <a:xfrm>
            <a:off x="2215569" y="3506788"/>
            <a:ext cx="184731" cy="461665"/>
          </a:xfrm>
          <a:custGeom>
            <a:avLst/>
            <a:gdLst>
              <a:gd name="T0" fmla="*/ 2147483647 w 760"/>
              <a:gd name="T1" fmla="*/ 2147483647 h 199"/>
              <a:gd name="T2" fmla="*/ 2147483647 w 760"/>
              <a:gd name="T3" fmla="*/ 2147483647 h 199"/>
              <a:gd name="T4" fmla="*/ 0 w 760"/>
              <a:gd name="T5" fmla="*/ 2147483647 h 199"/>
              <a:gd name="T6" fmla="*/ 0 60000 65536"/>
              <a:gd name="T7" fmla="*/ 0 60000 65536"/>
              <a:gd name="T8" fmla="*/ 0 60000 65536"/>
              <a:gd name="T9" fmla="*/ 0 w 760"/>
              <a:gd name="T10" fmla="*/ 0 h 199"/>
              <a:gd name="T11" fmla="*/ 760 w 760"/>
              <a:gd name="T12" fmla="*/ 199 h 199"/>
            </a:gdLst>
            <a:ahLst/>
            <a:cxnLst>
              <a:cxn ang="T6">
                <a:pos x="T0" y="T1"/>
              </a:cxn>
              <a:cxn ang="T7">
                <a:pos x="T2" y="T3"/>
              </a:cxn>
              <a:cxn ang="T8">
                <a:pos x="T4" y="T5"/>
              </a:cxn>
            </a:cxnLst>
            <a:rect l="T9" t="T10" r="T11" b="T12"/>
            <a:pathLst>
              <a:path w="760" h="199">
                <a:moveTo>
                  <a:pt x="760" y="159"/>
                </a:moveTo>
                <a:cubicBezTo>
                  <a:pt x="643" y="79"/>
                  <a:pt x="527" y="0"/>
                  <a:pt x="400" y="7"/>
                </a:cubicBezTo>
                <a:cubicBezTo>
                  <a:pt x="273" y="14"/>
                  <a:pt x="136" y="106"/>
                  <a:pt x="0" y="199"/>
                </a:cubicBezTo>
              </a:path>
            </a:pathLst>
          </a:custGeom>
          <a:noFill/>
          <a:ln w="76200">
            <a:solidFill>
              <a:schemeClr val="tx1"/>
            </a:solidFill>
            <a:round/>
            <a:headEnd/>
            <a:tailEnd type="triangle" w="med" len="med"/>
          </a:ln>
        </p:spPr>
        <p:txBody>
          <a:bodyPr wrap="none">
            <a:spAutoFit/>
          </a:bodyP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1"/>
          <p:cNvSpPr>
            <a:spLocks noGrp="1"/>
          </p:cNvSpPr>
          <p:nvPr>
            <p:ph type="ftr" sz="quarter" idx="10"/>
          </p:nvPr>
        </p:nvSpPr>
        <p:spPr>
          <a:noFill/>
        </p:spPr>
        <p:txBody>
          <a:bodyPr/>
          <a:lstStyle/>
          <a:p>
            <a:r>
              <a:rPr lang="en-US" smtClean="0"/>
              <a:t>Art of Multiprocessor Programming</a:t>
            </a:r>
          </a:p>
        </p:txBody>
      </p:sp>
      <p:sp>
        <p:nvSpPr>
          <p:cNvPr id="113667" name="Slide Number Placeholder 2"/>
          <p:cNvSpPr>
            <a:spLocks noGrp="1"/>
          </p:cNvSpPr>
          <p:nvPr>
            <p:ph type="sldNum" sz="quarter" idx="11"/>
          </p:nvPr>
        </p:nvSpPr>
        <p:spPr>
          <a:noFill/>
        </p:spPr>
        <p:txBody>
          <a:bodyPr/>
          <a:lstStyle/>
          <a:p>
            <a:fld id="{25A69E62-70D9-41DC-A53A-3675BCA28FD5}" type="slidenum">
              <a:rPr lang="ar-SA" smtClean="0"/>
              <a:pPr/>
              <a:t>110</a:t>
            </a:fld>
            <a:endParaRPr lang="en-US" smtClean="0"/>
          </a:p>
        </p:txBody>
      </p:sp>
      <p:sp>
        <p:nvSpPr>
          <p:cNvPr id="11366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6BDF3281-71D6-4955-A71E-85E153E2EF7A}" type="slidenum">
              <a:rPr lang="ar-SA" sz="1400">
                <a:solidFill>
                  <a:schemeClr val="tx1"/>
                </a:solidFill>
                <a:latin typeface="Arial" pitchFamily="34" charset="0"/>
                <a:cs typeface="Arial" pitchFamily="34" charset="0"/>
              </a:rPr>
              <a:pPr/>
              <a:t>110</a:t>
            </a:fld>
            <a:endParaRPr lang="en-US" sz="1400">
              <a:solidFill>
                <a:schemeClr val="tx1"/>
              </a:solidFill>
              <a:latin typeface="Arial" pitchFamily="34" charset="0"/>
              <a:cs typeface="Arial" pitchFamily="34" charset="0"/>
            </a:endParaRPr>
          </a:p>
        </p:txBody>
      </p:sp>
      <p:sp>
        <p:nvSpPr>
          <p:cNvPr id="539694" name="AutoShape 46"/>
          <p:cNvSpPr>
            <a:spLocks noChangeArrowheads="1"/>
          </p:cNvSpPr>
          <p:nvPr/>
        </p:nvSpPr>
        <p:spPr bwMode="auto">
          <a:xfrm>
            <a:off x="1730375" y="1574800"/>
            <a:ext cx="1412875" cy="739775"/>
          </a:xfrm>
          <a:prstGeom prst="roundRect">
            <a:avLst>
              <a:gd name="adj" fmla="val 16667"/>
            </a:avLst>
          </a:prstGeom>
          <a:solidFill>
            <a:srgbClr val="C0C0C0"/>
          </a:solidFill>
          <a:ln w="38100" algn="ctr">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3670" name="Rectangle 2"/>
          <p:cNvSpPr>
            <a:spLocks noGrp="1" noChangeArrowheads="1"/>
          </p:cNvSpPr>
          <p:nvPr>
            <p:ph type="title" idx="4294967295"/>
          </p:nvPr>
        </p:nvSpPr>
        <p:spPr/>
        <p:txBody>
          <a:bodyPr/>
          <a:lstStyle/>
          <a:p>
            <a:r>
              <a:rPr lang="en-US" smtClean="0"/>
              <a:t>Dreaded ABA continued</a:t>
            </a:r>
          </a:p>
        </p:txBody>
      </p:sp>
      <p:sp>
        <p:nvSpPr>
          <p:cNvPr id="113671" name="Freeform 4"/>
          <p:cNvSpPr>
            <a:spLocks/>
          </p:cNvSpPr>
          <p:nvPr/>
        </p:nvSpPr>
        <p:spPr bwMode="auto">
          <a:xfrm>
            <a:off x="2254250" y="1944688"/>
            <a:ext cx="620713" cy="1516062"/>
          </a:xfrm>
          <a:custGeom>
            <a:avLst/>
            <a:gdLst>
              <a:gd name="T0" fmla="*/ 2147483647 w 391"/>
              <a:gd name="T1" fmla="*/ 0 h 955"/>
              <a:gd name="T2" fmla="*/ 2147483647 w 391"/>
              <a:gd name="T3" fmla="*/ 2147483647 h 955"/>
              <a:gd name="T4" fmla="*/ 2147483647 w 391"/>
              <a:gd name="T5" fmla="*/ 2147483647 h 955"/>
              <a:gd name="T6" fmla="*/ 2147483647 w 391"/>
              <a:gd name="T7" fmla="*/ 2147483647 h 955"/>
              <a:gd name="T8" fmla="*/ 0 60000 65536"/>
              <a:gd name="T9" fmla="*/ 0 60000 65536"/>
              <a:gd name="T10" fmla="*/ 0 60000 65536"/>
              <a:gd name="T11" fmla="*/ 0 60000 65536"/>
              <a:gd name="T12" fmla="*/ 0 w 391"/>
              <a:gd name="T13" fmla="*/ 0 h 955"/>
              <a:gd name="T14" fmla="*/ 391 w 391"/>
              <a:gd name="T15" fmla="*/ 955 h 955"/>
            </a:gdLst>
            <a:ahLst/>
            <a:cxnLst>
              <a:cxn ang="T8">
                <a:pos x="T0" y="T1"/>
              </a:cxn>
              <a:cxn ang="T9">
                <a:pos x="T2" y="T3"/>
              </a:cxn>
              <a:cxn ang="T10">
                <a:pos x="T4" y="T5"/>
              </a:cxn>
              <a:cxn ang="T11">
                <a:pos x="T6" y="T7"/>
              </a:cxn>
            </a:cxnLst>
            <a:rect l="T12" t="T13" r="T14" b="T15"/>
            <a:pathLst>
              <a:path w="391" h="955">
                <a:moveTo>
                  <a:pt x="36" y="0"/>
                </a:moveTo>
                <a:cubicBezTo>
                  <a:pt x="19" y="236"/>
                  <a:pt x="2" y="472"/>
                  <a:pt x="7" y="624"/>
                </a:cubicBezTo>
                <a:cubicBezTo>
                  <a:pt x="12" y="776"/>
                  <a:pt x="0" y="869"/>
                  <a:pt x="64" y="912"/>
                </a:cubicBezTo>
                <a:cubicBezTo>
                  <a:pt x="128" y="955"/>
                  <a:pt x="259" y="919"/>
                  <a:pt x="391" y="884"/>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 name="Group 5"/>
          <p:cNvGrpSpPr>
            <a:grpSpLocks/>
          </p:cNvGrpSpPr>
          <p:nvPr/>
        </p:nvGrpSpPr>
        <p:grpSpPr bwMode="auto">
          <a:xfrm>
            <a:off x="3067050" y="3038475"/>
            <a:ext cx="976313" cy="609600"/>
            <a:chOff x="3833" y="1914"/>
            <a:chExt cx="615" cy="384"/>
          </a:xfrm>
        </p:grpSpPr>
        <p:grpSp>
          <p:nvGrpSpPr>
            <p:cNvPr id="113707" name="Group 6"/>
            <p:cNvGrpSpPr>
              <a:grpSpLocks/>
            </p:cNvGrpSpPr>
            <p:nvPr/>
          </p:nvGrpSpPr>
          <p:grpSpPr bwMode="auto">
            <a:xfrm>
              <a:off x="3833" y="1914"/>
              <a:ext cx="615" cy="384"/>
              <a:chOff x="3417" y="2938"/>
              <a:chExt cx="615" cy="384"/>
            </a:xfrm>
          </p:grpSpPr>
          <p:sp>
            <p:nvSpPr>
              <p:cNvPr id="539655" name="AutoShape 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3713" name="Line 8"/>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13708" name="Line 9"/>
            <p:cNvSpPr>
              <a:spLocks noChangeShapeType="1"/>
            </p:cNvSpPr>
            <p:nvPr/>
          </p:nvSpPr>
          <p:spPr bwMode="auto">
            <a:xfrm>
              <a:off x="4141" y="1914"/>
              <a:ext cx="307"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13709" name="Group 10"/>
            <p:cNvGrpSpPr>
              <a:grpSpLocks/>
            </p:cNvGrpSpPr>
            <p:nvPr/>
          </p:nvGrpSpPr>
          <p:grpSpPr bwMode="auto">
            <a:xfrm>
              <a:off x="3883" y="2010"/>
              <a:ext cx="192" cy="192"/>
              <a:chOff x="3894" y="2760"/>
              <a:chExt cx="192" cy="192"/>
            </a:xfrm>
          </p:grpSpPr>
          <p:sp>
            <p:nvSpPr>
              <p:cNvPr id="113710" name="Oval 11"/>
              <p:cNvSpPr>
                <a:spLocks noChangeArrowheads="1"/>
              </p:cNvSpPr>
              <p:nvPr/>
            </p:nvSpPr>
            <p:spPr bwMode="auto">
              <a:xfrm>
                <a:off x="3894" y="2760"/>
                <a:ext cx="192" cy="192"/>
              </a:xfrm>
              <a:prstGeom prst="ellipse">
                <a:avLst/>
              </a:prstGeom>
              <a:solidFill>
                <a:srgbClr val="00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711" name="Oval 12"/>
              <p:cNvSpPr>
                <a:spLocks noChangeArrowheads="1"/>
              </p:cNvSpPr>
              <p:nvPr/>
            </p:nvSpPr>
            <p:spPr bwMode="auto">
              <a:xfrm>
                <a:off x="3989" y="2800"/>
                <a:ext cx="67" cy="58"/>
              </a:xfrm>
              <a:prstGeom prst="ellipse">
                <a:avLst/>
              </a:prstGeom>
              <a:solidFill>
                <a:srgbClr val="66FF99"/>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13673" name="Group 13"/>
          <p:cNvGrpSpPr>
            <a:grpSpLocks/>
          </p:cNvGrpSpPr>
          <p:nvPr/>
        </p:nvGrpSpPr>
        <p:grpSpPr bwMode="auto">
          <a:xfrm>
            <a:off x="7112000" y="4872038"/>
            <a:ext cx="976313" cy="609600"/>
            <a:chOff x="3417" y="2938"/>
            <a:chExt cx="615" cy="384"/>
          </a:xfrm>
        </p:grpSpPr>
        <p:sp>
          <p:nvSpPr>
            <p:cNvPr id="539662"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folHlink"/>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3706" name="Line 15"/>
            <p:cNvSpPr>
              <a:spLocks noChangeShapeType="1"/>
            </p:cNvSpPr>
            <p:nvPr/>
          </p:nvSpPr>
          <p:spPr bwMode="auto">
            <a:xfrm>
              <a:off x="3725" y="2938"/>
              <a:ext cx="0" cy="384"/>
            </a:xfrm>
            <a:prstGeom prst="line">
              <a:avLst/>
            </a:prstGeom>
            <a:noFill/>
            <a:ln w="38100">
              <a:solidFill>
                <a:schemeClr val="folHlink"/>
              </a:solidFill>
              <a:round/>
              <a:headEnd/>
              <a:tailEnd/>
            </a:ln>
          </p:spPr>
          <p:txBody>
            <a:bodyPr/>
            <a:lstStyle/>
            <a:p>
              <a:endParaRPr lang="en-US">
                <a:latin typeface="Arial" pitchFamily="34" charset="0"/>
                <a:cs typeface="Arial" pitchFamily="34" charset="0"/>
              </a:endParaRPr>
            </a:p>
          </p:txBody>
        </p:sp>
      </p:grpSp>
      <p:sp>
        <p:nvSpPr>
          <p:cNvPr id="113674" name="Line 16"/>
          <p:cNvSpPr>
            <a:spLocks noChangeShapeType="1"/>
          </p:cNvSpPr>
          <p:nvPr/>
        </p:nvSpPr>
        <p:spPr bwMode="auto">
          <a:xfrm>
            <a:off x="6278563" y="5176838"/>
            <a:ext cx="833437" cy="0"/>
          </a:xfrm>
          <a:prstGeom prst="line">
            <a:avLst/>
          </a:prstGeom>
          <a:noFill/>
          <a:ln w="76200">
            <a:solidFill>
              <a:schemeClr val="folHlink"/>
            </a:solidFill>
            <a:round/>
            <a:headEnd/>
            <a:tailEnd type="triangle" w="med" len="med"/>
          </a:ln>
        </p:spPr>
        <p:txBody>
          <a:bodyPr/>
          <a:lstStyle/>
          <a:p>
            <a:endParaRPr lang="en-US">
              <a:latin typeface="Arial" pitchFamily="34" charset="0"/>
              <a:cs typeface="Arial" pitchFamily="34" charset="0"/>
            </a:endParaRPr>
          </a:p>
        </p:txBody>
      </p:sp>
      <p:grpSp>
        <p:nvGrpSpPr>
          <p:cNvPr id="113675" name="Group 17"/>
          <p:cNvGrpSpPr>
            <a:grpSpLocks/>
          </p:cNvGrpSpPr>
          <p:nvPr/>
        </p:nvGrpSpPr>
        <p:grpSpPr bwMode="auto">
          <a:xfrm>
            <a:off x="7191375" y="5024438"/>
            <a:ext cx="304800" cy="304800"/>
            <a:chOff x="3894" y="2760"/>
            <a:chExt cx="192" cy="192"/>
          </a:xfrm>
        </p:grpSpPr>
        <p:sp>
          <p:nvSpPr>
            <p:cNvPr id="113703" name="Oval 18"/>
            <p:cNvSpPr>
              <a:spLocks noChangeArrowheads="1"/>
            </p:cNvSpPr>
            <p:nvPr/>
          </p:nvSpPr>
          <p:spPr bwMode="auto">
            <a:xfrm>
              <a:off x="3894" y="2760"/>
              <a:ext cx="192" cy="192"/>
            </a:xfrm>
            <a:prstGeom prst="ellipse">
              <a:avLst/>
            </a:prstGeom>
            <a:solidFill>
              <a:srgbClr val="FF7C80"/>
            </a:solidFill>
            <a:ln w="38100" algn="ctr">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113704" name="Oval 19"/>
            <p:cNvSpPr>
              <a:spLocks noChangeArrowheads="1"/>
            </p:cNvSpPr>
            <p:nvPr/>
          </p:nvSpPr>
          <p:spPr bwMode="auto">
            <a:xfrm>
              <a:off x="3989" y="2800"/>
              <a:ext cx="67" cy="58"/>
            </a:xfrm>
            <a:prstGeom prst="ellipse">
              <a:avLst/>
            </a:prstGeom>
            <a:solidFill>
              <a:srgbClr val="FF9999"/>
            </a:solidFill>
            <a:ln w="3175" algn="ctr">
              <a:solidFill>
                <a:schemeClr val="folHlink"/>
              </a:solidFill>
              <a:round/>
              <a:headEnd/>
              <a:tailEnd/>
            </a:ln>
          </p:spPr>
          <p:txBody>
            <a:bodyPr wrap="none" anchor="ctr"/>
            <a:lstStyle/>
            <a:p>
              <a:endParaRPr lang="en-US">
                <a:latin typeface="Arial" pitchFamily="34" charset="0"/>
                <a:cs typeface="Arial" pitchFamily="34" charset="0"/>
              </a:endParaRPr>
            </a:p>
          </p:txBody>
        </p:sp>
      </p:grpSp>
      <p:sp>
        <p:nvSpPr>
          <p:cNvPr id="113676" name="Line 20"/>
          <p:cNvSpPr>
            <a:spLocks noChangeShapeType="1"/>
          </p:cNvSpPr>
          <p:nvPr/>
        </p:nvSpPr>
        <p:spPr bwMode="auto">
          <a:xfrm>
            <a:off x="7812088" y="5202238"/>
            <a:ext cx="833437" cy="0"/>
          </a:xfrm>
          <a:prstGeom prst="line">
            <a:avLst/>
          </a:prstGeom>
          <a:noFill/>
          <a:ln w="76200">
            <a:solidFill>
              <a:schemeClr val="folHlink"/>
            </a:solidFill>
            <a:round/>
            <a:headEnd/>
            <a:tailEnd type="triangle" w="med" len="med"/>
          </a:ln>
        </p:spPr>
        <p:txBody>
          <a:bodyPr/>
          <a:lstStyle/>
          <a:p>
            <a:endParaRPr lang="en-US">
              <a:latin typeface="Arial" pitchFamily="34" charset="0"/>
              <a:cs typeface="Arial" pitchFamily="34" charset="0"/>
            </a:endParaRPr>
          </a:p>
        </p:txBody>
      </p:sp>
      <p:grpSp>
        <p:nvGrpSpPr>
          <p:cNvPr id="7" name="Group 21"/>
          <p:cNvGrpSpPr>
            <a:grpSpLocks/>
          </p:cNvGrpSpPr>
          <p:nvPr/>
        </p:nvGrpSpPr>
        <p:grpSpPr bwMode="auto">
          <a:xfrm>
            <a:off x="5541963" y="4872038"/>
            <a:ext cx="976312" cy="609600"/>
            <a:chOff x="3491" y="3069"/>
            <a:chExt cx="615" cy="384"/>
          </a:xfrm>
        </p:grpSpPr>
        <p:grpSp>
          <p:nvGrpSpPr>
            <p:cNvPr id="113697" name="Group 22"/>
            <p:cNvGrpSpPr>
              <a:grpSpLocks/>
            </p:cNvGrpSpPr>
            <p:nvPr/>
          </p:nvGrpSpPr>
          <p:grpSpPr bwMode="auto">
            <a:xfrm>
              <a:off x="3491" y="3069"/>
              <a:ext cx="615" cy="384"/>
              <a:chOff x="3417" y="2938"/>
              <a:chExt cx="615" cy="384"/>
            </a:xfrm>
          </p:grpSpPr>
          <p:sp>
            <p:nvSpPr>
              <p:cNvPr id="539671" name="AutoShape 23"/>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3702" name="Line 24"/>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13698" name="Group 25"/>
            <p:cNvGrpSpPr>
              <a:grpSpLocks/>
            </p:cNvGrpSpPr>
            <p:nvPr/>
          </p:nvGrpSpPr>
          <p:grpSpPr bwMode="auto">
            <a:xfrm>
              <a:off x="3551" y="3175"/>
              <a:ext cx="192" cy="192"/>
              <a:chOff x="3894" y="2760"/>
              <a:chExt cx="192" cy="192"/>
            </a:xfrm>
          </p:grpSpPr>
          <p:sp>
            <p:nvSpPr>
              <p:cNvPr id="113699" name="Oval 2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700" name="Oval 2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13678" name="Group 28"/>
          <p:cNvGrpSpPr>
            <a:grpSpLocks/>
          </p:cNvGrpSpPr>
          <p:nvPr/>
        </p:nvGrpSpPr>
        <p:grpSpPr bwMode="auto">
          <a:xfrm>
            <a:off x="1616075" y="5046663"/>
            <a:ext cx="725488" cy="750887"/>
            <a:chOff x="3600" y="2864"/>
            <a:chExt cx="688" cy="712"/>
          </a:xfrm>
        </p:grpSpPr>
        <p:sp>
          <p:nvSpPr>
            <p:cNvPr id="113686" name="Rectangle 29"/>
            <p:cNvSpPr>
              <a:spLocks noChangeArrowheads="1"/>
            </p:cNvSpPr>
            <p:nvPr/>
          </p:nvSpPr>
          <p:spPr bwMode="auto">
            <a:xfrm>
              <a:off x="3704" y="3432"/>
              <a:ext cx="480" cy="136"/>
            </a:xfrm>
            <a:prstGeom prst="rect">
              <a:avLst/>
            </a:pr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13687" name="Group 30"/>
            <p:cNvGrpSpPr>
              <a:grpSpLocks/>
            </p:cNvGrpSpPr>
            <p:nvPr/>
          </p:nvGrpSpPr>
          <p:grpSpPr bwMode="auto">
            <a:xfrm>
              <a:off x="3600" y="3232"/>
              <a:ext cx="688" cy="344"/>
              <a:chOff x="3600" y="3232"/>
              <a:chExt cx="688" cy="344"/>
            </a:xfrm>
          </p:grpSpPr>
          <p:sp>
            <p:nvSpPr>
              <p:cNvPr id="113695" name="Freeform 31"/>
              <p:cNvSpPr>
                <a:spLocks/>
              </p:cNvSpPr>
              <p:nvPr/>
            </p:nvSpPr>
            <p:spPr bwMode="auto">
              <a:xfrm>
                <a:off x="4152"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696" name="Freeform 32"/>
              <p:cNvSpPr>
                <a:spLocks/>
              </p:cNvSpPr>
              <p:nvPr/>
            </p:nvSpPr>
            <p:spPr bwMode="auto">
              <a:xfrm flipH="1">
                <a:off x="360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3688" name="Group 33"/>
            <p:cNvGrpSpPr>
              <a:grpSpLocks/>
            </p:cNvGrpSpPr>
            <p:nvPr/>
          </p:nvGrpSpPr>
          <p:grpSpPr bwMode="auto">
            <a:xfrm>
              <a:off x="3629" y="3088"/>
              <a:ext cx="630" cy="312"/>
              <a:chOff x="3637" y="3088"/>
              <a:chExt cx="630" cy="312"/>
            </a:xfrm>
          </p:grpSpPr>
          <p:sp>
            <p:nvSpPr>
              <p:cNvPr id="113693" name="Freeform 34"/>
              <p:cNvSpPr>
                <a:spLocks/>
              </p:cNvSpPr>
              <p:nvPr/>
            </p:nvSpPr>
            <p:spPr bwMode="auto">
              <a:xfrm>
                <a:off x="4144"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694" name="Freeform 35"/>
              <p:cNvSpPr>
                <a:spLocks/>
              </p:cNvSpPr>
              <p:nvPr/>
            </p:nvSpPr>
            <p:spPr bwMode="auto">
              <a:xfrm flipH="1">
                <a:off x="3637"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3689" name="Group 36"/>
            <p:cNvGrpSpPr>
              <a:grpSpLocks/>
            </p:cNvGrpSpPr>
            <p:nvPr/>
          </p:nvGrpSpPr>
          <p:grpSpPr bwMode="auto">
            <a:xfrm>
              <a:off x="3661" y="2944"/>
              <a:ext cx="566" cy="320"/>
              <a:chOff x="3657" y="2944"/>
              <a:chExt cx="566" cy="320"/>
            </a:xfrm>
          </p:grpSpPr>
          <p:sp>
            <p:nvSpPr>
              <p:cNvPr id="113691" name="Freeform 37"/>
              <p:cNvSpPr>
                <a:spLocks/>
              </p:cNvSpPr>
              <p:nvPr/>
            </p:nvSpPr>
            <p:spPr bwMode="auto">
              <a:xfrm>
                <a:off x="4096"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692" name="Freeform 38"/>
              <p:cNvSpPr>
                <a:spLocks/>
              </p:cNvSpPr>
              <p:nvPr/>
            </p:nvSpPr>
            <p:spPr bwMode="auto">
              <a:xfrm flipH="1">
                <a:off x="3657"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13690" name="AutoShape 39"/>
            <p:cNvSpPr>
              <a:spLocks noChangeArrowheads="1"/>
            </p:cNvSpPr>
            <p:nvPr/>
          </p:nvSpPr>
          <p:spPr bwMode="auto">
            <a:xfrm flipV="1">
              <a:off x="3708" y="2864"/>
              <a:ext cx="472"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83 w 21600"/>
                <a:gd name="T13" fmla="*/ 2888 h 21600"/>
                <a:gd name="T14" fmla="*/ 18717 w 21600"/>
                <a:gd name="T15" fmla="*/ 18713 h 21600"/>
              </a:gdLst>
              <a:ahLst/>
              <a:cxnLst>
                <a:cxn ang="T8">
                  <a:pos x="T0" y="T1"/>
                </a:cxn>
                <a:cxn ang="T9">
                  <a:pos x="T2" y="T3"/>
                </a:cxn>
                <a:cxn ang="T10">
                  <a:pos x="T4" y="T5"/>
                </a:cxn>
                <a:cxn ang="T11">
                  <a:pos x="T6" y="T7"/>
                </a:cxn>
              </a:cxnLst>
              <a:rect l="T12" t="T13" r="T14" b="T15"/>
              <a:pathLst>
                <a:path w="21600" h="21600">
                  <a:moveTo>
                    <a:pt x="0" y="0"/>
                  </a:moveTo>
                  <a:lnTo>
                    <a:pt x="2196" y="21600"/>
                  </a:lnTo>
                  <a:lnTo>
                    <a:pt x="19404" y="21600"/>
                  </a:lnTo>
                  <a:lnTo>
                    <a:pt x="21600" y="0"/>
                  </a:lnTo>
                  <a:close/>
                </a:path>
              </a:pathLst>
            </a:cu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113679" name="AutoShape 40"/>
          <p:cNvSpPr>
            <a:spLocks noChangeArrowheads="1"/>
          </p:cNvSpPr>
          <p:nvPr/>
        </p:nvSpPr>
        <p:spPr bwMode="auto">
          <a:xfrm>
            <a:off x="5456238" y="4098925"/>
            <a:ext cx="3443287" cy="2057400"/>
          </a:xfrm>
          <a:prstGeom prst="roundRect">
            <a:avLst>
              <a:gd name="adj" fmla="val 16667"/>
            </a:avLst>
          </a:prstGeom>
          <a:noFill/>
          <a:ln w="38100" algn="ctr">
            <a:solidFill>
              <a:schemeClr val="folHlink"/>
            </a:solidFill>
            <a:prstDash val="dashDot"/>
            <a:round/>
            <a:headEnd/>
            <a:tailEnd/>
          </a:ln>
        </p:spPr>
        <p:txBody>
          <a:bodyPr wrap="none" anchor="ctr"/>
          <a:lstStyle/>
          <a:p>
            <a:endParaRPr lang="en-US">
              <a:latin typeface="Arial" pitchFamily="34" charset="0"/>
              <a:cs typeface="Arial" pitchFamily="34" charset="0"/>
            </a:endParaRPr>
          </a:p>
        </p:txBody>
      </p:sp>
      <p:sp>
        <p:nvSpPr>
          <p:cNvPr id="113680" name="AutoShape 41"/>
          <p:cNvSpPr>
            <a:spLocks noChangeArrowheads="1"/>
          </p:cNvSpPr>
          <p:nvPr/>
        </p:nvSpPr>
        <p:spPr bwMode="auto">
          <a:xfrm>
            <a:off x="868363" y="4038600"/>
            <a:ext cx="1204912" cy="960438"/>
          </a:xfrm>
          <a:prstGeom prst="cloudCallout">
            <a:avLst>
              <a:gd name="adj1" fmla="val 34718"/>
              <a:gd name="adj2" fmla="val 87356"/>
            </a:avLst>
          </a:prstGeom>
          <a:solidFill>
            <a:schemeClr val="bg1"/>
          </a:solidFill>
          <a:ln w="38100">
            <a:solidFill>
              <a:schemeClr val="accent1"/>
            </a:solidFill>
            <a:round/>
            <a:headEnd/>
            <a:tailEnd/>
          </a:ln>
        </p:spPr>
        <p:txBody>
          <a:bodyPr/>
          <a:lstStyle/>
          <a:p>
            <a:pPr algn="ctr"/>
            <a:r>
              <a:rPr lang="en-US" sz="2800">
                <a:solidFill>
                  <a:schemeClr val="accent1"/>
                </a:solidFill>
                <a:latin typeface="Arial" pitchFamily="34" charset="0"/>
                <a:cs typeface="Arial" pitchFamily="34" charset="0"/>
              </a:rPr>
              <a:t>zzz</a:t>
            </a:r>
          </a:p>
        </p:txBody>
      </p:sp>
      <p:sp>
        <p:nvSpPr>
          <p:cNvPr id="113681" name="Freeform 42"/>
          <p:cNvSpPr>
            <a:spLocks/>
          </p:cNvSpPr>
          <p:nvPr/>
        </p:nvSpPr>
        <p:spPr bwMode="auto">
          <a:xfrm>
            <a:off x="2803525" y="1946275"/>
            <a:ext cx="808038" cy="979488"/>
          </a:xfrm>
          <a:custGeom>
            <a:avLst/>
            <a:gdLst>
              <a:gd name="T0" fmla="*/ 0 w 509"/>
              <a:gd name="T1" fmla="*/ 2147483647 h 617"/>
              <a:gd name="T2" fmla="*/ 2147483647 w 509"/>
              <a:gd name="T3" fmla="*/ 2147483647 h 617"/>
              <a:gd name="T4" fmla="*/ 2147483647 w 509"/>
              <a:gd name="T5" fmla="*/ 2147483647 h 617"/>
              <a:gd name="T6" fmla="*/ 0 60000 65536"/>
              <a:gd name="T7" fmla="*/ 0 60000 65536"/>
              <a:gd name="T8" fmla="*/ 0 60000 65536"/>
              <a:gd name="T9" fmla="*/ 0 w 509"/>
              <a:gd name="T10" fmla="*/ 0 h 617"/>
              <a:gd name="T11" fmla="*/ 509 w 509"/>
              <a:gd name="T12" fmla="*/ 617 h 617"/>
            </a:gdLst>
            <a:ahLst/>
            <a:cxnLst>
              <a:cxn ang="T6">
                <a:pos x="T0" y="T1"/>
              </a:cxn>
              <a:cxn ang="T7">
                <a:pos x="T2" y="T3"/>
              </a:cxn>
              <a:cxn ang="T8">
                <a:pos x="T4" y="T5"/>
              </a:cxn>
            </a:cxnLst>
            <a:rect l="T9" t="T10" r="T11" b="T12"/>
            <a:pathLst>
              <a:path w="509" h="617">
                <a:moveTo>
                  <a:pt x="0" y="22"/>
                </a:moveTo>
                <a:cubicBezTo>
                  <a:pt x="169" y="11"/>
                  <a:pt x="338" y="0"/>
                  <a:pt x="423" y="99"/>
                </a:cubicBezTo>
                <a:cubicBezTo>
                  <a:pt x="508" y="198"/>
                  <a:pt x="508" y="407"/>
                  <a:pt x="509" y="617"/>
                </a:cubicBezTo>
              </a:path>
            </a:pathLst>
          </a:custGeom>
          <a:noFill/>
          <a:ln w="76200">
            <a:solidFill>
              <a:schemeClr val="folHlink"/>
            </a:solidFill>
            <a:round/>
            <a:headEnd/>
            <a:tailEnd type="triangle" w="med" len="med"/>
          </a:ln>
        </p:spPr>
        <p:txBody>
          <a:bodyPr/>
          <a:lstStyle/>
          <a:p>
            <a:endParaRPr lang="en-US">
              <a:latin typeface="Arial" pitchFamily="34" charset="0"/>
              <a:cs typeface="Arial" pitchFamily="34" charset="0"/>
            </a:endParaRPr>
          </a:p>
        </p:txBody>
      </p:sp>
      <p:sp>
        <p:nvSpPr>
          <p:cNvPr id="113682" name="AutoShape 43"/>
          <p:cNvSpPr>
            <a:spLocks noChangeArrowheads="1"/>
          </p:cNvSpPr>
          <p:nvPr/>
        </p:nvSpPr>
        <p:spPr bwMode="auto">
          <a:xfrm>
            <a:off x="1692275" y="1584325"/>
            <a:ext cx="1050925" cy="884238"/>
          </a:xfrm>
          <a:prstGeom prst="wedgeRoundRectCallout">
            <a:avLst>
              <a:gd name="adj1" fmla="val 243352"/>
              <a:gd name="adj2" fmla="val 219838"/>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113683" name="Text Box 47"/>
          <p:cNvSpPr txBox="1">
            <a:spLocks noChangeArrowheads="1"/>
          </p:cNvSpPr>
          <p:nvPr/>
        </p:nvSpPr>
        <p:spPr bwMode="auto">
          <a:xfrm>
            <a:off x="1751619" y="1609725"/>
            <a:ext cx="662362"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head</a:t>
            </a:r>
          </a:p>
        </p:txBody>
      </p:sp>
      <p:sp>
        <p:nvSpPr>
          <p:cNvPr id="113684" name="Text Box 48"/>
          <p:cNvSpPr txBox="1">
            <a:spLocks noChangeArrowheads="1"/>
          </p:cNvSpPr>
          <p:nvPr/>
        </p:nvSpPr>
        <p:spPr bwMode="auto">
          <a:xfrm>
            <a:off x="2582750" y="1609725"/>
            <a:ext cx="482824"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tail</a:t>
            </a:r>
          </a:p>
        </p:txBody>
      </p:sp>
      <p:sp>
        <p:nvSpPr>
          <p:cNvPr id="113715" name="Text Box 51"/>
          <p:cNvSpPr txBox="1">
            <a:spLocks noChangeArrowheads="1"/>
          </p:cNvSpPr>
          <p:nvPr/>
        </p:nvSpPr>
        <p:spPr bwMode="auto">
          <a:xfrm>
            <a:off x="2765425" y="4149725"/>
            <a:ext cx="4797425" cy="98425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pPr algn="ctr">
              <a:defRPr/>
            </a:pPr>
            <a:r>
              <a:rPr lang="en-US" sz="2800">
                <a:solidFill>
                  <a:srgbClr val="3366FF"/>
                </a:solidFill>
                <a:latin typeface="Arial" pitchFamily="34" charset="0"/>
                <a:cs typeface="Arial" pitchFamily="34" charset="0"/>
              </a:rPr>
              <a:t>Head reference has value </a:t>
            </a:r>
            <a:r>
              <a:rPr lang="en-US" sz="2800">
                <a:solidFill>
                  <a:schemeClr val="tx1"/>
                </a:solidFill>
                <a:latin typeface="Arial" pitchFamily="34" charset="0"/>
                <a:cs typeface="Arial" pitchFamily="34" charset="0"/>
              </a:rPr>
              <a:t>B</a:t>
            </a:r>
          </a:p>
          <a:p>
            <a:pPr algn="ctr">
              <a:defRPr/>
            </a:pPr>
            <a:r>
              <a:rPr lang="en-US" sz="2800">
                <a:solidFill>
                  <a:srgbClr val="3366FF"/>
                </a:solidFill>
                <a:latin typeface="Arial" pitchFamily="34" charset="0"/>
                <a:cs typeface="Arial" pitchFamily="34" charset="0"/>
              </a:rPr>
              <a:t>Node </a:t>
            </a:r>
            <a:r>
              <a:rPr lang="en-US" sz="2800">
                <a:solidFill>
                  <a:schemeClr val="tx1"/>
                </a:solidFill>
                <a:latin typeface="Arial" pitchFamily="34" charset="0"/>
                <a:cs typeface="Arial" pitchFamily="34" charset="0"/>
              </a:rPr>
              <a:t>A </a:t>
            </a:r>
            <a:r>
              <a:rPr lang="en-US" sz="2800">
                <a:solidFill>
                  <a:srgbClr val="3366FF"/>
                </a:solidFill>
                <a:latin typeface="Arial" pitchFamily="34" charset="0"/>
                <a:cs typeface="Arial" pitchFamily="34" charset="0"/>
              </a:rPr>
              <a:t>freed</a:t>
            </a:r>
            <a:endParaRPr lang="en-US">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38889E-6 -4.07407E-6 C 0.06111 -0.01296 0.12222 -0.02592 0.1967 0.00672 C 0.27118 0.03936 0.35885 0.11737 0.4467 0.19561 " pathEditMode="relative" ptsTypes="aaA">
                                      <p:cBhvr>
                                        <p:cTn id="6" dur="2000" fill="hold"/>
                                        <p:tgtEl>
                                          <p:spTgt spid="2"/>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1.66667E-6 -7.40741E-7 C -0.0434 0.01736 -0.08681 0.03472 -0.1316 -0.01111 C -0.1764 -0.05694 -0.2224 -0.1662 -0.26841 -0.27546 " pathEditMode="relative" ptsTypes="aaA">
                                      <p:cBhvr>
                                        <p:cTn id="9"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1"/>
          <p:cNvSpPr>
            <a:spLocks noGrp="1"/>
          </p:cNvSpPr>
          <p:nvPr>
            <p:ph type="ftr" sz="quarter" idx="10"/>
          </p:nvPr>
        </p:nvSpPr>
        <p:spPr>
          <a:noFill/>
        </p:spPr>
        <p:txBody>
          <a:bodyPr/>
          <a:lstStyle/>
          <a:p>
            <a:r>
              <a:rPr lang="en-US" smtClean="0"/>
              <a:t>Art of Multiprocessor Programming</a:t>
            </a:r>
          </a:p>
        </p:txBody>
      </p:sp>
      <p:sp>
        <p:nvSpPr>
          <p:cNvPr id="114691" name="Slide Number Placeholder 2"/>
          <p:cNvSpPr>
            <a:spLocks noGrp="1"/>
          </p:cNvSpPr>
          <p:nvPr>
            <p:ph type="sldNum" sz="quarter" idx="11"/>
          </p:nvPr>
        </p:nvSpPr>
        <p:spPr>
          <a:noFill/>
        </p:spPr>
        <p:txBody>
          <a:bodyPr/>
          <a:lstStyle/>
          <a:p>
            <a:fld id="{36F04081-5624-4543-80BF-771175467DB2}" type="slidenum">
              <a:rPr lang="ar-SA" smtClean="0">
                <a:cs typeface="Arial" pitchFamily="34" charset="0"/>
              </a:rPr>
              <a:pPr/>
              <a:t>111</a:t>
            </a:fld>
            <a:endParaRPr lang="en-US" smtClean="0">
              <a:cs typeface="Arial" pitchFamily="34" charset="0"/>
            </a:endParaRPr>
          </a:p>
        </p:txBody>
      </p:sp>
      <p:sp>
        <p:nvSpPr>
          <p:cNvPr id="11469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47E92798-678A-42DB-A1DF-E2724FBDC683}" type="slidenum">
              <a:rPr lang="ar-SA" sz="1400">
                <a:solidFill>
                  <a:schemeClr val="tx1"/>
                </a:solidFill>
                <a:latin typeface="Arial" pitchFamily="34" charset="0"/>
                <a:cs typeface="Arial" pitchFamily="34" charset="0"/>
              </a:rPr>
              <a:pPr/>
              <a:t>111</a:t>
            </a:fld>
            <a:endParaRPr lang="en-US" sz="1400" dirty="0">
              <a:solidFill>
                <a:schemeClr val="tx1"/>
              </a:solidFill>
              <a:latin typeface="Arial" pitchFamily="34" charset="0"/>
              <a:cs typeface="Arial" pitchFamily="34" charset="0"/>
            </a:endParaRPr>
          </a:p>
        </p:txBody>
      </p:sp>
      <p:sp>
        <p:nvSpPr>
          <p:cNvPr id="540718" name="AutoShape 46"/>
          <p:cNvSpPr>
            <a:spLocks noChangeArrowheads="1"/>
          </p:cNvSpPr>
          <p:nvPr/>
        </p:nvSpPr>
        <p:spPr bwMode="auto">
          <a:xfrm>
            <a:off x="1716088" y="1574800"/>
            <a:ext cx="1412875" cy="739775"/>
          </a:xfrm>
          <a:prstGeom prst="roundRect">
            <a:avLst>
              <a:gd name="adj" fmla="val 16667"/>
            </a:avLst>
          </a:prstGeom>
          <a:solidFill>
            <a:srgbClr val="C0C0C0"/>
          </a:solidFill>
          <a:ln w="38100" algn="ctr">
            <a:solidFill>
              <a:schemeClr val="bg2"/>
            </a:solidFill>
            <a:round/>
            <a:headEnd/>
            <a:tailEnd/>
          </a:ln>
          <a:effectLst>
            <a:outerShdw dist="107763" dir="2700000" algn="ctr" rotWithShape="0">
              <a:schemeClr val="bg2">
                <a:alpha val="50000"/>
              </a:schemeClr>
            </a:outerShdw>
          </a:effectLst>
        </p:spPr>
        <p:txBody>
          <a:bodyPr wrap="none" anchor="ctr"/>
          <a:lstStyle/>
          <a:p>
            <a:pPr algn="ctr">
              <a:defRPr/>
            </a:pPr>
            <a:endParaRPr lang="en-US" sz="2800" dirty="0">
              <a:latin typeface="Arial" pitchFamily="34" charset="0"/>
            </a:endParaRPr>
          </a:p>
        </p:txBody>
      </p:sp>
      <p:sp>
        <p:nvSpPr>
          <p:cNvPr id="114694" name="Rectangle 2"/>
          <p:cNvSpPr>
            <a:spLocks noGrp="1" noChangeArrowheads="1"/>
          </p:cNvSpPr>
          <p:nvPr>
            <p:ph type="title" idx="4294967295"/>
          </p:nvPr>
        </p:nvSpPr>
        <p:spPr/>
        <p:txBody>
          <a:bodyPr/>
          <a:lstStyle/>
          <a:p>
            <a:r>
              <a:rPr lang="en-US" smtClean="0"/>
              <a:t>Dreaded ABA continued</a:t>
            </a:r>
          </a:p>
        </p:txBody>
      </p:sp>
      <p:sp>
        <p:nvSpPr>
          <p:cNvPr id="114695" name="Freeform 4"/>
          <p:cNvSpPr>
            <a:spLocks/>
          </p:cNvSpPr>
          <p:nvPr/>
        </p:nvSpPr>
        <p:spPr bwMode="auto">
          <a:xfrm>
            <a:off x="2254250" y="1944688"/>
            <a:ext cx="620713" cy="1516062"/>
          </a:xfrm>
          <a:custGeom>
            <a:avLst/>
            <a:gdLst>
              <a:gd name="T0" fmla="*/ 2147483647 w 391"/>
              <a:gd name="T1" fmla="*/ 0 h 955"/>
              <a:gd name="T2" fmla="*/ 2147483647 w 391"/>
              <a:gd name="T3" fmla="*/ 2147483647 h 955"/>
              <a:gd name="T4" fmla="*/ 2147483647 w 391"/>
              <a:gd name="T5" fmla="*/ 2147483647 h 955"/>
              <a:gd name="T6" fmla="*/ 2147483647 w 391"/>
              <a:gd name="T7" fmla="*/ 2147483647 h 955"/>
              <a:gd name="T8" fmla="*/ 0 60000 65536"/>
              <a:gd name="T9" fmla="*/ 0 60000 65536"/>
              <a:gd name="T10" fmla="*/ 0 60000 65536"/>
              <a:gd name="T11" fmla="*/ 0 60000 65536"/>
              <a:gd name="T12" fmla="*/ 0 w 391"/>
              <a:gd name="T13" fmla="*/ 0 h 955"/>
              <a:gd name="T14" fmla="*/ 391 w 391"/>
              <a:gd name="T15" fmla="*/ 955 h 955"/>
            </a:gdLst>
            <a:ahLst/>
            <a:cxnLst>
              <a:cxn ang="T8">
                <a:pos x="T0" y="T1"/>
              </a:cxn>
              <a:cxn ang="T9">
                <a:pos x="T2" y="T3"/>
              </a:cxn>
              <a:cxn ang="T10">
                <a:pos x="T4" y="T5"/>
              </a:cxn>
              <a:cxn ang="T11">
                <a:pos x="T6" y="T7"/>
              </a:cxn>
            </a:cxnLst>
            <a:rect l="T12" t="T13" r="T14" b="T15"/>
            <a:pathLst>
              <a:path w="391" h="955">
                <a:moveTo>
                  <a:pt x="36" y="0"/>
                </a:moveTo>
                <a:cubicBezTo>
                  <a:pt x="19" y="236"/>
                  <a:pt x="2" y="472"/>
                  <a:pt x="7" y="624"/>
                </a:cubicBezTo>
                <a:cubicBezTo>
                  <a:pt x="12" y="776"/>
                  <a:pt x="0" y="869"/>
                  <a:pt x="64" y="912"/>
                </a:cubicBezTo>
                <a:cubicBezTo>
                  <a:pt x="128" y="955"/>
                  <a:pt x="259" y="919"/>
                  <a:pt x="391" y="884"/>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14696" name="Group 5"/>
          <p:cNvGrpSpPr>
            <a:grpSpLocks/>
          </p:cNvGrpSpPr>
          <p:nvPr/>
        </p:nvGrpSpPr>
        <p:grpSpPr bwMode="auto">
          <a:xfrm>
            <a:off x="7272338" y="4441825"/>
            <a:ext cx="976312" cy="609600"/>
            <a:chOff x="3833" y="1914"/>
            <a:chExt cx="615" cy="384"/>
          </a:xfrm>
        </p:grpSpPr>
        <p:grpSp>
          <p:nvGrpSpPr>
            <p:cNvPr id="114731" name="Group 6"/>
            <p:cNvGrpSpPr>
              <a:grpSpLocks/>
            </p:cNvGrpSpPr>
            <p:nvPr/>
          </p:nvGrpSpPr>
          <p:grpSpPr bwMode="auto">
            <a:xfrm>
              <a:off x="3833" y="1914"/>
              <a:ext cx="615" cy="384"/>
              <a:chOff x="3417" y="2938"/>
              <a:chExt cx="615" cy="384"/>
            </a:xfrm>
          </p:grpSpPr>
          <p:sp>
            <p:nvSpPr>
              <p:cNvPr id="540679" name="AutoShape 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folHlink"/>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14737" name="Line 8"/>
              <p:cNvSpPr>
                <a:spLocks noChangeShapeType="1"/>
              </p:cNvSpPr>
              <p:nvPr/>
            </p:nvSpPr>
            <p:spPr bwMode="auto">
              <a:xfrm>
                <a:off x="3725" y="2938"/>
                <a:ext cx="0" cy="384"/>
              </a:xfrm>
              <a:prstGeom prst="line">
                <a:avLst/>
              </a:prstGeom>
              <a:noFill/>
              <a:ln w="38100">
                <a:solidFill>
                  <a:schemeClr val="folHlink"/>
                </a:solidFill>
                <a:round/>
                <a:headEnd/>
                <a:tailEnd/>
              </a:ln>
            </p:spPr>
            <p:txBody>
              <a:bodyPr/>
              <a:lstStyle/>
              <a:p>
                <a:endParaRPr lang="en-US" dirty="0">
                  <a:latin typeface="Arial" pitchFamily="34" charset="0"/>
                </a:endParaRPr>
              </a:p>
            </p:txBody>
          </p:sp>
        </p:grpSp>
        <p:sp>
          <p:nvSpPr>
            <p:cNvPr id="114732" name="Line 9"/>
            <p:cNvSpPr>
              <a:spLocks noChangeShapeType="1"/>
            </p:cNvSpPr>
            <p:nvPr/>
          </p:nvSpPr>
          <p:spPr bwMode="auto">
            <a:xfrm>
              <a:off x="4141" y="1914"/>
              <a:ext cx="307" cy="384"/>
            </a:xfrm>
            <a:prstGeom prst="line">
              <a:avLst/>
            </a:prstGeom>
            <a:noFill/>
            <a:ln w="38100">
              <a:solidFill>
                <a:schemeClr val="folHlink"/>
              </a:solidFill>
              <a:round/>
              <a:headEnd/>
              <a:tailEnd/>
            </a:ln>
          </p:spPr>
          <p:txBody>
            <a:bodyPr/>
            <a:lstStyle/>
            <a:p>
              <a:endParaRPr lang="en-US" dirty="0">
                <a:latin typeface="Arial" pitchFamily="34" charset="0"/>
              </a:endParaRPr>
            </a:p>
          </p:txBody>
        </p:sp>
        <p:grpSp>
          <p:nvGrpSpPr>
            <p:cNvPr id="114733" name="Group 10"/>
            <p:cNvGrpSpPr>
              <a:grpSpLocks/>
            </p:cNvGrpSpPr>
            <p:nvPr/>
          </p:nvGrpSpPr>
          <p:grpSpPr bwMode="auto">
            <a:xfrm>
              <a:off x="3883" y="2010"/>
              <a:ext cx="192" cy="192"/>
              <a:chOff x="3894" y="2760"/>
              <a:chExt cx="192" cy="192"/>
            </a:xfrm>
          </p:grpSpPr>
          <p:sp>
            <p:nvSpPr>
              <p:cNvPr id="114734" name="Oval 11"/>
              <p:cNvSpPr>
                <a:spLocks noChangeArrowheads="1"/>
              </p:cNvSpPr>
              <p:nvPr/>
            </p:nvSpPr>
            <p:spPr bwMode="auto">
              <a:xfrm>
                <a:off x="3894" y="2760"/>
                <a:ext cx="192" cy="192"/>
              </a:xfrm>
              <a:prstGeom prst="ellipse">
                <a:avLst/>
              </a:prstGeom>
              <a:solidFill>
                <a:schemeClr val="accent1"/>
              </a:solidFill>
              <a:ln w="38100" algn="ctr">
                <a:solidFill>
                  <a:schemeClr val="folHlink"/>
                </a:solidFill>
                <a:round/>
                <a:headEnd/>
                <a:tailEnd/>
              </a:ln>
            </p:spPr>
            <p:txBody>
              <a:bodyPr wrap="none" anchor="ctr"/>
              <a:lstStyle/>
              <a:p>
                <a:endParaRPr lang="en-US" dirty="0">
                  <a:latin typeface="Arial" pitchFamily="34" charset="0"/>
                  <a:cs typeface="Courier New" pitchFamily="49" charset="0"/>
                </a:endParaRPr>
              </a:p>
            </p:txBody>
          </p:sp>
          <p:sp>
            <p:nvSpPr>
              <p:cNvPr id="114735" name="Oval 12"/>
              <p:cNvSpPr>
                <a:spLocks noChangeArrowheads="1"/>
              </p:cNvSpPr>
              <p:nvPr/>
            </p:nvSpPr>
            <p:spPr bwMode="auto">
              <a:xfrm>
                <a:off x="3989" y="2800"/>
                <a:ext cx="67" cy="58"/>
              </a:xfrm>
              <a:prstGeom prst="ellipse">
                <a:avLst/>
              </a:prstGeom>
              <a:solidFill>
                <a:srgbClr val="66FF99"/>
              </a:solidFill>
              <a:ln w="3175" algn="ctr">
                <a:solidFill>
                  <a:schemeClr val="folHlink"/>
                </a:solidFill>
                <a:round/>
                <a:headEnd/>
                <a:tailEnd/>
              </a:ln>
            </p:spPr>
            <p:txBody>
              <a:bodyPr wrap="none" anchor="ctr"/>
              <a:lstStyle/>
              <a:p>
                <a:endParaRPr lang="en-US" dirty="0">
                  <a:latin typeface="Arial" pitchFamily="34" charset="0"/>
                  <a:cs typeface="Courier New" pitchFamily="49" charset="0"/>
                </a:endParaRPr>
              </a:p>
            </p:txBody>
          </p:sp>
        </p:grpSp>
      </p:grpSp>
      <p:grpSp>
        <p:nvGrpSpPr>
          <p:cNvPr id="114697" name="Group 13"/>
          <p:cNvGrpSpPr>
            <a:grpSpLocks/>
          </p:cNvGrpSpPr>
          <p:nvPr/>
        </p:nvGrpSpPr>
        <p:grpSpPr bwMode="auto">
          <a:xfrm>
            <a:off x="7112000" y="4872038"/>
            <a:ext cx="976313" cy="609600"/>
            <a:chOff x="3417" y="2938"/>
            <a:chExt cx="615" cy="384"/>
          </a:xfrm>
        </p:grpSpPr>
        <p:sp>
          <p:nvSpPr>
            <p:cNvPr id="540686"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folHlink"/>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14730" name="Line 15"/>
            <p:cNvSpPr>
              <a:spLocks noChangeShapeType="1"/>
            </p:cNvSpPr>
            <p:nvPr/>
          </p:nvSpPr>
          <p:spPr bwMode="auto">
            <a:xfrm>
              <a:off x="3725" y="2938"/>
              <a:ext cx="0" cy="384"/>
            </a:xfrm>
            <a:prstGeom prst="line">
              <a:avLst/>
            </a:prstGeom>
            <a:noFill/>
            <a:ln w="38100">
              <a:solidFill>
                <a:schemeClr val="folHlink"/>
              </a:solidFill>
              <a:round/>
              <a:headEnd/>
              <a:tailEnd/>
            </a:ln>
          </p:spPr>
          <p:txBody>
            <a:bodyPr/>
            <a:lstStyle/>
            <a:p>
              <a:endParaRPr lang="en-US" dirty="0">
                <a:latin typeface="Arial" pitchFamily="34" charset="0"/>
              </a:endParaRPr>
            </a:p>
          </p:txBody>
        </p:sp>
      </p:grpSp>
      <p:grpSp>
        <p:nvGrpSpPr>
          <p:cNvPr id="114698" name="Group 16"/>
          <p:cNvGrpSpPr>
            <a:grpSpLocks/>
          </p:cNvGrpSpPr>
          <p:nvPr/>
        </p:nvGrpSpPr>
        <p:grpSpPr bwMode="auto">
          <a:xfrm>
            <a:off x="7191375" y="5024438"/>
            <a:ext cx="304800" cy="304800"/>
            <a:chOff x="3894" y="2760"/>
            <a:chExt cx="192" cy="192"/>
          </a:xfrm>
        </p:grpSpPr>
        <p:sp>
          <p:nvSpPr>
            <p:cNvPr id="114727" name="Oval 17"/>
            <p:cNvSpPr>
              <a:spLocks noChangeArrowheads="1"/>
            </p:cNvSpPr>
            <p:nvPr/>
          </p:nvSpPr>
          <p:spPr bwMode="auto">
            <a:xfrm>
              <a:off x="3894" y="2760"/>
              <a:ext cx="192" cy="192"/>
            </a:xfrm>
            <a:prstGeom prst="ellipse">
              <a:avLst/>
            </a:prstGeom>
            <a:solidFill>
              <a:srgbClr val="FF7C80"/>
            </a:solidFill>
            <a:ln w="38100" algn="ctr">
              <a:solidFill>
                <a:schemeClr val="folHlink"/>
              </a:solidFill>
              <a:round/>
              <a:headEnd/>
              <a:tailEnd/>
            </a:ln>
          </p:spPr>
          <p:txBody>
            <a:bodyPr wrap="none" anchor="ctr"/>
            <a:lstStyle/>
            <a:p>
              <a:endParaRPr lang="en-US" dirty="0">
                <a:latin typeface="Arial" pitchFamily="34" charset="0"/>
                <a:cs typeface="Courier New" pitchFamily="49" charset="0"/>
              </a:endParaRPr>
            </a:p>
          </p:txBody>
        </p:sp>
        <p:sp>
          <p:nvSpPr>
            <p:cNvPr id="114728" name="Oval 18"/>
            <p:cNvSpPr>
              <a:spLocks noChangeArrowheads="1"/>
            </p:cNvSpPr>
            <p:nvPr/>
          </p:nvSpPr>
          <p:spPr bwMode="auto">
            <a:xfrm>
              <a:off x="3989" y="2800"/>
              <a:ext cx="67" cy="58"/>
            </a:xfrm>
            <a:prstGeom prst="ellipse">
              <a:avLst/>
            </a:prstGeom>
            <a:solidFill>
              <a:srgbClr val="FF9999"/>
            </a:solidFill>
            <a:ln w="3175" algn="ctr">
              <a:solidFill>
                <a:schemeClr val="folHlink"/>
              </a:solidFill>
              <a:round/>
              <a:headEnd/>
              <a:tailEnd/>
            </a:ln>
          </p:spPr>
          <p:txBody>
            <a:bodyPr wrap="none" anchor="ctr"/>
            <a:lstStyle/>
            <a:p>
              <a:endParaRPr lang="en-US" dirty="0">
                <a:latin typeface="Arial" pitchFamily="34" charset="0"/>
                <a:cs typeface="Courier New" pitchFamily="49" charset="0"/>
              </a:endParaRPr>
            </a:p>
          </p:txBody>
        </p:sp>
      </p:grpSp>
      <p:sp>
        <p:nvSpPr>
          <p:cNvPr id="114699" name="Line 19"/>
          <p:cNvSpPr>
            <a:spLocks noChangeShapeType="1"/>
          </p:cNvSpPr>
          <p:nvPr/>
        </p:nvSpPr>
        <p:spPr bwMode="auto">
          <a:xfrm>
            <a:off x="7812088" y="5202238"/>
            <a:ext cx="833437" cy="0"/>
          </a:xfrm>
          <a:prstGeom prst="line">
            <a:avLst/>
          </a:prstGeom>
          <a:noFill/>
          <a:ln w="76200">
            <a:solidFill>
              <a:schemeClr val="folHlink"/>
            </a:solidFill>
            <a:round/>
            <a:headEnd/>
            <a:tailEnd type="triangle" w="med" len="med"/>
          </a:ln>
        </p:spPr>
        <p:txBody>
          <a:bodyPr/>
          <a:lstStyle/>
          <a:p>
            <a:endParaRPr lang="en-US" dirty="0">
              <a:latin typeface="Arial" pitchFamily="34" charset="0"/>
            </a:endParaRPr>
          </a:p>
        </p:txBody>
      </p:sp>
      <p:grpSp>
        <p:nvGrpSpPr>
          <p:cNvPr id="114700" name="Group 20"/>
          <p:cNvGrpSpPr>
            <a:grpSpLocks/>
          </p:cNvGrpSpPr>
          <p:nvPr/>
        </p:nvGrpSpPr>
        <p:grpSpPr bwMode="auto">
          <a:xfrm>
            <a:off x="2981325" y="3013075"/>
            <a:ext cx="976313" cy="609600"/>
            <a:chOff x="3491" y="3069"/>
            <a:chExt cx="615" cy="384"/>
          </a:xfrm>
        </p:grpSpPr>
        <p:grpSp>
          <p:nvGrpSpPr>
            <p:cNvPr id="114721" name="Group 21"/>
            <p:cNvGrpSpPr>
              <a:grpSpLocks/>
            </p:cNvGrpSpPr>
            <p:nvPr/>
          </p:nvGrpSpPr>
          <p:grpSpPr bwMode="auto">
            <a:xfrm>
              <a:off x="3491" y="3069"/>
              <a:ext cx="615" cy="384"/>
              <a:chOff x="3417" y="2938"/>
              <a:chExt cx="615" cy="384"/>
            </a:xfrm>
          </p:grpSpPr>
          <p:sp>
            <p:nvSpPr>
              <p:cNvPr id="540694" name="AutoShape 22"/>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14726" name="Line 23"/>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grpSp>
          <p:nvGrpSpPr>
            <p:cNvPr id="114722" name="Group 24"/>
            <p:cNvGrpSpPr>
              <a:grpSpLocks/>
            </p:cNvGrpSpPr>
            <p:nvPr/>
          </p:nvGrpSpPr>
          <p:grpSpPr bwMode="auto">
            <a:xfrm>
              <a:off x="3551" y="3175"/>
              <a:ext cx="192" cy="192"/>
              <a:chOff x="3894" y="2760"/>
              <a:chExt cx="192" cy="192"/>
            </a:xfrm>
          </p:grpSpPr>
          <p:sp>
            <p:nvSpPr>
              <p:cNvPr id="114723" name="Oval 25"/>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14724" name="Oval 26"/>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grpSp>
      <p:grpSp>
        <p:nvGrpSpPr>
          <p:cNvPr id="114701" name="Group 27"/>
          <p:cNvGrpSpPr>
            <a:grpSpLocks/>
          </p:cNvGrpSpPr>
          <p:nvPr/>
        </p:nvGrpSpPr>
        <p:grpSpPr bwMode="auto">
          <a:xfrm>
            <a:off x="1616075" y="5046663"/>
            <a:ext cx="725488" cy="750887"/>
            <a:chOff x="3600" y="2864"/>
            <a:chExt cx="688" cy="712"/>
          </a:xfrm>
        </p:grpSpPr>
        <p:sp>
          <p:nvSpPr>
            <p:cNvPr id="114710" name="Rectangle 28"/>
            <p:cNvSpPr>
              <a:spLocks noChangeArrowheads="1"/>
            </p:cNvSpPr>
            <p:nvPr/>
          </p:nvSpPr>
          <p:spPr bwMode="auto">
            <a:xfrm>
              <a:off x="3704" y="3432"/>
              <a:ext cx="480" cy="136"/>
            </a:xfrm>
            <a:prstGeom prst="rect">
              <a:avLst/>
            </a:prstGeom>
            <a:solidFill>
              <a:schemeClr val="accent1"/>
            </a:solidFill>
            <a:ln w="38100" algn="ctr">
              <a:solidFill>
                <a:schemeClr val="tx1"/>
              </a:solidFill>
              <a:miter lim="800000"/>
              <a:headEnd/>
              <a:tailEnd/>
            </a:ln>
          </p:spPr>
          <p:txBody>
            <a:bodyPr wrap="none" anchor="ctr"/>
            <a:lstStyle/>
            <a:p>
              <a:endParaRPr lang="en-US" dirty="0">
                <a:latin typeface="Arial" pitchFamily="34" charset="0"/>
                <a:cs typeface="Courier New" pitchFamily="49" charset="0"/>
              </a:endParaRPr>
            </a:p>
          </p:txBody>
        </p:sp>
        <p:grpSp>
          <p:nvGrpSpPr>
            <p:cNvPr id="114711" name="Group 29"/>
            <p:cNvGrpSpPr>
              <a:grpSpLocks/>
            </p:cNvGrpSpPr>
            <p:nvPr/>
          </p:nvGrpSpPr>
          <p:grpSpPr bwMode="auto">
            <a:xfrm>
              <a:off x="3600" y="3232"/>
              <a:ext cx="688" cy="344"/>
              <a:chOff x="3600" y="3232"/>
              <a:chExt cx="688" cy="344"/>
            </a:xfrm>
          </p:grpSpPr>
          <p:sp>
            <p:nvSpPr>
              <p:cNvPr id="114719" name="Freeform 30"/>
              <p:cNvSpPr>
                <a:spLocks/>
              </p:cNvSpPr>
              <p:nvPr/>
            </p:nvSpPr>
            <p:spPr bwMode="auto">
              <a:xfrm>
                <a:off x="4152"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14720" name="Freeform 31"/>
              <p:cNvSpPr>
                <a:spLocks/>
              </p:cNvSpPr>
              <p:nvPr/>
            </p:nvSpPr>
            <p:spPr bwMode="auto">
              <a:xfrm flipH="1">
                <a:off x="360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14712" name="Group 32"/>
            <p:cNvGrpSpPr>
              <a:grpSpLocks/>
            </p:cNvGrpSpPr>
            <p:nvPr/>
          </p:nvGrpSpPr>
          <p:grpSpPr bwMode="auto">
            <a:xfrm>
              <a:off x="3629" y="3088"/>
              <a:ext cx="630" cy="312"/>
              <a:chOff x="3637" y="3088"/>
              <a:chExt cx="630" cy="312"/>
            </a:xfrm>
          </p:grpSpPr>
          <p:sp>
            <p:nvSpPr>
              <p:cNvPr id="114717" name="Freeform 33"/>
              <p:cNvSpPr>
                <a:spLocks/>
              </p:cNvSpPr>
              <p:nvPr/>
            </p:nvSpPr>
            <p:spPr bwMode="auto">
              <a:xfrm>
                <a:off x="4144"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14718" name="Freeform 34"/>
              <p:cNvSpPr>
                <a:spLocks/>
              </p:cNvSpPr>
              <p:nvPr/>
            </p:nvSpPr>
            <p:spPr bwMode="auto">
              <a:xfrm flipH="1">
                <a:off x="3637"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14713" name="Group 35"/>
            <p:cNvGrpSpPr>
              <a:grpSpLocks/>
            </p:cNvGrpSpPr>
            <p:nvPr/>
          </p:nvGrpSpPr>
          <p:grpSpPr bwMode="auto">
            <a:xfrm>
              <a:off x="3661" y="2944"/>
              <a:ext cx="566" cy="320"/>
              <a:chOff x="3657" y="2944"/>
              <a:chExt cx="566" cy="320"/>
            </a:xfrm>
          </p:grpSpPr>
          <p:sp>
            <p:nvSpPr>
              <p:cNvPr id="114715" name="Freeform 36"/>
              <p:cNvSpPr>
                <a:spLocks/>
              </p:cNvSpPr>
              <p:nvPr/>
            </p:nvSpPr>
            <p:spPr bwMode="auto">
              <a:xfrm>
                <a:off x="4096"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14716" name="Freeform 37"/>
              <p:cNvSpPr>
                <a:spLocks/>
              </p:cNvSpPr>
              <p:nvPr/>
            </p:nvSpPr>
            <p:spPr bwMode="auto">
              <a:xfrm flipH="1">
                <a:off x="3657"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14714" name="AutoShape 38"/>
            <p:cNvSpPr>
              <a:spLocks noChangeArrowheads="1"/>
            </p:cNvSpPr>
            <p:nvPr/>
          </p:nvSpPr>
          <p:spPr bwMode="auto">
            <a:xfrm flipV="1">
              <a:off x="3708" y="2864"/>
              <a:ext cx="472"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83 w 21600"/>
                <a:gd name="T13" fmla="*/ 2888 h 21600"/>
                <a:gd name="T14" fmla="*/ 18717 w 21600"/>
                <a:gd name="T15" fmla="*/ 18713 h 21600"/>
              </a:gdLst>
              <a:ahLst/>
              <a:cxnLst>
                <a:cxn ang="T8">
                  <a:pos x="T0" y="T1"/>
                </a:cxn>
                <a:cxn ang="T9">
                  <a:pos x="T2" y="T3"/>
                </a:cxn>
                <a:cxn ang="T10">
                  <a:pos x="T4" y="T5"/>
                </a:cxn>
                <a:cxn ang="T11">
                  <a:pos x="T6" y="T7"/>
                </a:cxn>
              </a:cxnLst>
              <a:rect l="T12" t="T13" r="T14" b="T15"/>
              <a:pathLst>
                <a:path w="21600" h="21600">
                  <a:moveTo>
                    <a:pt x="0" y="0"/>
                  </a:moveTo>
                  <a:lnTo>
                    <a:pt x="2196" y="21600"/>
                  </a:lnTo>
                  <a:lnTo>
                    <a:pt x="19404" y="21600"/>
                  </a:lnTo>
                  <a:lnTo>
                    <a:pt x="21600" y="0"/>
                  </a:lnTo>
                  <a:close/>
                </a:path>
              </a:pathLst>
            </a:custGeom>
            <a:solidFill>
              <a:schemeClr val="accent1"/>
            </a:solidFill>
            <a:ln w="38100" algn="ctr">
              <a:solidFill>
                <a:schemeClr val="tx1"/>
              </a:solidFill>
              <a:miter lim="800000"/>
              <a:headEnd/>
              <a:tailEnd/>
            </a:ln>
          </p:spPr>
          <p:txBody>
            <a:bodyPr wrap="none" anchor="ctr"/>
            <a:lstStyle/>
            <a:p>
              <a:endParaRPr lang="en-US" dirty="0">
                <a:latin typeface="Arial" pitchFamily="34" charset="0"/>
              </a:endParaRPr>
            </a:p>
          </p:txBody>
        </p:sp>
      </p:grpSp>
      <p:sp>
        <p:nvSpPr>
          <p:cNvPr id="114702" name="AutoShape 39"/>
          <p:cNvSpPr>
            <a:spLocks noChangeArrowheads="1"/>
          </p:cNvSpPr>
          <p:nvPr/>
        </p:nvSpPr>
        <p:spPr bwMode="auto">
          <a:xfrm>
            <a:off x="5456238" y="4098925"/>
            <a:ext cx="3443287" cy="2057400"/>
          </a:xfrm>
          <a:prstGeom prst="roundRect">
            <a:avLst>
              <a:gd name="adj" fmla="val 16667"/>
            </a:avLst>
          </a:prstGeom>
          <a:noFill/>
          <a:ln w="38100" algn="ctr">
            <a:solidFill>
              <a:schemeClr val="folHlink"/>
            </a:solidFill>
            <a:prstDash val="dashDot"/>
            <a:round/>
            <a:headEnd/>
            <a:tailEnd/>
          </a:ln>
        </p:spPr>
        <p:txBody>
          <a:bodyPr wrap="none" anchor="ctr"/>
          <a:lstStyle/>
          <a:p>
            <a:endParaRPr lang="en-US" dirty="0">
              <a:latin typeface="Arial" pitchFamily="34" charset="0"/>
              <a:cs typeface="Courier New" pitchFamily="49" charset="0"/>
            </a:endParaRPr>
          </a:p>
        </p:txBody>
      </p:sp>
      <p:sp>
        <p:nvSpPr>
          <p:cNvPr id="114703" name="AutoShape 40"/>
          <p:cNvSpPr>
            <a:spLocks noChangeArrowheads="1"/>
          </p:cNvSpPr>
          <p:nvPr/>
        </p:nvSpPr>
        <p:spPr bwMode="auto">
          <a:xfrm>
            <a:off x="441325" y="4068763"/>
            <a:ext cx="2058988" cy="960437"/>
          </a:xfrm>
          <a:prstGeom prst="cloudCallout">
            <a:avLst>
              <a:gd name="adj1" fmla="val 18079"/>
              <a:gd name="adj2" fmla="val 82560"/>
            </a:avLst>
          </a:prstGeom>
          <a:solidFill>
            <a:schemeClr val="bg1"/>
          </a:solidFill>
          <a:ln w="38100">
            <a:solidFill>
              <a:schemeClr val="accent1"/>
            </a:solidFill>
            <a:round/>
            <a:headEnd/>
            <a:tailEnd/>
          </a:ln>
        </p:spPr>
        <p:txBody>
          <a:bodyPr/>
          <a:lstStyle/>
          <a:p>
            <a:pPr algn="ctr"/>
            <a:r>
              <a:rPr lang="en-US" sz="2800" dirty="0">
                <a:solidFill>
                  <a:schemeClr val="accent1"/>
                </a:solidFill>
                <a:latin typeface="Arial" pitchFamily="34" charset="0"/>
                <a:cs typeface="Courier New" pitchFamily="49" charset="0"/>
              </a:rPr>
              <a:t>Yawn!</a:t>
            </a:r>
          </a:p>
        </p:txBody>
      </p:sp>
      <p:sp>
        <p:nvSpPr>
          <p:cNvPr id="114704" name="Freeform 41"/>
          <p:cNvSpPr>
            <a:spLocks/>
          </p:cNvSpPr>
          <p:nvPr/>
        </p:nvSpPr>
        <p:spPr bwMode="auto">
          <a:xfrm>
            <a:off x="2803525" y="1946275"/>
            <a:ext cx="808038" cy="979488"/>
          </a:xfrm>
          <a:custGeom>
            <a:avLst/>
            <a:gdLst>
              <a:gd name="T0" fmla="*/ 0 w 509"/>
              <a:gd name="T1" fmla="*/ 2147483647 h 617"/>
              <a:gd name="T2" fmla="*/ 2147483647 w 509"/>
              <a:gd name="T3" fmla="*/ 2147483647 h 617"/>
              <a:gd name="T4" fmla="*/ 2147483647 w 509"/>
              <a:gd name="T5" fmla="*/ 2147483647 h 617"/>
              <a:gd name="T6" fmla="*/ 0 60000 65536"/>
              <a:gd name="T7" fmla="*/ 0 60000 65536"/>
              <a:gd name="T8" fmla="*/ 0 60000 65536"/>
              <a:gd name="T9" fmla="*/ 0 w 509"/>
              <a:gd name="T10" fmla="*/ 0 h 617"/>
              <a:gd name="T11" fmla="*/ 509 w 509"/>
              <a:gd name="T12" fmla="*/ 617 h 617"/>
            </a:gdLst>
            <a:ahLst/>
            <a:cxnLst>
              <a:cxn ang="T6">
                <a:pos x="T0" y="T1"/>
              </a:cxn>
              <a:cxn ang="T7">
                <a:pos x="T2" y="T3"/>
              </a:cxn>
              <a:cxn ang="T8">
                <a:pos x="T4" y="T5"/>
              </a:cxn>
            </a:cxnLst>
            <a:rect l="T9" t="T10" r="T11" b="T12"/>
            <a:pathLst>
              <a:path w="509" h="617">
                <a:moveTo>
                  <a:pt x="0" y="22"/>
                </a:moveTo>
                <a:cubicBezTo>
                  <a:pt x="169" y="11"/>
                  <a:pt x="338" y="0"/>
                  <a:pt x="423" y="99"/>
                </a:cubicBezTo>
                <a:cubicBezTo>
                  <a:pt x="508" y="198"/>
                  <a:pt x="508" y="407"/>
                  <a:pt x="509" y="617"/>
                </a:cubicBezTo>
              </a:path>
            </a:pathLst>
          </a:custGeom>
          <a:noFill/>
          <a:ln w="76200">
            <a:solidFill>
              <a:schemeClr val="folHlink"/>
            </a:solidFill>
            <a:round/>
            <a:headEnd/>
            <a:tailEnd type="triangle" w="med" len="med"/>
          </a:ln>
        </p:spPr>
        <p:txBody>
          <a:bodyPr/>
          <a:lstStyle/>
          <a:p>
            <a:endParaRPr lang="en-US" dirty="0">
              <a:latin typeface="Arial" pitchFamily="34" charset="0"/>
            </a:endParaRPr>
          </a:p>
        </p:txBody>
      </p:sp>
      <p:sp>
        <p:nvSpPr>
          <p:cNvPr id="114705" name="Line 42"/>
          <p:cNvSpPr>
            <a:spLocks noChangeShapeType="1"/>
          </p:cNvSpPr>
          <p:nvPr/>
        </p:nvSpPr>
        <p:spPr bwMode="auto">
          <a:xfrm>
            <a:off x="3506788" y="3032125"/>
            <a:ext cx="379412" cy="56515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14706" name="AutoShape 43"/>
          <p:cNvSpPr>
            <a:spLocks noChangeArrowheads="1"/>
          </p:cNvSpPr>
          <p:nvPr/>
        </p:nvSpPr>
        <p:spPr bwMode="auto">
          <a:xfrm>
            <a:off x="1692275" y="1584325"/>
            <a:ext cx="1050925" cy="884238"/>
          </a:xfrm>
          <a:prstGeom prst="wedgeRoundRectCallout">
            <a:avLst>
              <a:gd name="adj1" fmla="val 243352"/>
              <a:gd name="adj2" fmla="val 219838"/>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114707" name="Text Box 47"/>
          <p:cNvSpPr txBox="1">
            <a:spLocks noChangeArrowheads="1"/>
          </p:cNvSpPr>
          <p:nvPr/>
        </p:nvSpPr>
        <p:spPr bwMode="auto">
          <a:xfrm>
            <a:off x="1751619" y="1609725"/>
            <a:ext cx="662362" cy="338554"/>
          </a:xfrm>
          <a:prstGeom prst="rect">
            <a:avLst/>
          </a:prstGeom>
          <a:noFill/>
          <a:ln w="38100" algn="ctr">
            <a:noFill/>
            <a:miter lim="800000"/>
            <a:headEnd/>
            <a:tailEnd/>
          </a:ln>
        </p:spPr>
        <p:txBody>
          <a:bodyPr wrap="none">
            <a:spAutoFit/>
          </a:bodyPr>
          <a:lstStyle/>
          <a:p>
            <a:pPr algn="ctr"/>
            <a:r>
              <a:rPr lang="en-US" sz="1600" b="1" dirty="0">
                <a:solidFill>
                  <a:schemeClr val="tx1"/>
                </a:solidFill>
                <a:latin typeface="Arial" pitchFamily="34" charset="0"/>
                <a:cs typeface="Courier New" pitchFamily="49" charset="0"/>
              </a:rPr>
              <a:t>head</a:t>
            </a:r>
          </a:p>
        </p:txBody>
      </p:sp>
      <p:sp>
        <p:nvSpPr>
          <p:cNvPr id="114708" name="Text Box 48"/>
          <p:cNvSpPr txBox="1">
            <a:spLocks noChangeArrowheads="1"/>
          </p:cNvSpPr>
          <p:nvPr/>
        </p:nvSpPr>
        <p:spPr bwMode="auto">
          <a:xfrm>
            <a:off x="2582750" y="1609725"/>
            <a:ext cx="482824" cy="338554"/>
          </a:xfrm>
          <a:prstGeom prst="rect">
            <a:avLst/>
          </a:prstGeom>
          <a:noFill/>
          <a:ln w="38100" algn="ctr">
            <a:noFill/>
            <a:miter lim="800000"/>
            <a:headEnd/>
            <a:tailEnd/>
          </a:ln>
        </p:spPr>
        <p:txBody>
          <a:bodyPr wrap="none">
            <a:spAutoFit/>
          </a:bodyPr>
          <a:lstStyle/>
          <a:p>
            <a:pPr algn="ctr"/>
            <a:r>
              <a:rPr lang="en-US" sz="1600" b="1" dirty="0">
                <a:solidFill>
                  <a:schemeClr val="tx1"/>
                </a:solidFill>
                <a:latin typeface="Arial" pitchFamily="34" charset="0"/>
                <a:cs typeface="Courier New" pitchFamily="49" charset="0"/>
              </a:rPr>
              <a:t>tail</a:t>
            </a:r>
          </a:p>
        </p:txBody>
      </p:sp>
      <p:sp>
        <p:nvSpPr>
          <p:cNvPr id="114739" name="Text Box 51"/>
          <p:cNvSpPr txBox="1">
            <a:spLocks noChangeArrowheads="1"/>
          </p:cNvSpPr>
          <p:nvPr/>
        </p:nvSpPr>
        <p:spPr bwMode="auto">
          <a:xfrm>
            <a:off x="2233613" y="4149725"/>
            <a:ext cx="5870575" cy="98425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pPr algn="ctr">
              <a:defRPr/>
            </a:pPr>
            <a:r>
              <a:rPr lang="en-US" sz="2800" dirty="0">
                <a:solidFill>
                  <a:srgbClr val="3366FF"/>
                </a:solidFill>
                <a:latin typeface="Arial" pitchFamily="34" charset="0"/>
              </a:rPr>
              <a:t>Head reference has value </a:t>
            </a:r>
            <a:r>
              <a:rPr lang="en-US" sz="2800" dirty="0">
                <a:solidFill>
                  <a:schemeClr val="tx1"/>
                </a:solidFill>
                <a:latin typeface="Arial" pitchFamily="34" charset="0"/>
              </a:rPr>
              <a:t>A </a:t>
            </a:r>
            <a:r>
              <a:rPr lang="en-US" sz="2800" dirty="0">
                <a:solidFill>
                  <a:srgbClr val="3366FF"/>
                </a:solidFill>
                <a:latin typeface="Arial" pitchFamily="34" charset="0"/>
              </a:rPr>
              <a:t>again</a:t>
            </a:r>
            <a:r>
              <a:rPr lang="en-US" dirty="0">
                <a:latin typeface="Arial" pitchFamily="34" charset="0"/>
              </a:rPr>
              <a:t> </a:t>
            </a:r>
            <a:endParaRPr lang="en-US" sz="2800" dirty="0">
              <a:solidFill>
                <a:schemeClr val="tx1"/>
              </a:solidFill>
              <a:latin typeface="Arial" pitchFamily="34" charset="0"/>
            </a:endParaRPr>
          </a:p>
          <a:p>
            <a:pPr algn="ctr">
              <a:defRPr/>
            </a:pPr>
            <a:r>
              <a:rPr lang="en-US" sz="2800" dirty="0">
                <a:solidFill>
                  <a:srgbClr val="3366FF"/>
                </a:solidFill>
                <a:latin typeface="Arial" pitchFamily="34" charset="0"/>
              </a:rPr>
              <a:t>Node </a:t>
            </a:r>
            <a:r>
              <a:rPr lang="en-US" sz="2800" dirty="0">
                <a:solidFill>
                  <a:schemeClr val="tx1"/>
                </a:solidFill>
                <a:latin typeface="Arial" pitchFamily="34" charset="0"/>
              </a:rPr>
              <a:t>A </a:t>
            </a:r>
            <a:r>
              <a:rPr lang="en-US" sz="2800" dirty="0">
                <a:solidFill>
                  <a:srgbClr val="3366FF"/>
                </a:solidFill>
                <a:latin typeface="Arial" pitchFamily="34" charset="0"/>
              </a:rPr>
              <a:t>recycled and reinitialized</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1"/>
          <p:cNvSpPr>
            <a:spLocks noGrp="1"/>
          </p:cNvSpPr>
          <p:nvPr>
            <p:ph type="ftr" sz="quarter" idx="10"/>
          </p:nvPr>
        </p:nvSpPr>
        <p:spPr>
          <a:noFill/>
        </p:spPr>
        <p:txBody>
          <a:bodyPr/>
          <a:lstStyle/>
          <a:p>
            <a:r>
              <a:rPr lang="en-US" smtClean="0"/>
              <a:t>Art of Multiprocessor Programming</a:t>
            </a:r>
          </a:p>
        </p:txBody>
      </p:sp>
      <p:sp>
        <p:nvSpPr>
          <p:cNvPr id="115715" name="Slide Number Placeholder 2"/>
          <p:cNvSpPr>
            <a:spLocks noGrp="1"/>
          </p:cNvSpPr>
          <p:nvPr>
            <p:ph type="sldNum" sz="quarter" idx="11"/>
          </p:nvPr>
        </p:nvSpPr>
        <p:spPr>
          <a:noFill/>
        </p:spPr>
        <p:txBody>
          <a:bodyPr/>
          <a:lstStyle/>
          <a:p>
            <a:fld id="{17D2288D-0CA9-48E9-AEAC-FB3FF2706E37}" type="slidenum">
              <a:rPr lang="ar-SA" smtClean="0"/>
              <a:pPr/>
              <a:t>112</a:t>
            </a:fld>
            <a:endParaRPr lang="en-US" smtClean="0"/>
          </a:p>
        </p:txBody>
      </p:sp>
      <p:sp>
        <p:nvSpPr>
          <p:cNvPr id="11571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8F74F799-8C5A-48B6-B9FF-A7BBF7CA4E36}" type="slidenum">
              <a:rPr lang="ar-SA" sz="1400">
                <a:solidFill>
                  <a:schemeClr val="tx1"/>
                </a:solidFill>
                <a:latin typeface="Arial" pitchFamily="34" charset="0"/>
                <a:cs typeface="Arial" pitchFamily="34" charset="0"/>
              </a:rPr>
              <a:pPr/>
              <a:t>112</a:t>
            </a:fld>
            <a:endParaRPr lang="en-US" sz="1400">
              <a:solidFill>
                <a:schemeClr val="tx1"/>
              </a:solidFill>
              <a:latin typeface="Arial" pitchFamily="34" charset="0"/>
              <a:cs typeface="Arial" pitchFamily="34" charset="0"/>
            </a:endParaRPr>
          </a:p>
        </p:txBody>
      </p:sp>
      <p:sp>
        <p:nvSpPr>
          <p:cNvPr id="541742" name="AutoShape 46"/>
          <p:cNvSpPr>
            <a:spLocks noChangeArrowheads="1"/>
          </p:cNvSpPr>
          <p:nvPr/>
        </p:nvSpPr>
        <p:spPr bwMode="auto">
          <a:xfrm>
            <a:off x="1730375" y="1574800"/>
            <a:ext cx="1412875" cy="739775"/>
          </a:xfrm>
          <a:prstGeom prst="roundRect">
            <a:avLst>
              <a:gd name="adj" fmla="val 16667"/>
            </a:avLst>
          </a:prstGeom>
          <a:solidFill>
            <a:srgbClr val="C0C0C0"/>
          </a:solidFill>
          <a:ln w="38100" algn="ctr">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5718" name="Rectangle 2"/>
          <p:cNvSpPr>
            <a:spLocks noGrp="1" noChangeArrowheads="1"/>
          </p:cNvSpPr>
          <p:nvPr>
            <p:ph type="title" idx="4294967295"/>
          </p:nvPr>
        </p:nvSpPr>
        <p:spPr/>
        <p:txBody>
          <a:bodyPr/>
          <a:lstStyle/>
          <a:p>
            <a:r>
              <a:rPr lang="en-US" smtClean="0"/>
              <a:t>Dreaded ABA continued</a:t>
            </a:r>
          </a:p>
        </p:txBody>
      </p:sp>
      <p:sp>
        <p:nvSpPr>
          <p:cNvPr id="541701" name="Freeform 5"/>
          <p:cNvSpPr>
            <a:spLocks/>
          </p:cNvSpPr>
          <p:nvPr/>
        </p:nvSpPr>
        <p:spPr bwMode="auto">
          <a:xfrm>
            <a:off x="2254250" y="1944688"/>
            <a:ext cx="620713" cy="1516062"/>
          </a:xfrm>
          <a:custGeom>
            <a:avLst/>
            <a:gdLst>
              <a:gd name="T0" fmla="*/ 2147483647 w 391"/>
              <a:gd name="T1" fmla="*/ 0 h 955"/>
              <a:gd name="T2" fmla="*/ 2147483647 w 391"/>
              <a:gd name="T3" fmla="*/ 2147483647 h 955"/>
              <a:gd name="T4" fmla="*/ 2147483647 w 391"/>
              <a:gd name="T5" fmla="*/ 2147483647 h 955"/>
              <a:gd name="T6" fmla="*/ 2147483647 w 391"/>
              <a:gd name="T7" fmla="*/ 2147483647 h 955"/>
              <a:gd name="T8" fmla="*/ 0 60000 65536"/>
              <a:gd name="T9" fmla="*/ 0 60000 65536"/>
              <a:gd name="T10" fmla="*/ 0 60000 65536"/>
              <a:gd name="T11" fmla="*/ 0 60000 65536"/>
              <a:gd name="T12" fmla="*/ 0 w 391"/>
              <a:gd name="T13" fmla="*/ 0 h 955"/>
              <a:gd name="T14" fmla="*/ 391 w 391"/>
              <a:gd name="T15" fmla="*/ 955 h 955"/>
            </a:gdLst>
            <a:ahLst/>
            <a:cxnLst>
              <a:cxn ang="T8">
                <a:pos x="T0" y="T1"/>
              </a:cxn>
              <a:cxn ang="T9">
                <a:pos x="T2" y="T3"/>
              </a:cxn>
              <a:cxn ang="T10">
                <a:pos x="T4" y="T5"/>
              </a:cxn>
              <a:cxn ang="T11">
                <a:pos x="T6" y="T7"/>
              </a:cxn>
            </a:cxnLst>
            <a:rect l="T12" t="T13" r="T14" b="T15"/>
            <a:pathLst>
              <a:path w="391" h="955">
                <a:moveTo>
                  <a:pt x="36" y="0"/>
                </a:moveTo>
                <a:cubicBezTo>
                  <a:pt x="19" y="236"/>
                  <a:pt x="2" y="472"/>
                  <a:pt x="7" y="624"/>
                </a:cubicBezTo>
                <a:cubicBezTo>
                  <a:pt x="12" y="776"/>
                  <a:pt x="0" y="869"/>
                  <a:pt x="64" y="912"/>
                </a:cubicBezTo>
                <a:cubicBezTo>
                  <a:pt x="128" y="955"/>
                  <a:pt x="259" y="919"/>
                  <a:pt x="391" y="884"/>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15720" name="Group 6"/>
          <p:cNvGrpSpPr>
            <a:grpSpLocks/>
          </p:cNvGrpSpPr>
          <p:nvPr/>
        </p:nvGrpSpPr>
        <p:grpSpPr bwMode="auto">
          <a:xfrm>
            <a:off x="7272338" y="4441825"/>
            <a:ext cx="976312" cy="609600"/>
            <a:chOff x="3833" y="1914"/>
            <a:chExt cx="615" cy="384"/>
          </a:xfrm>
        </p:grpSpPr>
        <p:grpSp>
          <p:nvGrpSpPr>
            <p:cNvPr id="115755" name="Group 7"/>
            <p:cNvGrpSpPr>
              <a:grpSpLocks/>
            </p:cNvGrpSpPr>
            <p:nvPr/>
          </p:nvGrpSpPr>
          <p:grpSpPr bwMode="auto">
            <a:xfrm>
              <a:off x="3833" y="1914"/>
              <a:ext cx="615" cy="384"/>
              <a:chOff x="3417" y="2938"/>
              <a:chExt cx="615" cy="384"/>
            </a:xfrm>
          </p:grpSpPr>
          <p:sp>
            <p:nvSpPr>
              <p:cNvPr id="541704" name="AutoShape 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folHlink"/>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5761" name="Line 9"/>
              <p:cNvSpPr>
                <a:spLocks noChangeShapeType="1"/>
              </p:cNvSpPr>
              <p:nvPr/>
            </p:nvSpPr>
            <p:spPr bwMode="auto">
              <a:xfrm>
                <a:off x="3725" y="2938"/>
                <a:ext cx="0" cy="384"/>
              </a:xfrm>
              <a:prstGeom prst="line">
                <a:avLst/>
              </a:prstGeom>
              <a:noFill/>
              <a:ln w="38100">
                <a:solidFill>
                  <a:schemeClr val="folHlink"/>
                </a:solidFill>
                <a:round/>
                <a:headEnd/>
                <a:tailEnd/>
              </a:ln>
            </p:spPr>
            <p:txBody>
              <a:bodyPr/>
              <a:lstStyle/>
              <a:p>
                <a:endParaRPr lang="en-US">
                  <a:latin typeface="Arial" pitchFamily="34" charset="0"/>
                  <a:cs typeface="Arial" pitchFamily="34" charset="0"/>
                </a:endParaRPr>
              </a:p>
            </p:txBody>
          </p:sp>
        </p:grpSp>
        <p:sp>
          <p:nvSpPr>
            <p:cNvPr id="115756" name="Line 10"/>
            <p:cNvSpPr>
              <a:spLocks noChangeShapeType="1"/>
            </p:cNvSpPr>
            <p:nvPr/>
          </p:nvSpPr>
          <p:spPr bwMode="auto">
            <a:xfrm>
              <a:off x="4141" y="1914"/>
              <a:ext cx="307" cy="384"/>
            </a:xfrm>
            <a:prstGeom prst="line">
              <a:avLst/>
            </a:prstGeom>
            <a:noFill/>
            <a:ln w="38100">
              <a:solidFill>
                <a:schemeClr val="folHlink"/>
              </a:solidFill>
              <a:round/>
              <a:headEnd/>
              <a:tailEnd/>
            </a:ln>
          </p:spPr>
          <p:txBody>
            <a:bodyPr/>
            <a:lstStyle/>
            <a:p>
              <a:endParaRPr lang="en-US">
                <a:latin typeface="Arial" pitchFamily="34" charset="0"/>
                <a:cs typeface="Arial" pitchFamily="34" charset="0"/>
              </a:endParaRPr>
            </a:p>
          </p:txBody>
        </p:sp>
        <p:grpSp>
          <p:nvGrpSpPr>
            <p:cNvPr id="115757" name="Group 11"/>
            <p:cNvGrpSpPr>
              <a:grpSpLocks/>
            </p:cNvGrpSpPr>
            <p:nvPr/>
          </p:nvGrpSpPr>
          <p:grpSpPr bwMode="auto">
            <a:xfrm>
              <a:off x="3883" y="2010"/>
              <a:ext cx="192" cy="192"/>
              <a:chOff x="3894" y="2760"/>
              <a:chExt cx="192" cy="192"/>
            </a:xfrm>
          </p:grpSpPr>
          <p:sp>
            <p:nvSpPr>
              <p:cNvPr id="115758" name="Oval 12"/>
              <p:cNvSpPr>
                <a:spLocks noChangeArrowheads="1"/>
              </p:cNvSpPr>
              <p:nvPr/>
            </p:nvSpPr>
            <p:spPr bwMode="auto">
              <a:xfrm>
                <a:off x="3894" y="2760"/>
                <a:ext cx="192" cy="192"/>
              </a:xfrm>
              <a:prstGeom prst="ellipse">
                <a:avLst/>
              </a:prstGeom>
              <a:solidFill>
                <a:schemeClr val="accent1"/>
              </a:solidFill>
              <a:ln w="38100" algn="ctr">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115759" name="Oval 13"/>
              <p:cNvSpPr>
                <a:spLocks noChangeArrowheads="1"/>
              </p:cNvSpPr>
              <p:nvPr/>
            </p:nvSpPr>
            <p:spPr bwMode="auto">
              <a:xfrm>
                <a:off x="3989" y="2800"/>
                <a:ext cx="67" cy="58"/>
              </a:xfrm>
              <a:prstGeom prst="ellipse">
                <a:avLst/>
              </a:prstGeom>
              <a:solidFill>
                <a:srgbClr val="66FF99"/>
              </a:solidFill>
              <a:ln w="3175" algn="ctr">
                <a:solidFill>
                  <a:schemeClr val="folHlink"/>
                </a:solidFill>
                <a:round/>
                <a:headEnd/>
                <a:tailEnd/>
              </a:ln>
            </p:spPr>
            <p:txBody>
              <a:bodyPr wrap="none" anchor="ctr"/>
              <a:lstStyle/>
              <a:p>
                <a:endParaRPr lang="en-US">
                  <a:latin typeface="Arial" pitchFamily="34" charset="0"/>
                  <a:cs typeface="Arial" pitchFamily="34" charset="0"/>
                </a:endParaRPr>
              </a:p>
            </p:txBody>
          </p:sp>
        </p:grpSp>
      </p:grpSp>
      <p:grpSp>
        <p:nvGrpSpPr>
          <p:cNvPr id="115721" name="Group 14"/>
          <p:cNvGrpSpPr>
            <a:grpSpLocks/>
          </p:cNvGrpSpPr>
          <p:nvPr/>
        </p:nvGrpSpPr>
        <p:grpSpPr bwMode="auto">
          <a:xfrm>
            <a:off x="7112000" y="4872038"/>
            <a:ext cx="976313" cy="609600"/>
            <a:chOff x="3417" y="2938"/>
            <a:chExt cx="615" cy="384"/>
          </a:xfrm>
        </p:grpSpPr>
        <p:sp>
          <p:nvSpPr>
            <p:cNvPr id="541711" name="AutoShape 1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folHlink"/>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5754" name="Line 16"/>
            <p:cNvSpPr>
              <a:spLocks noChangeShapeType="1"/>
            </p:cNvSpPr>
            <p:nvPr/>
          </p:nvSpPr>
          <p:spPr bwMode="auto">
            <a:xfrm>
              <a:off x="3725" y="2938"/>
              <a:ext cx="0" cy="384"/>
            </a:xfrm>
            <a:prstGeom prst="line">
              <a:avLst/>
            </a:prstGeom>
            <a:noFill/>
            <a:ln w="38100">
              <a:solidFill>
                <a:schemeClr val="folHlink"/>
              </a:solidFill>
              <a:round/>
              <a:headEnd/>
              <a:tailEnd/>
            </a:ln>
          </p:spPr>
          <p:txBody>
            <a:bodyPr/>
            <a:lstStyle/>
            <a:p>
              <a:endParaRPr lang="en-US">
                <a:latin typeface="Arial" pitchFamily="34" charset="0"/>
                <a:cs typeface="Arial" pitchFamily="34" charset="0"/>
              </a:endParaRPr>
            </a:p>
          </p:txBody>
        </p:sp>
      </p:grpSp>
      <p:grpSp>
        <p:nvGrpSpPr>
          <p:cNvPr id="115722" name="Group 17"/>
          <p:cNvGrpSpPr>
            <a:grpSpLocks/>
          </p:cNvGrpSpPr>
          <p:nvPr/>
        </p:nvGrpSpPr>
        <p:grpSpPr bwMode="auto">
          <a:xfrm>
            <a:off x="7191375" y="5024438"/>
            <a:ext cx="304800" cy="304800"/>
            <a:chOff x="3894" y="2760"/>
            <a:chExt cx="192" cy="192"/>
          </a:xfrm>
        </p:grpSpPr>
        <p:sp>
          <p:nvSpPr>
            <p:cNvPr id="115751" name="Oval 18"/>
            <p:cNvSpPr>
              <a:spLocks noChangeArrowheads="1"/>
            </p:cNvSpPr>
            <p:nvPr/>
          </p:nvSpPr>
          <p:spPr bwMode="auto">
            <a:xfrm>
              <a:off x="3894" y="2760"/>
              <a:ext cx="192" cy="192"/>
            </a:xfrm>
            <a:prstGeom prst="ellipse">
              <a:avLst/>
            </a:prstGeom>
            <a:solidFill>
              <a:srgbClr val="FF7C80"/>
            </a:solidFill>
            <a:ln w="38100" algn="ctr">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115752" name="Oval 19"/>
            <p:cNvSpPr>
              <a:spLocks noChangeArrowheads="1"/>
            </p:cNvSpPr>
            <p:nvPr/>
          </p:nvSpPr>
          <p:spPr bwMode="auto">
            <a:xfrm>
              <a:off x="3989" y="2800"/>
              <a:ext cx="67" cy="58"/>
            </a:xfrm>
            <a:prstGeom prst="ellipse">
              <a:avLst/>
            </a:prstGeom>
            <a:solidFill>
              <a:srgbClr val="FF9999"/>
            </a:solidFill>
            <a:ln w="3175" algn="ctr">
              <a:solidFill>
                <a:schemeClr val="folHlink"/>
              </a:solidFill>
              <a:round/>
              <a:headEnd/>
              <a:tailEnd/>
            </a:ln>
          </p:spPr>
          <p:txBody>
            <a:bodyPr wrap="none" anchor="ctr"/>
            <a:lstStyle/>
            <a:p>
              <a:endParaRPr lang="en-US">
                <a:latin typeface="Arial" pitchFamily="34" charset="0"/>
                <a:cs typeface="Arial" pitchFamily="34" charset="0"/>
              </a:endParaRPr>
            </a:p>
          </p:txBody>
        </p:sp>
      </p:grpSp>
      <p:sp>
        <p:nvSpPr>
          <p:cNvPr id="115723" name="Line 20"/>
          <p:cNvSpPr>
            <a:spLocks noChangeShapeType="1"/>
          </p:cNvSpPr>
          <p:nvPr/>
        </p:nvSpPr>
        <p:spPr bwMode="auto">
          <a:xfrm>
            <a:off x="7812088" y="5202238"/>
            <a:ext cx="833437" cy="0"/>
          </a:xfrm>
          <a:prstGeom prst="line">
            <a:avLst/>
          </a:prstGeom>
          <a:noFill/>
          <a:ln w="76200">
            <a:solidFill>
              <a:schemeClr val="folHlink"/>
            </a:solidFill>
            <a:round/>
            <a:headEnd/>
            <a:tailEnd type="triangle" w="med" len="med"/>
          </a:ln>
        </p:spPr>
        <p:txBody>
          <a:bodyPr/>
          <a:lstStyle/>
          <a:p>
            <a:endParaRPr lang="en-US">
              <a:latin typeface="Arial" pitchFamily="34" charset="0"/>
              <a:cs typeface="Arial" pitchFamily="34" charset="0"/>
            </a:endParaRPr>
          </a:p>
        </p:txBody>
      </p:sp>
      <p:grpSp>
        <p:nvGrpSpPr>
          <p:cNvPr id="115724" name="Group 21"/>
          <p:cNvGrpSpPr>
            <a:grpSpLocks/>
          </p:cNvGrpSpPr>
          <p:nvPr/>
        </p:nvGrpSpPr>
        <p:grpSpPr bwMode="auto">
          <a:xfrm>
            <a:off x="2981325" y="3013075"/>
            <a:ext cx="976313" cy="609600"/>
            <a:chOff x="3491" y="3069"/>
            <a:chExt cx="615" cy="384"/>
          </a:xfrm>
        </p:grpSpPr>
        <p:grpSp>
          <p:nvGrpSpPr>
            <p:cNvPr id="115745" name="Group 22"/>
            <p:cNvGrpSpPr>
              <a:grpSpLocks/>
            </p:cNvGrpSpPr>
            <p:nvPr/>
          </p:nvGrpSpPr>
          <p:grpSpPr bwMode="auto">
            <a:xfrm>
              <a:off x="3491" y="3069"/>
              <a:ext cx="615" cy="384"/>
              <a:chOff x="3417" y="2938"/>
              <a:chExt cx="615" cy="384"/>
            </a:xfrm>
          </p:grpSpPr>
          <p:sp>
            <p:nvSpPr>
              <p:cNvPr id="541719" name="AutoShape 23"/>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15750" name="Line 24"/>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15746" name="Group 25"/>
            <p:cNvGrpSpPr>
              <a:grpSpLocks/>
            </p:cNvGrpSpPr>
            <p:nvPr/>
          </p:nvGrpSpPr>
          <p:grpSpPr bwMode="auto">
            <a:xfrm>
              <a:off x="3551" y="3175"/>
              <a:ext cx="192" cy="192"/>
              <a:chOff x="3894" y="2760"/>
              <a:chExt cx="192" cy="192"/>
            </a:xfrm>
          </p:grpSpPr>
          <p:sp>
            <p:nvSpPr>
              <p:cNvPr id="115747" name="Oval 2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5748" name="Oval 2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15725" name="Group 28"/>
          <p:cNvGrpSpPr>
            <a:grpSpLocks/>
          </p:cNvGrpSpPr>
          <p:nvPr/>
        </p:nvGrpSpPr>
        <p:grpSpPr bwMode="auto">
          <a:xfrm>
            <a:off x="1616075" y="5046663"/>
            <a:ext cx="725488" cy="750887"/>
            <a:chOff x="3600" y="2864"/>
            <a:chExt cx="688" cy="712"/>
          </a:xfrm>
        </p:grpSpPr>
        <p:sp>
          <p:nvSpPr>
            <p:cNvPr id="115734" name="Rectangle 29"/>
            <p:cNvSpPr>
              <a:spLocks noChangeArrowheads="1"/>
            </p:cNvSpPr>
            <p:nvPr/>
          </p:nvSpPr>
          <p:spPr bwMode="auto">
            <a:xfrm>
              <a:off x="3704" y="3432"/>
              <a:ext cx="480" cy="136"/>
            </a:xfrm>
            <a:prstGeom prst="rect">
              <a:avLst/>
            </a:prstGeom>
            <a:solidFill>
              <a:schemeClr val="accent1"/>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15735" name="Group 30"/>
            <p:cNvGrpSpPr>
              <a:grpSpLocks/>
            </p:cNvGrpSpPr>
            <p:nvPr/>
          </p:nvGrpSpPr>
          <p:grpSpPr bwMode="auto">
            <a:xfrm>
              <a:off x="3600" y="3232"/>
              <a:ext cx="688" cy="344"/>
              <a:chOff x="3600" y="3232"/>
              <a:chExt cx="688" cy="344"/>
            </a:xfrm>
          </p:grpSpPr>
          <p:sp>
            <p:nvSpPr>
              <p:cNvPr id="115743" name="Freeform 31"/>
              <p:cNvSpPr>
                <a:spLocks/>
              </p:cNvSpPr>
              <p:nvPr/>
            </p:nvSpPr>
            <p:spPr bwMode="auto">
              <a:xfrm>
                <a:off x="4152"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5744" name="Freeform 32"/>
              <p:cNvSpPr>
                <a:spLocks/>
              </p:cNvSpPr>
              <p:nvPr/>
            </p:nvSpPr>
            <p:spPr bwMode="auto">
              <a:xfrm flipH="1">
                <a:off x="360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5736" name="Group 33"/>
            <p:cNvGrpSpPr>
              <a:grpSpLocks/>
            </p:cNvGrpSpPr>
            <p:nvPr/>
          </p:nvGrpSpPr>
          <p:grpSpPr bwMode="auto">
            <a:xfrm>
              <a:off x="3629" y="3088"/>
              <a:ext cx="630" cy="312"/>
              <a:chOff x="3637" y="3088"/>
              <a:chExt cx="630" cy="312"/>
            </a:xfrm>
          </p:grpSpPr>
          <p:sp>
            <p:nvSpPr>
              <p:cNvPr id="115741" name="Freeform 34"/>
              <p:cNvSpPr>
                <a:spLocks/>
              </p:cNvSpPr>
              <p:nvPr/>
            </p:nvSpPr>
            <p:spPr bwMode="auto">
              <a:xfrm>
                <a:off x="4144"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5742" name="Freeform 35"/>
              <p:cNvSpPr>
                <a:spLocks/>
              </p:cNvSpPr>
              <p:nvPr/>
            </p:nvSpPr>
            <p:spPr bwMode="auto">
              <a:xfrm flipH="1">
                <a:off x="3637" y="3088"/>
                <a:ext cx="123" cy="312"/>
              </a:xfrm>
              <a:custGeom>
                <a:avLst/>
                <a:gdLst>
                  <a:gd name="T0" fmla="*/ 7 w 136"/>
                  <a:gd name="T1" fmla="*/ 0 h 344"/>
                  <a:gd name="T2" fmla="*/ 40 w 136"/>
                  <a:gd name="T3" fmla="*/ 0 h 344"/>
                  <a:gd name="T4" fmla="*/ 40 w 136"/>
                  <a:gd name="T5" fmla="*/ 71 h 344"/>
                  <a:gd name="T6" fmla="*/ 32 w 136"/>
                  <a:gd name="T7" fmla="*/ 106 h 344"/>
                  <a:gd name="T8" fmla="*/ 32 w 136"/>
                  <a:gd name="T9" fmla="*/ 27 h 344"/>
                  <a:gd name="T10" fmla="*/ 0 w 136"/>
                  <a:gd name="T11" fmla="*/ 2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5737" name="Group 36"/>
            <p:cNvGrpSpPr>
              <a:grpSpLocks/>
            </p:cNvGrpSpPr>
            <p:nvPr/>
          </p:nvGrpSpPr>
          <p:grpSpPr bwMode="auto">
            <a:xfrm>
              <a:off x="3661" y="2944"/>
              <a:ext cx="566" cy="320"/>
              <a:chOff x="3657" y="2944"/>
              <a:chExt cx="566" cy="320"/>
            </a:xfrm>
          </p:grpSpPr>
          <p:sp>
            <p:nvSpPr>
              <p:cNvPr id="115739" name="Freeform 37"/>
              <p:cNvSpPr>
                <a:spLocks/>
              </p:cNvSpPr>
              <p:nvPr/>
            </p:nvSpPr>
            <p:spPr bwMode="auto">
              <a:xfrm>
                <a:off x="4096"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5740" name="Freeform 38"/>
              <p:cNvSpPr>
                <a:spLocks/>
              </p:cNvSpPr>
              <p:nvPr/>
            </p:nvSpPr>
            <p:spPr bwMode="auto">
              <a:xfrm flipH="1">
                <a:off x="3657" y="2944"/>
                <a:ext cx="127" cy="320"/>
              </a:xfrm>
              <a:custGeom>
                <a:avLst/>
                <a:gdLst>
                  <a:gd name="T0" fmla="*/ 11 w 136"/>
                  <a:gd name="T1" fmla="*/ 0 h 344"/>
                  <a:gd name="T2" fmla="*/ 60 w 136"/>
                  <a:gd name="T3" fmla="*/ 0 h 344"/>
                  <a:gd name="T4" fmla="*/ 60 w 136"/>
                  <a:gd name="T5" fmla="*/ 98 h 344"/>
                  <a:gd name="T6" fmla="*/ 46 w 136"/>
                  <a:gd name="T7" fmla="*/ 144 h 344"/>
                  <a:gd name="T8" fmla="*/ 46 w 136"/>
                  <a:gd name="T9" fmla="*/ 37 h 344"/>
                  <a:gd name="T10" fmla="*/ 0 w 136"/>
                  <a:gd name="T11" fmla="*/ 3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15738" name="AutoShape 39"/>
            <p:cNvSpPr>
              <a:spLocks noChangeArrowheads="1"/>
            </p:cNvSpPr>
            <p:nvPr/>
          </p:nvSpPr>
          <p:spPr bwMode="auto">
            <a:xfrm flipV="1">
              <a:off x="3708" y="2864"/>
              <a:ext cx="472"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83 w 21600"/>
                <a:gd name="T13" fmla="*/ 2888 h 21600"/>
                <a:gd name="T14" fmla="*/ 18717 w 21600"/>
                <a:gd name="T15" fmla="*/ 18713 h 21600"/>
              </a:gdLst>
              <a:ahLst/>
              <a:cxnLst>
                <a:cxn ang="T8">
                  <a:pos x="T0" y="T1"/>
                </a:cxn>
                <a:cxn ang="T9">
                  <a:pos x="T2" y="T3"/>
                </a:cxn>
                <a:cxn ang="T10">
                  <a:pos x="T4" y="T5"/>
                </a:cxn>
                <a:cxn ang="T11">
                  <a:pos x="T6" y="T7"/>
                </a:cxn>
              </a:cxnLst>
              <a:rect l="T12" t="T13" r="T14" b="T15"/>
              <a:pathLst>
                <a:path w="21600" h="21600">
                  <a:moveTo>
                    <a:pt x="0" y="0"/>
                  </a:moveTo>
                  <a:lnTo>
                    <a:pt x="2196" y="21600"/>
                  </a:lnTo>
                  <a:lnTo>
                    <a:pt x="19404" y="21600"/>
                  </a:lnTo>
                  <a:lnTo>
                    <a:pt x="21600" y="0"/>
                  </a:lnTo>
                  <a:close/>
                </a:path>
              </a:pathLst>
            </a:custGeom>
            <a:solidFill>
              <a:schemeClr val="accent1"/>
            </a:solidFill>
            <a:ln w="38100" algn="ctr">
              <a:solidFill>
                <a:schemeClr val="tx1"/>
              </a:solidFill>
              <a:miter lim="800000"/>
              <a:headEnd/>
              <a:tailEnd/>
            </a:ln>
          </p:spPr>
          <p:txBody>
            <a:bodyPr rot="10800000" wrap="none" anchor="ctr"/>
            <a:lstStyle/>
            <a:p>
              <a:endParaRPr lang="en-US">
                <a:latin typeface="Arial" pitchFamily="34" charset="0"/>
                <a:cs typeface="Arial" pitchFamily="34" charset="0"/>
              </a:endParaRPr>
            </a:p>
          </p:txBody>
        </p:sp>
      </p:grpSp>
      <p:sp>
        <p:nvSpPr>
          <p:cNvPr id="115726" name="AutoShape 40"/>
          <p:cNvSpPr>
            <a:spLocks noChangeArrowheads="1"/>
          </p:cNvSpPr>
          <p:nvPr/>
        </p:nvSpPr>
        <p:spPr bwMode="auto">
          <a:xfrm>
            <a:off x="5456238" y="4098925"/>
            <a:ext cx="3443287" cy="2057400"/>
          </a:xfrm>
          <a:prstGeom prst="roundRect">
            <a:avLst>
              <a:gd name="adj" fmla="val 16667"/>
            </a:avLst>
          </a:prstGeom>
          <a:noFill/>
          <a:ln w="38100" algn="ctr">
            <a:solidFill>
              <a:schemeClr val="folHlink"/>
            </a:solidFill>
            <a:prstDash val="dashDot"/>
            <a:round/>
            <a:headEnd/>
            <a:tailEnd/>
          </a:ln>
        </p:spPr>
        <p:txBody>
          <a:bodyPr wrap="none" anchor="ctr"/>
          <a:lstStyle/>
          <a:p>
            <a:endParaRPr lang="en-US">
              <a:latin typeface="Arial" pitchFamily="34" charset="0"/>
              <a:cs typeface="Arial" pitchFamily="34" charset="0"/>
            </a:endParaRPr>
          </a:p>
        </p:txBody>
      </p:sp>
      <p:sp>
        <p:nvSpPr>
          <p:cNvPr id="115727" name="Freeform 41"/>
          <p:cNvSpPr>
            <a:spLocks/>
          </p:cNvSpPr>
          <p:nvPr/>
        </p:nvSpPr>
        <p:spPr bwMode="auto">
          <a:xfrm>
            <a:off x="2803525" y="1946275"/>
            <a:ext cx="808038" cy="979488"/>
          </a:xfrm>
          <a:custGeom>
            <a:avLst/>
            <a:gdLst>
              <a:gd name="T0" fmla="*/ 0 w 509"/>
              <a:gd name="T1" fmla="*/ 2147483647 h 617"/>
              <a:gd name="T2" fmla="*/ 2147483647 w 509"/>
              <a:gd name="T3" fmla="*/ 2147483647 h 617"/>
              <a:gd name="T4" fmla="*/ 2147483647 w 509"/>
              <a:gd name="T5" fmla="*/ 2147483647 h 617"/>
              <a:gd name="T6" fmla="*/ 0 60000 65536"/>
              <a:gd name="T7" fmla="*/ 0 60000 65536"/>
              <a:gd name="T8" fmla="*/ 0 60000 65536"/>
              <a:gd name="T9" fmla="*/ 0 w 509"/>
              <a:gd name="T10" fmla="*/ 0 h 617"/>
              <a:gd name="T11" fmla="*/ 509 w 509"/>
              <a:gd name="T12" fmla="*/ 617 h 617"/>
            </a:gdLst>
            <a:ahLst/>
            <a:cxnLst>
              <a:cxn ang="T6">
                <a:pos x="T0" y="T1"/>
              </a:cxn>
              <a:cxn ang="T7">
                <a:pos x="T2" y="T3"/>
              </a:cxn>
              <a:cxn ang="T8">
                <a:pos x="T4" y="T5"/>
              </a:cxn>
            </a:cxnLst>
            <a:rect l="T9" t="T10" r="T11" b="T12"/>
            <a:pathLst>
              <a:path w="509" h="617">
                <a:moveTo>
                  <a:pt x="0" y="22"/>
                </a:moveTo>
                <a:cubicBezTo>
                  <a:pt x="169" y="11"/>
                  <a:pt x="338" y="0"/>
                  <a:pt x="423" y="99"/>
                </a:cubicBezTo>
                <a:cubicBezTo>
                  <a:pt x="508" y="198"/>
                  <a:pt x="508" y="407"/>
                  <a:pt x="509" y="617"/>
                </a:cubicBezTo>
              </a:path>
            </a:pathLst>
          </a:custGeom>
          <a:noFill/>
          <a:ln w="76200">
            <a:solidFill>
              <a:schemeClr val="folHlink"/>
            </a:solidFill>
            <a:round/>
            <a:headEnd/>
            <a:tailEnd type="triangle" w="med" len="med"/>
          </a:ln>
        </p:spPr>
        <p:txBody>
          <a:bodyPr/>
          <a:lstStyle/>
          <a:p>
            <a:endParaRPr lang="en-US">
              <a:latin typeface="Arial" pitchFamily="34" charset="0"/>
              <a:cs typeface="Arial" pitchFamily="34" charset="0"/>
            </a:endParaRPr>
          </a:p>
        </p:txBody>
      </p:sp>
      <p:sp>
        <p:nvSpPr>
          <p:cNvPr id="115728" name="Line 42"/>
          <p:cNvSpPr>
            <a:spLocks noChangeShapeType="1"/>
          </p:cNvSpPr>
          <p:nvPr/>
        </p:nvSpPr>
        <p:spPr bwMode="auto">
          <a:xfrm>
            <a:off x="3506788" y="3032125"/>
            <a:ext cx="379412" cy="56515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15729" name="AutoShape 44"/>
          <p:cNvSpPr>
            <a:spLocks noChangeArrowheads="1"/>
          </p:cNvSpPr>
          <p:nvPr/>
        </p:nvSpPr>
        <p:spPr bwMode="auto">
          <a:xfrm>
            <a:off x="1692275" y="1584325"/>
            <a:ext cx="1050925" cy="884238"/>
          </a:xfrm>
          <a:prstGeom prst="wedgeRoundRectCallout">
            <a:avLst>
              <a:gd name="adj1" fmla="val 241995"/>
              <a:gd name="adj2" fmla="val 200630"/>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541739" name="AutoShape 43"/>
          <p:cNvSpPr>
            <a:spLocks noChangeArrowheads="1"/>
          </p:cNvSpPr>
          <p:nvPr/>
        </p:nvSpPr>
        <p:spPr bwMode="auto">
          <a:xfrm>
            <a:off x="1524000" y="1565275"/>
            <a:ext cx="1492250" cy="1325563"/>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
        <p:nvSpPr>
          <p:cNvPr id="115731" name="Text Box 47"/>
          <p:cNvSpPr txBox="1">
            <a:spLocks noChangeArrowheads="1"/>
          </p:cNvSpPr>
          <p:nvPr/>
        </p:nvSpPr>
        <p:spPr bwMode="auto">
          <a:xfrm>
            <a:off x="1751619" y="1609725"/>
            <a:ext cx="662362"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head</a:t>
            </a:r>
          </a:p>
        </p:txBody>
      </p:sp>
      <p:sp>
        <p:nvSpPr>
          <p:cNvPr id="115732" name="Text Box 48"/>
          <p:cNvSpPr txBox="1">
            <a:spLocks noChangeArrowheads="1"/>
          </p:cNvSpPr>
          <p:nvPr/>
        </p:nvSpPr>
        <p:spPr bwMode="auto">
          <a:xfrm>
            <a:off x="2582750" y="1609725"/>
            <a:ext cx="482824" cy="338554"/>
          </a:xfrm>
          <a:prstGeom prst="rect">
            <a:avLst/>
          </a:prstGeom>
          <a:noFill/>
          <a:ln w="38100" algn="ctr">
            <a:noFill/>
            <a:miter lim="800000"/>
            <a:headEnd/>
            <a:tailEnd/>
          </a:ln>
        </p:spPr>
        <p:txBody>
          <a:bodyPr wrap="none">
            <a:spAutoFit/>
          </a:bodyPr>
          <a:lstStyle/>
          <a:p>
            <a:pPr algn="ctr"/>
            <a:r>
              <a:rPr lang="en-US" sz="1600" b="1">
                <a:solidFill>
                  <a:schemeClr val="tx1"/>
                </a:solidFill>
                <a:latin typeface="Arial" pitchFamily="34" charset="0"/>
                <a:cs typeface="Arial" pitchFamily="34" charset="0"/>
              </a:rPr>
              <a:t>tail</a:t>
            </a:r>
          </a:p>
        </p:txBody>
      </p:sp>
      <p:sp>
        <p:nvSpPr>
          <p:cNvPr id="115763" name="Text Box 51"/>
          <p:cNvSpPr txBox="1">
            <a:spLocks noChangeArrowheads="1"/>
          </p:cNvSpPr>
          <p:nvPr/>
        </p:nvSpPr>
        <p:spPr bwMode="auto">
          <a:xfrm>
            <a:off x="711200" y="4122738"/>
            <a:ext cx="7775575" cy="98425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pPr algn="ctr">
              <a:defRPr/>
            </a:pPr>
            <a:r>
              <a:rPr lang="en-US" sz="2800">
                <a:solidFill>
                  <a:srgbClr val="3366FF"/>
                </a:solidFill>
                <a:latin typeface="Arial" pitchFamily="34" charset="0"/>
                <a:cs typeface="Arial" pitchFamily="34" charset="0"/>
              </a:rPr>
              <a:t>CAS succeeds because references match,</a:t>
            </a:r>
          </a:p>
          <a:p>
            <a:pPr algn="ctr">
              <a:defRPr/>
            </a:pPr>
            <a:r>
              <a:rPr lang="en-US" sz="2800">
                <a:solidFill>
                  <a:srgbClr val="3366FF"/>
                </a:solidFill>
                <a:latin typeface="Arial" pitchFamily="34" charset="0"/>
                <a:cs typeface="Arial" pitchFamily="34" charset="0"/>
              </a:rPr>
              <a:t>even though reference’s meaning has changed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739"/>
                                        </p:tgtEl>
                                        <p:attrNameLst>
                                          <p:attrName>style.visibility</p:attrName>
                                        </p:attrNameLst>
                                      </p:cBhvr>
                                      <p:to>
                                        <p:strVal val="visible"/>
                                      </p:to>
                                    </p:set>
                                    <p:animEffect transition="in" filter="blinds(horizontal)">
                                      <p:cBhvr>
                                        <p:cTn id="7" dur="500"/>
                                        <p:tgtEl>
                                          <p:spTgt spid="541739"/>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541701"/>
                                        </p:tgtEl>
                                      </p:cBhvr>
                                    </p:animEffect>
                                    <p:set>
                                      <p:cBhvr>
                                        <p:cTn id="11" dur="1" fill="hold">
                                          <p:stCondLst>
                                            <p:cond delay="499"/>
                                          </p:stCondLst>
                                        </p:cTn>
                                        <p:tgtEl>
                                          <p:spTgt spid="541701"/>
                                        </p:tgtEl>
                                        <p:attrNameLst>
                                          <p:attrName>style.visibility</p:attrName>
                                        </p:attrNameLst>
                                      </p:cBhvr>
                                      <p:to>
                                        <p:strVal val="hidden"/>
                                      </p:to>
                                    </p:set>
                                  </p:childTnLst>
                                </p:cTn>
                              </p:par>
                            </p:childTnLst>
                          </p:cTn>
                        </p:par>
                        <p:par>
                          <p:cTn id="12" fill="hold">
                            <p:stCondLst>
                              <p:cond delay="1000"/>
                            </p:stCondLst>
                            <p:childTnLst>
                              <p:par>
                                <p:cTn id="13" presetID="3" presetClass="exit" presetSubtype="10" fill="hold" grpId="1" nodeType="afterEffect">
                                  <p:stCondLst>
                                    <p:cond delay="0"/>
                                  </p:stCondLst>
                                  <p:childTnLst>
                                    <p:animEffect transition="out" filter="blinds(horizontal)">
                                      <p:cBhvr>
                                        <p:cTn id="14" dur="500"/>
                                        <p:tgtEl>
                                          <p:spTgt spid="541739"/>
                                        </p:tgtEl>
                                      </p:cBhvr>
                                    </p:animEffect>
                                    <p:set>
                                      <p:cBhvr>
                                        <p:cTn id="15" dur="1" fill="hold">
                                          <p:stCondLst>
                                            <p:cond delay="499"/>
                                          </p:stCondLst>
                                        </p:cTn>
                                        <p:tgtEl>
                                          <p:spTgt spid="5417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1" grpId="0" animBg="1"/>
      <p:bldP spid="541739" grpId="0" animBg="1"/>
      <p:bldP spid="541739"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1"/>
          <p:cNvSpPr>
            <a:spLocks noGrp="1"/>
          </p:cNvSpPr>
          <p:nvPr>
            <p:ph type="ftr" sz="quarter" idx="10"/>
          </p:nvPr>
        </p:nvSpPr>
        <p:spPr>
          <a:noFill/>
        </p:spPr>
        <p:txBody>
          <a:bodyPr/>
          <a:lstStyle/>
          <a:p>
            <a:r>
              <a:rPr lang="en-US" smtClean="0"/>
              <a:t>Art of Multiprocessor Programming</a:t>
            </a:r>
          </a:p>
        </p:txBody>
      </p:sp>
      <p:sp>
        <p:nvSpPr>
          <p:cNvPr id="116739" name="Slide Number Placeholder 2"/>
          <p:cNvSpPr>
            <a:spLocks noGrp="1"/>
          </p:cNvSpPr>
          <p:nvPr>
            <p:ph type="sldNum" sz="quarter" idx="11"/>
          </p:nvPr>
        </p:nvSpPr>
        <p:spPr>
          <a:noFill/>
        </p:spPr>
        <p:txBody>
          <a:bodyPr/>
          <a:lstStyle/>
          <a:p>
            <a:fld id="{973DC586-9516-4590-BA52-68135DFB343A}" type="slidenum">
              <a:rPr lang="ar-SA" smtClean="0">
                <a:cs typeface="Arial" pitchFamily="34" charset="0"/>
              </a:rPr>
              <a:pPr/>
              <a:t>113</a:t>
            </a:fld>
            <a:endParaRPr lang="en-US" smtClean="0">
              <a:cs typeface="Arial" pitchFamily="34" charset="0"/>
            </a:endParaRPr>
          </a:p>
        </p:txBody>
      </p:sp>
      <p:sp>
        <p:nvSpPr>
          <p:cNvPr id="11674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DEE485D0-C6DE-47B7-98C9-33FD865B7A0E}" type="slidenum">
              <a:rPr lang="ar-SA" sz="1400">
                <a:solidFill>
                  <a:schemeClr val="tx1"/>
                </a:solidFill>
                <a:latin typeface="Arial" pitchFamily="34" charset="0"/>
                <a:cs typeface="Arial" pitchFamily="34" charset="0"/>
              </a:rPr>
              <a:pPr/>
              <a:t>113</a:t>
            </a:fld>
            <a:endParaRPr lang="en-US" sz="1400" dirty="0">
              <a:solidFill>
                <a:schemeClr val="tx1"/>
              </a:solidFill>
              <a:latin typeface="Arial" pitchFamily="34" charset="0"/>
              <a:cs typeface="Arial" pitchFamily="34" charset="0"/>
            </a:endParaRPr>
          </a:p>
        </p:txBody>
      </p:sp>
      <p:sp>
        <p:nvSpPr>
          <p:cNvPr id="116741" name="Rectangle 2"/>
          <p:cNvSpPr>
            <a:spLocks noGrp="1" noChangeArrowheads="1"/>
          </p:cNvSpPr>
          <p:nvPr>
            <p:ph type="title" idx="4294967295"/>
          </p:nvPr>
        </p:nvSpPr>
        <p:spPr/>
        <p:txBody>
          <a:bodyPr/>
          <a:lstStyle/>
          <a:p>
            <a:r>
              <a:rPr lang="en-US" smtClean="0"/>
              <a:t>The Dreaded ABA FAIL</a:t>
            </a:r>
          </a:p>
        </p:txBody>
      </p:sp>
      <p:sp>
        <p:nvSpPr>
          <p:cNvPr id="116742" name="Rectangle 3"/>
          <p:cNvSpPr>
            <a:spLocks noGrp="1" noChangeArrowheads="1"/>
          </p:cNvSpPr>
          <p:nvPr>
            <p:ph type="body" idx="4294967295"/>
          </p:nvPr>
        </p:nvSpPr>
        <p:spPr/>
        <p:txBody>
          <a:bodyPr/>
          <a:lstStyle/>
          <a:p>
            <a:r>
              <a:rPr lang="en-US" smtClean="0"/>
              <a:t>Is a result of CAS() semantics</a:t>
            </a:r>
          </a:p>
          <a:p>
            <a:pPr lvl="1"/>
            <a:r>
              <a:rPr lang="en-US" smtClean="0"/>
              <a:t>I blame Sun, Intel, AMD, …</a:t>
            </a:r>
          </a:p>
          <a:p>
            <a:r>
              <a:rPr lang="en-US" smtClean="0"/>
              <a:t>Not with Load-Locked/Store-Conditional</a:t>
            </a:r>
          </a:p>
          <a:p>
            <a:pPr lvl="1"/>
            <a:r>
              <a:rPr lang="en-US" smtClean="0"/>
              <a:t>Good for IBM?</a:t>
            </a:r>
          </a:p>
          <a:p>
            <a:pPr lvl="1"/>
            <a:endParaRPr lang="en-US"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1"/>
          <p:cNvSpPr>
            <a:spLocks noGrp="1"/>
          </p:cNvSpPr>
          <p:nvPr>
            <p:ph type="ftr" sz="quarter" idx="10"/>
          </p:nvPr>
        </p:nvSpPr>
        <p:spPr>
          <a:noFill/>
        </p:spPr>
        <p:txBody>
          <a:bodyPr/>
          <a:lstStyle/>
          <a:p>
            <a:r>
              <a:rPr lang="en-US" smtClean="0"/>
              <a:t>Art of Multiprocessor Programming</a:t>
            </a:r>
          </a:p>
        </p:txBody>
      </p:sp>
      <p:sp>
        <p:nvSpPr>
          <p:cNvPr id="117763" name="Slide Number Placeholder 2"/>
          <p:cNvSpPr>
            <a:spLocks noGrp="1"/>
          </p:cNvSpPr>
          <p:nvPr>
            <p:ph type="sldNum" sz="quarter" idx="11"/>
          </p:nvPr>
        </p:nvSpPr>
        <p:spPr>
          <a:noFill/>
        </p:spPr>
        <p:txBody>
          <a:bodyPr/>
          <a:lstStyle/>
          <a:p>
            <a:fld id="{6F1BFF24-B3AA-4F3E-B151-B719D7FF626C}" type="slidenum">
              <a:rPr lang="ar-SA" smtClean="0">
                <a:cs typeface="Arial" pitchFamily="34" charset="0"/>
              </a:rPr>
              <a:pPr/>
              <a:t>114</a:t>
            </a:fld>
            <a:endParaRPr lang="en-US" smtClean="0">
              <a:cs typeface="Arial" pitchFamily="34" charset="0"/>
            </a:endParaRPr>
          </a:p>
        </p:txBody>
      </p:sp>
      <p:sp>
        <p:nvSpPr>
          <p:cNvPr id="11776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FE41483-B3D1-4576-A064-7569B0E05EB0}" type="slidenum">
              <a:rPr lang="ar-SA" sz="1400">
                <a:solidFill>
                  <a:schemeClr val="tx1"/>
                </a:solidFill>
                <a:latin typeface="Arial" pitchFamily="34" charset="0"/>
                <a:cs typeface="Arial" pitchFamily="34" charset="0"/>
              </a:rPr>
              <a:pPr/>
              <a:t>114</a:t>
            </a:fld>
            <a:endParaRPr lang="en-US" sz="1400" dirty="0">
              <a:solidFill>
                <a:schemeClr val="tx1"/>
              </a:solidFill>
              <a:latin typeface="Arial" pitchFamily="34" charset="0"/>
              <a:cs typeface="Arial" pitchFamily="34" charset="0"/>
            </a:endParaRPr>
          </a:p>
        </p:txBody>
      </p:sp>
      <p:sp>
        <p:nvSpPr>
          <p:cNvPr id="117765" name="Rectangle 2"/>
          <p:cNvSpPr>
            <a:spLocks noGrp="1" noChangeArrowheads="1"/>
          </p:cNvSpPr>
          <p:nvPr>
            <p:ph type="title" idx="4294967295"/>
          </p:nvPr>
        </p:nvSpPr>
        <p:spPr/>
        <p:txBody>
          <a:bodyPr/>
          <a:lstStyle/>
          <a:p>
            <a:r>
              <a:rPr lang="en-US" smtClean="0"/>
              <a:t>Dreaded ABA – A Solution</a:t>
            </a:r>
          </a:p>
        </p:txBody>
      </p:sp>
      <p:sp>
        <p:nvSpPr>
          <p:cNvPr id="117766" name="Rectangle 3"/>
          <p:cNvSpPr>
            <a:spLocks noGrp="1" noChangeArrowheads="1"/>
          </p:cNvSpPr>
          <p:nvPr>
            <p:ph type="body" idx="4294967295"/>
          </p:nvPr>
        </p:nvSpPr>
        <p:spPr/>
        <p:txBody>
          <a:bodyPr/>
          <a:lstStyle/>
          <a:p>
            <a:r>
              <a:rPr lang="en-US" smtClean="0"/>
              <a:t>Tag each pointer with a counter</a:t>
            </a:r>
          </a:p>
          <a:p>
            <a:r>
              <a:rPr lang="en-US" smtClean="0"/>
              <a:t>Unique over lifetime of node</a:t>
            </a:r>
          </a:p>
          <a:p>
            <a:r>
              <a:rPr lang="en-US" smtClean="0"/>
              <a:t>Pointer size vs word size issues</a:t>
            </a:r>
          </a:p>
          <a:p>
            <a:r>
              <a:rPr lang="en-US" smtClean="0"/>
              <a:t>Overflow?</a:t>
            </a:r>
          </a:p>
          <a:p>
            <a:pPr lvl="1"/>
            <a:r>
              <a:rPr lang="en-US" smtClean="0"/>
              <a:t>Don’t worry be happy?</a:t>
            </a:r>
          </a:p>
          <a:p>
            <a:pPr lvl="1"/>
            <a:r>
              <a:rPr lang="en-US" smtClean="0"/>
              <a:t>Bounded tags?</a:t>
            </a:r>
          </a:p>
          <a:p>
            <a:r>
              <a:rPr lang="en-US" smtClean="0">
                <a:solidFill>
                  <a:schemeClr val="tx1"/>
                </a:solidFill>
              </a:rPr>
              <a:t>AtomicStampedReference</a:t>
            </a:r>
            <a:r>
              <a:rPr lang="en-US" smtClean="0"/>
              <a:t> class</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1"/>
          <p:cNvSpPr txBox="1">
            <a:spLocks noGrp="1"/>
          </p:cNvSpPr>
          <p:nvPr/>
        </p:nvSpPr>
        <p:spPr bwMode="auto">
          <a:xfrm>
            <a:off x="3124200" y="6248400"/>
            <a:ext cx="3152775" cy="457200"/>
          </a:xfrm>
          <a:prstGeom prst="rect">
            <a:avLst/>
          </a:prstGeom>
          <a:noFill/>
          <a:ln w="9525">
            <a:noFill/>
            <a:miter lim="800000"/>
            <a:headEnd/>
            <a:tailEnd/>
          </a:ln>
        </p:spPr>
        <p:txBody>
          <a:bodyPr/>
          <a:lstStyle/>
          <a:p>
            <a:pPr algn="ctr"/>
            <a:r>
              <a:rPr lang="en-US" sz="1400" dirty="0">
                <a:solidFill>
                  <a:schemeClr val="tx1"/>
                </a:solidFill>
                <a:latin typeface="Arial" pitchFamily="34" charset="0"/>
              </a:rPr>
              <a:t>Art of Multiprocessor Programming</a:t>
            </a:r>
          </a:p>
        </p:txBody>
      </p:sp>
      <p:sp>
        <p:nvSpPr>
          <p:cNvPr id="118787" name="Slide Number Placeholder 2"/>
          <p:cNvSpPr txBox="1">
            <a:spLocks noGrp="1"/>
          </p:cNvSpPr>
          <p:nvPr/>
        </p:nvSpPr>
        <p:spPr bwMode="auto">
          <a:xfrm>
            <a:off x="6553200" y="6248400"/>
            <a:ext cx="1905000" cy="457200"/>
          </a:xfrm>
          <a:prstGeom prst="rect">
            <a:avLst/>
          </a:prstGeom>
          <a:noFill/>
          <a:ln w="9525">
            <a:noFill/>
            <a:miter lim="800000"/>
            <a:headEnd/>
            <a:tailEnd/>
          </a:ln>
        </p:spPr>
        <p:txBody>
          <a:bodyPr/>
          <a:lstStyle/>
          <a:p>
            <a:fld id="{51AD6EF3-B9E9-4570-820F-60F4DA3FBAA7}" type="slidenum">
              <a:rPr lang="ar-SA" sz="1400">
                <a:solidFill>
                  <a:schemeClr val="tx1"/>
                </a:solidFill>
                <a:latin typeface="Arial" pitchFamily="34" charset="0"/>
                <a:cs typeface="Arial" pitchFamily="34" charset="0"/>
              </a:rPr>
              <a:pPr/>
              <a:t>115</a:t>
            </a:fld>
            <a:endParaRPr lang="en-US" sz="1400" dirty="0">
              <a:solidFill>
                <a:schemeClr val="tx1"/>
              </a:solidFill>
              <a:latin typeface="Arial" pitchFamily="34" charset="0"/>
              <a:cs typeface="Arial" pitchFamily="34" charset="0"/>
            </a:endParaRPr>
          </a:p>
        </p:txBody>
      </p:sp>
      <p:sp>
        <p:nvSpPr>
          <p:cNvPr id="11878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94823697-AE71-48BD-A747-FE87663D1A6C}" type="slidenum">
              <a:rPr lang="ar-SA" sz="1400">
                <a:solidFill>
                  <a:schemeClr val="tx1"/>
                </a:solidFill>
                <a:latin typeface="Arial" pitchFamily="34" charset="0"/>
                <a:cs typeface="Arial" pitchFamily="34" charset="0"/>
              </a:rPr>
              <a:pPr/>
              <a:t>115</a:t>
            </a:fld>
            <a:endParaRPr lang="en-US" sz="1400" dirty="0">
              <a:solidFill>
                <a:schemeClr val="tx1"/>
              </a:solidFill>
              <a:latin typeface="Arial" pitchFamily="34" charset="0"/>
              <a:cs typeface="Arial" pitchFamily="34" charset="0"/>
            </a:endParaRPr>
          </a:p>
        </p:txBody>
      </p:sp>
      <p:sp>
        <p:nvSpPr>
          <p:cNvPr id="118789" name="Rectangle 2"/>
          <p:cNvSpPr>
            <a:spLocks noGrp="1" noChangeArrowheads="1"/>
          </p:cNvSpPr>
          <p:nvPr>
            <p:ph type="title" idx="4294967295"/>
          </p:nvPr>
        </p:nvSpPr>
        <p:spPr/>
        <p:txBody>
          <a:bodyPr/>
          <a:lstStyle/>
          <a:p>
            <a:r>
              <a:rPr lang="en-US" smtClean="0"/>
              <a:t>Atomic Stamped Reference</a:t>
            </a:r>
          </a:p>
        </p:txBody>
      </p:sp>
      <p:sp>
        <p:nvSpPr>
          <p:cNvPr id="118790" name="Rectangle 3"/>
          <p:cNvSpPr>
            <a:spLocks noGrp="1" noChangeArrowheads="1"/>
          </p:cNvSpPr>
          <p:nvPr>
            <p:ph type="body" idx="4294967295"/>
          </p:nvPr>
        </p:nvSpPr>
        <p:spPr/>
        <p:txBody>
          <a:bodyPr/>
          <a:lstStyle/>
          <a:p>
            <a:r>
              <a:rPr lang="en-US" b="1" smtClean="0">
                <a:solidFill>
                  <a:schemeClr val="tx1"/>
                </a:solidFill>
                <a:latin typeface="Arial Unicode MS" pitchFamily="34" charset="-128"/>
              </a:rPr>
              <a:t>AtomicStampedReference</a:t>
            </a:r>
            <a:r>
              <a:rPr lang="en-US" smtClean="0"/>
              <a:t> class</a:t>
            </a:r>
          </a:p>
          <a:p>
            <a:pPr lvl="1"/>
            <a:r>
              <a:rPr lang="en-US" smtClean="0">
                <a:solidFill>
                  <a:schemeClr val="tx1"/>
                </a:solidFill>
                <a:latin typeface="Arial Unicode MS" pitchFamily="34" charset="-128"/>
              </a:rPr>
              <a:t>Java.util.concurrent.atomic</a:t>
            </a:r>
            <a:r>
              <a:rPr lang="en-US" smtClean="0"/>
              <a:t> package</a:t>
            </a:r>
          </a:p>
          <a:p>
            <a:pPr lvl="1"/>
            <a:endParaRPr lang="en-US" smtClean="0"/>
          </a:p>
        </p:txBody>
      </p:sp>
      <p:sp>
        <p:nvSpPr>
          <p:cNvPr id="118791" name="AutoShape 4"/>
          <p:cNvSpPr>
            <a:spLocks noChangeArrowheads="1"/>
          </p:cNvSpPr>
          <p:nvPr/>
        </p:nvSpPr>
        <p:spPr bwMode="auto">
          <a:xfrm>
            <a:off x="3336925" y="4202113"/>
            <a:ext cx="3673475" cy="1295400"/>
          </a:xfrm>
          <a:prstGeom prst="roundRect">
            <a:avLst>
              <a:gd name="adj" fmla="val 16667"/>
            </a:avLst>
          </a:prstGeom>
          <a:solidFill>
            <a:schemeClr val="hlink"/>
          </a:solidFill>
          <a:ln w="38100">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18792" name="Line 5"/>
          <p:cNvSpPr>
            <a:spLocks noChangeShapeType="1"/>
          </p:cNvSpPr>
          <p:nvPr/>
        </p:nvSpPr>
        <p:spPr bwMode="auto">
          <a:xfrm>
            <a:off x="5668963" y="4202113"/>
            <a:ext cx="0" cy="12954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18793" name="Text Box 6"/>
          <p:cNvSpPr txBox="1">
            <a:spLocks noChangeArrowheads="1"/>
          </p:cNvSpPr>
          <p:nvPr/>
        </p:nvSpPr>
        <p:spPr bwMode="auto">
          <a:xfrm>
            <a:off x="3357563" y="4591050"/>
            <a:ext cx="2133600" cy="519113"/>
          </a:xfrm>
          <a:prstGeom prst="rect">
            <a:avLst/>
          </a:prstGeom>
          <a:noFill/>
          <a:ln w="9525">
            <a:noFill/>
            <a:miter lim="800000"/>
            <a:headEnd/>
            <a:tailEnd/>
          </a:ln>
        </p:spPr>
        <p:txBody>
          <a:bodyPr>
            <a:spAutoFit/>
          </a:bodyPr>
          <a:lstStyle/>
          <a:p>
            <a:pPr algn="ctr">
              <a:spcBef>
                <a:spcPct val="50000"/>
              </a:spcBef>
            </a:pPr>
            <a:r>
              <a:rPr lang="en-US" sz="2800">
                <a:latin typeface="Arial" pitchFamily="34" charset="0"/>
                <a:cs typeface="Arial" pitchFamily="34" charset="0"/>
              </a:rPr>
              <a:t>address</a:t>
            </a:r>
          </a:p>
        </p:txBody>
      </p:sp>
      <p:sp>
        <p:nvSpPr>
          <p:cNvPr id="118794" name="Text Box 7"/>
          <p:cNvSpPr txBox="1">
            <a:spLocks noChangeArrowheads="1"/>
          </p:cNvSpPr>
          <p:nvPr/>
        </p:nvSpPr>
        <p:spPr bwMode="auto">
          <a:xfrm>
            <a:off x="5319713" y="4589463"/>
            <a:ext cx="2133600" cy="519112"/>
          </a:xfrm>
          <a:prstGeom prst="rect">
            <a:avLst/>
          </a:prstGeom>
          <a:noFill/>
          <a:ln w="9525">
            <a:noFill/>
            <a:miter lim="800000"/>
            <a:headEnd/>
            <a:tailEnd/>
          </a:ln>
        </p:spPr>
        <p:txBody>
          <a:bodyPr>
            <a:spAutoFit/>
          </a:bodyPr>
          <a:lstStyle/>
          <a:p>
            <a:pPr algn="ctr">
              <a:spcBef>
                <a:spcPct val="50000"/>
              </a:spcBef>
            </a:pPr>
            <a:r>
              <a:rPr lang="en-US" sz="2800">
                <a:latin typeface="Arial" pitchFamily="34" charset="0"/>
                <a:cs typeface="Arial" pitchFamily="34" charset="0"/>
              </a:rPr>
              <a:t>S</a:t>
            </a:r>
          </a:p>
        </p:txBody>
      </p:sp>
      <p:sp>
        <p:nvSpPr>
          <p:cNvPr id="118795" name="AutoShape 8"/>
          <p:cNvSpPr>
            <a:spLocks noChangeArrowheads="1"/>
          </p:cNvSpPr>
          <p:nvPr/>
        </p:nvSpPr>
        <p:spPr bwMode="auto">
          <a:xfrm>
            <a:off x="5919788" y="4445000"/>
            <a:ext cx="1003300" cy="820738"/>
          </a:xfrm>
          <a:prstGeom prst="wedgeRoundRectCallout">
            <a:avLst>
              <a:gd name="adj1" fmla="val 123574"/>
              <a:gd name="adj2" fmla="val 84042"/>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18796" name="Text Box 9"/>
          <p:cNvSpPr txBox="1">
            <a:spLocks noChangeArrowheads="1"/>
          </p:cNvSpPr>
          <p:nvPr/>
        </p:nvSpPr>
        <p:spPr bwMode="auto">
          <a:xfrm>
            <a:off x="7021513" y="5584825"/>
            <a:ext cx="1827212" cy="519113"/>
          </a:xfrm>
          <a:prstGeom prst="rect">
            <a:avLst/>
          </a:prstGeom>
          <a:noFill/>
          <a:ln w="9525">
            <a:noFill/>
            <a:miter lim="800000"/>
            <a:headEnd/>
            <a:tailEnd/>
          </a:ln>
        </p:spPr>
        <p:txBody>
          <a:bodyPr>
            <a:spAutoFit/>
          </a:bodyPr>
          <a:lstStyle/>
          <a:p>
            <a:pPr algn="ctr"/>
            <a:r>
              <a:rPr lang="en-US" sz="2800" b="1">
                <a:solidFill>
                  <a:srgbClr val="FF0000"/>
                </a:solidFill>
                <a:latin typeface="Arial" pitchFamily="34" charset="0"/>
                <a:cs typeface="Arial" pitchFamily="34" charset="0"/>
              </a:rPr>
              <a:t>Stamp</a:t>
            </a:r>
          </a:p>
        </p:txBody>
      </p:sp>
      <p:sp>
        <p:nvSpPr>
          <p:cNvPr id="118797" name="AutoShape 10"/>
          <p:cNvSpPr>
            <a:spLocks noChangeArrowheads="1"/>
          </p:cNvSpPr>
          <p:nvPr/>
        </p:nvSpPr>
        <p:spPr bwMode="auto">
          <a:xfrm>
            <a:off x="3573463" y="4445000"/>
            <a:ext cx="1746250" cy="820738"/>
          </a:xfrm>
          <a:prstGeom prst="wedgeRoundRectCallout">
            <a:avLst>
              <a:gd name="adj1" fmla="val -103000"/>
              <a:gd name="adj2" fmla="val -2350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18798" name="Text Box 11"/>
          <p:cNvSpPr txBox="1">
            <a:spLocks noChangeArrowheads="1"/>
          </p:cNvSpPr>
          <p:nvPr/>
        </p:nvSpPr>
        <p:spPr bwMode="auto">
          <a:xfrm>
            <a:off x="330200" y="4375150"/>
            <a:ext cx="2330450" cy="519113"/>
          </a:xfrm>
          <a:prstGeom prst="rect">
            <a:avLst/>
          </a:prstGeom>
          <a:noFill/>
          <a:ln w="9525">
            <a:noFill/>
            <a:miter lim="800000"/>
            <a:headEnd/>
            <a:tailEnd/>
          </a:ln>
        </p:spPr>
        <p:txBody>
          <a:bodyPr>
            <a:spAutoFit/>
          </a:bodyPr>
          <a:lstStyle/>
          <a:p>
            <a:pPr algn="ctr"/>
            <a:r>
              <a:rPr lang="en-US" sz="2800" b="1">
                <a:solidFill>
                  <a:srgbClr val="FF0000"/>
                </a:solidFill>
                <a:latin typeface="Arial" pitchFamily="34" charset="0"/>
                <a:cs typeface="Arial" pitchFamily="34" charset="0"/>
              </a:rPr>
              <a:t>Reference</a:t>
            </a:r>
          </a:p>
        </p:txBody>
      </p:sp>
      <p:sp>
        <p:nvSpPr>
          <p:cNvPr id="434192" name="Text Box 16"/>
          <p:cNvSpPr txBox="1">
            <a:spLocks noChangeArrowheads="1"/>
          </p:cNvSpPr>
          <p:nvPr/>
        </p:nvSpPr>
        <p:spPr bwMode="auto">
          <a:xfrm>
            <a:off x="1446325" y="3400425"/>
            <a:ext cx="6181499" cy="52322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pPr algn="ctr">
              <a:defRPr/>
            </a:pPr>
            <a:r>
              <a:rPr lang="en-US" sz="2800">
                <a:solidFill>
                  <a:srgbClr val="3366FF"/>
                </a:solidFill>
                <a:latin typeface="Arial" pitchFamily="34" charset="0"/>
                <a:cs typeface="Arial" pitchFamily="34" charset="0"/>
              </a:rPr>
              <a:t>Can get reference &amp; stamp atomically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92"/>
                                        </p:tgtEl>
                                        <p:attrNameLst>
                                          <p:attrName>style.visibility</p:attrName>
                                        </p:attrNameLst>
                                      </p:cBhvr>
                                      <p:to>
                                        <p:strVal val="visible"/>
                                      </p:to>
                                    </p:set>
                                    <p:animEffect transition="in" filter="blinds(horizontal)">
                                      <p:cBhvr>
                                        <p:cTn id="7" dur="500"/>
                                        <p:tgtEl>
                                          <p:spTgt spid="434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9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1"/>
          <p:cNvSpPr>
            <a:spLocks noGrp="1"/>
          </p:cNvSpPr>
          <p:nvPr>
            <p:ph type="ftr" sz="quarter" idx="10"/>
          </p:nvPr>
        </p:nvSpPr>
        <p:spPr>
          <a:noFill/>
        </p:spPr>
        <p:txBody>
          <a:bodyPr/>
          <a:lstStyle/>
          <a:p>
            <a:r>
              <a:rPr lang="en-US" smtClean="0"/>
              <a:t>Art of Multiprocessor Programming</a:t>
            </a:r>
          </a:p>
        </p:txBody>
      </p:sp>
      <p:sp>
        <p:nvSpPr>
          <p:cNvPr id="119811" name="Slide Number Placeholder 2"/>
          <p:cNvSpPr>
            <a:spLocks noGrp="1"/>
          </p:cNvSpPr>
          <p:nvPr>
            <p:ph type="sldNum" sz="quarter" idx="11"/>
          </p:nvPr>
        </p:nvSpPr>
        <p:spPr>
          <a:noFill/>
        </p:spPr>
        <p:txBody>
          <a:bodyPr/>
          <a:lstStyle/>
          <a:p>
            <a:fld id="{DB2C0D0B-70C0-44F1-9406-1854C77BA470}" type="slidenum">
              <a:rPr lang="ar-SA" smtClean="0">
                <a:cs typeface="Arial" pitchFamily="34" charset="0"/>
              </a:rPr>
              <a:pPr/>
              <a:t>116</a:t>
            </a:fld>
            <a:endParaRPr lang="en-US" smtClean="0">
              <a:cs typeface="Arial" pitchFamily="34" charset="0"/>
            </a:endParaRPr>
          </a:p>
        </p:txBody>
      </p:sp>
      <p:sp>
        <p:nvSpPr>
          <p:cNvPr id="11981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4DEFB25D-8E63-4960-9FBC-CAA40DF2D47D}" type="slidenum">
              <a:rPr lang="ar-SA" sz="1400">
                <a:solidFill>
                  <a:schemeClr val="tx1"/>
                </a:solidFill>
                <a:latin typeface="Arial" pitchFamily="34" charset="0"/>
                <a:cs typeface="Arial" pitchFamily="34" charset="0"/>
              </a:rPr>
              <a:pPr/>
              <a:t>116</a:t>
            </a:fld>
            <a:endParaRPr lang="en-US" sz="1400" dirty="0">
              <a:solidFill>
                <a:schemeClr val="tx1"/>
              </a:solidFill>
              <a:latin typeface="Arial" pitchFamily="34" charset="0"/>
              <a:cs typeface="Arial" pitchFamily="34" charset="0"/>
            </a:endParaRPr>
          </a:p>
        </p:txBody>
      </p:sp>
      <p:sp>
        <p:nvSpPr>
          <p:cNvPr id="119813" name="Rectangle 2"/>
          <p:cNvSpPr>
            <a:spLocks noGrp="1" noChangeArrowheads="1"/>
          </p:cNvSpPr>
          <p:nvPr>
            <p:ph type="title" idx="4294967295"/>
          </p:nvPr>
        </p:nvSpPr>
        <p:spPr/>
        <p:txBody>
          <a:bodyPr/>
          <a:lstStyle/>
          <a:p>
            <a:r>
              <a:rPr lang="en-US" smtClean="0"/>
              <a:t>Concurrent Stack</a:t>
            </a:r>
          </a:p>
        </p:txBody>
      </p:sp>
      <p:sp>
        <p:nvSpPr>
          <p:cNvPr id="119814" name="Rectangle 3"/>
          <p:cNvSpPr>
            <a:spLocks noGrp="1" noChangeArrowheads="1"/>
          </p:cNvSpPr>
          <p:nvPr>
            <p:ph type="body" idx="4294967295"/>
          </p:nvPr>
        </p:nvSpPr>
        <p:spPr/>
        <p:txBody>
          <a:bodyPr/>
          <a:lstStyle/>
          <a:p>
            <a:r>
              <a:rPr lang="en-US" smtClean="0"/>
              <a:t>Methods</a:t>
            </a:r>
          </a:p>
          <a:p>
            <a:pPr lvl="1"/>
            <a:r>
              <a:rPr lang="en-US" b="1" smtClean="0">
                <a:solidFill>
                  <a:schemeClr val="tx1"/>
                </a:solidFill>
              </a:rPr>
              <a:t>push(x)</a:t>
            </a:r>
            <a:r>
              <a:rPr lang="en-US" smtClean="0"/>
              <a:t> </a:t>
            </a:r>
          </a:p>
          <a:p>
            <a:pPr lvl="1"/>
            <a:r>
              <a:rPr lang="en-US" b="1" smtClean="0">
                <a:solidFill>
                  <a:schemeClr val="tx1"/>
                </a:solidFill>
              </a:rPr>
              <a:t>pop()</a:t>
            </a:r>
          </a:p>
          <a:p>
            <a:r>
              <a:rPr lang="en-US" smtClean="0"/>
              <a:t>Last-in, First-out (LIFO) order</a:t>
            </a:r>
          </a:p>
          <a:p>
            <a:r>
              <a:rPr lang="en-US" smtClean="0"/>
              <a:t>Lock-Free!</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1"/>
          <p:cNvSpPr>
            <a:spLocks noGrp="1"/>
          </p:cNvSpPr>
          <p:nvPr>
            <p:ph type="ftr" sz="quarter" idx="10"/>
          </p:nvPr>
        </p:nvSpPr>
        <p:spPr>
          <a:noFill/>
        </p:spPr>
        <p:txBody>
          <a:bodyPr/>
          <a:lstStyle/>
          <a:p>
            <a:r>
              <a:rPr lang="en-US" smtClean="0"/>
              <a:t>Art of Multiprocessor Programming</a:t>
            </a:r>
          </a:p>
        </p:txBody>
      </p:sp>
      <p:sp>
        <p:nvSpPr>
          <p:cNvPr id="120835" name="Slide Number Placeholder 2"/>
          <p:cNvSpPr>
            <a:spLocks noGrp="1"/>
          </p:cNvSpPr>
          <p:nvPr>
            <p:ph type="sldNum" sz="quarter" idx="11"/>
          </p:nvPr>
        </p:nvSpPr>
        <p:spPr>
          <a:noFill/>
        </p:spPr>
        <p:txBody>
          <a:bodyPr/>
          <a:lstStyle/>
          <a:p>
            <a:fld id="{2BEB02EA-2238-4C56-AF6C-CDEAEB4EEF56}" type="slidenum">
              <a:rPr lang="ar-SA" smtClean="0">
                <a:cs typeface="Arial" pitchFamily="34" charset="0"/>
              </a:rPr>
              <a:pPr/>
              <a:t>117</a:t>
            </a:fld>
            <a:endParaRPr lang="en-US" smtClean="0">
              <a:cs typeface="Arial" pitchFamily="34" charset="0"/>
            </a:endParaRPr>
          </a:p>
        </p:txBody>
      </p:sp>
      <p:sp>
        <p:nvSpPr>
          <p:cNvPr id="12083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4B244C24-ED9D-4946-B684-4AE36143C6C8}" type="slidenum">
              <a:rPr lang="ar-SA" sz="1400">
                <a:solidFill>
                  <a:schemeClr val="tx1"/>
                </a:solidFill>
                <a:latin typeface="Arial" pitchFamily="34" charset="0"/>
                <a:cs typeface="Arial" pitchFamily="34" charset="0"/>
              </a:rPr>
              <a:pPr/>
              <a:t>117</a:t>
            </a:fld>
            <a:endParaRPr lang="en-US" sz="1400" dirty="0">
              <a:solidFill>
                <a:schemeClr val="tx1"/>
              </a:solidFill>
              <a:latin typeface="Arial" pitchFamily="34" charset="0"/>
              <a:cs typeface="Arial" pitchFamily="34" charset="0"/>
            </a:endParaRPr>
          </a:p>
        </p:txBody>
      </p:sp>
      <p:sp>
        <p:nvSpPr>
          <p:cNvPr id="747522" name="AutoShape 2"/>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0838" name="Rectangle 3"/>
          <p:cNvSpPr>
            <a:spLocks noGrp="1" noChangeArrowheads="1"/>
          </p:cNvSpPr>
          <p:nvPr>
            <p:ph type="title" idx="4294967295"/>
          </p:nvPr>
        </p:nvSpPr>
        <p:spPr>
          <a:xfrm>
            <a:off x="685800" y="384175"/>
            <a:ext cx="7772400" cy="1143000"/>
          </a:xfrm>
        </p:spPr>
        <p:txBody>
          <a:bodyPr/>
          <a:lstStyle/>
          <a:p>
            <a:r>
              <a:rPr lang="en-US" smtClean="0"/>
              <a:t>Empty Stack</a:t>
            </a:r>
          </a:p>
        </p:txBody>
      </p:sp>
      <p:sp>
        <p:nvSpPr>
          <p:cNvPr id="120839" name="Text Box 4"/>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Arial" pitchFamily="34" charset="0"/>
              </a:rPr>
              <a:t>Top</a:t>
            </a:r>
          </a:p>
        </p:txBody>
      </p:sp>
      <p:sp>
        <p:nvSpPr>
          <p:cNvPr id="120840" name="Line 9"/>
          <p:cNvSpPr>
            <a:spLocks noChangeShapeType="1"/>
          </p:cNvSpPr>
          <p:nvPr/>
        </p:nvSpPr>
        <p:spPr bwMode="auto">
          <a:xfrm>
            <a:off x="2513013" y="3062288"/>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747530" name="AutoShape 10"/>
          <p:cNvSpPr>
            <a:spLocks noChangeArrowheads="1"/>
          </p:cNvSpPr>
          <p:nvPr/>
        </p:nvSpPr>
        <p:spPr bwMode="auto">
          <a:xfrm>
            <a:off x="3952875" y="2747963"/>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0842" name="Line 11"/>
          <p:cNvSpPr>
            <a:spLocks noChangeShapeType="1"/>
          </p:cNvSpPr>
          <p:nvPr/>
        </p:nvSpPr>
        <p:spPr bwMode="auto">
          <a:xfrm>
            <a:off x="4441825" y="2747963"/>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20843" name="Line 12"/>
          <p:cNvSpPr>
            <a:spLocks noChangeShapeType="1"/>
          </p:cNvSpPr>
          <p:nvPr/>
        </p:nvSpPr>
        <p:spPr bwMode="auto">
          <a:xfrm>
            <a:off x="4441825" y="2747963"/>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0844" name="Group 13"/>
          <p:cNvGrpSpPr>
            <a:grpSpLocks/>
          </p:cNvGrpSpPr>
          <p:nvPr/>
        </p:nvGrpSpPr>
        <p:grpSpPr bwMode="auto">
          <a:xfrm>
            <a:off x="4046538" y="2921000"/>
            <a:ext cx="304800" cy="304800"/>
            <a:chOff x="3894" y="2760"/>
            <a:chExt cx="192" cy="192"/>
          </a:xfrm>
        </p:grpSpPr>
        <p:sp>
          <p:nvSpPr>
            <p:cNvPr id="120845" name="Oval 14"/>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0846" name="Oval 15"/>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Tree>
  </p:cSld>
  <p:clrMapOvr>
    <a:masterClrMapping/>
  </p:clrMapOvr>
  <p:transition>
    <p:blinds/>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1"/>
          <p:cNvSpPr>
            <a:spLocks noGrp="1"/>
          </p:cNvSpPr>
          <p:nvPr>
            <p:ph type="ftr" sz="quarter" idx="10"/>
          </p:nvPr>
        </p:nvSpPr>
        <p:spPr>
          <a:noFill/>
        </p:spPr>
        <p:txBody>
          <a:bodyPr/>
          <a:lstStyle/>
          <a:p>
            <a:r>
              <a:rPr lang="en-US" smtClean="0"/>
              <a:t>Art of Multiprocessor Programming</a:t>
            </a:r>
          </a:p>
        </p:txBody>
      </p:sp>
      <p:sp>
        <p:nvSpPr>
          <p:cNvPr id="121859" name="Slide Number Placeholder 2"/>
          <p:cNvSpPr>
            <a:spLocks noGrp="1"/>
          </p:cNvSpPr>
          <p:nvPr>
            <p:ph type="sldNum" sz="quarter" idx="11"/>
          </p:nvPr>
        </p:nvSpPr>
        <p:spPr>
          <a:noFill/>
        </p:spPr>
        <p:txBody>
          <a:bodyPr/>
          <a:lstStyle/>
          <a:p>
            <a:fld id="{4AB90BAC-2288-4A45-8EB5-0370ABC48C1E}" type="slidenum">
              <a:rPr lang="ar-SA" smtClean="0">
                <a:cs typeface="Arial" pitchFamily="34" charset="0"/>
              </a:rPr>
              <a:pPr/>
              <a:t>118</a:t>
            </a:fld>
            <a:endParaRPr lang="en-US" smtClean="0">
              <a:cs typeface="Arial" pitchFamily="34" charset="0"/>
            </a:endParaRPr>
          </a:p>
        </p:txBody>
      </p:sp>
      <p:sp>
        <p:nvSpPr>
          <p:cNvPr id="12186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946CDE3-459A-4A65-A3BA-AE2F42EC4551}" type="slidenum">
              <a:rPr lang="ar-SA" sz="1400">
                <a:solidFill>
                  <a:schemeClr val="tx1"/>
                </a:solidFill>
                <a:latin typeface="Arial" pitchFamily="34" charset="0"/>
                <a:cs typeface="Arial" pitchFamily="34" charset="0"/>
              </a:rPr>
              <a:pPr/>
              <a:t>118</a:t>
            </a:fld>
            <a:endParaRPr lang="en-US" sz="1400" dirty="0">
              <a:solidFill>
                <a:schemeClr val="tx1"/>
              </a:solidFill>
              <a:latin typeface="Arial" pitchFamily="34" charset="0"/>
              <a:cs typeface="Arial" pitchFamily="34" charset="0"/>
            </a:endParaRPr>
          </a:p>
        </p:txBody>
      </p:sp>
      <p:sp>
        <p:nvSpPr>
          <p:cNvPr id="121861" name="Line 17"/>
          <p:cNvSpPr>
            <a:spLocks noChangeShapeType="1"/>
          </p:cNvSpPr>
          <p:nvPr/>
        </p:nvSpPr>
        <p:spPr bwMode="auto">
          <a:xfrm>
            <a:off x="2513013" y="3062288"/>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745490" name="AutoShape 18"/>
          <p:cNvSpPr>
            <a:spLocks noChangeArrowheads="1"/>
          </p:cNvSpPr>
          <p:nvPr/>
        </p:nvSpPr>
        <p:spPr bwMode="auto">
          <a:xfrm>
            <a:off x="3952875" y="2747963"/>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1863" name="Line 19"/>
          <p:cNvSpPr>
            <a:spLocks noChangeShapeType="1"/>
          </p:cNvSpPr>
          <p:nvPr/>
        </p:nvSpPr>
        <p:spPr bwMode="auto">
          <a:xfrm>
            <a:off x="4441825" y="2747963"/>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21864" name="Line 20"/>
          <p:cNvSpPr>
            <a:spLocks noChangeShapeType="1"/>
          </p:cNvSpPr>
          <p:nvPr/>
        </p:nvSpPr>
        <p:spPr bwMode="auto">
          <a:xfrm>
            <a:off x="4441825" y="2747963"/>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1865" name="Group 21"/>
          <p:cNvGrpSpPr>
            <a:grpSpLocks/>
          </p:cNvGrpSpPr>
          <p:nvPr/>
        </p:nvGrpSpPr>
        <p:grpSpPr bwMode="auto">
          <a:xfrm>
            <a:off x="4046538" y="2921000"/>
            <a:ext cx="304800" cy="304800"/>
            <a:chOff x="3894" y="2760"/>
            <a:chExt cx="192" cy="192"/>
          </a:xfrm>
        </p:grpSpPr>
        <p:sp>
          <p:nvSpPr>
            <p:cNvPr id="121886" name="Oval 22"/>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1887" name="Oval 23"/>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45474" name="AutoShape 2"/>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1867" name="Rectangle 3"/>
          <p:cNvSpPr>
            <a:spLocks noGrp="1" noChangeArrowheads="1"/>
          </p:cNvSpPr>
          <p:nvPr>
            <p:ph type="title" idx="4294967295"/>
          </p:nvPr>
        </p:nvSpPr>
        <p:spPr>
          <a:xfrm>
            <a:off x="685800" y="384175"/>
            <a:ext cx="7772400" cy="1143000"/>
          </a:xfrm>
        </p:spPr>
        <p:txBody>
          <a:bodyPr/>
          <a:lstStyle/>
          <a:p>
            <a:r>
              <a:rPr lang="en-US" smtClean="0"/>
              <a:t>Push</a:t>
            </a:r>
          </a:p>
        </p:txBody>
      </p:sp>
      <p:sp>
        <p:nvSpPr>
          <p:cNvPr id="121868" name="Text Box 4"/>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Arial" pitchFamily="34" charset="0"/>
              </a:rPr>
              <a:t>Top</a:t>
            </a:r>
          </a:p>
        </p:txBody>
      </p:sp>
      <p:sp>
        <p:nvSpPr>
          <p:cNvPr id="745477" name="AutoShape 5"/>
          <p:cNvSpPr>
            <a:spLocks noChangeArrowheads="1"/>
          </p:cNvSpPr>
          <p:nvPr/>
        </p:nvSpPr>
        <p:spPr bwMode="auto">
          <a:xfrm>
            <a:off x="3144838" y="4100513"/>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1870" name="Line 6"/>
          <p:cNvSpPr>
            <a:spLocks noChangeShapeType="1"/>
          </p:cNvSpPr>
          <p:nvPr/>
        </p:nvSpPr>
        <p:spPr bwMode="auto">
          <a:xfrm>
            <a:off x="3633788" y="4100513"/>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1871" name="Group 8"/>
          <p:cNvGrpSpPr>
            <a:grpSpLocks/>
          </p:cNvGrpSpPr>
          <p:nvPr/>
        </p:nvGrpSpPr>
        <p:grpSpPr bwMode="auto">
          <a:xfrm>
            <a:off x="3238500" y="4273550"/>
            <a:ext cx="304800" cy="304800"/>
            <a:chOff x="3894" y="2760"/>
            <a:chExt cx="192" cy="192"/>
          </a:xfrm>
        </p:grpSpPr>
        <p:sp>
          <p:nvSpPr>
            <p:cNvPr id="121884" name="Oval 9"/>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1885" name="Oval 10"/>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1872" name="Freeform 24"/>
          <p:cNvSpPr>
            <a:spLocks/>
          </p:cNvSpPr>
          <p:nvPr/>
        </p:nvSpPr>
        <p:spPr bwMode="auto">
          <a:xfrm>
            <a:off x="3240088" y="3221038"/>
            <a:ext cx="1397000" cy="1209675"/>
          </a:xfrm>
          <a:custGeom>
            <a:avLst/>
            <a:gdLst>
              <a:gd name="T0" fmla="*/ 2147483647 w 880"/>
              <a:gd name="T1" fmla="*/ 2147483647 h 762"/>
              <a:gd name="T2" fmla="*/ 2147483647 w 880"/>
              <a:gd name="T3" fmla="*/ 2147483647 h 762"/>
              <a:gd name="T4" fmla="*/ 2147483647 w 880"/>
              <a:gd name="T5" fmla="*/ 2147483647 h 762"/>
              <a:gd name="T6" fmla="*/ 2147483647 w 880"/>
              <a:gd name="T7" fmla="*/ 0 h 762"/>
              <a:gd name="T8" fmla="*/ 0 60000 65536"/>
              <a:gd name="T9" fmla="*/ 0 60000 65536"/>
              <a:gd name="T10" fmla="*/ 0 60000 65536"/>
              <a:gd name="T11" fmla="*/ 0 60000 65536"/>
              <a:gd name="T12" fmla="*/ 0 w 880"/>
              <a:gd name="T13" fmla="*/ 0 h 762"/>
              <a:gd name="T14" fmla="*/ 880 w 880"/>
              <a:gd name="T15" fmla="*/ 762 h 762"/>
            </a:gdLst>
            <a:ahLst/>
            <a:cxnLst>
              <a:cxn ang="T8">
                <a:pos x="T0" y="T1"/>
              </a:cxn>
              <a:cxn ang="T9">
                <a:pos x="T2" y="T3"/>
              </a:cxn>
              <a:cxn ang="T10">
                <a:pos x="T4" y="T5"/>
              </a:cxn>
              <a:cxn ang="T11">
                <a:pos x="T6" y="T7"/>
              </a:cxn>
            </a:cxnLst>
            <a:rect l="T12" t="T13" r="T14" b="T15"/>
            <a:pathLst>
              <a:path w="880" h="762">
                <a:moveTo>
                  <a:pt x="369" y="762"/>
                </a:moveTo>
                <a:cubicBezTo>
                  <a:pt x="624" y="690"/>
                  <a:pt x="880" y="618"/>
                  <a:pt x="830" y="532"/>
                </a:cubicBezTo>
                <a:cubicBezTo>
                  <a:pt x="780" y="446"/>
                  <a:pt x="136" y="337"/>
                  <a:pt x="68" y="248"/>
                </a:cubicBezTo>
                <a:cubicBezTo>
                  <a:pt x="0" y="159"/>
                  <a:pt x="211" y="79"/>
                  <a:pt x="423" y="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121873" name="AutoShape 35"/>
          <p:cNvSpPr>
            <a:spLocks noChangeArrowheads="1"/>
          </p:cNvSpPr>
          <p:nvPr/>
        </p:nvSpPr>
        <p:spPr bwMode="auto">
          <a:xfrm flipH="1">
            <a:off x="2917825" y="3978275"/>
            <a:ext cx="1279525" cy="903288"/>
          </a:xfrm>
          <a:prstGeom prst="wedgeRoundRectCallout">
            <a:avLst>
              <a:gd name="adj1" fmla="val -108315"/>
              <a:gd name="adj2" fmla="val 42440"/>
              <a:gd name="adj3" fmla="val 16667"/>
            </a:avLst>
          </a:prstGeom>
          <a:noFill/>
          <a:ln w="38100" algn="ctr">
            <a:solidFill>
              <a:srgbClr val="FF7C80"/>
            </a:solidFill>
            <a:miter lim="800000"/>
            <a:headEnd/>
            <a:tailEnd/>
          </a:ln>
        </p:spPr>
        <p:txBody>
          <a:bodyPr/>
          <a:lstStyle/>
          <a:p>
            <a:pPr algn="ctr"/>
            <a:endParaRPr lang="en-US" sz="2800" dirty="0">
              <a:latin typeface="Arial" pitchFamily="34" charset="0"/>
              <a:cs typeface="Courier New" pitchFamily="49" charset="0"/>
            </a:endParaRPr>
          </a:p>
        </p:txBody>
      </p:sp>
      <p:grpSp>
        <p:nvGrpSpPr>
          <p:cNvPr id="121874" name="Group 36"/>
          <p:cNvGrpSpPr>
            <a:grpSpLocks/>
          </p:cNvGrpSpPr>
          <p:nvPr/>
        </p:nvGrpSpPr>
        <p:grpSpPr bwMode="auto">
          <a:xfrm>
            <a:off x="4889500" y="4656138"/>
            <a:ext cx="1447800" cy="1295400"/>
            <a:chOff x="1584" y="816"/>
            <a:chExt cx="912" cy="816"/>
          </a:xfrm>
        </p:grpSpPr>
        <p:sp>
          <p:nvSpPr>
            <p:cNvPr id="121875" name="Freeform 3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1876" name="Freeform 3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1877" name="Freeform 3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1878" name="Freeform 4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1879" name="Freeform 4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1880" name="Freeform 4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1881" name="Freeform 4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1882" name="Freeform 4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1883" name="Freeform 4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Tree>
  </p:cSld>
  <p:clrMapOvr>
    <a:masterClrMapping/>
  </p:clrMapOvr>
  <p:transition>
    <p:blinds/>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1"/>
          <p:cNvSpPr>
            <a:spLocks noGrp="1"/>
          </p:cNvSpPr>
          <p:nvPr>
            <p:ph type="ftr" sz="quarter" idx="10"/>
          </p:nvPr>
        </p:nvSpPr>
        <p:spPr>
          <a:noFill/>
        </p:spPr>
        <p:txBody>
          <a:bodyPr/>
          <a:lstStyle/>
          <a:p>
            <a:r>
              <a:rPr lang="en-US" smtClean="0"/>
              <a:t>Art of Multiprocessor Programming</a:t>
            </a:r>
          </a:p>
        </p:txBody>
      </p:sp>
      <p:sp>
        <p:nvSpPr>
          <p:cNvPr id="122883" name="Slide Number Placeholder 2"/>
          <p:cNvSpPr>
            <a:spLocks noGrp="1"/>
          </p:cNvSpPr>
          <p:nvPr>
            <p:ph type="sldNum" sz="quarter" idx="11"/>
          </p:nvPr>
        </p:nvSpPr>
        <p:spPr>
          <a:noFill/>
        </p:spPr>
        <p:txBody>
          <a:bodyPr/>
          <a:lstStyle/>
          <a:p>
            <a:fld id="{AE82D429-2B43-4BB5-9637-3B5F2108DC15}" type="slidenum">
              <a:rPr lang="ar-SA" smtClean="0">
                <a:cs typeface="Arial" pitchFamily="34" charset="0"/>
              </a:rPr>
              <a:pPr/>
              <a:t>119</a:t>
            </a:fld>
            <a:endParaRPr lang="en-US" smtClean="0">
              <a:cs typeface="Arial" pitchFamily="34" charset="0"/>
            </a:endParaRPr>
          </a:p>
        </p:txBody>
      </p:sp>
      <p:sp>
        <p:nvSpPr>
          <p:cNvPr id="12288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42EB0EA1-41FB-4E4E-B3C7-19D2F1C7EB3A}" type="slidenum">
              <a:rPr lang="ar-SA" sz="1400">
                <a:solidFill>
                  <a:schemeClr val="tx1"/>
                </a:solidFill>
                <a:latin typeface="Arial" pitchFamily="34" charset="0"/>
                <a:cs typeface="Arial" pitchFamily="34" charset="0"/>
              </a:rPr>
              <a:pPr/>
              <a:t>119</a:t>
            </a:fld>
            <a:endParaRPr lang="en-US" sz="1400" dirty="0">
              <a:solidFill>
                <a:schemeClr val="tx1"/>
              </a:solidFill>
              <a:latin typeface="Arial" pitchFamily="34" charset="0"/>
              <a:cs typeface="Arial" pitchFamily="34" charset="0"/>
            </a:endParaRPr>
          </a:p>
        </p:txBody>
      </p:sp>
      <p:sp>
        <p:nvSpPr>
          <p:cNvPr id="751619" name="AutoShape 3"/>
          <p:cNvSpPr>
            <a:spLocks noChangeArrowheads="1"/>
          </p:cNvSpPr>
          <p:nvPr/>
        </p:nvSpPr>
        <p:spPr bwMode="auto">
          <a:xfrm>
            <a:off x="3952875" y="2747963"/>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22886" name="Line 4"/>
          <p:cNvSpPr>
            <a:spLocks noChangeShapeType="1"/>
          </p:cNvSpPr>
          <p:nvPr/>
        </p:nvSpPr>
        <p:spPr bwMode="auto">
          <a:xfrm>
            <a:off x="4441825" y="2747963"/>
            <a:ext cx="0"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22887" name="Line 5"/>
          <p:cNvSpPr>
            <a:spLocks noChangeShapeType="1"/>
          </p:cNvSpPr>
          <p:nvPr/>
        </p:nvSpPr>
        <p:spPr bwMode="auto">
          <a:xfrm>
            <a:off x="4441825" y="2747963"/>
            <a:ext cx="473075" cy="581025"/>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22888" name="Group 6"/>
          <p:cNvGrpSpPr>
            <a:grpSpLocks/>
          </p:cNvGrpSpPr>
          <p:nvPr/>
        </p:nvGrpSpPr>
        <p:grpSpPr bwMode="auto">
          <a:xfrm>
            <a:off x="4046538" y="2921000"/>
            <a:ext cx="304800" cy="304800"/>
            <a:chOff x="3894" y="2760"/>
            <a:chExt cx="192" cy="192"/>
          </a:xfrm>
        </p:grpSpPr>
        <p:sp>
          <p:nvSpPr>
            <p:cNvPr id="122910" name="Oval 7"/>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2911" name="Oval 8"/>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751625" name="AutoShape 9"/>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22890" name="Rectangle 10"/>
          <p:cNvSpPr>
            <a:spLocks noGrp="1" noChangeArrowheads="1"/>
          </p:cNvSpPr>
          <p:nvPr>
            <p:ph type="title" idx="4294967295"/>
          </p:nvPr>
        </p:nvSpPr>
        <p:spPr>
          <a:xfrm>
            <a:off x="685800" y="384175"/>
            <a:ext cx="7772400" cy="1143000"/>
          </a:xfrm>
        </p:spPr>
        <p:txBody>
          <a:bodyPr/>
          <a:lstStyle/>
          <a:p>
            <a:r>
              <a:rPr lang="en-US" smtClean="0"/>
              <a:t>Push</a:t>
            </a:r>
          </a:p>
        </p:txBody>
      </p:sp>
      <p:sp>
        <p:nvSpPr>
          <p:cNvPr id="122891" name="Text Box 11"/>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Top</a:t>
            </a:r>
          </a:p>
        </p:txBody>
      </p:sp>
      <p:sp>
        <p:nvSpPr>
          <p:cNvPr id="751628" name="AutoShape 12"/>
          <p:cNvSpPr>
            <a:spLocks noChangeArrowheads="1"/>
          </p:cNvSpPr>
          <p:nvPr/>
        </p:nvSpPr>
        <p:spPr bwMode="auto">
          <a:xfrm>
            <a:off x="3144838" y="4100513"/>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22893" name="Line 13"/>
          <p:cNvSpPr>
            <a:spLocks noChangeShapeType="1"/>
          </p:cNvSpPr>
          <p:nvPr/>
        </p:nvSpPr>
        <p:spPr bwMode="auto">
          <a:xfrm>
            <a:off x="3633788" y="4100513"/>
            <a:ext cx="0"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22894" name="Group 14"/>
          <p:cNvGrpSpPr>
            <a:grpSpLocks/>
          </p:cNvGrpSpPr>
          <p:nvPr/>
        </p:nvGrpSpPr>
        <p:grpSpPr bwMode="auto">
          <a:xfrm>
            <a:off x="3238500" y="4273550"/>
            <a:ext cx="304800" cy="304800"/>
            <a:chOff x="3894" y="2760"/>
            <a:chExt cx="192" cy="192"/>
          </a:xfrm>
        </p:grpSpPr>
        <p:sp>
          <p:nvSpPr>
            <p:cNvPr id="122908" name="Oval 15"/>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2909" name="Oval 16"/>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22895" name="Freeform 18"/>
          <p:cNvSpPr>
            <a:spLocks/>
          </p:cNvSpPr>
          <p:nvPr/>
        </p:nvSpPr>
        <p:spPr bwMode="auto">
          <a:xfrm>
            <a:off x="3240088" y="3221038"/>
            <a:ext cx="1397000" cy="1209675"/>
          </a:xfrm>
          <a:custGeom>
            <a:avLst/>
            <a:gdLst>
              <a:gd name="T0" fmla="*/ 2147483647 w 880"/>
              <a:gd name="T1" fmla="*/ 2147483647 h 762"/>
              <a:gd name="T2" fmla="*/ 2147483647 w 880"/>
              <a:gd name="T3" fmla="*/ 2147483647 h 762"/>
              <a:gd name="T4" fmla="*/ 2147483647 w 880"/>
              <a:gd name="T5" fmla="*/ 2147483647 h 762"/>
              <a:gd name="T6" fmla="*/ 2147483647 w 880"/>
              <a:gd name="T7" fmla="*/ 0 h 762"/>
              <a:gd name="T8" fmla="*/ 0 60000 65536"/>
              <a:gd name="T9" fmla="*/ 0 60000 65536"/>
              <a:gd name="T10" fmla="*/ 0 60000 65536"/>
              <a:gd name="T11" fmla="*/ 0 60000 65536"/>
              <a:gd name="T12" fmla="*/ 0 w 880"/>
              <a:gd name="T13" fmla="*/ 0 h 762"/>
              <a:gd name="T14" fmla="*/ 880 w 880"/>
              <a:gd name="T15" fmla="*/ 762 h 762"/>
            </a:gdLst>
            <a:ahLst/>
            <a:cxnLst>
              <a:cxn ang="T8">
                <a:pos x="T0" y="T1"/>
              </a:cxn>
              <a:cxn ang="T9">
                <a:pos x="T2" y="T3"/>
              </a:cxn>
              <a:cxn ang="T10">
                <a:pos x="T4" y="T5"/>
              </a:cxn>
              <a:cxn ang="T11">
                <a:pos x="T6" y="T7"/>
              </a:cxn>
            </a:cxnLst>
            <a:rect l="T12" t="T13" r="T14" b="T15"/>
            <a:pathLst>
              <a:path w="880" h="762">
                <a:moveTo>
                  <a:pt x="369" y="762"/>
                </a:moveTo>
                <a:cubicBezTo>
                  <a:pt x="624" y="690"/>
                  <a:pt x="880" y="618"/>
                  <a:pt x="830" y="532"/>
                </a:cubicBezTo>
                <a:cubicBezTo>
                  <a:pt x="780" y="446"/>
                  <a:pt x="136" y="337"/>
                  <a:pt x="68" y="248"/>
                </a:cubicBezTo>
                <a:cubicBezTo>
                  <a:pt x="0" y="159"/>
                  <a:pt x="211" y="79"/>
                  <a:pt x="42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2896" name="Freeform 20"/>
          <p:cNvSpPr>
            <a:spLocks/>
          </p:cNvSpPr>
          <p:nvPr/>
        </p:nvSpPr>
        <p:spPr bwMode="auto">
          <a:xfrm>
            <a:off x="2306638" y="3263900"/>
            <a:ext cx="803275" cy="1154113"/>
          </a:xfrm>
          <a:custGeom>
            <a:avLst/>
            <a:gdLst>
              <a:gd name="T0" fmla="*/ 2147483647 w 452"/>
              <a:gd name="T1" fmla="*/ 0 h 691"/>
              <a:gd name="T2" fmla="*/ 2147483647 w 452"/>
              <a:gd name="T3" fmla="*/ 2147483647 h 691"/>
              <a:gd name="T4" fmla="*/ 2147483647 w 452"/>
              <a:gd name="T5" fmla="*/ 2147483647 h 691"/>
              <a:gd name="T6" fmla="*/ 0 60000 65536"/>
              <a:gd name="T7" fmla="*/ 0 60000 65536"/>
              <a:gd name="T8" fmla="*/ 0 60000 65536"/>
              <a:gd name="T9" fmla="*/ 0 w 452"/>
              <a:gd name="T10" fmla="*/ 0 h 691"/>
              <a:gd name="T11" fmla="*/ 452 w 452"/>
              <a:gd name="T12" fmla="*/ 691 h 691"/>
            </a:gdLst>
            <a:ahLst/>
            <a:cxnLst>
              <a:cxn ang="T6">
                <a:pos x="T0" y="T1"/>
              </a:cxn>
              <a:cxn ang="T7">
                <a:pos x="T2" y="T3"/>
              </a:cxn>
              <a:cxn ang="T8">
                <a:pos x="T4" y="T5"/>
              </a:cxn>
            </a:cxnLst>
            <a:rect l="T9" t="T10" r="T11" b="T12"/>
            <a:pathLst>
              <a:path w="452" h="691">
                <a:moveTo>
                  <a:pt x="80" y="0"/>
                </a:moveTo>
                <a:cubicBezTo>
                  <a:pt x="40" y="221"/>
                  <a:pt x="0" y="443"/>
                  <a:pt x="62" y="558"/>
                </a:cubicBezTo>
                <a:cubicBezTo>
                  <a:pt x="124" y="673"/>
                  <a:pt x="288" y="682"/>
                  <a:pt x="452" y="691"/>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22897" name="AutoShape 17"/>
          <p:cNvSpPr>
            <a:spLocks noChangeArrowheads="1"/>
          </p:cNvSpPr>
          <p:nvPr/>
        </p:nvSpPr>
        <p:spPr bwMode="auto">
          <a:xfrm>
            <a:off x="1652588" y="2482850"/>
            <a:ext cx="1492250" cy="1325563"/>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grpSp>
        <p:nvGrpSpPr>
          <p:cNvPr id="122898" name="Group 21"/>
          <p:cNvGrpSpPr>
            <a:grpSpLocks/>
          </p:cNvGrpSpPr>
          <p:nvPr/>
        </p:nvGrpSpPr>
        <p:grpSpPr bwMode="auto">
          <a:xfrm>
            <a:off x="4889500" y="4656138"/>
            <a:ext cx="1447800" cy="1295400"/>
            <a:chOff x="1584" y="816"/>
            <a:chExt cx="912" cy="816"/>
          </a:xfrm>
        </p:grpSpPr>
        <p:sp>
          <p:nvSpPr>
            <p:cNvPr id="122899" name="Freeform 2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2900" name="Freeform 2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2901" name="Freeform 24"/>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2902" name="Freeform 2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2903" name="Freeform 2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2904" name="Freeform 2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2905" name="Freeform 28"/>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2906" name="Freeform 29"/>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2907" name="Freeform 30"/>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Tree>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p:spPr>
        <p:txBody>
          <a:bodyPr/>
          <a:lstStyle/>
          <a:p>
            <a:r>
              <a:rPr lang="en-US" smtClean="0"/>
              <a:t>Art of Multiprocessor Programming</a:t>
            </a:r>
          </a:p>
        </p:txBody>
      </p:sp>
      <p:sp>
        <p:nvSpPr>
          <p:cNvPr id="14339" name="Slide Number Placeholder 2"/>
          <p:cNvSpPr>
            <a:spLocks noGrp="1"/>
          </p:cNvSpPr>
          <p:nvPr>
            <p:ph type="sldNum" sz="quarter" idx="11"/>
          </p:nvPr>
        </p:nvSpPr>
        <p:spPr>
          <a:noFill/>
        </p:spPr>
        <p:txBody>
          <a:bodyPr/>
          <a:lstStyle/>
          <a:p>
            <a:fld id="{30AE1C12-E712-45B4-9981-56E828482D70}" type="slidenum">
              <a:rPr lang="ar-SA" smtClean="0">
                <a:cs typeface="Arial" pitchFamily="34" charset="0"/>
              </a:rPr>
              <a:pPr/>
              <a:t>12</a:t>
            </a:fld>
            <a:endParaRPr lang="en-US" smtClean="0">
              <a:cs typeface="Arial" pitchFamily="34" charset="0"/>
            </a:endParaRPr>
          </a:p>
        </p:txBody>
      </p:sp>
      <p:sp>
        <p:nvSpPr>
          <p:cNvPr id="1434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889B738A-17BA-443D-8FA5-57EE9067E251}" type="slidenum">
              <a:rPr lang="ar-SA" sz="1400">
                <a:solidFill>
                  <a:schemeClr val="tx1"/>
                </a:solidFill>
                <a:latin typeface="Arial" pitchFamily="34" charset="0"/>
                <a:cs typeface="Arial" pitchFamily="34" charset="0"/>
              </a:rPr>
              <a:pPr/>
              <a:t>12</a:t>
            </a:fld>
            <a:endParaRPr lang="en-US" sz="1400" dirty="0">
              <a:solidFill>
                <a:schemeClr val="tx1"/>
              </a:solidFill>
              <a:latin typeface="Arial" pitchFamily="34" charset="0"/>
              <a:cs typeface="Arial" pitchFamily="34" charset="0"/>
            </a:endParaRPr>
          </a:p>
        </p:txBody>
      </p:sp>
      <p:sp>
        <p:nvSpPr>
          <p:cNvPr id="14341" name="Rectangle 2"/>
          <p:cNvSpPr>
            <a:spLocks noGrp="1" noChangeArrowheads="1"/>
          </p:cNvSpPr>
          <p:nvPr>
            <p:ph type="title" idx="4294967295"/>
          </p:nvPr>
        </p:nvSpPr>
        <p:spPr/>
        <p:txBody>
          <a:bodyPr/>
          <a:lstStyle/>
          <a:p>
            <a:r>
              <a:rPr lang="en-US" smtClean="0"/>
              <a:t>This Lecture</a:t>
            </a:r>
          </a:p>
        </p:txBody>
      </p:sp>
      <p:sp>
        <p:nvSpPr>
          <p:cNvPr id="14342" name="Rectangle 3"/>
          <p:cNvSpPr>
            <a:spLocks noGrp="1" noChangeArrowheads="1"/>
          </p:cNvSpPr>
          <p:nvPr>
            <p:ph type="body" idx="4294967295"/>
          </p:nvPr>
        </p:nvSpPr>
        <p:spPr/>
        <p:txBody>
          <a:bodyPr/>
          <a:lstStyle/>
          <a:p>
            <a:r>
              <a:rPr lang="en-US" smtClean="0">
                <a:solidFill>
                  <a:schemeClr val="tx1"/>
                </a:solidFill>
              </a:rPr>
              <a:t>Queue</a:t>
            </a:r>
          </a:p>
          <a:p>
            <a:pPr lvl="1"/>
            <a:r>
              <a:rPr lang="en-US" smtClean="0"/>
              <a:t>Bounded, blocking, lock-based</a:t>
            </a:r>
          </a:p>
          <a:p>
            <a:pPr lvl="1"/>
            <a:r>
              <a:rPr lang="en-US" smtClean="0"/>
              <a:t>Unbounded, non-blocking, lock-free</a:t>
            </a:r>
          </a:p>
          <a:p>
            <a:r>
              <a:rPr lang="en-US" smtClean="0">
                <a:solidFill>
                  <a:schemeClr val="tx1"/>
                </a:solidFill>
              </a:rPr>
              <a:t>Stack</a:t>
            </a:r>
          </a:p>
          <a:p>
            <a:pPr lvl="1"/>
            <a:r>
              <a:rPr lang="en-US" smtClean="0"/>
              <a:t>Unbounded, non-blocking lock-free</a:t>
            </a:r>
            <a:endParaRPr lang="en-US" smtClean="0">
              <a:solidFill>
                <a:schemeClr val="tx1"/>
              </a:solidFill>
            </a:endParaRPr>
          </a:p>
          <a:p>
            <a:pPr lvl="1"/>
            <a:r>
              <a:rPr lang="en-US" smtClean="0"/>
              <a:t>Elimination-backoff algorithm</a:t>
            </a:r>
            <a:endParaRPr lang="en-US" smtClean="0">
              <a:solidFill>
                <a:schemeClr val="tx1"/>
              </a:solidFill>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1"/>
          <p:cNvSpPr>
            <a:spLocks noGrp="1"/>
          </p:cNvSpPr>
          <p:nvPr>
            <p:ph type="ftr" sz="quarter" idx="10"/>
          </p:nvPr>
        </p:nvSpPr>
        <p:spPr>
          <a:noFill/>
        </p:spPr>
        <p:txBody>
          <a:bodyPr/>
          <a:lstStyle/>
          <a:p>
            <a:r>
              <a:rPr lang="en-US" smtClean="0"/>
              <a:t>Art of Multiprocessor Programming</a:t>
            </a:r>
          </a:p>
        </p:txBody>
      </p:sp>
      <p:sp>
        <p:nvSpPr>
          <p:cNvPr id="123907" name="Slide Number Placeholder 2"/>
          <p:cNvSpPr>
            <a:spLocks noGrp="1"/>
          </p:cNvSpPr>
          <p:nvPr>
            <p:ph type="sldNum" sz="quarter" idx="11"/>
          </p:nvPr>
        </p:nvSpPr>
        <p:spPr>
          <a:noFill/>
        </p:spPr>
        <p:txBody>
          <a:bodyPr/>
          <a:lstStyle/>
          <a:p>
            <a:fld id="{3784907B-0E53-41BB-929A-FCCC54FD968C}" type="slidenum">
              <a:rPr lang="ar-SA" smtClean="0">
                <a:cs typeface="Arial" pitchFamily="34" charset="0"/>
              </a:rPr>
              <a:pPr/>
              <a:t>120</a:t>
            </a:fld>
            <a:endParaRPr lang="en-US" smtClean="0">
              <a:cs typeface="Arial" pitchFamily="34" charset="0"/>
            </a:endParaRPr>
          </a:p>
        </p:txBody>
      </p:sp>
      <p:sp>
        <p:nvSpPr>
          <p:cNvPr id="12390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031D80F4-2C14-4D4B-94F1-C043B892975E}" type="slidenum">
              <a:rPr lang="ar-SA" sz="1400">
                <a:solidFill>
                  <a:schemeClr val="tx1"/>
                </a:solidFill>
                <a:latin typeface="Arial" pitchFamily="34" charset="0"/>
                <a:cs typeface="Arial" pitchFamily="34" charset="0"/>
              </a:rPr>
              <a:pPr/>
              <a:t>120</a:t>
            </a:fld>
            <a:endParaRPr lang="en-US" sz="1400" dirty="0">
              <a:solidFill>
                <a:schemeClr val="tx1"/>
              </a:solidFill>
              <a:latin typeface="Arial" pitchFamily="34" charset="0"/>
              <a:cs typeface="Arial" pitchFamily="34" charset="0"/>
            </a:endParaRPr>
          </a:p>
        </p:txBody>
      </p:sp>
      <p:sp>
        <p:nvSpPr>
          <p:cNvPr id="772098" name="AutoShape 2"/>
          <p:cNvSpPr>
            <a:spLocks noChangeArrowheads="1"/>
          </p:cNvSpPr>
          <p:nvPr/>
        </p:nvSpPr>
        <p:spPr bwMode="auto">
          <a:xfrm>
            <a:off x="3952875" y="2747963"/>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3910" name="Line 3"/>
          <p:cNvSpPr>
            <a:spLocks noChangeShapeType="1"/>
          </p:cNvSpPr>
          <p:nvPr/>
        </p:nvSpPr>
        <p:spPr bwMode="auto">
          <a:xfrm>
            <a:off x="4441825" y="2747963"/>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23911" name="Line 4"/>
          <p:cNvSpPr>
            <a:spLocks noChangeShapeType="1"/>
          </p:cNvSpPr>
          <p:nvPr/>
        </p:nvSpPr>
        <p:spPr bwMode="auto">
          <a:xfrm>
            <a:off x="4441825" y="2747963"/>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3912" name="Group 5"/>
          <p:cNvGrpSpPr>
            <a:grpSpLocks/>
          </p:cNvGrpSpPr>
          <p:nvPr/>
        </p:nvGrpSpPr>
        <p:grpSpPr bwMode="auto">
          <a:xfrm>
            <a:off x="4046538" y="2921000"/>
            <a:ext cx="304800" cy="304800"/>
            <a:chOff x="3894" y="2760"/>
            <a:chExt cx="192" cy="192"/>
          </a:xfrm>
        </p:grpSpPr>
        <p:sp>
          <p:nvSpPr>
            <p:cNvPr id="123933"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3934"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72104"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3914" name="Rectangle 9"/>
          <p:cNvSpPr>
            <a:spLocks noGrp="1" noChangeArrowheads="1"/>
          </p:cNvSpPr>
          <p:nvPr>
            <p:ph type="title" idx="4294967295"/>
          </p:nvPr>
        </p:nvSpPr>
        <p:spPr>
          <a:xfrm>
            <a:off x="685800" y="384175"/>
            <a:ext cx="7772400" cy="1143000"/>
          </a:xfrm>
        </p:spPr>
        <p:txBody>
          <a:bodyPr/>
          <a:lstStyle/>
          <a:p>
            <a:r>
              <a:rPr lang="en-US" smtClean="0"/>
              <a:t>Push</a:t>
            </a:r>
          </a:p>
        </p:txBody>
      </p:sp>
      <p:sp>
        <p:nvSpPr>
          <p:cNvPr id="123915"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Arial" pitchFamily="34" charset="0"/>
              </a:rPr>
              <a:t>Top</a:t>
            </a:r>
          </a:p>
        </p:txBody>
      </p:sp>
      <p:sp>
        <p:nvSpPr>
          <p:cNvPr id="772107" name="AutoShape 11"/>
          <p:cNvSpPr>
            <a:spLocks noChangeArrowheads="1"/>
          </p:cNvSpPr>
          <p:nvPr/>
        </p:nvSpPr>
        <p:spPr bwMode="auto">
          <a:xfrm>
            <a:off x="3144838" y="4100513"/>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3917" name="Line 12"/>
          <p:cNvSpPr>
            <a:spLocks noChangeShapeType="1"/>
          </p:cNvSpPr>
          <p:nvPr/>
        </p:nvSpPr>
        <p:spPr bwMode="auto">
          <a:xfrm>
            <a:off x="3633788" y="4100513"/>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3918" name="Group 13"/>
          <p:cNvGrpSpPr>
            <a:grpSpLocks/>
          </p:cNvGrpSpPr>
          <p:nvPr/>
        </p:nvGrpSpPr>
        <p:grpSpPr bwMode="auto">
          <a:xfrm>
            <a:off x="3238500" y="4273550"/>
            <a:ext cx="304800" cy="304800"/>
            <a:chOff x="3894" y="2760"/>
            <a:chExt cx="192" cy="192"/>
          </a:xfrm>
        </p:grpSpPr>
        <p:sp>
          <p:nvSpPr>
            <p:cNvPr id="123931"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3932"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3919" name="Freeform 16"/>
          <p:cNvSpPr>
            <a:spLocks/>
          </p:cNvSpPr>
          <p:nvPr/>
        </p:nvSpPr>
        <p:spPr bwMode="auto">
          <a:xfrm>
            <a:off x="3240088" y="3221038"/>
            <a:ext cx="1397000" cy="1209675"/>
          </a:xfrm>
          <a:custGeom>
            <a:avLst/>
            <a:gdLst>
              <a:gd name="T0" fmla="*/ 2147483647 w 880"/>
              <a:gd name="T1" fmla="*/ 2147483647 h 762"/>
              <a:gd name="T2" fmla="*/ 2147483647 w 880"/>
              <a:gd name="T3" fmla="*/ 2147483647 h 762"/>
              <a:gd name="T4" fmla="*/ 2147483647 w 880"/>
              <a:gd name="T5" fmla="*/ 2147483647 h 762"/>
              <a:gd name="T6" fmla="*/ 2147483647 w 880"/>
              <a:gd name="T7" fmla="*/ 0 h 762"/>
              <a:gd name="T8" fmla="*/ 0 60000 65536"/>
              <a:gd name="T9" fmla="*/ 0 60000 65536"/>
              <a:gd name="T10" fmla="*/ 0 60000 65536"/>
              <a:gd name="T11" fmla="*/ 0 60000 65536"/>
              <a:gd name="T12" fmla="*/ 0 w 880"/>
              <a:gd name="T13" fmla="*/ 0 h 762"/>
              <a:gd name="T14" fmla="*/ 880 w 880"/>
              <a:gd name="T15" fmla="*/ 762 h 762"/>
            </a:gdLst>
            <a:ahLst/>
            <a:cxnLst>
              <a:cxn ang="T8">
                <a:pos x="T0" y="T1"/>
              </a:cxn>
              <a:cxn ang="T9">
                <a:pos x="T2" y="T3"/>
              </a:cxn>
              <a:cxn ang="T10">
                <a:pos x="T4" y="T5"/>
              </a:cxn>
              <a:cxn ang="T11">
                <a:pos x="T6" y="T7"/>
              </a:cxn>
            </a:cxnLst>
            <a:rect l="T12" t="T13" r="T14" b="T15"/>
            <a:pathLst>
              <a:path w="880" h="762">
                <a:moveTo>
                  <a:pt x="369" y="762"/>
                </a:moveTo>
                <a:cubicBezTo>
                  <a:pt x="624" y="690"/>
                  <a:pt x="880" y="618"/>
                  <a:pt x="830" y="532"/>
                </a:cubicBezTo>
                <a:cubicBezTo>
                  <a:pt x="780" y="446"/>
                  <a:pt x="136" y="337"/>
                  <a:pt x="68" y="248"/>
                </a:cubicBezTo>
                <a:cubicBezTo>
                  <a:pt x="0" y="159"/>
                  <a:pt x="211" y="79"/>
                  <a:pt x="423" y="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123920" name="Freeform 17"/>
          <p:cNvSpPr>
            <a:spLocks/>
          </p:cNvSpPr>
          <p:nvPr/>
        </p:nvSpPr>
        <p:spPr bwMode="auto">
          <a:xfrm>
            <a:off x="2306638" y="3263900"/>
            <a:ext cx="803275" cy="1154113"/>
          </a:xfrm>
          <a:custGeom>
            <a:avLst/>
            <a:gdLst>
              <a:gd name="T0" fmla="*/ 2147483647 w 452"/>
              <a:gd name="T1" fmla="*/ 0 h 691"/>
              <a:gd name="T2" fmla="*/ 2147483647 w 452"/>
              <a:gd name="T3" fmla="*/ 2147483647 h 691"/>
              <a:gd name="T4" fmla="*/ 2147483647 w 452"/>
              <a:gd name="T5" fmla="*/ 2147483647 h 691"/>
              <a:gd name="T6" fmla="*/ 0 60000 65536"/>
              <a:gd name="T7" fmla="*/ 0 60000 65536"/>
              <a:gd name="T8" fmla="*/ 0 60000 65536"/>
              <a:gd name="T9" fmla="*/ 0 w 452"/>
              <a:gd name="T10" fmla="*/ 0 h 691"/>
              <a:gd name="T11" fmla="*/ 452 w 452"/>
              <a:gd name="T12" fmla="*/ 691 h 691"/>
            </a:gdLst>
            <a:ahLst/>
            <a:cxnLst>
              <a:cxn ang="T6">
                <a:pos x="T0" y="T1"/>
              </a:cxn>
              <a:cxn ang="T7">
                <a:pos x="T2" y="T3"/>
              </a:cxn>
              <a:cxn ang="T8">
                <a:pos x="T4" y="T5"/>
              </a:cxn>
            </a:cxnLst>
            <a:rect l="T9" t="T10" r="T11" b="T12"/>
            <a:pathLst>
              <a:path w="452" h="691">
                <a:moveTo>
                  <a:pt x="80" y="0"/>
                </a:moveTo>
                <a:cubicBezTo>
                  <a:pt x="40" y="221"/>
                  <a:pt x="0" y="443"/>
                  <a:pt x="62" y="558"/>
                </a:cubicBezTo>
                <a:cubicBezTo>
                  <a:pt x="124" y="673"/>
                  <a:pt x="288" y="682"/>
                  <a:pt x="452" y="691"/>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23921" name="Group 19"/>
          <p:cNvGrpSpPr>
            <a:grpSpLocks/>
          </p:cNvGrpSpPr>
          <p:nvPr/>
        </p:nvGrpSpPr>
        <p:grpSpPr bwMode="auto">
          <a:xfrm>
            <a:off x="4889500" y="4656138"/>
            <a:ext cx="1447800" cy="1295400"/>
            <a:chOff x="1584" y="816"/>
            <a:chExt cx="912" cy="816"/>
          </a:xfrm>
        </p:grpSpPr>
        <p:sp>
          <p:nvSpPr>
            <p:cNvPr id="123922" name="Freeform 2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923" name="Freeform 2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924" name="Freeform 2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925" name="Freeform 2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3926" name="Freeform 2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3927" name="Freeform 2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3928" name="Freeform 2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929" name="Freeform 2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3930" name="Freeform 2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Tree>
  </p:cSld>
  <p:clrMapOvr>
    <a:masterClrMapping/>
  </p:clrMapOvr>
  <p:transition>
    <p:blinds/>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1"/>
          <p:cNvSpPr>
            <a:spLocks noGrp="1"/>
          </p:cNvSpPr>
          <p:nvPr>
            <p:ph type="ftr" sz="quarter" idx="10"/>
          </p:nvPr>
        </p:nvSpPr>
        <p:spPr>
          <a:noFill/>
        </p:spPr>
        <p:txBody>
          <a:bodyPr/>
          <a:lstStyle/>
          <a:p>
            <a:r>
              <a:rPr lang="en-US" smtClean="0"/>
              <a:t>Art of Multiprocessor Programming</a:t>
            </a:r>
          </a:p>
        </p:txBody>
      </p:sp>
      <p:sp>
        <p:nvSpPr>
          <p:cNvPr id="124931" name="Slide Number Placeholder 2"/>
          <p:cNvSpPr>
            <a:spLocks noGrp="1"/>
          </p:cNvSpPr>
          <p:nvPr>
            <p:ph type="sldNum" sz="quarter" idx="11"/>
          </p:nvPr>
        </p:nvSpPr>
        <p:spPr>
          <a:noFill/>
        </p:spPr>
        <p:txBody>
          <a:bodyPr/>
          <a:lstStyle/>
          <a:p>
            <a:fld id="{92A9140F-D460-4ADA-B5F5-E7F063900346}" type="slidenum">
              <a:rPr lang="ar-SA" smtClean="0">
                <a:cs typeface="Arial" pitchFamily="34" charset="0"/>
              </a:rPr>
              <a:pPr/>
              <a:t>121</a:t>
            </a:fld>
            <a:endParaRPr lang="en-US" smtClean="0">
              <a:cs typeface="Arial" pitchFamily="34" charset="0"/>
            </a:endParaRPr>
          </a:p>
        </p:txBody>
      </p:sp>
      <p:sp>
        <p:nvSpPr>
          <p:cNvPr id="12493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1F9DC9E-A9DC-4A4A-9A24-51515235515C}" type="slidenum">
              <a:rPr lang="ar-SA" sz="1400">
                <a:solidFill>
                  <a:schemeClr val="tx1"/>
                </a:solidFill>
                <a:latin typeface="Arial" pitchFamily="34" charset="0"/>
                <a:cs typeface="Arial" pitchFamily="34" charset="0"/>
              </a:rPr>
              <a:pPr/>
              <a:t>121</a:t>
            </a:fld>
            <a:endParaRPr lang="en-US" sz="1400" dirty="0">
              <a:solidFill>
                <a:schemeClr val="tx1"/>
              </a:solidFill>
              <a:latin typeface="Arial" pitchFamily="34" charset="0"/>
              <a:cs typeface="Arial" pitchFamily="34" charset="0"/>
            </a:endParaRPr>
          </a:p>
        </p:txBody>
      </p:sp>
      <p:sp>
        <p:nvSpPr>
          <p:cNvPr id="753666" name="AutoShape 2"/>
          <p:cNvSpPr>
            <a:spLocks noChangeArrowheads="1"/>
          </p:cNvSpPr>
          <p:nvPr/>
        </p:nvSpPr>
        <p:spPr bwMode="auto">
          <a:xfrm>
            <a:off x="5181600" y="2790825"/>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4934" name="Line 3"/>
          <p:cNvSpPr>
            <a:spLocks noChangeShapeType="1"/>
          </p:cNvSpPr>
          <p:nvPr/>
        </p:nvSpPr>
        <p:spPr bwMode="auto">
          <a:xfrm>
            <a:off x="5670550" y="27908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24935" name="Line 4"/>
          <p:cNvSpPr>
            <a:spLocks noChangeShapeType="1"/>
          </p:cNvSpPr>
          <p:nvPr/>
        </p:nvSpPr>
        <p:spPr bwMode="auto">
          <a:xfrm>
            <a:off x="5670550" y="2790825"/>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4936" name="Group 5"/>
          <p:cNvGrpSpPr>
            <a:grpSpLocks/>
          </p:cNvGrpSpPr>
          <p:nvPr/>
        </p:nvGrpSpPr>
        <p:grpSpPr bwMode="auto">
          <a:xfrm>
            <a:off x="5275263" y="2963863"/>
            <a:ext cx="304800" cy="304800"/>
            <a:chOff x="3894" y="2760"/>
            <a:chExt cx="192" cy="192"/>
          </a:xfrm>
        </p:grpSpPr>
        <p:sp>
          <p:nvSpPr>
            <p:cNvPr id="124957"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4958"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53672"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4938" name="Rectangle 9"/>
          <p:cNvSpPr>
            <a:spLocks noGrp="1" noChangeArrowheads="1"/>
          </p:cNvSpPr>
          <p:nvPr>
            <p:ph type="title" idx="4294967295"/>
          </p:nvPr>
        </p:nvSpPr>
        <p:spPr>
          <a:xfrm>
            <a:off x="685800" y="384175"/>
            <a:ext cx="7772400" cy="1143000"/>
          </a:xfrm>
        </p:spPr>
        <p:txBody>
          <a:bodyPr/>
          <a:lstStyle/>
          <a:p>
            <a:r>
              <a:rPr lang="en-US" smtClean="0"/>
              <a:t>Push</a:t>
            </a:r>
          </a:p>
        </p:txBody>
      </p:sp>
      <p:sp>
        <p:nvSpPr>
          <p:cNvPr id="124939"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Arial" pitchFamily="34" charset="0"/>
              </a:rPr>
              <a:t>Top</a:t>
            </a:r>
          </a:p>
        </p:txBody>
      </p:sp>
      <p:sp>
        <p:nvSpPr>
          <p:cNvPr id="753675" name="AutoShape 11"/>
          <p:cNvSpPr>
            <a:spLocks noChangeArrowheads="1"/>
          </p:cNvSpPr>
          <p:nvPr/>
        </p:nvSpPr>
        <p:spPr bwMode="auto">
          <a:xfrm>
            <a:off x="3649663"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4941" name="Line 12"/>
          <p:cNvSpPr>
            <a:spLocks noChangeShapeType="1"/>
          </p:cNvSpPr>
          <p:nvPr/>
        </p:nvSpPr>
        <p:spPr bwMode="auto">
          <a:xfrm>
            <a:off x="4138613"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4942" name="Group 13"/>
          <p:cNvGrpSpPr>
            <a:grpSpLocks/>
          </p:cNvGrpSpPr>
          <p:nvPr/>
        </p:nvGrpSpPr>
        <p:grpSpPr bwMode="auto">
          <a:xfrm>
            <a:off x="3743325" y="2951163"/>
            <a:ext cx="304800" cy="304800"/>
            <a:chOff x="3894" y="2760"/>
            <a:chExt cx="192" cy="192"/>
          </a:xfrm>
        </p:grpSpPr>
        <p:sp>
          <p:nvSpPr>
            <p:cNvPr id="124955"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4956"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4943" name="Line 19"/>
          <p:cNvSpPr>
            <a:spLocks noChangeShapeType="1"/>
          </p:cNvSpPr>
          <p:nvPr/>
        </p:nvSpPr>
        <p:spPr bwMode="auto">
          <a:xfrm>
            <a:off x="2513013" y="3062288"/>
            <a:ext cx="1116012"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124944" name="Line 20"/>
          <p:cNvSpPr>
            <a:spLocks noChangeShapeType="1"/>
          </p:cNvSpPr>
          <p:nvPr/>
        </p:nvSpPr>
        <p:spPr bwMode="auto">
          <a:xfrm>
            <a:off x="4383088" y="3086100"/>
            <a:ext cx="793750" cy="15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24945" name="Group 28"/>
          <p:cNvGrpSpPr>
            <a:grpSpLocks/>
          </p:cNvGrpSpPr>
          <p:nvPr/>
        </p:nvGrpSpPr>
        <p:grpSpPr bwMode="auto">
          <a:xfrm>
            <a:off x="4889500" y="4656138"/>
            <a:ext cx="1447800" cy="1295400"/>
            <a:chOff x="1584" y="816"/>
            <a:chExt cx="912" cy="816"/>
          </a:xfrm>
        </p:grpSpPr>
        <p:sp>
          <p:nvSpPr>
            <p:cNvPr id="124946" name="Freeform 2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4947" name="Freeform 3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4948" name="Freeform 31"/>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4949" name="Freeform 3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4950" name="Freeform 3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4951" name="Freeform 3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4952" name="Freeform 35"/>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4953" name="Freeform 36"/>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4954" name="Freeform 37"/>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Tree>
  </p:cSld>
  <p:clrMapOvr>
    <a:masterClrMapping/>
  </p:clrMapOvr>
  <p:transition>
    <p:blinds/>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1"/>
          <p:cNvSpPr>
            <a:spLocks noGrp="1"/>
          </p:cNvSpPr>
          <p:nvPr>
            <p:ph type="ftr" sz="quarter" idx="10"/>
          </p:nvPr>
        </p:nvSpPr>
        <p:spPr>
          <a:noFill/>
        </p:spPr>
        <p:txBody>
          <a:bodyPr/>
          <a:lstStyle/>
          <a:p>
            <a:r>
              <a:rPr lang="en-US" smtClean="0"/>
              <a:t>Art of Multiprocessor Programming</a:t>
            </a:r>
          </a:p>
        </p:txBody>
      </p:sp>
      <p:sp>
        <p:nvSpPr>
          <p:cNvPr id="125955" name="Slide Number Placeholder 2"/>
          <p:cNvSpPr>
            <a:spLocks noGrp="1"/>
          </p:cNvSpPr>
          <p:nvPr>
            <p:ph type="sldNum" sz="quarter" idx="11"/>
          </p:nvPr>
        </p:nvSpPr>
        <p:spPr>
          <a:noFill/>
        </p:spPr>
        <p:txBody>
          <a:bodyPr/>
          <a:lstStyle/>
          <a:p>
            <a:fld id="{E5340446-BD5B-4F38-A121-3F814117FF63}" type="slidenum">
              <a:rPr lang="ar-SA" smtClean="0">
                <a:cs typeface="Arial" pitchFamily="34" charset="0"/>
              </a:rPr>
              <a:pPr/>
              <a:t>122</a:t>
            </a:fld>
            <a:endParaRPr lang="en-US" smtClean="0">
              <a:cs typeface="Arial" pitchFamily="34" charset="0"/>
            </a:endParaRPr>
          </a:p>
        </p:txBody>
      </p:sp>
      <p:sp>
        <p:nvSpPr>
          <p:cNvPr id="12595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BAD8414F-CFF0-42C0-894C-B50A5D187661}" type="slidenum">
              <a:rPr lang="ar-SA" sz="1400">
                <a:solidFill>
                  <a:schemeClr val="tx1"/>
                </a:solidFill>
                <a:latin typeface="Arial" pitchFamily="34" charset="0"/>
                <a:cs typeface="Arial" pitchFamily="34" charset="0"/>
              </a:rPr>
              <a:pPr/>
              <a:t>122</a:t>
            </a:fld>
            <a:endParaRPr lang="en-US" sz="1400" dirty="0">
              <a:solidFill>
                <a:schemeClr val="tx1"/>
              </a:solidFill>
              <a:latin typeface="Arial" pitchFamily="34" charset="0"/>
              <a:cs typeface="Arial" pitchFamily="34" charset="0"/>
            </a:endParaRPr>
          </a:p>
        </p:txBody>
      </p:sp>
      <p:sp>
        <p:nvSpPr>
          <p:cNvPr id="758786" name="AutoShape 2"/>
          <p:cNvSpPr>
            <a:spLocks noChangeArrowheads="1"/>
          </p:cNvSpPr>
          <p:nvPr/>
        </p:nvSpPr>
        <p:spPr bwMode="auto">
          <a:xfrm>
            <a:off x="5181600" y="2790825"/>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5958" name="Line 3"/>
          <p:cNvSpPr>
            <a:spLocks noChangeShapeType="1"/>
          </p:cNvSpPr>
          <p:nvPr/>
        </p:nvSpPr>
        <p:spPr bwMode="auto">
          <a:xfrm>
            <a:off x="5670550" y="27908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25959" name="Line 4"/>
          <p:cNvSpPr>
            <a:spLocks noChangeShapeType="1"/>
          </p:cNvSpPr>
          <p:nvPr/>
        </p:nvSpPr>
        <p:spPr bwMode="auto">
          <a:xfrm>
            <a:off x="5670550" y="2790825"/>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5960" name="Group 5"/>
          <p:cNvGrpSpPr>
            <a:grpSpLocks/>
          </p:cNvGrpSpPr>
          <p:nvPr/>
        </p:nvGrpSpPr>
        <p:grpSpPr bwMode="auto">
          <a:xfrm>
            <a:off x="5275263" y="2963863"/>
            <a:ext cx="304800" cy="304800"/>
            <a:chOff x="3894" y="2760"/>
            <a:chExt cx="192" cy="192"/>
          </a:xfrm>
        </p:grpSpPr>
        <p:sp>
          <p:nvSpPr>
            <p:cNvPr id="125988"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5989"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58792"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5962" name="Rectangle 9"/>
          <p:cNvSpPr>
            <a:spLocks noGrp="1" noChangeArrowheads="1"/>
          </p:cNvSpPr>
          <p:nvPr>
            <p:ph type="title" idx="4294967295"/>
          </p:nvPr>
        </p:nvSpPr>
        <p:spPr>
          <a:xfrm>
            <a:off x="685800" y="384175"/>
            <a:ext cx="7772400" cy="1143000"/>
          </a:xfrm>
        </p:spPr>
        <p:txBody>
          <a:bodyPr/>
          <a:lstStyle/>
          <a:p>
            <a:r>
              <a:rPr lang="en-US" smtClean="0"/>
              <a:t>Push</a:t>
            </a:r>
          </a:p>
        </p:txBody>
      </p:sp>
      <p:sp>
        <p:nvSpPr>
          <p:cNvPr id="125963"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Arial" pitchFamily="34" charset="0"/>
              </a:rPr>
              <a:t>Top</a:t>
            </a:r>
          </a:p>
        </p:txBody>
      </p:sp>
      <p:sp>
        <p:nvSpPr>
          <p:cNvPr id="758795" name="AutoShape 11"/>
          <p:cNvSpPr>
            <a:spLocks noChangeArrowheads="1"/>
          </p:cNvSpPr>
          <p:nvPr/>
        </p:nvSpPr>
        <p:spPr bwMode="auto">
          <a:xfrm>
            <a:off x="3649663"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5965" name="Line 12"/>
          <p:cNvSpPr>
            <a:spLocks noChangeShapeType="1"/>
          </p:cNvSpPr>
          <p:nvPr/>
        </p:nvSpPr>
        <p:spPr bwMode="auto">
          <a:xfrm>
            <a:off x="4138613"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5966" name="Group 13"/>
          <p:cNvGrpSpPr>
            <a:grpSpLocks/>
          </p:cNvGrpSpPr>
          <p:nvPr/>
        </p:nvGrpSpPr>
        <p:grpSpPr bwMode="auto">
          <a:xfrm>
            <a:off x="3743325" y="2951163"/>
            <a:ext cx="304800" cy="304800"/>
            <a:chOff x="3894" y="2760"/>
            <a:chExt cx="192" cy="192"/>
          </a:xfrm>
        </p:grpSpPr>
        <p:sp>
          <p:nvSpPr>
            <p:cNvPr id="125986"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5987"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5967" name="Line 16"/>
          <p:cNvSpPr>
            <a:spLocks noChangeShapeType="1"/>
          </p:cNvSpPr>
          <p:nvPr/>
        </p:nvSpPr>
        <p:spPr bwMode="auto">
          <a:xfrm>
            <a:off x="2513013" y="3062288"/>
            <a:ext cx="1116012"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125968" name="Line 17"/>
          <p:cNvSpPr>
            <a:spLocks noChangeShapeType="1"/>
          </p:cNvSpPr>
          <p:nvPr/>
        </p:nvSpPr>
        <p:spPr bwMode="auto">
          <a:xfrm>
            <a:off x="4383088" y="3086100"/>
            <a:ext cx="793750" cy="15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758802" name="AutoShape 18"/>
          <p:cNvSpPr>
            <a:spLocks noChangeArrowheads="1"/>
          </p:cNvSpPr>
          <p:nvPr/>
        </p:nvSpPr>
        <p:spPr bwMode="auto">
          <a:xfrm>
            <a:off x="2916238" y="4243388"/>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5970" name="Line 19"/>
          <p:cNvSpPr>
            <a:spLocks noChangeShapeType="1"/>
          </p:cNvSpPr>
          <p:nvPr/>
        </p:nvSpPr>
        <p:spPr bwMode="auto">
          <a:xfrm>
            <a:off x="3405188" y="4243388"/>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5971" name="Group 20"/>
          <p:cNvGrpSpPr>
            <a:grpSpLocks/>
          </p:cNvGrpSpPr>
          <p:nvPr/>
        </p:nvGrpSpPr>
        <p:grpSpPr bwMode="auto">
          <a:xfrm>
            <a:off x="3009900" y="4416425"/>
            <a:ext cx="304800" cy="304800"/>
            <a:chOff x="3894" y="2760"/>
            <a:chExt cx="192" cy="192"/>
          </a:xfrm>
        </p:grpSpPr>
        <p:sp>
          <p:nvSpPr>
            <p:cNvPr id="125984" name="Oval 21"/>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5985" name="Oval 22"/>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5972" name="Freeform 23"/>
          <p:cNvSpPr>
            <a:spLocks/>
          </p:cNvSpPr>
          <p:nvPr/>
        </p:nvSpPr>
        <p:spPr bwMode="auto">
          <a:xfrm>
            <a:off x="3011488" y="3363913"/>
            <a:ext cx="1397000" cy="1209675"/>
          </a:xfrm>
          <a:custGeom>
            <a:avLst/>
            <a:gdLst>
              <a:gd name="T0" fmla="*/ 2147483647 w 880"/>
              <a:gd name="T1" fmla="*/ 2147483647 h 762"/>
              <a:gd name="T2" fmla="*/ 2147483647 w 880"/>
              <a:gd name="T3" fmla="*/ 2147483647 h 762"/>
              <a:gd name="T4" fmla="*/ 2147483647 w 880"/>
              <a:gd name="T5" fmla="*/ 2147483647 h 762"/>
              <a:gd name="T6" fmla="*/ 2147483647 w 880"/>
              <a:gd name="T7" fmla="*/ 0 h 762"/>
              <a:gd name="T8" fmla="*/ 0 60000 65536"/>
              <a:gd name="T9" fmla="*/ 0 60000 65536"/>
              <a:gd name="T10" fmla="*/ 0 60000 65536"/>
              <a:gd name="T11" fmla="*/ 0 60000 65536"/>
              <a:gd name="T12" fmla="*/ 0 w 880"/>
              <a:gd name="T13" fmla="*/ 0 h 762"/>
              <a:gd name="T14" fmla="*/ 880 w 880"/>
              <a:gd name="T15" fmla="*/ 762 h 762"/>
            </a:gdLst>
            <a:ahLst/>
            <a:cxnLst>
              <a:cxn ang="T8">
                <a:pos x="T0" y="T1"/>
              </a:cxn>
              <a:cxn ang="T9">
                <a:pos x="T2" y="T3"/>
              </a:cxn>
              <a:cxn ang="T10">
                <a:pos x="T4" y="T5"/>
              </a:cxn>
              <a:cxn ang="T11">
                <a:pos x="T6" y="T7"/>
              </a:cxn>
            </a:cxnLst>
            <a:rect l="T12" t="T13" r="T14" b="T15"/>
            <a:pathLst>
              <a:path w="880" h="762">
                <a:moveTo>
                  <a:pt x="369" y="762"/>
                </a:moveTo>
                <a:cubicBezTo>
                  <a:pt x="624" y="690"/>
                  <a:pt x="880" y="618"/>
                  <a:pt x="830" y="532"/>
                </a:cubicBezTo>
                <a:cubicBezTo>
                  <a:pt x="780" y="446"/>
                  <a:pt x="136" y="337"/>
                  <a:pt x="68" y="248"/>
                </a:cubicBezTo>
                <a:cubicBezTo>
                  <a:pt x="0" y="159"/>
                  <a:pt x="211" y="79"/>
                  <a:pt x="423" y="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25973" name="Group 27"/>
          <p:cNvGrpSpPr>
            <a:grpSpLocks/>
          </p:cNvGrpSpPr>
          <p:nvPr/>
        </p:nvGrpSpPr>
        <p:grpSpPr bwMode="auto">
          <a:xfrm>
            <a:off x="4889500" y="4656138"/>
            <a:ext cx="1447800" cy="1295400"/>
            <a:chOff x="1584" y="816"/>
            <a:chExt cx="912" cy="816"/>
          </a:xfrm>
        </p:grpSpPr>
        <p:sp>
          <p:nvSpPr>
            <p:cNvPr id="125975" name="Freeform 28"/>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5976" name="Freeform 29"/>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5977" name="Freeform 30"/>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5978" name="Freeform 31"/>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5979" name="Freeform 32"/>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5980" name="Freeform 33"/>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5981" name="Freeform 34"/>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5982" name="Freeform 35"/>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5983" name="Freeform 36"/>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25974" name="AutoShape 37"/>
          <p:cNvSpPr>
            <a:spLocks noChangeArrowheads="1"/>
          </p:cNvSpPr>
          <p:nvPr/>
        </p:nvSpPr>
        <p:spPr bwMode="auto">
          <a:xfrm flipH="1">
            <a:off x="2774950" y="4078288"/>
            <a:ext cx="1279525" cy="903287"/>
          </a:xfrm>
          <a:prstGeom prst="wedgeRoundRectCallout">
            <a:avLst>
              <a:gd name="adj1" fmla="val -116255"/>
              <a:gd name="adj2" fmla="val 35940"/>
              <a:gd name="adj3" fmla="val 16667"/>
            </a:avLst>
          </a:prstGeom>
          <a:noFill/>
          <a:ln w="38100" algn="ctr">
            <a:solidFill>
              <a:srgbClr val="FF7C8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1"/>
          <p:cNvSpPr>
            <a:spLocks noGrp="1"/>
          </p:cNvSpPr>
          <p:nvPr>
            <p:ph type="ftr" sz="quarter" idx="10"/>
          </p:nvPr>
        </p:nvSpPr>
        <p:spPr>
          <a:noFill/>
        </p:spPr>
        <p:txBody>
          <a:bodyPr/>
          <a:lstStyle/>
          <a:p>
            <a:r>
              <a:rPr lang="en-US" smtClean="0"/>
              <a:t>Art of Multiprocessor Programming</a:t>
            </a:r>
          </a:p>
        </p:txBody>
      </p:sp>
      <p:sp>
        <p:nvSpPr>
          <p:cNvPr id="126979" name="Slide Number Placeholder 2"/>
          <p:cNvSpPr>
            <a:spLocks noGrp="1"/>
          </p:cNvSpPr>
          <p:nvPr>
            <p:ph type="sldNum" sz="quarter" idx="11"/>
          </p:nvPr>
        </p:nvSpPr>
        <p:spPr>
          <a:noFill/>
        </p:spPr>
        <p:txBody>
          <a:bodyPr/>
          <a:lstStyle/>
          <a:p>
            <a:fld id="{84246863-1C01-4CF9-8B45-DAF1BBE7B76B}" type="slidenum">
              <a:rPr lang="ar-SA" smtClean="0">
                <a:cs typeface="Arial" pitchFamily="34" charset="0"/>
              </a:rPr>
              <a:pPr/>
              <a:t>123</a:t>
            </a:fld>
            <a:endParaRPr lang="en-US" smtClean="0">
              <a:cs typeface="Arial" pitchFamily="34" charset="0"/>
            </a:endParaRPr>
          </a:p>
        </p:txBody>
      </p:sp>
      <p:sp>
        <p:nvSpPr>
          <p:cNvPr id="12698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ABD84510-FEA6-4AA7-9537-F57E20E0F758}" type="slidenum">
              <a:rPr lang="ar-SA" sz="1400">
                <a:solidFill>
                  <a:schemeClr val="tx1"/>
                </a:solidFill>
                <a:latin typeface="Arial" pitchFamily="34" charset="0"/>
                <a:cs typeface="Arial" pitchFamily="34" charset="0"/>
              </a:rPr>
              <a:pPr/>
              <a:t>123</a:t>
            </a:fld>
            <a:endParaRPr lang="en-US" sz="1400" dirty="0">
              <a:solidFill>
                <a:schemeClr val="tx1"/>
              </a:solidFill>
              <a:latin typeface="Arial" pitchFamily="34" charset="0"/>
              <a:cs typeface="Arial" pitchFamily="34" charset="0"/>
            </a:endParaRPr>
          </a:p>
        </p:txBody>
      </p:sp>
      <p:sp>
        <p:nvSpPr>
          <p:cNvPr id="765954" name="AutoShape 2"/>
          <p:cNvSpPr>
            <a:spLocks noChangeArrowheads="1"/>
          </p:cNvSpPr>
          <p:nvPr/>
        </p:nvSpPr>
        <p:spPr bwMode="auto">
          <a:xfrm>
            <a:off x="5181600" y="2790825"/>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6982" name="Line 3"/>
          <p:cNvSpPr>
            <a:spLocks noChangeShapeType="1"/>
          </p:cNvSpPr>
          <p:nvPr/>
        </p:nvSpPr>
        <p:spPr bwMode="auto">
          <a:xfrm>
            <a:off x="5670550" y="27908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26983" name="Line 4"/>
          <p:cNvSpPr>
            <a:spLocks noChangeShapeType="1"/>
          </p:cNvSpPr>
          <p:nvPr/>
        </p:nvSpPr>
        <p:spPr bwMode="auto">
          <a:xfrm>
            <a:off x="5670550" y="2790825"/>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6984" name="Group 5"/>
          <p:cNvGrpSpPr>
            <a:grpSpLocks/>
          </p:cNvGrpSpPr>
          <p:nvPr/>
        </p:nvGrpSpPr>
        <p:grpSpPr bwMode="auto">
          <a:xfrm>
            <a:off x="5275263" y="2963863"/>
            <a:ext cx="304800" cy="304800"/>
            <a:chOff x="3894" y="2760"/>
            <a:chExt cx="192" cy="192"/>
          </a:xfrm>
        </p:grpSpPr>
        <p:sp>
          <p:nvSpPr>
            <p:cNvPr id="127012"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7013"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65960"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26986" name="Rectangle 9"/>
          <p:cNvSpPr>
            <a:spLocks noGrp="1" noChangeArrowheads="1"/>
          </p:cNvSpPr>
          <p:nvPr>
            <p:ph type="title" idx="4294967295"/>
          </p:nvPr>
        </p:nvSpPr>
        <p:spPr>
          <a:xfrm>
            <a:off x="685800" y="384175"/>
            <a:ext cx="7772400" cy="1143000"/>
          </a:xfrm>
        </p:spPr>
        <p:txBody>
          <a:bodyPr/>
          <a:lstStyle/>
          <a:p>
            <a:r>
              <a:rPr lang="en-US" smtClean="0"/>
              <a:t>Push</a:t>
            </a:r>
          </a:p>
        </p:txBody>
      </p:sp>
      <p:sp>
        <p:nvSpPr>
          <p:cNvPr id="126987"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Top</a:t>
            </a:r>
          </a:p>
        </p:txBody>
      </p:sp>
      <p:sp>
        <p:nvSpPr>
          <p:cNvPr id="765963" name="AutoShape 11"/>
          <p:cNvSpPr>
            <a:spLocks noChangeArrowheads="1"/>
          </p:cNvSpPr>
          <p:nvPr/>
        </p:nvSpPr>
        <p:spPr bwMode="auto">
          <a:xfrm>
            <a:off x="3649663"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6989" name="Line 12"/>
          <p:cNvSpPr>
            <a:spLocks noChangeShapeType="1"/>
          </p:cNvSpPr>
          <p:nvPr/>
        </p:nvSpPr>
        <p:spPr bwMode="auto">
          <a:xfrm>
            <a:off x="4138613"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6990" name="Group 13"/>
          <p:cNvGrpSpPr>
            <a:grpSpLocks/>
          </p:cNvGrpSpPr>
          <p:nvPr/>
        </p:nvGrpSpPr>
        <p:grpSpPr bwMode="auto">
          <a:xfrm>
            <a:off x="3743325" y="2951163"/>
            <a:ext cx="304800" cy="304800"/>
            <a:chOff x="3894" y="2760"/>
            <a:chExt cx="192" cy="192"/>
          </a:xfrm>
        </p:grpSpPr>
        <p:sp>
          <p:nvSpPr>
            <p:cNvPr id="127010"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7011"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6991" name="Line 17"/>
          <p:cNvSpPr>
            <a:spLocks noChangeShapeType="1"/>
          </p:cNvSpPr>
          <p:nvPr/>
        </p:nvSpPr>
        <p:spPr bwMode="auto">
          <a:xfrm>
            <a:off x="4383088" y="3086100"/>
            <a:ext cx="793750" cy="15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765970" name="AutoShape 18"/>
          <p:cNvSpPr>
            <a:spLocks noChangeArrowheads="1"/>
          </p:cNvSpPr>
          <p:nvPr/>
        </p:nvSpPr>
        <p:spPr bwMode="auto">
          <a:xfrm>
            <a:off x="2916238" y="4243388"/>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6993" name="Line 19"/>
          <p:cNvSpPr>
            <a:spLocks noChangeShapeType="1"/>
          </p:cNvSpPr>
          <p:nvPr/>
        </p:nvSpPr>
        <p:spPr bwMode="auto">
          <a:xfrm>
            <a:off x="3405188" y="4243388"/>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6994" name="Group 20"/>
          <p:cNvGrpSpPr>
            <a:grpSpLocks/>
          </p:cNvGrpSpPr>
          <p:nvPr/>
        </p:nvGrpSpPr>
        <p:grpSpPr bwMode="auto">
          <a:xfrm>
            <a:off x="3009900" y="4416425"/>
            <a:ext cx="304800" cy="304800"/>
            <a:chOff x="3894" y="2760"/>
            <a:chExt cx="192" cy="192"/>
          </a:xfrm>
        </p:grpSpPr>
        <p:sp>
          <p:nvSpPr>
            <p:cNvPr id="127008" name="Oval 21"/>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7009" name="Oval 22"/>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6995" name="Freeform 23"/>
          <p:cNvSpPr>
            <a:spLocks/>
          </p:cNvSpPr>
          <p:nvPr/>
        </p:nvSpPr>
        <p:spPr bwMode="auto">
          <a:xfrm>
            <a:off x="3011488" y="3363913"/>
            <a:ext cx="1397000" cy="1209675"/>
          </a:xfrm>
          <a:custGeom>
            <a:avLst/>
            <a:gdLst>
              <a:gd name="T0" fmla="*/ 2147483647 w 880"/>
              <a:gd name="T1" fmla="*/ 2147483647 h 762"/>
              <a:gd name="T2" fmla="*/ 2147483647 w 880"/>
              <a:gd name="T3" fmla="*/ 2147483647 h 762"/>
              <a:gd name="T4" fmla="*/ 2147483647 w 880"/>
              <a:gd name="T5" fmla="*/ 2147483647 h 762"/>
              <a:gd name="T6" fmla="*/ 2147483647 w 880"/>
              <a:gd name="T7" fmla="*/ 0 h 762"/>
              <a:gd name="T8" fmla="*/ 0 60000 65536"/>
              <a:gd name="T9" fmla="*/ 0 60000 65536"/>
              <a:gd name="T10" fmla="*/ 0 60000 65536"/>
              <a:gd name="T11" fmla="*/ 0 60000 65536"/>
              <a:gd name="T12" fmla="*/ 0 w 880"/>
              <a:gd name="T13" fmla="*/ 0 h 762"/>
              <a:gd name="T14" fmla="*/ 880 w 880"/>
              <a:gd name="T15" fmla="*/ 762 h 762"/>
            </a:gdLst>
            <a:ahLst/>
            <a:cxnLst>
              <a:cxn ang="T8">
                <a:pos x="T0" y="T1"/>
              </a:cxn>
              <a:cxn ang="T9">
                <a:pos x="T2" y="T3"/>
              </a:cxn>
              <a:cxn ang="T10">
                <a:pos x="T4" y="T5"/>
              </a:cxn>
              <a:cxn ang="T11">
                <a:pos x="T6" y="T7"/>
              </a:cxn>
            </a:cxnLst>
            <a:rect l="T12" t="T13" r="T14" b="T15"/>
            <a:pathLst>
              <a:path w="880" h="762">
                <a:moveTo>
                  <a:pt x="369" y="762"/>
                </a:moveTo>
                <a:cubicBezTo>
                  <a:pt x="624" y="690"/>
                  <a:pt x="880" y="618"/>
                  <a:pt x="830" y="532"/>
                </a:cubicBezTo>
                <a:cubicBezTo>
                  <a:pt x="780" y="446"/>
                  <a:pt x="136" y="337"/>
                  <a:pt x="68" y="248"/>
                </a:cubicBezTo>
                <a:cubicBezTo>
                  <a:pt x="0" y="159"/>
                  <a:pt x="211" y="79"/>
                  <a:pt x="423" y="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126996" name="Freeform 24"/>
          <p:cNvSpPr>
            <a:spLocks/>
          </p:cNvSpPr>
          <p:nvPr/>
        </p:nvSpPr>
        <p:spPr bwMode="auto">
          <a:xfrm>
            <a:off x="2101850" y="3422650"/>
            <a:ext cx="803275" cy="1154113"/>
          </a:xfrm>
          <a:custGeom>
            <a:avLst/>
            <a:gdLst>
              <a:gd name="T0" fmla="*/ 2147483647 w 452"/>
              <a:gd name="T1" fmla="*/ 0 h 691"/>
              <a:gd name="T2" fmla="*/ 2147483647 w 452"/>
              <a:gd name="T3" fmla="*/ 2147483647 h 691"/>
              <a:gd name="T4" fmla="*/ 2147483647 w 452"/>
              <a:gd name="T5" fmla="*/ 2147483647 h 691"/>
              <a:gd name="T6" fmla="*/ 0 60000 65536"/>
              <a:gd name="T7" fmla="*/ 0 60000 65536"/>
              <a:gd name="T8" fmla="*/ 0 60000 65536"/>
              <a:gd name="T9" fmla="*/ 0 w 452"/>
              <a:gd name="T10" fmla="*/ 0 h 691"/>
              <a:gd name="T11" fmla="*/ 452 w 452"/>
              <a:gd name="T12" fmla="*/ 691 h 691"/>
            </a:gdLst>
            <a:ahLst/>
            <a:cxnLst>
              <a:cxn ang="T6">
                <a:pos x="T0" y="T1"/>
              </a:cxn>
              <a:cxn ang="T7">
                <a:pos x="T2" y="T3"/>
              </a:cxn>
              <a:cxn ang="T8">
                <a:pos x="T4" y="T5"/>
              </a:cxn>
            </a:cxnLst>
            <a:rect l="T9" t="T10" r="T11" b="T12"/>
            <a:pathLst>
              <a:path w="452" h="691">
                <a:moveTo>
                  <a:pt x="80" y="0"/>
                </a:moveTo>
                <a:cubicBezTo>
                  <a:pt x="40" y="221"/>
                  <a:pt x="0" y="443"/>
                  <a:pt x="62" y="558"/>
                </a:cubicBezTo>
                <a:cubicBezTo>
                  <a:pt x="124" y="673"/>
                  <a:pt x="288" y="682"/>
                  <a:pt x="452" y="691"/>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126997" name="AutoShape 25"/>
          <p:cNvSpPr>
            <a:spLocks noChangeArrowheads="1"/>
          </p:cNvSpPr>
          <p:nvPr/>
        </p:nvSpPr>
        <p:spPr bwMode="auto">
          <a:xfrm>
            <a:off x="1652588" y="2482850"/>
            <a:ext cx="1492250" cy="1325563"/>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grpSp>
        <p:nvGrpSpPr>
          <p:cNvPr id="126998" name="Group 26"/>
          <p:cNvGrpSpPr>
            <a:grpSpLocks/>
          </p:cNvGrpSpPr>
          <p:nvPr/>
        </p:nvGrpSpPr>
        <p:grpSpPr bwMode="auto">
          <a:xfrm>
            <a:off x="4889500" y="4656138"/>
            <a:ext cx="1447800" cy="1295400"/>
            <a:chOff x="1584" y="816"/>
            <a:chExt cx="912" cy="816"/>
          </a:xfrm>
        </p:grpSpPr>
        <p:sp>
          <p:nvSpPr>
            <p:cNvPr id="126999" name="Freeform 2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7000" name="Freeform 2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7001" name="Freeform 2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7002" name="Freeform 3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7003" name="Freeform 3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7004" name="Freeform 3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7005" name="Freeform 3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7006" name="Freeform 3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7007" name="Freeform 3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Tree>
  </p:cSld>
  <p:clrMapOvr>
    <a:masterClrMapping/>
  </p:clrMapOvr>
  <p:transition>
    <p:blinds/>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1"/>
          <p:cNvSpPr>
            <a:spLocks noGrp="1"/>
          </p:cNvSpPr>
          <p:nvPr>
            <p:ph type="ftr" sz="quarter" idx="10"/>
          </p:nvPr>
        </p:nvSpPr>
        <p:spPr>
          <a:noFill/>
        </p:spPr>
        <p:txBody>
          <a:bodyPr/>
          <a:lstStyle/>
          <a:p>
            <a:r>
              <a:rPr lang="en-US" smtClean="0"/>
              <a:t>Art of Multiprocessor Programming</a:t>
            </a:r>
          </a:p>
        </p:txBody>
      </p:sp>
      <p:sp>
        <p:nvSpPr>
          <p:cNvPr id="128003" name="Slide Number Placeholder 2"/>
          <p:cNvSpPr>
            <a:spLocks noGrp="1"/>
          </p:cNvSpPr>
          <p:nvPr>
            <p:ph type="sldNum" sz="quarter" idx="11"/>
          </p:nvPr>
        </p:nvSpPr>
        <p:spPr>
          <a:noFill/>
        </p:spPr>
        <p:txBody>
          <a:bodyPr/>
          <a:lstStyle/>
          <a:p>
            <a:fld id="{F81AD5AB-30A8-4DF9-9686-B032CB1F3BBF}" type="slidenum">
              <a:rPr lang="ar-SA" smtClean="0">
                <a:cs typeface="Arial" pitchFamily="34" charset="0"/>
              </a:rPr>
              <a:pPr/>
              <a:t>124</a:t>
            </a:fld>
            <a:endParaRPr lang="en-US" smtClean="0">
              <a:cs typeface="Arial" pitchFamily="34" charset="0"/>
            </a:endParaRPr>
          </a:p>
        </p:txBody>
      </p:sp>
      <p:sp>
        <p:nvSpPr>
          <p:cNvPr id="12800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0488FC49-44A5-41E3-909C-6781767F581A}" type="slidenum">
              <a:rPr lang="ar-SA" sz="1400">
                <a:solidFill>
                  <a:schemeClr val="tx1"/>
                </a:solidFill>
                <a:latin typeface="Arial" pitchFamily="34" charset="0"/>
                <a:cs typeface="Arial" pitchFamily="34" charset="0"/>
              </a:rPr>
              <a:pPr/>
              <a:t>124</a:t>
            </a:fld>
            <a:endParaRPr lang="en-US" sz="1400" dirty="0">
              <a:solidFill>
                <a:schemeClr val="tx1"/>
              </a:solidFill>
              <a:latin typeface="Arial" pitchFamily="34" charset="0"/>
              <a:cs typeface="Arial" pitchFamily="34" charset="0"/>
            </a:endParaRPr>
          </a:p>
        </p:txBody>
      </p:sp>
      <p:sp>
        <p:nvSpPr>
          <p:cNvPr id="770050" name="AutoShape 2"/>
          <p:cNvSpPr>
            <a:spLocks noChangeArrowheads="1"/>
          </p:cNvSpPr>
          <p:nvPr/>
        </p:nvSpPr>
        <p:spPr bwMode="auto">
          <a:xfrm>
            <a:off x="5181600" y="2790825"/>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8006" name="Line 3"/>
          <p:cNvSpPr>
            <a:spLocks noChangeShapeType="1"/>
          </p:cNvSpPr>
          <p:nvPr/>
        </p:nvSpPr>
        <p:spPr bwMode="auto">
          <a:xfrm>
            <a:off x="5670550" y="27908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28007" name="Line 4"/>
          <p:cNvSpPr>
            <a:spLocks noChangeShapeType="1"/>
          </p:cNvSpPr>
          <p:nvPr/>
        </p:nvSpPr>
        <p:spPr bwMode="auto">
          <a:xfrm>
            <a:off x="5670550" y="2790825"/>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8008" name="Group 5"/>
          <p:cNvGrpSpPr>
            <a:grpSpLocks/>
          </p:cNvGrpSpPr>
          <p:nvPr/>
        </p:nvGrpSpPr>
        <p:grpSpPr bwMode="auto">
          <a:xfrm>
            <a:off x="5275263" y="2963863"/>
            <a:ext cx="304800" cy="304800"/>
            <a:chOff x="3894" y="2760"/>
            <a:chExt cx="192" cy="192"/>
          </a:xfrm>
        </p:grpSpPr>
        <p:sp>
          <p:nvSpPr>
            <p:cNvPr id="128035"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8036"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70056"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8010" name="Rectangle 9"/>
          <p:cNvSpPr>
            <a:spLocks noGrp="1" noChangeArrowheads="1"/>
          </p:cNvSpPr>
          <p:nvPr>
            <p:ph type="title" idx="4294967295"/>
          </p:nvPr>
        </p:nvSpPr>
        <p:spPr>
          <a:xfrm>
            <a:off x="685800" y="384175"/>
            <a:ext cx="7772400" cy="1143000"/>
          </a:xfrm>
        </p:spPr>
        <p:txBody>
          <a:bodyPr/>
          <a:lstStyle/>
          <a:p>
            <a:r>
              <a:rPr lang="en-US" smtClean="0"/>
              <a:t>Push</a:t>
            </a:r>
          </a:p>
        </p:txBody>
      </p:sp>
      <p:sp>
        <p:nvSpPr>
          <p:cNvPr id="128011"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Arial" pitchFamily="34" charset="0"/>
              </a:rPr>
              <a:t>Top</a:t>
            </a:r>
          </a:p>
        </p:txBody>
      </p:sp>
      <p:sp>
        <p:nvSpPr>
          <p:cNvPr id="770059" name="AutoShape 11"/>
          <p:cNvSpPr>
            <a:spLocks noChangeArrowheads="1"/>
          </p:cNvSpPr>
          <p:nvPr/>
        </p:nvSpPr>
        <p:spPr bwMode="auto">
          <a:xfrm>
            <a:off x="3649663"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8013" name="Line 12"/>
          <p:cNvSpPr>
            <a:spLocks noChangeShapeType="1"/>
          </p:cNvSpPr>
          <p:nvPr/>
        </p:nvSpPr>
        <p:spPr bwMode="auto">
          <a:xfrm>
            <a:off x="4138613"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8014" name="Group 13"/>
          <p:cNvGrpSpPr>
            <a:grpSpLocks/>
          </p:cNvGrpSpPr>
          <p:nvPr/>
        </p:nvGrpSpPr>
        <p:grpSpPr bwMode="auto">
          <a:xfrm>
            <a:off x="3743325" y="2951163"/>
            <a:ext cx="304800" cy="304800"/>
            <a:chOff x="3894" y="2760"/>
            <a:chExt cx="192" cy="192"/>
          </a:xfrm>
        </p:grpSpPr>
        <p:sp>
          <p:nvSpPr>
            <p:cNvPr id="128033"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8034"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8015" name="Line 17"/>
          <p:cNvSpPr>
            <a:spLocks noChangeShapeType="1"/>
          </p:cNvSpPr>
          <p:nvPr/>
        </p:nvSpPr>
        <p:spPr bwMode="auto">
          <a:xfrm>
            <a:off x="4383088" y="3086100"/>
            <a:ext cx="793750" cy="15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770066" name="AutoShape 18"/>
          <p:cNvSpPr>
            <a:spLocks noChangeArrowheads="1"/>
          </p:cNvSpPr>
          <p:nvPr/>
        </p:nvSpPr>
        <p:spPr bwMode="auto">
          <a:xfrm>
            <a:off x="2916238" y="4243388"/>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8017" name="Line 19"/>
          <p:cNvSpPr>
            <a:spLocks noChangeShapeType="1"/>
          </p:cNvSpPr>
          <p:nvPr/>
        </p:nvSpPr>
        <p:spPr bwMode="auto">
          <a:xfrm>
            <a:off x="3405188" y="4243388"/>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8018" name="Group 20"/>
          <p:cNvGrpSpPr>
            <a:grpSpLocks/>
          </p:cNvGrpSpPr>
          <p:nvPr/>
        </p:nvGrpSpPr>
        <p:grpSpPr bwMode="auto">
          <a:xfrm>
            <a:off x="3009900" y="4416425"/>
            <a:ext cx="304800" cy="304800"/>
            <a:chOff x="3894" y="2760"/>
            <a:chExt cx="192" cy="192"/>
          </a:xfrm>
        </p:grpSpPr>
        <p:sp>
          <p:nvSpPr>
            <p:cNvPr id="128031" name="Oval 21"/>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8032" name="Oval 22"/>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8019" name="Freeform 23"/>
          <p:cNvSpPr>
            <a:spLocks/>
          </p:cNvSpPr>
          <p:nvPr/>
        </p:nvSpPr>
        <p:spPr bwMode="auto">
          <a:xfrm>
            <a:off x="3011488" y="3363913"/>
            <a:ext cx="1397000" cy="1209675"/>
          </a:xfrm>
          <a:custGeom>
            <a:avLst/>
            <a:gdLst>
              <a:gd name="T0" fmla="*/ 2147483647 w 880"/>
              <a:gd name="T1" fmla="*/ 2147483647 h 762"/>
              <a:gd name="T2" fmla="*/ 2147483647 w 880"/>
              <a:gd name="T3" fmla="*/ 2147483647 h 762"/>
              <a:gd name="T4" fmla="*/ 2147483647 w 880"/>
              <a:gd name="T5" fmla="*/ 2147483647 h 762"/>
              <a:gd name="T6" fmla="*/ 2147483647 w 880"/>
              <a:gd name="T7" fmla="*/ 0 h 762"/>
              <a:gd name="T8" fmla="*/ 0 60000 65536"/>
              <a:gd name="T9" fmla="*/ 0 60000 65536"/>
              <a:gd name="T10" fmla="*/ 0 60000 65536"/>
              <a:gd name="T11" fmla="*/ 0 60000 65536"/>
              <a:gd name="T12" fmla="*/ 0 w 880"/>
              <a:gd name="T13" fmla="*/ 0 h 762"/>
              <a:gd name="T14" fmla="*/ 880 w 880"/>
              <a:gd name="T15" fmla="*/ 762 h 762"/>
            </a:gdLst>
            <a:ahLst/>
            <a:cxnLst>
              <a:cxn ang="T8">
                <a:pos x="T0" y="T1"/>
              </a:cxn>
              <a:cxn ang="T9">
                <a:pos x="T2" y="T3"/>
              </a:cxn>
              <a:cxn ang="T10">
                <a:pos x="T4" y="T5"/>
              </a:cxn>
              <a:cxn ang="T11">
                <a:pos x="T6" y="T7"/>
              </a:cxn>
            </a:cxnLst>
            <a:rect l="T12" t="T13" r="T14" b="T15"/>
            <a:pathLst>
              <a:path w="880" h="762">
                <a:moveTo>
                  <a:pt x="369" y="762"/>
                </a:moveTo>
                <a:cubicBezTo>
                  <a:pt x="624" y="690"/>
                  <a:pt x="880" y="618"/>
                  <a:pt x="830" y="532"/>
                </a:cubicBezTo>
                <a:cubicBezTo>
                  <a:pt x="780" y="446"/>
                  <a:pt x="136" y="337"/>
                  <a:pt x="68" y="248"/>
                </a:cubicBezTo>
                <a:cubicBezTo>
                  <a:pt x="0" y="159"/>
                  <a:pt x="211" y="79"/>
                  <a:pt x="423" y="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128020" name="Freeform 24"/>
          <p:cNvSpPr>
            <a:spLocks/>
          </p:cNvSpPr>
          <p:nvPr/>
        </p:nvSpPr>
        <p:spPr bwMode="auto">
          <a:xfrm>
            <a:off x="2101850" y="3268663"/>
            <a:ext cx="803275" cy="1308100"/>
          </a:xfrm>
          <a:custGeom>
            <a:avLst/>
            <a:gdLst>
              <a:gd name="T0" fmla="*/ 2147483647 w 452"/>
              <a:gd name="T1" fmla="*/ 0 h 691"/>
              <a:gd name="T2" fmla="*/ 2147483647 w 452"/>
              <a:gd name="T3" fmla="*/ 2147483647 h 691"/>
              <a:gd name="T4" fmla="*/ 2147483647 w 452"/>
              <a:gd name="T5" fmla="*/ 2147483647 h 691"/>
              <a:gd name="T6" fmla="*/ 0 60000 65536"/>
              <a:gd name="T7" fmla="*/ 0 60000 65536"/>
              <a:gd name="T8" fmla="*/ 0 60000 65536"/>
              <a:gd name="T9" fmla="*/ 0 w 452"/>
              <a:gd name="T10" fmla="*/ 0 h 691"/>
              <a:gd name="T11" fmla="*/ 452 w 452"/>
              <a:gd name="T12" fmla="*/ 691 h 691"/>
            </a:gdLst>
            <a:ahLst/>
            <a:cxnLst>
              <a:cxn ang="T6">
                <a:pos x="T0" y="T1"/>
              </a:cxn>
              <a:cxn ang="T7">
                <a:pos x="T2" y="T3"/>
              </a:cxn>
              <a:cxn ang="T8">
                <a:pos x="T4" y="T5"/>
              </a:cxn>
            </a:cxnLst>
            <a:rect l="T9" t="T10" r="T11" b="T12"/>
            <a:pathLst>
              <a:path w="452" h="691">
                <a:moveTo>
                  <a:pt x="80" y="0"/>
                </a:moveTo>
                <a:cubicBezTo>
                  <a:pt x="40" y="221"/>
                  <a:pt x="0" y="443"/>
                  <a:pt x="62" y="558"/>
                </a:cubicBezTo>
                <a:cubicBezTo>
                  <a:pt x="124" y="673"/>
                  <a:pt x="288" y="682"/>
                  <a:pt x="452" y="691"/>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28021" name="Group 26"/>
          <p:cNvGrpSpPr>
            <a:grpSpLocks/>
          </p:cNvGrpSpPr>
          <p:nvPr/>
        </p:nvGrpSpPr>
        <p:grpSpPr bwMode="auto">
          <a:xfrm>
            <a:off x="4889500" y="4656138"/>
            <a:ext cx="1447800" cy="1295400"/>
            <a:chOff x="1584" y="816"/>
            <a:chExt cx="912" cy="816"/>
          </a:xfrm>
        </p:grpSpPr>
        <p:sp>
          <p:nvSpPr>
            <p:cNvPr id="128022" name="Freeform 2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8023" name="Freeform 2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8024" name="Freeform 2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8025" name="Freeform 3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8026" name="Freeform 3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8027" name="Freeform 3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8028" name="Freeform 3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8029" name="Freeform 3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8030" name="Freeform 3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Tree>
  </p:cSld>
  <p:clrMapOvr>
    <a:masterClrMapping/>
  </p:clrMapOvr>
  <p:transition>
    <p:blinds/>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1"/>
          <p:cNvSpPr>
            <a:spLocks noGrp="1"/>
          </p:cNvSpPr>
          <p:nvPr>
            <p:ph type="ftr" sz="quarter" idx="10"/>
          </p:nvPr>
        </p:nvSpPr>
        <p:spPr>
          <a:noFill/>
        </p:spPr>
        <p:txBody>
          <a:bodyPr/>
          <a:lstStyle/>
          <a:p>
            <a:r>
              <a:rPr lang="en-US" smtClean="0"/>
              <a:t>Art of Multiprocessor Programming</a:t>
            </a:r>
          </a:p>
        </p:txBody>
      </p:sp>
      <p:sp>
        <p:nvSpPr>
          <p:cNvPr id="129027" name="Slide Number Placeholder 2"/>
          <p:cNvSpPr>
            <a:spLocks noGrp="1"/>
          </p:cNvSpPr>
          <p:nvPr>
            <p:ph type="sldNum" sz="quarter" idx="11"/>
          </p:nvPr>
        </p:nvSpPr>
        <p:spPr>
          <a:noFill/>
        </p:spPr>
        <p:txBody>
          <a:bodyPr/>
          <a:lstStyle/>
          <a:p>
            <a:fld id="{A29F50D5-CE43-4955-BAC0-7BF67E12C5DF}" type="slidenum">
              <a:rPr lang="ar-SA" smtClean="0">
                <a:cs typeface="Arial" pitchFamily="34" charset="0"/>
              </a:rPr>
              <a:pPr/>
              <a:t>125</a:t>
            </a:fld>
            <a:endParaRPr lang="en-US" smtClean="0">
              <a:cs typeface="Arial" pitchFamily="34" charset="0"/>
            </a:endParaRPr>
          </a:p>
        </p:txBody>
      </p:sp>
      <p:sp>
        <p:nvSpPr>
          <p:cNvPr id="12902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E045930D-813F-4D18-A8C0-0746C776ACB7}" type="slidenum">
              <a:rPr lang="ar-SA" sz="1400">
                <a:solidFill>
                  <a:schemeClr val="tx1"/>
                </a:solidFill>
                <a:latin typeface="Arial" pitchFamily="34" charset="0"/>
                <a:cs typeface="Arial" pitchFamily="34" charset="0"/>
              </a:rPr>
              <a:pPr/>
              <a:t>125</a:t>
            </a:fld>
            <a:endParaRPr lang="en-US" sz="1400" dirty="0">
              <a:solidFill>
                <a:schemeClr val="tx1"/>
              </a:solidFill>
              <a:latin typeface="Arial" pitchFamily="34" charset="0"/>
              <a:cs typeface="Arial" pitchFamily="34" charset="0"/>
            </a:endParaRPr>
          </a:p>
        </p:txBody>
      </p:sp>
      <p:sp>
        <p:nvSpPr>
          <p:cNvPr id="768002" name="AutoShape 2"/>
          <p:cNvSpPr>
            <a:spLocks noChangeArrowheads="1"/>
          </p:cNvSpPr>
          <p:nvPr/>
        </p:nvSpPr>
        <p:spPr bwMode="auto">
          <a:xfrm>
            <a:off x="6737350" y="2776538"/>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9030" name="Line 3"/>
          <p:cNvSpPr>
            <a:spLocks noChangeShapeType="1"/>
          </p:cNvSpPr>
          <p:nvPr/>
        </p:nvSpPr>
        <p:spPr bwMode="auto">
          <a:xfrm>
            <a:off x="7226300" y="2776538"/>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29031" name="Line 4"/>
          <p:cNvSpPr>
            <a:spLocks noChangeShapeType="1"/>
          </p:cNvSpPr>
          <p:nvPr/>
        </p:nvSpPr>
        <p:spPr bwMode="auto">
          <a:xfrm>
            <a:off x="7226300" y="2776538"/>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9032" name="Group 5"/>
          <p:cNvGrpSpPr>
            <a:grpSpLocks/>
          </p:cNvGrpSpPr>
          <p:nvPr/>
        </p:nvGrpSpPr>
        <p:grpSpPr bwMode="auto">
          <a:xfrm>
            <a:off x="6831013" y="2949575"/>
            <a:ext cx="304800" cy="304800"/>
            <a:chOff x="3894" y="2760"/>
            <a:chExt cx="192" cy="192"/>
          </a:xfrm>
        </p:grpSpPr>
        <p:sp>
          <p:nvSpPr>
            <p:cNvPr id="129060"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9061"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68008"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9034" name="Rectangle 9"/>
          <p:cNvSpPr>
            <a:spLocks noGrp="1" noChangeArrowheads="1"/>
          </p:cNvSpPr>
          <p:nvPr>
            <p:ph type="title" idx="4294967295"/>
          </p:nvPr>
        </p:nvSpPr>
        <p:spPr>
          <a:xfrm>
            <a:off x="685800" y="384175"/>
            <a:ext cx="7772400" cy="1143000"/>
          </a:xfrm>
        </p:spPr>
        <p:txBody>
          <a:bodyPr/>
          <a:lstStyle/>
          <a:p>
            <a:r>
              <a:rPr lang="en-US" smtClean="0"/>
              <a:t>Pop</a:t>
            </a:r>
          </a:p>
        </p:txBody>
      </p:sp>
      <p:sp>
        <p:nvSpPr>
          <p:cNvPr id="129035"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Arial" pitchFamily="34" charset="0"/>
              </a:rPr>
              <a:t>Top</a:t>
            </a:r>
          </a:p>
        </p:txBody>
      </p:sp>
      <p:sp>
        <p:nvSpPr>
          <p:cNvPr id="768011" name="AutoShape 11"/>
          <p:cNvSpPr>
            <a:spLocks noChangeArrowheads="1"/>
          </p:cNvSpPr>
          <p:nvPr/>
        </p:nvSpPr>
        <p:spPr bwMode="auto">
          <a:xfrm>
            <a:off x="5205413"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9037" name="Line 12"/>
          <p:cNvSpPr>
            <a:spLocks noChangeShapeType="1"/>
          </p:cNvSpPr>
          <p:nvPr/>
        </p:nvSpPr>
        <p:spPr bwMode="auto">
          <a:xfrm>
            <a:off x="5694363"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9038" name="Group 13"/>
          <p:cNvGrpSpPr>
            <a:grpSpLocks/>
          </p:cNvGrpSpPr>
          <p:nvPr/>
        </p:nvGrpSpPr>
        <p:grpSpPr bwMode="auto">
          <a:xfrm>
            <a:off x="5299075" y="2951163"/>
            <a:ext cx="304800" cy="304800"/>
            <a:chOff x="3894" y="2760"/>
            <a:chExt cx="192" cy="192"/>
          </a:xfrm>
        </p:grpSpPr>
        <p:sp>
          <p:nvSpPr>
            <p:cNvPr id="129058"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9059"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9039" name="Line 16"/>
          <p:cNvSpPr>
            <a:spLocks noChangeShapeType="1"/>
          </p:cNvSpPr>
          <p:nvPr/>
        </p:nvSpPr>
        <p:spPr bwMode="auto">
          <a:xfrm>
            <a:off x="2513013" y="3062288"/>
            <a:ext cx="1116012"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129040" name="Line 17"/>
          <p:cNvSpPr>
            <a:spLocks noChangeShapeType="1"/>
          </p:cNvSpPr>
          <p:nvPr/>
        </p:nvSpPr>
        <p:spPr bwMode="auto">
          <a:xfrm>
            <a:off x="5938838" y="3086100"/>
            <a:ext cx="793750" cy="15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768018" name="AutoShape 18"/>
          <p:cNvSpPr>
            <a:spLocks noChangeArrowheads="1"/>
          </p:cNvSpPr>
          <p:nvPr/>
        </p:nvSpPr>
        <p:spPr bwMode="auto">
          <a:xfrm>
            <a:off x="3627438"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29042" name="Line 19"/>
          <p:cNvSpPr>
            <a:spLocks noChangeShapeType="1"/>
          </p:cNvSpPr>
          <p:nvPr/>
        </p:nvSpPr>
        <p:spPr bwMode="auto">
          <a:xfrm>
            <a:off x="4116388"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29043" name="Group 20"/>
          <p:cNvGrpSpPr>
            <a:grpSpLocks/>
          </p:cNvGrpSpPr>
          <p:nvPr/>
        </p:nvGrpSpPr>
        <p:grpSpPr bwMode="auto">
          <a:xfrm>
            <a:off x="3721100" y="2951163"/>
            <a:ext cx="304800" cy="304800"/>
            <a:chOff x="3894" y="2760"/>
            <a:chExt cx="192" cy="192"/>
          </a:xfrm>
        </p:grpSpPr>
        <p:sp>
          <p:nvSpPr>
            <p:cNvPr id="129056" name="Oval 21"/>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29057" name="Oval 22"/>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29044" name="Line 31"/>
          <p:cNvSpPr>
            <a:spLocks noChangeShapeType="1"/>
          </p:cNvSpPr>
          <p:nvPr/>
        </p:nvSpPr>
        <p:spPr bwMode="auto">
          <a:xfrm>
            <a:off x="4376738" y="3094038"/>
            <a:ext cx="793750" cy="1587"/>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29045" name="Group 32"/>
          <p:cNvGrpSpPr>
            <a:grpSpLocks/>
          </p:cNvGrpSpPr>
          <p:nvPr/>
        </p:nvGrpSpPr>
        <p:grpSpPr bwMode="auto">
          <a:xfrm>
            <a:off x="4889500" y="4656138"/>
            <a:ext cx="1447800" cy="1295400"/>
            <a:chOff x="1584" y="816"/>
            <a:chExt cx="912" cy="816"/>
          </a:xfrm>
        </p:grpSpPr>
        <p:sp>
          <p:nvSpPr>
            <p:cNvPr id="129047" name="Freeform 3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48" name="Freeform 3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49" name="Freeform 35"/>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0" name="Freeform 3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9051" name="Freeform 3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9052" name="Freeform 3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29053" name="Freeform 39"/>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4" name="Freeform 40"/>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5" name="Freeform 41"/>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29046" name="AutoShape 42"/>
          <p:cNvSpPr>
            <a:spLocks noChangeArrowheads="1"/>
          </p:cNvSpPr>
          <p:nvPr/>
        </p:nvSpPr>
        <p:spPr bwMode="auto">
          <a:xfrm flipH="1">
            <a:off x="3500438" y="2613025"/>
            <a:ext cx="1279525" cy="903288"/>
          </a:xfrm>
          <a:prstGeom prst="wedgeRoundRectCallout">
            <a:avLst>
              <a:gd name="adj1" fmla="val -59556"/>
              <a:gd name="adj2" fmla="val 197977"/>
              <a:gd name="adj3" fmla="val 16667"/>
            </a:avLst>
          </a:prstGeom>
          <a:noFill/>
          <a:ln w="38100" algn="ctr">
            <a:solidFill>
              <a:srgbClr val="FF7C8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1"/>
          <p:cNvSpPr>
            <a:spLocks noGrp="1"/>
          </p:cNvSpPr>
          <p:nvPr>
            <p:ph type="ftr" sz="quarter" idx="10"/>
          </p:nvPr>
        </p:nvSpPr>
        <p:spPr>
          <a:noFill/>
        </p:spPr>
        <p:txBody>
          <a:bodyPr/>
          <a:lstStyle/>
          <a:p>
            <a:r>
              <a:rPr lang="en-US" smtClean="0"/>
              <a:t>Art of Multiprocessor Programming</a:t>
            </a:r>
          </a:p>
        </p:txBody>
      </p:sp>
      <p:sp>
        <p:nvSpPr>
          <p:cNvPr id="130051" name="Slide Number Placeholder 2"/>
          <p:cNvSpPr>
            <a:spLocks noGrp="1"/>
          </p:cNvSpPr>
          <p:nvPr>
            <p:ph type="sldNum" sz="quarter" idx="11"/>
          </p:nvPr>
        </p:nvSpPr>
        <p:spPr>
          <a:noFill/>
        </p:spPr>
        <p:txBody>
          <a:bodyPr/>
          <a:lstStyle/>
          <a:p>
            <a:fld id="{F7B4DA2A-38F0-43B4-BC6A-DD5173997A14}" type="slidenum">
              <a:rPr lang="ar-SA" smtClean="0">
                <a:cs typeface="Arial" pitchFamily="34" charset="0"/>
              </a:rPr>
              <a:pPr/>
              <a:t>126</a:t>
            </a:fld>
            <a:endParaRPr lang="en-US" smtClean="0">
              <a:cs typeface="Arial" pitchFamily="34" charset="0"/>
            </a:endParaRPr>
          </a:p>
        </p:txBody>
      </p:sp>
      <p:sp>
        <p:nvSpPr>
          <p:cNvPr id="13005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857824D0-3795-40B1-AB99-EC481E6EA93D}" type="slidenum">
              <a:rPr lang="ar-SA" sz="1400">
                <a:solidFill>
                  <a:schemeClr val="tx1"/>
                </a:solidFill>
                <a:latin typeface="Arial" pitchFamily="34" charset="0"/>
                <a:cs typeface="Arial" pitchFamily="34" charset="0"/>
              </a:rPr>
              <a:pPr/>
              <a:t>126</a:t>
            </a:fld>
            <a:endParaRPr lang="en-US" sz="1400" dirty="0">
              <a:solidFill>
                <a:schemeClr val="tx1"/>
              </a:solidFill>
              <a:latin typeface="Arial" pitchFamily="34" charset="0"/>
              <a:cs typeface="Arial" pitchFamily="34" charset="0"/>
            </a:endParaRPr>
          </a:p>
        </p:txBody>
      </p:sp>
      <p:sp>
        <p:nvSpPr>
          <p:cNvPr id="776194" name="AutoShape 2"/>
          <p:cNvSpPr>
            <a:spLocks noChangeArrowheads="1"/>
          </p:cNvSpPr>
          <p:nvPr/>
        </p:nvSpPr>
        <p:spPr bwMode="auto">
          <a:xfrm>
            <a:off x="6737350" y="2776538"/>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0054" name="Line 3"/>
          <p:cNvSpPr>
            <a:spLocks noChangeShapeType="1"/>
          </p:cNvSpPr>
          <p:nvPr/>
        </p:nvSpPr>
        <p:spPr bwMode="auto">
          <a:xfrm>
            <a:off x="7226300" y="2776538"/>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30055" name="Line 4"/>
          <p:cNvSpPr>
            <a:spLocks noChangeShapeType="1"/>
          </p:cNvSpPr>
          <p:nvPr/>
        </p:nvSpPr>
        <p:spPr bwMode="auto">
          <a:xfrm>
            <a:off x="7226300" y="2776538"/>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30056" name="Group 5"/>
          <p:cNvGrpSpPr>
            <a:grpSpLocks/>
          </p:cNvGrpSpPr>
          <p:nvPr/>
        </p:nvGrpSpPr>
        <p:grpSpPr bwMode="auto">
          <a:xfrm>
            <a:off x="6831013" y="2949575"/>
            <a:ext cx="304800" cy="304800"/>
            <a:chOff x="3894" y="2760"/>
            <a:chExt cx="192" cy="192"/>
          </a:xfrm>
        </p:grpSpPr>
        <p:sp>
          <p:nvSpPr>
            <p:cNvPr id="130085"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0086"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76200"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30058" name="Rectangle 9"/>
          <p:cNvSpPr>
            <a:spLocks noGrp="1" noChangeArrowheads="1"/>
          </p:cNvSpPr>
          <p:nvPr>
            <p:ph type="title" idx="4294967295"/>
          </p:nvPr>
        </p:nvSpPr>
        <p:spPr>
          <a:xfrm>
            <a:off x="685800" y="384175"/>
            <a:ext cx="7772400" cy="1143000"/>
          </a:xfrm>
        </p:spPr>
        <p:txBody>
          <a:bodyPr/>
          <a:lstStyle/>
          <a:p>
            <a:r>
              <a:rPr lang="en-US" smtClean="0"/>
              <a:t>Pop</a:t>
            </a:r>
          </a:p>
        </p:txBody>
      </p:sp>
      <p:sp>
        <p:nvSpPr>
          <p:cNvPr id="130059"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Top</a:t>
            </a:r>
          </a:p>
        </p:txBody>
      </p:sp>
      <p:sp>
        <p:nvSpPr>
          <p:cNvPr id="776203" name="AutoShape 11"/>
          <p:cNvSpPr>
            <a:spLocks noChangeArrowheads="1"/>
          </p:cNvSpPr>
          <p:nvPr/>
        </p:nvSpPr>
        <p:spPr bwMode="auto">
          <a:xfrm>
            <a:off x="5205413"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0061" name="Line 12"/>
          <p:cNvSpPr>
            <a:spLocks noChangeShapeType="1"/>
          </p:cNvSpPr>
          <p:nvPr/>
        </p:nvSpPr>
        <p:spPr bwMode="auto">
          <a:xfrm>
            <a:off x="5694363"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30062" name="Group 13"/>
          <p:cNvGrpSpPr>
            <a:grpSpLocks/>
          </p:cNvGrpSpPr>
          <p:nvPr/>
        </p:nvGrpSpPr>
        <p:grpSpPr bwMode="auto">
          <a:xfrm>
            <a:off x="5299075" y="2951163"/>
            <a:ext cx="304800" cy="304800"/>
            <a:chOff x="3894" y="2760"/>
            <a:chExt cx="192" cy="192"/>
          </a:xfrm>
        </p:grpSpPr>
        <p:sp>
          <p:nvSpPr>
            <p:cNvPr id="130083"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0084"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30063" name="Line 17"/>
          <p:cNvSpPr>
            <a:spLocks noChangeShapeType="1"/>
          </p:cNvSpPr>
          <p:nvPr/>
        </p:nvSpPr>
        <p:spPr bwMode="auto">
          <a:xfrm>
            <a:off x="5938838" y="3086100"/>
            <a:ext cx="793750" cy="15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776210" name="AutoShape 18"/>
          <p:cNvSpPr>
            <a:spLocks noChangeArrowheads="1"/>
          </p:cNvSpPr>
          <p:nvPr/>
        </p:nvSpPr>
        <p:spPr bwMode="auto">
          <a:xfrm>
            <a:off x="3627438"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0065" name="Line 19"/>
          <p:cNvSpPr>
            <a:spLocks noChangeShapeType="1"/>
          </p:cNvSpPr>
          <p:nvPr/>
        </p:nvSpPr>
        <p:spPr bwMode="auto">
          <a:xfrm>
            <a:off x="4116388"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30066" name="Group 20"/>
          <p:cNvGrpSpPr>
            <a:grpSpLocks/>
          </p:cNvGrpSpPr>
          <p:nvPr/>
        </p:nvGrpSpPr>
        <p:grpSpPr bwMode="auto">
          <a:xfrm>
            <a:off x="3721100" y="2951163"/>
            <a:ext cx="304800" cy="304800"/>
            <a:chOff x="3894" y="2760"/>
            <a:chExt cx="192" cy="192"/>
          </a:xfrm>
        </p:grpSpPr>
        <p:sp>
          <p:nvSpPr>
            <p:cNvPr id="130081" name="Oval 21"/>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0082" name="Oval 22"/>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30067" name="Line 23"/>
          <p:cNvSpPr>
            <a:spLocks noChangeShapeType="1"/>
          </p:cNvSpPr>
          <p:nvPr/>
        </p:nvSpPr>
        <p:spPr bwMode="auto">
          <a:xfrm>
            <a:off x="4376738" y="3094038"/>
            <a:ext cx="793750" cy="1587"/>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30068" name="Group 24"/>
          <p:cNvGrpSpPr>
            <a:grpSpLocks/>
          </p:cNvGrpSpPr>
          <p:nvPr/>
        </p:nvGrpSpPr>
        <p:grpSpPr bwMode="auto">
          <a:xfrm>
            <a:off x="4889500" y="4656138"/>
            <a:ext cx="1447800" cy="1295400"/>
            <a:chOff x="1584" y="816"/>
            <a:chExt cx="912" cy="816"/>
          </a:xfrm>
        </p:grpSpPr>
        <p:sp>
          <p:nvSpPr>
            <p:cNvPr id="130072" name="Freeform 25"/>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3" name="Freeform 26"/>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4" name="Freeform 27"/>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5" name="Freeform 28"/>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0076" name="Freeform 29"/>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0077" name="Freeform 30"/>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0078" name="Freeform 31"/>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9" name="Freeform 32"/>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80" name="Freeform 33"/>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0069" name="Freeform 35"/>
          <p:cNvSpPr>
            <a:spLocks/>
          </p:cNvSpPr>
          <p:nvPr/>
        </p:nvSpPr>
        <p:spPr bwMode="auto">
          <a:xfrm>
            <a:off x="2365375" y="2308225"/>
            <a:ext cx="3017838" cy="798513"/>
          </a:xfrm>
          <a:custGeom>
            <a:avLst/>
            <a:gdLst>
              <a:gd name="T0" fmla="*/ 0 w 1865"/>
              <a:gd name="T1" fmla="*/ 2147483647 h 420"/>
              <a:gd name="T2" fmla="*/ 2147483647 w 1865"/>
              <a:gd name="T3" fmla="*/ 2147483647 h 420"/>
              <a:gd name="T4" fmla="*/ 2147483647 w 1865"/>
              <a:gd name="T5" fmla="*/ 2147483647 h 420"/>
              <a:gd name="T6" fmla="*/ 2147483647 w 1865"/>
              <a:gd name="T7" fmla="*/ 2147483647 h 420"/>
              <a:gd name="T8" fmla="*/ 0 60000 65536"/>
              <a:gd name="T9" fmla="*/ 0 60000 65536"/>
              <a:gd name="T10" fmla="*/ 0 60000 65536"/>
              <a:gd name="T11" fmla="*/ 0 60000 65536"/>
              <a:gd name="T12" fmla="*/ 0 w 1865"/>
              <a:gd name="T13" fmla="*/ 0 h 420"/>
              <a:gd name="T14" fmla="*/ 1865 w 1865"/>
              <a:gd name="T15" fmla="*/ 420 h 420"/>
            </a:gdLst>
            <a:ahLst/>
            <a:cxnLst>
              <a:cxn ang="T8">
                <a:pos x="T0" y="T1"/>
              </a:cxn>
              <a:cxn ang="T9">
                <a:pos x="T2" y="T3"/>
              </a:cxn>
              <a:cxn ang="T10">
                <a:pos x="T4" y="T5"/>
              </a:cxn>
              <a:cxn ang="T11">
                <a:pos x="T6" y="T7"/>
              </a:cxn>
            </a:cxnLst>
            <a:rect l="T12" t="T13" r="T14" b="T15"/>
            <a:pathLst>
              <a:path w="1865" h="420">
                <a:moveTo>
                  <a:pt x="0" y="420"/>
                </a:moveTo>
                <a:cubicBezTo>
                  <a:pt x="274" y="283"/>
                  <a:pt x="549" y="147"/>
                  <a:pt x="823" y="82"/>
                </a:cubicBezTo>
                <a:cubicBezTo>
                  <a:pt x="1097" y="17"/>
                  <a:pt x="1472" y="0"/>
                  <a:pt x="1646" y="27"/>
                </a:cubicBezTo>
                <a:cubicBezTo>
                  <a:pt x="1820" y="54"/>
                  <a:pt x="1842" y="150"/>
                  <a:pt x="1865" y="247"/>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130070" name="AutoShape 34"/>
          <p:cNvSpPr>
            <a:spLocks noChangeArrowheads="1"/>
          </p:cNvSpPr>
          <p:nvPr/>
        </p:nvSpPr>
        <p:spPr bwMode="auto">
          <a:xfrm>
            <a:off x="1652588" y="2482850"/>
            <a:ext cx="1492250" cy="1325563"/>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
        <p:nvSpPr>
          <p:cNvPr id="130071" name="AutoShape 36"/>
          <p:cNvSpPr>
            <a:spLocks noChangeArrowheads="1"/>
          </p:cNvSpPr>
          <p:nvPr/>
        </p:nvSpPr>
        <p:spPr bwMode="auto">
          <a:xfrm flipH="1">
            <a:off x="3500438" y="2613025"/>
            <a:ext cx="1279525" cy="903288"/>
          </a:xfrm>
          <a:prstGeom prst="wedgeRoundRectCallout">
            <a:avLst>
              <a:gd name="adj1" fmla="val -59556"/>
              <a:gd name="adj2" fmla="val 197977"/>
              <a:gd name="adj3" fmla="val 16667"/>
            </a:avLst>
          </a:prstGeom>
          <a:noFill/>
          <a:ln w="38100" algn="ctr">
            <a:solidFill>
              <a:srgbClr val="FF7C8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1"/>
          <p:cNvSpPr>
            <a:spLocks noGrp="1"/>
          </p:cNvSpPr>
          <p:nvPr>
            <p:ph type="ftr" sz="quarter" idx="10"/>
          </p:nvPr>
        </p:nvSpPr>
        <p:spPr>
          <a:noFill/>
        </p:spPr>
        <p:txBody>
          <a:bodyPr/>
          <a:lstStyle/>
          <a:p>
            <a:r>
              <a:rPr lang="en-US" smtClean="0"/>
              <a:t>Art of Multiprocessor Programming</a:t>
            </a:r>
          </a:p>
        </p:txBody>
      </p:sp>
      <p:sp>
        <p:nvSpPr>
          <p:cNvPr id="131075" name="Slide Number Placeholder 2"/>
          <p:cNvSpPr>
            <a:spLocks noGrp="1"/>
          </p:cNvSpPr>
          <p:nvPr>
            <p:ph type="sldNum" sz="quarter" idx="11"/>
          </p:nvPr>
        </p:nvSpPr>
        <p:spPr>
          <a:noFill/>
        </p:spPr>
        <p:txBody>
          <a:bodyPr/>
          <a:lstStyle/>
          <a:p>
            <a:fld id="{F544232A-A16A-497F-97A0-52AB1AEF35A7}" type="slidenum">
              <a:rPr lang="ar-SA" smtClean="0">
                <a:cs typeface="Arial" pitchFamily="34" charset="0"/>
              </a:rPr>
              <a:pPr/>
              <a:t>127</a:t>
            </a:fld>
            <a:endParaRPr lang="en-US" smtClean="0">
              <a:cs typeface="Arial" pitchFamily="34" charset="0"/>
            </a:endParaRPr>
          </a:p>
        </p:txBody>
      </p:sp>
      <p:sp>
        <p:nvSpPr>
          <p:cNvPr id="13107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B5A0E913-DE9B-4BCB-956A-D9E4A8E2951E}" type="slidenum">
              <a:rPr lang="ar-SA" sz="1400">
                <a:solidFill>
                  <a:schemeClr val="tx1"/>
                </a:solidFill>
                <a:latin typeface="Arial" pitchFamily="34" charset="0"/>
                <a:cs typeface="Arial" pitchFamily="34" charset="0"/>
              </a:rPr>
              <a:pPr/>
              <a:t>127</a:t>
            </a:fld>
            <a:endParaRPr lang="en-US" sz="1400" dirty="0">
              <a:solidFill>
                <a:schemeClr val="tx1"/>
              </a:solidFill>
              <a:latin typeface="Arial" pitchFamily="34" charset="0"/>
              <a:cs typeface="Arial" pitchFamily="34" charset="0"/>
            </a:endParaRPr>
          </a:p>
        </p:txBody>
      </p:sp>
      <p:sp>
        <p:nvSpPr>
          <p:cNvPr id="778242" name="AutoShape 2"/>
          <p:cNvSpPr>
            <a:spLocks noChangeArrowheads="1"/>
          </p:cNvSpPr>
          <p:nvPr/>
        </p:nvSpPr>
        <p:spPr bwMode="auto">
          <a:xfrm>
            <a:off x="6737350" y="2776538"/>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1078" name="Line 3"/>
          <p:cNvSpPr>
            <a:spLocks noChangeShapeType="1"/>
          </p:cNvSpPr>
          <p:nvPr/>
        </p:nvSpPr>
        <p:spPr bwMode="auto">
          <a:xfrm>
            <a:off x="7226300" y="2776538"/>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31079" name="Line 4"/>
          <p:cNvSpPr>
            <a:spLocks noChangeShapeType="1"/>
          </p:cNvSpPr>
          <p:nvPr/>
        </p:nvSpPr>
        <p:spPr bwMode="auto">
          <a:xfrm>
            <a:off x="7226300" y="2776538"/>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31080" name="Group 5"/>
          <p:cNvGrpSpPr>
            <a:grpSpLocks/>
          </p:cNvGrpSpPr>
          <p:nvPr/>
        </p:nvGrpSpPr>
        <p:grpSpPr bwMode="auto">
          <a:xfrm>
            <a:off x="6831013" y="2949575"/>
            <a:ext cx="304800" cy="304800"/>
            <a:chOff x="3894" y="2760"/>
            <a:chExt cx="192" cy="192"/>
          </a:xfrm>
        </p:grpSpPr>
        <p:sp>
          <p:nvSpPr>
            <p:cNvPr id="131110"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1111"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78248"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31082" name="Rectangle 9"/>
          <p:cNvSpPr>
            <a:spLocks noGrp="1" noChangeArrowheads="1"/>
          </p:cNvSpPr>
          <p:nvPr>
            <p:ph type="title" idx="4294967295"/>
          </p:nvPr>
        </p:nvSpPr>
        <p:spPr>
          <a:xfrm>
            <a:off x="685800" y="384175"/>
            <a:ext cx="7772400" cy="1143000"/>
          </a:xfrm>
        </p:spPr>
        <p:txBody>
          <a:bodyPr/>
          <a:lstStyle/>
          <a:p>
            <a:r>
              <a:rPr lang="en-US" smtClean="0"/>
              <a:t>Pop</a:t>
            </a:r>
          </a:p>
        </p:txBody>
      </p:sp>
      <p:sp>
        <p:nvSpPr>
          <p:cNvPr id="131083"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Top</a:t>
            </a:r>
          </a:p>
        </p:txBody>
      </p:sp>
      <p:sp>
        <p:nvSpPr>
          <p:cNvPr id="778251" name="AutoShape 11"/>
          <p:cNvSpPr>
            <a:spLocks noChangeArrowheads="1"/>
          </p:cNvSpPr>
          <p:nvPr/>
        </p:nvSpPr>
        <p:spPr bwMode="auto">
          <a:xfrm>
            <a:off x="5205413"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1085" name="Line 12"/>
          <p:cNvSpPr>
            <a:spLocks noChangeShapeType="1"/>
          </p:cNvSpPr>
          <p:nvPr/>
        </p:nvSpPr>
        <p:spPr bwMode="auto">
          <a:xfrm>
            <a:off x="5694363"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31086" name="Group 13"/>
          <p:cNvGrpSpPr>
            <a:grpSpLocks/>
          </p:cNvGrpSpPr>
          <p:nvPr/>
        </p:nvGrpSpPr>
        <p:grpSpPr bwMode="auto">
          <a:xfrm>
            <a:off x="5299075" y="2951163"/>
            <a:ext cx="304800" cy="304800"/>
            <a:chOff x="3894" y="2760"/>
            <a:chExt cx="192" cy="192"/>
          </a:xfrm>
        </p:grpSpPr>
        <p:sp>
          <p:nvSpPr>
            <p:cNvPr id="131108"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1109"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31087" name="Line 16"/>
          <p:cNvSpPr>
            <a:spLocks noChangeShapeType="1"/>
          </p:cNvSpPr>
          <p:nvPr/>
        </p:nvSpPr>
        <p:spPr bwMode="auto">
          <a:xfrm>
            <a:off x="5938838" y="3086100"/>
            <a:ext cx="793750" cy="15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778257" name="AutoShape 17"/>
          <p:cNvSpPr>
            <a:spLocks noChangeArrowheads="1"/>
          </p:cNvSpPr>
          <p:nvPr/>
        </p:nvSpPr>
        <p:spPr bwMode="auto">
          <a:xfrm>
            <a:off x="3627438"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1089" name="Line 18"/>
          <p:cNvSpPr>
            <a:spLocks noChangeShapeType="1"/>
          </p:cNvSpPr>
          <p:nvPr/>
        </p:nvSpPr>
        <p:spPr bwMode="auto">
          <a:xfrm>
            <a:off x="4116388"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31090" name="Line 22"/>
          <p:cNvSpPr>
            <a:spLocks noChangeShapeType="1"/>
          </p:cNvSpPr>
          <p:nvPr/>
        </p:nvSpPr>
        <p:spPr bwMode="auto">
          <a:xfrm>
            <a:off x="4376738" y="3094038"/>
            <a:ext cx="793750" cy="1587"/>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31091" name="Group 23"/>
          <p:cNvGrpSpPr>
            <a:grpSpLocks/>
          </p:cNvGrpSpPr>
          <p:nvPr/>
        </p:nvGrpSpPr>
        <p:grpSpPr bwMode="auto">
          <a:xfrm>
            <a:off x="4889500" y="4656138"/>
            <a:ext cx="1447800" cy="1295400"/>
            <a:chOff x="1584" y="816"/>
            <a:chExt cx="912" cy="816"/>
          </a:xfrm>
        </p:grpSpPr>
        <p:sp>
          <p:nvSpPr>
            <p:cNvPr id="131099" name="Freeform 2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0" name="Freeform 2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1" name="Freeform 2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2" name="Freeform 2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1103" name="Freeform 2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1104" name="Freeform 2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1105" name="Freeform 3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6" name="Freeform 3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7" name="Freeform 3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1092" name="Freeform 33"/>
          <p:cNvSpPr>
            <a:spLocks/>
          </p:cNvSpPr>
          <p:nvPr/>
        </p:nvSpPr>
        <p:spPr bwMode="auto">
          <a:xfrm>
            <a:off x="2365375" y="2308225"/>
            <a:ext cx="3017838" cy="798513"/>
          </a:xfrm>
          <a:custGeom>
            <a:avLst/>
            <a:gdLst>
              <a:gd name="T0" fmla="*/ 0 w 1865"/>
              <a:gd name="T1" fmla="*/ 2147483647 h 420"/>
              <a:gd name="T2" fmla="*/ 2147483647 w 1865"/>
              <a:gd name="T3" fmla="*/ 2147483647 h 420"/>
              <a:gd name="T4" fmla="*/ 2147483647 w 1865"/>
              <a:gd name="T5" fmla="*/ 2147483647 h 420"/>
              <a:gd name="T6" fmla="*/ 2147483647 w 1865"/>
              <a:gd name="T7" fmla="*/ 2147483647 h 420"/>
              <a:gd name="T8" fmla="*/ 0 60000 65536"/>
              <a:gd name="T9" fmla="*/ 0 60000 65536"/>
              <a:gd name="T10" fmla="*/ 0 60000 65536"/>
              <a:gd name="T11" fmla="*/ 0 60000 65536"/>
              <a:gd name="T12" fmla="*/ 0 w 1865"/>
              <a:gd name="T13" fmla="*/ 0 h 420"/>
              <a:gd name="T14" fmla="*/ 1865 w 1865"/>
              <a:gd name="T15" fmla="*/ 420 h 420"/>
            </a:gdLst>
            <a:ahLst/>
            <a:cxnLst>
              <a:cxn ang="T8">
                <a:pos x="T0" y="T1"/>
              </a:cxn>
              <a:cxn ang="T9">
                <a:pos x="T2" y="T3"/>
              </a:cxn>
              <a:cxn ang="T10">
                <a:pos x="T4" y="T5"/>
              </a:cxn>
              <a:cxn ang="T11">
                <a:pos x="T6" y="T7"/>
              </a:cxn>
            </a:cxnLst>
            <a:rect l="T12" t="T13" r="T14" b="T15"/>
            <a:pathLst>
              <a:path w="1865" h="420">
                <a:moveTo>
                  <a:pt x="0" y="420"/>
                </a:moveTo>
                <a:cubicBezTo>
                  <a:pt x="274" y="283"/>
                  <a:pt x="549" y="147"/>
                  <a:pt x="823" y="82"/>
                </a:cubicBezTo>
                <a:cubicBezTo>
                  <a:pt x="1097" y="17"/>
                  <a:pt x="1472" y="0"/>
                  <a:pt x="1646" y="27"/>
                </a:cubicBezTo>
                <a:cubicBezTo>
                  <a:pt x="1820" y="54"/>
                  <a:pt x="1842" y="150"/>
                  <a:pt x="1865" y="247"/>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131093" name="AutoShape 34"/>
          <p:cNvSpPr>
            <a:spLocks noChangeArrowheads="1"/>
          </p:cNvSpPr>
          <p:nvPr/>
        </p:nvSpPr>
        <p:spPr bwMode="auto">
          <a:xfrm>
            <a:off x="1652588" y="2482850"/>
            <a:ext cx="1492250" cy="1325563"/>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
        <p:nvSpPr>
          <p:cNvPr id="131094" name="AutoShape 35"/>
          <p:cNvSpPr>
            <a:spLocks noChangeArrowheads="1"/>
          </p:cNvSpPr>
          <p:nvPr/>
        </p:nvSpPr>
        <p:spPr bwMode="auto">
          <a:xfrm flipH="1">
            <a:off x="3979863" y="4352925"/>
            <a:ext cx="568325" cy="569913"/>
          </a:xfrm>
          <a:prstGeom prst="wedgeRoundRectCallout">
            <a:avLst>
              <a:gd name="adj1" fmla="val -113130"/>
              <a:gd name="adj2" fmla="val 36347"/>
              <a:gd name="adj3" fmla="val 16667"/>
            </a:avLst>
          </a:prstGeom>
          <a:noFill/>
          <a:ln w="38100" algn="ctr">
            <a:solidFill>
              <a:srgbClr val="FF7C80"/>
            </a:solidFill>
            <a:miter lim="800000"/>
            <a:headEnd/>
            <a:tailEnd/>
          </a:ln>
        </p:spPr>
        <p:txBody>
          <a:bodyPr/>
          <a:lstStyle/>
          <a:p>
            <a:pPr algn="ctr"/>
            <a:endParaRPr lang="en-US" sz="2800" dirty="0">
              <a:latin typeface="Arial" pitchFamily="34" charset="0"/>
              <a:cs typeface="Courier New" pitchFamily="49" charset="0"/>
            </a:endParaRPr>
          </a:p>
        </p:txBody>
      </p:sp>
      <p:sp>
        <p:nvSpPr>
          <p:cNvPr id="131095" name="AutoShape 36"/>
          <p:cNvSpPr>
            <a:spLocks noChangeArrowheads="1"/>
          </p:cNvSpPr>
          <p:nvPr/>
        </p:nvSpPr>
        <p:spPr bwMode="auto">
          <a:xfrm>
            <a:off x="6345238" y="4010025"/>
            <a:ext cx="1138237" cy="631825"/>
          </a:xfrm>
          <a:prstGeom prst="wedgeRoundRectCallout">
            <a:avLst>
              <a:gd name="adj1" fmla="val -44699"/>
              <a:gd name="adj2" fmla="val 70102"/>
              <a:gd name="adj3" fmla="val 16667"/>
            </a:avLst>
          </a:prstGeom>
          <a:noFill/>
          <a:ln w="38100" algn="ctr">
            <a:solidFill>
              <a:srgbClr val="FF7C80"/>
            </a:solidFill>
            <a:miter lim="800000"/>
            <a:headEnd/>
            <a:tailEnd/>
          </a:ln>
        </p:spPr>
        <p:txBody>
          <a:bodyPr/>
          <a:lstStyle/>
          <a:p>
            <a:pPr algn="ctr"/>
            <a:r>
              <a:rPr lang="en-US" b="1">
                <a:solidFill>
                  <a:srgbClr val="FF7C80"/>
                </a:solidFill>
                <a:latin typeface="Arial" pitchFamily="34" charset="0"/>
                <a:cs typeface="Arial" pitchFamily="34" charset="0"/>
              </a:rPr>
              <a:t>mine!</a:t>
            </a:r>
          </a:p>
        </p:txBody>
      </p:sp>
      <p:grpSp>
        <p:nvGrpSpPr>
          <p:cNvPr id="131096" name="Group 19"/>
          <p:cNvGrpSpPr>
            <a:grpSpLocks/>
          </p:cNvGrpSpPr>
          <p:nvPr/>
        </p:nvGrpSpPr>
        <p:grpSpPr bwMode="auto">
          <a:xfrm>
            <a:off x="4121150" y="4494213"/>
            <a:ext cx="304800" cy="304800"/>
            <a:chOff x="3894" y="2760"/>
            <a:chExt cx="192" cy="192"/>
          </a:xfrm>
        </p:grpSpPr>
        <p:sp>
          <p:nvSpPr>
            <p:cNvPr id="131097" name="Oval 20"/>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1098" name="Oval 21"/>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ooter Placeholder 1"/>
          <p:cNvSpPr>
            <a:spLocks noGrp="1"/>
          </p:cNvSpPr>
          <p:nvPr>
            <p:ph type="ftr" sz="quarter" idx="10"/>
          </p:nvPr>
        </p:nvSpPr>
        <p:spPr>
          <a:noFill/>
        </p:spPr>
        <p:txBody>
          <a:bodyPr/>
          <a:lstStyle/>
          <a:p>
            <a:r>
              <a:rPr lang="en-US" smtClean="0"/>
              <a:t>Art of Multiprocessor Programming</a:t>
            </a:r>
          </a:p>
        </p:txBody>
      </p:sp>
      <p:sp>
        <p:nvSpPr>
          <p:cNvPr id="132099" name="Slide Number Placeholder 2"/>
          <p:cNvSpPr>
            <a:spLocks noGrp="1"/>
          </p:cNvSpPr>
          <p:nvPr>
            <p:ph type="sldNum" sz="quarter" idx="11"/>
          </p:nvPr>
        </p:nvSpPr>
        <p:spPr>
          <a:noFill/>
        </p:spPr>
        <p:txBody>
          <a:bodyPr/>
          <a:lstStyle/>
          <a:p>
            <a:fld id="{B4C51612-33EF-48CA-88A7-7DF352AD6E26}" type="slidenum">
              <a:rPr lang="ar-SA" smtClean="0">
                <a:cs typeface="Arial" pitchFamily="34" charset="0"/>
              </a:rPr>
              <a:pPr/>
              <a:t>128</a:t>
            </a:fld>
            <a:endParaRPr lang="en-US" smtClean="0">
              <a:cs typeface="Arial" pitchFamily="34" charset="0"/>
            </a:endParaRPr>
          </a:p>
        </p:txBody>
      </p:sp>
      <p:sp>
        <p:nvSpPr>
          <p:cNvPr id="13210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8D5A479-C851-4CDC-98A3-B278B032B0E5}" type="slidenum">
              <a:rPr lang="ar-SA" sz="1400">
                <a:solidFill>
                  <a:schemeClr val="tx1"/>
                </a:solidFill>
                <a:latin typeface="Arial" pitchFamily="34" charset="0"/>
                <a:cs typeface="Arial" pitchFamily="34" charset="0"/>
              </a:rPr>
              <a:pPr/>
              <a:t>128</a:t>
            </a:fld>
            <a:endParaRPr lang="en-US" sz="1400" dirty="0">
              <a:solidFill>
                <a:schemeClr val="tx1"/>
              </a:solidFill>
              <a:latin typeface="Arial" pitchFamily="34" charset="0"/>
              <a:cs typeface="Arial" pitchFamily="34" charset="0"/>
            </a:endParaRPr>
          </a:p>
        </p:txBody>
      </p:sp>
      <p:sp>
        <p:nvSpPr>
          <p:cNvPr id="780290" name="AutoShape 2"/>
          <p:cNvSpPr>
            <a:spLocks noChangeArrowheads="1"/>
          </p:cNvSpPr>
          <p:nvPr/>
        </p:nvSpPr>
        <p:spPr bwMode="auto">
          <a:xfrm>
            <a:off x="6737350" y="2776538"/>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2102" name="Line 3"/>
          <p:cNvSpPr>
            <a:spLocks noChangeShapeType="1"/>
          </p:cNvSpPr>
          <p:nvPr/>
        </p:nvSpPr>
        <p:spPr bwMode="auto">
          <a:xfrm>
            <a:off x="7226300" y="2776538"/>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32103" name="Line 4"/>
          <p:cNvSpPr>
            <a:spLocks noChangeShapeType="1"/>
          </p:cNvSpPr>
          <p:nvPr/>
        </p:nvSpPr>
        <p:spPr bwMode="auto">
          <a:xfrm>
            <a:off x="7226300" y="2776538"/>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32104" name="Group 5"/>
          <p:cNvGrpSpPr>
            <a:grpSpLocks/>
          </p:cNvGrpSpPr>
          <p:nvPr/>
        </p:nvGrpSpPr>
        <p:grpSpPr bwMode="auto">
          <a:xfrm>
            <a:off x="6831013" y="2949575"/>
            <a:ext cx="304800" cy="304800"/>
            <a:chOff x="3894" y="2760"/>
            <a:chExt cx="192" cy="192"/>
          </a:xfrm>
        </p:grpSpPr>
        <p:sp>
          <p:nvSpPr>
            <p:cNvPr id="132130"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2131"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80296"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32106" name="Rectangle 9"/>
          <p:cNvSpPr>
            <a:spLocks noGrp="1" noChangeArrowheads="1"/>
          </p:cNvSpPr>
          <p:nvPr>
            <p:ph type="title" idx="4294967295"/>
          </p:nvPr>
        </p:nvSpPr>
        <p:spPr>
          <a:xfrm>
            <a:off x="685800" y="384175"/>
            <a:ext cx="7772400" cy="1143000"/>
          </a:xfrm>
        </p:spPr>
        <p:txBody>
          <a:bodyPr/>
          <a:lstStyle/>
          <a:p>
            <a:r>
              <a:rPr lang="en-US" smtClean="0"/>
              <a:t>Pop</a:t>
            </a:r>
          </a:p>
        </p:txBody>
      </p:sp>
      <p:sp>
        <p:nvSpPr>
          <p:cNvPr id="132107"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Top</a:t>
            </a:r>
          </a:p>
        </p:txBody>
      </p:sp>
      <p:sp>
        <p:nvSpPr>
          <p:cNvPr id="780299" name="AutoShape 11"/>
          <p:cNvSpPr>
            <a:spLocks noChangeArrowheads="1"/>
          </p:cNvSpPr>
          <p:nvPr/>
        </p:nvSpPr>
        <p:spPr bwMode="auto">
          <a:xfrm>
            <a:off x="5205413"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2109" name="Line 12"/>
          <p:cNvSpPr>
            <a:spLocks noChangeShapeType="1"/>
          </p:cNvSpPr>
          <p:nvPr/>
        </p:nvSpPr>
        <p:spPr bwMode="auto">
          <a:xfrm>
            <a:off x="5694363"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32110" name="Group 13"/>
          <p:cNvGrpSpPr>
            <a:grpSpLocks/>
          </p:cNvGrpSpPr>
          <p:nvPr/>
        </p:nvGrpSpPr>
        <p:grpSpPr bwMode="auto">
          <a:xfrm>
            <a:off x="5299075" y="2951163"/>
            <a:ext cx="304800" cy="304800"/>
            <a:chOff x="3894" y="2760"/>
            <a:chExt cx="192" cy="192"/>
          </a:xfrm>
        </p:grpSpPr>
        <p:sp>
          <p:nvSpPr>
            <p:cNvPr id="132128"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2129"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32111" name="Line 16"/>
          <p:cNvSpPr>
            <a:spLocks noChangeShapeType="1"/>
          </p:cNvSpPr>
          <p:nvPr/>
        </p:nvSpPr>
        <p:spPr bwMode="auto">
          <a:xfrm>
            <a:off x="5938838" y="3086100"/>
            <a:ext cx="793750" cy="15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32112" name="Group 23"/>
          <p:cNvGrpSpPr>
            <a:grpSpLocks/>
          </p:cNvGrpSpPr>
          <p:nvPr/>
        </p:nvGrpSpPr>
        <p:grpSpPr bwMode="auto">
          <a:xfrm>
            <a:off x="4889500" y="4656138"/>
            <a:ext cx="1447800" cy="1295400"/>
            <a:chOff x="1584" y="816"/>
            <a:chExt cx="912" cy="816"/>
          </a:xfrm>
        </p:grpSpPr>
        <p:sp>
          <p:nvSpPr>
            <p:cNvPr id="132119" name="Freeform 2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20" name="Freeform 2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21" name="Freeform 2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22" name="Freeform 2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2123" name="Freeform 2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2124" name="Freeform 2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2125" name="Freeform 3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26" name="Freeform 3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27" name="Freeform 3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2113" name="Freeform 33"/>
          <p:cNvSpPr>
            <a:spLocks/>
          </p:cNvSpPr>
          <p:nvPr/>
        </p:nvSpPr>
        <p:spPr bwMode="auto">
          <a:xfrm>
            <a:off x="2365375" y="2308225"/>
            <a:ext cx="3017838" cy="798513"/>
          </a:xfrm>
          <a:custGeom>
            <a:avLst/>
            <a:gdLst>
              <a:gd name="T0" fmla="*/ 0 w 1865"/>
              <a:gd name="T1" fmla="*/ 2147483647 h 420"/>
              <a:gd name="T2" fmla="*/ 2147483647 w 1865"/>
              <a:gd name="T3" fmla="*/ 2147483647 h 420"/>
              <a:gd name="T4" fmla="*/ 2147483647 w 1865"/>
              <a:gd name="T5" fmla="*/ 2147483647 h 420"/>
              <a:gd name="T6" fmla="*/ 2147483647 w 1865"/>
              <a:gd name="T7" fmla="*/ 2147483647 h 420"/>
              <a:gd name="T8" fmla="*/ 0 60000 65536"/>
              <a:gd name="T9" fmla="*/ 0 60000 65536"/>
              <a:gd name="T10" fmla="*/ 0 60000 65536"/>
              <a:gd name="T11" fmla="*/ 0 60000 65536"/>
              <a:gd name="T12" fmla="*/ 0 w 1865"/>
              <a:gd name="T13" fmla="*/ 0 h 420"/>
              <a:gd name="T14" fmla="*/ 1865 w 1865"/>
              <a:gd name="T15" fmla="*/ 420 h 420"/>
            </a:gdLst>
            <a:ahLst/>
            <a:cxnLst>
              <a:cxn ang="T8">
                <a:pos x="T0" y="T1"/>
              </a:cxn>
              <a:cxn ang="T9">
                <a:pos x="T2" y="T3"/>
              </a:cxn>
              <a:cxn ang="T10">
                <a:pos x="T4" y="T5"/>
              </a:cxn>
              <a:cxn ang="T11">
                <a:pos x="T6" y="T7"/>
              </a:cxn>
            </a:cxnLst>
            <a:rect l="T12" t="T13" r="T14" b="T15"/>
            <a:pathLst>
              <a:path w="1865" h="420">
                <a:moveTo>
                  <a:pt x="0" y="420"/>
                </a:moveTo>
                <a:cubicBezTo>
                  <a:pt x="274" y="283"/>
                  <a:pt x="549" y="147"/>
                  <a:pt x="823" y="82"/>
                </a:cubicBezTo>
                <a:cubicBezTo>
                  <a:pt x="1097" y="17"/>
                  <a:pt x="1472" y="0"/>
                  <a:pt x="1646" y="27"/>
                </a:cubicBezTo>
                <a:cubicBezTo>
                  <a:pt x="1820" y="54"/>
                  <a:pt x="1842" y="150"/>
                  <a:pt x="1865" y="247"/>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132114" name="AutoShape 34"/>
          <p:cNvSpPr>
            <a:spLocks noChangeArrowheads="1"/>
          </p:cNvSpPr>
          <p:nvPr/>
        </p:nvSpPr>
        <p:spPr bwMode="auto">
          <a:xfrm>
            <a:off x="1652588" y="2482850"/>
            <a:ext cx="1492250" cy="1325563"/>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
        <p:nvSpPr>
          <p:cNvPr id="132115" name="AutoShape 35"/>
          <p:cNvSpPr>
            <a:spLocks noChangeArrowheads="1"/>
          </p:cNvSpPr>
          <p:nvPr/>
        </p:nvSpPr>
        <p:spPr bwMode="auto">
          <a:xfrm flipH="1">
            <a:off x="3979863" y="4352925"/>
            <a:ext cx="568325" cy="569913"/>
          </a:xfrm>
          <a:prstGeom prst="wedgeRoundRectCallout">
            <a:avLst>
              <a:gd name="adj1" fmla="val -113130"/>
              <a:gd name="adj2" fmla="val 36347"/>
              <a:gd name="adj3" fmla="val 16667"/>
            </a:avLst>
          </a:prstGeom>
          <a:noFill/>
          <a:ln w="38100" algn="ctr">
            <a:solidFill>
              <a:srgbClr val="FF7C80"/>
            </a:solidFill>
            <a:miter lim="800000"/>
            <a:headEnd/>
            <a:tailEnd/>
          </a:ln>
        </p:spPr>
        <p:txBody>
          <a:bodyPr/>
          <a:lstStyle/>
          <a:p>
            <a:pPr algn="ctr"/>
            <a:endParaRPr lang="en-US" sz="2800" dirty="0">
              <a:latin typeface="Arial" pitchFamily="34" charset="0"/>
              <a:cs typeface="Courier New" pitchFamily="49" charset="0"/>
            </a:endParaRPr>
          </a:p>
        </p:txBody>
      </p:sp>
      <p:grpSp>
        <p:nvGrpSpPr>
          <p:cNvPr id="132116" name="Group 19"/>
          <p:cNvGrpSpPr>
            <a:grpSpLocks/>
          </p:cNvGrpSpPr>
          <p:nvPr/>
        </p:nvGrpSpPr>
        <p:grpSpPr bwMode="auto">
          <a:xfrm>
            <a:off x="4121150" y="4494213"/>
            <a:ext cx="304800" cy="304800"/>
            <a:chOff x="3894" y="2760"/>
            <a:chExt cx="192" cy="192"/>
          </a:xfrm>
        </p:grpSpPr>
        <p:sp>
          <p:nvSpPr>
            <p:cNvPr id="132117" name="Oval 20"/>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2118" name="Oval 21"/>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1"/>
          <p:cNvSpPr>
            <a:spLocks noGrp="1"/>
          </p:cNvSpPr>
          <p:nvPr>
            <p:ph type="ftr" sz="quarter" idx="10"/>
          </p:nvPr>
        </p:nvSpPr>
        <p:spPr>
          <a:noFill/>
        </p:spPr>
        <p:txBody>
          <a:bodyPr/>
          <a:lstStyle/>
          <a:p>
            <a:r>
              <a:rPr lang="en-US" smtClean="0"/>
              <a:t>Art of Multiprocessor Programming</a:t>
            </a:r>
          </a:p>
        </p:txBody>
      </p:sp>
      <p:sp>
        <p:nvSpPr>
          <p:cNvPr id="133123" name="Slide Number Placeholder 2"/>
          <p:cNvSpPr>
            <a:spLocks noGrp="1"/>
          </p:cNvSpPr>
          <p:nvPr>
            <p:ph type="sldNum" sz="quarter" idx="11"/>
          </p:nvPr>
        </p:nvSpPr>
        <p:spPr>
          <a:noFill/>
        </p:spPr>
        <p:txBody>
          <a:bodyPr/>
          <a:lstStyle/>
          <a:p>
            <a:fld id="{05AE80EA-375D-463E-9809-C49FD9685752}" type="slidenum">
              <a:rPr lang="ar-SA" smtClean="0">
                <a:cs typeface="Arial" pitchFamily="34" charset="0"/>
              </a:rPr>
              <a:pPr/>
              <a:t>129</a:t>
            </a:fld>
            <a:endParaRPr lang="en-US" smtClean="0">
              <a:cs typeface="Arial" pitchFamily="34" charset="0"/>
            </a:endParaRPr>
          </a:p>
        </p:txBody>
      </p:sp>
      <p:sp>
        <p:nvSpPr>
          <p:cNvPr id="13312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677FE8E5-4591-4B3A-AB1F-70759E9F9B17}" type="slidenum">
              <a:rPr lang="ar-SA" sz="1400">
                <a:solidFill>
                  <a:schemeClr val="tx1"/>
                </a:solidFill>
                <a:latin typeface="Arial" pitchFamily="34" charset="0"/>
                <a:cs typeface="Arial" pitchFamily="34" charset="0"/>
              </a:rPr>
              <a:pPr/>
              <a:t>129</a:t>
            </a:fld>
            <a:endParaRPr lang="en-US" sz="1400" dirty="0">
              <a:solidFill>
                <a:schemeClr val="tx1"/>
              </a:solidFill>
              <a:latin typeface="Arial" pitchFamily="34" charset="0"/>
              <a:cs typeface="Arial" pitchFamily="34" charset="0"/>
            </a:endParaRPr>
          </a:p>
        </p:txBody>
      </p:sp>
      <p:sp>
        <p:nvSpPr>
          <p:cNvPr id="782338" name="AutoShape 2"/>
          <p:cNvSpPr>
            <a:spLocks noChangeArrowheads="1"/>
          </p:cNvSpPr>
          <p:nvPr/>
        </p:nvSpPr>
        <p:spPr bwMode="auto">
          <a:xfrm>
            <a:off x="6737350" y="2776538"/>
            <a:ext cx="976313"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3126" name="Line 3"/>
          <p:cNvSpPr>
            <a:spLocks noChangeShapeType="1"/>
          </p:cNvSpPr>
          <p:nvPr/>
        </p:nvSpPr>
        <p:spPr bwMode="auto">
          <a:xfrm>
            <a:off x="7226300" y="2776538"/>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33127" name="Line 4"/>
          <p:cNvSpPr>
            <a:spLocks noChangeShapeType="1"/>
          </p:cNvSpPr>
          <p:nvPr/>
        </p:nvSpPr>
        <p:spPr bwMode="auto">
          <a:xfrm>
            <a:off x="7226300" y="2776538"/>
            <a:ext cx="473075" cy="581025"/>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33128" name="Group 5"/>
          <p:cNvGrpSpPr>
            <a:grpSpLocks/>
          </p:cNvGrpSpPr>
          <p:nvPr/>
        </p:nvGrpSpPr>
        <p:grpSpPr bwMode="auto">
          <a:xfrm>
            <a:off x="6831013" y="2949575"/>
            <a:ext cx="304800" cy="304800"/>
            <a:chOff x="3894" y="2760"/>
            <a:chExt cx="192" cy="192"/>
          </a:xfrm>
        </p:grpSpPr>
        <p:sp>
          <p:nvSpPr>
            <p:cNvPr id="133149" name="Oval 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3150" name="Oval 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782344" name="AutoShape 8"/>
          <p:cNvSpPr>
            <a:spLocks noChangeArrowheads="1"/>
          </p:cNvSpPr>
          <p:nvPr/>
        </p:nvSpPr>
        <p:spPr bwMode="auto">
          <a:xfrm>
            <a:off x="1519238" y="2681288"/>
            <a:ext cx="1214437" cy="8239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3130" name="Rectangle 9"/>
          <p:cNvSpPr>
            <a:spLocks noGrp="1" noChangeArrowheads="1"/>
          </p:cNvSpPr>
          <p:nvPr>
            <p:ph type="title" idx="4294967295"/>
          </p:nvPr>
        </p:nvSpPr>
        <p:spPr>
          <a:xfrm>
            <a:off x="685800" y="384175"/>
            <a:ext cx="7772400" cy="1143000"/>
          </a:xfrm>
        </p:spPr>
        <p:txBody>
          <a:bodyPr/>
          <a:lstStyle/>
          <a:p>
            <a:r>
              <a:rPr lang="en-US" smtClean="0"/>
              <a:t>Pop</a:t>
            </a:r>
          </a:p>
        </p:txBody>
      </p:sp>
      <p:sp>
        <p:nvSpPr>
          <p:cNvPr id="133131" name="Text Box 10"/>
          <p:cNvSpPr txBox="1">
            <a:spLocks noChangeArrowheads="1"/>
          </p:cNvSpPr>
          <p:nvPr/>
        </p:nvSpPr>
        <p:spPr bwMode="auto">
          <a:xfrm>
            <a:off x="1812925" y="2878138"/>
            <a:ext cx="585788" cy="36671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Arial" pitchFamily="34" charset="0"/>
              </a:rPr>
              <a:t>Top</a:t>
            </a:r>
          </a:p>
        </p:txBody>
      </p:sp>
      <p:sp>
        <p:nvSpPr>
          <p:cNvPr id="782347" name="AutoShape 11"/>
          <p:cNvSpPr>
            <a:spLocks noChangeArrowheads="1"/>
          </p:cNvSpPr>
          <p:nvPr/>
        </p:nvSpPr>
        <p:spPr bwMode="auto">
          <a:xfrm>
            <a:off x="5205413" y="2778125"/>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33133" name="Line 12"/>
          <p:cNvSpPr>
            <a:spLocks noChangeShapeType="1"/>
          </p:cNvSpPr>
          <p:nvPr/>
        </p:nvSpPr>
        <p:spPr bwMode="auto">
          <a:xfrm>
            <a:off x="5694363" y="2778125"/>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133134" name="Group 13"/>
          <p:cNvGrpSpPr>
            <a:grpSpLocks/>
          </p:cNvGrpSpPr>
          <p:nvPr/>
        </p:nvGrpSpPr>
        <p:grpSpPr bwMode="auto">
          <a:xfrm>
            <a:off x="5299075" y="2951163"/>
            <a:ext cx="304800" cy="304800"/>
            <a:chOff x="3894" y="2760"/>
            <a:chExt cx="192" cy="192"/>
          </a:xfrm>
        </p:grpSpPr>
        <p:sp>
          <p:nvSpPr>
            <p:cNvPr id="133147" name="Oval 1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33148" name="Oval 1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33135" name="Line 16"/>
          <p:cNvSpPr>
            <a:spLocks noChangeShapeType="1"/>
          </p:cNvSpPr>
          <p:nvPr/>
        </p:nvSpPr>
        <p:spPr bwMode="auto">
          <a:xfrm>
            <a:off x="5938838" y="3086100"/>
            <a:ext cx="793750" cy="15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33136" name="Group 20"/>
          <p:cNvGrpSpPr>
            <a:grpSpLocks/>
          </p:cNvGrpSpPr>
          <p:nvPr/>
        </p:nvGrpSpPr>
        <p:grpSpPr bwMode="auto">
          <a:xfrm>
            <a:off x="4889500" y="4656138"/>
            <a:ext cx="1447800" cy="1295400"/>
            <a:chOff x="1584" y="816"/>
            <a:chExt cx="912" cy="816"/>
          </a:xfrm>
        </p:grpSpPr>
        <p:sp>
          <p:nvSpPr>
            <p:cNvPr id="133138" name="Freeform 21"/>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139" name="Freeform 22"/>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140" name="Freeform 23"/>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141" name="Freeform 24"/>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3142" name="Freeform 25"/>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3143" name="Freeform 26"/>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33144" name="Freeform 27"/>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145" name="Freeform 28"/>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3146" name="Freeform 29"/>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3137" name="Line 33"/>
          <p:cNvSpPr>
            <a:spLocks noChangeShapeType="1"/>
          </p:cNvSpPr>
          <p:nvPr/>
        </p:nvSpPr>
        <p:spPr bwMode="auto">
          <a:xfrm flipV="1">
            <a:off x="2578100" y="3079750"/>
            <a:ext cx="2608263" cy="14288"/>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a:noFill/>
        </p:spPr>
        <p:txBody>
          <a:bodyPr/>
          <a:lstStyle/>
          <a:p>
            <a:r>
              <a:rPr lang="en-US" smtClean="0"/>
              <a:t>Art of Multiprocessor Programming</a:t>
            </a:r>
          </a:p>
        </p:txBody>
      </p:sp>
      <p:sp>
        <p:nvSpPr>
          <p:cNvPr id="15363" name="Slide Number Placeholder 2"/>
          <p:cNvSpPr>
            <a:spLocks noGrp="1"/>
          </p:cNvSpPr>
          <p:nvPr>
            <p:ph type="sldNum" sz="quarter" idx="11"/>
          </p:nvPr>
        </p:nvSpPr>
        <p:spPr>
          <a:noFill/>
        </p:spPr>
        <p:txBody>
          <a:bodyPr/>
          <a:lstStyle/>
          <a:p>
            <a:fld id="{206ED421-DE6A-46F5-81C8-399051C1166D}" type="slidenum">
              <a:rPr lang="ar-SA" smtClean="0"/>
              <a:pPr/>
              <a:t>13</a:t>
            </a:fld>
            <a:endParaRPr lang="en-US" smtClean="0"/>
          </a:p>
        </p:txBody>
      </p:sp>
      <p:sp>
        <p:nvSpPr>
          <p:cNvPr id="1536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365FB9E1-8794-4795-9E59-A6E47534BE49}" type="slidenum">
              <a:rPr lang="ar-SA" sz="1400">
                <a:solidFill>
                  <a:schemeClr val="tx1"/>
                </a:solidFill>
                <a:latin typeface="Arial" pitchFamily="34" charset="0"/>
                <a:cs typeface="Arial" pitchFamily="34" charset="0"/>
              </a:rPr>
              <a:pPr/>
              <a:t>13</a:t>
            </a:fld>
            <a:endParaRPr lang="en-US" sz="1400">
              <a:solidFill>
                <a:schemeClr val="tx1"/>
              </a:solidFill>
              <a:latin typeface="Arial" pitchFamily="34" charset="0"/>
              <a:cs typeface="Arial" pitchFamily="34" charset="0"/>
            </a:endParaRPr>
          </a:p>
        </p:txBody>
      </p:sp>
      <p:sp>
        <p:nvSpPr>
          <p:cNvPr id="15365" name="Rectangle 2"/>
          <p:cNvSpPr>
            <a:spLocks noGrp="1" noChangeArrowheads="1"/>
          </p:cNvSpPr>
          <p:nvPr>
            <p:ph type="title" idx="4294967295"/>
          </p:nvPr>
        </p:nvSpPr>
        <p:spPr/>
        <p:txBody>
          <a:bodyPr/>
          <a:lstStyle/>
          <a:p>
            <a:r>
              <a:rPr lang="en-US" smtClean="0"/>
              <a:t>Queue: Concurrency</a:t>
            </a:r>
          </a:p>
        </p:txBody>
      </p:sp>
      <p:grpSp>
        <p:nvGrpSpPr>
          <p:cNvPr id="2" name="Group 3"/>
          <p:cNvGrpSpPr>
            <a:grpSpLocks/>
          </p:cNvGrpSpPr>
          <p:nvPr/>
        </p:nvGrpSpPr>
        <p:grpSpPr bwMode="auto">
          <a:xfrm>
            <a:off x="781050" y="4530725"/>
            <a:ext cx="1676400" cy="1752600"/>
            <a:chOff x="3312" y="2640"/>
            <a:chExt cx="1056" cy="1104"/>
          </a:xfrm>
        </p:grpSpPr>
        <p:sp>
          <p:nvSpPr>
            <p:cNvPr id="15399" name="Freeform 4"/>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nvGrpSpPr>
            <p:cNvPr id="15400" name="Group 5"/>
            <p:cNvGrpSpPr>
              <a:grpSpLocks/>
            </p:cNvGrpSpPr>
            <p:nvPr/>
          </p:nvGrpSpPr>
          <p:grpSpPr bwMode="auto">
            <a:xfrm>
              <a:off x="3312" y="2928"/>
              <a:ext cx="837" cy="816"/>
              <a:chOff x="3312" y="2928"/>
              <a:chExt cx="837" cy="816"/>
            </a:xfrm>
          </p:grpSpPr>
          <p:sp>
            <p:nvSpPr>
              <p:cNvPr id="15402" name="Freeform 6"/>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403" name="Freeform 7"/>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404" name="Freeform 8"/>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405" name="Freeform 9"/>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406" name="Freeform 10"/>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407" name="Freeform 11"/>
              <p:cNvSpPr>
                <a:spLocks/>
              </p:cNvSpPr>
              <p:nvPr/>
            </p:nvSpPr>
            <p:spPr bwMode="auto">
              <a:xfrm flipH="1">
                <a:off x="3648" y="3408"/>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408" name="Freeform 12"/>
              <p:cNvSpPr>
                <a:spLocks/>
              </p:cNvSpPr>
              <p:nvPr/>
            </p:nvSpPr>
            <p:spPr bwMode="auto">
              <a:xfrm flipH="1">
                <a:off x="3840" y="3264"/>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5401" name="Freeform 13"/>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4" name="Group 14"/>
          <p:cNvGrpSpPr>
            <a:grpSpLocks/>
          </p:cNvGrpSpPr>
          <p:nvPr/>
        </p:nvGrpSpPr>
        <p:grpSpPr bwMode="auto">
          <a:xfrm flipH="1">
            <a:off x="7056438" y="4532313"/>
            <a:ext cx="1676400" cy="1752600"/>
            <a:chOff x="3312" y="2640"/>
            <a:chExt cx="1056" cy="1104"/>
          </a:xfrm>
        </p:grpSpPr>
        <p:sp>
          <p:nvSpPr>
            <p:cNvPr id="15389" name="Freeform 15"/>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nvGrpSpPr>
            <p:cNvPr id="15390" name="Group 16"/>
            <p:cNvGrpSpPr>
              <a:grpSpLocks/>
            </p:cNvGrpSpPr>
            <p:nvPr/>
          </p:nvGrpSpPr>
          <p:grpSpPr bwMode="auto">
            <a:xfrm>
              <a:off x="3312" y="2928"/>
              <a:ext cx="837" cy="816"/>
              <a:chOff x="3312" y="2928"/>
              <a:chExt cx="837" cy="816"/>
            </a:xfrm>
          </p:grpSpPr>
          <p:sp>
            <p:nvSpPr>
              <p:cNvPr id="15392" name="Freeform 17"/>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393" name="Freeform 18"/>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394" name="Freeform 19"/>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395" name="Freeform 20"/>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396" name="Freeform 21"/>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397" name="Freeform 22"/>
              <p:cNvSpPr>
                <a:spLocks/>
              </p:cNvSpPr>
              <p:nvPr/>
            </p:nvSpPr>
            <p:spPr bwMode="auto">
              <a:xfrm flipH="1">
                <a:off x="3648" y="3408"/>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398" name="Freeform 23"/>
              <p:cNvSpPr>
                <a:spLocks/>
              </p:cNvSpPr>
              <p:nvPr/>
            </p:nvSpPr>
            <p:spPr bwMode="auto">
              <a:xfrm flipH="1">
                <a:off x="3840" y="3264"/>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5391" name="Freeform 24"/>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5368" name="Group 26"/>
          <p:cNvGrpSpPr>
            <a:grpSpLocks/>
          </p:cNvGrpSpPr>
          <p:nvPr/>
        </p:nvGrpSpPr>
        <p:grpSpPr bwMode="auto">
          <a:xfrm>
            <a:off x="6869113" y="3071813"/>
            <a:ext cx="257175" cy="361950"/>
            <a:chOff x="1994" y="1893"/>
            <a:chExt cx="162" cy="228"/>
          </a:xfrm>
        </p:grpSpPr>
        <p:sp>
          <p:nvSpPr>
            <p:cNvPr id="15386" name="Line 27"/>
            <p:cNvSpPr>
              <a:spLocks noChangeShapeType="1"/>
            </p:cNvSpPr>
            <p:nvPr/>
          </p:nvSpPr>
          <p:spPr bwMode="auto">
            <a:xfrm>
              <a:off x="1994" y="1893"/>
              <a:ext cx="0" cy="228"/>
            </a:xfrm>
            <a:prstGeom prst="line">
              <a:avLst/>
            </a:prstGeom>
            <a:no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387" name="Line 28"/>
            <p:cNvSpPr>
              <a:spLocks noChangeShapeType="1"/>
            </p:cNvSpPr>
            <p:nvPr/>
          </p:nvSpPr>
          <p:spPr bwMode="auto">
            <a:xfrm>
              <a:off x="2067" y="1930"/>
              <a:ext cx="9" cy="155"/>
            </a:xfrm>
            <a:prstGeom prst="line">
              <a:avLst/>
            </a:prstGeom>
            <a:no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388" name="Line 29"/>
            <p:cNvSpPr>
              <a:spLocks noChangeShapeType="1"/>
            </p:cNvSpPr>
            <p:nvPr/>
          </p:nvSpPr>
          <p:spPr bwMode="auto">
            <a:xfrm>
              <a:off x="2150" y="1952"/>
              <a:ext cx="6" cy="110"/>
            </a:xfrm>
            <a:prstGeom prst="line">
              <a:avLst/>
            </a:prstGeom>
            <a:noFill/>
            <a:ln w="38100">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5369" name="Rectangle 34"/>
          <p:cNvSpPr>
            <a:spLocks noChangeArrowheads="1"/>
          </p:cNvSpPr>
          <p:nvPr/>
        </p:nvSpPr>
        <p:spPr bwMode="auto">
          <a:xfrm>
            <a:off x="5510213" y="2984500"/>
            <a:ext cx="957262" cy="536575"/>
          </a:xfrm>
          <a:prstGeom prst="rect">
            <a:avLst/>
          </a:prstGeom>
          <a:solidFill>
            <a:schemeClr val="hlink"/>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5370" name="Line 35"/>
          <p:cNvSpPr>
            <a:spLocks noChangeShapeType="1"/>
          </p:cNvSpPr>
          <p:nvPr/>
        </p:nvSpPr>
        <p:spPr bwMode="auto">
          <a:xfrm>
            <a:off x="6191250" y="3252788"/>
            <a:ext cx="595313" cy="0"/>
          </a:xfrm>
          <a:prstGeom prst="line">
            <a:avLst/>
          </a:prstGeom>
          <a:noFill/>
          <a:ln w="76200">
            <a:solidFill>
              <a:schemeClr val="tx1"/>
            </a:solidFill>
            <a:round/>
            <a:headEnd/>
            <a:tailEnd type="triangle" w="med" len="med"/>
          </a:ln>
        </p:spPr>
        <p:txBody>
          <a:bodyPr wrap="none" anchor="ctr"/>
          <a:lstStyle/>
          <a:p>
            <a:endParaRPr lang="en-US">
              <a:latin typeface="Arial" pitchFamily="34" charset="0"/>
              <a:cs typeface="Arial" pitchFamily="34" charset="0"/>
            </a:endParaRPr>
          </a:p>
        </p:txBody>
      </p:sp>
      <p:sp>
        <p:nvSpPr>
          <p:cNvPr id="15371" name="Rectangle 37"/>
          <p:cNvSpPr>
            <a:spLocks noChangeArrowheads="1"/>
          </p:cNvSpPr>
          <p:nvPr/>
        </p:nvSpPr>
        <p:spPr bwMode="auto">
          <a:xfrm>
            <a:off x="4110038" y="3194050"/>
            <a:ext cx="957262" cy="536575"/>
          </a:xfrm>
          <a:prstGeom prst="rect">
            <a:avLst/>
          </a:prstGeom>
          <a:solidFill>
            <a:schemeClr val="hlink"/>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5372" name="Line 38"/>
          <p:cNvSpPr>
            <a:spLocks noChangeShapeType="1"/>
          </p:cNvSpPr>
          <p:nvPr/>
        </p:nvSpPr>
        <p:spPr bwMode="auto">
          <a:xfrm>
            <a:off x="4791075" y="3462338"/>
            <a:ext cx="595313" cy="0"/>
          </a:xfrm>
          <a:prstGeom prst="line">
            <a:avLst/>
          </a:prstGeom>
          <a:noFill/>
          <a:ln w="76200">
            <a:solidFill>
              <a:schemeClr val="tx1"/>
            </a:solidFill>
            <a:round/>
            <a:headEnd/>
            <a:tailEnd type="triangle" w="med" len="med"/>
          </a:ln>
        </p:spPr>
        <p:txBody>
          <a:bodyPr wrap="none" anchor="ctr"/>
          <a:lstStyle/>
          <a:p>
            <a:endParaRPr lang="en-US">
              <a:latin typeface="Arial" pitchFamily="34" charset="0"/>
              <a:cs typeface="Arial" pitchFamily="34" charset="0"/>
            </a:endParaRPr>
          </a:p>
        </p:txBody>
      </p:sp>
      <p:sp>
        <p:nvSpPr>
          <p:cNvPr id="15373" name="Rectangle 40"/>
          <p:cNvSpPr>
            <a:spLocks noChangeArrowheads="1"/>
          </p:cNvSpPr>
          <p:nvPr/>
        </p:nvSpPr>
        <p:spPr bwMode="auto">
          <a:xfrm>
            <a:off x="2752725" y="2982913"/>
            <a:ext cx="957263" cy="536575"/>
          </a:xfrm>
          <a:prstGeom prst="rect">
            <a:avLst/>
          </a:prstGeom>
          <a:solidFill>
            <a:schemeClr val="hlink"/>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5374" name="Line 41"/>
          <p:cNvSpPr>
            <a:spLocks noChangeShapeType="1"/>
          </p:cNvSpPr>
          <p:nvPr/>
        </p:nvSpPr>
        <p:spPr bwMode="auto">
          <a:xfrm>
            <a:off x="3433763" y="3251200"/>
            <a:ext cx="595312" cy="0"/>
          </a:xfrm>
          <a:prstGeom prst="line">
            <a:avLst/>
          </a:prstGeom>
          <a:noFill/>
          <a:ln w="76200">
            <a:solidFill>
              <a:schemeClr val="tx1"/>
            </a:solidFill>
            <a:round/>
            <a:headEnd/>
            <a:tailEnd type="triangle" w="med" len="med"/>
          </a:ln>
        </p:spPr>
        <p:txBody>
          <a:bodyPr wrap="none" anchor="ctr"/>
          <a:lstStyle/>
          <a:p>
            <a:endParaRPr lang="en-US">
              <a:latin typeface="Arial" pitchFamily="34" charset="0"/>
              <a:cs typeface="Arial" pitchFamily="34" charset="0"/>
            </a:endParaRPr>
          </a:p>
        </p:txBody>
      </p:sp>
      <p:sp>
        <p:nvSpPr>
          <p:cNvPr id="553003" name="AutoShape 43"/>
          <p:cNvSpPr>
            <a:spLocks noChangeArrowheads="1"/>
          </p:cNvSpPr>
          <p:nvPr/>
        </p:nvSpPr>
        <p:spPr bwMode="auto">
          <a:xfrm>
            <a:off x="260350" y="2090738"/>
            <a:ext cx="2249488" cy="1117600"/>
          </a:xfrm>
          <a:prstGeom prst="cloudCallout">
            <a:avLst>
              <a:gd name="adj1" fmla="val 12880"/>
              <a:gd name="adj2" fmla="val 128407"/>
            </a:avLst>
          </a:prstGeom>
          <a:noFill/>
          <a:ln w="38100">
            <a:solidFill>
              <a:srgbClr val="0000FF"/>
            </a:solidFill>
            <a:round/>
            <a:headEnd/>
            <a:tailEnd/>
          </a:ln>
        </p:spPr>
        <p:txBody>
          <a:bodyPr anchor="ctr"/>
          <a:lstStyle/>
          <a:p>
            <a:pPr algn="ctr"/>
            <a:r>
              <a:rPr lang="en-US" sz="2800" b="1">
                <a:latin typeface="Arial" pitchFamily="34" charset="0"/>
                <a:cs typeface="Arial" pitchFamily="34" charset="0"/>
              </a:rPr>
              <a:t>enq(x)</a:t>
            </a:r>
          </a:p>
        </p:txBody>
      </p:sp>
      <p:sp>
        <p:nvSpPr>
          <p:cNvPr id="553004" name="AutoShape 44"/>
          <p:cNvSpPr>
            <a:spLocks noChangeArrowheads="1"/>
          </p:cNvSpPr>
          <p:nvPr/>
        </p:nvSpPr>
        <p:spPr bwMode="auto">
          <a:xfrm>
            <a:off x="6342063" y="2039938"/>
            <a:ext cx="2590800" cy="1117600"/>
          </a:xfrm>
          <a:prstGeom prst="cloudCallout">
            <a:avLst>
              <a:gd name="adj1" fmla="val 9375"/>
              <a:gd name="adj2" fmla="val 164917"/>
            </a:avLst>
          </a:prstGeom>
          <a:noFill/>
          <a:ln w="38100">
            <a:solidFill>
              <a:srgbClr val="FF0000"/>
            </a:solidFill>
            <a:round/>
            <a:headEnd/>
            <a:tailEnd/>
          </a:ln>
        </p:spPr>
        <p:txBody>
          <a:bodyPr anchor="ctr"/>
          <a:lstStyle/>
          <a:p>
            <a:pPr algn="ctr"/>
            <a:r>
              <a:rPr lang="en-US" sz="2800" b="1">
                <a:solidFill>
                  <a:srgbClr val="FF0000"/>
                </a:solidFill>
                <a:latin typeface="Arial" pitchFamily="34" charset="0"/>
                <a:cs typeface="Arial" pitchFamily="34" charset="0"/>
              </a:rPr>
              <a:t>y=deq()</a:t>
            </a:r>
          </a:p>
        </p:txBody>
      </p:sp>
      <p:sp>
        <p:nvSpPr>
          <p:cNvPr id="553006" name="Text Box 46"/>
          <p:cNvSpPr txBox="1">
            <a:spLocks noChangeArrowheads="1"/>
          </p:cNvSpPr>
          <p:nvPr/>
        </p:nvSpPr>
        <p:spPr bwMode="auto">
          <a:xfrm>
            <a:off x="2778125" y="4430713"/>
            <a:ext cx="3530600" cy="1373187"/>
          </a:xfrm>
          <a:prstGeom prst="rect">
            <a:avLst/>
          </a:prstGeom>
          <a:noFill/>
          <a:ln w="9525">
            <a:noFill/>
            <a:miter lim="800000"/>
            <a:headEnd/>
            <a:tailEnd/>
          </a:ln>
        </p:spPr>
        <p:txBody>
          <a:bodyPr>
            <a:spAutoFit/>
          </a:bodyPr>
          <a:lstStyle/>
          <a:p>
            <a:pPr algn="ctr"/>
            <a:r>
              <a:rPr lang="en-US" sz="2800" b="1">
                <a:solidFill>
                  <a:schemeClr val="tx1"/>
                </a:solidFill>
                <a:latin typeface="Arial" pitchFamily="34" charset="0"/>
                <a:cs typeface="Arial" pitchFamily="34" charset="0"/>
              </a:rPr>
              <a:t>enq()</a:t>
            </a:r>
            <a:r>
              <a:rPr lang="en-US" sz="2800" b="1">
                <a:latin typeface="Arial" pitchFamily="34" charset="0"/>
                <a:cs typeface="Arial" pitchFamily="34" charset="0"/>
              </a:rPr>
              <a:t> and </a:t>
            </a:r>
            <a:r>
              <a:rPr lang="en-US" sz="2800" b="1">
                <a:solidFill>
                  <a:schemeClr val="tx1"/>
                </a:solidFill>
                <a:latin typeface="Arial" pitchFamily="34" charset="0"/>
                <a:cs typeface="Arial" pitchFamily="34" charset="0"/>
              </a:rPr>
              <a:t>deq()</a:t>
            </a:r>
            <a:r>
              <a:rPr lang="en-US" sz="2800" b="1">
                <a:latin typeface="Arial" pitchFamily="34" charset="0"/>
                <a:cs typeface="Arial" pitchFamily="34" charset="0"/>
              </a:rPr>
              <a:t> work at different ends of the object</a:t>
            </a:r>
          </a:p>
        </p:txBody>
      </p:sp>
      <p:grpSp>
        <p:nvGrpSpPr>
          <p:cNvPr id="7" name="Group 47"/>
          <p:cNvGrpSpPr>
            <a:grpSpLocks/>
          </p:cNvGrpSpPr>
          <p:nvPr/>
        </p:nvGrpSpPr>
        <p:grpSpPr bwMode="auto">
          <a:xfrm>
            <a:off x="2178050" y="3813175"/>
            <a:ext cx="1016000" cy="762000"/>
            <a:chOff x="2352" y="2256"/>
            <a:chExt cx="768" cy="576"/>
          </a:xfrm>
        </p:grpSpPr>
        <p:sp>
          <p:nvSpPr>
            <p:cNvPr id="15384" name="Freeform 48"/>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sp>
          <p:nvSpPr>
            <p:cNvPr id="15385" name="Freeform 49"/>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grpSp>
      <p:grpSp>
        <p:nvGrpSpPr>
          <p:cNvPr id="8" name="Group 50"/>
          <p:cNvGrpSpPr>
            <a:grpSpLocks/>
          </p:cNvGrpSpPr>
          <p:nvPr/>
        </p:nvGrpSpPr>
        <p:grpSpPr bwMode="auto">
          <a:xfrm flipH="1">
            <a:off x="6353175" y="3814763"/>
            <a:ext cx="1016000" cy="762000"/>
            <a:chOff x="2352" y="2256"/>
            <a:chExt cx="768" cy="576"/>
          </a:xfrm>
        </p:grpSpPr>
        <p:sp>
          <p:nvSpPr>
            <p:cNvPr id="15382" name="Freeform 51"/>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sp>
          <p:nvSpPr>
            <p:cNvPr id="15383" name="Freeform 52"/>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grpSp>
      <p:sp>
        <p:nvSpPr>
          <p:cNvPr id="15380" name="Text Box 53"/>
          <p:cNvSpPr txBox="1">
            <a:spLocks noChangeArrowheads="1"/>
          </p:cNvSpPr>
          <p:nvPr/>
        </p:nvSpPr>
        <p:spPr bwMode="auto">
          <a:xfrm>
            <a:off x="2823268" y="2479675"/>
            <a:ext cx="644727" cy="523220"/>
          </a:xfrm>
          <a:prstGeom prst="rect">
            <a:avLst/>
          </a:prstGeom>
          <a:noFill/>
          <a:ln w="38100" algn="ctr">
            <a:noFill/>
            <a:miter lim="800000"/>
            <a:headEnd/>
            <a:tailEnd/>
          </a:ln>
        </p:spPr>
        <p:txBody>
          <a:bodyPr wrap="none">
            <a:spAutoFit/>
          </a:bodyPr>
          <a:lstStyle/>
          <a:p>
            <a:pPr algn="ctr"/>
            <a:r>
              <a:rPr lang="en-US" sz="2800">
                <a:latin typeface="Arial" pitchFamily="34" charset="0"/>
                <a:cs typeface="Arial" pitchFamily="34" charset="0"/>
              </a:rPr>
              <a:t>tail</a:t>
            </a:r>
          </a:p>
        </p:txBody>
      </p:sp>
      <p:sp>
        <p:nvSpPr>
          <p:cNvPr id="15381" name="Text Box 54"/>
          <p:cNvSpPr txBox="1">
            <a:spLocks noChangeArrowheads="1"/>
          </p:cNvSpPr>
          <p:nvPr/>
        </p:nvSpPr>
        <p:spPr bwMode="auto">
          <a:xfrm>
            <a:off x="5444961" y="2479675"/>
            <a:ext cx="986167" cy="523220"/>
          </a:xfrm>
          <a:prstGeom prst="rect">
            <a:avLst/>
          </a:prstGeom>
          <a:noFill/>
          <a:ln w="38100" algn="ctr">
            <a:noFill/>
            <a:miter lim="800000"/>
            <a:headEnd/>
            <a:tailEnd/>
          </a:ln>
        </p:spPr>
        <p:txBody>
          <a:bodyPr wrap="none">
            <a:spAutoFit/>
          </a:bodyPr>
          <a:lstStyle/>
          <a:p>
            <a:pPr algn="ctr"/>
            <a:r>
              <a:rPr lang="en-US" sz="2800">
                <a:latin typeface="Arial" pitchFamily="34" charset="0"/>
                <a:cs typeface="Arial" pitchFamily="34" charset="0"/>
              </a:rPr>
              <a:t>head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6"/>
                                        </p:tgtEl>
                                        <p:attrNameLst>
                                          <p:attrName>style.visibility</p:attrName>
                                        </p:attrNameLst>
                                      </p:cBhvr>
                                      <p:to>
                                        <p:strVal val="visible"/>
                                      </p:to>
                                    </p:set>
                                    <p:animEffect transition="in" filter="blinds(horizontal)">
                                      <p:cBhvr>
                                        <p:cTn id="7" dur="500"/>
                                        <p:tgtEl>
                                          <p:spTgt spid="5530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3003"/>
                                        </p:tgtEl>
                                        <p:attrNameLst>
                                          <p:attrName>style.visibility</p:attrName>
                                        </p:attrNameLst>
                                      </p:cBhvr>
                                      <p:to>
                                        <p:strVal val="visible"/>
                                      </p:to>
                                    </p:set>
                                    <p:animEffect transition="in" filter="blinds(horizontal)">
                                      <p:cBhvr>
                                        <p:cTn id="10" dur="500"/>
                                        <p:tgtEl>
                                          <p:spTgt spid="553003"/>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3004"/>
                                        </p:tgtEl>
                                        <p:attrNameLst>
                                          <p:attrName>style.visibility</p:attrName>
                                        </p:attrNameLst>
                                      </p:cBhvr>
                                      <p:to>
                                        <p:strVal val="visible"/>
                                      </p:to>
                                    </p:set>
                                    <p:animEffect transition="in" filter="blinds(horizontal)">
                                      <p:cBhvr>
                                        <p:cTn id="20" dur="500"/>
                                        <p:tgtEl>
                                          <p:spTgt spid="553004"/>
                                        </p:tgtEl>
                                      </p:cBhvr>
                                    </p:animEffect>
                                  </p:childTnLst>
                                </p:cTn>
                              </p:par>
                              <p:par>
                                <p:cTn id="21" presetID="3" presetClass="entr" presetSubtype="1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3" grpId="0" animBg="1"/>
      <p:bldP spid="553004" grpId="0" animBg="1"/>
      <p:bldP spid="55300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1"/>
          <p:cNvSpPr>
            <a:spLocks noGrp="1"/>
          </p:cNvSpPr>
          <p:nvPr>
            <p:ph type="ftr" sz="quarter" idx="10"/>
          </p:nvPr>
        </p:nvSpPr>
        <p:spPr>
          <a:noFill/>
        </p:spPr>
        <p:txBody>
          <a:bodyPr/>
          <a:lstStyle/>
          <a:p>
            <a:r>
              <a:rPr lang="en-US" smtClean="0"/>
              <a:t>Art of Multiprocessor Programming</a:t>
            </a:r>
          </a:p>
        </p:txBody>
      </p:sp>
      <p:sp>
        <p:nvSpPr>
          <p:cNvPr id="134147" name="Slide Number Placeholder 2"/>
          <p:cNvSpPr>
            <a:spLocks noGrp="1"/>
          </p:cNvSpPr>
          <p:nvPr>
            <p:ph type="sldNum" sz="quarter" idx="11"/>
          </p:nvPr>
        </p:nvSpPr>
        <p:spPr>
          <a:noFill/>
        </p:spPr>
        <p:txBody>
          <a:bodyPr/>
          <a:lstStyle/>
          <a:p>
            <a:fld id="{0C76BBC2-58FE-4795-870F-80EA43159D16}" type="slidenum">
              <a:rPr lang="ar-SA" smtClean="0">
                <a:cs typeface="Arial" pitchFamily="34" charset="0"/>
              </a:rPr>
              <a:pPr/>
              <a:t>130</a:t>
            </a:fld>
            <a:endParaRPr lang="en-US" smtClean="0">
              <a:cs typeface="Arial" pitchFamily="34" charset="0"/>
            </a:endParaRPr>
          </a:p>
        </p:txBody>
      </p:sp>
      <p:sp>
        <p:nvSpPr>
          <p:cNvPr id="13414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E2D8891-23D3-499F-8C0B-FB8DE227C864}" type="slidenum">
              <a:rPr lang="ar-SA" sz="1400">
                <a:solidFill>
                  <a:schemeClr val="tx1"/>
                </a:solidFill>
                <a:latin typeface="Arial" pitchFamily="34" charset="0"/>
                <a:cs typeface="Arial" pitchFamily="34" charset="0"/>
              </a:rPr>
              <a:pPr/>
              <a:t>130</a:t>
            </a:fld>
            <a:endParaRPr lang="en-US" sz="1400" dirty="0">
              <a:solidFill>
                <a:schemeClr val="tx1"/>
              </a:solidFill>
              <a:latin typeface="Arial" pitchFamily="34" charset="0"/>
              <a:cs typeface="Arial" pitchFamily="34" charset="0"/>
            </a:endParaRPr>
          </a:p>
        </p:txBody>
      </p:sp>
      <p:sp>
        <p:nvSpPr>
          <p:cNvPr id="134149" name="Text Box 2"/>
          <p:cNvSpPr txBox="1">
            <a:spLocks noChangeArrowheads="1"/>
          </p:cNvSpPr>
          <p:nvPr/>
        </p:nvSpPr>
        <p:spPr bwMode="auto">
          <a:xfrm>
            <a:off x="685800" y="1539875"/>
            <a:ext cx="7375525" cy="46640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public class</a:t>
            </a:r>
            <a:r>
              <a:rPr lang="en-US" sz="2000" b="1">
                <a:latin typeface="Lucida Console" pitchFamily="49" charset="0"/>
                <a:cs typeface="Courier New" pitchFamily="49" charset="0"/>
              </a:rPr>
              <a:t> LockFreeStack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private</a:t>
            </a:r>
            <a:r>
              <a:rPr lang="en-US" sz="2000" b="1">
                <a:latin typeface="Lucida Console" pitchFamily="49" charset="0"/>
                <a:cs typeface="Courier New" pitchFamily="49" charset="0"/>
              </a:rPr>
              <a:t> AtomicReference top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new</a:t>
            </a:r>
            <a:r>
              <a:rPr lang="en-US" sz="2000" b="1">
                <a:latin typeface="Lucida Console" pitchFamily="49" charset="0"/>
                <a:cs typeface="Courier New" pitchFamily="49" charset="0"/>
              </a:rPr>
              <a:t> AtomicReference(</a:t>
            </a:r>
            <a:r>
              <a:rPr lang="en-US" sz="2000" b="1">
                <a:solidFill>
                  <a:schemeClr val="tx1"/>
                </a:solidFill>
                <a:latin typeface="Lucida Console" pitchFamily="49" charset="0"/>
                <a:cs typeface="Courier New" pitchFamily="49" charset="0"/>
              </a:rPr>
              <a:t>null</a:t>
            </a:r>
            <a:r>
              <a:rPr lang="en-US" sz="2000" b="1">
                <a:latin typeface="Lucida Console" pitchFamily="49" charset="0"/>
                <a:cs typeface="Courier New" pitchFamily="49" charset="0"/>
              </a:rPr>
              <a:t>); </a:t>
            </a:r>
          </a:p>
          <a:p>
            <a:pPr algn="l"/>
            <a:r>
              <a:rPr lang="en-US" sz="2000" b="1">
                <a:solidFill>
                  <a:schemeClr val="tx1"/>
                </a:solidFill>
                <a:latin typeface="Lucida Console" pitchFamily="49" charset="0"/>
                <a:cs typeface="Courier New" pitchFamily="49" charset="0"/>
              </a:rPr>
              <a:t>  public boolean</a:t>
            </a:r>
            <a:r>
              <a:rPr lang="en-US" sz="2000" b="1">
                <a:latin typeface="Lucida Console" pitchFamily="49" charset="0"/>
                <a:cs typeface="Courier New" pitchFamily="49" charset="0"/>
              </a:rPr>
              <a:t> tryPush(Node node){</a:t>
            </a:r>
          </a:p>
          <a:p>
            <a:pPr algn="l"/>
            <a:r>
              <a:rPr lang="en-US" sz="2000" b="1">
                <a:latin typeface="Lucida Console" pitchFamily="49" charset="0"/>
                <a:cs typeface="Courier New" pitchFamily="49" charset="0"/>
              </a:rPr>
              <a:t>    Node oldTop = top.get();    </a:t>
            </a:r>
          </a:p>
          <a:p>
            <a:pPr algn="l"/>
            <a:r>
              <a:rPr lang="en-US" sz="2000" b="1">
                <a:latin typeface="Lucida Console" pitchFamily="49" charset="0"/>
                <a:cs typeface="Courier New" pitchFamily="49" charset="0"/>
              </a:rPr>
              <a:t>    node.next = oldTop;</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(top.compareAndSet(oldTop, node))</a:t>
            </a:r>
          </a:p>
          <a:p>
            <a:pPr algn="l"/>
            <a:r>
              <a:rPr lang="en-US" sz="2000" b="1">
                <a:latin typeface="Lucida Console" pitchFamily="49" charset="0"/>
                <a:cs typeface="Courier New" pitchFamily="49" charset="0"/>
              </a:rPr>
              <a:t>  }</a:t>
            </a:r>
          </a:p>
          <a:p>
            <a:pPr algn="l"/>
            <a:r>
              <a:rPr lang="en-US" sz="2000" b="1">
                <a:solidFill>
                  <a:schemeClr val="tx1"/>
                </a:solidFill>
                <a:latin typeface="Lucida Console" pitchFamily="49" charset="0"/>
                <a:cs typeface="Courier New" pitchFamily="49" charset="0"/>
              </a:rPr>
              <a:t>  public void</a:t>
            </a:r>
            <a:r>
              <a:rPr lang="en-US" sz="2000" b="1">
                <a:latin typeface="Lucida Console" pitchFamily="49" charset="0"/>
                <a:cs typeface="Courier New" pitchFamily="49" charset="0"/>
              </a:rPr>
              <a:t> push(T value) {</a:t>
            </a:r>
          </a:p>
          <a:p>
            <a:pPr algn="l"/>
            <a:r>
              <a:rPr lang="en-US" sz="2000" b="1">
                <a:latin typeface="Lucida Console" pitchFamily="49" charset="0"/>
                <a:cs typeface="Courier New" pitchFamily="49" charset="0"/>
              </a:rPr>
              <a:t>  Node node = </a:t>
            </a:r>
            <a:r>
              <a:rPr lang="en-US" sz="2000" b="1">
                <a:solidFill>
                  <a:schemeClr val="tx1"/>
                </a:solidFill>
                <a:latin typeface="Lucida Console" pitchFamily="49" charset="0"/>
                <a:cs typeface="Courier New" pitchFamily="49" charset="0"/>
              </a:rPr>
              <a:t>new</a:t>
            </a:r>
            <a:r>
              <a:rPr lang="en-US" sz="2000" b="1">
                <a:latin typeface="Lucida Console" pitchFamily="49" charset="0"/>
                <a:cs typeface="Courier New" pitchFamily="49" charset="0"/>
              </a:rPr>
              <a:t> Node(value);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while</a:t>
            </a:r>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true</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(tryPush(node))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a:t>
            </a:r>
          </a:p>
          <a:p>
            <a:pPr algn="l"/>
            <a:r>
              <a:rPr lang="en-US" sz="2000" b="1">
                <a:latin typeface="Lucida Console" pitchFamily="49" charset="0"/>
                <a:cs typeface="Courier New" pitchFamily="49" charset="0"/>
              </a:rPr>
              <a:t>      } </a:t>
            </a:r>
            <a:r>
              <a:rPr lang="en-US" sz="2000" b="1">
                <a:solidFill>
                  <a:schemeClr val="tx1"/>
                </a:solidFill>
                <a:latin typeface="Lucida Console" pitchFamily="49" charset="0"/>
                <a:cs typeface="Courier New" pitchFamily="49" charset="0"/>
              </a:rPr>
              <a:t>else</a:t>
            </a:r>
            <a:r>
              <a:rPr lang="en-US" sz="2000" b="1">
                <a:latin typeface="Lucida Console" pitchFamily="49" charset="0"/>
                <a:cs typeface="Courier New" pitchFamily="49" charset="0"/>
              </a:rPr>
              <a:t> backoff.backoff();</a:t>
            </a:r>
          </a:p>
          <a:p>
            <a:pPr algn="l"/>
            <a:r>
              <a:rPr lang="en-US" sz="2000" b="1">
                <a:latin typeface="Lucida Console" pitchFamily="49" charset="0"/>
                <a:cs typeface="Courier New" pitchFamily="49" charset="0"/>
              </a:rPr>
              <a:t>  }}</a:t>
            </a:r>
            <a:r>
              <a:rPr lang="en-US" sz="2000">
                <a:latin typeface="Lucida Console" pitchFamily="49" charset="0"/>
                <a:cs typeface="Courier New" pitchFamily="49" charset="0"/>
              </a:rPr>
              <a:t> </a:t>
            </a:r>
          </a:p>
        </p:txBody>
      </p:sp>
      <p:sp>
        <p:nvSpPr>
          <p:cNvPr id="134150" name="Rectangle 3"/>
          <p:cNvSpPr>
            <a:spLocks noGrp="1" noChangeArrowheads="1"/>
          </p:cNvSpPr>
          <p:nvPr>
            <p:ph type="title" idx="4294967295"/>
          </p:nvPr>
        </p:nvSpPr>
        <p:spPr>
          <a:xfrm>
            <a:off x="685800" y="206375"/>
            <a:ext cx="7772400" cy="1143000"/>
          </a:xfrm>
        </p:spPr>
        <p:txBody>
          <a:bodyPr/>
          <a:lstStyle/>
          <a:p>
            <a:r>
              <a:rPr lang="en-US" smtClean="0"/>
              <a:t>Lock-free Stack</a:t>
            </a:r>
          </a:p>
        </p:txBody>
      </p:sp>
    </p:spTree>
  </p:cSld>
  <p:clrMapOvr>
    <a:masterClrMapping/>
  </p:clrMapOvr>
  <p:transition>
    <p:blinds/>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1"/>
          <p:cNvSpPr>
            <a:spLocks noGrp="1"/>
          </p:cNvSpPr>
          <p:nvPr>
            <p:ph type="ftr" sz="quarter" idx="10"/>
          </p:nvPr>
        </p:nvSpPr>
        <p:spPr>
          <a:noFill/>
        </p:spPr>
        <p:txBody>
          <a:bodyPr/>
          <a:lstStyle/>
          <a:p>
            <a:r>
              <a:rPr lang="en-US" smtClean="0"/>
              <a:t>Art of Multiprocessor Programming</a:t>
            </a:r>
          </a:p>
        </p:txBody>
      </p:sp>
      <p:sp>
        <p:nvSpPr>
          <p:cNvPr id="135171" name="Slide Number Placeholder 2"/>
          <p:cNvSpPr>
            <a:spLocks noGrp="1"/>
          </p:cNvSpPr>
          <p:nvPr>
            <p:ph type="sldNum" sz="quarter" idx="11"/>
          </p:nvPr>
        </p:nvSpPr>
        <p:spPr>
          <a:noFill/>
        </p:spPr>
        <p:txBody>
          <a:bodyPr/>
          <a:lstStyle/>
          <a:p>
            <a:fld id="{0CF443F5-EEA6-4E10-BE2F-6F478098E180}" type="slidenum">
              <a:rPr lang="ar-SA" smtClean="0">
                <a:cs typeface="Arial" pitchFamily="34" charset="0"/>
              </a:rPr>
              <a:pPr/>
              <a:t>131</a:t>
            </a:fld>
            <a:endParaRPr lang="en-US" smtClean="0">
              <a:cs typeface="Arial" pitchFamily="34" charset="0"/>
            </a:endParaRPr>
          </a:p>
        </p:txBody>
      </p:sp>
      <p:sp>
        <p:nvSpPr>
          <p:cNvPr id="13517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E0C786F0-694D-460E-B635-D2E51CAAA0FE}" type="slidenum">
              <a:rPr lang="ar-SA" sz="1400">
                <a:solidFill>
                  <a:schemeClr val="tx1"/>
                </a:solidFill>
                <a:latin typeface="Arial" pitchFamily="34" charset="0"/>
                <a:cs typeface="Arial" pitchFamily="34" charset="0"/>
              </a:rPr>
              <a:pPr/>
              <a:t>131</a:t>
            </a:fld>
            <a:endParaRPr lang="en-US" sz="1400" dirty="0">
              <a:solidFill>
                <a:schemeClr val="tx1"/>
              </a:solidFill>
              <a:latin typeface="Arial" pitchFamily="34" charset="0"/>
              <a:cs typeface="Arial" pitchFamily="34" charset="0"/>
            </a:endParaRPr>
          </a:p>
        </p:txBody>
      </p:sp>
      <p:sp>
        <p:nvSpPr>
          <p:cNvPr id="135173" name="Text Box 2"/>
          <p:cNvSpPr txBox="1">
            <a:spLocks noChangeArrowheads="1"/>
          </p:cNvSpPr>
          <p:nvPr/>
        </p:nvSpPr>
        <p:spPr bwMode="auto">
          <a:xfrm>
            <a:off x="685800" y="1539875"/>
            <a:ext cx="7375525"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LockFreeStack {</a:t>
            </a:r>
          </a:p>
          <a:p>
            <a:pPr algn="l"/>
            <a:r>
              <a:rPr lang="en-US" sz="2000" b="1">
                <a:solidFill>
                  <a:schemeClr val="folHlink"/>
                </a:solidFill>
                <a:latin typeface="Lucida Console" pitchFamily="49" charset="0"/>
                <a:cs typeface="Courier New" pitchFamily="49" charset="0"/>
              </a:rPr>
              <a:t>  private AtomicReference top = new AtomicReference(null);  </a:t>
            </a:r>
          </a:p>
          <a:p>
            <a:pPr algn="l"/>
            <a:r>
              <a:rPr lang="en-US" sz="2000" b="1">
                <a:solidFill>
                  <a:schemeClr val="tx1"/>
                </a:solidFill>
                <a:latin typeface="Lucida Console" pitchFamily="49" charset="0"/>
                <a:cs typeface="Courier New" pitchFamily="49" charset="0"/>
              </a:rPr>
              <a:t>public Boolean</a:t>
            </a:r>
            <a:r>
              <a:rPr lang="en-US" sz="2000" b="1">
                <a:solidFill>
                  <a:schemeClr val="folHlink"/>
                </a:solidFill>
                <a:latin typeface="Lucida Console" pitchFamily="49" charset="0"/>
                <a:cs typeface="Courier New" pitchFamily="49" charset="0"/>
              </a:rPr>
              <a:t> </a:t>
            </a:r>
            <a:r>
              <a:rPr lang="en-US" sz="2000" b="1">
                <a:latin typeface="Lucida Console" pitchFamily="49" charset="0"/>
                <a:cs typeface="Courier New" pitchFamily="49" charset="0"/>
              </a:rPr>
              <a:t>tryPush(Node node){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 oldTop = top.get();</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node.next = oldTop;      	return(top.compareAndSet(oldTop, node))</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public void push(T value) {</a:t>
            </a:r>
          </a:p>
          <a:p>
            <a:pPr algn="l"/>
            <a:r>
              <a:rPr lang="en-US" sz="2000" b="1">
                <a:solidFill>
                  <a:schemeClr val="folHlink"/>
                </a:solidFill>
                <a:latin typeface="Lucida Console" pitchFamily="49" charset="0"/>
                <a:cs typeface="Courier New" pitchFamily="49" charset="0"/>
              </a:rPr>
              <a:t>  Node node = new Node(value); </a:t>
            </a:r>
          </a:p>
          <a:p>
            <a:pPr algn="l"/>
            <a:r>
              <a:rPr lang="en-US" sz="2000" b="1">
                <a:solidFill>
                  <a:schemeClr val="folHlink"/>
                </a:solidFill>
                <a:latin typeface="Lucida Console" pitchFamily="49" charset="0"/>
                <a:cs typeface="Courier New" pitchFamily="49" charset="0"/>
              </a:rPr>
              <a:t>  while (true) {</a:t>
            </a:r>
          </a:p>
          <a:p>
            <a:pPr algn="l"/>
            <a:r>
              <a:rPr lang="en-US" sz="2000" b="1">
                <a:solidFill>
                  <a:schemeClr val="folHlink"/>
                </a:solidFill>
                <a:latin typeface="Lucida Console" pitchFamily="49" charset="0"/>
                <a:cs typeface="Courier New" pitchFamily="49" charset="0"/>
              </a:rPr>
              <a:t>      if (tryPush(node)) {</a:t>
            </a:r>
          </a:p>
          <a:p>
            <a:pPr algn="l"/>
            <a:r>
              <a:rPr lang="en-US" sz="2000" b="1">
                <a:solidFill>
                  <a:schemeClr val="folHlink"/>
                </a:solidFill>
                <a:latin typeface="Lucida Console" pitchFamily="49" charset="0"/>
                <a:cs typeface="Courier New" pitchFamily="49" charset="0"/>
              </a:rPr>
              <a:t>        return;</a:t>
            </a:r>
          </a:p>
          <a:p>
            <a:pPr algn="l"/>
            <a:r>
              <a:rPr lang="en-US" sz="2000" b="1">
                <a:solidFill>
                  <a:schemeClr val="folHlink"/>
                </a:solidFill>
                <a:latin typeface="Lucida Console" pitchFamily="49" charset="0"/>
                <a:cs typeface="Courier New" pitchFamily="49" charset="0"/>
              </a:rPr>
              <a:t>      } else backoff.backoff()</a:t>
            </a:r>
          </a:p>
          <a:p>
            <a:pPr algn="l"/>
            <a:r>
              <a:rPr lang="en-US" sz="2000" b="1">
                <a:solidFill>
                  <a:schemeClr val="folHlink"/>
                </a:solidFill>
                <a:latin typeface="Lucida Console" pitchFamily="49" charset="0"/>
                <a:cs typeface="Courier New" pitchFamily="49" charset="0"/>
              </a:rPr>
              <a:t>}}</a:t>
            </a:r>
            <a:r>
              <a:rPr lang="en-US" sz="2000">
                <a:solidFill>
                  <a:schemeClr val="folHlink"/>
                </a:solidFill>
                <a:latin typeface="Lucida Console" pitchFamily="49" charset="0"/>
                <a:cs typeface="Courier New" pitchFamily="49" charset="0"/>
              </a:rPr>
              <a:t> </a:t>
            </a:r>
          </a:p>
        </p:txBody>
      </p:sp>
      <p:sp>
        <p:nvSpPr>
          <p:cNvPr id="135174" name="Rectangle 3"/>
          <p:cNvSpPr>
            <a:spLocks noGrp="1" noChangeArrowheads="1"/>
          </p:cNvSpPr>
          <p:nvPr>
            <p:ph type="title" idx="4294967295"/>
          </p:nvPr>
        </p:nvSpPr>
        <p:spPr>
          <a:xfrm>
            <a:off x="685800" y="206375"/>
            <a:ext cx="7772400" cy="1143000"/>
          </a:xfrm>
        </p:spPr>
        <p:txBody>
          <a:bodyPr/>
          <a:lstStyle/>
          <a:p>
            <a:r>
              <a:rPr lang="en-US" smtClean="0"/>
              <a:t>Lock-free Stack</a:t>
            </a:r>
          </a:p>
        </p:txBody>
      </p:sp>
      <p:sp>
        <p:nvSpPr>
          <p:cNvPr id="135175" name="AutoShape 4"/>
          <p:cNvSpPr>
            <a:spLocks noChangeArrowheads="1"/>
          </p:cNvSpPr>
          <p:nvPr/>
        </p:nvSpPr>
        <p:spPr bwMode="auto">
          <a:xfrm flipH="1">
            <a:off x="685800" y="2482850"/>
            <a:ext cx="5489575" cy="444500"/>
          </a:xfrm>
          <a:prstGeom prst="wedgeRoundRectCallout">
            <a:avLst>
              <a:gd name="adj1" fmla="val -22412"/>
              <a:gd name="adj2" fmla="val 546069"/>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135176" name="Text Box 5"/>
          <p:cNvSpPr txBox="1">
            <a:spLocks noChangeArrowheads="1"/>
          </p:cNvSpPr>
          <p:nvPr/>
        </p:nvSpPr>
        <p:spPr bwMode="auto">
          <a:xfrm>
            <a:off x="1371600" y="5424488"/>
            <a:ext cx="5867400" cy="519112"/>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err="1">
                <a:solidFill>
                  <a:srgbClr val="FF0000"/>
                </a:solidFill>
                <a:latin typeface="Arial" pitchFamily="34" charset="0"/>
                <a:cs typeface="Arial" pitchFamily="34" charset="0"/>
              </a:rPr>
              <a:t>tryPush</a:t>
            </a:r>
            <a:r>
              <a:rPr lang="en-US" sz="2800" b="1" dirty="0">
                <a:solidFill>
                  <a:srgbClr val="FF0000"/>
                </a:solidFill>
                <a:latin typeface="Arial" pitchFamily="34" charset="0"/>
                <a:cs typeface="Arial" pitchFamily="34" charset="0"/>
              </a:rPr>
              <a:t> attempts to push a node</a:t>
            </a:r>
          </a:p>
        </p:txBody>
      </p:sp>
    </p:spTree>
  </p:cSld>
  <p:clrMapOvr>
    <a:masterClrMapping/>
  </p:clrMapOvr>
  <p:transition>
    <p:blinds/>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1"/>
          <p:cNvSpPr>
            <a:spLocks noGrp="1"/>
          </p:cNvSpPr>
          <p:nvPr>
            <p:ph type="ftr" sz="quarter" idx="10"/>
          </p:nvPr>
        </p:nvSpPr>
        <p:spPr>
          <a:noFill/>
        </p:spPr>
        <p:txBody>
          <a:bodyPr/>
          <a:lstStyle/>
          <a:p>
            <a:r>
              <a:rPr lang="en-US" smtClean="0"/>
              <a:t>Art of Multiprocessor Programming</a:t>
            </a:r>
          </a:p>
        </p:txBody>
      </p:sp>
      <p:sp>
        <p:nvSpPr>
          <p:cNvPr id="136195" name="Slide Number Placeholder 2"/>
          <p:cNvSpPr>
            <a:spLocks noGrp="1"/>
          </p:cNvSpPr>
          <p:nvPr>
            <p:ph type="sldNum" sz="quarter" idx="11"/>
          </p:nvPr>
        </p:nvSpPr>
        <p:spPr>
          <a:noFill/>
        </p:spPr>
        <p:txBody>
          <a:bodyPr/>
          <a:lstStyle/>
          <a:p>
            <a:fld id="{44A074D1-DF16-49D9-B7E3-EC16BB1AACFF}" type="slidenum">
              <a:rPr lang="ar-SA" smtClean="0">
                <a:cs typeface="Arial" pitchFamily="34" charset="0"/>
              </a:rPr>
              <a:pPr/>
              <a:t>132</a:t>
            </a:fld>
            <a:endParaRPr lang="en-US" smtClean="0">
              <a:cs typeface="Arial" pitchFamily="34" charset="0"/>
            </a:endParaRPr>
          </a:p>
        </p:txBody>
      </p:sp>
      <p:sp>
        <p:nvSpPr>
          <p:cNvPr id="13619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750F654B-870A-4DB0-A1CB-E9974FADEBE5}" type="slidenum">
              <a:rPr lang="ar-SA" sz="1400">
                <a:solidFill>
                  <a:schemeClr val="tx1"/>
                </a:solidFill>
                <a:latin typeface="Arial" pitchFamily="34" charset="0"/>
                <a:cs typeface="Arial" pitchFamily="34" charset="0"/>
              </a:rPr>
              <a:pPr/>
              <a:t>132</a:t>
            </a:fld>
            <a:endParaRPr lang="en-US" sz="1400" dirty="0">
              <a:solidFill>
                <a:schemeClr val="tx1"/>
              </a:solidFill>
              <a:latin typeface="Arial" pitchFamily="34" charset="0"/>
              <a:cs typeface="Arial" pitchFamily="34" charset="0"/>
            </a:endParaRPr>
          </a:p>
        </p:txBody>
      </p:sp>
      <p:sp>
        <p:nvSpPr>
          <p:cNvPr id="136197" name="Text Box 2"/>
          <p:cNvSpPr txBox="1">
            <a:spLocks noChangeArrowheads="1"/>
          </p:cNvSpPr>
          <p:nvPr/>
        </p:nvSpPr>
        <p:spPr bwMode="auto">
          <a:xfrm>
            <a:off x="685800" y="1539875"/>
            <a:ext cx="7375525"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LockFreeStack {</a:t>
            </a:r>
          </a:p>
          <a:p>
            <a:pPr algn="l"/>
            <a:r>
              <a:rPr lang="en-US" sz="2000" b="1">
                <a:solidFill>
                  <a:schemeClr val="folHlink"/>
                </a:solidFill>
                <a:latin typeface="Lucida Console" pitchFamily="49" charset="0"/>
                <a:cs typeface="Courier New" pitchFamily="49" charset="0"/>
              </a:rPr>
              <a:t>  private AtomicReference top = new AtomicReference(null);  </a:t>
            </a:r>
          </a:p>
          <a:p>
            <a:pPr algn="l"/>
            <a:r>
              <a:rPr lang="en-US" sz="2000" b="1">
                <a:solidFill>
                  <a:schemeClr val="folHlink"/>
                </a:solidFill>
                <a:latin typeface="Lucida Console" pitchFamily="49" charset="0"/>
                <a:cs typeface="Courier New" pitchFamily="49" charset="0"/>
              </a:rPr>
              <a:t>public boolean tryPush(Node node){</a:t>
            </a:r>
          </a:p>
          <a:p>
            <a:pPr algn="l"/>
            <a:r>
              <a:rPr lang="en-US" sz="2000" b="1">
                <a:latin typeface="Lucida Console" pitchFamily="49" charset="0"/>
                <a:cs typeface="Courier New" pitchFamily="49" charset="0"/>
              </a:rPr>
              <a:t>      Node oldTop = top.get();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node.next = oldTop;      	return(top.compareAndSet(oldTop, node))</a:t>
            </a:r>
          </a:p>
          <a:p>
            <a:pPr algn="l"/>
            <a:r>
              <a:rPr lang="en-US" sz="2000" b="1">
                <a:solidFill>
                  <a:schemeClr val="folHlink"/>
                </a:solidFill>
                <a:latin typeface="Lucida Console" pitchFamily="49" charset="0"/>
                <a:cs typeface="Courier New" pitchFamily="49" charset="0"/>
              </a:rPr>
              <a:t>    } </a:t>
            </a:r>
          </a:p>
          <a:p>
            <a:pPr algn="l"/>
            <a:r>
              <a:rPr lang="en-US" sz="2000" b="1">
                <a:solidFill>
                  <a:schemeClr val="folHlink"/>
                </a:solidFill>
                <a:latin typeface="Lucida Console" pitchFamily="49" charset="0"/>
                <a:cs typeface="Courier New" pitchFamily="49" charset="0"/>
              </a:rPr>
              <a:t>public void push(T value) {</a:t>
            </a:r>
          </a:p>
          <a:p>
            <a:pPr algn="l"/>
            <a:r>
              <a:rPr lang="en-US" sz="2000" b="1">
                <a:solidFill>
                  <a:schemeClr val="folHlink"/>
                </a:solidFill>
                <a:latin typeface="Lucida Console" pitchFamily="49" charset="0"/>
                <a:cs typeface="Courier New" pitchFamily="49" charset="0"/>
              </a:rPr>
              <a:t>  Node node = new Node(value); </a:t>
            </a:r>
          </a:p>
          <a:p>
            <a:pPr algn="l"/>
            <a:r>
              <a:rPr lang="en-US" sz="2000" b="1">
                <a:solidFill>
                  <a:schemeClr val="folHlink"/>
                </a:solidFill>
                <a:latin typeface="Lucida Console" pitchFamily="49" charset="0"/>
                <a:cs typeface="Courier New" pitchFamily="49" charset="0"/>
              </a:rPr>
              <a:t>  while (true) {</a:t>
            </a:r>
          </a:p>
          <a:p>
            <a:pPr algn="l"/>
            <a:r>
              <a:rPr lang="en-US" sz="2000" b="1">
                <a:solidFill>
                  <a:schemeClr val="folHlink"/>
                </a:solidFill>
                <a:latin typeface="Lucida Console" pitchFamily="49" charset="0"/>
                <a:cs typeface="Courier New" pitchFamily="49" charset="0"/>
              </a:rPr>
              <a:t>      if (tryPush(node)) {</a:t>
            </a:r>
          </a:p>
          <a:p>
            <a:pPr algn="l"/>
            <a:r>
              <a:rPr lang="en-US" sz="2000" b="1">
                <a:solidFill>
                  <a:schemeClr val="folHlink"/>
                </a:solidFill>
                <a:latin typeface="Lucida Console" pitchFamily="49" charset="0"/>
                <a:cs typeface="Courier New" pitchFamily="49" charset="0"/>
              </a:rPr>
              <a:t>        return;</a:t>
            </a:r>
          </a:p>
          <a:p>
            <a:pPr algn="l"/>
            <a:r>
              <a:rPr lang="en-US" sz="2000" b="1">
                <a:solidFill>
                  <a:schemeClr val="folHlink"/>
                </a:solidFill>
                <a:latin typeface="Lucida Console" pitchFamily="49" charset="0"/>
                <a:cs typeface="Courier New" pitchFamily="49" charset="0"/>
              </a:rPr>
              <a:t>      } else backoff.backoff()</a:t>
            </a:r>
          </a:p>
          <a:p>
            <a:pPr algn="l"/>
            <a:r>
              <a:rPr lang="en-US" sz="2000" b="1">
                <a:solidFill>
                  <a:schemeClr val="folHlink"/>
                </a:solidFill>
                <a:latin typeface="Lucida Console" pitchFamily="49" charset="0"/>
                <a:cs typeface="Courier New" pitchFamily="49" charset="0"/>
              </a:rPr>
              <a:t>}}</a:t>
            </a:r>
            <a:r>
              <a:rPr lang="en-US" sz="2000">
                <a:solidFill>
                  <a:schemeClr val="folHlink"/>
                </a:solidFill>
                <a:latin typeface="Lucida Console" pitchFamily="49" charset="0"/>
                <a:cs typeface="Courier New" pitchFamily="49" charset="0"/>
              </a:rPr>
              <a:t> </a:t>
            </a:r>
          </a:p>
        </p:txBody>
      </p:sp>
      <p:sp>
        <p:nvSpPr>
          <p:cNvPr id="136198" name="Rectangle 3"/>
          <p:cNvSpPr>
            <a:spLocks noGrp="1" noChangeArrowheads="1"/>
          </p:cNvSpPr>
          <p:nvPr>
            <p:ph type="title" idx="4294967295"/>
          </p:nvPr>
        </p:nvSpPr>
        <p:spPr>
          <a:xfrm>
            <a:off x="685800" y="206375"/>
            <a:ext cx="7772400" cy="1143000"/>
          </a:xfrm>
        </p:spPr>
        <p:txBody>
          <a:bodyPr/>
          <a:lstStyle/>
          <a:p>
            <a:r>
              <a:rPr lang="en-US" smtClean="0"/>
              <a:t>Lock-free Stack</a:t>
            </a:r>
          </a:p>
        </p:txBody>
      </p:sp>
      <p:sp>
        <p:nvSpPr>
          <p:cNvPr id="136199" name="AutoShape 4"/>
          <p:cNvSpPr>
            <a:spLocks noChangeArrowheads="1"/>
          </p:cNvSpPr>
          <p:nvPr/>
        </p:nvSpPr>
        <p:spPr bwMode="auto">
          <a:xfrm flipH="1">
            <a:off x="1450975" y="2752725"/>
            <a:ext cx="3987800" cy="444500"/>
          </a:xfrm>
          <a:prstGeom prst="wedgeRoundRectCallout">
            <a:avLst>
              <a:gd name="adj1" fmla="val -41403"/>
              <a:gd name="adj2" fmla="val 504995"/>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136200" name="Text Box 5"/>
          <p:cNvSpPr txBox="1">
            <a:spLocks noChangeArrowheads="1"/>
          </p:cNvSpPr>
          <p:nvPr/>
        </p:nvSpPr>
        <p:spPr bwMode="auto">
          <a:xfrm>
            <a:off x="3390900" y="5165725"/>
            <a:ext cx="2719388" cy="519113"/>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Read top value</a:t>
            </a:r>
          </a:p>
        </p:txBody>
      </p:sp>
    </p:spTree>
  </p:cSld>
  <p:clrMapOvr>
    <a:masterClrMapping/>
  </p:clrMapOvr>
  <p:transition>
    <p:blinds/>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1"/>
          <p:cNvSpPr>
            <a:spLocks noGrp="1"/>
          </p:cNvSpPr>
          <p:nvPr>
            <p:ph type="ftr" sz="quarter" idx="10"/>
          </p:nvPr>
        </p:nvSpPr>
        <p:spPr>
          <a:noFill/>
        </p:spPr>
        <p:txBody>
          <a:bodyPr/>
          <a:lstStyle/>
          <a:p>
            <a:r>
              <a:rPr lang="en-US" smtClean="0"/>
              <a:t>Art of Multiprocessor Programming</a:t>
            </a:r>
          </a:p>
        </p:txBody>
      </p:sp>
      <p:sp>
        <p:nvSpPr>
          <p:cNvPr id="137219" name="Slide Number Placeholder 2"/>
          <p:cNvSpPr>
            <a:spLocks noGrp="1"/>
          </p:cNvSpPr>
          <p:nvPr>
            <p:ph type="sldNum" sz="quarter" idx="11"/>
          </p:nvPr>
        </p:nvSpPr>
        <p:spPr>
          <a:noFill/>
        </p:spPr>
        <p:txBody>
          <a:bodyPr/>
          <a:lstStyle/>
          <a:p>
            <a:fld id="{5E909A22-84A4-4CE5-8DF0-C7CB878D6CC6}" type="slidenum">
              <a:rPr lang="ar-SA" smtClean="0">
                <a:cs typeface="Arial" pitchFamily="34" charset="0"/>
              </a:rPr>
              <a:pPr/>
              <a:t>133</a:t>
            </a:fld>
            <a:endParaRPr lang="en-US" smtClean="0">
              <a:cs typeface="Arial" pitchFamily="34" charset="0"/>
            </a:endParaRPr>
          </a:p>
        </p:txBody>
      </p:sp>
      <p:sp>
        <p:nvSpPr>
          <p:cNvPr id="13722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CB82F95-2BD9-425E-AC60-316EEA0904A5}" type="slidenum">
              <a:rPr lang="ar-SA" sz="1400">
                <a:solidFill>
                  <a:schemeClr val="tx1"/>
                </a:solidFill>
                <a:latin typeface="Arial" pitchFamily="34" charset="0"/>
                <a:cs typeface="Arial" pitchFamily="34" charset="0"/>
              </a:rPr>
              <a:pPr/>
              <a:t>133</a:t>
            </a:fld>
            <a:endParaRPr lang="en-US" sz="1400" dirty="0">
              <a:solidFill>
                <a:schemeClr val="tx1"/>
              </a:solidFill>
              <a:latin typeface="Arial" pitchFamily="34" charset="0"/>
              <a:cs typeface="Arial" pitchFamily="34" charset="0"/>
            </a:endParaRPr>
          </a:p>
        </p:txBody>
      </p:sp>
      <p:sp>
        <p:nvSpPr>
          <p:cNvPr id="137221" name="Text Box 2"/>
          <p:cNvSpPr txBox="1">
            <a:spLocks noChangeArrowheads="1"/>
          </p:cNvSpPr>
          <p:nvPr/>
        </p:nvSpPr>
        <p:spPr bwMode="auto">
          <a:xfrm>
            <a:off x="685800" y="1539875"/>
            <a:ext cx="7375525"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LockFreeStack {</a:t>
            </a:r>
          </a:p>
          <a:p>
            <a:pPr algn="l"/>
            <a:r>
              <a:rPr lang="en-US" sz="2000" b="1">
                <a:solidFill>
                  <a:schemeClr val="folHlink"/>
                </a:solidFill>
                <a:latin typeface="Lucida Console" pitchFamily="49" charset="0"/>
                <a:cs typeface="Courier New" pitchFamily="49" charset="0"/>
              </a:rPr>
              <a:t>  private AtomicReference top = new AtomicReference(null);  </a:t>
            </a:r>
          </a:p>
          <a:p>
            <a:pPr algn="l"/>
            <a:r>
              <a:rPr lang="en-US" sz="2000" b="1">
                <a:solidFill>
                  <a:schemeClr val="folHlink"/>
                </a:solidFill>
                <a:latin typeface="Lucida Console" pitchFamily="49" charset="0"/>
                <a:cs typeface="Courier New" pitchFamily="49" charset="0"/>
              </a:rPr>
              <a:t>public boolean tryPush(Node node){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 oldTop = top.get();</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node.next = oldTop;</a:t>
            </a:r>
            <a:r>
              <a:rPr lang="en-US" sz="2000" b="1">
                <a:solidFill>
                  <a:schemeClr val="folHlink"/>
                </a:solidFill>
                <a:latin typeface="Lucida Console" pitchFamily="49" charset="0"/>
                <a:cs typeface="Courier New" pitchFamily="49" charset="0"/>
              </a:rPr>
              <a:t>      	return(top.compareAndSet(oldTop, node))</a:t>
            </a:r>
          </a:p>
          <a:p>
            <a:pPr algn="l"/>
            <a:r>
              <a:rPr lang="en-US" sz="2000" b="1">
                <a:solidFill>
                  <a:schemeClr val="folHlink"/>
                </a:solidFill>
                <a:latin typeface="Lucida Console" pitchFamily="49" charset="0"/>
                <a:cs typeface="Courier New" pitchFamily="49" charset="0"/>
              </a:rPr>
              <a:t>    } </a:t>
            </a:r>
          </a:p>
          <a:p>
            <a:pPr algn="l"/>
            <a:r>
              <a:rPr lang="en-US" sz="2000" b="1">
                <a:solidFill>
                  <a:schemeClr val="folHlink"/>
                </a:solidFill>
                <a:latin typeface="Lucida Console" pitchFamily="49" charset="0"/>
                <a:cs typeface="Courier New" pitchFamily="49" charset="0"/>
              </a:rPr>
              <a:t>public void push(T value) {</a:t>
            </a:r>
          </a:p>
          <a:p>
            <a:pPr algn="l"/>
            <a:r>
              <a:rPr lang="en-US" sz="2000" b="1">
                <a:solidFill>
                  <a:schemeClr val="folHlink"/>
                </a:solidFill>
                <a:latin typeface="Lucida Console" pitchFamily="49" charset="0"/>
                <a:cs typeface="Courier New" pitchFamily="49" charset="0"/>
              </a:rPr>
              <a:t>  Node node = new Node(value); </a:t>
            </a:r>
          </a:p>
          <a:p>
            <a:pPr algn="l"/>
            <a:r>
              <a:rPr lang="en-US" sz="2000" b="1">
                <a:solidFill>
                  <a:schemeClr val="folHlink"/>
                </a:solidFill>
                <a:latin typeface="Lucida Console" pitchFamily="49" charset="0"/>
                <a:cs typeface="Courier New" pitchFamily="49" charset="0"/>
              </a:rPr>
              <a:t>  while (true) {</a:t>
            </a:r>
          </a:p>
          <a:p>
            <a:pPr algn="l"/>
            <a:r>
              <a:rPr lang="en-US" sz="2000" b="1">
                <a:solidFill>
                  <a:schemeClr val="folHlink"/>
                </a:solidFill>
                <a:latin typeface="Lucida Console" pitchFamily="49" charset="0"/>
                <a:cs typeface="Courier New" pitchFamily="49" charset="0"/>
              </a:rPr>
              <a:t>      if (tryPush(node)) {</a:t>
            </a:r>
          </a:p>
          <a:p>
            <a:pPr algn="l"/>
            <a:r>
              <a:rPr lang="en-US" sz="2000" b="1">
                <a:solidFill>
                  <a:schemeClr val="folHlink"/>
                </a:solidFill>
                <a:latin typeface="Lucida Console" pitchFamily="49" charset="0"/>
                <a:cs typeface="Courier New" pitchFamily="49" charset="0"/>
              </a:rPr>
              <a:t>        return;</a:t>
            </a:r>
          </a:p>
          <a:p>
            <a:pPr algn="l"/>
            <a:r>
              <a:rPr lang="en-US" sz="2000" b="1">
                <a:solidFill>
                  <a:schemeClr val="folHlink"/>
                </a:solidFill>
                <a:latin typeface="Lucida Console" pitchFamily="49" charset="0"/>
                <a:cs typeface="Courier New" pitchFamily="49" charset="0"/>
              </a:rPr>
              <a:t>      } else backoff.backoff()</a:t>
            </a:r>
          </a:p>
          <a:p>
            <a:pPr algn="l"/>
            <a:r>
              <a:rPr lang="en-US" sz="2000" b="1">
                <a:solidFill>
                  <a:schemeClr val="folHlink"/>
                </a:solidFill>
                <a:latin typeface="Lucida Console" pitchFamily="49" charset="0"/>
                <a:cs typeface="Courier New" pitchFamily="49" charset="0"/>
              </a:rPr>
              <a:t>}}</a:t>
            </a:r>
            <a:r>
              <a:rPr lang="en-US" sz="2000">
                <a:solidFill>
                  <a:schemeClr val="folHlink"/>
                </a:solidFill>
                <a:latin typeface="Lucida Console" pitchFamily="49" charset="0"/>
                <a:cs typeface="Courier New" pitchFamily="49" charset="0"/>
              </a:rPr>
              <a:t> </a:t>
            </a:r>
          </a:p>
        </p:txBody>
      </p:sp>
      <p:sp>
        <p:nvSpPr>
          <p:cNvPr id="137222" name="Rectangle 3"/>
          <p:cNvSpPr>
            <a:spLocks noGrp="1" noChangeArrowheads="1"/>
          </p:cNvSpPr>
          <p:nvPr>
            <p:ph type="title" idx="4294967295"/>
          </p:nvPr>
        </p:nvSpPr>
        <p:spPr>
          <a:xfrm>
            <a:off x="685800" y="206375"/>
            <a:ext cx="7772400" cy="1143000"/>
          </a:xfrm>
        </p:spPr>
        <p:txBody>
          <a:bodyPr/>
          <a:lstStyle/>
          <a:p>
            <a:r>
              <a:rPr lang="en-US" smtClean="0"/>
              <a:t>Lock-free Stack</a:t>
            </a:r>
          </a:p>
        </p:txBody>
      </p:sp>
      <p:sp>
        <p:nvSpPr>
          <p:cNvPr id="137223" name="AutoShape 4"/>
          <p:cNvSpPr>
            <a:spLocks noChangeArrowheads="1"/>
          </p:cNvSpPr>
          <p:nvPr/>
        </p:nvSpPr>
        <p:spPr bwMode="auto">
          <a:xfrm flipH="1">
            <a:off x="1450975" y="3051506"/>
            <a:ext cx="3556000" cy="444500"/>
          </a:xfrm>
          <a:prstGeom prst="wedgeRoundRectCallout">
            <a:avLst>
              <a:gd name="adj1" fmla="val -60252"/>
              <a:gd name="adj2" fmla="val 491911"/>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137224" name="Text Box 5"/>
          <p:cNvSpPr txBox="1">
            <a:spLocks noChangeArrowheads="1"/>
          </p:cNvSpPr>
          <p:nvPr/>
        </p:nvSpPr>
        <p:spPr bwMode="auto">
          <a:xfrm>
            <a:off x="1203325" y="5424488"/>
            <a:ext cx="7150100" cy="519112"/>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current top will be new node’s successor</a:t>
            </a:r>
          </a:p>
        </p:txBody>
      </p:sp>
    </p:spTree>
  </p:cSld>
  <p:clrMapOvr>
    <a:masterClrMapping/>
  </p:clrMapOvr>
  <p:transition>
    <p:blinds/>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1"/>
          <p:cNvSpPr>
            <a:spLocks noGrp="1"/>
          </p:cNvSpPr>
          <p:nvPr>
            <p:ph type="ftr" sz="quarter" idx="10"/>
          </p:nvPr>
        </p:nvSpPr>
        <p:spPr>
          <a:noFill/>
        </p:spPr>
        <p:txBody>
          <a:bodyPr/>
          <a:lstStyle/>
          <a:p>
            <a:r>
              <a:rPr lang="en-US" smtClean="0"/>
              <a:t>Art of Multiprocessor Programming</a:t>
            </a:r>
          </a:p>
        </p:txBody>
      </p:sp>
      <p:sp>
        <p:nvSpPr>
          <p:cNvPr id="138243" name="Slide Number Placeholder 2"/>
          <p:cNvSpPr>
            <a:spLocks noGrp="1"/>
          </p:cNvSpPr>
          <p:nvPr>
            <p:ph type="sldNum" sz="quarter" idx="11"/>
          </p:nvPr>
        </p:nvSpPr>
        <p:spPr>
          <a:noFill/>
        </p:spPr>
        <p:txBody>
          <a:bodyPr/>
          <a:lstStyle/>
          <a:p>
            <a:fld id="{7DE77ECD-7C07-4F11-B3AE-E3C8A7653AF6}" type="slidenum">
              <a:rPr lang="ar-SA" smtClean="0">
                <a:cs typeface="Arial" pitchFamily="34" charset="0"/>
              </a:rPr>
              <a:pPr/>
              <a:t>134</a:t>
            </a:fld>
            <a:endParaRPr lang="en-US" smtClean="0">
              <a:cs typeface="Arial" pitchFamily="34" charset="0"/>
            </a:endParaRPr>
          </a:p>
        </p:txBody>
      </p:sp>
      <p:sp>
        <p:nvSpPr>
          <p:cNvPr id="13824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ACECC851-0F88-4C8D-BF5F-8B38122C2E6B}" type="slidenum">
              <a:rPr lang="ar-SA" sz="1400">
                <a:solidFill>
                  <a:schemeClr val="tx1"/>
                </a:solidFill>
                <a:latin typeface="Arial" pitchFamily="34" charset="0"/>
                <a:cs typeface="Arial" pitchFamily="34" charset="0"/>
              </a:rPr>
              <a:pPr/>
              <a:t>134</a:t>
            </a:fld>
            <a:endParaRPr lang="en-US" sz="1400" dirty="0">
              <a:solidFill>
                <a:schemeClr val="tx1"/>
              </a:solidFill>
              <a:latin typeface="Arial" pitchFamily="34" charset="0"/>
              <a:cs typeface="Arial" pitchFamily="34" charset="0"/>
            </a:endParaRPr>
          </a:p>
        </p:txBody>
      </p:sp>
      <p:sp>
        <p:nvSpPr>
          <p:cNvPr id="138245" name="Text Box 2"/>
          <p:cNvSpPr txBox="1">
            <a:spLocks noChangeArrowheads="1"/>
          </p:cNvSpPr>
          <p:nvPr/>
        </p:nvSpPr>
        <p:spPr bwMode="auto">
          <a:xfrm>
            <a:off x="685800" y="1539875"/>
            <a:ext cx="7375525"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LockFreeStack {</a:t>
            </a:r>
          </a:p>
          <a:p>
            <a:pPr algn="l"/>
            <a:r>
              <a:rPr lang="en-US" sz="2000" b="1">
                <a:solidFill>
                  <a:schemeClr val="folHlink"/>
                </a:solidFill>
                <a:latin typeface="Lucida Console" pitchFamily="49" charset="0"/>
                <a:cs typeface="Courier New" pitchFamily="49" charset="0"/>
              </a:rPr>
              <a:t>  private AtomicReference top = new AtomicReference(null);  </a:t>
            </a:r>
          </a:p>
          <a:p>
            <a:pPr algn="l"/>
            <a:r>
              <a:rPr lang="en-US" sz="2000" b="1">
                <a:solidFill>
                  <a:schemeClr val="folHlink"/>
                </a:solidFill>
                <a:latin typeface="Lucida Console" pitchFamily="49" charset="0"/>
                <a:cs typeface="Courier New" pitchFamily="49" charset="0"/>
              </a:rPr>
              <a:t>public boolean tryPush(Node node){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 oldTop = top.get();</a:t>
            </a:r>
            <a:r>
              <a:rPr lang="en-US" sz="2000" b="1">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node.next = oldTop;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(top.compareAndSet(oldTop, node))</a:t>
            </a:r>
          </a:p>
          <a:p>
            <a:pPr algn="l"/>
            <a:r>
              <a:rPr lang="en-US" sz="2000" b="1">
                <a:solidFill>
                  <a:schemeClr val="folHlink"/>
                </a:solidFill>
                <a:latin typeface="Lucida Console" pitchFamily="49" charset="0"/>
                <a:cs typeface="Courier New" pitchFamily="49" charset="0"/>
              </a:rPr>
              <a:t>    } </a:t>
            </a:r>
          </a:p>
          <a:p>
            <a:pPr algn="l"/>
            <a:r>
              <a:rPr lang="en-US" sz="2000" b="1">
                <a:solidFill>
                  <a:schemeClr val="folHlink"/>
                </a:solidFill>
                <a:latin typeface="Lucida Console" pitchFamily="49" charset="0"/>
                <a:cs typeface="Courier New" pitchFamily="49" charset="0"/>
              </a:rPr>
              <a:t>public void push(T value) {</a:t>
            </a:r>
          </a:p>
          <a:p>
            <a:pPr algn="l"/>
            <a:r>
              <a:rPr lang="en-US" sz="2000" b="1">
                <a:solidFill>
                  <a:schemeClr val="folHlink"/>
                </a:solidFill>
                <a:latin typeface="Lucida Console" pitchFamily="49" charset="0"/>
                <a:cs typeface="Courier New" pitchFamily="49" charset="0"/>
              </a:rPr>
              <a:t>  Node node = new Node(value); </a:t>
            </a:r>
          </a:p>
          <a:p>
            <a:pPr algn="l"/>
            <a:r>
              <a:rPr lang="en-US" sz="2000" b="1">
                <a:solidFill>
                  <a:schemeClr val="folHlink"/>
                </a:solidFill>
                <a:latin typeface="Lucida Console" pitchFamily="49" charset="0"/>
                <a:cs typeface="Courier New" pitchFamily="49" charset="0"/>
              </a:rPr>
              <a:t>  while (true) {</a:t>
            </a:r>
          </a:p>
          <a:p>
            <a:pPr algn="l"/>
            <a:r>
              <a:rPr lang="en-US" sz="2000" b="1">
                <a:solidFill>
                  <a:schemeClr val="folHlink"/>
                </a:solidFill>
                <a:latin typeface="Lucida Console" pitchFamily="49" charset="0"/>
                <a:cs typeface="Courier New" pitchFamily="49" charset="0"/>
              </a:rPr>
              <a:t>      if (tryPush(node)) {</a:t>
            </a:r>
          </a:p>
          <a:p>
            <a:pPr algn="l"/>
            <a:r>
              <a:rPr lang="en-US" sz="2000" b="1">
                <a:solidFill>
                  <a:schemeClr val="folHlink"/>
                </a:solidFill>
                <a:latin typeface="Lucida Console" pitchFamily="49" charset="0"/>
                <a:cs typeface="Courier New" pitchFamily="49" charset="0"/>
              </a:rPr>
              <a:t>        return;</a:t>
            </a:r>
          </a:p>
          <a:p>
            <a:pPr algn="l"/>
            <a:r>
              <a:rPr lang="en-US" sz="2000" b="1">
                <a:solidFill>
                  <a:schemeClr val="folHlink"/>
                </a:solidFill>
                <a:latin typeface="Lucida Console" pitchFamily="49" charset="0"/>
                <a:cs typeface="Courier New" pitchFamily="49" charset="0"/>
              </a:rPr>
              <a:t>      } else backoff.backoff()</a:t>
            </a:r>
          </a:p>
          <a:p>
            <a:pPr algn="l"/>
            <a:r>
              <a:rPr lang="en-US" sz="2000" b="1">
                <a:solidFill>
                  <a:schemeClr val="folHlink"/>
                </a:solidFill>
                <a:latin typeface="Lucida Console" pitchFamily="49" charset="0"/>
                <a:cs typeface="Courier New" pitchFamily="49" charset="0"/>
              </a:rPr>
              <a:t>}}</a:t>
            </a:r>
            <a:r>
              <a:rPr lang="en-US" sz="2000">
                <a:solidFill>
                  <a:schemeClr val="folHlink"/>
                </a:solidFill>
                <a:latin typeface="Lucida Console" pitchFamily="49" charset="0"/>
                <a:cs typeface="Courier New" pitchFamily="49" charset="0"/>
              </a:rPr>
              <a:t> </a:t>
            </a:r>
          </a:p>
        </p:txBody>
      </p:sp>
      <p:sp>
        <p:nvSpPr>
          <p:cNvPr id="138246" name="Rectangle 3"/>
          <p:cNvSpPr>
            <a:spLocks noGrp="1" noChangeArrowheads="1"/>
          </p:cNvSpPr>
          <p:nvPr>
            <p:ph type="title" idx="4294967295"/>
          </p:nvPr>
        </p:nvSpPr>
        <p:spPr>
          <a:xfrm>
            <a:off x="685800" y="206375"/>
            <a:ext cx="7772400" cy="1143000"/>
          </a:xfrm>
        </p:spPr>
        <p:txBody>
          <a:bodyPr/>
          <a:lstStyle/>
          <a:p>
            <a:r>
              <a:rPr lang="en-US" smtClean="0"/>
              <a:t>Lock-free Stack</a:t>
            </a:r>
          </a:p>
        </p:txBody>
      </p:sp>
      <p:sp>
        <p:nvSpPr>
          <p:cNvPr id="138247" name="AutoShape 4"/>
          <p:cNvSpPr>
            <a:spLocks noChangeArrowheads="1"/>
          </p:cNvSpPr>
          <p:nvPr/>
        </p:nvSpPr>
        <p:spPr bwMode="auto">
          <a:xfrm flipH="1">
            <a:off x="1524000" y="3392488"/>
            <a:ext cx="6353175" cy="444500"/>
          </a:xfrm>
          <a:prstGeom prst="wedgeRoundRectCallout">
            <a:avLst>
              <a:gd name="adj1" fmla="val -15444"/>
              <a:gd name="adj2" fmla="val 404282"/>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138248" name="Text Box 5"/>
          <p:cNvSpPr txBox="1">
            <a:spLocks noChangeArrowheads="1"/>
          </p:cNvSpPr>
          <p:nvPr/>
        </p:nvSpPr>
        <p:spPr bwMode="auto">
          <a:xfrm>
            <a:off x="683795" y="5467350"/>
            <a:ext cx="7335085" cy="523220"/>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Try to swing top, return success or failure</a:t>
            </a:r>
          </a:p>
        </p:txBody>
      </p:sp>
    </p:spTree>
  </p:cSld>
  <p:clrMapOvr>
    <a:masterClrMapping/>
  </p:clrMapOvr>
  <p:transition>
    <p:blinds/>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1"/>
          <p:cNvSpPr>
            <a:spLocks noGrp="1"/>
          </p:cNvSpPr>
          <p:nvPr>
            <p:ph type="ftr" sz="quarter" idx="10"/>
          </p:nvPr>
        </p:nvSpPr>
        <p:spPr>
          <a:noFill/>
        </p:spPr>
        <p:txBody>
          <a:bodyPr/>
          <a:lstStyle/>
          <a:p>
            <a:r>
              <a:rPr lang="en-US" smtClean="0"/>
              <a:t>Art of Multiprocessor Programming</a:t>
            </a:r>
          </a:p>
        </p:txBody>
      </p:sp>
      <p:sp>
        <p:nvSpPr>
          <p:cNvPr id="139267" name="Slide Number Placeholder 2"/>
          <p:cNvSpPr>
            <a:spLocks noGrp="1"/>
          </p:cNvSpPr>
          <p:nvPr>
            <p:ph type="sldNum" sz="quarter" idx="11"/>
          </p:nvPr>
        </p:nvSpPr>
        <p:spPr>
          <a:noFill/>
        </p:spPr>
        <p:txBody>
          <a:bodyPr/>
          <a:lstStyle/>
          <a:p>
            <a:fld id="{1A25D7CE-6542-4065-9F44-90DA2BC029E1}" type="slidenum">
              <a:rPr lang="ar-SA" smtClean="0">
                <a:cs typeface="Arial" pitchFamily="34" charset="0"/>
              </a:rPr>
              <a:pPr/>
              <a:t>135</a:t>
            </a:fld>
            <a:endParaRPr lang="en-US" smtClean="0">
              <a:cs typeface="Arial" pitchFamily="34" charset="0"/>
            </a:endParaRPr>
          </a:p>
        </p:txBody>
      </p:sp>
      <p:sp>
        <p:nvSpPr>
          <p:cNvPr id="13926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5E983775-478C-4AC6-A268-4576C49C3514}" type="slidenum">
              <a:rPr lang="ar-SA" sz="1400">
                <a:solidFill>
                  <a:schemeClr val="tx1"/>
                </a:solidFill>
                <a:latin typeface="Arial" pitchFamily="34" charset="0"/>
                <a:cs typeface="Arial" pitchFamily="34" charset="0"/>
              </a:rPr>
              <a:pPr/>
              <a:t>135</a:t>
            </a:fld>
            <a:endParaRPr lang="en-US" sz="1400" dirty="0">
              <a:solidFill>
                <a:schemeClr val="tx1"/>
              </a:solidFill>
              <a:latin typeface="Arial" pitchFamily="34" charset="0"/>
              <a:cs typeface="Arial" pitchFamily="34" charset="0"/>
            </a:endParaRPr>
          </a:p>
        </p:txBody>
      </p:sp>
      <p:sp>
        <p:nvSpPr>
          <p:cNvPr id="139269" name="Text Box 2"/>
          <p:cNvSpPr txBox="1">
            <a:spLocks noChangeArrowheads="1"/>
          </p:cNvSpPr>
          <p:nvPr/>
        </p:nvSpPr>
        <p:spPr bwMode="auto">
          <a:xfrm>
            <a:off x="685800" y="1539875"/>
            <a:ext cx="7375525"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LockFreeStack {</a:t>
            </a:r>
          </a:p>
          <a:p>
            <a:pPr algn="l"/>
            <a:r>
              <a:rPr lang="en-US" sz="2000" b="1">
                <a:solidFill>
                  <a:schemeClr val="folHlink"/>
                </a:solidFill>
                <a:latin typeface="Lucida Console" pitchFamily="49" charset="0"/>
                <a:cs typeface="Courier New" pitchFamily="49" charset="0"/>
              </a:rPr>
              <a:t>  private AtomicReference top = new AtomicReference(null);</a:t>
            </a:r>
            <a:r>
              <a:rPr lang="en-US" sz="2000" b="1">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public boolean tryPush(Node node){</a:t>
            </a:r>
          </a:p>
          <a:p>
            <a:pPr algn="l"/>
            <a:r>
              <a:rPr lang="en-US" sz="2000" b="1">
                <a:solidFill>
                  <a:schemeClr val="folHlink"/>
                </a:solidFill>
                <a:latin typeface="Lucida Console" pitchFamily="49" charset="0"/>
                <a:cs typeface="Courier New" pitchFamily="49" charset="0"/>
              </a:rPr>
              <a:t>      Node oldTop = top.get();    </a:t>
            </a:r>
          </a:p>
          <a:p>
            <a:pPr algn="l"/>
            <a:r>
              <a:rPr lang="en-US" sz="2000" b="1">
                <a:solidFill>
                  <a:schemeClr val="folHlink"/>
                </a:solidFill>
                <a:latin typeface="Lucida Console" pitchFamily="49" charset="0"/>
                <a:cs typeface="Courier New" pitchFamily="49" charset="0"/>
              </a:rPr>
              <a:t>      node.next = oldTop;      	return(top.compareAndSet(oldTop, node))</a:t>
            </a:r>
          </a:p>
          <a:p>
            <a:pPr algn="l"/>
            <a:r>
              <a:rPr lang="en-US" sz="2000" b="1">
                <a:solidFill>
                  <a:schemeClr val="folHlink"/>
                </a:solidFill>
                <a:latin typeface="Lucida Console" pitchFamily="49" charset="0"/>
                <a:cs typeface="Courier New" pitchFamily="49" charset="0"/>
              </a:rPr>
              <a:t>    } </a:t>
            </a:r>
          </a:p>
          <a:p>
            <a:pPr algn="l"/>
            <a:r>
              <a:rPr lang="en-US" sz="2000" b="1">
                <a:solidFill>
                  <a:schemeClr val="tx1"/>
                </a:solidFill>
                <a:latin typeface="Lucida Console" pitchFamily="49" charset="0"/>
                <a:cs typeface="Courier New" pitchFamily="49" charset="0"/>
              </a:rPr>
              <a:t>public void</a:t>
            </a:r>
            <a:r>
              <a:rPr lang="en-US" sz="2000" b="1">
                <a:latin typeface="Lucida Console" pitchFamily="49" charset="0"/>
                <a:cs typeface="Courier New" pitchFamily="49" charset="0"/>
              </a:rPr>
              <a:t> push(T value) {</a:t>
            </a:r>
            <a:endParaRPr lang="en-US" sz="2000" b="1">
              <a:solidFill>
                <a:schemeClr val="folHlink"/>
              </a:solidFill>
              <a:latin typeface="Lucida Console" pitchFamily="49" charset="0"/>
              <a:cs typeface="Courier New" pitchFamily="49" charset="0"/>
            </a:endParaRPr>
          </a:p>
          <a:p>
            <a:pPr algn="l"/>
            <a:r>
              <a:rPr lang="en-US" sz="2000" b="1">
                <a:solidFill>
                  <a:schemeClr val="folHlink"/>
                </a:solidFill>
                <a:latin typeface="Lucida Console" pitchFamily="49" charset="0"/>
                <a:cs typeface="Courier New" pitchFamily="49" charset="0"/>
              </a:rPr>
              <a:t>  Node node = new Node(value); </a:t>
            </a:r>
          </a:p>
          <a:p>
            <a:pPr algn="l"/>
            <a:r>
              <a:rPr lang="en-US" sz="2000" b="1">
                <a:solidFill>
                  <a:schemeClr val="folHlink"/>
                </a:solidFill>
                <a:latin typeface="Lucida Console" pitchFamily="49" charset="0"/>
                <a:cs typeface="Courier New" pitchFamily="49" charset="0"/>
              </a:rPr>
              <a:t>  while (true) {</a:t>
            </a:r>
          </a:p>
          <a:p>
            <a:pPr algn="l"/>
            <a:r>
              <a:rPr lang="en-US" sz="2000" b="1">
                <a:solidFill>
                  <a:schemeClr val="folHlink"/>
                </a:solidFill>
                <a:latin typeface="Lucida Console" pitchFamily="49" charset="0"/>
                <a:cs typeface="Courier New" pitchFamily="49" charset="0"/>
              </a:rPr>
              <a:t>      if (tryPush(node)) {</a:t>
            </a:r>
          </a:p>
          <a:p>
            <a:pPr algn="l"/>
            <a:r>
              <a:rPr lang="en-US" sz="2000" b="1">
                <a:solidFill>
                  <a:schemeClr val="folHlink"/>
                </a:solidFill>
                <a:latin typeface="Lucida Console" pitchFamily="49" charset="0"/>
                <a:cs typeface="Courier New" pitchFamily="49" charset="0"/>
              </a:rPr>
              <a:t>        return;</a:t>
            </a:r>
          </a:p>
          <a:p>
            <a:pPr algn="l"/>
            <a:r>
              <a:rPr lang="en-US" sz="2000" b="1">
                <a:solidFill>
                  <a:schemeClr val="folHlink"/>
                </a:solidFill>
                <a:latin typeface="Lucida Console" pitchFamily="49" charset="0"/>
                <a:cs typeface="Courier New" pitchFamily="49" charset="0"/>
              </a:rPr>
              <a:t>      } else backoff.backoff()</a:t>
            </a:r>
          </a:p>
          <a:p>
            <a:pPr algn="l"/>
            <a:r>
              <a:rPr lang="en-US" sz="2000" b="1">
                <a:solidFill>
                  <a:schemeClr val="folHlink"/>
                </a:solidFill>
                <a:latin typeface="Lucida Console" pitchFamily="49" charset="0"/>
                <a:cs typeface="Courier New" pitchFamily="49" charset="0"/>
              </a:rPr>
              <a:t>}}</a:t>
            </a:r>
            <a:r>
              <a:rPr lang="en-US" sz="2000">
                <a:solidFill>
                  <a:schemeClr val="folHlink"/>
                </a:solidFill>
                <a:latin typeface="Lucida Console" pitchFamily="49" charset="0"/>
                <a:cs typeface="Courier New" pitchFamily="49" charset="0"/>
              </a:rPr>
              <a:t> </a:t>
            </a:r>
          </a:p>
        </p:txBody>
      </p:sp>
      <p:sp>
        <p:nvSpPr>
          <p:cNvPr id="139270" name="Rectangle 3"/>
          <p:cNvSpPr>
            <a:spLocks noGrp="1" noChangeArrowheads="1"/>
          </p:cNvSpPr>
          <p:nvPr>
            <p:ph type="title" idx="4294967295"/>
          </p:nvPr>
        </p:nvSpPr>
        <p:spPr>
          <a:xfrm>
            <a:off x="685800" y="206375"/>
            <a:ext cx="7772400" cy="1143000"/>
          </a:xfrm>
        </p:spPr>
        <p:txBody>
          <a:bodyPr/>
          <a:lstStyle/>
          <a:p>
            <a:r>
              <a:rPr lang="en-US" smtClean="0"/>
              <a:t>Lock-free Stack</a:t>
            </a:r>
          </a:p>
        </p:txBody>
      </p:sp>
      <p:sp>
        <p:nvSpPr>
          <p:cNvPr id="139271" name="Text Box 5"/>
          <p:cNvSpPr txBox="1">
            <a:spLocks noChangeArrowheads="1"/>
          </p:cNvSpPr>
          <p:nvPr/>
        </p:nvSpPr>
        <p:spPr bwMode="auto">
          <a:xfrm>
            <a:off x="3651980" y="5586413"/>
            <a:ext cx="3427541" cy="523220"/>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Push</a:t>
            </a:r>
            <a:r>
              <a:rPr lang="en-US" sz="2800" b="1" dirty="0">
                <a:solidFill>
                  <a:srgbClr val="FF0000"/>
                </a:solidFill>
                <a:latin typeface="Arial" pitchFamily="34" charset="0"/>
                <a:cs typeface="Courier New" pitchFamily="49" charset="0"/>
              </a:rPr>
              <a:t> calls </a:t>
            </a:r>
            <a:r>
              <a:rPr lang="en-US" sz="2800" b="1" dirty="0" err="1">
                <a:solidFill>
                  <a:srgbClr val="FF0000"/>
                </a:solidFill>
                <a:latin typeface="Arial" pitchFamily="34" charset="0"/>
                <a:cs typeface="Courier New" pitchFamily="49" charset="0"/>
              </a:rPr>
              <a:t>tryPush</a:t>
            </a:r>
            <a:endParaRPr lang="en-US" sz="2800" b="1" dirty="0">
              <a:solidFill>
                <a:srgbClr val="FF0000"/>
              </a:solidFill>
              <a:latin typeface="Arial" pitchFamily="34" charset="0"/>
              <a:cs typeface="Courier New" pitchFamily="49" charset="0"/>
            </a:endParaRPr>
          </a:p>
        </p:txBody>
      </p:sp>
      <p:sp>
        <p:nvSpPr>
          <p:cNvPr id="139272" name="AutoShape 4"/>
          <p:cNvSpPr>
            <a:spLocks noChangeArrowheads="1"/>
          </p:cNvSpPr>
          <p:nvPr/>
        </p:nvSpPr>
        <p:spPr bwMode="auto">
          <a:xfrm flipH="1">
            <a:off x="685800" y="3930650"/>
            <a:ext cx="4614863" cy="458788"/>
          </a:xfrm>
          <a:prstGeom prst="wedgeRoundRectCallout">
            <a:avLst>
              <a:gd name="adj1" fmla="val -38787"/>
              <a:gd name="adj2" fmla="val 337542"/>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1"/>
          <p:cNvSpPr>
            <a:spLocks noGrp="1"/>
          </p:cNvSpPr>
          <p:nvPr>
            <p:ph type="ftr" sz="quarter" idx="10"/>
          </p:nvPr>
        </p:nvSpPr>
        <p:spPr>
          <a:noFill/>
        </p:spPr>
        <p:txBody>
          <a:bodyPr/>
          <a:lstStyle/>
          <a:p>
            <a:r>
              <a:rPr lang="en-US" smtClean="0"/>
              <a:t>Art of Multiprocessor Programming</a:t>
            </a:r>
          </a:p>
        </p:txBody>
      </p:sp>
      <p:sp>
        <p:nvSpPr>
          <p:cNvPr id="140291" name="Slide Number Placeholder 2"/>
          <p:cNvSpPr>
            <a:spLocks noGrp="1"/>
          </p:cNvSpPr>
          <p:nvPr>
            <p:ph type="sldNum" sz="quarter" idx="11"/>
          </p:nvPr>
        </p:nvSpPr>
        <p:spPr>
          <a:noFill/>
        </p:spPr>
        <p:txBody>
          <a:bodyPr/>
          <a:lstStyle/>
          <a:p>
            <a:fld id="{1363146B-6044-4C2F-BED4-FEE77A53CC63}" type="slidenum">
              <a:rPr lang="ar-SA" smtClean="0">
                <a:cs typeface="Arial" pitchFamily="34" charset="0"/>
              </a:rPr>
              <a:pPr/>
              <a:t>136</a:t>
            </a:fld>
            <a:endParaRPr lang="en-US" smtClean="0">
              <a:cs typeface="Arial" pitchFamily="34" charset="0"/>
            </a:endParaRPr>
          </a:p>
        </p:txBody>
      </p:sp>
      <p:sp>
        <p:nvSpPr>
          <p:cNvPr id="14029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5DA6333-F8A3-4C68-A2F3-DF7F75A4269E}" type="slidenum">
              <a:rPr lang="ar-SA" sz="1400">
                <a:solidFill>
                  <a:schemeClr val="tx1"/>
                </a:solidFill>
                <a:latin typeface="Arial" pitchFamily="34" charset="0"/>
                <a:cs typeface="Arial" pitchFamily="34" charset="0"/>
              </a:rPr>
              <a:pPr/>
              <a:t>136</a:t>
            </a:fld>
            <a:endParaRPr lang="en-US" sz="1400" dirty="0">
              <a:solidFill>
                <a:schemeClr val="tx1"/>
              </a:solidFill>
              <a:latin typeface="Arial" pitchFamily="34" charset="0"/>
              <a:cs typeface="Arial" pitchFamily="34" charset="0"/>
            </a:endParaRPr>
          </a:p>
        </p:txBody>
      </p:sp>
      <p:sp>
        <p:nvSpPr>
          <p:cNvPr id="140293" name="Text Box 2"/>
          <p:cNvSpPr txBox="1">
            <a:spLocks noChangeArrowheads="1"/>
          </p:cNvSpPr>
          <p:nvPr/>
        </p:nvSpPr>
        <p:spPr bwMode="auto">
          <a:xfrm>
            <a:off x="685800" y="1539875"/>
            <a:ext cx="7375525"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LockFreeStack {</a:t>
            </a:r>
          </a:p>
          <a:p>
            <a:pPr algn="l"/>
            <a:r>
              <a:rPr lang="en-US" sz="2000" b="1">
                <a:solidFill>
                  <a:schemeClr val="folHlink"/>
                </a:solidFill>
                <a:latin typeface="Lucida Console" pitchFamily="49" charset="0"/>
                <a:cs typeface="Courier New" pitchFamily="49" charset="0"/>
              </a:rPr>
              <a:t>  private AtomicReference top = new AtomicReference(null);  </a:t>
            </a:r>
          </a:p>
          <a:p>
            <a:pPr algn="l"/>
            <a:r>
              <a:rPr lang="en-US" sz="2000" b="1">
                <a:solidFill>
                  <a:schemeClr val="folHlink"/>
                </a:solidFill>
                <a:latin typeface="Lucida Console" pitchFamily="49" charset="0"/>
                <a:cs typeface="Courier New" pitchFamily="49" charset="0"/>
              </a:rPr>
              <a:t>public boolean tryPush(Node node){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 oldTop = top.get();</a:t>
            </a:r>
            <a:r>
              <a:rPr lang="en-US" sz="2000" b="1">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node.next = oldTop;      	return(top.compareAndSet(oldTop, node))</a:t>
            </a:r>
          </a:p>
          <a:p>
            <a:pPr algn="l"/>
            <a:r>
              <a:rPr lang="en-US" sz="2000" b="1">
                <a:solidFill>
                  <a:schemeClr val="folHlink"/>
                </a:solidFill>
                <a:latin typeface="Lucida Console" pitchFamily="49" charset="0"/>
                <a:cs typeface="Courier New" pitchFamily="49" charset="0"/>
              </a:rPr>
              <a:t>    } </a:t>
            </a:r>
          </a:p>
          <a:p>
            <a:pPr algn="l"/>
            <a:r>
              <a:rPr lang="en-US" sz="2000" b="1">
                <a:solidFill>
                  <a:schemeClr val="folHlink"/>
                </a:solidFill>
                <a:latin typeface="Lucida Console" pitchFamily="49" charset="0"/>
                <a:cs typeface="Courier New" pitchFamily="49" charset="0"/>
              </a:rPr>
              <a:t>public void push(T value) {</a:t>
            </a:r>
          </a:p>
          <a:p>
            <a:pPr algn="l"/>
            <a:r>
              <a:rPr lang="en-US" sz="2000" b="1">
                <a:latin typeface="Lucida Console" pitchFamily="49" charset="0"/>
                <a:cs typeface="Courier New" pitchFamily="49" charset="0"/>
              </a:rPr>
              <a:t>  Node node = </a:t>
            </a:r>
            <a:r>
              <a:rPr lang="en-US" sz="2000" b="1">
                <a:solidFill>
                  <a:schemeClr val="tx1"/>
                </a:solidFill>
                <a:latin typeface="Lucida Console" pitchFamily="49" charset="0"/>
                <a:cs typeface="Courier New" pitchFamily="49" charset="0"/>
              </a:rPr>
              <a:t>new</a:t>
            </a:r>
            <a:r>
              <a:rPr lang="en-US" sz="2000" b="1">
                <a:latin typeface="Lucida Console" pitchFamily="49" charset="0"/>
                <a:cs typeface="Courier New" pitchFamily="49" charset="0"/>
              </a:rPr>
              <a:t> Node(value); </a:t>
            </a:r>
          </a:p>
          <a:p>
            <a:pPr algn="l"/>
            <a:r>
              <a:rPr lang="en-US" sz="2000" b="1">
                <a:solidFill>
                  <a:schemeClr val="folHlink"/>
                </a:solidFill>
                <a:latin typeface="Lucida Console" pitchFamily="49" charset="0"/>
                <a:cs typeface="Courier New" pitchFamily="49" charset="0"/>
              </a:rPr>
              <a:t>  while (true) {</a:t>
            </a:r>
          </a:p>
          <a:p>
            <a:pPr algn="l"/>
            <a:r>
              <a:rPr lang="en-US" sz="2000" b="1">
                <a:solidFill>
                  <a:schemeClr val="folHlink"/>
                </a:solidFill>
                <a:latin typeface="Lucida Console" pitchFamily="49" charset="0"/>
                <a:cs typeface="Courier New" pitchFamily="49" charset="0"/>
              </a:rPr>
              <a:t>      if (tryPush(node)) {</a:t>
            </a:r>
          </a:p>
          <a:p>
            <a:pPr algn="l"/>
            <a:r>
              <a:rPr lang="en-US" sz="2000" b="1">
                <a:solidFill>
                  <a:schemeClr val="folHlink"/>
                </a:solidFill>
                <a:latin typeface="Lucida Console" pitchFamily="49" charset="0"/>
                <a:cs typeface="Courier New" pitchFamily="49" charset="0"/>
              </a:rPr>
              <a:t>        return;</a:t>
            </a:r>
          </a:p>
          <a:p>
            <a:pPr algn="l"/>
            <a:r>
              <a:rPr lang="en-US" sz="2000" b="1">
                <a:solidFill>
                  <a:schemeClr val="folHlink"/>
                </a:solidFill>
                <a:latin typeface="Lucida Console" pitchFamily="49" charset="0"/>
                <a:cs typeface="Courier New" pitchFamily="49" charset="0"/>
              </a:rPr>
              <a:t>      } else backoff.backoff()</a:t>
            </a:r>
          </a:p>
          <a:p>
            <a:pPr algn="l"/>
            <a:r>
              <a:rPr lang="en-US" sz="2000" b="1">
                <a:solidFill>
                  <a:schemeClr val="folHlink"/>
                </a:solidFill>
                <a:latin typeface="Lucida Console" pitchFamily="49" charset="0"/>
                <a:cs typeface="Courier New" pitchFamily="49" charset="0"/>
              </a:rPr>
              <a:t>}}</a:t>
            </a:r>
            <a:r>
              <a:rPr lang="en-US" sz="2000">
                <a:solidFill>
                  <a:schemeClr val="folHlink"/>
                </a:solidFill>
                <a:latin typeface="Lucida Console" pitchFamily="49" charset="0"/>
                <a:cs typeface="Courier New" pitchFamily="49" charset="0"/>
              </a:rPr>
              <a:t> </a:t>
            </a:r>
          </a:p>
        </p:txBody>
      </p:sp>
      <p:sp>
        <p:nvSpPr>
          <p:cNvPr id="140294" name="Rectangle 3"/>
          <p:cNvSpPr>
            <a:spLocks noGrp="1" noChangeArrowheads="1"/>
          </p:cNvSpPr>
          <p:nvPr>
            <p:ph type="title" idx="4294967295"/>
          </p:nvPr>
        </p:nvSpPr>
        <p:spPr>
          <a:xfrm>
            <a:off x="685800" y="206375"/>
            <a:ext cx="7772400" cy="1143000"/>
          </a:xfrm>
        </p:spPr>
        <p:txBody>
          <a:bodyPr/>
          <a:lstStyle/>
          <a:p>
            <a:r>
              <a:rPr lang="en-US" smtClean="0"/>
              <a:t>Lock-free Stack</a:t>
            </a:r>
          </a:p>
        </p:txBody>
      </p:sp>
      <p:sp>
        <p:nvSpPr>
          <p:cNvPr id="140295" name="Text Box 5"/>
          <p:cNvSpPr txBox="1">
            <a:spLocks noChangeArrowheads="1"/>
          </p:cNvSpPr>
          <p:nvPr/>
        </p:nvSpPr>
        <p:spPr bwMode="auto">
          <a:xfrm>
            <a:off x="3255963" y="5684838"/>
            <a:ext cx="3054350" cy="519112"/>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Create</a:t>
            </a:r>
            <a:r>
              <a:rPr lang="en-US" sz="2800" b="1" dirty="0">
                <a:solidFill>
                  <a:srgbClr val="FF0000"/>
                </a:solidFill>
                <a:latin typeface="Arial" pitchFamily="34" charset="0"/>
                <a:cs typeface="Courier New" pitchFamily="49" charset="0"/>
              </a:rPr>
              <a:t> new node</a:t>
            </a:r>
          </a:p>
        </p:txBody>
      </p:sp>
      <p:sp>
        <p:nvSpPr>
          <p:cNvPr id="140296" name="AutoShape 4"/>
          <p:cNvSpPr>
            <a:spLocks noChangeArrowheads="1"/>
          </p:cNvSpPr>
          <p:nvPr/>
        </p:nvSpPr>
        <p:spPr bwMode="auto">
          <a:xfrm flipH="1">
            <a:off x="914400" y="4267200"/>
            <a:ext cx="4627563" cy="444500"/>
          </a:xfrm>
          <a:prstGeom prst="wedgeRoundRectCallout">
            <a:avLst>
              <a:gd name="adj1" fmla="val -28083"/>
              <a:gd name="adj2" fmla="val 286426"/>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1"/>
          <p:cNvSpPr>
            <a:spLocks noGrp="1"/>
          </p:cNvSpPr>
          <p:nvPr>
            <p:ph type="ftr" sz="quarter" idx="10"/>
          </p:nvPr>
        </p:nvSpPr>
        <p:spPr>
          <a:noFill/>
        </p:spPr>
        <p:txBody>
          <a:bodyPr/>
          <a:lstStyle/>
          <a:p>
            <a:r>
              <a:rPr lang="en-US" smtClean="0"/>
              <a:t>Art of Multiprocessor Programming</a:t>
            </a:r>
          </a:p>
        </p:txBody>
      </p:sp>
      <p:sp>
        <p:nvSpPr>
          <p:cNvPr id="141315" name="Slide Number Placeholder 2"/>
          <p:cNvSpPr>
            <a:spLocks noGrp="1"/>
          </p:cNvSpPr>
          <p:nvPr>
            <p:ph type="sldNum" sz="quarter" idx="11"/>
          </p:nvPr>
        </p:nvSpPr>
        <p:spPr>
          <a:noFill/>
        </p:spPr>
        <p:txBody>
          <a:bodyPr/>
          <a:lstStyle/>
          <a:p>
            <a:fld id="{26CE2497-BBDA-4442-AB00-0B76A46E2EF5}" type="slidenum">
              <a:rPr lang="ar-SA" smtClean="0">
                <a:cs typeface="Arial" pitchFamily="34" charset="0"/>
              </a:rPr>
              <a:pPr/>
              <a:t>137</a:t>
            </a:fld>
            <a:endParaRPr lang="en-US" smtClean="0">
              <a:cs typeface="Arial" pitchFamily="34" charset="0"/>
            </a:endParaRPr>
          </a:p>
        </p:txBody>
      </p:sp>
      <p:sp>
        <p:nvSpPr>
          <p:cNvPr id="14131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835933F8-7588-443D-BC16-30131AAAEDAA}" type="slidenum">
              <a:rPr lang="ar-SA" sz="1400">
                <a:solidFill>
                  <a:schemeClr val="tx1"/>
                </a:solidFill>
                <a:latin typeface="Arial" pitchFamily="34" charset="0"/>
                <a:cs typeface="Arial" pitchFamily="34" charset="0"/>
              </a:rPr>
              <a:pPr/>
              <a:t>137</a:t>
            </a:fld>
            <a:endParaRPr lang="en-US" sz="1400" dirty="0">
              <a:solidFill>
                <a:schemeClr val="tx1"/>
              </a:solidFill>
              <a:latin typeface="Arial" pitchFamily="34" charset="0"/>
              <a:cs typeface="Arial" pitchFamily="34" charset="0"/>
            </a:endParaRPr>
          </a:p>
        </p:txBody>
      </p:sp>
      <p:sp>
        <p:nvSpPr>
          <p:cNvPr id="141317" name="Text Box 2"/>
          <p:cNvSpPr txBox="1">
            <a:spLocks noChangeArrowheads="1"/>
          </p:cNvSpPr>
          <p:nvPr/>
        </p:nvSpPr>
        <p:spPr bwMode="auto">
          <a:xfrm>
            <a:off x="685800" y="1539875"/>
            <a:ext cx="7375525"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LockFreeStack {</a:t>
            </a:r>
          </a:p>
          <a:p>
            <a:pPr algn="l"/>
            <a:r>
              <a:rPr lang="en-US" sz="2000" b="1">
                <a:solidFill>
                  <a:schemeClr val="folHlink"/>
                </a:solidFill>
                <a:latin typeface="Lucida Console" pitchFamily="49" charset="0"/>
                <a:cs typeface="Courier New" pitchFamily="49" charset="0"/>
              </a:rPr>
              <a:t>  private AtomicReference top = new AtomicReference(null);  </a:t>
            </a:r>
          </a:p>
          <a:p>
            <a:pPr algn="l"/>
            <a:r>
              <a:rPr lang="en-US" sz="2000" b="1">
                <a:solidFill>
                  <a:schemeClr val="folHlink"/>
                </a:solidFill>
                <a:latin typeface="Lucida Console" pitchFamily="49" charset="0"/>
                <a:cs typeface="Courier New" pitchFamily="49" charset="0"/>
              </a:rPr>
              <a:t>public boolean tryPush(Node node){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 oldTop = top.get();</a:t>
            </a:r>
            <a:r>
              <a:rPr lang="en-US" sz="2000" b="1">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node.next = oldTop;      	return(top.compareAndSet(oldTop, node))</a:t>
            </a:r>
          </a:p>
          <a:p>
            <a:pPr algn="l"/>
            <a:r>
              <a:rPr lang="en-US" sz="2000" b="1">
                <a:solidFill>
                  <a:schemeClr val="folHlink"/>
                </a:solidFill>
                <a:latin typeface="Lucida Console" pitchFamily="49" charset="0"/>
                <a:cs typeface="Courier New" pitchFamily="49" charset="0"/>
              </a:rPr>
              <a:t>    } </a:t>
            </a:r>
          </a:p>
          <a:p>
            <a:pPr algn="l"/>
            <a:r>
              <a:rPr lang="en-US" sz="2000" b="1">
                <a:solidFill>
                  <a:schemeClr val="folHlink"/>
                </a:solidFill>
                <a:latin typeface="Lucida Console" pitchFamily="49" charset="0"/>
                <a:cs typeface="Courier New" pitchFamily="49" charset="0"/>
              </a:rPr>
              <a:t>public void push(T value)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 node = new Node(value);</a:t>
            </a:r>
            <a:r>
              <a:rPr lang="en-US" sz="2000" b="1">
                <a:latin typeface="Lucida Console" pitchFamily="49" charset="0"/>
                <a:cs typeface="Courier New" pitchFamily="49" charset="0"/>
              </a:rPr>
              <a:t> </a:t>
            </a:r>
          </a:p>
          <a:p>
            <a:pPr algn="l"/>
            <a:r>
              <a:rPr lang="en-US" sz="2000" b="1">
                <a:solidFill>
                  <a:schemeClr val="tx2"/>
                </a:solidFill>
                <a:latin typeface="Lucida Console" pitchFamily="49" charset="0"/>
                <a:cs typeface="Courier New" pitchFamily="49" charset="0"/>
              </a:rPr>
              <a:t>  while</a:t>
            </a:r>
            <a:r>
              <a:rPr lang="en-US" sz="2000" b="1">
                <a:latin typeface="Lucida Console" pitchFamily="49" charset="0"/>
                <a:cs typeface="Courier New" pitchFamily="49" charset="0"/>
              </a:rPr>
              <a:t> (true) {</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if</a:t>
            </a:r>
            <a:r>
              <a:rPr lang="en-US" sz="2000" b="1">
                <a:latin typeface="Lucida Console" pitchFamily="49" charset="0"/>
                <a:cs typeface="Courier New" pitchFamily="49" charset="0"/>
              </a:rPr>
              <a:t> (tryPush(node)) {</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return</a:t>
            </a:r>
            <a:r>
              <a:rPr lang="en-US" sz="2000" b="1">
                <a:latin typeface="Lucida Console" pitchFamily="49" charset="0"/>
                <a:cs typeface="Courier New" pitchFamily="49" charset="0"/>
              </a:rPr>
              <a:t>;</a:t>
            </a:r>
          </a:p>
          <a:p>
            <a:pPr algn="l"/>
            <a:r>
              <a:rPr lang="en-US" sz="2000" b="1">
                <a:latin typeface="Lucida Console" pitchFamily="49" charset="0"/>
                <a:cs typeface="Courier New" pitchFamily="49" charset="0"/>
              </a:rPr>
              <a:t>      } </a:t>
            </a:r>
            <a:r>
              <a:rPr lang="en-US" sz="2000" b="1">
                <a:solidFill>
                  <a:schemeClr val="tx2"/>
                </a:solidFill>
                <a:latin typeface="Lucida Console" pitchFamily="49" charset="0"/>
                <a:cs typeface="Courier New" pitchFamily="49" charset="0"/>
              </a:rPr>
              <a:t>else</a:t>
            </a:r>
            <a:r>
              <a:rPr lang="en-US" sz="2000" b="1">
                <a:latin typeface="Lucida Console" pitchFamily="49" charset="0"/>
                <a:cs typeface="Courier New" pitchFamily="49" charset="0"/>
              </a:rPr>
              <a:t> backoff.backoff()</a:t>
            </a:r>
          </a:p>
          <a:p>
            <a:pPr algn="l"/>
            <a:r>
              <a:rPr lang="en-US" sz="2000" b="1">
                <a:solidFill>
                  <a:schemeClr val="folHlink"/>
                </a:solidFill>
                <a:latin typeface="Lucida Console" pitchFamily="49" charset="0"/>
                <a:cs typeface="Courier New" pitchFamily="49" charset="0"/>
              </a:rPr>
              <a:t>}}</a:t>
            </a:r>
            <a:r>
              <a:rPr lang="en-US" sz="2000">
                <a:solidFill>
                  <a:schemeClr val="folHlink"/>
                </a:solidFill>
                <a:latin typeface="Lucida Console" pitchFamily="49" charset="0"/>
                <a:cs typeface="Courier New" pitchFamily="49" charset="0"/>
              </a:rPr>
              <a:t> </a:t>
            </a:r>
          </a:p>
        </p:txBody>
      </p:sp>
      <p:sp>
        <p:nvSpPr>
          <p:cNvPr id="141318" name="Rectangle 3"/>
          <p:cNvSpPr>
            <a:spLocks noGrp="1" noChangeArrowheads="1"/>
          </p:cNvSpPr>
          <p:nvPr>
            <p:ph type="title" idx="4294967295"/>
          </p:nvPr>
        </p:nvSpPr>
        <p:spPr>
          <a:xfrm>
            <a:off x="685800" y="206375"/>
            <a:ext cx="7772400" cy="1143000"/>
          </a:xfrm>
        </p:spPr>
        <p:txBody>
          <a:bodyPr/>
          <a:lstStyle/>
          <a:p>
            <a:r>
              <a:rPr lang="en-US" smtClean="0"/>
              <a:t>Lock-free Stack</a:t>
            </a:r>
          </a:p>
        </p:txBody>
      </p:sp>
      <p:sp>
        <p:nvSpPr>
          <p:cNvPr id="141319" name="AutoShape 4"/>
          <p:cNvSpPr>
            <a:spLocks noChangeArrowheads="1"/>
          </p:cNvSpPr>
          <p:nvPr/>
        </p:nvSpPr>
        <p:spPr bwMode="auto">
          <a:xfrm flipH="1">
            <a:off x="914400" y="4572000"/>
            <a:ext cx="4627563" cy="1377950"/>
          </a:xfrm>
          <a:prstGeom prst="wedgeRoundRectCallout">
            <a:avLst>
              <a:gd name="adj1" fmla="val -32269"/>
              <a:gd name="adj2" fmla="val -110602"/>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141320" name="Text Box 5"/>
          <p:cNvSpPr txBox="1">
            <a:spLocks noChangeArrowheads="1"/>
          </p:cNvSpPr>
          <p:nvPr/>
        </p:nvSpPr>
        <p:spPr bwMode="auto">
          <a:xfrm>
            <a:off x="3070225" y="2735263"/>
            <a:ext cx="4941888" cy="946150"/>
          </a:xfrm>
          <a:prstGeom prst="rect">
            <a:avLst/>
          </a:prstGeom>
          <a:solidFill>
            <a:srgbClr val="FFFFCC">
              <a:alpha val="89803"/>
            </a:srgbClr>
          </a:solidFill>
          <a:ln w="38100" algn="ctr">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If </a:t>
            </a:r>
            <a:r>
              <a:rPr lang="en-US" sz="2800" b="1" dirty="0" err="1">
                <a:solidFill>
                  <a:srgbClr val="FF0000"/>
                </a:solidFill>
                <a:latin typeface="Arial" pitchFamily="34" charset="0"/>
                <a:cs typeface="Arial" pitchFamily="34" charset="0"/>
              </a:rPr>
              <a:t>tryPush</a:t>
            </a:r>
            <a:r>
              <a:rPr lang="en-US" sz="2800" b="1" dirty="0">
                <a:solidFill>
                  <a:srgbClr val="FF0000"/>
                </a:solidFill>
                <a:latin typeface="Arial" pitchFamily="34" charset="0"/>
                <a:cs typeface="Arial" pitchFamily="34" charset="0"/>
              </a:rPr>
              <a:t>() fails,</a:t>
            </a:r>
          </a:p>
          <a:p>
            <a:pPr algn="ctr"/>
            <a:r>
              <a:rPr lang="en-US" sz="2800" b="1" dirty="0">
                <a:solidFill>
                  <a:srgbClr val="FF0000"/>
                </a:solidFill>
                <a:latin typeface="Arial" pitchFamily="34" charset="0"/>
                <a:cs typeface="Arial" pitchFamily="34" charset="0"/>
              </a:rPr>
              <a:t>back off before retrying</a:t>
            </a:r>
          </a:p>
        </p:txBody>
      </p:sp>
    </p:spTree>
  </p:cSld>
  <p:clrMapOvr>
    <a:masterClrMapping/>
  </p:clrMapOvr>
  <p:transition>
    <p:blinds/>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1"/>
          <p:cNvSpPr>
            <a:spLocks noGrp="1"/>
          </p:cNvSpPr>
          <p:nvPr>
            <p:ph type="ftr" sz="quarter" idx="10"/>
          </p:nvPr>
        </p:nvSpPr>
        <p:spPr>
          <a:noFill/>
        </p:spPr>
        <p:txBody>
          <a:bodyPr/>
          <a:lstStyle/>
          <a:p>
            <a:r>
              <a:rPr lang="en-US" smtClean="0"/>
              <a:t>Art of Multiprocessor Programming</a:t>
            </a:r>
          </a:p>
        </p:txBody>
      </p:sp>
      <p:sp>
        <p:nvSpPr>
          <p:cNvPr id="142339" name="Slide Number Placeholder 2"/>
          <p:cNvSpPr>
            <a:spLocks noGrp="1"/>
          </p:cNvSpPr>
          <p:nvPr>
            <p:ph type="sldNum" sz="quarter" idx="11"/>
          </p:nvPr>
        </p:nvSpPr>
        <p:spPr>
          <a:noFill/>
        </p:spPr>
        <p:txBody>
          <a:bodyPr/>
          <a:lstStyle/>
          <a:p>
            <a:fld id="{361502DE-B63F-4E7A-A2F1-A23FAA5D9143}" type="slidenum">
              <a:rPr lang="ar-SA" smtClean="0">
                <a:cs typeface="Arial" pitchFamily="34" charset="0"/>
              </a:rPr>
              <a:pPr/>
              <a:t>138</a:t>
            </a:fld>
            <a:endParaRPr lang="en-US" smtClean="0">
              <a:cs typeface="Arial" pitchFamily="34" charset="0"/>
            </a:endParaRPr>
          </a:p>
        </p:txBody>
      </p:sp>
      <p:sp>
        <p:nvSpPr>
          <p:cNvPr id="14234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3E9E4DE-311E-48C0-B4E3-A000D4A41AAD}" type="slidenum">
              <a:rPr lang="ar-SA" sz="1400">
                <a:solidFill>
                  <a:schemeClr val="tx1"/>
                </a:solidFill>
                <a:latin typeface="Arial" pitchFamily="34" charset="0"/>
                <a:cs typeface="Arial" pitchFamily="34" charset="0"/>
              </a:rPr>
              <a:pPr/>
              <a:t>138</a:t>
            </a:fld>
            <a:endParaRPr lang="en-US" sz="1400" dirty="0">
              <a:solidFill>
                <a:schemeClr val="tx1"/>
              </a:solidFill>
              <a:latin typeface="Arial" pitchFamily="34" charset="0"/>
              <a:cs typeface="Arial" pitchFamily="34" charset="0"/>
            </a:endParaRPr>
          </a:p>
        </p:txBody>
      </p:sp>
      <p:sp>
        <p:nvSpPr>
          <p:cNvPr id="142341" name="Rectangle 2"/>
          <p:cNvSpPr>
            <a:spLocks noGrp="1" noChangeArrowheads="1"/>
          </p:cNvSpPr>
          <p:nvPr>
            <p:ph type="title" idx="4294967295"/>
          </p:nvPr>
        </p:nvSpPr>
        <p:spPr/>
        <p:txBody>
          <a:bodyPr/>
          <a:lstStyle/>
          <a:p>
            <a:r>
              <a:rPr lang="en-US" smtClean="0"/>
              <a:t>Lock-free Stack</a:t>
            </a:r>
          </a:p>
        </p:txBody>
      </p:sp>
      <p:sp>
        <p:nvSpPr>
          <p:cNvPr id="142342" name="Rectangle 3"/>
          <p:cNvSpPr>
            <a:spLocks noGrp="1" noChangeArrowheads="1"/>
          </p:cNvSpPr>
          <p:nvPr>
            <p:ph type="body" idx="4294967295"/>
          </p:nvPr>
        </p:nvSpPr>
        <p:spPr/>
        <p:txBody>
          <a:bodyPr/>
          <a:lstStyle/>
          <a:p>
            <a:r>
              <a:rPr lang="en-US" smtClean="0">
                <a:solidFill>
                  <a:schemeClr val="accent1"/>
                </a:solidFill>
              </a:rPr>
              <a:t>Good</a:t>
            </a:r>
          </a:p>
          <a:p>
            <a:pPr lvl="1"/>
            <a:r>
              <a:rPr lang="en-US" smtClean="0"/>
              <a:t>No locking </a:t>
            </a:r>
          </a:p>
          <a:p>
            <a:r>
              <a:rPr lang="en-US" smtClean="0">
                <a:solidFill>
                  <a:srgbClr val="FF3300"/>
                </a:solidFill>
              </a:rPr>
              <a:t>Bad</a:t>
            </a:r>
          </a:p>
          <a:p>
            <a:pPr lvl="1"/>
            <a:r>
              <a:rPr lang="en-US" smtClean="0"/>
              <a:t>Without GC, fear ABA</a:t>
            </a:r>
          </a:p>
          <a:p>
            <a:pPr lvl="1"/>
            <a:r>
              <a:rPr lang="en-US" smtClean="0"/>
              <a:t>Without backoff, huge contention at top </a:t>
            </a:r>
          </a:p>
          <a:p>
            <a:pPr lvl="1"/>
            <a:r>
              <a:rPr lang="en-US" smtClean="0"/>
              <a:t>In any case, no parallelism</a:t>
            </a:r>
          </a:p>
          <a:p>
            <a:pPr>
              <a:buFontTx/>
              <a:buNone/>
            </a:pPr>
            <a:endParaRPr lang="en-US" smtClean="0">
              <a:solidFill>
                <a:schemeClr val="tx1"/>
              </a:solidFill>
            </a:endParaRP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1"/>
          <p:cNvSpPr>
            <a:spLocks noGrp="1"/>
          </p:cNvSpPr>
          <p:nvPr>
            <p:ph type="ftr" sz="quarter" idx="10"/>
          </p:nvPr>
        </p:nvSpPr>
        <p:spPr>
          <a:noFill/>
        </p:spPr>
        <p:txBody>
          <a:bodyPr/>
          <a:lstStyle/>
          <a:p>
            <a:r>
              <a:rPr lang="en-US" smtClean="0"/>
              <a:t>Art of Multiprocessor Programming</a:t>
            </a:r>
          </a:p>
        </p:txBody>
      </p:sp>
      <p:sp>
        <p:nvSpPr>
          <p:cNvPr id="143363" name="Slide Number Placeholder 2"/>
          <p:cNvSpPr>
            <a:spLocks noGrp="1"/>
          </p:cNvSpPr>
          <p:nvPr>
            <p:ph type="sldNum" sz="quarter" idx="11"/>
          </p:nvPr>
        </p:nvSpPr>
        <p:spPr>
          <a:noFill/>
        </p:spPr>
        <p:txBody>
          <a:bodyPr/>
          <a:lstStyle/>
          <a:p>
            <a:fld id="{5C7228F5-8FD0-455C-A8BD-AC30929A4EB8}" type="slidenum">
              <a:rPr lang="ar-SA" smtClean="0">
                <a:cs typeface="Arial" pitchFamily="34" charset="0"/>
              </a:rPr>
              <a:pPr/>
              <a:t>139</a:t>
            </a:fld>
            <a:endParaRPr lang="en-US" smtClean="0">
              <a:cs typeface="Arial" pitchFamily="34" charset="0"/>
            </a:endParaRPr>
          </a:p>
        </p:txBody>
      </p:sp>
      <p:sp>
        <p:nvSpPr>
          <p:cNvPr id="14336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7582E5D-94C4-49B1-B55F-995558198F01}" type="slidenum">
              <a:rPr lang="ar-SA" sz="1400">
                <a:solidFill>
                  <a:schemeClr val="tx1"/>
                </a:solidFill>
                <a:latin typeface="Arial" pitchFamily="34" charset="0"/>
                <a:cs typeface="Arial" pitchFamily="34" charset="0"/>
              </a:rPr>
              <a:pPr/>
              <a:t>139</a:t>
            </a:fld>
            <a:endParaRPr lang="en-US" sz="1400" dirty="0">
              <a:solidFill>
                <a:schemeClr val="tx1"/>
              </a:solidFill>
              <a:latin typeface="Arial" pitchFamily="34" charset="0"/>
              <a:cs typeface="Arial" pitchFamily="34" charset="0"/>
            </a:endParaRPr>
          </a:p>
        </p:txBody>
      </p:sp>
      <p:sp>
        <p:nvSpPr>
          <p:cNvPr id="143365" name="Rectangle 2"/>
          <p:cNvSpPr>
            <a:spLocks noGrp="1" noChangeArrowheads="1"/>
          </p:cNvSpPr>
          <p:nvPr>
            <p:ph type="title" idx="4294967295"/>
          </p:nvPr>
        </p:nvSpPr>
        <p:spPr/>
        <p:txBody>
          <a:bodyPr/>
          <a:lstStyle/>
          <a:p>
            <a:r>
              <a:rPr lang="en-US" smtClean="0"/>
              <a:t>Big Question</a:t>
            </a:r>
          </a:p>
        </p:txBody>
      </p:sp>
      <p:sp>
        <p:nvSpPr>
          <p:cNvPr id="143366" name="Rectangle 3"/>
          <p:cNvSpPr>
            <a:spLocks noGrp="1" noChangeArrowheads="1"/>
          </p:cNvSpPr>
          <p:nvPr>
            <p:ph type="body" idx="4294967295"/>
          </p:nvPr>
        </p:nvSpPr>
        <p:spPr/>
        <p:txBody>
          <a:bodyPr/>
          <a:lstStyle/>
          <a:p>
            <a:r>
              <a:rPr lang="en-US" smtClean="0"/>
              <a:t>Are stacks </a:t>
            </a:r>
            <a:r>
              <a:rPr lang="en-US" i="1" smtClean="0">
                <a:solidFill>
                  <a:schemeClr val="tx1"/>
                </a:solidFill>
              </a:rPr>
              <a:t>inherently</a:t>
            </a:r>
            <a:r>
              <a:rPr lang="en-US" smtClean="0"/>
              <a:t> sequential?</a:t>
            </a:r>
          </a:p>
          <a:p>
            <a:r>
              <a:rPr lang="en-US" smtClean="0"/>
              <a:t>Reasons why</a:t>
            </a:r>
          </a:p>
          <a:p>
            <a:pPr lvl="1"/>
            <a:r>
              <a:rPr lang="en-US" smtClean="0"/>
              <a:t>Every </a:t>
            </a:r>
            <a:r>
              <a:rPr lang="en-US" b="1" smtClean="0">
                <a:solidFill>
                  <a:schemeClr val="tx1"/>
                </a:solidFill>
              </a:rPr>
              <a:t>pop()</a:t>
            </a:r>
            <a:r>
              <a:rPr lang="en-US" smtClean="0"/>
              <a:t> call fights for top item</a:t>
            </a:r>
          </a:p>
          <a:p>
            <a:r>
              <a:rPr lang="en-US" smtClean="0"/>
              <a:t>Reasons why not</a:t>
            </a:r>
          </a:p>
          <a:p>
            <a:pPr lvl="1"/>
            <a:r>
              <a:rPr lang="en-US" smtClean="0"/>
              <a:t>Stay tuned …</a:t>
            </a:r>
          </a:p>
          <a:p>
            <a:pPr lvl="1"/>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p>
            <a:r>
              <a:rPr lang="en-US" smtClean="0"/>
              <a:t>Art of Multiprocessor Programming</a:t>
            </a:r>
          </a:p>
        </p:txBody>
      </p:sp>
      <p:sp>
        <p:nvSpPr>
          <p:cNvPr id="16387" name="Slide Number Placeholder 2"/>
          <p:cNvSpPr>
            <a:spLocks noGrp="1"/>
          </p:cNvSpPr>
          <p:nvPr>
            <p:ph type="sldNum" sz="quarter" idx="11"/>
          </p:nvPr>
        </p:nvSpPr>
        <p:spPr>
          <a:noFill/>
        </p:spPr>
        <p:txBody>
          <a:bodyPr/>
          <a:lstStyle/>
          <a:p>
            <a:fld id="{296A3EE1-E7AC-47BA-9573-3497891F7109}" type="slidenum">
              <a:rPr lang="ar-SA" smtClean="0"/>
              <a:pPr/>
              <a:t>14</a:t>
            </a:fld>
            <a:endParaRPr lang="en-US" smtClean="0"/>
          </a:p>
        </p:txBody>
      </p:sp>
      <p:sp>
        <p:nvSpPr>
          <p:cNvPr id="1638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B25AAB82-E76E-4224-AC8D-A8F290797117}" type="slidenum">
              <a:rPr lang="ar-SA" sz="1400">
                <a:solidFill>
                  <a:schemeClr val="tx1"/>
                </a:solidFill>
                <a:latin typeface="Arial" pitchFamily="34" charset="0"/>
                <a:cs typeface="Arial" pitchFamily="34" charset="0"/>
              </a:rPr>
              <a:pPr/>
              <a:t>14</a:t>
            </a:fld>
            <a:endParaRPr lang="en-US" sz="1400">
              <a:solidFill>
                <a:schemeClr val="tx1"/>
              </a:solidFill>
              <a:latin typeface="Arial" pitchFamily="34" charset="0"/>
              <a:cs typeface="Arial" pitchFamily="34" charset="0"/>
            </a:endParaRPr>
          </a:p>
        </p:txBody>
      </p:sp>
      <p:sp>
        <p:nvSpPr>
          <p:cNvPr id="16389" name="Freeform 2"/>
          <p:cNvSpPr>
            <a:spLocks/>
          </p:cNvSpPr>
          <p:nvPr/>
        </p:nvSpPr>
        <p:spPr bwMode="auto">
          <a:xfrm>
            <a:off x="3409950" y="2752725"/>
            <a:ext cx="2309813" cy="1476375"/>
          </a:xfrm>
          <a:custGeom>
            <a:avLst/>
            <a:gdLst>
              <a:gd name="T0" fmla="*/ 2147483647 w 1455"/>
              <a:gd name="T1" fmla="*/ 2147483647 h 930"/>
              <a:gd name="T2" fmla="*/ 2147483647 w 1455"/>
              <a:gd name="T3" fmla="*/ 2147483647 h 930"/>
              <a:gd name="T4" fmla="*/ 2147483647 w 1455"/>
              <a:gd name="T5" fmla="*/ 2147483647 h 930"/>
              <a:gd name="T6" fmla="*/ 2147483647 w 1455"/>
              <a:gd name="T7" fmla="*/ 2147483647 h 930"/>
              <a:gd name="T8" fmla="*/ 2147483647 w 1455"/>
              <a:gd name="T9" fmla="*/ 2147483647 h 930"/>
              <a:gd name="T10" fmla="*/ 0 w 1455"/>
              <a:gd name="T11" fmla="*/ 2147483647 h 930"/>
              <a:gd name="T12" fmla="*/ 2147483647 w 1455"/>
              <a:gd name="T13" fmla="*/ 2147483647 h 930"/>
              <a:gd name="T14" fmla="*/ 2147483647 w 1455"/>
              <a:gd name="T15" fmla="*/ 2147483647 h 930"/>
              <a:gd name="T16" fmla="*/ 2147483647 w 1455"/>
              <a:gd name="T17" fmla="*/ 2147483647 h 930"/>
              <a:gd name="T18" fmla="*/ 2147483647 w 1455"/>
              <a:gd name="T19" fmla="*/ 2147483647 h 930"/>
              <a:gd name="T20" fmla="*/ 2147483647 w 1455"/>
              <a:gd name="T21" fmla="*/ 2147483647 h 930"/>
              <a:gd name="T22" fmla="*/ 2147483647 w 1455"/>
              <a:gd name="T23" fmla="*/ 0 h 930"/>
              <a:gd name="T24" fmla="*/ 2147483647 w 1455"/>
              <a:gd name="T25" fmla="*/ 2147483647 h 9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5"/>
              <a:gd name="T40" fmla="*/ 0 h 930"/>
              <a:gd name="T41" fmla="*/ 1455 w 1455"/>
              <a:gd name="T42" fmla="*/ 930 h 9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5" h="930">
                <a:moveTo>
                  <a:pt x="576" y="253"/>
                </a:moveTo>
                <a:lnTo>
                  <a:pt x="373" y="61"/>
                </a:lnTo>
                <a:lnTo>
                  <a:pt x="343" y="253"/>
                </a:lnTo>
                <a:lnTo>
                  <a:pt x="80" y="223"/>
                </a:lnTo>
                <a:lnTo>
                  <a:pt x="192" y="445"/>
                </a:lnTo>
                <a:lnTo>
                  <a:pt x="0" y="930"/>
                </a:lnTo>
                <a:lnTo>
                  <a:pt x="525" y="627"/>
                </a:lnTo>
                <a:lnTo>
                  <a:pt x="1081" y="900"/>
                </a:lnTo>
                <a:lnTo>
                  <a:pt x="1081" y="667"/>
                </a:lnTo>
                <a:lnTo>
                  <a:pt x="1455" y="556"/>
                </a:lnTo>
                <a:lnTo>
                  <a:pt x="1202" y="404"/>
                </a:lnTo>
                <a:lnTo>
                  <a:pt x="1333" y="0"/>
                </a:lnTo>
                <a:lnTo>
                  <a:pt x="576" y="253"/>
                </a:lnTo>
                <a:close/>
              </a:path>
            </a:pathLst>
          </a:custGeom>
          <a:solidFill>
            <a:srgbClr val="FFFF00"/>
          </a:solidFill>
          <a:ln w="38100">
            <a:solidFill>
              <a:srgbClr val="FF3300"/>
            </a:solidFill>
            <a:round/>
            <a:headEnd/>
            <a:tailEnd/>
          </a:ln>
        </p:spPr>
        <p:txBody>
          <a:bodyPr wrap="none" anchor="ctr"/>
          <a:lstStyle/>
          <a:p>
            <a:endParaRPr lang="en-US">
              <a:latin typeface="Arial" pitchFamily="34" charset="0"/>
              <a:cs typeface="Arial" pitchFamily="34" charset="0"/>
            </a:endParaRPr>
          </a:p>
        </p:txBody>
      </p:sp>
      <p:sp>
        <p:nvSpPr>
          <p:cNvPr id="16390" name="Rectangle 3"/>
          <p:cNvSpPr>
            <a:spLocks noGrp="1" noChangeArrowheads="1"/>
          </p:cNvSpPr>
          <p:nvPr>
            <p:ph type="title" idx="4294967295"/>
          </p:nvPr>
        </p:nvSpPr>
        <p:spPr/>
        <p:txBody>
          <a:bodyPr/>
          <a:lstStyle/>
          <a:p>
            <a:r>
              <a:rPr lang="en-US" smtClean="0"/>
              <a:t>Concurrency</a:t>
            </a:r>
          </a:p>
        </p:txBody>
      </p:sp>
      <p:grpSp>
        <p:nvGrpSpPr>
          <p:cNvPr id="16391" name="Group 4"/>
          <p:cNvGrpSpPr>
            <a:grpSpLocks/>
          </p:cNvGrpSpPr>
          <p:nvPr/>
        </p:nvGrpSpPr>
        <p:grpSpPr bwMode="auto">
          <a:xfrm>
            <a:off x="781050" y="4530725"/>
            <a:ext cx="1676400" cy="1752600"/>
            <a:chOff x="3312" y="2640"/>
            <a:chExt cx="1056" cy="1104"/>
          </a:xfrm>
        </p:grpSpPr>
        <p:sp>
          <p:nvSpPr>
            <p:cNvPr id="16425" name="Freeform 5"/>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nvGrpSpPr>
            <p:cNvPr id="16426" name="Group 6"/>
            <p:cNvGrpSpPr>
              <a:grpSpLocks/>
            </p:cNvGrpSpPr>
            <p:nvPr/>
          </p:nvGrpSpPr>
          <p:grpSpPr bwMode="auto">
            <a:xfrm>
              <a:off x="3312" y="2928"/>
              <a:ext cx="837" cy="816"/>
              <a:chOff x="3312" y="2928"/>
              <a:chExt cx="837" cy="816"/>
            </a:xfrm>
          </p:grpSpPr>
          <p:sp>
            <p:nvSpPr>
              <p:cNvPr id="16428" name="Freeform 7"/>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29" name="Freeform 8"/>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30" name="Freeform 9"/>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31" name="Freeform 10"/>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32" name="Freeform 11"/>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33" name="Freeform 12"/>
              <p:cNvSpPr>
                <a:spLocks/>
              </p:cNvSpPr>
              <p:nvPr/>
            </p:nvSpPr>
            <p:spPr bwMode="auto">
              <a:xfrm flipH="1">
                <a:off x="3648" y="3408"/>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34" name="Freeform 13"/>
              <p:cNvSpPr>
                <a:spLocks/>
              </p:cNvSpPr>
              <p:nvPr/>
            </p:nvSpPr>
            <p:spPr bwMode="auto">
              <a:xfrm flipH="1">
                <a:off x="3840" y="3264"/>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6427" name="Freeform 14"/>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6392" name="Group 15"/>
          <p:cNvGrpSpPr>
            <a:grpSpLocks/>
          </p:cNvGrpSpPr>
          <p:nvPr/>
        </p:nvGrpSpPr>
        <p:grpSpPr bwMode="auto">
          <a:xfrm flipH="1">
            <a:off x="7056438" y="4532313"/>
            <a:ext cx="1676400" cy="1752600"/>
            <a:chOff x="3312" y="2640"/>
            <a:chExt cx="1056" cy="1104"/>
          </a:xfrm>
        </p:grpSpPr>
        <p:sp>
          <p:nvSpPr>
            <p:cNvPr id="16415" name="Freeform 1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nvGrpSpPr>
            <p:cNvPr id="16416" name="Group 17"/>
            <p:cNvGrpSpPr>
              <a:grpSpLocks/>
            </p:cNvGrpSpPr>
            <p:nvPr/>
          </p:nvGrpSpPr>
          <p:grpSpPr bwMode="auto">
            <a:xfrm>
              <a:off x="3312" y="2928"/>
              <a:ext cx="837" cy="816"/>
              <a:chOff x="3312" y="2928"/>
              <a:chExt cx="837" cy="816"/>
            </a:xfrm>
          </p:grpSpPr>
          <p:sp>
            <p:nvSpPr>
              <p:cNvPr id="16418" name="Freeform 1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19" name="Freeform 1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20" name="Freeform 2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21" name="Freeform 2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22" name="Freeform 2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23" name="Freeform 23"/>
              <p:cNvSpPr>
                <a:spLocks/>
              </p:cNvSpPr>
              <p:nvPr/>
            </p:nvSpPr>
            <p:spPr bwMode="auto">
              <a:xfrm flipH="1">
                <a:off x="3648" y="3408"/>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24" name="Freeform 24"/>
              <p:cNvSpPr>
                <a:spLocks/>
              </p:cNvSpPr>
              <p:nvPr/>
            </p:nvSpPr>
            <p:spPr bwMode="auto">
              <a:xfrm flipH="1">
                <a:off x="3840" y="3264"/>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6417" name="Freeform 2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6393" name="Group 26"/>
          <p:cNvGrpSpPr>
            <a:grpSpLocks/>
          </p:cNvGrpSpPr>
          <p:nvPr/>
        </p:nvGrpSpPr>
        <p:grpSpPr bwMode="auto">
          <a:xfrm>
            <a:off x="5461000" y="3303588"/>
            <a:ext cx="257175" cy="361950"/>
            <a:chOff x="1994" y="1893"/>
            <a:chExt cx="162" cy="228"/>
          </a:xfrm>
        </p:grpSpPr>
        <p:sp>
          <p:nvSpPr>
            <p:cNvPr id="16412" name="Line 27"/>
            <p:cNvSpPr>
              <a:spLocks noChangeShapeType="1"/>
            </p:cNvSpPr>
            <p:nvPr/>
          </p:nvSpPr>
          <p:spPr bwMode="auto">
            <a:xfrm>
              <a:off x="1994" y="1893"/>
              <a:ext cx="0" cy="228"/>
            </a:xfrm>
            <a:prstGeom prst="line">
              <a:avLst/>
            </a:prstGeom>
            <a:no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13" name="Line 28"/>
            <p:cNvSpPr>
              <a:spLocks noChangeShapeType="1"/>
            </p:cNvSpPr>
            <p:nvPr/>
          </p:nvSpPr>
          <p:spPr bwMode="auto">
            <a:xfrm>
              <a:off x="2067" y="1930"/>
              <a:ext cx="9" cy="155"/>
            </a:xfrm>
            <a:prstGeom prst="line">
              <a:avLst/>
            </a:prstGeom>
            <a:no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14" name="Line 29"/>
            <p:cNvSpPr>
              <a:spLocks noChangeShapeType="1"/>
            </p:cNvSpPr>
            <p:nvPr/>
          </p:nvSpPr>
          <p:spPr bwMode="auto">
            <a:xfrm>
              <a:off x="2150" y="1952"/>
              <a:ext cx="6" cy="110"/>
            </a:xfrm>
            <a:prstGeom prst="line">
              <a:avLst/>
            </a:prstGeom>
            <a:noFill/>
            <a:ln w="38100">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6394" name="Group 30"/>
          <p:cNvGrpSpPr>
            <a:grpSpLocks/>
          </p:cNvGrpSpPr>
          <p:nvPr/>
        </p:nvGrpSpPr>
        <p:grpSpPr bwMode="auto">
          <a:xfrm flipH="1">
            <a:off x="3340100" y="3275013"/>
            <a:ext cx="257175" cy="361950"/>
            <a:chOff x="605" y="1989"/>
            <a:chExt cx="162" cy="228"/>
          </a:xfrm>
        </p:grpSpPr>
        <p:sp>
          <p:nvSpPr>
            <p:cNvPr id="16409" name="Line 31"/>
            <p:cNvSpPr>
              <a:spLocks noChangeShapeType="1"/>
            </p:cNvSpPr>
            <p:nvPr/>
          </p:nvSpPr>
          <p:spPr bwMode="auto">
            <a:xfrm>
              <a:off x="605" y="1989"/>
              <a:ext cx="0" cy="228"/>
            </a:xfrm>
            <a:prstGeom prst="line">
              <a:avLst/>
            </a:prstGeom>
            <a:no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10" name="Line 32"/>
            <p:cNvSpPr>
              <a:spLocks noChangeShapeType="1"/>
            </p:cNvSpPr>
            <p:nvPr/>
          </p:nvSpPr>
          <p:spPr bwMode="auto">
            <a:xfrm>
              <a:off x="678" y="2026"/>
              <a:ext cx="9" cy="155"/>
            </a:xfrm>
            <a:prstGeom prst="line">
              <a:avLst/>
            </a:prstGeom>
            <a:no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411" name="Line 33"/>
            <p:cNvSpPr>
              <a:spLocks noChangeShapeType="1"/>
            </p:cNvSpPr>
            <p:nvPr/>
          </p:nvSpPr>
          <p:spPr bwMode="auto">
            <a:xfrm>
              <a:off x="761" y="2048"/>
              <a:ext cx="6" cy="110"/>
            </a:xfrm>
            <a:prstGeom prst="line">
              <a:avLst/>
            </a:prstGeom>
            <a:noFill/>
            <a:ln w="38100">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6395" name="Rectangle 34"/>
          <p:cNvSpPr>
            <a:spLocks noChangeArrowheads="1"/>
          </p:cNvSpPr>
          <p:nvPr/>
        </p:nvSpPr>
        <p:spPr bwMode="auto">
          <a:xfrm>
            <a:off x="4110038" y="3194050"/>
            <a:ext cx="957262" cy="536575"/>
          </a:xfrm>
          <a:prstGeom prst="rect">
            <a:avLst/>
          </a:prstGeom>
          <a:solidFill>
            <a:schemeClr val="hlink"/>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6396" name="Line 35"/>
          <p:cNvSpPr>
            <a:spLocks noChangeShapeType="1"/>
          </p:cNvSpPr>
          <p:nvPr/>
        </p:nvSpPr>
        <p:spPr bwMode="auto">
          <a:xfrm>
            <a:off x="4791075" y="3462338"/>
            <a:ext cx="595313" cy="0"/>
          </a:xfrm>
          <a:prstGeom prst="line">
            <a:avLst/>
          </a:prstGeom>
          <a:noFill/>
          <a:ln w="76200">
            <a:solidFill>
              <a:schemeClr val="tx1"/>
            </a:solidFill>
            <a:round/>
            <a:headEnd/>
            <a:tailEnd type="triangle" w="med" len="med"/>
          </a:ln>
        </p:spPr>
        <p:txBody>
          <a:bodyPr wrap="none" anchor="ctr"/>
          <a:lstStyle/>
          <a:p>
            <a:endParaRPr lang="en-US">
              <a:latin typeface="Arial" pitchFamily="34" charset="0"/>
              <a:cs typeface="Arial" pitchFamily="34" charset="0"/>
            </a:endParaRPr>
          </a:p>
        </p:txBody>
      </p:sp>
      <p:sp>
        <p:nvSpPr>
          <p:cNvPr id="16397" name="Line 36"/>
          <p:cNvSpPr>
            <a:spLocks noChangeShapeType="1"/>
          </p:cNvSpPr>
          <p:nvPr/>
        </p:nvSpPr>
        <p:spPr bwMode="auto">
          <a:xfrm flipH="1">
            <a:off x="3743325" y="3462338"/>
            <a:ext cx="595313" cy="0"/>
          </a:xfrm>
          <a:prstGeom prst="line">
            <a:avLst/>
          </a:prstGeom>
          <a:noFill/>
          <a:ln w="76200">
            <a:solidFill>
              <a:schemeClr val="tx1"/>
            </a:solidFill>
            <a:round/>
            <a:headEnd/>
            <a:tailEnd type="triangle" w="med" len="med"/>
          </a:ln>
        </p:spPr>
        <p:txBody>
          <a:bodyPr wrap="none" anchor="ctr"/>
          <a:lstStyle/>
          <a:p>
            <a:endParaRPr lang="en-US">
              <a:latin typeface="Arial" pitchFamily="34" charset="0"/>
              <a:cs typeface="Arial" pitchFamily="34" charset="0"/>
            </a:endParaRPr>
          </a:p>
        </p:txBody>
      </p:sp>
      <p:sp>
        <p:nvSpPr>
          <p:cNvPr id="16398" name="AutoShape 37"/>
          <p:cNvSpPr>
            <a:spLocks noChangeArrowheads="1"/>
          </p:cNvSpPr>
          <p:nvPr/>
        </p:nvSpPr>
        <p:spPr bwMode="auto">
          <a:xfrm>
            <a:off x="260350" y="2090738"/>
            <a:ext cx="2249488" cy="1117600"/>
          </a:xfrm>
          <a:prstGeom prst="cloudCallout">
            <a:avLst>
              <a:gd name="adj1" fmla="val 12880"/>
              <a:gd name="adj2" fmla="val 128407"/>
            </a:avLst>
          </a:prstGeom>
          <a:noFill/>
          <a:ln w="38100">
            <a:solidFill>
              <a:srgbClr val="0000FF"/>
            </a:solidFill>
            <a:round/>
            <a:headEnd/>
            <a:tailEnd/>
          </a:ln>
        </p:spPr>
        <p:txBody>
          <a:bodyPr anchor="ctr"/>
          <a:lstStyle/>
          <a:p>
            <a:pPr algn="ctr"/>
            <a:r>
              <a:rPr lang="en-US" sz="2800" b="1">
                <a:latin typeface="Arial" pitchFamily="34" charset="0"/>
                <a:cs typeface="Arial" pitchFamily="34" charset="0"/>
              </a:rPr>
              <a:t>enq(x)</a:t>
            </a:r>
          </a:p>
        </p:txBody>
      </p:sp>
      <p:sp>
        <p:nvSpPr>
          <p:cNvPr id="16399" name="Text Box 40"/>
          <p:cNvSpPr txBox="1">
            <a:spLocks noChangeArrowheads="1"/>
          </p:cNvSpPr>
          <p:nvPr/>
        </p:nvSpPr>
        <p:spPr bwMode="auto">
          <a:xfrm>
            <a:off x="2778125" y="4430713"/>
            <a:ext cx="3575050" cy="1373187"/>
          </a:xfrm>
          <a:prstGeom prst="rect">
            <a:avLst/>
          </a:prstGeom>
          <a:noFill/>
          <a:ln w="9525">
            <a:noFill/>
            <a:miter lim="800000"/>
            <a:headEnd/>
            <a:tailEnd/>
          </a:ln>
        </p:spPr>
        <p:txBody>
          <a:bodyPr>
            <a:spAutoFit/>
          </a:bodyPr>
          <a:lstStyle/>
          <a:p>
            <a:pPr algn="ctr"/>
            <a:r>
              <a:rPr lang="en-US" sz="2800" b="1">
                <a:latin typeface="Arial" pitchFamily="34" charset="0"/>
                <a:cs typeface="Arial" pitchFamily="34" charset="0"/>
              </a:rPr>
              <a:t>Challenge: what if the queue is empty or full?</a:t>
            </a:r>
            <a:endParaRPr lang="en-US" sz="2800" b="1">
              <a:solidFill>
                <a:srgbClr val="FF0000"/>
              </a:solidFill>
              <a:latin typeface="Arial" pitchFamily="34" charset="0"/>
              <a:cs typeface="Arial" pitchFamily="34" charset="0"/>
            </a:endParaRPr>
          </a:p>
        </p:txBody>
      </p:sp>
      <p:grpSp>
        <p:nvGrpSpPr>
          <p:cNvPr id="16400" name="Group 41"/>
          <p:cNvGrpSpPr>
            <a:grpSpLocks/>
          </p:cNvGrpSpPr>
          <p:nvPr/>
        </p:nvGrpSpPr>
        <p:grpSpPr bwMode="auto">
          <a:xfrm>
            <a:off x="2178050" y="3813175"/>
            <a:ext cx="1016000" cy="762000"/>
            <a:chOff x="2352" y="2256"/>
            <a:chExt cx="768" cy="576"/>
          </a:xfrm>
        </p:grpSpPr>
        <p:sp>
          <p:nvSpPr>
            <p:cNvPr id="16407" name="Freeform 42"/>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sp>
          <p:nvSpPr>
            <p:cNvPr id="16408" name="Freeform 43"/>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grpSp>
      <p:grpSp>
        <p:nvGrpSpPr>
          <p:cNvPr id="16401" name="Group 44"/>
          <p:cNvGrpSpPr>
            <a:grpSpLocks/>
          </p:cNvGrpSpPr>
          <p:nvPr/>
        </p:nvGrpSpPr>
        <p:grpSpPr bwMode="auto">
          <a:xfrm flipH="1">
            <a:off x="6353175" y="3814763"/>
            <a:ext cx="1016000" cy="762000"/>
            <a:chOff x="2352" y="2256"/>
            <a:chExt cx="768" cy="576"/>
          </a:xfrm>
        </p:grpSpPr>
        <p:sp>
          <p:nvSpPr>
            <p:cNvPr id="16405" name="Freeform 45"/>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sp>
          <p:nvSpPr>
            <p:cNvPr id="16406" name="Freeform 46"/>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grpSp>
      <p:sp>
        <p:nvSpPr>
          <p:cNvPr id="16402" name="AutoShape 47"/>
          <p:cNvSpPr>
            <a:spLocks noChangeArrowheads="1"/>
          </p:cNvSpPr>
          <p:nvPr/>
        </p:nvSpPr>
        <p:spPr bwMode="auto">
          <a:xfrm>
            <a:off x="6191250" y="2039938"/>
            <a:ext cx="2741613" cy="1117600"/>
          </a:xfrm>
          <a:prstGeom prst="cloudCallout">
            <a:avLst>
              <a:gd name="adj1" fmla="val 11611"/>
              <a:gd name="adj2" fmla="val 164917"/>
            </a:avLst>
          </a:prstGeom>
          <a:noFill/>
          <a:ln w="38100">
            <a:solidFill>
              <a:srgbClr val="FF0000"/>
            </a:solidFill>
            <a:round/>
            <a:headEnd/>
            <a:tailEnd/>
          </a:ln>
        </p:spPr>
        <p:txBody>
          <a:bodyPr anchor="ctr"/>
          <a:lstStyle/>
          <a:p>
            <a:pPr algn="ctr"/>
            <a:r>
              <a:rPr lang="en-US" sz="2800" b="1">
                <a:solidFill>
                  <a:srgbClr val="FF0000"/>
                </a:solidFill>
                <a:latin typeface="Arial" pitchFamily="34" charset="0"/>
                <a:cs typeface="Arial" pitchFamily="34" charset="0"/>
              </a:rPr>
              <a:t>y=deq()</a:t>
            </a:r>
          </a:p>
        </p:txBody>
      </p:sp>
      <p:sp>
        <p:nvSpPr>
          <p:cNvPr id="16403" name="Text Box 48"/>
          <p:cNvSpPr txBox="1">
            <a:spLocks noChangeArrowheads="1"/>
          </p:cNvSpPr>
          <p:nvPr/>
        </p:nvSpPr>
        <p:spPr bwMode="auto">
          <a:xfrm rot="-2619772">
            <a:off x="3722321" y="2469223"/>
            <a:ext cx="704039" cy="523220"/>
          </a:xfrm>
          <a:prstGeom prst="rect">
            <a:avLst/>
          </a:prstGeom>
          <a:noFill/>
          <a:ln w="38100" algn="ctr">
            <a:noFill/>
            <a:miter lim="800000"/>
            <a:headEnd/>
            <a:tailEnd/>
          </a:ln>
        </p:spPr>
        <p:txBody>
          <a:bodyPr wrap="square">
            <a:spAutoFit/>
          </a:bodyPr>
          <a:lstStyle/>
          <a:p>
            <a:pPr algn="ctr"/>
            <a:r>
              <a:rPr lang="en-US" sz="2800" b="1" dirty="0">
                <a:latin typeface="Arial" pitchFamily="34" charset="0"/>
                <a:cs typeface="Arial" pitchFamily="34" charset="0"/>
              </a:rPr>
              <a:t>tail</a:t>
            </a:r>
          </a:p>
        </p:txBody>
      </p:sp>
      <p:sp>
        <p:nvSpPr>
          <p:cNvPr id="16404" name="Text Box 49"/>
          <p:cNvSpPr txBox="1">
            <a:spLocks noChangeArrowheads="1"/>
          </p:cNvSpPr>
          <p:nvPr/>
        </p:nvSpPr>
        <p:spPr bwMode="auto">
          <a:xfrm rot="2399831">
            <a:off x="4315268" y="2376022"/>
            <a:ext cx="1024640" cy="523220"/>
          </a:xfrm>
          <a:prstGeom prst="rect">
            <a:avLst/>
          </a:prstGeom>
          <a:noFill/>
          <a:ln w="38100" algn="ctr">
            <a:noFill/>
            <a:miter lim="800000"/>
            <a:headEnd/>
            <a:tailEnd/>
          </a:ln>
        </p:spPr>
        <p:txBody>
          <a:bodyPr wrap="none">
            <a:spAutoFit/>
          </a:bodyPr>
          <a:lstStyle/>
          <a:p>
            <a:pPr algn="ctr"/>
            <a:r>
              <a:rPr lang="en-US" sz="2800" b="1">
                <a:latin typeface="Arial" pitchFamily="34" charset="0"/>
                <a:cs typeface="Arial" pitchFamily="34" charset="0"/>
              </a:rPr>
              <a:t>head</a:t>
            </a:r>
          </a:p>
        </p:txBody>
      </p:sp>
    </p:spTree>
  </p:cSld>
  <p:clrMapOvr>
    <a:masterClrMapping/>
  </p:clrMapOvr>
  <p:transition>
    <p:blinds/>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1"/>
          <p:cNvSpPr>
            <a:spLocks noGrp="1"/>
          </p:cNvSpPr>
          <p:nvPr>
            <p:ph type="ftr" sz="quarter" idx="10"/>
          </p:nvPr>
        </p:nvSpPr>
        <p:spPr>
          <a:noFill/>
        </p:spPr>
        <p:txBody>
          <a:bodyPr/>
          <a:lstStyle/>
          <a:p>
            <a:r>
              <a:rPr lang="en-US" smtClean="0"/>
              <a:t>Art of Multiprocessor Programming</a:t>
            </a:r>
          </a:p>
        </p:txBody>
      </p:sp>
      <p:sp>
        <p:nvSpPr>
          <p:cNvPr id="144387" name="Slide Number Placeholder 2"/>
          <p:cNvSpPr>
            <a:spLocks noGrp="1"/>
          </p:cNvSpPr>
          <p:nvPr>
            <p:ph type="sldNum" sz="quarter" idx="11"/>
          </p:nvPr>
        </p:nvSpPr>
        <p:spPr>
          <a:noFill/>
        </p:spPr>
        <p:txBody>
          <a:bodyPr/>
          <a:lstStyle/>
          <a:p>
            <a:fld id="{ED3EB222-44B4-40A5-8E7C-E7D3D611997B}" type="slidenum">
              <a:rPr lang="ar-SA" smtClean="0">
                <a:cs typeface="Arial" pitchFamily="34" charset="0"/>
              </a:rPr>
              <a:pPr/>
              <a:t>140</a:t>
            </a:fld>
            <a:endParaRPr lang="en-US" smtClean="0">
              <a:cs typeface="Arial" pitchFamily="34" charset="0"/>
            </a:endParaRPr>
          </a:p>
        </p:txBody>
      </p:sp>
      <p:sp>
        <p:nvSpPr>
          <p:cNvPr id="14438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4041B090-3AC7-45BD-B738-584F4AD62541}" type="slidenum">
              <a:rPr lang="ar-SA" sz="1400">
                <a:solidFill>
                  <a:schemeClr val="tx1"/>
                </a:solidFill>
                <a:latin typeface="Arial" pitchFamily="34" charset="0"/>
                <a:cs typeface="Arial" pitchFamily="34" charset="0"/>
              </a:rPr>
              <a:pPr/>
              <a:t>140</a:t>
            </a:fld>
            <a:endParaRPr lang="en-US" sz="1400" dirty="0">
              <a:solidFill>
                <a:schemeClr val="tx1"/>
              </a:solidFill>
              <a:latin typeface="Arial" pitchFamily="34" charset="0"/>
              <a:cs typeface="Arial" pitchFamily="34" charset="0"/>
            </a:endParaRPr>
          </a:p>
        </p:txBody>
      </p:sp>
      <p:sp>
        <p:nvSpPr>
          <p:cNvPr id="144389" name="Rectangle 2"/>
          <p:cNvSpPr>
            <a:spLocks noGrp="1" noChangeArrowheads="1"/>
          </p:cNvSpPr>
          <p:nvPr>
            <p:ph type="title" idx="4294967295"/>
          </p:nvPr>
        </p:nvSpPr>
        <p:spPr/>
        <p:txBody>
          <a:bodyPr/>
          <a:lstStyle/>
          <a:p>
            <a:r>
              <a:rPr lang="en-US" smtClean="0"/>
              <a:t>Elimination-Backoff Stack</a:t>
            </a:r>
          </a:p>
        </p:txBody>
      </p:sp>
      <p:sp>
        <p:nvSpPr>
          <p:cNvPr id="144390" name="Rectangle 3"/>
          <p:cNvSpPr>
            <a:spLocks noGrp="1" noChangeArrowheads="1"/>
          </p:cNvSpPr>
          <p:nvPr>
            <p:ph type="body" idx="4294967295"/>
          </p:nvPr>
        </p:nvSpPr>
        <p:spPr/>
        <p:txBody>
          <a:bodyPr/>
          <a:lstStyle/>
          <a:p>
            <a:r>
              <a:rPr lang="en-US" smtClean="0"/>
              <a:t>How to</a:t>
            </a:r>
          </a:p>
          <a:p>
            <a:pPr lvl="1"/>
            <a:r>
              <a:rPr lang="en-US" smtClean="0"/>
              <a:t>“turn contention into parallelism”</a:t>
            </a:r>
          </a:p>
          <a:p>
            <a:r>
              <a:rPr lang="en-US" smtClean="0"/>
              <a:t>Replace familiar</a:t>
            </a:r>
          </a:p>
          <a:p>
            <a:pPr lvl="1"/>
            <a:r>
              <a:rPr lang="en-US" b="1" smtClean="0">
                <a:solidFill>
                  <a:schemeClr val="tx1"/>
                </a:solidFill>
              </a:rPr>
              <a:t>exponential backoff</a:t>
            </a:r>
            <a:r>
              <a:rPr lang="en-US" smtClean="0">
                <a:solidFill>
                  <a:schemeClr val="tx1"/>
                </a:solidFill>
              </a:rPr>
              <a:t> </a:t>
            </a:r>
          </a:p>
          <a:p>
            <a:r>
              <a:rPr lang="en-US" smtClean="0"/>
              <a:t>With alternative</a:t>
            </a:r>
          </a:p>
          <a:p>
            <a:pPr lvl="1"/>
            <a:r>
              <a:rPr lang="en-US" b="1" smtClean="0">
                <a:solidFill>
                  <a:schemeClr val="tx1"/>
                </a:solidFill>
              </a:rPr>
              <a:t>elimination-backoff</a:t>
            </a:r>
            <a:endParaRPr lang="en-US" b="1" smtClean="0"/>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1"/>
          <p:cNvSpPr>
            <a:spLocks noGrp="1"/>
          </p:cNvSpPr>
          <p:nvPr>
            <p:ph type="ftr" sz="quarter" idx="10"/>
          </p:nvPr>
        </p:nvSpPr>
        <p:spPr>
          <a:noFill/>
        </p:spPr>
        <p:txBody>
          <a:bodyPr/>
          <a:lstStyle/>
          <a:p>
            <a:r>
              <a:rPr lang="en-US" smtClean="0"/>
              <a:t>Art of Multiprocessor Programming</a:t>
            </a:r>
          </a:p>
        </p:txBody>
      </p:sp>
      <p:sp>
        <p:nvSpPr>
          <p:cNvPr id="145411" name="Slide Number Placeholder 2"/>
          <p:cNvSpPr>
            <a:spLocks noGrp="1"/>
          </p:cNvSpPr>
          <p:nvPr>
            <p:ph type="sldNum" sz="quarter" idx="11"/>
          </p:nvPr>
        </p:nvSpPr>
        <p:spPr>
          <a:noFill/>
        </p:spPr>
        <p:txBody>
          <a:bodyPr/>
          <a:lstStyle/>
          <a:p>
            <a:fld id="{66E3F139-2754-417D-92B1-216EF9D4A9F8}" type="slidenum">
              <a:rPr lang="ar-SA" smtClean="0"/>
              <a:pPr/>
              <a:t>141</a:t>
            </a:fld>
            <a:endParaRPr lang="en-US" smtClean="0"/>
          </a:p>
        </p:txBody>
      </p:sp>
      <p:sp>
        <p:nvSpPr>
          <p:cNvPr id="14541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372E6AFD-1E80-4B8B-AEB0-E4CE9171E420}" type="slidenum">
              <a:rPr lang="ar-SA" sz="1400">
                <a:solidFill>
                  <a:schemeClr val="tx1"/>
                </a:solidFill>
                <a:latin typeface="Arial" pitchFamily="34" charset="0"/>
                <a:cs typeface="Arial" pitchFamily="34" charset="0"/>
              </a:rPr>
              <a:pPr/>
              <a:t>141</a:t>
            </a:fld>
            <a:endParaRPr lang="en-US" sz="1400">
              <a:solidFill>
                <a:schemeClr val="tx1"/>
              </a:solidFill>
              <a:latin typeface="Arial" pitchFamily="34" charset="0"/>
              <a:cs typeface="Arial" pitchFamily="34" charset="0"/>
            </a:endParaRPr>
          </a:p>
        </p:txBody>
      </p:sp>
      <p:sp>
        <p:nvSpPr>
          <p:cNvPr id="145413" name="Rectangle 70"/>
          <p:cNvSpPr>
            <a:spLocks noChangeArrowheads="1"/>
          </p:cNvSpPr>
          <p:nvPr/>
        </p:nvSpPr>
        <p:spPr bwMode="auto">
          <a:xfrm>
            <a:off x="2786063" y="3338513"/>
            <a:ext cx="3614737" cy="547687"/>
          </a:xfrm>
          <a:prstGeom prst="rect">
            <a:avLst/>
          </a:prstGeom>
          <a:solidFill>
            <a:schemeClr val="accent1"/>
          </a:solidFill>
          <a:ln w="38100"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latin typeface="Arial" pitchFamily="34" charset="0"/>
              <a:cs typeface="Arial" pitchFamily="34" charset="0"/>
            </a:endParaRPr>
          </a:p>
        </p:txBody>
      </p:sp>
      <p:sp>
        <p:nvSpPr>
          <p:cNvPr id="145414" name="Rectangle 2"/>
          <p:cNvSpPr>
            <a:spLocks noGrp="1" noChangeArrowheads="1"/>
          </p:cNvSpPr>
          <p:nvPr>
            <p:ph type="title" idx="4294967295"/>
          </p:nvPr>
        </p:nvSpPr>
        <p:spPr/>
        <p:txBody>
          <a:bodyPr/>
          <a:lstStyle/>
          <a:p>
            <a:r>
              <a:rPr lang="en-US" smtClean="0"/>
              <a:t>Observation</a:t>
            </a:r>
          </a:p>
        </p:txBody>
      </p:sp>
      <p:sp>
        <p:nvSpPr>
          <p:cNvPr id="145415" name="Text Box 36"/>
          <p:cNvSpPr txBox="1">
            <a:spLocks noChangeArrowheads="1"/>
          </p:cNvSpPr>
          <p:nvPr/>
        </p:nvSpPr>
        <p:spPr bwMode="auto">
          <a:xfrm>
            <a:off x="604838" y="2819400"/>
            <a:ext cx="1657350" cy="519113"/>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Push(   )</a:t>
            </a:r>
          </a:p>
        </p:txBody>
      </p:sp>
      <p:sp>
        <p:nvSpPr>
          <p:cNvPr id="145416" name="Text Box 37"/>
          <p:cNvSpPr txBox="1">
            <a:spLocks noChangeArrowheads="1"/>
          </p:cNvSpPr>
          <p:nvPr/>
        </p:nvSpPr>
        <p:spPr bwMode="auto">
          <a:xfrm>
            <a:off x="1051051" y="3962400"/>
            <a:ext cx="1103187" cy="523220"/>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Pop()</a:t>
            </a:r>
          </a:p>
        </p:txBody>
      </p:sp>
      <p:grpSp>
        <p:nvGrpSpPr>
          <p:cNvPr id="145417" name="Group 47"/>
          <p:cNvGrpSpPr>
            <a:grpSpLocks/>
          </p:cNvGrpSpPr>
          <p:nvPr/>
        </p:nvGrpSpPr>
        <p:grpSpPr bwMode="auto">
          <a:xfrm>
            <a:off x="419100" y="1524000"/>
            <a:ext cx="1447800" cy="1295400"/>
            <a:chOff x="1584" y="816"/>
            <a:chExt cx="912" cy="816"/>
          </a:xfrm>
        </p:grpSpPr>
        <p:sp>
          <p:nvSpPr>
            <p:cNvPr id="145441" name="Freeform 48"/>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42" name="Freeform 49"/>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43" name="Freeform 50"/>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44" name="Freeform 51"/>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45" name="Freeform 52"/>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46" name="Freeform 53"/>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47" name="Freeform 54"/>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48" name="Freeform 55"/>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49" name="Freeform 56"/>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45418" name="Group 57"/>
          <p:cNvGrpSpPr>
            <a:grpSpLocks/>
          </p:cNvGrpSpPr>
          <p:nvPr/>
        </p:nvGrpSpPr>
        <p:grpSpPr bwMode="auto">
          <a:xfrm flipH="1">
            <a:off x="457200" y="4567238"/>
            <a:ext cx="1447800" cy="1295400"/>
            <a:chOff x="1584" y="816"/>
            <a:chExt cx="912" cy="816"/>
          </a:xfrm>
        </p:grpSpPr>
        <p:sp>
          <p:nvSpPr>
            <p:cNvPr id="145432" name="Freeform 58"/>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33" name="Freeform 59"/>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34" name="Freeform 60"/>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35" name="Freeform 61"/>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36" name="Freeform 62"/>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37" name="Freeform 63"/>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38" name="Freeform 64"/>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39" name="Freeform 65"/>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40" name="Freeform 66"/>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4" name="Group 67"/>
          <p:cNvGrpSpPr>
            <a:grpSpLocks/>
          </p:cNvGrpSpPr>
          <p:nvPr/>
        </p:nvGrpSpPr>
        <p:grpSpPr bwMode="auto">
          <a:xfrm>
            <a:off x="1733836" y="2947348"/>
            <a:ext cx="304800" cy="304800"/>
            <a:chOff x="3894" y="2760"/>
            <a:chExt cx="192" cy="192"/>
          </a:xfrm>
        </p:grpSpPr>
        <p:sp>
          <p:nvSpPr>
            <p:cNvPr id="145430" name="Oval 68"/>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31" name="Oval 69"/>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45420" name="Text Box 71"/>
          <p:cNvSpPr txBox="1">
            <a:spLocks noChangeArrowheads="1"/>
          </p:cNvSpPr>
          <p:nvPr/>
        </p:nvSpPr>
        <p:spPr bwMode="auto">
          <a:xfrm>
            <a:off x="2982913" y="2576513"/>
            <a:ext cx="3195637" cy="519112"/>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linearizable stack</a:t>
            </a:r>
          </a:p>
        </p:txBody>
      </p:sp>
      <p:grpSp>
        <p:nvGrpSpPr>
          <p:cNvPr id="5" name="Group 84"/>
          <p:cNvGrpSpPr>
            <a:grpSpLocks/>
          </p:cNvGrpSpPr>
          <p:nvPr/>
        </p:nvGrpSpPr>
        <p:grpSpPr bwMode="auto">
          <a:xfrm>
            <a:off x="2921000" y="3471863"/>
            <a:ext cx="785813" cy="314325"/>
            <a:chOff x="2146" y="2187"/>
            <a:chExt cx="495" cy="198"/>
          </a:xfrm>
        </p:grpSpPr>
        <p:grpSp>
          <p:nvGrpSpPr>
            <p:cNvPr id="145424" name="Group 78"/>
            <p:cNvGrpSpPr>
              <a:grpSpLocks/>
            </p:cNvGrpSpPr>
            <p:nvPr/>
          </p:nvGrpSpPr>
          <p:grpSpPr bwMode="auto">
            <a:xfrm>
              <a:off x="2146" y="2187"/>
              <a:ext cx="192" cy="192"/>
              <a:chOff x="3894" y="2760"/>
              <a:chExt cx="192" cy="192"/>
            </a:xfrm>
          </p:grpSpPr>
          <p:sp>
            <p:nvSpPr>
              <p:cNvPr id="145428" name="Oval 79"/>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29" name="Oval 80"/>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45425" name="Group 81"/>
            <p:cNvGrpSpPr>
              <a:grpSpLocks/>
            </p:cNvGrpSpPr>
            <p:nvPr/>
          </p:nvGrpSpPr>
          <p:grpSpPr bwMode="auto">
            <a:xfrm>
              <a:off x="2449" y="2193"/>
              <a:ext cx="192" cy="192"/>
              <a:chOff x="3894" y="2760"/>
              <a:chExt cx="192" cy="192"/>
            </a:xfrm>
          </p:grpSpPr>
          <p:sp>
            <p:nvSpPr>
              <p:cNvPr id="145426" name="Oval 82"/>
              <p:cNvSpPr>
                <a:spLocks noChangeArrowheads="1"/>
              </p:cNvSpPr>
              <p:nvPr/>
            </p:nvSpPr>
            <p:spPr bwMode="auto">
              <a:xfrm>
                <a:off x="3894" y="2760"/>
                <a:ext cx="192" cy="192"/>
              </a:xfrm>
              <a:prstGeom prst="ellipse">
                <a:avLst/>
              </a:prstGeom>
              <a:solidFill>
                <a:schemeClr val="hlink"/>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5427" name="Oval 83"/>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sp>
        <p:nvSpPr>
          <p:cNvPr id="787541" name="Text Box 85"/>
          <p:cNvSpPr txBox="1">
            <a:spLocks noChangeArrowheads="1"/>
          </p:cNvSpPr>
          <p:nvPr/>
        </p:nvSpPr>
        <p:spPr bwMode="auto">
          <a:xfrm>
            <a:off x="3659188" y="4394200"/>
            <a:ext cx="4099199" cy="1384995"/>
          </a:xfrm>
          <a:prstGeom prst="rect">
            <a:avLst/>
          </a:prstGeom>
          <a:solidFill>
            <a:schemeClr val="bg1"/>
          </a:solidFill>
          <a:ln w="28575" algn="ctr">
            <a:solidFill>
              <a:srgbClr val="FF0000"/>
            </a:solidFill>
            <a:miter lim="800000"/>
            <a:headEnd/>
            <a:tailEnd/>
          </a:ln>
          <a:effectLst>
            <a:outerShdw dist="107763" dir="2700000" algn="ctr" rotWithShape="0">
              <a:srgbClr val="808080">
                <a:alpha val="50000"/>
              </a:srgbClr>
            </a:outerShdw>
          </a:effectLst>
        </p:spPr>
        <p:txBody>
          <a:bodyPr wrap="none">
            <a:spAutoFit/>
          </a:bodyPr>
          <a:lstStyle/>
          <a:p>
            <a:pPr algn="l">
              <a:defRPr/>
            </a:pPr>
            <a:r>
              <a:rPr lang="en-US" sz="2800" b="1">
                <a:solidFill>
                  <a:schemeClr val="accent2"/>
                </a:solidFill>
                <a:latin typeface="Arial" pitchFamily="34" charset="0"/>
                <a:cs typeface="Arial" pitchFamily="34" charset="0"/>
              </a:rPr>
              <a:t>After an equal number </a:t>
            </a:r>
          </a:p>
          <a:p>
            <a:pPr algn="l">
              <a:defRPr/>
            </a:pPr>
            <a:r>
              <a:rPr lang="en-US" sz="2800" b="1">
                <a:solidFill>
                  <a:schemeClr val="accent2"/>
                </a:solidFill>
                <a:latin typeface="Arial" pitchFamily="34" charset="0"/>
                <a:cs typeface="Arial" pitchFamily="34" charset="0"/>
              </a:rPr>
              <a:t>of pushes and pops, </a:t>
            </a:r>
          </a:p>
          <a:p>
            <a:pPr algn="l">
              <a:defRPr/>
            </a:pPr>
            <a:r>
              <a:rPr lang="en-US" sz="2800" b="1">
                <a:solidFill>
                  <a:schemeClr val="accent2"/>
                </a:solidFill>
                <a:latin typeface="Arial" pitchFamily="34" charset="0"/>
                <a:cs typeface="Arial" pitchFamily="34" charset="0"/>
              </a:rPr>
              <a:t>stack stays the same</a:t>
            </a:r>
          </a:p>
        </p:txBody>
      </p:sp>
      <p:sp>
        <p:nvSpPr>
          <p:cNvPr id="787542" name="AutoShape 86"/>
          <p:cNvSpPr>
            <a:spLocks noChangeArrowheads="1"/>
          </p:cNvSpPr>
          <p:nvPr/>
        </p:nvSpPr>
        <p:spPr bwMode="auto">
          <a:xfrm>
            <a:off x="2138363" y="5500688"/>
            <a:ext cx="914400" cy="609600"/>
          </a:xfrm>
          <a:prstGeom prst="wedgeRoundRectCallout">
            <a:avLst>
              <a:gd name="adj1" fmla="val -89931"/>
              <a:gd name="adj2" fmla="val -47657"/>
              <a:gd name="adj3" fmla="val 16667"/>
            </a:avLst>
          </a:prstGeom>
          <a:noFill/>
          <a:ln w="38100" algn="ctr">
            <a:solidFill>
              <a:srgbClr val="0000FF"/>
            </a:solidFill>
            <a:miter lim="800000"/>
            <a:headEnd/>
            <a:tailEnd/>
          </a:ln>
        </p:spPr>
        <p:txBody>
          <a:bodyPr/>
          <a:lstStyle/>
          <a:p>
            <a:pPr algn="ctr"/>
            <a:r>
              <a:rPr lang="en-US">
                <a:latin typeface="Arial" pitchFamily="34" charset="0"/>
                <a:cs typeface="Arial" pitchFamily="34" charset="0"/>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0.00069 C 0.02361 -0.00069 0.04723 -0.00162 0.07136 0.01249 C 0.09549 0.02659 0.11997 0.05572 0.14445 0.08532 " pathEditMode="relative" rAng="0" ptsTypes="aaA">
                                      <p:cBhvr>
                                        <p:cTn id="6" dur="2000" fill="hold"/>
                                        <p:tgtEl>
                                          <p:spTgt spid="4"/>
                                        </p:tgtEl>
                                        <p:attrNameLst>
                                          <p:attrName>ppt_x</p:attrName>
                                          <p:attrName>ppt_y</p:attrName>
                                        </p:attrNameLst>
                                      </p:cBhvr>
                                      <p:rCtr x="72" y="41"/>
                                    </p:animMotion>
                                  </p:childTnLst>
                                </p:cTn>
                              </p:par>
                              <p:par>
                                <p:cTn id="7" presetID="63" presetClass="path" presetSubtype="0" accel="50000" decel="50000" fill="hold" nodeType="withEffect">
                                  <p:stCondLst>
                                    <p:cond delay="0"/>
                                  </p:stCondLst>
                                  <p:childTnLst>
                                    <p:animMotion origin="layout" path="M -0.02205 0.00624 L 0.05695 0.00624 " pathEditMode="relative" rAng="0" ptsTypes="AA">
                                      <p:cBhvr>
                                        <p:cTn id="8" dur="2000" fill="hold"/>
                                        <p:tgtEl>
                                          <p:spTgt spid="5"/>
                                        </p:tgtEl>
                                        <p:attrNameLst>
                                          <p:attrName>ppt_x</p:attrName>
                                          <p:attrName>ppt_y</p:attrName>
                                        </p:attrNameLst>
                                      </p:cBhvr>
                                      <p:rCtr x="39" y="0"/>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14445 0.08534 C 0.13368 0.10199 0.1 0.16282 0.07952 0.18571 C 0.05903 0.20861 0.03316 0.21508 0.02101 0.22271 " pathEditMode="relative" rAng="0" ptsTypes="aaa">
                                      <p:cBhvr>
                                        <p:cTn id="12" dur="2000" fill="hold"/>
                                        <p:tgtEl>
                                          <p:spTgt spid="4"/>
                                        </p:tgtEl>
                                        <p:attrNameLst>
                                          <p:attrName>ppt_x</p:attrName>
                                          <p:attrName>ppt_y</p:attrName>
                                        </p:attrNameLst>
                                      </p:cBhvr>
                                      <p:rCtr x="-62" y="69"/>
                                    </p:animMotion>
                                  </p:childTnLst>
                                </p:cTn>
                              </p:par>
                              <p:par>
                                <p:cTn id="13" presetID="35" presetClass="path" presetSubtype="0" accel="50000" decel="50000" fill="hold" nodeType="withEffect">
                                  <p:stCondLst>
                                    <p:cond delay="0"/>
                                  </p:stCondLst>
                                  <p:childTnLst>
                                    <p:animMotion origin="layout" path="M 0.05694 0.00625 L -0.00382 0.00625 " pathEditMode="relative" rAng="0" ptsTypes="AA">
                                      <p:cBhvr>
                                        <p:cTn id="14" dur="2000" fill="hold"/>
                                        <p:tgtEl>
                                          <p:spTgt spid="5"/>
                                        </p:tgtEl>
                                        <p:attrNameLst>
                                          <p:attrName>ppt_x</p:attrName>
                                          <p:attrName>ppt_y</p:attrName>
                                        </p:attrNameLst>
                                      </p:cBhvr>
                                      <p:rCtr x="-30" y="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7541"/>
                                        </p:tgtEl>
                                        <p:attrNameLst>
                                          <p:attrName>style.visibility</p:attrName>
                                        </p:attrNameLst>
                                      </p:cBhvr>
                                      <p:to>
                                        <p:strVal val="visible"/>
                                      </p:to>
                                    </p:set>
                                  </p:childTnLst>
                                </p:cTn>
                              </p:par>
                            </p:childTnLst>
                          </p:cTn>
                        </p:par>
                        <p:par>
                          <p:cTn id="19" fill="hold">
                            <p:stCondLst>
                              <p:cond delay="0"/>
                            </p:stCondLst>
                            <p:childTnLst>
                              <p:par>
                                <p:cTn id="20" presetID="3" presetClass="entr" presetSubtype="10" fill="hold" grpId="0" nodeType="afterEffect">
                                  <p:stCondLst>
                                    <p:cond delay="0"/>
                                  </p:stCondLst>
                                  <p:childTnLst>
                                    <p:set>
                                      <p:cBhvr>
                                        <p:cTn id="21" dur="1" fill="hold">
                                          <p:stCondLst>
                                            <p:cond delay="0"/>
                                          </p:stCondLst>
                                        </p:cTn>
                                        <p:tgtEl>
                                          <p:spTgt spid="787542"/>
                                        </p:tgtEl>
                                        <p:attrNameLst>
                                          <p:attrName>style.visibility</p:attrName>
                                        </p:attrNameLst>
                                      </p:cBhvr>
                                      <p:to>
                                        <p:strVal val="visible"/>
                                      </p:to>
                                    </p:set>
                                    <p:animEffect transition="in" filter="blinds(horizontal)">
                                      <p:cBhvr>
                                        <p:cTn id="22" dur="500"/>
                                        <p:tgtEl>
                                          <p:spTgt spid="787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541" grpId="0" animBg="1"/>
      <p:bldP spid="78754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1"/>
          <p:cNvSpPr>
            <a:spLocks noGrp="1"/>
          </p:cNvSpPr>
          <p:nvPr>
            <p:ph type="ftr" sz="quarter" idx="10"/>
          </p:nvPr>
        </p:nvSpPr>
        <p:spPr>
          <a:noFill/>
        </p:spPr>
        <p:txBody>
          <a:bodyPr/>
          <a:lstStyle/>
          <a:p>
            <a:r>
              <a:rPr lang="en-US" smtClean="0"/>
              <a:t>Art of Multiprocessor Programming</a:t>
            </a:r>
          </a:p>
        </p:txBody>
      </p:sp>
      <p:sp>
        <p:nvSpPr>
          <p:cNvPr id="146435" name="Slide Number Placeholder 2"/>
          <p:cNvSpPr>
            <a:spLocks noGrp="1"/>
          </p:cNvSpPr>
          <p:nvPr>
            <p:ph type="sldNum" sz="quarter" idx="11"/>
          </p:nvPr>
        </p:nvSpPr>
        <p:spPr>
          <a:noFill/>
        </p:spPr>
        <p:txBody>
          <a:bodyPr/>
          <a:lstStyle/>
          <a:p>
            <a:fld id="{3015CDF1-9E2A-44D8-AA01-3E5F0343F160}" type="slidenum">
              <a:rPr lang="ar-SA" smtClean="0"/>
              <a:pPr/>
              <a:t>142</a:t>
            </a:fld>
            <a:endParaRPr lang="en-US" smtClean="0"/>
          </a:p>
        </p:txBody>
      </p:sp>
      <p:sp>
        <p:nvSpPr>
          <p:cNvPr id="14643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B1DA1462-9C7C-4E4A-A047-79B291047E82}" type="slidenum">
              <a:rPr lang="ar-SA" sz="1400">
                <a:solidFill>
                  <a:schemeClr val="tx1"/>
                </a:solidFill>
                <a:latin typeface="Arial" pitchFamily="34" charset="0"/>
                <a:cs typeface="Arial" pitchFamily="34" charset="0"/>
              </a:rPr>
              <a:pPr/>
              <a:t>142</a:t>
            </a:fld>
            <a:endParaRPr lang="en-US" sz="1400">
              <a:solidFill>
                <a:schemeClr val="tx1"/>
              </a:solidFill>
              <a:latin typeface="Arial" pitchFamily="34" charset="0"/>
              <a:cs typeface="Arial" pitchFamily="34" charset="0"/>
            </a:endParaRPr>
          </a:p>
        </p:txBody>
      </p:sp>
      <p:sp>
        <p:nvSpPr>
          <p:cNvPr id="146437" name="Rectangle 2"/>
          <p:cNvSpPr>
            <a:spLocks noChangeArrowheads="1"/>
          </p:cNvSpPr>
          <p:nvPr/>
        </p:nvSpPr>
        <p:spPr bwMode="auto">
          <a:xfrm>
            <a:off x="5072063" y="3338513"/>
            <a:ext cx="1947862" cy="547687"/>
          </a:xfrm>
          <a:prstGeom prst="rect">
            <a:avLst/>
          </a:prstGeom>
          <a:solidFill>
            <a:schemeClr val="accent1"/>
          </a:solidFill>
          <a:ln w="38100"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latin typeface="Arial" pitchFamily="34" charset="0"/>
              <a:cs typeface="Arial" pitchFamily="34" charset="0"/>
            </a:endParaRPr>
          </a:p>
        </p:txBody>
      </p:sp>
      <p:sp>
        <p:nvSpPr>
          <p:cNvPr id="146438" name="Rectangle 3"/>
          <p:cNvSpPr>
            <a:spLocks noGrp="1" noChangeArrowheads="1"/>
          </p:cNvSpPr>
          <p:nvPr>
            <p:ph type="title" idx="4294967295"/>
          </p:nvPr>
        </p:nvSpPr>
        <p:spPr/>
        <p:txBody>
          <a:bodyPr/>
          <a:lstStyle/>
          <a:p>
            <a:r>
              <a:rPr lang="en-US" smtClean="0"/>
              <a:t>Idea: Elimination Array</a:t>
            </a:r>
          </a:p>
        </p:txBody>
      </p:sp>
      <p:sp>
        <p:nvSpPr>
          <p:cNvPr id="146439" name="Text Box 4"/>
          <p:cNvSpPr txBox="1">
            <a:spLocks noChangeArrowheads="1"/>
          </p:cNvSpPr>
          <p:nvPr/>
        </p:nvSpPr>
        <p:spPr bwMode="auto">
          <a:xfrm>
            <a:off x="604838" y="2705100"/>
            <a:ext cx="1657350" cy="519113"/>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Push(   )</a:t>
            </a:r>
          </a:p>
        </p:txBody>
      </p:sp>
      <p:sp>
        <p:nvSpPr>
          <p:cNvPr id="146440" name="Text Box 5"/>
          <p:cNvSpPr txBox="1">
            <a:spLocks noChangeArrowheads="1"/>
          </p:cNvSpPr>
          <p:nvPr/>
        </p:nvSpPr>
        <p:spPr bwMode="auto">
          <a:xfrm>
            <a:off x="565276" y="3962400"/>
            <a:ext cx="1103187" cy="523220"/>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Pop()</a:t>
            </a:r>
          </a:p>
        </p:txBody>
      </p:sp>
      <p:grpSp>
        <p:nvGrpSpPr>
          <p:cNvPr id="146441" name="Group 6"/>
          <p:cNvGrpSpPr>
            <a:grpSpLocks/>
          </p:cNvGrpSpPr>
          <p:nvPr/>
        </p:nvGrpSpPr>
        <p:grpSpPr bwMode="auto">
          <a:xfrm>
            <a:off x="419100" y="1409700"/>
            <a:ext cx="1447800" cy="1295400"/>
            <a:chOff x="1584" y="816"/>
            <a:chExt cx="912" cy="816"/>
          </a:xfrm>
        </p:grpSpPr>
        <p:sp>
          <p:nvSpPr>
            <p:cNvPr id="146469"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70"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71" name="Freeform 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72"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73"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74"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75" name="Freeform 1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76" name="Freeform 1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77"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46442" name="Group 16"/>
          <p:cNvGrpSpPr>
            <a:grpSpLocks/>
          </p:cNvGrpSpPr>
          <p:nvPr/>
        </p:nvGrpSpPr>
        <p:grpSpPr bwMode="auto">
          <a:xfrm flipH="1">
            <a:off x="457200" y="4567238"/>
            <a:ext cx="1447800" cy="1295400"/>
            <a:chOff x="1584" y="816"/>
            <a:chExt cx="912" cy="816"/>
          </a:xfrm>
        </p:grpSpPr>
        <p:sp>
          <p:nvSpPr>
            <p:cNvPr id="146460" name="Freeform 1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61" name="Freeform 1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62" name="Freeform 1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63" name="Freeform 2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64" name="Freeform 2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65" name="Freeform 2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66" name="Freeform 2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67" name="Freeform 2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68" name="Freeform 2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46443" name="Group 26"/>
          <p:cNvGrpSpPr>
            <a:grpSpLocks/>
          </p:cNvGrpSpPr>
          <p:nvPr/>
        </p:nvGrpSpPr>
        <p:grpSpPr bwMode="auto">
          <a:xfrm>
            <a:off x="1747484" y="2819400"/>
            <a:ext cx="304800" cy="304800"/>
            <a:chOff x="3894" y="2760"/>
            <a:chExt cx="192" cy="192"/>
          </a:xfrm>
        </p:grpSpPr>
        <p:sp>
          <p:nvSpPr>
            <p:cNvPr id="146458" name="Oval 27"/>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59" name="Oval 28"/>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46444" name="Text Box 29"/>
          <p:cNvSpPr txBox="1">
            <a:spLocks noChangeArrowheads="1"/>
          </p:cNvSpPr>
          <p:nvPr/>
        </p:nvSpPr>
        <p:spPr bwMode="auto">
          <a:xfrm>
            <a:off x="5464175" y="2673350"/>
            <a:ext cx="1096963" cy="519113"/>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stack</a:t>
            </a:r>
          </a:p>
        </p:txBody>
      </p:sp>
      <p:grpSp>
        <p:nvGrpSpPr>
          <p:cNvPr id="146445" name="Group 30"/>
          <p:cNvGrpSpPr>
            <a:grpSpLocks/>
          </p:cNvGrpSpPr>
          <p:nvPr/>
        </p:nvGrpSpPr>
        <p:grpSpPr bwMode="auto">
          <a:xfrm>
            <a:off x="5207000" y="3471863"/>
            <a:ext cx="785813" cy="314325"/>
            <a:chOff x="2146" y="2187"/>
            <a:chExt cx="495" cy="198"/>
          </a:xfrm>
        </p:grpSpPr>
        <p:grpSp>
          <p:nvGrpSpPr>
            <p:cNvPr id="2" name="Group 31"/>
            <p:cNvGrpSpPr>
              <a:grpSpLocks/>
            </p:cNvGrpSpPr>
            <p:nvPr/>
          </p:nvGrpSpPr>
          <p:grpSpPr bwMode="auto">
            <a:xfrm>
              <a:off x="2146" y="2187"/>
              <a:ext cx="192" cy="192"/>
              <a:chOff x="3894" y="2760"/>
              <a:chExt cx="192" cy="192"/>
            </a:xfrm>
          </p:grpSpPr>
          <p:sp>
            <p:nvSpPr>
              <p:cNvPr id="146456" name="Oval 32"/>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6457" name="Oval 33"/>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 name="Group 34"/>
            <p:cNvGrpSpPr>
              <a:grpSpLocks/>
            </p:cNvGrpSpPr>
            <p:nvPr/>
          </p:nvGrpSpPr>
          <p:grpSpPr bwMode="auto">
            <a:xfrm>
              <a:off x="2449" y="2193"/>
              <a:ext cx="192" cy="192"/>
              <a:chOff x="3894" y="2760"/>
              <a:chExt cx="192" cy="192"/>
            </a:xfrm>
          </p:grpSpPr>
          <p:sp>
            <p:nvSpPr>
              <p:cNvPr id="4" name="Oval 35"/>
              <p:cNvSpPr>
                <a:spLocks noChangeArrowheads="1"/>
              </p:cNvSpPr>
              <p:nvPr/>
            </p:nvSpPr>
            <p:spPr bwMode="auto">
              <a:xfrm>
                <a:off x="3894" y="2760"/>
                <a:ext cx="192" cy="192"/>
              </a:xfrm>
              <a:prstGeom prst="ellipse">
                <a:avLst/>
              </a:prstGeom>
              <a:solidFill>
                <a:schemeClr val="hlink"/>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5" name="Oval 36"/>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0" name="Group 50"/>
          <p:cNvGrpSpPr>
            <a:grpSpLocks/>
          </p:cNvGrpSpPr>
          <p:nvPr/>
        </p:nvGrpSpPr>
        <p:grpSpPr bwMode="auto">
          <a:xfrm>
            <a:off x="3800475" y="2771775"/>
            <a:ext cx="552450" cy="1947863"/>
            <a:chOff x="2394" y="1746"/>
            <a:chExt cx="348" cy="1227"/>
          </a:xfrm>
          <a:effectLst>
            <a:outerShdw blurRad="50800" dist="38100" dir="2700000" algn="tl" rotWithShape="0">
              <a:prstClr val="black">
                <a:alpha val="40000"/>
              </a:prstClr>
            </a:outerShdw>
          </a:effectLst>
        </p:grpSpPr>
        <p:sp>
          <p:nvSpPr>
            <p:cNvPr id="146452" name="Rectangle 38"/>
            <p:cNvSpPr>
              <a:spLocks noChangeArrowheads="1"/>
            </p:cNvSpPr>
            <p:nvPr/>
          </p:nvSpPr>
          <p:spPr bwMode="auto">
            <a:xfrm rot="-5400000">
              <a:off x="1956" y="2187"/>
              <a:ext cx="1227" cy="345"/>
            </a:xfrm>
            <a:prstGeom prst="rect">
              <a:avLst/>
            </a:prstGeom>
            <a:solidFill>
              <a:schemeClr val="accent1"/>
            </a:solidFill>
            <a:ln w="38100" algn="ctr">
              <a:solidFill>
                <a:schemeClr val="tx1"/>
              </a:solidFill>
              <a:miter lim="800000"/>
              <a:headEnd/>
              <a:tailEnd/>
            </a:ln>
          </p:spPr>
          <p:txBody>
            <a:bodyPr wrap="none" anchor="ctr"/>
            <a:lstStyle/>
            <a:p>
              <a:pPr>
                <a:defRPr/>
              </a:pPr>
              <a:endParaRPr lang="en-US">
                <a:latin typeface="Arial" pitchFamily="34" charset="0"/>
                <a:cs typeface="Arial" pitchFamily="34" charset="0"/>
              </a:endParaRPr>
            </a:p>
          </p:txBody>
        </p:sp>
        <p:sp>
          <p:nvSpPr>
            <p:cNvPr id="146453" name="Line 47"/>
            <p:cNvSpPr>
              <a:spLocks noChangeShapeType="1"/>
            </p:cNvSpPr>
            <p:nvPr/>
          </p:nvSpPr>
          <p:spPr bwMode="auto">
            <a:xfrm>
              <a:off x="2397" y="2065"/>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46454" name="Line 48"/>
            <p:cNvSpPr>
              <a:spLocks noChangeShapeType="1"/>
            </p:cNvSpPr>
            <p:nvPr/>
          </p:nvSpPr>
          <p:spPr bwMode="auto">
            <a:xfrm>
              <a:off x="2397" y="2361"/>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46455" name="Line 49"/>
            <p:cNvSpPr>
              <a:spLocks noChangeShapeType="1"/>
            </p:cNvSpPr>
            <p:nvPr/>
          </p:nvSpPr>
          <p:spPr bwMode="auto">
            <a:xfrm>
              <a:off x="2394" y="2673"/>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grpSp>
      <p:sp>
        <p:nvSpPr>
          <p:cNvPr id="146447" name="Freeform 52"/>
          <p:cNvSpPr>
            <a:spLocks/>
          </p:cNvSpPr>
          <p:nvPr/>
        </p:nvSpPr>
        <p:spPr bwMode="auto">
          <a:xfrm>
            <a:off x="2322513" y="3005138"/>
            <a:ext cx="1727200" cy="522287"/>
          </a:xfrm>
          <a:custGeom>
            <a:avLst/>
            <a:gdLst>
              <a:gd name="T0" fmla="*/ 0 w 1244"/>
              <a:gd name="T1" fmla="*/ 0 h 329"/>
              <a:gd name="T2" fmla="*/ 2147483647 w 1244"/>
              <a:gd name="T3" fmla="*/ 2147483647 h 329"/>
              <a:gd name="T4" fmla="*/ 2147483647 w 1244"/>
              <a:gd name="T5" fmla="*/ 2147483647 h 329"/>
              <a:gd name="T6" fmla="*/ 0 60000 65536"/>
              <a:gd name="T7" fmla="*/ 0 60000 65536"/>
              <a:gd name="T8" fmla="*/ 0 60000 65536"/>
              <a:gd name="T9" fmla="*/ 0 w 1244"/>
              <a:gd name="T10" fmla="*/ 0 h 329"/>
              <a:gd name="T11" fmla="*/ 1244 w 1244"/>
              <a:gd name="T12" fmla="*/ 329 h 329"/>
            </a:gdLst>
            <a:ahLst/>
            <a:cxnLst>
              <a:cxn ang="T6">
                <a:pos x="T0" y="T1"/>
              </a:cxn>
              <a:cxn ang="T7">
                <a:pos x="T2" y="T3"/>
              </a:cxn>
              <a:cxn ang="T8">
                <a:pos x="T4" y="T5"/>
              </a:cxn>
            </a:cxnLst>
            <a:rect l="T9" t="T10" r="T11" b="T12"/>
            <a:pathLst>
              <a:path w="1244" h="329">
                <a:moveTo>
                  <a:pt x="0" y="0"/>
                </a:moveTo>
                <a:cubicBezTo>
                  <a:pt x="248" y="50"/>
                  <a:pt x="497" y="100"/>
                  <a:pt x="704" y="155"/>
                </a:cubicBezTo>
                <a:cubicBezTo>
                  <a:pt x="911" y="210"/>
                  <a:pt x="1077" y="269"/>
                  <a:pt x="1244" y="329"/>
                </a:cubicBezTo>
              </a:path>
            </a:pathLst>
          </a:custGeom>
          <a:noFill/>
          <a:ln w="76200">
            <a:solidFill>
              <a:srgbClr val="FF7C80"/>
            </a:solidFill>
            <a:round/>
            <a:headEnd/>
            <a:tailEnd type="triangle" w="med" len="med"/>
          </a:ln>
        </p:spPr>
        <p:txBody>
          <a:bodyPr/>
          <a:lstStyle/>
          <a:p>
            <a:endParaRPr lang="en-US">
              <a:latin typeface="Arial" pitchFamily="34" charset="0"/>
              <a:cs typeface="Arial" pitchFamily="34" charset="0"/>
            </a:endParaRPr>
          </a:p>
        </p:txBody>
      </p:sp>
      <p:sp>
        <p:nvSpPr>
          <p:cNvPr id="146448" name="Text Box 54"/>
          <p:cNvSpPr txBox="1">
            <a:spLocks noChangeArrowheads="1"/>
          </p:cNvSpPr>
          <p:nvPr/>
        </p:nvSpPr>
        <p:spPr bwMode="auto">
          <a:xfrm>
            <a:off x="2093979" y="1833563"/>
            <a:ext cx="1601721" cy="954107"/>
          </a:xfrm>
          <a:prstGeom prst="rect">
            <a:avLst/>
          </a:prstGeom>
          <a:noFill/>
          <a:ln w="38100" algn="ctr">
            <a:noFill/>
            <a:miter lim="800000"/>
            <a:headEnd/>
            <a:tailEnd/>
          </a:ln>
        </p:spPr>
        <p:txBody>
          <a:bodyPr wrap="none">
            <a:spAutoFit/>
          </a:bodyPr>
          <a:lstStyle/>
          <a:p>
            <a:r>
              <a:rPr lang="en-US" sz="2800" b="1">
                <a:solidFill>
                  <a:srgbClr val="FF7C80"/>
                </a:solidFill>
                <a:latin typeface="Arial" pitchFamily="34" charset="0"/>
                <a:cs typeface="Arial" pitchFamily="34" charset="0"/>
              </a:rPr>
              <a:t>Pick at </a:t>
            </a:r>
          </a:p>
          <a:p>
            <a:r>
              <a:rPr lang="en-US" sz="2800" b="1">
                <a:solidFill>
                  <a:srgbClr val="FF7C80"/>
                </a:solidFill>
                <a:latin typeface="Arial" pitchFamily="34" charset="0"/>
                <a:cs typeface="Arial" pitchFamily="34" charset="0"/>
              </a:rPr>
              <a:t>random </a:t>
            </a:r>
          </a:p>
        </p:txBody>
      </p:sp>
      <p:sp>
        <p:nvSpPr>
          <p:cNvPr id="146449" name="Freeform 55"/>
          <p:cNvSpPr>
            <a:spLocks/>
          </p:cNvSpPr>
          <p:nvPr/>
        </p:nvSpPr>
        <p:spPr bwMode="auto">
          <a:xfrm>
            <a:off x="1697038" y="3932238"/>
            <a:ext cx="2308225" cy="652462"/>
          </a:xfrm>
          <a:custGeom>
            <a:avLst/>
            <a:gdLst>
              <a:gd name="T0" fmla="*/ 0 w 1399"/>
              <a:gd name="T1" fmla="*/ 2147483647 h 402"/>
              <a:gd name="T2" fmla="*/ 2147483647 w 1399"/>
              <a:gd name="T3" fmla="*/ 2147483647 h 402"/>
              <a:gd name="T4" fmla="*/ 2147483647 w 1399"/>
              <a:gd name="T5" fmla="*/ 0 h 402"/>
              <a:gd name="T6" fmla="*/ 0 60000 65536"/>
              <a:gd name="T7" fmla="*/ 0 60000 65536"/>
              <a:gd name="T8" fmla="*/ 0 60000 65536"/>
              <a:gd name="T9" fmla="*/ 0 w 1399"/>
              <a:gd name="T10" fmla="*/ 0 h 402"/>
              <a:gd name="T11" fmla="*/ 1399 w 1399"/>
              <a:gd name="T12" fmla="*/ 402 h 402"/>
            </a:gdLst>
            <a:ahLst/>
            <a:cxnLst>
              <a:cxn ang="T6">
                <a:pos x="T0" y="T1"/>
              </a:cxn>
              <a:cxn ang="T7">
                <a:pos x="T2" y="T3"/>
              </a:cxn>
              <a:cxn ang="T8">
                <a:pos x="T4" y="T5"/>
              </a:cxn>
            </a:cxnLst>
            <a:rect l="T9" t="T10" r="T11" b="T12"/>
            <a:pathLst>
              <a:path w="1399" h="402">
                <a:moveTo>
                  <a:pt x="0" y="402"/>
                </a:moveTo>
                <a:cubicBezTo>
                  <a:pt x="267" y="371"/>
                  <a:pt x="535" y="341"/>
                  <a:pt x="768" y="274"/>
                </a:cubicBezTo>
                <a:cubicBezTo>
                  <a:pt x="1001" y="207"/>
                  <a:pt x="1292" y="46"/>
                  <a:pt x="1399" y="0"/>
                </a:cubicBezTo>
              </a:path>
            </a:pathLst>
          </a:custGeom>
          <a:noFill/>
          <a:ln w="76200">
            <a:solidFill>
              <a:schemeClr val="hlink"/>
            </a:solidFill>
            <a:round/>
            <a:headEnd/>
            <a:tailEnd type="triangle" w="med" len="med"/>
          </a:ln>
        </p:spPr>
        <p:txBody>
          <a:bodyPr/>
          <a:lstStyle/>
          <a:p>
            <a:endParaRPr lang="en-US">
              <a:latin typeface="Arial" pitchFamily="34" charset="0"/>
              <a:cs typeface="Arial" pitchFamily="34" charset="0"/>
            </a:endParaRPr>
          </a:p>
        </p:txBody>
      </p:sp>
      <p:sp>
        <p:nvSpPr>
          <p:cNvPr id="146450" name="Text Box 56"/>
          <p:cNvSpPr txBox="1">
            <a:spLocks noChangeArrowheads="1"/>
          </p:cNvSpPr>
          <p:nvPr/>
        </p:nvSpPr>
        <p:spPr bwMode="auto">
          <a:xfrm>
            <a:off x="2028892" y="4684713"/>
            <a:ext cx="1601721" cy="954107"/>
          </a:xfrm>
          <a:prstGeom prst="rect">
            <a:avLst/>
          </a:prstGeom>
          <a:noFill/>
          <a:ln w="38100" algn="ctr">
            <a:noFill/>
            <a:miter lim="800000"/>
            <a:headEnd/>
            <a:tailEnd/>
          </a:ln>
        </p:spPr>
        <p:txBody>
          <a:bodyPr wrap="none">
            <a:spAutoFit/>
          </a:bodyPr>
          <a:lstStyle/>
          <a:p>
            <a:r>
              <a:rPr lang="en-US" sz="2800" b="1">
                <a:solidFill>
                  <a:schemeClr val="hlink"/>
                </a:solidFill>
                <a:latin typeface="Arial" pitchFamily="34" charset="0"/>
                <a:cs typeface="Arial" pitchFamily="34" charset="0"/>
              </a:rPr>
              <a:t>Pick at </a:t>
            </a:r>
          </a:p>
          <a:p>
            <a:r>
              <a:rPr lang="en-US" sz="2800" b="1">
                <a:solidFill>
                  <a:schemeClr val="hlink"/>
                </a:solidFill>
                <a:latin typeface="Arial" pitchFamily="34" charset="0"/>
                <a:cs typeface="Arial" pitchFamily="34" charset="0"/>
              </a:rPr>
              <a:t>random </a:t>
            </a:r>
          </a:p>
        </p:txBody>
      </p:sp>
      <p:sp>
        <p:nvSpPr>
          <p:cNvPr id="146451" name="Text Box 57"/>
          <p:cNvSpPr txBox="1">
            <a:spLocks noChangeArrowheads="1"/>
          </p:cNvSpPr>
          <p:nvPr/>
        </p:nvSpPr>
        <p:spPr bwMode="auto">
          <a:xfrm>
            <a:off x="3787775" y="4813300"/>
            <a:ext cx="2218877" cy="954107"/>
          </a:xfrm>
          <a:prstGeom prst="rect">
            <a:avLst/>
          </a:prstGeom>
          <a:noFill/>
          <a:ln w="38100" algn="ctr">
            <a:noFill/>
            <a:miter lim="800000"/>
            <a:headEnd/>
            <a:tailEnd/>
          </a:ln>
        </p:spPr>
        <p:txBody>
          <a:bodyPr wrap="none">
            <a:spAutoFit/>
          </a:bodyPr>
          <a:lstStyle/>
          <a:p>
            <a:pPr algn="l"/>
            <a:r>
              <a:rPr lang="en-US" sz="2800" b="1">
                <a:latin typeface="Arial" pitchFamily="34" charset="0"/>
                <a:cs typeface="Arial" pitchFamily="34" charset="0"/>
              </a:rPr>
              <a:t>Elimination </a:t>
            </a:r>
          </a:p>
          <a:p>
            <a:pPr algn="l"/>
            <a:r>
              <a:rPr lang="en-US" sz="2800" b="1">
                <a:latin typeface="Arial" pitchFamily="34" charset="0"/>
                <a:cs typeface="Arial" pitchFamily="34" charset="0"/>
              </a:rPr>
              <a:t>Array</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1"/>
          <p:cNvSpPr>
            <a:spLocks noGrp="1"/>
          </p:cNvSpPr>
          <p:nvPr>
            <p:ph type="ftr" sz="quarter" idx="10"/>
          </p:nvPr>
        </p:nvSpPr>
        <p:spPr>
          <a:noFill/>
        </p:spPr>
        <p:txBody>
          <a:bodyPr/>
          <a:lstStyle/>
          <a:p>
            <a:r>
              <a:rPr lang="en-US" smtClean="0"/>
              <a:t>Art of Multiprocessor Programming</a:t>
            </a:r>
          </a:p>
        </p:txBody>
      </p:sp>
      <p:sp>
        <p:nvSpPr>
          <p:cNvPr id="147459" name="Slide Number Placeholder 2"/>
          <p:cNvSpPr>
            <a:spLocks noGrp="1"/>
          </p:cNvSpPr>
          <p:nvPr>
            <p:ph type="sldNum" sz="quarter" idx="11"/>
          </p:nvPr>
        </p:nvSpPr>
        <p:spPr>
          <a:noFill/>
        </p:spPr>
        <p:txBody>
          <a:bodyPr/>
          <a:lstStyle/>
          <a:p>
            <a:fld id="{5EB37A95-5AC9-4A16-9A2D-46A301D7E390}" type="slidenum">
              <a:rPr lang="ar-SA" smtClean="0"/>
              <a:pPr/>
              <a:t>143</a:t>
            </a:fld>
            <a:endParaRPr lang="en-US" smtClean="0"/>
          </a:p>
        </p:txBody>
      </p:sp>
      <p:sp>
        <p:nvSpPr>
          <p:cNvPr id="14746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020B9C0C-0A19-4C7A-9FC1-9AC92939A410}" type="slidenum">
              <a:rPr lang="ar-SA" sz="1400">
                <a:solidFill>
                  <a:schemeClr val="tx1"/>
                </a:solidFill>
                <a:latin typeface="Arial" pitchFamily="34" charset="0"/>
                <a:cs typeface="Arial" pitchFamily="34" charset="0"/>
              </a:rPr>
              <a:pPr/>
              <a:t>143</a:t>
            </a:fld>
            <a:endParaRPr lang="en-US" sz="1400">
              <a:solidFill>
                <a:schemeClr val="tx1"/>
              </a:solidFill>
              <a:latin typeface="Arial" pitchFamily="34" charset="0"/>
              <a:cs typeface="Arial" pitchFamily="34" charset="0"/>
            </a:endParaRPr>
          </a:p>
        </p:txBody>
      </p:sp>
      <p:sp>
        <p:nvSpPr>
          <p:cNvPr id="147461" name="Rectangle 2"/>
          <p:cNvSpPr>
            <a:spLocks noChangeArrowheads="1"/>
          </p:cNvSpPr>
          <p:nvPr/>
        </p:nvSpPr>
        <p:spPr bwMode="auto">
          <a:xfrm>
            <a:off x="5072063" y="3338513"/>
            <a:ext cx="1947862" cy="547687"/>
          </a:xfrm>
          <a:prstGeom prst="rect">
            <a:avLst/>
          </a:prstGeom>
          <a:solidFill>
            <a:schemeClr val="accent1"/>
          </a:solidFill>
          <a:ln w="38100"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latin typeface="Arial" pitchFamily="34" charset="0"/>
              <a:cs typeface="Arial" pitchFamily="34" charset="0"/>
            </a:endParaRPr>
          </a:p>
        </p:txBody>
      </p:sp>
      <p:sp>
        <p:nvSpPr>
          <p:cNvPr id="147462" name="Rectangle 3"/>
          <p:cNvSpPr>
            <a:spLocks noGrp="1" noChangeArrowheads="1"/>
          </p:cNvSpPr>
          <p:nvPr>
            <p:ph type="title" idx="4294967295"/>
          </p:nvPr>
        </p:nvSpPr>
        <p:spPr>
          <a:xfrm>
            <a:off x="742950" y="463550"/>
            <a:ext cx="7772400" cy="1143000"/>
          </a:xfrm>
        </p:spPr>
        <p:txBody>
          <a:bodyPr/>
          <a:lstStyle/>
          <a:p>
            <a:r>
              <a:rPr lang="en-US" smtClean="0"/>
              <a:t>Push Collides With Pop</a:t>
            </a:r>
          </a:p>
        </p:txBody>
      </p:sp>
      <p:sp>
        <p:nvSpPr>
          <p:cNvPr id="147463" name="Text Box 4"/>
          <p:cNvSpPr txBox="1">
            <a:spLocks noChangeArrowheads="1"/>
          </p:cNvSpPr>
          <p:nvPr/>
        </p:nvSpPr>
        <p:spPr bwMode="auto">
          <a:xfrm>
            <a:off x="604838" y="2705100"/>
            <a:ext cx="1657350" cy="519113"/>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Push(   )</a:t>
            </a:r>
          </a:p>
        </p:txBody>
      </p:sp>
      <p:sp>
        <p:nvSpPr>
          <p:cNvPr id="147464" name="Text Box 5"/>
          <p:cNvSpPr txBox="1">
            <a:spLocks noChangeArrowheads="1"/>
          </p:cNvSpPr>
          <p:nvPr/>
        </p:nvSpPr>
        <p:spPr bwMode="auto">
          <a:xfrm>
            <a:off x="565276" y="3962400"/>
            <a:ext cx="1103187" cy="523220"/>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Pop()</a:t>
            </a:r>
          </a:p>
        </p:txBody>
      </p:sp>
      <p:grpSp>
        <p:nvGrpSpPr>
          <p:cNvPr id="147465" name="Group 6"/>
          <p:cNvGrpSpPr>
            <a:grpSpLocks/>
          </p:cNvGrpSpPr>
          <p:nvPr/>
        </p:nvGrpSpPr>
        <p:grpSpPr bwMode="auto">
          <a:xfrm>
            <a:off x="419100" y="1409700"/>
            <a:ext cx="1447800" cy="1295400"/>
            <a:chOff x="1584" y="816"/>
            <a:chExt cx="912" cy="816"/>
          </a:xfrm>
        </p:grpSpPr>
        <p:sp>
          <p:nvSpPr>
            <p:cNvPr id="147498"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99"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500" name="Freeform 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501"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502"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503"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504" name="Freeform 1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505" name="Freeform 1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506"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47466" name="Group 16"/>
          <p:cNvGrpSpPr>
            <a:grpSpLocks/>
          </p:cNvGrpSpPr>
          <p:nvPr/>
        </p:nvGrpSpPr>
        <p:grpSpPr bwMode="auto">
          <a:xfrm flipH="1">
            <a:off x="457200" y="4567238"/>
            <a:ext cx="1447800" cy="1295400"/>
            <a:chOff x="1584" y="816"/>
            <a:chExt cx="912" cy="816"/>
          </a:xfrm>
        </p:grpSpPr>
        <p:sp>
          <p:nvSpPr>
            <p:cNvPr id="147489" name="Freeform 1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90" name="Freeform 1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91" name="Freeform 1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92" name="Freeform 2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93" name="Freeform 2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94" name="Freeform 2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95" name="Freeform 2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96" name="Freeform 2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97" name="Freeform 2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4" name="Group 26"/>
          <p:cNvGrpSpPr>
            <a:grpSpLocks/>
          </p:cNvGrpSpPr>
          <p:nvPr/>
        </p:nvGrpSpPr>
        <p:grpSpPr bwMode="auto">
          <a:xfrm>
            <a:off x="1733836" y="2819400"/>
            <a:ext cx="304800" cy="304800"/>
            <a:chOff x="3894" y="2760"/>
            <a:chExt cx="192" cy="192"/>
          </a:xfrm>
        </p:grpSpPr>
        <p:sp>
          <p:nvSpPr>
            <p:cNvPr id="147487" name="Oval 27"/>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88" name="Oval 28"/>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47468" name="Text Box 29"/>
          <p:cNvSpPr txBox="1">
            <a:spLocks noChangeArrowheads="1"/>
          </p:cNvSpPr>
          <p:nvPr/>
        </p:nvSpPr>
        <p:spPr bwMode="auto">
          <a:xfrm>
            <a:off x="5464175" y="2673350"/>
            <a:ext cx="1096963" cy="519113"/>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stack</a:t>
            </a:r>
          </a:p>
        </p:txBody>
      </p:sp>
      <p:grpSp>
        <p:nvGrpSpPr>
          <p:cNvPr id="147469" name="Group 30"/>
          <p:cNvGrpSpPr>
            <a:grpSpLocks/>
          </p:cNvGrpSpPr>
          <p:nvPr/>
        </p:nvGrpSpPr>
        <p:grpSpPr bwMode="auto">
          <a:xfrm>
            <a:off x="5207000" y="3471863"/>
            <a:ext cx="785813" cy="314325"/>
            <a:chOff x="2146" y="2187"/>
            <a:chExt cx="495" cy="198"/>
          </a:xfrm>
        </p:grpSpPr>
        <p:grpSp>
          <p:nvGrpSpPr>
            <p:cNvPr id="2" name="Group 31"/>
            <p:cNvGrpSpPr>
              <a:grpSpLocks/>
            </p:cNvGrpSpPr>
            <p:nvPr/>
          </p:nvGrpSpPr>
          <p:grpSpPr bwMode="auto">
            <a:xfrm>
              <a:off x="2146" y="2187"/>
              <a:ext cx="192" cy="192"/>
              <a:chOff x="3894" y="2760"/>
              <a:chExt cx="192" cy="192"/>
            </a:xfrm>
          </p:grpSpPr>
          <p:sp>
            <p:nvSpPr>
              <p:cNvPr id="147485" name="Oval 32"/>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7486" name="Oval 33"/>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 name="Group 34"/>
            <p:cNvGrpSpPr>
              <a:grpSpLocks/>
            </p:cNvGrpSpPr>
            <p:nvPr/>
          </p:nvGrpSpPr>
          <p:grpSpPr bwMode="auto">
            <a:xfrm>
              <a:off x="2449" y="2193"/>
              <a:ext cx="192" cy="192"/>
              <a:chOff x="3894" y="2760"/>
              <a:chExt cx="192" cy="192"/>
            </a:xfrm>
          </p:grpSpPr>
          <p:sp>
            <p:nvSpPr>
              <p:cNvPr id="5" name="Oval 35"/>
              <p:cNvSpPr>
                <a:spLocks noChangeArrowheads="1"/>
              </p:cNvSpPr>
              <p:nvPr/>
            </p:nvSpPr>
            <p:spPr bwMode="auto">
              <a:xfrm>
                <a:off x="3894" y="2760"/>
                <a:ext cx="192" cy="192"/>
              </a:xfrm>
              <a:prstGeom prst="ellipse">
                <a:avLst/>
              </a:prstGeom>
              <a:solidFill>
                <a:schemeClr val="hlink"/>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6" name="Oval 36"/>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0" name="Group 37"/>
          <p:cNvGrpSpPr>
            <a:grpSpLocks/>
          </p:cNvGrpSpPr>
          <p:nvPr/>
        </p:nvGrpSpPr>
        <p:grpSpPr bwMode="auto">
          <a:xfrm>
            <a:off x="3800475" y="2771775"/>
            <a:ext cx="552450" cy="1947863"/>
            <a:chOff x="2394" y="1746"/>
            <a:chExt cx="348" cy="1227"/>
          </a:xfrm>
          <a:effectLst>
            <a:outerShdw blurRad="50800" dist="38100" dir="2700000" algn="tl" rotWithShape="0">
              <a:prstClr val="black">
                <a:alpha val="40000"/>
              </a:prstClr>
            </a:outerShdw>
          </a:effectLst>
        </p:grpSpPr>
        <p:sp>
          <p:nvSpPr>
            <p:cNvPr id="147481" name="Rectangle 38"/>
            <p:cNvSpPr>
              <a:spLocks noChangeArrowheads="1"/>
            </p:cNvSpPr>
            <p:nvPr/>
          </p:nvSpPr>
          <p:spPr bwMode="auto">
            <a:xfrm rot="-5400000">
              <a:off x="1956" y="2187"/>
              <a:ext cx="1227" cy="345"/>
            </a:xfrm>
            <a:prstGeom prst="rect">
              <a:avLst/>
            </a:prstGeom>
            <a:solidFill>
              <a:schemeClr val="accent1"/>
            </a:solidFill>
            <a:ln w="38100" algn="ctr">
              <a:solidFill>
                <a:schemeClr val="tx1"/>
              </a:solidFill>
              <a:miter lim="800000"/>
              <a:headEnd/>
              <a:tailEnd/>
            </a:ln>
          </p:spPr>
          <p:txBody>
            <a:bodyPr wrap="none" anchor="ctr"/>
            <a:lstStyle/>
            <a:p>
              <a:pPr>
                <a:defRPr/>
              </a:pPr>
              <a:endParaRPr lang="en-US">
                <a:latin typeface="Arial" pitchFamily="34" charset="0"/>
                <a:cs typeface="Arial" pitchFamily="34" charset="0"/>
              </a:endParaRPr>
            </a:p>
          </p:txBody>
        </p:sp>
        <p:sp>
          <p:nvSpPr>
            <p:cNvPr id="147482" name="Line 39"/>
            <p:cNvSpPr>
              <a:spLocks noChangeShapeType="1"/>
            </p:cNvSpPr>
            <p:nvPr/>
          </p:nvSpPr>
          <p:spPr bwMode="auto">
            <a:xfrm>
              <a:off x="2397" y="2065"/>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47483" name="Line 40"/>
            <p:cNvSpPr>
              <a:spLocks noChangeShapeType="1"/>
            </p:cNvSpPr>
            <p:nvPr/>
          </p:nvSpPr>
          <p:spPr bwMode="auto">
            <a:xfrm>
              <a:off x="2397" y="2361"/>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47484" name="Line 41"/>
            <p:cNvSpPr>
              <a:spLocks noChangeShapeType="1"/>
            </p:cNvSpPr>
            <p:nvPr/>
          </p:nvSpPr>
          <p:spPr bwMode="auto">
            <a:xfrm>
              <a:off x="2394" y="2673"/>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grpSp>
      <p:sp>
        <p:nvSpPr>
          <p:cNvPr id="147471" name="Freeform 42"/>
          <p:cNvSpPr>
            <a:spLocks/>
          </p:cNvSpPr>
          <p:nvPr/>
        </p:nvSpPr>
        <p:spPr bwMode="auto">
          <a:xfrm>
            <a:off x="2322513" y="3005138"/>
            <a:ext cx="1727200" cy="522287"/>
          </a:xfrm>
          <a:custGeom>
            <a:avLst/>
            <a:gdLst>
              <a:gd name="T0" fmla="*/ 0 w 1244"/>
              <a:gd name="T1" fmla="*/ 0 h 329"/>
              <a:gd name="T2" fmla="*/ 2147483647 w 1244"/>
              <a:gd name="T3" fmla="*/ 2147483647 h 329"/>
              <a:gd name="T4" fmla="*/ 2147483647 w 1244"/>
              <a:gd name="T5" fmla="*/ 2147483647 h 329"/>
              <a:gd name="T6" fmla="*/ 0 60000 65536"/>
              <a:gd name="T7" fmla="*/ 0 60000 65536"/>
              <a:gd name="T8" fmla="*/ 0 60000 65536"/>
              <a:gd name="T9" fmla="*/ 0 w 1244"/>
              <a:gd name="T10" fmla="*/ 0 h 329"/>
              <a:gd name="T11" fmla="*/ 1244 w 1244"/>
              <a:gd name="T12" fmla="*/ 329 h 329"/>
            </a:gdLst>
            <a:ahLst/>
            <a:cxnLst>
              <a:cxn ang="T6">
                <a:pos x="T0" y="T1"/>
              </a:cxn>
              <a:cxn ang="T7">
                <a:pos x="T2" y="T3"/>
              </a:cxn>
              <a:cxn ang="T8">
                <a:pos x="T4" y="T5"/>
              </a:cxn>
            </a:cxnLst>
            <a:rect l="T9" t="T10" r="T11" b="T12"/>
            <a:pathLst>
              <a:path w="1244" h="329">
                <a:moveTo>
                  <a:pt x="0" y="0"/>
                </a:moveTo>
                <a:cubicBezTo>
                  <a:pt x="248" y="50"/>
                  <a:pt x="497" y="100"/>
                  <a:pt x="704" y="155"/>
                </a:cubicBezTo>
                <a:cubicBezTo>
                  <a:pt x="911" y="210"/>
                  <a:pt x="1077" y="269"/>
                  <a:pt x="1244" y="329"/>
                </a:cubicBezTo>
              </a:path>
            </a:pathLst>
          </a:custGeom>
          <a:noFill/>
          <a:ln w="76200">
            <a:solidFill>
              <a:srgbClr val="FF7C80"/>
            </a:solidFill>
            <a:round/>
            <a:headEnd/>
            <a:tailEnd type="triangle" w="med" len="med"/>
          </a:ln>
        </p:spPr>
        <p:txBody>
          <a:bodyPr/>
          <a:lstStyle/>
          <a:p>
            <a:endParaRPr lang="en-US">
              <a:latin typeface="Arial" pitchFamily="34" charset="0"/>
              <a:cs typeface="Arial" pitchFamily="34" charset="0"/>
            </a:endParaRPr>
          </a:p>
        </p:txBody>
      </p:sp>
      <p:sp>
        <p:nvSpPr>
          <p:cNvPr id="147472" name="Freeform 43"/>
          <p:cNvSpPr>
            <a:spLocks/>
          </p:cNvSpPr>
          <p:nvPr/>
        </p:nvSpPr>
        <p:spPr bwMode="auto">
          <a:xfrm>
            <a:off x="1712913" y="3643313"/>
            <a:ext cx="2220912" cy="638175"/>
          </a:xfrm>
          <a:custGeom>
            <a:avLst/>
            <a:gdLst>
              <a:gd name="T0" fmla="*/ 0 w 1399"/>
              <a:gd name="T1" fmla="*/ 2147483647 h 402"/>
              <a:gd name="T2" fmla="*/ 2147483647 w 1399"/>
              <a:gd name="T3" fmla="*/ 2147483647 h 402"/>
              <a:gd name="T4" fmla="*/ 2147483647 w 1399"/>
              <a:gd name="T5" fmla="*/ 0 h 402"/>
              <a:gd name="T6" fmla="*/ 0 60000 65536"/>
              <a:gd name="T7" fmla="*/ 0 60000 65536"/>
              <a:gd name="T8" fmla="*/ 0 60000 65536"/>
              <a:gd name="T9" fmla="*/ 0 w 1399"/>
              <a:gd name="T10" fmla="*/ 0 h 402"/>
              <a:gd name="T11" fmla="*/ 1399 w 1399"/>
              <a:gd name="T12" fmla="*/ 402 h 402"/>
            </a:gdLst>
            <a:ahLst/>
            <a:cxnLst>
              <a:cxn ang="T6">
                <a:pos x="T0" y="T1"/>
              </a:cxn>
              <a:cxn ang="T7">
                <a:pos x="T2" y="T3"/>
              </a:cxn>
              <a:cxn ang="T8">
                <a:pos x="T4" y="T5"/>
              </a:cxn>
            </a:cxnLst>
            <a:rect l="T9" t="T10" r="T11" b="T12"/>
            <a:pathLst>
              <a:path w="1399" h="402">
                <a:moveTo>
                  <a:pt x="0" y="402"/>
                </a:moveTo>
                <a:cubicBezTo>
                  <a:pt x="267" y="371"/>
                  <a:pt x="535" y="341"/>
                  <a:pt x="768" y="274"/>
                </a:cubicBezTo>
                <a:cubicBezTo>
                  <a:pt x="1001" y="207"/>
                  <a:pt x="1292" y="46"/>
                  <a:pt x="1399" y="0"/>
                </a:cubicBezTo>
              </a:path>
            </a:pathLst>
          </a:custGeom>
          <a:noFill/>
          <a:ln w="76200">
            <a:solidFill>
              <a:schemeClr val="hlink"/>
            </a:solidFill>
            <a:round/>
            <a:headEnd/>
            <a:tailEnd type="triangle" w="med" len="med"/>
          </a:ln>
        </p:spPr>
        <p:txBody>
          <a:bodyPr/>
          <a:lstStyle/>
          <a:p>
            <a:endParaRPr lang="en-US">
              <a:latin typeface="Arial" pitchFamily="34" charset="0"/>
              <a:cs typeface="Arial" pitchFamily="34" charset="0"/>
            </a:endParaRPr>
          </a:p>
        </p:txBody>
      </p:sp>
      <p:grpSp>
        <p:nvGrpSpPr>
          <p:cNvPr id="11" name="Group 51"/>
          <p:cNvGrpSpPr>
            <a:grpSpLocks/>
          </p:cNvGrpSpPr>
          <p:nvPr/>
        </p:nvGrpSpPr>
        <p:grpSpPr bwMode="auto">
          <a:xfrm>
            <a:off x="2481263" y="3505201"/>
            <a:ext cx="2509838" cy="2070101"/>
            <a:chOff x="1563" y="2208"/>
            <a:chExt cx="1581" cy="1304"/>
          </a:xfrm>
        </p:grpSpPr>
        <p:sp>
          <p:nvSpPr>
            <p:cNvPr id="147479" name="Freeform 48"/>
            <p:cNvSpPr>
              <a:spLocks/>
            </p:cNvSpPr>
            <p:nvPr/>
          </p:nvSpPr>
          <p:spPr bwMode="auto">
            <a:xfrm flipV="1">
              <a:off x="2597" y="2208"/>
              <a:ext cx="547" cy="1032"/>
            </a:xfrm>
            <a:custGeom>
              <a:avLst/>
              <a:gdLst>
                <a:gd name="T0" fmla="*/ 14 w 547"/>
                <a:gd name="T1" fmla="*/ 252 h 1169"/>
                <a:gd name="T2" fmla="*/ 87 w 547"/>
                <a:gd name="T3" fmla="*/ 241 h 1169"/>
                <a:gd name="T4" fmla="*/ 535 w 547"/>
                <a:gd name="T5" fmla="*/ 132 h 1169"/>
                <a:gd name="T6" fmla="*/ 14 w 547"/>
                <a:gd name="T7" fmla="*/ 0 h 1169"/>
                <a:gd name="T8" fmla="*/ 0 60000 65536"/>
                <a:gd name="T9" fmla="*/ 0 60000 65536"/>
                <a:gd name="T10" fmla="*/ 0 60000 65536"/>
                <a:gd name="T11" fmla="*/ 0 60000 65536"/>
                <a:gd name="T12" fmla="*/ 0 w 547"/>
                <a:gd name="T13" fmla="*/ 0 h 1169"/>
                <a:gd name="T14" fmla="*/ 547 w 547"/>
                <a:gd name="T15" fmla="*/ 1169 h 1169"/>
              </a:gdLst>
              <a:ahLst/>
              <a:cxnLst>
                <a:cxn ang="T8">
                  <a:pos x="T0" y="T1"/>
                </a:cxn>
                <a:cxn ang="T9">
                  <a:pos x="T2" y="T3"/>
                </a:cxn>
                <a:cxn ang="T10">
                  <a:pos x="T4" y="T5"/>
                </a:cxn>
                <a:cxn ang="T11">
                  <a:pos x="T6" y="T7"/>
                </a:cxn>
              </a:cxnLst>
              <a:rect l="T12" t="T13" r="T14" b="T15"/>
              <a:pathLst>
                <a:path w="547" h="1169">
                  <a:moveTo>
                    <a:pt x="14" y="1125"/>
                  </a:moveTo>
                  <a:cubicBezTo>
                    <a:pt x="7" y="1147"/>
                    <a:pt x="0" y="1169"/>
                    <a:pt x="87" y="1079"/>
                  </a:cubicBezTo>
                  <a:cubicBezTo>
                    <a:pt x="174" y="989"/>
                    <a:pt x="547" y="765"/>
                    <a:pt x="535" y="585"/>
                  </a:cubicBezTo>
                  <a:cubicBezTo>
                    <a:pt x="523" y="405"/>
                    <a:pt x="268" y="202"/>
                    <a:pt x="14" y="0"/>
                  </a:cubicBezTo>
                </a:path>
              </a:pathLst>
            </a:custGeom>
            <a:noFill/>
            <a:ln w="76200">
              <a:solidFill>
                <a:schemeClr val="hlink"/>
              </a:solidFill>
              <a:round/>
              <a:headEnd/>
              <a:tailEnd type="triangle" w="med" len="med"/>
            </a:ln>
          </p:spPr>
          <p:txBody>
            <a:bodyPr/>
            <a:lstStyle/>
            <a:p>
              <a:endParaRPr lang="en-US">
                <a:latin typeface="Arial" pitchFamily="34" charset="0"/>
                <a:cs typeface="Arial" pitchFamily="34" charset="0"/>
              </a:endParaRPr>
            </a:p>
          </p:txBody>
        </p:sp>
        <p:sp>
          <p:nvSpPr>
            <p:cNvPr id="147480" name="Text Box 49"/>
            <p:cNvSpPr txBox="1">
              <a:spLocks noChangeArrowheads="1"/>
            </p:cNvSpPr>
            <p:nvPr/>
          </p:nvSpPr>
          <p:spPr bwMode="auto">
            <a:xfrm>
              <a:off x="1563" y="3182"/>
              <a:ext cx="1060" cy="330"/>
            </a:xfrm>
            <a:prstGeom prst="rect">
              <a:avLst/>
            </a:prstGeom>
            <a:noFill/>
            <a:ln w="38100" algn="ctr">
              <a:noFill/>
              <a:miter lim="800000"/>
              <a:headEnd/>
              <a:tailEnd/>
            </a:ln>
          </p:spPr>
          <p:txBody>
            <a:bodyPr wrap="none">
              <a:spAutoFit/>
            </a:bodyPr>
            <a:lstStyle/>
            <a:p>
              <a:r>
                <a:rPr lang="en-US" sz="2800" b="1">
                  <a:solidFill>
                    <a:schemeClr val="hlink"/>
                  </a:solidFill>
                  <a:latin typeface="Arial" pitchFamily="34" charset="0"/>
                  <a:cs typeface="Arial" pitchFamily="34" charset="0"/>
                </a:rPr>
                <a:t>continue</a:t>
              </a:r>
            </a:p>
          </p:txBody>
        </p:sp>
      </p:grpSp>
      <p:sp>
        <p:nvSpPr>
          <p:cNvPr id="790574" name="Freeform 46"/>
          <p:cNvSpPr>
            <a:spLocks/>
          </p:cNvSpPr>
          <p:nvPr/>
        </p:nvSpPr>
        <p:spPr bwMode="auto">
          <a:xfrm>
            <a:off x="4041775" y="1944688"/>
            <a:ext cx="868363" cy="1638300"/>
          </a:xfrm>
          <a:custGeom>
            <a:avLst/>
            <a:gdLst>
              <a:gd name="T0" fmla="*/ 2147483647 w 547"/>
              <a:gd name="T1" fmla="*/ 2147483647 h 1169"/>
              <a:gd name="T2" fmla="*/ 2147483647 w 547"/>
              <a:gd name="T3" fmla="*/ 2147483647 h 1169"/>
              <a:gd name="T4" fmla="*/ 2147483647 w 547"/>
              <a:gd name="T5" fmla="*/ 2147483647 h 1169"/>
              <a:gd name="T6" fmla="*/ 2147483647 w 547"/>
              <a:gd name="T7" fmla="*/ 0 h 1169"/>
              <a:gd name="T8" fmla="*/ 0 60000 65536"/>
              <a:gd name="T9" fmla="*/ 0 60000 65536"/>
              <a:gd name="T10" fmla="*/ 0 60000 65536"/>
              <a:gd name="T11" fmla="*/ 0 60000 65536"/>
              <a:gd name="T12" fmla="*/ 0 w 547"/>
              <a:gd name="T13" fmla="*/ 0 h 1169"/>
              <a:gd name="T14" fmla="*/ 547 w 547"/>
              <a:gd name="T15" fmla="*/ 1169 h 1169"/>
            </a:gdLst>
            <a:ahLst/>
            <a:cxnLst>
              <a:cxn ang="T8">
                <a:pos x="T0" y="T1"/>
              </a:cxn>
              <a:cxn ang="T9">
                <a:pos x="T2" y="T3"/>
              </a:cxn>
              <a:cxn ang="T10">
                <a:pos x="T4" y="T5"/>
              </a:cxn>
              <a:cxn ang="T11">
                <a:pos x="T6" y="T7"/>
              </a:cxn>
            </a:cxnLst>
            <a:rect l="T12" t="T13" r="T14" b="T15"/>
            <a:pathLst>
              <a:path w="547" h="1169">
                <a:moveTo>
                  <a:pt x="14" y="1125"/>
                </a:moveTo>
                <a:cubicBezTo>
                  <a:pt x="7" y="1147"/>
                  <a:pt x="0" y="1169"/>
                  <a:pt x="87" y="1079"/>
                </a:cubicBezTo>
                <a:cubicBezTo>
                  <a:pt x="174" y="989"/>
                  <a:pt x="547" y="765"/>
                  <a:pt x="535" y="585"/>
                </a:cubicBezTo>
                <a:cubicBezTo>
                  <a:pt x="523" y="405"/>
                  <a:pt x="268" y="202"/>
                  <a:pt x="14" y="0"/>
                </a:cubicBezTo>
              </a:path>
            </a:pathLst>
          </a:custGeom>
          <a:noFill/>
          <a:ln w="76200">
            <a:solidFill>
              <a:srgbClr val="FF7C80"/>
            </a:solidFill>
            <a:round/>
            <a:headEnd/>
            <a:tailEnd type="triangle" w="med" len="med"/>
          </a:ln>
        </p:spPr>
        <p:txBody>
          <a:bodyPr/>
          <a:lstStyle/>
          <a:p>
            <a:endParaRPr lang="en-US">
              <a:latin typeface="Arial" pitchFamily="34" charset="0"/>
              <a:cs typeface="Arial" pitchFamily="34" charset="0"/>
            </a:endParaRPr>
          </a:p>
        </p:txBody>
      </p:sp>
      <p:sp>
        <p:nvSpPr>
          <p:cNvPr id="790575" name="Text Box 47"/>
          <p:cNvSpPr txBox="1">
            <a:spLocks noChangeArrowheads="1"/>
          </p:cNvSpPr>
          <p:nvPr/>
        </p:nvSpPr>
        <p:spPr bwMode="auto">
          <a:xfrm>
            <a:off x="2356714" y="1458913"/>
            <a:ext cx="1683474" cy="523220"/>
          </a:xfrm>
          <a:prstGeom prst="rect">
            <a:avLst/>
          </a:prstGeom>
          <a:noFill/>
          <a:ln w="38100" algn="ctr">
            <a:noFill/>
            <a:miter lim="800000"/>
            <a:headEnd/>
            <a:tailEnd/>
          </a:ln>
        </p:spPr>
        <p:txBody>
          <a:bodyPr wrap="none">
            <a:spAutoFit/>
          </a:bodyPr>
          <a:lstStyle/>
          <a:p>
            <a:r>
              <a:rPr lang="en-US" sz="2800" b="1">
                <a:solidFill>
                  <a:srgbClr val="FF7C80"/>
                </a:solidFill>
                <a:latin typeface="Arial" pitchFamily="34" charset="0"/>
                <a:cs typeface="Arial" pitchFamily="34" charset="0"/>
              </a:rPr>
              <a:t>continue</a:t>
            </a:r>
          </a:p>
        </p:txBody>
      </p:sp>
      <p:sp>
        <p:nvSpPr>
          <p:cNvPr id="790572" name="AutoShape 44"/>
          <p:cNvSpPr>
            <a:spLocks noChangeArrowheads="1"/>
          </p:cNvSpPr>
          <p:nvPr/>
        </p:nvSpPr>
        <p:spPr bwMode="auto">
          <a:xfrm>
            <a:off x="3700463" y="3090863"/>
            <a:ext cx="708025" cy="890587"/>
          </a:xfrm>
          <a:prstGeom prst="irregularSeal1">
            <a:avLst/>
          </a:prstGeom>
          <a:solidFill>
            <a:srgbClr val="FFFF00"/>
          </a:solidFill>
          <a:ln w="38100" algn="ctr">
            <a:solidFill>
              <a:srgbClr val="FF0000"/>
            </a:solidFill>
            <a:miter lim="800000"/>
            <a:headEnd/>
            <a:tailEnd/>
          </a:ln>
        </p:spPr>
        <p:txBody>
          <a:bodyPr wrap="none" anchor="ctr"/>
          <a:lstStyle/>
          <a:p>
            <a:pPr algn="ctr"/>
            <a:endParaRPr lang="en-US" sz="2800">
              <a:solidFill>
                <a:srgbClr val="FF0000"/>
              </a:solidFill>
              <a:latin typeface="Arial" pitchFamily="34" charset="0"/>
              <a:cs typeface="Arial" pitchFamily="34" charset="0"/>
            </a:endParaRPr>
          </a:p>
        </p:txBody>
      </p:sp>
      <p:sp>
        <p:nvSpPr>
          <p:cNvPr id="790580" name="Text Box 52"/>
          <p:cNvSpPr txBox="1">
            <a:spLocks noChangeArrowheads="1"/>
          </p:cNvSpPr>
          <p:nvPr/>
        </p:nvSpPr>
        <p:spPr bwMode="auto">
          <a:xfrm>
            <a:off x="5634038" y="4668838"/>
            <a:ext cx="2540000" cy="974725"/>
          </a:xfrm>
          <a:prstGeom prst="rect">
            <a:avLst/>
          </a:prstGeom>
          <a:solidFill>
            <a:schemeClr val="bg1"/>
          </a:solidFill>
          <a:ln w="28575" algn="ctr">
            <a:solidFill>
              <a:srgbClr val="FF0000"/>
            </a:solidFill>
            <a:miter lim="800000"/>
            <a:headEnd/>
            <a:tailEnd/>
          </a:ln>
          <a:effectLst>
            <a:outerShdw dist="107763" dir="2700000" algn="ctr" rotWithShape="0">
              <a:srgbClr val="808080">
                <a:alpha val="50000"/>
              </a:srgbClr>
            </a:outerShdw>
          </a:effectLst>
        </p:spPr>
        <p:txBody>
          <a:bodyPr wrap="none">
            <a:spAutoFit/>
          </a:bodyPr>
          <a:lstStyle/>
          <a:p>
            <a:pPr algn="l">
              <a:defRPr/>
            </a:pPr>
            <a:r>
              <a:rPr lang="en-US" sz="2800" b="1">
                <a:solidFill>
                  <a:schemeClr val="accent2"/>
                </a:solidFill>
                <a:latin typeface="Arial" pitchFamily="34" charset="0"/>
                <a:cs typeface="Arial" pitchFamily="34" charset="0"/>
              </a:rPr>
              <a:t>No need to </a:t>
            </a:r>
          </a:p>
          <a:p>
            <a:pPr algn="l">
              <a:defRPr/>
            </a:pPr>
            <a:r>
              <a:rPr lang="en-US" sz="2800" b="1">
                <a:solidFill>
                  <a:schemeClr val="accent2"/>
                </a:solidFill>
                <a:latin typeface="Arial" pitchFamily="34" charset="0"/>
                <a:cs typeface="Arial" pitchFamily="34" charset="0"/>
              </a:rPr>
              <a:t>access stack </a:t>
            </a:r>
          </a:p>
        </p:txBody>
      </p:sp>
      <p:sp>
        <p:nvSpPr>
          <p:cNvPr id="790581" name="AutoShape 53"/>
          <p:cNvSpPr>
            <a:spLocks noChangeArrowheads="1"/>
          </p:cNvSpPr>
          <p:nvPr/>
        </p:nvSpPr>
        <p:spPr bwMode="auto">
          <a:xfrm>
            <a:off x="2138363" y="5500688"/>
            <a:ext cx="914400" cy="609600"/>
          </a:xfrm>
          <a:prstGeom prst="wedgeRoundRectCallout">
            <a:avLst>
              <a:gd name="adj1" fmla="val -89931"/>
              <a:gd name="adj2" fmla="val -47657"/>
              <a:gd name="adj3" fmla="val 16667"/>
            </a:avLst>
          </a:prstGeom>
          <a:noFill/>
          <a:ln w="38100" algn="ctr">
            <a:solidFill>
              <a:srgbClr val="0000FF"/>
            </a:solidFill>
            <a:miter lim="800000"/>
            <a:headEnd/>
            <a:tailEnd/>
          </a:ln>
        </p:spPr>
        <p:txBody>
          <a:bodyPr/>
          <a:lstStyle/>
          <a:p>
            <a:pPr algn="ctr"/>
            <a:r>
              <a:rPr lang="en-US">
                <a:latin typeface="Arial" pitchFamily="34" charset="0"/>
                <a:cs typeface="Arial" pitchFamily="34" charset="0"/>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05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33333E-6 -2.46994E-6 C 0.04115 0.00393 0.08247 0.00787 0.12223 0.02128 C 0.16198 0.03469 0.23056 0.05435 0.23802 0.08048 C 0.24549 0.10662 0.20226 0.1457 0.16719 0.17785 C 0.13212 0.20999 0.05643 0.25393 0.02726 0.27405 " pathEditMode="relative" rAng="0" ptsTypes="aaaaa">
                                      <p:cBhvr>
                                        <p:cTn id="10" dur="2000" fill="hold"/>
                                        <p:tgtEl>
                                          <p:spTgt spid="4"/>
                                        </p:tgtEl>
                                        <p:attrNameLst>
                                          <p:attrName>ppt_x</p:attrName>
                                          <p:attrName>ppt_y</p:attrName>
                                        </p:attrNameLst>
                                      </p:cBhvr>
                                      <p:rCtr x="12300" y="137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05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05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0580"/>
                                        </p:tgtEl>
                                        <p:attrNameLst>
                                          <p:attrName>style.visibility</p:attrName>
                                        </p:attrNameLst>
                                      </p:cBhvr>
                                      <p:to>
                                        <p:strVal val="visible"/>
                                      </p:to>
                                    </p:set>
                                  </p:childTnLst>
                                </p:cTn>
                              </p:par>
                            </p:childTnLst>
                          </p:cTn>
                        </p:par>
                        <p:par>
                          <p:cTn id="23" fill="hold">
                            <p:stCondLst>
                              <p:cond delay="0"/>
                            </p:stCondLst>
                            <p:childTnLst>
                              <p:par>
                                <p:cTn id="24" presetID="3" presetClass="entr" presetSubtype="10" fill="hold" grpId="0" nodeType="afterEffect">
                                  <p:stCondLst>
                                    <p:cond delay="0"/>
                                  </p:stCondLst>
                                  <p:childTnLst>
                                    <p:set>
                                      <p:cBhvr>
                                        <p:cTn id="25" dur="1" fill="hold">
                                          <p:stCondLst>
                                            <p:cond delay="0"/>
                                          </p:stCondLst>
                                        </p:cTn>
                                        <p:tgtEl>
                                          <p:spTgt spid="790581"/>
                                        </p:tgtEl>
                                        <p:attrNameLst>
                                          <p:attrName>style.visibility</p:attrName>
                                        </p:attrNameLst>
                                      </p:cBhvr>
                                      <p:to>
                                        <p:strVal val="visible"/>
                                      </p:to>
                                    </p:set>
                                    <p:animEffect transition="in" filter="blinds(horizontal)">
                                      <p:cBhvr>
                                        <p:cTn id="26" dur="500"/>
                                        <p:tgtEl>
                                          <p:spTgt spid="79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74" grpId="0" animBg="1"/>
      <p:bldP spid="790575" grpId="0"/>
      <p:bldP spid="790572" grpId="0" animBg="1"/>
      <p:bldP spid="790580" grpId="0" animBg="1"/>
      <p:bldP spid="790581"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Footer Placeholder 1"/>
          <p:cNvSpPr>
            <a:spLocks noGrp="1"/>
          </p:cNvSpPr>
          <p:nvPr>
            <p:ph type="ftr" sz="quarter" idx="10"/>
          </p:nvPr>
        </p:nvSpPr>
        <p:spPr>
          <a:noFill/>
        </p:spPr>
        <p:txBody>
          <a:bodyPr/>
          <a:lstStyle/>
          <a:p>
            <a:r>
              <a:rPr lang="en-US" smtClean="0"/>
              <a:t>Art of Multiprocessor Programming</a:t>
            </a:r>
          </a:p>
        </p:txBody>
      </p:sp>
      <p:sp>
        <p:nvSpPr>
          <p:cNvPr id="148483" name="Slide Number Placeholder 2"/>
          <p:cNvSpPr>
            <a:spLocks noGrp="1"/>
          </p:cNvSpPr>
          <p:nvPr>
            <p:ph type="sldNum" sz="quarter" idx="11"/>
          </p:nvPr>
        </p:nvSpPr>
        <p:spPr>
          <a:noFill/>
        </p:spPr>
        <p:txBody>
          <a:bodyPr/>
          <a:lstStyle/>
          <a:p>
            <a:fld id="{7294A1AE-7455-431C-865D-BEA4F56ECDFB}" type="slidenum">
              <a:rPr lang="ar-SA" smtClean="0"/>
              <a:pPr/>
              <a:t>144</a:t>
            </a:fld>
            <a:endParaRPr lang="en-US" smtClean="0"/>
          </a:p>
        </p:txBody>
      </p:sp>
      <p:sp>
        <p:nvSpPr>
          <p:cNvPr id="14848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40BCF4D5-BF6A-43FC-9498-D97CC94FD321}" type="slidenum">
              <a:rPr lang="ar-SA" sz="1400">
                <a:solidFill>
                  <a:schemeClr val="tx1"/>
                </a:solidFill>
                <a:latin typeface="Arial" pitchFamily="34" charset="0"/>
                <a:cs typeface="Arial" pitchFamily="34" charset="0"/>
              </a:rPr>
              <a:pPr/>
              <a:t>144</a:t>
            </a:fld>
            <a:endParaRPr lang="en-US" sz="1400">
              <a:solidFill>
                <a:schemeClr val="tx1"/>
              </a:solidFill>
              <a:latin typeface="Arial" pitchFamily="34" charset="0"/>
              <a:cs typeface="Arial" pitchFamily="34" charset="0"/>
            </a:endParaRPr>
          </a:p>
        </p:txBody>
      </p:sp>
      <p:sp>
        <p:nvSpPr>
          <p:cNvPr id="148485" name="Rectangle 2"/>
          <p:cNvSpPr>
            <a:spLocks noChangeArrowheads="1"/>
          </p:cNvSpPr>
          <p:nvPr/>
        </p:nvSpPr>
        <p:spPr bwMode="auto">
          <a:xfrm>
            <a:off x="5072063" y="3338513"/>
            <a:ext cx="1947862" cy="547687"/>
          </a:xfrm>
          <a:prstGeom prst="rect">
            <a:avLst/>
          </a:prstGeom>
          <a:solidFill>
            <a:schemeClr val="accent1"/>
          </a:solidFill>
          <a:ln w="38100"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latin typeface="Arial" pitchFamily="34" charset="0"/>
              <a:cs typeface="Arial" pitchFamily="34" charset="0"/>
            </a:endParaRPr>
          </a:p>
        </p:txBody>
      </p:sp>
      <p:sp>
        <p:nvSpPr>
          <p:cNvPr id="148486" name="Rectangle 3"/>
          <p:cNvSpPr>
            <a:spLocks noGrp="1" noChangeArrowheads="1"/>
          </p:cNvSpPr>
          <p:nvPr>
            <p:ph type="title" idx="4294967295"/>
          </p:nvPr>
        </p:nvSpPr>
        <p:spPr>
          <a:xfrm>
            <a:off x="742950" y="463550"/>
            <a:ext cx="7772400" cy="1143000"/>
          </a:xfrm>
        </p:spPr>
        <p:txBody>
          <a:bodyPr/>
          <a:lstStyle/>
          <a:p>
            <a:r>
              <a:rPr lang="en-US" smtClean="0"/>
              <a:t>No Collision</a:t>
            </a:r>
          </a:p>
        </p:txBody>
      </p:sp>
      <p:sp>
        <p:nvSpPr>
          <p:cNvPr id="148487" name="Text Box 4"/>
          <p:cNvSpPr txBox="1">
            <a:spLocks noChangeArrowheads="1"/>
          </p:cNvSpPr>
          <p:nvPr/>
        </p:nvSpPr>
        <p:spPr bwMode="auto">
          <a:xfrm>
            <a:off x="207963" y="2822575"/>
            <a:ext cx="1503362" cy="519113"/>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Push(  )</a:t>
            </a:r>
          </a:p>
        </p:txBody>
      </p:sp>
      <p:sp>
        <p:nvSpPr>
          <p:cNvPr id="148488" name="Text Box 5"/>
          <p:cNvSpPr txBox="1">
            <a:spLocks noChangeArrowheads="1"/>
          </p:cNvSpPr>
          <p:nvPr/>
        </p:nvSpPr>
        <p:spPr bwMode="auto">
          <a:xfrm>
            <a:off x="565276" y="3962400"/>
            <a:ext cx="1103187" cy="523220"/>
          </a:xfrm>
          <a:prstGeom prst="rect">
            <a:avLst/>
          </a:prstGeom>
          <a:noFill/>
          <a:ln w="38100" algn="ctr">
            <a:noFill/>
            <a:miter lim="800000"/>
            <a:headEnd/>
            <a:tailEnd/>
          </a:ln>
        </p:spPr>
        <p:txBody>
          <a:bodyPr wrap="none">
            <a:spAutoFit/>
          </a:bodyPr>
          <a:lstStyle/>
          <a:p>
            <a:r>
              <a:rPr lang="en-US" sz="2800" b="1" dirty="0">
                <a:latin typeface="Arial" pitchFamily="34" charset="0"/>
                <a:cs typeface="Arial" pitchFamily="34" charset="0"/>
              </a:rPr>
              <a:t>Pop()</a:t>
            </a:r>
          </a:p>
        </p:txBody>
      </p:sp>
      <p:grpSp>
        <p:nvGrpSpPr>
          <p:cNvPr id="148489" name="Group 6"/>
          <p:cNvGrpSpPr>
            <a:grpSpLocks/>
          </p:cNvGrpSpPr>
          <p:nvPr/>
        </p:nvGrpSpPr>
        <p:grpSpPr bwMode="auto">
          <a:xfrm>
            <a:off x="419100" y="1409700"/>
            <a:ext cx="1447800" cy="1295400"/>
            <a:chOff x="1584" y="816"/>
            <a:chExt cx="912" cy="816"/>
          </a:xfrm>
        </p:grpSpPr>
        <p:sp>
          <p:nvSpPr>
            <p:cNvPr id="148518"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19"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20" name="Freeform 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21"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22"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23"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24" name="Freeform 1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25" name="Freeform 1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26"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48490" name="Group 16"/>
          <p:cNvGrpSpPr>
            <a:grpSpLocks/>
          </p:cNvGrpSpPr>
          <p:nvPr/>
        </p:nvGrpSpPr>
        <p:grpSpPr bwMode="auto">
          <a:xfrm flipH="1">
            <a:off x="457200" y="4567238"/>
            <a:ext cx="1447800" cy="1295400"/>
            <a:chOff x="1584" y="816"/>
            <a:chExt cx="912" cy="816"/>
          </a:xfrm>
        </p:grpSpPr>
        <p:sp>
          <p:nvSpPr>
            <p:cNvPr id="2" name="Freeform 1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 name="Freeform 1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4" name="Freeform 1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 name="Freeform 2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13" name="Freeform 2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14" name="Freeform 2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15" name="Freeform 2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16" name="Freeform 2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17" name="Freeform 2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48491" name="Text Box 29"/>
          <p:cNvSpPr txBox="1">
            <a:spLocks noChangeArrowheads="1"/>
          </p:cNvSpPr>
          <p:nvPr/>
        </p:nvSpPr>
        <p:spPr bwMode="auto">
          <a:xfrm>
            <a:off x="5464175" y="2673350"/>
            <a:ext cx="1096963" cy="519113"/>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stack</a:t>
            </a:r>
          </a:p>
        </p:txBody>
      </p:sp>
      <p:grpSp>
        <p:nvGrpSpPr>
          <p:cNvPr id="8" name="Group 37"/>
          <p:cNvGrpSpPr>
            <a:grpSpLocks/>
          </p:cNvGrpSpPr>
          <p:nvPr/>
        </p:nvGrpSpPr>
        <p:grpSpPr bwMode="auto">
          <a:xfrm>
            <a:off x="3800475" y="2771775"/>
            <a:ext cx="552450" cy="1947863"/>
            <a:chOff x="2394" y="1746"/>
            <a:chExt cx="348" cy="1227"/>
          </a:xfrm>
          <a:effectLst>
            <a:outerShdw blurRad="50800" dist="38100" dir="2700000" algn="tl" rotWithShape="0">
              <a:prstClr val="black">
                <a:alpha val="40000"/>
              </a:prstClr>
            </a:outerShdw>
          </a:effectLst>
        </p:grpSpPr>
        <p:sp>
          <p:nvSpPr>
            <p:cNvPr id="148509" name="Rectangle 38"/>
            <p:cNvSpPr>
              <a:spLocks noChangeArrowheads="1"/>
            </p:cNvSpPr>
            <p:nvPr/>
          </p:nvSpPr>
          <p:spPr bwMode="auto">
            <a:xfrm rot="-5400000">
              <a:off x="1956" y="2187"/>
              <a:ext cx="1227" cy="345"/>
            </a:xfrm>
            <a:prstGeom prst="rect">
              <a:avLst/>
            </a:prstGeom>
            <a:solidFill>
              <a:schemeClr val="accent1"/>
            </a:solidFill>
            <a:ln w="38100" algn="ctr">
              <a:solidFill>
                <a:schemeClr val="tx1"/>
              </a:solidFill>
              <a:miter lim="800000"/>
              <a:headEnd/>
              <a:tailEnd/>
            </a:ln>
          </p:spPr>
          <p:txBody>
            <a:bodyPr wrap="none" anchor="ctr"/>
            <a:lstStyle/>
            <a:p>
              <a:pPr>
                <a:defRPr/>
              </a:pPr>
              <a:endParaRPr lang="en-US">
                <a:latin typeface="Arial" pitchFamily="34" charset="0"/>
                <a:cs typeface="Arial" pitchFamily="34" charset="0"/>
              </a:endParaRPr>
            </a:p>
          </p:txBody>
        </p:sp>
        <p:sp>
          <p:nvSpPr>
            <p:cNvPr id="148510" name="Line 39"/>
            <p:cNvSpPr>
              <a:spLocks noChangeShapeType="1"/>
            </p:cNvSpPr>
            <p:nvPr/>
          </p:nvSpPr>
          <p:spPr bwMode="auto">
            <a:xfrm>
              <a:off x="2397" y="2065"/>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48511" name="Line 40"/>
            <p:cNvSpPr>
              <a:spLocks noChangeShapeType="1"/>
            </p:cNvSpPr>
            <p:nvPr/>
          </p:nvSpPr>
          <p:spPr bwMode="auto">
            <a:xfrm>
              <a:off x="2397" y="2361"/>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48512" name="Line 41"/>
            <p:cNvSpPr>
              <a:spLocks noChangeShapeType="1"/>
            </p:cNvSpPr>
            <p:nvPr/>
          </p:nvSpPr>
          <p:spPr bwMode="auto">
            <a:xfrm>
              <a:off x="2394" y="2673"/>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grpSp>
      <p:sp>
        <p:nvSpPr>
          <p:cNvPr id="148493" name="Freeform 42"/>
          <p:cNvSpPr>
            <a:spLocks/>
          </p:cNvSpPr>
          <p:nvPr/>
        </p:nvSpPr>
        <p:spPr bwMode="auto">
          <a:xfrm>
            <a:off x="1871663" y="3106738"/>
            <a:ext cx="2178050" cy="420687"/>
          </a:xfrm>
          <a:custGeom>
            <a:avLst/>
            <a:gdLst>
              <a:gd name="T0" fmla="*/ 0 w 1244"/>
              <a:gd name="T1" fmla="*/ 0 h 329"/>
              <a:gd name="T2" fmla="*/ 2147483647 w 1244"/>
              <a:gd name="T3" fmla="*/ 2147483647 h 329"/>
              <a:gd name="T4" fmla="*/ 2147483647 w 1244"/>
              <a:gd name="T5" fmla="*/ 2147483647 h 329"/>
              <a:gd name="T6" fmla="*/ 0 60000 65536"/>
              <a:gd name="T7" fmla="*/ 0 60000 65536"/>
              <a:gd name="T8" fmla="*/ 0 60000 65536"/>
              <a:gd name="T9" fmla="*/ 0 w 1244"/>
              <a:gd name="T10" fmla="*/ 0 h 329"/>
              <a:gd name="T11" fmla="*/ 1244 w 1244"/>
              <a:gd name="T12" fmla="*/ 329 h 329"/>
            </a:gdLst>
            <a:ahLst/>
            <a:cxnLst>
              <a:cxn ang="T6">
                <a:pos x="T0" y="T1"/>
              </a:cxn>
              <a:cxn ang="T7">
                <a:pos x="T2" y="T3"/>
              </a:cxn>
              <a:cxn ang="T8">
                <a:pos x="T4" y="T5"/>
              </a:cxn>
            </a:cxnLst>
            <a:rect l="T9" t="T10" r="T11" b="T12"/>
            <a:pathLst>
              <a:path w="1244" h="329">
                <a:moveTo>
                  <a:pt x="0" y="0"/>
                </a:moveTo>
                <a:cubicBezTo>
                  <a:pt x="248" y="50"/>
                  <a:pt x="497" y="100"/>
                  <a:pt x="704" y="155"/>
                </a:cubicBezTo>
                <a:cubicBezTo>
                  <a:pt x="911" y="210"/>
                  <a:pt x="1077" y="269"/>
                  <a:pt x="1244" y="329"/>
                </a:cubicBezTo>
              </a:path>
            </a:pathLst>
          </a:custGeom>
          <a:noFill/>
          <a:ln w="76200">
            <a:solidFill>
              <a:srgbClr val="FF7C80"/>
            </a:solidFill>
            <a:round/>
            <a:headEnd/>
            <a:tailEnd type="triangle" w="med" len="med"/>
          </a:ln>
        </p:spPr>
        <p:txBody>
          <a:bodyPr/>
          <a:lstStyle/>
          <a:p>
            <a:endParaRPr lang="en-US">
              <a:latin typeface="Arial" pitchFamily="34" charset="0"/>
              <a:cs typeface="Arial" pitchFamily="34" charset="0"/>
            </a:endParaRPr>
          </a:p>
        </p:txBody>
      </p:sp>
      <p:sp>
        <p:nvSpPr>
          <p:cNvPr id="148494" name="Freeform 43"/>
          <p:cNvSpPr>
            <a:spLocks/>
          </p:cNvSpPr>
          <p:nvPr/>
        </p:nvSpPr>
        <p:spPr bwMode="auto">
          <a:xfrm rot="541140">
            <a:off x="1784350" y="3808413"/>
            <a:ext cx="2190750" cy="690562"/>
          </a:xfrm>
          <a:custGeom>
            <a:avLst/>
            <a:gdLst>
              <a:gd name="T0" fmla="*/ 0 w 1399"/>
              <a:gd name="T1" fmla="*/ 2147483647 h 402"/>
              <a:gd name="T2" fmla="*/ 2147483647 w 1399"/>
              <a:gd name="T3" fmla="*/ 2147483647 h 402"/>
              <a:gd name="T4" fmla="*/ 2147483647 w 1399"/>
              <a:gd name="T5" fmla="*/ 0 h 402"/>
              <a:gd name="T6" fmla="*/ 0 60000 65536"/>
              <a:gd name="T7" fmla="*/ 0 60000 65536"/>
              <a:gd name="T8" fmla="*/ 0 60000 65536"/>
              <a:gd name="T9" fmla="*/ 0 w 1399"/>
              <a:gd name="T10" fmla="*/ 0 h 402"/>
              <a:gd name="T11" fmla="*/ 1399 w 1399"/>
              <a:gd name="T12" fmla="*/ 402 h 402"/>
            </a:gdLst>
            <a:ahLst/>
            <a:cxnLst>
              <a:cxn ang="T6">
                <a:pos x="T0" y="T1"/>
              </a:cxn>
              <a:cxn ang="T7">
                <a:pos x="T2" y="T3"/>
              </a:cxn>
              <a:cxn ang="T8">
                <a:pos x="T4" y="T5"/>
              </a:cxn>
            </a:cxnLst>
            <a:rect l="T9" t="T10" r="T11" b="T12"/>
            <a:pathLst>
              <a:path w="1399" h="402">
                <a:moveTo>
                  <a:pt x="0" y="402"/>
                </a:moveTo>
                <a:cubicBezTo>
                  <a:pt x="267" y="371"/>
                  <a:pt x="535" y="341"/>
                  <a:pt x="768" y="274"/>
                </a:cubicBezTo>
                <a:cubicBezTo>
                  <a:pt x="1001" y="207"/>
                  <a:pt x="1292" y="46"/>
                  <a:pt x="1399" y="0"/>
                </a:cubicBezTo>
              </a:path>
            </a:pathLst>
          </a:custGeom>
          <a:noFill/>
          <a:ln w="76200">
            <a:solidFill>
              <a:schemeClr val="hlink"/>
            </a:solidFill>
            <a:round/>
            <a:headEnd/>
            <a:tailEnd type="triangle" w="med" len="med"/>
          </a:ln>
        </p:spPr>
        <p:txBody>
          <a:bodyPr/>
          <a:lstStyle/>
          <a:p>
            <a:endParaRPr lang="en-US">
              <a:latin typeface="Arial" pitchFamily="34" charset="0"/>
              <a:cs typeface="Arial" pitchFamily="34" charset="0"/>
            </a:endParaRPr>
          </a:p>
        </p:txBody>
      </p:sp>
      <p:sp>
        <p:nvSpPr>
          <p:cNvPr id="793650" name="Text Box 50"/>
          <p:cNvSpPr txBox="1">
            <a:spLocks noChangeArrowheads="1"/>
          </p:cNvSpPr>
          <p:nvPr/>
        </p:nvSpPr>
        <p:spPr bwMode="auto">
          <a:xfrm>
            <a:off x="5634038" y="4668838"/>
            <a:ext cx="2698175" cy="954107"/>
          </a:xfrm>
          <a:prstGeom prst="rect">
            <a:avLst/>
          </a:prstGeom>
          <a:solidFill>
            <a:schemeClr val="bg1"/>
          </a:solidFill>
          <a:ln w="28575" algn="ctr">
            <a:solidFill>
              <a:srgbClr val="FF0000"/>
            </a:solidFill>
            <a:miter lim="800000"/>
            <a:headEnd/>
            <a:tailEnd/>
          </a:ln>
          <a:effectLst>
            <a:outerShdw dist="107763" dir="2700000" algn="ctr" rotWithShape="0">
              <a:srgbClr val="808080">
                <a:alpha val="50000"/>
              </a:srgbClr>
            </a:outerShdw>
          </a:effectLst>
        </p:spPr>
        <p:txBody>
          <a:bodyPr wrap="none">
            <a:spAutoFit/>
          </a:bodyPr>
          <a:lstStyle/>
          <a:p>
            <a:pPr algn="l">
              <a:defRPr/>
            </a:pPr>
            <a:r>
              <a:rPr lang="en-US" sz="2800" b="1">
                <a:solidFill>
                  <a:srgbClr val="3333CC"/>
                </a:solidFill>
                <a:latin typeface="Arial" pitchFamily="34" charset="0"/>
                <a:cs typeface="Arial" pitchFamily="34" charset="0"/>
              </a:rPr>
              <a:t>If no collision, </a:t>
            </a:r>
          </a:p>
          <a:p>
            <a:pPr algn="l">
              <a:defRPr/>
            </a:pPr>
            <a:r>
              <a:rPr lang="en-US" sz="2800" b="1">
                <a:solidFill>
                  <a:srgbClr val="3333CC"/>
                </a:solidFill>
                <a:latin typeface="Arial" pitchFamily="34" charset="0"/>
                <a:cs typeface="Arial" pitchFamily="34" charset="0"/>
              </a:rPr>
              <a:t>access stack</a:t>
            </a:r>
            <a:r>
              <a:rPr lang="en-US" sz="2800" b="1">
                <a:solidFill>
                  <a:schemeClr val="tx1"/>
                </a:solidFill>
                <a:latin typeface="Arial" pitchFamily="34" charset="0"/>
                <a:cs typeface="Arial" pitchFamily="34" charset="0"/>
              </a:rPr>
              <a:t> </a:t>
            </a:r>
          </a:p>
        </p:txBody>
      </p:sp>
      <p:grpSp>
        <p:nvGrpSpPr>
          <p:cNvPr id="9" name="Group 52"/>
          <p:cNvGrpSpPr>
            <a:grpSpLocks/>
          </p:cNvGrpSpPr>
          <p:nvPr/>
        </p:nvGrpSpPr>
        <p:grpSpPr bwMode="auto">
          <a:xfrm>
            <a:off x="1241403" y="2962275"/>
            <a:ext cx="304800" cy="304800"/>
            <a:chOff x="3894" y="2760"/>
            <a:chExt cx="192" cy="192"/>
          </a:xfrm>
        </p:grpSpPr>
        <p:sp>
          <p:nvSpPr>
            <p:cNvPr id="148507" name="Oval 53"/>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08" name="Oval 54"/>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0" name="Group 55"/>
          <p:cNvGrpSpPr>
            <a:grpSpLocks/>
          </p:cNvGrpSpPr>
          <p:nvPr/>
        </p:nvGrpSpPr>
        <p:grpSpPr bwMode="auto">
          <a:xfrm>
            <a:off x="5184775" y="3471863"/>
            <a:ext cx="785813" cy="314325"/>
            <a:chOff x="2146" y="2187"/>
            <a:chExt cx="495" cy="198"/>
          </a:xfrm>
        </p:grpSpPr>
        <p:grpSp>
          <p:nvGrpSpPr>
            <p:cNvPr id="148501" name="Group 56"/>
            <p:cNvGrpSpPr>
              <a:grpSpLocks/>
            </p:cNvGrpSpPr>
            <p:nvPr/>
          </p:nvGrpSpPr>
          <p:grpSpPr bwMode="auto">
            <a:xfrm>
              <a:off x="2146" y="2187"/>
              <a:ext cx="192" cy="192"/>
              <a:chOff x="3894" y="2760"/>
              <a:chExt cx="192" cy="192"/>
            </a:xfrm>
          </p:grpSpPr>
          <p:sp>
            <p:nvSpPr>
              <p:cNvPr id="148505" name="Oval 57"/>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06" name="Oval 5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48502" name="Group 59"/>
            <p:cNvGrpSpPr>
              <a:grpSpLocks/>
            </p:cNvGrpSpPr>
            <p:nvPr/>
          </p:nvGrpSpPr>
          <p:grpSpPr bwMode="auto">
            <a:xfrm>
              <a:off x="2449" y="2193"/>
              <a:ext cx="192" cy="192"/>
              <a:chOff x="3894" y="2760"/>
              <a:chExt cx="192" cy="192"/>
            </a:xfrm>
          </p:grpSpPr>
          <p:sp>
            <p:nvSpPr>
              <p:cNvPr id="148503" name="Oval 60"/>
              <p:cNvSpPr>
                <a:spLocks noChangeArrowheads="1"/>
              </p:cNvSpPr>
              <p:nvPr/>
            </p:nvSpPr>
            <p:spPr bwMode="auto">
              <a:xfrm>
                <a:off x="3894" y="2760"/>
                <a:ext cx="192" cy="192"/>
              </a:xfrm>
              <a:prstGeom prst="ellipse">
                <a:avLst/>
              </a:prstGeom>
              <a:solidFill>
                <a:schemeClr val="hlink"/>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48504" name="Oval 61"/>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sp>
        <p:nvSpPr>
          <p:cNvPr id="793669" name="Freeform 69"/>
          <p:cNvSpPr>
            <a:spLocks/>
          </p:cNvSpPr>
          <p:nvPr/>
        </p:nvSpPr>
        <p:spPr bwMode="auto">
          <a:xfrm>
            <a:off x="4098925" y="3460750"/>
            <a:ext cx="1133475" cy="203200"/>
          </a:xfrm>
          <a:custGeom>
            <a:avLst/>
            <a:gdLst>
              <a:gd name="T0" fmla="*/ 0 w 1244"/>
              <a:gd name="T1" fmla="*/ 0 h 329"/>
              <a:gd name="T2" fmla="*/ 2147483647 w 1244"/>
              <a:gd name="T3" fmla="*/ 2147483647 h 329"/>
              <a:gd name="T4" fmla="*/ 2147483647 w 1244"/>
              <a:gd name="T5" fmla="*/ 2147483647 h 329"/>
              <a:gd name="T6" fmla="*/ 0 60000 65536"/>
              <a:gd name="T7" fmla="*/ 0 60000 65536"/>
              <a:gd name="T8" fmla="*/ 0 60000 65536"/>
              <a:gd name="T9" fmla="*/ 0 w 1244"/>
              <a:gd name="T10" fmla="*/ 0 h 329"/>
              <a:gd name="T11" fmla="*/ 1244 w 1244"/>
              <a:gd name="T12" fmla="*/ 329 h 329"/>
            </a:gdLst>
            <a:ahLst/>
            <a:cxnLst>
              <a:cxn ang="T6">
                <a:pos x="T0" y="T1"/>
              </a:cxn>
              <a:cxn ang="T7">
                <a:pos x="T2" y="T3"/>
              </a:cxn>
              <a:cxn ang="T8">
                <a:pos x="T4" y="T5"/>
              </a:cxn>
            </a:cxnLst>
            <a:rect l="T9" t="T10" r="T11" b="T12"/>
            <a:pathLst>
              <a:path w="1244" h="329">
                <a:moveTo>
                  <a:pt x="0" y="0"/>
                </a:moveTo>
                <a:cubicBezTo>
                  <a:pt x="248" y="50"/>
                  <a:pt x="497" y="100"/>
                  <a:pt x="704" y="155"/>
                </a:cubicBezTo>
                <a:cubicBezTo>
                  <a:pt x="911" y="210"/>
                  <a:pt x="1077" y="269"/>
                  <a:pt x="1244" y="329"/>
                </a:cubicBezTo>
              </a:path>
            </a:pathLst>
          </a:custGeom>
          <a:noFill/>
          <a:ln w="76200">
            <a:solidFill>
              <a:srgbClr val="FF7C80"/>
            </a:solidFill>
            <a:round/>
            <a:headEnd/>
            <a:tailEnd type="triangle" w="med" len="med"/>
          </a:ln>
        </p:spPr>
        <p:txBody>
          <a:bodyPr/>
          <a:lstStyle/>
          <a:p>
            <a:endParaRPr lang="en-US">
              <a:latin typeface="Arial" pitchFamily="34" charset="0"/>
              <a:cs typeface="Arial" pitchFamily="34" charset="0"/>
            </a:endParaRPr>
          </a:p>
        </p:txBody>
      </p:sp>
      <p:sp>
        <p:nvSpPr>
          <p:cNvPr id="793670" name="Freeform 70"/>
          <p:cNvSpPr>
            <a:spLocks/>
          </p:cNvSpPr>
          <p:nvPr/>
        </p:nvSpPr>
        <p:spPr bwMode="auto">
          <a:xfrm rot="541140">
            <a:off x="4114800" y="3686175"/>
            <a:ext cx="1085850" cy="427038"/>
          </a:xfrm>
          <a:custGeom>
            <a:avLst/>
            <a:gdLst>
              <a:gd name="T0" fmla="*/ 0 w 1399"/>
              <a:gd name="T1" fmla="*/ 2147483647 h 402"/>
              <a:gd name="T2" fmla="*/ 2147483647 w 1399"/>
              <a:gd name="T3" fmla="*/ 2147483647 h 402"/>
              <a:gd name="T4" fmla="*/ 2147483647 w 1399"/>
              <a:gd name="T5" fmla="*/ 0 h 402"/>
              <a:gd name="T6" fmla="*/ 0 60000 65536"/>
              <a:gd name="T7" fmla="*/ 0 60000 65536"/>
              <a:gd name="T8" fmla="*/ 0 60000 65536"/>
              <a:gd name="T9" fmla="*/ 0 w 1399"/>
              <a:gd name="T10" fmla="*/ 0 h 402"/>
              <a:gd name="T11" fmla="*/ 1399 w 1399"/>
              <a:gd name="T12" fmla="*/ 402 h 402"/>
            </a:gdLst>
            <a:ahLst/>
            <a:cxnLst>
              <a:cxn ang="T6">
                <a:pos x="T0" y="T1"/>
              </a:cxn>
              <a:cxn ang="T7">
                <a:pos x="T2" y="T3"/>
              </a:cxn>
              <a:cxn ang="T8">
                <a:pos x="T4" y="T5"/>
              </a:cxn>
            </a:cxnLst>
            <a:rect l="T9" t="T10" r="T11" b="T12"/>
            <a:pathLst>
              <a:path w="1399" h="402">
                <a:moveTo>
                  <a:pt x="0" y="402"/>
                </a:moveTo>
                <a:cubicBezTo>
                  <a:pt x="267" y="371"/>
                  <a:pt x="535" y="341"/>
                  <a:pt x="768" y="274"/>
                </a:cubicBezTo>
                <a:cubicBezTo>
                  <a:pt x="1001" y="207"/>
                  <a:pt x="1292" y="46"/>
                  <a:pt x="1399" y="0"/>
                </a:cubicBezTo>
              </a:path>
            </a:pathLst>
          </a:custGeom>
          <a:noFill/>
          <a:ln w="76200">
            <a:solidFill>
              <a:schemeClr val="hlink"/>
            </a:solidFill>
            <a:round/>
            <a:headEnd/>
            <a:tailEnd type="triangle" w="med" len="med"/>
          </a:ln>
        </p:spPr>
        <p:txBody>
          <a:bodyPr/>
          <a:lstStyle/>
          <a:p>
            <a:endParaRPr lang="en-US">
              <a:latin typeface="Arial" pitchFamily="34" charset="0"/>
              <a:cs typeface="Arial" pitchFamily="34" charset="0"/>
            </a:endParaRPr>
          </a:p>
        </p:txBody>
      </p:sp>
      <p:sp>
        <p:nvSpPr>
          <p:cNvPr id="793671" name="Text Box 71"/>
          <p:cNvSpPr txBox="1">
            <a:spLocks noChangeArrowheads="1"/>
          </p:cNvSpPr>
          <p:nvPr/>
        </p:nvSpPr>
        <p:spPr bwMode="auto">
          <a:xfrm>
            <a:off x="5343525" y="4335463"/>
            <a:ext cx="3184525" cy="1401762"/>
          </a:xfrm>
          <a:prstGeom prst="rect">
            <a:avLst/>
          </a:prstGeom>
          <a:solidFill>
            <a:schemeClr val="bg1"/>
          </a:solidFill>
          <a:ln w="28575" algn="ctr">
            <a:solidFill>
              <a:srgbClr val="FF0000"/>
            </a:solidFill>
            <a:miter lim="800000"/>
            <a:headEnd/>
            <a:tailEnd/>
          </a:ln>
          <a:effectLst>
            <a:outerShdw dist="107763" dir="2700000" algn="ctr" rotWithShape="0">
              <a:srgbClr val="808080">
                <a:alpha val="50000"/>
              </a:srgbClr>
            </a:outerShdw>
          </a:effectLst>
        </p:spPr>
        <p:txBody>
          <a:bodyPr>
            <a:spAutoFit/>
          </a:bodyPr>
          <a:lstStyle/>
          <a:p>
            <a:pPr algn="l">
              <a:defRPr/>
            </a:pPr>
            <a:r>
              <a:rPr lang="en-US" sz="2800" b="1">
                <a:solidFill>
                  <a:schemeClr val="accent2"/>
                </a:solidFill>
                <a:latin typeface="Arial" pitchFamily="34" charset="0"/>
                <a:cs typeface="Arial" pitchFamily="34" charset="0"/>
              </a:rPr>
              <a:t>If pushes collide or pops collide access stack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6 3.2948E-6 C 0.06302 0.00439 0.12604 0.00878 0.17604 0.01688 C 0.22604 0.02497 0.26302 0.03676 0.3 0.04855 " pathEditMode="relative" ptsTypes="aaA">
                                      <p:cBhvr>
                                        <p:cTn id="6" dur="2000" fill="hold"/>
                                        <p:tgtEl>
                                          <p:spTgt spid="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36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30798 0.05572 C 0.32986 0.05549 0.35191 0.05526 0.37447 0.05942 C 0.39704 0.06359 0.41996 0.07214 0.44288 0.08116 " pathEditMode="relative" rAng="0" ptsTypes="aaA">
                                      <p:cBhvr>
                                        <p:cTn id="14" dur="2000" fill="hold"/>
                                        <p:tgtEl>
                                          <p:spTgt spid="9"/>
                                        </p:tgtEl>
                                        <p:attrNameLst>
                                          <p:attrName>ppt_x</p:attrName>
                                          <p:attrName>ppt_y</p:attrName>
                                        </p:attrNameLst>
                                      </p:cBhvr>
                                      <p:rCtr x="67" y="12"/>
                                    </p:animMotion>
                                  </p:childTnLst>
                                </p:cTn>
                              </p:par>
                              <p:par>
                                <p:cTn id="15" presetID="63" presetClass="path" presetSubtype="0" accel="50000" decel="50000" fill="hold" nodeType="withEffect">
                                  <p:stCondLst>
                                    <p:cond delay="0"/>
                                  </p:stCondLst>
                                  <p:childTnLst>
                                    <p:animMotion origin="layout" path="M -0.02205 0.00624 L 0.05695 0.00624 " pathEditMode="relative" rAng="0" ptsTypes="AA">
                                      <p:cBhvr>
                                        <p:cTn id="16" dur="2000" fill="hold"/>
                                        <p:tgtEl>
                                          <p:spTgt spid="10"/>
                                        </p:tgtEl>
                                        <p:attrNameLst>
                                          <p:attrName>ppt_x</p:attrName>
                                          <p:attrName>ppt_y</p:attrName>
                                        </p:attrNameLst>
                                      </p:cBhvr>
                                      <p:rCtr x="39" y="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36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44288 0.08116 C 0.3375 0.11607 0.23229 0.15098 0.16128 0.16648 C 0.09027 0.1822 0.05295 0.17757 0.01579 0.17341 " pathEditMode="relative" rAng="0" ptsTypes="aaA">
                                      <p:cBhvr>
                                        <p:cTn id="24" dur="2000" fill="hold"/>
                                        <p:tgtEl>
                                          <p:spTgt spid="9"/>
                                        </p:tgtEl>
                                        <p:attrNameLst>
                                          <p:attrName>ppt_x</p:attrName>
                                          <p:attrName>ppt_y</p:attrName>
                                        </p:attrNameLst>
                                      </p:cBhvr>
                                      <p:rCtr x="-214" y="50"/>
                                    </p:animMotion>
                                  </p:childTnLst>
                                </p:cTn>
                              </p:par>
                              <p:par>
                                <p:cTn id="25" presetID="35" presetClass="path" presetSubtype="0" accel="50000" decel="50000" fill="hold" nodeType="withEffect">
                                  <p:stCondLst>
                                    <p:cond delay="0"/>
                                  </p:stCondLst>
                                  <p:childTnLst>
                                    <p:animMotion origin="layout" path="M 0.05694 0.00625 L -0.00382 0.00625 " pathEditMode="relative" rAng="0" ptsTypes="AA">
                                      <p:cBhvr>
                                        <p:cTn id="26" dur="2000" fill="hold"/>
                                        <p:tgtEl>
                                          <p:spTgt spid="10"/>
                                        </p:tgtEl>
                                        <p:attrNameLst>
                                          <p:attrName>ppt_x</p:attrName>
                                          <p:attrName>ppt_y</p:attrName>
                                        </p:attrNameLst>
                                      </p:cBhvr>
                                      <p:rCtr x="-30" y="0"/>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36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50" grpId="0" animBg="1"/>
      <p:bldP spid="793669" grpId="0" animBg="1"/>
      <p:bldP spid="793670" grpId="0" animBg="1"/>
      <p:bldP spid="793671"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1"/>
          <p:cNvSpPr>
            <a:spLocks noGrp="1"/>
          </p:cNvSpPr>
          <p:nvPr>
            <p:ph type="ftr" sz="quarter" idx="10"/>
          </p:nvPr>
        </p:nvSpPr>
        <p:spPr>
          <a:noFill/>
        </p:spPr>
        <p:txBody>
          <a:bodyPr/>
          <a:lstStyle/>
          <a:p>
            <a:r>
              <a:rPr lang="en-US" smtClean="0"/>
              <a:t>Art of Multiprocessor Programming</a:t>
            </a:r>
          </a:p>
        </p:txBody>
      </p:sp>
      <p:sp>
        <p:nvSpPr>
          <p:cNvPr id="149507" name="Slide Number Placeholder 2"/>
          <p:cNvSpPr>
            <a:spLocks noGrp="1"/>
          </p:cNvSpPr>
          <p:nvPr>
            <p:ph type="sldNum" sz="quarter" idx="11"/>
          </p:nvPr>
        </p:nvSpPr>
        <p:spPr>
          <a:noFill/>
        </p:spPr>
        <p:txBody>
          <a:bodyPr/>
          <a:lstStyle/>
          <a:p>
            <a:fld id="{512D3997-AA6F-45DA-83C0-653710034BA3}" type="slidenum">
              <a:rPr lang="ar-SA" smtClean="0">
                <a:cs typeface="Arial" pitchFamily="34" charset="0"/>
              </a:rPr>
              <a:pPr/>
              <a:t>145</a:t>
            </a:fld>
            <a:endParaRPr lang="en-US" smtClean="0">
              <a:cs typeface="Arial" pitchFamily="34" charset="0"/>
            </a:endParaRPr>
          </a:p>
        </p:txBody>
      </p:sp>
      <p:sp>
        <p:nvSpPr>
          <p:cNvPr id="14950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A67A02C-7A37-4FD3-B806-7CAF9FE2C113}" type="slidenum">
              <a:rPr lang="ar-SA" sz="1400">
                <a:solidFill>
                  <a:schemeClr val="tx1"/>
                </a:solidFill>
                <a:latin typeface="Arial" pitchFamily="34" charset="0"/>
                <a:cs typeface="Arial" pitchFamily="34" charset="0"/>
              </a:rPr>
              <a:pPr/>
              <a:t>145</a:t>
            </a:fld>
            <a:endParaRPr lang="en-US" sz="1400" dirty="0">
              <a:solidFill>
                <a:schemeClr val="tx1"/>
              </a:solidFill>
              <a:latin typeface="Arial" pitchFamily="34" charset="0"/>
              <a:cs typeface="Arial" pitchFamily="34" charset="0"/>
            </a:endParaRPr>
          </a:p>
        </p:txBody>
      </p:sp>
      <p:sp>
        <p:nvSpPr>
          <p:cNvPr id="149509" name="Rectangle 2"/>
          <p:cNvSpPr>
            <a:spLocks noGrp="1" noChangeArrowheads="1"/>
          </p:cNvSpPr>
          <p:nvPr>
            <p:ph type="title" idx="4294967295"/>
          </p:nvPr>
        </p:nvSpPr>
        <p:spPr/>
        <p:txBody>
          <a:bodyPr/>
          <a:lstStyle/>
          <a:p>
            <a:r>
              <a:rPr lang="en-US" smtClean="0"/>
              <a:t>Elimination-Backoff Stack</a:t>
            </a:r>
          </a:p>
        </p:txBody>
      </p:sp>
      <p:sp>
        <p:nvSpPr>
          <p:cNvPr id="149510" name="Rectangle 3"/>
          <p:cNvSpPr>
            <a:spLocks noGrp="1" noChangeArrowheads="1"/>
          </p:cNvSpPr>
          <p:nvPr>
            <p:ph type="body" idx="4294967295"/>
          </p:nvPr>
        </p:nvSpPr>
        <p:spPr/>
        <p:txBody>
          <a:bodyPr/>
          <a:lstStyle/>
          <a:p>
            <a:r>
              <a:rPr lang="en-US" smtClean="0"/>
              <a:t>Lock-free stack + elimination array</a:t>
            </a:r>
          </a:p>
          <a:p>
            <a:r>
              <a:rPr lang="en-US" smtClean="0"/>
              <a:t>Access Lock-free stack, </a:t>
            </a:r>
          </a:p>
          <a:p>
            <a:pPr lvl="1"/>
            <a:r>
              <a:rPr lang="en-US" smtClean="0"/>
              <a:t>If </a:t>
            </a:r>
            <a:r>
              <a:rPr lang="en-US" b="1" smtClean="0">
                <a:solidFill>
                  <a:schemeClr val="tx2"/>
                </a:solidFill>
              </a:rPr>
              <a:t>uncontended</a:t>
            </a:r>
            <a:r>
              <a:rPr lang="en-US" smtClean="0"/>
              <a:t>, apply operation </a:t>
            </a:r>
          </a:p>
          <a:p>
            <a:pPr lvl="1"/>
            <a:r>
              <a:rPr lang="en-US" smtClean="0"/>
              <a:t>if </a:t>
            </a:r>
            <a:r>
              <a:rPr lang="en-US" b="1" smtClean="0">
                <a:solidFill>
                  <a:schemeClr val="tx2"/>
                </a:solidFill>
              </a:rPr>
              <a:t>contended</a:t>
            </a:r>
            <a:r>
              <a:rPr lang="en-US" smtClean="0"/>
              <a:t>, back off to elimination array and attempt elimination</a:t>
            </a:r>
            <a:r>
              <a:rPr lang="en-US" smtClean="0">
                <a:solidFill>
                  <a:schemeClr val="tx1"/>
                </a:solidFill>
              </a:rPr>
              <a:t> </a:t>
            </a:r>
          </a:p>
          <a:p>
            <a:pPr lvl="1"/>
            <a:endParaRPr lang="en-US" smtClean="0">
              <a:solidFill>
                <a:schemeClr val="tx1"/>
              </a:solidFill>
            </a:endParaRP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Footer Placeholder 1"/>
          <p:cNvSpPr>
            <a:spLocks noGrp="1"/>
          </p:cNvSpPr>
          <p:nvPr>
            <p:ph type="ftr" sz="quarter" idx="10"/>
          </p:nvPr>
        </p:nvSpPr>
        <p:spPr>
          <a:noFill/>
        </p:spPr>
        <p:txBody>
          <a:bodyPr/>
          <a:lstStyle/>
          <a:p>
            <a:r>
              <a:rPr lang="en-US" smtClean="0"/>
              <a:t>Art of Multiprocessor Programming</a:t>
            </a:r>
          </a:p>
        </p:txBody>
      </p:sp>
      <p:sp>
        <p:nvSpPr>
          <p:cNvPr id="150531" name="Slide Number Placeholder 2"/>
          <p:cNvSpPr>
            <a:spLocks noGrp="1"/>
          </p:cNvSpPr>
          <p:nvPr>
            <p:ph type="sldNum" sz="quarter" idx="11"/>
          </p:nvPr>
        </p:nvSpPr>
        <p:spPr>
          <a:noFill/>
        </p:spPr>
        <p:txBody>
          <a:bodyPr/>
          <a:lstStyle/>
          <a:p>
            <a:fld id="{F8A7221E-51F7-48A9-9383-BDF7DA594AC5}" type="slidenum">
              <a:rPr lang="ar-SA" smtClean="0"/>
              <a:pPr/>
              <a:t>146</a:t>
            </a:fld>
            <a:endParaRPr lang="en-US" smtClean="0"/>
          </a:p>
        </p:txBody>
      </p:sp>
      <p:sp>
        <p:nvSpPr>
          <p:cNvPr id="15053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8E3EE98-3D95-4BA9-8902-D31180619C31}" type="slidenum">
              <a:rPr lang="ar-SA" sz="1400">
                <a:solidFill>
                  <a:schemeClr val="tx1"/>
                </a:solidFill>
                <a:latin typeface="Arial" pitchFamily="34" charset="0"/>
                <a:cs typeface="Arial" pitchFamily="34" charset="0"/>
              </a:rPr>
              <a:pPr/>
              <a:t>146</a:t>
            </a:fld>
            <a:endParaRPr lang="en-US" sz="1400">
              <a:solidFill>
                <a:schemeClr val="tx1"/>
              </a:solidFill>
              <a:latin typeface="Arial" pitchFamily="34" charset="0"/>
              <a:cs typeface="Arial" pitchFamily="34" charset="0"/>
            </a:endParaRPr>
          </a:p>
        </p:txBody>
      </p:sp>
      <p:grpSp>
        <p:nvGrpSpPr>
          <p:cNvPr id="2" name="Group 77"/>
          <p:cNvGrpSpPr>
            <a:grpSpLocks/>
          </p:cNvGrpSpPr>
          <p:nvPr/>
        </p:nvGrpSpPr>
        <p:grpSpPr bwMode="auto">
          <a:xfrm>
            <a:off x="3036094" y="1909763"/>
            <a:ext cx="552450" cy="1947862"/>
            <a:chOff x="2394" y="1746"/>
            <a:chExt cx="348" cy="1227"/>
          </a:xfrm>
          <a:effectLst>
            <a:outerShdw blurRad="50800" dist="38100" dir="2700000" algn="tl" rotWithShape="0">
              <a:prstClr val="black">
                <a:alpha val="40000"/>
              </a:prstClr>
            </a:outerShdw>
          </a:effectLst>
        </p:grpSpPr>
        <p:sp>
          <p:nvSpPr>
            <p:cNvPr id="150591" name="Rectangle 78"/>
            <p:cNvSpPr>
              <a:spLocks noChangeArrowheads="1"/>
            </p:cNvSpPr>
            <p:nvPr/>
          </p:nvSpPr>
          <p:spPr bwMode="auto">
            <a:xfrm rot="-5400000">
              <a:off x="1956" y="2187"/>
              <a:ext cx="1227" cy="345"/>
            </a:xfrm>
            <a:prstGeom prst="rect">
              <a:avLst/>
            </a:prstGeom>
            <a:solidFill>
              <a:schemeClr val="accent1"/>
            </a:solidFill>
            <a:ln w="38100" algn="ctr">
              <a:solidFill>
                <a:schemeClr val="tx1"/>
              </a:solidFill>
              <a:miter lim="800000"/>
              <a:headEnd/>
              <a:tailEnd/>
            </a:ln>
          </p:spPr>
          <p:txBody>
            <a:bodyPr wrap="none" anchor="ctr"/>
            <a:lstStyle/>
            <a:p>
              <a:pPr>
                <a:defRPr/>
              </a:pPr>
              <a:endParaRPr lang="en-US">
                <a:latin typeface="Arial" pitchFamily="34" charset="0"/>
                <a:cs typeface="Arial" pitchFamily="34" charset="0"/>
              </a:endParaRPr>
            </a:p>
          </p:txBody>
        </p:sp>
        <p:sp>
          <p:nvSpPr>
            <p:cNvPr id="150592" name="Line 79"/>
            <p:cNvSpPr>
              <a:spLocks noChangeShapeType="1"/>
            </p:cNvSpPr>
            <p:nvPr/>
          </p:nvSpPr>
          <p:spPr bwMode="auto">
            <a:xfrm>
              <a:off x="2397" y="2065"/>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50593" name="Line 80"/>
            <p:cNvSpPr>
              <a:spLocks noChangeShapeType="1"/>
            </p:cNvSpPr>
            <p:nvPr/>
          </p:nvSpPr>
          <p:spPr bwMode="auto">
            <a:xfrm>
              <a:off x="2397" y="2361"/>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50594" name="Line 81"/>
            <p:cNvSpPr>
              <a:spLocks noChangeShapeType="1"/>
            </p:cNvSpPr>
            <p:nvPr/>
          </p:nvSpPr>
          <p:spPr bwMode="auto">
            <a:xfrm>
              <a:off x="2394" y="2673"/>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grpSp>
      <p:grpSp>
        <p:nvGrpSpPr>
          <p:cNvPr id="3" name="Group 82"/>
          <p:cNvGrpSpPr>
            <a:grpSpLocks/>
          </p:cNvGrpSpPr>
          <p:nvPr/>
        </p:nvGrpSpPr>
        <p:grpSpPr bwMode="auto">
          <a:xfrm>
            <a:off x="3036094" y="3857625"/>
            <a:ext cx="552450" cy="1947863"/>
            <a:chOff x="2394" y="1746"/>
            <a:chExt cx="348" cy="1227"/>
          </a:xfrm>
          <a:effectLst>
            <a:outerShdw blurRad="50800" dist="38100" dir="2700000" algn="tl" rotWithShape="0">
              <a:prstClr val="black">
                <a:alpha val="40000"/>
              </a:prstClr>
            </a:outerShdw>
          </a:effectLst>
        </p:grpSpPr>
        <p:sp>
          <p:nvSpPr>
            <p:cNvPr id="150587" name="Rectangle 83"/>
            <p:cNvSpPr>
              <a:spLocks noChangeArrowheads="1"/>
            </p:cNvSpPr>
            <p:nvPr/>
          </p:nvSpPr>
          <p:spPr bwMode="auto">
            <a:xfrm rot="-5400000">
              <a:off x="1956" y="2187"/>
              <a:ext cx="1227" cy="345"/>
            </a:xfrm>
            <a:prstGeom prst="rect">
              <a:avLst/>
            </a:prstGeom>
            <a:solidFill>
              <a:schemeClr val="accent1"/>
            </a:solidFill>
            <a:ln w="38100" algn="ctr">
              <a:solidFill>
                <a:schemeClr val="tx1"/>
              </a:solidFill>
              <a:miter lim="800000"/>
              <a:headEnd/>
              <a:tailEnd/>
            </a:ln>
          </p:spPr>
          <p:txBody>
            <a:bodyPr wrap="none" anchor="ctr"/>
            <a:lstStyle/>
            <a:p>
              <a:pPr>
                <a:defRPr/>
              </a:pPr>
              <a:endParaRPr lang="en-US">
                <a:latin typeface="Arial" pitchFamily="34" charset="0"/>
                <a:cs typeface="Arial" pitchFamily="34" charset="0"/>
              </a:endParaRPr>
            </a:p>
          </p:txBody>
        </p:sp>
        <p:sp>
          <p:nvSpPr>
            <p:cNvPr id="150588" name="Line 84"/>
            <p:cNvSpPr>
              <a:spLocks noChangeShapeType="1"/>
            </p:cNvSpPr>
            <p:nvPr/>
          </p:nvSpPr>
          <p:spPr bwMode="auto">
            <a:xfrm>
              <a:off x="2397" y="2065"/>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50589" name="Line 85"/>
            <p:cNvSpPr>
              <a:spLocks noChangeShapeType="1"/>
            </p:cNvSpPr>
            <p:nvPr/>
          </p:nvSpPr>
          <p:spPr bwMode="auto">
            <a:xfrm>
              <a:off x="2397" y="2361"/>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50590" name="Line 86"/>
            <p:cNvSpPr>
              <a:spLocks noChangeShapeType="1"/>
            </p:cNvSpPr>
            <p:nvPr/>
          </p:nvSpPr>
          <p:spPr bwMode="auto">
            <a:xfrm>
              <a:off x="2394" y="2673"/>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grpSp>
      <p:sp>
        <p:nvSpPr>
          <p:cNvPr id="150535" name="Rectangle 3"/>
          <p:cNvSpPr>
            <a:spLocks noGrp="1" noChangeArrowheads="1"/>
          </p:cNvSpPr>
          <p:nvPr>
            <p:ph type="title" idx="4294967295"/>
          </p:nvPr>
        </p:nvSpPr>
        <p:spPr>
          <a:xfrm>
            <a:off x="742950" y="463550"/>
            <a:ext cx="7772400" cy="1143000"/>
          </a:xfrm>
        </p:spPr>
        <p:txBody>
          <a:bodyPr/>
          <a:lstStyle/>
          <a:p>
            <a:r>
              <a:rPr lang="en-US" smtClean="0"/>
              <a:t>Elimination-Backoff Stack</a:t>
            </a:r>
          </a:p>
        </p:txBody>
      </p:sp>
      <p:sp>
        <p:nvSpPr>
          <p:cNvPr id="150536" name="Text Box 4"/>
          <p:cNvSpPr txBox="1">
            <a:spLocks noChangeArrowheads="1"/>
          </p:cNvSpPr>
          <p:nvPr/>
        </p:nvSpPr>
        <p:spPr bwMode="auto">
          <a:xfrm>
            <a:off x="207963" y="3036888"/>
            <a:ext cx="1503362" cy="519112"/>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Push(  )</a:t>
            </a:r>
          </a:p>
        </p:txBody>
      </p:sp>
      <p:sp>
        <p:nvSpPr>
          <p:cNvPr id="150537" name="Text Box 5"/>
          <p:cNvSpPr txBox="1">
            <a:spLocks noChangeArrowheads="1"/>
          </p:cNvSpPr>
          <p:nvPr/>
        </p:nvSpPr>
        <p:spPr bwMode="auto">
          <a:xfrm>
            <a:off x="565276" y="3962400"/>
            <a:ext cx="1103187" cy="523220"/>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Pop()</a:t>
            </a:r>
          </a:p>
        </p:txBody>
      </p:sp>
      <p:grpSp>
        <p:nvGrpSpPr>
          <p:cNvPr id="150538" name="Group 6"/>
          <p:cNvGrpSpPr>
            <a:grpSpLocks/>
          </p:cNvGrpSpPr>
          <p:nvPr/>
        </p:nvGrpSpPr>
        <p:grpSpPr bwMode="auto">
          <a:xfrm>
            <a:off x="419100" y="1624013"/>
            <a:ext cx="1447800" cy="1295400"/>
            <a:chOff x="1584" y="816"/>
            <a:chExt cx="912" cy="816"/>
          </a:xfrm>
        </p:grpSpPr>
        <p:sp>
          <p:nvSpPr>
            <p:cNvPr id="150578"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79"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80" name="Freeform 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81"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82"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83"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84" name="Freeform 1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85" name="Freeform 1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86"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50539" name="Group 16"/>
          <p:cNvGrpSpPr>
            <a:grpSpLocks/>
          </p:cNvGrpSpPr>
          <p:nvPr/>
        </p:nvGrpSpPr>
        <p:grpSpPr bwMode="auto">
          <a:xfrm flipH="1">
            <a:off x="457200" y="4567238"/>
            <a:ext cx="1447800" cy="1295400"/>
            <a:chOff x="1584" y="816"/>
            <a:chExt cx="912" cy="816"/>
          </a:xfrm>
        </p:grpSpPr>
        <p:sp>
          <p:nvSpPr>
            <p:cNvPr id="150569" name="Freeform 1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70" name="Freeform 1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71" name="Freeform 1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72" name="Freeform 2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73" name="Freeform 2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74" name="Freeform 2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75" name="Freeform 2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76" name="Freeform 2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77" name="Freeform 2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50540" name="Freeform 32"/>
          <p:cNvSpPr>
            <a:spLocks/>
          </p:cNvSpPr>
          <p:nvPr/>
        </p:nvSpPr>
        <p:spPr bwMode="auto">
          <a:xfrm>
            <a:off x="1790700" y="3367088"/>
            <a:ext cx="2690813" cy="420687"/>
          </a:xfrm>
          <a:custGeom>
            <a:avLst/>
            <a:gdLst>
              <a:gd name="T0" fmla="*/ 0 w 1244"/>
              <a:gd name="T1" fmla="*/ 0 h 329"/>
              <a:gd name="T2" fmla="*/ 2147483647 w 1244"/>
              <a:gd name="T3" fmla="*/ 2147483647 h 329"/>
              <a:gd name="T4" fmla="*/ 2147483647 w 1244"/>
              <a:gd name="T5" fmla="*/ 2147483647 h 329"/>
              <a:gd name="T6" fmla="*/ 0 60000 65536"/>
              <a:gd name="T7" fmla="*/ 0 60000 65536"/>
              <a:gd name="T8" fmla="*/ 0 60000 65536"/>
              <a:gd name="T9" fmla="*/ 0 w 1244"/>
              <a:gd name="T10" fmla="*/ 0 h 329"/>
              <a:gd name="T11" fmla="*/ 1244 w 1244"/>
              <a:gd name="T12" fmla="*/ 329 h 329"/>
            </a:gdLst>
            <a:ahLst/>
            <a:cxnLst>
              <a:cxn ang="T6">
                <a:pos x="T0" y="T1"/>
              </a:cxn>
              <a:cxn ang="T7">
                <a:pos x="T2" y="T3"/>
              </a:cxn>
              <a:cxn ang="T8">
                <a:pos x="T4" y="T5"/>
              </a:cxn>
            </a:cxnLst>
            <a:rect l="T9" t="T10" r="T11" b="T12"/>
            <a:pathLst>
              <a:path w="1244" h="329">
                <a:moveTo>
                  <a:pt x="0" y="0"/>
                </a:moveTo>
                <a:cubicBezTo>
                  <a:pt x="248" y="50"/>
                  <a:pt x="497" y="100"/>
                  <a:pt x="704" y="155"/>
                </a:cubicBezTo>
                <a:cubicBezTo>
                  <a:pt x="911" y="210"/>
                  <a:pt x="1077" y="269"/>
                  <a:pt x="1244" y="329"/>
                </a:cubicBezTo>
              </a:path>
            </a:pathLst>
          </a:custGeom>
          <a:noFill/>
          <a:ln w="76200">
            <a:solidFill>
              <a:srgbClr val="FF7C80"/>
            </a:solidFill>
            <a:round/>
            <a:headEnd/>
            <a:tailEnd type="triangle" w="med" len="med"/>
          </a:ln>
        </p:spPr>
        <p:txBody>
          <a:bodyPr/>
          <a:lstStyle/>
          <a:p>
            <a:endParaRPr lang="en-US">
              <a:latin typeface="Arial" pitchFamily="34" charset="0"/>
              <a:cs typeface="Arial" pitchFamily="34" charset="0"/>
            </a:endParaRPr>
          </a:p>
        </p:txBody>
      </p:sp>
      <p:grpSp>
        <p:nvGrpSpPr>
          <p:cNvPr id="150541" name="Group 36"/>
          <p:cNvGrpSpPr>
            <a:grpSpLocks/>
          </p:cNvGrpSpPr>
          <p:nvPr/>
        </p:nvGrpSpPr>
        <p:grpSpPr bwMode="auto">
          <a:xfrm>
            <a:off x="1241403" y="3176588"/>
            <a:ext cx="304800" cy="304800"/>
            <a:chOff x="3894" y="2760"/>
            <a:chExt cx="192" cy="192"/>
          </a:xfrm>
        </p:grpSpPr>
        <p:sp>
          <p:nvSpPr>
            <p:cNvPr id="150567" name="Oval 37"/>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68" name="Oval 38"/>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50542" name="Group 72"/>
          <p:cNvGrpSpPr>
            <a:grpSpLocks/>
          </p:cNvGrpSpPr>
          <p:nvPr/>
        </p:nvGrpSpPr>
        <p:grpSpPr bwMode="auto">
          <a:xfrm>
            <a:off x="4651375" y="3613150"/>
            <a:ext cx="3759200" cy="630238"/>
            <a:chOff x="3115" y="2189"/>
            <a:chExt cx="1959" cy="236"/>
          </a:xfrm>
        </p:grpSpPr>
        <p:sp>
          <p:nvSpPr>
            <p:cNvPr id="801841" name="AutoShape 49"/>
            <p:cNvSpPr>
              <a:spLocks noChangeArrowheads="1"/>
            </p:cNvSpPr>
            <p:nvPr/>
          </p:nvSpPr>
          <p:spPr bwMode="auto">
            <a:xfrm>
              <a:off x="4765" y="2217"/>
              <a:ext cx="309" cy="17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50547" name="Line 50"/>
            <p:cNvSpPr>
              <a:spLocks noChangeShapeType="1"/>
            </p:cNvSpPr>
            <p:nvPr/>
          </p:nvSpPr>
          <p:spPr bwMode="auto">
            <a:xfrm>
              <a:off x="4920" y="2217"/>
              <a:ext cx="1" cy="17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150548" name="Line 51"/>
            <p:cNvSpPr>
              <a:spLocks noChangeShapeType="1"/>
            </p:cNvSpPr>
            <p:nvPr/>
          </p:nvSpPr>
          <p:spPr bwMode="auto">
            <a:xfrm>
              <a:off x="4920" y="2217"/>
              <a:ext cx="149" cy="166"/>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50549" name="Group 52"/>
            <p:cNvGrpSpPr>
              <a:grpSpLocks/>
            </p:cNvGrpSpPr>
            <p:nvPr/>
          </p:nvGrpSpPr>
          <p:grpSpPr bwMode="auto">
            <a:xfrm>
              <a:off x="4795" y="2266"/>
              <a:ext cx="96" cy="87"/>
              <a:chOff x="3894" y="2760"/>
              <a:chExt cx="192" cy="192"/>
            </a:xfrm>
          </p:grpSpPr>
          <p:sp>
            <p:nvSpPr>
              <p:cNvPr id="150565" name="Oval 53"/>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66" name="Oval 54"/>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801847" name="AutoShape 55"/>
            <p:cNvSpPr>
              <a:spLocks noChangeArrowheads="1"/>
            </p:cNvSpPr>
            <p:nvPr/>
          </p:nvSpPr>
          <p:spPr bwMode="auto">
            <a:xfrm>
              <a:off x="3115" y="2189"/>
              <a:ext cx="384" cy="236"/>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50551" name="Text Box 56"/>
            <p:cNvSpPr txBox="1">
              <a:spLocks noChangeArrowheads="1"/>
            </p:cNvSpPr>
            <p:nvPr/>
          </p:nvSpPr>
          <p:spPr bwMode="auto">
            <a:xfrm>
              <a:off x="3116" y="2246"/>
              <a:ext cx="369" cy="138"/>
            </a:xfrm>
            <a:prstGeom prst="rect">
              <a:avLst/>
            </a:prstGeom>
            <a:noFill/>
            <a:ln w="38100" algn="ctr">
              <a:noFill/>
              <a:miter lim="800000"/>
              <a:headEnd/>
              <a:tailEnd/>
            </a:ln>
          </p:spPr>
          <p:txBody>
            <a:bodyPr>
              <a:spAutoFit/>
            </a:bodyPr>
            <a:lstStyle/>
            <a:p>
              <a:pPr algn="ctr"/>
              <a:r>
                <a:rPr lang="en-US" sz="1800" b="1">
                  <a:solidFill>
                    <a:schemeClr val="tx1"/>
                  </a:solidFill>
                  <a:latin typeface="Arial" pitchFamily="34" charset="0"/>
                  <a:cs typeface="Arial" pitchFamily="34" charset="0"/>
                </a:rPr>
                <a:t>Top</a:t>
              </a:r>
            </a:p>
          </p:txBody>
        </p:sp>
        <p:sp>
          <p:nvSpPr>
            <p:cNvPr id="801849" name="AutoShape 57"/>
            <p:cNvSpPr>
              <a:spLocks noChangeArrowheads="1"/>
            </p:cNvSpPr>
            <p:nvPr/>
          </p:nvSpPr>
          <p:spPr bwMode="auto">
            <a:xfrm>
              <a:off x="4281" y="2217"/>
              <a:ext cx="309" cy="17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50553" name="Line 58"/>
            <p:cNvSpPr>
              <a:spLocks noChangeShapeType="1"/>
            </p:cNvSpPr>
            <p:nvPr/>
          </p:nvSpPr>
          <p:spPr bwMode="auto">
            <a:xfrm>
              <a:off x="4435" y="2217"/>
              <a:ext cx="1" cy="17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50554" name="Group 59"/>
            <p:cNvGrpSpPr>
              <a:grpSpLocks/>
            </p:cNvGrpSpPr>
            <p:nvPr/>
          </p:nvGrpSpPr>
          <p:grpSpPr bwMode="auto">
            <a:xfrm>
              <a:off x="4310" y="2267"/>
              <a:ext cx="97" cy="87"/>
              <a:chOff x="3894" y="2760"/>
              <a:chExt cx="192" cy="192"/>
            </a:xfrm>
          </p:grpSpPr>
          <p:sp>
            <p:nvSpPr>
              <p:cNvPr id="150563" name="Oval 60"/>
              <p:cNvSpPr>
                <a:spLocks noChangeArrowheads="1"/>
              </p:cNvSpPr>
              <p:nvPr/>
            </p:nvSpPr>
            <p:spPr bwMode="auto">
              <a:xfrm>
                <a:off x="3894" y="2760"/>
                <a:ext cx="192" cy="192"/>
              </a:xfrm>
              <a:prstGeom prst="ellipse">
                <a:avLst/>
              </a:prstGeom>
              <a:solidFill>
                <a:schemeClr val="bg1"/>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64" name="Oval 61"/>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50555" name="Line 62"/>
            <p:cNvSpPr>
              <a:spLocks noChangeShapeType="1"/>
            </p:cNvSpPr>
            <p:nvPr/>
          </p:nvSpPr>
          <p:spPr bwMode="auto">
            <a:xfrm>
              <a:off x="3429" y="2298"/>
              <a:ext cx="353" cy="1"/>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50556" name="Line 63"/>
            <p:cNvSpPr>
              <a:spLocks noChangeShapeType="1"/>
            </p:cNvSpPr>
            <p:nvPr/>
          </p:nvSpPr>
          <p:spPr bwMode="auto">
            <a:xfrm>
              <a:off x="4513" y="2305"/>
              <a:ext cx="251" cy="1"/>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801856" name="AutoShape 64"/>
            <p:cNvSpPr>
              <a:spLocks noChangeArrowheads="1"/>
            </p:cNvSpPr>
            <p:nvPr/>
          </p:nvSpPr>
          <p:spPr bwMode="auto">
            <a:xfrm>
              <a:off x="3782" y="2217"/>
              <a:ext cx="309" cy="17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50558" name="Line 65"/>
            <p:cNvSpPr>
              <a:spLocks noChangeShapeType="1"/>
            </p:cNvSpPr>
            <p:nvPr/>
          </p:nvSpPr>
          <p:spPr bwMode="auto">
            <a:xfrm>
              <a:off x="3936" y="2217"/>
              <a:ext cx="1" cy="17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50559" name="Group 66"/>
            <p:cNvGrpSpPr>
              <a:grpSpLocks/>
            </p:cNvGrpSpPr>
            <p:nvPr/>
          </p:nvGrpSpPr>
          <p:grpSpPr bwMode="auto">
            <a:xfrm>
              <a:off x="3811" y="2267"/>
              <a:ext cx="97" cy="87"/>
              <a:chOff x="3894" y="2760"/>
              <a:chExt cx="192" cy="192"/>
            </a:xfrm>
          </p:grpSpPr>
          <p:sp>
            <p:nvSpPr>
              <p:cNvPr id="150561" name="Oval 67"/>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0562" name="Oval 68"/>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50560" name="Line 69"/>
            <p:cNvSpPr>
              <a:spLocks noChangeShapeType="1"/>
            </p:cNvSpPr>
            <p:nvPr/>
          </p:nvSpPr>
          <p:spPr bwMode="auto">
            <a:xfrm>
              <a:off x="4019" y="2307"/>
              <a:ext cx="251" cy="1"/>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sp>
        <p:nvSpPr>
          <p:cNvPr id="801865" name="AutoShape 73"/>
          <p:cNvSpPr>
            <a:spLocks noChangeArrowheads="1"/>
          </p:cNvSpPr>
          <p:nvPr/>
        </p:nvSpPr>
        <p:spPr bwMode="auto">
          <a:xfrm>
            <a:off x="4481513" y="3413125"/>
            <a:ext cx="1277937" cy="985838"/>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
        <p:nvSpPr>
          <p:cNvPr id="801867" name="Freeform 75"/>
          <p:cNvSpPr>
            <a:spLocks/>
          </p:cNvSpPr>
          <p:nvPr/>
        </p:nvSpPr>
        <p:spPr bwMode="auto">
          <a:xfrm>
            <a:off x="2381250" y="2187575"/>
            <a:ext cx="2597150" cy="1989138"/>
          </a:xfrm>
          <a:custGeom>
            <a:avLst/>
            <a:gdLst>
              <a:gd name="T0" fmla="*/ 2147483647 w 1636"/>
              <a:gd name="T1" fmla="*/ 2147483647 h 1253"/>
              <a:gd name="T2" fmla="*/ 2147483647 w 1636"/>
              <a:gd name="T3" fmla="*/ 2147483647 h 1253"/>
              <a:gd name="T4" fmla="*/ 2147483647 w 1636"/>
              <a:gd name="T5" fmla="*/ 2147483647 h 1253"/>
              <a:gd name="T6" fmla="*/ 2147483647 w 1636"/>
              <a:gd name="T7" fmla="*/ 2147483647 h 1253"/>
              <a:gd name="T8" fmla="*/ 2147483647 w 1636"/>
              <a:gd name="T9" fmla="*/ 2147483647 h 1253"/>
              <a:gd name="T10" fmla="*/ 0 60000 65536"/>
              <a:gd name="T11" fmla="*/ 0 60000 65536"/>
              <a:gd name="T12" fmla="*/ 0 60000 65536"/>
              <a:gd name="T13" fmla="*/ 0 60000 65536"/>
              <a:gd name="T14" fmla="*/ 0 60000 65536"/>
              <a:gd name="T15" fmla="*/ 0 w 1636"/>
              <a:gd name="T16" fmla="*/ 0 h 1253"/>
              <a:gd name="T17" fmla="*/ 1636 w 1636"/>
              <a:gd name="T18" fmla="*/ 1253 h 1253"/>
            </a:gdLst>
            <a:ahLst/>
            <a:cxnLst>
              <a:cxn ang="T10">
                <a:pos x="T0" y="T1"/>
              </a:cxn>
              <a:cxn ang="T11">
                <a:pos x="T2" y="T3"/>
              </a:cxn>
              <a:cxn ang="T12">
                <a:pos x="T4" y="T5"/>
              </a:cxn>
              <a:cxn ang="T13">
                <a:pos x="T6" y="T7"/>
              </a:cxn>
              <a:cxn ang="T14">
                <a:pos x="T8" y="T9"/>
              </a:cxn>
            </a:cxnLst>
            <a:rect l="T15" t="T16" r="T17" b="T18"/>
            <a:pathLst>
              <a:path w="1636" h="1253">
                <a:moveTo>
                  <a:pt x="1636" y="960"/>
                </a:moveTo>
                <a:cubicBezTo>
                  <a:pt x="1603" y="668"/>
                  <a:pt x="1570" y="377"/>
                  <a:pt x="1334" y="238"/>
                </a:cubicBezTo>
                <a:cubicBezTo>
                  <a:pt x="1098" y="99"/>
                  <a:pt x="438" y="0"/>
                  <a:pt x="219" y="128"/>
                </a:cubicBezTo>
                <a:cubicBezTo>
                  <a:pt x="0" y="256"/>
                  <a:pt x="7" y="818"/>
                  <a:pt x="18" y="1006"/>
                </a:cubicBezTo>
                <a:cubicBezTo>
                  <a:pt x="29" y="1194"/>
                  <a:pt x="156" y="1223"/>
                  <a:pt x="283" y="1253"/>
                </a:cubicBezTo>
              </a:path>
            </a:pathLst>
          </a:custGeom>
          <a:noFill/>
          <a:ln w="76200">
            <a:solidFill>
              <a:srgbClr val="FF7C80"/>
            </a:solidFill>
            <a:round/>
            <a:headEnd/>
            <a:tailEnd type="triangle" w="med" len="med"/>
          </a:ln>
        </p:spPr>
        <p:txBody>
          <a:bodyPr/>
          <a:lstStyle/>
          <a:p>
            <a:endParaRPr lang="en-US">
              <a:latin typeface="Arial" pitchFamily="34" charset="0"/>
              <a:cs typeface="Arial" pitchFamily="34" charset="0"/>
            </a:endParaRPr>
          </a:p>
        </p:txBody>
      </p:sp>
      <p:sp>
        <p:nvSpPr>
          <p:cNvPr id="801868" name="Text Box 76"/>
          <p:cNvSpPr txBox="1">
            <a:spLocks noChangeArrowheads="1"/>
          </p:cNvSpPr>
          <p:nvPr/>
        </p:nvSpPr>
        <p:spPr bwMode="auto">
          <a:xfrm>
            <a:off x="5519845" y="2532063"/>
            <a:ext cx="3409843" cy="523220"/>
          </a:xfrm>
          <a:prstGeom prst="rect">
            <a:avLst/>
          </a:prstGeom>
          <a:noFill/>
          <a:ln w="38100" algn="ctr">
            <a:noFill/>
            <a:miter lim="800000"/>
            <a:headEnd/>
            <a:tailEnd/>
          </a:ln>
        </p:spPr>
        <p:txBody>
          <a:bodyPr wrap="none">
            <a:spAutoFit/>
          </a:bodyPr>
          <a:lstStyle/>
          <a:p>
            <a:r>
              <a:rPr lang="en-US" sz="2800">
                <a:solidFill>
                  <a:srgbClr val="FF7C80"/>
                </a:solidFill>
                <a:latin typeface="Arial" pitchFamily="34" charset="0"/>
                <a:cs typeface="Arial" pitchFamily="34" charset="0"/>
              </a:rPr>
              <a:t>If CAS fails, back off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8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8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1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65" grpId="0" animBg="1"/>
      <p:bldP spid="801867" grpId="0" animBg="1"/>
      <p:bldP spid="801868"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1"/>
          <p:cNvSpPr>
            <a:spLocks noGrp="1"/>
          </p:cNvSpPr>
          <p:nvPr>
            <p:ph type="ftr" sz="quarter" idx="10"/>
          </p:nvPr>
        </p:nvSpPr>
        <p:spPr>
          <a:noFill/>
        </p:spPr>
        <p:txBody>
          <a:bodyPr/>
          <a:lstStyle/>
          <a:p>
            <a:r>
              <a:rPr lang="en-US" smtClean="0"/>
              <a:t>Art of Multiprocessor Programming</a:t>
            </a:r>
          </a:p>
        </p:txBody>
      </p:sp>
      <p:sp>
        <p:nvSpPr>
          <p:cNvPr id="151555" name="Slide Number Placeholder 2"/>
          <p:cNvSpPr>
            <a:spLocks noGrp="1"/>
          </p:cNvSpPr>
          <p:nvPr>
            <p:ph type="sldNum" sz="quarter" idx="11"/>
          </p:nvPr>
        </p:nvSpPr>
        <p:spPr>
          <a:noFill/>
        </p:spPr>
        <p:txBody>
          <a:bodyPr/>
          <a:lstStyle/>
          <a:p>
            <a:fld id="{77C2E240-B8D1-4AC9-BD36-25EC4F25A66A}" type="slidenum">
              <a:rPr lang="ar-SA" smtClean="0"/>
              <a:pPr/>
              <a:t>147</a:t>
            </a:fld>
            <a:endParaRPr lang="en-US" smtClean="0"/>
          </a:p>
        </p:txBody>
      </p:sp>
      <p:sp>
        <p:nvSpPr>
          <p:cNvPr id="15155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7D71F376-68D5-4712-8091-417FDBBE5A33}" type="slidenum">
              <a:rPr lang="ar-SA" sz="1400">
                <a:solidFill>
                  <a:schemeClr val="tx1"/>
                </a:solidFill>
                <a:latin typeface="Arial" pitchFamily="34" charset="0"/>
                <a:cs typeface="Arial" pitchFamily="34" charset="0"/>
              </a:rPr>
              <a:pPr/>
              <a:t>147</a:t>
            </a:fld>
            <a:endParaRPr lang="en-US" sz="1400">
              <a:solidFill>
                <a:schemeClr val="tx1"/>
              </a:solidFill>
              <a:latin typeface="Arial" pitchFamily="34" charset="0"/>
              <a:cs typeface="Arial" pitchFamily="34" charset="0"/>
            </a:endParaRPr>
          </a:p>
        </p:txBody>
      </p:sp>
      <p:sp>
        <p:nvSpPr>
          <p:cNvPr id="151557" name="Rectangle 3"/>
          <p:cNvSpPr>
            <a:spLocks noGrp="1" noChangeArrowheads="1"/>
          </p:cNvSpPr>
          <p:nvPr>
            <p:ph type="title" idx="4294967295"/>
          </p:nvPr>
        </p:nvSpPr>
        <p:spPr>
          <a:xfrm>
            <a:off x="742950" y="463550"/>
            <a:ext cx="7772400" cy="1143000"/>
          </a:xfrm>
        </p:spPr>
        <p:txBody>
          <a:bodyPr/>
          <a:lstStyle/>
          <a:p>
            <a:r>
              <a:rPr lang="en-US" smtClean="0"/>
              <a:t>Dynamic Range and Delay</a:t>
            </a:r>
          </a:p>
        </p:txBody>
      </p:sp>
      <p:sp>
        <p:nvSpPr>
          <p:cNvPr id="151558" name="Text Box 4"/>
          <p:cNvSpPr txBox="1">
            <a:spLocks noChangeArrowheads="1"/>
          </p:cNvSpPr>
          <p:nvPr/>
        </p:nvSpPr>
        <p:spPr bwMode="auto">
          <a:xfrm>
            <a:off x="931863" y="4786313"/>
            <a:ext cx="1503362" cy="519112"/>
          </a:xfrm>
          <a:prstGeom prst="rect">
            <a:avLst/>
          </a:prstGeom>
          <a:noFill/>
          <a:ln w="38100" algn="ctr">
            <a:noFill/>
            <a:miter lim="800000"/>
            <a:headEnd/>
            <a:tailEnd/>
          </a:ln>
        </p:spPr>
        <p:txBody>
          <a:bodyPr wrap="none">
            <a:spAutoFit/>
          </a:bodyPr>
          <a:lstStyle/>
          <a:p>
            <a:r>
              <a:rPr lang="en-US" sz="2800" b="1">
                <a:latin typeface="Arial" pitchFamily="34" charset="0"/>
                <a:cs typeface="Arial" pitchFamily="34" charset="0"/>
              </a:rPr>
              <a:t>Push(  )</a:t>
            </a:r>
          </a:p>
        </p:txBody>
      </p:sp>
      <p:grpSp>
        <p:nvGrpSpPr>
          <p:cNvPr id="151559" name="Group 6"/>
          <p:cNvGrpSpPr>
            <a:grpSpLocks/>
          </p:cNvGrpSpPr>
          <p:nvPr/>
        </p:nvGrpSpPr>
        <p:grpSpPr bwMode="auto">
          <a:xfrm>
            <a:off x="1143000" y="3373438"/>
            <a:ext cx="1447800" cy="1295400"/>
            <a:chOff x="1584" y="816"/>
            <a:chExt cx="912" cy="816"/>
          </a:xfrm>
        </p:grpSpPr>
        <p:sp>
          <p:nvSpPr>
            <p:cNvPr id="2"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1588" name="Freeform 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158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 name="Freeform 1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 name="Freeform 1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5159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 name="Group 27"/>
          <p:cNvGrpSpPr>
            <a:grpSpLocks/>
          </p:cNvGrpSpPr>
          <p:nvPr/>
        </p:nvGrpSpPr>
        <p:grpSpPr bwMode="auto">
          <a:xfrm>
            <a:off x="3818886" y="2095500"/>
            <a:ext cx="552450" cy="1947863"/>
            <a:chOff x="2394" y="1746"/>
            <a:chExt cx="348" cy="1227"/>
          </a:xfrm>
          <a:effectLst>
            <a:outerShdw blurRad="50800" dist="38100" dir="2700000" algn="tl" rotWithShape="0">
              <a:prstClr val="black">
                <a:alpha val="40000"/>
              </a:prstClr>
            </a:outerShdw>
          </a:effectLst>
        </p:grpSpPr>
        <p:sp>
          <p:nvSpPr>
            <p:cNvPr id="151590" name="Rectangle 28"/>
            <p:cNvSpPr>
              <a:spLocks noChangeArrowheads="1"/>
            </p:cNvSpPr>
            <p:nvPr/>
          </p:nvSpPr>
          <p:spPr bwMode="auto">
            <a:xfrm rot="-5400000">
              <a:off x="1956" y="2187"/>
              <a:ext cx="1227" cy="345"/>
            </a:xfrm>
            <a:prstGeom prst="rect">
              <a:avLst/>
            </a:prstGeom>
            <a:solidFill>
              <a:schemeClr val="accent1"/>
            </a:solidFill>
            <a:ln w="38100" algn="ctr">
              <a:solidFill>
                <a:schemeClr val="tx1"/>
              </a:solidFill>
              <a:miter lim="800000"/>
              <a:headEnd/>
              <a:tailEnd/>
            </a:ln>
          </p:spPr>
          <p:txBody>
            <a:bodyPr wrap="none" anchor="ctr"/>
            <a:lstStyle/>
            <a:p>
              <a:pPr>
                <a:defRPr/>
              </a:pPr>
              <a:endParaRPr lang="en-US">
                <a:latin typeface="Arial" pitchFamily="34" charset="0"/>
                <a:cs typeface="Arial" pitchFamily="34" charset="0"/>
              </a:endParaRPr>
            </a:p>
          </p:txBody>
        </p:sp>
        <p:sp>
          <p:nvSpPr>
            <p:cNvPr id="151591" name="Line 29"/>
            <p:cNvSpPr>
              <a:spLocks noChangeShapeType="1"/>
            </p:cNvSpPr>
            <p:nvPr/>
          </p:nvSpPr>
          <p:spPr bwMode="auto">
            <a:xfrm>
              <a:off x="2397" y="2065"/>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51592" name="Line 30"/>
            <p:cNvSpPr>
              <a:spLocks noChangeShapeType="1"/>
            </p:cNvSpPr>
            <p:nvPr/>
          </p:nvSpPr>
          <p:spPr bwMode="auto">
            <a:xfrm>
              <a:off x="2397" y="2361"/>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51593" name="Line 31"/>
            <p:cNvSpPr>
              <a:spLocks noChangeShapeType="1"/>
            </p:cNvSpPr>
            <p:nvPr/>
          </p:nvSpPr>
          <p:spPr bwMode="auto">
            <a:xfrm>
              <a:off x="2394" y="2673"/>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grpSp>
      <p:sp>
        <p:nvSpPr>
          <p:cNvPr id="151561" name="Text Box 34"/>
          <p:cNvSpPr txBox="1">
            <a:spLocks noChangeArrowheads="1"/>
          </p:cNvSpPr>
          <p:nvPr/>
        </p:nvSpPr>
        <p:spPr bwMode="auto">
          <a:xfrm>
            <a:off x="4631424" y="3241226"/>
            <a:ext cx="3995738" cy="1569660"/>
          </a:xfrm>
          <a:prstGeom prst="rect">
            <a:avLst/>
          </a:prstGeom>
          <a:solidFill>
            <a:schemeClr val="bg1"/>
          </a:solidFill>
          <a:ln w="28575" algn="ctr">
            <a:noFill/>
            <a:miter lim="800000"/>
            <a:headEnd/>
            <a:tailEnd/>
          </a:ln>
        </p:spPr>
        <p:txBody>
          <a:bodyPr>
            <a:spAutoFit/>
          </a:bodyPr>
          <a:lstStyle/>
          <a:p>
            <a:pPr algn="ctr"/>
            <a:r>
              <a:rPr lang="en-US" b="1" dirty="0">
                <a:latin typeface="Arial" pitchFamily="34" charset="0"/>
                <a:cs typeface="Arial" pitchFamily="34" charset="0"/>
              </a:rPr>
              <a:t>Pick random range and max </a:t>
            </a:r>
            <a:r>
              <a:rPr lang="en-US" b="1" dirty="0" smtClean="0">
                <a:latin typeface="Arial" pitchFamily="34" charset="0"/>
                <a:cs typeface="Arial" pitchFamily="34" charset="0"/>
              </a:rPr>
              <a:t>waiting time based </a:t>
            </a:r>
            <a:r>
              <a:rPr lang="en-US" b="1" dirty="0">
                <a:latin typeface="Arial" pitchFamily="34" charset="0"/>
                <a:cs typeface="Arial" pitchFamily="34" charset="0"/>
              </a:rPr>
              <a:t>on level </a:t>
            </a:r>
            <a:r>
              <a:rPr lang="en-US" b="1" dirty="0" smtClean="0">
                <a:latin typeface="Arial" pitchFamily="34" charset="0"/>
                <a:cs typeface="Arial" pitchFamily="34" charset="0"/>
              </a:rPr>
              <a:t>of contention </a:t>
            </a:r>
            <a:r>
              <a:rPr lang="en-US" b="1" dirty="0">
                <a:latin typeface="Arial" pitchFamily="34" charset="0"/>
                <a:cs typeface="Arial" pitchFamily="34" charset="0"/>
              </a:rPr>
              <a:t>encountered</a:t>
            </a:r>
          </a:p>
        </p:txBody>
      </p:sp>
      <p:grpSp>
        <p:nvGrpSpPr>
          <p:cNvPr id="151562" name="Group 36"/>
          <p:cNvGrpSpPr>
            <a:grpSpLocks/>
          </p:cNvGrpSpPr>
          <p:nvPr/>
        </p:nvGrpSpPr>
        <p:grpSpPr bwMode="auto">
          <a:xfrm>
            <a:off x="1965303" y="4926013"/>
            <a:ext cx="304800" cy="304800"/>
            <a:chOff x="3894" y="2760"/>
            <a:chExt cx="192" cy="192"/>
          </a:xfrm>
        </p:grpSpPr>
        <p:sp>
          <p:nvSpPr>
            <p:cNvPr id="8" name="Oval 37"/>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9" name="Oval 38"/>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3" name="Group 49"/>
          <p:cNvGrpSpPr>
            <a:grpSpLocks/>
          </p:cNvGrpSpPr>
          <p:nvPr/>
        </p:nvGrpSpPr>
        <p:grpSpPr bwMode="auto">
          <a:xfrm>
            <a:off x="3810000" y="4043363"/>
            <a:ext cx="552450" cy="1947862"/>
            <a:chOff x="2394" y="1746"/>
            <a:chExt cx="348" cy="1227"/>
          </a:xfrm>
          <a:effectLst>
            <a:outerShdw blurRad="50800" dist="38100" dir="2700000" algn="tl" rotWithShape="0">
              <a:prstClr val="black">
                <a:alpha val="40000"/>
              </a:prstClr>
            </a:outerShdw>
          </a:effectLst>
        </p:grpSpPr>
        <p:sp>
          <p:nvSpPr>
            <p:cNvPr id="151584" name="Rectangle 50"/>
            <p:cNvSpPr>
              <a:spLocks noChangeArrowheads="1"/>
            </p:cNvSpPr>
            <p:nvPr/>
          </p:nvSpPr>
          <p:spPr bwMode="auto">
            <a:xfrm rot="-5400000">
              <a:off x="1956" y="2187"/>
              <a:ext cx="1227" cy="345"/>
            </a:xfrm>
            <a:prstGeom prst="rect">
              <a:avLst/>
            </a:prstGeom>
            <a:solidFill>
              <a:schemeClr val="accent1"/>
            </a:solidFill>
            <a:ln w="38100" algn="ctr">
              <a:solidFill>
                <a:schemeClr val="tx1"/>
              </a:solidFill>
              <a:miter lim="800000"/>
              <a:headEnd/>
              <a:tailEnd/>
            </a:ln>
          </p:spPr>
          <p:txBody>
            <a:bodyPr wrap="none" anchor="ctr"/>
            <a:lstStyle/>
            <a:p>
              <a:pPr>
                <a:defRPr/>
              </a:pPr>
              <a:endParaRPr lang="en-US">
                <a:latin typeface="Arial" pitchFamily="34" charset="0"/>
                <a:cs typeface="Arial" pitchFamily="34" charset="0"/>
              </a:endParaRPr>
            </a:p>
          </p:txBody>
        </p:sp>
        <p:sp>
          <p:nvSpPr>
            <p:cNvPr id="151585" name="Line 51"/>
            <p:cNvSpPr>
              <a:spLocks noChangeShapeType="1"/>
            </p:cNvSpPr>
            <p:nvPr/>
          </p:nvSpPr>
          <p:spPr bwMode="auto">
            <a:xfrm>
              <a:off x="2397" y="2065"/>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51586" name="Line 52"/>
            <p:cNvSpPr>
              <a:spLocks noChangeShapeType="1"/>
            </p:cNvSpPr>
            <p:nvPr/>
          </p:nvSpPr>
          <p:spPr bwMode="auto">
            <a:xfrm>
              <a:off x="2397" y="2361"/>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sp>
          <p:nvSpPr>
            <p:cNvPr id="151587" name="Line 53"/>
            <p:cNvSpPr>
              <a:spLocks noChangeShapeType="1"/>
            </p:cNvSpPr>
            <p:nvPr/>
          </p:nvSpPr>
          <p:spPr bwMode="auto">
            <a:xfrm>
              <a:off x="2394" y="2673"/>
              <a:ext cx="345" cy="0"/>
            </a:xfrm>
            <a:prstGeom prst="line">
              <a:avLst/>
            </a:prstGeom>
            <a:noFill/>
            <a:ln w="38100">
              <a:solidFill>
                <a:schemeClr val="tx1"/>
              </a:solidFill>
              <a:round/>
              <a:headEnd/>
              <a:tailEnd/>
            </a:ln>
          </p:spPr>
          <p:txBody>
            <a:bodyPr/>
            <a:lstStyle/>
            <a:p>
              <a:pPr>
                <a:defRPr/>
              </a:pPr>
              <a:endParaRPr lang="en-US">
                <a:latin typeface="Arial" pitchFamily="34" charset="0"/>
                <a:cs typeface="Arial" pitchFamily="34" charset="0"/>
              </a:endParaRPr>
            </a:p>
          </p:txBody>
        </p:sp>
      </p:grpSp>
      <p:sp>
        <p:nvSpPr>
          <p:cNvPr id="799798" name="AutoShape 54"/>
          <p:cNvSpPr>
            <a:spLocks/>
          </p:cNvSpPr>
          <p:nvPr/>
        </p:nvSpPr>
        <p:spPr bwMode="auto">
          <a:xfrm>
            <a:off x="3024188" y="3071813"/>
            <a:ext cx="492125" cy="1947862"/>
          </a:xfrm>
          <a:prstGeom prst="leftBrace">
            <a:avLst>
              <a:gd name="adj1" fmla="val 32984"/>
              <a:gd name="adj2" fmla="val 50000"/>
            </a:avLst>
          </a:prstGeom>
          <a:noFill/>
          <a:ln w="38100">
            <a:solidFill>
              <a:srgbClr val="FF7C80"/>
            </a:solidFill>
            <a:round/>
            <a:headEnd/>
            <a:tailEnd/>
          </a:ln>
        </p:spPr>
        <p:txBody>
          <a:bodyPr wrap="none" anchor="ctr"/>
          <a:lstStyle/>
          <a:p>
            <a:endParaRPr lang="en-US">
              <a:latin typeface="Arial" pitchFamily="34" charset="0"/>
              <a:cs typeface="Arial" pitchFamily="34" charset="0"/>
            </a:endParaRPr>
          </a:p>
        </p:txBody>
      </p:sp>
      <p:grpSp>
        <p:nvGrpSpPr>
          <p:cNvPr id="14" name="Group 55"/>
          <p:cNvGrpSpPr>
            <a:grpSpLocks/>
          </p:cNvGrpSpPr>
          <p:nvPr/>
        </p:nvGrpSpPr>
        <p:grpSpPr bwMode="auto">
          <a:xfrm>
            <a:off x="4745038" y="2344738"/>
            <a:ext cx="815975" cy="557212"/>
            <a:chOff x="1328" y="1532"/>
            <a:chExt cx="514" cy="350"/>
          </a:xfrm>
        </p:grpSpPr>
        <p:sp>
          <p:nvSpPr>
            <p:cNvPr id="151566" name="Oval 56"/>
            <p:cNvSpPr>
              <a:spLocks noChangeArrowheads="1"/>
            </p:cNvSpPr>
            <p:nvPr/>
          </p:nvSpPr>
          <p:spPr bwMode="auto">
            <a:xfrm>
              <a:off x="1476" y="1756"/>
              <a:ext cx="216" cy="116"/>
            </a:xfrm>
            <a:prstGeom prst="ellipse">
              <a:avLst/>
            </a:prstGeom>
            <a:noFill/>
            <a:ln w="25400">
              <a:solidFill>
                <a:srgbClr val="FF7C80"/>
              </a:solidFill>
              <a:round/>
              <a:headEnd/>
              <a:tailEnd/>
            </a:ln>
          </p:spPr>
          <p:txBody>
            <a:bodyPr wrap="none" anchor="ctr"/>
            <a:lstStyle/>
            <a:p>
              <a:endParaRPr lang="en-US">
                <a:latin typeface="Arial" pitchFamily="34" charset="0"/>
                <a:cs typeface="Arial" pitchFamily="34" charset="0"/>
              </a:endParaRPr>
            </a:p>
          </p:txBody>
        </p:sp>
        <p:sp>
          <p:nvSpPr>
            <p:cNvPr id="151567" name="Oval 57"/>
            <p:cNvSpPr>
              <a:spLocks noChangeArrowheads="1"/>
            </p:cNvSpPr>
            <p:nvPr/>
          </p:nvSpPr>
          <p:spPr bwMode="auto">
            <a:xfrm>
              <a:off x="1440" y="1640"/>
              <a:ext cx="332" cy="166"/>
            </a:xfrm>
            <a:prstGeom prst="ellipse">
              <a:avLst/>
            </a:prstGeom>
            <a:noFill/>
            <a:ln w="25400">
              <a:solidFill>
                <a:srgbClr val="FF7C80"/>
              </a:solidFill>
              <a:round/>
              <a:headEnd/>
              <a:tailEnd/>
            </a:ln>
          </p:spPr>
          <p:txBody>
            <a:bodyPr wrap="none" anchor="ctr"/>
            <a:lstStyle/>
            <a:p>
              <a:endParaRPr lang="en-US">
                <a:latin typeface="Arial" pitchFamily="34" charset="0"/>
                <a:cs typeface="Arial" pitchFamily="34" charset="0"/>
              </a:endParaRPr>
            </a:p>
          </p:txBody>
        </p:sp>
        <p:sp>
          <p:nvSpPr>
            <p:cNvPr id="151568" name="Oval 58"/>
            <p:cNvSpPr>
              <a:spLocks noChangeArrowheads="1"/>
            </p:cNvSpPr>
            <p:nvPr/>
          </p:nvSpPr>
          <p:spPr bwMode="auto">
            <a:xfrm>
              <a:off x="1398" y="1532"/>
              <a:ext cx="444" cy="164"/>
            </a:xfrm>
            <a:prstGeom prst="ellipse">
              <a:avLst/>
            </a:prstGeom>
            <a:noFill/>
            <a:ln w="25400">
              <a:solidFill>
                <a:srgbClr val="FF7C80"/>
              </a:solidFill>
              <a:round/>
              <a:headEnd/>
              <a:tailEnd/>
            </a:ln>
          </p:spPr>
          <p:txBody>
            <a:bodyPr wrap="none" anchor="ctr"/>
            <a:lstStyle/>
            <a:p>
              <a:endParaRPr lang="en-US">
                <a:latin typeface="Arial" pitchFamily="34" charset="0"/>
                <a:cs typeface="Arial" pitchFamily="34" charset="0"/>
              </a:endParaRPr>
            </a:p>
          </p:txBody>
        </p:sp>
        <p:sp>
          <p:nvSpPr>
            <p:cNvPr id="151569" name="Rectangle 59"/>
            <p:cNvSpPr>
              <a:spLocks noChangeArrowheads="1"/>
            </p:cNvSpPr>
            <p:nvPr/>
          </p:nvSpPr>
          <p:spPr bwMode="auto">
            <a:xfrm>
              <a:off x="1328" y="1692"/>
              <a:ext cx="98" cy="40"/>
            </a:xfrm>
            <a:prstGeom prst="rect">
              <a:avLst/>
            </a:prstGeom>
            <a:solidFill>
              <a:schemeClr val="bg1"/>
            </a:solidFill>
            <a:ln w="25400">
              <a:solidFill>
                <a:schemeClr val="bg1"/>
              </a:solidFill>
              <a:miter lim="800000"/>
              <a:headEnd/>
              <a:tailEnd/>
            </a:ln>
          </p:spPr>
          <p:txBody>
            <a:bodyPr wrap="none" anchor="ctr"/>
            <a:lstStyle/>
            <a:p>
              <a:endParaRPr lang="en-US">
                <a:latin typeface="Arial" pitchFamily="34" charset="0"/>
                <a:cs typeface="Arial" pitchFamily="34" charset="0"/>
              </a:endParaRPr>
            </a:p>
          </p:txBody>
        </p:sp>
        <p:sp>
          <p:nvSpPr>
            <p:cNvPr id="151570" name="Rectangle 60"/>
            <p:cNvSpPr>
              <a:spLocks noChangeArrowheads="1"/>
            </p:cNvSpPr>
            <p:nvPr/>
          </p:nvSpPr>
          <p:spPr bwMode="auto">
            <a:xfrm>
              <a:off x="1402" y="1738"/>
              <a:ext cx="98" cy="40"/>
            </a:xfrm>
            <a:prstGeom prst="rect">
              <a:avLst/>
            </a:prstGeom>
            <a:solidFill>
              <a:schemeClr val="bg1"/>
            </a:solidFill>
            <a:ln w="25400">
              <a:solidFill>
                <a:schemeClr val="bg1"/>
              </a:solidFill>
              <a:miter lim="800000"/>
              <a:headEnd/>
              <a:tailEnd/>
            </a:ln>
          </p:spPr>
          <p:txBody>
            <a:bodyPr wrap="none" anchor="ctr"/>
            <a:lstStyle/>
            <a:p>
              <a:endParaRPr lang="en-US">
                <a:latin typeface="Arial" pitchFamily="34" charset="0"/>
                <a:cs typeface="Arial" pitchFamily="34" charset="0"/>
              </a:endParaRPr>
            </a:p>
          </p:txBody>
        </p:sp>
        <p:sp>
          <p:nvSpPr>
            <p:cNvPr id="151571" name="Rectangle 61"/>
            <p:cNvSpPr>
              <a:spLocks noChangeArrowheads="1"/>
            </p:cNvSpPr>
            <p:nvPr/>
          </p:nvSpPr>
          <p:spPr bwMode="auto">
            <a:xfrm>
              <a:off x="1400" y="1790"/>
              <a:ext cx="98" cy="40"/>
            </a:xfrm>
            <a:prstGeom prst="rect">
              <a:avLst/>
            </a:prstGeom>
            <a:solidFill>
              <a:schemeClr val="bg1"/>
            </a:solidFill>
            <a:ln w="25400">
              <a:solidFill>
                <a:schemeClr val="bg1"/>
              </a:solidFill>
              <a:miter lim="800000"/>
              <a:headEnd/>
              <a:tailEnd/>
            </a:ln>
          </p:spPr>
          <p:txBody>
            <a:bodyPr wrap="none" anchor="ctr"/>
            <a:lstStyle/>
            <a:p>
              <a:endParaRPr lang="en-US">
                <a:latin typeface="Arial" pitchFamily="34" charset="0"/>
                <a:cs typeface="Arial" pitchFamily="34" charset="0"/>
              </a:endParaRPr>
            </a:p>
          </p:txBody>
        </p:sp>
        <p:sp>
          <p:nvSpPr>
            <p:cNvPr id="151572" name="Rectangle 62"/>
            <p:cNvSpPr>
              <a:spLocks noChangeArrowheads="1"/>
            </p:cNvSpPr>
            <p:nvPr/>
          </p:nvSpPr>
          <p:spPr bwMode="auto">
            <a:xfrm>
              <a:off x="1470" y="1842"/>
              <a:ext cx="98" cy="40"/>
            </a:xfrm>
            <a:prstGeom prst="rect">
              <a:avLst/>
            </a:prstGeom>
            <a:solidFill>
              <a:schemeClr val="bg1"/>
            </a:solidFill>
            <a:ln w="25400">
              <a:solidFill>
                <a:schemeClr val="bg1"/>
              </a:solidFill>
              <a:miter lim="800000"/>
              <a:headEnd/>
              <a:tailEnd/>
            </a:ln>
          </p:spPr>
          <p:txBody>
            <a:bodyPr wrap="none" anchor="ctr"/>
            <a:lstStyle/>
            <a:p>
              <a:endParaRPr lang="en-US">
                <a:latin typeface="Arial" pitchFamily="34" charset="0"/>
                <a:cs typeface="Arial" pitchFamily="34" charset="0"/>
              </a:endParaRPr>
            </a:p>
          </p:txBody>
        </p:sp>
        <p:sp>
          <p:nvSpPr>
            <p:cNvPr id="151573" name="Rectangle 63"/>
            <p:cNvSpPr>
              <a:spLocks noChangeArrowheads="1"/>
            </p:cNvSpPr>
            <p:nvPr/>
          </p:nvSpPr>
          <p:spPr bwMode="auto">
            <a:xfrm>
              <a:off x="1396" y="1706"/>
              <a:ext cx="98" cy="40"/>
            </a:xfrm>
            <a:prstGeom prst="rect">
              <a:avLst/>
            </a:prstGeom>
            <a:solidFill>
              <a:schemeClr val="bg1"/>
            </a:solidFill>
            <a:ln w="25400">
              <a:solidFill>
                <a:schemeClr val="bg1"/>
              </a:solidFill>
              <a:miter lim="800000"/>
              <a:headEnd/>
              <a:tailEnd/>
            </a:ln>
          </p:spPr>
          <p:txBody>
            <a:bodyPr wrap="none" anchor="ctr"/>
            <a:lstStyle/>
            <a:p>
              <a:endParaRPr lang="en-US">
                <a:latin typeface="Arial" pitchFamily="34" charset="0"/>
                <a:cs typeface="Arial" pitchFamily="34" charset="0"/>
              </a:endParaRPr>
            </a:p>
          </p:txBody>
        </p:sp>
        <p:sp>
          <p:nvSpPr>
            <p:cNvPr id="151574" name="Rectangle 64"/>
            <p:cNvSpPr>
              <a:spLocks noChangeArrowheads="1"/>
            </p:cNvSpPr>
            <p:nvPr/>
          </p:nvSpPr>
          <p:spPr bwMode="auto">
            <a:xfrm>
              <a:off x="1386" y="1654"/>
              <a:ext cx="98" cy="40"/>
            </a:xfrm>
            <a:prstGeom prst="rect">
              <a:avLst/>
            </a:prstGeom>
            <a:solidFill>
              <a:schemeClr val="bg1"/>
            </a:solidFill>
            <a:ln w="25400">
              <a:solidFill>
                <a:schemeClr val="bg1"/>
              </a:solidFill>
              <a:miter lim="800000"/>
              <a:headEnd/>
              <a:tailEnd/>
            </a:ln>
          </p:spPr>
          <p:txBody>
            <a:bodyPr wrap="none" anchor="ctr"/>
            <a:lstStyle/>
            <a:p>
              <a:endParaRPr lang="en-US">
                <a:latin typeface="Arial" pitchFamily="34" charset="0"/>
                <a:cs typeface="Arial" pitchFamily="34" charset="0"/>
              </a:endParaRPr>
            </a:p>
          </p:txBody>
        </p:sp>
        <p:sp>
          <p:nvSpPr>
            <p:cNvPr id="151575" name="Oval 65"/>
            <p:cNvSpPr>
              <a:spLocks noChangeArrowheads="1"/>
            </p:cNvSpPr>
            <p:nvPr/>
          </p:nvSpPr>
          <p:spPr bwMode="auto">
            <a:xfrm>
              <a:off x="1510" y="1768"/>
              <a:ext cx="38" cy="28"/>
            </a:xfrm>
            <a:prstGeom prst="ellipse">
              <a:avLst/>
            </a:prstGeom>
            <a:solidFill>
              <a:schemeClr val="bg1"/>
            </a:solidFill>
            <a:ln w="25400">
              <a:solidFill>
                <a:srgbClr val="FF7C80"/>
              </a:solidFill>
              <a:round/>
              <a:headEnd/>
              <a:tailEnd/>
            </a:ln>
          </p:spPr>
          <p:txBody>
            <a:bodyPr wrap="none" anchor="ctr"/>
            <a:lstStyle/>
            <a:p>
              <a:endParaRPr lang="en-US">
                <a:latin typeface="Arial" pitchFamily="34" charset="0"/>
                <a:cs typeface="Arial" pitchFamily="34" charset="0"/>
              </a:endParaRPr>
            </a:p>
          </p:txBody>
        </p:sp>
        <p:sp>
          <p:nvSpPr>
            <p:cNvPr id="151576" name="Oval 66"/>
            <p:cNvSpPr>
              <a:spLocks noChangeArrowheads="1"/>
            </p:cNvSpPr>
            <p:nvPr/>
          </p:nvSpPr>
          <p:spPr bwMode="auto">
            <a:xfrm>
              <a:off x="1528" y="1774"/>
              <a:ext cx="70" cy="14"/>
            </a:xfrm>
            <a:prstGeom prst="ellipse">
              <a:avLst/>
            </a:prstGeom>
            <a:solidFill>
              <a:schemeClr val="bg1"/>
            </a:solidFill>
            <a:ln w="25400">
              <a:solidFill>
                <a:schemeClr val="bg1"/>
              </a:solidFill>
              <a:round/>
              <a:headEnd/>
              <a:tailEnd/>
            </a:ln>
          </p:spPr>
          <p:txBody>
            <a:bodyPr wrap="none" anchor="ctr"/>
            <a:lstStyle/>
            <a:p>
              <a:endParaRPr lang="en-US">
                <a:latin typeface="Arial" pitchFamily="34" charset="0"/>
                <a:cs typeface="Arial" pitchFamily="34" charset="0"/>
              </a:endParaRPr>
            </a:p>
          </p:txBody>
        </p:sp>
        <p:sp>
          <p:nvSpPr>
            <p:cNvPr id="151577" name="Rectangle 67"/>
            <p:cNvSpPr>
              <a:spLocks noChangeArrowheads="1"/>
            </p:cNvSpPr>
            <p:nvPr/>
          </p:nvSpPr>
          <p:spPr bwMode="auto">
            <a:xfrm>
              <a:off x="1374" y="1622"/>
              <a:ext cx="98" cy="40"/>
            </a:xfrm>
            <a:prstGeom prst="rect">
              <a:avLst/>
            </a:prstGeom>
            <a:solidFill>
              <a:schemeClr val="bg1"/>
            </a:solidFill>
            <a:ln w="25400">
              <a:solidFill>
                <a:schemeClr val="bg1"/>
              </a:solidFill>
              <a:miter lim="800000"/>
              <a:headEnd/>
              <a:tailEnd/>
            </a:ln>
          </p:spPr>
          <p:txBody>
            <a:bodyPr wrap="none" anchor="ctr"/>
            <a:lstStyle/>
            <a:p>
              <a:endParaRPr lang="en-US">
                <a:latin typeface="Arial" pitchFamily="34" charset="0"/>
                <a:cs typeface="Arial" pitchFamily="34" charset="0"/>
              </a:endParaRPr>
            </a:p>
          </p:txBody>
        </p:sp>
        <p:sp>
          <p:nvSpPr>
            <p:cNvPr id="151578" name="Rectangle 68"/>
            <p:cNvSpPr>
              <a:spLocks noChangeArrowheads="1"/>
            </p:cNvSpPr>
            <p:nvPr/>
          </p:nvSpPr>
          <p:spPr bwMode="auto">
            <a:xfrm>
              <a:off x="1372" y="1572"/>
              <a:ext cx="98" cy="40"/>
            </a:xfrm>
            <a:prstGeom prst="rect">
              <a:avLst/>
            </a:prstGeom>
            <a:solidFill>
              <a:schemeClr val="bg1"/>
            </a:solidFill>
            <a:ln w="25400">
              <a:solidFill>
                <a:schemeClr val="bg1"/>
              </a:solidFill>
              <a:miter lim="800000"/>
              <a:headEnd/>
              <a:tailEnd/>
            </a:ln>
          </p:spPr>
          <p:txBody>
            <a:bodyPr wrap="none" anchor="ctr"/>
            <a:lstStyle/>
            <a:p>
              <a:endParaRPr lang="en-US">
                <a:latin typeface="Arial" pitchFamily="34" charset="0"/>
                <a:cs typeface="Arial" pitchFamily="34" charset="0"/>
              </a:endParaRPr>
            </a:p>
          </p:txBody>
        </p:sp>
        <p:sp>
          <p:nvSpPr>
            <p:cNvPr id="151579" name="Arc 69"/>
            <p:cNvSpPr>
              <a:spLocks/>
            </p:cNvSpPr>
            <p:nvPr/>
          </p:nvSpPr>
          <p:spPr bwMode="auto">
            <a:xfrm>
              <a:off x="1337" y="1662"/>
              <a:ext cx="76" cy="7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7C80"/>
              </a:solidFill>
              <a:round/>
              <a:headEnd/>
              <a:tailEnd/>
            </a:ln>
          </p:spPr>
          <p:txBody>
            <a:bodyPr wrap="none" anchor="ctr"/>
            <a:lstStyle/>
            <a:p>
              <a:endParaRPr lang="en-US">
                <a:latin typeface="Arial" pitchFamily="34" charset="0"/>
                <a:cs typeface="Arial" pitchFamily="34" charset="0"/>
              </a:endParaRPr>
            </a:p>
          </p:txBody>
        </p:sp>
        <p:sp>
          <p:nvSpPr>
            <p:cNvPr id="151580" name="Arc 70"/>
            <p:cNvSpPr>
              <a:spLocks/>
            </p:cNvSpPr>
            <p:nvPr/>
          </p:nvSpPr>
          <p:spPr bwMode="auto">
            <a:xfrm>
              <a:off x="1337" y="1535"/>
              <a:ext cx="272" cy="1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rgbClr val="FF7C80"/>
              </a:solidFill>
              <a:round/>
              <a:headEnd/>
              <a:tailEnd/>
            </a:ln>
          </p:spPr>
          <p:txBody>
            <a:bodyPr wrap="none" anchor="ctr"/>
            <a:lstStyle/>
            <a:p>
              <a:endParaRPr lang="en-US">
                <a:latin typeface="Arial" pitchFamily="34" charset="0"/>
                <a:cs typeface="Arial" pitchFamily="34" charset="0"/>
              </a:endParaRPr>
            </a:p>
          </p:txBody>
        </p:sp>
        <p:sp>
          <p:nvSpPr>
            <p:cNvPr id="151581" name="Oval 71"/>
            <p:cNvSpPr>
              <a:spLocks noChangeArrowheads="1"/>
            </p:cNvSpPr>
            <p:nvPr/>
          </p:nvSpPr>
          <p:spPr bwMode="auto">
            <a:xfrm>
              <a:off x="1494" y="1656"/>
              <a:ext cx="30" cy="30"/>
            </a:xfrm>
            <a:prstGeom prst="ellipse">
              <a:avLst/>
            </a:prstGeom>
            <a:solidFill>
              <a:schemeClr val="bg1"/>
            </a:solidFill>
            <a:ln w="25400">
              <a:solidFill>
                <a:srgbClr val="FF7C80"/>
              </a:solidFill>
              <a:round/>
              <a:headEnd/>
              <a:tailEnd/>
            </a:ln>
          </p:spPr>
          <p:txBody>
            <a:bodyPr wrap="none" anchor="ctr"/>
            <a:lstStyle/>
            <a:p>
              <a:endParaRPr lang="en-US">
                <a:latin typeface="Arial" pitchFamily="34" charset="0"/>
                <a:cs typeface="Arial" pitchFamily="34" charset="0"/>
              </a:endParaRPr>
            </a:p>
          </p:txBody>
        </p:sp>
        <p:sp>
          <p:nvSpPr>
            <p:cNvPr id="151582" name="Oval 72"/>
            <p:cNvSpPr>
              <a:spLocks noChangeArrowheads="1"/>
            </p:cNvSpPr>
            <p:nvPr/>
          </p:nvSpPr>
          <p:spPr bwMode="auto">
            <a:xfrm>
              <a:off x="1512" y="1664"/>
              <a:ext cx="68" cy="14"/>
            </a:xfrm>
            <a:prstGeom prst="ellipse">
              <a:avLst/>
            </a:prstGeom>
            <a:solidFill>
              <a:schemeClr val="bg1"/>
            </a:solidFill>
            <a:ln w="25400">
              <a:solidFill>
                <a:schemeClr val="bg1"/>
              </a:solidFill>
              <a:round/>
              <a:headEnd/>
              <a:tailEnd/>
            </a:ln>
          </p:spPr>
          <p:txBody>
            <a:bodyPr wrap="none" anchor="ctr"/>
            <a:lstStyle/>
            <a:p>
              <a:endParaRPr lang="en-US">
                <a:latin typeface="Arial" pitchFamily="34" charset="0"/>
                <a:cs typeface="Arial" pitchFamily="34" charset="0"/>
              </a:endParaRPr>
            </a:p>
          </p:txBody>
        </p:sp>
        <p:sp>
          <p:nvSpPr>
            <p:cNvPr id="151583" name="Freeform 73"/>
            <p:cNvSpPr>
              <a:spLocks/>
            </p:cNvSpPr>
            <p:nvPr/>
          </p:nvSpPr>
          <p:spPr bwMode="auto">
            <a:xfrm>
              <a:off x="1378" y="1710"/>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rgbClr val="FF7C80"/>
            </a:solidFill>
            <a:ln w="12700" cap="rnd">
              <a:solidFill>
                <a:srgbClr val="FF7C80"/>
              </a:solidFill>
              <a:round/>
              <a:headEnd/>
              <a:tailEnd/>
            </a:ln>
          </p:spPr>
          <p:txBody>
            <a:bodyP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99798"/>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98"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Footer Placeholder 1"/>
          <p:cNvSpPr>
            <a:spLocks noGrp="1"/>
          </p:cNvSpPr>
          <p:nvPr>
            <p:ph type="ftr" sz="quarter" idx="10"/>
          </p:nvPr>
        </p:nvSpPr>
        <p:spPr>
          <a:noFill/>
        </p:spPr>
        <p:txBody>
          <a:bodyPr/>
          <a:lstStyle/>
          <a:p>
            <a:r>
              <a:rPr lang="en-US" smtClean="0"/>
              <a:t>Art of Multiprocessor Programming</a:t>
            </a:r>
          </a:p>
        </p:txBody>
      </p:sp>
      <p:sp>
        <p:nvSpPr>
          <p:cNvPr id="152579" name="Slide Number Placeholder 2"/>
          <p:cNvSpPr>
            <a:spLocks noGrp="1"/>
          </p:cNvSpPr>
          <p:nvPr>
            <p:ph type="sldNum" sz="quarter" idx="11"/>
          </p:nvPr>
        </p:nvSpPr>
        <p:spPr>
          <a:noFill/>
        </p:spPr>
        <p:txBody>
          <a:bodyPr/>
          <a:lstStyle/>
          <a:p>
            <a:fld id="{55BB66B1-5441-458F-A697-2866D2600EF6}" type="slidenum">
              <a:rPr lang="ar-SA" smtClean="0">
                <a:cs typeface="Arial" pitchFamily="34" charset="0"/>
              </a:rPr>
              <a:pPr/>
              <a:t>148</a:t>
            </a:fld>
            <a:endParaRPr lang="en-US" smtClean="0">
              <a:cs typeface="Arial" pitchFamily="34" charset="0"/>
            </a:endParaRPr>
          </a:p>
        </p:txBody>
      </p:sp>
      <p:sp>
        <p:nvSpPr>
          <p:cNvPr id="15258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3BB8FDD-4C97-4D4B-A08B-F9B9490340A8}" type="slidenum">
              <a:rPr lang="ar-SA" sz="1400">
                <a:solidFill>
                  <a:schemeClr val="tx1"/>
                </a:solidFill>
                <a:latin typeface="Arial" pitchFamily="34" charset="0"/>
                <a:cs typeface="Arial" pitchFamily="34" charset="0"/>
              </a:rPr>
              <a:pPr/>
              <a:t>148</a:t>
            </a:fld>
            <a:endParaRPr lang="en-US" sz="1400" dirty="0">
              <a:solidFill>
                <a:schemeClr val="tx1"/>
              </a:solidFill>
              <a:latin typeface="Arial" pitchFamily="34" charset="0"/>
              <a:cs typeface="Arial" pitchFamily="34" charset="0"/>
            </a:endParaRPr>
          </a:p>
        </p:txBody>
      </p:sp>
      <p:sp>
        <p:nvSpPr>
          <p:cNvPr id="152581" name="Rectangle 2"/>
          <p:cNvSpPr>
            <a:spLocks noGrp="1" noChangeArrowheads="1"/>
          </p:cNvSpPr>
          <p:nvPr>
            <p:ph type="title" idx="4294967295"/>
          </p:nvPr>
        </p:nvSpPr>
        <p:spPr>
          <a:xfrm>
            <a:off x="685800" y="422275"/>
            <a:ext cx="7772400" cy="1143000"/>
          </a:xfrm>
        </p:spPr>
        <p:txBody>
          <a:bodyPr/>
          <a:lstStyle/>
          <a:p>
            <a:r>
              <a:rPr lang="en-US" smtClean="0"/>
              <a:t>Linearizability</a:t>
            </a:r>
          </a:p>
        </p:txBody>
      </p:sp>
      <p:sp>
        <p:nvSpPr>
          <p:cNvPr id="152582" name="Rectangle 3"/>
          <p:cNvSpPr>
            <a:spLocks noGrp="1" noChangeArrowheads="1"/>
          </p:cNvSpPr>
          <p:nvPr>
            <p:ph type="body" idx="4294967295"/>
          </p:nvPr>
        </p:nvSpPr>
        <p:spPr>
          <a:xfrm>
            <a:off x="746125" y="1835150"/>
            <a:ext cx="7843838" cy="3563938"/>
          </a:xfrm>
        </p:spPr>
        <p:txBody>
          <a:bodyPr/>
          <a:lstStyle/>
          <a:p>
            <a:r>
              <a:rPr lang="en-US" sz="2800" b="1" smtClean="0">
                <a:solidFill>
                  <a:schemeClr val="tx2"/>
                </a:solidFill>
              </a:rPr>
              <a:t>Un-eliminated calls</a:t>
            </a:r>
          </a:p>
          <a:p>
            <a:pPr lvl="1"/>
            <a:r>
              <a:rPr lang="en-US" sz="2400" b="1" smtClean="0"/>
              <a:t>linearized as before</a:t>
            </a:r>
          </a:p>
          <a:p>
            <a:r>
              <a:rPr lang="en-US" sz="2800" b="1" smtClean="0">
                <a:solidFill>
                  <a:schemeClr val="tx2"/>
                </a:solidFill>
              </a:rPr>
              <a:t>Eliminated calls:</a:t>
            </a:r>
            <a:endParaRPr lang="en-US" sz="2800" b="1" smtClean="0"/>
          </a:p>
          <a:p>
            <a:pPr lvl="1"/>
            <a:r>
              <a:rPr lang="en-US" sz="2400" b="1" smtClean="0"/>
              <a:t>linearize </a:t>
            </a:r>
            <a:r>
              <a:rPr lang="en-US" sz="2400" b="1" smtClean="0">
                <a:solidFill>
                  <a:schemeClr val="tx1"/>
                </a:solidFill>
              </a:rPr>
              <a:t>pop()</a:t>
            </a:r>
            <a:r>
              <a:rPr lang="en-US" sz="2400" b="1" smtClean="0"/>
              <a:t> immediately after matching </a:t>
            </a:r>
            <a:r>
              <a:rPr lang="en-US" sz="2400" b="1" smtClean="0">
                <a:solidFill>
                  <a:schemeClr val="tx1"/>
                </a:solidFill>
              </a:rPr>
              <a:t>push()</a:t>
            </a:r>
          </a:p>
          <a:p>
            <a:r>
              <a:rPr lang="en-US" sz="2800" b="1" smtClean="0">
                <a:solidFill>
                  <a:schemeClr val="tx2"/>
                </a:solidFill>
              </a:rPr>
              <a:t>Combination</a:t>
            </a:r>
            <a:r>
              <a:rPr lang="en-US" sz="2800" b="1" smtClean="0"/>
              <a:t> is a linearizable stack</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1"/>
          <p:cNvSpPr>
            <a:spLocks noGrp="1"/>
          </p:cNvSpPr>
          <p:nvPr>
            <p:ph type="ftr" sz="quarter" idx="10"/>
          </p:nvPr>
        </p:nvSpPr>
        <p:spPr>
          <a:noFill/>
        </p:spPr>
        <p:txBody>
          <a:bodyPr/>
          <a:lstStyle/>
          <a:p>
            <a:r>
              <a:rPr lang="en-US" smtClean="0"/>
              <a:t>Art of Multiprocessor Programming</a:t>
            </a:r>
          </a:p>
        </p:txBody>
      </p:sp>
      <p:sp>
        <p:nvSpPr>
          <p:cNvPr id="153603" name="Slide Number Placeholder 2"/>
          <p:cNvSpPr>
            <a:spLocks noGrp="1"/>
          </p:cNvSpPr>
          <p:nvPr>
            <p:ph type="sldNum" sz="quarter" idx="11"/>
          </p:nvPr>
        </p:nvSpPr>
        <p:spPr>
          <a:noFill/>
        </p:spPr>
        <p:txBody>
          <a:bodyPr/>
          <a:lstStyle/>
          <a:p>
            <a:fld id="{01F5A2A1-B11A-481C-84ED-E1824B59E39C}" type="slidenum">
              <a:rPr lang="ar-SA" smtClean="0">
                <a:cs typeface="Arial" pitchFamily="34" charset="0"/>
              </a:rPr>
              <a:pPr/>
              <a:t>149</a:t>
            </a:fld>
            <a:endParaRPr lang="en-US" smtClean="0">
              <a:cs typeface="Arial" pitchFamily="34" charset="0"/>
            </a:endParaRPr>
          </a:p>
        </p:txBody>
      </p:sp>
      <p:sp>
        <p:nvSpPr>
          <p:cNvPr id="15360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568E3511-22FD-4424-933D-D77F986964B3}" type="slidenum">
              <a:rPr lang="ar-SA" sz="1400">
                <a:solidFill>
                  <a:schemeClr val="tx1"/>
                </a:solidFill>
                <a:latin typeface="Arial" pitchFamily="34" charset="0"/>
                <a:cs typeface="Arial" pitchFamily="34" charset="0"/>
              </a:rPr>
              <a:pPr/>
              <a:t>149</a:t>
            </a:fld>
            <a:endParaRPr lang="en-US" sz="1400" dirty="0">
              <a:solidFill>
                <a:schemeClr val="tx1"/>
              </a:solidFill>
              <a:latin typeface="Arial" pitchFamily="34" charset="0"/>
              <a:cs typeface="Arial" pitchFamily="34" charset="0"/>
            </a:endParaRPr>
          </a:p>
        </p:txBody>
      </p:sp>
      <p:sp>
        <p:nvSpPr>
          <p:cNvPr id="153605" name="Rectangle 2"/>
          <p:cNvSpPr>
            <a:spLocks noGrp="1" noChangeArrowheads="1"/>
          </p:cNvSpPr>
          <p:nvPr>
            <p:ph type="title" idx="4294967295"/>
          </p:nvPr>
        </p:nvSpPr>
        <p:spPr/>
        <p:txBody>
          <a:bodyPr/>
          <a:lstStyle/>
          <a:p>
            <a:r>
              <a:rPr lang="en-US" sz="4000" smtClean="0"/>
              <a:t>Un-Eliminated Linearizability</a:t>
            </a:r>
          </a:p>
        </p:txBody>
      </p:sp>
      <p:sp>
        <p:nvSpPr>
          <p:cNvPr id="976900" name="AutoShape 4"/>
          <p:cNvSpPr>
            <a:spLocks noChangeArrowheads="1"/>
          </p:cNvSpPr>
          <p:nvPr/>
        </p:nvSpPr>
        <p:spPr bwMode="auto">
          <a:xfrm>
            <a:off x="990600" y="35052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push(v</a:t>
            </a:r>
            <a:r>
              <a:rPr lang="en-US" b="1" baseline="-25000">
                <a:solidFill>
                  <a:schemeClr val="bg1"/>
                </a:solidFill>
                <a:latin typeface="Tahoma" pitchFamily="34" charset="0"/>
                <a:cs typeface="Times New Roman" pitchFamily="18" charset="0"/>
              </a:rPr>
              <a:t>1</a:t>
            </a:r>
            <a:r>
              <a:rPr lang="en-US" b="1">
                <a:solidFill>
                  <a:schemeClr val="bg1"/>
                </a:solidFill>
                <a:latin typeface="Tahoma" pitchFamily="34" charset="0"/>
                <a:cs typeface="Times New Roman" pitchFamily="18" charset="0"/>
              </a:rPr>
              <a:t>)</a:t>
            </a:r>
          </a:p>
        </p:txBody>
      </p:sp>
      <p:grpSp>
        <p:nvGrpSpPr>
          <p:cNvPr id="153607" name="Group 6"/>
          <p:cNvGrpSpPr>
            <a:grpSpLocks/>
          </p:cNvGrpSpPr>
          <p:nvPr/>
        </p:nvGrpSpPr>
        <p:grpSpPr bwMode="auto">
          <a:xfrm>
            <a:off x="914400" y="5410200"/>
            <a:ext cx="7391400" cy="762000"/>
            <a:chOff x="528" y="3312"/>
            <a:chExt cx="4656" cy="480"/>
          </a:xfrm>
        </p:grpSpPr>
        <p:sp>
          <p:nvSpPr>
            <p:cNvPr id="153616" name="Text Box 7"/>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r>
                <a:rPr lang="en-US" dirty="0">
                  <a:solidFill>
                    <a:schemeClr val="bg1"/>
                  </a:solidFill>
                  <a:latin typeface="Arial" pitchFamily="34" charset="0"/>
                  <a:cs typeface="Times New Roman" pitchFamily="18" charset="0"/>
                </a:rPr>
                <a:t>time</a:t>
              </a:r>
            </a:p>
          </p:txBody>
        </p:sp>
        <p:sp>
          <p:nvSpPr>
            <p:cNvPr id="153617" name="AutoShape 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cs typeface="Courier New" pitchFamily="49" charset="0"/>
              </a:endParaRPr>
            </a:p>
          </p:txBody>
        </p:sp>
        <p:sp>
          <p:nvSpPr>
            <p:cNvPr id="153618" name="Text Box 9"/>
            <p:cNvSpPr txBox="1">
              <a:spLocks noChangeArrowheads="1"/>
            </p:cNvSpPr>
            <p:nvPr/>
          </p:nvSpPr>
          <p:spPr bwMode="auto">
            <a:xfrm>
              <a:off x="2140" y="3400"/>
              <a:ext cx="486" cy="288"/>
            </a:xfrm>
            <a:prstGeom prst="rect">
              <a:avLst/>
            </a:prstGeom>
            <a:noFill/>
            <a:ln w="9525">
              <a:noFill/>
              <a:miter lim="800000"/>
              <a:headEnd/>
              <a:tailEnd/>
            </a:ln>
          </p:spPr>
          <p:txBody>
            <a:bodyPr wrap="none">
              <a:spAutoFit/>
            </a:bodyPr>
            <a:lstStyle/>
            <a:p>
              <a:r>
                <a:rPr lang="en-US">
                  <a:solidFill>
                    <a:schemeClr val="bg1"/>
                  </a:solidFill>
                  <a:latin typeface="Tahoma" pitchFamily="34" charset="0"/>
                  <a:cs typeface="Tahoma" pitchFamily="34" charset="0"/>
                </a:rPr>
                <a:t>time</a:t>
              </a:r>
            </a:p>
          </p:txBody>
        </p:sp>
      </p:grpSp>
      <p:sp>
        <p:nvSpPr>
          <p:cNvPr id="976909" name="Text Box 13"/>
          <p:cNvSpPr txBox="1">
            <a:spLocks noChangeArrowheads="1"/>
          </p:cNvSpPr>
          <p:nvPr/>
        </p:nvSpPr>
        <p:spPr bwMode="auto">
          <a:xfrm rot="2237948">
            <a:off x="4760913" y="2146300"/>
            <a:ext cx="4095750" cy="67945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0800000" scaled="1"/>
            <a:tileRect/>
          </a:gradFill>
          <a:ln w="38100">
            <a:solidFill>
              <a:srgbClr val="008000"/>
            </a:solidFill>
            <a:miter lim="800000"/>
            <a:headEnd/>
            <a:tailEnd/>
          </a:ln>
        </p:spPr>
        <p:txBody>
          <a:bodyPr>
            <a:spAutoFit/>
          </a:bodyPr>
          <a:lstStyle/>
          <a:p>
            <a:pPr algn="ctr">
              <a:defRPr/>
            </a:pPr>
            <a:r>
              <a:rPr lang="en-US" sz="3600" b="1">
                <a:solidFill>
                  <a:srgbClr val="008000"/>
                </a:solidFill>
                <a:latin typeface="Tahoma" pitchFamily="34" charset="0"/>
                <a:cs typeface="Times New Roman" pitchFamily="18" charset="0"/>
              </a:rPr>
              <a:t>linearizable</a:t>
            </a:r>
          </a:p>
        </p:txBody>
      </p:sp>
      <p:grpSp>
        <p:nvGrpSpPr>
          <p:cNvPr id="3" name="Group 16"/>
          <p:cNvGrpSpPr>
            <a:grpSpLocks/>
          </p:cNvGrpSpPr>
          <p:nvPr/>
        </p:nvGrpSpPr>
        <p:grpSpPr bwMode="auto">
          <a:xfrm>
            <a:off x="990600" y="3505200"/>
            <a:ext cx="1828800" cy="990600"/>
            <a:chOff x="480" y="1152"/>
            <a:chExt cx="1152" cy="624"/>
          </a:xfrm>
        </p:grpSpPr>
        <p:sp>
          <p:nvSpPr>
            <p:cNvPr id="153614" name="AutoShape 17"/>
            <p:cNvSpPr>
              <a:spLocks noChangeArrowheads="1"/>
            </p:cNvSpPr>
            <p:nvPr/>
          </p:nvSpPr>
          <p:spPr bwMode="auto">
            <a:xfrm>
              <a:off x="480" y="115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push(v</a:t>
              </a:r>
              <a:r>
                <a:rPr lang="en-US" b="1" baseline="-25000">
                  <a:solidFill>
                    <a:schemeClr val="bg1"/>
                  </a:solidFill>
                  <a:latin typeface="Tahoma" pitchFamily="34" charset="0"/>
                  <a:cs typeface="Times New Roman" pitchFamily="18" charset="0"/>
                </a:rPr>
                <a:t>1</a:t>
              </a:r>
              <a:r>
                <a:rPr lang="en-US" b="1">
                  <a:solidFill>
                    <a:schemeClr val="bg1"/>
                  </a:solidFill>
                  <a:latin typeface="Tahoma" pitchFamily="34" charset="0"/>
                  <a:cs typeface="Times New Roman" pitchFamily="18" charset="0"/>
                </a:rPr>
                <a:t>)</a:t>
              </a:r>
            </a:p>
          </p:txBody>
        </p:sp>
        <p:sp>
          <p:nvSpPr>
            <p:cNvPr id="153615" name="Line 18"/>
            <p:cNvSpPr>
              <a:spLocks noChangeShapeType="1"/>
            </p:cNvSpPr>
            <p:nvPr/>
          </p:nvSpPr>
          <p:spPr bwMode="auto">
            <a:xfrm>
              <a:off x="1152" y="1296"/>
              <a:ext cx="0" cy="336"/>
            </a:xfrm>
            <a:prstGeom prst="line">
              <a:avLst/>
            </a:prstGeom>
            <a:noFill/>
            <a:ln w="76200">
              <a:solidFill>
                <a:srgbClr val="FF3300"/>
              </a:solidFill>
              <a:round/>
              <a:headEnd/>
              <a:tailEnd/>
            </a:ln>
          </p:spPr>
          <p:txBody>
            <a:bodyPr/>
            <a:lstStyle/>
            <a:p>
              <a:endParaRPr lang="en-US" dirty="0">
                <a:latin typeface="Arial" pitchFamily="34" charset="0"/>
              </a:endParaRPr>
            </a:p>
          </p:txBody>
        </p:sp>
      </p:grpSp>
      <p:sp>
        <p:nvSpPr>
          <p:cNvPr id="976915" name="AutoShape 19"/>
          <p:cNvSpPr>
            <a:spLocks noChangeArrowheads="1"/>
          </p:cNvSpPr>
          <p:nvPr/>
        </p:nvSpPr>
        <p:spPr bwMode="auto">
          <a:xfrm>
            <a:off x="2708275" y="2438400"/>
            <a:ext cx="2854325" cy="990600"/>
          </a:xfrm>
          <a:prstGeom prst="leftRightArrow">
            <a:avLst>
              <a:gd name="adj1" fmla="val 50000"/>
              <a:gd name="adj2" fmla="val 57628"/>
            </a:avLst>
          </a:prstGeom>
          <a:solidFill>
            <a:srgbClr val="6666FF"/>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pop(v</a:t>
            </a:r>
            <a:r>
              <a:rPr lang="en-US" b="1" baseline="-25000">
                <a:solidFill>
                  <a:schemeClr val="bg1"/>
                </a:solidFill>
                <a:latin typeface="Tahoma" pitchFamily="34" charset="0"/>
                <a:cs typeface="Times New Roman" pitchFamily="18" charset="0"/>
              </a:rPr>
              <a:t>1</a:t>
            </a:r>
            <a:r>
              <a:rPr lang="en-US" b="1">
                <a:solidFill>
                  <a:schemeClr val="bg1"/>
                </a:solidFill>
                <a:latin typeface="Tahoma" pitchFamily="34" charset="0"/>
                <a:cs typeface="Times New Roman" pitchFamily="18" charset="0"/>
              </a:rPr>
              <a:t>)</a:t>
            </a:r>
          </a:p>
        </p:txBody>
      </p:sp>
      <p:grpSp>
        <p:nvGrpSpPr>
          <p:cNvPr id="4" name="Group 19"/>
          <p:cNvGrpSpPr>
            <a:grpSpLocks/>
          </p:cNvGrpSpPr>
          <p:nvPr/>
        </p:nvGrpSpPr>
        <p:grpSpPr bwMode="auto">
          <a:xfrm>
            <a:off x="2709863" y="2454275"/>
            <a:ext cx="2854325" cy="990600"/>
            <a:chOff x="2710547" y="2454320"/>
            <a:chExt cx="2854325" cy="990600"/>
          </a:xfrm>
        </p:grpSpPr>
        <p:sp>
          <p:nvSpPr>
            <p:cNvPr id="19" name="AutoShape 19"/>
            <p:cNvSpPr>
              <a:spLocks noChangeArrowheads="1"/>
            </p:cNvSpPr>
            <p:nvPr/>
          </p:nvSpPr>
          <p:spPr bwMode="auto">
            <a:xfrm>
              <a:off x="2710547" y="2454320"/>
              <a:ext cx="2854325" cy="990600"/>
            </a:xfrm>
            <a:prstGeom prst="leftRightArrow">
              <a:avLst>
                <a:gd name="adj1" fmla="val 50000"/>
                <a:gd name="adj2" fmla="val 57628"/>
              </a:avLst>
            </a:prstGeom>
            <a:solidFill>
              <a:schemeClr val="accent3">
                <a:lumMod val="75000"/>
              </a:schemeClr>
            </a:solidFill>
            <a:ln w="38100">
              <a:solidFill>
                <a:schemeClr val="tx1"/>
              </a:solidFill>
              <a:miter lim="800000"/>
              <a:headEnd/>
              <a:tailEnd/>
            </a:ln>
          </p:spPr>
          <p:txBody>
            <a:bodyPr wrap="none" anchor="ctr"/>
            <a:lstStyle/>
            <a:p>
              <a:pPr algn="ctr">
                <a:defRPr/>
              </a:pPr>
              <a:r>
                <a:rPr lang="en-US" b="1">
                  <a:solidFill>
                    <a:schemeClr val="bg1"/>
                  </a:solidFill>
                  <a:latin typeface="Tahoma" pitchFamily="34" charset="0"/>
                  <a:cs typeface="Times New Roman" pitchFamily="18" charset="0"/>
                </a:rPr>
                <a:t>pop(v</a:t>
              </a:r>
              <a:r>
                <a:rPr lang="en-US" b="1" baseline="-25000">
                  <a:solidFill>
                    <a:schemeClr val="bg1"/>
                  </a:solidFill>
                  <a:latin typeface="Tahoma" pitchFamily="34" charset="0"/>
                  <a:cs typeface="Times New Roman" pitchFamily="18" charset="0"/>
                </a:rPr>
                <a:t>1</a:t>
              </a:r>
              <a:r>
                <a:rPr lang="en-US" b="1">
                  <a:solidFill>
                    <a:schemeClr val="bg1"/>
                  </a:solidFill>
                  <a:latin typeface="Tahoma" pitchFamily="34" charset="0"/>
                  <a:cs typeface="Times New Roman" pitchFamily="18" charset="0"/>
                </a:rPr>
                <a:t>)</a:t>
              </a:r>
            </a:p>
          </p:txBody>
        </p:sp>
        <p:sp>
          <p:nvSpPr>
            <p:cNvPr id="153613" name="Line 22"/>
            <p:cNvSpPr>
              <a:spLocks noChangeShapeType="1"/>
            </p:cNvSpPr>
            <p:nvPr/>
          </p:nvSpPr>
          <p:spPr bwMode="auto">
            <a:xfrm>
              <a:off x="3998792" y="2667000"/>
              <a:ext cx="0" cy="533400"/>
            </a:xfrm>
            <a:prstGeom prst="line">
              <a:avLst/>
            </a:prstGeom>
            <a:noFill/>
            <a:ln w="76200">
              <a:solidFill>
                <a:srgbClr val="FF3300"/>
              </a:solidFill>
              <a:round/>
              <a:headEnd/>
              <a:tailEnd/>
            </a:ln>
          </p:spPr>
          <p:txBody>
            <a:bodyPr/>
            <a:lstStyle/>
            <a:p>
              <a:endParaRPr lang="en-US" dirty="0">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6900"/>
                                        </p:tgtEl>
                                        <p:attrNameLst>
                                          <p:attrName>style.visibility</p:attrName>
                                        </p:attrNameLst>
                                      </p:cBhvr>
                                      <p:to>
                                        <p:strVal val="visible"/>
                                      </p:to>
                                    </p:set>
                                    <p:animEffect transition="in" filter="blinds(horizontal)">
                                      <p:cBhvr>
                                        <p:cTn id="7" dur="500"/>
                                        <p:tgtEl>
                                          <p:spTgt spid="97690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76915"/>
                                        </p:tgtEl>
                                        <p:attrNameLst>
                                          <p:attrName>style.visibility</p:attrName>
                                        </p:attrNameLst>
                                      </p:cBhvr>
                                      <p:to>
                                        <p:strVal val="visible"/>
                                      </p:to>
                                    </p:set>
                                    <p:animEffect transition="in" filter="blinds(horizontal)">
                                      <p:cBhvr>
                                        <p:cTn id="11" dur="500"/>
                                        <p:tgtEl>
                                          <p:spTgt spid="97691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76909"/>
                                        </p:tgtEl>
                                        <p:attrNameLst>
                                          <p:attrName>style.visibility</p:attrName>
                                        </p:attrNameLst>
                                      </p:cBhvr>
                                      <p:to>
                                        <p:strVal val="visible"/>
                                      </p:to>
                                    </p:set>
                                    <p:animEffect transition="in" filter="blinds(horizontal)">
                                      <p:cBhvr>
                                        <p:cTn id="25" dur="500"/>
                                        <p:tgtEl>
                                          <p:spTgt spid="976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900" grpId="0" animBg="1" autoUpdateAnimBg="0"/>
      <p:bldP spid="976909" grpId="0" animBg="1" autoUpdateAnimBg="0"/>
      <p:bldP spid="97691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p>
            <a:r>
              <a:rPr lang="en-US" smtClean="0"/>
              <a:t>Art of Multiprocessor Programming</a:t>
            </a:r>
          </a:p>
        </p:txBody>
      </p:sp>
      <p:sp>
        <p:nvSpPr>
          <p:cNvPr id="17411" name="Slide Number Placeholder 2"/>
          <p:cNvSpPr>
            <a:spLocks noGrp="1"/>
          </p:cNvSpPr>
          <p:nvPr>
            <p:ph type="sldNum" sz="quarter" idx="11"/>
          </p:nvPr>
        </p:nvSpPr>
        <p:spPr>
          <a:noFill/>
        </p:spPr>
        <p:txBody>
          <a:bodyPr/>
          <a:lstStyle/>
          <a:p>
            <a:fld id="{D9EA3AA9-1711-4AAB-A724-7C2B6F56C902}" type="slidenum">
              <a:rPr lang="ar-SA" smtClean="0"/>
              <a:pPr/>
              <a:t>15</a:t>
            </a:fld>
            <a:endParaRPr lang="en-US" smtClean="0"/>
          </a:p>
        </p:txBody>
      </p:sp>
      <p:sp>
        <p:nvSpPr>
          <p:cNvPr id="1741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A484CBA-40E0-4638-8B61-C567302367A4}" type="slidenum">
              <a:rPr lang="ar-SA" sz="1400">
                <a:solidFill>
                  <a:schemeClr val="tx1"/>
                </a:solidFill>
                <a:latin typeface="Arial" pitchFamily="34" charset="0"/>
                <a:cs typeface="Arial" pitchFamily="34" charset="0"/>
              </a:rPr>
              <a:pPr/>
              <a:t>15</a:t>
            </a:fld>
            <a:endParaRPr lang="en-US" sz="1400">
              <a:solidFill>
                <a:schemeClr val="tx1"/>
              </a:solidFill>
              <a:latin typeface="Arial" pitchFamily="34" charset="0"/>
              <a:cs typeface="Arial" pitchFamily="34" charset="0"/>
            </a:endParaRPr>
          </a:p>
        </p:txBody>
      </p:sp>
      <p:sp>
        <p:nvSpPr>
          <p:cNvPr id="551978" name="AutoShape 4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7414" name="Rectangle 2"/>
          <p:cNvSpPr>
            <a:spLocks noGrp="1" noChangeArrowheads="1"/>
          </p:cNvSpPr>
          <p:nvPr>
            <p:ph type="title" idx="4294967295"/>
          </p:nvPr>
        </p:nvSpPr>
        <p:spPr/>
        <p:txBody>
          <a:bodyPr/>
          <a:lstStyle/>
          <a:p>
            <a:r>
              <a:rPr lang="en-US" smtClean="0"/>
              <a:t>Bounded Queue</a:t>
            </a:r>
          </a:p>
        </p:txBody>
      </p:sp>
      <p:sp>
        <p:nvSpPr>
          <p:cNvPr id="551960" name="Line 2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 name="Group 38"/>
          <p:cNvGrpSpPr>
            <a:grpSpLocks/>
          </p:cNvGrpSpPr>
          <p:nvPr/>
        </p:nvGrpSpPr>
        <p:grpSpPr bwMode="auto">
          <a:xfrm>
            <a:off x="3990975" y="1933575"/>
            <a:ext cx="976313" cy="609600"/>
            <a:chOff x="2976" y="2611"/>
            <a:chExt cx="615" cy="384"/>
          </a:xfrm>
        </p:grpSpPr>
        <p:grpSp>
          <p:nvGrpSpPr>
            <p:cNvPr id="17422" name="Group 28"/>
            <p:cNvGrpSpPr>
              <a:grpSpLocks/>
            </p:cNvGrpSpPr>
            <p:nvPr/>
          </p:nvGrpSpPr>
          <p:grpSpPr bwMode="auto">
            <a:xfrm>
              <a:off x="2976" y="2611"/>
              <a:ext cx="615" cy="384"/>
              <a:chOff x="3417" y="2938"/>
              <a:chExt cx="615" cy="384"/>
            </a:xfrm>
          </p:grpSpPr>
          <p:sp>
            <p:nvSpPr>
              <p:cNvPr id="551965" name="AutoShape 29"/>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7428" name="Line 30"/>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7423" name="Line 31"/>
            <p:cNvSpPr>
              <a:spLocks noChangeShapeType="1"/>
            </p:cNvSpPr>
            <p:nvPr/>
          </p:nvSpPr>
          <p:spPr bwMode="auto">
            <a:xfrm>
              <a:off x="3284" y="2611"/>
              <a:ext cx="307"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7424" name="Group 32"/>
            <p:cNvGrpSpPr>
              <a:grpSpLocks/>
            </p:cNvGrpSpPr>
            <p:nvPr/>
          </p:nvGrpSpPr>
          <p:grpSpPr bwMode="auto">
            <a:xfrm>
              <a:off x="3035" y="2720"/>
              <a:ext cx="192" cy="192"/>
              <a:chOff x="3894" y="2760"/>
              <a:chExt cx="192" cy="192"/>
            </a:xfrm>
          </p:grpSpPr>
          <p:sp>
            <p:nvSpPr>
              <p:cNvPr id="17425" name="Oval 33"/>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426" name="Oval 34"/>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sp>
        <p:nvSpPr>
          <p:cNvPr id="551971" name="AutoShape 35"/>
          <p:cNvSpPr>
            <a:spLocks noChangeArrowheads="1"/>
          </p:cNvSpPr>
          <p:nvPr/>
        </p:nvSpPr>
        <p:spPr bwMode="auto">
          <a:xfrm flipH="1">
            <a:off x="3856038" y="1811338"/>
            <a:ext cx="1247775" cy="900112"/>
          </a:xfrm>
          <a:prstGeom prst="wedgeRoundRectCallout">
            <a:avLst>
              <a:gd name="adj1" fmla="val -96949"/>
              <a:gd name="adj2" fmla="val 124602"/>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551972" name="Text Box 36"/>
          <p:cNvSpPr txBox="1">
            <a:spLocks noChangeArrowheads="1"/>
          </p:cNvSpPr>
          <p:nvPr/>
        </p:nvSpPr>
        <p:spPr bwMode="auto">
          <a:xfrm>
            <a:off x="5224268" y="3392488"/>
            <a:ext cx="1484701" cy="523220"/>
          </a:xfrm>
          <a:prstGeom prst="rect">
            <a:avLst/>
          </a:prstGeom>
          <a:noFill/>
          <a:ln w="38100" algn="ctr">
            <a:noFill/>
            <a:miter lim="800000"/>
            <a:headEnd/>
            <a:tailEnd/>
          </a:ln>
        </p:spPr>
        <p:txBody>
          <a:bodyPr wrap="none">
            <a:spAutoFit/>
          </a:bodyPr>
          <a:lstStyle/>
          <a:p>
            <a:pPr algn="ctr"/>
            <a:r>
              <a:rPr lang="en-US" sz="2800">
                <a:solidFill>
                  <a:srgbClr val="FF0000"/>
                </a:solidFill>
                <a:latin typeface="Arial" pitchFamily="34" charset="0"/>
                <a:cs typeface="Arial" pitchFamily="34" charset="0"/>
              </a:rPr>
              <a:t>Sentinel</a:t>
            </a:r>
          </a:p>
        </p:txBody>
      </p:sp>
      <p:sp>
        <p:nvSpPr>
          <p:cNvPr id="551973" name="Text Box 37"/>
          <p:cNvSpPr txBox="1">
            <a:spLocks noChangeArrowheads="1"/>
          </p:cNvSpPr>
          <p:nvPr/>
        </p:nvSpPr>
        <p:spPr bwMode="auto">
          <a:xfrm>
            <a:off x="185689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551975" name="Freeform 39"/>
          <p:cNvSpPr>
            <a:spLocks/>
          </p:cNvSpPr>
          <p:nvPr/>
        </p:nvSpPr>
        <p:spPr bwMode="auto">
          <a:xfrm>
            <a:off x="2517775" y="2503488"/>
            <a:ext cx="1423988" cy="312737"/>
          </a:xfrm>
          <a:custGeom>
            <a:avLst/>
            <a:gdLst>
              <a:gd name="T0" fmla="*/ 0 w 897"/>
              <a:gd name="T1" fmla="*/ 2147483647 h 197"/>
              <a:gd name="T2" fmla="*/ 2147483647 w 897"/>
              <a:gd name="T3" fmla="*/ 2147483647 h 197"/>
              <a:gd name="T4" fmla="*/ 2147483647 w 897"/>
              <a:gd name="T5" fmla="*/ 0 h 197"/>
              <a:gd name="T6" fmla="*/ 0 60000 65536"/>
              <a:gd name="T7" fmla="*/ 0 60000 65536"/>
              <a:gd name="T8" fmla="*/ 0 60000 65536"/>
              <a:gd name="T9" fmla="*/ 0 w 897"/>
              <a:gd name="T10" fmla="*/ 0 h 197"/>
              <a:gd name="T11" fmla="*/ 897 w 897"/>
              <a:gd name="T12" fmla="*/ 197 h 197"/>
            </a:gdLst>
            <a:ahLst/>
            <a:cxnLst>
              <a:cxn ang="T6">
                <a:pos x="T0" y="T1"/>
              </a:cxn>
              <a:cxn ang="T7">
                <a:pos x="T2" y="T3"/>
              </a:cxn>
              <a:cxn ang="T8">
                <a:pos x="T4" y="T5"/>
              </a:cxn>
            </a:cxnLst>
            <a:rect l="T9" t="T10" r="T11" b="T12"/>
            <a:pathLst>
              <a:path w="897" h="197">
                <a:moveTo>
                  <a:pt x="0" y="109"/>
                </a:moveTo>
                <a:cubicBezTo>
                  <a:pt x="88" y="121"/>
                  <a:pt x="380" y="197"/>
                  <a:pt x="529" y="179"/>
                </a:cubicBezTo>
                <a:cubicBezTo>
                  <a:pt x="678" y="161"/>
                  <a:pt x="820" y="37"/>
                  <a:pt x="897"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551976" name="Text Box 40"/>
          <p:cNvSpPr txBox="1">
            <a:spLocks noChangeArrowheads="1"/>
          </p:cNvSpPr>
          <p:nvPr/>
        </p:nvSpPr>
        <p:spPr bwMode="auto">
          <a:xfrm>
            <a:off x="187852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73"/>
                                        </p:tgtEl>
                                        <p:attrNameLst>
                                          <p:attrName>style.visibility</p:attrName>
                                        </p:attrNameLst>
                                      </p:cBhvr>
                                      <p:to>
                                        <p:strVal val="visible"/>
                                      </p:to>
                                    </p:set>
                                    <p:animEffect transition="in" filter="blinds(horizontal)">
                                      <p:cBhvr>
                                        <p:cTn id="7" dur="500"/>
                                        <p:tgtEl>
                                          <p:spTgt spid="5519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1960"/>
                                        </p:tgtEl>
                                        <p:attrNameLst>
                                          <p:attrName>style.visibility</p:attrName>
                                        </p:attrNameLst>
                                      </p:cBhvr>
                                      <p:to>
                                        <p:strVal val="visible"/>
                                      </p:to>
                                    </p:set>
                                    <p:animEffect transition="in" filter="blinds(horizontal)">
                                      <p:cBhvr>
                                        <p:cTn id="10" dur="500"/>
                                        <p:tgtEl>
                                          <p:spTgt spid="551960"/>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51976"/>
                                        </p:tgtEl>
                                        <p:attrNameLst>
                                          <p:attrName>style.visibility</p:attrName>
                                        </p:attrNameLst>
                                      </p:cBhvr>
                                      <p:to>
                                        <p:strVal val="visible"/>
                                      </p:to>
                                    </p:set>
                                    <p:animEffect transition="in" filter="blinds(horizontal)">
                                      <p:cBhvr>
                                        <p:cTn id="18" dur="500"/>
                                        <p:tgtEl>
                                          <p:spTgt spid="55197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51975"/>
                                        </p:tgtEl>
                                        <p:attrNameLst>
                                          <p:attrName>style.visibility</p:attrName>
                                        </p:attrNameLst>
                                      </p:cBhvr>
                                      <p:to>
                                        <p:strVal val="visible"/>
                                      </p:to>
                                    </p:set>
                                    <p:animEffect transition="in" filter="blinds(horizontal)">
                                      <p:cBhvr>
                                        <p:cTn id="21" dur="500"/>
                                        <p:tgtEl>
                                          <p:spTgt spid="55197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51971"/>
                                        </p:tgtEl>
                                        <p:attrNameLst>
                                          <p:attrName>style.visibility</p:attrName>
                                        </p:attrNameLst>
                                      </p:cBhvr>
                                      <p:to>
                                        <p:strVal val="visible"/>
                                      </p:to>
                                    </p:set>
                                    <p:animEffect transition="in" filter="blinds(horizontal)">
                                      <p:cBhvr>
                                        <p:cTn id="26" dur="500"/>
                                        <p:tgtEl>
                                          <p:spTgt spid="55197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51972"/>
                                        </p:tgtEl>
                                        <p:attrNameLst>
                                          <p:attrName>style.visibility</p:attrName>
                                        </p:attrNameLst>
                                      </p:cBhvr>
                                      <p:to>
                                        <p:strVal val="visible"/>
                                      </p:to>
                                    </p:set>
                                    <p:animEffect transition="in" filter="blinds(horizontal)">
                                      <p:cBhvr>
                                        <p:cTn id="29" dur="500"/>
                                        <p:tgtEl>
                                          <p:spTgt spid="55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0" grpId="0" animBg="1"/>
      <p:bldP spid="551971" grpId="0" animBg="1"/>
      <p:bldP spid="551972" grpId="0"/>
      <p:bldP spid="551973" grpId="0"/>
      <p:bldP spid="551975" grpId="0" animBg="1"/>
      <p:bldP spid="551976"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1"/>
          <p:cNvSpPr>
            <a:spLocks noGrp="1"/>
          </p:cNvSpPr>
          <p:nvPr>
            <p:ph type="ftr" sz="quarter" idx="10"/>
          </p:nvPr>
        </p:nvSpPr>
        <p:spPr>
          <a:noFill/>
        </p:spPr>
        <p:txBody>
          <a:bodyPr/>
          <a:lstStyle/>
          <a:p>
            <a:r>
              <a:rPr lang="en-US" smtClean="0"/>
              <a:t>Art of Multiprocessor Programming</a:t>
            </a:r>
          </a:p>
        </p:txBody>
      </p:sp>
      <p:sp>
        <p:nvSpPr>
          <p:cNvPr id="154627" name="Slide Number Placeholder 2"/>
          <p:cNvSpPr>
            <a:spLocks noGrp="1"/>
          </p:cNvSpPr>
          <p:nvPr>
            <p:ph type="sldNum" sz="quarter" idx="11"/>
          </p:nvPr>
        </p:nvSpPr>
        <p:spPr>
          <a:noFill/>
        </p:spPr>
        <p:txBody>
          <a:bodyPr/>
          <a:lstStyle/>
          <a:p>
            <a:fld id="{3AFAC711-BBCB-4845-931B-BE69972BCE72}" type="slidenum">
              <a:rPr lang="ar-SA" smtClean="0">
                <a:cs typeface="Arial" pitchFamily="34" charset="0"/>
              </a:rPr>
              <a:pPr/>
              <a:t>150</a:t>
            </a:fld>
            <a:endParaRPr lang="en-US" smtClean="0">
              <a:cs typeface="Arial" pitchFamily="34" charset="0"/>
            </a:endParaRPr>
          </a:p>
        </p:txBody>
      </p:sp>
      <p:sp>
        <p:nvSpPr>
          <p:cNvPr id="15462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468E676-FAB5-4A81-8C98-00436797657B}" type="slidenum">
              <a:rPr lang="ar-SA" sz="1400">
                <a:solidFill>
                  <a:schemeClr val="tx1"/>
                </a:solidFill>
                <a:latin typeface="Arial" pitchFamily="34" charset="0"/>
                <a:cs typeface="Arial" pitchFamily="34" charset="0"/>
              </a:rPr>
              <a:pPr/>
              <a:t>150</a:t>
            </a:fld>
            <a:endParaRPr lang="en-US" sz="1400" dirty="0">
              <a:solidFill>
                <a:schemeClr val="tx1"/>
              </a:solidFill>
              <a:latin typeface="Arial" pitchFamily="34" charset="0"/>
              <a:cs typeface="Arial" pitchFamily="34" charset="0"/>
            </a:endParaRPr>
          </a:p>
        </p:txBody>
      </p:sp>
      <p:sp>
        <p:nvSpPr>
          <p:cNvPr id="154629" name="Rectangle 2"/>
          <p:cNvSpPr>
            <a:spLocks noGrp="1" noChangeArrowheads="1"/>
          </p:cNvSpPr>
          <p:nvPr>
            <p:ph type="title" idx="4294967295"/>
          </p:nvPr>
        </p:nvSpPr>
        <p:spPr/>
        <p:txBody>
          <a:bodyPr/>
          <a:lstStyle/>
          <a:p>
            <a:r>
              <a:rPr lang="en-US" sz="4000" smtClean="0"/>
              <a:t>Eliminated Linearizability</a:t>
            </a:r>
          </a:p>
        </p:txBody>
      </p:sp>
      <p:sp>
        <p:nvSpPr>
          <p:cNvPr id="977923" name="AutoShape 3"/>
          <p:cNvSpPr>
            <a:spLocks noChangeArrowheads="1"/>
          </p:cNvSpPr>
          <p:nvPr/>
        </p:nvSpPr>
        <p:spPr bwMode="auto">
          <a:xfrm>
            <a:off x="2971800" y="35052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pop(v</a:t>
            </a:r>
            <a:r>
              <a:rPr lang="en-US" b="1" baseline="-25000">
                <a:solidFill>
                  <a:schemeClr val="bg1"/>
                </a:solidFill>
                <a:latin typeface="Tahoma" pitchFamily="34" charset="0"/>
                <a:cs typeface="Times New Roman" pitchFamily="18" charset="0"/>
              </a:rPr>
              <a:t>2</a:t>
            </a:r>
            <a:r>
              <a:rPr lang="en-US" b="1">
                <a:solidFill>
                  <a:schemeClr val="bg1"/>
                </a:solidFill>
                <a:latin typeface="Tahoma" pitchFamily="34" charset="0"/>
                <a:cs typeface="Times New Roman" pitchFamily="18" charset="0"/>
              </a:rPr>
              <a:t>)</a:t>
            </a:r>
          </a:p>
        </p:txBody>
      </p:sp>
      <p:sp>
        <p:nvSpPr>
          <p:cNvPr id="154631" name="AutoShape 4"/>
          <p:cNvSpPr>
            <a:spLocks noChangeArrowheads="1"/>
          </p:cNvSpPr>
          <p:nvPr/>
        </p:nvSpPr>
        <p:spPr bwMode="auto">
          <a:xfrm>
            <a:off x="990600" y="35052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push(v</a:t>
            </a:r>
            <a:r>
              <a:rPr lang="en-US" b="1" baseline="-25000">
                <a:solidFill>
                  <a:schemeClr val="bg1"/>
                </a:solidFill>
                <a:latin typeface="Tahoma" pitchFamily="34" charset="0"/>
                <a:cs typeface="Times New Roman" pitchFamily="18" charset="0"/>
              </a:rPr>
              <a:t>1</a:t>
            </a:r>
            <a:r>
              <a:rPr lang="en-US" b="1">
                <a:solidFill>
                  <a:schemeClr val="bg1"/>
                </a:solidFill>
                <a:latin typeface="Tahoma" pitchFamily="34" charset="0"/>
                <a:cs typeface="Times New Roman" pitchFamily="18" charset="0"/>
              </a:rPr>
              <a:t>)</a:t>
            </a:r>
          </a:p>
        </p:txBody>
      </p:sp>
      <p:sp>
        <p:nvSpPr>
          <p:cNvPr id="977925" name="AutoShape 5"/>
          <p:cNvSpPr>
            <a:spLocks noChangeArrowheads="1"/>
          </p:cNvSpPr>
          <p:nvPr/>
        </p:nvSpPr>
        <p:spPr bwMode="auto">
          <a:xfrm>
            <a:off x="1371600" y="44196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push(v</a:t>
            </a:r>
            <a:r>
              <a:rPr lang="en-US" b="1" baseline="-25000">
                <a:solidFill>
                  <a:schemeClr val="bg1"/>
                </a:solidFill>
                <a:latin typeface="Tahoma" pitchFamily="34" charset="0"/>
                <a:cs typeface="Times New Roman" pitchFamily="18" charset="0"/>
              </a:rPr>
              <a:t>2</a:t>
            </a:r>
            <a:r>
              <a:rPr lang="en-US" b="1">
                <a:solidFill>
                  <a:schemeClr val="bg1"/>
                </a:solidFill>
                <a:latin typeface="Tahoma" pitchFamily="34" charset="0"/>
                <a:cs typeface="Times New Roman" pitchFamily="18" charset="0"/>
              </a:rPr>
              <a:t>)</a:t>
            </a:r>
          </a:p>
        </p:txBody>
      </p:sp>
      <p:grpSp>
        <p:nvGrpSpPr>
          <p:cNvPr id="154633" name="Group 6"/>
          <p:cNvGrpSpPr>
            <a:grpSpLocks/>
          </p:cNvGrpSpPr>
          <p:nvPr/>
        </p:nvGrpSpPr>
        <p:grpSpPr bwMode="auto">
          <a:xfrm>
            <a:off x="914400" y="5410200"/>
            <a:ext cx="7391400" cy="762000"/>
            <a:chOff x="528" y="3312"/>
            <a:chExt cx="4656" cy="480"/>
          </a:xfrm>
        </p:grpSpPr>
        <p:sp>
          <p:nvSpPr>
            <p:cNvPr id="154651" name="Text Box 7"/>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r>
                <a:rPr lang="en-US" dirty="0">
                  <a:solidFill>
                    <a:schemeClr val="bg1"/>
                  </a:solidFill>
                  <a:latin typeface="Arial" pitchFamily="34" charset="0"/>
                  <a:cs typeface="Times New Roman" pitchFamily="18" charset="0"/>
                </a:rPr>
                <a:t>time</a:t>
              </a:r>
            </a:p>
          </p:txBody>
        </p:sp>
        <p:sp>
          <p:nvSpPr>
            <p:cNvPr id="154652" name="AutoShape 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Arial" pitchFamily="34" charset="0"/>
                <a:cs typeface="Courier New" pitchFamily="49" charset="0"/>
              </a:endParaRPr>
            </a:p>
          </p:txBody>
        </p:sp>
        <p:sp>
          <p:nvSpPr>
            <p:cNvPr id="154653" name="Text Box 9"/>
            <p:cNvSpPr txBox="1">
              <a:spLocks noChangeArrowheads="1"/>
            </p:cNvSpPr>
            <p:nvPr/>
          </p:nvSpPr>
          <p:spPr bwMode="auto">
            <a:xfrm>
              <a:off x="2140" y="3400"/>
              <a:ext cx="486" cy="288"/>
            </a:xfrm>
            <a:prstGeom prst="rect">
              <a:avLst/>
            </a:prstGeom>
            <a:noFill/>
            <a:ln w="9525">
              <a:noFill/>
              <a:miter lim="800000"/>
              <a:headEnd/>
              <a:tailEnd/>
            </a:ln>
          </p:spPr>
          <p:txBody>
            <a:bodyPr wrap="none">
              <a:spAutoFit/>
            </a:bodyPr>
            <a:lstStyle/>
            <a:p>
              <a:r>
                <a:rPr lang="en-US">
                  <a:solidFill>
                    <a:schemeClr val="bg1"/>
                  </a:solidFill>
                  <a:latin typeface="Tahoma" pitchFamily="34" charset="0"/>
                  <a:cs typeface="Tahoma" pitchFamily="34" charset="0"/>
                </a:rPr>
                <a:t>time</a:t>
              </a:r>
            </a:p>
          </p:txBody>
        </p:sp>
      </p:grpSp>
      <p:grpSp>
        <p:nvGrpSpPr>
          <p:cNvPr id="3" name="Group 10"/>
          <p:cNvGrpSpPr>
            <a:grpSpLocks/>
          </p:cNvGrpSpPr>
          <p:nvPr/>
        </p:nvGrpSpPr>
        <p:grpSpPr bwMode="auto">
          <a:xfrm>
            <a:off x="1371600" y="4419600"/>
            <a:ext cx="5334000" cy="990600"/>
            <a:chOff x="864" y="2784"/>
            <a:chExt cx="3360" cy="624"/>
          </a:xfrm>
        </p:grpSpPr>
        <p:sp>
          <p:nvSpPr>
            <p:cNvPr id="154649" name="AutoShape 11"/>
            <p:cNvSpPr>
              <a:spLocks noChangeArrowheads="1"/>
            </p:cNvSpPr>
            <p:nvPr/>
          </p:nvSpPr>
          <p:spPr bwMode="auto">
            <a:xfrm>
              <a:off x="864" y="2784"/>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push(v</a:t>
              </a:r>
              <a:r>
                <a:rPr lang="en-US" b="1" baseline="-25000">
                  <a:solidFill>
                    <a:schemeClr val="bg1"/>
                  </a:solidFill>
                  <a:latin typeface="Tahoma" pitchFamily="34" charset="0"/>
                  <a:cs typeface="Times New Roman" pitchFamily="18" charset="0"/>
                </a:rPr>
                <a:t>2</a:t>
              </a:r>
              <a:r>
                <a:rPr lang="en-US" b="1">
                  <a:solidFill>
                    <a:schemeClr val="bg1"/>
                  </a:solidFill>
                  <a:latin typeface="Tahoma" pitchFamily="34" charset="0"/>
                  <a:cs typeface="Times New Roman" pitchFamily="18" charset="0"/>
                </a:rPr>
                <a:t>)</a:t>
              </a:r>
            </a:p>
          </p:txBody>
        </p:sp>
        <p:sp>
          <p:nvSpPr>
            <p:cNvPr id="154650" name="Freeform 12"/>
            <p:cNvSpPr>
              <a:spLocks/>
            </p:cNvSpPr>
            <p:nvPr/>
          </p:nvSpPr>
          <p:spPr bwMode="auto">
            <a:xfrm>
              <a:off x="2444" y="2943"/>
              <a:ext cx="4" cy="302"/>
            </a:xfrm>
            <a:custGeom>
              <a:avLst/>
              <a:gdLst>
                <a:gd name="T0" fmla="*/ 4 w 4"/>
                <a:gd name="T1" fmla="*/ 0 h 302"/>
                <a:gd name="T2" fmla="*/ 0 w 4"/>
                <a:gd name="T3" fmla="*/ 302 h 302"/>
                <a:gd name="T4" fmla="*/ 0 60000 65536"/>
                <a:gd name="T5" fmla="*/ 0 60000 65536"/>
                <a:gd name="T6" fmla="*/ 0 w 4"/>
                <a:gd name="T7" fmla="*/ 0 h 302"/>
                <a:gd name="T8" fmla="*/ 4 w 4"/>
                <a:gd name="T9" fmla="*/ 302 h 302"/>
              </a:gdLst>
              <a:ahLst/>
              <a:cxnLst>
                <a:cxn ang="T4">
                  <a:pos x="T0" y="T1"/>
                </a:cxn>
                <a:cxn ang="T5">
                  <a:pos x="T2" y="T3"/>
                </a:cxn>
              </a:cxnLst>
              <a:rect l="T6" t="T7" r="T8" b="T9"/>
              <a:pathLst>
                <a:path w="4" h="302">
                  <a:moveTo>
                    <a:pt x="4" y="0"/>
                  </a:moveTo>
                  <a:lnTo>
                    <a:pt x="0" y="302"/>
                  </a:lnTo>
                </a:path>
              </a:pathLst>
            </a:custGeom>
            <a:noFill/>
            <a:ln w="76200">
              <a:solidFill>
                <a:srgbClr val="FF0000"/>
              </a:solidFill>
              <a:round/>
              <a:headEnd/>
              <a:tailEnd/>
            </a:ln>
          </p:spPr>
          <p:txBody>
            <a:bodyPr wrap="none" anchor="ctr"/>
            <a:lstStyle/>
            <a:p>
              <a:endParaRPr lang="en-US" dirty="0">
                <a:latin typeface="Arial" pitchFamily="34" charset="0"/>
              </a:endParaRPr>
            </a:p>
          </p:txBody>
        </p:sp>
      </p:grpSp>
      <p:sp>
        <p:nvSpPr>
          <p:cNvPr id="977934" name="AutoShape 14"/>
          <p:cNvSpPr>
            <a:spLocks noChangeArrowheads="1"/>
          </p:cNvSpPr>
          <p:nvPr/>
        </p:nvSpPr>
        <p:spPr bwMode="auto">
          <a:xfrm>
            <a:off x="2971800" y="35052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pop(v</a:t>
            </a:r>
            <a:r>
              <a:rPr lang="en-US" b="1" baseline="-25000">
                <a:solidFill>
                  <a:schemeClr val="bg1"/>
                </a:solidFill>
                <a:latin typeface="Tahoma" pitchFamily="34" charset="0"/>
                <a:cs typeface="Times New Roman" pitchFamily="18" charset="0"/>
              </a:rPr>
              <a:t>2</a:t>
            </a:r>
            <a:r>
              <a:rPr lang="en-US" b="1">
                <a:solidFill>
                  <a:schemeClr val="bg1"/>
                </a:solidFill>
                <a:latin typeface="Tahoma" pitchFamily="34" charset="0"/>
                <a:cs typeface="Times New Roman" pitchFamily="18" charset="0"/>
              </a:rPr>
              <a:t>)</a:t>
            </a:r>
          </a:p>
        </p:txBody>
      </p:sp>
      <p:sp>
        <p:nvSpPr>
          <p:cNvPr id="977935" name="Freeform 15"/>
          <p:cNvSpPr>
            <a:spLocks/>
          </p:cNvSpPr>
          <p:nvPr/>
        </p:nvSpPr>
        <p:spPr bwMode="auto">
          <a:xfrm>
            <a:off x="4014788" y="3757613"/>
            <a:ext cx="1587" cy="2155825"/>
          </a:xfrm>
          <a:custGeom>
            <a:avLst/>
            <a:gdLst>
              <a:gd name="T0" fmla="*/ 0 w 1"/>
              <a:gd name="T1" fmla="*/ 0 h 1358"/>
              <a:gd name="T2" fmla="*/ 2147483647 w 1"/>
              <a:gd name="T3" fmla="*/ 2147483647 h 1358"/>
              <a:gd name="T4" fmla="*/ 0 60000 65536"/>
              <a:gd name="T5" fmla="*/ 0 60000 65536"/>
              <a:gd name="T6" fmla="*/ 0 w 1"/>
              <a:gd name="T7" fmla="*/ 0 h 1358"/>
              <a:gd name="T8" fmla="*/ 1 w 1"/>
              <a:gd name="T9" fmla="*/ 1358 h 1358"/>
            </a:gdLst>
            <a:ahLst/>
            <a:cxnLst>
              <a:cxn ang="T4">
                <a:pos x="T0" y="T1"/>
              </a:cxn>
              <a:cxn ang="T5">
                <a:pos x="T2" y="T3"/>
              </a:cxn>
            </a:cxnLst>
            <a:rect l="T6" t="T7" r="T8" b="T9"/>
            <a:pathLst>
              <a:path w="1" h="1358">
                <a:moveTo>
                  <a:pt x="0" y="0"/>
                </a:moveTo>
                <a:lnTo>
                  <a:pt x="1" y="1358"/>
                </a:lnTo>
              </a:path>
            </a:pathLst>
          </a:custGeom>
          <a:noFill/>
          <a:ln w="76200">
            <a:solidFill>
              <a:srgbClr val="FF0000"/>
            </a:solidFill>
            <a:prstDash val="sysDot"/>
            <a:round/>
            <a:headEnd/>
            <a:tailEnd/>
          </a:ln>
        </p:spPr>
        <p:txBody>
          <a:bodyPr wrap="none" anchor="ctr"/>
          <a:lstStyle/>
          <a:p>
            <a:endParaRPr lang="en-US" dirty="0">
              <a:latin typeface="Arial" pitchFamily="34" charset="0"/>
            </a:endParaRPr>
          </a:p>
        </p:txBody>
      </p:sp>
      <p:grpSp>
        <p:nvGrpSpPr>
          <p:cNvPr id="154637" name="Group 16"/>
          <p:cNvGrpSpPr>
            <a:grpSpLocks/>
          </p:cNvGrpSpPr>
          <p:nvPr/>
        </p:nvGrpSpPr>
        <p:grpSpPr bwMode="auto">
          <a:xfrm>
            <a:off x="990600" y="3505200"/>
            <a:ext cx="1828800" cy="990600"/>
            <a:chOff x="480" y="1152"/>
            <a:chExt cx="1152" cy="624"/>
          </a:xfrm>
        </p:grpSpPr>
        <p:sp>
          <p:nvSpPr>
            <p:cNvPr id="154647" name="AutoShape 17"/>
            <p:cNvSpPr>
              <a:spLocks noChangeArrowheads="1"/>
            </p:cNvSpPr>
            <p:nvPr/>
          </p:nvSpPr>
          <p:spPr bwMode="auto">
            <a:xfrm>
              <a:off x="480" y="115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push(v</a:t>
              </a:r>
              <a:r>
                <a:rPr lang="en-US" b="1" baseline="-25000">
                  <a:solidFill>
                    <a:schemeClr val="bg1"/>
                  </a:solidFill>
                  <a:latin typeface="Tahoma" pitchFamily="34" charset="0"/>
                  <a:cs typeface="Times New Roman" pitchFamily="18" charset="0"/>
                </a:rPr>
                <a:t>1</a:t>
              </a:r>
              <a:r>
                <a:rPr lang="en-US" b="1">
                  <a:solidFill>
                    <a:schemeClr val="bg1"/>
                  </a:solidFill>
                  <a:latin typeface="Tahoma" pitchFamily="34" charset="0"/>
                  <a:cs typeface="Times New Roman" pitchFamily="18" charset="0"/>
                </a:rPr>
                <a:t>)</a:t>
              </a:r>
            </a:p>
          </p:txBody>
        </p:sp>
        <p:sp>
          <p:nvSpPr>
            <p:cNvPr id="154648" name="Line 18"/>
            <p:cNvSpPr>
              <a:spLocks noChangeShapeType="1"/>
            </p:cNvSpPr>
            <p:nvPr/>
          </p:nvSpPr>
          <p:spPr bwMode="auto">
            <a:xfrm>
              <a:off x="1152" y="1296"/>
              <a:ext cx="0" cy="336"/>
            </a:xfrm>
            <a:prstGeom prst="line">
              <a:avLst/>
            </a:prstGeom>
            <a:noFill/>
            <a:ln w="76200">
              <a:solidFill>
                <a:srgbClr val="FF3300"/>
              </a:solidFill>
              <a:round/>
              <a:headEnd/>
              <a:tailEnd/>
            </a:ln>
          </p:spPr>
          <p:txBody>
            <a:bodyPr/>
            <a:lstStyle/>
            <a:p>
              <a:endParaRPr lang="en-US" dirty="0">
                <a:latin typeface="Arial" pitchFamily="34" charset="0"/>
              </a:endParaRPr>
            </a:p>
          </p:txBody>
        </p:sp>
      </p:grpSp>
      <p:sp>
        <p:nvSpPr>
          <p:cNvPr id="154638" name="AutoShape 19"/>
          <p:cNvSpPr>
            <a:spLocks noChangeArrowheads="1"/>
          </p:cNvSpPr>
          <p:nvPr/>
        </p:nvSpPr>
        <p:spPr bwMode="auto">
          <a:xfrm>
            <a:off x="2720975" y="2438400"/>
            <a:ext cx="2841625" cy="990600"/>
          </a:xfrm>
          <a:prstGeom prst="leftRightArrow">
            <a:avLst>
              <a:gd name="adj1" fmla="val 50000"/>
              <a:gd name="adj2" fmla="val 57372"/>
            </a:avLst>
          </a:prstGeom>
          <a:solidFill>
            <a:srgbClr val="6666FF"/>
          </a:solidFill>
          <a:ln w="38100">
            <a:solidFill>
              <a:schemeClr val="tx1"/>
            </a:solidFill>
            <a:miter lim="800000"/>
            <a:headEnd/>
            <a:tailEnd/>
          </a:ln>
        </p:spPr>
        <p:txBody>
          <a:bodyPr wrap="none" anchor="ctr"/>
          <a:lstStyle/>
          <a:p>
            <a:pPr algn="ctr"/>
            <a:r>
              <a:rPr lang="en-US" b="1">
                <a:solidFill>
                  <a:schemeClr val="bg1"/>
                </a:solidFill>
                <a:latin typeface="Tahoma" pitchFamily="34" charset="0"/>
                <a:cs typeface="Times New Roman" pitchFamily="18" charset="0"/>
              </a:rPr>
              <a:t>pop(v</a:t>
            </a:r>
            <a:r>
              <a:rPr lang="en-US" b="1" baseline="-25000">
                <a:solidFill>
                  <a:schemeClr val="bg1"/>
                </a:solidFill>
                <a:latin typeface="Tahoma" pitchFamily="34" charset="0"/>
                <a:cs typeface="Times New Roman" pitchFamily="18" charset="0"/>
              </a:rPr>
              <a:t>1</a:t>
            </a:r>
            <a:r>
              <a:rPr lang="en-US" b="1">
                <a:solidFill>
                  <a:schemeClr val="bg1"/>
                </a:solidFill>
                <a:latin typeface="Tahoma" pitchFamily="34" charset="0"/>
                <a:cs typeface="Times New Roman" pitchFamily="18" charset="0"/>
              </a:rPr>
              <a:t>)</a:t>
            </a:r>
          </a:p>
        </p:txBody>
      </p:sp>
      <p:grpSp>
        <p:nvGrpSpPr>
          <p:cNvPr id="5" name="Group 23"/>
          <p:cNvGrpSpPr>
            <a:grpSpLocks/>
          </p:cNvGrpSpPr>
          <p:nvPr/>
        </p:nvGrpSpPr>
        <p:grpSpPr bwMode="auto">
          <a:xfrm>
            <a:off x="620713" y="1600200"/>
            <a:ext cx="3276600" cy="2432050"/>
            <a:chOff x="391" y="1233"/>
            <a:chExt cx="2064" cy="1532"/>
          </a:xfrm>
        </p:grpSpPr>
        <p:sp>
          <p:nvSpPr>
            <p:cNvPr id="154645" name="Freeform 24"/>
            <p:cNvSpPr>
              <a:spLocks/>
            </p:cNvSpPr>
            <p:nvPr/>
          </p:nvSpPr>
          <p:spPr bwMode="auto">
            <a:xfrm>
              <a:off x="1134" y="1588"/>
              <a:ext cx="1321" cy="1177"/>
            </a:xfrm>
            <a:custGeom>
              <a:avLst/>
              <a:gdLst>
                <a:gd name="T0" fmla="*/ 0 w 1321"/>
                <a:gd name="T1" fmla="*/ 16 h 1177"/>
                <a:gd name="T2" fmla="*/ 603 w 1321"/>
                <a:gd name="T3" fmla="*/ 193 h 1177"/>
                <a:gd name="T4" fmla="*/ 1321 w 1321"/>
                <a:gd name="T5" fmla="*/ 1177 h 1177"/>
                <a:gd name="T6" fmla="*/ 0 60000 65536"/>
                <a:gd name="T7" fmla="*/ 0 60000 65536"/>
                <a:gd name="T8" fmla="*/ 0 60000 65536"/>
                <a:gd name="T9" fmla="*/ 0 w 1321"/>
                <a:gd name="T10" fmla="*/ 0 h 1177"/>
                <a:gd name="T11" fmla="*/ 1321 w 1321"/>
                <a:gd name="T12" fmla="*/ 1177 h 1177"/>
              </a:gdLst>
              <a:ahLst/>
              <a:cxnLst>
                <a:cxn ang="T6">
                  <a:pos x="T0" y="T1"/>
                </a:cxn>
                <a:cxn ang="T7">
                  <a:pos x="T2" y="T3"/>
                </a:cxn>
                <a:cxn ang="T8">
                  <a:pos x="T4" y="T5"/>
                </a:cxn>
              </a:cxnLst>
              <a:rect l="T9" t="T10" r="T11" b="T12"/>
              <a:pathLst>
                <a:path w="1321" h="1177">
                  <a:moveTo>
                    <a:pt x="0" y="16"/>
                  </a:moveTo>
                  <a:cubicBezTo>
                    <a:pt x="191" y="8"/>
                    <a:pt x="383" y="0"/>
                    <a:pt x="603" y="193"/>
                  </a:cubicBezTo>
                  <a:cubicBezTo>
                    <a:pt x="823" y="386"/>
                    <a:pt x="1072" y="781"/>
                    <a:pt x="1321" y="1177"/>
                  </a:cubicBezTo>
                </a:path>
              </a:pathLst>
            </a:custGeom>
            <a:noFill/>
            <a:ln w="57150">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154646" name="Text Box 25"/>
            <p:cNvSpPr txBox="1">
              <a:spLocks noChangeArrowheads="1"/>
            </p:cNvSpPr>
            <p:nvPr/>
          </p:nvSpPr>
          <p:spPr bwMode="auto">
            <a:xfrm>
              <a:off x="391" y="1233"/>
              <a:ext cx="905" cy="523"/>
            </a:xfrm>
            <a:prstGeom prst="rect">
              <a:avLst/>
            </a:prstGeom>
            <a:noFill/>
            <a:ln w="38100" algn="ctr">
              <a:noFill/>
              <a:miter lim="800000"/>
              <a:headEnd/>
              <a:tailEnd/>
            </a:ln>
          </p:spPr>
          <p:txBody>
            <a:bodyPr wrap="none">
              <a:spAutoFit/>
            </a:bodyPr>
            <a:lstStyle/>
            <a:p>
              <a:pPr algn="l"/>
              <a:r>
                <a:rPr lang="en-US" dirty="0">
                  <a:solidFill>
                    <a:srgbClr val="008000"/>
                  </a:solidFill>
                  <a:latin typeface="Arial" pitchFamily="34" charset="0"/>
                  <a:cs typeface="Arial" pitchFamily="34" charset="0"/>
                </a:rPr>
                <a:t>Collision </a:t>
              </a:r>
            </a:p>
            <a:p>
              <a:pPr algn="l"/>
              <a:r>
                <a:rPr lang="en-US" dirty="0">
                  <a:solidFill>
                    <a:srgbClr val="008000"/>
                  </a:solidFill>
                  <a:latin typeface="Arial" pitchFamily="34" charset="0"/>
                  <a:cs typeface="Arial" pitchFamily="34" charset="0"/>
                </a:rPr>
                <a:t>Point</a:t>
              </a:r>
            </a:p>
          </p:txBody>
        </p:sp>
      </p:grpSp>
      <p:sp>
        <p:nvSpPr>
          <p:cNvPr id="977946" name="Text Box 26"/>
          <p:cNvSpPr txBox="1">
            <a:spLocks noChangeArrowheads="1"/>
          </p:cNvSpPr>
          <p:nvPr/>
        </p:nvSpPr>
        <p:spPr bwMode="auto">
          <a:xfrm>
            <a:off x="6923088" y="4176713"/>
            <a:ext cx="2068195" cy="830997"/>
          </a:xfrm>
          <a:prstGeom prst="rect">
            <a:avLst/>
          </a:prstGeom>
          <a:noFill/>
          <a:ln w="38100" algn="ctr">
            <a:noFill/>
            <a:miter lim="800000"/>
            <a:headEnd/>
            <a:tailEnd/>
          </a:ln>
        </p:spPr>
        <p:txBody>
          <a:bodyPr wrap="none">
            <a:spAutoFit/>
          </a:bodyPr>
          <a:lstStyle/>
          <a:p>
            <a:pPr algn="l"/>
            <a:r>
              <a:rPr lang="en-US">
                <a:solidFill>
                  <a:srgbClr val="FF0000"/>
                </a:solidFill>
                <a:latin typeface="Arial" pitchFamily="34" charset="0"/>
                <a:cs typeface="Arial" pitchFamily="34" charset="0"/>
              </a:rPr>
              <a:t>Red calls are </a:t>
            </a:r>
          </a:p>
          <a:p>
            <a:pPr algn="l"/>
            <a:r>
              <a:rPr lang="en-US">
                <a:solidFill>
                  <a:srgbClr val="FF0000"/>
                </a:solidFill>
                <a:latin typeface="Arial" pitchFamily="34" charset="0"/>
                <a:cs typeface="Arial" pitchFamily="34" charset="0"/>
              </a:rPr>
              <a:t>eliminated</a:t>
            </a:r>
          </a:p>
        </p:txBody>
      </p:sp>
      <p:grpSp>
        <p:nvGrpSpPr>
          <p:cNvPr id="154641" name="Group 29"/>
          <p:cNvGrpSpPr>
            <a:grpSpLocks/>
          </p:cNvGrpSpPr>
          <p:nvPr/>
        </p:nvGrpSpPr>
        <p:grpSpPr bwMode="auto">
          <a:xfrm>
            <a:off x="2709863" y="2454275"/>
            <a:ext cx="2854325" cy="990600"/>
            <a:chOff x="2710547" y="2454320"/>
            <a:chExt cx="2854325" cy="990600"/>
          </a:xfrm>
        </p:grpSpPr>
        <p:sp>
          <p:nvSpPr>
            <p:cNvPr id="31" name="AutoShape 19"/>
            <p:cNvSpPr>
              <a:spLocks noChangeArrowheads="1"/>
            </p:cNvSpPr>
            <p:nvPr/>
          </p:nvSpPr>
          <p:spPr bwMode="auto">
            <a:xfrm>
              <a:off x="2710547" y="2454320"/>
              <a:ext cx="2854325" cy="990600"/>
            </a:xfrm>
            <a:prstGeom prst="leftRightArrow">
              <a:avLst>
                <a:gd name="adj1" fmla="val 50000"/>
                <a:gd name="adj2" fmla="val 57628"/>
              </a:avLst>
            </a:prstGeom>
            <a:solidFill>
              <a:schemeClr val="accent3">
                <a:lumMod val="75000"/>
              </a:schemeClr>
            </a:solidFill>
            <a:ln w="38100">
              <a:solidFill>
                <a:schemeClr val="tx1"/>
              </a:solidFill>
              <a:miter lim="800000"/>
              <a:headEnd/>
              <a:tailEnd/>
            </a:ln>
          </p:spPr>
          <p:txBody>
            <a:bodyPr wrap="none" anchor="ctr"/>
            <a:lstStyle/>
            <a:p>
              <a:pPr algn="ctr">
                <a:defRPr/>
              </a:pPr>
              <a:r>
                <a:rPr lang="en-US" b="1">
                  <a:solidFill>
                    <a:schemeClr val="bg1"/>
                  </a:solidFill>
                  <a:latin typeface="Tahoma" pitchFamily="34" charset="0"/>
                  <a:cs typeface="Times New Roman" pitchFamily="18" charset="0"/>
                </a:rPr>
                <a:t>pop(v</a:t>
              </a:r>
              <a:r>
                <a:rPr lang="en-US" b="1" baseline="-25000">
                  <a:solidFill>
                    <a:schemeClr val="bg1"/>
                  </a:solidFill>
                  <a:latin typeface="Tahoma" pitchFamily="34" charset="0"/>
                  <a:cs typeface="Times New Roman" pitchFamily="18" charset="0"/>
                </a:rPr>
                <a:t>1</a:t>
              </a:r>
              <a:r>
                <a:rPr lang="en-US" b="1">
                  <a:solidFill>
                    <a:schemeClr val="bg1"/>
                  </a:solidFill>
                  <a:latin typeface="Tahoma" pitchFamily="34" charset="0"/>
                  <a:cs typeface="Times New Roman" pitchFamily="18" charset="0"/>
                </a:rPr>
                <a:t>)</a:t>
              </a:r>
            </a:p>
          </p:txBody>
        </p:sp>
        <p:sp>
          <p:nvSpPr>
            <p:cNvPr id="154644" name="Line 22"/>
            <p:cNvSpPr>
              <a:spLocks noChangeShapeType="1"/>
            </p:cNvSpPr>
            <p:nvPr/>
          </p:nvSpPr>
          <p:spPr bwMode="auto">
            <a:xfrm>
              <a:off x="3998792" y="2667000"/>
              <a:ext cx="0" cy="533400"/>
            </a:xfrm>
            <a:prstGeom prst="line">
              <a:avLst/>
            </a:prstGeom>
            <a:noFill/>
            <a:ln w="76200">
              <a:solidFill>
                <a:srgbClr val="FF3300"/>
              </a:solidFill>
              <a:round/>
              <a:headEnd/>
              <a:tailEnd/>
            </a:ln>
          </p:spPr>
          <p:txBody>
            <a:bodyPr/>
            <a:lstStyle/>
            <a:p>
              <a:endParaRPr lang="en-US" dirty="0">
                <a:latin typeface="Arial" pitchFamily="34" charset="0"/>
              </a:endParaRPr>
            </a:p>
          </p:txBody>
        </p:sp>
      </p:grpSp>
      <p:sp>
        <p:nvSpPr>
          <p:cNvPr id="33" name="Text Box 13"/>
          <p:cNvSpPr txBox="1">
            <a:spLocks noChangeArrowheads="1"/>
          </p:cNvSpPr>
          <p:nvPr/>
        </p:nvSpPr>
        <p:spPr bwMode="auto">
          <a:xfrm rot="2237948">
            <a:off x="4760913" y="2146300"/>
            <a:ext cx="4095750" cy="67945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0800000" scaled="1"/>
            <a:tileRect/>
          </a:gradFill>
          <a:ln w="38100">
            <a:solidFill>
              <a:srgbClr val="008000"/>
            </a:solidFill>
            <a:miter lim="800000"/>
            <a:headEnd/>
            <a:tailEnd/>
          </a:ln>
        </p:spPr>
        <p:txBody>
          <a:bodyPr>
            <a:spAutoFit/>
          </a:bodyPr>
          <a:lstStyle/>
          <a:p>
            <a:pPr algn="ctr">
              <a:defRPr/>
            </a:pPr>
            <a:r>
              <a:rPr lang="en-US" sz="3600" b="1">
                <a:solidFill>
                  <a:srgbClr val="008000"/>
                </a:solidFill>
                <a:latin typeface="Tahoma" pitchFamily="34" charset="0"/>
                <a:cs typeface="Times New Roman" pitchFamily="18" charset="0"/>
              </a:rPr>
              <a:t>linearizable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7925"/>
                                        </p:tgtEl>
                                        <p:attrNameLst>
                                          <p:attrName>style.visibility</p:attrName>
                                        </p:attrNameLst>
                                      </p:cBhvr>
                                      <p:to>
                                        <p:strVal val="visible"/>
                                      </p:to>
                                    </p:set>
                                    <p:animEffect transition="in" filter="blinds(horizontal)">
                                      <p:cBhvr>
                                        <p:cTn id="7" dur="500"/>
                                        <p:tgtEl>
                                          <p:spTgt spid="9779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7923"/>
                                        </p:tgtEl>
                                        <p:attrNameLst>
                                          <p:attrName>style.visibility</p:attrName>
                                        </p:attrNameLst>
                                      </p:cBhvr>
                                      <p:to>
                                        <p:strVal val="visible"/>
                                      </p:to>
                                    </p:set>
                                    <p:animEffect transition="in" filter="blinds(horizontal)">
                                      <p:cBhvr>
                                        <p:cTn id="12" dur="500"/>
                                        <p:tgtEl>
                                          <p:spTgt spid="9779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79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977934"/>
                                        </p:tgtEl>
                                        <p:attrNameLst>
                                          <p:attrName>style.visibility</p:attrName>
                                        </p:attrNameLst>
                                      </p:cBhvr>
                                      <p:to>
                                        <p:strVal val="visible"/>
                                      </p:to>
                                    </p:set>
                                    <p:animEffect transition="in" filter="blinds(horizontal)">
                                      <p:cBhvr>
                                        <p:cTn id="29" dur="500"/>
                                        <p:tgtEl>
                                          <p:spTgt spid="977934"/>
                                        </p:tgtEl>
                                      </p:cBhvr>
                                    </p:animEffect>
                                  </p:childTnLst>
                                </p:cTn>
                              </p:par>
                            </p:childTnLst>
                          </p:cTn>
                        </p:par>
                        <p:par>
                          <p:cTn id="30" fill="hold">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977935"/>
                                        </p:tgtEl>
                                        <p:attrNameLst>
                                          <p:attrName>style.visibility</p:attrName>
                                        </p:attrNameLst>
                                      </p:cBhvr>
                                      <p:to>
                                        <p:strVal val="visible"/>
                                      </p:to>
                                    </p:set>
                                    <p:animEffect transition="in" filter="blinds(horizontal)">
                                      <p:cBhvr>
                                        <p:cTn id="33" dur="500"/>
                                        <p:tgtEl>
                                          <p:spTgt spid="97793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blinds(horizontal)">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animBg="1" autoUpdateAnimBg="0"/>
      <p:bldP spid="977925" grpId="0" animBg="1" autoUpdateAnimBg="0"/>
      <p:bldP spid="977934" grpId="0" animBg="1" autoUpdateAnimBg="0"/>
      <p:bldP spid="977935" grpId="0" animBg="1"/>
      <p:bldP spid="977946" grpId="0"/>
      <p:bldP spid="33" grpId="0" animBg="1"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Footer Placeholder 1"/>
          <p:cNvSpPr>
            <a:spLocks noGrp="1"/>
          </p:cNvSpPr>
          <p:nvPr>
            <p:ph type="ftr" sz="quarter" idx="10"/>
          </p:nvPr>
        </p:nvSpPr>
        <p:spPr>
          <a:noFill/>
        </p:spPr>
        <p:txBody>
          <a:bodyPr/>
          <a:lstStyle/>
          <a:p>
            <a:r>
              <a:rPr lang="en-US" smtClean="0"/>
              <a:t>Art of Multiprocessor Programming</a:t>
            </a:r>
          </a:p>
        </p:txBody>
      </p:sp>
      <p:sp>
        <p:nvSpPr>
          <p:cNvPr id="155651" name="Slide Number Placeholder 2"/>
          <p:cNvSpPr>
            <a:spLocks noGrp="1"/>
          </p:cNvSpPr>
          <p:nvPr>
            <p:ph type="sldNum" sz="quarter" idx="11"/>
          </p:nvPr>
        </p:nvSpPr>
        <p:spPr>
          <a:noFill/>
        </p:spPr>
        <p:txBody>
          <a:bodyPr/>
          <a:lstStyle/>
          <a:p>
            <a:fld id="{B301B8D8-DD2E-46F3-952B-A0363A52D3C9}" type="slidenum">
              <a:rPr lang="ar-SA" smtClean="0">
                <a:cs typeface="Arial" pitchFamily="34" charset="0"/>
              </a:rPr>
              <a:pPr/>
              <a:t>151</a:t>
            </a:fld>
            <a:endParaRPr lang="en-US" smtClean="0">
              <a:cs typeface="Arial" pitchFamily="34" charset="0"/>
            </a:endParaRPr>
          </a:p>
        </p:txBody>
      </p:sp>
      <p:sp>
        <p:nvSpPr>
          <p:cNvPr id="15565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5F335645-1C31-4439-8C64-D7E07A86D84F}" type="slidenum">
              <a:rPr lang="ar-SA" sz="1400">
                <a:solidFill>
                  <a:schemeClr val="tx1"/>
                </a:solidFill>
                <a:latin typeface="Arial" pitchFamily="34" charset="0"/>
                <a:cs typeface="Arial" pitchFamily="34" charset="0"/>
              </a:rPr>
              <a:pPr/>
              <a:t>151</a:t>
            </a:fld>
            <a:endParaRPr lang="en-US" sz="1400" dirty="0">
              <a:solidFill>
                <a:schemeClr val="tx1"/>
              </a:solidFill>
              <a:latin typeface="Arial" pitchFamily="34" charset="0"/>
              <a:cs typeface="Arial" pitchFamily="34" charset="0"/>
            </a:endParaRPr>
          </a:p>
        </p:txBody>
      </p:sp>
      <p:sp>
        <p:nvSpPr>
          <p:cNvPr id="155653" name="Rectangle 2"/>
          <p:cNvSpPr>
            <a:spLocks noGrp="1" noChangeArrowheads="1"/>
          </p:cNvSpPr>
          <p:nvPr>
            <p:ph type="title" idx="4294967295"/>
          </p:nvPr>
        </p:nvSpPr>
        <p:spPr/>
        <p:txBody>
          <a:bodyPr/>
          <a:lstStyle/>
          <a:p>
            <a:r>
              <a:rPr lang="en-US" smtClean="0"/>
              <a:t>Backoff Has Dual Effect</a:t>
            </a:r>
          </a:p>
        </p:txBody>
      </p:sp>
      <p:sp>
        <p:nvSpPr>
          <p:cNvPr id="155654" name="Rectangle 3"/>
          <p:cNvSpPr>
            <a:spLocks noGrp="1" noChangeArrowheads="1"/>
          </p:cNvSpPr>
          <p:nvPr>
            <p:ph type="body" idx="4294967295"/>
          </p:nvPr>
        </p:nvSpPr>
        <p:spPr/>
        <p:txBody>
          <a:bodyPr/>
          <a:lstStyle/>
          <a:p>
            <a:r>
              <a:rPr lang="en-US" smtClean="0"/>
              <a:t>Elimination introduces parallelism</a:t>
            </a:r>
          </a:p>
          <a:p>
            <a:r>
              <a:rPr lang="en-US" smtClean="0"/>
              <a:t>Backoff to array cuts contention on lock-free stack</a:t>
            </a:r>
          </a:p>
          <a:p>
            <a:r>
              <a:rPr lang="en-US" smtClean="0"/>
              <a:t>Elimination in array cuts down number of threads accessing lock-free stack</a:t>
            </a:r>
            <a:endParaRPr lang="en-US" smtClean="0">
              <a:solidFill>
                <a:schemeClr val="tx1"/>
              </a:solidFill>
            </a:endParaRPr>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Footer Placeholder 1"/>
          <p:cNvSpPr>
            <a:spLocks noGrp="1"/>
          </p:cNvSpPr>
          <p:nvPr>
            <p:ph type="ftr" sz="quarter" idx="10"/>
          </p:nvPr>
        </p:nvSpPr>
        <p:spPr>
          <a:noFill/>
        </p:spPr>
        <p:txBody>
          <a:bodyPr/>
          <a:lstStyle/>
          <a:p>
            <a:r>
              <a:rPr lang="en-US" smtClean="0"/>
              <a:t>Art of Multiprocessor Programming</a:t>
            </a:r>
          </a:p>
        </p:txBody>
      </p:sp>
      <p:sp>
        <p:nvSpPr>
          <p:cNvPr id="156675" name="Slide Number Placeholder 2"/>
          <p:cNvSpPr>
            <a:spLocks noGrp="1"/>
          </p:cNvSpPr>
          <p:nvPr>
            <p:ph type="sldNum" sz="quarter" idx="11"/>
          </p:nvPr>
        </p:nvSpPr>
        <p:spPr>
          <a:noFill/>
        </p:spPr>
        <p:txBody>
          <a:bodyPr/>
          <a:lstStyle/>
          <a:p>
            <a:fld id="{6C1930C5-8C86-4F84-9803-768ABAEFC09C}" type="slidenum">
              <a:rPr lang="ar-SA" smtClean="0">
                <a:cs typeface="Arial" pitchFamily="34" charset="0"/>
              </a:rPr>
              <a:pPr/>
              <a:t>152</a:t>
            </a:fld>
            <a:endParaRPr lang="en-US" smtClean="0">
              <a:cs typeface="Arial" pitchFamily="34" charset="0"/>
            </a:endParaRPr>
          </a:p>
        </p:txBody>
      </p:sp>
      <p:sp>
        <p:nvSpPr>
          <p:cNvPr id="15667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ACDFA48F-5A4F-4321-8A47-B5D6FF56829F}" type="slidenum">
              <a:rPr lang="ar-SA" sz="1400">
                <a:solidFill>
                  <a:schemeClr val="tx1"/>
                </a:solidFill>
                <a:latin typeface="Arial" pitchFamily="34" charset="0"/>
                <a:cs typeface="Arial" pitchFamily="34" charset="0"/>
              </a:rPr>
              <a:pPr/>
              <a:t>152</a:t>
            </a:fld>
            <a:endParaRPr lang="en-US" sz="1400" dirty="0">
              <a:solidFill>
                <a:schemeClr val="tx1"/>
              </a:solidFill>
              <a:latin typeface="Arial" pitchFamily="34" charset="0"/>
              <a:cs typeface="Arial" pitchFamily="34" charset="0"/>
            </a:endParaRPr>
          </a:p>
        </p:txBody>
      </p:sp>
      <p:sp>
        <p:nvSpPr>
          <p:cNvPr id="156677" name="Text Box 2"/>
          <p:cNvSpPr txBox="1">
            <a:spLocks noChangeArrowheads="1"/>
          </p:cNvSpPr>
          <p:nvPr/>
        </p:nvSpPr>
        <p:spPr bwMode="auto">
          <a:xfrm>
            <a:off x="685800" y="1235075"/>
            <a:ext cx="7772400" cy="4473575"/>
          </a:xfrm>
          <a:prstGeom prst="rect">
            <a:avLst/>
          </a:prstGeom>
          <a:solidFill>
            <a:srgbClr val="FFFFCC"/>
          </a:solidFill>
          <a:ln w="9525">
            <a:noFill/>
            <a:miter lim="800000"/>
            <a:headEnd/>
            <a:tailEnd/>
          </a:ln>
        </p:spPr>
        <p:txBody>
          <a:bodyPr>
            <a:spAutoFit/>
          </a:bodyPr>
          <a:lstStyle/>
          <a:p>
            <a:pPr algn="l"/>
            <a:r>
              <a:rPr lang="en-US" b="1">
                <a:solidFill>
                  <a:schemeClr val="tx1"/>
                </a:solidFill>
                <a:latin typeface="Lucida Console" pitchFamily="49" charset="0"/>
                <a:cs typeface="Courier New" pitchFamily="49" charset="0"/>
              </a:rPr>
              <a:t>public class</a:t>
            </a:r>
            <a:r>
              <a:rPr lang="en-US" b="1">
                <a:latin typeface="Lucida Console" pitchFamily="49" charset="0"/>
                <a:cs typeface="Courier New" pitchFamily="49" charset="0"/>
              </a:rPr>
              <a:t> EliminationArray {</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private static final int</a:t>
            </a:r>
            <a:r>
              <a:rPr lang="en-US" b="1">
                <a:latin typeface="Lucida Console" pitchFamily="49" charset="0"/>
                <a:cs typeface="Courier New" pitchFamily="49" charset="0"/>
              </a:rPr>
              <a:t> duration = ...;</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private static final int</a:t>
            </a:r>
            <a:r>
              <a:rPr lang="en-US" b="1">
                <a:latin typeface="Lucida Console" pitchFamily="49" charset="0"/>
                <a:cs typeface="Courier New" pitchFamily="49" charset="0"/>
              </a:rPr>
              <a:t> timeUnit = ...;</a:t>
            </a:r>
          </a:p>
          <a:p>
            <a:pPr algn="l"/>
            <a:r>
              <a:rPr lang="en-US" b="1">
                <a:latin typeface="Lucida Console" pitchFamily="49" charset="0"/>
                <a:cs typeface="Courier New" pitchFamily="49" charset="0"/>
              </a:rPr>
              <a:t> Exchanger&lt;T&gt;[] exchanger;</a:t>
            </a:r>
          </a:p>
          <a:p>
            <a:pPr algn="l"/>
            <a:r>
              <a:rPr lang="en-US" b="1">
                <a:solidFill>
                  <a:schemeClr val="tx1"/>
                </a:solidFill>
                <a:latin typeface="Lucida Console" pitchFamily="49" charset="0"/>
                <a:cs typeface="Courier New" pitchFamily="49" charset="0"/>
              </a:rPr>
              <a:t> public</a:t>
            </a:r>
            <a:r>
              <a:rPr lang="en-US" b="1">
                <a:latin typeface="Lucida Console" pitchFamily="49" charset="0"/>
                <a:cs typeface="Courier New" pitchFamily="49" charset="0"/>
              </a:rPr>
              <a:t> EliminationArray(</a:t>
            </a:r>
            <a:r>
              <a:rPr lang="en-US" b="1">
                <a:solidFill>
                  <a:schemeClr val="tx1"/>
                </a:solidFill>
                <a:latin typeface="Lucida Console" pitchFamily="49" charset="0"/>
                <a:cs typeface="Courier New" pitchFamily="49" charset="0"/>
              </a:rPr>
              <a:t>int</a:t>
            </a:r>
            <a:r>
              <a:rPr lang="en-US" b="1">
                <a:latin typeface="Lucida Console" pitchFamily="49" charset="0"/>
                <a:cs typeface="Courier New" pitchFamily="49" charset="0"/>
              </a:rPr>
              <a:t> capacity) {</a:t>
            </a:r>
          </a:p>
          <a:p>
            <a:pPr algn="l"/>
            <a:r>
              <a:rPr lang="en-US" b="1">
                <a:latin typeface="Lucida Console" pitchFamily="49" charset="0"/>
                <a:cs typeface="Courier New" pitchFamily="49" charset="0"/>
              </a:rPr>
              <a:t>  exchanger = </a:t>
            </a:r>
            <a:r>
              <a:rPr lang="en-US" b="1">
                <a:solidFill>
                  <a:schemeClr val="tx1"/>
                </a:solidFill>
                <a:latin typeface="Lucida Console" pitchFamily="49" charset="0"/>
                <a:cs typeface="Courier New" pitchFamily="49" charset="0"/>
              </a:rPr>
              <a:t>new</a:t>
            </a:r>
            <a:r>
              <a:rPr lang="en-US" b="1">
                <a:latin typeface="Lucida Console" pitchFamily="49" charset="0"/>
                <a:cs typeface="Courier New" pitchFamily="49" charset="0"/>
              </a:rPr>
              <a:t> Exchanger[capacity];</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for</a:t>
            </a:r>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int</a:t>
            </a:r>
            <a:r>
              <a:rPr lang="en-US" b="1">
                <a:latin typeface="Lucida Console" pitchFamily="49" charset="0"/>
                <a:cs typeface="Courier New" pitchFamily="49" charset="0"/>
              </a:rPr>
              <a:t> i = 0; i &lt; capacity; i++)</a:t>
            </a:r>
          </a:p>
          <a:p>
            <a:pPr algn="l"/>
            <a:r>
              <a:rPr lang="en-US" b="1">
                <a:latin typeface="Lucida Console" pitchFamily="49" charset="0"/>
                <a:cs typeface="Courier New" pitchFamily="49" charset="0"/>
              </a:rPr>
              <a:t>   exchanger[i] = </a:t>
            </a:r>
            <a:r>
              <a:rPr lang="en-US" b="1">
                <a:solidFill>
                  <a:schemeClr val="tx1"/>
                </a:solidFill>
                <a:latin typeface="Lucida Console" pitchFamily="49" charset="0"/>
                <a:cs typeface="Courier New" pitchFamily="49" charset="0"/>
              </a:rPr>
              <a:t>new</a:t>
            </a:r>
            <a:r>
              <a:rPr lang="en-US" b="1">
                <a:latin typeface="Lucida Console" pitchFamily="49" charset="0"/>
                <a:cs typeface="Courier New" pitchFamily="49" charset="0"/>
              </a:rPr>
              <a:t> Exchanger&lt;T&gt;();</a:t>
            </a:r>
          </a:p>
          <a:p>
            <a:pPr algn="l"/>
            <a:r>
              <a:rPr lang="en-US" b="1">
                <a:latin typeface="Lucida Console" pitchFamily="49" charset="0"/>
                <a:cs typeface="Courier New" pitchFamily="49" charset="0"/>
              </a:rPr>
              <a:t>  …</a:t>
            </a:r>
          </a:p>
          <a:p>
            <a:pPr algn="l"/>
            <a:r>
              <a:rPr lang="en-US" b="1">
                <a:latin typeface="Lucida Console" pitchFamily="49" charset="0"/>
                <a:cs typeface="Courier New" pitchFamily="49" charset="0"/>
              </a:rPr>
              <a:t>  }</a:t>
            </a:r>
          </a:p>
          <a:p>
            <a:pPr algn="l"/>
            <a:r>
              <a:rPr lang="en-US" b="1">
                <a:latin typeface="Lucida Console" pitchFamily="49" charset="0"/>
                <a:cs typeface="Courier New" pitchFamily="49" charset="0"/>
              </a:rPr>
              <a:t>  …</a:t>
            </a:r>
          </a:p>
          <a:p>
            <a:pPr algn="l"/>
            <a:r>
              <a:rPr lang="en-US" b="1">
                <a:latin typeface="Lucida Console" pitchFamily="49" charset="0"/>
                <a:cs typeface="Courier New" pitchFamily="49" charset="0"/>
              </a:rPr>
              <a:t>}</a:t>
            </a:r>
          </a:p>
        </p:txBody>
      </p:sp>
      <p:sp>
        <p:nvSpPr>
          <p:cNvPr id="156678" name="Rectangle 3"/>
          <p:cNvSpPr>
            <a:spLocks noGrp="1" noChangeArrowheads="1"/>
          </p:cNvSpPr>
          <p:nvPr>
            <p:ph type="title" idx="4294967295"/>
          </p:nvPr>
        </p:nvSpPr>
        <p:spPr>
          <a:xfrm>
            <a:off x="685800" y="92075"/>
            <a:ext cx="7772400" cy="1143000"/>
          </a:xfrm>
        </p:spPr>
        <p:txBody>
          <a:bodyPr/>
          <a:lstStyle/>
          <a:p>
            <a:r>
              <a:rPr lang="en-US" smtClean="0"/>
              <a:t>Elimination Array</a:t>
            </a:r>
          </a:p>
        </p:txBody>
      </p:sp>
    </p:spTree>
  </p:cSld>
  <p:clrMapOvr>
    <a:masterClrMapping/>
  </p:clrMapOvr>
  <p:transition>
    <p:blinds/>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1"/>
          <p:cNvSpPr>
            <a:spLocks noGrp="1"/>
          </p:cNvSpPr>
          <p:nvPr>
            <p:ph type="ftr" sz="quarter" idx="10"/>
          </p:nvPr>
        </p:nvSpPr>
        <p:spPr>
          <a:noFill/>
        </p:spPr>
        <p:txBody>
          <a:bodyPr/>
          <a:lstStyle/>
          <a:p>
            <a:r>
              <a:rPr lang="en-US" smtClean="0"/>
              <a:t>Art of Multiprocessor Programming</a:t>
            </a:r>
          </a:p>
        </p:txBody>
      </p:sp>
      <p:sp>
        <p:nvSpPr>
          <p:cNvPr id="157699" name="Slide Number Placeholder 2"/>
          <p:cNvSpPr>
            <a:spLocks noGrp="1"/>
          </p:cNvSpPr>
          <p:nvPr>
            <p:ph type="sldNum" sz="quarter" idx="11"/>
          </p:nvPr>
        </p:nvSpPr>
        <p:spPr>
          <a:noFill/>
        </p:spPr>
        <p:txBody>
          <a:bodyPr/>
          <a:lstStyle/>
          <a:p>
            <a:fld id="{B0ADD8CD-FEEE-4935-97BD-0AEF597AE9B0}" type="slidenum">
              <a:rPr lang="ar-SA" smtClean="0">
                <a:cs typeface="Arial" pitchFamily="34" charset="0"/>
              </a:rPr>
              <a:pPr/>
              <a:t>153</a:t>
            </a:fld>
            <a:endParaRPr lang="en-US" smtClean="0">
              <a:cs typeface="Arial" pitchFamily="34" charset="0"/>
            </a:endParaRPr>
          </a:p>
        </p:txBody>
      </p:sp>
      <p:sp>
        <p:nvSpPr>
          <p:cNvPr id="15770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C444492-B572-4DD6-A8AE-D2686250E1D3}" type="slidenum">
              <a:rPr lang="ar-SA" sz="1400">
                <a:solidFill>
                  <a:schemeClr val="tx1"/>
                </a:solidFill>
                <a:latin typeface="Arial" pitchFamily="34" charset="0"/>
                <a:cs typeface="Arial" pitchFamily="34" charset="0"/>
              </a:rPr>
              <a:pPr/>
              <a:t>153</a:t>
            </a:fld>
            <a:endParaRPr lang="en-US" sz="1400" dirty="0">
              <a:solidFill>
                <a:schemeClr val="tx1"/>
              </a:solidFill>
              <a:latin typeface="Arial" pitchFamily="34" charset="0"/>
              <a:cs typeface="Arial" pitchFamily="34" charset="0"/>
            </a:endParaRPr>
          </a:p>
        </p:txBody>
      </p:sp>
      <p:sp>
        <p:nvSpPr>
          <p:cNvPr id="157701" name="Text Box 7"/>
          <p:cNvSpPr txBox="1">
            <a:spLocks noChangeArrowheads="1"/>
          </p:cNvSpPr>
          <p:nvPr/>
        </p:nvSpPr>
        <p:spPr bwMode="auto">
          <a:xfrm>
            <a:off x="685800" y="1235075"/>
            <a:ext cx="7772400" cy="4473575"/>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cs typeface="Courier New" pitchFamily="49" charset="0"/>
              </a:rPr>
              <a:t>public class EliminationArray {</a:t>
            </a:r>
          </a:p>
          <a:p>
            <a:pPr algn="l"/>
            <a:r>
              <a:rPr lang="en-US" b="1">
                <a:solidFill>
                  <a:schemeClr val="folHlink"/>
                </a:solidFill>
                <a:latin typeface="Lucida Console" pitchFamily="49" charset="0"/>
                <a:cs typeface="Courier New" pitchFamily="49" charset="0"/>
              </a:rPr>
              <a:t> private static final int duration = ...;</a:t>
            </a:r>
          </a:p>
          <a:p>
            <a:pPr algn="l"/>
            <a:r>
              <a:rPr lang="en-US" b="1">
                <a:solidFill>
                  <a:schemeClr val="folHlink"/>
                </a:solidFill>
                <a:latin typeface="Lucida Console" pitchFamily="49" charset="0"/>
                <a:cs typeface="Courier New" pitchFamily="49" charset="0"/>
              </a:rPr>
              <a:t> private static final int timeUnit = ...;</a:t>
            </a:r>
          </a:p>
          <a:p>
            <a:pPr algn="l"/>
            <a:r>
              <a:rPr lang="en-US" b="1">
                <a:solidFill>
                  <a:schemeClr val="folHlink"/>
                </a:solidFill>
                <a:latin typeface="Lucida Console" pitchFamily="49" charset="0"/>
                <a:cs typeface="Courier New" pitchFamily="49" charset="0"/>
              </a:rPr>
              <a:t> Exchanger&lt;T&gt;[] exchanger;</a:t>
            </a:r>
          </a:p>
          <a:p>
            <a:pPr algn="l"/>
            <a:r>
              <a:rPr lang="en-US" b="1">
                <a:solidFill>
                  <a:schemeClr val="folHlink"/>
                </a:solidFill>
                <a:latin typeface="Lucida Console" pitchFamily="49" charset="0"/>
                <a:cs typeface="Courier New" pitchFamily="49" charset="0"/>
              </a:rPr>
              <a:t> public EliminationArray(int capacity) {</a:t>
            </a:r>
          </a:p>
          <a:p>
            <a:pPr algn="l"/>
            <a:r>
              <a:rPr lang="en-US" b="1">
                <a:latin typeface="Lucida Console" pitchFamily="49" charset="0"/>
                <a:cs typeface="Courier New" pitchFamily="49" charset="0"/>
              </a:rPr>
              <a:t>  exchanger = </a:t>
            </a:r>
            <a:r>
              <a:rPr lang="en-US" b="1">
                <a:solidFill>
                  <a:schemeClr val="tx1"/>
                </a:solidFill>
                <a:latin typeface="Lucida Console" pitchFamily="49" charset="0"/>
                <a:cs typeface="Courier New" pitchFamily="49" charset="0"/>
              </a:rPr>
              <a:t>new</a:t>
            </a:r>
            <a:r>
              <a:rPr lang="en-US" b="1">
                <a:latin typeface="Lucida Console" pitchFamily="49" charset="0"/>
                <a:cs typeface="Courier New" pitchFamily="49" charset="0"/>
              </a:rPr>
              <a:t> Exchanger[capacity];</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for</a:t>
            </a:r>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int</a:t>
            </a:r>
            <a:r>
              <a:rPr lang="en-US" b="1">
                <a:latin typeface="Lucida Console" pitchFamily="49" charset="0"/>
                <a:cs typeface="Courier New" pitchFamily="49" charset="0"/>
              </a:rPr>
              <a:t> i = 0; i &lt; capacity; i++)</a:t>
            </a:r>
          </a:p>
          <a:p>
            <a:pPr algn="l"/>
            <a:r>
              <a:rPr lang="en-US" b="1">
                <a:latin typeface="Lucida Console" pitchFamily="49" charset="0"/>
                <a:cs typeface="Courier New" pitchFamily="49" charset="0"/>
              </a:rPr>
              <a:t>   exchanger[i] = </a:t>
            </a:r>
            <a:r>
              <a:rPr lang="en-US" b="1">
                <a:solidFill>
                  <a:schemeClr val="tx1"/>
                </a:solidFill>
                <a:latin typeface="Lucida Console" pitchFamily="49" charset="0"/>
                <a:cs typeface="Courier New" pitchFamily="49" charset="0"/>
              </a:rPr>
              <a:t>new</a:t>
            </a:r>
            <a:r>
              <a:rPr lang="en-US" b="1">
                <a:latin typeface="Lucida Console" pitchFamily="49" charset="0"/>
                <a:cs typeface="Courier New" pitchFamily="49" charset="0"/>
              </a:rPr>
              <a:t> Exchanger&lt;T&gt;();</a:t>
            </a:r>
          </a:p>
          <a:p>
            <a:pPr algn="l"/>
            <a:r>
              <a:rPr lang="en-US" b="1">
                <a:latin typeface="Lucida Console" pitchFamily="49" charset="0"/>
                <a:cs typeface="Courier New" pitchFamily="49" charset="0"/>
              </a:rPr>
              <a:t>  </a:t>
            </a:r>
            <a:r>
              <a:rPr lang="en-US" b="1">
                <a:solidFill>
                  <a:schemeClr val="folHlink"/>
                </a:solidFill>
                <a:latin typeface="Lucida Console" pitchFamily="49" charset="0"/>
                <a:cs typeface="Courier New" pitchFamily="49" charset="0"/>
              </a:rPr>
              <a:t>…</a:t>
            </a:r>
          </a:p>
          <a:p>
            <a:pPr algn="l"/>
            <a:r>
              <a:rPr lang="en-US" b="1">
                <a:solidFill>
                  <a:schemeClr val="folHlink"/>
                </a:solidFill>
                <a:latin typeface="Lucida Console" pitchFamily="49" charset="0"/>
                <a:cs typeface="Courier New" pitchFamily="49" charset="0"/>
              </a:rPr>
              <a:t>  }</a:t>
            </a:r>
          </a:p>
          <a:p>
            <a:pPr algn="l"/>
            <a:r>
              <a:rPr lang="en-US" b="1">
                <a:solidFill>
                  <a:schemeClr val="folHlink"/>
                </a:solidFill>
                <a:latin typeface="Lucida Console" pitchFamily="49" charset="0"/>
                <a:cs typeface="Courier New" pitchFamily="49" charset="0"/>
              </a:rPr>
              <a:t>  …</a:t>
            </a:r>
          </a:p>
          <a:p>
            <a:pPr algn="l"/>
            <a:r>
              <a:rPr lang="en-US" b="1">
                <a:solidFill>
                  <a:schemeClr val="folHlink"/>
                </a:solidFill>
                <a:latin typeface="Lucida Console" pitchFamily="49" charset="0"/>
                <a:cs typeface="Courier New" pitchFamily="49" charset="0"/>
              </a:rPr>
              <a:t>}</a:t>
            </a:r>
          </a:p>
        </p:txBody>
      </p:sp>
      <p:sp>
        <p:nvSpPr>
          <p:cNvPr id="157702" name="Rectangle 3"/>
          <p:cNvSpPr>
            <a:spLocks noGrp="1" noChangeArrowheads="1"/>
          </p:cNvSpPr>
          <p:nvPr>
            <p:ph type="title" idx="4294967295"/>
          </p:nvPr>
        </p:nvSpPr>
        <p:spPr>
          <a:xfrm>
            <a:off x="685800" y="92075"/>
            <a:ext cx="7772400" cy="1143000"/>
          </a:xfrm>
        </p:spPr>
        <p:txBody>
          <a:bodyPr/>
          <a:lstStyle/>
          <a:p>
            <a:r>
              <a:rPr lang="en-US" smtClean="0"/>
              <a:t>Elimination Array</a:t>
            </a:r>
          </a:p>
        </p:txBody>
      </p:sp>
      <p:sp>
        <p:nvSpPr>
          <p:cNvPr id="157703" name="Text Box 5"/>
          <p:cNvSpPr txBox="1">
            <a:spLocks noChangeArrowheads="1"/>
          </p:cNvSpPr>
          <p:nvPr/>
        </p:nvSpPr>
        <p:spPr bwMode="auto">
          <a:xfrm>
            <a:off x="3176588" y="5011738"/>
            <a:ext cx="4303712" cy="519112"/>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An array of exchangers</a:t>
            </a:r>
          </a:p>
        </p:txBody>
      </p:sp>
      <p:sp>
        <p:nvSpPr>
          <p:cNvPr id="157704" name="AutoShape 4"/>
          <p:cNvSpPr>
            <a:spLocks noChangeArrowheads="1"/>
          </p:cNvSpPr>
          <p:nvPr/>
        </p:nvSpPr>
        <p:spPr bwMode="auto">
          <a:xfrm flipH="1">
            <a:off x="962025" y="3117850"/>
            <a:ext cx="7019925" cy="1138238"/>
          </a:xfrm>
          <a:prstGeom prst="wedgeRoundRectCallout">
            <a:avLst>
              <a:gd name="adj1" fmla="val -14745"/>
              <a:gd name="adj2" fmla="val 126426"/>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Footer Placeholder 1"/>
          <p:cNvSpPr>
            <a:spLocks noGrp="1"/>
          </p:cNvSpPr>
          <p:nvPr>
            <p:ph type="ftr" sz="quarter" idx="10"/>
          </p:nvPr>
        </p:nvSpPr>
        <p:spPr>
          <a:noFill/>
        </p:spPr>
        <p:txBody>
          <a:bodyPr/>
          <a:lstStyle/>
          <a:p>
            <a:r>
              <a:rPr lang="en-US" smtClean="0"/>
              <a:t>Art of Multiprocessor Programming</a:t>
            </a:r>
          </a:p>
        </p:txBody>
      </p:sp>
      <p:sp>
        <p:nvSpPr>
          <p:cNvPr id="158723" name="Slide Number Placeholder 2"/>
          <p:cNvSpPr>
            <a:spLocks noGrp="1"/>
          </p:cNvSpPr>
          <p:nvPr>
            <p:ph type="sldNum" sz="quarter" idx="11"/>
          </p:nvPr>
        </p:nvSpPr>
        <p:spPr>
          <a:noFill/>
        </p:spPr>
        <p:txBody>
          <a:bodyPr/>
          <a:lstStyle/>
          <a:p>
            <a:fld id="{3BB9699A-520A-4272-91A0-12560CC061BE}" type="slidenum">
              <a:rPr lang="ar-SA" smtClean="0">
                <a:cs typeface="Arial" pitchFamily="34" charset="0"/>
              </a:rPr>
              <a:pPr/>
              <a:t>154</a:t>
            </a:fld>
            <a:endParaRPr lang="en-US" smtClean="0">
              <a:cs typeface="Arial" pitchFamily="34" charset="0"/>
            </a:endParaRPr>
          </a:p>
        </p:txBody>
      </p:sp>
      <p:sp>
        <p:nvSpPr>
          <p:cNvPr id="15872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41EF8658-D9D2-455C-A65F-5E3C7F0E659E}" type="slidenum">
              <a:rPr lang="ar-SA" sz="1400">
                <a:solidFill>
                  <a:schemeClr val="tx1"/>
                </a:solidFill>
                <a:latin typeface="Arial" pitchFamily="34" charset="0"/>
                <a:cs typeface="Arial" pitchFamily="34" charset="0"/>
              </a:rPr>
              <a:pPr/>
              <a:t>154</a:t>
            </a:fld>
            <a:endParaRPr lang="en-US" sz="1400" dirty="0">
              <a:solidFill>
                <a:schemeClr val="tx1"/>
              </a:solidFill>
              <a:latin typeface="Arial" pitchFamily="34" charset="0"/>
              <a:cs typeface="Arial" pitchFamily="34" charset="0"/>
            </a:endParaRPr>
          </a:p>
        </p:txBody>
      </p:sp>
      <p:sp>
        <p:nvSpPr>
          <p:cNvPr id="158725" name="Text Box 2"/>
          <p:cNvSpPr txBox="1">
            <a:spLocks noChangeArrowheads="1"/>
          </p:cNvSpPr>
          <p:nvPr/>
        </p:nvSpPr>
        <p:spPr bwMode="auto">
          <a:xfrm>
            <a:off x="428625" y="1539875"/>
            <a:ext cx="8139113" cy="1187450"/>
          </a:xfrm>
          <a:prstGeom prst="rect">
            <a:avLst/>
          </a:prstGeom>
          <a:solidFill>
            <a:srgbClr val="FFFFCC"/>
          </a:solidFill>
          <a:ln w="9525">
            <a:noFill/>
            <a:miter lim="800000"/>
            <a:headEnd/>
            <a:tailEnd/>
          </a:ln>
        </p:spPr>
        <p:txBody>
          <a:bodyPr>
            <a:spAutoFit/>
          </a:bodyPr>
          <a:lstStyle/>
          <a:p>
            <a:pPr algn="l"/>
            <a:r>
              <a:rPr lang="en-US" b="1">
                <a:solidFill>
                  <a:schemeClr val="tx1"/>
                </a:solidFill>
                <a:latin typeface="Lucida Console" pitchFamily="49" charset="0"/>
                <a:cs typeface="Courier New" pitchFamily="49" charset="0"/>
              </a:rPr>
              <a:t>public class</a:t>
            </a:r>
            <a:r>
              <a:rPr lang="en-US" b="1">
                <a:latin typeface="Lucida Console" pitchFamily="49" charset="0"/>
                <a:cs typeface="Courier New" pitchFamily="49" charset="0"/>
              </a:rPr>
              <a:t> Exchanger&lt;T&gt; {</a:t>
            </a:r>
          </a:p>
          <a:p>
            <a:pPr algn="l"/>
            <a:r>
              <a:rPr lang="en-US" b="1">
                <a:latin typeface="Lucida Console" pitchFamily="49" charset="0"/>
                <a:cs typeface="Courier New" pitchFamily="49" charset="0"/>
              </a:rPr>
              <a:t> AtomicStampedReference&lt;T&gt; slot</a:t>
            </a:r>
          </a:p>
          <a:p>
            <a:pPr algn="l"/>
            <a:r>
              <a:rPr lang="en-US" b="1">
                <a:latin typeface="Lucida Console" pitchFamily="49" charset="0"/>
                <a:cs typeface="Courier New" pitchFamily="49" charset="0"/>
              </a:rPr>
              <a:t>  = </a:t>
            </a:r>
            <a:r>
              <a:rPr lang="en-US" b="1">
                <a:solidFill>
                  <a:schemeClr val="tx1"/>
                </a:solidFill>
                <a:latin typeface="Lucida Console" pitchFamily="49" charset="0"/>
                <a:cs typeface="Courier New" pitchFamily="49" charset="0"/>
              </a:rPr>
              <a:t>new</a:t>
            </a:r>
            <a:r>
              <a:rPr lang="en-US" b="1">
                <a:latin typeface="Lucida Console" pitchFamily="49" charset="0"/>
                <a:cs typeface="Courier New" pitchFamily="49" charset="0"/>
              </a:rPr>
              <a:t> AtomicStampedReference&lt;T&gt;(</a:t>
            </a:r>
            <a:r>
              <a:rPr lang="en-US" b="1">
                <a:solidFill>
                  <a:schemeClr val="tx1"/>
                </a:solidFill>
                <a:latin typeface="Lucida Console" pitchFamily="49" charset="0"/>
                <a:cs typeface="Courier New" pitchFamily="49" charset="0"/>
              </a:rPr>
              <a:t>null</a:t>
            </a:r>
            <a:r>
              <a:rPr lang="en-US" b="1">
                <a:latin typeface="Lucida Console" pitchFamily="49" charset="0"/>
                <a:cs typeface="Courier New" pitchFamily="49" charset="0"/>
              </a:rPr>
              <a:t>, 0);</a:t>
            </a:r>
          </a:p>
        </p:txBody>
      </p:sp>
      <p:sp>
        <p:nvSpPr>
          <p:cNvPr id="158726" name="Rectangle 3"/>
          <p:cNvSpPr>
            <a:spLocks noGrp="1" noChangeArrowheads="1"/>
          </p:cNvSpPr>
          <p:nvPr>
            <p:ph type="title" idx="4294967295"/>
          </p:nvPr>
        </p:nvSpPr>
        <p:spPr>
          <a:xfrm>
            <a:off x="685800" y="206375"/>
            <a:ext cx="7772400" cy="1143000"/>
          </a:xfrm>
        </p:spPr>
        <p:txBody>
          <a:bodyPr/>
          <a:lstStyle/>
          <a:p>
            <a:r>
              <a:rPr lang="en-US" smtClean="0"/>
              <a:t>Digression: A Lock-Free Exchanger</a:t>
            </a:r>
          </a:p>
        </p:txBody>
      </p:sp>
    </p:spTree>
  </p:cSld>
  <p:clrMapOvr>
    <a:masterClrMapping/>
  </p:clrMapOvr>
  <p:transition>
    <p:blinds/>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1"/>
          <p:cNvSpPr>
            <a:spLocks noGrp="1"/>
          </p:cNvSpPr>
          <p:nvPr>
            <p:ph type="ftr" sz="quarter" idx="10"/>
          </p:nvPr>
        </p:nvSpPr>
        <p:spPr>
          <a:noFill/>
        </p:spPr>
        <p:txBody>
          <a:bodyPr/>
          <a:lstStyle/>
          <a:p>
            <a:r>
              <a:rPr lang="en-US" smtClean="0"/>
              <a:t>Art of Multiprocessor Programming</a:t>
            </a:r>
          </a:p>
        </p:txBody>
      </p:sp>
      <p:sp>
        <p:nvSpPr>
          <p:cNvPr id="159747" name="Slide Number Placeholder 2"/>
          <p:cNvSpPr>
            <a:spLocks noGrp="1"/>
          </p:cNvSpPr>
          <p:nvPr>
            <p:ph type="sldNum" sz="quarter" idx="11"/>
          </p:nvPr>
        </p:nvSpPr>
        <p:spPr>
          <a:noFill/>
        </p:spPr>
        <p:txBody>
          <a:bodyPr/>
          <a:lstStyle/>
          <a:p>
            <a:fld id="{21D1FD7E-9418-41BB-B4C5-7C82A514D07F}" type="slidenum">
              <a:rPr lang="ar-SA" smtClean="0">
                <a:cs typeface="Arial" pitchFamily="34" charset="0"/>
              </a:rPr>
              <a:pPr/>
              <a:t>155</a:t>
            </a:fld>
            <a:endParaRPr lang="en-US" smtClean="0">
              <a:cs typeface="Arial" pitchFamily="34" charset="0"/>
            </a:endParaRPr>
          </a:p>
        </p:txBody>
      </p:sp>
      <p:sp>
        <p:nvSpPr>
          <p:cNvPr id="15974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2D831872-AF94-48D4-AD9F-B4F0B805BA8A}" type="slidenum">
              <a:rPr lang="ar-SA" sz="1400">
                <a:solidFill>
                  <a:schemeClr val="tx1"/>
                </a:solidFill>
                <a:latin typeface="Arial" pitchFamily="34" charset="0"/>
                <a:cs typeface="Arial" pitchFamily="34" charset="0"/>
              </a:rPr>
              <a:pPr/>
              <a:t>155</a:t>
            </a:fld>
            <a:endParaRPr lang="en-US" sz="1400" dirty="0">
              <a:solidFill>
                <a:schemeClr val="tx1"/>
              </a:solidFill>
              <a:latin typeface="Arial" pitchFamily="34" charset="0"/>
              <a:cs typeface="Arial" pitchFamily="34" charset="0"/>
            </a:endParaRPr>
          </a:p>
        </p:txBody>
      </p:sp>
      <p:sp>
        <p:nvSpPr>
          <p:cNvPr id="159749" name="Text Box 6"/>
          <p:cNvSpPr txBox="1">
            <a:spLocks noChangeArrowheads="1"/>
          </p:cNvSpPr>
          <p:nvPr/>
        </p:nvSpPr>
        <p:spPr bwMode="auto">
          <a:xfrm>
            <a:off x="428625" y="1539875"/>
            <a:ext cx="8139113" cy="1187450"/>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cs typeface="Courier New" pitchFamily="49" charset="0"/>
              </a:rPr>
              <a:t>public class Exchanger&lt;T&gt; {</a:t>
            </a:r>
          </a:p>
          <a:p>
            <a:pPr algn="l"/>
            <a:r>
              <a:rPr lang="en-US" b="1">
                <a:latin typeface="Lucida Console" pitchFamily="49" charset="0"/>
                <a:cs typeface="Courier New" pitchFamily="49" charset="0"/>
              </a:rPr>
              <a:t> AtomicStampedReference&lt;T&gt; slot</a:t>
            </a:r>
          </a:p>
          <a:p>
            <a:pPr algn="l"/>
            <a:r>
              <a:rPr lang="en-US" b="1">
                <a:latin typeface="Lucida Console" pitchFamily="49" charset="0"/>
                <a:cs typeface="Courier New" pitchFamily="49" charset="0"/>
              </a:rPr>
              <a:t>  </a:t>
            </a:r>
            <a:r>
              <a:rPr lang="en-US" b="1">
                <a:solidFill>
                  <a:schemeClr val="folHlink"/>
                </a:solidFill>
                <a:latin typeface="Lucida Console" pitchFamily="49" charset="0"/>
                <a:cs typeface="Courier New" pitchFamily="49" charset="0"/>
              </a:rPr>
              <a:t>= new AtomicStampedReference&lt;T&gt;(null, 0);</a:t>
            </a:r>
          </a:p>
        </p:txBody>
      </p:sp>
      <p:sp>
        <p:nvSpPr>
          <p:cNvPr id="159750" name="Rectangle 3"/>
          <p:cNvSpPr>
            <a:spLocks noGrp="1" noChangeArrowheads="1"/>
          </p:cNvSpPr>
          <p:nvPr>
            <p:ph type="title" idx="4294967295"/>
          </p:nvPr>
        </p:nvSpPr>
        <p:spPr>
          <a:xfrm>
            <a:off x="685800" y="206375"/>
            <a:ext cx="7772400" cy="1143000"/>
          </a:xfrm>
        </p:spPr>
        <p:txBody>
          <a:bodyPr/>
          <a:lstStyle/>
          <a:p>
            <a:r>
              <a:rPr lang="en-US" smtClean="0"/>
              <a:t>A Lock-Free Exchanger</a:t>
            </a:r>
          </a:p>
        </p:txBody>
      </p:sp>
      <p:sp>
        <p:nvSpPr>
          <p:cNvPr id="159751" name="AutoShape 4"/>
          <p:cNvSpPr>
            <a:spLocks noChangeArrowheads="1"/>
          </p:cNvSpPr>
          <p:nvPr/>
        </p:nvSpPr>
        <p:spPr bwMode="auto">
          <a:xfrm>
            <a:off x="639763" y="1925638"/>
            <a:ext cx="5802312" cy="449262"/>
          </a:xfrm>
          <a:prstGeom prst="wedgeRoundRectCallout">
            <a:avLst>
              <a:gd name="adj1" fmla="val -315"/>
              <a:gd name="adj2" fmla="val 334806"/>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59752" name="Text Box 5"/>
          <p:cNvSpPr txBox="1">
            <a:spLocks noChangeArrowheads="1"/>
          </p:cNvSpPr>
          <p:nvPr/>
        </p:nvSpPr>
        <p:spPr bwMode="auto">
          <a:xfrm>
            <a:off x="1116013" y="3513138"/>
            <a:ext cx="5054600" cy="946150"/>
          </a:xfrm>
          <a:prstGeom prst="rect">
            <a:avLst/>
          </a:prstGeom>
          <a:no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Atomically modifiable reference + status</a:t>
            </a:r>
          </a:p>
        </p:txBody>
      </p:sp>
    </p:spTree>
  </p:cSld>
  <p:clrMapOvr>
    <a:masterClrMapping/>
  </p:clrMapOvr>
  <p:transition>
    <p:blinds/>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1"/>
          <p:cNvSpPr>
            <a:spLocks noGrp="1"/>
          </p:cNvSpPr>
          <p:nvPr>
            <p:ph type="ftr" sz="quarter" idx="10"/>
          </p:nvPr>
        </p:nvSpPr>
        <p:spPr>
          <a:noFill/>
        </p:spPr>
        <p:txBody>
          <a:bodyPr/>
          <a:lstStyle/>
          <a:p>
            <a:r>
              <a:rPr lang="en-US" smtClean="0"/>
              <a:t>Art of Multiprocessor Programming</a:t>
            </a:r>
          </a:p>
        </p:txBody>
      </p:sp>
      <p:sp>
        <p:nvSpPr>
          <p:cNvPr id="160771" name="Slide Number Placeholder 2"/>
          <p:cNvSpPr>
            <a:spLocks noGrp="1"/>
          </p:cNvSpPr>
          <p:nvPr>
            <p:ph type="sldNum" sz="quarter" idx="11"/>
          </p:nvPr>
        </p:nvSpPr>
        <p:spPr>
          <a:noFill/>
        </p:spPr>
        <p:txBody>
          <a:bodyPr/>
          <a:lstStyle/>
          <a:p>
            <a:fld id="{76ED025D-3934-49A6-989A-CB13486FC1AA}" type="slidenum">
              <a:rPr lang="ar-SA" smtClean="0">
                <a:cs typeface="Arial" pitchFamily="34" charset="0"/>
              </a:rPr>
              <a:pPr/>
              <a:t>156</a:t>
            </a:fld>
            <a:endParaRPr lang="en-US" smtClean="0">
              <a:cs typeface="Arial" pitchFamily="34" charset="0"/>
            </a:endParaRPr>
          </a:p>
        </p:txBody>
      </p:sp>
      <p:sp>
        <p:nvSpPr>
          <p:cNvPr id="16077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50AA470F-2AB6-4F41-ACC0-811364390AFA}" type="slidenum">
              <a:rPr lang="ar-SA" sz="1400">
                <a:solidFill>
                  <a:schemeClr val="tx1"/>
                </a:solidFill>
                <a:latin typeface="Arial" pitchFamily="34" charset="0"/>
                <a:cs typeface="Arial" pitchFamily="34" charset="0"/>
              </a:rPr>
              <a:pPr/>
              <a:t>156</a:t>
            </a:fld>
            <a:endParaRPr lang="en-US" sz="1400" dirty="0">
              <a:solidFill>
                <a:schemeClr val="tx1"/>
              </a:solidFill>
              <a:latin typeface="Arial" pitchFamily="34" charset="0"/>
              <a:cs typeface="Arial" pitchFamily="34" charset="0"/>
            </a:endParaRPr>
          </a:p>
        </p:txBody>
      </p:sp>
      <p:sp>
        <p:nvSpPr>
          <p:cNvPr id="160773" name="Rectangle 2"/>
          <p:cNvSpPr>
            <a:spLocks noGrp="1" noChangeArrowheads="1"/>
          </p:cNvSpPr>
          <p:nvPr>
            <p:ph type="title" idx="4294967295"/>
          </p:nvPr>
        </p:nvSpPr>
        <p:spPr/>
        <p:txBody>
          <a:bodyPr/>
          <a:lstStyle/>
          <a:p>
            <a:r>
              <a:rPr lang="en-US" smtClean="0"/>
              <a:t>Atomic Stamped Reference</a:t>
            </a:r>
          </a:p>
        </p:txBody>
      </p:sp>
      <p:sp>
        <p:nvSpPr>
          <p:cNvPr id="160774" name="Rectangle 3"/>
          <p:cNvSpPr>
            <a:spLocks noGrp="1" noChangeArrowheads="1"/>
          </p:cNvSpPr>
          <p:nvPr>
            <p:ph type="body" idx="4294967295"/>
          </p:nvPr>
        </p:nvSpPr>
        <p:spPr/>
        <p:txBody>
          <a:bodyPr/>
          <a:lstStyle/>
          <a:p>
            <a:r>
              <a:rPr lang="en-US" b="1" smtClean="0">
                <a:solidFill>
                  <a:schemeClr val="tx1"/>
                </a:solidFill>
                <a:latin typeface="Arial Unicode MS" pitchFamily="34" charset="-128"/>
              </a:rPr>
              <a:t>AtomicStampedReference</a:t>
            </a:r>
            <a:r>
              <a:rPr lang="en-US" smtClean="0"/>
              <a:t> class</a:t>
            </a:r>
          </a:p>
          <a:p>
            <a:pPr lvl="1"/>
            <a:r>
              <a:rPr lang="en-US" smtClean="0">
                <a:solidFill>
                  <a:schemeClr val="tx1"/>
                </a:solidFill>
                <a:latin typeface="Arial Unicode MS" pitchFamily="34" charset="-128"/>
              </a:rPr>
              <a:t>Java.util.concurrent.atomic</a:t>
            </a:r>
            <a:r>
              <a:rPr lang="en-US" smtClean="0"/>
              <a:t> package</a:t>
            </a:r>
          </a:p>
          <a:p>
            <a:r>
              <a:rPr lang="en-US" smtClean="0"/>
              <a:t>In </a:t>
            </a:r>
            <a:r>
              <a:rPr lang="en-US" smtClean="0">
                <a:solidFill>
                  <a:schemeClr val="tx1"/>
                </a:solidFill>
              </a:rPr>
              <a:t>C</a:t>
            </a:r>
            <a:r>
              <a:rPr lang="en-US" smtClean="0"/>
              <a:t> or </a:t>
            </a:r>
            <a:r>
              <a:rPr lang="en-US" smtClean="0">
                <a:solidFill>
                  <a:schemeClr val="tx1"/>
                </a:solidFill>
              </a:rPr>
              <a:t>C++</a:t>
            </a:r>
            <a:r>
              <a:rPr lang="en-US" smtClean="0"/>
              <a:t>:</a:t>
            </a:r>
          </a:p>
          <a:p>
            <a:pPr lvl="1"/>
            <a:endParaRPr lang="en-US" smtClean="0"/>
          </a:p>
        </p:txBody>
      </p:sp>
      <p:sp>
        <p:nvSpPr>
          <p:cNvPr id="160775" name="AutoShape 4"/>
          <p:cNvSpPr>
            <a:spLocks noChangeArrowheads="1"/>
          </p:cNvSpPr>
          <p:nvPr/>
        </p:nvSpPr>
        <p:spPr bwMode="auto">
          <a:xfrm>
            <a:off x="3336925" y="4202113"/>
            <a:ext cx="3673475" cy="1295400"/>
          </a:xfrm>
          <a:prstGeom prst="roundRect">
            <a:avLst>
              <a:gd name="adj" fmla="val 16667"/>
            </a:avLst>
          </a:prstGeom>
          <a:solidFill>
            <a:schemeClr val="hlink"/>
          </a:solidFill>
          <a:ln w="38100">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60776" name="Line 5"/>
          <p:cNvSpPr>
            <a:spLocks noChangeShapeType="1"/>
          </p:cNvSpPr>
          <p:nvPr/>
        </p:nvSpPr>
        <p:spPr bwMode="auto">
          <a:xfrm>
            <a:off x="5668963" y="4202113"/>
            <a:ext cx="0" cy="12954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60777" name="Text Box 6"/>
          <p:cNvSpPr txBox="1">
            <a:spLocks noChangeArrowheads="1"/>
          </p:cNvSpPr>
          <p:nvPr/>
        </p:nvSpPr>
        <p:spPr bwMode="auto">
          <a:xfrm>
            <a:off x="3357563" y="4591050"/>
            <a:ext cx="2133600" cy="519113"/>
          </a:xfrm>
          <a:prstGeom prst="rect">
            <a:avLst/>
          </a:prstGeom>
          <a:noFill/>
          <a:ln w="9525">
            <a:noFill/>
            <a:miter lim="800000"/>
            <a:headEnd/>
            <a:tailEnd/>
          </a:ln>
        </p:spPr>
        <p:txBody>
          <a:bodyPr>
            <a:spAutoFit/>
          </a:bodyPr>
          <a:lstStyle/>
          <a:p>
            <a:pPr algn="ctr">
              <a:spcBef>
                <a:spcPct val="50000"/>
              </a:spcBef>
            </a:pPr>
            <a:r>
              <a:rPr lang="en-US" sz="2800">
                <a:latin typeface="Arial" pitchFamily="34" charset="0"/>
                <a:cs typeface="Arial" pitchFamily="34" charset="0"/>
              </a:rPr>
              <a:t>address</a:t>
            </a:r>
          </a:p>
        </p:txBody>
      </p:sp>
      <p:sp>
        <p:nvSpPr>
          <p:cNvPr id="160778" name="Text Box 7"/>
          <p:cNvSpPr txBox="1">
            <a:spLocks noChangeArrowheads="1"/>
          </p:cNvSpPr>
          <p:nvPr/>
        </p:nvSpPr>
        <p:spPr bwMode="auto">
          <a:xfrm>
            <a:off x="5319713" y="4589463"/>
            <a:ext cx="2133600" cy="519112"/>
          </a:xfrm>
          <a:prstGeom prst="rect">
            <a:avLst/>
          </a:prstGeom>
          <a:noFill/>
          <a:ln w="9525">
            <a:noFill/>
            <a:miter lim="800000"/>
            <a:headEnd/>
            <a:tailEnd/>
          </a:ln>
        </p:spPr>
        <p:txBody>
          <a:bodyPr>
            <a:spAutoFit/>
          </a:bodyPr>
          <a:lstStyle/>
          <a:p>
            <a:pPr algn="ctr">
              <a:spcBef>
                <a:spcPct val="50000"/>
              </a:spcBef>
            </a:pPr>
            <a:r>
              <a:rPr lang="en-US" sz="2800">
                <a:latin typeface="Arial" pitchFamily="34" charset="0"/>
                <a:cs typeface="Arial" pitchFamily="34" charset="0"/>
              </a:rPr>
              <a:t>S</a:t>
            </a:r>
          </a:p>
        </p:txBody>
      </p:sp>
      <p:sp>
        <p:nvSpPr>
          <p:cNvPr id="160779" name="AutoShape 8"/>
          <p:cNvSpPr>
            <a:spLocks noChangeArrowheads="1"/>
          </p:cNvSpPr>
          <p:nvPr/>
        </p:nvSpPr>
        <p:spPr bwMode="auto">
          <a:xfrm>
            <a:off x="5919788" y="4445000"/>
            <a:ext cx="1003300" cy="820738"/>
          </a:xfrm>
          <a:prstGeom prst="wedgeRoundRectCallout">
            <a:avLst>
              <a:gd name="adj1" fmla="val 123574"/>
              <a:gd name="adj2" fmla="val 84042"/>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60780" name="Text Box 9"/>
          <p:cNvSpPr txBox="1">
            <a:spLocks noChangeArrowheads="1"/>
          </p:cNvSpPr>
          <p:nvPr/>
        </p:nvSpPr>
        <p:spPr bwMode="auto">
          <a:xfrm>
            <a:off x="7021513" y="5584825"/>
            <a:ext cx="1827212" cy="519113"/>
          </a:xfrm>
          <a:prstGeom prst="rect">
            <a:avLst/>
          </a:prstGeom>
          <a:noFill/>
          <a:ln w="9525">
            <a:noFill/>
            <a:miter lim="800000"/>
            <a:headEnd/>
            <a:tailEnd/>
          </a:ln>
        </p:spPr>
        <p:txBody>
          <a:bodyPr>
            <a:spAutoFit/>
          </a:bodyPr>
          <a:lstStyle/>
          <a:p>
            <a:pPr algn="ctr"/>
            <a:r>
              <a:rPr lang="en-US" sz="2800" b="1">
                <a:solidFill>
                  <a:srgbClr val="FF0000"/>
                </a:solidFill>
                <a:latin typeface="Arial" pitchFamily="34" charset="0"/>
                <a:cs typeface="Arial" pitchFamily="34" charset="0"/>
              </a:rPr>
              <a:t>Stamp</a:t>
            </a:r>
          </a:p>
        </p:txBody>
      </p:sp>
      <p:sp>
        <p:nvSpPr>
          <p:cNvPr id="160781" name="AutoShape 10"/>
          <p:cNvSpPr>
            <a:spLocks noChangeArrowheads="1"/>
          </p:cNvSpPr>
          <p:nvPr/>
        </p:nvSpPr>
        <p:spPr bwMode="auto">
          <a:xfrm>
            <a:off x="3573463" y="4445000"/>
            <a:ext cx="1746250" cy="820738"/>
          </a:xfrm>
          <a:prstGeom prst="wedgeRoundRectCallout">
            <a:avLst>
              <a:gd name="adj1" fmla="val -103000"/>
              <a:gd name="adj2" fmla="val -2350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60782" name="Text Box 11"/>
          <p:cNvSpPr txBox="1">
            <a:spLocks noChangeArrowheads="1"/>
          </p:cNvSpPr>
          <p:nvPr/>
        </p:nvSpPr>
        <p:spPr bwMode="auto">
          <a:xfrm>
            <a:off x="330200" y="4375150"/>
            <a:ext cx="2330450" cy="519113"/>
          </a:xfrm>
          <a:prstGeom prst="rect">
            <a:avLst/>
          </a:prstGeom>
          <a:no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Reference</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1"/>
          <p:cNvSpPr>
            <a:spLocks noGrp="1"/>
          </p:cNvSpPr>
          <p:nvPr>
            <p:ph type="ftr" sz="quarter" idx="10"/>
          </p:nvPr>
        </p:nvSpPr>
        <p:spPr>
          <a:noFill/>
        </p:spPr>
        <p:txBody>
          <a:bodyPr/>
          <a:lstStyle/>
          <a:p>
            <a:r>
              <a:rPr lang="en-US" smtClean="0"/>
              <a:t>Art of Multiprocessor Programming</a:t>
            </a:r>
          </a:p>
        </p:txBody>
      </p:sp>
      <p:sp>
        <p:nvSpPr>
          <p:cNvPr id="161795" name="Slide Number Placeholder 2"/>
          <p:cNvSpPr>
            <a:spLocks noGrp="1"/>
          </p:cNvSpPr>
          <p:nvPr>
            <p:ph type="sldNum" sz="quarter" idx="11"/>
          </p:nvPr>
        </p:nvSpPr>
        <p:spPr>
          <a:noFill/>
        </p:spPr>
        <p:txBody>
          <a:bodyPr/>
          <a:lstStyle/>
          <a:p>
            <a:fld id="{6489ECA7-69D8-4BE9-8CC3-EB17BF5303D4}" type="slidenum">
              <a:rPr lang="ar-SA" smtClean="0">
                <a:cs typeface="Arial" pitchFamily="34" charset="0"/>
              </a:rPr>
              <a:pPr/>
              <a:t>157</a:t>
            </a:fld>
            <a:endParaRPr lang="en-US" smtClean="0">
              <a:cs typeface="Arial" pitchFamily="34" charset="0"/>
            </a:endParaRPr>
          </a:p>
        </p:txBody>
      </p:sp>
      <p:sp>
        <p:nvSpPr>
          <p:cNvPr id="16179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921EA7D0-F7B3-444E-B0B8-C2AD2C845D01}" type="slidenum">
              <a:rPr lang="ar-SA" sz="1400">
                <a:solidFill>
                  <a:schemeClr val="tx1"/>
                </a:solidFill>
                <a:latin typeface="Arial" pitchFamily="34" charset="0"/>
                <a:cs typeface="Arial" pitchFamily="34" charset="0"/>
              </a:rPr>
              <a:pPr/>
              <a:t>157</a:t>
            </a:fld>
            <a:endParaRPr lang="en-US" sz="1400" dirty="0">
              <a:solidFill>
                <a:schemeClr val="tx1"/>
              </a:solidFill>
              <a:latin typeface="Arial" pitchFamily="34" charset="0"/>
              <a:cs typeface="Arial" pitchFamily="34" charset="0"/>
            </a:endParaRPr>
          </a:p>
        </p:txBody>
      </p:sp>
      <p:pic>
        <p:nvPicPr>
          <p:cNvPr id="161797"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61798" name="Rectangle 3"/>
          <p:cNvSpPr>
            <a:spLocks noGrp="1" noChangeArrowheads="1"/>
          </p:cNvSpPr>
          <p:nvPr>
            <p:ph type="title" idx="4294967295"/>
          </p:nvPr>
        </p:nvSpPr>
        <p:spPr/>
        <p:txBody>
          <a:bodyPr/>
          <a:lstStyle/>
          <a:p>
            <a:r>
              <a:rPr lang="en-US" sz="4000" smtClean="0"/>
              <a:t>Extracting Reference &amp; Stamp</a:t>
            </a:r>
          </a:p>
        </p:txBody>
      </p:sp>
      <p:sp>
        <p:nvSpPr>
          <p:cNvPr id="161799" name="Text Box 4"/>
          <p:cNvSpPr txBox="1">
            <a:spLocks noChangeArrowheads="1"/>
          </p:cNvSpPr>
          <p:nvPr/>
        </p:nvSpPr>
        <p:spPr bwMode="auto">
          <a:xfrm>
            <a:off x="452438" y="2020888"/>
            <a:ext cx="7953375" cy="519112"/>
          </a:xfrm>
          <a:prstGeom prst="rect">
            <a:avLst/>
          </a:prstGeom>
          <a:solidFill>
            <a:srgbClr val="FFFFCC"/>
          </a:solidFill>
          <a:ln w="9525">
            <a:noFill/>
            <a:miter lim="800000"/>
            <a:headEnd/>
            <a:tailEnd/>
          </a:ln>
        </p:spPr>
        <p:txBody>
          <a:bodyPr>
            <a:spAutoFit/>
          </a:bodyPr>
          <a:lstStyle/>
          <a:p>
            <a:pPr algn="l"/>
            <a:r>
              <a:rPr lang="en-US" sz="2800" b="1">
                <a:solidFill>
                  <a:schemeClr val="tx1"/>
                </a:solidFill>
                <a:latin typeface="Lucida Console" pitchFamily="49" charset="0"/>
                <a:cs typeface="Courier New" pitchFamily="49" charset="0"/>
              </a:rPr>
              <a:t>public</a:t>
            </a:r>
            <a:r>
              <a:rPr lang="en-US" sz="2800" b="1">
                <a:latin typeface="Lucida Console" pitchFamily="49" charset="0"/>
                <a:cs typeface="Courier New" pitchFamily="49" charset="0"/>
              </a:rPr>
              <a:t> T get(</a:t>
            </a:r>
            <a:r>
              <a:rPr lang="en-US" sz="2800" b="1">
                <a:solidFill>
                  <a:schemeClr val="tx1"/>
                </a:solidFill>
                <a:latin typeface="Lucida Console" pitchFamily="49" charset="0"/>
                <a:cs typeface="Courier New" pitchFamily="49" charset="0"/>
              </a:rPr>
              <a:t>int[]</a:t>
            </a:r>
            <a:r>
              <a:rPr lang="en-US" sz="2800" b="1">
                <a:latin typeface="Lucida Console" pitchFamily="49" charset="0"/>
                <a:cs typeface="Courier New" pitchFamily="49" charset="0"/>
              </a:rPr>
              <a:t> stampHolder); </a:t>
            </a: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ooter Placeholder 1"/>
          <p:cNvSpPr>
            <a:spLocks noGrp="1"/>
          </p:cNvSpPr>
          <p:nvPr>
            <p:ph type="ftr" sz="quarter" idx="10"/>
          </p:nvPr>
        </p:nvSpPr>
        <p:spPr>
          <a:noFill/>
        </p:spPr>
        <p:txBody>
          <a:bodyPr/>
          <a:lstStyle/>
          <a:p>
            <a:r>
              <a:rPr lang="en-US" smtClean="0"/>
              <a:t>Art of Multiprocessor Programming</a:t>
            </a:r>
          </a:p>
        </p:txBody>
      </p:sp>
      <p:sp>
        <p:nvSpPr>
          <p:cNvPr id="162819" name="Slide Number Placeholder 2"/>
          <p:cNvSpPr>
            <a:spLocks noGrp="1"/>
          </p:cNvSpPr>
          <p:nvPr>
            <p:ph type="sldNum" sz="quarter" idx="11"/>
          </p:nvPr>
        </p:nvSpPr>
        <p:spPr>
          <a:noFill/>
        </p:spPr>
        <p:txBody>
          <a:bodyPr/>
          <a:lstStyle/>
          <a:p>
            <a:fld id="{173C2006-5D69-41E5-A355-F995DC882FC9}" type="slidenum">
              <a:rPr lang="ar-SA" smtClean="0">
                <a:cs typeface="Arial" pitchFamily="34" charset="0"/>
              </a:rPr>
              <a:pPr/>
              <a:t>158</a:t>
            </a:fld>
            <a:endParaRPr lang="en-US" smtClean="0">
              <a:cs typeface="Arial" pitchFamily="34" charset="0"/>
            </a:endParaRPr>
          </a:p>
        </p:txBody>
      </p:sp>
      <p:sp>
        <p:nvSpPr>
          <p:cNvPr id="16282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2D4F3DEA-4505-4D92-AEE2-A90F920C0744}" type="slidenum">
              <a:rPr lang="ar-SA" sz="1400">
                <a:solidFill>
                  <a:schemeClr val="tx1"/>
                </a:solidFill>
                <a:latin typeface="Arial" pitchFamily="34" charset="0"/>
                <a:cs typeface="Arial" pitchFamily="34" charset="0"/>
              </a:rPr>
              <a:pPr/>
              <a:t>158</a:t>
            </a:fld>
            <a:endParaRPr lang="en-US" sz="1400" dirty="0">
              <a:solidFill>
                <a:schemeClr val="tx1"/>
              </a:solidFill>
              <a:latin typeface="Arial" pitchFamily="34" charset="0"/>
              <a:cs typeface="Arial" pitchFamily="34" charset="0"/>
            </a:endParaRPr>
          </a:p>
        </p:txBody>
      </p:sp>
      <p:pic>
        <p:nvPicPr>
          <p:cNvPr id="162821"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62822" name="Rectangle 3"/>
          <p:cNvSpPr>
            <a:spLocks noGrp="1" noChangeArrowheads="1"/>
          </p:cNvSpPr>
          <p:nvPr>
            <p:ph type="title" idx="4294967295"/>
          </p:nvPr>
        </p:nvSpPr>
        <p:spPr/>
        <p:txBody>
          <a:bodyPr/>
          <a:lstStyle/>
          <a:p>
            <a:r>
              <a:rPr lang="en-US" sz="4000" smtClean="0"/>
              <a:t>Extracting Reference &amp; Stamp</a:t>
            </a:r>
          </a:p>
        </p:txBody>
      </p:sp>
      <p:sp>
        <p:nvSpPr>
          <p:cNvPr id="162823" name="Text Box 4"/>
          <p:cNvSpPr txBox="1">
            <a:spLocks noChangeArrowheads="1"/>
          </p:cNvSpPr>
          <p:nvPr/>
        </p:nvSpPr>
        <p:spPr bwMode="auto">
          <a:xfrm>
            <a:off x="452438" y="2020888"/>
            <a:ext cx="7953375" cy="519112"/>
          </a:xfrm>
          <a:prstGeom prst="rect">
            <a:avLst/>
          </a:prstGeom>
          <a:solidFill>
            <a:srgbClr val="FFFFCC"/>
          </a:solidFill>
          <a:ln w="9525">
            <a:noFill/>
            <a:miter lim="800000"/>
            <a:headEnd/>
            <a:tailEnd/>
          </a:ln>
        </p:spPr>
        <p:txBody>
          <a:bodyPr>
            <a:spAutoFit/>
          </a:bodyPr>
          <a:lstStyle/>
          <a:p>
            <a:pPr algn="l"/>
            <a:r>
              <a:rPr lang="en-US" sz="2800" b="1">
                <a:solidFill>
                  <a:schemeClr val="folHlink"/>
                </a:solidFill>
                <a:latin typeface="Lucida Console" pitchFamily="49" charset="0"/>
                <a:cs typeface="Courier New" pitchFamily="49" charset="0"/>
              </a:rPr>
              <a:t>public </a:t>
            </a:r>
            <a:r>
              <a:rPr lang="en-US" sz="2800" b="1">
                <a:latin typeface="Lucida Console" pitchFamily="49" charset="0"/>
                <a:cs typeface="Courier New" pitchFamily="49" charset="0"/>
              </a:rPr>
              <a:t>T </a:t>
            </a:r>
            <a:r>
              <a:rPr lang="en-US" sz="2800" b="1">
                <a:solidFill>
                  <a:schemeClr val="folHlink"/>
                </a:solidFill>
                <a:latin typeface="Lucida Console" pitchFamily="49" charset="0"/>
                <a:cs typeface="Courier New" pitchFamily="49" charset="0"/>
              </a:rPr>
              <a:t>get(int[]</a:t>
            </a:r>
            <a:r>
              <a:rPr lang="en-US" sz="2800" b="1">
                <a:latin typeface="Lucida Console" pitchFamily="49" charset="0"/>
                <a:cs typeface="Courier New" pitchFamily="49" charset="0"/>
              </a:rPr>
              <a:t> stampHolder</a:t>
            </a:r>
            <a:r>
              <a:rPr lang="en-US" sz="2800" b="1">
                <a:solidFill>
                  <a:schemeClr val="folHlink"/>
                </a:solidFill>
                <a:latin typeface="Lucida Console" pitchFamily="49" charset="0"/>
                <a:cs typeface="Courier New" pitchFamily="49" charset="0"/>
              </a:rPr>
              <a:t>);</a:t>
            </a:r>
            <a:r>
              <a:rPr lang="en-US" sz="2800" b="1">
                <a:latin typeface="Lucida Console" pitchFamily="49" charset="0"/>
                <a:cs typeface="Courier New" pitchFamily="49" charset="0"/>
              </a:rPr>
              <a:t> </a:t>
            </a:r>
          </a:p>
        </p:txBody>
      </p:sp>
      <p:sp>
        <p:nvSpPr>
          <p:cNvPr id="162824" name="AutoShape 5"/>
          <p:cNvSpPr>
            <a:spLocks noChangeArrowheads="1"/>
          </p:cNvSpPr>
          <p:nvPr/>
        </p:nvSpPr>
        <p:spPr bwMode="auto">
          <a:xfrm>
            <a:off x="1958975" y="1925638"/>
            <a:ext cx="581025" cy="642937"/>
          </a:xfrm>
          <a:prstGeom prst="wedgeRoundRectCallout">
            <a:avLst>
              <a:gd name="adj1" fmla="val -62569"/>
              <a:gd name="adj2" fmla="val 278644"/>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62825" name="Text Box 6"/>
          <p:cNvSpPr txBox="1">
            <a:spLocks noChangeArrowheads="1"/>
          </p:cNvSpPr>
          <p:nvPr/>
        </p:nvSpPr>
        <p:spPr bwMode="auto">
          <a:xfrm>
            <a:off x="425450" y="4284663"/>
            <a:ext cx="2330450" cy="1800225"/>
          </a:xfrm>
          <a:prstGeom prst="rect">
            <a:avLst/>
          </a:prstGeom>
          <a:no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Returns reference to object of type T</a:t>
            </a:r>
          </a:p>
        </p:txBody>
      </p:sp>
      <p:sp>
        <p:nvSpPr>
          <p:cNvPr id="162826" name="AutoShape 7"/>
          <p:cNvSpPr>
            <a:spLocks noChangeArrowheads="1"/>
          </p:cNvSpPr>
          <p:nvPr/>
        </p:nvSpPr>
        <p:spPr bwMode="auto">
          <a:xfrm>
            <a:off x="4572000" y="1905000"/>
            <a:ext cx="2476500" cy="820738"/>
          </a:xfrm>
          <a:prstGeom prst="wedgeRoundRectCallout">
            <a:avLst>
              <a:gd name="adj1" fmla="val 8653"/>
              <a:gd name="adj2" fmla="val 218472"/>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62827" name="Text Box 8"/>
          <p:cNvSpPr txBox="1">
            <a:spLocks noChangeArrowheads="1"/>
          </p:cNvSpPr>
          <p:nvPr/>
        </p:nvSpPr>
        <p:spPr bwMode="auto">
          <a:xfrm>
            <a:off x="3398838" y="4284663"/>
            <a:ext cx="3322637" cy="946150"/>
          </a:xfrm>
          <a:prstGeom prst="rect">
            <a:avLst/>
          </a:prstGeom>
          <a:noFill/>
          <a:ln w="9525">
            <a:noFill/>
            <a:miter lim="800000"/>
            <a:headEnd/>
            <a:tailEnd/>
          </a:ln>
        </p:spPr>
        <p:txBody>
          <a:bodyPr>
            <a:spAutoFit/>
          </a:bodyPr>
          <a:lstStyle/>
          <a:p>
            <a:pPr algn="ctr"/>
            <a:r>
              <a:rPr lang="en-US" sz="2800" b="1">
                <a:solidFill>
                  <a:srgbClr val="FF0000"/>
                </a:solidFill>
                <a:latin typeface="Arial" pitchFamily="34" charset="0"/>
                <a:cs typeface="Arial" pitchFamily="34" charset="0"/>
              </a:rPr>
              <a:t>Returns stamp at array index 0!</a:t>
            </a: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Footer Placeholder 1"/>
          <p:cNvSpPr>
            <a:spLocks noGrp="1"/>
          </p:cNvSpPr>
          <p:nvPr>
            <p:ph type="ftr" sz="quarter" idx="10"/>
          </p:nvPr>
        </p:nvSpPr>
        <p:spPr>
          <a:noFill/>
        </p:spPr>
        <p:txBody>
          <a:bodyPr/>
          <a:lstStyle/>
          <a:p>
            <a:r>
              <a:rPr lang="en-US" smtClean="0"/>
              <a:t>Art of Multiprocessor Programming</a:t>
            </a:r>
          </a:p>
        </p:txBody>
      </p:sp>
      <p:sp>
        <p:nvSpPr>
          <p:cNvPr id="163843" name="Slide Number Placeholder 2"/>
          <p:cNvSpPr>
            <a:spLocks noGrp="1"/>
          </p:cNvSpPr>
          <p:nvPr>
            <p:ph type="sldNum" sz="quarter" idx="11"/>
          </p:nvPr>
        </p:nvSpPr>
        <p:spPr>
          <a:noFill/>
        </p:spPr>
        <p:txBody>
          <a:bodyPr/>
          <a:lstStyle/>
          <a:p>
            <a:fld id="{CDF2033B-0A11-4AF9-B899-D4CDDADAB0F7}" type="slidenum">
              <a:rPr lang="ar-SA" smtClean="0">
                <a:cs typeface="Arial" pitchFamily="34" charset="0"/>
              </a:rPr>
              <a:pPr/>
              <a:t>159</a:t>
            </a:fld>
            <a:endParaRPr lang="en-US" smtClean="0">
              <a:cs typeface="Arial" pitchFamily="34" charset="0"/>
            </a:endParaRPr>
          </a:p>
        </p:txBody>
      </p:sp>
      <p:sp>
        <p:nvSpPr>
          <p:cNvPr id="163844"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fld id="{8B92E298-9B67-429F-B2F3-768820E5AE12}" type="slidenum">
              <a:rPr lang="ar-SA" sz="1400">
                <a:solidFill>
                  <a:schemeClr val="tx1"/>
                </a:solidFill>
                <a:latin typeface="Arial" pitchFamily="34" charset="0"/>
                <a:cs typeface="Arial" pitchFamily="34" charset="0"/>
              </a:rPr>
              <a:pPr/>
              <a:t>159</a:t>
            </a:fld>
            <a:endParaRPr lang="en-US" sz="1400" dirty="0">
              <a:solidFill>
                <a:schemeClr val="tx1"/>
              </a:solidFill>
              <a:latin typeface="Arial" pitchFamily="34" charset="0"/>
              <a:cs typeface="Arial" pitchFamily="34" charset="0"/>
            </a:endParaRPr>
          </a:p>
        </p:txBody>
      </p:sp>
      <p:sp>
        <p:nvSpPr>
          <p:cNvPr id="163845" name="Rectangle 2"/>
          <p:cNvSpPr>
            <a:spLocks noGrp="1" noChangeArrowheads="1"/>
          </p:cNvSpPr>
          <p:nvPr>
            <p:ph type="title" idx="4294967295"/>
          </p:nvPr>
        </p:nvSpPr>
        <p:spPr/>
        <p:txBody>
          <a:bodyPr/>
          <a:lstStyle/>
          <a:p>
            <a:r>
              <a:rPr lang="en-US" smtClean="0"/>
              <a:t>Exchanger Status</a:t>
            </a:r>
          </a:p>
        </p:txBody>
      </p:sp>
      <p:sp>
        <p:nvSpPr>
          <p:cNvPr id="163846" name="Rectangle 3"/>
          <p:cNvSpPr>
            <a:spLocks noChangeArrowheads="1"/>
          </p:cNvSpPr>
          <p:nvPr/>
        </p:nvSpPr>
        <p:spPr bwMode="auto">
          <a:xfrm>
            <a:off x="709613" y="1981200"/>
            <a:ext cx="7824787" cy="519113"/>
          </a:xfrm>
          <a:prstGeom prst="rect">
            <a:avLst/>
          </a:prstGeom>
          <a:solidFill>
            <a:srgbClr val="FFFFCC"/>
          </a:solidFill>
          <a:ln w="9525">
            <a:noFill/>
            <a:miter lim="800000"/>
            <a:headEnd/>
            <a:tailEnd/>
          </a:ln>
        </p:spPr>
        <p:txBody>
          <a:bodyPr>
            <a:spAutoFit/>
          </a:bodyPr>
          <a:lstStyle/>
          <a:p>
            <a:pPr marL="342900" indent="-342900" algn="l">
              <a:spcBef>
                <a:spcPct val="20000"/>
              </a:spcBef>
            </a:pPr>
            <a:r>
              <a:rPr lang="en-US" sz="2800" b="1">
                <a:solidFill>
                  <a:schemeClr val="tx1"/>
                </a:solidFill>
                <a:latin typeface="Lucida Console" pitchFamily="49" charset="0"/>
                <a:cs typeface="Courier New" pitchFamily="49" charset="0"/>
              </a:rPr>
              <a:t>enum</a:t>
            </a:r>
            <a:r>
              <a:rPr lang="en-US" sz="2800" b="1">
                <a:latin typeface="Lucida Console" pitchFamily="49" charset="0"/>
                <a:cs typeface="Courier New" pitchFamily="49" charset="0"/>
              </a:rPr>
              <a:t> Status {EMPTY, WAITING, BUSY};</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p>
            <a:r>
              <a:rPr lang="en-US" smtClean="0"/>
              <a:t>Art of Multiprocessor Programming</a:t>
            </a:r>
          </a:p>
        </p:txBody>
      </p:sp>
      <p:sp>
        <p:nvSpPr>
          <p:cNvPr id="18435" name="Slide Number Placeholder 2"/>
          <p:cNvSpPr>
            <a:spLocks noGrp="1"/>
          </p:cNvSpPr>
          <p:nvPr>
            <p:ph type="sldNum" sz="quarter" idx="11"/>
          </p:nvPr>
        </p:nvSpPr>
        <p:spPr>
          <a:noFill/>
        </p:spPr>
        <p:txBody>
          <a:bodyPr/>
          <a:lstStyle/>
          <a:p>
            <a:fld id="{93AC0A64-7ADF-4F39-B5F5-0F305AB1C571}" type="slidenum">
              <a:rPr lang="ar-SA" smtClean="0"/>
              <a:pPr/>
              <a:t>16</a:t>
            </a:fld>
            <a:endParaRPr lang="en-US" smtClean="0"/>
          </a:p>
        </p:txBody>
      </p:sp>
      <p:sp>
        <p:nvSpPr>
          <p:cNvPr id="1843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D6C00963-983D-4FF9-9B52-F53F6B6A4D10}" type="slidenum">
              <a:rPr lang="ar-SA" sz="1400">
                <a:solidFill>
                  <a:schemeClr val="tx1"/>
                </a:solidFill>
                <a:latin typeface="Arial" pitchFamily="34" charset="0"/>
                <a:cs typeface="Arial" pitchFamily="34" charset="0"/>
              </a:rPr>
              <a:pPr/>
              <a:t>16</a:t>
            </a:fld>
            <a:endParaRPr lang="en-US" sz="1400">
              <a:solidFill>
                <a:schemeClr val="tx1"/>
              </a:solidFill>
              <a:latin typeface="Arial" pitchFamily="34" charset="0"/>
              <a:cs typeface="Arial" pitchFamily="34" charset="0"/>
            </a:endParaRPr>
          </a:p>
        </p:txBody>
      </p:sp>
      <p:sp>
        <p:nvSpPr>
          <p:cNvPr id="56115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8438" name="Rectangle 3"/>
          <p:cNvSpPr>
            <a:spLocks noGrp="1" noChangeArrowheads="1"/>
          </p:cNvSpPr>
          <p:nvPr>
            <p:ph type="title" idx="4294967295"/>
          </p:nvPr>
        </p:nvSpPr>
        <p:spPr/>
        <p:txBody>
          <a:bodyPr/>
          <a:lstStyle/>
          <a:p>
            <a:r>
              <a:rPr lang="en-US" smtClean="0"/>
              <a:t>Bounded Queue</a:t>
            </a:r>
          </a:p>
        </p:txBody>
      </p:sp>
      <p:sp>
        <p:nvSpPr>
          <p:cNvPr id="18439"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8440" name="Group 6"/>
          <p:cNvGrpSpPr>
            <a:grpSpLocks/>
          </p:cNvGrpSpPr>
          <p:nvPr/>
        </p:nvGrpSpPr>
        <p:grpSpPr bwMode="auto">
          <a:xfrm>
            <a:off x="3990975" y="1933575"/>
            <a:ext cx="976313" cy="609600"/>
            <a:chOff x="3417" y="2938"/>
            <a:chExt cx="615" cy="384"/>
          </a:xfrm>
        </p:grpSpPr>
        <p:sp>
          <p:nvSpPr>
            <p:cNvPr id="561159" name="AutoShape 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8460" name="Line 8"/>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8441" name="Group 10"/>
          <p:cNvGrpSpPr>
            <a:grpSpLocks/>
          </p:cNvGrpSpPr>
          <p:nvPr/>
        </p:nvGrpSpPr>
        <p:grpSpPr bwMode="auto">
          <a:xfrm>
            <a:off x="4084638" y="2106613"/>
            <a:ext cx="304800" cy="304800"/>
            <a:chOff x="3894" y="2760"/>
            <a:chExt cx="192" cy="192"/>
          </a:xfrm>
        </p:grpSpPr>
        <p:sp>
          <p:nvSpPr>
            <p:cNvPr id="18457" name="Oval 11"/>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458" name="Oval 12"/>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8442" name="Text Box 15"/>
          <p:cNvSpPr txBox="1">
            <a:spLocks noChangeArrowheads="1"/>
          </p:cNvSpPr>
          <p:nvPr/>
        </p:nvSpPr>
        <p:spPr bwMode="auto">
          <a:xfrm>
            <a:off x="185689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561168" name="Freeform 16"/>
          <p:cNvSpPr>
            <a:spLocks/>
          </p:cNvSpPr>
          <p:nvPr/>
        </p:nvSpPr>
        <p:spPr bwMode="auto">
          <a:xfrm>
            <a:off x="2517775" y="2503488"/>
            <a:ext cx="1423988" cy="312737"/>
          </a:xfrm>
          <a:custGeom>
            <a:avLst/>
            <a:gdLst>
              <a:gd name="T0" fmla="*/ 0 w 897"/>
              <a:gd name="T1" fmla="*/ 2147483647 h 197"/>
              <a:gd name="T2" fmla="*/ 2147483647 w 897"/>
              <a:gd name="T3" fmla="*/ 2147483647 h 197"/>
              <a:gd name="T4" fmla="*/ 2147483647 w 897"/>
              <a:gd name="T5" fmla="*/ 0 h 197"/>
              <a:gd name="T6" fmla="*/ 0 60000 65536"/>
              <a:gd name="T7" fmla="*/ 0 60000 65536"/>
              <a:gd name="T8" fmla="*/ 0 60000 65536"/>
              <a:gd name="T9" fmla="*/ 0 w 897"/>
              <a:gd name="T10" fmla="*/ 0 h 197"/>
              <a:gd name="T11" fmla="*/ 897 w 897"/>
              <a:gd name="T12" fmla="*/ 197 h 197"/>
            </a:gdLst>
            <a:ahLst/>
            <a:cxnLst>
              <a:cxn ang="T6">
                <a:pos x="T0" y="T1"/>
              </a:cxn>
              <a:cxn ang="T7">
                <a:pos x="T2" y="T3"/>
              </a:cxn>
              <a:cxn ang="T8">
                <a:pos x="T4" y="T5"/>
              </a:cxn>
            </a:cxnLst>
            <a:rect l="T9" t="T10" r="T11" b="T12"/>
            <a:pathLst>
              <a:path w="897" h="197">
                <a:moveTo>
                  <a:pt x="0" y="109"/>
                </a:moveTo>
                <a:cubicBezTo>
                  <a:pt x="88" y="121"/>
                  <a:pt x="380" y="197"/>
                  <a:pt x="529" y="179"/>
                </a:cubicBezTo>
                <a:cubicBezTo>
                  <a:pt x="678" y="161"/>
                  <a:pt x="820" y="37"/>
                  <a:pt x="897"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8444" name="Text Box 17"/>
          <p:cNvSpPr txBox="1">
            <a:spLocks noChangeArrowheads="1"/>
          </p:cNvSpPr>
          <p:nvPr/>
        </p:nvSpPr>
        <p:spPr bwMode="auto">
          <a:xfrm>
            <a:off x="1880111"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sp>
        <p:nvSpPr>
          <p:cNvPr id="561170" name="Line 18"/>
          <p:cNvSpPr>
            <a:spLocks noChangeShapeType="1"/>
          </p:cNvSpPr>
          <p:nvPr/>
        </p:nvSpPr>
        <p:spPr bwMode="auto">
          <a:xfrm>
            <a:off x="4479925" y="1919288"/>
            <a:ext cx="487363"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561171" name="AutoShape 19"/>
          <p:cNvSpPr>
            <a:spLocks noChangeArrowheads="1"/>
          </p:cNvSpPr>
          <p:nvPr/>
        </p:nvSpPr>
        <p:spPr bwMode="auto">
          <a:xfrm flipH="1">
            <a:off x="6127750" y="1768475"/>
            <a:ext cx="1247775" cy="900113"/>
          </a:xfrm>
          <a:prstGeom prst="wedgeRoundRectCallout">
            <a:avLst>
              <a:gd name="adj1" fmla="val 94019"/>
              <a:gd name="adj2" fmla="val 136241"/>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561172" name="Text Box 20"/>
          <p:cNvSpPr txBox="1">
            <a:spLocks noChangeArrowheads="1"/>
          </p:cNvSpPr>
          <p:nvPr/>
        </p:nvSpPr>
        <p:spPr bwMode="auto">
          <a:xfrm>
            <a:off x="4612653" y="3378200"/>
            <a:ext cx="2722219" cy="523220"/>
          </a:xfrm>
          <a:prstGeom prst="rect">
            <a:avLst/>
          </a:prstGeom>
          <a:noFill/>
          <a:ln w="38100" algn="ctr">
            <a:noFill/>
            <a:miter lim="800000"/>
            <a:headEnd/>
            <a:tailEnd/>
          </a:ln>
        </p:spPr>
        <p:txBody>
          <a:bodyPr wrap="none">
            <a:spAutoFit/>
          </a:bodyPr>
          <a:lstStyle/>
          <a:p>
            <a:pPr algn="ctr"/>
            <a:r>
              <a:rPr lang="en-US" sz="2800">
                <a:solidFill>
                  <a:srgbClr val="FF0000"/>
                </a:solidFill>
                <a:latin typeface="Arial" pitchFamily="34" charset="0"/>
                <a:cs typeface="Arial" pitchFamily="34" charset="0"/>
              </a:rPr>
              <a:t>First actual item</a:t>
            </a:r>
          </a:p>
        </p:txBody>
      </p:sp>
      <p:grpSp>
        <p:nvGrpSpPr>
          <p:cNvPr id="4" name="Group 21"/>
          <p:cNvGrpSpPr>
            <a:grpSpLocks/>
          </p:cNvGrpSpPr>
          <p:nvPr/>
        </p:nvGrpSpPr>
        <p:grpSpPr bwMode="auto">
          <a:xfrm>
            <a:off x="6256338" y="1919288"/>
            <a:ext cx="976312" cy="609600"/>
            <a:chOff x="3417" y="2938"/>
            <a:chExt cx="615" cy="384"/>
          </a:xfrm>
        </p:grpSpPr>
        <p:sp>
          <p:nvSpPr>
            <p:cNvPr id="561174" name="AutoShape 22"/>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8456" name="Line 23"/>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561176" name="Line 24"/>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5" name="Group 25"/>
          <p:cNvGrpSpPr>
            <a:grpSpLocks/>
          </p:cNvGrpSpPr>
          <p:nvPr/>
        </p:nvGrpSpPr>
        <p:grpSpPr bwMode="auto">
          <a:xfrm>
            <a:off x="6350000" y="2092325"/>
            <a:ext cx="304800" cy="304800"/>
            <a:chOff x="3894" y="2760"/>
            <a:chExt cx="192" cy="192"/>
          </a:xfrm>
        </p:grpSpPr>
        <p:sp>
          <p:nvSpPr>
            <p:cNvPr id="18453" name="Oval 26"/>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454" name="Oval 27"/>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61180" name="Line 28"/>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561181" name="Freeform 29"/>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61170"/>
                                        </p:tgtEl>
                                      </p:cBhvr>
                                    </p:animEffect>
                                    <p:set>
                                      <p:cBhvr>
                                        <p:cTn id="7" dur="1" fill="hold">
                                          <p:stCondLst>
                                            <p:cond delay="499"/>
                                          </p:stCondLst>
                                        </p:cTn>
                                        <p:tgtEl>
                                          <p:spTgt spid="56117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561168"/>
                                        </p:tgtEl>
                                      </p:cBhvr>
                                    </p:animEffect>
                                    <p:set>
                                      <p:cBhvr>
                                        <p:cTn id="10" dur="1" fill="hold">
                                          <p:stCondLst>
                                            <p:cond delay="499"/>
                                          </p:stCondLst>
                                        </p:cTn>
                                        <p:tgtEl>
                                          <p:spTgt spid="561168"/>
                                        </p:tgtEl>
                                        <p:attrNameLst>
                                          <p:attrName>style.visibility</p:attrName>
                                        </p:attrNameLst>
                                      </p:cBhvr>
                                      <p:to>
                                        <p:strVal val="hidden"/>
                                      </p:to>
                                    </p:se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61180"/>
                                        </p:tgtEl>
                                        <p:attrNameLst>
                                          <p:attrName>style.visibility</p:attrName>
                                        </p:attrNameLst>
                                      </p:cBhvr>
                                      <p:to>
                                        <p:strVal val="visible"/>
                                      </p:to>
                                    </p:set>
                                    <p:animEffect transition="in" filter="blinds(horizontal)">
                                      <p:cBhvr>
                                        <p:cTn id="14" dur="500"/>
                                        <p:tgtEl>
                                          <p:spTgt spid="56118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61181"/>
                                        </p:tgtEl>
                                        <p:attrNameLst>
                                          <p:attrName>style.visibility</p:attrName>
                                        </p:attrNameLst>
                                      </p:cBhvr>
                                      <p:to>
                                        <p:strVal val="visible"/>
                                      </p:to>
                                    </p:set>
                                    <p:animEffect transition="in" filter="blinds(horizontal)">
                                      <p:cBhvr>
                                        <p:cTn id="17" dur="500"/>
                                        <p:tgtEl>
                                          <p:spTgt spid="561181"/>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61176"/>
                                        </p:tgtEl>
                                        <p:attrNameLst>
                                          <p:attrName>style.visibility</p:attrName>
                                        </p:attrNameLst>
                                      </p:cBhvr>
                                      <p:to>
                                        <p:strVal val="visible"/>
                                      </p:to>
                                    </p:set>
                                    <p:animEffect transition="in" filter="blinds(horizontal)">
                                      <p:cBhvr>
                                        <p:cTn id="23" dur="500"/>
                                        <p:tgtEl>
                                          <p:spTgt spid="561176"/>
                                        </p:tgtEl>
                                      </p:cBhvr>
                                    </p:animEffect>
                                  </p:childTnLst>
                                </p:cTn>
                              </p:par>
                              <p:par>
                                <p:cTn id="24" presetID="3" presetClass="entr" presetSubtype="1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561172"/>
                                        </p:tgtEl>
                                        <p:attrNameLst>
                                          <p:attrName>style.visibility</p:attrName>
                                        </p:attrNameLst>
                                      </p:cBhvr>
                                      <p:to>
                                        <p:strVal val="visible"/>
                                      </p:to>
                                    </p:set>
                                    <p:animEffect transition="in" filter="blinds(horizontal)">
                                      <p:cBhvr>
                                        <p:cTn id="30" dur="500"/>
                                        <p:tgtEl>
                                          <p:spTgt spid="56117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61171"/>
                                        </p:tgtEl>
                                        <p:attrNameLst>
                                          <p:attrName>style.visibility</p:attrName>
                                        </p:attrNameLst>
                                      </p:cBhvr>
                                      <p:to>
                                        <p:strVal val="visible"/>
                                      </p:to>
                                    </p:set>
                                    <p:animEffect transition="in" filter="blinds(horizontal)">
                                      <p:cBhvr>
                                        <p:cTn id="33" dur="500"/>
                                        <p:tgtEl>
                                          <p:spTgt spid="56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68" grpId="0" animBg="1"/>
      <p:bldP spid="561170" grpId="0" animBg="1"/>
      <p:bldP spid="561171" grpId="0" animBg="1"/>
      <p:bldP spid="561172" grpId="0"/>
      <p:bldP spid="561176" grpId="0" animBg="1"/>
      <p:bldP spid="561180" grpId="0" animBg="1"/>
      <p:bldP spid="561181"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Footer Placeholder 1"/>
          <p:cNvSpPr>
            <a:spLocks noGrp="1"/>
          </p:cNvSpPr>
          <p:nvPr>
            <p:ph type="ftr" sz="quarter" idx="10"/>
          </p:nvPr>
        </p:nvSpPr>
        <p:spPr>
          <a:noFill/>
        </p:spPr>
        <p:txBody>
          <a:bodyPr/>
          <a:lstStyle/>
          <a:p>
            <a:r>
              <a:rPr lang="en-US" smtClean="0"/>
              <a:t>Art of Multiprocessor Programming</a:t>
            </a:r>
          </a:p>
        </p:txBody>
      </p:sp>
      <p:sp>
        <p:nvSpPr>
          <p:cNvPr id="164867" name="Slide Number Placeholder 2"/>
          <p:cNvSpPr>
            <a:spLocks noGrp="1"/>
          </p:cNvSpPr>
          <p:nvPr>
            <p:ph type="sldNum" sz="quarter" idx="11"/>
          </p:nvPr>
        </p:nvSpPr>
        <p:spPr>
          <a:noFill/>
        </p:spPr>
        <p:txBody>
          <a:bodyPr/>
          <a:lstStyle/>
          <a:p>
            <a:fld id="{9AC60012-D8DF-48CC-8D7C-A35EBF6D2BDB}" type="slidenum">
              <a:rPr lang="ar-SA" smtClean="0">
                <a:cs typeface="Arial" pitchFamily="34" charset="0"/>
              </a:rPr>
              <a:pPr/>
              <a:t>160</a:t>
            </a:fld>
            <a:endParaRPr lang="en-US" smtClean="0">
              <a:cs typeface="Arial" pitchFamily="34" charset="0"/>
            </a:endParaRPr>
          </a:p>
        </p:txBody>
      </p:sp>
      <p:sp>
        <p:nvSpPr>
          <p:cNvPr id="164868"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fld id="{44641E8D-81C3-4065-8A81-E876FC0FCCFA}" type="slidenum">
              <a:rPr lang="ar-SA" sz="1400">
                <a:solidFill>
                  <a:schemeClr val="tx1"/>
                </a:solidFill>
                <a:latin typeface="Arial" pitchFamily="34" charset="0"/>
                <a:cs typeface="Arial" pitchFamily="34" charset="0"/>
              </a:rPr>
              <a:pPr/>
              <a:t>160</a:t>
            </a:fld>
            <a:endParaRPr lang="en-US" sz="1400" dirty="0">
              <a:solidFill>
                <a:schemeClr val="tx1"/>
              </a:solidFill>
              <a:latin typeface="Arial" pitchFamily="34" charset="0"/>
              <a:cs typeface="Arial" pitchFamily="34" charset="0"/>
            </a:endParaRPr>
          </a:p>
        </p:txBody>
      </p:sp>
      <p:sp>
        <p:nvSpPr>
          <p:cNvPr id="164869" name="Rectangle 2"/>
          <p:cNvSpPr>
            <a:spLocks noGrp="1" noChangeArrowheads="1"/>
          </p:cNvSpPr>
          <p:nvPr>
            <p:ph type="title" idx="4294967295"/>
          </p:nvPr>
        </p:nvSpPr>
        <p:spPr/>
        <p:txBody>
          <a:bodyPr/>
          <a:lstStyle/>
          <a:p>
            <a:r>
              <a:rPr lang="en-US" smtClean="0"/>
              <a:t>Exchanger Status</a:t>
            </a:r>
          </a:p>
        </p:txBody>
      </p:sp>
      <p:sp>
        <p:nvSpPr>
          <p:cNvPr id="164870" name="Rectangle 3"/>
          <p:cNvSpPr>
            <a:spLocks noChangeArrowheads="1"/>
          </p:cNvSpPr>
          <p:nvPr/>
        </p:nvSpPr>
        <p:spPr bwMode="auto">
          <a:xfrm>
            <a:off x="709613" y="1981200"/>
            <a:ext cx="7824787" cy="519113"/>
          </a:xfrm>
          <a:prstGeom prst="rect">
            <a:avLst/>
          </a:prstGeom>
          <a:solidFill>
            <a:srgbClr val="FFFFCC"/>
          </a:solidFill>
          <a:ln w="9525">
            <a:noFill/>
            <a:miter lim="800000"/>
            <a:headEnd/>
            <a:tailEnd/>
          </a:ln>
        </p:spPr>
        <p:txBody>
          <a:bodyPr>
            <a:spAutoFit/>
          </a:bodyPr>
          <a:lstStyle/>
          <a:p>
            <a:pPr marL="342900" indent="-342900" algn="l">
              <a:spcBef>
                <a:spcPct val="20000"/>
              </a:spcBef>
            </a:pPr>
            <a:r>
              <a:rPr lang="en-US" sz="2800" b="1">
                <a:solidFill>
                  <a:schemeClr val="folHlink"/>
                </a:solidFill>
                <a:latin typeface="Lucida Console" pitchFamily="49" charset="0"/>
                <a:cs typeface="Courier New" pitchFamily="49" charset="0"/>
              </a:rPr>
              <a:t>enum Status {</a:t>
            </a:r>
            <a:r>
              <a:rPr lang="en-US" sz="2800" b="1">
                <a:latin typeface="Lucida Console" pitchFamily="49" charset="0"/>
                <a:cs typeface="Courier New" pitchFamily="49" charset="0"/>
              </a:rPr>
              <a:t>EMPTY</a:t>
            </a:r>
            <a:r>
              <a:rPr lang="en-US" sz="2800" b="1">
                <a:solidFill>
                  <a:schemeClr val="folHlink"/>
                </a:solidFill>
                <a:latin typeface="Lucida Console" pitchFamily="49" charset="0"/>
                <a:cs typeface="Courier New" pitchFamily="49" charset="0"/>
              </a:rPr>
              <a:t>, WAITING, BUSY};</a:t>
            </a:r>
          </a:p>
        </p:txBody>
      </p:sp>
      <p:sp>
        <p:nvSpPr>
          <p:cNvPr id="164871" name="AutoShape 4"/>
          <p:cNvSpPr>
            <a:spLocks noChangeArrowheads="1"/>
          </p:cNvSpPr>
          <p:nvPr/>
        </p:nvSpPr>
        <p:spPr bwMode="auto">
          <a:xfrm>
            <a:off x="3511881" y="2000250"/>
            <a:ext cx="1228725" cy="477838"/>
          </a:xfrm>
          <a:prstGeom prst="wedgeRoundRectCallout">
            <a:avLst>
              <a:gd name="adj1" fmla="val -120282"/>
              <a:gd name="adj2" fmla="val 263287"/>
              <a:gd name="adj3" fmla="val 16667"/>
            </a:avLst>
          </a:prstGeom>
          <a:noFill/>
          <a:ln w="38100">
            <a:solidFill>
              <a:srgbClr val="FF0000"/>
            </a:solidFill>
            <a:miter lim="800000"/>
            <a:headEnd/>
            <a:tailEnd/>
          </a:ln>
        </p:spPr>
        <p:txBody>
          <a:bodyPr anchor="ctr"/>
          <a:lstStyle/>
          <a:p>
            <a:pPr algn="ctr"/>
            <a:endParaRPr lang="en-US" sz="4000" b="1" dirty="0">
              <a:latin typeface="Arial" pitchFamily="34" charset="0"/>
              <a:cs typeface="Courier New" pitchFamily="49" charset="0"/>
            </a:endParaRPr>
          </a:p>
        </p:txBody>
      </p:sp>
      <p:sp>
        <p:nvSpPr>
          <p:cNvPr id="164872" name="Text Box 5"/>
          <p:cNvSpPr txBox="1">
            <a:spLocks noChangeArrowheads="1"/>
          </p:cNvSpPr>
          <p:nvPr/>
        </p:nvSpPr>
        <p:spPr bwMode="auto">
          <a:xfrm>
            <a:off x="936625" y="3468688"/>
            <a:ext cx="3455988" cy="519112"/>
          </a:xfrm>
          <a:prstGeom prst="rect">
            <a:avLst/>
          </a:prstGeom>
          <a:solidFill>
            <a:schemeClr val="bg1"/>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Nothing</a:t>
            </a:r>
            <a:r>
              <a:rPr lang="en-US" sz="2800" b="1" dirty="0">
                <a:solidFill>
                  <a:srgbClr val="FF0000"/>
                </a:solidFill>
                <a:latin typeface="Arial" pitchFamily="34" charset="0"/>
                <a:cs typeface="Courier New" pitchFamily="49" charset="0"/>
              </a:rPr>
              <a:t> yet</a:t>
            </a: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3"/>
          <p:cNvSpPr>
            <a:spLocks noChangeArrowheads="1"/>
          </p:cNvSpPr>
          <p:nvPr/>
        </p:nvSpPr>
        <p:spPr bwMode="auto">
          <a:xfrm>
            <a:off x="709613" y="1981200"/>
            <a:ext cx="7824787" cy="519113"/>
          </a:xfrm>
          <a:prstGeom prst="rect">
            <a:avLst/>
          </a:prstGeom>
          <a:solidFill>
            <a:srgbClr val="FFFFCC"/>
          </a:solidFill>
          <a:ln w="9525">
            <a:noFill/>
            <a:miter lim="800000"/>
            <a:headEnd/>
            <a:tailEnd/>
          </a:ln>
        </p:spPr>
        <p:txBody>
          <a:bodyPr>
            <a:spAutoFit/>
          </a:bodyPr>
          <a:lstStyle/>
          <a:p>
            <a:pPr marL="342900" indent="-342900" algn="l">
              <a:spcBef>
                <a:spcPct val="20000"/>
              </a:spcBef>
            </a:pPr>
            <a:r>
              <a:rPr lang="en-US" sz="2800" b="1">
                <a:solidFill>
                  <a:schemeClr val="folHlink"/>
                </a:solidFill>
                <a:latin typeface="Lucida Console" pitchFamily="49" charset="0"/>
                <a:cs typeface="Courier New" pitchFamily="49" charset="0"/>
              </a:rPr>
              <a:t>enum Status {</a:t>
            </a:r>
            <a:r>
              <a:rPr lang="en-US" sz="2800" b="1">
                <a:latin typeface="Lucida Console" pitchFamily="49" charset="0"/>
                <a:cs typeface="Courier New" pitchFamily="49" charset="0"/>
              </a:rPr>
              <a:t>EMPTY, WAITING</a:t>
            </a:r>
            <a:r>
              <a:rPr lang="en-US" sz="2800" b="1">
                <a:solidFill>
                  <a:schemeClr val="folHlink"/>
                </a:solidFill>
                <a:latin typeface="Lucida Console" pitchFamily="49" charset="0"/>
                <a:cs typeface="Courier New" pitchFamily="49" charset="0"/>
              </a:rPr>
              <a:t>, BUSY};</a:t>
            </a:r>
          </a:p>
        </p:txBody>
      </p:sp>
      <p:sp>
        <p:nvSpPr>
          <p:cNvPr id="13" name="AutoShape 4"/>
          <p:cNvSpPr>
            <a:spLocks noChangeArrowheads="1"/>
          </p:cNvSpPr>
          <p:nvPr/>
        </p:nvSpPr>
        <p:spPr bwMode="auto">
          <a:xfrm>
            <a:off x="3511881" y="2000250"/>
            <a:ext cx="1228725" cy="477838"/>
          </a:xfrm>
          <a:prstGeom prst="wedgeRoundRectCallout">
            <a:avLst>
              <a:gd name="adj1" fmla="val -120282"/>
              <a:gd name="adj2" fmla="val 263287"/>
              <a:gd name="adj3" fmla="val 16667"/>
            </a:avLst>
          </a:prstGeom>
          <a:noFill/>
          <a:ln w="38100">
            <a:solidFill>
              <a:srgbClr val="FF0000"/>
            </a:solidFill>
            <a:miter lim="800000"/>
            <a:headEnd/>
            <a:tailEnd/>
          </a:ln>
        </p:spPr>
        <p:txBody>
          <a:bodyPr anchor="ctr"/>
          <a:lstStyle/>
          <a:p>
            <a:pPr algn="ctr"/>
            <a:endParaRPr lang="en-US" sz="4000" b="1" dirty="0">
              <a:latin typeface="Arial" pitchFamily="34" charset="0"/>
              <a:cs typeface="Courier New" pitchFamily="49" charset="0"/>
            </a:endParaRPr>
          </a:p>
        </p:txBody>
      </p:sp>
      <p:sp>
        <p:nvSpPr>
          <p:cNvPr id="14" name="Text Box 5"/>
          <p:cNvSpPr txBox="1">
            <a:spLocks noChangeArrowheads="1"/>
          </p:cNvSpPr>
          <p:nvPr/>
        </p:nvSpPr>
        <p:spPr bwMode="auto">
          <a:xfrm>
            <a:off x="936625" y="3468688"/>
            <a:ext cx="3455988" cy="519112"/>
          </a:xfrm>
          <a:prstGeom prst="rect">
            <a:avLst/>
          </a:prstGeom>
          <a:solidFill>
            <a:schemeClr val="bg1"/>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Nothing</a:t>
            </a:r>
            <a:r>
              <a:rPr lang="en-US" sz="2800" b="1" dirty="0">
                <a:solidFill>
                  <a:srgbClr val="FF0000"/>
                </a:solidFill>
                <a:latin typeface="Arial" pitchFamily="34" charset="0"/>
                <a:cs typeface="Courier New" pitchFamily="49" charset="0"/>
              </a:rPr>
              <a:t> yet</a:t>
            </a:r>
          </a:p>
        </p:txBody>
      </p:sp>
      <p:sp>
        <p:nvSpPr>
          <p:cNvPr id="165890" name="Footer Placeholder 1"/>
          <p:cNvSpPr>
            <a:spLocks noGrp="1"/>
          </p:cNvSpPr>
          <p:nvPr>
            <p:ph type="ftr" sz="quarter" idx="10"/>
          </p:nvPr>
        </p:nvSpPr>
        <p:spPr>
          <a:noFill/>
        </p:spPr>
        <p:txBody>
          <a:bodyPr/>
          <a:lstStyle/>
          <a:p>
            <a:r>
              <a:rPr lang="en-US" smtClean="0"/>
              <a:t>Art of Multiprocessor Programming</a:t>
            </a:r>
          </a:p>
        </p:txBody>
      </p:sp>
      <p:sp>
        <p:nvSpPr>
          <p:cNvPr id="165891" name="Slide Number Placeholder 2"/>
          <p:cNvSpPr>
            <a:spLocks noGrp="1"/>
          </p:cNvSpPr>
          <p:nvPr>
            <p:ph type="sldNum" sz="quarter" idx="11"/>
          </p:nvPr>
        </p:nvSpPr>
        <p:spPr>
          <a:noFill/>
        </p:spPr>
        <p:txBody>
          <a:bodyPr/>
          <a:lstStyle/>
          <a:p>
            <a:fld id="{C029D261-B009-4D60-821D-6FB216C1845C}" type="slidenum">
              <a:rPr lang="ar-SA" smtClean="0">
                <a:cs typeface="Arial" pitchFamily="34" charset="0"/>
              </a:rPr>
              <a:pPr/>
              <a:t>161</a:t>
            </a:fld>
            <a:endParaRPr lang="en-US" smtClean="0">
              <a:cs typeface="Arial" pitchFamily="34" charset="0"/>
            </a:endParaRPr>
          </a:p>
        </p:txBody>
      </p:sp>
      <p:sp>
        <p:nvSpPr>
          <p:cNvPr id="165892"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fld id="{DA993FA2-F84A-4C85-A214-96552CDDEC1A}" type="slidenum">
              <a:rPr lang="ar-SA" sz="1400">
                <a:solidFill>
                  <a:schemeClr val="tx1"/>
                </a:solidFill>
                <a:latin typeface="Arial" pitchFamily="34" charset="0"/>
                <a:cs typeface="Arial" pitchFamily="34" charset="0"/>
              </a:rPr>
              <a:pPr/>
              <a:t>161</a:t>
            </a:fld>
            <a:endParaRPr lang="en-US" sz="1400" dirty="0">
              <a:solidFill>
                <a:schemeClr val="tx1"/>
              </a:solidFill>
              <a:latin typeface="Arial" pitchFamily="34" charset="0"/>
              <a:cs typeface="Arial" pitchFamily="34" charset="0"/>
            </a:endParaRPr>
          </a:p>
        </p:txBody>
      </p:sp>
      <p:sp>
        <p:nvSpPr>
          <p:cNvPr id="165893" name="Rectangle 2"/>
          <p:cNvSpPr>
            <a:spLocks noGrp="1" noChangeArrowheads="1"/>
          </p:cNvSpPr>
          <p:nvPr>
            <p:ph type="title" idx="4294967295"/>
          </p:nvPr>
        </p:nvSpPr>
        <p:spPr/>
        <p:txBody>
          <a:bodyPr/>
          <a:lstStyle/>
          <a:p>
            <a:r>
              <a:rPr lang="en-US" smtClean="0"/>
              <a:t>Exchange Status</a:t>
            </a:r>
          </a:p>
        </p:txBody>
      </p:sp>
      <p:sp>
        <p:nvSpPr>
          <p:cNvPr id="165897" name="AutoShape 6"/>
          <p:cNvSpPr>
            <a:spLocks noChangeArrowheads="1"/>
          </p:cNvSpPr>
          <p:nvPr/>
        </p:nvSpPr>
        <p:spPr bwMode="auto">
          <a:xfrm>
            <a:off x="4999038" y="1997075"/>
            <a:ext cx="1622425" cy="477838"/>
          </a:xfrm>
          <a:prstGeom prst="wedgeRoundRectCallout">
            <a:avLst>
              <a:gd name="adj1" fmla="val -121431"/>
              <a:gd name="adj2" fmla="val 387208"/>
              <a:gd name="adj3" fmla="val 16667"/>
            </a:avLst>
          </a:prstGeom>
          <a:noFill/>
          <a:ln w="38100">
            <a:solidFill>
              <a:srgbClr val="FF0000"/>
            </a:solidFill>
            <a:miter lim="800000"/>
            <a:headEnd/>
            <a:tailEnd/>
          </a:ln>
        </p:spPr>
        <p:txBody>
          <a:bodyPr anchor="ctr"/>
          <a:lstStyle/>
          <a:p>
            <a:pPr algn="ctr"/>
            <a:endParaRPr lang="en-US" sz="4000" b="1" dirty="0">
              <a:latin typeface="Arial" pitchFamily="34" charset="0"/>
              <a:cs typeface="Courier New" pitchFamily="49" charset="0"/>
            </a:endParaRPr>
          </a:p>
        </p:txBody>
      </p:sp>
      <p:sp>
        <p:nvSpPr>
          <p:cNvPr id="165898" name="Text Box 7"/>
          <p:cNvSpPr txBox="1">
            <a:spLocks noChangeArrowheads="1"/>
          </p:cNvSpPr>
          <p:nvPr/>
        </p:nvSpPr>
        <p:spPr bwMode="auto">
          <a:xfrm>
            <a:off x="1230313" y="4295775"/>
            <a:ext cx="4003675" cy="946150"/>
          </a:xfrm>
          <a:prstGeom prst="rect">
            <a:avLst/>
          </a:prstGeom>
          <a:solidFill>
            <a:schemeClr val="bg1"/>
          </a:solidFill>
          <a:ln w="9525">
            <a:noFill/>
            <a:miter lim="800000"/>
            <a:headEnd/>
            <a:tailEnd/>
          </a:ln>
        </p:spPr>
        <p:txBody>
          <a:bodyPr>
            <a:spAutoFit/>
          </a:bodyPr>
          <a:lstStyle/>
          <a:p>
            <a:pPr algn="ctr"/>
            <a:r>
              <a:rPr lang="en-US" sz="2800" b="1">
                <a:solidFill>
                  <a:srgbClr val="FF0000"/>
                </a:solidFill>
                <a:latin typeface="Arial" pitchFamily="34" charset="0"/>
                <a:cs typeface="Arial" pitchFamily="34" charset="0"/>
              </a:rPr>
              <a:t>One thread is waiting for rendez-vous</a:t>
            </a: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1"/>
          <p:cNvSpPr>
            <a:spLocks noGrp="1"/>
          </p:cNvSpPr>
          <p:nvPr>
            <p:ph type="ftr" sz="quarter" idx="10"/>
          </p:nvPr>
        </p:nvSpPr>
        <p:spPr>
          <a:noFill/>
        </p:spPr>
        <p:txBody>
          <a:bodyPr/>
          <a:lstStyle/>
          <a:p>
            <a:r>
              <a:rPr lang="en-US" smtClean="0"/>
              <a:t>Art of Multiprocessor Programming</a:t>
            </a:r>
          </a:p>
        </p:txBody>
      </p:sp>
      <p:sp>
        <p:nvSpPr>
          <p:cNvPr id="166915" name="Slide Number Placeholder 2"/>
          <p:cNvSpPr>
            <a:spLocks noGrp="1"/>
          </p:cNvSpPr>
          <p:nvPr>
            <p:ph type="sldNum" sz="quarter" idx="11"/>
          </p:nvPr>
        </p:nvSpPr>
        <p:spPr>
          <a:noFill/>
        </p:spPr>
        <p:txBody>
          <a:bodyPr/>
          <a:lstStyle/>
          <a:p>
            <a:fld id="{75BCD3F0-97E6-4B7C-9464-F4E68E2C45C4}" type="slidenum">
              <a:rPr lang="ar-SA" smtClean="0">
                <a:cs typeface="Arial" pitchFamily="34" charset="0"/>
              </a:rPr>
              <a:pPr/>
              <a:t>162</a:t>
            </a:fld>
            <a:endParaRPr lang="en-US" smtClean="0">
              <a:cs typeface="Arial" pitchFamily="34" charset="0"/>
            </a:endParaRPr>
          </a:p>
        </p:txBody>
      </p:sp>
      <p:sp>
        <p:nvSpPr>
          <p:cNvPr id="166916"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fld id="{9AB12991-67C0-40A2-82CB-66717CDC79C3}" type="slidenum">
              <a:rPr lang="ar-SA" sz="1400">
                <a:solidFill>
                  <a:schemeClr val="tx1"/>
                </a:solidFill>
                <a:latin typeface="Arial" pitchFamily="34" charset="0"/>
                <a:cs typeface="Arial" pitchFamily="34" charset="0"/>
              </a:rPr>
              <a:pPr/>
              <a:t>162</a:t>
            </a:fld>
            <a:endParaRPr lang="en-US" sz="1400" dirty="0">
              <a:solidFill>
                <a:schemeClr val="tx1"/>
              </a:solidFill>
              <a:latin typeface="Arial" pitchFamily="34" charset="0"/>
              <a:cs typeface="Arial" pitchFamily="34" charset="0"/>
            </a:endParaRPr>
          </a:p>
        </p:txBody>
      </p:sp>
      <p:sp>
        <p:nvSpPr>
          <p:cNvPr id="166917" name="Rectangle 2"/>
          <p:cNvSpPr>
            <a:spLocks noGrp="1" noChangeArrowheads="1"/>
          </p:cNvSpPr>
          <p:nvPr>
            <p:ph type="title" idx="4294967295"/>
          </p:nvPr>
        </p:nvSpPr>
        <p:spPr/>
        <p:txBody>
          <a:bodyPr/>
          <a:lstStyle/>
          <a:p>
            <a:r>
              <a:rPr lang="en-US" smtClean="0"/>
              <a:t>Exchange Status</a:t>
            </a:r>
          </a:p>
        </p:txBody>
      </p:sp>
      <p:sp>
        <p:nvSpPr>
          <p:cNvPr id="166918" name="Rectangle 3"/>
          <p:cNvSpPr>
            <a:spLocks noChangeArrowheads="1"/>
          </p:cNvSpPr>
          <p:nvPr/>
        </p:nvSpPr>
        <p:spPr bwMode="auto">
          <a:xfrm>
            <a:off x="709613" y="1981200"/>
            <a:ext cx="7824787" cy="519113"/>
          </a:xfrm>
          <a:prstGeom prst="rect">
            <a:avLst/>
          </a:prstGeom>
          <a:solidFill>
            <a:srgbClr val="FFFFCC"/>
          </a:solidFill>
          <a:ln w="9525">
            <a:noFill/>
            <a:miter lim="800000"/>
            <a:headEnd/>
            <a:tailEnd/>
          </a:ln>
        </p:spPr>
        <p:txBody>
          <a:bodyPr>
            <a:spAutoFit/>
          </a:bodyPr>
          <a:lstStyle/>
          <a:p>
            <a:pPr marL="342900" indent="-342900" algn="l">
              <a:spcBef>
                <a:spcPct val="20000"/>
              </a:spcBef>
            </a:pPr>
            <a:r>
              <a:rPr lang="en-US" sz="2800" b="1">
                <a:solidFill>
                  <a:schemeClr val="folHlink"/>
                </a:solidFill>
                <a:latin typeface="Lucida Console" pitchFamily="49" charset="0"/>
                <a:cs typeface="Courier New" pitchFamily="49" charset="0"/>
              </a:rPr>
              <a:t>enum Status {</a:t>
            </a:r>
            <a:r>
              <a:rPr lang="en-US" sz="2800" b="1">
                <a:latin typeface="Lucida Console" pitchFamily="49" charset="0"/>
                <a:cs typeface="Courier New" pitchFamily="49" charset="0"/>
              </a:rPr>
              <a:t>EMPTY, WAITING, BUSY};</a:t>
            </a:r>
          </a:p>
        </p:txBody>
      </p:sp>
      <p:sp>
        <p:nvSpPr>
          <p:cNvPr id="166922" name="Text Box 7"/>
          <p:cNvSpPr txBox="1">
            <a:spLocks noChangeArrowheads="1"/>
          </p:cNvSpPr>
          <p:nvPr/>
        </p:nvSpPr>
        <p:spPr bwMode="auto">
          <a:xfrm>
            <a:off x="1230313" y="4295775"/>
            <a:ext cx="4003675" cy="946150"/>
          </a:xfrm>
          <a:prstGeom prst="rect">
            <a:avLst/>
          </a:prstGeom>
          <a:solidFill>
            <a:schemeClr val="bg1"/>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One thread is waiting for </a:t>
            </a:r>
            <a:r>
              <a:rPr lang="en-US" sz="2800" b="1" dirty="0" err="1">
                <a:solidFill>
                  <a:srgbClr val="FF0000"/>
                </a:solidFill>
                <a:latin typeface="Arial" pitchFamily="34" charset="0"/>
                <a:cs typeface="Arial" pitchFamily="34" charset="0"/>
              </a:rPr>
              <a:t>rendez-vous</a:t>
            </a:r>
            <a:endParaRPr lang="en-US" sz="2800" b="1" dirty="0">
              <a:solidFill>
                <a:srgbClr val="FF0000"/>
              </a:solidFill>
              <a:latin typeface="Arial" pitchFamily="34" charset="0"/>
              <a:cs typeface="Arial" pitchFamily="34" charset="0"/>
            </a:endParaRPr>
          </a:p>
        </p:txBody>
      </p:sp>
      <p:sp>
        <p:nvSpPr>
          <p:cNvPr id="166923" name="AutoShape 8"/>
          <p:cNvSpPr>
            <a:spLocks noChangeArrowheads="1"/>
          </p:cNvSpPr>
          <p:nvPr/>
        </p:nvSpPr>
        <p:spPr bwMode="auto">
          <a:xfrm>
            <a:off x="6867525" y="2022475"/>
            <a:ext cx="1298575" cy="477838"/>
          </a:xfrm>
          <a:prstGeom prst="wedgeRoundRectCallout">
            <a:avLst>
              <a:gd name="adj1" fmla="val -128486"/>
              <a:gd name="adj2" fmla="val 605148"/>
              <a:gd name="adj3" fmla="val 16667"/>
            </a:avLst>
          </a:prstGeom>
          <a:noFill/>
          <a:ln w="38100">
            <a:solidFill>
              <a:srgbClr val="FF0000"/>
            </a:solidFill>
            <a:miter lim="800000"/>
            <a:headEnd/>
            <a:tailEnd/>
          </a:ln>
        </p:spPr>
        <p:txBody>
          <a:bodyPr anchor="ctr"/>
          <a:lstStyle/>
          <a:p>
            <a:pPr algn="ctr"/>
            <a:endParaRPr lang="en-US" sz="4000" b="1" dirty="0">
              <a:latin typeface="Arial" pitchFamily="34" charset="0"/>
              <a:cs typeface="Courier New" pitchFamily="49" charset="0"/>
            </a:endParaRPr>
          </a:p>
        </p:txBody>
      </p:sp>
      <p:sp>
        <p:nvSpPr>
          <p:cNvPr id="166924" name="Text Box 9"/>
          <p:cNvSpPr txBox="1">
            <a:spLocks noChangeArrowheads="1"/>
          </p:cNvSpPr>
          <p:nvPr/>
        </p:nvSpPr>
        <p:spPr bwMode="auto">
          <a:xfrm>
            <a:off x="4179888" y="5251450"/>
            <a:ext cx="4003675" cy="946150"/>
          </a:xfrm>
          <a:prstGeom prst="rect">
            <a:avLst/>
          </a:prstGeom>
          <a:solidFill>
            <a:schemeClr val="bg1"/>
          </a:solidFill>
          <a:ln w="9525">
            <a:noFill/>
            <a:miter lim="800000"/>
            <a:headEnd/>
            <a:tailEnd/>
          </a:ln>
        </p:spPr>
        <p:txBody>
          <a:bodyPr>
            <a:spAutoFit/>
          </a:bodyPr>
          <a:lstStyle/>
          <a:p>
            <a:pPr algn="ctr"/>
            <a:r>
              <a:rPr lang="en-US" sz="2800" b="1">
                <a:solidFill>
                  <a:srgbClr val="FF0000"/>
                </a:solidFill>
                <a:latin typeface="Arial" pitchFamily="34" charset="0"/>
                <a:cs typeface="Arial" pitchFamily="34" charset="0"/>
              </a:rPr>
              <a:t>Other threads busy with rendez-vous</a:t>
            </a:r>
          </a:p>
        </p:txBody>
      </p:sp>
      <p:sp>
        <p:nvSpPr>
          <p:cNvPr id="13" name="AutoShape 4"/>
          <p:cNvSpPr>
            <a:spLocks noChangeArrowheads="1"/>
          </p:cNvSpPr>
          <p:nvPr/>
        </p:nvSpPr>
        <p:spPr bwMode="auto">
          <a:xfrm>
            <a:off x="3511881" y="2000250"/>
            <a:ext cx="1228725" cy="477838"/>
          </a:xfrm>
          <a:prstGeom prst="wedgeRoundRectCallout">
            <a:avLst>
              <a:gd name="adj1" fmla="val -120282"/>
              <a:gd name="adj2" fmla="val 263287"/>
              <a:gd name="adj3" fmla="val 16667"/>
            </a:avLst>
          </a:prstGeom>
          <a:noFill/>
          <a:ln w="38100">
            <a:solidFill>
              <a:srgbClr val="FF0000"/>
            </a:solidFill>
            <a:miter lim="800000"/>
            <a:headEnd/>
            <a:tailEnd/>
          </a:ln>
        </p:spPr>
        <p:txBody>
          <a:bodyPr anchor="ctr"/>
          <a:lstStyle/>
          <a:p>
            <a:pPr algn="ctr"/>
            <a:endParaRPr lang="en-US" sz="4000" b="1" dirty="0">
              <a:latin typeface="Arial" pitchFamily="34" charset="0"/>
              <a:cs typeface="Courier New" pitchFamily="49" charset="0"/>
            </a:endParaRPr>
          </a:p>
        </p:txBody>
      </p:sp>
      <p:sp>
        <p:nvSpPr>
          <p:cNvPr id="14" name="Text Box 5"/>
          <p:cNvSpPr txBox="1">
            <a:spLocks noChangeArrowheads="1"/>
          </p:cNvSpPr>
          <p:nvPr/>
        </p:nvSpPr>
        <p:spPr bwMode="auto">
          <a:xfrm>
            <a:off x="936625" y="3468688"/>
            <a:ext cx="3455988" cy="519112"/>
          </a:xfrm>
          <a:prstGeom prst="rect">
            <a:avLst/>
          </a:prstGeom>
          <a:solidFill>
            <a:schemeClr val="bg1"/>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Nothing</a:t>
            </a:r>
            <a:r>
              <a:rPr lang="en-US" sz="2800" b="1" dirty="0">
                <a:solidFill>
                  <a:srgbClr val="FF0000"/>
                </a:solidFill>
                <a:latin typeface="Arial" pitchFamily="34" charset="0"/>
                <a:cs typeface="Courier New" pitchFamily="49" charset="0"/>
              </a:rPr>
              <a:t> yet</a:t>
            </a:r>
          </a:p>
        </p:txBody>
      </p:sp>
      <p:sp>
        <p:nvSpPr>
          <p:cNvPr id="166921" name="AutoShape 6"/>
          <p:cNvSpPr>
            <a:spLocks noChangeArrowheads="1"/>
          </p:cNvSpPr>
          <p:nvPr/>
        </p:nvSpPr>
        <p:spPr bwMode="auto">
          <a:xfrm>
            <a:off x="4999038" y="1997075"/>
            <a:ext cx="1622425" cy="477838"/>
          </a:xfrm>
          <a:prstGeom prst="wedgeRoundRectCallout">
            <a:avLst>
              <a:gd name="adj1" fmla="val -121431"/>
              <a:gd name="adj2" fmla="val 387208"/>
              <a:gd name="adj3" fmla="val 16667"/>
            </a:avLst>
          </a:prstGeom>
          <a:noFill/>
          <a:ln w="38100">
            <a:solidFill>
              <a:srgbClr val="FF0000"/>
            </a:solidFill>
            <a:miter lim="800000"/>
            <a:headEnd/>
            <a:tailEnd/>
          </a:ln>
        </p:spPr>
        <p:txBody>
          <a:bodyPr anchor="ctr"/>
          <a:lstStyle/>
          <a:p>
            <a:pPr algn="ctr"/>
            <a:endParaRPr lang="en-US" sz="4000" b="1" dirty="0">
              <a:latin typeface="Arial"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1"/>
          <p:cNvSpPr>
            <a:spLocks noGrp="1"/>
          </p:cNvSpPr>
          <p:nvPr>
            <p:ph type="ftr" sz="quarter" idx="10"/>
          </p:nvPr>
        </p:nvSpPr>
        <p:spPr>
          <a:noFill/>
        </p:spPr>
        <p:txBody>
          <a:bodyPr/>
          <a:lstStyle/>
          <a:p>
            <a:r>
              <a:rPr lang="en-US" smtClean="0"/>
              <a:t>Art of Multiprocessor Programming</a:t>
            </a:r>
          </a:p>
        </p:txBody>
      </p:sp>
      <p:sp>
        <p:nvSpPr>
          <p:cNvPr id="167939" name="Slide Number Placeholder 2"/>
          <p:cNvSpPr>
            <a:spLocks noGrp="1"/>
          </p:cNvSpPr>
          <p:nvPr>
            <p:ph type="sldNum" sz="quarter" idx="11"/>
          </p:nvPr>
        </p:nvSpPr>
        <p:spPr>
          <a:noFill/>
        </p:spPr>
        <p:txBody>
          <a:bodyPr/>
          <a:lstStyle/>
          <a:p>
            <a:fld id="{205D210F-58A5-4AF1-93BF-0A7A95F18990}" type="slidenum">
              <a:rPr lang="ar-SA" smtClean="0">
                <a:cs typeface="Arial" pitchFamily="34" charset="0"/>
              </a:rPr>
              <a:pPr/>
              <a:t>163</a:t>
            </a:fld>
            <a:endParaRPr lang="en-US" smtClean="0">
              <a:cs typeface="Arial" pitchFamily="34" charset="0"/>
            </a:endParaRPr>
          </a:p>
        </p:txBody>
      </p:sp>
      <p:sp>
        <p:nvSpPr>
          <p:cNvPr id="16794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C12C2F2D-71E0-4E3B-9B33-FDACDA3A32B0}" type="slidenum">
              <a:rPr lang="ar-SA" sz="1400">
                <a:solidFill>
                  <a:schemeClr val="tx1"/>
                </a:solidFill>
                <a:latin typeface="Arial" pitchFamily="34" charset="0"/>
                <a:cs typeface="Arial" pitchFamily="34" charset="0"/>
              </a:rPr>
              <a:pPr/>
              <a:t>163</a:t>
            </a:fld>
            <a:endParaRPr lang="en-US" sz="1400" dirty="0">
              <a:solidFill>
                <a:schemeClr val="tx1"/>
              </a:solidFill>
              <a:latin typeface="Arial" pitchFamily="34" charset="0"/>
              <a:cs typeface="Arial" pitchFamily="34" charset="0"/>
            </a:endParaRPr>
          </a:p>
        </p:txBody>
      </p:sp>
      <p:sp>
        <p:nvSpPr>
          <p:cNvPr id="167941" name="Text Box 2"/>
          <p:cNvSpPr txBox="1">
            <a:spLocks noChangeArrowheads="1"/>
          </p:cNvSpPr>
          <p:nvPr/>
        </p:nvSpPr>
        <p:spPr bwMode="auto">
          <a:xfrm>
            <a:off x="685800" y="1314450"/>
            <a:ext cx="7772400" cy="4664075"/>
          </a:xfrm>
          <a:prstGeom prst="rect">
            <a:avLst/>
          </a:prstGeom>
          <a:solidFill>
            <a:srgbClr val="FFFFCC"/>
          </a:solidFill>
          <a:ln w="9525">
            <a:noFill/>
            <a:miter lim="800000"/>
            <a:headEnd/>
            <a:tailEnd/>
          </a:ln>
        </p:spPr>
        <p:txBody>
          <a:bodyPr>
            <a:spAutoFit/>
          </a:bodyPr>
          <a:lstStyle/>
          <a:p>
            <a:pPr algn="l"/>
            <a:r>
              <a:rPr lang="en-US" sz="2000" b="1">
                <a:solidFill>
                  <a:schemeClr val="tx2"/>
                </a:solidFill>
                <a:latin typeface="Lucida Console" pitchFamily="49" charset="0"/>
                <a:cs typeface="Courier New" pitchFamily="49" charset="0"/>
              </a:rPr>
              <a:t>public</a:t>
            </a:r>
            <a:r>
              <a:rPr lang="en-US" sz="2000" b="1">
                <a:latin typeface="Lucida Console" pitchFamily="49" charset="0"/>
                <a:cs typeface="Courier New" pitchFamily="49" charset="0"/>
              </a:rPr>
              <a:t> T Exchange(T myItem, </a:t>
            </a:r>
            <a:r>
              <a:rPr lang="en-US" sz="2000" b="1">
                <a:solidFill>
                  <a:schemeClr val="tx2"/>
                </a:solidFill>
                <a:latin typeface="Lucida Console" pitchFamily="49" charset="0"/>
                <a:cs typeface="Courier New" pitchFamily="49" charset="0"/>
              </a:rPr>
              <a:t>long</a:t>
            </a:r>
            <a:r>
              <a:rPr lang="en-US" sz="2000" b="1">
                <a:latin typeface="Lucida Console" pitchFamily="49" charset="0"/>
                <a:cs typeface="Courier New" pitchFamily="49" charset="0"/>
              </a:rPr>
              <a:t> nanos)</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throws</a:t>
            </a:r>
            <a:r>
              <a:rPr lang="en-US" sz="2000" b="1">
                <a:latin typeface="Lucida Console" pitchFamily="49" charset="0"/>
                <a:cs typeface="Courier New" pitchFamily="49" charset="0"/>
              </a:rPr>
              <a:t> TimeoutException {</a:t>
            </a:r>
          </a:p>
          <a:p>
            <a:pPr algn="l"/>
            <a:r>
              <a:rPr lang="en-US" sz="2000" b="1">
                <a:solidFill>
                  <a:schemeClr val="tx2"/>
                </a:solidFill>
                <a:latin typeface="Lucida Console" pitchFamily="49" charset="0"/>
                <a:cs typeface="Courier New" pitchFamily="49" charset="0"/>
              </a:rPr>
              <a:t> long</a:t>
            </a:r>
            <a:r>
              <a:rPr lang="en-US" sz="2000" b="1">
                <a:latin typeface="Lucida Console" pitchFamily="49" charset="0"/>
                <a:cs typeface="Courier New" pitchFamily="49" charset="0"/>
              </a:rPr>
              <a:t> timeBound = System.nanoTime() + nanos;</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int[]</a:t>
            </a:r>
            <a:r>
              <a:rPr lang="en-US" sz="2000" b="1">
                <a:latin typeface="Lucida Console" pitchFamily="49" charset="0"/>
                <a:cs typeface="Courier New" pitchFamily="49" charset="0"/>
              </a:rPr>
              <a:t> stampHolder = {EMPTY};</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while</a:t>
            </a:r>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true</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if</a:t>
            </a:r>
            <a:r>
              <a:rPr lang="en-US" sz="2000" b="1">
                <a:latin typeface="Lucida Console" pitchFamily="49" charset="0"/>
                <a:cs typeface="Courier New" pitchFamily="49" charset="0"/>
              </a:rPr>
              <a:t> (System.nanoTime() &gt; timeBound)</a:t>
            </a:r>
          </a:p>
          <a:p>
            <a:pPr algn="l"/>
            <a:r>
              <a:rPr lang="en-US" sz="2000" b="1">
                <a:solidFill>
                  <a:schemeClr val="tx2"/>
                </a:solidFill>
                <a:latin typeface="Lucida Console" pitchFamily="49" charset="0"/>
                <a:cs typeface="Courier New" pitchFamily="49" charset="0"/>
              </a:rPr>
              <a:t>    throw</a:t>
            </a:r>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new</a:t>
            </a:r>
            <a:r>
              <a:rPr lang="en-US" sz="2000" b="1">
                <a:latin typeface="Lucida Console" pitchFamily="49" charset="0"/>
                <a:cs typeface="Courier New" pitchFamily="49" charset="0"/>
              </a:rPr>
              <a:t> TimeoutException();</a:t>
            </a:r>
          </a:p>
          <a:p>
            <a:pPr algn="l"/>
            <a:r>
              <a:rPr lang="en-US" sz="2000" b="1">
                <a:latin typeface="Lucida Console" pitchFamily="49" charset="0"/>
                <a:cs typeface="Courier New" pitchFamily="49" charset="0"/>
              </a:rPr>
              <a:t>  T herItem = slot.get(stampHolder);</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int</a:t>
            </a:r>
            <a:r>
              <a:rPr lang="en-US" sz="2000" b="1">
                <a:latin typeface="Lucida Console" pitchFamily="49" charset="0"/>
                <a:cs typeface="Courier New" pitchFamily="49" charset="0"/>
              </a:rPr>
              <a:t> stamp = stampHolder[0];</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switch</a:t>
            </a:r>
            <a:r>
              <a:rPr lang="en-US" sz="2000" b="1">
                <a:latin typeface="Lucida Console" pitchFamily="49" charset="0"/>
                <a:cs typeface="Courier New" pitchFamily="49" charset="0"/>
              </a:rPr>
              <a:t>(stamp) {</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case </a:t>
            </a:r>
            <a:r>
              <a:rPr lang="en-US" sz="2000" b="1">
                <a:latin typeface="Lucida Console" pitchFamily="49" charset="0"/>
                <a:cs typeface="Courier New" pitchFamily="49" charset="0"/>
              </a:rPr>
              <a:t>EMPTY: …   </a:t>
            </a:r>
            <a:r>
              <a:rPr lang="en-US" sz="2000" b="1">
                <a:solidFill>
                  <a:schemeClr val="accent1"/>
                </a:solidFill>
                <a:latin typeface="Lucida Console" pitchFamily="49" charset="0"/>
                <a:cs typeface="Courier New" pitchFamily="49" charset="0"/>
              </a:rPr>
              <a:t>// slot is free</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case</a:t>
            </a:r>
            <a:r>
              <a:rPr lang="en-US" sz="2000" b="1">
                <a:latin typeface="Lucida Console" pitchFamily="49" charset="0"/>
                <a:cs typeface="Courier New" pitchFamily="49" charset="0"/>
              </a:rPr>
              <a:t> WAITING: … </a:t>
            </a:r>
            <a:r>
              <a:rPr lang="en-US" sz="2000" b="1">
                <a:solidFill>
                  <a:schemeClr val="accent1"/>
                </a:solidFill>
                <a:latin typeface="Lucida Console" pitchFamily="49" charset="0"/>
                <a:cs typeface="Courier New" pitchFamily="49" charset="0"/>
              </a:rPr>
              <a:t>// someone waiting for me</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case</a:t>
            </a:r>
            <a:r>
              <a:rPr lang="en-US" sz="2000" b="1">
                <a:latin typeface="Lucida Console" pitchFamily="49" charset="0"/>
                <a:cs typeface="Courier New" pitchFamily="49" charset="0"/>
              </a:rPr>
              <a:t> BUSY: …    </a:t>
            </a:r>
            <a:r>
              <a:rPr lang="en-US" sz="2000" b="1">
                <a:solidFill>
                  <a:schemeClr val="accent1"/>
                </a:solidFill>
                <a:latin typeface="Lucida Console" pitchFamily="49" charset="0"/>
                <a:cs typeface="Courier New" pitchFamily="49" charset="0"/>
              </a:rPr>
              <a:t>// others exchanging</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p>
        </p:txBody>
      </p:sp>
      <p:sp>
        <p:nvSpPr>
          <p:cNvPr id="167942" name="Rectangle 3"/>
          <p:cNvSpPr>
            <a:spLocks noGrp="1" noChangeArrowheads="1"/>
          </p:cNvSpPr>
          <p:nvPr>
            <p:ph type="title" idx="4294967295"/>
          </p:nvPr>
        </p:nvSpPr>
        <p:spPr>
          <a:xfrm>
            <a:off x="685800" y="171450"/>
            <a:ext cx="7772400" cy="1143000"/>
          </a:xfrm>
        </p:spPr>
        <p:txBody>
          <a:bodyPr/>
          <a:lstStyle/>
          <a:p>
            <a:r>
              <a:rPr lang="en-US" smtClean="0"/>
              <a:t>The Exchange</a:t>
            </a:r>
          </a:p>
        </p:txBody>
      </p:sp>
    </p:spTree>
  </p:cSld>
  <p:clrMapOvr>
    <a:masterClrMapping/>
  </p:clrMapOvr>
  <p:transition>
    <p:blinds/>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1"/>
          <p:cNvSpPr>
            <a:spLocks noGrp="1"/>
          </p:cNvSpPr>
          <p:nvPr>
            <p:ph type="ftr" sz="quarter" idx="10"/>
          </p:nvPr>
        </p:nvSpPr>
        <p:spPr>
          <a:noFill/>
        </p:spPr>
        <p:txBody>
          <a:bodyPr/>
          <a:lstStyle/>
          <a:p>
            <a:r>
              <a:rPr lang="en-US" smtClean="0"/>
              <a:t>Art of Multiprocessor Programming</a:t>
            </a:r>
          </a:p>
        </p:txBody>
      </p:sp>
      <p:sp>
        <p:nvSpPr>
          <p:cNvPr id="168963" name="Slide Number Placeholder 2"/>
          <p:cNvSpPr>
            <a:spLocks noGrp="1"/>
          </p:cNvSpPr>
          <p:nvPr>
            <p:ph type="sldNum" sz="quarter" idx="11"/>
          </p:nvPr>
        </p:nvSpPr>
        <p:spPr>
          <a:noFill/>
        </p:spPr>
        <p:txBody>
          <a:bodyPr/>
          <a:lstStyle/>
          <a:p>
            <a:fld id="{6A78992C-9CCF-49A1-884C-DCCF3BDE6393}" type="slidenum">
              <a:rPr lang="ar-SA" smtClean="0">
                <a:cs typeface="Arial" pitchFamily="34" charset="0"/>
              </a:rPr>
              <a:pPr/>
              <a:t>164</a:t>
            </a:fld>
            <a:endParaRPr lang="en-US" smtClean="0">
              <a:cs typeface="Arial" pitchFamily="34" charset="0"/>
            </a:endParaRPr>
          </a:p>
        </p:txBody>
      </p:sp>
      <p:sp>
        <p:nvSpPr>
          <p:cNvPr id="16896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A534CE37-1ECC-431D-8543-9228D1A9FB18}" type="slidenum">
              <a:rPr lang="ar-SA" sz="1400">
                <a:solidFill>
                  <a:schemeClr val="tx1"/>
                </a:solidFill>
                <a:latin typeface="Arial" pitchFamily="34" charset="0"/>
                <a:cs typeface="Arial" pitchFamily="34" charset="0"/>
              </a:rPr>
              <a:pPr/>
              <a:t>164</a:t>
            </a:fld>
            <a:endParaRPr lang="en-US" sz="1400" dirty="0">
              <a:solidFill>
                <a:schemeClr val="tx1"/>
              </a:solidFill>
              <a:latin typeface="Arial" pitchFamily="34" charset="0"/>
              <a:cs typeface="Arial" pitchFamily="34" charset="0"/>
            </a:endParaRPr>
          </a:p>
        </p:txBody>
      </p:sp>
      <p:sp>
        <p:nvSpPr>
          <p:cNvPr id="168965" name="Text Box 2"/>
          <p:cNvSpPr txBox="1">
            <a:spLocks noChangeArrowheads="1"/>
          </p:cNvSpPr>
          <p:nvPr/>
        </p:nvSpPr>
        <p:spPr bwMode="auto">
          <a:xfrm>
            <a:off x="685800" y="1314450"/>
            <a:ext cx="7772400" cy="4664075"/>
          </a:xfrm>
          <a:prstGeom prst="rect">
            <a:avLst/>
          </a:prstGeom>
          <a:solidFill>
            <a:srgbClr val="FFFFCC"/>
          </a:solidFill>
          <a:ln w="9525">
            <a:noFill/>
            <a:miter lim="800000"/>
            <a:headEnd/>
            <a:tailEnd/>
          </a:ln>
        </p:spPr>
        <p:txBody>
          <a:bodyPr>
            <a:spAutoFit/>
          </a:bodyPr>
          <a:lstStyle/>
          <a:p>
            <a:pPr algn="l"/>
            <a:r>
              <a:rPr lang="en-US" sz="2000" b="1">
                <a:solidFill>
                  <a:schemeClr val="tx2"/>
                </a:solidFill>
                <a:latin typeface="Lucida Console" pitchFamily="49" charset="0"/>
                <a:cs typeface="Courier New" pitchFamily="49" charset="0"/>
              </a:rPr>
              <a:t>public</a:t>
            </a:r>
            <a:r>
              <a:rPr lang="en-US" sz="2000" b="1">
                <a:latin typeface="Lucida Console" pitchFamily="49" charset="0"/>
                <a:cs typeface="Courier New" pitchFamily="49" charset="0"/>
              </a:rPr>
              <a:t> T Exchange(T myItem, </a:t>
            </a:r>
            <a:r>
              <a:rPr lang="en-US" sz="2000" b="1">
                <a:solidFill>
                  <a:schemeClr val="tx2"/>
                </a:solidFill>
                <a:latin typeface="Lucida Console" pitchFamily="49" charset="0"/>
                <a:cs typeface="Courier New" pitchFamily="49" charset="0"/>
              </a:rPr>
              <a:t>long</a:t>
            </a:r>
            <a:r>
              <a:rPr lang="en-US" sz="2000" b="1">
                <a:latin typeface="Lucida Console" pitchFamily="49" charset="0"/>
                <a:cs typeface="Courier New" pitchFamily="49" charset="0"/>
              </a:rPr>
              <a:t> nanos)</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throws</a:t>
            </a:r>
            <a:r>
              <a:rPr lang="en-US" sz="2000" b="1">
                <a:latin typeface="Lucida Console" pitchFamily="49" charset="0"/>
                <a:cs typeface="Courier New" pitchFamily="49" charset="0"/>
              </a:rPr>
              <a:t> TimeoutException {</a:t>
            </a:r>
          </a:p>
          <a:p>
            <a:pPr algn="l"/>
            <a:r>
              <a:rPr lang="en-US" sz="2000" b="1">
                <a:solidFill>
                  <a:schemeClr val="tx2"/>
                </a:solidFill>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long timeBound = System.nanoTime() + nanos;</a:t>
            </a:r>
          </a:p>
          <a:p>
            <a:pPr algn="l"/>
            <a:r>
              <a:rPr lang="en-US" sz="2000" b="1">
                <a:solidFill>
                  <a:schemeClr val="folHlink"/>
                </a:solidFill>
                <a:latin typeface="Lucida Console" pitchFamily="49" charset="0"/>
                <a:cs typeface="Courier New" pitchFamily="49" charset="0"/>
              </a:rPr>
              <a:t> int[] stampHolder = {EMPTY};</a:t>
            </a:r>
          </a:p>
          <a:p>
            <a:pPr algn="l"/>
            <a:r>
              <a:rPr lang="en-US" sz="2000" b="1">
                <a:solidFill>
                  <a:schemeClr val="folHlink"/>
                </a:solidFill>
                <a:latin typeface="Lucida Console" pitchFamily="49" charset="0"/>
                <a:cs typeface="Courier New" pitchFamily="49" charset="0"/>
              </a:rPr>
              <a:t> while (true) {</a:t>
            </a:r>
          </a:p>
          <a:p>
            <a:pPr algn="l"/>
            <a:r>
              <a:rPr lang="en-US" sz="2000" b="1">
                <a:solidFill>
                  <a:schemeClr val="folHlink"/>
                </a:solidFill>
                <a:latin typeface="Lucida Console" pitchFamily="49" charset="0"/>
                <a:cs typeface="Courier New" pitchFamily="49" charset="0"/>
              </a:rPr>
              <a:t>  if (System.nanoTime() &gt; timeBound)</a:t>
            </a:r>
          </a:p>
          <a:p>
            <a:pPr algn="l"/>
            <a:r>
              <a:rPr lang="en-US" sz="2000" b="1">
                <a:solidFill>
                  <a:schemeClr val="folHlink"/>
                </a:solidFill>
                <a:latin typeface="Lucida Console" pitchFamily="49" charset="0"/>
                <a:cs typeface="Courier New" pitchFamily="49" charset="0"/>
              </a:rPr>
              <a:t>    throw new TimeoutException();</a:t>
            </a:r>
          </a:p>
          <a:p>
            <a:pPr algn="l"/>
            <a:r>
              <a:rPr lang="en-US" sz="2000" b="1">
                <a:solidFill>
                  <a:schemeClr val="folHlink"/>
                </a:solidFill>
                <a:latin typeface="Lucida Console" pitchFamily="49" charset="0"/>
                <a:cs typeface="Courier New" pitchFamily="49" charset="0"/>
              </a:rPr>
              <a:t>  T herItem = slot.get(stampHolder);</a:t>
            </a:r>
          </a:p>
          <a:p>
            <a:pPr algn="l"/>
            <a:r>
              <a:rPr lang="en-US" sz="2000" b="1">
                <a:solidFill>
                  <a:schemeClr val="folHlink"/>
                </a:solidFill>
                <a:latin typeface="Lucida Console" pitchFamily="49" charset="0"/>
                <a:cs typeface="Courier New" pitchFamily="49" charset="0"/>
              </a:rPr>
              <a:t>  int stamp = stampHolder[0];</a:t>
            </a:r>
          </a:p>
          <a:p>
            <a:pPr algn="l"/>
            <a:r>
              <a:rPr lang="en-US" sz="2000" b="1">
                <a:solidFill>
                  <a:schemeClr val="folHlink"/>
                </a:solidFill>
                <a:latin typeface="Lucida Console" pitchFamily="49" charset="0"/>
                <a:cs typeface="Courier New" pitchFamily="49" charset="0"/>
              </a:rPr>
              <a:t>  switch(stamp) {</a:t>
            </a:r>
          </a:p>
          <a:p>
            <a:pPr algn="l"/>
            <a:r>
              <a:rPr lang="en-US" sz="2000" b="1">
                <a:solidFill>
                  <a:schemeClr val="folHlink"/>
                </a:solidFill>
                <a:latin typeface="Lucida Console" pitchFamily="49" charset="0"/>
                <a:cs typeface="Courier New" pitchFamily="49" charset="0"/>
              </a:rPr>
              <a:t>   case EMPTY: …   // slot is free</a:t>
            </a:r>
          </a:p>
          <a:p>
            <a:pPr algn="l"/>
            <a:r>
              <a:rPr lang="en-US" sz="2000" b="1">
                <a:solidFill>
                  <a:schemeClr val="folHlink"/>
                </a:solidFill>
                <a:latin typeface="Lucida Console" pitchFamily="49" charset="0"/>
                <a:cs typeface="Courier New" pitchFamily="49" charset="0"/>
              </a:rPr>
              <a:t>   case WAITING: … // someone waiting for me</a:t>
            </a:r>
          </a:p>
          <a:p>
            <a:pPr algn="l"/>
            <a:r>
              <a:rPr lang="en-US" sz="2000" b="1">
                <a:solidFill>
                  <a:schemeClr val="folHlink"/>
                </a:solidFill>
                <a:latin typeface="Lucida Console" pitchFamily="49" charset="0"/>
                <a:cs typeface="Courier New" pitchFamily="49" charset="0"/>
              </a:rPr>
              <a:t>   case BUSY: …    // others exchanging</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p:txBody>
      </p:sp>
      <p:sp>
        <p:nvSpPr>
          <p:cNvPr id="168966" name="Rectangle 3"/>
          <p:cNvSpPr>
            <a:spLocks noGrp="1" noChangeArrowheads="1"/>
          </p:cNvSpPr>
          <p:nvPr>
            <p:ph type="title" idx="4294967295"/>
          </p:nvPr>
        </p:nvSpPr>
        <p:spPr>
          <a:xfrm>
            <a:off x="685800" y="171450"/>
            <a:ext cx="7772400" cy="1143000"/>
          </a:xfrm>
        </p:spPr>
        <p:txBody>
          <a:bodyPr/>
          <a:lstStyle/>
          <a:p>
            <a:r>
              <a:rPr lang="en-US" smtClean="0"/>
              <a:t>The Exchange</a:t>
            </a:r>
          </a:p>
        </p:txBody>
      </p:sp>
      <p:sp>
        <p:nvSpPr>
          <p:cNvPr id="168967" name="Text Box 5"/>
          <p:cNvSpPr txBox="1">
            <a:spLocks noChangeArrowheads="1"/>
          </p:cNvSpPr>
          <p:nvPr/>
        </p:nvSpPr>
        <p:spPr bwMode="auto">
          <a:xfrm>
            <a:off x="3395663" y="4130675"/>
            <a:ext cx="2935287" cy="519113"/>
          </a:xfrm>
          <a:prstGeom prst="rect">
            <a:avLst/>
          </a:prstGeom>
          <a:solidFill>
            <a:srgbClr val="FFFFCC">
              <a:alpha val="70195"/>
            </a:srgbClr>
          </a:solidFill>
          <a:ln w="9525">
            <a:noFill/>
            <a:miter lim="800000"/>
            <a:headEnd/>
            <a:tailEnd/>
          </a:ln>
        </p:spPr>
        <p:txBody>
          <a:bodyPr>
            <a:spAutoFit/>
          </a:bodyPr>
          <a:lstStyle/>
          <a:p>
            <a:pPr algn="l"/>
            <a:r>
              <a:rPr lang="en-US" sz="2800" b="1" dirty="0">
                <a:solidFill>
                  <a:srgbClr val="FF0000"/>
                </a:solidFill>
                <a:latin typeface="Arial" pitchFamily="34" charset="0"/>
                <a:cs typeface="Courier New" pitchFamily="49" charset="0"/>
              </a:rPr>
              <a:t>Item &amp; timeout</a:t>
            </a:r>
          </a:p>
        </p:txBody>
      </p:sp>
      <p:sp>
        <p:nvSpPr>
          <p:cNvPr id="168968" name="AutoShape 4"/>
          <p:cNvSpPr>
            <a:spLocks noChangeArrowheads="1"/>
          </p:cNvSpPr>
          <p:nvPr/>
        </p:nvSpPr>
        <p:spPr bwMode="auto">
          <a:xfrm>
            <a:off x="506413" y="1314450"/>
            <a:ext cx="7442200" cy="696913"/>
          </a:xfrm>
          <a:prstGeom prst="wedgeRoundRectCallout">
            <a:avLst>
              <a:gd name="adj1" fmla="val 3264"/>
              <a:gd name="adj2" fmla="val 362755"/>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1"/>
          <p:cNvSpPr>
            <a:spLocks noGrp="1"/>
          </p:cNvSpPr>
          <p:nvPr>
            <p:ph type="ftr" sz="quarter" idx="10"/>
          </p:nvPr>
        </p:nvSpPr>
        <p:spPr>
          <a:noFill/>
        </p:spPr>
        <p:txBody>
          <a:bodyPr/>
          <a:lstStyle/>
          <a:p>
            <a:r>
              <a:rPr lang="en-US" smtClean="0"/>
              <a:t>Art of Multiprocessor Programming</a:t>
            </a:r>
          </a:p>
        </p:txBody>
      </p:sp>
      <p:sp>
        <p:nvSpPr>
          <p:cNvPr id="169987" name="Slide Number Placeholder 2"/>
          <p:cNvSpPr>
            <a:spLocks noGrp="1"/>
          </p:cNvSpPr>
          <p:nvPr>
            <p:ph type="sldNum" sz="quarter" idx="11"/>
          </p:nvPr>
        </p:nvSpPr>
        <p:spPr>
          <a:noFill/>
        </p:spPr>
        <p:txBody>
          <a:bodyPr/>
          <a:lstStyle/>
          <a:p>
            <a:fld id="{A202A484-3B48-490C-9C24-1FEC0F9DB8DD}" type="slidenum">
              <a:rPr lang="ar-SA" smtClean="0">
                <a:cs typeface="Arial" pitchFamily="34" charset="0"/>
              </a:rPr>
              <a:pPr/>
              <a:t>165</a:t>
            </a:fld>
            <a:endParaRPr lang="en-US" smtClean="0">
              <a:cs typeface="Arial" pitchFamily="34" charset="0"/>
            </a:endParaRPr>
          </a:p>
        </p:txBody>
      </p:sp>
      <p:sp>
        <p:nvSpPr>
          <p:cNvPr id="16998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0D466D58-7596-406F-98A5-DDE7B47AC5B3}" type="slidenum">
              <a:rPr lang="ar-SA" sz="1400">
                <a:solidFill>
                  <a:schemeClr val="tx1"/>
                </a:solidFill>
                <a:latin typeface="Arial" pitchFamily="34" charset="0"/>
                <a:cs typeface="Arial" pitchFamily="34" charset="0"/>
              </a:rPr>
              <a:pPr/>
              <a:t>165</a:t>
            </a:fld>
            <a:endParaRPr lang="en-US" sz="1400" dirty="0">
              <a:solidFill>
                <a:schemeClr val="tx1"/>
              </a:solidFill>
              <a:latin typeface="Arial" pitchFamily="34" charset="0"/>
              <a:cs typeface="Arial" pitchFamily="34" charset="0"/>
            </a:endParaRPr>
          </a:p>
        </p:txBody>
      </p:sp>
      <p:sp>
        <p:nvSpPr>
          <p:cNvPr id="169989" name="Text Box 2"/>
          <p:cNvSpPr txBox="1">
            <a:spLocks noChangeArrowheads="1"/>
          </p:cNvSpPr>
          <p:nvPr/>
        </p:nvSpPr>
        <p:spPr bwMode="auto">
          <a:xfrm>
            <a:off x="685800" y="1314450"/>
            <a:ext cx="7772400"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T Exchange(T myItem, long nanos)</a:t>
            </a:r>
          </a:p>
          <a:p>
            <a:pPr algn="l"/>
            <a:r>
              <a:rPr lang="en-US" sz="2000" b="1">
                <a:solidFill>
                  <a:schemeClr val="folHlink"/>
                </a:solidFill>
                <a:latin typeface="Lucida Console" pitchFamily="49" charset="0"/>
                <a:cs typeface="Courier New" pitchFamily="49" charset="0"/>
              </a:rPr>
              <a:t>   throws TimeoutException {</a:t>
            </a:r>
          </a:p>
          <a:p>
            <a:pPr algn="l"/>
            <a:r>
              <a:rPr lang="en-US" sz="2000" b="1">
                <a:solidFill>
                  <a:schemeClr val="folHlink"/>
                </a:solidFill>
                <a:latin typeface="Lucida Console" pitchFamily="49" charset="0"/>
                <a:cs typeface="Courier New" pitchFamily="49" charset="0"/>
              </a:rPr>
              <a:t> long timeBound = System.nanoTime() + nanos;</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int[]</a:t>
            </a:r>
            <a:r>
              <a:rPr lang="en-US" sz="2000" b="1">
                <a:latin typeface="Lucida Console" pitchFamily="49" charset="0"/>
                <a:cs typeface="Courier New" pitchFamily="49" charset="0"/>
              </a:rPr>
              <a:t> stampHolder = {EMPTY};</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while (true) {</a:t>
            </a:r>
          </a:p>
          <a:p>
            <a:pPr algn="l"/>
            <a:r>
              <a:rPr lang="en-US" sz="2000" b="1">
                <a:solidFill>
                  <a:schemeClr val="folHlink"/>
                </a:solidFill>
                <a:latin typeface="Lucida Console" pitchFamily="49" charset="0"/>
                <a:cs typeface="Courier New" pitchFamily="49" charset="0"/>
              </a:rPr>
              <a:t>  if (System.nanoTime() &gt; timeBound)</a:t>
            </a:r>
          </a:p>
          <a:p>
            <a:pPr algn="l"/>
            <a:r>
              <a:rPr lang="en-US" sz="2000" b="1">
                <a:solidFill>
                  <a:schemeClr val="folHlink"/>
                </a:solidFill>
                <a:latin typeface="Lucida Console" pitchFamily="49" charset="0"/>
                <a:cs typeface="Courier New" pitchFamily="49" charset="0"/>
              </a:rPr>
              <a:t>    throw new TimeoutException();</a:t>
            </a:r>
          </a:p>
          <a:p>
            <a:pPr algn="l"/>
            <a:r>
              <a:rPr lang="en-US" sz="2000" b="1">
                <a:solidFill>
                  <a:schemeClr val="folHlink"/>
                </a:solidFill>
                <a:latin typeface="Lucida Console" pitchFamily="49" charset="0"/>
                <a:cs typeface="Courier New" pitchFamily="49" charset="0"/>
              </a:rPr>
              <a:t>  T herItem = slot.get(stampHolder);</a:t>
            </a:r>
          </a:p>
          <a:p>
            <a:pPr algn="l"/>
            <a:r>
              <a:rPr lang="en-US" sz="2000" b="1">
                <a:solidFill>
                  <a:schemeClr val="folHlink"/>
                </a:solidFill>
                <a:latin typeface="Lucida Console" pitchFamily="49" charset="0"/>
                <a:cs typeface="Courier New" pitchFamily="49" charset="0"/>
              </a:rPr>
              <a:t>  int stamp = stampHolder[0];</a:t>
            </a:r>
          </a:p>
          <a:p>
            <a:pPr algn="l"/>
            <a:r>
              <a:rPr lang="en-US" sz="2000" b="1">
                <a:solidFill>
                  <a:schemeClr val="folHlink"/>
                </a:solidFill>
                <a:latin typeface="Lucida Console" pitchFamily="49" charset="0"/>
                <a:cs typeface="Courier New" pitchFamily="49" charset="0"/>
              </a:rPr>
              <a:t>  switch(stamp) {</a:t>
            </a:r>
          </a:p>
          <a:p>
            <a:pPr algn="l"/>
            <a:r>
              <a:rPr lang="en-US" sz="2000" b="1">
                <a:solidFill>
                  <a:schemeClr val="folHlink"/>
                </a:solidFill>
                <a:latin typeface="Lucida Console" pitchFamily="49" charset="0"/>
                <a:cs typeface="Courier New" pitchFamily="49" charset="0"/>
              </a:rPr>
              <a:t>   case EMPTY: …   // slot is free</a:t>
            </a:r>
          </a:p>
          <a:p>
            <a:pPr algn="l"/>
            <a:r>
              <a:rPr lang="en-US" sz="2000" b="1">
                <a:solidFill>
                  <a:schemeClr val="folHlink"/>
                </a:solidFill>
                <a:latin typeface="Lucida Console" pitchFamily="49" charset="0"/>
                <a:cs typeface="Courier New" pitchFamily="49" charset="0"/>
              </a:rPr>
              <a:t>   case WAITING: … // someone waiting for me</a:t>
            </a:r>
          </a:p>
          <a:p>
            <a:pPr algn="l"/>
            <a:r>
              <a:rPr lang="en-US" sz="2000" b="1">
                <a:solidFill>
                  <a:schemeClr val="folHlink"/>
                </a:solidFill>
                <a:latin typeface="Lucida Console" pitchFamily="49" charset="0"/>
                <a:cs typeface="Courier New" pitchFamily="49" charset="0"/>
              </a:rPr>
              <a:t>   case BUSY: …    // others exchanging</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p:txBody>
      </p:sp>
      <p:sp>
        <p:nvSpPr>
          <p:cNvPr id="169990" name="Rectangle 3"/>
          <p:cNvSpPr>
            <a:spLocks noGrp="1" noChangeArrowheads="1"/>
          </p:cNvSpPr>
          <p:nvPr>
            <p:ph type="title" idx="4294967295"/>
          </p:nvPr>
        </p:nvSpPr>
        <p:spPr>
          <a:xfrm>
            <a:off x="685800" y="171450"/>
            <a:ext cx="7772400" cy="1143000"/>
          </a:xfrm>
        </p:spPr>
        <p:txBody>
          <a:bodyPr/>
          <a:lstStyle/>
          <a:p>
            <a:r>
              <a:rPr lang="en-US" smtClean="0"/>
              <a:t>The Exchange</a:t>
            </a:r>
          </a:p>
        </p:txBody>
      </p:sp>
      <p:sp>
        <p:nvSpPr>
          <p:cNvPr id="169992" name="Text Box 5"/>
          <p:cNvSpPr txBox="1">
            <a:spLocks noChangeArrowheads="1"/>
          </p:cNvSpPr>
          <p:nvPr/>
        </p:nvSpPr>
        <p:spPr bwMode="auto">
          <a:xfrm>
            <a:off x="1898650" y="5432425"/>
            <a:ext cx="4178300" cy="519113"/>
          </a:xfrm>
          <a:prstGeom prst="rect">
            <a:avLst/>
          </a:prstGeom>
          <a:solidFill>
            <a:srgbClr val="FFFFCC">
              <a:alpha val="70195"/>
            </a:srgbClr>
          </a:solidFill>
          <a:ln w="9525">
            <a:noFill/>
            <a:miter lim="800000"/>
            <a:headEnd/>
            <a:tailEnd/>
          </a:ln>
        </p:spPr>
        <p:txBody>
          <a:bodyPr>
            <a:spAutoFit/>
          </a:bodyPr>
          <a:lstStyle/>
          <a:p>
            <a:pPr algn="l"/>
            <a:r>
              <a:rPr lang="en-US" sz="2800" b="1" dirty="0">
                <a:solidFill>
                  <a:srgbClr val="FF0000"/>
                </a:solidFill>
                <a:latin typeface="Arial" pitchFamily="34" charset="0"/>
                <a:cs typeface="Arial" pitchFamily="34" charset="0"/>
              </a:rPr>
              <a:t>Array</a:t>
            </a:r>
            <a:r>
              <a:rPr lang="en-US" sz="2800" b="1" dirty="0">
                <a:solidFill>
                  <a:srgbClr val="FF0000"/>
                </a:solidFill>
                <a:latin typeface="Arial" pitchFamily="34" charset="0"/>
                <a:cs typeface="Courier New" pitchFamily="49" charset="0"/>
              </a:rPr>
              <a:t> to hold status</a:t>
            </a:r>
          </a:p>
        </p:txBody>
      </p:sp>
      <p:sp>
        <p:nvSpPr>
          <p:cNvPr id="169991" name="AutoShape 4"/>
          <p:cNvSpPr>
            <a:spLocks noChangeArrowheads="1"/>
          </p:cNvSpPr>
          <p:nvPr/>
        </p:nvSpPr>
        <p:spPr bwMode="auto">
          <a:xfrm>
            <a:off x="777875" y="2165350"/>
            <a:ext cx="4662488" cy="530225"/>
          </a:xfrm>
          <a:prstGeom prst="wedgeRoundRectCallout">
            <a:avLst>
              <a:gd name="adj1" fmla="val 4509"/>
              <a:gd name="adj2" fmla="val 571556"/>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Footer Placeholder 1"/>
          <p:cNvSpPr>
            <a:spLocks noGrp="1"/>
          </p:cNvSpPr>
          <p:nvPr>
            <p:ph type="ftr" sz="quarter" idx="10"/>
          </p:nvPr>
        </p:nvSpPr>
        <p:spPr>
          <a:noFill/>
        </p:spPr>
        <p:txBody>
          <a:bodyPr/>
          <a:lstStyle/>
          <a:p>
            <a:r>
              <a:rPr lang="en-US" smtClean="0"/>
              <a:t>Art of Multiprocessor Programming</a:t>
            </a:r>
          </a:p>
        </p:txBody>
      </p:sp>
      <p:sp>
        <p:nvSpPr>
          <p:cNvPr id="171011" name="Slide Number Placeholder 2"/>
          <p:cNvSpPr>
            <a:spLocks noGrp="1"/>
          </p:cNvSpPr>
          <p:nvPr>
            <p:ph type="sldNum" sz="quarter" idx="11"/>
          </p:nvPr>
        </p:nvSpPr>
        <p:spPr>
          <a:noFill/>
        </p:spPr>
        <p:txBody>
          <a:bodyPr/>
          <a:lstStyle/>
          <a:p>
            <a:fld id="{AB9D9106-AF7C-4BE8-8652-13D3813551E5}" type="slidenum">
              <a:rPr lang="ar-SA" smtClean="0">
                <a:cs typeface="Arial" pitchFamily="34" charset="0"/>
              </a:rPr>
              <a:pPr/>
              <a:t>166</a:t>
            </a:fld>
            <a:endParaRPr lang="en-US" smtClean="0">
              <a:cs typeface="Arial" pitchFamily="34" charset="0"/>
            </a:endParaRPr>
          </a:p>
        </p:txBody>
      </p:sp>
      <p:sp>
        <p:nvSpPr>
          <p:cNvPr id="17101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50A1243-4323-43ED-930C-1056D3AD3054}" type="slidenum">
              <a:rPr lang="ar-SA" sz="1400">
                <a:solidFill>
                  <a:schemeClr val="tx1"/>
                </a:solidFill>
                <a:latin typeface="Arial" pitchFamily="34" charset="0"/>
                <a:cs typeface="Arial" pitchFamily="34" charset="0"/>
              </a:rPr>
              <a:pPr/>
              <a:t>166</a:t>
            </a:fld>
            <a:endParaRPr lang="en-US" sz="1400" dirty="0">
              <a:solidFill>
                <a:schemeClr val="tx1"/>
              </a:solidFill>
              <a:latin typeface="Arial" pitchFamily="34" charset="0"/>
              <a:cs typeface="Arial" pitchFamily="34" charset="0"/>
            </a:endParaRPr>
          </a:p>
        </p:txBody>
      </p:sp>
      <p:sp>
        <p:nvSpPr>
          <p:cNvPr id="171013" name="Text Box 2"/>
          <p:cNvSpPr txBox="1">
            <a:spLocks noChangeArrowheads="1"/>
          </p:cNvSpPr>
          <p:nvPr/>
        </p:nvSpPr>
        <p:spPr bwMode="auto">
          <a:xfrm>
            <a:off x="685800" y="1314450"/>
            <a:ext cx="7772400"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T Exchange(T myItem, long nanos) throws      TimeoutException {</a:t>
            </a:r>
          </a:p>
          <a:p>
            <a:pPr algn="l"/>
            <a:r>
              <a:rPr lang="en-US" sz="2000" b="1">
                <a:solidFill>
                  <a:schemeClr val="folHlink"/>
                </a:solidFill>
                <a:latin typeface="Lucida Console" pitchFamily="49" charset="0"/>
                <a:cs typeface="Courier New" pitchFamily="49" charset="0"/>
              </a:rPr>
              <a:t>    long timeBound = System.nanoTime() + nanos;</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int[] stampHolder = {0};</a:t>
            </a:r>
          </a:p>
          <a:p>
            <a:pPr algn="l"/>
            <a:r>
              <a:rPr lang="en-US" sz="2000" b="1">
                <a:solidFill>
                  <a:schemeClr val="folHlink"/>
                </a:solidFill>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while</a:t>
            </a:r>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true</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(System.nanoTime() &gt; timeBound)</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throw</a:t>
            </a:r>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new</a:t>
            </a:r>
            <a:r>
              <a:rPr lang="en-US" sz="2000" b="1">
                <a:latin typeface="Lucida Console" pitchFamily="49" charset="0"/>
                <a:cs typeface="Courier New" pitchFamily="49" charset="0"/>
              </a:rPr>
              <a:t> TimeoutException();</a:t>
            </a:r>
          </a:p>
          <a:p>
            <a:pPr algn="l"/>
            <a:r>
              <a:rPr lang="en-US" sz="2000" b="1">
                <a:solidFill>
                  <a:schemeClr val="folHlink"/>
                </a:solidFill>
                <a:latin typeface="Lucida Console" pitchFamily="49" charset="0"/>
                <a:cs typeface="Courier New" pitchFamily="49" charset="0"/>
              </a:rPr>
              <a:t>      T herItem = slot.get(stampHolder);</a:t>
            </a:r>
          </a:p>
          <a:p>
            <a:pPr algn="l"/>
            <a:r>
              <a:rPr lang="en-US" sz="2000" b="1">
                <a:solidFill>
                  <a:schemeClr val="folHlink"/>
                </a:solidFill>
                <a:latin typeface="Lucida Console" pitchFamily="49" charset="0"/>
                <a:cs typeface="Courier New" pitchFamily="49" charset="0"/>
              </a:rPr>
              <a:t>      int stamp = stampHolder[0];</a:t>
            </a:r>
          </a:p>
          <a:p>
            <a:pPr algn="l"/>
            <a:r>
              <a:rPr lang="en-US" sz="2000" b="1">
                <a:solidFill>
                  <a:schemeClr val="folHlink"/>
                </a:solidFill>
                <a:latin typeface="Lucida Console" pitchFamily="49" charset="0"/>
                <a:cs typeface="Courier New" pitchFamily="49" charset="0"/>
              </a:rPr>
              <a:t>      switch(stamp) {</a:t>
            </a:r>
          </a:p>
          <a:p>
            <a:pPr algn="l"/>
            <a:r>
              <a:rPr lang="en-US" sz="2000" b="1">
                <a:solidFill>
                  <a:schemeClr val="folHlink"/>
                </a:solidFill>
                <a:latin typeface="Lucida Console" pitchFamily="49" charset="0"/>
                <a:cs typeface="Courier New" pitchFamily="49" charset="0"/>
              </a:rPr>
              <a:t>        case EMPTY:   // slot is free</a:t>
            </a:r>
          </a:p>
          <a:p>
            <a:pPr algn="l"/>
            <a:r>
              <a:rPr lang="en-US" sz="2000" b="1">
                <a:solidFill>
                  <a:schemeClr val="folHlink"/>
                </a:solidFill>
                <a:latin typeface="Lucida Console" pitchFamily="49" charset="0"/>
                <a:cs typeface="Courier New" pitchFamily="49" charset="0"/>
              </a:rPr>
              <a:t>        case WAITING: // someone waiting for me</a:t>
            </a:r>
          </a:p>
          <a:p>
            <a:pPr algn="l"/>
            <a:r>
              <a:rPr lang="en-US" sz="2000" b="1">
                <a:solidFill>
                  <a:schemeClr val="folHlink"/>
                </a:solidFill>
                <a:latin typeface="Lucida Console" pitchFamily="49" charset="0"/>
                <a:cs typeface="Courier New" pitchFamily="49" charset="0"/>
              </a:rPr>
              <a:t>        case BUSY:    // others exchanging</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p:txBody>
      </p:sp>
      <p:sp>
        <p:nvSpPr>
          <p:cNvPr id="171014" name="Rectangle 3"/>
          <p:cNvSpPr>
            <a:spLocks noGrp="1" noChangeArrowheads="1"/>
          </p:cNvSpPr>
          <p:nvPr>
            <p:ph type="title" idx="4294967295"/>
          </p:nvPr>
        </p:nvSpPr>
        <p:spPr>
          <a:xfrm>
            <a:off x="685800" y="171450"/>
            <a:ext cx="7772400" cy="1143000"/>
          </a:xfrm>
        </p:spPr>
        <p:txBody>
          <a:bodyPr/>
          <a:lstStyle/>
          <a:p>
            <a:r>
              <a:rPr lang="en-US" smtClean="0"/>
              <a:t>The Exchange</a:t>
            </a:r>
          </a:p>
        </p:txBody>
      </p:sp>
      <p:sp>
        <p:nvSpPr>
          <p:cNvPr id="171016" name="Text Box 5"/>
          <p:cNvSpPr txBox="1">
            <a:spLocks noChangeArrowheads="1"/>
          </p:cNvSpPr>
          <p:nvPr/>
        </p:nvSpPr>
        <p:spPr bwMode="auto">
          <a:xfrm>
            <a:off x="3273425" y="5314950"/>
            <a:ext cx="4999038" cy="519113"/>
          </a:xfrm>
          <a:prstGeom prst="rect">
            <a:avLst/>
          </a:prstGeom>
          <a:solidFill>
            <a:srgbClr val="FFFFCC">
              <a:alpha val="70195"/>
            </a:srgbClr>
          </a:solidFill>
          <a:ln w="9525">
            <a:noFill/>
            <a:miter lim="800000"/>
            <a:headEnd/>
            <a:tailEnd/>
          </a:ln>
        </p:spPr>
        <p:txBody>
          <a:bodyPr>
            <a:spAutoFit/>
          </a:bodyPr>
          <a:lstStyle/>
          <a:p>
            <a:pPr algn="l"/>
            <a:r>
              <a:rPr lang="en-US" sz="2800" b="1" dirty="0">
                <a:solidFill>
                  <a:srgbClr val="FF0000"/>
                </a:solidFill>
                <a:latin typeface="Arial" pitchFamily="34" charset="0"/>
                <a:cs typeface="Courier New" pitchFamily="49" charset="0"/>
              </a:rPr>
              <a:t>Loop until </a:t>
            </a:r>
            <a:r>
              <a:rPr lang="en-US" sz="2800" b="1" dirty="0">
                <a:solidFill>
                  <a:srgbClr val="FF0000"/>
                </a:solidFill>
                <a:latin typeface="Arial" pitchFamily="34" charset="0"/>
                <a:cs typeface="Arial" pitchFamily="34" charset="0"/>
              </a:rPr>
              <a:t>timeout</a:t>
            </a:r>
          </a:p>
        </p:txBody>
      </p:sp>
      <p:sp>
        <p:nvSpPr>
          <p:cNvPr id="171015" name="AutoShape 4"/>
          <p:cNvSpPr>
            <a:spLocks noChangeArrowheads="1"/>
          </p:cNvSpPr>
          <p:nvPr/>
        </p:nvSpPr>
        <p:spPr bwMode="auto">
          <a:xfrm>
            <a:off x="1295400" y="2555544"/>
            <a:ext cx="5867400" cy="990600"/>
          </a:xfrm>
          <a:prstGeom prst="wedgeRoundRectCallout">
            <a:avLst>
              <a:gd name="adj1" fmla="val -28"/>
              <a:gd name="adj2" fmla="val 23718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1"/>
          <p:cNvSpPr>
            <a:spLocks noGrp="1"/>
          </p:cNvSpPr>
          <p:nvPr>
            <p:ph type="ftr" sz="quarter" idx="10"/>
          </p:nvPr>
        </p:nvSpPr>
        <p:spPr>
          <a:noFill/>
        </p:spPr>
        <p:txBody>
          <a:bodyPr/>
          <a:lstStyle/>
          <a:p>
            <a:r>
              <a:rPr lang="en-US" smtClean="0"/>
              <a:t>Art of Multiprocessor Programming</a:t>
            </a:r>
          </a:p>
        </p:txBody>
      </p:sp>
      <p:sp>
        <p:nvSpPr>
          <p:cNvPr id="172035" name="Slide Number Placeholder 2"/>
          <p:cNvSpPr>
            <a:spLocks noGrp="1"/>
          </p:cNvSpPr>
          <p:nvPr>
            <p:ph type="sldNum" sz="quarter" idx="11"/>
          </p:nvPr>
        </p:nvSpPr>
        <p:spPr>
          <a:noFill/>
        </p:spPr>
        <p:txBody>
          <a:bodyPr/>
          <a:lstStyle/>
          <a:p>
            <a:fld id="{B0BEF929-039E-4916-B315-7A623A207889}" type="slidenum">
              <a:rPr lang="ar-SA" smtClean="0">
                <a:cs typeface="Arial" pitchFamily="34" charset="0"/>
              </a:rPr>
              <a:pPr/>
              <a:t>167</a:t>
            </a:fld>
            <a:endParaRPr lang="en-US" smtClean="0">
              <a:cs typeface="Arial" pitchFamily="34" charset="0"/>
            </a:endParaRPr>
          </a:p>
        </p:txBody>
      </p:sp>
      <p:sp>
        <p:nvSpPr>
          <p:cNvPr id="17203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1112A3C-9938-4B1B-AF03-2FE19E27F4C3}" type="slidenum">
              <a:rPr lang="ar-SA" sz="1400">
                <a:solidFill>
                  <a:schemeClr val="tx1"/>
                </a:solidFill>
                <a:latin typeface="Arial" pitchFamily="34" charset="0"/>
                <a:cs typeface="Arial" pitchFamily="34" charset="0"/>
              </a:rPr>
              <a:pPr/>
              <a:t>167</a:t>
            </a:fld>
            <a:endParaRPr lang="en-US" sz="1400" dirty="0">
              <a:solidFill>
                <a:schemeClr val="tx1"/>
              </a:solidFill>
              <a:latin typeface="Arial" pitchFamily="34" charset="0"/>
              <a:cs typeface="Arial" pitchFamily="34" charset="0"/>
            </a:endParaRPr>
          </a:p>
        </p:txBody>
      </p:sp>
      <p:sp>
        <p:nvSpPr>
          <p:cNvPr id="172037" name="Text Box 2"/>
          <p:cNvSpPr txBox="1">
            <a:spLocks noChangeArrowheads="1"/>
          </p:cNvSpPr>
          <p:nvPr/>
        </p:nvSpPr>
        <p:spPr bwMode="auto">
          <a:xfrm>
            <a:off x="685800" y="1314450"/>
            <a:ext cx="7772400"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T Exchange(T myItem, long nanos) throws      TimeoutException {</a:t>
            </a:r>
          </a:p>
          <a:p>
            <a:pPr algn="l"/>
            <a:r>
              <a:rPr lang="en-US" sz="2000" b="1">
                <a:solidFill>
                  <a:schemeClr val="folHlink"/>
                </a:solidFill>
                <a:latin typeface="Lucida Console" pitchFamily="49" charset="0"/>
                <a:cs typeface="Courier New" pitchFamily="49" charset="0"/>
              </a:rPr>
              <a:t>    long timeBound = System.nanoTime() + nanos;</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int[] stampHolder = {0};</a:t>
            </a:r>
          </a:p>
          <a:p>
            <a:pPr algn="l"/>
            <a:r>
              <a:rPr lang="en-US" sz="2000" b="1">
                <a:solidFill>
                  <a:schemeClr val="folHlink"/>
                </a:solidFill>
                <a:latin typeface="Lucida Console" pitchFamily="49" charset="0"/>
                <a:cs typeface="Courier New" pitchFamily="49" charset="0"/>
              </a:rPr>
              <a:t>    while (true) {</a:t>
            </a:r>
          </a:p>
          <a:p>
            <a:pPr algn="l"/>
            <a:r>
              <a:rPr lang="en-US" sz="2000" b="1">
                <a:solidFill>
                  <a:schemeClr val="folHlink"/>
                </a:solidFill>
                <a:latin typeface="Lucida Console" pitchFamily="49" charset="0"/>
                <a:cs typeface="Courier New" pitchFamily="49" charset="0"/>
              </a:rPr>
              <a:t>      if (System.nanoTime() &gt; timeBound)</a:t>
            </a:r>
          </a:p>
          <a:p>
            <a:pPr algn="l"/>
            <a:r>
              <a:rPr lang="en-US" sz="2000" b="1">
                <a:solidFill>
                  <a:schemeClr val="folHlink"/>
                </a:solidFill>
                <a:latin typeface="Lucida Console" pitchFamily="49" charset="0"/>
                <a:cs typeface="Courier New" pitchFamily="49" charset="0"/>
              </a:rPr>
              <a:t>        throw new TimeoutException();</a:t>
            </a:r>
          </a:p>
          <a:p>
            <a:pPr algn="l"/>
            <a:r>
              <a:rPr lang="en-US" sz="2000" b="1">
                <a:solidFill>
                  <a:schemeClr val="folHlink"/>
                </a:solidFill>
                <a:latin typeface="Lucida Console" pitchFamily="49" charset="0"/>
                <a:cs typeface="Courier New" pitchFamily="49" charset="0"/>
              </a:rPr>
              <a:t>      </a:t>
            </a:r>
            <a:r>
              <a:rPr lang="en-US" sz="2000" b="1">
                <a:latin typeface="Lucida Console" pitchFamily="49" charset="0"/>
                <a:cs typeface="Courier New" pitchFamily="49" charset="0"/>
              </a:rPr>
              <a:t>T herItem = slot.get(stampHolder);</a:t>
            </a:r>
          </a:p>
          <a:p>
            <a:pPr algn="l"/>
            <a:r>
              <a:rPr lang="en-US" sz="2000" b="1">
                <a:latin typeface="Lucida Console" pitchFamily="49" charset="0"/>
                <a:cs typeface="Courier New" pitchFamily="49" charset="0"/>
              </a:rPr>
              <a:t>      int stamp = stampHolder[0];</a:t>
            </a:r>
          </a:p>
          <a:p>
            <a:pPr algn="l"/>
            <a:r>
              <a:rPr lang="en-US" sz="2000" b="1">
                <a:solidFill>
                  <a:schemeClr val="folHlink"/>
                </a:solidFill>
                <a:latin typeface="Lucida Console" pitchFamily="49" charset="0"/>
                <a:cs typeface="Courier New" pitchFamily="49" charset="0"/>
              </a:rPr>
              <a:t>      switch(stamp) {</a:t>
            </a:r>
          </a:p>
          <a:p>
            <a:pPr algn="l"/>
            <a:r>
              <a:rPr lang="en-US" sz="2000" b="1">
                <a:solidFill>
                  <a:schemeClr val="folHlink"/>
                </a:solidFill>
                <a:latin typeface="Lucida Console" pitchFamily="49" charset="0"/>
                <a:cs typeface="Courier New" pitchFamily="49" charset="0"/>
              </a:rPr>
              <a:t>        case EMPTY:   // slot is free</a:t>
            </a:r>
          </a:p>
          <a:p>
            <a:pPr algn="l"/>
            <a:r>
              <a:rPr lang="en-US" sz="2000" b="1">
                <a:solidFill>
                  <a:schemeClr val="folHlink"/>
                </a:solidFill>
                <a:latin typeface="Lucida Console" pitchFamily="49" charset="0"/>
                <a:cs typeface="Courier New" pitchFamily="49" charset="0"/>
              </a:rPr>
              <a:t>        case WAITING: // someone waiting for me</a:t>
            </a:r>
          </a:p>
          <a:p>
            <a:pPr algn="l"/>
            <a:r>
              <a:rPr lang="en-US" sz="2000" b="1">
                <a:solidFill>
                  <a:schemeClr val="folHlink"/>
                </a:solidFill>
                <a:latin typeface="Lucida Console" pitchFamily="49" charset="0"/>
                <a:cs typeface="Courier New" pitchFamily="49" charset="0"/>
              </a:rPr>
              <a:t>        case BUSY:    // others exchanging</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p:txBody>
      </p:sp>
      <p:sp>
        <p:nvSpPr>
          <p:cNvPr id="172038" name="Rectangle 3"/>
          <p:cNvSpPr>
            <a:spLocks noGrp="1" noChangeArrowheads="1"/>
          </p:cNvSpPr>
          <p:nvPr>
            <p:ph type="title" idx="4294967295"/>
          </p:nvPr>
        </p:nvSpPr>
        <p:spPr>
          <a:xfrm>
            <a:off x="685800" y="171450"/>
            <a:ext cx="7772400" cy="1143000"/>
          </a:xfrm>
        </p:spPr>
        <p:txBody>
          <a:bodyPr/>
          <a:lstStyle/>
          <a:p>
            <a:r>
              <a:rPr lang="en-US" smtClean="0"/>
              <a:t>The Exchange</a:t>
            </a:r>
          </a:p>
        </p:txBody>
      </p:sp>
      <p:sp>
        <p:nvSpPr>
          <p:cNvPr id="172039" name="AutoShape 4"/>
          <p:cNvSpPr>
            <a:spLocks noChangeArrowheads="1"/>
          </p:cNvSpPr>
          <p:nvPr/>
        </p:nvSpPr>
        <p:spPr bwMode="auto">
          <a:xfrm>
            <a:off x="1295400" y="3432175"/>
            <a:ext cx="5867400" cy="758825"/>
          </a:xfrm>
          <a:prstGeom prst="wedgeRoundRectCallout">
            <a:avLst>
              <a:gd name="adj1" fmla="val 22727"/>
              <a:gd name="adj2" fmla="val 18912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72040" name="Text Box 5"/>
          <p:cNvSpPr txBox="1">
            <a:spLocks noChangeArrowheads="1"/>
          </p:cNvSpPr>
          <p:nvPr/>
        </p:nvSpPr>
        <p:spPr bwMode="auto">
          <a:xfrm>
            <a:off x="2389188" y="5413375"/>
            <a:ext cx="6067425" cy="519113"/>
          </a:xfrm>
          <a:prstGeom prst="rect">
            <a:avLst/>
          </a:prstGeom>
          <a:solidFill>
            <a:srgbClr val="FFFFCC">
              <a:alpha val="70195"/>
            </a:srgbClr>
          </a:solidFill>
          <a:ln w="9525">
            <a:noFill/>
            <a:miter lim="800000"/>
            <a:headEnd/>
            <a:tailEnd/>
          </a:ln>
        </p:spPr>
        <p:txBody>
          <a:bodyPr>
            <a:spAutoFit/>
          </a:bodyPr>
          <a:lstStyle/>
          <a:p>
            <a:pPr algn="l"/>
            <a:r>
              <a:rPr lang="en-US" sz="2800" b="1" dirty="0">
                <a:solidFill>
                  <a:srgbClr val="FF0000"/>
                </a:solidFill>
                <a:latin typeface="Arial" pitchFamily="34" charset="0"/>
                <a:cs typeface="Arial" pitchFamily="34" charset="0"/>
              </a:rPr>
              <a:t>Get</a:t>
            </a:r>
            <a:r>
              <a:rPr lang="en-US" sz="2800" b="1" dirty="0">
                <a:solidFill>
                  <a:srgbClr val="FF0000"/>
                </a:solidFill>
                <a:latin typeface="Arial" pitchFamily="34" charset="0"/>
                <a:cs typeface="Courier New" pitchFamily="49" charset="0"/>
              </a:rPr>
              <a:t> other’s item and status</a:t>
            </a:r>
          </a:p>
        </p:txBody>
      </p:sp>
    </p:spTree>
  </p:cSld>
  <p:clrMapOvr>
    <a:masterClrMapping/>
  </p:clrMapOvr>
  <p:transition>
    <p:blinds/>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Footer Placeholder 1"/>
          <p:cNvSpPr>
            <a:spLocks noGrp="1"/>
          </p:cNvSpPr>
          <p:nvPr>
            <p:ph type="ftr" sz="quarter" idx="10"/>
          </p:nvPr>
        </p:nvSpPr>
        <p:spPr>
          <a:noFill/>
        </p:spPr>
        <p:txBody>
          <a:bodyPr/>
          <a:lstStyle/>
          <a:p>
            <a:r>
              <a:rPr lang="en-US" smtClean="0"/>
              <a:t>Art of Multiprocessor Programming</a:t>
            </a:r>
          </a:p>
        </p:txBody>
      </p:sp>
      <p:sp>
        <p:nvSpPr>
          <p:cNvPr id="173059" name="Slide Number Placeholder 2"/>
          <p:cNvSpPr>
            <a:spLocks noGrp="1"/>
          </p:cNvSpPr>
          <p:nvPr>
            <p:ph type="sldNum" sz="quarter" idx="11"/>
          </p:nvPr>
        </p:nvSpPr>
        <p:spPr>
          <a:noFill/>
        </p:spPr>
        <p:txBody>
          <a:bodyPr/>
          <a:lstStyle/>
          <a:p>
            <a:fld id="{4BB836AD-A48A-44D6-8C71-749CBE667416}" type="slidenum">
              <a:rPr lang="ar-SA" smtClean="0">
                <a:cs typeface="Arial" pitchFamily="34" charset="0"/>
              </a:rPr>
              <a:pPr/>
              <a:t>168</a:t>
            </a:fld>
            <a:endParaRPr lang="en-US" smtClean="0">
              <a:cs typeface="Arial" pitchFamily="34" charset="0"/>
            </a:endParaRPr>
          </a:p>
        </p:txBody>
      </p:sp>
      <p:sp>
        <p:nvSpPr>
          <p:cNvPr id="17306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79F3B80B-BC5C-42A5-96D6-2F25545235E5}" type="slidenum">
              <a:rPr lang="ar-SA" sz="1400">
                <a:solidFill>
                  <a:schemeClr val="tx1"/>
                </a:solidFill>
                <a:latin typeface="Arial" pitchFamily="34" charset="0"/>
                <a:cs typeface="Arial" pitchFamily="34" charset="0"/>
              </a:rPr>
              <a:pPr/>
              <a:t>168</a:t>
            </a:fld>
            <a:endParaRPr lang="en-US" sz="1400" dirty="0">
              <a:solidFill>
                <a:schemeClr val="tx1"/>
              </a:solidFill>
              <a:latin typeface="Arial" pitchFamily="34" charset="0"/>
              <a:cs typeface="Arial" pitchFamily="34" charset="0"/>
            </a:endParaRPr>
          </a:p>
        </p:txBody>
      </p:sp>
      <p:sp>
        <p:nvSpPr>
          <p:cNvPr id="173061" name="Text Box 2"/>
          <p:cNvSpPr txBox="1">
            <a:spLocks noChangeArrowheads="1"/>
          </p:cNvSpPr>
          <p:nvPr/>
        </p:nvSpPr>
        <p:spPr bwMode="auto">
          <a:xfrm>
            <a:off x="685800" y="1314450"/>
            <a:ext cx="7772400" cy="46640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T Exchange(T myItem, long nanos) throws      TimeoutException {</a:t>
            </a:r>
          </a:p>
          <a:p>
            <a:pPr algn="l"/>
            <a:r>
              <a:rPr lang="en-US" sz="2000" b="1">
                <a:solidFill>
                  <a:schemeClr val="folHlink"/>
                </a:solidFill>
                <a:latin typeface="Lucida Console" pitchFamily="49" charset="0"/>
                <a:cs typeface="Courier New" pitchFamily="49" charset="0"/>
              </a:rPr>
              <a:t>    long timeBound = System.nanoTime() + nanos;</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int[] stampHolder = {0};</a:t>
            </a:r>
          </a:p>
          <a:p>
            <a:pPr algn="l"/>
            <a:r>
              <a:rPr lang="en-US" sz="2000" b="1">
                <a:solidFill>
                  <a:schemeClr val="folHlink"/>
                </a:solidFill>
                <a:latin typeface="Lucida Console" pitchFamily="49" charset="0"/>
                <a:cs typeface="Courier New" pitchFamily="49" charset="0"/>
              </a:rPr>
              <a:t>    while (true) {</a:t>
            </a:r>
          </a:p>
          <a:p>
            <a:pPr algn="l"/>
            <a:r>
              <a:rPr lang="en-US" sz="2000" b="1">
                <a:solidFill>
                  <a:schemeClr val="folHlink"/>
                </a:solidFill>
                <a:latin typeface="Lucida Console" pitchFamily="49" charset="0"/>
                <a:cs typeface="Courier New" pitchFamily="49" charset="0"/>
              </a:rPr>
              <a:t>      if (System.nanoTime() &gt; timeBound)</a:t>
            </a:r>
          </a:p>
          <a:p>
            <a:pPr algn="l"/>
            <a:r>
              <a:rPr lang="en-US" sz="2000" b="1">
                <a:solidFill>
                  <a:schemeClr val="folHlink"/>
                </a:solidFill>
                <a:latin typeface="Lucida Console" pitchFamily="49" charset="0"/>
                <a:cs typeface="Courier New" pitchFamily="49" charset="0"/>
              </a:rPr>
              <a:t>        throw new TimeoutException();</a:t>
            </a:r>
          </a:p>
          <a:p>
            <a:pPr algn="l"/>
            <a:r>
              <a:rPr lang="en-US" sz="2000" b="1">
                <a:solidFill>
                  <a:schemeClr val="folHlink"/>
                </a:solidFill>
                <a:latin typeface="Lucida Console" pitchFamily="49" charset="0"/>
                <a:cs typeface="Courier New" pitchFamily="49" charset="0"/>
              </a:rPr>
              <a:t>      T herItem = slot.get(stampHolder);</a:t>
            </a:r>
          </a:p>
          <a:p>
            <a:pPr algn="l"/>
            <a:r>
              <a:rPr lang="en-US" sz="2000" b="1">
                <a:solidFill>
                  <a:schemeClr val="folHlink"/>
                </a:solidFill>
                <a:latin typeface="Lucida Console" pitchFamily="49" charset="0"/>
                <a:cs typeface="Courier New" pitchFamily="49" charset="0"/>
              </a:rPr>
              <a:t>      int stamp = stampHolder[0];</a:t>
            </a:r>
          </a:p>
          <a:p>
            <a:pPr algn="l"/>
            <a:r>
              <a:rPr lang="en-US" sz="2000" b="1">
                <a:solidFill>
                  <a:schemeClr val="folHlink"/>
                </a:solidFill>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switch</a:t>
            </a:r>
            <a:r>
              <a:rPr lang="en-US" sz="2000" b="1">
                <a:latin typeface="Lucida Console" pitchFamily="49" charset="0"/>
                <a:cs typeface="Courier New" pitchFamily="49" charset="0"/>
              </a:rPr>
              <a:t>(stamp) {</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case </a:t>
            </a:r>
            <a:r>
              <a:rPr lang="en-US" sz="2000" b="1">
                <a:latin typeface="Lucida Console" pitchFamily="49" charset="0"/>
                <a:cs typeface="Courier New" pitchFamily="49" charset="0"/>
              </a:rPr>
              <a:t>EMPTY: …   </a:t>
            </a:r>
            <a:r>
              <a:rPr lang="en-US" sz="2000" b="1">
                <a:solidFill>
                  <a:schemeClr val="accent1"/>
                </a:solidFill>
                <a:latin typeface="Lucida Console" pitchFamily="49" charset="0"/>
                <a:cs typeface="Courier New" pitchFamily="49" charset="0"/>
              </a:rPr>
              <a:t>// slot is free</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case</a:t>
            </a:r>
            <a:r>
              <a:rPr lang="en-US" sz="2000" b="1">
                <a:latin typeface="Lucida Console" pitchFamily="49" charset="0"/>
                <a:cs typeface="Courier New" pitchFamily="49" charset="0"/>
              </a:rPr>
              <a:t> WAITING: … </a:t>
            </a:r>
            <a:r>
              <a:rPr lang="en-US" sz="2000" b="1">
                <a:solidFill>
                  <a:schemeClr val="accent1"/>
                </a:solidFill>
                <a:latin typeface="Lucida Console" pitchFamily="49" charset="0"/>
                <a:cs typeface="Courier New" pitchFamily="49" charset="0"/>
              </a:rPr>
              <a:t>// someone waiting for me</a:t>
            </a:r>
          </a:p>
          <a:p>
            <a:pPr algn="l"/>
            <a:r>
              <a:rPr lang="en-US" sz="2000" b="1">
                <a:latin typeface="Lucida Console" pitchFamily="49" charset="0"/>
                <a:cs typeface="Courier New" pitchFamily="49" charset="0"/>
              </a:rPr>
              <a:t>        </a:t>
            </a:r>
            <a:r>
              <a:rPr lang="en-US" sz="2000" b="1">
                <a:solidFill>
                  <a:schemeClr val="tx2"/>
                </a:solidFill>
                <a:latin typeface="Lucida Console" pitchFamily="49" charset="0"/>
                <a:cs typeface="Courier New" pitchFamily="49" charset="0"/>
              </a:rPr>
              <a:t>case</a:t>
            </a:r>
            <a:r>
              <a:rPr lang="en-US" sz="2000" b="1">
                <a:latin typeface="Lucida Console" pitchFamily="49" charset="0"/>
                <a:cs typeface="Courier New" pitchFamily="49" charset="0"/>
              </a:rPr>
              <a:t> BUSY: …    </a:t>
            </a:r>
            <a:r>
              <a:rPr lang="en-US" sz="2000" b="1">
                <a:solidFill>
                  <a:schemeClr val="accent1"/>
                </a:solidFill>
                <a:latin typeface="Lucida Console" pitchFamily="49" charset="0"/>
                <a:cs typeface="Courier New" pitchFamily="49" charset="0"/>
              </a:rPr>
              <a:t>// others exchanging</a:t>
            </a:r>
          </a:p>
          <a:p>
            <a:pPr algn="l"/>
            <a:r>
              <a:rPr lang="en-US" sz="2000" b="1">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p:txBody>
      </p:sp>
      <p:sp>
        <p:nvSpPr>
          <p:cNvPr id="173062" name="Rectangle 3"/>
          <p:cNvSpPr>
            <a:spLocks noGrp="1" noChangeArrowheads="1"/>
          </p:cNvSpPr>
          <p:nvPr>
            <p:ph type="title" idx="4294967295"/>
          </p:nvPr>
        </p:nvSpPr>
        <p:spPr>
          <a:xfrm>
            <a:off x="685800" y="171450"/>
            <a:ext cx="7772400" cy="1143000"/>
          </a:xfrm>
        </p:spPr>
        <p:txBody>
          <a:bodyPr/>
          <a:lstStyle/>
          <a:p>
            <a:r>
              <a:rPr lang="en-US" smtClean="0"/>
              <a:t>The Exchange</a:t>
            </a:r>
          </a:p>
        </p:txBody>
      </p:sp>
      <p:sp>
        <p:nvSpPr>
          <p:cNvPr id="173063" name="AutoShape 4"/>
          <p:cNvSpPr>
            <a:spLocks noChangeArrowheads="1"/>
          </p:cNvSpPr>
          <p:nvPr/>
        </p:nvSpPr>
        <p:spPr bwMode="auto">
          <a:xfrm>
            <a:off x="1477963" y="4116388"/>
            <a:ext cx="6824662" cy="1566862"/>
          </a:xfrm>
          <a:prstGeom prst="wedgeRoundRectCallout">
            <a:avLst>
              <a:gd name="adj1" fmla="val -27833"/>
              <a:gd name="adj2" fmla="val -135917"/>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73064" name="Text Box 5"/>
          <p:cNvSpPr txBox="1">
            <a:spLocks noChangeArrowheads="1"/>
          </p:cNvSpPr>
          <p:nvPr/>
        </p:nvSpPr>
        <p:spPr bwMode="auto">
          <a:xfrm>
            <a:off x="812800" y="2103438"/>
            <a:ext cx="5954713" cy="519112"/>
          </a:xfrm>
          <a:prstGeom prst="rect">
            <a:avLst/>
          </a:prstGeom>
          <a:solidFill>
            <a:srgbClr val="FFFFCC">
              <a:alpha val="79999"/>
            </a:srgbClr>
          </a:solidFill>
          <a:ln w="9525">
            <a:noFill/>
            <a:miter lim="800000"/>
            <a:headEnd/>
            <a:tailEnd/>
          </a:ln>
        </p:spPr>
        <p:txBody>
          <a:bodyPr>
            <a:spAutoFit/>
          </a:bodyPr>
          <a:lstStyle/>
          <a:p>
            <a:pPr algn="l"/>
            <a:r>
              <a:rPr lang="en-US" sz="2800" b="1" dirty="0">
                <a:solidFill>
                  <a:srgbClr val="FF0000"/>
                </a:solidFill>
                <a:latin typeface="Arial" pitchFamily="34" charset="0"/>
                <a:cs typeface="Arial" pitchFamily="34" charset="0"/>
              </a:rPr>
              <a:t>Exchanger has 3 possible states</a:t>
            </a:r>
          </a:p>
        </p:txBody>
      </p:sp>
    </p:spTree>
  </p:cSld>
  <p:clrMapOvr>
    <a:masterClrMapping/>
  </p:clrMapOvr>
  <p:transition>
    <p:blinds/>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1"/>
          <p:cNvSpPr>
            <a:spLocks noGrp="1"/>
          </p:cNvSpPr>
          <p:nvPr>
            <p:ph type="ftr" sz="quarter" idx="10"/>
          </p:nvPr>
        </p:nvSpPr>
        <p:spPr>
          <a:noFill/>
        </p:spPr>
        <p:txBody>
          <a:bodyPr/>
          <a:lstStyle/>
          <a:p>
            <a:r>
              <a:rPr lang="en-US" smtClean="0"/>
              <a:t>Art of Multiprocessor Programming</a:t>
            </a:r>
          </a:p>
        </p:txBody>
      </p:sp>
      <p:sp>
        <p:nvSpPr>
          <p:cNvPr id="174083" name="Slide Number Placeholder 2"/>
          <p:cNvSpPr>
            <a:spLocks noGrp="1"/>
          </p:cNvSpPr>
          <p:nvPr>
            <p:ph type="sldNum" sz="quarter" idx="11"/>
          </p:nvPr>
        </p:nvSpPr>
        <p:spPr>
          <a:noFill/>
        </p:spPr>
        <p:txBody>
          <a:bodyPr/>
          <a:lstStyle/>
          <a:p>
            <a:fld id="{6CFA7283-3BEC-461B-B423-3371336B7DC4}" type="slidenum">
              <a:rPr lang="ar-SA" smtClean="0">
                <a:cs typeface="Arial" pitchFamily="34" charset="0"/>
              </a:rPr>
              <a:pPr/>
              <a:t>169</a:t>
            </a:fld>
            <a:endParaRPr lang="en-US" smtClean="0">
              <a:cs typeface="Arial" pitchFamily="34" charset="0"/>
            </a:endParaRPr>
          </a:p>
        </p:txBody>
      </p:sp>
      <p:sp>
        <p:nvSpPr>
          <p:cNvPr id="17408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3716B280-34F2-41AB-AC43-73A1D4FBE2A9}" type="slidenum">
              <a:rPr lang="ar-SA" sz="1400">
                <a:solidFill>
                  <a:schemeClr val="tx1"/>
                </a:solidFill>
                <a:latin typeface="Arial" pitchFamily="34" charset="0"/>
                <a:cs typeface="Arial" pitchFamily="34" charset="0"/>
              </a:rPr>
              <a:pPr/>
              <a:t>169</a:t>
            </a:fld>
            <a:endParaRPr lang="en-US" sz="1400" dirty="0">
              <a:solidFill>
                <a:schemeClr val="tx1"/>
              </a:solidFill>
              <a:latin typeface="Arial" pitchFamily="34" charset="0"/>
              <a:cs typeface="Arial" pitchFamily="34" charset="0"/>
            </a:endParaRPr>
          </a:p>
        </p:txBody>
      </p:sp>
      <p:sp>
        <p:nvSpPr>
          <p:cNvPr id="174085" name="Rectangle 2"/>
          <p:cNvSpPr>
            <a:spLocks noGrp="1" noChangeArrowheads="1"/>
          </p:cNvSpPr>
          <p:nvPr>
            <p:ph type="title" idx="4294967295"/>
          </p:nvPr>
        </p:nvSpPr>
        <p:spPr>
          <a:xfrm>
            <a:off x="684213" y="400050"/>
            <a:ext cx="7772400" cy="1143000"/>
          </a:xfrm>
        </p:spPr>
        <p:txBody>
          <a:bodyPr/>
          <a:lstStyle/>
          <a:p>
            <a:r>
              <a:rPr lang="en-US" smtClean="0"/>
              <a:t>Lock-free Exchanger</a:t>
            </a:r>
          </a:p>
        </p:txBody>
      </p:sp>
      <p:grpSp>
        <p:nvGrpSpPr>
          <p:cNvPr id="174086" name="Group 8"/>
          <p:cNvGrpSpPr>
            <a:grpSpLocks/>
          </p:cNvGrpSpPr>
          <p:nvPr/>
        </p:nvGrpSpPr>
        <p:grpSpPr bwMode="auto">
          <a:xfrm>
            <a:off x="1382713" y="4549775"/>
            <a:ext cx="1100137" cy="1101725"/>
            <a:chOff x="1584" y="816"/>
            <a:chExt cx="912" cy="816"/>
          </a:xfrm>
        </p:grpSpPr>
        <p:sp>
          <p:nvSpPr>
            <p:cNvPr id="174091" name="Freeform 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4092" name="Freeform 1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4093" name="Freeform 11"/>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4094" name="Freeform 1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4095" name="Freeform 1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4096" name="Freeform 1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4097" name="Freeform 15"/>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4098" name="Freeform 16"/>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4099" name="Freeform 17"/>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74087" name="Group 50"/>
          <p:cNvGrpSpPr>
            <a:grpSpLocks/>
          </p:cNvGrpSpPr>
          <p:nvPr/>
        </p:nvGrpSpPr>
        <p:grpSpPr bwMode="auto">
          <a:xfrm>
            <a:off x="1066800" y="5638800"/>
            <a:ext cx="571500" cy="609600"/>
            <a:chOff x="3894" y="2760"/>
            <a:chExt cx="192" cy="192"/>
          </a:xfrm>
        </p:grpSpPr>
        <p:sp>
          <p:nvSpPr>
            <p:cNvPr id="2" name="Oval 51"/>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3" name="Oval 52"/>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grpSp>
        <p:nvGrpSpPr>
          <p:cNvPr id="6" name="Group 70"/>
          <p:cNvGrpSpPr>
            <a:grpSpLocks/>
          </p:cNvGrpSpPr>
          <p:nvPr/>
        </p:nvGrpSpPr>
        <p:grpSpPr bwMode="auto">
          <a:xfrm>
            <a:off x="3298825" y="3703638"/>
            <a:ext cx="3322638" cy="1322387"/>
            <a:chOff x="2832" y="2528"/>
            <a:chExt cx="2093" cy="833"/>
          </a:xfrm>
          <a:effectLst>
            <a:outerShdw blurRad="50800" dist="38100" dir="2700000" algn="tl" rotWithShape="0">
              <a:prstClr val="black">
                <a:alpha val="40000"/>
              </a:prstClr>
            </a:outerShdw>
          </a:effectLst>
        </p:grpSpPr>
        <p:sp>
          <p:nvSpPr>
            <p:cNvPr id="174089" name="Rectangle 66"/>
            <p:cNvSpPr>
              <a:spLocks noChangeArrowheads="1"/>
            </p:cNvSpPr>
            <p:nvPr/>
          </p:nvSpPr>
          <p:spPr bwMode="auto">
            <a:xfrm>
              <a:off x="3587" y="2530"/>
              <a:ext cx="1338" cy="831"/>
            </a:xfrm>
            <a:prstGeom prst="rect">
              <a:avLst/>
            </a:prstGeom>
            <a:solidFill>
              <a:schemeClr val="accent1"/>
            </a:solidFill>
            <a:ln w="57150" algn="ctr">
              <a:solidFill>
                <a:schemeClr val="tx1"/>
              </a:solidFill>
              <a:miter lim="800000"/>
              <a:headEnd/>
              <a:tailEnd/>
            </a:ln>
          </p:spPr>
          <p:txBody>
            <a:bodyPr wrap="none" anchor="ctr"/>
            <a:lstStyle/>
            <a:p>
              <a:pPr algn="ctr">
                <a:defRPr/>
              </a:pPr>
              <a:r>
                <a:rPr lang="en-US" dirty="0">
                  <a:solidFill>
                    <a:schemeClr val="tx2"/>
                  </a:solidFill>
                  <a:latin typeface="Arial" pitchFamily="34" charset="0"/>
                  <a:cs typeface="Arial" pitchFamily="34" charset="0"/>
                </a:rPr>
                <a:t>EMPTY</a:t>
              </a:r>
            </a:p>
          </p:txBody>
        </p:sp>
        <p:sp>
          <p:nvSpPr>
            <p:cNvPr id="174090" name="Rectangle 69"/>
            <p:cNvSpPr>
              <a:spLocks noChangeArrowheads="1"/>
            </p:cNvSpPr>
            <p:nvPr/>
          </p:nvSpPr>
          <p:spPr bwMode="auto">
            <a:xfrm>
              <a:off x="2832" y="2528"/>
              <a:ext cx="762" cy="831"/>
            </a:xfrm>
            <a:prstGeom prst="rect">
              <a:avLst/>
            </a:prstGeom>
            <a:solidFill>
              <a:schemeClr val="accent1"/>
            </a:solidFill>
            <a:ln w="57150" algn="ctr">
              <a:solidFill>
                <a:schemeClr val="tx1"/>
              </a:solidFill>
              <a:miter lim="800000"/>
              <a:headEnd/>
              <a:tailEnd/>
            </a:ln>
          </p:spPr>
          <p:txBody>
            <a:bodyPr wrap="none" anchor="ctr"/>
            <a:lstStyle/>
            <a:p>
              <a:pPr algn="ctr">
                <a:defRPr/>
              </a:pPr>
              <a:endParaRPr lang="en-US" dirty="0">
                <a:solidFill>
                  <a:schemeClr val="tx2"/>
                </a:solidFill>
                <a:latin typeface="Arial" pitchFamily="34" charset="0"/>
                <a:cs typeface="Courier New" pitchFamily="49" charset="0"/>
              </a:endParaRP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p:spPr>
        <p:txBody>
          <a:bodyPr/>
          <a:lstStyle/>
          <a:p>
            <a:r>
              <a:rPr lang="en-US" smtClean="0"/>
              <a:t>Art of Multiprocessor Programming</a:t>
            </a:r>
          </a:p>
        </p:txBody>
      </p:sp>
      <p:sp>
        <p:nvSpPr>
          <p:cNvPr id="19459" name="Slide Number Placeholder 2"/>
          <p:cNvSpPr>
            <a:spLocks noGrp="1"/>
          </p:cNvSpPr>
          <p:nvPr>
            <p:ph type="sldNum" sz="quarter" idx="11"/>
          </p:nvPr>
        </p:nvSpPr>
        <p:spPr>
          <a:noFill/>
        </p:spPr>
        <p:txBody>
          <a:bodyPr/>
          <a:lstStyle/>
          <a:p>
            <a:fld id="{8623E62F-697E-45FA-B472-81A1222D6720}" type="slidenum">
              <a:rPr lang="ar-SA" smtClean="0"/>
              <a:pPr/>
              <a:t>17</a:t>
            </a:fld>
            <a:endParaRPr lang="en-US" smtClean="0"/>
          </a:p>
        </p:txBody>
      </p:sp>
      <p:sp>
        <p:nvSpPr>
          <p:cNvPr id="1946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DFBF3A7B-5C36-44CA-B47C-309FADEBE70B}" type="slidenum">
              <a:rPr lang="ar-SA" sz="1400">
                <a:solidFill>
                  <a:schemeClr val="tx1"/>
                </a:solidFill>
                <a:latin typeface="Arial" pitchFamily="34" charset="0"/>
                <a:cs typeface="Arial" pitchFamily="34" charset="0"/>
              </a:rPr>
              <a:pPr/>
              <a:t>17</a:t>
            </a:fld>
            <a:endParaRPr lang="en-US" sz="1400">
              <a:solidFill>
                <a:schemeClr val="tx1"/>
              </a:solidFill>
              <a:latin typeface="Arial" pitchFamily="34" charset="0"/>
              <a:cs typeface="Arial" pitchFamily="34" charset="0"/>
            </a:endParaRPr>
          </a:p>
        </p:txBody>
      </p:sp>
      <p:sp>
        <p:nvSpPr>
          <p:cNvPr id="56627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9462" name="Rectangle 3"/>
          <p:cNvSpPr>
            <a:spLocks noGrp="1" noChangeArrowheads="1"/>
          </p:cNvSpPr>
          <p:nvPr>
            <p:ph type="title" idx="4294967295"/>
          </p:nvPr>
        </p:nvSpPr>
        <p:spPr/>
        <p:txBody>
          <a:bodyPr/>
          <a:lstStyle/>
          <a:p>
            <a:r>
              <a:rPr lang="en-US" smtClean="0"/>
              <a:t>Bounded Queue</a:t>
            </a:r>
          </a:p>
        </p:txBody>
      </p:sp>
      <p:sp>
        <p:nvSpPr>
          <p:cNvPr id="19463"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9464" name="Group 5"/>
          <p:cNvGrpSpPr>
            <a:grpSpLocks/>
          </p:cNvGrpSpPr>
          <p:nvPr/>
        </p:nvGrpSpPr>
        <p:grpSpPr bwMode="auto">
          <a:xfrm>
            <a:off x="3990975" y="1933575"/>
            <a:ext cx="976313" cy="609600"/>
            <a:chOff x="3417" y="2938"/>
            <a:chExt cx="615" cy="384"/>
          </a:xfrm>
        </p:grpSpPr>
        <p:sp>
          <p:nvSpPr>
            <p:cNvPr id="566278"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9489"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19465" name="Group 8"/>
          <p:cNvGrpSpPr>
            <a:grpSpLocks/>
          </p:cNvGrpSpPr>
          <p:nvPr/>
        </p:nvGrpSpPr>
        <p:grpSpPr bwMode="auto">
          <a:xfrm>
            <a:off x="4084638" y="2106613"/>
            <a:ext cx="304800" cy="304800"/>
            <a:chOff x="3894" y="2760"/>
            <a:chExt cx="192" cy="192"/>
          </a:xfrm>
        </p:grpSpPr>
        <p:sp>
          <p:nvSpPr>
            <p:cNvPr id="19486"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9487"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9466" name="Text Box 11"/>
          <p:cNvSpPr txBox="1">
            <a:spLocks noChangeArrowheads="1"/>
          </p:cNvSpPr>
          <p:nvPr/>
        </p:nvSpPr>
        <p:spPr bwMode="auto">
          <a:xfrm>
            <a:off x="185689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19467" name="Text Box 12"/>
          <p:cNvSpPr txBox="1">
            <a:spLocks noChangeArrowheads="1"/>
          </p:cNvSpPr>
          <p:nvPr/>
        </p:nvSpPr>
        <p:spPr bwMode="auto">
          <a:xfrm>
            <a:off x="1880111"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19468" name="Group 13"/>
          <p:cNvGrpSpPr>
            <a:grpSpLocks/>
          </p:cNvGrpSpPr>
          <p:nvPr/>
        </p:nvGrpSpPr>
        <p:grpSpPr bwMode="auto">
          <a:xfrm>
            <a:off x="6242050" y="1919288"/>
            <a:ext cx="976313" cy="609600"/>
            <a:chOff x="3417" y="2938"/>
            <a:chExt cx="615" cy="384"/>
          </a:xfrm>
        </p:grpSpPr>
        <p:sp>
          <p:nvSpPr>
            <p:cNvPr id="566286"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19485"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19469"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19470" name="Group 17"/>
          <p:cNvGrpSpPr>
            <a:grpSpLocks/>
          </p:cNvGrpSpPr>
          <p:nvPr/>
        </p:nvGrpSpPr>
        <p:grpSpPr bwMode="auto">
          <a:xfrm>
            <a:off x="6350000" y="2092325"/>
            <a:ext cx="304800" cy="304800"/>
            <a:chOff x="3894" y="2760"/>
            <a:chExt cx="192" cy="192"/>
          </a:xfrm>
        </p:grpSpPr>
        <p:sp>
          <p:nvSpPr>
            <p:cNvPr id="19482"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9483"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9471"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9472"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6" name="Group 31"/>
          <p:cNvGrpSpPr>
            <a:grpSpLocks/>
          </p:cNvGrpSpPr>
          <p:nvPr/>
        </p:nvGrpSpPr>
        <p:grpSpPr bwMode="auto">
          <a:xfrm>
            <a:off x="4452938" y="3162300"/>
            <a:ext cx="427037" cy="622300"/>
            <a:chOff x="2208" y="1920"/>
            <a:chExt cx="1152" cy="1680"/>
          </a:xfrm>
        </p:grpSpPr>
        <p:sp>
          <p:nvSpPr>
            <p:cNvPr id="19478" name="Oval 32"/>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19479" name="Oval 33"/>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19480" name="AutoShape 3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19481" name="AutoShape 3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566308" name="AutoShape 36"/>
          <p:cNvSpPr>
            <a:spLocks noChangeArrowheads="1"/>
          </p:cNvSpPr>
          <p:nvPr/>
        </p:nvSpPr>
        <p:spPr bwMode="auto">
          <a:xfrm flipH="1">
            <a:off x="4324350" y="3113088"/>
            <a:ext cx="692150" cy="795337"/>
          </a:xfrm>
          <a:prstGeom prst="wedgeRoundRectCallout">
            <a:avLst>
              <a:gd name="adj1" fmla="val -169269"/>
              <a:gd name="adj2" fmla="val 43213"/>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566309" name="Text Box 37"/>
          <p:cNvSpPr txBox="1">
            <a:spLocks noChangeArrowheads="1"/>
          </p:cNvSpPr>
          <p:nvPr/>
        </p:nvSpPr>
        <p:spPr bwMode="auto">
          <a:xfrm>
            <a:off x="5505450" y="3317875"/>
            <a:ext cx="3136900" cy="946150"/>
          </a:xfrm>
          <a:prstGeom prst="rect">
            <a:avLst/>
          </a:prstGeom>
          <a:noFill/>
          <a:ln w="38100" algn="ctr">
            <a:noFill/>
            <a:miter lim="800000"/>
            <a:headEnd/>
            <a:tailEnd/>
          </a:ln>
        </p:spPr>
        <p:txBody>
          <a:bodyPr>
            <a:spAutoFit/>
          </a:bodyPr>
          <a:lstStyle/>
          <a:p>
            <a:pPr algn="ctr"/>
            <a:r>
              <a:rPr lang="en-US" sz="2800">
                <a:solidFill>
                  <a:srgbClr val="FF0000"/>
                </a:solidFill>
                <a:latin typeface="Arial" pitchFamily="34" charset="0"/>
                <a:cs typeface="Arial" pitchFamily="34" charset="0"/>
              </a:rPr>
              <a:t>Lock out other </a:t>
            </a:r>
            <a:r>
              <a:rPr lang="en-US" sz="2800">
                <a:solidFill>
                  <a:schemeClr val="tx1"/>
                </a:solidFill>
                <a:latin typeface="Arial" pitchFamily="34" charset="0"/>
                <a:cs typeface="Arial" pitchFamily="34" charset="0"/>
              </a:rPr>
              <a:t>deq()</a:t>
            </a:r>
            <a:r>
              <a:rPr lang="en-US" sz="2800">
                <a:solidFill>
                  <a:srgbClr val="FF0000"/>
                </a:solidFill>
                <a:latin typeface="Arial" pitchFamily="34" charset="0"/>
                <a:cs typeface="Arial" pitchFamily="34" charset="0"/>
              </a:rPr>
              <a:t> calls</a:t>
            </a:r>
          </a:p>
        </p:txBody>
      </p:sp>
      <p:sp>
        <p:nvSpPr>
          <p:cNvPr id="566310" name="Text Box 38"/>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566311" name="Freeform 39"/>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6310"/>
                                        </p:tgtEl>
                                        <p:attrNameLst>
                                          <p:attrName>style.visibility</p:attrName>
                                        </p:attrNameLst>
                                      </p:cBhvr>
                                      <p:to>
                                        <p:strVal val="visible"/>
                                      </p:to>
                                    </p:set>
                                    <p:animEffect transition="in" filter="blinds(horizontal)">
                                      <p:cBhvr>
                                        <p:cTn id="7" dur="500"/>
                                        <p:tgtEl>
                                          <p:spTgt spid="5663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6311"/>
                                        </p:tgtEl>
                                        <p:attrNameLst>
                                          <p:attrName>style.visibility</p:attrName>
                                        </p:attrNameLst>
                                      </p:cBhvr>
                                      <p:to>
                                        <p:strVal val="visible"/>
                                      </p:to>
                                    </p:set>
                                    <p:animEffect transition="in" filter="blinds(horizontal)">
                                      <p:cBhvr>
                                        <p:cTn id="10" dur="500"/>
                                        <p:tgtEl>
                                          <p:spTgt spid="566311"/>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566308"/>
                                        </p:tgtEl>
                                        <p:attrNameLst>
                                          <p:attrName>style.visibility</p:attrName>
                                        </p:attrNameLst>
                                      </p:cBhvr>
                                      <p:to>
                                        <p:strVal val="visible"/>
                                      </p:to>
                                    </p:set>
                                    <p:animEffect transition="in" filter="blinds(horizontal)">
                                      <p:cBhvr>
                                        <p:cTn id="17" dur="500"/>
                                        <p:tgtEl>
                                          <p:spTgt spid="56630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66309"/>
                                        </p:tgtEl>
                                        <p:attrNameLst>
                                          <p:attrName>style.visibility</p:attrName>
                                        </p:attrNameLst>
                                      </p:cBhvr>
                                      <p:to>
                                        <p:strVal val="visible"/>
                                      </p:to>
                                    </p:set>
                                    <p:animEffect transition="in" filter="blinds(horizontal)">
                                      <p:cBhvr>
                                        <p:cTn id="20" dur="500"/>
                                        <p:tgtEl>
                                          <p:spTgt spid="566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308" grpId="0" animBg="1"/>
      <p:bldP spid="566309" grpId="0"/>
      <p:bldP spid="566310" grpId="0"/>
      <p:bldP spid="566311"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1"/>
          <p:cNvSpPr>
            <a:spLocks noGrp="1"/>
          </p:cNvSpPr>
          <p:nvPr>
            <p:ph type="ftr" sz="quarter" idx="10"/>
          </p:nvPr>
        </p:nvSpPr>
        <p:spPr>
          <a:noFill/>
        </p:spPr>
        <p:txBody>
          <a:bodyPr/>
          <a:lstStyle/>
          <a:p>
            <a:r>
              <a:rPr lang="en-US" smtClean="0"/>
              <a:t>Art of Multiprocessor Programming</a:t>
            </a:r>
          </a:p>
        </p:txBody>
      </p:sp>
      <p:sp>
        <p:nvSpPr>
          <p:cNvPr id="175107" name="Slide Number Placeholder 2"/>
          <p:cNvSpPr>
            <a:spLocks noGrp="1"/>
          </p:cNvSpPr>
          <p:nvPr>
            <p:ph type="sldNum" sz="quarter" idx="11"/>
          </p:nvPr>
        </p:nvSpPr>
        <p:spPr>
          <a:noFill/>
        </p:spPr>
        <p:txBody>
          <a:bodyPr/>
          <a:lstStyle/>
          <a:p>
            <a:fld id="{C1FCE367-ABB8-47DD-BF4C-405B14F9F726}" type="slidenum">
              <a:rPr lang="ar-SA" smtClean="0">
                <a:cs typeface="Arial" pitchFamily="34" charset="0"/>
              </a:rPr>
              <a:pPr/>
              <a:t>170</a:t>
            </a:fld>
            <a:endParaRPr lang="en-US" smtClean="0">
              <a:cs typeface="Arial" pitchFamily="34" charset="0"/>
            </a:endParaRPr>
          </a:p>
        </p:txBody>
      </p:sp>
      <p:sp>
        <p:nvSpPr>
          <p:cNvPr id="17510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8FF5680-CC08-44B3-B47B-F026372970AB}" type="slidenum">
              <a:rPr lang="ar-SA" sz="1400">
                <a:solidFill>
                  <a:schemeClr val="tx1"/>
                </a:solidFill>
                <a:latin typeface="Arial" pitchFamily="34" charset="0"/>
                <a:cs typeface="Arial" pitchFamily="34" charset="0"/>
              </a:rPr>
              <a:pPr/>
              <a:t>170</a:t>
            </a:fld>
            <a:endParaRPr lang="en-US" sz="1400" dirty="0">
              <a:solidFill>
                <a:schemeClr val="tx1"/>
              </a:solidFill>
              <a:latin typeface="Arial" pitchFamily="34" charset="0"/>
              <a:cs typeface="Arial" pitchFamily="34" charset="0"/>
            </a:endParaRPr>
          </a:p>
        </p:txBody>
      </p:sp>
      <p:grpSp>
        <p:nvGrpSpPr>
          <p:cNvPr id="2" name="Group 19"/>
          <p:cNvGrpSpPr>
            <a:grpSpLocks/>
          </p:cNvGrpSpPr>
          <p:nvPr/>
        </p:nvGrpSpPr>
        <p:grpSpPr bwMode="auto">
          <a:xfrm>
            <a:off x="3298825" y="3703638"/>
            <a:ext cx="3322638" cy="1322387"/>
            <a:chOff x="2832" y="2528"/>
            <a:chExt cx="2093" cy="833"/>
          </a:xfrm>
          <a:effectLst>
            <a:outerShdw blurRad="50800" dist="38100" dir="2700000" algn="tl" rotWithShape="0">
              <a:prstClr val="black">
                <a:alpha val="40000"/>
              </a:prstClr>
            </a:outerShdw>
          </a:effectLst>
        </p:grpSpPr>
        <p:sp>
          <p:nvSpPr>
            <p:cNvPr id="175125" name="Rectangle 20"/>
            <p:cNvSpPr>
              <a:spLocks noChangeArrowheads="1"/>
            </p:cNvSpPr>
            <p:nvPr/>
          </p:nvSpPr>
          <p:spPr bwMode="auto">
            <a:xfrm>
              <a:off x="3587" y="2530"/>
              <a:ext cx="1338" cy="831"/>
            </a:xfrm>
            <a:prstGeom prst="rect">
              <a:avLst/>
            </a:prstGeom>
            <a:solidFill>
              <a:schemeClr val="accent1"/>
            </a:solidFill>
            <a:ln w="57150" algn="ctr">
              <a:solidFill>
                <a:schemeClr val="tx1"/>
              </a:solidFill>
              <a:miter lim="800000"/>
              <a:headEnd/>
              <a:tailEnd/>
            </a:ln>
          </p:spPr>
          <p:txBody>
            <a:bodyPr wrap="none" anchor="ctr"/>
            <a:lstStyle/>
            <a:p>
              <a:pPr algn="ctr">
                <a:defRPr/>
              </a:pPr>
              <a:r>
                <a:rPr lang="en-US">
                  <a:solidFill>
                    <a:schemeClr val="tx2"/>
                  </a:solidFill>
                  <a:latin typeface="Arial" pitchFamily="34" charset="0"/>
                  <a:cs typeface="Arial" pitchFamily="34" charset="0"/>
                </a:rPr>
                <a:t>EMPTY</a:t>
              </a:r>
            </a:p>
          </p:txBody>
        </p:sp>
        <p:sp>
          <p:nvSpPr>
            <p:cNvPr id="175126" name="Rectangle 21"/>
            <p:cNvSpPr>
              <a:spLocks noChangeArrowheads="1"/>
            </p:cNvSpPr>
            <p:nvPr/>
          </p:nvSpPr>
          <p:spPr bwMode="auto">
            <a:xfrm>
              <a:off x="2832" y="2528"/>
              <a:ext cx="762" cy="831"/>
            </a:xfrm>
            <a:prstGeom prst="rect">
              <a:avLst/>
            </a:prstGeom>
            <a:solidFill>
              <a:schemeClr val="accent1"/>
            </a:solidFill>
            <a:ln w="57150" algn="ctr">
              <a:solidFill>
                <a:schemeClr val="tx1"/>
              </a:solidFill>
              <a:miter lim="800000"/>
              <a:headEnd/>
              <a:tailEnd/>
            </a:ln>
          </p:spPr>
          <p:txBody>
            <a:bodyPr wrap="none" anchor="ctr"/>
            <a:lstStyle/>
            <a:p>
              <a:pPr algn="ctr">
                <a:defRPr/>
              </a:pPr>
              <a:endParaRPr lang="en-US">
                <a:solidFill>
                  <a:schemeClr val="tx2"/>
                </a:solidFill>
                <a:latin typeface="Arial" pitchFamily="34" charset="0"/>
                <a:cs typeface="Arial" pitchFamily="34" charset="0"/>
              </a:endParaRPr>
            </a:p>
          </p:txBody>
        </p:sp>
      </p:grpSp>
      <p:sp>
        <p:nvSpPr>
          <p:cNvPr id="175110" name="Rectangle 2"/>
          <p:cNvSpPr>
            <a:spLocks noGrp="1" noChangeArrowheads="1"/>
          </p:cNvSpPr>
          <p:nvPr>
            <p:ph type="title" idx="4294967295"/>
          </p:nvPr>
        </p:nvSpPr>
        <p:spPr>
          <a:xfrm>
            <a:off x="684213" y="400050"/>
            <a:ext cx="7772400" cy="1143000"/>
          </a:xfrm>
        </p:spPr>
        <p:txBody>
          <a:bodyPr/>
          <a:lstStyle/>
          <a:p>
            <a:r>
              <a:rPr lang="en-US" smtClean="0"/>
              <a:t>Lock-free Exchanger</a:t>
            </a:r>
          </a:p>
        </p:txBody>
      </p:sp>
      <p:grpSp>
        <p:nvGrpSpPr>
          <p:cNvPr id="175111" name="Group 3"/>
          <p:cNvGrpSpPr>
            <a:grpSpLocks/>
          </p:cNvGrpSpPr>
          <p:nvPr/>
        </p:nvGrpSpPr>
        <p:grpSpPr bwMode="auto">
          <a:xfrm>
            <a:off x="1382713" y="4549775"/>
            <a:ext cx="1100137" cy="1101725"/>
            <a:chOff x="1584" y="816"/>
            <a:chExt cx="912" cy="816"/>
          </a:xfrm>
        </p:grpSpPr>
        <p:sp>
          <p:nvSpPr>
            <p:cNvPr id="175116" name="Freeform 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5117" name="Freeform 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5118" name="Freeform 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5119" name="Freeform 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5120" name="Freeform 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5121" name="Freeform 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5122" name="Freeform 1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5123" name="Freeform 1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5124" name="Freeform 1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123343" name="AutoShape 15"/>
          <p:cNvSpPr>
            <a:spLocks noChangeArrowheads="1"/>
          </p:cNvSpPr>
          <p:nvPr/>
        </p:nvSpPr>
        <p:spPr bwMode="auto">
          <a:xfrm>
            <a:off x="3325813" y="3529013"/>
            <a:ext cx="3544887" cy="1533525"/>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grpSp>
        <p:nvGrpSpPr>
          <p:cNvPr id="175113" name="Group 16"/>
          <p:cNvGrpSpPr>
            <a:grpSpLocks/>
          </p:cNvGrpSpPr>
          <p:nvPr/>
        </p:nvGrpSpPr>
        <p:grpSpPr bwMode="auto">
          <a:xfrm>
            <a:off x="1066800" y="5638800"/>
            <a:ext cx="571500" cy="609600"/>
            <a:chOff x="3894" y="2760"/>
            <a:chExt cx="192" cy="192"/>
          </a:xfrm>
        </p:grpSpPr>
        <p:sp>
          <p:nvSpPr>
            <p:cNvPr id="175114" name="Oval 17"/>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75115" name="Oval 18"/>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3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43"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Footer Placeholder 1"/>
          <p:cNvSpPr>
            <a:spLocks noGrp="1"/>
          </p:cNvSpPr>
          <p:nvPr>
            <p:ph type="ftr" sz="quarter" idx="10"/>
          </p:nvPr>
        </p:nvSpPr>
        <p:spPr>
          <a:noFill/>
        </p:spPr>
        <p:txBody>
          <a:bodyPr/>
          <a:lstStyle/>
          <a:p>
            <a:r>
              <a:rPr lang="en-US" smtClean="0"/>
              <a:t>Art of Multiprocessor Programming</a:t>
            </a:r>
          </a:p>
        </p:txBody>
      </p:sp>
      <p:sp>
        <p:nvSpPr>
          <p:cNvPr id="176131" name="Slide Number Placeholder 2"/>
          <p:cNvSpPr>
            <a:spLocks noGrp="1"/>
          </p:cNvSpPr>
          <p:nvPr>
            <p:ph type="sldNum" sz="quarter" idx="11"/>
          </p:nvPr>
        </p:nvSpPr>
        <p:spPr>
          <a:noFill/>
        </p:spPr>
        <p:txBody>
          <a:bodyPr/>
          <a:lstStyle/>
          <a:p>
            <a:fld id="{A3DB9141-D36B-4158-AC9F-4457A9A0F5AD}" type="slidenum">
              <a:rPr lang="ar-SA" smtClean="0">
                <a:cs typeface="Arial" pitchFamily="34" charset="0"/>
              </a:rPr>
              <a:pPr/>
              <a:t>171</a:t>
            </a:fld>
            <a:endParaRPr lang="en-US" smtClean="0">
              <a:cs typeface="Arial" pitchFamily="34" charset="0"/>
            </a:endParaRPr>
          </a:p>
        </p:txBody>
      </p:sp>
      <p:sp>
        <p:nvSpPr>
          <p:cNvPr id="17613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BB7CBDB-8864-442E-876F-31B7CC6C7302}" type="slidenum">
              <a:rPr lang="ar-SA" sz="1400">
                <a:solidFill>
                  <a:schemeClr val="tx1"/>
                </a:solidFill>
                <a:latin typeface="Arial" pitchFamily="34" charset="0"/>
                <a:cs typeface="Arial" pitchFamily="34" charset="0"/>
              </a:rPr>
              <a:pPr/>
              <a:t>171</a:t>
            </a:fld>
            <a:endParaRPr lang="en-US" sz="1400" dirty="0">
              <a:solidFill>
                <a:schemeClr val="tx1"/>
              </a:solidFill>
              <a:latin typeface="Arial" pitchFamily="34" charset="0"/>
              <a:cs typeface="Arial" pitchFamily="34" charset="0"/>
            </a:endParaRPr>
          </a:p>
        </p:txBody>
      </p:sp>
      <p:grpSp>
        <p:nvGrpSpPr>
          <p:cNvPr id="2" name="Group 2"/>
          <p:cNvGrpSpPr>
            <a:grpSpLocks/>
          </p:cNvGrpSpPr>
          <p:nvPr/>
        </p:nvGrpSpPr>
        <p:grpSpPr bwMode="auto">
          <a:xfrm>
            <a:off x="3298825" y="3703638"/>
            <a:ext cx="3322638" cy="1322387"/>
            <a:chOff x="2832" y="2528"/>
            <a:chExt cx="2093" cy="833"/>
          </a:xfrm>
          <a:effectLst>
            <a:outerShdw blurRad="50800" dist="38100" dir="2700000" algn="tl" rotWithShape="0">
              <a:prstClr val="black">
                <a:alpha val="40000"/>
              </a:prstClr>
            </a:outerShdw>
          </a:effectLst>
        </p:grpSpPr>
        <p:sp>
          <p:nvSpPr>
            <p:cNvPr id="176148" name="Rectangle 3"/>
            <p:cNvSpPr>
              <a:spLocks noChangeArrowheads="1"/>
            </p:cNvSpPr>
            <p:nvPr/>
          </p:nvSpPr>
          <p:spPr bwMode="auto">
            <a:xfrm>
              <a:off x="3587" y="2530"/>
              <a:ext cx="1338" cy="831"/>
            </a:xfrm>
            <a:prstGeom prst="rect">
              <a:avLst/>
            </a:prstGeom>
            <a:solidFill>
              <a:schemeClr val="accent1"/>
            </a:solidFill>
            <a:ln w="57150" algn="ctr">
              <a:solidFill>
                <a:schemeClr val="tx1"/>
              </a:solidFill>
              <a:miter lim="800000"/>
              <a:headEnd/>
              <a:tailEnd/>
            </a:ln>
          </p:spPr>
          <p:txBody>
            <a:bodyPr wrap="none" anchor="ctr"/>
            <a:lstStyle/>
            <a:p>
              <a:pPr algn="ctr">
                <a:defRPr/>
              </a:pPr>
              <a:r>
                <a:rPr lang="en-US" dirty="0">
                  <a:solidFill>
                    <a:schemeClr val="tx2"/>
                  </a:solidFill>
                  <a:latin typeface="Arial" pitchFamily="34" charset="0"/>
                  <a:cs typeface="Arial" pitchFamily="34" charset="0"/>
                </a:rPr>
                <a:t>WAITING</a:t>
              </a:r>
            </a:p>
          </p:txBody>
        </p:sp>
        <p:sp>
          <p:nvSpPr>
            <p:cNvPr id="176149" name="Rectangle 4"/>
            <p:cNvSpPr>
              <a:spLocks noChangeArrowheads="1"/>
            </p:cNvSpPr>
            <p:nvPr/>
          </p:nvSpPr>
          <p:spPr bwMode="auto">
            <a:xfrm>
              <a:off x="2832" y="2528"/>
              <a:ext cx="762" cy="831"/>
            </a:xfrm>
            <a:prstGeom prst="rect">
              <a:avLst/>
            </a:prstGeom>
            <a:solidFill>
              <a:schemeClr val="accent1"/>
            </a:solidFill>
            <a:ln w="57150" algn="ctr">
              <a:solidFill>
                <a:schemeClr val="tx1"/>
              </a:solidFill>
              <a:miter lim="800000"/>
              <a:headEnd/>
              <a:tailEnd/>
            </a:ln>
          </p:spPr>
          <p:txBody>
            <a:bodyPr wrap="none" anchor="ctr"/>
            <a:lstStyle/>
            <a:p>
              <a:pPr algn="ctr">
                <a:defRPr/>
              </a:pPr>
              <a:endParaRPr lang="en-US" dirty="0">
                <a:solidFill>
                  <a:schemeClr val="tx2"/>
                </a:solidFill>
                <a:latin typeface="Arial" pitchFamily="34" charset="0"/>
                <a:cs typeface="Courier New" pitchFamily="49" charset="0"/>
              </a:endParaRPr>
            </a:p>
          </p:txBody>
        </p:sp>
      </p:grpSp>
      <p:sp>
        <p:nvSpPr>
          <p:cNvPr id="176134" name="Rectangle 5"/>
          <p:cNvSpPr>
            <a:spLocks noGrp="1" noChangeArrowheads="1"/>
          </p:cNvSpPr>
          <p:nvPr>
            <p:ph type="title" idx="4294967295"/>
          </p:nvPr>
        </p:nvSpPr>
        <p:spPr>
          <a:xfrm>
            <a:off x="684213" y="400050"/>
            <a:ext cx="7772400" cy="1143000"/>
          </a:xfrm>
        </p:spPr>
        <p:txBody>
          <a:bodyPr/>
          <a:lstStyle/>
          <a:p>
            <a:r>
              <a:rPr lang="en-US" smtClean="0"/>
              <a:t>Lock-free Exchanger</a:t>
            </a:r>
          </a:p>
        </p:txBody>
      </p:sp>
      <p:grpSp>
        <p:nvGrpSpPr>
          <p:cNvPr id="176135" name="Group 6"/>
          <p:cNvGrpSpPr>
            <a:grpSpLocks/>
          </p:cNvGrpSpPr>
          <p:nvPr/>
        </p:nvGrpSpPr>
        <p:grpSpPr bwMode="auto">
          <a:xfrm>
            <a:off x="1382713" y="4549775"/>
            <a:ext cx="1100137" cy="1101725"/>
            <a:chOff x="1584" y="816"/>
            <a:chExt cx="912" cy="816"/>
          </a:xfrm>
        </p:grpSpPr>
        <p:sp>
          <p:nvSpPr>
            <p:cNvPr id="176139"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6140"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6141" name="Freeform 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6142"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6143"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6144"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6145" name="Freeform 1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6146" name="Freeform 1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6147"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76136" name="Group 18"/>
          <p:cNvGrpSpPr>
            <a:grpSpLocks/>
          </p:cNvGrpSpPr>
          <p:nvPr/>
        </p:nvGrpSpPr>
        <p:grpSpPr bwMode="auto">
          <a:xfrm>
            <a:off x="3598863" y="4064000"/>
            <a:ext cx="571500" cy="609600"/>
            <a:chOff x="3894" y="2760"/>
            <a:chExt cx="192" cy="192"/>
          </a:xfrm>
        </p:grpSpPr>
        <p:sp>
          <p:nvSpPr>
            <p:cNvPr id="176137" name="Oval 19"/>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76138" name="Oval 20"/>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Footer Placeholder 1"/>
          <p:cNvSpPr>
            <a:spLocks noGrp="1"/>
          </p:cNvSpPr>
          <p:nvPr>
            <p:ph type="ftr" sz="quarter" idx="10"/>
          </p:nvPr>
        </p:nvSpPr>
        <p:spPr>
          <a:noFill/>
        </p:spPr>
        <p:txBody>
          <a:bodyPr/>
          <a:lstStyle/>
          <a:p>
            <a:r>
              <a:rPr lang="en-US" smtClean="0"/>
              <a:t>Art of Multiprocessor Programming</a:t>
            </a:r>
          </a:p>
        </p:txBody>
      </p:sp>
      <p:sp>
        <p:nvSpPr>
          <p:cNvPr id="177155" name="Slide Number Placeholder 2"/>
          <p:cNvSpPr>
            <a:spLocks noGrp="1"/>
          </p:cNvSpPr>
          <p:nvPr>
            <p:ph type="sldNum" sz="quarter" idx="11"/>
          </p:nvPr>
        </p:nvSpPr>
        <p:spPr>
          <a:noFill/>
        </p:spPr>
        <p:txBody>
          <a:bodyPr/>
          <a:lstStyle/>
          <a:p>
            <a:fld id="{5DB8582B-574D-4184-BC12-5838E24CA9E1}" type="slidenum">
              <a:rPr lang="ar-SA" smtClean="0">
                <a:cs typeface="Arial" pitchFamily="34" charset="0"/>
              </a:rPr>
              <a:pPr/>
              <a:t>172</a:t>
            </a:fld>
            <a:endParaRPr lang="en-US" smtClean="0">
              <a:cs typeface="Arial" pitchFamily="34" charset="0"/>
            </a:endParaRPr>
          </a:p>
        </p:txBody>
      </p:sp>
      <p:sp>
        <p:nvSpPr>
          <p:cNvPr id="17715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4A9FD28A-C4EC-4A29-BDB7-E649476110DC}" type="slidenum">
              <a:rPr lang="ar-SA" sz="1400">
                <a:solidFill>
                  <a:schemeClr val="tx1"/>
                </a:solidFill>
                <a:latin typeface="Arial" pitchFamily="34" charset="0"/>
                <a:cs typeface="Arial" pitchFamily="34" charset="0"/>
              </a:rPr>
              <a:pPr/>
              <a:t>172</a:t>
            </a:fld>
            <a:endParaRPr lang="en-US" sz="1400" dirty="0">
              <a:solidFill>
                <a:schemeClr val="tx1"/>
              </a:solidFill>
              <a:latin typeface="Arial" pitchFamily="34" charset="0"/>
              <a:cs typeface="Arial" pitchFamily="34" charset="0"/>
            </a:endParaRPr>
          </a:p>
        </p:txBody>
      </p:sp>
      <p:sp>
        <p:nvSpPr>
          <p:cNvPr id="177157" name="Rectangle 2"/>
          <p:cNvSpPr>
            <a:spLocks noGrp="1" noChangeArrowheads="1"/>
          </p:cNvSpPr>
          <p:nvPr>
            <p:ph type="title" idx="4294967295"/>
          </p:nvPr>
        </p:nvSpPr>
        <p:spPr>
          <a:xfrm>
            <a:off x="684213" y="400050"/>
            <a:ext cx="7772400" cy="1143000"/>
          </a:xfrm>
        </p:spPr>
        <p:txBody>
          <a:bodyPr/>
          <a:lstStyle/>
          <a:p>
            <a:r>
              <a:rPr lang="en-US" smtClean="0"/>
              <a:t>Lock-free Exchanger</a:t>
            </a:r>
          </a:p>
        </p:txBody>
      </p:sp>
      <p:grpSp>
        <p:nvGrpSpPr>
          <p:cNvPr id="177158" name="Group 3"/>
          <p:cNvGrpSpPr>
            <a:grpSpLocks/>
          </p:cNvGrpSpPr>
          <p:nvPr/>
        </p:nvGrpSpPr>
        <p:grpSpPr bwMode="auto">
          <a:xfrm>
            <a:off x="1382713" y="4549775"/>
            <a:ext cx="1100137" cy="1101725"/>
            <a:chOff x="1584" y="816"/>
            <a:chExt cx="912" cy="816"/>
          </a:xfrm>
        </p:grpSpPr>
        <p:sp>
          <p:nvSpPr>
            <p:cNvPr id="177178" name="Freeform 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79" name="Freeform 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80" name="Freeform 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81" name="Freeform 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7182" name="Freeform 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7183" name="Freeform 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77184" name="Freeform 1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85" name="Freeform 1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86" name="Freeform 1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966670" name="AutoShape 14"/>
          <p:cNvSpPr>
            <a:spLocks noChangeArrowheads="1"/>
          </p:cNvSpPr>
          <p:nvPr/>
        </p:nvSpPr>
        <p:spPr bwMode="auto">
          <a:xfrm>
            <a:off x="312738" y="1495425"/>
            <a:ext cx="3413125" cy="1289050"/>
          </a:xfrm>
          <a:prstGeom prst="cloudCallout">
            <a:avLst>
              <a:gd name="adj1" fmla="val -4532"/>
              <a:gd name="adj2" fmla="val 174907"/>
            </a:avLst>
          </a:prstGeom>
          <a:solidFill>
            <a:schemeClr val="bg1"/>
          </a:solidFill>
          <a:ln w="38100">
            <a:solidFill>
              <a:srgbClr val="0000FF"/>
            </a:solidFill>
            <a:round/>
            <a:headEnd/>
            <a:tailEnd/>
          </a:ln>
        </p:spPr>
        <p:txBody>
          <a:bodyPr/>
          <a:lstStyle/>
          <a:p>
            <a:pPr algn="ctr"/>
            <a:r>
              <a:rPr lang="en-US" dirty="0">
                <a:latin typeface="Arial" pitchFamily="34" charset="0"/>
                <a:cs typeface="Arial" pitchFamily="34" charset="0"/>
              </a:rPr>
              <a:t>In search of partner …</a:t>
            </a:r>
          </a:p>
        </p:txBody>
      </p:sp>
      <p:grpSp>
        <p:nvGrpSpPr>
          <p:cNvPr id="3" name="Group 39"/>
          <p:cNvGrpSpPr>
            <a:grpSpLocks/>
          </p:cNvGrpSpPr>
          <p:nvPr/>
        </p:nvGrpSpPr>
        <p:grpSpPr bwMode="auto">
          <a:xfrm>
            <a:off x="6818313" y="-1181100"/>
            <a:ext cx="1328737" cy="1181100"/>
            <a:chOff x="4415" y="-408"/>
            <a:chExt cx="912" cy="816"/>
          </a:xfrm>
        </p:grpSpPr>
        <p:grpSp>
          <p:nvGrpSpPr>
            <p:cNvPr id="2" name="Group 25"/>
            <p:cNvGrpSpPr>
              <a:grpSpLocks/>
            </p:cNvGrpSpPr>
            <p:nvPr/>
          </p:nvGrpSpPr>
          <p:grpSpPr bwMode="auto">
            <a:xfrm flipH="1">
              <a:off x="4415" y="-408"/>
              <a:ext cx="912" cy="816"/>
              <a:chOff x="1584" y="816"/>
              <a:chExt cx="912" cy="816"/>
            </a:xfrm>
          </p:grpSpPr>
          <p:sp>
            <p:nvSpPr>
              <p:cNvPr id="177169" name="Freeform 2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70" name="Freeform 2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71" name="Freeform 28"/>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72" name="Freeform 2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hlink"/>
              </a:solidFill>
              <a:ln w="38100">
                <a:solidFill>
                  <a:schemeClr val="tx1"/>
                </a:solidFill>
                <a:round/>
                <a:headEnd/>
                <a:tailEnd/>
              </a:ln>
            </p:spPr>
            <p:txBody>
              <a:bodyPr wrap="none" anchor="ctr"/>
              <a:lstStyle/>
              <a:p>
                <a:endParaRPr lang="en-US" dirty="0">
                  <a:latin typeface="Arial" pitchFamily="34" charset="0"/>
                </a:endParaRPr>
              </a:p>
            </p:txBody>
          </p:sp>
          <p:sp>
            <p:nvSpPr>
              <p:cNvPr id="177173" name="Freeform 3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hlink"/>
              </a:solidFill>
              <a:ln w="38100">
                <a:solidFill>
                  <a:schemeClr val="tx1"/>
                </a:solidFill>
                <a:round/>
                <a:headEnd/>
                <a:tailEnd/>
              </a:ln>
            </p:spPr>
            <p:txBody>
              <a:bodyPr wrap="none" anchor="ctr"/>
              <a:lstStyle/>
              <a:p>
                <a:endParaRPr lang="en-US" dirty="0">
                  <a:latin typeface="Arial" pitchFamily="34" charset="0"/>
                </a:endParaRPr>
              </a:p>
            </p:txBody>
          </p:sp>
          <p:sp>
            <p:nvSpPr>
              <p:cNvPr id="177174" name="Freeform 3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hlink"/>
              </a:solidFill>
              <a:ln w="38100">
                <a:solidFill>
                  <a:schemeClr val="tx1"/>
                </a:solidFill>
                <a:round/>
                <a:headEnd/>
                <a:tailEnd/>
              </a:ln>
            </p:spPr>
            <p:txBody>
              <a:bodyPr wrap="none" anchor="ctr"/>
              <a:lstStyle/>
              <a:p>
                <a:endParaRPr lang="en-US" dirty="0">
                  <a:latin typeface="Arial" pitchFamily="34" charset="0"/>
                </a:endParaRPr>
              </a:p>
            </p:txBody>
          </p:sp>
          <p:sp>
            <p:nvSpPr>
              <p:cNvPr id="177175" name="Freeform 32"/>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76" name="Freeform 33"/>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77177" name="Freeform 34"/>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4" name="Group 35"/>
            <p:cNvGrpSpPr>
              <a:grpSpLocks/>
            </p:cNvGrpSpPr>
            <p:nvPr/>
          </p:nvGrpSpPr>
          <p:grpSpPr bwMode="auto">
            <a:xfrm>
              <a:off x="4775" y="24"/>
              <a:ext cx="360" cy="384"/>
              <a:chOff x="3894" y="2760"/>
              <a:chExt cx="192" cy="192"/>
            </a:xfrm>
          </p:grpSpPr>
          <p:sp>
            <p:nvSpPr>
              <p:cNvPr id="177167" name="Oval 36"/>
              <p:cNvSpPr>
                <a:spLocks noChangeArrowheads="1"/>
              </p:cNvSpPr>
              <p:nvPr/>
            </p:nvSpPr>
            <p:spPr bwMode="auto">
              <a:xfrm>
                <a:off x="3894" y="2760"/>
                <a:ext cx="192" cy="192"/>
              </a:xfrm>
              <a:prstGeom prst="ellipse">
                <a:avLst/>
              </a:prstGeom>
              <a:solidFill>
                <a:schemeClr val="hlink"/>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77168" name="Oval 37"/>
              <p:cNvSpPr>
                <a:spLocks noChangeArrowheads="1"/>
              </p:cNvSpPr>
              <p:nvPr/>
            </p:nvSpPr>
            <p:spPr bwMode="auto">
              <a:xfrm>
                <a:off x="3989" y="2800"/>
                <a:ext cx="67" cy="58"/>
              </a:xfrm>
              <a:prstGeom prst="ellipse">
                <a:avLst/>
              </a:prstGeom>
              <a:solidFill>
                <a:schemeClr val="accent3"/>
              </a:solidFill>
              <a:ln w="3175" algn="ctr">
                <a:solidFill>
                  <a:schemeClr val="tx1"/>
                </a:solidFill>
                <a:round/>
                <a:headEnd/>
                <a:tailEnd/>
              </a:ln>
            </p:spPr>
            <p:txBody>
              <a:bodyPr wrap="none" anchor="ctr"/>
              <a:lstStyle/>
              <a:p>
                <a:pPr>
                  <a:defRPr/>
                </a:pPr>
                <a:endParaRPr lang="en-US" dirty="0">
                  <a:latin typeface="Arial" pitchFamily="34" charset="0"/>
                  <a:cs typeface="Courier New" pitchFamily="49" charset="0"/>
                </a:endParaRPr>
              </a:p>
            </p:txBody>
          </p:sp>
        </p:grpSp>
      </p:grpSp>
      <p:grpSp>
        <p:nvGrpSpPr>
          <p:cNvPr id="6" name="Group 40"/>
          <p:cNvGrpSpPr>
            <a:grpSpLocks/>
          </p:cNvGrpSpPr>
          <p:nvPr/>
        </p:nvGrpSpPr>
        <p:grpSpPr bwMode="auto">
          <a:xfrm>
            <a:off x="3298825" y="3703638"/>
            <a:ext cx="3322638" cy="1322387"/>
            <a:chOff x="2832" y="2528"/>
            <a:chExt cx="2093" cy="833"/>
          </a:xfrm>
          <a:effectLst>
            <a:outerShdw blurRad="50800" dist="38100" dir="2700000" algn="tl" rotWithShape="0">
              <a:prstClr val="black">
                <a:alpha val="40000"/>
              </a:prstClr>
            </a:outerShdw>
          </a:effectLst>
        </p:grpSpPr>
        <p:sp>
          <p:nvSpPr>
            <p:cNvPr id="177165" name="Rectangle 41"/>
            <p:cNvSpPr>
              <a:spLocks noChangeArrowheads="1"/>
            </p:cNvSpPr>
            <p:nvPr/>
          </p:nvSpPr>
          <p:spPr bwMode="auto">
            <a:xfrm>
              <a:off x="3587" y="2530"/>
              <a:ext cx="1338" cy="831"/>
            </a:xfrm>
            <a:prstGeom prst="rect">
              <a:avLst/>
            </a:prstGeom>
            <a:solidFill>
              <a:schemeClr val="accent1"/>
            </a:solidFill>
            <a:ln w="57150" algn="ctr">
              <a:solidFill>
                <a:schemeClr val="tx1"/>
              </a:solidFill>
              <a:miter lim="800000"/>
              <a:headEnd/>
              <a:tailEnd/>
            </a:ln>
          </p:spPr>
          <p:txBody>
            <a:bodyPr wrap="none" anchor="ctr"/>
            <a:lstStyle/>
            <a:p>
              <a:pPr algn="ctr">
                <a:defRPr/>
              </a:pPr>
              <a:r>
                <a:rPr lang="en-US">
                  <a:solidFill>
                    <a:schemeClr val="tx2"/>
                  </a:solidFill>
                  <a:latin typeface="Arial" pitchFamily="34" charset="0"/>
                  <a:cs typeface="Arial" pitchFamily="34" charset="0"/>
                </a:rPr>
                <a:t>WAITING</a:t>
              </a:r>
            </a:p>
          </p:txBody>
        </p:sp>
        <p:sp>
          <p:nvSpPr>
            <p:cNvPr id="177166" name="Rectangle 42"/>
            <p:cNvSpPr>
              <a:spLocks noChangeArrowheads="1"/>
            </p:cNvSpPr>
            <p:nvPr/>
          </p:nvSpPr>
          <p:spPr bwMode="auto">
            <a:xfrm>
              <a:off x="2832" y="2528"/>
              <a:ext cx="762" cy="831"/>
            </a:xfrm>
            <a:prstGeom prst="rect">
              <a:avLst/>
            </a:prstGeom>
            <a:solidFill>
              <a:schemeClr val="accent1"/>
            </a:solidFill>
            <a:ln w="57150" algn="ctr">
              <a:solidFill>
                <a:schemeClr val="tx1"/>
              </a:solidFill>
              <a:miter lim="800000"/>
              <a:headEnd/>
              <a:tailEnd/>
            </a:ln>
          </p:spPr>
          <p:txBody>
            <a:bodyPr wrap="none" anchor="ctr"/>
            <a:lstStyle/>
            <a:p>
              <a:pPr algn="ctr">
                <a:defRPr/>
              </a:pPr>
              <a:endParaRPr lang="en-US">
                <a:solidFill>
                  <a:schemeClr val="tx2"/>
                </a:solidFill>
                <a:latin typeface="Arial" pitchFamily="34" charset="0"/>
                <a:cs typeface="Arial" pitchFamily="34" charset="0"/>
              </a:endParaRPr>
            </a:p>
          </p:txBody>
        </p:sp>
      </p:grpSp>
      <p:grpSp>
        <p:nvGrpSpPr>
          <p:cNvPr id="177162" name="Group 43"/>
          <p:cNvGrpSpPr>
            <a:grpSpLocks/>
          </p:cNvGrpSpPr>
          <p:nvPr/>
        </p:nvGrpSpPr>
        <p:grpSpPr bwMode="auto">
          <a:xfrm>
            <a:off x="3598863" y="4064000"/>
            <a:ext cx="571500" cy="609600"/>
            <a:chOff x="3894" y="2760"/>
            <a:chExt cx="192" cy="192"/>
          </a:xfrm>
        </p:grpSpPr>
        <p:sp>
          <p:nvSpPr>
            <p:cNvPr id="177163" name="Oval 44"/>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77164" name="Oval 45"/>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66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8.33333E-7 1.45236E-6 C 0.04913 0.08626 0.09826 0.17252 0.08142 0.23358 C 0.06458 0.29463 -0.06754 0.3173 -0.10156 0.36679 C -0.13559 0.41628 -0.0901 0.51064 -0.12309 0.53076 C -0.15608 0.55088 -0.22813 0.51919 -0.3 0.48774 " pathEditMode="relative" rAng="0" ptsTypes="aaaaA">
                                      <p:cBhvr>
                                        <p:cTn id="10" dur="2000" fill="hold"/>
                                        <p:tgtEl>
                                          <p:spTgt spid="3"/>
                                        </p:tgtEl>
                                        <p:attrNameLst>
                                          <p:attrName>ppt_x</p:attrName>
                                          <p:attrName>ppt_y</p:attrName>
                                        </p:attrNameLst>
                                      </p:cBhvr>
                                      <p:rCtr x="-10100" y="2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70"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Footer Placeholder 1"/>
          <p:cNvSpPr>
            <a:spLocks noGrp="1"/>
          </p:cNvSpPr>
          <p:nvPr>
            <p:ph type="ftr" sz="quarter" idx="10"/>
          </p:nvPr>
        </p:nvSpPr>
        <p:spPr>
          <a:noFill/>
        </p:spPr>
        <p:txBody>
          <a:bodyPr/>
          <a:lstStyle/>
          <a:p>
            <a:r>
              <a:rPr lang="en-US" smtClean="0"/>
              <a:t>Art of Multiprocessor Programming</a:t>
            </a:r>
          </a:p>
        </p:txBody>
      </p:sp>
      <p:sp>
        <p:nvSpPr>
          <p:cNvPr id="178179" name="Slide Number Placeholder 2"/>
          <p:cNvSpPr>
            <a:spLocks noGrp="1"/>
          </p:cNvSpPr>
          <p:nvPr>
            <p:ph type="sldNum" sz="quarter" idx="11"/>
          </p:nvPr>
        </p:nvSpPr>
        <p:spPr>
          <a:noFill/>
        </p:spPr>
        <p:txBody>
          <a:bodyPr/>
          <a:lstStyle/>
          <a:p>
            <a:fld id="{0A964D5D-F78D-4AA6-9419-CF2CCDCE535C}" type="slidenum">
              <a:rPr lang="ar-SA" smtClean="0"/>
              <a:pPr/>
              <a:t>173</a:t>
            </a:fld>
            <a:endParaRPr lang="en-US" smtClean="0"/>
          </a:p>
        </p:txBody>
      </p:sp>
      <p:sp>
        <p:nvSpPr>
          <p:cNvPr id="17818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AD93BEC-D521-49D5-B651-3B57252831B8}" type="slidenum">
              <a:rPr lang="ar-SA" sz="1400">
                <a:solidFill>
                  <a:schemeClr val="tx1"/>
                </a:solidFill>
                <a:latin typeface="Arial" pitchFamily="34" charset="0"/>
                <a:cs typeface="Arial" pitchFamily="34" charset="0"/>
              </a:rPr>
              <a:pPr/>
              <a:t>173</a:t>
            </a:fld>
            <a:endParaRPr lang="en-US" sz="1400">
              <a:solidFill>
                <a:schemeClr val="tx1"/>
              </a:solidFill>
              <a:latin typeface="Arial" pitchFamily="34" charset="0"/>
              <a:cs typeface="Arial" pitchFamily="34" charset="0"/>
            </a:endParaRPr>
          </a:p>
        </p:txBody>
      </p:sp>
      <p:grpSp>
        <p:nvGrpSpPr>
          <p:cNvPr id="2" name="Group 60"/>
          <p:cNvGrpSpPr>
            <a:grpSpLocks/>
          </p:cNvGrpSpPr>
          <p:nvPr/>
        </p:nvGrpSpPr>
        <p:grpSpPr bwMode="auto">
          <a:xfrm>
            <a:off x="3298825" y="3703638"/>
            <a:ext cx="3322638" cy="1322387"/>
            <a:chOff x="2832" y="2528"/>
            <a:chExt cx="2093" cy="833"/>
          </a:xfrm>
          <a:effectLst>
            <a:outerShdw blurRad="50800" dist="38100" dir="2700000" algn="tl" rotWithShape="0">
              <a:prstClr val="black">
                <a:alpha val="40000"/>
              </a:prstClr>
            </a:outerShdw>
          </a:effectLst>
        </p:grpSpPr>
        <p:sp>
          <p:nvSpPr>
            <p:cNvPr id="178213" name="Rectangle 61"/>
            <p:cNvSpPr>
              <a:spLocks noChangeArrowheads="1"/>
            </p:cNvSpPr>
            <p:nvPr/>
          </p:nvSpPr>
          <p:spPr bwMode="auto">
            <a:xfrm>
              <a:off x="3587" y="2530"/>
              <a:ext cx="1338" cy="831"/>
            </a:xfrm>
            <a:prstGeom prst="rect">
              <a:avLst/>
            </a:prstGeom>
            <a:solidFill>
              <a:schemeClr val="accent1"/>
            </a:solidFill>
            <a:ln w="57150" algn="ctr">
              <a:solidFill>
                <a:schemeClr val="tx1"/>
              </a:solidFill>
              <a:miter lim="800000"/>
              <a:headEnd/>
              <a:tailEnd/>
            </a:ln>
          </p:spPr>
          <p:txBody>
            <a:bodyPr wrap="none" anchor="ctr"/>
            <a:lstStyle/>
            <a:p>
              <a:pPr algn="ctr">
                <a:defRPr/>
              </a:pPr>
              <a:r>
                <a:rPr lang="en-US">
                  <a:solidFill>
                    <a:schemeClr val="tx2"/>
                  </a:solidFill>
                  <a:latin typeface="Arial" pitchFamily="34" charset="0"/>
                  <a:cs typeface="Arial" pitchFamily="34" charset="0"/>
                </a:rPr>
                <a:t>WAITING</a:t>
              </a:r>
            </a:p>
          </p:txBody>
        </p:sp>
        <p:sp>
          <p:nvSpPr>
            <p:cNvPr id="178214" name="Rectangle 62"/>
            <p:cNvSpPr>
              <a:spLocks noChangeArrowheads="1"/>
            </p:cNvSpPr>
            <p:nvPr/>
          </p:nvSpPr>
          <p:spPr bwMode="auto">
            <a:xfrm>
              <a:off x="2832" y="2528"/>
              <a:ext cx="762" cy="831"/>
            </a:xfrm>
            <a:prstGeom prst="rect">
              <a:avLst/>
            </a:prstGeom>
            <a:solidFill>
              <a:schemeClr val="accent1"/>
            </a:solidFill>
            <a:ln w="57150" algn="ctr">
              <a:solidFill>
                <a:schemeClr val="tx1"/>
              </a:solidFill>
              <a:miter lim="800000"/>
              <a:headEnd/>
              <a:tailEnd/>
            </a:ln>
          </p:spPr>
          <p:txBody>
            <a:bodyPr wrap="none" anchor="ctr"/>
            <a:lstStyle/>
            <a:p>
              <a:pPr algn="ctr">
                <a:defRPr/>
              </a:pPr>
              <a:endParaRPr lang="en-US">
                <a:solidFill>
                  <a:schemeClr val="tx2"/>
                </a:solidFill>
                <a:latin typeface="Arial" pitchFamily="34" charset="0"/>
                <a:cs typeface="Arial" pitchFamily="34" charset="0"/>
              </a:endParaRPr>
            </a:p>
          </p:txBody>
        </p:sp>
      </p:grpSp>
      <p:sp>
        <p:nvSpPr>
          <p:cNvPr id="178182" name="Rectangle 2"/>
          <p:cNvSpPr>
            <a:spLocks noGrp="1" noChangeArrowheads="1"/>
          </p:cNvSpPr>
          <p:nvPr>
            <p:ph type="title" idx="4294967295"/>
          </p:nvPr>
        </p:nvSpPr>
        <p:spPr>
          <a:xfrm>
            <a:off x="684213" y="400050"/>
            <a:ext cx="7772400" cy="1143000"/>
          </a:xfrm>
        </p:spPr>
        <p:txBody>
          <a:bodyPr/>
          <a:lstStyle/>
          <a:p>
            <a:r>
              <a:rPr lang="en-US" smtClean="0"/>
              <a:t>Lock-free Exchanger</a:t>
            </a:r>
          </a:p>
        </p:txBody>
      </p:sp>
      <p:grpSp>
        <p:nvGrpSpPr>
          <p:cNvPr id="178183" name="Group 3"/>
          <p:cNvGrpSpPr>
            <a:grpSpLocks/>
          </p:cNvGrpSpPr>
          <p:nvPr/>
        </p:nvGrpSpPr>
        <p:grpSpPr bwMode="auto">
          <a:xfrm>
            <a:off x="1382713" y="4549775"/>
            <a:ext cx="1100137" cy="1101725"/>
            <a:chOff x="1584" y="816"/>
            <a:chExt cx="912" cy="816"/>
          </a:xfrm>
        </p:grpSpPr>
        <p:sp>
          <p:nvSpPr>
            <p:cNvPr id="178204" name="Freeform 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05" name="Freeform 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06" name="Freeform 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07" name="Freeform 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08" name="Freeform 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09" name="Freeform 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10" name="Freeform 1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11" name="Freeform 1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12" name="Freeform 1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78184" name="Text Box 13"/>
          <p:cNvSpPr txBox="1">
            <a:spLocks noChangeArrowheads="1"/>
          </p:cNvSpPr>
          <p:nvPr/>
        </p:nvSpPr>
        <p:spPr bwMode="auto">
          <a:xfrm>
            <a:off x="4002088" y="2944813"/>
            <a:ext cx="782637"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Slot</a:t>
            </a:r>
          </a:p>
        </p:txBody>
      </p:sp>
      <p:sp>
        <p:nvSpPr>
          <p:cNvPr id="178185" name="AutoShape 14"/>
          <p:cNvSpPr>
            <a:spLocks noChangeArrowheads="1"/>
          </p:cNvSpPr>
          <p:nvPr/>
        </p:nvSpPr>
        <p:spPr bwMode="auto">
          <a:xfrm>
            <a:off x="285750" y="1236663"/>
            <a:ext cx="3713163" cy="1111250"/>
          </a:xfrm>
          <a:prstGeom prst="cloudCallout">
            <a:avLst>
              <a:gd name="adj1" fmla="val 23"/>
              <a:gd name="adj2" fmla="val 238144"/>
            </a:avLst>
          </a:prstGeom>
          <a:solidFill>
            <a:schemeClr val="bg1"/>
          </a:solidFill>
          <a:ln w="38100">
            <a:solidFill>
              <a:srgbClr val="0000FF"/>
            </a:solidFill>
            <a:round/>
            <a:headEnd/>
            <a:tailEnd/>
          </a:ln>
        </p:spPr>
        <p:txBody>
          <a:bodyPr/>
          <a:lstStyle/>
          <a:p>
            <a:pPr algn="ctr"/>
            <a:r>
              <a:rPr lang="en-US">
                <a:latin typeface="Arial" pitchFamily="34" charset="0"/>
                <a:cs typeface="Arial" pitchFamily="34" charset="0"/>
              </a:rPr>
              <a:t>Still waiting …</a:t>
            </a:r>
          </a:p>
        </p:txBody>
      </p:sp>
      <p:grpSp>
        <p:nvGrpSpPr>
          <p:cNvPr id="178186" name="Group 39"/>
          <p:cNvGrpSpPr>
            <a:grpSpLocks/>
          </p:cNvGrpSpPr>
          <p:nvPr/>
        </p:nvGrpSpPr>
        <p:grpSpPr bwMode="auto">
          <a:xfrm flipH="1">
            <a:off x="4237038" y="2220913"/>
            <a:ext cx="1328737" cy="1181100"/>
            <a:chOff x="1584" y="816"/>
            <a:chExt cx="912" cy="816"/>
          </a:xfrm>
        </p:grpSpPr>
        <p:sp>
          <p:nvSpPr>
            <p:cNvPr id="178195" name="Freeform 4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196" name="Freeform 4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197" name="Freeform 4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198" name="Freeform 4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199" name="Freeform 4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00" name="Freeform 4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01" name="Freeform 4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02" name="Freeform 4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203" name="Freeform 4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968760" name="AutoShape 56"/>
          <p:cNvSpPr>
            <a:spLocks noChangeArrowheads="1"/>
          </p:cNvSpPr>
          <p:nvPr/>
        </p:nvSpPr>
        <p:spPr bwMode="auto">
          <a:xfrm>
            <a:off x="4973638" y="333375"/>
            <a:ext cx="3713162" cy="2165350"/>
          </a:xfrm>
          <a:prstGeom prst="cloudCallout">
            <a:avLst>
              <a:gd name="adj1" fmla="val -51370"/>
              <a:gd name="adj2" fmla="val 50662"/>
            </a:avLst>
          </a:prstGeom>
          <a:solidFill>
            <a:schemeClr val="bg1"/>
          </a:solidFill>
          <a:ln w="38100">
            <a:solidFill>
              <a:srgbClr val="0000FF"/>
            </a:solidFill>
            <a:round/>
            <a:headEnd/>
            <a:tailEnd/>
          </a:ln>
        </p:spPr>
        <p:txBody>
          <a:bodyPr/>
          <a:lstStyle/>
          <a:p>
            <a:pPr algn="ctr"/>
            <a:r>
              <a:rPr lang="en-US">
                <a:latin typeface="Arial" pitchFamily="34" charset="0"/>
                <a:cs typeface="Arial" pitchFamily="34" charset="0"/>
              </a:rPr>
              <a:t>Try to exchange item and set status to BUSY</a:t>
            </a:r>
          </a:p>
        </p:txBody>
      </p:sp>
      <p:sp>
        <p:nvSpPr>
          <p:cNvPr id="968759" name="AutoShape 55"/>
          <p:cNvSpPr>
            <a:spLocks noChangeArrowheads="1"/>
          </p:cNvSpPr>
          <p:nvPr/>
        </p:nvSpPr>
        <p:spPr bwMode="auto">
          <a:xfrm>
            <a:off x="3097213" y="3546475"/>
            <a:ext cx="3544887" cy="1533525"/>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grpSp>
        <p:nvGrpSpPr>
          <p:cNvPr id="5" name="Group 52"/>
          <p:cNvGrpSpPr>
            <a:grpSpLocks/>
          </p:cNvGrpSpPr>
          <p:nvPr/>
        </p:nvGrpSpPr>
        <p:grpSpPr bwMode="auto">
          <a:xfrm>
            <a:off x="3749675" y="4198938"/>
            <a:ext cx="571500" cy="609600"/>
            <a:chOff x="3894" y="2760"/>
            <a:chExt cx="192" cy="192"/>
          </a:xfrm>
        </p:grpSpPr>
        <p:sp>
          <p:nvSpPr>
            <p:cNvPr id="178193" name="Oval 53"/>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194" name="Oval 54"/>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6" name="Group 34"/>
          <p:cNvGrpSpPr>
            <a:grpSpLocks/>
          </p:cNvGrpSpPr>
          <p:nvPr/>
        </p:nvGrpSpPr>
        <p:grpSpPr bwMode="auto">
          <a:xfrm>
            <a:off x="4687888" y="2819400"/>
            <a:ext cx="571500" cy="609600"/>
            <a:chOff x="3894" y="2760"/>
            <a:chExt cx="192" cy="192"/>
          </a:xfrm>
        </p:grpSpPr>
        <p:sp>
          <p:nvSpPr>
            <p:cNvPr id="178191" name="Oval 35"/>
            <p:cNvSpPr>
              <a:spLocks noChangeArrowheads="1"/>
            </p:cNvSpPr>
            <p:nvPr/>
          </p:nvSpPr>
          <p:spPr bwMode="auto">
            <a:xfrm>
              <a:off x="3894" y="2760"/>
              <a:ext cx="192" cy="192"/>
            </a:xfrm>
            <a:prstGeom prst="ellipse">
              <a:avLst/>
            </a:prstGeom>
            <a:solidFill>
              <a:schemeClr val="hlink"/>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8192" name="Oval 36"/>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8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8759"/>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3.61111E-6 -4.13506E-6 C -0.00156 0.06036 -0.00312 0.12073 -0.01857 0.15357 C -0.03402 0.18641 -0.06319 0.19149 -0.09236 0.19658 " pathEditMode="relative" rAng="0" ptsTypes="aaA">
                                      <p:cBhvr>
                                        <p:cTn id="12" dur="5000" fill="hold"/>
                                        <p:tgtEl>
                                          <p:spTgt spid="6"/>
                                        </p:tgtEl>
                                        <p:attrNameLst>
                                          <p:attrName>ppt_x</p:attrName>
                                          <p:attrName>ppt_y</p:attrName>
                                        </p:attrNameLst>
                                      </p:cBhvr>
                                      <p:rCtr x="-4600" y="9800"/>
                                    </p:animMotion>
                                  </p:childTnLst>
                                </p:cTn>
                              </p:par>
                              <p:par>
                                <p:cTn id="13" presetID="0" presetClass="path" presetSubtype="0" accel="50000" decel="50000" fill="hold" nodeType="withEffect">
                                  <p:stCondLst>
                                    <p:cond delay="0"/>
                                  </p:stCondLst>
                                  <p:childTnLst>
                                    <p:animMotion origin="layout" path="M -4.72222E-6 -4.49584E-6 C -0.0026 -0.04602 -0.00521 -0.09204 0.01215 -0.12697 C 0.02952 -0.16189 0.06702 -0.18548 0.10452 -0.20907 " pathEditMode="relative" ptsTypes="aaA">
                                      <p:cBhvr>
                                        <p:cTn id="14" dur="5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60" grpId="0" animBg="1"/>
      <p:bldP spid="968759"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Footer Placeholder 1"/>
          <p:cNvSpPr>
            <a:spLocks noGrp="1"/>
          </p:cNvSpPr>
          <p:nvPr>
            <p:ph type="ftr" sz="quarter" idx="10"/>
          </p:nvPr>
        </p:nvSpPr>
        <p:spPr>
          <a:noFill/>
        </p:spPr>
        <p:txBody>
          <a:bodyPr/>
          <a:lstStyle/>
          <a:p>
            <a:r>
              <a:rPr lang="en-US" smtClean="0"/>
              <a:t>Art of Multiprocessor Programming</a:t>
            </a:r>
          </a:p>
        </p:txBody>
      </p:sp>
      <p:sp>
        <p:nvSpPr>
          <p:cNvPr id="179203" name="Slide Number Placeholder 2"/>
          <p:cNvSpPr>
            <a:spLocks noGrp="1"/>
          </p:cNvSpPr>
          <p:nvPr>
            <p:ph type="sldNum" sz="quarter" idx="11"/>
          </p:nvPr>
        </p:nvSpPr>
        <p:spPr>
          <a:noFill/>
        </p:spPr>
        <p:txBody>
          <a:bodyPr/>
          <a:lstStyle/>
          <a:p>
            <a:fld id="{414199C0-C84D-42E4-9231-4F079CF18F07}" type="slidenum">
              <a:rPr lang="ar-SA" smtClean="0"/>
              <a:pPr/>
              <a:t>174</a:t>
            </a:fld>
            <a:endParaRPr lang="en-US" smtClean="0"/>
          </a:p>
        </p:txBody>
      </p:sp>
      <p:sp>
        <p:nvSpPr>
          <p:cNvPr id="17920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91228B5D-4AD8-478F-9395-1E96181C288C}" type="slidenum">
              <a:rPr lang="ar-SA" sz="1400">
                <a:solidFill>
                  <a:schemeClr val="tx1"/>
                </a:solidFill>
                <a:latin typeface="Arial" pitchFamily="34" charset="0"/>
                <a:cs typeface="Arial" pitchFamily="34" charset="0"/>
              </a:rPr>
              <a:pPr/>
              <a:t>174</a:t>
            </a:fld>
            <a:endParaRPr lang="en-US" sz="1400">
              <a:solidFill>
                <a:schemeClr val="tx1"/>
              </a:solidFill>
              <a:latin typeface="Arial" pitchFamily="34" charset="0"/>
              <a:cs typeface="Arial" pitchFamily="34" charset="0"/>
            </a:endParaRPr>
          </a:p>
        </p:txBody>
      </p:sp>
      <p:grpSp>
        <p:nvGrpSpPr>
          <p:cNvPr id="2" name="Group 45"/>
          <p:cNvGrpSpPr>
            <a:grpSpLocks/>
          </p:cNvGrpSpPr>
          <p:nvPr/>
        </p:nvGrpSpPr>
        <p:grpSpPr bwMode="auto">
          <a:xfrm>
            <a:off x="3298825" y="3703638"/>
            <a:ext cx="3322638" cy="1322387"/>
            <a:chOff x="2832" y="2528"/>
            <a:chExt cx="2093" cy="833"/>
          </a:xfrm>
          <a:effectLst>
            <a:outerShdw blurRad="50800" dist="38100" dir="2700000" algn="tl" rotWithShape="0">
              <a:prstClr val="black">
                <a:alpha val="40000"/>
              </a:prstClr>
            </a:outerShdw>
          </a:effectLst>
        </p:grpSpPr>
        <p:sp>
          <p:nvSpPr>
            <p:cNvPr id="179238" name="Rectangle 46"/>
            <p:cNvSpPr>
              <a:spLocks noChangeArrowheads="1"/>
            </p:cNvSpPr>
            <p:nvPr/>
          </p:nvSpPr>
          <p:spPr bwMode="auto">
            <a:xfrm>
              <a:off x="3587" y="2530"/>
              <a:ext cx="1338" cy="831"/>
            </a:xfrm>
            <a:prstGeom prst="rect">
              <a:avLst/>
            </a:prstGeom>
            <a:solidFill>
              <a:schemeClr val="accent1"/>
            </a:solidFill>
            <a:ln w="57150" algn="ctr">
              <a:solidFill>
                <a:schemeClr val="tx1"/>
              </a:solidFill>
              <a:miter lim="800000"/>
              <a:headEnd/>
              <a:tailEnd/>
            </a:ln>
          </p:spPr>
          <p:txBody>
            <a:bodyPr wrap="none" anchor="ctr"/>
            <a:lstStyle/>
            <a:p>
              <a:pPr algn="ctr">
                <a:defRPr/>
              </a:pPr>
              <a:r>
                <a:rPr lang="en-US">
                  <a:solidFill>
                    <a:schemeClr val="tx2"/>
                  </a:solidFill>
                  <a:latin typeface="Arial" pitchFamily="34" charset="0"/>
                  <a:cs typeface="Arial" pitchFamily="34" charset="0"/>
                </a:rPr>
                <a:t>BUSY</a:t>
              </a:r>
            </a:p>
          </p:txBody>
        </p:sp>
        <p:sp>
          <p:nvSpPr>
            <p:cNvPr id="179239" name="Rectangle 47"/>
            <p:cNvSpPr>
              <a:spLocks noChangeArrowheads="1"/>
            </p:cNvSpPr>
            <p:nvPr/>
          </p:nvSpPr>
          <p:spPr bwMode="auto">
            <a:xfrm>
              <a:off x="2832" y="2528"/>
              <a:ext cx="762" cy="831"/>
            </a:xfrm>
            <a:prstGeom prst="rect">
              <a:avLst/>
            </a:prstGeom>
            <a:solidFill>
              <a:schemeClr val="accent1"/>
            </a:solidFill>
            <a:ln w="57150" algn="ctr">
              <a:solidFill>
                <a:schemeClr val="tx1"/>
              </a:solidFill>
              <a:miter lim="800000"/>
              <a:headEnd/>
              <a:tailEnd/>
            </a:ln>
          </p:spPr>
          <p:txBody>
            <a:bodyPr wrap="none" anchor="ctr"/>
            <a:lstStyle/>
            <a:p>
              <a:pPr algn="ctr">
                <a:defRPr/>
              </a:pPr>
              <a:endParaRPr lang="en-US">
                <a:solidFill>
                  <a:schemeClr val="tx2"/>
                </a:solidFill>
                <a:latin typeface="Arial" pitchFamily="34" charset="0"/>
                <a:cs typeface="Arial" pitchFamily="34" charset="0"/>
              </a:endParaRPr>
            </a:p>
          </p:txBody>
        </p:sp>
      </p:grpSp>
      <p:sp>
        <p:nvSpPr>
          <p:cNvPr id="179206" name="Rectangle 2"/>
          <p:cNvSpPr>
            <a:spLocks noGrp="1" noChangeArrowheads="1"/>
          </p:cNvSpPr>
          <p:nvPr>
            <p:ph type="title" idx="4294967295"/>
          </p:nvPr>
        </p:nvSpPr>
        <p:spPr>
          <a:xfrm>
            <a:off x="684213" y="400050"/>
            <a:ext cx="7772400" cy="1143000"/>
          </a:xfrm>
        </p:spPr>
        <p:txBody>
          <a:bodyPr/>
          <a:lstStyle/>
          <a:p>
            <a:r>
              <a:rPr lang="en-US" smtClean="0"/>
              <a:t>Lock-free Exchanger</a:t>
            </a:r>
          </a:p>
        </p:txBody>
      </p:sp>
      <p:grpSp>
        <p:nvGrpSpPr>
          <p:cNvPr id="179207" name="Group 3"/>
          <p:cNvGrpSpPr>
            <a:grpSpLocks/>
          </p:cNvGrpSpPr>
          <p:nvPr/>
        </p:nvGrpSpPr>
        <p:grpSpPr bwMode="auto">
          <a:xfrm>
            <a:off x="1382713" y="4549775"/>
            <a:ext cx="1100137" cy="1101725"/>
            <a:chOff x="1584" y="816"/>
            <a:chExt cx="912" cy="816"/>
          </a:xfrm>
        </p:grpSpPr>
        <p:sp>
          <p:nvSpPr>
            <p:cNvPr id="179229" name="Freeform 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30" name="Freeform 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31" name="Freeform 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32" name="Freeform 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33" name="Freeform 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34" name="Freeform 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35" name="Freeform 1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36" name="Freeform 1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37" name="Freeform 1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79208" name="Text Box 13"/>
          <p:cNvSpPr txBox="1">
            <a:spLocks noChangeArrowheads="1"/>
          </p:cNvSpPr>
          <p:nvPr/>
        </p:nvSpPr>
        <p:spPr bwMode="auto">
          <a:xfrm>
            <a:off x="4002088" y="2944813"/>
            <a:ext cx="782637"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Slot</a:t>
            </a:r>
          </a:p>
        </p:txBody>
      </p:sp>
      <p:sp>
        <p:nvSpPr>
          <p:cNvPr id="970766" name="AutoShape 14"/>
          <p:cNvSpPr>
            <a:spLocks noChangeArrowheads="1"/>
          </p:cNvSpPr>
          <p:nvPr/>
        </p:nvSpPr>
        <p:spPr bwMode="auto">
          <a:xfrm>
            <a:off x="285750" y="954088"/>
            <a:ext cx="4048125" cy="2084387"/>
          </a:xfrm>
          <a:prstGeom prst="cloudCallout">
            <a:avLst>
              <a:gd name="adj1" fmla="val -4116"/>
              <a:gd name="adj2" fmla="val 117176"/>
            </a:avLst>
          </a:prstGeom>
          <a:solidFill>
            <a:schemeClr val="bg1"/>
          </a:solidFill>
          <a:ln w="38100">
            <a:solidFill>
              <a:srgbClr val="0000FF"/>
            </a:solidFill>
            <a:round/>
            <a:headEnd/>
            <a:tailEnd/>
          </a:ln>
        </p:spPr>
        <p:txBody>
          <a:bodyPr/>
          <a:lstStyle/>
          <a:p>
            <a:pPr algn="ctr"/>
            <a:r>
              <a:rPr lang="en-US">
                <a:latin typeface="Arial" pitchFamily="34" charset="0"/>
                <a:cs typeface="Arial" pitchFamily="34" charset="0"/>
              </a:rPr>
              <a:t>Partner showed up, take item and reset to EMPTY </a:t>
            </a:r>
          </a:p>
        </p:txBody>
      </p:sp>
      <p:sp>
        <p:nvSpPr>
          <p:cNvPr id="179210" name="Text Box 15"/>
          <p:cNvSpPr txBox="1">
            <a:spLocks noChangeArrowheads="1"/>
          </p:cNvSpPr>
          <p:nvPr/>
        </p:nvSpPr>
        <p:spPr bwMode="auto">
          <a:xfrm>
            <a:off x="3487738" y="5638800"/>
            <a:ext cx="81915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item</a:t>
            </a:r>
          </a:p>
        </p:txBody>
      </p:sp>
      <p:sp>
        <p:nvSpPr>
          <p:cNvPr id="179211" name="Text Box 16"/>
          <p:cNvSpPr txBox="1">
            <a:spLocks noChangeArrowheads="1"/>
          </p:cNvSpPr>
          <p:nvPr/>
        </p:nvSpPr>
        <p:spPr bwMode="auto">
          <a:xfrm>
            <a:off x="5853113" y="5651500"/>
            <a:ext cx="1093787"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status</a:t>
            </a:r>
          </a:p>
        </p:txBody>
      </p:sp>
      <p:grpSp>
        <p:nvGrpSpPr>
          <p:cNvPr id="179212" name="Group 21"/>
          <p:cNvGrpSpPr>
            <a:grpSpLocks/>
          </p:cNvGrpSpPr>
          <p:nvPr/>
        </p:nvGrpSpPr>
        <p:grpSpPr bwMode="auto">
          <a:xfrm>
            <a:off x="3608388" y="4090988"/>
            <a:ext cx="571500" cy="609600"/>
            <a:chOff x="3894" y="2760"/>
            <a:chExt cx="192" cy="192"/>
          </a:xfrm>
        </p:grpSpPr>
        <p:sp>
          <p:nvSpPr>
            <p:cNvPr id="179227" name="Oval 22"/>
            <p:cNvSpPr>
              <a:spLocks noChangeArrowheads="1"/>
            </p:cNvSpPr>
            <p:nvPr/>
          </p:nvSpPr>
          <p:spPr bwMode="auto">
            <a:xfrm>
              <a:off x="3894" y="2760"/>
              <a:ext cx="192" cy="192"/>
            </a:xfrm>
            <a:prstGeom prst="ellipse">
              <a:avLst/>
            </a:prstGeom>
            <a:solidFill>
              <a:schemeClr val="hlink"/>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28" name="Oval 23"/>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 name="Group 44"/>
          <p:cNvGrpSpPr>
            <a:grpSpLocks/>
          </p:cNvGrpSpPr>
          <p:nvPr/>
        </p:nvGrpSpPr>
        <p:grpSpPr bwMode="auto">
          <a:xfrm>
            <a:off x="4237038" y="2220913"/>
            <a:ext cx="1328737" cy="1193800"/>
            <a:chOff x="2669" y="1399"/>
            <a:chExt cx="837" cy="752"/>
          </a:xfrm>
        </p:grpSpPr>
        <p:grpSp>
          <p:nvGrpSpPr>
            <p:cNvPr id="179214" name="Group 24"/>
            <p:cNvGrpSpPr>
              <a:grpSpLocks/>
            </p:cNvGrpSpPr>
            <p:nvPr/>
          </p:nvGrpSpPr>
          <p:grpSpPr bwMode="auto">
            <a:xfrm flipH="1">
              <a:off x="2669" y="1399"/>
              <a:ext cx="837" cy="744"/>
              <a:chOff x="1584" y="816"/>
              <a:chExt cx="912" cy="816"/>
            </a:xfrm>
          </p:grpSpPr>
          <p:sp>
            <p:nvSpPr>
              <p:cNvPr id="179218" name="Freeform 25"/>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19" name="Freeform 26"/>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20" name="Freeform 27"/>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21" name="Freeform 28"/>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22" name="Freeform 29"/>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23" name="Freeform 30"/>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hlink"/>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24" name="Freeform 31"/>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25" name="Freeform 32"/>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26" name="Freeform 33"/>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79215" name="Group 41"/>
            <p:cNvGrpSpPr>
              <a:grpSpLocks/>
            </p:cNvGrpSpPr>
            <p:nvPr/>
          </p:nvGrpSpPr>
          <p:grpSpPr bwMode="auto">
            <a:xfrm>
              <a:off x="2962" y="1767"/>
              <a:ext cx="360" cy="384"/>
              <a:chOff x="3894" y="2760"/>
              <a:chExt cx="192" cy="192"/>
            </a:xfrm>
          </p:grpSpPr>
          <p:sp>
            <p:nvSpPr>
              <p:cNvPr id="179216" name="Oval 42"/>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17" name="Oval 43"/>
              <p:cNvSpPr>
                <a:spLocks noChangeArrowheads="1"/>
              </p:cNvSpPr>
              <p:nvPr/>
            </p:nvSpPr>
            <p:spPr bwMode="auto">
              <a:xfrm>
                <a:off x="3989" y="2800"/>
                <a:ext cx="67" cy="58"/>
              </a:xfrm>
              <a:prstGeom prst="ellipse">
                <a:avLst/>
              </a:prstGeom>
              <a:solidFill>
                <a:schemeClr val="bg1"/>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66667E-6 -3.26549E-6 C 0.04062 -0.03654 0.08125 -0.07285 0.07222 -0.10661 C 0.06319 -0.14038 0.02378 -0.17576 -0.05382 -0.20282 C -0.13142 -0.23034 -0.31979 -0.23681 -0.39392 -0.27058 C -0.46806 -0.30435 -0.47465 -0.358 -0.49844 -0.40587 C -0.52222 -0.45397 -0.53056 -0.53376 -0.53698 -0.55943 " pathEditMode="relative" ptsTypes="aaaaaA">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0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6"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Footer Placeholder 1"/>
          <p:cNvSpPr>
            <a:spLocks noGrp="1"/>
          </p:cNvSpPr>
          <p:nvPr>
            <p:ph type="ftr" sz="quarter" idx="10"/>
          </p:nvPr>
        </p:nvSpPr>
        <p:spPr>
          <a:noFill/>
        </p:spPr>
        <p:txBody>
          <a:bodyPr/>
          <a:lstStyle/>
          <a:p>
            <a:r>
              <a:rPr lang="en-US" smtClean="0"/>
              <a:t>Art of Multiprocessor Programming</a:t>
            </a:r>
          </a:p>
        </p:txBody>
      </p:sp>
      <p:sp>
        <p:nvSpPr>
          <p:cNvPr id="180227" name="Slide Number Placeholder 2"/>
          <p:cNvSpPr>
            <a:spLocks noGrp="1"/>
          </p:cNvSpPr>
          <p:nvPr>
            <p:ph type="sldNum" sz="quarter" idx="11"/>
          </p:nvPr>
        </p:nvSpPr>
        <p:spPr>
          <a:noFill/>
        </p:spPr>
        <p:txBody>
          <a:bodyPr/>
          <a:lstStyle/>
          <a:p>
            <a:fld id="{DDA37409-D05A-4AD8-8DED-23F2D438C5A2}" type="slidenum">
              <a:rPr lang="ar-SA" smtClean="0"/>
              <a:pPr/>
              <a:t>175</a:t>
            </a:fld>
            <a:endParaRPr lang="en-US" smtClean="0"/>
          </a:p>
        </p:txBody>
      </p:sp>
      <p:sp>
        <p:nvSpPr>
          <p:cNvPr id="18022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0204C293-0D9E-4259-9869-9F2810130649}" type="slidenum">
              <a:rPr lang="ar-SA" sz="1400">
                <a:solidFill>
                  <a:schemeClr val="tx1"/>
                </a:solidFill>
                <a:latin typeface="Arial" pitchFamily="34" charset="0"/>
                <a:cs typeface="Arial" pitchFamily="34" charset="0"/>
              </a:rPr>
              <a:pPr/>
              <a:t>175</a:t>
            </a:fld>
            <a:endParaRPr lang="en-US" sz="1400">
              <a:solidFill>
                <a:schemeClr val="tx1"/>
              </a:solidFill>
              <a:latin typeface="Arial" pitchFamily="34" charset="0"/>
              <a:cs typeface="Arial" pitchFamily="34" charset="0"/>
            </a:endParaRPr>
          </a:p>
        </p:txBody>
      </p:sp>
      <p:grpSp>
        <p:nvGrpSpPr>
          <p:cNvPr id="180229" name="Group 43"/>
          <p:cNvGrpSpPr>
            <a:grpSpLocks/>
          </p:cNvGrpSpPr>
          <p:nvPr/>
        </p:nvGrpSpPr>
        <p:grpSpPr bwMode="auto">
          <a:xfrm>
            <a:off x="3298825" y="3703638"/>
            <a:ext cx="3322638" cy="1322387"/>
            <a:chOff x="2832" y="2528"/>
            <a:chExt cx="2093" cy="833"/>
          </a:xfrm>
        </p:grpSpPr>
        <p:sp>
          <p:nvSpPr>
            <p:cNvPr id="2" name="Rectangle 44"/>
            <p:cNvSpPr>
              <a:spLocks noChangeArrowheads="1"/>
            </p:cNvSpPr>
            <p:nvPr/>
          </p:nvSpPr>
          <p:spPr bwMode="auto">
            <a:xfrm>
              <a:off x="3587" y="2530"/>
              <a:ext cx="1338" cy="831"/>
            </a:xfrm>
            <a:prstGeom prst="rect">
              <a:avLst/>
            </a:prstGeom>
            <a:solidFill>
              <a:schemeClr val="accent1"/>
            </a:solidFill>
            <a:ln w="57150" algn="ctr">
              <a:solidFill>
                <a:schemeClr val="tx1"/>
              </a:solidFill>
              <a:miter lim="800000"/>
              <a:headEnd/>
              <a:tailEnd/>
            </a:ln>
          </p:spPr>
          <p:txBody>
            <a:bodyPr wrap="none" anchor="ctr"/>
            <a:lstStyle/>
            <a:p>
              <a:pPr algn="ctr"/>
              <a:r>
                <a:rPr lang="en-US">
                  <a:solidFill>
                    <a:schemeClr val="tx2"/>
                  </a:solidFill>
                  <a:latin typeface="Arial" pitchFamily="34" charset="0"/>
                  <a:cs typeface="Arial" pitchFamily="34" charset="0"/>
                </a:rPr>
                <a:t>EMPTY</a:t>
              </a:r>
            </a:p>
          </p:txBody>
        </p:sp>
        <p:sp>
          <p:nvSpPr>
            <p:cNvPr id="3" name="Rectangle 45"/>
            <p:cNvSpPr>
              <a:spLocks noChangeArrowheads="1"/>
            </p:cNvSpPr>
            <p:nvPr/>
          </p:nvSpPr>
          <p:spPr bwMode="auto">
            <a:xfrm>
              <a:off x="2832" y="2528"/>
              <a:ext cx="762" cy="831"/>
            </a:xfrm>
            <a:prstGeom prst="rect">
              <a:avLst/>
            </a:prstGeom>
            <a:solidFill>
              <a:schemeClr val="accent1"/>
            </a:solidFill>
            <a:ln w="57150" algn="ctr">
              <a:solidFill>
                <a:schemeClr val="tx1"/>
              </a:solidFill>
              <a:miter lim="800000"/>
              <a:headEnd/>
              <a:tailEnd/>
            </a:ln>
          </p:spPr>
          <p:txBody>
            <a:bodyPr wrap="none" anchor="ctr"/>
            <a:lstStyle/>
            <a:p>
              <a:pPr algn="ctr"/>
              <a:endParaRPr lang="en-US">
                <a:solidFill>
                  <a:schemeClr val="tx2"/>
                </a:solidFill>
                <a:latin typeface="Arial" pitchFamily="34" charset="0"/>
                <a:cs typeface="Arial" pitchFamily="34" charset="0"/>
              </a:endParaRPr>
            </a:p>
          </p:txBody>
        </p:sp>
      </p:grpSp>
      <p:grpSp>
        <p:nvGrpSpPr>
          <p:cNvPr id="5" name="Group 47"/>
          <p:cNvGrpSpPr>
            <a:grpSpLocks/>
          </p:cNvGrpSpPr>
          <p:nvPr/>
        </p:nvGrpSpPr>
        <p:grpSpPr bwMode="auto">
          <a:xfrm>
            <a:off x="3294063" y="3698875"/>
            <a:ext cx="3322637" cy="1322388"/>
            <a:chOff x="2832" y="2528"/>
            <a:chExt cx="2093" cy="833"/>
          </a:xfrm>
          <a:effectLst>
            <a:outerShdw blurRad="50800" dist="38100" dir="2700000" algn="tl" rotWithShape="0">
              <a:prstClr val="black">
                <a:alpha val="40000"/>
              </a:prstClr>
            </a:outerShdw>
          </a:effectLst>
        </p:grpSpPr>
        <p:sp>
          <p:nvSpPr>
            <p:cNvPr id="180249" name="Rectangle 48"/>
            <p:cNvSpPr>
              <a:spLocks noChangeArrowheads="1"/>
            </p:cNvSpPr>
            <p:nvPr/>
          </p:nvSpPr>
          <p:spPr bwMode="auto">
            <a:xfrm>
              <a:off x="3587" y="2530"/>
              <a:ext cx="1338" cy="831"/>
            </a:xfrm>
            <a:prstGeom prst="rect">
              <a:avLst/>
            </a:prstGeom>
            <a:solidFill>
              <a:schemeClr val="accent1"/>
            </a:solidFill>
            <a:ln w="57150" algn="ctr">
              <a:solidFill>
                <a:schemeClr val="tx1"/>
              </a:solidFill>
              <a:miter lim="800000"/>
              <a:headEnd/>
              <a:tailEnd/>
            </a:ln>
          </p:spPr>
          <p:txBody>
            <a:bodyPr wrap="none" anchor="ctr"/>
            <a:lstStyle/>
            <a:p>
              <a:pPr algn="ctr">
                <a:defRPr/>
              </a:pPr>
              <a:r>
                <a:rPr lang="en-US">
                  <a:solidFill>
                    <a:schemeClr val="tx2"/>
                  </a:solidFill>
                  <a:latin typeface="Arial" pitchFamily="34" charset="0"/>
                  <a:cs typeface="Arial" pitchFamily="34" charset="0"/>
                </a:rPr>
                <a:t>BUSY</a:t>
              </a:r>
            </a:p>
          </p:txBody>
        </p:sp>
        <p:sp>
          <p:nvSpPr>
            <p:cNvPr id="180250" name="Rectangle 49"/>
            <p:cNvSpPr>
              <a:spLocks noChangeArrowheads="1"/>
            </p:cNvSpPr>
            <p:nvPr/>
          </p:nvSpPr>
          <p:spPr bwMode="auto">
            <a:xfrm>
              <a:off x="2832" y="2528"/>
              <a:ext cx="762" cy="831"/>
            </a:xfrm>
            <a:prstGeom prst="rect">
              <a:avLst/>
            </a:prstGeom>
            <a:solidFill>
              <a:schemeClr val="accent1"/>
            </a:solidFill>
            <a:ln w="57150" algn="ctr">
              <a:solidFill>
                <a:schemeClr val="tx1"/>
              </a:solidFill>
              <a:miter lim="800000"/>
              <a:headEnd/>
              <a:tailEnd/>
            </a:ln>
          </p:spPr>
          <p:txBody>
            <a:bodyPr wrap="none" anchor="ctr"/>
            <a:lstStyle/>
            <a:p>
              <a:pPr algn="ctr">
                <a:defRPr/>
              </a:pPr>
              <a:endParaRPr lang="en-US">
                <a:solidFill>
                  <a:schemeClr val="tx2"/>
                </a:solidFill>
                <a:latin typeface="Arial" pitchFamily="34" charset="0"/>
                <a:cs typeface="Arial" pitchFamily="34" charset="0"/>
              </a:endParaRPr>
            </a:p>
          </p:txBody>
        </p:sp>
      </p:grpSp>
      <p:sp>
        <p:nvSpPr>
          <p:cNvPr id="180231" name="Rectangle 2"/>
          <p:cNvSpPr>
            <a:spLocks noGrp="1" noChangeArrowheads="1"/>
          </p:cNvSpPr>
          <p:nvPr>
            <p:ph type="title" idx="4294967295"/>
          </p:nvPr>
        </p:nvSpPr>
        <p:spPr>
          <a:xfrm>
            <a:off x="684213" y="400050"/>
            <a:ext cx="7772400" cy="1143000"/>
          </a:xfrm>
        </p:spPr>
        <p:txBody>
          <a:bodyPr/>
          <a:lstStyle/>
          <a:p>
            <a:r>
              <a:rPr lang="en-US" smtClean="0"/>
              <a:t>Lock-free Exchanger</a:t>
            </a:r>
          </a:p>
        </p:txBody>
      </p:sp>
      <p:grpSp>
        <p:nvGrpSpPr>
          <p:cNvPr id="180232" name="Group 3"/>
          <p:cNvGrpSpPr>
            <a:grpSpLocks/>
          </p:cNvGrpSpPr>
          <p:nvPr/>
        </p:nvGrpSpPr>
        <p:grpSpPr bwMode="auto">
          <a:xfrm>
            <a:off x="1382713" y="4549775"/>
            <a:ext cx="1100137" cy="1101725"/>
            <a:chOff x="1584" y="816"/>
            <a:chExt cx="912" cy="816"/>
          </a:xfrm>
        </p:grpSpPr>
        <p:sp>
          <p:nvSpPr>
            <p:cNvPr id="180240" name="Freeform 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0241" name="Freeform 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0242" name="Freeform 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0243" name="Freeform 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0244" name="Freeform 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0245" name="Freeform 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0246" name="Freeform 1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0247" name="Freeform 1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0248" name="Freeform 1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80233" name="Text Box 13"/>
          <p:cNvSpPr txBox="1">
            <a:spLocks noChangeArrowheads="1"/>
          </p:cNvSpPr>
          <p:nvPr/>
        </p:nvSpPr>
        <p:spPr bwMode="auto">
          <a:xfrm>
            <a:off x="4002088" y="2944813"/>
            <a:ext cx="782637"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Slot</a:t>
            </a:r>
          </a:p>
        </p:txBody>
      </p:sp>
      <p:sp>
        <p:nvSpPr>
          <p:cNvPr id="180234" name="Text Box 15"/>
          <p:cNvSpPr txBox="1">
            <a:spLocks noChangeArrowheads="1"/>
          </p:cNvSpPr>
          <p:nvPr/>
        </p:nvSpPr>
        <p:spPr bwMode="auto">
          <a:xfrm>
            <a:off x="3487738" y="5638800"/>
            <a:ext cx="81915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item</a:t>
            </a:r>
          </a:p>
        </p:txBody>
      </p:sp>
      <p:sp>
        <p:nvSpPr>
          <p:cNvPr id="180235" name="Text Box 16"/>
          <p:cNvSpPr txBox="1">
            <a:spLocks noChangeArrowheads="1"/>
          </p:cNvSpPr>
          <p:nvPr/>
        </p:nvSpPr>
        <p:spPr bwMode="auto">
          <a:xfrm>
            <a:off x="5853113" y="5651500"/>
            <a:ext cx="1093787"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status</a:t>
            </a:r>
          </a:p>
        </p:txBody>
      </p:sp>
      <p:grpSp>
        <p:nvGrpSpPr>
          <p:cNvPr id="7" name="Group 21"/>
          <p:cNvGrpSpPr>
            <a:grpSpLocks/>
          </p:cNvGrpSpPr>
          <p:nvPr/>
        </p:nvGrpSpPr>
        <p:grpSpPr bwMode="auto">
          <a:xfrm>
            <a:off x="3735388" y="4244975"/>
            <a:ext cx="571500" cy="609600"/>
            <a:chOff x="3894" y="2760"/>
            <a:chExt cx="192" cy="192"/>
          </a:xfrm>
        </p:grpSpPr>
        <p:sp>
          <p:nvSpPr>
            <p:cNvPr id="180238" name="Oval 22"/>
            <p:cNvSpPr>
              <a:spLocks noChangeArrowheads="1"/>
            </p:cNvSpPr>
            <p:nvPr/>
          </p:nvSpPr>
          <p:spPr bwMode="auto">
            <a:xfrm>
              <a:off x="3894" y="2760"/>
              <a:ext cx="192" cy="192"/>
            </a:xfrm>
            <a:prstGeom prst="ellipse">
              <a:avLst/>
            </a:prstGeom>
            <a:solidFill>
              <a:schemeClr val="hlink"/>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80239" name="Oval 23"/>
            <p:cNvSpPr>
              <a:spLocks noChangeArrowheads="1"/>
            </p:cNvSpPr>
            <p:nvPr/>
          </p:nvSpPr>
          <p:spPr bwMode="auto">
            <a:xfrm>
              <a:off x="3989" y="2800"/>
              <a:ext cx="67" cy="58"/>
            </a:xfrm>
            <a:prstGeom prst="ellipse">
              <a:avLst/>
            </a:prstGeom>
            <a:solidFill>
              <a:schemeClr val="accent3"/>
            </a:solidFill>
            <a:ln w="3175" algn="ctr">
              <a:solidFill>
                <a:schemeClr val="tx1"/>
              </a:solidFill>
              <a:round/>
              <a:headEnd/>
              <a:tailEnd/>
            </a:ln>
          </p:spPr>
          <p:txBody>
            <a:bodyPr wrap="none" anchor="ctr"/>
            <a:lstStyle/>
            <a:p>
              <a:pPr>
                <a:defRPr/>
              </a:pPr>
              <a:endParaRPr lang="en-US">
                <a:latin typeface="Arial" pitchFamily="34" charset="0"/>
                <a:cs typeface="Arial" pitchFamily="34" charset="0"/>
              </a:endParaRPr>
            </a:p>
          </p:txBody>
        </p:sp>
      </p:grpSp>
      <p:sp>
        <p:nvSpPr>
          <p:cNvPr id="972846" name="AutoShape 46"/>
          <p:cNvSpPr>
            <a:spLocks noChangeArrowheads="1"/>
          </p:cNvSpPr>
          <p:nvPr/>
        </p:nvSpPr>
        <p:spPr bwMode="auto">
          <a:xfrm>
            <a:off x="285750" y="954088"/>
            <a:ext cx="4048125" cy="2084387"/>
          </a:xfrm>
          <a:prstGeom prst="cloudCallout">
            <a:avLst>
              <a:gd name="adj1" fmla="val -4116"/>
              <a:gd name="adj2" fmla="val 117176"/>
            </a:avLst>
          </a:prstGeom>
          <a:solidFill>
            <a:schemeClr val="bg1"/>
          </a:solidFill>
          <a:ln w="38100">
            <a:solidFill>
              <a:srgbClr val="0000FF"/>
            </a:solidFill>
            <a:round/>
            <a:headEnd/>
            <a:tailEnd/>
          </a:ln>
        </p:spPr>
        <p:txBody>
          <a:bodyPr/>
          <a:lstStyle/>
          <a:p>
            <a:pPr algn="ctr"/>
            <a:r>
              <a:rPr lang="en-US">
                <a:latin typeface="Arial" pitchFamily="34" charset="0"/>
                <a:cs typeface="Arial" pitchFamily="34" charset="0"/>
              </a:rPr>
              <a:t>Partner showed up, take item and reset to EMPTY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11111E-6 -1.96115E-6 C -0.05469 0.04117 -0.10921 0.08234 -0.14462 0.10454 C -0.18004 0.12674 -0.19619 0.12998 -0.21233 0.13321 " pathEditMode="relative" ptsTypes="aaA">
                                      <p:cBhvr>
                                        <p:cTn id="6" dur="2000" fill="hold"/>
                                        <p:tgtEl>
                                          <p:spTgt spid="7"/>
                                        </p:tgtEl>
                                        <p:attrNameLst>
                                          <p:attrName>ppt_x</p:attrName>
                                          <p:attrName>ppt_y</p:attrName>
                                        </p:attrNameLst>
                                      </p:cBhvr>
                                    </p:animMotion>
                                  </p:childTnLst>
                                </p:cTn>
                              </p:par>
                            </p:childTnLst>
                          </p:cTn>
                        </p:par>
                        <p:par>
                          <p:cTn id="7" fill="hold">
                            <p:stCondLst>
                              <p:cond delay="2000"/>
                            </p:stCondLst>
                            <p:childTnLst>
                              <p:par>
                                <p:cTn id="8" presetID="3" presetClass="exit" presetSubtype="10" fill="hold" nodeType="afterEffect">
                                  <p:stCondLst>
                                    <p:cond delay="0"/>
                                  </p:stCondLst>
                                  <p:childTnLst>
                                    <p:animEffect transition="out" filter="blinds(horizontal)">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6"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Footer Placeholder 1"/>
          <p:cNvSpPr>
            <a:spLocks noGrp="1"/>
          </p:cNvSpPr>
          <p:nvPr>
            <p:ph type="ftr" sz="quarter" idx="10"/>
          </p:nvPr>
        </p:nvSpPr>
        <p:spPr>
          <a:noFill/>
        </p:spPr>
        <p:txBody>
          <a:bodyPr/>
          <a:lstStyle/>
          <a:p>
            <a:r>
              <a:rPr lang="en-US" smtClean="0"/>
              <a:t>Art of Multiprocessor Programming</a:t>
            </a:r>
          </a:p>
        </p:txBody>
      </p:sp>
      <p:sp>
        <p:nvSpPr>
          <p:cNvPr id="181251" name="Slide Number Placeholder 2"/>
          <p:cNvSpPr>
            <a:spLocks noGrp="1"/>
          </p:cNvSpPr>
          <p:nvPr>
            <p:ph type="sldNum" sz="quarter" idx="11"/>
          </p:nvPr>
        </p:nvSpPr>
        <p:spPr>
          <a:noFill/>
        </p:spPr>
        <p:txBody>
          <a:bodyPr/>
          <a:lstStyle/>
          <a:p>
            <a:fld id="{F5AA27B1-905C-4E2E-9B5B-73A0DB5FD6A0}" type="slidenum">
              <a:rPr lang="ar-SA" smtClean="0">
                <a:cs typeface="Arial" pitchFamily="34" charset="0"/>
              </a:rPr>
              <a:pPr/>
              <a:t>176</a:t>
            </a:fld>
            <a:endParaRPr lang="en-US" smtClean="0">
              <a:cs typeface="Arial" pitchFamily="34" charset="0"/>
            </a:endParaRPr>
          </a:p>
        </p:txBody>
      </p:sp>
      <p:sp>
        <p:nvSpPr>
          <p:cNvPr id="18125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27E7E160-D0B9-4CF8-8446-A5DD573F810F}" type="slidenum">
              <a:rPr lang="ar-SA" sz="1400">
                <a:solidFill>
                  <a:schemeClr val="tx1"/>
                </a:solidFill>
                <a:latin typeface="Arial" pitchFamily="34" charset="0"/>
                <a:cs typeface="Arial" pitchFamily="34" charset="0"/>
              </a:rPr>
              <a:pPr/>
              <a:t>176</a:t>
            </a:fld>
            <a:endParaRPr lang="en-US" sz="1400" dirty="0">
              <a:solidFill>
                <a:schemeClr val="tx1"/>
              </a:solidFill>
              <a:latin typeface="Arial" pitchFamily="34" charset="0"/>
              <a:cs typeface="Arial" pitchFamily="34" charset="0"/>
            </a:endParaRPr>
          </a:p>
        </p:txBody>
      </p:sp>
      <p:sp>
        <p:nvSpPr>
          <p:cNvPr id="181253" name="Text Box 2"/>
          <p:cNvSpPr txBox="1">
            <a:spLocks noChangeArrowheads="1"/>
          </p:cNvSpPr>
          <p:nvPr/>
        </p:nvSpPr>
        <p:spPr bwMode="auto">
          <a:xfrm>
            <a:off x="365125" y="1349375"/>
            <a:ext cx="8413750" cy="49688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case EMPTY:</a:t>
            </a:r>
            <a:r>
              <a:rPr lang="en-US" sz="2000" b="1">
                <a:latin typeface="Lucida Console" pitchFamily="49" charset="0"/>
                <a:cs typeface="Courier New" pitchFamily="49" charset="0"/>
              </a:rPr>
              <a:t> </a:t>
            </a:r>
            <a:r>
              <a:rPr lang="en-US" sz="2000" b="1">
                <a:solidFill>
                  <a:schemeClr val="accent1"/>
                </a:solidFill>
                <a:latin typeface="Lucida Console" pitchFamily="49" charset="0"/>
                <a:cs typeface="Courier New" pitchFamily="49" charset="0"/>
              </a:rPr>
              <a:t>// slot is free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(slot.CAS(herItem, myItem, EMPTY, WAITING))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while</a:t>
            </a:r>
            <a:r>
              <a:rPr lang="en-US" sz="2000" b="1">
                <a:latin typeface="Lucida Console" pitchFamily="49" charset="0"/>
                <a:cs typeface="Courier New" pitchFamily="49" charset="0"/>
              </a:rPr>
              <a:t> (System.nanoTime() &lt; timeBound){</a:t>
            </a:r>
          </a:p>
          <a:p>
            <a:pPr algn="l"/>
            <a:r>
              <a:rPr lang="en-US" sz="2000" b="1">
                <a:latin typeface="Lucida Console" pitchFamily="49" charset="0"/>
                <a:cs typeface="Courier New" pitchFamily="49" charset="0"/>
              </a:rPr>
              <a:t>     herItem = slot.get(stampHolder);</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(stampHolder[0] == BUSY) {</a:t>
            </a:r>
          </a:p>
          <a:p>
            <a:pPr algn="l"/>
            <a:r>
              <a:rPr lang="en-US" sz="2000" b="1">
                <a:latin typeface="Lucida Console" pitchFamily="49" charset="0"/>
                <a:cs typeface="Courier New" pitchFamily="49" charset="0"/>
              </a:rPr>
              <a:t>       slot.set(null, EMPTY);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herItem; </a:t>
            </a:r>
          </a:p>
          <a:p>
            <a:pPr algn="l"/>
            <a:r>
              <a:rPr lang="en-US" sz="2000" b="1">
                <a:latin typeface="Lucida Console" pitchFamily="49" charset="0"/>
                <a:cs typeface="Courier New" pitchFamily="49" charset="0"/>
              </a:rPr>
              <a:t>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(slot.CAS(myItem, </a:t>
            </a:r>
            <a:r>
              <a:rPr lang="en-US" sz="2000" b="1">
                <a:solidFill>
                  <a:schemeClr val="tx1"/>
                </a:solidFill>
                <a:latin typeface="Lucida Console" pitchFamily="49" charset="0"/>
                <a:cs typeface="Courier New" pitchFamily="49" charset="0"/>
              </a:rPr>
              <a:t>null</a:t>
            </a:r>
            <a:r>
              <a:rPr lang="en-US" sz="2000" b="1">
                <a:latin typeface="Lucida Console" pitchFamily="49" charset="0"/>
                <a:cs typeface="Courier New" pitchFamily="49" charset="0"/>
              </a:rPr>
              <a:t>, WAITING, EMPTY)){</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throw new</a:t>
            </a:r>
            <a:r>
              <a:rPr lang="en-US" sz="2000" b="1">
                <a:latin typeface="Lucida Console" pitchFamily="49" charset="0"/>
                <a:cs typeface="Courier New" pitchFamily="49" charset="0"/>
              </a:rPr>
              <a:t> TimeoutException();</a:t>
            </a:r>
          </a:p>
          <a:p>
            <a:pPr algn="l"/>
            <a:r>
              <a:rPr lang="en-US" sz="2000" b="1">
                <a:latin typeface="Lucida Console" pitchFamily="49" charset="0"/>
                <a:cs typeface="Courier New" pitchFamily="49" charset="0"/>
              </a:rPr>
              <a:t>   } </a:t>
            </a:r>
            <a:r>
              <a:rPr lang="en-US" sz="2000" b="1">
                <a:solidFill>
                  <a:schemeClr val="tx1"/>
                </a:solidFill>
                <a:latin typeface="Lucida Console" pitchFamily="49" charset="0"/>
                <a:cs typeface="Courier New" pitchFamily="49" charset="0"/>
              </a:rPr>
              <a:t>else</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herItem = slot.get(stampHolder);</a:t>
            </a:r>
          </a:p>
          <a:p>
            <a:pPr algn="l"/>
            <a:r>
              <a:rPr lang="en-US" sz="2000" b="1">
                <a:latin typeface="Lucida Console" pitchFamily="49" charset="0"/>
                <a:cs typeface="Courier New" pitchFamily="49" charset="0"/>
              </a:rPr>
              <a:t>     slot.set(</a:t>
            </a:r>
            <a:r>
              <a:rPr lang="en-US" sz="2000" b="1">
                <a:solidFill>
                  <a:schemeClr val="tx1"/>
                </a:solidFill>
                <a:latin typeface="Lucida Console" pitchFamily="49" charset="0"/>
                <a:cs typeface="Courier New" pitchFamily="49" charset="0"/>
              </a:rPr>
              <a:t>null</a:t>
            </a:r>
            <a:r>
              <a:rPr lang="en-US" sz="2000" b="1">
                <a:latin typeface="Lucida Console" pitchFamily="49" charset="0"/>
                <a:cs typeface="Courier New" pitchFamily="49" charset="0"/>
              </a:rPr>
              <a:t>, EMPTY);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herItem;</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break</a:t>
            </a:r>
            <a:r>
              <a:rPr lang="en-US" sz="2000" b="1">
                <a:latin typeface="Lucida Console" pitchFamily="49" charset="0"/>
                <a:cs typeface="Courier New" pitchFamily="49" charset="0"/>
              </a:rPr>
              <a:t>; </a:t>
            </a:r>
          </a:p>
        </p:txBody>
      </p:sp>
      <p:sp>
        <p:nvSpPr>
          <p:cNvPr id="181254" name="Rectangle 3"/>
          <p:cNvSpPr>
            <a:spLocks noGrp="1" noChangeArrowheads="1"/>
          </p:cNvSpPr>
          <p:nvPr>
            <p:ph type="title" idx="4294967295"/>
          </p:nvPr>
        </p:nvSpPr>
        <p:spPr>
          <a:xfrm>
            <a:off x="685800" y="206375"/>
            <a:ext cx="7772400" cy="1143000"/>
          </a:xfrm>
        </p:spPr>
        <p:txBody>
          <a:bodyPr/>
          <a:lstStyle/>
          <a:p>
            <a:r>
              <a:rPr lang="en-US" smtClean="0"/>
              <a:t>Exchanger State EMPTY</a:t>
            </a:r>
          </a:p>
        </p:txBody>
      </p:sp>
    </p:spTree>
  </p:cSld>
  <p:clrMapOvr>
    <a:masterClrMapping/>
  </p:clrMapOvr>
  <p:transition>
    <p:blinds/>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Footer Placeholder 1"/>
          <p:cNvSpPr>
            <a:spLocks noGrp="1"/>
          </p:cNvSpPr>
          <p:nvPr>
            <p:ph type="ftr" sz="quarter" idx="10"/>
          </p:nvPr>
        </p:nvSpPr>
        <p:spPr>
          <a:noFill/>
        </p:spPr>
        <p:txBody>
          <a:bodyPr/>
          <a:lstStyle/>
          <a:p>
            <a:r>
              <a:rPr lang="en-US" smtClean="0"/>
              <a:t>Art of Multiprocessor Programming</a:t>
            </a:r>
          </a:p>
        </p:txBody>
      </p:sp>
      <p:sp>
        <p:nvSpPr>
          <p:cNvPr id="182275" name="Slide Number Placeholder 2"/>
          <p:cNvSpPr>
            <a:spLocks noGrp="1"/>
          </p:cNvSpPr>
          <p:nvPr>
            <p:ph type="sldNum" sz="quarter" idx="11"/>
          </p:nvPr>
        </p:nvSpPr>
        <p:spPr>
          <a:noFill/>
        </p:spPr>
        <p:txBody>
          <a:bodyPr/>
          <a:lstStyle/>
          <a:p>
            <a:fld id="{256193BF-B557-47AB-8D20-BF828E29841F}" type="slidenum">
              <a:rPr lang="ar-SA" smtClean="0">
                <a:cs typeface="Arial" pitchFamily="34" charset="0"/>
              </a:rPr>
              <a:pPr/>
              <a:t>177</a:t>
            </a:fld>
            <a:endParaRPr lang="en-US" smtClean="0">
              <a:cs typeface="Arial" pitchFamily="34" charset="0"/>
            </a:endParaRPr>
          </a:p>
        </p:txBody>
      </p:sp>
      <p:sp>
        <p:nvSpPr>
          <p:cNvPr id="18227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BA643225-7DFA-4A08-A81B-F905A1712367}" type="slidenum">
              <a:rPr lang="ar-SA" sz="1400">
                <a:solidFill>
                  <a:schemeClr val="tx1"/>
                </a:solidFill>
                <a:latin typeface="Arial" pitchFamily="34" charset="0"/>
                <a:cs typeface="Arial" pitchFamily="34" charset="0"/>
              </a:rPr>
              <a:pPr/>
              <a:t>177</a:t>
            </a:fld>
            <a:endParaRPr lang="en-US" sz="1400" dirty="0">
              <a:solidFill>
                <a:schemeClr val="tx1"/>
              </a:solidFill>
              <a:latin typeface="Arial" pitchFamily="34" charset="0"/>
              <a:cs typeface="Arial" pitchFamily="34" charset="0"/>
            </a:endParaRPr>
          </a:p>
        </p:txBody>
      </p:sp>
      <p:sp>
        <p:nvSpPr>
          <p:cNvPr id="182277" name="Text Box 2"/>
          <p:cNvSpPr txBox="1">
            <a:spLocks noChangeArrowheads="1"/>
          </p:cNvSpPr>
          <p:nvPr/>
        </p:nvSpPr>
        <p:spPr bwMode="auto">
          <a:xfrm>
            <a:off x="365125" y="1349375"/>
            <a:ext cx="8413750" cy="4968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case EMPTY: // slot is free</a:t>
            </a:r>
          </a:p>
          <a:p>
            <a:pPr algn="l"/>
            <a:r>
              <a:rPr lang="en-US" sz="2000" b="1">
                <a:solidFill>
                  <a:schemeClr val="folHlink"/>
                </a:solidFill>
                <a:latin typeface="Lucida Console" pitchFamily="49" charset="0"/>
                <a:cs typeface="Courier New" pitchFamily="49" charset="0"/>
              </a:rPr>
              <a:t>  if</a:t>
            </a:r>
            <a:r>
              <a:rPr lang="en-US" sz="2000" b="1">
                <a:latin typeface="Lucida Console" pitchFamily="49" charset="0"/>
                <a:cs typeface="Courier New" pitchFamily="49" charset="0"/>
              </a:rPr>
              <a:t> (slot.CAS(herItem, myItem, EMPTY, WAITING))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while (System.nanoTime() &lt; timeBound){</a:t>
            </a:r>
          </a:p>
          <a:p>
            <a:pPr algn="l"/>
            <a:r>
              <a:rPr lang="en-US" sz="2000" b="1">
                <a:solidFill>
                  <a:schemeClr val="folHlink"/>
                </a:solidFill>
                <a:latin typeface="Lucida Console" pitchFamily="49" charset="0"/>
                <a:cs typeface="Courier New" pitchFamily="49" charset="0"/>
              </a:rPr>
              <a:t>     herItem = slot.get(stampHolder);</a:t>
            </a:r>
          </a:p>
          <a:p>
            <a:pPr algn="l"/>
            <a:r>
              <a:rPr lang="en-US" sz="2000" b="1">
                <a:solidFill>
                  <a:schemeClr val="folHlink"/>
                </a:solidFill>
                <a:latin typeface="Lucida Console" pitchFamily="49" charset="0"/>
                <a:cs typeface="Courier New" pitchFamily="49" charset="0"/>
              </a:rPr>
              <a:t>     if (stampHolder[0] == BUSY) {</a:t>
            </a:r>
          </a:p>
          <a:p>
            <a:pPr algn="l"/>
            <a:r>
              <a:rPr lang="en-US" sz="2000" b="1">
                <a:solidFill>
                  <a:schemeClr val="folHlink"/>
                </a:solidFill>
                <a:latin typeface="Lucida Console" pitchFamily="49" charset="0"/>
                <a:cs typeface="Courier New" pitchFamily="49" charset="0"/>
              </a:rPr>
              <a:t>       slot.set(null, EMPTY); </a:t>
            </a:r>
          </a:p>
          <a:p>
            <a:pPr algn="l"/>
            <a:r>
              <a:rPr lang="en-US" sz="2000" b="1">
                <a:solidFill>
                  <a:schemeClr val="folHlink"/>
                </a:solidFill>
                <a:latin typeface="Lucida Console" pitchFamily="49" charset="0"/>
                <a:cs typeface="Courier New" pitchFamily="49" charset="0"/>
              </a:rPr>
              <a:t>       return herItem; </a:t>
            </a:r>
          </a:p>
          <a:p>
            <a:pPr algn="l"/>
            <a:r>
              <a:rPr lang="en-US" sz="2000" b="1">
                <a:solidFill>
                  <a:schemeClr val="folHlink"/>
                </a:solidFill>
                <a:latin typeface="Lucida Console" pitchFamily="49" charset="0"/>
                <a:cs typeface="Courier New" pitchFamily="49" charset="0"/>
              </a:rPr>
              <a:t>     }} </a:t>
            </a:r>
          </a:p>
          <a:p>
            <a:pPr algn="l"/>
            <a:r>
              <a:rPr lang="en-US" sz="2000" b="1">
                <a:solidFill>
                  <a:schemeClr val="folHlink"/>
                </a:solidFill>
                <a:latin typeface="Lucida Console" pitchFamily="49" charset="0"/>
                <a:cs typeface="Courier New" pitchFamily="49" charset="0"/>
              </a:rPr>
              <a:t>   if (slot.CAS(myItem, null, WAITING, EMPTY)){</a:t>
            </a:r>
          </a:p>
          <a:p>
            <a:pPr algn="l"/>
            <a:r>
              <a:rPr lang="en-US" sz="2000" b="1">
                <a:solidFill>
                  <a:schemeClr val="folHlink"/>
                </a:solidFill>
                <a:latin typeface="Lucida Console" pitchFamily="49" charset="0"/>
                <a:cs typeface="Courier New" pitchFamily="49" charset="0"/>
              </a:rPr>
              <a:t>      throw new TimeoutException();</a:t>
            </a:r>
          </a:p>
          <a:p>
            <a:pPr algn="l"/>
            <a:r>
              <a:rPr lang="en-US" sz="2000" b="1">
                <a:solidFill>
                  <a:schemeClr val="folHlink"/>
                </a:solidFill>
                <a:latin typeface="Lucida Console" pitchFamily="49" charset="0"/>
                <a:cs typeface="Courier New" pitchFamily="49" charset="0"/>
              </a:rPr>
              <a:t>   } else {</a:t>
            </a:r>
          </a:p>
          <a:p>
            <a:pPr algn="l"/>
            <a:r>
              <a:rPr lang="en-US" sz="2000" b="1">
                <a:solidFill>
                  <a:schemeClr val="folHlink"/>
                </a:solidFill>
                <a:latin typeface="Lucida Console" pitchFamily="49" charset="0"/>
                <a:cs typeface="Courier New" pitchFamily="49" charset="0"/>
              </a:rPr>
              <a:t>     herItem = slot.get(stampHolder);</a:t>
            </a:r>
          </a:p>
          <a:p>
            <a:pPr algn="l"/>
            <a:r>
              <a:rPr lang="en-US" sz="2000" b="1">
                <a:solidFill>
                  <a:schemeClr val="folHlink"/>
                </a:solidFill>
                <a:latin typeface="Lucida Console" pitchFamily="49" charset="0"/>
                <a:cs typeface="Courier New" pitchFamily="49" charset="0"/>
              </a:rPr>
              <a:t>     slot.set(null, EMPTY); </a:t>
            </a:r>
          </a:p>
          <a:p>
            <a:pPr algn="l"/>
            <a:r>
              <a:rPr lang="en-US" sz="2000" b="1">
                <a:solidFill>
                  <a:schemeClr val="folHlink"/>
                </a:solidFill>
                <a:latin typeface="Lucida Console" pitchFamily="49" charset="0"/>
                <a:cs typeface="Courier New" pitchFamily="49" charset="0"/>
              </a:rPr>
              <a:t>     return herItem;</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break; </a:t>
            </a:r>
          </a:p>
        </p:txBody>
      </p:sp>
      <p:sp>
        <p:nvSpPr>
          <p:cNvPr id="182278" name="Rectangle 3"/>
          <p:cNvSpPr>
            <a:spLocks noGrp="1" noChangeArrowheads="1"/>
          </p:cNvSpPr>
          <p:nvPr>
            <p:ph type="title" idx="4294967295"/>
          </p:nvPr>
        </p:nvSpPr>
        <p:spPr>
          <a:xfrm>
            <a:off x="685800" y="206375"/>
            <a:ext cx="7772400" cy="1143000"/>
          </a:xfrm>
        </p:spPr>
        <p:txBody>
          <a:bodyPr/>
          <a:lstStyle/>
          <a:p>
            <a:r>
              <a:rPr lang="en-US" smtClean="0"/>
              <a:t>Exchanger State EMPTY</a:t>
            </a:r>
          </a:p>
        </p:txBody>
      </p:sp>
      <p:sp>
        <p:nvSpPr>
          <p:cNvPr id="182279" name="AutoShape 4"/>
          <p:cNvSpPr>
            <a:spLocks noChangeArrowheads="1"/>
          </p:cNvSpPr>
          <p:nvPr/>
        </p:nvSpPr>
        <p:spPr bwMode="auto">
          <a:xfrm>
            <a:off x="1101725" y="1631950"/>
            <a:ext cx="7005638" cy="458788"/>
          </a:xfrm>
          <a:prstGeom prst="wedgeRoundRectCallout">
            <a:avLst>
              <a:gd name="adj1" fmla="val -21005"/>
              <a:gd name="adj2" fmla="val 590486"/>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82280" name="Text Box 5"/>
          <p:cNvSpPr txBox="1">
            <a:spLocks noChangeArrowheads="1"/>
          </p:cNvSpPr>
          <p:nvPr/>
        </p:nvSpPr>
        <p:spPr bwMode="auto">
          <a:xfrm>
            <a:off x="2630488" y="4751388"/>
            <a:ext cx="5078412" cy="946150"/>
          </a:xfrm>
          <a:prstGeom prst="rect">
            <a:avLst/>
          </a:prstGeom>
          <a:solidFill>
            <a:srgbClr val="FFFFCC">
              <a:alpha val="70195"/>
            </a:srgbClr>
          </a:solidFill>
          <a:ln w="9525">
            <a:noFill/>
            <a:miter lim="800000"/>
            <a:headEnd/>
            <a:tailEnd/>
          </a:ln>
        </p:spPr>
        <p:txBody>
          <a:bodyPr>
            <a:spAutoFit/>
          </a:bodyPr>
          <a:lstStyle/>
          <a:p>
            <a:pPr algn="l"/>
            <a:r>
              <a:rPr lang="en-US" sz="2800" b="1" dirty="0">
                <a:solidFill>
                  <a:srgbClr val="FF0000"/>
                </a:solidFill>
                <a:latin typeface="Arial" pitchFamily="34" charset="0"/>
                <a:cs typeface="Arial" pitchFamily="34" charset="0"/>
              </a:rPr>
              <a:t>Try to insert </a:t>
            </a:r>
            <a:r>
              <a:rPr lang="en-US" sz="2800" b="1" dirty="0" err="1">
                <a:solidFill>
                  <a:srgbClr val="FF0000"/>
                </a:solidFill>
                <a:latin typeface="Arial" pitchFamily="34" charset="0"/>
                <a:cs typeface="Arial" pitchFamily="34" charset="0"/>
              </a:rPr>
              <a:t>myItem</a:t>
            </a:r>
            <a:r>
              <a:rPr lang="en-US" sz="2800" b="1" dirty="0">
                <a:solidFill>
                  <a:srgbClr val="FF0000"/>
                </a:solidFill>
                <a:latin typeface="Arial" pitchFamily="34" charset="0"/>
                <a:cs typeface="Arial" pitchFamily="34" charset="0"/>
              </a:rPr>
              <a:t> and change state to WAITING</a:t>
            </a:r>
          </a:p>
        </p:txBody>
      </p:sp>
    </p:spTree>
  </p:cSld>
  <p:clrMapOvr>
    <a:masterClrMapping/>
  </p:clrMapOvr>
  <p:transition>
    <p:blinds/>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Footer Placeholder 1"/>
          <p:cNvSpPr>
            <a:spLocks noGrp="1"/>
          </p:cNvSpPr>
          <p:nvPr>
            <p:ph type="ftr" sz="quarter" idx="10"/>
          </p:nvPr>
        </p:nvSpPr>
        <p:spPr>
          <a:noFill/>
        </p:spPr>
        <p:txBody>
          <a:bodyPr/>
          <a:lstStyle/>
          <a:p>
            <a:r>
              <a:rPr lang="en-US" smtClean="0"/>
              <a:t>Art of Multiprocessor Programming</a:t>
            </a:r>
          </a:p>
        </p:txBody>
      </p:sp>
      <p:sp>
        <p:nvSpPr>
          <p:cNvPr id="183299" name="Slide Number Placeholder 2"/>
          <p:cNvSpPr>
            <a:spLocks noGrp="1"/>
          </p:cNvSpPr>
          <p:nvPr>
            <p:ph type="sldNum" sz="quarter" idx="11"/>
          </p:nvPr>
        </p:nvSpPr>
        <p:spPr>
          <a:noFill/>
        </p:spPr>
        <p:txBody>
          <a:bodyPr/>
          <a:lstStyle/>
          <a:p>
            <a:fld id="{0CD7FA5B-55AF-4834-B44F-A2118AAE4D4D}" type="slidenum">
              <a:rPr lang="ar-SA" smtClean="0">
                <a:cs typeface="Arial" pitchFamily="34" charset="0"/>
              </a:rPr>
              <a:pPr/>
              <a:t>178</a:t>
            </a:fld>
            <a:endParaRPr lang="en-US" smtClean="0">
              <a:cs typeface="Arial" pitchFamily="34" charset="0"/>
            </a:endParaRPr>
          </a:p>
        </p:txBody>
      </p:sp>
      <p:sp>
        <p:nvSpPr>
          <p:cNvPr id="18330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50E4BCCB-6270-47DD-9BC7-5D5AD8A79D5F}" type="slidenum">
              <a:rPr lang="ar-SA" sz="1400">
                <a:solidFill>
                  <a:schemeClr val="tx1"/>
                </a:solidFill>
                <a:latin typeface="Arial" pitchFamily="34" charset="0"/>
                <a:cs typeface="Arial" pitchFamily="34" charset="0"/>
              </a:rPr>
              <a:pPr/>
              <a:t>178</a:t>
            </a:fld>
            <a:endParaRPr lang="en-US" sz="1400" dirty="0">
              <a:solidFill>
                <a:schemeClr val="tx1"/>
              </a:solidFill>
              <a:latin typeface="Arial" pitchFamily="34" charset="0"/>
              <a:cs typeface="Arial" pitchFamily="34" charset="0"/>
            </a:endParaRPr>
          </a:p>
        </p:txBody>
      </p:sp>
      <p:sp>
        <p:nvSpPr>
          <p:cNvPr id="182277" name="Text Box 2"/>
          <p:cNvSpPr txBox="1">
            <a:spLocks noChangeArrowheads="1"/>
          </p:cNvSpPr>
          <p:nvPr/>
        </p:nvSpPr>
        <p:spPr bwMode="auto">
          <a:xfrm>
            <a:off x="365125" y="1349375"/>
            <a:ext cx="8413750" cy="4968875"/>
          </a:xfrm>
          <a:prstGeom prst="rect">
            <a:avLst/>
          </a:prstGeom>
          <a:solidFill>
            <a:srgbClr val="FFFFCC"/>
          </a:solidFill>
          <a:ln w="9525">
            <a:noFill/>
            <a:miter lim="800000"/>
            <a:headEnd/>
            <a:tailEnd/>
          </a:ln>
        </p:spPr>
        <p:txBody>
          <a:bodyPr>
            <a:spAutoFit/>
          </a:bodyPr>
          <a:lstStyle/>
          <a:p>
            <a:pPr algn="l">
              <a:defRPr/>
            </a:pPr>
            <a:r>
              <a:rPr lang="en-US" sz="2000" b="1" dirty="0">
                <a:solidFill>
                  <a:schemeClr val="folHlink"/>
                </a:solidFill>
                <a:latin typeface="Lucida Console" pitchFamily="49" charset="0"/>
                <a:cs typeface="Courier New" pitchFamily="49" charset="0"/>
              </a:rPr>
              <a:t>case EMPTY: // slot is free</a:t>
            </a:r>
          </a:p>
          <a:p>
            <a:pPr algn="l">
              <a:defRPr/>
            </a:pPr>
            <a:r>
              <a:rPr lang="en-US" sz="2000" b="1" dirty="0">
                <a:solidFill>
                  <a:schemeClr val="bg1">
                    <a:lumMod val="65000"/>
                  </a:schemeClr>
                </a:solidFill>
                <a:latin typeface="Lucida Console" pitchFamily="49" charset="0"/>
                <a:cs typeface="Courier New" pitchFamily="49" charset="0"/>
              </a:rPr>
              <a:t>  if (slot.CAS(</a:t>
            </a:r>
            <a:r>
              <a:rPr lang="en-US" sz="2000" b="1" dirty="0" err="1">
                <a:solidFill>
                  <a:schemeClr val="bg1">
                    <a:lumMod val="65000"/>
                  </a:schemeClr>
                </a:solidFill>
                <a:latin typeface="Lucida Console" pitchFamily="49" charset="0"/>
                <a:cs typeface="Courier New" pitchFamily="49" charset="0"/>
              </a:rPr>
              <a:t>herItem</a:t>
            </a:r>
            <a:r>
              <a:rPr lang="en-US" sz="2000" b="1" dirty="0">
                <a:solidFill>
                  <a:schemeClr val="bg1">
                    <a:lumMod val="65000"/>
                  </a:schemeClr>
                </a:solidFill>
                <a:latin typeface="Lucida Console" pitchFamily="49" charset="0"/>
                <a:cs typeface="Courier New" pitchFamily="49" charset="0"/>
              </a:rPr>
              <a:t>, </a:t>
            </a:r>
            <a:r>
              <a:rPr lang="en-US" sz="2000" b="1" dirty="0" err="1">
                <a:solidFill>
                  <a:schemeClr val="bg1">
                    <a:lumMod val="65000"/>
                  </a:schemeClr>
                </a:solidFill>
                <a:latin typeface="Lucida Console" pitchFamily="49" charset="0"/>
                <a:cs typeface="Courier New" pitchFamily="49" charset="0"/>
              </a:rPr>
              <a:t>myItem</a:t>
            </a:r>
            <a:r>
              <a:rPr lang="en-US" sz="2000" b="1" dirty="0">
                <a:solidFill>
                  <a:schemeClr val="bg1">
                    <a:lumMod val="65000"/>
                  </a:schemeClr>
                </a:solidFill>
                <a:latin typeface="Lucida Console" pitchFamily="49" charset="0"/>
                <a:cs typeface="Courier New" pitchFamily="49" charset="0"/>
              </a:rPr>
              <a:t>, EMPTY, WAITING)) {</a:t>
            </a:r>
          </a:p>
          <a:p>
            <a:pPr algn="l">
              <a:defRPr/>
            </a:pPr>
            <a:r>
              <a:rPr lang="en-US" sz="2000" b="1" dirty="0">
                <a:latin typeface="Lucida Console" pitchFamily="49" charset="0"/>
                <a:cs typeface="Courier New" pitchFamily="49" charset="0"/>
              </a:rPr>
              <a:t>   </a:t>
            </a:r>
            <a:r>
              <a:rPr lang="en-US" sz="2000" b="1" dirty="0">
                <a:solidFill>
                  <a:schemeClr val="tx1"/>
                </a:solidFill>
                <a:latin typeface="Lucida Console" pitchFamily="49" charset="0"/>
                <a:cs typeface="Courier New" pitchFamily="49" charset="0"/>
              </a:rPr>
              <a:t>while</a:t>
            </a: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System.nanoTime</a:t>
            </a:r>
            <a:r>
              <a:rPr lang="en-US" sz="2000" b="1" dirty="0">
                <a:latin typeface="Lucida Console" pitchFamily="49" charset="0"/>
                <a:cs typeface="Courier New" pitchFamily="49" charset="0"/>
              </a:rPr>
              <a:t>() &lt; </a:t>
            </a:r>
            <a:r>
              <a:rPr lang="en-US" sz="2000" b="1" dirty="0" err="1">
                <a:latin typeface="Lucida Console" pitchFamily="49" charset="0"/>
                <a:cs typeface="Courier New" pitchFamily="49" charset="0"/>
              </a:rPr>
              <a:t>timeBound</a:t>
            </a:r>
            <a:r>
              <a:rPr lang="en-US" sz="2000" b="1" dirty="0">
                <a:latin typeface="Lucida Console" pitchFamily="49" charset="0"/>
                <a:cs typeface="Courier New" pitchFamily="49" charset="0"/>
              </a:rPr>
              <a:t>){</a:t>
            </a:r>
          </a:p>
          <a:p>
            <a:pPr algn="l">
              <a:defRPr/>
            </a:pP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herItem</a:t>
            </a:r>
            <a:r>
              <a:rPr lang="en-US" sz="2000" b="1" dirty="0">
                <a:latin typeface="Lucida Console" pitchFamily="49" charset="0"/>
                <a:cs typeface="Courier New" pitchFamily="49" charset="0"/>
              </a:rPr>
              <a:t> = </a:t>
            </a:r>
            <a:r>
              <a:rPr lang="en-US" sz="2000" b="1" dirty="0" err="1">
                <a:latin typeface="Lucida Console" pitchFamily="49" charset="0"/>
                <a:cs typeface="Courier New" pitchFamily="49" charset="0"/>
              </a:rPr>
              <a:t>slot.get</a:t>
            </a:r>
            <a:r>
              <a:rPr lang="en-US" sz="2000" b="1" dirty="0">
                <a:latin typeface="Lucida Console" pitchFamily="49" charset="0"/>
                <a:cs typeface="Courier New" pitchFamily="49" charset="0"/>
              </a:rPr>
              <a:t>(</a:t>
            </a:r>
            <a:r>
              <a:rPr lang="en-US" sz="2000" b="1" dirty="0" err="1">
                <a:latin typeface="Lucida Console" pitchFamily="49" charset="0"/>
                <a:cs typeface="Courier New" pitchFamily="49" charset="0"/>
              </a:rPr>
              <a:t>stampHolder</a:t>
            </a:r>
            <a:r>
              <a:rPr lang="en-US" sz="2000" b="1" dirty="0">
                <a:latin typeface="Lucida Console" pitchFamily="49" charset="0"/>
                <a:cs typeface="Courier New" pitchFamily="49" charset="0"/>
              </a:rPr>
              <a:t>);</a:t>
            </a:r>
          </a:p>
          <a:p>
            <a:pPr algn="l">
              <a:defRPr/>
            </a:pPr>
            <a:r>
              <a:rPr lang="en-US" sz="2000" b="1" dirty="0">
                <a:latin typeface="Lucida Console" pitchFamily="49" charset="0"/>
                <a:cs typeface="Courier New" pitchFamily="49" charset="0"/>
              </a:rPr>
              <a:t>     </a:t>
            </a:r>
            <a:r>
              <a:rPr lang="en-US" sz="2000" b="1" dirty="0">
                <a:solidFill>
                  <a:schemeClr val="tx1"/>
                </a:solidFill>
                <a:latin typeface="Lucida Console" pitchFamily="49" charset="0"/>
                <a:cs typeface="Courier New" pitchFamily="49" charset="0"/>
              </a:rPr>
              <a:t>if</a:t>
            </a: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stampHolder</a:t>
            </a:r>
            <a:r>
              <a:rPr lang="en-US" sz="2000" b="1" dirty="0">
                <a:latin typeface="Lucida Console" pitchFamily="49" charset="0"/>
                <a:cs typeface="Courier New" pitchFamily="49" charset="0"/>
              </a:rPr>
              <a:t>[0] == BUSY) {</a:t>
            </a:r>
          </a:p>
          <a:p>
            <a:pPr algn="l">
              <a:defRPr/>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slot.set</a:t>
            </a:r>
            <a:r>
              <a:rPr lang="en-US" sz="2000" b="1" dirty="0">
                <a:solidFill>
                  <a:schemeClr val="folHlink"/>
                </a:solidFill>
                <a:latin typeface="Lucida Console" pitchFamily="49" charset="0"/>
                <a:cs typeface="Courier New" pitchFamily="49" charset="0"/>
              </a:rPr>
              <a:t>(null, EMPTY); </a:t>
            </a:r>
          </a:p>
          <a:p>
            <a:pPr algn="l">
              <a:defRPr/>
            </a:pPr>
            <a:r>
              <a:rPr lang="en-US" sz="2000" b="1" dirty="0">
                <a:solidFill>
                  <a:schemeClr val="folHlink"/>
                </a:solidFill>
                <a:latin typeface="Lucida Console" pitchFamily="49" charset="0"/>
                <a:cs typeface="Courier New" pitchFamily="49" charset="0"/>
              </a:rPr>
              <a:t>       return </a:t>
            </a:r>
            <a:r>
              <a:rPr lang="en-US" sz="2000" b="1" dirty="0" err="1">
                <a:solidFill>
                  <a:schemeClr val="folHlink"/>
                </a:solidFill>
                <a:latin typeface="Lucida Console" pitchFamily="49" charset="0"/>
                <a:cs typeface="Courier New" pitchFamily="49" charset="0"/>
              </a:rPr>
              <a:t>herItem</a:t>
            </a:r>
            <a:r>
              <a:rPr lang="en-US" sz="2000" b="1" dirty="0">
                <a:solidFill>
                  <a:schemeClr val="folHlink"/>
                </a:solidFill>
                <a:latin typeface="Lucida Console" pitchFamily="49" charset="0"/>
                <a:cs typeface="Courier New" pitchFamily="49" charset="0"/>
              </a:rPr>
              <a:t>; </a:t>
            </a:r>
          </a:p>
          <a:p>
            <a:pPr algn="l">
              <a:defRPr/>
            </a:pPr>
            <a:r>
              <a:rPr lang="en-US" sz="2000" b="1" dirty="0">
                <a:solidFill>
                  <a:schemeClr val="folHlink"/>
                </a:solidFill>
                <a:latin typeface="Lucida Console" pitchFamily="49" charset="0"/>
                <a:cs typeface="Courier New" pitchFamily="49" charset="0"/>
              </a:rPr>
              <a:t>     }} </a:t>
            </a:r>
          </a:p>
          <a:p>
            <a:pPr algn="l">
              <a:defRPr/>
            </a:pPr>
            <a:r>
              <a:rPr lang="en-US" sz="2000" b="1" dirty="0">
                <a:solidFill>
                  <a:schemeClr val="folHlink"/>
                </a:solidFill>
                <a:latin typeface="Lucida Console" pitchFamily="49" charset="0"/>
                <a:cs typeface="Courier New" pitchFamily="49" charset="0"/>
              </a:rPr>
              <a:t>   if (slot.CAS(</a:t>
            </a:r>
            <a:r>
              <a:rPr lang="en-US" sz="2000" b="1" dirty="0" err="1">
                <a:solidFill>
                  <a:schemeClr val="folHlink"/>
                </a:solidFill>
                <a:latin typeface="Lucida Console" pitchFamily="49" charset="0"/>
                <a:cs typeface="Courier New" pitchFamily="49" charset="0"/>
              </a:rPr>
              <a:t>myItem</a:t>
            </a:r>
            <a:r>
              <a:rPr lang="en-US" sz="2000" b="1" dirty="0">
                <a:solidFill>
                  <a:schemeClr val="folHlink"/>
                </a:solidFill>
                <a:latin typeface="Lucida Console" pitchFamily="49" charset="0"/>
                <a:cs typeface="Courier New" pitchFamily="49" charset="0"/>
              </a:rPr>
              <a:t>, null, WAITING, EMPTY)){</a:t>
            </a:r>
          </a:p>
          <a:p>
            <a:pPr algn="l">
              <a:defRPr/>
            </a:pPr>
            <a:r>
              <a:rPr lang="en-US" sz="2000" b="1" dirty="0">
                <a:solidFill>
                  <a:schemeClr val="folHlink"/>
                </a:solidFill>
                <a:latin typeface="Lucida Console" pitchFamily="49" charset="0"/>
                <a:cs typeface="Courier New" pitchFamily="49" charset="0"/>
              </a:rPr>
              <a:t>      throw new </a:t>
            </a:r>
            <a:r>
              <a:rPr lang="en-US" sz="2000" b="1" dirty="0" err="1">
                <a:solidFill>
                  <a:schemeClr val="folHlink"/>
                </a:solidFill>
                <a:latin typeface="Lucida Console" pitchFamily="49" charset="0"/>
                <a:cs typeface="Courier New" pitchFamily="49" charset="0"/>
              </a:rPr>
              <a:t>TimeoutException</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 else {</a:t>
            </a:r>
          </a:p>
          <a:p>
            <a:pPr algn="l">
              <a:defRPr/>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herItem</a:t>
            </a:r>
            <a:r>
              <a:rPr lang="en-US" sz="2000" b="1" dirty="0">
                <a:solidFill>
                  <a:schemeClr val="folHlink"/>
                </a:solidFill>
                <a:latin typeface="Lucida Console" pitchFamily="49" charset="0"/>
                <a:cs typeface="Courier New" pitchFamily="49" charset="0"/>
              </a:rPr>
              <a:t> = </a:t>
            </a:r>
            <a:r>
              <a:rPr lang="en-US" sz="2000" b="1" dirty="0" err="1">
                <a:solidFill>
                  <a:schemeClr val="folHlink"/>
                </a:solidFill>
                <a:latin typeface="Lucida Console" pitchFamily="49" charset="0"/>
                <a:cs typeface="Courier New" pitchFamily="49" charset="0"/>
              </a:rPr>
              <a:t>slot.get</a:t>
            </a:r>
            <a:r>
              <a:rPr lang="en-US" sz="2000" b="1" dirty="0">
                <a:solidFill>
                  <a:schemeClr val="folHlink"/>
                </a:solidFill>
                <a:latin typeface="Lucida Console" pitchFamily="49" charset="0"/>
                <a:cs typeface="Courier New" pitchFamily="49" charset="0"/>
              </a:rPr>
              <a:t>(</a:t>
            </a:r>
            <a:r>
              <a:rPr lang="en-US" sz="2000" b="1" dirty="0" err="1">
                <a:solidFill>
                  <a:schemeClr val="folHlink"/>
                </a:solidFill>
                <a:latin typeface="Lucida Console" pitchFamily="49" charset="0"/>
                <a:cs typeface="Courier New" pitchFamily="49" charset="0"/>
              </a:rPr>
              <a:t>stampHolder</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slot.set</a:t>
            </a:r>
            <a:r>
              <a:rPr lang="en-US" sz="2000" b="1" dirty="0">
                <a:solidFill>
                  <a:schemeClr val="folHlink"/>
                </a:solidFill>
                <a:latin typeface="Lucida Console" pitchFamily="49" charset="0"/>
                <a:cs typeface="Courier New" pitchFamily="49" charset="0"/>
              </a:rPr>
              <a:t>(null, EMPTY); </a:t>
            </a:r>
          </a:p>
          <a:p>
            <a:pPr algn="l">
              <a:defRPr/>
            </a:pPr>
            <a:r>
              <a:rPr lang="en-US" sz="2000" b="1" dirty="0">
                <a:solidFill>
                  <a:schemeClr val="folHlink"/>
                </a:solidFill>
                <a:latin typeface="Lucida Console" pitchFamily="49" charset="0"/>
                <a:cs typeface="Courier New" pitchFamily="49" charset="0"/>
              </a:rPr>
              <a:t>     return </a:t>
            </a:r>
            <a:r>
              <a:rPr lang="en-US" sz="2000" b="1" dirty="0" err="1">
                <a:solidFill>
                  <a:schemeClr val="folHlink"/>
                </a:solidFill>
                <a:latin typeface="Lucida Console" pitchFamily="49" charset="0"/>
                <a:cs typeface="Courier New" pitchFamily="49" charset="0"/>
              </a:rPr>
              <a:t>herItem</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a:t>
            </a:r>
          </a:p>
          <a:p>
            <a:pPr algn="l">
              <a:defRPr/>
            </a:pPr>
            <a:r>
              <a:rPr lang="en-US" sz="2000" b="1" dirty="0">
                <a:solidFill>
                  <a:schemeClr val="folHlink"/>
                </a:solidFill>
                <a:latin typeface="Lucida Console" pitchFamily="49" charset="0"/>
                <a:cs typeface="Courier New" pitchFamily="49" charset="0"/>
              </a:rPr>
              <a:t>} break; </a:t>
            </a:r>
          </a:p>
        </p:txBody>
      </p:sp>
      <p:sp>
        <p:nvSpPr>
          <p:cNvPr id="183302" name="Rectangle 3"/>
          <p:cNvSpPr>
            <a:spLocks noGrp="1" noChangeArrowheads="1"/>
          </p:cNvSpPr>
          <p:nvPr>
            <p:ph type="title" idx="4294967295"/>
          </p:nvPr>
        </p:nvSpPr>
        <p:spPr>
          <a:xfrm>
            <a:off x="685800" y="206375"/>
            <a:ext cx="7772400" cy="1143000"/>
          </a:xfrm>
        </p:spPr>
        <p:txBody>
          <a:bodyPr/>
          <a:lstStyle/>
          <a:p>
            <a:r>
              <a:rPr lang="en-US" smtClean="0"/>
              <a:t>Exchanger State EMPTY</a:t>
            </a:r>
          </a:p>
        </p:txBody>
      </p:sp>
      <p:sp>
        <p:nvSpPr>
          <p:cNvPr id="183303" name="AutoShape 4"/>
          <p:cNvSpPr>
            <a:spLocks noChangeArrowheads="1"/>
          </p:cNvSpPr>
          <p:nvPr/>
        </p:nvSpPr>
        <p:spPr bwMode="auto">
          <a:xfrm>
            <a:off x="558800" y="1905000"/>
            <a:ext cx="6292850" cy="1028700"/>
          </a:xfrm>
          <a:prstGeom prst="wedgeRoundRectCallout">
            <a:avLst>
              <a:gd name="adj1" fmla="val 3719"/>
              <a:gd name="adj2" fmla="val 223234"/>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83304" name="Text Box 5"/>
          <p:cNvSpPr txBox="1">
            <a:spLocks noChangeArrowheads="1"/>
          </p:cNvSpPr>
          <p:nvPr/>
        </p:nvSpPr>
        <p:spPr bwMode="auto">
          <a:xfrm>
            <a:off x="2630488" y="4751388"/>
            <a:ext cx="5078412" cy="954087"/>
          </a:xfrm>
          <a:prstGeom prst="rect">
            <a:avLst/>
          </a:prstGeom>
          <a:solidFill>
            <a:srgbClr val="FFFFCC">
              <a:alpha val="70195"/>
            </a:srgbClr>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Spin until </a:t>
            </a:r>
            <a:r>
              <a:rPr lang="en-US" sz="2800" b="1" dirty="0" err="1">
                <a:solidFill>
                  <a:srgbClr val="FF0000"/>
                </a:solidFill>
                <a:latin typeface="Arial" pitchFamily="34" charset="0"/>
                <a:cs typeface="Arial" pitchFamily="34" charset="0"/>
              </a:rPr>
              <a:t>myItem</a:t>
            </a:r>
            <a:r>
              <a:rPr lang="en-US" sz="2800" b="1" dirty="0">
                <a:solidFill>
                  <a:srgbClr val="FF0000"/>
                </a:solidFill>
                <a:latin typeface="Arial" pitchFamily="34" charset="0"/>
                <a:cs typeface="Arial" pitchFamily="34" charset="0"/>
              </a:rPr>
              <a:t> is taken or I time out</a:t>
            </a:r>
          </a:p>
        </p:txBody>
      </p:sp>
    </p:spTree>
  </p:cSld>
  <p:clrMapOvr>
    <a:masterClrMapping/>
  </p:clrMapOvr>
  <p:transition>
    <p:blinds/>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Footer Placeholder 1"/>
          <p:cNvSpPr>
            <a:spLocks noGrp="1"/>
          </p:cNvSpPr>
          <p:nvPr>
            <p:ph type="ftr" sz="quarter" idx="10"/>
          </p:nvPr>
        </p:nvSpPr>
        <p:spPr>
          <a:noFill/>
        </p:spPr>
        <p:txBody>
          <a:bodyPr/>
          <a:lstStyle/>
          <a:p>
            <a:r>
              <a:rPr lang="en-US" smtClean="0"/>
              <a:t>Art of Multiprocessor Programming</a:t>
            </a:r>
          </a:p>
        </p:txBody>
      </p:sp>
      <p:sp>
        <p:nvSpPr>
          <p:cNvPr id="184323" name="Slide Number Placeholder 2"/>
          <p:cNvSpPr>
            <a:spLocks noGrp="1"/>
          </p:cNvSpPr>
          <p:nvPr>
            <p:ph type="sldNum" sz="quarter" idx="11"/>
          </p:nvPr>
        </p:nvSpPr>
        <p:spPr>
          <a:noFill/>
        </p:spPr>
        <p:txBody>
          <a:bodyPr/>
          <a:lstStyle/>
          <a:p>
            <a:fld id="{F73DA52B-B43A-4BB5-A97B-300A35E0FE39}" type="slidenum">
              <a:rPr lang="ar-SA" smtClean="0">
                <a:cs typeface="Arial" pitchFamily="34" charset="0"/>
              </a:rPr>
              <a:pPr/>
              <a:t>179</a:t>
            </a:fld>
            <a:endParaRPr lang="en-US" smtClean="0">
              <a:cs typeface="Arial" pitchFamily="34" charset="0"/>
            </a:endParaRPr>
          </a:p>
        </p:txBody>
      </p:sp>
      <p:sp>
        <p:nvSpPr>
          <p:cNvPr id="18432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5FAAD08-7269-4ED3-87F2-E1A352128FA6}" type="slidenum">
              <a:rPr lang="ar-SA" sz="1400">
                <a:solidFill>
                  <a:schemeClr val="tx1"/>
                </a:solidFill>
                <a:latin typeface="Arial" pitchFamily="34" charset="0"/>
                <a:cs typeface="Arial" pitchFamily="34" charset="0"/>
              </a:rPr>
              <a:pPr/>
              <a:t>179</a:t>
            </a:fld>
            <a:endParaRPr lang="en-US" sz="1400" dirty="0">
              <a:solidFill>
                <a:schemeClr val="tx1"/>
              </a:solidFill>
              <a:latin typeface="Arial" pitchFamily="34" charset="0"/>
              <a:cs typeface="Arial" pitchFamily="34" charset="0"/>
            </a:endParaRPr>
          </a:p>
        </p:txBody>
      </p:sp>
      <p:sp>
        <p:nvSpPr>
          <p:cNvPr id="182277" name="Text Box 2"/>
          <p:cNvSpPr txBox="1">
            <a:spLocks noChangeArrowheads="1"/>
          </p:cNvSpPr>
          <p:nvPr/>
        </p:nvSpPr>
        <p:spPr bwMode="auto">
          <a:xfrm>
            <a:off x="365125" y="1349375"/>
            <a:ext cx="8413750" cy="4968875"/>
          </a:xfrm>
          <a:prstGeom prst="rect">
            <a:avLst/>
          </a:prstGeom>
          <a:solidFill>
            <a:srgbClr val="FFFFCC"/>
          </a:solidFill>
          <a:ln w="9525">
            <a:noFill/>
            <a:miter lim="800000"/>
            <a:headEnd/>
            <a:tailEnd/>
          </a:ln>
        </p:spPr>
        <p:txBody>
          <a:bodyPr>
            <a:spAutoFit/>
          </a:bodyPr>
          <a:lstStyle/>
          <a:p>
            <a:pPr algn="l">
              <a:defRPr/>
            </a:pPr>
            <a:r>
              <a:rPr lang="en-US" sz="2000" b="1" dirty="0">
                <a:solidFill>
                  <a:schemeClr val="folHlink"/>
                </a:solidFill>
                <a:latin typeface="Lucida Console" pitchFamily="49" charset="0"/>
                <a:cs typeface="Courier New" pitchFamily="49" charset="0"/>
              </a:rPr>
              <a:t>case EMPTY: // slot is free</a:t>
            </a:r>
          </a:p>
          <a:p>
            <a:pPr algn="l">
              <a:defRPr/>
            </a:pPr>
            <a:r>
              <a:rPr lang="en-US" sz="2000" b="1" dirty="0">
                <a:solidFill>
                  <a:schemeClr val="bg1">
                    <a:lumMod val="65000"/>
                  </a:schemeClr>
                </a:solidFill>
                <a:latin typeface="Lucida Console" pitchFamily="49" charset="0"/>
                <a:cs typeface="Courier New" pitchFamily="49" charset="0"/>
              </a:rPr>
              <a:t>  if (slot.CAS(</a:t>
            </a:r>
            <a:r>
              <a:rPr lang="en-US" sz="2000" b="1" dirty="0" err="1">
                <a:solidFill>
                  <a:schemeClr val="bg1">
                    <a:lumMod val="65000"/>
                  </a:schemeClr>
                </a:solidFill>
                <a:latin typeface="Lucida Console" pitchFamily="49" charset="0"/>
                <a:cs typeface="Courier New" pitchFamily="49" charset="0"/>
              </a:rPr>
              <a:t>herItem</a:t>
            </a:r>
            <a:r>
              <a:rPr lang="en-US" sz="2000" b="1" dirty="0">
                <a:solidFill>
                  <a:schemeClr val="bg1">
                    <a:lumMod val="65000"/>
                  </a:schemeClr>
                </a:solidFill>
                <a:latin typeface="Lucida Console" pitchFamily="49" charset="0"/>
                <a:cs typeface="Courier New" pitchFamily="49" charset="0"/>
              </a:rPr>
              <a:t>, </a:t>
            </a:r>
            <a:r>
              <a:rPr lang="en-US" sz="2000" b="1" dirty="0" err="1">
                <a:solidFill>
                  <a:schemeClr val="bg1">
                    <a:lumMod val="65000"/>
                  </a:schemeClr>
                </a:solidFill>
                <a:latin typeface="Lucida Console" pitchFamily="49" charset="0"/>
                <a:cs typeface="Courier New" pitchFamily="49" charset="0"/>
              </a:rPr>
              <a:t>myItem</a:t>
            </a:r>
            <a:r>
              <a:rPr lang="en-US" sz="2000" b="1" dirty="0">
                <a:solidFill>
                  <a:schemeClr val="bg1">
                    <a:lumMod val="65000"/>
                  </a:schemeClr>
                </a:solidFill>
                <a:latin typeface="Lucida Console" pitchFamily="49" charset="0"/>
                <a:cs typeface="Courier New" pitchFamily="49" charset="0"/>
              </a:rPr>
              <a:t>, EMPTY, WAITING)) {</a:t>
            </a:r>
          </a:p>
          <a:p>
            <a:pPr algn="l">
              <a:defRPr/>
            </a:pPr>
            <a:r>
              <a:rPr lang="en-US" sz="2000" b="1" dirty="0">
                <a:latin typeface="Lucida Console" pitchFamily="49" charset="0"/>
                <a:cs typeface="Courier New" pitchFamily="49" charset="0"/>
              </a:rPr>
              <a:t>   </a:t>
            </a:r>
            <a:r>
              <a:rPr lang="en-US" sz="2000" b="1" dirty="0">
                <a:solidFill>
                  <a:schemeClr val="bg1">
                    <a:lumMod val="65000"/>
                  </a:schemeClr>
                </a:solidFill>
                <a:latin typeface="Lucida Console" pitchFamily="49" charset="0"/>
                <a:cs typeface="Courier New" pitchFamily="49" charset="0"/>
              </a:rPr>
              <a:t>while (</a:t>
            </a:r>
            <a:r>
              <a:rPr lang="en-US" sz="2000" b="1" dirty="0" err="1">
                <a:solidFill>
                  <a:schemeClr val="bg1">
                    <a:lumMod val="65000"/>
                  </a:schemeClr>
                </a:solidFill>
                <a:latin typeface="Lucida Console" pitchFamily="49" charset="0"/>
                <a:cs typeface="Courier New" pitchFamily="49" charset="0"/>
              </a:rPr>
              <a:t>System.nanoTime</a:t>
            </a:r>
            <a:r>
              <a:rPr lang="en-US" sz="2000" b="1" dirty="0">
                <a:solidFill>
                  <a:schemeClr val="bg1">
                    <a:lumMod val="65000"/>
                  </a:schemeClr>
                </a:solidFill>
                <a:latin typeface="Lucida Console" pitchFamily="49" charset="0"/>
                <a:cs typeface="Courier New" pitchFamily="49" charset="0"/>
              </a:rPr>
              <a:t>() &lt; </a:t>
            </a:r>
            <a:r>
              <a:rPr lang="en-US" sz="2000" b="1" dirty="0" err="1">
                <a:solidFill>
                  <a:schemeClr val="bg1">
                    <a:lumMod val="65000"/>
                  </a:schemeClr>
                </a:solidFill>
                <a:latin typeface="Lucida Console" pitchFamily="49" charset="0"/>
                <a:cs typeface="Courier New" pitchFamily="49" charset="0"/>
              </a:rPr>
              <a:t>timeBound</a:t>
            </a:r>
            <a:r>
              <a:rPr lang="en-US" sz="2000" b="1" dirty="0">
                <a:solidFill>
                  <a:schemeClr val="bg1">
                    <a:lumMod val="65000"/>
                  </a:schemeClr>
                </a:solidFill>
                <a:latin typeface="Lucida Console" pitchFamily="49" charset="0"/>
                <a:cs typeface="Courier New" pitchFamily="49" charset="0"/>
              </a:rPr>
              <a:t>){</a:t>
            </a:r>
          </a:p>
          <a:p>
            <a:pPr algn="l">
              <a:defRPr/>
            </a:pPr>
            <a:r>
              <a:rPr lang="en-US" sz="2000" b="1" dirty="0">
                <a:solidFill>
                  <a:schemeClr val="bg1">
                    <a:lumMod val="65000"/>
                  </a:schemeClr>
                </a:solidFill>
                <a:latin typeface="Lucida Console" pitchFamily="49" charset="0"/>
                <a:cs typeface="Courier New" pitchFamily="49" charset="0"/>
              </a:rPr>
              <a:t>     </a:t>
            </a:r>
            <a:r>
              <a:rPr lang="en-US" sz="2000" b="1" dirty="0" err="1">
                <a:solidFill>
                  <a:schemeClr val="bg1">
                    <a:lumMod val="65000"/>
                  </a:schemeClr>
                </a:solidFill>
                <a:latin typeface="Lucida Console" pitchFamily="49" charset="0"/>
                <a:cs typeface="Courier New" pitchFamily="49" charset="0"/>
              </a:rPr>
              <a:t>herItem</a:t>
            </a:r>
            <a:r>
              <a:rPr lang="en-US" sz="2000" b="1" dirty="0">
                <a:solidFill>
                  <a:schemeClr val="bg1">
                    <a:lumMod val="65000"/>
                  </a:schemeClr>
                </a:solidFill>
                <a:latin typeface="Lucida Console" pitchFamily="49" charset="0"/>
                <a:cs typeface="Courier New" pitchFamily="49" charset="0"/>
              </a:rPr>
              <a:t> = </a:t>
            </a:r>
            <a:r>
              <a:rPr lang="en-US" sz="2000" b="1" dirty="0" err="1">
                <a:solidFill>
                  <a:schemeClr val="bg1">
                    <a:lumMod val="65000"/>
                  </a:schemeClr>
                </a:solidFill>
                <a:latin typeface="Lucida Console" pitchFamily="49" charset="0"/>
                <a:cs typeface="Courier New" pitchFamily="49" charset="0"/>
              </a:rPr>
              <a:t>slot.get</a:t>
            </a:r>
            <a:r>
              <a:rPr lang="en-US" sz="2000" b="1" dirty="0">
                <a:solidFill>
                  <a:schemeClr val="bg1">
                    <a:lumMod val="65000"/>
                  </a:schemeClr>
                </a:solidFill>
                <a:latin typeface="Lucida Console" pitchFamily="49" charset="0"/>
                <a:cs typeface="Courier New" pitchFamily="49" charset="0"/>
              </a:rPr>
              <a:t>(</a:t>
            </a:r>
            <a:r>
              <a:rPr lang="en-US" sz="2000" b="1" dirty="0" err="1">
                <a:solidFill>
                  <a:schemeClr val="bg1">
                    <a:lumMod val="65000"/>
                  </a:schemeClr>
                </a:solidFill>
                <a:latin typeface="Lucida Console" pitchFamily="49" charset="0"/>
                <a:cs typeface="Courier New" pitchFamily="49" charset="0"/>
              </a:rPr>
              <a:t>stampHolder</a:t>
            </a:r>
            <a:r>
              <a:rPr lang="en-US" sz="2000" b="1" dirty="0">
                <a:solidFill>
                  <a:schemeClr val="bg1">
                    <a:lumMod val="65000"/>
                  </a:schemeClr>
                </a:solidFill>
                <a:latin typeface="Lucida Console" pitchFamily="49" charset="0"/>
                <a:cs typeface="Courier New" pitchFamily="49" charset="0"/>
              </a:rPr>
              <a:t>);</a:t>
            </a:r>
          </a:p>
          <a:p>
            <a:pPr algn="l">
              <a:defRPr/>
            </a:pPr>
            <a:r>
              <a:rPr lang="en-US" sz="2000" b="1" dirty="0">
                <a:solidFill>
                  <a:schemeClr val="bg1">
                    <a:lumMod val="65000"/>
                  </a:schemeClr>
                </a:solidFill>
                <a:latin typeface="Lucida Console" pitchFamily="49" charset="0"/>
                <a:cs typeface="Courier New" pitchFamily="49" charset="0"/>
              </a:rPr>
              <a:t>     if (</a:t>
            </a:r>
            <a:r>
              <a:rPr lang="en-US" sz="2000" b="1" dirty="0" err="1">
                <a:solidFill>
                  <a:schemeClr val="bg1">
                    <a:lumMod val="65000"/>
                  </a:schemeClr>
                </a:solidFill>
                <a:latin typeface="Lucida Console" pitchFamily="49" charset="0"/>
                <a:cs typeface="Courier New" pitchFamily="49" charset="0"/>
              </a:rPr>
              <a:t>stampHolder</a:t>
            </a:r>
            <a:r>
              <a:rPr lang="en-US" sz="2000" b="1" dirty="0">
                <a:solidFill>
                  <a:schemeClr val="bg1">
                    <a:lumMod val="65000"/>
                  </a:schemeClr>
                </a:solidFill>
                <a:latin typeface="Lucida Console" pitchFamily="49" charset="0"/>
                <a:cs typeface="Courier New" pitchFamily="49" charset="0"/>
              </a:rPr>
              <a:t>[0] == BUSY) {</a:t>
            </a:r>
          </a:p>
          <a:p>
            <a:pPr algn="l">
              <a:defRPr/>
            </a:pPr>
            <a:r>
              <a:rPr lang="en-US" sz="2000" b="1" dirty="0">
                <a:solidFill>
                  <a:schemeClr val="folHlink"/>
                </a:solidFill>
                <a:latin typeface="Lucida Console" pitchFamily="49" charset="0"/>
                <a:cs typeface="Courier New" pitchFamily="49" charset="0"/>
              </a:rPr>
              <a:t>       </a:t>
            </a:r>
            <a:r>
              <a:rPr lang="en-US" sz="2000" b="1" dirty="0" err="1">
                <a:latin typeface="Lucida Console" pitchFamily="49" charset="0"/>
                <a:cs typeface="Courier New" pitchFamily="49" charset="0"/>
              </a:rPr>
              <a:t>slot.set</a:t>
            </a:r>
            <a:r>
              <a:rPr lang="en-US" sz="2000" b="1" dirty="0">
                <a:latin typeface="Lucida Console" pitchFamily="49" charset="0"/>
                <a:cs typeface="Courier New" pitchFamily="49" charset="0"/>
              </a:rPr>
              <a:t>(null, EMPTY); </a:t>
            </a:r>
          </a:p>
          <a:p>
            <a:pPr algn="l">
              <a:defRPr/>
            </a:pPr>
            <a:r>
              <a:rPr lang="en-US" sz="2000" b="1" dirty="0">
                <a:latin typeface="Lucida Console" pitchFamily="49" charset="0"/>
                <a:cs typeface="Courier New" pitchFamily="49" charset="0"/>
              </a:rPr>
              <a:t>       </a:t>
            </a:r>
            <a:r>
              <a:rPr lang="en-US" sz="2000" b="1" dirty="0">
                <a:solidFill>
                  <a:schemeClr val="tx1"/>
                </a:solidFill>
                <a:latin typeface="Lucida Console" pitchFamily="49" charset="0"/>
                <a:cs typeface="Courier New" pitchFamily="49" charset="0"/>
              </a:rPr>
              <a:t>return</a:t>
            </a: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herItem</a:t>
            </a:r>
            <a:r>
              <a:rPr lang="en-US" sz="2000" b="1" dirty="0">
                <a:latin typeface="Lucida Console" pitchFamily="49" charset="0"/>
                <a:cs typeface="Courier New" pitchFamily="49" charset="0"/>
              </a:rPr>
              <a:t>; </a:t>
            </a:r>
          </a:p>
          <a:p>
            <a:pPr algn="l">
              <a:defRPr/>
            </a:pPr>
            <a:r>
              <a:rPr lang="en-US" sz="2000" b="1" dirty="0">
                <a:solidFill>
                  <a:schemeClr val="folHlink"/>
                </a:solidFill>
                <a:latin typeface="Lucida Console" pitchFamily="49" charset="0"/>
                <a:cs typeface="Courier New" pitchFamily="49" charset="0"/>
              </a:rPr>
              <a:t>     }} </a:t>
            </a:r>
          </a:p>
          <a:p>
            <a:pPr algn="l">
              <a:defRPr/>
            </a:pPr>
            <a:r>
              <a:rPr lang="en-US" sz="2000" b="1" dirty="0">
                <a:solidFill>
                  <a:schemeClr val="folHlink"/>
                </a:solidFill>
                <a:latin typeface="Lucida Console" pitchFamily="49" charset="0"/>
                <a:cs typeface="Courier New" pitchFamily="49" charset="0"/>
              </a:rPr>
              <a:t>   if (slot.CAS(</a:t>
            </a:r>
            <a:r>
              <a:rPr lang="en-US" sz="2000" b="1" dirty="0" err="1">
                <a:solidFill>
                  <a:schemeClr val="folHlink"/>
                </a:solidFill>
                <a:latin typeface="Lucida Console" pitchFamily="49" charset="0"/>
                <a:cs typeface="Courier New" pitchFamily="49" charset="0"/>
              </a:rPr>
              <a:t>myItem</a:t>
            </a:r>
            <a:r>
              <a:rPr lang="en-US" sz="2000" b="1" dirty="0">
                <a:solidFill>
                  <a:schemeClr val="folHlink"/>
                </a:solidFill>
                <a:latin typeface="Lucida Console" pitchFamily="49" charset="0"/>
                <a:cs typeface="Courier New" pitchFamily="49" charset="0"/>
              </a:rPr>
              <a:t>, null, WAITING, EMPTY)){</a:t>
            </a:r>
          </a:p>
          <a:p>
            <a:pPr algn="l">
              <a:defRPr/>
            </a:pPr>
            <a:r>
              <a:rPr lang="en-US" sz="2000" b="1" dirty="0">
                <a:solidFill>
                  <a:schemeClr val="folHlink"/>
                </a:solidFill>
                <a:latin typeface="Lucida Console" pitchFamily="49" charset="0"/>
                <a:cs typeface="Courier New" pitchFamily="49" charset="0"/>
              </a:rPr>
              <a:t>      throw new </a:t>
            </a:r>
            <a:r>
              <a:rPr lang="en-US" sz="2000" b="1" dirty="0" err="1">
                <a:solidFill>
                  <a:schemeClr val="folHlink"/>
                </a:solidFill>
                <a:latin typeface="Lucida Console" pitchFamily="49" charset="0"/>
                <a:cs typeface="Courier New" pitchFamily="49" charset="0"/>
              </a:rPr>
              <a:t>TimeoutException</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 else {</a:t>
            </a:r>
          </a:p>
          <a:p>
            <a:pPr algn="l">
              <a:defRPr/>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herItem</a:t>
            </a:r>
            <a:r>
              <a:rPr lang="en-US" sz="2000" b="1" dirty="0">
                <a:solidFill>
                  <a:schemeClr val="folHlink"/>
                </a:solidFill>
                <a:latin typeface="Lucida Console" pitchFamily="49" charset="0"/>
                <a:cs typeface="Courier New" pitchFamily="49" charset="0"/>
              </a:rPr>
              <a:t> = </a:t>
            </a:r>
            <a:r>
              <a:rPr lang="en-US" sz="2000" b="1" dirty="0" err="1">
                <a:solidFill>
                  <a:schemeClr val="folHlink"/>
                </a:solidFill>
                <a:latin typeface="Lucida Console" pitchFamily="49" charset="0"/>
                <a:cs typeface="Courier New" pitchFamily="49" charset="0"/>
              </a:rPr>
              <a:t>slot.get</a:t>
            </a:r>
            <a:r>
              <a:rPr lang="en-US" sz="2000" b="1" dirty="0">
                <a:solidFill>
                  <a:schemeClr val="folHlink"/>
                </a:solidFill>
                <a:latin typeface="Lucida Console" pitchFamily="49" charset="0"/>
                <a:cs typeface="Courier New" pitchFamily="49" charset="0"/>
              </a:rPr>
              <a:t>(</a:t>
            </a:r>
            <a:r>
              <a:rPr lang="en-US" sz="2000" b="1" dirty="0" err="1">
                <a:solidFill>
                  <a:schemeClr val="folHlink"/>
                </a:solidFill>
                <a:latin typeface="Lucida Console" pitchFamily="49" charset="0"/>
                <a:cs typeface="Courier New" pitchFamily="49" charset="0"/>
              </a:rPr>
              <a:t>stampHolder</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slot.set</a:t>
            </a:r>
            <a:r>
              <a:rPr lang="en-US" sz="2000" b="1" dirty="0">
                <a:solidFill>
                  <a:schemeClr val="folHlink"/>
                </a:solidFill>
                <a:latin typeface="Lucida Console" pitchFamily="49" charset="0"/>
                <a:cs typeface="Courier New" pitchFamily="49" charset="0"/>
              </a:rPr>
              <a:t>(null, EMPTY); </a:t>
            </a:r>
          </a:p>
          <a:p>
            <a:pPr algn="l">
              <a:defRPr/>
            </a:pPr>
            <a:r>
              <a:rPr lang="en-US" sz="2000" b="1" dirty="0">
                <a:solidFill>
                  <a:schemeClr val="folHlink"/>
                </a:solidFill>
                <a:latin typeface="Lucida Console" pitchFamily="49" charset="0"/>
                <a:cs typeface="Courier New" pitchFamily="49" charset="0"/>
              </a:rPr>
              <a:t>     return </a:t>
            </a:r>
            <a:r>
              <a:rPr lang="en-US" sz="2000" b="1" dirty="0" err="1">
                <a:solidFill>
                  <a:schemeClr val="folHlink"/>
                </a:solidFill>
                <a:latin typeface="Lucida Console" pitchFamily="49" charset="0"/>
                <a:cs typeface="Courier New" pitchFamily="49" charset="0"/>
              </a:rPr>
              <a:t>herItem</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a:t>
            </a:r>
          </a:p>
          <a:p>
            <a:pPr algn="l">
              <a:defRPr/>
            </a:pPr>
            <a:r>
              <a:rPr lang="en-US" sz="2000" b="1" dirty="0">
                <a:solidFill>
                  <a:schemeClr val="folHlink"/>
                </a:solidFill>
                <a:latin typeface="Lucida Console" pitchFamily="49" charset="0"/>
                <a:cs typeface="Courier New" pitchFamily="49" charset="0"/>
              </a:rPr>
              <a:t>} break; </a:t>
            </a:r>
          </a:p>
        </p:txBody>
      </p:sp>
      <p:sp>
        <p:nvSpPr>
          <p:cNvPr id="184326" name="Rectangle 3"/>
          <p:cNvSpPr>
            <a:spLocks noGrp="1" noChangeArrowheads="1"/>
          </p:cNvSpPr>
          <p:nvPr>
            <p:ph type="title" idx="4294967295"/>
          </p:nvPr>
        </p:nvSpPr>
        <p:spPr>
          <a:xfrm>
            <a:off x="685800" y="206375"/>
            <a:ext cx="7772400" cy="1143000"/>
          </a:xfrm>
        </p:spPr>
        <p:txBody>
          <a:bodyPr/>
          <a:lstStyle/>
          <a:p>
            <a:r>
              <a:rPr lang="en-US" smtClean="0"/>
              <a:t>Exchanger State EMPTY</a:t>
            </a:r>
          </a:p>
        </p:txBody>
      </p:sp>
      <p:sp>
        <p:nvSpPr>
          <p:cNvPr id="184327" name="AutoShape 4"/>
          <p:cNvSpPr>
            <a:spLocks noChangeArrowheads="1"/>
          </p:cNvSpPr>
          <p:nvPr/>
        </p:nvSpPr>
        <p:spPr bwMode="auto">
          <a:xfrm>
            <a:off x="1392238" y="2743200"/>
            <a:ext cx="3643312" cy="887413"/>
          </a:xfrm>
          <a:prstGeom prst="wedgeRoundRectCallout">
            <a:avLst>
              <a:gd name="adj1" fmla="val -9019"/>
              <a:gd name="adj2" fmla="val 139699"/>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84328" name="Text Box 5"/>
          <p:cNvSpPr txBox="1">
            <a:spLocks noChangeArrowheads="1"/>
          </p:cNvSpPr>
          <p:nvPr/>
        </p:nvSpPr>
        <p:spPr bwMode="auto">
          <a:xfrm>
            <a:off x="1883390" y="4574512"/>
            <a:ext cx="4610859" cy="1384995"/>
          </a:xfrm>
          <a:prstGeom prst="rect">
            <a:avLst/>
          </a:prstGeom>
          <a:solidFill>
            <a:srgbClr val="FFFFCC">
              <a:alpha val="70195"/>
            </a:srgbClr>
          </a:solidFill>
          <a:ln w="9525">
            <a:noFill/>
            <a:miter lim="800000"/>
            <a:headEnd/>
            <a:tailEnd/>
          </a:ln>
        </p:spPr>
        <p:txBody>
          <a:bodyPr wrap="square">
            <a:spAutoFit/>
          </a:bodyPr>
          <a:lstStyle/>
          <a:p>
            <a:pPr algn="ctr"/>
            <a:r>
              <a:rPr lang="en-US" sz="2800" b="1" dirty="0" err="1">
                <a:solidFill>
                  <a:srgbClr val="FF0000"/>
                </a:solidFill>
                <a:latin typeface="Arial" pitchFamily="34" charset="0"/>
                <a:cs typeface="Arial" pitchFamily="34" charset="0"/>
              </a:rPr>
              <a:t>myItem</a:t>
            </a:r>
            <a:r>
              <a:rPr lang="en-US" sz="2800" b="1" dirty="0">
                <a:solidFill>
                  <a:srgbClr val="FF0000"/>
                </a:solidFill>
                <a:latin typeface="Arial" pitchFamily="34" charset="0"/>
                <a:cs typeface="Arial" pitchFamily="34" charset="0"/>
              </a:rPr>
              <a:t> was taken so return </a:t>
            </a:r>
            <a:r>
              <a:rPr lang="en-US" sz="2800" b="1" dirty="0" err="1">
                <a:solidFill>
                  <a:srgbClr val="FF0000"/>
                </a:solidFill>
                <a:latin typeface="Arial" pitchFamily="34" charset="0"/>
                <a:cs typeface="Arial" pitchFamily="34" charset="0"/>
              </a:rPr>
              <a:t>herItem</a:t>
            </a:r>
            <a:r>
              <a:rPr lang="en-US" sz="2800" b="1" dirty="0">
                <a:solidFill>
                  <a:srgbClr val="FF0000"/>
                </a:solidFill>
                <a:latin typeface="Arial" pitchFamily="34" charset="0"/>
                <a:cs typeface="Arial" pitchFamily="34" charset="0"/>
              </a:rPr>
              <a:t> that was put in its place</a:t>
            </a:r>
          </a:p>
        </p:txBody>
      </p:sp>
    </p:spTree>
  </p:cSld>
  <p:clrMapOvr>
    <a:masterClrMapping/>
  </p:clrMapOvr>
  <p:transition>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p>
            <a:r>
              <a:rPr lang="en-US" smtClean="0"/>
              <a:t>Art of Multiprocessor Programming</a:t>
            </a:r>
          </a:p>
        </p:txBody>
      </p:sp>
      <p:sp>
        <p:nvSpPr>
          <p:cNvPr id="20483" name="Slide Number Placeholder 2"/>
          <p:cNvSpPr>
            <a:spLocks noGrp="1"/>
          </p:cNvSpPr>
          <p:nvPr>
            <p:ph type="sldNum" sz="quarter" idx="11"/>
          </p:nvPr>
        </p:nvSpPr>
        <p:spPr>
          <a:noFill/>
        </p:spPr>
        <p:txBody>
          <a:bodyPr/>
          <a:lstStyle/>
          <a:p>
            <a:fld id="{9BAEB22B-80CA-4995-9E6A-BD4894303325}" type="slidenum">
              <a:rPr lang="ar-SA" smtClean="0"/>
              <a:pPr/>
              <a:t>18</a:t>
            </a:fld>
            <a:endParaRPr lang="en-US" smtClean="0"/>
          </a:p>
        </p:txBody>
      </p:sp>
      <p:sp>
        <p:nvSpPr>
          <p:cNvPr id="2048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65EBB6CC-26BB-4945-A402-10112460DEF3}" type="slidenum">
              <a:rPr lang="ar-SA" sz="1400">
                <a:solidFill>
                  <a:schemeClr val="tx1"/>
                </a:solidFill>
                <a:latin typeface="Arial" pitchFamily="34" charset="0"/>
                <a:cs typeface="Arial" pitchFamily="34" charset="0"/>
              </a:rPr>
              <a:pPr/>
              <a:t>18</a:t>
            </a:fld>
            <a:endParaRPr lang="en-US" sz="1400">
              <a:solidFill>
                <a:schemeClr val="tx1"/>
              </a:solidFill>
              <a:latin typeface="Arial" pitchFamily="34" charset="0"/>
              <a:cs typeface="Arial" pitchFamily="34" charset="0"/>
            </a:endParaRPr>
          </a:p>
        </p:txBody>
      </p:sp>
      <p:sp>
        <p:nvSpPr>
          <p:cNvPr id="570370"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0486" name="Rectangle 3"/>
          <p:cNvSpPr>
            <a:spLocks noGrp="1" noChangeArrowheads="1"/>
          </p:cNvSpPr>
          <p:nvPr>
            <p:ph type="title" idx="4294967295"/>
          </p:nvPr>
        </p:nvSpPr>
        <p:spPr/>
        <p:txBody>
          <a:bodyPr/>
          <a:lstStyle/>
          <a:p>
            <a:r>
              <a:rPr lang="en-US" smtClean="0"/>
              <a:t>Bounded Queue</a:t>
            </a:r>
          </a:p>
        </p:txBody>
      </p:sp>
      <p:sp>
        <p:nvSpPr>
          <p:cNvPr id="20487"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0488" name="Group 5"/>
          <p:cNvGrpSpPr>
            <a:grpSpLocks/>
          </p:cNvGrpSpPr>
          <p:nvPr/>
        </p:nvGrpSpPr>
        <p:grpSpPr bwMode="auto">
          <a:xfrm>
            <a:off x="3990975" y="1933575"/>
            <a:ext cx="976313" cy="609600"/>
            <a:chOff x="3417" y="2938"/>
            <a:chExt cx="615" cy="384"/>
          </a:xfrm>
        </p:grpSpPr>
        <p:sp>
          <p:nvSpPr>
            <p:cNvPr id="570374"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0520"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20489" name="Group 8"/>
          <p:cNvGrpSpPr>
            <a:grpSpLocks/>
          </p:cNvGrpSpPr>
          <p:nvPr/>
        </p:nvGrpSpPr>
        <p:grpSpPr bwMode="auto">
          <a:xfrm>
            <a:off x="4084638" y="2106613"/>
            <a:ext cx="304800" cy="304800"/>
            <a:chOff x="3894" y="2760"/>
            <a:chExt cx="192" cy="192"/>
          </a:xfrm>
        </p:grpSpPr>
        <p:sp>
          <p:nvSpPr>
            <p:cNvPr id="20517"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0518"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0490"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20491"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20492" name="Group 13"/>
          <p:cNvGrpSpPr>
            <a:grpSpLocks/>
          </p:cNvGrpSpPr>
          <p:nvPr/>
        </p:nvGrpSpPr>
        <p:grpSpPr bwMode="auto">
          <a:xfrm>
            <a:off x="6256338" y="1919288"/>
            <a:ext cx="976312" cy="609600"/>
            <a:chOff x="3417" y="2938"/>
            <a:chExt cx="615" cy="384"/>
          </a:xfrm>
        </p:grpSpPr>
        <p:sp>
          <p:nvSpPr>
            <p:cNvPr id="570382"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0516"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20493"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20494" name="Group 17"/>
          <p:cNvGrpSpPr>
            <a:grpSpLocks/>
          </p:cNvGrpSpPr>
          <p:nvPr/>
        </p:nvGrpSpPr>
        <p:grpSpPr bwMode="auto">
          <a:xfrm>
            <a:off x="6350000" y="2092325"/>
            <a:ext cx="304800" cy="304800"/>
            <a:chOff x="3894" y="2760"/>
            <a:chExt cx="192" cy="192"/>
          </a:xfrm>
        </p:grpSpPr>
        <p:sp>
          <p:nvSpPr>
            <p:cNvPr id="20513"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0514"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0495"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6"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0497" name="Group 22"/>
          <p:cNvGrpSpPr>
            <a:grpSpLocks/>
          </p:cNvGrpSpPr>
          <p:nvPr/>
        </p:nvGrpSpPr>
        <p:grpSpPr bwMode="auto">
          <a:xfrm>
            <a:off x="4452938" y="3162300"/>
            <a:ext cx="427037" cy="622300"/>
            <a:chOff x="2208" y="1920"/>
            <a:chExt cx="1152" cy="1680"/>
          </a:xfrm>
        </p:grpSpPr>
        <p:sp>
          <p:nvSpPr>
            <p:cNvPr id="20509" name="Oval 2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0510"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0511"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0512"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570395" name="AutoShape 27"/>
          <p:cNvSpPr>
            <a:spLocks noChangeArrowheads="1"/>
          </p:cNvSpPr>
          <p:nvPr/>
        </p:nvSpPr>
        <p:spPr bwMode="auto">
          <a:xfrm flipH="1">
            <a:off x="4324350" y="3913188"/>
            <a:ext cx="692150" cy="795337"/>
          </a:xfrm>
          <a:prstGeom prst="wedgeRoundRectCallout">
            <a:avLst>
              <a:gd name="adj1" fmla="val -169269"/>
              <a:gd name="adj2" fmla="val 43213"/>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570396" name="Text Box 28"/>
          <p:cNvSpPr txBox="1">
            <a:spLocks noChangeArrowheads="1"/>
          </p:cNvSpPr>
          <p:nvPr/>
        </p:nvSpPr>
        <p:spPr bwMode="auto">
          <a:xfrm>
            <a:off x="5505450" y="4117975"/>
            <a:ext cx="3136900" cy="946150"/>
          </a:xfrm>
          <a:prstGeom prst="rect">
            <a:avLst/>
          </a:prstGeom>
          <a:noFill/>
          <a:ln w="38100" algn="ctr">
            <a:noFill/>
            <a:miter lim="800000"/>
            <a:headEnd/>
            <a:tailEnd/>
          </a:ln>
        </p:spPr>
        <p:txBody>
          <a:bodyPr>
            <a:spAutoFit/>
          </a:bodyPr>
          <a:lstStyle/>
          <a:p>
            <a:pPr algn="ctr"/>
            <a:r>
              <a:rPr lang="en-US" sz="2800">
                <a:solidFill>
                  <a:srgbClr val="FF0000"/>
                </a:solidFill>
                <a:latin typeface="Arial" pitchFamily="34" charset="0"/>
                <a:cs typeface="Arial" pitchFamily="34" charset="0"/>
              </a:rPr>
              <a:t>Lock out other </a:t>
            </a:r>
            <a:r>
              <a:rPr lang="en-US" sz="2800">
                <a:solidFill>
                  <a:schemeClr val="tx1"/>
                </a:solidFill>
                <a:latin typeface="Arial" pitchFamily="34" charset="0"/>
                <a:cs typeface="Arial" pitchFamily="34" charset="0"/>
              </a:rPr>
              <a:t>enq()</a:t>
            </a:r>
            <a:r>
              <a:rPr lang="en-US" sz="2800">
                <a:solidFill>
                  <a:srgbClr val="FF0000"/>
                </a:solidFill>
                <a:latin typeface="Arial" pitchFamily="34" charset="0"/>
                <a:cs typeface="Arial" pitchFamily="34" charset="0"/>
              </a:rPr>
              <a:t> calls</a:t>
            </a:r>
          </a:p>
        </p:txBody>
      </p:sp>
      <p:sp>
        <p:nvSpPr>
          <p:cNvPr id="20500" name="Text Box 29"/>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20501" name="Freeform 30"/>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7" name="Group 31"/>
          <p:cNvGrpSpPr>
            <a:grpSpLocks/>
          </p:cNvGrpSpPr>
          <p:nvPr/>
        </p:nvGrpSpPr>
        <p:grpSpPr bwMode="auto">
          <a:xfrm>
            <a:off x="4448175" y="3960813"/>
            <a:ext cx="427038" cy="622300"/>
            <a:chOff x="2208" y="1920"/>
            <a:chExt cx="1152" cy="1680"/>
          </a:xfrm>
        </p:grpSpPr>
        <p:sp>
          <p:nvSpPr>
            <p:cNvPr id="20505" name="Oval 32"/>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0506" name="Oval 33"/>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0507" name="AutoShape 3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0508" name="AutoShape 3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570404" name="Text Box 36"/>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570405" name="Freeform 37"/>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70404"/>
                                        </p:tgtEl>
                                        <p:attrNameLst>
                                          <p:attrName>style.visibility</p:attrName>
                                        </p:attrNameLst>
                                      </p:cBhvr>
                                      <p:to>
                                        <p:strVal val="visible"/>
                                      </p:to>
                                    </p:set>
                                    <p:animEffect transition="in" filter="blinds(horizontal)">
                                      <p:cBhvr>
                                        <p:cTn id="7" dur="500"/>
                                        <p:tgtEl>
                                          <p:spTgt spid="5704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0405"/>
                                        </p:tgtEl>
                                        <p:attrNameLst>
                                          <p:attrName>style.visibility</p:attrName>
                                        </p:attrNameLst>
                                      </p:cBhvr>
                                      <p:to>
                                        <p:strVal val="visible"/>
                                      </p:to>
                                    </p:set>
                                    <p:animEffect transition="in" filter="blinds(horizontal)">
                                      <p:cBhvr>
                                        <p:cTn id="10" dur="500"/>
                                        <p:tgtEl>
                                          <p:spTgt spid="570405"/>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570395"/>
                                        </p:tgtEl>
                                        <p:attrNameLst>
                                          <p:attrName>style.visibility</p:attrName>
                                        </p:attrNameLst>
                                      </p:cBhvr>
                                      <p:to>
                                        <p:strVal val="visible"/>
                                      </p:to>
                                    </p:set>
                                    <p:animEffect transition="in" filter="blinds(horizontal)">
                                      <p:cBhvr>
                                        <p:cTn id="17" dur="500"/>
                                        <p:tgtEl>
                                          <p:spTgt spid="57039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0396"/>
                                        </p:tgtEl>
                                        <p:attrNameLst>
                                          <p:attrName>style.visibility</p:attrName>
                                        </p:attrNameLst>
                                      </p:cBhvr>
                                      <p:to>
                                        <p:strVal val="visible"/>
                                      </p:to>
                                    </p:set>
                                    <p:animEffect transition="in" filter="blinds(horizontal)">
                                      <p:cBhvr>
                                        <p:cTn id="20" dur="500"/>
                                        <p:tgtEl>
                                          <p:spTgt spid="570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95" grpId="0" animBg="1"/>
      <p:bldP spid="570396" grpId="0"/>
      <p:bldP spid="570404" grpId="0"/>
      <p:bldP spid="570405"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Footer Placeholder 1"/>
          <p:cNvSpPr>
            <a:spLocks noGrp="1"/>
          </p:cNvSpPr>
          <p:nvPr>
            <p:ph type="ftr" sz="quarter" idx="10"/>
          </p:nvPr>
        </p:nvSpPr>
        <p:spPr>
          <a:noFill/>
        </p:spPr>
        <p:txBody>
          <a:bodyPr/>
          <a:lstStyle/>
          <a:p>
            <a:r>
              <a:rPr lang="en-US" smtClean="0"/>
              <a:t>Art of Multiprocessor Programming</a:t>
            </a:r>
          </a:p>
        </p:txBody>
      </p:sp>
      <p:sp>
        <p:nvSpPr>
          <p:cNvPr id="185347" name="Slide Number Placeholder 2"/>
          <p:cNvSpPr>
            <a:spLocks noGrp="1"/>
          </p:cNvSpPr>
          <p:nvPr>
            <p:ph type="sldNum" sz="quarter" idx="11"/>
          </p:nvPr>
        </p:nvSpPr>
        <p:spPr>
          <a:noFill/>
        </p:spPr>
        <p:txBody>
          <a:bodyPr/>
          <a:lstStyle/>
          <a:p>
            <a:fld id="{10FE2C99-812F-499F-B6F3-3DAC4E5F8663}" type="slidenum">
              <a:rPr lang="ar-SA" smtClean="0">
                <a:cs typeface="Arial" pitchFamily="34" charset="0"/>
              </a:rPr>
              <a:pPr/>
              <a:t>180</a:t>
            </a:fld>
            <a:endParaRPr lang="en-US" smtClean="0">
              <a:cs typeface="Arial" pitchFamily="34" charset="0"/>
            </a:endParaRPr>
          </a:p>
        </p:txBody>
      </p:sp>
      <p:sp>
        <p:nvSpPr>
          <p:cNvPr id="18534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182F056-4CA7-413A-9414-19C8FA65FF48}" type="slidenum">
              <a:rPr lang="ar-SA" sz="1400">
                <a:solidFill>
                  <a:schemeClr val="tx1"/>
                </a:solidFill>
                <a:latin typeface="Arial" pitchFamily="34" charset="0"/>
                <a:cs typeface="Arial" pitchFamily="34" charset="0"/>
              </a:rPr>
              <a:pPr/>
              <a:t>180</a:t>
            </a:fld>
            <a:endParaRPr lang="en-US" sz="1400" dirty="0">
              <a:solidFill>
                <a:schemeClr val="tx1"/>
              </a:solidFill>
              <a:latin typeface="Arial" pitchFamily="34" charset="0"/>
              <a:cs typeface="Arial" pitchFamily="34" charset="0"/>
            </a:endParaRPr>
          </a:p>
        </p:txBody>
      </p:sp>
      <p:sp>
        <p:nvSpPr>
          <p:cNvPr id="185349" name="Text Box 2"/>
          <p:cNvSpPr txBox="1">
            <a:spLocks noChangeArrowheads="1"/>
          </p:cNvSpPr>
          <p:nvPr/>
        </p:nvSpPr>
        <p:spPr bwMode="auto">
          <a:xfrm>
            <a:off x="365125" y="1349375"/>
            <a:ext cx="8413750" cy="4968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case EMPTY: // slot is free</a:t>
            </a:r>
          </a:p>
          <a:p>
            <a:pPr algn="l"/>
            <a:r>
              <a:rPr lang="en-US" sz="2000" b="1">
                <a:solidFill>
                  <a:schemeClr val="folHlink"/>
                </a:solidFill>
                <a:latin typeface="Lucida Console" pitchFamily="49" charset="0"/>
                <a:cs typeface="Courier New" pitchFamily="49" charset="0"/>
              </a:rPr>
              <a:t>  if (slot.CAS(herItem, myItem, EMPTY, WAITING)) {</a:t>
            </a:r>
          </a:p>
          <a:p>
            <a:pPr algn="l"/>
            <a:r>
              <a:rPr lang="en-US" sz="2000" b="1">
                <a:solidFill>
                  <a:schemeClr val="folHlink"/>
                </a:solidFill>
                <a:latin typeface="Lucida Console" pitchFamily="49" charset="0"/>
                <a:cs typeface="Courier New" pitchFamily="49" charset="0"/>
              </a:rPr>
              <a:t>   while (System.nanoTime() &lt; timeBound){</a:t>
            </a:r>
          </a:p>
          <a:p>
            <a:pPr algn="l"/>
            <a:r>
              <a:rPr lang="en-US" sz="2000" b="1">
                <a:solidFill>
                  <a:schemeClr val="folHlink"/>
                </a:solidFill>
                <a:latin typeface="Lucida Console" pitchFamily="49" charset="0"/>
                <a:cs typeface="Courier New" pitchFamily="49" charset="0"/>
              </a:rPr>
              <a:t>     herItem = slot.get(stampHolder);</a:t>
            </a:r>
          </a:p>
          <a:p>
            <a:pPr algn="l"/>
            <a:r>
              <a:rPr lang="en-US" sz="2000" b="1">
                <a:solidFill>
                  <a:schemeClr val="folHlink"/>
                </a:solidFill>
                <a:latin typeface="Lucida Console" pitchFamily="49" charset="0"/>
                <a:cs typeface="Courier New" pitchFamily="49" charset="0"/>
              </a:rPr>
              <a:t>     if (stampHolder[0] == BUSY) {</a:t>
            </a:r>
          </a:p>
          <a:p>
            <a:pPr algn="l"/>
            <a:r>
              <a:rPr lang="en-US" sz="2000" b="1">
                <a:solidFill>
                  <a:schemeClr val="folHlink"/>
                </a:solidFill>
                <a:latin typeface="Lucida Console" pitchFamily="49" charset="0"/>
                <a:cs typeface="Courier New" pitchFamily="49" charset="0"/>
              </a:rPr>
              <a:t>       slot.set(null, EMPTY); </a:t>
            </a:r>
          </a:p>
          <a:p>
            <a:pPr algn="l"/>
            <a:r>
              <a:rPr lang="en-US" sz="2000" b="1">
                <a:solidFill>
                  <a:schemeClr val="folHlink"/>
                </a:solidFill>
                <a:latin typeface="Lucida Console" pitchFamily="49" charset="0"/>
                <a:cs typeface="Courier New" pitchFamily="49" charset="0"/>
              </a:rPr>
              <a:t>       return herItem; </a:t>
            </a:r>
          </a:p>
          <a:p>
            <a:pPr algn="l"/>
            <a:r>
              <a:rPr lang="en-US" sz="2000" b="1">
                <a:solidFill>
                  <a:schemeClr val="folHlink"/>
                </a:solidFill>
                <a:latin typeface="Lucida Console" pitchFamily="49" charset="0"/>
                <a:cs typeface="Courier New" pitchFamily="49" charset="0"/>
              </a:rPr>
              <a:t>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(slot.CAS(myItem, </a:t>
            </a:r>
            <a:r>
              <a:rPr lang="en-US" sz="2000" b="1">
                <a:solidFill>
                  <a:schemeClr val="tx1"/>
                </a:solidFill>
                <a:latin typeface="Lucida Console" pitchFamily="49" charset="0"/>
                <a:cs typeface="Courier New" pitchFamily="49" charset="0"/>
              </a:rPr>
              <a:t>null</a:t>
            </a:r>
            <a:r>
              <a:rPr lang="en-US" sz="2000" b="1">
                <a:latin typeface="Lucida Console" pitchFamily="49" charset="0"/>
                <a:cs typeface="Courier New" pitchFamily="49" charset="0"/>
              </a:rPr>
              <a:t>, WAITING, EMPTY)){</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throw new</a:t>
            </a:r>
            <a:r>
              <a:rPr lang="en-US" sz="2000" b="1">
                <a:latin typeface="Lucida Console" pitchFamily="49" charset="0"/>
                <a:cs typeface="Courier New" pitchFamily="49" charset="0"/>
              </a:rPr>
              <a:t> TimeoutException();</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 else {</a:t>
            </a:r>
          </a:p>
          <a:p>
            <a:pPr algn="l"/>
            <a:r>
              <a:rPr lang="en-US" sz="2000" b="1">
                <a:solidFill>
                  <a:schemeClr val="folHlink"/>
                </a:solidFill>
                <a:latin typeface="Lucida Console" pitchFamily="49" charset="0"/>
                <a:cs typeface="Courier New" pitchFamily="49" charset="0"/>
              </a:rPr>
              <a:t>     herItem = slot.get(stampHolder);</a:t>
            </a:r>
          </a:p>
          <a:p>
            <a:pPr algn="l"/>
            <a:r>
              <a:rPr lang="en-US" sz="2000" b="1">
                <a:solidFill>
                  <a:schemeClr val="folHlink"/>
                </a:solidFill>
                <a:latin typeface="Lucida Console" pitchFamily="49" charset="0"/>
                <a:cs typeface="Courier New" pitchFamily="49" charset="0"/>
              </a:rPr>
              <a:t>     slot.set(null, EMPTY); </a:t>
            </a:r>
          </a:p>
          <a:p>
            <a:pPr algn="l"/>
            <a:r>
              <a:rPr lang="en-US" sz="2000" b="1">
                <a:solidFill>
                  <a:schemeClr val="folHlink"/>
                </a:solidFill>
                <a:latin typeface="Lucida Console" pitchFamily="49" charset="0"/>
                <a:cs typeface="Courier New" pitchFamily="49" charset="0"/>
              </a:rPr>
              <a:t>     return herItem;</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break; </a:t>
            </a:r>
          </a:p>
        </p:txBody>
      </p:sp>
      <p:sp>
        <p:nvSpPr>
          <p:cNvPr id="185350" name="Rectangle 3"/>
          <p:cNvSpPr>
            <a:spLocks noGrp="1" noChangeArrowheads="1"/>
          </p:cNvSpPr>
          <p:nvPr>
            <p:ph type="title" idx="4294967295"/>
          </p:nvPr>
        </p:nvSpPr>
        <p:spPr>
          <a:xfrm>
            <a:off x="685800" y="206375"/>
            <a:ext cx="7772400" cy="1143000"/>
          </a:xfrm>
        </p:spPr>
        <p:txBody>
          <a:bodyPr/>
          <a:lstStyle/>
          <a:p>
            <a:r>
              <a:rPr lang="en-US" smtClean="0"/>
              <a:t>Exchanger State EMPTY</a:t>
            </a:r>
          </a:p>
        </p:txBody>
      </p:sp>
      <p:sp>
        <p:nvSpPr>
          <p:cNvPr id="185351" name="AutoShape 4"/>
          <p:cNvSpPr>
            <a:spLocks noChangeArrowheads="1"/>
          </p:cNvSpPr>
          <p:nvPr/>
        </p:nvSpPr>
        <p:spPr bwMode="auto">
          <a:xfrm>
            <a:off x="717550" y="3752850"/>
            <a:ext cx="7156450" cy="768350"/>
          </a:xfrm>
          <a:prstGeom prst="wedgeRoundRectCallout">
            <a:avLst>
              <a:gd name="adj1" fmla="val -35671"/>
              <a:gd name="adj2" fmla="val -170454"/>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85352" name="Text Box 5"/>
          <p:cNvSpPr txBox="1">
            <a:spLocks noChangeArrowheads="1"/>
          </p:cNvSpPr>
          <p:nvPr/>
        </p:nvSpPr>
        <p:spPr bwMode="auto">
          <a:xfrm>
            <a:off x="447675" y="1447800"/>
            <a:ext cx="4999038" cy="1373188"/>
          </a:xfrm>
          <a:prstGeom prst="rect">
            <a:avLst/>
          </a:prstGeom>
          <a:solidFill>
            <a:srgbClr val="FFFFCC">
              <a:alpha val="89803"/>
            </a:srgbClr>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Otherwise we ran out of time, try to reset status to EMPTY and time out</a:t>
            </a:r>
          </a:p>
        </p:txBody>
      </p:sp>
    </p:spTree>
  </p:cSld>
  <p:clrMapOvr>
    <a:masterClrMapping/>
  </p:clrMapOvr>
  <p:transition>
    <p:blinds/>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Footer Placeholder 1"/>
          <p:cNvSpPr>
            <a:spLocks noGrp="1"/>
          </p:cNvSpPr>
          <p:nvPr>
            <p:ph type="ftr" sz="quarter" idx="10"/>
          </p:nvPr>
        </p:nvSpPr>
        <p:spPr>
          <a:noFill/>
        </p:spPr>
        <p:txBody>
          <a:bodyPr/>
          <a:lstStyle/>
          <a:p>
            <a:r>
              <a:rPr lang="en-US" smtClean="0"/>
              <a:t>Art of Multiprocessor Programming</a:t>
            </a:r>
          </a:p>
        </p:txBody>
      </p:sp>
      <p:sp>
        <p:nvSpPr>
          <p:cNvPr id="186371" name="Slide Number Placeholder 2"/>
          <p:cNvSpPr>
            <a:spLocks noGrp="1"/>
          </p:cNvSpPr>
          <p:nvPr>
            <p:ph type="sldNum" sz="quarter" idx="11"/>
          </p:nvPr>
        </p:nvSpPr>
        <p:spPr>
          <a:noFill/>
        </p:spPr>
        <p:txBody>
          <a:bodyPr/>
          <a:lstStyle/>
          <a:p>
            <a:fld id="{B13454D7-67D3-486B-847A-DBECCD3E3043}" type="slidenum">
              <a:rPr lang="ar-SA" smtClean="0">
                <a:cs typeface="Arial" pitchFamily="34" charset="0"/>
              </a:rPr>
              <a:pPr/>
              <a:t>181</a:t>
            </a:fld>
            <a:endParaRPr lang="en-US" smtClean="0">
              <a:cs typeface="Arial" pitchFamily="34" charset="0"/>
            </a:endParaRPr>
          </a:p>
        </p:txBody>
      </p:sp>
      <p:sp>
        <p:nvSpPr>
          <p:cNvPr id="186372"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dirty="0">
                <a:solidFill>
                  <a:schemeClr val="tx1"/>
                </a:solidFill>
                <a:latin typeface="Arial" pitchFamily="34" charset="0"/>
                <a:cs typeface="Courier New" pitchFamily="49" charset="0"/>
              </a:rPr>
              <a:t>Art of Multiprocessor Programming© Herlihy-</a:t>
            </a:r>
            <a:r>
              <a:rPr lang="en-US" sz="1400" dirty="0" err="1">
                <a:solidFill>
                  <a:schemeClr val="tx1"/>
                </a:solidFill>
                <a:latin typeface="Arial" pitchFamily="34" charset="0"/>
                <a:cs typeface="Courier New" pitchFamily="49" charset="0"/>
              </a:rPr>
              <a:t>Shavit</a:t>
            </a:r>
            <a:r>
              <a:rPr lang="en-US" sz="1400" dirty="0">
                <a:solidFill>
                  <a:schemeClr val="tx1"/>
                </a:solidFill>
                <a:latin typeface="Arial" pitchFamily="34" charset="0"/>
                <a:cs typeface="Courier New" pitchFamily="49" charset="0"/>
              </a:rPr>
              <a:t> 2007</a:t>
            </a:r>
          </a:p>
        </p:txBody>
      </p:sp>
      <p:sp>
        <p:nvSpPr>
          <p:cNvPr id="186373"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15B72C4-4F27-410E-B828-4A8D452EDDF8}" type="slidenum">
              <a:rPr lang="ar-SA" sz="1400">
                <a:solidFill>
                  <a:schemeClr val="tx1"/>
                </a:solidFill>
                <a:latin typeface="Arial" pitchFamily="34" charset="0"/>
                <a:cs typeface="Arial" pitchFamily="34" charset="0"/>
              </a:rPr>
              <a:pPr/>
              <a:t>181</a:t>
            </a:fld>
            <a:endParaRPr lang="en-US" sz="1400" dirty="0">
              <a:solidFill>
                <a:schemeClr val="tx1"/>
              </a:solidFill>
              <a:latin typeface="Arial" pitchFamily="34" charset="0"/>
              <a:cs typeface="Arial" pitchFamily="34" charset="0"/>
            </a:endParaRPr>
          </a:p>
        </p:txBody>
      </p:sp>
      <p:sp>
        <p:nvSpPr>
          <p:cNvPr id="186374" name="Text Box 2"/>
          <p:cNvSpPr txBox="1">
            <a:spLocks noChangeArrowheads="1"/>
          </p:cNvSpPr>
          <p:nvPr/>
        </p:nvSpPr>
        <p:spPr bwMode="auto">
          <a:xfrm>
            <a:off x="365125" y="1349375"/>
            <a:ext cx="8413750" cy="5273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case EMPTY: // slot is free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(slot.compareAndSet(herItem, myItem, WAITING, BUSY)) {</a:t>
            </a:r>
          </a:p>
          <a:p>
            <a:pPr algn="l"/>
            <a:r>
              <a:rPr lang="en-US" sz="2000" b="1">
                <a:solidFill>
                  <a:schemeClr val="folHlink"/>
                </a:solidFill>
                <a:latin typeface="Lucida Console" pitchFamily="49" charset="0"/>
                <a:cs typeface="Courier New" pitchFamily="49" charset="0"/>
              </a:rPr>
              <a:t>     while (System.nanoTime() &lt; timeBound){</a:t>
            </a:r>
          </a:p>
          <a:p>
            <a:pPr algn="l"/>
            <a:r>
              <a:rPr lang="en-US" sz="2000" b="1">
                <a:solidFill>
                  <a:schemeClr val="folHlink"/>
                </a:solidFill>
                <a:latin typeface="Lucida Console" pitchFamily="49" charset="0"/>
                <a:cs typeface="Courier New" pitchFamily="49" charset="0"/>
              </a:rPr>
              <a:t>       herItem = slot.get(stampHolder);</a:t>
            </a:r>
          </a:p>
          <a:p>
            <a:pPr algn="l"/>
            <a:r>
              <a:rPr lang="en-US" sz="2000" b="1">
                <a:solidFill>
                  <a:schemeClr val="folHlink"/>
                </a:solidFill>
                <a:latin typeface="Lucida Console" pitchFamily="49" charset="0"/>
                <a:cs typeface="Courier New" pitchFamily="49" charset="0"/>
              </a:rPr>
              <a:t>       if (stampHolder[0] == BUSY) {</a:t>
            </a:r>
          </a:p>
          <a:p>
            <a:pPr algn="l"/>
            <a:r>
              <a:rPr lang="en-US" sz="2000" b="1">
                <a:solidFill>
                  <a:schemeClr val="folHlink"/>
                </a:solidFill>
                <a:latin typeface="Lucida Console" pitchFamily="49" charset="0"/>
                <a:cs typeface="Courier New" pitchFamily="49" charset="0"/>
              </a:rPr>
              <a:t>         slot.set(null, EMPTY); </a:t>
            </a:r>
          </a:p>
          <a:p>
            <a:pPr algn="l"/>
            <a:r>
              <a:rPr lang="en-US" sz="2000" b="1">
                <a:solidFill>
                  <a:schemeClr val="folHlink"/>
                </a:solidFill>
                <a:latin typeface="Lucida Console" pitchFamily="49" charset="0"/>
                <a:cs typeface="Courier New" pitchFamily="49" charset="0"/>
              </a:rPr>
              <a:t>         return herItem; </a:t>
            </a:r>
          </a:p>
          <a:p>
            <a:pPr algn="l"/>
            <a:r>
              <a:rPr lang="en-US" sz="2000" b="1">
                <a:solidFill>
                  <a:schemeClr val="folHlink"/>
                </a:solidFill>
                <a:latin typeface="Lucida Console" pitchFamily="49" charset="0"/>
                <a:cs typeface="Courier New" pitchFamily="49" charset="0"/>
              </a:rPr>
              <a:t>       }} </a:t>
            </a:r>
          </a:p>
          <a:p>
            <a:pPr algn="l"/>
            <a:r>
              <a:rPr lang="en-US" sz="2000" b="1">
                <a:solidFill>
                  <a:schemeClr val="folHlink"/>
                </a:solidFill>
                <a:latin typeface="Lucida Console" pitchFamily="49" charset="0"/>
                <a:cs typeface="Courier New" pitchFamily="49" charset="0"/>
              </a:rPr>
              <a:t>     if (slot.compareAndSet(myItem, null, WAITING, EMPTY)){throw new TimeoutException();</a:t>
            </a:r>
          </a:p>
          <a:p>
            <a:pPr algn="l"/>
            <a:r>
              <a:rPr lang="en-US" sz="2000" b="1">
                <a:solidFill>
                  <a:schemeClr val="folHlink"/>
                </a:solidFill>
                <a:latin typeface="Lucida Console" pitchFamily="49" charset="0"/>
                <a:cs typeface="Courier New" pitchFamily="49" charset="0"/>
              </a:rPr>
              <a:t>      } </a:t>
            </a:r>
            <a:r>
              <a:rPr lang="en-US" sz="2000" b="1">
                <a:solidFill>
                  <a:schemeClr val="tx1"/>
                </a:solidFill>
                <a:latin typeface="Lucida Console" pitchFamily="49" charset="0"/>
                <a:cs typeface="Courier New" pitchFamily="49" charset="0"/>
              </a:rPr>
              <a:t>else</a:t>
            </a:r>
            <a:r>
              <a:rPr lang="en-US" sz="2000" b="1">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r>
              <a:rPr lang="en-US" sz="2000" b="1">
                <a:latin typeface="Lucida Console" pitchFamily="49" charset="0"/>
                <a:cs typeface="Courier New" pitchFamily="49" charset="0"/>
              </a:rPr>
              <a:t>herItem = slot.get(stampHolder);</a:t>
            </a:r>
          </a:p>
          <a:p>
            <a:pPr algn="l"/>
            <a:r>
              <a:rPr lang="en-US" sz="2000" b="1">
                <a:solidFill>
                  <a:schemeClr val="folHlink"/>
                </a:solidFill>
                <a:latin typeface="Lucida Console" pitchFamily="49" charset="0"/>
                <a:cs typeface="Courier New" pitchFamily="49" charset="0"/>
              </a:rPr>
              <a:t>         slot.set(null, EMPTY); </a:t>
            </a:r>
          </a:p>
          <a:p>
            <a:pPr algn="l"/>
            <a:r>
              <a:rPr lang="en-US" sz="2000" b="1">
                <a:solidFill>
                  <a:schemeClr val="folHlink"/>
                </a:solidFill>
                <a:latin typeface="Lucida Console" pitchFamily="49" charset="0"/>
                <a:cs typeface="Courier New" pitchFamily="49" charset="0"/>
              </a:rPr>
              <a:t>         return herItem;</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break; </a:t>
            </a:r>
          </a:p>
        </p:txBody>
      </p:sp>
      <p:sp>
        <p:nvSpPr>
          <p:cNvPr id="186375" name="Rectangle 3"/>
          <p:cNvSpPr>
            <a:spLocks noGrp="1" noChangeArrowheads="1"/>
          </p:cNvSpPr>
          <p:nvPr>
            <p:ph type="title" idx="4294967295"/>
          </p:nvPr>
        </p:nvSpPr>
        <p:spPr>
          <a:xfrm>
            <a:off x="685800" y="206375"/>
            <a:ext cx="7772400" cy="1143000"/>
          </a:xfrm>
        </p:spPr>
        <p:txBody>
          <a:bodyPr/>
          <a:lstStyle/>
          <a:p>
            <a:r>
              <a:rPr lang="en-US" smtClean="0"/>
              <a:t>Exchanger State EMPTY</a:t>
            </a:r>
          </a:p>
        </p:txBody>
      </p:sp>
      <p:sp>
        <p:nvSpPr>
          <p:cNvPr id="186376" name="AutoShape 4"/>
          <p:cNvSpPr>
            <a:spLocks noChangeArrowheads="1"/>
          </p:cNvSpPr>
          <p:nvPr/>
        </p:nvSpPr>
        <p:spPr bwMode="auto">
          <a:xfrm>
            <a:off x="1671638" y="4641850"/>
            <a:ext cx="4999037" cy="798513"/>
          </a:xfrm>
          <a:prstGeom prst="wedgeRoundRectCallout">
            <a:avLst>
              <a:gd name="adj1" fmla="val -36185"/>
              <a:gd name="adj2" fmla="val -32137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86377" name="Text Box 5"/>
          <p:cNvSpPr txBox="1">
            <a:spLocks noChangeArrowheads="1"/>
          </p:cNvSpPr>
          <p:nvPr/>
        </p:nvSpPr>
        <p:spPr bwMode="auto">
          <a:xfrm>
            <a:off x="504825" y="1447800"/>
            <a:ext cx="5691259" cy="946150"/>
          </a:xfrm>
          <a:prstGeom prst="rect">
            <a:avLst/>
          </a:prstGeom>
          <a:solidFill>
            <a:srgbClr val="FFFFCC">
              <a:alpha val="89803"/>
            </a:srgbClr>
          </a:solidFill>
          <a:ln w="9525">
            <a:noFill/>
            <a:miter lim="800000"/>
            <a:headEnd/>
            <a:tailEnd/>
          </a:ln>
        </p:spPr>
        <p:txBody>
          <a:bodyPr wrap="square">
            <a:spAutoFit/>
          </a:bodyPr>
          <a:lstStyle/>
          <a:p>
            <a:pPr algn="ctr"/>
            <a:r>
              <a:rPr lang="en-US" sz="2800" b="1" dirty="0">
                <a:solidFill>
                  <a:srgbClr val="FF0000"/>
                </a:solidFill>
                <a:latin typeface="Arial" pitchFamily="34" charset="0"/>
                <a:cs typeface="Arial" pitchFamily="34" charset="0"/>
              </a:rPr>
              <a:t>If reset failed, someone showed up after all, take that item </a:t>
            </a:r>
          </a:p>
        </p:txBody>
      </p:sp>
    </p:spTree>
  </p:cSld>
  <p:clrMapOvr>
    <a:masterClrMapping/>
  </p:clrMapOvr>
  <p:transition>
    <p:blinds/>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1"/>
          <p:cNvSpPr>
            <a:spLocks noGrp="1"/>
          </p:cNvSpPr>
          <p:nvPr>
            <p:ph type="ftr" sz="quarter" idx="10"/>
          </p:nvPr>
        </p:nvSpPr>
        <p:spPr>
          <a:noFill/>
        </p:spPr>
        <p:txBody>
          <a:bodyPr/>
          <a:lstStyle/>
          <a:p>
            <a:r>
              <a:rPr lang="en-US" smtClean="0"/>
              <a:t>Art of Multiprocessor Programming</a:t>
            </a:r>
          </a:p>
        </p:txBody>
      </p:sp>
      <p:sp>
        <p:nvSpPr>
          <p:cNvPr id="187395" name="Slide Number Placeholder 2"/>
          <p:cNvSpPr>
            <a:spLocks noGrp="1"/>
          </p:cNvSpPr>
          <p:nvPr>
            <p:ph type="sldNum" sz="quarter" idx="11"/>
          </p:nvPr>
        </p:nvSpPr>
        <p:spPr>
          <a:noFill/>
        </p:spPr>
        <p:txBody>
          <a:bodyPr/>
          <a:lstStyle/>
          <a:p>
            <a:fld id="{18AA990F-112B-4096-93A1-A8BADAD25D9F}" type="slidenum">
              <a:rPr lang="ar-SA" smtClean="0">
                <a:cs typeface="Arial" pitchFamily="34" charset="0"/>
              </a:rPr>
              <a:pPr/>
              <a:t>182</a:t>
            </a:fld>
            <a:endParaRPr lang="en-US" smtClean="0">
              <a:cs typeface="Arial" pitchFamily="34" charset="0"/>
            </a:endParaRPr>
          </a:p>
        </p:txBody>
      </p:sp>
      <p:sp>
        <p:nvSpPr>
          <p:cNvPr id="18739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9875E598-4AAB-4F10-9378-FBFAF3D8A341}" type="slidenum">
              <a:rPr lang="ar-SA" sz="1400">
                <a:solidFill>
                  <a:schemeClr val="tx1"/>
                </a:solidFill>
                <a:latin typeface="Arial" pitchFamily="34" charset="0"/>
                <a:cs typeface="Arial" pitchFamily="34" charset="0"/>
              </a:rPr>
              <a:pPr/>
              <a:t>182</a:t>
            </a:fld>
            <a:endParaRPr lang="en-US" sz="1400" dirty="0">
              <a:solidFill>
                <a:schemeClr val="tx1"/>
              </a:solidFill>
              <a:latin typeface="Arial" pitchFamily="34" charset="0"/>
              <a:cs typeface="Arial" pitchFamily="34" charset="0"/>
            </a:endParaRPr>
          </a:p>
        </p:txBody>
      </p:sp>
      <p:sp>
        <p:nvSpPr>
          <p:cNvPr id="185349" name="Text Box 2"/>
          <p:cNvSpPr txBox="1">
            <a:spLocks noChangeArrowheads="1"/>
          </p:cNvSpPr>
          <p:nvPr/>
        </p:nvSpPr>
        <p:spPr bwMode="auto">
          <a:xfrm>
            <a:off x="365125" y="1349375"/>
            <a:ext cx="8413750" cy="4968875"/>
          </a:xfrm>
          <a:prstGeom prst="rect">
            <a:avLst/>
          </a:prstGeom>
          <a:solidFill>
            <a:srgbClr val="FFFFCC"/>
          </a:solidFill>
          <a:ln w="9525">
            <a:noFill/>
            <a:miter lim="800000"/>
            <a:headEnd/>
            <a:tailEnd/>
          </a:ln>
        </p:spPr>
        <p:txBody>
          <a:bodyPr>
            <a:spAutoFit/>
          </a:bodyPr>
          <a:lstStyle/>
          <a:p>
            <a:pPr algn="l">
              <a:defRPr/>
            </a:pPr>
            <a:r>
              <a:rPr lang="en-US" sz="2000" b="1" dirty="0">
                <a:solidFill>
                  <a:schemeClr val="folHlink"/>
                </a:solidFill>
                <a:latin typeface="Lucida Console" pitchFamily="49" charset="0"/>
                <a:cs typeface="Courier New" pitchFamily="49" charset="0"/>
              </a:rPr>
              <a:t>case EMPTY: // slot is free</a:t>
            </a:r>
          </a:p>
          <a:p>
            <a:pPr algn="l">
              <a:defRPr/>
            </a:pPr>
            <a:r>
              <a:rPr lang="en-US" sz="2000" b="1" dirty="0">
                <a:solidFill>
                  <a:schemeClr val="folHlink"/>
                </a:solidFill>
                <a:latin typeface="Lucida Console" pitchFamily="49" charset="0"/>
                <a:cs typeface="Courier New" pitchFamily="49" charset="0"/>
              </a:rPr>
              <a:t>  if (slot.CAS(</a:t>
            </a:r>
            <a:r>
              <a:rPr lang="en-US" sz="2000" b="1" dirty="0" err="1">
                <a:solidFill>
                  <a:schemeClr val="folHlink"/>
                </a:solidFill>
                <a:latin typeface="Lucida Console" pitchFamily="49" charset="0"/>
                <a:cs typeface="Courier New" pitchFamily="49" charset="0"/>
              </a:rPr>
              <a:t>herItem</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myItem</a:t>
            </a:r>
            <a:r>
              <a:rPr lang="en-US" sz="2000" b="1" dirty="0">
                <a:solidFill>
                  <a:schemeClr val="folHlink"/>
                </a:solidFill>
                <a:latin typeface="Lucida Console" pitchFamily="49" charset="0"/>
                <a:cs typeface="Courier New" pitchFamily="49" charset="0"/>
              </a:rPr>
              <a:t>, EMPTY, WAITING)) {</a:t>
            </a:r>
          </a:p>
          <a:p>
            <a:pPr algn="l">
              <a:defRPr/>
            </a:pPr>
            <a:r>
              <a:rPr lang="en-US" sz="2000" b="1" dirty="0">
                <a:solidFill>
                  <a:schemeClr val="folHlink"/>
                </a:solidFill>
                <a:latin typeface="Lucida Console" pitchFamily="49" charset="0"/>
                <a:cs typeface="Courier New" pitchFamily="49" charset="0"/>
              </a:rPr>
              <a:t>   while (</a:t>
            </a:r>
            <a:r>
              <a:rPr lang="en-US" sz="2000" b="1" dirty="0" err="1">
                <a:solidFill>
                  <a:schemeClr val="folHlink"/>
                </a:solidFill>
                <a:latin typeface="Lucida Console" pitchFamily="49" charset="0"/>
                <a:cs typeface="Courier New" pitchFamily="49" charset="0"/>
              </a:rPr>
              <a:t>System.nanoTime</a:t>
            </a:r>
            <a:r>
              <a:rPr lang="en-US" sz="2000" b="1" dirty="0">
                <a:solidFill>
                  <a:schemeClr val="folHlink"/>
                </a:solidFill>
                <a:latin typeface="Lucida Console" pitchFamily="49" charset="0"/>
                <a:cs typeface="Courier New" pitchFamily="49" charset="0"/>
              </a:rPr>
              <a:t>() &lt; </a:t>
            </a:r>
            <a:r>
              <a:rPr lang="en-US" sz="2000" b="1" dirty="0" err="1">
                <a:solidFill>
                  <a:schemeClr val="folHlink"/>
                </a:solidFill>
                <a:latin typeface="Lucida Console" pitchFamily="49" charset="0"/>
                <a:cs typeface="Courier New" pitchFamily="49" charset="0"/>
              </a:rPr>
              <a:t>timeBound</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herItem</a:t>
            </a:r>
            <a:r>
              <a:rPr lang="en-US" sz="2000" b="1" dirty="0">
                <a:solidFill>
                  <a:schemeClr val="folHlink"/>
                </a:solidFill>
                <a:latin typeface="Lucida Console" pitchFamily="49" charset="0"/>
                <a:cs typeface="Courier New" pitchFamily="49" charset="0"/>
              </a:rPr>
              <a:t> = </a:t>
            </a:r>
            <a:r>
              <a:rPr lang="en-US" sz="2000" b="1" dirty="0" err="1">
                <a:solidFill>
                  <a:schemeClr val="folHlink"/>
                </a:solidFill>
                <a:latin typeface="Lucida Console" pitchFamily="49" charset="0"/>
                <a:cs typeface="Courier New" pitchFamily="49" charset="0"/>
              </a:rPr>
              <a:t>slot.get</a:t>
            </a:r>
            <a:r>
              <a:rPr lang="en-US" sz="2000" b="1" dirty="0">
                <a:solidFill>
                  <a:schemeClr val="folHlink"/>
                </a:solidFill>
                <a:latin typeface="Lucida Console" pitchFamily="49" charset="0"/>
                <a:cs typeface="Courier New" pitchFamily="49" charset="0"/>
              </a:rPr>
              <a:t>(</a:t>
            </a:r>
            <a:r>
              <a:rPr lang="en-US" sz="2000" b="1" dirty="0" err="1">
                <a:solidFill>
                  <a:schemeClr val="folHlink"/>
                </a:solidFill>
                <a:latin typeface="Lucida Console" pitchFamily="49" charset="0"/>
                <a:cs typeface="Courier New" pitchFamily="49" charset="0"/>
              </a:rPr>
              <a:t>stampHolder</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if (</a:t>
            </a:r>
            <a:r>
              <a:rPr lang="en-US" sz="2000" b="1" dirty="0" err="1">
                <a:solidFill>
                  <a:schemeClr val="folHlink"/>
                </a:solidFill>
                <a:latin typeface="Lucida Console" pitchFamily="49" charset="0"/>
                <a:cs typeface="Courier New" pitchFamily="49" charset="0"/>
              </a:rPr>
              <a:t>stampHolder</a:t>
            </a:r>
            <a:r>
              <a:rPr lang="en-US" sz="2000" b="1" dirty="0">
                <a:solidFill>
                  <a:schemeClr val="folHlink"/>
                </a:solidFill>
                <a:latin typeface="Lucida Console" pitchFamily="49" charset="0"/>
                <a:cs typeface="Courier New" pitchFamily="49" charset="0"/>
              </a:rPr>
              <a:t>[0] == BUSY) {</a:t>
            </a:r>
          </a:p>
          <a:p>
            <a:pPr algn="l">
              <a:defRPr/>
            </a:pP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slot.set</a:t>
            </a:r>
            <a:r>
              <a:rPr lang="en-US" sz="2000" b="1" dirty="0">
                <a:solidFill>
                  <a:schemeClr val="folHlink"/>
                </a:solidFill>
                <a:latin typeface="Lucida Console" pitchFamily="49" charset="0"/>
                <a:cs typeface="Courier New" pitchFamily="49" charset="0"/>
              </a:rPr>
              <a:t>(null, EMPTY); </a:t>
            </a:r>
          </a:p>
          <a:p>
            <a:pPr algn="l">
              <a:defRPr/>
            </a:pPr>
            <a:r>
              <a:rPr lang="en-US" sz="2000" b="1" dirty="0">
                <a:solidFill>
                  <a:schemeClr val="folHlink"/>
                </a:solidFill>
                <a:latin typeface="Lucida Console" pitchFamily="49" charset="0"/>
                <a:cs typeface="Courier New" pitchFamily="49" charset="0"/>
              </a:rPr>
              <a:t>       return </a:t>
            </a:r>
            <a:r>
              <a:rPr lang="en-US" sz="2000" b="1" dirty="0" err="1">
                <a:solidFill>
                  <a:schemeClr val="folHlink"/>
                </a:solidFill>
                <a:latin typeface="Lucida Console" pitchFamily="49" charset="0"/>
                <a:cs typeface="Courier New" pitchFamily="49" charset="0"/>
              </a:rPr>
              <a:t>herItem</a:t>
            </a:r>
            <a:r>
              <a:rPr lang="en-US" sz="2000" b="1" dirty="0">
                <a:solidFill>
                  <a:schemeClr val="folHlink"/>
                </a:solidFill>
                <a:latin typeface="Lucida Console" pitchFamily="49" charset="0"/>
                <a:cs typeface="Courier New" pitchFamily="49" charset="0"/>
              </a:rPr>
              <a:t>; </a:t>
            </a:r>
          </a:p>
          <a:p>
            <a:pPr algn="l">
              <a:defRPr/>
            </a:pPr>
            <a:r>
              <a:rPr lang="en-US" sz="2000" b="1" dirty="0">
                <a:solidFill>
                  <a:schemeClr val="folHlink"/>
                </a:solidFill>
                <a:latin typeface="Lucida Console" pitchFamily="49" charset="0"/>
                <a:cs typeface="Courier New" pitchFamily="49" charset="0"/>
              </a:rPr>
              <a:t>     }} </a:t>
            </a:r>
          </a:p>
          <a:p>
            <a:pPr algn="l">
              <a:defRPr/>
            </a:pPr>
            <a:r>
              <a:rPr lang="en-US" sz="2000" b="1" dirty="0">
                <a:solidFill>
                  <a:schemeClr val="folHlink"/>
                </a:solidFill>
                <a:latin typeface="Lucida Console" pitchFamily="49" charset="0"/>
                <a:cs typeface="Courier New" pitchFamily="49" charset="0"/>
              </a:rPr>
              <a:t>   if (slot.CAS(</a:t>
            </a:r>
            <a:r>
              <a:rPr lang="en-US" sz="2000" b="1" dirty="0" err="1">
                <a:solidFill>
                  <a:schemeClr val="folHlink"/>
                </a:solidFill>
                <a:latin typeface="Lucida Console" pitchFamily="49" charset="0"/>
                <a:cs typeface="Courier New" pitchFamily="49" charset="0"/>
              </a:rPr>
              <a:t>myItem</a:t>
            </a:r>
            <a:r>
              <a:rPr lang="en-US" sz="2000" b="1" dirty="0">
                <a:solidFill>
                  <a:schemeClr val="folHlink"/>
                </a:solidFill>
                <a:latin typeface="Lucida Console" pitchFamily="49" charset="0"/>
                <a:cs typeface="Courier New" pitchFamily="49" charset="0"/>
              </a:rPr>
              <a:t>, null, WAITING, EMPTY)){</a:t>
            </a:r>
          </a:p>
          <a:p>
            <a:pPr algn="l">
              <a:defRPr/>
            </a:pPr>
            <a:r>
              <a:rPr lang="en-US" sz="2000" b="1" dirty="0">
                <a:solidFill>
                  <a:schemeClr val="folHlink"/>
                </a:solidFill>
                <a:latin typeface="Lucida Console" pitchFamily="49" charset="0"/>
                <a:cs typeface="Courier New" pitchFamily="49" charset="0"/>
              </a:rPr>
              <a:t>      throw new </a:t>
            </a:r>
            <a:r>
              <a:rPr lang="en-US" sz="2000" b="1" dirty="0" err="1">
                <a:solidFill>
                  <a:schemeClr val="folHlink"/>
                </a:solidFill>
                <a:latin typeface="Lucida Console" pitchFamily="49" charset="0"/>
                <a:cs typeface="Courier New" pitchFamily="49" charset="0"/>
              </a:rPr>
              <a:t>TimeoutException</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 else {</a:t>
            </a:r>
          </a:p>
          <a:p>
            <a:pPr algn="l">
              <a:defRPr/>
            </a:pPr>
            <a:r>
              <a:rPr lang="en-US" sz="2000" b="1" dirty="0">
                <a:solidFill>
                  <a:schemeClr val="bg1">
                    <a:lumMod val="65000"/>
                  </a:schemeClr>
                </a:solidFill>
                <a:latin typeface="Lucida Console" pitchFamily="49" charset="0"/>
                <a:cs typeface="Courier New" pitchFamily="49" charset="0"/>
              </a:rPr>
              <a:t>     </a:t>
            </a:r>
            <a:r>
              <a:rPr lang="en-US" sz="2000" b="1" dirty="0" err="1">
                <a:solidFill>
                  <a:schemeClr val="bg1">
                    <a:lumMod val="65000"/>
                  </a:schemeClr>
                </a:solidFill>
                <a:latin typeface="Lucida Console" pitchFamily="49" charset="0"/>
                <a:cs typeface="Courier New" pitchFamily="49" charset="0"/>
              </a:rPr>
              <a:t>herItem</a:t>
            </a:r>
            <a:r>
              <a:rPr lang="en-US" sz="2000" b="1" dirty="0">
                <a:solidFill>
                  <a:schemeClr val="bg1">
                    <a:lumMod val="65000"/>
                  </a:schemeClr>
                </a:solidFill>
                <a:latin typeface="Lucida Console" pitchFamily="49" charset="0"/>
                <a:cs typeface="Courier New" pitchFamily="49" charset="0"/>
              </a:rPr>
              <a:t> = </a:t>
            </a:r>
            <a:r>
              <a:rPr lang="en-US" sz="2000" b="1" dirty="0" err="1">
                <a:solidFill>
                  <a:schemeClr val="bg1">
                    <a:lumMod val="65000"/>
                  </a:schemeClr>
                </a:solidFill>
                <a:latin typeface="Lucida Console" pitchFamily="49" charset="0"/>
                <a:cs typeface="Courier New" pitchFamily="49" charset="0"/>
              </a:rPr>
              <a:t>slot.get</a:t>
            </a:r>
            <a:r>
              <a:rPr lang="en-US" sz="2000" b="1" dirty="0">
                <a:solidFill>
                  <a:schemeClr val="bg1">
                    <a:lumMod val="65000"/>
                  </a:schemeClr>
                </a:solidFill>
                <a:latin typeface="Lucida Console" pitchFamily="49" charset="0"/>
                <a:cs typeface="Courier New" pitchFamily="49" charset="0"/>
              </a:rPr>
              <a:t>(</a:t>
            </a:r>
            <a:r>
              <a:rPr lang="en-US" sz="2000" b="1" dirty="0" err="1">
                <a:solidFill>
                  <a:schemeClr val="bg1">
                    <a:lumMod val="65000"/>
                  </a:schemeClr>
                </a:solidFill>
                <a:latin typeface="Lucida Console" pitchFamily="49" charset="0"/>
                <a:cs typeface="Courier New" pitchFamily="49" charset="0"/>
              </a:rPr>
              <a:t>stampHolder</a:t>
            </a:r>
            <a:r>
              <a:rPr lang="en-US" sz="2000" b="1" dirty="0">
                <a:solidFill>
                  <a:schemeClr val="bg1">
                    <a:lumMod val="65000"/>
                  </a:schemeClr>
                </a:solidFill>
                <a:latin typeface="Lucida Console" pitchFamily="49" charset="0"/>
                <a:cs typeface="Courier New" pitchFamily="49" charset="0"/>
              </a:rPr>
              <a:t>);</a:t>
            </a:r>
          </a:p>
          <a:p>
            <a:pPr algn="l">
              <a:defRPr/>
            </a:pP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slot.set</a:t>
            </a:r>
            <a:r>
              <a:rPr lang="en-US" sz="2000" b="1" dirty="0">
                <a:latin typeface="Lucida Console" pitchFamily="49" charset="0"/>
                <a:cs typeface="Courier New" pitchFamily="49" charset="0"/>
              </a:rPr>
              <a:t>(</a:t>
            </a:r>
            <a:r>
              <a:rPr lang="en-US" sz="2000" b="1" dirty="0">
                <a:solidFill>
                  <a:schemeClr val="tx1"/>
                </a:solidFill>
                <a:latin typeface="Lucida Console" pitchFamily="49" charset="0"/>
                <a:cs typeface="Courier New" pitchFamily="49" charset="0"/>
              </a:rPr>
              <a:t>null</a:t>
            </a:r>
            <a:r>
              <a:rPr lang="en-US" sz="2000" b="1" dirty="0">
                <a:latin typeface="Lucida Console" pitchFamily="49" charset="0"/>
                <a:cs typeface="Courier New" pitchFamily="49" charset="0"/>
              </a:rPr>
              <a:t>, EMPTY); </a:t>
            </a:r>
          </a:p>
          <a:p>
            <a:pPr algn="l">
              <a:defRPr/>
            </a:pPr>
            <a:r>
              <a:rPr lang="en-US" sz="2000" b="1" dirty="0">
                <a:latin typeface="Lucida Console" pitchFamily="49" charset="0"/>
                <a:cs typeface="Courier New" pitchFamily="49" charset="0"/>
              </a:rPr>
              <a:t>     </a:t>
            </a:r>
            <a:r>
              <a:rPr lang="en-US" sz="2000" b="1" dirty="0">
                <a:solidFill>
                  <a:schemeClr val="tx1"/>
                </a:solidFill>
                <a:latin typeface="Lucida Console" pitchFamily="49" charset="0"/>
                <a:cs typeface="Courier New" pitchFamily="49" charset="0"/>
              </a:rPr>
              <a:t>return</a:t>
            </a: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herItem</a:t>
            </a:r>
            <a:r>
              <a:rPr lang="en-US" sz="2000" b="1" dirty="0">
                <a:latin typeface="Lucida Console" pitchFamily="49" charset="0"/>
                <a:cs typeface="Courier New" pitchFamily="49" charset="0"/>
              </a:rPr>
              <a:t>;</a:t>
            </a:r>
          </a:p>
          <a:p>
            <a:pPr algn="l">
              <a:defRPr/>
            </a:pPr>
            <a:r>
              <a:rPr lang="en-US" sz="2000" b="1" dirty="0">
                <a:latin typeface="Lucida Console" pitchFamily="49" charset="0"/>
                <a:cs typeface="Courier New" pitchFamily="49" charset="0"/>
              </a:rPr>
              <a:t>   </a:t>
            </a:r>
            <a:r>
              <a:rPr lang="en-US" sz="2000" b="1" dirty="0">
                <a:solidFill>
                  <a:schemeClr val="folHlink"/>
                </a:solidFill>
                <a:latin typeface="Lucida Console" pitchFamily="49" charset="0"/>
                <a:cs typeface="Courier New" pitchFamily="49" charset="0"/>
              </a:rPr>
              <a:t>}</a:t>
            </a:r>
          </a:p>
          <a:p>
            <a:pPr algn="l">
              <a:defRPr/>
            </a:pPr>
            <a:r>
              <a:rPr lang="en-US" sz="2000" b="1" dirty="0">
                <a:solidFill>
                  <a:schemeClr val="folHlink"/>
                </a:solidFill>
                <a:latin typeface="Lucida Console" pitchFamily="49" charset="0"/>
                <a:cs typeface="Courier New" pitchFamily="49" charset="0"/>
              </a:rPr>
              <a:t>} break;</a:t>
            </a:r>
            <a:r>
              <a:rPr lang="en-US" sz="2000" b="1" dirty="0">
                <a:latin typeface="Lucida Console" pitchFamily="49" charset="0"/>
                <a:cs typeface="Courier New" pitchFamily="49" charset="0"/>
              </a:rPr>
              <a:t> </a:t>
            </a:r>
          </a:p>
        </p:txBody>
      </p:sp>
      <p:sp>
        <p:nvSpPr>
          <p:cNvPr id="187398" name="Rectangle 3"/>
          <p:cNvSpPr>
            <a:spLocks noGrp="1" noChangeArrowheads="1"/>
          </p:cNvSpPr>
          <p:nvPr>
            <p:ph type="title" idx="4294967295"/>
          </p:nvPr>
        </p:nvSpPr>
        <p:spPr>
          <a:xfrm>
            <a:off x="685800" y="206375"/>
            <a:ext cx="7772400" cy="1143000"/>
          </a:xfrm>
        </p:spPr>
        <p:txBody>
          <a:bodyPr/>
          <a:lstStyle/>
          <a:p>
            <a:r>
              <a:rPr lang="en-US" smtClean="0"/>
              <a:t>Exchanger State EMPTY</a:t>
            </a:r>
          </a:p>
        </p:txBody>
      </p:sp>
      <p:sp>
        <p:nvSpPr>
          <p:cNvPr id="187399" name="AutoShape 4"/>
          <p:cNvSpPr>
            <a:spLocks noChangeArrowheads="1"/>
          </p:cNvSpPr>
          <p:nvPr/>
        </p:nvSpPr>
        <p:spPr bwMode="auto">
          <a:xfrm>
            <a:off x="1023938" y="5035550"/>
            <a:ext cx="3779837" cy="722313"/>
          </a:xfrm>
          <a:prstGeom prst="wedgeRoundRectCallout">
            <a:avLst>
              <a:gd name="adj1" fmla="val -3662"/>
              <a:gd name="adj2" fmla="val -421194"/>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87400" name="Text Box 5"/>
          <p:cNvSpPr txBox="1">
            <a:spLocks noChangeArrowheads="1"/>
          </p:cNvSpPr>
          <p:nvPr/>
        </p:nvSpPr>
        <p:spPr bwMode="auto">
          <a:xfrm>
            <a:off x="1210527" y="1766437"/>
            <a:ext cx="6715125" cy="523875"/>
          </a:xfrm>
          <a:prstGeom prst="rect">
            <a:avLst/>
          </a:prstGeom>
          <a:solidFill>
            <a:srgbClr val="FFFFCC">
              <a:alpha val="89803"/>
            </a:srgbClr>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Clear slot and take that item </a:t>
            </a:r>
          </a:p>
        </p:txBody>
      </p:sp>
    </p:spTree>
  </p:cSld>
  <p:clrMapOvr>
    <a:masterClrMapping/>
  </p:clrMapOvr>
  <p:transition>
    <p:blinds/>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Footer Placeholder 1"/>
          <p:cNvSpPr>
            <a:spLocks noGrp="1"/>
          </p:cNvSpPr>
          <p:nvPr>
            <p:ph type="ftr" sz="quarter" idx="10"/>
          </p:nvPr>
        </p:nvSpPr>
        <p:spPr>
          <a:noFill/>
        </p:spPr>
        <p:txBody>
          <a:bodyPr/>
          <a:lstStyle/>
          <a:p>
            <a:r>
              <a:rPr lang="en-US" smtClean="0"/>
              <a:t>Art of Multiprocessor Programming</a:t>
            </a:r>
          </a:p>
        </p:txBody>
      </p:sp>
      <p:sp>
        <p:nvSpPr>
          <p:cNvPr id="188419" name="Slide Number Placeholder 2"/>
          <p:cNvSpPr>
            <a:spLocks noGrp="1"/>
          </p:cNvSpPr>
          <p:nvPr>
            <p:ph type="sldNum" sz="quarter" idx="11"/>
          </p:nvPr>
        </p:nvSpPr>
        <p:spPr>
          <a:noFill/>
        </p:spPr>
        <p:txBody>
          <a:bodyPr/>
          <a:lstStyle/>
          <a:p>
            <a:fld id="{ECFB479B-B753-4F24-8D42-B153E75F7C8B}" type="slidenum">
              <a:rPr lang="ar-SA" smtClean="0">
                <a:cs typeface="Arial" pitchFamily="34" charset="0"/>
              </a:rPr>
              <a:pPr/>
              <a:t>183</a:t>
            </a:fld>
            <a:endParaRPr lang="en-US" smtClean="0">
              <a:cs typeface="Arial" pitchFamily="34" charset="0"/>
            </a:endParaRPr>
          </a:p>
        </p:txBody>
      </p:sp>
      <p:sp>
        <p:nvSpPr>
          <p:cNvPr id="18842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6D0AE0E2-CB71-4FDC-848B-6A3047FA2DF9}" type="slidenum">
              <a:rPr lang="ar-SA" sz="1400">
                <a:solidFill>
                  <a:schemeClr val="tx1"/>
                </a:solidFill>
                <a:latin typeface="Arial" pitchFamily="34" charset="0"/>
                <a:cs typeface="Arial" pitchFamily="34" charset="0"/>
              </a:rPr>
              <a:pPr/>
              <a:t>183</a:t>
            </a:fld>
            <a:endParaRPr lang="en-US" sz="1400" dirty="0">
              <a:solidFill>
                <a:schemeClr val="tx1"/>
              </a:solidFill>
              <a:latin typeface="Arial" pitchFamily="34" charset="0"/>
              <a:cs typeface="Arial" pitchFamily="34" charset="0"/>
            </a:endParaRPr>
          </a:p>
        </p:txBody>
      </p:sp>
      <p:sp>
        <p:nvSpPr>
          <p:cNvPr id="188421" name="Text Box 2"/>
          <p:cNvSpPr txBox="1">
            <a:spLocks noChangeArrowheads="1"/>
          </p:cNvSpPr>
          <p:nvPr/>
        </p:nvSpPr>
        <p:spPr bwMode="auto">
          <a:xfrm>
            <a:off x="365125" y="1349375"/>
            <a:ext cx="8413750" cy="4968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case EMPTY: // slot is free</a:t>
            </a:r>
          </a:p>
          <a:p>
            <a:pPr algn="l"/>
            <a:r>
              <a:rPr lang="en-US" sz="2000" b="1">
                <a:solidFill>
                  <a:schemeClr val="folHlink"/>
                </a:solidFill>
                <a:latin typeface="Lucida Console" pitchFamily="49" charset="0"/>
                <a:cs typeface="Courier New" pitchFamily="49" charset="0"/>
              </a:rPr>
              <a:t>  if (slot.CAS(herItem, myItem, EMPTY, WAITING)) {</a:t>
            </a:r>
          </a:p>
          <a:p>
            <a:pPr algn="l"/>
            <a:r>
              <a:rPr lang="en-US" sz="2000" b="1">
                <a:solidFill>
                  <a:schemeClr val="folHlink"/>
                </a:solidFill>
                <a:latin typeface="Lucida Console" pitchFamily="49" charset="0"/>
                <a:cs typeface="Courier New" pitchFamily="49" charset="0"/>
              </a:rPr>
              <a:t>   while (System.nanoTime() &lt; timeBound){</a:t>
            </a:r>
          </a:p>
          <a:p>
            <a:pPr algn="l"/>
            <a:r>
              <a:rPr lang="en-US" sz="2000" b="1">
                <a:solidFill>
                  <a:schemeClr val="folHlink"/>
                </a:solidFill>
                <a:latin typeface="Lucida Console" pitchFamily="49" charset="0"/>
                <a:cs typeface="Courier New" pitchFamily="49" charset="0"/>
              </a:rPr>
              <a:t>     herItem = slot.get(stampHolder);</a:t>
            </a:r>
          </a:p>
          <a:p>
            <a:pPr algn="l"/>
            <a:r>
              <a:rPr lang="en-US" sz="2000" b="1">
                <a:solidFill>
                  <a:schemeClr val="folHlink"/>
                </a:solidFill>
                <a:latin typeface="Lucida Console" pitchFamily="49" charset="0"/>
                <a:cs typeface="Courier New" pitchFamily="49" charset="0"/>
              </a:rPr>
              <a:t>     if (stampHolder[0] == BUSY) {</a:t>
            </a:r>
          </a:p>
          <a:p>
            <a:pPr algn="l"/>
            <a:r>
              <a:rPr lang="en-US" sz="2000" b="1">
                <a:solidFill>
                  <a:schemeClr val="folHlink"/>
                </a:solidFill>
                <a:latin typeface="Lucida Console" pitchFamily="49" charset="0"/>
                <a:cs typeface="Courier New" pitchFamily="49" charset="0"/>
              </a:rPr>
              <a:t>       slot.set(null, EMPTY); </a:t>
            </a:r>
          </a:p>
          <a:p>
            <a:pPr algn="l"/>
            <a:r>
              <a:rPr lang="en-US" sz="2000" b="1">
                <a:solidFill>
                  <a:schemeClr val="folHlink"/>
                </a:solidFill>
                <a:latin typeface="Lucida Console" pitchFamily="49" charset="0"/>
                <a:cs typeface="Courier New" pitchFamily="49" charset="0"/>
              </a:rPr>
              <a:t>       return herItem; </a:t>
            </a:r>
          </a:p>
          <a:p>
            <a:pPr algn="l"/>
            <a:r>
              <a:rPr lang="en-US" sz="2000" b="1">
                <a:solidFill>
                  <a:schemeClr val="folHlink"/>
                </a:solidFill>
                <a:latin typeface="Lucida Console" pitchFamily="49" charset="0"/>
                <a:cs typeface="Courier New" pitchFamily="49" charset="0"/>
              </a:rPr>
              <a:t>     }} </a:t>
            </a:r>
          </a:p>
          <a:p>
            <a:pPr algn="l"/>
            <a:r>
              <a:rPr lang="en-US" sz="2000" b="1">
                <a:solidFill>
                  <a:schemeClr val="folHlink"/>
                </a:solidFill>
                <a:latin typeface="Lucida Console" pitchFamily="49" charset="0"/>
                <a:cs typeface="Courier New" pitchFamily="49" charset="0"/>
              </a:rPr>
              <a:t>   if (slot.CAS(myItem, null, WAITING, EMPTY)){</a:t>
            </a:r>
          </a:p>
          <a:p>
            <a:pPr algn="l"/>
            <a:r>
              <a:rPr lang="en-US" sz="2000" b="1">
                <a:solidFill>
                  <a:schemeClr val="folHlink"/>
                </a:solidFill>
                <a:latin typeface="Lucida Console" pitchFamily="49" charset="0"/>
                <a:cs typeface="Courier New" pitchFamily="49" charset="0"/>
              </a:rPr>
              <a:t>      throw new TimeoutException();</a:t>
            </a:r>
          </a:p>
          <a:p>
            <a:pPr algn="l"/>
            <a:r>
              <a:rPr lang="en-US" sz="2000" b="1">
                <a:solidFill>
                  <a:schemeClr val="folHlink"/>
                </a:solidFill>
                <a:latin typeface="Lucida Console" pitchFamily="49" charset="0"/>
                <a:cs typeface="Courier New" pitchFamily="49" charset="0"/>
              </a:rPr>
              <a:t>   } else {</a:t>
            </a:r>
          </a:p>
          <a:p>
            <a:pPr algn="l"/>
            <a:r>
              <a:rPr lang="en-US" sz="2000" b="1">
                <a:solidFill>
                  <a:schemeClr val="folHlink"/>
                </a:solidFill>
                <a:latin typeface="Lucida Console" pitchFamily="49" charset="0"/>
                <a:cs typeface="Courier New" pitchFamily="49" charset="0"/>
              </a:rPr>
              <a:t>     herItem = slot.get(stampHolder);</a:t>
            </a:r>
          </a:p>
          <a:p>
            <a:pPr algn="l"/>
            <a:r>
              <a:rPr lang="en-US" sz="2000" b="1">
                <a:solidFill>
                  <a:schemeClr val="folHlink"/>
                </a:solidFill>
                <a:latin typeface="Lucida Console" pitchFamily="49" charset="0"/>
                <a:cs typeface="Courier New" pitchFamily="49" charset="0"/>
              </a:rPr>
              <a:t>     slot.set(null, EMPTY); </a:t>
            </a:r>
          </a:p>
          <a:p>
            <a:pPr algn="l"/>
            <a:r>
              <a:rPr lang="en-US" sz="2000" b="1">
                <a:solidFill>
                  <a:schemeClr val="folHlink"/>
                </a:solidFill>
                <a:latin typeface="Lucida Console" pitchFamily="49" charset="0"/>
                <a:cs typeface="Courier New" pitchFamily="49" charset="0"/>
              </a:rPr>
              <a:t>     return herItem;</a:t>
            </a:r>
          </a:p>
          <a:p>
            <a:pPr algn="l"/>
            <a:r>
              <a:rPr lang="en-US" sz="2000" b="1">
                <a:solidFill>
                  <a:schemeClr val="folHlink"/>
                </a:solidFill>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break</a:t>
            </a:r>
            <a:r>
              <a:rPr lang="en-US" sz="2000" b="1">
                <a:latin typeface="Lucida Console" pitchFamily="49" charset="0"/>
                <a:cs typeface="Courier New" pitchFamily="49" charset="0"/>
              </a:rPr>
              <a:t>; </a:t>
            </a:r>
          </a:p>
        </p:txBody>
      </p:sp>
      <p:sp>
        <p:nvSpPr>
          <p:cNvPr id="188422" name="Rectangle 3"/>
          <p:cNvSpPr>
            <a:spLocks noGrp="1" noChangeArrowheads="1"/>
          </p:cNvSpPr>
          <p:nvPr>
            <p:ph type="title" idx="4294967295"/>
          </p:nvPr>
        </p:nvSpPr>
        <p:spPr>
          <a:xfrm>
            <a:off x="685800" y="206375"/>
            <a:ext cx="7772400" cy="1143000"/>
          </a:xfrm>
        </p:spPr>
        <p:txBody>
          <a:bodyPr/>
          <a:lstStyle/>
          <a:p>
            <a:r>
              <a:rPr lang="en-US" smtClean="0"/>
              <a:t>Exchanger State EMPTY</a:t>
            </a:r>
          </a:p>
        </p:txBody>
      </p:sp>
      <p:sp>
        <p:nvSpPr>
          <p:cNvPr id="188423" name="AutoShape 4"/>
          <p:cNvSpPr>
            <a:spLocks noChangeArrowheads="1"/>
          </p:cNvSpPr>
          <p:nvPr/>
        </p:nvSpPr>
        <p:spPr bwMode="auto">
          <a:xfrm>
            <a:off x="365125" y="5880100"/>
            <a:ext cx="1562100" cy="450850"/>
          </a:xfrm>
          <a:prstGeom prst="wedgeRoundRectCallout">
            <a:avLst>
              <a:gd name="adj1" fmla="val 129676"/>
              <a:gd name="adj2" fmla="val -432745"/>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88424" name="Text Box 5"/>
          <p:cNvSpPr txBox="1">
            <a:spLocks noChangeArrowheads="1"/>
          </p:cNvSpPr>
          <p:nvPr/>
        </p:nvSpPr>
        <p:spPr bwMode="auto">
          <a:xfrm>
            <a:off x="1995488" y="2794000"/>
            <a:ext cx="6840537" cy="1373188"/>
          </a:xfrm>
          <a:prstGeom prst="rect">
            <a:avLst/>
          </a:prstGeom>
          <a:solidFill>
            <a:srgbClr val="FFFFCC">
              <a:alpha val="89803"/>
            </a:srgbClr>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If initial CAS failed then someone else changed status from EMPTY to WAITING so retry from start </a:t>
            </a:r>
          </a:p>
        </p:txBody>
      </p:sp>
    </p:spTree>
  </p:cSld>
  <p:clrMapOvr>
    <a:masterClrMapping/>
  </p:clrMapOvr>
  <p:transition>
    <p:blinds/>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Footer Placeholder 1"/>
          <p:cNvSpPr>
            <a:spLocks noGrp="1"/>
          </p:cNvSpPr>
          <p:nvPr>
            <p:ph type="ftr" sz="quarter" idx="10"/>
          </p:nvPr>
        </p:nvSpPr>
        <p:spPr>
          <a:noFill/>
        </p:spPr>
        <p:txBody>
          <a:bodyPr/>
          <a:lstStyle/>
          <a:p>
            <a:r>
              <a:rPr lang="en-US" smtClean="0"/>
              <a:t>Art of Multiprocessor Programming</a:t>
            </a:r>
          </a:p>
        </p:txBody>
      </p:sp>
      <p:sp>
        <p:nvSpPr>
          <p:cNvPr id="189443" name="Slide Number Placeholder 2"/>
          <p:cNvSpPr>
            <a:spLocks noGrp="1"/>
          </p:cNvSpPr>
          <p:nvPr>
            <p:ph type="sldNum" sz="quarter" idx="11"/>
          </p:nvPr>
        </p:nvSpPr>
        <p:spPr>
          <a:noFill/>
        </p:spPr>
        <p:txBody>
          <a:bodyPr/>
          <a:lstStyle/>
          <a:p>
            <a:fld id="{DA64D5F0-10CA-4CA1-B310-289C433B3D65}" type="slidenum">
              <a:rPr lang="ar-SA" smtClean="0">
                <a:cs typeface="Arial" pitchFamily="34" charset="0"/>
              </a:rPr>
              <a:pPr/>
              <a:t>184</a:t>
            </a:fld>
            <a:endParaRPr lang="en-US" smtClean="0">
              <a:cs typeface="Arial" pitchFamily="34" charset="0"/>
            </a:endParaRPr>
          </a:p>
        </p:txBody>
      </p:sp>
      <p:sp>
        <p:nvSpPr>
          <p:cNvPr id="18944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83D4AAA0-940E-4563-9FC6-50A86115A494}" type="slidenum">
              <a:rPr lang="ar-SA" sz="1400">
                <a:solidFill>
                  <a:schemeClr val="tx1"/>
                </a:solidFill>
                <a:latin typeface="Arial" pitchFamily="34" charset="0"/>
                <a:cs typeface="Arial" pitchFamily="34" charset="0"/>
              </a:rPr>
              <a:pPr/>
              <a:t>184</a:t>
            </a:fld>
            <a:endParaRPr lang="en-US" sz="1400" dirty="0">
              <a:solidFill>
                <a:schemeClr val="tx1"/>
              </a:solidFill>
              <a:latin typeface="Arial" pitchFamily="34" charset="0"/>
              <a:cs typeface="Arial" pitchFamily="34" charset="0"/>
            </a:endParaRPr>
          </a:p>
        </p:txBody>
      </p:sp>
      <p:sp>
        <p:nvSpPr>
          <p:cNvPr id="189445" name="Text Box 2"/>
          <p:cNvSpPr txBox="1">
            <a:spLocks noChangeArrowheads="1"/>
          </p:cNvSpPr>
          <p:nvPr/>
        </p:nvSpPr>
        <p:spPr bwMode="auto">
          <a:xfrm>
            <a:off x="365125" y="1349375"/>
            <a:ext cx="8356600" cy="37496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case</a:t>
            </a:r>
            <a:r>
              <a:rPr lang="en-US" sz="2000" b="1">
                <a:latin typeface="Lucida Console" pitchFamily="49" charset="0"/>
                <a:cs typeface="Courier New" pitchFamily="49" charset="0"/>
              </a:rPr>
              <a:t> WAITING:   </a:t>
            </a:r>
            <a:r>
              <a:rPr lang="en-US" sz="2000" b="1">
                <a:solidFill>
                  <a:schemeClr val="accent1"/>
                </a:solidFill>
                <a:latin typeface="Lucida Console" pitchFamily="49" charset="0"/>
                <a:cs typeface="Courier New" pitchFamily="49" charset="0"/>
              </a:rPr>
              <a:t>// someone waiting for me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(slot.CAS(herItem, myItem, WAITING, BUSY))</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herItem;</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break</a:t>
            </a:r>
            <a:r>
              <a:rPr lang="en-US" sz="2000" b="1">
                <a:latin typeface="Lucida Console" pitchFamily="49" charset="0"/>
                <a:cs typeface="Courier New" pitchFamily="49" charset="0"/>
              </a:rPr>
              <a:t>;</a:t>
            </a:r>
          </a:p>
          <a:p>
            <a:pPr algn="l"/>
            <a:r>
              <a:rPr lang="en-US" sz="2000" b="1">
                <a:solidFill>
                  <a:schemeClr val="tx1"/>
                </a:solidFill>
                <a:latin typeface="Lucida Console" pitchFamily="49" charset="0"/>
                <a:cs typeface="Courier New" pitchFamily="49" charset="0"/>
              </a:rPr>
              <a:t>case</a:t>
            </a:r>
            <a:r>
              <a:rPr lang="en-US" sz="2000" b="1">
                <a:latin typeface="Lucida Console" pitchFamily="49" charset="0"/>
                <a:cs typeface="Courier New" pitchFamily="49" charset="0"/>
              </a:rPr>
              <a:t> BUSY:     </a:t>
            </a:r>
            <a:r>
              <a:rPr lang="en-US" sz="2000" b="1">
                <a:solidFill>
                  <a:schemeClr val="accent1"/>
                </a:solidFill>
                <a:latin typeface="Lucida Console" pitchFamily="49" charset="0"/>
                <a:cs typeface="Courier New" pitchFamily="49" charset="0"/>
              </a:rPr>
              <a:t>// others in middle of exchanging</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break</a:t>
            </a:r>
            <a:r>
              <a:rPr lang="en-US" sz="2000" b="1">
                <a:latin typeface="Lucida Console" pitchFamily="49" charset="0"/>
                <a:cs typeface="Courier New" pitchFamily="49" charset="0"/>
              </a:rPr>
              <a:t>;</a:t>
            </a:r>
          </a:p>
          <a:p>
            <a:pPr algn="l"/>
            <a:r>
              <a:rPr lang="en-US" sz="2000" b="1">
                <a:solidFill>
                  <a:schemeClr val="tx1"/>
                </a:solidFill>
                <a:latin typeface="Lucida Console" pitchFamily="49" charset="0"/>
                <a:cs typeface="Courier New" pitchFamily="49" charset="0"/>
              </a:rPr>
              <a:t>default</a:t>
            </a:r>
            <a:r>
              <a:rPr lang="en-US" sz="2000" b="1">
                <a:latin typeface="Lucida Console" pitchFamily="49" charset="0"/>
                <a:cs typeface="Courier New" pitchFamily="49" charset="0"/>
              </a:rPr>
              <a:t>:       </a:t>
            </a:r>
            <a:r>
              <a:rPr lang="en-US" sz="2000" b="1">
                <a:solidFill>
                  <a:schemeClr val="accent1"/>
                </a:solidFill>
                <a:latin typeface="Lucida Console" pitchFamily="49" charset="0"/>
                <a:cs typeface="Courier New" pitchFamily="49" charset="0"/>
              </a:rPr>
              <a:t>// impossible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break</a:t>
            </a:r>
            <a:r>
              <a:rPr lang="en-US" sz="2000" b="1">
                <a:latin typeface="Lucida Console" pitchFamily="49" charset="0"/>
                <a:cs typeface="Courier New" pitchFamily="49" charset="0"/>
              </a:rPr>
              <a:t>;</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a:t>
            </a:r>
          </a:p>
        </p:txBody>
      </p:sp>
      <p:sp>
        <p:nvSpPr>
          <p:cNvPr id="189446" name="Rectangle 3"/>
          <p:cNvSpPr>
            <a:spLocks noGrp="1" noChangeArrowheads="1"/>
          </p:cNvSpPr>
          <p:nvPr>
            <p:ph type="title" idx="4294967295"/>
          </p:nvPr>
        </p:nvSpPr>
        <p:spPr>
          <a:xfrm>
            <a:off x="685800" y="206375"/>
            <a:ext cx="7772400" cy="1143000"/>
          </a:xfrm>
        </p:spPr>
        <p:txBody>
          <a:bodyPr/>
          <a:lstStyle/>
          <a:p>
            <a:r>
              <a:rPr lang="en-US" smtClean="0"/>
              <a:t>States WAITING and BUSY</a:t>
            </a:r>
          </a:p>
        </p:txBody>
      </p:sp>
    </p:spTree>
  </p:cSld>
  <p:clrMapOvr>
    <a:masterClrMapping/>
  </p:clrMapOvr>
  <p:transition>
    <p:blinds/>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Footer Placeholder 1"/>
          <p:cNvSpPr>
            <a:spLocks noGrp="1"/>
          </p:cNvSpPr>
          <p:nvPr>
            <p:ph type="ftr" sz="quarter" idx="10"/>
          </p:nvPr>
        </p:nvSpPr>
        <p:spPr>
          <a:noFill/>
        </p:spPr>
        <p:txBody>
          <a:bodyPr/>
          <a:lstStyle/>
          <a:p>
            <a:r>
              <a:rPr lang="en-US" smtClean="0"/>
              <a:t>Art of Multiprocessor Programming</a:t>
            </a:r>
          </a:p>
        </p:txBody>
      </p:sp>
      <p:sp>
        <p:nvSpPr>
          <p:cNvPr id="190467" name="Slide Number Placeholder 2"/>
          <p:cNvSpPr>
            <a:spLocks noGrp="1"/>
          </p:cNvSpPr>
          <p:nvPr>
            <p:ph type="sldNum" sz="quarter" idx="11"/>
          </p:nvPr>
        </p:nvSpPr>
        <p:spPr>
          <a:noFill/>
        </p:spPr>
        <p:txBody>
          <a:bodyPr/>
          <a:lstStyle/>
          <a:p>
            <a:fld id="{54827402-3496-4980-9FF7-6CD41FA27447}" type="slidenum">
              <a:rPr lang="ar-SA" smtClean="0">
                <a:cs typeface="Arial" pitchFamily="34" charset="0"/>
              </a:rPr>
              <a:pPr/>
              <a:t>185</a:t>
            </a:fld>
            <a:endParaRPr lang="en-US" smtClean="0">
              <a:cs typeface="Arial" pitchFamily="34" charset="0"/>
            </a:endParaRPr>
          </a:p>
        </p:txBody>
      </p:sp>
      <p:sp>
        <p:nvSpPr>
          <p:cNvPr id="19046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436D5763-5A80-4FDF-86C5-7B30E7C1EA8B}" type="slidenum">
              <a:rPr lang="ar-SA" sz="1400">
                <a:solidFill>
                  <a:schemeClr val="tx1"/>
                </a:solidFill>
                <a:latin typeface="Arial" pitchFamily="34" charset="0"/>
                <a:cs typeface="Arial" pitchFamily="34" charset="0"/>
              </a:rPr>
              <a:pPr/>
              <a:t>185</a:t>
            </a:fld>
            <a:endParaRPr lang="en-US" sz="1400" dirty="0">
              <a:solidFill>
                <a:schemeClr val="tx1"/>
              </a:solidFill>
              <a:latin typeface="Arial" pitchFamily="34" charset="0"/>
              <a:cs typeface="Arial" pitchFamily="34" charset="0"/>
            </a:endParaRPr>
          </a:p>
        </p:txBody>
      </p:sp>
      <p:sp>
        <p:nvSpPr>
          <p:cNvPr id="190469" name="Text Box 2"/>
          <p:cNvSpPr txBox="1">
            <a:spLocks noChangeArrowheads="1"/>
          </p:cNvSpPr>
          <p:nvPr/>
        </p:nvSpPr>
        <p:spPr bwMode="auto">
          <a:xfrm>
            <a:off x="365125" y="1349375"/>
            <a:ext cx="83566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case WAITING:   // someone waiting for me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(slot.CAS(herItem, myItem, WAITING, BUSY))</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herItem;</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break;</a:t>
            </a:r>
          </a:p>
          <a:p>
            <a:pPr algn="l"/>
            <a:r>
              <a:rPr lang="en-US" sz="2000" b="1">
                <a:solidFill>
                  <a:schemeClr val="folHlink"/>
                </a:solidFill>
                <a:latin typeface="Lucida Console" pitchFamily="49" charset="0"/>
                <a:cs typeface="Courier New" pitchFamily="49" charset="0"/>
              </a:rPr>
              <a:t>case BUSY:     // others in middle of exchanging</a:t>
            </a:r>
          </a:p>
          <a:p>
            <a:pPr algn="l"/>
            <a:r>
              <a:rPr lang="en-US" sz="2000" b="1">
                <a:solidFill>
                  <a:schemeClr val="folHlink"/>
                </a:solidFill>
                <a:latin typeface="Lucida Console" pitchFamily="49" charset="0"/>
                <a:cs typeface="Courier New" pitchFamily="49" charset="0"/>
              </a:rPr>
              <a:t>  break;</a:t>
            </a:r>
          </a:p>
          <a:p>
            <a:pPr algn="l"/>
            <a:r>
              <a:rPr lang="en-US" sz="2000" b="1">
                <a:solidFill>
                  <a:schemeClr val="folHlink"/>
                </a:solidFill>
                <a:latin typeface="Lucida Console" pitchFamily="49" charset="0"/>
                <a:cs typeface="Courier New" pitchFamily="49" charset="0"/>
              </a:rPr>
              <a:t>default:       // impossible</a:t>
            </a:r>
          </a:p>
          <a:p>
            <a:pPr algn="l"/>
            <a:r>
              <a:rPr lang="en-US" sz="2000" b="1">
                <a:solidFill>
                  <a:schemeClr val="folHlink"/>
                </a:solidFill>
                <a:latin typeface="Lucida Console" pitchFamily="49" charset="0"/>
                <a:cs typeface="Courier New" pitchFamily="49" charset="0"/>
              </a:rPr>
              <a:t>  break;</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190470" name="Rectangle 3"/>
          <p:cNvSpPr>
            <a:spLocks noGrp="1" noChangeArrowheads="1"/>
          </p:cNvSpPr>
          <p:nvPr>
            <p:ph type="title" idx="4294967295"/>
          </p:nvPr>
        </p:nvSpPr>
        <p:spPr>
          <a:xfrm>
            <a:off x="685800" y="206375"/>
            <a:ext cx="7772400" cy="1143000"/>
          </a:xfrm>
        </p:spPr>
        <p:txBody>
          <a:bodyPr/>
          <a:lstStyle/>
          <a:p>
            <a:r>
              <a:rPr lang="en-US" smtClean="0"/>
              <a:t>States WAITING and BUSY</a:t>
            </a:r>
          </a:p>
        </p:txBody>
      </p:sp>
      <p:sp>
        <p:nvSpPr>
          <p:cNvPr id="190471" name="AutoShape 4"/>
          <p:cNvSpPr>
            <a:spLocks noChangeArrowheads="1"/>
          </p:cNvSpPr>
          <p:nvPr/>
        </p:nvSpPr>
        <p:spPr bwMode="auto">
          <a:xfrm>
            <a:off x="704850" y="1562100"/>
            <a:ext cx="7086600" cy="774700"/>
          </a:xfrm>
          <a:prstGeom prst="wedgeRoundRectCallout">
            <a:avLst>
              <a:gd name="adj1" fmla="val -9185"/>
              <a:gd name="adj2" fmla="val 163935"/>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
        <p:nvSpPr>
          <p:cNvPr id="190472" name="Text Box 5"/>
          <p:cNvSpPr txBox="1">
            <a:spLocks noChangeArrowheads="1"/>
          </p:cNvSpPr>
          <p:nvPr/>
        </p:nvSpPr>
        <p:spPr bwMode="auto">
          <a:xfrm>
            <a:off x="1671638" y="3311525"/>
            <a:ext cx="4999037" cy="1800225"/>
          </a:xfrm>
          <a:prstGeom prst="rect">
            <a:avLst/>
          </a:prstGeom>
          <a:solidFill>
            <a:srgbClr val="FFFFCC">
              <a:alpha val="70195"/>
            </a:srgbClr>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someone is waiting </a:t>
            </a:r>
            <a:r>
              <a:rPr lang="en-US" sz="2800" b="1" dirty="0" smtClean="0">
                <a:solidFill>
                  <a:srgbClr val="FF0000"/>
                </a:solidFill>
                <a:latin typeface="Arial" pitchFamily="34" charset="0"/>
                <a:cs typeface="Arial" pitchFamily="34" charset="0"/>
              </a:rPr>
              <a:t>to exchange</a:t>
            </a:r>
            <a:r>
              <a:rPr lang="en-US" sz="2800" b="1" dirty="0">
                <a:solidFill>
                  <a:srgbClr val="FF0000"/>
                </a:solidFill>
                <a:latin typeface="Arial" pitchFamily="34" charset="0"/>
                <a:cs typeface="Arial" pitchFamily="34" charset="0"/>
              </a:rPr>
              <a:t>, so try to CAS my item in and change state to BUSY </a:t>
            </a:r>
          </a:p>
        </p:txBody>
      </p:sp>
    </p:spTree>
  </p:cSld>
  <p:clrMapOvr>
    <a:masterClrMapping/>
  </p:clrMapOvr>
  <p:transition>
    <p:blinds/>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Footer Placeholder 1"/>
          <p:cNvSpPr>
            <a:spLocks noGrp="1"/>
          </p:cNvSpPr>
          <p:nvPr>
            <p:ph type="ftr" sz="quarter" idx="10"/>
          </p:nvPr>
        </p:nvSpPr>
        <p:spPr>
          <a:noFill/>
        </p:spPr>
        <p:txBody>
          <a:bodyPr/>
          <a:lstStyle/>
          <a:p>
            <a:r>
              <a:rPr lang="en-US" smtClean="0"/>
              <a:t>Art of Multiprocessor Programming</a:t>
            </a:r>
          </a:p>
        </p:txBody>
      </p:sp>
      <p:sp>
        <p:nvSpPr>
          <p:cNvPr id="191491" name="Slide Number Placeholder 2"/>
          <p:cNvSpPr>
            <a:spLocks noGrp="1"/>
          </p:cNvSpPr>
          <p:nvPr>
            <p:ph type="sldNum" sz="quarter" idx="11"/>
          </p:nvPr>
        </p:nvSpPr>
        <p:spPr>
          <a:noFill/>
        </p:spPr>
        <p:txBody>
          <a:bodyPr/>
          <a:lstStyle/>
          <a:p>
            <a:fld id="{A703253A-D743-4F14-8BEC-A628DFB2193B}" type="slidenum">
              <a:rPr lang="ar-SA" smtClean="0">
                <a:cs typeface="Arial" pitchFamily="34" charset="0"/>
              </a:rPr>
              <a:pPr/>
              <a:t>186</a:t>
            </a:fld>
            <a:endParaRPr lang="en-US" smtClean="0">
              <a:cs typeface="Arial" pitchFamily="34" charset="0"/>
            </a:endParaRPr>
          </a:p>
        </p:txBody>
      </p:sp>
      <p:sp>
        <p:nvSpPr>
          <p:cNvPr id="19149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0487EA5-3DCA-4797-BBBE-4E4859FE96AA}" type="slidenum">
              <a:rPr lang="ar-SA" sz="1400">
                <a:solidFill>
                  <a:schemeClr val="tx1"/>
                </a:solidFill>
                <a:latin typeface="Arial" pitchFamily="34" charset="0"/>
                <a:cs typeface="Arial" pitchFamily="34" charset="0"/>
              </a:rPr>
              <a:pPr/>
              <a:t>186</a:t>
            </a:fld>
            <a:endParaRPr lang="en-US" sz="1400" dirty="0">
              <a:solidFill>
                <a:schemeClr val="tx1"/>
              </a:solidFill>
              <a:latin typeface="Arial" pitchFamily="34" charset="0"/>
              <a:cs typeface="Arial" pitchFamily="34" charset="0"/>
            </a:endParaRPr>
          </a:p>
        </p:txBody>
      </p:sp>
      <p:sp>
        <p:nvSpPr>
          <p:cNvPr id="191493" name="Text Box 2"/>
          <p:cNvSpPr txBox="1">
            <a:spLocks noChangeArrowheads="1"/>
          </p:cNvSpPr>
          <p:nvPr/>
        </p:nvSpPr>
        <p:spPr bwMode="auto">
          <a:xfrm>
            <a:off x="365125" y="1349375"/>
            <a:ext cx="83566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case WAITING:   // someone waiting for me</a:t>
            </a:r>
          </a:p>
          <a:p>
            <a:pPr algn="l"/>
            <a:r>
              <a:rPr lang="en-US" sz="2000" b="1">
                <a:solidFill>
                  <a:schemeClr val="folHlink"/>
                </a:solidFill>
                <a:latin typeface="Lucida Console" pitchFamily="49" charset="0"/>
                <a:cs typeface="Courier New" pitchFamily="49" charset="0"/>
              </a:rPr>
              <a:t>  if (slot.CAS(herItem, myItem, WAITING, BUSY))</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herItem;</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break;</a:t>
            </a:r>
          </a:p>
          <a:p>
            <a:pPr algn="l"/>
            <a:r>
              <a:rPr lang="en-US" sz="2000" b="1">
                <a:solidFill>
                  <a:schemeClr val="folHlink"/>
                </a:solidFill>
                <a:latin typeface="Lucida Console" pitchFamily="49" charset="0"/>
                <a:cs typeface="Courier New" pitchFamily="49" charset="0"/>
              </a:rPr>
              <a:t>case BUSY:     // others in middle of exchanging</a:t>
            </a:r>
          </a:p>
          <a:p>
            <a:pPr algn="l"/>
            <a:r>
              <a:rPr lang="en-US" sz="2000" b="1">
                <a:solidFill>
                  <a:schemeClr val="folHlink"/>
                </a:solidFill>
                <a:latin typeface="Lucida Console" pitchFamily="49" charset="0"/>
                <a:cs typeface="Courier New" pitchFamily="49" charset="0"/>
              </a:rPr>
              <a:t>  break;</a:t>
            </a:r>
          </a:p>
          <a:p>
            <a:pPr algn="l"/>
            <a:r>
              <a:rPr lang="en-US" sz="2000" b="1">
                <a:solidFill>
                  <a:schemeClr val="folHlink"/>
                </a:solidFill>
                <a:latin typeface="Lucida Console" pitchFamily="49" charset="0"/>
                <a:cs typeface="Courier New" pitchFamily="49" charset="0"/>
              </a:rPr>
              <a:t>default:       // impossible</a:t>
            </a:r>
          </a:p>
          <a:p>
            <a:pPr algn="l"/>
            <a:r>
              <a:rPr lang="en-US" sz="2000" b="1">
                <a:solidFill>
                  <a:schemeClr val="folHlink"/>
                </a:solidFill>
                <a:latin typeface="Lucida Console" pitchFamily="49" charset="0"/>
                <a:cs typeface="Courier New" pitchFamily="49" charset="0"/>
              </a:rPr>
              <a:t>  break;</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191494" name="Rectangle 3"/>
          <p:cNvSpPr>
            <a:spLocks noGrp="1" noChangeArrowheads="1"/>
          </p:cNvSpPr>
          <p:nvPr>
            <p:ph type="title" idx="4294967295"/>
          </p:nvPr>
        </p:nvSpPr>
        <p:spPr>
          <a:xfrm>
            <a:off x="685800" y="206375"/>
            <a:ext cx="7772400" cy="1143000"/>
          </a:xfrm>
        </p:spPr>
        <p:txBody>
          <a:bodyPr/>
          <a:lstStyle/>
          <a:p>
            <a:r>
              <a:rPr lang="en-US" smtClean="0"/>
              <a:t>States WAITING and BUSY</a:t>
            </a:r>
          </a:p>
        </p:txBody>
      </p:sp>
      <p:sp>
        <p:nvSpPr>
          <p:cNvPr id="191495" name="Text Box 5"/>
          <p:cNvSpPr txBox="1">
            <a:spLocks noChangeArrowheads="1"/>
          </p:cNvSpPr>
          <p:nvPr/>
        </p:nvSpPr>
        <p:spPr bwMode="auto">
          <a:xfrm>
            <a:off x="1627188" y="3614362"/>
            <a:ext cx="5551487" cy="1373187"/>
          </a:xfrm>
          <a:prstGeom prst="rect">
            <a:avLst/>
          </a:prstGeom>
          <a:solidFill>
            <a:srgbClr val="FFFFCC">
              <a:alpha val="70195"/>
            </a:srgbClr>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If </a:t>
            </a:r>
            <a:r>
              <a:rPr lang="en-US" sz="2800" b="1" dirty="0" smtClean="0">
                <a:solidFill>
                  <a:srgbClr val="FF0000"/>
                </a:solidFill>
                <a:latin typeface="Arial" pitchFamily="34" charset="0"/>
                <a:cs typeface="Arial" pitchFamily="34" charset="0"/>
              </a:rPr>
              <a:t>successful, </a:t>
            </a:r>
            <a:r>
              <a:rPr lang="en-US" sz="2800" b="1" dirty="0">
                <a:solidFill>
                  <a:srgbClr val="FF0000"/>
                </a:solidFill>
                <a:latin typeface="Arial" pitchFamily="34" charset="0"/>
                <a:cs typeface="Arial" pitchFamily="34" charset="0"/>
              </a:rPr>
              <a:t>return her item, otherwise someone else took it, so try again from start </a:t>
            </a:r>
          </a:p>
        </p:txBody>
      </p:sp>
      <p:sp>
        <p:nvSpPr>
          <p:cNvPr id="191496" name="AutoShape 4"/>
          <p:cNvSpPr>
            <a:spLocks noChangeArrowheads="1"/>
          </p:cNvSpPr>
          <p:nvPr/>
        </p:nvSpPr>
        <p:spPr bwMode="auto">
          <a:xfrm>
            <a:off x="995363" y="1905000"/>
            <a:ext cx="2516187" cy="444500"/>
          </a:xfrm>
          <a:prstGeom prst="wedgeRoundRectCallout">
            <a:avLst>
              <a:gd name="adj1" fmla="val 42681"/>
              <a:gd name="adj2" fmla="val 332856"/>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Footer Placeholder 1"/>
          <p:cNvSpPr>
            <a:spLocks noGrp="1"/>
          </p:cNvSpPr>
          <p:nvPr>
            <p:ph type="ftr" sz="quarter" idx="10"/>
          </p:nvPr>
        </p:nvSpPr>
        <p:spPr>
          <a:noFill/>
        </p:spPr>
        <p:txBody>
          <a:bodyPr/>
          <a:lstStyle/>
          <a:p>
            <a:r>
              <a:rPr lang="en-US" smtClean="0"/>
              <a:t>Art of Multiprocessor Programming</a:t>
            </a:r>
          </a:p>
        </p:txBody>
      </p:sp>
      <p:sp>
        <p:nvSpPr>
          <p:cNvPr id="192515" name="Slide Number Placeholder 2"/>
          <p:cNvSpPr>
            <a:spLocks noGrp="1"/>
          </p:cNvSpPr>
          <p:nvPr>
            <p:ph type="sldNum" sz="quarter" idx="11"/>
          </p:nvPr>
        </p:nvSpPr>
        <p:spPr>
          <a:noFill/>
        </p:spPr>
        <p:txBody>
          <a:bodyPr/>
          <a:lstStyle/>
          <a:p>
            <a:fld id="{4171765D-3B11-49B1-A7DF-5A7FAE09032A}" type="slidenum">
              <a:rPr lang="ar-SA" smtClean="0">
                <a:cs typeface="Arial" pitchFamily="34" charset="0"/>
              </a:rPr>
              <a:pPr/>
              <a:t>187</a:t>
            </a:fld>
            <a:endParaRPr lang="en-US" smtClean="0">
              <a:cs typeface="Arial" pitchFamily="34" charset="0"/>
            </a:endParaRPr>
          </a:p>
        </p:txBody>
      </p:sp>
      <p:sp>
        <p:nvSpPr>
          <p:cNvPr id="19251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AF8B21CA-5F88-40F0-874C-F223716CE3F9}" type="slidenum">
              <a:rPr lang="ar-SA" sz="1400">
                <a:solidFill>
                  <a:schemeClr val="tx1"/>
                </a:solidFill>
                <a:latin typeface="Arial" pitchFamily="34" charset="0"/>
                <a:cs typeface="Arial" pitchFamily="34" charset="0"/>
              </a:rPr>
              <a:pPr/>
              <a:t>187</a:t>
            </a:fld>
            <a:endParaRPr lang="en-US" sz="1400" dirty="0">
              <a:solidFill>
                <a:schemeClr val="tx1"/>
              </a:solidFill>
              <a:latin typeface="Arial" pitchFamily="34" charset="0"/>
              <a:cs typeface="Arial" pitchFamily="34" charset="0"/>
            </a:endParaRPr>
          </a:p>
        </p:txBody>
      </p:sp>
      <p:sp>
        <p:nvSpPr>
          <p:cNvPr id="192517" name="Text Box 2"/>
          <p:cNvSpPr txBox="1">
            <a:spLocks noChangeArrowheads="1"/>
          </p:cNvSpPr>
          <p:nvPr/>
        </p:nvSpPr>
        <p:spPr bwMode="auto">
          <a:xfrm>
            <a:off x="365125" y="1349375"/>
            <a:ext cx="83566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case WAITING:   // someone waiting for me</a:t>
            </a:r>
          </a:p>
          <a:p>
            <a:pPr algn="l"/>
            <a:r>
              <a:rPr lang="en-US" sz="2000" b="1">
                <a:solidFill>
                  <a:schemeClr val="folHlink"/>
                </a:solidFill>
                <a:latin typeface="Lucida Console" pitchFamily="49" charset="0"/>
                <a:cs typeface="Courier New" pitchFamily="49" charset="0"/>
              </a:rPr>
              <a:t>  if (slot.CAS(herItem, myItem, WAITING, BUSY))</a:t>
            </a:r>
          </a:p>
          <a:p>
            <a:pPr algn="l"/>
            <a:r>
              <a:rPr lang="en-US" sz="2000" b="1">
                <a:solidFill>
                  <a:schemeClr val="folHlink"/>
                </a:solidFill>
                <a:latin typeface="Lucida Console" pitchFamily="49" charset="0"/>
                <a:cs typeface="Courier New" pitchFamily="49" charset="0"/>
              </a:rPr>
              <a:t>    return herItem;</a:t>
            </a:r>
          </a:p>
          <a:p>
            <a:pPr algn="l"/>
            <a:r>
              <a:rPr lang="en-US" sz="2000" b="1">
                <a:solidFill>
                  <a:schemeClr val="folHlink"/>
                </a:solidFill>
                <a:latin typeface="Lucida Console" pitchFamily="49" charset="0"/>
                <a:cs typeface="Courier New" pitchFamily="49" charset="0"/>
              </a:rPr>
              <a:t>  break;</a:t>
            </a:r>
          </a:p>
          <a:p>
            <a:pPr algn="l"/>
            <a:r>
              <a:rPr lang="en-US" sz="2000" b="1">
                <a:solidFill>
                  <a:schemeClr val="tx1"/>
                </a:solidFill>
                <a:latin typeface="Lucida Console" pitchFamily="49" charset="0"/>
                <a:cs typeface="Courier New" pitchFamily="49" charset="0"/>
              </a:rPr>
              <a:t>case</a:t>
            </a:r>
            <a:r>
              <a:rPr lang="en-US" sz="2000" b="1">
                <a:latin typeface="Lucida Console" pitchFamily="49" charset="0"/>
                <a:cs typeface="Courier New" pitchFamily="49" charset="0"/>
              </a:rPr>
              <a:t> BUSY:     </a:t>
            </a:r>
            <a:r>
              <a:rPr lang="en-US" sz="2000" b="1">
                <a:solidFill>
                  <a:schemeClr val="folHlink"/>
                </a:solidFill>
                <a:latin typeface="Lucida Console" pitchFamily="49" charset="0"/>
                <a:cs typeface="Courier New" pitchFamily="49" charset="0"/>
              </a:rPr>
              <a:t>// others in middle of exchanging</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break</a:t>
            </a:r>
            <a:r>
              <a:rPr lang="en-US" sz="2000" b="1">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default:       // impossible</a:t>
            </a:r>
          </a:p>
          <a:p>
            <a:pPr algn="l"/>
            <a:r>
              <a:rPr lang="en-US" sz="2000" b="1">
                <a:solidFill>
                  <a:schemeClr val="folHlink"/>
                </a:solidFill>
                <a:latin typeface="Lucida Console" pitchFamily="49" charset="0"/>
                <a:cs typeface="Courier New" pitchFamily="49" charset="0"/>
              </a:rPr>
              <a:t>  break;</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192518" name="Rectangle 3"/>
          <p:cNvSpPr>
            <a:spLocks noGrp="1" noChangeArrowheads="1"/>
          </p:cNvSpPr>
          <p:nvPr>
            <p:ph type="title" idx="4294967295"/>
          </p:nvPr>
        </p:nvSpPr>
        <p:spPr>
          <a:xfrm>
            <a:off x="685800" y="206375"/>
            <a:ext cx="7772400" cy="1143000"/>
          </a:xfrm>
        </p:spPr>
        <p:txBody>
          <a:bodyPr/>
          <a:lstStyle/>
          <a:p>
            <a:r>
              <a:rPr lang="en-US" smtClean="0"/>
              <a:t>States WAITING and BUSY</a:t>
            </a:r>
          </a:p>
        </p:txBody>
      </p:sp>
      <p:sp>
        <p:nvSpPr>
          <p:cNvPr id="192520" name="Text Box 5"/>
          <p:cNvSpPr txBox="1">
            <a:spLocks noChangeArrowheads="1"/>
          </p:cNvSpPr>
          <p:nvPr/>
        </p:nvSpPr>
        <p:spPr bwMode="auto">
          <a:xfrm>
            <a:off x="3732118" y="3777492"/>
            <a:ext cx="4999037" cy="1373188"/>
          </a:xfrm>
          <a:prstGeom prst="rect">
            <a:avLst/>
          </a:prstGeom>
          <a:solidFill>
            <a:srgbClr val="FFFFCC">
              <a:alpha val="70195"/>
            </a:srgbClr>
          </a:solidFill>
          <a:ln w="9525">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If </a:t>
            </a:r>
            <a:r>
              <a:rPr lang="en-US" sz="2800" b="1" dirty="0" smtClean="0">
                <a:solidFill>
                  <a:srgbClr val="FF0000"/>
                </a:solidFill>
                <a:latin typeface="Arial" pitchFamily="34" charset="0"/>
                <a:cs typeface="Arial" pitchFamily="34" charset="0"/>
              </a:rPr>
              <a:t>BUSY, other </a:t>
            </a:r>
            <a:r>
              <a:rPr lang="en-US" sz="2800" b="1" dirty="0">
                <a:solidFill>
                  <a:srgbClr val="FF0000"/>
                </a:solidFill>
                <a:latin typeface="Arial" pitchFamily="34" charset="0"/>
                <a:cs typeface="Arial" pitchFamily="34" charset="0"/>
              </a:rPr>
              <a:t>threads are using slot to exchange so start again </a:t>
            </a:r>
          </a:p>
        </p:txBody>
      </p:sp>
      <p:sp>
        <p:nvSpPr>
          <p:cNvPr id="192519" name="AutoShape 4"/>
          <p:cNvSpPr>
            <a:spLocks noChangeArrowheads="1"/>
          </p:cNvSpPr>
          <p:nvPr/>
        </p:nvSpPr>
        <p:spPr bwMode="auto">
          <a:xfrm>
            <a:off x="444500" y="2552700"/>
            <a:ext cx="2336800" cy="762000"/>
          </a:xfrm>
          <a:prstGeom prst="wedgeRoundRectCallout">
            <a:avLst>
              <a:gd name="adj1" fmla="val 105028"/>
              <a:gd name="adj2" fmla="val 102917"/>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1"/>
          <p:cNvSpPr>
            <a:spLocks noGrp="1"/>
          </p:cNvSpPr>
          <p:nvPr>
            <p:ph type="ftr" sz="quarter" idx="10"/>
          </p:nvPr>
        </p:nvSpPr>
        <p:spPr>
          <a:noFill/>
        </p:spPr>
        <p:txBody>
          <a:bodyPr/>
          <a:lstStyle/>
          <a:p>
            <a:r>
              <a:rPr lang="en-US" smtClean="0"/>
              <a:t>Art of Multiprocessor Programming</a:t>
            </a:r>
          </a:p>
        </p:txBody>
      </p:sp>
      <p:sp>
        <p:nvSpPr>
          <p:cNvPr id="193539" name="Slide Number Placeholder 2"/>
          <p:cNvSpPr>
            <a:spLocks noGrp="1"/>
          </p:cNvSpPr>
          <p:nvPr>
            <p:ph type="sldNum" sz="quarter" idx="11"/>
          </p:nvPr>
        </p:nvSpPr>
        <p:spPr>
          <a:noFill/>
        </p:spPr>
        <p:txBody>
          <a:bodyPr/>
          <a:lstStyle/>
          <a:p>
            <a:fld id="{1C92C7D3-6E9E-45E4-BE96-BB2360440F29}" type="slidenum">
              <a:rPr lang="ar-SA" smtClean="0">
                <a:cs typeface="Arial" pitchFamily="34" charset="0"/>
              </a:rPr>
              <a:pPr/>
              <a:t>188</a:t>
            </a:fld>
            <a:endParaRPr lang="en-US" smtClean="0">
              <a:cs typeface="Arial" pitchFamily="34" charset="0"/>
            </a:endParaRPr>
          </a:p>
        </p:txBody>
      </p:sp>
      <p:sp>
        <p:nvSpPr>
          <p:cNvPr id="19354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ED1FD3A7-8EF0-488F-944A-A78864F901D9}" type="slidenum">
              <a:rPr lang="ar-SA" sz="1400">
                <a:solidFill>
                  <a:schemeClr val="tx1"/>
                </a:solidFill>
                <a:latin typeface="Arial" pitchFamily="34" charset="0"/>
                <a:cs typeface="Arial" pitchFamily="34" charset="0"/>
              </a:rPr>
              <a:pPr/>
              <a:t>188</a:t>
            </a:fld>
            <a:endParaRPr lang="en-US" sz="1400" dirty="0">
              <a:solidFill>
                <a:schemeClr val="tx1"/>
              </a:solidFill>
              <a:latin typeface="Arial" pitchFamily="34" charset="0"/>
              <a:cs typeface="Arial" pitchFamily="34" charset="0"/>
            </a:endParaRPr>
          </a:p>
        </p:txBody>
      </p:sp>
      <p:sp>
        <p:nvSpPr>
          <p:cNvPr id="193541" name="Rectangle 2"/>
          <p:cNvSpPr>
            <a:spLocks noGrp="1" noChangeArrowheads="1"/>
          </p:cNvSpPr>
          <p:nvPr>
            <p:ph type="title" idx="4294967295"/>
          </p:nvPr>
        </p:nvSpPr>
        <p:spPr/>
        <p:txBody>
          <a:bodyPr/>
          <a:lstStyle/>
          <a:p>
            <a:r>
              <a:rPr lang="en-US" smtClean="0"/>
              <a:t>The Exchanger Slot </a:t>
            </a:r>
          </a:p>
        </p:txBody>
      </p:sp>
      <p:sp>
        <p:nvSpPr>
          <p:cNvPr id="193542" name="Rectangle 3"/>
          <p:cNvSpPr>
            <a:spLocks noGrp="1" noChangeArrowheads="1"/>
          </p:cNvSpPr>
          <p:nvPr>
            <p:ph type="body" idx="4294967295"/>
          </p:nvPr>
        </p:nvSpPr>
        <p:spPr/>
        <p:txBody>
          <a:bodyPr/>
          <a:lstStyle/>
          <a:p>
            <a:r>
              <a:rPr lang="en-US" smtClean="0"/>
              <a:t>Exchanger is lock-free</a:t>
            </a:r>
          </a:p>
          <a:p>
            <a:r>
              <a:rPr lang="en-US" smtClean="0"/>
              <a:t>Because the only way an exchange can fail is if others repeatedly succeeded or no-one showed up</a:t>
            </a:r>
          </a:p>
          <a:p>
            <a:r>
              <a:rPr lang="en-US" smtClean="0"/>
              <a:t>The slot we need does not require symmetric exchange</a:t>
            </a:r>
          </a:p>
          <a:p>
            <a:pPr>
              <a:buFontTx/>
              <a:buNone/>
            </a:pPr>
            <a:endParaRPr lang="en-US" smtClean="0">
              <a:solidFill>
                <a:schemeClr val="tx1"/>
              </a:solidFill>
            </a:endParaRPr>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Footer Placeholder 1"/>
          <p:cNvSpPr>
            <a:spLocks noGrp="1"/>
          </p:cNvSpPr>
          <p:nvPr>
            <p:ph type="ftr" sz="quarter" idx="10"/>
          </p:nvPr>
        </p:nvSpPr>
        <p:spPr>
          <a:noFill/>
        </p:spPr>
        <p:txBody>
          <a:bodyPr/>
          <a:lstStyle/>
          <a:p>
            <a:r>
              <a:rPr lang="en-US" smtClean="0"/>
              <a:t>Art of Multiprocessor Programming</a:t>
            </a:r>
          </a:p>
        </p:txBody>
      </p:sp>
      <p:sp>
        <p:nvSpPr>
          <p:cNvPr id="194563" name="Slide Number Placeholder 2"/>
          <p:cNvSpPr>
            <a:spLocks noGrp="1"/>
          </p:cNvSpPr>
          <p:nvPr>
            <p:ph type="sldNum" sz="quarter" idx="11"/>
          </p:nvPr>
        </p:nvSpPr>
        <p:spPr>
          <a:noFill/>
        </p:spPr>
        <p:txBody>
          <a:bodyPr/>
          <a:lstStyle/>
          <a:p>
            <a:fld id="{9586A047-C21C-491C-B729-623728397618}" type="slidenum">
              <a:rPr lang="ar-SA" smtClean="0">
                <a:cs typeface="Arial" pitchFamily="34" charset="0"/>
              </a:rPr>
              <a:pPr/>
              <a:t>189</a:t>
            </a:fld>
            <a:endParaRPr lang="en-US" smtClean="0">
              <a:cs typeface="Arial" pitchFamily="34" charset="0"/>
            </a:endParaRPr>
          </a:p>
        </p:txBody>
      </p:sp>
      <p:sp>
        <p:nvSpPr>
          <p:cNvPr id="19456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BFFEE2F8-9D30-4A40-9CA6-9C2D75475EB9}" type="slidenum">
              <a:rPr lang="ar-SA" sz="1400">
                <a:solidFill>
                  <a:schemeClr val="tx1"/>
                </a:solidFill>
                <a:latin typeface="Arial" pitchFamily="34" charset="0"/>
                <a:cs typeface="Arial" pitchFamily="34" charset="0"/>
              </a:rPr>
              <a:pPr/>
              <a:t>189</a:t>
            </a:fld>
            <a:endParaRPr lang="en-US" sz="1400" dirty="0">
              <a:solidFill>
                <a:schemeClr val="tx1"/>
              </a:solidFill>
              <a:latin typeface="Arial" pitchFamily="34" charset="0"/>
              <a:cs typeface="Arial" pitchFamily="34" charset="0"/>
            </a:endParaRPr>
          </a:p>
        </p:txBody>
      </p:sp>
      <p:sp>
        <p:nvSpPr>
          <p:cNvPr id="194565" name="Text Box 2"/>
          <p:cNvSpPr txBox="1">
            <a:spLocks noChangeArrowheads="1"/>
          </p:cNvSpPr>
          <p:nvPr/>
        </p:nvSpPr>
        <p:spPr bwMode="auto">
          <a:xfrm>
            <a:off x="280988" y="1727200"/>
            <a:ext cx="8539162" cy="25304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public class</a:t>
            </a:r>
            <a:r>
              <a:rPr lang="en-US" sz="2000" b="1">
                <a:latin typeface="Lucida Console" pitchFamily="49" charset="0"/>
                <a:cs typeface="Courier New" pitchFamily="49" charset="0"/>
              </a:rPr>
              <a:t> EliminationArray {</a:t>
            </a:r>
          </a:p>
          <a:p>
            <a:pPr algn="l"/>
            <a:r>
              <a:rPr lang="en-US" sz="2000" b="1">
                <a:latin typeface="Lucida Console" pitchFamily="49" charset="0"/>
                <a:cs typeface="Courier New" pitchFamily="49" charset="0"/>
              </a:rPr>
              <a:t>…</a:t>
            </a:r>
          </a:p>
          <a:p>
            <a:pPr algn="l"/>
            <a:r>
              <a:rPr lang="en-US" sz="2000" b="1">
                <a:solidFill>
                  <a:schemeClr val="tx1"/>
                </a:solidFill>
                <a:latin typeface="Lucida Console" pitchFamily="49" charset="0"/>
                <a:cs typeface="Courier New" pitchFamily="49" charset="0"/>
              </a:rPr>
              <a:t>public</a:t>
            </a:r>
            <a:r>
              <a:rPr lang="en-US" sz="2000" b="1">
                <a:latin typeface="Lucida Console" pitchFamily="49" charset="0"/>
                <a:cs typeface="Courier New" pitchFamily="49" charset="0"/>
              </a:rPr>
              <a:t> T visit(T value, </a:t>
            </a:r>
            <a:r>
              <a:rPr lang="en-US" sz="2000" b="1">
                <a:solidFill>
                  <a:schemeClr val="tx1"/>
                </a:solidFill>
                <a:latin typeface="Lucida Console" pitchFamily="49" charset="0"/>
                <a:cs typeface="Courier New" pitchFamily="49" charset="0"/>
              </a:rPr>
              <a:t>int</a:t>
            </a:r>
            <a:r>
              <a:rPr lang="en-US" sz="2000" b="1">
                <a:latin typeface="Lucida Console" pitchFamily="49" charset="0"/>
                <a:cs typeface="Courier New" pitchFamily="49" charset="0"/>
              </a:rPr>
              <a:t> range)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throws</a:t>
            </a:r>
            <a:r>
              <a:rPr lang="en-US" sz="2000" b="1">
                <a:latin typeface="Lucida Console" pitchFamily="49" charset="0"/>
                <a:cs typeface="Courier New" pitchFamily="49" charset="0"/>
              </a:rPr>
              <a:t> TimeoutException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int</a:t>
            </a:r>
            <a:r>
              <a:rPr lang="en-US" sz="2000" b="1">
                <a:latin typeface="Lucida Console" pitchFamily="49" charset="0"/>
                <a:cs typeface="Courier New" pitchFamily="49" charset="0"/>
              </a:rPr>
              <a:t> slot = random.nextInt(range);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int</a:t>
            </a:r>
            <a:r>
              <a:rPr lang="en-US" sz="2000" b="1">
                <a:latin typeface="Lucida Console" pitchFamily="49" charset="0"/>
                <a:cs typeface="Courier New" pitchFamily="49" charset="0"/>
              </a:rPr>
              <a:t> nanodur = convertToNanos(duration, timeUnit));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(exchanger[slot].exchange(value, nanodur)  </a:t>
            </a:r>
          </a:p>
          <a:p>
            <a:pPr algn="l"/>
            <a:r>
              <a:rPr lang="en-US" sz="2000" b="1">
                <a:latin typeface="Lucida Console" pitchFamily="49" charset="0"/>
                <a:cs typeface="Courier New" pitchFamily="49" charset="0"/>
              </a:rPr>
              <a:t>}}</a:t>
            </a:r>
          </a:p>
        </p:txBody>
      </p:sp>
      <p:sp>
        <p:nvSpPr>
          <p:cNvPr id="194566" name="Rectangle 3"/>
          <p:cNvSpPr>
            <a:spLocks noGrp="1" noChangeArrowheads="1"/>
          </p:cNvSpPr>
          <p:nvPr>
            <p:ph type="title" idx="4294967295"/>
          </p:nvPr>
        </p:nvSpPr>
        <p:spPr>
          <a:xfrm>
            <a:off x="685800" y="92075"/>
            <a:ext cx="7772400" cy="1143000"/>
          </a:xfrm>
        </p:spPr>
        <p:txBody>
          <a:bodyPr/>
          <a:lstStyle/>
          <a:p>
            <a:r>
              <a:rPr lang="en-US" smtClean="0"/>
              <a:t>Back to the Stack: the Elimination Array</a:t>
            </a:r>
          </a:p>
        </p:txBody>
      </p:sp>
    </p:spTree>
  </p:cSld>
  <p:clrMapOvr>
    <a:masterClrMapping/>
  </p:clrMapOvr>
  <p:transition>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p:spPr>
        <p:txBody>
          <a:bodyPr/>
          <a:lstStyle/>
          <a:p>
            <a:r>
              <a:rPr lang="en-US" smtClean="0">
                <a:effectLst>
                  <a:outerShdw blurRad="38100" dist="38100" dir="2700000" algn="tl">
                    <a:srgbClr val="000000">
                      <a:alpha val="43137"/>
                    </a:srgbClr>
                  </a:outerShdw>
                </a:effectLst>
              </a:rPr>
              <a:t>Art of Multiprocessor Programming</a:t>
            </a:r>
          </a:p>
        </p:txBody>
      </p:sp>
      <p:sp>
        <p:nvSpPr>
          <p:cNvPr id="21507" name="Slide Number Placeholder 2"/>
          <p:cNvSpPr>
            <a:spLocks noGrp="1"/>
          </p:cNvSpPr>
          <p:nvPr>
            <p:ph type="sldNum" sz="quarter" idx="11"/>
          </p:nvPr>
        </p:nvSpPr>
        <p:spPr>
          <a:noFill/>
        </p:spPr>
        <p:txBody>
          <a:bodyPr/>
          <a:lstStyle/>
          <a:p>
            <a:fld id="{37E7043F-AE99-4369-AD37-86ACF7544E68}" type="slidenum">
              <a:rPr lang="ar-SA" smtClean="0">
                <a:effectLst>
                  <a:outerShdw blurRad="38100" dist="38100" dir="2700000" algn="tl">
                    <a:srgbClr val="000000">
                      <a:alpha val="43137"/>
                    </a:srgbClr>
                  </a:outerShdw>
                </a:effectLst>
                <a:cs typeface="Arial" pitchFamily="34" charset="0"/>
              </a:rPr>
              <a:pPr/>
              <a:t>19</a:t>
            </a:fld>
            <a:endParaRPr lang="en-US" smtClean="0">
              <a:effectLst>
                <a:outerShdw blurRad="38100" dist="38100" dir="2700000" algn="tl">
                  <a:srgbClr val="000000">
                    <a:alpha val="43137"/>
                  </a:srgbClr>
                </a:outerShdw>
              </a:effectLst>
              <a:cs typeface="Arial" pitchFamily="34" charset="0"/>
            </a:endParaRPr>
          </a:p>
        </p:txBody>
      </p:sp>
      <p:sp>
        <p:nvSpPr>
          <p:cNvPr id="2150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86753051-A6DC-4E02-B35D-7589D0AC2F0E}" type="slidenum">
              <a:rPr lang="ar-SA" sz="1400">
                <a:solidFill>
                  <a:schemeClr val="tx1"/>
                </a:solidFill>
                <a:effectLst>
                  <a:outerShdw blurRad="38100" dist="38100" dir="2700000" algn="tl">
                    <a:srgbClr val="000000">
                      <a:alpha val="43137"/>
                    </a:srgbClr>
                  </a:outerShdw>
                </a:effectLst>
                <a:latin typeface="Arial" pitchFamily="34" charset="0"/>
                <a:cs typeface="Arial" pitchFamily="34" charset="0"/>
              </a:rPr>
              <a:pPr/>
              <a:t>19</a:t>
            </a:fld>
            <a:endParaRPr lang="en-US" sz="1400" dirty="0">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572418"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effectLst>
                <a:outerShdw blurRad="38100" dist="38100" dir="2700000" algn="tl">
                  <a:srgbClr val="000000">
                    <a:alpha val="43137"/>
                  </a:srgbClr>
                </a:outerShdw>
              </a:effectLst>
              <a:latin typeface="Arial" pitchFamily="34" charset="0"/>
            </a:endParaRPr>
          </a:p>
        </p:txBody>
      </p:sp>
      <p:sp>
        <p:nvSpPr>
          <p:cNvPr id="21510" name="Rectangle 3"/>
          <p:cNvSpPr>
            <a:spLocks noGrp="1" noChangeArrowheads="1"/>
          </p:cNvSpPr>
          <p:nvPr>
            <p:ph type="title" idx="4294967295"/>
          </p:nvPr>
        </p:nvSpPr>
        <p:spPr/>
        <p:txBody>
          <a:bodyPr/>
          <a:lstStyle/>
          <a:p>
            <a:r>
              <a:rPr lang="en-US" smtClean="0">
                <a:effectLst>
                  <a:outerShdw blurRad="38100" dist="38100" dir="2700000" algn="tl">
                    <a:srgbClr val="000000">
                      <a:alpha val="43137"/>
                    </a:srgbClr>
                  </a:outerShdw>
                </a:effectLst>
              </a:rPr>
              <a:t>Not Done Yet</a:t>
            </a:r>
          </a:p>
        </p:txBody>
      </p:sp>
      <p:sp>
        <p:nvSpPr>
          <p:cNvPr id="21511"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dirty="0">
              <a:effectLst>
                <a:outerShdw blurRad="38100" dist="38100" dir="2700000" algn="tl">
                  <a:srgbClr val="000000">
                    <a:alpha val="43137"/>
                  </a:srgbClr>
                </a:outerShdw>
              </a:effectLst>
              <a:latin typeface="Arial" pitchFamily="34" charset="0"/>
            </a:endParaRPr>
          </a:p>
        </p:txBody>
      </p:sp>
      <p:grpSp>
        <p:nvGrpSpPr>
          <p:cNvPr id="21512" name="Group 5"/>
          <p:cNvGrpSpPr>
            <a:grpSpLocks/>
          </p:cNvGrpSpPr>
          <p:nvPr/>
        </p:nvGrpSpPr>
        <p:grpSpPr bwMode="auto">
          <a:xfrm>
            <a:off x="3990975" y="1933575"/>
            <a:ext cx="976313" cy="609600"/>
            <a:chOff x="3417" y="2938"/>
            <a:chExt cx="615" cy="384"/>
          </a:xfrm>
        </p:grpSpPr>
        <p:sp>
          <p:nvSpPr>
            <p:cNvPr id="572422"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effectLst>
                  <a:outerShdw blurRad="38100" dist="38100" dir="2700000" algn="tl">
                    <a:srgbClr val="000000">
                      <a:alpha val="43137"/>
                    </a:srgbClr>
                  </a:outerShdw>
                </a:effectLst>
                <a:latin typeface="Arial" pitchFamily="34" charset="0"/>
              </a:endParaRPr>
            </a:p>
          </p:txBody>
        </p:sp>
        <p:sp>
          <p:nvSpPr>
            <p:cNvPr id="21543"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effectLst>
                  <a:outerShdw blurRad="38100" dist="38100" dir="2700000" algn="tl">
                    <a:srgbClr val="000000">
                      <a:alpha val="43137"/>
                    </a:srgbClr>
                  </a:outerShdw>
                </a:effectLst>
                <a:latin typeface="Arial" pitchFamily="34" charset="0"/>
              </a:endParaRPr>
            </a:p>
          </p:txBody>
        </p:sp>
      </p:grpSp>
      <p:grpSp>
        <p:nvGrpSpPr>
          <p:cNvPr id="21513" name="Group 8"/>
          <p:cNvGrpSpPr>
            <a:grpSpLocks/>
          </p:cNvGrpSpPr>
          <p:nvPr/>
        </p:nvGrpSpPr>
        <p:grpSpPr bwMode="auto">
          <a:xfrm>
            <a:off x="4084638" y="2106613"/>
            <a:ext cx="304800" cy="304800"/>
            <a:chOff x="3894" y="2760"/>
            <a:chExt cx="192" cy="192"/>
          </a:xfrm>
        </p:grpSpPr>
        <p:sp>
          <p:nvSpPr>
            <p:cNvPr id="21540"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effectLst>
                  <a:outerShdw blurRad="38100" dist="38100" dir="2700000" algn="tl">
                    <a:srgbClr val="000000">
                      <a:alpha val="43137"/>
                    </a:srgbClr>
                  </a:outerShdw>
                </a:effectLst>
                <a:latin typeface="Arial" pitchFamily="34" charset="0"/>
                <a:cs typeface="Courier New" pitchFamily="49" charset="0"/>
              </a:endParaRPr>
            </a:p>
          </p:txBody>
        </p:sp>
        <p:sp>
          <p:nvSpPr>
            <p:cNvPr id="21541"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effectLst>
                  <a:outerShdw blurRad="38100" dist="38100" dir="2700000" algn="tl">
                    <a:srgbClr val="000000">
                      <a:alpha val="43137"/>
                    </a:srgbClr>
                  </a:outerShdw>
                </a:effectLst>
                <a:latin typeface="Arial" pitchFamily="34" charset="0"/>
                <a:cs typeface="Courier New" pitchFamily="49" charset="0"/>
              </a:endParaRPr>
            </a:p>
          </p:txBody>
        </p:sp>
      </p:grpSp>
      <p:sp>
        <p:nvSpPr>
          <p:cNvPr id="21514"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dirty="0">
                <a:solidFill>
                  <a:schemeClr val="tx1"/>
                </a:solidFill>
                <a:effectLst>
                  <a:outerShdw blurRad="38100" dist="38100" dir="2700000" algn="tl">
                    <a:srgbClr val="000000">
                      <a:alpha val="43137"/>
                    </a:srgbClr>
                  </a:outerShdw>
                </a:effectLst>
                <a:latin typeface="Arial" pitchFamily="34" charset="0"/>
                <a:cs typeface="Courier New" pitchFamily="49" charset="0"/>
              </a:rPr>
              <a:t>head</a:t>
            </a:r>
          </a:p>
        </p:txBody>
      </p:sp>
      <p:sp>
        <p:nvSpPr>
          <p:cNvPr id="21515"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dirty="0">
                <a:solidFill>
                  <a:schemeClr val="tx1"/>
                </a:solidFill>
                <a:effectLst>
                  <a:outerShdw blurRad="38100" dist="38100" dir="2700000" algn="tl">
                    <a:srgbClr val="000000">
                      <a:alpha val="43137"/>
                    </a:srgbClr>
                  </a:outerShdw>
                </a:effectLst>
                <a:latin typeface="Arial" pitchFamily="34" charset="0"/>
                <a:cs typeface="Courier New" pitchFamily="49" charset="0"/>
              </a:rPr>
              <a:t>tail</a:t>
            </a:r>
          </a:p>
        </p:txBody>
      </p:sp>
      <p:grpSp>
        <p:nvGrpSpPr>
          <p:cNvPr id="21516" name="Group 13"/>
          <p:cNvGrpSpPr>
            <a:grpSpLocks/>
          </p:cNvGrpSpPr>
          <p:nvPr/>
        </p:nvGrpSpPr>
        <p:grpSpPr bwMode="auto">
          <a:xfrm>
            <a:off x="6256338" y="1919288"/>
            <a:ext cx="976312" cy="609600"/>
            <a:chOff x="3417" y="2938"/>
            <a:chExt cx="615" cy="384"/>
          </a:xfrm>
        </p:grpSpPr>
        <p:sp>
          <p:nvSpPr>
            <p:cNvPr id="572430"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effectLst>
                  <a:outerShdw blurRad="38100" dist="38100" dir="2700000" algn="tl">
                    <a:srgbClr val="000000">
                      <a:alpha val="43137"/>
                    </a:srgbClr>
                  </a:outerShdw>
                </a:effectLst>
                <a:latin typeface="Arial" pitchFamily="34" charset="0"/>
              </a:endParaRPr>
            </a:p>
          </p:txBody>
        </p:sp>
        <p:sp>
          <p:nvSpPr>
            <p:cNvPr id="21539"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effectLst>
                  <a:outerShdw blurRad="38100" dist="38100" dir="2700000" algn="tl">
                    <a:srgbClr val="000000">
                      <a:alpha val="43137"/>
                    </a:srgbClr>
                  </a:outerShdw>
                </a:effectLst>
                <a:latin typeface="Arial" pitchFamily="34" charset="0"/>
              </a:endParaRPr>
            </a:p>
          </p:txBody>
        </p:sp>
      </p:grpSp>
      <p:sp>
        <p:nvSpPr>
          <p:cNvPr id="21517"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dirty="0">
              <a:effectLst>
                <a:outerShdw blurRad="38100" dist="38100" dir="2700000" algn="tl">
                  <a:srgbClr val="000000">
                    <a:alpha val="43137"/>
                  </a:srgbClr>
                </a:outerShdw>
              </a:effectLst>
              <a:latin typeface="Arial" pitchFamily="34" charset="0"/>
            </a:endParaRPr>
          </a:p>
        </p:txBody>
      </p:sp>
      <p:grpSp>
        <p:nvGrpSpPr>
          <p:cNvPr id="21518" name="Group 17"/>
          <p:cNvGrpSpPr>
            <a:grpSpLocks/>
          </p:cNvGrpSpPr>
          <p:nvPr/>
        </p:nvGrpSpPr>
        <p:grpSpPr bwMode="auto">
          <a:xfrm>
            <a:off x="6350000" y="2092325"/>
            <a:ext cx="304800" cy="304800"/>
            <a:chOff x="3894" y="2760"/>
            <a:chExt cx="192" cy="192"/>
          </a:xfrm>
        </p:grpSpPr>
        <p:sp>
          <p:nvSpPr>
            <p:cNvPr id="21536"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effectLst>
                  <a:outerShdw blurRad="38100" dist="38100" dir="2700000" algn="tl">
                    <a:srgbClr val="000000">
                      <a:alpha val="43137"/>
                    </a:srgbClr>
                  </a:outerShdw>
                </a:effectLst>
                <a:latin typeface="Arial" pitchFamily="34" charset="0"/>
                <a:cs typeface="Courier New" pitchFamily="49" charset="0"/>
              </a:endParaRPr>
            </a:p>
          </p:txBody>
        </p:sp>
        <p:sp>
          <p:nvSpPr>
            <p:cNvPr id="21537"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dirty="0">
                <a:effectLst>
                  <a:outerShdw blurRad="38100" dist="38100" dir="2700000" algn="tl">
                    <a:srgbClr val="000000">
                      <a:alpha val="43137"/>
                    </a:srgbClr>
                  </a:outerShdw>
                </a:effectLst>
                <a:latin typeface="Arial" pitchFamily="34" charset="0"/>
                <a:cs typeface="Courier New" pitchFamily="49" charset="0"/>
              </a:endParaRPr>
            </a:p>
          </p:txBody>
        </p:sp>
      </p:grpSp>
      <p:sp>
        <p:nvSpPr>
          <p:cNvPr id="21519"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dirty="0">
              <a:effectLst>
                <a:outerShdw blurRad="38100" dist="38100" dir="2700000" algn="tl">
                  <a:srgbClr val="000000">
                    <a:alpha val="43137"/>
                  </a:srgbClr>
                </a:outerShdw>
              </a:effectLst>
              <a:latin typeface="Arial" pitchFamily="34" charset="0"/>
            </a:endParaRPr>
          </a:p>
        </p:txBody>
      </p:sp>
      <p:sp>
        <p:nvSpPr>
          <p:cNvPr id="21520"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dirty="0">
              <a:effectLst>
                <a:outerShdw blurRad="38100" dist="38100" dir="2700000" algn="tl">
                  <a:srgbClr val="000000">
                    <a:alpha val="43137"/>
                  </a:srgbClr>
                </a:outerShdw>
              </a:effectLst>
              <a:latin typeface="Arial" pitchFamily="34" charset="0"/>
            </a:endParaRPr>
          </a:p>
        </p:txBody>
      </p:sp>
      <p:sp>
        <p:nvSpPr>
          <p:cNvPr id="21521" name="Text Box 29"/>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dirty="0" err="1">
                <a:solidFill>
                  <a:schemeClr val="tx1"/>
                </a:solidFill>
                <a:effectLst>
                  <a:outerShdw blurRad="38100" dist="38100" dir="2700000" algn="tl">
                    <a:srgbClr val="000000">
                      <a:alpha val="43137"/>
                    </a:srgbClr>
                  </a:outerShdw>
                </a:effectLst>
                <a:latin typeface="Arial" pitchFamily="34" charset="0"/>
                <a:cs typeface="Courier New" pitchFamily="49" charset="0"/>
              </a:rPr>
              <a:t>deqLock</a:t>
            </a:r>
            <a:endParaRPr lang="en-US" sz="1800" b="1" dirty="0">
              <a:solidFill>
                <a:schemeClr val="tx1"/>
              </a:solidFill>
              <a:effectLst>
                <a:outerShdw blurRad="38100" dist="38100" dir="2700000" algn="tl">
                  <a:srgbClr val="000000">
                    <a:alpha val="43137"/>
                  </a:srgbClr>
                </a:outerShdw>
              </a:effectLst>
              <a:latin typeface="Arial" pitchFamily="34" charset="0"/>
              <a:cs typeface="Courier New" pitchFamily="49" charset="0"/>
            </a:endParaRPr>
          </a:p>
        </p:txBody>
      </p:sp>
      <p:sp>
        <p:nvSpPr>
          <p:cNvPr id="21522" name="Freeform 30"/>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dirty="0">
              <a:effectLst>
                <a:outerShdw blurRad="38100" dist="38100" dir="2700000" algn="tl">
                  <a:srgbClr val="000000">
                    <a:alpha val="43137"/>
                  </a:srgbClr>
                </a:outerShdw>
              </a:effectLst>
              <a:latin typeface="Arial" pitchFamily="34" charset="0"/>
            </a:endParaRPr>
          </a:p>
        </p:txBody>
      </p:sp>
      <p:grpSp>
        <p:nvGrpSpPr>
          <p:cNvPr id="21523" name="Group 31"/>
          <p:cNvGrpSpPr>
            <a:grpSpLocks/>
          </p:cNvGrpSpPr>
          <p:nvPr/>
        </p:nvGrpSpPr>
        <p:grpSpPr bwMode="auto">
          <a:xfrm>
            <a:off x="4448175" y="3960813"/>
            <a:ext cx="427038" cy="622300"/>
            <a:chOff x="2208" y="1920"/>
            <a:chExt cx="1152" cy="1680"/>
          </a:xfrm>
        </p:grpSpPr>
        <p:sp>
          <p:nvSpPr>
            <p:cNvPr id="21532" name="Oval 32"/>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dirty="0">
                <a:effectLst>
                  <a:outerShdw blurRad="38100" dist="38100" dir="2700000" algn="tl">
                    <a:srgbClr val="000000">
                      <a:alpha val="43137"/>
                    </a:srgbClr>
                  </a:outerShdw>
                </a:effectLst>
                <a:latin typeface="Arial" pitchFamily="34" charset="0"/>
                <a:cs typeface="Courier New" pitchFamily="49" charset="0"/>
              </a:endParaRPr>
            </a:p>
          </p:txBody>
        </p:sp>
        <p:sp>
          <p:nvSpPr>
            <p:cNvPr id="21533" name="Oval 33"/>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effectLst>
                  <a:outerShdw blurRad="38100" dist="38100" dir="2700000" algn="tl">
                    <a:srgbClr val="000000">
                      <a:alpha val="43137"/>
                    </a:srgbClr>
                  </a:outerShdw>
                </a:effectLst>
                <a:latin typeface="Arial" pitchFamily="34" charset="0"/>
                <a:cs typeface="Courier New" pitchFamily="49" charset="0"/>
              </a:endParaRPr>
            </a:p>
          </p:txBody>
        </p:sp>
        <p:sp>
          <p:nvSpPr>
            <p:cNvPr id="21534" name="AutoShape 3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effectLst>
                  <a:outerShdw blurRad="38100" dist="38100" dir="2700000" algn="tl">
                    <a:srgbClr val="000000">
                      <a:alpha val="43137"/>
                    </a:srgbClr>
                  </a:outerShdw>
                </a:effectLst>
                <a:latin typeface="Arial" pitchFamily="34" charset="0"/>
              </a:endParaRPr>
            </a:p>
          </p:txBody>
        </p:sp>
        <p:sp>
          <p:nvSpPr>
            <p:cNvPr id="21535" name="AutoShape 3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dirty="0">
                <a:effectLst>
                  <a:outerShdw blurRad="38100" dist="38100" dir="2700000" algn="tl">
                    <a:srgbClr val="000000">
                      <a:alpha val="43137"/>
                    </a:srgbClr>
                  </a:outerShdw>
                </a:effectLst>
                <a:latin typeface="Arial" pitchFamily="34" charset="0"/>
              </a:endParaRPr>
            </a:p>
          </p:txBody>
        </p:sp>
      </p:grpSp>
      <p:sp>
        <p:nvSpPr>
          <p:cNvPr id="21524" name="Text Box 36"/>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dirty="0" err="1">
                <a:solidFill>
                  <a:schemeClr val="tx1"/>
                </a:solidFill>
                <a:effectLst>
                  <a:outerShdw blurRad="38100" dist="38100" dir="2700000" algn="tl">
                    <a:srgbClr val="000000">
                      <a:alpha val="43137"/>
                    </a:srgbClr>
                  </a:outerShdw>
                </a:effectLst>
                <a:latin typeface="Arial" pitchFamily="34" charset="0"/>
                <a:cs typeface="Courier New" pitchFamily="49" charset="0"/>
              </a:rPr>
              <a:t>enqLock</a:t>
            </a:r>
            <a:endParaRPr lang="en-US" sz="1800" b="1" dirty="0">
              <a:solidFill>
                <a:schemeClr val="tx1"/>
              </a:solidFill>
              <a:effectLst>
                <a:outerShdw blurRad="38100" dist="38100" dir="2700000" algn="tl">
                  <a:srgbClr val="000000">
                    <a:alpha val="43137"/>
                  </a:srgbClr>
                </a:outerShdw>
              </a:effectLst>
              <a:latin typeface="Arial" pitchFamily="34" charset="0"/>
              <a:cs typeface="Courier New" pitchFamily="49" charset="0"/>
            </a:endParaRPr>
          </a:p>
        </p:txBody>
      </p:sp>
      <p:sp>
        <p:nvSpPr>
          <p:cNvPr id="21525" name="Freeform 37"/>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dirty="0">
              <a:effectLst>
                <a:outerShdw blurRad="38100" dist="38100" dir="2700000" algn="tl">
                  <a:srgbClr val="000000">
                    <a:alpha val="43137"/>
                  </a:srgbClr>
                </a:outerShdw>
              </a:effectLst>
              <a:latin typeface="Arial" pitchFamily="34" charset="0"/>
            </a:endParaRPr>
          </a:p>
        </p:txBody>
      </p:sp>
      <p:sp>
        <p:nvSpPr>
          <p:cNvPr id="21526" name="Text Box 38"/>
          <p:cNvSpPr txBox="1">
            <a:spLocks noChangeArrowheads="1"/>
          </p:cNvSpPr>
          <p:nvPr/>
        </p:nvSpPr>
        <p:spPr bwMode="auto">
          <a:xfrm>
            <a:off x="5038725" y="4562475"/>
            <a:ext cx="3525838" cy="1373188"/>
          </a:xfrm>
          <a:prstGeom prst="rect">
            <a:avLst/>
          </a:prstGeom>
          <a:noFill/>
          <a:ln w="38100" algn="ctr">
            <a:noFill/>
            <a:miter lim="800000"/>
            <a:headEnd/>
            <a:tailEnd/>
          </a:ln>
        </p:spPr>
        <p:txBody>
          <a:bodyPr>
            <a:spAutoFit/>
          </a:bodyPr>
          <a:lstStyle/>
          <a:p>
            <a:pPr algn="ctr"/>
            <a:r>
              <a:rPr lang="en-US" sz="2800" dirty="0">
                <a:solidFill>
                  <a:srgbClr val="FF0000"/>
                </a:solidFill>
                <a:effectLst>
                  <a:outerShdw blurRad="38100" dist="38100" dir="2700000" algn="tl">
                    <a:srgbClr val="000000">
                      <a:alpha val="43137"/>
                    </a:srgbClr>
                  </a:outerShdw>
                </a:effectLst>
                <a:latin typeface="Arial" pitchFamily="34" charset="0"/>
                <a:cs typeface="Courier New" pitchFamily="49" charset="0"/>
              </a:rPr>
              <a:t>Need to tell whether queue is full or empty</a:t>
            </a:r>
          </a:p>
        </p:txBody>
      </p:sp>
      <p:grpSp>
        <p:nvGrpSpPr>
          <p:cNvPr id="21527" name="Group 39"/>
          <p:cNvGrpSpPr>
            <a:grpSpLocks/>
          </p:cNvGrpSpPr>
          <p:nvPr/>
        </p:nvGrpSpPr>
        <p:grpSpPr bwMode="auto">
          <a:xfrm>
            <a:off x="4452938" y="3162300"/>
            <a:ext cx="427037" cy="622300"/>
            <a:chOff x="2208" y="1920"/>
            <a:chExt cx="1152" cy="1680"/>
          </a:xfrm>
        </p:grpSpPr>
        <p:sp>
          <p:nvSpPr>
            <p:cNvPr id="21528" name="Oval 40"/>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dirty="0">
                <a:effectLst>
                  <a:outerShdw blurRad="38100" dist="38100" dir="2700000" algn="tl">
                    <a:srgbClr val="000000">
                      <a:alpha val="43137"/>
                    </a:srgbClr>
                  </a:outerShdw>
                </a:effectLst>
                <a:latin typeface="Arial" pitchFamily="34" charset="0"/>
                <a:cs typeface="Courier New" pitchFamily="49" charset="0"/>
              </a:endParaRPr>
            </a:p>
          </p:txBody>
        </p:sp>
        <p:sp>
          <p:nvSpPr>
            <p:cNvPr id="21529" name="Oval 41"/>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effectLst>
                  <a:outerShdw blurRad="38100" dist="38100" dir="2700000" algn="tl">
                    <a:srgbClr val="000000">
                      <a:alpha val="43137"/>
                    </a:srgbClr>
                  </a:outerShdw>
                </a:effectLst>
                <a:latin typeface="Arial" pitchFamily="34" charset="0"/>
                <a:cs typeface="Courier New" pitchFamily="49" charset="0"/>
              </a:endParaRPr>
            </a:p>
          </p:txBody>
        </p:sp>
        <p:sp>
          <p:nvSpPr>
            <p:cNvPr id="21530" name="AutoShape 4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effectLst>
                  <a:outerShdw blurRad="38100" dist="38100" dir="2700000" algn="tl">
                    <a:srgbClr val="000000">
                      <a:alpha val="43137"/>
                    </a:srgbClr>
                  </a:outerShdw>
                </a:effectLst>
                <a:latin typeface="Arial" pitchFamily="34" charset="0"/>
              </a:endParaRPr>
            </a:p>
          </p:txBody>
        </p:sp>
        <p:sp>
          <p:nvSpPr>
            <p:cNvPr id="21531" name="AutoShape 4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dirty="0">
                <a:effectLst>
                  <a:outerShdw blurRad="38100" dist="38100" dir="2700000" algn="tl">
                    <a:srgbClr val="000000">
                      <a:alpha val="43137"/>
                    </a:srgbClr>
                  </a:outerShdw>
                </a:effectLst>
                <a:latin typeface="Arial" pitchFamily="34" charset="0"/>
              </a:endParaRPr>
            </a:p>
          </p:txBody>
        </p:sp>
      </p:gr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Footer Placeholder 1"/>
          <p:cNvSpPr>
            <a:spLocks noGrp="1"/>
          </p:cNvSpPr>
          <p:nvPr>
            <p:ph type="ftr" sz="quarter" idx="10"/>
          </p:nvPr>
        </p:nvSpPr>
        <p:spPr>
          <a:noFill/>
        </p:spPr>
        <p:txBody>
          <a:bodyPr/>
          <a:lstStyle/>
          <a:p>
            <a:r>
              <a:rPr lang="en-US" smtClean="0"/>
              <a:t>Art of Multiprocessor Programming</a:t>
            </a:r>
          </a:p>
        </p:txBody>
      </p:sp>
      <p:sp>
        <p:nvSpPr>
          <p:cNvPr id="195587" name="Slide Number Placeholder 2"/>
          <p:cNvSpPr>
            <a:spLocks noGrp="1"/>
          </p:cNvSpPr>
          <p:nvPr>
            <p:ph type="sldNum" sz="quarter" idx="11"/>
          </p:nvPr>
        </p:nvSpPr>
        <p:spPr>
          <a:noFill/>
        </p:spPr>
        <p:txBody>
          <a:bodyPr/>
          <a:lstStyle/>
          <a:p>
            <a:fld id="{27A5FA88-56E1-45C8-8D81-48B013ECA5E8}" type="slidenum">
              <a:rPr lang="ar-SA" smtClean="0">
                <a:cs typeface="Arial" pitchFamily="34" charset="0"/>
              </a:rPr>
              <a:pPr/>
              <a:t>190</a:t>
            </a:fld>
            <a:endParaRPr lang="en-US" smtClean="0">
              <a:cs typeface="Arial" pitchFamily="34" charset="0"/>
            </a:endParaRPr>
          </a:p>
        </p:txBody>
      </p:sp>
      <p:sp>
        <p:nvSpPr>
          <p:cNvPr id="19558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68E2A154-8210-4A14-9E0D-E8C3A9A3B7DA}" type="slidenum">
              <a:rPr lang="ar-SA" sz="1400">
                <a:solidFill>
                  <a:schemeClr val="tx1"/>
                </a:solidFill>
                <a:latin typeface="Arial" pitchFamily="34" charset="0"/>
                <a:cs typeface="Arial" pitchFamily="34" charset="0"/>
              </a:rPr>
              <a:pPr/>
              <a:t>190</a:t>
            </a:fld>
            <a:endParaRPr lang="en-US" sz="1400" dirty="0">
              <a:solidFill>
                <a:schemeClr val="tx1"/>
              </a:solidFill>
              <a:latin typeface="Arial" pitchFamily="34" charset="0"/>
              <a:cs typeface="Arial" pitchFamily="34" charset="0"/>
            </a:endParaRPr>
          </a:p>
        </p:txBody>
      </p:sp>
      <p:sp>
        <p:nvSpPr>
          <p:cNvPr id="195589" name="Text Box 6"/>
          <p:cNvSpPr txBox="1">
            <a:spLocks noChangeArrowheads="1"/>
          </p:cNvSpPr>
          <p:nvPr/>
        </p:nvSpPr>
        <p:spPr bwMode="auto">
          <a:xfrm>
            <a:off x="280988" y="1727200"/>
            <a:ext cx="8539162" cy="25304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EliminationArray {</a:t>
            </a:r>
          </a:p>
          <a:p>
            <a:pPr algn="l"/>
            <a:r>
              <a:rPr lang="en-US" sz="2000" b="1">
                <a:solidFill>
                  <a:schemeClr val="folHlink"/>
                </a:solidFill>
                <a:latin typeface="Lucida Console" pitchFamily="49" charset="0"/>
                <a:cs typeface="Courier New" pitchFamily="49" charset="0"/>
              </a:rPr>
              <a:t>…</a:t>
            </a:r>
          </a:p>
          <a:p>
            <a:pPr algn="l"/>
            <a:r>
              <a:rPr lang="en-US" sz="2000" b="1">
                <a:solidFill>
                  <a:schemeClr val="tx1"/>
                </a:solidFill>
                <a:latin typeface="Lucida Console" pitchFamily="49" charset="0"/>
                <a:cs typeface="Courier New" pitchFamily="49" charset="0"/>
              </a:rPr>
              <a:t>public</a:t>
            </a:r>
            <a:r>
              <a:rPr lang="en-US" sz="2000" b="1">
                <a:latin typeface="Lucida Console" pitchFamily="49" charset="0"/>
                <a:cs typeface="Courier New" pitchFamily="49" charset="0"/>
              </a:rPr>
              <a:t> T visit(T value, </a:t>
            </a:r>
            <a:r>
              <a:rPr lang="en-US" sz="2000" b="1">
                <a:solidFill>
                  <a:schemeClr val="tx1"/>
                </a:solidFill>
                <a:latin typeface="Lucida Console" pitchFamily="49" charset="0"/>
                <a:cs typeface="Courier New" pitchFamily="49" charset="0"/>
              </a:rPr>
              <a:t>int</a:t>
            </a:r>
            <a:r>
              <a:rPr lang="en-US" sz="2000" b="1">
                <a:latin typeface="Lucida Console" pitchFamily="49" charset="0"/>
                <a:cs typeface="Courier New" pitchFamily="49" charset="0"/>
              </a:rPr>
              <a:t> range)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throws</a:t>
            </a:r>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TimeoutException {</a:t>
            </a:r>
          </a:p>
          <a:p>
            <a:pPr algn="l"/>
            <a:r>
              <a:rPr lang="en-US" sz="2000" b="1">
                <a:solidFill>
                  <a:schemeClr val="folHlink"/>
                </a:solidFill>
                <a:latin typeface="Lucida Console" pitchFamily="49" charset="0"/>
                <a:cs typeface="Courier New" pitchFamily="49" charset="0"/>
              </a:rPr>
              <a:t>    int slot = random.nextInt(range);</a:t>
            </a:r>
          </a:p>
          <a:p>
            <a:pPr algn="l"/>
            <a:r>
              <a:rPr lang="en-US" sz="2000" b="1">
                <a:solidFill>
                  <a:schemeClr val="folHlink"/>
                </a:solidFill>
                <a:latin typeface="Lucida Console" pitchFamily="49" charset="0"/>
                <a:cs typeface="Courier New" pitchFamily="49" charset="0"/>
              </a:rPr>
              <a:t>    int nanodur = convertToNanos(duration, timeUnit));    </a:t>
            </a:r>
          </a:p>
          <a:p>
            <a:pPr algn="l"/>
            <a:r>
              <a:rPr lang="en-US" sz="2000" b="1">
                <a:solidFill>
                  <a:schemeClr val="folHlink"/>
                </a:solidFill>
                <a:latin typeface="Lucida Console" pitchFamily="49" charset="0"/>
                <a:cs typeface="Courier New" pitchFamily="49" charset="0"/>
              </a:rPr>
              <a:t>    return (exchanger[slot].exchange(value, nanodur)  </a:t>
            </a:r>
          </a:p>
          <a:p>
            <a:pPr algn="l"/>
            <a:r>
              <a:rPr lang="en-US" sz="2000" b="1">
                <a:solidFill>
                  <a:schemeClr val="folHlink"/>
                </a:solidFill>
                <a:latin typeface="Lucida Console" pitchFamily="49" charset="0"/>
                <a:cs typeface="Courier New" pitchFamily="49" charset="0"/>
              </a:rPr>
              <a:t>}}</a:t>
            </a:r>
          </a:p>
        </p:txBody>
      </p:sp>
      <p:sp>
        <p:nvSpPr>
          <p:cNvPr id="195590" name="Rectangle 3"/>
          <p:cNvSpPr>
            <a:spLocks noGrp="1" noChangeArrowheads="1"/>
          </p:cNvSpPr>
          <p:nvPr>
            <p:ph type="title" idx="4294967295"/>
          </p:nvPr>
        </p:nvSpPr>
        <p:spPr>
          <a:xfrm>
            <a:off x="685800" y="92075"/>
            <a:ext cx="7772400" cy="1143000"/>
          </a:xfrm>
        </p:spPr>
        <p:txBody>
          <a:bodyPr/>
          <a:lstStyle/>
          <a:p>
            <a:r>
              <a:rPr lang="en-US" smtClean="0"/>
              <a:t>Elimination Array</a:t>
            </a:r>
          </a:p>
        </p:txBody>
      </p:sp>
      <p:sp>
        <p:nvSpPr>
          <p:cNvPr id="195591" name="AutoShape 4"/>
          <p:cNvSpPr>
            <a:spLocks noChangeArrowheads="1"/>
          </p:cNvSpPr>
          <p:nvPr/>
        </p:nvSpPr>
        <p:spPr bwMode="auto">
          <a:xfrm flipH="1">
            <a:off x="242888" y="2314575"/>
            <a:ext cx="5659437" cy="393700"/>
          </a:xfrm>
          <a:prstGeom prst="wedgeRoundRectCallout">
            <a:avLst>
              <a:gd name="adj1" fmla="val -18671"/>
              <a:gd name="adj2" fmla="val 468144"/>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195592" name="Text Box 5"/>
          <p:cNvSpPr txBox="1">
            <a:spLocks noChangeArrowheads="1"/>
          </p:cNvSpPr>
          <p:nvPr/>
        </p:nvSpPr>
        <p:spPr bwMode="auto">
          <a:xfrm>
            <a:off x="268288" y="4319588"/>
            <a:ext cx="6884987" cy="1373187"/>
          </a:xfrm>
          <a:prstGeom prst="rect">
            <a:avLst/>
          </a:prstGeom>
          <a:solidFill>
            <a:schemeClr val="bg1">
              <a:alpha val="89803"/>
            </a:schemeClr>
          </a:solidFill>
          <a:ln w="38100" algn="ctr">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visit the elimination array with </a:t>
            </a:r>
            <a:r>
              <a:rPr lang="en-US" sz="2800" b="1" dirty="0" smtClean="0">
                <a:solidFill>
                  <a:srgbClr val="FF0000"/>
                </a:solidFill>
                <a:latin typeface="Arial" pitchFamily="34" charset="0"/>
                <a:cs typeface="Arial" pitchFamily="34" charset="0"/>
              </a:rPr>
              <a:t>value </a:t>
            </a:r>
            <a:r>
              <a:rPr lang="en-US" sz="2800" b="1" dirty="0">
                <a:solidFill>
                  <a:srgbClr val="FF0000"/>
                </a:solidFill>
                <a:latin typeface="Arial" pitchFamily="34" charset="0"/>
                <a:cs typeface="Arial" pitchFamily="34" charset="0"/>
              </a:rPr>
              <a:t>and </a:t>
            </a:r>
            <a:r>
              <a:rPr lang="en-US" sz="2800" b="1" dirty="0" smtClean="0">
                <a:solidFill>
                  <a:srgbClr val="FF0000"/>
                </a:solidFill>
                <a:latin typeface="Arial" pitchFamily="34" charset="0"/>
                <a:cs typeface="Arial" pitchFamily="34" charset="0"/>
              </a:rPr>
              <a:t>range</a:t>
            </a:r>
          </a:p>
          <a:p>
            <a:pPr algn="ctr"/>
            <a:r>
              <a:rPr lang="en-US" sz="2800" b="1" dirty="0" smtClean="0">
                <a:solidFill>
                  <a:srgbClr val="FF0000"/>
                </a:solidFill>
                <a:latin typeface="Arial" pitchFamily="34" charset="0"/>
                <a:cs typeface="Arial" pitchFamily="34" charset="0"/>
              </a:rPr>
              <a:t>(waiting duration not </a:t>
            </a:r>
            <a:r>
              <a:rPr lang="en-US" sz="2800" b="1" dirty="0">
                <a:solidFill>
                  <a:srgbClr val="FF0000"/>
                </a:solidFill>
                <a:latin typeface="Arial" pitchFamily="34" charset="0"/>
                <a:cs typeface="Arial" pitchFamily="34" charset="0"/>
              </a:rPr>
              <a:t>dynamic)</a:t>
            </a:r>
          </a:p>
        </p:txBody>
      </p:sp>
    </p:spTree>
  </p:cSld>
  <p:clrMapOvr>
    <a:masterClrMapping/>
  </p:clrMapOvr>
  <p:transition>
    <p:blinds/>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Footer Placeholder 1"/>
          <p:cNvSpPr>
            <a:spLocks noGrp="1"/>
          </p:cNvSpPr>
          <p:nvPr>
            <p:ph type="ftr" sz="quarter" idx="10"/>
          </p:nvPr>
        </p:nvSpPr>
        <p:spPr>
          <a:noFill/>
        </p:spPr>
        <p:txBody>
          <a:bodyPr/>
          <a:lstStyle/>
          <a:p>
            <a:r>
              <a:rPr lang="en-US" smtClean="0"/>
              <a:t>Art of Multiprocessor Programming</a:t>
            </a:r>
          </a:p>
        </p:txBody>
      </p:sp>
      <p:sp>
        <p:nvSpPr>
          <p:cNvPr id="196611" name="Slide Number Placeholder 2"/>
          <p:cNvSpPr>
            <a:spLocks noGrp="1"/>
          </p:cNvSpPr>
          <p:nvPr>
            <p:ph type="sldNum" sz="quarter" idx="11"/>
          </p:nvPr>
        </p:nvSpPr>
        <p:spPr>
          <a:noFill/>
        </p:spPr>
        <p:txBody>
          <a:bodyPr/>
          <a:lstStyle/>
          <a:p>
            <a:fld id="{8BF7C6EA-F7E1-47F1-9F07-A557F65C91E4}" type="slidenum">
              <a:rPr lang="ar-SA" smtClean="0">
                <a:cs typeface="Arial" pitchFamily="34" charset="0"/>
              </a:rPr>
              <a:pPr/>
              <a:t>191</a:t>
            </a:fld>
            <a:endParaRPr lang="en-US" smtClean="0">
              <a:cs typeface="Arial" pitchFamily="34" charset="0"/>
            </a:endParaRPr>
          </a:p>
        </p:txBody>
      </p:sp>
      <p:sp>
        <p:nvSpPr>
          <p:cNvPr id="19661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A22F935-72AB-4F42-B70E-28C7A04D7F97}" type="slidenum">
              <a:rPr lang="ar-SA" sz="1400">
                <a:solidFill>
                  <a:schemeClr val="tx1"/>
                </a:solidFill>
                <a:latin typeface="Arial" pitchFamily="34" charset="0"/>
                <a:cs typeface="Arial" pitchFamily="34" charset="0"/>
              </a:rPr>
              <a:pPr/>
              <a:t>191</a:t>
            </a:fld>
            <a:endParaRPr lang="en-US" sz="1400" dirty="0">
              <a:solidFill>
                <a:schemeClr val="tx1"/>
              </a:solidFill>
              <a:latin typeface="Arial" pitchFamily="34" charset="0"/>
              <a:cs typeface="Arial" pitchFamily="34" charset="0"/>
            </a:endParaRPr>
          </a:p>
        </p:txBody>
      </p:sp>
      <p:sp>
        <p:nvSpPr>
          <p:cNvPr id="196613" name="Text Box 6"/>
          <p:cNvSpPr txBox="1">
            <a:spLocks noChangeArrowheads="1"/>
          </p:cNvSpPr>
          <p:nvPr/>
        </p:nvSpPr>
        <p:spPr bwMode="auto">
          <a:xfrm>
            <a:off x="280988" y="1727200"/>
            <a:ext cx="8539162" cy="25304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EliminationArray {</a:t>
            </a:r>
          </a:p>
          <a:p>
            <a:pPr algn="l"/>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public T visit(T value, int range)</a:t>
            </a:r>
          </a:p>
          <a:p>
            <a:pPr algn="l"/>
            <a:r>
              <a:rPr lang="en-US" sz="2000" b="1">
                <a:solidFill>
                  <a:schemeClr val="folHlink"/>
                </a:solidFill>
                <a:latin typeface="Lucida Console" pitchFamily="49" charset="0"/>
                <a:cs typeface="Courier New" pitchFamily="49" charset="0"/>
              </a:rPr>
              <a:t>  throws</a:t>
            </a:r>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TimeoutException {</a:t>
            </a:r>
          </a:p>
          <a:p>
            <a:pPr algn="l"/>
            <a:r>
              <a:rPr lang="en-US" sz="2000" b="1">
                <a:solidFill>
                  <a:schemeClr val="folHlink"/>
                </a:solidFill>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int</a:t>
            </a:r>
            <a:r>
              <a:rPr lang="en-US" sz="2000" b="1">
                <a:solidFill>
                  <a:schemeClr val="folHlink"/>
                </a:solidFill>
                <a:latin typeface="Lucida Console" pitchFamily="49" charset="0"/>
                <a:cs typeface="Courier New" pitchFamily="49" charset="0"/>
              </a:rPr>
              <a:t> </a:t>
            </a:r>
            <a:r>
              <a:rPr lang="en-US" sz="2000" b="1">
                <a:latin typeface="Lucida Console" pitchFamily="49" charset="0"/>
                <a:cs typeface="Courier New" pitchFamily="49" charset="0"/>
              </a:rPr>
              <a:t>slot = random.nextInt(range);</a:t>
            </a:r>
          </a:p>
          <a:p>
            <a:pPr algn="l"/>
            <a:r>
              <a:rPr lang="en-US" sz="2000" b="1">
                <a:solidFill>
                  <a:schemeClr val="folHlink"/>
                </a:solidFill>
                <a:latin typeface="Lucida Console" pitchFamily="49" charset="0"/>
                <a:cs typeface="Courier New" pitchFamily="49" charset="0"/>
              </a:rPr>
              <a:t>    int nanodur = convertToNanos(duration, timeUnit));    </a:t>
            </a:r>
          </a:p>
          <a:p>
            <a:pPr algn="l"/>
            <a:r>
              <a:rPr lang="en-US" sz="2000" b="1">
                <a:solidFill>
                  <a:schemeClr val="folHlink"/>
                </a:solidFill>
                <a:latin typeface="Lucida Console" pitchFamily="49" charset="0"/>
                <a:cs typeface="Courier New" pitchFamily="49" charset="0"/>
              </a:rPr>
              <a:t>    return (exchanger[slot].exchange(value, nanodur)  </a:t>
            </a:r>
          </a:p>
          <a:p>
            <a:pPr algn="l"/>
            <a:r>
              <a:rPr lang="en-US" sz="2000" b="1">
                <a:solidFill>
                  <a:schemeClr val="folHlink"/>
                </a:solidFill>
                <a:latin typeface="Lucida Console" pitchFamily="49" charset="0"/>
                <a:cs typeface="Courier New" pitchFamily="49" charset="0"/>
              </a:rPr>
              <a:t>}}</a:t>
            </a:r>
          </a:p>
        </p:txBody>
      </p:sp>
      <p:sp>
        <p:nvSpPr>
          <p:cNvPr id="196614" name="Rectangle 3"/>
          <p:cNvSpPr>
            <a:spLocks noGrp="1" noChangeArrowheads="1"/>
          </p:cNvSpPr>
          <p:nvPr>
            <p:ph type="title" idx="4294967295"/>
          </p:nvPr>
        </p:nvSpPr>
        <p:spPr>
          <a:xfrm>
            <a:off x="685800" y="92075"/>
            <a:ext cx="7772400" cy="1143000"/>
          </a:xfrm>
        </p:spPr>
        <p:txBody>
          <a:bodyPr/>
          <a:lstStyle/>
          <a:p>
            <a:r>
              <a:rPr lang="en-US" smtClean="0"/>
              <a:t>Elimination Array</a:t>
            </a:r>
          </a:p>
        </p:txBody>
      </p:sp>
      <p:sp>
        <p:nvSpPr>
          <p:cNvPr id="196615" name="AutoShape 4"/>
          <p:cNvSpPr>
            <a:spLocks noChangeArrowheads="1"/>
          </p:cNvSpPr>
          <p:nvPr/>
        </p:nvSpPr>
        <p:spPr bwMode="auto">
          <a:xfrm flipH="1">
            <a:off x="923925" y="2911475"/>
            <a:ext cx="5178425" cy="463550"/>
          </a:xfrm>
          <a:prstGeom prst="wedgeRoundRectCallout">
            <a:avLst>
              <a:gd name="adj1" fmla="val -20634"/>
              <a:gd name="adj2" fmla="val -154454"/>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196616" name="Text Box 5"/>
          <p:cNvSpPr txBox="1">
            <a:spLocks noChangeArrowheads="1"/>
          </p:cNvSpPr>
          <p:nvPr/>
        </p:nvSpPr>
        <p:spPr bwMode="auto">
          <a:xfrm>
            <a:off x="1335088" y="1939925"/>
            <a:ext cx="4741862" cy="519113"/>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Pick a random array entry</a:t>
            </a:r>
          </a:p>
        </p:txBody>
      </p:sp>
    </p:spTree>
  </p:cSld>
  <p:clrMapOvr>
    <a:masterClrMapping/>
  </p:clrMapOvr>
  <p:transition>
    <p:blinds/>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ooter Placeholder 1"/>
          <p:cNvSpPr>
            <a:spLocks noGrp="1"/>
          </p:cNvSpPr>
          <p:nvPr>
            <p:ph type="ftr" sz="quarter" idx="10"/>
          </p:nvPr>
        </p:nvSpPr>
        <p:spPr>
          <a:noFill/>
        </p:spPr>
        <p:txBody>
          <a:bodyPr/>
          <a:lstStyle/>
          <a:p>
            <a:r>
              <a:rPr lang="en-US" smtClean="0"/>
              <a:t>Art of Multiprocessor Programming</a:t>
            </a:r>
          </a:p>
        </p:txBody>
      </p:sp>
      <p:sp>
        <p:nvSpPr>
          <p:cNvPr id="197635" name="Slide Number Placeholder 2"/>
          <p:cNvSpPr>
            <a:spLocks noGrp="1"/>
          </p:cNvSpPr>
          <p:nvPr>
            <p:ph type="sldNum" sz="quarter" idx="11"/>
          </p:nvPr>
        </p:nvSpPr>
        <p:spPr>
          <a:noFill/>
        </p:spPr>
        <p:txBody>
          <a:bodyPr/>
          <a:lstStyle/>
          <a:p>
            <a:fld id="{380CDF79-1FE6-43E0-8D90-2357CE2FBA87}" type="slidenum">
              <a:rPr lang="ar-SA" smtClean="0">
                <a:cs typeface="Arial" pitchFamily="34" charset="0"/>
              </a:rPr>
              <a:pPr/>
              <a:t>192</a:t>
            </a:fld>
            <a:endParaRPr lang="en-US" smtClean="0">
              <a:cs typeface="Arial" pitchFamily="34" charset="0"/>
            </a:endParaRPr>
          </a:p>
        </p:txBody>
      </p:sp>
      <p:sp>
        <p:nvSpPr>
          <p:cNvPr id="19763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24410854-8CBB-4E17-99AD-657B7CFEB361}" type="slidenum">
              <a:rPr lang="ar-SA" sz="1400">
                <a:solidFill>
                  <a:schemeClr val="tx1"/>
                </a:solidFill>
                <a:latin typeface="Arial" pitchFamily="34" charset="0"/>
                <a:cs typeface="Arial" pitchFamily="34" charset="0"/>
              </a:rPr>
              <a:pPr/>
              <a:t>192</a:t>
            </a:fld>
            <a:endParaRPr lang="en-US" sz="1400" dirty="0">
              <a:solidFill>
                <a:schemeClr val="tx1"/>
              </a:solidFill>
              <a:latin typeface="Arial" pitchFamily="34" charset="0"/>
              <a:cs typeface="Arial" pitchFamily="34" charset="0"/>
            </a:endParaRPr>
          </a:p>
        </p:txBody>
      </p:sp>
      <p:sp>
        <p:nvSpPr>
          <p:cNvPr id="197637" name="Text Box 6"/>
          <p:cNvSpPr txBox="1">
            <a:spLocks noChangeArrowheads="1"/>
          </p:cNvSpPr>
          <p:nvPr/>
        </p:nvSpPr>
        <p:spPr bwMode="auto">
          <a:xfrm>
            <a:off x="280988" y="1727200"/>
            <a:ext cx="8539162" cy="25304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EliminationArray {</a:t>
            </a:r>
          </a:p>
          <a:p>
            <a:pPr algn="l"/>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public T visit(T value, int range)</a:t>
            </a:r>
          </a:p>
          <a:p>
            <a:pPr algn="l"/>
            <a:r>
              <a:rPr lang="en-US" sz="2000" b="1">
                <a:solidFill>
                  <a:schemeClr val="folHlink"/>
                </a:solidFill>
                <a:latin typeface="Lucida Console" pitchFamily="49" charset="0"/>
                <a:cs typeface="Courier New" pitchFamily="49" charset="0"/>
              </a:rPr>
              <a:t>  throws TimeoutException {</a:t>
            </a:r>
          </a:p>
          <a:p>
            <a:pPr algn="l"/>
            <a:r>
              <a:rPr lang="en-US" sz="2000" b="1">
                <a:solidFill>
                  <a:schemeClr val="folHlink"/>
                </a:solidFill>
                <a:latin typeface="Lucida Console" pitchFamily="49" charset="0"/>
                <a:cs typeface="Courier New" pitchFamily="49" charset="0"/>
              </a:rPr>
              <a:t>    int slot = random.nextInt(range);</a:t>
            </a:r>
          </a:p>
          <a:p>
            <a:pPr algn="l"/>
            <a:r>
              <a:rPr lang="en-US" sz="2000" b="1">
                <a:solidFill>
                  <a:schemeClr val="folHlink"/>
                </a:solidFill>
                <a:latin typeface="Lucida Console" pitchFamily="49" charset="0"/>
                <a:cs typeface="Courier New" pitchFamily="49" charset="0"/>
              </a:rPr>
              <a:t>    int nanodur = convertToNanos(duration, timeUnit));    </a:t>
            </a:r>
          </a:p>
          <a:p>
            <a:pPr algn="l"/>
            <a:r>
              <a:rPr lang="en-US" sz="2000" b="1">
                <a:solidFill>
                  <a:schemeClr val="folHlink"/>
                </a:solidFill>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solidFill>
                  <a:schemeClr val="folHlink"/>
                </a:solidFill>
                <a:latin typeface="Lucida Console" pitchFamily="49" charset="0"/>
                <a:cs typeface="Courier New" pitchFamily="49" charset="0"/>
              </a:rPr>
              <a:t> </a:t>
            </a:r>
            <a:r>
              <a:rPr lang="en-US" sz="2000" b="1">
                <a:latin typeface="Lucida Console" pitchFamily="49" charset="0"/>
                <a:cs typeface="Courier New" pitchFamily="49" charset="0"/>
              </a:rPr>
              <a:t>(exchanger[slot].exchange(value, nanodur)  </a:t>
            </a:r>
          </a:p>
          <a:p>
            <a:pPr algn="l"/>
            <a:r>
              <a:rPr lang="en-US" sz="2000" b="1">
                <a:solidFill>
                  <a:schemeClr val="folHlink"/>
                </a:solidFill>
                <a:latin typeface="Lucida Console" pitchFamily="49" charset="0"/>
                <a:cs typeface="Courier New" pitchFamily="49" charset="0"/>
              </a:rPr>
              <a:t>}}</a:t>
            </a:r>
          </a:p>
        </p:txBody>
      </p:sp>
      <p:sp>
        <p:nvSpPr>
          <p:cNvPr id="197638" name="Rectangle 3"/>
          <p:cNvSpPr>
            <a:spLocks noGrp="1" noChangeArrowheads="1"/>
          </p:cNvSpPr>
          <p:nvPr>
            <p:ph type="title" idx="4294967295"/>
          </p:nvPr>
        </p:nvSpPr>
        <p:spPr>
          <a:xfrm>
            <a:off x="685800" y="92075"/>
            <a:ext cx="7772400" cy="1143000"/>
          </a:xfrm>
        </p:spPr>
        <p:txBody>
          <a:bodyPr/>
          <a:lstStyle/>
          <a:p>
            <a:r>
              <a:rPr lang="en-US" smtClean="0"/>
              <a:t>Elimination Array</a:t>
            </a:r>
          </a:p>
        </p:txBody>
      </p:sp>
      <p:sp>
        <p:nvSpPr>
          <p:cNvPr id="197639" name="AutoShape 4"/>
          <p:cNvSpPr>
            <a:spLocks noChangeArrowheads="1"/>
          </p:cNvSpPr>
          <p:nvPr/>
        </p:nvSpPr>
        <p:spPr bwMode="auto">
          <a:xfrm flipH="1">
            <a:off x="685800" y="3514725"/>
            <a:ext cx="7772400" cy="495300"/>
          </a:xfrm>
          <a:prstGeom prst="wedgeRoundRectCallout">
            <a:avLst>
              <a:gd name="adj1" fmla="val -2352"/>
              <a:gd name="adj2" fmla="val -148722"/>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197640" name="Text Box 5"/>
          <p:cNvSpPr txBox="1">
            <a:spLocks noChangeArrowheads="1"/>
          </p:cNvSpPr>
          <p:nvPr/>
        </p:nvSpPr>
        <p:spPr bwMode="auto">
          <a:xfrm>
            <a:off x="1752600" y="2268538"/>
            <a:ext cx="4879975" cy="519112"/>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Exchange value or time out</a:t>
            </a:r>
          </a:p>
        </p:txBody>
      </p:sp>
    </p:spTree>
  </p:cSld>
  <p:clrMapOvr>
    <a:masterClrMapping/>
  </p:clrMapOvr>
  <p:transition>
    <p:blinds/>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Footer Placeholder 1"/>
          <p:cNvSpPr>
            <a:spLocks noGrp="1"/>
          </p:cNvSpPr>
          <p:nvPr>
            <p:ph type="ftr" sz="quarter" idx="10"/>
          </p:nvPr>
        </p:nvSpPr>
        <p:spPr>
          <a:noFill/>
        </p:spPr>
        <p:txBody>
          <a:bodyPr/>
          <a:lstStyle/>
          <a:p>
            <a:r>
              <a:rPr lang="en-US" smtClean="0"/>
              <a:t>Art of Multiprocessor Programming</a:t>
            </a:r>
          </a:p>
        </p:txBody>
      </p:sp>
      <p:sp>
        <p:nvSpPr>
          <p:cNvPr id="198659" name="Slide Number Placeholder 2"/>
          <p:cNvSpPr>
            <a:spLocks noGrp="1"/>
          </p:cNvSpPr>
          <p:nvPr>
            <p:ph type="sldNum" sz="quarter" idx="11"/>
          </p:nvPr>
        </p:nvSpPr>
        <p:spPr>
          <a:noFill/>
        </p:spPr>
        <p:txBody>
          <a:bodyPr/>
          <a:lstStyle/>
          <a:p>
            <a:fld id="{DA1C1F2E-F51C-4FE0-99BB-784CBC2ECD03}" type="slidenum">
              <a:rPr lang="ar-SA" smtClean="0">
                <a:cs typeface="Arial" pitchFamily="34" charset="0"/>
              </a:rPr>
              <a:pPr/>
              <a:t>193</a:t>
            </a:fld>
            <a:endParaRPr lang="en-US" smtClean="0">
              <a:cs typeface="Arial" pitchFamily="34" charset="0"/>
            </a:endParaRPr>
          </a:p>
        </p:txBody>
      </p:sp>
      <p:sp>
        <p:nvSpPr>
          <p:cNvPr id="19866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1FAD1548-7E06-45EF-B6A4-408BFFCE072D}" type="slidenum">
              <a:rPr lang="ar-SA" sz="1400">
                <a:solidFill>
                  <a:schemeClr val="tx1"/>
                </a:solidFill>
                <a:latin typeface="Arial" pitchFamily="34" charset="0"/>
                <a:cs typeface="Arial" pitchFamily="34" charset="0"/>
              </a:rPr>
              <a:pPr/>
              <a:t>193</a:t>
            </a:fld>
            <a:endParaRPr lang="en-US" sz="1400" dirty="0">
              <a:solidFill>
                <a:schemeClr val="tx1"/>
              </a:solidFill>
              <a:latin typeface="Arial" pitchFamily="34" charset="0"/>
              <a:cs typeface="Arial" pitchFamily="34" charset="0"/>
            </a:endParaRPr>
          </a:p>
        </p:txBody>
      </p:sp>
      <p:sp>
        <p:nvSpPr>
          <p:cNvPr id="198661" name="Text Box 2"/>
          <p:cNvSpPr txBox="1">
            <a:spLocks noChangeArrowheads="1"/>
          </p:cNvSpPr>
          <p:nvPr/>
        </p:nvSpPr>
        <p:spPr bwMode="auto">
          <a:xfrm>
            <a:off x="685800" y="1539875"/>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public</a:t>
            </a:r>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void</a:t>
            </a:r>
            <a:r>
              <a:rPr lang="en-US" sz="2000" b="1">
                <a:latin typeface="Lucida Console" pitchFamily="49" charset="0"/>
                <a:cs typeface="Courier New" pitchFamily="49" charset="0"/>
              </a:rPr>
              <a:t> push(T value) {</a:t>
            </a:r>
          </a:p>
          <a:p>
            <a:pPr algn="l"/>
            <a:r>
              <a:rPr lang="en-US" sz="2000" b="1">
                <a:latin typeface="Lucida Console" pitchFamily="49" charset="0"/>
                <a:cs typeface="Courier New" pitchFamily="49" charset="0"/>
              </a:rPr>
              <a:t>...</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while</a:t>
            </a:r>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true</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(tryPush(node))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a:t>
            </a:r>
          </a:p>
          <a:p>
            <a:pPr algn="l"/>
            <a:r>
              <a:rPr lang="en-US" sz="2000" b="1">
                <a:latin typeface="Lucida Console" pitchFamily="49" charset="0"/>
                <a:cs typeface="Courier New" pitchFamily="49" charset="0"/>
              </a:rPr>
              <a:t>  } </a:t>
            </a:r>
            <a:r>
              <a:rPr lang="en-US" sz="2000" b="1">
                <a:solidFill>
                  <a:schemeClr val="tx1"/>
                </a:solidFill>
                <a:latin typeface="Lucida Console" pitchFamily="49" charset="0"/>
                <a:cs typeface="Courier New" pitchFamily="49" charset="0"/>
              </a:rPr>
              <a:t>else</a:t>
            </a:r>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try</a:t>
            </a:r>
            <a:r>
              <a:rPr lang="en-US" sz="2000" b="1">
                <a:latin typeface="Lucida Console" pitchFamily="49" charset="0"/>
                <a:cs typeface="Courier New" pitchFamily="49" charset="0"/>
              </a:rPr>
              <a:t> { </a:t>
            </a:r>
          </a:p>
          <a:p>
            <a:pPr algn="l"/>
            <a:r>
              <a:rPr lang="en-US" sz="2000" b="1">
                <a:latin typeface="Lucida Console" pitchFamily="49" charset="0"/>
                <a:cs typeface="Courier New" pitchFamily="49" charset="0"/>
              </a:rPr>
              <a:t>      T otherValue =      	 	 	eliminationArray.visit(value,policy.range);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(otherValue == </a:t>
            </a:r>
            <a:r>
              <a:rPr lang="en-US" sz="2000" b="1">
                <a:solidFill>
                  <a:schemeClr val="tx1"/>
                </a:solidFill>
                <a:latin typeface="Lucida Console" pitchFamily="49" charset="0"/>
                <a:cs typeface="Courier New" pitchFamily="49" charset="0"/>
              </a:rPr>
              <a:t>null</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endParaRPr lang="en-US" sz="2000">
              <a:latin typeface="Lucida Console" pitchFamily="49" charset="0"/>
              <a:cs typeface="Courier New" pitchFamily="49" charset="0"/>
            </a:endParaRPr>
          </a:p>
        </p:txBody>
      </p:sp>
      <p:sp>
        <p:nvSpPr>
          <p:cNvPr id="198662" name="Rectangle 3"/>
          <p:cNvSpPr>
            <a:spLocks noGrp="1" noChangeArrowheads="1"/>
          </p:cNvSpPr>
          <p:nvPr>
            <p:ph type="title" idx="4294967295"/>
          </p:nvPr>
        </p:nvSpPr>
        <p:spPr>
          <a:xfrm>
            <a:off x="685800" y="206375"/>
            <a:ext cx="7772400" cy="1143000"/>
          </a:xfrm>
        </p:spPr>
        <p:txBody>
          <a:bodyPr/>
          <a:lstStyle/>
          <a:p>
            <a:r>
              <a:rPr lang="en-US" smtClean="0"/>
              <a:t>Elimination Stack Push</a:t>
            </a:r>
          </a:p>
        </p:txBody>
      </p:sp>
    </p:spTree>
  </p:cSld>
  <p:clrMapOvr>
    <a:masterClrMapping/>
  </p:clrMapOvr>
  <p:transition>
    <p:blinds/>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Footer Placeholder 1"/>
          <p:cNvSpPr>
            <a:spLocks noGrp="1"/>
          </p:cNvSpPr>
          <p:nvPr>
            <p:ph type="ftr" sz="quarter" idx="10"/>
          </p:nvPr>
        </p:nvSpPr>
        <p:spPr>
          <a:noFill/>
        </p:spPr>
        <p:txBody>
          <a:bodyPr/>
          <a:lstStyle/>
          <a:p>
            <a:r>
              <a:rPr lang="en-US" smtClean="0"/>
              <a:t>Art of Multiprocessor Programming</a:t>
            </a:r>
          </a:p>
        </p:txBody>
      </p:sp>
      <p:sp>
        <p:nvSpPr>
          <p:cNvPr id="199683" name="Slide Number Placeholder 2"/>
          <p:cNvSpPr>
            <a:spLocks noGrp="1"/>
          </p:cNvSpPr>
          <p:nvPr>
            <p:ph type="sldNum" sz="quarter" idx="11"/>
          </p:nvPr>
        </p:nvSpPr>
        <p:spPr>
          <a:noFill/>
        </p:spPr>
        <p:txBody>
          <a:bodyPr/>
          <a:lstStyle/>
          <a:p>
            <a:fld id="{912E9206-9378-42A0-B7C0-73AC5D26A5C6}" type="slidenum">
              <a:rPr lang="ar-SA" smtClean="0">
                <a:cs typeface="Arial" pitchFamily="34" charset="0"/>
              </a:rPr>
              <a:pPr/>
              <a:t>194</a:t>
            </a:fld>
            <a:endParaRPr lang="en-US" smtClean="0">
              <a:cs typeface="Arial" pitchFamily="34" charset="0"/>
            </a:endParaRPr>
          </a:p>
        </p:txBody>
      </p:sp>
      <p:sp>
        <p:nvSpPr>
          <p:cNvPr id="19968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87CAD231-E8BA-4918-B2E7-717955A6FC90}" type="slidenum">
              <a:rPr lang="ar-SA" sz="1400">
                <a:solidFill>
                  <a:schemeClr val="tx1"/>
                </a:solidFill>
                <a:latin typeface="Arial" pitchFamily="34" charset="0"/>
                <a:cs typeface="Arial" pitchFamily="34" charset="0"/>
              </a:rPr>
              <a:pPr/>
              <a:t>194</a:t>
            </a:fld>
            <a:endParaRPr lang="en-US" sz="1400" dirty="0">
              <a:solidFill>
                <a:schemeClr val="tx1"/>
              </a:solidFill>
              <a:latin typeface="Arial" pitchFamily="34" charset="0"/>
              <a:cs typeface="Arial" pitchFamily="34" charset="0"/>
            </a:endParaRPr>
          </a:p>
        </p:txBody>
      </p:sp>
      <p:sp>
        <p:nvSpPr>
          <p:cNvPr id="199685" name="Text Box 2"/>
          <p:cNvSpPr txBox="1">
            <a:spLocks noChangeArrowheads="1"/>
          </p:cNvSpPr>
          <p:nvPr/>
        </p:nvSpPr>
        <p:spPr bwMode="auto">
          <a:xfrm>
            <a:off x="685800" y="1539875"/>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push(T value) {</a:t>
            </a:r>
          </a:p>
          <a:p>
            <a:pPr algn="l"/>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 while (true)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(tryPush(node))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 else try { </a:t>
            </a:r>
          </a:p>
          <a:p>
            <a:pPr algn="l"/>
            <a:r>
              <a:rPr lang="en-US" sz="2000" b="1">
                <a:solidFill>
                  <a:schemeClr val="folHlink"/>
                </a:solidFill>
                <a:latin typeface="Lucida Console" pitchFamily="49" charset="0"/>
                <a:cs typeface="Courier New" pitchFamily="49" charset="0"/>
              </a:rPr>
              <a:t>      T otherValue =      	 	 	eliminationArray.visit(value,policy.range);</a:t>
            </a:r>
          </a:p>
          <a:p>
            <a:pPr algn="l"/>
            <a:r>
              <a:rPr lang="en-US" sz="2000" b="1">
                <a:solidFill>
                  <a:schemeClr val="folHlink"/>
                </a:solidFill>
                <a:latin typeface="Lucida Console" pitchFamily="49" charset="0"/>
                <a:cs typeface="Courier New" pitchFamily="49" charset="0"/>
              </a:rPr>
              <a:t>      if (otherValue == null) {</a:t>
            </a:r>
          </a:p>
          <a:p>
            <a:pPr algn="l"/>
            <a:r>
              <a:rPr lang="en-US" sz="2000" b="1">
                <a:solidFill>
                  <a:schemeClr val="folHlink"/>
                </a:solidFill>
                <a:latin typeface="Lucida Console" pitchFamily="49" charset="0"/>
                <a:cs typeface="Courier New" pitchFamily="49" charset="0"/>
              </a:rPr>
              <a:t>         return;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endParaRPr lang="en-US" sz="2000">
              <a:solidFill>
                <a:schemeClr val="folHlink"/>
              </a:solidFill>
              <a:latin typeface="Lucida Console" pitchFamily="49" charset="0"/>
              <a:cs typeface="Courier New" pitchFamily="49" charset="0"/>
            </a:endParaRPr>
          </a:p>
        </p:txBody>
      </p:sp>
      <p:sp>
        <p:nvSpPr>
          <p:cNvPr id="199686" name="Rectangle 3"/>
          <p:cNvSpPr>
            <a:spLocks noGrp="1" noChangeArrowheads="1"/>
          </p:cNvSpPr>
          <p:nvPr>
            <p:ph type="title" idx="4294967295"/>
          </p:nvPr>
        </p:nvSpPr>
        <p:spPr>
          <a:xfrm>
            <a:off x="685800" y="206375"/>
            <a:ext cx="7772400" cy="1143000"/>
          </a:xfrm>
        </p:spPr>
        <p:txBody>
          <a:bodyPr/>
          <a:lstStyle/>
          <a:p>
            <a:r>
              <a:rPr lang="en-US" smtClean="0"/>
              <a:t>Elimination Stack Push</a:t>
            </a:r>
          </a:p>
        </p:txBody>
      </p:sp>
      <p:sp>
        <p:nvSpPr>
          <p:cNvPr id="199688" name="Text Box 5"/>
          <p:cNvSpPr txBox="1">
            <a:spLocks noChangeArrowheads="1"/>
          </p:cNvSpPr>
          <p:nvPr/>
        </p:nvSpPr>
        <p:spPr bwMode="auto">
          <a:xfrm>
            <a:off x="3245167" y="4448175"/>
            <a:ext cx="3020379" cy="523220"/>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smtClean="0">
                <a:solidFill>
                  <a:srgbClr val="FF0000"/>
                </a:solidFill>
                <a:latin typeface="Arial" pitchFamily="34" charset="0"/>
                <a:cs typeface="Arial" pitchFamily="34" charset="0"/>
              </a:rPr>
              <a:t>First, </a:t>
            </a:r>
            <a:r>
              <a:rPr lang="en-US" sz="2800" b="1" dirty="0">
                <a:solidFill>
                  <a:srgbClr val="FF0000"/>
                </a:solidFill>
                <a:latin typeface="Arial" pitchFamily="34" charset="0"/>
                <a:cs typeface="Arial" pitchFamily="34" charset="0"/>
              </a:rPr>
              <a:t>try to push</a:t>
            </a:r>
          </a:p>
        </p:txBody>
      </p:sp>
      <p:sp>
        <p:nvSpPr>
          <p:cNvPr id="199687" name="AutoShape 4"/>
          <p:cNvSpPr>
            <a:spLocks noChangeArrowheads="1"/>
          </p:cNvSpPr>
          <p:nvPr/>
        </p:nvSpPr>
        <p:spPr bwMode="auto">
          <a:xfrm flipH="1">
            <a:off x="794984" y="2461882"/>
            <a:ext cx="3576638" cy="674687"/>
          </a:xfrm>
          <a:prstGeom prst="wedgeRoundRectCallout">
            <a:avLst>
              <a:gd name="adj1" fmla="val -56225"/>
              <a:gd name="adj2" fmla="val 241156"/>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ooter Placeholder 1"/>
          <p:cNvSpPr txBox="1">
            <a:spLocks noGrp="1"/>
          </p:cNvSpPr>
          <p:nvPr/>
        </p:nvSpPr>
        <p:spPr bwMode="auto">
          <a:xfrm>
            <a:off x="3124200" y="6248400"/>
            <a:ext cx="3152775" cy="457200"/>
          </a:xfrm>
          <a:prstGeom prst="rect">
            <a:avLst/>
          </a:prstGeom>
          <a:noFill/>
          <a:ln w="9525">
            <a:noFill/>
            <a:miter lim="800000"/>
            <a:headEnd/>
            <a:tailEnd/>
          </a:ln>
        </p:spPr>
        <p:txBody>
          <a:bodyPr/>
          <a:lstStyle/>
          <a:p>
            <a:pPr algn="ctr"/>
            <a:r>
              <a:rPr lang="en-US" sz="1400" dirty="0">
                <a:solidFill>
                  <a:schemeClr val="tx1"/>
                </a:solidFill>
                <a:latin typeface="Arial" pitchFamily="34" charset="0"/>
              </a:rPr>
              <a:t>Art of Multiprocessor Programming</a:t>
            </a:r>
          </a:p>
        </p:txBody>
      </p:sp>
      <p:sp>
        <p:nvSpPr>
          <p:cNvPr id="200707" name="Slide Number Placeholder 2"/>
          <p:cNvSpPr txBox="1">
            <a:spLocks noGrp="1"/>
          </p:cNvSpPr>
          <p:nvPr/>
        </p:nvSpPr>
        <p:spPr bwMode="auto">
          <a:xfrm>
            <a:off x="6553200" y="6248400"/>
            <a:ext cx="1905000" cy="457200"/>
          </a:xfrm>
          <a:prstGeom prst="rect">
            <a:avLst/>
          </a:prstGeom>
          <a:noFill/>
          <a:ln w="9525">
            <a:noFill/>
            <a:miter lim="800000"/>
            <a:headEnd/>
            <a:tailEnd/>
          </a:ln>
        </p:spPr>
        <p:txBody>
          <a:bodyPr/>
          <a:lstStyle/>
          <a:p>
            <a:fld id="{1C8165CF-F341-46B3-A446-35F848D5FBD2}" type="slidenum">
              <a:rPr lang="ar-SA" sz="1400">
                <a:solidFill>
                  <a:schemeClr val="tx1"/>
                </a:solidFill>
                <a:latin typeface="Arial" pitchFamily="34" charset="0"/>
                <a:cs typeface="Arial" pitchFamily="34" charset="0"/>
              </a:rPr>
              <a:pPr/>
              <a:t>195</a:t>
            </a:fld>
            <a:endParaRPr lang="en-US" sz="1400" dirty="0">
              <a:solidFill>
                <a:schemeClr val="tx1"/>
              </a:solidFill>
              <a:latin typeface="Arial" pitchFamily="34" charset="0"/>
              <a:cs typeface="Arial" pitchFamily="34" charset="0"/>
            </a:endParaRPr>
          </a:p>
        </p:txBody>
      </p:sp>
      <p:sp>
        <p:nvSpPr>
          <p:cNvPr id="20070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1AAE6E4B-04F8-43B9-8C58-16E40F3318EB}" type="slidenum">
              <a:rPr lang="ar-SA" sz="1400">
                <a:solidFill>
                  <a:schemeClr val="tx1"/>
                </a:solidFill>
                <a:latin typeface="Arial" pitchFamily="34" charset="0"/>
                <a:cs typeface="Arial" pitchFamily="34" charset="0"/>
              </a:rPr>
              <a:pPr/>
              <a:t>195</a:t>
            </a:fld>
            <a:endParaRPr lang="en-US" sz="1400" dirty="0">
              <a:solidFill>
                <a:schemeClr val="tx1"/>
              </a:solidFill>
              <a:latin typeface="Arial" pitchFamily="34" charset="0"/>
              <a:cs typeface="Arial" pitchFamily="34" charset="0"/>
            </a:endParaRPr>
          </a:p>
        </p:txBody>
      </p:sp>
      <p:sp>
        <p:nvSpPr>
          <p:cNvPr id="200709" name="Text Box 2"/>
          <p:cNvSpPr txBox="1">
            <a:spLocks noChangeArrowheads="1"/>
          </p:cNvSpPr>
          <p:nvPr/>
        </p:nvSpPr>
        <p:spPr bwMode="auto">
          <a:xfrm>
            <a:off x="685800" y="1539875"/>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push(T value) {</a:t>
            </a:r>
          </a:p>
          <a:p>
            <a:pPr algn="l"/>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 while (true)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(tryPush(node)) { </a:t>
            </a:r>
          </a:p>
          <a:p>
            <a:pPr algn="l"/>
            <a:r>
              <a:rPr lang="en-US" sz="2000" b="1">
                <a:solidFill>
                  <a:schemeClr val="folHlink"/>
                </a:solidFill>
                <a:latin typeface="Lucida Console" pitchFamily="49" charset="0"/>
                <a:cs typeface="Courier New" pitchFamily="49" charset="0"/>
              </a:rPr>
              <a:t>    return;</a:t>
            </a:r>
          </a:p>
          <a:p>
            <a:pPr algn="l"/>
            <a:r>
              <a:rPr lang="en-US" sz="2000" b="1">
                <a:latin typeface="Lucida Console" pitchFamily="49" charset="0"/>
                <a:cs typeface="Courier New" pitchFamily="49" charset="0"/>
              </a:rPr>
              <a:t>  } </a:t>
            </a:r>
            <a:r>
              <a:rPr lang="en-US" sz="2000" b="1">
                <a:solidFill>
                  <a:schemeClr val="tx1"/>
                </a:solidFill>
                <a:latin typeface="Lucida Console" pitchFamily="49" charset="0"/>
                <a:cs typeface="Courier New" pitchFamily="49" charset="0"/>
              </a:rPr>
              <a:t>else try</a:t>
            </a:r>
            <a:r>
              <a:rPr lang="en-US" sz="2000" b="1">
                <a:latin typeface="Lucida Console" pitchFamily="49" charset="0"/>
                <a:cs typeface="Courier New" pitchFamily="49" charset="0"/>
              </a:rPr>
              <a:t> { </a:t>
            </a:r>
          </a:p>
          <a:p>
            <a:pPr algn="l"/>
            <a:r>
              <a:rPr lang="en-US" sz="2000" b="1">
                <a:latin typeface="Lucida Console" pitchFamily="49" charset="0"/>
                <a:cs typeface="Courier New" pitchFamily="49" charset="0"/>
              </a:rPr>
              <a:t>      T otherValue =      	 	 	eliminationArray.visit(value,policy.range);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(otherValue == null) {</a:t>
            </a:r>
          </a:p>
          <a:p>
            <a:pPr algn="l"/>
            <a:r>
              <a:rPr lang="en-US" sz="2000" b="1">
                <a:solidFill>
                  <a:schemeClr val="folHlink"/>
                </a:solidFill>
                <a:latin typeface="Lucida Console" pitchFamily="49" charset="0"/>
                <a:cs typeface="Courier New" pitchFamily="49" charset="0"/>
              </a:rPr>
              <a:t>         return;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endParaRPr lang="en-US" sz="2000">
              <a:solidFill>
                <a:schemeClr val="folHlink"/>
              </a:solidFill>
              <a:latin typeface="Lucida Console" pitchFamily="49" charset="0"/>
              <a:cs typeface="Courier New" pitchFamily="49" charset="0"/>
            </a:endParaRPr>
          </a:p>
        </p:txBody>
      </p:sp>
      <p:sp>
        <p:nvSpPr>
          <p:cNvPr id="200710" name="Rectangle 3"/>
          <p:cNvSpPr>
            <a:spLocks noGrp="1" noChangeArrowheads="1"/>
          </p:cNvSpPr>
          <p:nvPr>
            <p:ph type="title" idx="4294967295"/>
          </p:nvPr>
        </p:nvSpPr>
        <p:spPr>
          <a:xfrm>
            <a:off x="685800" y="206375"/>
            <a:ext cx="7772400" cy="1143000"/>
          </a:xfrm>
        </p:spPr>
        <p:txBody>
          <a:bodyPr/>
          <a:lstStyle/>
          <a:p>
            <a:r>
              <a:rPr lang="en-US" smtClean="0"/>
              <a:t>Elimination Stack Push</a:t>
            </a:r>
          </a:p>
        </p:txBody>
      </p:sp>
      <p:sp>
        <p:nvSpPr>
          <p:cNvPr id="200711" name="AutoShape 4"/>
          <p:cNvSpPr>
            <a:spLocks noChangeArrowheads="1"/>
          </p:cNvSpPr>
          <p:nvPr/>
        </p:nvSpPr>
        <p:spPr bwMode="auto">
          <a:xfrm flipH="1">
            <a:off x="1023938" y="2932113"/>
            <a:ext cx="7434262" cy="1243012"/>
          </a:xfrm>
          <a:prstGeom prst="wedgeRoundRectCallout">
            <a:avLst>
              <a:gd name="adj1" fmla="val -13657"/>
              <a:gd name="adj2" fmla="val -80014"/>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436233" name="Text Box 9"/>
          <p:cNvSpPr txBox="1">
            <a:spLocks noChangeArrowheads="1"/>
          </p:cNvSpPr>
          <p:nvPr/>
        </p:nvSpPr>
        <p:spPr bwMode="auto">
          <a:xfrm>
            <a:off x="1946511" y="1938338"/>
            <a:ext cx="5670078" cy="523220"/>
          </a:xfrm>
          <a:prstGeom prst="rect">
            <a:avLst/>
          </a:prstGeom>
          <a:solidFill>
            <a:schemeClr val="bg1">
              <a:alpha val="80000"/>
            </a:schemeClr>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pPr algn="ctr">
              <a:defRPr/>
            </a:pPr>
            <a:r>
              <a:rPr lang="en-US" sz="2800" dirty="0">
                <a:solidFill>
                  <a:srgbClr val="3366FF"/>
                </a:solidFill>
                <a:latin typeface="Arial" pitchFamily="34" charset="0"/>
                <a:cs typeface="Arial" pitchFamily="34" charset="0"/>
              </a:rPr>
              <a:t>If I failed, </a:t>
            </a:r>
            <a:r>
              <a:rPr lang="en-US" sz="2800" dirty="0" err="1">
                <a:solidFill>
                  <a:srgbClr val="3366FF"/>
                </a:solidFill>
                <a:latin typeface="Arial" pitchFamily="34" charset="0"/>
                <a:cs typeface="Arial" pitchFamily="34" charset="0"/>
              </a:rPr>
              <a:t>backoff</a:t>
            </a:r>
            <a:r>
              <a:rPr lang="en-US" sz="2800" dirty="0">
                <a:solidFill>
                  <a:srgbClr val="3366FF"/>
                </a:solidFill>
                <a:latin typeface="Arial" pitchFamily="34" charset="0"/>
                <a:cs typeface="Arial" pitchFamily="34" charset="0"/>
              </a:rPr>
              <a:t> &amp; try to eliminate</a:t>
            </a:r>
          </a:p>
        </p:txBody>
      </p:sp>
    </p:spTree>
  </p:cSld>
  <p:clrMapOvr>
    <a:masterClrMapping/>
  </p:clrMapOvr>
  <p:transition>
    <p:blinds/>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ooter Placeholder 1"/>
          <p:cNvSpPr>
            <a:spLocks noGrp="1"/>
          </p:cNvSpPr>
          <p:nvPr>
            <p:ph type="ftr" sz="quarter" idx="10"/>
          </p:nvPr>
        </p:nvSpPr>
        <p:spPr>
          <a:noFill/>
        </p:spPr>
        <p:txBody>
          <a:bodyPr/>
          <a:lstStyle/>
          <a:p>
            <a:r>
              <a:rPr lang="en-US" smtClean="0"/>
              <a:t>Art of Multiprocessor Programming</a:t>
            </a:r>
          </a:p>
        </p:txBody>
      </p:sp>
      <p:sp>
        <p:nvSpPr>
          <p:cNvPr id="201731" name="Slide Number Placeholder 2"/>
          <p:cNvSpPr>
            <a:spLocks noGrp="1"/>
          </p:cNvSpPr>
          <p:nvPr>
            <p:ph type="sldNum" sz="quarter" idx="11"/>
          </p:nvPr>
        </p:nvSpPr>
        <p:spPr>
          <a:noFill/>
        </p:spPr>
        <p:txBody>
          <a:bodyPr/>
          <a:lstStyle/>
          <a:p>
            <a:fld id="{D4058103-3E38-4D58-8FD2-AB46422051DA}" type="slidenum">
              <a:rPr lang="ar-SA" smtClean="0">
                <a:cs typeface="Arial" pitchFamily="34" charset="0"/>
              </a:rPr>
              <a:pPr/>
              <a:t>196</a:t>
            </a:fld>
            <a:endParaRPr lang="en-US" smtClean="0">
              <a:cs typeface="Arial" pitchFamily="34" charset="0"/>
            </a:endParaRPr>
          </a:p>
        </p:txBody>
      </p:sp>
      <p:sp>
        <p:nvSpPr>
          <p:cNvPr id="20173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AE5D90A2-B821-41AB-ACC5-E5A3979F7EF2}" type="slidenum">
              <a:rPr lang="ar-SA" sz="1400">
                <a:solidFill>
                  <a:schemeClr val="tx1"/>
                </a:solidFill>
                <a:latin typeface="Arial" pitchFamily="34" charset="0"/>
                <a:cs typeface="Arial" pitchFamily="34" charset="0"/>
              </a:rPr>
              <a:pPr/>
              <a:t>196</a:t>
            </a:fld>
            <a:endParaRPr lang="en-US" sz="1400" dirty="0">
              <a:solidFill>
                <a:schemeClr val="tx1"/>
              </a:solidFill>
              <a:latin typeface="Arial" pitchFamily="34" charset="0"/>
              <a:cs typeface="Arial" pitchFamily="34" charset="0"/>
            </a:endParaRPr>
          </a:p>
        </p:txBody>
      </p:sp>
      <p:sp>
        <p:nvSpPr>
          <p:cNvPr id="201733" name="Text Box 2"/>
          <p:cNvSpPr txBox="1">
            <a:spLocks noChangeArrowheads="1"/>
          </p:cNvSpPr>
          <p:nvPr/>
        </p:nvSpPr>
        <p:spPr bwMode="auto">
          <a:xfrm>
            <a:off x="685800" y="1539875"/>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push(T value) {</a:t>
            </a:r>
          </a:p>
          <a:p>
            <a:pPr algn="l"/>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 while (true)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(tryPush(node)) { </a:t>
            </a:r>
          </a:p>
          <a:p>
            <a:pPr algn="l"/>
            <a:r>
              <a:rPr lang="en-US" sz="2000" b="1">
                <a:solidFill>
                  <a:schemeClr val="folHlink"/>
                </a:solidFill>
                <a:latin typeface="Lucida Console" pitchFamily="49" charset="0"/>
                <a:cs typeface="Courier New" pitchFamily="49" charset="0"/>
              </a:rPr>
              <a:t>    return;</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 else try { </a:t>
            </a:r>
          </a:p>
          <a:p>
            <a:pPr algn="l"/>
            <a:r>
              <a:rPr lang="en-US" sz="2000" b="1">
                <a:solidFill>
                  <a:schemeClr val="folHlink"/>
                </a:solidFill>
                <a:latin typeface="Lucida Console" pitchFamily="49" charset="0"/>
                <a:cs typeface="Courier New" pitchFamily="49" charset="0"/>
              </a:rPr>
              <a:t>      T otherValue =</a:t>
            </a:r>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eliminationArray.visit</a:t>
            </a:r>
            <a:r>
              <a:rPr lang="en-US" sz="2000" b="1">
                <a:latin typeface="Lucida Console" pitchFamily="49" charset="0"/>
                <a:cs typeface="Courier New" pitchFamily="49" charset="0"/>
              </a:rPr>
              <a:t>(value,policy.range);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(otherValue == null) {</a:t>
            </a:r>
          </a:p>
          <a:p>
            <a:pPr algn="l"/>
            <a:r>
              <a:rPr lang="en-US" sz="2000" b="1">
                <a:solidFill>
                  <a:schemeClr val="folHlink"/>
                </a:solidFill>
                <a:latin typeface="Lucida Console" pitchFamily="49" charset="0"/>
                <a:cs typeface="Courier New" pitchFamily="49" charset="0"/>
              </a:rPr>
              <a:t>         return;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endParaRPr lang="en-US" sz="2000">
              <a:solidFill>
                <a:schemeClr val="folHlink"/>
              </a:solidFill>
              <a:latin typeface="Lucida Console" pitchFamily="49" charset="0"/>
              <a:cs typeface="Courier New" pitchFamily="49" charset="0"/>
            </a:endParaRPr>
          </a:p>
        </p:txBody>
      </p:sp>
      <p:sp>
        <p:nvSpPr>
          <p:cNvPr id="201734" name="Rectangle 3"/>
          <p:cNvSpPr>
            <a:spLocks noGrp="1" noChangeArrowheads="1"/>
          </p:cNvSpPr>
          <p:nvPr>
            <p:ph type="title" idx="4294967295"/>
          </p:nvPr>
        </p:nvSpPr>
        <p:spPr>
          <a:xfrm>
            <a:off x="685800" y="206375"/>
            <a:ext cx="7772400" cy="1143000"/>
          </a:xfrm>
        </p:spPr>
        <p:txBody>
          <a:bodyPr/>
          <a:lstStyle/>
          <a:p>
            <a:r>
              <a:rPr lang="en-US" smtClean="0"/>
              <a:t>Elimination Stack Push</a:t>
            </a:r>
          </a:p>
        </p:txBody>
      </p:sp>
      <p:sp>
        <p:nvSpPr>
          <p:cNvPr id="201735" name="AutoShape 4"/>
          <p:cNvSpPr>
            <a:spLocks noChangeArrowheads="1"/>
          </p:cNvSpPr>
          <p:nvPr/>
        </p:nvSpPr>
        <p:spPr bwMode="auto">
          <a:xfrm flipH="1">
            <a:off x="4969229" y="3602038"/>
            <a:ext cx="3379787" cy="492125"/>
          </a:xfrm>
          <a:prstGeom prst="wedgeRoundRectCallout">
            <a:avLst>
              <a:gd name="adj1" fmla="val 24773"/>
              <a:gd name="adj2" fmla="val -241940"/>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201736" name="Text Box 5"/>
          <p:cNvSpPr txBox="1">
            <a:spLocks noChangeArrowheads="1"/>
          </p:cNvSpPr>
          <p:nvPr/>
        </p:nvSpPr>
        <p:spPr bwMode="auto">
          <a:xfrm>
            <a:off x="1538288" y="2001838"/>
            <a:ext cx="6494462" cy="519112"/>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Value being pushed and range to try</a:t>
            </a:r>
          </a:p>
        </p:txBody>
      </p:sp>
    </p:spTree>
  </p:cSld>
  <p:clrMapOvr>
    <a:masterClrMapping/>
  </p:clrMapOvr>
  <p:transition>
    <p:blinds/>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Footer Placeholder 1"/>
          <p:cNvSpPr>
            <a:spLocks noGrp="1"/>
          </p:cNvSpPr>
          <p:nvPr>
            <p:ph type="ftr" sz="quarter" idx="10"/>
          </p:nvPr>
        </p:nvSpPr>
        <p:spPr>
          <a:noFill/>
        </p:spPr>
        <p:txBody>
          <a:bodyPr/>
          <a:lstStyle/>
          <a:p>
            <a:r>
              <a:rPr lang="en-US" smtClean="0"/>
              <a:t>Art of Multiprocessor Programming</a:t>
            </a:r>
          </a:p>
        </p:txBody>
      </p:sp>
      <p:sp>
        <p:nvSpPr>
          <p:cNvPr id="202755" name="Slide Number Placeholder 2"/>
          <p:cNvSpPr>
            <a:spLocks noGrp="1"/>
          </p:cNvSpPr>
          <p:nvPr>
            <p:ph type="sldNum" sz="quarter" idx="11"/>
          </p:nvPr>
        </p:nvSpPr>
        <p:spPr>
          <a:noFill/>
        </p:spPr>
        <p:txBody>
          <a:bodyPr/>
          <a:lstStyle/>
          <a:p>
            <a:fld id="{11CE7C06-391E-40F3-B785-9AC35C283E0E}" type="slidenum">
              <a:rPr lang="ar-SA" smtClean="0">
                <a:cs typeface="Arial" pitchFamily="34" charset="0"/>
              </a:rPr>
              <a:pPr/>
              <a:t>197</a:t>
            </a:fld>
            <a:endParaRPr lang="en-US" smtClean="0">
              <a:cs typeface="Arial" pitchFamily="34" charset="0"/>
            </a:endParaRPr>
          </a:p>
        </p:txBody>
      </p:sp>
      <p:sp>
        <p:nvSpPr>
          <p:cNvPr id="20275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E981FE49-DFCA-4CFB-A715-ECA6CCAAEA47}" type="slidenum">
              <a:rPr lang="ar-SA" sz="1400">
                <a:solidFill>
                  <a:schemeClr val="tx1"/>
                </a:solidFill>
                <a:latin typeface="Arial" pitchFamily="34" charset="0"/>
                <a:cs typeface="Arial" pitchFamily="34" charset="0"/>
              </a:rPr>
              <a:pPr/>
              <a:t>197</a:t>
            </a:fld>
            <a:endParaRPr lang="en-US" sz="1400" dirty="0">
              <a:solidFill>
                <a:schemeClr val="tx1"/>
              </a:solidFill>
              <a:latin typeface="Arial" pitchFamily="34" charset="0"/>
              <a:cs typeface="Arial" pitchFamily="34" charset="0"/>
            </a:endParaRPr>
          </a:p>
        </p:txBody>
      </p:sp>
      <p:sp>
        <p:nvSpPr>
          <p:cNvPr id="202757" name="Text Box 2"/>
          <p:cNvSpPr txBox="1">
            <a:spLocks noChangeArrowheads="1"/>
          </p:cNvSpPr>
          <p:nvPr/>
        </p:nvSpPr>
        <p:spPr bwMode="auto">
          <a:xfrm>
            <a:off x="685800" y="1539875"/>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push(T value) {</a:t>
            </a:r>
          </a:p>
          <a:p>
            <a:pPr algn="l"/>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 while (true)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(tryPush(node)) { </a:t>
            </a:r>
          </a:p>
          <a:p>
            <a:pPr algn="l"/>
            <a:r>
              <a:rPr lang="en-US" sz="2000" b="1">
                <a:solidFill>
                  <a:schemeClr val="folHlink"/>
                </a:solidFill>
                <a:latin typeface="Lucida Console" pitchFamily="49" charset="0"/>
                <a:cs typeface="Courier New" pitchFamily="49" charset="0"/>
              </a:rPr>
              <a:t>    return;</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 else try { </a:t>
            </a:r>
          </a:p>
          <a:p>
            <a:pPr algn="l"/>
            <a:r>
              <a:rPr lang="en-US" sz="2000" b="1">
                <a:solidFill>
                  <a:schemeClr val="folHlink"/>
                </a:solidFill>
                <a:latin typeface="Lucida Console" pitchFamily="49" charset="0"/>
                <a:cs typeface="Courier New" pitchFamily="49" charset="0"/>
              </a:rPr>
              <a:t>      T otherValue =</a:t>
            </a:r>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eliminationArray.visit(value,policy.range);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(otherValue == null)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a:t>
            </a:r>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endParaRPr lang="en-US" sz="2000">
              <a:solidFill>
                <a:schemeClr val="folHlink"/>
              </a:solidFill>
              <a:latin typeface="Lucida Console" pitchFamily="49" charset="0"/>
              <a:cs typeface="Courier New" pitchFamily="49" charset="0"/>
            </a:endParaRPr>
          </a:p>
        </p:txBody>
      </p:sp>
      <p:sp>
        <p:nvSpPr>
          <p:cNvPr id="202758" name="Rectangle 3"/>
          <p:cNvSpPr>
            <a:spLocks noGrp="1" noChangeArrowheads="1"/>
          </p:cNvSpPr>
          <p:nvPr>
            <p:ph type="title" idx="4294967295"/>
          </p:nvPr>
        </p:nvSpPr>
        <p:spPr>
          <a:xfrm>
            <a:off x="685800" y="206375"/>
            <a:ext cx="7772400" cy="1143000"/>
          </a:xfrm>
        </p:spPr>
        <p:txBody>
          <a:bodyPr/>
          <a:lstStyle/>
          <a:p>
            <a:r>
              <a:rPr lang="en-US" smtClean="0"/>
              <a:t>Elimination Stack Push</a:t>
            </a:r>
          </a:p>
        </p:txBody>
      </p:sp>
      <p:sp>
        <p:nvSpPr>
          <p:cNvPr id="202759" name="AutoShape 4"/>
          <p:cNvSpPr>
            <a:spLocks noChangeArrowheads="1"/>
          </p:cNvSpPr>
          <p:nvPr/>
        </p:nvSpPr>
        <p:spPr bwMode="auto">
          <a:xfrm flipH="1">
            <a:off x="1598613" y="3848100"/>
            <a:ext cx="4083050" cy="906463"/>
          </a:xfrm>
          <a:prstGeom prst="wedgeRoundRectCallout">
            <a:avLst>
              <a:gd name="adj1" fmla="val 7984"/>
              <a:gd name="adj2" fmla="val -157918"/>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202760" name="Text Box 5"/>
          <p:cNvSpPr txBox="1">
            <a:spLocks noChangeArrowheads="1"/>
          </p:cNvSpPr>
          <p:nvPr/>
        </p:nvSpPr>
        <p:spPr bwMode="auto">
          <a:xfrm>
            <a:off x="1859177" y="1787525"/>
            <a:ext cx="5339923" cy="954107"/>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Only </a:t>
            </a:r>
            <a:r>
              <a:rPr lang="en-US" sz="2800" b="1" dirty="0" smtClean="0">
                <a:solidFill>
                  <a:srgbClr val="FF0000"/>
                </a:solidFill>
                <a:latin typeface="Arial" pitchFamily="34" charset="0"/>
                <a:cs typeface="Arial" pitchFamily="34" charset="0"/>
              </a:rPr>
              <a:t>pop() </a:t>
            </a:r>
            <a:r>
              <a:rPr lang="en-US" sz="2800" b="1" dirty="0">
                <a:solidFill>
                  <a:srgbClr val="FF0000"/>
                </a:solidFill>
                <a:latin typeface="Arial" pitchFamily="34" charset="0"/>
                <a:cs typeface="Arial" pitchFamily="34" charset="0"/>
              </a:rPr>
              <a:t>has null value </a:t>
            </a:r>
          </a:p>
          <a:p>
            <a:pPr algn="ctr"/>
            <a:r>
              <a:rPr lang="en-US" sz="2800" b="1" dirty="0">
                <a:solidFill>
                  <a:srgbClr val="FF0000"/>
                </a:solidFill>
                <a:latin typeface="Arial" pitchFamily="34" charset="0"/>
                <a:cs typeface="Arial" pitchFamily="34" charset="0"/>
              </a:rPr>
              <a:t>so elimination was successful</a:t>
            </a:r>
          </a:p>
        </p:txBody>
      </p:sp>
    </p:spTree>
  </p:cSld>
  <p:clrMapOvr>
    <a:masterClrMapping/>
  </p:clrMapOvr>
  <p:transition>
    <p:blinds/>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Footer Placeholder 1"/>
          <p:cNvSpPr>
            <a:spLocks noGrp="1"/>
          </p:cNvSpPr>
          <p:nvPr>
            <p:ph type="ftr" sz="quarter" idx="10"/>
          </p:nvPr>
        </p:nvSpPr>
        <p:spPr>
          <a:noFill/>
        </p:spPr>
        <p:txBody>
          <a:bodyPr/>
          <a:lstStyle/>
          <a:p>
            <a:r>
              <a:rPr lang="en-US" smtClean="0"/>
              <a:t>Art of Multiprocessor Programming</a:t>
            </a:r>
          </a:p>
        </p:txBody>
      </p:sp>
      <p:sp>
        <p:nvSpPr>
          <p:cNvPr id="203779" name="Slide Number Placeholder 2"/>
          <p:cNvSpPr>
            <a:spLocks noGrp="1"/>
          </p:cNvSpPr>
          <p:nvPr>
            <p:ph type="sldNum" sz="quarter" idx="11"/>
          </p:nvPr>
        </p:nvSpPr>
        <p:spPr>
          <a:noFill/>
        </p:spPr>
        <p:txBody>
          <a:bodyPr/>
          <a:lstStyle/>
          <a:p>
            <a:fld id="{3BFE6281-7BAA-436A-8500-2F67F27416E6}" type="slidenum">
              <a:rPr lang="ar-SA" smtClean="0">
                <a:cs typeface="Arial" pitchFamily="34" charset="0"/>
              </a:rPr>
              <a:pPr/>
              <a:t>198</a:t>
            </a:fld>
            <a:endParaRPr lang="en-US" smtClean="0">
              <a:cs typeface="Arial" pitchFamily="34" charset="0"/>
            </a:endParaRPr>
          </a:p>
        </p:txBody>
      </p:sp>
      <p:sp>
        <p:nvSpPr>
          <p:cNvPr id="20378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03FDC780-4C12-4756-BD31-4C6699B1DE85}" type="slidenum">
              <a:rPr lang="ar-SA" sz="1400">
                <a:solidFill>
                  <a:schemeClr val="tx1"/>
                </a:solidFill>
                <a:latin typeface="Arial" pitchFamily="34" charset="0"/>
                <a:cs typeface="Arial" pitchFamily="34" charset="0"/>
              </a:rPr>
              <a:pPr/>
              <a:t>198</a:t>
            </a:fld>
            <a:endParaRPr lang="en-US" sz="1400" dirty="0">
              <a:solidFill>
                <a:schemeClr val="tx1"/>
              </a:solidFill>
              <a:latin typeface="Arial" pitchFamily="34" charset="0"/>
              <a:cs typeface="Arial" pitchFamily="34" charset="0"/>
            </a:endParaRPr>
          </a:p>
        </p:txBody>
      </p:sp>
      <p:sp>
        <p:nvSpPr>
          <p:cNvPr id="203781" name="Text Box 2"/>
          <p:cNvSpPr txBox="1">
            <a:spLocks noChangeArrowheads="1"/>
          </p:cNvSpPr>
          <p:nvPr/>
        </p:nvSpPr>
        <p:spPr bwMode="auto">
          <a:xfrm>
            <a:off x="685800" y="1539875"/>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push(T value) {</a:t>
            </a:r>
          </a:p>
          <a:p>
            <a:pPr algn="l"/>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 while (true)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(tryPush(node)) { </a:t>
            </a:r>
          </a:p>
          <a:p>
            <a:pPr algn="l"/>
            <a:r>
              <a:rPr lang="en-US" sz="2000" b="1">
                <a:solidFill>
                  <a:schemeClr val="folHlink"/>
                </a:solidFill>
                <a:latin typeface="Lucida Console" pitchFamily="49" charset="0"/>
                <a:cs typeface="Courier New" pitchFamily="49" charset="0"/>
              </a:rPr>
              <a:t>    return;</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 else try { </a:t>
            </a:r>
          </a:p>
          <a:p>
            <a:pPr algn="l"/>
            <a:r>
              <a:rPr lang="en-US" sz="2000" b="1">
                <a:solidFill>
                  <a:schemeClr val="folHlink"/>
                </a:solidFill>
                <a:latin typeface="Lucida Console" pitchFamily="49" charset="0"/>
                <a:cs typeface="Courier New" pitchFamily="49" charset="0"/>
              </a:rPr>
              <a:t>      T otherValue =</a:t>
            </a:r>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eliminationArray.visit(value,policy.range);</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(otherValue == null) {</a:t>
            </a:r>
          </a:p>
          <a:p>
            <a:pPr algn="l"/>
            <a:r>
              <a:rPr lang="en-US" sz="2000" b="1">
                <a:solidFill>
                  <a:schemeClr val="folHlink"/>
                </a:solidFill>
                <a:latin typeface="Lucida Console" pitchFamily="49" charset="0"/>
                <a:cs typeface="Courier New" pitchFamily="49" charset="0"/>
              </a:rPr>
              <a:t>         return; </a:t>
            </a:r>
          </a:p>
          <a:p>
            <a:pPr algn="l"/>
            <a:r>
              <a:rPr lang="en-US" sz="2000" b="1">
                <a:solidFill>
                  <a:schemeClr val="folHlink"/>
                </a:solidFill>
                <a:latin typeface="Lucida Console" pitchFamily="49" charset="0"/>
                <a:cs typeface="Courier New" pitchFamily="49" charset="0"/>
              </a:rPr>
              <a:t>    </a:t>
            </a:r>
            <a:r>
              <a:rPr lang="en-US" sz="2000" b="1">
                <a:latin typeface="Lucida Console" pitchFamily="49" charset="0"/>
                <a:cs typeface="Courier New" pitchFamily="49" charset="0"/>
              </a:rPr>
              <a:t>}</a:t>
            </a:r>
          </a:p>
          <a:p>
            <a:pPr algn="l"/>
            <a:r>
              <a:rPr lang="en-US" sz="2000" b="1">
                <a:latin typeface="Lucida Console" pitchFamily="49" charset="0"/>
                <a:cs typeface="Courier New" pitchFamily="49" charset="0"/>
              </a:rPr>
              <a:t>} </a:t>
            </a:r>
            <a:endParaRPr lang="en-US" sz="2000">
              <a:latin typeface="Lucida Console" pitchFamily="49" charset="0"/>
              <a:cs typeface="Courier New" pitchFamily="49" charset="0"/>
            </a:endParaRPr>
          </a:p>
        </p:txBody>
      </p:sp>
      <p:sp>
        <p:nvSpPr>
          <p:cNvPr id="203782" name="Rectangle 3"/>
          <p:cNvSpPr>
            <a:spLocks noGrp="1" noChangeArrowheads="1"/>
          </p:cNvSpPr>
          <p:nvPr>
            <p:ph type="title" idx="4294967295"/>
          </p:nvPr>
        </p:nvSpPr>
        <p:spPr>
          <a:xfrm>
            <a:off x="685800" y="206375"/>
            <a:ext cx="7772400" cy="1143000"/>
          </a:xfrm>
        </p:spPr>
        <p:txBody>
          <a:bodyPr/>
          <a:lstStyle/>
          <a:p>
            <a:r>
              <a:rPr lang="en-US" smtClean="0"/>
              <a:t>Elimination Stack Push</a:t>
            </a:r>
          </a:p>
        </p:txBody>
      </p:sp>
      <p:sp>
        <p:nvSpPr>
          <p:cNvPr id="203783" name="AutoShape 4"/>
          <p:cNvSpPr>
            <a:spLocks noChangeArrowheads="1"/>
          </p:cNvSpPr>
          <p:nvPr/>
        </p:nvSpPr>
        <p:spPr bwMode="auto">
          <a:xfrm flipH="1">
            <a:off x="446088" y="4579938"/>
            <a:ext cx="1200150" cy="906462"/>
          </a:xfrm>
          <a:prstGeom prst="wedgeRoundRectCallout">
            <a:avLst>
              <a:gd name="adj1" fmla="val -140875"/>
              <a:gd name="adj2" fmla="val -243699"/>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203784" name="Text Box 5"/>
          <p:cNvSpPr txBox="1">
            <a:spLocks noChangeArrowheads="1"/>
          </p:cNvSpPr>
          <p:nvPr/>
        </p:nvSpPr>
        <p:spPr bwMode="auto">
          <a:xfrm>
            <a:off x="1575281" y="1787525"/>
            <a:ext cx="5941050" cy="523220"/>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Else retry push on lock-free stack</a:t>
            </a:r>
          </a:p>
        </p:txBody>
      </p:sp>
    </p:spTree>
  </p:cSld>
  <p:clrMapOvr>
    <a:masterClrMapping/>
  </p:clrMapOvr>
  <p:transition>
    <p:blinds/>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Footer Placeholder 1"/>
          <p:cNvSpPr>
            <a:spLocks noGrp="1"/>
          </p:cNvSpPr>
          <p:nvPr>
            <p:ph type="ftr" sz="quarter" idx="10"/>
          </p:nvPr>
        </p:nvSpPr>
        <p:spPr>
          <a:noFill/>
        </p:spPr>
        <p:txBody>
          <a:bodyPr/>
          <a:lstStyle/>
          <a:p>
            <a:r>
              <a:rPr lang="en-US" smtClean="0"/>
              <a:t>Art of Multiprocessor Programming</a:t>
            </a:r>
          </a:p>
        </p:txBody>
      </p:sp>
      <p:sp>
        <p:nvSpPr>
          <p:cNvPr id="204803" name="Slide Number Placeholder 2"/>
          <p:cNvSpPr>
            <a:spLocks noGrp="1"/>
          </p:cNvSpPr>
          <p:nvPr>
            <p:ph type="sldNum" sz="quarter" idx="11"/>
          </p:nvPr>
        </p:nvSpPr>
        <p:spPr>
          <a:noFill/>
        </p:spPr>
        <p:txBody>
          <a:bodyPr/>
          <a:lstStyle/>
          <a:p>
            <a:fld id="{6207703C-996B-4924-A380-9B97A07A1C79}" type="slidenum">
              <a:rPr lang="ar-SA" smtClean="0">
                <a:cs typeface="Arial" pitchFamily="34" charset="0"/>
              </a:rPr>
              <a:pPr/>
              <a:t>199</a:t>
            </a:fld>
            <a:endParaRPr lang="en-US" smtClean="0">
              <a:cs typeface="Arial" pitchFamily="34" charset="0"/>
            </a:endParaRPr>
          </a:p>
        </p:txBody>
      </p:sp>
      <p:sp>
        <p:nvSpPr>
          <p:cNvPr id="20480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6A0F620A-8E98-4DB6-89E4-CBAC26847FAD}" type="slidenum">
              <a:rPr lang="ar-SA" sz="1400">
                <a:solidFill>
                  <a:schemeClr val="tx1"/>
                </a:solidFill>
                <a:latin typeface="Arial" pitchFamily="34" charset="0"/>
                <a:cs typeface="Arial" pitchFamily="34" charset="0"/>
              </a:rPr>
              <a:pPr/>
              <a:t>199</a:t>
            </a:fld>
            <a:endParaRPr lang="en-US" sz="1400" dirty="0">
              <a:solidFill>
                <a:schemeClr val="tx1"/>
              </a:solidFill>
              <a:latin typeface="Arial" pitchFamily="34" charset="0"/>
              <a:cs typeface="Arial" pitchFamily="34" charset="0"/>
            </a:endParaRPr>
          </a:p>
        </p:txBody>
      </p:sp>
      <p:sp>
        <p:nvSpPr>
          <p:cNvPr id="204805" name="Text Box 2"/>
          <p:cNvSpPr txBox="1">
            <a:spLocks noChangeArrowheads="1"/>
          </p:cNvSpPr>
          <p:nvPr/>
        </p:nvSpPr>
        <p:spPr bwMode="auto">
          <a:xfrm>
            <a:off x="685800" y="1539875"/>
            <a:ext cx="7772400" cy="43592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public</a:t>
            </a:r>
            <a:r>
              <a:rPr lang="en-US" sz="2000" b="1">
                <a:latin typeface="Lucida Console" pitchFamily="49" charset="0"/>
                <a:cs typeface="Courier New" pitchFamily="49" charset="0"/>
              </a:rPr>
              <a:t> T pop() {  </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while</a:t>
            </a:r>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true</a:t>
            </a:r>
            <a:r>
              <a:rPr lang="en-US" sz="2000" b="1">
                <a:latin typeface="Lucida Console" pitchFamily="49" charset="0"/>
                <a:cs typeface="Courier New" pitchFamily="49" charset="0"/>
              </a:rPr>
              <a:t>)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(tryPop())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returnNode.value;</a:t>
            </a:r>
          </a:p>
          <a:p>
            <a:pPr algn="l"/>
            <a:r>
              <a:rPr lang="en-US" sz="2000" b="1">
                <a:latin typeface="Lucida Console" pitchFamily="49" charset="0"/>
                <a:cs typeface="Courier New" pitchFamily="49" charset="0"/>
              </a:rPr>
              <a:t>   } </a:t>
            </a:r>
            <a:r>
              <a:rPr lang="en-US" sz="2000" b="1">
                <a:solidFill>
                  <a:schemeClr val="tx1"/>
                </a:solidFill>
                <a:latin typeface="Lucida Console" pitchFamily="49" charset="0"/>
                <a:cs typeface="Courier New" pitchFamily="49" charset="0"/>
              </a:rPr>
              <a:t>else</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try</a:t>
            </a:r>
            <a:r>
              <a:rPr lang="en-US" sz="2000" b="1">
                <a:latin typeface="Lucida Console" pitchFamily="49" charset="0"/>
                <a:cs typeface="Courier New" pitchFamily="49" charset="0"/>
              </a:rPr>
              <a:t> { </a:t>
            </a:r>
          </a:p>
          <a:p>
            <a:pPr algn="l"/>
            <a:r>
              <a:rPr lang="en-US" sz="2000" b="1">
                <a:latin typeface="Lucida Console" pitchFamily="49" charset="0"/>
                <a:cs typeface="Courier New" pitchFamily="49" charset="0"/>
              </a:rPr>
              <a:t>        T otherValue = </a:t>
            </a:r>
          </a:p>
          <a:p>
            <a:pPr algn="l"/>
            <a:r>
              <a:rPr lang="en-US" sz="2000" b="1">
                <a:latin typeface="Lucida Console" pitchFamily="49" charset="0"/>
                <a:cs typeface="Courier New" pitchFamily="49" charset="0"/>
              </a:rPr>
              <a:t>        eliminationArray.visit(null,policy.range;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(otherValue != </a:t>
            </a:r>
            <a:r>
              <a:rPr lang="en-US" sz="2000" b="1">
                <a:solidFill>
                  <a:schemeClr val="tx1"/>
                </a:solidFill>
                <a:latin typeface="Lucida Console" pitchFamily="49" charset="0"/>
                <a:cs typeface="Courier New" pitchFamily="49" charset="0"/>
              </a:rPr>
              <a:t>null</a:t>
            </a:r>
            <a:r>
              <a:rPr lang="en-US" sz="2000" b="1">
                <a:latin typeface="Lucida Console" pitchFamily="49" charset="0"/>
                <a:cs typeface="Courier New" pitchFamily="49" charset="0"/>
              </a:rPr>
              <a:t>)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otherValue; </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a:t>
            </a:r>
            <a:r>
              <a:rPr lang="en-US" sz="2000">
                <a:latin typeface="Lucida Console" pitchFamily="49" charset="0"/>
                <a:cs typeface="Courier New" pitchFamily="49" charset="0"/>
              </a:rPr>
              <a:t> </a:t>
            </a:r>
          </a:p>
        </p:txBody>
      </p:sp>
      <p:sp>
        <p:nvSpPr>
          <p:cNvPr id="204806" name="Rectangle 3"/>
          <p:cNvSpPr>
            <a:spLocks noGrp="1" noChangeArrowheads="1"/>
          </p:cNvSpPr>
          <p:nvPr>
            <p:ph type="title" idx="4294967295"/>
          </p:nvPr>
        </p:nvSpPr>
        <p:spPr>
          <a:xfrm>
            <a:off x="685800" y="206375"/>
            <a:ext cx="7772400" cy="1143000"/>
          </a:xfrm>
        </p:spPr>
        <p:txBody>
          <a:bodyPr/>
          <a:lstStyle/>
          <a:p>
            <a:r>
              <a:rPr lang="en-US" smtClean="0"/>
              <a:t>Elimination Stack Pop</a:t>
            </a: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p:cNvSpPr>
            <a:spLocks noGrp="1"/>
          </p:cNvSpPr>
          <p:nvPr>
            <p:ph type="ftr" sz="quarter" idx="10"/>
          </p:nvPr>
        </p:nvSpPr>
        <p:spPr>
          <a:noFill/>
        </p:spPr>
        <p:txBody>
          <a:bodyPr/>
          <a:lstStyle/>
          <a:p>
            <a:r>
              <a:rPr lang="en-US" smtClean="0"/>
              <a:t>Art of Multiprocessor Programming</a:t>
            </a:r>
          </a:p>
        </p:txBody>
      </p:sp>
      <p:sp>
        <p:nvSpPr>
          <p:cNvPr id="4099" name="Slide Number Placeholder 2"/>
          <p:cNvSpPr>
            <a:spLocks noGrp="1"/>
          </p:cNvSpPr>
          <p:nvPr>
            <p:ph type="sldNum" sz="quarter" idx="11"/>
          </p:nvPr>
        </p:nvSpPr>
        <p:spPr>
          <a:noFill/>
        </p:spPr>
        <p:txBody>
          <a:bodyPr/>
          <a:lstStyle/>
          <a:p>
            <a:fld id="{14FDFE95-D7DE-48C1-B8D2-592329FCB5D8}" type="slidenum">
              <a:rPr lang="ar-SA" smtClean="0">
                <a:cs typeface="Arial" pitchFamily="34" charset="0"/>
              </a:rPr>
              <a:pPr/>
              <a:t>2</a:t>
            </a:fld>
            <a:endParaRPr lang="en-US" smtClean="0">
              <a:cs typeface="Arial" pitchFamily="34" charset="0"/>
            </a:endParaRPr>
          </a:p>
        </p:txBody>
      </p:sp>
      <p:sp>
        <p:nvSpPr>
          <p:cNvPr id="410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963308AE-24F5-4D25-8EDB-09333742B006}" type="slidenum">
              <a:rPr lang="ar-SA" sz="1400">
                <a:solidFill>
                  <a:schemeClr val="tx1"/>
                </a:solidFill>
                <a:latin typeface="Arial" pitchFamily="34" charset="0"/>
                <a:cs typeface="Arial" pitchFamily="34" charset="0"/>
              </a:rPr>
              <a:pPr/>
              <a:t>2</a:t>
            </a:fld>
            <a:endParaRPr lang="en-US" sz="1400" dirty="0">
              <a:solidFill>
                <a:schemeClr val="tx1"/>
              </a:solidFill>
              <a:latin typeface="Arial" pitchFamily="34" charset="0"/>
              <a:cs typeface="Arial" pitchFamily="34" charset="0"/>
            </a:endParaRPr>
          </a:p>
        </p:txBody>
      </p:sp>
      <p:sp>
        <p:nvSpPr>
          <p:cNvPr id="4101" name="Rectangle 2"/>
          <p:cNvSpPr>
            <a:spLocks noGrp="1" noChangeArrowheads="1"/>
          </p:cNvSpPr>
          <p:nvPr>
            <p:ph type="title" idx="4294967295"/>
          </p:nvPr>
        </p:nvSpPr>
        <p:spPr/>
        <p:txBody>
          <a:bodyPr/>
          <a:lstStyle/>
          <a:p>
            <a:r>
              <a:rPr lang="en-US" smtClean="0"/>
              <a:t>The Five-Fold Path</a:t>
            </a:r>
          </a:p>
        </p:txBody>
      </p:sp>
      <p:sp>
        <p:nvSpPr>
          <p:cNvPr id="4102" name="Rectangle 3"/>
          <p:cNvSpPr>
            <a:spLocks noGrp="1" noChangeArrowheads="1"/>
          </p:cNvSpPr>
          <p:nvPr>
            <p:ph type="body" idx="4294967295"/>
          </p:nvPr>
        </p:nvSpPr>
        <p:spPr/>
        <p:txBody>
          <a:bodyPr/>
          <a:lstStyle/>
          <a:p>
            <a:r>
              <a:rPr lang="en-US" smtClean="0"/>
              <a:t>Coarse-grained locking</a:t>
            </a:r>
          </a:p>
          <a:p>
            <a:r>
              <a:rPr lang="en-US" smtClean="0"/>
              <a:t>Fine-grained locking</a:t>
            </a:r>
          </a:p>
          <a:p>
            <a:r>
              <a:rPr lang="en-US" smtClean="0"/>
              <a:t>Optimistic synchronization</a:t>
            </a:r>
          </a:p>
          <a:p>
            <a:r>
              <a:rPr lang="en-US" smtClean="0"/>
              <a:t>Lazy synchronization</a:t>
            </a:r>
          </a:p>
          <a:p>
            <a:r>
              <a:rPr lang="en-US" smtClean="0"/>
              <a:t>Lock-free synchronization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p>
            <a:r>
              <a:rPr lang="en-US" smtClean="0"/>
              <a:t>Art of Multiprocessor Programming</a:t>
            </a:r>
          </a:p>
        </p:txBody>
      </p:sp>
      <p:sp>
        <p:nvSpPr>
          <p:cNvPr id="22531" name="Slide Number Placeholder 2"/>
          <p:cNvSpPr>
            <a:spLocks noGrp="1"/>
          </p:cNvSpPr>
          <p:nvPr>
            <p:ph type="sldNum" sz="quarter" idx="11"/>
          </p:nvPr>
        </p:nvSpPr>
        <p:spPr>
          <a:noFill/>
        </p:spPr>
        <p:txBody>
          <a:bodyPr/>
          <a:lstStyle/>
          <a:p>
            <a:fld id="{3C626457-1A13-4096-93A4-85A8C87595B2}" type="slidenum">
              <a:rPr lang="ar-SA" smtClean="0"/>
              <a:pPr/>
              <a:t>20</a:t>
            </a:fld>
            <a:endParaRPr lang="en-US" smtClean="0"/>
          </a:p>
        </p:txBody>
      </p:sp>
      <p:sp>
        <p:nvSpPr>
          <p:cNvPr id="2253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66AE324-0E5C-4CCF-B07E-6AE292C06ADB}" type="slidenum">
              <a:rPr lang="ar-SA" sz="1400">
                <a:solidFill>
                  <a:schemeClr val="tx1"/>
                </a:solidFill>
                <a:latin typeface="Arial" pitchFamily="34" charset="0"/>
                <a:cs typeface="Arial" pitchFamily="34" charset="0"/>
              </a:rPr>
              <a:pPr/>
              <a:t>20</a:t>
            </a:fld>
            <a:endParaRPr lang="en-US" sz="1400">
              <a:solidFill>
                <a:schemeClr val="tx1"/>
              </a:solidFill>
              <a:latin typeface="Arial" pitchFamily="34" charset="0"/>
              <a:cs typeface="Arial" pitchFamily="34" charset="0"/>
            </a:endParaRPr>
          </a:p>
        </p:txBody>
      </p:sp>
      <p:sp>
        <p:nvSpPr>
          <p:cNvPr id="574466"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2534" name="Rectangle 3"/>
          <p:cNvSpPr>
            <a:spLocks noGrp="1" noChangeArrowheads="1"/>
          </p:cNvSpPr>
          <p:nvPr>
            <p:ph type="title" idx="4294967295"/>
          </p:nvPr>
        </p:nvSpPr>
        <p:spPr/>
        <p:txBody>
          <a:bodyPr/>
          <a:lstStyle/>
          <a:p>
            <a:r>
              <a:rPr lang="en-US" smtClean="0"/>
              <a:t>Not Done Yet</a:t>
            </a:r>
          </a:p>
        </p:txBody>
      </p:sp>
      <p:sp>
        <p:nvSpPr>
          <p:cNvPr id="22535"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2536" name="Group 5"/>
          <p:cNvGrpSpPr>
            <a:grpSpLocks/>
          </p:cNvGrpSpPr>
          <p:nvPr/>
        </p:nvGrpSpPr>
        <p:grpSpPr bwMode="auto">
          <a:xfrm>
            <a:off x="3990975" y="1933575"/>
            <a:ext cx="976313" cy="609600"/>
            <a:chOff x="3417" y="2938"/>
            <a:chExt cx="615" cy="384"/>
          </a:xfrm>
        </p:grpSpPr>
        <p:sp>
          <p:nvSpPr>
            <p:cNvPr id="574470"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2570"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22537" name="Group 8"/>
          <p:cNvGrpSpPr>
            <a:grpSpLocks/>
          </p:cNvGrpSpPr>
          <p:nvPr/>
        </p:nvGrpSpPr>
        <p:grpSpPr bwMode="auto">
          <a:xfrm>
            <a:off x="4084638" y="2106613"/>
            <a:ext cx="304800" cy="304800"/>
            <a:chOff x="3894" y="2760"/>
            <a:chExt cx="192" cy="192"/>
          </a:xfrm>
        </p:grpSpPr>
        <p:sp>
          <p:nvSpPr>
            <p:cNvPr id="22567"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2568"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2538"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22539"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22540" name="Group 13"/>
          <p:cNvGrpSpPr>
            <a:grpSpLocks/>
          </p:cNvGrpSpPr>
          <p:nvPr/>
        </p:nvGrpSpPr>
        <p:grpSpPr bwMode="auto">
          <a:xfrm>
            <a:off x="6256338" y="1919288"/>
            <a:ext cx="976312" cy="609600"/>
            <a:chOff x="3417" y="2938"/>
            <a:chExt cx="615" cy="384"/>
          </a:xfrm>
        </p:grpSpPr>
        <p:sp>
          <p:nvSpPr>
            <p:cNvPr id="574478"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2566"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22541"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22542" name="Group 17"/>
          <p:cNvGrpSpPr>
            <a:grpSpLocks/>
          </p:cNvGrpSpPr>
          <p:nvPr/>
        </p:nvGrpSpPr>
        <p:grpSpPr bwMode="auto">
          <a:xfrm>
            <a:off x="6350000" y="2092325"/>
            <a:ext cx="304800" cy="304800"/>
            <a:chOff x="3894" y="2760"/>
            <a:chExt cx="192" cy="192"/>
          </a:xfrm>
        </p:grpSpPr>
        <p:sp>
          <p:nvSpPr>
            <p:cNvPr id="22563"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2564"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2543"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2544"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2545" name="Text Box 27"/>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22546"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2547" name="Text Box 34"/>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22548"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574501" name="Text Box 37"/>
          <p:cNvSpPr txBox="1">
            <a:spLocks noChangeArrowheads="1"/>
          </p:cNvSpPr>
          <p:nvPr/>
        </p:nvSpPr>
        <p:spPr bwMode="auto">
          <a:xfrm>
            <a:off x="2309813" y="5407025"/>
            <a:ext cx="5821362" cy="519113"/>
          </a:xfrm>
          <a:prstGeom prst="rect">
            <a:avLst/>
          </a:prstGeom>
          <a:noFill/>
          <a:ln w="38100" algn="ctr">
            <a:noFill/>
            <a:miter lim="800000"/>
            <a:headEnd/>
            <a:tailEnd/>
          </a:ln>
        </p:spPr>
        <p:txBody>
          <a:bodyPr>
            <a:spAutoFit/>
          </a:bodyPr>
          <a:lstStyle/>
          <a:p>
            <a:pPr algn="ctr"/>
            <a:r>
              <a:rPr lang="en-US" sz="2800">
                <a:solidFill>
                  <a:srgbClr val="FF0000"/>
                </a:solidFill>
                <a:latin typeface="Arial" pitchFamily="34" charset="0"/>
                <a:cs typeface="Arial" pitchFamily="34" charset="0"/>
              </a:rPr>
              <a:t> Max size is </a:t>
            </a:r>
            <a:r>
              <a:rPr lang="en-US" sz="2800">
                <a:latin typeface="Arial" pitchFamily="34" charset="0"/>
                <a:cs typeface="Arial" pitchFamily="34" charset="0"/>
              </a:rPr>
              <a:t>8 </a:t>
            </a:r>
            <a:r>
              <a:rPr lang="en-US" sz="2800">
                <a:solidFill>
                  <a:srgbClr val="FF0000"/>
                </a:solidFill>
                <a:latin typeface="Arial" pitchFamily="34" charset="0"/>
                <a:cs typeface="Arial" pitchFamily="34" charset="0"/>
              </a:rPr>
              <a:t>items</a:t>
            </a:r>
          </a:p>
        </p:txBody>
      </p:sp>
      <p:sp>
        <p:nvSpPr>
          <p:cNvPr id="574502" name="Text Box 38"/>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574503" name="AutoShape 39"/>
          <p:cNvSpPr>
            <a:spLocks noChangeArrowheads="1"/>
          </p:cNvSpPr>
          <p:nvPr/>
        </p:nvSpPr>
        <p:spPr bwMode="auto">
          <a:xfrm flipH="1">
            <a:off x="1868488" y="4562475"/>
            <a:ext cx="874712" cy="784225"/>
          </a:xfrm>
          <a:prstGeom prst="wedgeRoundRectCallout">
            <a:avLst>
              <a:gd name="adj1" fmla="val -120421"/>
              <a:gd name="adj2" fmla="val 75505"/>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574504" name="Rectangle 40"/>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1</a:t>
            </a:r>
          </a:p>
        </p:txBody>
      </p:sp>
      <p:grpSp>
        <p:nvGrpSpPr>
          <p:cNvPr id="22553" name="Group 41"/>
          <p:cNvGrpSpPr>
            <a:grpSpLocks/>
          </p:cNvGrpSpPr>
          <p:nvPr/>
        </p:nvGrpSpPr>
        <p:grpSpPr bwMode="auto">
          <a:xfrm>
            <a:off x="4448175" y="3960813"/>
            <a:ext cx="427038" cy="622300"/>
            <a:chOff x="2208" y="1920"/>
            <a:chExt cx="1152" cy="1680"/>
          </a:xfrm>
        </p:grpSpPr>
        <p:sp>
          <p:nvSpPr>
            <p:cNvPr id="22559" name="Oval 42"/>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2560" name="Oval 43"/>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2561" name="AutoShape 4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2562" name="AutoShape 4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22554" name="Group 46"/>
          <p:cNvGrpSpPr>
            <a:grpSpLocks/>
          </p:cNvGrpSpPr>
          <p:nvPr/>
        </p:nvGrpSpPr>
        <p:grpSpPr bwMode="auto">
          <a:xfrm>
            <a:off x="4452938" y="3162300"/>
            <a:ext cx="427037" cy="622300"/>
            <a:chOff x="2208" y="1920"/>
            <a:chExt cx="1152" cy="1680"/>
          </a:xfrm>
        </p:grpSpPr>
        <p:sp>
          <p:nvSpPr>
            <p:cNvPr id="22555" name="Oval 47"/>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2556" name="Oval 48"/>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2557" name="AutoShape 4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2558" name="AutoShape 5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2"/>
                                        </p:tgtEl>
                                        <p:attrNameLst>
                                          <p:attrName>style.visibility</p:attrName>
                                        </p:attrNameLst>
                                      </p:cBhvr>
                                      <p:to>
                                        <p:strVal val="visible"/>
                                      </p:to>
                                    </p:set>
                                    <p:animEffect transition="in" filter="blinds(horizontal)">
                                      <p:cBhvr>
                                        <p:cTn id="7" dur="500"/>
                                        <p:tgtEl>
                                          <p:spTgt spid="5745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4504"/>
                                        </p:tgtEl>
                                        <p:attrNameLst>
                                          <p:attrName>style.visibility</p:attrName>
                                        </p:attrNameLst>
                                      </p:cBhvr>
                                      <p:to>
                                        <p:strVal val="visible"/>
                                      </p:to>
                                    </p:set>
                                    <p:animEffect transition="in" filter="blinds(horizontal)">
                                      <p:cBhvr>
                                        <p:cTn id="10" dur="500"/>
                                        <p:tgtEl>
                                          <p:spTgt spid="574504"/>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74503"/>
                                        </p:tgtEl>
                                        <p:attrNameLst>
                                          <p:attrName>style.visibility</p:attrName>
                                        </p:attrNameLst>
                                      </p:cBhvr>
                                      <p:to>
                                        <p:strVal val="visible"/>
                                      </p:to>
                                    </p:set>
                                    <p:animEffect transition="in" filter="blinds(horizontal)">
                                      <p:cBhvr>
                                        <p:cTn id="14" dur="500"/>
                                        <p:tgtEl>
                                          <p:spTgt spid="574503"/>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74501"/>
                                        </p:tgtEl>
                                        <p:attrNameLst>
                                          <p:attrName>style.visibility</p:attrName>
                                        </p:attrNameLst>
                                      </p:cBhvr>
                                      <p:to>
                                        <p:strVal val="visible"/>
                                      </p:to>
                                    </p:set>
                                    <p:animEffect transition="in" filter="blinds(horizontal)">
                                      <p:cBhvr>
                                        <p:cTn id="17" dur="500"/>
                                        <p:tgtEl>
                                          <p:spTgt spid="57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01" grpId="0"/>
      <p:bldP spid="574502" grpId="0"/>
      <p:bldP spid="574503" grpId="0" animBg="1"/>
      <p:bldP spid="574504"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Footer Placeholder 1"/>
          <p:cNvSpPr>
            <a:spLocks noGrp="1"/>
          </p:cNvSpPr>
          <p:nvPr>
            <p:ph type="ftr" sz="quarter" idx="10"/>
          </p:nvPr>
        </p:nvSpPr>
        <p:spPr>
          <a:noFill/>
        </p:spPr>
        <p:txBody>
          <a:bodyPr/>
          <a:lstStyle/>
          <a:p>
            <a:r>
              <a:rPr lang="en-US" smtClean="0"/>
              <a:t>Art of Multiprocessor Programming</a:t>
            </a:r>
          </a:p>
        </p:txBody>
      </p:sp>
      <p:sp>
        <p:nvSpPr>
          <p:cNvPr id="205827" name="Slide Number Placeholder 2"/>
          <p:cNvSpPr>
            <a:spLocks noGrp="1"/>
          </p:cNvSpPr>
          <p:nvPr>
            <p:ph type="sldNum" sz="quarter" idx="11"/>
          </p:nvPr>
        </p:nvSpPr>
        <p:spPr>
          <a:noFill/>
        </p:spPr>
        <p:txBody>
          <a:bodyPr/>
          <a:lstStyle/>
          <a:p>
            <a:fld id="{F05AC8F5-E022-4CC5-9931-A104DC7AA276}" type="slidenum">
              <a:rPr lang="ar-SA" smtClean="0">
                <a:cs typeface="Arial" pitchFamily="34" charset="0"/>
              </a:rPr>
              <a:pPr/>
              <a:t>200</a:t>
            </a:fld>
            <a:endParaRPr lang="en-US" smtClean="0">
              <a:cs typeface="Arial" pitchFamily="34" charset="0"/>
            </a:endParaRPr>
          </a:p>
        </p:txBody>
      </p:sp>
      <p:sp>
        <p:nvSpPr>
          <p:cNvPr id="20582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3CFC9EA7-2058-4D70-AEE2-CEF293A8FE96}" type="slidenum">
              <a:rPr lang="ar-SA" sz="1400">
                <a:solidFill>
                  <a:schemeClr val="tx1"/>
                </a:solidFill>
                <a:latin typeface="Arial" pitchFamily="34" charset="0"/>
                <a:cs typeface="Arial" pitchFamily="34" charset="0"/>
              </a:rPr>
              <a:pPr/>
              <a:t>200</a:t>
            </a:fld>
            <a:endParaRPr lang="en-US" sz="1400" dirty="0">
              <a:solidFill>
                <a:schemeClr val="tx1"/>
              </a:solidFill>
              <a:latin typeface="Arial" pitchFamily="34" charset="0"/>
              <a:cs typeface="Arial" pitchFamily="34" charset="0"/>
            </a:endParaRPr>
          </a:p>
        </p:txBody>
      </p:sp>
      <p:sp>
        <p:nvSpPr>
          <p:cNvPr id="205829" name="Text Box 2"/>
          <p:cNvSpPr txBox="1">
            <a:spLocks noChangeArrowheads="1"/>
          </p:cNvSpPr>
          <p:nvPr/>
        </p:nvSpPr>
        <p:spPr bwMode="auto">
          <a:xfrm>
            <a:off x="685800" y="1539875"/>
            <a:ext cx="7772400" cy="43592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T pop() {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while (true) { </a:t>
            </a:r>
          </a:p>
          <a:p>
            <a:pPr algn="l"/>
            <a:r>
              <a:rPr lang="en-US" sz="2000" b="1">
                <a:solidFill>
                  <a:schemeClr val="folHlink"/>
                </a:solidFill>
                <a:latin typeface="Lucida Console" pitchFamily="49" charset="0"/>
                <a:cs typeface="Courier New" pitchFamily="49" charset="0"/>
              </a:rPr>
              <a:t>  if (tryPop()) {</a:t>
            </a:r>
          </a:p>
          <a:p>
            <a:pPr algn="l"/>
            <a:r>
              <a:rPr lang="en-US" sz="2000" b="1">
                <a:solidFill>
                  <a:schemeClr val="folHlink"/>
                </a:solidFill>
                <a:latin typeface="Lucida Console" pitchFamily="49" charset="0"/>
                <a:cs typeface="Courier New" pitchFamily="49" charset="0"/>
              </a:rPr>
              <a:t>   return returnNode.value;</a:t>
            </a:r>
          </a:p>
          <a:p>
            <a:pPr algn="l"/>
            <a:r>
              <a:rPr lang="en-US" sz="2000" b="1">
                <a:solidFill>
                  <a:schemeClr val="folHlink"/>
                </a:solidFill>
                <a:latin typeface="Lucida Console" pitchFamily="49" charset="0"/>
                <a:cs typeface="Courier New" pitchFamily="49" charset="0"/>
              </a:rPr>
              <a:t>   } else </a:t>
            </a:r>
          </a:p>
          <a:p>
            <a:pPr algn="l"/>
            <a:r>
              <a:rPr lang="en-US" sz="2000" b="1">
                <a:solidFill>
                  <a:schemeClr val="folHlink"/>
                </a:solidFill>
                <a:latin typeface="Lucida Console" pitchFamily="49" charset="0"/>
                <a:cs typeface="Courier New" pitchFamily="49" charset="0"/>
              </a:rPr>
              <a:t>      try { </a:t>
            </a:r>
          </a:p>
          <a:p>
            <a:pPr algn="l"/>
            <a:r>
              <a:rPr lang="en-US" sz="2000" b="1">
                <a:solidFill>
                  <a:schemeClr val="folHlink"/>
                </a:solidFill>
                <a:latin typeface="Lucida Console" pitchFamily="49" charset="0"/>
                <a:cs typeface="Courier New" pitchFamily="49" charset="0"/>
              </a:rPr>
              <a:t>        T otherValue = </a:t>
            </a:r>
          </a:p>
          <a:p>
            <a:pPr algn="l"/>
            <a:r>
              <a:rPr lang="en-US" sz="2000" b="1">
                <a:solidFill>
                  <a:schemeClr val="folHlink"/>
                </a:solidFill>
                <a:latin typeface="Lucida Console" pitchFamily="49" charset="0"/>
                <a:cs typeface="Courier New" pitchFamily="49" charset="0"/>
              </a:rPr>
              <a:t>        eliminationArray.visit(null,policy.range;</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 otherValue != </a:t>
            </a:r>
            <a:r>
              <a:rPr lang="en-US" sz="2000" b="1">
                <a:solidFill>
                  <a:schemeClr val="tx1"/>
                </a:solidFill>
                <a:latin typeface="Lucida Console" pitchFamily="49" charset="0"/>
                <a:cs typeface="Courier New" pitchFamily="49" charset="0"/>
              </a:rPr>
              <a:t>null</a:t>
            </a:r>
            <a:r>
              <a:rPr lang="en-US" sz="2000" b="1">
                <a:latin typeface="Lucida Console" pitchFamily="49" charset="0"/>
                <a:cs typeface="Courier New" pitchFamily="49" charset="0"/>
              </a:rPr>
              <a:t>)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otherValue;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r>
              <a:rPr lang="en-US" sz="2000">
                <a:solidFill>
                  <a:schemeClr val="folHlink"/>
                </a:solidFill>
                <a:latin typeface="Lucida Console" pitchFamily="49" charset="0"/>
                <a:cs typeface="Courier New" pitchFamily="49" charset="0"/>
              </a:rPr>
              <a:t> </a:t>
            </a:r>
          </a:p>
        </p:txBody>
      </p:sp>
      <p:sp>
        <p:nvSpPr>
          <p:cNvPr id="205830" name="Rectangle 3"/>
          <p:cNvSpPr>
            <a:spLocks noGrp="1" noChangeArrowheads="1"/>
          </p:cNvSpPr>
          <p:nvPr>
            <p:ph type="title" idx="4294967295"/>
          </p:nvPr>
        </p:nvSpPr>
        <p:spPr>
          <a:xfrm>
            <a:off x="685800" y="206375"/>
            <a:ext cx="7772400" cy="1143000"/>
          </a:xfrm>
        </p:spPr>
        <p:txBody>
          <a:bodyPr/>
          <a:lstStyle/>
          <a:p>
            <a:r>
              <a:rPr lang="en-US" smtClean="0"/>
              <a:t>Elimination Stack Pop</a:t>
            </a:r>
          </a:p>
        </p:txBody>
      </p:sp>
      <p:sp>
        <p:nvSpPr>
          <p:cNvPr id="205831" name="AutoShape 4"/>
          <p:cNvSpPr>
            <a:spLocks noChangeArrowheads="1"/>
          </p:cNvSpPr>
          <p:nvPr/>
        </p:nvSpPr>
        <p:spPr bwMode="auto">
          <a:xfrm flipH="1">
            <a:off x="1871663" y="4210028"/>
            <a:ext cx="4205287" cy="823912"/>
          </a:xfrm>
          <a:prstGeom prst="wedgeRoundRectCallout">
            <a:avLst>
              <a:gd name="adj1" fmla="val 19611"/>
              <a:gd name="adj2" fmla="val -139213"/>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205832" name="Text Box 5"/>
          <p:cNvSpPr txBox="1">
            <a:spLocks noChangeArrowheads="1"/>
          </p:cNvSpPr>
          <p:nvPr/>
        </p:nvSpPr>
        <p:spPr bwMode="auto">
          <a:xfrm>
            <a:off x="1251342" y="2468990"/>
            <a:ext cx="5915402" cy="954107"/>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smtClean="0">
                <a:solidFill>
                  <a:srgbClr val="FF0000"/>
                </a:solidFill>
                <a:latin typeface="Arial" pitchFamily="34" charset="0"/>
                <a:cs typeface="Arial" pitchFamily="34" charset="0"/>
              </a:rPr>
              <a:t>If non-null, </a:t>
            </a:r>
            <a:r>
              <a:rPr lang="en-US" sz="2800" b="1" dirty="0">
                <a:solidFill>
                  <a:srgbClr val="FF0000"/>
                </a:solidFill>
                <a:latin typeface="Arial" pitchFamily="34" charset="0"/>
                <a:cs typeface="Arial" pitchFamily="34" charset="0"/>
              </a:rPr>
              <a:t>other </a:t>
            </a:r>
            <a:r>
              <a:rPr lang="en-US" sz="2800" b="1" dirty="0" smtClean="0">
                <a:solidFill>
                  <a:srgbClr val="FF0000"/>
                </a:solidFill>
                <a:latin typeface="Arial" pitchFamily="34" charset="0"/>
                <a:cs typeface="Arial" pitchFamily="34" charset="0"/>
              </a:rPr>
              <a:t>thread is push(),</a:t>
            </a:r>
            <a:endParaRPr lang="en-US" sz="2800" b="1" dirty="0">
              <a:solidFill>
                <a:srgbClr val="FF0000"/>
              </a:solidFill>
              <a:latin typeface="Arial" pitchFamily="34" charset="0"/>
              <a:cs typeface="Arial" pitchFamily="34" charset="0"/>
            </a:endParaRPr>
          </a:p>
          <a:p>
            <a:pPr algn="ctr"/>
            <a:r>
              <a:rPr lang="en-US" sz="2800" b="1" dirty="0">
                <a:solidFill>
                  <a:srgbClr val="FF0000"/>
                </a:solidFill>
                <a:latin typeface="Arial" pitchFamily="34" charset="0"/>
                <a:cs typeface="Arial" pitchFamily="34" charset="0"/>
              </a:rPr>
              <a:t>so </a:t>
            </a:r>
            <a:r>
              <a:rPr lang="en-US" sz="2800" b="1" dirty="0" smtClean="0">
                <a:solidFill>
                  <a:srgbClr val="FF0000"/>
                </a:solidFill>
                <a:latin typeface="Arial" pitchFamily="34" charset="0"/>
                <a:cs typeface="Arial" pitchFamily="34" charset="0"/>
              </a:rPr>
              <a:t>elimination </a:t>
            </a:r>
            <a:r>
              <a:rPr lang="en-US" sz="2800" b="1" dirty="0">
                <a:solidFill>
                  <a:srgbClr val="FF0000"/>
                </a:solidFill>
                <a:latin typeface="Arial" pitchFamily="34" charset="0"/>
                <a:cs typeface="Arial" pitchFamily="34" charset="0"/>
              </a:rPr>
              <a:t>succeeds</a:t>
            </a:r>
          </a:p>
        </p:txBody>
      </p:sp>
    </p:spTree>
  </p:cSld>
  <p:clrMapOvr>
    <a:masterClrMapping/>
  </p:clrMapOvr>
  <p:transition>
    <p:blinds/>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Footer Placeholder 1"/>
          <p:cNvSpPr>
            <a:spLocks noGrp="1"/>
          </p:cNvSpPr>
          <p:nvPr>
            <p:ph type="ftr" sz="quarter" idx="10"/>
          </p:nvPr>
        </p:nvSpPr>
        <p:spPr>
          <a:noFill/>
        </p:spPr>
        <p:txBody>
          <a:bodyPr/>
          <a:lstStyle/>
          <a:p>
            <a:r>
              <a:rPr lang="en-US" smtClean="0"/>
              <a:t>Art of Multiprocessor Programming</a:t>
            </a:r>
          </a:p>
        </p:txBody>
      </p:sp>
      <p:sp>
        <p:nvSpPr>
          <p:cNvPr id="206851" name="Slide Number Placeholder 2"/>
          <p:cNvSpPr>
            <a:spLocks noGrp="1"/>
          </p:cNvSpPr>
          <p:nvPr>
            <p:ph type="sldNum" sz="quarter" idx="11"/>
          </p:nvPr>
        </p:nvSpPr>
        <p:spPr>
          <a:noFill/>
        </p:spPr>
        <p:txBody>
          <a:bodyPr/>
          <a:lstStyle/>
          <a:p>
            <a:fld id="{E3AB39A0-7D8D-4349-8A12-EA01623FA4A0}" type="slidenum">
              <a:rPr lang="ar-SA" smtClean="0">
                <a:cs typeface="Arial" pitchFamily="34" charset="0"/>
              </a:rPr>
              <a:pPr/>
              <a:t>201</a:t>
            </a:fld>
            <a:endParaRPr lang="en-US" smtClean="0">
              <a:cs typeface="Arial" pitchFamily="34" charset="0"/>
            </a:endParaRPr>
          </a:p>
        </p:txBody>
      </p:sp>
      <p:sp>
        <p:nvSpPr>
          <p:cNvPr id="20685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B5E8C4D1-C30B-4A90-907F-84EA9F2ED587}" type="slidenum">
              <a:rPr lang="ar-SA" sz="1400">
                <a:solidFill>
                  <a:schemeClr val="tx1"/>
                </a:solidFill>
                <a:latin typeface="Arial" pitchFamily="34" charset="0"/>
                <a:cs typeface="Arial" pitchFamily="34" charset="0"/>
              </a:rPr>
              <a:pPr/>
              <a:t>201</a:t>
            </a:fld>
            <a:endParaRPr lang="en-US" sz="1400" dirty="0">
              <a:solidFill>
                <a:schemeClr val="tx1"/>
              </a:solidFill>
              <a:latin typeface="Arial" pitchFamily="34" charset="0"/>
              <a:cs typeface="Arial" pitchFamily="34" charset="0"/>
            </a:endParaRPr>
          </a:p>
        </p:txBody>
      </p:sp>
      <p:sp>
        <p:nvSpPr>
          <p:cNvPr id="206853" name="Rectangle 2"/>
          <p:cNvSpPr>
            <a:spLocks noGrp="1" noChangeArrowheads="1"/>
          </p:cNvSpPr>
          <p:nvPr>
            <p:ph type="title" idx="4294967295"/>
          </p:nvPr>
        </p:nvSpPr>
        <p:spPr>
          <a:xfrm>
            <a:off x="685800" y="257175"/>
            <a:ext cx="7772400" cy="1143000"/>
          </a:xfrm>
        </p:spPr>
        <p:txBody>
          <a:bodyPr/>
          <a:lstStyle/>
          <a:p>
            <a:r>
              <a:rPr lang="en-US" smtClean="0"/>
              <a:t>Summary</a:t>
            </a:r>
          </a:p>
        </p:txBody>
      </p:sp>
      <p:sp>
        <p:nvSpPr>
          <p:cNvPr id="206854" name="Rectangle 3"/>
          <p:cNvSpPr>
            <a:spLocks noGrp="1" noChangeArrowheads="1"/>
          </p:cNvSpPr>
          <p:nvPr>
            <p:ph type="body" idx="4294967295"/>
          </p:nvPr>
        </p:nvSpPr>
        <p:spPr>
          <a:xfrm>
            <a:off x="685800" y="1400175"/>
            <a:ext cx="7772400" cy="4114800"/>
          </a:xfrm>
        </p:spPr>
        <p:txBody>
          <a:bodyPr/>
          <a:lstStyle/>
          <a:p>
            <a:pPr>
              <a:lnSpc>
                <a:spcPct val="90000"/>
              </a:lnSpc>
            </a:pPr>
            <a:r>
              <a:rPr lang="en-US" dirty="0" smtClean="0"/>
              <a:t>We saw both </a:t>
            </a:r>
            <a:r>
              <a:rPr lang="en-US" dirty="0" smtClean="0">
                <a:solidFill>
                  <a:schemeClr val="tx1"/>
                </a:solidFill>
              </a:rPr>
              <a:t>lock-based</a:t>
            </a:r>
            <a:r>
              <a:rPr lang="en-US" dirty="0" smtClean="0"/>
              <a:t> and </a:t>
            </a:r>
            <a:r>
              <a:rPr lang="en-US" dirty="0" smtClean="0">
                <a:solidFill>
                  <a:schemeClr val="tx1"/>
                </a:solidFill>
              </a:rPr>
              <a:t>lock-free</a:t>
            </a:r>
            <a:r>
              <a:rPr lang="en-US" dirty="0" smtClean="0"/>
              <a:t> implementations of </a:t>
            </a:r>
          </a:p>
          <a:p>
            <a:pPr>
              <a:lnSpc>
                <a:spcPct val="90000"/>
              </a:lnSpc>
            </a:pPr>
            <a:r>
              <a:rPr lang="en-US" dirty="0" smtClean="0"/>
              <a:t>queues and stacks</a:t>
            </a:r>
          </a:p>
          <a:p>
            <a:pPr>
              <a:lnSpc>
                <a:spcPct val="90000"/>
              </a:lnSpc>
            </a:pPr>
            <a:r>
              <a:rPr lang="en-US" dirty="0" smtClean="0"/>
              <a:t>Don’t be quick to declare a data structure </a:t>
            </a:r>
            <a:r>
              <a:rPr lang="en-US" dirty="0" smtClean="0">
                <a:solidFill>
                  <a:schemeClr val="tx1"/>
                </a:solidFill>
              </a:rPr>
              <a:t>inherently sequential</a:t>
            </a:r>
          </a:p>
          <a:p>
            <a:pPr lvl="1">
              <a:lnSpc>
                <a:spcPct val="90000"/>
              </a:lnSpc>
            </a:pPr>
            <a:r>
              <a:rPr lang="en-US" dirty="0" err="1" smtClean="0"/>
              <a:t>Linearizable</a:t>
            </a:r>
            <a:r>
              <a:rPr lang="en-US" dirty="0" smtClean="0"/>
              <a:t> stack is not inherently sequential (though it is in worst case)</a:t>
            </a:r>
          </a:p>
          <a:p>
            <a:pPr>
              <a:lnSpc>
                <a:spcPct val="90000"/>
              </a:lnSpc>
            </a:pPr>
            <a:r>
              <a:rPr lang="en-US" dirty="0" smtClean="0"/>
              <a:t>ABA is a real problem, pay attention</a:t>
            </a:r>
          </a:p>
        </p:txBody>
      </p:sp>
    </p:spTree>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Footer Placeholder 1"/>
          <p:cNvSpPr>
            <a:spLocks noGrp="1"/>
          </p:cNvSpPr>
          <p:nvPr>
            <p:ph type="ftr" sz="quarter" idx="10"/>
          </p:nvPr>
        </p:nvSpPr>
        <p:spPr>
          <a:noFill/>
        </p:spPr>
        <p:txBody>
          <a:bodyPr/>
          <a:lstStyle/>
          <a:p>
            <a:r>
              <a:rPr lang="en-US" smtClean="0"/>
              <a:t>Art of Multiprocessor Programming</a:t>
            </a:r>
          </a:p>
        </p:txBody>
      </p:sp>
      <p:sp>
        <p:nvSpPr>
          <p:cNvPr id="207875" name="Slide Number Placeholder 2"/>
          <p:cNvSpPr>
            <a:spLocks noGrp="1"/>
          </p:cNvSpPr>
          <p:nvPr>
            <p:ph type="sldNum" sz="quarter" idx="11"/>
          </p:nvPr>
        </p:nvSpPr>
        <p:spPr>
          <a:noFill/>
        </p:spPr>
        <p:txBody>
          <a:bodyPr/>
          <a:lstStyle/>
          <a:p>
            <a:fld id="{168FCE49-AB2A-4C87-8757-FE1C5D53A23C}" type="slidenum">
              <a:rPr lang="ar-SA" smtClean="0">
                <a:cs typeface="Arial" pitchFamily="34" charset="0"/>
              </a:rPr>
              <a:pPr/>
              <a:t>202</a:t>
            </a:fld>
            <a:endParaRPr lang="en-US" smtClean="0">
              <a:cs typeface="Arial" pitchFamily="34" charset="0"/>
            </a:endParaRPr>
          </a:p>
        </p:txBody>
      </p:sp>
      <p:sp>
        <p:nvSpPr>
          <p:cNvPr id="207876" name="Footer Placeholder 1"/>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endParaRPr lang="en-US" sz="1400" dirty="0">
              <a:solidFill>
                <a:schemeClr val="tx1"/>
              </a:solidFill>
              <a:latin typeface="Arial" pitchFamily="34" charset="0"/>
              <a:cs typeface="Courier New" pitchFamily="49" charset="0"/>
            </a:endParaRPr>
          </a:p>
        </p:txBody>
      </p:sp>
      <p:sp>
        <p:nvSpPr>
          <p:cNvPr id="207877" name="Slide Number Placeholder 2"/>
          <p:cNvSpPr txBox="1">
            <a:spLocks noGrp="1"/>
          </p:cNvSpPr>
          <p:nvPr/>
        </p:nvSpPr>
        <p:spPr bwMode="auto">
          <a:xfrm>
            <a:off x="6553200" y="6248400"/>
            <a:ext cx="1905000" cy="457200"/>
          </a:xfrm>
          <a:prstGeom prst="rect">
            <a:avLst/>
          </a:prstGeom>
          <a:noFill/>
          <a:ln w="9525">
            <a:noFill/>
            <a:miter lim="800000"/>
            <a:headEnd/>
            <a:tailEnd/>
          </a:ln>
        </p:spPr>
        <p:txBody>
          <a:bodyPr/>
          <a:lstStyle/>
          <a:p>
            <a:fld id="{AC974D27-D6AD-4CE0-9512-6CA842B6CFCA}" type="slidenum">
              <a:rPr lang="ar-SA" sz="1400">
                <a:solidFill>
                  <a:schemeClr val="tx1"/>
                </a:solidFill>
                <a:latin typeface="Arial" pitchFamily="34" charset="0"/>
                <a:cs typeface="Arial" pitchFamily="34" charset="0"/>
              </a:rPr>
              <a:pPr/>
              <a:t>202</a:t>
            </a:fld>
            <a:endParaRPr lang="en-US" sz="1400" dirty="0">
              <a:solidFill>
                <a:schemeClr val="tx1"/>
              </a:solidFill>
              <a:latin typeface="Arial" pitchFamily="34" charset="0"/>
              <a:cs typeface="Arial" pitchFamily="34" charset="0"/>
            </a:endParaRPr>
          </a:p>
        </p:txBody>
      </p:sp>
      <p:sp>
        <p:nvSpPr>
          <p:cNvPr id="207878" name="Rectangle 2"/>
          <p:cNvSpPr>
            <a:spLocks noChangeArrowheads="1"/>
          </p:cNvSpPr>
          <p:nvPr/>
        </p:nvSpPr>
        <p:spPr bwMode="auto">
          <a:xfrm>
            <a:off x="0" y="-6439"/>
            <a:ext cx="9144000" cy="1200329"/>
          </a:xfrm>
          <a:prstGeom prst="rect">
            <a:avLst/>
          </a:prstGeom>
          <a:noFill/>
          <a:ln w="38100" algn="ctr">
            <a:noFill/>
            <a:miter lim="800000"/>
            <a:headEnd/>
            <a:tailEnd/>
          </a:ln>
        </p:spPr>
        <p:txBody>
          <a:bodyPr anchor="ctr">
            <a:spAutoFit/>
          </a:bodyPr>
          <a:lstStyle/>
          <a:p>
            <a:pPr algn="l"/>
            <a:r>
              <a:rPr lang="en-US" dirty="0">
                <a:solidFill>
                  <a:schemeClr val="tx1"/>
                </a:solidFill>
                <a:latin typeface="Arial" pitchFamily="34" charset="0"/>
                <a:cs typeface="Courier New" pitchFamily="49" charset="0"/>
                <a:hlinkClick r:id="rId3"/>
              </a:rPr>
              <a:t>  </a:t>
            </a:r>
            <a:r>
              <a:rPr lang="en-US" sz="1800" dirty="0">
                <a:solidFill>
                  <a:schemeClr val="tx1"/>
                </a:solidFill>
                <a:latin typeface="Arial" pitchFamily="34" charset="0"/>
                <a:cs typeface="Courier New" pitchFamily="49" charset="0"/>
              </a:rPr>
              <a:t> </a:t>
            </a:r>
            <a:r>
              <a:rPr lang="en-US" dirty="0">
                <a:solidFill>
                  <a:schemeClr val="tx1"/>
                </a:solidFill>
                <a:latin typeface="Arial" pitchFamily="34" charset="0"/>
                <a:cs typeface="Courier New" pitchFamily="49" charset="0"/>
              </a:rPr>
              <a:t>        </a:t>
            </a:r>
            <a:br>
              <a:rPr lang="en-US" dirty="0">
                <a:solidFill>
                  <a:schemeClr val="tx1"/>
                </a:solidFill>
                <a:latin typeface="Arial" pitchFamily="34" charset="0"/>
                <a:cs typeface="Courier New" pitchFamily="49" charset="0"/>
              </a:rPr>
            </a:br>
            <a:r>
              <a:rPr lang="en-US" dirty="0">
                <a:solidFill>
                  <a:schemeClr val="tx1"/>
                </a:solidFill>
                <a:latin typeface="Arial" pitchFamily="34" charset="0"/>
                <a:cs typeface="Courier New" pitchFamily="49" charset="0"/>
              </a:rPr>
              <a:t>This work is licensed under a </a:t>
            </a:r>
            <a:r>
              <a:rPr lang="en-US" dirty="0">
                <a:solidFill>
                  <a:schemeClr val="tx1"/>
                </a:solidFill>
                <a:latin typeface="Arial" pitchFamily="34" charset="0"/>
                <a:cs typeface="Courier New" pitchFamily="49" charset="0"/>
                <a:hlinkClick r:id="rId3"/>
              </a:rPr>
              <a:t>Creative Commons Attribution-</a:t>
            </a:r>
            <a:r>
              <a:rPr lang="en-US" dirty="0" err="1">
                <a:solidFill>
                  <a:schemeClr val="tx1"/>
                </a:solidFill>
                <a:latin typeface="Arial" pitchFamily="34" charset="0"/>
                <a:cs typeface="Courier New" pitchFamily="49" charset="0"/>
                <a:hlinkClick r:id="rId3"/>
              </a:rPr>
              <a:t>ShareAlike</a:t>
            </a:r>
            <a:r>
              <a:rPr lang="en-US" dirty="0">
                <a:solidFill>
                  <a:schemeClr val="tx1"/>
                </a:solidFill>
                <a:latin typeface="Arial" pitchFamily="34" charset="0"/>
                <a:cs typeface="Courier New" pitchFamily="49" charset="0"/>
                <a:hlinkClick r:id="rId3"/>
              </a:rPr>
              <a:t> 2.5 License</a:t>
            </a:r>
            <a:r>
              <a:rPr lang="en-US" dirty="0">
                <a:solidFill>
                  <a:schemeClr val="tx1"/>
                </a:solidFill>
                <a:latin typeface="Arial" pitchFamily="34" charset="0"/>
                <a:cs typeface="Courier New" pitchFamily="49" charset="0"/>
              </a:rPr>
              <a:t>. </a:t>
            </a:r>
          </a:p>
        </p:txBody>
      </p:sp>
      <p:pic>
        <p:nvPicPr>
          <p:cNvPr id="207879"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207880" name="Rectangle 5"/>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algn="l">
              <a:lnSpc>
                <a:spcPct val="80000"/>
              </a:lnSpc>
              <a:spcBef>
                <a:spcPct val="20000"/>
              </a:spcBef>
              <a:buFontTx/>
              <a:buChar char="•"/>
            </a:pPr>
            <a:r>
              <a:rPr lang="en-US" sz="1800" b="1">
                <a:solidFill>
                  <a:schemeClr val="tx1"/>
                </a:solidFill>
                <a:latin typeface="Lucida Sans" pitchFamily="34" charset="0"/>
                <a:cs typeface="Courier New" pitchFamily="49" charset="0"/>
              </a:rPr>
              <a:t>You are free</a:t>
            </a:r>
            <a:r>
              <a:rPr lang="en-US" sz="1800">
                <a:solidFill>
                  <a:schemeClr val="tx1"/>
                </a:solidFill>
                <a:latin typeface="Lucida Sans" pitchFamily="34" charset="0"/>
                <a:cs typeface="Courier New" pitchFamily="49" charset="0"/>
              </a:rPr>
              <a:t>:</a:t>
            </a:r>
          </a:p>
          <a:p>
            <a:pPr marL="742950" lvl="1" indent="-285750" algn="l">
              <a:lnSpc>
                <a:spcPct val="80000"/>
              </a:lnSpc>
              <a:spcBef>
                <a:spcPct val="20000"/>
              </a:spcBef>
              <a:buFontTx/>
              <a:buChar char="–"/>
            </a:pPr>
            <a:r>
              <a:rPr lang="en-US" sz="1800" b="1">
                <a:solidFill>
                  <a:schemeClr val="tx1"/>
                </a:solidFill>
                <a:latin typeface="Lucida Sans" pitchFamily="34" charset="0"/>
                <a:cs typeface="Courier New" pitchFamily="49" charset="0"/>
              </a:rPr>
              <a:t>to Share</a:t>
            </a:r>
            <a:r>
              <a:rPr lang="en-US" sz="1800">
                <a:solidFill>
                  <a:schemeClr val="tx1"/>
                </a:solidFill>
                <a:latin typeface="Lucida Sans" pitchFamily="34" charset="0"/>
                <a:cs typeface="Courier New" pitchFamily="49" charset="0"/>
              </a:rPr>
              <a:t> — to copy, distribute and transmit the work </a:t>
            </a:r>
          </a:p>
          <a:p>
            <a:pPr marL="742950" lvl="1" indent="-285750" algn="l">
              <a:lnSpc>
                <a:spcPct val="80000"/>
              </a:lnSpc>
              <a:spcBef>
                <a:spcPct val="20000"/>
              </a:spcBef>
              <a:buFontTx/>
              <a:buChar char="–"/>
            </a:pPr>
            <a:r>
              <a:rPr lang="en-US" sz="1800" b="1">
                <a:solidFill>
                  <a:schemeClr val="tx1"/>
                </a:solidFill>
                <a:latin typeface="Lucida Sans" pitchFamily="34" charset="0"/>
                <a:cs typeface="Courier New" pitchFamily="49" charset="0"/>
              </a:rPr>
              <a:t>to Remix</a:t>
            </a:r>
            <a:r>
              <a:rPr lang="en-US" sz="1800">
                <a:solidFill>
                  <a:schemeClr val="tx1"/>
                </a:solidFill>
                <a:latin typeface="Lucida Sans" pitchFamily="34" charset="0"/>
                <a:cs typeface="Courier New" pitchFamily="49" charset="0"/>
              </a:rPr>
              <a:t> — to adapt the work </a:t>
            </a:r>
          </a:p>
          <a:p>
            <a:pPr marL="342900" indent="-342900" algn="l">
              <a:lnSpc>
                <a:spcPct val="80000"/>
              </a:lnSpc>
              <a:spcBef>
                <a:spcPct val="20000"/>
              </a:spcBef>
              <a:buFontTx/>
              <a:buChar char="•"/>
            </a:pPr>
            <a:r>
              <a:rPr lang="en-US" sz="1800" b="1">
                <a:solidFill>
                  <a:schemeClr val="tx1"/>
                </a:solidFill>
                <a:latin typeface="Lucida Sans" pitchFamily="34" charset="0"/>
                <a:cs typeface="Courier New" pitchFamily="49" charset="0"/>
              </a:rPr>
              <a:t>Under the following conditions</a:t>
            </a:r>
            <a:r>
              <a:rPr lang="en-US" sz="1800">
                <a:solidFill>
                  <a:schemeClr val="tx1"/>
                </a:solidFill>
                <a:latin typeface="Lucida Sans" pitchFamily="34" charset="0"/>
                <a:cs typeface="Courier New" pitchFamily="49" charset="0"/>
              </a:rPr>
              <a:t>:</a:t>
            </a:r>
          </a:p>
          <a:p>
            <a:pPr marL="742950" lvl="1" indent="-285750" algn="l">
              <a:lnSpc>
                <a:spcPct val="80000"/>
              </a:lnSpc>
              <a:spcBef>
                <a:spcPct val="20000"/>
              </a:spcBef>
              <a:buFontTx/>
              <a:buChar char="–"/>
            </a:pPr>
            <a:r>
              <a:rPr lang="en-US" sz="1800" b="1">
                <a:solidFill>
                  <a:schemeClr val="tx1"/>
                </a:solidFill>
                <a:latin typeface="Lucida Sans" pitchFamily="34" charset="0"/>
                <a:cs typeface="Courier New" pitchFamily="49" charset="0"/>
              </a:rPr>
              <a:t>Attribution</a:t>
            </a:r>
            <a:r>
              <a:rPr lang="en-US" sz="1800">
                <a:solidFill>
                  <a:schemeClr val="tx1"/>
                </a:solidFill>
                <a:latin typeface="Lucida Sans" pitchFamily="34" charset="0"/>
                <a:cs typeface="Courier New" pitchFamily="49" charset="0"/>
              </a:rPr>
              <a:t>. You must attribute the work to “The Art of Multiprocessor Programming” (but not in any way that suggests that the authors endorse you or your use of the work). </a:t>
            </a:r>
          </a:p>
          <a:p>
            <a:pPr marL="742950" lvl="1" indent="-285750" algn="l">
              <a:lnSpc>
                <a:spcPct val="80000"/>
              </a:lnSpc>
              <a:spcBef>
                <a:spcPct val="20000"/>
              </a:spcBef>
              <a:buFontTx/>
              <a:buChar char="–"/>
            </a:pPr>
            <a:r>
              <a:rPr lang="en-US" sz="1800" b="1">
                <a:solidFill>
                  <a:schemeClr val="tx1"/>
                </a:solidFill>
                <a:latin typeface="Lucida Sans" pitchFamily="34" charset="0"/>
                <a:cs typeface="Courier New" pitchFamily="49" charset="0"/>
              </a:rPr>
              <a:t>Share Alike</a:t>
            </a:r>
            <a:r>
              <a:rPr lang="en-US" sz="1800">
                <a:solidFill>
                  <a:schemeClr val="tx1"/>
                </a:solidFill>
                <a:latin typeface="Lucida Sans" pitchFamily="34" charset="0"/>
                <a:cs typeface="Courier New" pitchFamily="49" charset="0"/>
              </a:rPr>
              <a:t>. If you alter, transform, or build upon this work, you may distribute the resulting work only under the same, similar or a compatible license. </a:t>
            </a:r>
          </a:p>
          <a:p>
            <a:pPr marL="342900" indent="-342900" algn="l">
              <a:lnSpc>
                <a:spcPct val="80000"/>
              </a:lnSpc>
              <a:spcBef>
                <a:spcPct val="20000"/>
              </a:spcBef>
              <a:buFontTx/>
              <a:buChar char="•"/>
            </a:pPr>
            <a:r>
              <a:rPr lang="en-US" sz="1800">
                <a:solidFill>
                  <a:schemeClr val="tx1"/>
                </a:solidFill>
                <a:latin typeface="Lucida Sans" pitchFamily="34" charset="0"/>
                <a:cs typeface="Courier New" pitchFamily="49" charset="0"/>
              </a:rPr>
              <a:t>For any reuse or distribution, you must make clear to others the license terms of this work. The best way to do this is with a link to</a:t>
            </a:r>
          </a:p>
          <a:p>
            <a:pPr marL="742950" lvl="1" indent="-285750" algn="l">
              <a:lnSpc>
                <a:spcPct val="80000"/>
              </a:lnSpc>
              <a:spcBef>
                <a:spcPct val="20000"/>
              </a:spcBef>
              <a:buFontTx/>
              <a:buChar char="–"/>
            </a:pPr>
            <a:r>
              <a:rPr lang="en-US" sz="1800">
                <a:solidFill>
                  <a:schemeClr val="tx1"/>
                </a:solidFill>
                <a:latin typeface="Lucida Sans" pitchFamily="34" charset="0"/>
                <a:cs typeface="Courier New" pitchFamily="49" charset="0"/>
              </a:rPr>
              <a:t>http://creativecommons.org/licenses/by-sa/3.0/. </a:t>
            </a:r>
          </a:p>
          <a:p>
            <a:pPr marL="342900" indent="-342900" algn="l">
              <a:lnSpc>
                <a:spcPct val="80000"/>
              </a:lnSpc>
              <a:spcBef>
                <a:spcPct val="20000"/>
              </a:spcBef>
              <a:buFontTx/>
              <a:buChar char="•"/>
            </a:pPr>
            <a:r>
              <a:rPr lang="en-US" sz="1800">
                <a:solidFill>
                  <a:schemeClr val="tx1"/>
                </a:solidFill>
                <a:latin typeface="Lucida Sans" pitchFamily="34" charset="0"/>
                <a:cs typeface="Courier New" pitchFamily="49" charset="0"/>
              </a:rPr>
              <a:t>Any of the above conditions can be waived if you get permission from the copyright holder. </a:t>
            </a:r>
          </a:p>
          <a:p>
            <a:pPr marL="342900" indent="-342900" algn="l">
              <a:lnSpc>
                <a:spcPct val="80000"/>
              </a:lnSpc>
              <a:spcBef>
                <a:spcPct val="20000"/>
              </a:spcBef>
              <a:buFontTx/>
              <a:buChar char="•"/>
            </a:pPr>
            <a:r>
              <a:rPr lang="en-US" sz="1800">
                <a:solidFill>
                  <a:schemeClr val="tx1"/>
                </a:solidFill>
                <a:latin typeface="Lucida Sans" pitchFamily="34" charset="0"/>
                <a:cs typeface="Courier New" pitchFamily="49" charset="0"/>
              </a:rPr>
              <a:t>Nothing in this license impairs or restricts the author's moral rights. </a:t>
            </a:r>
          </a:p>
          <a:p>
            <a:pPr marL="342900" indent="-342900" algn="l">
              <a:lnSpc>
                <a:spcPct val="80000"/>
              </a:lnSpc>
              <a:spcBef>
                <a:spcPct val="20000"/>
              </a:spcBef>
              <a:buFontTx/>
              <a:buChar char="•"/>
            </a:pPr>
            <a:endParaRPr lang="en-US" sz="1800">
              <a:solidFill>
                <a:schemeClr val="tx1"/>
              </a:solidFill>
              <a:latin typeface="Lucida Sans"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Art of Multiprocessor Programming</a:t>
            </a:r>
            <a:endParaRPr lang="en-US"/>
          </a:p>
        </p:txBody>
      </p:sp>
      <p:sp>
        <p:nvSpPr>
          <p:cNvPr id="3" name="Slide Number Placeholder 2"/>
          <p:cNvSpPr>
            <a:spLocks noGrp="1"/>
          </p:cNvSpPr>
          <p:nvPr>
            <p:ph type="sldNum" sz="quarter" idx="11"/>
          </p:nvPr>
        </p:nvSpPr>
        <p:spPr/>
        <p:txBody>
          <a:bodyPr/>
          <a:lstStyle/>
          <a:p>
            <a:pPr>
              <a:defRPr/>
            </a:pPr>
            <a:fld id="{55C53EFF-7D3C-42E3-85A4-E4808F38889C}" type="slidenum">
              <a:rPr lang="ar-SA" smtClean="0"/>
              <a:pPr>
                <a:defRPr/>
              </a:pPr>
              <a:t>203</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a:noFill/>
        </p:spPr>
        <p:txBody>
          <a:bodyPr/>
          <a:lstStyle/>
          <a:p>
            <a:r>
              <a:rPr lang="en-US" smtClean="0"/>
              <a:t>Art of Multiprocessor Programming</a:t>
            </a:r>
          </a:p>
        </p:txBody>
      </p:sp>
      <p:sp>
        <p:nvSpPr>
          <p:cNvPr id="23555" name="Slide Number Placeholder 2"/>
          <p:cNvSpPr>
            <a:spLocks noGrp="1"/>
          </p:cNvSpPr>
          <p:nvPr>
            <p:ph type="sldNum" sz="quarter" idx="11"/>
          </p:nvPr>
        </p:nvSpPr>
        <p:spPr>
          <a:noFill/>
        </p:spPr>
        <p:txBody>
          <a:bodyPr/>
          <a:lstStyle/>
          <a:p>
            <a:fld id="{E465285C-4D0E-4C5D-A1D1-056F8912623C}" type="slidenum">
              <a:rPr lang="ar-SA" smtClean="0"/>
              <a:pPr/>
              <a:t>21</a:t>
            </a:fld>
            <a:endParaRPr lang="en-US" smtClean="0"/>
          </a:p>
        </p:txBody>
      </p:sp>
      <p:sp>
        <p:nvSpPr>
          <p:cNvPr id="2355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EC71286-98A7-4806-AED0-CEB17B1C76B7}" type="slidenum">
              <a:rPr lang="ar-SA" sz="1400">
                <a:solidFill>
                  <a:schemeClr val="tx1"/>
                </a:solidFill>
                <a:latin typeface="Arial" pitchFamily="34" charset="0"/>
                <a:cs typeface="Arial" pitchFamily="34" charset="0"/>
              </a:rPr>
              <a:pPr/>
              <a:t>21</a:t>
            </a:fld>
            <a:endParaRPr lang="en-US" sz="1400">
              <a:solidFill>
                <a:schemeClr val="tx1"/>
              </a:solidFill>
              <a:latin typeface="Arial" pitchFamily="34" charset="0"/>
              <a:cs typeface="Arial" pitchFamily="34" charset="0"/>
            </a:endParaRPr>
          </a:p>
        </p:txBody>
      </p:sp>
      <p:sp>
        <p:nvSpPr>
          <p:cNvPr id="580610"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3558" name="Rectangle 3"/>
          <p:cNvSpPr>
            <a:spLocks noGrp="1" noChangeArrowheads="1"/>
          </p:cNvSpPr>
          <p:nvPr>
            <p:ph type="title" idx="4294967295"/>
          </p:nvPr>
        </p:nvSpPr>
        <p:spPr/>
        <p:txBody>
          <a:bodyPr/>
          <a:lstStyle/>
          <a:p>
            <a:r>
              <a:rPr lang="en-US" smtClean="0"/>
              <a:t>Not Done Yet</a:t>
            </a:r>
          </a:p>
        </p:txBody>
      </p:sp>
      <p:sp>
        <p:nvSpPr>
          <p:cNvPr id="23559"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3560" name="Group 5"/>
          <p:cNvGrpSpPr>
            <a:grpSpLocks/>
          </p:cNvGrpSpPr>
          <p:nvPr/>
        </p:nvGrpSpPr>
        <p:grpSpPr bwMode="auto">
          <a:xfrm>
            <a:off x="3990975" y="1933575"/>
            <a:ext cx="976313" cy="609600"/>
            <a:chOff x="3417" y="2938"/>
            <a:chExt cx="615" cy="384"/>
          </a:xfrm>
        </p:grpSpPr>
        <p:sp>
          <p:nvSpPr>
            <p:cNvPr id="580614"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3594"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23561" name="Group 8"/>
          <p:cNvGrpSpPr>
            <a:grpSpLocks/>
          </p:cNvGrpSpPr>
          <p:nvPr/>
        </p:nvGrpSpPr>
        <p:grpSpPr bwMode="auto">
          <a:xfrm>
            <a:off x="4084638" y="2106613"/>
            <a:ext cx="304800" cy="304800"/>
            <a:chOff x="3894" y="2760"/>
            <a:chExt cx="192" cy="192"/>
          </a:xfrm>
        </p:grpSpPr>
        <p:sp>
          <p:nvSpPr>
            <p:cNvPr id="23591"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3592"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3562"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23563"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23564" name="Group 13"/>
          <p:cNvGrpSpPr>
            <a:grpSpLocks/>
          </p:cNvGrpSpPr>
          <p:nvPr/>
        </p:nvGrpSpPr>
        <p:grpSpPr bwMode="auto">
          <a:xfrm>
            <a:off x="6256338" y="1919288"/>
            <a:ext cx="976312" cy="609600"/>
            <a:chOff x="3417" y="2938"/>
            <a:chExt cx="615" cy="384"/>
          </a:xfrm>
        </p:grpSpPr>
        <p:sp>
          <p:nvSpPr>
            <p:cNvPr id="580622"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3590"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23565"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23566" name="Group 17"/>
          <p:cNvGrpSpPr>
            <a:grpSpLocks/>
          </p:cNvGrpSpPr>
          <p:nvPr/>
        </p:nvGrpSpPr>
        <p:grpSpPr bwMode="auto">
          <a:xfrm>
            <a:off x="6350000" y="2092325"/>
            <a:ext cx="304800" cy="304800"/>
            <a:chOff x="3894" y="2760"/>
            <a:chExt cx="192" cy="192"/>
          </a:xfrm>
        </p:grpSpPr>
        <p:sp>
          <p:nvSpPr>
            <p:cNvPr id="23587"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3588"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3567"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3568"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3569" name="Text Box 27"/>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23570"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3571" name="Text Box 34"/>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23572"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3573" name="Text Box 36"/>
          <p:cNvSpPr txBox="1">
            <a:spLocks noChangeArrowheads="1"/>
          </p:cNvSpPr>
          <p:nvPr/>
        </p:nvSpPr>
        <p:spPr bwMode="auto">
          <a:xfrm>
            <a:off x="2936875" y="4927600"/>
            <a:ext cx="5821363" cy="954088"/>
          </a:xfrm>
          <a:prstGeom prst="rect">
            <a:avLst/>
          </a:prstGeom>
          <a:noFill/>
          <a:ln w="38100" algn="ctr">
            <a:noFill/>
            <a:miter lim="800000"/>
            <a:headEnd/>
            <a:tailEnd/>
          </a:ln>
        </p:spPr>
        <p:txBody>
          <a:bodyPr>
            <a:spAutoFit/>
          </a:bodyPr>
          <a:lstStyle/>
          <a:p>
            <a:pPr algn="ctr"/>
            <a:r>
              <a:rPr lang="en-US" sz="2800">
                <a:solidFill>
                  <a:srgbClr val="FF0000"/>
                </a:solidFill>
                <a:latin typeface="Arial" pitchFamily="34" charset="0"/>
                <a:cs typeface="Arial" pitchFamily="34" charset="0"/>
              </a:rPr>
              <a:t>Incremented by </a:t>
            </a:r>
            <a:r>
              <a:rPr lang="en-US" sz="2800">
                <a:solidFill>
                  <a:schemeClr val="tx1"/>
                </a:solidFill>
                <a:latin typeface="Arial" pitchFamily="34" charset="0"/>
                <a:cs typeface="Arial" pitchFamily="34" charset="0"/>
              </a:rPr>
              <a:t>enq()</a:t>
            </a:r>
          </a:p>
          <a:p>
            <a:pPr algn="ctr"/>
            <a:r>
              <a:rPr lang="en-US" sz="2800">
                <a:solidFill>
                  <a:srgbClr val="FF0000"/>
                </a:solidFill>
                <a:latin typeface="Arial" pitchFamily="34" charset="0"/>
                <a:cs typeface="Arial" pitchFamily="34" charset="0"/>
              </a:rPr>
              <a:t>Decremented by </a:t>
            </a:r>
            <a:r>
              <a:rPr lang="en-US" sz="2800">
                <a:solidFill>
                  <a:schemeClr val="tx1"/>
                </a:solidFill>
                <a:latin typeface="Arial" pitchFamily="34" charset="0"/>
                <a:cs typeface="Arial" pitchFamily="34" charset="0"/>
              </a:rPr>
              <a:t>deq()</a:t>
            </a:r>
          </a:p>
        </p:txBody>
      </p:sp>
      <p:sp>
        <p:nvSpPr>
          <p:cNvPr id="23574" name="Text Box 37"/>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23575" name="AutoShape 38"/>
          <p:cNvSpPr>
            <a:spLocks noChangeArrowheads="1"/>
          </p:cNvSpPr>
          <p:nvPr/>
        </p:nvSpPr>
        <p:spPr bwMode="auto">
          <a:xfrm flipH="1">
            <a:off x="1868488" y="4562475"/>
            <a:ext cx="874712" cy="784225"/>
          </a:xfrm>
          <a:prstGeom prst="wedgeRoundRectCallout">
            <a:avLst>
              <a:gd name="adj1" fmla="val -154903"/>
              <a:gd name="adj2" fmla="val 52833"/>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23576" name="Rectangle 39"/>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1</a:t>
            </a:r>
          </a:p>
        </p:txBody>
      </p:sp>
      <p:grpSp>
        <p:nvGrpSpPr>
          <p:cNvPr id="23577" name="Group 40"/>
          <p:cNvGrpSpPr>
            <a:grpSpLocks/>
          </p:cNvGrpSpPr>
          <p:nvPr/>
        </p:nvGrpSpPr>
        <p:grpSpPr bwMode="auto">
          <a:xfrm>
            <a:off x="4448175" y="3960813"/>
            <a:ext cx="427038" cy="622300"/>
            <a:chOff x="2208" y="1920"/>
            <a:chExt cx="1152" cy="1680"/>
          </a:xfrm>
        </p:grpSpPr>
        <p:sp>
          <p:nvSpPr>
            <p:cNvPr id="23583" name="Oval 41"/>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3584" name="Oval 4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3585" name="AutoShape 4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3586" name="AutoShape 4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23578" name="Group 45"/>
          <p:cNvGrpSpPr>
            <a:grpSpLocks/>
          </p:cNvGrpSpPr>
          <p:nvPr/>
        </p:nvGrpSpPr>
        <p:grpSpPr bwMode="auto">
          <a:xfrm>
            <a:off x="4452938" y="3162300"/>
            <a:ext cx="427037" cy="622300"/>
            <a:chOff x="2208" y="1920"/>
            <a:chExt cx="1152" cy="1680"/>
          </a:xfrm>
        </p:grpSpPr>
        <p:sp>
          <p:nvSpPr>
            <p:cNvPr id="23579" name="Oval 46"/>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3580" name="Oval 4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3581" name="AutoShape 4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3582" name="AutoShape 4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p:spPr>
        <p:txBody>
          <a:bodyPr/>
          <a:lstStyle/>
          <a:p>
            <a:r>
              <a:rPr lang="en-US" smtClean="0"/>
              <a:t>Art of Multiprocessor Programming</a:t>
            </a:r>
          </a:p>
        </p:txBody>
      </p:sp>
      <p:sp>
        <p:nvSpPr>
          <p:cNvPr id="24579" name="Slide Number Placeholder 2"/>
          <p:cNvSpPr>
            <a:spLocks noGrp="1"/>
          </p:cNvSpPr>
          <p:nvPr>
            <p:ph type="sldNum" sz="quarter" idx="11"/>
          </p:nvPr>
        </p:nvSpPr>
        <p:spPr>
          <a:noFill/>
        </p:spPr>
        <p:txBody>
          <a:bodyPr/>
          <a:lstStyle/>
          <a:p>
            <a:fld id="{61DD5EF1-C996-4BA4-B38A-E13E32A9A144}" type="slidenum">
              <a:rPr lang="ar-SA" smtClean="0"/>
              <a:pPr/>
              <a:t>22</a:t>
            </a:fld>
            <a:endParaRPr lang="en-US" smtClean="0"/>
          </a:p>
        </p:txBody>
      </p:sp>
      <p:sp>
        <p:nvSpPr>
          <p:cNvPr id="2458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874BC46-9EB2-4325-B55B-58F93F6A98F8}" type="slidenum">
              <a:rPr lang="ar-SA" sz="1400">
                <a:solidFill>
                  <a:schemeClr val="tx1"/>
                </a:solidFill>
                <a:latin typeface="Arial" pitchFamily="34" charset="0"/>
                <a:cs typeface="Arial" pitchFamily="34" charset="0"/>
              </a:rPr>
              <a:pPr/>
              <a:t>22</a:t>
            </a:fld>
            <a:endParaRPr lang="en-US" sz="1400">
              <a:solidFill>
                <a:schemeClr val="tx1"/>
              </a:solidFill>
              <a:latin typeface="Arial" pitchFamily="34" charset="0"/>
              <a:cs typeface="Arial" pitchFamily="34" charset="0"/>
            </a:endParaRPr>
          </a:p>
        </p:txBody>
      </p:sp>
      <p:grpSp>
        <p:nvGrpSpPr>
          <p:cNvPr id="24581" name="Group 74"/>
          <p:cNvGrpSpPr>
            <a:grpSpLocks/>
          </p:cNvGrpSpPr>
          <p:nvPr/>
        </p:nvGrpSpPr>
        <p:grpSpPr bwMode="auto">
          <a:xfrm>
            <a:off x="4443413" y="3956050"/>
            <a:ext cx="427037" cy="622300"/>
            <a:chOff x="2208" y="1920"/>
            <a:chExt cx="1152" cy="1680"/>
          </a:xfrm>
        </p:grpSpPr>
        <p:sp>
          <p:nvSpPr>
            <p:cNvPr id="24633" name="Oval 75"/>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4634" name="Oval 7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4635" name="AutoShape 7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4636" name="AutoShape 7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3" name="Group 79"/>
          <p:cNvGrpSpPr>
            <a:grpSpLocks/>
          </p:cNvGrpSpPr>
          <p:nvPr/>
        </p:nvGrpSpPr>
        <p:grpSpPr bwMode="auto">
          <a:xfrm>
            <a:off x="4457700" y="3956050"/>
            <a:ext cx="427038" cy="622300"/>
            <a:chOff x="2208" y="1920"/>
            <a:chExt cx="1152" cy="1680"/>
          </a:xfrm>
        </p:grpSpPr>
        <p:sp>
          <p:nvSpPr>
            <p:cNvPr id="24629" name="Oval 80"/>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24630" name="Oval 81"/>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4631" name="AutoShape 8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4632" name="AutoShape 8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582658"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4584" name="Rectangle 3"/>
          <p:cNvSpPr>
            <a:spLocks noGrp="1" noChangeArrowheads="1"/>
          </p:cNvSpPr>
          <p:nvPr>
            <p:ph type="title" idx="4294967295"/>
          </p:nvPr>
        </p:nvSpPr>
        <p:spPr/>
        <p:txBody>
          <a:bodyPr/>
          <a:lstStyle/>
          <a:p>
            <a:r>
              <a:rPr lang="en-US" smtClean="0"/>
              <a:t>Enqueuer</a:t>
            </a:r>
          </a:p>
        </p:txBody>
      </p:sp>
      <p:sp>
        <p:nvSpPr>
          <p:cNvPr id="24585"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4586" name="Group 5"/>
          <p:cNvGrpSpPr>
            <a:grpSpLocks/>
          </p:cNvGrpSpPr>
          <p:nvPr/>
        </p:nvGrpSpPr>
        <p:grpSpPr bwMode="auto">
          <a:xfrm>
            <a:off x="3990975" y="1933575"/>
            <a:ext cx="976313" cy="609600"/>
            <a:chOff x="3417" y="2938"/>
            <a:chExt cx="615" cy="384"/>
          </a:xfrm>
        </p:grpSpPr>
        <p:sp>
          <p:nvSpPr>
            <p:cNvPr id="582662"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4628"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24587" name="Group 8"/>
          <p:cNvGrpSpPr>
            <a:grpSpLocks/>
          </p:cNvGrpSpPr>
          <p:nvPr/>
        </p:nvGrpSpPr>
        <p:grpSpPr bwMode="auto">
          <a:xfrm>
            <a:off x="4084638" y="2106613"/>
            <a:ext cx="304800" cy="304800"/>
            <a:chOff x="3894" y="2760"/>
            <a:chExt cx="192" cy="192"/>
          </a:xfrm>
        </p:grpSpPr>
        <p:sp>
          <p:nvSpPr>
            <p:cNvPr id="24625"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26"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4588"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24589"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24590" name="Group 13"/>
          <p:cNvGrpSpPr>
            <a:grpSpLocks/>
          </p:cNvGrpSpPr>
          <p:nvPr/>
        </p:nvGrpSpPr>
        <p:grpSpPr bwMode="auto">
          <a:xfrm>
            <a:off x="6256338" y="1919288"/>
            <a:ext cx="976312" cy="609600"/>
            <a:chOff x="3417" y="2938"/>
            <a:chExt cx="615" cy="384"/>
          </a:xfrm>
        </p:grpSpPr>
        <p:sp>
          <p:nvSpPr>
            <p:cNvPr id="582670"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4624"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24591"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24592" name="Group 17"/>
          <p:cNvGrpSpPr>
            <a:grpSpLocks/>
          </p:cNvGrpSpPr>
          <p:nvPr/>
        </p:nvGrpSpPr>
        <p:grpSpPr bwMode="auto">
          <a:xfrm>
            <a:off x="6350000" y="2092325"/>
            <a:ext cx="304800" cy="304800"/>
            <a:chOff x="3894" y="2760"/>
            <a:chExt cx="192" cy="192"/>
          </a:xfrm>
        </p:grpSpPr>
        <p:sp>
          <p:nvSpPr>
            <p:cNvPr id="24621"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22"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4593"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4594"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4595" name="Group 22"/>
          <p:cNvGrpSpPr>
            <a:grpSpLocks/>
          </p:cNvGrpSpPr>
          <p:nvPr/>
        </p:nvGrpSpPr>
        <p:grpSpPr bwMode="auto">
          <a:xfrm>
            <a:off x="4452938" y="3162300"/>
            <a:ext cx="427037" cy="622300"/>
            <a:chOff x="2208" y="1920"/>
            <a:chExt cx="1152" cy="1680"/>
          </a:xfrm>
        </p:grpSpPr>
        <p:sp>
          <p:nvSpPr>
            <p:cNvPr id="24617" name="Oval 2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4618"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4619"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4620"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24596" name="Text Box 27"/>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24597"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4598" name="Text Box 34"/>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24599"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4600" name="Text Box 37"/>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582694" name="AutoShape 38"/>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p:spPr>
        <p:txBody>
          <a:bodyPr/>
          <a:lstStyle/>
          <a:p>
            <a:pPr algn="ctr"/>
            <a:endParaRPr lang="en-US" sz="2800">
              <a:latin typeface="Arial" pitchFamily="34" charset="0"/>
              <a:cs typeface="Arial" pitchFamily="34" charset="0"/>
            </a:endParaRPr>
          </a:p>
        </p:txBody>
      </p:sp>
      <p:sp>
        <p:nvSpPr>
          <p:cNvPr id="24602" name="Rectangle 39"/>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1</a:t>
            </a:r>
          </a:p>
        </p:txBody>
      </p:sp>
      <p:sp>
        <p:nvSpPr>
          <p:cNvPr id="24603" name="Text Box 55"/>
          <p:cNvSpPr txBox="1">
            <a:spLocks noChangeArrowheads="1"/>
          </p:cNvSpPr>
          <p:nvPr/>
        </p:nvSpPr>
        <p:spPr bwMode="auto">
          <a:xfrm>
            <a:off x="5265738" y="3552825"/>
            <a:ext cx="3386137" cy="519113"/>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Lock </a:t>
            </a:r>
            <a:r>
              <a:rPr lang="en-US" sz="2800">
                <a:solidFill>
                  <a:schemeClr val="tx1"/>
                </a:solidFill>
                <a:latin typeface="Arial" pitchFamily="34" charset="0"/>
                <a:cs typeface="Arial" pitchFamily="34" charset="0"/>
              </a:rPr>
              <a:t>enqLock</a:t>
            </a:r>
          </a:p>
        </p:txBody>
      </p:sp>
      <p:grpSp>
        <p:nvGrpSpPr>
          <p:cNvPr id="24604" name="Group 61"/>
          <p:cNvGrpSpPr>
            <a:grpSpLocks/>
          </p:cNvGrpSpPr>
          <p:nvPr/>
        </p:nvGrpSpPr>
        <p:grpSpPr bwMode="auto">
          <a:xfrm>
            <a:off x="5527675" y="4989513"/>
            <a:ext cx="1447800" cy="1295400"/>
            <a:chOff x="1584" y="816"/>
            <a:chExt cx="912" cy="816"/>
          </a:xfrm>
        </p:grpSpPr>
        <p:sp>
          <p:nvSpPr>
            <p:cNvPr id="24608" name="Freeform 6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09" name="Freeform 6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10" name="Freeform 64"/>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11" name="Freeform 6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12" name="Freeform 6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13" name="Freeform 6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14" name="Freeform 68"/>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15" name="Freeform 69"/>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16" name="Freeform 70"/>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24605" name="Group 71"/>
          <p:cNvGrpSpPr>
            <a:grpSpLocks/>
          </p:cNvGrpSpPr>
          <p:nvPr/>
        </p:nvGrpSpPr>
        <p:grpSpPr bwMode="auto">
          <a:xfrm>
            <a:off x="6878638" y="4541838"/>
            <a:ext cx="304800" cy="304800"/>
            <a:chOff x="3894" y="2760"/>
            <a:chExt cx="192" cy="192"/>
          </a:xfrm>
        </p:grpSpPr>
        <p:sp>
          <p:nvSpPr>
            <p:cNvPr id="24606" name="Oval 72"/>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607" name="Oval 73"/>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pPr algn="ctr"/>
              <a:endParaRPr lang="en-US">
                <a:solidFill>
                  <a:schemeClr val="hlink"/>
                </a:solidFill>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2694"/>
                                        </p:tgtEl>
                                        <p:attrNameLst>
                                          <p:attrName>style.visibility</p:attrName>
                                        </p:attrNameLst>
                                      </p:cBhvr>
                                      <p:to>
                                        <p:strVal val="visible"/>
                                      </p:to>
                                    </p:set>
                                    <p:animEffect transition="in" filter="blinds(horizontal)">
                                      <p:cBhvr>
                                        <p:cTn id="10" dur="500"/>
                                        <p:tgtEl>
                                          <p:spTgt spid="58269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603"/>
                                        </p:tgtEl>
                                        <p:attrNameLst>
                                          <p:attrName>style.visibility</p:attrName>
                                        </p:attrNameLst>
                                      </p:cBhvr>
                                      <p:to>
                                        <p:strVal val="visible"/>
                                      </p:to>
                                    </p:set>
                                    <p:animEffect transition="in" filter="blinds(horizontal)">
                                      <p:cBhvr>
                                        <p:cTn id="13" dur="500"/>
                                        <p:tgtEl>
                                          <p:spTgt spid="24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94" grpId="0" animBg="1"/>
      <p:bldP spid="246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a:noFill/>
        </p:spPr>
        <p:txBody>
          <a:bodyPr/>
          <a:lstStyle/>
          <a:p>
            <a:r>
              <a:rPr lang="en-US" smtClean="0"/>
              <a:t>Art of Multiprocessor Programming</a:t>
            </a:r>
          </a:p>
        </p:txBody>
      </p:sp>
      <p:sp>
        <p:nvSpPr>
          <p:cNvPr id="25603" name="Slide Number Placeholder 2"/>
          <p:cNvSpPr>
            <a:spLocks noGrp="1"/>
          </p:cNvSpPr>
          <p:nvPr>
            <p:ph type="sldNum" sz="quarter" idx="11"/>
          </p:nvPr>
        </p:nvSpPr>
        <p:spPr>
          <a:noFill/>
        </p:spPr>
        <p:txBody>
          <a:bodyPr/>
          <a:lstStyle/>
          <a:p>
            <a:fld id="{8A2D161A-3C09-42C9-A78A-074FDE8BB7DA}" type="slidenum">
              <a:rPr lang="ar-SA" smtClean="0"/>
              <a:pPr/>
              <a:t>23</a:t>
            </a:fld>
            <a:endParaRPr lang="en-US" smtClean="0"/>
          </a:p>
        </p:txBody>
      </p:sp>
      <p:sp>
        <p:nvSpPr>
          <p:cNvPr id="2560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65C02D6A-0AFA-4942-A274-01363008D027}" type="slidenum">
              <a:rPr lang="ar-SA" sz="1400">
                <a:solidFill>
                  <a:schemeClr val="tx1"/>
                </a:solidFill>
                <a:latin typeface="Arial" pitchFamily="34" charset="0"/>
                <a:cs typeface="Arial" pitchFamily="34" charset="0"/>
              </a:rPr>
              <a:pPr/>
              <a:t>23</a:t>
            </a:fld>
            <a:endParaRPr lang="en-US" sz="1400">
              <a:solidFill>
                <a:schemeClr val="tx1"/>
              </a:solidFill>
              <a:latin typeface="Arial" pitchFamily="34" charset="0"/>
              <a:cs typeface="Arial" pitchFamily="34" charset="0"/>
            </a:endParaRPr>
          </a:p>
        </p:txBody>
      </p:sp>
      <p:sp>
        <p:nvSpPr>
          <p:cNvPr id="592898"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5606" name="Rectangle 3"/>
          <p:cNvSpPr>
            <a:spLocks noGrp="1" noChangeArrowheads="1"/>
          </p:cNvSpPr>
          <p:nvPr>
            <p:ph type="title" idx="4294967295"/>
          </p:nvPr>
        </p:nvSpPr>
        <p:spPr/>
        <p:txBody>
          <a:bodyPr/>
          <a:lstStyle/>
          <a:p>
            <a:r>
              <a:rPr lang="en-US" smtClean="0"/>
              <a:t>Enqueuer</a:t>
            </a:r>
          </a:p>
        </p:txBody>
      </p:sp>
      <p:sp>
        <p:nvSpPr>
          <p:cNvPr id="25607"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5608" name="Group 5"/>
          <p:cNvGrpSpPr>
            <a:grpSpLocks/>
          </p:cNvGrpSpPr>
          <p:nvPr/>
        </p:nvGrpSpPr>
        <p:grpSpPr bwMode="auto">
          <a:xfrm>
            <a:off x="3990975" y="1933575"/>
            <a:ext cx="976313" cy="609600"/>
            <a:chOff x="3417" y="2938"/>
            <a:chExt cx="615" cy="384"/>
          </a:xfrm>
        </p:grpSpPr>
        <p:sp>
          <p:nvSpPr>
            <p:cNvPr id="592902"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5657"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25609" name="Group 8"/>
          <p:cNvGrpSpPr>
            <a:grpSpLocks/>
          </p:cNvGrpSpPr>
          <p:nvPr/>
        </p:nvGrpSpPr>
        <p:grpSpPr bwMode="auto">
          <a:xfrm>
            <a:off x="4084638" y="2106613"/>
            <a:ext cx="304800" cy="304800"/>
            <a:chOff x="3894" y="2760"/>
            <a:chExt cx="192" cy="192"/>
          </a:xfrm>
        </p:grpSpPr>
        <p:sp>
          <p:nvSpPr>
            <p:cNvPr id="25654"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55"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5610"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25611"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25612" name="Group 13"/>
          <p:cNvGrpSpPr>
            <a:grpSpLocks/>
          </p:cNvGrpSpPr>
          <p:nvPr/>
        </p:nvGrpSpPr>
        <p:grpSpPr bwMode="auto">
          <a:xfrm>
            <a:off x="6256338" y="1919288"/>
            <a:ext cx="976312" cy="609600"/>
            <a:chOff x="3417" y="2938"/>
            <a:chExt cx="615" cy="384"/>
          </a:xfrm>
        </p:grpSpPr>
        <p:sp>
          <p:nvSpPr>
            <p:cNvPr id="592910"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5653"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25613"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25614" name="Group 17"/>
          <p:cNvGrpSpPr>
            <a:grpSpLocks/>
          </p:cNvGrpSpPr>
          <p:nvPr/>
        </p:nvGrpSpPr>
        <p:grpSpPr bwMode="auto">
          <a:xfrm>
            <a:off x="6350000" y="2092325"/>
            <a:ext cx="304800" cy="304800"/>
            <a:chOff x="3894" y="2760"/>
            <a:chExt cx="192" cy="192"/>
          </a:xfrm>
        </p:grpSpPr>
        <p:sp>
          <p:nvSpPr>
            <p:cNvPr id="25650"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51"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5615"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5616"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5617" name="Group 22"/>
          <p:cNvGrpSpPr>
            <a:grpSpLocks/>
          </p:cNvGrpSpPr>
          <p:nvPr/>
        </p:nvGrpSpPr>
        <p:grpSpPr bwMode="auto">
          <a:xfrm>
            <a:off x="4452938" y="3162300"/>
            <a:ext cx="427037" cy="622300"/>
            <a:chOff x="2208" y="1920"/>
            <a:chExt cx="1152" cy="1680"/>
          </a:xfrm>
        </p:grpSpPr>
        <p:sp>
          <p:nvSpPr>
            <p:cNvPr id="25646" name="Oval 2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5647"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5648"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5649"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25618" name="Text Box 27"/>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25619"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5620" name="Text Box 34"/>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25621"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5622"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25623" name="AutoShape 37"/>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p:spPr>
        <p:txBody>
          <a:bodyPr/>
          <a:lstStyle/>
          <a:p>
            <a:pPr algn="ctr"/>
            <a:endParaRPr lang="en-US" sz="2800">
              <a:latin typeface="Arial" pitchFamily="34" charset="0"/>
              <a:cs typeface="Arial" pitchFamily="34" charset="0"/>
            </a:endParaRPr>
          </a:p>
        </p:txBody>
      </p:sp>
      <p:sp>
        <p:nvSpPr>
          <p:cNvPr id="25624"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1</a:t>
            </a:r>
          </a:p>
        </p:txBody>
      </p:sp>
      <p:sp>
        <p:nvSpPr>
          <p:cNvPr id="592945" name="Text Box 49"/>
          <p:cNvSpPr txBox="1">
            <a:spLocks noChangeArrowheads="1"/>
          </p:cNvSpPr>
          <p:nvPr/>
        </p:nvSpPr>
        <p:spPr bwMode="auto">
          <a:xfrm>
            <a:off x="5265738" y="3552825"/>
            <a:ext cx="3386137" cy="519113"/>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Read </a:t>
            </a:r>
            <a:r>
              <a:rPr lang="en-US" sz="2800" b="1">
                <a:solidFill>
                  <a:schemeClr val="tx1"/>
                </a:solidFill>
                <a:latin typeface="Arial" pitchFamily="34" charset="0"/>
                <a:cs typeface="Arial" pitchFamily="34" charset="0"/>
              </a:rPr>
              <a:t>size</a:t>
            </a:r>
          </a:p>
        </p:txBody>
      </p:sp>
      <p:sp>
        <p:nvSpPr>
          <p:cNvPr id="592949" name="AutoShape 53"/>
          <p:cNvSpPr>
            <a:spLocks noChangeArrowheads="1"/>
          </p:cNvSpPr>
          <p:nvPr/>
        </p:nvSpPr>
        <p:spPr bwMode="auto">
          <a:xfrm flipH="1">
            <a:off x="1882775" y="4595813"/>
            <a:ext cx="911225" cy="784225"/>
          </a:xfrm>
          <a:prstGeom prst="wedgeRoundRectCallout">
            <a:avLst>
              <a:gd name="adj1" fmla="val -348435"/>
              <a:gd name="adj2" fmla="val 10727"/>
              <a:gd name="adj3" fmla="val 16667"/>
            </a:avLst>
          </a:prstGeom>
          <a:noFill/>
          <a:ln w="38100" algn="ctr">
            <a:solidFill>
              <a:srgbClr val="0000FF"/>
            </a:solidFill>
            <a:prstDash val="dash"/>
            <a:miter lim="800000"/>
            <a:headEnd/>
            <a:tailEnd/>
          </a:ln>
        </p:spPr>
        <p:txBody>
          <a:bodyPr/>
          <a:lstStyle/>
          <a:p>
            <a:pPr algn="ctr"/>
            <a:endParaRPr lang="en-US" sz="2800">
              <a:latin typeface="Arial" pitchFamily="34" charset="0"/>
              <a:cs typeface="Arial" pitchFamily="34" charset="0"/>
            </a:endParaRPr>
          </a:p>
        </p:txBody>
      </p:sp>
      <p:sp>
        <p:nvSpPr>
          <p:cNvPr id="592950" name="AutoShape 54"/>
          <p:cNvSpPr>
            <a:spLocks noChangeArrowheads="1"/>
          </p:cNvSpPr>
          <p:nvPr/>
        </p:nvSpPr>
        <p:spPr bwMode="auto">
          <a:xfrm>
            <a:off x="7524750" y="5141913"/>
            <a:ext cx="1127125" cy="944562"/>
          </a:xfrm>
          <a:prstGeom prst="cloudCallout">
            <a:avLst>
              <a:gd name="adj1" fmla="val -87745"/>
              <a:gd name="adj2" fmla="val -4620"/>
            </a:avLst>
          </a:prstGeom>
          <a:noFill/>
          <a:ln w="38100">
            <a:solidFill>
              <a:srgbClr val="0000FF"/>
            </a:solidFill>
            <a:round/>
            <a:headEnd/>
            <a:tailEnd/>
          </a:ln>
        </p:spPr>
        <p:txBody>
          <a:bodyPr/>
          <a:lstStyle/>
          <a:p>
            <a:pPr algn="ctr"/>
            <a:r>
              <a:rPr lang="en-US" sz="2800">
                <a:latin typeface="Arial" pitchFamily="34" charset="0"/>
                <a:cs typeface="Arial" pitchFamily="34" charset="0"/>
              </a:rPr>
              <a:t>OK</a:t>
            </a:r>
          </a:p>
        </p:txBody>
      </p:sp>
      <p:grpSp>
        <p:nvGrpSpPr>
          <p:cNvPr id="25628" name="Group 55"/>
          <p:cNvGrpSpPr>
            <a:grpSpLocks/>
          </p:cNvGrpSpPr>
          <p:nvPr/>
        </p:nvGrpSpPr>
        <p:grpSpPr bwMode="auto">
          <a:xfrm>
            <a:off x="5527675" y="4989513"/>
            <a:ext cx="1447800" cy="1295400"/>
            <a:chOff x="1584" y="816"/>
            <a:chExt cx="912" cy="816"/>
          </a:xfrm>
        </p:grpSpPr>
        <p:sp>
          <p:nvSpPr>
            <p:cNvPr id="25637" name="Freeform 5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38" name="Freeform 5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39" name="Freeform 58"/>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40" name="Freeform 5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41" name="Freeform 6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42" name="Freeform 6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43" name="Freeform 62"/>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44" name="Freeform 63"/>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45" name="Freeform 64"/>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25629" name="Group 65"/>
          <p:cNvGrpSpPr>
            <a:grpSpLocks/>
          </p:cNvGrpSpPr>
          <p:nvPr/>
        </p:nvGrpSpPr>
        <p:grpSpPr bwMode="auto">
          <a:xfrm>
            <a:off x="6878638" y="4541838"/>
            <a:ext cx="304800" cy="304800"/>
            <a:chOff x="3894" y="2760"/>
            <a:chExt cx="192" cy="192"/>
          </a:xfrm>
        </p:grpSpPr>
        <p:sp>
          <p:nvSpPr>
            <p:cNvPr id="25635" name="Oval 66"/>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636" name="Oval 67"/>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pPr algn="ctr"/>
              <a:endParaRPr lang="en-US">
                <a:solidFill>
                  <a:schemeClr val="hlink"/>
                </a:solidFill>
                <a:latin typeface="Arial" pitchFamily="34" charset="0"/>
                <a:cs typeface="Arial" pitchFamily="34" charset="0"/>
              </a:endParaRPr>
            </a:p>
          </p:txBody>
        </p:sp>
      </p:grpSp>
      <p:grpSp>
        <p:nvGrpSpPr>
          <p:cNvPr id="25630" name="Group 68"/>
          <p:cNvGrpSpPr>
            <a:grpSpLocks/>
          </p:cNvGrpSpPr>
          <p:nvPr/>
        </p:nvGrpSpPr>
        <p:grpSpPr bwMode="auto">
          <a:xfrm>
            <a:off x="4448175" y="3960813"/>
            <a:ext cx="427038" cy="622300"/>
            <a:chOff x="2208" y="1920"/>
            <a:chExt cx="1152" cy="1680"/>
          </a:xfrm>
        </p:grpSpPr>
        <p:sp>
          <p:nvSpPr>
            <p:cNvPr id="25631" name="Oval 69"/>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25632" name="Oval 70"/>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5633" name="AutoShape 71"/>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5634" name="AutoShape 72"/>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2949"/>
                                        </p:tgtEl>
                                        <p:attrNameLst>
                                          <p:attrName>style.visibility</p:attrName>
                                        </p:attrNameLst>
                                      </p:cBhvr>
                                      <p:to>
                                        <p:strVal val="visible"/>
                                      </p:to>
                                    </p:set>
                                    <p:animEffect transition="in" filter="blinds(horizontal)">
                                      <p:cBhvr>
                                        <p:cTn id="7" dur="500"/>
                                        <p:tgtEl>
                                          <p:spTgt spid="5929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2945"/>
                                        </p:tgtEl>
                                        <p:attrNameLst>
                                          <p:attrName>style.visibility</p:attrName>
                                        </p:attrNameLst>
                                      </p:cBhvr>
                                      <p:to>
                                        <p:strVal val="visible"/>
                                      </p:to>
                                    </p:set>
                                    <p:animEffect transition="in" filter="blinds(horizontal)">
                                      <p:cBhvr>
                                        <p:cTn id="10" dur="500"/>
                                        <p:tgtEl>
                                          <p:spTgt spid="592945"/>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92950"/>
                                        </p:tgtEl>
                                        <p:attrNameLst>
                                          <p:attrName>style.visibility</p:attrName>
                                        </p:attrNameLst>
                                      </p:cBhvr>
                                      <p:to>
                                        <p:strVal val="visible"/>
                                      </p:to>
                                    </p:set>
                                    <p:animEffect transition="in" filter="blinds(horizontal)">
                                      <p:cBhvr>
                                        <p:cTn id="14" dur="500"/>
                                        <p:tgtEl>
                                          <p:spTgt spid="59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45" grpId="0"/>
      <p:bldP spid="592949" grpId="0" animBg="1"/>
      <p:bldP spid="59295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p:spPr>
        <p:txBody>
          <a:bodyPr/>
          <a:lstStyle/>
          <a:p>
            <a:r>
              <a:rPr lang="en-US" smtClean="0"/>
              <a:t>Art of Multiprocessor Programming</a:t>
            </a:r>
          </a:p>
        </p:txBody>
      </p:sp>
      <p:sp>
        <p:nvSpPr>
          <p:cNvPr id="26627" name="Slide Number Placeholder 2"/>
          <p:cNvSpPr>
            <a:spLocks noGrp="1"/>
          </p:cNvSpPr>
          <p:nvPr>
            <p:ph type="sldNum" sz="quarter" idx="11"/>
          </p:nvPr>
        </p:nvSpPr>
        <p:spPr>
          <a:noFill/>
        </p:spPr>
        <p:txBody>
          <a:bodyPr/>
          <a:lstStyle/>
          <a:p>
            <a:fld id="{053A6289-1DD3-448D-B423-32AA8213D664}" type="slidenum">
              <a:rPr lang="ar-SA" smtClean="0"/>
              <a:pPr/>
              <a:t>24</a:t>
            </a:fld>
            <a:endParaRPr lang="en-US" smtClean="0"/>
          </a:p>
        </p:txBody>
      </p:sp>
      <p:sp>
        <p:nvSpPr>
          <p:cNvPr id="2662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36EAA931-5B51-41E2-A749-1C9504F5DF56}" type="slidenum">
              <a:rPr lang="ar-SA" sz="1400">
                <a:solidFill>
                  <a:schemeClr val="tx1"/>
                </a:solidFill>
                <a:latin typeface="Arial" pitchFamily="34" charset="0"/>
                <a:cs typeface="Arial" pitchFamily="34" charset="0"/>
              </a:rPr>
              <a:pPr/>
              <a:t>24</a:t>
            </a:fld>
            <a:endParaRPr lang="en-US" sz="1400">
              <a:solidFill>
                <a:schemeClr val="tx1"/>
              </a:solidFill>
              <a:latin typeface="Arial" pitchFamily="34" charset="0"/>
              <a:cs typeface="Arial" pitchFamily="34" charset="0"/>
            </a:endParaRPr>
          </a:p>
        </p:txBody>
      </p:sp>
      <p:sp>
        <p:nvSpPr>
          <p:cNvPr id="60211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6630" name="Rectangle 3"/>
          <p:cNvSpPr>
            <a:spLocks noGrp="1" noChangeArrowheads="1"/>
          </p:cNvSpPr>
          <p:nvPr>
            <p:ph type="title" idx="4294967295"/>
          </p:nvPr>
        </p:nvSpPr>
        <p:spPr/>
        <p:txBody>
          <a:bodyPr/>
          <a:lstStyle/>
          <a:p>
            <a:r>
              <a:rPr lang="en-US" smtClean="0"/>
              <a:t>Enqueuer</a:t>
            </a:r>
          </a:p>
        </p:txBody>
      </p:sp>
      <p:sp>
        <p:nvSpPr>
          <p:cNvPr id="26631"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6632" name="Group 5"/>
          <p:cNvGrpSpPr>
            <a:grpSpLocks/>
          </p:cNvGrpSpPr>
          <p:nvPr/>
        </p:nvGrpSpPr>
        <p:grpSpPr bwMode="auto">
          <a:xfrm>
            <a:off x="3990975" y="1933575"/>
            <a:ext cx="976313" cy="609600"/>
            <a:chOff x="3417" y="2938"/>
            <a:chExt cx="615" cy="384"/>
          </a:xfrm>
        </p:grpSpPr>
        <p:sp>
          <p:nvSpPr>
            <p:cNvPr id="602118"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6680"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26633" name="Group 8"/>
          <p:cNvGrpSpPr>
            <a:grpSpLocks/>
          </p:cNvGrpSpPr>
          <p:nvPr/>
        </p:nvGrpSpPr>
        <p:grpSpPr bwMode="auto">
          <a:xfrm>
            <a:off x="4084638" y="2106613"/>
            <a:ext cx="304800" cy="304800"/>
            <a:chOff x="3894" y="2760"/>
            <a:chExt cx="192" cy="192"/>
          </a:xfrm>
        </p:grpSpPr>
        <p:sp>
          <p:nvSpPr>
            <p:cNvPr id="26677"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78"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6634"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26635"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26636" name="Group 13"/>
          <p:cNvGrpSpPr>
            <a:grpSpLocks/>
          </p:cNvGrpSpPr>
          <p:nvPr/>
        </p:nvGrpSpPr>
        <p:grpSpPr bwMode="auto">
          <a:xfrm>
            <a:off x="6256338" y="1919288"/>
            <a:ext cx="976312" cy="609600"/>
            <a:chOff x="3417" y="2938"/>
            <a:chExt cx="615" cy="384"/>
          </a:xfrm>
        </p:grpSpPr>
        <p:sp>
          <p:nvSpPr>
            <p:cNvPr id="602126"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6676"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26637"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26638" name="Group 17"/>
          <p:cNvGrpSpPr>
            <a:grpSpLocks/>
          </p:cNvGrpSpPr>
          <p:nvPr/>
        </p:nvGrpSpPr>
        <p:grpSpPr bwMode="auto">
          <a:xfrm>
            <a:off x="6350000" y="2092325"/>
            <a:ext cx="304800" cy="304800"/>
            <a:chOff x="3894" y="2760"/>
            <a:chExt cx="192" cy="192"/>
          </a:xfrm>
        </p:grpSpPr>
        <p:sp>
          <p:nvSpPr>
            <p:cNvPr id="26673"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74"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6639"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6640"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6641" name="Group 22"/>
          <p:cNvGrpSpPr>
            <a:grpSpLocks/>
          </p:cNvGrpSpPr>
          <p:nvPr/>
        </p:nvGrpSpPr>
        <p:grpSpPr bwMode="auto">
          <a:xfrm>
            <a:off x="4452938" y="3162300"/>
            <a:ext cx="427037" cy="622300"/>
            <a:chOff x="2208" y="1920"/>
            <a:chExt cx="1152" cy="1680"/>
          </a:xfrm>
        </p:grpSpPr>
        <p:sp>
          <p:nvSpPr>
            <p:cNvPr id="26669" name="Oval 2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6670"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6671"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6672"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26642" name="Text Box 27"/>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26643"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6644" name="Text Box 34"/>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26645"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6646"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26647" name="AutoShape 37"/>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p:spPr>
        <p:txBody>
          <a:bodyPr/>
          <a:lstStyle/>
          <a:p>
            <a:pPr algn="ctr"/>
            <a:endParaRPr lang="en-US" sz="2800">
              <a:latin typeface="Arial" pitchFamily="34" charset="0"/>
              <a:cs typeface="Arial" pitchFamily="34" charset="0"/>
            </a:endParaRPr>
          </a:p>
        </p:txBody>
      </p:sp>
      <p:sp>
        <p:nvSpPr>
          <p:cNvPr id="26648"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1</a:t>
            </a:r>
          </a:p>
        </p:txBody>
      </p:sp>
      <p:sp>
        <p:nvSpPr>
          <p:cNvPr id="602161" name="Text Box 49"/>
          <p:cNvSpPr txBox="1">
            <a:spLocks noChangeArrowheads="1"/>
          </p:cNvSpPr>
          <p:nvPr/>
        </p:nvSpPr>
        <p:spPr bwMode="auto">
          <a:xfrm>
            <a:off x="6746875" y="3200400"/>
            <a:ext cx="2017713" cy="946150"/>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No need to lock </a:t>
            </a:r>
            <a:r>
              <a:rPr lang="en-US" sz="2800" b="1">
                <a:solidFill>
                  <a:schemeClr val="tx1"/>
                </a:solidFill>
                <a:latin typeface="Arial" pitchFamily="34" charset="0"/>
                <a:cs typeface="Arial" pitchFamily="34" charset="0"/>
              </a:rPr>
              <a:t>tail</a:t>
            </a:r>
          </a:p>
        </p:txBody>
      </p:sp>
      <p:sp>
        <p:nvSpPr>
          <p:cNvPr id="602168" name="AutoShape 56"/>
          <p:cNvSpPr>
            <a:spLocks noChangeArrowheads="1"/>
          </p:cNvSpPr>
          <p:nvPr/>
        </p:nvSpPr>
        <p:spPr bwMode="auto">
          <a:xfrm flipH="1">
            <a:off x="6149975" y="1855788"/>
            <a:ext cx="1263650" cy="784225"/>
          </a:xfrm>
          <a:prstGeom prst="wedgeRoundRectCallout">
            <a:avLst>
              <a:gd name="adj1" fmla="val 78769"/>
              <a:gd name="adj2" fmla="val 363764"/>
              <a:gd name="adj3" fmla="val 16667"/>
            </a:avLst>
          </a:prstGeom>
          <a:noFill/>
          <a:ln w="38100" algn="ctr">
            <a:solidFill>
              <a:srgbClr val="0000FF"/>
            </a:solidFill>
            <a:prstDash val="dash"/>
            <a:miter lim="800000"/>
            <a:headEnd/>
            <a:tailEnd/>
          </a:ln>
        </p:spPr>
        <p:txBody>
          <a:bodyPr/>
          <a:lstStyle/>
          <a:p>
            <a:pPr algn="ctr"/>
            <a:endParaRPr lang="en-US" sz="2800">
              <a:latin typeface="Arial" pitchFamily="34" charset="0"/>
              <a:cs typeface="Arial" pitchFamily="34" charset="0"/>
            </a:endParaRPr>
          </a:p>
        </p:txBody>
      </p:sp>
      <p:grpSp>
        <p:nvGrpSpPr>
          <p:cNvPr id="26651" name="Group 75"/>
          <p:cNvGrpSpPr>
            <a:grpSpLocks/>
          </p:cNvGrpSpPr>
          <p:nvPr/>
        </p:nvGrpSpPr>
        <p:grpSpPr bwMode="auto">
          <a:xfrm>
            <a:off x="5527675" y="4989513"/>
            <a:ext cx="1447800" cy="1295400"/>
            <a:chOff x="1584" y="816"/>
            <a:chExt cx="912" cy="816"/>
          </a:xfrm>
        </p:grpSpPr>
        <p:sp>
          <p:nvSpPr>
            <p:cNvPr id="26660" name="Freeform 7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61" name="Freeform 7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62" name="Freeform 78"/>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63" name="Freeform 7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64" name="Freeform 8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65" name="Freeform 8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66" name="Freeform 82"/>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67" name="Freeform 83"/>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68" name="Freeform 84"/>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26652" name="Group 85"/>
          <p:cNvGrpSpPr>
            <a:grpSpLocks/>
          </p:cNvGrpSpPr>
          <p:nvPr/>
        </p:nvGrpSpPr>
        <p:grpSpPr bwMode="auto">
          <a:xfrm>
            <a:off x="6878638" y="4541838"/>
            <a:ext cx="304800" cy="304800"/>
            <a:chOff x="3894" y="2760"/>
            <a:chExt cx="192" cy="192"/>
          </a:xfrm>
        </p:grpSpPr>
        <p:sp>
          <p:nvSpPr>
            <p:cNvPr id="26658" name="Oval 86"/>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659" name="Oval 8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pPr algn="ctr"/>
              <a:endParaRPr lang="en-US">
                <a:solidFill>
                  <a:schemeClr val="hlink"/>
                </a:solidFill>
                <a:latin typeface="Arial" pitchFamily="34" charset="0"/>
                <a:cs typeface="Arial" pitchFamily="34" charset="0"/>
              </a:endParaRPr>
            </a:p>
          </p:txBody>
        </p:sp>
      </p:grpSp>
      <p:grpSp>
        <p:nvGrpSpPr>
          <p:cNvPr id="26653" name="Group 88"/>
          <p:cNvGrpSpPr>
            <a:grpSpLocks/>
          </p:cNvGrpSpPr>
          <p:nvPr/>
        </p:nvGrpSpPr>
        <p:grpSpPr bwMode="auto">
          <a:xfrm>
            <a:off x="4448175" y="3960813"/>
            <a:ext cx="427038" cy="622300"/>
            <a:chOff x="2208" y="1920"/>
            <a:chExt cx="1152" cy="1680"/>
          </a:xfrm>
        </p:grpSpPr>
        <p:sp>
          <p:nvSpPr>
            <p:cNvPr id="26654" name="Oval 89"/>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26655" name="Oval 90"/>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6656" name="AutoShape 91"/>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6657" name="AutoShape 92"/>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68"/>
                                        </p:tgtEl>
                                        <p:attrNameLst>
                                          <p:attrName>style.visibility</p:attrName>
                                        </p:attrNameLst>
                                      </p:cBhvr>
                                      <p:to>
                                        <p:strVal val="visible"/>
                                      </p:to>
                                    </p:set>
                                    <p:animEffect transition="in" filter="blinds(horizontal)">
                                      <p:cBhvr>
                                        <p:cTn id="7" dur="500"/>
                                        <p:tgtEl>
                                          <p:spTgt spid="6021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2161"/>
                                        </p:tgtEl>
                                        <p:attrNameLst>
                                          <p:attrName>style.visibility</p:attrName>
                                        </p:attrNameLst>
                                      </p:cBhvr>
                                      <p:to>
                                        <p:strVal val="visible"/>
                                      </p:to>
                                    </p:set>
                                    <p:animEffect transition="in" filter="blinds(horizontal)">
                                      <p:cBhvr>
                                        <p:cTn id="10" dur="500"/>
                                        <p:tgtEl>
                                          <p:spTgt spid="602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61" grpId="0"/>
      <p:bldP spid="60216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a:noFill/>
        </p:spPr>
        <p:txBody>
          <a:bodyPr/>
          <a:lstStyle/>
          <a:p>
            <a:r>
              <a:rPr lang="en-US" smtClean="0"/>
              <a:t>Art of Multiprocessor Programming</a:t>
            </a:r>
          </a:p>
        </p:txBody>
      </p:sp>
      <p:sp>
        <p:nvSpPr>
          <p:cNvPr id="27651" name="Slide Number Placeholder 2"/>
          <p:cNvSpPr>
            <a:spLocks noGrp="1"/>
          </p:cNvSpPr>
          <p:nvPr>
            <p:ph type="sldNum" sz="quarter" idx="11"/>
          </p:nvPr>
        </p:nvSpPr>
        <p:spPr>
          <a:noFill/>
        </p:spPr>
        <p:txBody>
          <a:bodyPr/>
          <a:lstStyle/>
          <a:p>
            <a:fld id="{87900210-C8F8-492E-BFBA-7EEEAE009693}" type="slidenum">
              <a:rPr lang="ar-SA" smtClean="0"/>
              <a:pPr/>
              <a:t>25</a:t>
            </a:fld>
            <a:endParaRPr lang="en-US" smtClean="0"/>
          </a:p>
        </p:txBody>
      </p:sp>
      <p:sp>
        <p:nvSpPr>
          <p:cNvPr id="2765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9BF4F36E-4AD5-42E7-A349-A98EFBCAF4EC}" type="slidenum">
              <a:rPr lang="ar-SA" sz="1400">
                <a:solidFill>
                  <a:schemeClr val="tx1"/>
                </a:solidFill>
                <a:latin typeface="Arial" pitchFamily="34" charset="0"/>
                <a:cs typeface="Arial" pitchFamily="34" charset="0"/>
              </a:rPr>
              <a:pPr/>
              <a:t>25</a:t>
            </a:fld>
            <a:endParaRPr lang="en-US" sz="1400">
              <a:solidFill>
                <a:schemeClr val="tx1"/>
              </a:solidFill>
              <a:latin typeface="Arial" pitchFamily="34" charset="0"/>
              <a:cs typeface="Arial" pitchFamily="34" charset="0"/>
            </a:endParaRPr>
          </a:p>
        </p:txBody>
      </p:sp>
      <p:sp>
        <p:nvSpPr>
          <p:cNvPr id="58675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7654" name="Rectangle 3"/>
          <p:cNvSpPr>
            <a:spLocks noGrp="1" noChangeArrowheads="1"/>
          </p:cNvSpPr>
          <p:nvPr>
            <p:ph type="title" idx="4294967295"/>
          </p:nvPr>
        </p:nvSpPr>
        <p:spPr/>
        <p:txBody>
          <a:bodyPr/>
          <a:lstStyle/>
          <a:p>
            <a:r>
              <a:rPr lang="en-US" smtClean="0"/>
              <a:t>Enqueuer</a:t>
            </a:r>
          </a:p>
        </p:txBody>
      </p:sp>
      <p:sp>
        <p:nvSpPr>
          <p:cNvPr id="27655"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7656" name="Group 5"/>
          <p:cNvGrpSpPr>
            <a:grpSpLocks/>
          </p:cNvGrpSpPr>
          <p:nvPr/>
        </p:nvGrpSpPr>
        <p:grpSpPr bwMode="auto">
          <a:xfrm>
            <a:off x="3990975" y="1933575"/>
            <a:ext cx="976313" cy="609600"/>
            <a:chOff x="3417" y="2938"/>
            <a:chExt cx="615" cy="384"/>
          </a:xfrm>
        </p:grpSpPr>
        <p:sp>
          <p:nvSpPr>
            <p:cNvPr id="586758"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7709"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27657" name="Group 8"/>
          <p:cNvGrpSpPr>
            <a:grpSpLocks/>
          </p:cNvGrpSpPr>
          <p:nvPr/>
        </p:nvGrpSpPr>
        <p:grpSpPr bwMode="auto">
          <a:xfrm>
            <a:off x="4084638" y="2106613"/>
            <a:ext cx="304800" cy="304800"/>
            <a:chOff x="3894" y="2760"/>
            <a:chExt cx="192" cy="192"/>
          </a:xfrm>
        </p:grpSpPr>
        <p:sp>
          <p:nvSpPr>
            <p:cNvPr id="27706"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707"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7658"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27659"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27660" name="Group 13"/>
          <p:cNvGrpSpPr>
            <a:grpSpLocks/>
          </p:cNvGrpSpPr>
          <p:nvPr/>
        </p:nvGrpSpPr>
        <p:grpSpPr bwMode="auto">
          <a:xfrm>
            <a:off x="6256338" y="1919288"/>
            <a:ext cx="976312" cy="609600"/>
            <a:chOff x="3417" y="2938"/>
            <a:chExt cx="615" cy="384"/>
          </a:xfrm>
        </p:grpSpPr>
        <p:sp>
          <p:nvSpPr>
            <p:cNvPr id="586766"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7705"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586768"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27662" name="Group 17"/>
          <p:cNvGrpSpPr>
            <a:grpSpLocks/>
          </p:cNvGrpSpPr>
          <p:nvPr/>
        </p:nvGrpSpPr>
        <p:grpSpPr bwMode="auto">
          <a:xfrm>
            <a:off x="6350000" y="2092325"/>
            <a:ext cx="304800" cy="304800"/>
            <a:chOff x="3894" y="2760"/>
            <a:chExt cx="192" cy="192"/>
          </a:xfrm>
        </p:grpSpPr>
        <p:sp>
          <p:nvSpPr>
            <p:cNvPr id="27702"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703"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7663"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586773"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7665" name="Group 22"/>
          <p:cNvGrpSpPr>
            <a:grpSpLocks/>
          </p:cNvGrpSpPr>
          <p:nvPr/>
        </p:nvGrpSpPr>
        <p:grpSpPr bwMode="auto">
          <a:xfrm>
            <a:off x="4452938" y="3162300"/>
            <a:ext cx="427037" cy="622300"/>
            <a:chOff x="2208" y="1920"/>
            <a:chExt cx="1152" cy="1680"/>
          </a:xfrm>
        </p:grpSpPr>
        <p:sp>
          <p:nvSpPr>
            <p:cNvPr id="27698" name="Oval 2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7699"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7700"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7701"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27666" name="Text Box 27"/>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27667"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7668" name="Text Box 34"/>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27669"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7670"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27671" name="Rectangle 37"/>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1</a:t>
            </a:r>
          </a:p>
        </p:txBody>
      </p:sp>
      <p:sp>
        <p:nvSpPr>
          <p:cNvPr id="586800" name="Text Box 48"/>
          <p:cNvSpPr txBox="1">
            <a:spLocks noChangeArrowheads="1"/>
          </p:cNvSpPr>
          <p:nvPr/>
        </p:nvSpPr>
        <p:spPr bwMode="auto">
          <a:xfrm>
            <a:off x="5462588" y="3719513"/>
            <a:ext cx="3429000" cy="519112"/>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Enqueue Node</a:t>
            </a:r>
          </a:p>
        </p:txBody>
      </p:sp>
      <p:grpSp>
        <p:nvGrpSpPr>
          <p:cNvPr id="27673" name="Group 53"/>
          <p:cNvGrpSpPr>
            <a:grpSpLocks/>
          </p:cNvGrpSpPr>
          <p:nvPr/>
        </p:nvGrpSpPr>
        <p:grpSpPr bwMode="auto">
          <a:xfrm>
            <a:off x="7385050" y="2943225"/>
            <a:ext cx="976313" cy="609600"/>
            <a:chOff x="3417" y="2938"/>
            <a:chExt cx="615" cy="384"/>
          </a:xfrm>
        </p:grpSpPr>
        <p:sp>
          <p:nvSpPr>
            <p:cNvPr id="586806" name="AutoShape 5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7697" name="Line 5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27674" name="Line 56"/>
          <p:cNvSpPr>
            <a:spLocks noChangeShapeType="1"/>
          </p:cNvSpPr>
          <p:nvPr/>
        </p:nvSpPr>
        <p:spPr bwMode="auto">
          <a:xfrm>
            <a:off x="7874000" y="2943225"/>
            <a:ext cx="487363"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586812" name="Freeform 60"/>
          <p:cNvSpPr>
            <a:spLocks/>
          </p:cNvSpPr>
          <p:nvPr/>
        </p:nvSpPr>
        <p:spPr bwMode="auto">
          <a:xfrm>
            <a:off x="6988175" y="2233613"/>
            <a:ext cx="371475" cy="855662"/>
          </a:xfrm>
          <a:custGeom>
            <a:avLst/>
            <a:gdLst>
              <a:gd name="T0" fmla="*/ 2147483647 w 234"/>
              <a:gd name="T1" fmla="*/ 0 h 539"/>
              <a:gd name="T2" fmla="*/ 2147483647 w 234"/>
              <a:gd name="T3" fmla="*/ 2147483647 h 539"/>
              <a:gd name="T4" fmla="*/ 2147483647 w 234"/>
              <a:gd name="T5" fmla="*/ 2147483647 h 539"/>
              <a:gd name="T6" fmla="*/ 0 60000 65536"/>
              <a:gd name="T7" fmla="*/ 0 60000 65536"/>
              <a:gd name="T8" fmla="*/ 0 60000 65536"/>
              <a:gd name="T9" fmla="*/ 0 w 234"/>
              <a:gd name="T10" fmla="*/ 0 h 539"/>
              <a:gd name="T11" fmla="*/ 234 w 234"/>
              <a:gd name="T12" fmla="*/ 539 h 539"/>
            </a:gdLst>
            <a:ahLst/>
            <a:cxnLst>
              <a:cxn ang="T6">
                <a:pos x="T0" y="T1"/>
              </a:cxn>
              <a:cxn ang="T7">
                <a:pos x="T2" y="T3"/>
              </a:cxn>
              <a:cxn ang="T8">
                <a:pos x="T4" y="T5"/>
              </a:cxn>
            </a:cxnLst>
            <a:rect l="T9" t="T10" r="T11" b="T12"/>
            <a:pathLst>
              <a:path w="234" h="539">
                <a:moveTo>
                  <a:pt x="17" y="0"/>
                </a:moveTo>
                <a:cubicBezTo>
                  <a:pt x="20" y="75"/>
                  <a:pt x="0" y="367"/>
                  <a:pt x="36" y="453"/>
                </a:cubicBezTo>
                <a:cubicBezTo>
                  <a:pt x="72" y="539"/>
                  <a:pt x="193" y="505"/>
                  <a:pt x="234" y="519"/>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586813" name="Freeform 61"/>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7677" name="Group 79"/>
          <p:cNvGrpSpPr>
            <a:grpSpLocks/>
          </p:cNvGrpSpPr>
          <p:nvPr/>
        </p:nvGrpSpPr>
        <p:grpSpPr bwMode="auto">
          <a:xfrm>
            <a:off x="7512050" y="3127375"/>
            <a:ext cx="304800" cy="304800"/>
            <a:chOff x="3894" y="2760"/>
            <a:chExt cx="192" cy="192"/>
          </a:xfrm>
        </p:grpSpPr>
        <p:sp>
          <p:nvSpPr>
            <p:cNvPr id="27694" name="Oval 80"/>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695" name="Oval 81"/>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7678" name="AutoShape 82"/>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p:spPr>
        <p:txBody>
          <a:bodyPr/>
          <a:lstStyle/>
          <a:p>
            <a:pPr algn="ctr"/>
            <a:endParaRPr lang="en-US" sz="2800">
              <a:latin typeface="Arial" pitchFamily="34" charset="0"/>
              <a:cs typeface="Arial" pitchFamily="34" charset="0"/>
            </a:endParaRPr>
          </a:p>
        </p:txBody>
      </p:sp>
      <p:grpSp>
        <p:nvGrpSpPr>
          <p:cNvPr id="27679" name="Group 83"/>
          <p:cNvGrpSpPr>
            <a:grpSpLocks/>
          </p:cNvGrpSpPr>
          <p:nvPr/>
        </p:nvGrpSpPr>
        <p:grpSpPr bwMode="auto">
          <a:xfrm>
            <a:off x="5527675" y="4989513"/>
            <a:ext cx="1447800" cy="1295400"/>
            <a:chOff x="1584" y="816"/>
            <a:chExt cx="912" cy="816"/>
          </a:xfrm>
        </p:grpSpPr>
        <p:sp>
          <p:nvSpPr>
            <p:cNvPr id="27685" name="Freeform 8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686" name="Freeform 8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687" name="Freeform 8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688" name="Freeform 8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689" name="Freeform 8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690" name="Freeform 8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691" name="Freeform 9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692" name="Freeform 9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7693" name="Freeform 9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27680" name="Group 93"/>
          <p:cNvGrpSpPr>
            <a:grpSpLocks/>
          </p:cNvGrpSpPr>
          <p:nvPr/>
        </p:nvGrpSpPr>
        <p:grpSpPr bwMode="auto">
          <a:xfrm>
            <a:off x="4448175" y="3960813"/>
            <a:ext cx="427038" cy="622300"/>
            <a:chOff x="2208" y="1920"/>
            <a:chExt cx="1152" cy="1680"/>
          </a:xfrm>
        </p:grpSpPr>
        <p:sp>
          <p:nvSpPr>
            <p:cNvPr id="27681" name="Oval 94"/>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27682" name="Oval 9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7683" name="AutoShape 9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7684" name="AutoShape 9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800"/>
                                        </p:tgtEl>
                                        <p:attrNameLst>
                                          <p:attrName>style.visibility</p:attrName>
                                        </p:attrNameLst>
                                      </p:cBhvr>
                                      <p:to>
                                        <p:strVal val="visible"/>
                                      </p:to>
                                    </p:set>
                                    <p:animEffect transition="in" filter="blinds(horizontal)">
                                      <p:cBhvr>
                                        <p:cTn id="7" dur="500"/>
                                        <p:tgtEl>
                                          <p:spTgt spid="586800"/>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586768"/>
                                        </p:tgtEl>
                                      </p:cBhvr>
                                    </p:animEffect>
                                    <p:set>
                                      <p:cBhvr>
                                        <p:cTn id="11" dur="1" fill="hold">
                                          <p:stCondLst>
                                            <p:cond delay="499"/>
                                          </p:stCondLst>
                                        </p:cTn>
                                        <p:tgtEl>
                                          <p:spTgt spid="586768"/>
                                        </p:tgtEl>
                                        <p:attrNameLst>
                                          <p:attrName>style.visibility</p:attrName>
                                        </p:attrNameLst>
                                      </p:cBhvr>
                                      <p:to>
                                        <p:strVal val="hidden"/>
                                      </p:to>
                                    </p:se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86812"/>
                                        </p:tgtEl>
                                        <p:attrNameLst>
                                          <p:attrName>style.visibility</p:attrName>
                                        </p:attrNameLst>
                                      </p:cBhvr>
                                      <p:to>
                                        <p:strVal val="visible"/>
                                      </p:to>
                                    </p:set>
                                    <p:animEffect transition="in" filter="blinds(horizontal)">
                                      <p:cBhvr>
                                        <p:cTn id="15" dur="500"/>
                                        <p:tgtEl>
                                          <p:spTgt spid="586812"/>
                                        </p:tgtEl>
                                      </p:cBhvr>
                                    </p:animEffect>
                                  </p:childTnLst>
                                </p:cTn>
                              </p:par>
                            </p:childTnLst>
                          </p:cTn>
                        </p:par>
                        <p:par>
                          <p:cTn id="16" fill="hold">
                            <p:stCondLst>
                              <p:cond delay="1500"/>
                            </p:stCondLst>
                            <p:childTnLst>
                              <p:par>
                                <p:cTn id="17" presetID="3" presetClass="exit" presetSubtype="10" fill="hold" grpId="0" nodeType="afterEffect">
                                  <p:stCondLst>
                                    <p:cond delay="0"/>
                                  </p:stCondLst>
                                  <p:childTnLst>
                                    <p:animEffect transition="out" filter="blinds(horizontal)">
                                      <p:cBhvr>
                                        <p:cTn id="18" dur="500"/>
                                        <p:tgtEl>
                                          <p:spTgt spid="586773"/>
                                        </p:tgtEl>
                                      </p:cBhvr>
                                    </p:animEffect>
                                    <p:set>
                                      <p:cBhvr>
                                        <p:cTn id="19" dur="1" fill="hold">
                                          <p:stCondLst>
                                            <p:cond delay="499"/>
                                          </p:stCondLst>
                                        </p:cTn>
                                        <p:tgtEl>
                                          <p:spTgt spid="586773"/>
                                        </p:tgtEl>
                                        <p:attrNameLst>
                                          <p:attrName>style.visibility</p:attrName>
                                        </p:attrNameLst>
                                      </p:cBhvr>
                                      <p:to>
                                        <p:strVal val="hidden"/>
                                      </p:to>
                                    </p:se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586813"/>
                                        </p:tgtEl>
                                        <p:attrNameLst>
                                          <p:attrName>style.visibility</p:attrName>
                                        </p:attrNameLst>
                                      </p:cBhvr>
                                      <p:to>
                                        <p:strVal val="visible"/>
                                      </p:to>
                                    </p:set>
                                    <p:animEffect transition="in" filter="blinds(horizontal)">
                                      <p:cBhvr>
                                        <p:cTn id="23" dur="500"/>
                                        <p:tgtEl>
                                          <p:spTgt spid="58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68" grpId="0" animBg="1"/>
      <p:bldP spid="586773" grpId="0" animBg="1"/>
      <p:bldP spid="586800" grpId="0"/>
      <p:bldP spid="586812" grpId="0" animBg="1"/>
      <p:bldP spid="5868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p:spPr>
        <p:txBody>
          <a:bodyPr/>
          <a:lstStyle/>
          <a:p>
            <a:r>
              <a:rPr lang="en-US" smtClean="0"/>
              <a:t>Art of Multiprocessor Programming</a:t>
            </a:r>
          </a:p>
        </p:txBody>
      </p:sp>
      <p:sp>
        <p:nvSpPr>
          <p:cNvPr id="28675" name="Slide Number Placeholder 2"/>
          <p:cNvSpPr>
            <a:spLocks noGrp="1"/>
          </p:cNvSpPr>
          <p:nvPr>
            <p:ph type="sldNum" sz="quarter" idx="11"/>
          </p:nvPr>
        </p:nvSpPr>
        <p:spPr>
          <a:noFill/>
        </p:spPr>
        <p:txBody>
          <a:bodyPr/>
          <a:lstStyle/>
          <a:p>
            <a:fld id="{DF63053C-4A77-403A-8D10-46176F323126}" type="slidenum">
              <a:rPr lang="ar-SA" smtClean="0"/>
              <a:pPr/>
              <a:t>26</a:t>
            </a:fld>
            <a:endParaRPr lang="en-US" smtClean="0"/>
          </a:p>
        </p:txBody>
      </p:sp>
      <p:sp>
        <p:nvSpPr>
          <p:cNvPr id="2867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1CA2158-E99D-4D3F-9577-65D5E06EBBB9}" type="slidenum">
              <a:rPr lang="ar-SA" sz="1400">
                <a:solidFill>
                  <a:schemeClr val="tx1"/>
                </a:solidFill>
                <a:latin typeface="Arial" pitchFamily="34" charset="0"/>
                <a:cs typeface="Arial" pitchFamily="34" charset="0"/>
              </a:rPr>
              <a:pPr/>
              <a:t>26</a:t>
            </a:fld>
            <a:endParaRPr lang="en-US" sz="1400">
              <a:solidFill>
                <a:schemeClr val="tx1"/>
              </a:solidFill>
              <a:latin typeface="Arial" pitchFamily="34" charset="0"/>
              <a:cs typeface="Arial" pitchFamily="34" charset="0"/>
            </a:endParaRPr>
          </a:p>
        </p:txBody>
      </p:sp>
      <p:sp>
        <p:nvSpPr>
          <p:cNvPr id="606210"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8678" name="Rectangle 3"/>
          <p:cNvSpPr>
            <a:spLocks noGrp="1" noChangeArrowheads="1"/>
          </p:cNvSpPr>
          <p:nvPr>
            <p:ph type="title" idx="4294967295"/>
          </p:nvPr>
        </p:nvSpPr>
        <p:spPr/>
        <p:txBody>
          <a:bodyPr/>
          <a:lstStyle/>
          <a:p>
            <a:r>
              <a:rPr lang="en-US" smtClean="0"/>
              <a:t>Enqueuer</a:t>
            </a:r>
          </a:p>
        </p:txBody>
      </p:sp>
      <p:sp>
        <p:nvSpPr>
          <p:cNvPr id="28679"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8680" name="Group 5"/>
          <p:cNvGrpSpPr>
            <a:grpSpLocks/>
          </p:cNvGrpSpPr>
          <p:nvPr/>
        </p:nvGrpSpPr>
        <p:grpSpPr bwMode="auto">
          <a:xfrm>
            <a:off x="3990975" y="1933575"/>
            <a:ext cx="976313" cy="609600"/>
            <a:chOff x="3417" y="2938"/>
            <a:chExt cx="615" cy="384"/>
          </a:xfrm>
        </p:grpSpPr>
        <p:sp>
          <p:nvSpPr>
            <p:cNvPr id="606214"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8733"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28681" name="Group 8"/>
          <p:cNvGrpSpPr>
            <a:grpSpLocks/>
          </p:cNvGrpSpPr>
          <p:nvPr/>
        </p:nvGrpSpPr>
        <p:grpSpPr bwMode="auto">
          <a:xfrm>
            <a:off x="4084638" y="2106613"/>
            <a:ext cx="304800" cy="304800"/>
            <a:chOff x="3894" y="2760"/>
            <a:chExt cx="192" cy="192"/>
          </a:xfrm>
        </p:grpSpPr>
        <p:sp>
          <p:nvSpPr>
            <p:cNvPr id="28730"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31"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8682"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28683"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28684" name="Group 13"/>
          <p:cNvGrpSpPr>
            <a:grpSpLocks/>
          </p:cNvGrpSpPr>
          <p:nvPr/>
        </p:nvGrpSpPr>
        <p:grpSpPr bwMode="auto">
          <a:xfrm>
            <a:off x="6256338" y="1919288"/>
            <a:ext cx="976312" cy="609600"/>
            <a:chOff x="3417" y="2938"/>
            <a:chExt cx="615" cy="384"/>
          </a:xfrm>
        </p:grpSpPr>
        <p:sp>
          <p:nvSpPr>
            <p:cNvPr id="606222"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8729"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28685" name="Group 17"/>
          <p:cNvGrpSpPr>
            <a:grpSpLocks/>
          </p:cNvGrpSpPr>
          <p:nvPr/>
        </p:nvGrpSpPr>
        <p:grpSpPr bwMode="auto">
          <a:xfrm>
            <a:off x="6350000" y="2092325"/>
            <a:ext cx="304800" cy="304800"/>
            <a:chOff x="3894" y="2760"/>
            <a:chExt cx="192" cy="192"/>
          </a:xfrm>
        </p:grpSpPr>
        <p:sp>
          <p:nvSpPr>
            <p:cNvPr id="28726"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27"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8686"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8687" name="Group 22"/>
          <p:cNvGrpSpPr>
            <a:grpSpLocks/>
          </p:cNvGrpSpPr>
          <p:nvPr/>
        </p:nvGrpSpPr>
        <p:grpSpPr bwMode="auto">
          <a:xfrm>
            <a:off x="4452938" y="3162300"/>
            <a:ext cx="427037" cy="622300"/>
            <a:chOff x="2208" y="1920"/>
            <a:chExt cx="1152" cy="1680"/>
          </a:xfrm>
        </p:grpSpPr>
        <p:sp>
          <p:nvSpPr>
            <p:cNvPr id="28722" name="Oval 2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28723"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8724"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8725"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28688" name="Text Box 27"/>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28689"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8690" name="Text Box 34"/>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28691"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8692"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28693" name="Rectangle 37"/>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1</a:t>
            </a:r>
          </a:p>
        </p:txBody>
      </p:sp>
      <p:grpSp>
        <p:nvGrpSpPr>
          <p:cNvPr id="28694" name="Group 54"/>
          <p:cNvGrpSpPr>
            <a:grpSpLocks/>
          </p:cNvGrpSpPr>
          <p:nvPr/>
        </p:nvGrpSpPr>
        <p:grpSpPr bwMode="auto">
          <a:xfrm>
            <a:off x="7385050" y="2943225"/>
            <a:ext cx="976313" cy="609600"/>
            <a:chOff x="3417" y="2938"/>
            <a:chExt cx="615" cy="384"/>
          </a:xfrm>
        </p:grpSpPr>
        <p:sp>
          <p:nvSpPr>
            <p:cNvPr id="606263" name="AutoShape 5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28721" name="Line 56"/>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28695" name="Line 57"/>
          <p:cNvSpPr>
            <a:spLocks noChangeShapeType="1"/>
          </p:cNvSpPr>
          <p:nvPr/>
        </p:nvSpPr>
        <p:spPr bwMode="auto">
          <a:xfrm>
            <a:off x="7874000" y="2943225"/>
            <a:ext cx="487363"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28696" name="Freeform 58"/>
          <p:cNvSpPr>
            <a:spLocks/>
          </p:cNvSpPr>
          <p:nvPr/>
        </p:nvSpPr>
        <p:spPr bwMode="auto">
          <a:xfrm>
            <a:off x="6988175" y="2233613"/>
            <a:ext cx="371475" cy="855662"/>
          </a:xfrm>
          <a:custGeom>
            <a:avLst/>
            <a:gdLst>
              <a:gd name="T0" fmla="*/ 2147483647 w 234"/>
              <a:gd name="T1" fmla="*/ 0 h 539"/>
              <a:gd name="T2" fmla="*/ 2147483647 w 234"/>
              <a:gd name="T3" fmla="*/ 2147483647 h 539"/>
              <a:gd name="T4" fmla="*/ 2147483647 w 234"/>
              <a:gd name="T5" fmla="*/ 2147483647 h 539"/>
              <a:gd name="T6" fmla="*/ 0 60000 65536"/>
              <a:gd name="T7" fmla="*/ 0 60000 65536"/>
              <a:gd name="T8" fmla="*/ 0 60000 65536"/>
              <a:gd name="T9" fmla="*/ 0 w 234"/>
              <a:gd name="T10" fmla="*/ 0 h 539"/>
              <a:gd name="T11" fmla="*/ 234 w 234"/>
              <a:gd name="T12" fmla="*/ 539 h 539"/>
            </a:gdLst>
            <a:ahLst/>
            <a:cxnLst>
              <a:cxn ang="T6">
                <a:pos x="T0" y="T1"/>
              </a:cxn>
              <a:cxn ang="T7">
                <a:pos x="T2" y="T3"/>
              </a:cxn>
              <a:cxn ang="T8">
                <a:pos x="T4" y="T5"/>
              </a:cxn>
            </a:cxnLst>
            <a:rect l="T9" t="T10" r="T11" b="T12"/>
            <a:pathLst>
              <a:path w="234" h="539">
                <a:moveTo>
                  <a:pt x="17" y="0"/>
                </a:moveTo>
                <a:cubicBezTo>
                  <a:pt x="20" y="75"/>
                  <a:pt x="0" y="367"/>
                  <a:pt x="36" y="453"/>
                </a:cubicBezTo>
                <a:cubicBezTo>
                  <a:pt x="72" y="539"/>
                  <a:pt x="193" y="505"/>
                  <a:pt x="234" y="519"/>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8697" name="Freeform 59"/>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606274" name="Rectangle 66"/>
          <p:cNvSpPr>
            <a:spLocks noChangeArrowheads="1"/>
          </p:cNvSpPr>
          <p:nvPr/>
        </p:nvSpPr>
        <p:spPr bwMode="auto">
          <a:xfrm>
            <a:off x="2022475" y="4667250"/>
            <a:ext cx="652463" cy="519113"/>
          </a:xfrm>
          <a:prstGeom prst="rect">
            <a:avLst/>
          </a:prstGeom>
          <a:solidFill>
            <a:schemeClr val="accent2"/>
          </a:solidFill>
          <a:ln w="38100" algn="ctr">
            <a:solidFill>
              <a:schemeClr val="tx1"/>
            </a:solidFill>
            <a:miter lim="800000"/>
            <a:headEnd/>
            <a:tailEnd/>
          </a:ln>
        </p:spPr>
        <p:txBody>
          <a:bodyPr wrap="none" anchor="ctr"/>
          <a:lstStyle/>
          <a:p>
            <a:pPr algn="ctr"/>
            <a:r>
              <a:rPr lang="en-US" sz="2800">
                <a:solidFill>
                  <a:srgbClr val="FF99FF"/>
                </a:solidFill>
                <a:latin typeface="Arial" pitchFamily="34" charset="0"/>
                <a:cs typeface="Arial" pitchFamily="34" charset="0"/>
              </a:rPr>
              <a:t>2</a:t>
            </a:r>
          </a:p>
        </p:txBody>
      </p:sp>
      <p:sp>
        <p:nvSpPr>
          <p:cNvPr id="606275" name="AutoShape 67"/>
          <p:cNvSpPr>
            <a:spLocks noChangeArrowheads="1"/>
          </p:cNvSpPr>
          <p:nvPr/>
        </p:nvSpPr>
        <p:spPr bwMode="auto">
          <a:xfrm flipH="1">
            <a:off x="1882775" y="4595813"/>
            <a:ext cx="911225" cy="784225"/>
          </a:xfrm>
          <a:prstGeom prst="wedgeRoundRectCallout">
            <a:avLst>
              <a:gd name="adj1" fmla="val -345296"/>
              <a:gd name="adj2" fmla="val 19431"/>
              <a:gd name="adj3" fmla="val 16667"/>
            </a:avLst>
          </a:prstGeom>
          <a:noFill/>
          <a:ln w="38100" algn="ctr">
            <a:solidFill>
              <a:srgbClr val="0000FF"/>
            </a:solidFill>
            <a:miter lim="800000"/>
            <a:headEnd/>
            <a:tailEnd/>
          </a:ln>
        </p:spPr>
        <p:txBody>
          <a:bodyPr/>
          <a:lstStyle/>
          <a:p>
            <a:pPr algn="ctr"/>
            <a:endParaRPr lang="en-US" sz="2800">
              <a:latin typeface="Arial" pitchFamily="34" charset="0"/>
              <a:cs typeface="Arial" pitchFamily="34" charset="0"/>
            </a:endParaRPr>
          </a:p>
        </p:txBody>
      </p:sp>
      <p:sp>
        <p:nvSpPr>
          <p:cNvPr id="606276" name="Text Box 68"/>
          <p:cNvSpPr txBox="1">
            <a:spLocks noChangeArrowheads="1"/>
          </p:cNvSpPr>
          <p:nvPr/>
        </p:nvSpPr>
        <p:spPr bwMode="auto">
          <a:xfrm>
            <a:off x="3060532" y="5675313"/>
            <a:ext cx="2464136" cy="400110"/>
          </a:xfrm>
          <a:prstGeom prst="rect">
            <a:avLst/>
          </a:prstGeom>
          <a:noFill/>
          <a:ln w="38100" algn="ctr">
            <a:noFill/>
            <a:miter lim="800000"/>
            <a:headEnd/>
            <a:tailEnd/>
          </a:ln>
        </p:spPr>
        <p:txBody>
          <a:bodyPr wrap="none">
            <a:spAutoFit/>
          </a:bodyPr>
          <a:lstStyle/>
          <a:p>
            <a:pPr algn="ctr"/>
            <a:r>
              <a:rPr lang="en-US" sz="2000" b="1">
                <a:latin typeface="Arial" pitchFamily="34" charset="0"/>
                <a:cs typeface="Arial" pitchFamily="34" charset="0"/>
              </a:rPr>
              <a:t>getAndincrement()</a:t>
            </a:r>
          </a:p>
        </p:txBody>
      </p:sp>
      <p:grpSp>
        <p:nvGrpSpPr>
          <p:cNvPr id="28701" name="Group 80"/>
          <p:cNvGrpSpPr>
            <a:grpSpLocks/>
          </p:cNvGrpSpPr>
          <p:nvPr/>
        </p:nvGrpSpPr>
        <p:grpSpPr bwMode="auto">
          <a:xfrm>
            <a:off x="7512050" y="3127375"/>
            <a:ext cx="304800" cy="304800"/>
            <a:chOff x="3894" y="2760"/>
            <a:chExt cx="192" cy="192"/>
          </a:xfrm>
        </p:grpSpPr>
        <p:sp>
          <p:nvSpPr>
            <p:cNvPr id="28718" name="Oval 81"/>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19" name="Oval 82"/>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28702" name="AutoShape 83"/>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p:spPr>
        <p:txBody>
          <a:bodyPr/>
          <a:lstStyle/>
          <a:p>
            <a:pPr algn="ctr"/>
            <a:endParaRPr lang="en-US" sz="2800">
              <a:latin typeface="Arial" pitchFamily="34" charset="0"/>
              <a:cs typeface="Arial" pitchFamily="34" charset="0"/>
            </a:endParaRPr>
          </a:p>
        </p:txBody>
      </p:sp>
      <p:grpSp>
        <p:nvGrpSpPr>
          <p:cNvPr id="28703" name="Group 84"/>
          <p:cNvGrpSpPr>
            <a:grpSpLocks/>
          </p:cNvGrpSpPr>
          <p:nvPr/>
        </p:nvGrpSpPr>
        <p:grpSpPr bwMode="auto">
          <a:xfrm>
            <a:off x="5527675" y="4989513"/>
            <a:ext cx="1447800" cy="1295400"/>
            <a:chOff x="1584" y="816"/>
            <a:chExt cx="912" cy="816"/>
          </a:xfrm>
        </p:grpSpPr>
        <p:sp>
          <p:nvSpPr>
            <p:cNvPr id="28709" name="Freeform 85"/>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10" name="Freeform 86"/>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11" name="Freeform 87"/>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12" name="Freeform 88"/>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13" name="Freeform 89"/>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14" name="Freeform 90"/>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15" name="Freeform 91"/>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16" name="Freeform 92"/>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28717" name="Freeform 93"/>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28704" name="Group 94"/>
          <p:cNvGrpSpPr>
            <a:grpSpLocks/>
          </p:cNvGrpSpPr>
          <p:nvPr/>
        </p:nvGrpSpPr>
        <p:grpSpPr bwMode="auto">
          <a:xfrm>
            <a:off x="4448175" y="3960813"/>
            <a:ext cx="427038" cy="622300"/>
            <a:chOff x="2208" y="1920"/>
            <a:chExt cx="1152" cy="1680"/>
          </a:xfrm>
        </p:grpSpPr>
        <p:sp>
          <p:nvSpPr>
            <p:cNvPr id="28705" name="Oval 95"/>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28706" name="Oval 9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28707" name="AutoShape 9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28708" name="AutoShape 9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6274"/>
                                        </p:tgtEl>
                                        <p:attrNameLst>
                                          <p:attrName>style.visibility</p:attrName>
                                        </p:attrNameLst>
                                      </p:cBhvr>
                                      <p:to>
                                        <p:strVal val="visible"/>
                                      </p:to>
                                    </p:set>
                                    <p:animEffect transition="in" filter="blinds(horizontal)">
                                      <p:cBhvr>
                                        <p:cTn id="7" dur="500"/>
                                        <p:tgtEl>
                                          <p:spTgt spid="6062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6275"/>
                                        </p:tgtEl>
                                        <p:attrNameLst>
                                          <p:attrName>style.visibility</p:attrName>
                                        </p:attrNameLst>
                                      </p:cBhvr>
                                      <p:to>
                                        <p:strVal val="visible"/>
                                      </p:to>
                                    </p:set>
                                    <p:animEffect transition="in" filter="blinds(horizontal)">
                                      <p:cBhvr>
                                        <p:cTn id="10" dur="500"/>
                                        <p:tgtEl>
                                          <p:spTgt spid="606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6276"/>
                                        </p:tgtEl>
                                        <p:attrNameLst>
                                          <p:attrName>style.visibility</p:attrName>
                                        </p:attrNameLst>
                                      </p:cBhvr>
                                      <p:to>
                                        <p:strVal val="visible"/>
                                      </p:to>
                                    </p:set>
                                    <p:animEffect transition="in" filter="blinds(horizontal)">
                                      <p:cBhvr>
                                        <p:cTn id="13" dur="500"/>
                                        <p:tgtEl>
                                          <p:spTgt spid="606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74" grpId="0" animBg="1"/>
      <p:bldP spid="606275" grpId="0" animBg="1"/>
      <p:bldP spid="6062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a:noFill/>
        </p:spPr>
        <p:txBody>
          <a:bodyPr/>
          <a:lstStyle/>
          <a:p>
            <a:r>
              <a:rPr lang="en-US" smtClean="0"/>
              <a:t>Art of Multiprocessor Programming</a:t>
            </a:r>
          </a:p>
        </p:txBody>
      </p:sp>
      <p:sp>
        <p:nvSpPr>
          <p:cNvPr id="29699" name="Slide Number Placeholder 2"/>
          <p:cNvSpPr>
            <a:spLocks noGrp="1"/>
          </p:cNvSpPr>
          <p:nvPr>
            <p:ph type="sldNum" sz="quarter" idx="11"/>
          </p:nvPr>
        </p:nvSpPr>
        <p:spPr>
          <a:noFill/>
        </p:spPr>
        <p:txBody>
          <a:bodyPr/>
          <a:lstStyle/>
          <a:p>
            <a:fld id="{D9EFEA38-A994-4CA9-BEF3-C24F5E7DAF4A}" type="slidenum">
              <a:rPr lang="ar-SA" smtClean="0">
                <a:cs typeface="Arial" pitchFamily="34" charset="0"/>
              </a:rPr>
              <a:pPr/>
              <a:t>27</a:t>
            </a:fld>
            <a:endParaRPr lang="en-US" smtClean="0">
              <a:cs typeface="Arial" pitchFamily="34" charset="0"/>
            </a:endParaRPr>
          </a:p>
        </p:txBody>
      </p:sp>
      <p:sp>
        <p:nvSpPr>
          <p:cNvPr id="2970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E4B8B432-1A32-4772-8415-7FADC67077ED}" type="slidenum">
              <a:rPr lang="ar-SA" sz="1400">
                <a:solidFill>
                  <a:schemeClr val="tx1"/>
                </a:solidFill>
                <a:latin typeface="Arial" pitchFamily="34" charset="0"/>
                <a:cs typeface="Arial" pitchFamily="34" charset="0"/>
              </a:rPr>
              <a:pPr/>
              <a:t>27</a:t>
            </a:fld>
            <a:endParaRPr lang="en-US" sz="1400" dirty="0">
              <a:solidFill>
                <a:schemeClr val="tx1"/>
              </a:solidFill>
              <a:latin typeface="Arial" pitchFamily="34" charset="0"/>
              <a:cs typeface="Arial" pitchFamily="34" charset="0"/>
            </a:endParaRPr>
          </a:p>
        </p:txBody>
      </p:sp>
      <p:sp>
        <p:nvSpPr>
          <p:cNvPr id="608258"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29702" name="Rectangle 3"/>
          <p:cNvSpPr>
            <a:spLocks noGrp="1" noChangeArrowheads="1"/>
          </p:cNvSpPr>
          <p:nvPr>
            <p:ph type="title" idx="4294967295"/>
          </p:nvPr>
        </p:nvSpPr>
        <p:spPr/>
        <p:txBody>
          <a:bodyPr/>
          <a:lstStyle/>
          <a:p>
            <a:r>
              <a:rPr lang="en-US" smtClean="0"/>
              <a:t>Enqueuer</a:t>
            </a:r>
          </a:p>
        </p:txBody>
      </p:sp>
      <p:sp>
        <p:nvSpPr>
          <p:cNvPr id="29703"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29704" name="Group 5"/>
          <p:cNvGrpSpPr>
            <a:grpSpLocks/>
          </p:cNvGrpSpPr>
          <p:nvPr/>
        </p:nvGrpSpPr>
        <p:grpSpPr bwMode="auto">
          <a:xfrm>
            <a:off x="3990975" y="1933575"/>
            <a:ext cx="976313" cy="609600"/>
            <a:chOff x="3417" y="2938"/>
            <a:chExt cx="615" cy="384"/>
          </a:xfrm>
        </p:grpSpPr>
        <p:sp>
          <p:nvSpPr>
            <p:cNvPr id="608262"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29761"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grpSp>
        <p:nvGrpSpPr>
          <p:cNvPr id="29705" name="Group 8"/>
          <p:cNvGrpSpPr>
            <a:grpSpLocks/>
          </p:cNvGrpSpPr>
          <p:nvPr/>
        </p:nvGrpSpPr>
        <p:grpSpPr bwMode="auto">
          <a:xfrm>
            <a:off x="4084638" y="2106613"/>
            <a:ext cx="304800" cy="304800"/>
            <a:chOff x="3894" y="2760"/>
            <a:chExt cx="192" cy="192"/>
          </a:xfrm>
        </p:grpSpPr>
        <p:sp>
          <p:nvSpPr>
            <p:cNvPr id="29758"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29759"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29706"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Courier New" pitchFamily="49" charset="0"/>
              </a:rPr>
              <a:t>head</a:t>
            </a:r>
          </a:p>
        </p:txBody>
      </p:sp>
      <p:sp>
        <p:nvSpPr>
          <p:cNvPr id="29707"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Courier New" pitchFamily="49" charset="0"/>
              </a:rPr>
              <a:t>tail</a:t>
            </a:r>
          </a:p>
        </p:txBody>
      </p:sp>
      <p:grpSp>
        <p:nvGrpSpPr>
          <p:cNvPr id="29708" name="Group 13"/>
          <p:cNvGrpSpPr>
            <a:grpSpLocks/>
          </p:cNvGrpSpPr>
          <p:nvPr/>
        </p:nvGrpSpPr>
        <p:grpSpPr bwMode="auto">
          <a:xfrm>
            <a:off x="6256338" y="1919288"/>
            <a:ext cx="976312" cy="609600"/>
            <a:chOff x="3417" y="2938"/>
            <a:chExt cx="615" cy="384"/>
          </a:xfrm>
        </p:grpSpPr>
        <p:sp>
          <p:nvSpPr>
            <p:cNvPr id="608270"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29757"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grpSp>
        <p:nvGrpSpPr>
          <p:cNvPr id="29709" name="Group 17"/>
          <p:cNvGrpSpPr>
            <a:grpSpLocks/>
          </p:cNvGrpSpPr>
          <p:nvPr/>
        </p:nvGrpSpPr>
        <p:grpSpPr bwMode="auto">
          <a:xfrm>
            <a:off x="6350000" y="2092325"/>
            <a:ext cx="304800" cy="304800"/>
            <a:chOff x="3894" y="2760"/>
            <a:chExt cx="192" cy="192"/>
          </a:xfrm>
        </p:grpSpPr>
        <p:sp>
          <p:nvSpPr>
            <p:cNvPr id="29754"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29755"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29710"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29711" name="Group 22"/>
          <p:cNvGrpSpPr>
            <a:grpSpLocks/>
          </p:cNvGrpSpPr>
          <p:nvPr/>
        </p:nvGrpSpPr>
        <p:grpSpPr bwMode="auto">
          <a:xfrm>
            <a:off x="4452938" y="3162300"/>
            <a:ext cx="427037" cy="622300"/>
            <a:chOff x="2208" y="1920"/>
            <a:chExt cx="1152" cy="1680"/>
          </a:xfrm>
        </p:grpSpPr>
        <p:sp>
          <p:nvSpPr>
            <p:cNvPr id="29750" name="Oval 2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29751"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29752"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29753"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dirty="0">
                <a:latin typeface="Arial" pitchFamily="34" charset="0"/>
              </a:endParaRPr>
            </a:p>
          </p:txBody>
        </p:sp>
      </p:grpSp>
      <p:sp>
        <p:nvSpPr>
          <p:cNvPr id="29712" name="Text Box 27"/>
          <p:cNvSpPr txBox="1">
            <a:spLocks noChangeArrowheads="1"/>
          </p:cNvSpPr>
          <p:nvPr/>
        </p:nvSpPr>
        <p:spPr bwMode="auto">
          <a:xfrm>
            <a:off x="1704891" y="2971800"/>
            <a:ext cx="1133644" cy="369332"/>
          </a:xfrm>
          <a:prstGeom prst="rect">
            <a:avLst/>
          </a:prstGeom>
          <a:noFill/>
          <a:ln w="38100" algn="ctr">
            <a:noFill/>
            <a:miter lim="800000"/>
            <a:headEnd/>
            <a:tailEnd/>
          </a:ln>
        </p:spPr>
        <p:txBody>
          <a:bodyPr wrap="none">
            <a:spAutoFit/>
          </a:bodyPr>
          <a:lstStyle/>
          <a:p>
            <a:pPr algn="ctr"/>
            <a:r>
              <a:rPr lang="en-US" sz="1800" b="1" dirty="0" err="1">
                <a:solidFill>
                  <a:schemeClr val="tx1"/>
                </a:solidFill>
                <a:latin typeface="Arial" pitchFamily="34" charset="0"/>
                <a:cs typeface="Courier New" pitchFamily="49" charset="0"/>
              </a:rPr>
              <a:t>deqLock</a:t>
            </a:r>
            <a:endParaRPr lang="en-US" sz="1800" b="1" dirty="0">
              <a:solidFill>
                <a:schemeClr val="tx1"/>
              </a:solidFill>
              <a:latin typeface="Arial" pitchFamily="34" charset="0"/>
              <a:cs typeface="Courier New" pitchFamily="49" charset="0"/>
            </a:endParaRPr>
          </a:p>
        </p:txBody>
      </p:sp>
      <p:sp>
        <p:nvSpPr>
          <p:cNvPr id="29713"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29714" name="Group 29"/>
          <p:cNvGrpSpPr>
            <a:grpSpLocks/>
          </p:cNvGrpSpPr>
          <p:nvPr/>
        </p:nvGrpSpPr>
        <p:grpSpPr bwMode="auto">
          <a:xfrm>
            <a:off x="4448175" y="3960813"/>
            <a:ext cx="427038" cy="622300"/>
            <a:chOff x="2208" y="1920"/>
            <a:chExt cx="1152" cy="1680"/>
          </a:xfrm>
        </p:grpSpPr>
        <p:sp>
          <p:nvSpPr>
            <p:cNvPr id="29746" name="Oval 30"/>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29747" name="Oval 31"/>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29748" name="AutoShape 3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29749" name="AutoShape 3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dirty="0">
                <a:latin typeface="Arial" pitchFamily="34" charset="0"/>
              </a:endParaRPr>
            </a:p>
          </p:txBody>
        </p:sp>
      </p:grpSp>
      <p:sp>
        <p:nvSpPr>
          <p:cNvPr id="29715" name="Text Box 34"/>
          <p:cNvSpPr txBox="1">
            <a:spLocks noChangeArrowheads="1"/>
          </p:cNvSpPr>
          <p:nvPr/>
        </p:nvSpPr>
        <p:spPr bwMode="auto">
          <a:xfrm>
            <a:off x="1696953" y="3624263"/>
            <a:ext cx="1133645" cy="369332"/>
          </a:xfrm>
          <a:prstGeom prst="rect">
            <a:avLst/>
          </a:prstGeom>
          <a:noFill/>
          <a:ln w="38100" algn="ctr">
            <a:noFill/>
            <a:miter lim="800000"/>
            <a:headEnd/>
            <a:tailEnd/>
          </a:ln>
        </p:spPr>
        <p:txBody>
          <a:bodyPr wrap="none">
            <a:spAutoFit/>
          </a:bodyPr>
          <a:lstStyle/>
          <a:p>
            <a:pPr algn="ctr"/>
            <a:r>
              <a:rPr lang="en-US" sz="1800" b="1" dirty="0" err="1">
                <a:solidFill>
                  <a:schemeClr val="tx1"/>
                </a:solidFill>
                <a:latin typeface="Arial" pitchFamily="34" charset="0"/>
                <a:cs typeface="Courier New" pitchFamily="49" charset="0"/>
              </a:rPr>
              <a:t>enqLock</a:t>
            </a:r>
            <a:endParaRPr lang="en-US" sz="1800" b="1" dirty="0">
              <a:solidFill>
                <a:schemeClr val="tx1"/>
              </a:solidFill>
              <a:latin typeface="Arial" pitchFamily="34" charset="0"/>
              <a:cs typeface="Courier New" pitchFamily="49" charset="0"/>
            </a:endParaRPr>
          </a:p>
        </p:txBody>
      </p:sp>
      <p:sp>
        <p:nvSpPr>
          <p:cNvPr id="29716"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29717"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Courier New" pitchFamily="49" charset="0"/>
              </a:rPr>
              <a:t>size</a:t>
            </a:r>
          </a:p>
        </p:txBody>
      </p:sp>
      <p:sp>
        <p:nvSpPr>
          <p:cNvPr id="29718" name="Rectangle 37"/>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dirty="0">
                <a:latin typeface="Arial" pitchFamily="34" charset="0"/>
                <a:cs typeface="Courier New" pitchFamily="49" charset="0"/>
              </a:rPr>
              <a:t>8</a:t>
            </a:r>
          </a:p>
        </p:txBody>
      </p:sp>
      <p:sp>
        <p:nvSpPr>
          <p:cNvPr id="608304" name="Text Box 48"/>
          <p:cNvSpPr txBox="1">
            <a:spLocks noChangeArrowheads="1"/>
          </p:cNvSpPr>
          <p:nvPr/>
        </p:nvSpPr>
        <p:spPr bwMode="auto">
          <a:xfrm>
            <a:off x="5645150" y="4476750"/>
            <a:ext cx="3429000" cy="519113"/>
          </a:xfrm>
          <a:prstGeom prst="rect">
            <a:avLst/>
          </a:prstGeom>
          <a:noFill/>
          <a:ln w="38100" algn="ctr">
            <a:noFill/>
            <a:miter lim="800000"/>
            <a:headEnd/>
            <a:tailEnd/>
          </a:ln>
        </p:spPr>
        <p:txBody>
          <a:bodyPr>
            <a:spAutoFit/>
          </a:bodyPr>
          <a:lstStyle/>
          <a:p>
            <a:pPr algn="ctr"/>
            <a:r>
              <a:rPr lang="en-US" sz="2800" dirty="0">
                <a:latin typeface="Arial" pitchFamily="34" charset="0"/>
                <a:cs typeface="Courier New" pitchFamily="49" charset="0"/>
              </a:rPr>
              <a:t>Release lock</a:t>
            </a:r>
          </a:p>
        </p:txBody>
      </p:sp>
      <p:sp>
        <p:nvSpPr>
          <p:cNvPr id="608305" name="AutoShape 49"/>
          <p:cNvSpPr>
            <a:spLocks noChangeArrowheads="1"/>
          </p:cNvSpPr>
          <p:nvPr/>
        </p:nvSpPr>
        <p:spPr bwMode="auto">
          <a:xfrm flipH="1">
            <a:off x="4235450" y="3906838"/>
            <a:ext cx="831850" cy="784225"/>
          </a:xfrm>
          <a:prstGeom prst="wedgeRoundRectCallout">
            <a:avLst>
              <a:gd name="adj1" fmla="val -102102"/>
              <a:gd name="adj2" fmla="val 98782"/>
              <a:gd name="adj3" fmla="val 16667"/>
            </a:avLst>
          </a:prstGeom>
          <a:noFill/>
          <a:ln w="38100" algn="ctr">
            <a:solidFill>
              <a:srgbClr val="0000FF"/>
            </a:solidFill>
            <a:miter lim="800000"/>
            <a:headEnd/>
            <a:tailEnd/>
          </a:ln>
        </p:spPr>
        <p:txBody>
          <a:bodyPr/>
          <a:lstStyle/>
          <a:p>
            <a:pPr algn="ctr"/>
            <a:endParaRPr lang="en-US" sz="2800" dirty="0">
              <a:latin typeface="Arial" pitchFamily="34" charset="0"/>
              <a:cs typeface="Courier New" pitchFamily="49" charset="0"/>
            </a:endParaRPr>
          </a:p>
        </p:txBody>
      </p:sp>
      <p:grpSp>
        <p:nvGrpSpPr>
          <p:cNvPr id="29721" name="Group 54"/>
          <p:cNvGrpSpPr>
            <a:grpSpLocks/>
          </p:cNvGrpSpPr>
          <p:nvPr/>
        </p:nvGrpSpPr>
        <p:grpSpPr bwMode="auto">
          <a:xfrm>
            <a:off x="7385050" y="2943225"/>
            <a:ext cx="976313" cy="609600"/>
            <a:chOff x="3417" y="2938"/>
            <a:chExt cx="615" cy="384"/>
          </a:xfrm>
        </p:grpSpPr>
        <p:sp>
          <p:nvSpPr>
            <p:cNvPr id="608311" name="AutoShape 5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29745" name="Line 56"/>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sp>
        <p:nvSpPr>
          <p:cNvPr id="29722" name="Line 57"/>
          <p:cNvSpPr>
            <a:spLocks noChangeShapeType="1"/>
          </p:cNvSpPr>
          <p:nvPr/>
        </p:nvSpPr>
        <p:spPr bwMode="auto">
          <a:xfrm>
            <a:off x="7874000" y="2943225"/>
            <a:ext cx="487363"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29723" name="Freeform 58"/>
          <p:cNvSpPr>
            <a:spLocks/>
          </p:cNvSpPr>
          <p:nvPr/>
        </p:nvSpPr>
        <p:spPr bwMode="auto">
          <a:xfrm>
            <a:off x="6988175" y="2233613"/>
            <a:ext cx="371475" cy="855662"/>
          </a:xfrm>
          <a:custGeom>
            <a:avLst/>
            <a:gdLst>
              <a:gd name="T0" fmla="*/ 2147483647 w 234"/>
              <a:gd name="T1" fmla="*/ 0 h 539"/>
              <a:gd name="T2" fmla="*/ 2147483647 w 234"/>
              <a:gd name="T3" fmla="*/ 2147483647 h 539"/>
              <a:gd name="T4" fmla="*/ 2147483647 w 234"/>
              <a:gd name="T5" fmla="*/ 2147483647 h 539"/>
              <a:gd name="T6" fmla="*/ 0 60000 65536"/>
              <a:gd name="T7" fmla="*/ 0 60000 65536"/>
              <a:gd name="T8" fmla="*/ 0 60000 65536"/>
              <a:gd name="T9" fmla="*/ 0 w 234"/>
              <a:gd name="T10" fmla="*/ 0 h 539"/>
              <a:gd name="T11" fmla="*/ 234 w 234"/>
              <a:gd name="T12" fmla="*/ 539 h 539"/>
            </a:gdLst>
            <a:ahLst/>
            <a:cxnLst>
              <a:cxn ang="T6">
                <a:pos x="T0" y="T1"/>
              </a:cxn>
              <a:cxn ang="T7">
                <a:pos x="T2" y="T3"/>
              </a:cxn>
              <a:cxn ang="T8">
                <a:pos x="T4" y="T5"/>
              </a:cxn>
            </a:cxnLst>
            <a:rect l="T9" t="T10" r="T11" b="T12"/>
            <a:pathLst>
              <a:path w="234" h="539">
                <a:moveTo>
                  <a:pt x="17" y="0"/>
                </a:moveTo>
                <a:cubicBezTo>
                  <a:pt x="20" y="75"/>
                  <a:pt x="0" y="367"/>
                  <a:pt x="36" y="453"/>
                </a:cubicBezTo>
                <a:cubicBezTo>
                  <a:pt x="72" y="539"/>
                  <a:pt x="193" y="505"/>
                  <a:pt x="234" y="519"/>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29724" name="Freeform 59"/>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29725" name="Rectangle 66"/>
          <p:cNvSpPr>
            <a:spLocks noChangeArrowheads="1"/>
          </p:cNvSpPr>
          <p:nvPr/>
        </p:nvSpPr>
        <p:spPr bwMode="auto">
          <a:xfrm>
            <a:off x="1981200" y="4713288"/>
            <a:ext cx="679450" cy="496887"/>
          </a:xfrm>
          <a:prstGeom prst="rect">
            <a:avLst/>
          </a:prstGeom>
          <a:solidFill>
            <a:schemeClr val="accent2"/>
          </a:solidFill>
          <a:ln w="38100" algn="ctr">
            <a:solidFill>
              <a:schemeClr val="tx1"/>
            </a:solidFill>
            <a:miter lim="800000"/>
            <a:headEnd/>
            <a:tailEnd/>
          </a:ln>
        </p:spPr>
        <p:txBody>
          <a:bodyPr wrap="none" anchor="ctr"/>
          <a:lstStyle/>
          <a:p>
            <a:pPr algn="ctr"/>
            <a:r>
              <a:rPr lang="en-US" sz="2800" dirty="0">
                <a:solidFill>
                  <a:srgbClr val="FF99FF"/>
                </a:solidFill>
                <a:latin typeface="Arial" pitchFamily="34" charset="0"/>
                <a:cs typeface="Courier New" pitchFamily="49" charset="0"/>
              </a:rPr>
              <a:t>2</a:t>
            </a:r>
          </a:p>
        </p:txBody>
      </p:sp>
      <p:grpSp>
        <p:nvGrpSpPr>
          <p:cNvPr id="29726" name="Group 79"/>
          <p:cNvGrpSpPr>
            <a:grpSpLocks/>
          </p:cNvGrpSpPr>
          <p:nvPr/>
        </p:nvGrpSpPr>
        <p:grpSpPr bwMode="auto">
          <a:xfrm>
            <a:off x="7512050" y="3127375"/>
            <a:ext cx="304800" cy="304800"/>
            <a:chOff x="3894" y="2760"/>
            <a:chExt cx="192" cy="192"/>
          </a:xfrm>
        </p:grpSpPr>
        <p:sp>
          <p:nvSpPr>
            <p:cNvPr id="29742" name="Oval 80"/>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29743" name="Oval 81"/>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grpSp>
        <p:nvGrpSpPr>
          <p:cNvPr id="29727" name="Group 82"/>
          <p:cNvGrpSpPr>
            <a:grpSpLocks/>
          </p:cNvGrpSpPr>
          <p:nvPr/>
        </p:nvGrpSpPr>
        <p:grpSpPr bwMode="auto">
          <a:xfrm>
            <a:off x="5527675" y="4989513"/>
            <a:ext cx="1447800" cy="1295400"/>
            <a:chOff x="1584" y="816"/>
            <a:chExt cx="912" cy="816"/>
          </a:xfrm>
        </p:grpSpPr>
        <p:sp>
          <p:nvSpPr>
            <p:cNvPr id="29733" name="Freeform 8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4" name="Freeform 8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5" name="Freeform 85"/>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6" name="Freeform 8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dirty="0">
                <a:latin typeface="Arial" pitchFamily="34" charset="0"/>
              </a:endParaRPr>
            </a:p>
          </p:txBody>
        </p:sp>
        <p:sp>
          <p:nvSpPr>
            <p:cNvPr id="29737" name="Freeform 8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dirty="0">
                <a:latin typeface="Arial" pitchFamily="34" charset="0"/>
              </a:endParaRPr>
            </a:p>
          </p:txBody>
        </p:sp>
        <p:sp>
          <p:nvSpPr>
            <p:cNvPr id="29738" name="Freeform 8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dirty="0">
                <a:latin typeface="Arial" pitchFamily="34" charset="0"/>
              </a:endParaRPr>
            </a:p>
          </p:txBody>
        </p:sp>
        <p:sp>
          <p:nvSpPr>
            <p:cNvPr id="29739" name="Freeform 89"/>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0" name="Freeform 90"/>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1" name="Freeform 91"/>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1" name="Group 92"/>
          <p:cNvGrpSpPr>
            <a:grpSpLocks/>
          </p:cNvGrpSpPr>
          <p:nvPr/>
        </p:nvGrpSpPr>
        <p:grpSpPr bwMode="auto">
          <a:xfrm>
            <a:off x="4443413" y="3970338"/>
            <a:ext cx="427037" cy="622300"/>
            <a:chOff x="2208" y="1920"/>
            <a:chExt cx="1152" cy="1680"/>
          </a:xfrm>
        </p:grpSpPr>
        <p:sp>
          <p:nvSpPr>
            <p:cNvPr id="29729" name="Oval 9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29730" name="Oval 9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29731" name="AutoShape 9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29732" name="AutoShape 9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dirty="0">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8304"/>
                                        </p:tgtEl>
                                        <p:attrNameLst>
                                          <p:attrName>style.visibility</p:attrName>
                                        </p:attrNameLst>
                                      </p:cBhvr>
                                      <p:to>
                                        <p:strVal val="visible"/>
                                      </p:to>
                                    </p:set>
                                    <p:animEffect transition="in" filter="blinds(horizontal)">
                                      <p:cBhvr>
                                        <p:cTn id="7" dur="500"/>
                                        <p:tgtEl>
                                          <p:spTgt spid="608304"/>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608305"/>
                                        </p:tgtEl>
                                      </p:cBhvr>
                                    </p:animEffect>
                                    <p:set>
                                      <p:cBhvr>
                                        <p:cTn id="11" dur="1" fill="hold">
                                          <p:stCondLst>
                                            <p:cond delay="499"/>
                                          </p:stCondLst>
                                        </p:cTn>
                                        <p:tgtEl>
                                          <p:spTgt spid="608305"/>
                                        </p:tgtEl>
                                        <p:attrNameLst>
                                          <p:attrName>style.visibility</p:attrName>
                                        </p:attrNameLst>
                                      </p:cBhvr>
                                      <p:to>
                                        <p:strVal val="hidden"/>
                                      </p:to>
                                    </p:se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304" grpId="0"/>
      <p:bldP spid="60830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p:spPr>
        <p:txBody>
          <a:bodyPr/>
          <a:lstStyle/>
          <a:p>
            <a:r>
              <a:rPr lang="en-US" smtClean="0"/>
              <a:t>Art of Multiprocessor Programming</a:t>
            </a:r>
          </a:p>
        </p:txBody>
      </p:sp>
      <p:sp>
        <p:nvSpPr>
          <p:cNvPr id="30723" name="Slide Number Placeholder 2"/>
          <p:cNvSpPr>
            <a:spLocks noGrp="1"/>
          </p:cNvSpPr>
          <p:nvPr>
            <p:ph type="sldNum" sz="quarter" idx="11"/>
          </p:nvPr>
        </p:nvSpPr>
        <p:spPr>
          <a:noFill/>
        </p:spPr>
        <p:txBody>
          <a:bodyPr/>
          <a:lstStyle/>
          <a:p>
            <a:fld id="{80454D0D-D5CB-442B-A12E-20390F05A6FB}" type="slidenum">
              <a:rPr lang="ar-SA" smtClean="0"/>
              <a:pPr/>
              <a:t>28</a:t>
            </a:fld>
            <a:endParaRPr lang="en-US" smtClean="0"/>
          </a:p>
        </p:txBody>
      </p:sp>
      <p:sp>
        <p:nvSpPr>
          <p:cNvPr id="3072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A7A43E8A-0727-4FB7-BA93-5279369946A6}" type="slidenum">
              <a:rPr lang="ar-SA" sz="1400">
                <a:solidFill>
                  <a:schemeClr val="tx1"/>
                </a:solidFill>
                <a:latin typeface="Arial" pitchFamily="34" charset="0"/>
                <a:cs typeface="Arial" pitchFamily="34" charset="0"/>
              </a:rPr>
              <a:pPr/>
              <a:t>28</a:t>
            </a:fld>
            <a:endParaRPr lang="en-US" sz="1400">
              <a:solidFill>
                <a:schemeClr val="tx1"/>
              </a:solidFill>
              <a:latin typeface="Arial" pitchFamily="34" charset="0"/>
              <a:cs typeface="Arial" pitchFamily="34" charset="0"/>
            </a:endParaRPr>
          </a:p>
        </p:txBody>
      </p:sp>
      <p:sp>
        <p:nvSpPr>
          <p:cNvPr id="594946"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0726" name="Rectangle 3"/>
          <p:cNvSpPr>
            <a:spLocks noGrp="1" noChangeArrowheads="1"/>
          </p:cNvSpPr>
          <p:nvPr>
            <p:ph type="title" idx="4294967295"/>
          </p:nvPr>
        </p:nvSpPr>
        <p:spPr/>
        <p:txBody>
          <a:bodyPr/>
          <a:lstStyle/>
          <a:p>
            <a:r>
              <a:rPr lang="en-US" smtClean="0"/>
              <a:t>Enqueuer</a:t>
            </a:r>
          </a:p>
        </p:txBody>
      </p:sp>
      <p:sp>
        <p:nvSpPr>
          <p:cNvPr id="30727"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0728" name="Group 5"/>
          <p:cNvGrpSpPr>
            <a:grpSpLocks/>
          </p:cNvGrpSpPr>
          <p:nvPr/>
        </p:nvGrpSpPr>
        <p:grpSpPr bwMode="auto">
          <a:xfrm>
            <a:off x="3990975" y="1933575"/>
            <a:ext cx="976313" cy="609600"/>
            <a:chOff x="3417" y="2938"/>
            <a:chExt cx="615" cy="384"/>
          </a:xfrm>
        </p:grpSpPr>
        <p:sp>
          <p:nvSpPr>
            <p:cNvPr id="594950"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0784"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0729" name="Group 8"/>
          <p:cNvGrpSpPr>
            <a:grpSpLocks/>
          </p:cNvGrpSpPr>
          <p:nvPr/>
        </p:nvGrpSpPr>
        <p:grpSpPr bwMode="auto">
          <a:xfrm>
            <a:off x="4084638" y="2106613"/>
            <a:ext cx="304800" cy="304800"/>
            <a:chOff x="3894" y="2760"/>
            <a:chExt cx="192" cy="192"/>
          </a:xfrm>
        </p:grpSpPr>
        <p:sp>
          <p:nvSpPr>
            <p:cNvPr id="30781"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82"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0730" name="Text Box 11"/>
          <p:cNvSpPr txBox="1">
            <a:spLocks noChangeArrowheads="1"/>
          </p:cNvSpPr>
          <p:nvPr/>
        </p:nvSpPr>
        <p:spPr bwMode="auto">
          <a:xfrm>
            <a:off x="1626706"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30731" name="Text Box 12"/>
          <p:cNvSpPr txBox="1">
            <a:spLocks noChangeArrowheads="1"/>
          </p:cNvSpPr>
          <p:nvPr/>
        </p:nvSpPr>
        <p:spPr bwMode="auto">
          <a:xfrm>
            <a:off x="1648336"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30732" name="Group 13"/>
          <p:cNvGrpSpPr>
            <a:grpSpLocks/>
          </p:cNvGrpSpPr>
          <p:nvPr/>
        </p:nvGrpSpPr>
        <p:grpSpPr bwMode="auto">
          <a:xfrm>
            <a:off x="6256338" y="1919288"/>
            <a:ext cx="976312" cy="609600"/>
            <a:chOff x="3417" y="2938"/>
            <a:chExt cx="615" cy="384"/>
          </a:xfrm>
        </p:grpSpPr>
        <p:sp>
          <p:nvSpPr>
            <p:cNvPr id="594958"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0780"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0733" name="Group 17"/>
          <p:cNvGrpSpPr>
            <a:grpSpLocks/>
          </p:cNvGrpSpPr>
          <p:nvPr/>
        </p:nvGrpSpPr>
        <p:grpSpPr bwMode="auto">
          <a:xfrm>
            <a:off x="6350000" y="2092325"/>
            <a:ext cx="304800" cy="304800"/>
            <a:chOff x="3894" y="2760"/>
            <a:chExt cx="192" cy="192"/>
          </a:xfrm>
        </p:grpSpPr>
        <p:sp>
          <p:nvSpPr>
            <p:cNvPr id="30777"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78"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0734"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0735" name="Group 22"/>
          <p:cNvGrpSpPr>
            <a:grpSpLocks/>
          </p:cNvGrpSpPr>
          <p:nvPr/>
        </p:nvGrpSpPr>
        <p:grpSpPr bwMode="auto">
          <a:xfrm>
            <a:off x="4452938" y="3162300"/>
            <a:ext cx="427037" cy="622300"/>
            <a:chOff x="2208" y="1920"/>
            <a:chExt cx="1152" cy="1680"/>
          </a:xfrm>
        </p:grpSpPr>
        <p:sp>
          <p:nvSpPr>
            <p:cNvPr id="30773" name="Oval 2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0774"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0775"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0776"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0736" name="Text Box 27"/>
          <p:cNvSpPr txBox="1">
            <a:spLocks noChangeArrowheads="1"/>
          </p:cNvSpPr>
          <p:nvPr/>
        </p:nvSpPr>
        <p:spPr bwMode="auto">
          <a:xfrm>
            <a:off x="1595353"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30737"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0738" name="Group 29"/>
          <p:cNvGrpSpPr>
            <a:grpSpLocks/>
          </p:cNvGrpSpPr>
          <p:nvPr/>
        </p:nvGrpSpPr>
        <p:grpSpPr bwMode="auto">
          <a:xfrm>
            <a:off x="4448175" y="3960813"/>
            <a:ext cx="427038" cy="622300"/>
            <a:chOff x="2208" y="1920"/>
            <a:chExt cx="1152" cy="1680"/>
          </a:xfrm>
        </p:grpSpPr>
        <p:sp>
          <p:nvSpPr>
            <p:cNvPr id="30769" name="Oval 30"/>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0770" name="Oval 31"/>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0771" name="AutoShape 3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0772" name="AutoShape 3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0739" name="Text Box 34"/>
          <p:cNvSpPr txBox="1">
            <a:spLocks noChangeArrowheads="1"/>
          </p:cNvSpPr>
          <p:nvPr/>
        </p:nvSpPr>
        <p:spPr bwMode="auto">
          <a:xfrm>
            <a:off x="1587415"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30740"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0741"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30742" name="Rectangle 37"/>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2</a:t>
            </a:r>
          </a:p>
        </p:txBody>
      </p:sp>
      <p:sp>
        <p:nvSpPr>
          <p:cNvPr id="594992" name="Text Box 48"/>
          <p:cNvSpPr txBox="1">
            <a:spLocks noChangeArrowheads="1"/>
          </p:cNvSpPr>
          <p:nvPr/>
        </p:nvSpPr>
        <p:spPr bwMode="auto">
          <a:xfrm>
            <a:off x="5040313" y="3427152"/>
            <a:ext cx="4103687" cy="954107"/>
          </a:xfrm>
          <a:prstGeom prst="rect">
            <a:avLst/>
          </a:prstGeom>
          <a:noFill/>
          <a:ln w="38100" algn="ctr">
            <a:noFill/>
            <a:miter lim="800000"/>
            <a:headEnd/>
            <a:tailEnd/>
          </a:ln>
        </p:spPr>
        <p:txBody>
          <a:bodyPr>
            <a:spAutoFit/>
          </a:bodyPr>
          <a:lstStyle/>
          <a:p>
            <a:pPr algn="ctr"/>
            <a:r>
              <a:rPr lang="en-US" sz="2800" dirty="0">
                <a:latin typeface="Arial" pitchFamily="34" charset="0"/>
                <a:cs typeface="Arial" pitchFamily="34" charset="0"/>
              </a:rPr>
              <a:t>If queue was empty, notify waiting </a:t>
            </a:r>
            <a:r>
              <a:rPr lang="en-US" sz="2800" dirty="0" err="1">
                <a:latin typeface="Arial" pitchFamily="34" charset="0"/>
                <a:cs typeface="Arial" pitchFamily="34" charset="0"/>
              </a:rPr>
              <a:t>dequeuers</a:t>
            </a:r>
            <a:endParaRPr lang="en-US" sz="2800" dirty="0">
              <a:latin typeface="Arial" pitchFamily="34" charset="0"/>
              <a:cs typeface="Arial" pitchFamily="34" charset="0"/>
            </a:endParaRPr>
          </a:p>
        </p:txBody>
      </p:sp>
      <p:grpSp>
        <p:nvGrpSpPr>
          <p:cNvPr id="30744" name="Group 54"/>
          <p:cNvGrpSpPr>
            <a:grpSpLocks/>
          </p:cNvGrpSpPr>
          <p:nvPr/>
        </p:nvGrpSpPr>
        <p:grpSpPr bwMode="auto">
          <a:xfrm>
            <a:off x="7385050" y="2943225"/>
            <a:ext cx="976313" cy="609600"/>
            <a:chOff x="3417" y="2938"/>
            <a:chExt cx="615" cy="384"/>
          </a:xfrm>
        </p:grpSpPr>
        <p:sp>
          <p:nvSpPr>
            <p:cNvPr id="594999" name="AutoShape 5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0768" name="Line 56"/>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30745" name="Line 57"/>
          <p:cNvSpPr>
            <a:spLocks noChangeShapeType="1"/>
          </p:cNvSpPr>
          <p:nvPr/>
        </p:nvSpPr>
        <p:spPr bwMode="auto">
          <a:xfrm>
            <a:off x="7874000" y="2943225"/>
            <a:ext cx="487363"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30746" name="Freeform 58"/>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0747" name="Freeform 59"/>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595004" name="AutoShape 60"/>
          <p:cNvSpPr>
            <a:spLocks noChangeArrowheads="1"/>
          </p:cNvSpPr>
          <p:nvPr/>
        </p:nvSpPr>
        <p:spPr bwMode="auto">
          <a:xfrm flipH="1">
            <a:off x="4235450" y="3106738"/>
            <a:ext cx="831850" cy="784225"/>
          </a:xfrm>
          <a:prstGeom prst="wedgeRoundRectCallout">
            <a:avLst>
              <a:gd name="adj1" fmla="val -120231"/>
              <a:gd name="adj2" fmla="val 165583"/>
              <a:gd name="adj3" fmla="val 16667"/>
            </a:avLst>
          </a:prstGeom>
          <a:noFill/>
          <a:ln w="38100" algn="ctr">
            <a:solidFill>
              <a:srgbClr val="0000FF"/>
            </a:solidFill>
            <a:miter lim="800000"/>
            <a:headEnd/>
            <a:tailEnd/>
          </a:ln>
        </p:spPr>
        <p:txBody>
          <a:bodyPr/>
          <a:lstStyle/>
          <a:p>
            <a:pPr algn="ctr"/>
            <a:endParaRPr lang="en-US" sz="2800">
              <a:latin typeface="Arial" pitchFamily="34" charset="0"/>
              <a:cs typeface="Arial" pitchFamily="34" charset="0"/>
            </a:endParaRPr>
          </a:p>
        </p:txBody>
      </p:sp>
      <p:grpSp>
        <p:nvGrpSpPr>
          <p:cNvPr id="30749" name="Group 71"/>
          <p:cNvGrpSpPr>
            <a:grpSpLocks/>
          </p:cNvGrpSpPr>
          <p:nvPr/>
        </p:nvGrpSpPr>
        <p:grpSpPr bwMode="auto">
          <a:xfrm>
            <a:off x="7512050" y="3127375"/>
            <a:ext cx="304800" cy="304800"/>
            <a:chOff x="3894" y="2760"/>
            <a:chExt cx="192" cy="192"/>
          </a:xfrm>
        </p:grpSpPr>
        <p:sp>
          <p:nvSpPr>
            <p:cNvPr id="30765" name="Oval 72"/>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66" name="Oval 73"/>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0750" name="Group 74"/>
          <p:cNvGrpSpPr>
            <a:grpSpLocks/>
          </p:cNvGrpSpPr>
          <p:nvPr/>
        </p:nvGrpSpPr>
        <p:grpSpPr bwMode="auto">
          <a:xfrm>
            <a:off x="5527675" y="4989513"/>
            <a:ext cx="1447800" cy="1295400"/>
            <a:chOff x="1584" y="816"/>
            <a:chExt cx="912" cy="816"/>
          </a:xfrm>
        </p:grpSpPr>
        <p:sp>
          <p:nvSpPr>
            <p:cNvPr id="30756" name="Freeform 75"/>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57" name="Freeform 76"/>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58" name="Freeform 77"/>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59" name="Freeform 78"/>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60" name="Freeform 79"/>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61" name="Freeform 80"/>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62" name="Freeform 81"/>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63" name="Freeform 82"/>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764" name="Freeform 83"/>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 name="Group 84"/>
          <p:cNvGrpSpPr>
            <a:grpSpLocks/>
          </p:cNvGrpSpPr>
          <p:nvPr/>
        </p:nvGrpSpPr>
        <p:grpSpPr bwMode="auto">
          <a:xfrm>
            <a:off x="4443413" y="3162300"/>
            <a:ext cx="427037" cy="622300"/>
            <a:chOff x="2208" y="1920"/>
            <a:chExt cx="1152" cy="1680"/>
          </a:xfrm>
        </p:grpSpPr>
        <p:sp>
          <p:nvSpPr>
            <p:cNvPr id="30752" name="Oval 85"/>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30753" name="Oval 8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0754" name="AutoShape 8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0755" name="AutoShape 8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5004"/>
                                        </p:tgtEl>
                                        <p:attrNameLst>
                                          <p:attrName>style.visibility</p:attrName>
                                        </p:attrNameLst>
                                      </p:cBhvr>
                                      <p:to>
                                        <p:strVal val="visible"/>
                                      </p:to>
                                    </p:set>
                                    <p:animEffect transition="in" filter="blinds(horizontal)">
                                      <p:cBhvr>
                                        <p:cTn id="7" dur="500"/>
                                        <p:tgtEl>
                                          <p:spTgt spid="5950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4992"/>
                                        </p:tgtEl>
                                        <p:attrNameLst>
                                          <p:attrName>style.visibility</p:attrName>
                                        </p:attrNameLst>
                                      </p:cBhvr>
                                      <p:to>
                                        <p:strVal val="visible"/>
                                      </p:to>
                                    </p:set>
                                    <p:animEffect transition="in" filter="blinds(horizontal)">
                                      <p:cBhvr>
                                        <p:cTn id="10" dur="500"/>
                                        <p:tgtEl>
                                          <p:spTgt spid="594992"/>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92" grpId="0"/>
      <p:bldP spid="5950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10"/>
          </p:nvPr>
        </p:nvSpPr>
        <p:spPr>
          <a:noFill/>
        </p:spPr>
        <p:txBody>
          <a:bodyPr/>
          <a:lstStyle/>
          <a:p>
            <a:r>
              <a:rPr lang="en-US" smtClean="0"/>
              <a:t>Art of Multiprocessor Programming</a:t>
            </a:r>
          </a:p>
        </p:txBody>
      </p:sp>
      <p:sp>
        <p:nvSpPr>
          <p:cNvPr id="31747" name="Slide Number Placeholder 2"/>
          <p:cNvSpPr>
            <a:spLocks noGrp="1"/>
          </p:cNvSpPr>
          <p:nvPr>
            <p:ph type="sldNum" sz="quarter" idx="11"/>
          </p:nvPr>
        </p:nvSpPr>
        <p:spPr>
          <a:noFill/>
        </p:spPr>
        <p:txBody>
          <a:bodyPr/>
          <a:lstStyle/>
          <a:p>
            <a:fld id="{9ED743C8-BA2D-4972-A803-E319A75B4035}" type="slidenum">
              <a:rPr lang="ar-SA" smtClean="0"/>
              <a:pPr/>
              <a:t>29</a:t>
            </a:fld>
            <a:endParaRPr lang="en-US" smtClean="0"/>
          </a:p>
        </p:txBody>
      </p:sp>
      <p:sp>
        <p:nvSpPr>
          <p:cNvPr id="3174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867C5B9-C986-4ED6-BCB8-F9416DC65B4C}" type="slidenum">
              <a:rPr lang="ar-SA" sz="1400">
                <a:solidFill>
                  <a:schemeClr val="tx1"/>
                </a:solidFill>
                <a:latin typeface="Arial" pitchFamily="34" charset="0"/>
                <a:cs typeface="Arial" pitchFamily="34" charset="0"/>
              </a:rPr>
              <a:pPr/>
              <a:t>29</a:t>
            </a:fld>
            <a:endParaRPr lang="en-US" sz="1400">
              <a:solidFill>
                <a:schemeClr val="tx1"/>
              </a:solidFill>
              <a:latin typeface="Arial" pitchFamily="34" charset="0"/>
              <a:cs typeface="Arial" pitchFamily="34" charset="0"/>
            </a:endParaRPr>
          </a:p>
        </p:txBody>
      </p:sp>
      <p:sp>
        <p:nvSpPr>
          <p:cNvPr id="59904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1750" name="Rectangle 3"/>
          <p:cNvSpPr>
            <a:spLocks noGrp="1" noChangeArrowheads="1"/>
          </p:cNvSpPr>
          <p:nvPr>
            <p:ph type="title" idx="4294967295"/>
          </p:nvPr>
        </p:nvSpPr>
        <p:spPr/>
        <p:txBody>
          <a:bodyPr/>
          <a:lstStyle/>
          <a:p>
            <a:r>
              <a:rPr lang="en-US" smtClean="0"/>
              <a:t>Unsuccesful Enqueuer</a:t>
            </a:r>
          </a:p>
        </p:txBody>
      </p:sp>
      <p:sp>
        <p:nvSpPr>
          <p:cNvPr id="31751"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1752" name="Group 5"/>
          <p:cNvGrpSpPr>
            <a:grpSpLocks/>
          </p:cNvGrpSpPr>
          <p:nvPr/>
        </p:nvGrpSpPr>
        <p:grpSpPr bwMode="auto">
          <a:xfrm>
            <a:off x="3990975" y="1933575"/>
            <a:ext cx="976313" cy="609600"/>
            <a:chOff x="3417" y="2938"/>
            <a:chExt cx="615" cy="384"/>
          </a:xfrm>
        </p:grpSpPr>
        <p:sp>
          <p:nvSpPr>
            <p:cNvPr id="599046"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1795"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1753" name="Group 8"/>
          <p:cNvGrpSpPr>
            <a:grpSpLocks/>
          </p:cNvGrpSpPr>
          <p:nvPr/>
        </p:nvGrpSpPr>
        <p:grpSpPr bwMode="auto">
          <a:xfrm>
            <a:off x="4084638" y="2106613"/>
            <a:ext cx="304800" cy="304800"/>
            <a:chOff x="3894" y="2760"/>
            <a:chExt cx="192" cy="192"/>
          </a:xfrm>
        </p:grpSpPr>
        <p:sp>
          <p:nvSpPr>
            <p:cNvPr id="31792"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93"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1754" name="Text Box 11"/>
          <p:cNvSpPr txBox="1">
            <a:spLocks noChangeArrowheads="1"/>
          </p:cNvSpPr>
          <p:nvPr/>
        </p:nvSpPr>
        <p:spPr bwMode="auto">
          <a:xfrm>
            <a:off x="1626706"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31755" name="Text Box 12"/>
          <p:cNvSpPr txBox="1">
            <a:spLocks noChangeArrowheads="1"/>
          </p:cNvSpPr>
          <p:nvPr/>
        </p:nvSpPr>
        <p:spPr bwMode="auto">
          <a:xfrm>
            <a:off x="1648336"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sp>
        <p:nvSpPr>
          <p:cNvPr id="31756"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1757"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1758" name="Text Box 27"/>
          <p:cNvSpPr txBox="1">
            <a:spLocks noChangeArrowheads="1"/>
          </p:cNvSpPr>
          <p:nvPr/>
        </p:nvSpPr>
        <p:spPr bwMode="auto">
          <a:xfrm>
            <a:off x="1595353"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31759"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1760" name="Group 29"/>
          <p:cNvGrpSpPr>
            <a:grpSpLocks/>
          </p:cNvGrpSpPr>
          <p:nvPr/>
        </p:nvGrpSpPr>
        <p:grpSpPr bwMode="auto">
          <a:xfrm>
            <a:off x="4448175" y="3960813"/>
            <a:ext cx="427038" cy="622300"/>
            <a:chOff x="2208" y="1920"/>
            <a:chExt cx="1152" cy="1680"/>
          </a:xfrm>
        </p:grpSpPr>
        <p:sp>
          <p:nvSpPr>
            <p:cNvPr id="31788" name="Oval 30"/>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31789" name="Oval 31"/>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1790" name="AutoShape 3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1791" name="AutoShape 3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1761" name="Text Box 34"/>
          <p:cNvSpPr txBox="1">
            <a:spLocks noChangeArrowheads="1"/>
          </p:cNvSpPr>
          <p:nvPr/>
        </p:nvSpPr>
        <p:spPr bwMode="auto">
          <a:xfrm>
            <a:off x="1587415"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31762"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1763"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31764" name="AutoShape 37"/>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p:spPr>
        <p:txBody>
          <a:bodyPr/>
          <a:lstStyle/>
          <a:p>
            <a:pPr algn="ctr"/>
            <a:endParaRPr lang="en-US" sz="2800">
              <a:latin typeface="Arial" pitchFamily="34" charset="0"/>
              <a:cs typeface="Arial" pitchFamily="34" charset="0"/>
            </a:endParaRPr>
          </a:p>
        </p:txBody>
      </p:sp>
      <p:sp>
        <p:nvSpPr>
          <p:cNvPr id="31765"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8</a:t>
            </a:r>
          </a:p>
        </p:txBody>
      </p:sp>
      <p:sp>
        <p:nvSpPr>
          <p:cNvPr id="599094" name="AutoShape 54"/>
          <p:cNvSpPr>
            <a:spLocks noChangeArrowheads="1"/>
          </p:cNvSpPr>
          <p:nvPr/>
        </p:nvSpPr>
        <p:spPr bwMode="auto">
          <a:xfrm flipH="1">
            <a:off x="1882775" y="4595813"/>
            <a:ext cx="911225" cy="784225"/>
          </a:xfrm>
          <a:prstGeom prst="wedgeRoundRectCallout">
            <a:avLst>
              <a:gd name="adj1" fmla="val -348435"/>
              <a:gd name="adj2" fmla="val 10727"/>
              <a:gd name="adj3" fmla="val 16667"/>
            </a:avLst>
          </a:prstGeom>
          <a:noFill/>
          <a:ln w="38100" algn="ctr">
            <a:solidFill>
              <a:srgbClr val="0000FF"/>
            </a:solidFill>
            <a:prstDash val="dash"/>
            <a:miter lim="800000"/>
            <a:headEnd/>
            <a:tailEnd/>
          </a:ln>
        </p:spPr>
        <p:txBody>
          <a:bodyPr/>
          <a:lstStyle/>
          <a:p>
            <a:pPr algn="ctr"/>
            <a:endParaRPr lang="en-US" sz="2800">
              <a:latin typeface="Arial" pitchFamily="34" charset="0"/>
              <a:cs typeface="Arial" pitchFamily="34" charset="0"/>
            </a:endParaRPr>
          </a:p>
        </p:txBody>
      </p:sp>
      <p:sp>
        <p:nvSpPr>
          <p:cNvPr id="599096" name="AutoShape 56"/>
          <p:cNvSpPr>
            <a:spLocks noChangeArrowheads="1"/>
          </p:cNvSpPr>
          <p:nvPr/>
        </p:nvSpPr>
        <p:spPr bwMode="auto">
          <a:xfrm>
            <a:off x="7524750" y="5141913"/>
            <a:ext cx="1619250" cy="944562"/>
          </a:xfrm>
          <a:prstGeom prst="cloudCallout">
            <a:avLst>
              <a:gd name="adj1" fmla="val -76273"/>
              <a:gd name="adj2" fmla="val -4620"/>
            </a:avLst>
          </a:prstGeom>
          <a:noFill/>
          <a:ln w="38100">
            <a:solidFill>
              <a:srgbClr val="0000FF"/>
            </a:solidFill>
            <a:round/>
            <a:headEnd/>
            <a:tailEnd/>
          </a:ln>
        </p:spPr>
        <p:txBody>
          <a:bodyPr/>
          <a:lstStyle/>
          <a:p>
            <a:pPr algn="ctr"/>
            <a:r>
              <a:rPr lang="en-US">
                <a:latin typeface="Arial" pitchFamily="34" charset="0"/>
                <a:cs typeface="Arial" pitchFamily="34" charset="0"/>
              </a:rPr>
              <a:t>Uh-oh</a:t>
            </a:r>
          </a:p>
        </p:txBody>
      </p:sp>
      <p:sp>
        <p:nvSpPr>
          <p:cNvPr id="31771" name="Text Box 57"/>
          <p:cNvSpPr txBox="1">
            <a:spLocks noChangeArrowheads="1"/>
          </p:cNvSpPr>
          <p:nvPr/>
        </p:nvSpPr>
        <p:spPr bwMode="auto">
          <a:xfrm>
            <a:off x="5265738" y="3552825"/>
            <a:ext cx="3386137" cy="519113"/>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Read size</a:t>
            </a:r>
          </a:p>
        </p:txBody>
      </p:sp>
      <p:grpSp>
        <p:nvGrpSpPr>
          <p:cNvPr id="31769" name="Group 68"/>
          <p:cNvGrpSpPr>
            <a:grpSpLocks/>
          </p:cNvGrpSpPr>
          <p:nvPr/>
        </p:nvGrpSpPr>
        <p:grpSpPr bwMode="auto">
          <a:xfrm>
            <a:off x="6823075" y="4443413"/>
            <a:ext cx="304800" cy="304800"/>
            <a:chOff x="3894" y="2760"/>
            <a:chExt cx="192" cy="192"/>
          </a:xfrm>
        </p:grpSpPr>
        <p:sp>
          <p:nvSpPr>
            <p:cNvPr id="31786" name="Oval 69"/>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7" name="Oval 70"/>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1770" name="Group 71"/>
          <p:cNvGrpSpPr>
            <a:grpSpLocks/>
          </p:cNvGrpSpPr>
          <p:nvPr/>
        </p:nvGrpSpPr>
        <p:grpSpPr bwMode="auto">
          <a:xfrm>
            <a:off x="5527675" y="4989513"/>
            <a:ext cx="1447800" cy="1295400"/>
            <a:chOff x="1584" y="816"/>
            <a:chExt cx="912" cy="816"/>
          </a:xfrm>
        </p:grpSpPr>
        <p:sp>
          <p:nvSpPr>
            <p:cNvPr id="31777" name="Freeform 7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8" name="Freeform 7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9" name="Freeform 74"/>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0" name="Freeform 7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1" name="Freeform 7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2" name="Freeform 7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3" name="Freeform 78"/>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4" name="Freeform 79"/>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5" name="Freeform 80"/>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2" name="Group 81"/>
          <p:cNvGrpSpPr>
            <a:grpSpLocks/>
          </p:cNvGrpSpPr>
          <p:nvPr/>
        </p:nvGrpSpPr>
        <p:grpSpPr bwMode="auto">
          <a:xfrm>
            <a:off x="4452938" y="3162300"/>
            <a:ext cx="427037" cy="622300"/>
            <a:chOff x="2208" y="1920"/>
            <a:chExt cx="1152" cy="1680"/>
          </a:xfrm>
        </p:grpSpPr>
        <p:sp>
          <p:nvSpPr>
            <p:cNvPr id="31773" name="Oval 82"/>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1774" name="Oval 83"/>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1775" name="AutoShape 8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1776" name="AutoShape 8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1772" name="TextBox 57"/>
          <p:cNvSpPr txBox="1">
            <a:spLocks noChangeArrowheads="1"/>
          </p:cNvSpPr>
          <p:nvPr/>
        </p:nvSpPr>
        <p:spPr bwMode="auto">
          <a:xfrm>
            <a:off x="6204327" y="1870075"/>
            <a:ext cx="748923" cy="769441"/>
          </a:xfrm>
          <a:prstGeom prst="rect">
            <a:avLst/>
          </a:prstGeom>
          <a:noFill/>
          <a:ln w="9525">
            <a:noFill/>
            <a:miter lim="800000"/>
            <a:headEnd/>
            <a:tailEnd/>
          </a:ln>
        </p:spPr>
        <p:txBody>
          <a:bodyPr wrap="none">
            <a:spAutoFit/>
          </a:bodyPr>
          <a:lstStyle/>
          <a:p>
            <a:r>
              <a:rPr lang="en-US" sz="4400">
                <a:solidFill>
                  <a:srgbClr val="7030A0"/>
                </a:solidFill>
                <a:latin typeface="Arial" pitchFamily="34" charset="0"/>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71"/>
                                        </p:tgtEl>
                                        <p:attrNameLst>
                                          <p:attrName>style.visibility</p:attrName>
                                        </p:attrNameLst>
                                      </p:cBhvr>
                                      <p:to>
                                        <p:strVal val="visible"/>
                                      </p:to>
                                    </p:set>
                                    <p:animEffect transition="in" filter="blinds(horizontal)">
                                      <p:cBhvr>
                                        <p:cTn id="7" dur="500"/>
                                        <p:tgtEl>
                                          <p:spTgt spid="3177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99094"/>
                                        </p:tgtEl>
                                        <p:attrNameLst>
                                          <p:attrName>style.visibility</p:attrName>
                                        </p:attrNameLst>
                                      </p:cBhvr>
                                      <p:to>
                                        <p:strVal val="visible"/>
                                      </p:to>
                                    </p:set>
                                    <p:animEffect transition="in" filter="blinds(horizontal)">
                                      <p:cBhvr>
                                        <p:cTn id="11" dur="500"/>
                                        <p:tgtEl>
                                          <p:spTgt spid="59909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99096"/>
                                        </p:tgtEl>
                                        <p:attrNameLst>
                                          <p:attrName>style.visibility</p:attrName>
                                        </p:attrNameLst>
                                      </p:cBhvr>
                                      <p:to>
                                        <p:strVal val="visible"/>
                                      </p:to>
                                    </p:set>
                                    <p:animEffect transition="in" filter="blinds(horizontal)">
                                      <p:cBhvr>
                                        <p:cTn id="15" dur="500"/>
                                        <p:tgtEl>
                                          <p:spTgt spid="59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94" grpId="0" animBg="1"/>
      <p:bldP spid="599096" grpId="0" animBg="1"/>
      <p:bldP spid="317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1"/>
          <p:cNvSpPr>
            <a:spLocks noGrp="1"/>
          </p:cNvSpPr>
          <p:nvPr>
            <p:ph type="ftr" sz="quarter" idx="10"/>
          </p:nvPr>
        </p:nvSpPr>
        <p:spPr>
          <a:noFill/>
        </p:spPr>
        <p:txBody>
          <a:bodyPr/>
          <a:lstStyle/>
          <a:p>
            <a:r>
              <a:rPr lang="en-US" smtClean="0"/>
              <a:t>Art of Multiprocessor Programming</a:t>
            </a:r>
          </a:p>
        </p:txBody>
      </p:sp>
      <p:sp>
        <p:nvSpPr>
          <p:cNvPr id="5123" name="Slide Number Placeholder 2"/>
          <p:cNvSpPr>
            <a:spLocks noGrp="1"/>
          </p:cNvSpPr>
          <p:nvPr>
            <p:ph type="sldNum" sz="quarter" idx="11"/>
          </p:nvPr>
        </p:nvSpPr>
        <p:spPr>
          <a:noFill/>
        </p:spPr>
        <p:txBody>
          <a:bodyPr/>
          <a:lstStyle/>
          <a:p>
            <a:fld id="{D6B4B5A0-3EE2-43BC-AA01-FCBFD88CDF3E}" type="slidenum">
              <a:rPr lang="ar-SA" smtClean="0">
                <a:cs typeface="Arial" pitchFamily="34" charset="0"/>
              </a:rPr>
              <a:pPr/>
              <a:t>3</a:t>
            </a:fld>
            <a:endParaRPr lang="en-US" smtClean="0">
              <a:cs typeface="Arial" pitchFamily="34" charset="0"/>
            </a:endParaRPr>
          </a:p>
        </p:txBody>
      </p:sp>
      <p:sp>
        <p:nvSpPr>
          <p:cNvPr id="512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BA1A7F89-FCC1-4410-B0AE-8DA3A39F48D8}" type="slidenum">
              <a:rPr lang="ar-SA" sz="1400">
                <a:solidFill>
                  <a:schemeClr val="tx1"/>
                </a:solidFill>
                <a:latin typeface="Arial" pitchFamily="34" charset="0"/>
                <a:cs typeface="Arial" pitchFamily="34" charset="0"/>
              </a:rPr>
              <a:pPr/>
              <a:t>3</a:t>
            </a:fld>
            <a:endParaRPr lang="en-US" sz="1400" dirty="0">
              <a:solidFill>
                <a:schemeClr val="tx1"/>
              </a:solidFill>
              <a:latin typeface="Arial" pitchFamily="34" charset="0"/>
              <a:cs typeface="Arial" pitchFamily="34" charset="0"/>
            </a:endParaRPr>
          </a:p>
        </p:txBody>
      </p:sp>
      <p:sp>
        <p:nvSpPr>
          <p:cNvPr id="5125" name="Rectangle 2"/>
          <p:cNvSpPr>
            <a:spLocks noGrp="1" noChangeArrowheads="1"/>
          </p:cNvSpPr>
          <p:nvPr>
            <p:ph type="title" idx="4294967295"/>
          </p:nvPr>
        </p:nvSpPr>
        <p:spPr/>
        <p:txBody>
          <a:bodyPr/>
          <a:lstStyle/>
          <a:p>
            <a:r>
              <a:rPr lang="en-US" sz="4000" smtClean="0"/>
              <a:t>Another Fundamental Problem</a:t>
            </a:r>
          </a:p>
        </p:txBody>
      </p:sp>
      <p:sp>
        <p:nvSpPr>
          <p:cNvPr id="5126" name="Rectangle 3"/>
          <p:cNvSpPr>
            <a:spLocks noGrp="1" noChangeArrowheads="1"/>
          </p:cNvSpPr>
          <p:nvPr>
            <p:ph type="body" idx="4294967295"/>
          </p:nvPr>
        </p:nvSpPr>
        <p:spPr/>
        <p:txBody>
          <a:bodyPr/>
          <a:lstStyle/>
          <a:p>
            <a:r>
              <a:rPr lang="en-US" smtClean="0"/>
              <a:t>We told you about </a:t>
            </a:r>
            <a:endParaRPr lang="en-US" smtClean="0">
              <a:solidFill>
                <a:schemeClr val="tx1"/>
              </a:solidFill>
            </a:endParaRPr>
          </a:p>
          <a:p>
            <a:pPr lvl="1"/>
            <a:r>
              <a:rPr lang="en-US" smtClean="0"/>
              <a:t>Sets implemented by linked lists</a:t>
            </a:r>
          </a:p>
          <a:p>
            <a:r>
              <a:rPr lang="en-US" smtClean="0"/>
              <a:t>Next: </a:t>
            </a:r>
            <a:r>
              <a:rPr lang="en-US" smtClean="0">
                <a:solidFill>
                  <a:schemeClr val="tx1"/>
                </a:solidFill>
              </a:rPr>
              <a:t>queues</a:t>
            </a:r>
          </a:p>
          <a:p>
            <a:r>
              <a:rPr lang="en-US" smtClean="0"/>
              <a:t>Next: </a:t>
            </a:r>
            <a:r>
              <a:rPr lang="en-US" smtClean="0">
                <a:solidFill>
                  <a:schemeClr val="tx1"/>
                </a:solidFill>
              </a:rPr>
              <a:t>stacks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p>
            <a:r>
              <a:rPr lang="en-US" smtClean="0"/>
              <a:t>Art of Multiprocessor Programming</a:t>
            </a:r>
          </a:p>
        </p:txBody>
      </p:sp>
      <p:sp>
        <p:nvSpPr>
          <p:cNvPr id="32771" name="Slide Number Placeholder 2"/>
          <p:cNvSpPr>
            <a:spLocks noGrp="1"/>
          </p:cNvSpPr>
          <p:nvPr>
            <p:ph type="sldNum" sz="quarter" idx="11"/>
          </p:nvPr>
        </p:nvSpPr>
        <p:spPr>
          <a:noFill/>
        </p:spPr>
        <p:txBody>
          <a:bodyPr/>
          <a:lstStyle/>
          <a:p>
            <a:fld id="{BB5F7C24-84F3-4754-8877-DBE1A91D3920}" type="slidenum">
              <a:rPr lang="ar-SA" smtClean="0"/>
              <a:pPr/>
              <a:t>30</a:t>
            </a:fld>
            <a:endParaRPr lang="en-US" smtClean="0"/>
          </a:p>
        </p:txBody>
      </p:sp>
      <p:sp>
        <p:nvSpPr>
          <p:cNvPr id="3277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E2D082D-6112-4476-8BA3-8ABAC06DC34F}" type="slidenum">
              <a:rPr lang="ar-SA" sz="1400">
                <a:solidFill>
                  <a:schemeClr val="tx1"/>
                </a:solidFill>
                <a:latin typeface="Arial" pitchFamily="34" charset="0"/>
                <a:cs typeface="Arial" pitchFamily="34" charset="0"/>
              </a:rPr>
              <a:pPr/>
              <a:t>30</a:t>
            </a:fld>
            <a:endParaRPr lang="en-US" sz="1400">
              <a:solidFill>
                <a:schemeClr val="tx1"/>
              </a:solidFill>
              <a:latin typeface="Arial" pitchFamily="34" charset="0"/>
              <a:cs typeface="Arial" pitchFamily="34" charset="0"/>
            </a:endParaRPr>
          </a:p>
        </p:txBody>
      </p:sp>
      <p:sp>
        <p:nvSpPr>
          <p:cNvPr id="635906"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2774" name="Rectangle 3"/>
          <p:cNvSpPr>
            <a:spLocks noGrp="1" noChangeArrowheads="1"/>
          </p:cNvSpPr>
          <p:nvPr>
            <p:ph type="title" idx="4294967295"/>
          </p:nvPr>
        </p:nvSpPr>
        <p:spPr/>
        <p:txBody>
          <a:bodyPr/>
          <a:lstStyle/>
          <a:p>
            <a:r>
              <a:rPr lang="en-US" smtClean="0"/>
              <a:t>Dequeuer</a:t>
            </a:r>
          </a:p>
        </p:txBody>
      </p:sp>
      <p:sp>
        <p:nvSpPr>
          <p:cNvPr id="32775" name="Text Box 11"/>
          <p:cNvSpPr txBox="1">
            <a:spLocks noChangeArrowheads="1"/>
          </p:cNvSpPr>
          <p:nvPr/>
        </p:nvSpPr>
        <p:spPr bwMode="auto">
          <a:xfrm>
            <a:off x="1626706"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32776" name="Text Box 12"/>
          <p:cNvSpPr txBox="1">
            <a:spLocks noChangeArrowheads="1"/>
          </p:cNvSpPr>
          <p:nvPr/>
        </p:nvSpPr>
        <p:spPr bwMode="auto">
          <a:xfrm>
            <a:off x="1648336"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32777" name="Group 22"/>
          <p:cNvGrpSpPr>
            <a:grpSpLocks/>
          </p:cNvGrpSpPr>
          <p:nvPr/>
        </p:nvGrpSpPr>
        <p:grpSpPr bwMode="auto">
          <a:xfrm>
            <a:off x="4452938" y="3162300"/>
            <a:ext cx="427037" cy="622300"/>
            <a:chOff x="2208" y="1920"/>
            <a:chExt cx="1152" cy="1680"/>
          </a:xfrm>
        </p:grpSpPr>
        <p:sp>
          <p:nvSpPr>
            <p:cNvPr id="32828" name="Oval 23"/>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2829"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2830"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2831"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2778" name="Text Box 27"/>
          <p:cNvSpPr txBox="1">
            <a:spLocks noChangeArrowheads="1"/>
          </p:cNvSpPr>
          <p:nvPr/>
        </p:nvSpPr>
        <p:spPr bwMode="auto">
          <a:xfrm>
            <a:off x="1595353"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32779"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2780" name="Text Box 34"/>
          <p:cNvSpPr txBox="1">
            <a:spLocks noChangeArrowheads="1"/>
          </p:cNvSpPr>
          <p:nvPr/>
        </p:nvSpPr>
        <p:spPr bwMode="auto">
          <a:xfrm>
            <a:off x="1587415"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32781"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2782"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635941" name="AutoShape 37"/>
          <p:cNvSpPr>
            <a:spLocks noChangeArrowheads="1"/>
          </p:cNvSpPr>
          <p:nvPr/>
        </p:nvSpPr>
        <p:spPr bwMode="auto">
          <a:xfrm flipH="1">
            <a:off x="4341813" y="3160713"/>
            <a:ext cx="700087" cy="784225"/>
          </a:xfrm>
          <a:prstGeom prst="wedgeRoundRectCallout">
            <a:avLst>
              <a:gd name="adj1" fmla="val -148870"/>
              <a:gd name="adj2" fmla="val 165787"/>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32784"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2</a:t>
            </a:r>
          </a:p>
        </p:txBody>
      </p:sp>
      <p:grpSp>
        <p:nvGrpSpPr>
          <p:cNvPr id="3" name="Group 39"/>
          <p:cNvGrpSpPr>
            <a:grpSpLocks/>
          </p:cNvGrpSpPr>
          <p:nvPr/>
        </p:nvGrpSpPr>
        <p:grpSpPr bwMode="auto">
          <a:xfrm>
            <a:off x="5527675" y="4989513"/>
            <a:ext cx="1447800" cy="1295400"/>
            <a:chOff x="1584" y="816"/>
            <a:chExt cx="912" cy="816"/>
          </a:xfrm>
        </p:grpSpPr>
        <p:sp>
          <p:nvSpPr>
            <p:cNvPr id="32819" name="Freeform 4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20" name="Freeform 4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21" name="Freeform 4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22" name="Freeform 4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23" name="Freeform 4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24" name="Freeform 4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25" name="Freeform 4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26" name="Freeform 4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27" name="Freeform 4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35953" name="Text Box 49"/>
          <p:cNvSpPr txBox="1">
            <a:spLocks noChangeArrowheads="1"/>
          </p:cNvSpPr>
          <p:nvPr/>
        </p:nvSpPr>
        <p:spPr bwMode="auto">
          <a:xfrm>
            <a:off x="5265738" y="3944938"/>
            <a:ext cx="3386137" cy="519112"/>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Lock </a:t>
            </a:r>
            <a:r>
              <a:rPr lang="en-US" sz="2800">
                <a:solidFill>
                  <a:schemeClr val="tx1"/>
                </a:solidFill>
                <a:latin typeface="Arial" pitchFamily="34" charset="0"/>
                <a:cs typeface="Arial" pitchFamily="34" charset="0"/>
              </a:rPr>
              <a:t>deqLock</a:t>
            </a:r>
          </a:p>
        </p:txBody>
      </p:sp>
      <p:sp>
        <p:nvSpPr>
          <p:cNvPr id="32787" name="Line 53"/>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2788" name="Group 54"/>
          <p:cNvGrpSpPr>
            <a:grpSpLocks/>
          </p:cNvGrpSpPr>
          <p:nvPr/>
        </p:nvGrpSpPr>
        <p:grpSpPr bwMode="auto">
          <a:xfrm>
            <a:off x="3990975" y="1933575"/>
            <a:ext cx="976313" cy="609600"/>
            <a:chOff x="3417" y="2938"/>
            <a:chExt cx="615" cy="384"/>
          </a:xfrm>
        </p:grpSpPr>
        <p:sp>
          <p:nvSpPr>
            <p:cNvPr id="635959" name="AutoShape 5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2818" name="Line 56"/>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2789" name="Group 57"/>
          <p:cNvGrpSpPr>
            <a:grpSpLocks/>
          </p:cNvGrpSpPr>
          <p:nvPr/>
        </p:nvGrpSpPr>
        <p:grpSpPr bwMode="auto">
          <a:xfrm>
            <a:off x="4084638" y="2106613"/>
            <a:ext cx="304800" cy="304800"/>
            <a:chOff x="3894" y="2760"/>
            <a:chExt cx="192" cy="192"/>
          </a:xfrm>
        </p:grpSpPr>
        <p:sp>
          <p:nvSpPr>
            <p:cNvPr id="32815" name="Oval 58"/>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16" name="Oval 59"/>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2790" name="Group 60"/>
          <p:cNvGrpSpPr>
            <a:grpSpLocks/>
          </p:cNvGrpSpPr>
          <p:nvPr/>
        </p:nvGrpSpPr>
        <p:grpSpPr bwMode="auto">
          <a:xfrm>
            <a:off x="6256338" y="1919288"/>
            <a:ext cx="976312" cy="609600"/>
            <a:chOff x="3417" y="2938"/>
            <a:chExt cx="615" cy="384"/>
          </a:xfrm>
        </p:grpSpPr>
        <p:sp>
          <p:nvSpPr>
            <p:cNvPr id="635965" name="AutoShape 6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2814" name="Line 62"/>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2791" name="Group 63"/>
          <p:cNvGrpSpPr>
            <a:grpSpLocks/>
          </p:cNvGrpSpPr>
          <p:nvPr/>
        </p:nvGrpSpPr>
        <p:grpSpPr bwMode="auto">
          <a:xfrm>
            <a:off x="6350000" y="2092325"/>
            <a:ext cx="304800" cy="304800"/>
            <a:chOff x="3894" y="2760"/>
            <a:chExt cx="192" cy="192"/>
          </a:xfrm>
        </p:grpSpPr>
        <p:sp>
          <p:nvSpPr>
            <p:cNvPr id="32811" name="Oval 6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12" name="Oval 6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2792" name="Line 66"/>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2793" name="Group 67"/>
          <p:cNvGrpSpPr>
            <a:grpSpLocks/>
          </p:cNvGrpSpPr>
          <p:nvPr/>
        </p:nvGrpSpPr>
        <p:grpSpPr bwMode="auto">
          <a:xfrm>
            <a:off x="7385050" y="2943225"/>
            <a:ext cx="976313" cy="609600"/>
            <a:chOff x="3417" y="2938"/>
            <a:chExt cx="615" cy="384"/>
          </a:xfrm>
        </p:grpSpPr>
        <p:sp>
          <p:nvSpPr>
            <p:cNvPr id="635972" name="AutoShape 6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2810" name="Line 69"/>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32794" name="Freeform 70"/>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2795" name="Freeform 71"/>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2796" name="Group 72"/>
          <p:cNvGrpSpPr>
            <a:grpSpLocks/>
          </p:cNvGrpSpPr>
          <p:nvPr/>
        </p:nvGrpSpPr>
        <p:grpSpPr bwMode="auto">
          <a:xfrm>
            <a:off x="7512050" y="3127375"/>
            <a:ext cx="304800" cy="304800"/>
            <a:chOff x="3894" y="2760"/>
            <a:chExt cx="192" cy="192"/>
          </a:xfrm>
        </p:grpSpPr>
        <p:sp>
          <p:nvSpPr>
            <p:cNvPr id="32807" name="Oval 73"/>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2808" name="Oval 74"/>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2797" name="Group 75"/>
          <p:cNvGrpSpPr>
            <a:grpSpLocks/>
          </p:cNvGrpSpPr>
          <p:nvPr/>
        </p:nvGrpSpPr>
        <p:grpSpPr bwMode="auto">
          <a:xfrm>
            <a:off x="4448175" y="3960813"/>
            <a:ext cx="427038" cy="622300"/>
            <a:chOff x="2208" y="1920"/>
            <a:chExt cx="1152" cy="1680"/>
          </a:xfrm>
        </p:grpSpPr>
        <p:sp>
          <p:nvSpPr>
            <p:cNvPr id="32803" name="Oval 76"/>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2804" name="Oval 7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2805" name="AutoShape 7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2806" name="AutoShape 7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11" name="Group 80"/>
          <p:cNvGrpSpPr>
            <a:grpSpLocks/>
          </p:cNvGrpSpPr>
          <p:nvPr/>
        </p:nvGrpSpPr>
        <p:grpSpPr bwMode="auto">
          <a:xfrm>
            <a:off x="4459288" y="3162300"/>
            <a:ext cx="427037" cy="622300"/>
            <a:chOff x="2208" y="1920"/>
            <a:chExt cx="1152" cy="1680"/>
          </a:xfrm>
        </p:grpSpPr>
        <p:sp>
          <p:nvSpPr>
            <p:cNvPr id="32799" name="Oval 81"/>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32800" name="Oval 8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2801" name="AutoShape 8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2802" name="AutoShape 8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35941"/>
                                        </p:tgtEl>
                                        <p:attrNameLst>
                                          <p:attrName>style.visibility</p:attrName>
                                        </p:attrNameLst>
                                      </p:cBhvr>
                                      <p:to>
                                        <p:strVal val="visible"/>
                                      </p:to>
                                    </p:set>
                                    <p:animEffect transition="in" filter="blinds(horizontal)">
                                      <p:cBhvr>
                                        <p:cTn id="11" dur="500"/>
                                        <p:tgtEl>
                                          <p:spTgt spid="635941"/>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635953"/>
                                        </p:tgtEl>
                                        <p:attrNameLst>
                                          <p:attrName>style.visibility</p:attrName>
                                        </p:attrNameLst>
                                      </p:cBhvr>
                                      <p:to>
                                        <p:strVal val="visible"/>
                                      </p:to>
                                    </p:se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41" grpId="0" animBg="1"/>
      <p:bldP spid="6359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1"/>
          <p:cNvSpPr>
            <a:spLocks noGrp="1"/>
          </p:cNvSpPr>
          <p:nvPr>
            <p:ph type="ftr" sz="quarter" idx="10"/>
          </p:nvPr>
        </p:nvSpPr>
        <p:spPr>
          <a:noFill/>
        </p:spPr>
        <p:txBody>
          <a:bodyPr/>
          <a:lstStyle/>
          <a:p>
            <a:r>
              <a:rPr lang="en-US" smtClean="0"/>
              <a:t>Art of Multiprocessor Programming</a:t>
            </a:r>
          </a:p>
        </p:txBody>
      </p:sp>
      <p:sp>
        <p:nvSpPr>
          <p:cNvPr id="33795" name="Slide Number Placeholder 2"/>
          <p:cNvSpPr>
            <a:spLocks noGrp="1"/>
          </p:cNvSpPr>
          <p:nvPr>
            <p:ph type="sldNum" sz="quarter" idx="11"/>
          </p:nvPr>
        </p:nvSpPr>
        <p:spPr>
          <a:noFill/>
        </p:spPr>
        <p:txBody>
          <a:bodyPr/>
          <a:lstStyle/>
          <a:p>
            <a:fld id="{8F0A520E-DF97-4F83-A1C0-4DA712CE3557}" type="slidenum">
              <a:rPr lang="ar-SA" smtClean="0"/>
              <a:pPr/>
              <a:t>31</a:t>
            </a:fld>
            <a:endParaRPr lang="en-US" smtClean="0"/>
          </a:p>
        </p:txBody>
      </p:sp>
      <p:sp>
        <p:nvSpPr>
          <p:cNvPr id="3379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BDEA5765-BA1C-4637-A3AE-564F843E40AD}" type="slidenum">
              <a:rPr lang="ar-SA" sz="1400">
                <a:solidFill>
                  <a:schemeClr val="tx1"/>
                </a:solidFill>
                <a:latin typeface="Arial" pitchFamily="34" charset="0"/>
                <a:cs typeface="Arial" pitchFamily="34" charset="0"/>
              </a:rPr>
              <a:pPr/>
              <a:t>31</a:t>
            </a:fld>
            <a:endParaRPr lang="en-US" sz="1400">
              <a:solidFill>
                <a:schemeClr val="tx1"/>
              </a:solidFill>
              <a:latin typeface="Arial" pitchFamily="34" charset="0"/>
              <a:cs typeface="Arial" pitchFamily="34" charset="0"/>
            </a:endParaRPr>
          </a:p>
        </p:txBody>
      </p:sp>
      <p:sp>
        <p:nvSpPr>
          <p:cNvPr id="63795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3798" name="Rectangle 3"/>
          <p:cNvSpPr>
            <a:spLocks noGrp="1" noChangeArrowheads="1"/>
          </p:cNvSpPr>
          <p:nvPr>
            <p:ph type="title" idx="4294967295"/>
          </p:nvPr>
        </p:nvSpPr>
        <p:spPr/>
        <p:txBody>
          <a:bodyPr/>
          <a:lstStyle/>
          <a:p>
            <a:r>
              <a:rPr lang="en-US" smtClean="0"/>
              <a:t>Dequeuer</a:t>
            </a:r>
          </a:p>
        </p:txBody>
      </p:sp>
      <p:sp>
        <p:nvSpPr>
          <p:cNvPr id="33799" name="Text Box 11"/>
          <p:cNvSpPr txBox="1">
            <a:spLocks noChangeArrowheads="1"/>
          </p:cNvSpPr>
          <p:nvPr/>
        </p:nvSpPr>
        <p:spPr bwMode="auto">
          <a:xfrm>
            <a:off x="1626706"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33800" name="Text Box 12"/>
          <p:cNvSpPr txBox="1">
            <a:spLocks noChangeArrowheads="1"/>
          </p:cNvSpPr>
          <p:nvPr/>
        </p:nvSpPr>
        <p:spPr bwMode="auto">
          <a:xfrm>
            <a:off x="1648336"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33801" name="Group 22"/>
          <p:cNvGrpSpPr>
            <a:grpSpLocks/>
          </p:cNvGrpSpPr>
          <p:nvPr/>
        </p:nvGrpSpPr>
        <p:grpSpPr bwMode="auto">
          <a:xfrm>
            <a:off x="4452938" y="3162300"/>
            <a:ext cx="427037" cy="622300"/>
            <a:chOff x="2208" y="1920"/>
            <a:chExt cx="1152" cy="1680"/>
          </a:xfrm>
        </p:grpSpPr>
        <p:sp>
          <p:nvSpPr>
            <p:cNvPr id="33849" name="Oval 23"/>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33850"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3851"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3852"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3802" name="Text Box 27"/>
          <p:cNvSpPr txBox="1">
            <a:spLocks noChangeArrowheads="1"/>
          </p:cNvSpPr>
          <p:nvPr/>
        </p:nvSpPr>
        <p:spPr bwMode="auto">
          <a:xfrm>
            <a:off x="1595353"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33803"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3804" name="Text Box 34"/>
          <p:cNvSpPr txBox="1">
            <a:spLocks noChangeArrowheads="1"/>
          </p:cNvSpPr>
          <p:nvPr/>
        </p:nvSpPr>
        <p:spPr bwMode="auto">
          <a:xfrm>
            <a:off x="1587415"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33805"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3806"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33807"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2</a:t>
            </a:r>
          </a:p>
        </p:txBody>
      </p:sp>
      <p:grpSp>
        <p:nvGrpSpPr>
          <p:cNvPr id="33808" name="Group 39"/>
          <p:cNvGrpSpPr>
            <a:grpSpLocks/>
          </p:cNvGrpSpPr>
          <p:nvPr/>
        </p:nvGrpSpPr>
        <p:grpSpPr bwMode="auto">
          <a:xfrm>
            <a:off x="5527675" y="4989513"/>
            <a:ext cx="1447800" cy="1295400"/>
            <a:chOff x="1584" y="816"/>
            <a:chExt cx="912" cy="816"/>
          </a:xfrm>
        </p:grpSpPr>
        <p:sp>
          <p:nvSpPr>
            <p:cNvPr id="33840" name="Freeform 4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41" name="Freeform 4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42" name="Freeform 4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43" name="Freeform 4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44" name="Freeform 4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45" name="Freeform 4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46" name="Freeform 4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47" name="Freeform 4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48" name="Freeform 4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3809" name="Text Box 49"/>
          <p:cNvSpPr txBox="1">
            <a:spLocks noChangeArrowheads="1"/>
          </p:cNvSpPr>
          <p:nvPr/>
        </p:nvSpPr>
        <p:spPr bwMode="auto">
          <a:xfrm>
            <a:off x="5265738" y="3552825"/>
            <a:ext cx="3386137" cy="946150"/>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Read sentinel’s </a:t>
            </a:r>
            <a:r>
              <a:rPr lang="en-US" sz="2800" b="1">
                <a:solidFill>
                  <a:schemeClr val="tx1"/>
                </a:solidFill>
                <a:latin typeface="Arial" pitchFamily="34" charset="0"/>
                <a:cs typeface="Arial" pitchFamily="34" charset="0"/>
              </a:rPr>
              <a:t>next</a:t>
            </a:r>
            <a:r>
              <a:rPr lang="en-US" sz="2800">
                <a:latin typeface="Arial" pitchFamily="34" charset="0"/>
                <a:cs typeface="Arial" pitchFamily="34" charset="0"/>
              </a:rPr>
              <a:t> field</a:t>
            </a:r>
          </a:p>
        </p:txBody>
      </p:sp>
      <p:sp>
        <p:nvSpPr>
          <p:cNvPr id="638006" name="AutoShape 54"/>
          <p:cNvSpPr>
            <a:spLocks noChangeArrowheads="1"/>
          </p:cNvSpPr>
          <p:nvPr/>
        </p:nvSpPr>
        <p:spPr bwMode="auto">
          <a:xfrm>
            <a:off x="7524750" y="5141913"/>
            <a:ext cx="1127125" cy="944562"/>
          </a:xfrm>
          <a:prstGeom prst="cloudCallout">
            <a:avLst>
              <a:gd name="adj1" fmla="val -87745"/>
              <a:gd name="adj2" fmla="val -4620"/>
            </a:avLst>
          </a:prstGeom>
          <a:noFill/>
          <a:ln w="38100">
            <a:solidFill>
              <a:srgbClr val="FF7C80"/>
            </a:solidFill>
            <a:round/>
            <a:headEnd/>
            <a:tailEnd/>
          </a:ln>
        </p:spPr>
        <p:txBody>
          <a:bodyPr/>
          <a:lstStyle/>
          <a:p>
            <a:pPr algn="ctr"/>
            <a:r>
              <a:rPr lang="en-US" sz="2800">
                <a:solidFill>
                  <a:srgbClr val="FF7C80"/>
                </a:solidFill>
                <a:latin typeface="Arial" pitchFamily="34" charset="0"/>
                <a:cs typeface="Arial" pitchFamily="34" charset="0"/>
              </a:rPr>
              <a:t>OK</a:t>
            </a:r>
          </a:p>
        </p:txBody>
      </p:sp>
      <p:sp>
        <p:nvSpPr>
          <p:cNvPr id="33811" name="AutoShape 55"/>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33812" name="Line 56"/>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3813" name="Group 57"/>
          <p:cNvGrpSpPr>
            <a:grpSpLocks/>
          </p:cNvGrpSpPr>
          <p:nvPr/>
        </p:nvGrpSpPr>
        <p:grpSpPr bwMode="auto">
          <a:xfrm>
            <a:off x="3990975" y="1933575"/>
            <a:ext cx="976313" cy="609600"/>
            <a:chOff x="3417" y="2938"/>
            <a:chExt cx="615" cy="384"/>
          </a:xfrm>
        </p:grpSpPr>
        <p:sp>
          <p:nvSpPr>
            <p:cNvPr id="638010" name="AutoShape 5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3839" name="Line 59"/>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3814" name="Group 60"/>
          <p:cNvGrpSpPr>
            <a:grpSpLocks/>
          </p:cNvGrpSpPr>
          <p:nvPr/>
        </p:nvGrpSpPr>
        <p:grpSpPr bwMode="auto">
          <a:xfrm>
            <a:off x="4084638" y="2106613"/>
            <a:ext cx="304800" cy="304800"/>
            <a:chOff x="3894" y="2760"/>
            <a:chExt cx="192" cy="192"/>
          </a:xfrm>
        </p:grpSpPr>
        <p:sp>
          <p:nvSpPr>
            <p:cNvPr id="33836" name="Oval 61"/>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37" name="Oval 62"/>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3815" name="Group 63"/>
          <p:cNvGrpSpPr>
            <a:grpSpLocks/>
          </p:cNvGrpSpPr>
          <p:nvPr/>
        </p:nvGrpSpPr>
        <p:grpSpPr bwMode="auto">
          <a:xfrm>
            <a:off x="6256338" y="1919288"/>
            <a:ext cx="976312" cy="609600"/>
            <a:chOff x="3417" y="2938"/>
            <a:chExt cx="615" cy="384"/>
          </a:xfrm>
        </p:grpSpPr>
        <p:sp>
          <p:nvSpPr>
            <p:cNvPr id="638016" name="AutoShape 6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3835" name="Line 6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3816" name="Group 66"/>
          <p:cNvGrpSpPr>
            <a:grpSpLocks/>
          </p:cNvGrpSpPr>
          <p:nvPr/>
        </p:nvGrpSpPr>
        <p:grpSpPr bwMode="auto">
          <a:xfrm>
            <a:off x="6350000" y="2092325"/>
            <a:ext cx="304800" cy="304800"/>
            <a:chOff x="3894" y="2760"/>
            <a:chExt cx="192" cy="192"/>
          </a:xfrm>
        </p:grpSpPr>
        <p:sp>
          <p:nvSpPr>
            <p:cNvPr id="33832" name="Oval 67"/>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33" name="Oval 6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3817" name="Line 69"/>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3818" name="Group 70"/>
          <p:cNvGrpSpPr>
            <a:grpSpLocks/>
          </p:cNvGrpSpPr>
          <p:nvPr/>
        </p:nvGrpSpPr>
        <p:grpSpPr bwMode="auto">
          <a:xfrm>
            <a:off x="7385050" y="2943225"/>
            <a:ext cx="976313" cy="609600"/>
            <a:chOff x="3417" y="2938"/>
            <a:chExt cx="615" cy="384"/>
          </a:xfrm>
        </p:grpSpPr>
        <p:sp>
          <p:nvSpPr>
            <p:cNvPr id="638023" name="AutoShape 7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3831" name="Line 72"/>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33819" name="Freeform 73"/>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3820" name="Freeform 74"/>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3821" name="Group 75"/>
          <p:cNvGrpSpPr>
            <a:grpSpLocks/>
          </p:cNvGrpSpPr>
          <p:nvPr/>
        </p:nvGrpSpPr>
        <p:grpSpPr bwMode="auto">
          <a:xfrm>
            <a:off x="7512050" y="3127375"/>
            <a:ext cx="304800" cy="304800"/>
            <a:chOff x="3894" y="2760"/>
            <a:chExt cx="192" cy="192"/>
          </a:xfrm>
        </p:grpSpPr>
        <p:sp>
          <p:nvSpPr>
            <p:cNvPr id="33828" name="Oval 76"/>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9" name="Oval 77"/>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3822" name="Group 78"/>
          <p:cNvGrpSpPr>
            <a:grpSpLocks/>
          </p:cNvGrpSpPr>
          <p:nvPr/>
        </p:nvGrpSpPr>
        <p:grpSpPr bwMode="auto">
          <a:xfrm>
            <a:off x="4448175" y="3960813"/>
            <a:ext cx="427038" cy="622300"/>
            <a:chOff x="2208" y="1920"/>
            <a:chExt cx="1152" cy="1680"/>
          </a:xfrm>
        </p:grpSpPr>
        <p:sp>
          <p:nvSpPr>
            <p:cNvPr id="33824" name="Oval 79"/>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3825" name="Oval 80"/>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3826" name="AutoShape 81"/>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3827" name="AutoShape 82"/>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638005" name="AutoShape 53"/>
          <p:cNvSpPr>
            <a:spLocks noChangeArrowheads="1"/>
          </p:cNvSpPr>
          <p:nvPr/>
        </p:nvSpPr>
        <p:spPr bwMode="auto">
          <a:xfrm flipH="1">
            <a:off x="4310063" y="1855788"/>
            <a:ext cx="911225" cy="784225"/>
          </a:xfrm>
          <a:prstGeom prst="wedgeRoundRectCallout">
            <a:avLst>
              <a:gd name="adj1" fmla="val -116551"/>
              <a:gd name="adj2" fmla="val 358093"/>
              <a:gd name="adj3" fmla="val 16667"/>
            </a:avLst>
          </a:prstGeom>
          <a:noFill/>
          <a:ln w="38100" algn="ctr">
            <a:solidFill>
              <a:srgbClr val="FF0000"/>
            </a:solidFill>
            <a:prstDash val="dash"/>
            <a:miter lim="800000"/>
            <a:headEnd/>
            <a:tailEnd/>
          </a:ln>
        </p:spPr>
        <p:txBody>
          <a:bodyPr/>
          <a:lstStyle/>
          <a:p>
            <a:pPr algn="ctr"/>
            <a:endParaRPr lang="en-US" sz="280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09"/>
                                        </p:tgtEl>
                                        <p:attrNameLst>
                                          <p:attrName>style.visibility</p:attrName>
                                        </p:attrNameLst>
                                      </p:cBhvr>
                                      <p:to>
                                        <p:strVal val="visible"/>
                                      </p:to>
                                    </p:set>
                                    <p:animEffect transition="in" filter="blinds(horizontal)">
                                      <p:cBhvr>
                                        <p:cTn id="7" dur="500"/>
                                        <p:tgtEl>
                                          <p:spTgt spid="3380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38005"/>
                                        </p:tgtEl>
                                        <p:attrNameLst>
                                          <p:attrName>style.visibility</p:attrName>
                                        </p:attrNameLst>
                                      </p:cBhvr>
                                      <p:to>
                                        <p:strVal val="visible"/>
                                      </p:to>
                                    </p:set>
                                    <p:animEffect transition="in" filter="blinds(horizontal)">
                                      <p:cBhvr>
                                        <p:cTn id="11" dur="500"/>
                                        <p:tgtEl>
                                          <p:spTgt spid="63800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38006"/>
                                        </p:tgtEl>
                                        <p:attrNameLst>
                                          <p:attrName>style.visibility</p:attrName>
                                        </p:attrNameLst>
                                      </p:cBhvr>
                                      <p:to>
                                        <p:strVal val="visible"/>
                                      </p:to>
                                    </p:set>
                                    <p:animEffect transition="in" filter="blinds(horizontal)">
                                      <p:cBhvr>
                                        <p:cTn id="15" dur="500"/>
                                        <p:tgtEl>
                                          <p:spTgt spid="638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9" grpId="0"/>
      <p:bldP spid="638006" grpId="0" animBg="1"/>
      <p:bldP spid="63800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p:spPr>
        <p:txBody>
          <a:bodyPr/>
          <a:lstStyle/>
          <a:p>
            <a:r>
              <a:rPr lang="en-US" smtClean="0"/>
              <a:t>Art of Multiprocessor Programming</a:t>
            </a:r>
          </a:p>
        </p:txBody>
      </p:sp>
      <p:sp>
        <p:nvSpPr>
          <p:cNvPr id="34819" name="Slide Number Placeholder 2"/>
          <p:cNvSpPr>
            <a:spLocks noGrp="1"/>
          </p:cNvSpPr>
          <p:nvPr>
            <p:ph type="sldNum" sz="quarter" idx="11"/>
          </p:nvPr>
        </p:nvSpPr>
        <p:spPr>
          <a:noFill/>
        </p:spPr>
        <p:txBody>
          <a:bodyPr/>
          <a:lstStyle/>
          <a:p>
            <a:fld id="{B197F7D6-AA04-4C7D-BBC1-D86EE2FA5416}" type="slidenum">
              <a:rPr lang="ar-SA" smtClean="0"/>
              <a:pPr/>
              <a:t>32</a:t>
            </a:fld>
            <a:endParaRPr lang="en-US" smtClean="0"/>
          </a:p>
        </p:txBody>
      </p:sp>
      <p:sp>
        <p:nvSpPr>
          <p:cNvPr id="640063" name="AutoShape 63"/>
          <p:cNvSpPr>
            <a:spLocks noChangeArrowheads="1"/>
          </p:cNvSpPr>
          <p:nvPr/>
        </p:nvSpPr>
        <p:spPr bwMode="auto">
          <a:xfrm>
            <a:off x="6256338" y="1919288"/>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482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46C604D-E0E9-4C81-98F3-D2700B2204E7}" type="slidenum">
              <a:rPr lang="ar-SA" sz="1400">
                <a:solidFill>
                  <a:schemeClr val="tx1"/>
                </a:solidFill>
                <a:latin typeface="Arial" pitchFamily="34" charset="0"/>
                <a:cs typeface="Arial" pitchFamily="34" charset="0"/>
              </a:rPr>
              <a:pPr/>
              <a:t>32</a:t>
            </a:fld>
            <a:endParaRPr lang="en-US" sz="1400">
              <a:solidFill>
                <a:schemeClr val="tx1"/>
              </a:solidFill>
              <a:latin typeface="Arial" pitchFamily="34" charset="0"/>
              <a:cs typeface="Arial" pitchFamily="34" charset="0"/>
            </a:endParaRPr>
          </a:p>
        </p:txBody>
      </p:sp>
      <p:sp>
        <p:nvSpPr>
          <p:cNvPr id="64000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4823" name="Rectangle 3"/>
          <p:cNvSpPr>
            <a:spLocks noGrp="1" noChangeArrowheads="1"/>
          </p:cNvSpPr>
          <p:nvPr>
            <p:ph type="title" idx="4294967295"/>
          </p:nvPr>
        </p:nvSpPr>
        <p:spPr/>
        <p:txBody>
          <a:bodyPr/>
          <a:lstStyle/>
          <a:p>
            <a:r>
              <a:rPr lang="en-US" smtClean="0"/>
              <a:t>Dequeuer</a:t>
            </a:r>
          </a:p>
        </p:txBody>
      </p:sp>
      <p:sp>
        <p:nvSpPr>
          <p:cNvPr id="34824" name="Text Box 11"/>
          <p:cNvSpPr txBox="1">
            <a:spLocks noChangeArrowheads="1"/>
          </p:cNvSpPr>
          <p:nvPr/>
        </p:nvSpPr>
        <p:spPr bwMode="auto">
          <a:xfrm>
            <a:off x="1626706"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34825" name="Text Box 12"/>
          <p:cNvSpPr txBox="1">
            <a:spLocks noChangeArrowheads="1"/>
          </p:cNvSpPr>
          <p:nvPr/>
        </p:nvSpPr>
        <p:spPr bwMode="auto">
          <a:xfrm>
            <a:off x="1648336"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2" name="Group 17"/>
          <p:cNvGrpSpPr>
            <a:grpSpLocks/>
          </p:cNvGrpSpPr>
          <p:nvPr/>
        </p:nvGrpSpPr>
        <p:grpSpPr bwMode="auto">
          <a:xfrm>
            <a:off x="6416675" y="2092325"/>
            <a:ext cx="304800" cy="304800"/>
            <a:chOff x="3894" y="2760"/>
            <a:chExt cx="192" cy="192"/>
          </a:xfrm>
        </p:grpSpPr>
        <p:sp>
          <p:nvSpPr>
            <p:cNvPr id="34876"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77"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4827" name="Group 22"/>
          <p:cNvGrpSpPr>
            <a:grpSpLocks/>
          </p:cNvGrpSpPr>
          <p:nvPr/>
        </p:nvGrpSpPr>
        <p:grpSpPr bwMode="auto">
          <a:xfrm>
            <a:off x="4452938" y="3162300"/>
            <a:ext cx="427037" cy="622300"/>
            <a:chOff x="2208" y="1920"/>
            <a:chExt cx="1152" cy="1680"/>
          </a:xfrm>
        </p:grpSpPr>
        <p:sp>
          <p:nvSpPr>
            <p:cNvPr id="34872" name="Oval 23"/>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34873" name="Oval 2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4874"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4875"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4828" name="Text Box 27"/>
          <p:cNvSpPr txBox="1">
            <a:spLocks noChangeArrowheads="1"/>
          </p:cNvSpPr>
          <p:nvPr/>
        </p:nvSpPr>
        <p:spPr bwMode="auto">
          <a:xfrm>
            <a:off x="1595353"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34829"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4830" name="Text Box 34"/>
          <p:cNvSpPr txBox="1">
            <a:spLocks noChangeArrowheads="1"/>
          </p:cNvSpPr>
          <p:nvPr/>
        </p:nvSpPr>
        <p:spPr bwMode="auto">
          <a:xfrm>
            <a:off x="1587415"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34831"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4832" name="Text Box 36"/>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34833"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2</a:t>
            </a:r>
          </a:p>
        </p:txBody>
      </p:sp>
      <p:grpSp>
        <p:nvGrpSpPr>
          <p:cNvPr id="34834" name="Group 39"/>
          <p:cNvGrpSpPr>
            <a:grpSpLocks/>
          </p:cNvGrpSpPr>
          <p:nvPr/>
        </p:nvGrpSpPr>
        <p:grpSpPr bwMode="auto">
          <a:xfrm>
            <a:off x="5527675" y="4989513"/>
            <a:ext cx="1447800" cy="1295400"/>
            <a:chOff x="1584" y="816"/>
            <a:chExt cx="912" cy="816"/>
          </a:xfrm>
        </p:grpSpPr>
        <p:sp>
          <p:nvSpPr>
            <p:cNvPr id="34863" name="Freeform 4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64" name="Freeform 4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65" name="Freeform 4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66" name="Freeform 4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67" name="Freeform 4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68" name="Freeform 4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69" name="Freeform 4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70" name="Freeform 4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71" name="Freeform 4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4835" name="Text Box 49"/>
          <p:cNvSpPr txBox="1">
            <a:spLocks noChangeArrowheads="1"/>
          </p:cNvSpPr>
          <p:nvPr/>
        </p:nvSpPr>
        <p:spPr bwMode="auto">
          <a:xfrm>
            <a:off x="5757863" y="4035425"/>
            <a:ext cx="3386137" cy="519113"/>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Read </a:t>
            </a:r>
            <a:r>
              <a:rPr lang="en-US" sz="2800" b="1">
                <a:solidFill>
                  <a:schemeClr val="tx1"/>
                </a:solidFill>
                <a:latin typeface="Arial" pitchFamily="34" charset="0"/>
                <a:cs typeface="Arial" pitchFamily="34" charset="0"/>
              </a:rPr>
              <a:t>value</a:t>
            </a:r>
          </a:p>
        </p:txBody>
      </p:sp>
      <p:sp>
        <p:nvSpPr>
          <p:cNvPr id="34836" name="Line 55"/>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4837" name="Group 56"/>
          <p:cNvGrpSpPr>
            <a:grpSpLocks/>
          </p:cNvGrpSpPr>
          <p:nvPr/>
        </p:nvGrpSpPr>
        <p:grpSpPr bwMode="auto">
          <a:xfrm>
            <a:off x="3990975" y="1933575"/>
            <a:ext cx="976313" cy="609600"/>
            <a:chOff x="3417" y="2938"/>
            <a:chExt cx="615" cy="384"/>
          </a:xfrm>
        </p:grpSpPr>
        <p:sp>
          <p:nvSpPr>
            <p:cNvPr id="640057" name="AutoShape 5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4862" name="Line 58"/>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4838" name="Group 59"/>
          <p:cNvGrpSpPr>
            <a:grpSpLocks/>
          </p:cNvGrpSpPr>
          <p:nvPr/>
        </p:nvGrpSpPr>
        <p:grpSpPr bwMode="auto">
          <a:xfrm>
            <a:off x="4084638" y="2106613"/>
            <a:ext cx="304800" cy="304800"/>
            <a:chOff x="3894" y="2760"/>
            <a:chExt cx="192" cy="192"/>
          </a:xfrm>
        </p:grpSpPr>
        <p:sp>
          <p:nvSpPr>
            <p:cNvPr id="34859" name="Oval 60"/>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60" name="Oval 61"/>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4839" name="Line 64"/>
          <p:cNvSpPr>
            <a:spLocks noChangeShapeType="1"/>
          </p:cNvSpPr>
          <p:nvPr/>
        </p:nvSpPr>
        <p:spPr bwMode="auto">
          <a:xfrm>
            <a:off x="6745288" y="1919288"/>
            <a:ext cx="0"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34840" name="Line 68"/>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4841" name="Group 69"/>
          <p:cNvGrpSpPr>
            <a:grpSpLocks/>
          </p:cNvGrpSpPr>
          <p:nvPr/>
        </p:nvGrpSpPr>
        <p:grpSpPr bwMode="auto">
          <a:xfrm>
            <a:off x="7385050" y="2943225"/>
            <a:ext cx="976313" cy="609600"/>
            <a:chOff x="3417" y="2938"/>
            <a:chExt cx="615" cy="384"/>
          </a:xfrm>
        </p:grpSpPr>
        <p:sp>
          <p:nvSpPr>
            <p:cNvPr id="640070" name="AutoShape 70"/>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4858" name="Line 71"/>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34842" name="Freeform 72"/>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4843" name="Freeform 73"/>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4844" name="Group 74"/>
          <p:cNvGrpSpPr>
            <a:grpSpLocks/>
          </p:cNvGrpSpPr>
          <p:nvPr/>
        </p:nvGrpSpPr>
        <p:grpSpPr bwMode="auto">
          <a:xfrm>
            <a:off x="7512050" y="3127375"/>
            <a:ext cx="304800" cy="304800"/>
            <a:chOff x="3894" y="2760"/>
            <a:chExt cx="192" cy="192"/>
          </a:xfrm>
        </p:grpSpPr>
        <p:sp>
          <p:nvSpPr>
            <p:cNvPr id="34855" name="Oval 75"/>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56" name="Oval 76"/>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4845" name="AutoShape 77"/>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grpSp>
        <p:nvGrpSpPr>
          <p:cNvPr id="34846" name="Group 81"/>
          <p:cNvGrpSpPr>
            <a:grpSpLocks/>
          </p:cNvGrpSpPr>
          <p:nvPr/>
        </p:nvGrpSpPr>
        <p:grpSpPr bwMode="auto">
          <a:xfrm>
            <a:off x="4448175" y="3960813"/>
            <a:ext cx="427038" cy="622300"/>
            <a:chOff x="2208" y="1920"/>
            <a:chExt cx="1152" cy="1680"/>
          </a:xfrm>
        </p:grpSpPr>
        <p:sp>
          <p:nvSpPr>
            <p:cNvPr id="34851" name="Oval 82"/>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4852" name="Oval 83"/>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4853" name="AutoShape 8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4854" name="AutoShape 8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4847" name="AutoShape 50"/>
          <p:cNvSpPr>
            <a:spLocks noChangeArrowheads="1"/>
          </p:cNvSpPr>
          <p:nvPr/>
        </p:nvSpPr>
        <p:spPr bwMode="auto">
          <a:xfrm flipH="1">
            <a:off x="5988050" y="1846263"/>
            <a:ext cx="911225" cy="784225"/>
          </a:xfrm>
          <a:prstGeom prst="wedgeRoundRectCallout">
            <a:avLst>
              <a:gd name="adj1" fmla="val 70380"/>
              <a:gd name="adj2" fmla="val 362750"/>
              <a:gd name="adj3" fmla="val 16667"/>
            </a:avLst>
          </a:prstGeom>
          <a:noFill/>
          <a:ln w="38100" algn="ctr">
            <a:solidFill>
              <a:srgbClr val="FF0000"/>
            </a:solidFill>
            <a:prstDash val="dash"/>
            <a:miter lim="800000"/>
            <a:headEnd/>
            <a:tailEnd/>
          </a:ln>
        </p:spPr>
        <p:txBody>
          <a:bodyPr/>
          <a:lstStyle/>
          <a:p>
            <a:pPr algn="ctr"/>
            <a:endParaRPr lang="en-US" sz="2800">
              <a:latin typeface="Arial" pitchFamily="34" charset="0"/>
              <a:cs typeface="Arial" pitchFamily="34" charset="0"/>
            </a:endParaRPr>
          </a:p>
        </p:txBody>
      </p:sp>
      <p:grpSp>
        <p:nvGrpSpPr>
          <p:cNvPr id="34848" name="Group 78"/>
          <p:cNvGrpSpPr>
            <a:grpSpLocks/>
          </p:cNvGrpSpPr>
          <p:nvPr/>
        </p:nvGrpSpPr>
        <p:grpSpPr bwMode="auto">
          <a:xfrm>
            <a:off x="6392863" y="2092325"/>
            <a:ext cx="304800" cy="304800"/>
            <a:chOff x="3894" y="2760"/>
            <a:chExt cx="192" cy="192"/>
          </a:xfrm>
        </p:grpSpPr>
        <p:sp>
          <p:nvSpPr>
            <p:cNvPr id="34849" name="Oval 79"/>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850" name="Oval 80"/>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05556E-6 7.99537E-6 C 0.03941 0.05841 0.079 0.11704 0.08525 0.18378 C 0.0915 0.25053 0.06459 0.32538 0.03768 0.40047 " pathEditMode="relative" ptsTypes="aa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a:noFill/>
        </p:spPr>
        <p:txBody>
          <a:bodyPr/>
          <a:lstStyle/>
          <a:p>
            <a:r>
              <a:rPr lang="en-US" smtClean="0"/>
              <a:t>Art of Multiprocessor Programming</a:t>
            </a:r>
          </a:p>
        </p:txBody>
      </p:sp>
      <p:sp>
        <p:nvSpPr>
          <p:cNvPr id="35843" name="Slide Number Placeholder 2"/>
          <p:cNvSpPr>
            <a:spLocks noGrp="1"/>
          </p:cNvSpPr>
          <p:nvPr>
            <p:ph type="sldNum" sz="quarter" idx="11"/>
          </p:nvPr>
        </p:nvSpPr>
        <p:spPr>
          <a:noFill/>
        </p:spPr>
        <p:txBody>
          <a:bodyPr/>
          <a:lstStyle/>
          <a:p>
            <a:fld id="{91EA2537-DE9E-4257-9E04-941C93A6AC1D}" type="slidenum">
              <a:rPr lang="ar-SA" smtClean="0"/>
              <a:pPr/>
              <a:t>33</a:t>
            </a:fld>
            <a:endParaRPr lang="en-US" smtClean="0"/>
          </a:p>
        </p:txBody>
      </p:sp>
      <p:sp>
        <p:nvSpPr>
          <p:cNvPr id="3584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3392297-5172-4BDE-B17C-1E5F786C654A}" type="slidenum">
              <a:rPr lang="ar-SA" sz="1400">
                <a:solidFill>
                  <a:schemeClr val="tx1"/>
                </a:solidFill>
                <a:latin typeface="Arial" pitchFamily="34" charset="0"/>
                <a:cs typeface="Arial" pitchFamily="34" charset="0"/>
              </a:rPr>
              <a:pPr/>
              <a:t>33</a:t>
            </a:fld>
            <a:endParaRPr lang="en-US" sz="1400">
              <a:solidFill>
                <a:schemeClr val="tx1"/>
              </a:solidFill>
              <a:latin typeface="Arial" pitchFamily="34" charset="0"/>
              <a:cs typeface="Arial" pitchFamily="34" charset="0"/>
            </a:endParaRPr>
          </a:p>
        </p:txBody>
      </p:sp>
      <p:sp>
        <p:nvSpPr>
          <p:cNvPr id="642053" name="AutoShape 5"/>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5846" name="Rectangle 6"/>
          <p:cNvSpPr>
            <a:spLocks noGrp="1" noChangeArrowheads="1"/>
          </p:cNvSpPr>
          <p:nvPr>
            <p:ph type="title" idx="4294967295"/>
          </p:nvPr>
        </p:nvSpPr>
        <p:spPr/>
        <p:txBody>
          <a:bodyPr/>
          <a:lstStyle/>
          <a:p>
            <a:r>
              <a:rPr lang="en-US" smtClean="0"/>
              <a:t>Dequeuer</a:t>
            </a:r>
          </a:p>
        </p:txBody>
      </p:sp>
      <p:sp>
        <p:nvSpPr>
          <p:cNvPr id="35847" name="Text Box 14"/>
          <p:cNvSpPr txBox="1">
            <a:spLocks noChangeArrowheads="1"/>
          </p:cNvSpPr>
          <p:nvPr/>
        </p:nvSpPr>
        <p:spPr bwMode="auto">
          <a:xfrm>
            <a:off x="1626706"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35848" name="Text Box 15"/>
          <p:cNvSpPr txBox="1">
            <a:spLocks noChangeArrowheads="1"/>
          </p:cNvSpPr>
          <p:nvPr/>
        </p:nvSpPr>
        <p:spPr bwMode="auto">
          <a:xfrm>
            <a:off x="1648336"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35849" name="Group 20"/>
          <p:cNvGrpSpPr>
            <a:grpSpLocks/>
          </p:cNvGrpSpPr>
          <p:nvPr/>
        </p:nvGrpSpPr>
        <p:grpSpPr bwMode="auto">
          <a:xfrm>
            <a:off x="6553200" y="4672013"/>
            <a:ext cx="304800" cy="304800"/>
            <a:chOff x="3894" y="2760"/>
            <a:chExt cx="192" cy="192"/>
          </a:xfrm>
        </p:grpSpPr>
        <p:sp>
          <p:nvSpPr>
            <p:cNvPr id="35904" name="Oval 21"/>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905" name="Oval 22"/>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5850" name="Group 25"/>
          <p:cNvGrpSpPr>
            <a:grpSpLocks/>
          </p:cNvGrpSpPr>
          <p:nvPr/>
        </p:nvGrpSpPr>
        <p:grpSpPr bwMode="auto">
          <a:xfrm>
            <a:off x="4452938" y="3162300"/>
            <a:ext cx="427037" cy="622300"/>
            <a:chOff x="2208" y="1920"/>
            <a:chExt cx="1152" cy="1680"/>
          </a:xfrm>
        </p:grpSpPr>
        <p:sp>
          <p:nvSpPr>
            <p:cNvPr id="35900" name="Oval 26"/>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35901" name="Oval 2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5902" name="AutoShape 2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5903" name="AutoShape 2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5851" name="Text Box 30"/>
          <p:cNvSpPr txBox="1">
            <a:spLocks noChangeArrowheads="1"/>
          </p:cNvSpPr>
          <p:nvPr/>
        </p:nvSpPr>
        <p:spPr bwMode="auto">
          <a:xfrm>
            <a:off x="1595353"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35852" name="Freeform 31"/>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5853" name="Text Box 37"/>
          <p:cNvSpPr txBox="1">
            <a:spLocks noChangeArrowheads="1"/>
          </p:cNvSpPr>
          <p:nvPr/>
        </p:nvSpPr>
        <p:spPr bwMode="auto">
          <a:xfrm>
            <a:off x="1587415"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35854" name="Freeform 38"/>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5855" name="Text Box 39"/>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35856" name="Rectangle 41"/>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2</a:t>
            </a:r>
          </a:p>
        </p:txBody>
      </p:sp>
      <p:grpSp>
        <p:nvGrpSpPr>
          <p:cNvPr id="35857" name="Group 42"/>
          <p:cNvGrpSpPr>
            <a:grpSpLocks/>
          </p:cNvGrpSpPr>
          <p:nvPr/>
        </p:nvGrpSpPr>
        <p:grpSpPr bwMode="auto">
          <a:xfrm>
            <a:off x="5527675" y="4989513"/>
            <a:ext cx="1447800" cy="1295400"/>
            <a:chOff x="1584" y="816"/>
            <a:chExt cx="912" cy="816"/>
          </a:xfrm>
        </p:grpSpPr>
        <p:sp>
          <p:nvSpPr>
            <p:cNvPr id="35891" name="Freeform 4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92" name="Freeform 4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93" name="Freeform 45"/>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94" name="Freeform 4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95" name="Freeform 4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96" name="Freeform 4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97" name="Freeform 49"/>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98" name="Freeform 50"/>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99" name="Freeform 51"/>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42100" name="Text Box 52"/>
          <p:cNvSpPr txBox="1">
            <a:spLocks noChangeArrowheads="1"/>
          </p:cNvSpPr>
          <p:nvPr/>
        </p:nvSpPr>
        <p:spPr bwMode="auto">
          <a:xfrm>
            <a:off x="5461000" y="239713"/>
            <a:ext cx="3386138" cy="946150"/>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Make first Node new sentinel</a:t>
            </a:r>
          </a:p>
        </p:txBody>
      </p:sp>
      <p:sp>
        <p:nvSpPr>
          <p:cNvPr id="35859" name="AutoShape 55"/>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642104" name="Line 56"/>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5" name="Group 57"/>
          <p:cNvGrpSpPr>
            <a:grpSpLocks/>
          </p:cNvGrpSpPr>
          <p:nvPr/>
        </p:nvGrpSpPr>
        <p:grpSpPr bwMode="auto">
          <a:xfrm>
            <a:off x="3990975" y="1933575"/>
            <a:ext cx="976313" cy="609600"/>
            <a:chOff x="3417" y="2938"/>
            <a:chExt cx="615" cy="384"/>
          </a:xfrm>
        </p:grpSpPr>
        <p:sp>
          <p:nvSpPr>
            <p:cNvPr id="642106" name="AutoShape 5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5890" name="Line 59"/>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5862" name="Group 60"/>
          <p:cNvGrpSpPr>
            <a:grpSpLocks/>
          </p:cNvGrpSpPr>
          <p:nvPr/>
        </p:nvGrpSpPr>
        <p:grpSpPr bwMode="auto">
          <a:xfrm>
            <a:off x="6256338" y="1919288"/>
            <a:ext cx="976312" cy="609600"/>
            <a:chOff x="3417" y="2938"/>
            <a:chExt cx="615" cy="384"/>
          </a:xfrm>
        </p:grpSpPr>
        <p:sp>
          <p:nvSpPr>
            <p:cNvPr id="642109" name="AutoShape 6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5888" name="Line 62"/>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642114" name="Line 66"/>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5864" name="Group 67"/>
          <p:cNvGrpSpPr>
            <a:grpSpLocks/>
          </p:cNvGrpSpPr>
          <p:nvPr/>
        </p:nvGrpSpPr>
        <p:grpSpPr bwMode="auto">
          <a:xfrm>
            <a:off x="7385050" y="2943225"/>
            <a:ext cx="976313" cy="609600"/>
            <a:chOff x="3417" y="2938"/>
            <a:chExt cx="615" cy="384"/>
          </a:xfrm>
        </p:grpSpPr>
        <p:sp>
          <p:nvSpPr>
            <p:cNvPr id="642116" name="AutoShape 6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5886" name="Line 69"/>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35865" name="Freeform 70"/>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5866" name="Freeform 71"/>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8" name="Group 72"/>
          <p:cNvGrpSpPr>
            <a:grpSpLocks/>
          </p:cNvGrpSpPr>
          <p:nvPr/>
        </p:nvGrpSpPr>
        <p:grpSpPr bwMode="auto">
          <a:xfrm>
            <a:off x="4084638" y="2106613"/>
            <a:ext cx="304800" cy="304800"/>
            <a:chOff x="3894" y="2760"/>
            <a:chExt cx="192" cy="192"/>
          </a:xfrm>
        </p:grpSpPr>
        <p:sp>
          <p:nvSpPr>
            <p:cNvPr id="35883" name="Oval 73"/>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84" name="Oval 74"/>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42123" name="Freeform 75"/>
          <p:cNvSpPr>
            <a:spLocks/>
          </p:cNvSpPr>
          <p:nvPr/>
        </p:nvSpPr>
        <p:spPr bwMode="auto">
          <a:xfrm>
            <a:off x="2547938" y="1736725"/>
            <a:ext cx="3522662" cy="482600"/>
          </a:xfrm>
          <a:custGeom>
            <a:avLst/>
            <a:gdLst>
              <a:gd name="T0" fmla="*/ 0 w 2219"/>
              <a:gd name="T1" fmla="*/ 2147483647 h 304"/>
              <a:gd name="T2" fmla="*/ 2147483647 w 2219"/>
              <a:gd name="T3" fmla="*/ 2147483647 h 304"/>
              <a:gd name="T4" fmla="*/ 2147483647 w 2219"/>
              <a:gd name="T5" fmla="*/ 2147483647 h 304"/>
              <a:gd name="T6" fmla="*/ 2147483647 w 2219"/>
              <a:gd name="T7" fmla="*/ 2147483647 h 304"/>
              <a:gd name="T8" fmla="*/ 2147483647 w 2219"/>
              <a:gd name="T9" fmla="*/ 2147483647 h 304"/>
              <a:gd name="T10" fmla="*/ 0 60000 65536"/>
              <a:gd name="T11" fmla="*/ 0 60000 65536"/>
              <a:gd name="T12" fmla="*/ 0 60000 65536"/>
              <a:gd name="T13" fmla="*/ 0 60000 65536"/>
              <a:gd name="T14" fmla="*/ 0 60000 65536"/>
              <a:gd name="T15" fmla="*/ 0 w 2219"/>
              <a:gd name="T16" fmla="*/ 0 h 304"/>
              <a:gd name="T17" fmla="*/ 2219 w 2219"/>
              <a:gd name="T18" fmla="*/ 304 h 304"/>
            </a:gdLst>
            <a:ahLst/>
            <a:cxnLst>
              <a:cxn ang="T10">
                <a:pos x="T0" y="T1"/>
              </a:cxn>
              <a:cxn ang="T11">
                <a:pos x="T2" y="T3"/>
              </a:cxn>
              <a:cxn ang="T12">
                <a:pos x="T4" y="T5"/>
              </a:cxn>
              <a:cxn ang="T13">
                <a:pos x="T6" y="T7"/>
              </a:cxn>
              <a:cxn ang="T14">
                <a:pos x="T8" y="T9"/>
              </a:cxn>
            </a:cxnLst>
            <a:rect l="T15" t="T16" r="T17" b="T18"/>
            <a:pathLst>
              <a:path w="2219" h="304">
                <a:moveTo>
                  <a:pt x="0" y="304"/>
                </a:moveTo>
                <a:cubicBezTo>
                  <a:pt x="41" y="293"/>
                  <a:pt x="82" y="283"/>
                  <a:pt x="180" y="237"/>
                </a:cubicBezTo>
                <a:cubicBezTo>
                  <a:pt x="278" y="191"/>
                  <a:pt x="308" y="60"/>
                  <a:pt x="586" y="30"/>
                </a:cubicBezTo>
                <a:cubicBezTo>
                  <a:pt x="864" y="0"/>
                  <a:pt x="1579" y="16"/>
                  <a:pt x="1851" y="58"/>
                </a:cubicBezTo>
                <a:cubicBezTo>
                  <a:pt x="2123" y="100"/>
                  <a:pt x="2171" y="192"/>
                  <a:pt x="2219" y="285"/>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5869" name="Group 76"/>
          <p:cNvGrpSpPr>
            <a:grpSpLocks/>
          </p:cNvGrpSpPr>
          <p:nvPr/>
        </p:nvGrpSpPr>
        <p:grpSpPr bwMode="auto">
          <a:xfrm>
            <a:off x="7512050" y="3127375"/>
            <a:ext cx="304800" cy="304800"/>
            <a:chOff x="3894" y="2760"/>
            <a:chExt cx="192" cy="192"/>
          </a:xfrm>
        </p:grpSpPr>
        <p:sp>
          <p:nvSpPr>
            <p:cNvPr id="35881" name="Oval 77"/>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82" name="Oval 78"/>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5870" name="Group 79"/>
          <p:cNvGrpSpPr>
            <a:grpSpLocks/>
          </p:cNvGrpSpPr>
          <p:nvPr/>
        </p:nvGrpSpPr>
        <p:grpSpPr bwMode="auto">
          <a:xfrm>
            <a:off x="6380163" y="2109788"/>
            <a:ext cx="304800" cy="304800"/>
            <a:chOff x="3894" y="2760"/>
            <a:chExt cx="192" cy="192"/>
          </a:xfrm>
        </p:grpSpPr>
        <p:sp>
          <p:nvSpPr>
            <p:cNvPr id="35879" name="Oval 80"/>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80" name="Oval 81"/>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 name="Group 82"/>
          <p:cNvGrpSpPr>
            <a:grpSpLocks/>
          </p:cNvGrpSpPr>
          <p:nvPr/>
        </p:nvGrpSpPr>
        <p:grpSpPr bwMode="auto">
          <a:xfrm>
            <a:off x="6380163" y="2098675"/>
            <a:ext cx="304800" cy="304800"/>
            <a:chOff x="3894" y="2760"/>
            <a:chExt cx="192" cy="192"/>
          </a:xfrm>
        </p:grpSpPr>
        <p:sp>
          <p:nvSpPr>
            <p:cNvPr id="35877" name="Oval 83"/>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878" name="Oval 84"/>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5872" name="Group 85"/>
          <p:cNvGrpSpPr>
            <a:grpSpLocks/>
          </p:cNvGrpSpPr>
          <p:nvPr/>
        </p:nvGrpSpPr>
        <p:grpSpPr bwMode="auto">
          <a:xfrm>
            <a:off x="4448175" y="3960813"/>
            <a:ext cx="427038" cy="622300"/>
            <a:chOff x="2208" y="1920"/>
            <a:chExt cx="1152" cy="1680"/>
          </a:xfrm>
        </p:grpSpPr>
        <p:sp>
          <p:nvSpPr>
            <p:cNvPr id="35873" name="Oval 86"/>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5874" name="Oval 8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5875" name="AutoShape 8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5876" name="AutoShape 8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100"/>
                                        </p:tgtEl>
                                        <p:attrNameLst>
                                          <p:attrName>style.visibility</p:attrName>
                                        </p:attrNameLst>
                                      </p:cBhvr>
                                      <p:to>
                                        <p:strVal val="visible"/>
                                      </p:to>
                                    </p:set>
                                    <p:animEffect transition="in" filter="blinds(horizontal)">
                                      <p:cBhvr>
                                        <p:cTn id="7" dur="500"/>
                                        <p:tgtEl>
                                          <p:spTgt spid="642100"/>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642104"/>
                                        </p:tgtEl>
                                      </p:cBhvr>
                                    </p:animEffect>
                                    <p:set>
                                      <p:cBhvr>
                                        <p:cTn id="11" dur="1" fill="hold">
                                          <p:stCondLst>
                                            <p:cond delay="499"/>
                                          </p:stCondLst>
                                        </p:cTn>
                                        <p:tgtEl>
                                          <p:spTgt spid="642104"/>
                                        </p:tgtEl>
                                        <p:attrNameLst>
                                          <p:attrName>style.visibility</p:attrName>
                                        </p:attrNameLst>
                                      </p:cBhvr>
                                      <p:to>
                                        <p:strVal val="hidden"/>
                                      </p:to>
                                    </p:se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42123"/>
                                        </p:tgtEl>
                                        <p:attrNameLst>
                                          <p:attrName>style.visibility</p:attrName>
                                        </p:attrNameLst>
                                      </p:cBhvr>
                                      <p:to>
                                        <p:strVal val="visible"/>
                                      </p:to>
                                    </p:set>
                                    <p:animEffect transition="in" filter="blinds(horizontal)">
                                      <p:cBhvr>
                                        <p:cTn id="15" dur="500"/>
                                        <p:tgtEl>
                                          <p:spTgt spid="642123"/>
                                        </p:tgtEl>
                                      </p:cBhvr>
                                    </p:animEffect>
                                  </p:childTnLst>
                                </p:cTn>
                              </p:par>
                            </p:childTnLst>
                          </p:cTn>
                        </p:par>
                        <p:par>
                          <p:cTn id="16" fill="hold">
                            <p:stCondLst>
                              <p:cond delay="1500"/>
                            </p:stCondLst>
                            <p:childTnLst>
                              <p:par>
                                <p:cTn id="17" presetID="3" presetClass="exit" presetSubtype="10" fill="hold" nodeType="afterEffect">
                                  <p:stCondLst>
                                    <p:cond delay="0"/>
                                  </p:stCondLst>
                                  <p:childTnLst>
                                    <p:animEffect transition="out" filter="blinds(horizontal)">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642114"/>
                                        </p:tgtEl>
                                      </p:cBhvr>
                                    </p:animEffect>
                                    <p:set>
                                      <p:cBhvr>
                                        <p:cTn id="22" dur="1" fill="hold">
                                          <p:stCondLst>
                                            <p:cond delay="499"/>
                                          </p:stCondLst>
                                        </p:cTn>
                                        <p:tgtEl>
                                          <p:spTgt spid="642114"/>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par>
                          <p:cTn id="26" fill="hold">
                            <p:stCondLst>
                              <p:cond delay="2000"/>
                            </p:stCondLst>
                            <p:childTnLst>
                              <p:par>
                                <p:cTn id="27" presetID="3" presetClass="exit" presetSubtype="10" fill="hold" nodeType="afterEffect">
                                  <p:stCondLst>
                                    <p:cond delay="0"/>
                                  </p:stCondLst>
                                  <p:childTnLst>
                                    <p:animEffect transition="out" filter="blinds(horizontal)">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100" grpId="0"/>
      <p:bldP spid="642104" grpId="0" animBg="1"/>
      <p:bldP spid="642114" grpId="0" animBg="1"/>
      <p:bldP spid="6421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p:spPr>
        <p:txBody>
          <a:bodyPr/>
          <a:lstStyle/>
          <a:p>
            <a:r>
              <a:rPr lang="en-US" smtClean="0"/>
              <a:t>Art of Multiprocessor Programming</a:t>
            </a:r>
          </a:p>
        </p:txBody>
      </p:sp>
      <p:sp>
        <p:nvSpPr>
          <p:cNvPr id="36867" name="Slide Number Placeholder 2"/>
          <p:cNvSpPr>
            <a:spLocks noGrp="1"/>
          </p:cNvSpPr>
          <p:nvPr>
            <p:ph type="sldNum" sz="quarter" idx="11"/>
          </p:nvPr>
        </p:nvSpPr>
        <p:spPr>
          <a:noFill/>
        </p:spPr>
        <p:txBody>
          <a:bodyPr/>
          <a:lstStyle/>
          <a:p>
            <a:fld id="{4E68F6CE-2A5D-487D-8EE1-C789F7050E9D}" type="slidenum">
              <a:rPr lang="ar-SA" smtClean="0"/>
              <a:pPr/>
              <a:t>34</a:t>
            </a:fld>
            <a:endParaRPr lang="en-US" smtClean="0"/>
          </a:p>
        </p:txBody>
      </p:sp>
      <p:sp>
        <p:nvSpPr>
          <p:cNvPr id="3686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A0A30C8-15B5-46E5-9808-32EFA811CBDE}" type="slidenum">
              <a:rPr lang="ar-SA" sz="1400">
                <a:solidFill>
                  <a:schemeClr val="tx1"/>
                </a:solidFill>
                <a:latin typeface="Arial" pitchFamily="34" charset="0"/>
                <a:cs typeface="Arial" pitchFamily="34" charset="0"/>
              </a:rPr>
              <a:pPr/>
              <a:t>34</a:t>
            </a:fld>
            <a:endParaRPr lang="en-US" sz="1400">
              <a:solidFill>
                <a:schemeClr val="tx1"/>
              </a:solidFill>
              <a:latin typeface="Arial" pitchFamily="34" charset="0"/>
              <a:cs typeface="Arial" pitchFamily="34" charset="0"/>
            </a:endParaRPr>
          </a:p>
        </p:txBody>
      </p:sp>
      <p:sp>
        <p:nvSpPr>
          <p:cNvPr id="64819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6870" name="Rectangle 3"/>
          <p:cNvSpPr>
            <a:spLocks noGrp="1" noChangeArrowheads="1"/>
          </p:cNvSpPr>
          <p:nvPr>
            <p:ph type="title" idx="4294967295"/>
          </p:nvPr>
        </p:nvSpPr>
        <p:spPr/>
        <p:txBody>
          <a:bodyPr/>
          <a:lstStyle/>
          <a:p>
            <a:r>
              <a:rPr lang="en-US" smtClean="0"/>
              <a:t>Dequeuer</a:t>
            </a:r>
          </a:p>
        </p:txBody>
      </p:sp>
      <p:sp>
        <p:nvSpPr>
          <p:cNvPr id="36871" name="Text Box 4"/>
          <p:cNvSpPr txBox="1">
            <a:spLocks noChangeArrowheads="1"/>
          </p:cNvSpPr>
          <p:nvPr/>
        </p:nvSpPr>
        <p:spPr bwMode="auto">
          <a:xfrm>
            <a:off x="1626706"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36872" name="Text Box 5"/>
          <p:cNvSpPr txBox="1">
            <a:spLocks noChangeArrowheads="1"/>
          </p:cNvSpPr>
          <p:nvPr/>
        </p:nvSpPr>
        <p:spPr bwMode="auto">
          <a:xfrm>
            <a:off x="1648336"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36873" name="Group 6"/>
          <p:cNvGrpSpPr>
            <a:grpSpLocks/>
          </p:cNvGrpSpPr>
          <p:nvPr/>
        </p:nvGrpSpPr>
        <p:grpSpPr bwMode="auto">
          <a:xfrm>
            <a:off x="6553200" y="4672013"/>
            <a:ext cx="304800" cy="304800"/>
            <a:chOff x="3894" y="2760"/>
            <a:chExt cx="192" cy="192"/>
          </a:xfrm>
        </p:grpSpPr>
        <p:sp>
          <p:nvSpPr>
            <p:cNvPr id="36917" name="Oval 7"/>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8" name="Oval 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6874" name="Text Box 14"/>
          <p:cNvSpPr txBox="1">
            <a:spLocks noChangeArrowheads="1"/>
          </p:cNvSpPr>
          <p:nvPr/>
        </p:nvSpPr>
        <p:spPr bwMode="auto">
          <a:xfrm>
            <a:off x="1595353"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36875" name="Freeform 15"/>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6876" name="Text Box 21"/>
          <p:cNvSpPr txBox="1">
            <a:spLocks noChangeArrowheads="1"/>
          </p:cNvSpPr>
          <p:nvPr/>
        </p:nvSpPr>
        <p:spPr bwMode="auto">
          <a:xfrm>
            <a:off x="1587415"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36877" name="Freeform 22"/>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6878" name="Text Box 23"/>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36879" name="Rectangle 24"/>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1</a:t>
            </a:r>
          </a:p>
        </p:txBody>
      </p:sp>
      <p:grpSp>
        <p:nvGrpSpPr>
          <p:cNvPr id="36880" name="Group 25"/>
          <p:cNvGrpSpPr>
            <a:grpSpLocks/>
          </p:cNvGrpSpPr>
          <p:nvPr/>
        </p:nvGrpSpPr>
        <p:grpSpPr bwMode="auto">
          <a:xfrm>
            <a:off x="5527675" y="4989513"/>
            <a:ext cx="1447800" cy="1295400"/>
            <a:chOff x="1584" y="816"/>
            <a:chExt cx="912" cy="816"/>
          </a:xfrm>
        </p:grpSpPr>
        <p:sp>
          <p:nvSpPr>
            <p:cNvPr id="36908" name="Freeform 2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9" name="Freeform 2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0" name="Freeform 28"/>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1" name="Freeform 2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2" name="Freeform 3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3" name="Freeform 3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4" name="Freeform 32"/>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5" name="Freeform 33"/>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6" name="Freeform 34"/>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6881" name="Text Box 35"/>
          <p:cNvSpPr txBox="1">
            <a:spLocks noChangeArrowheads="1"/>
          </p:cNvSpPr>
          <p:nvPr/>
        </p:nvSpPr>
        <p:spPr bwMode="auto">
          <a:xfrm>
            <a:off x="5392738" y="3613150"/>
            <a:ext cx="2720975" cy="954088"/>
          </a:xfrm>
          <a:prstGeom prst="rect">
            <a:avLst/>
          </a:prstGeom>
          <a:noFill/>
          <a:ln w="38100" algn="ctr">
            <a:noFill/>
            <a:miter lim="800000"/>
            <a:headEnd/>
            <a:tailEnd/>
          </a:ln>
        </p:spPr>
        <p:txBody>
          <a:bodyPr>
            <a:spAutoFit/>
          </a:bodyPr>
          <a:lstStyle/>
          <a:p>
            <a:pPr algn="ctr"/>
            <a:r>
              <a:rPr lang="en-US" sz="2800" b="1">
                <a:latin typeface="Arial" pitchFamily="34" charset="0"/>
                <a:cs typeface="Arial" pitchFamily="34" charset="0"/>
              </a:rPr>
              <a:t>Decrement</a:t>
            </a:r>
            <a:r>
              <a:rPr lang="en-US" sz="2800">
                <a:latin typeface="Arial" pitchFamily="34" charset="0"/>
                <a:cs typeface="Arial" pitchFamily="34" charset="0"/>
              </a:rPr>
              <a:t> </a:t>
            </a:r>
            <a:r>
              <a:rPr lang="en-US" sz="2800" b="1">
                <a:solidFill>
                  <a:schemeClr val="tx1"/>
                </a:solidFill>
                <a:latin typeface="Arial" pitchFamily="34" charset="0"/>
                <a:cs typeface="Arial" pitchFamily="34" charset="0"/>
              </a:rPr>
              <a:t>size</a:t>
            </a:r>
          </a:p>
        </p:txBody>
      </p:sp>
      <p:grpSp>
        <p:nvGrpSpPr>
          <p:cNvPr id="36882" name="Group 37"/>
          <p:cNvGrpSpPr>
            <a:grpSpLocks/>
          </p:cNvGrpSpPr>
          <p:nvPr/>
        </p:nvGrpSpPr>
        <p:grpSpPr bwMode="auto">
          <a:xfrm>
            <a:off x="6256338" y="1919288"/>
            <a:ext cx="976312" cy="609600"/>
            <a:chOff x="3417" y="2938"/>
            <a:chExt cx="615" cy="384"/>
          </a:xfrm>
        </p:grpSpPr>
        <p:sp>
          <p:nvSpPr>
            <p:cNvPr id="648230" name="AutoShape 3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6907" name="Line 39"/>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6883" name="Group 40"/>
          <p:cNvGrpSpPr>
            <a:grpSpLocks/>
          </p:cNvGrpSpPr>
          <p:nvPr/>
        </p:nvGrpSpPr>
        <p:grpSpPr bwMode="auto">
          <a:xfrm>
            <a:off x="7385050" y="2943225"/>
            <a:ext cx="976313" cy="609600"/>
            <a:chOff x="3417" y="2938"/>
            <a:chExt cx="615" cy="384"/>
          </a:xfrm>
        </p:grpSpPr>
        <p:sp>
          <p:nvSpPr>
            <p:cNvPr id="648233" name="AutoShape 4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6905" name="Line 42"/>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36884" name="Freeform 43"/>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6885" name="Freeform 44"/>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6886" name="Freeform 45"/>
          <p:cNvSpPr>
            <a:spLocks/>
          </p:cNvSpPr>
          <p:nvPr/>
        </p:nvSpPr>
        <p:spPr bwMode="auto">
          <a:xfrm>
            <a:off x="2547938" y="1736725"/>
            <a:ext cx="3522662" cy="482600"/>
          </a:xfrm>
          <a:custGeom>
            <a:avLst/>
            <a:gdLst>
              <a:gd name="T0" fmla="*/ 0 w 2219"/>
              <a:gd name="T1" fmla="*/ 2147483647 h 304"/>
              <a:gd name="T2" fmla="*/ 2147483647 w 2219"/>
              <a:gd name="T3" fmla="*/ 2147483647 h 304"/>
              <a:gd name="T4" fmla="*/ 2147483647 w 2219"/>
              <a:gd name="T5" fmla="*/ 2147483647 h 304"/>
              <a:gd name="T6" fmla="*/ 2147483647 w 2219"/>
              <a:gd name="T7" fmla="*/ 2147483647 h 304"/>
              <a:gd name="T8" fmla="*/ 2147483647 w 2219"/>
              <a:gd name="T9" fmla="*/ 2147483647 h 304"/>
              <a:gd name="T10" fmla="*/ 0 60000 65536"/>
              <a:gd name="T11" fmla="*/ 0 60000 65536"/>
              <a:gd name="T12" fmla="*/ 0 60000 65536"/>
              <a:gd name="T13" fmla="*/ 0 60000 65536"/>
              <a:gd name="T14" fmla="*/ 0 60000 65536"/>
              <a:gd name="T15" fmla="*/ 0 w 2219"/>
              <a:gd name="T16" fmla="*/ 0 h 304"/>
              <a:gd name="T17" fmla="*/ 2219 w 2219"/>
              <a:gd name="T18" fmla="*/ 304 h 304"/>
            </a:gdLst>
            <a:ahLst/>
            <a:cxnLst>
              <a:cxn ang="T10">
                <a:pos x="T0" y="T1"/>
              </a:cxn>
              <a:cxn ang="T11">
                <a:pos x="T2" y="T3"/>
              </a:cxn>
              <a:cxn ang="T12">
                <a:pos x="T4" y="T5"/>
              </a:cxn>
              <a:cxn ang="T13">
                <a:pos x="T6" y="T7"/>
              </a:cxn>
              <a:cxn ang="T14">
                <a:pos x="T8" y="T9"/>
              </a:cxn>
            </a:cxnLst>
            <a:rect l="T15" t="T16" r="T17" b="T18"/>
            <a:pathLst>
              <a:path w="2219" h="304">
                <a:moveTo>
                  <a:pt x="0" y="304"/>
                </a:moveTo>
                <a:cubicBezTo>
                  <a:pt x="41" y="293"/>
                  <a:pt x="82" y="283"/>
                  <a:pt x="180" y="237"/>
                </a:cubicBezTo>
                <a:cubicBezTo>
                  <a:pt x="278" y="191"/>
                  <a:pt x="308" y="60"/>
                  <a:pt x="586" y="30"/>
                </a:cubicBezTo>
                <a:cubicBezTo>
                  <a:pt x="864" y="0"/>
                  <a:pt x="1579" y="16"/>
                  <a:pt x="1851" y="58"/>
                </a:cubicBezTo>
                <a:cubicBezTo>
                  <a:pt x="2123" y="100"/>
                  <a:pt x="2171" y="192"/>
                  <a:pt x="2219" y="285"/>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6887" name="Group 46"/>
          <p:cNvGrpSpPr>
            <a:grpSpLocks/>
          </p:cNvGrpSpPr>
          <p:nvPr/>
        </p:nvGrpSpPr>
        <p:grpSpPr bwMode="auto">
          <a:xfrm>
            <a:off x="7512050" y="3127375"/>
            <a:ext cx="304800" cy="304800"/>
            <a:chOff x="3894" y="2760"/>
            <a:chExt cx="192" cy="192"/>
          </a:xfrm>
        </p:grpSpPr>
        <p:sp>
          <p:nvSpPr>
            <p:cNvPr id="36902" name="Oval 47"/>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3" name="Oval 48"/>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6888" name="Group 49"/>
          <p:cNvGrpSpPr>
            <a:grpSpLocks/>
          </p:cNvGrpSpPr>
          <p:nvPr/>
        </p:nvGrpSpPr>
        <p:grpSpPr bwMode="auto">
          <a:xfrm>
            <a:off x="6380163" y="2109788"/>
            <a:ext cx="304800" cy="304800"/>
            <a:chOff x="3894" y="2760"/>
            <a:chExt cx="192" cy="192"/>
          </a:xfrm>
        </p:grpSpPr>
        <p:sp>
          <p:nvSpPr>
            <p:cNvPr id="36900" name="Oval 50"/>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1" name="Oval 51"/>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6889" name="AutoShape 52"/>
          <p:cNvSpPr>
            <a:spLocks noChangeArrowheads="1"/>
          </p:cNvSpPr>
          <p:nvPr/>
        </p:nvSpPr>
        <p:spPr bwMode="auto">
          <a:xfrm>
            <a:off x="1833563" y="4583113"/>
            <a:ext cx="1022350" cy="863600"/>
          </a:xfrm>
          <a:prstGeom prst="wedgeRoundRectCallout">
            <a:avLst>
              <a:gd name="adj1" fmla="val 305278"/>
              <a:gd name="adj2" fmla="val 26653"/>
              <a:gd name="adj3" fmla="val 16667"/>
            </a:avLst>
          </a:prstGeom>
          <a:noFill/>
          <a:ln w="38100" algn="ctr">
            <a:solidFill>
              <a:srgbClr val="FF7C80"/>
            </a:solidFill>
            <a:miter lim="800000"/>
            <a:headEnd/>
            <a:tailEnd/>
          </a:ln>
        </p:spPr>
        <p:txBody>
          <a:bodyPr/>
          <a:lstStyle/>
          <a:p>
            <a:pPr algn="ctr"/>
            <a:endParaRPr lang="en-US" sz="2800">
              <a:latin typeface="Arial" pitchFamily="34" charset="0"/>
              <a:cs typeface="Arial" pitchFamily="34" charset="0"/>
            </a:endParaRPr>
          </a:p>
        </p:txBody>
      </p:sp>
      <p:grpSp>
        <p:nvGrpSpPr>
          <p:cNvPr id="36890" name="Group 55"/>
          <p:cNvGrpSpPr>
            <a:grpSpLocks/>
          </p:cNvGrpSpPr>
          <p:nvPr/>
        </p:nvGrpSpPr>
        <p:grpSpPr bwMode="auto">
          <a:xfrm>
            <a:off x="4448175" y="3960813"/>
            <a:ext cx="427038" cy="622300"/>
            <a:chOff x="2208" y="1920"/>
            <a:chExt cx="1152" cy="1680"/>
          </a:xfrm>
        </p:grpSpPr>
        <p:sp>
          <p:nvSpPr>
            <p:cNvPr id="36896" name="Oval 56"/>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6897" name="Oval 5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6898" name="AutoShape 5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6899" name="AutoShape 5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36891" name="Group 60"/>
          <p:cNvGrpSpPr>
            <a:grpSpLocks/>
          </p:cNvGrpSpPr>
          <p:nvPr/>
        </p:nvGrpSpPr>
        <p:grpSpPr bwMode="auto">
          <a:xfrm>
            <a:off x="4452938" y="3162300"/>
            <a:ext cx="427037" cy="622300"/>
            <a:chOff x="2208" y="1920"/>
            <a:chExt cx="1152" cy="1680"/>
          </a:xfrm>
        </p:grpSpPr>
        <p:sp>
          <p:nvSpPr>
            <p:cNvPr id="36892" name="Oval 61"/>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6893" name="Oval 6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6894" name="AutoShape 6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6895" name="AutoShape 6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a:noFill/>
        </p:spPr>
        <p:txBody>
          <a:bodyPr/>
          <a:lstStyle/>
          <a:p>
            <a:r>
              <a:rPr lang="en-US" smtClean="0"/>
              <a:t>Art of Multiprocessor Programming</a:t>
            </a:r>
          </a:p>
        </p:txBody>
      </p:sp>
      <p:sp>
        <p:nvSpPr>
          <p:cNvPr id="37891" name="Slide Number Placeholder 2"/>
          <p:cNvSpPr>
            <a:spLocks noGrp="1"/>
          </p:cNvSpPr>
          <p:nvPr>
            <p:ph type="sldNum" sz="quarter" idx="11"/>
          </p:nvPr>
        </p:nvSpPr>
        <p:spPr>
          <a:noFill/>
        </p:spPr>
        <p:txBody>
          <a:bodyPr/>
          <a:lstStyle/>
          <a:p>
            <a:fld id="{129F902D-4E15-4F84-BBC7-D368F0ADA6AF}" type="slidenum">
              <a:rPr lang="ar-SA" smtClean="0"/>
              <a:pPr/>
              <a:t>35</a:t>
            </a:fld>
            <a:endParaRPr lang="en-US" smtClean="0"/>
          </a:p>
        </p:txBody>
      </p:sp>
      <p:sp>
        <p:nvSpPr>
          <p:cNvPr id="3789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BB2D8A7A-0BE2-4C40-8682-7C921C1A9BDA}" type="slidenum">
              <a:rPr lang="ar-SA" sz="1400">
                <a:solidFill>
                  <a:schemeClr val="tx1"/>
                </a:solidFill>
                <a:latin typeface="Arial" pitchFamily="34" charset="0"/>
                <a:cs typeface="Arial" pitchFamily="34" charset="0"/>
              </a:rPr>
              <a:pPr/>
              <a:t>35</a:t>
            </a:fld>
            <a:endParaRPr lang="en-US" sz="1400">
              <a:solidFill>
                <a:schemeClr val="tx1"/>
              </a:solidFill>
              <a:latin typeface="Arial" pitchFamily="34" charset="0"/>
              <a:cs typeface="Arial" pitchFamily="34" charset="0"/>
            </a:endParaRPr>
          </a:p>
        </p:txBody>
      </p:sp>
      <p:grpSp>
        <p:nvGrpSpPr>
          <p:cNvPr id="37893" name="Group 65"/>
          <p:cNvGrpSpPr>
            <a:grpSpLocks/>
          </p:cNvGrpSpPr>
          <p:nvPr/>
        </p:nvGrpSpPr>
        <p:grpSpPr bwMode="auto">
          <a:xfrm>
            <a:off x="4448175" y="3171825"/>
            <a:ext cx="427038" cy="622300"/>
            <a:chOff x="2208" y="1920"/>
            <a:chExt cx="1152" cy="1680"/>
          </a:xfrm>
        </p:grpSpPr>
        <p:sp>
          <p:nvSpPr>
            <p:cNvPr id="37944" name="Oval 66"/>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7945" name="Oval 6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7946" name="AutoShape 6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7947" name="AutoShape 6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646146"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7895" name="Rectangle 3"/>
          <p:cNvSpPr>
            <a:spLocks noGrp="1" noChangeArrowheads="1"/>
          </p:cNvSpPr>
          <p:nvPr>
            <p:ph type="title" idx="4294967295"/>
          </p:nvPr>
        </p:nvSpPr>
        <p:spPr/>
        <p:txBody>
          <a:bodyPr/>
          <a:lstStyle/>
          <a:p>
            <a:r>
              <a:rPr lang="en-US" smtClean="0"/>
              <a:t>Dequeuer</a:t>
            </a:r>
          </a:p>
        </p:txBody>
      </p:sp>
      <p:sp>
        <p:nvSpPr>
          <p:cNvPr id="37896" name="Text Box 4"/>
          <p:cNvSpPr txBox="1">
            <a:spLocks noChangeArrowheads="1"/>
          </p:cNvSpPr>
          <p:nvPr/>
        </p:nvSpPr>
        <p:spPr bwMode="auto">
          <a:xfrm>
            <a:off x="1626706"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37897" name="Text Box 5"/>
          <p:cNvSpPr txBox="1">
            <a:spLocks noChangeArrowheads="1"/>
          </p:cNvSpPr>
          <p:nvPr/>
        </p:nvSpPr>
        <p:spPr bwMode="auto">
          <a:xfrm>
            <a:off x="1648336"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37898" name="Group 6"/>
          <p:cNvGrpSpPr>
            <a:grpSpLocks/>
          </p:cNvGrpSpPr>
          <p:nvPr/>
        </p:nvGrpSpPr>
        <p:grpSpPr bwMode="auto">
          <a:xfrm>
            <a:off x="6553200" y="4672013"/>
            <a:ext cx="304800" cy="304800"/>
            <a:chOff x="3894" y="2760"/>
            <a:chExt cx="192" cy="192"/>
          </a:xfrm>
        </p:grpSpPr>
        <p:sp>
          <p:nvSpPr>
            <p:cNvPr id="37942" name="Oval 7"/>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43" name="Oval 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4" name="Group 9"/>
          <p:cNvGrpSpPr>
            <a:grpSpLocks/>
          </p:cNvGrpSpPr>
          <p:nvPr/>
        </p:nvGrpSpPr>
        <p:grpSpPr bwMode="auto">
          <a:xfrm>
            <a:off x="4452938" y="3176588"/>
            <a:ext cx="427037" cy="622300"/>
            <a:chOff x="2208" y="1920"/>
            <a:chExt cx="1152" cy="1680"/>
          </a:xfrm>
        </p:grpSpPr>
        <p:sp>
          <p:nvSpPr>
            <p:cNvPr id="37938" name="Oval 10"/>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37939" name="Oval 11"/>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7940" name="AutoShape 1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rot="10800000" wrap="none" anchor="ctr"/>
            <a:lstStyle/>
            <a:p>
              <a:endParaRPr lang="en-US">
                <a:latin typeface="Arial" pitchFamily="34" charset="0"/>
                <a:cs typeface="Arial" pitchFamily="34" charset="0"/>
              </a:endParaRPr>
            </a:p>
          </p:txBody>
        </p:sp>
        <p:sp>
          <p:nvSpPr>
            <p:cNvPr id="37941" name="AutoShape 1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7900" name="Text Box 14"/>
          <p:cNvSpPr txBox="1">
            <a:spLocks noChangeArrowheads="1"/>
          </p:cNvSpPr>
          <p:nvPr/>
        </p:nvSpPr>
        <p:spPr bwMode="auto">
          <a:xfrm>
            <a:off x="1595353"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37901" name="Freeform 15"/>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7902" name="Text Box 21"/>
          <p:cNvSpPr txBox="1">
            <a:spLocks noChangeArrowheads="1"/>
          </p:cNvSpPr>
          <p:nvPr/>
        </p:nvSpPr>
        <p:spPr bwMode="auto">
          <a:xfrm>
            <a:off x="1587415"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37903" name="Freeform 22"/>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7904" name="Text Box 23"/>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37905" name="Rectangle 24"/>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1</a:t>
            </a:r>
          </a:p>
        </p:txBody>
      </p:sp>
      <p:grpSp>
        <p:nvGrpSpPr>
          <p:cNvPr id="37906" name="Group 25"/>
          <p:cNvGrpSpPr>
            <a:grpSpLocks/>
          </p:cNvGrpSpPr>
          <p:nvPr/>
        </p:nvGrpSpPr>
        <p:grpSpPr bwMode="auto">
          <a:xfrm>
            <a:off x="5527675" y="4989513"/>
            <a:ext cx="1447800" cy="1295400"/>
            <a:chOff x="1584" y="816"/>
            <a:chExt cx="912" cy="816"/>
          </a:xfrm>
        </p:grpSpPr>
        <p:sp>
          <p:nvSpPr>
            <p:cNvPr id="37929" name="Freeform 2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30" name="Freeform 2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31" name="Freeform 28"/>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32" name="Freeform 2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33" name="Freeform 3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34" name="Freeform 3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35" name="Freeform 32"/>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36" name="Freeform 33"/>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37" name="Freeform 34"/>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7907" name="Text Box 35"/>
          <p:cNvSpPr txBox="1">
            <a:spLocks noChangeArrowheads="1"/>
          </p:cNvSpPr>
          <p:nvPr/>
        </p:nvSpPr>
        <p:spPr bwMode="auto">
          <a:xfrm>
            <a:off x="2943225" y="4916488"/>
            <a:ext cx="2276475" cy="946150"/>
          </a:xfrm>
          <a:prstGeom prst="rect">
            <a:avLst/>
          </a:prstGeom>
          <a:noFill/>
          <a:ln w="38100" algn="ctr">
            <a:noFill/>
            <a:miter lim="800000"/>
            <a:headEnd/>
            <a:tailEnd/>
          </a:ln>
        </p:spPr>
        <p:txBody>
          <a:bodyPr>
            <a:spAutoFit/>
          </a:bodyPr>
          <a:lstStyle/>
          <a:p>
            <a:pPr algn="ctr"/>
            <a:r>
              <a:rPr lang="en-US" sz="2800" b="1">
                <a:latin typeface="Arial" pitchFamily="34" charset="0"/>
                <a:cs typeface="Arial" pitchFamily="34" charset="0"/>
              </a:rPr>
              <a:t>Release</a:t>
            </a:r>
            <a:r>
              <a:rPr lang="en-US" sz="2800">
                <a:latin typeface="Arial" pitchFamily="34" charset="0"/>
                <a:cs typeface="Arial" pitchFamily="34" charset="0"/>
              </a:rPr>
              <a:t> </a:t>
            </a:r>
            <a:r>
              <a:rPr lang="en-US" sz="2800" b="1">
                <a:solidFill>
                  <a:schemeClr val="tx1"/>
                </a:solidFill>
                <a:latin typeface="Arial" pitchFamily="34" charset="0"/>
                <a:cs typeface="Arial" pitchFamily="34" charset="0"/>
              </a:rPr>
              <a:t>deqLock</a:t>
            </a:r>
          </a:p>
        </p:txBody>
      </p:sp>
      <p:sp>
        <p:nvSpPr>
          <p:cNvPr id="646180" name="AutoShape 36"/>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grpSp>
        <p:nvGrpSpPr>
          <p:cNvPr id="37909" name="Group 41"/>
          <p:cNvGrpSpPr>
            <a:grpSpLocks/>
          </p:cNvGrpSpPr>
          <p:nvPr/>
        </p:nvGrpSpPr>
        <p:grpSpPr bwMode="auto">
          <a:xfrm>
            <a:off x="6256338" y="1919288"/>
            <a:ext cx="976312" cy="609600"/>
            <a:chOff x="3417" y="2938"/>
            <a:chExt cx="615" cy="384"/>
          </a:xfrm>
        </p:grpSpPr>
        <p:sp>
          <p:nvSpPr>
            <p:cNvPr id="646186" name="AutoShape 42"/>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7928" name="Line 43"/>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7910" name="Group 45"/>
          <p:cNvGrpSpPr>
            <a:grpSpLocks/>
          </p:cNvGrpSpPr>
          <p:nvPr/>
        </p:nvGrpSpPr>
        <p:grpSpPr bwMode="auto">
          <a:xfrm>
            <a:off x="7385050" y="2943225"/>
            <a:ext cx="976313" cy="609600"/>
            <a:chOff x="3417" y="2938"/>
            <a:chExt cx="615" cy="384"/>
          </a:xfrm>
        </p:grpSpPr>
        <p:sp>
          <p:nvSpPr>
            <p:cNvPr id="646190" name="AutoShape 4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7926" name="Line 4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37911" name="Freeform 48"/>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7912" name="Freeform 49"/>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7913" name="Freeform 53"/>
          <p:cNvSpPr>
            <a:spLocks/>
          </p:cNvSpPr>
          <p:nvPr/>
        </p:nvSpPr>
        <p:spPr bwMode="auto">
          <a:xfrm>
            <a:off x="2547938" y="1736725"/>
            <a:ext cx="3522662" cy="482600"/>
          </a:xfrm>
          <a:custGeom>
            <a:avLst/>
            <a:gdLst>
              <a:gd name="T0" fmla="*/ 0 w 2219"/>
              <a:gd name="T1" fmla="*/ 2147483647 h 304"/>
              <a:gd name="T2" fmla="*/ 2147483647 w 2219"/>
              <a:gd name="T3" fmla="*/ 2147483647 h 304"/>
              <a:gd name="T4" fmla="*/ 2147483647 w 2219"/>
              <a:gd name="T5" fmla="*/ 2147483647 h 304"/>
              <a:gd name="T6" fmla="*/ 2147483647 w 2219"/>
              <a:gd name="T7" fmla="*/ 2147483647 h 304"/>
              <a:gd name="T8" fmla="*/ 2147483647 w 2219"/>
              <a:gd name="T9" fmla="*/ 2147483647 h 304"/>
              <a:gd name="T10" fmla="*/ 0 60000 65536"/>
              <a:gd name="T11" fmla="*/ 0 60000 65536"/>
              <a:gd name="T12" fmla="*/ 0 60000 65536"/>
              <a:gd name="T13" fmla="*/ 0 60000 65536"/>
              <a:gd name="T14" fmla="*/ 0 60000 65536"/>
              <a:gd name="T15" fmla="*/ 0 w 2219"/>
              <a:gd name="T16" fmla="*/ 0 h 304"/>
              <a:gd name="T17" fmla="*/ 2219 w 2219"/>
              <a:gd name="T18" fmla="*/ 304 h 304"/>
            </a:gdLst>
            <a:ahLst/>
            <a:cxnLst>
              <a:cxn ang="T10">
                <a:pos x="T0" y="T1"/>
              </a:cxn>
              <a:cxn ang="T11">
                <a:pos x="T2" y="T3"/>
              </a:cxn>
              <a:cxn ang="T12">
                <a:pos x="T4" y="T5"/>
              </a:cxn>
              <a:cxn ang="T13">
                <a:pos x="T6" y="T7"/>
              </a:cxn>
              <a:cxn ang="T14">
                <a:pos x="T8" y="T9"/>
              </a:cxn>
            </a:cxnLst>
            <a:rect l="T15" t="T16" r="T17" b="T18"/>
            <a:pathLst>
              <a:path w="2219" h="304">
                <a:moveTo>
                  <a:pt x="0" y="304"/>
                </a:moveTo>
                <a:cubicBezTo>
                  <a:pt x="41" y="293"/>
                  <a:pt x="82" y="283"/>
                  <a:pt x="180" y="237"/>
                </a:cubicBezTo>
                <a:cubicBezTo>
                  <a:pt x="278" y="191"/>
                  <a:pt x="308" y="60"/>
                  <a:pt x="586" y="30"/>
                </a:cubicBezTo>
                <a:cubicBezTo>
                  <a:pt x="864" y="0"/>
                  <a:pt x="1579" y="16"/>
                  <a:pt x="1851" y="58"/>
                </a:cubicBezTo>
                <a:cubicBezTo>
                  <a:pt x="2123" y="100"/>
                  <a:pt x="2171" y="192"/>
                  <a:pt x="2219" y="285"/>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7914" name="Group 54"/>
          <p:cNvGrpSpPr>
            <a:grpSpLocks/>
          </p:cNvGrpSpPr>
          <p:nvPr/>
        </p:nvGrpSpPr>
        <p:grpSpPr bwMode="auto">
          <a:xfrm>
            <a:off x="7512050" y="3127375"/>
            <a:ext cx="304800" cy="304800"/>
            <a:chOff x="3894" y="2760"/>
            <a:chExt cx="192" cy="192"/>
          </a:xfrm>
        </p:grpSpPr>
        <p:sp>
          <p:nvSpPr>
            <p:cNvPr id="37923" name="Oval 55"/>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24" name="Oval 56"/>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7915" name="Group 57"/>
          <p:cNvGrpSpPr>
            <a:grpSpLocks/>
          </p:cNvGrpSpPr>
          <p:nvPr/>
        </p:nvGrpSpPr>
        <p:grpSpPr bwMode="auto">
          <a:xfrm>
            <a:off x="6380163" y="2109788"/>
            <a:ext cx="304800" cy="304800"/>
            <a:chOff x="3894" y="2760"/>
            <a:chExt cx="192" cy="192"/>
          </a:xfrm>
        </p:grpSpPr>
        <p:sp>
          <p:nvSpPr>
            <p:cNvPr id="37921" name="Oval 58"/>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7922" name="Oval 59"/>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7916" name="Group 60"/>
          <p:cNvGrpSpPr>
            <a:grpSpLocks/>
          </p:cNvGrpSpPr>
          <p:nvPr/>
        </p:nvGrpSpPr>
        <p:grpSpPr bwMode="auto">
          <a:xfrm>
            <a:off x="4448175" y="3960813"/>
            <a:ext cx="427038" cy="622300"/>
            <a:chOff x="2208" y="1920"/>
            <a:chExt cx="1152" cy="1680"/>
          </a:xfrm>
        </p:grpSpPr>
        <p:sp>
          <p:nvSpPr>
            <p:cNvPr id="37917" name="Oval 61"/>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7918" name="Oval 6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7919" name="AutoShape 6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7920" name="AutoShape 6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46180"/>
                                        </p:tgtEl>
                                      </p:cBhvr>
                                    </p:animEffect>
                                    <p:set>
                                      <p:cBhvr>
                                        <p:cTn id="7" dur="1" fill="hold">
                                          <p:stCondLst>
                                            <p:cond delay="499"/>
                                          </p:stCondLst>
                                        </p:cTn>
                                        <p:tgtEl>
                                          <p:spTgt spid="646180"/>
                                        </p:tgtEl>
                                        <p:attrNameLst>
                                          <p:attrName>style.visibility</p:attrName>
                                        </p:attrNameLst>
                                      </p:cBhvr>
                                      <p:to>
                                        <p:strVal val="hidden"/>
                                      </p:to>
                                    </p:set>
                                  </p:childTnLst>
                                </p:cTn>
                              </p:par>
                            </p:childTnLst>
                          </p:cTn>
                        </p:par>
                        <p:par>
                          <p:cTn id="8" fill="hold">
                            <p:stCondLst>
                              <p:cond delay="500"/>
                            </p:stCondLst>
                            <p:childTnLst>
                              <p:par>
                                <p:cTn id="9" presetID="3" presetClass="exit" presetSubtype="10" fill="hold" nodeType="afterEffect">
                                  <p:stCondLst>
                                    <p:cond delay="0"/>
                                  </p:stCondLst>
                                  <p:childTnLst>
                                    <p:animEffect transition="out" filter="blinds(horizontal)">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8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p:cNvSpPr>
            <a:spLocks noGrp="1"/>
          </p:cNvSpPr>
          <p:nvPr>
            <p:ph type="ftr" sz="quarter" idx="10"/>
          </p:nvPr>
        </p:nvSpPr>
        <p:spPr>
          <a:noFill/>
        </p:spPr>
        <p:txBody>
          <a:bodyPr/>
          <a:lstStyle/>
          <a:p>
            <a:r>
              <a:rPr lang="en-US" smtClean="0"/>
              <a:t>Art of Multiprocessor Programming</a:t>
            </a:r>
          </a:p>
        </p:txBody>
      </p:sp>
      <p:sp>
        <p:nvSpPr>
          <p:cNvPr id="38915" name="Slide Number Placeholder 2"/>
          <p:cNvSpPr>
            <a:spLocks noGrp="1"/>
          </p:cNvSpPr>
          <p:nvPr>
            <p:ph type="sldNum" sz="quarter" idx="11"/>
          </p:nvPr>
        </p:nvSpPr>
        <p:spPr>
          <a:noFill/>
        </p:spPr>
        <p:txBody>
          <a:bodyPr/>
          <a:lstStyle/>
          <a:p>
            <a:fld id="{A2B1BF42-FA72-45FC-906B-D08F2DE9CEB8}" type="slidenum">
              <a:rPr lang="ar-SA" smtClean="0"/>
              <a:pPr/>
              <a:t>36</a:t>
            </a:fld>
            <a:endParaRPr lang="en-US" smtClean="0"/>
          </a:p>
        </p:txBody>
      </p:sp>
      <p:sp>
        <p:nvSpPr>
          <p:cNvPr id="3891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B9E4C944-E98B-48D2-9BDD-5F559F2920F7}" type="slidenum">
              <a:rPr lang="ar-SA" sz="1400">
                <a:solidFill>
                  <a:schemeClr val="tx1"/>
                </a:solidFill>
                <a:latin typeface="Arial" pitchFamily="34" charset="0"/>
                <a:cs typeface="Arial" pitchFamily="34" charset="0"/>
              </a:rPr>
              <a:pPr/>
              <a:t>36</a:t>
            </a:fld>
            <a:endParaRPr lang="en-US" sz="1400">
              <a:solidFill>
                <a:schemeClr val="tx1"/>
              </a:solidFill>
              <a:latin typeface="Arial" pitchFamily="34" charset="0"/>
              <a:cs typeface="Arial" pitchFamily="34" charset="0"/>
            </a:endParaRPr>
          </a:p>
        </p:txBody>
      </p:sp>
      <p:sp>
        <p:nvSpPr>
          <p:cNvPr id="65024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8918" name="Rectangle 3"/>
          <p:cNvSpPr>
            <a:spLocks noGrp="1" noChangeArrowheads="1"/>
          </p:cNvSpPr>
          <p:nvPr>
            <p:ph type="title" idx="4294967295"/>
          </p:nvPr>
        </p:nvSpPr>
        <p:spPr/>
        <p:txBody>
          <a:bodyPr/>
          <a:lstStyle/>
          <a:p>
            <a:r>
              <a:rPr lang="en-US" smtClean="0"/>
              <a:t>Unsuccesful Dequeuer</a:t>
            </a:r>
          </a:p>
        </p:txBody>
      </p:sp>
      <p:sp>
        <p:nvSpPr>
          <p:cNvPr id="38919" name="Text Box 4"/>
          <p:cNvSpPr txBox="1">
            <a:spLocks noChangeArrowheads="1"/>
          </p:cNvSpPr>
          <p:nvPr/>
        </p:nvSpPr>
        <p:spPr bwMode="auto">
          <a:xfrm>
            <a:off x="1626706"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38920" name="Text Box 5"/>
          <p:cNvSpPr txBox="1">
            <a:spLocks noChangeArrowheads="1"/>
          </p:cNvSpPr>
          <p:nvPr/>
        </p:nvSpPr>
        <p:spPr bwMode="auto">
          <a:xfrm>
            <a:off x="1648336"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38921" name="Group 6"/>
          <p:cNvGrpSpPr>
            <a:grpSpLocks/>
          </p:cNvGrpSpPr>
          <p:nvPr/>
        </p:nvGrpSpPr>
        <p:grpSpPr bwMode="auto">
          <a:xfrm>
            <a:off x="4452938" y="3162300"/>
            <a:ext cx="427037" cy="622300"/>
            <a:chOff x="2208" y="1920"/>
            <a:chExt cx="1152" cy="1680"/>
          </a:xfrm>
        </p:grpSpPr>
        <p:sp>
          <p:nvSpPr>
            <p:cNvPr id="38956" name="Oval 7"/>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38957" name="Oval 8"/>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8958" name="AutoShape 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8959" name="AutoShape 1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38922" name="Text Box 11"/>
          <p:cNvSpPr txBox="1">
            <a:spLocks noChangeArrowheads="1"/>
          </p:cNvSpPr>
          <p:nvPr/>
        </p:nvSpPr>
        <p:spPr bwMode="auto">
          <a:xfrm>
            <a:off x="1595353" y="2971800"/>
            <a:ext cx="1133644"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deqLock</a:t>
            </a:r>
          </a:p>
        </p:txBody>
      </p:sp>
      <p:sp>
        <p:nvSpPr>
          <p:cNvPr id="38923" name="Freeform 12"/>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8924" name="Text Box 18"/>
          <p:cNvSpPr txBox="1">
            <a:spLocks noChangeArrowheads="1"/>
          </p:cNvSpPr>
          <p:nvPr/>
        </p:nvSpPr>
        <p:spPr bwMode="auto">
          <a:xfrm>
            <a:off x="1587415" y="3624263"/>
            <a:ext cx="1133645"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enqLock</a:t>
            </a:r>
          </a:p>
        </p:txBody>
      </p:sp>
      <p:sp>
        <p:nvSpPr>
          <p:cNvPr id="38925" name="Freeform 19"/>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8926" name="Text Box 20"/>
          <p:cNvSpPr txBox="1">
            <a:spLocks noChangeArrowheads="1"/>
          </p:cNvSpPr>
          <p:nvPr/>
        </p:nvSpPr>
        <p:spPr bwMode="auto">
          <a:xfrm>
            <a:off x="1631965" y="4268788"/>
            <a:ext cx="620683"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size</a:t>
            </a:r>
          </a:p>
        </p:txBody>
      </p:sp>
      <p:sp>
        <p:nvSpPr>
          <p:cNvPr id="38927" name="Rectangle 21"/>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sz="2800">
                <a:latin typeface="Arial" pitchFamily="34" charset="0"/>
                <a:cs typeface="Arial" pitchFamily="34" charset="0"/>
              </a:rPr>
              <a:t>0</a:t>
            </a:r>
          </a:p>
        </p:txBody>
      </p:sp>
      <p:grpSp>
        <p:nvGrpSpPr>
          <p:cNvPr id="38928" name="Group 22"/>
          <p:cNvGrpSpPr>
            <a:grpSpLocks/>
          </p:cNvGrpSpPr>
          <p:nvPr/>
        </p:nvGrpSpPr>
        <p:grpSpPr bwMode="auto">
          <a:xfrm>
            <a:off x="5527675" y="4989513"/>
            <a:ext cx="1447800" cy="1295400"/>
            <a:chOff x="1584" y="816"/>
            <a:chExt cx="912" cy="816"/>
          </a:xfrm>
        </p:grpSpPr>
        <p:sp>
          <p:nvSpPr>
            <p:cNvPr id="38947" name="Freeform 2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8948" name="Freeform 2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8949" name="Freeform 25"/>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8950" name="Freeform 2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8951" name="Freeform 2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8952" name="Freeform 2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8953" name="Freeform 29"/>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8954" name="Freeform 30"/>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8955" name="Freeform 31"/>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8929" name="Text Box 32"/>
          <p:cNvSpPr txBox="1">
            <a:spLocks noChangeArrowheads="1"/>
          </p:cNvSpPr>
          <p:nvPr/>
        </p:nvSpPr>
        <p:spPr bwMode="auto">
          <a:xfrm>
            <a:off x="5265738" y="3552825"/>
            <a:ext cx="3386137" cy="946150"/>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Read sentinel’s </a:t>
            </a:r>
            <a:r>
              <a:rPr lang="en-US" sz="2800" b="1">
                <a:solidFill>
                  <a:schemeClr val="tx1"/>
                </a:solidFill>
                <a:latin typeface="Arial" pitchFamily="34" charset="0"/>
                <a:cs typeface="Arial" pitchFamily="34" charset="0"/>
              </a:rPr>
              <a:t>next</a:t>
            </a:r>
            <a:r>
              <a:rPr lang="en-US" sz="2800">
                <a:latin typeface="Arial" pitchFamily="34" charset="0"/>
                <a:cs typeface="Arial" pitchFamily="34" charset="0"/>
              </a:rPr>
              <a:t> field</a:t>
            </a:r>
          </a:p>
        </p:txBody>
      </p:sp>
      <p:sp>
        <p:nvSpPr>
          <p:cNvPr id="650274" name="AutoShape 34"/>
          <p:cNvSpPr>
            <a:spLocks noChangeArrowheads="1"/>
          </p:cNvSpPr>
          <p:nvPr/>
        </p:nvSpPr>
        <p:spPr bwMode="auto">
          <a:xfrm>
            <a:off x="7285038" y="5141913"/>
            <a:ext cx="1619250" cy="944562"/>
          </a:xfrm>
          <a:prstGeom prst="cloudCallout">
            <a:avLst>
              <a:gd name="adj1" fmla="val -61472"/>
              <a:gd name="adj2" fmla="val -4620"/>
            </a:avLst>
          </a:prstGeom>
          <a:noFill/>
          <a:ln w="38100">
            <a:solidFill>
              <a:srgbClr val="FF7C80"/>
            </a:solidFill>
            <a:round/>
            <a:headEnd/>
            <a:tailEnd/>
          </a:ln>
        </p:spPr>
        <p:txBody>
          <a:bodyPr/>
          <a:lstStyle/>
          <a:p>
            <a:pPr algn="ctr"/>
            <a:r>
              <a:rPr lang="en-US">
                <a:solidFill>
                  <a:srgbClr val="FF7C80"/>
                </a:solidFill>
                <a:latin typeface="Arial" pitchFamily="34" charset="0"/>
                <a:cs typeface="Arial" pitchFamily="34" charset="0"/>
              </a:rPr>
              <a:t>uh-oh</a:t>
            </a:r>
          </a:p>
        </p:txBody>
      </p:sp>
      <p:sp>
        <p:nvSpPr>
          <p:cNvPr id="38931" name="AutoShape 35"/>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38932" name="Line 36"/>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38933" name="Group 37"/>
          <p:cNvGrpSpPr>
            <a:grpSpLocks/>
          </p:cNvGrpSpPr>
          <p:nvPr/>
        </p:nvGrpSpPr>
        <p:grpSpPr bwMode="auto">
          <a:xfrm>
            <a:off x="3990975" y="1933575"/>
            <a:ext cx="976313" cy="609600"/>
            <a:chOff x="3417" y="2938"/>
            <a:chExt cx="615" cy="384"/>
          </a:xfrm>
        </p:grpSpPr>
        <p:sp>
          <p:nvSpPr>
            <p:cNvPr id="650278" name="AutoShape 3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38946" name="Line 39"/>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38934" name="Group 40"/>
          <p:cNvGrpSpPr>
            <a:grpSpLocks/>
          </p:cNvGrpSpPr>
          <p:nvPr/>
        </p:nvGrpSpPr>
        <p:grpSpPr bwMode="auto">
          <a:xfrm>
            <a:off x="4084638" y="2106613"/>
            <a:ext cx="304800" cy="304800"/>
            <a:chOff x="3894" y="2760"/>
            <a:chExt cx="192" cy="192"/>
          </a:xfrm>
        </p:grpSpPr>
        <p:sp>
          <p:nvSpPr>
            <p:cNvPr id="38943" name="Oval 41"/>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38944" name="Oval 42"/>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8935" name="Freeform 54"/>
          <p:cNvSpPr>
            <a:spLocks/>
          </p:cNvSpPr>
          <p:nvPr/>
        </p:nvSpPr>
        <p:spPr bwMode="auto">
          <a:xfrm>
            <a:off x="2593975" y="2638425"/>
            <a:ext cx="2052638" cy="392113"/>
          </a:xfrm>
          <a:custGeom>
            <a:avLst/>
            <a:gdLst>
              <a:gd name="T0" fmla="*/ 0 w 1293"/>
              <a:gd name="T1" fmla="*/ 2147483647 h 247"/>
              <a:gd name="T2" fmla="*/ 2147483647 w 1293"/>
              <a:gd name="T3" fmla="*/ 2147483647 h 247"/>
              <a:gd name="T4" fmla="*/ 2147483647 w 1293"/>
              <a:gd name="T5" fmla="*/ 0 h 247"/>
              <a:gd name="T6" fmla="*/ 0 60000 65536"/>
              <a:gd name="T7" fmla="*/ 0 60000 65536"/>
              <a:gd name="T8" fmla="*/ 0 60000 65536"/>
              <a:gd name="T9" fmla="*/ 0 w 1293"/>
              <a:gd name="T10" fmla="*/ 0 h 247"/>
              <a:gd name="T11" fmla="*/ 1293 w 1293"/>
              <a:gd name="T12" fmla="*/ 247 h 247"/>
            </a:gdLst>
            <a:ahLst/>
            <a:cxnLst>
              <a:cxn ang="T6">
                <a:pos x="T0" y="T1"/>
              </a:cxn>
              <a:cxn ang="T7">
                <a:pos x="T2" y="T3"/>
              </a:cxn>
              <a:cxn ang="T8">
                <a:pos x="T4" y="T5"/>
              </a:cxn>
            </a:cxnLst>
            <a:rect l="T9" t="T10" r="T11" b="T12"/>
            <a:pathLst>
              <a:path w="1293" h="247">
                <a:moveTo>
                  <a:pt x="0" y="66"/>
                </a:moveTo>
                <a:cubicBezTo>
                  <a:pt x="157" y="94"/>
                  <a:pt x="729" y="247"/>
                  <a:pt x="944" y="236"/>
                </a:cubicBezTo>
                <a:cubicBezTo>
                  <a:pt x="1159" y="225"/>
                  <a:pt x="1220" y="49"/>
                  <a:pt x="129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38936" name="Line 58"/>
          <p:cNvSpPr>
            <a:spLocks noChangeShapeType="1"/>
          </p:cNvSpPr>
          <p:nvPr/>
        </p:nvSpPr>
        <p:spPr bwMode="auto">
          <a:xfrm>
            <a:off x="4479925" y="1933575"/>
            <a:ext cx="400050" cy="5842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38937" name="Group 59"/>
          <p:cNvGrpSpPr>
            <a:grpSpLocks/>
          </p:cNvGrpSpPr>
          <p:nvPr/>
        </p:nvGrpSpPr>
        <p:grpSpPr bwMode="auto">
          <a:xfrm>
            <a:off x="4448175" y="3960813"/>
            <a:ext cx="427038" cy="622300"/>
            <a:chOff x="2208" y="1920"/>
            <a:chExt cx="1152" cy="1680"/>
          </a:xfrm>
        </p:grpSpPr>
        <p:sp>
          <p:nvSpPr>
            <p:cNvPr id="38939" name="Oval 60"/>
            <p:cNvSpPr>
              <a:spLocks noChangeArrowheads="1"/>
            </p:cNvSpPr>
            <p:nvPr/>
          </p:nvSpPr>
          <p:spPr bwMode="auto">
            <a:xfrm>
              <a:off x="2208" y="2448"/>
              <a:ext cx="1152" cy="1152"/>
            </a:xfrm>
            <a:prstGeom prst="ellipse">
              <a:avLst/>
            </a:prstGeom>
            <a:solidFill>
              <a:schemeClr val="tx1"/>
            </a:solidFill>
            <a:ln w="9525" algn="ctr">
              <a:noFill/>
              <a:round/>
              <a:headEnd/>
              <a:tailEnd/>
            </a:ln>
          </p:spPr>
          <p:txBody>
            <a:bodyPr wrap="none" anchor="ctr"/>
            <a:lstStyle/>
            <a:p>
              <a:endParaRPr lang="en-US">
                <a:latin typeface="Arial" pitchFamily="34" charset="0"/>
                <a:cs typeface="Arial" pitchFamily="34" charset="0"/>
              </a:endParaRPr>
            </a:p>
          </p:txBody>
        </p:sp>
        <p:sp>
          <p:nvSpPr>
            <p:cNvPr id="38940" name="Oval 61"/>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38941" name="AutoShape 6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38942" name="AutoShape 6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650273" name="AutoShape 33"/>
          <p:cNvSpPr>
            <a:spLocks noChangeArrowheads="1"/>
          </p:cNvSpPr>
          <p:nvPr/>
        </p:nvSpPr>
        <p:spPr bwMode="auto">
          <a:xfrm flipH="1">
            <a:off x="4310063" y="1855788"/>
            <a:ext cx="911225" cy="784225"/>
          </a:xfrm>
          <a:prstGeom prst="wedgeRoundRectCallout">
            <a:avLst>
              <a:gd name="adj1" fmla="val -116551"/>
              <a:gd name="adj2" fmla="val 358093"/>
              <a:gd name="adj3" fmla="val 16667"/>
            </a:avLst>
          </a:prstGeom>
          <a:noFill/>
          <a:ln w="38100" algn="ctr">
            <a:solidFill>
              <a:srgbClr val="FF0000"/>
            </a:solidFill>
            <a:prstDash val="dash"/>
            <a:miter lim="800000"/>
            <a:headEnd/>
            <a:tailEnd/>
          </a:ln>
        </p:spPr>
        <p:txBody>
          <a:bodyPr/>
          <a:lstStyle/>
          <a:p>
            <a:pPr algn="ctr"/>
            <a:endParaRPr lang="en-US" sz="280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0273"/>
                                        </p:tgtEl>
                                        <p:attrNameLst>
                                          <p:attrName>style.visibility</p:attrName>
                                        </p:attrNameLst>
                                      </p:cBhvr>
                                      <p:to>
                                        <p:strVal val="visible"/>
                                      </p:to>
                                    </p:set>
                                    <p:animEffect transition="in" filter="blinds(horizontal)">
                                      <p:cBhvr>
                                        <p:cTn id="7" dur="500"/>
                                        <p:tgtEl>
                                          <p:spTgt spid="65027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0274"/>
                                        </p:tgtEl>
                                        <p:attrNameLst>
                                          <p:attrName>style.visibility</p:attrName>
                                        </p:attrNameLst>
                                      </p:cBhvr>
                                      <p:to>
                                        <p:strVal val="visible"/>
                                      </p:to>
                                    </p:set>
                                    <p:animEffect transition="in" filter="blinds(horizontal)">
                                      <p:cBhvr>
                                        <p:cTn id="11" dur="500"/>
                                        <p:tgtEl>
                                          <p:spTgt spid="650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74" grpId="0" animBg="1"/>
      <p:bldP spid="65027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a:noFill/>
        </p:spPr>
        <p:txBody>
          <a:bodyPr/>
          <a:lstStyle/>
          <a:p>
            <a:r>
              <a:rPr lang="en-US" smtClean="0"/>
              <a:t>Art of Multiprocessor Programming</a:t>
            </a:r>
          </a:p>
        </p:txBody>
      </p:sp>
      <p:sp>
        <p:nvSpPr>
          <p:cNvPr id="39939" name="Slide Number Placeholder 2"/>
          <p:cNvSpPr>
            <a:spLocks noGrp="1"/>
          </p:cNvSpPr>
          <p:nvPr>
            <p:ph type="sldNum" sz="quarter" idx="11"/>
          </p:nvPr>
        </p:nvSpPr>
        <p:spPr>
          <a:noFill/>
        </p:spPr>
        <p:txBody>
          <a:bodyPr/>
          <a:lstStyle/>
          <a:p>
            <a:fld id="{7260ACD7-8528-49DC-B82A-E84D0BD25AC1}" type="slidenum">
              <a:rPr lang="ar-SA" smtClean="0">
                <a:cs typeface="Arial" pitchFamily="34" charset="0"/>
              </a:rPr>
              <a:pPr/>
              <a:t>37</a:t>
            </a:fld>
            <a:endParaRPr lang="en-US" smtClean="0">
              <a:cs typeface="Arial" pitchFamily="34" charset="0"/>
            </a:endParaRPr>
          </a:p>
        </p:txBody>
      </p:sp>
      <p:sp>
        <p:nvSpPr>
          <p:cNvPr id="3994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560541B8-F098-4E44-B172-929AF0402960}" type="slidenum">
              <a:rPr lang="ar-SA" sz="1400">
                <a:solidFill>
                  <a:schemeClr val="tx1"/>
                </a:solidFill>
                <a:latin typeface="Arial" pitchFamily="34" charset="0"/>
                <a:cs typeface="Arial" pitchFamily="34" charset="0"/>
              </a:rPr>
              <a:pPr/>
              <a:t>37</a:t>
            </a:fld>
            <a:endParaRPr lang="en-US" sz="1400" dirty="0">
              <a:solidFill>
                <a:schemeClr val="tx1"/>
              </a:solidFill>
              <a:latin typeface="Arial" pitchFamily="34" charset="0"/>
              <a:cs typeface="Arial" pitchFamily="34" charset="0"/>
            </a:endParaRPr>
          </a:p>
        </p:txBody>
      </p:sp>
      <p:sp>
        <p:nvSpPr>
          <p:cNvPr id="39941" name="Rectangle 3"/>
          <p:cNvSpPr>
            <a:spLocks noGrp="1" noChangeArrowheads="1"/>
          </p:cNvSpPr>
          <p:nvPr>
            <p:ph type="title" idx="4294967295"/>
          </p:nvPr>
        </p:nvSpPr>
        <p:spPr>
          <a:xfrm>
            <a:off x="685800" y="285750"/>
            <a:ext cx="7772400" cy="1143000"/>
          </a:xfrm>
        </p:spPr>
        <p:txBody>
          <a:bodyPr/>
          <a:lstStyle/>
          <a:p>
            <a:r>
              <a:rPr lang="en-US" smtClean="0"/>
              <a:t>Bounded Queue</a:t>
            </a:r>
          </a:p>
        </p:txBody>
      </p:sp>
      <p:sp>
        <p:nvSpPr>
          <p:cNvPr id="39942" name="Text Box 4"/>
          <p:cNvSpPr txBox="1">
            <a:spLocks noChangeArrowheads="1"/>
          </p:cNvSpPr>
          <p:nvPr/>
        </p:nvSpPr>
        <p:spPr bwMode="auto">
          <a:xfrm>
            <a:off x="685800" y="1992313"/>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public class</a:t>
            </a:r>
            <a:r>
              <a:rPr lang="en-US" sz="2000" b="1">
                <a:latin typeface="Lucida Console" pitchFamily="49" charset="0"/>
                <a:cs typeface="Courier New" pitchFamily="49" charset="0"/>
              </a:rPr>
              <a:t> BoundedQueue&lt;T&gt; {</a:t>
            </a:r>
          </a:p>
          <a:p>
            <a:pPr algn="l"/>
            <a:r>
              <a:rPr lang="en-US" sz="2000" b="1">
                <a:latin typeface="Lucida Console" pitchFamily="49" charset="0"/>
                <a:cs typeface="Courier New" pitchFamily="49" charset="0"/>
              </a:rPr>
              <a:t>  ReentrantLock enqLock, deqLock;</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Condition</a:t>
            </a:r>
            <a:r>
              <a:rPr lang="en-US" sz="2000" b="1">
                <a:latin typeface="Lucida Console" pitchFamily="49" charset="0"/>
                <a:cs typeface="Courier New" pitchFamily="49" charset="0"/>
              </a:rPr>
              <a:t> notEmptyCondition, notFullCondition;</a:t>
            </a:r>
          </a:p>
          <a:p>
            <a:pPr algn="l"/>
            <a:r>
              <a:rPr lang="en-US" sz="2000" b="1">
                <a:latin typeface="Lucida Console" pitchFamily="49" charset="0"/>
                <a:cs typeface="Courier New" pitchFamily="49" charset="0"/>
              </a:rPr>
              <a:t>  AtomicInteger size;</a:t>
            </a:r>
          </a:p>
          <a:p>
            <a:pPr algn="l"/>
            <a:r>
              <a:rPr lang="en-US" sz="2000" b="1">
                <a:latin typeface="Lucida Console" pitchFamily="49" charset="0"/>
                <a:cs typeface="Courier New" pitchFamily="49" charset="0"/>
              </a:rPr>
              <a:t>  Node head; </a:t>
            </a:r>
          </a:p>
          <a:p>
            <a:pPr algn="l"/>
            <a:r>
              <a:rPr lang="en-US" sz="2000" b="1">
                <a:latin typeface="Lucida Console" pitchFamily="49" charset="0"/>
                <a:cs typeface="Courier New" pitchFamily="49" charset="0"/>
              </a:rPr>
              <a:t>  Node tail;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int</a:t>
            </a:r>
            <a:r>
              <a:rPr lang="en-US" sz="2000" b="1">
                <a:latin typeface="Lucida Console" pitchFamily="49" charset="0"/>
                <a:cs typeface="Courier New" pitchFamily="49" charset="0"/>
              </a:rPr>
              <a:t> capacity;</a:t>
            </a:r>
          </a:p>
          <a:p>
            <a:pPr algn="l"/>
            <a:r>
              <a:rPr lang="en-US" sz="2000" b="1">
                <a:latin typeface="Lucida Console" pitchFamily="49" charset="0"/>
                <a:cs typeface="Courier New" pitchFamily="49" charset="0"/>
              </a:rPr>
              <a:t>  enqLock = </a:t>
            </a:r>
            <a:r>
              <a:rPr lang="en-US" sz="2000" b="1">
                <a:solidFill>
                  <a:schemeClr val="tx1"/>
                </a:solidFill>
                <a:latin typeface="Lucida Console" pitchFamily="49" charset="0"/>
                <a:cs typeface="Courier New" pitchFamily="49" charset="0"/>
              </a:rPr>
              <a:t>new</a:t>
            </a:r>
            <a:r>
              <a:rPr lang="en-US" sz="2000" b="1">
                <a:latin typeface="Lucida Console" pitchFamily="49" charset="0"/>
                <a:cs typeface="Courier New" pitchFamily="49" charset="0"/>
              </a:rPr>
              <a:t> ReentrantLock();</a:t>
            </a:r>
          </a:p>
          <a:p>
            <a:pPr algn="l"/>
            <a:r>
              <a:rPr lang="en-US" sz="2000" b="1">
                <a:latin typeface="Lucida Console" pitchFamily="49" charset="0"/>
                <a:cs typeface="Courier New" pitchFamily="49" charset="0"/>
              </a:rPr>
              <a:t>  notFullCondition = enqLock.newCondition();</a:t>
            </a:r>
          </a:p>
          <a:p>
            <a:pPr algn="l"/>
            <a:r>
              <a:rPr lang="en-US" sz="2000" b="1">
                <a:latin typeface="Lucida Console" pitchFamily="49" charset="0"/>
                <a:cs typeface="Courier New" pitchFamily="49" charset="0"/>
              </a:rPr>
              <a:t>  deqLock = </a:t>
            </a:r>
            <a:r>
              <a:rPr lang="en-US" sz="2000" b="1">
                <a:solidFill>
                  <a:schemeClr val="tx1"/>
                </a:solidFill>
                <a:latin typeface="Lucida Console" pitchFamily="49" charset="0"/>
                <a:cs typeface="Courier New" pitchFamily="49" charset="0"/>
              </a:rPr>
              <a:t>new</a:t>
            </a:r>
            <a:r>
              <a:rPr lang="en-US" sz="2000" b="1">
                <a:latin typeface="Lucida Console" pitchFamily="49" charset="0"/>
                <a:cs typeface="Courier New" pitchFamily="49" charset="0"/>
              </a:rPr>
              <a:t> ReentrantLock();</a:t>
            </a:r>
          </a:p>
          <a:p>
            <a:pPr algn="l"/>
            <a:r>
              <a:rPr lang="en-US" sz="2000" b="1">
                <a:latin typeface="Lucida Console" pitchFamily="49" charset="0"/>
                <a:cs typeface="Courier New" pitchFamily="49" charset="0"/>
              </a:rPr>
              <a:t>  notEmptyCondition = deqLock.newCondition();</a:t>
            </a:r>
          </a:p>
          <a:p>
            <a:pPr algn="l"/>
            <a:r>
              <a:rPr lang="en-US" sz="2000" b="1">
                <a:latin typeface="Lucida Console"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ph type="ftr" sz="quarter" idx="10"/>
          </p:nvPr>
        </p:nvSpPr>
        <p:spPr>
          <a:noFill/>
        </p:spPr>
        <p:txBody>
          <a:bodyPr/>
          <a:lstStyle/>
          <a:p>
            <a:r>
              <a:rPr lang="en-US" smtClean="0"/>
              <a:t>Art of Multiprocessor Programming</a:t>
            </a:r>
          </a:p>
        </p:txBody>
      </p:sp>
      <p:sp>
        <p:nvSpPr>
          <p:cNvPr id="40963" name="Slide Number Placeholder 2"/>
          <p:cNvSpPr>
            <a:spLocks noGrp="1"/>
          </p:cNvSpPr>
          <p:nvPr>
            <p:ph type="sldNum" sz="quarter" idx="11"/>
          </p:nvPr>
        </p:nvSpPr>
        <p:spPr>
          <a:noFill/>
        </p:spPr>
        <p:txBody>
          <a:bodyPr/>
          <a:lstStyle/>
          <a:p>
            <a:fld id="{618BCCC8-54AC-4A84-933D-98E4A0F13CE4}" type="slidenum">
              <a:rPr lang="ar-SA" smtClean="0">
                <a:cs typeface="Arial" pitchFamily="34" charset="0"/>
              </a:rPr>
              <a:pPr/>
              <a:t>38</a:t>
            </a:fld>
            <a:endParaRPr lang="en-US" smtClean="0">
              <a:cs typeface="Arial" pitchFamily="34" charset="0"/>
            </a:endParaRPr>
          </a:p>
        </p:txBody>
      </p:sp>
      <p:sp>
        <p:nvSpPr>
          <p:cNvPr id="4096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228A9A19-83CA-4992-B9A5-F25617FE255C}" type="slidenum">
              <a:rPr lang="ar-SA" sz="1400">
                <a:solidFill>
                  <a:schemeClr val="tx1"/>
                </a:solidFill>
                <a:latin typeface="Arial" pitchFamily="34" charset="0"/>
                <a:cs typeface="Arial" pitchFamily="34" charset="0"/>
              </a:rPr>
              <a:pPr/>
              <a:t>38</a:t>
            </a:fld>
            <a:endParaRPr lang="en-US" sz="1400" dirty="0">
              <a:solidFill>
                <a:schemeClr val="tx1"/>
              </a:solidFill>
              <a:latin typeface="Arial" pitchFamily="34" charset="0"/>
              <a:cs typeface="Arial" pitchFamily="34" charset="0"/>
            </a:endParaRPr>
          </a:p>
        </p:txBody>
      </p:sp>
      <p:sp>
        <p:nvSpPr>
          <p:cNvPr id="40965" name="Rectangle 3"/>
          <p:cNvSpPr>
            <a:spLocks noGrp="1" noChangeArrowheads="1"/>
          </p:cNvSpPr>
          <p:nvPr>
            <p:ph type="title" idx="4294967295"/>
          </p:nvPr>
        </p:nvSpPr>
        <p:spPr>
          <a:xfrm>
            <a:off x="685800" y="285750"/>
            <a:ext cx="7772400" cy="1143000"/>
          </a:xfrm>
        </p:spPr>
        <p:txBody>
          <a:bodyPr/>
          <a:lstStyle/>
          <a:p>
            <a:r>
              <a:rPr lang="en-US" smtClean="0"/>
              <a:t>Bounded Queue</a:t>
            </a:r>
          </a:p>
        </p:txBody>
      </p:sp>
      <p:sp>
        <p:nvSpPr>
          <p:cNvPr id="40966" name="Text Box 4"/>
          <p:cNvSpPr txBox="1">
            <a:spLocks noChangeArrowheads="1"/>
          </p:cNvSpPr>
          <p:nvPr/>
        </p:nvSpPr>
        <p:spPr bwMode="auto">
          <a:xfrm>
            <a:off x="685800" y="1992313"/>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BoundedQueue&lt;T&gt; {</a:t>
            </a:r>
          </a:p>
          <a:p>
            <a:pPr algn="l"/>
            <a:r>
              <a:rPr lang="en-US" sz="2000" b="1">
                <a:latin typeface="Lucida Console" pitchFamily="49" charset="0"/>
                <a:cs typeface="Courier New" pitchFamily="49" charset="0"/>
              </a:rPr>
              <a:t>  ReentrantLock enqLock, deqLock;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Condition notEmptyCondition, notFullCondition;</a:t>
            </a:r>
          </a:p>
          <a:p>
            <a:pPr algn="l"/>
            <a:r>
              <a:rPr lang="en-US" sz="2000" b="1">
                <a:solidFill>
                  <a:schemeClr val="folHlink"/>
                </a:solidFill>
                <a:latin typeface="Lucida Console" pitchFamily="49" charset="0"/>
                <a:cs typeface="Courier New" pitchFamily="49" charset="0"/>
              </a:rPr>
              <a:t>  AtomicInteger size;</a:t>
            </a:r>
          </a:p>
          <a:p>
            <a:pPr algn="l"/>
            <a:r>
              <a:rPr lang="en-US" sz="2000" b="1">
                <a:solidFill>
                  <a:schemeClr val="folHlink"/>
                </a:solidFill>
                <a:latin typeface="Lucida Console" pitchFamily="49" charset="0"/>
                <a:cs typeface="Courier New" pitchFamily="49" charset="0"/>
              </a:rPr>
              <a:t>  Node head; </a:t>
            </a:r>
          </a:p>
          <a:p>
            <a:pPr algn="l"/>
            <a:r>
              <a:rPr lang="en-US" sz="2000" b="1">
                <a:solidFill>
                  <a:schemeClr val="folHlink"/>
                </a:solidFill>
                <a:latin typeface="Lucida Console" pitchFamily="49" charset="0"/>
                <a:cs typeface="Courier New" pitchFamily="49" charset="0"/>
              </a:rPr>
              <a:t>  Node tail; </a:t>
            </a:r>
          </a:p>
          <a:p>
            <a:pPr algn="l"/>
            <a:r>
              <a:rPr lang="en-US" sz="2000" b="1">
                <a:solidFill>
                  <a:schemeClr val="folHlink"/>
                </a:solidFill>
                <a:latin typeface="Lucida Console" pitchFamily="49" charset="0"/>
                <a:cs typeface="Courier New" pitchFamily="49" charset="0"/>
              </a:rPr>
              <a:t>  int capacity;</a:t>
            </a:r>
          </a:p>
          <a:p>
            <a:pPr algn="l"/>
            <a:r>
              <a:rPr lang="en-US" sz="2000" b="1">
                <a:solidFill>
                  <a:schemeClr val="folHlink"/>
                </a:solidFill>
                <a:latin typeface="Lucida Console" pitchFamily="49" charset="0"/>
                <a:cs typeface="Courier New" pitchFamily="49" charset="0"/>
              </a:rPr>
              <a:t>  enqLock = new ReentrantLock();</a:t>
            </a:r>
          </a:p>
          <a:p>
            <a:pPr algn="l"/>
            <a:r>
              <a:rPr lang="en-US" sz="2000" b="1">
                <a:solidFill>
                  <a:schemeClr val="folHlink"/>
                </a:solidFill>
                <a:latin typeface="Lucida Console" pitchFamily="49" charset="0"/>
                <a:cs typeface="Courier New" pitchFamily="49" charset="0"/>
              </a:rPr>
              <a:t>  notFullCondition = enqLock.newCondition();</a:t>
            </a:r>
          </a:p>
          <a:p>
            <a:pPr algn="l"/>
            <a:r>
              <a:rPr lang="en-US" sz="2000" b="1">
                <a:solidFill>
                  <a:schemeClr val="folHlink"/>
                </a:solidFill>
                <a:latin typeface="Lucida Console" pitchFamily="49" charset="0"/>
                <a:cs typeface="Courier New" pitchFamily="49" charset="0"/>
              </a:rPr>
              <a:t>  deqLock = new ReentrantLock();</a:t>
            </a:r>
          </a:p>
          <a:p>
            <a:pPr algn="l"/>
            <a:r>
              <a:rPr lang="en-US" sz="2000" b="1">
                <a:solidFill>
                  <a:schemeClr val="folHlink"/>
                </a:solidFill>
                <a:latin typeface="Lucida Console" pitchFamily="49" charset="0"/>
                <a:cs typeface="Courier New" pitchFamily="49" charset="0"/>
              </a:rPr>
              <a:t>  notEmptyCondition = deqLock.newCondition();</a:t>
            </a:r>
          </a:p>
          <a:p>
            <a:pPr algn="l"/>
            <a:r>
              <a:rPr lang="en-US" sz="2000" b="1">
                <a:solidFill>
                  <a:schemeClr val="folHlink"/>
                </a:solidFill>
                <a:latin typeface="Lucida Console" pitchFamily="49" charset="0"/>
                <a:cs typeface="Courier New" pitchFamily="49" charset="0"/>
              </a:rPr>
              <a:t>}</a:t>
            </a:r>
          </a:p>
        </p:txBody>
      </p:sp>
      <p:sp>
        <p:nvSpPr>
          <p:cNvPr id="40967" name="AutoShape 5"/>
          <p:cNvSpPr>
            <a:spLocks noChangeArrowheads="1"/>
          </p:cNvSpPr>
          <p:nvPr/>
        </p:nvSpPr>
        <p:spPr bwMode="auto">
          <a:xfrm flipH="1">
            <a:off x="982663" y="2320925"/>
            <a:ext cx="4987925" cy="346075"/>
          </a:xfrm>
          <a:prstGeom prst="wedgeRoundRectCallout">
            <a:avLst>
              <a:gd name="adj1" fmla="val -44083"/>
              <a:gd name="adj2" fmla="val 390824"/>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40968" name="Text Box 6"/>
          <p:cNvSpPr txBox="1">
            <a:spLocks noChangeArrowheads="1"/>
          </p:cNvSpPr>
          <p:nvPr/>
        </p:nvSpPr>
        <p:spPr bwMode="auto">
          <a:xfrm>
            <a:off x="5015424" y="3808413"/>
            <a:ext cx="2980303" cy="523220"/>
          </a:xfrm>
          <a:prstGeom prst="rect">
            <a:avLst/>
          </a:prstGeom>
          <a:noFill/>
          <a:ln w="38100" algn="ctr">
            <a:noFill/>
            <a:miter lim="800000"/>
            <a:headEnd/>
            <a:tailEnd/>
          </a:ln>
        </p:spPr>
        <p:txBody>
          <a:bodyPr wrap="none">
            <a:spAutoFit/>
          </a:bodyPr>
          <a:lstStyle/>
          <a:p>
            <a:pPr algn="ctr"/>
            <a:r>
              <a:rPr lang="en-US" sz="2800" b="1" dirty="0" err="1" smtClean="0">
                <a:solidFill>
                  <a:srgbClr val="FF0000"/>
                </a:solidFill>
                <a:latin typeface="Arial" pitchFamily="34" charset="0"/>
                <a:cs typeface="Arial" pitchFamily="34" charset="0"/>
              </a:rPr>
              <a:t>enq</a:t>
            </a:r>
            <a:r>
              <a:rPr lang="en-US" sz="2800" b="1" dirty="0" smtClean="0">
                <a:solidFill>
                  <a:srgbClr val="FF0000"/>
                </a:solidFill>
                <a:latin typeface="Arial" pitchFamily="34" charset="0"/>
                <a:cs typeface="Arial" pitchFamily="34" charset="0"/>
              </a:rPr>
              <a:t> </a:t>
            </a:r>
            <a:r>
              <a:rPr lang="en-US" sz="2800" b="1" dirty="0">
                <a:solidFill>
                  <a:srgbClr val="FF0000"/>
                </a:solidFill>
                <a:latin typeface="Arial" pitchFamily="34" charset="0"/>
                <a:cs typeface="Arial" pitchFamily="34" charset="0"/>
              </a:rPr>
              <a:t>&amp; </a:t>
            </a:r>
            <a:r>
              <a:rPr lang="en-US" sz="2800" b="1" dirty="0" err="1">
                <a:solidFill>
                  <a:srgbClr val="FF0000"/>
                </a:solidFill>
                <a:latin typeface="Arial" pitchFamily="34" charset="0"/>
                <a:cs typeface="Arial" pitchFamily="34" charset="0"/>
              </a:rPr>
              <a:t>deq</a:t>
            </a:r>
            <a:r>
              <a:rPr lang="en-US" sz="2800" b="1" dirty="0">
                <a:solidFill>
                  <a:srgbClr val="FF0000"/>
                </a:solidFill>
                <a:latin typeface="Arial" pitchFamily="34" charset="0"/>
                <a:cs typeface="Arial" pitchFamily="34" charset="0"/>
              </a:rPr>
              <a:t> locks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1"/>
          <p:cNvSpPr>
            <a:spLocks noGrp="1"/>
          </p:cNvSpPr>
          <p:nvPr>
            <p:ph type="ftr" sz="quarter" idx="10"/>
          </p:nvPr>
        </p:nvSpPr>
        <p:spPr>
          <a:noFill/>
        </p:spPr>
        <p:txBody>
          <a:bodyPr/>
          <a:lstStyle/>
          <a:p>
            <a:r>
              <a:rPr lang="en-US" smtClean="0"/>
              <a:t>Art of Multiprocessor Programming</a:t>
            </a:r>
          </a:p>
        </p:txBody>
      </p:sp>
      <p:sp>
        <p:nvSpPr>
          <p:cNvPr id="41987" name="Slide Number Placeholder 2"/>
          <p:cNvSpPr>
            <a:spLocks noGrp="1"/>
          </p:cNvSpPr>
          <p:nvPr>
            <p:ph type="sldNum" sz="quarter" idx="11"/>
          </p:nvPr>
        </p:nvSpPr>
        <p:spPr>
          <a:noFill/>
        </p:spPr>
        <p:txBody>
          <a:bodyPr/>
          <a:lstStyle/>
          <a:p>
            <a:fld id="{9666F31F-64A2-472C-A9DE-F8112701ADCE}" type="slidenum">
              <a:rPr lang="ar-SA" smtClean="0">
                <a:cs typeface="Arial" pitchFamily="34" charset="0"/>
              </a:rPr>
              <a:pPr/>
              <a:t>39</a:t>
            </a:fld>
            <a:endParaRPr lang="en-US" smtClean="0">
              <a:cs typeface="Arial" pitchFamily="34" charset="0"/>
            </a:endParaRPr>
          </a:p>
        </p:txBody>
      </p:sp>
      <p:sp>
        <p:nvSpPr>
          <p:cNvPr id="4198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A088145-ED59-43BD-851B-AD13F5542E47}" type="slidenum">
              <a:rPr lang="ar-SA" sz="1400">
                <a:solidFill>
                  <a:schemeClr val="tx1"/>
                </a:solidFill>
                <a:latin typeface="Arial" pitchFamily="34" charset="0"/>
                <a:cs typeface="Arial" pitchFamily="34" charset="0"/>
              </a:rPr>
              <a:pPr/>
              <a:t>39</a:t>
            </a:fld>
            <a:endParaRPr lang="en-US" sz="1400" dirty="0">
              <a:solidFill>
                <a:schemeClr val="tx1"/>
              </a:solidFill>
              <a:latin typeface="Arial" pitchFamily="34" charset="0"/>
              <a:cs typeface="Arial" pitchFamily="34" charset="0"/>
            </a:endParaRPr>
          </a:p>
        </p:txBody>
      </p:sp>
      <p:sp>
        <p:nvSpPr>
          <p:cNvPr id="41989" name="Rectangle 2"/>
          <p:cNvSpPr>
            <a:spLocks noGrp="1" noChangeArrowheads="1"/>
          </p:cNvSpPr>
          <p:nvPr>
            <p:ph type="title" idx="4294967295"/>
          </p:nvPr>
        </p:nvSpPr>
        <p:spPr/>
        <p:txBody>
          <a:bodyPr/>
          <a:lstStyle/>
          <a:p>
            <a:r>
              <a:rPr lang="en-US" smtClean="0"/>
              <a:t>Digression: Monitor Locks</a:t>
            </a:r>
          </a:p>
        </p:txBody>
      </p:sp>
      <p:sp>
        <p:nvSpPr>
          <p:cNvPr id="41990" name="Rectangle 3"/>
          <p:cNvSpPr>
            <a:spLocks noGrp="1" noChangeArrowheads="1"/>
          </p:cNvSpPr>
          <p:nvPr>
            <p:ph type="body" idx="4294967295"/>
          </p:nvPr>
        </p:nvSpPr>
        <p:spPr>
          <a:xfrm>
            <a:off x="715963" y="2192338"/>
            <a:ext cx="7772400" cy="3673475"/>
          </a:xfrm>
        </p:spPr>
        <p:txBody>
          <a:bodyPr/>
          <a:lstStyle/>
          <a:p>
            <a:pPr>
              <a:lnSpc>
                <a:spcPct val="80000"/>
              </a:lnSpc>
            </a:pPr>
            <a:r>
              <a:rPr lang="en-US" sz="3600" smtClean="0"/>
              <a:t>Java </a:t>
            </a:r>
            <a:r>
              <a:rPr lang="en-US" sz="2800" b="1" smtClean="0">
                <a:solidFill>
                  <a:schemeClr val="tx1"/>
                </a:solidFill>
                <a:latin typeface="Lucida Console" pitchFamily="49" charset="0"/>
              </a:rPr>
              <a:t>synchronized</a:t>
            </a:r>
            <a:r>
              <a:rPr lang="en-US" sz="3600" smtClean="0"/>
              <a:t> objects and </a:t>
            </a:r>
            <a:r>
              <a:rPr lang="en-US" sz="2800" b="1" smtClean="0">
                <a:solidFill>
                  <a:schemeClr val="tx1"/>
                </a:solidFill>
                <a:latin typeface="Lucida Console" pitchFamily="49" charset="0"/>
              </a:rPr>
              <a:t>ReentrantLocks</a:t>
            </a:r>
            <a:r>
              <a:rPr lang="en-US" sz="3600" smtClean="0"/>
              <a:t> are </a:t>
            </a:r>
            <a:r>
              <a:rPr lang="en-US" sz="3600" smtClean="0">
                <a:solidFill>
                  <a:schemeClr val="tx1"/>
                </a:solidFill>
              </a:rPr>
              <a:t>monitors</a:t>
            </a:r>
          </a:p>
          <a:p>
            <a:pPr>
              <a:lnSpc>
                <a:spcPct val="80000"/>
              </a:lnSpc>
            </a:pPr>
            <a:r>
              <a:rPr lang="en-US" sz="3600" smtClean="0"/>
              <a:t>Allow blocking on a condition rather than spinning</a:t>
            </a:r>
          </a:p>
          <a:p>
            <a:pPr>
              <a:lnSpc>
                <a:spcPct val="80000"/>
              </a:lnSpc>
            </a:pPr>
            <a:r>
              <a:rPr lang="en-US" sz="3600" smtClean="0"/>
              <a:t>Threads: </a:t>
            </a:r>
          </a:p>
          <a:p>
            <a:pPr lvl="1">
              <a:lnSpc>
                <a:spcPct val="80000"/>
              </a:lnSpc>
            </a:pPr>
            <a:r>
              <a:rPr lang="en-US" sz="3200" smtClean="0">
                <a:solidFill>
                  <a:schemeClr val="tx1"/>
                </a:solidFill>
              </a:rPr>
              <a:t>acquire</a:t>
            </a:r>
            <a:r>
              <a:rPr lang="en-US" sz="3200" smtClean="0"/>
              <a:t> and </a:t>
            </a:r>
            <a:r>
              <a:rPr lang="en-US" sz="3200" smtClean="0">
                <a:solidFill>
                  <a:schemeClr val="tx1"/>
                </a:solidFill>
              </a:rPr>
              <a:t>release</a:t>
            </a:r>
            <a:r>
              <a:rPr lang="en-US" sz="3200" smtClean="0"/>
              <a:t> lock</a:t>
            </a:r>
          </a:p>
          <a:p>
            <a:pPr lvl="1">
              <a:lnSpc>
                <a:spcPct val="80000"/>
              </a:lnSpc>
            </a:pPr>
            <a:r>
              <a:rPr lang="en-US" sz="3200" smtClean="0">
                <a:solidFill>
                  <a:schemeClr val="tx1"/>
                </a:solidFill>
              </a:rPr>
              <a:t>wait</a:t>
            </a:r>
            <a:r>
              <a:rPr lang="en-US" sz="3200" smtClean="0"/>
              <a:t> on a condition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a:noFill/>
        </p:spPr>
        <p:txBody>
          <a:bodyPr/>
          <a:lstStyle/>
          <a:p>
            <a:r>
              <a:rPr lang="en-US" smtClean="0"/>
              <a:t>Art of Multiprocessor Programming</a:t>
            </a:r>
          </a:p>
        </p:txBody>
      </p:sp>
      <p:sp>
        <p:nvSpPr>
          <p:cNvPr id="6147" name="Slide Number Placeholder 2"/>
          <p:cNvSpPr>
            <a:spLocks noGrp="1"/>
          </p:cNvSpPr>
          <p:nvPr>
            <p:ph type="sldNum" sz="quarter" idx="11"/>
          </p:nvPr>
        </p:nvSpPr>
        <p:spPr>
          <a:noFill/>
        </p:spPr>
        <p:txBody>
          <a:bodyPr/>
          <a:lstStyle/>
          <a:p>
            <a:fld id="{B49D864C-E03F-48D5-9F28-BFEA405EBA4F}" type="slidenum">
              <a:rPr lang="ar-SA" smtClean="0">
                <a:cs typeface="Arial" pitchFamily="34" charset="0"/>
              </a:rPr>
              <a:pPr/>
              <a:t>4</a:t>
            </a:fld>
            <a:endParaRPr lang="en-US" smtClean="0">
              <a:cs typeface="Arial" pitchFamily="34" charset="0"/>
            </a:endParaRPr>
          </a:p>
        </p:txBody>
      </p:sp>
      <p:sp>
        <p:nvSpPr>
          <p:cNvPr id="614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04D99F45-5C45-4DDB-80ED-8DF3162DFCF1}" type="slidenum">
              <a:rPr lang="ar-SA" sz="1400">
                <a:solidFill>
                  <a:schemeClr val="tx1"/>
                </a:solidFill>
                <a:latin typeface="Arial" pitchFamily="34" charset="0"/>
                <a:cs typeface="Arial" pitchFamily="34" charset="0"/>
              </a:rPr>
              <a:pPr/>
              <a:t>4</a:t>
            </a:fld>
            <a:endParaRPr lang="en-US" sz="1400" dirty="0">
              <a:solidFill>
                <a:schemeClr val="tx1"/>
              </a:solidFill>
              <a:latin typeface="Arial" pitchFamily="34" charset="0"/>
              <a:cs typeface="Arial" pitchFamily="34" charset="0"/>
            </a:endParaRPr>
          </a:p>
        </p:txBody>
      </p:sp>
      <p:sp>
        <p:nvSpPr>
          <p:cNvPr id="6149" name="Rectangle 2"/>
          <p:cNvSpPr>
            <a:spLocks noGrp="1" noChangeArrowheads="1"/>
          </p:cNvSpPr>
          <p:nvPr>
            <p:ph type="title" idx="4294967295"/>
          </p:nvPr>
        </p:nvSpPr>
        <p:spPr/>
        <p:txBody>
          <a:bodyPr/>
          <a:lstStyle/>
          <a:p>
            <a:r>
              <a:rPr lang="en-US" smtClean="0"/>
              <a:t>Queues &amp; Stacks</a:t>
            </a:r>
          </a:p>
        </p:txBody>
      </p:sp>
      <p:sp>
        <p:nvSpPr>
          <p:cNvPr id="6150" name="Rectangle 3"/>
          <p:cNvSpPr>
            <a:spLocks noGrp="1" noChangeArrowheads="1"/>
          </p:cNvSpPr>
          <p:nvPr>
            <p:ph type="body" idx="4294967295"/>
          </p:nvPr>
        </p:nvSpPr>
        <p:spPr/>
        <p:txBody>
          <a:bodyPr/>
          <a:lstStyle/>
          <a:p>
            <a:r>
              <a:rPr lang="en-US" smtClean="0">
                <a:solidFill>
                  <a:schemeClr val="tx1"/>
                </a:solidFill>
              </a:rPr>
              <a:t>pool</a:t>
            </a:r>
            <a:r>
              <a:rPr lang="en-US" smtClean="0"/>
              <a:t> of items</a:t>
            </a:r>
          </a:p>
        </p:txBody>
      </p:sp>
      <p:sp>
        <p:nvSpPr>
          <p:cNvPr id="1674246" name="Cloud"/>
          <p:cNvSpPr>
            <a:spLocks noChangeAspect="1" noEditPoints="1" noChangeArrowheads="1"/>
          </p:cNvSpPr>
          <p:nvPr/>
        </p:nvSpPr>
        <p:spPr bwMode="auto">
          <a:xfrm>
            <a:off x="1841500" y="3170238"/>
            <a:ext cx="3581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latin typeface="Arial" pitchFamily="34" charset="0"/>
            </a:endParaRPr>
          </a:p>
        </p:txBody>
      </p:sp>
      <p:grpSp>
        <p:nvGrpSpPr>
          <p:cNvPr id="6152" name="Group 7"/>
          <p:cNvGrpSpPr>
            <a:grpSpLocks/>
          </p:cNvGrpSpPr>
          <p:nvPr/>
        </p:nvGrpSpPr>
        <p:grpSpPr bwMode="auto">
          <a:xfrm>
            <a:off x="2479675" y="3581400"/>
            <a:ext cx="779463" cy="536575"/>
            <a:chOff x="3507" y="1789"/>
            <a:chExt cx="858" cy="497"/>
          </a:xfrm>
        </p:grpSpPr>
        <p:sp>
          <p:nvSpPr>
            <p:cNvPr id="6165" name="Oval 8"/>
            <p:cNvSpPr>
              <a:spLocks noChangeArrowheads="1"/>
            </p:cNvSpPr>
            <p:nvPr/>
          </p:nvSpPr>
          <p:spPr bwMode="auto">
            <a:xfrm>
              <a:off x="3507" y="1789"/>
              <a:ext cx="858" cy="497"/>
            </a:xfrm>
            <a:prstGeom prst="ellipse">
              <a:avLst/>
            </a:pr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grpSp>
          <p:nvGrpSpPr>
            <p:cNvPr id="6166" name="Group 9"/>
            <p:cNvGrpSpPr>
              <a:grpSpLocks/>
            </p:cNvGrpSpPr>
            <p:nvPr/>
          </p:nvGrpSpPr>
          <p:grpSpPr bwMode="auto">
            <a:xfrm>
              <a:off x="3758" y="2002"/>
              <a:ext cx="357" cy="76"/>
              <a:chOff x="4109" y="1226"/>
              <a:chExt cx="357" cy="76"/>
            </a:xfrm>
          </p:grpSpPr>
          <p:sp>
            <p:nvSpPr>
              <p:cNvPr id="6167" name="Freeform 10"/>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6168" name="Freeform 11"/>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6169" name="Freeform 12"/>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6153" name="Group 13"/>
          <p:cNvGrpSpPr>
            <a:grpSpLocks/>
          </p:cNvGrpSpPr>
          <p:nvPr/>
        </p:nvGrpSpPr>
        <p:grpSpPr bwMode="auto">
          <a:xfrm>
            <a:off x="3292475" y="4102100"/>
            <a:ext cx="779463" cy="536575"/>
            <a:chOff x="3507" y="1789"/>
            <a:chExt cx="858" cy="497"/>
          </a:xfrm>
        </p:grpSpPr>
        <p:sp>
          <p:nvSpPr>
            <p:cNvPr id="6160" name="Oval 14"/>
            <p:cNvSpPr>
              <a:spLocks noChangeArrowheads="1"/>
            </p:cNvSpPr>
            <p:nvPr/>
          </p:nvSpPr>
          <p:spPr bwMode="auto">
            <a:xfrm>
              <a:off x="3507" y="1789"/>
              <a:ext cx="858" cy="497"/>
            </a:xfrm>
            <a:prstGeom prst="ellipse">
              <a:avLst/>
            </a:pr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grpSp>
          <p:nvGrpSpPr>
            <p:cNvPr id="6161" name="Group 15"/>
            <p:cNvGrpSpPr>
              <a:grpSpLocks/>
            </p:cNvGrpSpPr>
            <p:nvPr/>
          </p:nvGrpSpPr>
          <p:grpSpPr bwMode="auto">
            <a:xfrm>
              <a:off x="3758" y="2002"/>
              <a:ext cx="357" cy="76"/>
              <a:chOff x="4109" y="1226"/>
              <a:chExt cx="357" cy="76"/>
            </a:xfrm>
          </p:grpSpPr>
          <p:sp>
            <p:nvSpPr>
              <p:cNvPr id="6162" name="Freeform 16"/>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6163" name="Freeform 17"/>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6164" name="Freeform 18"/>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6154" name="Group 19"/>
          <p:cNvGrpSpPr>
            <a:grpSpLocks/>
          </p:cNvGrpSpPr>
          <p:nvPr/>
        </p:nvGrpSpPr>
        <p:grpSpPr bwMode="auto">
          <a:xfrm>
            <a:off x="3800475" y="3429000"/>
            <a:ext cx="779463" cy="536575"/>
            <a:chOff x="3507" y="1789"/>
            <a:chExt cx="858" cy="497"/>
          </a:xfrm>
        </p:grpSpPr>
        <p:sp>
          <p:nvSpPr>
            <p:cNvPr id="6155" name="Oval 20"/>
            <p:cNvSpPr>
              <a:spLocks noChangeArrowheads="1"/>
            </p:cNvSpPr>
            <p:nvPr/>
          </p:nvSpPr>
          <p:spPr bwMode="auto">
            <a:xfrm>
              <a:off x="3507" y="1789"/>
              <a:ext cx="858" cy="497"/>
            </a:xfrm>
            <a:prstGeom prst="ellipse">
              <a:avLst/>
            </a:prstGeom>
            <a:solidFill>
              <a:srgbClr val="00CC00"/>
            </a:solidFill>
            <a:ln w="38100">
              <a:solidFill>
                <a:schemeClr val="tx1"/>
              </a:solidFill>
              <a:round/>
              <a:headEnd/>
              <a:tailEnd/>
            </a:ln>
          </p:spPr>
          <p:txBody>
            <a:bodyPr wrap="none" anchor="ctr"/>
            <a:lstStyle/>
            <a:p>
              <a:endParaRPr lang="en-US" dirty="0">
                <a:latin typeface="Arial" pitchFamily="34" charset="0"/>
              </a:endParaRPr>
            </a:p>
          </p:txBody>
        </p:sp>
        <p:grpSp>
          <p:nvGrpSpPr>
            <p:cNvPr id="6156" name="Group 21"/>
            <p:cNvGrpSpPr>
              <a:grpSpLocks/>
            </p:cNvGrpSpPr>
            <p:nvPr/>
          </p:nvGrpSpPr>
          <p:grpSpPr bwMode="auto">
            <a:xfrm>
              <a:off x="3758" y="2002"/>
              <a:ext cx="357" cy="76"/>
              <a:chOff x="4109" y="1226"/>
              <a:chExt cx="357" cy="76"/>
            </a:xfrm>
          </p:grpSpPr>
          <p:sp>
            <p:nvSpPr>
              <p:cNvPr id="6157" name="Freeform 22"/>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6158" name="Freeform 23"/>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6159" name="Freeform 24"/>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p:spPr>
        <p:txBody>
          <a:bodyPr/>
          <a:lstStyle/>
          <a:p>
            <a:r>
              <a:rPr lang="en-US" smtClean="0"/>
              <a:t>Art of Multiprocessor Programming</a:t>
            </a:r>
          </a:p>
        </p:txBody>
      </p:sp>
      <p:sp>
        <p:nvSpPr>
          <p:cNvPr id="43011" name="Slide Number Placeholder 2"/>
          <p:cNvSpPr>
            <a:spLocks noGrp="1"/>
          </p:cNvSpPr>
          <p:nvPr>
            <p:ph type="sldNum" sz="quarter" idx="11"/>
          </p:nvPr>
        </p:nvSpPr>
        <p:spPr>
          <a:noFill/>
        </p:spPr>
        <p:txBody>
          <a:bodyPr/>
          <a:lstStyle/>
          <a:p>
            <a:fld id="{2255AD1D-7F0C-4A97-B1ED-72E5E43DA4DD}" type="slidenum">
              <a:rPr lang="ar-SA" smtClean="0">
                <a:cs typeface="Arial" pitchFamily="34" charset="0"/>
              </a:rPr>
              <a:pPr/>
              <a:t>40</a:t>
            </a:fld>
            <a:endParaRPr lang="en-US" smtClean="0">
              <a:cs typeface="Arial" pitchFamily="34" charset="0"/>
            </a:endParaRPr>
          </a:p>
        </p:txBody>
      </p:sp>
      <p:sp>
        <p:nvSpPr>
          <p:cNvPr id="4301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3474F34E-A2C2-4002-9D79-4A6BD68D810D}" type="slidenum">
              <a:rPr lang="ar-SA" sz="1400">
                <a:solidFill>
                  <a:schemeClr val="tx1"/>
                </a:solidFill>
                <a:latin typeface="Arial" pitchFamily="34" charset="0"/>
                <a:cs typeface="Arial" pitchFamily="34" charset="0"/>
              </a:rPr>
              <a:pPr/>
              <a:t>40</a:t>
            </a:fld>
            <a:endParaRPr lang="en-US" sz="1400" dirty="0">
              <a:solidFill>
                <a:schemeClr val="tx1"/>
              </a:solidFill>
              <a:latin typeface="Arial" pitchFamily="34" charset="0"/>
              <a:cs typeface="Arial" pitchFamily="34" charset="0"/>
            </a:endParaRPr>
          </a:p>
        </p:txBody>
      </p:sp>
      <p:sp>
        <p:nvSpPr>
          <p:cNvPr id="43013" name="Text Box 7"/>
          <p:cNvSpPr txBox="1">
            <a:spLocks noChangeArrowheads="1"/>
          </p:cNvSpPr>
          <p:nvPr/>
        </p:nvSpPr>
        <p:spPr bwMode="auto">
          <a:xfrm>
            <a:off x="450850" y="1992313"/>
            <a:ext cx="8526463" cy="25304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interface Lock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void</a:t>
            </a:r>
            <a:r>
              <a:rPr lang="en-US" sz="2000" b="1">
                <a:latin typeface="Lucida Console" pitchFamily="49" charset="0"/>
                <a:cs typeface="Courier New" pitchFamily="49" charset="0"/>
              </a:rPr>
              <a:t> 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void lockInterruptibly() throws InterruptedException;</a:t>
            </a:r>
          </a:p>
          <a:p>
            <a:pPr algn="l"/>
            <a:r>
              <a:rPr lang="en-US" sz="2000" b="1">
                <a:solidFill>
                  <a:schemeClr val="folHlink"/>
                </a:solidFill>
                <a:latin typeface="Lucida Console" pitchFamily="49" charset="0"/>
                <a:cs typeface="Courier New" pitchFamily="49" charset="0"/>
              </a:rPr>
              <a:t> boolean tryLock();</a:t>
            </a:r>
          </a:p>
          <a:p>
            <a:pPr algn="l"/>
            <a:r>
              <a:rPr lang="en-US" sz="2000" b="1">
                <a:solidFill>
                  <a:schemeClr val="folHlink"/>
                </a:solidFill>
                <a:latin typeface="Lucida Console" pitchFamily="49" charset="0"/>
                <a:cs typeface="Courier New" pitchFamily="49" charset="0"/>
              </a:rPr>
              <a:t> boolean tryLock(long time, TimeUnit unit);</a:t>
            </a:r>
          </a:p>
          <a:p>
            <a:pPr algn="l"/>
            <a:r>
              <a:rPr lang="en-US" sz="2000" b="1">
                <a:solidFill>
                  <a:schemeClr val="folHlink"/>
                </a:solidFill>
                <a:latin typeface="Lucida Console" pitchFamily="49" charset="0"/>
                <a:cs typeface="Courier New" pitchFamily="49" charset="0"/>
              </a:rPr>
              <a:t> Condition newCondition();</a:t>
            </a:r>
          </a:p>
          <a:p>
            <a:pPr algn="l"/>
            <a:r>
              <a:rPr lang="en-US" sz="2000" b="1">
                <a:solidFill>
                  <a:schemeClr val="folHlink"/>
                </a:solidFill>
                <a:latin typeface="Lucida Console" pitchFamily="49" charset="0"/>
                <a:cs typeface="Courier New" pitchFamily="49" charset="0"/>
              </a:rPr>
              <a:t> void unlock;</a:t>
            </a:r>
          </a:p>
          <a:p>
            <a:pPr algn="l"/>
            <a:r>
              <a:rPr lang="en-US" sz="2000" b="1">
                <a:solidFill>
                  <a:schemeClr val="folHlink"/>
                </a:solidFill>
                <a:latin typeface="Lucida Console" pitchFamily="49" charset="0"/>
                <a:cs typeface="Courier New" pitchFamily="49" charset="0"/>
              </a:rPr>
              <a:t>}</a:t>
            </a:r>
          </a:p>
        </p:txBody>
      </p:sp>
      <p:sp>
        <p:nvSpPr>
          <p:cNvPr id="43014" name="Rectangle 3"/>
          <p:cNvSpPr>
            <a:spLocks noGrp="1" noChangeArrowheads="1"/>
          </p:cNvSpPr>
          <p:nvPr>
            <p:ph type="title" idx="4294967295"/>
          </p:nvPr>
        </p:nvSpPr>
        <p:spPr>
          <a:xfrm>
            <a:off x="685800" y="285750"/>
            <a:ext cx="7772400" cy="1143000"/>
          </a:xfrm>
        </p:spPr>
        <p:txBody>
          <a:bodyPr/>
          <a:lstStyle/>
          <a:p>
            <a:r>
              <a:rPr lang="en-US" smtClean="0"/>
              <a:t>The Java Lock Interface</a:t>
            </a:r>
          </a:p>
        </p:txBody>
      </p:sp>
      <p:sp>
        <p:nvSpPr>
          <p:cNvPr id="43015" name="AutoShape 5"/>
          <p:cNvSpPr>
            <a:spLocks noChangeArrowheads="1"/>
          </p:cNvSpPr>
          <p:nvPr/>
        </p:nvSpPr>
        <p:spPr bwMode="auto">
          <a:xfrm flipH="1">
            <a:off x="611188" y="2320925"/>
            <a:ext cx="2139950" cy="346075"/>
          </a:xfrm>
          <a:prstGeom prst="wedgeRoundRectCallout">
            <a:avLst>
              <a:gd name="adj1" fmla="val -100449"/>
              <a:gd name="adj2" fmla="val 400917"/>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43016" name="Text Box 6"/>
          <p:cNvSpPr txBox="1">
            <a:spLocks noChangeArrowheads="1"/>
          </p:cNvSpPr>
          <p:nvPr/>
        </p:nvSpPr>
        <p:spPr bwMode="auto">
          <a:xfrm>
            <a:off x="3568327" y="4067175"/>
            <a:ext cx="2342309" cy="523220"/>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Acquire lock</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ph type="ftr" sz="quarter" idx="10"/>
          </p:nvPr>
        </p:nvSpPr>
        <p:spPr>
          <a:noFill/>
        </p:spPr>
        <p:txBody>
          <a:bodyPr/>
          <a:lstStyle/>
          <a:p>
            <a:r>
              <a:rPr lang="en-US" smtClean="0"/>
              <a:t>Art of Multiprocessor Programming</a:t>
            </a:r>
          </a:p>
        </p:txBody>
      </p:sp>
      <p:sp>
        <p:nvSpPr>
          <p:cNvPr id="44035" name="Slide Number Placeholder 2"/>
          <p:cNvSpPr>
            <a:spLocks noGrp="1"/>
          </p:cNvSpPr>
          <p:nvPr>
            <p:ph type="sldNum" sz="quarter" idx="11"/>
          </p:nvPr>
        </p:nvSpPr>
        <p:spPr>
          <a:noFill/>
        </p:spPr>
        <p:txBody>
          <a:bodyPr/>
          <a:lstStyle/>
          <a:p>
            <a:fld id="{129E8207-4A03-42BB-9D44-FE67F91AC1FE}" type="slidenum">
              <a:rPr lang="ar-SA" smtClean="0">
                <a:cs typeface="Arial" pitchFamily="34" charset="0"/>
              </a:rPr>
              <a:pPr/>
              <a:t>41</a:t>
            </a:fld>
            <a:endParaRPr lang="en-US" smtClean="0">
              <a:cs typeface="Arial" pitchFamily="34" charset="0"/>
            </a:endParaRPr>
          </a:p>
        </p:txBody>
      </p:sp>
      <p:sp>
        <p:nvSpPr>
          <p:cNvPr id="4403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73CF2537-F541-467E-9B93-024219091368}" type="slidenum">
              <a:rPr lang="ar-SA" sz="1400">
                <a:solidFill>
                  <a:schemeClr val="tx1"/>
                </a:solidFill>
                <a:latin typeface="Arial" pitchFamily="34" charset="0"/>
                <a:cs typeface="Arial" pitchFamily="34" charset="0"/>
              </a:rPr>
              <a:pPr/>
              <a:t>41</a:t>
            </a:fld>
            <a:endParaRPr lang="en-US" sz="1400" dirty="0">
              <a:solidFill>
                <a:schemeClr val="tx1"/>
              </a:solidFill>
              <a:latin typeface="Arial" pitchFamily="34" charset="0"/>
              <a:cs typeface="Arial" pitchFamily="34" charset="0"/>
            </a:endParaRPr>
          </a:p>
        </p:txBody>
      </p:sp>
      <p:sp>
        <p:nvSpPr>
          <p:cNvPr id="44037" name="Text Box 8"/>
          <p:cNvSpPr txBox="1">
            <a:spLocks noChangeArrowheads="1"/>
          </p:cNvSpPr>
          <p:nvPr/>
        </p:nvSpPr>
        <p:spPr bwMode="auto">
          <a:xfrm>
            <a:off x="450850" y="1992313"/>
            <a:ext cx="8526463" cy="25304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interface Lock {</a:t>
            </a:r>
          </a:p>
          <a:p>
            <a:pPr algn="l"/>
            <a:r>
              <a:rPr lang="en-US" sz="2000" b="1">
                <a:solidFill>
                  <a:schemeClr val="folHlink"/>
                </a:solidFill>
                <a:latin typeface="Lucida Console" pitchFamily="49" charset="0"/>
                <a:cs typeface="Courier New" pitchFamily="49" charset="0"/>
              </a:rPr>
              <a:t> void lock();</a:t>
            </a:r>
          </a:p>
          <a:p>
            <a:pPr algn="l"/>
            <a:r>
              <a:rPr lang="en-US" sz="2000" b="1">
                <a:solidFill>
                  <a:schemeClr val="folHlink"/>
                </a:solidFill>
                <a:latin typeface="Lucida Console" pitchFamily="49" charset="0"/>
                <a:cs typeface="Courier New" pitchFamily="49" charset="0"/>
              </a:rPr>
              <a:t> void lockInterruptibly() throws InterruptedException;</a:t>
            </a:r>
          </a:p>
          <a:p>
            <a:pPr algn="l"/>
            <a:r>
              <a:rPr lang="en-US" sz="2000" b="1">
                <a:solidFill>
                  <a:schemeClr val="folHlink"/>
                </a:solidFill>
                <a:latin typeface="Lucida Console" pitchFamily="49" charset="0"/>
                <a:cs typeface="Courier New" pitchFamily="49" charset="0"/>
              </a:rPr>
              <a:t> boolean tryLock();</a:t>
            </a:r>
          </a:p>
          <a:p>
            <a:pPr algn="l"/>
            <a:r>
              <a:rPr lang="en-US" sz="2000" b="1">
                <a:solidFill>
                  <a:schemeClr val="folHlink"/>
                </a:solidFill>
                <a:latin typeface="Lucida Console" pitchFamily="49" charset="0"/>
                <a:cs typeface="Courier New" pitchFamily="49" charset="0"/>
              </a:rPr>
              <a:t> boolean tryLock(long time, TimeUnit unit);</a:t>
            </a:r>
          </a:p>
          <a:p>
            <a:pPr algn="l"/>
            <a:r>
              <a:rPr lang="en-US" sz="2000" b="1">
                <a:solidFill>
                  <a:schemeClr val="folHlink"/>
                </a:solidFill>
                <a:latin typeface="Lucida Console" pitchFamily="49" charset="0"/>
                <a:cs typeface="Courier New" pitchFamily="49" charset="0"/>
              </a:rPr>
              <a:t> Condition newCondition();</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void</a:t>
            </a:r>
            <a:r>
              <a:rPr lang="en-US" sz="2000" b="1">
                <a:latin typeface="Lucida Console" pitchFamily="49" charset="0"/>
                <a:cs typeface="Courier New" pitchFamily="49" charset="0"/>
              </a:rPr>
              <a:t> unlock;</a:t>
            </a:r>
          </a:p>
          <a:p>
            <a:pPr algn="l"/>
            <a:r>
              <a:rPr lang="en-US" sz="2000" b="1">
                <a:solidFill>
                  <a:schemeClr val="folHlink"/>
                </a:solidFill>
                <a:latin typeface="Lucida Console" pitchFamily="49" charset="0"/>
                <a:cs typeface="Courier New" pitchFamily="49" charset="0"/>
              </a:rPr>
              <a:t>}</a:t>
            </a:r>
          </a:p>
        </p:txBody>
      </p:sp>
      <p:sp>
        <p:nvSpPr>
          <p:cNvPr id="44038" name="Rectangle 3"/>
          <p:cNvSpPr>
            <a:spLocks noGrp="1" noChangeArrowheads="1"/>
          </p:cNvSpPr>
          <p:nvPr>
            <p:ph type="title" idx="4294967295"/>
          </p:nvPr>
        </p:nvSpPr>
        <p:spPr>
          <a:xfrm>
            <a:off x="685800" y="285750"/>
            <a:ext cx="7772400" cy="1143000"/>
          </a:xfrm>
        </p:spPr>
        <p:txBody>
          <a:bodyPr/>
          <a:lstStyle/>
          <a:p>
            <a:r>
              <a:rPr lang="en-US" smtClean="0"/>
              <a:t>The Java Lock Interface</a:t>
            </a:r>
          </a:p>
        </p:txBody>
      </p:sp>
      <p:sp>
        <p:nvSpPr>
          <p:cNvPr id="44039" name="AutoShape 5"/>
          <p:cNvSpPr>
            <a:spLocks noChangeArrowheads="1"/>
          </p:cNvSpPr>
          <p:nvPr/>
        </p:nvSpPr>
        <p:spPr bwMode="auto">
          <a:xfrm flipH="1">
            <a:off x="614363" y="3851275"/>
            <a:ext cx="2139950" cy="346075"/>
          </a:xfrm>
          <a:prstGeom prst="wedgeRoundRectCallout">
            <a:avLst>
              <a:gd name="adj1" fmla="val -116028"/>
              <a:gd name="adj2" fmla="val 58255"/>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44040" name="Text Box 6"/>
          <p:cNvSpPr txBox="1">
            <a:spLocks noChangeArrowheads="1"/>
          </p:cNvSpPr>
          <p:nvPr/>
        </p:nvSpPr>
        <p:spPr bwMode="auto">
          <a:xfrm>
            <a:off x="4456425" y="4003675"/>
            <a:ext cx="2364750" cy="523220"/>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Release lock</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ph type="ftr" sz="quarter" idx="10"/>
          </p:nvPr>
        </p:nvSpPr>
        <p:spPr>
          <a:noFill/>
        </p:spPr>
        <p:txBody>
          <a:bodyPr/>
          <a:lstStyle/>
          <a:p>
            <a:r>
              <a:rPr lang="en-US" smtClean="0"/>
              <a:t>Art of Multiprocessor Programming</a:t>
            </a:r>
          </a:p>
        </p:txBody>
      </p:sp>
      <p:sp>
        <p:nvSpPr>
          <p:cNvPr id="45059" name="Slide Number Placeholder 2"/>
          <p:cNvSpPr>
            <a:spLocks noGrp="1"/>
          </p:cNvSpPr>
          <p:nvPr>
            <p:ph type="sldNum" sz="quarter" idx="11"/>
          </p:nvPr>
        </p:nvSpPr>
        <p:spPr>
          <a:noFill/>
        </p:spPr>
        <p:txBody>
          <a:bodyPr/>
          <a:lstStyle/>
          <a:p>
            <a:fld id="{56E779EE-0CF2-4BA9-BB81-01D9FC04CA5E}" type="slidenum">
              <a:rPr lang="ar-SA" smtClean="0">
                <a:cs typeface="Arial" pitchFamily="34" charset="0"/>
              </a:rPr>
              <a:pPr/>
              <a:t>42</a:t>
            </a:fld>
            <a:endParaRPr lang="en-US" smtClean="0">
              <a:cs typeface="Arial" pitchFamily="34" charset="0"/>
            </a:endParaRPr>
          </a:p>
        </p:txBody>
      </p:sp>
      <p:sp>
        <p:nvSpPr>
          <p:cNvPr id="4506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7AA3FE26-2FAA-4B9B-AF34-91A3D0F73F40}" type="slidenum">
              <a:rPr lang="ar-SA" sz="1400">
                <a:solidFill>
                  <a:schemeClr val="tx1"/>
                </a:solidFill>
                <a:latin typeface="Arial" pitchFamily="34" charset="0"/>
                <a:cs typeface="Arial" pitchFamily="34" charset="0"/>
              </a:rPr>
              <a:pPr/>
              <a:t>42</a:t>
            </a:fld>
            <a:endParaRPr lang="en-US" sz="1400" dirty="0">
              <a:solidFill>
                <a:schemeClr val="tx1"/>
              </a:solidFill>
              <a:latin typeface="Arial" pitchFamily="34" charset="0"/>
              <a:cs typeface="Arial" pitchFamily="34" charset="0"/>
            </a:endParaRPr>
          </a:p>
        </p:txBody>
      </p:sp>
      <p:sp>
        <p:nvSpPr>
          <p:cNvPr id="45061" name="Text Box 2"/>
          <p:cNvSpPr txBox="1">
            <a:spLocks noChangeArrowheads="1"/>
          </p:cNvSpPr>
          <p:nvPr/>
        </p:nvSpPr>
        <p:spPr bwMode="auto">
          <a:xfrm>
            <a:off x="450850" y="1992313"/>
            <a:ext cx="8526463" cy="25304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interface Lock {</a:t>
            </a:r>
          </a:p>
          <a:p>
            <a:pPr algn="l"/>
            <a:r>
              <a:rPr lang="en-US" sz="2000" b="1">
                <a:solidFill>
                  <a:schemeClr val="folHlink"/>
                </a:solidFill>
                <a:latin typeface="Lucida Console" pitchFamily="49" charset="0"/>
                <a:cs typeface="Courier New" pitchFamily="49" charset="0"/>
              </a:rPr>
              <a:t> void lock();</a:t>
            </a:r>
          </a:p>
          <a:p>
            <a:pPr algn="l"/>
            <a:r>
              <a:rPr lang="en-US" sz="2000" b="1">
                <a:solidFill>
                  <a:schemeClr val="folHlink"/>
                </a:solidFill>
                <a:latin typeface="Lucida Console" pitchFamily="49" charset="0"/>
                <a:cs typeface="Courier New" pitchFamily="49" charset="0"/>
              </a:rPr>
              <a:t> void lockInterruptibly() throws InterruptedException;</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boolean</a:t>
            </a:r>
            <a:r>
              <a:rPr lang="en-US" sz="2000" b="1">
                <a:latin typeface="Lucida Console" pitchFamily="49" charset="0"/>
                <a:cs typeface="Courier New" pitchFamily="49" charset="0"/>
              </a:rPr>
              <a:t> tryLock();</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boolean</a:t>
            </a:r>
            <a:r>
              <a:rPr lang="en-US" sz="2000" b="1">
                <a:latin typeface="Lucida Console" pitchFamily="49" charset="0"/>
                <a:cs typeface="Courier New" pitchFamily="49" charset="0"/>
              </a:rPr>
              <a:t> tryLock(</a:t>
            </a:r>
            <a:r>
              <a:rPr lang="en-US" sz="2000" b="1">
                <a:solidFill>
                  <a:schemeClr val="tx1"/>
                </a:solidFill>
                <a:latin typeface="Lucida Console" pitchFamily="49" charset="0"/>
                <a:cs typeface="Courier New" pitchFamily="49" charset="0"/>
              </a:rPr>
              <a:t>long</a:t>
            </a:r>
            <a:r>
              <a:rPr lang="en-US" sz="2000" b="1">
                <a:latin typeface="Lucida Console" pitchFamily="49" charset="0"/>
                <a:cs typeface="Courier New" pitchFamily="49" charset="0"/>
              </a:rPr>
              <a:t> time, </a:t>
            </a:r>
            <a:r>
              <a:rPr lang="en-US" sz="2000" b="1">
                <a:solidFill>
                  <a:schemeClr val="tx1"/>
                </a:solidFill>
                <a:latin typeface="Lucida Console" pitchFamily="49" charset="0"/>
                <a:cs typeface="Courier New" pitchFamily="49" charset="0"/>
              </a:rPr>
              <a:t>TimeUnit</a:t>
            </a:r>
            <a:r>
              <a:rPr lang="en-US" sz="2000" b="1">
                <a:latin typeface="Lucida Console" pitchFamily="49" charset="0"/>
                <a:cs typeface="Courier New" pitchFamily="49" charset="0"/>
              </a:rPr>
              <a:t> unit);</a:t>
            </a:r>
          </a:p>
          <a:p>
            <a:pPr algn="l"/>
            <a:r>
              <a:rPr lang="en-US" sz="2000" b="1">
                <a:solidFill>
                  <a:schemeClr val="folHlink"/>
                </a:solidFill>
                <a:latin typeface="Lucida Console" pitchFamily="49" charset="0"/>
                <a:cs typeface="Courier New" pitchFamily="49" charset="0"/>
              </a:rPr>
              <a:t> Condition newCondition();</a:t>
            </a:r>
          </a:p>
          <a:p>
            <a:pPr algn="l"/>
            <a:r>
              <a:rPr lang="en-US" sz="2000" b="1">
                <a:solidFill>
                  <a:schemeClr val="folHlink"/>
                </a:solidFill>
                <a:latin typeface="Lucida Console" pitchFamily="49" charset="0"/>
                <a:cs typeface="Courier New" pitchFamily="49" charset="0"/>
              </a:rPr>
              <a:t> void unlock;</a:t>
            </a:r>
          </a:p>
          <a:p>
            <a:pPr algn="l"/>
            <a:r>
              <a:rPr lang="en-US" sz="2000" b="1">
                <a:latin typeface="Lucida Console" pitchFamily="49" charset="0"/>
                <a:cs typeface="Courier New" pitchFamily="49" charset="0"/>
              </a:rPr>
              <a:t>}</a:t>
            </a:r>
          </a:p>
        </p:txBody>
      </p:sp>
      <p:sp>
        <p:nvSpPr>
          <p:cNvPr id="45062" name="Rectangle 3"/>
          <p:cNvSpPr>
            <a:spLocks noGrp="1" noChangeArrowheads="1"/>
          </p:cNvSpPr>
          <p:nvPr>
            <p:ph type="title" idx="4294967295"/>
          </p:nvPr>
        </p:nvSpPr>
        <p:spPr>
          <a:xfrm>
            <a:off x="685800" y="285750"/>
            <a:ext cx="7772400" cy="1143000"/>
          </a:xfrm>
        </p:spPr>
        <p:txBody>
          <a:bodyPr/>
          <a:lstStyle/>
          <a:p>
            <a:r>
              <a:rPr lang="en-US" smtClean="0"/>
              <a:t>The Java Lock Interface</a:t>
            </a:r>
          </a:p>
        </p:txBody>
      </p:sp>
      <p:sp>
        <p:nvSpPr>
          <p:cNvPr id="45063" name="AutoShape 4"/>
          <p:cNvSpPr>
            <a:spLocks noChangeArrowheads="1"/>
          </p:cNvSpPr>
          <p:nvPr/>
        </p:nvSpPr>
        <p:spPr bwMode="auto">
          <a:xfrm flipH="1">
            <a:off x="522288" y="2936875"/>
            <a:ext cx="6613525" cy="665163"/>
          </a:xfrm>
          <a:prstGeom prst="wedgeRoundRectCallout">
            <a:avLst>
              <a:gd name="adj1" fmla="val 12625"/>
              <a:gd name="adj2" fmla="val 254773"/>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45064" name="Text Box 5"/>
          <p:cNvSpPr txBox="1">
            <a:spLocks noChangeArrowheads="1"/>
          </p:cNvSpPr>
          <p:nvPr/>
        </p:nvSpPr>
        <p:spPr bwMode="auto">
          <a:xfrm>
            <a:off x="2140930" y="4903788"/>
            <a:ext cx="5076453" cy="523220"/>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Try for lock, but not too hard</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1"/>
          <p:cNvSpPr>
            <a:spLocks noGrp="1"/>
          </p:cNvSpPr>
          <p:nvPr>
            <p:ph type="ftr" sz="quarter" idx="10"/>
          </p:nvPr>
        </p:nvSpPr>
        <p:spPr>
          <a:noFill/>
        </p:spPr>
        <p:txBody>
          <a:bodyPr/>
          <a:lstStyle/>
          <a:p>
            <a:r>
              <a:rPr lang="en-US" smtClean="0"/>
              <a:t>Art of Multiprocessor Programming</a:t>
            </a:r>
          </a:p>
        </p:txBody>
      </p:sp>
      <p:sp>
        <p:nvSpPr>
          <p:cNvPr id="46083" name="Slide Number Placeholder 2"/>
          <p:cNvSpPr>
            <a:spLocks noGrp="1"/>
          </p:cNvSpPr>
          <p:nvPr>
            <p:ph type="sldNum" sz="quarter" idx="11"/>
          </p:nvPr>
        </p:nvSpPr>
        <p:spPr>
          <a:noFill/>
        </p:spPr>
        <p:txBody>
          <a:bodyPr/>
          <a:lstStyle/>
          <a:p>
            <a:fld id="{06E99394-B2CA-48A1-820E-5BA4CB17C2E9}" type="slidenum">
              <a:rPr lang="ar-SA" smtClean="0">
                <a:cs typeface="Arial" pitchFamily="34" charset="0"/>
              </a:rPr>
              <a:pPr/>
              <a:t>43</a:t>
            </a:fld>
            <a:endParaRPr lang="en-US" smtClean="0">
              <a:cs typeface="Arial" pitchFamily="34" charset="0"/>
            </a:endParaRPr>
          </a:p>
        </p:txBody>
      </p:sp>
      <p:sp>
        <p:nvSpPr>
          <p:cNvPr id="4608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600ECFB0-676D-4ECB-9572-2BAABA519EA0}" type="slidenum">
              <a:rPr lang="ar-SA" sz="1400">
                <a:solidFill>
                  <a:schemeClr val="tx1"/>
                </a:solidFill>
                <a:latin typeface="Arial" pitchFamily="34" charset="0"/>
                <a:cs typeface="Arial" pitchFamily="34" charset="0"/>
              </a:rPr>
              <a:pPr/>
              <a:t>43</a:t>
            </a:fld>
            <a:endParaRPr lang="en-US" sz="1400" dirty="0">
              <a:solidFill>
                <a:schemeClr val="tx1"/>
              </a:solidFill>
              <a:latin typeface="Arial" pitchFamily="34" charset="0"/>
              <a:cs typeface="Arial" pitchFamily="34" charset="0"/>
            </a:endParaRPr>
          </a:p>
        </p:txBody>
      </p:sp>
      <p:sp>
        <p:nvSpPr>
          <p:cNvPr id="46085" name="Text Box 7"/>
          <p:cNvSpPr txBox="1">
            <a:spLocks noChangeArrowheads="1"/>
          </p:cNvSpPr>
          <p:nvPr/>
        </p:nvSpPr>
        <p:spPr bwMode="auto">
          <a:xfrm>
            <a:off x="450850" y="1992313"/>
            <a:ext cx="8526463" cy="25304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interface Lock {</a:t>
            </a:r>
          </a:p>
          <a:p>
            <a:pPr algn="l"/>
            <a:r>
              <a:rPr lang="en-US" sz="2000" b="1">
                <a:solidFill>
                  <a:schemeClr val="folHlink"/>
                </a:solidFill>
                <a:latin typeface="Lucida Console" pitchFamily="49" charset="0"/>
                <a:cs typeface="Courier New" pitchFamily="49" charset="0"/>
              </a:rPr>
              <a:t> void lock();</a:t>
            </a:r>
          </a:p>
          <a:p>
            <a:pPr algn="l"/>
            <a:r>
              <a:rPr lang="en-US" sz="2000" b="1">
                <a:solidFill>
                  <a:schemeClr val="folHlink"/>
                </a:solidFill>
                <a:latin typeface="Lucida Console" pitchFamily="49" charset="0"/>
                <a:cs typeface="Courier New" pitchFamily="49" charset="0"/>
              </a:rPr>
              <a:t> void lockInterruptibly() throws InterruptedException;</a:t>
            </a:r>
          </a:p>
          <a:p>
            <a:pPr algn="l"/>
            <a:r>
              <a:rPr lang="en-US" sz="2000" b="1">
                <a:solidFill>
                  <a:schemeClr val="folHlink"/>
                </a:solidFill>
                <a:latin typeface="Lucida Console" pitchFamily="49" charset="0"/>
                <a:cs typeface="Courier New" pitchFamily="49" charset="0"/>
              </a:rPr>
              <a:t> boolean tryLock();</a:t>
            </a:r>
          </a:p>
          <a:p>
            <a:pPr algn="l"/>
            <a:r>
              <a:rPr lang="en-US" sz="2000" b="1">
                <a:solidFill>
                  <a:schemeClr val="folHlink"/>
                </a:solidFill>
                <a:latin typeface="Lucida Console" pitchFamily="49" charset="0"/>
                <a:cs typeface="Courier New" pitchFamily="49" charset="0"/>
              </a:rPr>
              <a:t> boolean tryLock(long time, TimeUnit unit);</a:t>
            </a:r>
          </a:p>
          <a:p>
            <a:pPr algn="l"/>
            <a:r>
              <a:rPr lang="en-US" sz="2000" b="1">
                <a:latin typeface="Lucida Console" pitchFamily="49" charset="0"/>
                <a:cs typeface="Courier New" pitchFamily="49" charset="0"/>
              </a:rPr>
              <a:t> Condition newCondition();</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void unlock;</a:t>
            </a:r>
          </a:p>
          <a:p>
            <a:pPr algn="l"/>
            <a:r>
              <a:rPr lang="en-US" sz="2000" b="1">
                <a:solidFill>
                  <a:schemeClr val="folHlink"/>
                </a:solidFill>
                <a:latin typeface="Lucida Console" pitchFamily="49" charset="0"/>
                <a:cs typeface="Courier New" pitchFamily="49" charset="0"/>
              </a:rPr>
              <a:t>}</a:t>
            </a:r>
          </a:p>
        </p:txBody>
      </p:sp>
      <p:sp>
        <p:nvSpPr>
          <p:cNvPr id="46086" name="Rectangle 3"/>
          <p:cNvSpPr>
            <a:spLocks noGrp="1" noChangeArrowheads="1"/>
          </p:cNvSpPr>
          <p:nvPr>
            <p:ph type="title" idx="4294967295"/>
          </p:nvPr>
        </p:nvSpPr>
        <p:spPr>
          <a:xfrm>
            <a:off x="685800" y="285750"/>
            <a:ext cx="7772400" cy="1143000"/>
          </a:xfrm>
        </p:spPr>
        <p:txBody>
          <a:bodyPr/>
          <a:lstStyle/>
          <a:p>
            <a:r>
              <a:rPr lang="en-US" smtClean="0"/>
              <a:t>The Java Lock Interface</a:t>
            </a:r>
          </a:p>
        </p:txBody>
      </p:sp>
      <p:sp>
        <p:nvSpPr>
          <p:cNvPr id="46087" name="AutoShape 5"/>
          <p:cNvSpPr>
            <a:spLocks noChangeArrowheads="1"/>
          </p:cNvSpPr>
          <p:nvPr/>
        </p:nvSpPr>
        <p:spPr bwMode="auto">
          <a:xfrm flipH="1">
            <a:off x="608013" y="3533775"/>
            <a:ext cx="4040187" cy="346075"/>
          </a:xfrm>
          <a:prstGeom prst="wedgeRoundRectCallout">
            <a:avLst>
              <a:gd name="adj1" fmla="val -19079"/>
              <a:gd name="adj2" fmla="val 254125"/>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46088" name="Text Box 6"/>
          <p:cNvSpPr txBox="1">
            <a:spLocks noChangeArrowheads="1"/>
          </p:cNvSpPr>
          <p:nvPr/>
        </p:nvSpPr>
        <p:spPr bwMode="auto">
          <a:xfrm>
            <a:off x="2579688" y="4522788"/>
            <a:ext cx="4897437" cy="519112"/>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Create condition to wait on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p:cNvSpPr>
            <a:spLocks noGrp="1"/>
          </p:cNvSpPr>
          <p:nvPr>
            <p:ph type="ftr" sz="quarter" idx="10"/>
          </p:nvPr>
        </p:nvSpPr>
        <p:spPr>
          <a:noFill/>
        </p:spPr>
        <p:txBody>
          <a:bodyPr/>
          <a:lstStyle/>
          <a:p>
            <a:r>
              <a:rPr lang="en-US" smtClean="0"/>
              <a:t>Art of Multiprocessor Programming</a:t>
            </a:r>
          </a:p>
        </p:txBody>
      </p:sp>
      <p:sp>
        <p:nvSpPr>
          <p:cNvPr id="47107" name="Slide Number Placeholder 2"/>
          <p:cNvSpPr>
            <a:spLocks noGrp="1"/>
          </p:cNvSpPr>
          <p:nvPr>
            <p:ph type="sldNum" sz="quarter" idx="11"/>
          </p:nvPr>
        </p:nvSpPr>
        <p:spPr>
          <a:noFill/>
        </p:spPr>
        <p:txBody>
          <a:bodyPr/>
          <a:lstStyle/>
          <a:p>
            <a:fld id="{258FCBDA-1E9D-4C29-9C11-4AAFB4952BD9}" type="slidenum">
              <a:rPr lang="ar-SA" smtClean="0">
                <a:cs typeface="Arial" pitchFamily="34" charset="0"/>
              </a:rPr>
              <a:pPr/>
              <a:t>44</a:t>
            </a:fld>
            <a:endParaRPr lang="en-US" smtClean="0">
              <a:cs typeface="Arial" pitchFamily="34" charset="0"/>
            </a:endParaRPr>
          </a:p>
        </p:txBody>
      </p:sp>
      <p:sp>
        <p:nvSpPr>
          <p:cNvPr id="4710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6B3BF111-7F87-43F7-968A-B2D48213459B}" type="slidenum">
              <a:rPr lang="ar-SA" sz="1400">
                <a:solidFill>
                  <a:schemeClr val="tx1"/>
                </a:solidFill>
                <a:latin typeface="Arial" pitchFamily="34" charset="0"/>
                <a:cs typeface="Arial" pitchFamily="34" charset="0"/>
              </a:rPr>
              <a:pPr/>
              <a:t>44</a:t>
            </a:fld>
            <a:endParaRPr lang="en-US" sz="1400" dirty="0">
              <a:solidFill>
                <a:schemeClr val="tx1"/>
              </a:solidFill>
              <a:latin typeface="Arial" pitchFamily="34" charset="0"/>
              <a:cs typeface="Arial" pitchFamily="34" charset="0"/>
            </a:endParaRPr>
          </a:p>
        </p:txBody>
      </p:sp>
      <p:sp>
        <p:nvSpPr>
          <p:cNvPr id="47109" name="Rectangle 3"/>
          <p:cNvSpPr>
            <a:spLocks noGrp="1" noChangeArrowheads="1"/>
          </p:cNvSpPr>
          <p:nvPr>
            <p:ph type="title" idx="4294967295"/>
          </p:nvPr>
        </p:nvSpPr>
        <p:spPr>
          <a:xfrm>
            <a:off x="685800" y="285750"/>
            <a:ext cx="7772400" cy="1143000"/>
          </a:xfrm>
        </p:spPr>
        <p:txBody>
          <a:bodyPr/>
          <a:lstStyle/>
          <a:p>
            <a:r>
              <a:rPr lang="en-US" smtClean="0"/>
              <a:t>The Java Lock Interface</a:t>
            </a:r>
          </a:p>
        </p:txBody>
      </p:sp>
      <p:sp>
        <p:nvSpPr>
          <p:cNvPr id="47110" name="Text Box 4"/>
          <p:cNvSpPr txBox="1">
            <a:spLocks noChangeArrowheads="1"/>
          </p:cNvSpPr>
          <p:nvPr/>
        </p:nvSpPr>
        <p:spPr bwMode="auto">
          <a:xfrm>
            <a:off x="450850" y="1992313"/>
            <a:ext cx="8526463" cy="25304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interface Lock {</a:t>
            </a:r>
          </a:p>
          <a:p>
            <a:pPr algn="l"/>
            <a:r>
              <a:rPr lang="en-US" sz="2000" b="1">
                <a:solidFill>
                  <a:schemeClr val="folHlink"/>
                </a:solidFill>
                <a:latin typeface="Lucida Console" pitchFamily="49" charset="0"/>
                <a:cs typeface="Courier New" pitchFamily="49" charset="0"/>
              </a:rPr>
              <a:t> void lock();</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void</a:t>
            </a:r>
            <a:r>
              <a:rPr lang="en-US" sz="2000" b="1">
                <a:latin typeface="Lucida Console" pitchFamily="49" charset="0"/>
                <a:cs typeface="Courier New" pitchFamily="49" charset="0"/>
              </a:rPr>
              <a:t> lockInterruptibly() </a:t>
            </a:r>
            <a:r>
              <a:rPr lang="en-US" sz="2000" b="1">
                <a:solidFill>
                  <a:schemeClr val="tx1"/>
                </a:solidFill>
                <a:latin typeface="Lucida Console" pitchFamily="49" charset="0"/>
                <a:cs typeface="Courier New" pitchFamily="49" charset="0"/>
              </a:rPr>
              <a:t>throws</a:t>
            </a:r>
            <a:r>
              <a:rPr lang="en-US" sz="2000" b="1">
                <a:latin typeface="Lucida Console" pitchFamily="49" charset="0"/>
                <a:cs typeface="Courier New" pitchFamily="49" charset="0"/>
              </a:rPr>
              <a:t> InterruptedException;</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boolean tryLock();</a:t>
            </a:r>
          </a:p>
          <a:p>
            <a:pPr algn="l"/>
            <a:r>
              <a:rPr lang="en-US" sz="2000" b="1">
                <a:solidFill>
                  <a:schemeClr val="folHlink"/>
                </a:solidFill>
                <a:latin typeface="Lucida Console" pitchFamily="49" charset="0"/>
                <a:cs typeface="Courier New" pitchFamily="49" charset="0"/>
              </a:rPr>
              <a:t> boolean tryLock(long time, TimeUnit unit);</a:t>
            </a:r>
          </a:p>
          <a:p>
            <a:pPr algn="l"/>
            <a:r>
              <a:rPr lang="en-US" sz="2000" b="1">
                <a:solidFill>
                  <a:schemeClr val="folHlink"/>
                </a:solidFill>
                <a:latin typeface="Lucida Console" pitchFamily="49" charset="0"/>
                <a:cs typeface="Courier New" pitchFamily="49" charset="0"/>
              </a:rPr>
              <a:t> Condition newCondition();</a:t>
            </a:r>
          </a:p>
          <a:p>
            <a:pPr algn="l"/>
            <a:r>
              <a:rPr lang="en-US" sz="2000" b="1">
                <a:solidFill>
                  <a:schemeClr val="folHlink"/>
                </a:solidFill>
                <a:latin typeface="Lucida Console" pitchFamily="49" charset="0"/>
                <a:cs typeface="Courier New" pitchFamily="49" charset="0"/>
              </a:rPr>
              <a:t> void unlock;</a:t>
            </a:r>
          </a:p>
          <a:p>
            <a:pPr algn="l"/>
            <a:r>
              <a:rPr lang="en-US" sz="2000" b="1">
                <a:solidFill>
                  <a:schemeClr val="folHlink"/>
                </a:solidFill>
                <a:latin typeface="Lucida Console" pitchFamily="49" charset="0"/>
                <a:cs typeface="Courier New" pitchFamily="49" charset="0"/>
              </a:rPr>
              <a:t>}</a:t>
            </a:r>
          </a:p>
        </p:txBody>
      </p:sp>
      <p:sp>
        <p:nvSpPr>
          <p:cNvPr id="47111" name="AutoShape 7"/>
          <p:cNvSpPr>
            <a:spLocks noChangeArrowheads="1"/>
          </p:cNvSpPr>
          <p:nvPr/>
        </p:nvSpPr>
        <p:spPr bwMode="auto">
          <a:xfrm flipH="1">
            <a:off x="522288" y="2632075"/>
            <a:ext cx="8359775" cy="374650"/>
          </a:xfrm>
          <a:prstGeom prst="wedgeRoundRectCallout">
            <a:avLst>
              <a:gd name="adj1" fmla="val 10481"/>
              <a:gd name="adj2" fmla="val 541949"/>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47112" name="Text Box 8"/>
          <p:cNvSpPr txBox="1">
            <a:spLocks noChangeArrowheads="1"/>
          </p:cNvSpPr>
          <p:nvPr/>
        </p:nvSpPr>
        <p:spPr bwMode="auto">
          <a:xfrm>
            <a:off x="1512888" y="4833938"/>
            <a:ext cx="6227762" cy="519112"/>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Never mind what this method does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1"/>
          <p:cNvSpPr>
            <a:spLocks noGrp="1"/>
          </p:cNvSpPr>
          <p:nvPr>
            <p:ph type="ftr" sz="quarter" idx="10"/>
          </p:nvPr>
        </p:nvSpPr>
        <p:spPr>
          <a:noFill/>
        </p:spPr>
        <p:txBody>
          <a:bodyPr/>
          <a:lstStyle/>
          <a:p>
            <a:r>
              <a:rPr lang="en-US" smtClean="0"/>
              <a:t>Art of Multiprocessor Programming</a:t>
            </a:r>
          </a:p>
        </p:txBody>
      </p:sp>
      <p:sp>
        <p:nvSpPr>
          <p:cNvPr id="48131" name="Slide Number Placeholder 2"/>
          <p:cNvSpPr>
            <a:spLocks noGrp="1"/>
          </p:cNvSpPr>
          <p:nvPr>
            <p:ph type="sldNum" sz="quarter" idx="11"/>
          </p:nvPr>
        </p:nvSpPr>
        <p:spPr>
          <a:noFill/>
        </p:spPr>
        <p:txBody>
          <a:bodyPr/>
          <a:lstStyle/>
          <a:p>
            <a:fld id="{0AAE0F89-1F61-49F4-87F6-CC5CE9B11783}" type="slidenum">
              <a:rPr lang="ar-SA" smtClean="0">
                <a:cs typeface="Arial" pitchFamily="34" charset="0"/>
              </a:rPr>
              <a:pPr/>
              <a:t>45</a:t>
            </a:fld>
            <a:endParaRPr lang="en-US" smtClean="0">
              <a:cs typeface="Arial" pitchFamily="34" charset="0"/>
            </a:endParaRPr>
          </a:p>
        </p:txBody>
      </p:sp>
      <p:sp>
        <p:nvSpPr>
          <p:cNvPr id="4813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0CA5A94-BB59-477F-8460-49111834BC52}" type="slidenum">
              <a:rPr lang="ar-SA" sz="1400">
                <a:solidFill>
                  <a:schemeClr val="tx1"/>
                </a:solidFill>
                <a:latin typeface="Arial" pitchFamily="34" charset="0"/>
                <a:cs typeface="Arial" pitchFamily="34" charset="0"/>
              </a:rPr>
              <a:pPr/>
              <a:t>45</a:t>
            </a:fld>
            <a:endParaRPr lang="en-US" sz="1400" dirty="0">
              <a:solidFill>
                <a:schemeClr val="tx1"/>
              </a:solidFill>
              <a:latin typeface="Arial" pitchFamily="34" charset="0"/>
              <a:cs typeface="Arial" pitchFamily="34" charset="0"/>
            </a:endParaRPr>
          </a:p>
        </p:txBody>
      </p:sp>
      <p:sp>
        <p:nvSpPr>
          <p:cNvPr id="48133" name="Rectangle 3"/>
          <p:cNvSpPr>
            <a:spLocks noGrp="1" noChangeArrowheads="1"/>
          </p:cNvSpPr>
          <p:nvPr>
            <p:ph type="title" idx="4294967295"/>
          </p:nvPr>
        </p:nvSpPr>
        <p:spPr>
          <a:xfrm>
            <a:off x="685800" y="285750"/>
            <a:ext cx="7772400" cy="1143000"/>
          </a:xfrm>
        </p:spPr>
        <p:txBody>
          <a:bodyPr/>
          <a:lstStyle/>
          <a:p>
            <a:r>
              <a:rPr lang="en-US" smtClean="0"/>
              <a:t>Lock Conditions</a:t>
            </a:r>
          </a:p>
        </p:txBody>
      </p:sp>
      <p:sp>
        <p:nvSpPr>
          <p:cNvPr id="48134" name="Text Box 4"/>
          <p:cNvSpPr txBox="1">
            <a:spLocks noChangeArrowheads="1"/>
          </p:cNvSpPr>
          <p:nvPr/>
        </p:nvSpPr>
        <p:spPr bwMode="auto">
          <a:xfrm>
            <a:off x="685800" y="2160588"/>
            <a:ext cx="8134350" cy="2647950"/>
          </a:xfrm>
          <a:prstGeom prst="rect">
            <a:avLst/>
          </a:prstGeom>
          <a:solidFill>
            <a:srgbClr val="FFFFCC"/>
          </a:solidFill>
          <a:ln w="9525">
            <a:noFill/>
            <a:miter lim="800000"/>
            <a:headEnd/>
            <a:tailEnd/>
          </a:ln>
        </p:spPr>
        <p:txBody>
          <a:bodyPr>
            <a:spAutoFit/>
          </a:bodyPr>
          <a:lstStyle/>
          <a:p>
            <a:pPr algn="l"/>
            <a:r>
              <a:rPr lang="en-US" b="1">
                <a:solidFill>
                  <a:schemeClr val="tx1"/>
                </a:solidFill>
                <a:latin typeface="Lucida Console" pitchFamily="49" charset="0"/>
                <a:cs typeface="Courier New" pitchFamily="49" charset="0"/>
              </a:rPr>
              <a:t>public</a:t>
            </a:r>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interface</a:t>
            </a:r>
            <a:r>
              <a:rPr lang="en-US" b="1">
                <a:latin typeface="Lucida Console" pitchFamily="49" charset="0"/>
                <a:cs typeface="Courier New" pitchFamily="49" charset="0"/>
              </a:rPr>
              <a:t> Condition {</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void</a:t>
            </a:r>
            <a:r>
              <a:rPr lang="en-US" b="1">
                <a:latin typeface="Lucida Console" pitchFamily="49" charset="0"/>
                <a:cs typeface="Courier New" pitchFamily="49" charset="0"/>
              </a:rPr>
              <a:t> await();</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boolean</a:t>
            </a:r>
            <a:r>
              <a:rPr lang="en-US" b="1">
                <a:latin typeface="Lucida Console" pitchFamily="49" charset="0"/>
                <a:cs typeface="Courier New" pitchFamily="49" charset="0"/>
              </a:rPr>
              <a:t> await(</a:t>
            </a:r>
            <a:r>
              <a:rPr lang="en-US" b="1">
                <a:solidFill>
                  <a:schemeClr val="tx1"/>
                </a:solidFill>
                <a:latin typeface="Lucida Console" pitchFamily="49" charset="0"/>
                <a:cs typeface="Courier New" pitchFamily="49" charset="0"/>
              </a:rPr>
              <a:t>long</a:t>
            </a:r>
            <a:r>
              <a:rPr lang="en-US" b="1">
                <a:latin typeface="Lucida Console" pitchFamily="49" charset="0"/>
                <a:cs typeface="Courier New" pitchFamily="49" charset="0"/>
              </a:rPr>
              <a:t> time, TimeUnit unit);</a:t>
            </a:r>
          </a:p>
          <a:p>
            <a:pPr algn="l"/>
            <a:r>
              <a:rPr lang="en-US" b="1">
                <a:latin typeface="Lucida Console" pitchFamily="49" charset="0"/>
                <a:cs typeface="Courier New" pitchFamily="49" charset="0"/>
              </a:rPr>
              <a:t>  …</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void</a:t>
            </a:r>
            <a:r>
              <a:rPr lang="en-US" b="1">
                <a:latin typeface="Lucida Console" pitchFamily="49" charset="0"/>
                <a:cs typeface="Courier New" pitchFamily="49" charset="0"/>
              </a:rPr>
              <a:t> signal(); </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void</a:t>
            </a:r>
            <a:r>
              <a:rPr lang="en-US" b="1">
                <a:latin typeface="Lucida Console" pitchFamily="49" charset="0"/>
                <a:cs typeface="Courier New" pitchFamily="49" charset="0"/>
              </a:rPr>
              <a:t> signalAll();</a:t>
            </a:r>
          </a:p>
          <a:p>
            <a:pPr algn="l"/>
            <a:r>
              <a:rPr lang="en-US" b="1">
                <a:latin typeface="Lucida Console"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1"/>
          <p:cNvSpPr>
            <a:spLocks noGrp="1"/>
          </p:cNvSpPr>
          <p:nvPr>
            <p:ph type="ftr" sz="quarter" idx="10"/>
          </p:nvPr>
        </p:nvSpPr>
        <p:spPr>
          <a:noFill/>
        </p:spPr>
        <p:txBody>
          <a:bodyPr/>
          <a:lstStyle/>
          <a:p>
            <a:r>
              <a:rPr lang="en-US" smtClean="0"/>
              <a:t>Art of Multiprocessor Programming</a:t>
            </a:r>
          </a:p>
        </p:txBody>
      </p:sp>
      <p:sp>
        <p:nvSpPr>
          <p:cNvPr id="49155" name="Slide Number Placeholder 2"/>
          <p:cNvSpPr>
            <a:spLocks noGrp="1"/>
          </p:cNvSpPr>
          <p:nvPr>
            <p:ph type="sldNum" sz="quarter" idx="11"/>
          </p:nvPr>
        </p:nvSpPr>
        <p:spPr>
          <a:noFill/>
        </p:spPr>
        <p:txBody>
          <a:bodyPr/>
          <a:lstStyle/>
          <a:p>
            <a:fld id="{615605B1-56AC-479A-9AEA-2F408C3A987D}" type="slidenum">
              <a:rPr lang="ar-SA" smtClean="0">
                <a:cs typeface="Arial" pitchFamily="34" charset="0"/>
              </a:rPr>
              <a:pPr/>
              <a:t>46</a:t>
            </a:fld>
            <a:endParaRPr lang="en-US" smtClean="0">
              <a:cs typeface="Arial" pitchFamily="34" charset="0"/>
            </a:endParaRPr>
          </a:p>
        </p:txBody>
      </p:sp>
      <p:sp>
        <p:nvSpPr>
          <p:cNvPr id="4915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470D5213-D173-440C-85FE-617FCD4EBE21}" type="slidenum">
              <a:rPr lang="ar-SA" sz="1400">
                <a:solidFill>
                  <a:schemeClr val="tx1"/>
                </a:solidFill>
                <a:latin typeface="Arial" pitchFamily="34" charset="0"/>
                <a:cs typeface="Arial" pitchFamily="34" charset="0"/>
              </a:rPr>
              <a:pPr/>
              <a:t>46</a:t>
            </a:fld>
            <a:endParaRPr lang="en-US" sz="1400" dirty="0">
              <a:solidFill>
                <a:schemeClr val="tx1"/>
              </a:solidFill>
              <a:latin typeface="Arial" pitchFamily="34" charset="0"/>
              <a:cs typeface="Arial" pitchFamily="34" charset="0"/>
            </a:endParaRPr>
          </a:p>
        </p:txBody>
      </p:sp>
      <p:sp>
        <p:nvSpPr>
          <p:cNvPr id="49157" name="Text Box 7"/>
          <p:cNvSpPr txBox="1">
            <a:spLocks noChangeArrowheads="1"/>
          </p:cNvSpPr>
          <p:nvPr/>
        </p:nvSpPr>
        <p:spPr bwMode="auto">
          <a:xfrm>
            <a:off x="685800" y="2160588"/>
            <a:ext cx="8134350" cy="2647950"/>
          </a:xfrm>
          <a:prstGeom prst="rect">
            <a:avLst/>
          </a:prstGeom>
          <a:solidFill>
            <a:srgbClr val="FFFFCC"/>
          </a:solidFill>
          <a:ln w="9525">
            <a:noFill/>
            <a:miter lim="800000"/>
            <a:headEnd/>
            <a:tailEnd/>
          </a:ln>
        </p:spPr>
        <p:txBody>
          <a:bodyPr>
            <a:spAutoFit/>
          </a:bodyPr>
          <a:lstStyle/>
          <a:p>
            <a:pPr algn="l"/>
            <a:r>
              <a:rPr lang="en-US" b="1">
                <a:solidFill>
                  <a:schemeClr val="hlink"/>
                </a:solidFill>
                <a:latin typeface="Lucida Console" pitchFamily="49" charset="0"/>
                <a:cs typeface="Courier New" pitchFamily="49" charset="0"/>
              </a:rPr>
              <a:t>public interface Condition {</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void</a:t>
            </a:r>
            <a:r>
              <a:rPr lang="en-US" b="1">
                <a:latin typeface="Lucida Console" pitchFamily="49" charset="0"/>
                <a:cs typeface="Courier New" pitchFamily="49" charset="0"/>
              </a:rPr>
              <a:t> await();</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boolean</a:t>
            </a:r>
            <a:r>
              <a:rPr lang="en-US" b="1">
                <a:latin typeface="Lucida Console" pitchFamily="49" charset="0"/>
                <a:cs typeface="Courier New" pitchFamily="49" charset="0"/>
              </a:rPr>
              <a:t> await(</a:t>
            </a:r>
            <a:r>
              <a:rPr lang="en-US" b="1">
                <a:solidFill>
                  <a:schemeClr val="tx1"/>
                </a:solidFill>
                <a:latin typeface="Lucida Console" pitchFamily="49" charset="0"/>
                <a:cs typeface="Courier New" pitchFamily="49" charset="0"/>
              </a:rPr>
              <a:t>long</a:t>
            </a:r>
            <a:r>
              <a:rPr lang="en-US" b="1">
                <a:latin typeface="Lucida Console" pitchFamily="49" charset="0"/>
                <a:cs typeface="Courier New" pitchFamily="49" charset="0"/>
              </a:rPr>
              <a:t> time, TimeUnit unit);</a:t>
            </a:r>
          </a:p>
          <a:p>
            <a:pPr algn="l"/>
            <a:r>
              <a:rPr lang="en-US" b="1">
                <a:latin typeface="Lucida Console" pitchFamily="49" charset="0"/>
                <a:cs typeface="Courier New" pitchFamily="49" charset="0"/>
              </a:rPr>
              <a:t>  </a:t>
            </a:r>
            <a:r>
              <a:rPr lang="en-US" b="1">
                <a:solidFill>
                  <a:schemeClr val="hlink"/>
                </a:solidFill>
                <a:latin typeface="Lucida Console" pitchFamily="49" charset="0"/>
                <a:cs typeface="Courier New" pitchFamily="49" charset="0"/>
              </a:rPr>
              <a:t>…</a:t>
            </a:r>
          </a:p>
          <a:p>
            <a:pPr algn="l"/>
            <a:r>
              <a:rPr lang="en-US" b="1">
                <a:solidFill>
                  <a:schemeClr val="hlink"/>
                </a:solidFill>
                <a:latin typeface="Lucida Console" pitchFamily="49" charset="0"/>
                <a:cs typeface="Courier New" pitchFamily="49" charset="0"/>
              </a:rPr>
              <a:t>  void signal(); </a:t>
            </a:r>
          </a:p>
          <a:p>
            <a:pPr algn="l"/>
            <a:r>
              <a:rPr lang="en-US" b="1">
                <a:solidFill>
                  <a:schemeClr val="hlink"/>
                </a:solidFill>
                <a:latin typeface="Lucida Console" pitchFamily="49" charset="0"/>
                <a:cs typeface="Courier New" pitchFamily="49" charset="0"/>
              </a:rPr>
              <a:t>  void signalAll();</a:t>
            </a:r>
          </a:p>
          <a:p>
            <a:pPr algn="l"/>
            <a:r>
              <a:rPr lang="en-US" b="1">
                <a:solidFill>
                  <a:schemeClr val="hlink"/>
                </a:solidFill>
                <a:latin typeface="Lucida Console" pitchFamily="49" charset="0"/>
                <a:cs typeface="Courier New" pitchFamily="49" charset="0"/>
              </a:rPr>
              <a:t> }</a:t>
            </a:r>
          </a:p>
        </p:txBody>
      </p:sp>
      <p:sp>
        <p:nvSpPr>
          <p:cNvPr id="49158" name="Rectangle 3"/>
          <p:cNvSpPr>
            <a:spLocks noGrp="1" noChangeArrowheads="1"/>
          </p:cNvSpPr>
          <p:nvPr>
            <p:ph type="title" idx="4294967295"/>
          </p:nvPr>
        </p:nvSpPr>
        <p:spPr>
          <a:xfrm>
            <a:off x="685800" y="285750"/>
            <a:ext cx="7772400" cy="1143000"/>
          </a:xfrm>
        </p:spPr>
        <p:txBody>
          <a:bodyPr/>
          <a:lstStyle/>
          <a:p>
            <a:r>
              <a:rPr lang="en-US" smtClean="0"/>
              <a:t>Lock Conditions</a:t>
            </a:r>
          </a:p>
        </p:txBody>
      </p:sp>
      <p:sp>
        <p:nvSpPr>
          <p:cNvPr id="49159" name="AutoShape 5"/>
          <p:cNvSpPr>
            <a:spLocks noChangeArrowheads="1"/>
          </p:cNvSpPr>
          <p:nvPr/>
        </p:nvSpPr>
        <p:spPr bwMode="auto">
          <a:xfrm flipH="1">
            <a:off x="982663" y="2497138"/>
            <a:ext cx="7648575" cy="992187"/>
          </a:xfrm>
          <a:prstGeom prst="wedgeRoundRectCallout">
            <a:avLst>
              <a:gd name="adj1" fmla="val -15838"/>
              <a:gd name="adj2" fmla="val 193037"/>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49160" name="Text Box 6"/>
          <p:cNvSpPr txBox="1">
            <a:spLocks noChangeArrowheads="1"/>
          </p:cNvSpPr>
          <p:nvPr/>
        </p:nvSpPr>
        <p:spPr bwMode="auto">
          <a:xfrm>
            <a:off x="4883150" y="4889500"/>
            <a:ext cx="3186113" cy="946150"/>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Release lock and </a:t>
            </a:r>
          </a:p>
          <a:p>
            <a:pPr algn="ctr"/>
            <a:r>
              <a:rPr lang="en-US" sz="2800" b="1" dirty="0">
                <a:solidFill>
                  <a:srgbClr val="FF0000"/>
                </a:solidFill>
                <a:latin typeface="Arial" pitchFamily="34" charset="0"/>
                <a:cs typeface="Arial" pitchFamily="34" charset="0"/>
              </a:rPr>
              <a:t>wait on condition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1"/>
          <p:cNvSpPr>
            <a:spLocks noGrp="1"/>
          </p:cNvSpPr>
          <p:nvPr>
            <p:ph type="ftr" sz="quarter" idx="10"/>
          </p:nvPr>
        </p:nvSpPr>
        <p:spPr>
          <a:noFill/>
        </p:spPr>
        <p:txBody>
          <a:bodyPr/>
          <a:lstStyle/>
          <a:p>
            <a:r>
              <a:rPr lang="en-US" smtClean="0"/>
              <a:t>Art of Multiprocessor Programming</a:t>
            </a:r>
          </a:p>
        </p:txBody>
      </p:sp>
      <p:sp>
        <p:nvSpPr>
          <p:cNvPr id="50179" name="Slide Number Placeholder 2"/>
          <p:cNvSpPr>
            <a:spLocks noGrp="1"/>
          </p:cNvSpPr>
          <p:nvPr>
            <p:ph type="sldNum" sz="quarter" idx="11"/>
          </p:nvPr>
        </p:nvSpPr>
        <p:spPr>
          <a:noFill/>
        </p:spPr>
        <p:txBody>
          <a:bodyPr/>
          <a:lstStyle/>
          <a:p>
            <a:fld id="{48DFDCD3-4212-49B5-8A2F-EC0DAA89B2FE}" type="slidenum">
              <a:rPr lang="ar-SA" smtClean="0">
                <a:cs typeface="Arial" pitchFamily="34" charset="0"/>
              </a:rPr>
              <a:pPr/>
              <a:t>47</a:t>
            </a:fld>
            <a:endParaRPr lang="en-US" smtClean="0">
              <a:cs typeface="Arial" pitchFamily="34" charset="0"/>
            </a:endParaRPr>
          </a:p>
        </p:txBody>
      </p:sp>
      <p:sp>
        <p:nvSpPr>
          <p:cNvPr id="5018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C09693F-EFF3-407E-BAF7-AA00B281C9AF}" type="slidenum">
              <a:rPr lang="ar-SA" sz="1400">
                <a:solidFill>
                  <a:schemeClr val="tx1"/>
                </a:solidFill>
                <a:latin typeface="Arial" pitchFamily="34" charset="0"/>
                <a:cs typeface="Arial" pitchFamily="34" charset="0"/>
              </a:rPr>
              <a:pPr/>
              <a:t>47</a:t>
            </a:fld>
            <a:endParaRPr lang="en-US" sz="1400" dirty="0">
              <a:solidFill>
                <a:schemeClr val="tx1"/>
              </a:solidFill>
              <a:latin typeface="Arial" pitchFamily="34" charset="0"/>
              <a:cs typeface="Arial" pitchFamily="34" charset="0"/>
            </a:endParaRPr>
          </a:p>
        </p:txBody>
      </p:sp>
      <p:sp>
        <p:nvSpPr>
          <p:cNvPr id="50181" name="Text Box 7"/>
          <p:cNvSpPr txBox="1">
            <a:spLocks noChangeArrowheads="1"/>
          </p:cNvSpPr>
          <p:nvPr/>
        </p:nvSpPr>
        <p:spPr bwMode="auto">
          <a:xfrm>
            <a:off x="685800" y="2160588"/>
            <a:ext cx="8134350" cy="2647950"/>
          </a:xfrm>
          <a:prstGeom prst="rect">
            <a:avLst/>
          </a:prstGeom>
          <a:solidFill>
            <a:srgbClr val="FFFFCC"/>
          </a:solidFill>
          <a:ln w="9525">
            <a:noFill/>
            <a:miter lim="800000"/>
            <a:headEnd/>
            <a:tailEnd/>
          </a:ln>
        </p:spPr>
        <p:txBody>
          <a:bodyPr>
            <a:spAutoFit/>
          </a:bodyPr>
          <a:lstStyle/>
          <a:p>
            <a:pPr algn="l"/>
            <a:r>
              <a:rPr lang="en-US" b="1">
                <a:solidFill>
                  <a:schemeClr val="hlink"/>
                </a:solidFill>
                <a:latin typeface="Lucida Console" pitchFamily="49" charset="0"/>
                <a:cs typeface="Courier New" pitchFamily="49" charset="0"/>
              </a:rPr>
              <a:t>public interface Condition {</a:t>
            </a:r>
          </a:p>
          <a:p>
            <a:pPr algn="l"/>
            <a:r>
              <a:rPr lang="en-US" b="1">
                <a:solidFill>
                  <a:schemeClr val="hlink"/>
                </a:solidFill>
                <a:latin typeface="Lucida Console" pitchFamily="49" charset="0"/>
                <a:cs typeface="Courier New" pitchFamily="49" charset="0"/>
              </a:rPr>
              <a:t>  void await();</a:t>
            </a:r>
          </a:p>
          <a:p>
            <a:pPr algn="l"/>
            <a:r>
              <a:rPr lang="en-US" b="1">
                <a:solidFill>
                  <a:schemeClr val="hlink"/>
                </a:solidFill>
                <a:latin typeface="Lucida Console" pitchFamily="49" charset="0"/>
                <a:cs typeface="Courier New" pitchFamily="49" charset="0"/>
              </a:rPr>
              <a:t>  boolean await(long time, TimeUnit unit);</a:t>
            </a:r>
          </a:p>
          <a:p>
            <a:pPr algn="l"/>
            <a:r>
              <a:rPr lang="en-US" b="1">
                <a:solidFill>
                  <a:schemeClr val="hlink"/>
                </a:solidFill>
                <a:latin typeface="Lucida Console" pitchFamily="49" charset="0"/>
                <a:cs typeface="Courier New" pitchFamily="49" charset="0"/>
              </a:rPr>
              <a:t>  …</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void</a:t>
            </a:r>
            <a:r>
              <a:rPr lang="en-US" b="1">
                <a:latin typeface="Lucida Console" pitchFamily="49" charset="0"/>
                <a:cs typeface="Courier New" pitchFamily="49" charset="0"/>
              </a:rPr>
              <a:t> signal(); </a:t>
            </a:r>
          </a:p>
          <a:p>
            <a:pPr algn="l"/>
            <a:r>
              <a:rPr lang="en-US" b="1">
                <a:latin typeface="Lucida Console" pitchFamily="49" charset="0"/>
                <a:cs typeface="Courier New" pitchFamily="49" charset="0"/>
              </a:rPr>
              <a:t>  </a:t>
            </a:r>
            <a:r>
              <a:rPr lang="en-US" b="1">
                <a:solidFill>
                  <a:schemeClr val="hlink"/>
                </a:solidFill>
                <a:latin typeface="Lucida Console" pitchFamily="49" charset="0"/>
                <a:cs typeface="Courier New" pitchFamily="49" charset="0"/>
              </a:rPr>
              <a:t>void signalAll();</a:t>
            </a:r>
          </a:p>
          <a:p>
            <a:pPr algn="l"/>
            <a:r>
              <a:rPr lang="en-US" b="1">
                <a:solidFill>
                  <a:schemeClr val="hlink"/>
                </a:solidFill>
                <a:latin typeface="Lucida Console" pitchFamily="49" charset="0"/>
                <a:cs typeface="Courier New" pitchFamily="49" charset="0"/>
              </a:rPr>
              <a:t> }</a:t>
            </a:r>
          </a:p>
        </p:txBody>
      </p:sp>
      <p:sp>
        <p:nvSpPr>
          <p:cNvPr id="50182" name="Rectangle 3"/>
          <p:cNvSpPr>
            <a:spLocks noGrp="1" noChangeArrowheads="1"/>
          </p:cNvSpPr>
          <p:nvPr>
            <p:ph type="title" idx="4294967295"/>
          </p:nvPr>
        </p:nvSpPr>
        <p:spPr>
          <a:xfrm>
            <a:off x="685800" y="285750"/>
            <a:ext cx="7772400" cy="1143000"/>
          </a:xfrm>
        </p:spPr>
        <p:txBody>
          <a:bodyPr/>
          <a:lstStyle/>
          <a:p>
            <a:r>
              <a:rPr lang="en-US" smtClean="0"/>
              <a:t>Lock Conditions</a:t>
            </a:r>
          </a:p>
        </p:txBody>
      </p:sp>
      <p:sp>
        <p:nvSpPr>
          <p:cNvPr id="50183" name="AutoShape 5"/>
          <p:cNvSpPr>
            <a:spLocks noChangeArrowheads="1"/>
          </p:cNvSpPr>
          <p:nvPr/>
        </p:nvSpPr>
        <p:spPr bwMode="auto">
          <a:xfrm flipH="1">
            <a:off x="982663" y="3622675"/>
            <a:ext cx="2854325" cy="436563"/>
          </a:xfrm>
          <a:prstGeom prst="wedgeRoundRectCallout">
            <a:avLst>
              <a:gd name="adj1" fmla="val -79144"/>
              <a:gd name="adj2" fmla="val 283088"/>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50184" name="Text Box 6"/>
          <p:cNvSpPr txBox="1">
            <a:spLocks noChangeArrowheads="1"/>
          </p:cNvSpPr>
          <p:nvPr/>
        </p:nvSpPr>
        <p:spPr bwMode="auto">
          <a:xfrm>
            <a:off x="3062288" y="5013325"/>
            <a:ext cx="5189537" cy="519113"/>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Wake up one waiting thread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p:cNvSpPr>
            <a:spLocks noGrp="1"/>
          </p:cNvSpPr>
          <p:nvPr>
            <p:ph type="ftr" sz="quarter" idx="10"/>
          </p:nvPr>
        </p:nvSpPr>
        <p:spPr>
          <a:noFill/>
        </p:spPr>
        <p:txBody>
          <a:bodyPr/>
          <a:lstStyle/>
          <a:p>
            <a:r>
              <a:rPr lang="en-US" smtClean="0"/>
              <a:t>Art of Multiprocessor Programming</a:t>
            </a:r>
          </a:p>
        </p:txBody>
      </p:sp>
      <p:sp>
        <p:nvSpPr>
          <p:cNvPr id="51203" name="Slide Number Placeholder 2"/>
          <p:cNvSpPr>
            <a:spLocks noGrp="1"/>
          </p:cNvSpPr>
          <p:nvPr>
            <p:ph type="sldNum" sz="quarter" idx="11"/>
          </p:nvPr>
        </p:nvSpPr>
        <p:spPr>
          <a:noFill/>
        </p:spPr>
        <p:txBody>
          <a:bodyPr/>
          <a:lstStyle/>
          <a:p>
            <a:fld id="{34AEBB4F-2106-4568-B100-38430A456C2D}" type="slidenum">
              <a:rPr lang="ar-SA" smtClean="0">
                <a:cs typeface="Arial" pitchFamily="34" charset="0"/>
              </a:rPr>
              <a:pPr/>
              <a:t>48</a:t>
            </a:fld>
            <a:endParaRPr lang="en-US" smtClean="0">
              <a:cs typeface="Arial" pitchFamily="34" charset="0"/>
            </a:endParaRPr>
          </a:p>
        </p:txBody>
      </p:sp>
      <p:sp>
        <p:nvSpPr>
          <p:cNvPr id="5120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E50C3CBB-C81D-422B-9682-B273A8F2FFE3}" type="slidenum">
              <a:rPr lang="ar-SA" sz="1400">
                <a:solidFill>
                  <a:schemeClr val="tx1"/>
                </a:solidFill>
                <a:latin typeface="Arial" pitchFamily="34" charset="0"/>
                <a:cs typeface="Arial" pitchFamily="34" charset="0"/>
              </a:rPr>
              <a:pPr/>
              <a:t>48</a:t>
            </a:fld>
            <a:endParaRPr lang="en-US" sz="1400" dirty="0">
              <a:solidFill>
                <a:schemeClr val="tx1"/>
              </a:solidFill>
              <a:latin typeface="Arial" pitchFamily="34" charset="0"/>
              <a:cs typeface="Arial" pitchFamily="34" charset="0"/>
            </a:endParaRPr>
          </a:p>
        </p:txBody>
      </p:sp>
      <p:sp>
        <p:nvSpPr>
          <p:cNvPr id="51205" name="Text Box 2"/>
          <p:cNvSpPr txBox="1">
            <a:spLocks noChangeArrowheads="1"/>
          </p:cNvSpPr>
          <p:nvPr/>
        </p:nvSpPr>
        <p:spPr bwMode="auto">
          <a:xfrm>
            <a:off x="685800" y="2160588"/>
            <a:ext cx="8134350" cy="2647950"/>
          </a:xfrm>
          <a:prstGeom prst="rect">
            <a:avLst/>
          </a:prstGeom>
          <a:solidFill>
            <a:srgbClr val="FFFFCC"/>
          </a:solidFill>
          <a:ln w="9525">
            <a:noFill/>
            <a:miter lim="800000"/>
            <a:headEnd/>
            <a:tailEnd/>
          </a:ln>
        </p:spPr>
        <p:txBody>
          <a:bodyPr>
            <a:spAutoFit/>
          </a:bodyPr>
          <a:lstStyle/>
          <a:p>
            <a:pPr algn="l"/>
            <a:r>
              <a:rPr lang="en-US" b="1">
                <a:solidFill>
                  <a:schemeClr val="hlink"/>
                </a:solidFill>
                <a:latin typeface="Lucida Console" pitchFamily="49" charset="0"/>
                <a:cs typeface="Courier New" pitchFamily="49" charset="0"/>
              </a:rPr>
              <a:t>public interface Condition {</a:t>
            </a:r>
          </a:p>
          <a:p>
            <a:pPr algn="l"/>
            <a:r>
              <a:rPr lang="en-US" b="1">
                <a:solidFill>
                  <a:schemeClr val="hlink"/>
                </a:solidFill>
                <a:latin typeface="Lucida Console" pitchFamily="49" charset="0"/>
                <a:cs typeface="Courier New" pitchFamily="49" charset="0"/>
              </a:rPr>
              <a:t>  void await();</a:t>
            </a:r>
          </a:p>
          <a:p>
            <a:pPr algn="l"/>
            <a:r>
              <a:rPr lang="en-US" b="1">
                <a:solidFill>
                  <a:schemeClr val="hlink"/>
                </a:solidFill>
                <a:latin typeface="Lucida Console" pitchFamily="49" charset="0"/>
                <a:cs typeface="Courier New" pitchFamily="49" charset="0"/>
              </a:rPr>
              <a:t>  boolean await(long time, TimeUnit unit);</a:t>
            </a:r>
          </a:p>
          <a:p>
            <a:pPr algn="l"/>
            <a:r>
              <a:rPr lang="en-US" b="1">
                <a:solidFill>
                  <a:schemeClr val="hlink"/>
                </a:solidFill>
                <a:latin typeface="Lucida Console" pitchFamily="49" charset="0"/>
                <a:cs typeface="Courier New" pitchFamily="49" charset="0"/>
              </a:rPr>
              <a:t>  …</a:t>
            </a:r>
          </a:p>
          <a:p>
            <a:pPr algn="l"/>
            <a:r>
              <a:rPr lang="en-US" b="1">
                <a:solidFill>
                  <a:schemeClr val="hlink"/>
                </a:solidFill>
                <a:latin typeface="Lucida Console" pitchFamily="49" charset="0"/>
                <a:cs typeface="Courier New" pitchFamily="49" charset="0"/>
              </a:rPr>
              <a:t>  void signal(); </a:t>
            </a:r>
          </a:p>
          <a:p>
            <a:pPr algn="l"/>
            <a:r>
              <a:rPr lang="en-US" b="1">
                <a:latin typeface="Lucida Console" pitchFamily="49" charset="0"/>
                <a:cs typeface="Courier New" pitchFamily="49" charset="0"/>
              </a:rPr>
              <a:t>  </a:t>
            </a:r>
            <a:r>
              <a:rPr lang="en-US" b="1">
                <a:solidFill>
                  <a:schemeClr val="tx1"/>
                </a:solidFill>
                <a:latin typeface="Lucida Console" pitchFamily="49" charset="0"/>
                <a:cs typeface="Courier New" pitchFamily="49" charset="0"/>
              </a:rPr>
              <a:t>void</a:t>
            </a:r>
            <a:r>
              <a:rPr lang="en-US" b="1">
                <a:latin typeface="Lucida Console" pitchFamily="49" charset="0"/>
                <a:cs typeface="Courier New" pitchFamily="49" charset="0"/>
              </a:rPr>
              <a:t> signalAll();</a:t>
            </a:r>
          </a:p>
          <a:p>
            <a:pPr algn="l"/>
            <a:r>
              <a:rPr lang="en-US" b="1">
                <a:latin typeface="Lucida Console" pitchFamily="49" charset="0"/>
                <a:cs typeface="Courier New" pitchFamily="49" charset="0"/>
              </a:rPr>
              <a:t> </a:t>
            </a:r>
            <a:r>
              <a:rPr lang="en-US" b="1">
                <a:solidFill>
                  <a:schemeClr val="hlink"/>
                </a:solidFill>
                <a:latin typeface="Lucida Console" pitchFamily="49" charset="0"/>
                <a:cs typeface="Courier New" pitchFamily="49" charset="0"/>
              </a:rPr>
              <a:t>}</a:t>
            </a:r>
          </a:p>
        </p:txBody>
      </p:sp>
      <p:sp>
        <p:nvSpPr>
          <p:cNvPr id="51206" name="Rectangle 3"/>
          <p:cNvSpPr>
            <a:spLocks noGrp="1" noChangeArrowheads="1"/>
          </p:cNvSpPr>
          <p:nvPr>
            <p:ph type="title" idx="4294967295"/>
          </p:nvPr>
        </p:nvSpPr>
        <p:spPr>
          <a:xfrm>
            <a:off x="685800" y="285750"/>
            <a:ext cx="7772400" cy="1143000"/>
          </a:xfrm>
        </p:spPr>
        <p:txBody>
          <a:bodyPr/>
          <a:lstStyle/>
          <a:p>
            <a:r>
              <a:rPr lang="en-US" smtClean="0"/>
              <a:t>Lock Conditions</a:t>
            </a:r>
          </a:p>
        </p:txBody>
      </p:sp>
      <p:sp>
        <p:nvSpPr>
          <p:cNvPr id="51207" name="AutoShape 4"/>
          <p:cNvSpPr>
            <a:spLocks noChangeArrowheads="1"/>
          </p:cNvSpPr>
          <p:nvPr/>
        </p:nvSpPr>
        <p:spPr bwMode="auto">
          <a:xfrm flipH="1">
            <a:off x="982663" y="3979863"/>
            <a:ext cx="3463925" cy="436562"/>
          </a:xfrm>
          <a:prstGeom prst="wedgeRoundRectCallout">
            <a:avLst>
              <a:gd name="adj1" fmla="val -30065"/>
              <a:gd name="adj2" fmla="val 251088"/>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51208" name="Text Box 5"/>
          <p:cNvSpPr txBox="1">
            <a:spLocks noChangeArrowheads="1"/>
          </p:cNvSpPr>
          <p:nvPr/>
        </p:nvSpPr>
        <p:spPr bwMode="auto">
          <a:xfrm>
            <a:off x="1905000" y="5221288"/>
            <a:ext cx="5181600" cy="519112"/>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Wake up all waiting threads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1"/>
          <p:cNvSpPr>
            <a:spLocks noGrp="1"/>
          </p:cNvSpPr>
          <p:nvPr>
            <p:ph type="ftr" sz="quarter" idx="10"/>
          </p:nvPr>
        </p:nvSpPr>
        <p:spPr>
          <a:noFill/>
        </p:spPr>
        <p:txBody>
          <a:bodyPr/>
          <a:lstStyle/>
          <a:p>
            <a:r>
              <a:rPr lang="en-US" smtClean="0"/>
              <a:t>Art of Multiprocessor Programming</a:t>
            </a:r>
          </a:p>
        </p:txBody>
      </p:sp>
      <p:sp>
        <p:nvSpPr>
          <p:cNvPr id="52227" name="Slide Number Placeholder 2"/>
          <p:cNvSpPr>
            <a:spLocks noGrp="1"/>
          </p:cNvSpPr>
          <p:nvPr>
            <p:ph type="sldNum" sz="quarter" idx="11"/>
          </p:nvPr>
        </p:nvSpPr>
        <p:spPr>
          <a:noFill/>
        </p:spPr>
        <p:txBody>
          <a:bodyPr/>
          <a:lstStyle/>
          <a:p>
            <a:fld id="{DB2DF558-208D-4D34-9E29-A8A48DF6AD79}" type="slidenum">
              <a:rPr lang="ar-SA" smtClean="0">
                <a:cs typeface="Arial" pitchFamily="34" charset="0"/>
              </a:rPr>
              <a:pPr/>
              <a:t>49</a:t>
            </a:fld>
            <a:endParaRPr lang="en-US" smtClean="0">
              <a:cs typeface="Arial" pitchFamily="34" charset="0"/>
            </a:endParaRPr>
          </a:p>
        </p:txBody>
      </p:sp>
      <p:sp>
        <p:nvSpPr>
          <p:cNvPr id="5222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E02A87C-C822-4441-B03B-8603C5B7D61E}" type="slidenum">
              <a:rPr lang="ar-SA" sz="1400">
                <a:solidFill>
                  <a:schemeClr val="tx1"/>
                </a:solidFill>
                <a:latin typeface="Arial" pitchFamily="34" charset="0"/>
                <a:cs typeface="Arial" pitchFamily="34" charset="0"/>
              </a:rPr>
              <a:pPr/>
              <a:t>49</a:t>
            </a:fld>
            <a:endParaRPr lang="en-US" sz="1400" dirty="0">
              <a:solidFill>
                <a:schemeClr val="tx1"/>
              </a:solidFill>
              <a:latin typeface="Arial" pitchFamily="34" charset="0"/>
              <a:cs typeface="Arial" pitchFamily="34" charset="0"/>
            </a:endParaRPr>
          </a:p>
        </p:txBody>
      </p:sp>
      <p:sp>
        <p:nvSpPr>
          <p:cNvPr id="52229" name="Rectangle 2"/>
          <p:cNvSpPr>
            <a:spLocks noGrp="1" noChangeArrowheads="1"/>
          </p:cNvSpPr>
          <p:nvPr>
            <p:ph type="title" idx="4294967295"/>
          </p:nvPr>
        </p:nvSpPr>
        <p:spPr/>
        <p:txBody>
          <a:bodyPr/>
          <a:lstStyle/>
          <a:p>
            <a:r>
              <a:rPr lang="en-US" smtClean="0">
                <a:solidFill>
                  <a:schemeClr val="tx1"/>
                </a:solidFill>
              </a:rPr>
              <a:t>Await</a:t>
            </a:r>
          </a:p>
        </p:txBody>
      </p:sp>
      <p:sp>
        <p:nvSpPr>
          <p:cNvPr id="52230" name="Rectangle 3"/>
          <p:cNvSpPr>
            <a:spLocks noGrp="1" noChangeArrowheads="1"/>
          </p:cNvSpPr>
          <p:nvPr>
            <p:ph type="body" idx="4294967295"/>
          </p:nvPr>
        </p:nvSpPr>
        <p:spPr>
          <a:xfrm>
            <a:off x="685800" y="3357563"/>
            <a:ext cx="7772400" cy="2332037"/>
          </a:xfrm>
        </p:spPr>
        <p:txBody>
          <a:bodyPr/>
          <a:lstStyle/>
          <a:p>
            <a:r>
              <a:rPr lang="en-US" smtClean="0"/>
              <a:t>Releases lock associated with </a:t>
            </a:r>
            <a:r>
              <a:rPr lang="en-US" smtClean="0">
                <a:solidFill>
                  <a:schemeClr val="tx1"/>
                </a:solidFill>
              </a:rPr>
              <a:t>q</a:t>
            </a:r>
          </a:p>
          <a:p>
            <a:r>
              <a:rPr lang="en-US" smtClean="0"/>
              <a:t>Sleeps (gives up processor)</a:t>
            </a:r>
          </a:p>
          <a:p>
            <a:r>
              <a:rPr lang="en-US" smtClean="0"/>
              <a:t>Awakens (resumes running)</a:t>
            </a:r>
          </a:p>
          <a:p>
            <a:r>
              <a:rPr lang="en-US" smtClean="0"/>
              <a:t>Reacquires lock &amp; returns</a:t>
            </a:r>
          </a:p>
        </p:txBody>
      </p:sp>
      <p:sp>
        <p:nvSpPr>
          <p:cNvPr id="52231" name="Text Box 5"/>
          <p:cNvSpPr txBox="1">
            <a:spLocks noChangeArrowheads="1"/>
          </p:cNvSpPr>
          <p:nvPr/>
        </p:nvSpPr>
        <p:spPr bwMode="auto">
          <a:xfrm>
            <a:off x="685800" y="2209800"/>
            <a:ext cx="8134350" cy="457200"/>
          </a:xfrm>
          <a:prstGeom prst="rect">
            <a:avLst/>
          </a:prstGeom>
          <a:solidFill>
            <a:srgbClr val="FFFFCC"/>
          </a:solidFill>
          <a:ln w="9525">
            <a:noFill/>
            <a:miter lim="800000"/>
            <a:headEnd/>
            <a:tailEnd/>
          </a:ln>
        </p:spPr>
        <p:txBody>
          <a:bodyPr>
            <a:spAutoFit/>
          </a:bodyPr>
          <a:lstStyle/>
          <a:p>
            <a:pPr algn="l"/>
            <a:r>
              <a:rPr lang="en-US" b="1">
                <a:solidFill>
                  <a:schemeClr val="tx1"/>
                </a:solidFill>
                <a:latin typeface="Lucida Console" pitchFamily="49" charset="0"/>
                <a:cs typeface="Courier New" pitchFamily="49" charset="0"/>
              </a:rPr>
              <a:t>q.await()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1"/>
          <p:cNvSpPr>
            <a:spLocks noGrp="1"/>
          </p:cNvSpPr>
          <p:nvPr>
            <p:ph type="ftr" sz="quarter" idx="10"/>
          </p:nvPr>
        </p:nvSpPr>
        <p:spPr>
          <a:noFill/>
        </p:spPr>
        <p:txBody>
          <a:bodyPr/>
          <a:lstStyle/>
          <a:p>
            <a:r>
              <a:rPr lang="en-US" smtClean="0"/>
              <a:t>Art of Multiprocessor Programming</a:t>
            </a:r>
          </a:p>
        </p:txBody>
      </p:sp>
      <p:sp>
        <p:nvSpPr>
          <p:cNvPr id="7171" name="Slide Number Placeholder 2"/>
          <p:cNvSpPr>
            <a:spLocks noGrp="1"/>
          </p:cNvSpPr>
          <p:nvPr>
            <p:ph type="sldNum" sz="quarter" idx="11"/>
          </p:nvPr>
        </p:nvSpPr>
        <p:spPr>
          <a:noFill/>
        </p:spPr>
        <p:txBody>
          <a:bodyPr/>
          <a:lstStyle/>
          <a:p>
            <a:fld id="{197A44B7-9916-45D8-80C0-8297F8E5E3BD}" type="slidenum">
              <a:rPr lang="ar-SA" smtClean="0">
                <a:cs typeface="Arial" pitchFamily="34" charset="0"/>
              </a:rPr>
              <a:pPr/>
              <a:t>5</a:t>
            </a:fld>
            <a:endParaRPr lang="en-US" smtClean="0">
              <a:cs typeface="Arial" pitchFamily="34" charset="0"/>
            </a:endParaRPr>
          </a:p>
        </p:txBody>
      </p:sp>
      <p:sp>
        <p:nvSpPr>
          <p:cNvPr id="717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5D3ECC3A-391C-4B2C-B2F9-B1CF6EEAC0F2}" type="slidenum">
              <a:rPr lang="ar-SA" sz="1400">
                <a:solidFill>
                  <a:schemeClr val="tx1"/>
                </a:solidFill>
                <a:latin typeface="Arial" pitchFamily="34" charset="0"/>
                <a:cs typeface="Arial" pitchFamily="34" charset="0"/>
              </a:rPr>
              <a:pPr/>
              <a:t>5</a:t>
            </a:fld>
            <a:endParaRPr lang="en-US" sz="1400" dirty="0">
              <a:solidFill>
                <a:schemeClr val="tx1"/>
              </a:solidFill>
              <a:latin typeface="Arial" pitchFamily="34" charset="0"/>
              <a:cs typeface="Arial" pitchFamily="34" charset="0"/>
            </a:endParaRPr>
          </a:p>
        </p:txBody>
      </p:sp>
      <p:sp>
        <p:nvSpPr>
          <p:cNvPr id="7173" name="Rectangle 2"/>
          <p:cNvSpPr>
            <a:spLocks noGrp="1" noChangeArrowheads="1"/>
          </p:cNvSpPr>
          <p:nvPr>
            <p:ph type="title" idx="4294967295"/>
          </p:nvPr>
        </p:nvSpPr>
        <p:spPr/>
        <p:txBody>
          <a:bodyPr/>
          <a:lstStyle/>
          <a:p>
            <a:r>
              <a:rPr lang="en-US" smtClean="0"/>
              <a:t>Queues</a:t>
            </a:r>
          </a:p>
        </p:txBody>
      </p:sp>
      <p:sp>
        <p:nvSpPr>
          <p:cNvPr id="1676293" name="Cloud"/>
          <p:cNvSpPr>
            <a:spLocks noChangeAspect="1" noEditPoints="1" noChangeArrowheads="1"/>
          </p:cNvSpPr>
          <p:nvPr/>
        </p:nvSpPr>
        <p:spPr bwMode="auto">
          <a:xfrm>
            <a:off x="1841500" y="3170238"/>
            <a:ext cx="3581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latin typeface="Arial" pitchFamily="34" charset="0"/>
            </a:endParaRPr>
          </a:p>
        </p:txBody>
      </p:sp>
      <p:grpSp>
        <p:nvGrpSpPr>
          <p:cNvPr id="7175" name="Group 6"/>
          <p:cNvGrpSpPr>
            <a:grpSpLocks/>
          </p:cNvGrpSpPr>
          <p:nvPr/>
        </p:nvGrpSpPr>
        <p:grpSpPr bwMode="auto">
          <a:xfrm>
            <a:off x="2479675" y="3581400"/>
            <a:ext cx="779463" cy="536575"/>
            <a:chOff x="3507" y="1789"/>
            <a:chExt cx="858" cy="497"/>
          </a:xfrm>
        </p:grpSpPr>
        <p:sp>
          <p:nvSpPr>
            <p:cNvPr id="7207" name="Oval 7"/>
            <p:cNvSpPr>
              <a:spLocks noChangeArrowheads="1"/>
            </p:cNvSpPr>
            <p:nvPr/>
          </p:nvSpPr>
          <p:spPr bwMode="auto">
            <a:xfrm>
              <a:off x="3507" y="1789"/>
              <a:ext cx="858" cy="497"/>
            </a:xfrm>
            <a:prstGeom prst="ellipse">
              <a:avLst/>
            </a:pr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grpSp>
          <p:nvGrpSpPr>
            <p:cNvPr id="7208" name="Group 8"/>
            <p:cNvGrpSpPr>
              <a:grpSpLocks/>
            </p:cNvGrpSpPr>
            <p:nvPr/>
          </p:nvGrpSpPr>
          <p:grpSpPr bwMode="auto">
            <a:xfrm>
              <a:off x="3758" y="2002"/>
              <a:ext cx="357" cy="76"/>
              <a:chOff x="4109" y="1226"/>
              <a:chExt cx="357" cy="76"/>
            </a:xfrm>
          </p:grpSpPr>
          <p:sp>
            <p:nvSpPr>
              <p:cNvPr id="7209" name="Freeform 9"/>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7210" name="Freeform 10"/>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7211" name="Freeform 11"/>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7176" name="Group 12"/>
          <p:cNvGrpSpPr>
            <a:grpSpLocks/>
          </p:cNvGrpSpPr>
          <p:nvPr/>
        </p:nvGrpSpPr>
        <p:grpSpPr bwMode="auto">
          <a:xfrm>
            <a:off x="3292475" y="4102100"/>
            <a:ext cx="779463" cy="536575"/>
            <a:chOff x="3507" y="1789"/>
            <a:chExt cx="858" cy="497"/>
          </a:xfrm>
        </p:grpSpPr>
        <p:sp>
          <p:nvSpPr>
            <p:cNvPr id="7202" name="Oval 13"/>
            <p:cNvSpPr>
              <a:spLocks noChangeArrowheads="1"/>
            </p:cNvSpPr>
            <p:nvPr/>
          </p:nvSpPr>
          <p:spPr bwMode="auto">
            <a:xfrm>
              <a:off x="3507" y="1789"/>
              <a:ext cx="858" cy="497"/>
            </a:xfrm>
            <a:prstGeom prst="ellipse">
              <a:avLst/>
            </a:pr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grpSp>
          <p:nvGrpSpPr>
            <p:cNvPr id="7203" name="Group 14"/>
            <p:cNvGrpSpPr>
              <a:grpSpLocks/>
            </p:cNvGrpSpPr>
            <p:nvPr/>
          </p:nvGrpSpPr>
          <p:grpSpPr bwMode="auto">
            <a:xfrm>
              <a:off x="3758" y="2002"/>
              <a:ext cx="357" cy="76"/>
              <a:chOff x="4109" y="1226"/>
              <a:chExt cx="357" cy="76"/>
            </a:xfrm>
          </p:grpSpPr>
          <p:sp>
            <p:nvSpPr>
              <p:cNvPr id="7204" name="Freeform 15"/>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7205" name="Freeform 16"/>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7206" name="Freeform 17"/>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7177" name="Group 18"/>
          <p:cNvGrpSpPr>
            <a:grpSpLocks/>
          </p:cNvGrpSpPr>
          <p:nvPr/>
        </p:nvGrpSpPr>
        <p:grpSpPr bwMode="auto">
          <a:xfrm>
            <a:off x="3800475" y="3429000"/>
            <a:ext cx="779463" cy="536575"/>
            <a:chOff x="3507" y="1789"/>
            <a:chExt cx="858" cy="497"/>
          </a:xfrm>
        </p:grpSpPr>
        <p:sp>
          <p:nvSpPr>
            <p:cNvPr id="7197" name="Oval 19"/>
            <p:cNvSpPr>
              <a:spLocks noChangeArrowheads="1"/>
            </p:cNvSpPr>
            <p:nvPr/>
          </p:nvSpPr>
          <p:spPr bwMode="auto">
            <a:xfrm>
              <a:off x="3507" y="1789"/>
              <a:ext cx="858" cy="497"/>
            </a:xfrm>
            <a:prstGeom prst="ellipse">
              <a:avLst/>
            </a:prstGeom>
            <a:solidFill>
              <a:srgbClr val="00CC00"/>
            </a:solidFill>
            <a:ln w="38100">
              <a:solidFill>
                <a:schemeClr val="tx1"/>
              </a:solidFill>
              <a:round/>
              <a:headEnd/>
              <a:tailEnd/>
            </a:ln>
          </p:spPr>
          <p:txBody>
            <a:bodyPr wrap="none" anchor="ctr"/>
            <a:lstStyle/>
            <a:p>
              <a:endParaRPr lang="en-US" dirty="0">
                <a:latin typeface="Arial" pitchFamily="34" charset="0"/>
              </a:endParaRPr>
            </a:p>
          </p:txBody>
        </p:sp>
        <p:grpSp>
          <p:nvGrpSpPr>
            <p:cNvPr id="7198" name="Group 20"/>
            <p:cNvGrpSpPr>
              <a:grpSpLocks/>
            </p:cNvGrpSpPr>
            <p:nvPr/>
          </p:nvGrpSpPr>
          <p:grpSpPr bwMode="auto">
            <a:xfrm>
              <a:off x="3758" y="2002"/>
              <a:ext cx="357" cy="76"/>
              <a:chOff x="4109" y="1226"/>
              <a:chExt cx="357" cy="76"/>
            </a:xfrm>
          </p:grpSpPr>
          <p:sp>
            <p:nvSpPr>
              <p:cNvPr id="7199" name="Freeform 21"/>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7200" name="Freeform 22"/>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7201" name="Freeform 23"/>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sp>
        <p:nvSpPr>
          <p:cNvPr id="7178" name="Freeform 24"/>
          <p:cNvSpPr>
            <a:spLocks/>
          </p:cNvSpPr>
          <p:nvPr/>
        </p:nvSpPr>
        <p:spPr bwMode="auto">
          <a:xfrm>
            <a:off x="2215569" y="3506788"/>
            <a:ext cx="184731" cy="461665"/>
          </a:xfrm>
          <a:custGeom>
            <a:avLst/>
            <a:gdLst>
              <a:gd name="T0" fmla="*/ 2147483647 w 760"/>
              <a:gd name="T1" fmla="*/ 2147483647 h 199"/>
              <a:gd name="T2" fmla="*/ 2147483647 w 760"/>
              <a:gd name="T3" fmla="*/ 2147483647 h 199"/>
              <a:gd name="T4" fmla="*/ 0 w 760"/>
              <a:gd name="T5" fmla="*/ 2147483647 h 199"/>
              <a:gd name="T6" fmla="*/ 0 60000 65536"/>
              <a:gd name="T7" fmla="*/ 0 60000 65536"/>
              <a:gd name="T8" fmla="*/ 0 60000 65536"/>
              <a:gd name="T9" fmla="*/ 0 w 760"/>
              <a:gd name="T10" fmla="*/ 0 h 199"/>
              <a:gd name="T11" fmla="*/ 760 w 760"/>
              <a:gd name="T12" fmla="*/ 199 h 199"/>
            </a:gdLst>
            <a:ahLst/>
            <a:cxnLst>
              <a:cxn ang="T6">
                <a:pos x="T0" y="T1"/>
              </a:cxn>
              <a:cxn ang="T7">
                <a:pos x="T2" y="T3"/>
              </a:cxn>
              <a:cxn ang="T8">
                <a:pos x="T4" y="T5"/>
              </a:cxn>
            </a:cxnLst>
            <a:rect l="T9" t="T10" r="T11" b="T12"/>
            <a:pathLst>
              <a:path w="760" h="199">
                <a:moveTo>
                  <a:pt x="760" y="159"/>
                </a:moveTo>
                <a:cubicBezTo>
                  <a:pt x="643" y="79"/>
                  <a:pt x="527" y="0"/>
                  <a:pt x="400" y="7"/>
                </a:cubicBezTo>
                <a:cubicBezTo>
                  <a:pt x="273" y="14"/>
                  <a:pt x="136" y="106"/>
                  <a:pt x="0" y="199"/>
                </a:cubicBezTo>
              </a:path>
            </a:pathLst>
          </a:custGeom>
          <a:noFill/>
          <a:ln w="76200">
            <a:solidFill>
              <a:schemeClr val="tx1"/>
            </a:solidFill>
            <a:round/>
            <a:headEnd/>
            <a:tailEnd type="triangle" w="med" len="med"/>
          </a:ln>
        </p:spPr>
        <p:txBody>
          <a:bodyPr wrap="none">
            <a:spAutoFit/>
          </a:bodyPr>
          <a:lstStyle/>
          <a:p>
            <a:endParaRPr lang="en-US" dirty="0">
              <a:latin typeface="Arial" pitchFamily="34" charset="0"/>
            </a:endParaRPr>
          </a:p>
        </p:txBody>
      </p:sp>
      <p:sp>
        <p:nvSpPr>
          <p:cNvPr id="7179" name="Text Box 25"/>
          <p:cNvSpPr txBox="1">
            <a:spLocks noChangeArrowheads="1"/>
          </p:cNvSpPr>
          <p:nvPr/>
        </p:nvSpPr>
        <p:spPr bwMode="auto">
          <a:xfrm>
            <a:off x="449263" y="2971800"/>
            <a:ext cx="1289050" cy="384175"/>
          </a:xfrm>
          <a:prstGeom prst="rect">
            <a:avLst/>
          </a:prstGeom>
          <a:noFill/>
          <a:ln w="9525" algn="ctr">
            <a:noFill/>
            <a:miter lim="800000"/>
            <a:headEnd/>
            <a:tailEnd/>
          </a:ln>
        </p:spPr>
        <p:txBody>
          <a:bodyPr wrap="none">
            <a:spAutoFit/>
          </a:bodyPr>
          <a:lstStyle/>
          <a:p>
            <a:pPr marL="231775" indent="-231775" algn="ctr">
              <a:lnSpc>
                <a:spcPct val="80000"/>
              </a:lnSpc>
              <a:spcBef>
                <a:spcPct val="20000"/>
              </a:spcBef>
            </a:pPr>
            <a:r>
              <a:rPr lang="en-US" b="1">
                <a:latin typeface="Lucida Console" pitchFamily="49" charset="0"/>
                <a:cs typeface="Courier New" pitchFamily="49" charset="0"/>
              </a:rPr>
              <a:t>deq()/</a:t>
            </a:r>
          </a:p>
        </p:txBody>
      </p:sp>
      <p:sp>
        <p:nvSpPr>
          <p:cNvPr id="7180" name="Freeform 26"/>
          <p:cNvSpPr>
            <a:spLocks/>
          </p:cNvSpPr>
          <p:nvPr/>
        </p:nvSpPr>
        <p:spPr bwMode="auto">
          <a:xfrm>
            <a:off x="5593769" y="3201988"/>
            <a:ext cx="184731" cy="461665"/>
          </a:xfrm>
          <a:custGeom>
            <a:avLst/>
            <a:gdLst>
              <a:gd name="T0" fmla="*/ 2147483647 w 760"/>
              <a:gd name="T1" fmla="*/ 2147483647 h 199"/>
              <a:gd name="T2" fmla="*/ 2147483647 w 760"/>
              <a:gd name="T3" fmla="*/ 2147483647 h 199"/>
              <a:gd name="T4" fmla="*/ 0 w 760"/>
              <a:gd name="T5" fmla="*/ 2147483647 h 199"/>
              <a:gd name="T6" fmla="*/ 0 60000 65536"/>
              <a:gd name="T7" fmla="*/ 0 60000 65536"/>
              <a:gd name="T8" fmla="*/ 0 60000 65536"/>
              <a:gd name="T9" fmla="*/ 0 w 760"/>
              <a:gd name="T10" fmla="*/ 0 h 199"/>
              <a:gd name="T11" fmla="*/ 760 w 760"/>
              <a:gd name="T12" fmla="*/ 199 h 199"/>
            </a:gdLst>
            <a:ahLst/>
            <a:cxnLst>
              <a:cxn ang="T6">
                <a:pos x="T0" y="T1"/>
              </a:cxn>
              <a:cxn ang="T7">
                <a:pos x="T2" y="T3"/>
              </a:cxn>
              <a:cxn ang="T8">
                <a:pos x="T4" y="T5"/>
              </a:cxn>
            </a:cxnLst>
            <a:rect l="T9" t="T10" r="T11" b="T12"/>
            <a:pathLst>
              <a:path w="760" h="199">
                <a:moveTo>
                  <a:pt x="760" y="159"/>
                </a:moveTo>
                <a:cubicBezTo>
                  <a:pt x="643" y="79"/>
                  <a:pt x="527" y="0"/>
                  <a:pt x="400" y="7"/>
                </a:cubicBezTo>
                <a:cubicBezTo>
                  <a:pt x="273" y="14"/>
                  <a:pt x="136" y="106"/>
                  <a:pt x="0" y="199"/>
                </a:cubicBezTo>
              </a:path>
            </a:pathLst>
          </a:custGeom>
          <a:noFill/>
          <a:ln w="76200">
            <a:solidFill>
              <a:schemeClr val="tx1"/>
            </a:solidFill>
            <a:round/>
            <a:headEnd/>
            <a:tailEnd type="triangle" w="med" len="med"/>
          </a:ln>
        </p:spPr>
        <p:txBody>
          <a:bodyPr wrap="none">
            <a:spAutoFit/>
          </a:bodyPr>
          <a:lstStyle/>
          <a:p>
            <a:endParaRPr lang="en-US" dirty="0">
              <a:latin typeface="Arial" pitchFamily="34" charset="0"/>
            </a:endParaRPr>
          </a:p>
        </p:txBody>
      </p:sp>
      <p:sp>
        <p:nvSpPr>
          <p:cNvPr id="7181" name="Text Box 27"/>
          <p:cNvSpPr txBox="1">
            <a:spLocks noChangeArrowheads="1"/>
          </p:cNvSpPr>
          <p:nvPr/>
        </p:nvSpPr>
        <p:spPr bwMode="auto">
          <a:xfrm>
            <a:off x="5837238" y="3165475"/>
            <a:ext cx="1841500" cy="384175"/>
          </a:xfrm>
          <a:prstGeom prst="rect">
            <a:avLst/>
          </a:prstGeom>
          <a:noFill/>
          <a:ln w="9525" algn="ctr">
            <a:noFill/>
            <a:miter lim="800000"/>
            <a:headEnd/>
            <a:tailEnd/>
          </a:ln>
        </p:spPr>
        <p:txBody>
          <a:bodyPr wrap="none">
            <a:spAutoFit/>
          </a:bodyPr>
          <a:lstStyle/>
          <a:p>
            <a:pPr marL="231775" indent="-231775" algn="ctr">
              <a:lnSpc>
                <a:spcPct val="80000"/>
              </a:lnSpc>
              <a:spcBef>
                <a:spcPct val="20000"/>
              </a:spcBef>
            </a:pPr>
            <a:r>
              <a:rPr lang="en-US" b="1">
                <a:latin typeface="Lucida Console" pitchFamily="49" charset="0"/>
                <a:cs typeface="Courier New" pitchFamily="49" charset="0"/>
              </a:rPr>
              <a:t>enq(    )</a:t>
            </a:r>
          </a:p>
        </p:txBody>
      </p:sp>
      <p:grpSp>
        <p:nvGrpSpPr>
          <p:cNvPr id="7182" name="Group 28"/>
          <p:cNvGrpSpPr>
            <a:grpSpLocks/>
          </p:cNvGrpSpPr>
          <p:nvPr/>
        </p:nvGrpSpPr>
        <p:grpSpPr bwMode="auto">
          <a:xfrm>
            <a:off x="6832600" y="3187700"/>
            <a:ext cx="503238" cy="346075"/>
            <a:chOff x="3507" y="1789"/>
            <a:chExt cx="858" cy="497"/>
          </a:xfrm>
        </p:grpSpPr>
        <p:sp>
          <p:nvSpPr>
            <p:cNvPr id="7192" name="Oval 29"/>
            <p:cNvSpPr>
              <a:spLocks noChangeArrowheads="1"/>
            </p:cNvSpPr>
            <p:nvPr/>
          </p:nvSpPr>
          <p:spPr bwMode="auto">
            <a:xfrm>
              <a:off x="3507" y="1789"/>
              <a:ext cx="858" cy="497"/>
            </a:xfrm>
            <a:prstGeom prst="ellipse">
              <a:avLst/>
            </a:prstGeom>
            <a:solidFill>
              <a:srgbClr val="00CC00"/>
            </a:solidFill>
            <a:ln w="38100">
              <a:solidFill>
                <a:schemeClr val="tx1"/>
              </a:solidFill>
              <a:round/>
              <a:headEnd/>
              <a:tailEnd/>
            </a:ln>
          </p:spPr>
          <p:txBody>
            <a:bodyPr wrap="none" anchor="ctr"/>
            <a:lstStyle/>
            <a:p>
              <a:endParaRPr lang="en-US" dirty="0">
                <a:latin typeface="Arial" pitchFamily="34" charset="0"/>
              </a:endParaRPr>
            </a:p>
          </p:txBody>
        </p:sp>
        <p:grpSp>
          <p:nvGrpSpPr>
            <p:cNvPr id="7193" name="Group 30"/>
            <p:cNvGrpSpPr>
              <a:grpSpLocks/>
            </p:cNvGrpSpPr>
            <p:nvPr/>
          </p:nvGrpSpPr>
          <p:grpSpPr bwMode="auto">
            <a:xfrm>
              <a:off x="3758" y="2002"/>
              <a:ext cx="357" cy="76"/>
              <a:chOff x="4109" y="1226"/>
              <a:chExt cx="357" cy="76"/>
            </a:xfrm>
          </p:grpSpPr>
          <p:sp>
            <p:nvSpPr>
              <p:cNvPr id="7194" name="Freeform 31"/>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7195" name="Freeform 32"/>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7196" name="Freeform 33"/>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sp>
        <p:nvSpPr>
          <p:cNvPr id="7183" name="Freeform 34"/>
          <p:cNvSpPr>
            <a:spLocks/>
          </p:cNvSpPr>
          <p:nvPr/>
        </p:nvSpPr>
        <p:spPr bwMode="auto">
          <a:xfrm>
            <a:off x="4127500" y="3937000"/>
            <a:ext cx="487363" cy="461665"/>
          </a:xfrm>
          <a:custGeom>
            <a:avLst/>
            <a:gdLst>
              <a:gd name="T0" fmla="*/ 2147483647 w 307"/>
              <a:gd name="T1" fmla="*/ 0 h 287"/>
              <a:gd name="T2" fmla="*/ 2147483647 w 307"/>
              <a:gd name="T3" fmla="*/ 2147483647 h 287"/>
              <a:gd name="T4" fmla="*/ 2147483647 w 307"/>
              <a:gd name="T5" fmla="*/ 2147483647 h 287"/>
              <a:gd name="T6" fmla="*/ 0 w 307"/>
              <a:gd name="T7" fmla="*/ 2147483647 h 287"/>
              <a:gd name="T8" fmla="*/ 0 60000 65536"/>
              <a:gd name="T9" fmla="*/ 0 60000 65536"/>
              <a:gd name="T10" fmla="*/ 0 60000 65536"/>
              <a:gd name="T11" fmla="*/ 0 60000 65536"/>
              <a:gd name="T12" fmla="*/ 0 w 307"/>
              <a:gd name="T13" fmla="*/ 0 h 287"/>
              <a:gd name="T14" fmla="*/ 307 w 307"/>
              <a:gd name="T15" fmla="*/ 287 h 287"/>
            </a:gdLst>
            <a:ahLst/>
            <a:cxnLst>
              <a:cxn ang="T8">
                <a:pos x="T0" y="T1"/>
              </a:cxn>
              <a:cxn ang="T9">
                <a:pos x="T2" y="T3"/>
              </a:cxn>
              <a:cxn ang="T10">
                <a:pos x="T4" y="T5"/>
              </a:cxn>
              <a:cxn ang="T11">
                <a:pos x="T6" y="T7"/>
              </a:cxn>
            </a:cxnLst>
            <a:rect l="T12" t="T13" r="T14" b="T15"/>
            <a:pathLst>
              <a:path w="307" h="287">
                <a:moveTo>
                  <a:pt x="216" y="0"/>
                </a:moveTo>
                <a:cubicBezTo>
                  <a:pt x="228" y="22"/>
                  <a:pt x="307" y="84"/>
                  <a:pt x="288" y="128"/>
                </a:cubicBezTo>
                <a:cubicBezTo>
                  <a:pt x="269" y="172"/>
                  <a:pt x="149" y="237"/>
                  <a:pt x="101" y="262"/>
                </a:cubicBezTo>
                <a:cubicBezTo>
                  <a:pt x="53" y="287"/>
                  <a:pt x="36" y="287"/>
                  <a:pt x="0" y="278"/>
                </a:cubicBezTo>
              </a:path>
            </a:pathLst>
          </a:custGeom>
          <a:noFill/>
          <a:ln w="76200">
            <a:solidFill>
              <a:schemeClr val="tx1"/>
            </a:solidFill>
            <a:round/>
            <a:headEnd/>
            <a:tailEnd type="triangle" w="med" len="med"/>
          </a:ln>
        </p:spPr>
        <p:txBody>
          <a:bodyPr>
            <a:spAutoFit/>
          </a:bodyPr>
          <a:lstStyle/>
          <a:p>
            <a:endParaRPr lang="en-US" dirty="0">
              <a:latin typeface="Arial" pitchFamily="34" charset="0"/>
            </a:endParaRPr>
          </a:p>
        </p:txBody>
      </p:sp>
      <p:sp>
        <p:nvSpPr>
          <p:cNvPr id="7184" name="Freeform 35"/>
          <p:cNvSpPr>
            <a:spLocks/>
          </p:cNvSpPr>
          <p:nvPr/>
        </p:nvSpPr>
        <p:spPr bwMode="auto">
          <a:xfrm>
            <a:off x="2832100" y="4191000"/>
            <a:ext cx="419100" cy="461665"/>
          </a:xfrm>
          <a:custGeom>
            <a:avLst/>
            <a:gdLst>
              <a:gd name="T0" fmla="*/ 2147483647 w 264"/>
              <a:gd name="T1" fmla="*/ 2147483647 h 356"/>
              <a:gd name="T2" fmla="*/ 2147483647 w 264"/>
              <a:gd name="T3" fmla="*/ 2147483647 h 356"/>
              <a:gd name="T4" fmla="*/ 0 w 264"/>
              <a:gd name="T5" fmla="*/ 0 h 356"/>
              <a:gd name="T6" fmla="*/ 0 60000 65536"/>
              <a:gd name="T7" fmla="*/ 0 60000 65536"/>
              <a:gd name="T8" fmla="*/ 0 60000 65536"/>
              <a:gd name="T9" fmla="*/ 0 w 264"/>
              <a:gd name="T10" fmla="*/ 0 h 356"/>
              <a:gd name="T11" fmla="*/ 264 w 264"/>
              <a:gd name="T12" fmla="*/ 356 h 356"/>
            </a:gdLst>
            <a:ahLst/>
            <a:cxnLst>
              <a:cxn ang="T6">
                <a:pos x="T0" y="T1"/>
              </a:cxn>
              <a:cxn ang="T7">
                <a:pos x="T2" y="T3"/>
              </a:cxn>
              <a:cxn ang="T8">
                <a:pos x="T4" y="T5"/>
              </a:cxn>
            </a:cxnLst>
            <a:rect l="T9" t="T10" r="T11" b="T12"/>
            <a:pathLst>
              <a:path w="264" h="356">
                <a:moveTo>
                  <a:pt x="264" y="264"/>
                </a:moveTo>
                <a:cubicBezTo>
                  <a:pt x="231" y="272"/>
                  <a:pt x="108" y="356"/>
                  <a:pt x="64" y="312"/>
                </a:cubicBezTo>
                <a:cubicBezTo>
                  <a:pt x="20" y="268"/>
                  <a:pt x="13" y="65"/>
                  <a:pt x="0" y="0"/>
                </a:cubicBezTo>
              </a:path>
            </a:pathLst>
          </a:custGeom>
          <a:noFill/>
          <a:ln w="76200">
            <a:solidFill>
              <a:schemeClr val="tx1"/>
            </a:solidFill>
            <a:round/>
            <a:headEnd/>
            <a:tailEnd type="triangle" w="med" len="med"/>
          </a:ln>
        </p:spPr>
        <p:txBody>
          <a:bodyPr>
            <a:spAutoFit/>
          </a:bodyPr>
          <a:lstStyle/>
          <a:p>
            <a:endParaRPr lang="en-US" dirty="0">
              <a:latin typeface="Arial" pitchFamily="34" charset="0"/>
            </a:endParaRPr>
          </a:p>
        </p:txBody>
      </p:sp>
      <p:sp>
        <p:nvSpPr>
          <p:cNvPr id="7185" name="Text Box 36"/>
          <p:cNvSpPr txBox="1">
            <a:spLocks noChangeArrowheads="1"/>
          </p:cNvSpPr>
          <p:nvPr/>
        </p:nvSpPr>
        <p:spPr bwMode="auto">
          <a:xfrm>
            <a:off x="6106532" y="4116388"/>
            <a:ext cx="1768048" cy="1126462"/>
          </a:xfrm>
          <a:prstGeom prst="rect">
            <a:avLst/>
          </a:prstGeom>
          <a:noFill/>
          <a:ln w="9525" algn="ctr">
            <a:noFill/>
            <a:miter lim="800000"/>
            <a:headEnd/>
            <a:tailEnd/>
          </a:ln>
        </p:spPr>
        <p:txBody>
          <a:bodyPr wrap="none">
            <a:spAutoFit/>
          </a:bodyPr>
          <a:lstStyle/>
          <a:p>
            <a:pPr marL="231775" indent="-231775" algn="ctr">
              <a:lnSpc>
                <a:spcPct val="80000"/>
              </a:lnSpc>
              <a:spcBef>
                <a:spcPct val="20000"/>
              </a:spcBef>
            </a:pPr>
            <a:r>
              <a:rPr lang="en-US" b="1" dirty="0">
                <a:latin typeface="Arial" pitchFamily="34" charset="0"/>
                <a:cs typeface="Arial" pitchFamily="34" charset="0"/>
              </a:rPr>
              <a:t>Total order</a:t>
            </a:r>
          </a:p>
          <a:p>
            <a:pPr marL="231775" indent="-231775" algn="ctr">
              <a:lnSpc>
                <a:spcPct val="80000"/>
              </a:lnSpc>
              <a:spcBef>
                <a:spcPct val="20000"/>
              </a:spcBef>
            </a:pPr>
            <a:r>
              <a:rPr lang="en-US" b="1" dirty="0">
                <a:latin typeface="Arial" pitchFamily="34" charset="0"/>
                <a:cs typeface="Arial" pitchFamily="34" charset="0"/>
              </a:rPr>
              <a:t>First in</a:t>
            </a:r>
          </a:p>
          <a:p>
            <a:pPr marL="231775" indent="-231775" algn="ctr">
              <a:lnSpc>
                <a:spcPct val="80000"/>
              </a:lnSpc>
              <a:spcBef>
                <a:spcPct val="20000"/>
              </a:spcBef>
            </a:pPr>
            <a:r>
              <a:rPr lang="en-US" b="1" dirty="0">
                <a:latin typeface="Arial" pitchFamily="34" charset="0"/>
                <a:cs typeface="Arial" pitchFamily="34" charset="0"/>
              </a:rPr>
              <a:t>First out</a:t>
            </a:r>
          </a:p>
        </p:txBody>
      </p:sp>
      <p:grpSp>
        <p:nvGrpSpPr>
          <p:cNvPr id="7186" name="Group 37"/>
          <p:cNvGrpSpPr>
            <a:grpSpLocks/>
          </p:cNvGrpSpPr>
          <p:nvPr/>
        </p:nvGrpSpPr>
        <p:grpSpPr bwMode="auto">
          <a:xfrm>
            <a:off x="1651000" y="2981325"/>
            <a:ext cx="503238" cy="346075"/>
            <a:chOff x="3507" y="1789"/>
            <a:chExt cx="858" cy="497"/>
          </a:xfrm>
        </p:grpSpPr>
        <p:sp>
          <p:nvSpPr>
            <p:cNvPr id="7187" name="Oval 38"/>
            <p:cNvSpPr>
              <a:spLocks noChangeArrowheads="1"/>
            </p:cNvSpPr>
            <p:nvPr/>
          </p:nvSpPr>
          <p:spPr bwMode="auto">
            <a:xfrm>
              <a:off x="3507" y="1789"/>
              <a:ext cx="858" cy="497"/>
            </a:xfrm>
            <a:prstGeom prst="ellipse">
              <a:avLst/>
            </a:prstGeom>
            <a:solidFill>
              <a:srgbClr val="6699FF"/>
            </a:solidFill>
            <a:ln w="38100">
              <a:solidFill>
                <a:schemeClr val="tx1"/>
              </a:solidFill>
              <a:round/>
              <a:headEnd/>
              <a:tailEnd/>
            </a:ln>
          </p:spPr>
          <p:txBody>
            <a:bodyPr wrap="none" anchor="ctr"/>
            <a:lstStyle/>
            <a:p>
              <a:endParaRPr lang="en-US" dirty="0">
                <a:latin typeface="Arial" pitchFamily="34" charset="0"/>
              </a:endParaRPr>
            </a:p>
          </p:txBody>
        </p:sp>
        <p:grpSp>
          <p:nvGrpSpPr>
            <p:cNvPr id="7188" name="Group 39"/>
            <p:cNvGrpSpPr>
              <a:grpSpLocks/>
            </p:cNvGrpSpPr>
            <p:nvPr/>
          </p:nvGrpSpPr>
          <p:grpSpPr bwMode="auto">
            <a:xfrm>
              <a:off x="3758" y="2002"/>
              <a:ext cx="357" cy="76"/>
              <a:chOff x="4109" y="1226"/>
              <a:chExt cx="357" cy="76"/>
            </a:xfrm>
          </p:grpSpPr>
          <p:sp>
            <p:nvSpPr>
              <p:cNvPr id="7189" name="Freeform 40"/>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7190" name="Freeform 41"/>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7191" name="Freeform 42"/>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p:cNvSpPr>
            <a:spLocks noGrp="1"/>
          </p:cNvSpPr>
          <p:nvPr>
            <p:ph type="ftr" sz="quarter" idx="10"/>
          </p:nvPr>
        </p:nvSpPr>
        <p:spPr>
          <a:noFill/>
        </p:spPr>
        <p:txBody>
          <a:bodyPr/>
          <a:lstStyle/>
          <a:p>
            <a:r>
              <a:rPr lang="en-US" smtClean="0"/>
              <a:t>Art of Multiprocessor Programming</a:t>
            </a:r>
          </a:p>
        </p:txBody>
      </p:sp>
      <p:sp>
        <p:nvSpPr>
          <p:cNvPr id="53251" name="Slide Number Placeholder 2"/>
          <p:cNvSpPr>
            <a:spLocks noGrp="1"/>
          </p:cNvSpPr>
          <p:nvPr>
            <p:ph type="sldNum" sz="quarter" idx="11"/>
          </p:nvPr>
        </p:nvSpPr>
        <p:spPr>
          <a:noFill/>
        </p:spPr>
        <p:txBody>
          <a:bodyPr/>
          <a:lstStyle/>
          <a:p>
            <a:fld id="{D7C98C0F-013D-4F7B-88F5-D3C6DCAA987B}" type="slidenum">
              <a:rPr lang="ar-SA" smtClean="0">
                <a:cs typeface="Arial" pitchFamily="34" charset="0"/>
              </a:rPr>
              <a:pPr/>
              <a:t>50</a:t>
            </a:fld>
            <a:endParaRPr lang="en-US" smtClean="0">
              <a:cs typeface="Arial" pitchFamily="34" charset="0"/>
            </a:endParaRPr>
          </a:p>
        </p:txBody>
      </p:sp>
      <p:sp>
        <p:nvSpPr>
          <p:cNvPr id="5325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866F28A-9D27-4289-801A-B1AC9F725A5C}" type="slidenum">
              <a:rPr lang="ar-SA" sz="1400">
                <a:solidFill>
                  <a:schemeClr val="tx1"/>
                </a:solidFill>
                <a:latin typeface="Arial" pitchFamily="34" charset="0"/>
                <a:cs typeface="Arial" pitchFamily="34" charset="0"/>
              </a:rPr>
              <a:pPr/>
              <a:t>50</a:t>
            </a:fld>
            <a:endParaRPr lang="en-US" sz="1400" dirty="0">
              <a:solidFill>
                <a:schemeClr val="tx1"/>
              </a:solidFill>
              <a:latin typeface="Arial" pitchFamily="34" charset="0"/>
              <a:cs typeface="Arial" pitchFamily="34" charset="0"/>
            </a:endParaRPr>
          </a:p>
        </p:txBody>
      </p:sp>
      <p:sp>
        <p:nvSpPr>
          <p:cNvPr id="53253" name="Rectangle 2"/>
          <p:cNvSpPr>
            <a:spLocks noGrp="1" noChangeArrowheads="1"/>
          </p:cNvSpPr>
          <p:nvPr>
            <p:ph type="title" idx="4294967295"/>
          </p:nvPr>
        </p:nvSpPr>
        <p:spPr/>
        <p:txBody>
          <a:bodyPr/>
          <a:lstStyle/>
          <a:p>
            <a:r>
              <a:rPr lang="en-US" smtClean="0"/>
              <a:t>Signal</a:t>
            </a:r>
          </a:p>
        </p:txBody>
      </p:sp>
      <p:sp>
        <p:nvSpPr>
          <p:cNvPr id="53254" name="Rectangle 3"/>
          <p:cNvSpPr>
            <a:spLocks noGrp="1" noChangeArrowheads="1"/>
          </p:cNvSpPr>
          <p:nvPr>
            <p:ph type="body" idx="4294967295"/>
          </p:nvPr>
        </p:nvSpPr>
        <p:spPr>
          <a:xfrm>
            <a:off x="715963" y="3359150"/>
            <a:ext cx="7772400" cy="2332038"/>
          </a:xfrm>
        </p:spPr>
        <p:txBody>
          <a:bodyPr/>
          <a:lstStyle/>
          <a:p>
            <a:r>
              <a:rPr lang="en-US" smtClean="0"/>
              <a:t>Awakens </a:t>
            </a:r>
            <a:r>
              <a:rPr lang="en-US" smtClean="0">
                <a:solidFill>
                  <a:schemeClr val="tx1"/>
                </a:solidFill>
              </a:rPr>
              <a:t>one</a:t>
            </a:r>
            <a:r>
              <a:rPr lang="en-US" smtClean="0"/>
              <a:t> waiting thread</a:t>
            </a:r>
          </a:p>
          <a:p>
            <a:pPr lvl="1"/>
            <a:r>
              <a:rPr lang="en-US" smtClean="0"/>
              <a:t>Which will reacquire lock </a:t>
            </a:r>
          </a:p>
        </p:txBody>
      </p:sp>
      <p:sp>
        <p:nvSpPr>
          <p:cNvPr id="53255" name="Rectangle 4"/>
          <p:cNvSpPr>
            <a:spLocks noChangeArrowheads="1"/>
          </p:cNvSpPr>
          <p:nvPr/>
        </p:nvSpPr>
        <p:spPr bwMode="auto">
          <a:xfrm>
            <a:off x="766763" y="2319338"/>
            <a:ext cx="7591425" cy="457200"/>
          </a:xfrm>
          <a:prstGeom prst="rect">
            <a:avLst/>
          </a:prstGeom>
          <a:solidFill>
            <a:srgbClr val="FFFFCC"/>
          </a:solidFill>
          <a:ln w="9525">
            <a:noFill/>
            <a:miter lim="800000"/>
            <a:headEnd/>
            <a:tailEnd/>
          </a:ln>
        </p:spPr>
        <p:txBody>
          <a:bodyPr>
            <a:spAutoFit/>
          </a:bodyPr>
          <a:lstStyle/>
          <a:p>
            <a:pPr marL="231775" indent="-231775" algn="l">
              <a:spcBef>
                <a:spcPct val="20000"/>
              </a:spcBef>
            </a:pPr>
            <a:r>
              <a:rPr lang="en-US" b="1">
                <a:solidFill>
                  <a:schemeClr val="tx1"/>
                </a:solidFill>
                <a:latin typeface="Lucida Console" pitchFamily="49" charset="0"/>
                <a:cs typeface="Courier New" pitchFamily="49" charset="0"/>
              </a:rPr>
              <a:t>q.signal();</a:t>
            </a:r>
            <a:r>
              <a:rPr lang="en-US" b="1">
                <a:latin typeface="Lucida Console" pitchFamily="49" charset="0"/>
                <a:cs typeface="Courier New" pitchFamily="49" charset="0"/>
              </a:rPr>
              <a:t>  </a:t>
            </a:r>
            <a:endParaRPr lang="en-US" b="1">
              <a:solidFill>
                <a:schemeClr val="bg2"/>
              </a:solidFill>
              <a:latin typeface="Lucida Console"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1"/>
          <p:cNvSpPr>
            <a:spLocks noGrp="1"/>
          </p:cNvSpPr>
          <p:nvPr>
            <p:ph type="ftr" sz="quarter" idx="10"/>
          </p:nvPr>
        </p:nvSpPr>
        <p:spPr>
          <a:noFill/>
        </p:spPr>
        <p:txBody>
          <a:bodyPr/>
          <a:lstStyle/>
          <a:p>
            <a:r>
              <a:rPr lang="en-US" smtClean="0"/>
              <a:t>Art of Multiprocessor Programming</a:t>
            </a:r>
          </a:p>
        </p:txBody>
      </p:sp>
      <p:sp>
        <p:nvSpPr>
          <p:cNvPr id="54275" name="Slide Number Placeholder 2"/>
          <p:cNvSpPr>
            <a:spLocks noGrp="1"/>
          </p:cNvSpPr>
          <p:nvPr>
            <p:ph type="sldNum" sz="quarter" idx="11"/>
          </p:nvPr>
        </p:nvSpPr>
        <p:spPr>
          <a:noFill/>
        </p:spPr>
        <p:txBody>
          <a:bodyPr/>
          <a:lstStyle/>
          <a:p>
            <a:fld id="{1764C74A-2398-4F10-9DF8-C1E3F04161C9}" type="slidenum">
              <a:rPr lang="ar-SA" smtClean="0">
                <a:cs typeface="Arial" pitchFamily="34" charset="0"/>
              </a:rPr>
              <a:pPr/>
              <a:t>51</a:t>
            </a:fld>
            <a:endParaRPr lang="en-US" smtClean="0">
              <a:cs typeface="Arial" pitchFamily="34" charset="0"/>
            </a:endParaRPr>
          </a:p>
        </p:txBody>
      </p:sp>
      <p:sp>
        <p:nvSpPr>
          <p:cNvPr id="5427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0C32F188-6F24-4F8C-9B17-CAB8DDE009EE}" type="slidenum">
              <a:rPr lang="ar-SA" sz="1400">
                <a:solidFill>
                  <a:schemeClr val="tx1"/>
                </a:solidFill>
                <a:latin typeface="Arial" pitchFamily="34" charset="0"/>
                <a:cs typeface="Arial" pitchFamily="34" charset="0"/>
              </a:rPr>
              <a:pPr/>
              <a:t>51</a:t>
            </a:fld>
            <a:endParaRPr lang="en-US" sz="1400" dirty="0">
              <a:solidFill>
                <a:schemeClr val="tx1"/>
              </a:solidFill>
              <a:latin typeface="Arial" pitchFamily="34" charset="0"/>
              <a:cs typeface="Arial" pitchFamily="34" charset="0"/>
            </a:endParaRPr>
          </a:p>
        </p:txBody>
      </p:sp>
      <p:sp>
        <p:nvSpPr>
          <p:cNvPr id="54277" name="Rectangle 2"/>
          <p:cNvSpPr>
            <a:spLocks noGrp="1" noChangeArrowheads="1"/>
          </p:cNvSpPr>
          <p:nvPr>
            <p:ph type="title" idx="4294967295"/>
          </p:nvPr>
        </p:nvSpPr>
        <p:spPr/>
        <p:txBody>
          <a:bodyPr/>
          <a:lstStyle/>
          <a:p>
            <a:r>
              <a:rPr lang="en-US" smtClean="0"/>
              <a:t>Signal All</a:t>
            </a:r>
          </a:p>
        </p:txBody>
      </p:sp>
      <p:sp>
        <p:nvSpPr>
          <p:cNvPr id="54278" name="Rectangle 3"/>
          <p:cNvSpPr>
            <a:spLocks noGrp="1" noChangeArrowheads="1"/>
          </p:cNvSpPr>
          <p:nvPr>
            <p:ph type="body" idx="4294967295"/>
          </p:nvPr>
        </p:nvSpPr>
        <p:spPr>
          <a:xfrm>
            <a:off x="715963" y="3359150"/>
            <a:ext cx="7772400" cy="2332038"/>
          </a:xfrm>
        </p:spPr>
        <p:txBody>
          <a:bodyPr/>
          <a:lstStyle/>
          <a:p>
            <a:r>
              <a:rPr lang="en-US" smtClean="0"/>
              <a:t>Awakens </a:t>
            </a:r>
            <a:r>
              <a:rPr lang="en-US" smtClean="0">
                <a:solidFill>
                  <a:schemeClr val="tx1"/>
                </a:solidFill>
              </a:rPr>
              <a:t>all</a:t>
            </a:r>
            <a:r>
              <a:rPr lang="en-US" smtClean="0"/>
              <a:t> waiting threads</a:t>
            </a:r>
          </a:p>
          <a:p>
            <a:pPr lvl="1"/>
            <a:r>
              <a:rPr lang="en-US" smtClean="0"/>
              <a:t>Which will each reacquire lock </a:t>
            </a:r>
          </a:p>
        </p:txBody>
      </p:sp>
      <p:sp>
        <p:nvSpPr>
          <p:cNvPr id="54279" name="Rectangle 4"/>
          <p:cNvSpPr>
            <a:spLocks noChangeArrowheads="1"/>
          </p:cNvSpPr>
          <p:nvPr/>
        </p:nvSpPr>
        <p:spPr bwMode="auto">
          <a:xfrm>
            <a:off x="766763" y="2319338"/>
            <a:ext cx="7591425" cy="457200"/>
          </a:xfrm>
          <a:prstGeom prst="rect">
            <a:avLst/>
          </a:prstGeom>
          <a:solidFill>
            <a:srgbClr val="FFFFCC"/>
          </a:solidFill>
          <a:ln w="9525">
            <a:noFill/>
            <a:miter lim="800000"/>
            <a:headEnd/>
            <a:tailEnd/>
          </a:ln>
        </p:spPr>
        <p:txBody>
          <a:bodyPr>
            <a:spAutoFit/>
          </a:bodyPr>
          <a:lstStyle/>
          <a:p>
            <a:pPr marL="231775" indent="-231775" algn="l">
              <a:spcBef>
                <a:spcPct val="20000"/>
              </a:spcBef>
            </a:pPr>
            <a:r>
              <a:rPr lang="en-US" b="1">
                <a:solidFill>
                  <a:schemeClr val="tx1"/>
                </a:solidFill>
                <a:latin typeface="Lucida Console" pitchFamily="49" charset="0"/>
                <a:cs typeface="Courier New" pitchFamily="49" charset="0"/>
              </a:rPr>
              <a:t>q.signalAll();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p:cNvSpPr>
            <a:spLocks noGrp="1"/>
          </p:cNvSpPr>
          <p:nvPr>
            <p:ph type="ftr" sz="quarter" idx="10"/>
          </p:nvPr>
        </p:nvSpPr>
        <p:spPr>
          <a:noFill/>
        </p:spPr>
        <p:txBody>
          <a:bodyPr/>
          <a:lstStyle/>
          <a:p>
            <a:r>
              <a:rPr lang="en-US" smtClean="0"/>
              <a:t>Art of Multiprocessor Programming</a:t>
            </a:r>
          </a:p>
        </p:txBody>
      </p:sp>
      <p:sp>
        <p:nvSpPr>
          <p:cNvPr id="55299" name="Slide Number Placeholder 2"/>
          <p:cNvSpPr>
            <a:spLocks noGrp="1"/>
          </p:cNvSpPr>
          <p:nvPr>
            <p:ph type="sldNum" sz="quarter" idx="11"/>
          </p:nvPr>
        </p:nvSpPr>
        <p:spPr>
          <a:noFill/>
        </p:spPr>
        <p:txBody>
          <a:bodyPr/>
          <a:lstStyle/>
          <a:p>
            <a:fld id="{158A18D5-7139-4636-B4CE-F0548A74BF9E}" type="slidenum">
              <a:rPr lang="ar-SA" smtClean="0"/>
              <a:pPr/>
              <a:t>52</a:t>
            </a:fld>
            <a:endParaRPr lang="en-US" smtClean="0"/>
          </a:p>
        </p:txBody>
      </p:sp>
      <p:sp>
        <p:nvSpPr>
          <p:cNvPr id="5530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3E6EE612-5C51-49AB-81F2-233FE4374155}" type="slidenum">
              <a:rPr lang="ar-SA" sz="1400">
                <a:solidFill>
                  <a:schemeClr val="tx1"/>
                </a:solidFill>
                <a:latin typeface="Arial" pitchFamily="34" charset="0"/>
                <a:cs typeface="Arial" pitchFamily="34" charset="0"/>
              </a:rPr>
              <a:pPr/>
              <a:t>52</a:t>
            </a:fld>
            <a:endParaRPr lang="en-US" sz="1400">
              <a:solidFill>
                <a:schemeClr val="tx1"/>
              </a:solidFill>
              <a:latin typeface="Arial" pitchFamily="34" charset="0"/>
              <a:cs typeface="Arial" pitchFamily="34" charset="0"/>
            </a:endParaRPr>
          </a:p>
        </p:txBody>
      </p:sp>
      <p:sp>
        <p:nvSpPr>
          <p:cNvPr id="55301" name="Rectangle 3"/>
          <p:cNvSpPr>
            <a:spLocks noGrp="1" noChangeArrowheads="1"/>
          </p:cNvSpPr>
          <p:nvPr>
            <p:ph type="title" idx="4294967295"/>
          </p:nvPr>
        </p:nvSpPr>
        <p:spPr>
          <a:xfrm>
            <a:off x="684213" y="400050"/>
            <a:ext cx="7772400" cy="1143000"/>
          </a:xfrm>
        </p:spPr>
        <p:txBody>
          <a:bodyPr/>
          <a:lstStyle/>
          <a:p>
            <a:r>
              <a:rPr lang="en-US" smtClean="0"/>
              <a:t>A Monitor Lock</a:t>
            </a:r>
          </a:p>
        </p:txBody>
      </p:sp>
      <p:grpSp>
        <p:nvGrpSpPr>
          <p:cNvPr id="55302" name="Group 16"/>
          <p:cNvGrpSpPr>
            <a:grpSpLocks/>
          </p:cNvGrpSpPr>
          <p:nvPr/>
        </p:nvGrpSpPr>
        <p:grpSpPr bwMode="auto">
          <a:xfrm>
            <a:off x="3206750" y="2417763"/>
            <a:ext cx="1220788" cy="944562"/>
            <a:chOff x="2208" y="1920"/>
            <a:chExt cx="1152" cy="1680"/>
          </a:xfrm>
        </p:grpSpPr>
        <p:sp>
          <p:nvSpPr>
            <p:cNvPr id="55327" name="Oval 17"/>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55328" name="Oval 18"/>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55329" name="AutoShape 1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55330" name="AutoShape 2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55303" name="Rectangle 63"/>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55304" name="Text Box 64"/>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55305" name="Rectangle 65"/>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55306" name="Text Box 66"/>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sp>
        <p:nvSpPr>
          <p:cNvPr id="898115" name="AutoShape 67"/>
          <p:cNvSpPr>
            <a:spLocks noChangeArrowheads="1"/>
          </p:cNvSpPr>
          <p:nvPr/>
        </p:nvSpPr>
        <p:spPr bwMode="auto">
          <a:xfrm>
            <a:off x="1836738" y="1411288"/>
            <a:ext cx="1619250" cy="944562"/>
          </a:xfrm>
          <a:prstGeom prst="cloudCallout">
            <a:avLst>
              <a:gd name="adj1" fmla="val -70782"/>
              <a:gd name="adj2" fmla="val 28486"/>
            </a:avLst>
          </a:prstGeom>
          <a:noFill/>
          <a:ln w="38100">
            <a:solidFill>
              <a:srgbClr val="FF7C80"/>
            </a:solidFill>
            <a:round/>
            <a:headEnd/>
            <a:tailEnd/>
          </a:ln>
        </p:spPr>
        <p:txBody>
          <a:bodyPr/>
          <a:lstStyle/>
          <a:p>
            <a:pPr algn="ctr"/>
            <a:r>
              <a:rPr lang="en-US" dirty="0" smtClean="0">
                <a:solidFill>
                  <a:srgbClr val="FF7C80"/>
                </a:solidFill>
                <a:latin typeface="Arial" pitchFamily="34" charset="0"/>
                <a:cs typeface="Arial" pitchFamily="34" charset="0"/>
              </a:rPr>
              <a:t>lock</a:t>
            </a:r>
            <a:r>
              <a:rPr lang="en-US" dirty="0">
                <a:solidFill>
                  <a:srgbClr val="FF7C80"/>
                </a:solidFill>
                <a:latin typeface="Arial" pitchFamily="34" charset="0"/>
                <a:cs typeface="Arial" pitchFamily="34" charset="0"/>
              </a:rPr>
              <a:t>()</a:t>
            </a:r>
          </a:p>
        </p:txBody>
      </p:sp>
      <p:sp>
        <p:nvSpPr>
          <p:cNvPr id="898116" name="AutoShape 68"/>
          <p:cNvSpPr>
            <a:spLocks noChangeArrowheads="1"/>
          </p:cNvSpPr>
          <p:nvPr/>
        </p:nvSpPr>
        <p:spPr bwMode="auto">
          <a:xfrm>
            <a:off x="4776788" y="3363913"/>
            <a:ext cx="2451100" cy="944562"/>
          </a:xfrm>
          <a:prstGeom prst="cloudCallout">
            <a:avLst>
              <a:gd name="adj1" fmla="val -77722"/>
              <a:gd name="adj2" fmla="val 70000"/>
            </a:avLst>
          </a:prstGeom>
          <a:noFill/>
          <a:ln w="38100">
            <a:solidFill>
              <a:srgbClr val="FF7C80"/>
            </a:solidFill>
            <a:round/>
            <a:headEnd/>
            <a:tailEnd/>
          </a:ln>
        </p:spPr>
        <p:txBody>
          <a:bodyPr/>
          <a:lstStyle/>
          <a:p>
            <a:pPr algn="ctr"/>
            <a:r>
              <a:rPr lang="en-US" dirty="0" smtClean="0">
                <a:solidFill>
                  <a:srgbClr val="FF7C80"/>
                </a:solidFill>
                <a:latin typeface="Arial" pitchFamily="34" charset="0"/>
                <a:cs typeface="Arial" pitchFamily="34" charset="0"/>
              </a:rPr>
              <a:t>unlock</a:t>
            </a:r>
            <a:r>
              <a:rPr lang="en-US" dirty="0">
                <a:solidFill>
                  <a:srgbClr val="FF7C80"/>
                </a:solidFill>
                <a:latin typeface="Arial" pitchFamily="34" charset="0"/>
                <a:cs typeface="Arial" pitchFamily="34" charset="0"/>
              </a:rPr>
              <a:t>()</a:t>
            </a:r>
          </a:p>
        </p:txBody>
      </p:sp>
      <p:grpSp>
        <p:nvGrpSpPr>
          <p:cNvPr id="3" name="Group 69"/>
          <p:cNvGrpSpPr>
            <a:grpSpLocks/>
          </p:cNvGrpSpPr>
          <p:nvPr/>
        </p:nvGrpSpPr>
        <p:grpSpPr bwMode="auto">
          <a:xfrm>
            <a:off x="3206750" y="2416175"/>
            <a:ext cx="1220788" cy="944563"/>
            <a:chOff x="2208" y="1920"/>
            <a:chExt cx="1152" cy="1680"/>
          </a:xfrm>
        </p:grpSpPr>
        <p:sp>
          <p:nvSpPr>
            <p:cNvPr id="55323" name="Oval 70"/>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55324" name="Oval 71"/>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55325" name="AutoShape 7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55326" name="AutoShape 7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4" name="Group 25"/>
          <p:cNvGrpSpPr>
            <a:grpSpLocks/>
          </p:cNvGrpSpPr>
          <p:nvPr/>
        </p:nvGrpSpPr>
        <p:grpSpPr bwMode="auto">
          <a:xfrm>
            <a:off x="922338" y="1997075"/>
            <a:ext cx="685800" cy="609600"/>
            <a:chOff x="1584" y="816"/>
            <a:chExt cx="912" cy="816"/>
          </a:xfrm>
        </p:grpSpPr>
        <p:sp>
          <p:nvSpPr>
            <p:cNvPr id="55314" name="Freeform 2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5" name="Freeform 2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6" name="Freeform 28"/>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7" name="Freeform 2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8" name="Freeform 3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9" name="Freeform 3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20" name="Freeform 32"/>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21" name="Freeform 33"/>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22" name="Freeform 34"/>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 name="Group 56"/>
          <p:cNvGrpSpPr>
            <a:grpSpLocks/>
          </p:cNvGrpSpPr>
          <p:nvPr/>
        </p:nvGrpSpPr>
        <p:grpSpPr bwMode="auto">
          <a:xfrm>
            <a:off x="4297363" y="4978400"/>
            <a:ext cx="304800" cy="304800"/>
            <a:chOff x="3894" y="2760"/>
            <a:chExt cx="192" cy="192"/>
          </a:xfrm>
        </p:grpSpPr>
        <p:sp>
          <p:nvSpPr>
            <p:cNvPr id="55312" name="Oval 57"/>
            <p:cNvSpPr>
              <a:spLocks noChangeArrowheads="1"/>
            </p:cNvSpPr>
            <p:nvPr/>
          </p:nvSpPr>
          <p:spPr bwMode="auto">
            <a:xfrm>
              <a:off x="3894" y="2760"/>
              <a:ext cx="192" cy="192"/>
            </a:xfrm>
            <a:prstGeom prst="ellipse">
              <a:avLst/>
            </a:prstGeom>
            <a:solidFill>
              <a:srgbClr val="FF7C8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3" name="Oval 5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8115"/>
                                        </p:tgtEl>
                                        <p:attrNameLst>
                                          <p:attrName>style.visibility</p:attrName>
                                        </p:attrNameLst>
                                      </p:cBhvr>
                                      <p:to>
                                        <p:strVal val="visible"/>
                                      </p:to>
                                    </p:set>
                                    <p:animEffect transition="in" filter="blinds(horizontal)">
                                      <p:cBhvr>
                                        <p:cTn id="7" dur="500"/>
                                        <p:tgtEl>
                                          <p:spTgt spid="89811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xit" presetSubtype="10" fill="hold" grpId="1" nodeType="afterEffect">
                                  <p:stCondLst>
                                    <p:cond delay="0"/>
                                  </p:stCondLst>
                                  <p:childTnLst>
                                    <p:animEffect transition="out" filter="blinds(horizontal)">
                                      <p:cBhvr>
                                        <p:cTn id="14" dur="500"/>
                                        <p:tgtEl>
                                          <p:spTgt spid="898115"/>
                                        </p:tgtEl>
                                      </p:cBhvr>
                                    </p:animEffect>
                                    <p:set>
                                      <p:cBhvr>
                                        <p:cTn id="15" dur="1" fill="hold">
                                          <p:stCondLst>
                                            <p:cond delay="499"/>
                                          </p:stCondLst>
                                        </p:cTn>
                                        <p:tgtEl>
                                          <p:spTgt spid="898115"/>
                                        </p:tgtEl>
                                        <p:attrNameLst>
                                          <p:attrName>style.visibility</p:attrName>
                                        </p:attrNameLst>
                                      </p:cBhvr>
                                      <p:to>
                                        <p:strVal val="hidden"/>
                                      </p:to>
                                    </p:set>
                                  </p:childTnLst>
                                </p:cTn>
                              </p:par>
                            </p:childTnLst>
                          </p:cTn>
                        </p:par>
                        <p:par>
                          <p:cTn id="16" fill="hold">
                            <p:stCondLst>
                              <p:cond delay="1500"/>
                            </p:stCondLst>
                            <p:childTnLst>
                              <p:par>
                                <p:cTn id="17"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8116"/>
                                        </p:tgtEl>
                                        <p:attrNameLst>
                                          <p:attrName>style.visibility</p:attrName>
                                        </p:attrNameLst>
                                      </p:cBhvr>
                                      <p:to>
                                        <p:strVal val="visible"/>
                                      </p:to>
                                    </p:set>
                                  </p:childTnLst>
                                </p:cTn>
                              </p:par>
                            </p:childTnLst>
                          </p:cTn>
                        </p:par>
                        <p:par>
                          <p:cTn id="23" fill="hold">
                            <p:stCondLst>
                              <p:cond delay="0"/>
                            </p:stCondLst>
                            <p:childTnLst>
                              <p:par>
                                <p:cTn id="24" presetID="3" presetClass="exit" presetSubtype="10" fill="hold" nodeType="afterEffect">
                                  <p:stCondLst>
                                    <p:cond delay="0"/>
                                  </p:stCondLst>
                                  <p:childTnLst>
                                    <p:animEffect transition="out" filter="blinds(horizontal)">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par>
                          <p:cTn id="27" fill="hold">
                            <p:stCondLst>
                              <p:cond delay="500"/>
                            </p:stCondLst>
                            <p:childTnLst>
                              <p:par>
                                <p:cTn id="28" presetID="0" presetClass="path" presetSubtype="0" accel="50000" decel="50000" fill="hold" nodeType="afterEffect">
                                  <p:stCondLst>
                                    <p:cond delay="0"/>
                                  </p:stCondLst>
                                  <p:childTnLst>
                                    <p:animMotion origin="layout" path="M 0.28941 0.33071 C 0.30903 0.40194 0.32882 0.47317 0.28785 0.50693 C 0.24687 0.5407 0.14496 0.537 0.04323 0.53353 " pathEditMode="relative" ptsTypes="aaA">
                                      <p:cBhvr>
                                        <p:cTn id="29" dur="2000" fill="hold"/>
                                        <p:tgtEl>
                                          <p:spTgt spid="4"/>
                                        </p:tgtEl>
                                        <p:attrNameLst>
                                          <p:attrName>ppt_x</p:attrName>
                                          <p:attrName>ppt_y</p:attrName>
                                        </p:attrNameLst>
                                      </p:cBhvr>
                                    </p:animMotion>
                                  </p:childTnLst>
                                </p:cTn>
                              </p:par>
                              <p:par>
                                <p:cTn id="30" presetID="1" presetClass="exit" presetSubtype="0" fill="hold" grpId="1" nodeType="withEffect">
                                  <p:stCondLst>
                                    <p:cond delay="0"/>
                                  </p:stCondLst>
                                  <p:childTnLst>
                                    <p:set>
                                      <p:cBhvr>
                                        <p:cTn id="31" dur="1" fill="hold">
                                          <p:stCondLst>
                                            <p:cond delay="0"/>
                                          </p:stCondLst>
                                        </p:cTn>
                                        <p:tgtEl>
                                          <p:spTgt spid="898116"/>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115" grpId="0" animBg="1"/>
      <p:bldP spid="898115" grpId="1" animBg="1"/>
      <p:bldP spid="898116" grpId="0" animBg="1"/>
      <p:bldP spid="898116"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1"/>
          <p:cNvSpPr>
            <a:spLocks noGrp="1"/>
          </p:cNvSpPr>
          <p:nvPr>
            <p:ph type="ftr" sz="quarter" idx="10"/>
          </p:nvPr>
        </p:nvSpPr>
        <p:spPr>
          <a:noFill/>
        </p:spPr>
        <p:txBody>
          <a:bodyPr/>
          <a:lstStyle/>
          <a:p>
            <a:r>
              <a:rPr lang="en-US" smtClean="0"/>
              <a:t>Art of Multiprocessor Programming</a:t>
            </a:r>
          </a:p>
        </p:txBody>
      </p:sp>
      <p:sp>
        <p:nvSpPr>
          <p:cNvPr id="56323" name="Slide Number Placeholder 2"/>
          <p:cNvSpPr>
            <a:spLocks noGrp="1"/>
          </p:cNvSpPr>
          <p:nvPr>
            <p:ph type="sldNum" sz="quarter" idx="11"/>
          </p:nvPr>
        </p:nvSpPr>
        <p:spPr>
          <a:noFill/>
        </p:spPr>
        <p:txBody>
          <a:bodyPr/>
          <a:lstStyle/>
          <a:p>
            <a:fld id="{926D53D2-EE6F-46D4-9330-157F92D36078}" type="slidenum">
              <a:rPr lang="ar-SA" smtClean="0"/>
              <a:pPr/>
              <a:t>53</a:t>
            </a:fld>
            <a:endParaRPr lang="en-US" smtClean="0"/>
          </a:p>
        </p:txBody>
      </p:sp>
      <p:sp>
        <p:nvSpPr>
          <p:cNvPr id="5632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56B98990-80F3-40E1-ACE1-D7FB7A84303A}" type="slidenum">
              <a:rPr lang="ar-SA" sz="1400">
                <a:solidFill>
                  <a:schemeClr val="tx1"/>
                </a:solidFill>
                <a:latin typeface="Arial" pitchFamily="34" charset="0"/>
                <a:cs typeface="Arial" pitchFamily="34" charset="0"/>
              </a:rPr>
              <a:pPr/>
              <a:t>53</a:t>
            </a:fld>
            <a:endParaRPr lang="en-US" sz="1400">
              <a:solidFill>
                <a:schemeClr val="tx1"/>
              </a:solidFill>
              <a:latin typeface="Arial" pitchFamily="34" charset="0"/>
              <a:cs typeface="Arial" pitchFamily="34" charset="0"/>
            </a:endParaRPr>
          </a:p>
        </p:txBody>
      </p:sp>
      <p:sp>
        <p:nvSpPr>
          <p:cNvPr id="56325" name="Rectangle 2"/>
          <p:cNvSpPr>
            <a:spLocks noGrp="1" noChangeArrowheads="1"/>
          </p:cNvSpPr>
          <p:nvPr>
            <p:ph type="title" idx="4294967295"/>
          </p:nvPr>
        </p:nvSpPr>
        <p:spPr>
          <a:xfrm>
            <a:off x="684213" y="400050"/>
            <a:ext cx="7772400" cy="1143000"/>
          </a:xfrm>
        </p:spPr>
        <p:txBody>
          <a:bodyPr/>
          <a:lstStyle/>
          <a:p>
            <a:r>
              <a:rPr lang="en-US" smtClean="0"/>
              <a:t>Unsuccessful Deq</a:t>
            </a:r>
          </a:p>
        </p:txBody>
      </p:sp>
      <p:grpSp>
        <p:nvGrpSpPr>
          <p:cNvPr id="56326" name="Group 3"/>
          <p:cNvGrpSpPr>
            <a:grpSpLocks/>
          </p:cNvGrpSpPr>
          <p:nvPr/>
        </p:nvGrpSpPr>
        <p:grpSpPr bwMode="auto">
          <a:xfrm>
            <a:off x="3206750" y="2425700"/>
            <a:ext cx="1220788" cy="944563"/>
            <a:chOff x="2208" y="1920"/>
            <a:chExt cx="1152" cy="1680"/>
          </a:xfrm>
        </p:grpSpPr>
        <p:sp>
          <p:nvSpPr>
            <p:cNvPr id="56350" name="Oval 4"/>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56351" name="Oval 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56352"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56353"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56327" name="Rectangle 1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56328" name="Text Box 19"/>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56329" name="Rectangle 2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56330" name="Text Box 21"/>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sp>
        <p:nvSpPr>
          <p:cNvPr id="1045526" name="AutoShape 22"/>
          <p:cNvSpPr>
            <a:spLocks noChangeArrowheads="1"/>
          </p:cNvSpPr>
          <p:nvPr/>
        </p:nvSpPr>
        <p:spPr bwMode="auto">
          <a:xfrm>
            <a:off x="1836738" y="1411288"/>
            <a:ext cx="1619250" cy="944562"/>
          </a:xfrm>
          <a:prstGeom prst="cloudCallout">
            <a:avLst>
              <a:gd name="adj1" fmla="val -70782"/>
              <a:gd name="adj2" fmla="val 28486"/>
            </a:avLst>
          </a:prstGeom>
          <a:noFill/>
          <a:ln w="38100">
            <a:solidFill>
              <a:srgbClr val="FF7C80"/>
            </a:solidFill>
            <a:round/>
            <a:headEnd/>
            <a:tailEnd/>
          </a:ln>
        </p:spPr>
        <p:txBody>
          <a:bodyPr/>
          <a:lstStyle/>
          <a:p>
            <a:pPr algn="ctr"/>
            <a:r>
              <a:rPr lang="en-US" b="1" dirty="0" smtClean="0">
                <a:solidFill>
                  <a:srgbClr val="FF7C80"/>
                </a:solidFill>
                <a:latin typeface="Arial" pitchFamily="34" charset="0"/>
                <a:cs typeface="Arial" pitchFamily="34" charset="0"/>
              </a:rPr>
              <a:t>lock</a:t>
            </a:r>
            <a:r>
              <a:rPr lang="en-US" b="1" dirty="0">
                <a:solidFill>
                  <a:srgbClr val="FF7C80"/>
                </a:solidFill>
                <a:latin typeface="Arial" pitchFamily="34" charset="0"/>
                <a:cs typeface="Arial" pitchFamily="34" charset="0"/>
              </a:rPr>
              <a:t>()</a:t>
            </a:r>
          </a:p>
        </p:txBody>
      </p:sp>
      <p:sp>
        <p:nvSpPr>
          <p:cNvPr id="1045538" name="AutoShape 34"/>
          <p:cNvSpPr>
            <a:spLocks noChangeArrowheads="1"/>
          </p:cNvSpPr>
          <p:nvPr/>
        </p:nvSpPr>
        <p:spPr bwMode="auto">
          <a:xfrm>
            <a:off x="4962525" y="3714750"/>
            <a:ext cx="1874838" cy="715963"/>
          </a:xfrm>
          <a:prstGeom prst="cloudCallout">
            <a:avLst>
              <a:gd name="adj1" fmla="val -95894"/>
              <a:gd name="adj2" fmla="val 65523"/>
            </a:avLst>
          </a:prstGeom>
          <a:noFill/>
          <a:ln w="38100">
            <a:solidFill>
              <a:srgbClr val="FF7C80"/>
            </a:solidFill>
            <a:round/>
            <a:headEnd/>
            <a:tailEnd/>
          </a:ln>
        </p:spPr>
        <p:txBody>
          <a:bodyPr/>
          <a:lstStyle/>
          <a:p>
            <a:pPr algn="ctr"/>
            <a:r>
              <a:rPr lang="en-US" b="1">
                <a:solidFill>
                  <a:srgbClr val="FF7C80"/>
                </a:solidFill>
                <a:latin typeface="Arial" pitchFamily="34" charset="0"/>
                <a:cs typeface="Arial" pitchFamily="34" charset="0"/>
              </a:rPr>
              <a:t>await()</a:t>
            </a:r>
          </a:p>
        </p:txBody>
      </p:sp>
      <p:grpSp>
        <p:nvGrpSpPr>
          <p:cNvPr id="3" name="Group 36"/>
          <p:cNvGrpSpPr>
            <a:grpSpLocks/>
          </p:cNvGrpSpPr>
          <p:nvPr/>
        </p:nvGrpSpPr>
        <p:grpSpPr bwMode="auto">
          <a:xfrm>
            <a:off x="3206750" y="2425700"/>
            <a:ext cx="1220788" cy="944563"/>
            <a:chOff x="2208" y="1920"/>
            <a:chExt cx="1152" cy="1680"/>
          </a:xfrm>
        </p:grpSpPr>
        <p:sp>
          <p:nvSpPr>
            <p:cNvPr id="56346" name="Oval 37"/>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56347" name="Oval 38"/>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56348" name="AutoShape 3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56349" name="AutoShape 4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1045550" name="AutoShape 46"/>
          <p:cNvSpPr>
            <a:spLocks noChangeArrowheads="1"/>
          </p:cNvSpPr>
          <p:nvPr/>
        </p:nvSpPr>
        <p:spPr bwMode="auto">
          <a:xfrm>
            <a:off x="371475" y="3267075"/>
            <a:ext cx="1619250" cy="944563"/>
          </a:xfrm>
          <a:prstGeom prst="cloudCallout">
            <a:avLst>
              <a:gd name="adj1" fmla="val 16963"/>
              <a:gd name="adj2" fmla="val -131009"/>
            </a:avLst>
          </a:prstGeom>
          <a:noFill/>
          <a:ln w="38100">
            <a:solidFill>
              <a:srgbClr val="FF7C80"/>
            </a:solidFill>
            <a:round/>
            <a:headEnd/>
            <a:tailEnd/>
          </a:ln>
        </p:spPr>
        <p:txBody>
          <a:bodyPr/>
          <a:lstStyle/>
          <a:p>
            <a:pPr algn="ctr"/>
            <a:r>
              <a:rPr lang="en-US" b="1">
                <a:solidFill>
                  <a:srgbClr val="FF7C80"/>
                </a:solidFill>
                <a:latin typeface="Arial" pitchFamily="34" charset="0"/>
                <a:cs typeface="Arial" pitchFamily="34" charset="0"/>
              </a:rPr>
              <a:t>Deq()</a:t>
            </a:r>
          </a:p>
        </p:txBody>
      </p:sp>
      <p:sp>
        <p:nvSpPr>
          <p:cNvPr id="1045551" name="AutoShape 47"/>
          <p:cNvSpPr>
            <a:spLocks noChangeArrowheads="1"/>
          </p:cNvSpPr>
          <p:nvPr/>
        </p:nvSpPr>
        <p:spPr bwMode="auto">
          <a:xfrm>
            <a:off x="4959350" y="4867275"/>
            <a:ext cx="2366963" cy="1096963"/>
          </a:xfrm>
          <a:prstGeom prst="cloudCallout">
            <a:avLst>
              <a:gd name="adj1" fmla="val -81051"/>
              <a:gd name="adj2" fmla="val -70838"/>
            </a:avLst>
          </a:prstGeom>
          <a:noFill/>
          <a:ln w="38100">
            <a:solidFill>
              <a:srgbClr val="FF7C80"/>
            </a:solidFill>
            <a:round/>
            <a:headEnd/>
            <a:tailEnd/>
          </a:ln>
        </p:spPr>
        <p:txBody>
          <a:bodyPr/>
          <a:lstStyle/>
          <a:p>
            <a:pPr algn="ctr"/>
            <a:r>
              <a:rPr lang="en-US" b="1">
                <a:solidFill>
                  <a:srgbClr val="FF7C80"/>
                </a:solidFill>
                <a:latin typeface="Arial" pitchFamily="34" charset="0"/>
                <a:cs typeface="Arial" pitchFamily="34" charset="0"/>
              </a:rPr>
              <a:t>Oh no, Empty!</a:t>
            </a:r>
          </a:p>
        </p:txBody>
      </p:sp>
      <p:grpSp>
        <p:nvGrpSpPr>
          <p:cNvPr id="4" name="Group 8"/>
          <p:cNvGrpSpPr>
            <a:grpSpLocks/>
          </p:cNvGrpSpPr>
          <p:nvPr/>
        </p:nvGrpSpPr>
        <p:grpSpPr bwMode="auto">
          <a:xfrm>
            <a:off x="922338" y="1997075"/>
            <a:ext cx="685800" cy="609600"/>
            <a:chOff x="1584" y="816"/>
            <a:chExt cx="912" cy="816"/>
          </a:xfrm>
        </p:grpSpPr>
        <p:sp>
          <p:nvSpPr>
            <p:cNvPr id="56337" name="Freeform 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8" name="Freeform 1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9" name="Freeform 11"/>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0" name="Freeform 1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1" name="Freeform 1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2" name="Freeform 1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3" name="Freeform 15"/>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4" name="Freeform 16"/>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5" name="Freeform 17"/>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45550"/>
                                        </p:tgtEl>
                                        <p:attrNameLst>
                                          <p:attrName>style.visibility</p:attrName>
                                        </p:attrNameLst>
                                      </p:cBhvr>
                                      <p:to>
                                        <p:strVal val="visible"/>
                                      </p:to>
                                    </p:set>
                                    <p:animEffect transition="in" filter="blinds(horizontal)">
                                      <p:cBhvr>
                                        <p:cTn id="7" dur="500"/>
                                        <p:tgtEl>
                                          <p:spTgt spid="10455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5526"/>
                                        </p:tgtEl>
                                        <p:attrNameLst>
                                          <p:attrName>style.visibility</p:attrName>
                                        </p:attrNameLst>
                                      </p:cBhvr>
                                      <p:to>
                                        <p:strVal val="visible"/>
                                      </p:to>
                                    </p:set>
                                    <p:animEffect transition="in" filter="blinds(horizontal)">
                                      <p:cBhvr>
                                        <p:cTn id="12" dur="500"/>
                                        <p:tgtEl>
                                          <p:spTgt spid="1045526"/>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1045550"/>
                                        </p:tgtEl>
                                        <p:attrNameLst>
                                          <p:attrName>style.visibility</p:attrName>
                                        </p:attrNameLst>
                                      </p:cBhvr>
                                      <p:to>
                                        <p:strVal val="hidden"/>
                                      </p:to>
                                    </p:set>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par>
                          <p:cTn id="19" fill="hold">
                            <p:stCondLst>
                              <p:cond delay="1000"/>
                            </p:stCondLst>
                            <p:childTnLst>
                              <p:par>
                                <p:cTn id="20" presetID="1" presetClass="exit" presetSubtype="0" fill="hold" grpId="1" nodeType="afterEffect">
                                  <p:stCondLst>
                                    <p:cond delay="0"/>
                                  </p:stCondLst>
                                  <p:childTnLst>
                                    <p:set>
                                      <p:cBhvr>
                                        <p:cTn id="21" dur="1" fill="hold">
                                          <p:stCondLst>
                                            <p:cond delay="0"/>
                                          </p:stCondLst>
                                        </p:cTn>
                                        <p:tgtEl>
                                          <p:spTgt spid="1045526"/>
                                        </p:tgtEl>
                                        <p:attrNameLst>
                                          <p:attrName>style.visibility</p:attrName>
                                        </p:attrNameLst>
                                      </p:cBhvr>
                                      <p:to>
                                        <p:strVal val="hidden"/>
                                      </p:to>
                                    </p:set>
                                  </p:childTnLst>
                                </p:cTn>
                              </p:par>
                            </p:childTnLst>
                          </p:cTn>
                        </p:par>
                        <p:par>
                          <p:cTn id="22" fill="hold">
                            <p:stCondLst>
                              <p:cond delay="10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4"/>
                                        </p:tgtEl>
                                        <p:attrNameLst>
                                          <p:attrName>ppt_x</p:attrName>
                                          <p:attrName>ppt_y</p:attrName>
                                        </p:attrNameLst>
                                      </p:cBhvr>
                                    </p:animMotion>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104555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45538"/>
                                        </p:tgtEl>
                                        <p:attrNameLst>
                                          <p:attrName>style.visibility</p:attrName>
                                        </p:attrNameLst>
                                      </p:cBhvr>
                                      <p:to>
                                        <p:strVal val="visible"/>
                                      </p:to>
                                    </p:set>
                                  </p:childTnLst>
                                </p:cTn>
                              </p:par>
                            </p:childTnLst>
                          </p:cTn>
                        </p:par>
                        <p:par>
                          <p:cTn id="32" fill="hold">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104555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nodeType="clickEffect">
                                  <p:stCondLst>
                                    <p:cond delay="0"/>
                                  </p:stCondLst>
                                  <p:childTnLst>
                                    <p:animEffect transition="out" filter="blinds(horizontal)">
                                      <p:cBhvr>
                                        <p:cTn id="38" dur="500"/>
                                        <p:tgtEl>
                                          <p:spTgt spid="3"/>
                                        </p:tgtEl>
                                      </p:cBhvr>
                                    </p:animEffect>
                                    <p:set>
                                      <p:cBhvr>
                                        <p:cTn id="39" dur="1" fill="hold">
                                          <p:stCondLst>
                                            <p:cond delay="499"/>
                                          </p:stCondLst>
                                        </p:cTn>
                                        <p:tgtEl>
                                          <p:spTgt spid="3"/>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1" nodeType="afterEffect">
                                  <p:stCondLst>
                                    <p:cond delay="0"/>
                                  </p:stCondLst>
                                  <p:childTnLst>
                                    <p:set>
                                      <p:cBhvr>
                                        <p:cTn id="42" dur="1" fill="hold">
                                          <p:stCondLst>
                                            <p:cond delay="0"/>
                                          </p:stCondLst>
                                        </p:cTn>
                                        <p:tgtEl>
                                          <p:spTgt spid="1045538"/>
                                        </p:tgtEl>
                                        <p:attrNameLst>
                                          <p:attrName>style.visibility</p:attrName>
                                        </p:attrNameLst>
                                      </p:cBhvr>
                                      <p:to>
                                        <p:strVal val="hidden"/>
                                      </p:to>
                                    </p:set>
                                  </p:childTnLst>
                                </p:cTn>
                              </p:par>
                            </p:childTnLst>
                          </p:cTn>
                        </p:par>
                        <p:par>
                          <p:cTn id="43" fill="hold">
                            <p:stCondLst>
                              <p:cond delay="500"/>
                            </p:stCondLst>
                            <p:childTnLst>
                              <p:par>
                                <p:cTn id="44" presetID="0" presetClass="path" presetSubtype="0" accel="50000" decel="50000" fill="hold" nodeType="afterEffect">
                                  <p:stCondLst>
                                    <p:cond delay="0"/>
                                  </p:stCondLst>
                                  <p:childTnLst>
                                    <p:animMotion origin="layout" path="M 0.28941 0.33071 C 0.28767 0.23774 0.28611 0.145 0.31128 0.10453 C 0.33663 0.06429 0.38888 0.07585 0.44131 0.08788 " pathEditMode="relative" rAng="0" ptsTypes="aaA">
                                      <p:cBhvr>
                                        <p:cTn id="45" dur="2000" fill="hold"/>
                                        <p:tgtEl>
                                          <p:spTgt spid="4"/>
                                        </p:tgtEl>
                                        <p:attrNameLst>
                                          <p:attrName>ppt_x</p:attrName>
                                          <p:attrName>ppt_y</p:attrName>
                                        </p:attrNameLst>
                                      </p:cBhvr>
                                      <p:rCtr x="7400" y="-13300"/>
                                    </p:animMotion>
                                  </p:childTnLst>
                                </p:cTn>
                              </p:par>
                            </p:childTnLst>
                          </p:cTn>
                        </p:par>
                        <p:par>
                          <p:cTn id="46" fill="hold">
                            <p:stCondLst>
                              <p:cond delay="2500"/>
                            </p:stCondLst>
                            <p:childTnLst>
                              <p:par>
                                <p:cTn id="47" presetID="3" presetClass="exit" presetSubtype="10" fill="hold" nodeType="afterEffect">
                                  <p:stCondLst>
                                    <p:cond delay="0"/>
                                  </p:stCondLst>
                                  <p:childTnLst>
                                    <p:animEffect transition="out" filter="blinds(horizontal)">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26" grpId="0" animBg="1"/>
      <p:bldP spid="1045526" grpId="1" animBg="1"/>
      <p:bldP spid="1045538" grpId="0" animBg="1"/>
      <p:bldP spid="1045538" grpId="1" animBg="1"/>
      <p:bldP spid="1045550" grpId="0" animBg="1"/>
      <p:bldP spid="1045550" grpId="1" animBg="1"/>
      <p:bldP spid="1045551" grpId="0" animBg="1"/>
      <p:bldP spid="1045551"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1"/>
          <p:cNvSpPr>
            <a:spLocks noGrp="1"/>
          </p:cNvSpPr>
          <p:nvPr>
            <p:ph type="ftr" sz="quarter" idx="10"/>
          </p:nvPr>
        </p:nvSpPr>
        <p:spPr>
          <a:noFill/>
        </p:spPr>
        <p:txBody>
          <a:bodyPr/>
          <a:lstStyle/>
          <a:p>
            <a:r>
              <a:rPr lang="en-US" smtClean="0"/>
              <a:t>Art of Multiprocessor Programming</a:t>
            </a:r>
          </a:p>
        </p:txBody>
      </p:sp>
      <p:sp>
        <p:nvSpPr>
          <p:cNvPr id="57347" name="Slide Number Placeholder 2"/>
          <p:cNvSpPr>
            <a:spLocks noGrp="1"/>
          </p:cNvSpPr>
          <p:nvPr>
            <p:ph type="sldNum" sz="quarter" idx="11"/>
          </p:nvPr>
        </p:nvSpPr>
        <p:spPr>
          <a:noFill/>
        </p:spPr>
        <p:txBody>
          <a:bodyPr/>
          <a:lstStyle/>
          <a:p>
            <a:fld id="{1393DF3C-51D5-48A2-A96B-5E9631EBD99A}" type="slidenum">
              <a:rPr lang="ar-SA" smtClean="0">
                <a:cs typeface="Arial" pitchFamily="34" charset="0"/>
              </a:rPr>
              <a:pPr/>
              <a:t>54</a:t>
            </a:fld>
            <a:endParaRPr lang="en-US" smtClean="0">
              <a:cs typeface="Arial" pitchFamily="34" charset="0"/>
            </a:endParaRPr>
          </a:p>
        </p:txBody>
      </p:sp>
      <p:sp>
        <p:nvSpPr>
          <p:cNvPr id="5734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90DFBD81-C0F7-4E11-AF4A-3DCF80D96C34}" type="slidenum">
              <a:rPr lang="ar-SA" sz="1400">
                <a:solidFill>
                  <a:schemeClr val="tx1"/>
                </a:solidFill>
                <a:latin typeface="Arial" pitchFamily="34" charset="0"/>
                <a:cs typeface="Arial" pitchFamily="34" charset="0"/>
              </a:rPr>
              <a:pPr/>
              <a:t>54</a:t>
            </a:fld>
            <a:endParaRPr lang="en-US" sz="1400" dirty="0">
              <a:solidFill>
                <a:schemeClr val="tx1"/>
              </a:solidFill>
              <a:latin typeface="Arial" pitchFamily="34" charset="0"/>
              <a:cs typeface="Arial" pitchFamily="34" charset="0"/>
            </a:endParaRPr>
          </a:p>
        </p:txBody>
      </p:sp>
      <p:sp>
        <p:nvSpPr>
          <p:cNvPr id="57349" name="Rectangle 2"/>
          <p:cNvSpPr>
            <a:spLocks noGrp="1" noChangeArrowheads="1"/>
          </p:cNvSpPr>
          <p:nvPr>
            <p:ph type="title" idx="4294967295"/>
          </p:nvPr>
        </p:nvSpPr>
        <p:spPr>
          <a:xfrm>
            <a:off x="684213" y="400050"/>
            <a:ext cx="7772400" cy="1143000"/>
          </a:xfrm>
        </p:spPr>
        <p:txBody>
          <a:bodyPr/>
          <a:lstStyle/>
          <a:p>
            <a:r>
              <a:rPr lang="en-US" smtClean="0"/>
              <a:t>Another One</a:t>
            </a:r>
          </a:p>
        </p:txBody>
      </p:sp>
      <p:grpSp>
        <p:nvGrpSpPr>
          <p:cNvPr id="57350" name="Group 3"/>
          <p:cNvGrpSpPr>
            <a:grpSpLocks/>
          </p:cNvGrpSpPr>
          <p:nvPr/>
        </p:nvGrpSpPr>
        <p:grpSpPr bwMode="auto">
          <a:xfrm>
            <a:off x="3206750" y="2425700"/>
            <a:ext cx="1220788" cy="944563"/>
            <a:chOff x="2208" y="1920"/>
            <a:chExt cx="1152" cy="1680"/>
          </a:xfrm>
        </p:grpSpPr>
        <p:sp>
          <p:nvSpPr>
            <p:cNvPr id="57384" name="Oval 4"/>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57385" name="Oval 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57386"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57387"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dirty="0">
                <a:latin typeface="Arial" pitchFamily="34" charset="0"/>
              </a:endParaRPr>
            </a:p>
          </p:txBody>
        </p:sp>
      </p:grpSp>
      <p:sp>
        <p:nvSpPr>
          <p:cNvPr id="57351" name="Rectangle 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dirty="0">
              <a:latin typeface="Arial" pitchFamily="34" charset="0"/>
              <a:cs typeface="Courier New" pitchFamily="49" charset="0"/>
            </a:endParaRPr>
          </a:p>
        </p:txBody>
      </p:sp>
      <p:sp>
        <p:nvSpPr>
          <p:cNvPr id="57352" name="Text Box 9"/>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dirty="0">
                <a:latin typeface="Arial" pitchFamily="34" charset="0"/>
                <a:cs typeface="Courier New" pitchFamily="49" charset="0"/>
              </a:rPr>
              <a:t>Critical Section</a:t>
            </a:r>
          </a:p>
        </p:txBody>
      </p:sp>
      <p:sp>
        <p:nvSpPr>
          <p:cNvPr id="57353" name="Rectangle 1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dirty="0">
              <a:latin typeface="Arial" pitchFamily="34" charset="0"/>
              <a:cs typeface="Courier New" pitchFamily="49" charset="0"/>
            </a:endParaRPr>
          </a:p>
        </p:txBody>
      </p:sp>
      <p:sp>
        <p:nvSpPr>
          <p:cNvPr id="57354" name="Text Box 11"/>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dirty="0">
                <a:latin typeface="Arial" pitchFamily="34" charset="0"/>
                <a:cs typeface="Courier New" pitchFamily="49" charset="0"/>
              </a:rPr>
              <a:t>waiting room</a:t>
            </a:r>
          </a:p>
        </p:txBody>
      </p:sp>
      <p:sp>
        <p:nvSpPr>
          <p:cNvPr id="1047564" name="AutoShape 12"/>
          <p:cNvSpPr>
            <a:spLocks noChangeArrowheads="1"/>
          </p:cNvSpPr>
          <p:nvPr/>
        </p:nvSpPr>
        <p:spPr bwMode="auto">
          <a:xfrm>
            <a:off x="1836738" y="1411288"/>
            <a:ext cx="1619250" cy="944562"/>
          </a:xfrm>
          <a:prstGeom prst="cloudCallout">
            <a:avLst>
              <a:gd name="adj1" fmla="val -70782"/>
              <a:gd name="adj2" fmla="val 28486"/>
            </a:avLst>
          </a:prstGeom>
          <a:noFill/>
          <a:ln w="38100">
            <a:solidFill>
              <a:schemeClr val="accent1"/>
            </a:solidFill>
            <a:round/>
            <a:headEnd/>
            <a:tailEnd/>
          </a:ln>
        </p:spPr>
        <p:txBody>
          <a:bodyPr/>
          <a:lstStyle/>
          <a:p>
            <a:pPr algn="ctr"/>
            <a:r>
              <a:rPr lang="en-US" b="1" dirty="0">
                <a:solidFill>
                  <a:schemeClr val="accent1"/>
                </a:solidFill>
                <a:latin typeface="Arial" pitchFamily="34" charset="0"/>
                <a:cs typeface="Courier New" pitchFamily="49" charset="0"/>
              </a:rPr>
              <a:t>Lock()</a:t>
            </a:r>
          </a:p>
        </p:txBody>
      </p:sp>
      <p:sp>
        <p:nvSpPr>
          <p:cNvPr id="1047565" name="AutoShape 13"/>
          <p:cNvSpPr>
            <a:spLocks noChangeArrowheads="1"/>
          </p:cNvSpPr>
          <p:nvPr/>
        </p:nvSpPr>
        <p:spPr bwMode="auto">
          <a:xfrm>
            <a:off x="4694238" y="3700463"/>
            <a:ext cx="1874837" cy="715962"/>
          </a:xfrm>
          <a:prstGeom prst="cloudCallout">
            <a:avLst>
              <a:gd name="adj1" fmla="val -82431"/>
              <a:gd name="adj2" fmla="val 65523"/>
            </a:avLst>
          </a:prstGeom>
          <a:noFill/>
          <a:ln w="38100">
            <a:solidFill>
              <a:schemeClr val="accent1"/>
            </a:solidFill>
            <a:round/>
            <a:headEnd/>
            <a:tailEnd/>
          </a:ln>
        </p:spPr>
        <p:txBody>
          <a:bodyPr/>
          <a:lstStyle/>
          <a:p>
            <a:pPr algn="ctr"/>
            <a:r>
              <a:rPr lang="en-US" b="1" dirty="0">
                <a:solidFill>
                  <a:schemeClr val="accent1"/>
                </a:solidFill>
                <a:latin typeface="Arial" pitchFamily="34" charset="0"/>
                <a:cs typeface="Courier New" pitchFamily="49" charset="0"/>
              </a:rPr>
              <a:t>await()</a:t>
            </a:r>
          </a:p>
        </p:txBody>
      </p:sp>
      <p:grpSp>
        <p:nvGrpSpPr>
          <p:cNvPr id="3" name="Group 14"/>
          <p:cNvGrpSpPr>
            <a:grpSpLocks/>
          </p:cNvGrpSpPr>
          <p:nvPr/>
        </p:nvGrpSpPr>
        <p:grpSpPr bwMode="auto">
          <a:xfrm>
            <a:off x="3206750" y="2425700"/>
            <a:ext cx="1220788" cy="944563"/>
            <a:chOff x="2208" y="1920"/>
            <a:chExt cx="1152" cy="1680"/>
          </a:xfrm>
        </p:grpSpPr>
        <p:sp>
          <p:nvSpPr>
            <p:cNvPr id="57380" name="Oval 15"/>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57381" name="Oval 1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latin typeface="Arial" pitchFamily="34" charset="0"/>
                <a:cs typeface="Courier New" pitchFamily="49" charset="0"/>
              </a:endParaRPr>
            </a:p>
          </p:txBody>
        </p:sp>
        <p:sp>
          <p:nvSpPr>
            <p:cNvPr id="57382"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57383"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endParaRPr lang="en-US" dirty="0">
                <a:latin typeface="Arial" pitchFamily="34" charset="0"/>
              </a:endParaRPr>
            </a:p>
          </p:txBody>
        </p:sp>
      </p:grpSp>
      <p:sp>
        <p:nvSpPr>
          <p:cNvPr id="1047581" name="AutoShape 29"/>
          <p:cNvSpPr>
            <a:spLocks noChangeArrowheads="1"/>
          </p:cNvSpPr>
          <p:nvPr/>
        </p:nvSpPr>
        <p:spPr bwMode="auto">
          <a:xfrm>
            <a:off x="371475" y="3267075"/>
            <a:ext cx="1619250" cy="944563"/>
          </a:xfrm>
          <a:prstGeom prst="cloudCallout">
            <a:avLst>
              <a:gd name="adj1" fmla="val 16963"/>
              <a:gd name="adj2" fmla="val -131009"/>
            </a:avLst>
          </a:prstGeom>
          <a:noFill/>
          <a:ln w="38100">
            <a:solidFill>
              <a:schemeClr val="accent1"/>
            </a:solidFill>
            <a:round/>
            <a:headEnd/>
            <a:tailEnd/>
          </a:ln>
        </p:spPr>
        <p:txBody>
          <a:bodyPr/>
          <a:lstStyle/>
          <a:p>
            <a:pPr algn="ctr"/>
            <a:r>
              <a:rPr lang="en-US" b="1" dirty="0" err="1">
                <a:solidFill>
                  <a:schemeClr val="accent1"/>
                </a:solidFill>
                <a:latin typeface="Arial" pitchFamily="34" charset="0"/>
                <a:cs typeface="Courier New" pitchFamily="49" charset="0"/>
              </a:rPr>
              <a:t>Deq</a:t>
            </a:r>
            <a:r>
              <a:rPr lang="en-US" b="1" dirty="0">
                <a:solidFill>
                  <a:schemeClr val="accent1"/>
                </a:solidFill>
                <a:latin typeface="Arial" pitchFamily="34" charset="0"/>
                <a:cs typeface="Courier New" pitchFamily="49" charset="0"/>
              </a:rPr>
              <a:t>()</a:t>
            </a:r>
          </a:p>
        </p:txBody>
      </p:sp>
      <p:sp>
        <p:nvSpPr>
          <p:cNvPr id="1047582" name="AutoShape 30"/>
          <p:cNvSpPr>
            <a:spLocks noChangeArrowheads="1"/>
          </p:cNvSpPr>
          <p:nvPr/>
        </p:nvSpPr>
        <p:spPr bwMode="auto">
          <a:xfrm>
            <a:off x="4959350" y="4867275"/>
            <a:ext cx="2366963" cy="1096963"/>
          </a:xfrm>
          <a:prstGeom prst="cloudCallout">
            <a:avLst>
              <a:gd name="adj1" fmla="val -81051"/>
              <a:gd name="adj2" fmla="val -70838"/>
            </a:avLst>
          </a:prstGeom>
          <a:noFill/>
          <a:ln w="38100">
            <a:solidFill>
              <a:schemeClr val="accent1"/>
            </a:solidFill>
            <a:round/>
            <a:headEnd/>
            <a:tailEnd/>
          </a:ln>
        </p:spPr>
        <p:txBody>
          <a:bodyPr/>
          <a:lstStyle/>
          <a:p>
            <a:pPr algn="ctr"/>
            <a:r>
              <a:rPr lang="en-US" b="1" dirty="0">
                <a:solidFill>
                  <a:schemeClr val="accent1"/>
                </a:solidFill>
                <a:latin typeface="Arial" pitchFamily="34" charset="0"/>
                <a:cs typeface="Courier New" pitchFamily="49" charset="0"/>
              </a:rPr>
              <a:t>Oh no, Empty!</a:t>
            </a:r>
          </a:p>
        </p:txBody>
      </p:sp>
      <p:grpSp>
        <p:nvGrpSpPr>
          <p:cNvPr id="57360" name="Group 31"/>
          <p:cNvGrpSpPr>
            <a:grpSpLocks/>
          </p:cNvGrpSpPr>
          <p:nvPr/>
        </p:nvGrpSpPr>
        <p:grpSpPr bwMode="auto">
          <a:xfrm>
            <a:off x="4929188" y="2546350"/>
            <a:ext cx="685800" cy="609600"/>
            <a:chOff x="1584" y="816"/>
            <a:chExt cx="912" cy="816"/>
          </a:xfrm>
        </p:grpSpPr>
        <p:sp>
          <p:nvSpPr>
            <p:cNvPr id="57371" name="Freeform 3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57372" name="Freeform 3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57373" name="Freeform 34"/>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57374" name="Freeform 3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57375" name="Freeform 3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57376" name="Freeform 3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57377" name="Freeform 38"/>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57378" name="Freeform 39"/>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57379" name="Freeform 40"/>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5" name="Group 19"/>
          <p:cNvGrpSpPr>
            <a:grpSpLocks/>
          </p:cNvGrpSpPr>
          <p:nvPr/>
        </p:nvGrpSpPr>
        <p:grpSpPr bwMode="auto">
          <a:xfrm>
            <a:off x="922338" y="1997075"/>
            <a:ext cx="685800" cy="609600"/>
            <a:chOff x="1584" y="816"/>
            <a:chExt cx="912" cy="816"/>
          </a:xfrm>
        </p:grpSpPr>
        <p:sp>
          <p:nvSpPr>
            <p:cNvPr id="57362" name="Freeform 2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57363" name="Freeform 2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57364" name="Freeform 2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57365" name="Freeform 2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57366" name="Freeform 2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57367" name="Freeform 2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57368" name="Freeform 2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57369" name="Freeform 2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57370" name="Freeform 2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47581"/>
                                        </p:tgtEl>
                                        <p:attrNameLst>
                                          <p:attrName>style.visibility</p:attrName>
                                        </p:attrNameLst>
                                      </p:cBhvr>
                                      <p:to>
                                        <p:strVal val="visible"/>
                                      </p:to>
                                    </p:set>
                                    <p:animEffect transition="in" filter="blinds(horizontal)">
                                      <p:cBhvr>
                                        <p:cTn id="7" dur="500"/>
                                        <p:tgtEl>
                                          <p:spTgt spid="1047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7564"/>
                                        </p:tgtEl>
                                        <p:attrNameLst>
                                          <p:attrName>style.visibility</p:attrName>
                                        </p:attrNameLst>
                                      </p:cBhvr>
                                      <p:to>
                                        <p:strVal val="visible"/>
                                      </p:to>
                                    </p:set>
                                    <p:animEffect transition="in" filter="blinds(horizontal)">
                                      <p:cBhvr>
                                        <p:cTn id="12" dur="500"/>
                                        <p:tgtEl>
                                          <p:spTgt spid="1047564"/>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1047581"/>
                                        </p:tgtEl>
                                        <p:attrNameLst>
                                          <p:attrName>style.visibility</p:attrName>
                                        </p:attrNameLst>
                                      </p:cBhvr>
                                      <p:to>
                                        <p:strVal val="hidden"/>
                                      </p:to>
                                    </p:set>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par>
                          <p:cTn id="19" fill="hold">
                            <p:stCondLst>
                              <p:cond delay="1000"/>
                            </p:stCondLst>
                            <p:childTnLst>
                              <p:par>
                                <p:cTn id="20" presetID="1" presetClass="exit" presetSubtype="0" fill="hold" grpId="1" nodeType="afterEffect">
                                  <p:stCondLst>
                                    <p:cond delay="0"/>
                                  </p:stCondLst>
                                  <p:childTnLst>
                                    <p:set>
                                      <p:cBhvr>
                                        <p:cTn id="21" dur="1" fill="hold">
                                          <p:stCondLst>
                                            <p:cond delay="0"/>
                                          </p:stCondLst>
                                        </p:cTn>
                                        <p:tgtEl>
                                          <p:spTgt spid="1047564"/>
                                        </p:tgtEl>
                                        <p:attrNameLst>
                                          <p:attrName>style.visibility</p:attrName>
                                        </p:attrNameLst>
                                      </p:cBhvr>
                                      <p:to>
                                        <p:strVal val="hidden"/>
                                      </p:to>
                                    </p:set>
                                  </p:childTnLst>
                                </p:cTn>
                              </p:par>
                            </p:childTnLst>
                          </p:cTn>
                        </p:par>
                        <p:par>
                          <p:cTn id="22" fill="hold">
                            <p:stCondLst>
                              <p:cond delay="10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5"/>
                                        </p:tgtEl>
                                        <p:attrNameLst>
                                          <p:attrName>ppt_x</p:attrName>
                                          <p:attrName>ppt_y</p:attrName>
                                        </p:attrNameLst>
                                      </p:cBhvr>
                                    </p:animMotion>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104758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47565"/>
                                        </p:tgtEl>
                                        <p:attrNameLst>
                                          <p:attrName>style.visibility</p:attrName>
                                        </p:attrNameLst>
                                      </p:cBhvr>
                                      <p:to>
                                        <p:strVal val="visible"/>
                                      </p:to>
                                    </p:set>
                                  </p:childTnLst>
                                </p:cTn>
                              </p:par>
                            </p:childTnLst>
                          </p:cTn>
                        </p:par>
                        <p:par>
                          <p:cTn id="32" fill="hold">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1047582"/>
                                        </p:tgtEl>
                                        <p:attrNameLst>
                                          <p:attrName>style.visibility</p:attrName>
                                        </p:attrNameLst>
                                      </p:cBhvr>
                                      <p:to>
                                        <p:strVal val="hidden"/>
                                      </p:to>
                                    </p:set>
                                  </p:childTnLst>
                                </p:cTn>
                              </p:par>
                            </p:childTnLst>
                          </p:cTn>
                        </p:par>
                        <p:par>
                          <p:cTn id="35" fill="hold">
                            <p:stCondLst>
                              <p:cond delay="0"/>
                            </p:stCondLst>
                            <p:childTnLst>
                              <p:par>
                                <p:cTn id="36" presetID="3" presetClass="exit" presetSubtype="10" fill="hold" nodeType="afterEffect">
                                  <p:stCondLst>
                                    <p:cond delay="0"/>
                                  </p:stCondLst>
                                  <p:childTnLst>
                                    <p:animEffect transition="out" filter="blinds(horizontal)">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par>
                          <p:cTn id="39" fill="hold">
                            <p:stCondLst>
                              <p:cond delay="500"/>
                            </p:stCondLst>
                            <p:childTnLst>
                              <p:par>
                                <p:cTn id="40" presetID="1" presetClass="exit" presetSubtype="0" fill="hold" grpId="1" nodeType="afterEffect">
                                  <p:stCondLst>
                                    <p:cond delay="0"/>
                                  </p:stCondLst>
                                  <p:childTnLst>
                                    <p:set>
                                      <p:cBhvr>
                                        <p:cTn id="41" dur="1" fill="hold">
                                          <p:stCondLst>
                                            <p:cond delay="0"/>
                                          </p:stCondLst>
                                        </p:cTn>
                                        <p:tgtEl>
                                          <p:spTgt spid="1047565"/>
                                        </p:tgtEl>
                                        <p:attrNameLst>
                                          <p:attrName>style.visibility</p:attrName>
                                        </p:attrNameLst>
                                      </p:cBhvr>
                                      <p:to>
                                        <p:strVal val="hidden"/>
                                      </p:to>
                                    </p:se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28941 0.33071 C 0.28767 0.23774 0.27413 0.14523 0.31128 0.10453 C 0.34844 0.06383 0.47048 0.09042 0.51232 0.08672 " pathEditMode="relative" rAng="0" ptsTypes="aaa">
                                      <p:cBhvr>
                                        <p:cTn id="44" dur="2000" fill="hold"/>
                                        <p:tgtEl>
                                          <p:spTgt spid="5"/>
                                        </p:tgtEl>
                                        <p:attrNameLst>
                                          <p:attrName>ppt_x</p:attrName>
                                          <p:attrName>ppt_y</p:attrName>
                                        </p:attrNameLst>
                                      </p:cBhvr>
                                      <p:rCtr x="10400" y="-13300"/>
                                    </p:animMotion>
                                  </p:childTnLst>
                                </p:cTn>
                              </p:par>
                            </p:childTnLst>
                          </p:cTn>
                        </p:par>
                        <p:par>
                          <p:cTn id="45" fill="hold">
                            <p:stCondLst>
                              <p:cond delay="2500"/>
                            </p:stCondLst>
                            <p:childTnLst>
                              <p:par>
                                <p:cTn id="46" presetID="3" presetClass="exit" presetSubtype="10" fill="hold" nodeType="afterEffect">
                                  <p:stCondLst>
                                    <p:cond delay="0"/>
                                  </p:stCondLst>
                                  <p:childTnLst>
                                    <p:animEffect transition="out" filter="blinds(horizontal)">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64" grpId="0" animBg="1"/>
      <p:bldP spid="1047564" grpId="1" animBg="1"/>
      <p:bldP spid="1047565" grpId="0" animBg="1"/>
      <p:bldP spid="1047565" grpId="1" animBg="1"/>
      <p:bldP spid="1047581" grpId="0" animBg="1"/>
      <p:bldP spid="1047581" grpId="1" animBg="1"/>
      <p:bldP spid="1047582" grpId="0" animBg="1"/>
      <p:bldP spid="1047582"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1"/>
          <p:cNvSpPr>
            <a:spLocks noGrp="1"/>
          </p:cNvSpPr>
          <p:nvPr>
            <p:ph type="ftr" sz="quarter" idx="10"/>
          </p:nvPr>
        </p:nvSpPr>
        <p:spPr>
          <a:noFill/>
        </p:spPr>
        <p:txBody>
          <a:bodyPr/>
          <a:lstStyle/>
          <a:p>
            <a:r>
              <a:rPr lang="en-US" smtClean="0"/>
              <a:t>Art of Multiprocessor Programming</a:t>
            </a:r>
          </a:p>
        </p:txBody>
      </p:sp>
      <p:sp>
        <p:nvSpPr>
          <p:cNvPr id="58371" name="Slide Number Placeholder 2"/>
          <p:cNvSpPr>
            <a:spLocks noGrp="1"/>
          </p:cNvSpPr>
          <p:nvPr>
            <p:ph type="sldNum" sz="quarter" idx="11"/>
          </p:nvPr>
        </p:nvSpPr>
        <p:spPr>
          <a:noFill/>
        </p:spPr>
        <p:txBody>
          <a:bodyPr/>
          <a:lstStyle/>
          <a:p>
            <a:fld id="{502F8EA4-78D7-4906-8EFB-31DBAADA9615}" type="slidenum">
              <a:rPr lang="ar-SA" smtClean="0"/>
              <a:pPr/>
              <a:t>55</a:t>
            </a:fld>
            <a:endParaRPr lang="en-US" smtClean="0"/>
          </a:p>
        </p:txBody>
      </p:sp>
      <p:sp>
        <p:nvSpPr>
          <p:cNvPr id="5837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5865FFE3-95CF-461B-B06A-C53B44721082}" type="slidenum">
              <a:rPr lang="ar-SA" sz="1400">
                <a:solidFill>
                  <a:schemeClr val="tx1"/>
                </a:solidFill>
                <a:latin typeface="Arial" pitchFamily="34" charset="0"/>
                <a:cs typeface="Arial" pitchFamily="34" charset="0"/>
              </a:rPr>
              <a:pPr/>
              <a:t>55</a:t>
            </a:fld>
            <a:endParaRPr lang="en-US" sz="1400">
              <a:solidFill>
                <a:schemeClr val="tx1"/>
              </a:solidFill>
              <a:latin typeface="Arial" pitchFamily="34" charset="0"/>
              <a:cs typeface="Arial" pitchFamily="34" charset="0"/>
            </a:endParaRPr>
          </a:p>
        </p:txBody>
      </p:sp>
      <p:sp>
        <p:nvSpPr>
          <p:cNvPr id="58373" name="Rectangle 2"/>
          <p:cNvSpPr>
            <a:spLocks noGrp="1" noChangeArrowheads="1"/>
          </p:cNvSpPr>
          <p:nvPr>
            <p:ph type="title" idx="4294967295"/>
          </p:nvPr>
        </p:nvSpPr>
        <p:spPr>
          <a:xfrm>
            <a:off x="684213" y="400050"/>
            <a:ext cx="7772400" cy="1143000"/>
          </a:xfrm>
        </p:spPr>
        <p:txBody>
          <a:bodyPr/>
          <a:lstStyle/>
          <a:p>
            <a:r>
              <a:rPr lang="en-US" smtClean="0"/>
              <a:t>Enqueuer to the Rescue</a:t>
            </a:r>
          </a:p>
        </p:txBody>
      </p:sp>
      <p:grpSp>
        <p:nvGrpSpPr>
          <p:cNvPr id="58374" name="Group 3"/>
          <p:cNvGrpSpPr>
            <a:grpSpLocks/>
          </p:cNvGrpSpPr>
          <p:nvPr/>
        </p:nvGrpSpPr>
        <p:grpSpPr bwMode="auto">
          <a:xfrm>
            <a:off x="3206750" y="2417763"/>
            <a:ext cx="1220788" cy="944562"/>
            <a:chOff x="2208" y="1920"/>
            <a:chExt cx="1152" cy="1680"/>
          </a:xfrm>
        </p:grpSpPr>
        <p:sp>
          <p:nvSpPr>
            <p:cNvPr id="58426" name="Oval 4"/>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58427" name="Oval 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58428"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58429"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58375" name="Rectangle 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58376" name="Text Box 9"/>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58377" name="Rectangle 1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58378" name="Text Box 11"/>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sp>
        <p:nvSpPr>
          <p:cNvPr id="1051660" name="AutoShape 12"/>
          <p:cNvSpPr>
            <a:spLocks noChangeArrowheads="1"/>
          </p:cNvSpPr>
          <p:nvPr/>
        </p:nvSpPr>
        <p:spPr bwMode="auto">
          <a:xfrm>
            <a:off x="1836738" y="1411288"/>
            <a:ext cx="1619250" cy="944562"/>
          </a:xfrm>
          <a:prstGeom prst="cloudCallout">
            <a:avLst>
              <a:gd name="adj1" fmla="val -70782"/>
              <a:gd name="adj2" fmla="val 28486"/>
            </a:avLst>
          </a:prstGeom>
          <a:noFill/>
          <a:ln w="38100">
            <a:solidFill>
              <a:srgbClr val="FF9900"/>
            </a:solidFill>
            <a:round/>
            <a:headEnd/>
            <a:tailEnd/>
          </a:ln>
        </p:spPr>
        <p:txBody>
          <a:bodyPr/>
          <a:lstStyle/>
          <a:p>
            <a:pPr algn="ctr"/>
            <a:r>
              <a:rPr lang="en-US" dirty="0" smtClean="0">
                <a:solidFill>
                  <a:srgbClr val="FF9900"/>
                </a:solidFill>
                <a:latin typeface="Arial" pitchFamily="34" charset="0"/>
                <a:cs typeface="Arial" pitchFamily="34" charset="0"/>
              </a:rPr>
              <a:t>lock</a:t>
            </a:r>
            <a:r>
              <a:rPr lang="en-US" dirty="0">
                <a:solidFill>
                  <a:srgbClr val="FF9900"/>
                </a:solidFill>
                <a:latin typeface="Arial" pitchFamily="34" charset="0"/>
                <a:cs typeface="Arial" pitchFamily="34" charset="0"/>
              </a:rPr>
              <a:t>()</a:t>
            </a:r>
          </a:p>
        </p:txBody>
      </p:sp>
      <p:sp>
        <p:nvSpPr>
          <p:cNvPr id="1051661" name="AutoShape 13"/>
          <p:cNvSpPr>
            <a:spLocks noChangeArrowheads="1"/>
          </p:cNvSpPr>
          <p:nvPr/>
        </p:nvSpPr>
        <p:spPr bwMode="auto">
          <a:xfrm>
            <a:off x="4776788" y="3363913"/>
            <a:ext cx="2451100" cy="944562"/>
          </a:xfrm>
          <a:prstGeom prst="cloudCallout">
            <a:avLst>
              <a:gd name="adj1" fmla="val -77722"/>
              <a:gd name="adj2" fmla="val 70000"/>
            </a:avLst>
          </a:prstGeom>
          <a:noFill/>
          <a:ln w="38100">
            <a:solidFill>
              <a:srgbClr val="FF9900"/>
            </a:solidFill>
            <a:round/>
            <a:headEnd/>
            <a:tailEnd/>
          </a:ln>
        </p:spPr>
        <p:txBody>
          <a:bodyPr/>
          <a:lstStyle/>
          <a:p>
            <a:pPr algn="ctr"/>
            <a:r>
              <a:rPr lang="en-US">
                <a:solidFill>
                  <a:srgbClr val="FF9900"/>
                </a:solidFill>
                <a:latin typeface="Arial" pitchFamily="34" charset="0"/>
                <a:cs typeface="Arial" pitchFamily="34" charset="0"/>
              </a:rPr>
              <a:t>signalAll()</a:t>
            </a:r>
          </a:p>
        </p:txBody>
      </p:sp>
      <p:grpSp>
        <p:nvGrpSpPr>
          <p:cNvPr id="3" name="Group 14"/>
          <p:cNvGrpSpPr>
            <a:grpSpLocks/>
          </p:cNvGrpSpPr>
          <p:nvPr/>
        </p:nvGrpSpPr>
        <p:grpSpPr bwMode="auto">
          <a:xfrm>
            <a:off x="3206750" y="2416175"/>
            <a:ext cx="1220788" cy="944563"/>
            <a:chOff x="2208" y="1920"/>
            <a:chExt cx="1152" cy="1680"/>
          </a:xfrm>
        </p:grpSpPr>
        <p:sp>
          <p:nvSpPr>
            <p:cNvPr id="58422" name="Oval 15"/>
            <p:cNvSpPr>
              <a:spLocks noChangeArrowheads="1"/>
            </p:cNvSpPr>
            <p:nvPr/>
          </p:nvSpPr>
          <p:spPr bwMode="auto">
            <a:xfrm>
              <a:off x="2208" y="2448"/>
              <a:ext cx="1152" cy="1152"/>
            </a:xfrm>
            <a:prstGeom prst="ellipse">
              <a:avLst/>
            </a:prstGeom>
            <a:solidFill>
              <a:srgbClr val="FF9900"/>
            </a:solidFill>
            <a:ln w="9525" algn="ctr">
              <a:noFill/>
              <a:round/>
              <a:headEnd/>
              <a:tailEnd/>
            </a:ln>
          </p:spPr>
          <p:txBody>
            <a:bodyPr wrap="none" anchor="ctr"/>
            <a:lstStyle/>
            <a:p>
              <a:endParaRPr lang="en-US">
                <a:latin typeface="Arial" pitchFamily="34" charset="0"/>
                <a:cs typeface="Arial" pitchFamily="34" charset="0"/>
              </a:endParaRPr>
            </a:p>
          </p:txBody>
        </p:sp>
        <p:sp>
          <p:nvSpPr>
            <p:cNvPr id="58423" name="Oval 1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58424"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58425"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9900"/>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58382" name="Group 29"/>
          <p:cNvGrpSpPr>
            <a:grpSpLocks/>
          </p:cNvGrpSpPr>
          <p:nvPr/>
        </p:nvGrpSpPr>
        <p:grpSpPr bwMode="auto">
          <a:xfrm>
            <a:off x="4929188" y="2546350"/>
            <a:ext cx="685800" cy="609600"/>
            <a:chOff x="1584" y="816"/>
            <a:chExt cx="912" cy="816"/>
          </a:xfrm>
        </p:grpSpPr>
        <p:sp>
          <p:nvSpPr>
            <p:cNvPr id="58413" name="Freeform 3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4" name="Freeform 3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5" name="Freeform 3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6" name="Freeform 3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7" name="Freeform 3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8" name="Freeform 3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9" name="Freeform 3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20" name="Freeform 3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21" name="Freeform 3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8383" name="Group 39"/>
          <p:cNvGrpSpPr>
            <a:grpSpLocks/>
          </p:cNvGrpSpPr>
          <p:nvPr/>
        </p:nvGrpSpPr>
        <p:grpSpPr bwMode="auto">
          <a:xfrm>
            <a:off x="5614988" y="2563813"/>
            <a:ext cx="685800" cy="609600"/>
            <a:chOff x="1584" y="816"/>
            <a:chExt cx="912" cy="816"/>
          </a:xfrm>
        </p:grpSpPr>
        <p:sp>
          <p:nvSpPr>
            <p:cNvPr id="58404" name="Freeform 4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5" name="Freeform 4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6" name="Freeform 4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7" name="Freeform 4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8" name="Freeform 4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9" name="Freeform 4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0" name="Freeform 4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1" name="Freeform 4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2" name="Freeform 4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51697" name="AutoShape 49"/>
          <p:cNvSpPr>
            <a:spLocks noChangeArrowheads="1"/>
          </p:cNvSpPr>
          <p:nvPr/>
        </p:nvSpPr>
        <p:spPr bwMode="auto">
          <a:xfrm>
            <a:off x="371475" y="3267075"/>
            <a:ext cx="2020888" cy="944563"/>
          </a:xfrm>
          <a:prstGeom prst="cloudCallout">
            <a:avLst>
              <a:gd name="adj1" fmla="val 3653"/>
              <a:gd name="adj2" fmla="val -131009"/>
            </a:avLst>
          </a:prstGeom>
          <a:noFill/>
          <a:ln w="38100">
            <a:solidFill>
              <a:srgbClr val="FF9900"/>
            </a:solidFill>
            <a:round/>
            <a:headEnd/>
            <a:tailEnd/>
          </a:ln>
        </p:spPr>
        <p:txBody>
          <a:bodyPr/>
          <a:lstStyle/>
          <a:p>
            <a:pPr algn="ctr"/>
            <a:r>
              <a:rPr lang="en-US" b="1" dirty="0" err="1" smtClean="0">
                <a:solidFill>
                  <a:srgbClr val="FF9900"/>
                </a:solidFill>
                <a:latin typeface="Arial" pitchFamily="34" charset="0"/>
                <a:cs typeface="Arial" pitchFamily="34" charset="0"/>
              </a:rPr>
              <a:t>enq</a:t>
            </a:r>
            <a:r>
              <a:rPr lang="en-US" b="1" dirty="0">
                <a:solidFill>
                  <a:srgbClr val="FF9900"/>
                </a:solidFill>
                <a:latin typeface="Arial" pitchFamily="34" charset="0"/>
                <a:cs typeface="Arial" pitchFamily="34" charset="0"/>
              </a:rPr>
              <a:t>(   )</a:t>
            </a:r>
          </a:p>
        </p:txBody>
      </p:sp>
      <p:sp>
        <p:nvSpPr>
          <p:cNvPr id="1051698" name="AutoShape 50"/>
          <p:cNvSpPr>
            <a:spLocks noChangeArrowheads="1"/>
          </p:cNvSpPr>
          <p:nvPr/>
        </p:nvSpPr>
        <p:spPr bwMode="auto">
          <a:xfrm>
            <a:off x="5210175" y="4797425"/>
            <a:ext cx="2451100" cy="944563"/>
          </a:xfrm>
          <a:prstGeom prst="cloudCallout">
            <a:avLst>
              <a:gd name="adj1" fmla="val -92681"/>
              <a:gd name="adj2" fmla="val -80421"/>
            </a:avLst>
          </a:prstGeom>
          <a:noFill/>
          <a:ln w="38100">
            <a:solidFill>
              <a:srgbClr val="FF9900"/>
            </a:solidFill>
            <a:round/>
            <a:headEnd/>
            <a:tailEnd/>
          </a:ln>
        </p:spPr>
        <p:txBody>
          <a:bodyPr/>
          <a:lstStyle/>
          <a:p>
            <a:pPr algn="ctr"/>
            <a:r>
              <a:rPr lang="en-US" dirty="0" smtClean="0">
                <a:solidFill>
                  <a:srgbClr val="FF9900"/>
                </a:solidFill>
                <a:latin typeface="Arial" pitchFamily="34" charset="0"/>
                <a:cs typeface="Arial" pitchFamily="34" charset="0"/>
              </a:rPr>
              <a:t>unlock</a:t>
            </a:r>
            <a:r>
              <a:rPr lang="en-US" dirty="0">
                <a:solidFill>
                  <a:srgbClr val="FF9900"/>
                </a:solidFill>
                <a:latin typeface="Arial" pitchFamily="34" charset="0"/>
                <a:cs typeface="Arial" pitchFamily="34" charset="0"/>
              </a:rPr>
              <a:t>()</a:t>
            </a:r>
          </a:p>
        </p:txBody>
      </p:sp>
      <p:sp>
        <p:nvSpPr>
          <p:cNvPr id="1051699" name="AutoShape 51"/>
          <p:cNvSpPr>
            <a:spLocks noChangeArrowheads="1"/>
          </p:cNvSpPr>
          <p:nvPr/>
        </p:nvSpPr>
        <p:spPr bwMode="auto">
          <a:xfrm>
            <a:off x="6481763" y="1381125"/>
            <a:ext cx="2220912" cy="758825"/>
          </a:xfrm>
          <a:prstGeom prst="cloudCallout">
            <a:avLst>
              <a:gd name="adj1" fmla="val -63583"/>
              <a:gd name="adj2" fmla="val 116944"/>
            </a:avLst>
          </a:prstGeom>
          <a:solidFill>
            <a:schemeClr val="bg1"/>
          </a:solidFill>
          <a:ln w="38100">
            <a:solidFill>
              <a:schemeClr val="accent1"/>
            </a:solidFill>
            <a:round/>
            <a:headEnd/>
            <a:tailEnd/>
          </a:ln>
        </p:spPr>
        <p:txBody>
          <a:bodyPr/>
          <a:lstStyle/>
          <a:p>
            <a:pPr algn="ctr"/>
            <a:r>
              <a:rPr lang="en-US">
                <a:solidFill>
                  <a:schemeClr val="accent1"/>
                </a:solidFill>
                <a:latin typeface="Arial" pitchFamily="34" charset="0"/>
                <a:cs typeface="Arial" pitchFamily="34" charset="0"/>
              </a:rPr>
              <a:t>Yawn!</a:t>
            </a:r>
          </a:p>
        </p:txBody>
      </p:sp>
      <p:sp>
        <p:nvSpPr>
          <p:cNvPr id="1051700" name="AutoShape 52"/>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solidFill>
                  <a:srgbClr val="FF7C80"/>
                </a:solidFill>
                <a:latin typeface="Arial" pitchFamily="34" charset="0"/>
                <a:cs typeface="Arial" pitchFamily="34" charset="0"/>
              </a:rPr>
              <a:t>Yawn!</a:t>
            </a:r>
          </a:p>
        </p:txBody>
      </p:sp>
      <p:grpSp>
        <p:nvGrpSpPr>
          <p:cNvPr id="6" name="Group 53"/>
          <p:cNvGrpSpPr>
            <a:grpSpLocks/>
          </p:cNvGrpSpPr>
          <p:nvPr/>
        </p:nvGrpSpPr>
        <p:grpSpPr bwMode="auto">
          <a:xfrm>
            <a:off x="1416050" y="3517900"/>
            <a:ext cx="304800" cy="304800"/>
            <a:chOff x="3894" y="2760"/>
            <a:chExt cx="192" cy="192"/>
          </a:xfrm>
        </p:grpSpPr>
        <p:sp>
          <p:nvSpPr>
            <p:cNvPr id="58402" name="Oval 54"/>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3" name="Oval 5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7" name="Group 56"/>
          <p:cNvGrpSpPr>
            <a:grpSpLocks/>
          </p:cNvGrpSpPr>
          <p:nvPr/>
        </p:nvGrpSpPr>
        <p:grpSpPr bwMode="auto">
          <a:xfrm>
            <a:off x="4297363" y="4978400"/>
            <a:ext cx="304800" cy="304800"/>
            <a:chOff x="3894" y="2760"/>
            <a:chExt cx="192" cy="192"/>
          </a:xfrm>
        </p:grpSpPr>
        <p:sp>
          <p:nvSpPr>
            <p:cNvPr id="58400" name="Oval 57"/>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1" name="Oval 5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8" name="Group 19"/>
          <p:cNvGrpSpPr>
            <a:grpSpLocks/>
          </p:cNvGrpSpPr>
          <p:nvPr/>
        </p:nvGrpSpPr>
        <p:grpSpPr bwMode="auto">
          <a:xfrm>
            <a:off x="922338" y="1997075"/>
            <a:ext cx="685800" cy="609600"/>
            <a:chOff x="1584" y="816"/>
            <a:chExt cx="912" cy="816"/>
          </a:xfrm>
        </p:grpSpPr>
        <p:sp>
          <p:nvSpPr>
            <p:cNvPr id="58391" name="Freeform 2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2" name="Freeform 2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3" name="Freeform 2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9900"/>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4" name="Freeform 2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5" name="Freeform 2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6" name="Freeform 2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7" name="Freeform 2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8" name="Freeform 2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9" name="Freeform 2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1660"/>
                                        </p:tgtEl>
                                        <p:attrNameLst>
                                          <p:attrName>style.visibility</p:attrName>
                                        </p:attrNameLst>
                                      </p:cBhvr>
                                      <p:to>
                                        <p:strVal val="visible"/>
                                      </p:to>
                                    </p:set>
                                    <p:animEffect transition="in" filter="blinds(horizontal)">
                                      <p:cBhvr>
                                        <p:cTn id="7" dur="500"/>
                                        <p:tgtEl>
                                          <p:spTgt spid="105166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xit" presetSubtype="10" fill="hold" grpId="1" nodeType="afterEffect">
                                  <p:stCondLst>
                                    <p:cond delay="0"/>
                                  </p:stCondLst>
                                  <p:childTnLst>
                                    <p:animEffect transition="out" filter="blinds(horizontal)">
                                      <p:cBhvr>
                                        <p:cTn id="14" dur="500"/>
                                        <p:tgtEl>
                                          <p:spTgt spid="1051660"/>
                                        </p:tgtEl>
                                      </p:cBhvr>
                                    </p:animEffect>
                                    <p:set>
                                      <p:cBhvr>
                                        <p:cTn id="15" dur="1" fill="hold">
                                          <p:stCondLst>
                                            <p:cond delay="499"/>
                                          </p:stCondLst>
                                        </p:cTn>
                                        <p:tgtEl>
                                          <p:spTgt spid="1051660"/>
                                        </p:tgtEl>
                                        <p:attrNameLst>
                                          <p:attrName>style.visibility</p:attrName>
                                        </p:attrNameLst>
                                      </p:cBhvr>
                                      <p:to>
                                        <p:strVal val="hidden"/>
                                      </p:to>
                                    </p:set>
                                  </p:childTnLst>
                                </p:cTn>
                              </p:par>
                              <p:par>
                                <p:cTn id="16" presetID="3" presetClass="exit" presetSubtype="10" fill="hold" grpId="0" nodeType="withEffect">
                                  <p:stCondLst>
                                    <p:cond delay="0"/>
                                  </p:stCondLst>
                                  <p:childTnLst>
                                    <p:animEffect transition="out" filter="blinds(horizontal)">
                                      <p:cBhvr>
                                        <p:cTn id="17" dur="500"/>
                                        <p:tgtEl>
                                          <p:spTgt spid="1051697"/>
                                        </p:tgtEl>
                                      </p:cBhvr>
                                    </p:animEffect>
                                    <p:set>
                                      <p:cBhvr>
                                        <p:cTn id="18" dur="1" fill="hold">
                                          <p:stCondLst>
                                            <p:cond delay="499"/>
                                          </p:stCondLst>
                                        </p:cTn>
                                        <p:tgtEl>
                                          <p:spTgt spid="1051697"/>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15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8"/>
                                        </p:tgtEl>
                                        <p:attrNameLst>
                                          <p:attrName>ppt_x</p:attrName>
                                          <p:attrName>ppt_y</p:attrName>
                                        </p:attrNameLst>
                                      </p:cBhvr>
                                    </p:animMotion>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0"/>
                                          </p:stCondLst>
                                        </p:cTn>
                                        <p:tgtEl>
                                          <p:spTgt spid="1051661"/>
                                        </p:tgtEl>
                                        <p:attrNameLst>
                                          <p:attrName>style.visibility</p:attrName>
                                        </p:attrNameLst>
                                      </p:cBhvr>
                                      <p:to>
                                        <p:strVal val="visible"/>
                                      </p:to>
                                    </p:set>
                                  </p:childTnLst>
                                </p:cTn>
                              </p:par>
                            </p:childTnLst>
                          </p:cTn>
                        </p:par>
                        <p:par>
                          <p:cTn id="28" fill="hold">
                            <p:stCondLst>
                              <p:cond delay="3500"/>
                            </p:stCondLst>
                            <p:childTnLst>
                              <p:par>
                                <p:cTn id="29" presetID="3" presetClass="entr" presetSubtype="1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051661"/>
                                        </p:tgtEl>
                                        <p:attrNameLst>
                                          <p:attrName>style.visibility</p:attrName>
                                        </p:attrNameLst>
                                      </p:cBhvr>
                                      <p:to>
                                        <p:strVal val="hidden"/>
                                      </p:to>
                                    </p:set>
                                  </p:childTnLst>
                                </p:cTn>
                              </p:par>
                            </p:childTnLst>
                          </p:cTn>
                        </p:par>
                        <p:par>
                          <p:cTn id="36" fill="hold">
                            <p:stCondLst>
                              <p:cond delay="0"/>
                            </p:stCondLst>
                            <p:childTnLst>
                              <p:par>
                                <p:cTn id="37" presetID="3" presetClass="entr" presetSubtype="10" fill="hold" nodeType="afterEffect">
                                  <p:stCondLst>
                                    <p:cond delay="0"/>
                                  </p:stCondLst>
                                  <p:childTnLst>
                                    <p:set>
                                      <p:cBhvr>
                                        <p:cTn id="38" dur="1" fill="hold">
                                          <p:stCondLst>
                                            <p:cond delay="0"/>
                                          </p:stCondLst>
                                        </p:cTn>
                                        <p:tgtEl>
                                          <p:spTgt spid="1051700"/>
                                        </p:tgtEl>
                                        <p:attrNameLst>
                                          <p:attrName>style.visibility</p:attrName>
                                        </p:attrNameLst>
                                      </p:cBhvr>
                                      <p:to>
                                        <p:strVal val="visible"/>
                                      </p:to>
                                    </p:set>
                                    <p:animEffect transition="in" filter="blinds(horizontal)">
                                      <p:cBhvr>
                                        <p:cTn id="39" dur="500"/>
                                        <p:tgtEl>
                                          <p:spTgt spid="1051700"/>
                                        </p:tgtEl>
                                      </p:cBhvr>
                                    </p:animEffect>
                                  </p:childTnLst>
                                </p:cTn>
                              </p:par>
                              <p:par>
                                <p:cTn id="40" presetID="3" presetClass="entr" presetSubtype="10" fill="hold" nodeType="withEffect">
                                  <p:stCondLst>
                                    <p:cond delay="0"/>
                                  </p:stCondLst>
                                  <p:childTnLst>
                                    <p:set>
                                      <p:cBhvr>
                                        <p:cTn id="41" dur="1" fill="hold">
                                          <p:stCondLst>
                                            <p:cond delay="0"/>
                                          </p:stCondLst>
                                        </p:cTn>
                                        <p:tgtEl>
                                          <p:spTgt spid="1051699"/>
                                        </p:tgtEl>
                                        <p:attrNameLst>
                                          <p:attrName>style.visibility</p:attrName>
                                        </p:attrNameLst>
                                      </p:cBhvr>
                                      <p:to>
                                        <p:strVal val="visible"/>
                                      </p:to>
                                    </p:set>
                                    <p:animEffect transition="in" filter="blinds(horizontal)">
                                      <p:cBhvr>
                                        <p:cTn id="42" dur="500"/>
                                        <p:tgtEl>
                                          <p:spTgt spid="1051699"/>
                                        </p:tgtEl>
                                      </p:cBhvr>
                                    </p:animEffect>
                                  </p:childTnLst>
                                </p:cTn>
                              </p:par>
                            </p:childTnLst>
                          </p:cTn>
                        </p:par>
                        <p:par>
                          <p:cTn id="43" fill="hold">
                            <p:stCondLst>
                              <p:cond delay="500"/>
                            </p:stCondLst>
                            <p:childTnLst>
                              <p:par>
                                <p:cTn id="44" presetID="0" presetClass="path" presetSubtype="0" accel="50000" decel="50000" fill="hold" nodeType="afterEffect">
                                  <p:stCondLst>
                                    <p:cond delay="0"/>
                                  </p:stCondLst>
                                  <p:childTnLst>
                                    <p:animMotion origin="layout" path="M 0.28941 0.33071 C 0.30903 0.40194 0.32882 0.47317 0.28785 0.50693 C 0.24687 0.5407 0.14496 0.537 0.04323 0.53353 " pathEditMode="relative" ptsTypes="aaA">
                                      <p:cBhvr>
                                        <p:cTn id="45" dur="2000" fill="hold"/>
                                        <p:tgtEl>
                                          <p:spTgt spid="8"/>
                                        </p:tgtEl>
                                        <p:attrNameLst>
                                          <p:attrName>ppt_x</p:attrName>
                                          <p:attrName>ppt_y</p:attrName>
                                        </p:attrNameLst>
                                      </p:cBhvr>
                                    </p:animMotion>
                                  </p:childTnLst>
                                </p:cTn>
                              </p:par>
                            </p:childTnLst>
                          </p:cTn>
                        </p:par>
                        <p:par>
                          <p:cTn id="46" fill="hold">
                            <p:stCondLst>
                              <p:cond delay="2500"/>
                            </p:stCondLst>
                            <p:childTnLst>
                              <p:par>
                                <p:cTn id="47" presetID="3" presetClass="exit" presetSubtype="10" fill="hold" nodeType="afterEffect">
                                  <p:stCondLst>
                                    <p:cond delay="0"/>
                                  </p:stCondLst>
                                  <p:childTnLst>
                                    <p:animEffect transition="out" filter="blinds(horizontal)">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51698"/>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10516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60" grpId="0" animBg="1"/>
      <p:bldP spid="1051660" grpId="1" animBg="1"/>
      <p:bldP spid="1051661" grpId="0" animBg="1"/>
      <p:bldP spid="1051661" grpId="1" animBg="1"/>
      <p:bldP spid="105169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p:cNvSpPr>
            <a:spLocks noGrp="1"/>
          </p:cNvSpPr>
          <p:nvPr>
            <p:ph type="ftr" sz="quarter" idx="10"/>
          </p:nvPr>
        </p:nvSpPr>
        <p:spPr>
          <a:noFill/>
        </p:spPr>
        <p:txBody>
          <a:bodyPr/>
          <a:lstStyle/>
          <a:p>
            <a:r>
              <a:rPr lang="en-US" smtClean="0"/>
              <a:t>Art of Multiprocessor Programming</a:t>
            </a:r>
          </a:p>
        </p:txBody>
      </p:sp>
      <p:sp>
        <p:nvSpPr>
          <p:cNvPr id="59395" name="Slide Number Placeholder 2"/>
          <p:cNvSpPr>
            <a:spLocks noGrp="1"/>
          </p:cNvSpPr>
          <p:nvPr>
            <p:ph type="sldNum" sz="quarter" idx="11"/>
          </p:nvPr>
        </p:nvSpPr>
        <p:spPr>
          <a:noFill/>
        </p:spPr>
        <p:txBody>
          <a:bodyPr/>
          <a:lstStyle/>
          <a:p>
            <a:fld id="{DB5B142C-3E1D-4B87-ACB5-C79B5B56EDA5}" type="slidenum">
              <a:rPr lang="ar-SA" smtClean="0"/>
              <a:pPr/>
              <a:t>56</a:t>
            </a:fld>
            <a:endParaRPr lang="en-US" smtClean="0"/>
          </a:p>
        </p:txBody>
      </p:sp>
      <p:sp>
        <p:nvSpPr>
          <p:cNvPr id="5939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6B673CF6-D3D3-4945-8785-4CF55B6D6AC1}" type="slidenum">
              <a:rPr lang="ar-SA" sz="1400">
                <a:solidFill>
                  <a:schemeClr val="tx1"/>
                </a:solidFill>
                <a:latin typeface="Arial" pitchFamily="34" charset="0"/>
                <a:cs typeface="Arial" pitchFamily="34" charset="0"/>
              </a:rPr>
              <a:pPr/>
              <a:t>56</a:t>
            </a:fld>
            <a:endParaRPr lang="en-US" sz="1400">
              <a:solidFill>
                <a:schemeClr val="tx1"/>
              </a:solidFill>
              <a:latin typeface="Arial" pitchFamily="34" charset="0"/>
              <a:cs typeface="Arial" pitchFamily="34" charset="0"/>
            </a:endParaRPr>
          </a:p>
        </p:txBody>
      </p:sp>
      <p:sp>
        <p:nvSpPr>
          <p:cNvPr id="59397" name="AutoShape 2"/>
          <p:cNvSpPr>
            <a:spLocks noChangeArrowheads="1"/>
          </p:cNvSpPr>
          <p:nvPr/>
        </p:nvSpPr>
        <p:spPr bwMode="auto">
          <a:xfrm>
            <a:off x="6481763" y="1381125"/>
            <a:ext cx="2220912" cy="758825"/>
          </a:xfrm>
          <a:prstGeom prst="cloudCallout">
            <a:avLst>
              <a:gd name="adj1" fmla="val -63583"/>
              <a:gd name="adj2" fmla="val 116944"/>
            </a:avLst>
          </a:prstGeom>
          <a:solidFill>
            <a:schemeClr val="bg1"/>
          </a:solidFill>
          <a:ln w="38100">
            <a:solidFill>
              <a:schemeClr val="accent1"/>
            </a:solidFill>
            <a:round/>
            <a:headEnd/>
            <a:tailEnd/>
          </a:ln>
        </p:spPr>
        <p:txBody>
          <a:bodyPr/>
          <a:lstStyle/>
          <a:p>
            <a:pPr algn="ctr"/>
            <a:r>
              <a:rPr lang="en-US">
                <a:solidFill>
                  <a:schemeClr val="accent1"/>
                </a:solidFill>
                <a:latin typeface="Arial" pitchFamily="34" charset="0"/>
                <a:cs typeface="Arial" pitchFamily="34" charset="0"/>
              </a:rPr>
              <a:t>Yawn!</a:t>
            </a:r>
          </a:p>
        </p:txBody>
      </p:sp>
      <p:sp>
        <p:nvSpPr>
          <p:cNvPr id="59398" name="Rectangle 3"/>
          <p:cNvSpPr>
            <a:spLocks noGrp="1" noChangeArrowheads="1"/>
          </p:cNvSpPr>
          <p:nvPr>
            <p:ph type="title" idx="4294967295"/>
          </p:nvPr>
        </p:nvSpPr>
        <p:spPr>
          <a:xfrm>
            <a:off x="684213" y="400050"/>
            <a:ext cx="7772400" cy="1143000"/>
          </a:xfrm>
        </p:spPr>
        <p:txBody>
          <a:bodyPr/>
          <a:lstStyle/>
          <a:p>
            <a:r>
              <a:rPr lang="en-US" smtClean="0"/>
              <a:t>Monitor Signalling </a:t>
            </a:r>
          </a:p>
        </p:txBody>
      </p:sp>
      <p:grpSp>
        <p:nvGrpSpPr>
          <p:cNvPr id="59399" name="Group 4"/>
          <p:cNvGrpSpPr>
            <a:grpSpLocks/>
          </p:cNvGrpSpPr>
          <p:nvPr/>
        </p:nvGrpSpPr>
        <p:grpSpPr bwMode="auto">
          <a:xfrm>
            <a:off x="3192463" y="2417763"/>
            <a:ext cx="1220787" cy="944562"/>
            <a:chOff x="2208" y="1920"/>
            <a:chExt cx="1152" cy="1680"/>
          </a:xfrm>
        </p:grpSpPr>
        <p:sp>
          <p:nvSpPr>
            <p:cNvPr id="59434" name="Oval 5"/>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59435" name="Oval 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59436" name="AutoShape 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59437" name="AutoShape 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59400" name="Rectangle 19"/>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59401" name="Text Box 20"/>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59402" name="Rectangle 21"/>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59403" name="Text Box 22"/>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grpSp>
        <p:nvGrpSpPr>
          <p:cNvPr id="59404" name="Group 23"/>
          <p:cNvGrpSpPr>
            <a:grpSpLocks/>
          </p:cNvGrpSpPr>
          <p:nvPr/>
        </p:nvGrpSpPr>
        <p:grpSpPr bwMode="auto">
          <a:xfrm>
            <a:off x="5614988" y="2563813"/>
            <a:ext cx="685800" cy="609600"/>
            <a:chOff x="1584" y="816"/>
            <a:chExt cx="912" cy="816"/>
          </a:xfrm>
        </p:grpSpPr>
        <p:sp>
          <p:nvSpPr>
            <p:cNvPr id="59425" name="Freeform 2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26" name="Freeform 2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27" name="Freeform 2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28" name="Freeform 2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29" name="Freeform 2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30" name="Freeform 2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31" name="Freeform 3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32" name="Freeform 3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33" name="Freeform 3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55777" name="AutoShape 33"/>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solidFill>
                  <a:srgbClr val="FF7C80"/>
                </a:solidFill>
                <a:latin typeface="Arial" pitchFamily="34" charset="0"/>
                <a:cs typeface="Arial" pitchFamily="34" charset="0"/>
              </a:rPr>
              <a:t>Yawn!</a:t>
            </a:r>
          </a:p>
        </p:txBody>
      </p:sp>
      <p:sp>
        <p:nvSpPr>
          <p:cNvPr id="1055778" name="Text Box 34"/>
          <p:cNvSpPr txBox="1">
            <a:spLocks noChangeArrowheads="1"/>
          </p:cNvSpPr>
          <p:nvPr/>
        </p:nvSpPr>
        <p:spPr bwMode="auto">
          <a:xfrm>
            <a:off x="5218113" y="4737100"/>
            <a:ext cx="3179075" cy="1200329"/>
          </a:xfrm>
          <a:prstGeom prst="rect">
            <a:avLst/>
          </a:prstGeom>
          <a:noFill/>
          <a:ln w="38100" algn="ctr">
            <a:noFill/>
            <a:miter lim="800000"/>
            <a:headEnd/>
            <a:tailEnd/>
          </a:ln>
        </p:spPr>
        <p:txBody>
          <a:bodyPr wrap="none">
            <a:spAutoFit/>
          </a:bodyPr>
          <a:lstStyle/>
          <a:p>
            <a:pPr algn="l"/>
            <a:r>
              <a:rPr lang="en-US">
                <a:latin typeface="Arial" pitchFamily="34" charset="0"/>
                <a:cs typeface="Arial" pitchFamily="34" charset="0"/>
              </a:rPr>
              <a:t>Awakened thread </a:t>
            </a:r>
          </a:p>
          <a:p>
            <a:pPr algn="l"/>
            <a:r>
              <a:rPr lang="en-US">
                <a:latin typeface="Arial" pitchFamily="34" charset="0"/>
                <a:cs typeface="Arial" pitchFamily="34" charset="0"/>
              </a:rPr>
              <a:t>might still lose lock to </a:t>
            </a:r>
          </a:p>
          <a:p>
            <a:pPr algn="l"/>
            <a:r>
              <a:rPr lang="en-US">
                <a:latin typeface="Arial" pitchFamily="34" charset="0"/>
                <a:cs typeface="Arial" pitchFamily="34" charset="0"/>
              </a:rPr>
              <a:t>outside contender… </a:t>
            </a:r>
          </a:p>
        </p:txBody>
      </p:sp>
      <p:grpSp>
        <p:nvGrpSpPr>
          <p:cNvPr id="4" name="Group 35"/>
          <p:cNvGrpSpPr>
            <a:grpSpLocks/>
          </p:cNvGrpSpPr>
          <p:nvPr/>
        </p:nvGrpSpPr>
        <p:grpSpPr bwMode="auto">
          <a:xfrm>
            <a:off x="3192463" y="2416175"/>
            <a:ext cx="1220787" cy="944563"/>
            <a:chOff x="2208" y="1920"/>
            <a:chExt cx="1152" cy="1680"/>
          </a:xfrm>
        </p:grpSpPr>
        <p:sp>
          <p:nvSpPr>
            <p:cNvPr id="59421" name="Oval 36"/>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59422" name="Oval 3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59423" name="AutoShape 3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59424" name="AutoShape 3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5" name="Group 9"/>
          <p:cNvGrpSpPr>
            <a:grpSpLocks/>
          </p:cNvGrpSpPr>
          <p:nvPr/>
        </p:nvGrpSpPr>
        <p:grpSpPr bwMode="auto">
          <a:xfrm>
            <a:off x="4929188" y="2546350"/>
            <a:ext cx="685800" cy="609600"/>
            <a:chOff x="1584" y="816"/>
            <a:chExt cx="912" cy="816"/>
          </a:xfrm>
        </p:grpSpPr>
        <p:sp>
          <p:nvSpPr>
            <p:cNvPr id="59412" name="Freeform 1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13" name="Freeform 1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14" name="Freeform 1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15" name="Freeform 1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16" name="Freeform 1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17" name="Freeform 1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18" name="Freeform 1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19" name="Freeform 1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20" name="Freeform 1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9409" name="Group 40"/>
          <p:cNvGrpSpPr>
            <a:grpSpLocks/>
          </p:cNvGrpSpPr>
          <p:nvPr/>
        </p:nvGrpSpPr>
        <p:grpSpPr bwMode="auto">
          <a:xfrm>
            <a:off x="4297363" y="4978400"/>
            <a:ext cx="304800" cy="304800"/>
            <a:chOff x="3894" y="2760"/>
            <a:chExt cx="192" cy="192"/>
          </a:xfrm>
        </p:grpSpPr>
        <p:sp>
          <p:nvSpPr>
            <p:cNvPr id="59410" name="Oval 41"/>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11" name="Oval 42"/>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556E-6 3.7037E-7 C -0.04895 -0.01018 -0.09791 -0.02037 -0.11961 0.02014 C -0.14131 0.06065 -0.13593 0.15185 -0.13055 0.24329 " pathEditMode="relative" ptsTypes="aaA">
                                      <p:cBhvr>
                                        <p:cTn id="6" dur="2000" fill="hold"/>
                                        <p:tgtEl>
                                          <p:spTgt spid="5"/>
                                        </p:tgtEl>
                                        <p:attrNameLst>
                                          <p:attrName>ppt_x</p:attrName>
                                          <p:attrName>ppt_y</p:attrName>
                                        </p:attrNameLst>
                                      </p:cBhvr>
                                    </p:animMotion>
                                  </p:childTnLst>
                                </p:cTn>
                              </p:par>
                              <p:par>
                                <p:cTn id="7" presetID="3" presetClass="exit" presetSubtype="10" fill="hold" grpId="0" nodeType="withEffect">
                                  <p:stCondLst>
                                    <p:cond delay="0"/>
                                  </p:stCondLst>
                                  <p:childTnLst>
                                    <p:animEffect transition="out" filter="blinds(horizontal)">
                                      <p:cBhvr>
                                        <p:cTn id="8" dur="500"/>
                                        <p:tgtEl>
                                          <p:spTgt spid="1055777"/>
                                        </p:tgtEl>
                                      </p:cBhvr>
                                    </p:animEffect>
                                    <p:set>
                                      <p:cBhvr>
                                        <p:cTn id="9" dur="1" fill="hold">
                                          <p:stCondLst>
                                            <p:cond delay="499"/>
                                          </p:stCondLst>
                                        </p:cTn>
                                        <p:tgtEl>
                                          <p:spTgt spid="1055777"/>
                                        </p:tgtEl>
                                        <p:attrNameLst>
                                          <p:attrName>style.visibility</p:attrName>
                                        </p:attrNameLst>
                                      </p:cBhvr>
                                      <p:to>
                                        <p:strVal val="hidden"/>
                                      </p:to>
                                    </p:set>
                                  </p:childTnLst>
                                </p:cTn>
                              </p:par>
                              <p:par>
                                <p:cTn id="10" presetID="3" presetClass="entr" presetSubtype="1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par>
                          <p:cTn id="13" fill="hold">
                            <p:stCondLst>
                              <p:cond delay="2000"/>
                            </p:stCondLst>
                            <p:childTnLst>
                              <p:par>
                                <p:cTn id="14" presetID="3" presetClass="entr" presetSubtype="10" fill="hold" grpId="0" nodeType="afterEffect">
                                  <p:stCondLst>
                                    <p:cond delay="0"/>
                                  </p:stCondLst>
                                  <p:childTnLst>
                                    <p:set>
                                      <p:cBhvr>
                                        <p:cTn id="15" dur="1" fill="hold">
                                          <p:stCondLst>
                                            <p:cond delay="0"/>
                                          </p:stCondLst>
                                        </p:cTn>
                                        <p:tgtEl>
                                          <p:spTgt spid="1055778"/>
                                        </p:tgtEl>
                                        <p:attrNameLst>
                                          <p:attrName>style.visibility</p:attrName>
                                        </p:attrNameLst>
                                      </p:cBhvr>
                                      <p:to>
                                        <p:strVal val="visible"/>
                                      </p:to>
                                    </p:set>
                                    <p:animEffect transition="in" filter="blinds(horizontal)">
                                      <p:cBhvr>
                                        <p:cTn id="16" dur="500"/>
                                        <p:tgtEl>
                                          <p:spTgt spid="105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77" grpId="0" animBg="1"/>
      <p:bldP spid="105577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1"/>
          <p:cNvSpPr>
            <a:spLocks noGrp="1"/>
          </p:cNvSpPr>
          <p:nvPr>
            <p:ph type="ftr" sz="quarter" idx="10"/>
          </p:nvPr>
        </p:nvSpPr>
        <p:spPr>
          <a:noFill/>
        </p:spPr>
        <p:txBody>
          <a:bodyPr/>
          <a:lstStyle/>
          <a:p>
            <a:r>
              <a:rPr lang="en-US" smtClean="0"/>
              <a:t>Art of Multiprocessor Programming</a:t>
            </a:r>
          </a:p>
        </p:txBody>
      </p:sp>
      <p:sp>
        <p:nvSpPr>
          <p:cNvPr id="60419" name="Slide Number Placeholder 2"/>
          <p:cNvSpPr>
            <a:spLocks noGrp="1"/>
          </p:cNvSpPr>
          <p:nvPr>
            <p:ph type="sldNum" sz="quarter" idx="11"/>
          </p:nvPr>
        </p:nvSpPr>
        <p:spPr>
          <a:noFill/>
        </p:spPr>
        <p:txBody>
          <a:bodyPr/>
          <a:lstStyle/>
          <a:p>
            <a:fld id="{31F6F115-34AA-4720-A7AD-9210ADDF1DD5}" type="slidenum">
              <a:rPr lang="ar-SA" smtClean="0"/>
              <a:pPr/>
              <a:t>57</a:t>
            </a:fld>
            <a:endParaRPr lang="en-US" smtClean="0"/>
          </a:p>
        </p:txBody>
      </p:sp>
      <p:sp>
        <p:nvSpPr>
          <p:cNvPr id="6042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71DF5BDD-285F-49A6-9F7C-43911D4FF240}" type="slidenum">
              <a:rPr lang="ar-SA" sz="1400">
                <a:solidFill>
                  <a:schemeClr val="tx1"/>
                </a:solidFill>
                <a:latin typeface="Arial" pitchFamily="34" charset="0"/>
                <a:cs typeface="Arial" pitchFamily="34" charset="0"/>
              </a:rPr>
              <a:pPr/>
              <a:t>57</a:t>
            </a:fld>
            <a:endParaRPr lang="en-US" sz="1400">
              <a:solidFill>
                <a:schemeClr val="tx1"/>
              </a:solidFill>
              <a:latin typeface="Arial" pitchFamily="34" charset="0"/>
              <a:cs typeface="Arial" pitchFamily="34" charset="0"/>
            </a:endParaRPr>
          </a:p>
        </p:txBody>
      </p:sp>
      <p:grpSp>
        <p:nvGrpSpPr>
          <p:cNvPr id="2" name="Group 2"/>
          <p:cNvGrpSpPr>
            <a:grpSpLocks/>
          </p:cNvGrpSpPr>
          <p:nvPr/>
        </p:nvGrpSpPr>
        <p:grpSpPr bwMode="auto">
          <a:xfrm>
            <a:off x="3690938" y="4319588"/>
            <a:ext cx="685800" cy="609600"/>
            <a:chOff x="1584" y="816"/>
            <a:chExt cx="912" cy="816"/>
          </a:xfrm>
        </p:grpSpPr>
        <p:sp>
          <p:nvSpPr>
            <p:cNvPr id="60452" name="Freeform 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53" name="Freeform 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54" name="Freeform 5"/>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55" name="Freeform 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56" name="Freeform 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57" name="Freeform 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58" name="Freeform 9"/>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59" name="Freeform 10"/>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60" name="Freeform 11"/>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0422" name="Rectangle 13"/>
          <p:cNvSpPr>
            <a:spLocks noGrp="1" noChangeArrowheads="1"/>
          </p:cNvSpPr>
          <p:nvPr>
            <p:ph type="title" idx="4294967295"/>
          </p:nvPr>
        </p:nvSpPr>
        <p:spPr>
          <a:xfrm>
            <a:off x="684213" y="400050"/>
            <a:ext cx="7772400" cy="1143000"/>
          </a:xfrm>
        </p:spPr>
        <p:txBody>
          <a:bodyPr/>
          <a:lstStyle/>
          <a:p>
            <a:r>
              <a:rPr lang="en-US" smtClean="0"/>
              <a:t>Dequeuers Signalled</a:t>
            </a:r>
          </a:p>
        </p:txBody>
      </p:sp>
      <p:grpSp>
        <p:nvGrpSpPr>
          <p:cNvPr id="60423" name="Group 14"/>
          <p:cNvGrpSpPr>
            <a:grpSpLocks/>
          </p:cNvGrpSpPr>
          <p:nvPr/>
        </p:nvGrpSpPr>
        <p:grpSpPr bwMode="auto">
          <a:xfrm>
            <a:off x="3200400" y="2417763"/>
            <a:ext cx="1220788" cy="944562"/>
            <a:chOff x="2208" y="1920"/>
            <a:chExt cx="1152" cy="1680"/>
          </a:xfrm>
        </p:grpSpPr>
        <p:sp>
          <p:nvSpPr>
            <p:cNvPr id="60448" name="Oval 15"/>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60449" name="Oval 1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60450"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60451"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60424" name="Rectangle 19"/>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60425" name="Text Box 20"/>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60426" name="Rectangle 21"/>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60427" name="Text Box 22"/>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grpSp>
        <p:nvGrpSpPr>
          <p:cNvPr id="60428" name="Group 23"/>
          <p:cNvGrpSpPr>
            <a:grpSpLocks/>
          </p:cNvGrpSpPr>
          <p:nvPr/>
        </p:nvGrpSpPr>
        <p:grpSpPr bwMode="auto">
          <a:xfrm>
            <a:off x="5614988" y="2563813"/>
            <a:ext cx="685800" cy="609600"/>
            <a:chOff x="1584" y="816"/>
            <a:chExt cx="912" cy="816"/>
          </a:xfrm>
        </p:grpSpPr>
        <p:sp>
          <p:nvSpPr>
            <p:cNvPr id="60439" name="Freeform 2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40" name="Freeform 2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41" name="Freeform 2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42" name="Freeform 2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43" name="Freeform 2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44" name="Freeform 2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45" name="Freeform 3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46" name="Freeform 3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47" name="Freeform 3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 name="Group 35"/>
          <p:cNvGrpSpPr>
            <a:grpSpLocks/>
          </p:cNvGrpSpPr>
          <p:nvPr/>
        </p:nvGrpSpPr>
        <p:grpSpPr bwMode="auto">
          <a:xfrm>
            <a:off x="3198813" y="2416175"/>
            <a:ext cx="1220787" cy="944563"/>
            <a:chOff x="2208" y="1920"/>
            <a:chExt cx="1152" cy="1680"/>
          </a:xfrm>
        </p:grpSpPr>
        <p:sp>
          <p:nvSpPr>
            <p:cNvPr id="60435" name="Oval 36"/>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60436" name="Oval 3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60437" name="AutoShape 3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60438" name="AutoShape 3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1057832" name="AutoShape 40"/>
          <p:cNvSpPr>
            <a:spLocks noChangeArrowheads="1"/>
          </p:cNvSpPr>
          <p:nvPr/>
        </p:nvSpPr>
        <p:spPr bwMode="auto">
          <a:xfrm>
            <a:off x="4776788" y="3363913"/>
            <a:ext cx="2451100" cy="944562"/>
          </a:xfrm>
          <a:prstGeom prst="cloudCallout">
            <a:avLst>
              <a:gd name="adj1" fmla="val -77722"/>
              <a:gd name="adj2" fmla="val 70000"/>
            </a:avLst>
          </a:prstGeom>
          <a:noFill/>
          <a:ln w="38100">
            <a:solidFill>
              <a:srgbClr val="FF7C80"/>
            </a:solidFill>
            <a:round/>
            <a:headEnd/>
            <a:tailEnd/>
          </a:ln>
        </p:spPr>
        <p:txBody>
          <a:bodyPr/>
          <a:lstStyle/>
          <a:p>
            <a:pPr algn="ctr"/>
            <a:r>
              <a:rPr lang="en-US">
                <a:solidFill>
                  <a:srgbClr val="FF7C80"/>
                </a:solidFill>
                <a:latin typeface="Arial" pitchFamily="34" charset="0"/>
                <a:cs typeface="Arial" pitchFamily="34" charset="0"/>
              </a:rPr>
              <a:t>Found it</a:t>
            </a:r>
          </a:p>
        </p:txBody>
      </p:sp>
      <p:sp>
        <p:nvSpPr>
          <p:cNvPr id="60431" name="AutoShape 42"/>
          <p:cNvSpPr>
            <a:spLocks noChangeArrowheads="1"/>
          </p:cNvSpPr>
          <p:nvPr/>
        </p:nvSpPr>
        <p:spPr bwMode="auto">
          <a:xfrm>
            <a:off x="6481763" y="1381125"/>
            <a:ext cx="2220912" cy="758825"/>
          </a:xfrm>
          <a:prstGeom prst="cloudCallout">
            <a:avLst>
              <a:gd name="adj1" fmla="val -63583"/>
              <a:gd name="adj2" fmla="val 116944"/>
            </a:avLst>
          </a:prstGeom>
          <a:solidFill>
            <a:schemeClr val="bg1"/>
          </a:solidFill>
          <a:ln w="38100">
            <a:solidFill>
              <a:schemeClr val="accent1"/>
            </a:solidFill>
            <a:round/>
            <a:headEnd/>
            <a:tailEnd/>
          </a:ln>
        </p:spPr>
        <p:txBody>
          <a:bodyPr/>
          <a:lstStyle/>
          <a:p>
            <a:pPr algn="ctr"/>
            <a:r>
              <a:rPr lang="en-US">
                <a:solidFill>
                  <a:schemeClr val="accent1"/>
                </a:solidFill>
                <a:latin typeface="Arial" pitchFamily="34" charset="0"/>
                <a:cs typeface="Arial" pitchFamily="34" charset="0"/>
              </a:rPr>
              <a:t>Yawn!</a:t>
            </a:r>
          </a:p>
        </p:txBody>
      </p:sp>
      <p:grpSp>
        <p:nvGrpSpPr>
          <p:cNvPr id="6" name="Group 43"/>
          <p:cNvGrpSpPr>
            <a:grpSpLocks/>
          </p:cNvGrpSpPr>
          <p:nvPr/>
        </p:nvGrpSpPr>
        <p:grpSpPr bwMode="auto">
          <a:xfrm>
            <a:off x="4297363" y="4978400"/>
            <a:ext cx="304800" cy="304800"/>
            <a:chOff x="3894" y="2760"/>
            <a:chExt cx="192" cy="192"/>
          </a:xfrm>
        </p:grpSpPr>
        <p:sp>
          <p:nvSpPr>
            <p:cNvPr id="60433" name="Oval 44"/>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34" name="Oval 4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nodeType="after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1057832"/>
                                        </p:tgtEl>
                                      </p:cBhvr>
                                    </p:animEffect>
                                    <p:set>
                                      <p:cBhvr>
                                        <p:cTn id="11" dur="1" fill="hold">
                                          <p:stCondLst>
                                            <p:cond delay="499"/>
                                          </p:stCondLst>
                                        </p:cTn>
                                        <p:tgtEl>
                                          <p:spTgt spid="1057832"/>
                                        </p:tgtEl>
                                        <p:attrNameLst>
                                          <p:attrName>style.visibility</p:attrName>
                                        </p:attrNameLst>
                                      </p:cBhvr>
                                      <p:to>
                                        <p:strVal val="hidden"/>
                                      </p:to>
                                    </p:set>
                                  </p:childTnLst>
                                </p:cTn>
                              </p:par>
                            </p:childTnLst>
                          </p:cTn>
                        </p:par>
                        <p:par>
                          <p:cTn id="12" fill="hold">
                            <p:stCondLst>
                              <p:cond delay="1000"/>
                            </p:stCondLst>
                            <p:childTnLst>
                              <p:par>
                                <p:cTn id="13" presetID="3" presetClass="exit" presetSubtype="10" fill="hold" nodeType="afterEffect">
                                  <p:stCondLst>
                                    <p:cond delay="0"/>
                                  </p:stCondLst>
                                  <p:childTnLst>
                                    <p:animEffect transition="out" filter="blinds(horizontal)">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0" presetClass="path" presetSubtype="0" accel="50000" decel="50000" fill="hold" nodeType="withEffect">
                                  <p:stCondLst>
                                    <p:cond delay="0"/>
                                  </p:stCondLst>
                                  <p:childTnLst>
                                    <p:animMotion origin="layout" path="M -1.11111E-6 3.84829E-6 C -0.00451 0.02613 0.0007 0.11956 -0.02743 0.15795 C -0.05555 0.19634 -0.13941 0.21577 -0.16875 0.23103 " pathEditMode="relative" rAng="0" ptsTypes="aaa">
                                      <p:cBhvr>
                                        <p:cTn id="17" dur="2000" fill="hold"/>
                                        <p:tgtEl>
                                          <p:spTgt spid="2"/>
                                        </p:tgtEl>
                                        <p:attrNameLst>
                                          <p:attrName>ppt_x</p:attrName>
                                          <p:attrName>ppt_y</p:attrName>
                                        </p:attrNameLst>
                                      </p:cBhvr>
                                      <p:rCtr x="-8400" y="11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83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1"/>
          <p:cNvSpPr>
            <a:spLocks noGrp="1"/>
          </p:cNvSpPr>
          <p:nvPr>
            <p:ph type="ftr" sz="quarter" idx="10"/>
          </p:nvPr>
        </p:nvSpPr>
        <p:spPr>
          <a:noFill/>
        </p:spPr>
        <p:txBody>
          <a:bodyPr/>
          <a:lstStyle/>
          <a:p>
            <a:r>
              <a:rPr lang="en-US" smtClean="0"/>
              <a:t>Art of Multiprocessor Programming</a:t>
            </a:r>
          </a:p>
        </p:txBody>
      </p:sp>
      <p:sp>
        <p:nvSpPr>
          <p:cNvPr id="61443" name="Slide Number Placeholder 2"/>
          <p:cNvSpPr>
            <a:spLocks noGrp="1"/>
          </p:cNvSpPr>
          <p:nvPr>
            <p:ph type="sldNum" sz="quarter" idx="11"/>
          </p:nvPr>
        </p:nvSpPr>
        <p:spPr>
          <a:noFill/>
        </p:spPr>
        <p:txBody>
          <a:bodyPr/>
          <a:lstStyle/>
          <a:p>
            <a:fld id="{E019CEB3-F2AD-489E-B955-F3BED1CD0FEE}" type="slidenum">
              <a:rPr lang="ar-SA" smtClean="0"/>
              <a:pPr/>
              <a:t>58</a:t>
            </a:fld>
            <a:endParaRPr lang="en-US" smtClean="0"/>
          </a:p>
        </p:txBody>
      </p:sp>
      <p:sp>
        <p:nvSpPr>
          <p:cNvPr id="6144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CDC1E49C-7709-454E-8CE0-A459549D3BA7}" type="slidenum">
              <a:rPr lang="ar-SA" sz="1400">
                <a:solidFill>
                  <a:schemeClr val="tx1"/>
                </a:solidFill>
                <a:latin typeface="Arial" pitchFamily="34" charset="0"/>
                <a:cs typeface="Arial" pitchFamily="34" charset="0"/>
              </a:rPr>
              <a:pPr/>
              <a:t>58</a:t>
            </a:fld>
            <a:endParaRPr lang="en-US" sz="1400">
              <a:solidFill>
                <a:schemeClr val="tx1"/>
              </a:solidFill>
              <a:latin typeface="Arial" pitchFamily="34" charset="0"/>
              <a:cs typeface="Arial" pitchFamily="34" charset="0"/>
            </a:endParaRPr>
          </a:p>
        </p:txBody>
      </p:sp>
      <p:sp>
        <p:nvSpPr>
          <p:cNvPr id="902196" name="AutoShape 52"/>
          <p:cNvSpPr>
            <a:spLocks noChangeArrowheads="1"/>
          </p:cNvSpPr>
          <p:nvPr/>
        </p:nvSpPr>
        <p:spPr bwMode="auto">
          <a:xfrm>
            <a:off x="6481763" y="1381125"/>
            <a:ext cx="2220912" cy="758825"/>
          </a:xfrm>
          <a:prstGeom prst="cloudCallout">
            <a:avLst>
              <a:gd name="adj1" fmla="val -63583"/>
              <a:gd name="adj2" fmla="val 116944"/>
            </a:avLst>
          </a:prstGeom>
          <a:solidFill>
            <a:schemeClr val="bg1"/>
          </a:solidFill>
          <a:ln w="38100">
            <a:solidFill>
              <a:schemeClr val="accent1"/>
            </a:solidFill>
            <a:round/>
            <a:headEnd/>
            <a:tailEnd/>
          </a:ln>
        </p:spPr>
        <p:txBody>
          <a:bodyPr/>
          <a:lstStyle/>
          <a:p>
            <a:pPr algn="ctr"/>
            <a:r>
              <a:rPr lang="en-US">
                <a:solidFill>
                  <a:schemeClr val="accent1"/>
                </a:solidFill>
                <a:latin typeface="Arial" pitchFamily="34" charset="0"/>
                <a:cs typeface="Arial" pitchFamily="34" charset="0"/>
              </a:rPr>
              <a:t>Yawn!</a:t>
            </a:r>
          </a:p>
        </p:txBody>
      </p:sp>
      <p:sp>
        <p:nvSpPr>
          <p:cNvPr id="61446" name="Rectangle 2"/>
          <p:cNvSpPr>
            <a:spLocks noGrp="1" noChangeArrowheads="1"/>
          </p:cNvSpPr>
          <p:nvPr>
            <p:ph type="title" idx="4294967295"/>
          </p:nvPr>
        </p:nvSpPr>
        <p:spPr>
          <a:xfrm>
            <a:off x="684213" y="400050"/>
            <a:ext cx="7772400" cy="1143000"/>
          </a:xfrm>
        </p:spPr>
        <p:txBody>
          <a:bodyPr/>
          <a:lstStyle/>
          <a:p>
            <a:r>
              <a:rPr lang="en-US" smtClean="0"/>
              <a:t>Dequeuers Signaled</a:t>
            </a:r>
          </a:p>
        </p:txBody>
      </p:sp>
      <p:grpSp>
        <p:nvGrpSpPr>
          <p:cNvPr id="61447" name="Group 3"/>
          <p:cNvGrpSpPr>
            <a:grpSpLocks/>
          </p:cNvGrpSpPr>
          <p:nvPr/>
        </p:nvGrpSpPr>
        <p:grpSpPr bwMode="auto">
          <a:xfrm>
            <a:off x="3200400" y="2417763"/>
            <a:ext cx="1220788" cy="944562"/>
            <a:chOff x="2208" y="1920"/>
            <a:chExt cx="1152" cy="1680"/>
          </a:xfrm>
        </p:grpSpPr>
        <p:sp>
          <p:nvSpPr>
            <p:cNvPr id="61468" name="Oval 4"/>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61469" name="Oval 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61470"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61471"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61448" name="Rectangle 1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61449" name="Text Box 19"/>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61450" name="Rectangle 2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61451" name="Text Box 21"/>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grpSp>
        <p:nvGrpSpPr>
          <p:cNvPr id="3" name="Group 53"/>
          <p:cNvGrpSpPr>
            <a:grpSpLocks/>
          </p:cNvGrpSpPr>
          <p:nvPr/>
        </p:nvGrpSpPr>
        <p:grpSpPr bwMode="auto">
          <a:xfrm>
            <a:off x="3198813" y="2416175"/>
            <a:ext cx="1220787" cy="944563"/>
            <a:chOff x="2208" y="1920"/>
            <a:chExt cx="1152" cy="1680"/>
          </a:xfrm>
        </p:grpSpPr>
        <p:sp>
          <p:nvSpPr>
            <p:cNvPr id="61464" name="Oval 54"/>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endParaRPr lang="en-US">
                <a:latin typeface="Arial" pitchFamily="34" charset="0"/>
                <a:cs typeface="Arial" pitchFamily="34" charset="0"/>
              </a:endParaRPr>
            </a:p>
          </p:txBody>
        </p:sp>
        <p:sp>
          <p:nvSpPr>
            <p:cNvPr id="61465" name="Oval 5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61466" name="AutoShape 5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61467" name="AutoShape 5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4" name="Group 23"/>
          <p:cNvGrpSpPr>
            <a:grpSpLocks/>
          </p:cNvGrpSpPr>
          <p:nvPr/>
        </p:nvGrpSpPr>
        <p:grpSpPr bwMode="auto">
          <a:xfrm>
            <a:off x="5614988" y="2563813"/>
            <a:ext cx="685800" cy="609600"/>
            <a:chOff x="1584" y="816"/>
            <a:chExt cx="912" cy="816"/>
          </a:xfrm>
        </p:grpSpPr>
        <p:sp>
          <p:nvSpPr>
            <p:cNvPr id="61455" name="Freeform 2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1456" name="Freeform 2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1457" name="Freeform 2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1458" name="Freeform 2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1459" name="Freeform 2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1460" name="Freeform 2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1461" name="Freeform 3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1462" name="Freeform 3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1463" name="Freeform 3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902202" name="AutoShape 58"/>
          <p:cNvSpPr>
            <a:spLocks noChangeArrowheads="1"/>
          </p:cNvSpPr>
          <p:nvPr/>
        </p:nvSpPr>
        <p:spPr bwMode="auto">
          <a:xfrm>
            <a:off x="4959350" y="4867275"/>
            <a:ext cx="3057525" cy="830263"/>
          </a:xfrm>
          <a:prstGeom prst="cloudCallout">
            <a:avLst>
              <a:gd name="adj1" fmla="val -74042"/>
              <a:gd name="adj2" fmla="val -77532"/>
            </a:avLst>
          </a:prstGeom>
          <a:noFill/>
          <a:ln w="38100">
            <a:solidFill>
              <a:schemeClr val="accent1"/>
            </a:solidFill>
            <a:round/>
            <a:headEnd/>
            <a:tailEnd/>
          </a:ln>
        </p:spPr>
        <p:txBody>
          <a:bodyPr/>
          <a:lstStyle/>
          <a:p>
            <a:pPr algn="ctr"/>
            <a:r>
              <a:rPr lang="en-US" b="1">
                <a:solidFill>
                  <a:schemeClr val="accent1"/>
                </a:solidFill>
                <a:latin typeface="Arial" pitchFamily="34" charset="0"/>
                <a:cs typeface="Arial" pitchFamily="34" charset="0"/>
              </a:rPr>
              <a:t>Still empty!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2196"/>
                                        </p:tgtEl>
                                        <p:attrNameLst>
                                          <p:attrName>style.visibility</p:attrName>
                                        </p:attrNameLst>
                                      </p:cBhvr>
                                      <p:to>
                                        <p:strVal val="visible"/>
                                      </p:to>
                                    </p:set>
                                  </p:childTnLst>
                                </p:cTn>
                              </p:par>
                            </p:childTnLst>
                          </p:cTn>
                        </p:par>
                        <p:par>
                          <p:cTn id="7" fill="hold">
                            <p:stCondLst>
                              <p:cond delay="0"/>
                            </p:stCondLst>
                            <p:childTnLst>
                              <p:par>
                                <p:cTn id="8" presetID="3" presetClass="exit" presetSubtype="10" fill="hold" grpId="1" nodeType="afterEffect">
                                  <p:stCondLst>
                                    <p:cond delay="0"/>
                                  </p:stCondLst>
                                  <p:childTnLst>
                                    <p:animEffect transition="out" filter="blinds(horizontal)">
                                      <p:cBhvr>
                                        <p:cTn id="9" dur="500"/>
                                        <p:tgtEl>
                                          <p:spTgt spid="902196"/>
                                        </p:tgtEl>
                                      </p:cBhvr>
                                    </p:animEffect>
                                    <p:set>
                                      <p:cBhvr>
                                        <p:cTn id="10" dur="1" fill="hold">
                                          <p:stCondLst>
                                            <p:cond delay="499"/>
                                          </p:stCondLst>
                                        </p:cTn>
                                        <p:tgtEl>
                                          <p:spTgt spid="902196"/>
                                        </p:tgtEl>
                                        <p:attrNameLst>
                                          <p:attrName>style.visibility</p:attrName>
                                        </p:attrNameLst>
                                      </p:cBhvr>
                                      <p:to>
                                        <p:strVal val="hidden"/>
                                      </p:to>
                                    </p:set>
                                  </p:childTnLst>
                                </p:cTn>
                              </p:par>
                            </p:childTnLst>
                          </p:cTn>
                        </p:par>
                        <p:par>
                          <p:cTn id="11" fill="hold">
                            <p:stCondLst>
                              <p:cond delay="500"/>
                            </p:stCondLst>
                            <p:childTnLst>
                              <p:par>
                                <p:cTn id="12" presetID="0" presetClass="path" presetSubtype="0" accel="50000" decel="50000" fill="hold" nodeType="afterEffect">
                                  <p:stCondLst>
                                    <p:cond delay="0"/>
                                  </p:stCondLst>
                                  <p:childTnLst>
                                    <p:animMotion origin="layout" path="M 5.55556E-6 1.20259E-7 C -0.04097 -0.00439 -0.08176 -0.00856 -0.11996 -0.00416 C -0.15815 0.00023 -0.20798 -0.01688 -0.22916 0.0266 C -0.25034 0.07007 -0.24895 0.16304 -0.24756 0.25624 " pathEditMode="relative" ptsTypes="aaaA">
                                      <p:cBhvr>
                                        <p:cTn id="13" dur="2000" fill="hold"/>
                                        <p:tgtEl>
                                          <p:spTgt spid="4"/>
                                        </p:tgtEl>
                                        <p:attrNameLst>
                                          <p:attrName>ppt_x</p:attrName>
                                          <p:attrName>ppt_y</p:attrName>
                                        </p:attrNameLst>
                                      </p:cBhvr>
                                    </p:animMotion>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2500"/>
                            </p:stCondLst>
                            <p:childTnLst>
                              <p:par>
                                <p:cTn id="18" presetID="1" presetClass="entr" presetSubtype="0" fill="hold" grpId="0" nodeType="afterEffect">
                                  <p:stCondLst>
                                    <p:cond delay="0"/>
                                  </p:stCondLst>
                                  <p:childTnLst>
                                    <p:set>
                                      <p:cBhvr>
                                        <p:cTn id="19" dur="1" fill="hold">
                                          <p:stCondLst>
                                            <p:cond delay="0"/>
                                          </p:stCondLst>
                                        </p:cTn>
                                        <p:tgtEl>
                                          <p:spTgt spid="902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96" grpId="0" animBg="1"/>
      <p:bldP spid="902196" grpId="1" animBg="1"/>
      <p:bldP spid="90220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1"/>
          <p:cNvSpPr>
            <a:spLocks noGrp="1"/>
          </p:cNvSpPr>
          <p:nvPr>
            <p:ph type="ftr" sz="quarter" idx="10"/>
          </p:nvPr>
        </p:nvSpPr>
        <p:spPr>
          <a:noFill/>
        </p:spPr>
        <p:txBody>
          <a:bodyPr/>
          <a:lstStyle/>
          <a:p>
            <a:r>
              <a:rPr lang="en-US" smtClean="0"/>
              <a:t>Art of Multiprocessor Programming</a:t>
            </a:r>
          </a:p>
        </p:txBody>
      </p:sp>
      <p:sp>
        <p:nvSpPr>
          <p:cNvPr id="62467" name="Slide Number Placeholder 2"/>
          <p:cNvSpPr>
            <a:spLocks noGrp="1"/>
          </p:cNvSpPr>
          <p:nvPr>
            <p:ph type="sldNum" sz="quarter" idx="11"/>
          </p:nvPr>
        </p:nvSpPr>
        <p:spPr>
          <a:noFill/>
        </p:spPr>
        <p:txBody>
          <a:bodyPr/>
          <a:lstStyle/>
          <a:p>
            <a:fld id="{A44B506D-E2D2-4823-B113-9835DD66B663}" type="slidenum">
              <a:rPr lang="ar-SA" smtClean="0"/>
              <a:pPr/>
              <a:t>59</a:t>
            </a:fld>
            <a:endParaRPr lang="en-US" smtClean="0"/>
          </a:p>
        </p:txBody>
      </p:sp>
      <p:sp>
        <p:nvSpPr>
          <p:cNvPr id="6246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327FA29-AFD4-48DB-A6D1-7C7D55D1D95D}" type="slidenum">
              <a:rPr lang="ar-SA" sz="1400">
                <a:solidFill>
                  <a:schemeClr val="tx1"/>
                </a:solidFill>
                <a:latin typeface="Arial" pitchFamily="34" charset="0"/>
                <a:cs typeface="Arial" pitchFamily="34" charset="0"/>
              </a:rPr>
              <a:pPr/>
              <a:t>59</a:t>
            </a:fld>
            <a:endParaRPr lang="en-US" sz="1400">
              <a:solidFill>
                <a:schemeClr val="tx1"/>
              </a:solidFill>
              <a:latin typeface="Arial" pitchFamily="34" charset="0"/>
              <a:cs typeface="Arial" pitchFamily="34" charset="0"/>
            </a:endParaRPr>
          </a:p>
        </p:txBody>
      </p:sp>
      <p:sp>
        <p:nvSpPr>
          <p:cNvPr id="62469" name="Rectangle 3"/>
          <p:cNvSpPr>
            <a:spLocks noGrp="1" noChangeArrowheads="1"/>
          </p:cNvSpPr>
          <p:nvPr>
            <p:ph type="title" idx="4294967295"/>
          </p:nvPr>
        </p:nvSpPr>
        <p:spPr>
          <a:xfrm>
            <a:off x="684213" y="400050"/>
            <a:ext cx="7772400" cy="1143000"/>
          </a:xfrm>
        </p:spPr>
        <p:txBody>
          <a:bodyPr/>
          <a:lstStyle/>
          <a:p>
            <a:r>
              <a:rPr lang="en-US" smtClean="0"/>
              <a:t>Dollar Short + Day Late</a:t>
            </a:r>
          </a:p>
        </p:txBody>
      </p:sp>
      <p:grpSp>
        <p:nvGrpSpPr>
          <p:cNvPr id="62470" name="Group 4"/>
          <p:cNvGrpSpPr>
            <a:grpSpLocks/>
          </p:cNvGrpSpPr>
          <p:nvPr/>
        </p:nvGrpSpPr>
        <p:grpSpPr bwMode="auto">
          <a:xfrm>
            <a:off x="3200400" y="2417763"/>
            <a:ext cx="1220788" cy="944562"/>
            <a:chOff x="2208" y="1920"/>
            <a:chExt cx="1152" cy="1680"/>
          </a:xfrm>
        </p:grpSpPr>
        <p:sp>
          <p:nvSpPr>
            <p:cNvPr id="62490" name="Oval 5"/>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62491" name="Oval 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62492" name="AutoShape 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62493" name="AutoShape 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62471" name="Rectangle 9"/>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62472" name="Text Box 10"/>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62473" name="Rectangle 11"/>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62474" name="Text Box 12"/>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grpSp>
        <p:nvGrpSpPr>
          <p:cNvPr id="3" name="Group 13"/>
          <p:cNvGrpSpPr>
            <a:grpSpLocks/>
          </p:cNvGrpSpPr>
          <p:nvPr/>
        </p:nvGrpSpPr>
        <p:grpSpPr bwMode="auto">
          <a:xfrm>
            <a:off x="3198813" y="2416175"/>
            <a:ext cx="1220787" cy="944563"/>
            <a:chOff x="2208" y="1920"/>
            <a:chExt cx="1152" cy="1680"/>
          </a:xfrm>
        </p:grpSpPr>
        <p:sp>
          <p:nvSpPr>
            <p:cNvPr id="62486" name="Oval 14"/>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endParaRPr lang="en-US">
                <a:latin typeface="Arial" pitchFamily="34" charset="0"/>
                <a:cs typeface="Arial" pitchFamily="34" charset="0"/>
              </a:endParaRPr>
            </a:p>
          </p:txBody>
        </p:sp>
        <p:sp>
          <p:nvSpPr>
            <p:cNvPr id="62487" name="Oval 1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62488" name="AutoShape 1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62489" name="AutoShape 1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4" name="Group 18"/>
          <p:cNvGrpSpPr>
            <a:grpSpLocks/>
          </p:cNvGrpSpPr>
          <p:nvPr/>
        </p:nvGrpSpPr>
        <p:grpSpPr bwMode="auto">
          <a:xfrm>
            <a:off x="3378200" y="4476750"/>
            <a:ext cx="685800" cy="609600"/>
            <a:chOff x="1584" y="816"/>
            <a:chExt cx="912" cy="816"/>
          </a:xfrm>
        </p:grpSpPr>
        <p:sp>
          <p:nvSpPr>
            <p:cNvPr id="62477" name="Freeform 1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2478" name="Freeform 2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2479" name="Freeform 21"/>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2480" name="Freeform 2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2481" name="Freeform 2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2482" name="Freeform 2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2483" name="Freeform 25"/>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2484" name="Freeform 26"/>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62485" name="Freeform 27"/>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2.75671E-6 C -0.0085 -0.08303 -0.01631 -0.16258 0.01372 -0.20907 C 0.04375 -0.25555 0.14601 -0.26388 0.18073 -0.27845 " pathEditMode="relative" rAng="0" ptsTypes="aaa">
                                      <p:cBhvr>
                                        <p:cTn id="6" dur="2000" fill="hold"/>
                                        <p:tgtEl>
                                          <p:spTgt spid="4"/>
                                        </p:tgtEl>
                                        <p:attrNameLst>
                                          <p:attrName>ppt_x</p:attrName>
                                          <p:attrName>ppt_y</p:attrName>
                                        </p:attrNameLst>
                                      </p:cBhvr>
                                      <p:rCtr x="8200" y="-13900"/>
                                    </p:animMotion>
                                  </p:childTnLst>
                                </p:cTn>
                              </p:par>
                            </p:childTnLst>
                          </p:cTn>
                        </p:par>
                        <p:par>
                          <p:cTn id="7" fill="hold">
                            <p:stCondLst>
                              <p:cond delay="2000"/>
                            </p:stCondLst>
                            <p:childTnLst>
                              <p:par>
                                <p:cTn id="8" presetID="3" presetClass="exit" presetSubtype="10" fill="hold" nodeType="afterEffect">
                                  <p:stCondLst>
                                    <p:cond delay="0"/>
                                  </p:stCondLst>
                                  <p:childTnLst>
                                    <p:animEffect transition="out" filter="blinds(horizontal)">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noFill/>
        </p:spPr>
        <p:txBody>
          <a:bodyPr/>
          <a:lstStyle/>
          <a:p>
            <a:r>
              <a:rPr lang="en-US" smtClean="0"/>
              <a:t>Art of Multiprocessor Programming</a:t>
            </a:r>
          </a:p>
        </p:txBody>
      </p:sp>
      <p:sp>
        <p:nvSpPr>
          <p:cNvPr id="8195" name="Slide Number Placeholder 2"/>
          <p:cNvSpPr>
            <a:spLocks noGrp="1"/>
          </p:cNvSpPr>
          <p:nvPr>
            <p:ph type="sldNum" sz="quarter" idx="11"/>
          </p:nvPr>
        </p:nvSpPr>
        <p:spPr>
          <a:noFill/>
        </p:spPr>
        <p:txBody>
          <a:bodyPr/>
          <a:lstStyle/>
          <a:p>
            <a:fld id="{5F253FB7-50C2-4F92-A2B3-246B7AC7E9D2}" type="slidenum">
              <a:rPr lang="ar-SA" smtClean="0">
                <a:cs typeface="Arial" pitchFamily="34" charset="0"/>
              </a:rPr>
              <a:pPr/>
              <a:t>6</a:t>
            </a:fld>
            <a:endParaRPr lang="en-US" smtClean="0">
              <a:cs typeface="Arial" pitchFamily="34" charset="0"/>
            </a:endParaRPr>
          </a:p>
        </p:txBody>
      </p:sp>
      <p:sp>
        <p:nvSpPr>
          <p:cNvPr id="819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8088FBF-C0B2-4D73-B30C-E5AE2B2C8F23}" type="slidenum">
              <a:rPr lang="ar-SA" sz="1400">
                <a:solidFill>
                  <a:schemeClr val="tx1"/>
                </a:solidFill>
                <a:latin typeface="Arial" pitchFamily="34" charset="0"/>
                <a:cs typeface="Arial" pitchFamily="34" charset="0"/>
              </a:rPr>
              <a:pPr/>
              <a:t>6</a:t>
            </a:fld>
            <a:endParaRPr lang="en-US" sz="1400" dirty="0">
              <a:solidFill>
                <a:schemeClr val="tx1"/>
              </a:solidFill>
              <a:latin typeface="Arial" pitchFamily="34" charset="0"/>
              <a:cs typeface="Arial" pitchFamily="34" charset="0"/>
            </a:endParaRPr>
          </a:p>
        </p:txBody>
      </p:sp>
      <p:sp>
        <p:nvSpPr>
          <p:cNvPr id="8197" name="Rectangle 2"/>
          <p:cNvSpPr>
            <a:spLocks noGrp="1" noChangeArrowheads="1"/>
          </p:cNvSpPr>
          <p:nvPr>
            <p:ph type="title" idx="4294967295"/>
          </p:nvPr>
        </p:nvSpPr>
        <p:spPr/>
        <p:txBody>
          <a:bodyPr/>
          <a:lstStyle/>
          <a:p>
            <a:r>
              <a:rPr lang="en-US" smtClean="0"/>
              <a:t>Stacks</a:t>
            </a:r>
          </a:p>
        </p:txBody>
      </p:sp>
      <p:sp>
        <p:nvSpPr>
          <p:cNvPr id="1678341" name="Cloud"/>
          <p:cNvSpPr>
            <a:spLocks noChangeAspect="1" noEditPoints="1" noChangeArrowheads="1"/>
          </p:cNvSpPr>
          <p:nvPr/>
        </p:nvSpPr>
        <p:spPr bwMode="auto">
          <a:xfrm>
            <a:off x="1841500" y="3170238"/>
            <a:ext cx="3581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latin typeface="Arial" pitchFamily="34" charset="0"/>
            </a:endParaRPr>
          </a:p>
        </p:txBody>
      </p:sp>
      <p:grpSp>
        <p:nvGrpSpPr>
          <p:cNvPr id="8199" name="Group 6"/>
          <p:cNvGrpSpPr>
            <a:grpSpLocks/>
          </p:cNvGrpSpPr>
          <p:nvPr/>
        </p:nvGrpSpPr>
        <p:grpSpPr bwMode="auto">
          <a:xfrm>
            <a:off x="2479675" y="3581400"/>
            <a:ext cx="779463" cy="536575"/>
            <a:chOff x="3507" y="1789"/>
            <a:chExt cx="858" cy="497"/>
          </a:xfrm>
        </p:grpSpPr>
        <p:sp>
          <p:nvSpPr>
            <p:cNvPr id="8231" name="Oval 7"/>
            <p:cNvSpPr>
              <a:spLocks noChangeArrowheads="1"/>
            </p:cNvSpPr>
            <p:nvPr/>
          </p:nvSpPr>
          <p:spPr bwMode="auto">
            <a:xfrm>
              <a:off x="3507" y="1789"/>
              <a:ext cx="858" cy="497"/>
            </a:xfrm>
            <a:prstGeom prst="ellipse">
              <a:avLst/>
            </a:pr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grpSp>
          <p:nvGrpSpPr>
            <p:cNvPr id="8232" name="Group 8"/>
            <p:cNvGrpSpPr>
              <a:grpSpLocks/>
            </p:cNvGrpSpPr>
            <p:nvPr/>
          </p:nvGrpSpPr>
          <p:grpSpPr bwMode="auto">
            <a:xfrm>
              <a:off x="3758" y="2002"/>
              <a:ext cx="357" cy="76"/>
              <a:chOff x="4109" y="1226"/>
              <a:chExt cx="357" cy="76"/>
            </a:xfrm>
          </p:grpSpPr>
          <p:sp>
            <p:nvSpPr>
              <p:cNvPr id="8233" name="Freeform 9"/>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8234" name="Freeform 10"/>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8235" name="Freeform 11"/>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8200" name="Group 12"/>
          <p:cNvGrpSpPr>
            <a:grpSpLocks/>
          </p:cNvGrpSpPr>
          <p:nvPr/>
        </p:nvGrpSpPr>
        <p:grpSpPr bwMode="auto">
          <a:xfrm>
            <a:off x="3292475" y="4102100"/>
            <a:ext cx="779463" cy="536575"/>
            <a:chOff x="3507" y="1789"/>
            <a:chExt cx="858" cy="497"/>
          </a:xfrm>
        </p:grpSpPr>
        <p:sp>
          <p:nvSpPr>
            <p:cNvPr id="8226" name="Oval 13"/>
            <p:cNvSpPr>
              <a:spLocks noChangeArrowheads="1"/>
            </p:cNvSpPr>
            <p:nvPr/>
          </p:nvSpPr>
          <p:spPr bwMode="auto">
            <a:xfrm>
              <a:off x="3507" y="1789"/>
              <a:ext cx="858" cy="497"/>
            </a:xfrm>
            <a:prstGeom prst="ellipse">
              <a:avLst/>
            </a:pr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grpSp>
          <p:nvGrpSpPr>
            <p:cNvPr id="8227" name="Group 14"/>
            <p:cNvGrpSpPr>
              <a:grpSpLocks/>
            </p:cNvGrpSpPr>
            <p:nvPr/>
          </p:nvGrpSpPr>
          <p:grpSpPr bwMode="auto">
            <a:xfrm>
              <a:off x="3758" y="2002"/>
              <a:ext cx="357" cy="76"/>
              <a:chOff x="4109" y="1226"/>
              <a:chExt cx="357" cy="76"/>
            </a:xfrm>
          </p:grpSpPr>
          <p:sp>
            <p:nvSpPr>
              <p:cNvPr id="8228" name="Freeform 15"/>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8229" name="Freeform 16"/>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8230" name="Freeform 17"/>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8201" name="Group 18"/>
          <p:cNvGrpSpPr>
            <a:grpSpLocks/>
          </p:cNvGrpSpPr>
          <p:nvPr/>
        </p:nvGrpSpPr>
        <p:grpSpPr bwMode="auto">
          <a:xfrm>
            <a:off x="3800475" y="3429000"/>
            <a:ext cx="779463" cy="536575"/>
            <a:chOff x="3507" y="1789"/>
            <a:chExt cx="858" cy="497"/>
          </a:xfrm>
        </p:grpSpPr>
        <p:sp>
          <p:nvSpPr>
            <p:cNvPr id="8221" name="Oval 19"/>
            <p:cNvSpPr>
              <a:spLocks noChangeArrowheads="1"/>
            </p:cNvSpPr>
            <p:nvPr/>
          </p:nvSpPr>
          <p:spPr bwMode="auto">
            <a:xfrm>
              <a:off x="3507" y="1789"/>
              <a:ext cx="858" cy="497"/>
            </a:xfrm>
            <a:prstGeom prst="ellipse">
              <a:avLst/>
            </a:prstGeom>
            <a:solidFill>
              <a:srgbClr val="00CC00"/>
            </a:solidFill>
            <a:ln w="38100">
              <a:solidFill>
                <a:schemeClr val="tx1"/>
              </a:solidFill>
              <a:round/>
              <a:headEnd/>
              <a:tailEnd/>
            </a:ln>
          </p:spPr>
          <p:txBody>
            <a:bodyPr wrap="none" anchor="ctr"/>
            <a:lstStyle/>
            <a:p>
              <a:endParaRPr lang="en-US" dirty="0">
                <a:latin typeface="Arial" pitchFamily="34" charset="0"/>
              </a:endParaRPr>
            </a:p>
          </p:txBody>
        </p:sp>
        <p:grpSp>
          <p:nvGrpSpPr>
            <p:cNvPr id="8222" name="Group 20"/>
            <p:cNvGrpSpPr>
              <a:grpSpLocks/>
            </p:cNvGrpSpPr>
            <p:nvPr/>
          </p:nvGrpSpPr>
          <p:grpSpPr bwMode="auto">
            <a:xfrm>
              <a:off x="3758" y="2002"/>
              <a:ext cx="357" cy="76"/>
              <a:chOff x="4109" y="1226"/>
              <a:chExt cx="357" cy="76"/>
            </a:xfrm>
          </p:grpSpPr>
          <p:sp>
            <p:nvSpPr>
              <p:cNvPr id="8223" name="Freeform 21"/>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8224" name="Freeform 22"/>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8225" name="Freeform 23"/>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sp>
        <p:nvSpPr>
          <p:cNvPr id="8202" name="Freeform 24"/>
          <p:cNvSpPr>
            <a:spLocks/>
          </p:cNvSpPr>
          <p:nvPr/>
        </p:nvSpPr>
        <p:spPr bwMode="auto">
          <a:xfrm>
            <a:off x="2215569" y="3506788"/>
            <a:ext cx="184731" cy="461665"/>
          </a:xfrm>
          <a:custGeom>
            <a:avLst/>
            <a:gdLst>
              <a:gd name="T0" fmla="*/ 2147483647 w 760"/>
              <a:gd name="T1" fmla="*/ 2147483647 h 199"/>
              <a:gd name="T2" fmla="*/ 2147483647 w 760"/>
              <a:gd name="T3" fmla="*/ 2147483647 h 199"/>
              <a:gd name="T4" fmla="*/ 0 w 760"/>
              <a:gd name="T5" fmla="*/ 2147483647 h 199"/>
              <a:gd name="T6" fmla="*/ 0 60000 65536"/>
              <a:gd name="T7" fmla="*/ 0 60000 65536"/>
              <a:gd name="T8" fmla="*/ 0 60000 65536"/>
              <a:gd name="T9" fmla="*/ 0 w 760"/>
              <a:gd name="T10" fmla="*/ 0 h 199"/>
              <a:gd name="T11" fmla="*/ 760 w 760"/>
              <a:gd name="T12" fmla="*/ 199 h 199"/>
            </a:gdLst>
            <a:ahLst/>
            <a:cxnLst>
              <a:cxn ang="T6">
                <a:pos x="T0" y="T1"/>
              </a:cxn>
              <a:cxn ang="T7">
                <a:pos x="T2" y="T3"/>
              </a:cxn>
              <a:cxn ang="T8">
                <a:pos x="T4" y="T5"/>
              </a:cxn>
            </a:cxnLst>
            <a:rect l="T9" t="T10" r="T11" b="T12"/>
            <a:pathLst>
              <a:path w="760" h="199">
                <a:moveTo>
                  <a:pt x="760" y="159"/>
                </a:moveTo>
                <a:cubicBezTo>
                  <a:pt x="643" y="79"/>
                  <a:pt x="527" y="0"/>
                  <a:pt x="400" y="7"/>
                </a:cubicBezTo>
                <a:cubicBezTo>
                  <a:pt x="273" y="14"/>
                  <a:pt x="136" y="106"/>
                  <a:pt x="0" y="199"/>
                </a:cubicBezTo>
              </a:path>
            </a:pathLst>
          </a:custGeom>
          <a:noFill/>
          <a:ln w="76200">
            <a:solidFill>
              <a:schemeClr val="tx1"/>
            </a:solidFill>
            <a:round/>
            <a:headEnd/>
            <a:tailEnd type="triangle" w="med" len="med"/>
          </a:ln>
        </p:spPr>
        <p:txBody>
          <a:bodyPr wrap="none">
            <a:spAutoFit/>
          </a:bodyPr>
          <a:lstStyle/>
          <a:p>
            <a:endParaRPr lang="en-US" dirty="0">
              <a:latin typeface="Arial" pitchFamily="34" charset="0"/>
            </a:endParaRPr>
          </a:p>
        </p:txBody>
      </p:sp>
      <p:sp>
        <p:nvSpPr>
          <p:cNvPr id="8203" name="Text Box 25"/>
          <p:cNvSpPr txBox="1">
            <a:spLocks noChangeArrowheads="1"/>
          </p:cNvSpPr>
          <p:nvPr/>
        </p:nvSpPr>
        <p:spPr bwMode="auto">
          <a:xfrm>
            <a:off x="449263" y="2971800"/>
            <a:ext cx="1289050" cy="384175"/>
          </a:xfrm>
          <a:prstGeom prst="rect">
            <a:avLst/>
          </a:prstGeom>
          <a:noFill/>
          <a:ln w="9525" algn="ctr">
            <a:noFill/>
            <a:miter lim="800000"/>
            <a:headEnd/>
            <a:tailEnd/>
          </a:ln>
        </p:spPr>
        <p:txBody>
          <a:bodyPr wrap="none">
            <a:spAutoFit/>
          </a:bodyPr>
          <a:lstStyle/>
          <a:p>
            <a:pPr marL="231775" indent="-231775" algn="ctr">
              <a:lnSpc>
                <a:spcPct val="80000"/>
              </a:lnSpc>
              <a:spcBef>
                <a:spcPct val="20000"/>
              </a:spcBef>
            </a:pPr>
            <a:r>
              <a:rPr lang="en-US" b="1">
                <a:latin typeface="Lucida Console" pitchFamily="49" charset="0"/>
                <a:cs typeface="Courier New" pitchFamily="49" charset="0"/>
              </a:rPr>
              <a:t>pop()/</a:t>
            </a:r>
          </a:p>
        </p:txBody>
      </p:sp>
      <p:sp>
        <p:nvSpPr>
          <p:cNvPr id="8204" name="Freeform 26"/>
          <p:cNvSpPr>
            <a:spLocks/>
          </p:cNvSpPr>
          <p:nvPr/>
        </p:nvSpPr>
        <p:spPr bwMode="auto">
          <a:xfrm flipH="1" flipV="1">
            <a:off x="2317169" y="4281488"/>
            <a:ext cx="184731" cy="461665"/>
          </a:xfrm>
          <a:custGeom>
            <a:avLst/>
            <a:gdLst>
              <a:gd name="T0" fmla="*/ 2147483647 w 760"/>
              <a:gd name="T1" fmla="*/ 2147483647 h 199"/>
              <a:gd name="T2" fmla="*/ 2147483647 w 760"/>
              <a:gd name="T3" fmla="*/ 2147483647 h 199"/>
              <a:gd name="T4" fmla="*/ 0 w 760"/>
              <a:gd name="T5" fmla="*/ 2147483647 h 199"/>
              <a:gd name="T6" fmla="*/ 0 60000 65536"/>
              <a:gd name="T7" fmla="*/ 0 60000 65536"/>
              <a:gd name="T8" fmla="*/ 0 60000 65536"/>
              <a:gd name="T9" fmla="*/ 0 w 760"/>
              <a:gd name="T10" fmla="*/ 0 h 199"/>
              <a:gd name="T11" fmla="*/ 760 w 760"/>
              <a:gd name="T12" fmla="*/ 199 h 199"/>
            </a:gdLst>
            <a:ahLst/>
            <a:cxnLst>
              <a:cxn ang="T6">
                <a:pos x="T0" y="T1"/>
              </a:cxn>
              <a:cxn ang="T7">
                <a:pos x="T2" y="T3"/>
              </a:cxn>
              <a:cxn ang="T8">
                <a:pos x="T4" y="T5"/>
              </a:cxn>
            </a:cxnLst>
            <a:rect l="T9" t="T10" r="T11" b="T12"/>
            <a:pathLst>
              <a:path w="760" h="199">
                <a:moveTo>
                  <a:pt x="760" y="159"/>
                </a:moveTo>
                <a:cubicBezTo>
                  <a:pt x="643" y="79"/>
                  <a:pt x="527" y="0"/>
                  <a:pt x="400" y="7"/>
                </a:cubicBezTo>
                <a:cubicBezTo>
                  <a:pt x="273" y="14"/>
                  <a:pt x="136" y="106"/>
                  <a:pt x="0" y="199"/>
                </a:cubicBezTo>
              </a:path>
            </a:pathLst>
          </a:custGeom>
          <a:noFill/>
          <a:ln w="76200">
            <a:solidFill>
              <a:schemeClr val="tx1"/>
            </a:solidFill>
            <a:round/>
            <a:headEnd/>
            <a:tailEnd type="triangle" w="med" len="med"/>
          </a:ln>
        </p:spPr>
        <p:txBody>
          <a:bodyPr wrap="none">
            <a:spAutoFit/>
          </a:bodyPr>
          <a:lstStyle/>
          <a:p>
            <a:endParaRPr lang="en-US" dirty="0">
              <a:latin typeface="Arial" pitchFamily="34" charset="0"/>
            </a:endParaRPr>
          </a:p>
        </p:txBody>
      </p:sp>
      <p:sp>
        <p:nvSpPr>
          <p:cNvPr id="8205" name="Text Box 27"/>
          <p:cNvSpPr txBox="1">
            <a:spLocks noChangeArrowheads="1"/>
          </p:cNvSpPr>
          <p:nvPr/>
        </p:nvSpPr>
        <p:spPr bwMode="auto">
          <a:xfrm>
            <a:off x="80963" y="4760913"/>
            <a:ext cx="2025650" cy="384175"/>
          </a:xfrm>
          <a:prstGeom prst="rect">
            <a:avLst/>
          </a:prstGeom>
          <a:noFill/>
          <a:ln w="9525" algn="ctr">
            <a:noFill/>
            <a:miter lim="800000"/>
            <a:headEnd/>
            <a:tailEnd/>
          </a:ln>
        </p:spPr>
        <p:txBody>
          <a:bodyPr wrap="none">
            <a:spAutoFit/>
          </a:bodyPr>
          <a:lstStyle/>
          <a:p>
            <a:pPr marL="231775" indent="-231775" algn="ctr">
              <a:lnSpc>
                <a:spcPct val="80000"/>
              </a:lnSpc>
              <a:spcBef>
                <a:spcPct val="20000"/>
              </a:spcBef>
            </a:pPr>
            <a:r>
              <a:rPr lang="en-US" b="1">
                <a:latin typeface="Lucida Console" pitchFamily="49" charset="0"/>
                <a:cs typeface="Courier New" pitchFamily="49" charset="0"/>
              </a:rPr>
              <a:t>push(    )</a:t>
            </a:r>
          </a:p>
        </p:txBody>
      </p:sp>
      <p:sp>
        <p:nvSpPr>
          <p:cNvPr id="8206" name="Freeform 28"/>
          <p:cNvSpPr>
            <a:spLocks/>
          </p:cNvSpPr>
          <p:nvPr/>
        </p:nvSpPr>
        <p:spPr bwMode="auto">
          <a:xfrm>
            <a:off x="4127500" y="3937000"/>
            <a:ext cx="487363" cy="461665"/>
          </a:xfrm>
          <a:custGeom>
            <a:avLst/>
            <a:gdLst>
              <a:gd name="T0" fmla="*/ 2147483647 w 307"/>
              <a:gd name="T1" fmla="*/ 0 h 287"/>
              <a:gd name="T2" fmla="*/ 2147483647 w 307"/>
              <a:gd name="T3" fmla="*/ 2147483647 h 287"/>
              <a:gd name="T4" fmla="*/ 2147483647 w 307"/>
              <a:gd name="T5" fmla="*/ 2147483647 h 287"/>
              <a:gd name="T6" fmla="*/ 0 w 307"/>
              <a:gd name="T7" fmla="*/ 2147483647 h 287"/>
              <a:gd name="T8" fmla="*/ 0 60000 65536"/>
              <a:gd name="T9" fmla="*/ 0 60000 65536"/>
              <a:gd name="T10" fmla="*/ 0 60000 65536"/>
              <a:gd name="T11" fmla="*/ 0 60000 65536"/>
              <a:gd name="T12" fmla="*/ 0 w 307"/>
              <a:gd name="T13" fmla="*/ 0 h 287"/>
              <a:gd name="T14" fmla="*/ 307 w 307"/>
              <a:gd name="T15" fmla="*/ 287 h 287"/>
            </a:gdLst>
            <a:ahLst/>
            <a:cxnLst>
              <a:cxn ang="T8">
                <a:pos x="T0" y="T1"/>
              </a:cxn>
              <a:cxn ang="T9">
                <a:pos x="T2" y="T3"/>
              </a:cxn>
              <a:cxn ang="T10">
                <a:pos x="T4" y="T5"/>
              </a:cxn>
              <a:cxn ang="T11">
                <a:pos x="T6" y="T7"/>
              </a:cxn>
            </a:cxnLst>
            <a:rect l="T12" t="T13" r="T14" b="T15"/>
            <a:pathLst>
              <a:path w="307" h="287">
                <a:moveTo>
                  <a:pt x="216" y="0"/>
                </a:moveTo>
                <a:cubicBezTo>
                  <a:pt x="228" y="22"/>
                  <a:pt x="307" y="84"/>
                  <a:pt x="288" y="128"/>
                </a:cubicBezTo>
                <a:cubicBezTo>
                  <a:pt x="269" y="172"/>
                  <a:pt x="149" y="237"/>
                  <a:pt x="101" y="262"/>
                </a:cubicBezTo>
                <a:cubicBezTo>
                  <a:pt x="53" y="287"/>
                  <a:pt x="36" y="287"/>
                  <a:pt x="0" y="278"/>
                </a:cubicBezTo>
              </a:path>
            </a:pathLst>
          </a:custGeom>
          <a:noFill/>
          <a:ln w="76200">
            <a:solidFill>
              <a:schemeClr val="tx1"/>
            </a:solidFill>
            <a:round/>
            <a:headEnd/>
            <a:tailEnd type="triangle" w="med" len="med"/>
          </a:ln>
        </p:spPr>
        <p:txBody>
          <a:bodyPr>
            <a:spAutoFit/>
          </a:bodyPr>
          <a:lstStyle/>
          <a:p>
            <a:endParaRPr lang="en-US" dirty="0">
              <a:latin typeface="Arial" pitchFamily="34" charset="0"/>
            </a:endParaRPr>
          </a:p>
        </p:txBody>
      </p:sp>
      <p:sp>
        <p:nvSpPr>
          <p:cNvPr id="8207" name="Freeform 29"/>
          <p:cNvSpPr>
            <a:spLocks/>
          </p:cNvSpPr>
          <p:nvPr/>
        </p:nvSpPr>
        <p:spPr bwMode="auto">
          <a:xfrm>
            <a:off x="2832100" y="4191000"/>
            <a:ext cx="419100" cy="461665"/>
          </a:xfrm>
          <a:custGeom>
            <a:avLst/>
            <a:gdLst>
              <a:gd name="T0" fmla="*/ 2147483647 w 264"/>
              <a:gd name="T1" fmla="*/ 2147483647 h 356"/>
              <a:gd name="T2" fmla="*/ 2147483647 w 264"/>
              <a:gd name="T3" fmla="*/ 2147483647 h 356"/>
              <a:gd name="T4" fmla="*/ 0 w 264"/>
              <a:gd name="T5" fmla="*/ 0 h 356"/>
              <a:gd name="T6" fmla="*/ 0 60000 65536"/>
              <a:gd name="T7" fmla="*/ 0 60000 65536"/>
              <a:gd name="T8" fmla="*/ 0 60000 65536"/>
              <a:gd name="T9" fmla="*/ 0 w 264"/>
              <a:gd name="T10" fmla="*/ 0 h 356"/>
              <a:gd name="T11" fmla="*/ 264 w 264"/>
              <a:gd name="T12" fmla="*/ 356 h 356"/>
            </a:gdLst>
            <a:ahLst/>
            <a:cxnLst>
              <a:cxn ang="T6">
                <a:pos x="T0" y="T1"/>
              </a:cxn>
              <a:cxn ang="T7">
                <a:pos x="T2" y="T3"/>
              </a:cxn>
              <a:cxn ang="T8">
                <a:pos x="T4" y="T5"/>
              </a:cxn>
            </a:cxnLst>
            <a:rect l="T9" t="T10" r="T11" b="T12"/>
            <a:pathLst>
              <a:path w="264" h="356">
                <a:moveTo>
                  <a:pt x="264" y="264"/>
                </a:moveTo>
                <a:cubicBezTo>
                  <a:pt x="231" y="272"/>
                  <a:pt x="108" y="356"/>
                  <a:pt x="64" y="312"/>
                </a:cubicBezTo>
                <a:cubicBezTo>
                  <a:pt x="20" y="268"/>
                  <a:pt x="13" y="65"/>
                  <a:pt x="0" y="0"/>
                </a:cubicBezTo>
              </a:path>
            </a:pathLst>
          </a:custGeom>
          <a:noFill/>
          <a:ln w="76200">
            <a:solidFill>
              <a:schemeClr val="tx1"/>
            </a:solidFill>
            <a:round/>
            <a:headEnd/>
            <a:tailEnd type="triangle" w="med" len="med"/>
          </a:ln>
        </p:spPr>
        <p:txBody>
          <a:bodyPr>
            <a:spAutoFit/>
          </a:bodyPr>
          <a:lstStyle/>
          <a:p>
            <a:endParaRPr lang="en-US" dirty="0">
              <a:latin typeface="Arial" pitchFamily="34" charset="0"/>
            </a:endParaRPr>
          </a:p>
        </p:txBody>
      </p:sp>
      <p:sp>
        <p:nvSpPr>
          <p:cNvPr id="8208" name="Text Box 30"/>
          <p:cNvSpPr txBox="1">
            <a:spLocks noChangeArrowheads="1"/>
          </p:cNvSpPr>
          <p:nvPr/>
        </p:nvSpPr>
        <p:spPr bwMode="auto">
          <a:xfrm>
            <a:off x="6106532" y="4116388"/>
            <a:ext cx="1768048" cy="1126462"/>
          </a:xfrm>
          <a:prstGeom prst="rect">
            <a:avLst/>
          </a:prstGeom>
          <a:noFill/>
          <a:ln w="9525" algn="ctr">
            <a:noFill/>
            <a:miter lim="800000"/>
            <a:headEnd/>
            <a:tailEnd/>
          </a:ln>
        </p:spPr>
        <p:txBody>
          <a:bodyPr wrap="none">
            <a:spAutoFit/>
          </a:bodyPr>
          <a:lstStyle/>
          <a:p>
            <a:pPr marL="231775" indent="-231775" algn="ctr">
              <a:lnSpc>
                <a:spcPct val="80000"/>
              </a:lnSpc>
              <a:spcBef>
                <a:spcPct val="20000"/>
              </a:spcBef>
            </a:pPr>
            <a:r>
              <a:rPr lang="en-US" b="1" dirty="0">
                <a:latin typeface="Arial" pitchFamily="34" charset="0"/>
                <a:cs typeface="Arial" pitchFamily="34" charset="0"/>
              </a:rPr>
              <a:t>Total order</a:t>
            </a:r>
          </a:p>
          <a:p>
            <a:pPr marL="231775" indent="-231775" algn="ctr">
              <a:lnSpc>
                <a:spcPct val="80000"/>
              </a:lnSpc>
              <a:spcBef>
                <a:spcPct val="20000"/>
              </a:spcBef>
            </a:pPr>
            <a:r>
              <a:rPr lang="en-US" b="1" dirty="0">
                <a:latin typeface="Arial" pitchFamily="34" charset="0"/>
                <a:cs typeface="Arial" pitchFamily="34" charset="0"/>
              </a:rPr>
              <a:t>Last in</a:t>
            </a:r>
          </a:p>
          <a:p>
            <a:pPr marL="231775" indent="-231775" algn="ctr">
              <a:lnSpc>
                <a:spcPct val="80000"/>
              </a:lnSpc>
              <a:spcBef>
                <a:spcPct val="20000"/>
              </a:spcBef>
            </a:pPr>
            <a:r>
              <a:rPr lang="en-US" b="1" dirty="0">
                <a:latin typeface="Arial" pitchFamily="34" charset="0"/>
                <a:cs typeface="Arial" pitchFamily="34" charset="0"/>
              </a:rPr>
              <a:t>First out</a:t>
            </a:r>
          </a:p>
        </p:txBody>
      </p:sp>
      <p:grpSp>
        <p:nvGrpSpPr>
          <p:cNvPr id="8209" name="Group 31"/>
          <p:cNvGrpSpPr>
            <a:grpSpLocks/>
          </p:cNvGrpSpPr>
          <p:nvPr/>
        </p:nvGrpSpPr>
        <p:grpSpPr bwMode="auto">
          <a:xfrm>
            <a:off x="1651000" y="2981325"/>
            <a:ext cx="503238" cy="346075"/>
            <a:chOff x="3507" y="1789"/>
            <a:chExt cx="858" cy="497"/>
          </a:xfrm>
        </p:grpSpPr>
        <p:sp>
          <p:nvSpPr>
            <p:cNvPr id="8216" name="Oval 32"/>
            <p:cNvSpPr>
              <a:spLocks noChangeArrowheads="1"/>
            </p:cNvSpPr>
            <p:nvPr/>
          </p:nvSpPr>
          <p:spPr bwMode="auto">
            <a:xfrm>
              <a:off x="3507" y="1789"/>
              <a:ext cx="858" cy="497"/>
            </a:xfrm>
            <a:prstGeom prst="ellipse">
              <a:avLst/>
            </a:prstGeom>
            <a:solidFill>
              <a:srgbClr val="6699FF"/>
            </a:solidFill>
            <a:ln w="38100">
              <a:solidFill>
                <a:schemeClr val="tx1"/>
              </a:solidFill>
              <a:round/>
              <a:headEnd/>
              <a:tailEnd/>
            </a:ln>
          </p:spPr>
          <p:txBody>
            <a:bodyPr wrap="none" anchor="ctr"/>
            <a:lstStyle/>
            <a:p>
              <a:endParaRPr lang="en-US" dirty="0">
                <a:latin typeface="Arial" pitchFamily="34" charset="0"/>
              </a:endParaRPr>
            </a:p>
          </p:txBody>
        </p:sp>
        <p:grpSp>
          <p:nvGrpSpPr>
            <p:cNvPr id="8217" name="Group 33"/>
            <p:cNvGrpSpPr>
              <a:grpSpLocks/>
            </p:cNvGrpSpPr>
            <p:nvPr/>
          </p:nvGrpSpPr>
          <p:grpSpPr bwMode="auto">
            <a:xfrm>
              <a:off x="3758" y="2002"/>
              <a:ext cx="357" cy="76"/>
              <a:chOff x="4109" y="1226"/>
              <a:chExt cx="357" cy="76"/>
            </a:xfrm>
          </p:grpSpPr>
          <p:sp>
            <p:nvSpPr>
              <p:cNvPr id="8218" name="Freeform 34"/>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8219" name="Freeform 35"/>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8220" name="Freeform 36"/>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8210" name="Group 37"/>
          <p:cNvGrpSpPr>
            <a:grpSpLocks/>
          </p:cNvGrpSpPr>
          <p:nvPr/>
        </p:nvGrpSpPr>
        <p:grpSpPr bwMode="auto">
          <a:xfrm>
            <a:off x="1193800" y="4745038"/>
            <a:ext cx="503238" cy="346075"/>
            <a:chOff x="3507" y="1789"/>
            <a:chExt cx="858" cy="497"/>
          </a:xfrm>
        </p:grpSpPr>
        <p:sp>
          <p:nvSpPr>
            <p:cNvPr id="8211" name="Oval 38"/>
            <p:cNvSpPr>
              <a:spLocks noChangeArrowheads="1"/>
            </p:cNvSpPr>
            <p:nvPr/>
          </p:nvSpPr>
          <p:spPr bwMode="auto">
            <a:xfrm>
              <a:off x="3507" y="1789"/>
              <a:ext cx="858" cy="497"/>
            </a:xfrm>
            <a:prstGeom prst="ellipse">
              <a:avLst/>
            </a:prstGeom>
            <a:solidFill>
              <a:srgbClr val="6699FF"/>
            </a:solidFill>
            <a:ln w="38100">
              <a:solidFill>
                <a:schemeClr val="tx1"/>
              </a:solidFill>
              <a:round/>
              <a:headEnd/>
              <a:tailEnd/>
            </a:ln>
          </p:spPr>
          <p:txBody>
            <a:bodyPr wrap="none" anchor="ctr"/>
            <a:lstStyle/>
            <a:p>
              <a:endParaRPr lang="en-US" dirty="0">
                <a:latin typeface="Arial" pitchFamily="34" charset="0"/>
              </a:endParaRPr>
            </a:p>
          </p:txBody>
        </p:sp>
        <p:grpSp>
          <p:nvGrpSpPr>
            <p:cNvPr id="8212" name="Group 39"/>
            <p:cNvGrpSpPr>
              <a:grpSpLocks/>
            </p:cNvGrpSpPr>
            <p:nvPr/>
          </p:nvGrpSpPr>
          <p:grpSpPr bwMode="auto">
            <a:xfrm>
              <a:off x="3758" y="2002"/>
              <a:ext cx="357" cy="76"/>
              <a:chOff x="4109" y="1226"/>
              <a:chExt cx="357" cy="76"/>
            </a:xfrm>
          </p:grpSpPr>
          <p:sp>
            <p:nvSpPr>
              <p:cNvPr id="8213" name="Freeform 40"/>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8214" name="Freeform 41"/>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8215" name="Freeform 42"/>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p:cNvSpPr>
            <a:spLocks noGrp="1"/>
          </p:cNvSpPr>
          <p:nvPr>
            <p:ph type="ftr" sz="quarter" idx="10"/>
          </p:nvPr>
        </p:nvSpPr>
        <p:spPr>
          <a:noFill/>
        </p:spPr>
        <p:txBody>
          <a:bodyPr/>
          <a:lstStyle/>
          <a:p>
            <a:r>
              <a:rPr lang="en-US" smtClean="0"/>
              <a:t>Art of Multiprocessor Programming</a:t>
            </a:r>
          </a:p>
        </p:txBody>
      </p:sp>
      <p:sp>
        <p:nvSpPr>
          <p:cNvPr id="63491" name="Slide Number Placeholder 2"/>
          <p:cNvSpPr>
            <a:spLocks noGrp="1"/>
          </p:cNvSpPr>
          <p:nvPr>
            <p:ph type="sldNum" sz="quarter" idx="11"/>
          </p:nvPr>
        </p:nvSpPr>
        <p:spPr>
          <a:noFill/>
        </p:spPr>
        <p:txBody>
          <a:bodyPr/>
          <a:lstStyle/>
          <a:p>
            <a:fld id="{EEB967C3-FA7F-412A-837D-A0272F35E479}" type="slidenum">
              <a:rPr lang="ar-SA" smtClean="0">
                <a:cs typeface="Arial" pitchFamily="34" charset="0"/>
              </a:rPr>
              <a:pPr/>
              <a:t>60</a:t>
            </a:fld>
            <a:endParaRPr lang="en-US" smtClean="0">
              <a:cs typeface="Arial" pitchFamily="34" charset="0"/>
            </a:endParaRPr>
          </a:p>
        </p:txBody>
      </p:sp>
      <p:sp>
        <p:nvSpPr>
          <p:cNvPr id="6349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CE037A9-E2DE-4A03-A61B-D8067A0B3BA0}" type="slidenum">
              <a:rPr lang="ar-SA" sz="1400">
                <a:solidFill>
                  <a:schemeClr val="tx1"/>
                </a:solidFill>
                <a:latin typeface="Arial" pitchFamily="34" charset="0"/>
                <a:cs typeface="Arial" pitchFamily="34" charset="0"/>
              </a:rPr>
              <a:pPr/>
              <a:t>60</a:t>
            </a:fld>
            <a:endParaRPr lang="en-US" sz="1400" dirty="0">
              <a:solidFill>
                <a:schemeClr val="tx1"/>
              </a:solidFill>
              <a:latin typeface="Arial" pitchFamily="34" charset="0"/>
              <a:cs typeface="Arial" pitchFamily="34" charset="0"/>
            </a:endParaRPr>
          </a:p>
        </p:txBody>
      </p:sp>
      <p:sp>
        <p:nvSpPr>
          <p:cNvPr id="63493" name="Rectangle 5"/>
          <p:cNvSpPr>
            <a:spLocks noChangeArrowheads="1"/>
          </p:cNvSpPr>
          <p:nvPr/>
        </p:nvSpPr>
        <p:spPr bwMode="auto">
          <a:xfrm>
            <a:off x="838200" y="1752600"/>
            <a:ext cx="7315200" cy="43592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public class</a:t>
            </a:r>
            <a:r>
              <a:rPr lang="en-US" sz="2000" b="1">
                <a:latin typeface="Lucida Console" pitchFamily="49" charset="0"/>
                <a:cs typeface="Courier New" pitchFamily="49" charset="0"/>
              </a:rPr>
              <a:t> Queue&lt;T&gt; {</a:t>
            </a:r>
          </a:p>
          <a:p>
            <a:pPr algn="l"/>
            <a:endParaRPr lang="en-US" sz="2000" b="1">
              <a:latin typeface="Lucida Console" pitchFamily="49" charset="0"/>
              <a:cs typeface="Courier New" pitchFamily="49" charset="0"/>
            </a:endParaRP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int</a:t>
            </a:r>
            <a:r>
              <a:rPr lang="en-US" sz="2000" b="1">
                <a:latin typeface="Lucida Console" pitchFamily="49" charset="0"/>
                <a:cs typeface="Courier New" pitchFamily="49" charset="0"/>
              </a:rPr>
              <a:t> head = 0, tail = 0; </a:t>
            </a:r>
          </a:p>
          <a:p>
            <a:pPr algn="l"/>
            <a:r>
              <a:rPr lang="en-US" sz="2000" b="1">
                <a:latin typeface="Lucida Console" pitchFamily="49" charset="0"/>
                <a:cs typeface="Courier New" pitchFamily="49" charset="0"/>
              </a:rPr>
              <a:t>  T[QSIZE] items;</a:t>
            </a:r>
          </a:p>
          <a:p>
            <a:pPr algn="l"/>
            <a:endParaRPr lang="en-US" sz="2000" b="1">
              <a:latin typeface="Lucida Console" pitchFamily="49" charset="0"/>
              <a:cs typeface="Courier New" pitchFamily="49" charset="0"/>
            </a:endParaRP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public synchronized T</a:t>
            </a:r>
            <a:r>
              <a:rPr lang="en-US" sz="2000" b="1">
                <a:latin typeface="Lucida Console" pitchFamily="49" charset="0"/>
                <a:cs typeface="Courier New" pitchFamily="49" charset="0"/>
              </a:rPr>
              <a:t> deq()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while</a:t>
            </a:r>
            <a:r>
              <a:rPr lang="en-US" sz="2000" b="1">
                <a:latin typeface="Lucida Console" pitchFamily="49" charset="0"/>
                <a:cs typeface="Courier New" pitchFamily="49" charset="0"/>
              </a:rPr>
              <a:t> (tail – head == 0)</a:t>
            </a:r>
          </a:p>
          <a:p>
            <a:pPr algn="l"/>
            <a:r>
              <a:rPr lang="en-US" sz="2000" b="1">
                <a:latin typeface="Lucida Console" pitchFamily="49" charset="0"/>
                <a:cs typeface="Courier New" pitchFamily="49" charset="0"/>
              </a:rPr>
              <a:t>     wait();</a:t>
            </a:r>
            <a:endParaRPr lang="en-US" sz="2000" b="1">
              <a:solidFill>
                <a:srgbClr val="FF0000"/>
              </a:solidFill>
              <a:latin typeface="Lucida Console" pitchFamily="49" charset="0"/>
              <a:cs typeface="Courier New" pitchFamily="49" charset="0"/>
            </a:endParaRPr>
          </a:p>
          <a:p>
            <a:pPr algn="l"/>
            <a:r>
              <a:rPr lang="en-US" sz="2000" b="1">
                <a:latin typeface="Lucida Console" pitchFamily="49" charset="0"/>
                <a:cs typeface="Courier New" pitchFamily="49" charset="0"/>
              </a:rPr>
              <a:t>   T result = items[head % QSIZE]; head++;</a:t>
            </a:r>
          </a:p>
          <a:p>
            <a:pPr algn="l"/>
            <a:r>
              <a:rPr lang="en-US" sz="2000" b="1">
                <a:latin typeface="Lucida Console" pitchFamily="49" charset="0"/>
                <a:cs typeface="Courier New" pitchFamily="49" charset="0"/>
              </a:rPr>
              <a:t>   notifyAll();</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return</a:t>
            </a:r>
            <a:r>
              <a:rPr lang="en-US" sz="2000" b="1">
                <a:latin typeface="Lucida Console" pitchFamily="49" charset="0"/>
                <a:cs typeface="Courier New" pitchFamily="49" charset="0"/>
              </a:rPr>
              <a:t> result;</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a:t>
            </a:r>
          </a:p>
        </p:txBody>
      </p:sp>
      <p:sp>
        <p:nvSpPr>
          <p:cNvPr id="63494" name="Rectangle 2"/>
          <p:cNvSpPr>
            <a:spLocks noGrp="1" noChangeArrowheads="1"/>
          </p:cNvSpPr>
          <p:nvPr>
            <p:ph type="title" idx="4294967295"/>
          </p:nvPr>
        </p:nvSpPr>
        <p:spPr/>
        <p:txBody>
          <a:bodyPr/>
          <a:lstStyle/>
          <a:p>
            <a:r>
              <a:rPr lang="en-US" smtClean="0"/>
              <a:t>Java Synchronized Methods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1"/>
          <p:cNvSpPr>
            <a:spLocks noGrp="1"/>
          </p:cNvSpPr>
          <p:nvPr>
            <p:ph type="ftr" sz="quarter" idx="10"/>
          </p:nvPr>
        </p:nvSpPr>
        <p:spPr>
          <a:noFill/>
        </p:spPr>
        <p:txBody>
          <a:bodyPr/>
          <a:lstStyle/>
          <a:p>
            <a:r>
              <a:rPr lang="en-US" smtClean="0"/>
              <a:t>Art of Multiprocessor Programming</a:t>
            </a:r>
          </a:p>
        </p:txBody>
      </p:sp>
      <p:sp>
        <p:nvSpPr>
          <p:cNvPr id="64515" name="Slide Number Placeholder 2"/>
          <p:cNvSpPr>
            <a:spLocks noGrp="1"/>
          </p:cNvSpPr>
          <p:nvPr>
            <p:ph type="sldNum" sz="quarter" idx="11"/>
          </p:nvPr>
        </p:nvSpPr>
        <p:spPr>
          <a:noFill/>
        </p:spPr>
        <p:txBody>
          <a:bodyPr/>
          <a:lstStyle/>
          <a:p>
            <a:fld id="{BB629E7E-66DF-4B84-9C9C-BBC00C95A60F}" type="slidenum">
              <a:rPr lang="ar-SA" smtClean="0">
                <a:cs typeface="Arial" pitchFamily="34" charset="0"/>
              </a:rPr>
              <a:pPr/>
              <a:t>61</a:t>
            </a:fld>
            <a:endParaRPr lang="en-US" smtClean="0">
              <a:cs typeface="Arial" pitchFamily="34" charset="0"/>
            </a:endParaRPr>
          </a:p>
        </p:txBody>
      </p:sp>
      <p:sp>
        <p:nvSpPr>
          <p:cNvPr id="6451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3887991-F7F7-4A31-8A68-F396120D6377}" type="slidenum">
              <a:rPr lang="ar-SA" sz="1400">
                <a:solidFill>
                  <a:schemeClr val="tx1"/>
                </a:solidFill>
                <a:latin typeface="Arial" pitchFamily="34" charset="0"/>
                <a:cs typeface="Arial" pitchFamily="34" charset="0"/>
              </a:rPr>
              <a:pPr/>
              <a:t>61</a:t>
            </a:fld>
            <a:endParaRPr lang="en-US" sz="1400" dirty="0">
              <a:solidFill>
                <a:schemeClr val="tx1"/>
              </a:solidFill>
              <a:latin typeface="Arial" pitchFamily="34" charset="0"/>
              <a:cs typeface="Arial" pitchFamily="34" charset="0"/>
            </a:endParaRPr>
          </a:p>
        </p:txBody>
      </p:sp>
      <p:sp>
        <p:nvSpPr>
          <p:cNvPr id="64517" name="Rectangle 2"/>
          <p:cNvSpPr>
            <a:spLocks noChangeArrowheads="1"/>
          </p:cNvSpPr>
          <p:nvPr/>
        </p:nvSpPr>
        <p:spPr bwMode="auto">
          <a:xfrm>
            <a:off x="838200" y="1752600"/>
            <a:ext cx="7315200" cy="43592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public class</a:t>
            </a:r>
            <a:r>
              <a:rPr lang="en-US" sz="2000" b="1">
                <a:latin typeface="Lucida Console" pitchFamily="49" charset="0"/>
                <a:cs typeface="Courier New" pitchFamily="49" charset="0"/>
              </a:rPr>
              <a:t> Queue&lt;T&gt; </a:t>
            </a:r>
            <a:r>
              <a:rPr lang="en-US" sz="2000" b="1">
                <a:solidFill>
                  <a:schemeClr val="folHlink"/>
                </a:solidFill>
                <a:latin typeface="Lucida Console" pitchFamily="49" charset="0"/>
                <a:cs typeface="Courier New" pitchFamily="49" charset="0"/>
              </a:rPr>
              <a:t>{</a:t>
            </a:r>
          </a:p>
          <a:p>
            <a:pPr algn="l"/>
            <a:endParaRPr lang="en-US" sz="2000" b="1">
              <a:solidFill>
                <a:schemeClr val="folHlink"/>
              </a:solidFill>
              <a:latin typeface="Lucida Console" pitchFamily="49" charset="0"/>
              <a:cs typeface="Courier New" pitchFamily="49" charset="0"/>
            </a:endParaRP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int head = 0, tail = 0; </a:t>
            </a:r>
          </a:p>
          <a:p>
            <a:pPr algn="l"/>
            <a:r>
              <a:rPr lang="en-US" sz="2000" b="1">
                <a:solidFill>
                  <a:schemeClr val="folHlink"/>
                </a:solidFill>
                <a:latin typeface="Lucida Console" pitchFamily="49" charset="0"/>
                <a:cs typeface="Courier New" pitchFamily="49" charset="0"/>
              </a:rPr>
              <a:t>  T[QSIZE] items;</a:t>
            </a:r>
          </a:p>
          <a:p>
            <a:pPr algn="l"/>
            <a:endParaRPr lang="en-US" sz="2000" b="1">
              <a:solidFill>
                <a:schemeClr val="folHlink"/>
              </a:solidFill>
              <a:latin typeface="Lucida Console" pitchFamily="49" charset="0"/>
              <a:cs typeface="Courier New" pitchFamily="49" charset="0"/>
            </a:endParaRPr>
          </a:p>
          <a:p>
            <a:pPr algn="l"/>
            <a:r>
              <a:rPr lang="en-US" sz="2000" b="1">
                <a:solidFill>
                  <a:schemeClr val="folHlink"/>
                </a:solidFill>
                <a:latin typeface="Lucida Console" pitchFamily="49" charset="0"/>
                <a:cs typeface="Courier New" pitchFamily="49" charset="0"/>
              </a:rPr>
              <a:t>  public synchronized T deq() {</a:t>
            </a:r>
          </a:p>
          <a:p>
            <a:pPr algn="l"/>
            <a:r>
              <a:rPr lang="en-US" sz="2000" b="1">
                <a:solidFill>
                  <a:schemeClr val="folHlink"/>
                </a:solidFill>
                <a:latin typeface="Lucida Console" pitchFamily="49" charset="0"/>
                <a:cs typeface="Courier New" pitchFamily="49" charset="0"/>
              </a:rPr>
              <a:t>   while (tail – head == 0)</a:t>
            </a:r>
          </a:p>
          <a:p>
            <a:pPr algn="l"/>
            <a:r>
              <a:rPr lang="en-US" sz="2000" b="1">
                <a:solidFill>
                  <a:schemeClr val="folHlink"/>
                </a:solidFill>
                <a:latin typeface="Lucida Console" pitchFamily="49" charset="0"/>
                <a:cs typeface="Courier New" pitchFamily="49" charset="0"/>
              </a:rPr>
              <a:t>     wait();</a:t>
            </a:r>
          </a:p>
          <a:p>
            <a:pPr algn="l"/>
            <a:r>
              <a:rPr lang="en-US" sz="2000" b="1">
                <a:solidFill>
                  <a:schemeClr val="folHlink"/>
                </a:solidFill>
                <a:latin typeface="Lucida Console" pitchFamily="49" charset="0"/>
                <a:cs typeface="Courier New" pitchFamily="49" charset="0"/>
              </a:rPr>
              <a:t>   T result = items[head % QSIZE]; head++;</a:t>
            </a:r>
          </a:p>
          <a:p>
            <a:pPr algn="l"/>
            <a:r>
              <a:rPr lang="en-US" sz="2000" b="1">
                <a:solidFill>
                  <a:schemeClr val="folHlink"/>
                </a:solidFill>
                <a:latin typeface="Lucida Console" pitchFamily="49" charset="0"/>
                <a:cs typeface="Courier New" pitchFamily="49" charset="0"/>
              </a:rPr>
              <a:t>   notifyAll();</a:t>
            </a:r>
          </a:p>
          <a:p>
            <a:pPr algn="l"/>
            <a:r>
              <a:rPr lang="en-US" sz="2000" b="1">
                <a:solidFill>
                  <a:schemeClr val="folHlink"/>
                </a:solidFill>
                <a:latin typeface="Lucida Console" pitchFamily="49" charset="0"/>
                <a:cs typeface="Courier New" pitchFamily="49" charset="0"/>
              </a:rPr>
              <a:t>   return result;</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64518" name="Rectangle 3"/>
          <p:cNvSpPr>
            <a:spLocks noGrp="1" noChangeArrowheads="1"/>
          </p:cNvSpPr>
          <p:nvPr>
            <p:ph type="title" idx="4294967295"/>
          </p:nvPr>
        </p:nvSpPr>
        <p:spPr/>
        <p:txBody>
          <a:bodyPr/>
          <a:lstStyle/>
          <a:p>
            <a:r>
              <a:rPr lang="en-US" smtClean="0"/>
              <a:t>Java Synchronized Methods</a:t>
            </a:r>
          </a:p>
        </p:txBody>
      </p:sp>
      <p:sp>
        <p:nvSpPr>
          <p:cNvPr id="64519" name="AutoShape 4"/>
          <p:cNvSpPr>
            <a:spLocks noChangeArrowheads="1"/>
          </p:cNvSpPr>
          <p:nvPr/>
        </p:nvSpPr>
        <p:spPr bwMode="auto">
          <a:xfrm flipH="1">
            <a:off x="858838" y="1766888"/>
            <a:ext cx="3340100" cy="346075"/>
          </a:xfrm>
          <a:prstGeom prst="wedgeRoundRectCallout">
            <a:avLst>
              <a:gd name="adj1" fmla="val -56750"/>
              <a:gd name="adj2" fmla="val 850000"/>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64520" name="Text Box 5"/>
          <p:cNvSpPr txBox="1">
            <a:spLocks noChangeArrowheads="1"/>
          </p:cNvSpPr>
          <p:nvPr/>
        </p:nvSpPr>
        <p:spPr bwMode="auto">
          <a:xfrm>
            <a:off x="2813050" y="4943475"/>
            <a:ext cx="5364163" cy="946150"/>
          </a:xfrm>
          <a:prstGeom prst="rect">
            <a:avLst/>
          </a:prstGeom>
          <a:noFill/>
          <a:ln w="38100" algn="ctr">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Each object has an implicit lock with an implicit condition</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ph type="ftr" sz="quarter" idx="10"/>
          </p:nvPr>
        </p:nvSpPr>
        <p:spPr>
          <a:noFill/>
        </p:spPr>
        <p:txBody>
          <a:bodyPr/>
          <a:lstStyle/>
          <a:p>
            <a:r>
              <a:rPr lang="en-US" smtClean="0"/>
              <a:t>Art of Multiprocessor Programming</a:t>
            </a:r>
          </a:p>
        </p:txBody>
      </p:sp>
      <p:sp>
        <p:nvSpPr>
          <p:cNvPr id="65539" name="Slide Number Placeholder 2"/>
          <p:cNvSpPr>
            <a:spLocks noGrp="1"/>
          </p:cNvSpPr>
          <p:nvPr>
            <p:ph type="sldNum" sz="quarter" idx="11"/>
          </p:nvPr>
        </p:nvSpPr>
        <p:spPr>
          <a:noFill/>
        </p:spPr>
        <p:txBody>
          <a:bodyPr/>
          <a:lstStyle/>
          <a:p>
            <a:fld id="{9364B0E4-3A25-4097-872E-435CDF4E2FBD}" type="slidenum">
              <a:rPr lang="ar-SA" smtClean="0">
                <a:cs typeface="Arial" pitchFamily="34" charset="0"/>
              </a:rPr>
              <a:pPr/>
              <a:t>62</a:t>
            </a:fld>
            <a:endParaRPr lang="en-US" smtClean="0">
              <a:cs typeface="Arial" pitchFamily="34" charset="0"/>
            </a:endParaRPr>
          </a:p>
        </p:txBody>
      </p:sp>
      <p:sp>
        <p:nvSpPr>
          <p:cNvPr id="6554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3762F23E-26B6-48FC-AAB3-47BADF88A380}" type="slidenum">
              <a:rPr lang="ar-SA" sz="1400">
                <a:solidFill>
                  <a:schemeClr val="tx1"/>
                </a:solidFill>
                <a:latin typeface="Arial" pitchFamily="34" charset="0"/>
                <a:cs typeface="Arial" pitchFamily="34" charset="0"/>
              </a:rPr>
              <a:pPr/>
              <a:t>62</a:t>
            </a:fld>
            <a:endParaRPr lang="en-US" sz="1400" dirty="0">
              <a:solidFill>
                <a:schemeClr val="tx1"/>
              </a:solidFill>
              <a:latin typeface="Arial" pitchFamily="34" charset="0"/>
              <a:cs typeface="Arial" pitchFamily="34" charset="0"/>
            </a:endParaRPr>
          </a:p>
        </p:txBody>
      </p:sp>
      <p:sp>
        <p:nvSpPr>
          <p:cNvPr id="65541" name="Rectangle 2"/>
          <p:cNvSpPr>
            <a:spLocks noChangeArrowheads="1"/>
          </p:cNvSpPr>
          <p:nvPr/>
        </p:nvSpPr>
        <p:spPr bwMode="auto">
          <a:xfrm>
            <a:off x="838200" y="1752600"/>
            <a:ext cx="7315200" cy="43592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Queue&lt;T&gt; {</a:t>
            </a:r>
          </a:p>
          <a:p>
            <a:pPr algn="l"/>
            <a:endParaRPr lang="en-US" sz="2000" b="1">
              <a:solidFill>
                <a:schemeClr val="folHlink"/>
              </a:solidFill>
              <a:latin typeface="Lucida Console" pitchFamily="49" charset="0"/>
              <a:cs typeface="Courier New" pitchFamily="49" charset="0"/>
            </a:endParaRPr>
          </a:p>
          <a:p>
            <a:pPr algn="l"/>
            <a:r>
              <a:rPr lang="en-US" sz="2000" b="1">
                <a:solidFill>
                  <a:schemeClr val="folHlink"/>
                </a:solidFill>
                <a:latin typeface="Lucida Console" pitchFamily="49" charset="0"/>
                <a:cs typeface="Courier New" pitchFamily="49" charset="0"/>
              </a:rPr>
              <a:t>  int head = 0, tail = 0; </a:t>
            </a:r>
          </a:p>
          <a:p>
            <a:pPr algn="l"/>
            <a:r>
              <a:rPr lang="en-US" sz="2000" b="1">
                <a:solidFill>
                  <a:schemeClr val="folHlink"/>
                </a:solidFill>
                <a:latin typeface="Lucida Console" pitchFamily="49" charset="0"/>
                <a:cs typeface="Courier New" pitchFamily="49" charset="0"/>
              </a:rPr>
              <a:t>  T[QSIZE] items;</a:t>
            </a:r>
          </a:p>
          <a:p>
            <a:pPr algn="l"/>
            <a:endParaRPr lang="en-US" sz="2000" b="1">
              <a:solidFill>
                <a:schemeClr val="folHlink"/>
              </a:solidFill>
              <a:latin typeface="Lucida Console" pitchFamily="49" charset="0"/>
              <a:cs typeface="Courier New" pitchFamily="49" charset="0"/>
            </a:endParaRPr>
          </a:p>
          <a:p>
            <a:pPr algn="l"/>
            <a:r>
              <a:rPr lang="en-US" sz="2000" b="1">
                <a:solidFill>
                  <a:schemeClr val="folHlink"/>
                </a:solidFill>
                <a:latin typeface="Lucida Console" pitchFamily="49" charset="0"/>
                <a:cs typeface="Courier New" pitchFamily="49" charset="0"/>
              </a:rPr>
              <a:t>  public</a:t>
            </a:r>
            <a:r>
              <a:rPr lang="en-US" sz="2000" b="1">
                <a:solidFill>
                  <a:schemeClr val="tx1"/>
                </a:solidFill>
                <a:latin typeface="Lucida Console" pitchFamily="49" charset="0"/>
                <a:cs typeface="Courier New" pitchFamily="49" charset="0"/>
              </a:rPr>
              <a:t> synchronized </a:t>
            </a:r>
            <a:r>
              <a:rPr lang="en-US" sz="2000" b="1">
                <a:solidFill>
                  <a:schemeClr val="folHlink"/>
                </a:solidFill>
                <a:latin typeface="Lucida Console" pitchFamily="49" charset="0"/>
                <a:cs typeface="Courier New" pitchFamily="49" charset="0"/>
              </a:rPr>
              <a:t>T deq() {</a:t>
            </a:r>
          </a:p>
          <a:p>
            <a:pPr algn="l"/>
            <a:r>
              <a:rPr lang="en-US" sz="2000" b="1">
                <a:solidFill>
                  <a:schemeClr val="folHlink"/>
                </a:solidFill>
                <a:latin typeface="Lucida Console" pitchFamily="49" charset="0"/>
                <a:cs typeface="Courier New" pitchFamily="49" charset="0"/>
              </a:rPr>
              <a:t>   while (tail – head == 0)</a:t>
            </a:r>
          </a:p>
          <a:p>
            <a:pPr algn="l"/>
            <a:r>
              <a:rPr lang="en-US" sz="2000" b="1">
                <a:solidFill>
                  <a:schemeClr val="folHlink"/>
                </a:solidFill>
                <a:latin typeface="Lucida Console" pitchFamily="49" charset="0"/>
                <a:cs typeface="Courier New" pitchFamily="49" charset="0"/>
              </a:rPr>
              <a:t>     wait();</a:t>
            </a:r>
          </a:p>
          <a:p>
            <a:pPr algn="l"/>
            <a:r>
              <a:rPr lang="en-US" sz="2000" b="1">
                <a:solidFill>
                  <a:schemeClr val="folHlink"/>
                </a:solidFill>
                <a:latin typeface="Lucida Console" pitchFamily="49" charset="0"/>
                <a:cs typeface="Courier New" pitchFamily="49" charset="0"/>
              </a:rPr>
              <a:t>   T result = items[head % QSIZE]; head++;</a:t>
            </a:r>
          </a:p>
          <a:p>
            <a:pPr algn="l"/>
            <a:r>
              <a:rPr lang="en-US" sz="2000" b="1">
                <a:solidFill>
                  <a:schemeClr val="folHlink"/>
                </a:solidFill>
                <a:latin typeface="Lucida Console" pitchFamily="49" charset="0"/>
                <a:cs typeface="Courier New" pitchFamily="49" charset="0"/>
              </a:rPr>
              <a:t>   notifyAll();</a:t>
            </a:r>
          </a:p>
          <a:p>
            <a:pPr algn="l"/>
            <a:r>
              <a:rPr lang="en-US" sz="2000" b="1">
                <a:solidFill>
                  <a:schemeClr val="folHlink"/>
                </a:solidFill>
                <a:latin typeface="Lucida Console" pitchFamily="49" charset="0"/>
                <a:cs typeface="Courier New" pitchFamily="49" charset="0"/>
              </a:rPr>
              <a:t>   return result;</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65542" name="Rectangle 3"/>
          <p:cNvSpPr>
            <a:spLocks noGrp="1" noChangeArrowheads="1"/>
          </p:cNvSpPr>
          <p:nvPr>
            <p:ph type="title" idx="4294967295"/>
          </p:nvPr>
        </p:nvSpPr>
        <p:spPr/>
        <p:txBody>
          <a:bodyPr/>
          <a:lstStyle/>
          <a:p>
            <a:r>
              <a:rPr lang="en-US" smtClean="0"/>
              <a:t>Java Synchronized Methods</a:t>
            </a:r>
          </a:p>
        </p:txBody>
      </p:sp>
      <p:sp>
        <p:nvSpPr>
          <p:cNvPr id="65543" name="AutoShape 4"/>
          <p:cNvSpPr>
            <a:spLocks noChangeArrowheads="1"/>
          </p:cNvSpPr>
          <p:nvPr/>
        </p:nvSpPr>
        <p:spPr bwMode="auto">
          <a:xfrm flipH="1">
            <a:off x="2174875" y="3319463"/>
            <a:ext cx="2105025" cy="346075"/>
          </a:xfrm>
          <a:prstGeom prst="wedgeRoundRectCallout">
            <a:avLst>
              <a:gd name="adj1" fmla="val -70366"/>
              <a:gd name="adj2" fmla="val -287616"/>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65544" name="Text Box 5"/>
          <p:cNvSpPr txBox="1">
            <a:spLocks noChangeArrowheads="1"/>
          </p:cNvSpPr>
          <p:nvPr/>
        </p:nvSpPr>
        <p:spPr bwMode="auto">
          <a:xfrm>
            <a:off x="4554538" y="1895475"/>
            <a:ext cx="3397250" cy="946150"/>
          </a:xfrm>
          <a:prstGeom prst="rect">
            <a:avLst/>
          </a:prstGeom>
          <a:noFill/>
          <a:ln w="38100" algn="ctr">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Lock on entry, unlock on return</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1"/>
          <p:cNvSpPr>
            <a:spLocks noGrp="1"/>
          </p:cNvSpPr>
          <p:nvPr>
            <p:ph type="ftr" sz="quarter" idx="10"/>
          </p:nvPr>
        </p:nvSpPr>
        <p:spPr>
          <a:noFill/>
        </p:spPr>
        <p:txBody>
          <a:bodyPr/>
          <a:lstStyle/>
          <a:p>
            <a:r>
              <a:rPr lang="en-US" smtClean="0"/>
              <a:t>Art of Multiprocessor Programming</a:t>
            </a:r>
          </a:p>
        </p:txBody>
      </p:sp>
      <p:sp>
        <p:nvSpPr>
          <p:cNvPr id="66563" name="Slide Number Placeholder 2"/>
          <p:cNvSpPr>
            <a:spLocks noGrp="1"/>
          </p:cNvSpPr>
          <p:nvPr>
            <p:ph type="sldNum" sz="quarter" idx="11"/>
          </p:nvPr>
        </p:nvSpPr>
        <p:spPr>
          <a:noFill/>
        </p:spPr>
        <p:txBody>
          <a:bodyPr/>
          <a:lstStyle/>
          <a:p>
            <a:fld id="{4AC56DBA-65B6-478F-B8F9-418656D8256B}" type="slidenum">
              <a:rPr lang="ar-SA" smtClean="0">
                <a:cs typeface="Arial" pitchFamily="34" charset="0"/>
              </a:rPr>
              <a:pPr/>
              <a:t>63</a:t>
            </a:fld>
            <a:endParaRPr lang="en-US" smtClean="0">
              <a:cs typeface="Arial" pitchFamily="34" charset="0"/>
            </a:endParaRPr>
          </a:p>
        </p:txBody>
      </p:sp>
      <p:sp>
        <p:nvSpPr>
          <p:cNvPr id="6656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3DB8EB5D-C7B1-4746-A241-AC5860DC7BB2}" type="slidenum">
              <a:rPr lang="ar-SA" sz="1400">
                <a:solidFill>
                  <a:schemeClr val="tx1"/>
                </a:solidFill>
                <a:latin typeface="Arial" pitchFamily="34" charset="0"/>
                <a:cs typeface="Arial" pitchFamily="34" charset="0"/>
              </a:rPr>
              <a:pPr/>
              <a:t>63</a:t>
            </a:fld>
            <a:endParaRPr lang="en-US" sz="1400" dirty="0">
              <a:solidFill>
                <a:schemeClr val="tx1"/>
              </a:solidFill>
              <a:latin typeface="Arial" pitchFamily="34" charset="0"/>
              <a:cs typeface="Arial" pitchFamily="34" charset="0"/>
            </a:endParaRPr>
          </a:p>
        </p:txBody>
      </p:sp>
      <p:sp>
        <p:nvSpPr>
          <p:cNvPr id="66565" name="Rectangle 2"/>
          <p:cNvSpPr>
            <a:spLocks noChangeArrowheads="1"/>
          </p:cNvSpPr>
          <p:nvPr/>
        </p:nvSpPr>
        <p:spPr bwMode="auto">
          <a:xfrm>
            <a:off x="838200" y="1752600"/>
            <a:ext cx="7315200" cy="43592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Queue&lt;T&gt; {</a:t>
            </a:r>
          </a:p>
          <a:p>
            <a:pPr algn="l"/>
            <a:endParaRPr lang="en-US" sz="2000" b="1">
              <a:solidFill>
                <a:schemeClr val="folHlink"/>
              </a:solidFill>
              <a:latin typeface="Lucida Console" pitchFamily="49" charset="0"/>
              <a:cs typeface="Courier New" pitchFamily="49" charset="0"/>
            </a:endParaRPr>
          </a:p>
          <a:p>
            <a:pPr algn="l"/>
            <a:r>
              <a:rPr lang="en-US" sz="2000" b="1">
                <a:solidFill>
                  <a:schemeClr val="folHlink"/>
                </a:solidFill>
                <a:latin typeface="Lucida Console" pitchFamily="49" charset="0"/>
                <a:cs typeface="Courier New" pitchFamily="49" charset="0"/>
              </a:rPr>
              <a:t>  int head = 0, tail = 0; </a:t>
            </a:r>
          </a:p>
          <a:p>
            <a:pPr algn="l"/>
            <a:r>
              <a:rPr lang="en-US" sz="2000" b="1">
                <a:solidFill>
                  <a:schemeClr val="folHlink"/>
                </a:solidFill>
                <a:latin typeface="Lucida Console" pitchFamily="49" charset="0"/>
                <a:cs typeface="Courier New" pitchFamily="49" charset="0"/>
              </a:rPr>
              <a:t>  T[QSIZE] items;</a:t>
            </a:r>
          </a:p>
          <a:p>
            <a:pPr algn="l"/>
            <a:endParaRPr lang="en-US" sz="2000" b="1">
              <a:solidFill>
                <a:schemeClr val="folHlink"/>
              </a:solidFill>
              <a:latin typeface="Lucida Console" pitchFamily="49" charset="0"/>
              <a:cs typeface="Courier New" pitchFamily="49" charset="0"/>
            </a:endParaRPr>
          </a:p>
          <a:p>
            <a:pPr algn="l"/>
            <a:r>
              <a:rPr lang="en-US" sz="2000" b="1">
                <a:solidFill>
                  <a:schemeClr val="folHlink"/>
                </a:solidFill>
                <a:latin typeface="Lucida Console" pitchFamily="49" charset="0"/>
                <a:cs typeface="Courier New" pitchFamily="49" charset="0"/>
              </a:rPr>
              <a:t>  public synchronized T deq() {</a:t>
            </a:r>
          </a:p>
          <a:p>
            <a:pPr algn="l"/>
            <a:r>
              <a:rPr lang="en-US" sz="2000" b="1">
                <a:solidFill>
                  <a:schemeClr val="folHlink"/>
                </a:solidFill>
                <a:latin typeface="Lucida Console" pitchFamily="49" charset="0"/>
                <a:cs typeface="Courier New" pitchFamily="49" charset="0"/>
              </a:rPr>
              <a:t>   while (tail – head == 0)</a:t>
            </a:r>
          </a:p>
          <a:p>
            <a:pPr algn="l"/>
            <a:r>
              <a:rPr lang="en-US" sz="2000" b="1">
                <a:latin typeface="Lucida Console" pitchFamily="49" charset="0"/>
                <a:cs typeface="Courier New" pitchFamily="49" charset="0"/>
              </a:rPr>
              <a:t>     wait();</a:t>
            </a:r>
            <a:endParaRPr lang="en-US" sz="2000" b="1">
              <a:solidFill>
                <a:srgbClr val="FF0000"/>
              </a:solidFill>
              <a:latin typeface="Lucida Console" pitchFamily="49" charset="0"/>
              <a:cs typeface="Courier New" pitchFamily="49" charset="0"/>
            </a:endParaRP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T result = items[head % QSIZE]; head++;</a:t>
            </a:r>
          </a:p>
          <a:p>
            <a:pPr algn="l"/>
            <a:r>
              <a:rPr lang="en-US" sz="2000" b="1">
                <a:solidFill>
                  <a:schemeClr val="folHlink"/>
                </a:solidFill>
                <a:latin typeface="Lucida Console" pitchFamily="49" charset="0"/>
                <a:cs typeface="Courier New" pitchFamily="49" charset="0"/>
              </a:rPr>
              <a:t>   this.notifyAll();</a:t>
            </a:r>
          </a:p>
          <a:p>
            <a:pPr algn="l"/>
            <a:r>
              <a:rPr lang="en-US" sz="2000" b="1">
                <a:solidFill>
                  <a:schemeClr val="folHlink"/>
                </a:solidFill>
                <a:latin typeface="Lucida Console" pitchFamily="49" charset="0"/>
                <a:cs typeface="Courier New" pitchFamily="49" charset="0"/>
              </a:rPr>
              <a:t>   return result;</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66566" name="Rectangle 3"/>
          <p:cNvSpPr>
            <a:spLocks noGrp="1" noChangeArrowheads="1"/>
          </p:cNvSpPr>
          <p:nvPr>
            <p:ph type="title" idx="4294967295"/>
          </p:nvPr>
        </p:nvSpPr>
        <p:spPr/>
        <p:txBody>
          <a:bodyPr/>
          <a:lstStyle/>
          <a:p>
            <a:r>
              <a:rPr lang="en-US" smtClean="0"/>
              <a:t>Java Synchronized Methods</a:t>
            </a:r>
          </a:p>
        </p:txBody>
      </p:sp>
      <p:sp>
        <p:nvSpPr>
          <p:cNvPr id="66567" name="AutoShape 4"/>
          <p:cNvSpPr>
            <a:spLocks noChangeArrowheads="1"/>
          </p:cNvSpPr>
          <p:nvPr/>
        </p:nvSpPr>
        <p:spPr bwMode="auto">
          <a:xfrm flipH="1">
            <a:off x="1620838" y="3914775"/>
            <a:ext cx="1131887" cy="346075"/>
          </a:xfrm>
          <a:prstGeom prst="wedgeRoundRectCallout">
            <a:avLst>
              <a:gd name="adj1" fmla="val -261926"/>
              <a:gd name="adj2" fmla="val -428903"/>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66568" name="Text Box 5"/>
          <p:cNvSpPr txBox="1">
            <a:spLocks noChangeArrowheads="1"/>
          </p:cNvSpPr>
          <p:nvPr/>
        </p:nvSpPr>
        <p:spPr bwMode="auto">
          <a:xfrm>
            <a:off x="4554538" y="1895475"/>
            <a:ext cx="3397250" cy="946150"/>
          </a:xfrm>
          <a:prstGeom prst="rect">
            <a:avLst/>
          </a:prstGeom>
          <a:noFill/>
          <a:ln w="38100" algn="ctr">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Wait on implicit condition</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1"/>
          <p:cNvSpPr>
            <a:spLocks noGrp="1"/>
          </p:cNvSpPr>
          <p:nvPr>
            <p:ph type="ftr" sz="quarter" idx="10"/>
          </p:nvPr>
        </p:nvSpPr>
        <p:spPr>
          <a:noFill/>
        </p:spPr>
        <p:txBody>
          <a:bodyPr/>
          <a:lstStyle/>
          <a:p>
            <a:r>
              <a:rPr lang="en-US" smtClean="0"/>
              <a:t>Art of Multiprocessor Programming</a:t>
            </a:r>
          </a:p>
        </p:txBody>
      </p:sp>
      <p:sp>
        <p:nvSpPr>
          <p:cNvPr id="67587" name="Slide Number Placeholder 2"/>
          <p:cNvSpPr>
            <a:spLocks noGrp="1"/>
          </p:cNvSpPr>
          <p:nvPr>
            <p:ph type="sldNum" sz="quarter" idx="11"/>
          </p:nvPr>
        </p:nvSpPr>
        <p:spPr>
          <a:noFill/>
        </p:spPr>
        <p:txBody>
          <a:bodyPr/>
          <a:lstStyle/>
          <a:p>
            <a:fld id="{B7E00F38-B861-4751-8001-9F271003DEBC}" type="slidenum">
              <a:rPr lang="ar-SA" smtClean="0">
                <a:cs typeface="Arial" pitchFamily="34" charset="0"/>
              </a:rPr>
              <a:pPr/>
              <a:t>64</a:t>
            </a:fld>
            <a:endParaRPr lang="en-US" smtClean="0">
              <a:cs typeface="Arial" pitchFamily="34" charset="0"/>
            </a:endParaRPr>
          </a:p>
        </p:txBody>
      </p:sp>
      <p:sp>
        <p:nvSpPr>
          <p:cNvPr id="6758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97EEB920-6468-4549-A672-52A5CCFC084A}" type="slidenum">
              <a:rPr lang="ar-SA" sz="1400">
                <a:solidFill>
                  <a:schemeClr val="tx1"/>
                </a:solidFill>
                <a:latin typeface="Arial" pitchFamily="34" charset="0"/>
                <a:cs typeface="Arial" pitchFamily="34" charset="0"/>
              </a:rPr>
              <a:pPr/>
              <a:t>64</a:t>
            </a:fld>
            <a:endParaRPr lang="en-US" sz="1400" dirty="0">
              <a:solidFill>
                <a:schemeClr val="tx1"/>
              </a:solidFill>
              <a:latin typeface="Arial" pitchFamily="34" charset="0"/>
              <a:cs typeface="Arial" pitchFamily="34" charset="0"/>
            </a:endParaRPr>
          </a:p>
        </p:txBody>
      </p:sp>
      <p:sp>
        <p:nvSpPr>
          <p:cNvPr id="67589" name="Rectangle 2"/>
          <p:cNvSpPr>
            <a:spLocks noChangeArrowheads="1"/>
          </p:cNvSpPr>
          <p:nvPr/>
        </p:nvSpPr>
        <p:spPr bwMode="auto">
          <a:xfrm>
            <a:off x="838200" y="1752600"/>
            <a:ext cx="7315200" cy="43592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Queue&lt;T&gt; {</a:t>
            </a:r>
          </a:p>
          <a:p>
            <a:pPr algn="l"/>
            <a:endParaRPr lang="en-US" sz="2000" b="1">
              <a:solidFill>
                <a:schemeClr val="folHlink"/>
              </a:solidFill>
              <a:latin typeface="Lucida Console" pitchFamily="49" charset="0"/>
              <a:cs typeface="Courier New" pitchFamily="49" charset="0"/>
            </a:endParaRPr>
          </a:p>
          <a:p>
            <a:pPr algn="l"/>
            <a:r>
              <a:rPr lang="en-US" sz="2000" b="1">
                <a:solidFill>
                  <a:schemeClr val="folHlink"/>
                </a:solidFill>
                <a:latin typeface="Lucida Console" pitchFamily="49" charset="0"/>
                <a:cs typeface="Courier New" pitchFamily="49" charset="0"/>
              </a:rPr>
              <a:t>  int head = 0, tail = 0; </a:t>
            </a:r>
          </a:p>
          <a:p>
            <a:pPr algn="l"/>
            <a:r>
              <a:rPr lang="en-US" sz="2000" b="1">
                <a:solidFill>
                  <a:schemeClr val="folHlink"/>
                </a:solidFill>
                <a:latin typeface="Lucida Console" pitchFamily="49" charset="0"/>
                <a:cs typeface="Courier New" pitchFamily="49" charset="0"/>
              </a:rPr>
              <a:t>  T[QSIZE] items;</a:t>
            </a:r>
          </a:p>
          <a:p>
            <a:pPr algn="l"/>
            <a:endParaRPr lang="en-US" sz="2000" b="1">
              <a:solidFill>
                <a:schemeClr val="folHlink"/>
              </a:solidFill>
              <a:latin typeface="Lucida Console" pitchFamily="49" charset="0"/>
              <a:cs typeface="Courier New" pitchFamily="49" charset="0"/>
            </a:endParaRPr>
          </a:p>
          <a:p>
            <a:pPr algn="l"/>
            <a:r>
              <a:rPr lang="en-US" sz="2000" b="1">
                <a:solidFill>
                  <a:schemeClr val="folHlink"/>
                </a:solidFill>
                <a:latin typeface="Lucida Console" pitchFamily="49" charset="0"/>
                <a:cs typeface="Courier New" pitchFamily="49" charset="0"/>
              </a:rPr>
              <a:t>  public synchronized T deq() {</a:t>
            </a:r>
          </a:p>
          <a:p>
            <a:pPr algn="l"/>
            <a:r>
              <a:rPr lang="en-US" sz="2000" b="1">
                <a:solidFill>
                  <a:schemeClr val="folHlink"/>
                </a:solidFill>
                <a:latin typeface="Lucida Console" pitchFamily="49" charset="0"/>
                <a:cs typeface="Courier New" pitchFamily="49" charset="0"/>
              </a:rPr>
              <a:t>   while (tail – head == 0)</a:t>
            </a:r>
          </a:p>
          <a:p>
            <a:pPr algn="l"/>
            <a:r>
              <a:rPr lang="en-US" sz="2000" b="1">
                <a:solidFill>
                  <a:schemeClr val="folHlink"/>
                </a:solidFill>
                <a:latin typeface="Lucida Console" pitchFamily="49" charset="0"/>
                <a:cs typeface="Courier New" pitchFamily="49" charset="0"/>
              </a:rPr>
              <a:t>     this.wait();</a:t>
            </a:r>
          </a:p>
          <a:p>
            <a:pPr algn="l"/>
            <a:r>
              <a:rPr lang="en-US" sz="2000" b="1">
                <a:solidFill>
                  <a:schemeClr val="folHlink"/>
                </a:solidFill>
                <a:latin typeface="Lucida Console" pitchFamily="49" charset="0"/>
                <a:cs typeface="Courier New" pitchFamily="49" charset="0"/>
              </a:rPr>
              <a:t>   T result = items[head % QSIZE]; head++;</a:t>
            </a:r>
          </a:p>
          <a:p>
            <a:pPr algn="l"/>
            <a:r>
              <a:rPr lang="en-US" sz="2000" b="1">
                <a:latin typeface="Lucida Console" pitchFamily="49" charset="0"/>
                <a:cs typeface="Courier New" pitchFamily="49" charset="0"/>
              </a:rPr>
              <a:t>   notifyAll();</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return result;</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67590" name="Rectangle 3"/>
          <p:cNvSpPr>
            <a:spLocks noGrp="1" noChangeArrowheads="1"/>
          </p:cNvSpPr>
          <p:nvPr>
            <p:ph type="title" idx="4294967295"/>
          </p:nvPr>
        </p:nvSpPr>
        <p:spPr/>
        <p:txBody>
          <a:bodyPr/>
          <a:lstStyle/>
          <a:p>
            <a:r>
              <a:rPr lang="en-US" smtClean="0"/>
              <a:t>Java Synchronized Methods</a:t>
            </a:r>
          </a:p>
        </p:txBody>
      </p:sp>
      <p:sp>
        <p:nvSpPr>
          <p:cNvPr id="67591" name="AutoShape 4"/>
          <p:cNvSpPr>
            <a:spLocks noChangeArrowheads="1"/>
          </p:cNvSpPr>
          <p:nvPr/>
        </p:nvSpPr>
        <p:spPr bwMode="auto">
          <a:xfrm flipH="1">
            <a:off x="1274763" y="4538663"/>
            <a:ext cx="2035175" cy="346075"/>
          </a:xfrm>
          <a:prstGeom prst="wedgeRoundRectCallout">
            <a:avLst>
              <a:gd name="adj1" fmla="val -99222"/>
              <a:gd name="adj2" fmla="val -669727"/>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67592" name="Text Box 5"/>
          <p:cNvSpPr txBox="1">
            <a:spLocks noChangeArrowheads="1"/>
          </p:cNvSpPr>
          <p:nvPr/>
        </p:nvSpPr>
        <p:spPr bwMode="auto">
          <a:xfrm>
            <a:off x="3132138" y="1803400"/>
            <a:ext cx="4867275" cy="946150"/>
          </a:xfrm>
          <a:prstGeom prst="rect">
            <a:avLst/>
          </a:prstGeom>
          <a:solidFill>
            <a:srgbClr val="FFFFCC">
              <a:alpha val="59999"/>
            </a:srgbClr>
          </a:solidFill>
          <a:ln w="38100" algn="ctr">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Signal all threads waiting on condition</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1"/>
          <p:cNvSpPr>
            <a:spLocks noGrp="1"/>
          </p:cNvSpPr>
          <p:nvPr>
            <p:ph type="ftr" sz="quarter" idx="10"/>
          </p:nvPr>
        </p:nvSpPr>
        <p:spPr>
          <a:noFill/>
        </p:spPr>
        <p:txBody>
          <a:bodyPr/>
          <a:lstStyle/>
          <a:p>
            <a:r>
              <a:rPr lang="en-US" smtClean="0"/>
              <a:t>Art of Multiprocessor Programming</a:t>
            </a:r>
          </a:p>
        </p:txBody>
      </p:sp>
      <p:sp>
        <p:nvSpPr>
          <p:cNvPr id="68611" name="Slide Number Placeholder 2"/>
          <p:cNvSpPr>
            <a:spLocks noGrp="1"/>
          </p:cNvSpPr>
          <p:nvPr>
            <p:ph type="sldNum" sz="quarter" idx="11"/>
          </p:nvPr>
        </p:nvSpPr>
        <p:spPr>
          <a:noFill/>
        </p:spPr>
        <p:txBody>
          <a:bodyPr/>
          <a:lstStyle/>
          <a:p>
            <a:fld id="{B0229A99-D6E6-4402-A1BC-073F9864E1A9}" type="slidenum">
              <a:rPr lang="ar-SA" smtClean="0">
                <a:cs typeface="Arial" pitchFamily="34" charset="0"/>
              </a:rPr>
              <a:pPr/>
              <a:t>65</a:t>
            </a:fld>
            <a:endParaRPr lang="en-US" smtClean="0">
              <a:cs typeface="Arial" pitchFamily="34" charset="0"/>
            </a:endParaRPr>
          </a:p>
        </p:txBody>
      </p:sp>
      <p:sp>
        <p:nvSpPr>
          <p:cNvPr id="6861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EB7D0295-7BE2-4174-9B13-B4C978FA1F8F}" type="slidenum">
              <a:rPr lang="ar-SA" sz="1400">
                <a:solidFill>
                  <a:schemeClr val="tx1"/>
                </a:solidFill>
                <a:latin typeface="Arial" pitchFamily="34" charset="0"/>
                <a:cs typeface="Arial" pitchFamily="34" charset="0"/>
              </a:rPr>
              <a:pPr/>
              <a:t>65</a:t>
            </a:fld>
            <a:endParaRPr lang="en-US" sz="1400" dirty="0">
              <a:solidFill>
                <a:schemeClr val="tx1"/>
              </a:solidFill>
              <a:latin typeface="Arial" pitchFamily="34" charset="0"/>
              <a:cs typeface="Arial" pitchFamily="34" charset="0"/>
            </a:endParaRPr>
          </a:p>
        </p:txBody>
      </p:sp>
      <p:sp>
        <p:nvSpPr>
          <p:cNvPr id="68613" name="Rectangle 3"/>
          <p:cNvSpPr>
            <a:spLocks noGrp="1" noChangeArrowheads="1"/>
          </p:cNvSpPr>
          <p:nvPr>
            <p:ph type="title" idx="4294967295"/>
          </p:nvPr>
        </p:nvSpPr>
        <p:spPr>
          <a:xfrm>
            <a:off x="685800" y="285750"/>
            <a:ext cx="7772400" cy="1143000"/>
          </a:xfrm>
        </p:spPr>
        <p:txBody>
          <a:bodyPr/>
          <a:lstStyle/>
          <a:p>
            <a:r>
              <a:rPr lang="en-US" smtClean="0"/>
              <a:t>(Pop!) The Bounded Queue</a:t>
            </a:r>
          </a:p>
        </p:txBody>
      </p:sp>
      <p:sp>
        <p:nvSpPr>
          <p:cNvPr id="68614" name="Text Box 4"/>
          <p:cNvSpPr txBox="1">
            <a:spLocks noChangeArrowheads="1"/>
          </p:cNvSpPr>
          <p:nvPr/>
        </p:nvSpPr>
        <p:spPr bwMode="auto">
          <a:xfrm>
            <a:off x="685800" y="1992313"/>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public class</a:t>
            </a:r>
            <a:r>
              <a:rPr lang="en-US" sz="2000" b="1">
                <a:latin typeface="Lucida Console" pitchFamily="49" charset="0"/>
                <a:cs typeface="Courier New" pitchFamily="49" charset="0"/>
              </a:rPr>
              <a:t> BoundedQueue&lt;T&gt; {</a:t>
            </a:r>
          </a:p>
          <a:p>
            <a:pPr algn="l"/>
            <a:r>
              <a:rPr lang="en-US" sz="2000" b="1">
                <a:latin typeface="Lucida Console" pitchFamily="49" charset="0"/>
                <a:cs typeface="Courier New" pitchFamily="49" charset="0"/>
              </a:rPr>
              <a:t>  ReentrantLock enqLock, deqLock;</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Condition</a:t>
            </a:r>
            <a:r>
              <a:rPr lang="en-US" sz="2000" b="1">
                <a:latin typeface="Lucida Console" pitchFamily="49" charset="0"/>
                <a:cs typeface="Courier New" pitchFamily="49" charset="0"/>
              </a:rPr>
              <a:t> notEmptyCondition, notFullCondition;</a:t>
            </a:r>
          </a:p>
          <a:p>
            <a:pPr algn="l"/>
            <a:r>
              <a:rPr lang="en-US" sz="2000" b="1">
                <a:latin typeface="Lucida Console" pitchFamily="49" charset="0"/>
                <a:cs typeface="Courier New" pitchFamily="49" charset="0"/>
              </a:rPr>
              <a:t>  AtomicInteger size;</a:t>
            </a:r>
          </a:p>
          <a:p>
            <a:pPr algn="l"/>
            <a:r>
              <a:rPr lang="en-US" sz="2000" b="1">
                <a:latin typeface="Lucida Console" pitchFamily="49" charset="0"/>
                <a:cs typeface="Courier New" pitchFamily="49" charset="0"/>
              </a:rPr>
              <a:t>  Node head; </a:t>
            </a:r>
          </a:p>
          <a:p>
            <a:pPr algn="l"/>
            <a:r>
              <a:rPr lang="en-US" sz="2000" b="1">
                <a:latin typeface="Lucida Console" pitchFamily="49" charset="0"/>
                <a:cs typeface="Courier New" pitchFamily="49" charset="0"/>
              </a:rPr>
              <a:t>  Node tail;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int</a:t>
            </a:r>
            <a:r>
              <a:rPr lang="en-US" sz="2000" b="1">
                <a:latin typeface="Lucida Console" pitchFamily="49" charset="0"/>
                <a:cs typeface="Courier New" pitchFamily="49" charset="0"/>
              </a:rPr>
              <a:t> capacity;</a:t>
            </a:r>
          </a:p>
          <a:p>
            <a:pPr algn="l"/>
            <a:r>
              <a:rPr lang="en-US" sz="2000" b="1">
                <a:latin typeface="Lucida Console" pitchFamily="49" charset="0"/>
                <a:cs typeface="Courier New" pitchFamily="49" charset="0"/>
              </a:rPr>
              <a:t>  enqLock = </a:t>
            </a:r>
            <a:r>
              <a:rPr lang="en-US" sz="2000" b="1">
                <a:solidFill>
                  <a:schemeClr val="tx1"/>
                </a:solidFill>
                <a:latin typeface="Lucida Console" pitchFamily="49" charset="0"/>
                <a:cs typeface="Courier New" pitchFamily="49" charset="0"/>
              </a:rPr>
              <a:t>new</a:t>
            </a:r>
            <a:r>
              <a:rPr lang="en-US" sz="2000" b="1">
                <a:latin typeface="Lucida Console" pitchFamily="49" charset="0"/>
                <a:cs typeface="Courier New" pitchFamily="49" charset="0"/>
              </a:rPr>
              <a:t> ReentrantLock();</a:t>
            </a:r>
          </a:p>
          <a:p>
            <a:pPr algn="l"/>
            <a:r>
              <a:rPr lang="en-US" sz="2000" b="1">
                <a:latin typeface="Lucida Console" pitchFamily="49" charset="0"/>
                <a:cs typeface="Courier New" pitchFamily="49" charset="0"/>
              </a:rPr>
              <a:t>  notFullCondition = enqLock.newCondition();</a:t>
            </a:r>
          </a:p>
          <a:p>
            <a:pPr algn="l"/>
            <a:r>
              <a:rPr lang="en-US" sz="2000" b="1">
                <a:latin typeface="Lucida Console" pitchFamily="49" charset="0"/>
                <a:cs typeface="Courier New" pitchFamily="49" charset="0"/>
              </a:rPr>
              <a:t>  deqLock = </a:t>
            </a:r>
            <a:r>
              <a:rPr lang="en-US" sz="2000" b="1">
                <a:solidFill>
                  <a:schemeClr val="tx1"/>
                </a:solidFill>
                <a:latin typeface="Lucida Console" pitchFamily="49" charset="0"/>
                <a:cs typeface="Courier New" pitchFamily="49" charset="0"/>
              </a:rPr>
              <a:t>new</a:t>
            </a:r>
            <a:r>
              <a:rPr lang="en-US" sz="2000" b="1">
                <a:latin typeface="Lucida Console" pitchFamily="49" charset="0"/>
                <a:cs typeface="Courier New" pitchFamily="49" charset="0"/>
              </a:rPr>
              <a:t> ReentrantLock();</a:t>
            </a:r>
          </a:p>
          <a:p>
            <a:pPr algn="l"/>
            <a:r>
              <a:rPr lang="en-US" sz="2000" b="1">
                <a:latin typeface="Lucida Console" pitchFamily="49" charset="0"/>
                <a:cs typeface="Courier New" pitchFamily="49" charset="0"/>
              </a:rPr>
              <a:t>  notEmptyCondition = deqLock.newCondition();</a:t>
            </a:r>
          </a:p>
          <a:p>
            <a:pPr algn="l"/>
            <a:r>
              <a:rPr lang="en-US" sz="2000" b="1">
                <a:latin typeface="Lucida Console"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p:cNvSpPr>
            <a:spLocks noGrp="1"/>
          </p:cNvSpPr>
          <p:nvPr>
            <p:ph type="ftr" sz="quarter" idx="10"/>
          </p:nvPr>
        </p:nvSpPr>
        <p:spPr>
          <a:noFill/>
        </p:spPr>
        <p:txBody>
          <a:bodyPr/>
          <a:lstStyle/>
          <a:p>
            <a:r>
              <a:rPr lang="en-US" smtClean="0"/>
              <a:t>Art of Multiprocessor Programming</a:t>
            </a:r>
          </a:p>
        </p:txBody>
      </p:sp>
      <p:sp>
        <p:nvSpPr>
          <p:cNvPr id="69635" name="Slide Number Placeholder 2"/>
          <p:cNvSpPr>
            <a:spLocks noGrp="1"/>
          </p:cNvSpPr>
          <p:nvPr>
            <p:ph type="sldNum" sz="quarter" idx="11"/>
          </p:nvPr>
        </p:nvSpPr>
        <p:spPr>
          <a:noFill/>
        </p:spPr>
        <p:txBody>
          <a:bodyPr/>
          <a:lstStyle/>
          <a:p>
            <a:fld id="{31C1517D-4DC0-4806-9884-53301E31F4B9}" type="slidenum">
              <a:rPr lang="ar-SA" smtClean="0">
                <a:cs typeface="Arial" pitchFamily="34" charset="0"/>
              </a:rPr>
              <a:pPr/>
              <a:t>66</a:t>
            </a:fld>
            <a:endParaRPr lang="en-US" smtClean="0">
              <a:cs typeface="Arial" pitchFamily="34" charset="0"/>
            </a:endParaRPr>
          </a:p>
        </p:txBody>
      </p:sp>
      <p:sp>
        <p:nvSpPr>
          <p:cNvPr id="6963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26F50804-A0F8-4493-8A62-3E404C6F0D6E}" type="slidenum">
              <a:rPr lang="ar-SA" sz="1400">
                <a:solidFill>
                  <a:schemeClr val="tx1"/>
                </a:solidFill>
                <a:latin typeface="Arial" pitchFamily="34" charset="0"/>
                <a:cs typeface="Arial" pitchFamily="34" charset="0"/>
              </a:rPr>
              <a:pPr/>
              <a:t>66</a:t>
            </a:fld>
            <a:endParaRPr lang="en-US" sz="1400" dirty="0">
              <a:solidFill>
                <a:schemeClr val="tx1"/>
              </a:solidFill>
              <a:latin typeface="Arial" pitchFamily="34" charset="0"/>
              <a:cs typeface="Arial" pitchFamily="34" charset="0"/>
            </a:endParaRPr>
          </a:p>
        </p:txBody>
      </p:sp>
      <p:sp>
        <p:nvSpPr>
          <p:cNvPr id="69637" name="Rectangle 3"/>
          <p:cNvSpPr>
            <a:spLocks noGrp="1" noChangeArrowheads="1"/>
          </p:cNvSpPr>
          <p:nvPr>
            <p:ph type="title" idx="4294967295"/>
          </p:nvPr>
        </p:nvSpPr>
        <p:spPr>
          <a:xfrm>
            <a:off x="685800" y="285750"/>
            <a:ext cx="7772400" cy="1143000"/>
          </a:xfrm>
        </p:spPr>
        <p:txBody>
          <a:bodyPr/>
          <a:lstStyle/>
          <a:p>
            <a:r>
              <a:rPr lang="en-US" smtClean="0"/>
              <a:t>Bounded Queue Fields</a:t>
            </a:r>
          </a:p>
        </p:txBody>
      </p:sp>
      <p:sp>
        <p:nvSpPr>
          <p:cNvPr id="69638" name="Text Box 4"/>
          <p:cNvSpPr txBox="1">
            <a:spLocks noChangeArrowheads="1"/>
          </p:cNvSpPr>
          <p:nvPr/>
        </p:nvSpPr>
        <p:spPr bwMode="auto">
          <a:xfrm>
            <a:off x="685800" y="1992313"/>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BoundedQueue&lt;T&gt; {</a:t>
            </a:r>
          </a:p>
          <a:p>
            <a:pPr algn="l"/>
            <a:r>
              <a:rPr lang="en-US" sz="2000" b="1">
                <a:latin typeface="Lucida Console" pitchFamily="49" charset="0"/>
                <a:cs typeface="Courier New" pitchFamily="49" charset="0"/>
              </a:rPr>
              <a:t>  ReentrantLock enqLock, deqLock;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Condition notEmptyCondition, notFullCondition;</a:t>
            </a:r>
          </a:p>
          <a:p>
            <a:pPr algn="l"/>
            <a:r>
              <a:rPr lang="en-US" sz="2000" b="1">
                <a:solidFill>
                  <a:schemeClr val="folHlink"/>
                </a:solidFill>
                <a:latin typeface="Lucida Console" pitchFamily="49" charset="0"/>
                <a:cs typeface="Courier New" pitchFamily="49" charset="0"/>
              </a:rPr>
              <a:t>  AtomicInteger size;</a:t>
            </a:r>
          </a:p>
          <a:p>
            <a:pPr algn="l"/>
            <a:r>
              <a:rPr lang="en-US" sz="2000" b="1">
                <a:solidFill>
                  <a:schemeClr val="folHlink"/>
                </a:solidFill>
                <a:latin typeface="Lucida Console" pitchFamily="49" charset="0"/>
                <a:cs typeface="Courier New" pitchFamily="49" charset="0"/>
              </a:rPr>
              <a:t>  Node head; </a:t>
            </a:r>
          </a:p>
          <a:p>
            <a:pPr algn="l"/>
            <a:r>
              <a:rPr lang="en-US" sz="2000" b="1">
                <a:solidFill>
                  <a:schemeClr val="folHlink"/>
                </a:solidFill>
                <a:latin typeface="Lucida Console" pitchFamily="49" charset="0"/>
                <a:cs typeface="Courier New" pitchFamily="49" charset="0"/>
              </a:rPr>
              <a:t>  Node tail; </a:t>
            </a:r>
          </a:p>
          <a:p>
            <a:pPr algn="l"/>
            <a:r>
              <a:rPr lang="en-US" sz="2000" b="1">
                <a:solidFill>
                  <a:schemeClr val="folHlink"/>
                </a:solidFill>
                <a:latin typeface="Lucida Console" pitchFamily="49" charset="0"/>
                <a:cs typeface="Courier New" pitchFamily="49" charset="0"/>
              </a:rPr>
              <a:t>  int capacity;</a:t>
            </a:r>
          </a:p>
          <a:p>
            <a:pPr algn="l"/>
            <a:r>
              <a:rPr lang="en-US" sz="2000" b="1">
                <a:solidFill>
                  <a:schemeClr val="folHlink"/>
                </a:solidFill>
                <a:latin typeface="Lucida Console" pitchFamily="49" charset="0"/>
                <a:cs typeface="Courier New" pitchFamily="49" charset="0"/>
              </a:rPr>
              <a:t>  enqLock = new ReentrantLock();</a:t>
            </a:r>
          </a:p>
          <a:p>
            <a:pPr algn="l"/>
            <a:r>
              <a:rPr lang="en-US" sz="2000" b="1">
                <a:solidFill>
                  <a:schemeClr val="folHlink"/>
                </a:solidFill>
                <a:latin typeface="Lucida Console" pitchFamily="49" charset="0"/>
                <a:cs typeface="Courier New" pitchFamily="49" charset="0"/>
              </a:rPr>
              <a:t>  notFullCondition = enqLock.newCondition();</a:t>
            </a:r>
          </a:p>
          <a:p>
            <a:pPr algn="l"/>
            <a:r>
              <a:rPr lang="en-US" sz="2000" b="1">
                <a:solidFill>
                  <a:schemeClr val="folHlink"/>
                </a:solidFill>
                <a:latin typeface="Lucida Console" pitchFamily="49" charset="0"/>
                <a:cs typeface="Courier New" pitchFamily="49" charset="0"/>
              </a:rPr>
              <a:t>  deqLock = new ReentrantLock();</a:t>
            </a:r>
          </a:p>
          <a:p>
            <a:pPr algn="l"/>
            <a:r>
              <a:rPr lang="en-US" sz="2000" b="1">
                <a:solidFill>
                  <a:schemeClr val="folHlink"/>
                </a:solidFill>
                <a:latin typeface="Lucida Console" pitchFamily="49" charset="0"/>
                <a:cs typeface="Courier New" pitchFamily="49" charset="0"/>
              </a:rPr>
              <a:t>  notEmptyCondition = deqLock.newCondition();</a:t>
            </a:r>
          </a:p>
          <a:p>
            <a:pPr algn="l"/>
            <a:r>
              <a:rPr lang="en-US" sz="2000" b="1">
                <a:solidFill>
                  <a:schemeClr val="folHlink"/>
                </a:solidFill>
                <a:latin typeface="Lucida Console" pitchFamily="49" charset="0"/>
                <a:cs typeface="Courier New" pitchFamily="49" charset="0"/>
              </a:rPr>
              <a:t>}</a:t>
            </a:r>
          </a:p>
        </p:txBody>
      </p:sp>
      <p:sp>
        <p:nvSpPr>
          <p:cNvPr id="69639" name="AutoShape 5"/>
          <p:cNvSpPr>
            <a:spLocks noChangeArrowheads="1"/>
          </p:cNvSpPr>
          <p:nvPr/>
        </p:nvSpPr>
        <p:spPr bwMode="auto">
          <a:xfrm flipH="1">
            <a:off x="982663" y="2320925"/>
            <a:ext cx="4987925" cy="346075"/>
          </a:xfrm>
          <a:prstGeom prst="wedgeRoundRectCallout">
            <a:avLst>
              <a:gd name="adj1" fmla="val -37306"/>
              <a:gd name="adj2" fmla="val 386236"/>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69640" name="Text Box 6"/>
          <p:cNvSpPr txBox="1">
            <a:spLocks noChangeArrowheads="1"/>
          </p:cNvSpPr>
          <p:nvPr/>
        </p:nvSpPr>
        <p:spPr bwMode="auto">
          <a:xfrm>
            <a:off x="5015424" y="3808413"/>
            <a:ext cx="2980303" cy="523220"/>
          </a:xfrm>
          <a:prstGeom prst="rect">
            <a:avLst/>
          </a:prstGeom>
          <a:noFill/>
          <a:ln w="38100" algn="ctr">
            <a:noFill/>
            <a:miter lim="800000"/>
            <a:headEnd/>
            <a:tailEnd/>
          </a:ln>
        </p:spPr>
        <p:txBody>
          <a:bodyPr wrap="none">
            <a:spAutoFit/>
          </a:bodyPr>
          <a:lstStyle/>
          <a:p>
            <a:pPr algn="ctr"/>
            <a:r>
              <a:rPr lang="en-US" sz="2800" b="1" dirty="0" err="1">
                <a:solidFill>
                  <a:srgbClr val="FF0000"/>
                </a:solidFill>
                <a:latin typeface="Arial" pitchFamily="34" charset="0"/>
                <a:cs typeface="Arial" pitchFamily="34" charset="0"/>
              </a:rPr>
              <a:t>Enq</a:t>
            </a:r>
            <a:r>
              <a:rPr lang="en-US" sz="2800" b="1" dirty="0">
                <a:solidFill>
                  <a:srgbClr val="FF0000"/>
                </a:solidFill>
                <a:latin typeface="Arial" pitchFamily="34" charset="0"/>
                <a:cs typeface="Arial" pitchFamily="34" charset="0"/>
              </a:rPr>
              <a:t> &amp; </a:t>
            </a:r>
            <a:r>
              <a:rPr lang="en-US" sz="2800" b="1" dirty="0" err="1">
                <a:solidFill>
                  <a:srgbClr val="FF0000"/>
                </a:solidFill>
                <a:latin typeface="Arial" pitchFamily="34" charset="0"/>
                <a:cs typeface="Arial" pitchFamily="34" charset="0"/>
              </a:rPr>
              <a:t>deq</a:t>
            </a:r>
            <a:r>
              <a:rPr lang="en-US" sz="2800" b="1" dirty="0">
                <a:solidFill>
                  <a:srgbClr val="FF0000"/>
                </a:solidFill>
                <a:latin typeface="Arial" pitchFamily="34" charset="0"/>
                <a:cs typeface="Arial" pitchFamily="34" charset="0"/>
              </a:rPr>
              <a:t> locks</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1"/>
          <p:cNvSpPr>
            <a:spLocks noGrp="1"/>
          </p:cNvSpPr>
          <p:nvPr>
            <p:ph type="ftr" sz="quarter" idx="10"/>
          </p:nvPr>
        </p:nvSpPr>
        <p:spPr>
          <a:noFill/>
        </p:spPr>
        <p:txBody>
          <a:bodyPr/>
          <a:lstStyle/>
          <a:p>
            <a:r>
              <a:rPr lang="en-US" smtClean="0"/>
              <a:t>Art of Multiprocessor Programming</a:t>
            </a:r>
          </a:p>
        </p:txBody>
      </p:sp>
      <p:sp>
        <p:nvSpPr>
          <p:cNvPr id="70659" name="Slide Number Placeholder 2"/>
          <p:cNvSpPr>
            <a:spLocks noGrp="1"/>
          </p:cNvSpPr>
          <p:nvPr>
            <p:ph type="sldNum" sz="quarter" idx="11"/>
          </p:nvPr>
        </p:nvSpPr>
        <p:spPr>
          <a:noFill/>
        </p:spPr>
        <p:txBody>
          <a:bodyPr/>
          <a:lstStyle/>
          <a:p>
            <a:fld id="{C7EF9DE4-C9D5-42D0-BB58-1518E709DCA5}" type="slidenum">
              <a:rPr lang="ar-SA" smtClean="0">
                <a:cs typeface="Arial" pitchFamily="34" charset="0"/>
              </a:rPr>
              <a:pPr/>
              <a:t>67</a:t>
            </a:fld>
            <a:endParaRPr lang="en-US" smtClean="0">
              <a:cs typeface="Arial" pitchFamily="34" charset="0"/>
            </a:endParaRPr>
          </a:p>
        </p:txBody>
      </p:sp>
      <p:sp>
        <p:nvSpPr>
          <p:cNvPr id="7066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4192BAA-8308-4241-A799-CD758D7EDBE9}" type="slidenum">
              <a:rPr lang="ar-SA" sz="1400">
                <a:solidFill>
                  <a:schemeClr val="tx1"/>
                </a:solidFill>
                <a:latin typeface="Arial" pitchFamily="34" charset="0"/>
                <a:cs typeface="Arial" pitchFamily="34" charset="0"/>
              </a:rPr>
              <a:pPr/>
              <a:t>67</a:t>
            </a:fld>
            <a:endParaRPr lang="en-US" sz="1400" dirty="0">
              <a:solidFill>
                <a:schemeClr val="tx1"/>
              </a:solidFill>
              <a:latin typeface="Arial" pitchFamily="34" charset="0"/>
              <a:cs typeface="Arial" pitchFamily="34" charset="0"/>
            </a:endParaRPr>
          </a:p>
        </p:txBody>
      </p:sp>
      <p:sp>
        <p:nvSpPr>
          <p:cNvPr id="70661" name="Rectangle 3"/>
          <p:cNvSpPr>
            <a:spLocks noGrp="1" noChangeArrowheads="1"/>
          </p:cNvSpPr>
          <p:nvPr>
            <p:ph type="title" idx="4294967295"/>
          </p:nvPr>
        </p:nvSpPr>
        <p:spPr>
          <a:xfrm>
            <a:off x="685800" y="285750"/>
            <a:ext cx="7772400" cy="1143000"/>
          </a:xfrm>
        </p:spPr>
        <p:txBody>
          <a:bodyPr/>
          <a:lstStyle/>
          <a:p>
            <a:r>
              <a:rPr lang="en-US" smtClean="0"/>
              <a:t>Bounded Queue Fields</a:t>
            </a:r>
          </a:p>
        </p:txBody>
      </p:sp>
      <p:sp>
        <p:nvSpPr>
          <p:cNvPr id="70662" name="Text Box 4"/>
          <p:cNvSpPr txBox="1">
            <a:spLocks noChangeArrowheads="1"/>
          </p:cNvSpPr>
          <p:nvPr/>
        </p:nvSpPr>
        <p:spPr bwMode="auto">
          <a:xfrm>
            <a:off x="685800" y="1992313"/>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BoundedQueue&lt;T&gt; {</a:t>
            </a:r>
          </a:p>
          <a:p>
            <a:pPr algn="l"/>
            <a:r>
              <a:rPr lang="en-US" sz="2000" b="1">
                <a:solidFill>
                  <a:schemeClr val="folHlink"/>
                </a:solidFill>
                <a:latin typeface="Lucida Console" pitchFamily="49" charset="0"/>
                <a:cs typeface="Courier New" pitchFamily="49" charset="0"/>
              </a:rPr>
              <a:t>  ReentrantLock enqLock, deqLock;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Condition notEmptyCondition, notFullCondition;</a:t>
            </a:r>
          </a:p>
          <a:p>
            <a:pPr algn="l"/>
            <a:r>
              <a:rPr lang="en-US" sz="2000" b="1">
                <a:solidFill>
                  <a:schemeClr val="folHlink"/>
                </a:solidFill>
                <a:latin typeface="Lucida Console" pitchFamily="49" charset="0"/>
                <a:cs typeface="Courier New" pitchFamily="49" charset="0"/>
              </a:rPr>
              <a:t>  AtomicInteger size;</a:t>
            </a:r>
          </a:p>
          <a:p>
            <a:pPr algn="l"/>
            <a:r>
              <a:rPr lang="en-US" sz="2000" b="1">
                <a:solidFill>
                  <a:schemeClr val="folHlink"/>
                </a:solidFill>
                <a:latin typeface="Lucida Console" pitchFamily="49" charset="0"/>
                <a:cs typeface="Courier New" pitchFamily="49" charset="0"/>
              </a:rPr>
              <a:t>  Node head; </a:t>
            </a:r>
          </a:p>
          <a:p>
            <a:pPr algn="l"/>
            <a:r>
              <a:rPr lang="en-US" sz="2000" b="1">
                <a:solidFill>
                  <a:schemeClr val="folHlink"/>
                </a:solidFill>
                <a:latin typeface="Lucida Console" pitchFamily="49" charset="0"/>
                <a:cs typeface="Courier New" pitchFamily="49" charset="0"/>
              </a:rPr>
              <a:t>  Node tail; </a:t>
            </a:r>
          </a:p>
          <a:p>
            <a:pPr algn="l"/>
            <a:r>
              <a:rPr lang="en-US" sz="2000" b="1">
                <a:solidFill>
                  <a:schemeClr val="folHlink"/>
                </a:solidFill>
                <a:latin typeface="Lucida Console" pitchFamily="49" charset="0"/>
                <a:cs typeface="Courier New" pitchFamily="49" charset="0"/>
              </a:rPr>
              <a:t>  int capacity;</a:t>
            </a:r>
          </a:p>
          <a:p>
            <a:pPr algn="l"/>
            <a:r>
              <a:rPr lang="en-US" sz="2000" b="1">
                <a:solidFill>
                  <a:schemeClr val="folHlink"/>
                </a:solidFill>
                <a:latin typeface="Lucida Console" pitchFamily="49" charset="0"/>
                <a:cs typeface="Courier New" pitchFamily="49" charset="0"/>
              </a:rPr>
              <a:t>  enqLock = new ReentrantLock();</a:t>
            </a:r>
          </a:p>
          <a:p>
            <a:pPr algn="l"/>
            <a:r>
              <a:rPr lang="en-US" sz="2000" b="1">
                <a:solidFill>
                  <a:schemeClr val="folHlink"/>
                </a:solidFill>
                <a:latin typeface="Lucida Console" pitchFamily="49" charset="0"/>
                <a:cs typeface="Courier New" pitchFamily="49" charset="0"/>
              </a:rPr>
              <a:t>  </a:t>
            </a:r>
            <a:r>
              <a:rPr lang="en-US" sz="2000" b="1">
                <a:latin typeface="Lucida Console" pitchFamily="49" charset="0"/>
                <a:cs typeface="Courier New" pitchFamily="49" charset="0"/>
              </a:rPr>
              <a:t>notFullCondition = enqLock.newCondition();</a:t>
            </a:r>
          </a:p>
          <a:p>
            <a:pPr algn="l"/>
            <a:r>
              <a:rPr lang="en-US" sz="2000" b="1">
                <a:solidFill>
                  <a:schemeClr val="folHlink"/>
                </a:solidFill>
                <a:latin typeface="Lucida Console" pitchFamily="49" charset="0"/>
                <a:cs typeface="Courier New" pitchFamily="49" charset="0"/>
              </a:rPr>
              <a:t>  deqLock = new ReentrantLock();</a:t>
            </a:r>
          </a:p>
          <a:p>
            <a:pPr algn="l"/>
            <a:r>
              <a:rPr lang="en-US" sz="2000" b="1">
                <a:solidFill>
                  <a:schemeClr val="folHlink"/>
                </a:solidFill>
                <a:latin typeface="Lucida Console" pitchFamily="49" charset="0"/>
                <a:cs typeface="Courier New" pitchFamily="49" charset="0"/>
              </a:rPr>
              <a:t>  notEmptyCondition = deqLock.newCondition();</a:t>
            </a:r>
          </a:p>
          <a:p>
            <a:pPr algn="l"/>
            <a:r>
              <a:rPr lang="en-US" sz="2000" b="1">
                <a:solidFill>
                  <a:schemeClr val="folHlink"/>
                </a:solidFill>
                <a:latin typeface="Lucida Console" pitchFamily="49" charset="0"/>
                <a:cs typeface="Courier New" pitchFamily="49" charset="0"/>
              </a:rPr>
              <a:t>}</a:t>
            </a:r>
          </a:p>
        </p:txBody>
      </p:sp>
      <p:sp>
        <p:nvSpPr>
          <p:cNvPr id="70663" name="Text Box 6"/>
          <p:cNvSpPr txBox="1">
            <a:spLocks noChangeArrowheads="1"/>
          </p:cNvSpPr>
          <p:nvPr/>
        </p:nvSpPr>
        <p:spPr bwMode="auto">
          <a:xfrm>
            <a:off x="2897188" y="3090863"/>
            <a:ext cx="4133850" cy="946150"/>
          </a:xfrm>
          <a:prstGeom prst="rect">
            <a:avLst/>
          </a:prstGeom>
          <a:solidFill>
            <a:srgbClr val="FFFFCC">
              <a:alpha val="79999"/>
            </a:srgbClr>
          </a:solidFill>
          <a:ln w="38100" algn="ctr">
            <a:noFill/>
            <a:miter lim="800000"/>
            <a:headEnd/>
            <a:tailEnd/>
          </a:ln>
        </p:spPr>
        <p:txBody>
          <a:bodyPr>
            <a:spAutoFit/>
          </a:bodyPr>
          <a:lstStyle/>
          <a:p>
            <a:pPr algn="ctr"/>
            <a:r>
              <a:rPr lang="en-US" sz="2800" b="1" dirty="0" err="1">
                <a:solidFill>
                  <a:srgbClr val="FF0000"/>
                </a:solidFill>
                <a:latin typeface="Arial" pitchFamily="34" charset="0"/>
                <a:cs typeface="Arial" pitchFamily="34" charset="0"/>
              </a:rPr>
              <a:t>Enq</a:t>
            </a:r>
            <a:r>
              <a:rPr lang="en-US" sz="2800" b="1" dirty="0">
                <a:solidFill>
                  <a:srgbClr val="FF0000"/>
                </a:solidFill>
                <a:latin typeface="Arial" pitchFamily="34" charset="0"/>
                <a:cs typeface="Arial" pitchFamily="34" charset="0"/>
              </a:rPr>
              <a:t> lock’s associated condition</a:t>
            </a:r>
          </a:p>
        </p:txBody>
      </p:sp>
      <p:sp>
        <p:nvSpPr>
          <p:cNvPr id="70664" name="AutoShape 5"/>
          <p:cNvSpPr>
            <a:spLocks noChangeArrowheads="1"/>
          </p:cNvSpPr>
          <p:nvPr/>
        </p:nvSpPr>
        <p:spPr bwMode="auto">
          <a:xfrm flipH="1">
            <a:off x="982663" y="4473267"/>
            <a:ext cx="6586537" cy="346075"/>
          </a:xfrm>
          <a:prstGeom prst="wedgeRoundRectCallout">
            <a:avLst>
              <a:gd name="adj1" fmla="val 4731"/>
              <a:gd name="adj2" fmla="val -258259"/>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p:cNvSpPr>
            <a:spLocks noGrp="1"/>
          </p:cNvSpPr>
          <p:nvPr>
            <p:ph type="ftr" sz="quarter" idx="10"/>
          </p:nvPr>
        </p:nvSpPr>
        <p:spPr>
          <a:noFill/>
        </p:spPr>
        <p:txBody>
          <a:bodyPr/>
          <a:lstStyle/>
          <a:p>
            <a:r>
              <a:rPr lang="en-US" smtClean="0"/>
              <a:t>Art of Multiprocessor Programming</a:t>
            </a:r>
          </a:p>
        </p:txBody>
      </p:sp>
      <p:sp>
        <p:nvSpPr>
          <p:cNvPr id="71683" name="Slide Number Placeholder 2"/>
          <p:cNvSpPr>
            <a:spLocks noGrp="1"/>
          </p:cNvSpPr>
          <p:nvPr>
            <p:ph type="sldNum" sz="quarter" idx="11"/>
          </p:nvPr>
        </p:nvSpPr>
        <p:spPr>
          <a:noFill/>
        </p:spPr>
        <p:txBody>
          <a:bodyPr/>
          <a:lstStyle/>
          <a:p>
            <a:fld id="{20BFF4B7-748A-471E-8071-070032F41707}" type="slidenum">
              <a:rPr lang="ar-SA" smtClean="0">
                <a:cs typeface="Arial" pitchFamily="34" charset="0"/>
              </a:rPr>
              <a:pPr/>
              <a:t>68</a:t>
            </a:fld>
            <a:endParaRPr lang="en-US" smtClean="0">
              <a:cs typeface="Arial" pitchFamily="34" charset="0"/>
            </a:endParaRPr>
          </a:p>
        </p:txBody>
      </p:sp>
      <p:sp>
        <p:nvSpPr>
          <p:cNvPr id="7168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EC6D0242-9254-48BC-92AA-D1BB92B4163A}" type="slidenum">
              <a:rPr lang="ar-SA" sz="1400">
                <a:solidFill>
                  <a:schemeClr val="tx1"/>
                </a:solidFill>
                <a:latin typeface="Arial" pitchFamily="34" charset="0"/>
                <a:cs typeface="Arial" pitchFamily="34" charset="0"/>
              </a:rPr>
              <a:pPr/>
              <a:t>68</a:t>
            </a:fld>
            <a:endParaRPr lang="en-US" sz="1400" dirty="0">
              <a:solidFill>
                <a:schemeClr val="tx1"/>
              </a:solidFill>
              <a:latin typeface="Arial" pitchFamily="34" charset="0"/>
              <a:cs typeface="Arial" pitchFamily="34" charset="0"/>
            </a:endParaRPr>
          </a:p>
        </p:txBody>
      </p:sp>
      <p:sp>
        <p:nvSpPr>
          <p:cNvPr id="71685" name="Rectangle 3"/>
          <p:cNvSpPr>
            <a:spLocks noGrp="1" noChangeArrowheads="1"/>
          </p:cNvSpPr>
          <p:nvPr>
            <p:ph type="title" idx="4294967295"/>
          </p:nvPr>
        </p:nvSpPr>
        <p:spPr>
          <a:xfrm>
            <a:off x="685800" y="285750"/>
            <a:ext cx="7772400" cy="1143000"/>
          </a:xfrm>
        </p:spPr>
        <p:txBody>
          <a:bodyPr/>
          <a:lstStyle/>
          <a:p>
            <a:r>
              <a:rPr lang="en-US" smtClean="0"/>
              <a:t>Bounded Queue Fields</a:t>
            </a:r>
          </a:p>
        </p:txBody>
      </p:sp>
      <p:sp>
        <p:nvSpPr>
          <p:cNvPr id="71686" name="Text Box 4"/>
          <p:cNvSpPr txBox="1">
            <a:spLocks noChangeArrowheads="1"/>
          </p:cNvSpPr>
          <p:nvPr/>
        </p:nvSpPr>
        <p:spPr bwMode="auto">
          <a:xfrm>
            <a:off x="685800" y="1992313"/>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BoundedQueue&lt;T&gt; {</a:t>
            </a:r>
          </a:p>
          <a:p>
            <a:pPr algn="l"/>
            <a:r>
              <a:rPr lang="en-US" sz="2000" b="1">
                <a:solidFill>
                  <a:schemeClr val="folHlink"/>
                </a:solidFill>
                <a:latin typeface="Lucida Console" pitchFamily="49" charset="0"/>
                <a:cs typeface="Courier New" pitchFamily="49" charset="0"/>
              </a:rPr>
              <a:t>  ReentrantLock enqLock, deqLock;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Condition notEmptyCondition, notFullCondition;</a:t>
            </a:r>
          </a:p>
          <a:p>
            <a:pPr algn="l"/>
            <a:r>
              <a:rPr lang="en-US" sz="2000" b="1">
                <a:latin typeface="Lucida Console" pitchFamily="49" charset="0"/>
                <a:cs typeface="Courier New" pitchFamily="49" charset="0"/>
              </a:rPr>
              <a:t>  AtomicInteger size;</a:t>
            </a:r>
          </a:p>
          <a:p>
            <a:pPr algn="l"/>
            <a:r>
              <a:rPr lang="en-US" sz="2000" b="1">
                <a:solidFill>
                  <a:schemeClr val="folHlink"/>
                </a:solidFill>
                <a:latin typeface="Lucida Console" pitchFamily="49" charset="0"/>
                <a:cs typeface="Courier New" pitchFamily="49" charset="0"/>
              </a:rPr>
              <a:t>  Node head; </a:t>
            </a:r>
          </a:p>
          <a:p>
            <a:pPr algn="l"/>
            <a:r>
              <a:rPr lang="en-US" sz="2000" b="1">
                <a:solidFill>
                  <a:schemeClr val="folHlink"/>
                </a:solidFill>
                <a:latin typeface="Lucida Console" pitchFamily="49" charset="0"/>
                <a:cs typeface="Courier New" pitchFamily="49" charset="0"/>
              </a:rPr>
              <a:t>  Node tail; </a:t>
            </a:r>
          </a:p>
          <a:p>
            <a:pPr algn="l"/>
            <a:r>
              <a:rPr lang="en-US" sz="2000" b="1">
                <a:solidFill>
                  <a:schemeClr val="folHlink"/>
                </a:solidFill>
                <a:latin typeface="Lucida Console" pitchFamily="49" charset="0"/>
                <a:cs typeface="Courier New" pitchFamily="49" charset="0"/>
              </a:rPr>
              <a:t>  int capacity;</a:t>
            </a:r>
          </a:p>
          <a:p>
            <a:pPr algn="l"/>
            <a:r>
              <a:rPr lang="en-US" sz="2000" b="1">
                <a:solidFill>
                  <a:schemeClr val="folHlink"/>
                </a:solidFill>
                <a:latin typeface="Lucida Console" pitchFamily="49" charset="0"/>
                <a:cs typeface="Courier New" pitchFamily="49" charset="0"/>
              </a:rPr>
              <a:t>  enqLock = new ReentrantLock();</a:t>
            </a:r>
          </a:p>
          <a:p>
            <a:pPr algn="l"/>
            <a:r>
              <a:rPr lang="en-US" sz="2000" b="1">
                <a:solidFill>
                  <a:schemeClr val="folHlink"/>
                </a:solidFill>
                <a:latin typeface="Lucida Console" pitchFamily="49" charset="0"/>
                <a:cs typeface="Courier New" pitchFamily="49" charset="0"/>
              </a:rPr>
              <a:t>  notFullCondition = enqLock.newCondition();</a:t>
            </a:r>
          </a:p>
          <a:p>
            <a:pPr algn="l"/>
            <a:r>
              <a:rPr lang="en-US" sz="2000" b="1">
                <a:solidFill>
                  <a:schemeClr val="folHlink"/>
                </a:solidFill>
                <a:latin typeface="Lucida Console" pitchFamily="49" charset="0"/>
                <a:cs typeface="Courier New" pitchFamily="49" charset="0"/>
              </a:rPr>
              <a:t>  deqLock = new ReentrantLock();</a:t>
            </a:r>
          </a:p>
          <a:p>
            <a:pPr algn="l"/>
            <a:r>
              <a:rPr lang="en-US" sz="2000" b="1">
                <a:solidFill>
                  <a:schemeClr val="folHlink"/>
                </a:solidFill>
                <a:latin typeface="Lucida Console" pitchFamily="49" charset="0"/>
                <a:cs typeface="Courier New" pitchFamily="49" charset="0"/>
              </a:rPr>
              <a:t>  notEmptyCondition = deqLock.newCondition();</a:t>
            </a:r>
          </a:p>
          <a:p>
            <a:pPr algn="l"/>
            <a:r>
              <a:rPr lang="en-US" sz="2000" b="1">
                <a:solidFill>
                  <a:schemeClr val="folHlink"/>
                </a:solidFill>
                <a:latin typeface="Lucida Console" pitchFamily="49" charset="0"/>
                <a:cs typeface="Courier New" pitchFamily="49" charset="0"/>
              </a:rPr>
              <a:t>}</a:t>
            </a:r>
          </a:p>
        </p:txBody>
      </p:sp>
      <p:sp>
        <p:nvSpPr>
          <p:cNvPr id="71687" name="AutoShape 5"/>
          <p:cNvSpPr>
            <a:spLocks noChangeArrowheads="1"/>
          </p:cNvSpPr>
          <p:nvPr/>
        </p:nvSpPr>
        <p:spPr bwMode="auto">
          <a:xfrm flipH="1">
            <a:off x="954088" y="2967038"/>
            <a:ext cx="3181350" cy="346075"/>
          </a:xfrm>
          <a:prstGeom prst="wedgeRoundRectCallout">
            <a:avLst>
              <a:gd name="adj1" fmla="val -51250"/>
              <a:gd name="adj2" fmla="val 161468"/>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71688" name="Text Box 6"/>
          <p:cNvSpPr txBox="1">
            <a:spLocks noChangeArrowheads="1"/>
          </p:cNvSpPr>
          <p:nvPr/>
        </p:nvSpPr>
        <p:spPr bwMode="auto">
          <a:xfrm>
            <a:off x="3741738" y="3651250"/>
            <a:ext cx="5135562" cy="519113"/>
          </a:xfrm>
          <a:prstGeom prst="rect">
            <a:avLst/>
          </a:prstGeom>
          <a:noFill/>
          <a:ln w="38100" algn="ctr">
            <a:noFill/>
            <a:miter lim="800000"/>
            <a:headEnd/>
            <a:tailEnd/>
          </a:ln>
        </p:spPr>
        <p:txBody>
          <a:bodyPr>
            <a:spAutoFit/>
          </a:bodyPr>
          <a:lstStyle/>
          <a:p>
            <a:pPr algn="ctr"/>
            <a:r>
              <a:rPr lang="en-US" sz="2800" b="1" dirty="0" smtClean="0">
                <a:solidFill>
                  <a:srgbClr val="FF0000"/>
                </a:solidFill>
                <a:latin typeface="Arial" pitchFamily="34" charset="0"/>
                <a:cs typeface="Arial" pitchFamily="34" charset="0"/>
              </a:rPr>
              <a:t>size</a:t>
            </a:r>
            <a:r>
              <a:rPr lang="en-US" sz="2800" b="1" dirty="0">
                <a:solidFill>
                  <a:srgbClr val="FF0000"/>
                </a:solidFill>
                <a:latin typeface="Arial" pitchFamily="34" charset="0"/>
                <a:cs typeface="Arial" pitchFamily="34" charset="0"/>
              </a:rPr>
              <a:t>: 0 to capacity</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1"/>
          <p:cNvSpPr>
            <a:spLocks noGrp="1"/>
          </p:cNvSpPr>
          <p:nvPr>
            <p:ph type="ftr" sz="quarter" idx="10"/>
          </p:nvPr>
        </p:nvSpPr>
        <p:spPr>
          <a:noFill/>
        </p:spPr>
        <p:txBody>
          <a:bodyPr/>
          <a:lstStyle/>
          <a:p>
            <a:r>
              <a:rPr lang="en-US" smtClean="0"/>
              <a:t>Art of Multiprocessor Programming</a:t>
            </a:r>
          </a:p>
        </p:txBody>
      </p:sp>
      <p:sp>
        <p:nvSpPr>
          <p:cNvPr id="72707" name="Slide Number Placeholder 2"/>
          <p:cNvSpPr>
            <a:spLocks noGrp="1"/>
          </p:cNvSpPr>
          <p:nvPr>
            <p:ph type="sldNum" sz="quarter" idx="11"/>
          </p:nvPr>
        </p:nvSpPr>
        <p:spPr>
          <a:noFill/>
        </p:spPr>
        <p:txBody>
          <a:bodyPr/>
          <a:lstStyle/>
          <a:p>
            <a:fld id="{61E65BAE-752F-4A80-AA58-3E0BCD4602CA}" type="slidenum">
              <a:rPr lang="ar-SA" smtClean="0">
                <a:cs typeface="Arial" pitchFamily="34" charset="0"/>
              </a:rPr>
              <a:pPr/>
              <a:t>69</a:t>
            </a:fld>
            <a:endParaRPr lang="en-US" smtClean="0">
              <a:cs typeface="Arial" pitchFamily="34" charset="0"/>
            </a:endParaRPr>
          </a:p>
        </p:txBody>
      </p:sp>
      <p:sp>
        <p:nvSpPr>
          <p:cNvPr id="7270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E4DF9CAC-6468-4684-8DAD-CD2C05397B60}" type="slidenum">
              <a:rPr lang="ar-SA" sz="1400">
                <a:solidFill>
                  <a:schemeClr val="tx1"/>
                </a:solidFill>
                <a:latin typeface="Arial" pitchFamily="34" charset="0"/>
                <a:cs typeface="Arial" pitchFamily="34" charset="0"/>
              </a:rPr>
              <a:pPr/>
              <a:t>69</a:t>
            </a:fld>
            <a:endParaRPr lang="en-US" sz="1400" dirty="0">
              <a:solidFill>
                <a:schemeClr val="tx1"/>
              </a:solidFill>
              <a:latin typeface="Arial" pitchFamily="34" charset="0"/>
              <a:cs typeface="Arial" pitchFamily="34" charset="0"/>
            </a:endParaRPr>
          </a:p>
        </p:txBody>
      </p:sp>
      <p:sp>
        <p:nvSpPr>
          <p:cNvPr id="72709" name="Rectangle 3"/>
          <p:cNvSpPr>
            <a:spLocks noGrp="1" noChangeArrowheads="1"/>
          </p:cNvSpPr>
          <p:nvPr>
            <p:ph type="title" idx="4294967295"/>
          </p:nvPr>
        </p:nvSpPr>
        <p:spPr>
          <a:xfrm>
            <a:off x="685800" y="285750"/>
            <a:ext cx="7772400" cy="1143000"/>
          </a:xfrm>
        </p:spPr>
        <p:txBody>
          <a:bodyPr/>
          <a:lstStyle/>
          <a:p>
            <a:r>
              <a:rPr lang="en-US" smtClean="0"/>
              <a:t>Bounded Queue Fields</a:t>
            </a:r>
          </a:p>
        </p:txBody>
      </p:sp>
      <p:sp>
        <p:nvSpPr>
          <p:cNvPr id="72710" name="Text Box 4"/>
          <p:cNvSpPr txBox="1">
            <a:spLocks noChangeArrowheads="1"/>
          </p:cNvSpPr>
          <p:nvPr/>
        </p:nvSpPr>
        <p:spPr bwMode="auto">
          <a:xfrm>
            <a:off x="685800" y="1992313"/>
            <a:ext cx="7772400" cy="37496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class BoundedQueue&lt;T&gt; {</a:t>
            </a:r>
          </a:p>
          <a:p>
            <a:pPr algn="l"/>
            <a:r>
              <a:rPr lang="en-US" sz="2000" b="1">
                <a:solidFill>
                  <a:schemeClr val="folHlink"/>
                </a:solidFill>
                <a:latin typeface="Lucida Console" pitchFamily="49" charset="0"/>
                <a:cs typeface="Courier New" pitchFamily="49" charset="0"/>
              </a:rPr>
              <a:t>  ReentrantLock enqLock, deqLock;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Condition notEmptyCondition, notFullCondition;</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AtomicInteger size;</a:t>
            </a:r>
          </a:p>
          <a:p>
            <a:pPr algn="l"/>
            <a:r>
              <a:rPr lang="en-US" sz="2000" b="1">
                <a:solidFill>
                  <a:schemeClr val="folHlink"/>
                </a:solidFill>
                <a:latin typeface="Lucida Console" pitchFamily="49" charset="0"/>
                <a:cs typeface="Courier New" pitchFamily="49" charset="0"/>
              </a:rPr>
              <a:t>  </a:t>
            </a:r>
            <a:r>
              <a:rPr lang="en-US" sz="2000" b="1">
                <a:latin typeface="Lucida Console" pitchFamily="49" charset="0"/>
                <a:cs typeface="Courier New" pitchFamily="49" charset="0"/>
              </a:rPr>
              <a:t>Node head; </a:t>
            </a:r>
          </a:p>
          <a:p>
            <a:pPr algn="l"/>
            <a:r>
              <a:rPr lang="en-US" sz="2000" b="1">
                <a:latin typeface="Lucida Console" pitchFamily="49" charset="0"/>
                <a:cs typeface="Courier New" pitchFamily="49" charset="0"/>
              </a:rPr>
              <a:t>  Node tail;</a:t>
            </a:r>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int capacity;</a:t>
            </a:r>
          </a:p>
          <a:p>
            <a:pPr algn="l"/>
            <a:r>
              <a:rPr lang="en-US" sz="2000" b="1">
                <a:solidFill>
                  <a:schemeClr val="folHlink"/>
                </a:solidFill>
                <a:latin typeface="Lucida Console" pitchFamily="49" charset="0"/>
                <a:cs typeface="Courier New" pitchFamily="49" charset="0"/>
              </a:rPr>
              <a:t>  enqLock = new ReentrantLock();</a:t>
            </a:r>
          </a:p>
          <a:p>
            <a:pPr algn="l"/>
            <a:r>
              <a:rPr lang="en-US" sz="2000" b="1">
                <a:solidFill>
                  <a:schemeClr val="folHlink"/>
                </a:solidFill>
                <a:latin typeface="Lucida Console" pitchFamily="49" charset="0"/>
                <a:cs typeface="Courier New" pitchFamily="49" charset="0"/>
              </a:rPr>
              <a:t>  notFullCondition = enqLock.newCondition();</a:t>
            </a:r>
          </a:p>
          <a:p>
            <a:pPr algn="l"/>
            <a:r>
              <a:rPr lang="en-US" sz="2000" b="1">
                <a:solidFill>
                  <a:schemeClr val="folHlink"/>
                </a:solidFill>
                <a:latin typeface="Lucida Console" pitchFamily="49" charset="0"/>
                <a:cs typeface="Courier New" pitchFamily="49" charset="0"/>
              </a:rPr>
              <a:t>  deqLock = new ReentrantLock();</a:t>
            </a:r>
          </a:p>
          <a:p>
            <a:pPr algn="l"/>
            <a:r>
              <a:rPr lang="en-US" sz="2000" b="1">
                <a:solidFill>
                  <a:schemeClr val="folHlink"/>
                </a:solidFill>
                <a:latin typeface="Lucida Console" pitchFamily="49" charset="0"/>
                <a:cs typeface="Courier New" pitchFamily="49" charset="0"/>
              </a:rPr>
              <a:t>  notEmptyCondition = deqLock.newCondition();</a:t>
            </a:r>
          </a:p>
          <a:p>
            <a:pPr algn="l"/>
            <a:r>
              <a:rPr lang="en-US" sz="2000" b="1">
                <a:solidFill>
                  <a:schemeClr val="folHlink"/>
                </a:solidFill>
                <a:latin typeface="Lucida Console" pitchFamily="49" charset="0"/>
                <a:cs typeface="Courier New" pitchFamily="49" charset="0"/>
              </a:rPr>
              <a:t>}</a:t>
            </a:r>
          </a:p>
        </p:txBody>
      </p:sp>
      <p:sp>
        <p:nvSpPr>
          <p:cNvPr id="72711" name="AutoShape 5"/>
          <p:cNvSpPr>
            <a:spLocks noChangeArrowheads="1"/>
          </p:cNvSpPr>
          <p:nvPr/>
        </p:nvSpPr>
        <p:spPr bwMode="auto">
          <a:xfrm flipH="1">
            <a:off x="954088" y="3201988"/>
            <a:ext cx="1712912" cy="708025"/>
          </a:xfrm>
          <a:prstGeom prst="wedgeRoundRectCallout">
            <a:avLst>
              <a:gd name="adj1" fmla="val -195324"/>
              <a:gd name="adj2" fmla="val -56056"/>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72712" name="Text Box 6"/>
          <p:cNvSpPr txBox="1">
            <a:spLocks noChangeArrowheads="1"/>
          </p:cNvSpPr>
          <p:nvPr/>
        </p:nvSpPr>
        <p:spPr bwMode="auto">
          <a:xfrm>
            <a:off x="5377053" y="2847975"/>
            <a:ext cx="2495170" cy="523220"/>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Head and Tail</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a:noFill/>
        </p:spPr>
        <p:txBody>
          <a:bodyPr/>
          <a:lstStyle/>
          <a:p>
            <a:r>
              <a:rPr lang="en-US" smtClean="0"/>
              <a:t>Art of Multiprocessor Programming</a:t>
            </a:r>
          </a:p>
        </p:txBody>
      </p:sp>
      <p:sp>
        <p:nvSpPr>
          <p:cNvPr id="9219" name="Slide Number Placeholder 2"/>
          <p:cNvSpPr>
            <a:spLocks noGrp="1"/>
          </p:cNvSpPr>
          <p:nvPr>
            <p:ph type="sldNum" sz="quarter" idx="11"/>
          </p:nvPr>
        </p:nvSpPr>
        <p:spPr>
          <a:noFill/>
        </p:spPr>
        <p:txBody>
          <a:bodyPr/>
          <a:lstStyle/>
          <a:p>
            <a:fld id="{B5B92F7B-8240-4410-9301-41B6FB82C53F}" type="slidenum">
              <a:rPr lang="ar-SA" smtClean="0">
                <a:cs typeface="Arial" pitchFamily="34" charset="0"/>
              </a:rPr>
              <a:pPr/>
              <a:t>7</a:t>
            </a:fld>
            <a:endParaRPr lang="en-US" smtClean="0">
              <a:cs typeface="Arial" pitchFamily="34" charset="0"/>
            </a:endParaRPr>
          </a:p>
        </p:txBody>
      </p:sp>
      <p:sp>
        <p:nvSpPr>
          <p:cNvPr id="922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3A0BF593-6FAA-4435-9128-79331C8D4696}" type="slidenum">
              <a:rPr lang="ar-SA" sz="1400">
                <a:solidFill>
                  <a:schemeClr val="tx1"/>
                </a:solidFill>
                <a:latin typeface="Arial" pitchFamily="34" charset="0"/>
                <a:cs typeface="Arial" pitchFamily="34" charset="0"/>
              </a:rPr>
              <a:pPr/>
              <a:t>7</a:t>
            </a:fld>
            <a:endParaRPr lang="en-US" sz="1400" dirty="0">
              <a:solidFill>
                <a:schemeClr val="tx1"/>
              </a:solidFill>
              <a:latin typeface="Arial" pitchFamily="34" charset="0"/>
              <a:cs typeface="Arial" pitchFamily="34" charset="0"/>
            </a:endParaRPr>
          </a:p>
        </p:txBody>
      </p:sp>
      <p:sp>
        <p:nvSpPr>
          <p:cNvPr id="9221" name="Rectangle 2"/>
          <p:cNvSpPr>
            <a:spLocks noGrp="1" noChangeArrowheads="1"/>
          </p:cNvSpPr>
          <p:nvPr>
            <p:ph type="title" idx="4294967295"/>
          </p:nvPr>
        </p:nvSpPr>
        <p:spPr/>
        <p:txBody>
          <a:bodyPr/>
          <a:lstStyle/>
          <a:p>
            <a:r>
              <a:rPr lang="en-US" smtClean="0"/>
              <a:t>Bounded</a:t>
            </a:r>
          </a:p>
        </p:txBody>
      </p:sp>
      <p:sp>
        <p:nvSpPr>
          <p:cNvPr id="9222" name="Rectangle 3"/>
          <p:cNvSpPr>
            <a:spLocks noGrp="1" noChangeArrowheads="1"/>
          </p:cNvSpPr>
          <p:nvPr>
            <p:ph type="body" idx="4294967295"/>
          </p:nvPr>
        </p:nvSpPr>
        <p:spPr/>
        <p:txBody>
          <a:bodyPr/>
          <a:lstStyle/>
          <a:p>
            <a:r>
              <a:rPr lang="en-US" smtClean="0"/>
              <a:t>Fixed </a:t>
            </a:r>
            <a:r>
              <a:rPr lang="en-US" smtClean="0">
                <a:solidFill>
                  <a:schemeClr val="tx1"/>
                </a:solidFill>
              </a:rPr>
              <a:t>capacity</a:t>
            </a:r>
          </a:p>
          <a:p>
            <a:r>
              <a:rPr lang="en-US" smtClean="0"/>
              <a:t>Good when resources an issue</a:t>
            </a:r>
          </a:p>
        </p:txBody>
      </p:sp>
      <p:sp>
        <p:nvSpPr>
          <p:cNvPr id="1680390" name="Cloud"/>
          <p:cNvSpPr>
            <a:spLocks noChangeAspect="1" noEditPoints="1" noChangeArrowheads="1"/>
          </p:cNvSpPr>
          <p:nvPr/>
        </p:nvSpPr>
        <p:spPr bwMode="auto">
          <a:xfrm>
            <a:off x="2413000" y="3563938"/>
            <a:ext cx="3581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latin typeface="Arial" pitchFamily="34" charset="0"/>
            </a:endParaRPr>
          </a:p>
        </p:txBody>
      </p:sp>
      <p:grpSp>
        <p:nvGrpSpPr>
          <p:cNvPr id="9224" name="Group 7"/>
          <p:cNvGrpSpPr>
            <a:grpSpLocks/>
          </p:cNvGrpSpPr>
          <p:nvPr/>
        </p:nvGrpSpPr>
        <p:grpSpPr bwMode="auto">
          <a:xfrm>
            <a:off x="3051175" y="3886200"/>
            <a:ext cx="779463" cy="536575"/>
            <a:chOff x="3507" y="1789"/>
            <a:chExt cx="858" cy="497"/>
          </a:xfrm>
        </p:grpSpPr>
        <p:sp>
          <p:nvSpPr>
            <p:cNvPr id="9241" name="Oval 8"/>
            <p:cNvSpPr>
              <a:spLocks noChangeArrowheads="1"/>
            </p:cNvSpPr>
            <p:nvPr/>
          </p:nvSpPr>
          <p:spPr bwMode="auto">
            <a:xfrm>
              <a:off x="3507" y="1789"/>
              <a:ext cx="858" cy="497"/>
            </a:xfrm>
            <a:prstGeom prst="ellipse">
              <a:avLst/>
            </a:pr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grpSp>
          <p:nvGrpSpPr>
            <p:cNvPr id="9242" name="Group 9"/>
            <p:cNvGrpSpPr>
              <a:grpSpLocks/>
            </p:cNvGrpSpPr>
            <p:nvPr/>
          </p:nvGrpSpPr>
          <p:grpSpPr bwMode="auto">
            <a:xfrm>
              <a:off x="3758" y="2002"/>
              <a:ext cx="357" cy="76"/>
              <a:chOff x="4109" y="1226"/>
              <a:chExt cx="357" cy="76"/>
            </a:xfrm>
          </p:grpSpPr>
          <p:sp>
            <p:nvSpPr>
              <p:cNvPr id="9243" name="Freeform 10"/>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9244" name="Freeform 11"/>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9245" name="Freeform 12"/>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9225" name="Group 13"/>
          <p:cNvGrpSpPr>
            <a:grpSpLocks/>
          </p:cNvGrpSpPr>
          <p:nvPr/>
        </p:nvGrpSpPr>
        <p:grpSpPr bwMode="auto">
          <a:xfrm>
            <a:off x="3863975" y="4584700"/>
            <a:ext cx="779463" cy="536575"/>
            <a:chOff x="3507" y="1789"/>
            <a:chExt cx="858" cy="497"/>
          </a:xfrm>
        </p:grpSpPr>
        <p:sp>
          <p:nvSpPr>
            <p:cNvPr id="9236" name="Oval 14"/>
            <p:cNvSpPr>
              <a:spLocks noChangeArrowheads="1"/>
            </p:cNvSpPr>
            <p:nvPr/>
          </p:nvSpPr>
          <p:spPr bwMode="auto">
            <a:xfrm>
              <a:off x="3507" y="1789"/>
              <a:ext cx="858" cy="497"/>
            </a:xfrm>
            <a:prstGeom prst="ellipse">
              <a:avLst/>
            </a:pr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grpSp>
          <p:nvGrpSpPr>
            <p:cNvPr id="9237" name="Group 15"/>
            <p:cNvGrpSpPr>
              <a:grpSpLocks/>
            </p:cNvGrpSpPr>
            <p:nvPr/>
          </p:nvGrpSpPr>
          <p:grpSpPr bwMode="auto">
            <a:xfrm>
              <a:off x="3758" y="2002"/>
              <a:ext cx="357" cy="76"/>
              <a:chOff x="4109" y="1226"/>
              <a:chExt cx="357" cy="76"/>
            </a:xfrm>
          </p:grpSpPr>
          <p:sp>
            <p:nvSpPr>
              <p:cNvPr id="9238" name="Freeform 16"/>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9239" name="Freeform 17"/>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9240" name="Freeform 18"/>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9226" name="Group 19"/>
          <p:cNvGrpSpPr>
            <a:grpSpLocks/>
          </p:cNvGrpSpPr>
          <p:nvPr/>
        </p:nvGrpSpPr>
        <p:grpSpPr bwMode="auto">
          <a:xfrm>
            <a:off x="4371975" y="3822700"/>
            <a:ext cx="779463" cy="536575"/>
            <a:chOff x="3507" y="1789"/>
            <a:chExt cx="858" cy="497"/>
          </a:xfrm>
        </p:grpSpPr>
        <p:sp>
          <p:nvSpPr>
            <p:cNvPr id="9231" name="Oval 20"/>
            <p:cNvSpPr>
              <a:spLocks noChangeArrowheads="1"/>
            </p:cNvSpPr>
            <p:nvPr/>
          </p:nvSpPr>
          <p:spPr bwMode="auto">
            <a:xfrm>
              <a:off x="3507" y="1789"/>
              <a:ext cx="858" cy="497"/>
            </a:xfrm>
            <a:prstGeom prst="ellipse">
              <a:avLst/>
            </a:prstGeom>
            <a:solidFill>
              <a:srgbClr val="00CC00"/>
            </a:solidFill>
            <a:ln w="38100">
              <a:solidFill>
                <a:schemeClr val="tx1"/>
              </a:solidFill>
              <a:round/>
              <a:headEnd/>
              <a:tailEnd/>
            </a:ln>
          </p:spPr>
          <p:txBody>
            <a:bodyPr wrap="none" anchor="ctr"/>
            <a:lstStyle/>
            <a:p>
              <a:endParaRPr lang="en-US" dirty="0">
                <a:latin typeface="Arial" pitchFamily="34" charset="0"/>
              </a:endParaRPr>
            </a:p>
          </p:txBody>
        </p:sp>
        <p:grpSp>
          <p:nvGrpSpPr>
            <p:cNvPr id="9232" name="Group 21"/>
            <p:cNvGrpSpPr>
              <a:grpSpLocks/>
            </p:cNvGrpSpPr>
            <p:nvPr/>
          </p:nvGrpSpPr>
          <p:grpSpPr bwMode="auto">
            <a:xfrm>
              <a:off x="3758" y="2002"/>
              <a:ext cx="357" cy="76"/>
              <a:chOff x="4109" y="1226"/>
              <a:chExt cx="357" cy="76"/>
            </a:xfrm>
          </p:grpSpPr>
          <p:sp>
            <p:nvSpPr>
              <p:cNvPr id="9233" name="Freeform 22"/>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9234" name="Freeform 23"/>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9235" name="Freeform 24"/>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sp>
        <p:nvSpPr>
          <p:cNvPr id="9227" name="Line 25"/>
          <p:cNvSpPr>
            <a:spLocks noChangeShapeType="1"/>
          </p:cNvSpPr>
          <p:nvPr/>
        </p:nvSpPr>
        <p:spPr bwMode="auto">
          <a:xfrm>
            <a:off x="4191000" y="3746500"/>
            <a:ext cx="0" cy="774700"/>
          </a:xfrm>
          <a:prstGeom prst="line">
            <a:avLst/>
          </a:prstGeom>
          <a:noFill/>
          <a:ln w="38100">
            <a:solidFill>
              <a:schemeClr val="tx1"/>
            </a:solidFill>
            <a:round/>
            <a:headEnd/>
            <a:tailEnd/>
          </a:ln>
        </p:spPr>
        <p:txBody>
          <a:bodyPr>
            <a:spAutoFit/>
          </a:bodyPr>
          <a:lstStyle/>
          <a:p>
            <a:endParaRPr lang="en-US" dirty="0">
              <a:latin typeface="Arial" pitchFamily="34" charset="0"/>
            </a:endParaRPr>
          </a:p>
        </p:txBody>
      </p:sp>
      <p:sp>
        <p:nvSpPr>
          <p:cNvPr id="9228" name="Line 26"/>
          <p:cNvSpPr>
            <a:spLocks noChangeShapeType="1"/>
          </p:cNvSpPr>
          <p:nvPr/>
        </p:nvSpPr>
        <p:spPr bwMode="auto">
          <a:xfrm>
            <a:off x="2451100" y="4533900"/>
            <a:ext cx="3505200" cy="0"/>
          </a:xfrm>
          <a:prstGeom prst="line">
            <a:avLst/>
          </a:prstGeom>
          <a:noFill/>
          <a:ln w="38100">
            <a:solidFill>
              <a:schemeClr val="tx1"/>
            </a:solidFill>
            <a:round/>
            <a:headEnd/>
            <a:tailEnd/>
          </a:ln>
        </p:spPr>
        <p:txBody>
          <a:bodyPr>
            <a:spAutoFit/>
          </a:bodyPr>
          <a:lstStyle/>
          <a:p>
            <a:endParaRPr lang="en-US" dirty="0">
              <a:latin typeface="Arial" pitchFamily="34" charset="0"/>
            </a:endParaRPr>
          </a:p>
        </p:txBody>
      </p:sp>
      <p:sp>
        <p:nvSpPr>
          <p:cNvPr id="9229" name="Line 27"/>
          <p:cNvSpPr>
            <a:spLocks noChangeShapeType="1"/>
          </p:cNvSpPr>
          <p:nvPr/>
        </p:nvSpPr>
        <p:spPr bwMode="auto">
          <a:xfrm flipH="1">
            <a:off x="3454400" y="4546600"/>
            <a:ext cx="12700" cy="711200"/>
          </a:xfrm>
          <a:prstGeom prst="line">
            <a:avLst/>
          </a:prstGeom>
          <a:noFill/>
          <a:ln w="38100">
            <a:solidFill>
              <a:schemeClr val="tx1"/>
            </a:solidFill>
            <a:round/>
            <a:headEnd/>
            <a:tailEnd/>
          </a:ln>
        </p:spPr>
        <p:txBody>
          <a:bodyPr>
            <a:spAutoFit/>
          </a:bodyPr>
          <a:lstStyle/>
          <a:p>
            <a:endParaRPr lang="en-US" dirty="0">
              <a:latin typeface="Arial" pitchFamily="34" charset="0"/>
            </a:endParaRPr>
          </a:p>
        </p:txBody>
      </p:sp>
      <p:sp>
        <p:nvSpPr>
          <p:cNvPr id="9230" name="Line 28"/>
          <p:cNvSpPr>
            <a:spLocks noChangeShapeType="1"/>
          </p:cNvSpPr>
          <p:nvPr/>
        </p:nvSpPr>
        <p:spPr bwMode="auto">
          <a:xfrm flipH="1">
            <a:off x="4953000" y="4546600"/>
            <a:ext cx="12700" cy="584200"/>
          </a:xfrm>
          <a:prstGeom prst="line">
            <a:avLst/>
          </a:prstGeom>
          <a:noFill/>
          <a:ln w="38100">
            <a:solidFill>
              <a:schemeClr val="tx1"/>
            </a:solidFill>
            <a:round/>
            <a:headEnd/>
            <a:tailEnd/>
          </a:ln>
        </p:spPr>
        <p:txBody>
          <a:bodyPr>
            <a:spAutoFit/>
          </a:bodyPr>
          <a:lstStyle/>
          <a:p>
            <a:endParaRPr lang="en-US" dirty="0">
              <a:latin typeface="Arial" pitchFamily="34"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1"/>
          <p:cNvSpPr>
            <a:spLocks noGrp="1"/>
          </p:cNvSpPr>
          <p:nvPr>
            <p:ph type="ftr" sz="quarter" idx="10"/>
          </p:nvPr>
        </p:nvSpPr>
        <p:spPr>
          <a:noFill/>
        </p:spPr>
        <p:txBody>
          <a:bodyPr/>
          <a:lstStyle/>
          <a:p>
            <a:r>
              <a:rPr lang="en-US" smtClean="0"/>
              <a:t>Art of Multiprocessor Programming</a:t>
            </a:r>
          </a:p>
        </p:txBody>
      </p:sp>
      <p:sp>
        <p:nvSpPr>
          <p:cNvPr id="73731" name="Slide Number Placeholder 2"/>
          <p:cNvSpPr>
            <a:spLocks noGrp="1"/>
          </p:cNvSpPr>
          <p:nvPr>
            <p:ph type="sldNum" sz="quarter" idx="11"/>
          </p:nvPr>
        </p:nvSpPr>
        <p:spPr>
          <a:noFill/>
        </p:spPr>
        <p:txBody>
          <a:bodyPr/>
          <a:lstStyle/>
          <a:p>
            <a:fld id="{B21BF236-5CD8-4251-875B-18BF8BC63344}" type="slidenum">
              <a:rPr lang="ar-SA" smtClean="0">
                <a:cs typeface="Arial" pitchFamily="34" charset="0"/>
              </a:rPr>
              <a:pPr/>
              <a:t>70</a:t>
            </a:fld>
            <a:endParaRPr lang="en-US" smtClean="0">
              <a:cs typeface="Arial" pitchFamily="34" charset="0"/>
            </a:endParaRPr>
          </a:p>
        </p:txBody>
      </p:sp>
      <p:sp>
        <p:nvSpPr>
          <p:cNvPr id="7373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2B212946-8777-4BAA-BC09-CEB5414BEFFB}" type="slidenum">
              <a:rPr lang="ar-SA" sz="1400">
                <a:solidFill>
                  <a:schemeClr val="tx1"/>
                </a:solidFill>
                <a:latin typeface="Arial" pitchFamily="34" charset="0"/>
                <a:cs typeface="Arial" pitchFamily="34" charset="0"/>
              </a:rPr>
              <a:pPr/>
              <a:t>70</a:t>
            </a:fld>
            <a:endParaRPr lang="en-US" sz="1400" dirty="0">
              <a:solidFill>
                <a:schemeClr val="tx1"/>
              </a:solidFill>
              <a:latin typeface="Arial" pitchFamily="34" charset="0"/>
              <a:cs typeface="Arial" pitchFamily="34" charset="0"/>
            </a:endParaRPr>
          </a:p>
        </p:txBody>
      </p:sp>
      <p:sp>
        <p:nvSpPr>
          <p:cNvPr id="73733" name="Rectangle 3"/>
          <p:cNvSpPr>
            <a:spLocks noGrp="1" noChangeArrowheads="1"/>
          </p:cNvSpPr>
          <p:nvPr>
            <p:ph type="title" idx="4294967295"/>
          </p:nvPr>
        </p:nvSpPr>
        <p:spPr>
          <a:xfrm>
            <a:off x="685800" y="169863"/>
            <a:ext cx="7772400" cy="1143000"/>
          </a:xfrm>
        </p:spPr>
        <p:txBody>
          <a:bodyPr/>
          <a:lstStyle/>
          <a:p>
            <a:r>
              <a:rPr lang="en-US" smtClean="0"/>
              <a:t>Enq Method Part One</a:t>
            </a:r>
          </a:p>
        </p:txBody>
      </p:sp>
      <p:sp>
        <p:nvSpPr>
          <p:cNvPr id="73734" name="Text Box 4"/>
          <p:cNvSpPr txBox="1">
            <a:spLocks noChangeArrowheads="1"/>
          </p:cNvSpPr>
          <p:nvPr/>
        </p:nvSpPr>
        <p:spPr bwMode="auto">
          <a:xfrm>
            <a:off x="685800" y="1312863"/>
            <a:ext cx="7966075" cy="5016758"/>
          </a:xfrm>
          <a:prstGeom prst="rect">
            <a:avLst/>
          </a:prstGeom>
          <a:solidFill>
            <a:srgbClr val="FFFFCC"/>
          </a:solidFill>
          <a:ln w="9525">
            <a:noFill/>
            <a:miter lim="800000"/>
            <a:headEnd/>
            <a:tailEnd/>
          </a:ln>
        </p:spPr>
        <p:txBody>
          <a:bodyPr>
            <a:spAutoFit/>
          </a:bodyPr>
          <a:lstStyle/>
          <a:p>
            <a:pPr algn="l"/>
            <a:r>
              <a:rPr lang="en-US" sz="2000" b="1" dirty="0">
                <a:solidFill>
                  <a:schemeClr val="tx1"/>
                </a:solidFill>
                <a:latin typeface="Lucida Console" pitchFamily="49" charset="0"/>
                <a:cs typeface="Courier New" pitchFamily="49" charset="0"/>
              </a:rPr>
              <a:t>public void</a:t>
            </a: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enq</a:t>
            </a:r>
            <a:r>
              <a:rPr lang="en-US" sz="2000" b="1" dirty="0">
                <a:latin typeface="Lucida Console" pitchFamily="49" charset="0"/>
                <a:cs typeface="Courier New" pitchFamily="49" charset="0"/>
              </a:rPr>
              <a:t>(T x) {</a:t>
            </a:r>
          </a:p>
          <a:p>
            <a:pPr algn="l"/>
            <a:r>
              <a:rPr lang="en-US" sz="2000" b="1" dirty="0">
                <a:latin typeface="Lucida Console" pitchFamily="49" charset="0"/>
                <a:cs typeface="Courier New" pitchFamily="49" charset="0"/>
              </a:rPr>
              <a:t> </a:t>
            </a:r>
            <a:r>
              <a:rPr lang="en-US" sz="2000" b="1" dirty="0" err="1">
                <a:solidFill>
                  <a:schemeClr val="tx1"/>
                </a:solidFill>
                <a:latin typeface="Lucida Console" pitchFamily="49" charset="0"/>
                <a:cs typeface="Courier New" pitchFamily="49" charset="0"/>
              </a:rPr>
              <a:t>boolean</a:t>
            </a: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mustWakeDequeuers</a:t>
            </a:r>
            <a:r>
              <a:rPr lang="en-US" sz="2000" b="1" dirty="0">
                <a:latin typeface="Lucida Console" pitchFamily="49" charset="0"/>
                <a:cs typeface="Courier New" pitchFamily="49" charset="0"/>
              </a:rPr>
              <a:t> = </a:t>
            </a:r>
            <a:r>
              <a:rPr lang="en-US" sz="2000" b="1" dirty="0">
                <a:solidFill>
                  <a:schemeClr val="tx1"/>
                </a:solidFill>
                <a:latin typeface="Lucida Console" pitchFamily="49" charset="0"/>
                <a:cs typeface="Courier New" pitchFamily="49" charset="0"/>
              </a:rPr>
              <a:t>false</a:t>
            </a:r>
            <a:r>
              <a:rPr lang="en-US" sz="2000" b="1" dirty="0">
                <a:latin typeface="Lucida Console" pitchFamily="49" charset="0"/>
                <a:cs typeface="Courier New" pitchFamily="49" charset="0"/>
              </a:rPr>
              <a:t>; </a:t>
            </a:r>
          </a:p>
          <a:p>
            <a:pPr algn="l"/>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enqLock.lock</a:t>
            </a:r>
            <a:r>
              <a:rPr lang="en-US" sz="2000" b="1" dirty="0">
                <a:latin typeface="Lucida Console" pitchFamily="49" charset="0"/>
                <a:cs typeface="Courier New" pitchFamily="49" charset="0"/>
              </a:rPr>
              <a:t>();</a:t>
            </a:r>
          </a:p>
          <a:p>
            <a:pPr algn="l"/>
            <a:r>
              <a:rPr lang="en-US" sz="2000" b="1" dirty="0">
                <a:latin typeface="Lucida Console" pitchFamily="49" charset="0"/>
                <a:cs typeface="Courier New" pitchFamily="49" charset="0"/>
              </a:rPr>
              <a:t> </a:t>
            </a:r>
            <a:r>
              <a:rPr lang="en-US" sz="2000" b="1" dirty="0">
                <a:solidFill>
                  <a:schemeClr val="tx1"/>
                </a:solidFill>
                <a:latin typeface="Lucida Console" pitchFamily="49" charset="0"/>
                <a:cs typeface="Courier New" pitchFamily="49" charset="0"/>
              </a:rPr>
              <a:t>try</a:t>
            </a:r>
            <a:r>
              <a:rPr lang="en-US" sz="2000" b="1" dirty="0">
                <a:latin typeface="Lucida Console" pitchFamily="49" charset="0"/>
                <a:cs typeface="Courier New" pitchFamily="49" charset="0"/>
              </a:rPr>
              <a:t> { </a:t>
            </a:r>
          </a:p>
          <a:p>
            <a:pPr algn="l"/>
            <a:r>
              <a:rPr lang="en-US" sz="2000" b="1" dirty="0">
                <a:latin typeface="Lucida Console" pitchFamily="49" charset="0"/>
                <a:cs typeface="Courier New" pitchFamily="49" charset="0"/>
              </a:rPr>
              <a:t>  </a:t>
            </a:r>
            <a:r>
              <a:rPr lang="en-US" sz="2000" b="1" dirty="0">
                <a:solidFill>
                  <a:schemeClr val="tx1"/>
                </a:solidFill>
                <a:latin typeface="Lucida Console" pitchFamily="49" charset="0"/>
                <a:cs typeface="Courier New" pitchFamily="49" charset="0"/>
              </a:rPr>
              <a:t>while</a:t>
            </a: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size.get</a:t>
            </a:r>
            <a:r>
              <a:rPr lang="en-US" sz="2000" b="1" dirty="0">
                <a:latin typeface="Lucida Console" pitchFamily="49" charset="0"/>
                <a:cs typeface="Courier New" pitchFamily="49" charset="0"/>
              </a:rPr>
              <a:t>() == Capacity) </a:t>
            </a:r>
          </a:p>
          <a:p>
            <a:pPr algn="l"/>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notFullCondition.await</a:t>
            </a:r>
            <a:r>
              <a:rPr lang="en-US" sz="2000" b="1" dirty="0">
                <a:latin typeface="Lucida Console" pitchFamily="49" charset="0"/>
                <a:cs typeface="Courier New" pitchFamily="49" charset="0"/>
              </a:rPr>
              <a:t>(); </a:t>
            </a:r>
          </a:p>
          <a:p>
            <a:pPr algn="l"/>
            <a:r>
              <a:rPr lang="en-US" sz="2000" b="1" dirty="0">
                <a:latin typeface="Lucida Console" pitchFamily="49" charset="0"/>
                <a:cs typeface="Courier New" pitchFamily="49" charset="0"/>
              </a:rPr>
              <a:t>  Node e = </a:t>
            </a:r>
            <a:r>
              <a:rPr lang="en-US" sz="2000" b="1" dirty="0">
                <a:solidFill>
                  <a:schemeClr val="tx1"/>
                </a:solidFill>
                <a:latin typeface="Lucida Console" pitchFamily="49" charset="0"/>
                <a:cs typeface="Courier New" pitchFamily="49" charset="0"/>
              </a:rPr>
              <a:t>new</a:t>
            </a:r>
            <a:r>
              <a:rPr lang="en-US" sz="2000" b="1" dirty="0">
                <a:latin typeface="Lucida Console" pitchFamily="49" charset="0"/>
                <a:cs typeface="Courier New" pitchFamily="49" charset="0"/>
              </a:rPr>
              <a:t> Node(x);</a:t>
            </a:r>
          </a:p>
          <a:p>
            <a:pPr algn="l"/>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tail.next</a:t>
            </a:r>
            <a:r>
              <a:rPr lang="en-US" sz="2000" b="1" dirty="0">
                <a:latin typeface="Lucida Console" pitchFamily="49" charset="0"/>
                <a:cs typeface="Courier New" pitchFamily="49" charset="0"/>
              </a:rPr>
              <a:t> = e;</a:t>
            </a:r>
          </a:p>
          <a:p>
            <a:pPr algn="l"/>
            <a:r>
              <a:rPr lang="en-US" sz="2000" b="1" dirty="0">
                <a:latin typeface="Lucida Console" pitchFamily="49" charset="0"/>
                <a:cs typeface="Courier New" pitchFamily="49" charset="0"/>
              </a:rPr>
              <a:t>  tail = </a:t>
            </a:r>
            <a:r>
              <a:rPr lang="en-US" sz="2000" b="1" dirty="0" err="1">
                <a:latin typeface="Lucida Console" pitchFamily="49" charset="0"/>
                <a:cs typeface="Courier New" pitchFamily="49" charset="0"/>
              </a:rPr>
              <a:t>tail.next</a:t>
            </a:r>
            <a:r>
              <a:rPr lang="en-US" sz="2000" b="1" dirty="0">
                <a:latin typeface="Lucida Console" pitchFamily="49" charset="0"/>
                <a:cs typeface="Courier New" pitchFamily="49" charset="0"/>
              </a:rPr>
              <a:t>;</a:t>
            </a:r>
          </a:p>
          <a:p>
            <a:pPr algn="l"/>
            <a:r>
              <a:rPr lang="en-US" sz="2000" b="1" dirty="0">
                <a:solidFill>
                  <a:schemeClr val="tx1"/>
                </a:solidFill>
                <a:latin typeface="Lucida Console" pitchFamily="49" charset="0"/>
                <a:cs typeface="Courier New" pitchFamily="49" charset="0"/>
              </a:rPr>
              <a:t>  if</a:t>
            </a: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size.getAndIncrement</a:t>
            </a:r>
            <a:r>
              <a:rPr lang="en-US" sz="2000" b="1" dirty="0">
                <a:latin typeface="Lucida Console" pitchFamily="49" charset="0"/>
                <a:cs typeface="Courier New" pitchFamily="49" charset="0"/>
              </a:rPr>
              <a:t>() == 0</a:t>
            </a:r>
            <a:r>
              <a:rPr lang="en-US" sz="2000" b="1" dirty="0" smtClean="0">
                <a:latin typeface="Lucida Console" pitchFamily="49" charset="0"/>
                <a:cs typeface="Courier New" pitchFamily="49" charset="0"/>
              </a:rPr>
              <a:t>)  // </a:t>
            </a:r>
            <a:r>
              <a:rPr lang="en-US" sz="2000" b="1" dirty="0" smtClean="0">
                <a:latin typeface="Lucida Console" pitchFamily="49" charset="0"/>
                <a:cs typeface="Courier New" pitchFamily="49" charset="0"/>
              </a:rPr>
              <a:t>is empty?</a:t>
            </a:r>
            <a:endParaRPr lang="en-US" sz="2000" b="1" dirty="0">
              <a:latin typeface="Lucida Console" pitchFamily="49" charset="0"/>
              <a:cs typeface="Courier New" pitchFamily="49" charset="0"/>
            </a:endParaRPr>
          </a:p>
          <a:p>
            <a:pPr algn="l"/>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mustWakeDequeuers</a:t>
            </a:r>
            <a:r>
              <a:rPr lang="en-US" sz="2000" b="1" dirty="0">
                <a:latin typeface="Lucida Console" pitchFamily="49" charset="0"/>
                <a:cs typeface="Courier New" pitchFamily="49" charset="0"/>
              </a:rPr>
              <a:t> = </a:t>
            </a:r>
            <a:r>
              <a:rPr lang="en-US" sz="2000" b="1" dirty="0">
                <a:solidFill>
                  <a:schemeClr val="tx1"/>
                </a:solidFill>
                <a:latin typeface="Lucida Console" pitchFamily="49" charset="0"/>
                <a:cs typeface="Courier New" pitchFamily="49" charset="0"/>
              </a:rPr>
              <a:t>true</a:t>
            </a:r>
            <a:r>
              <a:rPr lang="en-US" sz="2000" b="1" dirty="0">
                <a:latin typeface="Lucida Console" pitchFamily="49" charset="0"/>
                <a:cs typeface="Courier New" pitchFamily="49" charset="0"/>
              </a:rPr>
              <a:t>;</a:t>
            </a:r>
          </a:p>
          <a:p>
            <a:pPr algn="l"/>
            <a:r>
              <a:rPr lang="en-US" sz="2000" b="1" dirty="0">
                <a:latin typeface="Lucida Console" pitchFamily="49" charset="0"/>
                <a:cs typeface="Courier New" pitchFamily="49" charset="0"/>
              </a:rPr>
              <a:t> } </a:t>
            </a:r>
            <a:r>
              <a:rPr lang="en-US" sz="2000" b="1" dirty="0">
                <a:solidFill>
                  <a:schemeClr val="tx1"/>
                </a:solidFill>
                <a:latin typeface="Lucida Console" pitchFamily="49" charset="0"/>
                <a:cs typeface="Courier New" pitchFamily="49" charset="0"/>
              </a:rPr>
              <a:t>finally</a:t>
            </a:r>
            <a:r>
              <a:rPr lang="en-US" sz="2000" b="1" dirty="0">
                <a:latin typeface="Lucida Console" pitchFamily="49" charset="0"/>
                <a:cs typeface="Courier New" pitchFamily="49" charset="0"/>
              </a:rPr>
              <a:t> {</a:t>
            </a:r>
          </a:p>
          <a:p>
            <a:pPr algn="l"/>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enqLock.unlock</a:t>
            </a:r>
            <a:r>
              <a:rPr lang="en-US" sz="2000" b="1" dirty="0">
                <a:latin typeface="Lucida Console" pitchFamily="49" charset="0"/>
                <a:cs typeface="Courier New" pitchFamily="49" charset="0"/>
              </a:rPr>
              <a:t>();</a:t>
            </a:r>
          </a:p>
          <a:p>
            <a:pPr algn="l"/>
            <a:r>
              <a:rPr lang="en-US" sz="2000" b="1" dirty="0">
                <a:latin typeface="Lucida Console" pitchFamily="49" charset="0"/>
                <a:cs typeface="Courier New" pitchFamily="49" charset="0"/>
              </a:rPr>
              <a:t> }</a:t>
            </a:r>
          </a:p>
          <a:p>
            <a:pPr algn="l"/>
            <a:r>
              <a:rPr lang="en-US" sz="2000" b="1" dirty="0">
                <a:latin typeface="Lucida Console" pitchFamily="49" charset="0"/>
                <a:cs typeface="Courier New" pitchFamily="49" charset="0"/>
              </a:rPr>
              <a:t> …</a:t>
            </a:r>
          </a:p>
          <a:p>
            <a:pPr algn="l"/>
            <a:r>
              <a:rPr lang="en-US" sz="2000" b="1" dirty="0" smtClean="0">
                <a:latin typeface="Lucida Console" pitchFamily="49" charset="0"/>
                <a:cs typeface="Courier New" pitchFamily="49" charset="0"/>
              </a:rPr>
              <a:t>}   // </a:t>
            </a:r>
            <a:r>
              <a:rPr lang="ko-KR" altLang="en-US" sz="2000" b="1" dirty="0" smtClean="0">
                <a:latin typeface="Lucida Console" pitchFamily="49" charset="0"/>
                <a:cs typeface="Courier New" pitchFamily="49" charset="0"/>
              </a:rPr>
              <a:t>잘못된 코드</a:t>
            </a:r>
            <a:r>
              <a:rPr lang="en-US" altLang="ko-KR" sz="2000" b="1" dirty="0" smtClean="0">
                <a:latin typeface="Lucida Console" pitchFamily="49" charset="0"/>
                <a:cs typeface="Courier New" pitchFamily="49" charset="0"/>
              </a:rPr>
              <a:t>! </a:t>
            </a:r>
            <a:r>
              <a:rPr lang="en-US" altLang="ko-KR" sz="2000" b="1" dirty="0" smtClean="0">
                <a:latin typeface="Lucida Console" pitchFamily="49" charset="0"/>
                <a:cs typeface="Courier New" pitchFamily="49" charset="0"/>
              </a:rPr>
              <a:t>Lost wakeup</a:t>
            </a:r>
            <a:r>
              <a:rPr lang="ko-KR" altLang="en-US" sz="2000" b="1" dirty="0" smtClean="0">
                <a:latin typeface="Lucida Console" pitchFamily="49" charset="0"/>
                <a:cs typeface="Courier New" pitchFamily="49" charset="0"/>
              </a:rPr>
              <a:t>이 생김</a:t>
            </a:r>
            <a:r>
              <a:rPr lang="en-US" altLang="ko-KR" sz="2000" b="1" dirty="0" smtClean="0">
                <a:latin typeface="Lucida Console" pitchFamily="49" charset="0"/>
                <a:cs typeface="Courier New" pitchFamily="49" charset="0"/>
              </a:rPr>
              <a:t>.</a:t>
            </a:r>
            <a:endParaRPr lang="en-US" sz="2000" b="1" dirty="0">
              <a:latin typeface="Lucida Console" pitchFamily="49"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1"/>
          <p:cNvSpPr>
            <a:spLocks noGrp="1"/>
          </p:cNvSpPr>
          <p:nvPr>
            <p:ph type="ftr" sz="quarter" idx="10"/>
          </p:nvPr>
        </p:nvSpPr>
        <p:spPr>
          <a:noFill/>
        </p:spPr>
        <p:txBody>
          <a:bodyPr/>
          <a:lstStyle/>
          <a:p>
            <a:r>
              <a:rPr lang="en-US" smtClean="0"/>
              <a:t>Art of Multiprocessor Programming</a:t>
            </a:r>
          </a:p>
        </p:txBody>
      </p:sp>
      <p:sp>
        <p:nvSpPr>
          <p:cNvPr id="74755" name="Slide Number Placeholder 2"/>
          <p:cNvSpPr>
            <a:spLocks noGrp="1"/>
          </p:cNvSpPr>
          <p:nvPr>
            <p:ph type="sldNum" sz="quarter" idx="11"/>
          </p:nvPr>
        </p:nvSpPr>
        <p:spPr>
          <a:noFill/>
        </p:spPr>
        <p:txBody>
          <a:bodyPr/>
          <a:lstStyle/>
          <a:p>
            <a:fld id="{34293E46-AFDB-4973-AE12-BE2150DEE943}" type="slidenum">
              <a:rPr lang="ar-SA" smtClean="0">
                <a:cs typeface="Arial" pitchFamily="34" charset="0"/>
              </a:rPr>
              <a:pPr/>
              <a:t>71</a:t>
            </a:fld>
            <a:endParaRPr lang="en-US" smtClean="0">
              <a:cs typeface="Arial" pitchFamily="34" charset="0"/>
            </a:endParaRPr>
          </a:p>
        </p:txBody>
      </p:sp>
      <p:sp>
        <p:nvSpPr>
          <p:cNvPr id="7475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83166CEE-C659-444E-9C41-B32D4B11B768}" type="slidenum">
              <a:rPr lang="ar-SA" sz="1400">
                <a:solidFill>
                  <a:schemeClr val="tx1"/>
                </a:solidFill>
                <a:latin typeface="Arial" pitchFamily="34" charset="0"/>
                <a:cs typeface="Arial" pitchFamily="34" charset="0"/>
              </a:rPr>
              <a:pPr/>
              <a:t>71</a:t>
            </a:fld>
            <a:endParaRPr lang="en-US" sz="1400" dirty="0">
              <a:solidFill>
                <a:schemeClr val="tx1"/>
              </a:solidFill>
              <a:latin typeface="Arial" pitchFamily="34" charset="0"/>
              <a:cs typeface="Arial" pitchFamily="34" charset="0"/>
            </a:endParaRPr>
          </a:p>
        </p:txBody>
      </p:sp>
      <p:sp>
        <p:nvSpPr>
          <p:cNvPr id="74757" name="Text Box 7"/>
          <p:cNvSpPr txBox="1">
            <a:spLocks noChangeArrowheads="1"/>
          </p:cNvSpPr>
          <p:nvPr/>
        </p:nvSpPr>
        <p:spPr bwMode="auto">
          <a:xfrm>
            <a:off x="685800" y="1312863"/>
            <a:ext cx="7966075" cy="4968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enq(T x) {</a:t>
            </a:r>
          </a:p>
          <a:p>
            <a:pPr algn="l"/>
            <a:r>
              <a:rPr lang="en-US" sz="2000" b="1">
                <a:solidFill>
                  <a:schemeClr val="folHlink"/>
                </a:solidFill>
                <a:latin typeface="Lucida Console" pitchFamily="49" charset="0"/>
                <a:cs typeface="Courier New" pitchFamily="49" charset="0"/>
              </a:rPr>
              <a:t> boolean mustWakeDequeuers = false; </a:t>
            </a:r>
          </a:p>
          <a:p>
            <a:pPr algn="l"/>
            <a:r>
              <a:rPr lang="en-US" sz="2000" b="1">
                <a:latin typeface="Lucida Console" pitchFamily="49" charset="0"/>
                <a:cs typeface="Courier New" pitchFamily="49" charset="0"/>
              </a:rPr>
              <a:t> enqLock.lock();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try { </a:t>
            </a:r>
          </a:p>
          <a:p>
            <a:pPr algn="l"/>
            <a:r>
              <a:rPr lang="en-US" sz="2000" b="1">
                <a:solidFill>
                  <a:schemeClr val="folHlink"/>
                </a:solidFill>
                <a:latin typeface="Lucida Console" pitchFamily="49" charset="0"/>
                <a:cs typeface="Courier New" pitchFamily="49" charset="0"/>
              </a:rPr>
              <a:t>  while (size.get() == capacity) </a:t>
            </a:r>
          </a:p>
          <a:p>
            <a:pPr algn="l"/>
            <a:r>
              <a:rPr lang="en-US" sz="2000" b="1">
                <a:solidFill>
                  <a:schemeClr val="folHlink"/>
                </a:solidFill>
                <a:latin typeface="Lucida Console" pitchFamily="49" charset="0"/>
                <a:cs typeface="Courier New" pitchFamily="49" charset="0"/>
              </a:rPr>
              <a:t>    notFullCondition.await(); </a:t>
            </a:r>
          </a:p>
          <a:p>
            <a:pPr algn="l"/>
            <a:r>
              <a:rPr lang="en-US" sz="2000" b="1">
                <a:solidFill>
                  <a:schemeClr val="folHlink"/>
                </a:solidFill>
                <a:latin typeface="Lucida Console" pitchFamily="49" charset="0"/>
                <a:cs typeface="Courier New" pitchFamily="49" charset="0"/>
              </a:rPr>
              <a:t>  Node e = new Node(x);</a:t>
            </a:r>
          </a:p>
          <a:p>
            <a:pPr algn="l"/>
            <a:r>
              <a:rPr lang="en-US" sz="2000" b="1">
                <a:solidFill>
                  <a:schemeClr val="folHlink"/>
                </a:solidFill>
                <a:latin typeface="Lucida Console" pitchFamily="49" charset="0"/>
                <a:cs typeface="Courier New" pitchFamily="49" charset="0"/>
              </a:rPr>
              <a:t>  tail.next = e;</a:t>
            </a:r>
          </a:p>
          <a:p>
            <a:pPr algn="l"/>
            <a:r>
              <a:rPr lang="en-US" sz="2000" b="1">
                <a:solidFill>
                  <a:schemeClr val="folHlink"/>
                </a:solidFill>
                <a:latin typeface="Lucida Console" pitchFamily="49" charset="0"/>
                <a:cs typeface="Courier New" pitchFamily="49" charset="0"/>
              </a:rPr>
              <a:t>  tail = tail.next;</a:t>
            </a:r>
          </a:p>
          <a:p>
            <a:pPr algn="l"/>
            <a:r>
              <a:rPr lang="en-US" sz="2000" b="1">
                <a:solidFill>
                  <a:schemeClr val="folHlink"/>
                </a:solidFill>
                <a:latin typeface="Lucida Console" pitchFamily="49" charset="0"/>
                <a:cs typeface="Courier New" pitchFamily="49" charset="0"/>
              </a:rPr>
              <a:t>  if (size.getAndIncrement() == 0)</a:t>
            </a:r>
          </a:p>
          <a:p>
            <a:pPr algn="l"/>
            <a:r>
              <a:rPr lang="en-US" sz="2000" b="1">
                <a:solidFill>
                  <a:schemeClr val="folHlink"/>
                </a:solidFill>
                <a:latin typeface="Lucida Console" pitchFamily="49" charset="0"/>
                <a:cs typeface="Courier New" pitchFamily="49" charset="0"/>
              </a:rPr>
              <a:t>   mustWakeDequeuers = true;</a:t>
            </a:r>
          </a:p>
          <a:p>
            <a:pPr algn="l"/>
            <a:r>
              <a:rPr lang="en-US" sz="2000" b="1">
                <a:latin typeface="Lucida Console" pitchFamily="49" charset="0"/>
                <a:cs typeface="Courier New" pitchFamily="49" charset="0"/>
              </a:rPr>
              <a:t> } </a:t>
            </a:r>
            <a:r>
              <a:rPr lang="en-US" sz="2000" b="1">
                <a:solidFill>
                  <a:schemeClr val="tx1"/>
                </a:solidFill>
                <a:latin typeface="Lucida Console" pitchFamily="49" charset="0"/>
                <a:cs typeface="Courier New" pitchFamily="49" charset="0"/>
              </a:rPr>
              <a:t>finally</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enqLock.unlock();</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a:t>
            </a:r>
          </a:p>
        </p:txBody>
      </p:sp>
      <p:sp>
        <p:nvSpPr>
          <p:cNvPr id="74758" name="Rectangle 3"/>
          <p:cNvSpPr>
            <a:spLocks noGrp="1" noChangeArrowheads="1"/>
          </p:cNvSpPr>
          <p:nvPr>
            <p:ph type="title" idx="4294967295"/>
          </p:nvPr>
        </p:nvSpPr>
        <p:spPr>
          <a:xfrm>
            <a:off x="685800" y="169863"/>
            <a:ext cx="7772400" cy="1143000"/>
          </a:xfrm>
        </p:spPr>
        <p:txBody>
          <a:bodyPr/>
          <a:lstStyle/>
          <a:p>
            <a:r>
              <a:rPr lang="en-US" smtClean="0"/>
              <a:t>Enq Method Part One</a:t>
            </a:r>
          </a:p>
        </p:txBody>
      </p:sp>
      <p:sp>
        <p:nvSpPr>
          <p:cNvPr id="74759" name="Text Box 5"/>
          <p:cNvSpPr txBox="1">
            <a:spLocks noChangeArrowheads="1"/>
          </p:cNvSpPr>
          <p:nvPr/>
        </p:nvSpPr>
        <p:spPr bwMode="auto">
          <a:xfrm>
            <a:off x="5421313" y="2154238"/>
            <a:ext cx="3033712" cy="946150"/>
          </a:xfrm>
          <a:prstGeom prst="rect">
            <a:avLst/>
          </a:prstGeom>
          <a:solidFill>
            <a:srgbClr val="FFFFCC">
              <a:alpha val="89803"/>
            </a:srgbClr>
          </a:solidFill>
          <a:ln w="38100" algn="ctr">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Lock and unlock </a:t>
            </a:r>
            <a:r>
              <a:rPr lang="en-US" sz="2800" b="1" dirty="0" err="1">
                <a:solidFill>
                  <a:srgbClr val="FF0000"/>
                </a:solidFill>
                <a:latin typeface="Arial" pitchFamily="34" charset="0"/>
                <a:cs typeface="Arial" pitchFamily="34" charset="0"/>
              </a:rPr>
              <a:t>enq</a:t>
            </a:r>
            <a:r>
              <a:rPr lang="en-US" sz="2800" b="1" dirty="0">
                <a:solidFill>
                  <a:srgbClr val="FF0000"/>
                </a:solidFill>
                <a:latin typeface="Arial" pitchFamily="34" charset="0"/>
                <a:cs typeface="Arial" pitchFamily="34" charset="0"/>
              </a:rPr>
              <a:t> lock</a:t>
            </a:r>
          </a:p>
        </p:txBody>
      </p:sp>
      <p:sp>
        <p:nvSpPr>
          <p:cNvPr id="74760" name="AutoShape 6"/>
          <p:cNvSpPr>
            <a:spLocks noChangeArrowheads="1"/>
          </p:cNvSpPr>
          <p:nvPr/>
        </p:nvSpPr>
        <p:spPr bwMode="auto">
          <a:xfrm flipH="1">
            <a:off x="685800" y="1930400"/>
            <a:ext cx="2441575" cy="444500"/>
          </a:xfrm>
          <a:prstGeom prst="wedgeRoundRectCallout">
            <a:avLst>
              <a:gd name="adj1" fmla="val -130106"/>
              <a:gd name="adj2" fmla="val 80356"/>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74761" name="AutoShape 8"/>
          <p:cNvSpPr>
            <a:spLocks noChangeArrowheads="1"/>
          </p:cNvSpPr>
          <p:nvPr/>
        </p:nvSpPr>
        <p:spPr bwMode="auto">
          <a:xfrm flipH="1">
            <a:off x="852488" y="4687888"/>
            <a:ext cx="3024187" cy="984250"/>
          </a:xfrm>
          <a:prstGeom prst="wedgeRoundRectCallout">
            <a:avLst>
              <a:gd name="adj1" fmla="val -111589"/>
              <a:gd name="adj2" fmla="val -234393"/>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1"/>
          <p:cNvSpPr>
            <a:spLocks noGrp="1"/>
          </p:cNvSpPr>
          <p:nvPr>
            <p:ph type="ftr" sz="quarter" idx="10"/>
          </p:nvPr>
        </p:nvSpPr>
        <p:spPr>
          <a:noFill/>
        </p:spPr>
        <p:txBody>
          <a:bodyPr/>
          <a:lstStyle/>
          <a:p>
            <a:r>
              <a:rPr lang="en-US" smtClean="0"/>
              <a:t>Art of Multiprocessor Programming</a:t>
            </a:r>
          </a:p>
        </p:txBody>
      </p:sp>
      <p:sp>
        <p:nvSpPr>
          <p:cNvPr id="75779" name="Slide Number Placeholder 2"/>
          <p:cNvSpPr>
            <a:spLocks noGrp="1"/>
          </p:cNvSpPr>
          <p:nvPr>
            <p:ph type="sldNum" sz="quarter" idx="11"/>
          </p:nvPr>
        </p:nvSpPr>
        <p:spPr>
          <a:noFill/>
        </p:spPr>
        <p:txBody>
          <a:bodyPr/>
          <a:lstStyle/>
          <a:p>
            <a:fld id="{15755BF0-0EB1-4B54-B6ED-63CC176DB612}" type="slidenum">
              <a:rPr lang="ar-SA" smtClean="0">
                <a:cs typeface="Arial" pitchFamily="34" charset="0"/>
              </a:rPr>
              <a:pPr/>
              <a:t>72</a:t>
            </a:fld>
            <a:endParaRPr lang="en-US" smtClean="0">
              <a:cs typeface="Arial" pitchFamily="34" charset="0"/>
            </a:endParaRPr>
          </a:p>
        </p:txBody>
      </p:sp>
      <p:sp>
        <p:nvSpPr>
          <p:cNvPr id="7578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E0619C8-AA47-4178-BA09-30643FE69DA2}" type="slidenum">
              <a:rPr lang="ar-SA" sz="1400">
                <a:solidFill>
                  <a:schemeClr val="tx1"/>
                </a:solidFill>
                <a:latin typeface="Arial" pitchFamily="34" charset="0"/>
                <a:cs typeface="Arial" pitchFamily="34" charset="0"/>
              </a:rPr>
              <a:pPr/>
              <a:t>72</a:t>
            </a:fld>
            <a:endParaRPr lang="en-US" sz="1400" dirty="0">
              <a:solidFill>
                <a:schemeClr val="tx1"/>
              </a:solidFill>
              <a:latin typeface="Arial" pitchFamily="34" charset="0"/>
              <a:cs typeface="Arial" pitchFamily="34" charset="0"/>
            </a:endParaRPr>
          </a:p>
        </p:txBody>
      </p:sp>
      <p:sp>
        <p:nvSpPr>
          <p:cNvPr id="75781" name="Text Box 8"/>
          <p:cNvSpPr txBox="1">
            <a:spLocks noChangeArrowheads="1"/>
          </p:cNvSpPr>
          <p:nvPr/>
        </p:nvSpPr>
        <p:spPr bwMode="auto">
          <a:xfrm>
            <a:off x="685800" y="1312863"/>
            <a:ext cx="7966075" cy="4968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enq(T x) {</a:t>
            </a:r>
          </a:p>
          <a:p>
            <a:pPr algn="l"/>
            <a:r>
              <a:rPr lang="en-US" sz="2000" b="1">
                <a:solidFill>
                  <a:schemeClr val="folHlink"/>
                </a:solidFill>
                <a:latin typeface="Lucida Console" pitchFamily="49" charset="0"/>
                <a:cs typeface="Courier New" pitchFamily="49" charset="0"/>
              </a:rPr>
              <a:t> boolean mustWakeDequeuers = false; </a:t>
            </a:r>
          </a:p>
          <a:p>
            <a:pPr algn="l"/>
            <a:r>
              <a:rPr lang="en-US" sz="2000" b="1">
                <a:solidFill>
                  <a:schemeClr val="folHlink"/>
                </a:solidFill>
                <a:latin typeface="Lucida Console" pitchFamily="49" charset="0"/>
                <a:cs typeface="Courier New" pitchFamily="49" charset="0"/>
              </a:rPr>
              <a:t> enqLock.lock();</a:t>
            </a:r>
          </a:p>
          <a:p>
            <a:pPr algn="l"/>
            <a:r>
              <a:rPr lang="en-US" sz="2000" b="1">
                <a:solidFill>
                  <a:schemeClr val="folHlink"/>
                </a:solidFill>
                <a:latin typeface="Lucida Console" pitchFamily="49" charset="0"/>
                <a:cs typeface="Courier New" pitchFamily="49" charset="0"/>
              </a:rPr>
              <a:t> try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while</a:t>
            </a:r>
            <a:r>
              <a:rPr lang="en-US" sz="2000" b="1">
                <a:latin typeface="Lucida Console" pitchFamily="49" charset="0"/>
                <a:cs typeface="Courier New" pitchFamily="49" charset="0"/>
              </a:rPr>
              <a:t> (size.get() == capacity) </a:t>
            </a:r>
          </a:p>
          <a:p>
            <a:pPr algn="l"/>
            <a:r>
              <a:rPr lang="en-US" sz="2000" b="1">
                <a:latin typeface="Lucida Console" pitchFamily="49" charset="0"/>
                <a:cs typeface="Courier New" pitchFamily="49" charset="0"/>
              </a:rPr>
              <a:t>    notFullCondition.await();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 e = new Node(x);</a:t>
            </a:r>
          </a:p>
          <a:p>
            <a:pPr algn="l"/>
            <a:r>
              <a:rPr lang="en-US" sz="2000" b="1">
                <a:solidFill>
                  <a:schemeClr val="folHlink"/>
                </a:solidFill>
                <a:latin typeface="Lucida Console" pitchFamily="49" charset="0"/>
                <a:cs typeface="Courier New" pitchFamily="49" charset="0"/>
              </a:rPr>
              <a:t>  tail.next = e;</a:t>
            </a:r>
          </a:p>
          <a:p>
            <a:pPr algn="l"/>
            <a:r>
              <a:rPr lang="en-US" sz="2000" b="1">
                <a:solidFill>
                  <a:schemeClr val="folHlink"/>
                </a:solidFill>
                <a:latin typeface="Lucida Console" pitchFamily="49" charset="0"/>
                <a:cs typeface="Courier New" pitchFamily="49" charset="0"/>
              </a:rPr>
              <a:t>  tail = tail.next;</a:t>
            </a:r>
          </a:p>
          <a:p>
            <a:pPr algn="l"/>
            <a:r>
              <a:rPr lang="en-US" sz="2000" b="1">
                <a:solidFill>
                  <a:schemeClr val="folHlink"/>
                </a:solidFill>
                <a:latin typeface="Lucida Console" pitchFamily="49" charset="0"/>
                <a:cs typeface="Courier New" pitchFamily="49" charset="0"/>
              </a:rPr>
              <a:t>  if (size.getAndIncrement() == 0)</a:t>
            </a:r>
          </a:p>
          <a:p>
            <a:pPr algn="l"/>
            <a:r>
              <a:rPr lang="en-US" sz="2000" b="1">
                <a:solidFill>
                  <a:schemeClr val="folHlink"/>
                </a:solidFill>
                <a:latin typeface="Lucida Console" pitchFamily="49" charset="0"/>
                <a:cs typeface="Courier New" pitchFamily="49" charset="0"/>
              </a:rPr>
              <a:t>   mustWakeDequeuers = true;</a:t>
            </a:r>
          </a:p>
          <a:p>
            <a:pPr algn="l"/>
            <a:r>
              <a:rPr lang="en-US" sz="2000" b="1">
                <a:solidFill>
                  <a:schemeClr val="folHlink"/>
                </a:solidFill>
                <a:latin typeface="Lucida Console" pitchFamily="49" charset="0"/>
                <a:cs typeface="Courier New" pitchFamily="49" charset="0"/>
              </a:rPr>
              <a:t> } finally {</a:t>
            </a:r>
          </a:p>
          <a:p>
            <a:pPr algn="l"/>
            <a:r>
              <a:rPr lang="en-US" sz="2000" b="1">
                <a:solidFill>
                  <a:schemeClr val="folHlink"/>
                </a:solidFill>
                <a:latin typeface="Lucida Console" pitchFamily="49" charset="0"/>
                <a:cs typeface="Courier New" pitchFamily="49" charset="0"/>
              </a:rPr>
              <a:t>   enqLock.unlock();</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75782" name="Rectangle 3"/>
          <p:cNvSpPr>
            <a:spLocks noGrp="1" noChangeArrowheads="1"/>
          </p:cNvSpPr>
          <p:nvPr>
            <p:ph type="title" idx="4294967295"/>
          </p:nvPr>
        </p:nvSpPr>
        <p:spPr>
          <a:xfrm>
            <a:off x="685800" y="169863"/>
            <a:ext cx="7772400" cy="1143000"/>
          </a:xfrm>
        </p:spPr>
        <p:txBody>
          <a:bodyPr/>
          <a:lstStyle/>
          <a:p>
            <a:r>
              <a:rPr lang="en-US" smtClean="0"/>
              <a:t>Enq Method Part One</a:t>
            </a:r>
          </a:p>
        </p:txBody>
      </p:sp>
      <p:sp>
        <p:nvSpPr>
          <p:cNvPr id="75783" name="Text Box 5"/>
          <p:cNvSpPr txBox="1">
            <a:spLocks noChangeArrowheads="1"/>
          </p:cNvSpPr>
          <p:nvPr/>
        </p:nvSpPr>
        <p:spPr bwMode="auto">
          <a:xfrm>
            <a:off x="2044700" y="5292725"/>
            <a:ext cx="6438900" cy="519113"/>
          </a:xfrm>
          <a:prstGeom prst="rect">
            <a:avLst/>
          </a:prstGeom>
          <a:solidFill>
            <a:srgbClr val="FFFFCC">
              <a:alpha val="89803"/>
            </a:srgbClr>
          </a:solidFill>
          <a:ln w="38100" algn="ctr">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Wait while queue is full </a:t>
            </a:r>
            <a:r>
              <a:rPr lang="en-US" sz="2800" b="1" dirty="0" smtClean="0">
                <a:solidFill>
                  <a:srgbClr val="FF0000"/>
                </a:solidFill>
                <a:latin typeface="Arial" pitchFamily="34" charset="0"/>
                <a:cs typeface="Arial" pitchFamily="34" charset="0"/>
              </a:rPr>
              <a:t>…   </a:t>
            </a:r>
            <a:endParaRPr lang="en-US" sz="2800" b="1" dirty="0">
              <a:solidFill>
                <a:srgbClr val="FF0000"/>
              </a:solidFill>
              <a:latin typeface="Arial" pitchFamily="34" charset="0"/>
              <a:cs typeface="Arial" pitchFamily="34" charset="0"/>
            </a:endParaRPr>
          </a:p>
        </p:txBody>
      </p:sp>
      <p:sp>
        <p:nvSpPr>
          <p:cNvPr id="75784" name="AutoShape 6"/>
          <p:cNvSpPr>
            <a:spLocks noChangeArrowheads="1"/>
          </p:cNvSpPr>
          <p:nvPr/>
        </p:nvSpPr>
        <p:spPr bwMode="auto">
          <a:xfrm flipH="1">
            <a:off x="877888" y="2540000"/>
            <a:ext cx="5291137" cy="715963"/>
          </a:xfrm>
          <a:prstGeom prst="wedgeRoundRectCallout">
            <a:avLst>
              <a:gd name="adj1" fmla="val -45199"/>
              <a:gd name="adj2" fmla="val 326495"/>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1"/>
          <p:cNvSpPr>
            <a:spLocks noGrp="1"/>
          </p:cNvSpPr>
          <p:nvPr>
            <p:ph type="ftr" sz="quarter" idx="10"/>
          </p:nvPr>
        </p:nvSpPr>
        <p:spPr>
          <a:noFill/>
        </p:spPr>
        <p:txBody>
          <a:bodyPr/>
          <a:lstStyle/>
          <a:p>
            <a:r>
              <a:rPr lang="en-US" smtClean="0"/>
              <a:t>Art of Multiprocessor Programming</a:t>
            </a:r>
          </a:p>
        </p:txBody>
      </p:sp>
      <p:sp>
        <p:nvSpPr>
          <p:cNvPr id="75779" name="Slide Number Placeholder 2"/>
          <p:cNvSpPr>
            <a:spLocks noGrp="1"/>
          </p:cNvSpPr>
          <p:nvPr>
            <p:ph type="sldNum" sz="quarter" idx="11"/>
          </p:nvPr>
        </p:nvSpPr>
        <p:spPr>
          <a:noFill/>
        </p:spPr>
        <p:txBody>
          <a:bodyPr/>
          <a:lstStyle/>
          <a:p>
            <a:fld id="{15755BF0-0EB1-4B54-B6ED-63CC176DB612}" type="slidenum">
              <a:rPr lang="ar-SA" smtClean="0">
                <a:cs typeface="Arial" pitchFamily="34" charset="0"/>
              </a:rPr>
              <a:pPr/>
              <a:t>73</a:t>
            </a:fld>
            <a:endParaRPr lang="en-US" smtClean="0">
              <a:cs typeface="Arial" pitchFamily="34" charset="0"/>
            </a:endParaRPr>
          </a:p>
        </p:txBody>
      </p:sp>
      <p:sp>
        <p:nvSpPr>
          <p:cNvPr id="7578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E0619C8-AA47-4178-BA09-30643FE69DA2}" type="slidenum">
              <a:rPr lang="ar-SA" sz="1400">
                <a:solidFill>
                  <a:schemeClr val="tx1"/>
                </a:solidFill>
                <a:latin typeface="Arial" pitchFamily="34" charset="0"/>
                <a:cs typeface="Arial" pitchFamily="34" charset="0"/>
              </a:rPr>
              <a:pPr/>
              <a:t>73</a:t>
            </a:fld>
            <a:endParaRPr lang="en-US" sz="1400" dirty="0">
              <a:solidFill>
                <a:schemeClr val="tx1"/>
              </a:solidFill>
              <a:latin typeface="Arial" pitchFamily="34" charset="0"/>
              <a:cs typeface="Arial" pitchFamily="34" charset="0"/>
            </a:endParaRPr>
          </a:p>
        </p:txBody>
      </p:sp>
      <p:sp>
        <p:nvSpPr>
          <p:cNvPr id="75781" name="Text Box 8"/>
          <p:cNvSpPr txBox="1">
            <a:spLocks noChangeArrowheads="1"/>
          </p:cNvSpPr>
          <p:nvPr/>
        </p:nvSpPr>
        <p:spPr bwMode="auto">
          <a:xfrm>
            <a:off x="685800" y="1312863"/>
            <a:ext cx="7966075" cy="4968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enq(T x) {</a:t>
            </a:r>
          </a:p>
          <a:p>
            <a:pPr algn="l"/>
            <a:r>
              <a:rPr lang="en-US" sz="2000" b="1">
                <a:solidFill>
                  <a:schemeClr val="folHlink"/>
                </a:solidFill>
                <a:latin typeface="Lucida Console" pitchFamily="49" charset="0"/>
                <a:cs typeface="Courier New" pitchFamily="49" charset="0"/>
              </a:rPr>
              <a:t> boolean mustWakeDequeuers = false; </a:t>
            </a:r>
          </a:p>
          <a:p>
            <a:pPr algn="l"/>
            <a:r>
              <a:rPr lang="en-US" sz="2000" b="1">
                <a:solidFill>
                  <a:schemeClr val="folHlink"/>
                </a:solidFill>
                <a:latin typeface="Lucida Console" pitchFamily="49" charset="0"/>
                <a:cs typeface="Courier New" pitchFamily="49" charset="0"/>
              </a:rPr>
              <a:t> enqLock.lock();</a:t>
            </a:r>
          </a:p>
          <a:p>
            <a:pPr algn="l"/>
            <a:r>
              <a:rPr lang="en-US" sz="2000" b="1">
                <a:solidFill>
                  <a:schemeClr val="folHlink"/>
                </a:solidFill>
                <a:latin typeface="Lucida Console" pitchFamily="49" charset="0"/>
                <a:cs typeface="Courier New" pitchFamily="49" charset="0"/>
              </a:rPr>
              <a:t> try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while</a:t>
            </a:r>
            <a:r>
              <a:rPr lang="en-US" sz="2000" b="1">
                <a:latin typeface="Lucida Console" pitchFamily="49" charset="0"/>
                <a:cs typeface="Courier New" pitchFamily="49" charset="0"/>
              </a:rPr>
              <a:t> (size.get() == capacity) </a:t>
            </a:r>
          </a:p>
          <a:p>
            <a:pPr algn="l"/>
            <a:r>
              <a:rPr lang="en-US" sz="2000" b="1">
                <a:latin typeface="Lucida Console" pitchFamily="49" charset="0"/>
                <a:cs typeface="Courier New" pitchFamily="49" charset="0"/>
              </a:rPr>
              <a:t>    notFullCondition.await();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 e = new Node(x);</a:t>
            </a:r>
          </a:p>
          <a:p>
            <a:pPr algn="l"/>
            <a:r>
              <a:rPr lang="en-US" sz="2000" b="1">
                <a:solidFill>
                  <a:schemeClr val="folHlink"/>
                </a:solidFill>
                <a:latin typeface="Lucida Console" pitchFamily="49" charset="0"/>
                <a:cs typeface="Courier New" pitchFamily="49" charset="0"/>
              </a:rPr>
              <a:t>  tail.next = e;</a:t>
            </a:r>
          </a:p>
          <a:p>
            <a:pPr algn="l"/>
            <a:r>
              <a:rPr lang="en-US" sz="2000" b="1">
                <a:solidFill>
                  <a:schemeClr val="folHlink"/>
                </a:solidFill>
                <a:latin typeface="Lucida Console" pitchFamily="49" charset="0"/>
                <a:cs typeface="Courier New" pitchFamily="49" charset="0"/>
              </a:rPr>
              <a:t>  tail = tail.next;</a:t>
            </a:r>
          </a:p>
          <a:p>
            <a:pPr algn="l"/>
            <a:r>
              <a:rPr lang="en-US" sz="2000" b="1">
                <a:solidFill>
                  <a:schemeClr val="folHlink"/>
                </a:solidFill>
                <a:latin typeface="Lucida Console" pitchFamily="49" charset="0"/>
                <a:cs typeface="Courier New" pitchFamily="49" charset="0"/>
              </a:rPr>
              <a:t>  if (size.getAndIncrement() == 0)</a:t>
            </a:r>
          </a:p>
          <a:p>
            <a:pPr algn="l"/>
            <a:r>
              <a:rPr lang="en-US" sz="2000" b="1">
                <a:solidFill>
                  <a:schemeClr val="folHlink"/>
                </a:solidFill>
                <a:latin typeface="Lucida Console" pitchFamily="49" charset="0"/>
                <a:cs typeface="Courier New" pitchFamily="49" charset="0"/>
              </a:rPr>
              <a:t>   mustWakeDequeuers = true;</a:t>
            </a:r>
          </a:p>
          <a:p>
            <a:pPr algn="l"/>
            <a:r>
              <a:rPr lang="en-US" sz="2000" b="1">
                <a:solidFill>
                  <a:schemeClr val="folHlink"/>
                </a:solidFill>
                <a:latin typeface="Lucida Console" pitchFamily="49" charset="0"/>
                <a:cs typeface="Courier New" pitchFamily="49" charset="0"/>
              </a:rPr>
              <a:t> } finally {</a:t>
            </a:r>
          </a:p>
          <a:p>
            <a:pPr algn="l"/>
            <a:r>
              <a:rPr lang="en-US" sz="2000" b="1">
                <a:solidFill>
                  <a:schemeClr val="folHlink"/>
                </a:solidFill>
                <a:latin typeface="Lucida Console" pitchFamily="49" charset="0"/>
                <a:cs typeface="Courier New" pitchFamily="49" charset="0"/>
              </a:rPr>
              <a:t>   enqLock.unlock();</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75782" name="Rectangle 3"/>
          <p:cNvSpPr>
            <a:spLocks noGrp="1" noChangeArrowheads="1"/>
          </p:cNvSpPr>
          <p:nvPr>
            <p:ph type="title" idx="4294967295"/>
          </p:nvPr>
        </p:nvSpPr>
        <p:spPr>
          <a:xfrm>
            <a:off x="685800" y="169863"/>
            <a:ext cx="7772400" cy="1143000"/>
          </a:xfrm>
        </p:spPr>
        <p:txBody>
          <a:bodyPr/>
          <a:lstStyle/>
          <a:p>
            <a:r>
              <a:rPr lang="en-US" smtClean="0"/>
              <a:t>Enq Method Part One</a:t>
            </a:r>
          </a:p>
        </p:txBody>
      </p:sp>
      <p:sp>
        <p:nvSpPr>
          <p:cNvPr id="75783" name="Text Box 5"/>
          <p:cNvSpPr txBox="1">
            <a:spLocks noChangeArrowheads="1"/>
          </p:cNvSpPr>
          <p:nvPr/>
        </p:nvSpPr>
        <p:spPr bwMode="auto">
          <a:xfrm>
            <a:off x="3914443" y="5156248"/>
            <a:ext cx="5229557" cy="954107"/>
          </a:xfrm>
          <a:prstGeom prst="rect">
            <a:avLst/>
          </a:prstGeom>
          <a:solidFill>
            <a:srgbClr val="FFFFCC">
              <a:alpha val="89803"/>
            </a:srgbClr>
          </a:solidFill>
          <a:ln w="38100" algn="ctr">
            <a:noFill/>
            <a:miter lim="800000"/>
            <a:headEnd/>
            <a:tailEnd/>
          </a:ln>
        </p:spPr>
        <p:txBody>
          <a:bodyPr wrap="square">
            <a:spAutoFit/>
          </a:bodyPr>
          <a:lstStyle/>
          <a:p>
            <a:pPr algn="ctr"/>
            <a:r>
              <a:rPr lang="en-US" sz="2800" b="1" dirty="0" smtClean="0">
                <a:solidFill>
                  <a:srgbClr val="FF0000"/>
                </a:solidFill>
                <a:latin typeface="Arial" pitchFamily="34" charset="0"/>
                <a:cs typeface="Arial" pitchFamily="34" charset="0"/>
              </a:rPr>
              <a:t>when await() returns, you might still fail the test !</a:t>
            </a:r>
            <a:endParaRPr lang="en-US" sz="2800" b="1" dirty="0">
              <a:solidFill>
                <a:srgbClr val="FF0000"/>
              </a:solidFill>
              <a:latin typeface="Arial" pitchFamily="34" charset="0"/>
              <a:cs typeface="Arial" pitchFamily="34" charset="0"/>
            </a:endParaRPr>
          </a:p>
        </p:txBody>
      </p:sp>
      <p:sp>
        <p:nvSpPr>
          <p:cNvPr id="75784" name="AutoShape 6"/>
          <p:cNvSpPr>
            <a:spLocks noChangeArrowheads="1"/>
          </p:cNvSpPr>
          <p:nvPr/>
        </p:nvSpPr>
        <p:spPr bwMode="auto">
          <a:xfrm flipH="1">
            <a:off x="877888" y="2540000"/>
            <a:ext cx="5291137" cy="715963"/>
          </a:xfrm>
          <a:prstGeom prst="wedgeRoundRectCallout">
            <a:avLst>
              <a:gd name="adj1" fmla="val -46747"/>
              <a:gd name="adj2" fmla="val 307433"/>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1"/>
          <p:cNvSpPr>
            <a:spLocks noGrp="1"/>
          </p:cNvSpPr>
          <p:nvPr>
            <p:ph type="ftr" sz="quarter" idx="10"/>
          </p:nvPr>
        </p:nvSpPr>
        <p:spPr>
          <a:noFill/>
        </p:spPr>
        <p:txBody>
          <a:bodyPr/>
          <a:lstStyle/>
          <a:p>
            <a:r>
              <a:rPr lang="en-US" smtClean="0"/>
              <a:t>Art of Multiprocessor Programming</a:t>
            </a:r>
          </a:p>
        </p:txBody>
      </p:sp>
      <p:sp>
        <p:nvSpPr>
          <p:cNvPr id="76803" name="Slide Number Placeholder 2"/>
          <p:cNvSpPr>
            <a:spLocks noGrp="1"/>
          </p:cNvSpPr>
          <p:nvPr>
            <p:ph type="sldNum" sz="quarter" idx="11"/>
          </p:nvPr>
        </p:nvSpPr>
        <p:spPr>
          <a:noFill/>
        </p:spPr>
        <p:txBody>
          <a:bodyPr/>
          <a:lstStyle/>
          <a:p>
            <a:fld id="{9E2D2D64-E488-4603-95CE-6BEB34336935}" type="slidenum">
              <a:rPr lang="ar-SA" smtClean="0">
                <a:cs typeface="Arial" pitchFamily="34" charset="0"/>
              </a:rPr>
              <a:pPr/>
              <a:t>74</a:t>
            </a:fld>
            <a:endParaRPr lang="en-US" smtClean="0">
              <a:cs typeface="Arial" pitchFamily="34" charset="0"/>
            </a:endParaRPr>
          </a:p>
        </p:txBody>
      </p:sp>
      <p:sp>
        <p:nvSpPr>
          <p:cNvPr id="7680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18EABB5A-94D8-4018-B54C-B27F40C191B8}" type="slidenum">
              <a:rPr lang="ar-SA" sz="1400">
                <a:solidFill>
                  <a:schemeClr val="tx1"/>
                </a:solidFill>
                <a:latin typeface="Arial" pitchFamily="34" charset="0"/>
                <a:cs typeface="Arial" pitchFamily="34" charset="0"/>
              </a:rPr>
              <a:pPr/>
              <a:t>74</a:t>
            </a:fld>
            <a:endParaRPr lang="en-US" sz="1400" dirty="0">
              <a:solidFill>
                <a:schemeClr val="tx1"/>
              </a:solidFill>
              <a:latin typeface="Arial" pitchFamily="34" charset="0"/>
              <a:cs typeface="Arial" pitchFamily="34" charset="0"/>
            </a:endParaRPr>
          </a:p>
        </p:txBody>
      </p:sp>
      <p:sp>
        <p:nvSpPr>
          <p:cNvPr id="76805" name="Text Box 2"/>
          <p:cNvSpPr txBox="1">
            <a:spLocks noChangeArrowheads="1"/>
          </p:cNvSpPr>
          <p:nvPr/>
        </p:nvSpPr>
        <p:spPr bwMode="auto">
          <a:xfrm>
            <a:off x="685800" y="1312863"/>
            <a:ext cx="7966075" cy="4968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enq(T x) {</a:t>
            </a:r>
          </a:p>
          <a:p>
            <a:pPr algn="l"/>
            <a:r>
              <a:rPr lang="en-US" sz="2000" b="1">
                <a:solidFill>
                  <a:schemeClr val="folHlink"/>
                </a:solidFill>
                <a:latin typeface="Lucida Console" pitchFamily="49" charset="0"/>
                <a:cs typeface="Courier New" pitchFamily="49" charset="0"/>
              </a:rPr>
              <a:t> boolean mustWakeDequeuers = false; </a:t>
            </a:r>
          </a:p>
          <a:p>
            <a:pPr algn="l"/>
            <a:r>
              <a:rPr lang="en-US" sz="2000" b="1">
                <a:solidFill>
                  <a:schemeClr val="folHlink"/>
                </a:solidFill>
                <a:latin typeface="Lucida Console" pitchFamily="49" charset="0"/>
                <a:cs typeface="Courier New" pitchFamily="49" charset="0"/>
              </a:rPr>
              <a:t> enqLock.lock();</a:t>
            </a:r>
          </a:p>
          <a:p>
            <a:pPr algn="l"/>
            <a:r>
              <a:rPr lang="en-US" sz="2000" b="1">
                <a:solidFill>
                  <a:schemeClr val="folHlink"/>
                </a:solidFill>
                <a:latin typeface="Lucida Console" pitchFamily="49" charset="0"/>
                <a:cs typeface="Courier New" pitchFamily="49" charset="0"/>
              </a:rPr>
              <a:t> try {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while</a:t>
            </a:r>
            <a:r>
              <a:rPr lang="en-US" sz="2000" b="1">
                <a:latin typeface="Lucida Console" pitchFamily="49" charset="0"/>
                <a:cs typeface="Courier New" pitchFamily="49" charset="0"/>
              </a:rPr>
              <a:t> (size.get() == capacity) </a:t>
            </a:r>
          </a:p>
          <a:p>
            <a:pPr algn="l"/>
            <a:r>
              <a:rPr lang="en-US" sz="2000" b="1">
                <a:latin typeface="Lucida Console" pitchFamily="49" charset="0"/>
                <a:cs typeface="Courier New" pitchFamily="49" charset="0"/>
              </a:rPr>
              <a:t>    notFullCondition.await();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Node e = new Node(x);</a:t>
            </a:r>
          </a:p>
          <a:p>
            <a:pPr algn="l"/>
            <a:r>
              <a:rPr lang="en-US" sz="2000" b="1">
                <a:solidFill>
                  <a:schemeClr val="folHlink"/>
                </a:solidFill>
                <a:latin typeface="Lucida Console" pitchFamily="49" charset="0"/>
                <a:cs typeface="Courier New" pitchFamily="49" charset="0"/>
              </a:rPr>
              <a:t>  tail.next = e;</a:t>
            </a:r>
          </a:p>
          <a:p>
            <a:pPr algn="l"/>
            <a:r>
              <a:rPr lang="en-US" sz="2000" b="1">
                <a:solidFill>
                  <a:schemeClr val="folHlink"/>
                </a:solidFill>
                <a:latin typeface="Lucida Console" pitchFamily="49" charset="0"/>
                <a:cs typeface="Courier New" pitchFamily="49" charset="0"/>
              </a:rPr>
              <a:t>  tail = tail.next;</a:t>
            </a:r>
          </a:p>
          <a:p>
            <a:pPr algn="l"/>
            <a:r>
              <a:rPr lang="en-US" sz="2000" b="1">
                <a:solidFill>
                  <a:schemeClr val="folHlink"/>
                </a:solidFill>
                <a:latin typeface="Lucida Console" pitchFamily="49" charset="0"/>
                <a:cs typeface="Courier New" pitchFamily="49" charset="0"/>
              </a:rPr>
              <a:t>  if (size.getAndIncrement() == 0)</a:t>
            </a:r>
          </a:p>
          <a:p>
            <a:pPr algn="l"/>
            <a:r>
              <a:rPr lang="en-US" sz="2000" b="1">
                <a:solidFill>
                  <a:schemeClr val="folHlink"/>
                </a:solidFill>
                <a:latin typeface="Lucida Console" pitchFamily="49" charset="0"/>
                <a:cs typeface="Courier New" pitchFamily="49" charset="0"/>
              </a:rPr>
              <a:t>   mustWakeDequeuers = true;</a:t>
            </a:r>
          </a:p>
          <a:p>
            <a:pPr algn="l"/>
            <a:r>
              <a:rPr lang="en-US" sz="2000" b="1">
                <a:solidFill>
                  <a:schemeClr val="folHlink"/>
                </a:solidFill>
                <a:latin typeface="Lucida Console" pitchFamily="49" charset="0"/>
                <a:cs typeface="Courier New" pitchFamily="49" charset="0"/>
              </a:rPr>
              <a:t> } finally {</a:t>
            </a:r>
          </a:p>
          <a:p>
            <a:pPr algn="l"/>
            <a:r>
              <a:rPr lang="en-US" sz="2000" b="1">
                <a:solidFill>
                  <a:schemeClr val="folHlink"/>
                </a:solidFill>
                <a:latin typeface="Lucida Console" pitchFamily="49" charset="0"/>
                <a:cs typeface="Courier New" pitchFamily="49" charset="0"/>
              </a:rPr>
              <a:t>   enqLock.unlock();</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76806" name="Rectangle 3"/>
          <p:cNvSpPr>
            <a:spLocks noGrp="1" noChangeArrowheads="1"/>
          </p:cNvSpPr>
          <p:nvPr>
            <p:ph type="title" idx="4294967295"/>
          </p:nvPr>
        </p:nvSpPr>
        <p:spPr>
          <a:xfrm>
            <a:off x="685800" y="169863"/>
            <a:ext cx="7772400" cy="1143000"/>
          </a:xfrm>
        </p:spPr>
        <p:txBody>
          <a:bodyPr/>
          <a:lstStyle/>
          <a:p>
            <a:r>
              <a:rPr lang="en-US" smtClean="0"/>
              <a:t>Be Afraid</a:t>
            </a:r>
          </a:p>
        </p:txBody>
      </p:sp>
      <p:sp>
        <p:nvSpPr>
          <p:cNvPr id="76807" name="Text Box 4"/>
          <p:cNvSpPr txBox="1">
            <a:spLocks noChangeArrowheads="1"/>
          </p:cNvSpPr>
          <p:nvPr/>
        </p:nvSpPr>
        <p:spPr bwMode="auto">
          <a:xfrm>
            <a:off x="1978926" y="5239295"/>
            <a:ext cx="6599285" cy="954107"/>
          </a:xfrm>
          <a:prstGeom prst="rect">
            <a:avLst/>
          </a:prstGeom>
          <a:solidFill>
            <a:srgbClr val="FFFFCC">
              <a:alpha val="79999"/>
            </a:srgbClr>
          </a:solidFill>
          <a:ln w="38100" algn="ctr">
            <a:noFill/>
            <a:miter lim="800000"/>
            <a:headEnd/>
            <a:tailEnd/>
          </a:ln>
        </p:spPr>
        <p:txBody>
          <a:bodyPr wrap="square">
            <a:spAutoFit/>
          </a:bodyPr>
          <a:lstStyle/>
          <a:p>
            <a:pPr algn="ctr"/>
            <a:r>
              <a:rPr lang="en-US" sz="2800" b="1" dirty="0" smtClean="0">
                <a:solidFill>
                  <a:srgbClr val="FF0000"/>
                </a:solidFill>
                <a:latin typeface="Arial" pitchFamily="34" charset="0"/>
                <a:cs typeface="Arial" pitchFamily="34" charset="0"/>
              </a:rPr>
              <a:t>After the loop: how </a:t>
            </a:r>
            <a:r>
              <a:rPr lang="en-US" sz="2800" b="1" dirty="0">
                <a:solidFill>
                  <a:srgbClr val="FF0000"/>
                </a:solidFill>
                <a:latin typeface="Arial" pitchFamily="34" charset="0"/>
                <a:cs typeface="Arial" pitchFamily="34" charset="0"/>
              </a:rPr>
              <a:t>do we know the queue won’t become full again?</a:t>
            </a:r>
          </a:p>
        </p:txBody>
      </p:sp>
      <p:sp>
        <p:nvSpPr>
          <p:cNvPr id="76808" name="AutoShape 5"/>
          <p:cNvSpPr>
            <a:spLocks noChangeArrowheads="1"/>
          </p:cNvSpPr>
          <p:nvPr/>
        </p:nvSpPr>
        <p:spPr bwMode="auto">
          <a:xfrm flipH="1">
            <a:off x="877888" y="2540000"/>
            <a:ext cx="4949825" cy="715963"/>
          </a:xfrm>
          <a:prstGeom prst="wedgeRoundRectCallout">
            <a:avLst>
              <a:gd name="adj1" fmla="val -36366"/>
              <a:gd name="adj2" fmla="val 328164"/>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1"/>
          <p:cNvSpPr>
            <a:spLocks noGrp="1"/>
          </p:cNvSpPr>
          <p:nvPr>
            <p:ph type="ftr" sz="quarter" idx="10"/>
          </p:nvPr>
        </p:nvSpPr>
        <p:spPr>
          <a:noFill/>
        </p:spPr>
        <p:txBody>
          <a:bodyPr/>
          <a:lstStyle/>
          <a:p>
            <a:r>
              <a:rPr lang="en-US" smtClean="0"/>
              <a:t>Art of Multiprocessor Programming</a:t>
            </a:r>
          </a:p>
        </p:txBody>
      </p:sp>
      <p:sp>
        <p:nvSpPr>
          <p:cNvPr id="77827" name="Slide Number Placeholder 2"/>
          <p:cNvSpPr>
            <a:spLocks noGrp="1"/>
          </p:cNvSpPr>
          <p:nvPr>
            <p:ph type="sldNum" sz="quarter" idx="11"/>
          </p:nvPr>
        </p:nvSpPr>
        <p:spPr>
          <a:noFill/>
        </p:spPr>
        <p:txBody>
          <a:bodyPr/>
          <a:lstStyle/>
          <a:p>
            <a:fld id="{946F6E3C-56B0-465F-85C5-F645C15C71F2}" type="slidenum">
              <a:rPr lang="ar-SA" smtClean="0">
                <a:cs typeface="Arial" pitchFamily="34" charset="0"/>
              </a:rPr>
              <a:pPr/>
              <a:t>75</a:t>
            </a:fld>
            <a:endParaRPr lang="en-US" smtClean="0">
              <a:cs typeface="Arial" pitchFamily="34" charset="0"/>
            </a:endParaRPr>
          </a:p>
        </p:txBody>
      </p:sp>
      <p:sp>
        <p:nvSpPr>
          <p:cNvPr id="7782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6DFBE1E4-DCB7-4929-976F-63F397F7B346}" type="slidenum">
              <a:rPr lang="ar-SA" sz="1400">
                <a:solidFill>
                  <a:schemeClr val="tx1"/>
                </a:solidFill>
                <a:latin typeface="Arial" pitchFamily="34" charset="0"/>
                <a:cs typeface="Arial" pitchFamily="34" charset="0"/>
              </a:rPr>
              <a:pPr/>
              <a:t>75</a:t>
            </a:fld>
            <a:endParaRPr lang="en-US" sz="1400" dirty="0">
              <a:solidFill>
                <a:schemeClr val="tx1"/>
              </a:solidFill>
              <a:latin typeface="Arial" pitchFamily="34" charset="0"/>
              <a:cs typeface="Arial" pitchFamily="34" charset="0"/>
            </a:endParaRPr>
          </a:p>
        </p:txBody>
      </p:sp>
      <p:sp>
        <p:nvSpPr>
          <p:cNvPr id="77829" name="Text Box 9"/>
          <p:cNvSpPr txBox="1">
            <a:spLocks noChangeArrowheads="1"/>
          </p:cNvSpPr>
          <p:nvPr/>
        </p:nvSpPr>
        <p:spPr bwMode="auto">
          <a:xfrm>
            <a:off x="685800" y="1312863"/>
            <a:ext cx="7966075" cy="4968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enq(T x) {</a:t>
            </a:r>
          </a:p>
          <a:p>
            <a:pPr algn="l"/>
            <a:r>
              <a:rPr lang="en-US" sz="2000" b="1">
                <a:solidFill>
                  <a:schemeClr val="folHlink"/>
                </a:solidFill>
                <a:latin typeface="Lucida Console" pitchFamily="49" charset="0"/>
                <a:cs typeface="Courier New" pitchFamily="49" charset="0"/>
              </a:rPr>
              <a:t> boolean mustWakeDequeuers = false; </a:t>
            </a:r>
          </a:p>
          <a:p>
            <a:pPr algn="l"/>
            <a:r>
              <a:rPr lang="en-US" sz="2000" b="1">
                <a:solidFill>
                  <a:schemeClr val="folHlink"/>
                </a:solidFill>
                <a:latin typeface="Lucida Console" pitchFamily="49" charset="0"/>
                <a:cs typeface="Courier New" pitchFamily="49" charset="0"/>
              </a:rPr>
              <a:t> enqLock.lock();</a:t>
            </a:r>
          </a:p>
          <a:p>
            <a:pPr algn="l"/>
            <a:r>
              <a:rPr lang="en-US" sz="2000" b="1">
                <a:solidFill>
                  <a:schemeClr val="folHlink"/>
                </a:solidFill>
                <a:latin typeface="Lucida Console" pitchFamily="49" charset="0"/>
                <a:cs typeface="Courier New" pitchFamily="49" charset="0"/>
              </a:rPr>
              <a:t> try { </a:t>
            </a:r>
          </a:p>
          <a:p>
            <a:pPr algn="l"/>
            <a:r>
              <a:rPr lang="en-US" sz="2000" b="1">
                <a:solidFill>
                  <a:schemeClr val="folHlink"/>
                </a:solidFill>
                <a:latin typeface="Lucida Console" pitchFamily="49" charset="0"/>
                <a:cs typeface="Courier New" pitchFamily="49" charset="0"/>
              </a:rPr>
              <a:t>  while (size.get() == capacity) </a:t>
            </a:r>
          </a:p>
          <a:p>
            <a:pPr algn="l"/>
            <a:r>
              <a:rPr lang="en-US" sz="2000" b="1">
                <a:solidFill>
                  <a:schemeClr val="folHlink"/>
                </a:solidFill>
                <a:latin typeface="Lucida Console" pitchFamily="49" charset="0"/>
                <a:cs typeface="Courier New" pitchFamily="49" charset="0"/>
              </a:rPr>
              <a:t>    notFullCondition.await();</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Node e = </a:t>
            </a:r>
            <a:r>
              <a:rPr lang="en-US" sz="2000" b="1">
                <a:solidFill>
                  <a:schemeClr val="tx1"/>
                </a:solidFill>
                <a:latin typeface="Lucida Console" pitchFamily="49" charset="0"/>
                <a:cs typeface="Courier New" pitchFamily="49" charset="0"/>
              </a:rPr>
              <a:t>new</a:t>
            </a:r>
            <a:r>
              <a:rPr lang="en-US" sz="2000" b="1">
                <a:latin typeface="Lucida Console" pitchFamily="49" charset="0"/>
                <a:cs typeface="Courier New" pitchFamily="49" charset="0"/>
              </a:rPr>
              <a:t> Node(x);</a:t>
            </a:r>
          </a:p>
          <a:p>
            <a:pPr algn="l"/>
            <a:r>
              <a:rPr lang="en-US" sz="2000" b="1">
                <a:latin typeface="Lucida Console" pitchFamily="49" charset="0"/>
                <a:cs typeface="Courier New" pitchFamily="49" charset="0"/>
              </a:rPr>
              <a:t>  tail.next = e;</a:t>
            </a:r>
          </a:p>
          <a:p>
            <a:pPr algn="l"/>
            <a:r>
              <a:rPr lang="en-US" sz="2000" b="1">
                <a:latin typeface="Lucida Console" pitchFamily="49" charset="0"/>
                <a:cs typeface="Courier New" pitchFamily="49" charset="0"/>
              </a:rPr>
              <a:t>  tail = tail.next;</a:t>
            </a:r>
          </a:p>
          <a:p>
            <a:pPr algn="l"/>
            <a:r>
              <a:rPr lang="en-US" sz="2000" b="1">
                <a:solidFill>
                  <a:schemeClr val="tx1"/>
                </a:solidFill>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(size.getAndIncrement() == 0)</a:t>
            </a:r>
          </a:p>
          <a:p>
            <a:pPr algn="l"/>
            <a:r>
              <a:rPr lang="en-US" sz="2000" b="1">
                <a:solidFill>
                  <a:schemeClr val="folHlink"/>
                </a:solidFill>
                <a:latin typeface="Lucida Console" pitchFamily="49" charset="0"/>
                <a:cs typeface="Courier New" pitchFamily="49" charset="0"/>
              </a:rPr>
              <a:t>   mustWakeDequeuers = true;</a:t>
            </a:r>
          </a:p>
          <a:p>
            <a:pPr algn="l"/>
            <a:r>
              <a:rPr lang="en-US" sz="2000" b="1">
                <a:solidFill>
                  <a:schemeClr val="folHlink"/>
                </a:solidFill>
                <a:latin typeface="Lucida Console" pitchFamily="49" charset="0"/>
                <a:cs typeface="Courier New" pitchFamily="49" charset="0"/>
              </a:rPr>
              <a:t> } finally {</a:t>
            </a:r>
          </a:p>
          <a:p>
            <a:pPr algn="l"/>
            <a:r>
              <a:rPr lang="en-US" sz="2000" b="1">
                <a:solidFill>
                  <a:schemeClr val="folHlink"/>
                </a:solidFill>
                <a:latin typeface="Lucida Console" pitchFamily="49" charset="0"/>
                <a:cs typeface="Courier New" pitchFamily="49" charset="0"/>
              </a:rPr>
              <a:t>   enqLock.unlock();</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a:t>
            </a:r>
          </a:p>
        </p:txBody>
      </p:sp>
      <p:sp>
        <p:nvSpPr>
          <p:cNvPr id="77830" name="Rectangle 3"/>
          <p:cNvSpPr>
            <a:spLocks noGrp="1" noChangeArrowheads="1"/>
          </p:cNvSpPr>
          <p:nvPr>
            <p:ph type="title" idx="4294967295"/>
          </p:nvPr>
        </p:nvSpPr>
        <p:spPr>
          <a:xfrm>
            <a:off x="685800" y="169863"/>
            <a:ext cx="7772400" cy="1143000"/>
          </a:xfrm>
        </p:spPr>
        <p:txBody>
          <a:bodyPr/>
          <a:lstStyle/>
          <a:p>
            <a:r>
              <a:rPr lang="en-US" smtClean="0"/>
              <a:t>Enq Method Part One</a:t>
            </a:r>
          </a:p>
        </p:txBody>
      </p:sp>
      <p:sp>
        <p:nvSpPr>
          <p:cNvPr id="77831" name="Text Box 5"/>
          <p:cNvSpPr txBox="1">
            <a:spLocks noChangeArrowheads="1"/>
          </p:cNvSpPr>
          <p:nvPr/>
        </p:nvSpPr>
        <p:spPr bwMode="auto">
          <a:xfrm>
            <a:off x="4903561" y="5492750"/>
            <a:ext cx="2640467" cy="523220"/>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Add new node</a:t>
            </a:r>
          </a:p>
        </p:txBody>
      </p:sp>
      <p:sp>
        <p:nvSpPr>
          <p:cNvPr id="77832" name="AutoShape 6"/>
          <p:cNvSpPr>
            <a:spLocks noChangeArrowheads="1"/>
          </p:cNvSpPr>
          <p:nvPr/>
        </p:nvSpPr>
        <p:spPr bwMode="auto">
          <a:xfrm flipH="1">
            <a:off x="933450" y="3146425"/>
            <a:ext cx="3576638" cy="1022350"/>
          </a:xfrm>
          <a:prstGeom prst="wedgeRoundRectCallout">
            <a:avLst>
              <a:gd name="adj1" fmla="val -63273"/>
              <a:gd name="adj2" fmla="val 177481"/>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1"/>
          <p:cNvSpPr>
            <a:spLocks noGrp="1"/>
          </p:cNvSpPr>
          <p:nvPr>
            <p:ph type="ftr" sz="quarter" idx="10"/>
          </p:nvPr>
        </p:nvSpPr>
        <p:spPr>
          <a:noFill/>
        </p:spPr>
        <p:txBody>
          <a:bodyPr/>
          <a:lstStyle/>
          <a:p>
            <a:r>
              <a:rPr lang="en-US" smtClean="0"/>
              <a:t>Art of Multiprocessor Programming</a:t>
            </a:r>
          </a:p>
        </p:txBody>
      </p:sp>
      <p:sp>
        <p:nvSpPr>
          <p:cNvPr id="78851" name="Slide Number Placeholder 2"/>
          <p:cNvSpPr>
            <a:spLocks noGrp="1"/>
          </p:cNvSpPr>
          <p:nvPr>
            <p:ph type="sldNum" sz="quarter" idx="11"/>
          </p:nvPr>
        </p:nvSpPr>
        <p:spPr>
          <a:noFill/>
        </p:spPr>
        <p:txBody>
          <a:bodyPr/>
          <a:lstStyle/>
          <a:p>
            <a:fld id="{1D628D95-241A-47CC-AB01-F918B6952783}" type="slidenum">
              <a:rPr lang="ar-SA" smtClean="0">
                <a:cs typeface="Arial" pitchFamily="34" charset="0"/>
              </a:rPr>
              <a:pPr/>
              <a:t>76</a:t>
            </a:fld>
            <a:endParaRPr lang="en-US" smtClean="0">
              <a:cs typeface="Arial" pitchFamily="34" charset="0"/>
            </a:endParaRPr>
          </a:p>
        </p:txBody>
      </p:sp>
      <p:sp>
        <p:nvSpPr>
          <p:cNvPr id="7885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C5A89400-2D99-4A6A-85F4-232FD35791B6}" type="slidenum">
              <a:rPr lang="ar-SA" sz="1400">
                <a:solidFill>
                  <a:schemeClr val="tx1"/>
                </a:solidFill>
                <a:latin typeface="Arial" pitchFamily="34" charset="0"/>
                <a:cs typeface="Arial" pitchFamily="34" charset="0"/>
              </a:rPr>
              <a:pPr/>
              <a:t>76</a:t>
            </a:fld>
            <a:endParaRPr lang="en-US" sz="1400" dirty="0">
              <a:solidFill>
                <a:schemeClr val="tx1"/>
              </a:solidFill>
              <a:latin typeface="Arial" pitchFamily="34" charset="0"/>
              <a:cs typeface="Arial" pitchFamily="34" charset="0"/>
            </a:endParaRPr>
          </a:p>
        </p:txBody>
      </p:sp>
      <p:sp>
        <p:nvSpPr>
          <p:cNvPr id="78853" name="Text Box 9"/>
          <p:cNvSpPr txBox="1">
            <a:spLocks noChangeArrowheads="1"/>
          </p:cNvSpPr>
          <p:nvPr/>
        </p:nvSpPr>
        <p:spPr bwMode="auto">
          <a:xfrm>
            <a:off x="685800" y="1312863"/>
            <a:ext cx="7966075" cy="4968875"/>
          </a:xfrm>
          <a:prstGeom prst="rect">
            <a:avLst/>
          </a:prstGeom>
          <a:solidFill>
            <a:srgbClr val="FFFFCC"/>
          </a:solidFill>
          <a:ln w="9525">
            <a:noFill/>
            <a:miter lim="800000"/>
            <a:headEnd/>
            <a:tailEnd/>
          </a:ln>
        </p:spPr>
        <p:txBody>
          <a:bodyPr>
            <a:spAutoFit/>
          </a:bodyPr>
          <a:lstStyle/>
          <a:p>
            <a:pPr algn="l"/>
            <a:r>
              <a:rPr lang="en-US" sz="2000" b="1" dirty="0">
                <a:solidFill>
                  <a:schemeClr val="folHlink"/>
                </a:solidFill>
                <a:latin typeface="Lucida Console" pitchFamily="49" charset="0"/>
                <a:cs typeface="Courier New" pitchFamily="49" charset="0"/>
              </a:rPr>
              <a:t>public void </a:t>
            </a:r>
            <a:r>
              <a:rPr lang="en-US" sz="2000" b="1" dirty="0" err="1">
                <a:solidFill>
                  <a:schemeClr val="folHlink"/>
                </a:solidFill>
                <a:latin typeface="Lucida Console" pitchFamily="49" charset="0"/>
                <a:cs typeface="Courier New" pitchFamily="49" charset="0"/>
              </a:rPr>
              <a:t>enq</a:t>
            </a:r>
            <a:r>
              <a:rPr lang="en-US" sz="2000" b="1" dirty="0">
                <a:solidFill>
                  <a:schemeClr val="folHlink"/>
                </a:solidFill>
                <a:latin typeface="Lucida Console" pitchFamily="49" charset="0"/>
                <a:cs typeface="Courier New" pitchFamily="49" charset="0"/>
              </a:rPr>
              <a:t>(T x) {</a:t>
            </a:r>
          </a:p>
          <a:p>
            <a:pPr algn="l"/>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boolean</a:t>
            </a:r>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mustWakeDequeuers</a:t>
            </a:r>
            <a:r>
              <a:rPr lang="en-US" sz="2000" b="1" dirty="0">
                <a:solidFill>
                  <a:schemeClr val="folHlink"/>
                </a:solidFill>
                <a:latin typeface="Lucida Console" pitchFamily="49" charset="0"/>
                <a:cs typeface="Courier New" pitchFamily="49" charset="0"/>
              </a:rPr>
              <a:t> = false; </a:t>
            </a:r>
          </a:p>
          <a:p>
            <a:pPr algn="l"/>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enqLock.lock</a:t>
            </a:r>
            <a:r>
              <a:rPr lang="en-US" sz="2000" b="1" dirty="0">
                <a:solidFill>
                  <a:schemeClr val="folHlink"/>
                </a:solidFill>
                <a:latin typeface="Lucida Console" pitchFamily="49" charset="0"/>
                <a:cs typeface="Courier New" pitchFamily="49" charset="0"/>
              </a:rPr>
              <a:t>();</a:t>
            </a:r>
          </a:p>
          <a:p>
            <a:pPr algn="l"/>
            <a:r>
              <a:rPr lang="en-US" sz="2000" b="1" dirty="0">
                <a:solidFill>
                  <a:schemeClr val="folHlink"/>
                </a:solidFill>
                <a:latin typeface="Lucida Console" pitchFamily="49" charset="0"/>
                <a:cs typeface="Courier New" pitchFamily="49" charset="0"/>
              </a:rPr>
              <a:t> try { </a:t>
            </a:r>
          </a:p>
          <a:p>
            <a:pPr algn="l"/>
            <a:r>
              <a:rPr lang="en-US" sz="2000" b="1" dirty="0">
                <a:solidFill>
                  <a:schemeClr val="folHlink"/>
                </a:solidFill>
                <a:latin typeface="Lucida Console" pitchFamily="49" charset="0"/>
                <a:cs typeface="Courier New" pitchFamily="49" charset="0"/>
              </a:rPr>
              <a:t>  while (</a:t>
            </a:r>
            <a:r>
              <a:rPr lang="en-US" sz="2000" b="1" dirty="0" err="1">
                <a:solidFill>
                  <a:schemeClr val="folHlink"/>
                </a:solidFill>
                <a:latin typeface="Lucida Console" pitchFamily="49" charset="0"/>
                <a:cs typeface="Courier New" pitchFamily="49" charset="0"/>
              </a:rPr>
              <a:t>size.get</a:t>
            </a:r>
            <a:r>
              <a:rPr lang="en-US" sz="2000" b="1" dirty="0">
                <a:solidFill>
                  <a:schemeClr val="folHlink"/>
                </a:solidFill>
                <a:latin typeface="Lucida Console" pitchFamily="49" charset="0"/>
                <a:cs typeface="Courier New" pitchFamily="49" charset="0"/>
              </a:rPr>
              <a:t>() == capacity) </a:t>
            </a:r>
          </a:p>
          <a:p>
            <a:pPr algn="l"/>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notFullCondition.await</a:t>
            </a:r>
            <a:r>
              <a:rPr lang="en-US" sz="2000" b="1" dirty="0">
                <a:solidFill>
                  <a:schemeClr val="folHlink"/>
                </a:solidFill>
                <a:latin typeface="Lucida Console" pitchFamily="49" charset="0"/>
                <a:cs typeface="Courier New" pitchFamily="49" charset="0"/>
              </a:rPr>
              <a:t>(); </a:t>
            </a:r>
          </a:p>
          <a:p>
            <a:pPr algn="l"/>
            <a:r>
              <a:rPr lang="en-US" sz="2000" b="1" dirty="0">
                <a:solidFill>
                  <a:schemeClr val="folHlink"/>
                </a:solidFill>
                <a:latin typeface="Lucida Console" pitchFamily="49" charset="0"/>
                <a:cs typeface="Courier New" pitchFamily="49" charset="0"/>
              </a:rPr>
              <a:t>  Node e = new Node(x);</a:t>
            </a:r>
          </a:p>
          <a:p>
            <a:pPr algn="l"/>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tail.next</a:t>
            </a:r>
            <a:r>
              <a:rPr lang="en-US" sz="2000" b="1" dirty="0">
                <a:solidFill>
                  <a:schemeClr val="folHlink"/>
                </a:solidFill>
                <a:latin typeface="Lucida Console" pitchFamily="49" charset="0"/>
                <a:cs typeface="Courier New" pitchFamily="49" charset="0"/>
              </a:rPr>
              <a:t> = e;</a:t>
            </a:r>
          </a:p>
          <a:p>
            <a:pPr algn="l"/>
            <a:r>
              <a:rPr lang="en-US" sz="2000" b="1" dirty="0">
                <a:solidFill>
                  <a:schemeClr val="folHlink"/>
                </a:solidFill>
                <a:latin typeface="Lucida Console" pitchFamily="49" charset="0"/>
                <a:cs typeface="Courier New" pitchFamily="49" charset="0"/>
              </a:rPr>
              <a:t>  tail = </a:t>
            </a:r>
            <a:r>
              <a:rPr lang="en-US" sz="2000" b="1" dirty="0" err="1">
                <a:solidFill>
                  <a:schemeClr val="folHlink"/>
                </a:solidFill>
                <a:latin typeface="Lucida Console" pitchFamily="49" charset="0"/>
                <a:cs typeface="Courier New" pitchFamily="49" charset="0"/>
              </a:rPr>
              <a:t>tail.next</a:t>
            </a:r>
            <a:r>
              <a:rPr lang="en-US" sz="2000" b="1" dirty="0">
                <a:solidFill>
                  <a:schemeClr val="folHlink"/>
                </a:solidFill>
                <a:latin typeface="Lucida Console" pitchFamily="49" charset="0"/>
                <a:cs typeface="Courier New" pitchFamily="49" charset="0"/>
              </a:rPr>
              <a:t>;</a:t>
            </a:r>
          </a:p>
          <a:p>
            <a:pPr algn="l"/>
            <a:r>
              <a:rPr lang="en-US" sz="2000" b="1" dirty="0">
                <a:solidFill>
                  <a:schemeClr val="tx1"/>
                </a:solidFill>
                <a:latin typeface="Lucida Console" pitchFamily="49" charset="0"/>
                <a:cs typeface="Courier New" pitchFamily="49" charset="0"/>
              </a:rPr>
              <a:t>  if</a:t>
            </a:r>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size.getAndIncrement</a:t>
            </a:r>
            <a:r>
              <a:rPr lang="en-US" sz="2000" b="1" dirty="0">
                <a:latin typeface="Lucida Console" pitchFamily="49" charset="0"/>
                <a:cs typeface="Courier New" pitchFamily="49" charset="0"/>
              </a:rPr>
              <a:t>() == 0)</a:t>
            </a:r>
          </a:p>
          <a:p>
            <a:pPr algn="l"/>
            <a:r>
              <a:rPr lang="en-US" sz="2000" b="1" dirty="0">
                <a:latin typeface="Lucida Console" pitchFamily="49" charset="0"/>
                <a:cs typeface="Courier New" pitchFamily="49" charset="0"/>
              </a:rPr>
              <a:t>   </a:t>
            </a:r>
            <a:r>
              <a:rPr lang="en-US" sz="2000" b="1" dirty="0" err="1">
                <a:latin typeface="Lucida Console" pitchFamily="49" charset="0"/>
                <a:cs typeface="Courier New" pitchFamily="49" charset="0"/>
              </a:rPr>
              <a:t>mustWakeDequeuers</a:t>
            </a:r>
            <a:r>
              <a:rPr lang="en-US" sz="2000" b="1" dirty="0">
                <a:latin typeface="Lucida Console" pitchFamily="49" charset="0"/>
                <a:cs typeface="Courier New" pitchFamily="49" charset="0"/>
              </a:rPr>
              <a:t> = </a:t>
            </a:r>
            <a:r>
              <a:rPr lang="en-US" sz="2000" b="1" dirty="0">
                <a:solidFill>
                  <a:schemeClr val="tx1"/>
                </a:solidFill>
                <a:latin typeface="Lucida Console" pitchFamily="49" charset="0"/>
                <a:cs typeface="Courier New" pitchFamily="49" charset="0"/>
              </a:rPr>
              <a:t>true</a:t>
            </a:r>
            <a:r>
              <a:rPr lang="en-US" sz="2000" b="1" dirty="0">
                <a:latin typeface="Lucida Console" pitchFamily="49" charset="0"/>
                <a:cs typeface="Courier New" pitchFamily="49" charset="0"/>
              </a:rPr>
              <a:t>;</a:t>
            </a:r>
          </a:p>
          <a:p>
            <a:pPr algn="l"/>
            <a:r>
              <a:rPr lang="en-US" sz="2000" b="1" dirty="0">
                <a:latin typeface="Lucida Console" pitchFamily="49" charset="0"/>
                <a:cs typeface="Courier New" pitchFamily="49" charset="0"/>
              </a:rPr>
              <a:t> </a:t>
            </a:r>
            <a:r>
              <a:rPr lang="en-US" sz="2000" b="1" dirty="0">
                <a:solidFill>
                  <a:schemeClr val="folHlink"/>
                </a:solidFill>
                <a:latin typeface="Lucida Console" pitchFamily="49" charset="0"/>
                <a:cs typeface="Courier New" pitchFamily="49" charset="0"/>
              </a:rPr>
              <a:t>} finally {</a:t>
            </a:r>
          </a:p>
          <a:p>
            <a:pPr algn="l"/>
            <a:r>
              <a:rPr lang="en-US" sz="2000" b="1" dirty="0">
                <a:solidFill>
                  <a:schemeClr val="folHlink"/>
                </a:solidFill>
                <a:latin typeface="Lucida Console" pitchFamily="49" charset="0"/>
                <a:cs typeface="Courier New" pitchFamily="49" charset="0"/>
              </a:rPr>
              <a:t>   </a:t>
            </a:r>
            <a:r>
              <a:rPr lang="en-US" sz="2000" b="1" dirty="0" err="1">
                <a:solidFill>
                  <a:schemeClr val="folHlink"/>
                </a:solidFill>
                <a:latin typeface="Lucida Console" pitchFamily="49" charset="0"/>
                <a:cs typeface="Courier New" pitchFamily="49" charset="0"/>
              </a:rPr>
              <a:t>enqLock.unlock</a:t>
            </a:r>
            <a:r>
              <a:rPr lang="en-US" sz="2000" b="1" dirty="0">
                <a:solidFill>
                  <a:schemeClr val="folHlink"/>
                </a:solidFill>
                <a:latin typeface="Lucida Console" pitchFamily="49" charset="0"/>
                <a:cs typeface="Courier New" pitchFamily="49" charset="0"/>
              </a:rPr>
              <a:t>();</a:t>
            </a:r>
          </a:p>
          <a:p>
            <a:pPr algn="l"/>
            <a:r>
              <a:rPr lang="en-US" sz="2000" b="1" dirty="0">
                <a:solidFill>
                  <a:schemeClr val="folHlink"/>
                </a:solidFill>
                <a:latin typeface="Lucida Console" pitchFamily="49" charset="0"/>
                <a:cs typeface="Courier New" pitchFamily="49" charset="0"/>
              </a:rPr>
              <a:t> }</a:t>
            </a:r>
          </a:p>
          <a:p>
            <a:pPr algn="l"/>
            <a:r>
              <a:rPr lang="en-US" sz="2000" b="1" dirty="0">
                <a:solidFill>
                  <a:schemeClr val="folHlink"/>
                </a:solidFill>
                <a:latin typeface="Lucida Console" pitchFamily="49" charset="0"/>
                <a:cs typeface="Courier New" pitchFamily="49" charset="0"/>
              </a:rPr>
              <a:t> …</a:t>
            </a:r>
          </a:p>
          <a:p>
            <a:pPr algn="l"/>
            <a:r>
              <a:rPr lang="en-US" sz="2000" b="1" dirty="0">
                <a:solidFill>
                  <a:schemeClr val="folHlink"/>
                </a:solidFill>
                <a:latin typeface="Lucida Console" pitchFamily="49" charset="0"/>
                <a:cs typeface="Courier New" pitchFamily="49" charset="0"/>
              </a:rPr>
              <a:t>}</a:t>
            </a:r>
          </a:p>
        </p:txBody>
      </p:sp>
      <p:sp>
        <p:nvSpPr>
          <p:cNvPr id="78854" name="Rectangle 3"/>
          <p:cNvSpPr>
            <a:spLocks noGrp="1" noChangeArrowheads="1"/>
          </p:cNvSpPr>
          <p:nvPr>
            <p:ph type="title" idx="4294967295"/>
          </p:nvPr>
        </p:nvSpPr>
        <p:spPr>
          <a:xfrm>
            <a:off x="685800" y="169863"/>
            <a:ext cx="7772400" cy="1143000"/>
          </a:xfrm>
        </p:spPr>
        <p:txBody>
          <a:bodyPr/>
          <a:lstStyle/>
          <a:p>
            <a:r>
              <a:rPr lang="en-US" smtClean="0"/>
              <a:t>Enq Method Part One</a:t>
            </a:r>
          </a:p>
        </p:txBody>
      </p:sp>
      <p:sp>
        <p:nvSpPr>
          <p:cNvPr id="78855" name="Text Box 5"/>
          <p:cNvSpPr txBox="1">
            <a:spLocks noChangeArrowheads="1"/>
          </p:cNvSpPr>
          <p:nvPr/>
        </p:nvSpPr>
        <p:spPr bwMode="auto">
          <a:xfrm>
            <a:off x="2916238" y="5310188"/>
            <a:ext cx="5646737" cy="946150"/>
          </a:xfrm>
          <a:prstGeom prst="rect">
            <a:avLst/>
          </a:prstGeom>
          <a:solidFill>
            <a:srgbClr val="FFFFCC">
              <a:alpha val="89803"/>
            </a:srgbClr>
          </a:solidFill>
          <a:ln w="38100" algn="ctr">
            <a:noFill/>
            <a:miter lim="800000"/>
            <a:headEnd/>
            <a:tailEnd/>
          </a:ln>
        </p:spPr>
        <p:txBody>
          <a:bodyPr>
            <a:spAutoFit/>
          </a:bodyPr>
          <a:lstStyle/>
          <a:p>
            <a:pPr algn="ctr"/>
            <a:r>
              <a:rPr lang="en-US" sz="2800" b="1" dirty="0">
                <a:solidFill>
                  <a:srgbClr val="FF0000"/>
                </a:solidFill>
                <a:latin typeface="Arial" pitchFamily="34" charset="0"/>
                <a:cs typeface="Arial" pitchFamily="34" charset="0"/>
              </a:rPr>
              <a:t>If queue was empty, wake frustrated </a:t>
            </a:r>
            <a:r>
              <a:rPr lang="en-US" sz="2800" b="1" dirty="0" err="1">
                <a:solidFill>
                  <a:srgbClr val="FF0000"/>
                </a:solidFill>
                <a:latin typeface="Arial" pitchFamily="34" charset="0"/>
                <a:cs typeface="Arial" pitchFamily="34" charset="0"/>
              </a:rPr>
              <a:t>dequeuers</a:t>
            </a:r>
            <a:endParaRPr lang="en-US" sz="2800" b="1" dirty="0">
              <a:solidFill>
                <a:srgbClr val="FF0000"/>
              </a:solidFill>
              <a:latin typeface="Arial" pitchFamily="34" charset="0"/>
              <a:cs typeface="Arial" pitchFamily="34" charset="0"/>
            </a:endParaRPr>
          </a:p>
        </p:txBody>
      </p:sp>
      <p:sp>
        <p:nvSpPr>
          <p:cNvPr id="78856" name="AutoShape 6"/>
          <p:cNvSpPr>
            <a:spLocks noChangeArrowheads="1"/>
          </p:cNvSpPr>
          <p:nvPr/>
        </p:nvSpPr>
        <p:spPr bwMode="auto">
          <a:xfrm flipH="1">
            <a:off x="863600" y="4030663"/>
            <a:ext cx="5332413" cy="771525"/>
          </a:xfrm>
          <a:prstGeom prst="wedgeRoundRectCallout">
            <a:avLst>
              <a:gd name="adj1" fmla="val 4088"/>
              <a:gd name="adj2" fmla="val 127366"/>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1"/>
          <p:cNvSpPr>
            <a:spLocks noGrp="1"/>
          </p:cNvSpPr>
          <p:nvPr>
            <p:ph type="ftr" sz="quarter" idx="10"/>
          </p:nvPr>
        </p:nvSpPr>
        <p:spPr>
          <a:noFill/>
        </p:spPr>
        <p:txBody>
          <a:bodyPr/>
          <a:lstStyle/>
          <a:p>
            <a:r>
              <a:rPr lang="en-US" smtClean="0"/>
              <a:t>Art of Multiprocessor Programming</a:t>
            </a:r>
          </a:p>
        </p:txBody>
      </p:sp>
      <p:sp>
        <p:nvSpPr>
          <p:cNvPr id="79875" name="Slide Number Placeholder 2"/>
          <p:cNvSpPr>
            <a:spLocks noGrp="1"/>
          </p:cNvSpPr>
          <p:nvPr>
            <p:ph type="sldNum" sz="quarter" idx="11"/>
          </p:nvPr>
        </p:nvSpPr>
        <p:spPr>
          <a:noFill/>
        </p:spPr>
        <p:txBody>
          <a:bodyPr/>
          <a:lstStyle/>
          <a:p>
            <a:fld id="{C8DA706E-20AB-412A-B455-72C35E91E560}" type="slidenum">
              <a:rPr lang="ar-SA" smtClean="0"/>
              <a:pPr/>
              <a:t>77</a:t>
            </a:fld>
            <a:endParaRPr lang="en-US" smtClean="0"/>
          </a:p>
        </p:txBody>
      </p:sp>
      <p:sp>
        <p:nvSpPr>
          <p:cNvPr id="7987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D7B7478B-4730-4D36-9858-6CB7577F9DB9}" type="slidenum">
              <a:rPr lang="ar-SA" sz="1400">
                <a:solidFill>
                  <a:schemeClr val="tx1"/>
                </a:solidFill>
                <a:latin typeface="Arial" pitchFamily="34" charset="0"/>
                <a:cs typeface="Arial" pitchFamily="34" charset="0"/>
              </a:rPr>
              <a:pPr/>
              <a:t>77</a:t>
            </a:fld>
            <a:endParaRPr lang="en-US" sz="1400">
              <a:solidFill>
                <a:schemeClr val="tx1"/>
              </a:solidFill>
              <a:latin typeface="Arial" pitchFamily="34" charset="0"/>
              <a:cs typeface="Arial" pitchFamily="34" charset="0"/>
            </a:endParaRPr>
          </a:p>
        </p:txBody>
      </p:sp>
      <p:sp>
        <p:nvSpPr>
          <p:cNvPr id="79877" name="Rectangle 2"/>
          <p:cNvSpPr>
            <a:spLocks noGrp="1" noChangeArrowheads="1"/>
          </p:cNvSpPr>
          <p:nvPr>
            <p:ph type="title" idx="4294967295"/>
          </p:nvPr>
        </p:nvSpPr>
        <p:spPr>
          <a:xfrm>
            <a:off x="684213" y="400050"/>
            <a:ext cx="7772400" cy="1143000"/>
          </a:xfrm>
        </p:spPr>
        <p:txBody>
          <a:bodyPr/>
          <a:lstStyle/>
          <a:p>
            <a:r>
              <a:rPr lang="en-US" smtClean="0"/>
              <a:t>Beware Lost Wake-Ups</a:t>
            </a:r>
          </a:p>
        </p:txBody>
      </p:sp>
      <p:grpSp>
        <p:nvGrpSpPr>
          <p:cNvPr id="79878" name="Group 3"/>
          <p:cNvGrpSpPr>
            <a:grpSpLocks/>
          </p:cNvGrpSpPr>
          <p:nvPr/>
        </p:nvGrpSpPr>
        <p:grpSpPr bwMode="auto">
          <a:xfrm>
            <a:off x="3206750" y="2417763"/>
            <a:ext cx="1220788" cy="944562"/>
            <a:chOff x="2208" y="1920"/>
            <a:chExt cx="1152" cy="1680"/>
          </a:xfrm>
        </p:grpSpPr>
        <p:sp>
          <p:nvSpPr>
            <p:cNvPr id="79929" name="Oval 4"/>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79930" name="Oval 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79931"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79932"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79879" name="Rectangle 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79880" name="Text Box 9"/>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79881" name="Rectangle 1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79882" name="Text Box 11"/>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sp>
        <p:nvSpPr>
          <p:cNvPr id="1097740" name="AutoShape 12"/>
          <p:cNvSpPr>
            <a:spLocks noChangeArrowheads="1"/>
          </p:cNvSpPr>
          <p:nvPr/>
        </p:nvSpPr>
        <p:spPr bwMode="auto">
          <a:xfrm>
            <a:off x="1836738" y="1411288"/>
            <a:ext cx="1619250" cy="944562"/>
          </a:xfrm>
          <a:prstGeom prst="cloudCallout">
            <a:avLst>
              <a:gd name="adj1" fmla="val -70782"/>
              <a:gd name="adj2" fmla="val 28486"/>
            </a:avLst>
          </a:prstGeom>
          <a:noFill/>
          <a:ln w="38100">
            <a:solidFill>
              <a:srgbClr val="FF9900"/>
            </a:solidFill>
            <a:round/>
            <a:headEnd/>
            <a:tailEnd/>
          </a:ln>
        </p:spPr>
        <p:txBody>
          <a:bodyPr/>
          <a:lstStyle/>
          <a:p>
            <a:pPr algn="ctr"/>
            <a:r>
              <a:rPr lang="en-US" dirty="0" smtClean="0">
                <a:solidFill>
                  <a:srgbClr val="FF9900"/>
                </a:solidFill>
                <a:latin typeface="Arial" pitchFamily="34" charset="0"/>
                <a:cs typeface="Arial" pitchFamily="34" charset="0"/>
              </a:rPr>
              <a:t>lock</a:t>
            </a:r>
            <a:r>
              <a:rPr lang="en-US" dirty="0">
                <a:solidFill>
                  <a:srgbClr val="FF9900"/>
                </a:solidFill>
                <a:latin typeface="Arial" pitchFamily="34" charset="0"/>
                <a:cs typeface="Arial" pitchFamily="34" charset="0"/>
              </a:rPr>
              <a:t>()</a:t>
            </a:r>
          </a:p>
        </p:txBody>
      </p:sp>
      <p:sp>
        <p:nvSpPr>
          <p:cNvPr id="1097741" name="AutoShape 13"/>
          <p:cNvSpPr>
            <a:spLocks noChangeArrowheads="1"/>
          </p:cNvSpPr>
          <p:nvPr/>
        </p:nvSpPr>
        <p:spPr bwMode="auto">
          <a:xfrm>
            <a:off x="4981440" y="3363913"/>
            <a:ext cx="3220872" cy="1167144"/>
          </a:xfrm>
          <a:prstGeom prst="cloudCallout">
            <a:avLst>
              <a:gd name="adj1" fmla="val -77722"/>
              <a:gd name="adj2" fmla="val 70000"/>
            </a:avLst>
          </a:prstGeom>
          <a:noFill/>
          <a:ln w="38100">
            <a:solidFill>
              <a:srgbClr val="FF9900"/>
            </a:solidFill>
            <a:round/>
            <a:headEnd/>
            <a:tailEnd/>
          </a:ln>
        </p:spPr>
        <p:txBody>
          <a:bodyPr/>
          <a:lstStyle/>
          <a:p>
            <a:pPr algn="ctr"/>
            <a:r>
              <a:rPr lang="en-US" dirty="0" smtClean="0">
                <a:solidFill>
                  <a:schemeClr val="tx1"/>
                </a:solidFill>
                <a:latin typeface="Arial" pitchFamily="34" charset="0"/>
                <a:cs typeface="Arial" pitchFamily="34" charset="0"/>
              </a:rPr>
              <a:t>Queue empty so signal </a:t>
            </a:r>
            <a:r>
              <a:rPr lang="en-US" dirty="0">
                <a:solidFill>
                  <a:schemeClr val="tx1"/>
                </a:solidFill>
                <a:latin typeface="Arial" pitchFamily="34" charset="0"/>
                <a:cs typeface="Arial" pitchFamily="34" charset="0"/>
              </a:rPr>
              <a:t>()</a:t>
            </a:r>
          </a:p>
        </p:txBody>
      </p:sp>
      <p:grpSp>
        <p:nvGrpSpPr>
          <p:cNvPr id="3" name="Group 14"/>
          <p:cNvGrpSpPr>
            <a:grpSpLocks/>
          </p:cNvGrpSpPr>
          <p:nvPr/>
        </p:nvGrpSpPr>
        <p:grpSpPr bwMode="auto">
          <a:xfrm>
            <a:off x="3206750" y="2416175"/>
            <a:ext cx="1220788" cy="944563"/>
            <a:chOff x="2208" y="1920"/>
            <a:chExt cx="1152" cy="1680"/>
          </a:xfrm>
        </p:grpSpPr>
        <p:sp>
          <p:nvSpPr>
            <p:cNvPr id="79925" name="Oval 15"/>
            <p:cNvSpPr>
              <a:spLocks noChangeArrowheads="1"/>
            </p:cNvSpPr>
            <p:nvPr/>
          </p:nvSpPr>
          <p:spPr bwMode="auto">
            <a:xfrm>
              <a:off x="2208" y="2448"/>
              <a:ext cx="1152" cy="1152"/>
            </a:xfrm>
            <a:prstGeom prst="ellipse">
              <a:avLst/>
            </a:prstGeom>
            <a:solidFill>
              <a:srgbClr val="FF9900"/>
            </a:solidFill>
            <a:ln w="9525" algn="ctr">
              <a:noFill/>
              <a:round/>
              <a:headEnd/>
              <a:tailEnd/>
            </a:ln>
          </p:spPr>
          <p:txBody>
            <a:bodyPr wrap="none" anchor="ctr"/>
            <a:lstStyle/>
            <a:p>
              <a:endParaRPr lang="en-US">
                <a:latin typeface="Arial" pitchFamily="34" charset="0"/>
                <a:cs typeface="Arial" pitchFamily="34" charset="0"/>
              </a:endParaRPr>
            </a:p>
          </p:txBody>
        </p:sp>
        <p:sp>
          <p:nvSpPr>
            <p:cNvPr id="79926" name="Oval 1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79927"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79928"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9900"/>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79886" name="Group 19"/>
          <p:cNvGrpSpPr>
            <a:grpSpLocks/>
          </p:cNvGrpSpPr>
          <p:nvPr/>
        </p:nvGrpSpPr>
        <p:grpSpPr bwMode="auto">
          <a:xfrm>
            <a:off x="4929188" y="2546350"/>
            <a:ext cx="685800" cy="609600"/>
            <a:chOff x="1584" y="816"/>
            <a:chExt cx="912" cy="816"/>
          </a:xfrm>
        </p:grpSpPr>
        <p:sp>
          <p:nvSpPr>
            <p:cNvPr id="79916" name="Freeform 2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17" name="Freeform 2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18" name="Freeform 2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19" name="Freeform 2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20" name="Freeform 2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21" name="Freeform 2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22" name="Freeform 2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23" name="Freeform 2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24" name="Freeform 2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79887" name="Group 29"/>
          <p:cNvGrpSpPr>
            <a:grpSpLocks/>
          </p:cNvGrpSpPr>
          <p:nvPr/>
        </p:nvGrpSpPr>
        <p:grpSpPr bwMode="auto">
          <a:xfrm>
            <a:off x="5614988" y="2563813"/>
            <a:ext cx="685800" cy="609600"/>
            <a:chOff x="1584" y="816"/>
            <a:chExt cx="912" cy="816"/>
          </a:xfrm>
        </p:grpSpPr>
        <p:sp>
          <p:nvSpPr>
            <p:cNvPr id="79907" name="Freeform 3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08" name="Freeform 3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09" name="Freeform 3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10" name="Freeform 3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11" name="Freeform 3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12" name="Freeform 3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13" name="Freeform 3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14" name="Freeform 3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15" name="Freeform 3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97767" name="AutoShape 39"/>
          <p:cNvSpPr>
            <a:spLocks noChangeArrowheads="1"/>
          </p:cNvSpPr>
          <p:nvPr/>
        </p:nvSpPr>
        <p:spPr bwMode="auto">
          <a:xfrm>
            <a:off x="371475" y="3267075"/>
            <a:ext cx="2020888" cy="944563"/>
          </a:xfrm>
          <a:prstGeom prst="cloudCallout">
            <a:avLst>
              <a:gd name="adj1" fmla="val 3653"/>
              <a:gd name="adj2" fmla="val -131009"/>
            </a:avLst>
          </a:prstGeom>
          <a:noFill/>
          <a:ln w="38100">
            <a:solidFill>
              <a:srgbClr val="FF9900"/>
            </a:solidFill>
            <a:round/>
            <a:headEnd/>
            <a:tailEnd/>
          </a:ln>
        </p:spPr>
        <p:txBody>
          <a:bodyPr/>
          <a:lstStyle/>
          <a:p>
            <a:pPr algn="ctr"/>
            <a:r>
              <a:rPr lang="en-US" b="1" dirty="0" err="1" smtClean="0">
                <a:solidFill>
                  <a:srgbClr val="FF9900"/>
                </a:solidFill>
                <a:latin typeface="Arial" pitchFamily="34" charset="0"/>
                <a:cs typeface="Arial" pitchFamily="34" charset="0"/>
              </a:rPr>
              <a:t>enq</a:t>
            </a:r>
            <a:r>
              <a:rPr lang="en-US" b="1" dirty="0">
                <a:solidFill>
                  <a:srgbClr val="FF9900"/>
                </a:solidFill>
                <a:latin typeface="Arial" pitchFamily="34" charset="0"/>
                <a:cs typeface="Arial" pitchFamily="34" charset="0"/>
              </a:rPr>
              <a:t>(   )</a:t>
            </a:r>
          </a:p>
        </p:txBody>
      </p:sp>
      <p:sp>
        <p:nvSpPr>
          <p:cNvPr id="1097768" name="AutoShape 40"/>
          <p:cNvSpPr>
            <a:spLocks noChangeArrowheads="1"/>
          </p:cNvSpPr>
          <p:nvPr/>
        </p:nvSpPr>
        <p:spPr bwMode="auto">
          <a:xfrm>
            <a:off x="5210175" y="4797425"/>
            <a:ext cx="2451100" cy="944563"/>
          </a:xfrm>
          <a:prstGeom prst="cloudCallout">
            <a:avLst>
              <a:gd name="adj1" fmla="val -92681"/>
              <a:gd name="adj2" fmla="val -80421"/>
            </a:avLst>
          </a:prstGeom>
          <a:noFill/>
          <a:ln w="38100">
            <a:solidFill>
              <a:srgbClr val="FF9900"/>
            </a:solidFill>
            <a:round/>
            <a:headEnd/>
            <a:tailEnd/>
          </a:ln>
        </p:spPr>
        <p:txBody>
          <a:bodyPr/>
          <a:lstStyle/>
          <a:p>
            <a:pPr algn="ctr"/>
            <a:r>
              <a:rPr lang="en-US" dirty="0" smtClean="0">
                <a:solidFill>
                  <a:srgbClr val="FF9900"/>
                </a:solidFill>
                <a:latin typeface="Arial" pitchFamily="34" charset="0"/>
                <a:cs typeface="Arial" pitchFamily="34" charset="0"/>
              </a:rPr>
              <a:t>unlock</a:t>
            </a:r>
            <a:r>
              <a:rPr lang="en-US" dirty="0">
                <a:solidFill>
                  <a:srgbClr val="FF9900"/>
                </a:solidFill>
                <a:latin typeface="Arial" pitchFamily="34" charset="0"/>
                <a:cs typeface="Arial" pitchFamily="34" charset="0"/>
              </a:rPr>
              <a:t>()</a:t>
            </a:r>
          </a:p>
        </p:txBody>
      </p:sp>
      <p:grpSp>
        <p:nvGrpSpPr>
          <p:cNvPr id="6" name="Group 41"/>
          <p:cNvGrpSpPr>
            <a:grpSpLocks/>
          </p:cNvGrpSpPr>
          <p:nvPr/>
        </p:nvGrpSpPr>
        <p:grpSpPr bwMode="auto">
          <a:xfrm>
            <a:off x="922338" y="1997075"/>
            <a:ext cx="685800" cy="609600"/>
            <a:chOff x="1584" y="816"/>
            <a:chExt cx="912" cy="816"/>
          </a:xfrm>
        </p:grpSpPr>
        <p:sp>
          <p:nvSpPr>
            <p:cNvPr id="79898" name="Freeform 4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899" name="Freeform 4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00" name="Freeform 44"/>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9900"/>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01" name="Freeform 4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02" name="Freeform 4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03" name="Freeform 4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04" name="Freeform 48"/>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05" name="Freeform 49"/>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906" name="Freeform 50"/>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97779" name="AutoShape 51"/>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solidFill>
                  <a:srgbClr val="FF7C80"/>
                </a:solidFill>
                <a:latin typeface="Arial" pitchFamily="34" charset="0"/>
                <a:cs typeface="Arial" pitchFamily="34" charset="0"/>
              </a:rPr>
              <a:t>Yawn!</a:t>
            </a:r>
          </a:p>
        </p:txBody>
      </p:sp>
      <p:grpSp>
        <p:nvGrpSpPr>
          <p:cNvPr id="7" name="Group 52"/>
          <p:cNvGrpSpPr>
            <a:grpSpLocks/>
          </p:cNvGrpSpPr>
          <p:nvPr/>
        </p:nvGrpSpPr>
        <p:grpSpPr bwMode="auto">
          <a:xfrm>
            <a:off x="1402402" y="3517900"/>
            <a:ext cx="304800" cy="304800"/>
            <a:chOff x="3894" y="2760"/>
            <a:chExt cx="192" cy="192"/>
          </a:xfrm>
        </p:grpSpPr>
        <p:sp>
          <p:nvSpPr>
            <p:cNvPr id="79896" name="Oval 53"/>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897" name="Oval 54"/>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8" name="Group 55"/>
          <p:cNvGrpSpPr>
            <a:grpSpLocks/>
          </p:cNvGrpSpPr>
          <p:nvPr/>
        </p:nvGrpSpPr>
        <p:grpSpPr bwMode="auto">
          <a:xfrm>
            <a:off x="4297363" y="4978400"/>
            <a:ext cx="304800" cy="304800"/>
            <a:chOff x="3894" y="2760"/>
            <a:chExt cx="192" cy="192"/>
          </a:xfrm>
        </p:grpSpPr>
        <p:sp>
          <p:nvSpPr>
            <p:cNvPr id="79894" name="Oval 56"/>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79895" name="Oval 57"/>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7740"/>
                                        </p:tgtEl>
                                        <p:attrNameLst>
                                          <p:attrName>style.visibility</p:attrName>
                                        </p:attrNameLst>
                                      </p:cBhvr>
                                      <p:to>
                                        <p:strVal val="visible"/>
                                      </p:to>
                                    </p:set>
                                    <p:animEffect transition="in" filter="blinds(horizontal)">
                                      <p:cBhvr>
                                        <p:cTn id="7" dur="500"/>
                                        <p:tgtEl>
                                          <p:spTgt spid="109774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xit" presetSubtype="10" fill="hold" grpId="1" nodeType="afterEffect">
                                  <p:stCondLst>
                                    <p:cond delay="0"/>
                                  </p:stCondLst>
                                  <p:childTnLst>
                                    <p:animEffect transition="out" filter="blinds(horizontal)">
                                      <p:cBhvr>
                                        <p:cTn id="14" dur="500"/>
                                        <p:tgtEl>
                                          <p:spTgt spid="1097740"/>
                                        </p:tgtEl>
                                      </p:cBhvr>
                                    </p:animEffect>
                                    <p:set>
                                      <p:cBhvr>
                                        <p:cTn id="15" dur="1" fill="hold">
                                          <p:stCondLst>
                                            <p:cond delay="499"/>
                                          </p:stCondLst>
                                        </p:cTn>
                                        <p:tgtEl>
                                          <p:spTgt spid="1097740"/>
                                        </p:tgtEl>
                                        <p:attrNameLst>
                                          <p:attrName>style.visibility</p:attrName>
                                        </p:attrNameLst>
                                      </p:cBhvr>
                                      <p:to>
                                        <p:strVal val="hidden"/>
                                      </p:to>
                                    </p:set>
                                  </p:childTnLst>
                                </p:cTn>
                              </p:par>
                              <p:par>
                                <p:cTn id="16" presetID="3" presetClass="exit" presetSubtype="10" fill="hold" grpId="0" nodeType="withEffect">
                                  <p:stCondLst>
                                    <p:cond delay="0"/>
                                  </p:stCondLst>
                                  <p:childTnLst>
                                    <p:animEffect transition="out" filter="blinds(horizontal)">
                                      <p:cBhvr>
                                        <p:cTn id="17" dur="500"/>
                                        <p:tgtEl>
                                          <p:spTgt spid="1097767"/>
                                        </p:tgtEl>
                                      </p:cBhvr>
                                    </p:animEffect>
                                    <p:set>
                                      <p:cBhvr>
                                        <p:cTn id="18" dur="1" fill="hold">
                                          <p:stCondLst>
                                            <p:cond delay="499"/>
                                          </p:stCondLst>
                                        </p:cTn>
                                        <p:tgtEl>
                                          <p:spTgt spid="1097767"/>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p:stCondLst>
                              <p:cond delay="15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6"/>
                                        </p:tgtEl>
                                        <p:attrNameLst>
                                          <p:attrName>ppt_x</p:attrName>
                                          <p:attrName>ppt_y</p:attrName>
                                        </p:attrNameLst>
                                      </p:cBhvr>
                                    </p:animMotion>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0"/>
                                          </p:stCondLst>
                                        </p:cTn>
                                        <p:tgtEl>
                                          <p:spTgt spid="1097741"/>
                                        </p:tgtEl>
                                        <p:attrNameLst>
                                          <p:attrName>style.visibility</p:attrName>
                                        </p:attrNameLst>
                                      </p:cBhvr>
                                      <p:to>
                                        <p:strVal val="visible"/>
                                      </p:to>
                                    </p:set>
                                  </p:childTnLst>
                                </p:cTn>
                              </p:par>
                            </p:childTnLst>
                          </p:cTn>
                        </p:par>
                        <p:par>
                          <p:cTn id="28" fill="hold">
                            <p:stCondLst>
                              <p:cond delay="3500"/>
                            </p:stCondLst>
                            <p:childTnLst>
                              <p:par>
                                <p:cTn id="29" presetID="3" presetClass="entr" presetSubtype="1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09774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097779"/>
                                        </p:tgtEl>
                                        <p:attrNameLst>
                                          <p:attrName>style.visibility</p:attrName>
                                        </p:attrNameLst>
                                      </p:cBhvr>
                                      <p:to>
                                        <p:strVal val="visible"/>
                                      </p:to>
                                    </p:set>
                                    <p:animEffect transition="in" filter="blinds(horizontal)">
                                      <p:cBhvr>
                                        <p:cTn id="40" dur="500"/>
                                        <p:tgtEl>
                                          <p:spTgt spid="1097779"/>
                                        </p:tgtEl>
                                      </p:cBhvr>
                                    </p:animEffect>
                                  </p:childTnLst>
                                </p:cTn>
                              </p:par>
                            </p:childTnLst>
                          </p:cTn>
                        </p:par>
                        <p:par>
                          <p:cTn id="41" fill="hold">
                            <p:stCondLst>
                              <p:cond delay="500"/>
                            </p:stCondLst>
                            <p:childTnLst>
                              <p:par>
                                <p:cTn id="42" presetID="0" presetClass="path" presetSubtype="0" accel="50000" decel="50000" fill="hold" nodeType="afterEffect">
                                  <p:stCondLst>
                                    <p:cond delay="0"/>
                                  </p:stCondLst>
                                  <p:childTnLst>
                                    <p:animMotion origin="layout" path="M 0.28941 0.33071 C 0.30903 0.40194 0.32882 0.47317 0.28785 0.50693 C 0.24687 0.5407 0.14496 0.537 0.04323 0.53353 " pathEditMode="relative" ptsTypes="aaA">
                                      <p:cBhvr>
                                        <p:cTn id="43" dur="2000" fill="hold"/>
                                        <p:tgtEl>
                                          <p:spTgt spid="6"/>
                                        </p:tgtEl>
                                        <p:attrNameLst>
                                          <p:attrName>ppt_x</p:attrName>
                                          <p:attrName>ppt_y</p:attrName>
                                        </p:attrNameLst>
                                      </p:cBhvr>
                                    </p:animMotion>
                                  </p:childTnLst>
                                </p:cTn>
                              </p:par>
                            </p:childTnLst>
                          </p:cTn>
                        </p:par>
                        <p:par>
                          <p:cTn id="44" fill="hold">
                            <p:stCondLst>
                              <p:cond delay="2500"/>
                            </p:stCondLst>
                            <p:childTnLst>
                              <p:par>
                                <p:cTn id="45" presetID="3" presetClass="exit" presetSubtype="10" fill="hold" nodeType="afterEffect">
                                  <p:stCondLst>
                                    <p:cond delay="0"/>
                                  </p:stCondLst>
                                  <p:childTnLst>
                                    <p:animEffect transition="out" filter="blinds(horizontal)">
                                      <p:cBhvr>
                                        <p:cTn id="46" dur="500"/>
                                        <p:tgtEl>
                                          <p:spTgt spid="3"/>
                                        </p:tgtEl>
                                      </p:cBhvr>
                                    </p:animEffect>
                                    <p:set>
                                      <p:cBhvr>
                                        <p:cTn id="47" dur="1" fill="hold">
                                          <p:stCondLst>
                                            <p:cond delay="499"/>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97768"/>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10977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40" grpId="0" animBg="1"/>
      <p:bldP spid="1097740" grpId="1" animBg="1"/>
      <p:bldP spid="1097741" grpId="0" animBg="1"/>
      <p:bldP spid="1097741" grpId="1" animBg="1"/>
      <p:bldP spid="109776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1"/>
          <p:cNvSpPr>
            <a:spLocks noGrp="1"/>
          </p:cNvSpPr>
          <p:nvPr>
            <p:ph type="ftr" sz="quarter" idx="10"/>
          </p:nvPr>
        </p:nvSpPr>
        <p:spPr>
          <a:noFill/>
        </p:spPr>
        <p:txBody>
          <a:bodyPr/>
          <a:lstStyle/>
          <a:p>
            <a:r>
              <a:rPr lang="en-US" smtClean="0"/>
              <a:t>Art of Multiprocessor Programming</a:t>
            </a:r>
          </a:p>
        </p:txBody>
      </p:sp>
      <p:sp>
        <p:nvSpPr>
          <p:cNvPr id="80899" name="Slide Number Placeholder 2"/>
          <p:cNvSpPr>
            <a:spLocks noGrp="1"/>
          </p:cNvSpPr>
          <p:nvPr>
            <p:ph type="sldNum" sz="quarter" idx="11"/>
          </p:nvPr>
        </p:nvSpPr>
        <p:spPr>
          <a:noFill/>
        </p:spPr>
        <p:txBody>
          <a:bodyPr/>
          <a:lstStyle/>
          <a:p>
            <a:fld id="{A4EF789A-FEFC-4653-AA62-76876997C4BD}" type="slidenum">
              <a:rPr lang="ar-SA" smtClean="0"/>
              <a:pPr/>
              <a:t>78</a:t>
            </a:fld>
            <a:endParaRPr lang="en-US" smtClean="0"/>
          </a:p>
        </p:txBody>
      </p:sp>
      <p:sp>
        <p:nvSpPr>
          <p:cNvPr id="8090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D556767-EB88-4418-9027-FC9912422393}" type="slidenum">
              <a:rPr lang="ar-SA" sz="1400">
                <a:solidFill>
                  <a:schemeClr val="tx1"/>
                </a:solidFill>
                <a:latin typeface="Arial" pitchFamily="34" charset="0"/>
                <a:cs typeface="Arial" pitchFamily="34" charset="0"/>
              </a:rPr>
              <a:pPr/>
              <a:t>78</a:t>
            </a:fld>
            <a:endParaRPr lang="en-US" sz="1400">
              <a:solidFill>
                <a:schemeClr val="tx1"/>
              </a:solidFill>
              <a:latin typeface="Arial" pitchFamily="34" charset="0"/>
              <a:cs typeface="Arial" pitchFamily="34" charset="0"/>
            </a:endParaRPr>
          </a:p>
        </p:txBody>
      </p:sp>
      <p:sp>
        <p:nvSpPr>
          <p:cNvPr id="80901" name="Rectangle 2"/>
          <p:cNvSpPr>
            <a:spLocks noGrp="1" noChangeArrowheads="1"/>
          </p:cNvSpPr>
          <p:nvPr>
            <p:ph type="title" idx="4294967295"/>
          </p:nvPr>
        </p:nvSpPr>
        <p:spPr>
          <a:xfrm>
            <a:off x="684213" y="400050"/>
            <a:ext cx="7772400" cy="1143000"/>
          </a:xfrm>
        </p:spPr>
        <p:txBody>
          <a:bodyPr/>
          <a:lstStyle/>
          <a:p>
            <a:r>
              <a:rPr lang="en-US" smtClean="0"/>
              <a:t>Lost Wake-Up</a:t>
            </a:r>
          </a:p>
        </p:txBody>
      </p:sp>
      <p:grpSp>
        <p:nvGrpSpPr>
          <p:cNvPr id="80902" name="Group 3"/>
          <p:cNvGrpSpPr>
            <a:grpSpLocks/>
          </p:cNvGrpSpPr>
          <p:nvPr/>
        </p:nvGrpSpPr>
        <p:grpSpPr bwMode="auto">
          <a:xfrm>
            <a:off x="3206750" y="2417763"/>
            <a:ext cx="1220788" cy="944562"/>
            <a:chOff x="2208" y="1920"/>
            <a:chExt cx="1152" cy="1680"/>
          </a:xfrm>
        </p:grpSpPr>
        <p:sp>
          <p:nvSpPr>
            <p:cNvPr id="80955" name="Oval 4"/>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80956" name="Oval 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80957"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80958"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80903" name="Rectangle 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80904" name="Text Box 9"/>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80905" name="Rectangle 1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80906" name="Text Box 11"/>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sp>
        <p:nvSpPr>
          <p:cNvPr id="1095692" name="AutoShape 12"/>
          <p:cNvSpPr>
            <a:spLocks noChangeArrowheads="1"/>
          </p:cNvSpPr>
          <p:nvPr/>
        </p:nvSpPr>
        <p:spPr bwMode="auto">
          <a:xfrm>
            <a:off x="1836738" y="1411288"/>
            <a:ext cx="1619250" cy="944562"/>
          </a:xfrm>
          <a:prstGeom prst="cloudCallout">
            <a:avLst>
              <a:gd name="adj1" fmla="val -70782"/>
              <a:gd name="adj2" fmla="val 28486"/>
            </a:avLst>
          </a:prstGeom>
          <a:noFill/>
          <a:ln w="38100">
            <a:solidFill>
              <a:schemeClr val="tx1"/>
            </a:solidFill>
            <a:round/>
            <a:headEnd/>
            <a:tailEnd/>
          </a:ln>
        </p:spPr>
        <p:txBody>
          <a:bodyPr/>
          <a:lstStyle/>
          <a:p>
            <a:pPr algn="ctr"/>
            <a:r>
              <a:rPr lang="en-US" dirty="0" err="1" smtClean="0">
                <a:solidFill>
                  <a:schemeClr val="tx1"/>
                </a:solidFill>
                <a:latin typeface="Arial" pitchFamily="34" charset="0"/>
                <a:cs typeface="Arial" pitchFamily="34" charset="0"/>
              </a:rPr>
              <a:t>lLock</a:t>
            </a:r>
            <a:r>
              <a:rPr lang="en-US" dirty="0">
                <a:solidFill>
                  <a:schemeClr val="tx1"/>
                </a:solidFill>
                <a:latin typeface="Arial" pitchFamily="34" charset="0"/>
                <a:cs typeface="Arial" pitchFamily="34" charset="0"/>
              </a:rPr>
              <a:t>()</a:t>
            </a:r>
          </a:p>
        </p:txBody>
      </p:sp>
      <p:grpSp>
        <p:nvGrpSpPr>
          <p:cNvPr id="3" name="Group 14"/>
          <p:cNvGrpSpPr>
            <a:grpSpLocks/>
          </p:cNvGrpSpPr>
          <p:nvPr/>
        </p:nvGrpSpPr>
        <p:grpSpPr bwMode="auto">
          <a:xfrm>
            <a:off x="3206750" y="2416175"/>
            <a:ext cx="1220788" cy="944563"/>
            <a:chOff x="2208" y="1920"/>
            <a:chExt cx="1152" cy="1680"/>
          </a:xfrm>
        </p:grpSpPr>
        <p:sp>
          <p:nvSpPr>
            <p:cNvPr id="80951" name="Oval 15"/>
            <p:cNvSpPr>
              <a:spLocks noChangeArrowheads="1"/>
            </p:cNvSpPr>
            <p:nvPr/>
          </p:nvSpPr>
          <p:spPr bwMode="auto">
            <a:xfrm>
              <a:off x="2208" y="2448"/>
              <a:ext cx="1152" cy="1152"/>
            </a:xfrm>
            <a:prstGeom prst="ellipse">
              <a:avLst/>
            </a:prstGeom>
            <a:solidFill>
              <a:srgbClr val="FFFF00"/>
            </a:solidFill>
            <a:ln w="9525" algn="ctr">
              <a:solidFill>
                <a:srgbClr val="FFFF00"/>
              </a:solidFill>
              <a:round/>
              <a:headEnd/>
              <a:tailEnd/>
            </a:ln>
          </p:spPr>
          <p:txBody>
            <a:bodyPr wrap="none" anchor="ctr"/>
            <a:lstStyle/>
            <a:p>
              <a:endParaRPr lang="en-US">
                <a:latin typeface="Arial" pitchFamily="34" charset="0"/>
                <a:cs typeface="Arial" pitchFamily="34" charset="0"/>
              </a:endParaRPr>
            </a:p>
          </p:txBody>
        </p:sp>
        <p:sp>
          <p:nvSpPr>
            <p:cNvPr id="80952" name="Oval 16"/>
            <p:cNvSpPr>
              <a:spLocks noChangeArrowheads="1"/>
            </p:cNvSpPr>
            <p:nvPr/>
          </p:nvSpPr>
          <p:spPr bwMode="auto">
            <a:xfrm>
              <a:off x="2640" y="2688"/>
              <a:ext cx="288" cy="288"/>
            </a:xfrm>
            <a:prstGeom prst="ellipse">
              <a:avLst/>
            </a:prstGeom>
            <a:solidFill>
              <a:schemeClr val="bg1"/>
            </a:solidFill>
            <a:ln w="9525" algn="ctr">
              <a:solidFill>
                <a:srgbClr val="FFFF00"/>
              </a:solidFill>
              <a:round/>
              <a:headEnd/>
              <a:tailEnd/>
            </a:ln>
          </p:spPr>
          <p:txBody>
            <a:bodyPr wrap="none" anchor="ctr"/>
            <a:lstStyle/>
            <a:p>
              <a:endParaRPr lang="en-US">
                <a:latin typeface="Arial" pitchFamily="34" charset="0"/>
                <a:cs typeface="Arial" pitchFamily="34" charset="0"/>
              </a:endParaRPr>
            </a:p>
          </p:txBody>
        </p:sp>
        <p:sp>
          <p:nvSpPr>
            <p:cNvPr id="80953"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solidFill>
                <a:srgbClr val="FFFF00"/>
              </a:solidFill>
              <a:miter lim="800000"/>
              <a:headEnd/>
              <a:tailEnd/>
            </a:ln>
          </p:spPr>
          <p:txBody>
            <a:bodyPr wrap="none" anchor="ctr"/>
            <a:lstStyle/>
            <a:p>
              <a:endParaRPr lang="en-US">
                <a:latin typeface="Arial" pitchFamily="34" charset="0"/>
                <a:cs typeface="Arial" pitchFamily="34" charset="0"/>
              </a:endParaRPr>
            </a:p>
          </p:txBody>
        </p:sp>
        <p:sp>
          <p:nvSpPr>
            <p:cNvPr id="80954"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FF00"/>
            </a:solidFill>
            <a:ln w="9525" algn="ctr">
              <a:solidFill>
                <a:srgbClr val="FFFF00"/>
              </a:solidFill>
              <a:miter lim="800000"/>
              <a:headEnd/>
              <a:tailEnd/>
            </a:ln>
          </p:spPr>
          <p:txBody>
            <a:bodyPr wrap="none" anchor="ctr"/>
            <a:lstStyle/>
            <a:p>
              <a:endParaRPr lang="en-US">
                <a:latin typeface="Arial" pitchFamily="34" charset="0"/>
                <a:cs typeface="Arial" pitchFamily="34" charset="0"/>
              </a:endParaRPr>
            </a:p>
          </p:txBody>
        </p:sp>
      </p:grpSp>
      <p:grpSp>
        <p:nvGrpSpPr>
          <p:cNvPr id="80909" name="Group 19"/>
          <p:cNvGrpSpPr>
            <a:grpSpLocks/>
          </p:cNvGrpSpPr>
          <p:nvPr/>
        </p:nvGrpSpPr>
        <p:grpSpPr bwMode="auto">
          <a:xfrm>
            <a:off x="4929188" y="2546350"/>
            <a:ext cx="685800" cy="609600"/>
            <a:chOff x="1584" y="816"/>
            <a:chExt cx="912" cy="816"/>
          </a:xfrm>
        </p:grpSpPr>
        <p:sp>
          <p:nvSpPr>
            <p:cNvPr id="80942" name="Freeform 2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43" name="Freeform 2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44" name="Freeform 2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45" name="Freeform 2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46" name="Freeform 2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47" name="Freeform 2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48" name="Freeform 2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49" name="Freeform 2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50" name="Freeform 2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80910" name="Group 29"/>
          <p:cNvGrpSpPr>
            <a:grpSpLocks/>
          </p:cNvGrpSpPr>
          <p:nvPr/>
        </p:nvGrpSpPr>
        <p:grpSpPr bwMode="auto">
          <a:xfrm>
            <a:off x="5614988" y="2563813"/>
            <a:ext cx="685800" cy="609600"/>
            <a:chOff x="1584" y="816"/>
            <a:chExt cx="912" cy="816"/>
          </a:xfrm>
        </p:grpSpPr>
        <p:sp>
          <p:nvSpPr>
            <p:cNvPr id="80933" name="Freeform 3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34" name="Freeform 3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35" name="Freeform 3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36" name="Freeform 3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37" name="Freeform 3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38" name="Freeform 3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39" name="Freeform 3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40" name="Freeform 3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41" name="Freeform 3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95719" name="AutoShape 39"/>
          <p:cNvSpPr>
            <a:spLocks noChangeArrowheads="1"/>
          </p:cNvSpPr>
          <p:nvPr/>
        </p:nvSpPr>
        <p:spPr bwMode="auto">
          <a:xfrm>
            <a:off x="371475" y="3267075"/>
            <a:ext cx="2020888" cy="944563"/>
          </a:xfrm>
          <a:prstGeom prst="cloudCallout">
            <a:avLst>
              <a:gd name="adj1" fmla="val 3653"/>
              <a:gd name="adj2" fmla="val -131009"/>
            </a:avLst>
          </a:prstGeom>
          <a:noFill/>
          <a:ln w="38100">
            <a:solidFill>
              <a:schemeClr val="tx1"/>
            </a:solidFill>
            <a:round/>
            <a:headEnd/>
            <a:tailEnd/>
          </a:ln>
        </p:spPr>
        <p:txBody>
          <a:bodyPr/>
          <a:lstStyle/>
          <a:p>
            <a:pPr algn="ctr"/>
            <a:r>
              <a:rPr lang="en-US" b="1" dirty="0" err="1" smtClean="0">
                <a:solidFill>
                  <a:schemeClr val="tx1"/>
                </a:solidFill>
                <a:latin typeface="Arial" pitchFamily="34" charset="0"/>
                <a:cs typeface="Arial" pitchFamily="34" charset="0"/>
              </a:rPr>
              <a:t>enq</a:t>
            </a:r>
            <a:r>
              <a:rPr lang="en-US" b="1" dirty="0">
                <a:solidFill>
                  <a:schemeClr val="tx1"/>
                </a:solidFill>
                <a:latin typeface="Arial" pitchFamily="34" charset="0"/>
                <a:cs typeface="Arial" pitchFamily="34" charset="0"/>
              </a:rPr>
              <a:t>(</a:t>
            </a:r>
            <a:r>
              <a:rPr lang="en-US" b="1" dirty="0">
                <a:solidFill>
                  <a:srgbClr val="FFFF00"/>
                </a:solidFill>
                <a:latin typeface="Arial" pitchFamily="34" charset="0"/>
                <a:cs typeface="Arial" pitchFamily="34" charset="0"/>
              </a:rPr>
              <a:t>   </a:t>
            </a:r>
            <a:r>
              <a:rPr lang="en-US" b="1" dirty="0">
                <a:solidFill>
                  <a:schemeClr val="tx1"/>
                </a:solidFill>
                <a:latin typeface="Arial" pitchFamily="34" charset="0"/>
                <a:cs typeface="Arial" pitchFamily="34" charset="0"/>
              </a:rPr>
              <a:t>)</a:t>
            </a:r>
          </a:p>
        </p:txBody>
      </p:sp>
      <p:sp>
        <p:nvSpPr>
          <p:cNvPr id="1095720" name="AutoShape 40"/>
          <p:cNvSpPr>
            <a:spLocks noChangeArrowheads="1"/>
          </p:cNvSpPr>
          <p:nvPr/>
        </p:nvSpPr>
        <p:spPr bwMode="auto">
          <a:xfrm>
            <a:off x="5210175" y="4920255"/>
            <a:ext cx="2451100" cy="944563"/>
          </a:xfrm>
          <a:prstGeom prst="cloudCallout">
            <a:avLst>
              <a:gd name="adj1" fmla="val -92681"/>
              <a:gd name="adj2" fmla="val -80421"/>
            </a:avLst>
          </a:prstGeom>
          <a:noFill/>
          <a:ln w="38100">
            <a:solidFill>
              <a:srgbClr val="FFC000"/>
            </a:solidFill>
            <a:round/>
            <a:headEnd/>
            <a:tailEnd/>
          </a:ln>
        </p:spPr>
        <p:txBody>
          <a:bodyPr/>
          <a:lstStyle/>
          <a:p>
            <a:pPr algn="ctr"/>
            <a:r>
              <a:rPr lang="en-US" dirty="0" smtClean="0">
                <a:solidFill>
                  <a:srgbClr val="FFC000"/>
                </a:solidFill>
                <a:latin typeface="Arial" pitchFamily="34" charset="0"/>
                <a:cs typeface="Arial" pitchFamily="34" charset="0"/>
              </a:rPr>
              <a:t>unlock</a:t>
            </a:r>
            <a:r>
              <a:rPr lang="en-US" dirty="0">
                <a:solidFill>
                  <a:srgbClr val="FFC000"/>
                </a:solidFill>
                <a:latin typeface="Arial" pitchFamily="34" charset="0"/>
                <a:cs typeface="Arial" pitchFamily="34" charset="0"/>
              </a:rPr>
              <a:t>()</a:t>
            </a:r>
          </a:p>
        </p:txBody>
      </p:sp>
      <p:sp>
        <p:nvSpPr>
          <p:cNvPr id="1095732" name="AutoShape 52"/>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solidFill>
                  <a:srgbClr val="FF7C80"/>
                </a:solidFill>
                <a:latin typeface="Arial" pitchFamily="34" charset="0"/>
                <a:cs typeface="Arial" pitchFamily="34" charset="0"/>
              </a:rPr>
              <a:t>Yawn!</a:t>
            </a:r>
          </a:p>
        </p:txBody>
      </p:sp>
      <p:grpSp>
        <p:nvGrpSpPr>
          <p:cNvPr id="6" name="Group 53"/>
          <p:cNvGrpSpPr>
            <a:grpSpLocks/>
          </p:cNvGrpSpPr>
          <p:nvPr/>
        </p:nvGrpSpPr>
        <p:grpSpPr bwMode="auto">
          <a:xfrm>
            <a:off x="1388754" y="3517900"/>
            <a:ext cx="304800" cy="304800"/>
            <a:chOff x="3894" y="2760"/>
            <a:chExt cx="192" cy="192"/>
          </a:xfrm>
        </p:grpSpPr>
        <p:sp>
          <p:nvSpPr>
            <p:cNvPr id="80931" name="Oval 5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32" name="Oval 5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80915" name="Group 56"/>
          <p:cNvGrpSpPr>
            <a:grpSpLocks/>
          </p:cNvGrpSpPr>
          <p:nvPr/>
        </p:nvGrpSpPr>
        <p:grpSpPr bwMode="auto">
          <a:xfrm>
            <a:off x="4297363" y="4978400"/>
            <a:ext cx="304800" cy="304800"/>
            <a:chOff x="3894" y="2760"/>
            <a:chExt cx="192" cy="192"/>
          </a:xfrm>
        </p:grpSpPr>
        <p:sp>
          <p:nvSpPr>
            <p:cNvPr id="80929" name="Oval 57"/>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30" name="Oval 5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8" name="Group 59"/>
          <p:cNvGrpSpPr>
            <a:grpSpLocks/>
          </p:cNvGrpSpPr>
          <p:nvPr/>
        </p:nvGrpSpPr>
        <p:grpSpPr bwMode="auto">
          <a:xfrm>
            <a:off x="3789363" y="4946650"/>
            <a:ext cx="304800" cy="304800"/>
            <a:chOff x="3894" y="2760"/>
            <a:chExt cx="192" cy="192"/>
          </a:xfrm>
        </p:grpSpPr>
        <p:sp>
          <p:nvSpPr>
            <p:cNvPr id="80927" name="Oval 60"/>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28" name="Oval 61"/>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9" name="Group 41"/>
          <p:cNvGrpSpPr>
            <a:grpSpLocks/>
          </p:cNvGrpSpPr>
          <p:nvPr/>
        </p:nvGrpSpPr>
        <p:grpSpPr bwMode="auto">
          <a:xfrm>
            <a:off x="922338" y="1997075"/>
            <a:ext cx="685800" cy="609600"/>
            <a:chOff x="1584" y="816"/>
            <a:chExt cx="912" cy="816"/>
          </a:xfrm>
        </p:grpSpPr>
        <p:sp>
          <p:nvSpPr>
            <p:cNvPr id="80918" name="Freeform 4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19" name="Freeform 4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2060"/>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20" name="Freeform 44"/>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2060"/>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21" name="Freeform 4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22" name="Freeform 4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23" name="Freeform 4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24" name="Freeform 48"/>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25" name="Freeform 49"/>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0926" name="Freeform 50"/>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3" name="AutoShape 40"/>
          <p:cNvSpPr>
            <a:spLocks noChangeArrowheads="1"/>
          </p:cNvSpPr>
          <p:nvPr/>
        </p:nvSpPr>
        <p:spPr bwMode="auto">
          <a:xfrm>
            <a:off x="5227093" y="3261814"/>
            <a:ext cx="3712191" cy="1542198"/>
          </a:xfrm>
          <a:prstGeom prst="cloudCallout">
            <a:avLst>
              <a:gd name="adj1" fmla="val -65845"/>
              <a:gd name="adj2" fmla="val 34859"/>
            </a:avLst>
          </a:prstGeom>
          <a:noFill/>
          <a:ln w="38100">
            <a:solidFill>
              <a:srgbClr val="FFC000"/>
            </a:solidFill>
            <a:round/>
            <a:headEnd/>
            <a:tailEnd/>
          </a:ln>
        </p:spPr>
        <p:txBody>
          <a:bodyPr/>
          <a:lstStyle/>
          <a:p>
            <a:pPr algn="ctr"/>
            <a:r>
              <a:rPr lang="en-US" dirty="0" smtClean="0">
                <a:solidFill>
                  <a:srgbClr val="FFC000"/>
                </a:solidFill>
                <a:latin typeface="Arial" pitchFamily="34" charset="0"/>
                <a:cs typeface="Arial" pitchFamily="34" charset="0"/>
              </a:rPr>
              <a:t>Queue not empty so no need to signal</a:t>
            </a:r>
            <a:endParaRPr lang="en-US" dirty="0">
              <a:solidFill>
                <a:srgbClr val="FFC000"/>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692"/>
                                        </p:tgtEl>
                                        <p:attrNameLst>
                                          <p:attrName>style.visibility</p:attrName>
                                        </p:attrNameLst>
                                      </p:cBhvr>
                                      <p:to>
                                        <p:strVal val="visible"/>
                                      </p:to>
                                    </p:set>
                                    <p:animEffect transition="in" filter="blinds(horizontal)">
                                      <p:cBhvr>
                                        <p:cTn id="7" dur="500"/>
                                        <p:tgtEl>
                                          <p:spTgt spid="1095692"/>
                                        </p:tgtEl>
                                      </p:cBhvr>
                                    </p:animEffect>
                                  </p:childTnLst>
                                </p:cTn>
                              </p:par>
                              <p:par>
                                <p:cTn id="8" presetID="3" presetClass="exit" presetSubtype="10" fill="hold" nodeType="withEffect">
                                  <p:stCondLst>
                                    <p:cond delay="0"/>
                                  </p:stCondLst>
                                  <p:childTnLst>
                                    <p:animEffect transition="out" filter="blinds(horizontal)">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par>
                          <p:cTn id="15" fill="hold">
                            <p:stCondLst>
                              <p:cond delay="1000"/>
                            </p:stCondLst>
                            <p:childTnLst>
                              <p:par>
                                <p:cTn id="16" presetID="3" presetClass="exit" presetSubtype="10" fill="hold" grpId="1" nodeType="afterEffect">
                                  <p:stCondLst>
                                    <p:cond delay="0"/>
                                  </p:stCondLst>
                                  <p:childTnLst>
                                    <p:animEffect transition="out" filter="blinds(horizontal)">
                                      <p:cBhvr>
                                        <p:cTn id="17" dur="500"/>
                                        <p:tgtEl>
                                          <p:spTgt spid="1095692"/>
                                        </p:tgtEl>
                                      </p:cBhvr>
                                    </p:animEffect>
                                    <p:set>
                                      <p:cBhvr>
                                        <p:cTn id="18" dur="1" fill="hold">
                                          <p:stCondLst>
                                            <p:cond delay="499"/>
                                          </p:stCondLst>
                                        </p:cTn>
                                        <p:tgtEl>
                                          <p:spTgt spid="1095692"/>
                                        </p:tgtEl>
                                        <p:attrNameLst>
                                          <p:attrName>style.visibility</p:attrName>
                                        </p:attrNameLst>
                                      </p:cBhvr>
                                      <p:to>
                                        <p:strVal val="hidden"/>
                                      </p:to>
                                    </p:set>
                                  </p:childTnLst>
                                </p:cTn>
                              </p:par>
                              <p:par>
                                <p:cTn id="19" presetID="3" presetClass="exit" presetSubtype="10" fill="hold" grpId="0" nodeType="withEffect">
                                  <p:stCondLst>
                                    <p:cond delay="0"/>
                                  </p:stCondLst>
                                  <p:childTnLst>
                                    <p:animEffect transition="out" filter="blinds(horizontal)">
                                      <p:cBhvr>
                                        <p:cTn id="20" dur="500"/>
                                        <p:tgtEl>
                                          <p:spTgt spid="1095719"/>
                                        </p:tgtEl>
                                      </p:cBhvr>
                                    </p:animEffect>
                                    <p:set>
                                      <p:cBhvr>
                                        <p:cTn id="21" dur="1" fill="hold">
                                          <p:stCondLst>
                                            <p:cond delay="499"/>
                                          </p:stCondLst>
                                        </p:cTn>
                                        <p:tgtEl>
                                          <p:spTgt spid="1095719"/>
                                        </p:tgtEl>
                                        <p:attrNameLst>
                                          <p:attrName>style.visibility</p:attrName>
                                        </p:attrNameLst>
                                      </p:cBhvr>
                                      <p:to>
                                        <p:strVal val="hidden"/>
                                      </p:to>
                                    </p:set>
                                  </p:childTnLst>
                                </p:cTn>
                              </p:par>
                            </p:childTnLst>
                          </p:cTn>
                        </p:par>
                        <p:par>
                          <p:cTn id="22" fill="hold">
                            <p:stCondLst>
                              <p:cond delay="15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9"/>
                                        </p:tgtEl>
                                        <p:attrNameLst>
                                          <p:attrName>ppt_x</p:attrName>
                                          <p:attrName>ppt_y</p:attrName>
                                        </p:attrNameLst>
                                      </p:cBhvr>
                                    </p:animMotion>
                                  </p:childTnLst>
                                </p:cTn>
                              </p:par>
                            </p:childTnLst>
                          </p:cTn>
                        </p:par>
                        <p:par>
                          <p:cTn id="25" fill="hold">
                            <p:stCondLst>
                              <p:cond delay="3500"/>
                            </p:stCondLst>
                            <p:childTnLst>
                              <p:par>
                                <p:cTn id="26" presetID="3" presetClass="entr" presetSubtype="1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par>
                          <p:cTn id="29" fill="hold">
                            <p:stCondLst>
                              <p:cond delay="4000"/>
                            </p:stCondLst>
                            <p:childTnLst>
                              <p:par>
                                <p:cTn id="30" presetID="3" presetClass="entr" presetSubtype="10" fill="hold" nodeType="afterEffect">
                                  <p:stCondLst>
                                    <p:cond delay="0"/>
                                  </p:stCondLst>
                                  <p:childTnLst>
                                    <p:set>
                                      <p:cBhvr>
                                        <p:cTn id="31" dur="1" fill="hold">
                                          <p:stCondLst>
                                            <p:cond delay="0"/>
                                          </p:stCondLst>
                                        </p:cTn>
                                        <p:tgtEl>
                                          <p:spTgt spid="1095732"/>
                                        </p:tgtEl>
                                        <p:attrNameLst>
                                          <p:attrName>style.visibility</p:attrName>
                                        </p:attrNameLst>
                                      </p:cBhvr>
                                      <p:to>
                                        <p:strVal val="visible"/>
                                      </p:to>
                                    </p:set>
                                    <p:animEffect transition="in" filter="blinds(horizontal)">
                                      <p:cBhvr>
                                        <p:cTn id="32" dur="500"/>
                                        <p:tgtEl>
                                          <p:spTgt spid="109573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5720"/>
                                        </p:tgtEl>
                                        <p:attrNameLst>
                                          <p:attrName>style.visibility</p:attrName>
                                        </p:attrNameLst>
                                      </p:cBhvr>
                                      <p:to>
                                        <p:strVal val="visible"/>
                                      </p:to>
                                    </p:set>
                                  </p:childTnLst>
                                </p:cTn>
                              </p:par>
                            </p:childTnLst>
                          </p:cTn>
                        </p:par>
                        <p:par>
                          <p:cTn id="45" fill="hold">
                            <p:stCondLst>
                              <p:cond delay="0"/>
                            </p:stCondLst>
                            <p:childTnLst>
                              <p:par>
                                <p:cTn id="46" presetID="0" presetClass="path" presetSubtype="0" accel="50000" decel="50000" fill="hold" nodeType="afterEffect">
                                  <p:stCondLst>
                                    <p:cond delay="0"/>
                                  </p:stCondLst>
                                  <p:childTnLst>
                                    <p:animMotion origin="layout" path="M 0.28941 0.33071 C 0.30903 0.40194 0.32882 0.47317 0.28785 0.50693 C 0.24687 0.5407 0.14496 0.537 0.04323 0.53353 " pathEditMode="relative" ptsTypes="aaA">
                                      <p:cBhvr>
                                        <p:cTn id="47" dur="2000" fill="hold"/>
                                        <p:tgtEl>
                                          <p:spTgt spid="9"/>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095720"/>
                                        </p:tgtEl>
                                        <p:attrNameLst>
                                          <p:attrName>style.visibility</p:attrName>
                                        </p:attrNameLst>
                                      </p:cBhvr>
                                      <p:to>
                                        <p:strVal val="hidden"/>
                                      </p:to>
                                    </p:set>
                                  </p:childTnLst>
                                </p:cTn>
                              </p:par>
                            </p:childTnLst>
                          </p:cTn>
                        </p:par>
                        <p:par>
                          <p:cTn id="52" fill="hold">
                            <p:stCondLst>
                              <p:cond delay="0"/>
                            </p:stCondLst>
                            <p:childTnLst>
                              <p:par>
                                <p:cTn id="53" presetID="3" presetClass="exit" presetSubtype="10" fill="hold" nodeType="afterEffect">
                                  <p:stCondLst>
                                    <p:cond delay="0"/>
                                  </p:stCondLst>
                                  <p:childTnLst>
                                    <p:animEffect transition="out" filter="blinds(horizontal)">
                                      <p:cBhvr>
                                        <p:cTn id="54" dur="500"/>
                                        <p:tgtEl>
                                          <p:spTgt spid="3"/>
                                        </p:tgtEl>
                                      </p:cBhvr>
                                    </p:animEffect>
                                    <p:set>
                                      <p:cBhvr>
                                        <p:cTn id="5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92" grpId="0" animBg="1"/>
      <p:bldP spid="1095692" grpId="1" animBg="1"/>
      <p:bldP spid="1095719" grpId="0" animBg="1"/>
      <p:bldP spid="1095720" grpId="0" animBg="1"/>
      <p:bldP spid="1095720" grpId="1" animBg="1"/>
      <p:bldP spid="63" grpId="0" animBg="1"/>
      <p:bldP spid="63"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1"/>
          <p:cNvSpPr>
            <a:spLocks noGrp="1"/>
          </p:cNvSpPr>
          <p:nvPr>
            <p:ph type="ftr" sz="quarter" idx="10"/>
          </p:nvPr>
        </p:nvSpPr>
        <p:spPr>
          <a:noFill/>
        </p:spPr>
        <p:txBody>
          <a:bodyPr/>
          <a:lstStyle/>
          <a:p>
            <a:r>
              <a:rPr lang="en-US" smtClean="0"/>
              <a:t>Art of Multiprocessor Programming</a:t>
            </a:r>
          </a:p>
        </p:txBody>
      </p:sp>
      <p:sp>
        <p:nvSpPr>
          <p:cNvPr id="81923" name="Slide Number Placeholder 2"/>
          <p:cNvSpPr>
            <a:spLocks noGrp="1"/>
          </p:cNvSpPr>
          <p:nvPr>
            <p:ph type="sldNum" sz="quarter" idx="11"/>
          </p:nvPr>
        </p:nvSpPr>
        <p:spPr>
          <a:noFill/>
        </p:spPr>
        <p:txBody>
          <a:bodyPr/>
          <a:lstStyle/>
          <a:p>
            <a:fld id="{0DF1C9AE-B461-4A8C-88D6-C0DF3B18D997}" type="slidenum">
              <a:rPr lang="ar-SA" smtClean="0"/>
              <a:pPr/>
              <a:t>79</a:t>
            </a:fld>
            <a:endParaRPr lang="en-US" smtClean="0"/>
          </a:p>
        </p:txBody>
      </p:sp>
      <p:sp>
        <p:nvSpPr>
          <p:cNvPr id="8192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990E06D-7895-4660-ADD5-0910EE17BB1C}" type="slidenum">
              <a:rPr lang="ar-SA" sz="1400">
                <a:solidFill>
                  <a:schemeClr val="tx1"/>
                </a:solidFill>
                <a:latin typeface="Arial" pitchFamily="34" charset="0"/>
                <a:cs typeface="Arial" pitchFamily="34" charset="0"/>
              </a:rPr>
              <a:pPr/>
              <a:t>79</a:t>
            </a:fld>
            <a:endParaRPr lang="en-US" sz="1400">
              <a:solidFill>
                <a:schemeClr val="tx1"/>
              </a:solidFill>
              <a:latin typeface="Arial" pitchFamily="34" charset="0"/>
              <a:cs typeface="Arial" pitchFamily="34" charset="0"/>
            </a:endParaRPr>
          </a:p>
        </p:txBody>
      </p:sp>
      <p:sp>
        <p:nvSpPr>
          <p:cNvPr id="81925" name="Rectangle 3"/>
          <p:cNvSpPr>
            <a:spLocks noGrp="1" noChangeArrowheads="1"/>
          </p:cNvSpPr>
          <p:nvPr>
            <p:ph type="title" idx="4294967295"/>
          </p:nvPr>
        </p:nvSpPr>
        <p:spPr>
          <a:xfrm>
            <a:off x="684213" y="400050"/>
            <a:ext cx="7772400" cy="1143000"/>
          </a:xfrm>
        </p:spPr>
        <p:txBody>
          <a:bodyPr/>
          <a:lstStyle/>
          <a:p>
            <a:r>
              <a:rPr lang="en-US" smtClean="0"/>
              <a:t>Lost Wake-Up</a:t>
            </a:r>
          </a:p>
        </p:txBody>
      </p:sp>
      <p:grpSp>
        <p:nvGrpSpPr>
          <p:cNvPr id="81926" name="Group 4"/>
          <p:cNvGrpSpPr>
            <a:grpSpLocks/>
          </p:cNvGrpSpPr>
          <p:nvPr/>
        </p:nvGrpSpPr>
        <p:grpSpPr bwMode="auto">
          <a:xfrm>
            <a:off x="3192463" y="2417763"/>
            <a:ext cx="1220787" cy="944562"/>
            <a:chOff x="2208" y="1920"/>
            <a:chExt cx="1152" cy="1680"/>
          </a:xfrm>
        </p:grpSpPr>
        <p:sp>
          <p:nvSpPr>
            <p:cNvPr id="81963" name="Oval 5"/>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81964" name="Oval 6"/>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81965" name="AutoShape 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81966" name="AutoShape 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81927" name="Rectangle 9"/>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81928" name="Text Box 10"/>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81929" name="Rectangle 11"/>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81930" name="Text Box 12"/>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grpSp>
        <p:nvGrpSpPr>
          <p:cNvPr id="81931" name="Group 13"/>
          <p:cNvGrpSpPr>
            <a:grpSpLocks/>
          </p:cNvGrpSpPr>
          <p:nvPr/>
        </p:nvGrpSpPr>
        <p:grpSpPr bwMode="auto">
          <a:xfrm>
            <a:off x="5614988" y="2563813"/>
            <a:ext cx="685800" cy="609600"/>
            <a:chOff x="1584" y="816"/>
            <a:chExt cx="912" cy="816"/>
          </a:xfrm>
        </p:grpSpPr>
        <p:sp>
          <p:nvSpPr>
            <p:cNvPr id="81954" name="Freeform 1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55" name="Freeform 1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56" name="Freeform 16"/>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57" name="Freeform 1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58" name="Freeform 1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59" name="Freeform 1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60" name="Freeform 20"/>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61" name="Freeform 21"/>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62" name="Freeform 22"/>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099799" name="AutoShape 23"/>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solidFill>
                  <a:srgbClr val="FF7C80"/>
                </a:solidFill>
                <a:latin typeface="Arial" pitchFamily="34" charset="0"/>
                <a:cs typeface="Arial" pitchFamily="34" charset="0"/>
              </a:rPr>
              <a:t>Yawn!</a:t>
            </a:r>
          </a:p>
        </p:txBody>
      </p:sp>
      <p:grpSp>
        <p:nvGrpSpPr>
          <p:cNvPr id="4" name="Group 25"/>
          <p:cNvGrpSpPr>
            <a:grpSpLocks/>
          </p:cNvGrpSpPr>
          <p:nvPr/>
        </p:nvGrpSpPr>
        <p:grpSpPr bwMode="auto">
          <a:xfrm>
            <a:off x="3192463" y="2416175"/>
            <a:ext cx="1220787" cy="944563"/>
            <a:chOff x="2208" y="1920"/>
            <a:chExt cx="1152" cy="1680"/>
          </a:xfrm>
        </p:grpSpPr>
        <p:sp>
          <p:nvSpPr>
            <p:cNvPr id="81950" name="Oval 26"/>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81951" name="Oval 2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81952" name="AutoShape 2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81953" name="AutoShape 2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81934" name="Group 40"/>
          <p:cNvGrpSpPr>
            <a:grpSpLocks/>
          </p:cNvGrpSpPr>
          <p:nvPr/>
        </p:nvGrpSpPr>
        <p:grpSpPr bwMode="auto">
          <a:xfrm>
            <a:off x="4297363" y="4978400"/>
            <a:ext cx="304800" cy="304800"/>
            <a:chOff x="3894" y="2760"/>
            <a:chExt cx="192" cy="192"/>
          </a:xfrm>
        </p:grpSpPr>
        <p:sp>
          <p:nvSpPr>
            <p:cNvPr id="81948" name="Oval 41"/>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49" name="Oval 42"/>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81935" name="Group 43"/>
          <p:cNvGrpSpPr>
            <a:grpSpLocks/>
          </p:cNvGrpSpPr>
          <p:nvPr/>
        </p:nvGrpSpPr>
        <p:grpSpPr bwMode="auto">
          <a:xfrm>
            <a:off x="3789363" y="4946650"/>
            <a:ext cx="304800" cy="304800"/>
            <a:chOff x="3894" y="2760"/>
            <a:chExt cx="192" cy="192"/>
          </a:xfrm>
        </p:grpSpPr>
        <p:sp>
          <p:nvSpPr>
            <p:cNvPr id="81946" name="Oval 4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47" name="Oval 4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7" name="Group 30"/>
          <p:cNvGrpSpPr>
            <a:grpSpLocks/>
          </p:cNvGrpSpPr>
          <p:nvPr/>
        </p:nvGrpSpPr>
        <p:grpSpPr bwMode="auto">
          <a:xfrm>
            <a:off x="4929188" y="2546350"/>
            <a:ext cx="685800" cy="609600"/>
            <a:chOff x="1584" y="816"/>
            <a:chExt cx="912" cy="816"/>
          </a:xfrm>
        </p:grpSpPr>
        <p:sp>
          <p:nvSpPr>
            <p:cNvPr id="81937" name="Freeform 31"/>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38" name="Freeform 32"/>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39" name="Freeform 33"/>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40" name="Freeform 34"/>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41" name="Freeform 35"/>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42" name="Freeform 36"/>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43" name="Freeform 37"/>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44" name="Freeform 38"/>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1945" name="Freeform 39"/>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556E-6 3.7037E-7 C -0.04895 -0.01018 -0.09791 -0.02037 -0.11961 0.02014 C -0.14131 0.06065 -0.13593 0.15185 -0.13055 0.24329 " pathEditMode="relative" ptsTypes="aaA">
                                      <p:cBhvr>
                                        <p:cTn id="6" dur="2000" fill="hold"/>
                                        <p:tgtEl>
                                          <p:spTgt spid="7"/>
                                        </p:tgtEl>
                                        <p:attrNameLst>
                                          <p:attrName>ppt_x</p:attrName>
                                          <p:attrName>ppt_y</p:attrName>
                                        </p:attrNameLst>
                                      </p:cBhvr>
                                    </p:animMotion>
                                  </p:childTnLst>
                                </p:cTn>
                              </p:par>
                              <p:par>
                                <p:cTn id="7" presetID="3" presetClass="exit" presetSubtype="10" fill="hold" grpId="0" nodeType="withEffect">
                                  <p:stCondLst>
                                    <p:cond delay="0"/>
                                  </p:stCondLst>
                                  <p:childTnLst>
                                    <p:animEffect transition="out" filter="blinds(horizontal)">
                                      <p:cBhvr>
                                        <p:cTn id="8" dur="500"/>
                                        <p:tgtEl>
                                          <p:spTgt spid="1099799"/>
                                        </p:tgtEl>
                                      </p:cBhvr>
                                    </p:animEffect>
                                    <p:set>
                                      <p:cBhvr>
                                        <p:cTn id="9" dur="1" fill="hold">
                                          <p:stCondLst>
                                            <p:cond delay="499"/>
                                          </p:stCondLst>
                                        </p:cTn>
                                        <p:tgtEl>
                                          <p:spTgt spid="1099799"/>
                                        </p:tgtEl>
                                        <p:attrNameLst>
                                          <p:attrName>style.visibility</p:attrName>
                                        </p:attrNameLst>
                                      </p:cBhvr>
                                      <p:to>
                                        <p:strVal val="hidden"/>
                                      </p:to>
                                    </p:set>
                                  </p:childTnLst>
                                </p:cTn>
                              </p:par>
                              <p:par>
                                <p:cTn id="10" presetID="3" presetClass="entr" presetSubtype="1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p:spPr>
        <p:txBody>
          <a:bodyPr/>
          <a:lstStyle/>
          <a:p>
            <a:r>
              <a:rPr lang="en-US" smtClean="0"/>
              <a:t>Art of Multiprocessor Programming</a:t>
            </a:r>
          </a:p>
        </p:txBody>
      </p:sp>
      <p:sp>
        <p:nvSpPr>
          <p:cNvPr id="10243" name="Slide Number Placeholder 2"/>
          <p:cNvSpPr>
            <a:spLocks noGrp="1"/>
          </p:cNvSpPr>
          <p:nvPr>
            <p:ph type="sldNum" sz="quarter" idx="11"/>
          </p:nvPr>
        </p:nvSpPr>
        <p:spPr>
          <a:noFill/>
        </p:spPr>
        <p:txBody>
          <a:bodyPr/>
          <a:lstStyle/>
          <a:p>
            <a:fld id="{D875C4F6-137B-49F2-8A25-EA491D16E07F}" type="slidenum">
              <a:rPr lang="ar-SA" smtClean="0">
                <a:cs typeface="Arial" pitchFamily="34" charset="0"/>
              </a:rPr>
              <a:pPr/>
              <a:t>8</a:t>
            </a:fld>
            <a:endParaRPr lang="en-US" smtClean="0">
              <a:cs typeface="Arial" pitchFamily="34" charset="0"/>
            </a:endParaRPr>
          </a:p>
        </p:txBody>
      </p:sp>
      <p:sp>
        <p:nvSpPr>
          <p:cNvPr id="1024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8F970EDF-5131-42C5-9B44-0E8F2E3763B9}" type="slidenum">
              <a:rPr lang="ar-SA" sz="1400">
                <a:solidFill>
                  <a:schemeClr val="tx1"/>
                </a:solidFill>
                <a:latin typeface="Arial" pitchFamily="34" charset="0"/>
                <a:cs typeface="Arial" pitchFamily="34" charset="0"/>
              </a:rPr>
              <a:pPr/>
              <a:t>8</a:t>
            </a:fld>
            <a:endParaRPr lang="en-US" sz="1400" dirty="0">
              <a:solidFill>
                <a:schemeClr val="tx1"/>
              </a:solidFill>
              <a:latin typeface="Arial" pitchFamily="34" charset="0"/>
              <a:cs typeface="Arial" pitchFamily="34" charset="0"/>
            </a:endParaRPr>
          </a:p>
        </p:txBody>
      </p:sp>
      <p:sp>
        <p:nvSpPr>
          <p:cNvPr id="10245" name="Rectangle 2"/>
          <p:cNvSpPr>
            <a:spLocks noGrp="1" noChangeArrowheads="1"/>
          </p:cNvSpPr>
          <p:nvPr>
            <p:ph type="title" idx="4294967295"/>
          </p:nvPr>
        </p:nvSpPr>
        <p:spPr/>
        <p:txBody>
          <a:bodyPr/>
          <a:lstStyle/>
          <a:p>
            <a:r>
              <a:rPr lang="en-US" smtClean="0"/>
              <a:t>Unbounded</a:t>
            </a:r>
          </a:p>
        </p:txBody>
      </p:sp>
      <p:sp>
        <p:nvSpPr>
          <p:cNvPr id="10246" name="Rectangle 3"/>
          <p:cNvSpPr>
            <a:spLocks noGrp="1" noChangeArrowheads="1"/>
          </p:cNvSpPr>
          <p:nvPr>
            <p:ph type="body" idx="4294967295"/>
          </p:nvPr>
        </p:nvSpPr>
        <p:spPr/>
        <p:txBody>
          <a:bodyPr/>
          <a:lstStyle/>
          <a:p>
            <a:r>
              <a:rPr lang="en-US" smtClean="0"/>
              <a:t>Unlimited </a:t>
            </a:r>
            <a:r>
              <a:rPr lang="en-US" smtClean="0">
                <a:solidFill>
                  <a:schemeClr val="tx1"/>
                </a:solidFill>
              </a:rPr>
              <a:t>capacity</a:t>
            </a:r>
          </a:p>
          <a:p>
            <a:r>
              <a:rPr lang="en-US" smtClean="0"/>
              <a:t>Often more convenient</a:t>
            </a:r>
          </a:p>
        </p:txBody>
      </p:sp>
      <p:sp>
        <p:nvSpPr>
          <p:cNvPr id="1682438" name="Cloud"/>
          <p:cNvSpPr>
            <a:spLocks noChangeAspect="1" noEditPoints="1" noChangeArrowheads="1"/>
          </p:cNvSpPr>
          <p:nvPr/>
        </p:nvSpPr>
        <p:spPr bwMode="auto">
          <a:xfrm>
            <a:off x="2413000" y="3284538"/>
            <a:ext cx="4178300" cy="21177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latin typeface="Arial" pitchFamily="34" charset="0"/>
            </a:endParaRPr>
          </a:p>
        </p:txBody>
      </p:sp>
      <p:grpSp>
        <p:nvGrpSpPr>
          <p:cNvPr id="10248" name="Group 7"/>
          <p:cNvGrpSpPr>
            <a:grpSpLocks/>
          </p:cNvGrpSpPr>
          <p:nvPr/>
        </p:nvGrpSpPr>
        <p:grpSpPr bwMode="auto">
          <a:xfrm>
            <a:off x="3051175" y="3924300"/>
            <a:ext cx="779463" cy="536575"/>
            <a:chOff x="3507" y="1789"/>
            <a:chExt cx="858" cy="497"/>
          </a:xfrm>
        </p:grpSpPr>
        <p:sp>
          <p:nvSpPr>
            <p:cNvPr id="10275" name="Oval 8"/>
            <p:cNvSpPr>
              <a:spLocks noChangeArrowheads="1"/>
            </p:cNvSpPr>
            <p:nvPr/>
          </p:nvSpPr>
          <p:spPr bwMode="auto">
            <a:xfrm>
              <a:off x="3507" y="1789"/>
              <a:ext cx="858" cy="497"/>
            </a:xfrm>
            <a:prstGeom prst="ellipse">
              <a:avLst/>
            </a:pr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grpSp>
          <p:nvGrpSpPr>
            <p:cNvPr id="10276" name="Group 9"/>
            <p:cNvGrpSpPr>
              <a:grpSpLocks/>
            </p:cNvGrpSpPr>
            <p:nvPr/>
          </p:nvGrpSpPr>
          <p:grpSpPr bwMode="auto">
            <a:xfrm>
              <a:off x="3758" y="2002"/>
              <a:ext cx="357" cy="76"/>
              <a:chOff x="4109" y="1226"/>
              <a:chExt cx="357" cy="76"/>
            </a:xfrm>
          </p:grpSpPr>
          <p:sp>
            <p:nvSpPr>
              <p:cNvPr id="10277" name="Freeform 10"/>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10278" name="Freeform 11"/>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0279" name="Freeform 12"/>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10249" name="Group 13"/>
          <p:cNvGrpSpPr>
            <a:grpSpLocks/>
          </p:cNvGrpSpPr>
          <p:nvPr/>
        </p:nvGrpSpPr>
        <p:grpSpPr bwMode="auto">
          <a:xfrm>
            <a:off x="3775075" y="4527550"/>
            <a:ext cx="677863" cy="466725"/>
            <a:chOff x="3507" y="1789"/>
            <a:chExt cx="858" cy="497"/>
          </a:xfrm>
        </p:grpSpPr>
        <p:sp>
          <p:nvSpPr>
            <p:cNvPr id="10270" name="Oval 14"/>
            <p:cNvSpPr>
              <a:spLocks noChangeArrowheads="1"/>
            </p:cNvSpPr>
            <p:nvPr/>
          </p:nvSpPr>
          <p:spPr bwMode="auto">
            <a:xfrm>
              <a:off x="3507" y="1789"/>
              <a:ext cx="858" cy="497"/>
            </a:xfrm>
            <a:prstGeom prst="ellipse">
              <a:avLst/>
            </a:pr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grpSp>
          <p:nvGrpSpPr>
            <p:cNvPr id="10271" name="Group 15"/>
            <p:cNvGrpSpPr>
              <a:grpSpLocks/>
            </p:cNvGrpSpPr>
            <p:nvPr/>
          </p:nvGrpSpPr>
          <p:grpSpPr bwMode="auto">
            <a:xfrm>
              <a:off x="3758" y="2002"/>
              <a:ext cx="357" cy="76"/>
              <a:chOff x="4109" y="1226"/>
              <a:chExt cx="357" cy="76"/>
            </a:xfrm>
          </p:grpSpPr>
          <p:sp>
            <p:nvSpPr>
              <p:cNvPr id="10272" name="Freeform 16"/>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10273" name="Freeform 17"/>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0274" name="Freeform 18"/>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10250" name="Group 19"/>
          <p:cNvGrpSpPr>
            <a:grpSpLocks/>
          </p:cNvGrpSpPr>
          <p:nvPr/>
        </p:nvGrpSpPr>
        <p:grpSpPr bwMode="auto">
          <a:xfrm>
            <a:off x="4448175" y="4227513"/>
            <a:ext cx="487363" cy="334962"/>
            <a:chOff x="3507" y="1789"/>
            <a:chExt cx="858" cy="497"/>
          </a:xfrm>
        </p:grpSpPr>
        <p:sp>
          <p:nvSpPr>
            <p:cNvPr id="10265" name="Oval 20"/>
            <p:cNvSpPr>
              <a:spLocks noChangeArrowheads="1"/>
            </p:cNvSpPr>
            <p:nvPr/>
          </p:nvSpPr>
          <p:spPr bwMode="auto">
            <a:xfrm>
              <a:off x="3507" y="1789"/>
              <a:ext cx="858" cy="497"/>
            </a:xfrm>
            <a:prstGeom prst="ellipse">
              <a:avLst/>
            </a:prstGeom>
            <a:solidFill>
              <a:srgbClr val="00CC00"/>
            </a:solidFill>
            <a:ln w="38100">
              <a:solidFill>
                <a:schemeClr val="tx1"/>
              </a:solidFill>
              <a:round/>
              <a:headEnd/>
              <a:tailEnd/>
            </a:ln>
          </p:spPr>
          <p:txBody>
            <a:bodyPr wrap="none" anchor="ctr"/>
            <a:lstStyle/>
            <a:p>
              <a:endParaRPr lang="en-US" dirty="0">
                <a:latin typeface="Arial" pitchFamily="34" charset="0"/>
              </a:endParaRPr>
            </a:p>
          </p:txBody>
        </p:sp>
        <p:grpSp>
          <p:nvGrpSpPr>
            <p:cNvPr id="10266" name="Group 21"/>
            <p:cNvGrpSpPr>
              <a:grpSpLocks/>
            </p:cNvGrpSpPr>
            <p:nvPr/>
          </p:nvGrpSpPr>
          <p:grpSpPr bwMode="auto">
            <a:xfrm>
              <a:off x="3758" y="2002"/>
              <a:ext cx="357" cy="76"/>
              <a:chOff x="4109" y="1226"/>
              <a:chExt cx="357" cy="76"/>
            </a:xfrm>
          </p:grpSpPr>
          <p:sp>
            <p:nvSpPr>
              <p:cNvPr id="10267" name="Freeform 22"/>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10268" name="Freeform 23"/>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0269" name="Freeform 24"/>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10251" name="Group 25"/>
          <p:cNvGrpSpPr>
            <a:grpSpLocks/>
          </p:cNvGrpSpPr>
          <p:nvPr/>
        </p:nvGrpSpPr>
        <p:grpSpPr bwMode="auto">
          <a:xfrm>
            <a:off x="4870450" y="3922713"/>
            <a:ext cx="395288" cy="271462"/>
            <a:chOff x="3507" y="1789"/>
            <a:chExt cx="858" cy="497"/>
          </a:xfrm>
        </p:grpSpPr>
        <p:sp>
          <p:nvSpPr>
            <p:cNvPr id="10260" name="Oval 26"/>
            <p:cNvSpPr>
              <a:spLocks noChangeArrowheads="1"/>
            </p:cNvSpPr>
            <p:nvPr/>
          </p:nvSpPr>
          <p:spPr bwMode="auto">
            <a:xfrm>
              <a:off x="3507" y="1789"/>
              <a:ext cx="858" cy="497"/>
            </a:xfrm>
            <a:prstGeom prst="ellipse">
              <a:avLst/>
            </a:prstGeom>
            <a:solidFill>
              <a:srgbClr val="FFFF00"/>
            </a:solidFill>
            <a:ln w="38100">
              <a:solidFill>
                <a:schemeClr val="tx1"/>
              </a:solidFill>
              <a:round/>
              <a:headEnd/>
              <a:tailEnd/>
            </a:ln>
          </p:spPr>
          <p:txBody>
            <a:bodyPr wrap="none" anchor="ctr"/>
            <a:lstStyle/>
            <a:p>
              <a:endParaRPr lang="en-US" dirty="0">
                <a:latin typeface="Arial" pitchFamily="34" charset="0"/>
              </a:endParaRPr>
            </a:p>
          </p:txBody>
        </p:sp>
        <p:grpSp>
          <p:nvGrpSpPr>
            <p:cNvPr id="10261" name="Group 27"/>
            <p:cNvGrpSpPr>
              <a:grpSpLocks/>
            </p:cNvGrpSpPr>
            <p:nvPr/>
          </p:nvGrpSpPr>
          <p:grpSpPr bwMode="auto">
            <a:xfrm>
              <a:off x="3758" y="2002"/>
              <a:ext cx="357" cy="76"/>
              <a:chOff x="4109" y="1226"/>
              <a:chExt cx="357" cy="76"/>
            </a:xfrm>
          </p:grpSpPr>
          <p:sp>
            <p:nvSpPr>
              <p:cNvPr id="10262" name="Freeform 28"/>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10263" name="Freeform 29"/>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0264" name="Freeform 30"/>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grpSp>
        <p:nvGrpSpPr>
          <p:cNvPr id="10252" name="Group 31"/>
          <p:cNvGrpSpPr>
            <a:grpSpLocks/>
          </p:cNvGrpSpPr>
          <p:nvPr/>
        </p:nvGrpSpPr>
        <p:grpSpPr bwMode="auto">
          <a:xfrm>
            <a:off x="5289550" y="3690938"/>
            <a:ext cx="306388" cy="211137"/>
            <a:chOff x="3507" y="1789"/>
            <a:chExt cx="858" cy="497"/>
          </a:xfrm>
        </p:grpSpPr>
        <p:sp>
          <p:nvSpPr>
            <p:cNvPr id="10255" name="Oval 32"/>
            <p:cNvSpPr>
              <a:spLocks noChangeArrowheads="1"/>
            </p:cNvSpPr>
            <p:nvPr/>
          </p:nvSpPr>
          <p:spPr bwMode="auto">
            <a:xfrm>
              <a:off x="3507" y="1789"/>
              <a:ext cx="858" cy="497"/>
            </a:xfrm>
            <a:prstGeom prst="ellipse">
              <a:avLst/>
            </a:prstGeom>
            <a:solidFill>
              <a:srgbClr val="00FFFF"/>
            </a:solidFill>
            <a:ln w="38100">
              <a:solidFill>
                <a:schemeClr val="tx1"/>
              </a:solidFill>
              <a:round/>
              <a:headEnd/>
              <a:tailEnd/>
            </a:ln>
          </p:spPr>
          <p:txBody>
            <a:bodyPr wrap="none" anchor="ctr"/>
            <a:lstStyle/>
            <a:p>
              <a:endParaRPr lang="en-US" dirty="0">
                <a:latin typeface="Arial" pitchFamily="34" charset="0"/>
              </a:endParaRPr>
            </a:p>
          </p:txBody>
        </p:sp>
        <p:grpSp>
          <p:nvGrpSpPr>
            <p:cNvPr id="10256" name="Group 33"/>
            <p:cNvGrpSpPr>
              <a:grpSpLocks/>
            </p:cNvGrpSpPr>
            <p:nvPr/>
          </p:nvGrpSpPr>
          <p:grpSpPr bwMode="auto">
            <a:xfrm>
              <a:off x="3758" y="2002"/>
              <a:ext cx="357" cy="76"/>
              <a:chOff x="4109" y="1226"/>
              <a:chExt cx="357" cy="76"/>
            </a:xfrm>
          </p:grpSpPr>
          <p:sp>
            <p:nvSpPr>
              <p:cNvPr id="10257" name="Freeform 34"/>
              <p:cNvSpPr>
                <a:spLocks/>
              </p:cNvSpPr>
              <p:nvPr/>
            </p:nvSpPr>
            <p:spPr bwMode="auto">
              <a:xfrm>
                <a:off x="4173" y="1229"/>
                <a:ext cx="220" cy="73"/>
              </a:xfrm>
              <a:custGeom>
                <a:avLst/>
                <a:gdLst>
                  <a:gd name="T0" fmla="*/ 8 w 220"/>
                  <a:gd name="T1" fmla="*/ 41 h 73"/>
                  <a:gd name="T2" fmla="*/ 32 w 220"/>
                  <a:gd name="T3" fmla="*/ 51 h 73"/>
                  <a:gd name="T4" fmla="*/ 50 w 220"/>
                  <a:gd name="T5" fmla="*/ 57 h 73"/>
                  <a:gd name="T6" fmla="*/ 76 w 220"/>
                  <a:gd name="T7" fmla="*/ 63 h 73"/>
                  <a:gd name="T8" fmla="*/ 136 w 220"/>
                  <a:gd name="T9" fmla="*/ 69 h 73"/>
                  <a:gd name="T10" fmla="*/ 220 w 220"/>
                  <a:gd name="T11" fmla="*/ 56 h 73"/>
                  <a:gd name="T12" fmla="*/ 170 w 220"/>
                  <a:gd name="T13" fmla="*/ 11 h 73"/>
                  <a:gd name="T14" fmla="*/ 149 w 220"/>
                  <a:gd name="T15" fmla="*/ 0 h 73"/>
                  <a:gd name="T16" fmla="*/ 47 w 220"/>
                  <a:gd name="T17" fmla="*/ 12 h 73"/>
                  <a:gd name="T18" fmla="*/ 17 w 220"/>
                  <a:gd name="T19" fmla="*/ 24 h 73"/>
                  <a:gd name="T20" fmla="*/ 8 w 220"/>
                  <a:gd name="T21" fmla="*/ 41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73"/>
                  <a:gd name="T35" fmla="*/ 220 w 220"/>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73">
                    <a:moveTo>
                      <a:pt x="8" y="41"/>
                    </a:moveTo>
                    <a:cubicBezTo>
                      <a:pt x="17" y="44"/>
                      <a:pt x="23" y="50"/>
                      <a:pt x="32" y="51"/>
                    </a:cubicBezTo>
                    <a:cubicBezTo>
                      <a:pt x="38" y="54"/>
                      <a:pt x="43" y="56"/>
                      <a:pt x="50" y="57"/>
                    </a:cubicBezTo>
                    <a:cubicBezTo>
                      <a:pt x="58" y="60"/>
                      <a:pt x="67" y="62"/>
                      <a:pt x="76" y="63"/>
                    </a:cubicBezTo>
                    <a:cubicBezTo>
                      <a:pt x="105" y="73"/>
                      <a:pt x="86" y="68"/>
                      <a:pt x="136" y="69"/>
                    </a:cubicBezTo>
                    <a:cubicBezTo>
                      <a:pt x="188" y="68"/>
                      <a:pt x="180" y="64"/>
                      <a:pt x="220" y="56"/>
                    </a:cubicBezTo>
                    <a:cubicBezTo>
                      <a:pt x="198" y="47"/>
                      <a:pt x="195" y="15"/>
                      <a:pt x="170" y="11"/>
                    </a:cubicBezTo>
                    <a:cubicBezTo>
                      <a:pt x="164" y="6"/>
                      <a:pt x="156" y="3"/>
                      <a:pt x="149" y="0"/>
                    </a:cubicBezTo>
                    <a:cubicBezTo>
                      <a:pt x="113" y="2"/>
                      <a:pt x="82" y="5"/>
                      <a:pt x="47" y="12"/>
                    </a:cubicBezTo>
                    <a:cubicBezTo>
                      <a:pt x="38" y="16"/>
                      <a:pt x="27" y="22"/>
                      <a:pt x="17" y="24"/>
                    </a:cubicBezTo>
                    <a:cubicBezTo>
                      <a:pt x="12" y="27"/>
                      <a:pt x="0" y="36"/>
                      <a:pt x="8" y="41"/>
                    </a:cubicBezTo>
                    <a:close/>
                  </a:path>
                </a:pathLst>
              </a:custGeom>
              <a:solidFill>
                <a:schemeClr val="bg1"/>
              </a:solidFill>
              <a:ln w="9525">
                <a:solidFill>
                  <a:schemeClr val="tx1"/>
                </a:solidFill>
                <a:round/>
                <a:headEnd/>
                <a:tailEnd/>
              </a:ln>
            </p:spPr>
            <p:txBody>
              <a:bodyPr wrap="none" anchor="ctr"/>
              <a:lstStyle/>
              <a:p>
                <a:endParaRPr lang="en-US" dirty="0">
                  <a:latin typeface="Arial" pitchFamily="34" charset="0"/>
                </a:endParaRPr>
              </a:p>
            </p:txBody>
          </p:sp>
          <p:sp>
            <p:nvSpPr>
              <p:cNvPr id="10258" name="Freeform 35"/>
              <p:cNvSpPr>
                <a:spLocks/>
              </p:cNvSpPr>
              <p:nvPr/>
            </p:nvSpPr>
            <p:spPr bwMode="auto">
              <a:xfrm>
                <a:off x="4175" y="1226"/>
                <a:ext cx="221" cy="56"/>
              </a:xfrm>
              <a:custGeom>
                <a:avLst/>
                <a:gdLst>
                  <a:gd name="T0" fmla="*/ 0 w 221"/>
                  <a:gd name="T1" fmla="*/ 44 h 56"/>
                  <a:gd name="T2" fmla="*/ 30 w 221"/>
                  <a:gd name="T3" fmla="*/ 18 h 56"/>
                  <a:gd name="T4" fmla="*/ 69 w 221"/>
                  <a:gd name="T5" fmla="*/ 8 h 56"/>
                  <a:gd name="T6" fmla="*/ 107 w 221"/>
                  <a:gd name="T7" fmla="*/ 3 h 56"/>
                  <a:gd name="T8" fmla="*/ 161 w 221"/>
                  <a:gd name="T9" fmla="*/ 2 h 56"/>
                  <a:gd name="T10" fmla="*/ 189 w 221"/>
                  <a:gd name="T11" fmla="*/ 15 h 56"/>
                  <a:gd name="T12" fmla="*/ 221 w 221"/>
                  <a:gd name="T13" fmla="*/ 56 h 56"/>
                  <a:gd name="T14" fmla="*/ 0 60000 65536"/>
                  <a:gd name="T15" fmla="*/ 0 60000 65536"/>
                  <a:gd name="T16" fmla="*/ 0 60000 65536"/>
                  <a:gd name="T17" fmla="*/ 0 60000 65536"/>
                  <a:gd name="T18" fmla="*/ 0 60000 65536"/>
                  <a:gd name="T19" fmla="*/ 0 60000 65536"/>
                  <a:gd name="T20" fmla="*/ 0 60000 65536"/>
                  <a:gd name="T21" fmla="*/ 0 w 221"/>
                  <a:gd name="T22" fmla="*/ 0 h 56"/>
                  <a:gd name="T23" fmla="*/ 221 w 221"/>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56">
                    <a:moveTo>
                      <a:pt x="0" y="44"/>
                    </a:moveTo>
                    <a:cubicBezTo>
                      <a:pt x="9" y="34"/>
                      <a:pt x="18" y="24"/>
                      <a:pt x="30" y="18"/>
                    </a:cubicBezTo>
                    <a:cubicBezTo>
                      <a:pt x="42" y="12"/>
                      <a:pt x="56" y="10"/>
                      <a:pt x="69" y="8"/>
                    </a:cubicBezTo>
                    <a:cubicBezTo>
                      <a:pt x="82" y="6"/>
                      <a:pt x="92" y="4"/>
                      <a:pt x="107" y="3"/>
                    </a:cubicBezTo>
                    <a:cubicBezTo>
                      <a:pt x="122" y="2"/>
                      <a:pt x="147" y="0"/>
                      <a:pt x="161" y="2"/>
                    </a:cubicBezTo>
                    <a:cubicBezTo>
                      <a:pt x="175" y="4"/>
                      <a:pt x="179" y="6"/>
                      <a:pt x="189" y="15"/>
                    </a:cubicBezTo>
                    <a:cubicBezTo>
                      <a:pt x="199" y="24"/>
                      <a:pt x="216" y="49"/>
                      <a:pt x="221" y="56"/>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0259" name="Freeform 36"/>
              <p:cNvSpPr>
                <a:spLocks/>
              </p:cNvSpPr>
              <p:nvPr/>
            </p:nvSpPr>
            <p:spPr bwMode="auto">
              <a:xfrm>
                <a:off x="4109" y="1231"/>
                <a:ext cx="357" cy="65"/>
              </a:xfrm>
              <a:custGeom>
                <a:avLst/>
                <a:gdLst>
                  <a:gd name="T0" fmla="*/ 0 w 357"/>
                  <a:gd name="T1" fmla="*/ 0 h 65"/>
                  <a:gd name="T2" fmla="*/ 56 w 357"/>
                  <a:gd name="T3" fmla="*/ 33 h 65"/>
                  <a:gd name="T4" fmla="*/ 71 w 357"/>
                  <a:gd name="T5" fmla="*/ 40 h 65"/>
                  <a:gd name="T6" fmla="*/ 129 w 357"/>
                  <a:gd name="T7" fmla="*/ 58 h 65"/>
                  <a:gd name="T8" fmla="*/ 180 w 357"/>
                  <a:gd name="T9" fmla="*/ 63 h 65"/>
                  <a:gd name="T10" fmla="*/ 236 w 357"/>
                  <a:gd name="T11" fmla="*/ 60 h 65"/>
                  <a:gd name="T12" fmla="*/ 293 w 357"/>
                  <a:gd name="T13" fmla="*/ 42 h 65"/>
                  <a:gd name="T14" fmla="*/ 335 w 357"/>
                  <a:gd name="T15" fmla="*/ 18 h 65"/>
                  <a:gd name="T16" fmla="*/ 342 w 357"/>
                  <a:gd name="T17" fmla="*/ 12 h 65"/>
                  <a:gd name="T18" fmla="*/ 347 w 357"/>
                  <a:gd name="T19" fmla="*/ 10 h 65"/>
                  <a:gd name="T20" fmla="*/ 357 w 357"/>
                  <a:gd name="T21" fmla="*/ 4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65"/>
                  <a:gd name="T35" fmla="*/ 357 w 3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65">
                    <a:moveTo>
                      <a:pt x="0" y="0"/>
                    </a:moveTo>
                    <a:cubicBezTo>
                      <a:pt x="12" y="16"/>
                      <a:pt x="37" y="27"/>
                      <a:pt x="56" y="33"/>
                    </a:cubicBezTo>
                    <a:cubicBezTo>
                      <a:pt x="61" y="37"/>
                      <a:pt x="65" y="39"/>
                      <a:pt x="71" y="40"/>
                    </a:cubicBezTo>
                    <a:cubicBezTo>
                      <a:pt x="87" y="52"/>
                      <a:pt x="109" y="56"/>
                      <a:pt x="129" y="58"/>
                    </a:cubicBezTo>
                    <a:cubicBezTo>
                      <a:pt x="147" y="62"/>
                      <a:pt x="159" y="62"/>
                      <a:pt x="180" y="63"/>
                    </a:cubicBezTo>
                    <a:cubicBezTo>
                      <a:pt x="199" y="62"/>
                      <a:pt x="218" y="65"/>
                      <a:pt x="236" y="60"/>
                    </a:cubicBezTo>
                    <a:cubicBezTo>
                      <a:pt x="255" y="55"/>
                      <a:pt x="274" y="46"/>
                      <a:pt x="293" y="42"/>
                    </a:cubicBezTo>
                    <a:cubicBezTo>
                      <a:pt x="306" y="32"/>
                      <a:pt x="321" y="26"/>
                      <a:pt x="335" y="18"/>
                    </a:cubicBezTo>
                    <a:cubicBezTo>
                      <a:pt x="338" y="16"/>
                      <a:pt x="339" y="14"/>
                      <a:pt x="342" y="12"/>
                    </a:cubicBezTo>
                    <a:cubicBezTo>
                      <a:pt x="343" y="11"/>
                      <a:pt x="345" y="11"/>
                      <a:pt x="347" y="10"/>
                    </a:cubicBezTo>
                    <a:cubicBezTo>
                      <a:pt x="350" y="8"/>
                      <a:pt x="357" y="4"/>
                      <a:pt x="357" y="4"/>
                    </a:cubicBezTo>
                  </a:path>
                </a:pathLst>
              </a:custGeom>
              <a:noFill/>
              <a:ln w="38100">
                <a:solidFill>
                  <a:schemeClr val="tx1"/>
                </a:solidFill>
                <a:round/>
                <a:headEnd/>
                <a:tailEnd/>
              </a:ln>
            </p:spPr>
            <p:txBody>
              <a:bodyPr wrap="none" anchor="ctr"/>
              <a:lstStyle/>
              <a:p>
                <a:endParaRPr lang="en-US" dirty="0">
                  <a:latin typeface="Arial" pitchFamily="34" charset="0"/>
                </a:endParaRPr>
              </a:p>
            </p:txBody>
          </p:sp>
        </p:grpSp>
      </p:grpSp>
      <p:sp>
        <p:nvSpPr>
          <p:cNvPr id="10253" name="Text Box 37"/>
          <p:cNvSpPr txBox="1">
            <a:spLocks noChangeArrowheads="1"/>
          </p:cNvSpPr>
          <p:nvPr/>
        </p:nvSpPr>
        <p:spPr bwMode="auto">
          <a:xfrm rot="-1927986">
            <a:off x="5406866" y="3339877"/>
            <a:ext cx="492444" cy="387798"/>
          </a:xfrm>
          <a:prstGeom prst="rect">
            <a:avLst/>
          </a:prstGeom>
          <a:noFill/>
          <a:ln w="9525" algn="ctr">
            <a:noFill/>
            <a:miter lim="800000"/>
            <a:headEnd/>
            <a:tailEnd/>
          </a:ln>
        </p:spPr>
        <p:txBody>
          <a:bodyPr wrap="none">
            <a:spAutoFit/>
          </a:bodyPr>
          <a:lstStyle/>
          <a:p>
            <a:pPr marL="231775" indent="-231775" algn="ctr">
              <a:lnSpc>
                <a:spcPct val="80000"/>
              </a:lnSpc>
              <a:spcBef>
                <a:spcPct val="20000"/>
              </a:spcBef>
            </a:pPr>
            <a:r>
              <a:rPr lang="en-US" b="1" dirty="0">
                <a:latin typeface="Arial" pitchFamily="34" charset="0"/>
                <a:cs typeface="Courier New" pitchFamily="49" charset="0"/>
              </a:rPr>
              <a:t>…</a:t>
            </a:r>
          </a:p>
        </p:txBody>
      </p:sp>
      <p:sp>
        <p:nvSpPr>
          <p:cNvPr id="10254" name="Freeform 38"/>
          <p:cNvSpPr>
            <a:spLocks/>
          </p:cNvSpPr>
          <p:nvPr/>
        </p:nvSpPr>
        <p:spPr bwMode="auto">
          <a:xfrm>
            <a:off x="3365500" y="4533900"/>
            <a:ext cx="419100" cy="461665"/>
          </a:xfrm>
          <a:custGeom>
            <a:avLst/>
            <a:gdLst>
              <a:gd name="T0" fmla="*/ 2147483647 w 264"/>
              <a:gd name="T1" fmla="*/ 2147483647 h 356"/>
              <a:gd name="T2" fmla="*/ 2147483647 w 264"/>
              <a:gd name="T3" fmla="*/ 2147483647 h 356"/>
              <a:gd name="T4" fmla="*/ 0 w 264"/>
              <a:gd name="T5" fmla="*/ 0 h 356"/>
              <a:gd name="T6" fmla="*/ 0 60000 65536"/>
              <a:gd name="T7" fmla="*/ 0 60000 65536"/>
              <a:gd name="T8" fmla="*/ 0 60000 65536"/>
              <a:gd name="T9" fmla="*/ 0 w 264"/>
              <a:gd name="T10" fmla="*/ 0 h 356"/>
              <a:gd name="T11" fmla="*/ 264 w 264"/>
              <a:gd name="T12" fmla="*/ 356 h 356"/>
            </a:gdLst>
            <a:ahLst/>
            <a:cxnLst>
              <a:cxn ang="T6">
                <a:pos x="T0" y="T1"/>
              </a:cxn>
              <a:cxn ang="T7">
                <a:pos x="T2" y="T3"/>
              </a:cxn>
              <a:cxn ang="T8">
                <a:pos x="T4" y="T5"/>
              </a:cxn>
            </a:cxnLst>
            <a:rect l="T9" t="T10" r="T11" b="T12"/>
            <a:pathLst>
              <a:path w="264" h="356">
                <a:moveTo>
                  <a:pt x="264" y="264"/>
                </a:moveTo>
                <a:cubicBezTo>
                  <a:pt x="231" y="272"/>
                  <a:pt x="108" y="356"/>
                  <a:pt x="64" y="312"/>
                </a:cubicBezTo>
                <a:cubicBezTo>
                  <a:pt x="20" y="268"/>
                  <a:pt x="13" y="65"/>
                  <a:pt x="0" y="0"/>
                </a:cubicBezTo>
              </a:path>
            </a:pathLst>
          </a:custGeom>
          <a:noFill/>
          <a:ln w="76200">
            <a:solidFill>
              <a:schemeClr val="tx1"/>
            </a:solidFill>
            <a:round/>
            <a:headEnd/>
            <a:tailEnd type="triangle" w="med" len="med"/>
          </a:ln>
        </p:spPr>
        <p:txBody>
          <a:bodyPr>
            <a:spAutoFit/>
          </a:bodyPr>
          <a:lstStyle/>
          <a:p>
            <a:endParaRPr lang="en-US" dirty="0">
              <a:latin typeface="Arial" pitchFamily="34"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1"/>
          <p:cNvSpPr>
            <a:spLocks noGrp="1"/>
          </p:cNvSpPr>
          <p:nvPr>
            <p:ph type="ftr" sz="quarter" idx="10"/>
          </p:nvPr>
        </p:nvSpPr>
        <p:spPr>
          <a:noFill/>
        </p:spPr>
        <p:txBody>
          <a:bodyPr/>
          <a:lstStyle/>
          <a:p>
            <a:r>
              <a:rPr lang="en-US" smtClean="0"/>
              <a:t>Art of Multiprocessor Programming</a:t>
            </a:r>
          </a:p>
        </p:txBody>
      </p:sp>
      <p:sp>
        <p:nvSpPr>
          <p:cNvPr id="82947" name="Slide Number Placeholder 2"/>
          <p:cNvSpPr>
            <a:spLocks noGrp="1"/>
          </p:cNvSpPr>
          <p:nvPr>
            <p:ph type="sldNum" sz="quarter" idx="11"/>
          </p:nvPr>
        </p:nvSpPr>
        <p:spPr>
          <a:noFill/>
        </p:spPr>
        <p:txBody>
          <a:bodyPr/>
          <a:lstStyle/>
          <a:p>
            <a:fld id="{EB4B5BE8-C306-422A-98B0-4E417C449826}" type="slidenum">
              <a:rPr lang="ar-SA" smtClean="0"/>
              <a:pPr/>
              <a:t>80</a:t>
            </a:fld>
            <a:endParaRPr lang="en-US" smtClean="0"/>
          </a:p>
        </p:txBody>
      </p:sp>
      <p:sp>
        <p:nvSpPr>
          <p:cNvPr id="8294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8D8A47BC-A568-4C72-8A8B-868DE1368110}" type="slidenum">
              <a:rPr lang="ar-SA" sz="1400">
                <a:solidFill>
                  <a:schemeClr val="tx1"/>
                </a:solidFill>
                <a:latin typeface="Arial" pitchFamily="34" charset="0"/>
                <a:cs typeface="Arial" pitchFamily="34" charset="0"/>
              </a:rPr>
              <a:pPr/>
              <a:t>80</a:t>
            </a:fld>
            <a:endParaRPr lang="en-US" sz="1400">
              <a:solidFill>
                <a:schemeClr val="tx1"/>
              </a:solidFill>
              <a:latin typeface="Arial" pitchFamily="34" charset="0"/>
              <a:cs typeface="Arial" pitchFamily="34" charset="0"/>
            </a:endParaRPr>
          </a:p>
        </p:txBody>
      </p:sp>
      <p:sp>
        <p:nvSpPr>
          <p:cNvPr id="82949" name="Rectangle 12"/>
          <p:cNvSpPr>
            <a:spLocks noGrp="1" noChangeArrowheads="1"/>
          </p:cNvSpPr>
          <p:nvPr>
            <p:ph type="title" idx="4294967295"/>
          </p:nvPr>
        </p:nvSpPr>
        <p:spPr>
          <a:xfrm>
            <a:off x="684213" y="400050"/>
            <a:ext cx="7772400" cy="1143000"/>
          </a:xfrm>
        </p:spPr>
        <p:txBody>
          <a:bodyPr/>
          <a:lstStyle/>
          <a:p>
            <a:r>
              <a:rPr lang="en-US" smtClean="0"/>
              <a:t>Lost Wake-Up</a:t>
            </a:r>
          </a:p>
        </p:txBody>
      </p:sp>
      <p:grpSp>
        <p:nvGrpSpPr>
          <p:cNvPr id="82950" name="Group 13"/>
          <p:cNvGrpSpPr>
            <a:grpSpLocks/>
          </p:cNvGrpSpPr>
          <p:nvPr/>
        </p:nvGrpSpPr>
        <p:grpSpPr bwMode="auto">
          <a:xfrm>
            <a:off x="3200400" y="2417763"/>
            <a:ext cx="1220788" cy="944562"/>
            <a:chOff x="2208" y="1920"/>
            <a:chExt cx="1152" cy="1680"/>
          </a:xfrm>
        </p:grpSpPr>
        <p:sp>
          <p:nvSpPr>
            <p:cNvPr id="82987" name="Oval 14"/>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82988" name="Oval 1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82989" name="AutoShape 1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82990" name="AutoShape 1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82951" name="Rectangle 1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82952" name="Text Box 19"/>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82953" name="Rectangle 2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82954" name="Text Box 21"/>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grpSp>
        <p:nvGrpSpPr>
          <p:cNvPr id="82955" name="Group 22"/>
          <p:cNvGrpSpPr>
            <a:grpSpLocks/>
          </p:cNvGrpSpPr>
          <p:nvPr/>
        </p:nvGrpSpPr>
        <p:grpSpPr bwMode="auto">
          <a:xfrm>
            <a:off x="5614988" y="2563813"/>
            <a:ext cx="685800" cy="609600"/>
            <a:chOff x="1584" y="816"/>
            <a:chExt cx="912" cy="816"/>
          </a:xfrm>
        </p:grpSpPr>
        <p:sp>
          <p:nvSpPr>
            <p:cNvPr id="82978" name="Freeform 2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79" name="Freeform 2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80" name="Freeform 25"/>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81" name="Freeform 2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82" name="Freeform 2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83" name="Freeform 2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84" name="Freeform 29"/>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85" name="Freeform 30"/>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86" name="Freeform 31"/>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4" name="Group 32"/>
          <p:cNvGrpSpPr>
            <a:grpSpLocks/>
          </p:cNvGrpSpPr>
          <p:nvPr/>
        </p:nvGrpSpPr>
        <p:grpSpPr bwMode="auto">
          <a:xfrm>
            <a:off x="3198813" y="2416175"/>
            <a:ext cx="1220787" cy="944563"/>
            <a:chOff x="2208" y="1920"/>
            <a:chExt cx="1152" cy="1680"/>
          </a:xfrm>
        </p:grpSpPr>
        <p:sp>
          <p:nvSpPr>
            <p:cNvPr id="82974" name="Oval 33"/>
            <p:cNvSpPr>
              <a:spLocks noChangeArrowheads="1"/>
            </p:cNvSpPr>
            <p:nvPr/>
          </p:nvSpPr>
          <p:spPr bwMode="auto">
            <a:xfrm>
              <a:off x="2208" y="2448"/>
              <a:ext cx="1152" cy="1152"/>
            </a:xfrm>
            <a:prstGeom prst="ellipse">
              <a:avLst/>
            </a:prstGeom>
            <a:solidFill>
              <a:srgbClr val="FF7C80"/>
            </a:solidFill>
            <a:ln w="9525" algn="ctr">
              <a:noFill/>
              <a:round/>
              <a:headEnd/>
              <a:tailEnd/>
            </a:ln>
          </p:spPr>
          <p:txBody>
            <a:bodyPr wrap="none" anchor="ctr"/>
            <a:lstStyle/>
            <a:p>
              <a:endParaRPr lang="en-US">
                <a:latin typeface="Arial" pitchFamily="34" charset="0"/>
                <a:cs typeface="Arial" pitchFamily="34" charset="0"/>
              </a:endParaRPr>
            </a:p>
          </p:txBody>
        </p:sp>
        <p:sp>
          <p:nvSpPr>
            <p:cNvPr id="82975" name="Oval 34"/>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82976" name="AutoShape 3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82977" name="AutoShape 3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7C80"/>
            </a:solidFill>
            <a:ln w="9525" algn="ctr">
              <a:noFill/>
              <a:miter lim="800000"/>
              <a:headEnd/>
              <a:tailEnd/>
            </a:ln>
          </p:spPr>
          <p:txBody>
            <a:bodyPr wrap="none" anchor="ctr"/>
            <a:lstStyle/>
            <a:p>
              <a:endParaRPr lang="en-US">
                <a:latin typeface="Arial" pitchFamily="34" charset="0"/>
                <a:cs typeface="Arial" pitchFamily="34" charset="0"/>
              </a:endParaRPr>
            </a:p>
          </p:txBody>
        </p:sp>
      </p:grpSp>
      <p:grpSp>
        <p:nvGrpSpPr>
          <p:cNvPr id="5" name="Group 39"/>
          <p:cNvGrpSpPr>
            <a:grpSpLocks/>
          </p:cNvGrpSpPr>
          <p:nvPr/>
        </p:nvGrpSpPr>
        <p:grpSpPr bwMode="auto">
          <a:xfrm>
            <a:off x="4297363" y="4978400"/>
            <a:ext cx="304800" cy="304800"/>
            <a:chOff x="3894" y="2760"/>
            <a:chExt cx="192" cy="192"/>
          </a:xfrm>
        </p:grpSpPr>
        <p:sp>
          <p:nvSpPr>
            <p:cNvPr id="82972" name="Oval 40"/>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73" name="Oval 41"/>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82958" name="Group 42"/>
          <p:cNvGrpSpPr>
            <a:grpSpLocks/>
          </p:cNvGrpSpPr>
          <p:nvPr/>
        </p:nvGrpSpPr>
        <p:grpSpPr bwMode="auto">
          <a:xfrm>
            <a:off x="3789363" y="4946650"/>
            <a:ext cx="304800" cy="304800"/>
            <a:chOff x="3894" y="2760"/>
            <a:chExt cx="192" cy="192"/>
          </a:xfrm>
        </p:grpSpPr>
        <p:sp>
          <p:nvSpPr>
            <p:cNvPr id="82970" name="Oval 43"/>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71" name="Oval 44"/>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101861" name="AutoShape 37"/>
          <p:cNvSpPr>
            <a:spLocks noChangeArrowheads="1"/>
          </p:cNvSpPr>
          <p:nvPr/>
        </p:nvSpPr>
        <p:spPr bwMode="auto">
          <a:xfrm>
            <a:off x="4776788" y="3363913"/>
            <a:ext cx="2451100" cy="944562"/>
          </a:xfrm>
          <a:prstGeom prst="cloudCallout">
            <a:avLst>
              <a:gd name="adj1" fmla="val -77722"/>
              <a:gd name="adj2" fmla="val 70000"/>
            </a:avLst>
          </a:prstGeom>
          <a:noFill/>
          <a:ln w="38100">
            <a:solidFill>
              <a:srgbClr val="FF7C80"/>
            </a:solidFill>
            <a:round/>
            <a:headEnd/>
            <a:tailEnd/>
          </a:ln>
        </p:spPr>
        <p:txBody>
          <a:bodyPr/>
          <a:lstStyle/>
          <a:p>
            <a:pPr algn="ctr"/>
            <a:r>
              <a:rPr lang="en-US">
                <a:solidFill>
                  <a:srgbClr val="FF7C80"/>
                </a:solidFill>
                <a:latin typeface="Arial" pitchFamily="34" charset="0"/>
                <a:cs typeface="Arial" pitchFamily="34" charset="0"/>
              </a:rPr>
              <a:t>Found it</a:t>
            </a:r>
          </a:p>
        </p:txBody>
      </p:sp>
      <p:grpSp>
        <p:nvGrpSpPr>
          <p:cNvPr id="7" name="Group 2"/>
          <p:cNvGrpSpPr>
            <a:grpSpLocks/>
          </p:cNvGrpSpPr>
          <p:nvPr/>
        </p:nvGrpSpPr>
        <p:grpSpPr bwMode="auto">
          <a:xfrm>
            <a:off x="3690938" y="4319588"/>
            <a:ext cx="685800" cy="609600"/>
            <a:chOff x="1584" y="816"/>
            <a:chExt cx="912" cy="816"/>
          </a:xfrm>
        </p:grpSpPr>
        <p:sp>
          <p:nvSpPr>
            <p:cNvPr id="82961" name="Freeform 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62" name="Freeform 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63" name="Freeform 5"/>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64" name="Freeform 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65" name="Freeform 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66" name="Freeform 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67" name="Freeform 9"/>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68" name="Freeform 10"/>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69" name="Freeform 11"/>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nodeType="after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1101861"/>
                                        </p:tgtEl>
                                      </p:cBhvr>
                                    </p:animEffect>
                                    <p:set>
                                      <p:cBhvr>
                                        <p:cTn id="11" dur="1" fill="hold">
                                          <p:stCondLst>
                                            <p:cond delay="499"/>
                                          </p:stCondLst>
                                        </p:cTn>
                                        <p:tgtEl>
                                          <p:spTgt spid="1101861"/>
                                        </p:tgtEl>
                                        <p:attrNameLst>
                                          <p:attrName>style.visibility</p:attrName>
                                        </p:attrNameLst>
                                      </p:cBhvr>
                                      <p:to>
                                        <p:strVal val="hidden"/>
                                      </p:to>
                                    </p:set>
                                  </p:childTnLst>
                                </p:cTn>
                              </p:par>
                            </p:childTnLst>
                          </p:cTn>
                        </p:par>
                        <p:par>
                          <p:cTn id="12" fill="hold">
                            <p:stCondLst>
                              <p:cond delay="1000"/>
                            </p:stCondLst>
                            <p:childTnLst>
                              <p:par>
                                <p:cTn id="13" presetID="3" presetClass="exit" presetSubtype="10" fill="hold" nodeType="afterEffect">
                                  <p:stCondLst>
                                    <p:cond delay="0"/>
                                  </p:stCondLst>
                                  <p:childTnLst>
                                    <p:animEffect transition="out" filter="blinds(horizont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0" presetClass="path" presetSubtype="0" accel="50000" decel="50000" fill="hold" nodeType="withEffect">
                                  <p:stCondLst>
                                    <p:cond delay="0"/>
                                  </p:stCondLst>
                                  <p:childTnLst>
                                    <p:animMotion origin="layout" path="M -1.11111E-6 3.84829E-6 C -0.00451 0.02613 0.0007 0.11956 -0.02743 0.15795 C -0.05555 0.19634 -0.13941 0.21577 -0.16875 0.23103 " pathEditMode="relative" rAng="0" ptsTypes="aaa">
                                      <p:cBhvr>
                                        <p:cTn id="17" dur="2000" fill="hold"/>
                                        <p:tgtEl>
                                          <p:spTgt spid="7"/>
                                        </p:tgtEl>
                                        <p:attrNameLst>
                                          <p:attrName>ppt_x</p:attrName>
                                          <p:attrName>ppt_y</p:attrName>
                                        </p:attrNameLst>
                                      </p:cBhvr>
                                      <p:rCtr x="-8400" y="11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6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1"/>
          <p:cNvSpPr>
            <a:spLocks noGrp="1"/>
          </p:cNvSpPr>
          <p:nvPr>
            <p:ph type="ftr" sz="quarter" idx="10"/>
          </p:nvPr>
        </p:nvSpPr>
        <p:spPr>
          <a:noFill/>
        </p:spPr>
        <p:txBody>
          <a:bodyPr/>
          <a:lstStyle/>
          <a:p>
            <a:r>
              <a:rPr lang="en-US" smtClean="0"/>
              <a:t>Art of Multiprocessor Programming</a:t>
            </a:r>
          </a:p>
        </p:txBody>
      </p:sp>
      <p:sp>
        <p:nvSpPr>
          <p:cNvPr id="83971" name="Slide Number Placeholder 2"/>
          <p:cNvSpPr>
            <a:spLocks noGrp="1"/>
          </p:cNvSpPr>
          <p:nvPr>
            <p:ph type="sldNum" sz="quarter" idx="11"/>
          </p:nvPr>
        </p:nvSpPr>
        <p:spPr>
          <a:noFill/>
        </p:spPr>
        <p:txBody>
          <a:bodyPr/>
          <a:lstStyle/>
          <a:p>
            <a:fld id="{C0847DA8-2F15-4334-96BE-F943B66EDC31}" type="slidenum">
              <a:rPr lang="ar-SA" smtClean="0"/>
              <a:pPr/>
              <a:t>81</a:t>
            </a:fld>
            <a:endParaRPr lang="en-US" smtClean="0"/>
          </a:p>
        </p:txBody>
      </p:sp>
      <p:sp>
        <p:nvSpPr>
          <p:cNvPr id="8397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EABA04A3-29CD-4B9C-A753-47A1393B5C79}" type="slidenum">
              <a:rPr lang="ar-SA" sz="1400">
                <a:solidFill>
                  <a:schemeClr val="tx1"/>
                </a:solidFill>
                <a:latin typeface="Arial" pitchFamily="34" charset="0"/>
                <a:cs typeface="Arial" pitchFamily="34" charset="0"/>
              </a:rPr>
              <a:pPr/>
              <a:t>81</a:t>
            </a:fld>
            <a:endParaRPr lang="en-US" sz="1400">
              <a:solidFill>
                <a:schemeClr val="tx1"/>
              </a:solidFill>
              <a:latin typeface="Arial" pitchFamily="34" charset="0"/>
              <a:cs typeface="Arial" pitchFamily="34" charset="0"/>
            </a:endParaRPr>
          </a:p>
        </p:txBody>
      </p:sp>
      <p:sp>
        <p:nvSpPr>
          <p:cNvPr id="83973" name="Rectangle 12"/>
          <p:cNvSpPr>
            <a:spLocks noGrp="1" noChangeArrowheads="1"/>
          </p:cNvSpPr>
          <p:nvPr>
            <p:ph type="title" idx="4294967295"/>
          </p:nvPr>
        </p:nvSpPr>
        <p:spPr>
          <a:xfrm>
            <a:off x="684213" y="400050"/>
            <a:ext cx="7772400" cy="1143000"/>
          </a:xfrm>
        </p:spPr>
        <p:txBody>
          <a:bodyPr/>
          <a:lstStyle/>
          <a:p>
            <a:r>
              <a:rPr lang="en-US" smtClean="0"/>
              <a:t>What’s Wrong Here?</a:t>
            </a:r>
          </a:p>
        </p:txBody>
      </p:sp>
      <p:grpSp>
        <p:nvGrpSpPr>
          <p:cNvPr id="83974" name="Group 13"/>
          <p:cNvGrpSpPr>
            <a:grpSpLocks/>
          </p:cNvGrpSpPr>
          <p:nvPr/>
        </p:nvGrpSpPr>
        <p:grpSpPr bwMode="auto">
          <a:xfrm>
            <a:off x="3200400" y="2417763"/>
            <a:ext cx="1220788" cy="944562"/>
            <a:chOff x="2208" y="1920"/>
            <a:chExt cx="1152" cy="1680"/>
          </a:xfrm>
        </p:grpSpPr>
        <p:sp>
          <p:nvSpPr>
            <p:cNvPr id="83993" name="Oval 14"/>
            <p:cNvSpPr>
              <a:spLocks noChangeArrowheads="1"/>
            </p:cNvSpPr>
            <p:nvPr/>
          </p:nvSpPr>
          <p:spPr bwMode="auto">
            <a:xfrm>
              <a:off x="2208" y="2448"/>
              <a:ext cx="1152" cy="1152"/>
            </a:xfrm>
            <a:prstGeom prst="ellipse">
              <a:avLst/>
            </a:prstGeom>
            <a:solidFill>
              <a:srgbClr val="0000FF"/>
            </a:solidFill>
            <a:ln w="9525" algn="ctr">
              <a:noFill/>
              <a:round/>
              <a:headEnd/>
              <a:tailEnd/>
            </a:ln>
          </p:spPr>
          <p:txBody>
            <a:bodyPr wrap="none" anchor="ctr"/>
            <a:lstStyle/>
            <a:p>
              <a:endParaRPr lang="en-US">
                <a:latin typeface="Arial" pitchFamily="34" charset="0"/>
                <a:cs typeface="Arial" pitchFamily="34" charset="0"/>
              </a:endParaRPr>
            </a:p>
          </p:txBody>
        </p:sp>
        <p:sp>
          <p:nvSpPr>
            <p:cNvPr id="83994" name="Oval 15"/>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a:latin typeface="Arial" pitchFamily="34" charset="0"/>
                <a:cs typeface="Arial" pitchFamily="34" charset="0"/>
              </a:endParaRPr>
            </a:p>
          </p:txBody>
        </p:sp>
        <p:sp>
          <p:nvSpPr>
            <p:cNvPr id="83995" name="AutoShape 1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83996" name="AutoShape 1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FF"/>
            </a:solidFill>
            <a:ln w="9525" algn="ctr">
              <a:noFill/>
              <a:miter lim="800000"/>
              <a:headEnd/>
              <a:tailEnd/>
            </a:ln>
          </p:spPr>
          <p:txBody>
            <a:bodyPr wrap="none" anchor="ctr"/>
            <a:lstStyle/>
            <a:p>
              <a:endParaRPr lang="en-US">
                <a:latin typeface="Arial" pitchFamily="34" charset="0"/>
                <a:cs typeface="Arial" pitchFamily="34" charset="0"/>
              </a:endParaRPr>
            </a:p>
          </p:txBody>
        </p:sp>
      </p:grpSp>
      <p:sp>
        <p:nvSpPr>
          <p:cNvPr id="83975" name="Rectangle 1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p:spPr>
        <p:txBody>
          <a:bodyPr wrap="none" anchor="ctr"/>
          <a:lstStyle/>
          <a:p>
            <a:endParaRPr lang="en-US">
              <a:latin typeface="Arial" pitchFamily="34" charset="0"/>
              <a:cs typeface="Arial" pitchFamily="34" charset="0"/>
            </a:endParaRPr>
          </a:p>
        </p:txBody>
      </p:sp>
      <p:sp>
        <p:nvSpPr>
          <p:cNvPr id="83976" name="Text Box 19"/>
          <p:cNvSpPr txBox="1">
            <a:spLocks noChangeArrowheads="1"/>
          </p:cNvSpPr>
          <p:nvPr/>
        </p:nvSpPr>
        <p:spPr bwMode="auto">
          <a:xfrm rot="-5400000">
            <a:off x="1484313" y="4205288"/>
            <a:ext cx="2463800" cy="457200"/>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Critical Section</a:t>
            </a:r>
          </a:p>
        </p:txBody>
      </p:sp>
      <p:sp>
        <p:nvSpPr>
          <p:cNvPr id="83977" name="Rectangle 2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p:spPr>
        <p:txBody>
          <a:bodyPr wrap="none" anchor="ctr"/>
          <a:lstStyle/>
          <a:p>
            <a:pPr algn="ctr"/>
            <a:endParaRPr lang="en-US">
              <a:latin typeface="Arial" pitchFamily="34" charset="0"/>
              <a:cs typeface="Arial" pitchFamily="34" charset="0"/>
            </a:endParaRPr>
          </a:p>
        </p:txBody>
      </p:sp>
      <p:sp>
        <p:nvSpPr>
          <p:cNvPr id="83978" name="Text Box 21"/>
          <p:cNvSpPr txBox="1">
            <a:spLocks noChangeArrowheads="1"/>
          </p:cNvSpPr>
          <p:nvPr/>
        </p:nvSpPr>
        <p:spPr bwMode="auto">
          <a:xfrm>
            <a:off x="5130839" y="1962150"/>
            <a:ext cx="2097049" cy="461665"/>
          </a:xfrm>
          <a:prstGeom prst="rect">
            <a:avLst/>
          </a:prstGeom>
          <a:noFill/>
          <a:ln w="38100" algn="ctr">
            <a:noFill/>
            <a:miter lim="800000"/>
            <a:headEnd/>
            <a:tailEnd/>
          </a:ln>
        </p:spPr>
        <p:txBody>
          <a:bodyPr wrap="none">
            <a:spAutoFit/>
          </a:bodyPr>
          <a:lstStyle/>
          <a:p>
            <a:r>
              <a:rPr lang="en-US" b="1">
                <a:latin typeface="Arial" pitchFamily="34" charset="0"/>
                <a:cs typeface="Arial" pitchFamily="34" charset="0"/>
              </a:rPr>
              <a:t>waiting room</a:t>
            </a:r>
          </a:p>
        </p:txBody>
      </p:sp>
      <p:grpSp>
        <p:nvGrpSpPr>
          <p:cNvPr id="83979" name="Group 22"/>
          <p:cNvGrpSpPr>
            <a:grpSpLocks/>
          </p:cNvGrpSpPr>
          <p:nvPr/>
        </p:nvGrpSpPr>
        <p:grpSpPr bwMode="auto">
          <a:xfrm>
            <a:off x="5614988" y="2563813"/>
            <a:ext cx="685800" cy="609600"/>
            <a:chOff x="1584" y="816"/>
            <a:chExt cx="912" cy="816"/>
          </a:xfrm>
        </p:grpSpPr>
        <p:sp>
          <p:nvSpPr>
            <p:cNvPr id="83984" name="Freeform 2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85" name="Freeform 2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86" name="Freeform 25"/>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87" name="Freeform 2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88" name="Freeform 2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89" name="Freeform 2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90" name="Freeform 29"/>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91" name="Freeform 30"/>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92" name="Freeform 31"/>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83980" name="Group 41"/>
          <p:cNvGrpSpPr>
            <a:grpSpLocks/>
          </p:cNvGrpSpPr>
          <p:nvPr/>
        </p:nvGrpSpPr>
        <p:grpSpPr bwMode="auto">
          <a:xfrm>
            <a:off x="3789363" y="4946650"/>
            <a:ext cx="304800" cy="304800"/>
            <a:chOff x="3894" y="2760"/>
            <a:chExt cx="192" cy="192"/>
          </a:xfrm>
        </p:grpSpPr>
        <p:sp>
          <p:nvSpPr>
            <p:cNvPr id="83982" name="Oval 42"/>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83" name="Oval 43"/>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83981" name="AutoShape 44"/>
          <p:cNvSpPr>
            <a:spLocks noChangeArrowheads="1"/>
          </p:cNvSpPr>
          <p:nvPr/>
        </p:nvSpPr>
        <p:spPr bwMode="auto">
          <a:xfrm>
            <a:off x="5842000" y="1077913"/>
            <a:ext cx="3097213" cy="1023937"/>
          </a:xfrm>
          <a:prstGeom prst="cloudCallout">
            <a:avLst>
              <a:gd name="adj1" fmla="val -29551"/>
              <a:gd name="adj2" fmla="val 102417"/>
            </a:avLst>
          </a:prstGeom>
          <a:solidFill>
            <a:schemeClr val="bg1"/>
          </a:solidFill>
          <a:ln w="38100">
            <a:solidFill>
              <a:schemeClr val="accent1"/>
            </a:solidFill>
            <a:round/>
            <a:headEnd/>
            <a:tailEnd/>
          </a:ln>
        </p:spPr>
        <p:txBody>
          <a:bodyPr/>
          <a:lstStyle/>
          <a:p>
            <a:pPr algn="ctr"/>
            <a:r>
              <a:rPr lang="en-US" sz="2000">
                <a:solidFill>
                  <a:schemeClr val="accent1"/>
                </a:solidFill>
                <a:latin typeface="Arial" pitchFamily="34" charset="0"/>
                <a:cs typeface="Arial" pitchFamily="34" charset="0"/>
              </a:rPr>
              <a:t>Still waiting ….!</a:t>
            </a:r>
          </a:p>
        </p:txBody>
      </p:sp>
    </p:spTree>
  </p:cSld>
  <p:clrMapOvr>
    <a:masterClrMapping/>
  </p:clrMapOvr>
  <p:transition>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1"/>
          <p:cNvSpPr>
            <a:spLocks noGrp="1"/>
          </p:cNvSpPr>
          <p:nvPr>
            <p:ph type="ftr" sz="quarter" idx="10"/>
          </p:nvPr>
        </p:nvSpPr>
        <p:spPr>
          <a:noFill/>
        </p:spPr>
        <p:txBody>
          <a:bodyPr/>
          <a:lstStyle/>
          <a:p>
            <a:r>
              <a:rPr lang="en-US" smtClean="0"/>
              <a:t>Art of Multiprocessor Programming</a:t>
            </a:r>
          </a:p>
        </p:txBody>
      </p:sp>
      <p:sp>
        <p:nvSpPr>
          <p:cNvPr id="84995" name="Slide Number Placeholder 2"/>
          <p:cNvSpPr>
            <a:spLocks noGrp="1"/>
          </p:cNvSpPr>
          <p:nvPr>
            <p:ph type="sldNum" sz="quarter" idx="11"/>
          </p:nvPr>
        </p:nvSpPr>
        <p:spPr>
          <a:noFill/>
        </p:spPr>
        <p:txBody>
          <a:bodyPr/>
          <a:lstStyle/>
          <a:p>
            <a:fld id="{16A05E64-93AD-4B70-A697-414A803C5AE7}" type="slidenum">
              <a:rPr lang="ar-SA" smtClean="0">
                <a:cs typeface="Arial" pitchFamily="34" charset="0"/>
              </a:rPr>
              <a:pPr/>
              <a:t>82</a:t>
            </a:fld>
            <a:endParaRPr lang="en-US" smtClean="0">
              <a:cs typeface="Arial" pitchFamily="34" charset="0"/>
            </a:endParaRPr>
          </a:p>
        </p:txBody>
      </p:sp>
      <p:sp>
        <p:nvSpPr>
          <p:cNvPr id="84996" name="Title 1"/>
          <p:cNvSpPr>
            <a:spLocks noGrp="1"/>
          </p:cNvSpPr>
          <p:nvPr>
            <p:ph type="title" idx="4294967295"/>
          </p:nvPr>
        </p:nvSpPr>
        <p:spPr/>
        <p:txBody>
          <a:bodyPr/>
          <a:lstStyle/>
          <a:p>
            <a:r>
              <a:rPr lang="en-US" smtClean="0"/>
              <a:t>Solution to Lost Wakeup </a:t>
            </a:r>
          </a:p>
        </p:txBody>
      </p:sp>
      <p:sp>
        <p:nvSpPr>
          <p:cNvPr id="84997" name="Content Placeholder 2"/>
          <p:cNvSpPr>
            <a:spLocks noGrp="1"/>
          </p:cNvSpPr>
          <p:nvPr>
            <p:ph idx="4294967295"/>
          </p:nvPr>
        </p:nvSpPr>
        <p:spPr/>
        <p:txBody>
          <a:bodyPr/>
          <a:lstStyle/>
          <a:p>
            <a:r>
              <a:rPr lang="en-US" dirty="0" smtClean="0"/>
              <a:t>Always use</a:t>
            </a:r>
          </a:p>
          <a:p>
            <a:pPr lvl="1"/>
            <a:r>
              <a:rPr lang="en-US" b="1" dirty="0" err="1" smtClean="0">
                <a:solidFill>
                  <a:schemeClr val="tx1"/>
                </a:solidFill>
                <a:latin typeface="Lucida Console" pitchFamily="49" charset="0"/>
              </a:rPr>
              <a:t>signalAll</a:t>
            </a:r>
            <a:r>
              <a:rPr lang="en-US" b="1" dirty="0" smtClean="0">
                <a:solidFill>
                  <a:schemeClr val="tx1"/>
                </a:solidFill>
                <a:latin typeface="Lucida Console" pitchFamily="49" charset="0"/>
              </a:rPr>
              <a:t>()</a:t>
            </a:r>
            <a:r>
              <a:rPr lang="en-US" b="1" dirty="0" smtClean="0"/>
              <a:t> </a:t>
            </a:r>
            <a:r>
              <a:rPr lang="en-US" dirty="0" smtClean="0"/>
              <a:t>and </a:t>
            </a:r>
            <a:r>
              <a:rPr lang="en-US" b="1" dirty="0" err="1" smtClean="0">
                <a:solidFill>
                  <a:schemeClr val="tx1"/>
                </a:solidFill>
                <a:latin typeface="Lucida Console" pitchFamily="49" charset="0"/>
              </a:rPr>
              <a:t>notifyAll</a:t>
            </a:r>
            <a:r>
              <a:rPr lang="en-US" b="1" dirty="0" smtClean="0">
                <a:solidFill>
                  <a:schemeClr val="tx1"/>
                </a:solidFill>
                <a:latin typeface="Lucida Console" pitchFamily="49" charset="0"/>
              </a:rPr>
              <a:t>()</a:t>
            </a:r>
            <a:r>
              <a:rPr lang="en-US" b="1" dirty="0" smtClean="0">
                <a:solidFill>
                  <a:schemeClr val="tx1"/>
                </a:solidFill>
              </a:rPr>
              <a:t> </a:t>
            </a:r>
          </a:p>
          <a:p>
            <a:r>
              <a:rPr lang="en-US" dirty="0" smtClean="0"/>
              <a:t>Not</a:t>
            </a:r>
          </a:p>
          <a:p>
            <a:pPr lvl="1"/>
            <a:r>
              <a:rPr lang="en-US" b="1" dirty="0" smtClean="0">
                <a:solidFill>
                  <a:schemeClr val="tx1"/>
                </a:solidFill>
                <a:latin typeface="Lucida Console" pitchFamily="49" charset="0"/>
              </a:rPr>
              <a:t>signal()</a:t>
            </a:r>
            <a:r>
              <a:rPr lang="en-US" b="1" dirty="0" smtClean="0"/>
              <a:t> </a:t>
            </a:r>
            <a:r>
              <a:rPr lang="en-US" dirty="0" smtClean="0"/>
              <a:t>and </a:t>
            </a:r>
            <a:r>
              <a:rPr lang="en-US" b="1" dirty="0" smtClean="0">
                <a:solidFill>
                  <a:schemeClr val="tx1"/>
                </a:solidFill>
                <a:latin typeface="Lucida Console" pitchFamily="49" charset="0"/>
              </a:rPr>
              <a:t>notify()</a:t>
            </a:r>
          </a:p>
        </p:txBody>
      </p:sp>
      <p:sp>
        <p:nvSpPr>
          <p:cNvPr id="8499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EDD8566C-3775-406F-9A76-8C6F409B5659}" type="slidenum">
              <a:rPr lang="ar-SA" sz="1400">
                <a:solidFill>
                  <a:schemeClr val="tx1"/>
                </a:solidFill>
                <a:latin typeface="Arial" pitchFamily="34" charset="0"/>
                <a:cs typeface="Arial" pitchFamily="34" charset="0"/>
              </a:rPr>
              <a:pPr/>
              <a:t>82</a:t>
            </a:fld>
            <a:endParaRPr lang="en-US" sz="1400" dirty="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1"/>
          <p:cNvSpPr>
            <a:spLocks noGrp="1"/>
          </p:cNvSpPr>
          <p:nvPr>
            <p:ph type="ftr" sz="quarter" idx="10"/>
          </p:nvPr>
        </p:nvSpPr>
        <p:spPr>
          <a:noFill/>
        </p:spPr>
        <p:txBody>
          <a:bodyPr/>
          <a:lstStyle/>
          <a:p>
            <a:r>
              <a:rPr lang="en-US" smtClean="0"/>
              <a:t>Art of Multiprocessor Programming</a:t>
            </a:r>
          </a:p>
        </p:txBody>
      </p:sp>
      <p:sp>
        <p:nvSpPr>
          <p:cNvPr id="86019" name="Slide Number Placeholder 2"/>
          <p:cNvSpPr>
            <a:spLocks noGrp="1"/>
          </p:cNvSpPr>
          <p:nvPr>
            <p:ph type="sldNum" sz="quarter" idx="11"/>
          </p:nvPr>
        </p:nvSpPr>
        <p:spPr>
          <a:noFill/>
        </p:spPr>
        <p:txBody>
          <a:bodyPr/>
          <a:lstStyle/>
          <a:p>
            <a:fld id="{85DCEDEB-3F6C-4BAE-9CEF-7C7A098F06AC}" type="slidenum">
              <a:rPr lang="ar-SA" smtClean="0">
                <a:cs typeface="Arial" pitchFamily="34" charset="0"/>
              </a:rPr>
              <a:pPr/>
              <a:t>83</a:t>
            </a:fld>
            <a:endParaRPr lang="en-US" smtClean="0">
              <a:cs typeface="Arial" pitchFamily="34" charset="0"/>
            </a:endParaRPr>
          </a:p>
        </p:txBody>
      </p:sp>
      <p:sp>
        <p:nvSpPr>
          <p:cNvPr id="8602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596C09F-A681-4491-9C12-51CBAD2CD0BA}" type="slidenum">
              <a:rPr lang="ar-SA" sz="1400">
                <a:solidFill>
                  <a:schemeClr val="tx1"/>
                </a:solidFill>
                <a:latin typeface="Arial" pitchFamily="34" charset="0"/>
                <a:cs typeface="Arial" pitchFamily="34" charset="0"/>
              </a:rPr>
              <a:pPr/>
              <a:t>83</a:t>
            </a:fld>
            <a:endParaRPr lang="en-US" sz="1400" dirty="0">
              <a:solidFill>
                <a:schemeClr val="tx1"/>
              </a:solidFill>
              <a:latin typeface="Arial" pitchFamily="34" charset="0"/>
              <a:cs typeface="Arial" pitchFamily="34" charset="0"/>
            </a:endParaRPr>
          </a:p>
        </p:txBody>
      </p:sp>
      <p:sp>
        <p:nvSpPr>
          <p:cNvPr id="86021" name="Rectangle 3"/>
          <p:cNvSpPr>
            <a:spLocks noGrp="1" noChangeArrowheads="1"/>
          </p:cNvSpPr>
          <p:nvPr>
            <p:ph type="title" idx="4294967295"/>
          </p:nvPr>
        </p:nvSpPr>
        <p:spPr>
          <a:xfrm>
            <a:off x="685800" y="169863"/>
            <a:ext cx="7772400" cy="1143000"/>
          </a:xfrm>
        </p:spPr>
        <p:txBody>
          <a:bodyPr/>
          <a:lstStyle/>
          <a:p>
            <a:r>
              <a:rPr lang="en-US" smtClean="0"/>
              <a:t>Enq Method Part Deux</a:t>
            </a:r>
          </a:p>
        </p:txBody>
      </p:sp>
      <p:sp>
        <p:nvSpPr>
          <p:cNvPr id="86022" name="Text Box 4"/>
          <p:cNvSpPr txBox="1">
            <a:spLocks noChangeArrowheads="1"/>
          </p:cNvSpPr>
          <p:nvPr/>
        </p:nvSpPr>
        <p:spPr bwMode="auto">
          <a:xfrm>
            <a:off x="773113" y="1747838"/>
            <a:ext cx="7189787" cy="3444875"/>
          </a:xfrm>
          <a:prstGeom prst="rect">
            <a:avLst/>
          </a:prstGeom>
          <a:solidFill>
            <a:srgbClr val="FFFFCC"/>
          </a:solidFill>
          <a:ln w="9525">
            <a:noFill/>
            <a:miter lim="800000"/>
            <a:headEnd/>
            <a:tailEnd/>
          </a:ln>
        </p:spPr>
        <p:txBody>
          <a:bodyPr>
            <a:spAutoFit/>
          </a:bodyPr>
          <a:lstStyle/>
          <a:p>
            <a:pPr algn="l"/>
            <a:r>
              <a:rPr lang="en-US" sz="2000" b="1">
                <a:solidFill>
                  <a:schemeClr val="tx1"/>
                </a:solidFill>
                <a:latin typeface="Lucida Console" pitchFamily="49" charset="0"/>
                <a:cs typeface="Courier New" pitchFamily="49" charset="0"/>
              </a:rPr>
              <a:t>public</a:t>
            </a:r>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void</a:t>
            </a:r>
            <a:r>
              <a:rPr lang="en-US" sz="2000" b="1">
                <a:latin typeface="Lucida Console" pitchFamily="49" charset="0"/>
                <a:cs typeface="Courier New" pitchFamily="49" charset="0"/>
              </a:rPr>
              <a:t> enq(T x) {</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(mustWakeDequeuers) {</a:t>
            </a:r>
          </a:p>
          <a:p>
            <a:pPr algn="l"/>
            <a:r>
              <a:rPr lang="en-US" sz="2000" b="1">
                <a:latin typeface="Lucida Console" pitchFamily="49" charset="0"/>
                <a:cs typeface="Courier New" pitchFamily="49" charset="0"/>
              </a:rPr>
              <a:t>      deqLock.lock();</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try</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notEmptyCondition.signalAll();</a:t>
            </a:r>
          </a:p>
          <a:p>
            <a:pPr algn="l"/>
            <a:r>
              <a:rPr lang="en-US" sz="2000" b="1">
                <a:latin typeface="Lucida Console" pitchFamily="49" charset="0"/>
                <a:cs typeface="Courier New" pitchFamily="49" charset="0"/>
              </a:rPr>
              <a:t>      } </a:t>
            </a:r>
            <a:r>
              <a:rPr lang="en-US" sz="2000" b="1">
                <a:solidFill>
                  <a:schemeClr val="tx1"/>
                </a:solidFill>
                <a:latin typeface="Lucida Console" pitchFamily="49" charset="0"/>
                <a:cs typeface="Courier New" pitchFamily="49" charset="0"/>
              </a:rPr>
              <a:t>finally</a:t>
            </a:r>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deqLock.unlock();</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p>
          <a:p>
            <a:pPr algn="l"/>
            <a:r>
              <a:rPr lang="en-US" sz="2000" b="1">
                <a:latin typeface="Lucida Console"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1"/>
          <p:cNvSpPr>
            <a:spLocks noGrp="1"/>
          </p:cNvSpPr>
          <p:nvPr>
            <p:ph type="ftr" sz="quarter" idx="10"/>
          </p:nvPr>
        </p:nvSpPr>
        <p:spPr>
          <a:noFill/>
        </p:spPr>
        <p:txBody>
          <a:bodyPr/>
          <a:lstStyle/>
          <a:p>
            <a:r>
              <a:rPr lang="en-US" smtClean="0"/>
              <a:t>Art of Multiprocessor Programming</a:t>
            </a:r>
          </a:p>
        </p:txBody>
      </p:sp>
      <p:sp>
        <p:nvSpPr>
          <p:cNvPr id="87043" name="Slide Number Placeholder 2"/>
          <p:cNvSpPr>
            <a:spLocks noGrp="1"/>
          </p:cNvSpPr>
          <p:nvPr>
            <p:ph type="sldNum" sz="quarter" idx="11"/>
          </p:nvPr>
        </p:nvSpPr>
        <p:spPr>
          <a:noFill/>
        </p:spPr>
        <p:txBody>
          <a:bodyPr/>
          <a:lstStyle/>
          <a:p>
            <a:fld id="{71A26628-E0DD-40D6-A160-105A13501450}" type="slidenum">
              <a:rPr lang="ar-SA" smtClean="0">
                <a:cs typeface="Arial" pitchFamily="34" charset="0"/>
              </a:rPr>
              <a:pPr/>
              <a:t>84</a:t>
            </a:fld>
            <a:endParaRPr lang="en-US" smtClean="0">
              <a:cs typeface="Arial" pitchFamily="34" charset="0"/>
            </a:endParaRPr>
          </a:p>
        </p:txBody>
      </p:sp>
      <p:sp>
        <p:nvSpPr>
          <p:cNvPr id="8704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774BBC55-3849-4A50-AB19-45A536EFA599}" type="slidenum">
              <a:rPr lang="ar-SA" sz="1400">
                <a:solidFill>
                  <a:schemeClr val="tx1"/>
                </a:solidFill>
                <a:latin typeface="Arial" pitchFamily="34" charset="0"/>
                <a:cs typeface="Arial" pitchFamily="34" charset="0"/>
              </a:rPr>
              <a:pPr/>
              <a:t>84</a:t>
            </a:fld>
            <a:endParaRPr lang="en-US" sz="1400" dirty="0">
              <a:solidFill>
                <a:schemeClr val="tx1"/>
              </a:solidFill>
              <a:latin typeface="Arial" pitchFamily="34" charset="0"/>
              <a:cs typeface="Arial" pitchFamily="34" charset="0"/>
            </a:endParaRPr>
          </a:p>
        </p:txBody>
      </p:sp>
      <p:sp>
        <p:nvSpPr>
          <p:cNvPr id="87045" name="Rectangle 2"/>
          <p:cNvSpPr>
            <a:spLocks noGrp="1" noChangeArrowheads="1"/>
          </p:cNvSpPr>
          <p:nvPr>
            <p:ph type="title" idx="4294967295"/>
          </p:nvPr>
        </p:nvSpPr>
        <p:spPr>
          <a:xfrm>
            <a:off x="685800" y="169863"/>
            <a:ext cx="7772400" cy="1143000"/>
          </a:xfrm>
        </p:spPr>
        <p:txBody>
          <a:bodyPr/>
          <a:lstStyle/>
          <a:p>
            <a:r>
              <a:rPr lang="en-US" smtClean="0"/>
              <a:t>Enq Method Part Deux</a:t>
            </a:r>
          </a:p>
        </p:txBody>
      </p:sp>
      <p:sp>
        <p:nvSpPr>
          <p:cNvPr id="87046" name="Text Box 3"/>
          <p:cNvSpPr txBox="1">
            <a:spLocks noChangeArrowheads="1"/>
          </p:cNvSpPr>
          <p:nvPr/>
        </p:nvSpPr>
        <p:spPr bwMode="auto">
          <a:xfrm>
            <a:off x="773113" y="1747838"/>
            <a:ext cx="7189787" cy="3444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enq(T x) {</a:t>
            </a:r>
          </a:p>
          <a:p>
            <a:pPr algn="l"/>
            <a:r>
              <a:rPr lang="en-US" sz="2000" b="1">
                <a:solidFill>
                  <a:schemeClr val="folHlink"/>
                </a:solidFill>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tx1"/>
                </a:solidFill>
                <a:latin typeface="Lucida Console" pitchFamily="49" charset="0"/>
                <a:cs typeface="Courier New" pitchFamily="49" charset="0"/>
              </a:rPr>
              <a:t>if</a:t>
            </a:r>
            <a:r>
              <a:rPr lang="en-US" sz="2000" b="1">
                <a:latin typeface="Lucida Console" pitchFamily="49" charset="0"/>
                <a:cs typeface="Courier New" pitchFamily="49" charset="0"/>
              </a:rPr>
              <a:t> (mustWakeDequeuers)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deqLock.lock();</a:t>
            </a:r>
          </a:p>
          <a:p>
            <a:pPr algn="l"/>
            <a:r>
              <a:rPr lang="en-US" sz="2000" b="1">
                <a:solidFill>
                  <a:schemeClr val="folHlink"/>
                </a:solidFill>
                <a:latin typeface="Lucida Console" pitchFamily="49" charset="0"/>
                <a:cs typeface="Courier New" pitchFamily="49" charset="0"/>
              </a:rPr>
              <a:t>      try {</a:t>
            </a:r>
          </a:p>
          <a:p>
            <a:pPr algn="l"/>
            <a:r>
              <a:rPr lang="en-US" sz="2000" b="1">
                <a:solidFill>
                  <a:schemeClr val="folHlink"/>
                </a:solidFill>
                <a:latin typeface="Lucida Console" pitchFamily="49" charset="0"/>
                <a:cs typeface="Courier New" pitchFamily="49" charset="0"/>
              </a:rPr>
              <a:t>        notEmptyCondition.signalAll();</a:t>
            </a:r>
          </a:p>
          <a:p>
            <a:pPr algn="l"/>
            <a:r>
              <a:rPr lang="en-US" sz="2000" b="1">
                <a:solidFill>
                  <a:schemeClr val="folHlink"/>
                </a:solidFill>
                <a:latin typeface="Lucida Console" pitchFamily="49" charset="0"/>
                <a:cs typeface="Courier New" pitchFamily="49" charset="0"/>
              </a:rPr>
              <a:t>      } finally {</a:t>
            </a:r>
          </a:p>
          <a:p>
            <a:pPr algn="l"/>
            <a:r>
              <a:rPr lang="en-US" sz="2000" b="1">
                <a:solidFill>
                  <a:schemeClr val="folHlink"/>
                </a:solidFill>
                <a:latin typeface="Lucida Console" pitchFamily="49" charset="0"/>
                <a:cs typeface="Courier New" pitchFamily="49" charset="0"/>
              </a:rPr>
              <a:t>        deqLock.unlock();</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p:txBody>
      </p:sp>
      <p:sp>
        <p:nvSpPr>
          <p:cNvPr id="87047" name="Text Box 4"/>
          <p:cNvSpPr txBox="1">
            <a:spLocks noChangeArrowheads="1"/>
          </p:cNvSpPr>
          <p:nvPr/>
        </p:nvSpPr>
        <p:spPr bwMode="auto">
          <a:xfrm>
            <a:off x="1054100" y="4708525"/>
            <a:ext cx="6543675" cy="519113"/>
          </a:xfrm>
          <a:prstGeom prst="rect">
            <a:avLst/>
          </a:prstGeom>
          <a:solidFill>
            <a:srgbClr val="FFFFCC">
              <a:alpha val="89803"/>
            </a:srgbClr>
          </a:solid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Are there </a:t>
            </a:r>
            <a:r>
              <a:rPr lang="en-US" sz="2800" b="1" dirty="0" err="1">
                <a:solidFill>
                  <a:srgbClr val="FF0000"/>
                </a:solidFill>
                <a:latin typeface="Arial" pitchFamily="34" charset="0"/>
                <a:cs typeface="Arial" pitchFamily="34" charset="0"/>
              </a:rPr>
              <a:t>dequeuers</a:t>
            </a:r>
            <a:r>
              <a:rPr lang="en-US" sz="2800" b="1" dirty="0">
                <a:solidFill>
                  <a:srgbClr val="FF0000"/>
                </a:solidFill>
                <a:latin typeface="Arial" pitchFamily="34" charset="0"/>
                <a:cs typeface="Arial" pitchFamily="34" charset="0"/>
              </a:rPr>
              <a:t> to be signaled?</a:t>
            </a:r>
          </a:p>
        </p:txBody>
      </p:sp>
      <p:sp>
        <p:nvSpPr>
          <p:cNvPr id="87048" name="AutoShape 5"/>
          <p:cNvSpPr>
            <a:spLocks noChangeArrowheads="1"/>
          </p:cNvSpPr>
          <p:nvPr/>
        </p:nvSpPr>
        <p:spPr bwMode="auto">
          <a:xfrm flipH="1">
            <a:off x="1390650" y="2314575"/>
            <a:ext cx="3959225" cy="469900"/>
          </a:xfrm>
          <a:prstGeom prst="wedgeRoundRectCallout">
            <a:avLst>
              <a:gd name="adj1" fmla="val -22199"/>
              <a:gd name="adj2" fmla="val 447634"/>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1"/>
          <p:cNvSpPr>
            <a:spLocks noGrp="1"/>
          </p:cNvSpPr>
          <p:nvPr>
            <p:ph type="ftr" sz="quarter" idx="10"/>
          </p:nvPr>
        </p:nvSpPr>
        <p:spPr>
          <a:noFill/>
        </p:spPr>
        <p:txBody>
          <a:bodyPr/>
          <a:lstStyle/>
          <a:p>
            <a:r>
              <a:rPr lang="en-US" smtClean="0"/>
              <a:t>Art of Multiprocessor Programming</a:t>
            </a:r>
          </a:p>
        </p:txBody>
      </p:sp>
      <p:sp>
        <p:nvSpPr>
          <p:cNvPr id="88067" name="Slide Number Placeholder 2"/>
          <p:cNvSpPr>
            <a:spLocks noGrp="1"/>
          </p:cNvSpPr>
          <p:nvPr>
            <p:ph type="sldNum" sz="quarter" idx="11"/>
          </p:nvPr>
        </p:nvSpPr>
        <p:spPr>
          <a:noFill/>
        </p:spPr>
        <p:txBody>
          <a:bodyPr/>
          <a:lstStyle/>
          <a:p>
            <a:fld id="{8EB2B43F-A8CD-4045-B542-AA9051D834D0}" type="slidenum">
              <a:rPr lang="ar-SA" smtClean="0">
                <a:cs typeface="Arial" pitchFamily="34" charset="0"/>
              </a:rPr>
              <a:pPr/>
              <a:t>85</a:t>
            </a:fld>
            <a:endParaRPr lang="en-US" smtClean="0">
              <a:cs typeface="Arial" pitchFamily="34" charset="0"/>
            </a:endParaRPr>
          </a:p>
        </p:txBody>
      </p:sp>
      <p:sp>
        <p:nvSpPr>
          <p:cNvPr id="8806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17B89F52-68BB-4DFF-8CA2-29BACA8DFB08}" type="slidenum">
              <a:rPr lang="ar-SA" sz="1400">
                <a:solidFill>
                  <a:schemeClr val="tx1"/>
                </a:solidFill>
                <a:latin typeface="Arial" pitchFamily="34" charset="0"/>
                <a:cs typeface="Arial" pitchFamily="34" charset="0"/>
              </a:rPr>
              <a:pPr/>
              <a:t>85</a:t>
            </a:fld>
            <a:endParaRPr lang="en-US" sz="1400" dirty="0">
              <a:solidFill>
                <a:schemeClr val="tx1"/>
              </a:solidFill>
              <a:latin typeface="Arial" pitchFamily="34" charset="0"/>
              <a:cs typeface="Arial" pitchFamily="34" charset="0"/>
            </a:endParaRPr>
          </a:p>
        </p:txBody>
      </p:sp>
      <p:sp>
        <p:nvSpPr>
          <p:cNvPr id="88069" name="Text Box 8"/>
          <p:cNvSpPr txBox="1">
            <a:spLocks noChangeArrowheads="1"/>
          </p:cNvSpPr>
          <p:nvPr/>
        </p:nvSpPr>
        <p:spPr bwMode="auto">
          <a:xfrm>
            <a:off x="773113" y="1747838"/>
            <a:ext cx="7189787" cy="3444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enq(T x)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if (mustWakeDequeuers) {</a:t>
            </a:r>
          </a:p>
          <a:p>
            <a:pPr algn="l"/>
            <a:r>
              <a:rPr lang="en-US" sz="2000" b="1">
                <a:latin typeface="Lucida Console" pitchFamily="49" charset="0"/>
                <a:cs typeface="Courier New" pitchFamily="49" charset="0"/>
              </a:rPr>
              <a:t>      deqLock.lock();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try {</a:t>
            </a:r>
          </a:p>
          <a:p>
            <a:pPr algn="l"/>
            <a:r>
              <a:rPr lang="en-US" sz="2000" b="1">
                <a:solidFill>
                  <a:schemeClr val="folHlink"/>
                </a:solidFill>
                <a:latin typeface="Lucida Console" pitchFamily="49" charset="0"/>
                <a:cs typeface="Courier New" pitchFamily="49" charset="0"/>
              </a:rPr>
              <a:t>        notEmptyCondition.signalAll();</a:t>
            </a:r>
          </a:p>
          <a:p>
            <a:pPr algn="l"/>
            <a:r>
              <a:rPr lang="en-US" sz="2000" b="1">
                <a:solidFill>
                  <a:schemeClr val="folHlink"/>
                </a:solidFill>
                <a:latin typeface="Lucida Console" pitchFamily="49" charset="0"/>
                <a:cs typeface="Courier New" pitchFamily="49" charset="0"/>
              </a:rPr>
              <a:t>      } finally {</a:t>
            </a:r>
          </a:p>
          <a:p>
            <a:pPr algn="l"/>
            <a:r>
              <a:rPr lang="en-US" sz="2000" b="1">
                <a:latin typeface="Lucida Console" pitchFamily="49" charset="0"/>
                <a:cs typeface="Courier New" pitchFamily="49" charset="0"/>
              </a:rPr>
              <a:t>        deqLock.unlock();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p:txBody>
      </p:sp>
      <p:sp>
        <p:nvSpPr>
          <p:cNvPr id="88070" name="Rectangle 3"/>
          <p:cNvSpPr>
            <a:spLocks noGrp="1" noChangeArrowheads="1"/>
          </p:cNvSpPr>
          <p:nvPr>
            <p:ph type="title" idx="4294967295"/>
          </p:nvPr>
        </p:nvSpPr>
        <p:spPr>
          <a:xfrm>
            <a:off x="685800" y="169863"/>
            <a:ext cx="7772400" cy="1143000"/>
          </a:xfrm>
        </p:spPr>
        <p:txBody>
          <a:bodyPr/>
          <a:lstStyle/>
          <a:p>
            <a:r>
              <a:rPr lang="en-US" smtClean="0"/>
              <a:t>Enq Method Part Deux</a:t>
            </a:r>
          </a:p>
        </p:txBody>
      </p:sp>
      <p:sp>
        <p:nvSpPr>
          <p:cNvPr id="88071" name="Text Box 5"/>
          <p:cNvSpPr txBox="1">
            <a:spLocks noChangeArrowheads="1"/>
          </p:cNvSpPr>
          <p:nvPr/>
        </p:nvSpPr>
        <p:spPr bwMode="auto">
          <a:xfrm>
            <a:off x="4922838" y="1855788"/>
            <a:ext cx="2932112" cy="946150"/>
          </a:xfrm>
          <a:prstGeom prst="rect">
            <a:avLst/>
          </a:prstGeom>
          <a:solidFill>
            <a:srgbClr val="FFFFCC">
              <a:alpha val="89803"/>
            </a:srgbClr>
          </a:solidFill>
          <a:ln w="38100" algn="ctr">
            <a:noFill/>
            <a:miter lim="800000"/>
            <a:headEnd/>
            <a:tailEnd/>
          </a:ln>
        </p:spPr>
        <p:txBody>
          <a:bodyPr>
            <a:spAutoFit/>
          </a:bodyPr>
          <a:lstStyle/>
          <a:p>
            <a:pPr algn="ctr"/>
            <a:r>
              <a:rPr lang="en-US" sz="2800" b="1" dirty="0">
                <a:solidFill>
                  <a:srgbClr val="FF0000"/>
                </a:solidFill>
                <a:latin typeface="Arial" pitchFamily="34" charset="0"/>
                <a:cs typeface="Courier New" pitchFamily="49" charset="0"/>
              </a:rPr>
              <a:t>Lock and unlock </a:t>
            </a:r>
            <a:r>
              <a:rPr lang="en-US" sz="2800" b="1" dirty="0" err="1">
                <a:solidFill>
                  <a:srgbClr val="FF0000"/>
                </a:solidFill>
                <a:latin typeface="Arial" pitchFamily="34" charset="0"/>
                <a:cs typeface="Courier New" pitchFamily="49" charset="0"/>
              </a:rPr>
              <a:t>deq</a:t>
            </a:r>
            <a:r>
              <a:rPr lang="en-US" sz="2800" b="1" dirty="0">
                <a:solidFill>
                  <a:srgbClr val="FF0000"/>
                </a:solidFill>
                <a:latin typeface="Arial" pitchFamily="34" charset="0"/>
                <a:cs typeface="Courier New" pitchFamily="49" charset="0"/>
              </a:rPr>
              <a:t> lock</a:t>
            </a:r>
          </a:p>
        </p:txBody>
      </p:sp>
      <p:sp>
        <p:nvSpPr>
          <p:cNvPr id="88072" name="AutoShape 6"/>
          <p:cNvSpPr>
            <a:spLocks noChangeArrowheads="1"/>
          </p:cNvSpPr>
          <p:nvPr/>
        </p:nvSpPr>
        <p:spPr bwMode="auto">
          <a:xfrm flipH="1">
            <a:off x="1500188" y="2671763"/>
            <a:ext cx="2682875" cy="376237"/>
          </a:xfrm>
          <a:prstGeom prst="wedgeRoundRectCallout">
            <a:avLst>
              <a:gd name="adj1" fmla="val -85921"/>
              <a:gd name="adj2" fmla="val -120046"/>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
        <p:nvSpPr>
          <p:cNvPr id="88073" name="AutoShape 9"/>
          <p:cNvSpPr>
            <a:spLocks noChangeArrowheads="1"/>
          </p:cNvSpPr>
          <p:nvPr/>
        </p:nvSpPr>
        <p:spPr bwMode="auto">
          <a:xfrm flipH="1">
            <a:off x="1944688" y="3876675"/>
            <a:ext cx="2682875" cy="376238"/>
          </a:xfrm>
          <a:prstGeom prst="wedgeRoundRectCallout">
            <a:avLst>
              <a:gd name="adj1" fmla="val -70949"/>
              <a:gd name="adj2" fmla="val -421731"/>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1"/>
          <p:cNvSpPr>
            <a:spLocks noGrp="1"/>
          </p:cNvSpPr>
          <p:nvPr>
            <p:ph type="ftr" sz="quarter" idx="10"/>
          </p:nvPr>
        </p:nvSpPr>
        <p:spPr>
          <a:noFill/>
        </p:spPr>
        <p:txBody>
          <a:bodyPr/>
          <a:lstStyle/>
          <a:p>
            <a:r>
              <a:rPr lang="en-US" smtClean="0"/>
              <a:t>Art of Multiprocessor Programming</a:t>
            </a:r>
          </a:p>
        </p:txBody>
      </p:sp>
      <p:sp>
        <p:nvSpPr>
          <p:cNvPr id="89091" name="Slide Number Placeholder 2"/>
          <p:cNvSpPr>
            <a:spLocks noGrp="1"/>
          </p:cNvSpPr>
          <p:nvPr>
            <p:ph type="sldNum" sz="quarter" idx="11"/>
          </p:nvPr>
        </p:nvSpPr>
        <p:spPr>
          <a:noFill/>
        </p:spPr>
        <p:txBody>
          <a:bodyPr/>
          <a:lstStyle/>
          <a:p>
            <a:fld id="{8C74BB89-922A-4F8B-A4D4-A663DE5F6205}" type="slidenum">
              <a:rPr lang="ar-SA" smtClean="0">
                <a:cs typeface="Arial" pitchFamily="34" charset="0"/>
              </a:rPr>
              <a:pPr/>
              <a:t>86</a:t>
            </a:fld>
            <a:endParaRPr lang="en-US" smtClean="0">
              <a:cs typeface="Arial" pitchFamily="34" charset="0"/>
            </a:endParaRPr>
          </a:p>
        </p:txBody>
      </p:sp>
      <p:sp>
        <p:nvSpPr>
          <p:cNvPr id="8909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9438E1D1-2A1A-436A-AF34-2937FF3DDD8F}" type="slidenum">
              <a:rPr lang="ar-SA" sz="1400">
                <a:solidFill>
                  <a:schemeClr val="tx1"/>
                </a:solidFill>
                <a:latin typeface="Arial" pitchFamily="34" charset="0"/>
                <a:cs typeface="Arial" pitchFamily="34" charset="0"/>
              </a:rPr>
              <a:pPr/>
              <a:t>86</a:t>
            </a:fld>
            <a:endParaRPr lang="en-US" sz="1400" dirty="0">
              <a:solidFill>
                <a:schemeClr val="tx1"/>
              </a:solidFill>
              <a:latin typeface="Arial" pitchFamily="34" charset="0"/>
              <a:cs typeface="Arial" pitchFamily="34" charset="0"/>
            </a:endParaRPr>
          </a:p>
        </p:txBody>
      </p:sp>
      <p:sp>
        <p:nvSpPr>
          <p:cNvPr id="89093" name="Text Box 2"/>
          <p:cNvSpPr txBox="1">
            <a:spLocks noChangeArrowheads="1"/>
          </p:cNvSpPr>
          <p:nvPr/>
        </p:nvSpPr>
        <p:spPr bwMode="auto">
          <a:xfrm>
            <a:off x="773113" y="1747838"/>
            <a:ext cx="7189787" cy="3444875"/>
          </a:xfrm>
          <a:prstGeom prst="rect">
            <a:avLst/>
          </a:prstGeom>
          <a:solidFill>
            <a:srgbClr val="FFFFCC"/>
          </a:solidFill>
          <a:ln w="9525">
            <a:noFill/>
            <a:miter lim="800000"/>
            <a:headEnd/>
            <a:tailEnd/>
          </a:ln>
        </p:spPr>
        <p:txBody>
          <a:bodyPr>
            <a:spAutoFit/>
          </a:bodyPr>
          <a:lstStyle/>
          <a:p>
            <a:pPr algn="l"/>
            <a:r>
              <a:rPr lang="en-US" sz="2000" b="1">
                <a:solidFill>
                  <a:schemeClr val="folHlink"/>
                </a:solidFill>
                <a:latin typeface="Lucida Console" pitchFamily="49" charset="0"/>
                <a:cs typeface="Courier New" pitchFamily="49" charset="0"/>
              </a:rPr>
              <a:t>public void enq(T x) {</a:t>
            </a:r>
          </a:p>
          <a:p>
            <a:pPr algn="l"/>
            <a:r>
              <a:rPr lang="en-US" sz="2000" b="1">
                <a:solidFill>
                  <a:schemeClr val="folHlink"/>
                </a:solidFill>
                <a:latin typeface="Lucida Console" pitchFamily="49" charset="0"/>
                <a:cs typeface="Courier New" pitchFamily="49" charset="0"/>
              </a:rPr>
              <a:t> …</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if (mustWakeDequeuers) {</a:t>
            </a:r>
          </a:p>
          <a:p>
            <a:pPr algn="l"/>
            <a:r>
              <a:rPr lang="en-US" sz="2000" b="1">
                <a:solidFill>
                  <a:schemeClr val="folHlink"/>
                </a:solidFill>
                <a:latin typeface="Lucida Console" pitchFamily="49" charset="0"/>
                <a:cs typeface="Courier New" pitchFamily="49" charset="0"/>
              </a:rPr>
              <a:t>      deqLock.lock();</a:t>
            </a:r>
          </a:p>
          <a:p>
            <a:pPr algn="l"/>
            <a:r>
              <a:rPr lang="en-US" sz="2000" b="1">
                <a:latin typeface="Lucida Console" pitchFamily="49" charset="0"/>
                <a:cs typeface="Courier New" pitchFamily="49" charset="0"/>
              </a:rPr>
              <a:t>      </a:t>
            </a:r>
            <a:r>
              <a:rPr lang="en-US" sz="2000" b="1">
                <a:solidFill>
                  <a:schemeClr val="folHlink"/>
                </a:solidFill>
                <a:latin typeface="Lucida Console" pitchFamily="49" charset="0"/>
                <a:cs typeface="Courier New" pitchFamily="49" charset="0"/>
              </a:rPr>
              <a:t>try {</a:t>
            </a:r>
          </a:p>
          <a:p>
            <a:pPr algn="l"/>
            <a:r>
              <a:rPr lang="en-US" sz="2000" b="1">
                <a:solidFill>
                  <a:schemeClr val="folHlink"/>
                </a:solidFill>
                <a:latin typeface="Lucida Console" pitchFamily="49" charset="0"/>
                <a:cs typeface="Courier New" pitchFamily="49" charset="0"/>
              </a:rPr>
              <a:t>        </a:t>
            </a:r>
            <a:r>
              <a:rPr lang="en-US" sz="2000" b="1">
                <a:latin typeface="Lucida Console" pitchFamily="49" charset="0"/>
                <a:cs typeface="Courier New" pitchFamily="49" charset="0"/>
              </a:rPr>
              <a:t>notEmptyCondition.signalAll();</a:t>
            </a:r>
          </a:p>
          <a:p>
            <a:pPr algn="l"/>
            <a:r>
              <a:rPr lang="en-US" sz="2000" b="1">
                <a:solidFill>
                  <a:schemeClr val="folHlink"/>
                </a:solidFill>
                <a:latin typeface="Lucida Console" pitchFamily="49" charset="0"/>
                <a:cs typeface="Courier New" pitchFamily="49" charset="0"/>
              </a:rPr>
              <a:t>      } finally {</a:t>
            </a:r>
          </a:p>
          <a:p>
            <a:pPr algn="l"/>
            <a:r>
              <a:rPr lang="en-US" sz="2000" b="1">
                <a:solidFill>
                  <a:schemeClr val="folHlink"/>
                </a:solidFill>
                <a:latin typeface="Lucida Console" pitchFamily="49" charset="0"/>
                <a:cs typeface="Courier New" pitchFamily="49" charset="0"/>
              </a:rPr>
              <a:t>        deqLock.unlock();</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a:p>
            <a:pPr algn="l"/>
            <a:r>
              <a:rPr lang="en-US" sz="2000" b="1">
                <a:solidFill>
                  <a:schemeClr val="folHlink"/>
                </a:solidFill>
                <a:latin typeface="Lucida Console" pitchFamily="49" charset="0"/>
                <a:cs typeface="Courier New" pitchFamily="49" charset="0"/>
              </a:rPr>
              <a:t>  }</a:t>
            </a:r>
          </a:p>
        </p:txBody>
      </p:sp>
      <p:sp>
        <p:nvSpPr>
          <p:cNvPr id="89094" name="Rectangle 3"/>
          <p:cNvSpPr>
            <a:spLocks noGrp="1" noChangeArrowheads="1"/>
          </p:cNvSpPr>
          <p:nvPr>
            <p:ph type="title" idx="4294967295"/>
          </p:nvPr>
        </p:nvSpPr>
        <p:spPr>
          <a:xfrm>
            <a:off x="685800" y="169863"/>
            <a:ext cx="7772400" cy="1143000"/>
          </a:xfrm>
        </p:spPr>
        <p:txBody>
          <a:bodyPr/>
          <a:lstStyle/>
          <a:p>
            <a:r>
              <a:rPr lang="en-US" smtClean="0"/>
              <a:t>Enq Method Part Deux</a:t>
            </a:r>
          </a:p>
        </p:txBody>
      </p:sp>
      <p:sp>
        <p:nvSpPr>
          <p:cNvPr id="89095" name="Text Box 4"/>
          <p:cNvSpPr txBox="1">
            <a:spLocks noChangeArrowheads="1"/>
          </p:cNvSpPr>
          <p:nvPr/>
        </p:nvSpPr>
        <p:spPr bwMode="auto">
          <a:xfrm>
            <a:off x="788988" y="1784350"/>
            <a:ext cx="4592637" cy="946150"/>
          </a:xfrm>
          <a:prstGeom prst="rect">
            <a:avLst/>
          </a:prstGeom>
          <a:solidFill>
            <a:srgbClr val="FFFFCC">
              <a:alpha val="89803"/>
            </a:srgbClr>
          </a:solidFill>
          <a:ln w="38100" algn="ctr">
            <a:noFill/>
            <a:miter lim="800000"/>
            <a:headEnd/>
            <a:tailEnd/>
          </a:ln>
        </p:spPr>
        <p:txBody>
          <a:bodyPr>
            <a:spAutoFit/>
          </a:bodyPr>
          <a:lstStyle/>
          <a:p>
            <a:pPr algn="ctr"/>
            <a:r>
              <a:rPr lang="en-US" sz="2800" b="1" dirty="0">
                <a:solidFill>
                  <a:srgbClr val="FF0000"/>
                </a:solidFill>
                <a:latin typeface="Arial" pitchFamily="34" charset="0"/>
                <a:cs typeface="Courier New" pitchFamily="49" charset="0"/>
              </a:rPr>
              <a:t>Signal </a:t>
            </a:r>
            <a:r>
              <a:rPr lang="en-US" sz="2800" b="1" dirty="0" err="1">
                <a:solidFill>
                  <a:srgbClr val="FF0000"/>
                </a:solidFill>
                <a:latin typeface="Arial" pitchFamily="34" charset="0"/>
                <a:cs typeface="Courier New" pitchFamily="49" charset="0"/>
              </a:rPr>
              <a:t>dequeuers</a:t>
            </a:r>
            <a:r>
              <a:rPr lang="en-US" sz="2800" b="1" dirty="0">
                <a:solidFill>
                  <a:srgbClr val="FF0000"/>
                </a:solidFill>
                <a:latin typeface="Arial" pitchFamily="34" charset="0"/>
                <a:cs typeface="Courier New" pitchFamily="49" charset="0"/>
              </a:rPr>
              <a:t> that queue is no longer empty </a:t>
            </a:r>
          </a:p>
        </p:txBody>
      </p:sp>
      <p:sp>
        <p:nvSpPr>
          <p:cNvPr id="89096" name="AutoShape 5"/>
          <p:cNvSpPr>
            <a:spLocks noChangeArrowheads="1"/>
          </p:cNvSpPr>
          <p:nvPr/>
        </p:nvSpPr>
        <p:spPr bwMode="auto">
          <a:xfrm flipH="1">
            <a:off x="1804988" y="3270250"/>
            <a:ext cx="5116512" cy="442913"/>
          </a:xfrm>
          <a:prstGeom prst="wedgeRoundRectCallout">
            <a:avLst>
              <a:gd name="adj1" fmla="val 37093"/>
              <a:gd name="adj2" fmla="val -182620"/>
              <a:gd name="adj3" fmla="val 16667"/>
            </a:avLst>
          </a:prstGeom>
          <a:noFill/>
          <a:ln w="38100" algn="ctr">
            <a:solidFill>
              <a:srgbClr val="FF0000"/>
            </a:solidFill>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blinds/>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1"/>
          <p:cNvSpPr>
            <a:spLocks noGrp="1"/>
          </p:cNvSpPr>
          <p:nvPr>
            <p:ph type="ftr" sz="quarter" idx="10"/>
          </p:nvPr>
        </p:nvSpPr>
        <p:spPr>
          <a:noFill/>
        </p:spPr>
        <p:txBody>
          <a:bodyPr/>
          <a:lstStyle/>
          <a:p>
            <a:r>
              <a:rPr lang="en-US" smtClean="0"/>
              <a:t>Art of Multiprocessor Programming</a:t>
            </a:r>
          </a:p>
        </p:txBody>
      </p:sp>
      <p:sp>
        <p:nvSpPr>
          <p:cNvPr id="90115" name="Slide Number Placeholder 2"/>
          <p:cNvSpPr>
            <a:spLocks noGrp="1"/>
          </p:cNvSpPr>
          <p:nvPr>
            <p:ph type="sldNum" sz="quarter" idx="11"/>
          </p:nvPr>
        </p:nvSpPr>
        <p:spPr>
          <a:noFill/>
        </p:spPr>
        <p:txBody>
          <a:bodyPr/>
          <a:lstStyle/>
          <a:p>
            <a:fld id="{8FEBE4EC-620F-4214-8CAF-C8A024F1D83A}" type="slidenum">
              <a:rPr lang="ar-SA" smtClean="0">
                <a:cs typeface="Arial" pitchFamily="34" charset="0"/>
              </a:rPr>
              <a:pPr/>
              <a:t>87</a:t>
            </a:fld>
            <a:endParaRPr lang="en-US" smtClean="0">
              <a:cs typeface="Arial" pitchFamily="34" charset="0"/>
            </a:endParaRPr>
          </a:p>
        </p:txBody>
      </p:sp>
      <p:sp>
        <p:nvSpPr>
          <p:cNvPr id="9011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A7DF63E-9A4D-48CA-9435-2A5F4A63F8C9}" type="slidenum">
              <a:rPr lang="ar-SA" sz="1400">
                <a:solidFill>
                  <a:schemeClr val="tx1"/>
                </a:solidFill>
                <a:latin typeface="Arial" pitchFamily="34" charset="0"/>
                <a:cs typeface="Arial" pitchFamily="34" charset="0"/>
              </a:rPr>
              <a:pPr/>
              <a:t>87</a:t>
            </a:fld>
            <a:endParaRPr lang="en-US" sz="1400" dirty="0">
              <a:solidFill>
                <a:schemeClr val="tx1"/>
              </a:solidFill>
              <a:latin typeface="Arial" pitchFamily="34" charset="0"/>
              <a:cs typeface="Arial" pitchFamily="34" charset="0"/>
            </a:endParaRPr>
          </a:p>
        </p:txBody>
      </p:sp>
      <p:sp>
        <p:nvSpPr>
          <p:cNvPr id="90117" name="Rectangle 2"/>
          <p:cNvSpPr>
            <a:spLocks noGrp="1" noChangeArrowheads="1"/>
          </p:cNvSpPr>
          <p:nvPr>
            <p:ph type="title" idx="4294967295"/>
          </p:nvPr>
        </p:nvSpPr>
        <p:spPr/>
        <p:txBody>
          <a:bodyPr/>
          <a:lstStyle/>
          <a:p>
            <a:r>
              <a:rPr lang="en-US" sz="4000" smtClean="0"/>
              <a:t>The Enq() &amp; Deq() Methods</a:t>
            </a:r>
          </a:p>
        </p:txBody>
      </p:sp>
      <p:sp>
        <p:nvSpPr>
          <p:cNvPr id="90118" name="Rectangle 3"/>
          <p:cNvSpPr>
            <a:spLocks noGrp="1" noChangeArrowheads="1"/>
          </p:cNvSpPr>
          <p:nvPr>
            <p:ph type="body" idx="4294967295"/>
          </p:nvPr>
        </p:nvSpPr>
        <p:spPr/>
        <p:txBody>
          <a:bodyPr/>
          <a:lstStyle/>
          <a:p>
            <a:r>
              <a:rPr lang="en-US" smtClean="0"/>
              <a:t>Share no locks</a:t>
            </a:r>
          </a:p>
          <a:p>
            <a:pPr lvl="1"/>
            <a:r>
              <a:rPr lang="en-US" smtClean="0"/>
              <a:t>That’s good</a:t>
            </a:r>
          </a:p>
          <a:p>
            <a:r>
              <a:rPr lang="en-US" smtClean="0"/>
              <a:t>But do share an atomic counter</a:t>
            </a:r>
          </a:p>
          <a:p>
            <a:pPr lvl="1"/>
            <a:r>
              <a:rPr lang="en-US" smtClean="0"/>
              <a:t>Accessed on every method call</a:t>
            </a:r>
          </a:p>
          <a:p>
            <a:pPr lvl="1"/>
            <a:r>
              <a:rPr lang="en-US" smtClean="0"/>
              <a:t>That’s not so good</a:t>
            </a:r>
          </a:p>
          <a:p>
            <a:r>
              <a:rPr lang="en-US" smtClean="0"/>
              <a:t>Can we alleviate this bottleneck? </a:t>
            </a:r>
            <a:endParaRPr lang="en-US" smtClean="0">
              <a:solidFill>
                <a:schemeClr val="tx1"/>
              </a:solidFill>
            </a:endParaRPr>
          </a:p>
          <a:p>
            <a:pPr>
              <a:buFontTx/>
              <a:buNone/>
            </a:pPr>
            <a:endParaRPr lang="en-US"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1"/>
          <p:cNvSpPr>
            <a:spLocks noGrp="1"/>
          </p:cNvSpPr>
          <p:nvPr>
            <p:ph type="ftr" sz="quarter" idx="10"/>
          </p:nvPr>
        </p:nvSpPr>
        <p:spPr>
          <a:noFill/>
        </p:spPr>
        <p:txBody>
          <a:bodyPr/>
          <a:lstStyle/>
          <a:p>
            <a:r>
              <a:rPr lang="en-US" smtClean="0"/>
              <a:t>Art of Multiprocessor Programming</a:t>
            </a:r>
          </a:p>
        </p:txBody>
      </p:sp>
      <p:sp>
        <p:nvSpPr>
          <p:cNvPr id="91139" name="Slide Number Placeholder 2"/>
          <p:cNvSpPr>
            <a:spLocks noGrp="1"/>
          </p:cNvSpPr>
          <p:nvPr>
            <p:ph type="sldNum" sz="quarter" idx="11"/>
          </p:nvPr>
        </p:nvSpPr>
        <p:spPr>
          <a:noFill/>
        </p:spPr>
        <p:txBody>
          <a:bodyPr/>
          <a:lstStyle/>
          <a:p>
            <a:fld id="{9C2EC417-6B8A-4982-ABC1-A02CD70C9AED}" type="slidenum">
              <a:rPr lang="ar-SA" smtClean="0">
                <a:cs typeface="Arial" pitchFamily="34" charset="0"/>
              </a:rPr>
              <a:pPr/>
              <a:t>88</a:t>
            </a:fld>
            <a:endParaRPr lang="en-US" smtClean="0">
              <a:cs typeface="Arial" pitchFamily="34" charset="0"/>
            </a:endParaRPr>
          </a:p>
        </p:txBody>
      </p:sp>
      <p:sp>
        <p:nvSpPr>
          <p:cNvPr id="9114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45461714-07E0-4A58-A03F-68B9C449F8C4}" type="slidenum">
              <a:rPr lang="ar-SA" sz="1400">
                <a:solidFill>
                  <a:schemeClr val="tx1"/>
                </a:solidFill>
                <a:latin typeface="Arial" pitchFamily="34" charset="0"/>
                <a:cs typeface="Arial" pitchFamily="34" charset="0"/>
              </a:rPr>
              <a:pPr/>
              <a:t>88</a:t>
            </a:fld>
            <a:endParaRPr lang="en-US" sz="1400" dirty="0">
              <a:solidFill>
                <a:schemeClr val="tx1"/>
              </a:solidFill>
              <a:latin typeface="Arial" pitchFamily="34" charset="0"/>
              <a:cs typeface="Arial" pitchFamily="34" charset="0"/>
            </a:endParaRPr>
          </a:p>
        </p:txBody>
      </p:sp>
      <p:sp>
        <p:nvSpPr>
          <p:cNvPr id="91141" name="Rectangle 2"/>
          <p:cNvSpPr>
            <a:spLocks noGrp="1" noChangeArrowheads="1"/>
          </p:cNvSpPr>
          <p:nvPr>
            <p:ph type="title" idx="4294967295"/>
          </p:nvPr>
        </p:nvSpPr>
        <p:spPr/>
        <p:txBody>
          <a:bodyPr/>
          <a:lstStyle/>
          <a:p>
            <a:r>
              <a:rPr lang="en-US" sz="4000" smtClean="0"/>
              <a:t>Split the Counter</a:t>
            </a:r>
          </a:p>
        </p:txBody>
      </p:sp>
      <p:sp>
        <p:nvSpPr>
          <p:cNvPr id="91142" name="Rectangle 3"/>
          <p:cNvSpPr>
            <a:spLocks noGrp="1" noChangeArrowheads="1"/>
          </p:cNvSpPr>
          <p:nvPr>
            <p:ph type="body" idx="4294967295"/>
          </p:nvPr>
        </p:nvSpPr>
        <p:spPr/>
        <p:txBody>
          <a:bodyPr/>
          <a:lstStyle/>
          <a:p>
            <a:r>
              <a:rPr lang="en-US" smtClean="0"/>
              <a:t>The </a:t>
            </a:r>
            <a:r>
              <a:rPr lang="en-US" b="1" smtClean="0">
                <a:solidFill>
                  <a:schemeClr val="tx1"/>
                </a:solidFill>
              </a:rPr>
              <a:t>enq()</a:t>
            </a:r>
            <a:r>
              <a:rPr lang="en-US" smtClean="0"/>
              <a:t> method</a:t>
            </a:r>
          </a:p>
          <a:p>
            <a:pPr lvl="1"/>
            <a:r>
              <a:rPr lang="en-US" smtClean="0"/>
              <a:t>Increments only</a:t>
            </a:r>
          </a:p>
          <a:p>
            <a:pPr lvl="1"/>
            <a:r>
              <a:rPr lang="en-US" smtClean="0"/>
              <a:t>Cares only if value is </a:t>
            </a:r>
            <a:r>
              <a:rPr lang="en-US" b="1" smtClean="0">
                <a:solidFill>
                  <a:schemeClr val="tx1"/>
                </a:solidFill>
              </a:rPr>
              <a:t>capacity</a:t>
            </a:r>
          </a:p>
          <a:p>
            <a:r>
              <a:rPr lang="en-US" smtClean="0"/>
              <a:t>The </a:t>
            </a:r>
            <a:r>
              <a:rPr lang="en-US" b="1" smtClean="0">
                <a:solidFill>
                  <a:schemeClr val="tx1"/>
                </a:solidFill>
              </a:rPr>
              <a:t>deq()</a:t>
            </a:r>
            <a:r>
              <a:rPr lang="en-US" smtClean="0"/>
              <a:t> method</a:t>
            </a:r>
          </a:p>
          <a:p>
            <a:pPr lvl="1"/>
            <a:r>
              <a:rPr lang="en-US" smtClean="0"/>
              <a:t>Decrements only</a:t>
            </a:r>
          </a:p>
          <a:p>
            <a:pPr lvl="1"/>
            <a:r>
              <a:rPr lang="en-US" smtClean="0"/>
              <a:t>Cares only if value is </a:t>
            </a:r>
            <a:r>
              <a:rPr lang="en-US" b="1" smtClean="0">
                <a:solidFill>
                  <a:schemeClr val="tx1"/>
                </a:solidFill>
              </a:rPr>
              <a:t>zero</a:t>
            </a:r>
          </a:p>
          <a:p>
            <a:pPr>
              <a:buFontTx/>
              <a:buNone/>
            </a:pPr>
            <a:endParaRPr lang="en-US"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1"/>
          <p:cNvSpPr>
            <a:spLocks noGrp="1"/>
          </p:cNvSpPr>
          <p:nvPr>
            <p:ph type="ftr" sz="quarter" idx="10"/>
          </p:nvPr>
        </p:nvSpPr>
        <p:spPr>
          <a:noFill/>
        </p:spPr>
        <p:txBody>
          <a:bodyPr/>
          <a:lstStyle/>
          <a:p>
            <a:r>
              <a:rPr lang="en-US" smtClean="0"/>
              <a:t>Art of Multiprocessor Programming</a:t>
            </a:r>
          </a:p>
        </p:txBody>
      </p:sp>
      <p:sp>
        <p:nvSpPr>
          <p:cNvPr id="92163" name="Slide Number Placeholder 2"/>
          <p:cNvSpPr>
            <a:spLocks noGrp="1"/>
          </p:cNvSpPr>
          <p:nvPr>
            <p:ph type="sldNum" sz="quarter" idx="11"/>
          </p:nvPr>
        </p:nvSpPr>
        <p:spPr>
          <a:noFill/>
        </p:spPr>
        <p:txBody>
          <a:bodyPr/>
          <a:lstStyle/>
          <a:p>
            <a:fld id="{F98FB279-8E17-4097-82E0-9A7B6BBA6F81}" type="slidenum">
              <a:rPr lang="ar-SA" smtClean="0">
                <a:cs typeface="Arial" pitchFamily="34" charset="0"/>
              </a:rPr>
              <a:pPr/>
              <a:t>89</a:t>
            </a:fld>
            <a:endParaRPr lang="en-US" smtClean="0">
              <a:cs typeface="Arial" pitchFamily="34" charset="0"/>
            </a:endParaRPr>
          </a:p>
        </p:txBody>
      </p:sp>
      <p:sp>
        <p:nvSpPr>
          <p:cNvPr id="9216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3DC57C9-AFBE-4B9C-A419-6EB2B8D71E31}" type="slidenum">
              <a:rPr lang="ar-SA" sz="1400">
                <a:solidFill>
                  <a:schemeClr val="tx1"/>
                </a:solidFill>
                <a:latin typeface="Arial" pitchFamily="34" charset="0"/>
                <a:cs typeface="Arial" pitchFamily="34" charset="0"/>
              </a:rPr>
              <a:pPr/>
              <a:t>89</a:t>
            </a:fld>
            <a:endParaRPr lang="en-US" sz="1400" dirty="0">
              <a:solidFill>
                <a:schemeClr val="tx1"/>
              </a:solidFill>
              <a:latin typeface="Arial" pitchFamily="34" charset="0"/>
              <a:cs typeface="Arial" pitchFamily="34" charset="0"/>
            </a:endParaRPr>
          </a:p>
        </p:txBody>
      </p:sp>
      <p:sp>
        <p:nvSpPr>
          <p:cNvPr id="92165" name="Rectangle 2"/>
          <p:cNvSpPr>
            <a:spLocks noGrp="1" noChangeArrowheads="1"/>
          </p:cNvSpPr>
          <p:nvPr>
            <p:ph type="title" idx="4294967295"/>
          </p:nvPr>
        </p:nvSpPr>
        <p:spPr/>
        <p:txBody>
          <a:bodyPr/>
          <a:lstStyle/>
          <a:p>
            <a:r>
              <a:rPr lang="en-US" smtClean="0"/>
              <a:t>Split Counter</a:t>
            </a:r>
          </a:p>
        </p:txBody>
      </p:sp>
      <p:sp>
        <p:nvSpPr>
          <p:cNvPr id="92166" name="Rectangle 3"/>
          <p:cNvSpPr>
            <a:spLocks noGrp="1" noChangeArrowheads="1"/>
          </p:cNvSpPr>
          <p:nvPr>
            <p:ph type="body" idx="4294967295"/>
          </p:nvPr>
        </p:nvSpPr>
        <p:spPr/>
        <p:txBody>
          <a:bodyPr/>
          <a:lstStyle/>
          <a:p>
            <a:pPr>
              <a:lnSpc>
                <a:spcPct val="90000"/>
              </a:lnSpc>
            </a:pPr>
            <a:r>
              <a:rPr lang="en-US" smtClean="0"/>
              <a:t>Enqueuer increments </a:t>
            </a:r>
            <a:r>
              <a:rPr lang="en-US" smtClean="0">
                <a:solidFill>
                  <a:schemeClr val="tx1"/>
                </a:solidFill>
              </a:rPr>
              <a:t>enqSize</a:t>
            </a:r>
          </a:p>
          <a:p>
            <a:pPr>
              <a:lnSpc>
                <a:spcPct val="90000"/>
              </a:lnSpc>
            </a:pPr>
            <a:r>
              <a:rPr lang="en-US" smtClean="0"/>
              <a:t>Dequeuer decrements </a:t>
            </a:r>
            <a:r>
              <a:rPr lang="en-US" smtClean="0">
                <a:solidFill>
                  <a:schemeClr val="tx1"/>
                </a:solidFill>
              </a:rPr>
              <a:t>deqSize</a:t>
            </a:r>
          </a:p>
          <a:p>
            <a:pPr>
              <a:lnSpc>
                <a:spcPct val="90000"/>
              </a:lnSpc>
            </a:pPr>
            <a:r>
              <a:rPr lang="en-US" smtClean="0"/>
              <a:t>When enqueuer runs out</a:t>
            </a:r>
          </a:p>
          <a:p>
            <a:pPr lvl="1">
              <a:lnSpc>
                <a:spcPct val="90000"/>
              </a:lnSpc>
            </a:pPr>
            <a:r>
              <a:rPr lang="en-US" smtClean="0"/>
              <a:t>Locks </a:t>
            </a:r>
            <a:r>
              <a:rPr lang="en-US" b="1" smtClean="0">
                <a:solidFill>
                  <a:schemeClr val="tx1"/>
                </a:solidFill>
              </a:rPr>
              <a:t>deqLock</a:t>
            </a:r>
          </a:p>
          <a:p>
            <a:pPr lvl="1">
              <a:lnSpc>
                <a:spcPct val="90000"/>
              </a:lnSpc>
            </a:pPr>
            <a:r>
              <a:rPr lang="en-US" smtClean="0"/>
              <a:t>computes </a:t>
            </a:r>
            <a:r>
              <a:rPr lang="en-US" smtClean="0">
                <a:solidFill>
                  <a:schemeClr val="tx1"/>
                </a:solidFill>
              </a:rPr>
              <a:t>size = enqSize - DeqSize</a:t>
            </a:r>
          </a:p>
          <a:p>
            <a:pPr>
              <a:lnSpc>
                <a:spcPct val="90000"/>
              </a:lnSpc>
            </a:pPr>
            <a:r>
              <a:rPr lang="en-US" smtClean="0"/>
              <a:t>Intermittent synchronization</a:t>
            </a:r>
          </a:p>
          <a:p>
            <a:pPr lvl="1">
              <a:lnSpc>
                <a:spcPct val="90000"/>
              </a:lnSpc>
            </a:pPr>
            <a:r>
              <a:rPr lang="en-US" smtClean="0"/>
              <a:t>Not with each method call</a:t>
            </a:r>
          </a:p>
          <a:p>
            <a:pPr lvl="1">
              <a:lnSpc>
                <a:spcPct val="90000"/>
              </a:lnSpc>
            </a:pPr>
            <a:r>
              <a:rPr lang="en-US" smtClean="0"/>
              <a:t>Need both locks! (careful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smtClean="0"/>
              <a:t>Art of Multiprocessor Programming</a:t>
            </a:r>
          </a:p>
        </p:txBody>
      </p:sp>
      <p:sp>
        <p:nvSpPr>
          <p:cNvPr id="11267" name="Slide Number Placeholder 4"/>
          <p:cNvSpPr>
            <a:spLocks noGrp="1"/>
          </p:cNvSpPr>
          <p:nvPr>
            <p:ph type="sldNum" sz="quarter" idx="11"/>
          </p:nvPr>
        </p:nvSpPr>
        <p:spPr>
          <a:noFill/>
        </p:spPr>
        <p:txBody>
          <a:bodyPr/>
          <a:lstStyle/>
          <a:p>
            <a:fld id="{E89C6FD8-18EB-4780-9F2E-8BB2F676E699}" type="slidenum">
              <a:rPr lang="ar-SA" smtClean="0">
                <a:cs typeface="Arial" pitchFamily="34" charset="0"/>
              </a:rPr>
              <a:pPr/>
              <a:t>9</a:t>
            </a:fld>
            <a:endParaRPr lang="en-US" smtClean="0">
              <a:cs typeface="Arial" pitchFamily="34" charset="0"/>
            </a:endParaRPr>
          </a:p>
        </p:txBody>
      </p:sp>
      <p:sp>
        <p:nvSpPr>
          <p:cNvPr id="11268" name="Rectangle 2"/>
          <p:cNvSpPr>
            <a:spLocks noGrp="1" noChangeArrowheads="1"/>
          </p:cNvSpPr>
          <p:nvPr>
            <p:ph type="title"/>
          </p:nvPr>
        </p:nvSpPr>
        <p:spPr/>
        <p:txBody>
          <a:bodyPr/>
          <a:lstStyle/>
          <a:p>
            <a:r>
              <a:rPr lang="en-US" smtClean="0"/>
              <a:t>Blocking</a:t>
            </a:r>
          </a:p>
        </p:txBody>
      </p:sp>
      <p:sp>
        <p:nvSpPr>
          <p:cNvPr id="1684483" name="Cloud"/>
          <p:cNvSpPr>
            <a:spLocks noChangeAspect="1" noEditPoints="1" noChangeArrowheads="1"/>
          </p:cNvSpPr>
          <p:nvPr/>
        </p:nvSpPr>
        <p:spPr bwMode="auto">
          <a:xfrm>
            <a:off x="1841500" y="3170238"/>
            <a:ext cx="3581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latin typeface="Arial" pitchFamily="34" charset="0"/>
            </a:endParaRPr>
          </a:p>
        </p:txBody>
      </p:sp>
      <p:sp>
        <p:nvSpPr>
          <p:cNvPr id="11270" name="Freeform 4"/>
          <p:cNvSpPr>
            <a:spLocks/>
          </p:cNvSpPr>
          <p:nvPr/>
        </p:nvSpPr>
        <p:spPr bwMode="auto">
          <a:xfrm>
            <a:off x="2215569" y="3506788"/>
            <a:ext cx="184731" cy="461665"/>
          </a:xfrm>
          <a:custGeom>
            <a:avLst/>
            <a:gdLst>
              <a:gd name="T0" fmla="*/ 2147483647 w 760"/>
              <a:gd name="T1" fmla="*/ 2147483647 h 199"/>
              <a:gd name="T2" fmla="*/ 2147483647 w 760"/>
              <a:gd name="T3" fmla="*/ 2147483647 h 199"/>
              <a:gd name="T4" fmla="*/ 0 w 760"/>
              <a:gd name="T5" fmla="*/ 2147483647 h 199"/>
              <a:gd name="T6" fmla="*/ 0 60000 65536"/>
              <a:gd name="T7" fmla="*/ 0 60000 65536"/>
              <a:gd name="T8" fmla="*/ 0 60000 65536"/>
              <a:gd name="T9" fmla="*/ 0 w 760"/>
              <a:gd name="T10" fmla="*/ 0 h 199"/>
              <a:gd name="T11" fmla="*/ 760 w 760"/>
              <a:gd name="T12" fmla="*/ 199 h 199"/>
            </a:gdLst>
            <a:ahLst/>
            <a:cxnLst>
              <a:cxn ang="T6">
                <a:pos x="T0" y="T1"/>
              </a:cxn>
              <a:cxn ang="T7">
                <a:pos x="T2" y="T3"/>
              </a:cxn>
              <a:cxn ang="T8">
                <a:pos x="T4" y="T5"/>
              </a:cxn>
            </a:cxnLst>
            <a:rect l="T9" t="T10" r="T11" b="T12"/>
            <a:pathLst>
              <a:path w="760" h="199">
                <a:moveTo>
                  <a:pt x="760" y="159"/>
                </a:moveTo>
                <a:cubicBezTo>
                  <a:pt x="643" y="79"/>
                  <a:pt x="527" y="0"/>
                  <a:pt x="400" y="7"/>
                </a:cubicBezTo>
                <a:cubicBezTo>
                  <a:pt x="273" y="14"/>
                  <a:pt x="136" y="106"/>
                  <a:pt x="0" y="199"/>
                </a:cubicBezTo>
              </a:path>
            </a:pathLst>
          </a:custGeom>
          <a:noFill/>
          <a:ln w="76200">
            <a:solidFill>
              <a:schemeClr val="tx1"/>
            </a:solidFill>
            <a:round/>
            <a:headEnd/>
            <a:tailEnd type="triangle" w="med" len="med"/>
          </a:ln>
        </p:spPr>
        <p:txBody>
          <a:bodyPr wrap="none">
            <a:spAutoFit/>
          </a:bodyPr>
          <a:lstStyle/>
          <a:p>
            <a:endParaRPr lang="en-US" dirty="0">
              <a:latin typeface="Arial" pitchFamily="34" charset="0"/>
            </a:endParaRPr>
          </a:p>
        </p:txBody>
      </p:sp>
      <p:grpSp>
        <p:nvGrpSpPr>
          <p:cNvPr id="11271" name="Group 6"/>
          <p:cNvGrpSpPr>
            <a:grpSpLocks/>
          </p:cNvGrpSpPr>
          <p:nvPr/>
        </p:nvGrpSpPr>
        <p:grpSpPr bwMode="auto">
          <a:xfrm>
            <a:off x="336550" y="2646363"/>
            <a:ext cx="1206500" cy="1189037"/>
            <a:chOff x="1584" y="816"/>
            <a:chExt cx="912" cy="816"/>
          </a:xfrm>
        </p:grpSpPr>
        <p:sp>
          <p:nvSpPr>
            <p:cNvPr id="11274"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1275"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1276" name="Freeform 9"/>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1277"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sp>
          <p:nvSpPr>
            <p:cNvPr id="11278"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sp>
          <p:nvSpPr>
            <p:cNvPr id="11279"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38100">
              <a:solidFill>
                <a:schemeClr val="tx1"/>
              </a:solidFill>
              <a:round/>
              <a:headEnd/>
              <a:tailEnd/>
            </a:ln>
          </p:spPr>
          <p:txBody>
            <a:bodyPr wrap="none" anchor="ctr"/>
            <a:lstStyle/>
            <a:p>
              <a:endParaRPr lang="en-US" dirty="0">
                <a:latin typeface="Arial" pitchFamily="34" charset="0"/>
              </a:endParaRPr>
            </a:p>
          </p:txBody>
        </p:sp>
        <p:sp>
          <p:nvSpPr>
            <p:cNvPr id="11280" name="Freeform 13"/>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1281" name="Freeform 14"/>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1282" name="Freeform 15"/>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1272" name="AutoShape 16"/>
          <p:cNvSpPr>
            <a:spLocks noChangeArrowheads="1"/>
          </p:cNvSpPr>
          <p:nvPr/>
        </p:nvSpPr>
        <p:spPr bwMode="auto">
          <a:xfrm>
            <a:off x="1803400" y="1714500"/>
            <a:ext cx="1612900" cy="660400"/>
          </a:xfrm>
          <a:prstGeom prst="cloudCallout">
            <a:avLst>
              <a:gd name="adj1" fmla="val -67028"/>
              <a:gd name="adj2" fmla="val 121875"/>
            </a:avLst>
          </a:prstGeom>
          <a:solidFill>
            <a:srgbClr val="FFFFFF"/>
          </a:solidFill>
          <a:ln w="38100">
            <a:solidFill>
              <a:srgbClr val="0000FF"/>
            </a:solidFill>
            <a:round/>
            <a:headEnd/>
            <a:tailEnd/>
          </a:ln>
        </p:spPr>
        <p:txBody>
          <a:bodyPr/>
          <a:lstStyle/>
          <a:p>
            <a:pPr marL="231775" indent="-231775" algn="ctr">
              <a:lnSpc>
                <a:spcPct val="80000"/>
              </a:lnSpc>
              <a:spcBef>
                <a:spcPct val="20000"/>
              </a:spcBef>
            </a:pPr>
            <a:r>
              <a:rPr lang="en-US" b="1" dirty="0" err="1">
                <a:latin typeface="Arial" pitchFamily="34" charset="0"/>
                <a:cs typeface="Courier New" pitchFamily="49" charset="0"/>
              </a:rPr>
              <a:t>zzz</a:t>
            </a:r>
            <a:r>
              <a:rPr lang="en-US" b="1" dirty="0">
                <a:latin typeface="Arial" pitchFamily="34" charset="0"/>
                <a:cs typeface="Courier New" pitchFamily="49" charset="0"/>
              </a:rPr>
              <a:t> …</a:t>
            </a:r>
          </a:p>
        </p:txBody>
      </p:sp>
      <p:sp>
        <p:nvSpPr>
          <p:cNvPr id="11273" name="Text Box 17"/>
          <p:cNvSpPr txBox="1">
            <a:spLocks noChangeArrowheads="1"/>
          </p:cNvSpPr>
          <p:nvPr/>
        </p:nvSpPr>
        <p:spPr bwMode="auto">
          <a:xfrm>
            <a:off x="3554413" y="2312988"/>
            <a:ext cx="4575175" cy="683264"/>
          </a:xfrm>
          <a:prstGeom prst="rect">
            <a:avLst/>
          </a:prstGeom>
          <a:noFill/>
          <a:ln w="9525" algn="ctr">
            <a:noFill/>
            <a:miter lim="800000"/>
            <a:headEnd/>
            <a:tailEnd/>
          </a:ln>
        </p:spPr>
        <p:txBody>
          <a:bodyPr>
            <a:spAutoFit/>
          </a:bodyPr>
          <a:lstStyle/>
          <a:p>
            <a:pPr marL="231775" indent="-231775" algn="ctr">
              <a:lnSpc>
                <a:spcPct val="80000"/>
              </a:lnSpc>
              <a:spcBef>
                <a:spcPct val="20000"/>
              </a:spcBef>
            </a:pPr>
            <a:r>
              <a:rPr lang="en-US" b="1" dirty="0">
                <a:latin typeface="Arial" pitchFamily="34" charset="0"/>
                <a:cs typeface="Arial" pitchFamily="34" charset="0"/>
              </a:rPr>
              <a:t>Block on attempt to remove from empty stack or queue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1"/>
          <p:cNvSpPr>
            <a:spLocks noGrp="1"/>
          </p:cNvSpPr>
          <p:nvPr>
            <p:ph type="ftr" sz="quarter" idx="10"/>
          </p:nvPr>
        </p:nvSpPr>
        <p:spPr>
          <a:noFill/>
        </p:spPr>
        <p:txBody>
          <a:bodyPr/>
          <a:lstStyle/>
          <a:p>
            <a:r>
              <a:rPr lang="en-US" smtClean="0"/>
              <a:t>Art of Multiprocessor Programming</a:t>
            </a:r>
          </a:p>
        </p:txBody>
      </p:sp>
      <p:sp>
        <p:nvSpPr>
          <p:cNvPr id="93187" name="Slide Number Placeholder 2"/>
          <p:cNvSpPr>
            <a:spLocks noGrp="1"/>
          </p:cNvSpPr>
          <p:nvPr>
            <p:ph type="sldNum" sz="quarter" idx="11"/>
          </p:nvPr>
        </p:nvSpPr>
        <p:spPr>
          <a:noFill/>
        </p:spPr>
        <p:txBody>
          <a:bodyPr/>
          <a:lstStyle/>
          <a:p>
            <a:fld id="{E561B879-CA7F-4354-862C-02641FD7B8F3}" type="slidenum">
              <a:rPr lang="ar-SA" smtClean="0"/>
              <a:pPr/>
              <a:t>90</a:t>
            </a:fld>
            <a:endParaRPr lang="en-US" smtClean="0"/>
          </a:p>
        </p:txBody>
      </p:sp>
      <p:sp>
        <p:nvSpPr>
          <p:cNvPr id="9318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68546EE-51B1-4BCF-B4E9-6F324CAD9AC7}" type="slidenum">
              <a:rPr lang="ar-SA" sz="1400">
                <a:solidFill>
                  <a:schemeClr val="tx1"/>
                </a:solidFill>
                <a:latin typeface="Arial" pitchFamily="34" charset="0"/>
                <a:cs typeface="Arial" pitchFamily="34" charset="0"/>
              </a:rPr>
              <a:pPr/>
              <a:t>90</a:t>
            </a:fld>
            <a:endParaRPr lang="en-US" sz="1400">
              <a:solidFill>
                <a:schemeClr val="tx1"/>
              </a:solidFill>
              <a:latin typeface="Arial" pitchFamily="34" charset="0"/>
              <a:cs typeface="Arial" pitchFamily="34" charset="0"/>
            </a:endParaRPr>
          </a:p>
        </p:txBody>
      </p:sp>
      <p:sp>
        <p:nvSpPr>
          <p:cNvPr id="66048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93190" name="Rectangle 3"/>
          <p:cNvSpPr>
            <a:spLocks noGrp="1" noChangeArrowheads="1"/>
          </p:cNvSpPr>
          <p:nvPr>
            <p:ph type="title" idx="4294967295"/>
          </p:nvPr>
        </p:nvSpPr>
        <p:spPr/>
        <p:txBody>
          <a:bodyPr/>
          <a:lstStyle/>
          <a:p>
            <a:r>
              <a:rPr lang="en-US" smtClean="0"/>
              <a:t>A Lock-Free Queue</a:t>
            </a:r>
          </a:p>
        </p:txBody>
      </p:sp>
      <p:sp>
        <p:nvSpPr>
          <p:cNvPr id="660484"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2" name="Group 5"/>
          <p:cNvGrpSpPr>
            <a:grpSpLocks/>
          </p:cNvGrpSpPr>
          <p:nvPr/>
        </p:nvGrpSpPr>
        <p:grpSpPr bwMode="auto">
          <a:xfrm>
            <a:off x="3990975" y="1933575"/>
            <a:ext cx="976313" cy="609600"/>
            <a:chOff x="2976" y="2611"/>
            <a:chExt cx="615" cy="384"/>
          </a:xfrm>
        </p:grpSpPr>
        <p:grpSp>
          <p:nvGrpSpPr>
            <p:cNvPr id="93198" name="Group 6"/>
            <p:cNvGrpSpPr>
              <a:grpSpLocks/>
            </p:cNvGrpSpPr>
            <p:nvPr/>
          </p:nvGrpSpPr>
          <p:grpSpPr bwMode="auto">
            <a:xfrm>
              <a:off x="2976" y="2611"/>
              <a:ext cx="615" cy="384"/>
              <a:chOff x="3417" y="2938"/>
              <a:chExt cx="615" cy="384"/>
            </a:xfrm>
          </p:grpSpPr>
          <p:sp>
            <p:nvSpPr>
              <p:cNvPr id="660487" name="AutoShape 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93204" name="Line 8"/>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93199" name="Line 9"/>
            <p:cNvSpPr>
              <a:spLocks noChangeShapeType="1"/>
            </p:cNvSpPr>
            <p:nvPr/>
          </p:nvSpPr>
          <p:spPr bwMode="auto">
            <a:xfrm>
              <a:off x="3284" y="2611"/>
              <a:ext cx="307"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93200" name="Group 10"/>
            <p:cNvGrpSpPr>
              <a:grpSpLocks/>
            </p:cNvGrpSpPr>
            <p:nvPr/>
          </p:nvGrpSpPr>
          <p:grpSpPr bwMode="auto">
            <a:xfrm>
              <a:off x="3035" y="2720"/>
              <a:ext cx="192" cy="192"/>
              <a:chOff x="3894" y="2760"/>
              <a:chExt cx="192" cy="192"/>
            </a:xfrm>
          </p:grpSpPr>
          <p:sp>
            <p:nvSpPr>
              <p:cNvPr id="93201" name="Oval 11"/>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93202" name="Oval 12"/>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grpSp>
      <p:sp>
        <p:nvSpPr>
          <p:cNvPr id="660493" name="AutoShape 13"/>
          <p:cNvSpPr>
            <a:spLocks noChangeArrowheads="1"/>
          </p:cNvSpPr>
          <p:nvPr/>
        </p:nvSpPr>
        <p:spPr bwMode="auto">
          <a:xfrm flipH="1">
            <a:off x="3856038" y="1811338"/>
            <a:ext cx="1247775" cy="900112"/>
          </a:xfrm>
          <a:prstGeom prst="wedgeRoundRectCallout">
            <a:avLst>
              <a:gd name="adj1" fmla="val -96949"/>
              <a:gd name="adj2" fmla="val 124602"/>
              <a:gd name="adj3" fmla="val 16667"/>
            </a:avLst>
          </a:prstGeom>
          <a:noFill/>
          <a:ln w="38100" algn="ctr">
            <a:solidFill>
              <a:srgbClr val="FF0000"/>
            </a:solidFill>
            <a:miter lim="800000"/>
            <a:headEnd/>
            <a:tailEnd/>
          </a:ln>
        </p:spPr>
        <p:txBody>
          <a:bodyPr/>
          <a:lstStyle/>
          <a:p>
            <a:pPr algn="ctr"/>
            <a:endParaRPr lang="en-US" sz="2800">
              <a:latin typeface="Arial" pitchFamily="34" charset="0"/>
              <a:cs typeface="Arial" pitchFamily="34" charset="0"/>
            </a:endParaRPr>
          </a:p>
        </p:txBody>
      </p:sp>
      <p:sp>
        <p:nvSpPr>
          <p:cNvPr id="660494" name="Text Box 14"/>
          <p:cNvSpPr txBox="1">
            <a:spLocks noChangeArrowheads="1"/>
          </p:cNvSpPr>
          <p:nvPr/>
        </p:nvSpPr>
        <p:spPr bwMode="auto">
          <a:xfrm>
            <a:off x="5175376" y="3392488"/>
            <a:ext cx="1582486" cy="523220"/>
          </a:xfrm>
          <a:prstGeom prst="rect">
            <a:avLst/>
          </a:prstGeom>
          <a:noFill/>
          <a:ln w="38100" algn="ctr">
            <a:noFill/>
            <a:miter lim="800000"/>
            <a:headEnd/>
            <a:tailEnd/>
          </a:ln>
        </p:spPr>
        <p:txBody>
          <a:bodyPr wrap="none">
            <a:spAutoFit/>
          </a:bodyPr>
          <a:lstStyle/>
          <a:p>
            <a:pPr algn="ctr"/>
            <a:r>
              <a:rPr lang="en-US" sz="2800" b="1" dirty="0">
                <a:solidFill>
                  <a:srgbClr val="FF0000"/>
                </a:solidFill>
                <a:latin typeface="Arial" pitchFamily="34" charset="0"/>
                <a:cs typeface="Arial" pitchFamily="34" charset="0"/>
              </a:rPr>
              <a:t>Sentinel</a:t>
            </a:r>
          </a:p>
        </p:txBody>
      </p:sp>
      <p:sp>
        <p:nvSpPr>
          <p:cNvPr id="660495" name="Text Box 15"/>
          <p:cNvSpPr txBox="1">
            <a:spLocks noChangeArrowheads="1"/>
          </p:cNvSpPr>
          <p:nvPr/>
        </p:nvSpPr>
        <p:spPr bwMode="auto">
          <a:xfrm>
            <a:off x="185689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660496" name="Freeform 16"/>
          <p:cNvSpPr>
            <a:spLocks/>
          </p:cNvSpPr>
          <p:nvPr/>
        </p:nvSpPr>
        <p:spPr bwMode="auto">
          <a:xfrm>
            <a:off x="2517775" y="2503488"/>
            <a:ext cx="1423988" cy="312737"/>
          </a:xfrm>
          <a:custGeom>
            <a:avLst/>
            <a:gdLst>
              <a:gd name="T0" fmla="*/ 0 w 897"/>
              <a:gd name="T1" fmla="*/ 2147483647 h 197"/>
              <a:gd name="T2" fmla="*/ 2147483647 w 897"/>
              <a:gd name="T3" fmla="*/ 2147483647 h 197"/>
              <a:gd name="T4" fmla="*/ 2147483647 w 897"/>
              <a:gd name="T5" fmla="*/ 0 h 197"/>
              <a:gd name="T6" fmla="*/ 0 60000 65536"/>
              <a:gd name="T7" fmla="*/ 0 60000 65536"/>
              <a:gd name="T8" fmla="*/ 0 60000 65536"/>
              <a:gd name="T9" fmla="*/ 0 w 897"/>
              <a:gd name="T10" fmla="*/ 0 h 197"/>
              <a:gd name="T11" fmla="*/ 897 w 897"/>
              <a:gd name="T12" fmla="*/ 197 h 197"/>
            </a:gdLst>
            <a:ahLst/>
            <a:cxnLst>
              <a:cxn ang="T6">
                <a:pos x="T0" y="T1"/>
              </a:cxn>
              <a:cxn ang="T7">
                <a:pos x="T2" y="T3"/>
              </a:cxn>
              <a:cxn ang="T8">
                <a:pos x="T4" y="T5"/>
              </a:cxn>
            </a:cxnLst>
            <a:rect l="T9" t="T10" r="T11" b="T12"/>
            <a:pathLst>
              <a:path w="897" h="197">
                <a:moveTo>
                  <a:pt x="0" y="109"/>
                </a:moveTo>
                <a:cubicBezTo>
                  <a:pt x="88" y="121"/>
                  <a:pt x="380" y="197"/>
                  <a:pt x="529" y="179"/>
                </a:cubicBezTo>
                <a:cubicBezTo>
                  <a:pt x="678" y="161"/>
                  <a:pt x="820" y="37"/>
                  <a:pt x="897"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660497" name="Text Box 17"/>
          <p:cNvSpPr txBox="1">
            <a:spLocks noChangeArrowheads="1"/>
          </p:cNvSpPr>
          <p:nvPr/>
        </p:nvSpPr>
        <p:spPr bwMode="auto">
          <a:xfrm>
            <a:off x="187852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0495"/>
                                        </p:tgtEl>
                                        <p:attrNameLst>
                                          <p:attrName>style.visibility</p:attrName>
                                        </p:attrNameLst>
                                      </p:cBhvr>
                                      <p:to>
                                        <p:strVal val="visible"/>
                                      </p:to>
                                    </p:set>
                                    <p:animEffect transition="in" filter="blinds(horizontal)">
                                      <p:cBhvr>
                                        <p:cTn id="7" dur="500"/>
                                        <p:tgtEl>
                                          <p:spTgt spid="6604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0484"/>
                                        </p:tgtEl>
                                        <p:attrNameLst>
                                          <p:attrName>style.visibility</p:attrName>
                                        </p:attrNameLst>
                                      </p:cBhvr>
                                      <p:to>
                                        <p:strVal val="visible"/>
                                      </p:to>
                                    </p:set>
                                    <p:animEffect transition="in" filter="blinds(horizontal)">
                                      <p:cBhvr>
                                        <p:cTn id="10" dur="500"/>
                                        <p:tgtEl>
                                          <p:spTgt spid="660484"/>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60497"/>
                                        </p:tgtEl>
                                        <p:attrNameLst>
                                          <p:attrName>style.visibility</p:attrName>
                                        </p:attrNameLst>
                                      </p:cBhvr>
                                      <p:to>
                                        <p:strVal val="visible"/>
                                      </p:to>
                                    </p:set>
                                    <p:animEffect transition="in" filter="blinds(horizontal)">
                                      <p:cBhvr>
                                        <p:cTn id="18" dur="500"/>
                                        <p:tgtEl>
                                          <p:spTgt spid="66049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60496"/>
                                        </p:tgtEl>
                                        <p:attrNameLst>
                                          <p:attrName>style.visibility</p:attrName>
                                        </p:attrNameLst>
                                      </p:cBhvr>
                                      <p:to>
                                        <p:strVal val="visible"/>
                                      </p:to>
                                    </p:set>
                                    <p:animEffect transition="in" filter="blinds(horizontal)">
                                      <p:cBhvr>
                                        <p:cTn id="21" dur="500"/>
                                        <p:tgtEl>
                                          <p:spTgt spid="66049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60493"/>
                                        </p:tgtEl>
                                        <p:attrNameLst>
                                          <p:attrName>style.visibility</p:attrName>
                                        </p:attrNameLst>
                                      </p:cBhvr>
                                      <p:to>
                                        <p:strVal val="visible"/>
                                      </p:to>
                                    </p:set>
                                    <p:animEffect transition="in" filter="blinds(horizontal)">
                                      <p:cBhvr>
                                        <p:cTn id="26" dur="500"/>
                                        <p:tgtEl>
                                          <p:spTgt spid="66049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60494"/>
                                        </p:tgtEl>
                                        <p:attrNameLst>
                                          <p:attrName>style.visibility</p:attrName>
                                        </p:attrNameLst>
                                      </p:cBhvr>
                                      <p:to>
                                        <p:strVal val="visible"/>
                                      </p:to>
                                    </p:set>
                                    <p:animEffect transition="in" filter="blinds(horizontal)">
                                      <p:cBhvr>
                                        <p:cTn id="29" dur="500"/>
                                        <p:tgtEl>
                                          <p:spTgt spid="66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4" grpId="0" animBg="1"/>
      <p:bldP spid="660493" grpId="0" animBg="1"/>
      <p:bldP spid="660494" grpId="0"/>
      <p:bldP spid="660495" grpId="0"/>
      <p:bldP spid="660496" grpId="0" animBg="1"/>
      <p:bldP spid="66049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1"/>
          <p:cNvSpPr>
            <a:spLocks noGrp="1"/>
          </p:cNvSpPr>
          <p:nvPr>
            <p:ph type="ftr" sz="quarter" idx="10"/>
          </p:nvPr>
        </p:nvSpPr>
        <p:spPr>
          <a:noFill/>
        </p:spPr>
        <p:txBody>
          <a:bodyPr/>
          <a:lstStyle/>
          <a:p>
            <a:r>
              <a:rPr lang="en-US" smtClean="0"/>
              <a:t>Art of Multiprocessor Programming</a:t>
            </a:r>
          </a:p>
        </p:txBody>
      </p:sp>
      <p:sp>
        <p:nvSpPr>
          <p:cNvPr id="94211" name="Slide Number Placeholder 2"/>
          <p:cNvSpPr>
            <a:spLocks noGrp="1"/>
          </p:cNvSpPr>
          <p:nvPr>
            <p:ph type="sldNum" sz="quarter" idx="11"/>
          </p:nvPr>
        </p:nvSpPr>
        <p:spPr>
          <a:noFill/>
        </p:spPr>
        <p:txBody>
          <a:bodyPr/>
          <a:lstStyle/>
          <a:p>
            <a:fld id="{E7E09DEE-0E88-4D10-975F-84C8CF71CB78}" type="slidenum">
              <a:rPr lang="ar-SA" smtClean="0">
                <a:cs typeface="Arial" pitchFamily="34" charset="0"/>
              </a:rPr>
              <a:pPr/>
              <a:t>91</a:t>
            </a:fld>
            <a:endParaRPr lang="en-US" smtClean="0">
              <a:cs typeface="Arial" pitchFamily="34" charset="0"/>
            </a:endParaRPr>
          </a:p>
        </p:txBody>
      </p:sp>
      <p:sp>
        <p:nvSpPr>
          <p:cNvPr id="9421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28392F3-D30B-4154-A053-8FEABD5139F8}" type="slidenum">
              <a:rPr lang="ar-SA" sz="1400">
                <a:solidFill>
                  <a:schemeClr val="tx1"/>
                </a:solidFill>
                <a:latin typeface="Arial" pitchFamily="34" charset="0"/>
                <a:cs typeface="Arial" pitchFamily="34" charset="0"/>
              </a:rPr>
              <a:pPr/>
              <a:t>91</a:t>
            </a:fld>
            <a:endParaRPr lang="en-US" sz="1400" dirty="0">
              <a:solidFill>
                <a:schemeClr val="tx1"/>
              </a:solidFill>
              <a:latin typeface="Arial" pitchFamily="34" charset="0"/>
              <a:cs typeface="Arial" pitchFamily="34" charset="0"/>
            </a:endParaRPr>
          </a:p>
        </p:txBody>
      </p:sp>
      <p:sp>
        <p:nvSpPr>
          <p:cNvPr id="94213" name="Rectangle 2"/>
          <p:cNvSpPr>
            <a:spLocks noGrp="1" noChangeArrowheads="1"/>
          </p:cNvSpPr>
          <p:nvPr>
            <p:ph type="title" idx="4294967295"/>
          </p:nvPr>
        </p:nvSpPr>
        <p:spPr/>
        <p:txBody>
          <a:bodyPr/>
          <a:lstStyle/>
          <a:p>
            <a:r>
              <a:rPr lang="en-US" smtClean="0"/>
              <a:t>Compare and Set</a:t>
            </a:r>
          </a:p>
        </p:txBody>
      </p:sp>
      <p:grpSp>
        <p:nvGrpSpPr>
          <p:cNvPr id="94214" name="Group 3"/>
          <p:cNvGrpSpPr>
            <a:grpSpLocks/>
          </p:cNvGrpSpPr>
          <p:nvPr/>
        </p:nvGrpSpPr>
        <p:grpSpPr bwMode="auto">
          <a:xfrm>
            <a:off x="3427413" y="2808288"/>
            <a:ext cx="2289175" cy="1746250"/>
            <a:chOff x="4052" y="2738"/>
            <a:chExt cx="1442" cy="1100"/>
          </a:xfrm>
        </p:grpSpPr>
        <p:grpSp>
          <p:nvGrpSpPr>
            <p:cNvPr id="94216" name="Group 4"/>
            <p:cNvGrpSpPr>
              <a:grpSpLocks/>
            </p:cNvGrpSpPr>
            <p:nvPr/>
          </p:nvGrpSpPr>
          <p:grpSpPr bwMode="auto">
            <a:xfrm>
              <a:off x="4058" y="3454"/>
              <a:ext cx="888" cy="384"/>
              <a:chOff x="3417" y="2938"/>
              <a:chExt cx="888" cy="384"/>
            </a:xfrm>
          </p:grpSpPr>
          <p:sp>
            <p:nvSpPr>
              <p:cNvPr id="525317" name="AutoShape 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94224" name="Line 6"/>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94225" name="Line 7"/>
              <p:cNvSpPr>
                <a:spLocks noChangeShapeType="1"/>
              </p:cNvSpPr>
              <p:nvPr/>
            </p:nvSpPr>
            <p:spPr bwMode="auto">
              <a:xfrm>
                <a:off x="3892" y="3140"/>
                <a:ext cx="413"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94226" name="Oval 8"/>
              <p:cNvSpPr>
                <a:spLocks noChangeArrowheads="1"/>
              </p:cNvSpPr>
              <p:nvPr/>
            </p:nvSpPr>
            <p:spPr bwMode="auto">
              <a:xfrm>
                <a:off x="3506" y="3058"/>
                <a:ext cx="163" cy="163"/>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grpSp>
          <p:nvGrpSpPr>
            <p:cNvPr id="94217" name="Group 9"/>
            <p:cNvGrpSpPr>
              <a:grpSpLocks/>
            </p:cNvGrpSpPr>
            <p:nvPr/>
          </p:nvGrpSpPr>
          <p:grpSpPr bwMode="auto">
            <a:xfrm>
              <a:off x="4052" y="2738"/>
              <a:ext cx="615" cy="384"/>
              <a:chOff x="3956" y="2832"/>
              <a:chExt cx="615" cy="384"/>
            </a:xfrm>
          </p:grpSpPr>
          <p:sp>
            <p:nvSpPr>
              <p:cNvPr id="525322" name="AutoShape 10"/>
              <p:cNvSpPr>
                <a:spLocks noChangeArrowheads="1"/>
              </p:cNvSpPr>
              <p:nvPr/>
            </p:nvSpPr>
            <p:spPr bwMode="auto">
              <a:xfrm>
                <a:off x="3956" y="2832"/>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94220" name="Line 11"/>
              <p:cNvSpPr>
                <a:spLocks noChangeShapeType="1"/>
              </p:cNvSpPr>
              <p:nvPr/>
            </p:nvSpPr>
            <p:spPr bwMode="auto">
              <a:xfrm>
                <a:off x="4264" y="2832"/>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94221" name="Oval 12"/>
              <p:cNvSpPr>
                <a:spLocks noChangeArrowheads="1"/>
              </p:cNvSpPr>
              <p:nvPr/>
            </p:nvSpPr>
            <p:spPr bwMode="auto">
              <a:xfrm>
                <a:off x="4045" y="2952"/>
                <a:ext cx="163" cy="163"/>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94222" name="Line 13"/>
              <p:cNvSpPr>
                <a:spLocks noChangeShapeType="1"/>
              </p:cNvSpPr>
              <p:nvPr/>
            </p:nvSpPr>
            <p:spPr bwMode="auto">
              <a:xfrm>
                <a:off x="4270" y="2832"/>
                <a:ext cx="301" cy="384"/>
              </a:xfrm>
              <a:prstGeom prst="line">
                <a:avLst/>
              </a:prstGeom>
              <a:noFill/>
              <a:ln w="38100">
                <a:solidFill>
                  <a:schemeClr val="tx1"/>
                </a:solidFill>
                <a:round/>
                <a:headEnd/>
                <a:tailEnd/>
              </a:ln>
            </p:spPr>
            <p:txBody>
              <a:bodyPr/>
              <a:lstStyle/>
              <a:p>
                <a:endParaRPr lang="en-US" dirty="0">
                  <a:latin typeface="Arial" pitchFamily="34" charset="0"/>
                </a:endParaRPr>
              </a:p>
            </p:txBody>
          </p:sp>
        </p:grpSp>
        <p:sp>
          <p:nvSpPr>
            <p:cNvPr id="94218" name="AutoShape 14"/>
            <p:cNvSpPr>
              <a:spLocks noChangeArrowheads="1"/>
            </p:cNvSpPr>
            <p:nvPr/>
          </p:nvSpPr>
          <p:spPr bwMode="auto">
            <a:xfrm>
              <a:off x="5016" y="2858"/>
              <a:ext cx="478" cy="980"/>
            </a:xfrm>
            <a:prstGeom prst="curvedLeftArrow">
              <a:avLst>
                <a:gd name="adj1" fmla="val 41004"/>
                <a:gd name="adj2" fmla="val 82008"/>
                <a:gd name="adj3" fmla="val 33333"/>
              </a:avLst>
            </a:prstGeom>
            <a:solidFill>
              <a:srgbClr val="FFFF00"/>
            </a:solidFill>
            <a:ln w="38100">
              <a:solidFill>
                <a:schemeClr val="tx1"/>
              </a:solidFill>
              <a:miter lim="800000"/>
              <a:headEnd/>
              <a:tailEnd/>
            </a:ln>
          </p:spPr>
          <p:txBody>
            <a:bodyPr wrap="none" anchor="ctr"/>
            <a:lstStyle/>
            <a:p>
              <a:endParaRPr lang="en-US" dirty="0">
                <a:latin typeface="Arial" pitchFamily="34" charset="0"/>
                <a:cs typeface="Courier New" pitchFamily="49" charset="0"/>
              </a:endParaRPr>
            </a:p>
          </p:txBody>
        </p:sp>
      </p:grpSp>
      <p:sp>
        <p:nvSpPr>
          <p:cNvPr id="94215" name="Text Box 15"/>
          <p:cNvSpPr txBox="1">
            <a:spLocks noChangeArrowheads="1"/>
          </p:cNvSpPr>
          <p:nvPr/>
        </p:nvSpPr>
        <p:spPr bwMode="auto">
          <a:xfrm>
            <a:off x="5854744" y="3441700"/>
            <a:ext cx="942887" cy="523220"/>
          </a:xfrm>
          <a:prstGeom prst="rect">
            <a:avLst/>
          </a:prstGeom>
          <a:noFill/>
          <a:ln w="38100" algn="ctr">
            <a:noFill/>
            <a:miter lim="800000"/>
            <a:headEnd/>
            <a:tailEnd/>
          </a:ln>
        </p:spPr>
        <p:txBody>
          <a:bodyPr wrap="none">
            <a:spAutoFit/>
          </a:bodyPr>
          <a:lstStyle/>
          <a:p>
            <a:pPr algn="ctr"/>
            <a:r>
              <a:rPr lang="en-US" sz="2800" b="1" dirty="0">
                <a:latin typeface="Arial" pitchFamily="34" charset="0"/>
                <a:cs typeface="Arial" pitchFamily="34" charset="0"/>
              </a:rPr>
              <a:t>CAS</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1"/>
          <p:cNvSpPr>
            <a:spLocks noGrp="1"/>
          </p:cNvSpPr>
          <p:nvPr>
            <p:ph type="ftr" sz="quarter" idx="10"/>
          </p:nvPr>
        </p:nvSpPr>
        <p:spPr>
          <a:noFill/>
        </p:spPr>
        <p:txBody>
          <a:bodyPr/>
          <a:lstStyle/>
          <a:p>
            <a:r>
              <a:rPr lang="en-US" smtClean="0"/>
              <a:t>Art of Multiprocessor Programming</a:t>
            </a:r>
          </a:p>
        </p:txBody>
      </p:sp>
      <p:sp>
        <p:nvSpPr>
          <p:cNvPr id="95235" name="Slide Number Placeholder 2"/>
          <p:cNvSpPr>
            <a:spLocks noGrp="1"/>
          </p:cNvSpPr>
          <p:nvPr>
            <p:ph type="sldNum" sz="quarter" idx="11"/>
          </p:nvPr>
        </p:nvSpPr>
        <p:spPr>
          <a:noFill/>
        </p:spPr>
        <p:txBody>
          <a:bodyPr/>
          <a:lstStyle/>
          <a:p>
            <a:fld id="{44CD6254-93B4-47BC-BBE7-61D432448D1B}" type="slidenum">
              <a:rPr lang="ar-SA" smtClean="0"/>
              <a:pPr/>
              <a:t>92</a:t>
            </a:fld>
            <a:endParaRPr lang="en-US" smtClean="0"/>
          </a:p>
        </p:txBody>
      </p:sp>
      <p:sp>
        <p:nvSpPr>
          <p:cNvPr id="9523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69CACEFF-1CE2-4192-9170-085081BD6BBC}" type="slidenum">
              <a:rPr lang="ar-SA" sz="1400">
                <a:solidFill>
                  <a:schemeClr val="tx1"/>
                </a:solidFill>
                <a:latin typeface="Arial" pitchFamily="34" charset="0"/>
                <a:cs typeface="Arial" pitchFamily="34" charset="0"/>
              </a:rPr>
              <a:pPr/>
              <a:t>92</a:t>
            </a:fld>
            <a:endParaRPr lang="en-US" sz="1400">
              <a:solidFill>
                <a:schemeClr val="tx1"/>
              </a:solidFill>
              <a:latin typeface="Arial" pitchFamily="34" charset="0"/>
              <a:cs typeface="Arial" pitchFamily="34" charset="0"/>
            </a:endParaRPr>
          </a:p>
        </p:txBody>
      </p:sp>
      <p:sp>
        <p:nvSpPr>
          <p:cNvPr id="67379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95238" name="Rectangle 3"/>
          <p:cNvSpPr>
            <a:spLocks noGrp="1" noChangeArrowheads="1"/>
          </p:cNvSpPr>
          <p:nvPr>
            <p:ph type="title" idx="4294967295"/>
          </p:nvPr>
        </p:nvSpPr>
        <p:spPr/>
        <p:txBody>
          <a:bodyPr/>
          <a:lstStyle/>
          <a:p>
            <a:r>
              <a:rPr lang="en-US" smtClean="0"/>
              <a:t>Enqueue</a:t>
            </a:r>
          </a:p>
        </p:txBody>
      </p:sp>
      <p:sp>
        <p:nvSpPr>
          <p:cNvPr id="95239"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95240" name="Group 5"/>
          <p:cNvGrpSpPr>
            <a:grpSpLocks/>
          </p:cNvGrpSpPr>
          <p:nvPr/>
        </p:nvGrpSpPr>
        <p:grpSpPr bwMode="auto">
          <a:xfrm>
            <a:off x="3990975" y="1933575"/>
            <a:ext cx="976313" cy="609600"/>
            <a:chOff x="3417" y="2938"/>
            <a:chExt cx="615" cy="384"/>
          </a:xfrm>
        </p:grpSpPr>
        <p:sp>
          <p:nvSpPr>
            <p:cNvPr id="673798"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95270"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95241" name="Group 8"/>
          <p:cNvGrpSpPr>
            <a:grpSpLocks/>
          </p:cNvGrpSpPr>
          <p:nvPr/>
        </p:nvGrpSpPr>
        <p:grpSpPr bwMode="auto">
          <a:xfrm>
            <a:off x="4084638" y="2106613"/>
            <a:ext cx="304800" cy="304800"/>
            <a:chOff x="3894" y="2760"/>
            <a:chExt cx="192" cy="192"/>
          </a:xfrm>
        </p:grpSpPr>
        <p:sp>
          <p:nvSpPr>
            <p:cNvPr id="95267"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68"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95242"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95243"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95244" name="Group 13"/>
          <p:cNvGrpSpPr>
            <a:grpSpLocks/>
          </p:cNvGrpSpPr>
          <p:nvPr/>
        </p:nvGrpSpPr>
        <p:grpSpPr bwMode="auto">
          <a:xfrm>
            <a:off x="6256338" y="1919288"/>
            <a:ext cx="976312" cy="609600"/>
            <a:chOff x="3417" y="2938"/>
            <a:chExt cx="615" cy="384"/>
          </a:xfrm>
        </p:grpSpPr>
        <p:sp>
          <p:nvSpPr>
            <p:cNvPr id="673806"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95266"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673808"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nvGrpSpPr>
          <p:cNvPr id="95246" name="Group 17"/>
          <p:cNvGrpSpPr>
            <a:grpSpLocks/>
          </p:cNvGrpSpPr>
          <p:nvPr/>
        </p:nvGrpSpPr>
        <p:grpSpPr bwMode="auto">
          <a:xfrm>
            <a:off x="6350000" y="2092325"/>
            <a:ext cx="304800" cy="304800"/>
            <a:chOff x="3894" y="2760"/>
            <a:chExt cx="192" cy="192"/>
          </a:xfrm>
        </p:grpSpPr>
        <p:sp>
          <p:nvSpPr>
            <p:cNvPr id="95263"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64"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95247"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95248"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95249" name="Group 29"/>
          <p:cNvGrpSpPr>
            <a:grpSpLocks/>
          </p:cNvGrpSpPr>
          <p:nvPr/>
        </p:nvGrpSpPr>
        <p:grpSpPr bwMode="auto">
          <a:xfrm>
            <a:off x="5527675" y="4989513"/>
            <a:ext cx="1447800" cy="1295400"/>
            <a:chOff x="1584" y="816"/>
            <a:chExt cx="912" cy="816"/>
          </a:xfrm>
        </p:grpSpPr>
        <p:sp>
          <p:nvSpPr>
            <p:cNvPr id="95254" name="Freeform 3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55" name="Freeform 3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56" name="Freeform 32"/>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57" name="Freeform 3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58" name="Freeform 3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59" name="Freeform 3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60" name="Freeform 36"/>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61" name="Freeform 37"/>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62" name="Freeform 38"/>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95250" name="Group 39"/>
          <p:cNvGrpSpPr>
            <a:grpSpLocks/>
          </p:cNvGrpSpPr>
          <p:nvPr/>
        </p:nvGrpSpPr>
        <p:grpSpPr bwMode="auto">
          <a:xfrm>
            <a:off x="7580621" y="4139892"/>
            <a:ext cx="304800" cy="304800"/>
            <a:chOff x="3894" y="2760"/>
            <a:chExt cx="192" cy="192"/>
          </a:xfrm>
        </p:grpSpPr>
        <p:sp>
          <p:nvSpPr>
            <p:cNvPr id="95252" name="Oval 40"/>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95253" name="Oval 41"/>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73835" name="AutoShape 43"/>
          <p:cNvSpPr>
            <a:spLocks noChangeArrowheads="1"/>
          </p:cNvSpPr>
          <p:nvPr/>
        </p:nvSpPr>
        <p:spPr bwMode="auto">
          <a:xfrm flipH="1">
            <a:off x="6542088" y="3963988"/>
            <a:ext cx="1782762" cy="701675"/>
          </a:xfrm>
          <a:prstGeom prst="wedgeRoundRectCallout">
            <a:avLst>
              <a:gd name="adj1" fmla="val 58278"/>
              <a:gd name="adj2" fmla="val 74884"/>
              <a:gd name="adj3" fmla="val 16667"/>
            </a:avLst>
          </a:prstGeom>
          <a:noFill/>
          <a:ln w="38100" algn="ctr">
            <a:solidFill>
              <a:schemeClr val="accent1"/>
            </a:solidFill>
            <a:miter lim="800000"/>
            <a:headEnd/>
            <a:tailEnd/>
          </a:ln>
        </p:spPr>
        <p:txBody>
          <a:bodyPr/>
          <a:lstStyle/>
          <a:p>
            <a:pPr algn="ctr"/>
            <a:r>
              <a:rPr lang="en-US" sz="2800" b="1" dirty="0" err="1" smtClean="0">
                <a:solidFill>
                  <a:schemeClr val="accent1"/>
                </a:solidFill>
                <a:latin typeface="Arial" pitchFamily="34" charset="0"/>
                <a:cs typeface="Arial" pitchFamily="34" charset="0"/>
              </a:rPr>
              <a:t>enq</a:t>
            </a:r>
            <a:r>
              <a:rPr lang="en-US" sz="2800" b="1" dirty="0">
                <a:solidFill>
                  <a:schemeClr val="accent1"/>
                </a:solidFill>
                <a:latin typeface="Arial" pitchFamily="34" charset="0"/>
                <a:cs typeface="Arial" pitchFamily="34" charset="0"/>
              </a:rPr>
              <a:t>(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afterEffect">
                                  <p:stCondLst>
                                    <p:cond delay="0"/>
                                  </p:stCondLst>
                                  <p:childTnLst>
                                    <p:animEffect transition="out" filter="blinds(horizontal)">
                                      <p:cBhvr>
                                        <p:cTn id="6" dur="500"/>
                                        <p:tgtEl>
                                          <p:spTgt spid="673808"/>
                                        </p:tgtEl>
                                      </p:cBhvr>
                                    </p:animEffect>
                                    <p:set>
                                      <p:cBhvr>
                                        <p:cTn id="7" dur="1" fill="hold">
                                          <p:stCondLst>
                                            <p:cond delay="499"/>
                                          </p:stCondLst>
                                        </p:cTn>
                                        <p:tgtEl>
                                          <p:spTgt spid="67380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3835"/>
                                        </p:tgtEl>
                                        <p:attrNameLst>
                                          <p:attrName>style.visibility</p:attrName>
                                        </p:attrNameLst>
                                      </p:cBhvr>
                                      <p:to>
                                        <p:strVal val="visible"/>
                                      </p:to>
                                    </p:set>
                                    <p:animEffect transition="in" filter="blinds(horizontal)">
                                      <p:cBhvr>
                                        <p:cTn id="12" dur="500"/>
                                        <p:tgtEl>
                                          <p:spTgt spid="673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08" grpId="0" animBg="1"/>
      <p:bldP spid="67383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1"/>
          <p:cNvSpPr>
            <a:spLocks noGrp="1"/>
          </p:cNvSpPr>
          <p:nvPr>
            <p:ph type="ftr" sz="quarter" idx="10"/>
          </p:nvPr>
        </p:nvSpPr>
        <p:spPr>
          <a:noFill/>
        </p:spPr>
        <p:txBody>
          <a:bodyPr/>
          <a:lstStyle/>
          <a:p>
            <a:r>
              <a:rPr lang="en-US" smtClean="0"/>
              <a:t>Art of Multiprocessor Programming</a:t>
            </a:r>
          </a:p>
        </p:txBody>
      </p:sp>
      <p:sp>
        <p:nvSpPr>
          <p:cNvPr id="96259" name="Slide Number Placeholder 2"/>
          <p:cNvSpPr>
            <a:spLocks noGrp="1"/>
          </p:cNvSpPr>
          <p:nvPr>
            <p:ph type="sldNum" sz="quarter" idx="11"/>
          </p:nvPr>
        </p:nvSpPr>
        <p:spPr>
          <a:noFill/>
        </p:spPr>
        <p:txBody>
          <a:bodyPr/>
          <a:lstStyle/>
          <a:p>
            <a:fld id="{4023CD42-B927-4D92-BABD-587C7744192A}" type="slidenum">
              <a:rPr lang="ar-SA" smtClean="0">
                <a:cs typeface="Arial" pitchFamily="34" charset="0"/>
              </a:rPr>
              <a:pPr/>
              <a:t>93</a:t>
            </a:fld>
            <a:endParaRPr lang="en-US" smtClean="0">
              <a:cs typeface="Arial" pitchFamily="34" charset="0"/>
            </a:endParaRPr>
          </a:p>
        </p:txBody>
      </p:sp>
      <p:sp>
        <p:nvSpPr>
          <p:cNvPr id="9626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0D72E8D-104E-4C22-AFEB-6782AD713070}" type="slidenum">
              <a:rPr lang="ar-SA" sz="1400">
                <a:solidFill>
                  <a:schemeClr val="tx1"/>
                </a:solidFill>
                <a:latin typeface="Arial" pitchFamily="34" charset="0"/>
                <a:cs typeface="Arial" pitchFamily="34" charset="0"/>
              </a:rPr>
              <a:pPr/>
              <a:t>93</a:t>
            </a:fld>
            <a:endParaRPr lang="en-US" sz="1400" dirty="0">
              <a:solidFill>
                <a:schemeClr val="tx1"/>
              </a:solidFill>
              <a:latin typeface="Arial" pitchFamily="34" charset="0"/>
              <a:cs typeface="Arial" pitchFamily="34" charset="0"/>
            </a:endParaRPr>
          </a:p>
        </p:txBody>
      </p:sp>
      <p:sp>
        <p:nvSpPr>
          <p:cNvPr id="108032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cs typeface="Arial" pitchFamily="34" charset="0"/>
            </a:endParaRPr>
          </a:p>
        </p:txBody>
      </p:sp>
      <p:sp>
        <p:nvSpPr>
          <p:cNvPr id="96262" name="Rectangle 3"/>
          <p:cNvSpPr>
            <a:spLocks noGrp="1" noChangeArrowheads="1"/>
          </p:cNvSpPr>
          <p:nvPr>
            <p:ph type="title" idx="4294967295"/>
          </p:nvPr>
        </p:nvSpPr>
        <p:spPr/>
        <p:txBody>
          <a:bodyPr/>
          <a:lstStyle/>
          <a:p>
            <a:r>
              <a:rPr lang="en-US" smtClean="0"/>
              <a:t>Enqueue</a:t>
            </a:r>
          </a:p>
        </p:txBody>
      </p:sp>
      <p:sp>
        <p:nvSpPr>
          <p:cNvPr id="96263"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96264" name="Group 5"/>
          <p:cNvGrpSpPr>
            <a:grpSpLocks/>
          </p:cNvGrpSpPr>
          <p:nvPr/>
        </p:nvGrpSpPr>
        <p:grpSpPr bwMode="auto">
          <a:xfrm>
            <a:off x="3990975" y="1933575"/>
            <a:ext cx="976313" cy="609600"/>
            <a:chOff x="3417" y="2938"/>
            <a:chExt cx="615" cy="384"/>
          </a:xfrm>
        </p:grpSpPr>
        <p:sp>
          <p:nvSpPr>
            <p:cNvPr id="1080326"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96298"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grpSp>
        <p:nvGrpSpPr>
          <p:cNvPr id="96265" name="Group 8"/>
          <p:cNvGrpSpPr>
            <a:grpSpLocks/>
          </p:cNvGrpSpPr>
          <p:nvPr/>
        </p:nvGrpSpPr>
        <p:grpSpPr bwMode="auto">
          <a:xfrm>
            <a:off x="4084638" y="2106613"/>
            <a:ext cx="304800" cy="304800"/>
            <a:chOff x="3894" y="2760"/>
            <a:chExt cx="192" cy="192"/>
          </a:xfrm>
        </p:grpSpPr>
        <p:sp>
          <p:nvSpPr>
            <p:cNvPr id="96295"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96296"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96266"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dirty="0">
                <a:solidFill>
                  <a:schemeClr val="tx1"/>
                </a:solidFill>
                <a:latin typeface="Arial" pitchFamily="34" charset="0"/>
                <a:cs typeface="Arial" pitchFamily="34" charset="0"/>
              </a:rPr>
              <a:t>head</a:t>
            </a:r>
          </a:p>
        </p:txBody>
      </p:sp>
      <p:sp>
        <p:nvSpPr>
          <p:cNvPr id="96267"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96268" name="Group 13"/>
          <p:cNvGrpSpPr>
            <a:grpSpLocks/>
          </p:cNvGrpSpPr>
          <p:nvPr/>
        </p:nvGrpSpPr>
        <p:grpSpPr bwMode="auto">
          <a:xfrm>
            <a:off x="6256338" y="1919288"/>
            <a:ext cx="976312" cy="609600"/>
            <a:chOff x="3417" y="2938"/>
            <a:chExt cx="615" cy="384"/>
          </a:xfrm>
        </p:grpSpPr>
        <p:sp>
          <p:nvSpPr>
            <p:cNvPr id="1080334"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96294"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sp>
        <p:nvSpPr>
          <p:cNvPr id="96269"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96270" name="Group 17"/>
          <p:cNvGrpSpPr>
            <a:grpSpLocks/>
          </p:cNvGrpSpPr>
          <p:nvPr/>
        </p:nvGrpSpPr>
        <p:grpSpPr bwMode="auto">
          <a:xfrm>
            <a:off x="6350000" y="2092325"/>
            <a:ext cx="304800" cy="304800"/>
            <a:chOff x="3894" y="2760"/>
            <a:chExt cx="192" cy="192"/>
          </a:xfrm>
        </p:grpSpPr>
        <p:sp>
          <p:nvSpPr>
            <p:cNvPr id="96291"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96292"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96271"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96272"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96273" name="Group 22"/>
          <p:cNvGrpSpPr>
            <a:grpSpLocks/>
          </p:cNvGrpSpPr>
          <p:nvPr/>
        </p:nvGrpSpPr>
        <p:grpSpPr bwMode="auto">
          <a:xfrm>
            <a:off x="5527675" y="4989513"/>
            <a:ext cx="1447800" cy="1295400"/>
            <a:chOff x="1584" y="816"/>
            <a:chExt cx="912" cy="816"/>
          </a:xfrm>
        </p:grpSpPr>
        <p:sp>
          <p:nvSpPr>
            <p:cNvPr id="96282" name="Freeform 2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6283" name="Freeform 2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6284" name="Freeform 25"/>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6285" name="Freeform 2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96286" name="Freeform 2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96287" name="Freeform 2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96288" name="Freeform 29"/>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6289" name="Freeform 30"/>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6290" name="Freeform 31"/>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080355" name="AutoShape 35"/>
          <p:cNvSpPr>
            <a:spLocks noChangeArrowheads="1"/>
          </p:cNvSpPr>
          <p:nvPr/>
        </p:nvSpPr>
        <p:spPr bwMode="auto">
          <a:xfrm flipH="1">
            <a:off x="7089775" y="2936875"/>
            <a:ext cx="1782763" cy="996950"/>
          </a:xfrm>
          <a:prstGeom prst="wedgeRoundRectCallout">
            <a:avLst>
              <a:gd name="adj1" fmla="val 88731"/>
              <a:gd name="adj2" fmla="val 140444"/>
              <a:gd name="adj3" fmla="val 16667"/>
            </a:avLst>
          </a:prstGeom>
          <a:noFill/>
          <a:ln w="38100" algn="ctr">
            <a:solidFill>
              <a:schemeClr val="accent1"/>
            </a:solidFill>
            <a:miter lim="800000"/>
            <a:headEnd/>
            <a:tailEnd/>
          </a:ln>
        </p:spPr>
        <p:txBody>
          <a:bodyPr/>
          <a:lstStyle/>
          <a:p>
            <a:pPr algn="ctr"/>
            <a:endParaRPr lang="en-US" sz="2800" b="1" dirty="0">
              <a:solidFill>
                <a:schemeClr val="accent1"/>
              </a:solidFill>
              <a:latin typeface="Arial" pitchFamily="34" charset="0"/>
              <a:cs typeface="Courier New" pitchFamily="49" charset="0"/>
            </a:endParaRPr>
          </a:p>
        </p:txBody>
      </p:sp>
      <p:grpSp>
        <p:nvGrpSpPr>
          <p:cNvPr id="96275" name="Group 36"/>
          <p:cNvGrpSpPr>
            <a:grpSpLocks/>
          </p:cNvGrpSpPr>
          <p:nvPr/>
        </p:nvGrpSpPr>
        <p:grpSpPr bwMode="auto">
          <a:xfrm>
            <a:off x="7537450" y="3095625"/>
            <a:ext cx="976313" cy="609600"/>
            <a:chOff x="3417" y="2938"/>
            <a:chExt cx="615" cy="384"/>
          </a:xfrm>
        </p:grpSpPr>
        <p:sp>
          <p:nvSpPr>
            <p:cNvPr id="1080357" name="AutoShape 3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96281" name="Line 38"/>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sp>
        <p:nvSpPr>
          <p:cNvPr id="96276" name="Line 39"/>
          <p:cNvSpPr>
            <a:spLocks noChangeShapeType="1"/>
          </p:cNvSpPr>
          <p:nvPr/>
        </p:nvSpPr>
        <p:spPr bwMode="auto">
          <a:xfrm>
            <a:off x="8026400" y="3095625"/>
            <a:ext cx="487363"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96277" name="Group 40"/>
          <p:cNvGrpSpPr>
            <a:grpSpLocks/>
          </p:cNvGrpSpPr>
          <p:nvPr/>
        </p:nvGrpSpPr>
        <p:grpSpPr bwMode="auto">
          <a:xfrm>
            <a:off x="7664450" y="3279775"/>
            <a:ext cx="304800" cy="304800"/>
            <a:chOff x="3894" y="2760"/>
            <a:chExt cx="192" cy="192"/>
          </a:xfrm>
        </p:grpSpPr>
        <p:sp>
          <p:nvSpPr>
            <p:cNvPr id="96278" name="Oval 41"/>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96279" name="Oval 42"/>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0355"/>
                                        </p:tgtEl>
                                        <p:attrNameLst>
                                          <p:attrName>style.visibility</p:attrName>
                                        </p:attrNameLst>
                                      </p:cBhvr>
                                      <p:to>
                                        <p:strVal val="visible"/>
                                      </p:to>
                                    </p:set>
                                    <p:animEffect transition="in" filter="blinds(horizontal)">
                                      <p:cBhvr>
                                        <p:cTn id="7" dur="500"/>
                                        <p:tgtEl>
                                          <p:spTgt spid="108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5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1"/>
          <p:cNvSpPr>
            <a:spLocks noGrp="1"/>
          </p:cNvSpPr>
          <p:nvPr>
            <p:ph type="ftr" sz="quarter" idx="10"/>
          </p:nvPr>
        </p:nvSpPr>
        <p:spPr>
          <a:noFill/>
        </p:spPr>
        <p:txBody>
          <a:bodyPr/>
          <a:lstStyle/>
          <a:p>
            <a:r>
              <a:rPr lang="en-US" smtClean="0"/>
              <a:t>Art of Multiprocessor Programming</a:t>
            </a:r>
          </a:p>
        </p:txBody>
      </p:sp>
      <p:sp>
        <p:nvSpPr>
          <p:cNvPr id="97283" name="Slide Number Placeholder 2"/>
          <p:cNvSpPr>
            <a:spLocks noGrp="1"/>
          </p:cNvSpPr>
          <p:nvPr>
            <p:ph type="sldNum" sz="quarter" idx="11"/>
          </p:nvPr>
        </p:nvSpPr>
        <p:spPr>
          <a:noFill/>
        </p:spPr>
        <p:txBody>
          <a:bodyPr/>
          <a:lstStyle/>
          <a:p>
            <a:fld id="{D242E96D-EA86-493B-A090-84530A15AD23}" type="slidenum">
              <a:rPr lang="ar-SA" smtClean="0">
                <a:cs typeface="Arial" pitchFamily="34" charset="0"/>
              </a:rPr>
              <a:pPr/>
              <a:t>94</a:t>
            </a:fld>
            <a:endParaRPr lang="en-US" smtClean="0">
              <a:cs typeface="Arial" pitchFamily="34" charset="0"/>
            </a:endParaRPr>
          </a:p>
        </p:txBody>
      </p:sp>
      <p:sp>
        <p:nvSpPr>
          <p:cNvPr id="9728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82EF6785-B036-4D05-B1DF-6C9E66CC1543}" type="slidenum">
              <a:rPr lang="ar-SA" sz="1400">
                <a:solidFill>
                  <a:schemeClr val="tx1"/>
                </a:solidFill>
                <a:latin typeface="Arial" pitchFamily="34" charset="0"/>
                <a:cs typeface="Arial" pitchFamily="34" charset="0"/>
              </a:rPr>
              <a:pPr/>
              <a:t>94</a:t>
            </a:fld>
            <a:endParaRPr lang="en-US" sz="1400" dirty="0">
              <a:solidFill>
                <a:schemeClr val="tx1"/>
              </a:solidFill>
              <a:latin typeface="Arial" pitchFamily="34" charset="0"/>
              <a:cs typeface="Arial" pitchFamily="34" charset="0"/>
            </a:endParaRPr>
          </a:p>
        </p:txBody>
      </p:sp>
      <p:sp>
        <p:nvSpPr>
          <p:cNvPr id="107827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97286" name="Rectangle 3"/>
          <p:cNvSpPr>
            <a:spLocks noGrp="1" noChangeArrowheads="1"/>
          </p:cNvSpPr>
          <p:nvPr>
            <p:ph type="title" idx="4294967295"/>
          </p:nvPr>
        </p:nvSpPr>
        <p:spPr/>
        <p:txBody>
          <a:bodyPr/>
          <a:lstStyle/>
          <a:p>
            <a:r>
              <a:rPr lang="en-US" smtClean="0"/>
              <a:t>Logical Enqueue</a:t>
            </a:r>
          </a:p>
        </p:txBody>
      </p:sp>
      <p:sp>
        <p:nvSpPr>
          <p:cNvPr id="97287"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97288" name="Group 5"/>
          <p:cNvGrpSpPr>
            <a:grpSpLocks/>
          </p:cNvGrpSpPr>
          <p:nvPr/>
        </p:nvGrpSpPr>
        <p:grpSpPr bwMode="auto">
          <a:xfrm>
            <a:off x="3990975" y="1933575"/>
            <a:ext cx="976313" cy="609600"/>
            <a:chOff x="3417" y="2938"/>
            <a:chExt cx="615" cy="384"/>
          </a:xfrm>
        </p:grpSpPr>
        <p:sp>
          <p:nvSpPr>
            <p:cNvPr id="1078278"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97323"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grpSp>
        <p:nvGrpSpPr>
          <p:cNvPr id="97289" name="Group 8"/>
          <p:cNvGrpSpPr>
            <a:grpSpLocks/>
          </p:cNvGrpSpPr>
          <p:nvPr/>
        </p:nvGrpSpPr>
        <p:grpSpPr bwMode="auto">
          <a:xfrm>
            <a:off x="4084638" y="2106613"/>
            <a:ext cx="304800" cy="304800"/>
            <a:chOff x="3894" y="2760"/>
            <a:chExt cx="192" cy="192"/>
          </a:xfrm>
        </p:grpSpPr>
        <p:sp>
          <p:nvSpPr>
            <p:cNvPr id="97320"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97321"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97290"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97291"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97292" name="Group 13"/>
          <p:cNvGrpSpPr>
            <a:grpSpLocks/>
          </p:cNvGrpSpPr>
          <p:nvPr/>
        </p:nvGrpSpPr>
        <p:grpSpPr bwMode="auto">
          <a:xfrm>
            <a:off x="6256338" y="1919288"/>
            <a:ext cx="976312" cy="609600"/>
            <a:chOff x="3417" y="2938"/>
            <a:chExt cx="615" cy="384"/>
          </a:xfrm>
        </p:grpSpPr>
        <p:sp>
          <p:nvSpPr>
            <p:cNvPr id="1078286"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97319"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sp>
        <p:nvSpPr>
          <p:cNvPr id="1078288" name="Line 16"/>
          <p:cNvSpPr>
            <a:spLocks noChangeShapeType="1"/>
          </p:cNvSpPr>
          <p:nvPr/>
        </p:nvSpPr>
        <p:spPr bwMode="auto">
          <a:xfrm>
            <a:off x="6745288" y="1919288"/>
            <a:ext cx="487362" cy="609600"/>
          </a:xfrm>
          <a:prstGeom prst="line">
            <a:avLst/>
          </a:prstGeom>
          <a:noFill/>
          <a:ln w="38100">
            <a:solidFill>
              <a:schemeClr val="tx1"/>
            </a:solidFill>
            <a:round/>
            <a:headEnd/>
            <a:tailEnd/>
          </a:ln>
        </p:spPr>
        <p:txBody>
          <a:bodyPr/>
          <a:lstStyle/>
          <a:p>
            <a:endParaRPr lang="en-US" dirty="0">
              <a:latin typeface="Arial" pitchFamily="34" charset="0"/>
            </a:endParaRPr>
          </a:p>
        </p:txBody>
      </p:sp>
      <p:grpSp>
        <p:nvGrpSpPr>
          <p:cNvPr id="97294" name="Group 17"/>
          <p:cNvGrpSpPr>
            <a:grpSpLocks/>
          </p:cNvGrpSpPr>
          <p:nvPr/>
        </p:nvGrpSpPr>
        <p:grpSpPr bwMode="auto">
          <a:xfrm>
            <a:off x="6350000" y="2092325"/>
            <a:ext cx="304800" cy="304800"/>
            <a:chOff x="3894" y="2760"/>
            <a:chExt cx="192" cy="192"/>
          </a:xfrm>
        </p:grpSpPr>
        <p:sp>
          <p:nvSpPr>
            <p:cNvPr id="97316"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97317"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97295"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sp>
        <p:nvSpPr>
          <p:cNvPr id="97296"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97297" name="Group 23"/>
          <p:cNvGrpSpPr>
            <a:grpSpLocks/>
          </p:cNvGrpSpPr>
          <p:nvPr/>
        </p:nvGrpSpPr>
        <p:grpSpPr bwMode="auto">
          <a:xfrm>
            <a:off x="7385050" y="2943225"/>
            <a:ext cx="976313" cy="609600"/>
            <a:chOff x="3417" y="2938"/>
            <a:chExt cx="615" cy="384"/>
          </a:xfrm>
        </p:grpSpPr>
        <p:sp>
          <p:nvSpPr>
            <p:cNvPr id="1078296" name="AutoShape 2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97315" name="Line 2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sp>
        <p:nvSpPr>
          <p:cNvPr id="97298" name="Line 26"/>
          <p:cNvSpPr>
            <a:spLocks noChangeShapeType="1"/>
          </p:cNvSpPr>
          <p:nvPr/>
        </p:nvSpPr>
        <p:spPr bwMode="auto">
          <a:xfrm>
            <a:off x="7874000" y="2943225"/>
            <a:ext cx="487363"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078299" name="Freeform 27"/>
          <p:cNvSpPr>
            <a:spLocks/>
          </p:cNvSpPr>
          <p:nvPr/>
        </p:nvSpPr>
        <p:spPr bwMode="auto">
          <a:xfrm>
            <a:off x="6988175" y="2233613"/>
            <a:ext cx="371475" cy="855662"/>
          </a:xfrm>
          <a:custGeom>
            <a:avLst/>
            <a:gdLst>
              <a:gd name="T0" fmla="*/ 2147483647 w 234"/>
              <a:gd name="T1" fmla="*/ 0 h 539"/>
              <a:gd name="T2" fmla="*/ 2147483647 w 234"/>
              <a:gd name="T3" fmla="*/ 2147483647 h 539"/>
              <a:gd name="T4" fmla="*/ 2147483647 w 234"/>
              <a:gd name="T5" fmla="*/ 2147483647 h 539"/>
              <a:gd name="T6" fmla="*/ 0 60000 65536"/>
              <a:gd name="T7" fmla="*/ 0 60000 65536"/>
              <a:gd name="T8" fmla="*/ 0 60000 65536"/>
              <a:gd name="T9" fmla="*/ 0 w 234"/>
              <a:gd name="T10" fmla="*/ 0 h 539"/>
              <a:gd name="T11" fmla="*/ 234 w 234"/>
              <a:gd name="T12" fmla="*/ 539 h 539"/>
            </a:gdLst>
            <a:ahLst/>
            <a:cxnLst>
              <a:cxn ang="T6">
                <a:pos x="T0" y="T1"/>
              </a:cxn>
              <a:cxn ang="T7">
                <a:pos x="T2" y="T3"/>
              </a:cxn>
              <a:cxn ang="T8">
                <a:pos x="T4" y="T5"/>
              </a:cxn>
            </a:cxnLst>
            <a:rect l="T9" t="T10" r="T11" b="T12"/>
            <a:pathLst>
              <a:path w="234" h="539">
                <a:moveTo>
                  <a:pt x="17" y="0"/>
                </a:moveTo>
                <a:cubicBezTo>
                  <a:pt x="20" y="75"/>
                  <a:pt x="0" y="367"/>
                  <a:pt x="36" y="453"/>
                </a:cubicBezTo>
                <a:cubicBezTo>
                  <a:pt x="72" y="539"/>
                  <a:pt x="193" y="505"/>
                  <a:pt x="234" y="519"/>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97300" name="Group 28"/>
          <p:cNvGrpSpPr>
            <a:grpSpLocks/>
          </p:cNvGrpSpPr>
          <p:nvPr/>
        </p:nvGrpSpPr>
        <p:grpSpPr bwMode="auto">
          <a:xfrm>
            <a:off x="5527675" y="4989513"/>
            <a:ext cx="1447800" cy="1295400"/>
            <a:chOff x="1584" y="816"/>
            <a:chExt cx="912" cy="816"/>
          </a:xfrm>
        </p:grpSpPr>
        <p:sp>
          <p:nvSpPr>
            <p:cNvPr id="97305" name="Freeform 2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7306" name="Freeform 3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7307" name="Freeform 31"/>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7308" name="Freeform 3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97309" name="Freeform 3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97310" name="Freeform 3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97311" name="Freeform 35"/>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7312" name="Freeform 36"/>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7313" name="Freeform 37"/>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97301" name="Group 38"/>
          <p:cNvGrpSpPr>
            <a:grpSpLocks/>
          </p:cNvGrpSpPr>
          <p:nvPr/>
        </p:nvGrpSpPr>
        <p:grpSpPr bwMode="auto">
          <a:xfrm>
            <a:off x="7512050" y="3127375"/>
            <a:ext cx="304800" cy="304800"/>
            <a:chOff x="3894" y="2760"/>
            <a:chExt cx="192" cy="192"/>
          </a:xfrm>
        </p:grpSpPr>
        <p:sp>
          <p:nvSpPr>
            <p:cNvPr id="97303" name="Oval 39"/>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97304" name="Oval 40"/>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1078313" name="AutoShape 41"/>
          <p:cNvSpPr>
            <a:spLocks noChangeArrowheads="1"/>
          </p:cNvSpPr>
          <p:nvPr/>
        </p:nvSpPr>
        <p:spPr bwMode="auto">
          <a:xfrm>
            <a:off x="6607175" y="1506538"/>
            <a:ext cx="1492250" cy="1325562"/>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8313"/>
                                        </p:tgtEl>
                                        <p:attrNameLst>
                                          <p:attrName>style.visibility</p:attrName>
                                        </p:attrNameLst>
                                      </p:cBhvr>
                                      <p:to>
                                        <p:strVal val="visible"/>
                                      </p:to>
                                    </p:set>
                                    <p:animEffect transition="in" filter="blinds(horizontal)">
                                      <p:cBhvr>
                                        <p:cTn id="7" dur="500"/>
                                        <p:tgtEl>
                                          <p:spTgt spid="1078313"/>
                                        </p:tgtEl>
                                      </p:cBhvr>
                                    </p:animEffect>
                                  </p:childTnLst>
                                </p:cTn>
                              </p:par>
                            </p:childTnLst>
                          </p:cTn>
                        </p:par>
                        <p:par>
                          <p:cTn id="8" fill="hold">
                            <p:stCondLst>
                              <p:cond delay="500"/>
                            </p:stCondLst>
                            <p:childTnLst>
                              <p:par>
                                <p:cTn id="9" presetID="3" presetClass="exit" presetSubtype="10" fill="hold" grpId="1" nodeType="afterEffect">
                                  <p:stCondLst>
                                    <p:cond delay="0"/>
                                  </p:stCondLst>
                                  <p:childTnLst>
                                    <p:animEffect transition="out" filter="blinds(horizontal)">
                                      <p:cBhvr>
                                        <p:cTn id="10" dur="500"/>
                                        <p:tgtEl>
                                          <p:spTgt spid="1078313"/>
                                        </p:tgtEl>
                                      </p:cBhvr>
                                    </p:animEffect>
                                    <p:set>
                                      <p:cBhvr>
                                        <p:cTn id="11" dur="1" fill="hold">
                                          <p:stCondLst>
                                            <p:cond delay="499"/>
                                          </p:stCondLst>
                                        </p:cTn>
                                        <p:tgtEl>
                                          <p:spTgt spid="1078313"/>
                                        </p:tgtEl>
                                        <p:attrNameLst>
                                          <p:attrName>style.visibility</p:attrName>
                                        </p:attrNameLst>
                                      </p:cBhvr>
                                      <p:to>
                                        <p:strVal val="hidden"/>
                                      </p:to>
                                    </p:set>
                                  </p:childTnLst>
                                </p:cTn>
                              </p:par>
                            </p:childTnLst>
                          </p:cTn>
                        </p:par>
                        <p:par>
                          <p:cTn id="12" fill="hold">
                            <p:stCondLst>
                              <p:cond delay="1000"/>
                            </p:stCondLst>
                            <p:childTnLst>
                              <p:par>
                                <p:cTn id="13" presetID="3" presetClass="exit" presetSubtype="10" fill="hold" grpId="0" nodeType="afterEffect">
                                  <p:stCondLst>
                                    <p:cond delay="0"/>
                                  </p:stCondLst>
                                  <p:childTnLst>
                                    <p:animEffect transition="out" filter="blinds(horizontal)">
                                      <p:cBhvr>
                                        <p:cTn id="14" dur="500"/>
                                        <p:tgtEl>
                                          <p:spTgt spid="1078288"/>
                                        </p:tgtEl>
                                      </p:cBhvr>
                                    </p:animEffect>
                                    <p:set>
                                      <p:cBhvr>
                                        <p:cTn id="15" dur="1" fill="hold">
                                          <p:stCondLst>
                                            <p:cond delay="499"/>
                                          </p:stCondLst>
                                        </p:cTn>
                                        <p:tgtEl>
                                          <p:spTgt spid="1078288"/>
                                        </p:tgtEl>
                                        <p:attrNameLst>
                                          <p:attrName>style.visibility</p:attrName>
                                        </p:attrNameLst>
                                      </p:cBhvr>
                                      <p:to>
                                        <p:strVal val="hidden"/>
                                      </p:to>
                                    </p:se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78299"/>
                                        </p:tgtEl>
                                        <p:attrNameLst>
                                          <p:attrName>style.visibility</p:attrName>
                                        </p:attrNameLst>
                                      </p:cBhvr>
                                      <p:to>
                                        <p:strVal val="visible"/>
                                      </p:to>
                                    </p:set>
                                    <p:animEffect transition="in" filter="blinds(horizontal)">
                                      <p:cBhvr>
                                        <p:cTn id="19" dur="500"/>
                                        <p:tgtEl>
                                          <p:spTgt spid="1078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288" grpId="0" animBg="1"/>
      <p:bldP spid="1078299" grpId="0" animBg="1"/>
      <p:bldP spid="1078313" grpId="0" animBg="1"/>
      <p:bldP spid="1078313"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1"/>
          <p:cNvSpPr>
            <a:spLocks noGrp="1"/>
          </p:cNvSpPr>
          <p:nvPr>
            <p:ph type="ftr" sz="quarter" idx="10"/>
          </p:nvPr>
        </p:nvSpPr>
        <p:spPr>
          <a:noFill/>
        </p:spPr>
        <p:txBody>
          <a:bodyPr/>
          <a:lstStyle/>
          <a:p>
            <a:r>
              <a:rPr lang="en-US" smtClean="0"/>
              <a:t>Art of Multiprocessor Programming</a:t>
            </a:r>
          </a:p>
        </p:txBody>
      </p:sp>
      <p:sp>
        <p:nvSpPr>
          <p:cNvPr id="98307" name="Slide Number Placeholder 2"/>
          <p:cNvSpPr>
            <a:spLocks noGrp="1"/>
          </p:cNvSpPr>
          <p:nvPr>
            <p:ph type="sldNum" sz="quarter" idx="11"/>
          </p:nvPr>
        </p:nvSpPr>
        <p:spPr>
          <a:noFill/>
        </p:spPr>
        <p:txBody>
          <a:bodyPr/>
          <a:lstStyle/>
          <a:p>
            <a:fld id="{3B5F0B72-BA9A-42DE-A3FE-BCF7DEE01754}" type="slidenum">
              <a:rPr lang="ar-SA" smtClean="0"/>
              <a:pPr/>
              <a:t>95</a:t>
            </a:fld>
            <a:endParaRPr lang="en-US" smtClean="0"/>
          </a:p>
        </p:txBody>
      </p:sp>
      <p:sp>
        <p:nvSpPr>
          <p:cNvPr id="9830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AA2400DA-2615-4353-BB19-4FD1C578D931}" type="slidenum">
              <a:rPr lang="ar-SA" sz="1400">
                <a:solidFill>
                  <a:schemeClr val="tx1"/>
                </a:solidFill>
                <a:latin typeface="Arial" pitchFamily="34" charset="0"/>
                <a:cs typeface="Arial" pitchFamily="34" charset="0"/>
              </a:rPr>
              <a:pPr/>
              <a:t>95</a:t>
            </a:fld>
            <a:endParaRPr lang="en-US" sz="1400">
              <a:solidFill>
                <a:schemeClr val="tx1"/>
              </a:solidFill>
              <a:latin typeface="Arial" pitchFamily="34" charset="0"/>
              <a:cs typeface="Arial" pitchFamily="34" charset="0"/>
            </a:endParaRPr>
          </a:p>
        </p:txBody>
      </p:sp>
      <p:sp>
        <p:nvSpPr>
          <p:cNvPr id="671746"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98310" name="Rectangle 3"/>
          <p:cNvSpPr>
            <a:spLocks noGrp="1" noChangeArrowheads="1"/>
          </p:cNvSpPr>
          <p:nvPr>
            <p:ph type="title" idx="4294967295"/>
          </p:nvPr>
        </p:nvSpPr>
        <p:spPr/>
        <p:txBody>
          <a:bodyPr/>
          <a:lstStyle/>
          <a:p>
            <a:r>
              <a:rPr lang="en-US" smtClean="0"/>
              <a:t>Physical Enqueue</a:t>
            </a:r>
          </a:p>
        </p:txBody>
      </p:sp>
      <p:sp>
        <p:nvSpPr>
          <p:cNvPr id="98311"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98312" name="Group 5"/>
          <p:cNvGrpSpPr>
            <a:grpSpLocks/>
          </p:cNvGrpSpPr>
          <p:nvPr/>
        </p:nvGrpSpPr>
        <p:grpSpPr bwMode="auto">
          <a:xfrm>
            <a:off x="3990975" y="1933575"/>
            <a:ext cx="976313" cy="609600"/>
            <a:chOff x="3417" y="2938"/>
            <a:chExt cx="615" cy="384"/>
          </a:xfrm>
        </p:grpSpPr>
        <p:sp>
          <p:nvSpPr>
            <p:cNvPr id="671750"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98347" name="Line 7"/>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98313" name="Group 8"/>
          <p:cNvGrpSpPr>
            <a:grpSpLocks/>
          </p:cNvGrpSpPr>
          <p:nvPr/>
        </p:nvGrpSpPr>
        <p:grpSpPr bwMode="auto">
          <a:xfrm>
            <a:off x="4084638" y="2106613"/>
            <a:ext cx="304800" cy="304800"/>
            <a:chOff x="3894" y="2760"/>
            <a:chExt cx="192" cy="192"/>
          </a:xfrm>
        </p:grpSpPr>
        <p:sp>
          <p:nvSpPr>
            <p:cNvPr id="98344"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45"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98314" name="Text Box 11"/>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98315" name="Text Box 12"/>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98316" name="Group 13"/>
          <p:cNvGrpSpPr>
            <a:grpSpLocks/>
          </p:cNvGrpSpPr>
          <p:nvPr/>
        </p:nvGrpSpPr>
        <p:grpSpPr bwMode="auto">
          <a:xfrm>
            <a:off x="6256338" y="1919288"/>
            <a:ext cx="976312" cy="609600"/>
            <a:chOff x="3417" y="2938"/>
            <a:chExt cx="615" cy="384"/>
          </a:xfrm>
        </p:grpSpPr>
        <p:sp>
          <p:nvSpPr>
            <p:cNvPr id="671758"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98343" name="Line 15"/>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grpSp>
        <p:nvGrpSpPr>
          <p:cNvPr id="98317" name="Group 17"/>
          <p:cNvGrpSpPr>
            <a:grpSpLocks/>
          </p:cNvGrpSpPr>
          <p:nvPr/>
        </p:nvGrpSpPr>
        <p:grpSpPr bwMode="auto">
          <a:xfrm>
            <a:off x="6350000" y="2092325"/>
            <a:ext cx="304800" cy="304800"/>
            <a:chOff x="3894" y="2760"/>
            <a:chExt cx="192" cy="192"/>
          </a:xfrm>
        </p:grpSpPr>
        <p:sp>
          <p:nvSpPr>
            <p:cNvPr id="98340"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41"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98318"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671765"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98320" name="Group 40"/>
          <p:cNvGrpSpPr>
            <a:grpSpLocks/>
          </p:cNvGrpSpPr>
          <p:nvPr/>
        </p:nvGrpSpPr>
        <p:grpSpPr bwMode="auto">
          <a:xfrm>
            <a:off x="7385050" y="2943225"/>
            <a:ext cx="976313" cy="609600"/>
            <a:chOff x="3417" y="2938"/>
            <a:chExt cx="615" cy="384"/>
          </a:xfrm>
        </p:grpSpPr>
        <p:sp>
          <p:nvSpPr>
            <p:cNvPr id="671785" name="AutoShape 4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pitchFamily="34" charset="0"/>
                <a:cs typeface="Arial" pitchFamily="34" charset="0"/>
              </a:endParaRPr>
            </a:p>
          </p:txBody>
        </p:sp>
        <p:sp>
          <p:nvSpPr>
            <p:cNvPr id="98339" name="Line 42"/>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grpSp>
      <p:sp>
        <p:nvSpPr>
          <p:cNvPr id="98321" name="Line 43"/>
          <p:cNvSpPr>
            <a:spLocks noChangeShapeType="1"/>
          </p:cNvSpPr>
          <p:nvPr/>
        </p:nvSpPr>
        <p:spPr bwMode="auto">
          <a:xfrm>
            <a:off x="7874000" y="2943225"/>
            <a:ext cx="487363" cy="60960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98322" name="Freeform 44"/>
          <p:cNvSpPr>
            <a:spLocks/>
          </p:cNvSpPr>
          <p:nvPr/>
        </p:nvSpPr>
        <p:spPr bwMode="auto">
          <a:xfrm>
            <a:off x="6988175" y="2233613"/>
            <a:ext cx="371475" cy="855662"/>
          </a:xfrm>
          <a:custGeom>
            <a:avLst/>
            <a:gdLst>
              <a:gd name="T0" fmla="*/ 2147483647 w 234"/>
              <a:gd name="T1" fmla="*/ 0 h 539"/>
              <a:gd name="T2" fmla="*/ 2147483647 w 234"/>
              <a:gd name="T3" fmla="*/ 2147483647 h 539"/>
              <a:gd name="T4" fmla="*/ 2147483647 w 234"/>
              <a:gd name="T5" fmla="*/ 2147483647 h 539"/>
              <a:gd name="T6" fmla="*/ 0 60000 65536"/>
              <a:gd name="T7" fmla="*/ 0 60000 65536"/>
              <a:gd name="T8" fmla="*/ 0 60000 65536"/>
              <a:gd name="T9" fmla="*/ 0 w 234"/>
              <a:gd name="T10" fmla="*/ 0 h 539"/>
              <a:gd name="T11" fmla="*/ 234 w 234"/>
              <a:gd name="T12" fmla="*/ 539 h 539"/>
            </a:gdLst>
            <a:ahLst/>
            <a:cxnLst>
              <a:cxn ang="T6">
                <a:pos x="T0" y="T1"/>
              </a:cxn>
              <a:cxn ang="T7">
                <a:pos x="T2" y="T3"/>
              </a:cxn>
              <a:cxn ang="T8">
                <a:pos x="T4" y="T5"/>
              </a:cxn>
            </a:cxnLst>
            <a:rect l="T9" t="T10" r="T11" b="T12"/>
            <a:pathLst>
              <a:path w="234" h="539">
                <a:moveTo>
                  <a:pt x="17" y="0"/>
                </a:moveTo>
                <a:cubicBezTo>
                  <a:pt x="20" y="75"/>
                  <a:pt x="0" y="367"/>
                  <a:pt x="36" y="453"/>
                </a:cubicBezTo>
                <a:cubicBezTo>
                  <a:pt x="72" y="539"/>
                  <a:pt x="193" y="505"/>
                  <a:pt x="234" y="519"/>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671789" name="Freeform 45"/>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98324" name="Group 46"/>
          <p:cNvGrpSpPr>
            <a:grpSpLocks/>
          </p:cNvGrpSpPr>
          <p:nvPr/>
        </p:nvGrpSpPr>
        <p:grpSpPr bwMode="auto">
          <a:xfrm>
            <a:off x="5527675" y="4989513"/>
            <a:ext cx="1447800" cy="1295400"/>
            <a:chOff x="1584" y="816"/>
            <a:chExt cx="912" cy="816"/>
          </a:xfrm>
        </p:grpSpPr>
        <p:sp>
          <p:nvSpPr>
            <p:cNvPr id="98329" name="Freeform 4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30" name="Freeform 4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31" name="Freeform 49"/>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32" name="Freeform 5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33" name="Freeform 5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34" name="Freeform 5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35" name="Freeform 53"/>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36" name="Freeform 54"/>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37" name="Freeform 5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98325" name="Group 56"/>
          <p:cNvGrpSpPr>
            <a:grpSpLocks/>
          </p:cNvGrpSpPr>
          <p:nvPr/>
        </p:nvGrpSpPr>
        <p:grpSpPr bwMode="auto">
          <a:xfrm>
            <a:off x="7512050" y="3127375"/>
            <a:ext cx="304800" cy="304800"/>
            <a:chOff x="3894" y="2760"/>
            <a:chExt cx="192" cy="192"/>
          </a:xfrm>
        </p:grpSpPr>
        <p:sp>
          <p:nvSpPr>
            <p:cNvPr id="98327" name="Oval 57"/>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98328" name="Oval 58"/>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671803" name="AutoShape 59"/>
          <p:cNvSpPr>
            <a:spLocks noChangeArrowheads="1"/>
          </p:cNvSpPr>
          <p:nvPr/>
        </p:nvSpPr>
        <p:spPr bwMode="auto">
          <a:xfrm>
            <a:off x="1543050" y="2227263"/>
            <a:ext cx="1492250" cy="1325562"/>
          </a:xfrm>
          <a:prstGeom prst="irregularSeal1">
            <a:avLst/>
          </a:prstGeom>
          <a:solidFill>
            <a:srgbClr val="FFFF00"/>
          </a:solidFill>
          <a:ln w="38100" algn="ctr">
            <a:solidFill>
              <a:srgbClr val="FF0000"/>
            </a:solidFill>
            <a:miter lim="800000"/>
            <a:headEnd/>
            <a:tailEnd/>
          </a:ln>
        </p:spPr>
        <p:txBody>
          <a:bodyPr wrap="none" anchor="ctr"/>
          <a:lstStyle/>
          <a:p>
            <a:pPr algn="ctr"/>
            <a:r>
              <a:rPr lang="en-US" sz="2800">
                <a:solidFill>
                  <a:srgbClr val="FF0000"/>
                </a:solidFill>
                <a:latin typeface="Arial" pitchFamily="34" charset="0"/>
                <a:cs typeface="Arial" pitchFamily="34" charset="0"/>
              </a:rPr>
              <a:t>CAS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1803"/>
                                        </p:tgtEl>
                                        <p:attrNameLst>
                                          <p:attrName>style.visibility</p:attrName>
                                        </p:attrNameLst>
                                      </p:cBhvr>
                                      <p:to>
                                        <p:strVal val="visible"/>
                                      </p:to>
                                    </p:set>
                                    <p:animEffect transition="in" filter="blinds(horizontal)">
                                      <p:cBhvr>
                                        <p:cTn id="7" dur="500"/>
                                        <p:tgtEl>
                                          <p:spTgt spid="671803"/>
                                        </p:tgtEl>
                                      </p:cBhvr>
                                    </p:animEffect>
                                  </p:childTnLst>
                                </p:cTn>
                              </p:par>
                            </p:childTnLst>
                          </p:cTn>
                        </p:par>
                        <p:par>
                          <p:cTn id="8" fill="hold">
                            <p:stCondLst>
                              <p:cond delay="500"/>
                            </p:stCondLst>
                            <p:childTnLst>
                              <p:par>
                                <p:cTn id="9" presetID="3" presetClass="exit" presetSubtype="10" fill="hold" grpId="1" nodeType="afterEffect">
                                  <p:stCondLst>
                                    <p:cond delay="0"/>
                                  </p:stCondLst>
                                  <p:childTnLst>
                                    <p:animEffect transition="out" filter="blinds(horizontal)">
                                      <p:cBhvr>
                                        <p:cTn id="10" dur="500"/>
                                        <p:tgtEl>
                                          <p:spTgt spid="671803"/>
                                        </p:tgtEl>
                                      </p:cBhvr>
                                    </p:animEffect>
                                    <p:set>
                                      <p:cBhvr>
                                        <p:cTn id="11" dur="1" fill="hold">
                                          <p:stCondLst>
                                            <p:cond delay="499"/>
                                          </p:stCondLst>
                                        </p:cTn>
                                        <p:tgtEl>
                                          <p:spTgt spid="671803"/>
                                        </p:tgtEl>
                                        <p:attrNameLst>
                                          <p:attrName>style.visibility</p:attrName>
                                        </p:attrNameLst>
                                      </p:cBhvr>
                                      <p:to>
                                        <p:strVal val="hidden"/>
                                      </p:to>
                                    </p:set>
                                  </p:childTnLst>
                                </p:cTn>
                              </p:par>
                            </p:childTnLst>
                          </p:cTn>
                        </p:par>
                        <p:par>
                          <p:cTn id="12" fill="hold">
                            <p:stCondLst>
                              <p:cond delay="1000"/>
                            </p:stCondLst>
                            <p:childTnLst>
                              <p:par>
                                <p:cTn id="13" presetID="3" presetClass="exit" presetSubtype="10" fill="hold" grpId="0" nodeType="afterEffect">
                                  <p:stCondLst>
                                    <p:cond delay="0"/>
                                  </p:stCondLst>
                                  <p:childTnLst>
                                    <p:animEffect transition="out" filter="blinds(horizontal)">
                                      <p:cBhvr>
                                        <p:cTn id="14" dur="500"/>
                                        <p:tgtEl>
                                          <p:spTgt spid="671765"/>
                                        </p:tgtEl>
                                      </p:cBhvr>
                                    </p:animEffect>
                                    <p:set>
                                      <p:cBhvr>
                                        <p:cTn id="15" dur="1" fill="hold">
                                          <p:stCondLst>
                                            <p:cond delay="499"/>
                                          </p:stCondLst>
                                        </p:cTn>
                                        <p:tgtEl>
                                          <p:spTgt spid="671765"/>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671789"/>
                                        </p:tgtEl>
                                        <p:attrNameLst>
                                          <p:attrName>style.visibility</p:attrName>
                                        </p:attrNameLst>
                                      </p:cBhvr>
                                      <p:to>
                                        <p:strVal val="visible"/>
                                      </p:to>
                                    </p:set>
                                    <p:animEffect transition="in" filter="blinds(horizontal)">
                                      <p:cBhvr>
                                        <p:cTn id="18" dur="500"/>
                                        <p:tgtEl>
                                          <p:spTgt spid="671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65" grpId="0" animBg="1"/>
      <p:bldP spid="671789" grpId="0" animBg="1"/>
      <p:bldP spid="671803" grpId="0" animBg="1"/>
      <p:bldP spid="671803"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1"/>
          <p:cNvSpPr>
            <a:spLocks noGrp="1"/>
          </p:cNvSpPr>
          <p:nvPr>
            <p:ph type="ftr" sz="quarter" idx="10"/>
          </p:nvPr>
        </p:nvSpPr>
        <p:spPr>
          <a:noFill/>
        </p:spPr>
        <p:txBody>
          <a:bodyPr/>
          <a:lstStyle/>
          <a:p>
            <a:r>
              <a:rPr lang="en-US" smtClean="0"/>
              <a:t>Art of Multiprocessor Programming</a:t>
            </a:r>
          </a:p>
        </p:txBody>
      </p:sp>
      <p:sp>
        <p:nvSpPr>
          <p:cNvPr id="99331" name="Slide Number Placeholder 2"/>
          <p:cNvSpPr>
            <a:spLocks noGrp="1"/>
          </p:cNvSpPr>
          <p:nvPr>
            <p:ph type="sldNum" sz="quarter" idx="11"/>
          </p:nvPr>
        </p:nvSpPr>
        <p:spPr>
          <a:noFill/>
        </p:spPr>
        <p:txBody>
          <a:bodyPr/>
          <a:lstStyle/>
          <a:p>
            <a:fld id="{86E765A2-675E-4A2A-A696-18C784DB351C}" type="slidenum">
              <a:rPr lang="ar-SA" smtClean="0">
                <a:cs typeface="Arial" pitchFamily="34" charset="0"/>
              </a:rPr>
              <a:pPr/>
              <a:t>96</a:t>
            </a:fld>
            <a:endParaRPr lang="en-US" smtClean="0">
              <a:cs typeface="Arial" pitchFamily="34" charset="0"/>
            </a:endParaRPr>
          </a:p>
        </p:txBody>
      </p:sp>
      <p:sp>
        <p:nvSpPr>
          <p:cNvPr id="9933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51FF234D-D8D1-4E2E-A95B-427ADE971068}" type="slidenum">
              <a:rPr lang="ar-SA" sz="1400">
                <a:solidFill>
                  <a:schemeClr val="tx1"/>
                </a:solidFill>
                <a:latin typeface="Arial" pitchFamily="34" charset="0"/>
                <a:cs typeface="Arial" pitchFamily="34" charset="0"/>
              </a:rPr>
              <a:pPr/>
              <a:t>96</a:t>
            </a:fld>
            <a:endParaRPr lang="en-US" sz="1400" dirty="0">
              <a:solidFill>
                <a:schemeClr val="tx1"/>
              </a:solidFill>
              <a:latin typeface="Arial" pitchFamily="34" charset="0"/>
              <a:cs typeface="Arial" pitchFamily="34" charset="0"/>
            </a:endParaRPr>
          </a:p>
        </p:txBody>
      </p:sp>
      <p:sp>
        <p:nvSpPr>
          <p:cNvPr id="99333" name="Rectangle 2"/>
          <p:cNvSpPr>
            <a:spLocks noGrp="1" noChangeArrowheads="1"/>
          </p:cNvSpPr>
          <p:nvPr>
            <p:ph type="title" idx="4294967295"/>
          </p:nvPr>
        </p:nvSpPr>
        <p:spPr/>
        <p:txBody>
          <a:bodyPr/>
          <a:lstStyle/>
          <a:p>
            <a:r>
              <a:rPr lang="en-US" smtClean="0"/>
              <a:t>Enqueue</a:t>
            </a:r>
          </a:p>
        </p:txBody>
      </p:sp>
      <p:sp>
        <p:nvSpPr>
          <p:cNvPr id="99334" name="Rectangle 3"/>
          <p:cNvSpPr>
            <a:spLocks noGrp="1" noChangeArrowheads="1"/>
          </p:cNvSpPr>
          <p:nvPr>
            <p:ph type="body" idx="4294967295"/>
          </p:nvPr>
        </p:nvSpPr>
        <p:spPr/>
        <p:txBody>
          <a:bodyPr/>
          <a:lstStyle/>
          <a:p>
            <a:r>
              <a:rPr lang="en-US" smtClean="0"/>
              <a:t>These two steps are </a:t>
            </a:r>
            <a:r>
              <a:rPr lang="en-US" smtClean="0">
                <a:solidFill>
                  <a:schemeClr val="tx1"/>
                </a:solidFill>
              </a:rPr>
              <a:t>not</a:t>
            </a:r>
            <a:r>
              <a:rPr lang="en-US" smtClean="0"/>
              <a:t> atomic</a:t>
            </a:r>
          </a:p>
          <a:p>
            <a:r>
              <a:rPr lang="en-US" smtClean="0"/>
              <a:t>The </a:t>
            </a:r>
            <a:r>
              <a:rPr lang="en-US" smtClean="0">
                <a:solidFill>
                  <a:schemeClr val="tx1"/>
                </a:solidFill>
              </a:rPr>
              <a:t>tail</a:t>
            </a:r>
            <a:r>
              <a:rPr lang="en-US" smtClean="0"/>
              <a:t> field refers to either</a:t>
            </a:r>
          </a:p>
          <a:p>
            <a:pPr lvl="1"/>
            <a:r>
              <a:rPr lang="en-US" smtClean="0"/>
              <a:t>Actual last Node (good)</a:t>
            </a:r>
          </a:p>
          <a:p>
            <a:pPr lvl="1"/>
            <a:r>
              <a:rPr lang="en-US" smtClean="0"/>
              <a:t>Penultimate Node (not so good)</a:t>
            </a:r>
          </a:p>
          <a:p>
            <a:r>
              <a:rPr lang="en-US" smtClean="0"/>
              <a:t>Be prepared!</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1"/>
          <p:cNvSpPr>
            <a:spLocks noGrp="1"/>
          </p:cNvSpPr>
          <p:nvPr>
            <p:ph type="ftr" sz="quarter" idx="10"/>
          </p:nvPr>
        </p:nvSpPr>
        <p:spPr>
          <a:noFill/>
        </p:spPr>
        <p:txBody>
          <a:bodyPr/>
          <a:lstStyle/>
          <a:p>
            <a:r>
              <a:rPr lang="en-US" smtClean="0"/>
              <a:t>Art of Multiprocessor Programming</a:t>
            </a:r>
          </a:p>
        </p:txBody>
      </p:sp>
      <p:sp>
        <p:nvSpPr>
          <p:cNvPr id="100355" name="Slide Number Placeholder 2"/>
          <p:cNvSpPr>
            <a:spLocks noGrp="1"/>
          </p:cNvSpPr>
          <p:nvPr>
            <p:ph type="sldNum" sz="quarter" idx="11"/>
          </p:nvPr>
        </p:nvSpPr>
        <p:spPr>
          <a:noFill/>
        </p:spPr>
        <p:txBody>
          <a:bodyPr/>
          <a:lstStyle/>
          <a:p>
            <a:fld id="{A3CC8B3B-5B2F-4E13-9EC8-20BE2E13B45D}" type="slidenum">
              <a:rPr lang="ar-SA" smtClean="0">
                <a:cs typeface="Arial" pitchFamily="34" charset="0"/>
              </a:rPr>
              <a:pPr/>
              <a:t>97</a:t>
            </a:fld>
            <a:endParaRPr lang="en-US" smtClean="0">
              <a:cs typeface="Arial" pitchFamily="34" charset="0"/>
            </a:endParaRPr>
          </a:p>
        </p:txBody>
      </p:sp>
      <p:sp>
        <p:nvSpPr>
          <p:cNvPr id="10035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14BA533B-383B-416F-B081-66844C809608}" type="slidenum">
              <a:rPr lang="ar-SA" sz="1400">
                <a:solidFill>
                  <a:schemeClr val="tx1"/>
                </a:solidFill>
                <a:latin typeface="Arial" pitchFamily="34" charset="0"/>
                <a:cs typeface="Arial" pitchFamily="34" charset="0"/>
              </a:rPr>
              <a:pPr/>
              <a:t>97</a:t>
            </a:fld>
            <a:endParaRPr lang="en-US" sz="1400" dirty="0">
              <a:solidFill>
                <a:schemeClr val="tx1"/>
              </a:solidFill>
              <a:latin typeface="Arial" pitchFamily="34" charset="0"/>
              <a:cs typeface="Arial" pitchFamily="34" charset="0"/>
            </a:endParaRPr>
          </a:p>
        </p:txBody>
      </p:sp>
      <p:sp>
        <p:nvSpPr>
          <p:cNvPr id="100357" name="Rectangle 2"/>
          <p:cNvSpPr>
            <a:spLocks noGrp="1" noChangeArrowheads="1"/>
          </p:cNvSpPr>
          <p:nvPr>
            <p:ph type="title" idx="4294967295"/>
          </p:nvPr>
        </p:nvSpPr>
        <p:spPr/>
        <p:txBody>
          <a:bodyPr/>
          <a:lstStyle/>
          <a:p>
            <a:r>
              <a:rPr lang="en-US" smtClean="0"/>
              <a:t>Enqueue</a:t>
            </a:r>
          </a:p>
        </p:txBody>
      </p:sp>
      <p:sp>
        <p:nvSpPr>
          <p:cNvPr id="100358" name="Rectangle 3"/>
          <p:cNvSpPr>
            <a:spLocks noGrp="1" noChangeArrowheads="1"/>
          </p:cNvSpPr>
          <p:nvPr>
            <p:ph type="body" idx="4294967295"/>
          </p:nvPr>
        </p:nvSpPr>
        <p:spPr/>
        <p:txBody>
          <a:bodyPr/>
          <a:lstStyle/>
          <a:p>
            <a:r>
              <a:rPr lang="en-US" smtClean="0"/>
              <a:t>What do you do if you find</a:t>
            </a:r>
          </a:p>
          <a:p>
            <a:pPr lvl="1"/>
            <a:r>
              <a:rPr lang="en-US" smtClean="0"/>
              <a:t>A trailing </a:t>
            </a:r>
            <a:r>
              <a:rPr lang="en-US" b="1" smtClean="0">
                <a:solidFill>
                  <a:schemeClr val="tx1"/>
                </a:solidFill>
              </a:rPr>
              <a:t>tail</a:t>
            </a:r>
            <a:r>
              <a:rPr lang="en-US" smtClean="0"/>
              <a:t>?</a:t>
            </a:r>
          </a:p>
          <a:p>
            <a:r>
              <a:rPr lang="en-US" smtClean="0"/>
              <a:t>Stop and help fix it</a:t>
            </a:r>
          </a:p>
          <a:p>
            <a:pPr lvl="1"/>
            <a:r>
              <a:rPr lang="en-US" smtClean="0"/>
              <a:t>If </a:t>
            </a:r>
            <a:r>
              <a:rPr lang="en-US" b="1" smtClean="0">
                <a:solidFill>
                  <a:schemeClr val="tx1"/>
                </a:solidFill>
              </a:rPr>
              <a:t>tail</a:t>
            </a:r>
            <a:r>
              <a:rPr lang="en-US" smtClean="0"/>
              <a:t> node has non-</a:t>
            </a:r>
            <a:r>
              <a:rPr lang="en-US" i="1" smtClean="0">
                <a:solidFill>
                  <a:schemeClr val="tx1"/>
                </a:solidFill>
              </a:rPr>
              <a:t>null</a:t>
            </a:r>
            <a:r>
              <a:rPr lang="en-US" smtClean="0"/>
              <a:t> next field</a:t>
            </a:r>
          </a:p>
          <a:p>
            <a:pPr lvl="1"/>
            <a:r>
              <a:rPr lang="en-US" smtClean="0"/>
              <a:t>CAS the queue’s </a:t>
            </a:r>
            <a:r>
              <a:rPr lang="en-US" b="1" smtClean="0">
                <a:solidFill>
                  <a:schemeClr val="tx1"/>
                </a:solidFill>
              </a:rPr>
              <a:t>tail</a:t>
            </a:r>
            <a:r>
              <a:rPr lang="en-US" smtClean="0"/>
              <a:t> field to </a:t>
            </a:r>
            <a:r>
              <a:rPr lang="en-US" b="1" smtClean="0">
                <a:solidFill>
                  <a:schemeClr val="tx1"/>
                </a:solidFill>
              </a:rPr>
              <a:t>tail.next</a:t>
            </a:r>
          </a:p>
          <a:p>
            <a:r>
              <a:rPr lang="en-US" smtClean="0"/>
              <a:t>As in the universal construction</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1"/>
          <p:cNvSpPr>
            <a:spLocks noGrp="1"/>
          </p:cNvSpPr>
          <p:nvPr>
            <p:ph type="ftr" sz="quarter" idx="10"/>
          </p:nvPr>
        </p:nvSpPr>
        <p:spPr>
          <a:noFill/>
        </p:spPr>
        <p:txBody>
          <a:bodyPr/>
          <a:lstStyle/>
          <a:p>
            <a:r>
              <a:rPr lang="en-US" smtClean="0"/>
              <a:t>Art of Multiprocessor Programming</a:t>
            </a:r>
          </a:p>
        </p:txBody>
      </p:sp>
      <p:sp>
        <p:nvSpPr>
          <p:cNvPr id="101379" name="Slide Number Placeholder 2"/>
          <p:cNvSpPr>
            <a:spLocks noGrp="1"/>
          </p:cNvSpPr>
          <p:nvPr>
            <p:ph type="sldNum" sz="quarter" idx="11"/>
          </p:nvPr>
        </p:nvSpPr>
        <p:spPr>
          <a:noFill/>
        </p:spPr>
        <p:txBody>
          <a:bodyPr/>
          <a:lstStyle/>
          <a:p>
            <a:fld id="{92E59098-7D41-4D71-9C73-E6554033A0BF}" type="slidenum">
              <a:rPr lang="ar-SA" smtClean="0">
                <a:cs typeface="Arial" pitchFamily="34" charset="0"/>
              </a:rPr>
              <a:pPr/>
              <a:t>98</a:t>
            </a:fld>
            <a:endParaRPr lang="en-US" smtClean="0">
              <a:cs typeface="Arial" pitchFamily="34" charset="0"/>
            </a:endParaRPr>
          </a:p>
        </p:txBody>
      </p:sp>
      <p:sp>
        <p:nvSpPr>
          <p:cNvPr id="10138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788E6CB-6604-416A-9B5F-CB3E6E0CF18C}" type="slidenum">
              <a:rPr lang="ar-SA" sz="1400">
                <a:solidFill>
                  <a:schemeClr val="tx1"/>
                </a:solidFill>
                <a:latin typeface="Arial" pitchFamily="34" charset="0"/>
                <a:cs typeface="Arial" pitchFamily="34" charset="0"/>
              </a:rPr>
              <a:pPr/>
              <a:t>98</a:t>
            </a:fld>
            <a:endParaRPr lang="en-US" sz="1400" dirty="0">
              <a:solidFill>
                <a:schemeClr val="tx1"/>
              </a:solidFill>
              <a:latin typeface="Arial" pitchFamily="34" charset="0"/>
              <a:cs typeface="Arial" pitchFamily="34" charset="0"/>
            </a:endParaRPr>
          </a:p>
        </p:txBody>
      </p:sp>
      <p:sp>
        <p:nvSpPr>
          <p:cNvPr id="101381" name="Rectangle 2"/>
          <p:cNvSpPr>
            <a:spLocks noGrp="1" noChangeArrowheads="1"/>
          </p:cNvSpPr>
          <p:nvPr>
            <p:ph type="title" idx="4294967295"/>
          </p:nvPr>
        </p:nvSpPr>
        <p:spPr/>
        <p:txBody>
          <a:bodyPr/>
          <a:lstStyle/>
          <a:p>
            <a:r>
              <a:rPr lang="en-US" smtClean="0"/>
              <a:t>When CASs Fail</a:t>
            </a:r>
          </a:p>
        </p:txBody>
      </p:sp>
      <p:sp>
        <p:nvSpPr>
          <p:cNvPr id="101382" name="Rectangle 3"/>
          <p:cNvSpPr>
            <a:spLocks noGrp="1" noChangeArrowheads="1"/>
          </p:cNvSpPr>
          <p:nvPr>
            <p:ph type="body" idx="4294967295"/>
          </p:nvPr>
        </p:nvSpPr>
        <p:spPr/>
        <p:txBody>
          <a:bodyPr/>
          <a:lstStyle/>
          <a:p>
            <a:r>
              <a:rPr lang="en-US" smtClean="0"/>
              <a:t>During </a:t>
            </a:r>
            <a:r>
              <a:rPr lang="en-US" smtClean="0">
                <a:solidFill>
                  <a:schemeClr val="tx1"/>
                </a:solidFill>
              </a:rPr>
              <a:t>logical</a:t>
            </a:r>
            <a:r>
              <a:rPr lang="en-US" smtClean="0"/>
              <a:t> enqueue</a:t>
            </a:r>
          </a:p>
          <a:p>
            <a:pPr lvl="1"/>
            <a:r>
              <a:rPr lang="en-US" smtClean="0"/>
              <a:t>Abandon hope, restart</a:t>
            </a:r>
          </a:p>
          <a:p>
            <a:pPr lvl="1"/>
            <a:r>
              <a:rPr lang="en-US" smtClean="0"/>
              <a:t>Still lock-free (why?)</a:t>
            </a:r>
          </a:p>
          <a:p>
            <a:r>
              <a:rPr lang="en-US" smtClean="0"/>
              <a:t>During </a:t>
            </a:r>
            <a:r>
              <a:rPr lang="en-US" smtClean="0">
                <a:solidFill>
                  <a:schemeClr val="tx1"/>
                </a:solidFill>
              </a:rPr>
              <a:t>physical</a:t>
            </a:r>
            <a:r>
              <a:rPr lang="en-US" smtClean="0"/>
              <a:t> enqueue</a:t>
            </a:r>
          </a:p>
          <a:p>
            <a:pPr lvl="1"/>
            <a:r>
              <a:rPr lang="en-US" smtClean="0"/>
              <a:t>Ignore it (why?)</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1"/>
          <p:cNvSpPr>
            <a:spLocks noGrp="1"/>
          </p:cNvSpPr>
          <p:nvPr>
            <p:ph type="ftr" sz="quarter" idx="10"/>
          </p:nvPr>
        </p:nvSpPr>
        <p:spPr>
          <a:noFill/>
        </p:spPr>
        <p:txBody>
          <a:bodyPr/>
          <a:lstStyle/>
          <a:p>
            <a:r>
              <a:rPr lang="en-US" smtClean="0"/>
              <a:t>Art of Multiprocessor Programming</a:t>
            </a:r>
          </a:p>
        </p:txBody>
      </p:sp>
      <p:sp>
        <p:nvSpPr>
          <p:cNvPr id="102403" name="Slide Number Placeholder 2"/>
          <p:cNvSpPr>
            <a:spLocks noGrp="1"/>
          </p:cNvSpPr>
          <p:nvPr>
            <p:ph type="sldNum" sz="quarter" idx="11"/>
          </p:nvPr>
        </p:nvSpPr>
        <p:spPr>
          <a:noFill/>
        </p:spPr>
        <p:txBody>
          <a:bodyPr/>
          <a:lstStyle/>
          <a:p>
            <a:fld id="{66401B2E-0D46-44D7-A1EF-78050399A987}" type="slidenum">
              <a:rPr lang="ar-SA" smtClean="0">
                <a:cs typeface="Arial" pitchFamily="34" charset="0"/>
              </a:rPr>
              <a:pPr/>
              <a:t>99</a:t>
            </a:fld>
            <a:endParaRPr lang="en-US" smtClean="0">
              <a:cs typeface="Arial" pitchFamily="34" charset="0"/>
            </a:endParaRPr>
          </a:p>
        </p:txBody>
      </p:sp>
      <p:sp>
        <p:nvSpPr>
          <p:cNvPr id="10240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DE2AD7A3-5305-4897-8406-6EE76A97BF44}" type="slidenum">
              <a:rPr lang="ar-SA" sz="1400">
                <a:solidFill>
                  <a:schemeClr val="tx1"/>
                </a:solidFill>
                <a:latin typeface="Arial" pitchFamily="34" charset="0"/>
                <a:cs typeface="Arial" pitchFamily="34" charset="0"/>
              </a:rPr>
              <a:pPr/>
              <a:t>99</a:t>
            </a:fld>
            <a:endParaRPr lang="en-US" sz="1400" dirty="0">
              <a:solidFill>
                <a:schemeClr val="tx1"/>
              </a:solidFill>
              <a:latin typeface="Arial" pitchFamily="34" charset="0"/>
              <a:cs typeface="Arial" pitchFamily="34" charset="0"/>
            </a:endParaRPr>
          </a:p>
        </p:txBody>
      </p:sp>
      <p:grpSp>
        <p:nvGrpSpPr>
          <p:cNvPr id="102405" name="Group 59"/>
          <p:cNvGrpSpPr>
            <a:grpSpLocks/>
          </p:cNvGrpSpPr>
          <p:nvPr/>
        </p:nvGrpSpPr>
        <p:grpSpPr bwMode="auto">
          <a:xfrm>
            <a:off x="6378575" y="2071688"/>
            <a:ext cx="304800" cy="304800"/>
            <a:chOff x="3894" y="2760"/>
            <a:chExt cx="192" cy="192"/>
          </a:xfrm>
        </p:grpSpPr>
        <p:sp>
          <p:nvSpPr>
            <p:cNvPr id="102449" name="Oval 60"/>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02450" name="Oval 61"/>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675845" name="AutoShape 5"/>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02407" name="Rectangle 6"/>
          <p:cNvSpPr>
            <a:spLocks noGrp="1" noChangeArrowheads="1"/>
          </p:cNvSpPr>
          <p:nvPr>
            <p:ph type="title" idx="4294967295"/>
          </p:nvPr>
        </p:nvSpPr>
        <p:spPr/>
        <p:txBody>
          <a:bodyPr/>
          <a:lstStyle/>
          <a:p>
            <a:r>
              <a:rPr lang="en-US" smtClean="0"/>
              <a:t>Dequeuer</a:t>
            </a:r>
          </a:p>
        </p:txBody>
      </p:sp>
      <p:sp>
        <p:nvSpPr>
          <p:cNvPr id="102408" name="Text Box 7"/>
          <p:cNvSpPr txBox="1">
            <a:spLocks noChangeArrowheads="1"/>
          </p:cNvSpPr>
          <p:nvPr/>
        </p:nvSpPr>
        <p:spPr bwMode="auto">
          <a:xfrm>
            <a:off x="1736244" y="2079625"/>
            <a:ext cx="723276"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head</a:t>
            </a:r>
          </a:p>
        </p:txBody>
      </p:sp>
      <p:sp>
        <p:nvSpPr>
          <p:cNvPr id="102409" name="Text Box 8"/>
          <p:cNvSpPr txBox="1">
            <a:spLocks noChangeArrowheads="1"/>
          </p:cNvSpPr>
          <p:nvPr/>
        </p:nvSpPr>
        <p:spPr bwMode="auto">
          <a:xfrm>
            <a:off x="1757873" y="2517775"/>
            <a:ext cx="518091" cy="369332"/>
          </a:xfrm>
          <a:prstGeom prst="rect">
            <a:avLst/>
          </a:prstGeom>
          <a:noFill/>
          <a:ln w="38100" algn="ctr">
            <a:noFill/>
            <a:miter lim="800000"/>
            <a:headEnd/>
            <a:tailEnd/>
          </a:ln>
        </p:spPr>
        <p:txBody>
          <a:bodyPr wrap="none">
            <a:spAutoFit/>
          </a:bodyPr>
          <a:lstStyle/>
          <a:p>
            <a:pPr algn="ctr"/>
            <a:r>
              <a:rPr lang="en-US" sz="1800" b="1">
                <a:solidFill>
                  <a:schemeClr val="tx1"/>
                </a:solidFill>
                <a:latin typeface="Arial" pitchFamily="34" charset="0"/>
                <a:cs typeface="Arial" pitchFamily="34" charset="0"/>
              </a:rPr>
              <a:t>tail</a:t>
            </a:r>
          </a:p>
        </p:txBody>
      </p:sp>
      <p:grpSp>
        <p:nvGrpSpPr>
          <p:cNvPr id="102410" name="Group 9"/>
          <p:cNvGrpSpPr>
            <a:grpSpLocks/>
          </p:cNvGrpSpPr>
          <p:nvPr/>
        </p:nvGrpSpPr>
        <p:grpSpPr bwMode="auto">
          <a:xfrm>
            <a:off x="6380163" y="2071688"/>
            <a:ext cx="304800" cy="304800"/>
            <a:chOff x="3894" y="2760"/>
            <a:chExt cx="192" cy="192"/>
          </a:xfrm>
        </p:grpSpPr>
        <p:sp>
          <p:nvSpPr>
            <p:cNvPr id="102447" name="Oval 10"/>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02448" name="Oval 11"/>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grpSp>
        <p:nvGrpSpPr>
          <p:cNvPr id="102411" name="Group 28"/>
          <p:cNvGrpSpPr>
            <a:grpSpLocks/>
          </p:cNvGrpSpPr>
          <p:nvPr/>
        </p:nvGrpSpPr>
        <p:grpSpPr bwMode="auto">
          <a:xfrm>
            <a:off x="5527675" y="4989513"/>
            <a:ext cx="1447800" cy="1295400"/>
            <a:chOff x="1584" y="816"/>
            <a:chExt cx="912" cy="816"/>
          </a:xfrm>
        </p:grpSpPr>
        <p:sp>
          <p:nvSpPr>
            <p:cNvPr id="102438" name="Freeform 2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2439" name="Freeform 3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2440" name="Freeform 31"/>
            <p:cNvSpPr>
              <a:spLocks/>
            </p:cNvSpPr>
            <p:nvPr/>
          </p:nvSpPr>
          <p:spPr bwMode="auto">
            <a:xfrm>
              <a:off x="1920" y="816"/>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2441" name="Freeform 3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02442" name="Freeform 3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02443" name="Freeform 3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en-US" dirty="0">
                <a:latin typeface="Arial" pitchFamily="34" charset="0"/>
              </a:endParaRPr>
            </a:p>
          </p:txBody>
        </p:sp>
        <p:sp>
          <p:nvSpPr>
            <p:cNvPr id="102444" name="Freeform 35"/>
            <p:cNvSpPr>
              <a:spLocks/>
            </p:cNvSpPr>
            <p:nvPr/>
          </p:nvSpPr>
          <p:spPr bwMode="auto">
            <a:xfrm>
              <a:off x="1920" y="1296"/>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2445" name="Freeform 36"/>
            <p:cNvSpPr>
              <a:spLocks/>
            </p:cNvSpPr>
            <p:nvPr/>
          </p:nvSpPr>
          <p:spPr bwMode="auto">
            <a:xfrm>
              <a:off x="1728" y="1152"/>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2446" name="Freeform 37"/>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675878" name="Text Box 38"/>
          <p:cNvSpPr txBox="1">
            <a:spLocks noChangeArrowheads="1"/>
          </p:cNvSpPr>
          <p:nvPr/>
        </p:nvSpPr>
        <p:spPr bwMode="auto">
          <a:xfrm>
            <a:off x="5757863" y="4551363"/>
            <a:ext cx="3386137" cy="519112"/>
          </a:xfrm>
          <a:prstGeom prst="rect">
            <a:avLst/>
          </a:prstGeom>
          <a:noFill/>
          <a:ln w="38100" algn="ctr">
            <a:noFill/>
            <a:miter lim="800000"/>
            <a:headEnd/>
            <a:tailEnd/>
          </a:ln>
        </p:spPr>
        <p:txBody>
          <a:bodyPr>
            <a:spAutoFit/>
          </a:bodyPr>
          <a:lstStyle/>
          <a:p>
            <a:pPr algn="ctr"/>
            <a:r>
              <a:rPr lang="en-US" sz="2800">
                <a:latin typeface="Arial" pitchFamily="34" charset="0"/>
                <a:cs typeface="Arial" pitchFamily="34" charset="0"/>
              </a:rPr>
              <a:t>Read value</a:t>
            </a:r>
          </a:p>
        </p:txBody>
      </p:sp>
      <p:sp>
        <p:nvSpPr>
          <p:cNvPr id="102413" name="Line 40"/>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02414" name="Group 41"/>
          <p:cNvGrpSpPr>
            <a:grpSpLocks/>
          </p:cNvGrpSpPr>
          <p:nvPr/>
        </p:nvGrpSpPr>
        <p:grpSpPr bwMode="auto">
          <a:xfrm>
            <a:off x="3990975" y="1933575"/>
            <a:ext cx="976313" cy="609600"/>
            <a:chOff x="3417" y="2938"/>
            <a:chExt cx="615" cy="384"/>
          </a:xfrm>
        </p:grpSpPr>
        <p:sp>
          <p:nvSpPr>
            <p:cNvPr id="675882" name="AutoShape 42"/>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02437" name="Line 43"/>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grpSp>
        <p:nvGrpSpPr>
          <p:cNvPr id="102415" name="Group 44"/>
          <p:cNvGrpSpPr>
            <a:grpSpLocks/>
          </p:cNvGrpSpPr>
          <p:nvPr/>
        </p:nvGrpSpPr>
        <p:grpSpPr bwMode="auto">
          <a:xfrm>
            <a:off x="4084638" y="2106613"/>
            <a:ext cx="304800" cy="304800"/>
            <a:chOff x="3894" y="2760"/>
            <a:chExt cx="192" cy="192"/>
          </a:xfrm>
        </p:grpSpPr>
        <p:sp>
          <p:nvSpPr>
            <p:cNvPr id="102434" name="Oval 45"/>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02435" name="Oval 46"/>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675887" name="AutoShape 47"/>
          <p:cNvSpPr>
            <a:spLocks noChangeArrowheads="1"/>
          </p:cNvSpPr>
          <p:nvPr/>
        </p:nvSpPr>
        <p:spPr bwMode="auto">
          <a:xfrm>
            <a:off x="6256338" y="1919288"/>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02417" name="Line 48"/>
          <p:cNvSpPr>
            <a:spLocks noChangeShapeType="1"/>
          </p:cNvSpPr>
          <p:nvPr/>
        </p:nvSpPr>
        <p:spPr bwMode="auto">
          <a:xfrm>
            <a:off x="6745288" y="1919288"/>
            <a:ext cx="0" cy="609600"/>
          </a:xfrm>
          <a:prstGeom prst="line">
            <a:avLst/>
          </a:prstGeom>
          <a:noFill/>
          <a:ln w="38100">
            <a:solidFill>
              <a:schemeClr val="tx1"/>
            </a:solidFill>
            <a:round/>
            <a:headEnd/>
            <a:tailEnd/>
          </a:ln>
        </p:spPr>
        <p:txBody>
          <a:bodyPr/>
          <a:lstStyle/>
          <a:p>
            <a:endParaRPr lang="en-US" dirty="0">
              <a:latin typeface="Arial" pitchFamily="34" charset="0"/>
            </a:endParaRPr>
          </a:p>
        </p:txBody>
      </p:sp>
      <p:sp>
        <p:nvSpPr>
          <p:cNvPr id="102418" name="Line 49"/>
          <p:cNvSpPr>
            <a:spLocks noChangeShapeType="1"/>
          </p:cNvSpPr>
          <p:nvPr/>
        </p:nvSpPr>
        <p:spPr bwMode="auto">
          <a:xfrm>
            <a:off x="4716463" y="2224088"/>
            <a:ext cx="1411287" cy="0"/>
          </a:xfrm>
          <a:prstGeom prst="line">
            <a:avLst/>
          </a:pr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02419" name="Group 50"/>
          <p:cNvGrpSpPr>
            <a:grpSpLocks/>
          </p:cNvGrpSpPr>
          <p:nvPr/>
        </p:nvGrpSpPr>
        <p:grpSpPr bwMode="auto">
          <a:xfrm>
            <a:off x="7385050" y="2943225"/>
            <a:ext cx="976313" cy="609600"/>
            <a:chOff x="3417" y="2938"/>
            <a:chExt cx="615" cy="384"/>
          </a:xfrm>
        </p:grpSpPr>
        <p:sp>
          <p:nvSpPr>
            <p:cNvPr id="675891" name="AutoShape 5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Arial" pitchFamily="34" charset="0"/>
              </a:endParaRPr>
            </a:p>
          </p:txBody>
        </p:sp>
        <p:sp>
          <p:nvSpPr>
            <p:cNvPr id="102433" name="Line 52"/>
            <p:cNvSpPr>
              <a:spLocks noChangeShapeType="1"/>
            </p:cNvSpPr>
            <p:nvPr/>
          </p:nvSpPr>
          <p:spPr bwMode="auto">
            <a:xfrm>
              <a:off x="3725" y="2938"/>
              <a:ext cx="0" cy="384"/>
            </a:xfrm>
            <a:prstGeom prst="line">
              <a:avLst/>
            </a:prstGeom>
            <a:noFill/>
            <a:ln w="38100">
              <a:solidFill>
                <a:schemeClr val="tx1"/>
              </a:solidFill>
              <a:round/>
              <a:headEnd/>
              <a:tailEnd/>
            </a:ln>
          </p:spPr>
          <p:txBody>
            <a:bodyPr/>
            <a:lstStyle/>
            <a:p>
              <a:endParaRPr lang="en-US" dirty="0">
                <a:latin typeface="Arial" pitchFamily="34" charset="0"/>
              </a:endParaRPr>
            </a:p>
          </p:txBody>
        </p:sp>
      </p:grpSp>
      <p:sp>
        <p:nvSpPr>
          <p:cNvPr id="102420" name="Freeform 53"/>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sp>
        <p:nvSpPr>
          <p:cNvPr id="102421" name="Freeform 54"/>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p:spPr>
        <p:txBody>
          <a:bodyPr/>
          <a:lstStyle/>
          <a:p>
            <a:endParaRPr lang="en-US" dirty="0">
              <a:latin typeface="Arial" pitchFamily="34" charset="0"/>
            </a:endParaRPr>
          </a:p>
        </p:txBody>
      </p:sp>
      <p:grpSp>
        <p:nvGrpSpPr>
          <p:cNvPr id="102422" name="Group 55"/>
          <p:cNvGrpSpPr>
            <a:grpSpLocks/>
          </p:cNvGrpSpPr>
          <p:nvPr/>
        </p:nvGrpSpPr>
        <p:grpSpPr bwMode="auto">
          <a:xfrm>
            <a:off x="7512050" y="3127375"/>
            <a:ext cx="304800" cy="304800"/>
            <a:chOff x="3894" y="2760"/>
            <a:chExt cx="192" cy="192"/>
          </a:xfrm>
        </p:grpSpPr>
        <p:sp>
          <p:nvSpPr>
            <p:cNvPr id="102430" name="Oval 56"/>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02431" name="Oval 57"/>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grpSp>
        <p:nvGrpSpPr>
          <p:cNvPr id="102423" name="Group 65"/>
          <p:cNvGrpSpPr>
            <a:grpSpLocks/>
          </p:cNvGrpSpPr>
          <p:nvPr/>
        </p:nvGrpSpPr>
        <p:grpSpPr bwMode="auto">
          <a:xfrm>
            <a:off x="6356350" y="2108200"/>
            <a:ext cx="304800" cy="304800"/>
            <a:chOff x="3894" y="2760"/>
            <a:chExt cx="192" cy="192"/>
          </a:xfrm>
        </p:grpSpPr>
        <p:sp>
          <p:nvSpPr>
            <p:cNvPr id="102428" name="Oval 66"/>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02429" name="Oval 6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grpSp>
        <p:nvGrpSpPr>
          <p:cNvPr id="10" name="Group 62"/>
          <p:cNvGrpSpPr>
            <a:grpSpLocks/>
          </p:cNvGrpSpPr>
          <p:nvPr/>
        </p:nvGrpSpPr>
        <p:grpSpPr bwMode="auto">
          <a:xfrm>
            <a:off x="6365875" y="2106613"/>
            <a:ext cx="304800" cy="304800"/>
            <a:chOff x="3894" y="2760"/>
            <a:chExt cx="192" cy="192"/>
          </a:xfrm>
        </p:grpSpPr>
        <p:sp>
          <p:nvSpPr>
            <p:cNvPr id="102426" name="Oval 63"/>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en-US" dirty="0">
                <a:latin typeface="Arial" pitchFamily="34" charset="0"/>
                <a:cs typeface="Courier New" pitchFamily="49" charset="0"/>
              </a:endParaRPr>
            </a:p>
          </p:txBody>
        </p:sp>
        <p:sp>
          <p:nvSpPr>
            <p:cNvPr id="102427" name="Oval 64"/>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en-US" dirty="0">
                <a:latin typeface="Arial" pitchFamily="34" charset="0"/>
                <a:cs typeface="Courier New" pitchFamily="49" charset="0"/>
              </a:endParaRPr>
            </a:p>
          </p:txBody>
        </p:sp>
      </p:grpSp>
      <p:sp>
        <p:nvSpPr>
          <p:cNvPr id="675879" name="AutoShape 39"/>
          <p:cNvSpPr>
            <a:spLocks noChangeArrowheads="1"/>
          </p:cNvSpPr>
          <p:nvPr/>
        </p:nvSpPr>
        <p:spPr bwMode="auto">
          <a:xfrm flipH="1">
            <a:off x="5988050" y="1846263"/>
            <a:ext cx="911225" cy="784225"/>
          </a:xfrm>
          <a:prstGeom prst="wedgeRoundRectCallout">
            <a:avLst>
              <a:gd name="adj1" fmla="val 82574"/>
              <a:gd name="adj2" fmla="val 348782"/>
              <a:gd name="adj3" fmla="val 16667"/>
            </a:avLst>
          </a:prstGeom>
          <a:noFill/>
          <a:ln w="38100" algn="ctr">
            <a:solidFill>
              <a:srgbClr val="FF0000"/>
            </a:solidFill>
            <a:prstDash val="dash"/>
            <a:miter lim="800000"/>
            <a:headEnd/>
            <a:tailEnd/>
          </a:ln>
        </p:spPr>
        <p:txBody>
          <a:bodyPr/>
          <a:lstStyle/>
          <a:p>
            <a:pPr algn="ctr"/>
            <a:endParaRPr lang="en-US" sz="2800" dirty="0">
              <a:latin typeface="Arial" pitchFamily="34"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78"/>
                                        </p:tgtEl>
                                        <p:attrNameLst>
                                          <p:attrName>style.visibility</p:attrName>
                                        </p:attrNameLst>
                                      </p:cBhvr>
                                      <p:to>
                                        <p:strVal val="visible"/>
                                      </p:to>
                                    </p:set>
                                    <p:animEffect transition="in" filter="blinds(horizontal)">
                                      <p:cBhvr>
                                        <p:cTn id="7" dur="500"/>
                                        <p:tgtEl>
                                          <p:spTgt spid="67587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75879"/>
                                        </p:tgtEl>
                                        <p:attrNameLst>
                                          <p:attrName>style.visibility</p:attrName>
                                        </p:attrNameLst>
                                      </p:cBhvr>
                                      <p:to>
                                        <p:strVal val="visible"/>
                                      </p:to>
                                    </p:set>
                                    <p:animEffect transition="in" filter="blinds(horizontal)">
                                      <p:cBhvr>
                                        <p:cTn id="11" dur="500"/>
                                        <p:tgtEl>
                                          <p:spTgt spid="675879"/>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nodeType="clickEffect">
                                  <p:stCondLst>
                                    <p:cond delay="0"/>
                                  </p:stCondLst>
                                  <p:childTnLst>
                                    <p:animMotion origin="layout" path="M 2.77778E-6 -3.43201E-6 C 0.01996 0.09436 0.03993 0.18872 0.04149 0.24908 C 0.04305 0.30921 0.02604 0.33534 0.0092 0.36147 " pathEditMode="relative" rAng="0" ptsTypes="aaA">
                                      <p:cBhvr>
                                        <p:cTn id="15" dur="2000" fill="hold"/>
                                        <p:tgtEl>
                                          <p:spTgt spid="10"/>
                                        </p:tgtEl>
                                        <p:attrNameLst>
                                          <p:attrName>ppt_x</p:attrName>
                                          <p:attrName>ppt_y</p:attrName>
                                        </p:attrNameLst>
                                      </p:cBhvr>
                                      <p:rCtr x="2200" y="18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8" grpId="0"/>
      <p:bldP spid="675879" grpId="0" animBg="1"/>
    </p:bldLst>
  </p:timing>
</p:sld>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14291</TotalTime>
  <Words>14072</Words>
  <Application>Microsoft Office PowerPoint</Application>
  <PresentationFormat>오버헤드</PresentationFormat>
  <Paragraphs>3006</Paragraphs>
  <Slides>203</Slides>
  <Notes>203</Notes>
  <HiddenSlides>0</HiddenSlides>
  <MMClips>0</MMClips>
  <ScaleCrop>false</ScaleCrop>
  <HeadingPairs>
    <vt:vector size="4" baseType="variant">
      <vt:variant>
        <vt:lpstr>테마</vt:lpstr>
      </vt:variant>
      <vt:variant>
        <vt:i4>1</vt:i4>
      </vt:variant>
      <vt:variant>
        <vt:lpstr>슬라이드 제목</vt:lpstr>
      </vt:variant>
      <vt:variant>
        <vt:i4>203</vt:i4>
      </vt:variant>
    </vt:vector>
  </HeadingPairs>
  <TitlesOfParts>
    <vt:vector size="204" baseType="lpstr">
      <vt:lpstr>Blank Presentation</vt:lpstr>
      <vt:lpstr>Concurrent Queues and Stacks</vt:lpstr>
      <vt:lpstr>The Five-Fold Path</vt:lpstr>
      <vt:lpstr>Another Fundamental Problem</vt:lpstr>
      <vt:lpstr>Queues &amp; Stacks</vt:lpstr>
      <vt:lpstr>Queues</vt:lpstr>
      <vt:lpstr>Stacks</vt:lpstr>
      <vt:lpstr>Bounded</vt:lpstr>
      <vt:lpstr>Unbounded</vt:lpstr>
      <vt:lpstr>Blocking</vt:lpstr>
      <vt:lpstr>Blocking</vt:lpstr>
      <vt:lpstr>Non-Blocking</vt:lpstr>
      <vt:lpstr>This Lecture</vt:lpstr>
      <vt:lpstr>Queue: Concurrency</vt:lpstr>
      <vt:lpstr>Concurrency</vt:lpstr>
      <vt:lpstr>Bounded Queue</vt:lpstr>
      <vt:lpstr>Bounded Queue</vt:lpstr>
      <vt:lpstr>Bounded Queue</vt:lpstr>
      <vt:lpstr>Bounded Queue</vt:lpstr>
      <vt:lpstr>Not Done Yet</vt:lpstr>
      <vt:lpstr>Not Done Yet</vt:lpstr>
      <vt:lpstr>Not Done Yet</vt:lpstr>
      <vt:lpstr>Enqueuer</vt:lpstr>
      <vt:lpstr>Enqueuer</vt:lpstr>
      <vt:lpstr>Enqueuer</vt:lpstr>
      <vt:lpstr>Enqueuer</vt:lpstr>
      <vt:lpstr>Enqueuer</vt:lpstr>
      <vt:lpstr>Enqueuer</vt:lpstr>
      <vt:lpstr>Enqueuer</vt:lpstr>
      <vt:lpstr>Unsuccesful Enqueuer</vt:lpstr>
      <vt:lpstr>Dequeuer</vt:lpstr>
      <vt:lpstr>Dequeuer</vt:lpstr>
      <vt:lpstr>Dequeuer</vt:lpstr>
      <vt:lpstr>Dequeuer</vt:lpstr>
      <vt:lpstr>Dequeuer</vt:lpstr>
      <vt:lpstr>Dequeuer</vt:lpstr>
      <vt:lpstr>Unsuccesful Dequeuer</vt:lpstr>
      <vt:lpstr>Bounded Queue</vt:lpstr>
      <vt:lpstr>Bounded Queue</vt:lpstr>
      <vt:lpstr>Digression: Monitor Locks</vt:lpstr>
      <vt:lpstr>The Java Lock Interface</vt:lpstr>
      <vt:lpstr>The Java Lock Interface</vt:lpstr>
      <vt:lpstr>The Java Lock Interface</vt:lpstr>
      <vt:lpstr>The Java Lock Interface</vt:lpstr>
      <vt:lpstr>The Java Lock Interface</vt:lpstr>
      <vt:lpstr>Lock Conditions</vt:lpstr>
      <vt:lpstr>Lock Conditions</vt:lpstr>
      <vt:lpstr>Lock Conditions</vt:lpstr>
      <vt:lpstr>Lock Conditions</vt:lpstr>
      <vt:lpstr>Await</vt:lpstr>
      <vt:lpstr>Signal</vt:lpstr>
      <vt:lpstr>Signal All</vt:lpstr>
      <vt:lpstr>A Monitor Lock</vt:lpstr>
      <vt:lpstr>Unsuccessful Deq</vt:lpstr>
      <vt:lpstr>Another One</vt:lpstr>
      <vt:lpstr>Enqueuer to the Rescue</vt:lpstr>
      <vt:lpstr>Monitor Signalling </vt:lpstr>
      <vt:lpstr>Dequeuers Signalled</vt:lpstr>
      <vt:lpstr>Dequeuers Signaled</vt:lpstr>
      <vt:lpstr>Dollar Short + Day Late</vt:lpstr>
      <vt:lpstr>Java Synchronized Methods</vt:lpstr>
      <vt:lpstr>Java Synchronized Methods</vt:lpstr>
      <vt:lpstr>Java Synchronized Methods</vt:lpstr>
      <vt:lpstr>Java Synchronized Methods</vt:lpstr>
      <vt:lpstr>Java Synchronized Methods</vt:lpstr>
      <vt:lpstr>(Pop!) The Bounded Queue</vt:lpstr>
      <vt:lpstr>Bounded Queue Fields</vt:lpstr>
      <vt:lpstr>Bounded Queue Fields</vt:lpstr>
      <vt:lpstr>Bounded Queue Fields</vt:lpstr>
      <vt:lpstr>Bounded Queue Fields</vt:lpstr>
      <vt:lpstr>Enq Method Part One</vt:lpstr>
      <vt:lpstr>Enq Method Part One</vt:lpstr>
      <vt:lpstr>Enq Method Part One</vt:lpstr>
      <vt:lpstr>Enq Method Part One</vt:lpstr>
      <vt:lpstr>Be Afraid</vt:lpstr>
      <vt:lpstr>Enq Method Part One</vt:lpstr>
      <vt:lpstr>Enq Method Part One</vt:lpstr>
      <vt:lpstr>Beware Lost Wake-Ups</vt:lpstr>
      <vt:lpstr>Lost Wake-Up</vt:lpstr>
      <vt:lpstr>Lost Wake-Up</vt:lpstr>
      <vt:lpstr>Lost Wake-Up</vt:lpstr>
      <vt:lpstr>What’s Wrong Here?</vt:lpstr>
      <vt:lpstr>Solution to Lost Wakeup </vt:lpstr>
      <vt:lpstr>Enq Method Part Deux</vt:lpstr>
      <vt:lpstr>Enq Method Part Deux</vt:lpstr>
      <vt:lpstr>Enq Method Part Deux</vt:lpstr>
      <vt:lpstr>Enq Method Part Deux</vt:lpstr>
      <vt:lpstr>The Enq() &amp; Deq() Methods</vt:lpstr>
      <vt:lpstr>Split the Counter</vt:lpstr>
      <vt:lpstr>Split Counter</vt:lpstr>
      <vt:lpstr>A Lock-Free Queue</vt:lpstr>
      <vt:lpstr>Compare and Set</vt:lpstr>
      <vt:lpstr>Enqueue</vt:lpstr>
      <vt:lpstr>Enqueue</vt:lpstr>
      <vt:lpstr>Logical Enqueue</vt:lpstr>
      <vt:lpstr>Physical Enqueue</vt:lpstr>
      <vt:lpstr>Enqueue</vt:lpstr>
      <vt:lpstr>Enqueue</vt:lpstr>
      <vt:lpstr>When CASs Fail</vt:lpstr>
      <vt:lpstr>Dequeuer</vt:lpstr>
      <vt:lpstr>Dequeuer</vt:lpstr>
      <vt:lpstr>Memory Reuse?</vt:lpstr>
      <vt:lpstr>Dequeuer</vt:lpstr>
      <vt:lpstr>Simple Solution</vt:lpstr>
      <vt:lpstr>Why Recycling is Hard</vt:lpstr>
      <vt:lpstr>Both Nodes Reclaimed</vt:lpstr>
      <vt:lpstr>One Node Recycled</vt:lpstr>
      <vt:lpstr>Why Recycling is Hard</vt:lpstr>
      <vt:lpstr>Recycle FAIL</vt:lpstr>
      <vt:lpstr>The Dreaded ABA Problem</vt:lpstr>
      <vt:lpstr>Dreaded ABA continued</vt:lpstr>
      <vt:lpstr>Dreaded ABA continued</vt:lpstr>
      <vt:lpstr>Dreaded ABA continued</vt:lpstr>
      <vt:lpstr>The Dreaded ABA FAIL</vt:lpstr>
      <vt:lpstr>Dreaded ABA – A Solution</vt:lpstr>
      <vt:lpstr>Atomic Stamped Reference</vt:lpstr>
      <vt:lpstr>Concurrent Stack</vt:lpstr>
      <vt:lpstr>Empty Stack</vt:lpstr>
      <vt:lpstr>Push</vt:lpstr>
      <vt:lpstr>Push</vt:lpstr>
      <vt:lpstr>Push</vt:lpstr>
      <vt:lpstr>Push</vt:lpstr>
      <vt:lpstr>Push</vt:lpstr>
      <vt:lpstr>Push</vt:lpstr>
      <vt:lpstr>Push</vt:lpstr>
      <vt:lpstr>Pop</vt:lpstr>
      <vt:lpstr>Pop</vt:lpstr>
      <vt:lpstr>Pop</vt:lpstr>
      <vt:lpstr>Pop</vt:lpstr>
      <vt:lpstr>Pop</vt:lpstr>
      <vt:lpstr>Lock-free Stack</vt:lpstr>
      <vt:lpstr>Lock-free Stack</vt:lpstr>
      <vt:lpstr>Lock-free Stack</vt:lpstr>
      <vt:lpstr>Lock-free Stack</vt:lpstr>
      <vt:lpstr>Lock-free Stack</vt:lpstr>
      <vt:lpstr>Lock-free Stack</vt:lpstr>
      <vt:lpstr>Lock-free Stack</vt:lpstr>
      <vt:lpstr>Lock-free Stack</vt:lpstr>
      <vt:lpstr>Lock-free Stack</vt:lpstr>
      <vt:lpstr>Big Question</vt:lpstr>
      <vt:lpstr>Elimination-Backoff Stack</vt:lpstr>
      <vt:lpstr>Observation</vt:lpstr>
      <vt:lpstr>Idea: Elimination Array</vt:lpstr>
      <vt:lpstr>Push Collides With Pop</vt:lpstr>
      <vt:lpstr>No Collision</vt:lpstr>
      <vt:lpstr>Elimination-Backoff Stack</vt:lpstr>
      <vt:lpstr>Elimination-Backoff Stack</vt:lpstr>
      <vt:lpstr>Dynamic Range and Delay</vt:lpstr>
      <vt:lpstr>Linearizability</vt:lpstr>
      <vt:lpstr>Un-Eliminated Linearizability</vt:lpstr>
      <vt:lpstr>Eliminated Linearizability</vt:lpstr>
      <vt:lpstr>Backoff Has Dual Effect</vt:lpstr>
      <vt:lpstr>Elimination Array</vt:lpstr>
      <vt:lpstr>Elimination Array</vt:lpstr>
      <vt:lpstr>Digression: A Lock-Free Exchanger</vt:lpstr>
      <vt:lpstr>A Lock-Free Exchanger</vt:lpstr>
      <vt:lpstr>Atomic Stamped Reference</vt:lpstr>
      <vt:lpstr>Extracting Reference &amp; Stamp</vt:lpstr>
      <vt:lpstr>Extracting Reference &amp; Stamp</vt:lpstr>
      <vt:lpstr>Exchanger Status</vt:lpstr>
      <vt:lpstr>Exchanger Status</vt:lpstr>
      <vt:lpstr>Exchange Status</vt:lpstr>
      <vt:lpstr>Exchange Status</vt:lpstr>
      <vt:lpstr>The Exchange</vt:lpstr>
      <vt:lpstr>The Exchange</vt:lpstr>
      <vt:lpstr>The Exchange</vt:lpstr>
      <vt:lpstr>The Exchange</vt:lpstr>
      <vt:lpstr>The Exchange</vt:lpstr>
      <vt:lpstr>The Exchange</vt:lpstr>
      <vt:lpstr>Lock-free Exchanger</vt:lpstr>
      <vt:lpstr>Lock-free Exchanger</vt:lpstr>
      <vt:lpstr>Lock-free Exchanger</vt:lpstr>
      <vt:lpstr>Lock-free Exchanger</vt:lpstr>
      <vt:lpstr>Lock-free Exchanger</vt:lpstr>
      <vt:lpstr>Lock-free Exchanger</vt:lpstr>
      <vt:lpstr>Lock-free Exchanger</vt:lpstr>
      <vt:lpstr>Exchanger State EMPTY</vt:lpstr>
      <vt:lpstr>Exchanger State EMPTY</vt:lpstr>
      <vt:lpstr>Exchanger State EMPTY</vt:lpstr>
      <vt:lpstr>Exchanger State EMPTY</vt:lpstr>
      <vt:lpstr>Exchanger State EMPTY</vt:lpstr>
      <vt:lpstr>Exchanger State EMPTY</vt:lpstr>
      <vt:lpstr>Exchanger State EMPTY</vt:lpstr>
      <vt:lpstr>Exchanger State EMPTY</vt:lpstr>
      <vt:lpstr>States WAITING and BUSY</vt:lpstr>
      <vt:lpstr>States WAITING and BUSY</vt:lpstr>
      <vt:lpstr>States WAITING and BUSY</vt:lpstr>
      <vt:lpstr>States WAITING and BUSY</vt:lpstr>
      <vt:lpstr>The Exchanger Slot </vt:lpstr>
      <vt:lpstr>Back to the Stack: the Elimination Array</vt:lpstr>
      <vt:lpstr>Elimination Array</vt:lpstr>
      <vt:lpstr>Elimination Array</vt:lpstr>
      <vt:lpstr>Elimination Array</vt:lpstr>
      <vt:lpstr>Elimination Stack Push</vt:lpstr>
      <vt:lpstr>Elimination Stack Push</vt:lpstr>
      <vt:lpstr>Elimination Stack Push</vt:lpstr>
      <vt:lpstr>Elimination Stack Push</vt:lpstr>
      <vt:lpstr>Elimination Stack Push</vt:lpstr>
      <vt:lpstr>Elimination Stack Push</vt:lpstr>
      <vt:lpstr>Elimination Stack Pop</vt:lpstr>
      <vt:lpstr>Elimination Stack Pop</vt:lpstr>
      <vt:lpstr>Summary</vt:lpstr>
      <vt:lpstr>PowerPoint 프레젠테이션</vt:lpstr>
      <vt:lpstr>PowerPoint 프레젠테이션</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김진의</cp:lastModifiedBy>
  <cp:revision>938</cp:revision>
  <cp:lastPrinted>1999-05-13T01:42:18Z</cp:lastPrinted>
  <dcterms:created xsi:type="dcterms:W3CDTF">1999-05-12T13:47:53Z</dcterms:created>
  <dcterms:modified xsi:type="dcterms:W3CDTF">2015-11-30T08:18:12Z</dcterms:modified>
</cp:coreProperties>
</file>