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8"/>
  </p:notesMasterIdLst>
  <p:handoutMasterIdLst>
    <p:handoutMasterId r:id="rId69"/>
  </p:handoutMasterIdLst>
  <p:sldIdLst>
    <p:sldId id="389" r:id="rId2"/>
    <p:sldId id="391" r:id="rId3"/>
    <p:sldId id="295" r:id="rId4"/>
    <p:sldId id="293" r:id="rId5"/>
    <p:sldId id="294" r:id="rId6"/>
    <p:sldId id="348" r:id="rId7"/>
    <p:sldId id="264" r:id="rId8"/>
    <p:sldId id="351" r:id="rId9"/>
    <p:sldId id="352" r:id="rId10"/>
    <p:sldId id="353" r:id="rId11"/>
    <p:sldId id="369" r:id="rId12"/>
    <p:sldId id="344" r:id="rId13"/>
    <p:sldId id="354" r:id="rId14"/>
    <p:sldId id="355" r:id="rId15"/>
    <p:sldId id="356" r:id="rId16"/>
    <p:sldId id="357" r:id="rId17"/>
    <p:sldId id="303" r:id="rId18"/>
    <p:sldId id="359" r:id="rId19"/>
    <p:sldId id="297" r:id="rId20"/>
    <p:sldId id="271" r:id="rId21"/>
    <p:sldId id="370" r:id="rId22"/>
    <p:sldId id="360" r:id="rId23"/>
    <p:sldId id="362" r:id="rId24"/>
    <p:sldId id="392" r:id="rId25"/>
    <p:sldId id="377" r:id="rId26"/>
    <p:sldId id="376" r:id="rId27"/>
    <p:sldId id="365" r:id="rId28"/>
    <p:sldId id="378" r:id="rId29"/>
    <p:sldId id="300" r:id="rId30"/>
    <p:sldId id="385" r:id="rId31"/>
    <p:sldId id="386" r:id="rId32"/>
    <p:sldId id="387" r:id="rId33"/>
    <p:sldId id="388" r:id="rId34"/>
    <p:sldId id="298" r:id="rId35"/>
    <p:sldId id="274" r:id="rId36"/>
    <p:sldId id="279" r:id="rId37"/>
    <p:sldId id="379" r:id="rId38"/>
    <p:sldId id="380" r:id="rId39"/>
    <p:sldId id="281" r:id="rId40"/>
    <p:sldId id="283" r:id="rId41"/>
    <p:sldId id="308" r:id="rId42"/>
    <p:sldId id="381" r:id="rId43"/>
    <p:sldId id="382" r:id="rId44"/>
    <p:sldId id="313" r:id="rId45"/>
    <p:sldId id="383" r:id="rId46"/>
    <p:sldId id="317" r:id="rId47"/>
    <p:sldId id="318" r:id="rId48"/>
    <p:sldId id="319" r:id="rId49"/>
    <p:sldId id="320" r:id="rId50"/>
    <p:sldId id="322" r:id="rId51"/>
    <p:sldId id="326" r:id="rId52"/>
    <p:sldId id="328" r:id="rId53"/>
    <p:sldId id="330" r:id="rId54"/>
    <p:sldId id="331" r:id="rId55"/>
    <p:sldId id="332" r:id="rId56"/>
    <p:sldId id="333" r:id="rId57"/>
    <p:sldId id="334" r:id="rId58"/>
    <p:sldId id="335" r:id="rId59"/>
    <p:sldId id="337" r:id="rId60"/>
    <p:sldId id="384" r:id="rId61"/>
    <p:sldId id="288" r:id="rId62"/>
    <p:sldId id="276" r:id="rId63"/>
    <p:sldId id="275" r:id="rId64"/>
    <p:sldId id="277" r:id="rId65"/>
    <p:sldId id="278" r:id="rId66"/>
    <p:sldId id="390" r:id="rId67"/>
  </p:sldIdLst>
  <p:sldSz cx="9144000" cy="6858000" type="screen4x3"/>
  <p:notesSz cx="7099300" cy="10234613"/>
  <p:defaultTextStyle>
    <a:defPPr>
      <a:defRPr lang="en-US"/>
    </a:defPPr>
    <a:lvl1pPr algn="ctr" rtl="0" fontAlgn="base">
      <a:lnSpc>
        <a:spcPct val="80000"/>
      </a:lnSpc>
      <a:spcBef>
        <a:spcPct val="20000"/>
      </a:spcBef>
      <a:spcAft>
        <a:spcPct val="0"/>
      </a:spcAft>
      <a:defRPr sz="1600" b="1" kern="1200">
        <a:solidFill>
          <a:srgbClr val="FF0000"/>
        </a:solidFill>
        <a:latin typeface="Comic Sans MS" pitchFamily="66" charset="0"/>
        <a:ea typeface="+mn-ea"/>
        <a:cs typeface="Arial" pitchFamily="34" charset="0"/>
      </a:defRPr>
    </a:lvl1pPr>
    <a:lvl2pPr marL="457200" algn="ctr" rtl="0" fontAlgn="base">
      <a:lnSpc>
        <a:spcPct val="80000"/>
      </a:lnSpc>
      <a:spcBef>
        <a:spcPct val="20000"/>
      </a:spcBef>
      <a:spcAft>
        <a:spcPct val="0"/>
      </a:spcAft>
      <a:defRPr sz="1600" b="1" kern="1200">
        <a:solidFill>
          <a:srgbClr val="FF0000"/>
        </a:solidFill>
        <a:latin typeface="Comic Sans MS" pitchFamily="66" charset="0"/>
        <a:ea typeface="+mn-ea"/>
        <a:cs typeface="Arial" pitchFamily="34" charset="0"/>
      </a:defRPr>
    </a:lvl2pPr>
    <a:lvl3pPr marL="914400" algn="ctr" rtl="0" fontAlgn="base">
      <a:lnSpc>
        <a:spcPct val="80000"/>
      </a:lnSpc>
      <a:spcBef>
        <a:spcPct val="20000"/>
      </a:spcBef>
      <a:spcAft>
        <a:spcPct val="0"/>
      </a:spcAft>
      <a:defRPr sz="1600" b="1" kern="1200">
        <a:solidFill>
          <a:srgbClr val="FF0000"/>
        </a:solidFill>
        <a:latin typeface="Comic Sans MS" pitchFamily="66" charset="0"/>
        <a:ea typeface="+mn-ea"/>
        <a:cs typeface="Arial" pitchFamily="34" charset="0"/>
      </a:defRPr>
    </a:lvl3pPr>
    <a:lvl4pPr marL="1371600" algn="ctr" rtl="0" fontAlgn="base">
      <a:lnSpc>
        <a:spcPct val="80000"/>
      </a:lnSpc>
      <a:spcBef>
        <a:spcPct val="20000"/>
      </a:spcBef>
      <a:spcAft>
        <a:spcPct val="0"/>
      </a:spcAft>
      <a:defRPr sz="1600" b="1" kern="1200">
        <a:solidFill>
          <a:srgbClr val="FF0000"/>
        </a:solidFill>
        <a:latin typeface="Comic Sans MS" pitchFamily="66" charset="0"/>
        <a:ea typeface="+mn-ea"/>
        <a:cs typeface="Arial" pitchFamily="34" charset="0"/>
      </a:defRPr>
    </a:lvl4pPr>
    <a:lvl5pPr marL="1828800" algn="ctr" rtl="0" fontAlgn="base">
      <a:lnSpc>
        <a:spcPct val="80000"/>
      </a:lnSpc>
      <a:spcBef>
        <a:spcPct val="20000"/>
      </a:spcBef>
      <a:spcAft>
        <a:spcPct val="0"/>
      </a:spcAft>
      <a:defRPr sz="1600" b="1" kern="1200">
        <a:solidFill>
          <a:srgbClr val="FF0000"/>
        </a:solidFill>
        <a:latin typeface="Comic Sans MS" pitchFamily="66" charset="0"/>
        <a:ea typeface="+mn-ea"/>
        <a:cs typeface="Arial" pitchFamily="34" charset="0"/>
      </a:defRPr>
    </a:lvl5pPr>
    <a:lvl6pPr marL="2286000" algn="l" defTabSz="914400" rtl="0" eaLnBrk="1" latinLnBrk="0" hangingPunct="1">
      <a:defRPr sz="1600" b="1" kern="1200">
        <a:solidFill>
          <a:srgbClr val="FF0000"/>
        </a:solidFill>
        <a:latin typeface="Comic Sans MS" pitchFamily="66" charset="0"/>
        <a:ea typeface="+mn-ea"/>
        <a:cs typeface="Arial" pitchFamily="34" charset="0"/>
      </a:defRPr>
    </a:lvl6pPr>
    <a:lvl7pPr marL="2743200" algn="l" defTabSz="914400" rtl="0" eaLnBrk="1" latinLnBrk="0" hangingPunct="1">
      <a:defRPr sz="1600" b="1" kern="1200">
        <a:solidFill>
          <a:srgbClr val="FF0000"/>
        </a:solidFill>
        <a:latin typeface="Comic Sans MS" pitchFamily="66" charset="0"/>
        <a:ea typeface="+mn-ea"/>
        <a:cs typeface="Arial" pitchFamily="34" charset="0"/>
      </a:defRPr>
    </a:lvl7pPr>
    <a:lvl8pPr marL="3200400" algn="l" defTabSz="914400" rtl="0" eaLnBrk="1" latinLnBrk="0" hangingPunct="1">
      <a:defRPr sz="1600" b="1" kern="1200">
        <a:solidFill>
          <a:srgbClr val="FF0000"/>
        </a:solidFill>
        <a:latin typeface="Comic Sans MS" pitchFamily="66" charset="0"/>
        <a:ea typeface="+mn-ea"/>
        <a:cs typeface="Arial" pitchFamily="34" charset="0"/>
      </a:defRPr>
    </a:lvl8pPr>
    <a:lvl9pPr marL="3657600" algn="l" defTabSz="914400" rtl="0" eaLnBrk="1" latinLnBrk="0" hangingPunct="1">
      <a:defRPr sz="1600" b="1" kern="1200">
        <a:solidFill>
          <a:srgbClr val="FF0000"/>
        </a:solidFill>
        <a:latin typeface="Comic Sans MS" pitchFamily="66"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DDDDD"/>
    <a:srgbClr val="FF5050"/>
    <a:srgbClr val="FFFFCC"/>
    <a:srgbClr val="FF7C80"/>
    <a:srgbClr val="FF3300"/>
    <a:srgbClr val="FFCC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6" autoAdjust="0"/>
    <p:restoredTop sz="92573" autoAdjust="0"/>
  </p:normalViewPr>
  <p:slideViewPr>
    <p:cSldViewPr>
      <p:cViewPr>
        <p:scale>
          <a:sx n="75" d="100"/>
          <a:sy n="75" d="100"/>
        </p:scale>
        <p:origin x="-1194"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71" d="100"/>
          <a:sy n="71" d="100"/>
        </p:scale>
        <p:origin x="-2172"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latin typeface="Times New Roman" pitchFamily="18" charset="0"/>
              </a:defRPr>
            </a:lvl1pPr>
          </a:lstStyle>
          <a:p>
            <a:endParaRPr lang="en-US"/>
          </a:p>
        </p:txBody>
      </p:sp>
      <p:sp>
        <p:nvSpPr>
          <p:cNvPr id="23449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latin typeface="Times New Roman" pitchFamily="18" charset="0"/>
              </a:defRPr>
            </a:lvl1pPr>
          </a:lstStyle>
          <a:p>
            <a:endParaRPr lang="en-US"/>
          </a:p>
        </p:txBody>
      </p:sp>
      <p:sp>
        <p:nvSpPr>
          <p:cNvPr id="23450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latin typeface="Times New Roman" pitchFamily="18" charset="0"/>
              </a:defRPr>
            </a:lvl1pPr>
          </a:lstStyle>
          <a:p>
            <a:endParaRPr lang="en-US"/>
          </a:p>
        </p:txBody>
      </p:sp>
      <p:sp>
        <p:nvSpPr>
          <p:cNvPr id="23450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latin typeface="Times New Roman" pitchFamily="18" charset="0"/>
              </a:defRPr>
            </a:lvl1pPr>
          </a:lstStyle>
          <a:p>
            <a:fld id="{392C8400-16D3-4F4F-8912-916A0B5AC8D1}" type="slidenum">
              <a:rPr lang="en-US"/>
              <a:pPr/>
              <a:t>‹#›</a:t>
            </a:fld>
            <a:endParaRPr lang="en-US"/>
          </a:p>
        </p:txBody>
      </p:sp>
    </p:spTree>
    <p:extLst>
      <p:ext uri="{BB962C8B-B14F-4D97-AF65-F5344CB8AC3E}">
        <p14:creationId xmlns:p14="http://schemas.microsoft.com/office/powerpoint/2010/main" val="4292662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b="0">
                <a:solidFill>
                  <a:schemeClr val="tx1"/>
                </a:solidFill>
                <a:latin typeface="Times New Roman" pitchFamily="18" charset="0"/>
              </a:defRPr>
            </a:lvl1pPr>
          </a:lstStyle>
          <a:p>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b="0">
                <a:solidFill>
                  <a:schemeClr val="tx1"/>
                </a:solidFill>
                <a:latin typeface="Times New Roman" pitchFamily="18" charset="0"/>
              </a:defRPr>
            </a:lvl1pPr>
          </a:lstStyle>
          <a:p>
            <a:endParaRPr lang="en-US"/>
          </a:p>
        </p:txBody>
      </p:sp>
      <p:sp>
        <p:nvSpPr>
          <p:cNvPr id="614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b="0">
                <a:solidFill>
                  <a:schemeClr val="tx1"/>
                </a:solidFill>
                <a:latin typeface="Times New Roman" pitchFamily="18" charset="0"/>
              </a:defRPr>
            </a:lvl1pPr>
          </a:lstStyle>
          <a:p>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b="0">
                <a:solidFill>
                  <a:schemeClr val="tx1"/>
                </a:solidFill>
                <a:latin typeface="Times New Roman" pitchFamily="18" charset="0"/>
              </a:defRPr>
            </a:lvl1pPr>
          </a:lstStyle>
          <a:p>
            <a:fld id="{36974768-84DE-43E5-9BBA-81F61C16842A}" type="slidenum">
              <a:rPr lang="ar-SA"/>
              <a:pPr/>
              <a:t>‹#›</a:t>
            </a:fld>
            <a:endParaRPr lang="en-US"/>
          </a:p>
        </p:txBody>
      </p:sp>
    </p:spTree>
    <p:extLst>
      <p:ext uri="{BB962C8B-B14F-4D97-AF65-F5344CB8AC3E}">
        <p14:creationId xmlns:p14="http://schemas.microsoft.com/office/powerpoint/2010/main" val="29375106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2D61F-2637-406D-B7D5-5C02860C7315}" type="slidenum">
              <a:rPr lang="ar-SA"/>
              <a:pPr/>
              <a:t>1</a:t>
            </a:fld>
            <a:endParaRPr lang="en-US"/>
          </a:p>
        </p:txBody>
      </p:sp>
      <p:sp>
        <p:nvSpPr>
          <p:cNvPr id="348162" name="Rectangle 2"/>
          <p:cNvSpPr>
            <a:spLocks noGrp="1" noRot="1" noChangeAspect="1" noChangeArrowheads="1" noTextEdit="1"/>
          </p:cNvSpPr>
          <p:nvPr>
            <p:ph type="sldImg"/>
          </p:nvPr>
        </p:nvSpPr>
        <p:spPr>
          <a:xfrm>
            <a:off x="990600" y="768350"/>
            <a:ext cx="5118100" cy="3838575"/>
          </a:xfrm>
          <a:ln/>
        </p:spPr>
      </p:sp>
      <p:sp>
        <p:nvSpPr>
          <p:cNvPr id="348163" name="Rectangle 3"/>
          <p:cNvSpPr>
            <a:spLocks noGrp="1" noChangeArrowheads="1"/>
          </p:cNvSpPr>
          <p:nvPr>
            <p:ph type="body" idx="1"/>
          </p:nvPr>
        </p:nvSpPr>
        <p:spPr>
          <a:xfrm>
            <a:off x="946150" y="4862513"/>
            <a:ext cx="5207000" cy="460375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FA2D9-8058-4EA9-A996-09A24DBC29B3}" type="slidenum">
              <a:rPr lang="ar-SA"/>
              <a:pPr/>
              <a:t>10</a:t>
            </a:fld>
            <a:endParaRPr lang="en-US"/>
          </a:p>
        </p:txBody>
      </p:sp>
      <p:sp>
        <p:nvSpPr>
          <p:cNvPr id="258050" name="Rectangle 2"/>
          <p:cNvSpPr>
            <a:spLocks noGrp="1" noRot="1" noChangeAspect="1" noChangeArrowheads="1" noTextEdit="1"/>
          </p:cNvSpPr>
          <p:nvPr>
            <p:ph type="sldImg"/>
          </p:nvPr>
        </p:nvSpPr>
        <p:spPr>
          <a:xfrm>
            <a:off x="992188" y="768350"/>
            <a:ext cx="5114925" cy="3836988"/>
          </a:xfrm>
          <a:ln/>
        </p:spPr>
      </p:sp>
      <p:sp>
        <p:nvSpPr>
          <p:cNvPr id="258051"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356E2-5D50-4F64-8FAC-08A7CF31BEA8}" type="slidenum">
              <a:rPr lang="ar-SA"/>
              <a:pPr/>
              <a:t>11</a:t>
            </a:fld>
            <a:endParaRPr lang="en-US"/>
          </a:p>
        </p:txBody>
      </p:sp>
      <p:sp>
        <p:nvSpPr>
          <p:cNvPr id="290818" name="Rectangle 2"/>
          <p:cNvSpPr>
            <a:spLocks noGrp="1" noRot="1" noChangeAspect="1" noChangeArrowheads="1" noTextEdit="1"/>
          </p:cNvSpPr>
          <p:nvPr>
            <p:ph type="sldImg"/>
          </p:nvPr>
        </p:nvSpPr>
        <p:spPr>
          <a:xfrm>
            <a:off x="992188" y="768350"/>
            <a:ext cx="5114925" cy="3836988"/>
          </a:xfrm>
          <a:ln/>
        </p:spPr>
      </p:sp>
      <p:sp>
        <p:nvSpPr>
          <p:cNvPr id="290819"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ADCD7-DBDA-4A3E-8D52-BD4A2750C8F4}" type="slidenum">
              <a:rPr lang="ar-SA"/>
              <a:pPr/>
              <a:t>12</a:t>
            </a:fld>
            <a:endParaRPr lang="en-US"/>
          </a:p>
        </p:txBody>
      </p:sp>
      <p:sp>
        <p:nvSpPr>
          <p:cNvPr id="237570" name="Rectangle 2"/>
          <p:cNvSpPr>
            <a:spLocks noGrp="1" noRot="1" noChangeAspect="1" noChangeArrowheads="1" noTextEdit="1"/>
          </p:cNvSpPr>
          <p:nvPr>
            <p:ph type="sldImg"/>
          </p:nvPr>
        </p:nvSpPr>
        <p:spPr>
          <a:xfrm>
            <a:off x="992188" y="768350"/>
            <a:ext cx="5114925" cy="3836988"/>
          </a:xfrm>
          <a:ln/>
        </p:spPr>
      </p:sp>
      <p:sp>
        <p:nvSpPr>
          <p:cNvPr id="237571" name="Rectangle 3"/>
          <p:cNvSpPr>
            <a:spLocks noGrp="1" noChangeArrowheads="1"/>
          </p:cNvSpPr>
          <p:nvPr>
            <p:ph type="body" idx="1"/>
          </p:nvPr>
        </p:nvSpPr>
        <p:spPr/>
        <p:txBody>
          <a:bodyPr/>
          <a:lstStyle/>
          <a:p>
            <a:r>
              <a:rPr lang="en-US"/>
              <a:t>We do not need to go through all the nodes preceding it, because we can start in the top layer, and once we hit 7 we know that everything that precedes 7 also precedes 8, and therefore we can skip the 2 and 5 nodes and only search between 7 and 9.</a:t>
            </a:r>
          </a:p>
          <a:p>
            <a:r>
              <a:rPr lang="en-US"/>
              <a:t>So the idea is that each layer contains exponentially fewer nodes so that we can get an efficient search operation, which is very important.</a:t>
            </a:r>
          </a:p>
          <a:p>
            <a:endParaRPr lang="en-US"/>
          </a:p>
          <a:p>
            <a:r>
              <a:rPr lang="en-US"/>
              <a:t>This was Sequential </a:t>
            </a:r>
          </a:p>
          <a:p>
            <a:endParaRPr lang="en-US"/>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9265C-169A-4819-B9FB-A81BC8DF614D}" type="slidenum">
              <a:rPr lang="ar-SA"/>
              <a:pPr/>
              <a:t>13</a:t>
            </a:fld>
            <a:endParaRPr lang="en-US"/>
          </a:p>
        </p:txBody>
      </p:sp>
      <p:sp>
        <p:nvSpPr>
          <p:cNvPr id="260098" name="Rectangle 2"/>
          <p:cNvSpPr>
            <a:spLocks noGrp="1" noRot="1" noChangeAspect="1" noChangeArrowheads="1" noTextEdit="1"/>
          </p:cNvSpPr>
          <p:nvPr>
            <p:ph type="sldImg"/>
          </p:nvPr>
        </p:nvSpPr>
        <p:spPr>
          <a:xfrm>
            <a:off x="992188" y="768350"/>
            <a:ext cx="5114925" cy="3836988"/>
          </a:xfrm>
          <a:ln/>
        </p:spPr>
      </p:sp>
      <p:sp>
        <p:nvSpPr>
          <p:cNvPr id="260099" name="Rectangle 3"/>
          <p:cNvSpPr>
            <a:spLocks noGrp="1" noChangeArrowheads="1"/>
          </p:cNvSpPr>
          <p:nvPr>
            <p:ph type="body" idx="1"/>
          </p:nvPr>
        </p:nvSpPr>
        <p:spPr/>
        <p:txBody>
          <a:bodyPr/>
          <a:lstStyle/>
          <a:p>
            <a:r>
              <a:rPr lang="en-US"/>
              <a:t>We do not need to go through all the nodes preceding it, because we can start in the top layer, and once we hit 7 we know that everything that precedes 7 also precedes 8, and therefore we can skip the 2 and 5 nodes and only search between 7 and 9.</a:t>
            </a:r>
          </a:p>
          <a:p>
            <a:r>
              <a:rPr lang="en-US"/>
              <a:t>So the idea is that each layer contains exponentially fewer nodes so that we can get an efficient search operation, which is very important.</a:t>
            </a:r>
          </a:p>
          <a:p>
            <a:endParaRPr lang="en-US"/>
          </a:p>
          <a:p>
            <a:r>
              <a:rPr lang="en-US"/>
              <a:t>This was Sequential </a:t>
            </a:r>
          </a:p>
          <a:p>
            <a:endParaRPr lang="en-US"/>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9ABE6-7580-4ACD-BC6D-14574EF574F8}" type="slidenum">
              <a:rPr lang="ar-SA"/>
              <a:pPr/>
              <a:t>14</a:t>
            </a:fld>
            <a:endParaRPr lang="en-US"/>
          </a:p>
        </p:txBody>
      </p:sp>
      <p:sp>
        <p:nvSpPr>
          <p:cNvPr id="262146" name="Rectangle 2"/>
          <p:cNvSpPr>
            <a:spLocks noGrp="1" noRot="1" noChangeAspect="1" noChangeArrowheads="1" noTextEdit="1"/>
          </p:cNvSpPr>
          <p:nvPr>
            <p:ph type="sldImg"/>
          </p:nvPr>
        </p:nvSpPr>
        <p:spPr>
          <a:xfrm>
            <a:off x="992188" y="768350"/>
            <a:ext cx="5114925" cy="3836988"/>
          </a:xfrm>
          <a:ln/>
        </p:spPr>
      </p:sp>
      <p:sp>
        <p:nvSpPr>
          <p:cNvPr id="262147" name="Rectangle 3"/>
          <p:cNvSpPr>
            <a:spLocks noGrp="1" noChangeArrowheads="1"/>
          </p:cNvSpPr>
          <p:nvPr>
            <p:ph type="body" idx="1"/>
          </p:nvPr>
        </p:nvSpPr>
        <p:spPr/>
        <p:txBody>
          <a:bodyPr/>
          <a:lstStyle/>
          <a:p>
            <a:r>
              <a:rPr lang="en-US"/>
              <a:t>We do not need to go through all the nodes preceding it, because we can start in the top layer, and once we hit 7 we know that everything that precedes 7 also precedes 8, and therefore we can skip the 2 and 5 nodes and only search between 7 and 9.</a:t>
            </a:r>
          </a:p>
          <a:p>
            <a:r>
              <a:rPr lang="en-US"/>
              <a:t>So the idea is that each layer contains exponentially fewer nodes so that we can get an efficient search operation, which is very important.</a:t>
            </a:r>
          </a:p>
          <a:p>
            <a:endParaRPr lang="en-US"/>
          </a:p>
          <a:p>
            <a:r>
              <a:rPr lang="en-US"/>
              <a:t>This was Sequential </a:t>
            </a:r>
          </a:p>
          <a:p>
            <a:endParaRPr lang="en-US"/>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AB8952-8689-446A-B4C2-109F309645F8}" type="slidenum">
              <a:rPr lang="ar-SA"/>
              <a:pPr/>
              <a:t>15</a:t>
            </a:fld>
            <a:endParaRPr lang="en-US"/>
          </a:p>
        </p:txBody>
      </p:sp>
      <p:sp>
        <p:nvSpPr>
          <p:cNvPr id="264194" name="Rectangle 2"/>
          <p:cNvSpPr>
            <a:spLocks noGrp="1" noRot="1" noChangeAspect="1" noChangeArrowheads="1" noTextEdit="1"/>
          </p:cNvSpPr>
          <p:nvPr>
            <p:ph type="sldImg"/>
          </p:nvPr>
        </p:nvSpPr>
        <p:spPr>
          <a:xfrm>
            <a:off x="992188" y="768350"/>
            <a:ext cx="5114925" cy="3836988"/>
          </a:xfrm>
          <a:ln/>
        </p:spPr>
      </p:sp>
      <p:sp>
        <p:nvSpPr>
          <p:cNvPr id="264195" name="Rectangle 3"/>
          <p:cNvSpPr>
            <a:spLocks noGrp="1" noChangeArrowheads="1"/>
          </p:cNvSpPr>
          <p:nvPr>
            <p:ph type="body" idx="1"/>
          </p:nvPr>
        </p:nvSpPr>
        <p:spPr/>
        <p:txBody>
          <a:bodyPr/>
          <a:lstStyle/>
          <a:p>
            <a:r>
              <a:rPr lang="en-US"/>
              <a:t>We do not need to go through all the nodes preceding it, because we can start in the top layer, and once we hit 7 we know that everything that precedes 7 also precedes 8, and therefore we can skip the 2 and 5 nodes and only search between 7 and 9.</a:t>
            </a:r>
          </a:p>
          <a:p>
            <a:r>
              <a:rPr lang="en-US"/>
              <a:t>So the idea is that each layer contains exponentially fewer nodes so that we can get an efficient search operation, which is very important.</a:t>
            </a:r>
          </a:p>
          <a:p>
            <a:endParaRPr lang="en-US"/>
          </a:p>
          <a:p>
            <a:r>
              <a:rPr lang="en-US"/>
              <a:t>This was Sequential </a:t>
            </a:r>
          </a:p>
          <a:p>
            <a:endParaRPr lang="en-US"/>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BC4F1-89DD-4C12-94C1-7ED09C50B711}" type="slidenum">
              <a:rPr lang="ar-SA"/>
              <a:pPr/>
              <a:t>16</a:t>
            </a:fld>
            <a:endParaRPr lang="en-US"/>
          </a:p>
        </p:txBody>
      </p:sp>
      <p:sp>
        <p:nvSpPr>
          <p:cNvPr id="266242" name="Rectangle 2"/>
          <p:cNvSpPr>
            <a:spLocks noGrp="1" noRot="1" noChangeAspect="1" noChangeArrowheads="1" noTextEdit="1"/>
          </p:cNvSpPr>
          <p:nvPr>
            <p:ph type="sldImg"/>
          </p:nvPr>
        </p:nvSpPr>
        <p:spPr>
          <a:xfrm>
            <a:off x="992188" y="768350"/>
            <a:ext cx="5114925" cy="3836988"/>
          </a:xfrm>
          <a:ln/>
        </p:spPr>
      </p:sp>
      <p:sp>
        <p:nvSpPr>
          <p:cNvPr id="266243" name="Rectangle 3"/>
          <p:cNvSpPr>
            <a:spLocks noGrp="1" noChangeArrowheads="1"/>
          </p:cNvSpPr>
          <p:nvPr>
            <p:ph type="body" idx="1"/>
          </p:nvPr>
        </p:nvSpPr>
        <p:spPr/>
        <p:txBody>
          <a:bodyPr/>
          <a:lstStyle/>
          <a:p>
            <a:r>
              <a:rPr lang="en-US"/>
              <a:t>We do not need to go through all the nodes preceding it, because we can start in the top layer, and once we hit 7 we know that everything that precedes 7 also precedes 8, and therefore we can skip the 2 and 5 nodes and only search between 7 and 9.</a:t>
            </a:r>
          </a:p>
          <a:p>
            <a:r>
              <a:rPr lang="en-US"/>
              <a:t>So the idea is that each layer contains exponentially fewer nodes so that we can get an efficient search operation, which is very important.</a:t>
            </a:r>
          </a:p>
          <a:p>
            <a:endParaRPr lang="en-US"/>
          </a:p>
          <a:p>
            <a:r>
              <a:rPr lang="en-US"/>
              <a:t>This was Sequential </a:t>
            </a:r>
          </a:p>
          <a:p>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37CC30-CD16-420C-A3D2-D1AA72074120}" type="slidenum">
              <a:rPr lang="ar-SA"/>
              <a:pPr/>
              <a:t>17</a:t>
            </a:fld>
            <a:endParaRPr lang="en-US"/>
          </a:p>
        </p:txBody>
      </p:sp>
      <p:sp>
        <p:nvSpPr>
          <p:cNvPr id="137218" name="Rectangle 2"/>
          <p:cNvSpPr>
            <a:spLocks noGrp="1" noRot="1" noChangeAspect="1" noChangeArrowheads="1" noTextEdit="1"/>
          </p:cNvSpPr>
          <p:nvPr>
            <p:ph type="sldImg"/>
          </p:nvPr>
        </p:nvSpPr>
        <p:spPr>
          <a:xfrm>
            <a:off x="992188" y="768350"/>
            <a:ext cx="5114925" cy="3836988"/>
          </a:xfrm>
          <a:ln/>
        </p:spPr>
      </p:sp>
      <p:sp>
        <p:nvSpPr>
          <p:cNvPr id="137219" name="Rectangle 3"/>
          <p:cNvSpPr>
            <a:spLocks noGrp="1" noChangeArrowheads="1"/>
          </p:cNvSpPr>
          <p:nvPr>
            <p:ph type="body" idx="1"/>
          </p:nvPr>
        </p:nvSpPr>
        <p:spPr/>
        <p:txBody>
          <a:bodyPr/>
          <a:lstStyle/>
          <a:p>
            <a:r>
              <a:rPr lang="en-US"/>
              <a:t>We do not need to go through all the nodes preceding it, because we can start in the top layer, and once we hit 7 we know that everything that precedes 7 also precedes 8, and therefore we can skip the 2 and 5 nodes and only search between 7 and 9.</a:t>
            </a:r>
          </a:p>
          <a:p>
            <a:r>
              <a:rPr lang="en-US"/>
              <a:t>So the idea is that each layer contains exponentially fewer nodes so that we can get an efficient search operation, which is very important.</a:t>
            </a:r>
          </a:p>
          <a:p>
            <a:endParaRPr lang="en-US"/>
          </a:p>
          <a:p>
            <a:r>
              <a:rPr lang="en-US"/>
              <a:t>This was Sequential </a:t>
            </a:r>
          </a:p>
          <a:p>
            <a:endParaRPr lang="en-US"/>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38AF7-0403-49F4-932C-3D118C4EB0E4}" type="slidenum">
              <a:rPr lang="ar-SA"/>
              <a:pPr/>
              <a:t>18</a:t>
            </a:fld>
            <a:endParaRPr lang="en-US"/>
          </a:p>
        </p:txBody>
      </p:sp>
      <p:sp>
        <p:nvSpPr>
          <p:cNvPr id="270338" name="Rectangle 2"/>
          <p:cNvSpPr>
            <a:spLocks noGrp="1" noRot="1" noChangeAspect="1" noChangeArrowheads="1" noTextEdit="1"/>
          </p:cNvSpPr>
          <p:nvPr>
            <p:ph type="sldImg"/>
          </p:nvPr>
        </p:nvSpPr>
        <p:spPr>
          <a:xfrm>
            <a:off x="992188" y="768350"/>
            <a:ext cx="5114925" cy="3836988"/>
          </a:xfrm>
          <a:ln/>
        </p:spPr>
      </p:sp>
      <p:sp>
        <p:nvSpPr>
          <p:cNvPr id="270339" name="Rectangle 3"/>
          <p:cNvSpPr>
            <a:spLocks noGrp="1" noChangeArrowheads="1"/>
          </p:cNvSpPr>
          <p:nvPr>
            <p:ph type="body" idx="1"/>
          </p:nvPr>
        </p:nvSpPr>
        <p:spPr/>
        <p:txBody>
          <a:bodyPr/>
          <a:lstStyle/>
          <a:p>
            <a:r>
              <a:rPr lang="en-US"/>
              <a:t>We do not need to go through all the nodes preceding it, because we can start in the top layer, and once we hit 7 we know that everything that precedes 7 also precedes 8, and therefore we can skip the 2 and 5 nodes and only search between 7 and 9.</a:t>
            </a:r>
          </a:p>
          <a:p>
            <a:r>
              <a:rPr lang="en-US"/>
              <a:t>So the idea is that each layer contains exponentially fewer nodes so that we can get an efficient search operation, which is very important.</a:t>
            </a:r>
          </a:p>
          <a:p>
            <a:endParaRPr lang="en-US"/>
          </a:p>
          <a:p>
            <a:r>
              <a:rPr lang="en-US"/>
              <a:t>This was Sequential </a:t>
            </a:r>
          </a:p>
          <a:p>
            <a:endParaRPr lang="en-US"/>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DA05F-9DF9-4BB6-B4A8-543EF3D9D963}" type="slidenum">
              <a:rPr lang="ar-SA"/>
              <a:pPr/>
              <a:t>19</a:t>
            </a:fld>
            <a:endParaRPr lang="en-US"/>
          </a:p>
        </p:txBody>
      </p:sp>
      <p:sp>
        <p:nvSpPr>
          <p:cNvPr id="120834" name="Rectangle 2"/>
          <p:cNvSpPr>
            <a:spLocks noGrp="1" noRot="1" noChangeAspect="1" noChangeArrowheads="1" noTextEdit="1"/>
          </p:cNvSpPr>
          <p:nvPr>
            <p:ph type="sldImg"/>
          </p:nvPr>
        </p:nvSpPr>
        <p:spPr>
          <a:xfrm>
            <a:off x="992188" y="768350"/>
            <a:ext cx="5114925" cy="3836988"/>
          </a:xfrm>
          <a:ln/>
        </p:spPr>
      </p:sp>
      <p:sp>
        <p:nvSpPr>
          <p:cNvPr id="120835"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09DD4-041E-42D7-8A15-1AE3F089D3BC}" type="slidenum">
              <a:rPr lang="ar-SA"/>
              <a:pPr/>
              <a:t>2</a:t>
            </a:fld>
            <a:endParaRPr lang="en-US"/>
          </a:p>
        </p:txBody>
      </p:sp>
      <p:sp>
        <p:nvSpPr>
          <p:cNvPr id="223234" name="Rectangle 2"/>
          <p:cNvSpPr>
            <a:spLocks noGrp="1" noRot="1" noChangeAspect="1" noChangeArrowheads="1" noTextEdit="1"/>
          </p:cNvSpPr>
          <p:nvPr>
            <p:ph type="sldImg"/>
          </p:nvPr>
        </p:nvSpPr>
        <p:spPr>
          <a:xfrm>
            <a:off x="992188" y="768350"/>
            <a:ext cx="5114925" cy="3836988"/>
          </a:xfrm>
          <a:ln/>
        </p:spPr>
      </p:sp>
      <p:sp>
        <p:nvSpPr>
          <p:cNvPr id="223235" name="Rectangle 3"/>
          <p:cNvSpPr>
            <a:spLocks noGrp="1" noChangeArrowheads="1"/>
          </p:cNvSpPr>
          <p:nvPr>
            <p:ph type="body" idx="1"/>
          </p:nvPr>
        </p:nvSpPr>
        <p:spPr/>
        <p:txBody>
          <a:bodyPr/>
          <a:lstStyle/>
          <a:p>
            <a:r>
              <a:rPr lang="en-US"/>
              <a:t>Suppose we would like to implement a Set --- that is, a simple collection of elements with no duplicates that supports add, remove and search methods.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E889A1-CCA7-4F9A-88B3-033A1A924DA7}" type="slidenum">
              <a:rPr lang="ar-SA"/>
              <a:pPr/>
              <a:t>20</a:t>
            </a:fld>
            <a:endParaRPr lang="en-US"/>
          </a:p>
        </p:txBody>
      </p:sp>
      <p:sp>
        <p:nvSpPr>
          <p:cNvPr id="77826" name="Rectangle 2"/>
          <p:cNvSpPr>
            <a:spLocks noGrp="1" noRot="1" noChangeAspect="1" noChangeArrowheads="1" noTextEdit="1"/>
          </p:cNvSpPr>
          <p:nvPr>
            <p:ph type="sldImg"/>
          </p:nvPr>
        </p:nvSpPr>
        <p:spPr>
          <a:xfrm>
            <a:off x="992188" y="768350"/>
            <a:ext cx="5114925" cy="3836988"/>
          </a:xfrm>
          <a:ln/>
        </p:spPr>
      </p:sp>
      <p:sp>
        <p:nvSpPr>
          <p:cNvPr id="77827" name="Rectangle 3"/>
          <p:cNvSpPr>
            <a:spLocks noGrp="1" noChangeArrowheads="1"/>
          </p:cNvSpPr>
          <p:nvPr>
            <p:ph type="body" idx="1"/>
          </p:nvPr>
        </p:nvSpPr>
        <p:spPr/>
        <p:txBody>
          <a:bodyPr/>
          <a:lstStyle/>
          <a:p>
            <a:r>
              <a:rPr lang="en-US"/>
              <a:t>Moreover, Doug Lea already implemented a nonblocking concurrent skip-list based on Fraser’s PhD. The only problem is that it is complicated. &lt;click&gt;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EF0B78-81A6-42E1-8D6D-B4D2C6367FF5}" type="slidenum">
              <a:rPr lang="ar-SA"/>
              <a:pPr/>
              <a:t>21</a:t>
            </a:fld>
            <a:endParaRPr lang="en-US"/>
          </a:p>
        </p:txBody>
      </p:sp>
      <p:sp>
        <p:nvSpPr>
          <p:cNvPr id="292866" name="Rectangle 2"/>
          <p:cNvSpPr>
            <a:spLocks noGrp="1" noRot="1" noChangeAspect="1" noChangeArrowheads="1" noTextEdit="1"/>
          </p:cNvSpPr>
          <p:nvPr>
            <p:ph type="sldImg"/>
          </p:nvPr>
        </p:nvSpPr>
        <p:spPr>
          <a:xfrm>
            <a:off x="992188" y="768350"/>
            <a:ext cx="5114925" cy="3836988"/>
          </a:xfrm>
          <a:ln/>
        </p:spPr>
      </p:sp>
      <p:sp>
        <p:nvSpPr>
          <p:cNvPr id="292867" name="Rectangle 3"/>
          <p:cNvSpPr>
            <a:spLocks noGrp="1" noChangeArrowheads="1"/>
          </p:cNvSpPr>
          <p:nvPr>
            <p:ph type="body" idx="1"/>
          </p:nvPr>
        </p:nvSpPr>
        <p:spPr/>
        <p:txBody>
          <a:bodyPr/>
          <a:lstStyle/>
          <a:p>
            <a:r>
              <a:rPr lang="en-US"/>
              <a:t>Moreover, Doug Lea already implemented a nonblocking concurrent skip-list based on Fraser’s PhD. The only problem is that it is complicated. &lt;click&gt;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5BA01-73C2-4A37-8260-DCD898D5CA0D}" type="slidenum">
              <a:rPr lang="ar-SA"/>
              <a:pPr/>
              <a:t>22</a:t>
            </a:fld>
            <a:endParaRPr lang="en-US"/>
          </a:p>
        </p:txBody>
      </p:sp>
      <p:sp>
        <p:nvSpPr>
          <p:cNvPr id="272386" name="Rectangle 2"/>
          <p:cNvSpPr>
            <a:spLocks noGrp="1" noRot="1" noChangeAspect="1" noChangeArrowheads="1" noTextEdit="1"/>
          </p:cNvSpPr>
          <p:nvPr>
            <p:ph type="sldImg"/>
          </p:nvPr>
        </p:nvSpPr>
        <p:spPr>
          <a:xfrm>
            <a:off x="992188" y="768350"/>
            <a:ext cx="5114925" cy="3836988"/>
          </a:xfrm>
          <a:ln/>
        </p:spPr>
      </p:sp>
      <p:sp>
        <p:nvSpPr>
          <p:cNvPr id="272387" name="Rectangle 3"/>
          <p:cNvSpPr>
            <a:spLocks noGrp="1" noChangeArrowheads="1"/>
          </p:cNvSpPr>
          <p:nvPr>
            <p:ph type="body" idx="1"/>
          </p:nvPr>
        </p:nvSpPr>
        <p:spPr/>
        <p:txBody>
          <a:bodyPr/>
          <a:lstStyle/>
          <a:p>
            <a:r>
              <a:rPr lang="en-US"/>
              <a:t>Moreover, Doug Lea already implemented a nonblocking concurrent skip-list based on Fraser’s PhD. The only problem is that it is complicated. &lt;click&gt;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4C0D1-1174-47FC-80F4-CEB07045D51A}" type="slidenum">
              <a:rPr lang="ar-SA"/>
              <a:pPr/>
              <a:t>23</a:t>
            </a:fld>
            <a:endParaRPr lang="en-US"/>
          </a:p>
        </p:txBody>
      </p:sp>
      <p:sp>
        <p:nvSpPr>
          <p:cNvPr id="276482" name="Rectangle 2"/>
          <p:cNvSpPr>
            <a:spLocks noGrp="1" noRot="1" noChangeAspect="1" noChangeArrowheads="1" noTextEdit="1"/>
          </p:cNvSpPr>
          <p:nvPr>
            <p:ph type="sldImg"/>
          </p:nvPr>
        </p:nvSpPr>
        <p:spPr>
          <a:xfrm>
            <a:off x="992188" y="768350"/>
            <a:ext cx="5114925" cy="3836988"/>
          </a:xfrm>
          <a:ln/>
        </p:spPr>
      </p:sp>
      <p:sp>
        <p:nvSpPr>
          <p:cNvPr id="276483" name="Rectangle 3"/>
          <p:cNvSpPr>
            <a:spLocks noGrp="1" noChangeArrowheads="1"/>
          </p:cNvSpPr>
          <p:nvPr>
            <p:ph type="body" idx="1"/>
          </p:nvPr>
        </p:nvSpPr>
        <p:spPr/>
        <p:txBody>
          <a:bodyPr/>
          <a:lstStyle/>
          <a:p>
            <a:r>
              <a:rPr lang="en-US"/>
              <a:t>Moreover, Doug Lea already implemented a nonblocking concurrent skip-list based on Fraser’s PhD. The only problem is that it is complicated. &lt;click&gt;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4C0D1-1174-47FC-80F4-CEB07045D51A}" type="slidenum">
              <a:rPr lang="ar-SA"/>
              <a:pPr/>
              <a:t>24</a:t>
            </a:fld>
            <a:endParaRPr lang="en-US"/>
          </a:p>
        </p:txBody>
      </p:sp>
      <p:sp>
        <p:nvSpPr>
          <p:cNvPr id="276482" name="Rectangle 2"/>
          <p:cNvSpPr>
            <a:spLocks noGrp="1" noRot="1" noChangeAspect="1" noChangeArrowheads="1" noTextEdit="1"/>
          </p:cNvSpPr>
          <p:nvPr>
            <p:ph type="sldImg"/>
          </p:nvPr>
        </p:nvSpPr>
        <p:spPr>
          <a:xfrm>
            <a:off x="992188" y="768350"/>
            <a:ext cx="5114925" cy="3836988"/>
          </a:xfrm>
          <a:ln/>
        </p:spPr>
      </p:sp>
      <p:sp>
        <p:nvSpPr>
          <p:cNvPr id="276483" name="Rectangle 3"/>
          <p:cNvSpPr>
            <a:spLocks noGrp="1" noChangeArrowheads="1"/>
          </p:cNvSpPr>
          <p:nvPr>
            <p:ph type="body" idx="1"/>
          </p:nvPr>
        </p:nvSpPr>
        <p:spPr/>
        <p:txBody>
          <a:bodyPr/>
          <a:lstStyle/>
          <a:p>
            <a:r>
              <a:rPr lang="en-US"/>
              <a:t>Moreover, Doug Lea already implemented a nonblocking concurrent skip-list based on Fraser’s PhD. The only problem is that it is complicated. &lt;click&gt;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4C31BB-E8E5-43EB-BF95-4C70CADF8C1C}" type="slidenum">
              <a:rPr lang="ar-SA"/>
              <a:pPr/>
              <a:t>25</a:t>
            </a:fld>
            <a:endParaRPr lang="en-US"/>
          </a:p>
        </p:txBody>
      </p:sp>
      <p:sp>
        <p:nvSpPr>
          <p:cNvPr id="317442" name="Rectangle 2"/>
          <p:cNvSpPr>
            <a:spLocks noGrp="1" noRot="1" noChangeAspect="1" noChangeArrowheads="1" noTextEdit="1"/>
          </p:cNvSpPr>
          <p:nvPr>
            <p:ph type="sldImg"/>
          </p:nvPr>
        </p:nvSpPr>
        <p:spPr>
          <a:xfrm>
            <a:off x="992188" y="768350"/>
            <a:ext cx="5114925" cy="3836988"/>
          </a:xfrm>
          <a:ln/>
        </p:spPr>
      </p:sp>
      <p:sp>
        <p:nvSpPr>
          <p:cNvPr id="317443" name="Rectangle 3"/>
          <p:cNvSpPr>
            <a:spLocks noGrp="1" noChangeArrowheads="1"/>
          </p:cNvSpPr>
          <p:nvPr>
            <p:ph type="body" idx="1"/>
          </p:nvPr>
        </p:nvSpPr>
        <p:spPr/>
        <p:txBody>
          <a:bodyPr/>
          <a:lstStyle/>
          <a:p>
            <a:r>
              <a:rPr lang="en-US"/>
              <a:t>The node containing 7 has height 4, so it has no previous node at level 5. The predecessor at the other levels are all node 5.</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B44E2-2134-45CE-9489-9FC6E527F784}" type="slidenum">
              <a:rPr lang="ar-SA"/>
              <a:pPr/>
              <a:t>26</a:t>
            </a:fld>
            <a:endParaRPr lang="en-US"/>
          </a:p>
        </p:txBody>
      </p:sp>
      <p:sp>
        <p:nvSpPr>
          <p:cNvPr id="315394" name="Rectangle 2"/>
          <p:cNvSpPr>
            <a:spLocks noGrp="1" noRot="1" noChangeAspect="1" noChangeArrowheads="1" noTextEdit="1"/>
          </p:cNvSpPr>
          <p:nvPr>
            <p:ph type="sldImg"/>
          </p:nvPr>
        </p:nvSpPr>
        <p:spPr>
          <a:xfrm>
            <a:off x="992188" y="768350"/>
            <a:ext cx="5114925" cy="3836988"/>
          </a:xfrm>
          <a:ln/>
        </p:spPr>
      </p:sp>
      <p:sp>
        <p:nvSpPr>
          <p:cNvPr id="315395" name="Rectangle 3"/>
          <p:cNvSpPr>
            <a:spLocks noGrp="1" noChangeArrowheads="1"/>
          </p:cNvSpPr>
          <p:nvPr>
            <p:ph type="body" idx="1"/>
          </p:nvPr>
        </p:nvSpPr>
        <p:spPr/>
        <p:txBody>
          <a:bodyPr/>
          <a:lstStyle/>
          <a:p>
            <a:r>
              <a:rPr lang="en-US"/>
              <a:t>The node containing 7 has height 4, so it has no previous node at level 5. The predecessor at the other levels are all node 5.</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B47D8-5088-4183-BB15-02FDF820F9E2}" type="slidenum">
              <a:rPr lang="ar-SA"/>
              <a:pPr/>
              <a:t>27</a:t>
            </a:fld>
            <a:endParaRPr lang="en-US"/>
          </a:p>
        </p:txBody>
      </p:sp>
      <p:sp>
        <p:nvSpPr>
          <p:cNvPr id="282626" name="Rectangle 2"/>
          <p:cNvSpPr>
            <a:spLocks noGrp="1" noRot="1" noChangeAspect="1" noChangeArrowheads="1" noTextEdit="1"/>
          </p:cNvSpPr>
          <p:nvPr>
            <p:ph type="sldImg"/>
          </p:nvPr>
        </p:nvSpPr>
        <p:spPr>
          <a:xfrm>
            <a:off x="992188" y="768350"/>
            <a:ext cx="5114925" cy="3836988"/>
          </a:xfrm>
          <a:ln/>
        </p:spPr>
      </p:sp>
      <p:sp>
        <p:nvSpPr>
          <p:cNvPr id="282627" name="Rectangle 3"/>
          <p:cNvSpPr>
            <a:spLocks noGrp="1" noChangeArrowheads="1"/>
          </p:cNvSpPr>
          <p:nvPr>
            <p:ph type="body" idx="1"/>
          </p:nvPr>
        </p:nvSpPr>
        <p:spPr/>
        <p:txBody>
          <a:bodyPr/>
          <a:lstStyle/>
          <a:p>
            <a:r>
              <a:rPr lang="en-US"/>
              <a:t>The node containing 7 has height 4, so it has no previous node at level 5. The predecessor at the other levels are all node 5.</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6BFDB-AABA-4162-9528-ABBFA2B68465}" type="slidenum">
              <a:rPr lang="ar-SA"/>
              <a:pPr/>
              <a:t>28</a:t>
            </a:fld>
            <a:endParaRPr lang="en-US"/>
          </a:p>
        </p:txBody>
      </p:sp>
      <p:sp>
        <p:nvSpPr>
          <p:cNvPr id="321538" name="Rectangle 2"/>
          <p:cNvSpPr>
            <a:spLocks noGrp="1" noRot="1" noChangeAspect="1" noChangeArrowheads="1" noTextEdit="1"/>
          </p:cNvSpPr>
          <p:nvPr>
            <p:ph type="sldImg"/>
          </p:nvPr>
        </p:nvSpPr>
        <p:spPr>
          <a:xfrm>
            <a:off x="992188" y="768350"/>
            <a:ext cx="5114925" cy="3836988"/>
          </a:xfrm>
          <a:ln/>
        </p:spPr>
      </p:sp>
      <p:sp>
        <p:nvSpPr>
          <p:cNvPr id="321539" name="Rectangle 3"/>
          <p:cNvSpPr>
            <a:spLocks noGrp="1" noChangeArrowheads="1"/>
          </p:cNvSpPr>
          <p:nvPr>
            <p:ph type="body" idx="1"/>
          </p:nvPr>
        </p:nvSpPr>
        <p:spPr/>
        <p:txBody>
          <a:bodyPr/>
          <a:lstStyle/>
          <a:p>
            <a:r>
              <a:rPr lang="en-US"/>
              <a:t>The node containing 7 has height 4, so it has no previous node at level 5. The predecessor at the other levels are all node 5.</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DF2E4-53BF-4AFC-AB14-0C03F7DD83BD}" type="slidenum">
              <a:rPr lang="ar-SA"/>
              <a:pPr/>
              <a:t>29</a:t>
            </a:fld>
            <a:endParaRPr lang="en-US"/>
          </a:p>
        </p:txBody>
      </p:sp>
      <p:sp>
        <p:nvSpPr>
          <p:cNvPr id="129026" name="Rectangle 2"/>
          <p:cNvSpPr>
            <a:spLocks noGrp="1" noRot="1" noChangeAspect="1" noChangeArrowheads="1" noTextEdit="1"/>
          </p:cNvSpPr>
          <p:nvPr>
            <p:ph type="sldImg"/>
          </p:nvPr>
        </p:nvSpPr>
        <p:spPr>
          <a:xfrm>
            <a:off x="992188" y="768350"/>
            <a:ext cx="5114925" cy="3836988"/>
          </a:xfrm>
          <a:ln/>
        </p:spPr>
      </p:sp>
      <p:sp>
        <p:nvSpPr>
          <p:cNvPr id="129027" name="Rectangle 3"/>
          <p:cNvSpPr>
            <a:spLocks noGrp="1" noChangeArrowheads="1"/>
          </p:cNvSpPr>
          <p:nvPr>
            <p:ph type="body" idx="1"/>
          </p:nvPr>
        </p:nvSpPr>
        <p:spPr/>
        <p:txBody>
          <a:bodyPr/>
          <a:lstStyle/>
          <a:p>
            <a:r>
              <a:rPr lang="en-US"/>
              <a:t>Used the same approach to implement a concurrent skip-list.</a:t>
            </a:r>
          </a:p>
          <a:p>
            <a:r>
              <a:rPr lang="en-US"/>
              <a:t>To show you how simple our algorithm is, I’ll demonstrate to you how the add operation works.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5B6A01-1853-417E-A275-097164CF96DF}" type="slidenum">
              <a:rPr lang="ar-SA"/>
              <a:pPr/>
              <a:t>3</a:t>
            </a:fld>
            <a:endParaRPr lang="en-US"/>
          </a:p>
        </p:txBody>
      </p:sp>
      <p:sp>
        <p:nvSpPr>
          <p:cNvPr id="115714" name="Rectangle 2"/>
          <p:cNvSpPr>
            <a:spLocks noGrp="1" noRot="1" noChangeAspect="1" noChangeArrowheads="1" noTextEdit="1"/>
          </p:cNvSpPr>
          <p:nvPr>
            <p:ph type="sldImg"/>
          </p:nvPr>
        </p:nvSpPr>
        <p:spPr>
          <a:xfrm>
            <a:off x="992188" y="768350"/>
            <a:ext cx="5114925" cy="3836988"/>
          </a:xfrm>
          <a:ln/>
        </p:spPr>
      </p:sp>
      <p:sp>
        <p:nvSpPr>
          <p:cNvPr id="115715" name="Rectangle 3"/>
          <p:cNvSpPr>
            <a:spLocks noGrp="1" noChangeArrowheads="1"/>
          </p:cNvSpPr>
          <p:nvPr>
            <p:ph type="body" idx="1"/>
          </p:nvPr>
        </p:nvSpPr>
        <p:spPr/>
        <p:txBody>
          <a:bodyPr/>
          <a:lstStyle/>
          <a:p>
            <a:r>
              <a:rPr lang="en-US"/>
              <a:t>Suppose we would like to implement a Set --- that is, a simple collection of elements with no duplicates that supports add, remove and search methods.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A27BA-43E3-4741-BEE3-AF20AABF61AC}" type="slidenum">
              <a:rPr lang="ar-SA"/>
              <a:pPr/>
              <a:t>30</a:t>
            </a:fld>
            <a:endParaRPr lang="en-US"/>
          </a:p>
        </p:txBody>
      </p:sp>
      <p:sp>
        <p:nvSpPr>
          <p:cNvPr id="339970" name="Rectangle 2"/>
          <p:cNvSpPr>
            <a:spLocks noGrp="1" noRot="1" noChangeAspect="1" noChangeArrowheads="1" noTextEdit="1"/>
          </p:cNvSpPr>
          <p:nvPr>
            <p:ph type="sldImg"/>
          </p:nvPr>
        </p:nvSpPr>
        <p:spPr>
          <a:xfrm>
            <a:off x="992188" y="768350"/>
            <a:ext cx="5114925" cy="3836988"/>
          </a:xfrm>
          <a:ln/>
        </p:spPr>
      </p:sp>
      <p:sp>
        <p:nvSpPr>
          <p:cNvPr id="339971" name="Rectangle 3"/>
          <p:cNvSpPr>
            <a:spLocks noGrp="1" noChangeArrowheads="1"/>
          </p:cNvSpPr>
          <p:nvPr>
            <p:ph type="body" idx="1"/>
          </p:nvPr>
        </p:nvSpPr>
        <p:spPr>
          <a:xfrm>
            <a:off x="946150" y="4860925"/>
            <a:ext cx="5207000" cy="4605338"/>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50B823-F9C8-4792-BA09-434A77E644F6}" type="slidenum">
              <a:rPr lang="ar-SA"/>
              <a:pPr/>
              <a:t>31</a:t>
            </a:fld>
            <a:endParaRPr lang="en-US"/>
          </a:p>
        </p:txBody>
      </p:sp>
      <p:sp>
        <p:nvSpPr>
          <p:cNvPr id="342018" name="Rectangle 2"/>
          <p:cNvSpPr>
            <a:spLocks noGrp="1" noRot="1" noChangeAspect="1" noChangeArrowheads="1" noTextEdit="1"/>
          </p:cNvSpPr>
          <p:nvPr>
            <p:ph type="sldImg"/>
          </p:nvPr>
        </p:nvSpPr>
        <p:spPr>
          <a:xfrm>
            <a:off x="992188" y="768350"/>
            <a:ext cx="5114925" cy="3836988"/>
          </a:xfrm>
          <a:ln/>
        </p:spPr>
      </p:sp>
      <p:sp>
        <p:nvSpPr>
          <p:cNvPr id="342019" name="Rectangle 3"/>
          <p:cNvSpPr>
            <a:spLocks noGrp="1" noChangeArrowheads="1"/>
          </p:cNvSpPr>
          <p:nvPr>
            <p:ph type="body" idx="1"/>
          </p:nvPr>
        </p:nvSpPr>
        <p:spPr>
          <a:xfrm>
            <a:off x="946150" y="4860925"/>
            <a:ext cx="5207000" cy="4605338"/>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A0440-3A8A-4D6B-ACD3-6DB8EF959527}" type="slidenum">
              <a:rPr lang="ar-SA"/>
              <a:pPr/>
              <a:t>32</a:t>
            </a:fld>
            <a:endParaRPr lang="en-US"/>
          </a:p>
        </p:txBody>
      </p:sp>
      <p:sp>
        <p:nvSpPr>
          <p:cNvPr id="344066" name="Rectangle 2"/>
          <p:cNvSpPr>
            <a:spLocks noGrp="1" noRot="1" noChangeAspect="1" noChangeArrowheads="1" noTextEdit="1"/>
          </p:cNvSpPr>
          <p:nvPr>
            <p:ph type="sldImg"/>
          </p:nvPr>
        </p:nvSpPr>
        <p:spPr>
          <a:xfrm>
            <a:off x="992188" y="768350"/>
            <a:ext cx="5114925" cy="3836988"/>
          </a:xfrm>
          <a:ln/>
        </p:spPr>
      </p:sp>
      <p:sp>
        <p:nvSpPr>
          <p:cNvPr id="344067" name="Rectangle 3"/>
          <p:cNvSpPr>
            <a:spLocks noGrp="1" noChangeArrowheads="1"/>
          </p:cNvSpPr>
          <p:nvPr>
            <p:ph type="body" idx="1"/>
          </p:nvPr>
        </p:nvSpPr>
        <p:spPr>
          <a:xfrm>
            <a:off x="946150" y="4860925"/>
            <a:ext cx="5207000" cy="4605338"/>
          </a:xfrm>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0A83A6-189B-4250-AF91-8C411C62973D}" type="slidenum">
              <a:rPr lang="ar-SA"/>
              <a:pPr/>
              <a:t>33</a:t>
            </a:fld>
            <a:endParaRPr lang="en-US"/>
          </a:p>
        </p:txBody>
      </p:sp>
      <p:sp>
        <p:nvSpPr>
          <p:cNvPr id="346114" name="Rectangle 2"/>
          <p:cNvSpPr>
            <a:spLocks noGrp="1" noRot="1" noChangeAspect="1" noChangeArrowheads="1" noTextEdit="1"/>
          </p:cNvSpPr>
          <p:nvPr>
            <p:ph type="sldImg"/>
          </p:nvPr>
        </p:nvSpPr>
        <p:spPr>
          <a:xfrm>
            <a:off x="992188" y="768350"/>
            <a:ext cx="5114925" cy="3836988"/>
          </a:xfrm>
          <a:ln/>
        </p:spPr>
      </p:sp>
      <p:sp>
        <p:nvSpPr>
          <p:cNvPr id="346115" name="Rectangle 3"/>
          <p:cNvSpPr>
            <a:spLocks noGrp="1" noChangeArrowheads="1"/>
          </p:cNvSpPr>
          <p:nvPr>
            <p:ph type="body" idx="1"/>
          </p:nvPr>
        </p:nvSpPr>
        <p:spPr>
          <a:xfrm>
            <a:off x="946150" y="4860925"/>
            <a:ext cx="5207000" cy="4605338"/>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C3344-F0B8-4124-9D97-8E4ED8216CC9}" type="slidenum">
              <a:rPr lang="ar-SA"/>
              <a:pPr/>
              <a:t>34</a:t>
            </a:fld>
            <a:endParaRPr lang="en-US"/>
          </a:p>
        </p:txBody>
      </p:sp>
      <p:sp>
        <p:nvSpPr>
          <p:cNvPr id="122882" name="Rectangle 2"/>
          <p:cNvSpPr>
            <a:spLocks noGrp="1" noRot="1" noChangeAspect="1" noChangeArrowheads="1" noTextEdit="1"/>
          </p:cNvSpPr>
          <p:nvPr>
            <p:ph type="sldImg"/>
          </p:nvPr>
        </p:nvSpPr>
        <p:spPr>
          <a:xfrm>
            <a:off x="992188" y="768350"/>
            <a:ext cx="5114925" cy="3836988"/>
          </a:xfrm>
          <a:ln/>
        </p:spPr>
      </p:sp>
      <p:sp>
        <p:nvSpPr>
          <p:cNvPr id="122883"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62C84-061C-4DC2-8C2C-BFB878D4303F}" type="slidenum">
              <a:rPr lang="ar-SA"/>
              <a:pPr/>
              <a:t>35</a:t>
            </a:fld>
            <a:endParaRPr lang="en-US"/>
          </a:p>
        </p:txBody>
      </p:sp>
      <p:sp>
        <p:nvSpPr>
          <p:cNvPr id="81922" name="Rectangle 2"/>
          <p:cNvSpPr>
            <a:spLocks noGrp="1" noRot="1" noChangeAspect="1" noChangeArrowheads="1" noTextEdit="1"/>
          </p:cNvSpPr>
          <p:nvPr>
            <p:ph type="sldImg"/>
          </p:nvPr>
        </p:nvSpPr>
        <p:spPr>
          <a:xfrm>
            <a:off x="992188" y="768350"/>
            <a:ext cx="5114925" cy="3836988"/>
          </a:xfrm>
          <a:ln/>
        </p:spPr>
      </p:sp>
      <p:sp>
        <p:nvSpPr>
          <p:cNvPr id="81923" name="Rectangle 3"/>
          <p:cNvSpPr>
            <a:spLocks noGrp="1" noChangeArrowheads="1"/>
          </p:cNvSpPr>
          <p:nvPr>
            <p:ph type="body" idx="1"/>
          </p:nvPr>
        </p:nvSpPr>
        <p:spPr/>
        <p:txBody>
          <a:bodyPr/>
          <a:lstStyle/>
          <a:p>
            <a:r>
              <a:rPr lang="en-US"/>
              <a:t>So suppose we would like to add this node with the value 6 into the skip-list. &lt;click&gt;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F247E5-9E70-499E-9BA0-F024D6259BD2}" type="slidenum">
              <a:rPr lang="ar-SA"/>
              <a:pPr/>
              <a:t>36</a:t>
            </a:fld>
            <a:endParaRPr lang="en-US"/>
          </a:p>
        </p:txBody>
      </p:sp>
      <p:sp>
        <p:nvSpPr>
          <p:cNvPr id="82946" name="Rectangle 2"/>
          <p:cNvSpPr>
            <a:spLocks noGrp="1" noRot="1" noChangeAspect="1" noChangeArrowheads="1" noTextEdit="1"/>
          </p:cNvSpPr>
          <p:nvPr>
            <p:ph type="sldImg"/>
          </p:nvPr>
        </p:nvSpPr>
        <p:spPr>
          <a:xfrm>
            <a:off x="992188" y="768350"/>
            <a:ext cx="5114925" cy="3836988"/>
          </a:xfrm>
          <a:ln/>
        </p:spPr>
      </p:sp>
      <p:sp>
        <p:nvSpPr>
          <p:cNvPr id="82947" name="Rectangle 3"/>
          <p:cNvSpPr>
            <a:spLocks noGrp="1" noChangeArrowheads="1"/>
          </p:cNvSpPr>
          <p:nvPr>
            <p:ph type="body" idx="1"/>
          </p:nvPr>
        </p:nvSpPr>
        <p:spPr/>
        <p:txBody>
          <a:bodyPr/>
          <a:lstStyle/>
          <a:p>
            <a:r>
              <a:rPr lang="en-US"/>
              <a:t>The first thing we do is a wait-free search to find the location where it should be added, and its potential predecessors --- that is, the nodes after which it should be added in each layer. &lt;click&gt;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124D4-CBBF-4546-B4EC-0450F63691D4}" type="slidenum">
              <a:rPr lang="ar-SA"/>
              <a:pPr/>
              <a:t>37</a:t>
            </a:fld>
            <a:endParaRPr lang="en-US"/>
          </a:p>
        </p:txBody>
      </p:sp>
      <p:sp>
        <p:nvSpPr>
          <p:cNvPr id="323586" name="Rectangle 2"/>
          <p:cNvSpPr>
            <a:spLocks noGrp="1" noRot="1" noChangeAspect="1" noChangeArrowheads="1" noTextEdit="1"/>
          </p:cNvSpPr>
          <p:nvPr>
            <p:ph type="sldImg"/>
          </p:nvPr>
        </p:nvSpPr>
        <p:spPr>
          <a:xfrm>
            <a:off x="992188" y="768350"/>
            <a:ext cx="5114925" cy="3836988"/>
          </a:xfrm>
          <a:ln/>
        </p:spPr>
      </p:sp>
      <p:sp>
        <p:nvSpPr>
          <p:cNvPr id="323587" name="Rectangle 3"/>
          <p:cNvSpPr>
            <a:spLocks noGrp="1" noChangeArrowheads="1"/>
          </p:cNvSpPr>
          <p:nvPr>
            <p:ph type="body" idx="1"/>
          </p:nvPr>
        </p:nvSpPr>
        <p:spPr/>
        <p:txBody>
          <a:bodyPr/>
          <a:lstStyle/>
          <a:p>
            <a:r>
              <a:rPr lang="en-US"/>
              <a:t>The first thing we do is a wait-free search to find the location where it should be added, and its potential predecessors --- that is, the nodes after which it should be added in each layer. &lt;click&gt;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712A81-AFF9-4E29-96DE-F80A390AC594}" type="slidenum">
              <a:rPr lang="ar-SA"/>
              <a:pPr/>
              <a:t>38</a:t>
            </a:fld>
            <a:endParaRPr lang="en-US"/>
          </a:p>
        </p:txBody>
      </p:sp>
      <p:sp>
        <p:nvSpPr>
          <p:cNvPr id="325634" name="Rectangle 2"/>
          <p:cNvSpPr>
            <a:spLocks noGrp="1" noRot="1" noChangeAspect="1" noChangeArrowheads="1" noTextEdit="1"/>
          </p:cNvSpPr>
          <p:nvPr>
            <p:ph type="sldImg"/>
          </p:nvPr>
        </p:nvSpPr>
        <p:spPr>
          <a:xfrm>
            <a:off x="992188" y="768350"/>
            <a:ext cx="5114925" cy="3836988"/>
          </a:xfrm>
          <a:ln/>
        </p:spPr>
      </p:sp>
      <p:sp>
        <p:nvSpPr>
          <p:cNvPr id="325635" name="Rectangle 3"/>
          <p:cNvSpPr>
            <a:spLocks noGrp="1" noChangeArrowheads="1"/>
          </p:cNvSpPr>
          <p:nvPr>
            <p:ph type="body" idx="1"/>
          </p:nvPr>
        </p:nvSpPr>
        <p:spPr/>
        <p:txBody>
          <a:bodyPr/>
          <a:lstStyle/>
          <a:p>
            <a:r>
              <a:rPr lang="en-US"/>
              <a:t>The first thing we do is a wait-free search to find the location where it should be added, and its potential predecessors --- that is, the nodes after which it should be added in each layer. &lt;click&gt;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F0A6E-E91D-4896-B11F-4FA85803938E}" type="slidenum">
              <a:rPr lang="ar-SA"/>
              <a:pPr/>
              <a:t>39</a:t>
            </a:fld>
            <a:endParaRPr lang="en-US"/>
          </a:p>
        </p:txBody>
      </p:sp>
      <p:sp>
        <p:nvSpPr>
          <p:cNvPr id="86018" name="Rectangle 2"/>
          <p:cNvSpPr>
            <a:spLocks noGrp="1" noRot="1" noChangeAspect="1" noChangeArrowheads="1" noTextEdit="1"/>
          </p:cNvSpPr>
          <p:nvPr>
            <p:ph type="sldImg"/>
          </p:nvPr>
        </p:nvSpPr>
        <p:spPr>
          <a:xfrm>
            <a:off x="992188" y="768350"/>
            <a:ext cx="5114925" cy="3836988"/>
          </a:xfrm>
          <a:ln/>
        </p:spPr>
      </p:sp>
      <p:sp>
        <p:nvSpPr>
          <p:cNvPr id="86019" name="Rectangle 3"/>
          <p:cNvSpPr>
            <a:spLocks noGrp="1" noChangeArrowheads="1"/>
          </p:cNvSpPr>
          <p:nvPr>
            <p:ph type="body" idx="1"/>
          </p:nvPr>
        </p:nvSpPr>
        <p:spPr/>
        <p:txBody>
          <a:bodyPr/>
          <a:lstStyle/>
          <a:p>
            <a:r>
              <a:rPr lang="en-US"/>
              <a:t>Once Validation succeeded, we can splice in the node.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AAD19-DB1C-429F-84E9-CDEEB4935233}" type="slidenum">
              <a:rPr lang="ar-SA"/>
              <a:pPr/>
              <a:t>4</a:t>
            </a:fld>
            <a:endParaRPr lang="en-US"/>
          </a:p>
        </p:txBody>
      </p:sp>
      <p:sp>
        <p:nvSpPr>
          <p:cNvPr id="111618" name="Rectangle 2"/>
          <p:cNvSpPr>
            <a:spLocks noGrp="1" noRot="1" noChangeAspect="1" noChangeArrowheads="1" noTextEdit="1"/>
          </p:cNvSpPr>
          <p:nvPr>
            <p:ph type="sldImg"/>
          </p:nvPr>
        </p:nvSpPr>
        <p:spPr>
          <a:xfrm>
            <a:off x="992188" y="768350"/>
            <a:ext cx="5114925" cy="3836988"/>
          </a:xfrm>
          <a:ln/>
        </p:spPr>
      </p:sp>
      <p:sp>
        <p:nvSpPr>
          <p:cNvPr id="111619" name="Rectangle 3"/>
          <p:cNvSpPr>
            <a:spLocks noGrp="1" noChangeArrowheads="1"/>
          </p:cNvSpPr>
          <p:nvPr>
            <p:ph type="body" idx="1"/>
          </p:nvPr>
        </p:nvSpPr>
        <p:spPr/>
        <p:txBody>
          <a:bodyPr/>
          <a:lstStyle/>
          <a:p>
            <a:r>
              <a:rPr lang="en-US"/>
              <a:t>Suppose we would like to implement a Set --- that is, a simple collection of elements with no duplicates that supports add, remove and search methods.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5FE36-390A-48F0-B1BA-FADE9CE5DCE3}" type="slidenum">
              <a:rPr lang="ar-SA"/>
              <a:pPr/>
              <a:t>40</a:t>
            </a:fld>
            <a:endParaRPr lang="en-US"/>
          </a:p>
        </p:txBody>
      </p:sp>
      <p:sp>
        <p:nvSpPr>
          <p:cNvPr id="87042" name="Rectangle 2"/>
          <p:cNvSpPr>
            <a:spLocks noGrp="1" noRot="1" noChangeAspect="1" noChangeArrowheads="1" noTextEdit="1"/>
          </p:cNvSpPr>
          <p:nvPr>
            <p:ph type="sldImg"/>
          </p:nvPr>
        </p:nvSpPr>
        <p:spPr>
          <a:xfrm>
            <a:off x="992188" y="768350"/>
            <a:ext cx="5114925" cy="3836988"/>
          </a:xfrm>
          <a:ln/>
        </p:spPr>
      </p:sp>
      <p:sp>
        <p:nvSpPr>
          <p:cNvPr id="87043"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3DF97-5831-495B-AF0E-B70F5189A6CD}" type="slidenum">
              <a:rPr lang="ar-SA"/>
              <a:pPr/>
              <a:t>41</a:t>
            </a:fld>
            <a:endParaRPr lang="en-US"/>
          </a:p>
        </p:txBody>
      </p:sp>
      <p:sp>
        <p:nvSpPr>
          <p:cNvPr id="147458" name="Rectangle 2"/>
          <p:cNvSpPr>
            <a:spLocks noGrp="1" noRot="1" noChangeAspect="1" noChangeArrowheads="1" noTextEdit="1"/>
          </p:cNvSpPr>
          <p:nvPr>
            <p:ph type="sldImg"/>
          </p:nvPr>
        </p:nvSpPr>
        <p:spPr>
          <a:xfrm>
            <a:off x="992188" y="768350"/>
            <a:ext cx="5114925" cy="3836988"/>
          </a:xfrm>
          <a:ln/>
        </p:spPr>
      </p:sp>
      <p:sp>
        <p:nvSpPr>
          <p:cNvPr id="147459"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8E7E8-233E-4BBD-911C-12B5CCBBE963}" type="slidenum">
              <a:rPr lang="ar-SA"/>
              <a:pPr/>
              <a:t>42</a:t>
            </a:fld>
            <a:endParaRPr lang="en-US"/>
          </a:p>
        </p:txBody>
      </p:sp>
      <p:sp>
        <p:nvSpPr>
          <p:cNvPr id="327682" name="Rectangle 2"/>
          <p:cNvSpPr>
            <a:spLocks noGrp="1" noRot="1" noChangeAspect="1" noChangeArrowheads="1" noTextEdit="1"/>
          </p:cNvSpPr>
          <p:nvPr>
            <p:ph type="sldImg"/>
          </p:nvPr>
        </p:nvSpPr>
        <p:spPr>
          <a:xfrm>
            <a:off x="992188" y="768350"/>
            <a:ext cx="5114925" cy="3836988"/>
          </a:xfrm>
          <a:ln/>
        </p:spPr>
      </p:sp>
      <p:sp>
        <p:nvSpPr>
          <p:cNvPr id="327683"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EC85D-22F4-4626-84B3-D6046C2FA9FD}" type="slidenum">
              <a:rPr lang="ar-SA"/>
              <a:pPr/>
              <a:t>43</a:t>
            </a:fld>
            <a:endParaRPr lang="en-US"/>
          </a:p>
        </p:txBody>
      </p:sp>
      <p:sp>
        <p:nvSpPr>
          <p:cNvPr id="329730" name="Rectangle 2"/>
          <p:cNvSpPr>
            <a:spLocks noGrp="1" noRot="1" noChangeAspect="1" noChangeArrowheads="1" noTextEdit="1"/>
          </p:cNvSpPr>
          <p:nvPr>
            <p:ph type="sldImg"/>
          </p:nvPr>
        </p:nvSpPr>
        <p:spPr>
          <a:xfrm>
            <a:off x="992188" y="768350"/>
            <a:ext cx="5114925" cy="3836988"/>
          </a:xfrm>
          <a:ln/>
        </p:spPr>
      </p:sp>
      <p:sp>
        <p:nvSpPr>
          <p:cNvPr id="329731"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797FD0-7ABE-4B96-A2F2-92E57C1CCFB9}" type="slidenum">
              <a:rPr lang="ar-SA"/>
              <a:pPr/>
              <a:t>44</a:t>
            </a:fld>
            <a:endParaRPr lang="en-US"/>
          </a:p>
        </p:txBody>
      </p:sp>
      <p:sp>
        <p:nvSpPr>
          <p:cNvPr id="157698" name="Rectangle 2"/>
          <p:cNvSpPr>
            <a:spLocks noGrp="1" noRot="1" noChangeAspect="1" noChangeArrowheads="1" noTextEdit="1"/>
          </p:cNvSpPr>
          <p:nvPr>
            <p:ph type="sldImg"/>
          </p:nvPr>
        </p:nvSpPr>
        <p:spPr>
          <a:xfrm>
            <a:off x="992188" y="768350"/>
            <a:ext cx="5114925" cy="3836988"/>
          </a:xfrm>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33986B-AC7D-467A-A013-FF611D2C23AC}" type="slidenum">
              <a:rPr lang="ar-SA"/>
              <a:pPr/>
              <a:t>45</a:t>
            </a:fld>
            <a:endParaRPr lang="en-US"/>
          </a:p>
        </p:txBody>
      </p:sp>
      <p:sp>
        <p:nvSpPr>
          <p:cNvPr id="335874" name="Rectangle 2"/>
          <p:cNvSpPr>
            <a:spLocks noGrp="1" noRot="1" noChangeAspect="1" noChangeArrowheads="1" noTextEdit="1"/>
          </p:cNvSpPr>
          <p:nvPr>
            <p:ph type="sldImg"/>
          </p:nvPr>
        </p:nvSpPr>
        <p:spPr>
          <a:xfrm>
            <a:off x="992188" y="768350"/>
            <a:ext cx="5114925" cy="3836988"/>
          </a:xfrm>
          <a:ln/>
        </p:spPr>
      </p:sp>
      <p:sp>
        <p:nvSpPr>
          <p:cNvPr id="335875"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A3AA2-A8AA-490C-BB35-7D1AB652010D}" type="slidenum">
              <a:rPr lang="ar-SA"/>
              <a:pPr/>
              <a:t>46</a:t>
            </a:fld>
            <a:endParaRPr lang="en-US"/>
          </a:p>
        </p:txBody>
      </p:sp>
      <p:sp>
        <p:nvSpPr>
          <p:cNvPr id="165890" name="Rectangle 2"/>
          <p:cNvSpPr>
            <a:spLocks noGrp="1" noRot="1" noChangeAspect="1" noChangeArrowheads="1" noTextEdit="1"/>
          </p:cNvSpPr>
          <p:nvPr>
            <p:ph type="sldImg"/>
          </p:nvPr>
        </p:nvSpPr>
        <p:spPr>
          <a:xfrm>
            <a:off x="992188" y="768350"/>
            <a:ext cx="5114925" cy="3836988"/>
          </a:xfrm>
          <a:ln/>
        </p:spPr>
      </p:sp>
      <p:sp>
        <p:nvSpPr>
          <p:cNvPr id="165891"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17ACAC-540A-410B-998F-95C949DFB152}" type="slidenum">
              <a:rPr lang="ar-SA"/>
              <a:pPr/>
              <a:t>47</a:t>
            </a:fld>
            <a:endParaRPr lang="en-US"/>
          </a:p>
        </p:txBody>
      </p:sp>
      <p:sp>
        <p:nvSpPr>
          <p:cNvPr id="167938" name="Rectangle 2"/>
          <p:cNvSpPr>
            <a:spLocks noGrp="1" noRot="1" noChangeAspect="1" noChangeArrowheads="1" noTextEdit="1"/>
          </p:cNvSpPr>
          <p:nvPr>
            <p:ph type="sldImg"/>
          </p:nvPr>
        </p:nvSpPr>
        <p:spPr>
          <a:xfrm>
            <a:off x="992188" y="768350"/>
            <a:ext cx="5114925" cy="3836988"/>
          </a:xfrm>
          <a:ln/>
        </p:spPr>
      </p:sp>
      <p:sp>
        <p:nvSpPr>
          <p:cNvPr id="167939"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FE88F7-B38A-4E4D-99C0-EE737384BE81}" type="slidenum">
              <a:rPr lang="ar-SA"/>
              <a:pPr/>
              <a:t>48</a:t>
            </a:fld>
            <a:endParaRPr lang="en-US"/>
          </a:p>
        </p:txBody>
      </p:sp>
      <p:sp>
        <p:nvSpPr>
          <p:cNvPr id="172034" name="Rectangle 2"/>
          <p:cNvSpPr>
            <a:spLocks noGrp="1" noRot="1" noChangeAspect="1" noChangeArrowheads="1" noTextEdit="1"/>
          </p:cNvSpPr>
          <p:nvPr>
            <p:ph type="sldImg"/>
          </p:nvPr>
        </p:nvSpPr>
        <p:spPr>
          <a:xfrm>
            <a:off x="992188" y="768350"/>
            <a:ext cx="5114925" cy="3836988"/>
          </a:xfrm>
          <a:ln/>
        </p:spPr>
      </p:sp>
      <p:sp>
        <p:nvSpPr>
          <p:cNvPr id="172035"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890B0-0A6D-41EE-91E9-FF55A4806011}" type="slidenum">
              <a:rPr lang="ar-SA"/>
              <a:pPr/>
              <a:t>49</a:t>
            </a:fld>
            <a:endParaRPr lang="en-US"/>
          </a:p>
        </p:txBody>
      </p:sp>
      <p:sp>
        <p:nvSpPr>
          <p:cNvPr id="174082" name="Rectangle 2"/>
          <p:cNvSpPr>
            <a:spLocks noGrp="1" noRot="1" noChangeAspect="1" noChangeArrowheads="1" noTextEdit="1"/>
          </p:cNvSpPr>
          <p:nvPr>
            <p:ph type="sldImg"/>
          </p:nvPr>
        </p:nvSpPr>
        <p:spPr>
          <a:xfrm>
            <a:off x="992188" y="768350"/>
            <a:ext cx="5114925" cy="3836988"/>
          </a:xfrm>
          <a:ln/>
        </p:spPr>
      </p:sp>
      <p:sp>
        <p:nvSpPr>
          <p:cNvPr id="174083"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5</a:t>
            </a:fld>
            <a:endParaRPr lang="en-US"/>
          </a:p>
        </p:txBody>
      </p:sp>
      <p:sp>
        <p:nvSpPr>
          <p:cNvPr id="113666" name="Rectangle 2"/>
          <p:cNvSpPr>
            <a:spLocks noGrp="1" noRot="1" noChangeAspect="1" noChangeArrowheads="1" noTextEdit="1"/>
          </p:cNvSpPr>
          <p:nvPr>
            <p:ph type="sldImg"/>
          </p:nvPr>
        </p:nvSpPr>
        <p:spPr>
          <a:xfrm>
            <a:off x="992188" y="768350"/>
            <a:ext cx="5114925" cy="3836988"/>
          </a:xfrm>
          <a:ln/>
        </p:spPr>
      </p:sp>
      <p:sp>
        <p:nvSpPr>
          <p:cNvPr id="113667"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1959C-E2DB-4D60-B72F-5D9FB14FB299}" type="slidenum">
              <a:rPr lang="ar-SA"/>
              <a:pPr/>
              <a:t>50</a:t>
            </a:fld>
            <a:endParaRPr lang="en-US"/>
          </a:p>
        </p:txBody>
      </p:sp>
      <p:sp>
        <p:nvSpPr>
          <p:cNvPr id="178178" name="Rectangle 2"/>
          <p:cNvSpPr>
            <a:spLocks noGrp="1" noRot="1" noChangeAspect="1" noChangeArrowheads="1" noTextEdit="1"/>
          </p:cNvSpPr>
          <p:nvPr>
            <p:ph type="sldImg"/>
          </p:nvPr>
        </p:nvSpPr>
        <p:spPr>
          <a:xfrm>
            <a:off x="992188" y="768350"/>
            <a:ext cx="5114925" cy="3836988"/>
          </a:xfrm>
          <a:ln/>
        </p:spPr>
      </p:sp>
      <p:sp>
        <p:nvSpPr>
          <p:cNvPr id="178179"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00988-6F49-4258-81C8-7C06C5459EC8}" type="slidenum">
              <a:rPr lang="ar-SA"/>
              <a:pPr/>
              <a:t>51</a:t>
            </a:fld>
            <a:endParaRPr lang="en-US"/>
          </a:p>
        </p:txBody>
      </p:sp>
      <p:sp>
        <p:nvSpPr>
          <p:cNvPr id="194562" name="Rectangle 2"/>
          <p:cNvSpPr>
            <a:spLocks noGrp="1" noRot="1" noChangeAspect="1" noChangeArrowheads="1" noTextEdit="1"/>
          </p:cNvSpPr>
          <p:nvPr>
            <p:ph type="sldImg"/>
          </p:nvPr>
        </p:nvSpPr>
        <p:spPr>
          <a:xfrm>
            <a:off x="992188" y="768350"/>
            <a:ext cx="5114925" cy="3836988"/>
          </a:xfrm>
          <a:ln/>
        </p:spPr>
      </p:sp>
      <p:sp>
        <p:nvSpPr>
          <p:cNvPr id="194563"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BC3BA5-BC6A-415B-B690-A90D18539366}" type="slidenum">
              <a:rPr lang="ar-SA"/>
              <a:pPr/>
              <a:t>52</a:t>
            </a:fld>
            <a:endParaRPr lang="en-US"/>
          </a:p>
        </p:txBody>
      </p:sp>
      <p:sp>
        <p:nvSpPr>
          <p:cNvPr id="198658" name="Rectangle 2"/>
          <p:cNvSpPr>
            <a:spLocks noGrp="1" noRot="1" noChangeAspect="1" noChangeArrowheads="1" noTextEdit="1"/>
          </p:cNvSpPr>
          <p:nvPr>
            <p:ph type="sldImg"/>
          </p:nvPr>
        </p:nvSpPr>
        <p:spPr>
          <a:xfrm>
            <a:off x="992188" y="768350"/>
            <a:ext cx="5114925" cy="3836988"/>
          </a:xfrm>
          <a:ln/>
        </p:spPr>
      </p:sp>
      <p:sp>
        <p:nvSpPr>
          <p:cNvPr id="198659"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97C8A-C4EA-45BA-9D4C-DEFBC44FA389}" type="slidenum">
              <a:rPr lang="ar-SA"/>
              <a:pPr/>
              <a:t>53</a:t>
            </a:fld>
            <a:endParaRPr lang="en-US"/>
          </a:p>
        </p:txBody>
      </p:sp>
      <p:sp>
        <p:nvSpPr>
          <p:cNvPr id="202754" name="Rectangle 2"/>
          <p:cNvSpPr>
            <a:spLocks noGrp="1" noRot="1" noChangeAspect="1" noChangeArrowheads="1" noTextEdit="1"/>
          </p:cNvSpPr>
          <p:nvPr>
            <p:ph type="sldImg"/>
          </p:nvPr>
        </p:nvSpPr>
        <p:spPr>
          <a:xfrm>
            <a:off x="992188" y="768350"/>
            <a:ext cx="5114925" cy="3836988"/>
          </a:xfrm>
          <a:ln/>
        </p:spPr>
      </p:sp>
      <p:sp>
        <p:nvSpPr>
          <p:cNvPr id="202755"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7FB6C-1829-454C-8C29-55F391B87EC0}" type="slidenum">
              <a:rPr lang="ar-SA"/>
              <a:pPr/>
              <a:t>54</a:t>
            </a:fld>
            <a:endParaRPr lang="en-US"/>
          </a:p>
        </p:txBody>
      </p:sp>
      <p:sp>
        <p:nvSpPr>
          <p:cNvPr id="204802" name="Rectangle 2"/>
          <p:cNvSpPr>
            <a:spLocks noGrp="1" noRot="1" noChangeAspect="1" noChangeArrowheads="1" noTextEdit="1"/>
          </p:cNvSpPr>
          <p:nvPr>
            <p:ph type="sldImg"/>
          </p:nvPr>
        </p:nvSpPr>
        <p:spPr>
          <a:xfrm>
            <a:off x="992188" y="768350"/>
            <a:ext cx="5114925" cy="3836988"/>
          </a:xfrm>
          <a:ln/>
        </p:spPr>
      </p:sp>
      <p:sp>
        <p:nvSpPr>
          <p:cNvPr id="204803"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1963DC-6325-4DA9-BF2E-E8AF8FEE299A}" type="slidenum">
              <a:rPr lang="ar-SA"/>
              <a:pPr/>
              <a:t>55</a:t>
            </a:fld>
            <a:endParaRPr lang="en-US"/>
          </a:p>
        </p:txBody>
      </p:sp>
      <p:sp>
        <p:nvSpPr>
          <p:cNvPr id="206850" name="Rectangle 2"/>
          <p:cNvSpPr>
            <a:spLocks noGrp="1" noRot="1" noChangeAspect="1" noChangeArrowheads="1" noTextEdit="1"/>
          </p:cNvSpPr>
          <p:nvPr>
            <p:ph type="sldImg"/>
          </p:nvPr>
        </p:nvSpPr>
        <p:spPr>
          <a:xfrm>
            <a:off x="992188" y="768350"/>
            <a:ext cx="5114925" cy="3836988"/>
          </a:xfrm>
          <a:ln/>
        </p:spPr>
      </p:sp>
      <p:sp>
        <p:nvSpPr>
          <p:cNvPr id="206851"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DEE22-2472-402F-B93F-EC6D390CB070}" type="slidenum">
              <a:rPr lang="ar-SA"/>
              <a:pPr/>
              <a:t>56</a:t>
            </a:fld>
            <a:endParaRPr lang="en-US"/>
          </a:p>
        </p:txBody>
      </p:sp>
      <p:sp>
        <p:nvSpPr>
          <p:cNvPr id="208898" name="Rectangle 2"/>
          <p:cNvSpPr>
            <a:spLocks noGrp="1" noRot="1" noChangeAspect="1" noChangeArrowheads="1" noTextEdit="1"/>
          </p:cNvSpPr>
          <p:nvPr>
            <p:ph type="sldImg"/>
          </p:nvPr>
        </p:nvSpPr>
        <p:spPr>
          <a:xfrm>
            <a:off x="992188" y="768350"/>
            <a:ext cx="5114925" cy="3836988"/>
          </a:xfrm>
          <a:ln/>
        </p:spPr>
      </p:sp>
      <p:sp>
        <p:nvSpPr>
          <p:cNvPr id="208899" name="Rectangle 3"/>
          <p:cNvSpPr>
            <a:spLocks noGrp="1" noChangeArrowheads="1"/>
          </p:cNvSpPr>
          <p:nvPr>
            <p:ph type="body" idx="1"/>
          </p:nvPr>
        </p:nvSpPr>
        <p:spPr/>
        <p:txBody>
          <a:bodyPr/>
          <a:lstStyle/>
          <a:p>
            <a:r>
              <a:rPr lang="en-US"/>
              <a:t>Once Validation succeeded, we can splice in the node.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8D97C2-D6E1-4D93-96DE-FA62B31274AD}" type="slidenum">
              <a:rPr lang="ar-SA"/>
              <a:pPr/>
              <a:t>57</a:t>
            </a:fld>
            <a:endParaRPr lang="en-US"/>
          </a:p>
        </p:txBody>
      </p:sp>
      <p:sp>
        <p:nvSpPr>
          <p:cNvPr id="210946" name="Rectangle 2"/>
          <p:cNvSpPr>
            <a:spLocks noGrp="1" noRot="1" noChangeAspect="1" noChangeArrowheads="1" noTextEdit="1"/>
          </p:cNvSpPr>
          <p:nvPr>
            <p:ph type="sldImg"/>
          </p:nvPr>
        </p:nvSpPr>
        <p:spPr>
          <a:xfrm>
            <a:off x="992188" y="768350"/>
            <a:ext cx="5114925" cy="3836988"/>
          </a:xfrm>
          <a:ln/>
        </p:spPr>
      </p:sp>
      <p:sp>
        <p:nvSpPr>
          <p:cNvPr id="210947"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744C7-C6ED-4EE9-B6C5-92982CBE9BFC}" type="slidenum">
              <a:rPr lang="ar-SA"/>
              <a:pPr/>
              <a:t>58</a:t>
            </a:fld>
            <a:endParaRPr lang="en-US"/>
          </a:p>
        </p:txBody>
      </p:sp>
      <p:sp>
        <p:nvSpPr>
          <p:cNvPr id="212994" name="Rectangle 2"/>
          <p:cNvSpPr>
            <a:spLocks noGrp="1" noRot="1" noChangeAspect="1" noChangeArrowheads="1" noTextEdit="1"/>
          </p:cNvSpPr>
          <p:nvPr>
            <p:ph type="sldImg"/>
          </p:nvPr>
        </p:nvSpPr>
        <p:spPr>
          <a:xfrm>
            <a:off x="992188" y="768350"/>
            <a:ext cx="5114925" cy="3836988"/>
          </a:xfrm>
          <a:ln/>
        </p:spPr>
      </p:sp>
      <p:sp>
        <p:nvSpPr>
          <p:cNvPr id="212995"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7AF64-62CD-4985-AF2B-223FE4A32332}" type="slidenum">
              <a:rPr lang="ar-SA"/>
              <a:pPr/>
              <a:t>59</a:t>
            </a:fld>
            <a:endParaRPr lang="en-US"/>
          </a:p>
        </p:txBody>
      </p:sp>
      <p:sp>
        <p:nvSpPr>
          <p:cNvPr id="217090" name="Rectangle 2"/>
          <p:cNvSpPr>
            <a:spLocks noGrp="1" noRot="1" noChangeAspect="1" noChangeArrowheads="1" noTextEdit="1"/>
          </p:cNvSpPr>
          <p:nvPr>
            <p:ph type="sldImg"/>
          </p:nvPr>
        </p:nvSpPr>
        <p:spPr>
          <a:xfrm>
            <a:off x="992188" y="768350"/>
            <a:ext cx="5114925" cy="3836988"/>
          </a:xfrm>
          <a:ln/>
        </p:spPr>
      </p:sp>
      <p:sp>
        <p:nvSpPr>
          <p:cNvPr id="217091"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0D1F2-0C99-49AB-82BF-9B9196EE33C4}" type="slidenum">
              <a:rPr lang="ar-SA"/>
              <a:pPr/>
              <a:t>6</a:t>
            </a:fld>
            <a:endParaRPr lang="en-US"/>
          </a:p>
        </p:txBody>
      </p:sp>
      <p:sp>
        <p:nvSpPr>
          <p:cNvPr id="247810" name="Rectangle 2"/>
          <p:cNvSpPr>
            <a:spLocks noGrp="1" noRot="1" noChangeAspect="1" noChangeArrowheads="1" noTextEdit="1"/>
          </p:cNvSpPr>
          <p:nvPr>
            <p:ph type="sldImg"/>
          </p:nvPr>
        </p:nvSpPr>
        <p:spPr>
          <a:xfrm>
            <a:off x="992188" y="768350"/>
            <a:ext cx="5114925" cy="3836988"/>
          </a:xfrm>
          <a:ln/>
        </p:spPr>
      </p:sp>
      <p:sp>
        <p:nvSpPr>
          <p:cNvPr id="247811"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E62B88-6BDD-4A9D-AC26-9196BC51F75A}" type="slidenum">
              <a:rPr lang="ar-SA"/>
              <a:pPr/>
              <a:t>60</a:t>
            </a:fld>
            <a:endParaRPr lang="en-US"/>
          </a:p>
        </p:txBody>
      </p:sp>
      <p:sp>
        <p:nvSpPr>
          <p:cNvPr id="337922" name="Rectangle 2"/>
          <p:cNvSpPr>
            <a:spLocks noGrp="1" noRot="1" noChangeAspect="1" noChangeArrowheads="1" noTextEdit="1"/>
          </p:cNvSpPr>
          <p:nvPr>
            <p:ph type="sldImg"/>
          </p:nvPr>
        </p:nvSpPr>
        <p:spPr>
          <a:xfrm>
            <a:off x="992188" y="768350"/>
            <a:ext cx="5114925" cy="3836988"/>
          </a:xfrm>
          <a:ln/>
        </p:spPr>
      </p:sp>
      <p:sp>
        <p:nvSpPr>
          <p:cNvPr id="337923" name="Rectangle 3"/>
          <p:cNvSpPr>
            <a:spLocks noGrp="1" noChangeArrowheads="1"/>
          </p:cNvSpPr>
          <p:nvPr>
            <p:ph type="body" idx="1"/>
          </p:nvPr>
        </p:nvSpPr>
        <p:spPr/>
        <p:txBody>
          <a:bodyPr/>
          <a:lstStyle/>
          <a:p>
            <a:r>
              <a:rPr lang="en-US"/>
              <a:t>then unlock, and we’re done. </a:t>
            </a:r>
          </a:p>
          <a:p>
            <a:r>
              <a:rPr lang="en-US"/>
              <a:t>Selavie.</a:t>
            </a:r>
          </a:p>
          <a:p>
            <a:endParaRPr lang="en-US"/>
          </a:p>
          <a:p>
            <a:r>
              <a:rPr lang="en-US"/>
              <a:t>[Get here after 5 minutes]</a:t>
            </a:r>
          </a:p>
          <a:p>
            <a:endParaRPr lang="en-US"/>
          </a:p>
          <a:p>
            <a:r>
              <a:rPr lang="en-US"/>
              <a:t>Now the question, of course, is whether this simple approach can perform as well as the lock-free algorithm. So let me show you some graphs.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02AB10-F39B-4A5C-910E-8C78EF32C51F}" type="slidenum">
              <a:rPr lang="ar-SA"/>
              <a:pPr/>
              <a:t>61</a:t>
            </a:fld>
            <a:endParaRPr lang="en-US"/>
          </a:p>
        </p:txBody>
      </p:sp>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p:txBody>
          <a:bodyPr/>
          <a:lstStyle/>
          <a:p>
            <a:r>
              <a:rPr lang="en-US"/>
              <a:t>To summaries, I presented the lazy skip list --- a concurrent lock-based skip-list algorithms that perform almost as well as the lock-free solution --- but it is simple.</a:t>
            </a:r>
          </a:p>
          <a:p>
            <a:endParaRPr lang="en-US"/>
          </a:p>
          <a:p>
            <a:r>
              <a:rPr lang="en-US"/>
              <a:t>Thank you.</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D6760B-6DB3-436F-A12F-301651509657}" type="slidenum">
              <a:rPr lang="ar-SA"/>
              <a:pPr/>
              <a:t>62</a:t>
            </a:fld>
            <a:endParaRPr lang="en-US"/>
          </a:p>
        </p:txBody>
      </p:sp>
      <p:sp>
        <p:nvSpPr>
          <p:cNvPr id="88066" name="Rectangle 2"/>
          <p:cNvSpPr>
            <a:spLocks noGrp="1" noRot="1" noChangeAspect="1" noChangeArrowheads="1" noTextEdit="1"/>
          </p:cNvSpPr>
          <p:nvPr>
            <p:ph type="sldImg"/>
          </p:nvPr>
        </p:nvSpPr>
        <p:spPr>
          <a:xfrm>
            <a:off x="992188" y="768350"/>
            <a:ext cx="5114925" cy="3836988"/>
          </a:xfrm>
          <a:ln/>
        </p:spPr>
      </p:sp>
      <p:sp>
        <p:nvSpPr>
          <p:cNvPr id="88067" name="Rectangle 3"/>
          <p:cNvSpPr>
            <a:spLocks noGrp="1" noChangeArrowheads="1"/>
          </p:cNvSpPr>
          <p:nvPr>
            <p:ph type="body" idx="1"/>
          </p:nvPr>
        </p:nvSpPr>
        <p:spPr/>
        <p:txBody>
          <a:bodyPr/>
          <a:lstStyle/>
          <a:p>
            <a:r>
              <a:rPr lang="en-US"/>
              <a:t>We conducted a simple experiment in which each thread executes 1 million operations in which it either adds, removes or searches an integer taken from a given range. Each operation is chosen in random from some distribution --- here, for example, we wanted to test with low contention, so we had 90% search operations, and a big range for the elements. We compared our lazy algorithm, with Lea’s lock-free implementation, and just to put the results in perspective we also implemented a simple sequential algorithm that uses synchronized methods --- that is, one big lock on the whole skip-list.</a:t>
            </a:r>
          </a:p>
          <a:p>
            <a:r>
              <a:rPr lang="en-US"/>
              <a:t>As you can see, our algorithm perform as well if not better than the non-blocking algorithm, even when the number of threads exceeds the number of processors.</a:t>
            </a:r>
          </a:p>
          <a:p>
            <a:endParaRPr lang="en-US"/>
          </a:p>
          <a:p>
            <a:r>
              <a:rPr lang="en-US"/>
              <a:t>Contention on locks</a:t>
            </a:r>
          </a:p>
          <a:p>
            <a:r>
              <a:rPr lang="en-US"/>
              <a:t>Range matters because more operations contend on the same item.</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3D0F6-1E1B-4ADD-9A0F-548E6A35ADEC}" type="slidenum">
              <a:rPr lang="ar-SA"/>
              <a:pPr/>
              <a:t>63</a:t>
            </a:fld>
            <a:endParaRPr lang="en-US"/>
          </a:p>
        </p:txBody>
      </p:sp>
      <p:sp>
        <p:nvSpPr>
          <p:cNvPr id="89090" name="Rectangle 2"/>
          <p:cNvSpPr>
            <a:spLocks noGrp="1" noRot="1" noChangeAspect="1" noChangeArrowheads="1" noTextEdit="1"/>
          </p:cNvSpPr>
          <p:nvPr>
            <p:ph type="sldImg"/>
          </p:nvPr>
        </p:nvSpPr>
        <p:spPr>
          <a:xfrm>
            <a:off x="992188" y="768350"/>
            <a:ext cx="5114925" cy="3836988"/>
          </a:xfrm>
          <a:ln/>
        </p:spPr>
      </p:sp>
      <p:sp>
        <p:nvSpPr>
          <p:cNvPr id="89091" name="Rectangle 3"/>
          <p:cNvSpPr>
            <a:spLocks noGrp="1" noChangeArrowheads="1"/>
          </p:cNvSpPr>
          <p:nvPr>
            <p:ph type="body" idx="1"/>
          </p:nvPr>
        </p:nvSpPr>
        <p:spPr/>
        <p:txBody>
          <a:bodyPr/>
          <a:lstStyle/>
          <a:p>
            <a:r>
              <a:rPr lang="en-US"/>
              <a:t>If we increase the contention by reducing the range, then our throughput in the multiprogramming zone is a bit lower than Lea’s throughput, but overall they’re still essentially the same.</a:t>
            </a:r>
          </a:p>
          <a:p>
            <a:r>
              <a:rPr lang="en-US"/>
              <a:t>Just to make sure that the problem is indeed contention, we tried to test it with a non-realistic contention &lt;click&gt;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2FE1EF-5D3F-4C41-A94B-49CDB3606BA3}" type="slidenum">
              <a:rPr lang="ar-SA"/>
              <a:pPr/>
              <a:t>64</a:t>
            </a:fld>
            <a:endParaRPr lang="en-US"/>
          </a:p>
        </p:txBody>
      </p:sp>
      <p:sp>
        <p:nvSpPr>
          <p:cNvPr id="90114" name="Rectangle 2"/>
          <p:cNvSpPr>
            <a:spLocks noGrp="1" noRot="1" noChangeAspect="1" noChangeArrowheads="1" noTextEdit="1"/>
          </p:cNvSpPr>
          <p:nvPr>
            <p:ph type="sldImg"/>
          </p:nvPr>
        </p:nvSpPr>
        <p:spPr>
          <a:xfrm>
            <a:off x="992188" y="768350"/>
            <a:ext cx="5114925" cy="3836988"/>
          </a:xfrm>
          <a:ln/>
        </p:spPr>
      </p:sp>
      <p:sp>
        <p:nvSpPr>
          <p:cNvPr id="90115" name="Rectangle 3"/>
          <p:cNvSpPr>
            <a:spLocks noGrp="1" noChangeArrowheads="1"/>
          </p:cNvSpPr>
          <p:nvPr>
            <p:ph type="body" idx="1"/>
          </p:nvPr>
        </p:nvSpPr>
        <p:spPr/>
        <p:txBody>
          <a:bodyPr/>
          <a:lstStyle/>
          <a:p>
            <a:r>
              <a:rPr lang="en-US"/>
              <a:t>In which we’re doing only remove and add, and we saw that indeed our algorithm performance degrades when approaching the multiprogramming zone. That’s not surprising for us, because right now we have an optimistic algorithm with no contention  control --- that is, if validates fails after the wait-free traversal, we immediately retry with no back-off. So one thing we would like to explore is how better contention control can help fixing this problem.</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A675DB-D7B6-4570-83DA-A3BE260B8263}" type="slidenum">
              <a:rPr lang="ar-SA"/>
              <a:pPr/>
              <a:t>65</a:t>
            </a:fld>
            <a:endParaRPr lang="en-US"/>
          </a:p>
        </p:txBody>
      </p:sp>
      <p:sp>
        <p:nvSpPr>
          <p:cNvPr id="91138" name="Rectangle 2"/>
          <p:cNvSpPr>
            <a:spLocks noGrp="1" noRot="1" noChangeAspect="1" noChangeArrowheads="1" noTextEdit="1"/>
          </p:cNvSpPr>
          <p:nvPr>
            <p:ph type="sldImg"/>
          </p:nvPr>
        </p:nvSpPr>
        <p:spPr>
          <a:xfrm>
            <a:off x="992188" y="768350"/>
            <a:ext cx="5114925" cy="3836988"/>
          </a:xfrm>
          <a:ln/>
        </p:spPr>
      </p:sp>
      <p:sp>
        <p:nvSpPr>
          <p:cNvPr id="91139" name="Rectangle 3"/>
          <p:cNvSpPr>
            <a:spLocks noGrp="1" noChangeArrowheads="1"/>
          </p:cNvSpPr>
          <p:nvPr>
            <p:ph type="body" idx="1"/>
          </p:nvPr>
        </p:nvSpPr>
        <p:spPr/>
        <p:txBody>
          <a:bodyPr/>
          <a:lstStyle/>
          <a:p>
            <a:r>
              <a:rPr lang="en-US"/>
              <a:t>To summaries, I presented the lazy skip list --- a concurrent lock-based skip-list algorithms that perform almost as well as the lock-free solution --- but it is simple.</a:t>
            </a:r>
          </a:p>
          <a:p>
            <a:endParaRPr lang="en-US"/>
          </a:p>
          <a:p>
            <a:r>
              <a:rPr lang="en-US"/>
              <a:t>Thank you.</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862402-42E9-4D95-B072-9A7E4E162229}" type="slidenum">
              <a:rPr lang="ar-SA"/>
              <a:pPr/>
              <a:t>66</a:t>
            </a:fld>
            <a:endParaRPr lang="en-US"/>
          </a:p>
        </p:txBody>
      </p:sp>
      <p:sp>
        <p:nvSpPr>
          <p:cNvPr id="350210" name="Rectangle 2"/>
          <p:cNvSpPr>
            <a:spLocks noGrp="1" noRot="1" noChangeAspect="1" noChangeArrowheads="1" noTextEdit="1"/>
          </p:cNvSpPr>
          <p:nvPr>
            <p:ph type="sldImg"/>
          </p:nvPr>
        </p:nvSpPr>
        <p:spPr>
          <a:xfrm>
            <a:off x="992188" y="768350"/>
            <a:ext cx="5114925" cy="3836988"/>
          </a:xfrm>
          <a:ln/>
        </p:spPr>
      </p:sp>
      <p:sp>
        <p:nvSpPr>
          <p:cNvPr id="35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E1A72-39B3-4ACB-8DEF-FD7C14BFE37C}" type="slidenum">
              <a:rPr lang="ar-SA"/>
              <a:pPr/>
              <a:t>7</a:t>
            </a:fld>
            <a:endParaRPr lang="en-US"/>
          </a:p>
        </p:txBody>
      </p:sp>
      <p:sp>
        <p:nvSpPr>
          <p:cNvPr id="74754" name="Rectangle 2"/>
          <p:cNvSpPr>
            <a:spLocks noGrp="1" noRot="1" noChangeAspect="1" noChangeArrowheads="1" noTextEdit="1"/>
          </p:cNvSpPr>
          <p:nvPr>
            <p:ph type="sldImg"/>
          </p:nvPr>
        </p:nvSpPr>
        <p:spPr>
          <a:xfrm>
            <a:off x="992188" y="768350"/>
            <a:ext cx="5114925" cy="3836988"/>
          </a:xfrm>
          <a:ln/>
        </p:spPr>
      </p:sp>
      <p:sp>
        <p:nvSpPr>
          <p:cNvPr id="74755"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300C66-7C49-4FE2-84EC-E740D5FBA1B6}" type="slidenum">
              <a:rPr lang="ar-SA"/>
              <a:pPr/>
              <a:t>8</a:t>
            </a:fld>
            <a:endParaRPr lang="en-US"/>
          </a:p>
        </p:txBody>
      </p:sp>
      <p:sp>
        <p:nvSpPr>
          <p:cNvPr id="253954" name="Rectangle 2"/>
          <p:cNvSpPr>
            <a:spLocks noGrp="1" noRot="1" noChangeAspect="1" noChangeArrowheads="1" noTextEdit="1"/>
          </p:cNvSpPr>
          <p:nvPr>
            <p:ph type="sldImg"/>
          </p:nvPr>
        </p:nvSpPr>
        <p:spPr>
          <a:xfrm>
            <a:off x="992188" y="768350"/>
            <a:ext cx="5114925" cy="3836988"/>
          </a:xfrm>
          <a:ln/>
        </p:spPr>
      </p:sp>
      <p:sp>
        <p:nvSpPr>
          <p:cNvPr id="253955"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5BA14-B58A-4EBF-B413-CCA6371AC42B}" type="slidenum">
              <a:rPr lang="ar-SA"/>
              <a:pPr/>
              <a:t>9</a:t>
            </a:fld>
            <a:endParaRPr lang="en-US"/>
          </a:p>
        </p:txBody>
      </p:sp>
      <p:sp>
        <p:nvSpPr>
          <p:cNvPr id="256002" name="Rectangle 2"/>
          <p:cNvSpPr>
            <a:spLocks noGrp="1" noRot="1" noChangeAspect="1" noChangeArrowheads="1" noTextEdit="1"/>
          </p:cNvSpPr>
          <p:nvPr>
            <p:ph type="sldImg"/>
          </p:nvPr>
        </p:nvSpPr>
        <p:spPr>
          <a:xfrm>
            <a:off x="992188" y="768350"/>
            <a:ext cx="5114925" cy="3836988"/>
          </a:xfrm>
          <a:ln/>
        </p:spPr>
      </p:sp>
      <p:sp>
        <p:nvSpPr>
          <p:cNvPr id="256003"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6" name="Slide Number Placeholder 5"/>
          <p:cNvSpPr>
            <a:spLocks noGrp="1"/>
          </p:cNvSpPr>
          <p:nvPr>
            <p:ph type="sldNum" sz="quarter" idx="12"/>
          </p:nvPr>
        </p:nvSpPr>
        <p:spPr/>
        <p:txBody>
          <a:bodyPr/>
          <a:lstStyle>
            <a:lvl1pPr>
              <a:defRPr/>
            </a:lvl1pPr>
          </a:lstStyle>
          <a:p>
            <a:fld id="{3402B37E-C4FB-4D5A-B306-7FBCECB6E712}"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6" name="Slide Number Placeholder 5"/>
          <p:cNvSpPr>
            <a:spLocks noGrp="1"/>
          </p:cNvSpPr>
          <p:nvPr>
            <p:ph type="sldNum" sz="quarter" idx="12"/>
          </p:nvPr>
        </p:nvSpPr>
        <p:spPr/>
        <p:txBody>
          <a:bodyPr/>
          <a:lstStyle>
            <a:lvl1pPr>
              <a:defRPr/>
            </a:lvl1pPr>
          </a:lstStyle>
          <a:p>
            <a:fld id="{75EB46CD-B207-48B6-8637-AA31B919EEC2}"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6" name="Slide Number Placeholder 5"/>
          <p:cNvSpPr>
            <a:spLocks noGrp="1"/>
          </p:cNvSpPr>
          <p:nvPr>
            <p:ph type="sldNum" sz="quarter" idx="12"/>
          </p:nvPr>
        </p:nvSpPr>
        <p:spPr/>
        <p:txBody>
          <a:bodyPr/>
          <a:lstStyle>
            <a:lvl1pPr>
              <a:defRPr/>
            </a:lvl1pPr>
          </a:lstStyle>
          <a:p>
            <a:fld id="{6EFCCA0B-9940-47B8-B555-0BBD8ADABB97}"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6" name="Slide Number Placeholder 5"/>
          <p:cNvSpPr>
            <a:spLocks noGrp="1"/>
          </p:cNvSpPr>
          <p:nvPr>
            <p:ph type="sldNum" sz="quarter" idx="12"/>
          </p:nvPr>
        </p:nvSpPr>
        <p:spPr/>
        <p:txBody>
          <a:bodyPr/>
          <a:lstStyle>
            <a:lvl1pPr>
              <a:defRPr/>
            </a:lvl1pPr>
          </a:lstStyle>
          <a:p>
            <a:fld id="{E1DFE6F0-D096-4F24-95CF-08AEC48CDA4A}"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7" name="Slide Number Placeholder 6"/>
          <p:cNvSpPr>
            <a:spLocks noGrp="1"/>
          </p:cNvSpPr>
          <p:nvPr>
            <p:ph type="sldNum" sz="quarter" idx="12"/>
          </p:nvPr>
        </p:nvSpPr>
        <p:spPr/>
        <p:txBody>
          <a:bodyPr/>
          <a:lstStyle>
            <a:lvl1pPr>
              <a:defRPr/>
            </a:lvl1pPr>
          </a:lstStyle>
          <a:p>
            <a:fld id="{103CD81E-F8A3-45E1-836E-C83A9D7F3EE7}"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9" name="Slide Number Placeholder 8"/>
          <p:cNvSpPr>
            <a:spLocks noGrp="1"/>
          </p:cNvSpPr>
          <p:nvPr>
            <p:ph type="sldNum" sz="quarter" idx="12"/>
          </p:nvPr>
        </p:nvSpPr>
        <p:spPr/>
        <p:txBody>
          <a:bodyPr/>
          <a:lstStyle>
            <a:lvl1pPr>
              <a:defRPr/>
            </a:lvl1pPr>
          </a:lstStyle>
          <a:p>
            <a:fld id="{93F4D011-FE97-4786-B4BA-D96A888AD5EE}"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5" name="Slide Number Placeholder 4"/>
          <p:cNvSpPr>
            <a:spLocks noGrp="1"/>
          </p:cNvSpPr>
          <p:nvPr>
            <p:ph type="sldNum" sz="quarter" idx="12"/>
          </p:nvPr>
        </p:nvSpPr>
        <p:spPr/>
        <p:txBody>
          <a:bodyPr/>
          <a:lstStyle>
            <a:lvl1pPr>
              <a:defRPr/>
            </a:lvl1pPr>
          </a:lstStyle>
          <a:p>
            <a:fld id="{0B3C6DFD-C90B-4166-A0A9-370CB57702D0}"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4" name="Slide Number Placeholder 3"/>
          <p:cNvSpPr>
            <a:spLocks noGrp="1"/>
          </p:cNvSpPr>
          <p:nvPr>
            <p:ph type="sldNum" sz="quarter" idx="12"/>
          </p:nvPr>
        </p:nvSpPr>
        <p:spPr/>
        <p:txBody>
          <a:bodyPr/>
          <a:lstStyle>
            <a:lvl1pPr>
              <a:defRPr/>
            </a:lvl1pPr>
          </a:lstStyle>
          <a:p>
            <a:fld id="{FA5C49D4-694B-4C21-8C97-173AC9F967F1}"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7" name="Slide Number Placeholder 6"/>
          <p:cNvSpPr>
            <a:spLocks noGrp="1"/>
          </p:cNvSpPr>
          <p:nvPr>
            <p:ph type="sldNum" sz="quarter" idx="12"/>
          </p:nvPr>
        </p:nvSpPr>
        <p:spPr/>
        <p:txBody>
          <a:bodyPr/>
          <a:lstStyle>
            <a:lvl1pPr>
              <a:defRPr/>
            </a:lvl1pPr>
          </a:lstStyle>
          <a:p>
            <a:fld id="{537A988D-C86E-4F66-AD94-1F6D0BB025C7}"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Art of Multiprocessor Programming</a:t>
            </a:r>
            <a:endParaRPr lang="en-US" dirty="0"/>
          </a:p>
        </p:txBody>
      </p:sp>
      <p:sp>
        <p:nvSpPr>
          <p:cNvPr id="7" name="Slide Number Placeholder 6"/>
          <p:cNvSpPr>
            <a:spLocks noGrp="1"/>
          </p:cNvSpPr>
          <p:nvPr>
            <p:ph type="sldNum" sz="quarter" idx="12"/>
          </p:nvPr>
        </p:nvSpPr>
        <p:spPr/>
        <p:txBody>
          <a:bodyPr/>
          <a:lstStyle>
            <a:lvl1pPr>
              <a:defRPr/>
            </a:lvl1pPr>
          </a:lstStyle>
          <a:p>
            <a:fld id="{5DF11589-57B5-4B79-8E77-AB7AF699DB0E}"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937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93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400" b="0">
                <a:solidFill>
                  <a:schemeClr val="tx1"/>
                </a:solidFill>
                <a:latin typeface="+mn-lt"/>
              </a:defRPr>
            </a:lvl1pPr>
          </a:lstStyle>
          <a:p>
            <a:endParaRPr lang="en-US"/>
          </a:p>
        </p:txBody>
      </p:sp>
      <p:sp>
        <p:nvSpPr>
          <p:cNvPr id="2293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b="0">
                <a:solidFill>
                  <a:schemeClr val="tx1"/>
                </a:solidFill>
                <a:latin typeface="Arial" pitchFamily="34" charset="0"/>
              </a:defRPr>
            </a:lvl1pPr>
          </a:lstStyle>
          <a:p>
            <a:r>
              <a:rPr lang="en-US" dirty="0" smtClean="0"/>
              <a:t>Art of Multiprocessor Programming</a:t>
            </a:r>
            <a:endParaRPr lang="en-US" dirty="0"/>
          </a:p>
        </p:txBody>
      </p:sp>
      <p:sp>
        <p:nvSpPr>
          <p:cNvPr id="2293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b="0">
                <a:solidFill>
                  <a:schemeClr val="tx1"/>
                </a:solidFill>
                <a:latin typeface="+mn-lt"/>
              </a:defRPr>
            </a:lvl1pPr>
          </a:lstStyle>
          <a:p>
            <a:fld id="{3716AB89-E478-43B4-95B8-A8D69A04E408}" type="slidenum">
              <a:rPr lang="en-US"/>
              <a:pPr/>
              <a:t>‹#›</a:t>
            </a:fld>
            <a:endParaRPr lang="en-US"/>
          </a:p>
        </p:txBody>
      </p:sp>
      <p:pic>
        <p:nvPicPr>
          <p:cNvPr id="229387" name="Picture 11"/>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rgbClr val="0000FF"/>
          </a:solidFill>
          <a:latin typeface="+mn-lt"/>
          <a:ea typeface="+mn-ea"/>
          <a:cs typeface="+mn-cs"/>
        </a:defRPr>
      </a:lvl1pPr>
      <a:lvl2pPr marL="742950" indent="-285750" algn="l" rtl="0" fontAlgn="base">
        <a:spcBef>
          <a:spcPct val="20000"/>
        </a:spcBef>
        <a:spcAft>
          <a:spcPct val="0"/>
        </a:spcAft>
        <a:buChar char="–"/>
        <a:defRPr sz="2800">
          <a:solidFill>
            <a:srgbClr val="0000FF"/>
          </a:solidFill>
          <a:latin typeface="+mn-lt"/>
        </a:defRPr>
      </a:lvl2pPr>
      <a:lvl3pPr marL="1143000" indent="-228600" algn="l" rtl="0" fontAlgn="base">
        <a:spcBef>
          <a:spcPct val="20000"/>
        </a:spcBef>
        <a:spcAft>
          <a:spcPct val="0"/>
        </a:spcAft>
        <a:buChar char="•"/>
        <a:defRPr sz="2400">
          <a:solidFill>
            <a:srgbClr val="0000FF"/>
          </a:solidFill>
          <a:latin typeface="+mn-lt"/>
        </a:defRPr>
      </a:lvl3pPr>
      <a:lvl4pPr marL="1600200" indent="-228600" algn="l" rtl="0" fontAlgn="base">
        <a:spcBef>
          <a:spcPct val="20000"/>
        </a:spcBef>
        <a:spcAft>
          <a:spcPct val="0"/>
        </a:spcAft>
        <a:buChar char="–"/>
        <a:defRPr sz="2000">
          <a:solidFill>
            <a:srgbClr val="0000FF"/>
          </a:solidFill>
          <a:latin typeface="+mn-lt"/>
        </a:defRPr>
      </a:lvl4pPr>
      <a:lvl5pPr marL="2057400" indent="-228600" algn="l" rtl="0" fontAlgn="base">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13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a:effectLst/>
        </p:spPr>
      </p:pic>
      <p:pic>
        <p:nvPicPr>
          <p:cNvPr id="347139"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a:effectLst/>
        </p:spPr>
      </p:pic>
      <p:sp>
        <p:nvSpPr>
          <p:cNvPr id="347141" name="Rectangle 5"/>
          <p:cNvSpPr>
            <a:spLocks noGrp="1" noChangeArrowheads="1"/>
          </p:cNvSpPr>
          <p:nvPr>
            <p:ph type="subTitle" idx="1"/>
          </p:nvPr>
        </p:nvSpPr>
        <p:spPr>
          <a:xfrm>
            <a:off x="1295400" y="4343400"/>
            <a:ext cx="6400800" cy="1752600"/>
          </a:xfrm>
        </p:spPr>
        <p:txBody>
          <a:bodyPr/>
          <a:lstStyle/>
          <a:p>
            <a:pPr>
              <a:lnSpc>
                <a:spcPct val="80000"/>
              </a:lnSpc>
            </a:pPr>
            <a:r>
              <a:rPr lang="en-US" sz="2800" dirty="0">
                <a:solidFill>
                  <a:srgbClr val="0000FF"/>
                </a:solidFill>
                <a:latin typeface="+mj-lt"/>
              </a:rPr>
              <a:t>Companion slides for</a:t>
            </a:r>
          </a:p>
          <a:p>
            <a:pPr>
              <a:lnSpc>
                <a:spcPct val="80000"/>
              </a:lnSpc>
            </a:pPr>
            <a:r>
              <a:rPr lang="en-US" sz="2800" dirty="0" smtClean="0">
                <a:solidFill>
                  <a:schemeClr val="tx1"/>
                </a:solidFill>
                <a:latin typeface="+mj-lt"/>
              </a:rPr>
              <a:t>The Art of Multiprocessor Programming</a:t>
            </a:r>
            <a:endParaRPr lang="en-US" sz="2800" dirty="0">
              <a:solidFill>
                <a:schemeClr val="tx1"/>
              </a:solidFill>
              <a:latin typeface="+mj-lt"/>
            </a:endParaRPr>
          </a:p>
          <a:p>
            <a:pPr>
              <a:lnSpc>
                <a:spcPct val="80000"/>
              </a:lnSpc>
            </a:pPr>
            <a:r>
              <a:rPr lang="en-US" sz="2800" dirty="0">
                <a:solidFill>
                  <a:srgbClr val="0000FF"/>
                </a:solidFill>
                <a:latin typeface="+mj-lt"/>
              </a:rPr>
              <a:t>by Maurice Herlihy &amp; </a:t>
            </a:r>
            <a:r>
              <a:rPr lang="en-US" sz="2800" dirty="0" err="1">
                <a:solidFill>
                  <a:srgbClr val="0000FF"/>
                </a:solidFill>
                <a:latin typeface="+mj-lt"/>
              </a:rPr>
              <a:t>Nir</a:t>
            </a:r>
            <a:r>
              <a:rPr lang="en-US" sz="2800" dirty="0">
                <a:solidFill>
                  <a:srgbClr val="0000FF"/>
                </a:solidFill>
                <a:latin typeface="+mj-lt"/>
              </a:rPr>
              <a:t> </a:t>
            </a:r>
            <a:r>
              <a:rPr lang="en-US" sz="2800" dirty="0" err="1">
                <a:solidFill>
                  <a:srgbClr val="0000FF"/>
                </a:solidFill>
                <a:latin typeface="+mj-lt"/>
              </a:rPr>
              <a:t>Shavit</a:t>
            </a:r>
            <a:endParaRPr lang="en-US" sz="2800" dirty="0">
              <a:solidFill>
                <a:srgbClr val="0000FF"/>
              </a:solidFill>
              <a:latin typeface="+mj-lt"/>
            </a:endParaRPr>
          </a:p>
        </p:txBody>
      </p:sp>
      <p:sp>
        <p:nvSpPr>
          <p:cNvPr id="347142"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a:effectLst/>
        </p:spPr>
        <p:txBody>
          <a:bodyPr wrap="none" anchor="ctr"/>
          <a:lstStyle/>
          <a:p>
            <a:endParaRPr lang="en-US" dirty="0">
              <a:latin typeface="Arial" pitchFamily="34" charset="0"/>
            </a:endParaRPr>
          </a:p>
        </p:txBody>
      </p:sp>
      <p:sp>
        <p:nvSpPr>
          <p:cNvPr id="347145" name="Rectangle 9"/>
          <p:cNvSpPr>
            <a:spLocks noGrp="1" noChangeArrowheads="1"/>
          </p:cNvSpPr>
          <p:nvPr>
            <p:ph type="ctrTitle"/>
          </p:nvPr>
        </p:nvSpPr>
        <p:spPr>
          <a:xfrm>
            <a:off x="683568" y="548680"/>
            <a:ext cx="7772400" cy="1143000"/>
          </a:xfrm>
          <a:noFill/>
          <a:ln/>
        </p:spPr>
        <p:txBody>
          <a:bodyPr/>
          <a:lstStyle/>
          <a:p>
            <a:r>
              <a:rPr lang="en-US" altLang="en-US" dirty="0"/>
              <a:t>Concurrent Skip Lists</a:t>
            </a:r>
            <a:endParaRPr lang="en-US" dirty="0"/>
          </a:p>
        </p:txBody>
      </p:sp>
      <p:pic>
        <p:nvPicPr>
          <p:cNvPr id="347146" name="Picture 10"/>
          <p:cNvPicPr>
            <a:picLocks noChangeAspect="1" noChangeArrowheads="1"/>
          </p:cNvPicPr>
          <p:nvPr/>
        </p:nvPicPr>
        <p:blipFill>
          <a:blip r:embed="rId4" cstate="print"/>
          <a:srcRect/>
          <a:stretch>
            <a:fillRect/>
          </a:stretch>
        </p:blipFill>
        <p:spPr bwMode="auto">
          <a:xfrm>
            <a:off x="3279775" y="1868983"/>
            <a:ext cx="2297113" cy="229711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93DC6F3B-1F7C-487B-A8B8-47938C6CE556}" type="slidenum">
              <a:rPr lang="en-US"/>
              <a:pPr/>
              <a:t>10</a:t>
            </a:fld>
            <a:endParaRPr lang="en-US"/>
          </a:p>
        </p:txBody>
      </p:sp>
      <p:sp>
        <p:nvSpPr>
          <p:cNvPr id="257026" name="Rectangle 2"/>
          <p:cNvSpPr>
            <a:spLocks noGrp="1" noChangeArrowheads="1"/>
          </p:cNvSpPr>
          <p:nvPr>
            <p:ph type="title"/>
          </p:nvPr>
        </p:nvSpPr>
        <p:spPr>
          <a:xfrm>
            <a:off x="685800" y="333375"/>
            <a:ext cx="7772400" cy="1143000"/>
          </a:xfrm>
        </p:spPr>
        <p:txBody>
          <a:bodyPr/>
          <a:lstStyle/>
          <a:p>
            <a:r>
              <a:rPr lang="en-US" dirty="0">
                <a:solidFill>
                  <a:schemeClr val="tx1"/>
                </a:solidFill>
                <a:latin typeface="Arial" pitchFamily="34" charset="0"/>
              </a:rPr>
              <a:t>Skip List Property</a:t>
            </a:r>
          </a:p>
        </p:txBody>
      </p:sp>
      <p:sp>
        <p:nvSpPr>
          <p:cNvPr id="257027" name="AutoShape 3"/>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2</a:t>
            </a:r>
          </a:p>
        </p:txBody>
      </p:sp>
      <p:cxnSp>
        <p:nvCxnSpPr>
          <p:cNvPr id="257028" name="AutoShape 4"/>
          <p:cNvCxnSpPr>
            <a:cxnSpLocks noChangeShapeType="1"/>
            <a:stCxn id="257027" idx="0"/>
            <a:endCxn id="257027"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257029" name="AutoShape 5"/>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257030" name="AutoShape 6"/>
          <p:cNvCxnSpPr>
            <a:cxnSpLocks noChangeShapeType="1"/>
            <a:stCxn id="257029" idx="0"/>
            <a:endCxn id="257029"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57031" name="AutoShape 7"/>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8</a:t>
            </a:r>
          </a:p>
        </p:txBody>
      </p:sp>
      <p:cxnSp>
        <p:nvCxnSpPr>
          <p:cNvPr id="257032" name="AutoShape 8"/>
          <p:cNvCxnSpPr>
            <a:cxnSpLocks noChangeShapeType="1"/>
            <a:stCxn id="257031" idx="0"/>
            <a:endCxn id="257031"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257033" name="AutoShape 9"/>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257034" name="AutoShape 10"/>
          <p:cNvCxnSpPr>
            <a:cxnSpLocks noChangeShapeType="1"/>
            <a:stCxn id="257033" idx="0"/>
            <a:endCxn id="257033"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57035" name="AutoShape 11"/>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257036" name="AutoShape 12"/>
          <p:cNvCxnSpPr>
            <a:cxnSpLocks noChangeShapeType="1"/>
            <a:stCxn id="257035" idx="0"/>
            <a:endCxn id="257035"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57037" name="AutoShape 13"/>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257038" name="AutoShape 14"/>
          <p:cNvCxnSpPr>
            <a:cxnSpLocks noChangeShapeType="1"/>
            <a:stCxn id="257037" idx="0"/>
            <a:endCxn id="257037"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57039" name="Line 15"/>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40" name="Line 16"/>
          <p:cNvSpPr>
            <a:spLocks noChangeShapeType="1"/>
          </p:cNvSpPr>
          <p:nvPr/>
        </p:nvSpPr>
        <p:spPr bwMode="auto">
          <a:xfrm>
            <a:off x="1824038" y="4665663"/>
            <a:ext cx="304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41" name="Line 17"/>
          <p:cNvSpPr>
            <a:spLocks noChangeShapeType="1"/>
          </p:cNvSpPr>
          <p:nvPr/>
        </p:nvSpPr>
        <p:spPr bwMode="auto">
          <a:xfrm>
            <a:off x="1824038" y="4979988"/>
            <a:ext cx="177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42" name="Line 18"/>
          <p:cNvSpPr>
            <a:spLocks noChangeShapeType="1"/>
          </p:cNvSpPr>
          <p:nvPr/>
        </p:nvSpPr>
        <p:spPr bwMode="auto">
          <a:xfrm>
            <a:off x="1824038" y="5310188"/>
            <a:ext cx="177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43" name="Line 19"/>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7044" name="Line 20"/>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7045" name="Line 21"/>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7046" name="Line 22"/>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7047" name="Line 23"/>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7048" name="Line 24"/>
          <p:cNvSpPr>
            <a:spLocks noChangeShapeType="1"/>
          </p:cNvSpPr>
          <p:nvPr/>
        </p:nvSpPr>
        <p:spPr bwMode="auto">
          <a:xfrm>
            <a:off x="5572125" y="4665663"/>
            <a:ext cx="17145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49" name="Line 25"/>
          <p:cNvSpPr>
            <a:spLocks noChangeShapeType="1"/>
          </p:cNvSpPr>
          <p:nvPr/>
        </p:nvSpPr>
        <p:spPr bwMode="auto">
          <a:xfrm>
            <a:off x="5572125" y="4981575"/>
            <a:ext cx="17145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50" name="Line 26"/>
          <p:cNvSpPr>
            <a:spLocks noChangeShapeType="1"/>
          </p:cNvSpPr>
          <p:nvPr/>
        </p:nvSpPr>
        <p:spPr bwMode="auto">
          <a:xfrm>
            <a:off x="5572125" y="5348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51" name="Line 27"/>
          <p:cNvSpPr>
            <a:spLocks noChangeShapeType="1"/>
          </p:cNvSpPr>
          <p:nvPr/>
        </p:nvSpPr>
        <p:spPr bwMode="auto">
          <a:xfrm>
            <a:off x="6778625" y="5348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52" name="Line 28"/>
          <p:cNvSpPr>
            <a:spLocks noChangeShapeType="1"/>
          </p:cNvSpPr>
          <p:nvPr/>
        </p:nvSpPr>
        <p:spPr bwMode="auto">
          <a:xfrm>
            <a:off x="4364038" y="5311775"/>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53" name="Line 29"/>
          <p:cNvSpPr>
            <a:spLocks noChangeShapeType="1"/>
          </p:cNvSpPr>
          <p:nvPr/>
        </p:nvSpPr>
        <p:spPr bwMode="auto">
          <a:xfrm>
            <a:off x="4364038" y="4981575"/>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7054" name="Rectangle 30"/>
          <p:cNvSpPr>
            <a:spLocks noGrp="1" noChangeArrowheads="1"/>
          </p:cNvSpPr>
          <p:nvPr>
            <p:ph type="body" idx="1"/>
          </p:nvPr>
        </p:nvSpPr>
        <p:spPr>
          <a:xfrm>
            <a:off x="611188" y="1557338"/>
            <a:ext cx="8137525" cy="2303462"/>
          </a:xfrm>
          <a:noFill/>
          <a:ln/>
        </p:spPr>
        <p:txBody>
          <a:bodyPr/>
          <a:lstStyle/>
          <a:p>
            <a:r>
              <a:rPr lang="en-US" dirty="0">
                <a:solidFill>
                  <a:srgbClr val="0000FF"/>
                </a:solidFill>
                <a:latin typeface="+mj-lt"/>
              </a:rPr>
              <a:t>Each layer is </a:t>
            </a:r>
            <a:r>
              <a:rPr lang="en-US" dirty="0" smtClean="0">
                <a:latin typeface="+mj-lt"/>
              </a:rPr>
              <a:t>sub-list</a:t>
            </a:r>
            <a:r>
              <a:rPr lang="en-US" dirty="0" smtClean="0">
                <a:solidFill>
                  <a:srgbClr val="0000FF"/>
                </a:solidFill>
                <a:latin typeface="+mj-lt"/>
              </a:rPr>
              <a:t> </a:t>
            </a:r>
            <a:r>
              <a:rPr lang="en-US" dirty="0">
                <a:solidFill>
                  <a:srgbClr val="0000FF"/>
                </a:solidFill>
                <a:latin typeface="+mj-lt"/>
              </a:rPr>
              <a:t>of </a:t>
            </a:r>
            <a:r>
              <a:rPr lang="en-US" dirty="0" smtClean="0">
                <a:solidFill>
                  <a:srgbClr val="0000FF"/>
                </a:solidFill>
                <a:latin typeface="+mj-lt"/>
              </a:rPr>
              <a:t>lower levels</a:t>
            </a:r>
            <a:endParaRPr lang="en-US" dirty="0">
              <a:solidFill>
                <a:srgbClr val="0000FF"/>
              </a:solidFill>
              <a:latin typeface="+mj-lt"/>
            </a:endParaRPr>
          </a:p>
          <a:p>
            <a:r>
              <a:rPr lang="en-US" dirty="0">
                <a:solidFill>
                  <a:srgbClr val="0000FF"/>
                </a:solidFill>
                <a:latin typeface="+mj-lt"/>
              </a:rPr>
              <a:t>Lowest level is entire list</a:t>
            </a:r>
          </a:p>
        </p:txBody>
      </p:sp>
      <p:sp>
        <p:nvSpPr>
          <p:cNvPr id="33" name="Footer Placeholder 32"/>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C12D2775-5035-4677-AA2E-8BB52533192A}" type="slidenum">
              <a:rPr lang="en-US">
                <a:latin typeface="+mj-lt"/>
              </a:rPr>
              <a:pPr/>
              <a:t>11</a:t>
            </a:fld>
            <a:endParaRPr lang="en-US">
              <a:latin typeface="+mj-lt"/>
            </a:endParaRPr>
          </a:p>
        </p:txBody>
      </p:sp>
      <p:sp>
        <p:nvSpPr>
          <p:cNvPr id="289794" name="Rectangle 2"/>
          <p:cNvSpPr>
            <a:spLocks noGrp="1" noChangeArrowheads="1"/>
          </p:cNvSpPr>
          <p:nvPr>
            <p:ph type="title"/>
          </p:nvPr>
        </p:nvSpPr>
        <p:spPr>
          <a:xfrm>
            <a:off x="685800" y="333375"/>
            <a:ext cx="7772400" cy="1143000"/>
          </a:xfrm>
        </p:spPr>
        <p:txBody>
          <a:bodyPr/>
          <a:lstStyle/>
          <a:p>
            <a:r>
              <a:rPr lang="en-US">
                <a:solidFill>
                  <a:schemeClr val="tx1"/>
                </a:solidFill>
              </a:rPr>
              <a:t>Skip List Property</a:t>
            </a:r>
          </a:p>
        </p:txBody>
      </p:sp>
      <p:sp>
        <p:nvSpPr>
          <p:cNvPr id="289795" name="AutoShape 3"/>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89796" name="AutoShape 4"/>
          <p:cNvCxnSpPr>
            <a:cxnSpLocks noChangeShapeType="1"/>
            <a:stCxn id="289795" idx="0"/>
            <a:endCxn id="289795"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289797" name="AutoShape 5"/>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89798" name="AutoShape 6"/>
          <p:cNvCxnSpPr>
            <a:cxnSpLocks noChangeShapeType="1"/>
            <a:stCxn id="289797" idx="0"/>
            <a:endCxn id="289797"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89799" name="AutoShape 7"/>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89800" name="AutoShape 8"/>
          <p:cNvCxnSpPr>
            <a:cxnSpLocks noChangeShapeType="1"/>
            <a:stCxn id="289799" idx="0"/>
            <a:endCxn id="289799"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289801" name="AutoShape 9"/>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89802" name="AutoShape 10"/>
          <p:cNvCxnSpPr>
            <a:cxnSpLocks noChangeShapeType="1"/>
            <a:stCxn id="289801" idx="0"/>
            <a:endCxn id="289801"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89803" name="AutoShape 11"/>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89804" name="AutoShape 12"/>
          <p:cNvCxnSpPr>
            <a:cxnSpLocks noChangeShapeType="1"/>
            <a:stCxn id="289803" idx="0"/>
            <a:endCxn id="289803"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89805" name="AutoShape 13"/>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89806" name="AutoShape 14"/>
          <p:cNvCxnSpPr>
            <a:cxnSpLocks noChangeShapeType="1"/>
            <a:stCxn id="289805" idx="0"/>
            <a:endCxn id="289805"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89807" name="Line 15"/>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08" name="Line 16"/>
          <p:cNvSpPr>
            <a:spLocks noChangeShapeType="1"/>
          </p:cNvSpPr>
          <p:nvPr/>
        </p:nvSpPr>
        <p:spPr bwMode="auto">
          <a:xfrm>
            <a:off x="1824038" y="4665663"/>
            <a:ext cx="304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09" name="Line 17"/>
          <p:cNvSpPr>
            <a:spLocks noChangeShapeType="1"/>
          </p:cNvSpPr>
          <p:nvPr/>
        </p:nvSpPr>
        <p:spPr bwMode="auto">
          <a:xfrm>
            <a:off x="1824038" y="4979988"/>
            <a:ext cx="177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10" name="Line 18"/>
          <p:cNvSpPr>
            <a:spLocks noChangeShapeType="1"/>
          </p:cNvSpPr>
          <p:nvPr/>
        </p:nvSpPr>
        <p:spPr bwMode="auto">
          <a:xfrm>
            <a:off x="1824038" y="5310188"/>
            <a:ext cx="177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11" name="Line 19"/>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9812" name="Line 20"/>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9813" name="Line 21"/>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9814" name="Line 22"/>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9815" name="Line 23"/>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9816" name="Line 24"/>
          <p:cNvSpPr>
            <a:spLocks noChangeShapeType="1"/>
          </p:cNvSpPr>
          <p:nvPr/>
        </p:nvSpPr>
        <p:spPr bwMode="auto">
          <a:xfrm>
            <a:off x="5572125" y="4665663"/>
            <a:ext cx="17145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17" name="Line 25"/>
          <p:cNvSpPr>
            <a:spLocks noChangeShapeType="1"/>
          </p:cNvSpPr>
          <p:nvPr/>
        </p:nvSpPr>
        <p:spPr bwMode="auto">
          <a:xfrm>
            <a:off x="5572125" y="4981575"/>
            <a:ext cx="17145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18" name="Line 26"/>
          <p:cNvSpPr>
            <a:spLocks noChangeShapeType="1"/>
          </p:cNvSpPr>
          <p:nvPr/>
        </p:nvSpPr>
        <p:spPr bwMode="auto">
          <a:xfrm>
            <a:off x="5572125" y="5348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19" name="Line 27"/>
          <p:cNvSpPr>
            <a:spLocks noChangeShapeType="1"/>
          </p:cNvSpPr>
          <p:nvPr/>
        </p:nvSpPr>
        <p:spPr bwMode="auto">
          <a:xfrm>
            <a:off x="6778625" y="5348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20" name="Line 28"/>
          <p:cNvSpPr>
            <a:spLocks noChangeShapeType="1"/>
          </p:cNvSpPr>
          <p:nvPr/>
        </p:nvSpPr>
        <p:spPr bwMode="auto">
          <a:xfrm>
            <a:off x="4364038" y="531177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21" name="Line 29"/>
          <p:cNvSpPr>
            <a:spLocks noChangeShapeType="1"/>
          </p:cNvSpPr>
          <p:nvPr/>
        </p:nvSpPr>
        <p:spPr bwMode="auto">
          <a:xfrm>
            <a:off x="4364038" y="498157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89822" name="Rectangle 30"/>
          <p:cNvSpPr>
            <a:spLocks noGrp="1" noChangeArrowheads="1"/>
          </p:cNvSpPr>
          <p:nvPr>
            <p:ph type="body" idx="1"/>
          </p:nvPr>
        </p:nvSpPr>
        <p:spPr>
          <a:xfrm>
            <a:off x="611188" y="1557338"/>
            <a:ext cx="8137525" cy="2303462"/>
          </a:xfrm>
          <a:noFill/>
          <a:ln/>
        </p:spPr>
        <p:txBody>
          <a:bodyPr/>
          <a:lstStyle/>
          <a:p>
            <a:r>
              <a:rPr lang="en-US" dirty="0">
                <a:solidFill>
                  <a:srgbClr val="0000FF"/>
                </a:solidFill>
                <a:latin typeface="+mj-lt"/>
              </a:rPr>
              <a:t>Each layer is </a:t>
            </a:r>
            <a:r>
              <a:rPr lang="en-US" dirty="0" smtClean="0">
                <a:latin typeface="+mj-lt"/>
              </a:rPr>
              <a:t>sub-list</a:t>
            </a:r>
            <a:r>
              <a:rPr lang="en-US" dirty="0" smtClean="0">
                <a:solidFill>
                  <a:srgbClr val="0000FF"/>
                </a:solidFill>
                <a:latin typeface="+mj-lt"/>
              </a:rPr>
              <a:t> </a:t>
            </a:r>
            <a:r>
              <a:rPr lang="en-US" dirty="0">
                <a:solidFill>
                  <a:srgbClr val="0000FF"/>
                </a:solidFill>
                <a:latin typeface="+mj-lt"/>
              </a:rPr>
              <a:t>of </a:t>
            </a:r>
            <a:r>
              <a:rPr lang="en-US" dirty="0" smtClean="0">
                <a:solidFill>
                  <a:srgbClr val="0000FF"/>
                </a:solidFill>
                <a:latin typeface="+mj-lt"/>
              </a:rPr>
              <a:t>lower levels</a:t>
            </a:r>
            <a:endParaRPr lang="en-US" dirty="0">
              <a:solidFill>
                <a:srgbClr val="0000FF"/>
              </a:solidFill>
              <a:latin typeface="+mj-lt"/>
            </a:endParaRPr>
          </a:p>
          <a:p>
            <a:r>
              <a:rPr lang="en-US" dirty="0">
                <a:solidFill>
                  <a:srgbClr val="0000FF"/>
                </a:solidFill>
                <a:latin typeface="+mj-lt"/>
              </a:rPr>
              <a:t>Not easy to preserve in concurrent implementations …</a:t>
            </a:r>
          </a:p>
        </p:txBody>
      </p:sp>
      <p:sp>
        <p:nvSpPr>
          <p:cNvPr id="33" name="Footer Placeholder 32"/>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CD799F64-1C32-4176-A720-23CA8E54BEAF}" type="slidenum">
              <a:rPr lang="en-US">
                <a:latin typeface="+mj-lt"/>
              </a:rPr>
              <a:pPr/>
              <a:t>12</a:t>
            </a:fld>
            <a:endParaRPr lang="en-US">
              <a:latin typeface="+mj-lt"/>
            </a:endParaRPr>
          </a:p>
        </p:txBody>
      </p:sp>
      <p:sp>
        <p:nvSpPr>
          <p:cNvPr id="236546" name="Rectangle 2"/>
          <p:cNvSpPr>
            <a:spLocks noGrp="1" noChangeArrowheads="1"/>
          </p:cNvSpPr>
          <p:nvPr>
            <p:ph type="title"/>
          </p:nvPr>
        </p:nvSpPr>
        <p:spPr>
          <a:xfrm>
            <a:off x="685800" y="333375"/>
            <a:ext cx="7772400" cy="1143000"/>
          </a:xfrm>
        </p:spPr>
        <p:txBody>
          <a:bodyPr/>
          <a:lstStyle/>
          <a:p>
            <a:r>
              <a:rPr lang="en-US">
                <a:solidFill>
                  <a:schemeClr val="tx1"/>
                </a:solidFill>
              </a:rPr>
              <a:t>Search</a:t>
            </a:r>
          </a:p>
        </p:txBody>
      </p:sp>
      <p:sp>
        <p:nvSpPr>
          <p:cNvPr id="236548" name="AutoShape 4"/>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36549" name="AutoShape 5"/>
          <p:cNvCxnSpPr>
            <a:cxnSpLocks noChangeShapeType="1"/>
            <a:stCxn id="236548" idx="0"/>
            <a:endCxn id="236548"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236551" name="AutoShape 7"/>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36552" name="AutoShape 8"/>
          <p:cNvCxnSpPr>
            <a:cxnSpLocks noChangeShapeType="1"/>
            <a:stCxn id="236551" idx="0"/>
            <a:endCxn id="236551"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36554" name="AutoShape 10"/>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36555" name="AutoShape 11"/>
          <p:cNvCxnSpPr>
            <a:cxnSpLocks noChangeShapeType="1"/>
            <a:stCxn id="236554" idx="0"/>
            <a:endCxn id="236554"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236557" name="AutoShape 13"/>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36558" name="AutoShape 14"/>
          <p:cNvCxnSpPr>
            <a:cxnSpLocks noChangeShapeType="1"/>
            <a:stCxn id="236557" idx="0"/>
            <a:endCxn id="236557"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36560"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36561" name="AutoShape 17"/>
          <p:cNvCxnSpPr>
            <a:cxnSpLocks noChangeShapeType="1"/>
            <a:stCxn id="236560" idx="0"/>
            <a:endCxn id="236560"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36563"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36564" name="AutoShape 20"/>
          <p:cNvCxnSpPr>
            <a:cxnSpLocks noChangeShapeType="1"/>
            <a:stCxn id="236563" idx="0"/>
            <a:endCxn id="236563"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36565" name="Line 21"/>
          <p:cNvSpPr>
            <a:spLocks noChangeShapeType="1"/>
          </p:cNvSpPr>
          <p:nvPr/>
        </p:nvSpPr>
        <p:spPr bwMode="auto">
          <a:xfrm>
            <a:off x="1824038" y="4365625"/>
            <a:ext cx="5462587"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66" name="Line 22"/>
          <p:cNvSpPr>
            <a:spLocks noChangeShapeType="1"/>
          </p:cNvSpPr>
          <p:nvPr/>
        </p:nvSpPr>
        <p:spPr bwMode="auto">
          <a:xfrm>
            <a:off x="1824038" y="4665663"/>
            <a:ext cx="304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67" name="Line 23"/>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68" name="Line 24"/>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69" name="Line 25"/>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0" name="Line 26"/>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1" name="Line 27"/>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2" name="Line 28"/>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3" name="Line 29"/>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4" name="Line 30"/>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5" name="Line 31"/>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6" name="Line 32"/>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7" name="Line 33"/>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8" name="Line 34"/>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36579" name="Line 35"/>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grpSp>
        <p:nvGrpSpPr>
          <p:cNvPr id="236581" name="Group 37"/>
          <p:cNvGrpSpPr>
            <a:grpSpLocks/>
          </p:cNvGrpSpPr>
          <p:nvPr/>
        </p:nvGrpSpPr>
        <p:grpSpPr bwMode="auto">
          <a:xfrm flipH="1">
            <a:off x="2484438" y="2781300"/>
            <a:ext cx="876300" cy="876300"/>
            <a:chOff x="1008" y="2720"/>
            <a:chExt cx="856" cy="808"/>
          </a:xfrm>
        </p:grpSpPr>
        <p:sp>
          <p:nvSpPr>
            <p:cNvPr id="236582" name="Rectangle 38"/>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236583" name="Freeform 39"/>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36584" name="Freeform 40"/>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36585" name="Freeform 41"/>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36586" name="Freeform 42"/>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36587" name="Freeform 43"/>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36588" name="Freeform 44"/>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36589" name="Freeform 45"/>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36590" name="Freeform 46"/>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236591" name="AutoShape 47"/>
          <p:cNvSpPr>
            <a:spLocks noChangeArrowheads="1"/>
          </p:cNvSpPr>
          <p:nvPr/>
        </p:nvSpPr>
        <p:spPr bwMode="auto">
          <a:xfrm>
            <a:off x="971550" y="18040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contains(8)</a:t>
            </a:r>
          </a:p>
        </p:txBody>
      </p:sp>
      <p:sp>
        <p:nvSpPr>
          <p:cNvPr id="236592" name="AutoShape 48"/>
          <p:cNvSpPr>
            <a:spLocks noChangeArrowheads="1"/>
          </p:cNvSpPr>
          <p:nvPr/>
        </p:nvSpPr>
        <p:spPr bwMode="auto">
          <a:xfrm>
            <a:off x="3563938" y="2060575"/>
            <a:ext cx="1223962" cy="504825"/>
          </a:xfrm>
          <a:prstGeom prst="wedgeRoundRectCallout">
            <a:avLst>
              <a:gd name="adj1" fmla="val -68676"/>
              <a:gd name="adj2" fmla="val 121384"/>
              <a:gd name="adj3" fmla="val 16667"/>
            </a:avLst>
          </a:prstGeom>
          <a:solidFill>
            <a:schemeClr val="bg1"/>
          </a:solidFill>
          <a:ln w="38100" algn="ctr">
            <a:solidFill>
              <a:srgbClr val="FF0000"/>
            </a:solidFill>
            <a:miter lim="800000"/>
            <a:headEnd/>
            <a:tailEnd/>
          </a:ln>
          <a:effectLst/>
        </p:spPr>
        <p:txBody>
          <a:bodyPr anchor="ctr" anchorCtr="1"/>
          <a:lstStyle/>
          <a:p>
            <a:pPr>
              <a:lnSpc>
                <a:spcPct val="100000"/>
              </a:lnSpc>
              <a:spcBef>
                <a:spcPct val="0"/>
              </a:spcBef>
            </a:pPr>
            <a:r>
              <a:rPr lang="en-US" sz="1800">
                <a:latin typeface="+mj-lt"/>
              </a:rPr>
              <a:t>Too far</a:t>
            </a:r>
          </a:p>
        </p:txBody>
      </p:sp>
      <p:sp>
        <p:nvSpPr>
          <p:cNvPr id="44" name="Footer Placeholder 43"/>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36565"/>
                                        </p:tgtEl>
                                        <p:attrNameLst>
                                          <p:attrName>stroke.color</p:attrName>
                                        </p:attrNameLst>
                                      </p:cBhvr>
                                      <p:to>
                                        <a:srgbClr val="FF0000"/>
                                      </p:to>
                                    </p:animClr>
                                    <p:set>
                                      <p:cBhvr>
                                        <p:cTn id="7" dur="2000" fill="hold"/>
                                        <p:tgtEl>
                                          <p:spTgt spid="236565"/>
                                        </p:tgtEl>
                                        <p:attrNameLst>
                                          <p:attrName>stroke.on</p:attrName>
                                        </p:attrNameLst>
                                      </p:cBhvr>
                                      <p:to>
                                        <p:strVal val="true"/>
                                      </p:to>
                                    </p:se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236592"/>
                                        </p:tgtEl>
                                        <p:attrNameLst>
                                          <p:attrName>style.visibility</p:attrName>
                                        </p:attrNameLst>
                                      </p:cBhvr>
                                      <p:to>
                                        <p:strVal val="visible"/>
                                      </p:to>
                                    </p:set>
                                    <p:animEffect transition="in" filter="blinds(horizontal)">
                                      <p:cBhvr>
                                        <p:cTn id="11" dur="500"/>
                                        <p:tgtEl>
                                          <p:spTgt spid="236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ECEB1232-64CB-4915-A880-FF0815B506C1}" type="slidenum">
              <a:rPr lang="en-US">
                <a:latin typeface="+mj-lt"/>
              </a:rPr>
              <a:pPr/>
              <a:t>13</a:t>
            </a:fld>
            <a:endParaRPr lang="en-US">
              <a:latin typeface="+mj-lt"/>
            </a:endParaRPr>
          </a:p>
        </p:txBody>
      </p:sp>
      <p:sp>
        <p:nvSpPr>
          <p:cNvPr id="259074" name="Rectangle 2"/>
          <p:cNvSpPr>
            <a:spLocks noGrp="1" noChangeArrowheads="1"/>
          </p:cNvSpPr>
          <p:nvPr>
            <p:ph type="title"/>
          </p:nvPr>
        </p:nvSpPr>
        <p:spPr>
          <a:xfrm>
            <a:off x="685800" y="333375"/>
            <a:ext cx="7772400" cy="1143000"/>
          </a:xfrm>
        </p:spPr>
        <p:txBody>
          <a:bodyPr/>
          <a:lstStyle/>
          <a:p>
            <a:r>
              <a:rPr lang="en-US">
                <a:solidFill>
                  <a:schemeClr val="tx1"/>
                </a:solidFill>
              </a:rPr>
              <a:t>Search</a:t>
            </a:r>
          </a:p>
        </p:txBody>
      </p:sp>
      <p:sp>
        <p:nvSpPr>
          <p:cNvPr id="259076" name="AutoShape 4"/>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59077" name="AutoShape 5"/>
          <p:cNvCxnSpPr>
            <a:cxnSpLocks noChangeShapeType="1"/>
            <a:stCxn id="259076" idx="0"/>
            <a:endCxn id="259076"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259079" name="AutoShape 7"/>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59080" name="AutoShape 8"/>
          <p:cNvCxnSpPr>
            <a:cxnSpLocks noChangeShapeType="1"/>
            <a:stCxn id="259079" idx="0"/>
            <a:endCxn id="259079"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59082" name="AutoShape 10"/>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59083" name="AutoShape 11"/>
          <p:cNvCxnSpPr>
            <a:cxnSpLocks noChangeShapeType="1"/>
            <a:stCxn id="259082" idx="0"/>
            <a:endCxn id="259082"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259085" name="AutoShape 13"/>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59086" name="AutoShape 14"/>
          <p:cNvCxnSpPr>
            <a:cxnSpLocks noChangeShapeType="1"/>
            <a:stCxn id="259085" idx="0"/>
            <a:endCxn id="259085"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59088"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59089" name="AutoShape 17"/>
          <p:cNvCxnSpPr>
            <a:cxnSpLocks noChangeShapeType="1"/>
            <a:stCxn id="259088" idx="0"/>
            <a:endCxn id="259088"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59091"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59092" name="AutoShape 20"/>
          <p:cNvCxnSpPr>
            <a:cxnSpLocks noChangeShapeType="1"/>
            <a:stCxn id="259091" idx="0"/>
            <a:endCxn id="259091"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59093" name="Line 21"/>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59094" name="Line 22"/>
          <p:cNvSpPr>
            <a:spLocks noChangeShapeType="1"/>
          </p:cNvSpPr>
          <p:nvPr/>
        </p:nvSpPr>
        <p:spPr bwMode="auto">
          <a:xfrm>
            <a:off x="1824038" y="4665663"/>
            <a:ext cx="304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095" name="Line 23"/>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096" name="Line 24"/>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097" name="Line 25"/>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098" name="Line 26"/>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099" name="Line 27"/>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100" name="Line 28"/>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101" name="Line 29"/>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102" name="Line 30"/>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103" name="Line 31"/>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104" name="Line 32"/>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105" name="Line 33"/>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106" name="Line 34"/>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59107" name="Line 35"/>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grpSp>
        <p:nvGrpSpPr>
          <p:cNvPr id="259108" name="Group 36"/>
          <p:cNvGrpSpPr>
            <a:grpSpLocks/>
          </p:cNvGrpSpPr>
          <p:nvPr/>
        </p:nvGrpSpPr>
        <p:grpSpPr bwMode="auto">
          <a:xfrm flipH="1">
            <a:off x="2484438" y="2781300"/>
            <a:ext cx="876300" cy="876300"/>
            <a:chOff x="1008" y="2720"/>
            <a:chExt cx="856" cy="808"/>
          </a:xfrm>
        </p:grpSpPr>
        <p:sp>
          <p:nvSpPr>
            <p:cNvPr id="259109" name="Rectangle 37"/>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259110" name="Freeform 38"/>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59111" name="Freeform 39"/>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59112" name="Freeform 40"/>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59113" name="Freeform 41"/>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59114" name="Freeform 42"/>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59115" name="Freeform 43"/>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59116" name="Freeform 44"/>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59117" name="Freeform 45"/>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259118" name="AutoShape 46"/>
          <p:cNvSpPr>
            <a:spLocks noChangeArrowheads="1"/>
          </p:cNvSpPr>
          <p:nvPr/>
        </p:nvSpPr>
        <p:spPr bwMode="auto">
          <a:xfrm>
            <a:off x="971550" y="18040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contains(8)</a:t>
            </a:r>
          </a:p>
        </p:txBody>
      </p:sp>
      <p:sp>
        <p:nvSpPr>
          <p:cNvPr id="259119" name="AutoShape 47"/>
          <p:cNvSpPr>
            <a:spLocks noChangeArrowheads="1"/>
          </p:cNvSpPr>
          <p:nvPr/>
        </p:nvSpPr>
        <p:spPr bwMode="auto">
          <a:xfrm>
            <a:off x="3563938" y="2060575"/>
            <a:ext cx="1223962" cy="504825"/>
          </a:xfrm>
          <a:prstGeom prst="wedgeRoundRectCallout">
            <a:avLst>
              <a:gd name="adj1" fmla="val -68676"/>
              <a:gd name="adj2" fmla="val 121384"/>
              <a:gd name="adj3" fmla="val 16667"/>
            </a:avLst>
          </a:prstGeom>
          <a:solidFill>
            <a:schemeClr val="bg1"/>
          </a:solidFill>
          <a:ln w="38100" algn="ctr">
            <a:solidFill>
              <a:srgbClr val="FF0000"/>
            </a:solidFill>
            <a:miter lim="800000"/>
            <a:headEnd/>
            <a:tailEnd/>
          </a:ln>
          <a:effectLst/>
        </p:spPr>
        <p:txBody>
          <a:bodyPr anchor="ctr" anchorCtr="1"/>
          <a:lstStyle/>
          <a:p>
            <a:pPr>
              <a:lnSpc>
                <a:spcPct val="100000"/>
              </a:lnSpc>
              <a:spcBef>
                <a:spcPct val="0"/>
              </a:spcBef>
            </a:pPr>
            <a:r>
              <a:rPr lang="en-US" sz="1800">
                <a:latin typeface="+mj-lt"/>
              </a:rPr>
              <a:t>OK</a:t>
            </a:r>
          </a:p>
        </p:txBody>
      </p:sp>
      <p:sp>
        <p:nvSpPr>
          <p:cNvPr id="44" name="Footer Placeholder 43"/>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59094"/>
                                        </p:tgtEl>
                                        <p:attrNameLst>
                                          <p:attrName>stroke.color</p:attrName>
                                        </p:attrNameLst>
                                      </p:cBhvr>
                                      <p:to>
                                        <a:srgbClr val="FF0000"/>
                                      </p:to>
                                    </p:animClr>
                                    <p:set>
                                      <p:cBhvr>
                                        <p:cTn id="7" dur="2000" fill="hold"/>
                                        <p:tgtEl>
                                          <p:spTgt spid="259094"/>
                                        </p:tgtEl>
                                        <p:attrNameLst>
                                          <p:attrName>stroke.on</p:attrName>
                                        </p:attrNameLst>
                                      </p:cBhvr>
                                      <p:to>
                                        <p:strVal val="true"/>
                                      </p:to>
                                    </p:se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259119"/>
                                        </p:tgtEl>
                                        <p:attrNameLst>
                                          <p:attrName>style.visibility</p:attrName>
                                        </p:attrNameLst>
                                      </p:cBhvr>
                                      <p:to>
                                        <p:strVal val="visible"/>
                                      </p:to>
                                    </p:set>
                                    <p:animEffect transition="in" filter="blinds(horizontal)">
                                      <p:cBhvr>
                                        <p:cTn id="11" dur="500"/>
                                        <p:tgtEl>
                                          <p:spTgt spid="259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9E8446B2-69A2-4838-8FA0-9D73D96754FF}" type="slidenum">
              <a:rPr lang="en-US">
                <a:latin typeface="+mj-lt"/>
              </a:rPr>
              <a:pPr/>
              <a:t>14</a:t>
            </a:fld>
            <a:endParaRPr lang="en-US">
              <a:latin typeface="+mj-lt"/>
            </a:endParaRPr>
          </a:p>
        </p:txBody>
      </p:sp>
      <p:sp>
        <p:nvSpPr>
          <p:cNvPr id="261122" name="Rectangle 2"/>
          <p:cNvSpPr>
            <a:spLocks noGrp="1" noChangeArrowheads="1"/>
          </p:cNvSpPr>
          <p:nvPr>
            <p:ph type="title"/>
          </p:nvPr>
        </p:nvSpPr>
        <p:spPr>
          <a:xfrm>
            <a:off x="685800" y="333375"/>
            <a:ext cx="7772400" cy="1143000"/>
          </a:xfrm>
        </p:spPr>
        <p:txBody>
          <a:bodyPr/>
          <a:lstStyle/>
          <a:p>
            <a:r>
              <a:rPr lang="en-US">
                <a:solidFill>
                  <a:schemeClr val="tx1"/>
                </a:solidFill>
              </a:rPr>
              <a:t>Search</a:t>
            </a:r>
          </a:p>
        </p:txBody>
      </p:sp>
      <p:sp>
        <p:nvSpPr>
          <p:cNvPr id="261124" name="AutoShape 4"/>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61125" name="AutoShape 5"/>
          <p:cNvCxnSpPr>
            <a:cxnSpLocks noChangeShapeType="1"/>
            <a:stCxn id="261124" idx="0"/>
            <a:endCxn id="261124"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261127" name="AutoShape 7"/>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61128" name="AutoShape 8"/>
          <p:cNvCxnSpPr>
            <a:cxnSpLocks noChangeShapeType="1"/>
            <a:stCxn id="261127" idx="0"/>
            <a:endCxn id="261127"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61130" name="AutoShape 10"/>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61131" name="AutoShape 11"/>
          <p:cNvCxnSpPr>
            <a:cxnSpLocks noChangeShapeType="1"/>
            <a:stCxn id="261130" idx="0"/>
            <a:endCxn id="261130"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261133" name="AutoShape 13"/>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61134" name="AutoShape 14"/>
          <p:cNvCxnSpPr>
            <a:cxnSpLocks noChangeShapeType="1"/>
            <a:stCxn id="261133" idx="0"/>
            <a:endCxn id="261133"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61136"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61137" name="AutoShape 17"/>
          <p:cNvCxnSpPr>
            <a:cxnSpLocks noChangeShapeType="1"/>
            <a:stCxn id="261136" idx="0"/>
            <a:endCxn id="261136"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61139"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61140" name="AutoShape 20"/>
          <p:cNvCxnSpPr>
            <a:cxnSpLocks noChangeShapeType="1"/>
            <a:stCxn id="261139" idx="0"/>
            <a:endCxn id="261139"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61141" name="Line 21"/>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1142" name="Line 22"/>
          <p:cNvSpPr>
            <a:spLocks noChangeShapeType="1"/>
          </p:cNvSpPr>
          <p:nvPr/>
        </p:nvSpPr>
        <p:spPr bwMode="auto">
          <a:xfrm>
            <a:off x="1824038" y="4665663"/>
            <a:ext cx="304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61143" name="Line 23"/>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44" name="Line 24"/>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45" name="Line 25"/>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46" name="Line 26"/>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47" name="Line 27"/>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48" name="Line 28"/>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49" name="Line 29"/>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50" name="Line 30"/>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51" name="Line 31"/>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52" name="Line 32"/>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53" name="Line 33"/>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54" name="Line 34"/>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1155" name="Line 35"/>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grpSp>
        <p:nvGrpSpPr>
          <p:cNvPr id="261156" name="Group 36"/>
          <p:cNvGrpSpPr>
            <a:grpSpLocks/>
          </p:cNvGrpSpPr>
          <p:nvPr/>
        </p:nvGrpSpPr>
        <p:grpSpPr bwMode="auto">
          <a:xfrm flipH="1">
            <a:off x="2484438" y="2781300"/>
            <a:ext cx="876300" cy="876300"/>
            <a:chOff x="1008" y="2720"/>
            <a:chExt cx="856" cy="808"/>
          </a:xfrm>
        </p:grpSpPr>
        <p:sp>
          <p:nvSpPr>
            <p:cNvPr id="261157" name="Rectangle 37"/>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261158" name="Freeform 38"/>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1159" name="Freeform 39"/>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1160" name="Freeform 40"/>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1161" name="Freeform 41"/>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61162" name="Freeform 42"/>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61163" name="Freeform 43"/>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1164" name="Freeform 44"/>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1165" name="Freeform 45"/>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261166" name="AutoShape 46"/>
          <p:cNvSpPr>
            <a:spLocks noChangeArrowheads="1"/>
          </p:cNvSpPr>
          <p:nvPr/>
        </p:nvSpPr>
        <p:spPr bwMode="auto">
          <a:xfrm>
            <a:off x="971550" y="18040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contains(8)</a:t>
            </a:r>
          </a:p>
        </p:txBody>
      </p:sp>
      <p:sp>
        <p:nvSpPr>
          <p:cNvPr id="261167" name="AutoShape 47"/>
          <p:cNvSpPr>
            <a:spLocks noChangeArrowheads="1"/>
          </p:cNvSpPr>
          <p:nvPr/>
        </p:nvSpPr>
        <p:spPr bwMode="auto">
          <a:xfrm>
            <a:off x="3563938" y="2060575"/>
            <a:ext cx="1223962" cy="504825"/>
          </a:xfrm>
          <a:prstGeom prst="wedgeRoundRectCallout">
            <a:avLst>
              <a:gd name="adj1" fmla="val -68676"/>
              <a:gd name="adj2" fmla="val 121384"/>
              <a:gd name="adj3" fmla="val 16667"/>
            </a:avLst>
          </a:prstGeom>
          <a:solidFill>
            <a:schemeClr val="bg1"/>
          </a:solidFill>
          <a:ln w="38100" algn="ctr">
            <a:solidFill>
              <a:srgbClr val="FF0000"/>
            </a:solidFill>
            <a:miter lim="800000"/>
            <a:headEnd/>
            <a:tailEnd/>
          </a:ln>
          <a:effectLst/>
        </p:spPr>
        <p:txBody>
          <a:bodyPr anchor="ctr" anchorCtr="1"/>
          <a:lstStyle/>
          <a:p>
            <a:pPr>
              <a:lnSpc>
                <a:spcPct val="100000"/>
              </a:lnSpc>
              <a:spcBef>
                <a:spcPct val="0"/>
              </a:spcBef>
            </a:pPr>
            <a:r>
              <a:rPr lang="en-US" sz="1800">
                <a:latin typeface="+mj-lt"/>
              </a:rPr>
              <a:t>Too far</a:t>
            </a:r>
          </a:p>
        </p:txBody>
      </p:sp>
      <p:sp>
        <p:nvSpPr>
          <p:cNvPr id="44" name="Footer Placeholder 43"/>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61150"/>
                                        </p:tgtEl>
                                        <p:attrNameLst>
                                          <p:attrName>stroke.color</p:attrName>
                                        </p:attrNameLst>
                                      </p:cBhvr>
                                      <p:to>
                                        <a:srgbClr val="FF0000"/>
                                      </p:to>
                                    </p:animClr>
                                    <p:set>
                                      <p:cBhvr>
                                        <p:cTn id="7" dur="2000" fill="hold"/>
                                        <p:tgtEl>
                                          <p:spTgt spid="261150"/>
                                        </p:tgtEl>
                                        <p:attrNameLst>
                                          <p:attrName>stroke.on</p:attrName>
                                        </p:attrNameLst>
                                      </p:cBhvr>
                                      <p:to>
                                        <p:strVal val="true"/>
                                      </p:to>
                                    </p:se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261167"/>
                                        </p:tgtEl>
                                        <p:attrNameLst>
                                          <p:attrName>style.visibility</p:attrName>
                                        </p:attrNameLst>
                                      </p:cBhvr>
                                      <p:to>
                                        <p:strVal val="visible"/>
                                      </p:to>
                                    </p:set>
                                    <p:animEffect transition="in" filter="blinds(horizontal)">
                                      <p:cBhvr>
                                        <p:cTn id="11" dur="500"/>
                                        <p:tgtEl>
                                          <p:spTgt spid="261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3EA954C4-D1F8-4959-BCC0-A402F28A0BF5}" type="slidenum">
              <a:rPr lang="en-US"/>
              <a:pPr/>
              <a:t>15</a:t>
            </a:fld>
            <a:endParaRPr lang="en-US"/>
          </a:p>
        </p:txBody>
      </p:sp>
      <p:sp>
        <p:nvSpPr>
          <p:cNvPr id="263170" name="Rectangle 2"/>
          <p:cNvSpPr>
            <a:spLocks noGrp="1" noChangeArrowheads="1"/>
          </p:cNvSpPr>
          <p:nvPr>
            <p:ph type="title"/>
          </p:nvPr>
        </p:nvSpPr>
        <p:spPr>
          <a:xfrm>
            <a:off x="685800" y="333375"/>
            <a:ext cx="7772400" cy="1143000"/>
          </a:xfrm>
        </p:spPr>
        <p:txBody>
          <a:bodyPr/>
          <a:lstStyle/>
          <a:p>
            <a:r>
              <a:rPr lang="en-US" dirty="0">
                <a:solidFill>
                  <a:schemeClr val="tx1"/>
                </a:solidFill>
                <a:latin typeface="Arial" pitchFamily="34" charset="0"/>
              </a:rPr>
              <a:t>Search</a:t>
            </a:r>
          </a:p>
        </p:txBody>
      </p:sp>
      <p:sp>
        <p:nvSpPr>
          <p:cNvPr id="263172" name="AutoShape 4"/>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2</a:t>
            </a:r>
          </a:p>
        </p:txBody>
      </p:sp>
      <p:cxnSp>
        <p:nvCxnSpPr>
          <p:cNvPr id="263173" name="AutoShape 5"/>
          <p:cNvCxnSpPr>
            <a:cxnSpLocks noChangeShapeType="1"/>
            <a:stCxn id="263172" idx="0"/>
            <a:endCxn id="263172"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263175" name="AutoShape 7"/>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263176" name="AutoShape 8"/>
          <p:cNvCxnSpPr>
            <a:cxnSpLocks noChangeShapeType="1"/>
            <a:stCxn id="263175" idx="0"/>
            <a:endCxn id="263175"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63178" name="AutoShape 10"/>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8</a:t>
            </a:r>
          </a:p>
        </p:txBody>
      </p:sp>
      <p:cxnSp>
        <p:nvCxnSpPr>
          <p:cNvPr id="263179" name="AutoShape 11"/>
          <p:cNvCxnSpPr>
            <a:cxnSpLocks noChangeShapeType="1"/>
            <a:stCxn id="263178" idx="0"/>
            <a:endCxn id="263178"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263181" name="AutoShape 13"/>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263182" name="AutoShape 14"/>
          <p:cNvCxnSpPr>
            <a:cxnSpLocks noChangeShapeType="1"/>
            <a:stCxn id="263181" idx="0"/>
            <a:endCxn id="263181"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63184"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263185" name="AutoShape 17"/>
          <p:cNvCxnSpPr>
            <a:cxnSpLocks noChangeShapeType="1"/>
            <a:stCxn id="263184" idx="0"/>
            <a:endCxn id="263184"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63187"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263188" name="AutoShape 20"/>
          <p:cNvCxnSpPr>
            <a:cxnSpLocks noChangeShapeType="1"/>
            <a:stCxn id="263187" idx="0"/>
            <a:endCxn id="263187"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63189" name="Line 21"/>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63190" name="Line 22"/>
          <p:cNvSpPr>
            <a:spLocks noChangeShapeType="1"/>
          </p:cNvSpPr>
          <p:nvPr/>
        </p:nvSpPr>
        <p:spPr bwMode="auto">
          <a:xfrm>
            <a:off x="1824038" y="4665663"/>
            <a:ext cx="3048000" cy="1587"/>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63191" name="Line 23"/>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192" name="Line 24"/>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193" name="Line 25"/>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194" name="Line 26"/>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195" name="Line 27"/>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196" name="Line 28"/>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197" name="Line 29"/>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198" name="Line 30"/>
          <p:cNvSpPr>
            <a:spLocks noChangeShapeType="1"/>
          </p:cNvSpPr>
          <p:nvPr/>
        </p:nvSpPr>
        <p:spPr bwMode="auto">
          <a:xfrm>
            <a:off x="5572125" y="4665663"/>
            <a:ext cx="17145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63199" name="Line 31"/>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200" name="Line 32"/>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201" name="Line 33"/>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202" name="Line 34"/>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63203" name="Line 35"/>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grpSp>
        <p:nvGrpSpPr>
          <p:cNvPr id="263204" name="Group 36"/>
          <p:cNvGrpSpPr>
            <a:grpSpLocks/>
          </p:cNvGrpSpPr>
          <p:nvPr/>
        </p:nvGrpSpPr>
        <p:grpSpPr bwMode="auto">
          <a:xfrm flipH="1">
            <a:off x="2484438" y="2781300"/>
            <a:ext cx="876300" cy="876300"/>
            <a:chOff x="1008" y="2720"/>
            <a:chExt cx="856" cy="808"/>
          </a:xfrm>
        </p:grpSpPr>
        <p:sp>
          <p:nvSpPr>
            <p:cNvPr id="263205" name="Rectangle 37"/>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dirty="0">
                <a:latin typeface="Arial" pitchFamily="34" charset="0"/>
              </a:endParaRPr>
            </a:p>
          </p:txBody>
        </p:sp>
        <p:sp>
          <p:nvSpPr>
            <p:cNvPr id="263206" name="Freeform 38"/>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dirty="0">
                <a:latin typeface="Arial" pitchFamily="34" charset="0"/>
              </a:endParaRPr>
            </a:p>
          </p:txBody>
        </p:sp>
        <p:sp>
          <p:nvSpPr>
            <p:cNvPr id="263207" name="Freeform 39"/>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dirty="0">
                <a:latin typeface="Arial" pitchFamily="34" charset="0"/>
              </a:endParaRPr>
            </a:p>
          </p:txBody>
        </p:sp>
        <p:sp>
          <p:nvSpPr>
            <p:cNvPr id="263208" name="Freeform 40"/>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dirty="0">
                <a:latin typeface="Arial" pitchFamily="34" charset="0"/>
              </a:endParaRPr>
            </a:p>
          </p:txBody>
        </p:sp>
        <p:sp>
          <p:nvSpPr>
            <p:cNvPr id="263209" name="Freeform 41"/>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dirty="0">
                <a:latin typeface="Arial" pitchFamily="34" charset="0"/>
              </a:endParaRPr>
            </a:p>
          </p:txBody>
        </p:sp>
        <p:sp>
          <p:nvSpPr>
            <p:cNvPr id="263210" name="Freeform 42"/>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dirty="0">
                <a:latin typeface="Arial" pitchFamily="34" charset="0"/>
              </a:endParaRPr>
            </a:p>
          </p:txBody>
        </p:sp>
        <p:sp>
          <p:nvSpPr>
            <p:cNvPr id="263211" name="Freeform 43"/>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dirty="0">
                <a:latin typeface="Arial" pitchFamily="34" charset="0"/>
              </a:endParaRPr>
            </a:p>
          </p:txBody>
        </p:sp>
        <p:sp>
          <p:nvSpPr>
            <p:cNvPr id="263212" name="Freeform 44"/>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dirty="0">
                <a:latin typeface="Arial" pitchFamily="34" charset="0"/>
              </a:endParaRPr>
            </a:p>
          </p:txBody>
        </p:sp>
        <p:sp>
          <p:nvSpPr>
            <p:cNvPr id="263213" name="Freeform 45"/>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dirty="0">
                <a:latin typeface="Arial" pitchFamily="34" charset="0"/>
              </a:endParaRPr>
            </a:p>
          </p:txBody>
        </p:sp>
      </p:grpSp>
      <p:sp>
        <p:nvSpPr>
          <p:cNvPr id="263214" name="AutoShape 46"/>
          <p:cNvSpPr>
            <a:spLocks noChangeArrowheads="1"/>
          </p:cNvSpPr>
          <p:nvPr/>
        </p:nvSpPr>
        <p:spPr bwMode="auto">
          <a:xfrm>
            <a:off x="971550" y="18040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dirty="0">
                <a:solidFill>
                  <a:schemeClr val="tx1"/>
                </a:solidFill>
                <a:latin typeface="Arial" pitchFamily="34" charset="0"/>
              </a:rPr>
              <a:t>contains(8)</a:t>
            </a:r>
          </a:p>
        </p:txBody>
      </p:sp>
      <p:sp>
        <p:nvSpPr>
          <p:cNvPr id="263215" name="AutoShape 47"/>
          <p:cNvSpPr>
            <a:spLocks noChangeArrowheads="1"/>
          </p:cNvSpPr>
          <p:nvPr/>
        </p:nvSpPr>
        <p:spPr bwMode="auto">
          <a:xfrm>
            <a:off x="3563938" y="2060575"/>
            <a:ext cx="1223962" cy="504825"/>
          </a:xfrm>
          <a:prstGeom prst="wedgeRoundRectCallout">
            <a:avLst>
              <a:gd name="adj1" fmla="val -68676"/>
              <a:gd name="adj2" fmla="val 121384"/>
              <a:gd name="adj3" fmla="val 16667"/>
            </a:avLst>
          </a:prstGeom>
          <a:solidFill>
            <a:schemeClr val="bg1"/>
          </a:solidFill>
          <a:ln w="38100" algn="ctr">
            <a:solidFill>
              <a:srgbClr val="FF0000"/>
            </a:solidFill>
            <a:miter lim="800000"/>
            <a:headEnd/>
            <a:tailEnd/>
          </a:ln>
          <a:effectLst/>
        </p:spPr>
        <p:txBody>
          <a:bodyPr anchor="ctr" anchorCtr="1"/>
          <a:lstStyle/>
          <a:p>
            <a:pPr>
              <a:lnSpc>
                <a:spcPct val="100000"/>
              </a:lnSpc>
              <a:spcBef>
                <a:spcPct val="0"/>
              </a:spcBef>
            </a:pPr>
            <a:r>
              <a:rPr lang="en-US" sz="1800" dirty="0">
                <a:latin typeface="Arial" pitchFamily="34" charset="0"/>
              </a:rPr>
              <a:t>Too far</a:t>
            </a:r>
          </a:p>
        </p:txBody>
      </p:sp>
      <p:sp>
        <p:nvSpPr>
          <p:cNvPr id="44" name="Footer Placeholder 43"/>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63199"/>
                                        </p:tgtEl>
                                        <p:attrNameLst>
                                          <p:attrName>stroke.color</p:attrName>
                                        </p:attrNameLst>
                                      </p:cBhvr>
                                      <p:to>
                                        <a:srgbClr val="FF0000"/>
                                      </p:to>
                                    </p:animClr>
                                    <p:set>
                                      <p:cBhvr>
                                        <p:cTn id="7" dur="2000" fill="hold"/>
                                        <p:tgtEl>
                                          <p:spTgt spid="263199"/>
                                        </p:tgtEl>
                                        <p:attrNameLst>
                                          <p:attrName>stroke.on</p:attrName>
                                        </p:attrNameLst>
                                      </p:cBhvr>
                                      <p:to>
                                        <p:strVal val="true"/>
                                      </p:to>
                                    </p:se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263215"/>
                                        </p:tgtEl>
                                        <p:attrNameLst>
                                          <p:attrName>style.visibility</p:attrName>
                                        </p:attrNameLst>
                                      </p:cBhvr>
                                      <p:to>
                                        <p:strVal val="visible"/>
                                      </p:to>
                                    </p:set>
                                    <p:animEffect transition="in" filter="blinds(horizontal)">
                                      <p:cBhvr>
                                        <p:cTn id="11" dur="500"/>
                                        <p:tgtEl>
                                          <p:spTgt spid="263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FEB3609E-0C27-4A6A-8223-FD6971AFD25F}" type="slidenum">
              <a:rPr lang="en-US">
                <a:latin typeface="+mj-lt"/>
              </a:rPr>
              <a:pPr/>
              <a:t>16</a:t>
            </a:fld>
            <a:endParaRPr lang="en-US">
              <a:latin typeface="+mj-lt"/>
            </a:endParaRPr>
          </a:p>
        </p:txBody>
      </p:sp>
      <p:sp>
        <p:nvSpPr>
          <p:cNvPr id="265218" name="Rectangle 2"/>
          <p:cNvSpPr>
            <a:spLocks noGrp="1" noChangeArrowheads="1"/>
          </p:cNvSpPr>
          <p:nvPr>
            <p:ph type="title"/>
          </p:nvPr>
        </p:nvSpPr>
        <p:spPr>
          <a:xfrm>
            <a:off x="685800" y="333375"/>
            <a:ext cx="7772400" cy="1143000"/>
          </a:xfrm>
        </p:spPr>
        <p:txBody>
          <a:bodyPr/>
          <a:lstStyle/>
          <a:p>
            <a:r>
              <a:rPr lang="en-US">
                <a:solidFill>
                  <a:schemeClr val="tx1"/>
                </a:solidFill>
              </a:rPr>
              <a:t>Search</a:t>
            </a:r>
          </a:p>
        </p:txBody>
      </p:sp>
      <p:sp>
        <p:nvSpPr>
          <p:cNvPr id="265220" name="AutoShape 4"/>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65221" name="AutoShape 5"/>
          <p:cNvCxnSpPr>
            <a:cxnSpLocks noChangeShapeType="1"/>
            <a:stCxn id="265220" idx="0"/>
            <a:endCxn id="265220"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265223" name="AutoShape 7"/>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65224" name="AutoShape 8"/>
          <p:cNvCxnSpPr>
            <a:cxnSpLocks noChangeShapeType="1"/>
            <a:stCxn id="265223" idx="0"/>
            <a:endCxn id="265223"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65226" name="AutoShape 10"/>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65227" name="AutoShape 11"/>
          <p:cNvCxnSpPr>
            <a:cxnSpLocks noChangeShapeType="1"/>
            <a:stCxn id="265226" idx="0"/>
            <a:endCxn id="265226"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265229" name="AutoShape 13"/>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65230" name="AutoShape 14"/>
          <p:cNvCxnSpPr>
            <a:cxnSpLocks noChangeShapeType="1"/>
            <a:stCxn id="265229" idx="0"/>
            <a:endCxn id="265229"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65232"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65233" name="AutoShape 17"/>
          <p:cNvCxnSpPr>
            <a:cxnSpLocks noChangeShapeType="1"/>
            <a:stCxn id="265232" idx="0"/>
            <a:endCxn id="265232"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65235"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65236" name="AutoShape 20"/>
          <p:cNvCxnSpPr>
            <a:cxnSpLocks noChangeShapeType="1"/>
            <a:stCxn id="265235" idx="0"/>
            <a:endCxn id="265235"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65237" name="Line 21"/>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5238" name="Line 22"/>
          <p:cNvSpPr>
            <a:spLocks noChangeShapeType="1"/>
          </p:cNvSpPr>
          <p:nvPr/>
        </p:nvSpPr>
        <p:spPr bwMode="auto">
          <a:xfrm>
            <a:off x="1824038" y="4665663"/>
            <a:ext cx="304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65239" name="Line 23"/>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40" name="Line 24"/>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41" name="Line 25"/>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42" name="Line 26"/>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43" name="Line 27"/>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44" name="Line 28"/>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45" name="Line 29"/>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46" name="Line 30"/>
          <p:cNvSpPr>
            <a:spLocks noChangeShapeType="1"/>
          </p:cNvSpPr>
          <p:nvPr/>
        </p:nvSpPr>
        <p:spPr bwMode="auto">
          <a:xfrm>
            <a:off x="5572125" y="4665663"/>
            <a:ext cx="17145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5247" name="Line 31"/>
          <p:cNvSpPr>
            <a:spLocks noChangeShapeType="1"/>
          </p:cNvSpPr>
          <p:nvPr/>
        </p:nvSpPr>
        <p:spPr bwMode="auto">
          <a:xfrm>
            <a:off x="5572125" y="4981575"/>
            <a:ext cx="17145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5248" name="Line 32"/>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49" name="Line 33"/>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50" name="Line 34"/>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65251" name="Line 35"/>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grpSp>
        <p:nvGrpSpPr>
          <p:cNvPr id="265252" name="Group 36"/>
          <p:cNvGrpSpPr>
            <a:grpSpLocks/>
          </p:cNvGrpSpPr>
          <p:nvPr/>
        </p:nvGrpSpPr>
        <p:grpSpPr bwMode="auto">
          <a:xfrm flipH="1">
            <a:off x="2484438" y="2781300"/>
            <a:ext cx="876300" cy="876300"/>
            <a:chOff x="1008" y="2720"/>
            <a:chExt cx="856" cy="808"/>
          </a:xfrm>
        </p:grpSpPr>
        <p:sp>
          <p:nvSpPr>
            <p:cNvPr id="265253" name="Rectangle 37"/>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265254" name="Freeform 38"/>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5255" name="Freeform 39"/>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5256" name="Freeform 40"/>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5257" name="Freeform 41"/>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65258" name="Freeform 42"/>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65259" name="Freeform 43"/>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5260" name="Freeform 44"/>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5261" name="Freeform 45"/>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265262" name="AutoShape 46"/>
          <p:cNvSpPr>
            <a:spLocks noChangeArrowheads="1"/>
          </p:cNvSpPr>
          <p:nvPr/>
        </p:nvSpPr>
        <p:spPr bwMode="auto">
          <a:xfrm>
            <a:off x="971550" y="18040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contains(8)</a:t>
            </a:r>
          </a:p>
        </p:txBody>
      </p:sp>
      <p:sp>
        <p:nvSpPr>
          <p:cNvPr id="265263" name="AutoShape 47"/>
          <p:cNvSpPr>
            <a:spLocks noChangeArrowheads="1"/>
          </p:cNvSpPr>
          <p:nvPr/>
        </p:nvSpPr>
        <p:spPr bwMode="auto">
          <a:xfrm>
            <a:off x="3563938" y="2060575"/>
            <a:ext cx="1223962" cy="504825"/>
          </a:xfrm>
          <a:prstGeom prst="wedgeRoundRectCallout">
            <a:avLst>
              <a:gd name="adj1" fmla="val -68676"/>
              <a:gd name="adj2" fmla="val 121384"/>
              <a:gd name="adj3" fmla="val 16667"/>
            </a:avLst>
          </a:prstGeom>
          <a:solidFill>
            <a:schemeClr val="bg1"/>
          </a:solidFill>
          <a:ln w="38100" algn="ctr">
            <a:solidFill>
              <a:srgbClr val="FF0000"/>
            </a:solidFill>
            <a:miter lim="800000"/>
            <a:headEnd/>
            <a:tailEnd/>
          </a:ln>
          <a:effectLst/>
        </p:spPr>
        <p:txBody>
          <a:bodyPr anchor="ctr" anchorCtr="1"/>
          <a:lstStyle/>
          <a:p>
            <a:pPr>
              <a:lnSpc>
                <a:spcPct val="100000"/>
              </a:lnSpc>
              <a:spcBef>
                <a:spcPct val="0"/>
              </a:spcBef>
            </a:pPr>
            <a:r>
              <a:rPr lang="en-US" sz="1800">
                <a:latin typeface="+mj-lt"/>
              </a:rPr>
              <a:t>Yes!</a:t>
            </a:r>
          </a:p>
        </p:txBody>
      </p:sp>
      <p:sp>
        <p:nvSpPr>
          <p:cNvPr id="44" name="Footer Placeholder 43"/>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65248"/>
                                        </p:tgtEl>
                                        <p:attrNameLst>
                                          <p:attrName>stroke.color</p:attrName>
                                        </p:attrNameLst>
                                      </p:cBhvr>
                                      <p:to>
                                        <a:srgbClr val="FF0000"/>
                                      </p:to>
                                    </p:animClr>
                                    <p:set>
                                      <p:cBhvr>
                                        <p:cTn id="7" dur="2000" fill="hold"/>
                                        <p:tgtEl>
                                          <p:spTgt spid="265248"/>
                                        </p:tgtEl>
                                        <p:attrNameLst>
                                          <p:attrName>stroke.on</p:attrName>
                                        </p:attrNameLst>
                                      </p:cBhvr>
                                      <p:to>
                                        <p:strVal val="true"/>
                                      </p:to>
                                    </p:se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265263"/>
                                        </p:tgtEl>
                                        <p:attrNameLst>
                                          <p:attrName>style.visibility</p:attrName>
                                        </p:attrNameLst>
                                      </p:cBhvr>
                                      <p:to>
                                        <p:strVal val="visible"/>
                                      </p:to>
                                    </p:set>
                                    <p:animEffect transition="in" filter="blinds(horizontal)">
                                      <p:cBhvr>
                                        <p:cTn id="11" dur="500"/>
                                        <p:tgtEl>
                                          <p:spTgt spid="26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6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2771A21D-9417-4404-97EC-1FB4324456BB}" type="slidenum">
              <a:rPr lang="en-US">
                <a:latin typeface="+mj-lt"/>
              </a:rPr>
              <a:pPr/>
              <a:t>17</a:t>
            </a:fld>
            <a:endParaRPr lang="en-US">
              <a:latin typeface="+mj-lt"/>
            </a:endParaRPr>
          </a:p>
        </p:txBody>
      </p:sp>
      <p:sp>
        <p:nvSpPr>
          <p:cNvPr id="136205" name="AutoShape 13"/>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sp>
        <p:nvSpPr>
          <p:cNvPr id="136213" name="Line 21"/>
          <p:cNvSpPr>
            <a:spLocks noChangeShapeType="1"/>
          </p:cNvSpPr>
          <p:nvPr/>
        </p:nvSpPr>
        <p:spPr bwMode="auto">
          <a:xfrm>
            <a:off x="1824038" y="4365625"/>
            <a:ext cx="5462587"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20" name="Line 28"/>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21" name="Line 29"/>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24" name="Line 32"/>
          <p:cNvSpPr>
            <a:spLocks noChangeShapeType="1"/>
          </p:cNvSpPr>
          <p:nvPr/>
        </p:nvSpPr>
        <p:spPr bwMode="auto">
          <a:xfrm>
            <a:off x="5572125" y="5348288"/>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36225" name="Line 33"/>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23" name="Line 31"/>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22" name="Line 30"/>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42" name="AutoShape 50"/>
          <p:cNvSpPr>
            <a:spLocks noChangeArrowheads="1"/>
          </p:cNvSpPr>
          <p:nvPr/>
        </p:nvSpPr>
        <p:spPr bwMode="auto">
          <a:xfrm>
            <a:off x="6011863" y="5084763"/>
            <a:ext cx="1008062" cy="792162"/>
          </a:xfrm>
          <a:prstGeom prst="wedgeRoundRectCallout">
            <a:avLst>
              <a:gd name="adj1" fmla="val -294093"/>
              <a:gd name="adj2" fmla="val -295292"/>
              <a:gd name="adj3" fmla="val 16667"/>
            </a:avLst>
          </a:prstGeom>
          <a:solidFill>
            <a:srgbClr val="FFFF00"/>
          </a:solidFill>
          <a:ln w="38100" algn="ctr">
            <a:solidFill>
              <a:srgbClr val="FF0000"/>
            </a:solidFill>
            <a:miter lim="800000"/>
            <a:headEnd/>
            <a:tailEnd/>
          </a:ln>
          <a:effectLst/>
        </p:spPr>
        <p:txBody>
          <a:bodyPr anchor="ctr" anchorCtr="1"/>
          <a:lstStyle/>
          <a:p>
            <a:pPr>
              <a:lnSpc>
                <a:spcPct val="100000"/>
              </a:lnSpc>
              <a:spcBef>
                <a:spcPct val="0"/>
              </a:spcBef>
            </a:pPr>
            <a:endParaRPr lang="en-US" sz="1800">
              <a:latin typeface="+mj-lt"/>
            </a:endParaRPr>
          </a:p>
        </p:txBody>
      </p:sp>
      <p:sp>
        <p:nvSpPr>
          <p:cNvPr id="136194" name="Rectangle 2"/>
          <p:cNvSpPr>
            <a:spLocks noGrp="1" noChangeArrowheads="1"/>
          </p:cNvSpPr>
          <p:nvPr>
            <p:ph type="title"/>
          </p:nvPr>
        </p:nvSpPr>
        <p:spPr>
          <a:xfrm>
            <a:off x="685800" y="333375"/>
            <a:ext cx="7772400" cy="1143000"/>
          </a:xfrm>
        </p:spPr>
        <p:txBody>
          <a:bodyPr/>
          <a:lstStyle/>
          <a:p>
            <a:r>
              <a:rPr lang="en-US">
                <a:solidFill>
                  <a:schemeClr val="tx1"/>
                </a:solidFill>
              </a:rPr>
              <a:t>Search</a:t>
            </a:r>
          </a:p>
        </p:txBody>
      </p:sp>
      <p:grpSp>
        <p:nvGrpSpPr>
          <p:cNvPr id="136201" name="Group 9"/>
          <p:cNvGrpSpPr>
            <a:grpSpLocks/>
          </p:cNvGrpSpPr>
          <p:nvPr/>
        </p:nvGrpSpPr>
        <p:grpSpPr bwMode="auto">
          <a:xfrm>
            <a:off x="6119813" y="5170488"/>
            <a:ext cx="762000" cy="620712"/>
            <a:chOff x="340" y="1195"/>
            <a:chExt cx="998" cy="2519"/>
          </a:xfrm>
        </p:grpSpPr>
        <p:sp>
          <p:nvSpPr>
            <p:cNvPr id="136202" name="AutoShape 10"/>
            <p:cNvSpPr>
              <a:spLocks noChangeArrowheads="1"/>
            </p:cNvSpPr>
            <p:nvPr/>
          </p:nvSpPr>
          <p:spPr bwMode="auto">
            <a:xfrm>
              <a:off x="340" y="1207"/>
              <a:ext cx="998" cy="2495"/>
            </a:xfrm>
            <a:prstGeom prst="roundRect">
              <a:avLst>
                <a:gd name="adj" fmla="val 16667"/>
              </a:avLst>
            </a:prstGeom>
            <a:solidFill>
              <a:schemeClr val="accent1"/>
            </a:solidFill>
            <a:ln w="38100">
              <a:solidFill>
                <a:schemeClr val="tx1"/>
              </a:solidFill>
              <a:round/>
              <a:headEnd/>
              <a:tailEnd/>
            </a:ln>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36203" name="AutoShape 11"/>
            <p:cNvCxnSpPr>
              <a:cxnSpLocks noChangeShapeType="1"/>
              <a:stCxn id="136202" idx="0"/>
              <a:endCxn id="136202" idx="2"/>
            </p:cNvCxnSpPr>
            <p:nvPr/>
          </p:nvCxnSpPr>
          <p:spPr bwMode="auto">
            <a:xfrm>
              <a:off x="839" y="1195"/>
              <a:ext cx="0" cy="2519"/>
            </a:xfrm>
            <a:prstGeom prst="straightConnector1">
              <a:avLst/>
            </a:prstGeom>
            <a:noFill/>
            <a:ln w="38100">
              <a:solidFill>
                <a:schemeClr val="tx1"/>
              </a:solidFill>
              <a:round/>
              <a:headEnd/>
              <a:tailEnd/>
            </a:ln>
            <a:effectLst/>
          </p:spPr>
        </p:cxnSp>
      </p:grpSp>
      <p:sp>
        <p:nvSpPr>
          <p:cNvPr id="136211"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36212" name="AutoShape 20"/>
          <p:cNvCxnSpPr>
            <a:cxnSpLocks noChangeShapeType="1"/>
            <a:stCxn id="136211" idx="0"/>
            <a:endCxn id="136211" idx="2"/>
          </p:cNvCxnSpPr>
          <p:nvPr/>
        </p:nvCxnSpPr>
        <p:spPr bwMode="auto">
          <a:xfrm>
            <a:off x="1568450" y="4149725"/>
            <a:ext cx="0" cy="1654175"/>
          </a:xfrm>
          <a:prstGeom prst="straightConnector1">
            <a:avLst/>
          </a:prstGeom>
          <a:noFill/>
          <a:ln w="38100">
            <a:solidFill>
              <a:schemeClr val="tx1"/>
            </a:solidFill>
            <a:round/>
            <a:headEnd/>
            <a:tailEnd/>
          </a:ln>
          <a:effectLst/>
        </p:spPr>
      </p:cxnSp>
      <p:cxnSp>
        <p:nvCxnSpPr>
          <p:cNvPr id="136206" name="AutoShape 14"/>
          <p:cNvCxnSpPr>
            <a:cxnSpLocks noChangeShapeType="1"/>
            <a:stCxn id="136205" idx="0"/>
            <a:endCxn id="136205"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136196" name="AutoShape 4"/>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36197" name="AutoShape 5"/>
          <p:cNvCxnSpPr>
            <a:cxnSpLocks noChangeShapeType="1"/>
            <a:stCxn id="136196" idx="0"/>
            <a:endCxn id="136196"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136199" name="AutoShape 7"/>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36200" name="AutoShape 8"/>
          <p:cNvCxnSpPr>
            <a:cxnSpLocks noChangeShapeType="1"/>
            <a:stCxn id="136199" idx="0"/>
            <a:endCxn id="136199"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136208"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36209" name="AutoShape 17"/>
          <p:cNvCxnSpPr>
            <a:cxnSpLocks noChangeShapeType="1"/>
            <a:stCxn id="136208" idx="0"/>
            <a:endCxn id="136208"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136214" name="Line 22"/>
          <p:cNvSpPr>
            <a:spLocks noChangeShapeType="1"/>
          </p:cNvSpPr>
          <p:nvPr/>
        </p:nvSpPr>
        <p:spPr bwMode="auto">
          <a:xfrm>
            <a:off x="1824038" y="4665663"/>
            <a:ext cx="304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36215" name="Line 23"/>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16" name="Line 24"/>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17" name="Line 25"/>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18" name="Line 26"/>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19" name="Line 27"/>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26" name="Line 34"/>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36227" name="Line 35"/>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grpSp>
        <p:nvGrpSpPr>
          <p:cNvPr id="136231" name="Group 39"/>
          <p:cNvGrpSpPr>
            <a:grpSpLocks/>
          </p:cNvGrpSpPr>
          <p:nvPr/>
        </p:nvGrpSpPr>
        <p:grpSpPr bwMode="auto">
          <a:xfrm flipH="1">
            <a:off x="2700338" y="2997200"/>
            <a:ext cx="876300" cy="876300"/>
            <a:chOff x="1008" y="2720"/>
            <a:chExt cx="856" cy="808"/>
          </a:xfrm>
        </p:grpSpPr>
        <p:sp>
          <p:nvSpPr>
            <p:cNvPr id="136232" name="Rectangle 40"/>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136233" name="Freeform 41"/>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136234" name="Freeform 42"/>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136235" name="Freeform 43"/>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136236" name="Freeform 44"/>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136237" name="Freeform 45"/>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136238" name="Freeform 46"/>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136239" name="Freeform 47"/>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136240" name="Freeform 48"/>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136241" name="AutoShape 49"/>
          <p:cNvSpPr>
            <a:spLocks noChangeArrowheads="1"/>
          </p:cNvSpPr>
          <p:nvPr/>
        </p:nvSpPr>
        <p:spPr bwMode="auto">
          <a:xfrm>
            <a:off x="1187450" y="20199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contains(8)</a:t>
            </a:r>
          </a:p>
        </p:txBody>
      </p:sp>
      <p:sp>
        <p:nvSpPr>
          <p:cNvPr id="45" name="Footer Placeholder 44"/>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C21F0D12-50DF-49C5-BA7B-7D1C2A3A5E2A}" type="slidenum">
              <a:rPr lang="en-US">
                <a:latin typeface="+mj-lt"/>
              </a:rPr>
              <a:pPr/>
              <a:t>18</a:t>
            </a:fld>
            <a:endParaRPr lang="en-US">
              <a:latin typeface="+mj-lt"/>
            </a:endParaRPr>
          </a:p>
        </p:txBody>
      </p:sp>
      <p:sp>
        <p:nvSpPr>
          <p:cNvPr id="269314" name="AutoShape 2"/>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sp>
        <p:nvSpPr>
          <p:cNvPr id="269315" name="Line 3"/>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16" name="Line 4"/>
          <p:cNvSpPr>
            <a:spLocks noChangeShapeType="1"/>
          </p:cNvSpPr>
          <p:nvPr/>
        </p:nvSpPr>
        <p:spPr bwMode="auto">
          <a:xfrm>
            <a:off x="5572125" y="5602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17" name="Line 5"/>
          <p:cNvSpPr>
            <a:spLocks noChangeShapeType="1"/>
          </p:cNvSpPr>
          <p:nvPr/>
        </p:nvSpPr>
        <p:spPr bwMode="auto">
          <a:xfrm>
            <a:off x="6778625" y="5602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18" name="Line 6"/>
          <p:cNvSpPr>
            <a:spLocks noChangeShapeType="1"/>
          </p:cNvSpPr>
          <p:nvPr/>
        </p:nvSpPr>
        <p:spPr bwMode="auto">
          <a:xfrm>
            <a:off x="5572125" y="5348288"/>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69319" name="Line 7"/>
          <p:cNvSpPr>
            <a:spLocks noChangeShapeType="1"/>
          </p:cNvSpPr>
          <p:nvPr/>
        </p:nvSpPr>
        <p:spPr bwMode="auto">
          <a:xfrm>
            <a:off x="6778625" y="5348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20" name="Line 8"/>
          <p:cNvSpPr>
            <a:spLocks noChangeShapeType="1"/>
          </p:cNvSpPr>
          <p:nvPr/>
        </p:nvSpPr>
        <p:spPr bwMode="auto">
          <a:xfrm>
            <a:off x="5572125" y="4981575"/>
            <a:ext cx="17145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21" name="Line 9"/>
          <p:cNvSpPr>
            <a:spLocks noChangeShapeType="1"/>
          </p:cNvSpPr>
          <p:nvPr/>
        </p:nvSpPr>
        <p:spPr bwMode="auto">
          <a:xfrm>
            <a:off x="5572125" y="4665663"/>
            <a:ext cx="17145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22" name="AutoShape 10"/>
          <p:cNvSpPr>
            <a:spLocks noChangeArrowheads="1"/>
          </p:cNvSpPr>
          <p:nvPr/>
        </p:nvSpPr>
        <p:spPr bwMode="auto">
          <a:xfrm>
            <a:off x="6011863" y="5084763"/>
            <a:ext cx="1008062" cy="792162"/>
          </a:xfrm>
          <a:prstGeom prst="wedgeRoundRectCallout">
            <a:avLst>
              <a:gd name="adj1" fmla="val -294093"/>
              <a:gd name="adj2" fmla="val -295292"/>
              <a:gd name="adj3" fmla="val 16667"/>
            </a:avLst>
          </a:prstGeom>
          <a:solidFill>
            <a:srgbClr val="FFFF00"/>
          </a:solidFill>
          <a:ln w="38100" algn="ctr">
            <a:solidFill>
              <a:srgbClr val="FF0000"/>
            </a:solidFill>
            <a:miter lim="800000"/>
            <a:headEnd/>
            <a:tailEnd/>
          </a:ln>
          <a:effectLst/>
        </p:spPr>
        <p:txBody>
          <a:bodyPr anchor="ctr" anchorCtr="1"/>
          <a:lstStyle/>
          <a:p>
            <a:pPr>
              <a:lnSpc>
                <a:spcPct val="100000"/>
              </a:lnSpc>
              <a:spcBef>
                <a:spcPct val="0"/>
              </a:spcBef>
            </a:pPr>
            <a:endParaRPr lang="en-US" sz="1800">
              <a:latin typeface="+mj-lt"/>
            </a:endParaRPr>
          </a:p>
        </p:txBody>
      </p:sp>
      <p:sp>
        <p:nvSpPr>
          <p:cNvPr id="269323" name="Rectangle 11"/>
          <p:cNvSpPr>
            <a:spLocks noGrp="1" noChangeArrowheads="1"/>
          </p:cNvSpPr>
          <p:nvPr>
            <p:ph type="title"/>
          </p:nvPr>
        </p:nvSpPr>
        <p:spPr>
          <a:xfrm>
            <a:off x="685800" y="333375"/>
            <a:ext cx="7772400" cy="1143000"/>
          </a:xfrm>
        </p:spPr>
        <p:txBody>
          <a:bodyPr/>
          <a:lstStyle/>
          <a:p>
            <a:r>
              <a:rPr lang="en-US">
                <a:solidFill>
                  <a:schemeClr val="tx1"/>
                </a:solidFill>
              </a:rPr>
              <a:t>Logarithmic</a:t>
            </a:r>
          </a:p>
        </p:txBody>
      </p:sp>
      <p:grpSp>
        <p:nvGrpSpPr>
          <p:cNvPr id="269324" name="Group 12"/>
          <p:cNvGrpSpPr>
            <a:grpSpLocks/>
          </p:cNvGrpSpPr>
          <p:nvPr/>
        </p:nvGrpSpPr>
        <p:grpSpPr bwMode="auto">
          <a:xfrm>
            <a:off x="6119813" y="5170488"/>
            <a:ext cx="762000" cy="620712"/>
            <a:chOff x="340" y="1195"/>
            <a:chExt cx="998" cy="2519"/>
          </a:xfrm>
        </p:grpSpPr>
        <p:sp>
          <p:nvSpPr>
            <p:cNvPr id="269325" name="AutoShape 13"/>
            <p:cNvSpPr>
              <a:spLocks noChangeArrowheads="1"/>
            </p:cNvSpPr>
            <p:nvPr/>
          </p:nvSpPr>
          <p:spPr bwMode="auto">
            <a:xfrm>
              <a:off x="340" y="1207"/>
              <a:ext cx="998" cy="2495"/>
            </a:xfrm>
            <a:prstGeom prst="roundRect">
              <a:avLst>
                <a:gd name="adj" fmla="val 16667"/>
              </a:avLst>
            </a:prstGeom>
            <a:solidFill>
              <a:schemeClr val="accent1"/>
            </a:solidFill>
            <a:ln w="38100">
              <a:solidFill>
                <a:schemeClr val="tx1"/>
              </a:solidFill>
              <a:round/>
              <a:headEnd/>
              <a:tailEnd/>
            </a:ln>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69326" name="AutoShape 14"/>
            <p:cNvCxnSpPr>
              <a:cxnSpLocks noChangeShapeType="1"/>
              <a:stCxn id="269325" idx="0"/>
              <a:endCxn id="269325" idx="2"/>
            </p:cNvCxnSpPr>
            <p:nvPr/>
          </p:nvCxnSpPr>
          <p:spPr bwMode="auto">
            <a:xfrm>
              <a:off x="839" y="1195"/>
              <a:ext cx="0" cy="2519"/>
            </a:xfrm>
            <a:prstGeom prst="straightConnector1">
              <a:avLst/>
            </a:prstGeom>
            <a:noFill/>
            <a:ln w="38100">
              <a:solidFill>
                <a:schemeClr val="tx1"/>
              </a:solidFill>
              <a:round/>
              <a:headEnd/>
              <a:tailEnd/>
            </a:ln>
            <a:effectLst/>
          </p:spPr>
        </p:cxnSp>
      </p:grpSp>
      <p:sp>
        <p:nvSpPr>
          <p:cNvPr id="269327" name="AutoShape 15"/>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69328" name="AutoShape 16"/>
          <p:cNvCxnSpPr>
            <a:cxnSpLocks noChangeShapeType="1"/>
            <a:stCxn id="269327" idx="0"/>
            <a:endCxn id="269327" idx="2"/>
          </p:cNvCxnSpPr>
          <p:nvPr/>
        </p:nvCxnSpPr>
        <p:spPr bwMode="auto">
          <a:xfrm>
            <a:off x="1568450" y="4149725"/>
            <a:ext cx="0" cy="1654175"/>
          </a:xfrm>
          <a:prstGeom prst="straightConnector1">
            <a:avLst/>
          </a:prstGeom>
          <a:noFill/>
          <a:ln w="38100">
            <a:solidFill>
              <a:schemeClr val="tx1"/>
            </a:solidFill>
            <a:round/>
            <a:headEnd/>
            <a:tailEnd/>
          </a:ln>
          <a:effectLst/>
        </p:spPr>
      </p:cxnSp>
      <p:cxnSp>
        <p:nvCxnSpPr>
          <p:cNvPr id="269329" name="AutoShape 17"/>
          <p:cNvCxnSpPr>
            <a:cxnSpLocks noChangeShapeType="1"/>
            <a:stCxn id="269314" idx="0"/>
            <a:endCxn id="269314"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69330" name="AutoShape 18"/>
          <p:cNvSpPr>
            <a:spLocks noChangeArrowheads="1"/>
          </p:cNvSpPr>
          <p:nvPr/>
        </p:nvSpPr>
        <p:spPr bwMode="auto">
          <a:xfrm>
            <a:off x="2395538" y="5426075"/>
            <a:ext cx="762000" cy="363538"/>
          </a:xfrm>
          <a:prstGeom prst="roundRect">
            <a:avLst>
              <a:gd name="adj" fmla="val 16667"/>
            </a:avLst>
          </a:prstGeom>
          <a:solidFill>
            <a:srgbClr val="DDDDDD"/>
          </a:solidFill>
          <a:ln w="38100">
            <a:solidFill>
              <a:srgbClr val="DDDDDD"/>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rgbClr val="DDDDDD"/>
                </a:solidFill>
                <a:latin typeface="+mj-lt"/>
              </a:rPr>
              <a:t>2</a:t>
            </a:r>
          </a:p>
        </p:txBody>
      </p:sp>
      <p:cxnSp>
        <p:nvCxnSpPr>
          <p:cNvPr id="269331" name="AutoShape 19"/>
          <p:cNvCxnSpPr>
            <a:cxnSpLocks noChangeShapeType="1"/>
            <a:stCxn id="269330" idx="0"/>
            <a:endCxn id="269330" idx="2"/>
          </p:cNvCxnSpPr>
          <p:nvPr/>
        </p:nvCxnSpPr>
        <p:spPr bwMode="auto">
          <a:xfrm>
            <a:off x="2776538" y="5424488"/>
            <a:ext cx="0" cy="366712"/>
          </a:xfrm>
          <a:prstGeom prst="straightConnector1">
            <a:avLst/>
          </a:prstGeom>
          <a:noFill/>
          <a:ln w="38100">
            <a:solidFill>
              <a:srgbClr val="DDDDDD"/>
            </a:solidFill>
            <a:round/>
            <a:headEnd/>
            <a:tailEnd/>
          </a:ln>
          <a:effectLst/>
        </p:spPr>
      </p:cxnSp>
      <p:sp>
        <p:nvSpPr>
          <p:cNvPr id="269332" name="AutoShape 20"/>
          <p:cNvSpPr>
            <a:spLocks noChangeArrowheads="1"/>
          </p:cNvSpPr>
          <p:nvPr/>
        </p:nvSpPr>
        <p:spPr bwMode="auto">
          <a:xfrm>
            <a:off x="3667125" y="4797425"/>
            <a:ext cx="762000" cy="989013"/>
          </a:xfrm>
          <a:prstGeom prst="roundRect">
            <a:avLst>
              <a:gd name="adj" fmla="val 16667"/>
            </a:avLst>
          </a:prstGeom>
          <a:solidFill>
            <a:srgbClr val="DDDDDD"/>
          </a:solidFill>
          <a:ln w="38100">
            <a:solidFill>
              <a:srgbClr val="DDDDDD"/>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rgbClr val="DDDDDD"/>
                </a:solidFill>
                <a:latin typeface="+mj-lt"/>
              </a:rPr>
              <a:t>5</a:t>
            </a:r>
          </a:p>
        </p:txBody>
      </p:sp>
      <p:cxnSp>
        <p:nvCxnSpPr>
          <p:cNvPr id="269333" name="AutoShape 21"/>
          <p:cNvCxnSpPr>
            <a:cxnSpLocks noChangeShapeType="1"/>
            <a:stCxn id="269332" idx="0"/>
            <a:endCxn id="269332" idx="2"/>
          </p:cNvCxnSpPr>
          <p:nvPr/>
        </p:nvCxnSpPr>
        <p:spPr bwMode="auto">
          <a:xfrm>
            <a:off x="4048125" y="4792663"/>
            <a:ext cx="0" cy="998537"/>
          </a:xfrm>
          <a:prstGeom prst="straightConnector1">
            <a:avLst/>
          </a:prstGeom>
          <a:noFill/>
          <a:ln w="38100">
            <a:solidFill>
              <a:srgbClr val="DDDDDD"/>
            </a:solidFill>
            <a:round/>
            <a:headEnd/>
            <a:tailEnd/>
          </a:ln>
          <a:effectLst/>
        </p:spPr>
      </p:cxnSp>
      <p:sp>
        <p:nvSpPr>
          <p:cNvPr id="269334" name="AutoShape 22"/>
          <p:cNvSpPr>
            <a:spLocks noChangeArrowheads="1"/>
          </p:cNvSpPr>
          <p:nvPr/>
        </p:nvSpPr>
        <p:spPr bwMode="auto">
          <a:xfrm>
            <a:off x="7339013" y="4157663"/>
            <a:ext cx="762000" cy="1625600"/>
          </a:xfrm>
          <a:prstGeom prst="roundRect">
            <a:avLst>
              <a:gd name="adj" fmla="val 16667"/>
            </a:avLst>
          </a:prstGeom>
          <a:solidFill>
            <a:srgbClr val="DDDDDD"/>
          </a:solidFill>
          <a:ln w="38100">
            <a:solidFill>
              <a:srgbClr val="DDDDDD"/>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rgbClr val="DDDDDD"/>
                </a:solidFill>
                <a:latin typeface="+mj-lt"/>
              </a:rPr>
              <a:t>9</a:t>
            </a:r>
          </a:p>
        </p:txBody>
      </p:sp>
      <p:cxnSp>
        <p:nvCxnSpPr>
          <p:cNvPr id="269335" name="AutoShape 23"/>
          <p:cNvCxnSpPr>
            <a:cxnSpLocks noChangeShapeType="1"/>
            <a:stCxn id="269334" idx="0"/>
            <a:endCxn id="269334" idx="2"/>
          </p:cNvCxnSpPr>
          <p:nvPr/>
        </p:nvCxnSpPr>
        <p:spPr bwMode="auto">
          <a:xfrm>
            <a:off x="7720013" y="4149725"/>
            <a:ext cx="0" cy="1641475"/>
          </a:xfrm>
          <a:prstGeom prst="straightConnector1">
            <a:avLst/>
          </a:prstGeom>
          <a:noFill/>
          <a:ln w="38100">
            <a:solidFill>
              <a:srgbClr val="DDDDDD"/>
            </a:solidFill>
            <a:round/>
            <a:headEnd/>
            <a:tailEnd/>
          </a:ln>
          <a:effectLst/>
        </p:spPr>
      </p:cxnSp>
      <p:sp>
        <p:nvSpPr>
          <p:cNvPr id="269336" name="Line 24"/>
          <p:cNvSpPr>
            <a:spLocks noChangeShapeType="1"/>
          </p:cNvSpPr>
          <p:nvPr/>
        </p:nvSpPr>
        <p:spPr bwMode="auto">
          <a:xfrm>
            <a:off x="1824038" y="4665663"/>
            <a:ext cx="304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69337" name="Line 25"/>
          <p:cNvSpPr>
            <a:spLocks noChangeShapeType="1"/>
          </p:cNvSpPr>
          <p:nvPr/>
        </p:nvSpPr>
        <p:spPr bwMode="auto">
          <a:xfrm>
            <a:off x="1824038" y="4979988"/>
            <a:ext cx="177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38" name="Line 26"/>
          <p:cNvSpPr>
            <a:spLocks noChangeShapeType="1"/>
          </p:cNvSpPr>
          <p:nvPr/>
        </p:nvSpPr>
        <p:spPr bwMode="auto">
          <a:xfrm>
            <a:off x="1824038" y="5310188"/>
            <a:ext cx="177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39" name="Line 27"/>
          <p:cNvSpPr>
            <a:spLocks noChangeShapeType="1"/>
          </p:cNvSpPr>
          <p:nvPr/>
        </p:nvSpPr>
        <p:spPr bwMode="auto">
          <a:xfrm>
            <a:off x="1824038" y="5603875"/>
            <a:ext cx="508000" cy="0"/>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40" name="Line 28"/>
          <p:cNvSpPr>
            <a:spLocks noChangeShapeType="1"/>
          </p:cNvSpPr>
          <p:nvPr/>
        </p:nvSpPr>
        <p:spPr bwMode="auto">
          <a:xfrm>
            <a:off x="3094038" y="5600700"/>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41" name="Line 29"/>
          <p:cNvSpPr>
            <a:spLocks noChangeShapeType="1"/>
          </p:cNvSpPr>
          <p:nvPr/>
        </p:nvSpPr>
        <p:spPr bwMode="auto">
          <a:xfrm>
            <a:off x="4364038" y="559752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42" name="Line 30"/>
          <p:cNvSpPr>
            <a:spLocks noChangeShapeType="1"/>
          </p:cNvSpPr>
          <p:nvPr/>
        </p:nvSpPr>
        <p:spPr bwMode="auto">
          <a:xfrm>
            <a:off x="4364038" y="531177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69343" name="Line 31"/>
          <p:cNvSpPr>
            <a:spLocks noChangeShapeType="1"/>
          </p:cNvSpPr>
          <p:nvPr/>
        </p:nvSpPr>
        <p:spPr bwMode="auto">
          <a:xfrm>
            <a:off x="4364038" y="498157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grpSp>
        <p:nvGrpSpPr>
          <p:cNvPr id="269344" name="Group 32"/>
          <p:cNvGrpSpPr>
            <a:grpSpLocks/>
          </p:cNvGrpSpPr>
          <p:nvPr/>
        </p:nvGrpSpPr>
        <p:grpSpPr bwMode="auto">
          <a:xfrm flipH="1">
            <a:off x="2700338" y="2997200"/>
            <a:ext cx="876300" cy="876300"/>
            <a:chOff x="1008" y="2720"/>
            <a:chExt cx="856" cy="808"/>
          </a:xfrm>
        </p:grpSpPr>
        <p:sp>
          <p:nvSpPr>
            <p:cNvPr id="269345" name="Rectangle 33"/>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269346" name="Freeform 34"/>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9347" name="Freeform 35"/>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9348" name="Freeform 36"/>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9349" name="Freeform 37"/>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69350" name="Freeform 38"/>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69351" name="Freeform 39"/>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9352" name="Freeform 40"/>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69353" name="Freeform 41"/>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269354" name="AutoShape 42"/>
          <p:cNvSpPr>
            <a:spLocks noChangeArrowheads="1"/>
          </p:cNvSpPr>
          <p:nvPr/>
        </p:nvSpPr>
        <p:spPr bwMode="auto">
          <a:xfrm>
            <a:off x="1187450" y="20199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contains(8)</a:t>
            </a:r>
          </a:p>
        </p:txBody>
      </p:sp>
      <p:sp>
        <p:nvSpPr>
          <p:cNvPr id="269355" name="AutoShape 43"/>
          <p:cNvSpPr>
            <a:spLocks/>
          </p:cNvSpPr>
          <p:nvPr/>
        </p:nvSpPr>
        <p:spPr bwMode="auto">
          <a:xfrm>
            <a:off x="827088" y="4149725"/>
            <a:ext cx="288925" cy="1655763"/>
          </a:xfrm>
          <a:prstGeom prst="leftBrace">
            <a:avLst>
              <a:gd name="adj1" fmla="val 47756"/>
              <a:gd name="adj2" fmla="val 50000"/>
            </a:avLst>
          </a:prstGeom>
          <a:noFill/>
          <a:ln w="38100">
            <a:solidFill>
              <a:srgbClr val="FF0000"/>
            </a:solidFill>
            <a:round/>
            <a:headEnd/>
            <a:tailEnd/>
          </a:ln>
          <a:effectLst/>
        </p:spPr>
        <p:txBody>
          <a:bodyPr wrap="none" anchor="ctr"/>
          <a:lstStyle/>
          <a:p>
            <a:endParaRPr lang="en-US">
              <a:latin typeface="+mj-lt"/>
            </a:endParaRPr>
          </a:p>
        </p:txBody>
      </p:sp>
      <p:sp>
        <p:nvSpPr>
          <p:cNvPr id="269356" name="Text Box 44"/>
          <p:cNvSpPr txBox="1">
            <a:spLocks noChangeArrowheads="1"/>
          </p:cNvSpPr>
          <p:nvPr/>
        </p:nvSpPr>
        <p:spPr bwMode="auto">
          <a:xfrm rot="16200000">
            <a:off x="-96044" y="4783932"/>
            <a:ext cx="1008063" cy="457200"/>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b="0">
                <a:latin typeface="+mj-lt"/>
              </a:rPr>
              <a:t>Log N</a:t>
            </a:r>
          </a:p>
        </p:txBody>
      </p:sp>
      <p:sp>
        <p:nvSpPr>
          <p:cNvPr id="47" name="Footer Placeholder 4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0D4D9914-7B68-4844-B708-99C371D23B1D}" type="slidenum">
              <a:rPr lang="en-US">
                <a:latin typeface="+mj-lt"/>
              </a:rPr>
              <a:pPr/>
              <a:t>19</a:t>
            </a:fld>
            <a:endParaRPr lang="en-US">
              <a:latin typeface="+mj-lt"/>
            </a:endParaRPr>
          </a:p>
        </p:txBody>
      </p:sp>
      <p:sp>
        <p:nvSpPr>
          <p:cNvPr id="119810" name="Rectangle 2"/>
          <p:cNvSpPr>
            <a:spLocks noGrp="1" noChangeArrowheads="1"/>
          </p:cNvSpPr>
          <p:nvPr>
            <p:ph type="title"/>
          </p:nvPr>
        </p:nvSpPr>
        <p:spPr>
          <a:xfrm>
            <a:off x="685800" y="333375"/>
            <a:ext cx="7772400" cy="1143000"/>
          </a:xfrm>
        </p:spPr>
        <p:txBody>
          <a:bodyPr/>
          <a:lstStyle/>
          <a:p>
            <a:r>
              <a:rPr lang="en-US">
                <a:solidFill>
                  <a:schemeClr val="tx1"/>
                </a:solidFill>
              </a:rPr>
              <a:t>Why Logarthimic</a:t>
            </a:r>
          </a:p>
        </p:txBody>
      </p:sp>
      <p:sp>
        <p:nvSpPr>
          <p:cNvPr id="119812" name="AutoShape 4"/>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19813" name="AutoShape 5"/>
          <p:cNvCxnSpPr>
            <a:cxnSpLocks noChangeShapeType="1"/>
            <a:stCxn id="119812" idx="0"/>
            <a:endCxn id="119812"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119815" name="AutoShape 7"/>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19816" name="AutoShape 8"/>
          <p:cNvCxnSpPr>
            <a:cxnSpLocks noChangeShapeType="1"/>
            <a:stCxn id="119815" idx="0"/>
            <a:endCxn id="119815"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119818" name="AutoShape 10"/>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19819" name="AutoShape 11"/>
          <p:cNvCxnSpPr>
            <a:cxnSpLocks noChangeShapeType="1"/>
            <a:stCxn id="119818" idx="0"/>
            <a:endCxn id="119818"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119821" name="AutoShape 13"/>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19822" name="AutoShape 14"/>
          <p:cNvCxnSpPr>
            <a:cxnSpLocks noChangeShapeType="1"/>
            <a:stCxn id="119821" idx="0"/>
            <a:endCxn id="119821"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119824"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19825" name="AutoShape 17"/>
          <p:cNvCxnSpPr>
            <a:cxnSpLocks noChangeShapeType="1"/>
            <a:stCxn id="119824" idx="0"/>
            <a:endCxn id="119824"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119827"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19828" name="AutoShape 20"/>
          <p:cNvCxnSpPr>
            <a:cxnSpLocks noChangeShapeType="1"/>
            <a:stCxn id="119827" idx="0"/>
            <a:endCxn id="119827"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119829" name="Line 21"/>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30" name="Line 22"/>
          <p:cNvSpPr>
            <a:spLocks noChangeShapeType="1"/>
          </p:cNvSpPr>
          <p:nvPr/>
        </p:nvSpPr>
        <p:spPr bwMode="auto">
          <a:xfrm>
            <a:off x="1824038" y="4665663"/>
            <a:ext cx="304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19831" name="Line 23"/>
          <p:cNvSpPr>
            <a:spLocks noChangeShapeType="1"/>
          </p:cNvSpPr>
          <p:nvPr/>
        </p:nvSpPr>
        <p:spPr bwMode="auto">
          <a:xfrm>
            <a:off x="1824038" y="4979988"/>
            <a:ext cx="177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32" name="Line 24"/>
          <p:cNvSpPr>
            <a:spLocks noChangeShapeType="1"/>
          </p:cNvSpPr>
          <p:nvPr/>
        </p:nvSpPr>
        <p:spPr bwMode="auto">
          <a:xfrm>
            <a:off x="1824038" y="5310188"/>
            <a:ext cx="177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33" name="Line 25"/>
          <p:cNvSpPr>
            <a:spLocks noChangeShapeType="1"/>
          </p:cNvSpPr>
          <p:nvPr/>
        </p:nvSpPr>
        <p:spPr bwMode="auto">
          <a:xfrm>
            <a:off x="1824038" y="5603875"/>
            <a:ext cx="508000" cy="0"/>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34" name="Line 26"/>
          <p:cNvSpPr>
            <a:spLocks noChangeShapeType="1"/>
          </p:cNvSpPr>
          <p:nvPr/>
        </p:nvSpPr>
        <p:spPr bwMode="auto">
          <a:xfrm>
            <a:off x="3094038" y="5600700"/>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35" name="Line 27"/>
          <p:cNvSpPr>
            <a:spLocks noChangeShapeType="1"/>
          </p:cNvSpPr>
          <p:nvPr/>
        </p:nvSpPr>
        <p:spPr bwMode="auto">
          <a:xfrm>
            <a:off x="4364038" y="559752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36" name="Line 28"/>
          <p:cNvSpPr>
            <a:spLocks noChangeShapeType="1"/>
          </p:cNvSpPr>
          <p:nvPr/>
        </p:nvSpPr>
        <p:spPr bwMode="auto">
          <a:xfrm>
            <a:off x="5572125" y="5602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37" name="Line 29"/>
          <p:cNvSpPr>
            <a:spLocks noChangeShapeType="1"/>
          </p:cNvSpPr>
          <p:nvPr/>
        </p:nvSpPr>
        <p:spPr bwMode="auto">
          <a:xfrm>
            <a:off x="6778625" y="5602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38" name="Line 30"/>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19839" name="Line 31"/>
          <p:cNvSpPr>
            <a:spLocks noChangeShapeType="1"/>
          </p:cNvSpPr>
          <p:nvPr/>
        </p:nvSpPr>
        <p:spPr bwMode="auto">
          <a:xfrm>
            <a:off x="5572125" y="4981575"/>
            <a:ext cx="17145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40" name="Line 32"/>
          <p:cNvSpPr>
            <a:spLocks noChangeShapeType="1"/>
          </p:cNvSpPr>
          <p:nvPr/>
        </p:nvSpPr>
        <p:spPr bwMode="auto">
          <a:xfrm>
            <a:off x="5572125" y="5348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41" name="Line 33"/>
          <p:cNvSpPr>
            <a:spLocks noChangeShapeType="1"/>
          </p:cNvSpPr>
          <p:nvPr/>
        </p:nvSpPr>
        <p:spPr bwMode="auto">
          <a:xfrm>
            <a:off x="6778625" y="5348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42" name="Line 34"/>
          <p:cNvSpPr>
            <a:spLocks noChangeShapeType="1"/>
          </p:cNvSpPr>
          <p:nvPr/>
        </p:nvSpPr>
        <p:spPr bwMode="auto">
          <a:xfrm>
            <a:off x="4364038" y="531177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43" name="Line 35"/>
          <p:cNvSpPr>
            <a:spLocks noChangeShapeType="1"/>
          </p:cNvSpPr>
          <p:nvPr/>
        </p:nvSpPr>
        <p:spPr bwMode="auto">
          <a:xfrm>
            <a:off x="4364038" y="498157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119844" name="Rectangle 36"/>
          <p:cNvSpPr>
            <a:spLocks noGrp="1" noChangeArrowheads="1"/>
          </p:cNvSpPr>
          <p:nvPr>
            <p:ph type="body" idx="1"/>
          </p:nvPr>
        </p:nvSpPr>
        <p:spPr>
          <a:xfrm>
            <a:off x="611188" y="1557338"/>
            <a:ext cx="8137525" cy="2303462"/>
          </a:xfrm>
          <a:noFill/>
          <a:ln/>
        </p:spPr>
        <p:txBody>
          <a:bodyPr/>
          <a:lstStyle/>
          <a:p>
            <a:r>
              <a:rPr lang="en-US" dirty="0">
                <a:latin typeface="+mj-lt"/>
              </a:rPr>
              <a:t>Property</a:t>
            </a:r>
            <a:r>
              <a:rPr lang="en-US" dirty="0">
                <a:solidFill>
                  <a:srgbClr val="0000FF"/>
                </a:solidFill>
                <a:latin typeface="+mj-lt"/>
              </a:rPr>
              <a:t>: Each pointer at layer </a:t>
            </a:r>
            <a:r>
              <a:rPr lang="en-US" dirty="0" err="1">
                <a:solidFill>
                  <a:schemeClr val="tx1"/>
                </a:solidFill>
                <a:latin typeface="+mj-lt"/>
              </a:rPr>
              <a:t>i</a:t>
            </a:r>
            <a:r>
              <a:rPr lang="en-US" dirty="0">
                <a:latin typeface="+mj-lt"/>
              </a:rPr>
              <a:t> </a:t>
            </a:r>
            <a:r>
              <a:rPr lang="en-US" dirty="0">
                <a:solidFill>
                  <a:srgbClr val="0000FF"/>
                </a:solidFill>
                <a:latin typeface="+mj-lt"/>
              </a:rPr>
              <a:t>jumps over roughly </a:t>
            </a:r>
            <a:r>
              <a:rPr lang="en-US" dirty="0">
                <a:solidFill>
                  <a:schemeClr val="tx1"/>
                </a:solidFill>
                <a:latin typeface="+mj-lt"/>
              </a:rPr>
              <a:t>2</a:t>
            </a:r>
            <a:r>
              <a:rPr lang="en-US" baseline="30000" dirty="0">
                <a:solidFill>
                  <a:schemeClr val="tx1"/>
                </a:solidFill>
                <a:latin typeface="+mj-lt"/>
              </a:rPr>
              <a:t>i</a:t>
            </a:r>
            <a:r>
              <a:rPr lang="en-US" baseline="30000" dirty="0">
                <a:solidFill>
                  <a:srgbClr val="0000FF"/>
                </a:solidFill>
                <a:latin typeface="+mj-lt"/>
              </a:rPr>
              <a:t> </a:t>
            </a:r>
            <a:r>
              <a:rPr lang="en-US" dirty="0">
                <a:solidFill>
                  <a:srgbClr val="0000FF"/>
                </a:solidFill>
                <a:latin typeface="+mj-lt"/>
              </a:rPr>
              <a:t>nodes</a:t>
            </a:r>
          </a:p>
          <a:p>
            <a:r>
              <a:rPr lang="en-US" dirty="0">
                <a:solidFill>
                  <a:srgbClr val="0000FF"/>
                </a:solidFill>
                <a:latin typeface="+mj-lt"/>
              </a:rPr>
              <a:t>Pick node heights </a:t>
            </a:r>
            <a:r>
              <a:rPr lang="en-US" dirty="0">
                <a:latin typeface="+mj-lt"/>
              </a:rPr>
              <a:t>randomly</a:t>
            </a:r>
            <a:r>
              <a:rPr lang="en-US" dirty="0">
                <a:solidFill>
                  <a:srgbClr val="0000FF"/>
                </a:solidFill>
                <a:latin typeface="+mj-lt"/>
              </a:rPr>
              <a:t> so property guaranteed probabilistically</a:t>
            </a:r>
          </a:p>
        </p:txBody>
      </p:sp>
      <p:sp>
        <p:nvSpPr>
          <p:cNvPr id="119845" name="AutoShape 37"/>
          <p:cNvSpPr>
            <a:spLocks/>
          </p:cNvSpPr>
          <p:nvPr/>
        </p:nvSpPr>
        <p:spPr bwMode="auto">
          <a:xfrm rot="5400000">
            <a:off x="3167856" y="3032919"/>
            <a:ext cx="574675" cy="2808288"/>
          </a:xfrm>
          <a:prstGeom prst="leftBrace">
            <a:avLst>
              <a:gd name="adj1" fmla="val 40723"/>
              <a:gd name="adj2" fmla="val 50000"/>
            </a:avLst>
          </a:prstGeom>
          <a:noFill/>
          <a:ln w="38100">
            <a:solidFill>
              <a:srgbClr val="FF0000"/>
            </a:solidFill>
            <a:round/>
            <a:headEnd/>
            <a:tailEnd/>
          </a:ln>
          <a:effectLst/>
        </p:spPr>
        <p:txBody>
          <a:bodyPr wrap="none" anchor="ctr"/>
          <a:lstStyle/>
          <a:p>
            <a:endParaRPr lang="en-US">
              <a:latin typeface="+mj-lt"/>
            </a:endParaRPr>
          </a:p>
        </p:txBody>
      </p:sp>
      <p:sp>
        <p:nvSpPr>
          <p:cNvPr id="119846" name="AutoShape 38"/>
          <p:cNvSpPr>
            <a:spLocks/>
          </p:cNvSpPr>
          <p:nvPr/>
        </p:nvSpPr>
        <p:spPr bwMode="auto">
          <a:xfrm rot="5400000">
            <a:off x="6120606" y="3609182"/>
            <a:ext cx="574675" cy="1655762"/>
          </a:xfrm>
          <a:prstGeom prst="leftBrace">
            <a:avLst>
              <a:gd name="adj1" fmla="val 24010"/>
              <a:gd name="adj2" fmla="val 50000"/>
            </a:avLst>
          </a:prstGeom>
          <a:noFill/>
          <a:ln w="38100">
            <a:solidFill>
              <a:srgbClr val="FF0000"/>
            </a:solidFill>
            <a:round/>
            <a:headEnd/>
            <a:tailEnd/>
          </a:ln>
          <a:effectLst/>
        </p:spPr>
        <p:txBody>
          <a:bodyPr wrap="none" anchor="ctr"/>
          <a:lstStyle/>
          <a:p>
            <a:endParaRPr lang="en-US">
              <a:latin typeface="+mj-lt"/>
            </a:endParaRPr>
          </a:p>
        </p:txBody>
      </p:sp>
      <p:sp>
        <p:nvSpPr>
          <p:cNvPr id="119847" name="Text Box 39"/>
          <p:cNvSpPr txBox="1">
            <a:spLocks noChangeArrowheads="1"/>
          </p:cNvSpPr>
          <p:nvPr/>
        </p:nvSpPr>
        <p:spPr bwMode="auto">
          <a:xfrm>
            <a:off x="3276600" y="3716338"/>
            <a:ext cx="401072" cy="461665"/>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b="0">
                <a:latin typeface="+mj-lt"/>
              </a:rPr>
              <a:t>2</a:t>
            </a:r>
            <a:r>
              <a:rPr lang="en-US" sz="2400" b="0" baseline="30000">
                <a:latin typeface="+mj-lt"/>
              </a:rPr>
              <a:t>i</a:t>
            </a:r>
            <a:endParaRPr lang="en-US" sz="2400" b="0">
              <a:latin typeface="+mj-lt"/>
            </a:endParaRPr>
          </a:p>
        </p:txBody>
      </p:sp>
      <p:sp>
        <p:nvSpPr>
          <p:cNvPr id="119848" name="Text Box 40"/>
          <p:cNvSpPr txBox="1">
            <a:spLocks noChangeArrowheads="1"/>
          </p:cNvSpPr>
          <p:nvPr/>
        </p:nvSpPr>
        <p:spPr bwMode="auto">
          <a:xfrm>
            <a:off x="6232525" y="3716338"/>
            <a:ext cx="401072" cy="461665"/>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b="0">
                <a:latin typeface="+mj-lt"/>
              </a:rPr>
              <a:t>2</a:t>
            </a:r>
            <a:r>
              <a:rPr lang="en-US" sz="2400" b="0" baseline="30000">
                <a:latin typeface="+mj-lt"/>
              </a:rPr>
              <a:t>i</a:t>
            </a:r>
            <a:endParaRPr lang="en-US" sz="2400" b="0">
              <a:latin typeface="+mj-lt"/>
            </a:endParaRPr>
          </a:p>
        </p:txBody>
      </p:sp>
      <p:sp>
        <p:nvSpPr>
          <p:cNvPr id="37" name="Footer Placeholder 3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C7A1399-1401-4728-8BAD-DAD69270736B}" type="slidenum">
              <a:rPr lang="en-US">
                <a:latin typeface="+mj-lt"/>
              </a:rPr>
              <a:pPr/>
              <a:t>2</a:t>
            </a:fld>
            <a:endParaRPr lang="en-US">
              <a:latin typeface="+mj-lt"/>
            </a:endParaRPr>
          </a:p>
        </p:txBody>
      </p:sp>
      <p:sp>
        <p:nvSpPr>
          <p:cNvPr id="222210" name="Rectangle 2"/>
          <p:cNvSpPr>
            <a:spLocks noGrp="1" noChangeArrowheads="1"/>
          </p:cNvSpPr>
          <p:nvPr>
            <p:ph type="title"/>
          </p:nvPr>
        </p:nvSpPr>
        <p:spPr>
          <a:xfrm>
            <a:off x="685800" y="333375"/>
            <a:ext cx="7772400" cy="1143000"/>
          </a:xfrm>
        </p:spPr>
        <p:txBody>
          <a:bodyPr/>
          <a:lstStyle/>
          <a:p>
            <a:r>
              <a:rPr lang="en-US" dirty="0"/>
              <a:t>Set Object Interface</a:t>
            </a:r>
          </a:p>
        </p:txBody>
      </p:sp>
      <p:sp>
        <p:nvSpPr>
          <p:cNvPr id="222211" name="Rectangle 3"/>
          <p:cNvSpPr>
            <a:spLocks noGrp="1" noChangeArrowheads="1"/>
          </p:cNvSpPr>
          <p:nvPr>
            <p:ph type="body" idx="1"/>
          </p:nvPr>
        </p:nvSpPr>
        <p:spPr>
          <a:noFill/>
          <a:ln/>
        </p:spPr>
        <p:txBody>
          <a:bodyPr/>
          <a:lstStyle/>
          <a:p>
            <a:r>
              <a:rPr lang="en-US" dirty="0">
                <a:solidFill>
                  <a:srgbClr val="0000FF"/>
                </a:solidFill>
                <a:latin typeface="+mj-lt"/>
              </a:rPr>
              <a:t>Collection of elements</a:t>
            </a:r>
          </a:p>
          <a:p>
            <a:r>
              <a:rPr lang="en-US" dirty="0">
                <a:solidFill>
                  <a:srgbClr val="0000FF"/>
                </a:solidFill>
                <a:latin typeface="+mj-lt"/>
              </a:rPr>
              <a:t>No duplicates</a:t>
            </a:r>
          </a:p>
          <a:p>
            <a:r>
              <a:rPr lang="en-US" dirty="0">
                <a:solidFill>
                  <a:srgbClr val="0000FF"/>
                </a:solidFill>
                <a:latin typeface="+mj-lt"/>
              </a:rPr>
              <a:t>Methods</a:t>
            </a:r>
          </a:p>
          <a:p>
            <a:pPr lvl="1"/>
            <a:r>
              <a:rPr lang="en-US" dirty="0">
                <a:solidFill>
                  <a:schemeClr val="tx1"/>
                </a:solidFill>
                <a:latin typeface="+mj-lt"/>
              </a:rPr>
              <a:t>add()</a:t>
            </a:r>
            <a:r>
              <a:rPr lang="en-US" dirty="0">
                <a:solidFill>
                  <a:srgbClr val="0000FF"/>
                </a:solidFill>
                <a:latin typeface="+mj-lt"/>
              </a:rPr>
              <a:t> a new element</a:t>
            </a:r>
          </a:p>
          <a:p>
            <a:pPr lvl="1"/>
            <a:r>
              <a:rPr lang="en-US" dirty="0">
                <a:solidFill>
                  <a:schemeClr val="tx1"/>
                </a:solidFill>
                <a:latin typeface="+mj-lt"/>
              </a:rPr>
              <a:t>remove()</a:t>
            </a:r>
            <a:r>
              <a:rPr lang="en-US" dirty="0">
                <a:solidFill>
                  <a:srgbClr val="0000FF"/>
                </a:solidFill>
                <a:latin typeface="+mj-lt"/>
              </a:rPr>
              <a:t> an element</a:t>
            </a:r>
          </a:p>
          <a:p>
            <a:pPr lvl="1"/>
            <a:r>
              <a:rPr lang="en-US" dirty="0">
                <a:solidFill>
                  <a:schemeClr val="tx1"/>
                </a:solidFill>
                <a:latin typeface="+mj-lt"/>
              </a:rPr>
              <a:t>contains()</a:t>
            </a:r>
            <a:r>
              <a:rPr lang="en-US" dirty="0">
                <a:solidFill>
                  <a:srgbClr val="0000FF"/>
                </a:solidFill>
                <a:latin typeface="+mj-lt"/>
              </a:rPr>
              <a:t> if element is present</a:t>
            </a:r>
          </a:p>
        </p:txBody>
      </p:sp>
      <p:sp>
        <p:nvSpPr>
          <p:cNvPr id="6" name="Footer Placeholder 5"/>
          <p:cNvSpPr>
            <a:spLocks noGrp="1"/>
          </p:cNvSpPr>
          <p:nvPr>
            <p:ph type="ftr" sz="quarter" idx="11"/>
          </p:nvPr>
        </p:nvSpPr>
        <p:spPr/>
        <p:txBody>
          <a:bodyPr/>
          <a:lstStyle/>
          <a:p>
            <a:r>
              <a:rPr lang="en-US" dirty="0"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1F3175D-E5DA-4558-8422-6B109D9DBFB4}" type="slidenum">
              <a:rPr lang="en-US">
                <a:latin typeface="+mj-lt"/>
              </a:rPr>
              <a:pPr/>
              <a:t>20</a:t>
            </a:fld>
            <a:endParaRPr lang="en-US">
              <a:latin typeface="+mj-lt"/>
            </a:endParaRPr>
          </a:p>
        </p:txBody>
      </p:sp>
      <p:sp>
        <p:nvSpPr>
          <p:cNvPr id="53250" name="Rectangle 2"/>
          <p:cNvSpPr>
            <a:spLocks noGrp="1" noChangeArrowheads="1"/>
          </p:cNvSpPr>
          <p:nvPr>
            <p:ph type="title"/>
          </p:nvPr>
        </p:nvSpPr>
        <p:spPr>
          <a:xfrm>
            <a:off x="684213" y="44450"/>
            <a:ext cx="7772400" cy="1143000"/>
          </a:xfrm>
        </p:spPr>
        <p:txBody>
          <a:bodyPr/>
          <a:lstStyle/>
          <a:p>
            <a:r>
              <a:rPr lang="en-US" dirty="0" smtClean="0"/>
              <a:t>Sequential Find</a:t>
            </a:r>
            <a:endParaRPr lang="en-US" dirty="0"/>
          </a:p>
        </p:txBody>
      </p:sp>
      <p:sp>
        <p:nvSpPr>
          <p:cNvPr id="53251" name="Rectangle 3"/>
          <p:cNvSpPr>
            <a:spLocks noGrp="1" noChangeArrowheads="1"/>
          </p:cNvSpPr>
          <p:nvPr>
            <p:ph type="body" idx="1"/>
          </p:nvPr>
        </p:nvSpPr>
        <p:spPr>
          <a:xfrm>
            <a:off x="755650" y="1700213"/>
            <a:ext cx="7921625" cy="957506"/>
          </a:xfrm>
          <a:solidFill>
            <a:srgbClr val="FFFFCC"/>
          </a:solidFill>
          <a:ln/>
        </p:spPr>
        <p:txBody>
          <a:bodyPr>
            <a:spAutoFit/>
          </a:bodyPr>
          <a:lstStyle/>
          <a:p>
            <a:pPr>
              <a:lnSpc>
                <a:spcPct val="80000"/>
              </a:lnSpc>
              <a:buFontTx/>
              <a:buNone/>
            </a:pPr>
            <a:r>
              <a:rPr lang="en-US" sz="2000" b="1" dirty="0">
                <a:solidFill>
                  <a:srgbClr val="0000FF"/>
                </a:solidFill>
                <a:latin typeface="Lucida Console" pitchFamily="49" charset="0"/>
              </a:rPr>
              <a:t> </a:t>
            </a:r>
            <a:r>
              <a:rPr lang="en-US" sz="2000" b="1" dirty="0" err="1">
                <a:solidFill>
                  <a:schemeClr val="tx1"/>
                </a:solidFill>
                <a:latin typeface="Lucida Console" pitchFamily="49" charset="0"/>
              </a:rPr>
              <a:t>int</a:t>
            </a:r>
            <a:r>
              <a:rPr lang="en-US" sz="2000" b="1" dirty="0">
                <a:solidFill>
                  <a:srgbClr val="0000FF"/>
                </a:solidFill>
                <a:latin typeface="Lucida Console" pitchFamily="49" charset="0"/>
              </a:rPr>
              <a:t> find(T x, Node&lt;T&gt;[] </a:t>
            </a:r>
            <a:r>
              <a:rPr lang="en-US" sz="2000" b="1" dirty="0" err="1">
                <a:solidFill>
                  <a:srgbClr val="0000FF"/>
                </a:solidFill>
                <a:latin typeface="Lucida Console" pitchFamily="49" charset="0"/>
              </a:rPr>
              <a:t>preds</a:t>
            </a:r>
            <a:r>
              <a:rPr lang="en-US" sz="2000" b="1" dirty="0">
                <a:solidFill>
                  <a:srgbClr val="0000FF"/>
                </a:solidFill>
                <a:latin typeface="Lucida Console" pitchFamily="49" charset="0"/>
              </a:rPr>
              <a:t>, Node&lt;T&gt;[] </a:t>
            </a:r>
            <a:r>
              <a:rPr lang="en-US" sz="2000" b="1" dirty="0" err="1">
                <a:solidFill>
                  <a:srgbClr val="0000FF"/>
                </a:solidFill>
                <a:latin typeface="Lucida Console" pitchFamily="49" charset="0"/>
              </a:rPr>
              <a:t>succs</a:t>
            </a:r>
            <a:r>
              <a:rPr lang="en-US" sz="2000" b="1" dirty="0">
                <a:solidFill>
                  <a:srgbClr val="0000FF"/>
                </a:solidFill>
                <a:latin typeface="Lucida Console" pitchFamily="49" charset="0"/>
              </a:rPr>
              <a:t>) {</a:t>
            </a:r>
          </a:p>
          <a:p>
            <a:pPr>
              <a:lnSpc>
                <a:spcPct val="80000"/>
              </a:lnSpc>
              <a:buFontTx/>
              <a:buNone/>
            </a:pPr>
            <a:r>
              <a:rPr lang="en-US" sz="2000" b="1" dirty="0">
                <a:solidFill>
                  <a:srgbClr val="0000FF"/>
                </a:solidFill>
                <a:latin typeface="Lucida Console" pitchFamily="49" charset="0"/>
              </a:rPr>
              <a:t>   …</a:t>
            </a:r>
          </a:p>
          <a:p>
            <a:pPr>
              <a:lnSpc>
                <a:spcPct val="80000"/>
              </a:lnSpc>
              <a:buFontTx/>
              <a:buNone/>
            </a:pPr>
            <a:r>
              <a:rPr lang="en-US" sz="2000" b="1" dirty="0">
                <a:solidFill>
                  <a:srgbClr val="0000FF"/>
                </a:solidFill>
                <a:latin typeface="Lucida Console" pitchFamily="49" charset="0"/>
              </a:rPr>
              <a:t>   }</a:t>
            </a:r>
          </a:p>
        </p:txBody>
      </p:sp>
      <p:sp>
        <p:nvSpPr>
          <p:cNvPr id="6" name="Footer Placeholder 5"/>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F1057ED-11A9-4CF0-AF60-F9C697BC2677}" type="slidenum">
              <a:rPr lang="en-US">
                <a:latin typeface="+mj-lt"/>
              </a:rPr>
              <a:pPr/>
              <a:t>21</a:t>
            </a:fld>
            <a:endParaRPr lang="en-US">
              <a:latin typeface="+mj-lt"/>
            </a:endParaRPr>
          </a:p>
        </p:txBody>
      </p:sp>
      <p:sp>
        <p:nvSpPr>
          <p:cNvPr id="291842" name="Rectangle 2"/>
          <p:cNvSpPr>
            <a:spLocks noGrp="1" noChangeArrowheads="1"/>
          </p:cNvSpPr>
          <p:nvPr>
            <p:ph type="title"/>
          </p:nvPr>
        </p:nvSpPr>
        <p:spPr>
          <a:xfrm>
            <a:off x="684213" y="44450"/>
            <a:ext cx="7772400" cy="1143000"/>
          </a:xfrm>
        </p:spPr>
        <p:txBody>
          <a:bodyPr/>
          <a:lstStyle/>
          <a:p>
            <a:r>
              <a:rPr lang="en-US" dirty="0" smtClean="0"/>
              <a:t>Sequential Find</a:t>
            </a:r>
            <a:endParaRPr lang="en-US" dirty="0"/>
          </a:p>
        </p:txBody>
      </p:sp>
      <p:sp>
        <p:nvSpPr>
          <p:cNvPr id="291843" name="Rectangle 3"/>
          <p:cNvSpPr>
            <a:spLocks noGrp="1" noChangeArrowheads="1"/>
          </p:cNvSpPr>
          <p:nvPr>
            <p:ph type="body" idx="1"/>
          </p:nvPr>
        </p:nvSpPr>
        <p:spPr>
          <a:xfrm>
            <a:off x="755650" y="1700213"/>
            <a:ext cx="7921625" cy="957506"/>
          </a:xfrm>
          <a:solidFill>
            <a:srgbClr val="FFFFCC"/>
          </a:solidFill>
          <a:ln/>
        </p:spPr>
        <p:txBody>
          <a:bodyPr>
            <a:spAutoFit/>
          </a:bodyPr>
          <a:lstStyle/>
          <a:p>
            <a:pPr>
              <a:lnSpc>
                <a:spcPct val="80000"/>
              </a:lnSpc>
              <a:buFontTx/>
              <a:buNone/>
            </a:pPr>
            <a:r>
              <a:rPr lang="en-US" sz="2000" b="1" dirty="0">
                <a:solidFill>
                  <a:srgbClr val="0000FF"/>
                </a:solidFill>
                <a:latin typeface="Lucida Console" pitchFamily="49" charset="0"/>
              </a:rPr>
              <a:t> </a:t>
            </a:r>
            <a:r>
              <a:rPr lang="en-US" sz="2000" b="1" dirty="0" err="1">
                <a:solidFill>
                  <a:schemeClr val="tx1"/>
                </a:solidFill>
                <a:latin typeface="Lucida Console" pitchFamily="49" charset="0"/>
              </a:rPr>
              <a:t>int</a:t>
            </a:r>
            <a:r>
              <a:rPr lang="en-US" sz="2000" b="1" dirty="0">
                <a:solidFill>
                  <a:srgbClr val="0000FF"/>
                </a:solidFill>
                <a:latin typeface="Lucida Console" pitchFamily="49" charset="0"/>
              </a:rPr>
              <a:t> </a:t>
            </a:r>
            <a:r>
              <a:rPr lang="en-US" sz="2000" b="1" dirty="0">
                <a:solidFill>
                  <a:srgbClr val="DDDDDD"/>
                </a:solidFill>
                <a:latin typeface="Lucida Console" pitchFamily="49" charset="0"/>
              </a:rPr>
              <a:t>find(T x, Node&lt;T&gt;[] </a:t>
            </a:r>
            <a:r>
              <a:rPr lang="en-US" sz="2000" b="1" dirty="0" err="1">
                <a:solidFill>
                  <a:srgbClr val="DDDDDD"/>
                </a:solidFill>
                <a:latin typeface="Lucida Console" pitchFamily="49" charset="0"/>
              </a:rPr>
              <a:t>preds</a:t>
            </a:r>
            <a:r>
              <a:rPr lang="en-US" sz="2000" b="1" dirty="0">
                <a:solidFill>
                  <a:srgbClr val="DDDDDD"/>
                </a:solidFill>
                <a:latin typeface="Lucida Console" pitchFamily="49" charset="0"/>
              </a:rPr>
              <a:t>, Node&lt;T&gt;[] </a:t>
            </a:r>
            <a:r>
              <a:rPr lang="en-US" sz="2000" b="1" dirty="0" err="1">
                <a:solidFill>
                  <a:srgbClr val="DDDDDD"/>
                </a:solidFill>
                <a:latin typeface="Lucida Console" pitchFamily="49" charset="0"/>
              </a:rPr>
              <a:t>succs</a:t>
            </a:r>
            <a:r>
              <a:rPr lang="en-US" sz="2000" b="1" dirty="0">
                <a:solidFill>
                  <a:srgbClr val="DDDDDD"/>
                </a:solidFill>
                <a:latin typeface="Lucida Console" pitchFamily="49" charset="0"/>
              </a:rPr>
              <a:t>) {</a:t>
            </a:r>
          </a:p>
          <a:p>
            <a:pPr>
              <a:lnSpc>
                <a:spcPct val="80000"/>
              </a:lnSpc>
              <a:buFontTx/>
              <a:buNone/>
            </a:pPr>
            <a:r>
              <a:rPr lang="en-US" sz="2000" b="1" dirty="0">
                <a:solidFill>
                  <a:srgbClr val="DDDDDD"/>
                </a:solidFill>
                <a:latin typeface="Lucida Console" pitchFamily="49" charset="0"/>
              </a:rPr>
              <a:t>   …</a:t>
            </a:r>
          </a:p>
          <a:p>
            <a:pPr>
              <a:lnSpc>
                <a:spcPct val="80000"/>
              </a:lnSpc>
              <a:buFontTx/>
              <a:buNone/>
            </a:pPr>
            <a:r>
              <a:rPr lang="en-US" sz="2000" b="1" dirty="0">
                <a:solidFill>
                  <a:srgbClr val="DDDDDD"/>
                </a:solidFill>
                <a:latin typeface="Lucida Console" pitchFamily="49" charset="0"/>
              </a:rPr>
              <a:t>   }</a:t>
            </a:r>
          </a:p>
        </p:txBody>
      </p:sp>
      <p:sp>
        <p:nvSpPr>
          <p:cNvPr id="291846" name="AutoShape 6"/>
          <p:cNvSpPr>
            <a:spLocks noChangeArrowheads="1"/>
          </p:cNvSpPr>
          <p:nvPr/>
        </p:nvSpPr>
        <p:spPr bwMode="auto">
          <a:xfrm>
            <a:off x="900113" y="1700213"/>
            <a:ext cx="647700" cy="360362"/>
          </a:xfrm>
          <a:prstGeom prst="wedgeRoundRectCallout">
            <a:avLst>
              <a:gd name="adj1" fmla="val 55148"/>
              <a:gd name="adj2" fmla="val 344713"/>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291847" name="Text Box 7"/>
          <p:cNvSpPr txBox="1">
            <a:spLocks noChangeArrowheads="1"/>
          </p:cNvSpPr>
          <p:nvPr/>
        </p:nvSpPr>
        <p:spPr bwMode="auto">
          <a:xfrm>
            <a:off x="830078" y="3141663"/>
            <a:ext cx="1975220" cy="646331"/>
          </a:xfrm>
          <a:prstGeom prst="rect">
            <a:avLst/>
          </a:prstGeom>
          <a:noFill/>
          <a:ln w="38100" algn="ctr">
            <a:noFill/>
            <a:miter lim="800000"/>
            <a:headEnd/>
            <a:tailEnd/>
          </a:ln>
          <a:effectLst/>
        </p:spPr>
        <p:txBody>
          <a:bodyPr wrap="none">
            <a:spAutoFit/>
          </a:bodyPr>
          <a:lstStyle/>
          <a:p>
            <a:pPr marL="342900" indent="-342900"/>
            <a:r>
              <a:rPr lang="en-US" sz="2000">
                <a:latin typeface="+mj-lt"/>
              </a:rPr>
              <a:t>object height</a:t>
            </a:r>
          </a:p>
          <a:p>
            <a:pPr marL="342900" indent="-342900"/>
            <a:r>
              <a:rPr lang="en-US" sz="2000">
                <a:latin typeface="+mj-lt"/>
              </a:rPr>
              <a:t>(-1 if not there)</a:t>
            </a:r>
          </a:p>
        </p:txBody>
      </p:sp>
      <p:sp>
        <p:nvSpPr>
          <p:cNvPr id="8" name="Footer Placeholder 7"/>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75B351B3-5E50-454C-B083-D06F8117CBD7}" type="slidenum">
              <a:rPr lang="en-US">
                <a:latin typeface="+mj-lt"/>
              </a:rPr>
              <a:pPr/>
              <a:t>22</a:t>
            </a:fld>
            <a:endParaRPr lang="en-US">
              <a:latin typeface="+mj-lt"/>
            </a:endParaRPr>
          </a:p>
        </p:txBody>
      </p:sp>
      <p:sp>
        <p:nvSpPr>
          <p:cNvPr id="271362" name="Rectangle 2"/>
          <p:cNvSpPr>
            <a:spLocks noGrp="1" noChangeArrowheads="1"/>
          </p:cNvSpPr>
          <p:nvPr>
            <p:ph type="title"/>
          </p:nvPr>
        </p:nvSpPr>
        <p:spPr>
          <a:xfrm>
            <a:off x="684213" y="44450"/>
            <a:ext cx="7772400" cy="1143000"/>
          </a:xfrm>
        </p:spPr>
        <p:txBody>
          <a:bodyPr/>
          <a:lstStyle/>
          <a:p>
            <a:r>
              <a:rPr lang="en-US" dirty="0" smtClean="0"/>
              <a:t>Sequential Find</a:t>
            </a:r>
            <a:endParaRPr lang="en-US" dirty="0"/>
          </a:p>
        </p:txBody>
      </p:sp>
      <p:sp>
        <p:nvSpPr>
          <p:cNvPr id="271363" name="Rectangle 3"/>
          <p:cNvSpPr>
            <a:spLocks noGrp="1" noChangeArrowheads="1"/>
          </p:cNvSpPr>
          <p:nvPr>
            <p:ph type="body" idx="1"/>
          </p:nvPr>
        </p:nvSpPr>
        <p:spPr>
          <a:xfrm>
            <a:off x="755650" y="1700213"/>
            <a:ext cx="7921625" cy="957506"/>
          </a:xfrm>
          <a:solidFill>
            <a:srgbClr val="FFFFCC"/>
          </a:solidFill>
          <a:ln/>
        </p:spPr>
        <p:txBody>
          <a:bodyPr>
            <a:spAutoFit/>
          </a:bodyPr>
          <a:lstStyle/>
          <a:p>
            <a:pPr>
              <a:lnSpc>
                <a:spcPct val="80000"/>
              </a:lnSpc>
              <a:buFontTx/>
              <a:buNone/>
            </a:pPr>
            <a:r>
              <a:rPr lang="en-US" sz="2000" b="1" dirty="0">
                <a:solidFill>
                  <a:srgbClr val="0000FF"/>
                </a:solidFill>
                <a:latin typeface="Lucida Console" pitchFamily="49" charset="0"/>
              </a:rPr>
              <a:t> </a:t>
            </a:r>
            <a:r>
              <a:rPr lang="en-US" sz="2000" b="1" dirty="0" err="1">
                <a:solidFill>
                  <a:schemeClr val="tx1"/>
                </a:solidFill>
                <a:latin typeface="Lucida Console" pitchFamily="49" charset="0"/>
              </a:rPr>
              <a:t>int</a:t>
            </a:r>
            <a:r>
              <a:rPr lang="en-US" sz="2000" b="1" dirty="0">
                <a:latin typeface="Lucida Console" pitchFamily="49" charset="0"/>
              </a:rPr>
              <a:t> </a:t>
            </a:r>
            <a:r>
              <a:rPr lang="en-US" sz="2000" b="1" dirty="0">
                <a:solidFill>
                  <a:srgbClr val="C0C0C0"/>
                </a:solidFill>
                <a:latin typeface="Lucida Console" pitchFamily="49" charset="0"/>
              </a:rPr>
              <a:t>find(</a:t>
            </a:r>
            <a:r>
              <a:rPr lang="en-US" sz="2000" b="1" dirty="0">
                <a:solidFill>
                  <a:srgbClr val="0000FF"/>
                </a:solidFill>
                <a:latin typeface="Lucida Console" pitchFamily="49" charset="0"/>
              </a:rPr>
              <a:t>T x, </a:t>
            </a:r>
            <a:r>
              <a:rPr lang="en-US" sz="2000" b="1" dirty="0">
                <a:solidFill>
                  <a:srgbClr val="C0C0C0"/>
                </a:solidFill>
                <a:latin typeface="Lucida Console" pitchFamily="49" charset="0"/>
              </a:rPr>
              <a:t>Node&lt;T&gt;[] </a:t>
            </a:r>
            <a:r>
              <a:rPr lang="en-US" sz="2000" b="1" dirty="0" err="1">
                <a:solidFill>
                  <a:srgbClr val="C0C0C0"/>
                </a:solidFill>
                <a:latin typeface="Lucida Console" pitchFamily="49" charset="0"/>
              </a:rPr>
              <a:t>preds</a:t>
            </a:r>
            <a:r>
              <a:rPr lang="en-US" sz="2000" b="1" dirty="0">
                <a:solidFill>
                  <a:srgbClr val="C0C0C0"/>
                </a:solidFill>
                <a:latin typeface="Lucida Console" pitchFamily="49" charset="0"/>
              </a:rPr>
              <a:t>, Node&lt;T&gt;[] </a:t>
            </a:r>
            <a:r>
              <a:rPr lang="en-US" sz="2000" b="1" dirty="0" err="1">
                <a:solidFill>
                  <a:srgbClr val="C0C0C0"/>
                </a:solidFill>
                <a:latin typeface="Lucida Console" pitchFamily="49" charset="0"/>
              </a:rPr>
              <a:t>succs</a:t>
            </a:r>
            <a:r>
              <a:rPr lang="en-US" sz="2000" b="1" dirty="0">
                <a:solidFill>
                  <a:srgbClr val="C0C0C0"/>
                </a:solidFill>
                <a:latin typeface="Lucida Console" pitchFamily="49" charset="0"/>
              </a:rPr>
              <a:t>) {</a:t>
            </a:r>
          </a:p>
          <a:p>
            <a:pPr>
              <a:lnSpc>
                <a:spcPct val="80000"/>
              </a:lnSpc>
              <a:buFontTx/>
              <a:buNone/>
            </a:pPr>
            <a:r>
              <a:rPr lang="en-US" sz="2000" b="1" dirty="0">
                <a:solidFill>
                  <a:srgbClr val="C0C0C0"/>
                </a:solidFill>
                <a:latin typeface="Lucida Console" pitchFamily="49" charset="0"/>
              </a:rPr>
              <a:t>   …</a:t>
            </a:r>
          </a:p>
          <a:p>
            <a:pPr>
              <a:lnSpc>
                <a:spcPct val="80000"/>
              </a:lnSpc>
              <a:buFontTx/>
              <a:buNone/>
            </a:pPr>
            <a:r>
              <a:rPr lang="en-US" sz="2000" b="1" dirty="0">
                <a:solidFill>
                  <a:srgbClr val="C0C0C0"/>
                </a:solidFill>
                <a:latin typeface="Lucida Console" pitchFamily="49" charset="0"/>
              </a:rPr>
              <a:t>   }</a:t>
            </a:r>
          </a:p>
        </p:txBody>
      </p:sp>
      <p:sp>
        <p:nvSpPr>
          <p:cNvPr id="271364" name="AutoShape 4"/>
          <p:cNvSpPr>
            <a:spLocks noChangeArrowheads="1"/>
          </p:cNvSpPr>
          <p:nvPr/>
        </p:nvSpPr>
        <p:spPr bwMode="auto">
          <a:xfrm>
            <a:off x="2339975" y="1700213"/>
            <a:ext cx="647700" cy="360362"/>
          </a:xfrm>
          <a:prstGeom prst="wedgeRoundRectCallout">
            <a:avLst>
              <a:gd name="adj1" fmla="val 107843"/>
              <a:gd name="adj2" fmla="val 527972"/>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271365" name="Text Box 5"/>
          <p:cNvSpPr txBox="1">
            <a:spLocks noChangeArrowheads="1"/>
          </p:cNvSpPr>
          <p:nvPr/>
        </p:nvSpPr>
        <p:spPr bwMode="auto">
          <a:xfrm>
            <a:off x="2646363" y="4005263"/>
            <a:ext cx="1930400" cy="336550"/>
          </a:xfrm>
          <a:prstGeom prst="rect">
            <a:avLst/>
          </a:prstGeom>
          <a:noFill/>
          <a:ln w="38100" algn="ctr">
            <a:noFill/>
            <a:miter lim="800000"/>
            <a:headEnd/>
            <a:tailEnd/>
          </a:ln>
          <a:effectLst/>
        </p:spPr>
        <p:txBody>
          <a:bodyPr wrap="none">
            <a:spAutoFit/>
          </a:bodyPr>
          <a:lstStyle/>
          <a:p>
            <a:pPr marL="342900" indent="-342900"/>
            <a:r>
              <a:rPr lang="en-US" sz="2000">
                <a:latin typeface="+mj-lt"/>
              </a:rPr>
              <a:t>Object sought</a:t>
            </a:r>
          </a:p>
        </p:txBody>
      </p:sp>
      <p:sp>
        <p:nvSpPr>
          <p:cNvPr id="271366" name="AutoShape 6"/>
          <p:cNvSpPr>
            <a:spLocks noChangeArrowheads="1"/>
          </p:cNvSpPr>
          <p:nvPr/>
        </p:nvSpPr>
        <p:spPr bwMode="auto">
          <a:xfrm>
            <a:off x="900113" y="1700213"/>
            <a:ext cx="647700" cy="360362"/>
          </a:xfrm>
          <a:prstGeom prst="wedgeRoundRectCallout">
            <a:avLst>
              <a:gd name="adj1" fmla="val 55148"/>
              <a:gd name="adj2" fmla="val 344713"/>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271367" name="Text Box 7"/>
          <p:cNvSpPr txBox="1">
            <a:spLocks noChangeArrowheads="1"/>
          </p:cNvSpPr>
          <p:nvPr/>
        </p:nvSpPr>
        <p:spPr bwMode="auto">
          <a:xfrm>
            <a:off x="830078" y="3141663"/>
            <a:ext cx="1975220" cy="646331"/>
          </a:xfrm>
          <a:prstGeom prst="rect">
            <a:avLst/>
          </a:prstGeom>
          <a:noFill/>
          <a:ln w="38100" algn="ctr">
            <a:noFill/>
            <a:miter lim="800000"/>
            <a:headEnd/>
            <a:tailEnd/>
          </a:ln>
          <a:effectLst/>
        </p:spPr>
        <p:txBody>
          <a:bodyPr wrap="none">
            <a:spAutoFit/>
          </a:bodyPr>
          <a:lstStyle/>
          <a:p>
            <a:pPr marL="342900" indent="-342900"/>
            <a:r>
              <a:rPr lang="en-US" sz="2000">
                <a:latin typeface="+mj-lt"/>
              </a:rPr>
              <a:t>object height</a:t>
            </a:r>
          </a:p>
          <a:p>
            <a:pPr marL="342900" indent="-342900"/>
            <a:r>
              <a:rPr lang="en-US" sz="2000">
                <a:latin typeface="+mj-lt"/>
              </a:rPr>
              <a:t>(-1 if not there)</a:t>
            </a:r>
          </a:p>
        </p:txBody>
      </p:sp>
      <p:sp>
        <p:nvSpPr>
          <p:cNvPr id="10" name="Footer Placeholder 9"/>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17DABD58-2EC6-4FBD-99DF-E48CDC42A222}" type="slidenum">
              <a:rPr lang="en-US">
                <a:latin typeface="+mj-lt"/>
              </a:rPr>
              <a:pPr/>
              <a:t>23</a:t>
            </a:fld>
            <a:endParaRPr lang="en-US">
              <a:latin typeface="+mj-lt"/>
            </a:endParaRPr>
          </a:p>
        </p:txBody>
      </p:sp>
      <p:sp>
        <p:nvSpPr>
          <p:cNvPr id="275458" name="Rectangle 2"/>
          <p:cNvSpPr>
            <a:spLocks noGrp="1" noChangeArrowheads="1"/>
          </p:cNvSpPr>
          <p:nvPr>
            <p:ph type="title"/>
          </p:nvPr>
        </p:nvSpPr>
        <p:spPr>
          <a:xfrm>
            <a:off x="684213" y="44450"/>
            <a:ext cx="7772400" cy="1143000"/>
          </a:xfrm>
        </p:spPr>
        <p:txBody>
          <a:bodyPr/>
          <a:lstStyle/>
          <a:p>
            <a:r>
              <a:rPr lang="en-US" dirty="0" smtClean="0"/>
              <a:t>Sequential Find</a:t>
            </a:r>
            <a:endParaRPr lang="en-US" dirty="0"/>
          </a:p>
        </p:txBody>
      </p:sp>
      <p:sp>
        <p:nvSpPr>
          <p:cNvPr id="275459" name="Rectangle 3"/>
          <p:cNvSpPr>
            <a:spLocks noGrp="1" noChangeArrowheads="1"/>
          </p:cNvSpPr>
          <p:nvPr>
            <p:ph type="body" idx="1"/>
          </p:nvPr>
        </p:nvSpPr>
        <p:spPr>
          <a:xfrm>
            <a:off x="755650" y="1700213"/>
            <a:ext cx="7921625" cy="946150"/>
          </a:xfrm>
          <a:solidFill>
            <a:srgbClr val="FFFFCC"/>
          </a:solidFill>
          <a:ln/>
        </p:spPr>
        <p:txBody>
          <a:bodyPr>
            <a:spAutoFit/>
          </a:bodyPr>
          <a:lstStyle/>
          <a:p>
            <a:pPr>
              <a:lnSpc>
                <a:spcPct val="80000"/>
              </a:lnSpc>
              <a:buFontTx/>
              <a:buNone/>
            </a:pPr>
            <a:r>
              <a:rPr lang="en-US" sz="2000" b="1" dirty="0">
                <a:solidFill>
                  <a:srgbClr val="0000FF"/>
                </a:solidFill>
                <a:latin typeface="Lucida Console" pitchFamily="49" charset="0"/>
              </a:rPr>
              <a:t> </a:t>
            </a:r>
            <a:r>
              <a:rPr lang="en-US" sz="2000" b="1" dirty="0" err="1">
                <a:solidFill>
                  <a:schemeClr val="tx1"/>
                </a:solidFill>
                <a:latin typeface="Lucida Console" pitchFamily="49" charset="0"/>
              </a:rPr>
              <a:t>int</a:t>
            </a:r>
            <a:r>
              <a:rPr lang="en-US" sz="2000" b="1" dirty="0">
                <a:solidFill>
                  <a:srgbClr val="C0C0C0"/>
                </a:solidFill>
                <a:latin typeface="Lucida Console" pitchFamily="49" charset="0"/>
              </a:rPr>
              <a:t> find(</a:t>
            </a:r>
            <a:r>
              <a:rPr lang="en-US" sz="2000" b="1" dirty="0">
                <a:solidFill>
                  <a:srgbClr val="0000FF"/>
                </a:solidFill>
                <a:latin typeface="Lucida Console" pitchFamily="49" charset="0"/>
              </a:rPr>
              <a:t>T x, Node&lt;T&gt;[] </a:t>
            </a:r>
            <a:r>
              <a:rPr lang="en-US" sz="2000" b="1" dirty="0" err="1">
                <a:solidFill>
                  <a:srgbClr val="0000FF"/>
                </a:solidFill>
                <a:latin typeface="Lucida Console" pitchFamily="49" charset="0"/>
              </a:rPr>
              <a:t>preds</a:t>
            </a:r>
            <a:r>
              <a:rPr lang="en-US" sz="2000" b="1" dirty="0">
                <a:solidFill>
                  <a:srgbClr val="0000FF"/>
                </a:solidFill>
                <a:latin typeface="Lucida Console" pitchFamily="49" charset="0"/>
              </a:rPr>
              <a:t>, </a:t>
            </a:r>
            <a:r>
              <a:rPr lang="en-US" sz="2000" b="1" dirty="0">
                <a:solidFill>
                  <a:srgbClr val="C0C0C0"/>
                </a:solidFill>
                <a:latin typeface="Lucida Console" pitchFamily="49" charset="0"/>
              </a:rPr>
              <a:t>Node&lt;T&gt;[] </a:t>
            </a:r>
            <a:r>
              <a:rPr lang="en-US" sz="2000" b="1" dirty="0" err="1">
                <a:solidFill>
                  <a:srgbClr val="C0C0C0"/>
                </a:solidFill>
                <a:latin typeface="Lucida Console" pitchFamily="49" charset="0"/>
              </a:rPr>
              <a:t>succs</a:t>
            </a:r>
            <a:r>
              <a:rPr lang="en-US" sz="2000" b="1" dirty="0">
                <a:solidFill>
                  <a:srgbClr val="C0C0C0"/>
                </a:solidFill>
                <a:latin typeface="Lucida Console" pitchFamily="49" charset="0"/>
              </a:rPr>
              <a:t>) {</a:t>
            </a:r>
          </a:p>
          <a:p>
            <a:pPr>
              <a:lnSpc>
                <a:spcPct val="80000"/>
              </a:lnSpc>
              <a:buFontTx/>
              <a:buNone/>
            </a:pPr>
            <a:r>
              <a:rPr lang="en-US" sz="2000" b="1" dirty="0">
                <a:solidFill>
                  <a:srgbClr val="C0C0C0"/>
                </a:solidFill>
                <a:latin typeface="Lucida Console" pitchFamily="49" charset="0"/>
              </a:rPr>
              <a:t>   …</a:t>
            </a:r>
          </a:p>
          <a:p>
            <a:pPr>
              <a:lnSpc>
                <a:spcPct val="80000"/>
              </a:lnSpc>
              <a:buFontTx/>
              <a:buNone/>
            </a:pPr>
            <a:r>
              <a:rPr lang="en-US" sz="2000" b="1" dirty="0">
                <a:solidFill>
                  <a:srgbClr val="C0C0C0"/>
                </a:solidFill>
                <a:latin typeface="Lucida Console" pitchFamily="49" charset="0"/>
              </a:rPr>
              <a:t>   }</a:t>
            </a:r>
          </a:p>
        </p:txBody>
      </p:sp>
      <p:sp>
        <p:nvSpPr>
          <p:cNvPr id="275460" name="AutoShape 4"/>
          <p:cNvSpPr>
            <a:spLocks noChangeArrowheads="1"/>
          </p:cNvSpPr>
          <p:nvPr/>
        </p:nvSpPr>
        <p:spPr bwMode="auto">
          <a:xfrm>
            <a:off x="2339975" y="1700213"/>
            <a:ext cx="647700" cy="360362"/>
          </a:xfrm>
          <a:prstGeom prst="wedgeRoundRectCallout">
            <a:avLst>
              <a:gd name="adj1" fmla="val 107843"/>
              <a:gd name="adj2" fmla="val 527972"/>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275461" name="Text Box 5"/>
          <p:cNvSpPr txBox="1">
            <a:spLocks noChangeArrowheads="1"/>
          </p:cNvSpPr>
          <p:nvPr/>
        </p:nvSpPr>
        <p:spPr bwMode="auto">
          <a:xfrm>
            <a:off x="2681288" y="4005263"/>
            <a:ext cx="1860550" cy="336550"/>
          </a:xfrm>
          <a:prstGeom prst="rect">
            <a:avLst/>
          </a:prstGeom>
          <a:noFill/>
          <a:ln w="38100" algn="ctr">
            <a:noFill/>
            <a:miter lim="800000"/>
            <a:headEnd/>
            <a:tailEnd/>
          </a:ln>
          <a:effectLst/>
        </p:spPr>
        <p:txBody>
          <a:bodyPr wrap="none">
            <a:spAutoFit/>
          </a:bodyPr>
          <a:lstStyle/>
          <a:p>
            <a:pPr marL="342900" indent="-342900"/>
            <a:r>
              <a:rPr lang="en-US" sz="2000">
                <a:latin typeface="+mj-lt"/>
              </a:rPr>
              <a:t>object sought</a:t>
            </a:r>
          </a:p>
        </p:txBody>
      </p:sp>
      <p:sp>
        <p:nvSpPr>
          <p:cNvPr id="275462" name="AutoShape 6"/>
          <p:cNvSpPr>
            <a:spLocks noChangeArrowheads="1"/>
          </p:cNvSpPr>
          <p:nvPr/>
        </p:nvSpPr>
        <p:spPr bwMode="auto">
          <a:xfrm>
            <a:off x="2987675" y="1700213"/>
            <a:ext cx="2592388" cy="360362"/>
          </a:xfrm>
          <a:prstGeom prst="wedgeRoundRectCallout">
            <a:avLst>
              <a:gd name="adj1" fmla="val 28444"/>
              <a:gd name="adj2" fmla="val 721806"/>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275463" name="Text Box 7"/>
          <p:cNvSpPr txBox="1">
            <a:spLocks noChangeArrowheads="1"/>
          </p:cNvSpPr>
          <p:nvPr/>
        </p:nvSpPr>
        <p:spPr bwMode="auto">
          <a:xfrm>
            <a:off x="3708400" y="4581525"/>
            <a:ext cx="2652713" cy="336550"/>
          </a:xfrm>
          <a:prstGeom prst="rect">
            <a:avLst/>
          </a:prstGeom>
          <a:noFill/>
          <a:ln w="38100" algn="ctr">
            <a:noFill/>
            <a:miter lim="800000"/>
            <a:headEnd/>
            <a:tailEnd/>
          </a:ln>
          <a:effectLst/>
        </p:spPr>
        <p:txBody>
          <a:bodyPr wrap="none">
            <a:spAutoFit/>
          </a:bodyPr>
          <a:lstStyle/>
          <a:p>
            <a:pPr marL="342900" indent="-342900"/>
            <a:r>
              <a:rPr lang="en-US" sz="2000">
                <a:latin typeface="+mj-lt"/>
              </a:rPr>
              <a:t>return predecessors</a:t>
            </a:r>
          </a:p>
        </p:txBody>
      </p:sp>
      <p:sp>
        <p:nvSpPr>
          <p:cNvPr id="275466" name="AutoShape 10"/>
          <p:cNvSpPr>
            <a:spLocks noChangeArrowheads="1"/>
          </p:cNvSpPr>
          <p:nvPr/>
        </p:nvSpPr>
        <p:spPr bwMode="auto">
          <a:xfrm>
            <a:off x="900113" y="1700213"/>
            <a:ext cx="647700" cy="360362"/>
          </a:xfrm>
          <a:prstGeom prst="wedgeRoundRectCallout">
            <a:avLst>
              <a:gd name="adj1" fmla="val 55148"/>
              <a:gd name="adj2" fmla="val 344713"/>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275467" name="Text Box 11"/>
          <p:cNvSpPr txBox="1">
            <a:spLocks noChangeArrowheads="1"/>
          </p:cNvSpPr>
          <p:nvPr/>
        </p:nvSpPr>
        <p:spPr bwMode="auto">
          <a:xfrm>
            <a:off x="830078" y="3141663"/>
            <a:ext cx="1975220" cy="646331"/>
          </a:xfrm>
          <a:prstGeom prst="rect">
            <a:avLst/>
          </a:prstGeom>
          <a:noFill/>
          <a:ln w="38100" algn="ctr">
            <a:noFill/>
            <a:miter lim="800000"/>
            <a:headEnd/>
            <a:tailEnd/>
          </a:ln>
          <a:effectLst/>
        </p:spPr>
        <p:txBody>
          <a:bodyPr wrap="none">
            <a:spAutoFit/>
          </a:bodyPr>
          <a:lstStyle/>
          <a:p>
            <a:pPr marL="342900" indent="-342900"/>
            <a:r>
              <a:rPr lang="en-US" sz="2000">
                <a:latin typeface="+mj-lt"/>
              </a:rPr>
              <a:t>Object height</a:t>
            </a:r>
          </a:p>
          <a:p>
            <a:pPr marL="342900" indent="-342900"/>
            <a:r>
              <a:rPr lang="en-US" sz="2000">
                <a:latin typeface="+mj-lt"/>
              </a:rPr>
              <a:t>(-1 if not there)</a:t>
            </a:r>
          </a:p>
        </p:txBody>
      </p:sp>
      <p:sp>
        <p:nvSpPr>
          <p:cNvPr id="12" name="Footer Placeholder 11"/>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17DABD58-2EC6-4FBD-99DF-E48CDC42A222}" type="slidenum">
              <a:rPr lang="en-US">
                <a:latin typeface="+mj-lt"/>
              </a:rPr>
              <a:pPr/>
              <a:t>24</a:t>
            </a:fld>
            <a:endParaRPr lang="en-US">
              <a:latin typeface="+mj-lt"/>
            </a:endParaRPr>
          </a:p>
        </p:txBody>
      </p:sp>
      <p:sp>
        <p:nvSpPr>
          <p:cNvPr id="275458" name="Rectangle 2"/>
          <p:cNvSpPr>
            <a:spLocks noGrp="1" noChangeArrowheads="1"/>
          </p:cNvSpPr>
          <p:nvPr>
            <p:ph type="title"/>
          </p:nvPr>
        </p:nvSpPr>
        <p:spPr>
          <a:xfrm>
            <a:off x="684213" y="44450"/>
            <a:ext cx="7772400" cy="1143000"/>
          </a:xfrm>
        </p:spPr>
        <p:txBody>
          <a:bodyPr/>
          <a:lstStyle/>
          <a:p>
            <a:r>
              <a:rPr lang="en-US" dirty="0" smtClean="0"/>
              <a:t>Sequential Find</a:t>
            </a:r>
            <a:endParaRPr lang="en-US" dirty="0"/>
          </a:p>
        </p:txBody>
      </p:sp>
      <p:sp>
        <p:nvSpPr>
          <p:cNvPr id="275459" name="Rectangle 3"/>
          <p:cNvSpPr>
            <a:spLocks noGrp="1" noChangeArrowheads="1"/>
          </p:cNvSpPr>
          <p:nvPr>
            <p:ph type="body" idx="1"/>
          </p:nvPr>
        </p:nvSpPr>
        <p:spPr>
          <a:xfrm>
            <a:off x="755650" y="1700213"/>
            <a:ext cx="7921625" cy="946150"/>
          </a:xfrm>
          <a:solidFill>
            <a:srgbClr val="FFFFCC"/>
          </a:solidFill>
          <a:ln/>
        </p:spPr>
        <p:txBody>
          <a:bodyPr>
            <a:spAutoFit/>
          </a:bodyPr>
          <a:lstStyle/>
          <a:p>
            <a:pPr>
              <a:lnSpc>
                <a:spcPct val="80000"/>
              </a:lnSpc>
              <a:buFontTx/>
              <a:buNone/>
            </a:pPr>
            <a:r>
              <a:rPr lang="en-US" sz="2000" b="1" dirty="0">
                <a:solidFill>
                  <a:srgbClr val="0000FF"/>
                </a:solidFill>
                <a:latin typeface="Lucida Console" pitchFamily="49" charset="0"/>
              </a:rPr>
              <a:t> </a:t>
            </a:r>
            <a:r>
              <a:rPr lang="en-US" sz="2000" b="1" dirty="0" err="1">
                <a:solidFill>
                  <a:schemeClr val="tx1"/>
                </a:solidFill>
                <a:latin typeface="Lucida Console" pitchFamily="49" charset="0"/>
              </a:rPr>
              <a:t>int</a:t>
            </a:r>
            <a:r>
              <a:rPr lang="en-US" sz="2000" b="1" dirty="0">
                <a:solidFill>
                  <a:srgbClr val="C0C0C0"/>
                </a:solidFill>
                <a:latin typeface="Lucida Console" pitchFamily="49" charset="0"/>
              </a:rPr>
              <a:t> find(</a:t>
            </a:r>
            <a:r>
              <a:rPr lang="en-US" sz="2000" b="1" dirty="0">
                <a:solidFill>
                  <a:srgbClr val="0000FF"/>
                </a:solidFill>
                <a:latin typeface="Lucida Console" pitchFamily="49" charset="0"/>
              </a:rPr>
              <a:t>T x, Node&lt;T&gt;[] </a:t>
            </a:r>
            <a:r>
              <a:rPr lang="en-US" sz="2000" b="1" dirty="0" err="1">
                <a:solidFill>
                  <a:srgbClr val="0000FF"/>
                </a:solidFill>
                <a:latin typeface="Lucida Console" pitchFamily="49" charset="0"/>
              </a:rPr>
              <a:t>preds</a:t>
            </a:r>
            <a:r>
              <a:rPr lang="en-US" sz="2000" b="1" dirty="0">
                <a:solidFill>
                  <a:srgbClr val="0000FF"/>
                </a:solidFill>
                <a:latin typeface="Lucida Console" pitchFamily="49" charset="0"/>
              </a:rPr>
              <a:t>, </a:t>
            </a:r>
            <a:r>
              <a:rPr lang="en-US" sz="2000" b="1" dirty="0">
                <a:latin typeface="Lucida Console" pitchFamily="49" charset="0"/>
              </a:rPr>
              <a:t>Node&lt;T&gt;[] </a:t>
            </a:r>
            <a:r>
              <a:rPr lang="en-US" sz="2000" b="1" dirty="0" err="1">
                <a:latin typeface="Lucida Console" pitchFamily="49" charset="0"/>
              </a:rPr>
              <a:t>succs</a:t>
            </a:r>
            <a:r>
              <a:rPr lang="en-US" sz="2000" b="1" dirty="0">
                <a:solidFill>
                  <a:srgbClr val="C0C0C0"/>
                </a:solidFill>
                <a:latin typeface="Lucida Console" pitchFamily="49" charset="0"/>
              </a:rPr>
              <a:t>) {</a:t>
            </a:r>
          </a:p>
          <a:p>
            <a:pPr>
              <a:lnSpc>
                <a:spcPct val="80000"/>
              </a:lnSpc>
              <a:buFontTx/>
              <a:buNone/>
            </a:pPr>
            <a:r>
              <a:rPr lang="en-US" sz="2000" b="1" dirty="0">
                <a:solidFill>
                  <a:srgbClr val="C0C0C0"/>
                </a:solidFill>
                <a:latin typeface="Lucida Console" pitchFamily="49" charset="0"/>
              </a:rPr>
              <a:t>   …</a:t>
            </a:r>
          </a:p>
          <a:p>
            <a:pPr>
              <a:lnSpc>
                <a:spcPct val="80000"/>
              </a:lnSpc>
              <a:buFontTx/>
              <a:buNone/>
            </a:pPr>
            <a:r>
              <a:rPr lang="en-US" sz="2000" b="1" dirty="0">
                <a:solidFill>
                  <a:srgbClr val="C0C0C0"/>
                </a:solidFill>
                <a:latin typeface="Lucida Console" pitchFamily="49" charset="0"/>
              </a:rPr>
              <a:t>   }</a:t>
            </a:r>
          </a:p>
        </p:txBody>
      </p:sp>
      <p:sp>
        <p:nvSpPr>
          <p:cNvPr id="275460" name="AutoShape 4"/>
          <p:cNvSpPr>
            <a:spLocks noChangeArrowheads="1"/>
          </p:cNvSpPr>
          <p:nvPr/>
        </p:nvSpPr>
        <p:spPr bwMode="auto">
          <a:xfrm>
            <a:off x="2339975" y="1700213"/>
            <a:ext cx="647700" cy="360362"/>
          </a:xfrm>
          <a:prstGeom prst="wedgeRoundRectCallout">
            <a:avLst>
              <a:gd name="adj1" fmla="val 107843"/>
              <a:gd name="adj2" fmla="val 527972"/>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275461" name="Text Box 5"/>
          <p:cNvSpPr txBox="1">
            <a:spLocks noChangeArrowheads="1"/>
          </p:cNvSpPr>
          <p:nvPr/>
        </p:nvSpPr>
        <p:spPr bwMode="auto">
          <a:xfrm>
            <a:off x="2681288" y="4005263"/>
            <a:ext cx="1860550" cy="336550"/>
          </a:xfrm>
          <a:prstGeom prst="rect">
            <a:avLst/>
          </a:prstGeom>
          <a:noFill/>
          <a:ln w="38100" algn="ctr">
            <a:noFill/>
            <a:miter lim="800000"/>
            <a:headEnd/>
            <a:tailEnd/>
          </a:ln>
          <a:effectLst/>
        </p:spPr>
        <p:txBody>
          <a:bodyPr wrap="none">
            <a:spAutoFit/>
          </a:bodyPr>
          <a:lstStyle/>
          <a:p>
            <a:pPr marL="342900" indent="-342900"/>
            <a:r>
              <a:rPr lang="en-US" sz="2000">
                <a:latin typeface="+mj-lt"/>
              </a:rPr>
              <a:t>object sought</a:t>
            </a:r>
          </a:p>
        </p:txBody>
      </p:sp>
      <p:sp>
        <p:nvSpPr>
          <p:cNvPr id="275462" name="AutoShape 6"/>
          <p:cNvSpPr>
            <a:spLocks noChangeArrowheads="1"/>
          </p:cNvSpPr>
          <p:nvPr/>
        </p:nvSpPr>
        <p:spPr bwMode="auto">
          <a:xfrm>
            <a:off x="2987675" y="1700213"/>
            <a:ext cx="2592388" cy="360362"/>
          </a:xfrm>
          <a:prstGeom prst="wedgeRoundRectCallout">
            <a:avLst>
              <a:gd name="adj1" fmla="val 28444"/>
              <a:gd name="adj2" fmla="val 721806"/>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275463" name="Text Box 7"/>
          <p:cNvSpPr txBox="1">
            <a:spLocks noChangeArrowheads="1"/>
          </p:cNvSpPr>
          <p:nvPr/>
        </p:nvSpPr>
        <p:spPr bwMode="auto">
          <a:xfrm>
            <a:off x="3708400" y="4581525"/>
            <a:ext cx="2652713" cy="336550"/>
          </a:xfrm>
          <a:prstGeom prst="rect">
            <a:avLst/>
          </a:prstGeom>
          <a:noFill/>
          <a:ln w="38100" algn="ctr">
            <a:noFill/>
            <a:miter lim="800000"/>
            <a:headEnd/>
            <a:tailEnd/>
          </a:ln>
          <a:effectLst/>
        </p:spPr>
        <p:txBody>
          <a:bodyPr wrap="none">
            <a:spAutoFit/>
          </a:bodyPr>
          <a:lstStyle/>
          <a:p>
            <a:pPr marL="342900" indent="-342900"/>
            <a:r>
              <a:rPr lang="en-US" sz="2000">
                <a:latin typeface="+mj-lt"/>
              </a:rPr>
              <a:t>return predecessors</a:t>
            </a:r>
          </a:p>
        </p:txBody>
      </p:sp>
      <p:sp>
        <p:nvSpPr>
          <p:cNvPr id="275466" name="AutoShape 10"/>
          <p:cNvSpPr>
            <a:spLocks noChangeArrowheads="1"/>
          </p:cNvSpPr>
          <p:nvPr/>
        </p:nvSpPr>
        <p:spPr bwMode="auto">
          <a:xfrm>
            <a:off x="900113" y="1700213"/>
            <a:ext cx="647700" cy="360362"/>
          </a:xfrm>
          <a:prstGeom prst="wedgeRoundRectCallout">
            <a:avLst>
              <a:gd name="adj1" fmla="val 55148"/>
              <a:gd name="adj2" fmla="val 344713"/>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275467" name="Text Box 11"/>
          <p:cNvSpPr txBox="1">
            <a:spLocks noChangeArrowheads="1"/>
          </p:cNvSpPr>
          <p:nvPr/>
        </p:nvSpPr>
        <p:spPr bwMode="auto">
          <a:xfrm>
            <a:off x="830078" y="3141663"/>
            <a:ext cx="1975220" cy="646331"/>
          </a:xfrm>
          <a:prstGeom prst="rect">
            <a:avLst/>
          </a:prstGeom>
          <a:noFill/>
          <a:ln w="38100" algn="ctr">
            <a:noFill/>
            <a:miter lim="800000"/>
            <a:headEnd/>
            <a:tailEnd/>
          </a:ln>
          <a:effectLst/>
        </p:spPr>
        <p:txBody>
          <a:bodyPr wrap="none">
            <a:spAutoFit/>
          </a:bodyPr>
          <a:lstStyle/>
          <a:p>
            <a:pPr marL="342900" indent="-342900"/>
            <a:r>
              <a:rPr lang="en-US" sz="2000">
                <a:latin typeface="+mj-lt"/>
              </a:rPr>
              <a:t>Object height</a:t>
            </a:r>
          </a:p>
          <a:p>
            <a:pPr marL="342900" indent="-342900"/>
            <a:r>
              <a:rPr lang="en-US" sz="2000">
                <a:latin typeface="+mj-lt"/>
              </a:rPr>
              <a:t>(-1 if not there)</a:t>
            </a:r>
          </a:p>
        </p:txBody>
      </p:sp>
      <p:sp>
        <p:nvSpPr>
          <p:cNvPr id="12" name="Footer Placeholder 11"/>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
        <p:nvSpPr>
          <p:cNvPr id="13" name="AutoShape 8"/>
          <p:cNvSpPr>
            <a:spLocks noChangeArrowheads="1"/>
          </p:cNvSpPr>
          <p:nvPr/>
        </p:nvSpPr>
        <p:spPr bwMode="auto">
          <a:xfrm>
            <a:off x="5829278" y="1700808"/>
            <a:ext cx="2376488" cy="360362"/>
          </a:xfrm>
          <a:prstGeom prst="wedgeRoundRectCallout">
            <a:avLst>
              <a:gd name="adj1" fmla="val 24548"/>
              <a:gd name="adj2" fmla="val 841633"/>
              <a:gd name="adj3" fmla="val 16667"/>
            </a:avLst>
          </a:prstGeom>
          <a:noFill/>
          <a:ln w="38100" algn="ctr">
            <a:solidFill>
              <a:srgbClr val="FF0000"/>
            </a:solidFill>
            <a:miter lim="800000"/>
            <a:headEnd/>
            <a:tailEnd/>
          </a:ln>
          <a:effectLst/>
        </p:spPr>
        <p:txBody>
          <a:bodyPr/>
          <a:lstStyle/>
          <a:p>
            <a:pPr marL="342900" indent="-342900"/>
            <a:endParaRPr lang="en-US" sz="2000">
              <a:solidFill>
                <a:schemeClr val="tx1"/>
              </a:solidFill>
              <a:latin typeface="+mj-lt"/>
            </a:endParaRPr>
          </a:p>
        </p:txBody>
      </p:sp>
      <p:sp>
        <p:nvSpPr>
          <p:cNvPr id="14" name="Text Box 9"/>
          <p:cNvSpPr txBox="1">
            <a:spLocks noChangeArrowheads="1"/>
          </p:cNvSpPr>
          <p:nvPr/>
        </p:nvSpPr>
        <p:spPr bwMode="auto">
          <a:xfrm>
            <a:off x="6228184" y="5085184"/>
            <a:ext cx="2408032" cy="338554"/>
          </a:xfrm>
          <a:prstGeom prst="rect">
            <a:avLst/>
          </a:prstGeom>
          <a:noFill/>
          <a:ln w="38100" algn="ctr">
            <a:noFill/>
            <a:miter lim="800000"/>
            <a:headEnd/>
            <a:tailEnd/>
          </a:ln>
          <a:effectLst/>
        </p:spPr>
        <p:txBody>
          <a:bodyPr wrap="none">
            <a:spAutoFit/>
          </a:bodyPr>
          <a:lstStyle/>
          <a:p>
            <a:pPr marL="342900" indent="-342900"/>
            <a:r>
              <a:rPr lang="en-US" sz="2000" dirty="0">
                <a:latin typeface="+mj-lt"/>
              </a:rPr>
              <a:t>return successors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p:txBody>
          <a:bodyPr/>
          <a:lstStyle/>
          <a:p>
            <a:fld id="{7BA4DD3C-51DC-4356-B9FB-547D825C74E7}" type="slidenum">
              <a:rPr lang="en-US">
                <a:latin typeface="+mj-lt"/>
              </a:rPr>
              <a:pPr/>
              <a:t>25</a:t>
            </a:fld>
            <a:endParaRPr lang="en-US">
              <a:latin typeface="+mj-lt"/>
            </a:endParaRPr>
          </a:p>
        </p:txBody>
      </p:sp>
      <p:sp>
        <p:nvSpPr>
          <p:cNvPr id="316418" name="Rectangle 2"/>
          <p:cNvSpPr>
            <a:spLocks noGrp="1" noChangeArrowheads="1"/>
          </p:cNvSpPr>
          <p:nvPr>
            <p:ph type="title"/>
          </p:nvPr>
        </p:nvSpPr>
        <p:spPr>
          <a:xfrm>
            <a:off x="685800" y="333375"/>
            <a:ext cx="7772400" cy="1143000"/>
          </a:xfrm>
        </p:spPr>
        <p:txBody>
          <a:bodyPr/>
          <a:lstStyle/>
          <a:p>
            <a:r>
              <a:rPr lang="en-US">
                <a:solidFill>
                  <a:schemeClr val="tx1"/>
                </a:solidFill>
              </a:rPr>
              <a:t>Successful Search</a:t>
            </a:r>
          </a:p>
        </p:txBody>
      </p:sp>
      <p:sp>
        <p:nvSpPr>
          <p:cNvPr id="316419" name="AutoShape 3"/>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316420" name="AutoShape 4"/>
          <p:cNvCxnSpPr>
            <a:cxnSpLocks noChangeShapeType="1"/>
            <a:stCxn id="316419" idx="0"/>
            <a:endCxn id="316419"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316421" name="AutoShape 5"/>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316422" name="AutoShape 6"/>
          <p:cNvCxnSpPr>
            <a:cxnSpLocks noChangeShapeType="1"/>
            <a:stCxn id="316421" idx="0"/>
            <a:endCxn id="316421"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316423" name="AutoShape 7"/>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316424" name="AutoShape 8"/>
          <p:cNvCxnSpPr>
            <a:cxnSpLocks noChangeShapeType="1"/>
            <a:stCxn id="316423" idx="0"/>
            <a:endCxn id="316423"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316425" name="AutoShape 9"/>
          <p:cNvSpPr>
            <a:spLocks noChangeArrowheads="1"/>
          </p:cNvSpPr>
          <p:nvPr/>
        </p:nvSpPr>
        <p:spPr bwMode="auto">
          <a:xfrm>
            <a:off x="4911725" y="4514850"/>
            <a:ext cx="762000" cy="1270000"/>
          </a:xfrm>
          <a:prstGeom prst="roundRect">
            <a:avLst>
              <a:gd name="adj" fmla="val 16667"/>
            </a:avLst>
          </a:prstGeom>
          <a:solidFill>
            <a:srgbClr val="FF505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16426" name="AutoShape 10"/>
          <p:cNvCxnSpPr>
            <a:cxnSpLocks noChangeShapeType="1"/>
            <a:stCxn id="316425" idx="0"/>
            <a:endCxn id="316425"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316427" name="AutoShape 11"/>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316428" name="AutoShape 12"/>
          <p:cNvCxnSpPr>
            <a:cxnSpLocks noChangeShapeType="1"/>
            <a:stCxn id="316427" idx="0"/>
            <a:endCxn id="316427"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16429" name="AutoShape 13"/>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316430" name="AutoShape 14"/>
          <p:cNvCxnSpPr>
            <a:cxnSpLocks noChangeShapeType="1"/>
            <a:stCxn id="316429" idx="0"/>
            <a:endCxn id="316429"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316431" name="Line 15"/>
          <p:cNvSpPr>
            <a:spLocks noChangeShapeType="1"/>
          </p:cNvSpPr>
          <p:nvPr/>
        </p:nvSpPr>
        <p:spPr bwMode="auto">
          <a:xfrm>
            <a:off x="1824038" y="4365625"/>
            <a:ext cx="5462587"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32" name="Line 16"/>
          <p:cNvSpPr>
            <a:spLocks noChangeShapeType="1"/>
          </p:cNvSpPr>
          <p:nvPr/>
        </p:nvSpPr>
        <p:spPr bwMode="auto">
          <a:xfrm>
            <a:off x="1824038" y="4665663"/>
            <a:ext cx="304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33" name="Line 17"/>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34" name="Line 18"/>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35" name="Line 19"/>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36" name="Line 20"/>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37" name="Line 21"/>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38" name="Line 22"/>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39" name="Line 23"/>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40" name="Line 24"/>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41" name="Line 25"/>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42" name="Line 26"/>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43" name="Line 27"/>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44" name="Line 28"/>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6445" name="Line 29"/>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grpSp>
        <p:nvGrpSpPr>
          <p:cNvPr id="316446" name="Group 30"/>
          <p:cNvGrpSpPr>
            <a:grpSpLocks/>
          </p:cNvGrpSpPr>
          <p:nvPr/>
        </p:nvGrpSpPr>
        <p:grpSpPr bwMode="auto">
          <a:xfrm flipH="1">
            <a:off x="2484438" y="2781300"/>
            <a:ext cx="876300" cy="876300"/>
            <a:chOff x="1008" y="2720"/>
            <a:chExt cx="856" cy="808"/>
          </a:xfrm>
        </p:grpSpPr>
        <p:sp>
          <p:nvSpPr>
            <p:cNvPr id="316447" name="Rectangle 31"/>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316448" name="Freeform 32"/>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6449" name="Freeform 33"/>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6450" name="Freeform 34"/>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6451" name="Freeform 35"/>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316452" name="Freeform 36"/>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316453" name="Freeform 37"/>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6454" name="Freeform 38"/>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6455" name="Freeform 39"/>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316456" name="AutoShape 40"/>
          <p:cNvSpPr>
            <a:spLocks noChangeArrowheads="1"/>
          </p:cNvSpPr>
          <p:nvPr/>
        </p:nvSpPr>
        <p:spPr bwMode="auto">
          <a:xfrm>
            <a:off x="971550" y="18040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find(7, …)</a:t>
            </a:r>
          </a:p>
        </p:txBody>
      </p:sp>
      <p:sp>
        <p:nvSpPr>
          <p:cNvPr id="316462" name="Text Box 46"/>
          <p:cNvSpPr txBox="1">
            <a:spLocks noChangeArrowheads="1"/>
          </p:cNvSpPr>
          <p:nvPr/>
        </p:nvSpPr>
        <p:spPr bwMode="auto">
          <a:xfrm>
            <a:off x="3477751" y="1412875"/>
            <a:ext cx="883575" cy="338554"/>
          </a:xfrm>
          <a:prstGeom prst="rect">
            <a:avLst/>
          </a:prstGeom>
          <a:noFill/>
          <a:ln w="38100" algn="ctr">
            <a:noFill/>
            <a:miter lim="800000"/>
            <a:headEnd/>
            <a:tailEnd/>
          </a:ln>
          <a:effectLst/>
        </p:spPr>
        <p:txBody>
          <a:bodyPr wrap="none">
            <a:spAutoFit/>
          </a:bodyPr>
          <a:lstStyle/>
          <a:p>
            <a:pPr marL="342900" indent="-342900"/>
            <a:r>
              <a:rPr lang="en-US" sz="2000">
                <a:latin typeface="+mj-lt"/>
              </a:rPr>
              <a:t>preds</a:t>
            </a:r>
          </a:p>
        </p:txBody>
      </p:sp>
      <p:sp>
        <p:nvSpPr>
          <p:cNvPr id="316463" name="Freeform 47"/>
          <p:cNvSpPr>
            <a:spLocks/>
          </p:cNvSpPr>
          <p:nvPr/>
        </p:nvSpPr>
        <p:spPr bwMode="auto">
          <a:xfrm>
            <a:off x="4013200" y="2686050"/>
            <a:ext cx="1308100" cy="2330450"/>
          </a:xfrm>
          <a:custGeom>
            <a:avLst/>
            <a:gdLst/>
            <a:ahLst/>
            <a:cxnLst>
              <a:cxn ang="0">
                <a:pos x="0" y="148"/>
              </a:cxn>
              <a:cxn ang="0">
                <a:pos x="792" y="220"/>
              </a:cxn>
              <a:cxn ang="0">
                <a:pos x="192" y="1468"/>
              </a:cxn>
            </a:cxnLst>
            <a:rect l="0" t="0" r="r" b="b"/>
            <a:pathLst>
              <a:path w="824" h="1468">
                <a:moveTo>
                  <a:pt x="0" y="148"/>
                </a:moveTo>
                <a:cubicBezTo>
                  <a:pt x="132" y="160"/>
                  <a:pt x="760" y="0"/>
                  <a:pt x="792" y="220"/>
                </a:cubicBezTo>
                <a:cubicBezTo>
                  <a:pt x="824" y="440"/>
                  <a:pt x="317" y="1208"/>
                  <a:pt x="192" y="1468"/>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16464" name="Text Box 48"/>
          <p:cNvSpPr txBox="1">
            <a:spLocks noChangeArrowheads="1"/>
          </p:cNvSpPr>
          <p:nvPr/>
        </p:nvSpPr>
        <p:spPr bwMode="auto">
          <a:xfrm>
            <a:off x="3338513" y="3644900"/>
            <a:ext cx="307975" cy="287338"/>
          </a:xfrm>
          <a:prstGeom prst="rect">
            <a:avLst/>
          </a:prstGeom>
          <a:noFill/>
          <a:ln w="38100" algn="ctr">
            <a:noFill/>
            <a:miter lim="800000"/>
            <a:headEnd/>
            <a:tailEnd/>
          </a:ln>
          <a:effectLst/>
        </p:spPr>
        <p:txBody>
          <a:bodyPr wrap="none">
            <a:spAutoFit/>
          </a:bodyPr>
          <a:lstStyle/>
          <a:p>
            <a:pPr marL="342900" indent="-342900"/>
            <a:r>
              <a:rPr lang="en-US">
                <a:latin typeface="+mj-lt"/>
              </a:rPr>
              <a:t>0</a:t>
            </a:r>
          </a:p>
        </p:txBody>
      </p:sp>
      <p:sp>
        <p:nvSpPr>
          <p:cNvPr id="316465" name="Freeform 49"/>
          <p:cNvSpPr>
            <a:spLocks/>
          </p:cNvSpPr>
          <p:nvPr/>
        </p:nvSpPr>
        <p:spPr bwMode="auto">
          <a:xfrm>
            <a:off x="3924300" y="3035300"/>
            <a:ext cx="1395413" cy="2273300"/>
          </a:xfrm>
          <a:custGeom>
            <a:avLst/>
            <a:gdLst/>
            <a:ahLst/>
            <a:cxnLst>
              <a:cxn ang="0">
                <a:pos x="0" y="186"/>
              </a:cxn>
              <a:cxn ang="0">
                <a:pos x="832" y="208"/>
              </a:cxn>
              <a:cxn ang="0">
                <a:pos x="280" y="1432"/>
              </a:cxn>
            </a:cxnLst>
            <a:rect l="0" t="0" r="r" b="b"/>
            <a:pathLst>
              <a:path w="879" h="1432">
                <a:moveTo>
                  <a:pt x="0" y="186"/>
                </a:moveTo>
                <a:cubicBezTo>
                  <a:pt x="139" y="190"/>
                  <a:pt x="785" y="0"/>
                  <a:pt x="832" y="208"/>
                </a:cubicBezTo>
                <a:cubicBezTo>
                  <a:pt x="879" y="416"/>
                  <a:pt x="395" y="1177"/>
                  <a:pt x="280" y="1432"/>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16466" name="Freeform 50"/>
          <p:cNvSpPr>
            <a:spLocks/>
          </p:cNvSpPr>
          <p:nvPr/>
        </p:nvSpPr>
        <p:spPr bwMode="auto">
          <a:xfrm>
            <a:off x="3962400" y="3524250"/>
            <a:ext cx="1363663" cy="2076450"/>
          </a:xfrm>
          <a:custGeom>
            <a:avLst/>
            <a:gdLst/>
            <a:ahLst/>
            <a:cxnLst>
              <a:cxn ang="0">
                <a:pos x="0" y="180"/>
              </a:cxn>
              <a:cxn ang="0">
                <a:pos x="816" y="188"/>
              </a:cxn>
              <a:cxn ang="0">
                <a:pos x="256" y="1308"/>
              </a:cxn>
            </a:cxnLst>
            <a:rect l="0" t="0" r="r" b="b"/>
            <a:pathLst>
              <a:path w="859" h="1308">
                <a:moveTo>
                  <a:pt x="0" y="180"/>
                </a:moveTo>
                <a:cubicBezTo>
                  <a:pt x="136" y="181"/>
                  <a:pt x="773" y="0"/>
                  <a:pt x="816" y="188"/>
                </a:cubicBezTo>
                <a:cubicBezTo>
                  <a:pt x="859" y="376"/>
                  <a:pt x="373" y="1075"/>
                  <a:pt x="256" y="1308"/>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16467" name="Text Box 51"/>
          <p:cNvSpPr txBox="1">
            <a:spLocks noChangeArrowheads="1"/>
          </p:cNvSpPr>
          <p:nvPr/>
        </p:nvSpPr>
        <p:spPr bwMode="auto">
          <a:xfrm>
            <a:off x="3338513" y="3230563"/>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1</a:t>
            </a:r>
          </a:p>
        </p:txBody>
      </p:sp>
      <p:sp>
        <p:nvSpPr>
          <p:cNvPr id="316468" name="Text Box 52"/>
          <p:cNvSpPr txBox="1">
            <a:spLocks noChangeArrowheads="1"/>
          </p:cNvSpPr>
          <p:nvPr/>
        </p:nvSpPr>
        <p:spPr bwMode="auto">
          <a:xfrm>
            <a:off x="3338513" y="2816225"/>
            <a:ext cx="307975" cy="287338"/>
          </a:xfrm>
          <a:prstGeom prst="rect">
            <a:avLst/>
          </a:prstGeom>
          <a:noFill/>
          <a:ln w="38100" algn="ctr">
            <a:noFill/>
            <a:miter lim="800000"/>
            <a:headEnd/>
            <a:tailEnd/>
          </a:ln>
          <a:effectLst/>
        </p:spPr>
        <p:txBody>
          <a:bodyPr wrap="none">
            <a:spAutoFit/>
          </a:bodyPr>
          <a:lstStyle/>
          <a:p>
            <a:pPr marL="342900" indent="-342900"/>
            <a:r>
              <a:rPr lang="en-US">
                <a:latin typeface="+mj-lt"/>
              </a:rPr>
              <a:t>2</a:t>
            </a:r>
          </a:p>
        </p:txBody>
      </p:sp>
      <p:sp>
        <p:nvSpPr>
          <p:cNvPr id="316469" name="Text Box 53"/>
          <p:cNvSpPr txBox="1">
            <a:spLocks noChangeArrowheads="1"/>
          </p:cNvSpPr>
          <p:nvPr/>
        </p:nvSpPr>
        <p:spPr bwMode="auto">
          <a:xfrm>
            <a:off x="3338513" y="2401888"/>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3</a:t>
            </a:r>
          </a:p>
        </p:txBody>
      </p:sp>
      <p:sp>
        <p:nvSpPr>
          <p:cNvPr id="316470" name="Text Box 54"/>
          <p:cNvSpPr txBox="1">
            <a:spLocks noChangeArrowheads="1"/>
          </p:cNvSpPr>
          <p:nvPr/>
        </p:nvSpPr>
        <p:spPr bwMode="auto">
          <a:xfrm>
            <a:off x="3338513" y="1989138"/>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4</a:t>
            </a:r>
          </a:p>
        </p:txBody>
      </p:sp>
      <p:sp>
        <p:nvSpPr>
          <p:cNvPr id="316471" name="Freeform 55"/>
          <p:cNvSpPr>
            <a:spLocks/>
          </p:cNvSpPr>
          <p:nvPr/>
        </p:nvSpPr>
        <p:spPr bwMode="auto">
          <a:xfrm>
            <a:off x="1841500" y="2244725"/>
            <a:ext cx="4181475" cy="2416175"/>
          </a:xfrm>
          <a:custGeom>
            <a:avLst/>
            <a:gdLst/>
            <a:ahLst/>
            <a:cxnLst>
              <a:cxn ang="0">
                <a:pos x="1357" y="116"/>
              </a:cxn>
              <a:cxn ang="0">
                <a:pos x="2408" y="234"/>
              </a:cxn>
              <a:cxn ang="0">
                <a:pos x="0" y="1522"/>
              </a:cxn>
            </a:cxnLst>
            <a:rect l="0" t="0" r="r" b="b"/>
            <a:pathLst>
              <a:path w="2634" h="1522">
                <a:moveTo>
                  <a:pt x="1357" y="116"/>
                </a:moveTo>
                <a:cubicBezTo>
                  <a:pt x="1532" y="136"/>
                  <a:pt x="2634" y="0"/>
                  <a:pt x="2408" y="234"/>
                </a:cubicBezTo>
                <a:cubicBezTo>
                  <a:pt x="2182" y="468"/>
                  <a:pt x="502" y="1254"/>
                  <a:pt x="0" y="1522"/>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59" name="Footer Placeholder 58"/>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
        <p:nvSpPr>
          <p:cNvPr id="60" name="Rectangle 41"/>
          <p:cNvSpPr>
            <a:spLocks noChangeArrowheads="1"/>
          </p:cNvSpPr>
          <p:nvPr/>
        </p:nvSpPr>
        <p:spPr bwMode="auto">
          <a:xfrm>
            <a:off x="3708400" y="22764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1" name="Rectangle 42"/>
          <p:cNvSpPr>
            <a:spLocks noChangeArrowheads="1"/>
          </p:cNvSpPr>
          <p:nvPr/>
        </p:nvSpPr>
        <p:spPr bwMode="auto">
          <a:xfrm>
            <a:off x="3708400" y="27082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 name="Rectangle 43"/>
          <p:cNvSpPr>
            <a:spLocks noChangeArrowheads="1"/>
          </p:cNvSpPr>
          <p:nvPr/>
        </p:nvSpPr>
        <p:spPr bwMode="auto">
          <a:xfrm>
            <a:off x="3708400" y="3141663"/>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 name="Rectangle 44"/>
          <p:cNvSpPr>
            <a:spLocks noChangeArrowheads="1"/>
          </p:cNvSpPr>
          <p:nvPr/>
        </p:nvSpPr>
        <p:spPr bwMode="auto">
          <a:xfrm>
            <a:off x="3708400" y="3573463"/>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 name="Rectangle 45"/>
          <p:cNvSpPr>
            <a:spLocks noChangeArrowheads="1"/>
          </p:cNvSpPr>
          <p:nvPr/>
        </p:nvSpPr>
        <p:spPr bwMode="auto">
          <a:xfrm>
            <a:off x="3708400" y="18446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endParaRPr lang="en-US"/>
          </a:p>
        </p:txBody>
      </p:sp>
      <p:sp>
        <p:nvSpPr>
          <p:cNvPr id="65" name="Line 56"/>
          <p:cNvSpPr>
            <a:spLocks noChangeShapeType="1"/>
          </p:cNvSpPr>
          <p:nvPr/>
        </p:nvSpPr>
        <p:spPr bwMode="auto">
          <a:xfrm>
            <a:off x="3708400" y="1844675"/>
            <a:ext cx="431800" cy="431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6466"/>
                                        </p:tgtEl>
                                        <p:attrNameLst>
                                          <p:attrName>style.visibility</p:attrName>
                                        </p:attrNameLst>
                                      </p:cBhvr>
                                      <p:to>
                                        <p:strVal val="visible"/>
                                      </p:to>
                                    </p:set>
                                    <p:animEffect transition="in" filter="blinds(horizontal)">
                                      <p:cBhvr>
                                        <p:cTn id="7" dur="500"/>
                                        <p:tgtEl>
                                          <p:spTgt spid="316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6465"/>
                                        </p:tgtEl>
                                        <p:attrNameLst>
                                          <p:attrName>style.visibility</p:attrName>
                                        </p:attrNameLst>
                                      </p:cBhvr>
                                      <p:to>
                                        <p:strVal val="visible"/>
                                      </p:to>
                                    </p:set>
                                    <p:animEffect transition="in" filter="blinds(horizontal)">
                                      <p:cBhvr>
                                        <p:cTn id="12" dur="500"/>
                                        <p:tgtEl>
                                          <p:spTgt spid="3164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6463"/>
                                        </p:tgtEl>
                                        <p:attrNameLst>
                                          <p:attrName>style.visibility</p:attrName>
                                        </p:attrNameLst>
                                      </p:cBhvr>
                                      <p:to>
                                        <p:strVal val="visible"/>
                                      </p:to>
                                    </p:set>
                                    <p:animEffect transition="in" filter="blinds(horizontal)">
                                      <p:cBhvr>
                                        <p:cTn id="17" dur="500"/>
                                        <p:tgtEl>
                                          <p:spTgt spid="3164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6471"/>
                                        </p:tgtEl>
                                        <p:attrNameLst>
                                          <p:attrName>style.visibility</p:attrName>
                                        </p:attrNameLst>
                                      </p:cBhvr>
                                      <p:to>
                                        <p:strVal val="visible"/>
                                      </p:to>
                                    </p:set>
                                    <p:animEffect transition="in" filter="blinds(horizontal)">
                                      <p:cBhvr>
                                        <p:cTn id="22" dur="500"/>
                                        <p:tgtEl>
                                          <p:spTgt spid="3164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63" grpId="0" animBg="1"/>
      <p:bldP spid="316465" grpId="0" animBg="1"/>
      <p:bldP spid="316466" grpId="0" animBg="1"/>
      <p:bldP spid="316471" grpId="0" animBg="1"/>
      <p:bldP spid="6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5"/>
          <p:cNvSpPr>
            <a:spLocks noGrp="1"/>
          </p:cNvSpPr>
          <p:nvPr>
            <p:ph type="sldNum" sz="quarter" idx="12"/>
          </p:nvPr>
        </p:nvSpPr>
        <p:spPr/>
        <p:txBody>
          <a:bodyPr/>
          <a:lstStyle/>
          <a:p>
            <a:fld id="{6B5C7AD6-BECF-48C8-96D5-27A16225960A}" type="slidenum">
              <a:rPr lang="en-US">
                <a:latin typeface="+mj-lt"/>
              </a:rPr>
              <a:pPr/>
              <a:t>26</a:t>
            </a:fld>
            <a:endParaRPr lang="en-US">
              <a:latin typeface="+mj-lt"/>
            </a:endParaRPr>
          </a:p>
        </p:txBody>
      </p:sp>
      <p:sp>
        <p:nvSpPr>
          <p:cNvPr id="314370" name="Rectangle 2"/>
          <p:cNvSpPr>
            <a:spLocks noGrp="1" noChangeArrowheads="1"/>
          </p:cNvSpPr>
          <p:nvPr>
            <p:ph type="title"/>
          </p:nvPr>
        </p:nvSpPr>
        <p:spPr>
          <a:xfrm>
            <a:off x="685800" y="333375"/>
            <a:ext cx="7772400" cy="1143000"/>
          </a:xfrm>
        </p:spPr>
        <p:txBody>
          <a:bodyPr/>
          <a:lstStyle/>
          <a:p>
            <a:r>
              <a:rPr lang="en-US">
                <a:solidFill>
                  <a:schemeClr val="tx1"/>
                </a:solidFill>
              </a:rPr>
              <a:t>Successful Search</a:t>
            </a:r>
          </a:p>
        </p:txBody>
      </p:sp>
      <p:sp>
        <p:nvSpPr>
          <p:cNvPr id="314371" name="AutoShape 3"/>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314372" name="AutoShape 4"/>
          <p:cNvCxnSpPr>
            <a:cxnSpLocks noChangeShapeType="1"/>
            <a:stCxn id="314371" idx="0"/>
            <a:endCxn id="314371"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314373" name="AutoShape 5"/>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314374" name="AutoShape 6"/>
          <p:cNvCxnSpPr>
            <a:cxnSpLocks noChangeShapeType="1"/>
            <a:stCxn id="314373" idx="0"/>
            <a:endCxn id="314373"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314375" name="AutoShape 7"/>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314376" name="AutoShape 8"/>
          <p:cNvCxnSpPr>
            <a:cxnSpLocks noChangeShapeType="1"/>
            <a:stCxn id="314375" idx="0"/>
            <a:endCxn id="314375"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314377" name="AutoShape 9"/>
          <p:cNvSpPr>
            <a:spLocks noChangeArrowheads="1"/>
          </p:cNvSpPr>
          <p:nvPr/>
        </p:nvSpPr>
        <p:spPr bwMode="auto">
          <a:xfrm>
            <a:off x="4911725" y="4514850"/>
            <a:ext cx="762000" cy="1270000"/>
          </a:xfrm>
          <a:prstGeom prst="roundRect">
            <a:avLst>
              <a:gd name="adj" fmla="val 16667"/>
            </a:avLst>
          </a:prstGeom>
          <a:solidFill>
            <a:srgbClr val="FF505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14378" name="AutoShape 10"/>
          <p:cNvCxnSpPr>
            <a:cxnSpLocks noChangeShapeType="1"/>
            <a:stCxn id="314377" idx="0"/>
            <a:endCxn id="314377"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314379" name="AutoShape 11"/>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314380" name="AutoShape 12"/>
          <p:cNvCxnSpPr>
            <a:cxnSpLocks noChangeShapeType="1"/>
            <a:stCxn id="314379" idx="0"/>
            <a:endCxn id="314379"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14381" name="AutoShape 13"/>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314382" name="AutoShape 14"/>
          <p:cNvCxnSpPr>
            <a:cxnSpLocks noChangeShapeType="1"/>
            <a:stCxn id="314381" idx="0"/>
            <a:endCxn id="314381"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314383" name="Line 15"/>
          <p:cNvSpPr>
            <a:spLocks noChangeShapeType="1"/>
          </p:cNvSpPr>
          <p:nvPr/>
        </p:nvSpPr>
        <p:spPr bwMode="auto">
          <a:xfrm>
            <a:off x="1824038" y="4365625"/>
            <a:ext cx="5462587"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84" name="Line 16"/>
          <p:cNvSpPr>
            <a:spLocks noChangeShapeType="1"/>
          </p:cNvSpPr>
          <p:nvPr/>
        </p:nvSpPr>
        <p:spPr bwMode="auto">
          <a:xfrm>
            <a:off x="1824038" y="4665663"/>
            <a:ext cx="304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85" name="Line 17"/>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86" name="Line 18"/>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87" name="Line 19"/>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88" name="Line 20"/>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89" name="Line 21"/>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90" name="Line 22"/>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91" name="Line 23"/>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92" name="Line 24"/>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93" name="Line 25"/>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94" name="Line 26"/>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95" name="Line 27"/>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96" name="Line 28"/>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14397" name="Line 29"/>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grpSp>
        <p:nvGrpSpPr>
          <p:cNvPr id="314398" name="Group 30"/>
          <p:cNvGrpSpPr>
            <a:grpSpLocks/>
          </p:cNvGrpSpPr>
          <p:nvPr/>
        </p:nvGrpSpPr>
        <p:grpSpPr bwMode="auto">
          <a:xfrm flipH="1">
            <a:off x="2484438" y="2781300"/>
            <a:ext cx="876300" cy="876300"/>
            <a:chOff x="1008" y="2720"/>
            <a:chExt cx="856" cy="808"/>
          </a:xfrm>
        </p:grpSpPr>
        <p:sp>
          <p:nvSpPr>
            <p:cNvPr id="314399" name="Rectangle 31"/>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314400" name="Freeform 32"/>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01" name="Freeform 33"/>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02" name="Freeform 34"/>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03" name="Freeform 35"/>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314404" name="Freeform 36"/>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314405" name="Freeform 37"/>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06" name="Freeform 38"/>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07" name="Freeform 39"/>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314408" name="AutoShape 40"/>
          <p:cNvSpPr>
            <a:spLocks noChangeArrowheads="1"/>
          </p:cNvSpPr>
          <p:nvPr/>
        </p:nvSpPr>
        <p:spPr bwMode="auto">
          <a:xfrm>
            <a:off x="971550" y="18040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find(7, …)</a:t>
            </a:r>
          </a:p>
        </p:txBody>
      </p:sp>
      <p:sp>
        <p:nvSpPr>
          <p:cNvPr id="314415" name="Freeform 47"/>
          <p:cNvSpPr>
            <a:spLocks/>
          </p:cNvSpPr>
          <p:nvPr/>
        </p:nvSpPr>
        <p:spPr bwMode="auto">
          <a:xfrm>
            <a:off x="4013200" y="2732088"/>
            <a:ext cx="1266825" cy="2005012"/>
          </a:xfrm>
          <a:custGeom>
            <a:avLst/>
            <a:gdLst/>
            <a:ahLst/>
            <a:cxnLst>
              <a:cxn ang="0">
                <a:pos x="0" y="119"/>
              </a:cxn>
              <a:cxn ang="0">
                <a:pos x="792" y="191"/>
              </a:cxn>
              <a:cxn ang="0">
                <a:pos x="39" y="1263"/>
              </a:cxn>
            </a:cxnLst>
            <a:rect l="0" t="0" r="r" b="b"/>
            <a:pathLst>
              <a:path w="798" h="1263">
                <a:moveTo>
                  <a:pt x="0" y="119"/>
                </a:moveTo>
                <a:cubicBezTo>
                  <a:pt x="132" y="131"/>
                  <a:pt x="786" y="0"/>
                  <a:pt x="792" y="191"/>
                </a:cubicBezTo>
                <a:cubicBezTo>
                  <a:pt x="798" y="382"/>
                  <a:pt x="196" y="1040"/>
                  <a:pt x="39" y="1263"/>
                </a:cubicBezTo>
              </a:path>
            </a:pathLst>
          </a:custGeom>
          <a:noFill/>
          <a:ln w="76200" cap="flat" cmpd="sng">
            <a:solidFill>
              <a:srgbClr val="DDDDDD"/>
            </a:solidFill>
            <a:prstDash val="solid"/>
            <a:round/>
            <a:headEnd type="none" w="med" len="med"/>
            <a:tailEnd type="triangle" w="med" len="med"/>
          </a:ln>
          <a:effectLst/>
        </p:spPr>
        <p:txBody>
          <a:bodyPr wrap="none"/>
          <a:lstStyle/>
          <a:p>
            <a:endParaRPr lang="en-US">
              <a:latin typeface="+mj-lt"/>
            </a:endParaRPr>
          </a:p>
        </p:txBody>
      </p:sp>
      <p:sp>
        <p:nvSpPr>
          <p:cNvPr id="314417" name="Freeform 49"/>
          <p:cNvSpPr>
            <a:spLocks/>
          </p:cNvSpPr>
          <p:nvPr/>
        </p:nvSpPr>
        <p:spPr bwMode="auto">
          <a:xfrm>
            <a:off x="3924300" y="3125788"/>
            <a:ext cx="1341438" cy="1639887"/>
          </a:xfrm>
          <a:custGeom>
            <a:avLst/>
            <a:gdLst/>
            <a:ahLst/>
            <a:cxnLst>
              <a:cxn ang="0">
                <a:pos x="0" y="129"/>
              </a:cxn>
              <a:cxn ang="0">
                <a:pos x="832" y="151"/>
              </a:cxn>
              <a:cxn ang="0">
                <a:pos x="80" y="1033"/>
              </a:cxn>
            </a:cxnLst>
            <a:rect l="0" t="0" r="r" b="b"/>
            <a:pathLst>
              <a:path w="845" h="1033">
                <a:moveTo>
                  <a:pt x="0" y="129"/>
                </a:moveTo>
                <a:cubicBezTo>
                  <a:pt x="139" y="133"/>
                  <a:pt x="819" y="0"/>
                  <a:pt x="832" y="151"/>
                </a:cubicBezTo>
                <a:cubicBezTo>
                  <a:pt x="845" y="302"/>
                  <a:pt x="237" y="849"/>
                  <a:pt x="80" y="1033"/>
                </a:cubicBezTo>
              </a:path>
            </a:pathLst>
          </a:custGeom>
          <a:noFill/>
          <a:ln w="76200" cap="flat" cmpd="sng">
            <a:solidFill>
              <a:srgbClr val="DDDDDD"/>
            </a:solidFill>
            <a:prstDash val="solid"/>
            <a:round/>
            <a:headEnd type="none" w="med" len="med"/>
            <a:tailEnd type="triangle" w="med" len="med"/>
          </a:ln>
          <a:effectLst/>
        </p:spPr>
        <p:txBody>
          <a:bodyPr wrap="none"/>
          <a:lstStyle/>
          <a:p>
            <a:endParaRPr lang="en-US">
              <a:latin typeface="+mj-lt"/>
            </a:endParaRPr>
          </a:p>
        </p:txBody>
      </p:sp>
      <p:sp>
        <p:nvSpPr>
          <p:cNvPr id="314418" name="Freeform 50"/>
          <p:cNvSpPr>
            <a:spLocks/>
          </p:cNvSpPr>
          <p:nvPr/>
        </p:nvSpPr>
        <p:spPr bwMode="auto">
          <a:xfrm>
            <a:off x="3962400" y="3665538"/>
            <a:ext cx="1319213" cy="1084262"/>
          </a:xfrm>
          <a:custGeom>
            <a:avLst/>
            <a:gdLst/>
            <a:ahLst/>
            <a:cxnLst>
              <a:cxn ang="0">
                <a:pos x="0" y="91"/>
              </a:cxn>
              <a:cxn ang="0">
                <a:pos x="816" y="99"/>
              </a:cxn>
              <a:cxn ang="0">
                <a:pos x="88" y="683"/>
              </a:cxn>
            </a:cxnLst>
            <a:rect l="0" t="0" r="r" b="b"/>
            <a:pathLst>
              <a:path w="831" h="683">
                <a:moveTo>
                  <a:pt x="0" y="91"/>
                </a:moveTo>
                <a:cubicBezTo>
                  <a:pt x="136" y="92"/>
                  <a:pt x="801" y="0"/>
                  <a:pt x="816" y="99"/>
                </a:cubicBezTo>
                <a:cubicBezTo>
                  <a:pt x="831" y="198"/>
                  <a:pt x="240" y="561"/>
                  <a:pt x="88" y="683"/>
                </a:cubicBezTo>
              </a:path>
            </a:pathLst>
          </a:custGeom>
          <a:noFill/>
          <a:ln w="76200" cap="flat" cmpd="sng">
            <a:solidFill>
              <a:srgbClr val="DDDDDD"/>
            </a:solidFill>
            <a:prstDash val="solid"/>
            <a:round/>
            <a:headEnd type="none" w="med" len="med"/>
            <a:tailEnd type="triangle" w="med" len="med"/>
          </a:ln>
          <a:effectLst/>
        </p:spPr>
        <p:txBody>
          <a:bodyPr wrap="none"/>
          <a:lstStyle/>
          <a:p>
            <a:endParaRPr lang="en-US">
              <a:latin typeface="+mj-lt"/>
            </a:endParaRPr>
          </a:p>
        </p:txBody>
      </p:sp>
      <p:sp>
        <p:nvSpPr>
          <p:cNvPr id="314423" name="Freeform 55"/>
          <p:cNvSpPr>
            <a:spLocks/>
          </p:cNvSpPr>
          <p:nvPr/>
        </p:nvSpPr>
        <p:spPr bwMode="auto">
          <a:xfrm>
            <a:off x="2108200" y="2319338"/>
            <a:ext cx="3870325" cy="1897062"/>
          </a:xfrm>
          <a:custGeom>
            <a:avLst/>
            <a:gdLst/>
            <a:ahLst/>
            <a:cxnLst>
              <a:cxn ang="0">
                <a:pos x="1189" y="69"/>
              </a:cxn>
              <a:cxn ang="0">
                <a:pos x="2240" y="187"/>
              </a:cxn>
              <a:cxn ang="0">
                <a:pos x="0" y="1195"/>
              </a:cxn>
            </a:cxnLst>
            <a:rect l="0" t="0" r="r" b="b"/>
            <a:pathLst>
              <a:path w="2438" h="1195">
                <a:moveTo>
                  <a:pt x="1189" y="69"/>
                </a:moveTo>
                <a:cubicBezTo>
                  <a:pt x="1364" y="89"/>
                  <a:pt x="2438" y="0"/>
                  <a:pt x="2240" y="187"/>
                </a:cubicBezTo>
                <a:cubicBezTo>
                  <a:pt x="2042" y="374"/>
                  <a:pt x="467" y="985"/>
                  <a:pt x="0" y="1195"/>
                </a:cubicBezTo>
              </a:path>
            </a:pathLst>
          </a:custGeom>
          <a:noFill/>
          <a:ln w="76200" cap="flat" cmpd="sng">
            <a:solidFill>
              <a:srgbClr val="DDDDDD"/>
            </a:solidFill>
            <a:prstDash val="solid"/>
            <a:round/>
            <a:headEnd type="none" w="med" len="med"/>
            <a:tailEnd type="triangle" w="med" len="med"/>
          </a:ln>
          <a:effectLst/>
        </p:spPr>
        <p:txBody>
          <a:bodyPr wrap="none"/>
          <a:lstStyle/>
          <a:p>
            <a:endParaRPr lang="en-US">
              <a:latin typeface="+mj-lt"/>
            </a:endParaRPr>
          </a:p>
        </p:txBody>
      </p:sp>
      <p:sp>
        <p:nvSpPr>
          <p:cNvPr id="314430" name="Text Box 62"/>
          <p:cNvSpPr txBox="1">
            <a:spLocks noChangeArrowheads="1"/>
          </p:cNvSpPr>
          <p:nvPr/>
        </p:nvSpPr>
        <p:spPr bwMode="auto">
          <a:xfrm>
            <a:off x="5127817" y="1412875"/>
            <a:ext cx="912430" cy="338554"/>
          </a:xfrm>
          <a:prstGeom prst="rect">
            <a:avLst/>
          </a:prstGeom>
          <a:noFill/>
          <a:ln w="38100" algn="ctr">
            <a:noFill/>
            <a:miter lim="800000"/>
            <a:headEnd/>
            <a:tailEnd/>
          </a:ln>
          <a:effectLst/>
        </p:spPr>
        <p:txBody>
          <a:bodyPr wrap="none">
            <a:spAutoFit/>
          </a:bodyPr>
          <a:lstStyle/>
          <a:p>
            <a:pPr marL="342900" indent="-342900"/>
            <a:r>
              <a:rPr lang="en-US" sz="2000">
                <a:latin typeface="+mj-lt"/>
              </a:rPr>
              <a:t>succs</a:t>
            </a:r>
          </a:p>
        </p:txBody>
      </p:sp>
      <p:sp>
        <p:nvSpPr>
          <p:cNvPr id="314431" name="Freeform 63"/>
          <p:cNvSpPr>
            <a:spLocks/>
          </p:cNvSpPr>
          <p:nvPr/>
        </p:nvSpPr>
        <p:spPr bwMode="auto">
          <a:xfrm>
            <a:off x="5653088" y="2673350"/>
            <a:ext cx="2878137" cy="2317750"/>
          </a:xfrm>
          <a:custGeom>
            <a:avLst/>
            <a:gdLst/>
            <a:ahLst/>
            <a:cxnLst>
              <a:cxn ang="0">
                <a:pos x="0" y="92"/>
              </a:cxn>
              <a:cxn ang="0">
                <a:pos x="1639" y="228"/>
              </a:cxn>
              <a:cxn ang="0">
                <a:pos x="1047" y="1460"/>
              </a:cxn>
            </a:cxnLst>
            <a:rect l="0" t="0" r="r" b="b"/>
            <a:pathLst>
              <a:path w="1813" h="1460">
                <a:moveTo>
                  <a:pt x="0" y="92"/>
                </a:moveTo>
                <a:cubicBezTo>
                  <a:pt x="273" y="115"/>
                  <a:pt x="1465" y="0"/>
                  <a:pt x="1639" y="228"/>
                </a:cubicBezTo>
                <a:cubicBezTo>
                  <a:pt x="1813" y="456"/>
                  <a:pt x="1170" y="1203"/>
                  <a:pt x="1047" y="1460"/>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14432" name="Text Box 64"/>
          <p:cNvSpPr txBox="1">
            <a:spLocks noChangeArrowheads="1"/>
          </p:cNvSpPr>
          <p:nvPr/>
        </p:nvSpPr>
        <p:spPr bwMode="auto">
          <a:xfrm>
            <a:off x="5003800" y="3644900"/>
            <a:ext cx="307975" cy="287338"/>
          </a:xfrm>
          <a:prstGeom prst="rect">
            <a:avLst/>
          </a:prstGeom>
          <a:noFill/>
          <a:ln w="38100" algn="ctr">
            <a:noFill/>
            <a:miter lim="800000"/>
            <a:headEnd/>
            <a:tailEnd/>
          </a:ln>
          <a:effectLst/>
        </p:spPr>
        <p:txBody>
          <a:bodyPr wrap="none">
            <a:spAutoFit/>
          </a:bodyPr>
          <a:lstStyle/>
          <a:p>
            <a:pPr marL="342900" indent="-342900"/>
            <a:r>
              <a:rPr lang="en-US">
                <a:latin typeface="+mj-lt"/>
              </a:rPr>
              <a:t>0</a:t>
            </a:r>
          </a:p>
        </p:txBody>
      </p:sp>
      <p:sp>
        <p:nvSpPr>
          <p:cNvPr id="314433" name="Text Box 65"/>
          <p:cNvSpPr txBox="1">
            <a:spLocks noChangeArrowheads="1"/>
          </p:cNvSpPr>
          <p:nvPr/>
        </p:nvSpPr>
        <p:spPr bwMode="auto">
          <a:xfrm>
            <a:off x="5003800" y="3230563"/>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1</a:t>
            </a:r>
          </a:p>
        </p:txBody>
      </p:sp>
      <p:sp>
        <p:nvSpPr>
          <p:cNvPr id="314434" name="Text Box 66"/>
          <p:cNvSpPr txBox="1">
            <a:spLocks noChangeArrowheads="1"/>
          </p:cNvSpPr>
          <p:nvPr/>
        </p:nvSpPr>
        <p:spPr bwMode="auto">
          <a:xfrm>
            <a:off x="5003800" y="2816225"/>
            <a:ext cx="307975" cy="287338"/>
          </a:xfrm>
          <a:prstGeom prst="rect">
            <a:avLst/>
          </a:prstGeom>
          <a:noFill/>
          <a:ln w="38100" algn="ctr">
            <a:noFill/>
            <a:miter lim="800000"/>
            <a:headEnd/>
            <a:tailEnd/>
          </a:ln>
          <a:effectLst/>
        </p:spPr>
        <p:txBody>
          <a:bodyPr wrap="none">
            <a:spAutoFit/>
          </a:bodyPr>
          <a:lstStyle/>
          <a:p>
            <a:pPr marL="342900" indent="-342900"/>
            <a:r>
              <a:rPr lang="en-US">
                <a:latin typeface="+mj-lt"/>
              </a:rPr>
              <a:t>2</a:t>
            </a:r>
          </a:p>
        </p:txBody>
      </p:sp>
      <p:sp>
        <p:nvSpPr>
          <p:cNvPr id="314435" name="Text Box 67"/>
          <p:cNvSpPr txBox="1">
            <a:spLocks noChangeArrowheads="1"/>
          </p:cNvSpPr>
          <p:nvPr/>
        </p:nvSpPr>
        <p:spPr bwMode="auto">
          <a:xfrm>
            <a:off x="5003800" y="2401888"/>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3</a:t>
            </a:r>
          </a:p>
        </p:txBody>
      </p:sp>
      <p:sp>
        <p:nvSpPr>
          <p:cNvPr id="314436" name="Text Box 68"/>
          <p:cNvSpPr txBox="1">
            <a:spLocks noChangeArrowheads="1"/>
          </p:cNvSpPr>
          <p:nvPr/>
        </p:nvSpPr>
        <p:spPr bwMode="auto">
          <a:xfrm>
            <a:off x="5003800" y="1989138"/>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4</a:t>
            </a:r>
          </a:p>
        </p:txBody>
      </p:sp>
      <p:sp>
        <p:nvSpPr>
          <p:cNvPr id="314438" name="Freeform 70"/>
          <p:cNvSpPr>
            <a:spLocks/>
          </p:cNvSpPr>
          <p:nvPr/>
        </p:nvSpPr>
        <p:spPr bwMode="auto">
          <a:xfrm>
            <a:off x="5676900" y="2298700"/>
            <a:ext cx="2620963" cy="2327275"/>
          </a:xfrm>
          <a:custGeom>
            <a:avLst/>
            <a:gdLst/>
            <a:ahLst/>
            <a:cxnLst>
              <a:cxn ang="0">
                <a:pos x="0" y="120"/>
              </a:cxn>
              <a:cxn ang="0">
                <a:pos x="1480" y="224"/>
              </a:cxn>
              <a:cxn ang="0">
                <a:pos x="1027" y="1466"/>
              </a:cxn>
            </a:cxnLst>
            <a:rect l="0" t="0" r="r" b="b"/>
            <a:pathLst>
              <a:path w="1651" h="1466">
                <a:moveTo>
                  <a:pt x="0" y="120"/>
                </a:moveTo>
                <a:cubicBezTo>
                  <a:pt x="248" y="137"/>
                  <a:pt x="1309" y="0"/>
                  <a:pt x="1480" y="224"/>
                </a:cubicBezTo>
                <a:cubicBezTo>
                  <a:pt x="1651" y="448"/>
                  <a:pt x="1121" y="1207"/>
                  <a:pt x="1027" y="1466"/>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14439" name="Freeform 71"/>
          <p:cNvSpPr>
            <a:spLocks/>
          </p:cNvSpPr>
          <p:nvPr/>
        </p:nvSpPr>
        <p:spPr bwMode="auto">
          <a:xfrm>
            <a:off x="5676900" y="3141663"/>
            <a:ext cx="1381125" cy="2228850"/>
          </a:xfrm>
          <a:custGeom>
            <a:avLst/>
            <a:gdLst/>
            <a:ahLst/>
            <a:cxnLst>
              <a:cxn ang="0">
                <a:pos x="0" y="125"/>
              </a:cxn>
              <a:cxn ang="0">
                <a:pos x="824" y="213"/>
              </a:cxn>
              <a:cxn ang="0">
                <a:pos x="277" y="1404"/>
              </a:cxn>
            </a:cxnLst>
            <a:rect l="0" t="0" r="r" b="b"/>
            <a:pathLst>
              <a:path w="870" h="1404">
                <a:moveTo>
                  <a:pt x="0" y="125"/>
                </a:moveTo>
                <a:cubicBezTo>
                  <a:pt x="137" y="140"/>
                  <a:pt x="778" y="0"/>
                  <a:pt x="824" y="213"/>
                </a:cubicBezTo>
                <a:cubicBezTo>
                  <a:pt x="870" y="426"/>
                  <a:pt x="391" y="1156"/>
                  <a:pt x="277" y="1404"/>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14440" name="Freeform 72"/>
          <p:cNvSpPr>
            <a:spLocks/>
          </p:cNvSpPr>
          <p:nvPr/>
        </p:nvSpPr>
        <p:spPr bwMode="auto">
          <a:xfrm>
            <a:off x="5651500" y="3702050"/>
            <a:ext cx="1331913" cy="1924050"/>
          </a:xfrm>
          <a:custGeom>
            <a:avLst/>
            <a:gdLst/>
            <a:ahLst/>
            <a:cxnLst>
              <a:cxn ang="0">
                <a:pos x="0" y="85"/>
              </a:cxn>
              <a:cxn ang="0">
                <a:pos x="792" y="188"/>
              </a:cxn>
              <a:cxn ang="0">
                <a:pos x="280" y="1212"/>
              </a:cxn>
            </a:cxnLst>
            <a:rect l="0" t="0" r="r" b="b"/>
            <a:pathLst>
              <a:path w="839" h="1212">
                <a:moveTo>
                  <a:pt x="0" y="85"/>
                </a:moveTo>
                <a:cubicBezTo>
                  <a:pt x="132" y="102"/>
                  <a:pt x="745" y="0"/>
                  <a:pt x="792" y="188"/>
                </a:cubicBezTo>
                <a:cubicBezTo>
                  <a:pt x="839" y="376"/>
                  <a:pt x="387" y="999"/>
                  <a:pt x="280" y="1212"/>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grpSp>
        <p:nvGrpSpPr>
          <p:cNvPr id="314447" name="Group 79"/>
          <p:cNvGrpSpPr>
            <a:grpSpLocks/>
          </p:cNvGrpSpPr>
          <p:nvPr/>
        </p:nvGrpSpPr>
        <p:grpSpPr bwMode="auto">
          <a:xfrm flipH="1">
            <a:off x="2700338" y="2997200"/>
            <a:ext cx="876300" cy="876300"/>
            <a:chOff x="1008" y="2720"/>
            <a:chExt cx="856" cy="808"/>
          </a:xfrm>
        </p:grpSpPr>
        <p:sp>
          <p:nvSpPr>
            <p:cNvPr id="314448" name="Rectangle 80"/>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314449" name="Freeform 81"/>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50" name="Freeform 82"/>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51" name="Freeform 83"/>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52" name="Freeform 84"/>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314453" name="Freeform 85"/>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314454" name="Freeform 86"/>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55" name="Freeform 87"/>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14456" name="Freeform 88"/>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314461" name="Text Box 93"/>
          <p:cNvSpPr txBox="1">
            <a:spLocks noChangeArrowheads="1"/>
          </p:cNvSpPr>
          <p:nvPr/>
        </p:nvSpPr>
        <p:spPr bwMode="auto">
          <a:xfrm>
            <a:off x="3633326" y="1484313"/>
            <a:ext cx="883575" cy="338554"/>
          </a:xfrm>
          <a:prstGeom prst="rect">
            <a:avLst/>
          </a:prstGeom>
          <a:noFill/>
          <a:ln w="38100" algn="ctr">
            <a:noFill/>
            <a:miter lim="800000"/>
            <a:headEnd/>
            <a:tailEnd/>
          </a:ln>
          <a:effectLst/>
        </p:spPr>
        <p:txBody>
          <a:bodyPr wrap="none">
            <a:spAutoFit/>
          </a:bodyPr>
          <a:lstStyle/>
          <a:p>
            <a:pPr marL="342900" indent="-342900"/>
            <a:r>
              <a:rPr lang="en-US" sz="2000">
                <a:solidFill>
                  <a:srgbClr val="DDDDDD"/>
                </a:solidFill>
                <a:latin typeface="+mj-lt"/>
              </a:rPr>
              <a:t>preds</a:t>
            </a:r>
          </a:p>
        </p:txBody>
      </p:sp>
      <p:sp>
        <p:nvSpPr>
          <p:cNvPr id="314462" name="Text Box 94"/>
          <p:cNvSpPr txBox="1">
            <a:spLocks noChangeArrowheads="1"/>
          </p:cNvSpPr>
          <p:nvPr/>
        </p:nvSpPr>
        <p:spPr bwMode="auto">
          <a:xfrm>
            <a:off x="3494088" y="3716338"/>
            <a:ext cx="307975" cy="287337"/>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0</a:t>
            </a:r>
          </a:p>
        </p:txBody>
      </p:sp>
      <p:sp>
        <p:nvSpPr>
          <p:cNvPr id="314463" name="Text Box 95"/>
          <p:cNvSpPr txBox="1">
            <a:spLocks noChangeArrowheads="1"/>
          </p:cNvSpPr>
          <p:nvPr/>
        </p:nvSpPr>
        <p:spPr bwMode="auto">
          <a:xfrm>
            <a:off x="3494088" y="3302000"/>
            <a:ext cx="307975" cy="287338"/>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1</a:t>
            </a:r>
          </a:p>
        </p:txBody>
      </p:sp>
      <p:sp>
        <p:nvSpPr>
          <p:cNvPr id="314464" name="Text Box 96"/>
          <p:cNvSpPr txBox="1">
            <a:spLocks noChangeArrowheads="1"/>
          </p:cNvSpPr>
          <p:nvPr/>
        </p:nvSpPr>
        <p:spPr bwMode="auto">
          <a:xfrm>
            <a:off x="3494088" y="2887663"/>
            <a:ext cx="307975" cy="287337"/>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2</a:t>
            </a:r>
          </a:p>
        </p:txBody>
      </p:sp>
      <p:sp>
        <p:nvSpPr>
          <p:cNvPr id="314465" name="Text Box 97"/>
          <p:cNvSpPr txBox="1">
            <a:spLocks noChangeArrowheads="1"/>
          </p:cNvSpPr>
          <p:nvPr/>
        </p:nvSpPr>
        <p:spPr bwMode="auto">
          <a:xfrm>
            <a:off x="3494088" y="2473325"/>
            <a:ext cx="307975" cy="287338"/>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3</a:t>
            </a:r>
          </a:p>
        </p:txBody>
      </p:sp>
      <p:sp>
        <p:nvSpPr>
          <p:cNvPr id="314466" name="Text Box 98"/>
          <p:cNvSpPr txBox="1">
            <a:spLocks noChangeArrowheads="1"/>
          </p:cNvSpPr>
          <p:nvPr/>
        </p:nvSpPr>
        <p:spPr bwMode="auto">
          <a:xfrm>
            <a:off x="3494088" y="2060575"/>
            <a:ext cx="307975" cy="287338"/>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4</a:t>
            </a:r>
          </a:p>
        </p:txBody>
      </p:sp>
      <p:sp>
        <p:nvSpPr>
          <p:cNvPr id="85" name="Footer Placeholder 84"/>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
        <p:nvSpPr>
          <p:cNvPr id="86" name="Rectangle 57"/>
          <p:cNvSpPr>
            <a:spLocks noChangeArrowheads="1"/>
          </p:cNvSpPr>
          <p:nvPr/>
        </p:nvSpPr>
        <p:spPr bwMode="auto">
          <a:xfrm>
            <a:off x="5373688" y="22764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 name="Rectangle 58"/>
          <p:cNvSpPr>
            <a:spLocks noChangeArrowheads="1"/>
          </p:cNvSpPr>
          <p:nvPr/>
        </p:nvSpPr>
        <p:spPr bwMode="auto">
          <a:xfrm>
            <a:off x="5373688" y="27082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8" name="Rectangle 59"/>
          <p:cNvSpPr>
            <a:spLocks noChangeArrowheads="1"/>
          </p:cNvSpPr>
          <p:nvPr/>
        </p:nvSpPr>
        <p:spPr bwMode="auto">
          <a:xfrm>
            <a:off x="5373688" y="3141663"/>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9" name="Rectangle 60"/>
          <p:cNvSpPr>
            <a:spLocks noChangeArrowheads="1"/>
          </p:cNvSpPr>
          <p:nvPr/>
        </p:nvSpPr>
        <p:spPr bwMode="auto">
          <a:xfrm>
            <a:off x="5373688" y="3573463"/>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 name="Rectangle 61"/>
          <p:cNvSpPr>
            <a:spLocks noChangeArrowheads="1"/>
          </p:cNvSpPr>
          <p:nvPr/>
        </p:nvSpPr>
        <p:spPr bwMode="auto">
          <a:xfrm>
            <a:off x="5373688" y="18446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endParaRPr lang="en-US"/>
          </a:p>
        </p:txBody>
      </p:sp>
      <p:sp>
        <p:nvSpPr>
          <p:cNvPr id="91" name="Line 69"/>
          <p:cNvSpPr>
            <a:spLocks noChangeShapeType="1"/>
          </p:cNvSpPr>
          <p:nvPr/>
        </p:nvSpPr>
        <p:spPr bwMode="auto">
          <a:xfrm>
            <a:off x="5373688" y="1844675"/>
            <a:ext cx="431800" cy="431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 name="Rectangle 89"/>
          <p:cNvSpPr>
            <a:spLocks noChangeArrowheads="1"/>
          </p:cNvSpPr>
          <p:nvPr/>
        </p:nvSpPr>
        <p:spPr bwMode="auto">
          <a:xfrm>
            <a:off x="3863975" y="2347913"/>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 name="Rectangle 90"/>
          <p:cNvSpPr>
            <a:spLocks noChangeArrowheads="1"/>
          </p:cNvSpPr>
          <p:nvPr/>
        </p:nvSpPr>
        <p:spPr bwMode="auto">
          <a:xfrm>
            <a:off x="3863975" y="2779713"/>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 name="Rectangle 91"/>
          <p:cNvSpPr>
            <a:spLocks noChangeArrowheads="1"/>
          </p:cNvSpPr>
          <p:nvPr/>
        </p:nvSpPr>
        <p:spPr bwMode="auto">
          <a:xfrm>
            <a:off x="3863975" y="3213100"/>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 name="Rectangle 92"/>
          <p:cNvSpPr>
            <a:spLocks noChangeArrowheads="1"/>
          </p:cNvSpPr>
          <p:nvPr/>
        </p:nvSpPr>
        <p:spPr bwMode="auto">
          <a:xfrm>
            <a:off x="3851275" y="1916113"/>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endParaRPr lang="en-US"/>
          </a:p>
        </p:txBody>
      </p:sp>
      <p:sp>
        <p:nvSpPr>
          <p:cNvPr id="96" name="Line 99"/>
          <p:cNvSpPr>
            <a:spLocks noChangeShapeType="1"/>
          </p:cNvSpPr>
          <p:nvPr/>
        </p:nvSpPr>
        <p:spPr bwMode="auto">
          <a:xfrm>
            <a:off x="3863975" y="1916113"/>
            <a:ext cx="431800" cy="431800"/>
          </a:xfrm>
          <a:prstGeom prst="line">
            <a:avLst/>
          </a:prstGeom>
          <a:noFill/>
          <a:ln w="38100">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 name="Rectangle 100"/>
          <p:cNvSpPr>
            <a:spLocks noChangeArrowheads="1"/>
          </p:cNvSpPr>
          <p:nvPr/>
        </p:nvSpPr>
        <p:spPr bwMode="auto">
          <a:xfrm>
            <a:off x="3863975" y="3644900"/>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432"/>
                                        </p:tgtEl>
                                        <p:attrNameLst>
                                          <p:attrName>style.visibility</p:attrName>
                                        </p:attrNameLst>
                                      </p:cBhvr>
                                      <p:to>
                                        <p:strVal val="visible"/>
                                      </p:to>
                                    </p:set>
                                    <p:animEffect transition="in" filter="blinds(horizontal)">
                                      <p:cBhvr>
                                        <p:cTn id="7" dur="500"/>
                                        <p:tgtEl>
                                          <p:spTgt spid="3144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4440"/>
                                        </p:tgtEl>
                                        <p:attrNameLst>
                                          <p:attrName>style.visibility</p:attrName>
                                        </p:attrNameLst>
                                      </p:cBhvr>
                                      <p:to>
                                        <p:strVal val="visible"/>
                                      </p:to>
                                    </p:set>
                                    <p:animEffect transition="in" filter="blinds(horizontal)">
                                      <p:cBhvr>
                                        <p:cTn id="10" dur="500"/>
                                        <p:tgtEl>
                                          <p:spTgt spid="31444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4433"/>
                                        </p:tgtEl>
                                        <p:attrNameLst>
                                          <p:attrName>style.visibility</p:attrName>
                                        </p:attrNameLst>
                                      </p:cBhvr>
                                      <p:to>
                                        <p:strVal val="visible"/>
                                      </p:to>
                                    </p:set>
                                    <p:animEffect transition="in" filter="blinds(horizontal)">
                                      <p:cBhvr>
                                        <p:cTn id="15" dur="500"/>
                                        <p:tgtEl>
                                          <p:spTgt spid="31443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4439"/>
                                        </p:tgtEl>
                                        <p:attrNameLst>
                                          <p:attrName>style.visibility</p:attrName>
                                        </p:attrNameLst>
                                      </p:cBhvr>
                                      <p:to>
                                        <p:strVal val="visible"/>
                                      </p:to>
                                    </p:set>
                                    <p:animEffect transition="in" filter="blinds(horizontal)">
                                      <p:cBhvr>
                                        <p:cTn id="18" dur="500"/>
                                        <p:tgtEl>
                                          <p:spTgt spid="31443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4431"/>
                                        </p:tgtEl>
                                        <p:attrNameLst>
                                          <p:attrName>style.visibility</p:attrName>
                                        </p:attrNameLst>
                                      </p:cBhvr>
                                      <p:to>
                                        <p:strVal val="visible"/>
                                      </p:to>
                                    </p:set>
                                    <p:animEffect transition="in" filter="blinds(horizontal)">
                                      <p:cBhvr>
                                        <p:cTn id="23" dur="500"/>
                                        <p:tgtEl>
                                          <p:spTgt spid="31443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14434"/>
                                        </p:tgtEl>
                                        <p:attrNameLst>
                                          <p:attrName>style.visibility</p:attrName>
                                        </p:attrNameLst>
                                      </p:cBhvr>
                                      <p:to>
                                        <p:strVal val="visible"/>
                                      </p:to>
                                    </p:set>
                                    <p:animEffect transition="in" filter="blinds(horizontal)">
                                      <p:cBhvr>
                                        <p:cTn id="26" dur="500"/>
                                        <p:tgtEl>
                                          <p:spTgt spid="31443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14438"/>
                                        </p:tgtEl>
                                        <p:attrNameLst>
                                          <p:attrName>style.visibility</p:attrName>
                                        </p:attrNameLst>
                                      </p:cBhvr>
                                      <p:to>
                                        <p:strVal val="visible"/>
                                      </p:to>
                                    </p:set>
                                    <p:animEffect transition="in" filter="blinds(horizontal)">
                                      <p:cBhvr>
                                        <p:cTn id="31" dur="500"/>
                                        <p:tgtEl>
                                          <p:spTgt spid="3144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14435"/>
                                        </p:tgtEl>
                                        <p:attrNameLst>
                                          <p:attrName>style.visibility</p:attrName>
                                        </p:attrNameLst>
                                      </p:cBhvr>
                                      <p:to>
                                        <p:strVal val="visible"/>
                                      </p:to>
                                    </p:set>
                                    <p:animEffect transition="in" filter="blinds(horizontal)">
                                      <p:cBhvr>
                                        <p:cTn id="34" dur="500"/>
                                        <p:tgtEl>
                                          <p:spTgt spid="3144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14436"/>
                                        </p:tgtEl>
                                        <p:attrNameLst>
                                          <p:attrName>style.visibility</p:attrName>
                                        </p:attrNameLst>
                                      </p:cBhvr>
                                      <p:to>
                                        <p:strVal val="visible"/>
                                      </p:to>
                                    </p:set>
                                    <p:animEffect transition="in" filter="blinds(horizontal)">
                                      <p:cBhvr>
                                        <p:cTn id="37" dur="500"/>
                                        <p:tgtEl>
                                          <p:spTgt spid="3144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blinds(horizontal)">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blinds(horizontal)">
                                      <p:cBhvr>
                                        <p:cTn id="4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31" grpId="0" animBg="1"/>
      <p:bldP spid="314432" grpId="0"/>
      <p:bldP spid="314433" grpId="0"/>
      <p:bldP spid="314434" grpId="0"/>
      <p:bldP spid="314435" grpId="0"/>
      <p:bldP spid="314436" grpId="0"/>
      <p:bldP spid="314438" grpId="0" animBg="1"/>
      <p:bldP spid="314439" grpId="0" animBg="1"/>
      <p:bldP spid="314440" grpId="0" animBg="1"/>
      <p:bldP spid="91" grpId="0" animBg="1"/>
      <p:bldP spid="9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p:txBody>
          <a:bodyPr/>
          <a:lstStyle/>
          <a:p>
            <a:fld id="{0C525227-0A1B-4798-A665-F28CDD1AD5FC}" type="slidenum">
              <a:rPr lang="en-US">
                <a:latin typeface="+mj-lt"/>
              </a:rPr>
              <a:pPr/>
              <a:t>27</a:t>
            </a:fld>
            <a:endParaRPr lang="en-US">
              <a:latin typeface="+mj-lt"/>
            </a:endParaRPr>
          </a:p>
        </p:txBody>
      </p:sp>
      <p:sp>
        <p:nvSpPr>
          <p:cNvPr id="281602" name="Rectangle 2"/>
          <p:cNvSpPr>
            <a:spLocks noGrp="1" noChangeArrowheads="1"/>
          </p:cNvSpPr>
          <p:nvPr>
            <p:ph type="title"/>
          </p:nvPr>
        </p:nvSpPr>
        <p:spPr>
          <a:xfrm>
            <a:off x="685800" y="333375"/>
            <a:ext cx="7772400" cy="1143000"/>
          </a:xfrm>
        </p:spPr>
        <p:txBody>
          <a:bodyPr/>
          <a:lstStyle/>
          <a:p>
            <a:r>
              <a:rPr lang="en-US">
                <a:solidFill>
                  <a:schemeClr val="tx1"/>
                </a:solidFill>
              </a:rPr>
              <a:t>Unsuccessful Search</a:t>
            </a:r>
          </a:p>
        </p:txBody>
      </p:sp>
      <p:sp>
        <p:nvSpPr>
          <p:cNvPr id="281603" name="AutoShape 3"/>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81604" name="AutoShape 4"/>
          <p:cNvCxnSpPr>
            <a:cxnSpLocks noChangeShapeType="1"/>
            <a:stCxn id="281603" idx="0"/>
            <a:endCxn id="281603"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281605" name="AutoShape 5"/>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81606" name="AutoShape 6"/>
          <p:cNvCxnSpPr>
            <a:cxnSpLocks noChangeShapeType="1"/>
            <a:stCxn id="281605" idx="0"/>
            <a:endCxn id="281605"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81607" name="AutoShape 7"/>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81608" name="AutoShape 8"/>
          <p:cNvCxnSpPr>
            <a:cxnSpLocks noChangeShapeType="1"/>
            <a:stCxn id="281607" idx="0"/>
            <a:endCxn id="281607"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281609" name="AutoShape 9"/>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81610" name="AutoShape 10"/>
          <p:cNvCxnSpPr>
            <a:cxnSpLocks noChangeShapeType="1"/>
            <a:stCxn id="281609" idx="0"/>
            <a:endCxn id="281609"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81611" name="AutoShape 11"/>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81612" name="AutoShape 12"/>
          <p:cNvCxnSpPr>
            <a:cxnSpLocks noChangeShapeType="1"/>
            <a:stCxn id="281611" idx="0"/>
            <a:endCxn id="281611"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81613" name="AutoShape 13"/>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81614" name="AutoShape 14"/>
          <p:cNvCxnSpPr>
            <a:cxnSpLocks noChangeShapeType="1"/>
            <a:stCxn id="281613" idx="0"/>
            <a:endCxn id="281613"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81615" name="Line 15"/>
          <p:cNvSpPr>
            <a:spLocks noChangeShapeType="1"/>
          </p:cNvSpPr>
          <p:nvPr/>
        </p:nvSpPr>
        <p:spPr bwMode="auto">
          <a:xfrm>
            <a:off x="1824038" y="4365625"/>
            <a:ext cx="5462587"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16" name="Line 16"/>
          <p:cNvSpPr>
            <a:spLocks noChangeShapeType="1"/>
          </p:cNvSpPr>
          <p:nvPr/>
        </p:nvSpPr>
        <p:spPr bwMode="auto">
          <a:xfrm>
            <a:off x="1824038" y="4665663"/>
            <a:ext cx="304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17" name="Line 17"/>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18" name="Line 18"/>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19" name="Line 19"/>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0" name="Line 20"/>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1" name="Line 21"/>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2" name="Line 22"/>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3" name="Line 23"/>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4" name="Line 24"/>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5" name="Line 25"/>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6" name="Line 26"/>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7" name="Line 27"/>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8" name="Line 28"/>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81629" name="Line 29"/>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grpSp>
        <p:nvGrpSpPr>
          <p:cNvPr id="281630" name="Group 30"/>
          <p:cNvGrpSpPr>
            <a:grpSpLocks/>
          </p:cNvGrpSpPr>
          <p:nvPr/>
        </p:nvGrpSpPr>
        <p:grpSpPr bwMode="auto">
          <a:xfrm flipH="1">
            <a:off x="2484438" y="2781300"/>
            <a:ext cx="876300" cy="876300"/>
            <a:chOff x="1008" y="2720"/>
            <a:chExt cx="856" cy="808"/>
          </a:xfrm>
        </p:grpSpPr>
        <p:sp>
          <p:nvSpPr>
            <p:cNvPr id="281631" name="Rectangle 31"/>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281632" name="Freeform 32"/>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81633" name="Freeform 33"/>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81634" name="Freeform 34"/>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81635" name="Freeform 35"/>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81636" name="Freeform 36"/>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281637" name="Freeform 37"/>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81638" name="Freeform 38"/>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281639" name="Freeform 39"/>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281640" name="AutoShape 40"/>
          <p:cNvSpPr>
            <a:spLocks noChangeArrowheads="1"/>
          </p:cNvSpPr>
          <p:nvPr/>
        </p:nvSpPr>
        <p:spPr bwMode="auto">
          <a:xfrm>
            <a:off x="971550" y="18040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find(6, …)</a:t>
            </a:r>
          </a:p>
        </p:txBody>
      </p:sp>
      <p:sp>
        <p:nvSpPr>
          <p:cNvPr id="281647" name="Text Box 47"/>
          <p:cNvSpPr txBox="1">
            <a:spLocks noChangeArrowheads="1"/>
          </p:cNvSpPr>
          <p:nvPr/>
        </p:nvSpPr>
        <p:spPr bwMode="auto">
          <a:xfrm>
            <a:off x="3477751" y="1412875"/>
            <a:ext cx="883575" cy="338554"/>
          </a:xfrm>
          <a:prstGeom prst="rect">
            <a:avLst/>
          </a:prstGeom>
          <a:noFill/>
          <a:ln w="38100" algn="ctr">
            <a:noFill/>
            <a:miter lim="800000"/>
            <a:headEnd/>
            <a:tailEnd/>
          </a:ln>
          <a:effectLst/>
        </p:spPr>
        <p:txBody>
          <a:bodyPr wrap="none">
            <a:spAutoFit/>
          </a:bodyPr>
          <a:lstStyle/>
          <a:p>
            <a:pPr marL="342900" indent="-342900"/>
            <a:r>
              <a:rPr lang="en-US" sz="2000">
                <a:latin typeface="+mj-lt"/>
              </a:rPr>
              <a:t>preds</a:t>
            </a:r>
          </a:p>
        </p:txBody>
      </p:sp>
      <p:sp>
        <p:nvSpPr>
          <p:cNvPr id="281666" name="Freeform 66"/>
          <p:cNvSpPr>
            <a:spLocks/>
          </p:cNvSpPr>
          <p:nvPr/>
        </p:nvSpPr>
        <p:spPr bwMode="auto">
          <a:xfrm>
            <a:off x="4013200" y="2686050"/>
            <a:ext cx="1308100" cy="2330450"/>
          </a:xfrm>
          <a:custGeom>
            <a:avLst/>
            <a:gdLst/>
            <a:ahLst/>
            <a:cxnLst>
              <a:cxn ang="0">
                <a:pos x="0" y="148"/>
              </a:cxn>
              <a:cxn ang="0">
                <a:pos x="792" y="220"/>
              </a:cxn>
              <a:cxn ang="0">
                <a:pos x="192" y="1468"/>
              </a:cxn>
            </a:cxnLst>
            <a:rect l="0" t="0" r="r" b="b"/>
            <a:pathLst>
              <a:path w="824" h="1468">
                <a:moveTo>
                  <a:pt x="0" y="148"/>
                </a:moveTo>
                <a:cubicBezTo>
                  <a:pt x="132" y="160"/>
                  <a:pt x="760" y="0"/>
                  <a:pt x="792" y="220"/>
                </a:cubicBezTo>
                <a:cubicBezTo>
                  <a:pt x="824" y="440"/>
                  <a:pt x="317" y="1208"/>
                  <a:pt x="192" y="1468"/>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281667" name="Text Box 67"/>
          <p:cNvSpPr txBox="1">
            <a:spLocks noChangeArrowheads="1"/>
          </p:cNvSpPr>
          <p:nvPr/>
        </p:nvSpPr>
        <p:spPr bwMode="auto">
          <a:xfrm>
            <a:off x="3338513" y="3644900"/>
            <a:ext cx="307975" cy="287338"/>
          </a:xfrm>
          <a:prstGeom prst="rect">
            <a:avLst/>
          </a:prstGeom>
          <a:noFill/>
          <a:ln w="38100" algn="ctr">
            <a:noFill/>
            <a:miter lim="800000"/>
            <a:headEnd/>
            <a:tailEnd/>
          </a:ln>
          <a:effectLst/>
        </p:spPr>
        <p:txBody>
          <a:bodyPr wrap="none">
            <a:spAutoFit/>
          </a:bodyPr>
          <a:lstStyle/>
          <a:p>
            <a:pPr marL="342900" indent="-342900"/>
            <a:r>
              <a:rPr lang="en-US">
                <a:latin typeface="+mj-lt"/>
              </a:rPr>
              <a:t>0</a:t>
            </a:r>
          </a:p>
        </p:txBody>
      </p:sp>
      <p:sp>
        <p:nvSpPr>
          <p:cNvPr id="281668" name="Freeform 68"/>
          <p:cNvSpPr>
            <a:spLocks/>
          </p:cNvSpPr>
          <p:nvPr/>
        </p:nvSpPr>
        <p:spPr bwMode="auto">
          <a:xfrm>
            <a:off x="3924300" y="3035300"/>
            <a:ext cx="1395413" cy="2273300"/>
          </a:xfrm>
          <a:custGeom>
            <a:avLst/>
            <a:gdLst/>
            <a:ahLst/>
            <a:cxnLst>
              <a:cxn ang="0">
                <a:pos x="0" y="186"/>
              </a:cxn>
              <a:cxn ang="0">
                <a:pos x="832" y="208"/>
              </a:cxn>
              <a:cxn ang="0">
                <a:pos x="280" y="1432"/>
              </a:cxn>
            </a:cxnLst>
            <a:rect l="0" t="0" r="r" b="b"/>
            <a:pathLst>
              <a:path w="879" h="1432">
                <a:moveTo>
                  <a:pt x="0" y="186"/>
                </a:moveTo>
                <a:cubicBezTo>
                  <a:pt x="139" y="190"/>
                  <a:pt x="785" y="0"/>
                  <a:pt x="832" y="208"/>
                </a:cubicBezTo>
                <a:cubicBezTo>
                  <a:pt x="879" y="416"/>
                  <a:pt x="395" y="1177"/>
                  <a:pt x="280" y="1432"/>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281669" name="Freeform 69"/>
          <p:cNvSpPr>
            <a:spLocks/>
          </p:cNvSpPr>
          <p:nvPr/>
        </p:nvSpPr>
        <p:spPr bwMode="auto">
          <a:xfrm>
            <a:off x="3962400" y="3524250"/>
            <a:ext cx="1363663" cy="2076450"/>
          </a:xfrm>
          <a:custGeom>
            <a:avLst/>
            <a:gdLst/>
            <a:ahLst/>
            <a:cxnLst>
              <a:cxn ang="0">
                <a:pos x="0" y="180"/>
              </a:cxn>
              <a:cxn ang="0">
                <a:pos x="816" y="188"/>
              </a:cxn>
              <a:cxn ang="0">
                <a:pos x="256" y="1308"/>
              </a:cxn>
            </a:cxnLst>
            <a:rect l="0" t="0" r="r" b="b"/>
            <a:pathLst>
              <a:path w="859" h="1308">
                <a:moveTo>
                  <a:pt x="0" y="180"/>
                </a:moveTo>
                <a:cubicBezTo>
                  <a:pt x="136" y="181"/>
                  <a:pt x="773" y="0"/>
                  <a:pt x="816" y="188"/>
                </a:cubicBezTo>
                <a:cubicBezTo>
                  <a:pt x="859" y="376"/>
                  <a:pt x="373" y="1075"/>
                  <a:pt x="256" y="1308"/>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281670" name="Text Box 70"/>
          <p:cNvSpPr txBox="1">
            <a:spLocks noChangeArrowheads="1"/>
          </p:cNvSpPr>
          <p:nvPr/>
        </p:nvSpPr>
        <p:spPr bwMode="auto">
          <a:xfrm>
            <a:off x="3338513" y="3230563"/>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1</a:t>
            </a:r>
          </a:p>
        </p:txBody>
      </p:sp>
      <p:sp>
        <p:nvSpPr>
          <p:cNvPr id="281671" name="Text Box 71"/>
          <p:cNvSpPr txBox="1">
            <a:spLocks noChangeArrowheads="1"/>
          </p:cNvSpPr>
          <p:nvPr/>
        </p:nvSpPr>
        <p:spPr bwMode="auto">
          <a:xfrm>
            <a:off x="3338513" y="2816225"/>
            <a:ext cx="307975" cy="287338"/>
          </a:xfrm>
          <a:prstGeom prst="rect">
            <a:avLst/>
          </a:prstGeom>
          <a:noFill/>
          <a:ln w="38100" algn="ctr">
            <a:noFill/>
            <a:miter lim="800000"/>
            <a:headEnd/>
            <a:tailEnd/>
          </a:ln>
          <a:effectLst/>
        </p:spPr>
        <p:txBody>
          <a:bodyPr wrap="none">
            <a:spAutoFit/>
          </a:bodyPr>
          <a:lstStyle/>
          <a:p>
            <a:pPr marL="342900" indent="-342900"/>
            <a:r>
              <a:rPr lang="en-US">
                <a:latin typeface="+mj-lt"/>
              </a:rPr>
              <a:t>2</a:t>
            </a:r>
          </a:p>
        </p:txBody>
      </p:sp>
      <p:sp>
        <p:nvSpPr>
          <p:cNvPr id="281672" name="Text Box 72"/>
          <p:cNvSpPr txBox="1">
            <a:spLocks noChangeArrowheads="1"/>
          </p:cNvSpPr>
          <p:nvPr/>
        </p:nvSpPr>
        <p:spPr bwMode="auto">
          <a:xfrm>
            <a:off x="3338513" y="2401888"/>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3</a:t>
            </a:r>
          </a:p>
        </p:txBody>
      </p:sp>
      <p:sp>
        <p:nvSpPr>
          <p:cNvPr id="281673" name="Text Box 73"/>
          <p:cNvSpPr txBox="1">
            <a:spLocks noChangeArrowheads="1"/>
          </p:cNvSpPr>
          <p:nvPr/>
        </p:nvSpPr>
        <p:spPr bwMode="auto">
          <a:xfrm>
            <a:off x="3338513" y="1989138"/>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4</a:t>
            </a:r>
          </a:p>
        </p:txBody>
      </p:sp>
      <p:sp>
        <p:nvSpPr>
          <p:cNvPr id="281674" name="Freeform 74"/>
          <p:cNvSpPr>
            <a:spLocks/>
          </p:cNvSpPr>
          <p:nvPr/>
        </p:nvSpPr>
        <p:spPr bwMode="auto">
          <a:xfrm>
            <a:off x="1841500" y="2244725"/>
            <a:ext cx="4181475" cy="2416175"/>
          </a:xfrm>
          <a:custGeom>
            <a:avLst/>
            <a:gdLst/>
            <a:ahLst/>
            <a:cxnLst>
              <a:cxn ang="0">
                <a:pos x="1357" y="116"/>
              </a:cxn>
              <a:cxn ang="0">
                <a:pos x="2408" y="234"/>
              </a:cxn>
              <a:cxn ang="0">
                <a:pos x="0" y="1522"/>
              </a:cxn>
            </a:cxnLst>
            <a:rect l="0" t="0" r="r" b="b"/>
            <a:pathLst>
              <a:path w="2634" h="1522">
                <a:moveTo>
                  <a:pt x="1357" y="116"/>
                </a:moveTo>
                <a:cubicBezTo>
                  <a:pt x="1532" y="136"/>
                  <a:pt x="2634" y="0"/>
                  <a:pt x="2408" y="234"/>
                </a:cubicBezTo>
                <a:cubicBezTo>
                  <a:pt x="2182" y="468"/>
                  <a:pt x="502" y="1254"/>
                  <a:pt x="0" y="1522"/>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281676" name="Freeform 76"/>
          <p:cNvSpPr>
            <a:spLocks/>
          </p:cNvSpPr>
          <p:nvPr/>
        </p:nvSpPr>
        <p:spPr bwMode="auto">
          <a:xfrm>
            <a:off x="1866900" y="1905000"/>
            <a:ext cx="4005263" cy="2438400"/>
          </a:xfrm>
          <a:custGeom>
            <a:avLst/>
            <a:gdLst/>
            <a:ahLst/>
            <a:cxnLst>
              <a:cxn ang="0">
                <a:pos x="1352" y="88"/>
              </a:cxn>
              <a:cxn ang="0">
                <a:pos x="2298" y="241"/>
              </a:cxn>
              <a:cxn ang="0">
                <a:pos x="0" y="1536"/>
              </a:cxn>
            </a:cxnLst>
            <a:rect l="0" t="0" r="r" b="b"/>
            <a:pathLst>
              <a:path w="2523" h="1536">
                <a:moveTo>
                  <a:pt x="1352" y="88"/>
                </a:moveTo>
                <a:cubicBezTo>
                  <a:pt x="1510" y="112"/>
                  <a:pt x="2523" y="0"/>
                  <a:pt x="2298" y="241"/>
                </a:cubicBezTo>
                <a:cubicBezTo>
                  <a:pt x="2073" y="482"/>
                  <a:pt x="479" y="1266"/>
                  <a:pt x="0" y="1536"/>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59" name="Footer Placeholder 58"/>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
        <p:nvSpPr>
          <p:cNvPr id="60" name="Rectangle 42"/>
          <p:cNvSpPr>
            <a:spLocks noChangeArrowheads="1"/>
          </p:cNvSpPr>
          <p:nvPr/>
        </p:nvSpPr>
        <p:spPr bwMode="auto">
          <a:xfrm>
            <a:off x="3708400" y="22764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1" name="Rectangle 43"/>
          <p:cNvSpPr>
            <a:spLocks noChangeArrowheads="1"/>
          </p:cNvSpPr>
          <p:nvPr/>
        </p:nvSpPr>
        <p:spPr bwMode="auto">
          <a:xfrm>
            <a:off x="3708400" y="27082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 name="Rectangle 44"/>
          <p:cNvSpPr>
            <a:spLocks noChangeArrowheads="1"/>
          </p:cNvSpPr>
          <p:nvPr/>
        </p:nvSpPr>
        <p:spPr bwMode="auto">
          <a:xfrm>
            <a:off x="3708400" y="3141663"/>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 name="Rectangle 45"/>
          <p:cNvSpPr>
            <a:spLocks noChangeArrowheads="1"/>
          </p:cNvSpPr>
          <p:nvPr/>
        </p:nvSpPr>
        <p:spPr bwMode="auto">
          <a:xfrm>
            <a:off x="3708400" y="3573463"/>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 name="Rectangle 46"/>
          <p:cNvSpPr>
            <a:spLocks noChangeArrowheads="1"/>
          </p:cNvSpPr>
          <p:nvPr/>
        </p:nvSpPr>
        <p:spPr bwMode="auto">
          <a:xfrm>
            <a:off x="3708400" y="18446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669"/>
                                        </p:tgtEl>
                                        <p:attrNameLst>
                                          <p:attrName>style.visibility</p:attrName>
                                        </p:attrNameLst>
                                      </p:cBhvr>
                                      <p:to>
                                        <p:strVal val="visible"/>
                                      </p:to>
                                    </p:set>
                                    <p:animEffect transition="in" filter="blinds(horizontal)">
                                      <p:cBhvr>
                                        <p:cTn id="7" dur="500"/>
                                        <p:tgtEl>
                                          <p:spTgt spid="28166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1667"/>
                                        </p:tgtEl>
                                        <p:attrNameLst>
                                          <p:attrName>style.visibility</p:attrName>
                                        </p:attrNameLst>
                                      </p:cBhvr>
                                      <p:to>
                                        <p:strVal val="visible"/>
                                      </p:to>
                                    </p:set>
                                    <p:animEffect transition="in" filter="blinds(horizontal)">
                                      <p:cBhvr>
                                        <p:cTn id="10" dur="500"/>
                                        <p:tgtEl>
                                          <p:spTgt spid="28166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81668"/>
                                        </p:tgtEl>
                                        <p:attrNameLst>
                                          <p:attrName>style.visibility</p:attrName>
                                        </p:attrNameLst>
                                      </p:cBhvr>
                                      <p:to>
                                        <p:strVal val="visible"/>
                                      </p:to>
                                    </p:set>
                                    <p:animEffect transition="in" filter="blinds(horizontal)">
                                      <p:cBhvr>
                                        <p:cTn id="15" dur="500"/>
                                        <p:tgtEl>
                                          <p:spTgt spid="28166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1670"/>
                                        </p:tgtEl>
                                        <p:attrNameLst>
                                          <p:attrName>style.visibility</p:attrName>
                                        </p:attrNameLst>
                                      </p:cBhvr>
                                      <p:to>
                                        <p:strVal val="visible"/>
                                      </p:to>
                                    </p:set>
                                    <p:animEffect transition="in" filter="blinds(horizontal)">
                                      <p:cBhvr>
                                        <p:cTn id="18" dur="500"/>
                                        <p:tgtEl>
                                          <p:spTgt spid="28167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1671"/>
                                        </p:tgtEl>
                                        <p:attrNameLst>
                                          <p:attrName>style.visibility</p:attrName>
                                        </p:attrNameLst>
                                      </p:cBhvr>
                                      <p:to>
                                        <p:strVal val="visible"/>
                                      </p:to>
                                    </p:set>
                                    <p:animEffect transition="in" filter="blinds(horizontal)">
                                      <p:cBhvr>
                                        <p:cTn id="23" dur="500"/>
                                        <p:tgtEl>
                                          <p:spTgt spid="28167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81666"/>
                                        </p:tgtEl>
                                        <p:attrNameLst>
                                          <p:attrName>style.visibility</p:attrName>
                                        </p:attrNameLst>
                                      </p:cBhvr>
                                      <p:to>
                                        <p:strVal val="visible"/>
                                      </p:to>
                                    </p:set>
                                    <p:animEffect transition="in" filter="blinds(horizontal)">
                                      <p:cBhvr>
                                        <p:cTn id="26" dur="500"/>
                                        <p:tgtEl>
                                          <p:spTgt spid="28166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81674"/>
                                        </p:tgtEl>
                                        <p:attrNameLst>
                                          <p:attrName>style.visibility</p:attrName>
                                        </p:attrNameLst>
                                      </p:cBhvr>
                                      <p:to>
                                        <p:strVal val="visible"/>
                                      </p:to>
                                    </p:set>
                                    <p:animEffect transition="in" filter="blinds(horizontal)">
                                      <p:cBhvr>
                                        <p:cTn id="31" dur="500"/>
                                        <p:tgtEl>
                                          <p:spTgt spid="28167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81672"/>
                                        </p:tgtEl>
                                        <p:attrNameLst>
                                          <p:attrName>style.visibility</p:attrName>
                                        </p:attrNameLst>
                                      </p:cBhvr>
                                      <p:to>
                                        <p:strVal val="visible"/>
                                      </p:to>
                                    </p:set>
                                    <p:animEffect transition="in" filter="blinds(horizontal)">
                                      <p:cBhvr>
                                        <p:cTn id="34" dur="500"/>
                                        <p:tgtEl>
                                          <p:spTgt spid="28167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1676"/>
                                        </p:tgtEl>
                                        <p:attrNameLst>
                                          <p:attrName>style.visibility</p:attrName>
                                        </p:attrNameLst>
                                      </p:cBhvr>
                                      <p:to>
                                        <p:strVal val="visible"/>
                                      </p:to>
                                    </p:set>
                                    <p:animEffect transition="in" filter="blinds(horizontal)">
                                      <p:cBhvr>
                                        <p:cTn id="39" dur="500"/>
                                        <p:tgtEl>
                                          <p:spTgt spid="28167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81673"/>
                                        </p:tgtEl>
                                        <p:attrNameLst>
                                          <p:attrName>style.visibility</p:attrName>
                                        </p:attrNameLst>
                                      </p:cBhvr>
                                      <p:to>
                                        <p:strVal val="visible"/>
                                      </p:to>
                                    </p:set>
                                    <p:animEffect transition="in" filter="blinds(horizontal)">
                                      <p:cBhvr>
                                        <p:cTn id="42" dur="500"/>
                                        <p:tgtEl>
                                          <p:spTgt spid="281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66" grpId="0" animBg="1"/>
      <p:bldP spid="281667" grpId="0"/>
      <p:bldP spid="281668" grpId="0" animBg="1"/>
      <p:bldP spid="281669" grpId="0" animBg="1"/>
      <p:bldP spid="281670" grpId="0"/>
      <p:bldP spid="281671" grpId="0"/>
      <p:bldP spid="281672" grpId="0"/>
      <p:bldP spid="281673" grpId="0"/>
      <p:bldP spid="281674" grpId="0" animBg="1"/>
      <p:bldP spid="2816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5"/>
          <p:cNvSpPr>
            <a:spLocks noGrp="1"/>
          </p:cNvSpPr>
          <p:nvPr>
            <p:ph type="sldNum" sz="quarter" idx="12"/>
          </p:nvPr>
        </p:nvSpPr>
        <p:spPr/>
        <p:txBody>
          <a:bodyPr/>
          <a:lstStyle/>
          <a:p>
            <a:fld id="{F1E35A44-7B65-49B2-BEC5-65FB7C3ED3C9}" type="slidenum">
              <a:rPr lang="en-US">
                <a:latin typeface="+mj-lt"/>
              </a:rPr>
              <a:pPr/>
              <a:t>28</a:t>
            </a:fld>
            <a:endParaRPr lang="en-US">
              <a:latin typeface="+mj-lt"/>
            </a:endParaRPr>
          </a:p>
        </p:txBody>
      </p:sp>
      <p:sp>
        <p:nvSpPr>
          <p:cNvPr id="320514" name="Rectangle 2"/>
          <p:cNvSpPr>
            <a:spLocks noGrp="1" noChangeArrowheads="1"/>
          </p:cNvSpPr>
          <p:nvPr>
            <p:ph type="title"/>
          </p:nvPr>
        </p:nvSpPr>
        <p:spPr>
          <a:xfrm>
            <a:off x="685800" y="333375"/>
            <a:ext cx="7772400" cy="1143000"/>
          </a:xfrm>
        </p:spPr>
        <p:txBody>
          <a:bodyPr/>
          <a:lstStyle/>
          <a:p>
            <a:r>
              <a:rPr lang="en-US">
                <a:solidFill>
                  <a:schemeClr val="tx1"/>
                </a:solidFill>
              </a:rPr>
              <a:t>Unsuccessful Search</a:t>
            </a:r>
          </a:p>
        </p:txBody>
      </p:sp>
      <p:sp>
        <p:nvSpPr>
          <p:cNvPr id="320515" name="AutoShape 3"/>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320516" name="AutoShape 4"/>
          <p:cNvCxnSpPr>
            <a:cxnSpLocks noChangeShapeType="1"/>
            <a:stCxn id="320515" idx="0"/>
            <a:endCxn id="320515"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320517" name="AutoShape 5"/>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320518" name="AutoShape 6"/>
          <p:cNvCxnSpPr>
            <a:cxnSpLocks noChangeShapeType="1"/>
            <a:stCxn id="320517" idx="0"/>
            <a:endCxn id="320517"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320519" name="AutoShape 7"/>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320520" name="AutoShape 8"/>
          <p:cNvCxnSpPr>
            <a:cxnSpLocks noChangeShapeType="1"/>
            <a:stCxn id="320519" idx="0"/>
            <a:endCxn id="320519"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320521" name="AutoShape 9"/>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20522" name="AutoShape 10"/>
          <p:cNvCxnSpPr>
            <a:cxnSpLocks noChangeShapeType="1"/>
            <a:stCxn id="320521" idx="0"/>
            <a:endCxn id="320521"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320523" name="AutoShape 11"/>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320524" name="AutoShape 12"/>
          <p:cNvCxnSpPr>
            <a:cxnSpLocks noChangeShapeType="1"/>
            <a:stCxn id="320523" idx="0"/>
            <a:endCxn id="320523"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20525" name="AutoShape 13"/>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320526" name="AutoShape 14"/>
          <p:cNvCxnSpPr>
            <a:cxnSpLocks noChangeShapeType="1"/>
            <a:stCxn id="320525" idx="0"/>
            <a:endCxn id="320525"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320527" name="Line 15"/>
          <p:cNvSpPr>
            <a:spLocks noChangeShapeType="1"/>
          </p:cNvSpPr>
          <p:nvPr/>
        </p:nvSpPr>
        <p:spPr bwMode="auto">
          <a:xfrm>
            <a:off x="1824038" y="4365625"/>
            <a:ext cx="5462587"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28" name="Line 16"/>
          <p:cNvSpPr>
            <a:spLocks noChangeShapeType="1"/>
          </p:cNvSpPr>
          <p:nvPr/>
        </p:nvSpPr>
        <p:spPr bwMode="auto">
          <a:xfrm>
            <a:off x="1824038" y="4665663"/>
            <a:ext cx="304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29" name="Line 17"/>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0" name="Line 18"/>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1" name="Line 19"/>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2" name="Line 20"/>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3" name="Line 21"/>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4" name="Line 22"/>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5" name="Line 23"/>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6" name="Line 24"/>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7" name="Line 25"/>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8" name="Line 26"/>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39" name="Line 27"/>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40" name="Line 28"/>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41" name="Line 29"/>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grpSp>
        <p:nvGrpSpPr>
          <p:cNvPr id="320542" name="Group 30"/>
          <p:cNvGrpSpPr>
            <a:grpSpLocks/>
          </p:cNvGrpSpPr>
          <p:nvPr/>
        </p:nvGrpSpPr>
        <p:grpSpPr bwMode="auto">
          <a:xfrm flipH="1">
            <a:off x="2484438" y="2781300"/>
            <a:ext cx="876300" cy="876300"/>
            <a:chOff x="1008" y="2720"/>
            <a:chExt cx="856" cy="808"/>
          </a:xfrm>
        </p:grpSpPr>
        <p:sp>
          <p:nvSpPr>
            <p:cNvPr id="320543" name="Rectangle 31"/>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p:spPr>
          <p:txBody>
            <a:bodyPr wrap="none" anchor="ctr"/>
            <a:lstStyle/>
            <a:p>
              <a:endParaRPr lang="en-US">
                <a:latin typeface="+mj-lt"/>
              </a:endParaRPr>
            </a:p>
          </p:txBody>
        </p:sp>
        <p:sp>
          <p:nvSpPr>
            <p:cNvPr id="320544" name="Freeform 32"/>
            <p:cNvSpPr>
              <a:spLocks/>
            </p:cNvSpPr>
            <p:nvPr/>
          </p:nvSpPr>
          <p:spPr bwMode="auto">
            <a:xfrm flipH="1">
              <a:off x="1008" y="3168"/>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20545" name="Freeform 33"/>
            <p:cNvSpPr>
              <a:spLocks/>
            </p:cNvSpPr>
            <p:nvPr/>
          </p:nvSpPr>
          <p:spPr bwMode="auto">
            <a:xfrm flipH="1">
              <a:off x="1077" y="3000"/>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20546" name="Freeform 34"/>
            <p:cNvSpPr>
              <a:spLocks/>
            </p:cNvSpPr>
            <p:nvPr/>
          </p:nvSpPr>
          <p:spPr bwMode="auto">
            <a:xfrm flipH="1">
              <a:off x="1200" y="280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20547" name="Freeform 35"/>
            <p:cNvSpPr>
              <a:spLocks/>
            </p:cNvSpPr>
            <p:nvPr/>
          </p:nvSpPr>
          <p:spPr bwMode="auto">
            <a:xfrm>
              <a:off x="1032" y="2720"/>
              <a:ext cx="744" cy="592"/>
            </a:xfrm>
            <a:custGeom>
              <a:avLst/>
              <a:gdLst/>
              <a:ahLst/>
              <a:cxnLst>
                <a:cxn ang="0">
                  <a:pos x="0" y="592"/>
                </a:cxn>
                <a:cxn ang="0">
                  <a:pos x="488" y="576"/>
                </a:cxn>
                <a:cxn ang="0">
                  <a:pos x="744" y="0"/>
                </a:cxn>
                <a:cxn ang="0">
                  <a:pos x="336" y="8"/>
                </a:cxn>
                <a:cxn ang="0">
                  <a:pos x="0" y="592"/>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320548" name="Freeform 36"/>
            <p:cNvSpPr>
              <a:spLocks/>
            </p:cNvSpPr>
            <p:nvPr/>
          </p:nvSpPr>
          <p:spPr bwMode="auto">
            <a:xfrm>
              <a:off x="1520" y="2720"/>
              <a:ext cx="248" cy="760"/>
            </a:xfrm>
            <a:custGeom>
              <a:avLst/>
              <a:gdLst/>
              <a:ahLst/>
              <a:cxnLst>
                <a:cxn ang="0">
                  <a:pos x="248" y="0"/>
                </a:cxn>
                <a:cxn ang="0">
                  <a:pos x="248" y="208"/>
                </a:cxn>
                <a:cxn ang="0">
                  <a:pos x="8" y="760"/>
                </a:cxn>
                <a:cxn ang="0">
                  <a:pos x="0" y="600"/>
                </a:cxn>
                <a:cxn ang="0">
                  <a:pos x="248" y="0"/>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p:spPr>
          <p:txBody>
            <a:bodyPr wrap="none" anchor="ctr"/>
            <a:lstStyle/>
            <a:p>
              <a:endParaRPr lang="en-US">
                <a:latin typeface="+mj-lt"/>
              </a:endParaRPr>
            </a:p>
          </p:txBody>
        </p:sp>
        <p:sp>
          <p:nvSpPr>
            <p:cNvPr id="320549" name="Freeform 37"/>
            <p:cNvSpPr>
              <a:spLocks/>
            </p:cNvSpPr>
            <p:nvPr/>
          </p:nvSpPr>
          <p:spPr bwMode="auto">
            <a:xfrm>
              <a:off x="1584" y="3184"/>
              <a:ext cx="136" cy="344"/>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20550" name="Freeform 38"/>
            <p:cNvSpPr>
              <a:spLocks/>
            </p:cNvSpPr>
            <p:nvPr/>
          </p:nvSpPr>
          <p:spPr bwMode="auto">
            <a:xfrm>
              <a:off x="1669" y="3008"/>
              <a:ext cx="123" cy="312"/>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sp>
          <p:nvSpPr>
            <p:cNvPr id="320551" name="Freeform 39"/>
            <p:cNvSpPr>
              <a:spLocks/>
            </p:cNvSpPr>
            <p:nvPr/>
          </p:nvSpPr>
          <p:spPr bwMode="auto">
            <a:xfrm>
              <a:off x="1737" y="2840"/>
              <a:ext cx="127" cy="320"/>
            </a:xfrm>
            <a:custGeom>
              <a:avLst/>
              <a:gdLst/>
              <a:ahLst/>
              <a:cxnLst>
                <a:cxn ang="0">
                  <a:pos x="24" y="0"/>
                </a:cxn>
                <a:cxn ang="0">
                  <a:pos x="136" y="0"/>
                </a:cxn>
                <a:cxn ang="0">
                  <a:pos x="136" y="232"/>
                </a:cxn>
                <a:cxn ang="0">
                  <a:pos x="106" y="344"/>
                </a:cxn>
                <a:cxn ang="0">
                  <a:pos x="106" y="88"/>
                </a:cxn>
                <a:cxn ang="0">
                  <a:pos x="0" y="88"/>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p:spPr>
          <p:txBody>
            <a:bodyPr wrap="none" anchor="ctr"/>
            <a:lstStyle/>
            <a:p>
              <a:endParaRPr lang="en-US">
                <a:latin typeface="+mj-lt"/>
              </a:endParaRPr>
            </a:p>
          </p:txBody>
        </p:sp>
      </p:grpSp>
      <p:sp>
        <p:nvSpPr>
          <p:cNvPr id="320552" name="AutoShape 40"/>
          <p:cNvSpPr>
            <a:spLocks noChangeArrowheads="1"/>
          </p:cNvSpPr>
          <p:nvPr/>
        </p:nvSpPr>
        <p:spPr bwMode="auto">
          <a:xfrm>
            <a:off x="971550" y="1804075"/>
            <a:ext cx="2162175" cy="562213"/>
          </a:xfrm>
          <a:prstGeom prst="cloudCallout">
            <a:avLst>
              <a:gd name="adj1" fmla="val 24301"/>
              <a:gd name="adj2" fmla="val 105620"/>
            </a:avLst>
          </a:prstGeom>
          <a:solidFill>
            <a:schemeClr val="bg1"/>
          </a:solidFill>
          <a:ln w="38100">
            <a:solidFill>
              <a:srgbClr val="FF0000"/>
            </a:solidFill>
            <a:round/>
            <a:headEnd/>
            <a:tailEnd/>
          </a:ln>
          <a:effectLst/>
        </p:spPr>
        <p:txBody>
          <a:bodyPr anchor="ctr" anchorCtr="1">
            <a:spAutoFit/>
          </a:bodyPr>
          <a:lstStyle/>
          <a:p>
            <a:pPr>
              <a:lnSpc>
                <a:spcPct val="100000"/>
              </a:lnSpc>
              <a:spcBef>
                <a:spcPct val="0"/>
              </a:spcBef>
            </a:pPr>
            <a:r>
              <a:rPr lang="en-US" sz="1800">
                <a:solidFill>
                  <a:schemeClr val="tx1"/>
                </a:solidFill>
                <a:latin typeface="+mj-lt"/>
              </a:rPr>
              <a:t>find(6, …)</a:t>
            </a:r>
          </a:p>
        </p:txBody>
      </p:sp>
      <p:sp>
        <p:nvSpPr>
          <p:cNvPr id="320559" name="Freeform 47"/>
          <p:cNvSpPr>
            <a:spLocks/>
          </p:cNvSpPr>
          <p:nvPr/>
        </p:nvSpPr>
        <p:spPr bwMode="auto">
          <a:xfrm>
            <a:off x="4013200" y="2686050"/>
            <a:ext cx="1308100" cy="2330450"/>
          </a:xfrm>
          <a:custGeom>
            <a:avLst/>
            <a:gdLst/>
            <a:ahLst/>
            <a:cxnLst>
              <a:cxn ang="0">
                <a:pos x="0" y="148"/>
              </a:cxn>
              <a:cxn ang="0">
                <a:pos x="792" y="220"/>
              </a:cxn>
              <a:cxn ang="0">
                <a:pos x="192" y="1468"/>
              </a:cxn>
            </a:cxnLst>
            <a:rect l="0" t="0" r="r" b="b"/>
            <a:pathLst>
              <a:path w="824" h="1468">
                <a:moveTo>
                  <a:pt x="0" y="148"/>
                </a:moveTo>
                <a:cubicBezTo>
                  <a:pt x="132" y="160"/>
                  <a:pt x="760" y="0"/>
                  <a:pt x="792" y="220"/>
                </a:cubicBezTo>
                <a:cubicBezTo>
                  <a:pt x="824" y="440"/>
                  <a:pt x="317" y="1208"/>
                  <a:pt x="192" y="1468"/>
                </a:cubicBezTo>
              </a:path>
            </a:pathLst>
          </a:custGeom>
          <a:noFill/>
          <a:ln w="76200" cap="flat" cmpd="sng">
            <a:solidFill>
              <a:srgbClr val="DDDDDD"/>
            </a:solidFill>
            <a:prstDash val="solid"/>
            <a:round/>
            <a:headEnd type="none" w="med" len="med"/>
            <a:tailEnd type="triangle" w="med" len="med"/>
          </a:ln>
          <a:effectLst/>
        </p:spPr>
        <p:txBody>
          <a:bodyPr wrap="none"/>
          <a:lstStyle/>
          <a:p>
            <a:endParaRPr lang="en-US">
              <a:latin typeface="+mj-lt"/>
            </a:endParaRPr>
          </a:p>
        </p:txBody>
      </p:sp>
      <p:sp>
        <p:nvSpPr>
          <p:cNvPr id="320561" name="Freeform 49"/>
          <p:cNvSpPr>
            <a:spLocks/>
          </p:cNvSpPr>
          <p:nvPr/>
        </p:nvSpPr>
        <p:spPr bwMode="auto">
          <a:xfrm>
            <a:off x="3924300" y="3068638"/>
            <a:ext cx="1395413" cy="2273300"/>
          </a:xfrm>
          <a:custGeom>
            <a:avLst/>
            <a:gdLst/>
            <a:ahLst/>
            <a:cxnLst>
              <a:cxn ang="0">
                <a:pos x="0" y="186"/>
              </a:cxn>
              <a:cxn ang="0">
                <a:pos x="832" y="208"/>
              </a:cxn>
              <a:cxn ang="0">
                <a:pos x="280" y="1432"/>
              </a:cxn>
            </a:cxnLst>
            <a:rect l="0" t="0" r="r" b="b"/>
            <a:pathLst>
              <a:path w="879" h="1432">
                <a:moveTo>
                  <a:pt x="0" y="186"/>
                </a:moveTo>
                <a:cubicBezTo>
                  <a:pt x="139" y="190"/>
                  <a:pt x="785" y="0"/>
                  <a:pt x="832" y="208"/>
                </a:cubicBezTo>
                <a:cubicBezTo>
                  <a:pt x="879" y="416"/>
                  <a:pt x="395" y="1177"/>
                  <a:pt x="280" y="1432"/>
                </a:cubicBezTo>
              </a:path>
            </a:pathLst>
          </a:custGeom>
          <a:noFill/>
          <a:ln w="76200" cap="flat" cmpd="sng">
            <a:solidFill>
              <a:srgbClr val="DDDDDD"/>
            </a:solidFill>
            <a:prstDash val="solid"/>
            <a:round/>
            <a:headEnd type="none" w="med" len="med"/>
            <a:tailEnd type="triangle" w="med" len="med"/>
          </a:ln>
          <a:effectLst/>
        </p:spPr>
        <p:txBody>
          <a:bodyPr wrap="none"/>
          <a:lstStyle/>
          <a:p>
            <a:endParaRPr lang="en-US">
              <a:latin typeface="+mj-lt"/>
            </a:endParaRPr>
          </a:p>
        </p:txBody>
      </p:sp>
      <p:sp>
        <p:nvSpPr>
          <p:cNvPr id="320562" name="Freeform 50"/>
          <p:cNvSpPr>
            <a:spLocks/>
          </p:cNvSpPr>
          <p:nvPr/>
        </p:nvSpPr>
        <p:spPr bwMode="auto">
          <a:xfrm>
            <a:off x="3962400" y="3524250"/>
            <a:ext cx="1363663" cy="2076450"/>
          </a:xfrm>
          <a:custGeom>
            <a:avLst/>
            <a:gdLst/>
            <a:ahLst/>
            <a:cxnLst>
              <a:cxn ang="0">
                <a:pos x="0" y="180"/>
              </a:cxn>
              <a:cxn ang="0">
                <a:pos x="816" y="188"/>
              </a:cxn>
              <a:cxn ang="0">
                <a:pos x="256" y="1308"/>
              </a:cxn>
            </a:cxnLst>
            <a:rect l="0" t="0" r="r" b="b"/>
            <a:pathLst>
              <a:path w="859" h="1308">
                <a:moveTo>
                  <a:pt x="0" y="180"/>
                </a:moveTo>
                <a:cubicBezTo>
                  <a:pt x="136" y="181"/>
                  <a:pt x="773" y="0"/>
                  <a:pt x="816" y="188"/>
                </a:cubicBezTo>
                <a:cubicBezTo>
                  <a:pt x="859" y="376"/>
                  <a:pt x="373" y="1075"/>
                  <a:pt x="256" y="1308"/>
                </a:cubicBezTo>
              </a:path>
            </a:pathLst>
          </a:custGeom>
          <a:noFill/>
          <a:ln w="76200" cap="flat" cmpd="sng">
            <a:solidFill>
              <a:srgbClr val="DDDDDD"/>
            </a:solidFill>
            <a:prstDash val="solid"/>
            <a:round/>
            <a:headEnd type="none" w="med" len="med"/>
            <a:tailEnd type="triangle" w="med" len="med"/>
          </a:ln>
          <a:effectLst/>
        </p:spPr>
        <p:txBody>
          <a:bodyPr wrap="none"/>
          <a:lstStyle/>
          <a:p>
            <a:endParaRPr lang="en-US">
              <a:latin typeface="+mj-lt"/>
            </a:endParaRPr>
          </a:p>
        </p:txBody>
      </p:sp>
      <p:sp>
        <p:nvSpPr>
          <p:cNvPr id="320567" name="Freeform 55"/>
          <p:cNvSpPr>
            <a:spLocks/>
          </p:cNvSpPr>
          <p:nvPr/>
        </p:nvSpPr>
        <p:spPr bwMode="auto">
          <a:xfrm>
            <a:off x="1841500" y="2244725"/>
            <a:ext cx="4181475" cy="2416175"/>
          </a:xfrm>
          <a:custGeom>
            <a:avLst/>
            <a:gdLst/>
            <a:ahLst/>
            <a:cxnLst>
              <a:cxn ang="0">
                <a:pos x="1357" y="116"/>
              </a:cxn>
              <a:cxn ang="0">
                <a:pos x="2408" y="234"/>
              </a:cxn>
              <a:cxn ang="0">
                <a:pos x="0" y="1522"/>
              </a:cxn>
            </a:cxnLst>
            <a:rect l="0" t="0" r="r" b="b"/>
            <a:pathLst>
              <a:path w="2634" h="1522">
                <a:moveTo>
                  <a:pt x="1357" y="116"/>
                </a:moveTo>
                <a:cubicBezTo>
                  <a:pt x="1532" y="136"/>
                  <a:pt x="2634" y="0"/>
                  <a:pt x="2408" y="234"/>
                </a:cubicBezTo>
                <a:cubicBezTo>
                  <a:pt x="2182" y="468"/>
                  <a:pt x="502" y="1254"/>
                  <a:pt x="0" y="1522"/>
                </a:cubicBezTo>
              </a:path>
            </a:pathLst>
          </a:custGeom>
          <a:noFill/>
          <a:ln w="76200" cap="flat" cmpd="sng">
            <a:solidFill>
              <a:srgbClr val="DDDDDD"/>
            </a:solidFill>
            <a:prstDash val="solid"/>
            <a:round/>
            <a:headEnd type="none" w="med" len="med"/>
            <a:tailEnd type="triangle" w="med" len="med"/>
          </a:ln>
          <a:effectLst/>
        </p:spPr>
        <p:txBody>
          <a:bodyPr wrap="none"/>
          <a:lstStyle/>
          <a:p>
            <a:endParaRPr lang="en-US">
              <a:latin typeface="+mj-lt"/>
            </a:endParaRPr>
          </a:p>
        </p:txBody>
      </p:sp>
      <p:sp>
        <p:nvSpPr>
          <p:cNvPr id="320568" name="Freeform 56"/>
          <p:cNvSpPr>
            <a:spLocks/>
          </p:cNvSpPr>
          <p:nvPr/>
        </p:nvSpPr>
        <p:spPr bwMode="auto">
          <a:xfrm>
            <a:off x="1835150" y="1916113"/>
            <a:ext cx="4005263" cy="2438400"/>
          </a:xfrm>
          <a:custGeom>
            <a:avLst/>
            <a:gdLst/>
            <a:ahLst/>
            <a:cxnLst>
              <a:cxn ang="0">
                <a:pos x="1352" y="88"/>
              </a:cxn>
              <a:cxn ang="0">
                <a:pos x="2298" y="241"/>
              </a:cxn>
              <a:cxn ang="0">
                <a:pos x="0" y="1536"/>
              </a:cxn>
            </a:cxnLst>
            <a:rect l="0" t="0" r="r" b="b"/>
            <a:pathLst>
              <a:path w="2523" h="1536">
                <a:moveTo>
                  <a:pt x="1352" y="88"/>
                </a:moveTo>
                <a:cubicBezTo>
                  <a:pt x="1510" y="112"/>
                  <a:pt x="2523" y="0"/>
                  <a:pt x="2298" y="241"/>
                </a:cubicBezTo>
                <a:cubicBezTo>
                  <a:pt x="2073" y="482"/>
                  <a:pt x="479" y="1266"/>
                  <a:pt x="0" y="1536"/>
                </a:cubicBezTo>
              </a:path>
            </a:pathLst>
          </a:custGeom>
          <a:noFill/>
          <a:ln w="76200" cap="flat" cmpd="sng">
            <a:solidFill>
              <a:srgbClr val="DDDDDD"/>
            </a:solidFill>
            <a:prstDash val="solid"/>
            <a:round/>
            <a:headEnd type="none" w="med" len="med"/>
            <a:tailEnd type="triangle" w="med" len="med"/>
          </a:ln>
          <a:effectLst/>
        </p:spPr>
        <p:txBody>
          <a:bodyPr wrap="none"/>
          <a:lstStyle/>
          <a:p>
            <a:endParaRPr lang="en-US">
              <a:latin typeface="+mj-lt"/>
            </a:endParaRPr>
          </a:p>
        </p:txBody>
      </p:sp>
      <p:sp>
        <p:nvSpPr>
          <p:cNvPr id="320585" name="Line 73"/>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0591" name="Text Box 79"/>
          <p:cNvSpPr txBox="1">
            <a:spLocks noChangeArrowheads="1"/>
          </p:cNvSpPr>
          <p:nvPr/>
        </p:nvSpPr>
        <p:spPr bwMode="auto">
          <a:xfrm>
            <a:off x="5129404" y="1412875"/>
            <a:ext cx="912430" cy="338554"/>
          </a:xfrm>
          <a:prstGeom prst="rect">
            <a:avLst/>
          </a:prstGeom>
          <a:noFill/>
          <a:ln w="38100" algn="ctr">
            <a:noFill/>
            <a:miter lim="800000"/>
            <a:headEnd/>
            <a:tailEnd/>
          </a:ln>
          <a:effectLst/>
        </p:spPr>
        <p:txBody>
          <a:bodyPr wrap="none">
            <a:spAutoFit/>
          </a:bodyPr>
          <a:lstStyle/>
          <a:p>
            <a:pPr marL="342900" indent="-342900"/>
            <a:r>
              <a:rPr lang="en-US" sz="2000">
                <a:latin typeface="+mj-lt"/>
              </a:rPr>
              <a:t>succs</a:t>
            </a:r>
          </a:p>
        </p:txBody>
      </p:sp>
      <p:sp>
        <p:nvSpPr>
          <p:cNvPr id="320592" name="Freeform 80"/>
          <p:cNvSpPr>
            <a:spLocks/>
          </p:cNvSpPr>
          <p:nvPr/>
        </p:nvSpPr>
        <p:spPr bwMode="auto">
          <a:xfrm>
            <a:off x="5054600" y="2789238"/>
            <a:ext cx="2679700" cy="2227262"/>
          </a:xfrm>
          <a:custGeom>
            <a:avLst/>
            <a:gdLst/>
            <a:ahLst/>
            <a:cxnLst>
              <a:cxn ang="0">
                <a:pos x="352" y="83"/>
              </a:cxn>
              <a:cxn ang="0">
                <a:pos x="1629" y="220"/>
              </a:cxn>
              <a:cxn ang="0">
                <a:pos x="0" y="1403"/>
              </a:cxn>
            </a:cxnLst>
            <a:rect l="0" t="0" r="r" b="b"/>
            <a:pathLst>
              <a:path w="1688" h="1403">
                <a:moveTo>
                  <a:pt x="352" y="83"/>
                </a:moveTo>
                <a:cubicBezTo>
                  <a:pt x="566" y="106"/>
                  <a:pt x="1688" y="0"/>
                  <a:pt x="1629" y="220"/>
                </a:cubicBezTo>
                <a:cubicBezTo>
                  <a:pt x="1570" y="440"/>
                  <a:pt x="339" y="1157"/>
                  <a:pt x="0" y="1403"/>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20593" name="Text Box 81"/>
          <p:cNvSpPr txBox="1">
            <a:spLocks noChangeArrowheads="1"/>
          </p:cNvSpPr>
          <p:nvPr/>
        </p:nvSpPr>
        <p:spPr bwMode="auto">
          <a:xfrm>
            <a:off x="5003800" y="3644900"/>
            <a:ext cx="307975" cy="287338"/>
          </a:xfrm>
          <a:prstGeom prst="rect">
            <a:avLst/>
          </a:prstGeom>
          <a:noFill/>
          <a:ln w="38100" algn="ctr">
            <a:noFill/>
            <a:miter lim="800000"/>
            <a:headEnd/>
            <a:tailEnd/>
          </a:ln>
          <a:effectLst/>
        </p:spPr>
        <p:txBody>
          <a:bodyPr wrap="none">
            <a:spAutoFit/>
          </a:bodyPr>
          <a:lstStyle/>
          <a:p>
            <a:pPr marL="342900" indent="-342900"/>
            <a:r>
              <a:rPr lang="en-US">
                <a:latin typeface="+mj-lt"/>
              </a:rPr>
              <a:t>0</a:t>
            </a:r>
          </a:p>
        </p:txBody>
      </p:sp>
      <p:sp>
        <p:nvSpPr>
          <p:cNvPr id="320594" name="Freeform 82"/>
          <p:cNvSpPr>
            <a:spLocks/>
          </p:cNvSpPr>
          <p:nvPr/>
        </p:nvSpPr>
        <p:spPr bwMode="auto">
          <a:xfrm>
            <a:off x="5016500" y="3198813"/>
            <a:ext cx="1898650" cy="2160587"/>
          </a:xfrm>
          <a:custGeom>
            <a:avLst/>
            <a:gdLst/>
            <a:ahLst/>
            <a:cxnLst>
              <a:cxn ang="0">
                <a:pos x="416" y="81"/>
              </a:cxn>
              <a:cxn ang="0">
                <a:pos x="1127" y="213"/>
              </a:cxn>
              <a:cxn ang="0">
                <a:pos x="0" y="1361"/>
              </a:cxn>
            </a:cxnLst>
            <a:rect l="0" t="0" r="r" b="b"/>
            <a:pathLst>
              <a:path w="1196" h="1361">
                <a:moveTo>
                  <a:pt x="416" y="81"/>
                </a:moveTo>
                <a:cubicBezTo>
                  <a:pt x="533" y="103"/>
                  <a:pt x="1196" y="0"/>
                  <a:pt x="1127" y="213"/>
                </a:cubicBezTo>
                <a:cubicBezTo>
                  <a:pt x="1058" y="426"/>
                  <a:pt x="235" y="1122"/>
                  <a:pt x="0" y="1361"/>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20595" name="Freeform 83"/>
          <p:cNvSpPr>
            <a:spLocks/>
          </p:cNvSpPr>
          <p:nvPr/>
        </p:nvSpPr>
        <p:spPr bwMode="auto">
          <a:xfrm>
            <a:off x="5041900" y="3643313"/>
            <a:ext cx="1393825" cy="1982787"/>
          </a:xfrm>
          <a:custGeom>
            <a:avLst/>
            <a:gdLst/>
            <a:ahLst/>
            <a:cxnLst>
              <a:cxn ang="0">
                <a:pos x="294" y="110"/>
              </a:cxn>
              <a:cxn ang="0">
                <a:pos x="829" y="190"/>
              </a:cxn>
              <a:cxn ang="0">
                <a:pos x="0" y="1249"/>
              </a:cxn>
            </a:cxnLst>
            <a:rect l="0" t="0" r="r" b="b"/>
            <a:pathLst>
              <a:path w="878" h="1249">
                <a:moveTo>
                  <a:pt x="294" y="110"/>
                </a:moveTo>
                <a:cubicBezTo>
                  <a:pt x="383" y="123"/>
                  <a:pt x="878" y="0"/>
                  <a:pt x="829" y="190"/>
                </a:cubicBezTo>
                <a:cubicBezTo>
                  <a:pt x="780" y="380"/>
                  <a:pt x="173" y="1029"/>
                  <a:pt x="0" y="1249"/>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20596" name="Text Box 84"/>
          <p:cNvSpPr txBox="1">
            <a:spLocks noChangeArrowheads="1"/>
          </p:cNvSpPr>
          <p:nvPr/>
        </p:nvSpPr>
        <p:spPr bwMode="auto">
          <a:xfrm>
            <a:off x="5003800" y="3230563"/>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1</a:t>
            </a:r>
          </a:p>
        </p:txBody>
      </p:sp>
      <p:sp>
        <p:nvSpPr>
          <p:cNvPr id="320597" name="Text Box 85"/>
          <p:cNvSpPr txBox="1">
            <a:spLocks noChangeArrowheads="1"/>
          </p:cNvSpPr>
          <p:nvPr/>
        </p:nvSpPr>
        <p:spPr bwMode="auto">
          <a:xfrm>
            <a:off x="5003800" y="2816225"/>
            <a:ext cx="307975" cy="287338"/>
          </a:xfrm>
          <a:prstGeom prst="rect">
            <a:avLst/>
          </a:prstGeom>
          <a:noFill/>
          <a:ln w="38100" algn="ctr">
            <a:noFill/>
            <a:miter lim="800000"/>
            <a:headEnd/>
            <a:tailEnd/>
          </a:ln>
          <a:effectLst/>
        </p:spPr>
        <p:txBody>
          <a:bodyPr wrap="none">
            <a:spAutoFit/>
          </a:bodyPr>
          <a:lstStyle/>
          <a:p>
            <a:pPr marL="342900" indent="-342900"/>
            <a:r>
              <a:rPr lang="en-US">
                <a:latin typeface="+mj-lt"/>
              </a:rPr>
              <a:t>2</a:t>
            </a:r>
          </a:p>
        </p:txBody>
      </p:sp>
      <p:sp>
        <p:nvSpPr>
          <p:cNvPr id="320598" name="Text Box 86"/>
          <p:cNvSpPr txBox="1">
            <a:spLocks noChangeArrowheads="1"/>
          </p:cNvSpPr>
          <p:nvPr/>
        </p:nvSpPr>
        <p:spPr bwMode="auto">
          <a:xfrm>
            <a:off x="5003800" y="2401888"/>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3</a:t>
            </a:r>
          </a:p>
        </p:txBody>
      </p:sp>
      <p:sp>
        <p:nvSpPr>
          <p:cNvPr id="320599" name="Text Box 87"/>
          <p:cNvSpPr txBox="1">
            <a:spLocks noChangeArrowheads="1"/>
          </p:cNvSpPr>
          <p:nvPr/>
        </p:nvSpPr>
        <p:spPr bwMode="auto">
          <a:xfrm>
            <a:off x="5003800" y="1989138"/>
            <a:ext cx="307975" cy="287337"/>
          </a:xfrm>
          <a:prstGeom prst="rect">
            <a:avLst/>
          </a:prstGeom>
          <a:noFill/>
          <a:ln w="38100" algn="ctr">
            <a:noFill/>
            <a:miter lim="800000"/>
            <a:headEnd/>
            <a:tailEnd/>
          </a:ln>
          <a:effectLst/>
        </p:spPr>
        <p:txBody>
          <a:bodyPr wrap="none">
            <a:spAutoFit/>
          </a:bodyPr>
          <a:lstStyle/>
          <a:p>
            <a:pPr marL="342900" indent="-342900"/>
            <a:r>
              <a:rPr lang="en-US">
                <a:latin typeface="+mj-lt"/>
              </a:rPr>
              <a:t>4</a:t>
            </a:r>
          </a:p>
        </p:txBody>
      </p:sp>
      <p:sp>
        <p:nvSpPr>
          <p:cNvPr id="320600" name="Freeform 88"/>
          <p:cNvSpPr>
            <a:spLocks/>
          </p:cNvSpPr>
          <p:nvPr/>
        </p:nvSpPr>
        <p:spPr bwMode="auto">
          <a:xfrm>
            <a:off x="5156200" y="2228850"/>
            <a:ext cx="2963863" cy="2482850"/>
          </a:xfrm>
          <a:custGeom>
            <a:avLst/>
            <a:gdLst/>
            <a:ahLst/>
            <a:cxnLst>
              <a:cxn ang="0">
                <a:pos x="352" y="148"/>
              </a:cxn>
              <a:cxn ang="0">
                <a:pos x="1808" y="236"/>
              </a:cxn>
              <a:cxn ang="0">
                <a:pos x="0" y="1564"/>
              </a:cxn>
            </a:cxnLst>
            <a:rect l="0" t="0" r="r" b="b"/>
            <a:pathLst>
              <a:path w="1867" h="1564">
                <a:moveTo>
                  <a:pt x="352" y="148"/>
                </a:moveTo>
                <a:cubicBezTo>
                  <a:pt x="595" y="163"/>
                  <a:pt x="1867" y="0"/>
                  <a:pt x="1808" y="236"/>
                </a:cubicBezTo>
                <a:cubicBezTo>
                  <a:pt x="1749" y="472"/>
                  <a:pt x="377" y="1287"/>
                  <a:pt x="0" y="1564"/>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20601" name="Freeform 89"/>
          <p:cNvSpPr>
            <a:spLocks/>
          </p:cNvSpPr>
          <p:nvPr/>
        </p:nvSpPr>
        <p:spPr bwMode="auto">
          <a:xfrm>
            <a:off x="5689600" y="1801813"/>
            <a:ext cx="2982913" cy="2579687"/>
          </a:xfrm>
          <a:custGeom>
            <a:avLst/>
            <a:gdLst/>
            <a:ahLst/>
            <a:cxnLst>
              <a:cxn ang="0">
                <a:pos x="0" y="177"/>
              </a:cxn>
              <a:cxn ang="0">
                <a:pos x="1704" y="241"/>
              </a:cxn>
              <a:cxn ang="0">
                <a:pos x="1048" y="1625"/>
              </a:cxn>
            </a:cxnLst>
            <a:rect l="0" t="0" r="r" b="b"/>
            <a:pathLst>
              <a:path w="1879" h="1625">
                <a:moveTo>
                  <a:pt x="0" y="177"/>
                </a:moveTo>
                <a:cubicBezTo>
                  <a:pt x="284" y="188"/>
                  <a:pt x="1529" y="0"/>
                  <a:pt x="1704" y="241"/>
                </a:cubicBezTo>
                <a:cubicBezTo>
                  <a:pt x="1879" y="482"/>
                  <a:pt x="1185" y="1337"/>
                  <a:pt x="1048" y="1625"/>
                </a:cubicBezTo>
              </a:path>
            </a:pathLst>
          </a:custGeom>
          <a:noFill/>
          <a:ln w="76200" cap="flat" cmpd="sng">
            <a:solidFill>
              <a:srgbClr val="FF0000"/>
            </a:solidFill>
            <a:prstDash val="solid"/>
            <a:round/>
            <a:headEnd type="none" w="med" len="med"/>
            <a:tailEnd type="triangle" w="med" len="med"/>
          </a:ln>
          <a:effectLst/>
        </p:spPr>
        <p:txBody>
          <a:bodyPr wrap="none"/>
          <a:lstStyle/>
          <a:p>
            <a:endParaRPr lang="en-US">
              <a:latin typeface="+mj-lt"/>
            </a:endParaRPr>
          </a:p>
        </p:txBody>
      </p:sp>
      <p:sp>
        <p:nvSpPr>
          <p:cNvPr id="320606" name="Text Box 94"/>
          <p:cNvSpPr txBox="1">
            <a:spLocks noChangeArrowheads="1"/>
          </p:cNvSpPr>
          <p:nvPr/>
        </p:nvSpPr>
        <p:spPr bwMode="auto">
          <a:xfrm>
            <a:off x="3633326" y="1484313"/>
            <a:ext cx="883575" cy="338554"/>
          </a:xfrm>
          <a:prstGeom prst="rect">
            <a:avLst/>
          </a:prstGeom>
          <a:noFill/>
          <a:ln w="38100" algn="ctr">
            <a:noFill/>
            <a:miter lim="800000"/>
            <a:headEnd/>
            <a:tailEnd/>
          </a:ln>
          <a:effectLst/>
        </p:spPr>
        <p:txBody>
          <a:bodyPr wrap="none">
            <a:spAutoFit/>
          </a:bodyPr>
          <a:lstStyle/>
          <a:p>
            <a:pPr marL="342900" indent="-342900"/>
            <a:r>
              <a:rPr lang="en-US" sz="2000">
                <a:solidFill>
                  <a:srgbClr val="DDDDDD"/>
                </a:solidFill>
                <a:latin typeface="+mj-lt"/>
              </a:rPr>
              <a:t>preds</a:t>
            </a:r>
          </a:p>
        </p:txBody>
      </p:sp>
      <p:sp>
        <p:nvSpPr>
          <p:cNvPr id="320607" name="Text Box 95"/>
          <p:cNvSpPr txBox="1">
            <a:spLocks noChangeArrowheads="1"/>
          </p:cNvSpPr>
          <p:nvPr/>
        </p:nvSpPr>
        <p:spPr bwMode="auto">
          <a:xfrm>
            <a:off x="3494088" y="3716338"/>
            <a:ext cx="307975" cy="287337"/>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0</a:t>
            </a:r>
          </a:p>
        </p:txBody>
      </p:sp>
      <p:sp>
        <p:nvSpPr>
          <p:cNvPr id="320608" name="Text Box 96"/>
          <p:cNvSpPr txBox="1">
            <a:spLocks noChangeArrowheads="1"/>
          </p:cNvSpPr>
          <p:nvPr/>
        </p:nvSpPr>
        <p:spPr bwMode="auto">
          <a:xfrm>
            <a:off x="3494088" y="3302000"/>
            <a:ext cx="307975" cy="287338"/>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1</a:t>
            </a:r>
          </a:p>
        </p:txBody>
      </p:sp>
      <p:sp>
        <p:nvSpPr>
          <p:cNvPr id="320609" name="Text Box 97"/>
          <p:cNvSpPr txBox="1">
            <a:spLocks noChangeArrowheads="1"/>
          </p:cNvSpPr>
          <p:nvPr/>
        </p:nvSpPr>
        <p:spPr bwMode="auto">
          <a:xfrm>
            <a:off x="3494088" y="2887663"/>
            <a:ext cx="307975" cy="287337"/>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2</a:t>
            </a:r>
          </a:p>
        </p:txBody>
      </p:sp>
      <p:sp>
        <p:nvSpPr>
          <p:cNvPr id="320610" name="Text Box 98"/>
          <p:cNvSpPr txBox="1">
            <a:spLocks noChangeArrowheads="1"/>
          </p:cNvSpPr>
          <p:nvPr/>
        </p:nvSpPr>
        <p:spPr bwMode="auto">
          <a:xfrm>
            <a:off x="3494088" y="2473325"/>
            <a:ext cx="307975" cy="287338"/>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3</a:t>
            </a:r>
          </a:p>
        </p:txBody>
      </p:sp>
      <p:sp>
        <p:nvSpPr>
          <p:cNvPr id="320611" name="Text Box 99"/>
          <p:cNvSpPr txBox="1">
            <a:spLocks noChangeArrowheads="1"/>
          </p:cNvSpPr>
          <p:nvPr/>
        </p:nvSpPr>
        <p:spPr bwMode="auto">
          <a:xfrm>
            <a:off x="3494088" y="2060575"/>
            <a:ext cx="307975" cy="287338"/>
          </a:xfrm>
          <a:prstGeom prst="rect">
            <a:avLst/>
          </a:prstGeom>
          <a:noFill/>
          <a:ln w="38100" algn="ctr">
            <a:noFill/>
            <a:miter lim="800000"/>
            <a:headEnd/>
            <a:tailEnd/>
          </a:ln>
          <a:effectLst/>
        </p:spPr>
        <p:txBody>
          <a:bodyPr wrap="none">
            <a:spAutoFit/>
          </a:bodyPr>
          <a:lstStyle/>
          <a:p>
            <a:pPr marL="342900" indent="-342900"/>
            <a:r>
              <a:rPr lang="en-US">
                <a:solidFill>
                  <a:srgbClr val="DDDDDD"/>
                </a:solidFill>
                <a:latin typeface="+mj-lt"/>
              </a:rPr>
              <a:t>4</a:t>
            </a:r>
          </a:p>
        </p:txBody>
      </p:sp>
      <p:sp>
        <p:nvSpPr>
          <p:cNvPr id="77" name="Footer Placeholder 7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
        <p:nvSpPr>
          <p:cNvPr id="78" name="Rectangle 74"/>
          <p:cNvSpPr>
            <a:spLocks noChangeArrowheads="1"/>
          </p:cNvSpPr>
          <p:nvPr/>
        </p:nvSpPr>
        <p:spPr bwMode="auto">
          <a:xfrm>
            <a:off x="5373688" y="22764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 name="Rectangle 75"/>
          <p:cNvSpPr>
            <a:spLocks noChangeArrowheads="1"/>
          </p:cNvSpPr>
          <p:nvPr/>
        </p:nvSpPr>
        <p:spPr bwMode="auto">
          <a:xfrm>
            <a:off x="5373688" y="27082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0" name="Rectangle 76"/>
          <p:cNvSpPr>
            <a:spLocks noChangeArrowheads="1"/>
          </p:cNvSpPr>
          <p:nvPr/>
        </p:nvSpPr>
        <p:spPr bwMode="auto">
          <a:xfrm>
            <a:off x="5373688" y="3141663"/>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 name="Rectangle 77"/>
          <p:cNvSpPr>
            <a:spLocks noChangeArrowheads="1"/>
          </p:cNvSpPr>
          <p:nvPr/>
        </p:nvSpPr>
        <p:spPr bwMode="auto">
          <a:xfrm>
            <a:off x="5373688" y="3573463"/>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 name="Rectangle 78"/>
          <p:cNvSpPr>
            <a:spLocks noChangeArrowheads="1"/>
          </p:cNvSpPr>
          <p:nvPr/>
        </p:nvSpPr>
        <p:spPr bwMode="auto">
          <a:xfrm>
            <a:off x="5373688" y="1844675"/>
            <a:ext cx="431800" cy="4318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endParaRPr lang="en-US"/>
          </a:p>
        </p:txBody>
      </p:sp>
      <p:sp>
        <p:nvSpPr>
          <p:cNvPr id="83" name="Rectangle 90"/>
          <p:cNvSpPr>
            <a:spLocks noChangeArrowheads="1"/>
          </p:cNvSpPr>
          <p:nvPr/>
        </p:nvSpPr>
        <p:spPr bwMode="auto">
          <a:xfrm>
            <a:off x="3863975" y="2347913"/>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4" name="Rectangle 91"/>
          <p:cNvSpPr>
            <a:spLocks noChangeArrowheads="1"/>
          </p:cNvSpPr>
          <p:nvPr/>
        </p:nvSpPr>
        <p:spPr bwMode="auto">
          <a:xfrm>
            <a:off x="3863975" y="2779713"/>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5" name="Rectangle 92"/>
          <p:cNvSpPr>
            <a:spLocks noChangeArrowheads="1"/>
          </p:cNvSpPr>
          <p:nvPr/>
        </p:nvSpPr>
        <p:spPr bwMode="auto">
          <a:xfrm>
            <a:off x="3863975" y="3213100"/>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 name="Rectangle 93"/>
          <p:cNvSpPr>
            <a:spLocks noChangeArrowheads="1"/>
          </p:cNvSpPr>
          <p:nvPr/>
        </p:nvSpPr>
        <p:spPr bwMode="auto">
          <a:xfrm>
            <a:off x="3851275" y="1916113"/>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endParaRPr lang="en-US"/>
          </a:p>
        </p:txBody>
      </p:sp>
      <p:sp>
        <p:nvSpPr>
          <p:cNvPr id="87" name="Line 100"/>
          <p:cNvSpPr>
            <a:spLocks noChangeShapeType="1"/>
          </p:cNvSpPr>
          <p:nvPr/>
        </p:nvSpPr>
        <p:spPr bwMode="auto">
          <a:xfrm>
            <a:off x="3863975" y="1916113"/>
            <a:ext cx="431800" cy="431800"/>
          </a:xfrm>
          <a:prstGeom prst="line">
            <a:avLst/>
          </a:prstGeom>
          <a:noFill/>
          <a:ln w="38100">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 name="Rectangle 101"/>
          <p:cNvSpPr>
            <a:spLocks noChangeArrowheads="1"/>
          </p:cNvSpPr>
          <p:nvPr/>
        </p:nvSpPr>
        <p:spPr bwMode="auto">
          <a:xfrm>
            <a:off x="3863975" y="3644900"/>
            <a:ext cx="431800" cy="431800"/>
          </a:xfrm>
          <a:prstGeom prst="rect">
            <a:avLst/>
          </a:prstGeom>
          <a:noFill/>
          <a:ln w="38100" algn="ctr">
            <a:solidFill>
              <a:srgbClr val="DDDDDD"/>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95"/>
                                        </p:tgtEl>
                                        <p:attrNameLst>
                                          <p:attrName>style.visibility</p:attrName>
                                        </p:attrNameLst>
                                      </p:cBhvr>
                                      <p:to>
                                        <p:strVal val="visible"/>
                                      </p:to>
                                    </p:set>
                                    <p:animEffect transition="in" filter="blinds(horizontal)">
                                      <p:cBhvr>
                                        <p:cTn id="7" dur="500"/>
                                        <p:tgtEl>
                                          <p:spTgt spid="3205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94"/>
                                        </p:tgtEl>
                                        <p:attrNameLst>
                                          <p:attrName>style.visibility</p:attrName>
                                        </p:attrNameLst>
                                      </p:cBhvr>
                                      <p:to>
                                        <p:strVal val="visible"/>
                                      </p:to>
                                    </p:set>
                                    <p:animEffect transition="in" filter="blinds(horizontal)">
                                      <p:cBhvr>
                                        <p:cTn id="12" dur="500"/>
                                        <p:tgtEl>
                                          <p:spTgt spid="3205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0592"/>
                                        </p:tgtEl>
                                        <p:attrNameLst>
                                          <p:attrName>style.visibility</p:attrName>
                                        </p:attrNameLst>
                                      </p:cBhvr>
                                      <p:to>
                                        <p:strVal val="visible"/>
                                      </p:to>
                                    </p:set>
                                    <p:animEffect transition="in" filter="blinds(horizontal)">
                                      <p:cBhvr>
                                        <p:cTn id="17" dur="500"/>
                                        <p:tgtEl>
                                          <p:spTgt spid="3205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0600"/>
                                        </p:tgtEl>
                                        <p:attrNameLst>
                                          <p:attrName>style.visibility</p:attrName>
                                        </p:attrNameLst>
                                      </p:cBhvr>
                                      <p:to>
                                        <p:strVal val="visible"/>
                                      </p:to>
                                    </p:set>
                                    <p:animEffect transition="in" filter="blinds(horizontal)">
                                      <p:cBhvr>
                                        <p:cTn id="22" dur="500"/>
                                        <p:tgtEl>
                                          <p:spTgt spid="3206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0601"/>
                                        </p:tgtEl>
                                        <p:attrNameLst>
                                          <p:attrName>style.visibility</p:attrName>
                                        </p:attrNameLst>
                                      </p:cBhvr>
                                      <p:to>
                                        <p:strVal val="visible"/>
                                      </p:to>
                                    </p:set>
                                    <p:animEffect transition="in" filter="blinds(horizontal)">
                                      <p:cBhvr>
                                        <p:cTn id="27" dur="500"/>
                                        <p:tgtEl>
                                          <p:spTgt spid="320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92" grpId="0" animBg="1"/>
      <p:bldP spid="320594" grpId="0" animBg="1"/>
      <p:bldP spid="320595" grpId="0" animBg="1"/>
      <p:bldP spid="320600" grpId="0" animBg="1"/>
      <p:bldP spid="32060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65411FB-B258-420B-A33C-52E6938A78C7}" type="slidenum">
              <a:rPr lang="en-US">
                <a:latin typeface="+mj-lt"/>
              </a:rPr>
              <a:pPr/>
              <a:t>29</a:t>
            </a:fld>
            <a:endParaRPr lang="en-US">
              <a:latin typeface="+mj-lt"/>
            </a:endParaRPr>
          </a:p>
        </p:txBody>
      </p:sp>
      <p:sp>
        <p:nvSpPr>
          <p:cNvPr id="128002" name="Rectangle 2"/>
          <p:cNvSpPr>
            <a:spLocks noGrp="1" noChangeArrowheads="1"/>
          </p:cNvSpPr>
          <p:nvPr>
            <p:ph type="title"/>
          </p:nvPr>
        </p:nvSpPr>
        <p:spPr>
          <a:xfrm>
            <a:off x="685800" y="333375"/>
            <a:ext cx="7772400" cy="1143000"/>
          </a:xfrm>
        </p:spPr>
        <p:txBody>
          <a:bodyPr/>
          <a:lstStyle/>
          <a:p>
            <a:r>
              <a:rPr lang="en-US"/>
              <a:t>Lazy Skip List</a:t>
            </a:r>
          </a:p>
        </p:txBody>
      </p:sp>
      <p:sp>
        <p:nvSpPr>
          <p:cNvPr id="128003" name="Rectangle 3"/>
          <p:cNvSpPr>
            <a:spLocks noGrp="1" noChangeArrowheads="1"/>
          </p:cNvSpPr>
          <p:nvPr>
            <p:ph type="body" idx="1"/>
          </p:nvPr>
        </p:nvSpPr>
        <p:spPr>
          <a:xfrm>
            <a:off x="468313" y="1844675"/>
            <a:ext cx="8064500" cy="4114800"/>
          </a:xfrm>
        </p:spPr>
        <p:txBody>
          <a:bodyPr/>
          <a:lstStyle/>
          <a:p>
            <a:r>
              <a:rPr lang="en-US">
                <a:solidFill>
                  <a:srgbClr val="0000FF"/>
                </a:solidFill>
                <a:latin typeface="+mj-lt"/>
              </a:rPr>
              <a:t>Mix blocking and non-blocking techniques: </a:t>
            </a:r>
          </a:p>
          <a:p>
            <a:pPr lvl="1"/>
            <a:r>
              <a:rPr lang="en-US">
                <a:solidFill>
                  <a:srgbClr val="0000FF"/>
                </a:solidFill>
                <a:latin typeface="+mj-lt"/>
              </a:rPr>
              <a:t>Use optimistic-lazy locking for</a:t>
            </a:r>
            <a:r>
              <a:rPr lang="en-US">
                <a:latin typeface="+mj-lt"/>
              </a:rPr>
              <a:t> add()</a:t>
            </a:r>
            <a:r>
              <a:rPr lang="en-US">
                <a:solidFill>
                  <a:srgbClr val="0000FF"/>
                </a:solidFill>
                <a:latin typeface="+mj-lt"/>
              </a:rPr>
              <a:t> and </a:t>
            </a:r>
            <a:r>
              <a:rPr lang="en-US">
                <a:latin typeface="+mj-lt"/>
              </a:rPr>
              <a:t>remove()</a:t>
            </a:r>
          </a:p>
          <a:p>
            <a:pPr lvl="1"/>
            <a:r>
              <a:rPr lang="en-US">
                <a:solidFill>
                  <a:srgbClr val="0000FF"/>
                </a:solidFill>
                <a:latin typeface="+mj-lt"/>
              </a:rPr>
              <a:t>Wait-free </a:t>
            </a:r>
            <a:r>
              <a:rPr lang="en-US">
                <a:latin typeface="+mj-lt"/>
              </a:rPr>
              <a:t>contains()</a:t>
            </a:r>
          </a:p>
          <a:p>
            <a:r>
              <a:rPr lang="en-US">
                <a:solidFill>
                  <a:srgbClr val="0000FF"/>
                </a:solidFill>
                <a:latin typeface="+mj-lt"/>
              </a:rPr>
              <a:t>Remember: typically lots of </a:t>
            </a:r>
            <a:r>
              <a:rPr lang="en-US">
                <a:latin typeface="+mj-lt"/>
              </a:rPr>
              <a:t>contains()</a:t>
            </a:r>
            <a:r>
              <a:rPr lang="en-US">
                <a:solidFill>
                  <a:srgbClr val="0000FF"/>
                </a:solidFill>
                <a:latin typeface="+mj-lt"/>
              </a:rPr>
              <a:t> calls but few </a:t>
            </a:r>
            <a:r>
              <a:rPr lang="en-US">
                <a:latin typeface="+mj-lt"/>
              </a:rPr>
              <a:t>add()</a:t>
            </a:r>
            <a:r>
              <a:rPr lang="en-US">
                <a:solidFill>
                  <a:srgbClr val="0000FF"/>
                </a:solidFill>
                <a:latin typeface="+mj-lt"/>
              </a:rPr>
              <a:t> and </a:t>
            </a:r>
            <a:r>
              <a:rPr lang="en-US">
                <a:latin typeface="+mj-lt"/>
              </a:rPr>
              <a:t>remove()</a:t>
            </a:r>
          </a:p>
        </p:txBody>
      </p:sp>
      <p:sp>
        <p:nvSpPr>
          <p:cNvPr id="6" name="Footer Placeholder 5"/>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30F5DB1-5041-4262-95DE-ED318A8CEB82}" type="slidenum">
              <a:rPr lang="en-US">
                <a:latin typeface="+mj-lt"/>
              </a:rPr>
              <a:pPr/>
              <a:t>3</a:t>
            </a:fld>
            <a:endParaRPr lang="en-US">
              <a:latin typeface="+mj-lt"/>
            </a:endParaRPr>
          </a:p>
        </p:txBody>
      </p:sp>
      <p:sp>
        <p:nvSpPr>
          <p:cNvPr id="114690" name="Rectangle 2"/>
          <p:cNvSpPr>
            <a:spLocks noGrp="1" noChangeArrowheads="1"/>
          </p:cNvSpPr>
          <p:nvPr>
            <p:ph type="title"/>
          </p:nvPr>
        </p:nvSpPr>
        <p:spPr>
          <a:xfrm>
            <a:off x="685800" y="333375"/>
            <a:ext cx="7772400" cy="1143000"/>
          </a:xfrm>
        </p:spPr>
        <p:txBody>
          <a:bodyPr/>
          <a:lstStyle/>
          <a:p>
            <a:r>
              <a:rPr lang="en-US" sz="4000"/>
              <a:t>Many are Cold but Few are Frozen</a:t>
            </a:r>
          </a:p>
        </p:txBody>
      </p:sp>
      <p:sp>
        <p:nvSpPr>
          <p:cNvPr id="114691" name="Rectangle 3"/>
          <p:cNvSpPr>
            <a:spLocks noGrp="1" noChangeArrowheads="1"/>
          </p:cNvSpPr>
          <p:nvPr>
            <p:ph type="body" idx="1"/>
          </p:nvPr>
        </p:nvSpPr>
        <p:spPr>
          <a:noFill/>
          <a:ln/>
        </p:spPr>
        <p:txBody>
          <a:bodyPr/>
          <a:lstStyle/>
          <a:p>
            <a:r>
              <a:rPr lang="en-US">
                <a:solidFill>
                  <a:srgbClr val="0000FF"/>
                </a:solidFill>
                <a:latin typeface="+mj-lt"/>
              </a:rPr>
              <a:t>Typically high % of </a:t>
            </a:r>
            <a:r>
              <a:rPr lang="en-US">
                <a:latin typeface="+mj-lt"/>
              </a:rPr>
              <a:t>contains()</a:t>
            </a:r>
            <a:r>
              <a:rPr lang="en-US">
                <a:solidFill>
                  <a:srgbClr val="0000FF"/>
                </a:solidFill>
                <a:latin typeface="+mj-lt"/>
              </a:rPr>
              <a:t> calls</a:t>
            </a:r>
          </a:p>
          <a:p>
            <a:r>
              <a:rPr lang="en-US">
                <a:solidFill>
                  <a:srgbClr val="0000FF"/>
                </a:solidFill>
                <a:latin typeface="+mj-lt"/>
              </a:rPr>
              <a:t>Many fewer </a:t>
            </a:r>
            <a:r>
              <a:rPr lang="en-US">
                <a:latin typeface="+mj-lt"/>
              </a:rPr>
              <a:t>add()</a:t>
            </a:r>
            <a:r>
              <a:rPr lang="en-US">
                <a:solidFill>
                  <a:srgbClr val="0000FF"/>
                </a:solidFill>
                <a:latin typeface="+mj-lt"/>
              </a:rPr>
              <a:t> calls</a:t>
            </a:r>
          </a:p>
          <a:p>
            <a:r>
              <a:rPr lang="en-US">
                <a:solidFill>
                  <a:srgbClr val="0000FF"/>
                </a:solidFill>
                <a:latin typeface="+mj-lt"/>
              </a:rPr>
              <a:t>And even fewer </a:t>
            </a:r>
            <a:r>
              <a:rPr lang="en-US">
                <a:latin typeface="+mj-lt"/>
              </a:rPr>
              <a:t>remove() </a:t>
            </a:r>
            <a:r>
              <a:rPr lang="en-US">
                <a:solidFill>
                  <a:srgbClr val="0000FF"/>
                </a:solidFill>
                <a:latin typeface="+mj-lt"/>
              </a:rPr>
              <a:t>calls</a:t>
            </a:r>
            <a:endParaRPr lang="en-US">
              <a:latin typeface="+mj-lt"/>
            </a:endParaRPr>
          </a:p>
          <a:p>
            <a:pPr lvl="1"/>
            <a:r>
              <a:rPr lang="en-US">
                <a:solidFill>
                  <a:srgbClr val="FF0000"/>
                </a:solidFill>
                <a:latin typeface="+mj-lt"/>
              </a:rPr>
              <a:t>90%</a:t>
            </a:r>
            <a:r>
              <a:rPr lang="en-US">
                <a:solidFill>
                  <a:srgbClr val="0000FF"/>
                </a:solidFill>
                <a:latin typeface="+mj-lt"/>
              </a:rPr>
              <a:t> </a:t>
            </a:r>
            <a:r>
              <a:rPr lang="en-US">
                <a:latin typeface="+mj-lt"/>
              </a:rPr>
              <a:t>contains()</a:t>
            </a:r>
            <a:endParaRPr lang="en-US">
              <a:solidFill>
                <a:srgbClr val="0000FF"/>
              </a:solidFill>
              <a:latin typeface="+mj-lt"/>
            </a:endParaRPr>
          </a:p>
          <a:p>
            <a:pPr lvl="1"/>
            <a:r>
              <a:rPr lang="en-US">
                <a:solidFill>
                  <a:srgbClr val="FF0000"/>
                </a:solidFill>
                <a:latin typeface="+mj-lt"/>
              </a:rPr>
              <a:t>9%</a:t>
            </a:r>
            <a:r>
              <a:rPr lang="en-US">
                <a:solidFill>
                  <a:srgbClr val="0000FF"/>
                </a:solidFill>
                <a:latin typeface="+mj-lt"/>
              </a:rPr>
              <a:t>  add()</a:t>
            </a:r>
          </a:p>
          <a:p>
            <a:pPr lvl="1"/>
            <a:r>
              <a:rPr lang="en-US">
                <a:solidFill>
                  <a:srgbClr val="FF0000"/>
                </a:solidFill>
                <a:latin typeface="+mj-lt"/>
              </a:rPr>
              <a:t>1%</a:t>
            </a:r>
            <a:r>
              <a:rPr lang="en-US">
                <a:solidFill>
                  <a:srgbClr val="0000FF"/>
                </a:solidFill>
                <a:latin typeface="+mj-lt"/>
              </a:rPr>
              <a:t> </a:t>
            </a:r>
            <a:r>
              <a:rPr lang="en-US">
                <a:latin typeface="+mj-lt"/>
              </a:rPr>
              <a:t>remove()</a:t>
            </a:r>
          </a:p>
          <a:p>
            <a:r>
              <a:rPr lang="en-US">
                <a:solidFill>
                  <a:srgbClr val="0000FF"/>
                </a:solidFill>
                <a:latin typeface="+mj-lt"/>
              </a:rPr>
              <a:t>Folklore?</a:t>
            </a:r>
          </a:p>
          <a:p>
            <a:pPr lvl="1"/>
            <a:r>
              <a:rPr lang="en-US">
                <a:solidFill>
                  <a:srgbClr val="0000FF"/>
                </a:solidFill>
                <a:latin typeface="+mj-lt"/>
              </a:rPr>
              <a:t>Yes but probably mostly true</a:t>
            </a:r>
          </a:p>
        </p:txBody>
      </p:sp>
      <p:sp>
        <p:nvSpPr>
          <p:cNvPr id="6" name="Footer Placeholder 5"/>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C9B65780-BC35-4791-B5C7-BF1CC654EE05}" type="slidenum">
              <a:rPr lang="en-US">
                <a:latin typeface="+mj-lt"/>
              </a:rPr>
              <a:pPr/>
              <a:t>30</a:t>
            </a:fld>
            <a:endParaRPr lang="en-US">
              <a:latin typeface="+mj-lt"/>
            </a:endParaRPr>
          </a:p>
        </p:txBody>
      </p:sp>
      <p:sp>
        <p:nvSpPr>
          <p:cNvPr id="338946" name="Rectangle 2"/>
          <p:cNvSpPr>
            <a:spLocks noGrp="1" noChangeArrowheads="1"/>
          </p:cNvSpPr>
          <p:nvPr>
            <p:ph type="title"/>
          </p:nvPr>
        </p:nvSpPr>
        <p:spPr>
          <a:xfrm>
            <a:off x="685800" y="349250"/>
            <a:ext cx="7772400" cy="1143000"/>
          </a:xfrm>
        </p:spPr>
        <p:txBody>
          <a:bodyPr/>
          <a:lstStyle/>
          <a:p>
            <a:r>
              <a:rPr lang="en-US"/>
              <a:t>Review: Lazy List Remove</a:t>
            </a:r>
          </a:p>
        </p:txBody>
      </p:sp>
      <p:grpSp>
        <p:nvGrpSpPr>
          <p:cNvPr id="338947" name="Group 3"/>
          <p:cNvGrpSpPr>
            <a:grpSpLocks/>
          </p:cNvGrpSpPr>
          <p:nvPr/>
        </p:nvGrpSpPr>
        <p:grpSpPr bwMode="auto">
          <a:xfrm>
            <a:off x="557213" y="2781300"/>
            <a:ext cx="1609725" cy="398463"/>
            <a:chOff x="486" y="1644"/>
            <a:chExt cx="1014" cy="251"/>
          </a:xfrm>
        </p:grpSpPr>
        <p:sp>
          <p:nvSpPr>
            <p:cNvPr id="338948" name="AutoShape 4"/>
            <p:cNvSpPr>
              <a:spLocks noChangeArrowheads="1"/>
            </p:cNvSpPr>
            <p:nvPr/>
          </p:nvSpPr>
          <p:spPr bwMode="auto">
            <a:xfrm>
              <a:off x="486" y="1644"/>
              <a:ext cx="699" cy="243"/>
            </a:xfrm>
            <a:prstGeom prst="roundRect">
              <a:avLst>
                <a:gd name="adj" fmla="val 16667"/>
              </a:avLst>
            </a:prstGeom>
            <a:solidFill>
              <a:srgbClr val="CCFFFF"/>
            </a:solidFill>
            <a:ln w="38100">
              <a:solidFill>
                <a:schemeClr val="tx1"/>
              </a:solidFill>
              <a:round/>
              <a:headEnd/>
              <a:tailEnd/>
            </a:ln>
            <a:effectLst/>
          </p:spPr>
          <p:txBody>
            <a:bodyPr wrap="none" anchor="ctr"/>
            <a:lstStyle/>
            <a:p>
              <a:endParaRPr lang="en-US">
                <a:latin typeface="+mj-lt"/>
              </a:endParaRPr>
            </a:p>
          </p:txBody>
        </p:sp>
        <p:sp>
          <p:nvSpPr>
            <p:cNvPr id="338949" name="Line 5"/>
            <p:cNvSpPr>
              <a:spLocks noChangeShapeType="1"/>
            </p:cNvSpPr>
            <p:nvPr/>
          </p:nvSpPr>
          <p:spPr bwMode="auto">
            <a:xfrm>
              <a:off x="698" y="1650"/>
              <a:ext cx="0" cy="24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38950" name="Line 6"/>
            <p:cNvSpPr>
              <a:spLocks noChangeShapeType="1"/>
            </p:cNvSpPr>
            <p:nvPr/>
          </p:nvSpPr>
          <p:spPr bwMode="auto">
            <a:xfrm>
              <a:off x="1066" y="1761"/>
              <a:ext cx="434"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38951" name="Line 7"/>
            <p:cNvSpPr>
              <a:spLocks noChangeShapeType="1"/>
            </p:cNvSpPr>
            <p:nvPr/>
          </p:nvSpPr>
          <p:spPr bwMode="auto">
            <a:xfrm>
              <a:off x="923" y="1655"/>
              <a:ext cx="0" cy="240"/>
            </a:xfrm>
            <a:prstGeom prst="line">
              <a:avLst/>
            </a:prstGeom>
            <a:noFill/>
            <a:ln w="38100">
              <a:solidFill>
                <a:schemeClr val="tx1"/>
              </a:solidFill>
              <a:round/>
              <a:headEnd/>
              <a:tailEnd/>
            </a:ln>
            <a:effectLst/>
          </p:spPr>
          <p:txBody>
            <a:bodyPr wrap="none" anchor="ctr"/>
            <a:lstStyle/>
            <a:p>
              <a:endParaRPr lang="en-US">
                <a:latin typeface="+mj-lt"/>
              </a:endParaRPr>
            </a:p>
          </p:txBody>
        </p:sp>
      </p:grpSp>
      <p:sp>
        <p:nvSpPr>
          <p:cNvPr id="338952" name="Text Box 8"/>
          <p:cNvSpPr txBox="1">
            <a:spLocks noChangeArrowheads="1"/>
          </p:cNvSpPr>
          <p:nvPr/>
        </p:nvSpPr>
        <p:spPr bwMode="auto">
          <a:xfrm>
            <a:off x="2183533" y="2689225"/>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a</a:t>
            </a:r>
          </a:p>
        </p:txBody>
      </p:sp>
      <p:sp>
        <p:nvSpPr>
          <p:cNvPr id="338953" name="AutoShape 9"/>
          <p:cNvSpPr>
            <a:spLocks noChangeArrowheads="1"/>
          </p:cNvSpPr>
          <p:nvPr/>
        </p:nvSpPr>
        <p:spPr bwMode="auto">
          <a:xfrm>
            <a:off x="2189163" y="2774950"/>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38954" name="Line 10"/>
          <p:cNvSpPr>
            <a:spLocks noChangeShapeType="1"/>
          </p:cNvSpPr>
          <p:nvPr/>
        </p:nvSpPr>
        <p:spPr bwMode="auto">
          <a:xfrm>
            <a:off x="2587625" y="2773363"/>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38955" name="Line 11"/>
          <p:cNvSpPr>
            <a:spLocks noChangeShapeType="1"/>
          </p:cNvSpPr>
          <p:nvPr/>
        </p:nvSpPr>
        <p:spPr bwMode="auto">
          <a:xfrm>
            <a:off x="3141663" y="2978150"/>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38956" name="Line 12"/>
          <p:cNvSpPr>
            <a:spLocks noChangeShapeType="1"/>
          </p:cNvSpPr>
          <p:nvPr/>
        </p:nvSpPr>
        <p:spPr bwMode="auto">
          <a:xfrm>
            <a:off x="2944813" y="2781300"/>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38957" name="Text Box 13"/>
          <p:cNvSpPr txBox="1">
            <a:spLocks noChangeArrowheads="1"/>
          </p:cNvSpPr>
          <p:nvPr/>
        </p:nvSpPr>
        <p:spPr bwMode="auto">
          <a:xfrm>
            <a:off x="25669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8958" name="AutoShape 14"/>
          <p:cNvSpPr>
            <a:spLocks noChangeArrowheads="1"/>
          </p:cNvSpPr>
          <p:nvPr/>
        </p:nvSpPr>
        <p:spPr bwMode="auto">
          <a:xfrm>
            <a:off x="3849688" y="2782888"/>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38959" name="Line 15"/>
          <p:cNvSpPr>
            <a:spLocks noChangeShapeType="1"/>
          </p:cNvSpPr>
          <p:nvPr/>
        </p:nvSpPr>
        <p:spPr bwMode="auto">
          <a:xfrm>
            <a:off x="4248150" y="2781300"/>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38960" name="Line 16"/>
          <p:cNvSpPr>
            <a:spLocks noChangeShapeType="1"/>
          </p:cNvSpPr>
          <p:nvPr/>
        </p:nvSpPr>
        <p:spPr bwMode="auto">
          <a:xfrm>
            <a:off x="4802188" y="2986088"/>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38961" name="Line 17"/>
          <p:cNvSpPr>
            <a:spLocks noChangeShapeType="1"/>
          </p:cNvSpPr>
          <p:nvPr/>
        </p:nvSpPr>
        <p:spPr bwMode="auto">
          <a:xfrm>
            <a:off x="4605338" y="2789238"/>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38962" name="AutoShape 18"/>
          <p:cNvSpPr>
            <a:spLocks noChangeArrowheads="1"/>
          </p:cNvSpPr>
          <p:nvPr/>
        </p:nvSpPr>
        <p:spPr bwMode="auto">
          <a:xfrm>
            <a:off x="5497513" y="2774950"/>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38963" name="Line 19"/>
          <p:cNvSpPr>
            <a:spLocks noChangeShapeType="1"/>
          </p:cNvSpPr>
          <p:nvPr/>
        </p:nvSpPr>
        <p:spPr bwMode="auto">
          <a:xfrm>
            <a:off x="5895975" y="2773363"/>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38964" name="Line 20"/>
          <p:cNvSpPr>
            <a:spLocks noChangeShapeType="1"/>
          </p:cNvSpPr>
          <p:nvPr/>
        </p:nvSpPr>
        <p:spPr bwMode="auto">
          <a:xfrm>
            <a:off x="6450013" y="2978150"/>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38965" name="Line 21"/>
          <p:cNvSpPr>
            <a:spLocks noChangeShapeType="1"/>
          </p:cNvSpPr>
          <p:nvPr/>
        </p:nvSpPr>
        <p:spPr bwMode="auto">
          <a:xfrm>
            <a:off x="6253163" y="2781300"/>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38966" name="Text Box 22"/>
          <p:cNvSpPr txBox="1">
            <a:spLocks noChangeArrowheads="1"/>
          </p:cNvSpPr>
          <p:nvPr/>
        </p:nvSpPr>
        <p:spPr bwMode="auto">
          <a:xfrm>
            <a:off x="2185121" y="2689225"/>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a</a:t>
            </a:r>
          </a:p>
        </p:txBody>
      </p:sp>
      <p:sp>
        <p:nvSpPr>
          <p:cNvPr id="338967" name="Text Box 23"/>
          <p:cNvSpPr txBox="1">
            <a:spLocks noChangeArrowheads="1"/>
          </p:cNvSpPr>
          <p:nvPr/>
        </p:nvSpPr>
        <p:spPr bwMode="auto">
          <a:xfrm>
            <a:off x="3842285" y="2697163"/>
            <a:ext cx="404278"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b</a:t>
            </a:r>
          </a:p>
        </p:txBody>
      </p:sp>
      <p:sp>
        <p:nvSpPr>
          <p:cNvPr id="338968" name="Text Box 24"/>
          <p:cNvSpPr txBox="1">
            <a:spLocks noChangeArrowheads="1"/>
          </p:cNvSpPr>
          <p:nvPr/>
        </p:nvSpPr>
        <p:spPr bwMode="auto">
          <a:xfrm>
            <a:off x="5537921" y="2705100"/>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c</a:t>
            </a:r>
          </a:p>
        </p:txBody>
      </p:sp>
      <p:sp>
        <p:nvSpPr>
          <p:cNvPr id="338969" name="AutoShape 25"/>
          <p:cNvSpPr>
            <a:spLocks noChangeArrowheads="1"/>
          </p:cNvSpPr>
          <p:nvPr/>
        </p:nvSpPr>
        <p:spPr bwMode="auto">
          <a:xfrm>
            <a:off x="7100888" y="2755900"/>
            <a:ext cx="1168400" cy="409575"/>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38970" name="Line 26"/>
          <p:cNvSpPr>
            <a:spLocks noChangeShapeType="1"/>
          </p:cNvSpPr>
          <p:nvPr/>
        </p:nvSpPr>
        <p:spPr bwMode="auto">
          <a:xfrm>
            <a:off x="7499350" y="2754313"/>
            <a:ext cx="0" cy="388937"/>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38971" name="Line 27"/>
          <p:cNvSpPr>
            <a:spLocks noChangeShapeType="1"/>
          </p:cNvSpPr>
          <p:nvPr/>
        </p:nvSpPr>
        <p:spPr bwMode="auto">
          <a:xfrm>
            <a:off x="7856538" y="2762250"/>
            <a:ext cx="0" cy="388938"/>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38972" name="Text Box 28"/>
          <p:cNvSpPr txBox="1">
            <a:spLocks noChangeArrowheads="1"/>
          </p:cNvSpPr>
          <p:nvPr/>
        </p:nvSpPr>
        <p:spPr bwMode="auto">
          <a:xfrm>
            <a:off x="7095072" y="2684463"/>
            <a:ext cx="404278"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d</a:t>
            </a:r>
          </a:p>
        </p:txBody>
      </p:sp>
      <p:sp>
        <p:nvSpPr>
          <p:cNvPr id="338973" name="Line 29"/>
          <p:cNvSpPr>
            <a:spLocks noChangeShapeType="1"/>
          </p:cNvSpPr>
          <p:nvPr/>
        </p:nvSpPr>
        <p:spPr bwMode="auto">
          <a:xfrm>
            <a:off x="8053388" y="2960688"/>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38974" name="Text Box 30"/>
          <p:cNvSpPr txBox="1">
            <a:spLocks noChangeArrowheads="1"/>
          </p:cNvSpPr>
          <p:nvPr/>
        </p:nvSpPr>
        <p:spPr bwMode="auto">
          <a:xfrm>
            <a:off x="42560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8975" name="Text Box 31"/>
          <p:cNvSpPr txBox="1">
            <a:spLocks noChangeArrowheads="1"/>
          </p:cNvSpPr>
          <p:nvPr/>
        </p:nvSpPr>
        <p:spPr bwMode="auto">
          <a:xfrm>
            <a:off x="59070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8976" name="Text Box 32"/>
          <p:cNvSpPr txBox="1">
            <a:spLocks noChangeArrowheads="1"/>
          </p:cNvSpPr>
          <p:nvPr/>
        </p:nvSpPr>
        <p:spPr bwMode="auto">
          <a:xfrm>
            <a:off x="75326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5" name="Footer Placeholder 34"/>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E764F607-8B42-4810-AAD5-F156F248CB09}" type="slidenum">
              <a:rPr lang="en-US">
                <a:latin typeface="+mj-lt"/>
              </a:rPr>
              <a:pPr/>
              <a:t>31</a:t>
            </a:fld>
            <a:endParaRPr lang="en-US">
              <a:latin typeface="+mj-lt"/>
            </a:endParaRPr>
          </a:p>
        </p:txBody>
      </p:sp>
      <p:sp>
        <p:nvSpPr>
          <p:cNvPr id="340994" name="AutoShape 2"/>
          <p:cNvSpPr>
            <a:spLocks noChangeArrowheads="1"/>
          </p:cNvSpPr>
          <p:nvPr/>
        </p:nvSpPr>
        <p:spPr bwMode="auto">
          <a:xfrm>
            <a:off x="5207000" y="2603500"/>
            <a:ext cx="1638300" cy="711200"/>
          </a:xfrm>
          <a:prstGeom prst="wedgeRoundRectCallout">
            <a:avLst>
              <a:gd name="adj1" fmla="val -146028"/>
              <a:gd name="adj2" fmla="val 236162"/>
              <a:gd name="adj3" fmla="val 16667"/>
            </a:avLst>
          </a:prstGeom>
          <a:solidFill>
            <a:srgbClr val="FFFF00"/>
          </a:solidFill>
          <a:ln w="38100" algn="ctr">
            <a:solidFill>
              <a:srgbClr val="FF0000"/>
            </a:solidFill>
            <a:miter lim="800000"/>
            <a:headEnd/>
            <a:tailEnd/>
          </a:ln>
          <a:effectLst/>
        </p:spPr>
        <p:txBody>
          <a:bodyPr/>
          <a:lstStyle/>
          <a:p>
            <a:pPr eaLnBrk="0" hangingPunct="0">
              <a:lnSpc>
                <a:spcPct val="100000"/>
              </a:lnSpc>
              <a:spcBef>
                <a:spcPct val="0"/>
              </a:spcBef>
            </a:pPr>
            <a:endParaRPr lang="en-US" sz="2400" b="0">
              <a:solidFill>
                <a:srgbClr val="0000FF"/>
              </a:solidFill>
              <a:latin typeface="+mj-lt"/>
            </a:endParaRPr>
          </a:p>
        </p:txBody>
      </p:sp>
      <p:sp>
        <p:nvSpPr>
          <p:cNvPr id="340995" name="Rectangle 3"/>
          <p:cNvSpPr>
            <a:spLocks noGrp="1" noChangeArrowheads="1"/>
          </p:cNvSpPr>
          <p:nvPr>
            <p:ph type="title"/>
          </p:nvPr>
        </p:nvSpPr>
        <p:spPr>
          <a:xfrm>
            <a:off x="685800" y="349250"/>
            <a:ext cx="7772400" cy="1143000"/>
          </a:xfrm>
        </p:spPr>
        <p:txBody>
          <a:bodyPr/>
          <a:lstStyle/>
          <a:p>
            <a:r>
              <a:rPr lang="en-US"/>
              <a:t>Review: Lazy List Remove</a:t>
            </a:r>
          </a:p>
        </p:txBody>
      </p:sp>
      <p:grpSp>
        <p:nvGrpSpPr>
          <p:cNvPr id="340996" name="Group 4"/>
          <p:cNvGrpSpPr>
            <a:grpSpLocks/>
          </p:cNvGrpSpPr>
          <p:nvPr/>
        </p:nvGrpSpPr>
        <p:grpSpPr bwMode="auto">
          <a:xfrm>
            <a:off x="557213" y="2781300"/>
            <a:ext cx="1609725" cy="398463"/>
            <a:chOff x="486" y="1644"/>
            <a:chExt cx="1014" cy="251"/>
          </a:xfrm>
        </p:grpSpPr>
        <p:sp>
          <p:nvSpPr>
            <p:cNvPr id="340997" name="AutoShape 5"/>
            <p:cNvSpPr>
              <a:spLocks noChangeArrowheads="1"/>
            </p:cNvSpPr>
            <p:nvPr/>
          </p:nvSpPr>
          <p:spPr bwMode="auto">
            <a:xfrm>
              <a:off x="486" y="1644"/>
              <a:ext cx="699" cy="243"/>
            </a:xfrm>
            <a:prstGeom prst="roundRect">
              <a:avLst>
                <a:gd name="adj" fmla="val 16667"/>
              </a:avLst>
            </a:prstGeom>
            <a:solidFill>
              <a:srgbClr val="CCFFFF"/>
            </a:solidFill>
            <a:ln w="38100">
              <a:solidFill>
                <a:schemeClr val="tx1"/>
              </a:solidFill>
              <a:round/>
              <a:headEnd/>
              <a:tailEnd/>
            </a:ln>
            <a:effectLst/>
          </p:spPr>
          <p:txBody>
            <a:bodyPr wrap="none" anchor="ctr"/>
            <a:lstStyle/>
            <a:p>
              <a:endParaRPr lang="en-US">
                <a:latin typeface="+mj-lt"/>
              </a:endParaRPr>
            </a:p>
          </p:txBody>
        </p:sp>
        <p:sp>
          <p:nvSpPr>
            <p:cNvPr id="340998" name="Line 6"/>
            <p:cNvSpPr>
              <a:spLocks noChangeShapeType="1"/>
            </p:cNvSpPr>
            <p:nvPr/>
          </p:nvSpPr>
          <p:spPr bwMode="auto">
            <a:xfrm>
              <a:off x="698" y="1650"/>
              <a:ext cx="0" cy="24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0999" name="Line 7"/>
            <p:cNvSpPr>
              <a:spLocks noChangeShapeType="1"/>
            </p:cNvSpPr>
            <p:nvPr/>
          </p:nvSpPr>
          <p:spPr bwMode="auto">
            <a:xfrm>
              <a:off x="1066" y="1761"/>
              <a:ext cx="434"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1000" name="Line 8"/>
            <p:cNvSpPr>
              <a:spLocks noChangeShapeType="1"/>
            </p:cNvSpPr>
            <p:nvPr/>
          </p:nvSpPr>
          <p:spPr bwMode="auto">
            <a:xfrm>
              <a:off x="923" y="1655"/>
              <a:ext cx="0" cy="240"/>
            </a:xfrm>
            <a:prstGeom prst="line">
              <a:avLst/>
            </a:prstGeom>
            <a:noFill/>
            <a:ln w="38100">
              <a:solidFill>
                <a:schemeClr val="tx1"/>
              </a:solidFill>
              <a:round/>
              <a:headEnd/>
              <a:tailEnd/>
            </a:ln>
            <a:effectLst/>
          </p:spPr>
          <p:txBody>
            <a:bodyPr wrap="none" anchor="ctr"/>
            <a:lstStyle/>
            <a:p>
              <a:endParaRPr lang="en-US">
                <a:latin typeface="+mj-lt"/>
              </a:endParaRPr>
            </a:p>
          </p:txBody>
        </p:sp>
      </p:grpSp>
      <p:sp>
        <p:nvSpPr>
          <p:cNvPr id="341001" name="Text Box 9"/>
          <p:cNvSpPr txBox="1">
            <a:spLocks noChangeArrowheads="1"/>
          </p:cNvSpPr>
          <p:nvPr/>
        </p:nvSpPr>
        <p:spPr bwMode="auto">
          <a:xfrm>
            <a:off x="2183533" y="2689225"/>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a</a:t>
            </a:r>
          </a:p>
        </p:txBody>
      </p:sp>
      <p:sp>
        <p:nvSpPr>
          <p:cNvPr id="341002" name="AutoShape 10"/>
          <p:cNvSpPr>
            <a:spLocks noChangeArrowheads="1"/>
          </p:cNvSpPr>
          <p:nvPr/>
        </p:nvSpPr>
        <p:spPr bwMode="auto">
          <a:xfrm>
            <a:off x="2189163" y="2774950"/>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41003" name="Line 11"/>
          <p:cNvSpPr>
            <a:spLocks noChangeShapeType="1"/>
          </p:cNvSpPr>
          <p:nvPr/>
        </p:nvSpPr>
        <p:spPr bwMode="auto">
          <a:xfrm>
            <a:off x="2587625" y="2773363"/>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1004" name="Line 12"/>
          <p:cNvSpPr>
            <a:spLocks noChangeShapeType="1"/>
          </p:cNvSpPr>
          <p:nvPr/>
        </p:nvSpPr>
        <p:spPr bwMode="auto">
          <a:xfrm>
            <a:off x="3141663" y="2978150"/>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1005" name="Line 13"/>
          <p:cNvSpPr>
            <a:spLocks noChangeShapeType="1"/>
          </p:cNvSpPr>
          <p:nvPr/>
        </p:nvSpPr>
        <p:spPr bwMode="auto">
          <a:xfrm>
            <a:off x="2944813" y="2781300"/>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1006" name="Text Box 14"/>
          <p:cNvSpPr txBox="1">
            <a:spLocks noChangeArrowheads="1"/>
          </p:cNvSpPr>
          <p:nvPr/>
        </p:nvSpPr>
        <p:spPr bwMode="auto">
          <a:xfrm>
            <a:off x="25669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41007" name="AutoShape 15"/>
          <p:cNvSpPr>
            <a:spLocks noChangeArrowheads="1"/>
          </p:cNvSpPr>
          <p:nvPr/>
        </p:nvSpPr>
        <p:spPr bwMode="auto">
          <a:xfrm>
            <a:off x="3849688" y="2782888"/>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41008" name="Line 16"/>
          <p:cNvSpPr>
            <a:spLocks noChangeShapeType="1"/>
          </p:cNvSpPr>
          <p:nvPr/>
        </p:nvSpPr>
        <p:spPr bwMode="auto">
          <a:xfrm>
            <a:off x="4248150" y="2781300"/>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1009" name="Line 17"/>
          <p:cNvSpPr>
            <a:spLocks noChangeShapeType="1"/>
          </p:cNvSpPr>
          <p:nvPr/>
        </p:nvSpPr>
        <p:spPr bwMode="auto">
          <a:xfrm>
            <a:off x="4802188" y="2986088"/>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1010" name="Line 18"/>
          <p:cNvSpPr>
            <a:spLocks noChangeShapeType="1"/>
          </p:cNvSpPr>
          <p:nvPr/>
        </p:nvSpPr>
        <p:spPr bwMode="auto">
          <a:xfrm>
            <a:off x="4605338" y="2789238"/>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1011" name="AutoShape 19"/>
          <p:cNvSpPr>
            <a:spLocks noChangeArrowheads="1"/>
          </p:cNvSpPr>
          <p:nvPr/>
        </p:nvSpPr>
        <p:spPr bwMode="auto">
          <a:xfrm>
            <a:off x="5497513" y="2774950"/>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41012" name="Line 20"/>
          <p:cNvSpPr>
            <a:spLocks noChangeShapeType="1"/>
          </p:cNvSpPr>
          <p:nvPr/>
        </p:nvSpPr>
        <p:spPr bwMode="auto">
          <a:xfrm>
            <a:off x="5895975" y="2773363"/>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1013" name="Line 21"/>
          <p:cNvSpPr>
            <a:spLocks noChangeShapeType="1"/>
          </p:cNvSpPr>
          <p:nvPr/>
        </p:nvSpPr>
        <p:spPr bwMode="auto">
          <a:xfrm>
            <a:off x="6450013" y="2978150"/>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1014" name="Line 22"/>
          <p:cNvSpPr>
            <a:spLocks noChangeShapeType="1"/>
          </p:cNvSpPr>
          <p:nvPr/>
        </p:nvSpPr>
        <p:spPr bwMode="auto">
          <a:xfrm>
            <a:off x="6253163" y="2781300"/>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1015" name="Text Box 23"/>
          <p:cNvSpPr txBox="1">
            <a:spLocks noChangeArrowheads="1"/>
          </p:cNvSpPr>
          <p:nvPr/>
        </p:nvSpPr>
        <p:spPr bwMode="auto">
          <a:xfrm>
            <a:off x="2185121" y="2689225"/>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a</a:t>
            </a:r>
          </a:p>
        </p:txBody>
      </p:sp>
      <p:sp>
        <p:nvSpPr>
          <p:cNvPr id="341016" name="Text Box 24"/>
          <p:cNvSpPr txBox="1">
            <a:spLocks noChangeArrowheads="1"/>
          </p:cNvSpPr>
          <p:nvPr/>
        </p:nvSpPr>
        <p:spPr bwMode="auto">
          <a:xfrm>
            <a:off x="3842285" y="2697163"/>
            <a:ext cx="404278"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b</a:t>
            </a:r>
          </a:p>
        </p:txBody>
      </p:sp>
      <p:sp>
        <p:nvSpPr>
          <p:cNvPr id="341017" name="Text Box 25"/>
          <p:cNvSpPr txBox="1">
            <a:spLocks noChangeArrowheads="1"/>
          </p:cNvSpPr>
          <p:nvPr/>
        </p:nvSpPr>
        <p:spPr bwMode="auto">
          <a:xfrm>
            <a:off x="5537921" y="2705100"/>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c</a:t>
            </a:r>
          </a:p>
        </p:txBody>
      </p:sp>
      <p:sp>
        <p:nvSpPr>
          <p:cNvPr id="341018" name="AutoShape 26"/>
          <p:cNvSpPr>
            <a:spLocks noChangeArrowheads="1"/>
          </p:cNvSpPr>
          <p:nvPr/>
        </p:nvSpPr>
        <p:spPr bwMode="auto">
          <a:xfrm>
            <a:off x="7100888" y="2755900"/>
            <a:ext cx="1168400" cy="409575"/>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41019" name="Line 27"/>
          <p:cNvSpPr>
            <a:spLocks noChangeShapeType="1"/>
          </p:cNvSpPr>
          <p:nvPr/>
        </p:nvSpPr>
        <p:spPr bwMode="auto">
          <a:xfrm>
            <a:off x="7499350" y="2754313"/>
            <a:ext cx="0" cy="388937"/>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1020" name="Line 28"/>
          <p:cNvSpPr>
            <a:spLocks noChangeShapeType="1"/>
          </p:cNvSpPr>
          <p:nvPr/>
        </p:nvSpPr>
        <p:spPr bwMode="auto">
          <a:xfrm>
            <a:off x="7856538" y="2762250"/>
            <a:ext cx="0" cy="388938"/>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1021" name="Text Box 29"/>
          <p:cNvSpPr txBox="1">
            <a:spLocks noChangeArrowheads="1"/>
          </p:cNvSpPr>
          <p:nvPr/>
        </p:nvSpPr>
        <p:spPr bwMode="auto">
          <a:xfrm>
            <a:off x="7095072" y="2684463"/>
            <a:ext cx="404278"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d</a:t>
            </a:r>
          </a:p>
        </p:txBody>
      </p:sp>
      <p:sp>
        <p:nvSpPr>
          <p:cNvPr id="341022" name="Line 30"/>
          <p:cNvSpPr>
            <a:spLocks noChangeShapeType="1"/>
          </p:cNvSpPr>
          <p:nvPr/>
        </p:nvSpPr>
        <p:spPr bwMode="auto">
          <a:xfrm>
            <a:off x="8053388" y="2960688"/>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1023" name="Text Box 31"/>
          <p:cNvSpPr txBox="1">
            <a:spLocks noChangeArrowheads="1"/>
          </p:cNvSpPr>
          <p:nvPr/>
        </p:nvSpPr>
        <p:spPr bwMode="auto">
          <a:xfrm>
            <a:off x="42560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41024" name="Text Box 32"/>
          <p:cNvSpPr txBox="1">
            <a:spLocks noChangeArrowheads="1"/>
          </p:cNvSpPr>
          <p:nvPr/>
        </p:nvSpPr>
        <p:spPr bwMode="auto">
          <a:xfrm>
            <a:off x="59070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41025" name="Text Box 33"/>
          <p:cNvSpPr txBox="1">
            <a:spLocks noChangeArrowheads="1"/>
          </p:cNvSpPr>
          <p:nvPr/>
        </p:nvSpPr>
        <p:spPr bwMode="auto">
          <a:xfrm>
            <a:off x="75326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41026" name="Text Box 34"/>
          <p:cNvSpPr txBox="1">
            <a:spLocks noChangeArrowheads="1"/>
          </p:cNvSpPr>
          <p:nvPr/>
        </p:nvSpPr>
        <p:spPr bwMode="auto">
          <a:xfrm>
            <a:off x="2169367" y="4695825"/>
            <a:ext cx="2342308" cy="523220"/>
          </a:xfrm>
          <a:prstGeom prst="rect">
            <a:avLst/>
          </a:prstGeom>
          <a:noFill/>
          <a:ln w="9525" algn="ctr">
            <a:noFill/>
            <a:miter lim="800000"/>
            <a:headEnd/>
            <a:tailEnd/>
          </a:ln>
          <a:effectLst/>
        </p:spPr>
        <p:txBody>
          <a:bodyPr wrap="none">
            <a:spAutoFit/>
          </a:bodyPr>
          <a:lstStyle/>
          <a:p>
            <a:pPr algn="r" eaLnBrk="0" hangingPunct="0">
              <a:lnSpc>
                <a:spcPct val="100000"/>
              </a:lnSpc>
              <a:spcBef>
                <a:spcPct val="0"/>
              </a:spcBef>
            </a:pPr>
            <a:r>
              <a:rPr lang="en-US" sz="2800" b="0">
                <a:solidFill>
                  <a:srgbClr val="FF0066"/>
                </a:solidFill>
                <a:latin typeface="+mj-lt"/>
              </a:rPr>
              <a:t>Present in list</a:t>
            </a:r>
          </a:p>
        </p:txBody>
      </p:sp>
      <p:sp>
        <p:nvSpPr>
          <p:cNvPr id="37" name="Footer Placeholder 3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3F2B791F-C572-48C1-B5BC-FB06AF991230}" type="slidenum">
              <a:rPr lang="en-US">
                <a:latin typeface="+mj-lt"/>
              </a:rPr>
              <a:pPr/>
              <a:t>32</a:t>
            </a:fld>
            <a:endParaRPr lang="en-US">
              <a:latin typeface="+mj-lt"/>
            </a:endParaRPr>
          </a:p>
        </p:txBody>
      </p:sp>
      <p:sp>
        <p:nvSpPr>
          <p:cNvPr id="343042" name="AutoShape 2"/>
          <p:cNvSpPr>
            <a:spLocks noChangeArrowheads="1"/>
          </p:cNvSpPr>
          <p:nvPr/>
        </p:nvSpPr>
        <p:spPr bwMode="auto">
          <a:xfrm>
            <a:off x="5207000" y="2603500"/>
            <a:ext cx="1638300" cy="711200"/>
          </a:xfrm>
          <a:prstGeom prst="wedgeRoundRectCallout">
            <a:avLst>
              <a:gd name="adj1" fmla="val -146028"/>
              <a:gd name="adj2" fmla="val 236162"/>
              <a:gd name="adj3" fmla="val 16667"/>
            </a:avLst>
          </a:prstGeom>
          <a:solidFill>
            <a:srgbClr val="FFFF00"/>
          </a:solidFill>
          <a:ln w="38100" algn="ctr">
            <a:solidFill>
              <a:srgbClr val="FF0000"/>
            </a:solidFill>
            <a:miter lim="800000"/>
            <a:headEnd/>
            <a:tailEnd/>
          </a:ln>
          <a:effectLst/>
        </p:spPr>
        <p:txBody>
          <a:bodyPr/>
          <a:lstStyle/>
          <a:p>
            <a:pPr eaLnBrk="0" hangingPunct="0">
              <a:lnSpc>
                <a:spcPct val="100000"/>
              </a:lnSpc>
              <a:spcBef>
                <a:spcPct val="0"/>
              </a:spcBef>
            </a:pPr>
            <a:endParaRPr lang="en-US" sz="2400" b="0">
              <a:solidFill>
                <a:srgbClr val="0000FF"/>
              </a:solidFill>
              <a:latin typeface="+mj-lt"/>
            </a:endParaRPr>
          </a:p>
        </p:txBody>
      </p:sp>
      <p:sp>
        <p:nvSpPr>
          <p:cNvPr id="343043" name="Rectangle 3"/>
          <p:cNvSpPr>
            <a:spLocks noGrp="1" noChangeArrowheads="1"/>
          </p:cNvSpPr>
          <p:nvPr>
            <p:ph type="title"/>
          </p:nvPr>
        </p:nvSpPr>
        <p:spPr>
          <a:xfrm>
            <a:off x="685800" y="349250"/>
            <a:ext cx="7772400" cy="1143000"/>
          </a:xfrm>
        </p:spPr>
        <p:txBody>
          <a:bodyPr/>
          <a:lstStyle/>
          <a:p>
            <a:r>
              <a:rPr lang="en-US"/>
              <a:t>Review: Lazy List Remove</a:t>
            </a:r>
          </a:p>
        </p:txBody>
      </p:sp>
      <p:grpSp>
        <p:nvGrpSpPr>
          <p:cNvPr id="343044" name="Group 4"/>
          <p:cNvGrpSpPr>
            <a:grpSpLocks/>
          </p:cNvGrpSpPr>
          <p:nvPr/>
        </p:nvGrpSpPr>
        <p:grpSpPr bwMode="auto">
          <a:xfrm>
            <a:off x="557213" y="2781300"/>
            <a:ext cx="1609725" cy="398463"/>
            <a:chOff x="486" y="1644"/>
            <a:chExt cx="1014" cy="251"/>
          </a:xfrm>
        </p:grpSpPr>
        <p:sp>
          <p:nvSpPr>
            <p:cNvPr id="343045" name="AutoShape 5"/>
            <p:cNvSpPr>
              <a:spLocks noChangeArrowheads="1"/>
            </p:cNvSpPr>
            <p:nvPr/>
          </p:nvSpPr>
          <p:spPr bwMode="auto">
            <a:xfrm>
              <a:off x="486" y="1644"/>
              <a:ext cx="699" cy="243"/>
            </a:xfrm>
            <a:prstGeom prst="roundRect">
              <a:avLst>
                <a:gd name="adj" fmla="val 16667"/>
              </a:avLst>
            </a:prstGeom>
            <a:solidFill>
              <a:srgbClr val="CCFFFF"/>
            </a:solidFill>
            <a:ln w="38100">
              <a:solidFill>
                <a:schemeClr val="tx1"/>
              </a:solidFill>
              <a:round/>
              <a:headEnd/>
              <a:tailEnd/>
            </a:ln>
            <a:effectLst/>
          </p:spPr>
          <p:txBody>
            <a:bodyPr wrap="none" anchor="ctr"/>
            <a:lstStyle/>
            <a:p>
              <a:endParaRPr lang="en-US">
                <a:latin typeface="+mj-lt"/>
              </a:endParaRPr>
            </a:p>
          </p:txBody>
        </p:sp>
        <p:sp>
          <p:nvSpPr>
            <p:cNvPr id="343046" name="Line 6"/>
            <p:cNvSpPr>
              <a:spLocks noChangeShapeType="1"/>
            </p:cNvSpPr>
            <p:nvPr/>
          </p:nvSpPr>
          <p:spPr bwMode="auto">
            <a:xfrm>
              <a:off x="698" y="1650"/>
              <a:ext cx="0" cy="24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3047" name="Line 7"/>
            <p:cNvSpPr>
              <a:spLocks noChangeShapeType="1"/>
            </p:cNvSpPr>
            <p:nvPr/>
          </p:nvSpPr>
          <p:spPr bwMode="auto">
            <a:xfrm>
              <a:off x="1066" y="1761"/>
              <a:ext cx="434"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3048" name="Line 8"/>
            <p:cNvSpPr>
              <a:spLocks noChangeShapeType="1"/>
            </p:cNvSpPr>
            <p:nvPr/>
          </p:nvSpPr>
          <p:spPr bwMode="auto">
            <a:xfrm>
              <a:off x="923" y="1655"/>
              <a:ext cx="0" cy="240"/>
            </a:xfrm>
            <a:prstGeom prst="line">
              <a:avLst/>
            </a:prstGeom>
            <a:noFill/>
            <a:ln w="38100">
              <a:solidFill>
                <a:schemeClr val="tx1"/>
              </a:solidFill>
              <a:round/>
              <a:headEnd/>
              <a:tailEnd/>
            </a:ln>
            <a:effectLst/>
          </p:spPr>
          <p:txBody>
            <a:bodyPr wrap="none" anchor="ctr"/>
            <a:lstStyle/>
            <a:p>
              <a:endParaRPr lang="en-US">
                <a:latin typeface="+mj-lt"/>
              </a:endParaRPr>
            </a:p>
          </p:txBody>
        </p:sp>
      </p:grpSp>
      <p:sp>
        <p:nvSpPr>
          <p:cNvPr id="343049" name="Text Box 9"/>
          <p:cNvSpPr txBox="1">
            <a:spLocks noChangeArrowheads="1"/>
          </p:cNvSpPr>
          <p:nvPr/>
        </p:nvSpPr>
        <p:spPr bwMode="auto">
          <a:xfrm>
            <a:off x="2183533" y="2689225"/>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a</a:t>
            </a:r>
          </a:p>
        </p:txBody>
      </p:sp>
      <p:sp>
        <p:nvSpPr>
          <p:cNvPr id="343050" name="AutoShape 10"/>
          <p:cNvSpPr>
            <a:spLocks noChangeArrowheads="1"/>
          </p:cNvSpPr>
          <p:nvPr/>
        </p:nvSpPr>
        <p:spPr bwMode="auto">
          <a:xfrm>
            <a:off x="2189163" y="2774950"/>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43051" name="Line 11"/>
          <p:cNvSpPr>
            <a:spLocks noChangeShapeType="1"/>
          </p:cNvSpPr>
          <p:nvPr/>
        </p:nvSpPr>
        <p:spPr bwMode="auto">
          <a:xfrm>
            <a:off x="2587625" y="2773363"/>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3052" name="Line 12"/>
          <p:cNvSpPr>
            <a:spLocks noChangeShapeType="1"/>
          </p:cNvSpPr>
          <p:nvPr/>
        </p:nvSpPr>
        <p:spPr bwMode="auto">
          <a:xfrm>
            <a:off x="3141663" y="2978150"/>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3053" name="Line 13"/>
          <p:cNvSpPr>
            <a:spLocks noChangeShapeType="1"/>
          </p:cNvSpPr>
          <p:nvPr/>
        </p:nvSpPr>
        <p:spPr bwMode="auto">
          <a:xfrm>
            <a:off x="2944813" y="2781300"/>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3054" name="Text Box 14"/>
          <p:cNvSpPr txBox="1">
            <a:spLocks noChangeArrowheads="1"/>
          </p:cNvSpPr>
          <p:nvPr/>
        </p:nvSpPr>
        <p:spPr bwMode="auto">
          <a:xfrm>
            <a:off x="25669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43055" name="AutoShape 15"/>
          <p:cNvSpPr>
            <a:spLocks noChangeArrowheads="1"/>
          </p:cNvSpPr>
          <p:nvPr/>
        </p:nvSpPr>
        <p:spPr bwMode="auto">
          <a:xfrm>
            <a:off x="3849688" y="2782888"/>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43056" name="Line 16"/>
          <p:cNvSpPr>
            <a:spLocks noChangeShapeType="1"/>
          </p:cNvSpPr>
          <p:nvPr/>
        </p:nvSpPr>
        <p:spPr bwMode="auto">
          <a:xfrm>
            <a:off x="4248150" y="2781300"/>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3057" name="Line 17"/>
          <p:cNvSpPr>
            <a:spLocks noChangeShapeType="1"/>
          </p:cNvSpPr>
          <p:nvPr/>
        </p:nvSpPr>
        <p:spPr bwMode="auto">
          <a:xfrm>
            <a:off x="4802188" y="2986088"/>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3058" name="Line 18"/>
          <p:cNvSpPr>
            <a:spLocks noChangeShapeType="1"/>
          </p:cNvSpPr>
          <p:nvPr/>
        </p:nvSpPr>
        <p:spPr bwMode="auto">
          <a:xfrm>
            <a:off x="4605338" y="2789238"/>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3059" name="AutoShape 19"/>
          <p:cNvSpPr>
            <a:spLocks noChangeArrowheads="1"/>
          </p:cNvSpPr>
          <p:nvPr/>
        </p:nvSpPr>
        <p:spPr bwMode="auto">
          <a:xfrm>
            <a:off x="5497513" y="2774950"/>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43060" name="Line 20"/>
          <p:cNvSpPr>
            <a:spLocks noChangeShapeType="1"/>
          </p:cNvSpPr>
          <p:nvPr/>
        </p:nvSpPr>
        <p:spPr bwMode="auto">
          <a:xfrm>
            <a:off x="5895975" y="2773363"/>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3061" name="Line 21"/>
          <p:cNvSpPr>
            <a:spLocks noChangeShapeType="1"/>
          </p:cNvSpPr>
          <p:nvPr/>
        </p:nvSpPr>
        <p:spPr bwMode="auto">
          <a:xfrm>
            <a:off x="6450013" y="2978150"/>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3062" name="Line 22"/>
          <p:cNvSpPr>
            <a:spLocks noChangeShapeType="1"/>
          </p:cNvSpPr>
          <p:nvPr/>
        </p:nvSpPr>
        <p:spPr bwMode="auto">
          <a:xfrm>
            <a:off x="6253163" y="2781300"/>
            <a:ext cx="0" cy="381000"/>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3063" name="Text Box 23"/>
          <p:cNvSpPr txBox="1">
            <a:spLocks noChangeArrowheads="1"/>
          </p:cNvSpPr>
          <p:nvPr/>
        </p:nvSpPr>
        <p:spPr bwMode="auto">
          <a:xfrm>
            <a:off x="2185121" y="2689225"/>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a</a:t>
            </a:r>
          </a:p>
        </p:txBody>
      </p:sp>
      <p:sp>
        <p:nvSpPr>
          <p:cNvPr id="343064" name="Text Box 24"/>
          <p:cNvSpPr txBox="1">
            <a:spLocks noChangeArrowheads="1"/>
          </p:cNvSpPr>
          <p:nvPr/>
        </p:nvSpPr>
        <p:spPr bwMode="auto">
          <a:xfrm>
            <a:off x="3842285" y="2697163"/>
            <a:ext cx="404278"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b</a:t>
            </a:r>
          </a:p>
        </p:txBody>
      </p:sp>
      <p:sp>
        <p:nvSpPr>
          <p:cNvPr id="343065" name="Text Box 25"/>
          <p:cNvSpPr txBox="1">
            <a:spLocks noChangeArrowheads="1"/>
          </p:cNvSpPr>
          <p:nvPr/>
        </p:nvSpPr>
        <p:spPr bwMode="auto">
          <a:xfrm>
            <a:off x="5537921" y="2705100"/>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c</a:t>
            </a:r>
          </a:p>
        </p:txBody>
      </p:sp>
      <p:sp>
        <p:nvSpPr>
          <p:cNvPr id="343066" name="AutoShape 26"/>
          <p:cNvSpPr>
            <a:spLocks noChangeArrowheads="1"/>
          </p:cNvSpPr>
          <p:nvPr/>
        </p:nvSpPr>
        <p:spPr bwMode="auto">
          <a:xfrm>
            <a:off x="7100888" y="2755900"/>
            <a:ext cx="1168400" cy="409575"/>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a:latin typeface="+mj-lt"/>
            </a:endParaRPr>
          </a:p>
        </p:txBody>
      </p:sp>
      <p:sp>
        <p:nvSpPr>
          <p:cNvPr id="343067" name="Line 27"/>
          <p:cNvSpPr>
            <a:spLocks noChangeShapeType="1"/>
          </p:cNvSpPr>
          <p:nvPr/>
        </p:nvSpPr>
        <p:spPr bwMode="auto">
          <a:xfrm>
            <a:off x="7499350" y="2754313"/>
            <a:ext cx="0" cy="388937"/>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3068" name="Line 28"/>
          <p:cNvSpPr>
            <a:spLocks noChangeShapeType="1"/>
          </p:cNvSpPr>
          <p:nvPr/>
        </p:nvSpPr>
        <p:spPr bwMode="auto">
          <a:xfrm>
            <a:off x="7856538" y="2762250"/>
            <a:ext cx="0" cy="388938"/>
          </a:xfrm>
          <a:prstGeom prst="line">
            <a:avLst/>
          </a:prstGeom>
          <a:noFill/>
          <a:ln w="38100">
            <a:solidFill>
              <a:schemeClr val="tx1"/>
            </a:solidFill>
            <a:round/>
            <a:headEnd/>
            <a:tailEnd/>
          </a:ln>
          <a:effectLst/>
        </p:spPr>
        <p:txBody>
          <a:bodyPr wrap="none" anchor="ctr"/>
          <a:lstStyle/>
          <a:p>
            <a:endParaRPr lang="en-US">
              <a:latin typeface="+mj-lt"/>
            </a:endParaRPr>
          </a:p>
        </p:txBody>
      </p:sp>
      <p:sp>
        <p:nvSpPr>
          <p:cNvPr id="343069" name="Text Box 29"/>
          <p:cNvSpPr txBox="1">
            <a:spLocks noChangeArrowheads="1"/>
          </p:cNvSpPr>
          <p:nvPr/>
        </p:nvSpPr>
        <p:spPr bwMode="auto">
          <a:xfrm>
            <a:off x="7095072" y="2684463"/>
            <a:ext cx="404278"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a:solidFill>
                  <a:srgbClr val="0000FF"/>
                </a:solidFill>
                <a:latin typeface="+mj-lt"/>
              </a:rPr>
              <a:t>d</a:t>
            </a:r>
          </a:p>
        </p:txBody>
      </p:sp>
      <p:sp>
        <p:nvSpPr>
          <p:cNvPr id="343070" name="Line 30"/>
          <p:cNvSpPr>
            <a:spLocks noChangeShapeType="1"/>
          </p:cNvSpPr>
          <p:nvPr/>
        </p:nvSpPr>
        <p:spPr bwMode="auto">
          <a:xfrm>
            <a:off x="8053388" y="2960688"/>
            <a:ext cx="688975" cy="0"/>
          </a:xfrm>
          <a:prstGeom prst="line">
            <a:avLst/>
          </a:prstGeom>
          <a:noFill/>
          <a:ln w="76200">
            <a:solidFill>
              <a:schemeClr val="tx1"/>
            </a:solidFill>
            <a:round/>
            <a:headEnd/>
            <a:tailEnd type="triangle" w="med" len="med"/>
          </a:ln>
          <a:effectLst/>
        </p:spPr>
        <p:txBody>
          <a:bodyPr wrap="none" anchor="ctr"/>
          <a:lstStyle/>
          <a:p>
            <a:endParaRPr lang="en-US">
              <a:latin typeface="+mj-lt"/>
            </a:endParaRPr>
          </a:p>
        </p:txBody>
      </p:sp>
      <p:sp>
        <p:nvSpPr>
          <p:cNvPr id="343071" name="Text Box 31"/>
          <p:cNvSpPr txBox="1">
            <a:spLocks noChangeArrowheads="1"/>
          </p:cNvSpPr>
          <p:nvPr/>
        </p:nvSpPr>
        <p:spPr bwMode="auto">
          <a:xfrm>
            <a:off x="42560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43072" name="Text Box 32"/>
          <p:cNvSpPr txBox="1">
            <a:spLocks noChangeArrowheads="1"/>
          </p:cNvSpPr>
          <p:nvPr/>
        </p:nvSpPr>
        <p:spPr bwMode="auto">
          <a:xfrm>
            <a:off x="5907088" y="2784475"/>
            <a:ext cx="361950" cy="379413"/>
          </a:xfrm>
          <a:prstGeom prst="rect">
            <a:avLst/>
          </a:prstGeom>
          <a:solidFill>
            <a:srgbClr val="FF0066"/>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43073" name="Text Box 33"/>
          <p:cNvSpPr txBox="1">
            <a:spLocks noChangeArrowheads="1"/>
          </p:cNvSpPr>
          <p:nvPr/>
        </p:nvSpPr>
        <p:spPr bwMode="auto">
          <a:xfrm>
            <a:off x="75326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43074" name="Text Box 34"/>
          <p:cNvSpPr txBox="1">
            <a:spLocks noChangeArrowheads="1"/>
          </p:cNvSpPr>
          <p:nvPr/>
        </p:nvSpPr>
        <p:spPr bwMode="auto">
          <a:xfrm>
            <a:off x="1928813" y="4695825"/>
            <a:ext cx="2976562" cy="519113"/>
          </a:xfrm>
          <a:prstGeom prst="rect">
            <a:avLst/>
          </a:prstGeom>
          <a:noFill/>
          <a:ln w="9525" algn="ctr">
            <a:noFill/>
            <a:miter lim="800000"/>
            <a:headEnd/>
            <a:tailEnd/>
          </a:ln>
          <a:effectLst/>
        </p:spPr>
        <p:txBody>
          <a:bodyPr wrap="none">
            <a:spAutoFit/>
          </a:bodyPr>
          <a:lstStyle/>
          <a:p>
            <a:pPr algn="r" eaLnBrk="0" hangingPunct="0">
              <a:lnSpc>
                <a:spcPct val="100000"/>
              </a:lnSpc>
              <a:spcBef>
                <a:spcPct val="0"/>
              </a:spcBef>
            </a:pPr>
            <a:r>
              <a:rPr lang="en-US" sz="2800" b="0">
                <a:solidFill>
                  <a:srgbClr val="FF0066"/>
                </a:solidFill>
                <a:latin typeface="+mj-lt"/>
              </a:rPr>
              <a:t>Logically deleted</a:t>
            </a:r>
          </a:p>
        </p:txBody>
      </p:sp>
      <p:sp>
        <p:nvSpPr>
          <p:cNvPr id="37" name="Footer Placeholder 3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C4C01F01-1259-4648-9BAC-BBED8872166D}" type="slidenum">
              <a:rPr lang="en-US"/>
              <a:pPr/>
              <a:t>33</a:t>
            </a:fld>
            <a:endParaRPr lang="en-US"/>
          </a:p>
        </p:txBody>
      </p:sp>
      <p:sp>
        <p:nvSpPr>
          <p:cNvPr id="345090" name="AutoShape 2"/>
          <p:cNvSpPr>
            <a:spLocks noChangeArrowheads="1"/>
          </p:cNvSpPr>
          <p:nvPr/>
        </p:nvSpPr>
        <p:spPr bwMode="auto">
          <a:xfrm>
            <a:off x="5207000" y="2603500"/>
            <a:ext cx="1638300" cy="711200"/>
          </a:xfrm>
          <a:prstGeom prst="wedgeRoundRectCallout">
            <a:avLst>
              <a:gd name="adj1" fmla="val -146028"/>
              <a:gd name="adj2" fmla="val 236162"/>
              <a:gd name="adj3" fmla="val 16667"/>
            </a:avLst>
          </a:prstGeom>
          <a:solidFill>
            <a:srgbClr val="FFFF00"/>
          </a:solidFill>
          <a:ln w="38100" algn="ctr">
            <a:solidFill>
              <a:srgbClr val="FF0000"/>
            </a:solidFill>
            <a:miter lim="800000"/>
            <a:headEnd/>
            <a:tailEnd/>
          </a:ln>
          <a:effectLst/>
        </p:spPr>
        <p:txBody>
          <a:bodyPr/>
          <a:lstStyle/>
          <a:p>
            <a:pPr eaLnBrk="0" hangingPunct="0">
              <a:lnSpc>
                <a:spcPct val="100000"/>
              </a:lnSpc>
              <a:spcBef>
                <a:spcPct val="0"/>
              </a:spcBef>
            </a:pPr>
            <a:endParaRPr lang="en-US" sz="2400" b="0">
              <a:solidFill>
                <a:srgbClr val="0000FF"/>
              </a:solidFill>
              <a:latin typeface="Lucida Console" pitchFamily="49" charset="0"/>
            </a:endParaRPr>
          </a:p>
        </p:txBody>
      </p:sp>
      <p:sp>
        <p:nvSpPr>
          <p:cNvPr id="345091" name="Rectangle 3"/>
          <p:cNvSpPr>
            <a:spLocks noGrp="1" noChangeArrowheads="1"/>
          </p:cNvSpPr>
          <p:nvPr>
            <p:ph type="title"/>
          </p:nvPr>
        </p:nvSpPr>
        <p:spPr>
          <a:xfrm>
            <a:off x="685800" y="349250"/>
            <a:ext cx="7772400" cy="1143000"/>
          </a:xfrm>
        </p:spPr>
        <p:txBody>
          <a:bodyPr/>
          <a:lstStyle/>
          <a:p>
            <a:r>
              <a:rPr lang="en-US" dirty="0">
                <a:latin typeface="Arial" pitchFamily="34" charset="0"/>
              </a:rPr>
              <a:t>Review: Lazy List Remove</a:t>
            </a:r>
          </a:p>
        </p:txBody>
      </p:sp>
      <p:grpSp>
        <p:nvGrpSpPr>
          <p:cNvPr id="345092" name="Group 4"/>
          <p:cNvGrpSpPr>
            <a:grpSpLocks/>
          </p:cNvGrpSpPr>
          <p:nvPr/>
        </p:nvGrpSpPr>
        <p:grpSpPr bwMode="auto">
          <a:xfrm>
            <a:off x="557213" y="2781300"/>
            <a:ext cx="1609725" cy="398463"/>
            <a:chOff x="486" y="1644"/>
            <a:chExt cx="1014" cy="251"/>
          </a:xfrm>
        </p:grpSpPr>
        <p:sp>
          <p:nvSpPr>
            <p:cNvPr id="345093" name="AutoShape 5"/>
            <p:cNvSpPr>
              <a:spLocks noChangeArrowheads="1"/>
            </p:cNvSpPr>
            <p:nvPr/>
          </p:nvSpPr>
          <p:spPr bwMode="auto">
            <a:xfrm>
              <a:off x="486" y="1644"/>
              <a:ext cx="699" cy="243"/>
            </a:xfrm>
            <a:prstGeom prst="roundRect">
              <a:avLst>
                <a:gd name="adj" fmla="val 16667"/>
              </a:avLst>
            </a:prstGeom>
            <a:solidFill>
              <a:srgbClr val="CCFFFF"/>
            </a:solidFill>
            <a:ln w="38100">
              <a:solidFill>
                <a:schemeClr val="tx1"/>
              </a:solidFill>
              <a:round/>
              <a:headEnd/>
              <a:tailEnd/>
            </a:ln>
            <a:effectLst/>
          </p:spPr>
          <p:txBody>
            <a:bodyPr wrap="none" anchor="ctr"/>
            <a:lstStyle/>
            <a:p>
              <a:endParaRPr lang="en-US" dirty="0">
                <a:latin typeface="Arial" pitchFamily="34" charset="0"/>
              </a:endParaRPr>
            </a:p>
          </p:txBody>
        </p:sp>
        <p:sp>
          <p:nvSpPr>
            <p:cNvPr id="345094" name="Line 6"/>
            <p:cNvSpPr>
              <a:spLocks noChangeShapeType="1"/>
            </p:cNvSpPr>
            <p:nvPr/>
          </p:nvSpPr>
          <p:spPr bwMode="auto">
            <a:xfrm>
              <a:off x="698" y="1650"/>
              <a:ext cx="0" cy="240"/>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sp>
          <p:nvSpPr>
            <p:cNvPr id="345095" name="Line 7"/>
            <p:cNvSpPr>
              <a:spLocks noChangeShapeType="1"/>
            </p:cNvSpPr>
            <p:nvPr/>
          </p:nvSpPr>
          <p:spPr bwMode="auto">
            <a:xfrm>
              <a:off x="1066" y="1761"/>
              <a:ext cx="434" cy="0"/>
            </a:xfrm>
            <a:prstGeom prst="line">
              <a:avLst/>
            </a:prstGeom>
            <a:noFill/>
            <a:ln w="76200">
              <a:solidFill>
                <a:schemeClr val="tx1"/>
              </a:solidFill>
              <a:round/>
              <a:headEnd/>
              <a:tailEnd type="triangle" w="med" len="med"/>
            </a:ln>
            <a:effectLst/>
          </p:spPr>
          <p:txBody>
            <a:bodyPr wrap="none" anchor="ctr"/>
            <a:lstStyle/>
            <a:p>
              <a:endParaRPr lang="en-US" dirty="0">
                <a:latin typeface="Arial" pitchFamily="34" charset="0"/>
              </a:endParaRPr>
            </a:p>
          </p:txBody>
        </p:sp>
        <p:sp>
          <p:nvSpPr>
            <p:cNvPr id="345096" name="Line 8"/>
            <p:cNvSpPr>
              <a:spLocks noChangeShapeType="1"/>
            </p:cNvSpPr>
            <p:nvPr/>
          </p:nvSpPr>
          <p:spPr bwMode="auto">
            <a:xfrm>
              <a:off x="923" y="1655"/>
              <a:ext cx="0" cy="240"/>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grpSp>
      <p:sp>
        <p:nvSpPr>
          <p:cNvPr id="345097" name="Text Box 9"/>
          <p:cNvSpPr txBox="1">
            <a:spLocks noChangeArrowheads="1"/>
          </p:cNvSpPr>
          <p:nvPr/>
        </p:nvSpPr>
        <p:spPr bwMode="auto">
          <a:xfrm>
            <a:off x="2183533" y="2689225"/>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dirty="0">
                <a:solidFill>
                  <a:srgbClr val="0000FF"/>
                </a:solidFill>
                <a:latin typeface="Arial" pitchFamily="34" charset="0"/>
              </a:rPr>
              <a:t>a</a:t>
            </a:r>
          </a:p>
        </p:txBody>
      </p:sp>
      <p:sp>
        <p:nvSpPr>
          <p:cNvPr id="345098" name="AutoShape 10"/>
          <p:cNvSpPr>
            <a:spLocks noChangeArrowheads="1"/>
          </p:cNvSpPr>
          <p:nvPr/>
        </p:nvSpPr>
        <p:spPr bwMode="auto">
          <a:xfrm>
            <a:off x="2189163" y="2774950"/>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dirty="0">
              <a:latin typeface="Arial" pitchFamily="34" charset="0"/>
            </a:endParaRPr>
          </a:p>
        </p:txBody>
      </p:sp>
      <p:sp>
        <p:nvSpPr>
          <p:cNvPr id="345099" name="Line 11"/>
          <p:cNvSpPr>
            <a:spLocks noChangeShapeType="1"/>
          </p:cNvSpPr>
          <p:nvPr/>
        </p:nvSpPr>
        <p:spPr bwMode="auto">
          <a:xfrm>
            <a:off x="2587625" y="2773363"/>
            <a:ext cx="0" cy="381000"/>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sp>
        <p:nvSpPr>
          <p:cNvPr id="345100" name="Line 12"/>
          <p:cNvSpPr>
            <a:spLocks noChangeShapeType="1"/>
          </p:cNvSpPr>
          <p:nvPr/>
        </p:nvSpPr>
        <p:spPr bwMode="auto">
          <a:xfrm>
            <a:off x="3141663" y="2978150"/>
            <a:ext cx="688975" cy="0"/>
          </a:xfrm>
          <a:prstGeom prst="line">
            <a:avLst/>
          </a:prstGeom>
          <a:noFill/>
          <a:ln w="76200">
            <a:solidFill>
              <a:schemeClr val="tx1"/>
            </a:solidFill>
            <a:round/>
            <a:headEnd/>
            <a:tailEnd type="triangle" w="med" len="med"/>
          </a:ln>
          <a:effectLst/>
        </p:spPr>
        <p:txBody>
          <a:bodyPr wrap="none" anchor="ctr"/>
          <a:lstStyle/>
          <a:p>
            <a:endParaRPr lang="en-US" dirty="0">
              <a:latin typeface="Arial" pitchFamily="34" charset="0"/>
            </a:endParaRPr>
          </a:p>
        </p:txBody>
      </p:sp>
      <p:sp>
        <p:nvSpPr>
          <p:cNvPr id="345101" name="Line 13"/>
          <p:cNvSpPr>
            <a:spLocks noChangeShapeType="1"/>
          </p:cNvSpPr>
          <p:nvPr/>
        </p:nvSpPr>
        <p:spPr bwMode="auto">
          <a:xfrm>
            <a:off x="2944813" y="2781300"/>
            <a:ext cx="0" cy="381000"/>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sp>
        <p:nvSpPr>
          <p:cNvPr id="345102" name="Text Box 14"/>
          <p:cNvSpPr txBox="1">
            <a:spLocks noChangeArrowheads="1"/>
          </p:cNvSpPr>
          <p:nvPr/>
        </p:nvSpPr>
        <p:spPr bwMode="auto">
          <a:xfrm>
            <a:off x="25669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345103" name="AutoShape 15"/>
          <p:cNvSpPr>
            <a:spLocks noChangeArrowheads="1"/>
          </p:cNvSpPr>
          <p:nvPr/>
        </p:nvSpPr>
        <p:spPr bwMode="auto">
          <a:xfrm>
            <a:off x="3849688" y="2782888"/>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dirty="0">
              <a:latin typeface="Arial" pitchFamily="34" charset="0"/>
            </a:endParaRPr>
          </a:p>
        </p:txBody>
      </p:sp>
      <p:sp>
        <p:nvSpPr>
          <p:cNvPr id="345104" name="Line 16"/>
          <p:cNvSpPr>
            <a:spLocks noChangeShapeType="1"/>
          </p:cNvSpPr>
          <p:nvPr/>
        </p:nvSpPr>
        <p:spPr bwMode="auto">
          <a:xfrm>
            <a:off x="4248150" y="2781300"/>
            <a:ext cx="0" cy="381000"/>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sp>
        <p:nvSpPr>
          <p:cNvPr id="345105" name="Freeform 17"/>
          <p:cNvSpPr>
            <a:spLocks/>
          </p:cNvSpPr>
          <p:nvPr/>
        </p:nvSpPr>
        <p:spPr bwMode="auto">
          <a:xfrm>
            <a:off x="4552950" y="2986088"/>
            <a:ext cx="2749550" cy="874712"/>
          </a:xfrm>
          <a:custGeom>
            <a:avLst/>
            <a:gdLst/>
            <a:ahLst/>
            <a:cxnLst>
              <a:cxn ang="0">
                <a:pos x="157" y="0"/>
              </a:cxn>
              <a:cxn ang="0">
                <a:pos x="188" y="471"/>
              </a:cxn>
              <a:cxn ang="0">
                <a:pos x="1284" y="479"/>
              </a:cxn>
              <a:cxn ang="0">
                <a:pos x="1732" y="47"/>
              </a:cxn>
            </a:cxnLst>
            <a:rect l="0" t="0" r="r" b="b"/>
            <a:pathLst>
              <a:path w="1732" h="551">
                <a:moveTo>
                  <a:pt x="157" y="0"/>
                </a:moveTo>
                <a:cubicBezTo>
                  <a:pt x="157" y="0"/>
                  <a:pt x="0" y="391"/>
                  <a:pt x="188" y="471"/>
                </a:cubicBezTo>
                <a:cubicBezTo>
                  <a:pt x="376" y="551"/>
                  <a:pt x="1027" y="550"/>
                  <a:pt x="1284" y="479"/>
                </a:cubicBezTo>
                <a:cubicBezTo>
                  <a:pt x="1541" y="408"/>
                  <a:pt x="1639" y="137"/>
                  <a:pt x="1732" y="47"/>
                </a:cubicBezTo>
              </a:path>
            </a:pathLst>
          </a:custGeom>
          <a:noFill/>
          <a:ln w="76200">
            <a:solidFill>
              <a:schemeClr val="tx1"/>
            </a:solidFill>
            <a:round/>
            <a:headEnd/>
            <a:tailEnd type="triangle" w="med" len="med"/>
          </a:ln>
          <a:effectLst/>
        </p:spPr>
        <p:txBody>
          <a:bodyPr wrap="none" anchor="ctr"/>
          <a:lstStyle/>
          <a:p>
            <a:endParaRPr lang="en-US" dirty="0">
              <a:latin typeface="Arial" pitchFamily="34" charset="0"/>
            </a:endParaRPr>
          </a:p>
        </p:txBody>
      </p:sp>
      <p:sp>
        <p:nvSpPr>
          <p:cNvPr id="345106" name="Line 18"/>
          <p:cNvSpPr>
            <a:spLocks noChangeShapeType="1"/>
          </p:cNvSpPr>
          <p:nvPr/>
        </p:nvSpPr>
        <p:spPr bwMode="auto">
          <a:xfrm>
            <a:off x="4605338" y="2789238"/>
            <a:ext cx="0" cy="381000"/>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sp>
        <p:nvSpPr>
          <p:cNvPr id="345107" name="AutoShape 19"/>
          <p:cNvSpPr>
            <a:spLocks noChangeArrowheads="1"/>
          </p:cNvSpPr>
          <p:nvPr/>
        </p:nvSpPr>
        <p:spPr bwMode="auto">
          <a:xfrm>
            <a:off x="5497513" y="2774950"/>
            <a:ext cx="1168400" cy="400050"/>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dirty="0">
              <a:latin typeface="Arial" pitchFamily="34" charset="0"/>
            </a:endParaRPr>
          </a:p>
        </p:txBody>
      </p:sp>
      <p:sp>
        <p:nvSpPr>
          <p:cNvPr id="345108" name="Line 20"/>
          <p:cNvSpPr>
            <a:spLocks noChangeShapeType="1"/>
          </p:cNvSpPr>
          <p:nvPr/>
        </p:nvSpPr>
        <p:spPr bwMode="auto">
          <a:xfrm>
            <a:off x="5895975" y="2773363"/>
            <a:ext cx="0" cy="381000"/>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sp>
        <p:nvSpPr>
          <p:cNvPr id="345109" name="Line 21"/>
          <p:cNvSpPr>
            <a:spLocks noChangeShapeType="1"/>
          </p:cNvSpPr>
          <p:nvPr/>
        </p:nvSpPr>
        <p:spPr bwMode="auto">
          <a:xfrm>
            <a:off x="6450013" y="2978150"/>
            <a:ext cx="688975" cy="0"/>
          </a:xfrm>
          <a:prstGeom prst="line">
            <a:avLst/>
          </a:prstGeom>
          <a:noFill/>
          <a:ln w="76200">
            <a:solidFill>
              <a:schemeClr val="tx1"/>
            </a:solidFill>
            <a:round/>
            <a:headEnd/>
            <a:tailEnd type="triangle" w="med" len="med"/>
          </a:ln>
          <a:effectLst/>
        </p:spPr>
        <p:txBody>
          <a:bodyPr wrap="none" anchor="ctr"/>
          <a:lstStyle/>
          <a:p>
            <a:endParaRPr lang="en-US" dirty="0">
              <a:latin typeface="Arial" pitchFamily="34" charset="0"/>
            </a:endParaRPr>
          </a:p>
        </p:txBody>
      </p:sp>
      <p:sp>
        <p:nvSpPr>
          <p:cNvPr id="345110" name="Line 22"/>
          <p:cNvSpPr>
            <a:spLocks noChangeShapeType="1"/>
          </p:cNvSpPr>
          <p:nvPr/>
        </p:nvSpPr>
        <p:spPr bwMode="auto">
          <a:xfrm>
            <a:off x="6253163" y="2781300"/>
            <a:ext cx="0" cy="381000"/>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sp>
        <p:nvSpPr>
          <p:cNvPr id="345111" name="Text Box 23"/>
          <p:cNvSpPr txBox="1">
            <a:spLocks noChangeArrowheads="1"/>
          </p:cNvSpPr>
          <p:nvPr/>
        </p:nvSpPr>
        <p:spPr bwMode="auto">
          <a:xfrm>
            <a:off x="2185121" y="2689225"/>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dirty="0">
                <a:solidFill>
                  <a:srgbClr val="0000FF"/>
                </a:solidFill>
                <a:latin typeface="Arial" pitchFamily="34" charset="0"/>
              </a:rPr>
              <a:t>a</a:t>
            </a:r>
          </a:p>
        </p:txBody>
      </p:sp>
      <p:sp>
        <p:nvSpPr>
          <p:cNvPr id="345112" name="Text Box 24"/>
          <p:cNvSpPr txBox="1">
            <a:spLocks noChangeArrowheads="1"/>
          </p:cNvSpPr>
          <p:nvPr/>
        </p:nvSpPr>
        <p:spPr bwMode="auto">
          <a:xfrm>
            <a:off x="3842285" y="2697163"/>
            <a:ext cx="404278"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dirty="0">
                <a:solidFill>
                  <a:srgbClr val="0000FF"/>
                </a:solidFill>
                <a:latin typeface="Arial" pitchFamily="34" charset="0"/>
              </a:rPr>
              <a:t>b</a:t>
            </a:r>
          </a:p>
        </p:txBody>
      </p:sp>
      <p:sp>
        <p:nvSpPr>
          <p:cNvPr id="345113" name="Text Box 25"/>
          <p:cNvSpPr txBox="1">
            <a:spLocks noChangeArrowheads="1"/>
          </p:cNvSpPr>
          <p:nvPr/>
        </p:nvSpPr>
        <p:spPr bwMode="auto">
          <a:xfrm>
            <a:off x="5537921" y="2705100"/>
            <a:ext cx="385042"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dirty="0">
                <a:solidFill>
                  <a:srgbClr val="0000FF"/>
                </a:solidFill>
                <a:latin typeface="Arial" pitchFamily="34" charset="0"/>
              </a:rPr>
              <a:t>c</a:t>
            </a:r>
          </a:p>
        </p:txBody>
      </p:sp>
      <p:sp>
        <p:nvSpPr>
          <p:cNvPr id="345114" name="AutoShape 26"/>
          <p:cNvSpPr>
            <a:spLocks noChangeArrowheads="1"/>
          </p:cNvSpPr>
          <p:nvPr/>
        </p:nvSpPr>
        <p:spPr bwMode="auto">
          <a:xfrm>
            <a:off x="7100888" y="2755900"/>
            <a:ext cx="1168400" cy="409575"/>
          </a:xfrm>
          <a:prstGeom prst="roundRect">
            <a:avLst>
              <a:gd name="adj" fmla="val 16667"/>
            </a:avLst>
          </a:prstGeom>
          <a:solidFill>
            <a:srgbClr val="FFCCCC"/>
          </a:solidFill>
          <a:ln w="38100">
            <a:solidFill>
              <a:schemeClr val="tx1"/>
            </a:solidFill>
            <a:round/>
            <a:headEnd/>
            <a:tailEnd/>
          </a:ln>
          <a:effectLst/>
        </p:spPr>
        <p:txBody>
          <a:bodyPr wrap="none" anchor="ctr"/>
          <a:lstStyle/>
          <a:p>
            <a:endParaRPr lang="en-US" dirty="0">
              <a:latin typeface="Arial" pitchFamily="34" charset="0"/>
            </a:endParaRPr>
          </a:p>
        </p:txBody>
      </p:sp>
      <p:sp>
        <p:nvSpPr>
          <p:cNvPr id="345115" name="Line 27"/>
          <p:cNvSpPr>
            <a:spLocks noChangeShapeType="1"/>
          </p:cNvSpPr>
          <p:nvPr/>
        </p:nvSpPr>
        <p:spPr bwMode="auto">
          <a:xfrm>
            <a:off x="7499350" y="2754313"/>
            <a:ext cx="0" cy="388937"/>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sp>
        <p:nvSpPr>
          <p:cNvPr id="345116" name="Line 28"/>
          <p:cNvSpPr>
            <a:spLocks noChangeShapeType="1"/>
          </p:cNvSpPr>
          <p:nvPr/>
        </p:nvSpPr>
        <p:spPr bwMode="auto">
          <a:xfrm>
            <a:off x="7856538" y="2762250"/>
            <a:ext cx="0" cy="388938"/>
          </a:xfrm>
          <a:prstGeom prst="line">
            <a:avLst/>
          </a:prstGeom>
          <a:noFill/>
          <a:ln w="38100">
            <a:solidFill>
              <a:schemeClr val="tx1"/>
            </a:solidFill>
            <a:round/>
            <a:headEnd/>
            <a:tailEnd/>
          </a:ln>
          <a:effectLst/>
        </p:spPr>
        <p:txBody>
          <a:bodyPr wrap="none" anchor="ctr"/>
          <a:lstStyle/>
          <a:p>
            <a:endParaRPr lang="en-US" dirty="0">
              <a:latin typeface="Arial" pitchFamily="34" charset="0"/>
            </a:endParaRPr>
          </a:p>
        </p:txBody>
      </p:sp>
      <p:sp>
        <p:nvSpPr>
          <p:cNvPr id="345117" name="Text Box 29"/>
          <p:cNvSpPr txBox="1">
            <a:spLocks noChangeArrowheads="1"/>
          </p:cNvSpPr>
          <p:nvPr/>
        </p:nvSpPr>
        <p:spPr bwMode="auto">
          <a:xfrm>
            <a:off x="7095072" y="2684463"/>
            <a:ext cx="404278" cy="523220"/>
          </a:xfrm>
          <a:prstGeom prst="rect">
            <a:avLst/>
          </a:prstGeom>
          <a:noFill/>
          <a:ln w="9525">
            <a:noFill/>
            <a:miter lim="800000"/>
            <a:headEnd/>
            <a:tailEnd/>
          </a:ln>
          <a:effectLst/>
        </p:spPr>
        <p:txBody>
          <a:bodyPr wrap="none">
            <a:spAutoFit/>
          </a:bodyPr>
          <a:lstStyle/>
          <a:p>
            <a:pPr algn="r" eaLnBrk="0" hangingPunct="0">
              <a:lnSpc>
                <a:spcPct val="100000"/>
              </a:lnSpc>
              <a:spcBef>
                <a:spcPct val="0"/>
              </a:spcBef>
            </a:pPr>
            <a:r>
              <a:rPr lang="en-US" sz="2800" dirty="0">
                <a:solidFill>
                  <a:srgbClr val="0000FF"/>
                </a:solidFill>
                <a:latin typeface="Arial" pitchFamily="34" charset="0"/>
              </a:rPr>
              <a:t>d</a:t>
            </a:r>
          </a:p>
        </p:txBody>
      </p:sp>
      <p:sp>
        <p:nvSpPr>
          <p:cNvPr id="345118" name="Line 30"/>
          <p:cNvSpPr>
            <a:spLocks noChangeShapeType="1"/>
          </p:cNvSpPr>
          <p:nvPr/>
        </p:nvSpPr>
        <p:spPr bwMode="auto">
          <a:xfrm>
            <a:off x="8053388" y="2960688"/>
            <a:ext cx="688975" cy="0"/>
          </a:xfrm>
          <a:prstGeom prst="line">
            <a:avLst/>
          </a:prstGeom>
          <a:noFill/>
          <a:ln w="76200">
            <a:solidFill>
              <a:schemeClr val="tx1"/>
            </a:solidFill>
            <a:round/>
            <a:headEnd/>
            <a:tailEnd type="triangle" w="med" len="med"/>
          </a:ln>
          <a:effectLst/>
        </p:spPr>
        <p:txBody>
          <a:bodyPr wrap="none" anchor="ctr"/>
          <a:lstStyle/>
          <a:p>
            <a:endParaRPr lang="en-US" dirty="0">
              <a:latin typeface="Arial" pitchFamily="34" charset="0"/>
            </a:endParaRPr>
          </a:p>
        </p:txBody>
      </p:sp>
      <p:sp>
        <p:nvSpPr>
          <p:cNvPr id="345119" name="Text Box 31"/>
          <p:cNvSpPr txBox="1">
            <a:spLocks noChangeArrowheads="1"/>
          </p:cNvSpPr>
          <p:nvPr/>
        </p:nvSpPr>
        <p:spPr bwMode="auto">
          <a:xfrm>
            <a:off x="42560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345120" name="Text Box 32"/>
          <p:cNvSpPr txBox="1">
            <a:spLocks noChangeArrowheads="1"/>
          </p:cNvSpPr>
          <p:nvPr/>
        </p:nvSpPr>
        <p:spPr bwMode="auto">
          <a:xfrm>
            <a:off x="5907088" y="2784475"/>
            <a:ext cx="361950" cy="379413"/>
          </a:xfrm>
          <a:prstGeom prst="rect">
            <a:avLst/>
          </a:prstGeom>
          <a:solidFill>
            <a:srgbClr val="FF0066"/>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345121" name="Text Box 33"/>
          <p:cNvSpPr txBox="1">
            <a:spLocks noChangeArrowheads="1"/>
          </p:cNvSpPr>
          <p:nvPr/>
        </p:nvSpPr>
        <p:spPr bwMode="auto">
          <a:xfrm>
            <a:off x="7532688" y="2784475"/>
            <a:ext cx="361950" cy="379413"/>
          </a:xfrm>
          <a:prstGeom prst="rect">
            <a:avLst/>
          </a:prstGeom>
          <a:solidFill>
            <a:srgbClr val="66FF33"/>
          </a:solidFill>
          <a:ln w="38100">
            <a:solidFill>
              <a:schemeClr val="tx1"/>
            </a:solidFill>
            <a:miter lim="800000"/>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345122" name="Text Box 34"/>
          <p:cNvSpPr txBox="1">
            <a:spLocks noChangeArrowheads="1"/>
          </p:cNvSpPr>
          <p:nvPr/>
        </p:nvSpPr>
        <p:spPr bwMode="auto">
          <a:xfrm>
            <a:off x="1751013" y="4695825"/>
            <a:ext cx="3154362" cy="519113"/>
          </a:xfrm>
          <a:prstGeom prst="rect">
            <a:avLst/>
          </a:prstGeom>
          <a:noFill/>
          <a:ln w="9525" algn="ctr">
            <a:noFill/>
            <a:miter lim="800000"/>
            <a:headEnd/>
            <a:tailEnd/>
          </a:ln>
          <a:effectLst/>
        </p:spPr>
        <p:txBody>
          <a:bodyPr wrap="none">
            <a:spAutoFit/>
          </a:bodyPr>
          <a:lstStyle/>
          <a:p>
            <a:pPr algn="r" eaLnBrk="0" hangingPunct="0">
              <a:lnSpc>
                <a:spcPct val="100000"/>
              </a:lnSpc>
              <a:spcBef>
                <a:spcPct val="0"/>
              </a:spcBef>
            </a:pPr>
            <a:r>
              <a:rPr lang="en-US" sz="2800" b="0" dirty="0">
                <a:solidFill>
                  <a:srgbClr val="FF0066"/>
                </a:solidFill>
                <a:latin typeface="Arial" pitchFamily="34" charset="0"/>
              </a:rPr>
              <a:t>Physically deleted</a:t>
            </a:r>
          </a:p>
        </p:txBody>
      </p:sp>
      <p:sp>
        <p:nvSpPr>
          <p:cNvPr id="37" name="Footer Placeholder 36"/>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fld id="{4C5C3709-4AEC-4FCC-B6B9-DE993DE5EEE7}" type="slidenum">
              <a:rPr lang="en-US"/>
              <a:pPr/>
              <a:t>34</a:t>
            </a:fld>
            <a:endParaRPr lang="en-US"/>
          </a:p>
        </p:txBody>
      </p:sp>
      <p:sp>
        <p:nvSpPr>
          <p:cNvPr id="121858" name="Rectangle 2"/>
          <p:cNvSpPr>
            <a:spLocks noGrp="1" noChangeArrowheads="1"/>
          </p:cNvSpPr>
          <p:nvPr>
            <p:ph type="title"/>
          </p:nvPr>
        </p:nvSpPr>
        <p:spPr>
          <a:xfrm>
            <a:off x="685800" y="333375"/>
            <a:ext cx="7772400" cy="1143000"/>
          </a:xfrm>
        </p:spPr>
        <p:txBody>
          <a:bodyPr/>
          <a:lstStyle/>
          <a:p>
            <a:r>
              <a:rPr lang="en-US" dirty="0">
                <a:solidFill>
                  <a:schemeClr val="tx1"/>
                </a:solidFill>
                <a:latin typeface="Arial" pitchFamily="34" charset="0"/>
              </a:rPr>
              <a:t>Lazy Skip Lists</a:t>
            </a:r>
          </a:p>
        </p:txBody>
      </p:sp>
      <p:sp>
        <p:nvSpPr>
          <p:cNvPr id="121860" name="AutoShape 4"/>
          <p:cNvSpPr>
            <a:spLocks noChangeArrowheads="1"/>
          </p:cNvSpPr>
          <p:nvPr/>
        </p:nvSpPr>
        <p:spPr bwMode="auto">
          <a:xfrm>
            <a:off x="2611438" y="56562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2</a:t>
            </a:r>
          </a:p>
        </p:txBody>
      </p:sp>
      <p:cxnSp>
        <p:nvCxnSpPr>
          <p:cNvPr id="121861" name="AutoShape 5"/>
          <p:cNvCxnSpPr>
            <a:cxnSpLocks noChangeShapeType="1"/>
            <a:stCxn id="121860" idx="0"/>
            <a:endCxn id="121860" idx="2"/>
          </p:cNvCxnSpPr>
          <p:nvPr/>
        </p:nvCxnSpPr>
        <p:spPr bwMode="auto">
          <a:xfrm>
            <a:off x="2992438" y="5654675"/>
            <a:ext cx="0" cy="366713"/>
          </a:xfrm>
          <a:prstGeom prst="straightConnector1">
            <a:avLst/>
          </a:prstGeom>
          <a:noFill/>
          <a:ln w="38100">
            <a:solidFill>
              <a:schemeClr val="tx1"/>
            </a:solidFill>
            <a:round/>
            <a:headEnd/>
            <a:tailEnd/>
          </a:ln>
          <a:effectLst/>
        </p:spPr>
      </p:cxnSp>
      <p:sp>
        <p:nvSpPr>
          <p:cNvPr id="121863" name="AutoShape 7"/>
          <p:cNvSpPr>
            <a:spLocks noChangeArrowheads="1"/>
          </p:cNvSpPr>
          <p:nvPr/>
        </p:nvSpPr>
        <p:spPr bwMode="auto">
          <a:xfrm>
            <a:off x="3883025" y="50276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121864" name="AutoShape 8"/>
          <p:cNvCxnSpPr>
            <a:cxnSpLocks noChangeShapeType="1"/>
            <a:stCxn id="121863" idx="0"/>
            <a:endCxn id="121863" idx="2"/>
          </p:cNvCxnSpPr>
          <p:nvPr/>
        </p:nvCxnSpPr>
        <p:spPr bwMode="auto">
          <a:xfrm>
            <a:off x="4264025" y="5022850"/>
            <a:ext cx="0" cy="998538"/>
          </a:xfrm>
          <a:prstGeom prst="straightConnector1">
            <a:avLst/>
          </a:prstGeom>
          <a:noFill/>
          <a:ln w="38100">
            <a:solidFill>
              <a:schemeClr val="tx1"/>
            </a:solidFill>
            <a:round/>
            <a:headEnd/>
            <a:tailEnd/>
          </a:ln>
          <a:effectLst/>
        </p:spPr>
      </p:cxnSp>
      <p:sp>
        <p:nvSpPr>
          <p:cNvPr id="121866" name="AutoShape 10"/>
          <p:cNvSpPr>
            <a:spLocks noChangeArrowheads="1"/>
          </p:cNvSpPr>
          <p:nvPr/>
        </p:nvSpPr>
        <p:spPr bwMode="auto">
          <a:xfrm>
            <a:off x="6335713" y="54038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8</a:t>
            </a:r>
          </a:p>
        </p:txBody>
      </p:sp>
      <p:cxnSp>
        <p:nvCxnSpPr>
          <p:cNvPr id="121867" name="AutoShape 11"/>
          <p:cNvCxnSpPr>
            <a:cxnSpLocks noChangeShapeType="1"/>
            <a:stCxn id="121866" idx="0"/>
            <a:endCxn id="121866" idx="2"/>
          </p:cNvCxnSpPr>
          <p:nvPr/>
        </p:nvCxnSpPr>
        <p:spPr bwMode="auto">
          <a:xfrm>
            <a:off x="6716713" y="5400675"/>
            <a:ext cx="0" cy="620713"/>
          </a:xfrm>
          <a:prstGeom prst="straightConnector1">
            <a:avLst/>
          </a:prstGeom>
          <a:noFill/>
          <a:ln w="38100">
            <a:solidFill>
              <a:schemeClr val="tx1"/>
            </a:solidFill>
            <a:round/>
            <a:headEnd/>
            <a:tailEnd/>
          </a:ln>
          <a:effectLst/>
        </p:spPr>
      </p:cxnSp>
      <p:sp>
        <p:nvSpPr>
          <p:cNvPr id="121869" name="AutoShape 13"/>
          <p:cNvSpPr>
            <a:spLocks noChangeArrowheads="1"/>
          </p:cNvSpPr>
          <p:nvPr/>
        </p:nvSpPr>
        <p:spPr bwMode="auto">
          <a:xfrm>
            <a:off x="5127625" y="4745038"/>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121870" name="AutoShape 14"/>
          <p:cNvCxnSpPr>
            <a:cxnSpLocks noChangeShapeType="1"/>
            <a:stCxn id="121869" idx="0"/>
            <a:endCxn id="121869" idx="2"/>
          </p:cNvCxnSpPr>
          <p:nvPr/>
        </p:nvCxnSpPr>
        <p:spPr bwMode="auto">
          <a:xfrm>
            <a:off x="5508625" y="4738688"/>
            <a:ext cx="0" cy="1282700"/>
          </a:xfrm>
          <a:prstGeom prst="straightConnector1">
            <a:avLst/>
          </a:prstGeom>
          <a:noFill/>
          <a:ln w="38100">
            <a:solidFill>
              <a:schemeClr val="tx1"/>
            </a:solidFill>
            <a:round/>
            <a:headEnd/>
            <a:tailEnd/>
          </a:ln>
          <a:effectLst/>
        </p:spPr>
      </p:cxnSp>
      <p:sp>
        <p:nvSpPr>
          <p:cNvPr id="121877" name="Line 21"/>
          <p:cNvSpPr>
            <a:spLocks noChangeShapeType="1"/>
          </p:cNvSpPr>
          <p:nvPr/>
        </p:nvSpPr>
        <p:spPr bwMode="auto">
          <a:xfrm>
            <a:off x="2039938" y="4595813"/>
            <a:ext cx="5462587"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78" name="Line 22"/>
          <p:cNvSpPr>
            <a:spLocks noChangeShapeType="1"/>
          </p:cNvSpPr>
          <p:nvPr/>
        </p:nvSpPr>
        <p:spPr bwMode="auto">
          <a:xfrm>
            <a:off x="2039938" y="4895850"/>
            <a:ext cx="304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79" name="Line 23"/>
          <p:cNvSpPr>
            <a:spLocks noChangeShapeType="1"/>
          </p:cNvSpPr>
          <p:nvPr/>
        </p:nvSpPr>
        <p:spPr bwMode="auto">
          <a:xfrm>
            <a:off x="2039938" y="5210175"/>
            <a:ext cx="177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0" name="Line 24"/>
          <p:cNvSpPr>
            <a:spLocks noChangeShapeType="1"/>
          </p:cNvSpPr>
          <p:nvPr/>
        </p:nvSpPr>
        <p:spPr bwMode="auto">
          <a:xfrm>
            <a:off x="2039938" y="5540375"/>
            <a:ext cx="177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1" name="Line 25"/>
          <p:cNvSpPr>
            <a:spLocks noChangeShapeType="1"/>
          </p:cNvSpPr>
          <p:nvPr/>
        </p:nvSpPr>
        <p:spPr bwMode="auto">
          <a:xfrm>
            <a:off x="2039938" y="5834063"/>
            <a:ext cx="508000"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2" name="Line 26"/>
          <p:cNvSpPr>
            <a:spLocks noChangeShapeType="1"/>
          </p:cNvSpPr>
          <p:nvPr/>
        </p:nvSpPr>
        <p:spPr bwMode="auto">
          <a:xfrm>
            <a:off x="3309938" y="58308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3" name="Line 27"/>
          <p:cNvSpPr>
            <a:spLocks noChangeShapeType="1"/>
          </p:cNvSpPr>
          <p:nvPr/>
        </p:nvSpPr>
        <p:spPr bwMode="auto">
          <a:xfrm>
            <a:off x="4579938" y="5827713"/>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4" name="Line 28"/>
          <p:cNvSpPr>
            <a:spLocks noChangeShapeType="1"/>
          </p:cNvSpPr>
          <p:nvPr/>
        </p:nvSpPr>
        <p:spPr bwMode="auto">
          <a:xfrm>
            <a:off x="5788025" y="58324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5" name="Line 29"/>
          <p:cNvSpPr>
            <a:spLocks noChangeShapeType="1"/>
          </p:cNvSpPr>
          <p:nvPr/>
        </p:nvSpPr>
        <p:spPr bwMode="auto">
          <a:xfrm>
            <a:off x="6994525" y="58324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6" name="Line 30"/>
          <p:cNvSpPr>
            <a:spLocks noChangeShapeType="1"/>
          </p:cNvSpPr>
          <p:nvPr/>
        </p:nvSpPr>
        <p:spPr bwMode="auto">
          <a:xfrm>
            <a:off x="5788025" y="4895850"/>
            <a:ext cx="17145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7" name="Line 31"/>
          <p:cNvSpPr>
            <a:spLocks noChangeShapeType="1"/>
          </p:cNvSpPr>
          <p:nvPr/>
        </p:nvSpPr>
        <p:spPr bwMode="auto">
          <a:xfrm>
            <a:off x="5788025" y="5211763"/>
            <a:ext cx="17145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8" name="Line 32"/>
          <p:cNvSpPr>
            <a:spLocks noChangeShapeType="1"/>
          </p:cNvSpPr>
          <p:nvPr/>
        </p:nvSpPr>
        <p:spPr bwMode="auto">
          <a:xfrm>
            <a:off x="5788025" y="55784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89" name="Line 33"/>
          <p:cNvSpPr>
            <a:spLocks noChangeShapeType="1"/>
          </p:cNvSpPr>
          <p:nvPr/>
        </p:nvSpPr>
        <p:spPr bwMode="auto">
          <a:xfrm>
            <a:off x="6994525" y="55784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90" name="Line 34"/>
          <p:cNvSpPr>
            <a:spLocks noChangeShapeType="1"/>
          </p:cNvSpPr>
          <p:nvPr/>
        </p:nvSpPr>
        <p:spPr bwMode="auto">
          <a:xfrm>
            <a:off x="4579938" y="5541963"/>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91" name="Line 35"/>
          <p:cNvSpPr>
            <a:spLocks noChangeShapeType="1"/>
          </p:cNvSpPr>
          <p:nvPr/>
        </p:nvSpPr>
        <p:spPr bwMode="auto">
          <a:xfrm>
            <a:off x="4579938" y="5211763"/>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21892" name="Rectangle 36"/>
          <p:cNvSpPr>
            <a:spLocks noGrp="1" noChangeArrowheads="1"/>
          </p:cNvSpPr>
          <p:nvPr>
            <p:ph type="body" idx="1"/>
          </p:nvPr>
        </p:nvSpPr>
        <p:spPr>
          <a:xfrm>
            <a:off x="611188" y="1557338"/>
            <a:ext cx="8137525" cy="2303462"/>
          </a:xfrm>
          <a:noFill/>
          <a:ln/>
        </p:spPr>
        <p:txBody>
          <a:bodyPr/>
          <a:lstStyle/>
          <a:p>
            <a:r>
              <a:rPr lang="en-US" dirty="0">
                <a:solidFill>
                  <a:srgbClr val="0000FF"/>
                </a:solidFill>
                <a:latin typeface="Arial" pitchFamily="34" charset="0"/>
              </a:rPr>
              <a:t>Use a </a:t>
            </a:r>
            <a:r>
              <a:rPr lang="en-US" dirty="0">
                <a:latin typeface="Arial" pitchFamily="34" charset="0"/>
              </a:rPr>
              <a:t>mark</a:t>
            </a:r>
            <a:r>
              <a:rPr lang="en-US" dirty="0">
                <a:solidFill>
                  <a:srgbClr val="0000FF"/>
                </a:solidFill>
                <a:latin typeface="Arial" pitchFamily="34" charset="0"/>
              </a:rPr>
              <a:t> bit for logical deletion</a:t>
            </a:r>
          </a:p>
          <a:p>
            <a:endParaRPr lang="en-US" dirty="0">
              <a:solidFill>
                <a:srgbClr val="0000FF"/>
              </a:solidFill>
              <a:latin typeface="Arial" pitchFamily="34" charset="0"/>
            </a:endParaRPr>
          </a:p>
          <a:p>
            <a:endParaRPr lang="en-US" dirty="0">
              <a:latin typeface="Arial" pitchFamily="34" charset="0"/>
            </a:endParaRPr>
          </a:p>
        </p:txBody>
      </p:sp>
      <p:sp>
        <p:nvSpPr>
          <p:cNvPr id="121908" name="AutoShape 52"/>
          <p:cNvSpPr>
            <a:spLocks noChangeArrowheads="1"/>
          </p:cNvSpPr>
          <p:nvPr/>
        </p:nvSpPr>
        <p:spPr bwMode="auto">
          <a:xfrm>
            <a:off x="7554913" y="4387850"/>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121909" name="AutoShape 53"/>
          <p:cNvCxnSpPr>
            <a:cxnSpLocks noChangeShapeType="1"/>
            <a:stCxn id="121908" idx="0"/>
            <a:endCxn id="121908" idx="2"/>
          </p:cNvCxnSpPr>
          <p:nvPr/>
        </p:nvCxnSpPr>
        <p:spPr bwMode="auto">
          <a:xfrm>
            <a:off x="7935913" y="4379913"/>
            <a:ext cx="0" cy="1641475"/>
          </a:xfrm>
          <a:prstGeom prst="straightConnector1">
            <a:avLst/>
          </a:prstGeom>
          <a:noFill/>
          <a:ln w="38100">
            <a:solidFill>
              <a:schemeClr val="tx1"/>
            </a:solidFill>
            <a:round/>
            <a:headEnd/>
            <a:tailEnd/>
          </a:ln>
          <a:effectLst/>
        </p:spPr>
      </p:cxnSp>
      <p:sp>
        <p:nvSpPr>
          <p:cNvPr id="121911" name="AutoShape 55"/>
          <p:cNvSpPr>
            <a:spLocks noChangeArrowheads="1"/>
          </p:cNvSpPr>
          <p:nvPr/>
        </p:nvSpPr>
        <p:spPr bwMode="auto">
          <a:xfrm>
            <a:off x="1258888" y="4387850"/>
            <a:ext cx="762000" cy="1625600"/>
          </a:xfrm>
          <a:prstGeom prst="roundRect">
            <a:avLst>
              <a:gd name="adj" fmla="val 16667"/>
            </a:avLst>
          </a:prstGeom>
          <a:solidFill>
            <a:schemeClr val="accent1"/>
          </a:solidFill>
          <a:ln w="38100">
            <a:solidFill>
              <a:schemeClr val="tx1"/>
            </a:solidFill>
            <a:round/>
            <a:headEnd/>
            <a:tailEnd/>
          </a:ln>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121912" name="AutoShape 56"/>
          <p:cNvCxnSpPr>
            <a:cxnSpLocks noChangeShapeType="1"/>
            <a:stCxn id="121911" idx="0"/>
            <a:endCxn id="121911" idx="2"/>
          </p:cNvCxnSpPr>
          <p:nvPr/>
        </p:nvCxnSpPr>
        <p:spPr bwMode="auto">
          <a:xfrm>
            <a:off x="1639888" y="4379913"/>
            <a:ext cx="0" cy="1641475"/>
          </a:xfrm>
          <a:prstGeom prst="straightConnector1">
            <a:avLst/>
          </a:prstGeom>
          <a:noFill/>
          <a:ln w="38100">
            <a:solidFill>
              <a:schemeClr val="tx1"/>
            </a:solidFill>
            <a:round/>
            <a:headEnd/>
            <a:tailEnd/>
          </a:ln>
          <a:effectLst/>
        </p:spPr>
      </p:cxnSp>
      <p:sp>
        <p:nvSpPr>
          <p:cNvPr id="121913" name="Rectangle 57"/>
          <p:cNvSpPr>
            <a:spLocks noChangeArrowheads="1"/>
          </p:cNvSpPr>
          <p:nvPr/>
        </p:nvSpPr>
        <p:spPr bwMode="auto">
          <a:xfrm>
            <a:off x="1331913" y="4451350"/>
            <a:ext cx="288925" cy="36036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121918" name="Rectangle 62"/>
          <p:cNvSpPr>
            <a:spLocks noChangeArrowheads="1"/>
          </p:cNvSpPr>
          <p:nvPr/>
        </p:nvSpPr>
        <p:spPr bwMode="auto">
          <a:xfrm>
            <a:off x="4283075" y="5027613"/>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121919" name="Rectangle 63"/>
          <p:cNvSpPr>
            <a:spLocks noChangeArrowheads="1"/>
          </p:cNvSpPr>
          <p:nvPr/>
        </p:nvSpPr>
        <p:spPr bwMode="auto">
          <a:xfrm>
            <a:off x="5540375" y="4792663"/>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121920" name="Rectangle 64"/>
          <p:cNvSpPr>
            <a:spLocks noChangeArrowheads="1"/>
          </p:cNvSpPr>
          <p:nvPr/>
        </p:nvSpPr>
        <p:spPr bwMode="auto">
          <a:xfrm>
            <a:off x="6753225" y="5408613"/>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121921" name="Rectangle 65"/>
          <p:cNvSpPr>
            <a:spLocks noChangeArrowheads="1"/>
          </p:cNvSpPr>
          <p:nvPr/>
        </p:nvSpPr>
        <p:spPr bwMode="auto">
          <a:xfrm>
            <a:off x="7956550" y="4451350"/>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121923" name="AutoShape 67"/>
          <p:cNvSpPr>
            <a:spLocks noChangeArrowheads="1"/>
          </p:cNvSpPr>
          <p:nvPr/>
        </p:nvSpPr>
        <p:spPr bwMode="auto">
          <a:xfrm>
            <a:off x="1258888" y="43735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121924" name="AutoShape 68"/>
          <p:cNvCxnSpPr>
            <a:cxnSpLocks noChangeShapeType="1"/>
            <a:stCxn id="121923" idx="0"/>
            <a:endCxn id="121923" idx="2"/>
          </p:cNvCxnSpPr>
          <p:nvPr/>
        </p:nvCxnSpPr>
        <p:spPr bwMode="auto">
          <a:xfrm>
            <a:off x="1639888" y="4365625"/>
            <a:ext cx="0" cy="1641475"/>
          </a:xfrm>
          <a:prstGeom prst="straightConnector1">
            <a:avLst/>
          </a:prstGeom>
          <a:noFill/>
          <a:ln w="38100">
            <a:solidFill>
              <a:schemeClr val="tx1"/>
            </a:solidFill>
            <a:round/>
            <a:headEnd/>
            <a:tailEnd/>
          </a:ln>
          <a:effectLst/>
        </p:spPr>
      </p:cxnSp>
      <p:sp>
        <p:nvSpPr>
          <p:cNvPr id="121927" name="AutoShape 71"/>
          <p:cNvSpPr>
            <a:spLocks noChangeArrowheads="1"/>
          </p:cNvSpPr>
          <p:nvPr/>
        </p:nvSpPr>
        <p:spPr bwMode="auto">
          <a:xfrm>
            <a:off x="1619250" y="43656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121928" name="AutoShape 72"/>
          <p:cNvSpPr>
            <a:spLocks noChangeArrowheads="1"/>
          </p:cNvSpPr>
          <p:nvPr/>
        </p:nvSpPr>
        <p:spPr bwMode="auto">
          <a:xfrm>
            <a:off x="2987675" y="56419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121929" name="AutoShape 73"/>
          <p:cNvSpPr>
            <a:spLocks noChangeArrowheads="1"/>
          </p:cNvSpPr>
          <p:nvPr/>
        </p:nvSpPr>
        <p:spPr bwMode="auto">
          <a:xfrm>
            <a:off x="7954963" y="44180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121930" name="AutoShape 74"/>
          <p:cNvSpPr>
            <a:spLocks noChangeArrowheads="1"/>
          </p:cNvSpPr>
          <p:nvPr/>
        </p:nvSpPr>
        <p:spPr bwMode="auto">
          <a:xfrm>
            <a:off x="6731000" y="54260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121931" name="AutoShape 75"/>
          <p:cNvSpPr>
            <a:spLocks noChangeArrowheads="1"/>
          </p:cNvSpPr>
          <p:nvPr/>
        </p:nvSpPr>
        <p:spPr bwMode="auto">
          <a:xfrm>
            <a:off x="4281488" y="50657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121932" name="AutoShape 76"/>
          <p:cNvSpPr>
            <a:spLocks noChangeArrowheads="1"/>
          </p:cNvSpPr>
          <p:nvPr/>
        </p:nvSpPr>
        <p:spPr bwMode="auto">
          <a:xfrm>
            <a:off x="5508625" y="47783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46" name="Footer Placeholder 45"/>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80CC02F0-8B8C-4097-9201-0F29AEBB657A}" type="slidenum">
              <a:rPr lang="en-US"/>
              <a:pPr/>
              <a:t>35</a:t>
            </a:fld>
            <a:endParaRPr lang="en-US"/>
          </a:p>
        </p:txBody>
      </p:sp>
      <p:sp>
        <p:nvSpPr>
          <p:cNvPr id="56322" name="Rectangle 2"/>
          <p:cNvSpPr>
            <a:spLocks noGrp="1" noChangeArrowheads="1"/>
          </p:cNvSpPr>
          <p:nvPr>
            <p:ph type="title"/>
          </p:nvPr>
        </p:nvSpPr>
        <p:spPr>
          <a:xfrm>
            <a:off x="760413" y="-100013"/>
            <a:ext cx="7772400" cy="1143001"/>
          </a:xfrm>
        </p:spPr>
        <p:txBody>
          <a:bodyPr/>
          <a:lstStyle/>
          <a:p>
            <a:r>
              <a:rPr lang="en-US" dirty="0">
                <a:latin typeface="Arial" pitchFamily="34" charset="0"/>
              </a:rPr>
              <a:t>add(6)</a:t>
            </a:r>
          </a:p>
        </p:txBody>
      </p:sp>
      <p:sp>
        <p:nvSpPr>
          <p:cNvPr id="56366" name="Rectangle 46"/>
          <p:cNvSpPr>
            <a:spLocks noGrp="1" noChangeArrowheads="1"/>
          </p:cNvSpPr>
          <p:nvPr>
            <p:ph type="body" idx="1"/>
          </p:nvPr>
        </p:nvSpPr>
        <p:spPr>
          <a:xfrm>
            <a:off x="611188" y="1260475"/>
            <a:ext cx="8496300" cy="2816225"/>
          </a:xfrm>
          <a:noFill/>
          <a:ln/>
        </p:spPr>
        <p:txBody>
          <a:bodyPr/>
          <a:lstStyle/>
          <a:p>
            <a:pPr>
              <a:lnSpc>
                <a:spcPct val="80000"/>
              </a:lnSpc>
            </a:pPr>
            <a:r>
              <a:rPr lang="en-US" sz="2800" dirty="0">
                <a:solidFill>
                  <a:srgbClr val="0000FF"/>
                </a:solidFill>
                <a:latin typeface="Arial" pitchFamily="34" charset="0"/>
              </a:rPr>
              <a:t>Create node of (random) height </a:t>
            </a:r>
            <a:r>
              <a:rPr lang="en-US" sz="2800" dirty="0">
                <a:latin typeface="Arial" pitchFamily="34" charset="0"/>
              </a:rPr>
              <a:t>4</a:t>
            </a:r>
          </a:p>
          <a:p>
            <a:pPr lvl="1">
              <a:lnSpc>
                <a:spcPct val="80000"/>
              </a:lnSpc>
            </a:pPr>
            <a:endParaRPr lang="en-US" sz="2000" dirty="0">
              <a:solidFill>
                <a:srgbClr val="0000FF"/>
              </a:solidFill>
              <a:latin typeface="Arial" pitchFamily="34" charset="0"/>
            </a:endParaRPr>
          </a:p>
        </p:txBody>
      </p:sp>
      <p:sp>
        <p:nvSpPr>
          <p:cNvPr id="56380" name="AutoShape 60"/>
          <p:cNvSpPr>
            <a:spLocks noChangeArrowheads="1"/>
          </p:cNvSpPr>
          <p:nvPr/>
        </p:nvSpPr>
        <p:spPr bwMode="auto">
          <a:xfrm>
            <a:off x="2466975" y="52101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2</a:t>
            </a:r>
          </a:p>
        </p:txBody>
      </p:sp>
      <p:cxnSp>
        <p:nvCxnSpPr>
          <p:cNvPr id="56381" name="AutoShape 61"/>
          <p:cNvCxnSpPr>
            <a:cxnSpLocks noChangeShapeType="1"/>
            <a:stCxn id="56380" idx="0"/>
            <a:endCxn id="56380" idx="2"/>
          </p:cNvCxnSpPr>
          <p:nvPr/>
        </p:nvCxnSpPr>
        <p:spPr bwMode="auto">
          <a:xfrm>
            <a:off x="2847975" y="5208588"/>
            <a:ext cx="0" cy="366712"/>
          </a:xfrm>
          <a:prstGeom prst="straightConnector1">
            <a:avLst/>
          </a:prstGeom>
          <a:noFill/>
          <a:ln w="38100">
            <a:solidFill>
              <a:schemeClr val="tx1"/>
            </a:solidFill>
            <a:round/>
            <a:headEnd/>
            <a:tailEnd/>
          </a:ln>
          <a:effectLst/>
        </p:spPr>
      </p:cxnSp>
      <p:sp>
        <p:nvSpPr>
          <p:cNvPr id="56383" name="AutoShape 63"/>
          <p:cNvSpPr>
            <a:spLocks noChangeArrowheads="1"/>
          </p:cNvSpPr>
          <p:nvPr/>
        </p:nvSpPr>
        <p:spPr bwMode="auto">
          <a:xfrm>
            <a:off x="3738563" y="45815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56384" name="AutoShape 64"/>
          <p:cNvCxnSpPr>
            <a:cxnSpLocks noChangeShapeType="1"/>
            <a:stCxn id="56383" idx="0"/>
            <a:endCxn id="56383" idx="2"/>
          </p:cNvCxnSpPr>
          <p:nvPr/>
        </p:nvCxnSpPr>
        <p:spPr bwMode="auto">
          <a:xfrm>
            <a:off x="4119563" y="4576763"/>
            <a:ext cx="0" cy="998537"/>
          </a:xfrm>
          <a:prstGeom prst="straightConnector1">
            <a:avLst/>
          </a:prstGeom>
          <a:noFill/>
          <a:ln w="38100">
            <a:solidFill>
              <a:schemeClr val="tx1"/>
            </a:solidFill>
            <a:round/>
            <a:headEnd/>
            <a:tailEnd/>
          </a:ln>
          <a:effectLst/>
        </p:spPr>
      </p:cxnSp>
      <p:sp>
        <p:nvSpPr>
          <p:cNvPr id="56386" name="AutoShape 66"/>
          <p:cNvSpPr>
            <a:spLocks noChangeArrowheads="1"/>
          </p:cNvSpPr>
          <p:nvPr/>
        </p:nvSpPr>
        <p:spPr bwMode="auto">
          <a:xfrm>
            <a:off x="6191250" y="49577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8</a:t>
            </a:r>
          </a:p>
        </p:txBody>
      </p:sp>
      <p:cxnSp>
        <p:nvCxnSpPr>
          <p:cNvPr id="56387" name="AutoShape 67"/>
          <p:cNvCxnSpPr>
            <a:cxnSpLocks noChangeShapeType="1"/>
            <a:stCxn id="56386" idx="0"/>
            <a:endCxn id="56386" idx="2"/>
          </p:cNvCxnSpPr>
          <p:nvPr/>
        </p:nvCxnSpPr>
        <p:spPr bwMode="auto">
          <a:xfrm>
            <a:off x="6572250" y="4954588"/>
            <a:ext cx="0" cy="620712"/>
          </a:xfrm>
          <a:prstGeom prst="straightConnector1">
            <a:avLst/>
          </a:prstGeom>
          <a:noFill/>
          <a:ln w="38100">
            <a:solidFill>
              <a:schemeClr val="tx1"/>
            </a:solidFill>
            <a:round/>
            <a:headEnd/>
            <a:tailEnd/>
          </a:ln>
          <a:effectLst/>
        </p:spPr>
      </p:cxnSp>
      <p:sp>
        <p:nvSpPr>
          <p:cNvPr id="56389" name="AutoShape 69"/>
          <p:cNvSpPr>
            <a:spLocks noChangeArrowheads="1"/>
          </p:cNvSpPr>
          <p:nvPr/>
        </p:nvSpPr>
        <p:spPr bwMode="auto">
          <a:xfrm>
            <a:off x="4983163" y="42989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56390" name="AutoShape 70"/>
          <p:cNvCxnSpPr>
            <a:cxnSpLocks noChangeShapeType="1"/>
            <a:stCxn id="56389" idx="0"/>
            <a:endCxn id="56389" idx="2"/>
          </p:cNvCxnSpPr>
          <p:nvPr/>
        </p:nvCxnSpPr>
        <p:spPr bwMode="auto">
          <a:xfrm>
            <a:off x="5364163" y="4292600"/>
            <a:ext cx="0" cy="1282700"/>
          </a:xfrm>
          <a:prstGeom prst="straightConnector1">
            <a:avLst/>
          </a:prstGeom>
          <a:noFill/>
          <a:ln w="38100">
            <a:solidFill>
              <a:schemeClr val="tx1"/>
            </a:solidFill>
            <a:round/>
            <a:headEnd/>
            <a:tailEnd/>
          </a:ln>
          <a:effectLst/>
        </p:spPr>
      </p:cxnSp>
      <p:sp>
        <p:nvSpPr>
          <p:cNvPr id="56391" name="Line 71"/>
          <p:cNvSpPr>
            <a:spLocks noChangeShapeType="1"/>
          </p:cNvSpPr>
          <p:nvPr/>
        </p:nvSpPr>
        <p:spPr bwMode="auto">
          <a:xfrm>
            <a:off x="1895475" y="4149725"/>
            <a:ext cx="5462588"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392" name="Line 72"/>
          <p:cNvSpPr>
            <a:spLocks noChangeShapeType="1"/>
          </p:cNvSpPr>
          <p:nvPr/>
        </p:nvSpPr>
        <p:spPr bwMode="auto">
          <a:xfrm>
            <a:off x="1895475" y="4449763"/>
            <a:ext cx="304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393" name="Line 73"/>
          <p:cNvSpPr>
            <a:spLocks noChangeShapeType="1"/>
          </p:cNvSpPr>
          <p:nvPr/>
        </p:nvSpPr>
        <p:spPr bwMode="auto">
          <a:xfrm>
            <a:off x="1895475" y="4764088"/>
            <a:ext cx="177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394" name="Line 74"/>
          <p:cNvSpPr>
            <a:spLocks noChangeShapeType="1"/>
          </p:cNvSpPr>
          <p:nvPr/>
        </p:nvSpPr>
        <p:spPr bwMode="auto">
          <a:xfrm>
            <a:off x="1895475" y="5094288"/>
            <a:ext cx="177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395" name="Line 75"/>
          <p:cNvSpPr>
            <a:spLocks noChangeShapeType="1"/>
          </p:cNvSpPr>
          <p:nvPr/>
        </p:nvSpPr>
        <p:spPr bwMode="auto">
          <a:xfrm>
            <a:off x="1895475" y="5387975"/>
            <a:ext cx="508000"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396" name="Line 76"/>
          <p:cNvSpPr>
            <a:spLocks noChangeShapeType="1"/>
          </p:cNvSpPr>
          <p:nvPr/>
        </p:nvSpPr>
        <p:spPr bwMode="auto">
          <a:xfrm>
            <a:off x="3165475" y="5384800"/>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397" name="Line 77"/>
          <p:cNvSpPr>
            <a:spLocks noChangeShapeType="1"/>
          </p:cNvSpPr>
          <p:nvPr/>
        </p:nvSpPr>
        <p:spPr bwMode="auto">
          <a:xfrm>
            <a:off x="4435475" y="538162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398" name="Line 78"/>
          <p:cNvSpPr>
            <a:spLocks noChangeShapeType="1"/>
          </p:cNvSpPr>
          <p:nvPr/>
        </p:nvSpPr>
        <p:spPr bwMode="auto">
          <a:xfrm>
            <a:off x="5643563" y="53863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399" name="Line 79"/>
          <p:cNvSpPr>
            <a:spLocks noChangeShapeType="1"/>
          </p:cNvSpPr>
          <p:nvPr/>
        </p:nvSpPr>
        <p:spPr bwMode="auto">
          <a:xfrm>
            <a:off x="6850063" y="53863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400" name="Line 80"/>
          <p:cNvSpPr>
            <a:spLocks noChangeShapeType="1"/>
          </p:cNvSpPr>
          <p:nvPr/>
        </p:nvSpPr>
        <p:spPr bwMode="auto">
          <a:xfrm>
            <a:off x="5643563" y="4449763"/>
            <a:ext cx="17145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401" name="Line 81"/>
          <p:cNvSpPr>
            <a:spLocks noChangeShapeType="1"/>
          </p:cNvSpPr>
          <p:nvPr/>
        </p:nvSpPr>
        <p:spPr bwMode="auto">
          <a:xfrm>
            <a:off x="5643563" y="4765675"/>
            <a:ext cx="17145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402" name="Line 82"/>
          <p:cNvSpPr>
            <a:spLocks noChangeShapeType="1"/>
          </p:cNvSpPr>
          <p:nvPr/>
        </p:nvSpPr>
        <p:spPr bwMode="auto">
          <a:xfrm>
            <a:off x="5643563" y="51323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403" name="Line 83"/>
          <p:cNvSpPr>
            <a:spLocks noChangeShapeType="1"/>
          </p:cNvSpPr>
          <p:nvPr/>
        </p:nvSpPr>
        <p:spPr bwMode="auto">
          <a:xfrm>
            <a:off x="6850063" y="51323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404" name="Line 84"/>
          <p:cNvSpPr>
            <a:spLocks noChangeShapeType="1"/>
          </p:cNvSpPr>
          <p:nvPr/>
        </p:nvSpPr>
        <p:spPr bwMode="auto">
          <a:xfrm>
            <a:off x="4435475" y="50958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405" name="Line 85"/>
          <p:cNvSpPr>
            <a:spLocks noChangeShapeType="1"/>
          </p:cNvSpPr>
          <p:nvPr/>
        </p:nvSpPr>
        <p:spPr bwMode="auto">
          <a:xfrm>
            <a:off x="4435475" y="47656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56407" name="AutoShape 87"/>
          <p:cNvSpPr>
            <a:spLocks noChangeArrowheads="1"/>
          </p:cNvSpPr>
          <p:nvPr/>
        </p:nvSpPr>
        <p:spPr bwMode="auto">
          <a:xfrm>
            <a:off x="7410450" y="39417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56408" name="AutoShape 88"/>
          <p:cNvCxnSpPr>
            <a:cxnSpLocks noChangeShapeType="1"/>
            <a:stCxn id="56407" idx="0"/>
            <a:endCxn id="56407" idx="2"/>
          </p:cNvCxnSpPr>
          <p:nvPr/>
        </p:nvCxnSpPr>
        <p:spPr bwMode="auto">
          <a:xfrm>
            <a:off x="7791450" y="3933825"/>
            <a:ext cx="0" cy="1641475"/>
          </a:xfrm>
          <a:prstGeom prst="straightConnector1">
            <a:avLst/>
          </a:prstGeom>
          <a:noFill/>
          <a:ln w="38100">
            <a:solidFill>
              <a:schemeClr val="tx1"/>
            </a:solidFill>
            <a:round/>
            <a:headEnd/>
            <a:tailEnd/>
          </a:ln>
          <a:effectLst/>
        </p:spPr>
      </p:cxnSp>
      <p:sp>
        <p:nvSpPr>
          <p:cNvPr id="56410" name="AutoShape 90"/>
          <p:cNvSpPr>
            <a:spLocks noChangeArrowheads="1"/>
          </p:cNvSpPr>
          <p:nvPr/>
        </p:nvSpPr>
        <p:spPr bwMode="auto">
          <a:xfrm>
            <a:off x="1114425" y="39417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56411" name="AutoShape 91"/>
          <p:cNvCxnSpPr>
            <a:cxnSpLocks noChangeShapeType="1"/>
            <a:stCxn id="56410" idx="0"/>
            <a:endCxn id="56410" idx="2"/>
          </p:cNvCxnSpPr>
          <p:nvPr/>
        </p:nvCxnSpPr>
        <p:spPr bwMode="auto">
          <a:xfrm>
            <a:off x="1495425" y="3933825"/>
            <a:ext cx="0" cy="1641475"/>
          </a:xfrm>
          <a:prstGeom prst="straightConnector1">
            <a:avLst/>
          </a:prstGeom>
          <a:noFill/>
          <a:ln w="38100">
            <a:solidFill>
              <a:schemeClr val="tx1"/>
            </a:solidFill>
            <a:round/>
            <a:headEnd/>
            <a:tailEnd/>
          </a:ln>
          <a:effectLst/>
        </p:spPr>
      </p:cxnSp>
      <p:sp>
        <p:nvSpPr>
          <p:cNvPr id="56415" name="Rectangle 95"/>
          <p:cNvSpPr>
            <a:spLocks noChangeArrowheads="1"/>
          </p:cNvSpPr>
          <p:nvPr/>
        </p:nvSpPr>
        <p:spPr bwMode="auto">
          <a:xfrm>
            <a:off x="5395913" y="43465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56416" name="Rectangle 96"/>
          <p:cNvSpPr>
            <a:spLocks noChangeArrowheads="1"/>
          </p:cNvSpPr>
          <p:nvPr/>
        </p:nvSpPr>
        <p:spPr bwMode="auto">
          <a:xfrm>
            <a:off x="6608763" y="49625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56423" name="AutoShape 103"/>
          <p:cNvSpPr>
            <a:spLocks noChangeArrowheads="1"/>
          </p:cNvSpPr>
          <p:nvPr/>
        </p:nvSpPr>
        <p:spPr bwMode="auto">
          <a:xfrm>
            <a:off x="8101013" y="13477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6</a:t>
            </a:r>
          </a:p>
        </p:txBody>
      </p:sp>
      <p:cxnSp>
        <p:nvCxnSpPr>
          <p:cNvPr id="56424" name="AutoShape 104"/>
          <p:cNvCxnSpPr>
            <a:cxnSpLocks noChangeShapeType="1"/>
            <a:stCxn id="56423" idx="0"/>
            <a:endCxn id="56423" idx="2"/>
          </p:cNvCxnSpPr>
          <p:nvPr/>
        </p:nvCxnSpPr>
        <p:spPr bwMode="auto">
          <a:xfrm>
            <a:off x="8482013" y="1341438"/>
            <a:ext cx="0" cy="1287462"/>
          </a:xfrm>
          <a:prstGeom prst="straightConnector1">
            <a:avLst/>
          </a:prstGeom>
          <a:noFill/>
          <a:ln w="38100">
            <a:solidFill>
              <a:schemeClr val="tx1"/>
            </a:solidFill>
            <a:round/>
            <a:headEnd/>
            <a:tailEnd/>
          </a:ln>
          <a:effectLst/>
        </p:spPr>
      </p:cxnSp>
      <p:sp>
        <p:nvSpPr>
          <p:cNvPr id="56467" name="AutoShape 147"/>
          <p:cNvSpPr>
            <a:spLocks noChangeArrowheads="1"/>
          </p:cNvSpPr>
          <p:nvPr/>
        </p:nvSpPr>
        <p:spPr bwMode="auto">
          <a:xfrm>
            <a:off x="1476375"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56468" name="AutoShape 148"/>
          <p:cNvSpPr>
            <a:spLocks noChangeArrowheads="1"/>
          </p:cNvSpPr>
          <p:nvPr/>
        </p:nvSpPr>
        <p:spPr bwMode="auto">
          <a:xfrm>
            <a:off x="2843213" y="51577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56469" name="AutoShape 149"/>
          <p:cNvSpPr>
            <a:spLocks noChangeArrowheads="1"/>
          </p:cNvSpPr>
          <p:nvPr/>
        </p:nvSpPr>
        <p:spPr bwMode="auto">
          <a:xfrm>
            <a:off x="4140200" y="45815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56470" name="AutoShape 150"/>
          <p:cNvSpPr>
            <a:spLocks noChangeArrowheads="1"/>
          </p:cNvSpPr>
          <p:nvPr/>
        </p:nvSpPr>
        <p:spPr bwMode="auto">
          <a:xfrm>
            <a:off x="7812088" y="39338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56471" name="AutoShape 151"/>
          <p:cNvSpPr>
            <a:spLocks noChangeArrowheads="1"/>
          </p:cNvSpPr>
          <p:nvPr/>
        </p:nvSpPr>
        <p:spPr bwMode="auto">
          <a:xfrm>
            <a:off x="6588125" y="49418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56472" name="AutoShape 152"/>
          <p:cNvSpPr>
            <a:spLocks noChangeArrowheads="1"/>
          </p:cNvSpPr>
          <p:nvPr/>
        </p:nvSpPr>
        <p:spPr bwMode="auto">
          <a:xfrm>
            <a:off x="5364163"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56473" name="AutoShape 153"/>
          <p:cNvSpPr>
            <a:spLocks noChangeArrowheads="1"/>
          </p:cNvSpPr>
          <p:nvPr/>
        </p:nvSpPr>
        <p:spPr bwMode="auto">
          <a:xfrm>
            <a:off x="8459788" y="134143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44" name="Footer Placeholder 43"/>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8329FB98-4B18-4F9F-9F2E-51EAF5CAEF72}" type="slidenum">
              <a:rPr lang="en-US">
                <a:latin typeface="+mj-lt"/>
              </a:rPr>
              <a:pPr/>
              <a:t>36</a:t>
            </a:fld>
            <a:endParaRPr lang="en-US">
              <a:latin typeface="+mj-lt"/>
            </a:endParaRPr>
          </a:p>
        </p:txBody>
      </p:sp>
      <p:sp>
        <p:nvSpPr>
          <p:cNvPr id="61442" name="Rectangle 2"/>
          <p:cNvSpPr>
            <a:spLocks noGrp="1" noChangeArrowheads="1"/>
          </p:cNvSpPr>
          <p:nvPr>
            <p:ph type="title"/>
          </p:nvPr>
        </p:nvSpPr>
        <p:spPr>
          <a:xfrm>
            <a:off x="760413" y="-100013"/>
            <a:ext cx="7772400" cy="1143001"/>
          </a:xfrm>
        </p:spPr>
        <p:txBody>
          <a:bodyPr/>
          <a:lstStyle/>
          <a:p>
            <a:r>
              <a:rPr lang="en-US"/>
              <a:t>add(6)</a:t>
            </a:r>
          </a:p>
        </p:txBody>
      </p:sp>
      <p:sp>
        <p:nvSpPr>
          <p:cNvPr id="61487" name="Rectangle 47"/>
          <p:cNvSpPr>
            <a:spLocks noGrp="1" noChangeArrowheads="1"/>
          </p:cNvSpPr>
          <p:nvPr>
            <p:ph type="body" idx="1"/>
          </p:nvPr>
        </p:nvSpPr>
        <p:spPr>
          <a:xfrm>
            <a:off x="611188" y="1260475"/>
            <a:ext cx="8496300" cy="2816225"/>
          </a:xfrm>
          <a:noFill/>
          <a:ln/>
        </p:spPr>
        <p:txBody>
          <a:bodyPr/>
          <a:lstStyle/>
          <a:p>
            <a:pPr>
              <a:lnSpc>
                <a:spcPct val="80000"/>
              </a:lnSpc>
            </a:pPr>
            <a:r>
              <a:rPr lang="en-US" sz="2800" b="1">
                <a:latin typeface="+mj-lt"/>
              </a:rPr>
              <a:t>find()</a:t>
            </a:r>
            <a:r>
              <a:rPr lang="en-US" sz="2800">
                <a:solidFill>
                  <a:srgbClr val="0000FF"/>
                </a:solidFill>
                <a:latin typeface="+mj-lt"/>
              </a:rPr>
              <a:t> predecessors</a:t>
            </a:r>
          </a:p>
          <a:p>
            <a:pPr lvl="1">
              <a:lnSpc>
                <a:spcPct val="80000"/>
              </a:lnSpc>
            </a:pPr>
            <a:endParaRPr lang="en-US" sz="2000">
              <a:solidFill>
                <a:srgbClr val="0000FF"/>
              </a:solidFill>
              <a:latin typeface="+mj-lt"/>
            </a:endParaRPr>
          </a:p>
        </p:txBody>
      </p:sp>
      <p:sp>
        <p:nvSpPr>
          <p:cNvPr id="61489" name="AutoShape 49"/>
          <p:cNvSpPr>
            <a:spLocks noChangeArrowheads="1"/>
          </p:cNvSpPr>
          <p:nvPr/>
        </p:nvSpPr>
        <p:spPr bwMode="auto">
          <a:xfrm>
            <a:off x="8101013" y="1347788"/>
            <a:ext cx="762000" cy="1274762"/>
          </a:xfrm>
          <a:prstGeom prst="roundRect">
            <a:avLst>
              <a:gd name="adj" fmla="val 16667"/>
            </a:avLst>
          </a:prstGeom>
          <a:solidFill>
            <a:schemeClr val="accent1"/>
          </a:solidFill>
          <a:ln w="38100">
            <a:solidFill>
              <a:schemeClr val="tx1"/>
            </a:solidFill>
            <a:round/>
            <a:headEnd/>
            <a:tailEnd/>
          </a:ln>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61490" name="AutoShape 50"/>
          <p:cNvCxnSpPr>
            <a:cxnSpLocks noChangeShapeType="1"/>
            <a:stCxn id="61489" idx="0"/>
            <a:endCxn id="61489" idx="2"/>
          </p:cNvCxnSpPr>
          <p:nvPr/>
        </p:nvCxnSpPr>
        <p:spPr bwMode="auto">
          <a:xfrm>
            <a:off x="8482013" y="1341438"/>
            <a:ext cx="0" cy="1287462"/>
          </a:xfrm>
          <a:prstGeom prst="straightConnector1">
            <a:avLst/>
          </a:prstGeom>
          <a:noFill/>
          <a:ln w="38100">
            <a:solidFill>
              <a:schemeClr val="tx1"/>
            </a:solidFill>
            <a:round/>
            <a:headEnd/>
            <a:tailEnd/>
          </a:ln>
          <a:effectLst/>
        </p:spPr>
      </p:cxnSp>
      <p:sp>
        <p:nvSpPr>
          <p:cNvPr id="61444" name="AutoShape 4"/>
          <p:cNvSpPr>
            <a:spLocks noChangeArrowheads="1"/>
          </p:cNvSpPr>
          <p:nvPr/>
        </p:nvSpPr>
        <p:spPr bwMode="auto">
          <a:xfrm>
            <a:off x="23241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sp>
        <p:nvSpPr>
          <p:cNvPr id="61447" name="AutoShape 7"/>
          <p:cNvSpPr>
            <a:spLocks noChangeArrowheads="1"/>
          </p:cNvSpPr>
          <p:nvPr/>
        </p:nvSpPr>
        <p:spPr bwMode="auto">
          <a:xfrm>
            <a:off x="35956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61448" name="AutoShape 8"/>
          <p:cNvCxnSpPr>
            <a:cxnSpLocks noChangeShapeType="1"/>
            <a:stCxn id="61447" idx="0"/>
            <a:endCxn id="61447" idx="2"/>
          </p:cNvCxnSpPr>
          <p:nvPr/>
        </p:nvCxnSpPr>
        <p:spPr bwMode="auto">
          <a:xfrm>
            <a:off x="3976688" y="4578350"/>
            <a:ext cx="0" cy="998538"/>
          </a:xfrm>
          <a:prstGeom prst="straightConnector1">
            <a:avLst/>
          </a:prstGeom>
          <a:noFill/>
          <a:ln w="38100">
            <a:solidFill>
              <a:schemeClr val="tx1"/>
            </a:solidFill>
            <a:round/>
            <a:headEnd/>
            <a:tailEnd/>
          </a:ln>
          <a:effectLst/>
        </p:spPr>
      </p:cxnSp>
      <p:sp>
        <p:nvSpPr>
          <p:cNvPr id="61450" name="AutoShape 10"/>
          <p:cNvSpPr>
            <a:spLocks noChangeArrowheads="1"/>
          </p:cNvSpPr>
          <p:nvPr/>
        </p:nvSpPr>
        <p:spPr bwMode="auto">
          <a:xfrm>
            <a:off x="604837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61451" name="AutoShape 11"/>
          <p:cNvCxnSpPr>
            <a:cxnSpLocks noChangeShapeType="1"/>
            <a:stCxn id="61450" idx="0"/>
            <a:endCxn id="61450" idx="2"/>
          </p:cNvCxnSpPr>
          <p:nvPr/>
        </p:nvCxnSpPr>
        <p:spPr bwMode="auto">
          <a:xfrm>
            <a:off x="6429375" y="4956175"/>
            <a:ext cx="0" cy="620713"/>
          </a:xfrm>
          <a:prstGeom prst="straightConnector1">
            <a:avLst/>
          </a:prstGeom>
          <a:noFill/>
          <a:ln w="38100">
            <a:solidFill>
              <a:schemeClr val="tx1"/>
            </a:solidFill>
            <a:round/>
            <a:headEnd/>
            <a:tailEnd/>
          </a:ln>
          <a:effectLst/>
        </p:spPr>
      </p:cxnSp>
      <p:sp>
        <p:nvSpPr>
          <p:cNvPr id="61453" name="AutoShape 13"/>
          <p:cNvSpPr>
            <a:spLocks noChangeArrowheads="1"/>
          </p:cNvSpPr>
          <p:nvPr/>
        </p:nvSpPr>
        <p:spPr bwMode="auto">
          <a:xfrm>
            <a:off x="484028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61454" name="AutoShape 14"/>
          <p:cNvCxnSpPr>
            <a:cxnSpLocks noChangeShapeType="1"/>
            <a:stCxn id="61453" idx="0"/>
            <a:endCxn id="61453" idx="2"/>
          </p:cNvCxnSpPr>
          <p:nvPr/>
        </p:nvCxnSpPr>
        <p:spPr bwMode="auto">
          <a:xfrm>
            <a:off x="5221288" y="4292600"/>
            <a:ext cx="0" cy="1284288"/>
          </a:xfrm>
          <a:prstGeom prst="straightConnector1">
            <a:avLst/>
          </a:prstGeom>
          <a:noFill/>
          <a:ln w="38100">
            <a:solidFill>
              <a:schemeClr val="tx1"/>
            </a:solidFill>
            <a:round/>
            <a:headEnd/>
            <a:tailEnd/>
          </a:ln>
          <a:effectLst/>
        </p:spPr>
      </p:cxnSp>
      <p:sp>
        <p:nvSpPr>
          <p:cNvPr id="61456" name="AutoShape 16"/>
          <p:cNvSpPr>
            <a:spLocks noChangeArrowheads="1"/>
          </p:cNvSpPr>
          <p:nvPr/>
        </p:nvSpPr>
        <p:spPr bwMode="auto">
          <a:xfrm>
            <a:off x="726757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61457" name="AutoShape 17"/>
          <p:cNvCxnSpPr>
            <a:cxnSpLocks noChangeShapeType="1"/>
            <a:stCxn id="61456" idx="0"/>
            <a:endCxn id="61456" idx="2"/>
          </p:cNvCxnSpPr>
          <p:nvPr/>
        </p:nvCxnSpPr>
        <p:spPr bwMode="auto">
          <a:xfrm>
            <a:off x="7648575" y="3933825"/>
            <a:ext cx="0" cy="1643063"/>
          </a:xfrm>
          <a:prstGeom prst="straightConnector1">
            <a:avLst/>
          </a:prstGeom>
          <a:noFill/>
          <a:ln w="38100">
            <a:solidFill>
              <a:schemeClr val="tx1"/>
            </a:solidFill>
            <a:round/>
            <a:headEnd/>
            <a:tailEnd/>
          </a:ln>
          <a:effectLst/>
        </p:spPr>
      </p:cxnSp>
      <p:sp>
        <p:nvSpPr>
          <p:cNvPr id="61459" name="AutoShape 19"/>
          <p:cNvSpPr>
            <a:spLocks noChangeArrowheads="1"/>
          </p:cNvSpPr>
          <p:nvPr/>
        </p:nvSpPr>
        <p:spPr bwMode="auto">
          <a:xfrm>
            <a:off x="1116013" y="3941763"/>
            <a:ext cx="762000" cy="1639887"/>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61460" name="AutoShape 20"/>
          <p:cNvCxnSpPr>
            <a:cxnSpLocks noChangeShapeType="1"/>
            <a:stCxn id="61459" idx="0"/>
            <a:endCxn id="61459" idx="2"/>
          </p:cNvCxnSpPr>
          <p:nvPr/>
        </p:nvCxnSpPr>
        <p:spPr bwMode="auto">
          <a:xfrm>
            <a:off x="1497013" y="3933825"/>
            <a:ext cx="0" cy="1655763"/>
          </a:xfrm>
          <a:prstGeom prst="straightConnector1">
            <a:avLst/>
          </a:prstGeom>
          <a:noFill/>
          <a:ln w="38100">
            <a:solidFill>
              <a:schemeClr val="tx1"/>
            </a:solidFill>
            <a:round/>
            <a:headEnd/>
            <a:tailEnd/>
          </a:ln>
          <a:effectLst/>
        </p:spPr>
      </p:cxnSp>
      <p:sp>
        <p:nvSpPr>
          <p:cNvPr id="61462" name="Line 22"/>
          <p:cNvSpPr>
            <a:spLocks noChangeShapeType="1"/>
          </p:cNvSpPr>
          <p:nvPr/>
        </p:nvSpPr>
        <p:spPr bwMode="auto">
          <a:xfrm>
            <a:off x="1752600" y="4173538"/>
            <a:ext cx="5483225" cy="3175"/>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63" name="Line 23"/>
          <p:cNvSpPr>
            <a:spLocks noChangeShapeType="1"/>
          </p:cNvSpPr>
          <p:nvPr/>
        </p:nvSpPr>
        <p:spPr bwMode="auto">
          <a:xfrm>
            <a:off x="1752600"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61464" name="Line 24"/>
          <p:cNvSpPr>
            <a:spLocks noChangeShapeType="1"/>
          </p:cNvSpPr>
          <p:nvPr/>
        </p:nvSpPr>
        <p:spPr bwMode="auto">
          <a:xfrm>
            <a:off x="17526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65" name="Line 25"/>
          <p:cNvSpPr>
            <a:spLocks noChangeShapeType="1"/>
          </p:cNvSpPr>
          <p:nvPr/>
        </p:nvSpPr>
        <p:spPr bwMode="auto">
          <a:xfrm>
            <a:off x="17526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66" name="Line 26"/>
          <p:cNvSpPr>
            <a:spLocks noChangeShapeType="1"/>
          </p:cNvSpPr>
          <p:nvPr/>
        </p:nvSpPr>
        <p:spPr bwMode="auto">
          <a:xfrm>
            <a:off x="17526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67" name="Line 27"/>
          <p:cNvSpPr>
            <a:spLocks noChangeShapeType="1"/>
          </p:cNvSpPr>
          <p:nvPr/>
        </p:nvSpPr>
        <p:spPr bwMode="auto">
          <a:xfrm>
            <a:off x="30226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68" name="Line 28"/>
          <p:cNvSpPr>
            <a:spLocks noChangeShapeType="1"/>
          </p:cNvSpPr>
          <p:nvPr/>
        </p:nvSpPr>
        <p:spPr bwMode="auto">
          <a:xfrm>
            <a:off x="42926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61469" name="Line 29"/>
          <p:cNvSpPr>
            <a:spLocks noChangeShapeType="1"/>
          </p:cNvSpPr>
          <p:nvPr/>
        </p:nvSpPr>
        <p:spPr bwMode="auto">
          <a:xfrm>
            <a:off x="550068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70" name="Line 30"/>
          <p:cNvSpPr>
            <a:spLocks noChangeShapeType="1"/>
          </p:cNvSpPr>
          <p:nvPr/>
        </p:nvSpPr>
        <p:spPr bwMode="auto">
          <a:xfrm>
            <a:off x="670718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72" name="Line 32"/>
          <p:cNvSpPr>
            <a:spLocks noChangeShapeType="1"/>
          </p:cNvSpPr>
          <p:nvPr/>
        </p:nvSpPr>
        <p:spPr bwMode="auto">
          <a:xfrm>
            <a:off x="550068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73" name="Line 33"/>
          <p:cNvSpPr>
            <a:spLocks noChangeShapeType="1"/>
          </p:cNvSpPr>
          <p:nvPr/>
        </p:nvSpPr>
        <p:spPr bwMode="auto">
          <a:xfrm>
            <a:off x="550068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74" name="Line 34"/>
          <p:cNvSpPr>
            <a:spLocks noChangeShapeType="1"/>
          </p:cNvSpPr>
          <p:nvPr/>
        </p:nvSpPr>
        <p:spPr bwMode="auto">
          <a:xfrm>
            <a:off x="550068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75" name="Line 35"/>
          <p:cNvSpPr>
            <a:spLocks noChangeShapeType="1"/>
          </p:cNvSpPr>
          <p:nvPr/>
        </p:nvSpPr>
        <p:spPr bwMode="auto">
          <a:xfrm>
            <a:off x="670718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1476" name="Line 36"/>
          <p:cNvSpPr>
            <a:spLocks noChangeShapeType="1"/>
          </p:cNvSpPr>
          <p:nvPr/>
        </p:nvSpPr>
        <p:spPr bwMode="auto">
          <a:xfrm>
            <a:off x="42926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61477" name="Line 37"/>
          <p:cNvSpPr>
            <a:spLocks noChangeShapeType="1"/>
          </p:cNvSpPr>
          <p:nvPr/>
        </p:nvSpPr>
        <p:spPr bwMode="auto">
          <a:xfrm>
            <a:off x="4292600"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61479" name="AutoShape 39"/>
          <p:cNvSpPr>
            <a:spLocks noChangeArrowheads="1"/>
          </p:cNvSpPr>
          <p:nvPr/>
        </p:nvSpPr>
        <p:spPr bwMode="auto">
          <a:xfrm rot="16200000">
            <a:off x="4429125" y="5805488"/>
            <a:ext cx="395288" cy="252412"/>
          </a:xfrm>
          <a:prstGeom prst="notchedRightArrow">
            <a:avLst>
              <a:gd name="adj1" fmla="val 50000"/>
              <a:gd name="adj2" fmla="val 39151"/>
            </a:avLst>
          </a:prstGeom>
          <a:solidFill>
            <a:schemeClr val="tx2"/>
          </a:solidFill>
          <a:ln w="9525">
            <a:solidFill>
              <a:schemeClr val="tx2"/>
            </a:solidFill>
            <a:miter lim="800000"/>
            <a:headEnd/>
            <a:tailEnd/>
          </a:ln>
          <a:effectLst/>
        </p:spPr>
        <p:txBody>
          <a:bodyPr wrap="none" anchor="ctr"/>
          <a:lstStyle/>
          <a:p>
            <a:endParaRPr lang="en-US">
              <a:latin typeface="+mj-lt"/>
            </a:endParaRPr>
          </a:p>
        </p:txBody>
      </p:sp>
      <p:sp>
        <p:nvSpPr>
          <p:cNvPr id="61494" name="Rectangle 54"/>
          <p:cNvSpPr>
            <a:spLocks noChangeArrowheads="1"/>
          </p:cNvSpPr>
          <p:nvPr/>
        </p:nvSpPr>
        <p:spPr bwMode="auto">
          <a:xfrm>
            <a:off x="5253038" y="43465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1495" name="Rectangle 55"/>
          <p:cNvSpPr>
            <a:spLocks noChangeArrowheads="1"/>
          </p:cNvSpPr>
          <p:nvPr/>
        </p:nvSpPr>
        <p:spPr bwMode="auto">
          <a:xfrm>
            <a:off x="6465888" y="49625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1496" name="Rectangle 56"/>
          <p:cNvSpPr>
            <a:spLocks noChangeArrowheads="1"/>
          </p:cNvSpPr>
          <p:nvPr/>
        </p:nvSpPr>
        <p:spPr bwMode="auto">
          <a:xfrm>
            <a:off x="7669213" y="4005263"/>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1540" name="AutoShape 100"/>
          <p:cNvSpPr>
            <a:spLocks noChangeArrowheads="1"/>
          </p:cNvSpPr>
          <p:nvPr/>
        </p:nvSpPr>
        <p:spPr bwMode="auto">
          <a:xfrm>
            <a:off x="8101013" y="13477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61541" name="AutoShape 101"/>
          <p:cNvCxnSpPr>
            <a:cxnSpLocks noChangeShapeType="1"/>
            <a:stCxn id="61540" idx="0"/>
            <a:endCxn id="61540" idx="2"/>
          </p:cNvCxnSpPr>
          <p:nvPr/>
        </p:nvCxnSpPr>
        <p:spPr bwMode="auto">
          <a:xfrm>
            <a:off x="8482013" y="1341438"/>
            <a:ext cx="0" cy="1287462"/>
          </a:xfrm>
          <a:prstGeom prst="straightConnector1">
            <a:avLst/>
          </a:prstGeom>
          <a:noFill/>
          <a:ln w="38100">
            <a:solidFill>
              <a:schemeClr val="tx1"/>
            </a:solidFill>
            <a:round/>
            <a:headEnd/>
            <a:tailEnd/>
          </a:ln>
          <a:effectLst/>
        </p:spPr>
      </p:cxnSp>
      <p:sp>
        <p:nvSpPr>
          <p:cNvPr id="61547" name="AutoShape 107"/>
          <p:cNvSpPr>
            <a:spLocks noChangeArrowheads="1"/>
          </p:cNvSpPr>
          <p:nvPr/>
        </p:nvSpPr>
        <p:spPr bwMode="auto">
          <a:xfrm>
            <a:off x="1476375"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1549" name="AutoShape 109"/>
          <p:cNvSpPr>
            <a:spLocks noChangeArrowheads="1"/>
          </p:cNvSpPr>
          <p:nvPr/>
        </p:nvSpPr>
        <p:spPr bwMode="auto">
          <a:xfrm>
            <a:off x="3995738" y="45815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1551" name="AutoShape 111"/>
          <p:cNvSpPr>
            <a:spLocks noChangeArrowheads="1"/>
          </p:cNvSpPr>
          <p:nvPr/>
        </p:nvSpPr>
        <p:spPr bwMode="auto">
          <a:xfrm>
            <a:off x="7667625" y="39338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1552" name="AutoShape 112"/>
          <p:cNvSpPr>
            <a:spLocks noChangeArrowheads="1"/>
          </p:cNvSpPr>
          <p:nvPr/>
        </p:nvSpPr>
        <p:spPr bwMode="auto">
          <a:xfrm>
            <a:off x="6443663" y="49418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1553" name="AutoShape 113"/>
          <p:cNvSpPr>
            <a:spLocks noChangeArrowheads="1"/>
          </p:cNvSpPr>
          <p:nvPr/>
        </p:nvSpPr>
        <p:spPr bwMode="auto">
          <a:xfrm>
            <a:off x="5219700"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1554" name="AutoShape 114"/>
          <p:cNvSpPr>
            <a:spLocks noChangeArrowheads="1"/>
          </p:cNvSpPr>
          <p:nvPr/>
        </p:nvSpPr>
        <p:spPr bwMode="auto">
          <a:xfrm>
            <a:off x="8459788" y="134143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1555" name="AutoShape 115"/>
          <p:cNvSpPr>
            <a:spLocks noChangeArrowheads="1"/>
          </p:cNvSpPr>
          <p:nvPr/>
        </p:nvSpPr>
        <p:spPr bwMode="auto">
          <a:xfrm>
            <a:off x="2700338"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47" name="Footer Placeholder 4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242C0226-4C3B-4249-AE69-AD466C574DE7}" type="slidenum">
              <a:rPr lang="en-US">
                <a:latin typeface="+mj-lt"/>
              </a:rPr>
              <a:pPr/>
              <a:t>37</a:t>
            </a:fld>
            <a:endParaRPr lang="en-US">
              <a:latin typeface="+mj-lt"/>
            </a:endParaRPr>
          </a:p>
        </p:txBody>
      </p:sp>
      <p:sp>
        <p:nvSpPr>
          <p:cNvPr id="322562" name="Rectangle 2"/>
          <p:cNvSpPr>
            <a:spLocks noGrp="1" noChangeArrowheads="1"/>
          </p:cNvSpPr>
          <p:nvPr>
            <p:ph type="title"/>
          </p:nvPr>
        </p:nvSpPr>
        <p:spPr>
          <a:xfrm>
            <a:off x="760413" y="-100013"/>
            <a:ext cx="7772400" cy="1143001"/>
          </a:xfrm>
        </p:spPr>
        <p:txBody>
          <a:bodyPr/>
          <a:lstStyle/>
          <a:p>
            <a:r>
              <a:rPr lang="en-US"/>
              <a:t>add(6)</a:t>
            </a:r>
          </a:p>
        </p:txBody>
      </p:sp>
      <p:sp>
        <p:nvSpPr>
          <p:cNvPr id="322563" name="Rectangle 3"/>
          <p:cNvSpPr>
            <a:spLocks noGrp="1" noChangeArrowheads="1"/>
          </p:cNvSpPr>
          <p:nvPr>
            <p:ph type="body" idx="1"/>
          </p:nvPr>
        </p:nvSpPr>
        <p:spPr>
          <a:xfrm>
            <a:off x="611188" y="1260475"/>
            <a:ext cx="8496300" cy="2816225"/>
          </a:xfrm>
          <a:noFill/>
          <a:ln/>
        </p:spPr>
        <p:txBody>
          <a:bodyPr/>
          <a:lstStyle/>
          <a:p>
            <a:pPr>
              <a:lnSpc>
                <a:spcPct val="80000"/>
              </a:lnSpc>
            </a:pPr>
            <a:r>
              <a:rPr lang="en-US" sz="2800" b="1">
                <a:latin typeface="+mj-lt"/>
              </a:rPr>
              <a:t>find()</a:t>
            </a:r>
            <a:r>
              <a:rPr lang="en-US" sz="2800">
                <a:solidFill>
                  <a:srgbClr val="0000FF"/>
                </a:solidFill>
                <a:latin typeface="+mj-lt"/>
              </a:rPr>
              <a:t> predecessors</a:t>
            </a:r>
          </a:p>
          <a:p>
            <a:pPr>
              <a:lnSpc>
                <a:spcPct val="80000"/>
              </a:lnSpc>
            </a:pPr>
            <a:r>
              <a:rPr lang="en-US" sz="2800">
                <a:solidFill>
                  <a:srgbClr val="0000FF"/>
                </a:solidFill>
                <a:latin typeface="+mj-lt"/>
              </a:rPr>
              <a:t>Lock them</a:t>
            </a:r>
          </a:p>
          <a:p>
            <a:pPr lvl="1">
              <a:lnSpc>
                <a:spcPct val="80000"/>
              </a:lnSpc>
            </a:pPr>
            <a:endParaRPr lang="en-US" sz="2000">
              <a:solidFill>
                <a:srgbClr val="0000FF"/>
              </a:solidFill>
              <a:latin typeface="+mj-lt"/>
            </a:endParaRPr>
          </a:p>
        </p:txBody>
      </p:sp>
      <p:sp>
        <p:nvSpPr>
          <p:cNvPr id="322564" name="AutoShape 4"/>
          <p:cNvSpPr>
            <a:spLocks noChangeArrowheads="1"/>
          </p:cNvSpPr>
          <p:nvPr/>
        </p:nvSpPr>
        <p:spPr bwMode="auto">
          <a:xfrm>
            <a:off x="8101013" y="1347788"/>
            <a:ext cx="762000" cy="1274762"/>
          </a:xfrm>
          <a:prstGeom prst="roundRect">
            <a:avLst>
              <a:gd name="adj" fmla="val 16667"/>
            </a:avLst>
          </a:prstGeom>
          <a:solidFill>
            <a:schemeClr val="accent1"/>
          </a:solidFill>
          <a:ln w="38100">
            <a:solidFill>
              <a:schemeClr val="tx1"/>
            </a:solidFill>
            <a:round/>
            <a:headEnd/>
            <a:tailEnd/>
          </a:ln>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322565" name="AutoShape 5"/>
          <p:cNvCxnSpPr>
            <a:cxnSpLocks noChangeShapeType="1"/>
            <a:stCxn id="322564" idx="0"/>
            <a:endCxn id="322564" idx="2"/>
          </p:cNvCxnSpPr>
          <p:nvPr/>
        </p:nvCxnSpPr>
        <p:spPr bwMode="auto">
          <a:xfrm>
            <a:off x="8482013" y="1341438"/>
            <a:ext cx="0" cy="1287462"/>
          </a:xfrm>
          <a:prstGeom prst="straightConnector1">
            <a:avLst/>
          </a:prstGeom>
          <a:noFill/>
          <a:ln w="38100">
            <a:solidFill>
              <a:schemeClr val="tx1"/>
            </a:solidFill>
            <a:round/>
            <a:headEnd/>
            <a:tailEnd/>
          </a:ln>
          <a:effectLst/>
        </p:spPr>
      </p:cxnSp>
      <p:sp>
        <p:nvSpPr>
          <p:cNvPr id="322567" name="AutoShape 7"/>
          <p:cNvSpPr>
            <a:spLocks noChangeArrowheads="1"/>
          </p:cNvSpPr>
          <p:nvPr/>
        </p:nvSpPr>
        <p:spPr bwMode="auto">
          <a:xfrm>
            <a:off x="23241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sp>
        <p:nvSpPr>
          <p:cNvPr id="322570" name="AutoShape 10"/>
          <p:cNvSpPr>
            <a:spLocks noChangeArrowheads="1"/>
          </p:cNvSpPr>
          <p:nvPr/>
        </p:nvSpPr>
        <p:spPr bwMode="auto">
          <a:xfrm>
            <a:off x="35956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322571" name="AutoShape 11"/>
          <p:cNvCxnSpPr>
            <a:cxnSpLocks noChangeShapeType="1"/>
            <a:stCxn id="322570" idx="0"/>
            <a:endCxn id="322570" idx="2"/>
          </p:cNvCxnSpPr>
          <p:nvPr/>
        </p:nvCxnSpPr>
        <p:spPr bwMode="auto">
          <a:xfrm>
            <a:off x="3976688" y="4578350"/>
            <a:ext cx="0" cy="998538"/>
          </a:xfrm>
          <a:prstGeom prst="straightConnector1">
            <a:avLst/>
          </a:prstGeom>
          <a:noFill/>
          <a:ln w="38100">
            <a:solidFill>
              <a:schemeClr val="tx1"/>
            </a:solidFill>
            <a:round/>
            <a:headEnd/>
            <a:tailEnd/>
          </a:ln>
          <a:effectLst/>
        </p:spPr>
      </p:cxnSp>
      <p:sp>
        <p:nvSpPr>
          <p:cNvPr id="322573" name="AutoShape 13"/>
          <p:cNvSpPr>
            <a:spLocks noChangeArrowheads="1"/>
          </p:cNvSpPr>
          <p:nvPr/>
        </p:nvSpPr>
        <p:spPr bwMode="auto">
          <a:xfrm>
            <a:off x="604837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322574" name="AutoShape 14"/>
          <p:cNvCxnSpPr>
            <a:cxnSpLocks noChangeShapeType="1"/>
            <a:stCxn id="322573" idx="0"/>
            <a:endCxn id="322573" idx="2"/>
          </p:cNvCxnSpPr>
          <p:nvPr/>
        </p:nvCxnSpPr>
        <p:spPr bwMode="auto">
          <a:xfrm>
            <a:off x="6429375" y="4956175"/>
            <a:ext cx="0" cy="620713"/>
          </a:xfrm>
          <a:prstGeom prst="straightConnector1">
            <a:avLst/>
          </a:prstGeom>
          <a:noFill/>
          <a:ln w="38100">
            <a:solidFill>
              <a:schemeClr val="tx1"/>
            </a:solidFill>
            <a:round/>
            <a:headEnd/>
            <a:tailEnd/>
          </a:ln>
          <a:effectLst/>
        </p:spPr>
      </p:cxnSp>
      <p:sp>
        <p:nvSpPr>
          <p:cNvPr id="322576" name="AutoShape 16"/>
          <p:cNvSpPr>
            <a:spLocks noChangeArrowheads="1"/>
          </p:cNvSpPr>
          <p:nvPr/>
        </p:nvSpPr>
        <p:spPr bwMode="auto">
          <a:xfrm>
            <a:off x="484028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22577" name="AutoShape 17"/>
          <p:cNvCxnSpPr>
            <a:cxnSpLocks noChangeShapeType="1"/>
            <a:stCxn id="322576" idx="0"/>
            <a:endCxn id="322576" idx="2"/>
          </p:cNvCxnSpPr>
          <p:nvPr/>
        </p:nvCxnSpPr>
        <p:spPr bwMode="auto">
          <a:xfrm>
            <a:off x="5221288" y="4292600"/>
            <a:ext cx="0" cy="1284288"/>
          </a:xfrm>
          <a:prstGeom prst="straightConnector1">
            <a:avLst/>
          </a:prstGeom>
          <a:noFill/>
          <a:ln w="38100">
            <a:solidFill>
              <a:schemeClr val="tx1"/>
            </a:solidFill>
            <a:round/>
            <a:headEnd/>
            <a:tailEnd/>
          </a:ln>
          <a:effectLst/>
        </p:spPr>
      </p:cxnSp>
      <p:sp>
        <p:nvSpPr>
          <p:cNvPr id="322579" name="AutoShape 19"/>
          <p:cNvSpPr>
            <a:spLocks noChangeArrowheads="1"/>
          </p:cNvSpPr>
          <p:nvPr/>
        </p:nvSpPr>
        <p:spPr bwMode="auto">
          <a:xfrm>
            <a:off x="726757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322580" name="AutoShape 20"/>
          <p:cNvCxnSpPr>
            <a:cxnSpLocks noChangeShapeType="1"/>
            <a:stCxn id="322579" idx="0"/>
            <a:endCxn id="322579" idx="2"/>
          </p:cNvCxnSpPr>
          <p:nvPr/>
        </p:nvCxnSpPr>
        <p:spPr bwMode="auto">
          <a:xfrm>
            <a:off x="7648575" y="3933825"/>
            <a:ext cx="0" cy="1643063"/>
          </a:xfrm>
          <a:prstGeom prst="straightConnector1">
            <a:avLst/>
          </a:prstGeom>
          <a:noFill/>
          <a:ln w="38100">
            <a:solidFill>
              <a:schemeClr val="tx1"/>
            </a:solidFill>
            <a:round/>
            <a:headEnd/>
            <a:tailEnd/>
          </a:ln>
          <a:effectLst/>
        </p:spPr>
      </p:cxnSp>
      <p:sp>
        <p:nvSpPr>
          <p:cNvPr id="322582" name="AutoShape 22"/>
          <p:cNvSpPr>
            <a:spLocks noChangeArrowheads="1"/>
          </p:cNvSpPr>
          <p:nvPr/>
        </p:nvSpPr>
        <p:spPr bwMode="auto">
          <a:xfrm>
            <a:off x="1116013" y="3941763"/>
            <a:ext cx="762000" cy="1639887"/>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322583" name="AutoShape 23"/>
          <p:cNvCxnSpPr>
            <a:cxnSpLocks noChangeShapeType="1"/>
            <a:stCxn id="322582" idx="0"/>
            <a:endCxn id="322582" idx="2"/>
          </p:cNvCxnSpPr>
          <p:nvPr/>
        </p:nvCxnSpPr>
        <p:spPr bwMode="auto">
          <a:xfrm>
            <a:off x="1497013" y="3933825"/>
            <a:ext cx="0" cy="1655763"/>
          </a:xfrm>
          <a:prstGeom prst="straightConnector1">
            <a:avLst/>
          </a:prstGeom>
          <a:noFill/>
          <a:ln w="38100">
            <a:solidFill>
              <a:schemeClr val="tx1"/>
            </a:solidFill>
            <a:round/>
            <a:headEnd/>
            <a:tailEnd/>
          </a:ln>
          <a:effectLst/>
        </p:spPr>
      </p:cxnSp>
      <p:sp>
        <p:nvSpPr>
          <p:cNvPr id="322584" name="Line 24"/>
          <p:cNvSpPr>
            <a:spLocks noChangeShapeType="1"/>
          </p:cNvSpPr>
          <p:nvPr/>
        </p:nvSpPr>
        <p:spPr bwMode="auto">
          <a:xfrm>
            <a:off x="1752600" y="4173538"/>
            <a:ext cx="5483225" cy="3175"/>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85" name="Line 25"/>
          <p:cNvSpPr>
            <a:spLocks noChangeShapeType="1"/>
          </p:cNvSpPr>
          <p:nvPr/>
        </p:nvSpPr>
        <p:spPr bwMode="auto">
          <a:xfrm>
            <a:off x="1752600"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2586" name="Line 26"/>
          <p:cNvSpPr>
            <a:spLocks noChangeShapeType="1"/>
          </p:cNvSpPr>
          <p:nvPr/>
        </p:nvSpPr>
        <p:spPr bwMode="auto">
          <a:xfrm>
            <a:off x="17526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87" name="Line 27"/>
          <p:cNvSpPr>
            <a:spLocks noChangeShapeType="1"/>
          </p:cNvSpPr>
          <p:nvPr/>
        </p:nvSpPr>
        <p:spPr bwMode="auto">
          <a:xfrm>
            <a:off x="17526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88" name="Line 28"/>
          <p:cNvSpPr>
            <a:spLocks noChangeShapeType="1"/>
          </p:cNvSpPr>
          <p:nvPr/>
        </p:nvSpPr>
        <p:spPr bwMode="auto">
          <a:xfrm>
            <a:off x="17526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89" name="Line 29"/>
          <p:cNvSpPr>
            <a:spLocks noChangeShapeType="1"/>
          </p:cNvSpPr>
          <p:nvPr/>
        </p:nvSpPr>
        <p:spPr bwMode="auto">
          <a:xfrm>
            <a:off x="30226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90" name="Line 30"/>
          <p:cNvSpPr>
            <a:spLocks noChangeShapeType="1"/>
          </p:cNvSpPr>
          <p:nvPr/>
        </p:nvSpPr>
        <p:spPr bwMode="auto">
          <a:xfrm>
            <a:off x="42926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2591" name="Line 31"/>
          <p:cNvSpPr>
            <a:spLocks noChangeShapeType="1"/>
          </p:cNvSpPr>
          <p:nvPr/>
        </p:nvSpPr>
        <p:spPr bwMode="auto">
          <a:xfrm>
            <a:off x="550068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92" name="Line 32"/>
          <p:cNvSpPr>
            <a:spLocks noChangeShapeType="1"/>
          </p:cNvSpPr>
          <p:nvPr/>
        </p:nvSpPr>
        <p:spPr bwMode="auto">
          <a:xfrm>
            <a:off x="670718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93" name="Line 33"/>
          <p:cNvSpPr>
            <a:spLocks noChangeShapeType="1"/>
          </p:cNvSpPr>
          <p:nvPr/>
        </p:nvSpPr>
        <p:spPr bwMode="auto">
          <a:xfrm>
            <a:off x="550068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94" name="Line 34"/>
          <p:cNvSpPr>
            <a:spLocks noChangeShapeType="1"/>
          </p:cNvSpPr>
          <p:nvPr/>
        </p:nvSpPr>
        <p:spPr bwMode="auto">
          <a:xfrm>
            <a:off x="550068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95" name="Line 35"/>
          <p:cNvSpPr>
            <a:spLocks noChangeShapeType="1"/>
          </p:cNvSpPr>
          <p:nvPr/>
        </p:nvSpPr>
        <p:spPr bwMode="auto">
          <a:xfrm>
            <a:off x="550068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96" name="Line 36"/>
          <p:cNvSpPr>
            <a:spLocks noChangeShapeType="1"/>
          </p:cNvSpPr>
          <p:nvPr/>
        </p:nvSpPr>
        <p:spPr bwMode="auto">
          <a:xfrm>
            <a:off x="670718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2597" name="Line 37"/>
          <p:cNvSpPr>
            <a:spLocks noChangeShapeType="1"/>
          </p:cNvSpPr>
          <p:nvPr/>
        </p:nvSpPr>
        <p:spPr bwMode="auto">
          <a:xfrm>
            <a:off x="42926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2598" name="Line 38"/>
          <p:cNvSpPr>
            <a:spLocks noChangeShapeType="1"/>
          </p:cNvSpPr>
          <p:nvPr/>
        </p:nvSpPr>
        <p:spPr bwMode="auto">
          <a:xfrm>
            <a:off x="4292600"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2599" name="AutoShape 39"/>
          <p:cNvSpPr>
            <a:spLocks noChangeArrowheads="1"/>
          </p:cNvSpPr>
          <p:nvPr/>
        </p:nvSpPr>
        <p:spPr bwMode="auto">
          <a:xfrm rot="16200000">
            <a:off x="4429125" y="5805488"/>
            <a:ext cx="395288" cy="252412"/>
          </a:xfrm>
          <a:prstGeom prst="notchedRightArrow">
            <a:avLst>
              <a:gd name="adj1" fmla="val 50000"/>
              <a:gd name="adj2" fmla="val 39151"/>
            </a:avLst>
          </a:prstGeom>
          <a:solidFill>
            <a:schemeClr val="tx2"/>
          </a:solidFill>
          <a:ln w="9525">
            <a:solidFill>
              <a:schemeClr val="tx2"/>
            </a:solidFill>
            <a:miter lim="800000"/>
            <a:headEnd/>
            <a:tailEnd/>
          </a:ln>
          <a:effectLst/>
        </p:spPr>
        <p:txBody>
          <a:bodyPr wrap="none" anchor="ctr"/>
          <a:lstStyle/>
          <a:p>
            <a:endParaRPr lang="en-US">
              <a:latin typeface="+mj-lt"/>
            </a:endParaRPr>
          </a:p>
        </p:txBody>
      </p:sp>
      <p:sp>
        <p:nvSpPr>
          <p:cNvPr id="322602" name="Rectangle 42"/>
          <p:cNvSpPr>
            <a:spLocks noChangeArrowheads="1"/>
          </p:cNvSpPr>
          <p:nvPr/>
        </p:nvSpPr>
        <p:spPr bwMode="auto">
          <a:xfrm>
            <a:off x="3995738" y="4581525"/>
            <a:ext cx="288925" cy="341313"/>
          </a:xfrm>
          <a:prstGeom prst="rect">
            <a:avLst/>
          </a:prstGeom>
          <a:solidFill>
            <a:schemeClr val="accent1"/>
          </a:solidFill>
          <a:ln w="38100">
            <a:solidFill>
              <a:srgbClr val="FF0000"/>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2603" name="Rectangle 43"/>
          <p:cNvSpPr>
            <a:spLocks noChangeArrowheads="1"/>
          </p:cNvSpPr>
          <p:nvPr/>
        </p:nvSpPr>
        <p:spPr bwMode="auto">
          <a:xfrm>
            <a:off x="5253038" y="43465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2604" name="Rectangle 44"/>
          <p:cNvSpPr>
            <a:spLocks noChangeArrowheads="1"/>
          </p:cNvSpPr>
          <p:nvPr/>
        </p:nvSpPr>
        <p:spPr bwMode="auto">
          <a:xfrm>
            <a:off x="6465888" y="49625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2605" name="Rectangle 45"/>
          <p:cNvSpPr>
            <a:spLocks noChangeArrowheads="1"/>
          </p:cNvSpPr>
          <p:nvPr/>
        </p:nvSpPr>
        <p:spPr bwMode="auto">
          <a:xfrm>
            <a:off x="7669213" y="4005263"/>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2607" name="AutoShape 47"/>
          <p:cNvSpPr>
            <a:spLocks noChangeArrowheads="1"/>
          </p:cNvSpPr>
          <p:nvPr/>
        </p:nvSpPr>
        <p:spPr bwMode="auto">
          <a:xfrm>
            <a:off x="8101013" y="13477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322608" name="AutoShape 48"/>
          <p:cNvCxnSpPr>
            <a:cxnSpLocks noChangeShapeType="1"/>
            <a:stCxn id="322607" idx="0"/>
            <a:endCxn id="322607" idx="2"/>
          </p:cNvCxnSpPr>
          <p:nvPr/>
        </p:nvCxnSpPr>
        <p:spPr bwMode="auto">
          <a:xfrm>
            <a:off x="8482013" y="1341438"/>
            <a:ext cx="0" cy="1287462"/>
          </a:xfrm>
          <a:prstGeom prst="straightConnector1">
            <a:avLst/>
          </a:prstGeom>
          <a:noFill/>
          <a:ln w="38100">
            <a:solidFill>
              <a:schemeClr val="tx1"/>
            </a:solidFill>
            <a:round/>
            <a:headEnd/>
            <a:tailEnd/>
          </a:ln>
          <a:effectLst/>
        </p:spPr>
      </p:cxnSp>
      <p:grpSp>
        <p:nvGrpSpPr>
          <p:cNvPr id="322610" name="Group 50"/>
          <p:cNvGrpSpPr>
            <a:grpSpLocks/>
          </p:cNvGrpSpPr>
          <p:nvPr/>
        </p:nvGrpSpPr>
        <p:grpSpPr bwMode="auto">
          <a:xfrm>
            <a:off x="1258888" y="5689600"/>
            <a:ext cx="471487" cy="476250"/>
            <a:chOff x="2208" y="1920"/>
            <a:chExt cx="1152" cy="1680"/>
          </a:xfrm>
        </p:grpSpPr>
        <p:sp>
          <p:nvSpPr>
            <p:cNvPr id="322611" name="Oval 51"/>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322612" name="Oval 52"/>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322613" name="AutoShape 53"/>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322614" name="AutoShape 54"/>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322615" name="Group 55"/>
          <p:cNvGrpSpPr>
            <a:grpSpLocks/>
          </p:cNvGrpSpPr>
          <p:nvPr/>
        </p:nvGrpSpPr>
        <p:grpSpPr bwMode="auto">
          <a:xfrm>
            <a:off x="3708400" y="5689600"/>
            <a:ext cx="471488" cy="476250"/>
            <a:chOff x="2208" y="1920"/>
            <a:chExt cx="1152" cy="1680"/>
          </a:xfrm>
        </p:grpSpPr>
        <p:sp>
          <p:nvSpPr>
            <p:cNvPr id="322616" name="Oval 56"/>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322617" name="Oval 57"/>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322618" name="AutoShape 58"/>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322619" name="AutoShape 59"/>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322620" name="AutoShape 60"/>
          <p:cNvSpPr>
            <a:spLocks noChangeArrowheads="1"/>
          </p:cNvSpPr>
          <p:nvPr/>
        </p:nvSpPr>
        <p:spPr bwMode="auto">
          <a:xfrm>
            <a:off x="1476375"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2621" name="AutoShape 61"/>
          <p:cNvSpPr>
            <a:spLocks noChangeArrowheads="1"/>
          </p:cNvSpPr>
          <p:nvPr/>
        </p:nvSpPr>
        <p:spPr bwMode="auto">
          <a:xfrm>
            <a:off x="2700338"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2622" name="AutoShape 62"/>
          <p:cNvSpPr>
            <a:spLocks noChangeArrowheads="1"/>
          </p:cNvSpPr>
          <p:nvPr/>
        </p:nvSpPr>
        <p:spPr bwMode="auto">
          <a:xfrm>
            <a:off x="3995738" y="45815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2623" name="AutoShape 63"/>
          <p:cNvSpPr>
            <a:spLocks noChangeArrowheads="1"/>
          </p:cNvSpPr>
          <p:nvPr/>
        </p:nvSpPr>
        <p:spPr bwMode="auto">
          <a:xfrm>
            <a:off x="7667625" y="39338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2624" name="AutoShape 64"/>
          <p:cNvSpPr>
            <a:spLocks noChangeArrowheads="1"/>
          </p:cNvSpPr>
          <p:nvPr/>
        </p:nvSpPr>
        <p:spPr bwMode="auto">
          <a:xfrm>
            <a:off x="6443663" y="49418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2625" name="AutoShape 65"/>
          <p:cNvSpPr>
            <a:spLocks noChangeArrowheads="1"/>
          </p:cNvSpPr>
          <p:nvPr/>
        </p:nvSpPr>
        <p:spPr bwMode="auto">
          <a:xfrm>
            <a:off x="5219700"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2626" name="AutoShape 66"/>
          <p:cNvSpPr>
            <a:spLocks noChangeArrowheads="1"/>
          </p:cNvSpPr>
          <p:nvPr/>
        </p:nvSpPr>
        <p:spPr bwMode="auto">
          <a:xfrm>
            <a:off x="8459788" y="134143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58" name="Footer Placeholder 57"/>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9B068F29-1390-4C4D-97DF-6E73A3652578}" type="slidenum">
              <a:rPr lang="en-US">
                <a:latin typeface="+mj-lt"/>
              </a:rPr>
              <a:pPr/>
              <a:t>38</a:t>
            </a:fld>
            <a:endParaRPr lang="en-US">
              <a:latin typeface="+mj-lt"/>
            </a:endParaRPr>
          </a:p>
        </p:txBody>
      </p:sp>
      <p:sp>
        <p:nvSpPr>
          <p:cNvPr id="324610" name="Rectangle 2"/>
          <p:cNvSpPr>
            <a:spLocks noGrp="1" noChangeArrowheads="1"/>
          </p:cNvSpPr>
          <p:nvPr>
            <p:ph type="title"/>
          </p:nvPr>
        </p:nvSpPr>
        <p:spPr>
          <a:xfrm>
            <a:off x="760413" y="-100013"/>
            <a:ext cx="7772400" cy="1143001"/>
          </a:xfrm>
        </p:spPr>
        <p:txBody>
          <a:bodyPr/>
          <a:lstStyle/>
          <a:p>
            <a:r>
              <a:rPr lang="en-US"/>
              <a:t>add(6)</a:t>
            </a:r>
          </a:p>
        </p:txBody>
      </p:sp>
      <p:sp>
        <p:nvSpPr>
          <p:cNvPr id="324611" name="Rectangle 3"/>
          <p:cNvSpPr>
            <a:spLocks noGrp="1" noChangeArrowheads="1"/>
          </p:cNvSpPr>
          <p:nvPr>
            <p:ph type="body" idx="1"/>
          </p:nvPr>
        </p:nvSpPr>
        <p:spPr>
          <a:xfrm>
            <a:off x="611188" y="1260475"/>
            <a:ext cx="8496300" cy="2816225"/>
          </a:xfrm>
          <a:noFill/>
          <a:ln/>
        </p:spPr>
        <p:txBody>
          <a:bodyPr/>
          <a:lstStyle/>
          <a:p>
            <a:pPr>
              <a:lnSpc>
                <a:spcPct val="80000"/>
              </a:lnSpc>
            </a:pPr>
            <a:r>
              <a:rPr lang="en-US" sz="2800" b="1" dirty="0">
                <a:latin typeface="+mj-lt"/>
              </a:rPr>
              <a:t>find()</a:t>
            </a:r>
            <a:r>
              <a:rPr lang="en-US" sz="2800" dirty="0">
                <a:solidFill>
                  <a:srgbClr val="0000FF"/>
                </a:solidFill>
                <a:latin typeface="+mj-lt"/>
              </a:rPr>
              <a:t> predecessors</a:t>
            </a:r>
          </a:p>
          <a:p>
            <a:pPr>
              <a:lnSpc>
                <a:spcPct val="80000"/>
              </a:lnSpc>
            </a:pPr>
            <a:r>
              <a:rPr lang="en-US" sz="2800" dirty="0">
                <a:solidFill>
                  <a:srgbClr val="0000FF"/>
                </a:solidFill>
                <a:latin typeface="+mj-lt"/>
              </a:rPr>
              <a:t>Lock them</a:t>
            </a:r>
          </a:p>
          <a:p>
            <a:pPr>
              <a:lnSpc>
                <a:spcPct val="80000"/>
              </a:lnSpc>
            </a:pPr>
            <a:r>
              <a:rPr lang="en-US" sz="2800" dirty="0">
                <a:solidFill>
                  <a:srgbClr val="0000FF"/>
                </a:solidFill>
                <a:latin typeface="+mj-lt"/>
              </a:rPr>
              <a:t>Validate</a:t>
            </a:r>
          </a:p>
          <a:p>
            <a:pPr lvl="1">
              <a:lnSpc>
                <a:spcPct val="80000"/>
              </a:lnSpc>
            </a:pPr>
            <a:endParaRPr lang="en-US" sz="2000" dirty="0">
              <a:solidFill>
                <a:srgbClr val="0000FF"/>
              </a:solidFill>
              <a:latin typeface="+mj-lt"/>
            </a:endParaRPr>
          </a:p>
        </p:txBody>
      </p:sp>
      <p:sp>
        <p:nvSpPr>
          <p:cNvPr id="324612" name="AutoShape 4"/>
          <p:cNvSpPr>
            <a:spLocks noChangeArrowheads="1"/>
          </p:cNvSpPr>
          <p:nvPr/>
        </p:nvSpPr>
        <p:spPr bwMode="auto">
          <a:xfrm>
            <a:off x="8101013" y="1347788"/>
            <a:ext cx="762000" cy="1274762"/>
          </a:xfrm>
          <a:prstGeom prst="roundRect">
            <a:avLst>
              <a:gd name="adj" fmla="val 16667"/>
            </a:avLst>
          </a:prstGeom>
          <a:solidFill>
            <a:schemeClr val="accent1"/>
          </a:solidFill>
          <a:ln w="38100">
            <a:solidFill>
              <a:schemeClr val="tx1"/>
            </a:solidFill>
            <a:round/>
            <a:headEnd/>
            <a:tailEnd/>
          </a:ln>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324613" name="AutoShape 5"/>
          <p:cNvCxnSpPr>
            <a:cxnSpLocks noChangeShapeType="1"/>
            <a:stCxn id="324612" idx="0"/>
            <a:endCxn id="324612" idx="2"/>
          </p:cNvCxnSpPr>
          <p:nvPr/>
        </p:nvCxnSpPr>
        <p:spPr bwMode="auto">
          <a:xfrm>
            <a:off x="8482013" y="1341438"/>
            <a:ext cx="0" cy="1287462"/>
          </a:xfrm>
          <a:prstGeom prst="straightConnector1">
            <a:avLst/>
          </a:prstGeom>
          <a:noFill/>
          <a:ln w="38100">
            <a:solidFill>
              <a:schemeClr val="tx1"/>
            </a:solidFill>
            <a:round/>
            <a:headEnd/>
            <a:tailEnd/>
          </a:ln>
          <a:effectLst/>
        </p:spPr>
      </p:cxnSp>
      <p:sp>
        <p:nvSpPr>
          <p:cNvPr id="324614" name="AutoShape 6"/>
          <p:cNvSpPr>
            <a:spLocks noChangeArrowheads="1"/>
          </p:cNvSpPr>
          <p:nvPr/>
        </p:nvSpPr>
        <p:spPr bwMode="auto">
          <a:xfrm>
            <a:off x="23241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324615" name="AutoShape 7"/>
          <p:cNvCxnSpPr>
            <a:cxnSpLocks noChangeShapeType="1"/>
            <a:stCxn id="324614" idx="0"/>
            <a:endCxn id="324614" idx="2"/>
          </p:cNvCxnSpPr>
          <p:nvPr/>
        </p:nvCxnSpPr>
        <p:spPr bwMode="auto">
          <a:xfrm>
            <a:off x="2705100" y="5210175"/>
            <a:ext cx="0" cy="366713"/>
          </a:xfrm>
          <a:prstGeom prst="straightConnector1">
            <a:avLst/>
          </a:prstGeom>
          <a:noFill/>
          <a:ln w="38100">
            <a:solidFill>
              <a:schemeClr val="tx1"/>
            </a:solidFill>
            <a:round/>
            <a:headEnd/>
            <a:tailEnd/>
          </a:ln>
          <a:effectLst>
            <a:outerShdw dist="107763" dir="2700000" algn="ctr" rotWithShape="0">
              <a:schemeClr val="bg2">
                <a:alpha val="50000"/>
              </a:schemeClr>
            </a:outerShdw>
          </a:effectLst>
        </p:spPr>
      </p:cxnSp>
      <p:sp>
        <p:nvSpPr>
          <p:cNvPr id="324616" name="AutoShape 8"/>
          <p:cNvSpPr>
            <a:spLocks noChangeArrowheads="1"/>
          </p:cNvSpPr>
          <p:nvPr/>
        </p:nvSpPr>
        <p:spPr bwMode="auto">
          <a:xfrm>
            <a:off x="35956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324617" name="AutoShape 9"/>
          <p:cNvCxnSpPr>
            <a:cxnSpLocks noChangeShapeType="1"/>
            <a:stCxn id="324616" idx="0"/>
            <a:endCxn id="324616" idx="2"/>
          </p:cNvCxnSpPr>
          <p:nvPr/>
        </p:nvCxnSpPr>
        <p:spPr bwMode="auto">
          <a:xfrm>
            <a:off x="3976688" y="4578350"/>
            <a:ext cx="0" cy="998538"/>
          </a:xfrm>
          <a:prstGeom prst="straightConnector1">
            <a:avLst/>
          </a:prstGeom>
          <a:noFill/>
          <a:ln w="38100">
            <a:solidFill>
              <a:schemeClr val="tx1"/>
            </a:solidFill>
            <a:round/>
            <a:headEnd/>
            <a:tailEnd/>
          </a:ln>
          <a:effectLst/>
        </p:spPr>
      </p:cxnSp>
      <p:sp>
        <p:nvSpPr>
          <p:cNvPr id="324618" name="AutoShape 10"/>
          <p:cNvSpPr>
            <a:spLocks noChangeArrowheads="1"/>
          </p:cNvSpPr>
          <p:nvPr/>
        </p:nvSpPr>
        <p:spPr bwMode="auto">
          <a:xfrm>
            <a:off x="604837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324619" name="AutoShape 11"/>
          <p:cNvCxnSpPr>
            <a:cxnSpLocks noChangeShapeType="1"/>
            <a:stCxn id="324618" idx="0"/>
            <a:endCxn id="324618" idx="2"/>
          </p:cNvCxnSpPr>
          <p:nvPr/>
        </p:nvCxnSpPr>
        <p:spPr bwMode="auto">
          <a:xfrm>
            <a:off x="6429375" y="4956175"/>
            <a:ext cx="0" cy="620713"/>
          </a:xfrm>
          <a:prstGeom prst="straightConnector1">
            <a:avLst/>
          </a:prstGeom>
          <a:noFill/>
          <a:ln w="38100">
            <a:solidFill>
              <a:schemeClr val="tx1"/>
            </a:solidFill>
            <a:round/>
            <a:headEnd/>
            <a:tailEnd/>
          </a:ln>
          <a:effectLst/>
        </p:spPr>
      </p:cxnSp>
      <p:sp>
        <p:nvSpPr>
          <p:cNvPr id="324620" name="AutoShape 12"/>
          <p:cNvSpPr>
            <a:spLocks noChangeArrowheads="1"/>
          </p:cNvSpPr>
          <p:nvPr/>
        </p:nvSpPr>
        <p:spPr bwMode="auto">
          <a:xfrm>
            <a:off x="484028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24621" name="AutoShape 13"/>
          <p:cNvCxnSpPr>
            <a:cxnSpLocks noChangeShapeType="1"/>
            <a:stCxn id="324620" idx="0"/>
            <a:endCxn id="324620" idx="2"/>
          </p:cNvCxnSpPr>
          <p:nvPr/>
        </p:nvCxnSpPr>
        <p:spPr bwMode="auto">
          <a:xfrm>
            <a:off x="5221288" y="4292600"/>
            <a:ext cx="0" cy="1284288"/>
          </a:xfrm>
          <a:prstGeom prst="straightConnector1">
            <a:avLst/>
          </a:prstGeom>
          <a:noFill/>
          <a:ln w="38100">
            <a:solidFill>
              <a:schemeClr val="tx1"/>
            </a:solidFill>
            <a:round/>
            <a:headEnd/>
            <a:tailEnd/>
          </a:ln>
          <a:effectLst/>
        </p:spPr>
      </p:cxnSp>
      <p:sp>
        <p:nvSpPr>
          <p:cNvPr id="324622" name="AutoShape 14"/>
          <p:cNvSpPr>
            <a:spLocks noChangeArrowheads="1"/>
          </p:cNvSpPr>
          <p:nvPr/>
        </p:nvSpPr>
        <p:spPr bwMode="auto">
          <a:xfrm>
            <a:off x="726757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324623" name="AutoShape 15"/>
          <p:cNvCxnSpPr>
            <a:cxnSpLocks noChangeShapeType="1"/>
            <a:stCxn id="324622" idx="0"/>
            <a:endCxn id="324622" idx="2"/>
          </p:cNvCxnSpPr>
          <p:nvPr/>
        </p:nvCxnSpPr>
        <p:spPr bwMode="auto">
          <a:xfrm>
            <a:off x="7648575" y="3933825"/>
            <a:ext cx="0" cy="1643063"/>
          </a:xfrm>
          <a:prstGeom prst="straightConnector1">
            <a:avLst/>
          </a:prstGeom>
          <a:noFill/>
          <a:ln w="38100">
            <a:solidFill>
              <a:schemeClr val="tx1"/>
            </a:solidFill>
            <a:round/>
            <a:headEnd/>
            <a:tailEnd/>
          </a:ln>
          <a:effectLst/>
        </p:spPr>
      </p:cxnSp>
      <p:sp>
        <p:nvSpPr>
          <p:cNvPr id="324624" name="AutoShape 16"/>
          <p:cNvSpPr>
            <a:spLocks noChangeArrowheads="1"/>
          </p:cNvSpPr>
          <p:nvPr/>
        </p:nvSpPr>
        <p:spPr bwMode="auto">
          <a:xfrm>
            <a:off x="1116013" y="3941763"/>
            <a:ext cx="762000" cy="1639887"/>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324625" name="AutoShape 17"/>
          <p:cNvCxnSpPr>
            <a:cxnSpLocks noChangeShapeType="1"/>
            <a:stCxn id="324624" idx="0"/>
            <a:endCxn id="324624" idx="2"/>
          </p:cNvCxnSpPr>
          <p:nvPr/>
        </p:nvCxnSpPr>
        <p:spPr bwMode="auto">
          <a:xfrm>
            <a:off x="1497013" y="3933825"/>
            <a:ext cx="0" cy="1655763"/>
          </a:xfrm>
          <a:prstGeom prst="straightConnector1">
            <a:avLst/>
          </a:prstGeom>
          <a:noFill/>
          <a:ln w="38100">
            <a:solidFill>
              <a:schemeClr val="tx1"/>
            </a:solidFill>
            <a:round/>
            <a:headEnd/>
            <a:tailEnd/>
          </a:ln>
          <a:effectLst/>
        </p:spPr>
      </p:cxnSp>
      <p:sp>
        <p:nvSpPr>
          <p:cNvPr id="324626" name="Line 18"/>
          <p:cNvSpPr>
            <a:spLocks noChangeShapeType="1"/>
          </p:cNvSpPr>
          <p:nvPr/>
        </p:nvSpPr>
        <p:spPr bwMode="auto">
          <a:xfrm>
            <a:off x="1752600" y="4173538"/>
            <a:ext cx="5483225" cy="3175"/>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27" name="Line 19"/>
          <p:cNvSpPr>
            <a:spLocks noChangeShapeType="1"/>
          </p:cNvSpPr>
          <p:nvPr/>
        </p:nvSpPr>
        <p:spPr bwMode="auto">
          <a:xfrm>
            <a:off x="1752600"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4628" name="Line 20"/>
          <p:cNvSpPr>
            <a:spLocks noChangeShapeType="1"/>
          </p:cNvSpPr>
          <p:nvPr/>
        </p:nvSpPr>
        <p:spPr bwMode="auto">
          <a:xfrm>
            <a:off x="17526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29" name="Line 21"/>
          <p:cNvSpPr>
            <a:spLocks noChangeShapeType="1"/>
          </p:cNvSpPr>
          <p:nvPr/>
        </p:nvSpPr>
        <p:spPr bwMode="auto">
          <a:xfrm>
            <a:off x="17526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30" name="Line 22"/>
          <p:cNvSpPr>
            <a:spLocks noChangeShapeType="1"/>
          </p:cNvSpPr>
          <p:nvPr/>
        </p:nvSpPr>
        <p:spPr bwMode="auto">
          <a:xfrm>
            <a:off x="17526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31" name="Line 23"/>
          <p:cNvSpPr>
            <a:spLocks noChangeShapeType="1"/>
          </p:cNvSpPr>
          <p:nvPr/>
        </p:nvSpPr>
        <p:spPr bwMode="auto">
          <a:xfrm>
            <a:off x="30226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32" name="Line 24"/>
          <p:cNvSpPr>
            <a:spLocks noChangeShapeType="1"/>
          </p:cNvSpPr>
          <p:nvPr/>
        </p:nvSpPr>
        <p:spPr bwMode="auto">
          <a:xfrm>
            <a:off x="42926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4633" name="Line 25"/>
          <p:cNvSpPr>
            <a:spLocks noChangeShapeType="1"/>
          </p:cNvSpPr>
          <p:nvPr/>
        </p:nvSpPr>
        <p:spPr bwMode="auto">
          <a:xfrm>
            <a:off x="550068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34" name="Line 26"/>
          <p:cNvSpPr>
            <a:spLocks noChangeShapeType="1"/>
          </p:cNvSpPr>
          <p:nvPr/>
        </p:nvSpPr>
        <p:spPr bwMode="auto">
          <a:xfrm>
            <a:off x="670718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35" name="Line 27"/>
          <p:cNvSpPr>
            <a:spLocks noChangeShapeType="1"/>
          </p:cNvSpPr>
          <p:nvPr/>
        </p:nvSpPr>
        <p:spPr bwMode="auto">
          <a:xfrm>
            <a:off x="550068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36" name="Line 28"/>
          <p:cNvSpPr>
            <a:spLocks noChangeShapeType="1"/>
          </p:cNvSpPr>
          <p:nvPr/>
        </p:nvSpPr>
        <p:spPr bwMode="auto">
          <a:xfrm>
            <a:off x="550068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37" name="Line 29"/>
          <p:cNvSpPr>
            <a:spLocks noChangeShapeType="1"/>
          </p:cNvSpPr>
          <p:nvPr/>
        </p:nvSpPr>
        <p:spPr bwMode="auto">
          <a:xfrm>
            <a:off x="550068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38" name="Line 30"/>
          <p:cNvSpPr>
            <a:spLocks noChangeShapeType="1"/>
          </p:cNvSpPr>
          <p:nvPr/>
        </p:nvSpPr>
        <p:spPr bwMode="auto">
          <a:xfrm>
            <a:off x="670718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4639" name="Line 31"/>
          <p:cNvSpPr>
            <a:spLocks noChangeShapeType="1"/>
          </p:cNvSpPr>
          <p:nvPr/>
        </p:nvSpPr>
        <p:spPr bwMode="auto">
          <a:xfrm>
            <a:off x="42926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4640" name="Line 32"/>
          <p:cNvSpPr>
            <a:spLocks noChangeShapeType="1"/>
          </p:cNvSpPr>
          <p:nvPr/>
        </p:nvSpPr>
        <p:spPr bwMode="auto">
          <a:xfrm>
            <a:off x="4292600"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4641" name="AutoShape 33"/>
          <p:cNvSpPr>
            <a:spLocks noChangeArrowheads="1"/>
          </p:cNvSpPr>
          <p:nvPr/>
        </p:nvSpPr>
        <p:spPr bwMode="auto">
          <a:xfrm rot="16200000">
            <a:off x="4429125" y="5805488"/>
            <a:ext cx="395288" cy="252412"/>
          </a:xfrm>
          <a:prstGeom prst="notchedRightArrow">
            <a:avLst>
              <a:gd name="adj1" fmla="val 50000"/>
              <a:gd name="adj2" fmla="val 39151"/>
            </a:avLst>
          </a:prstGeom>
          <a:solidFill>
            <a:schemeClr val="tx2"/>
          </a:solidFill>
          <a:ln w="9525">
            <a:solidFill>
              <a:schemeClr val="tx2"/>
            </a:solidFill>
            <a:miter lim="800000"/>
            <a:headEnd/>
            <a:tailEnd/>
          </a:ln>
          <a:effectLst/>
        </p:spPr>
        <p:txBody>
          <a:bodyPr wrap="none" anchor="ctr"/>
          <a:lstStyle/>
          <a:p>
            <a:endParaRPr lang="en-US">
              <a:latin typeface="+mj-lt"/>
            </a:endParaRPr>
          </a:p>
        </p:txBody>
      </p:sp>
      <p:sp>
        <p:nvSpPr>
          <p:cNvPr id="324644" name="Rectangle 36"/>
          <p:cNvSpPr>
            <a:spLocks noChangeArrowheads="1"/>
          </p:cNvSpPr>
          <p:nvPr/>
        </p:nvSpPr>
        <p:spPr bwMode="auto">
          <a:xfrm>
            <a:off x="3995738" y="4581525"/>
            <a:ext cx="288925" cy="341313"/>
          </a:xfrm>
          <a:prstGeom prst="rect">
            <a:avLst/>
          </a:prstGeom>
          <a:solidFill>
            <a:schemeClr val="accent1"/>
          </a:solidFill>
          <a:ln w="38100">
            <a:solidFill>
              <a:srgbClr val="FF0000"/>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4645" name="Rectangle 37"/>
          <p:cNvSpPr>
            <a:spLocks noChangeArrowheads="1"/>
          </p:cNvSpPr>
          <p:nvPr/>
        </p:nvSpPr>
        <p:spPr bwMode="auto">
          <a:xfrm>
            <a:off x="5253038" y="43465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4646" name="Rectangle 38"/>
          <p:cNvSpPr>
            <a:spLocks noChangeArrowheads="1"/>
          </p:cNvSpPr>
          <p:nvPr/>
        </p:nvSpPr>
        <p:spPr bwMode="auto">
          <a:xfrm>
            <a:off x="6465888" y="49625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4647" name="Rectangle 39"/>
          <p:cNvSpPr>
            <a:spLocks noChangeArrowheads="1"/>
          </p:cNvSpPr>
          <p:nvPr/>
        </p:nvSpPr>
        <p:spPr bwMode="auto">
          <a:xfrm>
            <a:off x="7669213" y="4005263"/>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4648" name="AutoShape 40"/>
          <p:cNvSpPr>
            <a:spLocks noChangeArrowheads="1"/>
          </p:cNvSpPr>
          <p:nvPr/>
        </p:nvSpPr>
        <p:spPr bwMode="auto">
          <a:xfrm>
            <a:off x="8101013" y="13477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324649" name="AutoShape 41"/>
          <p:cNvCxnSpPr>
            <a:cxnSpLocks noChangeShapeType="1"/>
            <a:stCxn id="324648" idx="0"/>
            <a:endCxn id="324648" idx="2"/>
          </p:cNvCxnSpPr>
          <p:nvPr/>
        </p:nvCxnSpPr>
        <p:spPr bwMode="auto">
          <a:xfrm>
            <a:off x="8482013" y="1341438"/>
            <a:ext cx="0" cy="1287462"/>
          </a:xfrm>
          <a:prstGeom prst="straightConnector1">
            <a:avLst/>
          </a:prstGeom>
          <a:noFill/>
          <a:ln w="38100">
            <a:solidFill>
              <a:schemeClr val="tx1"/>
            </a:solidFill>
            <a:round/>
            <a:headEnd/>
            <a:tailEnd/>
          </a:ln>
          <a:effectLst/>
        </p:spPr>
      </p:cxnSp>
      <p:grpSp>
        <p:nvGrpSpPr>
          <p:cNvPr id="324651" name="Group 43"/>
          <p:cNvGrpSpPr>
            <a:grpSpLocks/>
          </p:cNvGrpSpPr>
          <p:nvPr/>
        </p:nvGrpSpPr>
        <p:grpSpPr bwMode="auto">
          <a:xfrm>
            <a:off x="1258888" y="5689600"/>
            <a:ext cx="471487" cy="476250"/>
            <a:chOff x="2208" y="1920"/>
            <a:chExt cx="1152" cy="1680"/>
          </a:xfrm>
        </p:grpSpPr>
        <p:sp>
          <p:nvSpPr>
            <p:cNvPr id="324652" name="Oval 44"/>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324653" name="Oval 45"/>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324654" name="AutoShape 46"/>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324655" name="AutoShape 47"/>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324656" name="Group 48"/>
          <p:cNvGrpSpPr>
            <a:grpSpLocks/>
          </p:cNvGrpSpPr>
          <p:nvPr/>
        </p:nvGrpSpPr>
        <p:grpSpPr bwMode="auto">
          <a:xfrm>
            <a:off x="3708400" y="5689600"/>
            <a:ext cx="471488" cy="476250"/>
            <a:chOff x="2208" y="1920"/>
            <a:chExt cx="1152" cy="1680"/>
          </a:xfrm>
        </p:grpSpPr>
        <p:sp>
          <p:nvSpPr>
            <p:cNvPr id="324657" name="Oval 49"/>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324658" name="Oval 50"/>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324659" name="AutoShape 51"/>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324660" name="AutoShape 52"/>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324661" name="AutoShape 53"/>
          <p:cNvSpPr>
            <a:spLocks/>
          </p:cNvSpPr>
          <p:nvPr/>
        </p:nvSpPr>
        <p:spPr bwMode="auto">
          <a:xfrm>
            <a:off x="2989263" y="1771650"/>
            <a:ext cx="287337" cy="576263"/>
          </a:xfrm>
          <a:prstGeom prst="rightBrace">
            <a:avLst>
              <a:gd name="adj1" fmla="val 16713"/>
              <a:gd name="adj2" fmla="val 50000"/>
            </a:avLst>
          </a:prstGeom>
          <a:noFill/>
          <a:ln w="38100">
            <a:solidFill>
              <a:srgbClr val="FF0000"/>
            </a:solidFill>
            <a:round/>
            <a:headEnd/>
            <a:tailEnd/>
          </a:ln>
          <a:effectLst/>
        </p:spPr>
        <p:txBody>
          <a:bodyPr wrap="none" anchor="ctr"/>
          <a:lstStyle/>
          <a:p>
            <a:pPr>
              <a:lnSpc>
                <a:spcPct val="100000"/>
              </a:lnSpc>
              <a:spcBef>
                <a:spcPct val="0"/>
              </a:spcBef>
            </a:pPr>
            <a:endParaRPr lang="en-US" sz="2400" b="0">
              <a:solidFill>
                <a:schemeClr val="tx1"/>
              </a:solidFill>
              <a:latin typeface="+mj-lt"/>
            </a:endParaRPr>
          </a:p>
        </p:txBody>
      </p:sp>
      <p:sp>
        <p:nvSpPr>
          <p:cNvPr id="324662" name="Text Box 54"/>
          <p:cNvSpPr txBox="1">
            <a:spLocks noChangeArrowheads="1"/>
          </p:cNvSpPr>
          <p:nvPr/>
        </p:nvSpPr>
        <p:spPr bwMode="auto">
          <a:xfrm>
            <a:off x="3276600" y="1819275"/>
            <a:ext cx="3384550" cy="457200"/>
          </a:xfrm>
          <a:prstGeom prst="rect">
            <a:avLst/>
          </a:prstGeom>
          <a:noFill/>
          <a:ln w="38100">
            <a:noFill/>
            <a:miter lim="800000"/>
            <a:headEnd/>
            <a:tailEnd/>
          </a:ln>
          <a:effectLst/>
        </p:spPr>
        <p:txBody>
          <a:bodyPr>
            <a:spAutoFit/>
          </a:bodyPr>
          <a:lstStyle/>
          <a:p>
            <a:pPr algn="l">
              <a:lnSpc>
                <a:spcPct val="100000"/>
              </a:lnSpc>
              <a:spcBef>
                <a:spcPct val="50000"/>
              </a:spcBef>
            </a:pPr>
            <a:r>
              <a:rPr lang="en-US" sz="2400" dirty="0">
                <a:latin typeface="+mj-lt"/>
              </a:rPr>
              <a:t>Optimistic approach</a:t>
            </a:r>
          </a:p>
        </p:txBody>
      </p:sp>
      <p:sp>
        <p:nvSpPr>
          <p:cNvPr id="324663" name="AutoShape 55"/>
          <p:cNvSpPr>
            <a:spLocks noChangeArrowheads="1"/>
          </p:cNvSpPr>
          <p:nvPr/>
        </p:nvSpPr>
        <p:spPr bwMode="auto">
          <a:xfrm>
            <a:off x="1476375"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4665" name="AutoShape 57"/>
          <p:cNvSpPr>
            <a:spLocks noChangeArrowheads="1"/>
          </p:cNvSpPr>
          <p:nvPr/>
        </p:nvSpPr>
        <p:spPr bwMode="auto">
          <a:xfrm>
            <a:off x="3995738" y="45815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4666" name="AutoShape 58"/>
          <p:cNvSpPr>
            <a:spLocks noChangeArrowheads="1"/>
          </p:cNvSpPr>
          <p:nvPr/>
        </p:nvSpPr>
        <p:spPr bwMode="auto">
          <a:xfrm>
            <a:off x="7667625" y="39338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4667" name="AutoShape 59"/>
          <p:cNvSpPr>
            <a:spLocks noChangeArrowheads="1"/>
          </p:cNvSpPr>
          <p:nvPr/>
        </p:nvSpPr>
        <p:spPr bwMode="auto">
          <a:xfrm>
            <a:off x="6443663" y="49418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4668" name="AutoShape 60"/>
          <p:cNvSpPr>
            <a:spLocks noChangeArrowheads="1"/>
          </p:cNvSpPr>
          <p:nvPr/>
        </p:nvSpPr>
        <p:spPr bwMode="auto">
          <a:xfrm>
            <a:off x="5219700"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4669" name="AutoShape 61"/>
          <p:cNvSpPr>
            <a:spLocks noChangeArrowheads="1"/>
          </p:cNvSpPr>
          <p:nvPr/>
        </p:nvSpPr>
        <p:spPr bwMode="auto">
          <a:xfrm>
            <a:off x="8459788" y="134143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4670" name="AutoShape 62"/>
          <p:cNvSpPr>
            <a:spLocks noChangeArrowheads="1"/>
          </p:cNvSpPr>
          <p:nvPr/>
        </p:nvSpPr>
        <p:spPr bwMode="auto">
          <a:xfrm>
            <a:off x="2700338"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1" name="Footer Placeholder 60"/>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661"/>
                                        </p:tgtEl>
                                        <p:attrNameLst>
                                          <p:attrName>style.visibility</p:attrName>
                                        </p:attrNameLst>
                                      </p:cBhvr>
                                      <p:to>
                                        <p:strVal val="visible"/>
                                      </p:to>
                                    </p:set>
                                    <p:animEffect transition="in" filter="blinds(horizontal)">
                                      <p:cBhvr>
                                        <p:cTn id="7" dur="500"/>
                                        <p:tgtEl>
                                          <p:spTgt spid="3246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4662"/>
                                        </p:tgtEl>
                                        <p:attrNameLst>
                                          <p:attrName>style.visibility</p:attrName>
                                        </p:attrNameLst>
                                      </p:cBhvr>
                                      <p:to>
                                        <p:strVal val="visible"/>
                                      </p:to>
                                    </p:set>
                                    <p:animEffect transition="in" filter="blinds(horizontal)">
                                      <p:cBhvr>
                                        <p:cTn id="10" dur="500"/>
                                        <p:tgtEl>
                                          <p:spTgt spid="324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61" grpId="0" animBg="1"/>
      <p:bldP spid="32466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2443BEA1-E76C-4D98-B027-7ECB6C8B33CA}" type="slidenum">
              <a:rPr lang="en-US">
                <a:latin typeface="+mj-lt"/>
              </a:rPr>
              <a:pPr/>
              <a:t>39</a:t>
            </a:fld>
            <a:endParaRPr lang="en-US">
              <a:latin typeface="+mj-lt"/>
            </a:endParaRPr>
          </a:p>
        </p:txBody>
      </p:sp>
      <p:sp>
        <p:nvSpPr>
          <p:cNvPr id="63490" name="Rectangle 2"/>
          <p:cNvSpPr>
            <a:spLocks noGrp="1" noChangeArrowheads="1"/>
          </p:cNvSpPr>
          <p:nvPr>
            <p:ph type="title"/>
          </p:nvPr>
        </p:nvSpPr>
        <p:spPr>
          <a:xfrm>
            <a:off x="760413" y="-100013"/>
            <a:ext cx="7772400" cy="1143001"/>
          </a:xfrm>
        </p:spPr>
        <p:txBody>
          <a:bodyPr/>
          <a:lstStyle/>
          <a:p>
            <a:r>
              <a:rPr lang="en-US" sz="4000"/>
              <a:t>add(6)</a:t>
            </a:r>
          </a:p>
        </p:txBody>
      </p:sp>
      <p:sp>
        <p:nvSpPr>
          <p:cNvPr id="63498" name="AutoShape 10"/>
          <p:cNvSpPr>
            <a:spLocks noChangeArrowheads="1"/>
          </p:cNvSpPr>
          <p:nvPr/>
        </p:nvSpPr>
        <p:spPr bwMode="auto">
          <a:xfrm>
            <a:off x="6572250"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63499" name="AutoShape 11"/>
          <p:cNvCxnSpPr>
            <a:cxnSpLocks noChangeShapeType="1"/>
            <a:stCxn id="63498" idx="0"/>
            <a:endCxn id="63498" idx="2"/>
          </p:cNvCxnSpPr>
          <p:nvPr/>
        </p:nvCxnSpPr>
        <p:spPr bwMode="auto">
          <a:xfrm>
            <a:off x="6953250" y="4956175"/>
            <a:ext cx="0" cy="620713"/>
          </a:xfrm>
          <a:prstGeom prst="straightConnector1">
            <a:avLst/>
          </a:prstGeom>
          <a:noFill/>
          <a:ln w="38100">
            <a:solidFill>
              <a:schemeClr val="tx1"/>
            </a:solidFill>
            <a:round/>
            <a:headEnd/>
            <a:tailEnd/>
          </a:ln>
          <a:effectLst/>
        </p:spPr>
      </p:cxnSp>
      <p:sp>
        <p:nvSpPr>
          <p:cNvPr id="63501" name="AutoShape 13"/>
          <p:cNvSpPr>
            <a:spLocks noChangeArrowheads="1"/>
          </p:cNvSpPr>
          <p:nvPr/>
        </p:nvSpPr>
        <p:spPr bwMode="auto">
          <a:xfrm>
            <a:off x="5364163"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63502" name="AutoShape 14"/>
          <p:cNvCxnSpPr>
            <a:cxnSpLocks noChangeShapeType="1"/>
            <a:stCxn id="63501" idx="0"/>
            <a:endCxn id="63501" idx="2"/>
          </p:cNvCxnSpPr>
          <p:nvPr/>
        </p:nvCxnSpPr>
        <p:spPr bwMode="auto">
          <a:xfrm>
            <a:off x="5745163" y="4292600"/>
            <a:ext cx="0" cy="1284288"/>
          </a:xfrm>
          <a:prstGeom prst="straightConnector1">
            <a:avLst/>
          </a:prstGeom>
          <a:noFill/>
          <a:ln w="38100">
            <a:solidFill>
              <a:schemeClr val="tx1"/>
            </a:solidFill>
            <a:round/>
            <a:headEnd/>
            <a:tailEnd/>
          </a:ln>
          <a:effectLst/>
        </p:spPr>
      </p:cxnSp>
      <p:sp>
        <p:nvSpPr>
          <p:cNvPr id="63504" name="AutoShape 16"/>
          <p:cNvSpPr>
            <a:spLocks noChangeArrowheads="1"/>
          </p:cNvSpPr>
          <p:nvPr/>
        </p:nvSpPr>
        <p:spPr bwMode="auto">
          <a:xfrm>
            <a:off x="7791450"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63505" name="AutoShape 17"/>
          <p:cNvCxnSpPr>
            <a:cxnSpLocks noChangeShapeType="1"/>
            <a:stCxn id="63504" idx="0"/>
            <a:endCxn id="63504" idx="2"/>
          </p:cNvCxnSpPr>
          <p:nvPr/>
        </p:nvCxnSpPr>
        <p:spPr bwMode="auto">
          <a:xfrm>
            <a:off x="8172450" y="3933825"/>
            <a:ext cx="0" cy="1643063"/>
          </a:xfrm>
          <a:prstGeom prst="straightConnector1">
            <a:avLst/>
          </a:prstGeom>
          <a:noFill/>
          <a:ln w="38100">
            <a:solidFill>
              <a:schemeClr val="tx1"/>
            </a:solidFill>
            <a:round/>
            <a:headEnd/>
            <a:tailEnd/>
          </a:ln>
          <a:effectLst/>
        </p:spPr>
      </p:cxnSp>
      <p:sp>
        <p:nvSpPr>
          <p:cNvPr id="63517" name="Line 29"/>
          <p:cNvSpPr>
            <a:spLocks noChangeShapeType="1"/>
          </p:cNvSpPr>
          <p:nvPr/>
        </p:nvSpPr>
        <p:spPr bwMode="auto">
          <a:xfrm>
            <a:off x="6024563"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18" name="Line 30"/>
          <p:cNvSpPr>
            <a:spLocks noChangeShapeType="1"/>
          </p:cNvSpPr>
          <p:nvPr/>
        </p:nvSpPr>
        <p:spPr bwMode="auto">
          <a:xfrm>
            <a:off x="7231063"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20" name="Line 32"/>
          <p:cNvSpPr>
            <a:spLocks noChangeShapeType="1"/>
          </p:cNvSpPr>
          <p:nvPr/>
        </p:nvSpPr>
        <p:spPr bwMode="auto">
          <a:xfrm>
            <a:off x="6024563"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21" name="Line 33"/>
          <p:cNvSpPr>
            <a:spLocks noChangeShapeType="1"/>
          </p:cNvSpPr>
          <p:nvPr/>
        </p:nvSpPr>
        <p:spPr bwMode="auto">
          <a:xfrm>
            <a:off x="6024563"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22" name="Line 34"/>
          <p:cNvSpPr>
            <a:spLocks noChangeShapeType="1"/>
          </p:cNvSpPr>
          <p:nvPr/>
        </p:nvSpPr>
        <p:spPr bwMode="auto">
          <a:xfrm>
            <a:off x="6024563"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23" name="Line 35"/>
          <p:cNvSpPr>
            <a:spLocks noChangeShapeType="1"/>
          </p:cNvSpPr>
          <p:nvPr/>
        </p:nvSpPr>
        <p:spPr bwMode="auto">
          <a:xfrm>
            <a:off x="7231063"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492" name="AutoShape 4"/>
          <p:cNvSpPr>
            <a:spLocks noChangeArrowheads="1"/>
          </p:cNvSpPr>
          <p:nvPr/>
        </p:nvSpPr>
        <p:spPr bwMode="auto">
          <a:xfrm>
            <a:off x="1571625"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63493" name="AutoShape 5"/>
          <p:cNvCxnSpPr>
            <a:cxnSpLocks noChangeShapeType="1"/>
            <a:stCxn id="63492" idx="0"/>
            <a:endCxn id="63492" idx="2"/>
          </p:cNvCxnSpPr>
          <p:nvPr/>
        </p:nvCxnSpPr>
        <p:spPr bwMode="auto">
          <a:xfrm>
            <a:off x="1952625" y="5210175"/>
            <a:ext cx="0" cy="366713"/>
          </a:xfrm>
          <a:prstGeom prst="straightConnector1">
            <a:avLst/>
          </a:prstGeom>
          <a:noFill/>
          <a:ln w="38100">
            <a:solidFill>
              <a:schemeClr val="tx1"/>
            </a:solidFill>
            <a:round/>
            <a:headEnd/>
            <a:tailEnd/>
          </a:ln>
          <a:effectLst/>
        </p:spPr>
      </p:cxnSp>
      <p:sp>
        <p:nvSpPr>
          <p:cNvPr id="63495" name="AutoShape 7"/>
          <p:cNvSpPr>
            <a:spLocks noChangeArrowheads="1"/>
          </p:cNvSpPr>
          <p:nvPr/>
        </p:nvSpPr>
        <p:spPr bwMode="auto">
          <a:xfrm>
            <a:off x="2843213"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63496" name="AutoShape 8"/>
          <p:cNvCxnSpPr>
            <a:cxnSpLocks noChangeShapeType="1"/>
            <a:stCxn id="63495" idx="0"/>
            <a:endCxn id="63495" idx="2"/>
          </p:cNvCxnSpPr>
          <p:nvPr/>
        </p:nvCxnSpPr>
        <p:spPr bwMode="auto">
          <a:xfrm>
            <a:off x="3224213" y="4578350"/>
            <a:ext cx="0" cy="998538"/>
          </a:xfrm>
          <a:prstGeom prst="straightConnector1">
            <a:avLst/>
          </a:prstGeom>
          <a:noFill/>
          <a:ln w="38100">
            <a:solidFill>
              <a:schemeClr val="tx1"/>
            </a:solidFill>
            <a:round/>
            <a:headEnd/>
            <a:tailEnd/>
          </a:ln>
          <a:effectLst/>
        </p:spPr>
      </p:cxnSp>
      <p:sp>
        <p:nvSpPr>
          <p:cNvPr id="63507" name="AutoShape 19"/>
          <p:cNvSpPr>
            <a:spLocks noChangeArrowheads="1"/>
          </p:cNvSpPr>
          <p:nvPr/>
        </p:nvSpPr>
        <p:spPr bwMode="auto">
          <a:xfrm>
            <a:off x="363538" y="3941763"/>
            <a:ext cx="762000" cy="1639887"/>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63508" name="AutoShape 20"/>
          <p:cNvCxnSpPr>
            <a:cxnSpLocks noChangeShapeType="1"/>
            <a:stCxn id="63507" idx="0"/>
            <a:endCxn id="63507" idx="2"/>
          </p:cNvCxnSpPr>
          <p:nvPr/>
        </p:nvCxnSpPr>
        <p:spPr bwMode="auto">
          <a:xfrm>
            <a:off x="744538" y="3933825"/>
            <a:ext cx="0" cy="1655763"/>
          </a:xfrm>
          <a:prstGeom prst="straightConnector1">
            <a:avLst/>
          </a:prstGeom>
          <a:noFill/>
          <a:ln w="38100">
            <a:solidFill>
              <a:schemeClr val="tx1"/>
            </a:solidFill>
            <a:round/>
            <a:headEnd/>
            <a:tailEnd/>
          </a:ln>
          <a:effectLst/>
        </p:spPr>
      </p:cxnSp>
      <p:sp>
        <p:nvSpPr>
          <p:cNvPr id="63511" name="Line 23"/>
          <p:cNvSpPr>
            <a:spLocks noChangeShapeType="1"/>
          </p:cNvSpPr>
          <p:nvPr/>
        </p:nvSpPr>
        <p:spPr bwMode="auto">
          <a:xfrm>
            <a:off x="1000125"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63512" name="Line 24"/>
          <p:cNvSpPr>
            <a:spLocks noChangeShapeType="1"/>
          </p:cNvSpPr>
          <p:nvPr/>
        </p:nvSpPr>
        <p:spPr bwMode="auto">
          <a:xfrm>
            <a:off x="1000125"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13" name="Line 25"/>
          <p:cNvSpPr>
            <a:spLocks noChangeShapeType="1"/>
          </p:cNvSpPr>
          <p:nvPr/>
        </p:nvSpPr>
        <p:spPr bwMode="auto">
          <a:xfrm>
            <a:off x="1000125"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14" name="Line 26"/>
          <p:cNvSpPr>
            <a:spLocks noChangeShapeType="1"/>
          </p:cNvSpPr>
          <p:nvPr/>
        </p:nvSpPr>
        <p:spPr bwMode="auto">
          <a:xfrm>
            <a:off x="1000125"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15" name="Line 27"/>
          <p:cNvSpPr>
            <a:spLocks noChangeShapeType="1"/>
          </p:cNvSpPr>
          <p:nvPr/>
        </p:nvSpPr>
        <p:spPr bwMode="auto">
          <a:xfrm>
            <a:off x="2270125"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16" name="Line 28"/>
          <p:cNvSpPr>
            <a:spLocks noChangeShapeType="1"/>
          </p:cNvSpPr>
          <p:nvPr/>
        </p:nvSpPr>
        <p:spPr bwMode="auto">
          <a:xfrm>
            <a:off x="3540125"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63524" name="Line 36"/>
          <p:cNvSpPr>
            <a:spLocks noChangeShapeType="1"/>
          </p:cNvSpPr>
          <p:nvPr/>
        </p:nvSpPr>
        <p:spPr bwMode="auto">
          <a:xfrm>
            <a:off x="3540125"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63525" name="Line 37"/>
          <p:cNvSpPr>
            <a:spLocks noChangeShapeType="1"/>
          </p:cNvSpPr>
          <p:nvPr/>
        </p:nvSpPr>
        <p:spPr bwMode="auto">
          <a:xfrm>
            <a:off x="3540125"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63529" name="Oval 41"/>
          <p:cNvSpPr>
            <a:spLocks noChangeArrowheads="1"/>
          </p:cNvSpPr>
          <p:nvPr/>
        </p:nvSpPr>
        <p:spPr bwMode="auto">
          <a:xfrm>
            <a:off x="587375" y="5838825"/>
            <a:ext cx="471488" cy="327025"/>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63530" name="Oval 42"/>
          <p:cNvSpPr>
            <a:spLocks noChangeArrowheads="1"/>
          </p:cNvSpPr>
          <p:nvPr/>
        </p:nvSpPr>
        <p:spPr bwMode="auto">
          <a:xfrm>
            <a:off x="763588" y="5907088"/>
            <a:ext cx="119062" cy="82550"/>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63531" name="AutoShape 43"/>
          <p:cNvSpPr>
            <a:spLocks noChangeArrowheads="1"/>
          </p:cNvSpPr>
          <p:nvPr/>
        </p:nvSpPr>
        <p:spPr bwMode="auto">
          <a:xfrm flipV="1">
            <a:off x="754063" y="5961063"/>
            <a:ext cx="138112" cy="123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63532" name="AutoShape 44"/>
          <p:cNvSpPr>
            <a:spLocks noChangeArrowheads="1"/>
          </p:cNvSpPr>
          <p:nvPr/>
        </p:nvSpPr>
        <p:spPr bwMode="auto">
          <a:xfrm>
            <a:off x="685800" y="5689600"/>
            <a:ext cx="255588" cy="395288"/>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sp>
        <p:nvSpPr>
          <p:cNvPr id="63534" name="Oval 46"/>
          <p:cNvSpPr>
            <a:spLocks noChangeArrowheads="1"/>
          </p:cNvSpPr>
          <p:nvPr/>
        </p:nvSpPr>
        <p:spPr bwMode="auto">
          <a:xfrm>
            <a:off x="3036888" y="5838825"/>
            <a:ext cx="471487" cy="327025"/>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63535" name="Oval 47"/>
          <p:cNvSpPr>
            <a:spLocks noChangeArrowheads="1"/>
          </p:cNvSpPr>
          <p:nvPr/>
        </p:nvSpPr>
        <p:spPr bwMode="auto">
          <a:xfrm>
            <a:off x="3213100" y="5907088"/>
            <a:ext cx="119063" cy="82550"/>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63536" name="AutoShape 48"/>
          <p:cNvSpPr>
            <a:spLocks noChangeArrowheads="1"/>
          </p:cNvSpPr>
          <p:nvPr/>
        </p:nvSpPr>
        <p:spPr bwMode="auto">
          <a:xfrm flipV="1">
            <a:off x="3203575" y="5961063"/>
            <a:ext cx="138113" cy="123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63537" name="AutoShape 49"/>
          <p:cNvSpPr>
            <a:spLocks noChangeArrowheads="1"/>
          </p:cNvSpPr>
          <p:nvPr/>
        </p:nvSpPr>
        <p:spPr bwMode="auto">
          <a:xfrm>
            <a:off x="3135313" y="5689600"/>
            <a:ext cx="255587" cy="395288"/>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sp>
        <p:nvSpPr>
          <p:cNvPr id="63543" name="Line 55"/>
          <p:cNvSpPr>
            <a:spLocks noChangeShapeType="1"/>
          </p:cNvSpPr>
          <p:nvPr/>
        </p:nvSpPr>
        <p:spPr bwMode="auto">
          <a:xfrm>
            <a:off x="4805363"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44" name="Line 56"/>
          <p:cNvSpPr>
            <a:spLocks noChangeShapeType="1"/>
          </p:cNvSpPr>
          <p:nvPr/>
        </p:nvSpPr>
        <p:spPr bwMode="auto">
          <a:xfrm>
            <a:off x="4805363"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45" name="Line 57"/>
          <p:cNvSpPr>
            <a:spLocks noChangeShapeType="1"/>
          </p:cNvSpPr>
          <p:nvPr/>
        </p:nvSpPr>
        <p:spPr bwMode="auto">
          <a:xfrm>
            <a:off x="4805363"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46" name="Line 58"/>
          <p:cNvSpPr>
            <a:spLocks noChangeShapeType="1"/>
          </p:cNvSpPr>
          <p:nvPr/>
        </p:nvSpPr>
        <p:spPr bwMode="auto">
          <a:xfrm>
            <a:off x="4808538"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50" name="Rectangle 62"/>
          <p:cNvSpPr>
            <a:spLocks noChangeArrowheads="1"/>
          </p:cNvSpPr>
          <p:nvPr/>
        </p:nvSpPr>
        <p:spPr bwMode="auto">
          <a:xfrm>
            <a:off x="612775" y="1260475"/>
            <a:ext cx="8496300" cy="2384425"/>
          </a:xfrm>
          <a:prstGeom prst="rect">
            <a:avLst/>
          </a:prstGeom>
          <a:noFill/>
          <a:ln w="9525">
            <a:noFill/>
            <a:miter lim="800000"/>
            <a:headEnd/>
            <a:tailEnd/>
          </a:ln>
          <a:effectLst/>
        </p:spPr>
        <p:txBody>
          <a:bodyPr/>
          <a:lstStyle/>
          <a:p>
            <a:pPr marL="342900" indent="-342900" algn="l">
              <a:lnSpc>
                <a:spcPct val="100000"/>
              </a:lnSpc>
              <a:buFontTx/>
              <a:buChar char="•"/>
            </a:pPr>
            <a:r>
              <a:rPr lang="en-US" sz="3200" dirty="0">
                <a:solidFill>
                  <a:schemeClr val="tx1"/>
                </a:solidFill>
                <a:latin typeface="+mj-lt"/>
              </a:rPr>
              <a:t>find()</a:t>
            </a:r>
            <a:r>
              <a:rPr lang="en-US" sz="3200" b="0" dirty="0">
                <a:solidFill>
                  <a:srgbClr val="0000FF"/>
                </a:solidFill>
                <a:latin typeface="+mj-lt"/>
              </a:rPr>
              <a:t> predecessors</a:t>
            </a:r>
          </a:p>
          <a:p>
            <a:pPr marL="342900" indent="-342900" algn="l">
              <a:lnSpc>
                <a:spcPct val="100000"/>
              </a:lnSpc>
              <a:buFontTx/>
              <a:buChar char="•"/>
            </a:pPr>
            <a:r>
              <a:rPr lang="en-US" sz="3200" b="0" dirty="0">
                <a:solidFill>
                  <a:srgbClr val="0000FF"/>
                </a:solidFill>
                <a:latin typeface="+mj-lt"/>
              </a:rPr>
              <a:t>Lock them</a:t>
            </a:r>
          </a:p>
          <a:p>
            <a:pPr marL="342900" indent="-342900" algn="l">
              <a:lnSpc>
                <a:spcPct val="100000"/>
              </a:lnSpc>
              <a:buFontTx/>
              <a:buChar char="•"/>
            </a:pPr>
            <a:r>
              <a:rPr lang="en-US" sz="3200" b="0" dirty="0">
                <a:solidFill>
                  <a:srgbClr val="0000FF"/>
                </a:solidFill>
                <a:latin typeface="+mj-lt"/>
              </a:rPr>
              <a:t>Validate</a:t>
            </a:r>
          </a:p>
          <a:p>
            <a:pPr marL="342900" indent="-342900" algn="l">
              <a:lnSpc>
                <a:spcPct val="100000"/>
              </a:lnSpc>
              <a:buFontTx/>
              <a:buChar char="•"/>
            </a:pPr>
            <a:r>
              <a:rPr lang="en-US" sz="3200" b="0" dirty="0">
                <a:solidFill>
                  <a:srgbClr val="0000FF"/>
                </a:solidFill>
                <a:latin typeface="+mj-lt"/>
              </a:rPr>
              <a:t>Splice</a:t>
            </a:r>
          </a:p>
          <a:p>
            <a:pPr marL="742950" lvl="1" indent="-285750" algn="l">
              <a:buFontTx/>
              <a:buChar char="–"/>
            </a:pPr>
            <a:endParaRPr lang="en-US" sz="2400" b="0" dirty="0">
              <a:solidFill>
                <a:srgbClr val="0000FF"/>
              </a:solidFill>
              <a:latin typeface="+mj-lt"/>
            </a:endParaRPr>
          </a:p>
          <a:p>
            <a:pPr marL="742950" lvl="1" indent="-285750" algn="l">
              <a:buFontTx/>
              <a:buChar char="–"/>
            </a:pPr>
            <a:endParaRPr lang="en-US" sz="2000" b="0" dirty="0">
              <a:solidFill>
                <a:schemeClr val="bg2"/>
              </a:solidFill>
              <a:latin typeface="+mj-lt"/>
            </a:endParaRPr>
          </a:p>
        </p:txBody>
      </p:sp>
      <p:sp>
        <p:nvSpPr>
          <p:cNvPr id="63519" name="Line 31"/>
          <p:cNvSpPr>
            <a:spLocks noChangeShapeType="1"/>
          </p:cNvSpPr>
          <p:nvPr/>
        </p:nvSpPr>
        <p:spPr bwMode="auto">
          <a:xfrm>
            <a:off x="1042988"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3553" name="Rectangle 65"/>
          <p:cNvSpPr>
            <a:spLocks noChangeArrowheads="1"/>
          </p:cNvSpPr>
          <p:nvPr/>
        </p:nvSpPr>
        <p:spPr bwMode="auto">
          <a:xfrm>
            <a:off x="3273425" y="4672013"/>
            <a:ext cx="288925" cy="341312"/>
          </a:xfrm>
          <a:prstGeom prst="rect">
            <a:avLst/>
          </a:prstGeom>
          <a:solidFill>
            <a:schemeClr val="accent1"/>
          </a:solidFill>
          <a:ln w="38100">
            <a:solidFill>
              <a:srgbClr val="FF0000"/>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3541" name="AutoShape 53"/>
          <p:cNvSpPr>
            <a:spLocks noChangeArrowheads="1"/>
          </p:cNvSpPr>
          <p:nvPr/>
        </p:nvSpPr>
        <p:spPr bwMode="auto">
          <a:xfrm>
            <a:off x="8027988" y="13477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63542" name="AutoShape 54"/>
          <p:cNvCxnSpPr>
            <a:cxnSpLocks noChangeShapeType="1"/>
            <a:stCxn id="63541" idx="0"/>
            <a:endCxn id="63541" idx="2"/>
          </p:cNvCxnSpPr>
          <p:nvPr/>
        </p:nvCxnSpPr>
        <p:spPr bwMode="auto">
          <a:xfrm>
            <a:off x="8408988" y="1341438"/>
            <a:ext cx="0" cy="1287462"/>
          </a:xfrm>
          <a:prstGeom prst="straightConnector1">
            <a:avLst/>
          </a:prstGeom>
          <a:noFill/>
          <a:ln w="38100">
            <a:solidFill>
              <a:schemeClr val="tx1"/>
            </a:solidFill>
            <a:round/>
            <a:headEnd/>
            <a:tailEnd/>
          </a:ln>
          <a:effectLst/>
        </p:spPr>
      </p:cxnSp>
      <p:sp>
        <p:nvSpPr>
          <p:cNvPr id="63554" name="Rectangle 66"/>
          <p:cNvSpPr>
            <a:spLocks noChangeArrowheads="1"/>
          </p:cNvSpPr>
          <p:nvPr/>
        </p:nvSpPr>
        <p:spPr bwMode="auto">
          <a:xfrm>
            <a:off x="8450263" y="1395413"/>
            <a:ext cx="288925" cy="341312"/>
          </a:xfrm>
          <a:prstGeom prst="rect">
            <a:avLst/>
          </a:prstGeom>
          <a:solidFill>
            <a:srgbClr val="00FF00"/>
          </a:solidFill>
          <a:ln w="38100">
            <a:solidFill>
              <a:schemeClr val="tx1"/>
            </a:solidFill>
            <a:miter lim="800000"/>
            <a:headEnd/>
            <a:tailEnd/>
          </a:ln>
          <a:effectLst/>
        </p:spPr>
        <p:txBody>
          <a:bodyPr wrap="none" anchor="ctr"/>
          <a:lstStyle/>
          <a:p>
            <a:pPr>
              <a:lnSpc>
                <a:spcPct val="100000"/>
              </a:lnSpc>
              <a:spcBef>
                <a:spcPct val="0"/>
              </a:spcBef>
            </a:pPr>
            <a:endParaRPr lang="en-US" sz="2400">
              <a:latin typeface="+mj-lt"/>
            </a:endParaRPr>
          </a:p>
        </p:txBody>
      </p:sp>
      <p:sp>
        <p:nvSpPr>
          <p:cNvPr id="63555" name="Rectangle 67"/>
          <p:cNvSpPr>
            <a:spLocks noChangeArrowheads="1"/>
          </p:cNvSpPr>
          <p:nvPr/>
        </p:nvSpPr>
        <p:spPr bwMode="auto">
          <a:xfrm>
            <a:off x="5795963" y="43656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3556" name="Rectangle 68"/>
          <p:cNvSpPr>
            <a:spLocks noChangeArrowheads="1"/>
          </p:cNvSpPr>
          <p:nvPr/>
        </p:nvSpPr>
        <p:spPr bwMode="auto">
          <a:xfrm>
            <a:off x="7019925" y="50133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3557" name="Rectangle 69"/>
          <p:cNvSpPr>
            <a:spLocks noChangeArrowheads="1"/>
          </p:cNvSpPr>
          <p:nvPr/>
        </p:nvSpPr>
        <p:spPr bwMode="auto">
          <a:xfrm>
            <a:off x="8210550" y="4011613"/>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3573" name="AutoShape 85"/>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3574" name="AutoShape 86"/>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3575" name="AutoShape 87"/>
          <p:cNvSpPr>
            <a:spLocks noChangeArrowheads="1"/>
          </p:cNvSpPr>
          <p:nvPr/>
        </p:nvSpPr>
        <p:spPr bwMode="auto">
          <a:xfrm>
            <a:off x="320357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3576" name="AutoShape 88"/>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3577" name="AutoShape 89"/>
          <p:cNvSpPr>
            <a:spLocks noChangeArrowheads="1"/>
          </p:cNvSpPr>
          <p:nvPr/>
        </p:nvSpPr>
        <p:spPr bwMode="auto">
          <a:xfrm>
            <a:off x="694848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3578" name="AutoShape 90"/>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58" name="Footer Placeholder 57"/>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AD800CB-1F10-4B83-93BD-7D39FD184057}" type="slidenum">
              <a:rPr lang="en-US">
                <a:latin typeface="+mj-lt"/>
              </a:rPr>
              <a:pPr/>
              <a:t>4</a:t>
            </a:fld>
            <a:endParaRPr lang="en-US">
              <a:latin typeface="+mj-lt"/>
            </a:endParaRPr>
          </a:p>
        </p:txBody>
      </p:sp>
      <p:sp>
        <p:nvSpPr>
          <p:cNvPr id="110594" name="Rectangle 2"/>
          <p:cNvSpPr>
            <a:spLocks noGrp="1" noChangeArrowheads="1"/>
          </p:cNvSpPr>
          <p:nvPr>
            <p:ph type="title"/>
          </p:nvPr>
        </p:nvSpPr>
        <p:spPr>
          <a:xfrm>
            <a:off x="685800" y="333375"/>
            <a:ext cx="7772400" cy="1143000"/>
          </a:xfrm>
        </p:spPr>
        <p:txBody>
          <a:bodyPr/>
          <a:lstStyle/>
          <a:p>
            <a:r>
              <a:rPr lang="en-US"/>
              <a:t>Concurrent Sets</a:t>
            </a:r>
          </a:p>
        </p:txBody>
      </p:sp>
      <p:sp>
        <p:nvSpPr>
          <p:cNvPr id="110595" name="Rectangle 3"/>
          <p:cNvSpPr>
            <a:spLocks noGrp="1" noChangeArrowheads="1"/>
          </p:cNvSpPr>
          <p:nvPr>
            <p:ph type="body" idx="1"/>
          </p:nvPr>
        </p:nvSpPr>
        <p:spPr>
          <a:noFill/>
          <a:ln/>
        </p:spPr>
        <p:txBody>
          <a:bodyPr/>
          <a:lstStyle/>
          <a:p>
            <a:r>
              <a:rPr lang="en-US" dirty="0">
                <a:solidFill>
                  <a:srgbClr val="0000FF"/>
                </a:solidFill>
                <a:latin typeface="+mj-lt"/>
              </a:rPr>
              <a:t>Balanced Trees?</a:t>
            </a:r>
          </a:p>
          <a:p>
            <a:pPr lvl="1"/>
            <a:r>
              <a:rPr lang="en-US" dirty="0">
                <a:solidFill>
                  <a:srgbClr val="FF0000"/>
                </a:solidFill>
                <a:latin typeface="+mj-lt"/>
              </a:rPr>
              <a:t>Red</a:t>
            </a:r>
            <a:r>
              <a:rPr lang="en-US" dirty="0">
                <a:solidFill>
                  <a:srgbClr val="0000FF"/>
                </a:solidFill>
                <a:latin typeface="+mj-lt"/>
              </a:rPr>
              <a:t>-</a:t>
            </a:r>
            <a:r>
              <a:rPr lang="en-US" dirty="0">
                <a:solidFill>
                  <a:schemeClr val="tx1"/>
                </a:solidFill>
                <a:latin typeface="+mj-lt"/>
              </a:rPr>
              <a:t>Black</a:t>
            </a:r>
            <a:r>
              <a:rPr lang="en-US" dirty="0">
                <a:solidFill>
                  <a:srgbClr val="0000FF"/>
                </a:solidFill>
                <a:latin typeface="+mj-lt"/>
              </a:rPr>
              <a:t> trees, AVL trees, …</a:t>
            </a:r>
          </a:p>
          <a:p>
            <a:r>
              <a:rPr lang="en-US" dirty="0">
                <a:latin typeface="+mj-lt"/>
              </a:rPr>
              <a:t>Problem</a:t>
            </a:r>
            <a:r>
              <a:rPr lang="en-US" dirty="0">
                <a:solidFill>
                  <a:srgbClr val="0000FF"/>
                </a:solidFill>
                <a:latin typeface="+mj-lt"/>
              </a:rPr>
              <a:t>: no one does this well …</a:t>
            </a:r>
          </a:p>
          <a:p>
            <a:r>
              <a:rPr lang="en-US" dirty="0">
                <a:solidFill>
                  <a:srgbClr val="0000FF"/>
                </a:solidFill>
                <a:latin typeface="+mj-lt"/>
              </a:rPr>
              <a:t>… because </a:t>
            </a:r>
            <a:r>
              <a:rPr lang="en-US" b="1" dirty="0">
                <a:solidFill>
                  <a:schemeClr val="tx1"/>
                </a:solidFill>
                <a:latin typeface="+mj-lt"/>
              </a:rPr>
              <a:t>rebalancing</a:t>
            </a:r>
            <a:r>
              <a:rPr lang="en-US" dirty="0">
                <a:solidFill>
                  <a:srgbClr val="0000FF"/>
                </a:solidFill>
                <a:latin typeface="+mj-lt"/>
              </a:rPr>
              <a:t> after </a:t>
            </a:r>
            <a:r>
              <a:rPr lang="en-US" dirty="0">
                <a:latin typeface="+mj-lt"/>
              </a:rPr>
              <a:t>add()</a:t>
            </a:r>
            <a:r>
              <a:rPr lang="en-US" dirty="0">
                <a:solidFill>
                  <a:srgbClr val="0000FF"/>
                </a:solidFill>
                <a:latin typeface="+mj-lt"/>
              </a:rPr>
              <a:t> or </a:t>
            </a:r>
            <a:r>
              <a:rPr lang="en-US" dirty="0">
                <a:latin typeface="+mj-lt"/>
              </a:rPr>
              <a:t>remove()</a:t>
            </a:r>
            <a:r>
              <a:rPr lang="en-US" dirty="0">
                <a:solidFill>
                  <a:srgbClr val="0000FF"/>
                </a:solidFill>
                <a:latin typeface="+mj-lt"/>
              </a:rPr>
              <a:t> is a global operation</a:t>
            </a:r>
          </a:p>
        </p:txBody>
      </p:sp>
      <p:sp>
        <p:nvSpPr>
          <p:cNvPr id="6" name="Footer Placeholder 5"/>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2"/>
          </p:nvPr>
        </p:nvSpPr>
        <p:spPr/>
        <p:txBody>
          <a:bodyPr/>
          <a:lstStyle/>
          <a:p>
            <a:fld id="{5D2EAAF9-7082-4038-A698-A5C3E508D717}" type="slidenum">
              <a:rPr lang="en-US">
                <a:latin typeface="+mj-lt"/>
              </a:rPr>
              <a:pPr/>
              <a:t>40</a:t>
            </a:fld>
            <a:endParaRPr lang="en-US">
              <a:latin typeface="+mj-lt"/>
            </a:endParaRPr>
          </a:p>
        </p:txBody>
      </p:sp>
      <p:sp>
        <p:nvSpPr>
          <p:cNvPr id="66562" name="Rectangle 2"/>
          <p:cNvSpPr>
            <a:spLocks noGrp="1" noChangeArrowheads="1"/>
          </p:cNvSpPr>
          <p:nvPr>
            <p:ph type="title"/>
          </p:nvPr>
        </p:nvSpPr>
        <p:spPr>
          <a:xfrm>
            <a:off x="760413" y="-100013"/>
            <a:ext cx="7772400" cy="1143001"/>
          </a:xfrm>
        </p:spPr>
        <p:txBody>
          <a:bodyPr/>
          <a:lstStyle/>
          <a:p>
            <a:r>
              <a:rPr lang="en-US" sz="4000"/>
              <a:t>add(6)</a:t>
            </a:r>
          </a:p>
        </p:txBody>
      </p:sp>
      <p:sp>
        <p:nvSpPr>
          <p:cNvPr id="66618" name="Rectangle 58"/>
          <p:cNvSpPr>
            <a:spLocks noChangeArrowheads="1"/>
          </p:cNvSpPr>
          <p:nvPr/>
        </p:nvSpPr>
        <p:spPr bwMode="auto">
          <a:xfrm>
            <a:off x="612775" y="1260475"/>
            <a:ext cx="8496300" cy="2816225"/>
          </a:xfrm>
          <a:prstGeom prst="rect">
            <a:avLst/>
          </a:prstGeom>
          <a:noFill/>
          <a:ln w="9525">
            <a:noFill/>
            <a:miter lim="800000"/>
            <a:headEnd/>
            <a:tailEnd/>
          </a:ln>
          <a:effectLst/>
        </p:spPr>
        <p:txBody>
          <a:bodyPr/>
          <a:lstStyle/>
          <a:p>
            <a:pPr marL="342900" indent="-342900" algn="l">
              <a:lnSpc>
                <a:spcPct val="100000"/>
              </a:lnSpc>
              <a:buFontTx/>
              <a:buChar char="•"/>
            </a:pPr>
            <a:r>
              <a:rPr lang="en-US" sz="3200">
                <a:solidFill>
                  <a:schemeClr val="tx1"/>
                </a:solidFill>
                <a:latin typeface="+mj-lt"/>
              </a:rPr>
              <a:t>find()</a:t>
            </a:r>
            <a:r>
              <a:rPr lang="en-US" sz="3200" b="0">
                <a:solidFill>
                  <a:srgbClr val="0000FF"/>
                </a:solidFill>
                <a:latin typeface="+mj-lt"/>
              </a:rPr>
              <a:t> predecessors</a:t>
            </a:r>
          </a:p>
          <a:p>
            <a:pPr marL="342900" indent="-342900" algn="l">
              <a:lnSpc>
                <a:spcPct val="100000"/>
              </a:lnSpc>
              <a:buFontTx/>
              <a:buChar char="•"/>
            </a:pPr>
            <a:r>
              <a:rPr lang="en-US" sz="3200" b="0">
                <a:solidFill>
                  <a:srgbClr val="0000FF"/>
                </a:solidFill>
                <a:latin typeface="+mj-lt"/>
              </a:rPr>
              <a:t>Lock them</a:t>
            </a:r>
          </a:p>
          <a:p>
            <a:pPr marL="342900" indent="-342900" algn="l">
              <a:lnSpc>
                <a:spcPct val="100000"/>
              </a:lnSpc>
              <a:buFontTx/>
              <a:buChar char="•"/>
            </a:pPr>
            <a:r>
              <a:rPr lang="en-US" sz="3200" b="0">
                <a:solidFill>
                  <a:srgbClr val="0000FF"/>
                </a:solidFill>
                <a:latin typeface="+mj-lt"/>
              </a:rPr>
              <a:t>Validate</a:t>
            </a:r>
          </a:p>
          <a:p>
            <a:pPr marL="342900" indent="-342900" algn="l">
              <a:lnSpc>
                <a:spcPct val="100000"/>
              </a:lnSpc>
              <a:buFontTx/>
              <a:buChar char="•"/>
            </a:pPr>
            <a:r>
              <a:rPr lang="en-US" sz="3200" b="0">
                <a:solidFill>
                  <a:srgbClr val="0000FF"/>
                </a:solidFill>
                <a:latin typeface="+mj-lt"/>
              </a:rPr>
              <a:t>Splice</a:t>
            </a:r>
          </a:p>
          <a:p>
            <a:pPr marL="342900" indent="-342900" algn="l">
              <a:buFontTx/>
              <a:buChar char="•"/>
            </a:pPr>
            <a:r>
              <a:rPr lang="en-US" sz="3200" b="0">
                <a:solidFill>
                  <a:srgbClr val="0000FF"/>
                </a:solidFill>
                <a:latin typeface="+mj-lt"/>
              </a:rPr>
              <a:t>Unlock</a:t>
            </a:r>
          </a:p>
        </p:txBody>
      </p:sp>
      <p:sp>
        <p:nvSpPr>
          <p:cNvPr id="66661" name="AutoShape 101"/>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66662" name="AutoShape 102"/>
          <p:cNvCxnSpPr>
            <a:cxnSpLocks noChangeShapeType="1"/>
            <a:stCxn id="66661" idx="0"/>
            <a:endCxn id="66661"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66664" name="AutoShape 104"/>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66665" name="AutoShape 105"/>
          <p:cNvCxnSpPr>
            <a:cxnSpLocks noChangeShapeType="1"/>
            <a:stCxn id="66664" idx="0"/>
            <a:endCxn id="66664"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66667" name="AutoShape 107"/>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66668" name="AutoShape 108"/>
          <p:cNvCxnSpPr>
            <a:cxnSpLocks noChangeShapeType="1"/>
            <a:stCxn id="66667" idx="0"/>
            <a:endCxn id="66667"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66669" name="Line 109"/>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70" name="Line 110"/>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71" name="Line 111"/>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72" name="Line 112"/>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73" name="Line 113"/>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74" name="Line 114"/>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76" name="AutoShape 116"/>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66677" name="AutoShape 117"/>
          <p:cNvCxnSpPr>
            <a:cxnSpLocks noChangeShapeType="1"/>
            <a:stCxn id="66676" idx="0"/>
            <a:endCxn id="66676"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66679" name="AutoShape 119"/>
          <p:cNvSpPr>
            <a:spLocks noChangeArrowheads="1"/>
          </p:cNvSpPr>
          <p:nvPr/>
        </p:nvSpPr>
        <p:spPr bwMode="auto">
          <a:xfrm>
            <a:off x="2859088" y="45831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66680" name="AutoShape 120"/>
          <p:cNvCxnSpPr>
            <a:cxnSpLocks noChangeShapeType="1"/>
            <a:stCxn id="66679" idx="0"/>
            <a:endCxn id="66679"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66682" name="AutoShape 122"/>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66683" name="AutoShape 123"/>
          <p:cNvCxnSpPr>
            <a:cxnSpLocks noChangeShapeType="1"/>
            <a:stCxn id="66682" idx="0"/>
            <a:endCxn id="66682"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66684" name="Line 124"/>
          <p:cNvSpPr>
            <a:spLocks noChangeShapeType="1"/>
          </p:cNvSpPr>
          <p:nvPr/>
        </p:nvSpPr>
        <p:spPr bwMode="auto">
          <a:xfrm>
            <a:off x="1016000" y="4451350"/>
            <a:ext cx="304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85" name="Line 125"/>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86" name="Line 126"/>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87" name="Line 127"/>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88" name="Line 128"/>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89" name="Line 129"/>
          <p:cNvSpPr>
            <a:spLocks noChangeShapeType="1"/>
          </p:cNvSpPr>
          <p:nvPr/>
        </p:nvSpPr>
        <p:spPr bwMode="auto">
          <a:xfrm>
            <a:off x="3556000" y="538321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90" name="Line 130"/>
          <p:cNvSpPr>
            <a:spLocks noChangeShapeType="1"/>
          </p:cNvSpPr>
          <p:nvPr/>
        </p:nvSpPr>
        <p:spPr bwMode="auto">
          <a:xfrm>
            <a:off x="3556000" y="50974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691" name="Line 131"/>
          <p:cNvSpPr>
            <a:spLocks noChangeShapeType="1"/>
          </p:cNvSpPr>
          <p:nvPr/>
        </p:nvSpPr>
        <p:spPr bwMode="auto">
          <a:xfrm>
            <a:off x="3556000" y="47672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703" name="AutoShape 143"/>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66704" name="AutoShape 144"/>
          <p:cNvCxnSpPr>
            <a:cxnSpLocks noChangeShapeType="1"/>
            <a:stCxn id="66703" idx="0"/>
            <a:endCxn id="66703"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66706" name="Line 146"/>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707" name="Line 147"/>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708" name="Line 148"/>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709" name="Line 149"/>
          <p:cNvSpPr>
            <a:spLocks noChangeShapeType="1"/>
          </p:cNvSpPr>
          <p:nvPr/>
        </p:nvSpPr>
        <p:spPr bwMode="auto">
          <a:xfrm>
            <a:off x="4824413"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710" name="Line 150"/>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66713" name="Rectangle 153"/>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6714" name="Rectangle 154"/>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6716" name="Rectangle 156"/>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6717" name="Rectangle 157"/>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6718" name="Rectangle 158"/>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66733" name="AutoShape 173"/>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6734" name="AutoShape 174"/>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6735" name="AutoShape 175"/>
          <p:cNvSpPr>
            <a:spLocks noChangeArrowheads="1"/>
          </p:cNvSpPr>
          <p:nvPr/>
        </p:nvSpPr>
        <p:spPr bwMode="auto">
          <a:xfrm>
            <a:off x="320357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6736" name="AutoShape 176"/>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6737" name="AutoShape 177"/>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6738" name="AutoShape 178"/>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6739" name="AutoShape 179"/>
          <p:cNvSpPr>
            <a:spLocks noChangeArrowheads="1"/>
          </p:cNvSpPr>
          <p:nvPr/>
        </p:nvSpPr>
        <p:spPr bwMode="auto">
          <a:xfrm>
            <a:off x="4500563"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51" name="Footer Placeholder 50"/>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2"/>
          </p:nvPr>
        </p:nvSpPr>
        <p:spPr/>
        <p:txBody>
          <a:bodyPr/>
          <a:lstStyle/>
          <a:p>
            <a:fld id="{0D0FCC99-3995-44A5-9653-3869D63657A9}" type="slidenum">
              <a:rPr lang="en-US">
                <a:latin typeface="+mj-lt"/>
              </a:rPr>
              <a:pPr/>
              <a:t>41</a:t>
            </a:fld>
            <a:endParaRPr lang="en-US">
              <a:latin typeface="+mj-lt"/>
            </a:endParaRPr>
          </a:p>
        </p:txBody>
      </p:sp>
      <p:sp>
        <p:nvSpPr>
          <p:cNvPr id="146434" name="Rectangle 2"/>
          <p:cNvSpPr>
            <a:spLocks noGrp="1" noChangeArrowheads="1"/>
          </p:cNvSpPr>
          <p:nvPr>
            <p:ph type="title"/>
          </p:nvPr>
        </p:nvSpPr>
        <p:spPr>
          <a:xfrm>
            <a:off x="611188" y="333375"/>
            <a:ext cx="7772400" cy="1143000"/>
          </a:xfrm>
        </p:spPr>
        <p:txBody>
          <a:bodyPr/>
          <a:lstStyle/>
          <a:p>
            <a:r>
              <a:rPr lang="en-US"/>
              <a:t>remove(6)</a:t>
            </a:r>
          </a:p>
        </p:txBody>
      </p:sp>
      <p:sp>
        <p:nvSpPr>
          <p:cNvPr id="146438" name="AutoShape 6"/>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46439" name="AutoShape 7"/>
          <p:cNvCxnSpPr>
            <a:cxnSpLocks noChangeShapeType="1"/>
            <a:stCxn id="146438" idx="0"/>
            <a:endCxn id="146438"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146441" name="AutoShape 9"/>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46442" name="AutoShape 10"/>
          <p:cNvCxnSpPr>
            <a:cxnSpLocks noChangeShapeType="1"/>
            <a:stCxn id="146441" idx="0"/>
            <a:endCxn id="146441"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146444" name="AutoShape 12"/>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46445" name="AutoShape 13"/>
          <p:cNvCxnSpPr>
            <a:cxnSpLocks noChangeShapeType="1"/>
            <a:stCxn id="146444" idx="0"/>
            <a:endCxn id="146444"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146446" name="Line 14"/>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47" name="Line 15"/>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48" name="Line 16"/>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49" name="Line 17"/>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50" name="Line 18"/>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51" name="Line 19"/>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53" name="AutoShape 21"/>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46454" name="AutoShape 22"/>
          <p:cNvCxnSpPr>
            <a:cxnSpLocks noChangeShapeType="1"/>
            <a:stCxn id="146453" idx="0"/>
            <a:endCxn id="146453"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146456" name="AutoShape 24"/>
          <p:cNvSpPr>
            <a:spLocks noChangeArrowheads="1"/>
          </p:cNvSpPr>
          <p:nvPr/>
        </p:nvSpPr>
        <p:spPr bwMode="auto">
          <a:xfrm>
            <a:off x="2859088" y="45831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46457" name="AutoShape 25"/>
          <p:cNvCxnSpPr>
            <a:cxnSpLocks noChangeShapeType="1"/>
            <a:stCxn id="146456" idx="0"/>
            <a:endCxn id="146456"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146459" name="AutoShape 27"/>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46460" name="AutoShape 28"/>
          <p:cNvCxnSpPr>
            <a:cxnSpLocks noChangeShapeType="1"/>
            <a:stCxn id="146459" idx="0"/>
            <a:endCxn id="146459"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146461" name="Line 29"/>
          <p:cNvSpPr>
            <a:spLocks noChangeShapeType="1"/>
          </p:cNvSpPr>
          <p:nvPr/>
        </p:nvSpPr>
        <p:spPr bwMode="auto">
          <a:xfrm>
            <a:off x="1016000" y="4451350"/>
            <a:ext cx="304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62" name="Line 30"/>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63" name="Line 31"/>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64" name="Line 32"/>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65" name="Line 33"/>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66" name="Line 34"/>
          <p:cNvSpPr>
            <a:spLocks noChangeShapeType="1"/>
          </p:cNvSpPr>
          <p:nvPr/>
        </p:nvSpPr>
        <p:spPr bwMode="auto">
          <a:xfrm>
            <a:off x="3556000" y="538321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67" name="Line 35"/>
          <p:cNvSpPr>
            <a:spLocks noChangeShapeType="1"/>
          </p:cNvSpPr>
          <p:nvPr/>
        </p:nvSpPr>
        <p:spPr bwMode="auto">
          <a:xfrm>
            <a:off x="3556000" y="50974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68" name="Line 36"/>
          <p:cNvSpPr>
            <a:spLocks noChangeShapeType="1"/>
          </p:cNvSpPr>
          <p:nvPr/>
        </p:nvSpPr>
        <p:spPr bwMode="auto">
          <a:xfrm>
            <a:off x="3556000" y="47672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70" name="AutoShape 38"/>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146471" name="AutoShape 39"/>
          <p:cNvCxnSpPr>
            <a:cxnSpLocks noChangeShapeType="1"/>
            <a:stCxn id="146470" idx="0"/>
            <a:endCxn id="146470"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146473" name="Line 41"/>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74" name="Line 42"/>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75" name="Line 43"/>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76" name="Line 44"/>
          <p:cNvSpPr>
            <a:spLocks noChangeShapeType="1"/>
          </p:cNvSpPr>
          <p:nvPr/>
        </p:nvSpPr>
        <p:spPr bwMode="auto">
          <a:xfrm>
            <a:off x="4824413"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77" name="Line 4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46479" name="Rectangle 4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46480" name="Rectangle 4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46481" name="Rectangle 49"/>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46482" name="Rectangle 5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46483" name="Rectangle 5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46484" name="Rectangle 5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46485" name="AutoShape 53"/>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46486" name="AutoShape 54"/>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46487" name="AutoShape 55"/>
          <p:cNvSpPr>
            <a:spLocks noChangeArrowheads="1"/>
          </p:cNvSpPr>
          <p:nvPr/>
        </p:nvSpPr>
        <p:spPr bwMode="auto">
          <a:xfrm>
            <a:off x="320357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46488" name="AutoShape 56"/>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46489" name="AutoShape 57"/>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46490" name="AutoShape 58"/>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46491" name="AutoShape 59"/>
          <p:cNvSpPr>
            <a:spLocks noChangeArrowheads="1"/>
          </p:cNvSpPr>
          <p:nvPr/>
        </p:nvSpPr>
        <p:spPr bwMode="auto">
          <a:xfrm>
            <a:off x="4500563"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51" name="Footer Placeholder 50"/>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p>
            <a:fld id="{F9FABDD5-64D8-4CD2-A08E-84ED21CB9736}" type="slidenum">
              <a:rPr lang="en-US">
                <a:latin typeface="+mj-lt"/>
              </a:rPr>
              <a:pPr/>
              <a:t>42</a:t>
            </a:fld>
            <a:endParaRPr lang="en-US">
              <a:latin typeface="+mj-lt"/>
            </a:endParaRPr>
          </a:p>
        </p:txBody>
      </p:sp>
      <p:sp>
        <p:nvSpPr>
          <p:cNvPr id="326658" name="Rectangle 2"/>
          <p:cNvSpPr>
            <a:spLocks noGrp="1" noChangeArrowheads="1"/>
          </p:cNvSpPr>
          <p:nvPr>
            <p:ph type="title"/>
          </p:nvPr>
        </p:nvSpPr>
        <p:spPr>
          <a:xfrm>
            <a:off x="611188" y="333375"/>
            <a:ext cx="7772400" cy="1143000"/>
          </a:xfrm>
        </p:spPr>
        <p:txBody>
          <a:bodyPr/>
          <a:lstStyle/>
          <a:p>
            <a:r>
              <a:rPr lang="en-US"/>
              <a:t>remove(6)</a:t>
            </a:r>
          </a:p>
        </p:txBody>
      </p:sp>
      <p:sp>
        <p:nvSpPr>
          <p:cNvPr id="326659" name="Rectangle 3"/>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a:solidFill>
                  <a:schemeClr val="tx1"/>
                </a:solidFill>
                <a:latin typeface="+mj-lt"/>
              </a:rPr>
              <a:t>find()</a:t>
            </a:r>
            <a:r>
              <a:rPr lang="en-US" sz="2800" b="0">
                <a:solidFill>
                  <a:schemeClr val="tx1"/>
                </a:solidFill>
                <a:latin typeface="+mj-lt"/>
              </a:rPr>
              <a:t> </a:t>
            </a:r>
            <a:r>
              <a:rPr lang="en-US" sz="2800" b="0">
                <a:solidFill>
                  <a:srgbClr val="0000FF"/>
                </a:solidFill>
                <a:latin typeface="+mj-lt"/>
              </a:rPr>
              <a:t>predecessors</a:t>
            </a:r>
          </a:p>
          <a:p>
            <a:pPr marL="742950" lvl="1" indent="-285750" algn="l">
              <a:buFontTx/>
              <a:buChar char="–"/>
            </a:pPr>
            <a:endParaRPr lang="en-US" sz="2000" b="0">
              <a:solidFill>
                <a:schemeClr val="tx1"/>
              </a:solidFill>
              <a:latin typeface="+mj-lt"/>
            </a:endParaRPr>
          </a:p>
        </p:txBody>
      </p:sp>
      <p:sp>
        <p:nvSpPr>
          <p:cNvPr id="326660" name="AutoShape 4"/>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326661" name="AutoShape 5"/>
          <p:cNvCxnSpPr>
            <a:cxnSpLocks noChangeShapeType="1"/>
            <a:stCxn id="326660" idx="0"/>
            <a:endCxn id="326660"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326662" name="AutoShape 6"/>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26663" name="AutoShape 7"/>
          <p:cNvCxnSpPr>
            <a:cxnSpLocks noChangeShapeType="1"/>
            <a:stCxn id="326662" idx="0"/>
            <a:endCxn id="326662"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326664" name="AutoShape 8"/>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326665" name="AutoShape 9"/>
          <p:cNvCxnSpPr>
            <a:cxnSpLocks noChangeShapeType="1"/>
            <a:stCxn id="326664" idx="0"/>
            <a:endCxn id="326664"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326666" name="Line 10"/>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67" name="Line 11"/>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68" name="Line 12"/>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69" name="Line 13"/>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70" name="Line 14"/>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71" name="Line 15"/>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72" name="AutoShape 16"/>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326673" name="AutoShape 17"/>
          <p:cNvCxnSpPr>
            <a:cxnSpLocks noChangeShapeType="1"/>
            <a:stCxn id="326672" idx="0"/>
            <a:endCxn id="326672"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326674" name="AutoShape 18"/>
          <p:cNvSpPr>
            <a:spLocks noChangeArrowheads="1"/>
          </p:cNvSpPr>
          <p:nvPr/>
        </p:nvSpPr>
        <p:spPr bwMode="auto">
          <a:xfrm>
            <a:off x="28590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326675" name="AutoShape 19"/>
          <p:cNvCxnSpPr>
            <a:cxnSpLocks noChangeShapeType="1"/>
            <a:stCxn id="326674" idx="0"/>
            <a:endCxn id="326674"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326676" name="AutoShape 20"/>
          <p:cNvSpPr>
            <a:spLocks noChangeArrowheads="1"/>
          </p:cNvSpPr>
          <p:nvPr/>
        </p:nvSpPr>
        <p:spPr bwMode="auto">
          <a:xfrm>
            <a:off x="379413" y="3941763"/>
            <a:ext cx="762000" cy="1639887"/>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326677" name="AutoShape 21"/>
          <p:cNvCxnSpPr>
            <a:cxnSpLocks noChangeShapeType="1"/>
            <a:stCxn id="326676" idx="0"/>
            <a:endCxn id="326676"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326678" name="Line 22"/>
          <p:cNvSpPr>
            <a:spLocks noChangeShapeType="1"/>
          </p:cNvSpPr>
          <p:nvPr/>
        </p:nvSpPr>
        <p:spPr bwMode="auto">
          <a:xfrm>
            <a:off x="1016000"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6679" name="Line 23"/>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80" name="Line 24"/>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81" name="Line 25"/>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82" name="Line 26"/>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83" name="Line 27"/>
          <p:cNvSpPr>
            <a:spLocks noChangeShapeType="1"/>
          </p:cNvSpPr>
          <p:nvPr/>
        </p:nvSpPr>
        <p:spPr bwMode="auto">
          <a:xfrm>
            <a:off x="35560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6684" name="Line 28"/>
          <p:cNvSpPr>
            <a:spLocks noChangeShapeType="1"/>
          </p:cNvSpPr>
          <p:nvPr/>
        </p:nvSpPr>
        <p:spPr bwMode="auto">
          <a:xfrm>
            <a:off x="35560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6685" name="Line 29"/>
          <p:cNvSpPr>
            <a:spLocks noChangeShapeType="1"/>
          </p:cNvSpPr>
          <p:nvPr/>
        </p:nvSpPr>
        <p:spPr bwMode="auto">
          <a:xfrm>
            <a:off x="3556000"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6686" name="AutoShape 30"/>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326687" name="AutoShape 31"/>
          <p:cNvCxnSpPr>
            <a:cxnSpLocks noChangeShapeType="1"/>
            <a:stCxn id="326686" idx="0"/>
            <a:endCxn id="326686"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326688" name="Line 32"/>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89" name="Line 33"/>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90" name="Line 34"/>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91" name="Line 35"/>
          <p:cNvSpPr>
            <a:spLocks noChangeShapeType="1"/>
          </p:cNvSpPr>
          <p:nvPr/>
        </p:nvSpPr>
        <p:spPr bwMode="auto">
          <a:xfrm>
            <a:off x="4824413"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92" name="Line 36"/>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6694" name="Rectangle 38"/>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6695" name="Rectangle 39"/>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6696" name="Rectangle 40"/>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6697" name="Rectangle 41"/>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6698" name="Rectangle 42"/>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6699" name="Rectangle 43"/>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6700" name="AutoShape 44"/>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6701" name="AutoShape 45"/>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6702" name="AutoShape 46"/>
          <p:cNvSpPr>
            <a:spLocks noChangeArrowheads="1"/>
          </p:cNvSpPr>
          <p:nvPr/>
        </p:nvSpPr>
        <p:spPr bwMode="auto">
          <a:xfrm>
            <a:off x="320357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6703" name="AutoShape 47"/>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6704" name="AutoShape 48"/>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6705" name="AutoShape 49"/>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6706" name="AutoShape 50"/>
          <p:cNvSpPr>
            <a:spLocks noChangeArrowheads="1"/>
          </p:cNvSpPr>
          <p:nvPr/>
        </p:nvSpPr>
        <p:spPr bwMode="auto">
          <a:xfrm>
            <a:off x="4500563"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52" name="Footer Placeholder 51"/>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p:cNvSpPr>
            <a:spLocks noGrp="1"/>
          </p:cNvSpPr>
          <p:nvPr>
            <p:ph type="sldNum" sz="quarter" idx="12"/>
          </p:nvPr>
        </p:nvSpPr>
        <p:spPr/>
        <p:txBody>
          <a:bodyPr/>
          <a:lstStyle/>
          <a:p>
            <a:fld id="{6812D724-8AAF-4655-90E8-3861363C35DA}" type="slidenum">
              <a:rPr lang="en-US">
                <a:latin typeface="+mj-lt"/>
              </a:rPr>
              <a:pPr/>
              <a:t>43</a:t>
            </a:fld>
            <a:endParaRPr lang="en-US">
              <a:latin typeface="+mj-lt"/>
            </a:endParaRPr>
          </a:p>
        </p:txBody>
      </p:sp>
      <p:sp>
        <p:nvSpPr>
          <p:cNvPr id="328706" name="Rectangle 2"/>
          <p:cNvSpPr>
            <a:spLocks noGrp="1" noChangeArrowheads="1"/>
          </p:cNvSpPr>
          <p:nvPr>
            <p:ph type="title"/>
          </p:nvPr>
        </p:nvSpPr>
        <p:spPr>
          <a:xfrm>
            <a:off x="611188" y="333375"/>
            <a:ext cx="7772400" cy="1143000"/>
          </a:xfrm>
        </p:spPr>
        <p:txBody>
          <a:bodyPr/>
          <a:lstStyle/>
          <a:p>
            <a:r>
              <a:rPr lang="en-US"/>
              <a:t>remove(6)</a:t>
            </a:r>
          </a:p>
        </p:txBody>
      </p:sp>
      <p:sp>
        <p:nvSpPr>
          <p:cNvPr id="328707" name="Rectangle 3"/>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a:solidFill>
                  <a:schemeClr val="tx1"/>
                </a:solidFill>
                <a:latin typeface="+mj-lt"/>
              </a:rPr>
              <a:t>find()</a:t>
            </a:r>
            <a:r>
              <a:rPr lang="en-US" sz="2800" b="0">
                <a:solidFill>
                  <a:schemeClr val="tx1"/>
                </a:solidFill>
                <a:latin typeface="+mj-lt"/>
              </a:rPr>
              <a:t> </a:t>
            </a:r>
            <a:r>
              <a:rPr lang="en-US" sz="2800" b="0">
                <a:solidFill>
                  <a:srgbClr val="0000FF"/>
                </a:solidFill>
                <a:latin typeface="+mj-lt"/>
              </a:rPr>
              <a:t>predecessors</a:t>
            </a:r>
          </a:p>
          <a:p>
            <a:pPr marL="342900" indent="-342900" algn="l">
              <a:buFontTx/>
              <a:buChar char="•"/>
            </a:pPr>
            <a:r>
              <a:rPr lang="en-US" sz="2800" b="0">
                <a:solidFill>
                  <a:srgbClr val="0000FF"/>
                </a:solidFill>
                <a:latin typeface="+mj-lt"/>
              </a:rPr>
              <a:t>Lock victim</a:t>
            </a:r>
            <a:endParaRPr lang="en-US" sz="2400" b="0">
              <a:solidFill>
                <a:schemeClr val="tx1"/>
              </a:solidFill>
              <a:latin typeface="+mj-lt"/>
            </a:endParaRPr>
          </a:p>
        </p:txBody>
      </p:sp>
      <p:sp>
        <p:nvSpPr>
          <p:cNvPr id="328708" name="AutoShape 4"/>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328709" name="AutoShape 5"/>
          <p:cNvCxnSpPr>
            <a:cxnSpLocks noChangeShapeType="1"/>
            <a:stCxn id="328708" idx="0"/>
            <a:endCxn id="328708"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328710" name="AutoShape 6"/>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28711" name="AutoShape 7"/>
          <p:cNvCxnSpPr>
            <a:cxnSpLocks noChangeShapeType="1"/>
            <a:stCxn id="328710" idx="0"/>
            <a:endCxn id="328710"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328712" name="AutoShape 8"/>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328713" name="AutoShape 9"/>
          <p:cNvCxnSpPr>
            <a:cxnSpLocks noChangeShapeType="1"/>
            <a:stCxn id="328712" idx="0"/>
            <a:endCxn id="328712"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328714" name="Line 10"/>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15" name="Line 11"/>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16" name="Line 12"/>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17" name="Line 13"/>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18" name="Line 14"/>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19" name="Line 15"/>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20" name="AutoShape 16"/>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328721" name="AutoShape 17"/>
          <p:cNvCxnSpPr>
            <a:cxnSpLocks noChangeShapeType="1"/>
            <a:stCxn id="328720" idx="0"/>
            <a:endCxn id="328720"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328722" name="AutoShape 18"/>
          <p:cNvSpPr>
            <a:spLocks noChangeArrowheads="1"/>
          </p:cNvSpPr>
          <p:nvPr/>
        </p:nvSpPr>
        <p:spPr bwMode="auto">
          <a:xfrm>
            <a:off x="28590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328723" name="AutoShape 19"/>
          <p:cNvCxnSpPr>
            <a:cxnSpLocks noChangeShapeType="1"/>
            <a:stCxn id="328722" idx="0"/>
            <a:endCxn id="328722"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328724" name="AutoShape 20"/>
          <p:cNvSpPr>
            <a:spLocks noChangeArrowheads="1"/>
          </p:cNvSpPr>
          <p:nvPr/>
        </p:nvSpPr>
        <p:spPr bwMode="auto">
          <a:xfrm>
            <a:off x="379413" y="3941763"/>
            <a:ext cx="762000" cy="1639887"/>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328725" name="AutoShape 21"/>
          <p:cNvCxnSpPr>
            <a:cxnSpLocks noChangeShapeType="1"/>
            <a:stCxn id="328724" idx="0"/>
            <a:endCxn id="328724"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328726" name="Line 22"/>
          <p:cNvSpPr>
            <a:spLocks noChangeShapeType="1"/>
          </p:cNvSpPr>
          <p:nvPr/>
        </p:nvSpPr>
        <p:spPr bwMode="auto">
          <a:xfrm>
            <a:off x="1016000"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8727" name="Line 23"/>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28" name="Line 24"/>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29" name="Line 25"/>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30" name="Line 26"/>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31" name="Line 27"/>
          <p:cNvSpPr>
            <a:spLocks noChangeShapeType="1"/>
          </p:cNvSpPr>
          <p:nvPr/>
        </p:nvSpPr>
        <p:spPr bwMode="auto">
          <a:xfrm>
            <a:off x="35560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8732" name="Line 28"/>
          <p:cNvSpPr>
            <a:spLocks noChangeShapeType="1"/>
          </p:cNvSpPr>
          <p:nvPr/>
        </p:nvSpPr>
        <p:spPr bwMode="auto">
          <a:xfrm>
            <a:off x="35560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8733" name="Line 29"/>
          <p:cNvSpPr>
            <a:spLocks noChangeShapeType="1"/>
          </p:cNvSpPr>
          <p:nvPr/>
        </p:nvSpPr>
        <p:spPr bwMode="auto">
          <a:xfrm>
            <a:off x="3556000"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28734" name="AutoShape 30"/>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328735" name="AutoShape 31"/>
          <p:cNvCxnSpPr>
            <a:cxnSpLocks noChangeShapeType="1"/>
            <a:stCxn id="328734" idx="0"/>
            <a:endCxn id="328734"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328736" name="Line 32"/>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37" name="Line 33"/>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38" name="Line 34"/>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39" name="Line 35"/>
          <p:cNvSpPr>
            <a:spLocks noChangeShapeType="1"/>
          </p:cNvSpPr>
          <p:nvPr/>
        </p:nvSpPr>
        <p:spPr bwMode="auto">
          <a:xfrm>
            <a:off x="4824413"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40" name="Line 36"/>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28742" name="Rectangle 38"/>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8743" name="Rectangle 39"/>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8744" name="Rectangle 40"/>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8745" name="Rectangle 41"/>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8746" name="Rectangle 42"/>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28747" name="Rectangle 43"/>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grpSp>
        <p:nvGrpSpPr>
          <p:cNvPr id="328758" name="Group 54"/>
          <p:cNvGrpSpPr>
            <a:grpSpLocks/>
          </p:cNvGrpSpPr>
          <p:nvPr/>
        </p:nvGrpSpPr>
        <p:grpSpPr bwMode="auto">
          <a:xfrm>
            <a:off x="4284663" y="5805488"/>
            <a:ext cx="471487" cy="476250"/>
            <a:chOff x="2208" y="1920"/>
            <a:chExt cx="1152" cy="1680"/>
          </a:xfrm>
        </p:grpSpPr>
        <p:sp>
          <p:nvSpPr>
            <p:cNvPr id="328759" name="Oval 55"/>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328760" name="Oval 56"/>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328761" name="AutoShape 57"/>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328762" name="AutoShape 58"/>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328763" name="AutoShape 59"/>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8764" name="AutoShape 60"/>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8765" name="AutoShape 61"/>
          <p:cNvSpPr>
            <a:spLocks noChangeArrowheads="1"/>
          </p:cNvSpPr>
          <p:nvPr/>
        </p:nvSpPr>
        <p:spPr bwMode="auto">
          <a:xfrm>
            <a:off x="320357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8766" name="AutoShape 62"/>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8767" name="AutoShape 63"/>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8768" name="AutoShape 64"/>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28769" name="AutoShape 65"/>
          <p:cNvSpPr>
            <a:spLocks noChangeArrowheads="1"/>
          </p:cNvSpPr>
          <p:nvPr/>
        </p:nvSpPr>
        <p:spPr bwMode="auto">
          <a:xfrm>
            <a:off x="4500563"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57" name="Footer Placeholder 5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F4A04892-0CA8-4AB4-A3FC-56FFFFE63EC9}" type="slidenum">
              <a:rPr lang="en-US">
                <a:latin typeface="+mj-lt"/>
              </a:rPr>
              <a:pPr/>
              <a:t>44</a:t>
            </a:fld>
            <a:endParaRPr lang="en-US">
              <a:latin typeface="+mj-lt"/>
            </a:endParaRPr>
          </a:p>
        </p:txBody>
      </p:sp>
      <p:sp>
        <p:nvSpPr>
          <p:cNvPr id="156678" name="AutoShape 6"/>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56679" name="AutoShape 7"/>
          <p:cNvCxnSpPr>
            <a:cxnSpLocks noChangeShapeType="1"/>
            <a:stCxn id="156678" idx="0"/>
            <a:endCxn id="156678"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156681" name="AutoShape 9"/>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56682" name="AutoShape 10"/>
          <p:cNvCxnSpPr>
            <a:cxnSpLocks noChangeShapeType="1"/>
            <a:stCxn id="156681" idx="0"/>
            <a:endCxn id="156681"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156684" name="AutoShape 12"/>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56685" name="AutoShape 13"/>
          <p:cNvCxnSpPr>
            <a:cxnSpLocks noChangeShapeType="1"/>
            <a:stCxn id="156684" idx="0"/>
            <a:endCxn id="156684"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156686" name="Line 14"/>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687" name="Line 15"/>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688" name="Line 16"/>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689" name="Line 17"/>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690" name="Line 18"/>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691" name="Line 19"/>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693" name="AutoShape 21"/>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56694" name="AutoShape 22"/>
          <p:cNvCxnSpPr>
            <a:cxnSpLocks noChangeShapeType="1"/>
            <a:stCxn id="156693" idx="0"/>
            <a:endCxn id="156693"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156696" name="AutoShape 24"/>
          <p:cNvSpPr>
            <a:spLocks noChangeArrowheads="1"/>
          </p:cNvSpPr>
          <p:nvPr/>
        </p:nvSpPr>
        <p:spPr bwMode="auto">
          <a:xfrm>
            <a:off x="28590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56697" name="AutoShape 25"/>
          <p:cNvCxnSpPr>
            <a:cxnSpLocks noChangeShapeType="1"/>
            <a:stCxn id="156696" idx="0"/>
            <a:endCxn id="156696"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156699" name="AutoShape 27"/>
          <p:cNvSpPr>
            <a:spLocks noChangeArrowheads="1"/>
          </p:cNvSpPr>
          <p:nvPr/>
        </p:nvSpPr>
        <p:spPr bwMode="auto">
          <a:xfrm>
            <a:off x="379413" y="3941763"/>
            <a:ext cx="762000" cy="1639887"/>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56700" name="AutoShape 28"/>
          <p:cNvCxnSpPr>
            <a:cxnSpLocks noChangeShapeType="1"/>
            <a:stCxn id="156699" idx="0"/>
            <a:endCxn id="156699"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156701" name="Line 29"/>
          <p:cNvSpPr>
            <a:spLocks noChangeShapeType="1"/>
          </p:cNvSpPr>
          <p:nvPr/>
        </p:nvSpPr>
        <p:spPr bwMode="auto">
          <a:xfrm>
            <a:off x="1016000"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56702" name="Line 30"/>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703" name="Line 31"/>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704" name="Line 32"/>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705" name="Line 33"/>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706" name="Line 34"/>
          <p:cNvSpPr>
            <a:spLocks noChangeShapeType="1"/>
          </p:cNvSpPr>
          <p:nvPr/>
        </p:nvSpPr>
        <p:spPr bwMode="auto">
          <a:xfrm>
            <a:off x="35560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56707" name="Line 35"/>
          <p:cNvSpPr>
            <a:spLocks noChangeShapeType="1"/>
          </p:cNvSpPr>
          <p:nvPr/>
        </p:nvSpPr>
        <p:spPr bwMode="auto">
          <a:xfrm>
            <a:off x="35560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56708" name="Line 36"/>
          <p:cNvSpPr>
            <a:spLocks noChangeShapeType="1"/>
          </p:cNvSpPr>
          <p:nvPr/>
        </p:nvSpPr>
        <p:spPr bwMode="auto">
          <a:xfrm>
            <a:off x="3556000"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56710" name="AutoShape 38"/>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156711" name="AutoShape 39"/>
          <p:cNvCxnSpPr>
            <a:cxnSpLocks noChangeShapeType="1"/>
            <a:stCxn id="156710" idx="0"/>
            <a:endCxn id="156710"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156713" name="Line 41"/>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714" name="Line 42"/>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715" name="Line 43"/>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716" name="Line 44"/>
          <p:cNvSpPr>
            <a:spLocks noChangeShapeType="1"/>
          </p:cNvSpPr>
          <p:nvPr/>
        </p:nvSpPr>
        <p:spPr bwMode="auto">
          <a:xfrm>
            <a:off x="4824413"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717" name="Line 4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56730" name="Oval 58"/>
          <p:cNvSpPr>
            <a:spLocks noChangeArrowheads="1"/>
          </p:cNvSpPr>
          <p:nvPr/>
        </p:nvSpPr>
        <p:spPr bwMode="auto">
          <a:xfrm>
            <a:off x="4283075" y="4005263"/>
            <a:ext cx="936625" cy="1008062"/>
          </a:xfrm>
          <a:prstGeom prst="ellipse">
            <a:avLst/>
          </a:prstGeom>
          <a:solidFill>
            <a:schemeClr val="bg1">
              <a:alpha val="88000"/>
            </a:schemeClr>
          </a:solidFill>
          <a:ln w="38100">
            <a:solidFill>
              <a:srgbClr val="FF0000"/>
            </a:solidFill>
            <a:round/>
            <a:headEnd/>
            <a:tailEnd/>
          </a:ln>
          <a:effectLst/>
        </p:spPr>
        <p:txBody>
          <a:bodyPr wrap="none" anchor="ctr"/>
          <a:lstStyle/>
          <a:p>
            <a:endParaRPr lang="en-US">
              <a:latin typeface="+mj-lt"/>
            </a:endParaRPr>
          </a:p>
        </p:txBody>
      </p:sp>
      <p:sp>
        <p:nvSpPr>
          <p:cNvPr id="156674" name="Rectangle 2"/>
          <p:cNvSpPr>
            <a:spLocks noGrp="1" noChangeArrowheads="1"/>
          </p:cNvSpPr>
          <p:nvPr>
            <p:ph type="title"/>
          </p:nvPr>
        </p:nvSpPr>
        <p:spPr>
          <a:xfrm>
            <a:off x="611188" y="333375"/>
            <a:ext cx="7772400" cy="1143000"/>
          </a:xfrm>
        </p:spPr>
        <p:txBody>
          <a:bodyPr/>
          <a:lstStyle/>
          <a:p>
            <a:r>
              <a:rPr lang="en-US"/>
              <a:t>remove(6)</a:t>
            </a:r>
          </a:p>
        </p:txBody>
      </p:sp>
      <p:sp>
        <p:nvSpPr>
          <p:cNvPr id="156675" name="Rectangle 3"/>
          <p:cNvSpPr>
            <a:spLocks noChangeArrowheads="1"/>
          </p:cNvSpPr>
          <p:nvPr/>
        </p:nvSpPr>
        <p:spPr bwMode="auto">
          <a:xfrm>
            <a:off x="647700" y="1484313"/>
            <a:ext cx="8496300" cy="1728787"/>
          </a:xfrm>
          <a:prstGeom prst="rect">
            <a:avLst/>
          </a:prstGeom>
          <a:noFill/>
          <a:ln w="9525">
            <a:noFill/>
            <a:miter lim="800000"/>
            <a:headEnd/>
            <a:tailEnd/>
          </a:ln>
          <a:effectLst/>
        </p:spPr>
        <p:txBody>
          <a:bodyPr/>
          <a:lstStyle/>
          <a:p>
            <a:pPr marL="342900" indent="-342900" algn="l">
              <a:buFontTx/>
              <a:buChar char="•"/>
            </a:pPr>
            <a:r>
              <a:rPr lang="en-US" sz="2800">
                <a:solidFill>
                  <a:schemeClr val="tx1"/>
                </a:solidFill>
                <a:latin typeface="+mj-lt"/>
              </a:rPr>
              <a:t>find()</a:t>
            </a:r>
            <a:r>
              <a:rPr lang="en-US" sz="2800" b="0">
                <a:solidFill>
                  <a:schemeClr val="tx1"/>
                </a:solidFill>
                <a:latin typeface="+mj-lt"/>
              </a:rPr>
              <a:t> </a:t>
            </a:r>
            <a:r>
              <a:rPr lang="en-US" sz="2800" b="0">
                <a:solidFill>
                  <a:srgbClr val="0000FF"/>
                </a:solidFill>
                <a:latin typeface="+mj-lt"/>
              </a:rPr>
              <a:t>predecessors</a:t>
            </a:r>
          </a:p>
          <a:p>
            <a:pPr marL="342900" indent="-342900" algn="l">
              <a:buFontTx/>
              <a:buChar char="•"/>
            </a:pPr>
            <a:r>
              <a:rPr lang="en-US" sz="2800" b="0">
                <a:solidFill>
                  <a:srgbClr val="0000FF"/>
                </a:solidFill>
                <a:latin typeface="+mj-lt"/>
              </a:rPr>
              <a:t>Lock victim</a:t>
            </a:r>
            <a:endParaRPr lang="en-US" sz="2400" b="0">
              <a:solidFill>
                <a:schemeClr val="tx1"/>
              </a:solidFill>
              <a:latin typeface="+mj-lt"/>
            </a:endParaRPr>
          </a:p>
          <a:p>
            <a:pPr marL="342900" indent="-342900" algn="l">
              <a:buFontTx/>
              <a:buChar char="•"/>
            </a:pPr>
            <a:r>
              <a:rPr lang="en-US" sz="2800" b="0">
                <a:solidFill>
                  <a:srgbClr val="0000FF"/>
                </a:solidFill>
                <a:latin typeface="+mj-lt"/>
              </a:rPr>
              <a:t>Set mark (if not already set)</a:t>
            </a:r>
            <a:endParaRPr lang="en-US" sz="2400" b="0">
              <a:solidFill>
                <a:schemeClr val="bg2"/>
              </a:solidFill>
              <a:latin typeface="+mj-lt"/>
            </a:endParaRPr>
          </a:p>
        </p:txBody>
      </p:sp>
      <p:sp>
        <p:nvSpPr>
          <p:cNvPr id="156719" name="Rectangle 4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56720" name="Rectangle 4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56722" name="Rectangle 5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56723" name="Rectangle 5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56724" name="Rectangle 5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grpSp>
        <p:nvGrpSpPr>
          <p:cNvPr id="156725" name="Group 53"/>
          <p:cNvGrpSpPr>
            <a:grpSpLocks/>
          </p:cNvGrpSpPr>
          <p:nvPr/>
        </p:nvGrpSpPr>
        <p:grpSpPr bwMode="auto">
          <a:xfrm>
            <a:off x="4284663" y="5805488"/>
            <a:ext cx="471487" cy="476250"/>
            <a:chOff x="2208" y="1920"/>
            <a:chExt cx="1152" cy="1680"/>
          </a:xfrm>
        </p:grpSpPr>
        <p:sp>
          <p:nvSpPr>
            <p:cNvPr id="156726" name="Oval 54"/>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56727" name="Oval 55"/>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56728" name="AutoShape 56"/>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56729" name="AutoShape 57"/>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156731" name="Text Box 59"/>
          <p:cNvSpPr txBox="1">
            <a:spLocks noChangeArrowheads="1"/>
          </p:cNvSpPr>
          <p:nvPr/>
        </p:nvSpPr>
        <p:spPr bwMode="auto">
          <a:xfrm>
            <a:off x="4695825" y="3381375"/>
            <a:ext cx="2749471" cy="461665"/>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a:latin typeface="+mj-lt"/>
              </a:rPr>
              <a:t>Logical remove…</a:t>
            </a:r>
          </a:p>
        </p:txBody>
      </p:sp>
      <p:sp>
        <p:nvSpPr>
          <p:cNvPr id="156732" name="AutoShape 60"/>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56733" name="AutoShape 61"/>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56734" name="AutoShape 62"/>
          <p:cNvSpPr>
            <a:spLocks noChangeArrowheads="1"/>
          </p:cNvSpPr>
          <p:nvPr/>
        </p:nvSpPr>
        <p:spPr bwMode="auto">
          <a:xfrm>
            <a:off x="320357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56735" name="AutoShape 63"/>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56736" name="AutoShape 64"/>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56737" name="AutoShape 65"/>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56738" name="AutoShape 66"/>
          <p:cNvSpPr>
            <a:spLocks noChangeArrowheads="1"/>
          </p:cNvSpPr>
          <p:nvPr/>
        </p:nvSpPr>
        <p:spPr bwMode="auto">
          <a:xfrm>
            <a:off x="4570413" y="4319588"/>
            <a:ext cx="361950" cy="379412"/>
          </a:xfrm>
          <a:prstGeom prst="roundRect">
            <a:avLst>
              <a:gd name="adj" fmla="val 16667"/>
            </a:avLst>
          </a:prstGeom>
          <a:solidFill>
            <a:srgbClr val="FF5050"/>
          </a:solidFill>
          <a:ln w="38100">
            <a:solidFill>
              <a:schemeClr val="tx1"/>
            </a:solidFill>
            <a:round/>
            <a:headEnd/>
            <a:tailEnd/>
          </a:ln>
          <a:effectLst>
            <a:outerShdw dist="107763" dir="2700000" algn="ctr" rotWithShape="0">
              <a:schemeClr val="bg2">
                <a:alpha val="50000"/>
              </a:schemeClr>
            </a:outerShdw>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58" name="Footer Placeholder 57"/>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5"/>
          <p:cNvSpPr>
            <a:spLocks noGrp="1"/>
          </p:cNvSpPr>
          <p:nvPr>
            <p:ph type="sldNum" sz="quarter" idx="12"/>
          </p:nvPr>
        </p:nvSpPr>
        <p:spPr/>
        <p:txBody>
          <a:bodyPr/>
          <a:lstStyle/>
          <a:p>
            <a:fld id="{A62AEEF6-4973-40E1-9FE4-4EBB7E4A10A4}" type="slidenum">
              <a:rPr lang="en-US">
                <a:latin typeface="+mj-lt"/>
              </a:rPr>
              <a:pPr/>
              <a:t>45</a:t>
            </a:fld>
            <a:endParaRPr lang="en-US">
              <a:latin typeface="+mj-lt"/>
            </a:endParaRPr>
          </a:p>
        </p:txBody>
      </p:sp>
      <p:sp>
        <p:nvSpPr>
          <p:cNvPr id="334852" name="AutoShape 4"/>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334853" name="AutoShape 5"/>
          <p:cNvCxnSpPr>
            <a:cxnSpLocks noChangeShapeType="1"/>
            <a:stCxn id="334852" idx="0"/>
            <a:endCxn id="334852"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334855" name="AutoShape 7"/>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34856" name="AutoShape 8"/>
          <p:cNvCxnSpPr>
            <a:cxnSpLocks noChangeShapeType="1"/>
            <a:stCxn id="334855" idx="0"/>
            <a:endCxn id="334855"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334858" name="AutoShape 10"/>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334859" name="AutoShape 11"/>
          <p:cNvCxnSpPr>
            <a:cxnSpLocks noChangeShapeType="1"/>
            <a:stCxn id="334858" idx="0"/>
            <a:endCxn id="334858"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334860" name="Line 12"/>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61" name="Line 13"/>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62" name="Line 14"/>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63" name="Line 15"/>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64" name="Line 16"/>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65" name="Line 17"/>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67" name="AutoShape 19"/>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334868" name="AutoShape 20"/>
          <p:cNvCxnSpPr>
            <a:cxnSpLocks noChangeShapeType="1"/>
            <a:stCxn id="334867" idx="0"/>
            <a:endCxn id="334867"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334870" name="AutoShape 22"/>
          <p:cNvSpPr>
            <a:spLocks noChangeArrowheads="1"/>
          </p:cNvSpPr>
          <p:nvPr/>
        </p:nvSpPr>
        <p:spPr bwMode="auto">
          <a:xfrm>
            <a:off x="28590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334871" name="AutoShape 23"/>
          <p:cNvCxnSpPr>
            <a:cxnSpLocks noChangeShapeType="1"/>
            <a:stCxn id="334870" idx="0"/>
            <a:endCxn id="334870"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334873" name="AutoShape 25"/>
          <p:cNvSpPr>
            <a:spLocks noChangeArrowheads="1"/>
          </p:cNvSpPr>
          <p:nvPr/>
        </p:nvSpPr>
        <p:spPr bwMode="auto">
          <a:xfrm>
            <a:off x="379413" y="3941763"/>
            <a:ext cx="762000" cy="1639887"/>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334874" name="AutoShape 26"/>
          <p:cNvCxnSpPr>
            <a:cxnSpLocks noChangeShapeType="1"/>
            <a:stCxn id="334873" idx="0"/>
            <a:endCxn id="334873"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334875" name="Line 27"/>
          <p:cNvSpPr>
            <a:spLocks noChangeShapeType="1"/>
          </p:cNvSpPr>
          <p:nvPr/>
        </p:nvSpPr>
        <p:spPr bwMode="auto">
          <a:xfrm>
            <a:off x="1016000"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34876" name="Line 28"/>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77" name="Line 29"/>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78" name="Line 30"/>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79" name="Line 31"/>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80" name="Line 32"/>
          <p:cNvSpPr>
            <a:spLocks noChangeShapeType="1"/>
          </p:cNvSpPr>
          <p:nvPr/>
        </p:nvSpPr>
        <p:spPr bwMode="auto">
          <a:xfrm>
            <a:off x="35560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34881" name="Line 33"/>
          <p:cNvSpPr>
            <a:spLocks noChangeShapeType="1"/>
          </p:cNvSpPr>
          <p:nvPr/>
        </p:nvSpPr>
        <p:spPr bwMode="auto">
          <a:xfrm>
            <a:off x="35560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34882" name="Line 34"/>
          <p:cNvSpPr>
            <a:spLocks noChangeShapeType="1"/>
          </p:cNvSpPr>
          <p:nvPr/>
        </p:nvSpPr>
        <p:spPr bwMode="auto">
          <a:xfrm>
            <a:off x="3556000"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334884" name="AutoShape 36"/>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334885" name="AutoShape 37"/>
          <p:cNvCxnSpPr>
            <a:cxnSpLocks noChangeShapeType="1"/>
            <a:stCxn id="334884" idx="0"/>
            <a:endCxn id="334884"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334887" name="Line 39"/>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88" name="Line 40"/>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89" name="Line 41"/>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90" name="Line 42"/>
          <p:cNvSpPr>
            <a:spLocks noChangeShapeType="1"/>
          </p:cNvSpPr>
          <p:nvPr/>
        </p:nvSpPr>
        <p:spPr bwMode="auto">
          <a:xfrm>
            <a:off x="4824413"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91" name="Line 43"/>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4893" name="Rectangle 45"/>
          <p:cNvSpPr>
            <a:spLocks noGrp="1" noChangeArrowheads="1"/>
          </p:cNvSpPr>
          <p:nvPr>
            <p:ph type="title"/>
          </p:nvPr>
        </p:nvSpPr>
        <p:spPr>
          <a:xfrm>
            <a:off x="611188" y="333375"/>
            <a:ext cx="7772400" cy="1143000"/>
          </a:xfrm>
        </p:spPr>
        <p:txBody>
          <a:bodyPr/>
          <a:lstStyle/>
          <a:p>
            <a:r>
              <a:rPr lang="en-US"/>
              <a:t>remove(6)</a:t>
            </a:r>
          </a:p>
        </p:txBody>
      </p:sp>
      <p:sp>
        <p:nvSpPr>
          <p:cNvPr id="334894" name="Rectangle 46"/>
          <p:cNvSpPr>
            <a:spLocks noChangeArrowheads="1"/>
          </p:cNvSpPr>
          <p:nvPr/>
        </p:nvSpPr>
        <p:spPr bwMode="auto">
          <a:xfrm>
            <a:off x="647700" y="1484313"/>
            <a:ext cx="8496300" cy="2016125"/>
          </a:xfrm>
          <a:prstGeom prst="rect">
            <a:avLst/>
          </a:prstGeom>
          <a:noFill/>
          <a:ln w="9525">
            <a:noFill/>
            <a:miter lim="800000"/>
            <a:headEnd/>
            <a:tailEnd/>
          </a:ln>
          <a:effectLst/>
        </p:spPr>
        <p:txBody>
          <a:bodyPr/>
          <a:lstStyle/>
          <a:p>
            <a:pPr marL="342900" indent="-342900" algn="l">
              <a:buFontTx/>
              <a:buChar char="•"/>
            </a:pPr>
            <a:r>
              <a:rPr lang="en-US" sz="2800">
                <a:solidFill>
                  <a:schemeClr val="tx1"/>
                </a:solidFill>
                <a:latin typeface="+mj-lt"/>
              </a:rPr>
              <a:t>find()</a:t>
            </a:r>
            <a:r>
              <a:rPr lang="en-US" sz="2800" b="0">
                <a:solidFill>
                  <a:schemeClr val="tx1"/>
                </a:solidFill>
                <a:latin typeface="+mj-lt"/>
              </a:rPr>
              <a:t> </a:t>
            </a:r>
            <a:r>
              <a:rPr lang="en-US" sz="2800" b="0">
                <a:solidFill>
                  <a:srgbClr val="0000FF"/>
                </a:solidFill>
                <a:latin typeface="+mj-lt"/>
              </a:rPr>
              <a:t>predecessors</a:t>
            </a:r>
          </a:p>
          <a:p>
            <a:pPr marL="342900" indent="-342900" algn="l">
              <a:buFontTx/>
              <a:buChar char="•"/>
            </a:pPr>
            <a:r>
              <a:rPr lang="en-US" sz="2800" b="0">
                <a:solidFill>
                  <a:srgbClr val="0000FF"/>
                </a:solidFill>
                <a:latin typeface="+mj-lt"/>
              </a:rPr>
              <a:t>Lock victim</a:t>
            </a:r>
            <a:endParaRPr lang="en-US" sz="2400" b="0">
              <a:solidFill>
                <a:schemeClr val="tx1"/>
              </a:solidFill>
              <a:latin typeface="+mj-lt"/>
            </a:endParaRPr>
          </a:p>
          <a:p>
            <a:pPr marL="342900" indent="-342900" algn="l">
              <a:buFontTx/>
              <a:buChar char="•"/>
            </a:pPr>
            <a:r>
              <a:rPr lang="en-US" sz="2800" b="0">
                <a:solidFill>
                  <a:srgbClr val="0000FF"/>
                </a:solidFill>
                <a:latin typeface="+mj-lt"/>
              </a:rPr>
              <a:t>Set mark (if not already set)</a:t>
            </a:r>
            <a:endParaRPr lang="en-US" sz="2400" b="0">
              <a:solidFill>
                <a:schemeClr val="bg2"/>
              </a:solidFill>
              <a:latin typeface="+mj-lt"/>
            </a:endParaRPr>
          </a:p>
          <a:p>
            <a:pPr marL="342900" indent="-342900" algn="l">
              <a:buFontTx/>
              <a:buChar char="•"/>
            </a:pPr>
            <a:r>
              <a:rPr lang="en-US" sz="2800" b="0">
                <a:solidFill>
                  <a:srgbClr val="0000FF"/>
                </a:solidFill>
                <a:latin typeface="+mj-lt"/>
              </a:rPr>
              <a:t>Lock predecessors (ascending order) &amp; validate </a:t>
            </a:r>
          </a:p>
        </p:txBody>
      </p:sp>
      <p:sp>
        <p:nvSpPr>
          <p:cNvPr id="334896" name="Rectangle 48"/>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34897" name="Rectangle 49"/>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34898" name="Rectangle 50"/>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1</a:t>
            </a:r>
          </a:p>
        </p:txBody>
      </p:sp>
      <p:sp>
        <p:nvSpPr>
          <p:cNvPr id="334899" name="Rectangle 51"/>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34900" name="Rectangle 52"/>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34901" name="Rectangle 53"/>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grpSp>
        <p:nvGrpSpPr>
          <p:cNvPr id="334902" name="Group 54"/>
          <p:cNvGrpSpPr>
            <a:grpSpLocks/>
          </p:cNvGrpSpPr>
          <p:nvPr/>
        </p:nvGrpSpPr>
        <p:grpSpPr bwMode="auto">
          <a:xfrm>
            <a:off x="4284663" y="5805488"/>
            <a:ext cx="471487" cy="476250"/>
            <a:chOff x="2208" y="1920"/>
            <a:chExt cx="1152" cy="1680"/>
          </a:xfrm>
        </p:grpSpPr>
        <p:sp>
          <p:nvSpPr>
            <p:cNvPr id="334903" name="Oval 55"/>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334904" name="Oval 56"/>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334905" name="AutoShape 57"/>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334906" name="AutoShape 58"/>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334908" name="Group 60"/>
          <p:cNvGrpSpPr>
            <a:grpSpLocks/>
          </p:cNvGrpSpPr>
          <p:nvPr/>
        </p:nvGrpSpPr>
        <p:grpSpPr bwMode="auto">
          <a:xfrm>
            <a:off x="2987675" y="5805488"/>
            <a:ext cx="471488" cy="476250"/>
            <a:chOff x="2208" y="1920"/>
            <a:chExt cx="1152" cy="1680"/>
          </a:xfrm>
        </p:grpSpPr>
        <p:sp>
          <p:nvSpPr>
            <p:cNvPr id="334909" name="Oval 61"/>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334910" name="Oval 62"/>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334911" name="AutoShape 63"/>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334912" name="AutoShape 64"/>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334913" name="Group 65"/>
          <p:cNvGrpSpPr>
            <a:grpSpLocks/>
          </p:cNvGrpSpPr>
          <p:nvPr/>
        </p:nvGrpSpPr>
        <p:grpSpPr bwMode="auto">
          <a:xfrm>
            <a:off x="539750" y="5805488"/>
            <a:ext cx="471488" cy="476250"/>
            <a:chOff x="2208" y="1920"/>
            <a:chExt cx="1152" cy="1680"/>
          </a:xfrm>
        </p:grpSpPr>
        <p:sp>
          <p:nvSpPr>
            <p:cNvPr id="334914" name="Oval 66"/>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334915" name="Oval 67"/>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334916" name="AutoShape 68"/>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334917" name="AutoShape 69"/>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334918" name="AutoShape 70"/>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4919" name="AutoShape 71"/>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4920" name="AutoShape 72"/>
          <p:cNvSpPr>
            <a:spLocks noChangeArrowheads="1"/>
          </p:cNvSpPr>
          <p:nvPr/>
        </p:nvSpPr>
        <p:spPr bwMode="auto">
          <a:xfrm>
            <a:off x="320357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4921" name="AutoShape 73"/>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4922" name="AutoShape 74"/>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4923" name="AutoShape 75"/>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4924" name="AutoShape 76"/>
          <p:cNvSpPr>
            <a:spLocks noChangeArrowheads="1"/>
          </p:cNvSpPr>
          <p:nvPr/>
        </p:nvSpPr>
        <p:spPr bwMode="auto">
          <a:xfrm>
            <a:off x="4500563" y="4319588"/>
            <a:ext cx="361950" cy="379412"/>
          </a:xfrm>
          <a:prstGeom prst="roundRect">
            <a:avLst>
              <a:gd name="adj" fmla="val 16667"/>
            </a:avLst>
          </a:prstGeom>
          <a:solidFill>
            <a:srgbClr val="FF3300"/>
          </a:solidFill>
          <a:ln w="38100">
            <a:solidFill>
              <a:schemeClr val="tx1"/>
            </a:solidFill>
            <a:round/>
            <a:headEnd/>
            <a:tailEnd/>
          </a:ln>
          <a:effectLst>
            <a:outerShdw dist="107763" dir="2700000" algn="ctr" rotWithShape="0">
              <a:schemeClr val="bg2">
                <a:alpha val="50000"/>
              </a:schemeClr>
            </a:outerShdw>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7" name="Footer Placeholder 6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4908"/>
                                        </p:tgtEl>
                                        <p:attrNameLst>
                                          <p:attrName>style.visibility</p:attrName>
                                        </p:attrNameLst>
                                      </p:cBhvr>
                                      <p:to>
                                        <p:strVal val="visible"/>
                                      </p:to>
                                    </p:set>
                                    <p:animEffect transition="in" filter="blinds(horizontal)">
                                      <p:cBhvr>
                                        <p:cTn id="7" dur="500"/>
                                        <p:tgtEl>
                                          <p:spTgt spid="334908"/>
                                        </p:tgtEl>
                                      </p:cBhvr>
                                    </p:animEffect>
                                  </p:childTnLst>
                                </p:cTn>
                              </p:par>
                            </p:childTnLst>
                          </p:cTn>
                        </p:par>
                        <p:par>
                          <p:cTn id="8" fill="hold">
                            <p:stCondLst>
                              <p:cond delay="500"/>
                            </p:stCondLst>
                            <p:childTnLst>
                              <p:par>
                                <p:cTn id="9" presetID="8" presetClass="emph" presetSubtype="0" fill="hold" grpId="0" nodeType="afterEffect">
                                  <p:stCondLst>
                                    <p:cond delay="0"/>
                                  </p:stCondLst>
                                  <p:childTnLst>
                                    <p:animRot by="21600000">
                                      <p:cBhvr>
                                        <p:cTn id="10" dur="2000" fill="hold"/>
                                        <p:tgtEl>
                                          <p:spTgt spid="33488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488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34880"/>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34913"/>
                                        </p:tgtEl>
                                        <p:attrNameLst>
                                          <p:attrName>style.visibility</p:attrName>
                                        </p:attrNameLst>
                                      </p:cBhvr>
                                      <p:to>
                                        <p:strVal val="visible"/>
                                      </p:to>
                                    </p:set>
                                    <p:animEffect transition="in" filter="blinds(horizontal)">
                                      <p:cBhvr>
                                        <p:cTn id="19" dur="500"/>
                                        <p:tgtEl>
                                          <p:spTgt spid="334913"/>
                                        </p:tgtEl>
                                      </p:cBhvr>
                                    </p:animEffect>
                                  </p:childTnLst>
                                </p:cTn>
                              </p:par>
                            </p:childTnLst>
                          </p:cTn>
                        </p:par>
                        <p:par>
                          <p:cTn id="20" fill="hold">
                            <p:stCondLst>
                              <p:cond delay="500"/>
                            </p:stCondLst>
                            <p:childTnLst>
                              <p:par>
                                <p:cTn id="21" presetID="8" presetClass="emph" presetSubtype="0" fill="hold" grpId="0" nodeType="afterEffect">
                                  <p:stCondLst>
                                    <p:cond delay="0"/>
                                  </p:stCondLst>
                                  <p:childTnLst>
                                    <p:animRot by="21600000">
                                      <p:cBhvr>
                                        <p:cTn id="22" dur="2000" fill="hold"/>
                                        <p:tgtEl>
                                          <p:spTgt spid="33487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75" grpId="0" animBg="1"/>
      <p:bldP spid="334880" grpId="0" animBg="1"/>
      <p:bldP spid="334881" grpId="0" animBg="1"/>
      <p:bldP spid="33488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5"/>
          <p:cNvSpPr>
            <a:spLocks noGrp="1"/>
          </p:cNvSpPr>
          <p:nvPr>
            <p:ph type="sldNum" sz="quarter" idx="12"/>
          </p:nvPr>
        </p:nvSpPr>
        <p:spPr/>
        <p:txBody>
          <a:bodyPr/>
          <a:lstStyle/>
          <a:p>
            <a:fld id="{7F9BA32D-3635-4A2A-9E8E-9671C6BC6892}" type="slidenum">
              <a:rPr lang="en-US">
                <a:latin typeface="+mj-lt"/>
              </a:rPr>
              <a:pPr/>
              <a:t>46</a:t>
            </a:fld>
            <a:endParaRPr lang="en-US">
              <a:latin typeface="+mj-lt"/>
            </a:endParaRPr>
          </a:p>
        </p:txBody>
      </p:sp>
      <p:sp>
        <p:nvSpPr>
          <p:cNvPr id="164866" name="Rectangle 2"/>
          <p:cNvSpPr>
            <a:spLocks noGrp="1" noChangeArrowheads="1"/>
          </p:cNvSpPr>
          <p:nvPr>
            <p:ph type="title"/>
          </p:nvPr>
        </p:nvSpPr>
        <p:spPr>
          <a:xfrm>
            <a:off x="611188" y="333375"/>
            <a:ext cx="7772400" cy="1143000"/>
          </a:xfrm>
        </p:spPr>
        <p:txBody>
          <a:bodyPr/>
          <a:lstStyle/>
          <a:p>
            <a:r>
              <a:rPr lang="en-US"/>
              <a:t>remove(6)</a:t>
            </a:r>
          </a:p>
        </p:txBody>
      </p:sp>
      <p:sp>
        <p:nvSpPr>
          <p:cNvPr id="164867" name="Rectangle 3"/>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a:solidFill>
                  <a:schemeClr val="tx1"/>
                </a:solidFill>
                <a:latin typeface="+mj-lt"/>
              </a:rPr>
              <a:t>find()</a:t>
            </a:r>
            <a:r>
              <a:rPr lang="en-US" sz="2800" b="0">
                <a:solidFill>
                  <a:schemeClr val="tx1"/>
                </a:solidFill>
                <a:latin typeface="+mj-lt"/>
              </a:rPr>
              <a:t> </a:t>
            </a:r>
            <a:r>
              <a:rPr lang="en-US" sz="2800" b="0">
                <a:solidFill>
                  <a:srgbClr val="0000FF"/>
                </a:solidFill>
                <a:latin typeface="+mj-lt"/>
              </a:rPr>
              <a:t>predecessors</a:t>
            </a:r>
          </a:p>
          <a:p>
            <a:pPr marL="342900" indent="-342900" algn="l">
              <a:buFontTx/>
              <a:buChar char="•"/>
            </a:pPr>
            <a:r>
              <a:rPr lang="en-US" sz="2800" b="0">
                <a:solidFill>
                  <a:srgbClr val="0000FF"/>
                </a:solidFill>
                <a:latin typeface="+mj-lt"/>
              </a:rPr>
              <a:t>Lock victim</a:t>
            </a:r>
            <a:endParaRPr lang="en-US" sz="2400" b="0">
              <a:solidFill>
                <a:schemeClr val="tx1"/>
              </a:solidFill>
              <a:latin typeface="+mj-lt"/>
            </a:endParaRPr>
          </a:p>
          <a:p>
            <a:pPr marL="342900" indent="-342900" algn="l">
              <a:buFontTx/>
              <a:buChar char="•"/>
            </a:pPr>
            <a:r>
              <a:rPr lang="en-US" sz="2800" b="0">
                <a:solidFill>
                  <a:srgbClr val="0000FF"/>
                </a:solidFill>
                <a:latin typeface="+mj-lt"/>
              </a:rPr>
              <a:t>Set mark (if not already set)</a:t>
            </a:r>
            <a:endParaRPr lang="en-US" sz="2400" b="0">
              <a:solidFill>
                <a:schemeClr val="bg2"/>
              </a:solidFill>
              <a:latin typeface="+mj-lt"/>
            </a:endParaRPr>
          </a:p>
          <a:p>
            <a:pPr marL="342900" indent="-342900" algn="l">
              <a:buFontTx/>
              <a:buChar char="•"/>
            </a:pPr>
            <a:r>
              <a:rPr lang="en-US" sz="2800" b="0">
                <a:solidFill>
                  <a:srgbClr val="0000FF"/>
                </a:solidFill>
                <a:latin typeface="+mj-lt"/>
              </a:rPr>
              <a:t>Lock predecessors (ascending order) &amp; validate </a:t>
            </a:r>
          </a:p>
          <a:p>
            <a:pPr marL="342900" indent="-342900" algn="l">
              <a:buFontTx/>
              <a:buChar char="•"/>
            </a:pPr>
            <a:r>
              <a:rPr lang="en-US" sz="2800" b="0">
                <a:solidFill>
                  <a:srgbClr val="0000FF"/>
                </a:solidFill>
                <a:latin typeface="+mj-lt"/>
              </a:rPr>
              <a:t>Physically remove</a:t>
            </a:r>
          </a:p>
        </p:txBody>
      </p:sp>
      <p:sp>
        <p:nvSpPr>
          <p:cNvPr id="164870" name="AutoShape 6"/>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64871" name="AutoShape 7"/>
          <p:cNvCxnSpPr>
            <a:cxnSpLocks noChangeShapeType="1"/>
            <a:stCxn id="164870" idx="0"/>
            <a:endCxn id="164870"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164873" name="AutoShape 9"/>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64874" name="AutoShape 10"/>
          <p:cNvCxnSpPr>
            <a:cxnSpLocks noChangeShapeType="1"/>
            <a:stCxn id="164873" idx="0"/>
            <a:endCxn id="164873"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164876" name="AutoShape 12"/>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64877" name="AutoShape 13"/>
          <p:cNvCxnSpPr>
            <a:cxnSpLocks noChangeShapeType="1"/>
            <a:stCxn id="164876" idx="0"/>
            <a:endCxn id="164876"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164878" name="Line 14"/>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79" name="Line 15"/>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80" name="Line 16"/>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81" name="Line 17"/>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82" name="Line 18"/>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83" name="Line 19"/>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85" name="AutoShape 21"/>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64886" name="AutoShape 22"/>
          <p:cNvCxnSpPr>
            <a:cxnSpLocks noChangeShapeType="1"/>
            <a:stCxn id="164885" idx="0"/>
            <a:endCxn id="164885"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164888" name="AutoShape 24"/>
          <p:cNvSpPr>
            <a:spLocks noChangeArrowheads="1"/>
          </p:cNvSpPr>
          <p:nvPr/>
        </p:nvSpPr>
        <p:spPr bwMode="auto">
          <a:xfrm>
            <a:off x="28590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64889" name="AutoShape 25"/>
          <p:cNvCxnSpPr>
            <a:cxnSpLocks noChangeShapeType="1"/>
            <a:stCxn id="164888" idx="0"/>
            <a:endCxn id="164888"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164891" name="AutoShape 27"/>
          <p:cNvSpPr>
            <a:spLocks noChangeArrowheads="1"/>
          </p:cNvSpPr>
          <p:nvPr/>
        </p:nvSpPr>
        <p:spPr bwMode="auto">
          <a:xfrm>
            <a:off x="379413" y="3941763"/>
            <a:ext cx="762000" cy="1639887"/>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64892" name="AutoShape 28"/>
          <p:cNvCxnSpPr>
            <a:cxnSpLocks noChangeShapeType="1"/>
            <a:stCxn id="164891" idx="0"/>
            <a:endCxn id="164891"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164893" name="Line 29"/>
          <p:cNvSpPr>
            <a:spLocks noChangeShapeType="1"/>
          </p:cNvSpPr>
          <p:nvPr/>
        </p:nvSpPr>
        <p:spPr bwMode="auto">
          <a:xfrm>
            <a:off x="1016000"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64894" name="Line 30"/>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95" name="Line 31"/>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96" name="Line 32"/>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97" name="Line 33"/>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898" name="Line 34"/>
          <p:cNvSpPr>
            <a:spLocks noChangeShapeType="1"/>
          </p:cNvSpPr>
          <p:nvPr/>
        </p:nvSpPr>
        <p:spPr bwMode="auto">
          <a:xfrm>
            <a:off x="35560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64899" name="Line 35"/>
          <p:cNvSpPr>
            <a:spLocks noChangeShapeType="1"/>
          </p:cNvSpPr>
          <p:nvPr/>
        </p:nvSpPr>
        <p:spPr bwMode="auto">
          <a:xfrm>
            <a:off x="35560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64900" name="Line 36"/>
          <p:cNvSpPr>
            <a:spLocks noChangeShapeType="1"/>
          </p:cNvSpPr>
          <p:nvPr/>
        </p:nvSpPr>
        <p:spPr bwMode="auto">
          <a:xfrm>
            <a:off x="3556000"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64902" name="AutoShape 38"/>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164903" name="AutoShape 39"/>
          <p:cNvCxnSpPr>
            <a:cxnSpLocks noChangeShapeType="1"/>
            <a:stCxn id="164902" idx="0"/>
            <a:endCxn id="164902"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164905" name="Line 41"/>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906" name="Line 42"/>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907" name="Line 43"/>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908" name="Line 44"/>
          <p:cNvSpPr>
            <a:spLocks noChangeShapeType="1"/>
          </p:cNvSpPr>
          <p:nvPr/>
        </p:nvSpPr>
        <p:spPr bwMode="auto">
          <a:xfrm>
            <a:off x="4824413"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909" name="Line 4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4911" name="Rectangle 4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64912" name="Rectangle 4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64913" name="Rectangle 49"/>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1</a:t>
            </a:r>
          </a:p>
        </p:txBody>
      </p:sp>
      <p:sp>
        <p:nvSpPr>
          <p:cNvPr id="164914" name="Rectangle 5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64915" name="Rectangle 5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64916" name="Rectangle 5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grpSp>
        <p:nvGrpSpPr>
          <p:cNvPr id="164917" name="Group 53"/>
          <p:cNvGrpSpPr>
            <a:grpSpLocks/>
          </p:cNvGrpSpPr>
          <p:nvPr/>
        </p:nvGrpSpPr>
        <p:grpSpPr bwMode="auto">
          <a:xfrm>
            <a:off x="4284663" y="5805488"/>
            <a:ext cx="471487" cy="476250"/>
            <a:chOff x="2208" y="1920"/>
            <a:chExt cx="1152" cy="1680"/>
          </a:xfrm>
        </p:grpSpPr>
        <p:sp>
          <p:nvSpPr>
            <p:cNvPr id="164918" name="Oval 54"/>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64919" name="Oval 55"/>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64920" name="AutoShape 56"/>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64921" name="AutoShape 57"/>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164922" name="Group 58"/>
          <p:cNvGrpSpPr>
            <a:grpSpLocks/>
          </p:cNvGrpSpPr>
          <p:nvPr/>
        </p:nvGrpSpPr>
        <p:grpSpPr bwMode="auto">
          <a:xfrm>
            <a:off x="2987675" y="5805488"/>
            <a:ext cx="471488" cy="476250"/>
            <a:chOff x="2208" y="1920"/>
            <a:chExt cx="1152" cy="1680"/>
          </a:xfrm>
        </p:grpSpPr>
        <p:sp>
          <p:nvSpPr>
            <p:cNvPr id="164923" name="Oval 59"/>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64924" name="Oval 60"/>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64925" name="AutoShape 61"/>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64926" name="AutoShape 62"/>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164927" name="Group 63"/>
          <p:cNvGrpSpPr>
            <a:grpSpLocks/>
          </p:cNvGrpSpPr>
          <p:nvPr/>
        </p:nvGrpSpPr>
        <p:grpSpPr bwMode="auto">
          <a:xfrm>
            <a:off x="539750" y="5805488"/>
            <a:ext cx="471488" cy="476250"/>
            <a:chOff x="2208" y="1920"/>
            <a:chExt cx="1152" cy="1680"/>
          </a:xfrm>
        </p:grpSpPr>
        <p:sp>
          <p:nvSpPr>
            <p:cNvPr id="164928" name="Oval 64"/>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64929" name="Oval 65"/>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64930" name="AutoShape 66"/>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64931" name="AutoShape 67"/>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164934" name="AutoShape 70"/>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4935" name="AutoShape 71"/>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4936" name="AutoShape 72"/>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4937" name="AutoShape 73"/>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4938" name="AutoShape 74"/>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4939" name="AutoShape 75"/>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4940" name="AutoShape 76"/>
          <p:cNvSpPr>
            <a:spLocks noChangeArrowheads="1"/>
          </p:cNvSpPr>
          <p:nvPr/>
        </p:nvSpPr>
        <p:spPr bwMode="auto">
          <a:xfrm>
            <a:off x="4500563" y="4319588"/>
            <a:ext cx="361950" cy="379412"/>
          </a:xfrm>
          <a:prstGeom prst="roundRect">
            <a:avLst>
              <a:gd name="adj" fmla="val 16667"/>
            </a:avLst>
          </a:prstGeom>
          <a:solidFill>
            <a:srgbClr val="FF3300"/>
          </a:solidFill>
          <a:ln w="38100">
            <a:solidFill>
              <a:schemeClr val="tx1"/>
            </a:solidFill>
            <a:round/>
            <a:headEnd/>
            <a:tailEnd/>
          </a:ln>
          <a:effectLst>
            <a:outerShdw dist="107763" dir="2700000" algn="ctr" rotWithShape="0">
              <a:schemeClr val="bg2">
                <a:alpha val="50000"/>
              </a:schemeClr>
            </a:outerShdw>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7" name="Footer Placeholder 6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5"/>
          <p:cNvSpPr>
            <a:spLocks noGrp="1"/>
          </p:cNvSpPr>
          <p:nvPr>
            <p:ph type="sldNum" sz="quarter" idx="12"/>
          </p:nvPr>
        </p:nvSpPr>
        <p:spPr/>
        <p:txBody>
          <a:bodyPr/>
          <a:lstStyle/>
          <a:p>
            <a:fld id="{321F9B70-B8BF-4819-A836-5B3DA544F52F}" type="slidenum">
              <a:rPr lang="en-US">
                <a:latin typeface="+mj-lt"/>
              </a:rPr>
              <a:pPr/>
              <a:t>47</a:t>
            </a:fld>
            <a:endParaRPr lang="en-US">
              <a:latin typeface="+mj-lt"/>
            </a:endParaRPr>
          </a:p>
        </p:txBody>
      </p:sp>
      <p:sp>
        <p:nvSpPr>
          <p:cNvPr id="166914" name="Rectangle 2"/>
          <p:cNvSpPr>
            <a:spLocks noGrp="1" noChangeArrowheads="1"/>
          </p:cNvSpPr>
          <p:nvPr>
            <p:ph type="title"/>
          </p:nvPr>
        </p:nvSpPr>
        <p:spPr>
          <a:xfrm>
            <a:off x="611188" y="333375"/>
            <a:ext cx="7772400" cy="1143000"/>
          </a:xfrm>
        </p:spPr>
        <p:txBody>
          <a:bodyPr/>
          <a:lstStyle/>
          <a:p>
            <a:r>
              <a:rPr lang="en-US"/>
              <a:t>remove(6)</a:t>
            </a:r>
          </a:p>
        </p:txBody>
      </p:sp>
      <p:sp>
        <p:nvSpPr>
          <p:cNvPr id="166915" name="Rectangle 3"/>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a:solidFill>
                  <a:schemeClr val="tx1"/>
                </a:solidFill>
                <a:latin typeface="+mj-lt"/>
              </a:rPr>
              <a:t>find()</a:t>
            </a:r>
            <a:r>
              <a:rPr lang="en-US" sz="2800" b="0">
                <a:solidFill>
                  <a:schemeClr val="tx1"/>
                </a:solidFill>
                <a:latin typeface="+mj-lt"/>
              </a:rPr>
              <a:t> </a:t>
            </a:r>
            <a:r>
              <a:rPr lang="en-US" sz="2800" b="0">
                <a:solidFill>
                  <a:srgbClr val="0000FF"/>
                </a:solidFill>
                <a:latin typeface="+mj-lt"/>
              </a:rPr>
              <a:t>predecessors</a:t>
            </a:r>
          </a:p>
          <a:p>
            <a:pPr marL="342900" indent="-342900" algn="l">
              <a:buFontTx/>
              <a:buChar char="•"/>
            </a:pPr>
            <a:r>
              <a:rPr lang="en-US" sz="2800" b="0">
                <a:solidFill>
                  <a:srgbClr val="0000FF"/>
                </a:solidFill>
                <a:latin typeface="+mj-lt"/>
              </a:rPr>
              <a:t>Lock victim</a:t>
            </a:r>
            <a:endParaRPr lang="en-US" sz="2400" b="0">
              <a:solidFill>
                <a:schemeClr val="tx1"/>
              </a:solidFill>
              <a:latin typeface="+mj-lt"/>
            </a:endParaRPr>
          </a:p>
          <a:p>
            <a:pPr marL="342900" indent="-342900" algn="l">
              <a:buFontTx/>
              <a:buChar char="•"/>
            </a:pPr>
            <a:r>
              <a:rPr lang="en-US" sz="2800" b="0">
                <a:solidFill>
                  <a:srgbClr val="0000FF"/>
                </a:solidFill>
                <a:latin typeface="+mj-lt"/>
              </a:rPr>
              <a:t>Set mark (if not already set)</a:t>
            </a:r>
            <a:endParaRPr lang="en-US" sz="2400" b="0">
              <a:solidFill>
                <a:schemeClr val="bg2"/>
              </a:solidFill>
              <a:latin typeface="+mj-lt"/>
            </a:endParaRPr>
          </a:p>
          <a:p>
            <a:pPr marL="342900" indent="-342900" algn="l">
              <a:buFontTx/>
              <a:buChar char="•"/>
            </a:pPr>
            <a:r>
              <a:rPr lang="en-US" sz="2800" b="0">
                <a:solidFill>
                  <a:srgbClr val="0000FF"/>
                </a:solidFill>
                <a:latin typeface="+mj-lt"/>
              </a:rPr>
              <a:t>Lock predecessors (ascending order) &amp; validate </a:t>
            </a:r>
          </a:p>
          <a:p>
            <a:pPr marL="342900" indent="-342900" algn="l">
              <a:buFontTx/>
              <a:buChar char="•"/>
            </a:pPr>
            <a:r>
              <a:rPr lang="en-US" sz="2800" b="0">
                <a:solidFill>
                  <a:srgbClr val="0000FF"/>
                </a:solidFill>
                <a:latin typeface="+mj-lt"/>
              </a:rPr>
              <a:t>Physically remove</a:t>
            </a:r>
            <a:endParaRPr lang="en-US" sz="2800" b="0">
              <a:solidFill>
                <a:schemeClr val="tx1"/>
              </a:solidFill>
              <a:latin typeface="+mj-lt"/>
            </a:endParaRPr>
          </a:p>
          <a:p>
            <a:pPr marL="742950" lvl="1" indent="-285750" algn="l">
              <a:buFontTx/>
              <a:buChar char="–"/>
            </a:pPr>
            <a:endParaRPr lang="en-US" sz="2000" b="0">
              <a:solidFill>
                <a:schemeClr val="bg2"/>
              </a:solidFill>
              <a:latin typeface="+mj-lt"/>
            </a:endParaRPr>
          </a:p>
        </p:txBody>
      </p:sp>
      <p:sp>
        <p:nvSpPr>
          <p:cNvPr id="166918" name="AutoShape 6"/>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66919" name="AutoShape 7"/>
          <p:cNvCxnSpPr>
            <a:cxnSpLocks noChangeShapeType="1"/>
            <a:stCxn id="166918" idx="0"/>
            <a:endCxn id="166918"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166921" name="AutoShape 9"/>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66922" name="AutoShape 10"/>
          <p:cNvCxnSpPr>
            <a:cxnSpLocks noChangeShapeType="1"/>
            <a:stCxn id="166921" idx="0"/>
            <a:endCxn id="166921"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166924" name="AutoShape 12"/>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66925" name="AutoShape 13"/>
          <p:cNvCxnSpPr>
            <a:cxnSpLocks noChangeShapeType="1"/>
            <a:stCxn id="166924" idx="0"/>
            <a:endCxn id="166924"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166926" name="Line 14"/>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27" name="Line 15"/>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28" name="Line 16"/>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29" name="Line 17"/>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30" name="Line 18"/>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31" name="Line 19"/>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33" name="AutoShape 21"/>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66934" name="AutoShape 22"/>
          <p:cNvCxnSpPr>
            <a:cxnSpLocks noChangeShapeType="1"/>
            <a:stCxn id="166933" idx="0"/>
            <a:endCxn id="166933"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166936" name="AutoShape 24"/>
          <p:cNvSpPr>
            <a:spLocks noChangeArrowheads="1"/>
          </p:cNvSpPr>
          <p:nvPr/>
        </p:nvSpPr>
        <p:spPr bwMode="auto">
          <a:xfrm>
            <a:off x="28590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66937" name="AutoShape 25"/>
          <p:cNvCxnSpPr>
            <a:cxnSpLocks noChangeShapeType="1"/>
            <a:stCxn id="166936" idx="0"/>
            <a:endCxn id="166936"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166939" name="AutoShape 27"/>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66940" name="AutoShape 28"/>
          <p:cNvCxnSpPr>
            <a:cxnSpLocks noChangeShapeType="1"/>
            <a:stCxn id="166939" idx="0"/>
            <a:endCxn id="166939"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166942" name="Line 30"/>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43" name="Line 31"/>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44" name="Line 32"/>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45" name="Line 33"/>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46" name="Line 34"/>
          <p:cNvSpPr>
            <a:spLocks noChangeShapeType="1"/>
          </p:cNvSpPr>
          <p:nvPr/>
        </p:nvSpPr>
        <p:spPr bwMode="auto">
          <a:xfrm>
            <a:off x="35560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66947" name="Line 35"/>
          <p:cNvSpPr>
            <a:spLocks noChangeShapeType="1"/>
          </p:cNvSpPr>
          <p:nvPr/>
        </p:nvSpPr>
        <p:spPr bwMode="auto">
          <a:xfrm>
            <a:off x="35560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66948" name="Line 36"/>
          <p:cNvSpPr>
            <a:spLocks noChangeShapeType="1"/>
          </p:cNvSpPr>
          <p:nvPr/>
        </p:nvSpPr>
        <p:spPr bwMode="auto">
          <a:xfrm>
            <a:off x="3556000"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66950" name="AutoShape 38"/>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166951" name="AutoShape 39"/>
          <p:cNvCxnSpPr>
            <a:cxnSpLocks noChangeShapeType="1"/>
            <a:stCxn id="166950" idx="0"/>
            <a:endCxn id="166950"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166953" name="Line 41"/>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54" name="Line 42"/>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55" name="Line 43"/>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57" name="Line 4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66959" name="Rectangle 4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66960" name="Rectangle 4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66961" name="Rectangle 49"/>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1</a:t>
            </a:r>
          </a:p>
        </p:txBody>
      </p:sp>
      <p:sp>
        <p:nvSpPr>
          <p:cNvPr id="166962" name="Rectangle 5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66963" name="Rectangle 5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66964" name="Rectangle 5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grpSp>
        <p:nvGrpSpPr>
          <p:cNvPr id="166965" name="Group 53"/>
          <p:cNvGrpSpPr>
            <a:grpSpLocks/>
          </p:cNvGrpSpPr>
          <p:nvPr/>
        </p:nvGrpSpPr>
        <p:grpSpPr bwMode="auto">
          <a:xfrm>
            <a:off x="4284663" y="5805488"/>
            <a:ext cx="471487" cy="476250"/>
            <a:chOff x="2208" y="1920"/>
            <a:chExt cx="1152" cy="1680"/>
          </a:xfrm>
        </p:grpSpPr>
        <p:sp>
          <p:nvSpPr>
            <p:cNvPr id="166966" name="Oval 54"/>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66967" name="Oval 55"/>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66968" name="AutoShape 56"/>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66969" name="AutoShape 57"/>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166970" name="Group 58"/>
          <p:cNvGrpSpPr>
            <a:grpSpLocks/>
          </p:cNvGrpSpPr>
          <p:nvPr/>
        </p:nvGrpSpPr>
        <p:grpSpPr bwMode="auto">
          <a:xfrm>
            <a:off x="2987675" y="5805488"/>
            <a:ext cx="471488" cy="476250"/>
            <a:chOff x="2208" y="1920"/>
            <a:chExt cx="1152" cy="1680"/>
          </a:xfrm>
        </p:grpSpPr>
        <p:sp>
          <p:nvSpPr>
            <p:cNvPr id="166971" name="Oval 59"/>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66972" name="Oval 60"/>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66973" name="AutoShape 61"/>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66974" name="AutoShape 62"/>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166975" name="Group 63"/>
          <p:cNvGrpSpPr>
            <a:grpSpLocks/>
          </p:cNvGrpSpPr>
          <p:nvPr/>
        </p:nvGrpSpPr>
        <p:grpSpPr bwMode="auto">
          <a:xfrm>
            <a:off x="539750" y="5805488"/>
            <a:ext cx="471488" cy="476250"/>
            <a:chOff x="2208" y="1920"/>
            <a:chExt cx="1152" cy="1680"/>
          </a:xfrm>
        </p:grpSpPr>
        <p:sp>
          <p:nvSpPr>
            <p:cNvPr id="166976" name="Oval 64"/>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66977" name="Oval 65"/>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66978" name="AutoShape 66"/>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66979" name="AutoShape 67"/>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166980" name="AutoShape 68"/>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6981" name="AutoShape 69"/>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6982" name="AutoShape 70"/>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6983" name="AutoShape 71"/>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6984" name="AutoShape 72"/>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6985" name="AutoShape 73"/>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6986" name="AutoShape 74"/>
          <p:cNvSpPr>
            <a:spLocks noChangeArrowheads="1"/>
          </p:cNvSpPr>
          <p:nvPr/>
        </p:nvSpPr>
        <p:spPr bwMode="auto">
          <a:xfrm>
            <a:off x="4500563" y="4319588"/>
            <a:ext cx="361950" cy="379412"/>
          </a:xfrm>
          <a:prstGeom prst="roundRect">
            <a:avLst>
              <a:gd name="adj" fmla="val 16667"/>
            </a:avLst>
          </a:prstGeom>
          <a:solidFill>
            <a:srgbClr val="FF330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66941" name="Line 29"/>
          <p:cNvSpPr>
            <a:spLocks noChangeShapeType="1"/>
          </p:cNvSpPr>
          <p:nvPr/>
        </p:nvSpPr>
        <p:spPr bwMode="auto">
          <a:xfrm flipV="1">
            <a:off x="1016000" y="4437063"/>
            <a:ext cx="4348163" cy="14287"/>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66" name="Footer Placeholder 65"/>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fld id="{16DEE3B5-696D-46F8-B8DF-A421E366C789}" type="slidenum">
              <a:rPr lang="en-US">
                <a:latin typeface="+mj-lt"/>
              </a:rPr>
              <a:pPr/>
              <a:t>48</a:t>
            </a:fld>
            <a:endParaRPr lang="en-US">
              <a:latin typeface="+mj-lt"/>
            </a:endParaRPr>
          </a:p>
        </p:txBody>
      </p:sp>
      <p:sp>
        <p:nvSpPr>
          <p:cNvPr id="171010" name="Rectangle 2"/>
          <p:cNvSpPr>
            <a:spLocks noGrp="1" noChangeArrowheads="1"/>
          </p:cNvSpPr>
          <p:nvPr>
            <p:ph type="title"/>
          </p:nvPr>
        </p:nvSpPr>
        <p:spPr>
          <a:xfrm>
            <a:off x="611188" y="333375"/>
            <a:ext cx="7772400" cy="1143000"/>
          </a:xfrm>
        </p:spPr>
        <p:txBody>
          <a:bodyPr/>
          <a:lstStyle/>
          <a:p>
            <a:r>
              <a:rPr lang="en-US"/>
              <a:t>remove(6)</a:t>
            </a:r>
          </a:p>
        </p:txBody>
      </p:sp>
      <p:sp>
        <p:nvSpPr>
          <p:cNvPr id="171011" name="Rectangle 3"/>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a:solidFill>
                  <a:schemeClr val="tx1"/>
                </a:solidFill>
                <a:latin typeface="+mj-lt"/>
              </a:rPr>
              <a:t>find()</a:t>
            </a:r>
            <a:r>
              <a:rPr lang="en-US" sz="2800" b="0">
                <a:solidFill>
                  <a:schemeClr val="tx1"/>
                </a:solidFill>
                <a:latin typeface="+mj-lt"/>
              </a:rPr>
              <a:t> </a:t>
            </a:r>
            <a:r>
              <a:rPr lang="en-US" sz="2800" b="0">
                <a:solidFill>
                  <a:srgbClr val="0000FF"/>
                </a:solidFill>
                <a:latin typeface="+mj-lt"/>
              </a:rPr>
              <a:t>predecessors</a:t>
            </a:r>
          </a:p>
          <a:p>
            <a:pPr marL="342900" indent="-342900" algn="l">
              <a:buFontTx/>
              <a:buChar char="•"/>
            </a:pPr>
            <a:r>
              <a:rPr lang="en-US" sz="2800" b="0">
                <a:solidFill>
                  <a:srgbClr val="0000FF"/>
                </a:solidFill>
                <a:latin typeface="+mj-lt"/>
              </a:rPr>
              <a:t>Lock victim</a:t>
            </a:r>
            <a:endParaRPr lang="en-US" sz="2400" b="0">
              <a:solidFill>
                <a:schemeClr val="tx1"/>
              </a:solidFill>
              <a:latin typeface="+mj-lt"/>
            </a:endParaRPr>
          </a:p>
          <a:p>
            <a:pPr marL="342900" indent="-342900" algn="l">
              <a:buFontTx/>
              <a:buChar char="•"/>
            </a:pPr>
            <a:r>
              <a:rPr lang="en-US" sz="2800" b="0">
                <a:solidFill>
                  <a:srgbClr val="0000FF"/>
                </a:solidFill>
                <a:latin typeface="+mj-lt"/>
              </a:rPr>
              <a:t>Set mark (if not already set)</a:t>
            </a:r>
            <a:endParaRPr lang="en-US" sz="2400" b="0">
              <a:solidFill>
                <a:schemeClr val="bg2"/>
              </a:solidFill>
              <a:latin typeface="+mj-lt"/>
            </a:endParaRPr>
          </a:p>
          <a:p>
            <a:pPr marL="342900" indent="-342900" algn="l">
              <a:buFontTx/>
              <a:buChar char="•"/>
            </a:pPr>
            <a:r>
              <a:rPr lang="en-US" sz="2800" b="0">
                <a:solidFill>
                  <a:srgbClr val="0000FF"/>
                </a:solidFill>
                <a:latin typeface="+mj-lt"/>
              </a:rPr>
              <a:t>Lock predecessors (ascending order) &amp; validate </a:t>
            </a:r>
          </a:p>
          <a:p>
            <a:pPr marL="342900" indent="-342900" algn="l">
              <a:buFontTx/>
              <a:buChar char="•"/>
            </a:pPr>
            <a:r>
              <a:rPr lang="en-US" sz="2800" b="0">
                <a:solidFill>
                  <a:srgbClr val="0000FF"/>
                </a:solidFill>
                <a:latin typeface="+mj-lt"/>
              </a:rPr>
              <a:t>Physically remove</a:t>
            </a:r>
            <a:endParaRPr lang="en-US" sz="2800" b="0">
              <a:solidFill>
                <a:schemeClr val="tx1"/>
              </a:solidFill>
              <a:latin typeface="+mj-lt"/>
            </a:endParaRPr>
          </a:p>
          <a:p>
            <a:pPr marL="742950" lvl="1" indent="-285750" algn="l">
              <a:buFontTx/>
              <a:buChar char="–"/>
            </a:pPr>
            <a:endParaRPr lang="en-US" sz="2000" b="0">
              <a:solidFill>
                <a:schemeClr val="bg2"/>
              </a:solidFill>
              <a:latin typeface="+mj-lt"/>
            </a:endParaRPr>
          </a:p>
        </p:txBody>
      </p:sp>
      <p:sp>
        <p:nvSpPr>
          <p:cNvPr id="171013" name="AutoShape 5"/>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71014" name="AutoShape 6"/>
          <p:cNvCxnSpPr>
            <a:cxnSpLocks noChangeShapeType="1"/>
            <a:stCxn id="171013" idx="0"/>
            <a:endCxn id="171013"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171016" name="AutoShape 8"/>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71017" name="AutoShape 9"/>
          <p:cNvCxnSpPr>
            <a:cxnSpLocks noChangeShapeType="1"/>
            <a:stCxn id="171016" idx="0"/>
            <a:endCxn id="171016"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171019" name="AutoShape 11"/>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71020" name="AutoShape 12"/>
          <p:cNvCxnSpPr>
            <a:cxnSpLocks noChangeShapeType="1"/>
            <a:stCxn id="171019" idx="0"/>
            <a:endCxn id="171019"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171021" name="Line 13"/>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22" name="Line 14"/>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23" name="Line 15"/>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24" name="Line 16"/>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25" name="Line 17"/>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26" name="Line 18"/>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28" name="AutoShape 20"/>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71029" name="AutoShape 21"/>
          <p:cNvCxnSpPr>
            <a:cxnSpLocks noChangeShapeType="1"/>
            <a:stCxn id="171028" idx="0"/>
            <a:endCxn id="171028"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171031" name="AutoShape 23"/>
          <p:cNvSpPr>
            <a:spLocks noChangeArrowheads="1"/>
          </p:cNvSpPr>
          <p:nvPr/>
        </p:nvSpPr>
        <p:spPr bwMode="auto">
          <a:xfrm>
            <a:off x="28590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71032" name="AutoShape 24"/>
          <p:cNvCxnSpPr>
            <a:cxnSpLocks noChangeShapeType="1"/>
            <a:stCxn id="171031" idx="0"/>
            <a:endCxn id="171031"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171034" name="AutoShape 26"/>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71035" name="AutoShape 27"/>
          <p:cNvCxnSpPr>
            <a:cxnSpLocks noChangeShapeType="1"/>
            <a:stCxn id="171034" idx="0"/>
            <a:endCxn id="171034"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171036" name="Line 28"/>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37" name="Line 29"/>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38" name="Line 30"/>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39" name="Line 31"/>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40" name="Line 32"/>
          <p:cNvSpPr>
            <a:spLocks noChangeShapeType="1"/>
          </p:cNvSpPr>
          <p:nvPr/>
        </p:nvSpPr>
        <p:spPr bwMode="auto">
          <a:xfrm>
            <a:off x="35560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71041" name="Line 33"/>
          <p:cNvSpPr>
            <a:spLocks noChangeShapeType="1"/>
          </p:cNvSpPr>
          <p:nvPr/>
        </p:nvSpPr>
        <p:spPr bwMode="auto">
          <a:xfrm>
            <a:off x="3556000"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71044" name="AutoShape 36"/>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171045" name="AutoShape 37"/>
          <p:cNvCxnSpPr>
            <a:cxnSpLocks noChangeShapeType="1"/>
            <a:stCxn id="171044" idx="0"/>
            <a:endCxn id="171044"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171046" name="Line 38"/>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47" name="Line 39"/>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49" name="Line 41"/>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1051" name="Rectangle 43"/>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1052" name="Rectangle 44"/>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1053" name="Rectangle 45"/>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1</a:t>
            </a:r>
          </a:p>
        </p:txBody>
      </p:sp>
      <p:sp>
        <p:nvSpPr>
          <p:cNvPr id="171054" name="Rectangle 46"/>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1055" name="Rectangle 47"/>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1056" name="Rectangle 48"/>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grpSp>
        <p:nvGrpSpPr>
          <p:cNvPr id="171057" name="Group 49"/>
          <p:cNvGrpSpPr>
            <a:grpSpLocks/>
          </p:cNvGrpSpPr>
          <p:nvPr/>
        </p:nvGrpSpPr>
        <p:grpSpPr bwMode="auto">
          <a:xfrm>
            <a:off x="4284663" y="5805488"/>
            <a:ext cx="471487" cy="476250"/>
            <a:chOff x="2208" y="1920"/>
            <a:chExt cx="1152" cy="1680"/>
          </a:xfrm>
        </p:grpSpPr>
        <p:sp>
          <p:nvSpPr>
            <p:cNvPr id="171058" name="Oval 50"/>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71059" name="Oval 51"/>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71060" name="AutoShape 52"/>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71061" name="AutoShape 53"/>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171062" name="Group 54"/>
          <p:cNvGrpSpPr>
            <a:grpSpLocks/>
          </p:cNvGrpSpPr>
          <p:nvPr/>
        </p:nvGrpSpPr>
        <p:grpSpPr bwMode="auto">
          <a:xfrm>
            <a:off x="2987675" y="5805488"/>
            <a:ext cx="471488" cy="476250"/>
            <a:chOff x="2208" y="1920"/>
            <a:chExt cx="1152" cy="1680"/>
          </a:xfrm>
        </p:grpSpPr>
        <p:sp>
          <p:nvSpPr>
            <p:cNvPr id="171063" name="Oval 55"/>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71064" name="Oval 56"/>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71065" name="AutoShape 57"/>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71066" name="AutoShape 58"/>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171067" name="Group 59"/>
          <p:cNvGrpSpPr>
            <a:grpSpLocks/>
          </p:cNvGrpSpPr>
          <p:nvPr/>
        </p:nvGrpSpPr>
        <p:grpSpPr bwMode="auto">
          <a:xfrm>
            <a:off x="539750" y="5805488"/>
            <a:ext cx="471488" cy="476250"/>
            <a:chOff x="2208" y="1920"/>
            <a:chExt cx="1152" cy="1680"/>
          </a:xfrm>
        </p:grpSpPr>
        <p:sp>
          <p:nvSpPr>
            <p:cNvPr id="171068" name="Oval 60"/>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71069" name="Oval 61"/>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71070" name="AutoShape 62"/>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71071" name="AutoShape 63"/>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171073" name="Line 65"/>
          <p:cNvSpPr>
            <a:spLocks noChangeShapeType="1"/>
          </p:cNvSpPr>
          <p:nvPr/>
        </p:nvSpPr>
        <p:spPr bwMode="auto">
          <a:xfrm flipV="1">
            <a:off x="3563938" y="4797425"/>
            <a:ext cx="1800225" cy="0"/>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171074" name="AutoShape 66"/>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1075" name="AutoShape 67"/>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1076" name="AutoShape 68"/>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1077" name="AutoShape 69"/>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1078" name="AutoShape 70"/>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1079" name="AutoShape 71"/>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1080" name="AutoShape 72"/>
          <p:cNvSpPr>
            <a:spLocks noChangeArrowheads="1"/>
          </p:cNvSpPr>
          <p:nvPr/>
        </p:nvSpPr>
        <p:spPr bwMode="auto">
          <a:xfrm>
            <a:off x="4500563" y="4319588"/>
            <a:ext cx="361950" cy="379412"/>
          </a:xfrm>
          <a:prstGeom prst="roundRect">
            <a:avLst>
              <a:gd name="adj" fmla="val 16667"/>
            </a:avLst>
          </a:prstGeom>
          <a:solidFill>
            <a:srgbClr val="FF330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1072" name="Line 64"/>
          <p:cNvSpPr>
            <a:spLocks noChangeShapeType="1"/>
          </p:cNvSpPr>
          <p:nvPr/>
        </p:nvSpPr>
        <p:spPr bwMode="auto">
          <a:xfrm flipV="1">
            <a:off x="1016000" y="4437063"/>
            <a:ext cx="4348163" cy="14287"/>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65" name="Footer Placeholder 64"/>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fld id="{E49AE675-4D44-410C-802F-F08B88BB4110}" type="slidenum">
              <a:rPr lang="en-US">
                <a:latin typeface="+mj-lt"/>
              </a:rPr>
              <a:pPr/>
              <a:t>49</a:t>
            </a:fld>
            <a:endParaRPr lang="en-US">
              <a:latin typeface="+mj-lt"/>
            </a:endParaRPr>
          </a:p>
        </p:txBody>
      </p:sp>
      <p:sp>
        <p:nvSpPr>
          <p:cNvPr id="173058" name="Rectangle 2"/>
          <p:cNvSpPr>
            <a:spLocks noGrp="1" noChangeArrowheads="1"/>
          </p:cNvSpPr>
          <p:nvPr>
            <p:ph type="title"/>
          </p:nvPr>
        </p:nvSpPr>
        <p:spPr>
          <a:xfrm>
            <a:off x="611188" y="333375"/>
            <a:ext cx="7772400" cy="1143000"/>
          </a:xfrm>
        </p:spPr>
        <p:txBody>
          <a:bodyPr/>
          <a:lstStyle/>
          <a:p>
            <a:r>
              <a:rPr lang="en-US"/>
              <a:t>remove(6)</a:t>
            </a:r>
          </a:p>
        </p:txBody>
      </p:sp>
      <p:sp>
        <p:nvSpPr>
          <p:cNvPr id="173059" name="Rectangle 3"/>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a:solidFill>
                  <a:schemeClr val="tx1"/>
                </a:solidFill>
                <a:latin typeface="+mj-lt"/>
              </a:rPr>
              <a:t>find()</a:t>
            </a:r>
            <a:r>
              <a:rPr lang="en-US" sz="2800" b="0">
                <a:solidFill>
                  <a:schemeClr val="tx1"/>
                </a:solidFill>
                <a:latin typeface="+mj-lt"/>
              </a:rPr>
              <a:t> </a:t>
            </a:r>
            <a:r>
              <a:rPr lang="en-US" sz="2800" b="0">
                <a:solidFill>
                  <a:srgbClr val="0000FF"/>
                </a:solidFill>
                <a:latin typeface="+mj-lt"/>
              </a:rPr>
              <a:t>predecessors</a:t>
            </a:r>
          </a:p>
          <a:p>
            <a:pPr marL="342900" indent="-342900" algn="l">
              <a:buFontTx/>
              <a:buChar char="•"/>
            </a:pPr>
            <a:r>
              <a:rPr lang="en-US" sz="2800" b="0">
                <a:solidFill>
                  <a:srgbClr val="0000FF"/>
                </a:solidFill>
                <a:latin typeface="+mj-lt"/>
              </a:rPr>
              <a:t>Lock victim</a:t>
            </a:r>
            <a:endParaRPr lang="en-US" sz="2400" b="0">
              <a:solidFill>
                <a:schemeClr val="tx1"/>
              </a:solidFill>
              <a:latin typeface="+mj-lt"/>
            </a:endParaRPr>
          </a:p>
          <a:p>
            <a:pPr marL="342900" indent="-342900" algn="l">
              <a:buFontTx/>
              <a:buChar char="•"/>
            </a:pPr>
            <a:r>
              <a:rPr lang="en-US" sz="2800" b="0">
                <a:solidFill>
                  <a:srgbClr val="0000FF"/>
                </a:solidFill>
                <a:latin typeface="+mj-lt"/>
              </a:rPr>
              <a:t>Set mark (if not already set)</a:t>
            </a:r>
            <a:endParaRPr lang="en-US" sz="2400" b="0">
              <a:solidFill>
                <a:schemeClr val="bg2"/>
              </a:solidFill>
              <a:latin typeface="+mj-lt"/>
            </a:endParaRPr>
          </a:p>
          <a:p>
            <a:pPr marL="342900" indent="-342900" algn="l">
              <a:buFontTx/>
              <a:buChar char="•"/>
            </a:pPr>
            <a:r>
              <a:rPr lang="en-US" sz="2800" b="0">
                <a:solidFill>
                  <a:srgbClr val="0000FF"/>
                </a:solidFill>
                <a:latin typeface="+mj-lt"/>
              </a:rPr>
              <a:t>Lock predecessors (ascending order) &amp; validate </a:t>
            </a:r>
          </a:p>
          <a:p>
            <a:pPr marL="342900" indent="-342900" algn="l">
              <a:buFontTx/>
              <a:buChar char="•"/>
            </a:pPr>
            <a:r>
              <a:rPr lang="en-US" sz="2800" b="0">
                <a:solidFill>
                  <a:srgbClr val="0000FF"/>
                </a:solidFill>
                <a:latin typeface="+mj-lt"/>
              </a:rPr>
              <a:t>Physically remove</a:t>
            </a:r>
            <a:endParaRPr lang="en-US" sz="2800" b="0">
              <a:solidFill>
                <a:schemeClr val="tx1"/>
              </a:solidFill>
              <a:latin typeface="+mj-lt"/>
            </a:endParaRPr>
          </a:p>
          <a:p>
            <a:pPr marL="742950" lvl="1" indent="-285750" algn="l">
              <a:buFontTx/>
              <a:buChar char="–"/>
            </a:pPr>
            <a:endParaRPr lang="en-US" sz="2400" b="0">
              <a:solidFill>
                <a:schemeClr val="tx1"/>
              </a:solidFill>
              <a:latin typeface="+mj-lt"/>
            </a:endParaRPr>
          </a:p>
          <a:p>
            <a:pPr marL="742950" lvl="1" indent="-285750" algn="l">
              <a:buFontTx/>
              <a:buChar char="–"/>
            </a:pPr>
            <a:endParaRPr lang="en-US" sz="2000" b="0">
              <a:solidFill>
                <a:schemeClr val="bg2"/>
              </a:solidFill>
              <a:latin typeface="+mj-lt"/>
            </a:endParaRPr>
          </a:p>
        </p:txBody>
      </p:sp>
      <p:sp>
        <p:nvSpPr>
          <p:cNvPr id="173061" name="AutoShape 5"/>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73062" name="AutoShape 6"/>
          <p:cNvCxnSpPr>
            <a:cxnSpLocks noChangeShapeType="1"/>
            <a:stCxn id="173061" idx="0"/>
            <a:endCxn id="173061"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173064" name="AutoShape 8"/>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73065" name="AutoShape 9"/>
          <p:cNvCxnSpPr>
            <a:cxnSpLocks noChangeShapeType="1"/>
            <a:stCxn id="173064" idx="0"/>
            <a:endCxn id="173064"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173067" name="AutoShape 11"/>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73068" name="AutoShape 12"/>
          <p:cNvCxnSpPr>
            <a:cxnSpLocks noChangeShapeType="1"/>
            <a:stCxn id="173067" idx="0"/>
            <a:endCxn id="173067"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173069" name="Line 13"/>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70" name="Line 14"/>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71" name="Line 15"/>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72" name="Line 16"/>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73" name="Line 17"/>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74" name="Line 18"/>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76" name="AutoShape 20"/>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73077" name="AutoShape 21"/>
          <p:cNvCxnSpPr>
            <a:cxnSpLocks noChangeShapeType="1"/>
            <a:stCxn id="173076" idx="0"/>
            <a:endCxn id="173076"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173079" name="AutoShape 23"/>
          <p:cNvSpPr>
            <a:spLocks noChangeArrowheads="1"/>
          </p:cNvSpPr>
          <p:nvPr/>
        </p:nvSpPr>
        <p:spPr bwMode="auto">
          <a:xfrm>
            <a:off x="2859088" y="4583113"/>
            <a:ext cx="762000" cy="989012"/>
          </a:xfrm>
          <a:prstGeom prst="roundRect">
            <a:avLst>
              <a:gd name="adj" fmla="val 16667"/>
            </a:avLst>
          </a:prstGeom>
          <a:solidFill>
            <a:srgbClr val="FF7C80"/>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73080" name="AutoShape 24"/>
          <p:cNvCxnSpPr>
            <a:cxnSpLocks noChangeShapeType="1"/>
            <a:stCxn id="173079" idx="0"/>
            <a:endCxn id="173079"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173082" name="AutoShape 26"/>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73083" name="AutoShape 27"/>
          <p:cNvCxnSpPr>
            <a:cxnSpLocks noChangeShapeType="1"/>
            <a:stCxn id="173082" idx="0"/>
            <a:endCxn id="173082"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173084" name="Line 28"/>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85" name="Line 29"/>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86" name="Line 30"/>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87" name="Line 31"/>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88" name="Line 32"/>
          <p:cNvSpPr>
            <a:spLocks noChangeShapeType="1"/>
          </p:cNvSpPr>
          <p:nvPr/>
        </p:nvSpPr>
        <p:spPr bwMode="auto">
          <a:xfrm>
            <a:off x="3556000"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173091" name="AutoShape 35"/>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173092" name="AutoShape 36"/>
          <p:cNvCxnSpPr>
            <a:cxnSpLocks noChangeShapeType="1"/>
            <a:stCxn id="173091" idx="0"/>
            <a:endCxn id="173091"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173093" name="Line 37"/>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95" name="Line 39"/>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3097" name="Rectangle 41"/>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3098" name="Rectangle 42"/>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3099" name="Rectangle 43"/>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1</a:t>
            </a:r>
          </a:p>
        </p:txBody>
      </p:sp>
      <p:sp>
        <p:nvSpPr>
          <p:cNvPr id="173100" name="Rectangle 44"/>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3101" name="Rectangle 45"/>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3102" name="Rectangle 46"/>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grpSp>
        <p:nvGrpSpPr>
          <p:cNvPr id="173103" name="Group 47"/>
          <p:cNvGrpSpPr>
            <a:grpSpLocks/>
          </p:cNvGrpSpPr>
          <p:nvPr/>
        </p:nvGrpSpPr>
        <p:grpSpPr bwMode="auto">
          <a:xfrm>
            <a:off x="4284663" y="5805488"/>
            <a:ext cx="471487" cy="476250"/>
            <a:chOff x="2208" y="1920"/>
            <a:chExt cx="1152" cy="1680"/>
          </a:xfrm>
        </p:grpSpPr>
        <p:sp>
          <p:nvSpPr>
            <p:cNvPr id="173104" name="Oval 48"/>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73105" name="Oval 49"/>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73106" name="AutoShape 50"/>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73107" name="AutoShape 51"/>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173108" name="Group 52"/>
          <p:cNvGrpSpPr>
            <a:grpSpLocks/>
          </p:cNvGrpSpPr>
          <p:nvPr/>
        </p:nvGrpSpPr>
        <p:grpSpPr bwMode="auto">
          <a:xfrm>
            <a:off x="2987675" y="5805488"/>
            <a:ext cx="471488" cy="476250"/>
            <a:chOff x="2208" y="1920"/>
            <a:chExt cx="1152" cy="1680"/>
          </a:xfrm>
        </p:grpSpPr>
        <p:sp>
          <p:nvSpPr>
            <p:cNvPr id="173109" name="Oval 53"/>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73110" name="Oval 54"/>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73111" name="AutoShape 55"/>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73112" name="AutoShape 56"/>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173113" name="Group 57"/>
          <p:cNvGrpSpPr>
            <a:grpSpLocks/>
          </p:cNvGrpSpPr>
          <p:nvPr/>
        </p:nvGrpSpPr>
        <p:grpSpPr bwMode="auto">
          <a:xfrm>
            <a:off x="539750" y="5805488"/>
            <a:ext cx="471488" cy="476250"/>
            <a:chOff x="2208" y="1920"/>
            <a:chExt cx="1152" cy="1680"/>
          </a:xfrm>
        </p:grpSpPr>
        <p:sp>
          <p:nvSpPr>
            <p:cNvPr id="173114" name="Oval 58"/>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73115" name="Oval 59"/>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73116" name="AutoShape 60"/>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73117" name="AutoShape 61"/>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173121" name="AutoShape 65"/>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3122" name="AutoShape 66"/>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3123" name="AutoShape 67"/>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3124" name="AutoShape 68"/>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3125" name="AutoShape 69"/>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3126" name="AutoShape 70"/>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3127" name="AutoShape 71"/>
          <p:cNvSpPr>
            <a:spLocks noChangeArrowheads="1"/>
          </p:cNvSpPr>
          <p:nvPr/>
        </p:nvSpPr>
        <p:spPr bwMode="auto">
          <a:xfrm>
            <a:off x="4500563" y="4319588"/>
            <a:ext cx="361950" cy="379412"/>
          </a:xfrm>
          <a:prstGeom prst="roundRect">
            <a:avLst>
              <a:gd name="adj" fmla="val 16667"/>
            </a:avLst>
          </a:prstGeom>
          <a:solidFill>
            <a:srgbClr val="FF330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3118" name="Line 62"/>
          <p:cNvSpPr>
            <a:spLocks noChangeShapeType="1"/>
          </p:cNvSpPr>
          <p:nvPr/>
        </p:nvSpPr>
        <p:spPr bwMode="auto">
          <a:xfrm flipV="1">
            <a:off x="1016000" y="4437063"/>
            <a:ext cx="4348163" cy="14287"/>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173089" name="Line 33"/>
          <p:cNvSpPr>
            <a:spLocks noChangeShapeType="1"/>
          </p:cNvSpPr>
          <p:nvPr/>
        </p:nvSpPr>
        <p:spPr bwMode="auto">
          <a:xfrm flipV="1">
            <a:off x="3556000" y="5084763"/>
            <a:ext cx="1808163" cy="12700"/>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173120" name="Line 64"/>
          <p:cNvSpPr>
            <a:spLocks noChangeShapeType="1"/>
          </p:cNvSpPr>
          <p:nvPr/>
        </p:nvSpPr>
        <p:spPr bwMode="auto">
          <a:xfrm flipV="1">
            <a:off x="3563938" y="4797425"/>
            <a:ext cx="1800225" cy="0"/>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64" name="Footer Placeholder 63"/>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6A88977B-9530-455E-877E-2152369FBB67}" type="slidenum">
              <a:rPr lang="en-US"/>
              <a:pPr/>
              <a:t>5</a:t>
            </a:fld>
            <a:endParaRPr lang="en-US"/>
          </a:p>
        </p:txBody>
      </p:sp>
      <p:sp>
        <p:nvSpPr>
          <p:cNvPr id="112642" name="Rectangle 2"/>
          <p:cNvSpPr>
            <a:spLocks noGrp="1" noChangeArrowheads="1"/>
          </p:cNvSpPr>
          <p:nvPr>
            <p:ph type="title"/>
          </p:nvPr>
        </p:nvSpPr>
        <p:spPr>
          <a:xfrm>
            <a:off x="685800" y="333375"/>
            <a:ext cx="7772400" cy="1143000"/>
          </a:xfrm>
        </p:spPr>
        <p:txBody>
          <a:bodyPr/>
          <a:lstStyle/>
          <a:p>
            <a:r>
              <a:rPr lang="en-US" dirty="0">
                <a:solidFill>
                  <a:schemeClr val="tx1"/>
                </a:solidFill>
                <a:latin typeface="Arial" pitchFamily="34" charset="0"/>
              </a:rPr>
              <a:t>Skip Lists</a:t>
            </a:r>
            <a:endParaRPr lang="en-US" dirty="0">
              <a:latin typeface="Arial" pitchFamily="34" charset="0"/>
            </a:endParaRPr>
          </a:p>
        </p:txBody>
      </p:sp>
      <p:sp>
        <p:nvSpPr>
          <p:cNvPr id="112644" name="AutoShape 4"/>
          <p:cNvSpPr>
            <a:spLocks noChangeArrowheads="1"/>
          </p:cNvSpPr>
          <p:nvPr/>
        </p:nvSpPr>
        <p:spPr bwMode="auto">
          <a:xfrm>
            <a:off x="2395538" y="5426075"/>
            <a:ext cx="762000" cy="36353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2</a:t>
            </a:r>
          </a:p>
        </p:txBody>
      </p:sp>
      <p:cxnSp>
        <p:nvCxnSpPr>
          <p:cNvPr id="112645" name="AutoShape 5"/>
          <p:cNvCxnSpPr>
            <a:cxnSpLocks noChangeShapeType="1"/>
            <a:stCxn id="112644" idx="0"/>
            <a:endCxn id="112644" idx="2"/>
          </p:cNvCxnSpPr>
          <p:nvPr/>
        </p:nvCxnSpPr>
        <p:spPr bwMode="auto">
          <a:xfrm>
            <a:off x="2776538" y="5424488"/>
            <a:ext cx="0" cy="366712"/>
          </a:xfrm>
          <a:prstGeom prst="straightConnector1">
            <a:avLst/>
          </a:prstGeom>
          <a:noFill/>
          <a:ln w="38100">
            <a:solidFill>
              <a:schemeClr val="tx1"/>
            </a:solidFill>
            <a:round/>
            <a:headEnd/>
            <a:tailEnd/>
          </a:ln>
          <a:effectLst/>
        </p:spPr>
      </p:cxnSp>
      <p:sp>
        <p:nvSpPr>
          <p:cNvPr id="112647" name="AutoShape 7"/>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112648" name="AutoShape 8"/>
          <p:cNvCxnSpPr>
            <a:cxnSpLocks noChangeShapeType="1"/>
            <a:stCxn id="112647" idx="0"/>
            <a:endCxn id="112647"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112650" name="AutoShape 10"/>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8</a:t>
            </a:r>
          </a:p>
        </p:txBody>
      </p:sp>
      <p:cxnSp>
        <p:nvCxnSpPr>
          <p:cNvPr id="112651" name="AutoShape 11"/>
          <p:cNvCxnSpPr>
            <a:cxnSpLocks noChangeShapeType="1"/>
            <a:stCxn id="112650" idx="0"/>
            <a:endCxn id="112650"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112653" name="AutoShape 13"/>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112654" name="AutoShape 14"/>
          <p:cNvCxnSpPr>
            <a:cxnSpLocks noChangeShapeType="1"/>
            <a:stCxn id="112653" idx="0"/>
            <a:endCxn id="112653"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112656"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112657" name="AutoShape 17"/>
          <p:cNvCxnSpPr>
            <a:cxnSpLocks noChangeShapeType="1"/>
            <a:stCxn id="112656" idx="0"/>
            <a:endCxn id="112656"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112659"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112660" name="AutoShape 20"/>
          <p:cNvCxnSpPr>
            <a:cxnSpLocks noChangeShapeType="1"/>
            <a:stCxn id="112659" idx="0"/>
            <a:endCxn id="112659"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112661" name="Line 21"/>
          <p:cNvSpPr>
            <a:spLocks noChangeShapeType="1"/>
          </p:cNvSpPr>
          <p:nvPr/>
        </p:nvSpPr>
        <p:spPr bwMode="auto">
          <a:xfrm>
            <a:off x="1824038" y="4365625"/>
            <a:ext cx="5462587"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62" name="Line 22"/>
          <p:cNvSpPr>
            <a:spLocks noChangeShapeType="1"/>
          </p:cNvSpPr>
          <p:nvPr/>
        </p:nvSpPr>
        <p:spPr bwMode="auto">
          <a:xfrm>
            <a:off x="1824038" y="4665663"/>
            <a:ext cx="304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63" name="Line 23"/>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64" name="Line 24"/>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65" name="Line 25"/>
          <p:cNvSpPr>
            <a:spLocks noChangeShapeType="1"/>
          </p:cNvSpPr>
          <p:nvPr/>
        </p:nvSpPr>
        <p:spPr bwMode="auto">
          <a:xfrm>
            <a:off x="1824038" y="5603875"/>
            <a:ext cx="508000"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66" name="Line 26"/>
          <p:cNvSpPr>
            <a:spLocks noChangeShapeType="1"/>
          </p:cNvSpPr>
          <p:nvPr/>
        </p:nvSpPr>
        <p:spPr bwMode="auto">
          <a:xfrm>
            <a:off x="3094038" y="5600700"/>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67" name="Line 27"/>
          <p:cNvSpPr>
            <a:spLocks noChangeShapeType="1"/>
          </p:cNvSpPr>
          <p:nvPr/>
        </p:nvSpPr>
        <p:spPr bwMode="auto">
          <a:xfrm>
            <a:off x="4364038" y="559752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68" name="Line 28"/>
          <p:cNvSpPr>
            <a:spLocks noChangeShapeType="1"/>
          </p:cNvSpPr>
          <p:nvPr/>
        </p:nvSpPr>
        <p:spPr bwMode="auto">
          <a:xfrm>
            <a:off x="5572125" y="5602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69" name="Line 29"/>
          <p:cNvSpPr>
            <a:spLocks noChangeShapeType="1"/>
          </p:cNvSpPr>
          <p:nvPr/>
        </p:nvSpPr>
        <p:spPr bwMode="auto">
          <a:xfrm>
            <a:off x="6778625" y="5602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70" name="Line 30"/>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71" name="Line 31"/>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72" name="Line 32"/>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73" name="Line 33"/>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74" name="Line 34"/>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75" name="Line 35"/>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112676" name="Rectangle 36"/>
          <p:cNvSpPr>
            <a:spLocks noGrp="1" noChangeArrowheads="1"/>
          </p:cNvSpPr>
          <p:nvPr>
            <p:ph type="body" idx="1"/>
          </p:nvPr>
        </p:nvSpPr>
        <p:spPr>
          <a:xfrm>
            <a:off x="611188" y="1557338"/>
            <a:ext cx="8137525" cy="1871662"/>
          </a:xfrm>
          <a:noFill/>
          <a:ln/>
        </p:spPr>
        <p:txBody>
          <a:bodyPr/>
          <a:lstStyle/>
          <a:p>
            <a:r>
              <a:rPr lang="en-US" dirty="0">
                <a:solidFill>
                  <a:srgbClr val="0000FF"/>
                </a:solidFill>
                <a:latin typeface="+mj-lt"/>
              </a:rPr>
              <a:t>Probabilistic Data Structure</a:t>
            </a:r>
          </a:p>
          <a:p>
            <a:r>
              <a:rPr lang="en-US" dirty="0">
                <a:solidFill>
                  <a:srgbClr val="0000FF"/>
                </a:solidFill>
                <a:latin typeface="+mj-lt"/>
              </a:rPr>
              <a:t>No global rebalancing</a:t>
            </a:r>
          </a:p>
          <a:p>
            <a:r>
              <a:rPr lang="en-US" dirty="0">
                <a:solidFill>
                  <a:srgbClr val="0000FF"/>
                </a:solidFill>
                <a:latin typeface="+mj-lt"/>
              </a:rPr>
              <a:t>Logarithmic-time </a:t>
            </a:r>
            <a:r>
              <a:rPr lang="en-US" dirty="0" smtClean="0">
                <a:solidFill>
                  <a:srgbClr val="0000FF"/>
                </a:solidFill>
                <a:latin typeface="+mj-lt"/>
              </a:rPr>
              <a:t>search</a:t>
            </a:r>
            <a:endParaRPr lang="en-US" dirty="0">
              <a:latin typeface="+mj-lt"/>
            </a:endParaRPr>
          </a:p>
        </p:txBody>
      </p:sp>
      <p:sp>
        <p:nvSpPr>
          <p:cNvPr id="33" name="Footer Placeholder 32"/>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5"/>
          <p:cNvSpPr>
            <a:spLocks noGrp="1"/>
          </p:cNvSpPr>
          <p:nvPr>
            <p:ph type="sldNum" sz="quarter" idx="12"/>
          </p:nvPr>
        </p:nvSpPr>
        <p:spPr/>
        <p:txBody>
          <a:bodyPr/>
          <a:lstStyle/>
          <a:p>
            <a:fld id="{753FD826-46A3-4271-8FD8-AC61C40C7919}" type="slidenum">
              <a:rPr lang="en-US">
                <a:latin typeface="+mj-lt"/>
              </a:rPr>
              <a:pPr/>
              <a:t>50</a:t>
            </a:fld>
            <a:endParaRPr lang="en-US">
              <a:latin typeface="+mj-lt"/>
            </a:endParaRPr>
          </a:p>
        </p:txBody>
      </p:sp>
      <p:sp>
        <p:nvSpPr>
          <p:cNvPr id="177221" name="AutoShape 69"/>
          <p:cNvSpPr>
            <a:spLocks noChangeArrowheads="1"/>
          </p:cNvSpPr>
          <p:nvPr/>
        </p:nvSpPr>
        <p:spPr bwMode="auto">
          <a:xfrm>
            <a:off x="4124325" y="4308475"/>
            <a:ext cx="762000" cy="1274763"/>
          </a:xfrm>
          <a:prstGeom prst="roundRect">
            <a:avLst>
              <a:gd name="adj" fmla="val 16667"/>
            </a:avLst>
          </a:prstGeom>
          <a:solidFill>
            <a:srgbClr val="DDDDDD"/>
          </a:solidFill>
          <a:ln w="38100">
            <a:solidFill>
              <a:srgbClr val="DDDDDD"/>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endParaRPr lang="en-US" sz="2400" b="0">
              <a:solidFill>
                <a:schemeClr val="tx1"/>
              </a:solidFill>
              <a:latin typeface="+mj-lt"/>
            </a:endParaRPr>
          </a:p>
        </p:txBody>
      </p:sp>
      <p:sp>
        <p:nvSpPr>
          <p:cNvPr id="177154" name="Rectangle 2"/>
          <p:cNvSpPr>
            <a:spLocks noGrp="1" noChangeArrowheads="1"/>
          </p:cNvSpPr>
          <p:nvPr>
            <p:ph type="title"/>
          </p:nvPr>
        </p:nvSpPr>
        <p:spPr>
          <a:xfrm>
            <a:off x="611188" y="333375"/>
            <a:ext cx="7772400" cy="1143000"/>
          </a:xfrm>
        </p:spPr>
        <p:txBody>
          <a:bodyPr/>
          <a:lstStyle/>
          <a:p>
            <a:r>
              <a:rPr lang="en-US"/>
              <a:t>remove(6)</a:t>
            </a:r>
          </a:p>
        </p:txBody>
      </p:sp>
      <p:sp>
        <p:nvSpPr>
          <p:cNvPr id="177155" name="Rectangle 3"/>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a:solidFill>
                  <a:schemeClr val="tx1"/>
                </a:solidFill>
                <a:latin typeface="+mj-lt"/>
              </a:rPr>
              <a:t>find()</a:t>
            </a:r>
            <a:r>
              <a:rPr lang="en-US" sz="2800" b="0">
                <a:solidFill>
                  <a:schemeClr val="tx1"/>
                </a:solidFill>
                <a:latin typeface="+mj-lt"/>
              </a:rPr>
              <a:t> </a:t>
            </a:r>
            <a:r>
              <a:rPr lang="en-US" sz="2800" b="0">
                <a:solidFill>
                  <a:srgbClr val="0000FF"/>
                </a:solidFill>
                <a:latin typeface="+mj-lt"/>
              </a:rPr>
              <a:t>predecessors</a:t>
            </a:r>
          </a:p>
          <a:p>
            <a:pPr marL="342900" indent="-342900" algn="l">
              <a:buFontTx/>
              <a:buChar char="•"/>
            </a:pPr>
            <a:r>
              <a:rPr lang="en-US" sz="2800" b="0">
                <a:solidFill>
                  <a:srgbClr val="0000FF"/>
                </a:solidFill>
                <a:latin typeface="+mj-lt"/>
              </a:rPr>
              <a:t>Lock victim</a:t>
            </a:r>
            <a:endParaRPr lang="en-US" sz="2400" b="0">
              <a:solidFill>
                <a:schemeClr val="tx1"/>
              </a:solidFill>
              <a:latin typeface="+mj-lt"/>
            </a:endParaRPr>
          </a:p>
          <a:p>
            <a:pPr marL="342900" indent="-342900" algn="l">
              <a:buFontTx/>
              <a:buChar char="•"/>
            </a:pPr>
            <a:r>
              <a:rPr lang="en-US" sz="2800" b="0">
                <a:solidFill>
                  <a:srgbClr val="0000FF"/>
                </a:solidFill>
                <a:latin typeface="+mj-lt"/>
              </a:rPr>
              <a:t>Set mark (if not already set)</a:t>
            </a:r>
            <a:endParaRPr lang="en-US" sz="2400" b="0">
              <a:solidFill>
                <a:schemeClr val="bg2"/>
              </a:solidFill>
              <a:latin typeface="+mj-lt"/>
            </a:endParaRPr>
          </a:p>
          <a:p>
            <a:pPr marL="342900" indent="-342900" algn="l">
              <a:buFontTx/>
              <a:buChar char="•"/>
            </a:pPr>
            <a:r>
              <a:rPr lang="en-US" sz="2800" b="0">
                <a:solidFill>
                  <a:srgbClr val="0000FF"/>
                </a:solidFill>
                <a:latin typeface="+mj-lt"/>
              </a:rPr>
              <a:t>Lock predecessors (ascending order) &amp; validate </a:t>
            </a:r>
          </a:p>
          <a:p>
            <a:pPr marL="342900" indent="-342900" algn="l">
              <a:buFontTx/>
              <a:buChar char="•"/>
            </a:pPr>
            <a:r>
              <a:rPr lang="en-US" sz="2800" b="0">
                <a:solidFill>
                  <a:srgbClr val="0000FF"/>
                </a:solidFill>
                <a:latin typeface="+mj-lt"/>
              </a:rPr>
              <a:t>Physically remove</a:t>
            </a:r>
            <a:endParaRPr lang="en-US" sz="2800" b="0">
              <a:solidFill>
                <a:schemeClr val="tx1"/>
              </a:solidFill>
              <a:latin typeface="+mj-lt"/>
            </a:endParaRPr>
          </a:p>
          <a:p>
            <a:pPr marL="742950" lvl="1" indent="-285750" algn="l">
              <a:buFontTx/>
              <a:buChar char="–"/>
            </a:pPr>
            <a:endParaRPr lang="en-US" sz="2000" b="0">
              <a:solidFill>
                <a:schemeClr val="bg2"/>
              </a:solidFill>
              <a:latin typeface="+mj-lt"/>
            </a:endParaRPr>
          </a:p>
        </p:txBody>
      </p:sp>
      <p:sp>
        <p:nvSpPr>
          <p:cNvPr id="177157" name="AutoShape 5"/>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77158" name="AutoShape 6"/>
          <p:cNvCxnSpPr>
            <a:cxnSpLocks noChangeShapeType="1"/>
            <a:stCxn id="177157" idx="0"/>
            <a:endCxn id="177157"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177160" name="AutoShape 8"/>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77161" name="AutoShape 9"/>
          <p:cNvCxnSpPr>
            <a:cxnSpLocks noChangeShapeType="1"/>
            <a:stCxn id="177160" idx="0"/>
            <a:endCxn id="177160"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177163" name="AutoShape 11"/>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77164" name="AutoShape 12"/>
          <p:cNvCxnSpPr>
            <a:cxnSpLocks noChangeShapeType="1"/>
            <a:stCxn id="177163" idx="0"/>
            <a:endCxn id="177163"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177165" name="Line 13"/>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66" name="Line 14"/>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67" name="Line 15"/>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68" name="Line 16"/>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69" name="Line 17"/>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70" name="Line 18"/>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72" name="AutoShape 20"/>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77173" name="AutoShape 21"/>
          <p:cNvCxnSpPr>
            <a:cxnSpLocks noChangeShapeType="1"/>
            <a:stCxn id="177172" idx="0"/>
            <a:endCxn id="177172"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177175" name="AutoShape 23"/>
          <p:cNvSpPr>
            <a:spLocks noChangeArrowheads="1"/>
          </p:cNvSpPr>
          <p:nvPr/>
        </p:nvSpPr>
        <p:spPr bwMode="auto">
          <a:xfrm>
            <a:off x="2859088" y="45831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77176" name="AutoShape 24"/>
          <p:cNvCxnSpPr>
            <a:cxnSpLocks noChangeShapeType="1"/>
            <a:stCxn id="177175" idx="0"/>
            <a:endCxn id="177175"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177178" name="AutoShape 26"/>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77179" name="AutoShape 27"/>
          <p:cNvCxnSpPr>
            <a:cxnSpLocks noChangeShapeType="1"/>
            <a:stCxn id="177178" idx="0"/>
            <a:endCxn id="177178"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177180" name="Line 28"/>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81" name="Line 29"/>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82" name="Line 30"/>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83" name="Line 31"/>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87" name="Line 3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77189" name="Rectangle 3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7190" name="Rectangle 3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7192" name="Rectangle 4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7193" name="Rectangle 4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77194" name="Rectangle 4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grpSp>
        <p:nvGrpSpPr>
          <p:cNvPr id="177200" name="Group 48"/>
          <p:cNvGrpSpPr>
            <a:grpSpLocks/>
          </p:cNvGrpSpPr>
          <p:nvPr/>
        </p:nvGrpSpPr>
        <p:grpSpPr bwMode="auto">
          <a:xfrm>
            <a:off x="2987675" y="5805488"/>
            <a:ext cx="471488" cy="476250"/>
            <a:chOff x="2208" y="1920"/>
            <a:chExt cx="1152" cy="1680"/>
          </a:xfrm>
        </p:grpSpPr>
        <p:sp>
          <p:nvSpPr>
            <p:cNvPr id="177201" name="Oval 49"/>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77202" name="Oval 50"/>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77203" name="AutoShape 51"/>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77204" name="AutoShape 52"/>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177205" name="Group 53"/>
          <p:cNvGrpSpPr>
            <a:grpSpLocks/>
          </p:cNvGrpSpPr>
          <p:nvPr/>
        </p:nvGrpSpPr>
        <p:grpSpPr bwMode="auto">
          <a:xfrm>
            <a:off x="539750" y="5805488"/>
            <a:ext cx="471488" cy="476250"/>
            <a:chOff x="2208" y="1920"/>
            <a:chExt cx="1152" cy="1680"/>
          </a:xfrm>
        </p:grpSpPr>
        <p:sp>
          <p:nvSpPr>
            <p:cNvPr id="177206" name="Oval 54"/>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177207" name="Oval 55"/>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177208" name="AutoShape 56"/>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177209" name="AutoShape 57"/>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sp>
        <p:nvSpPr>
          <p:cNvPr id="177210" name="Line 58"/>
          <p:cNvSpPr>
            <a:spLocks noChangeShapeType="1"/>
          </p:cNvSpPr>
          <p:nvPr/>
        </p:nvSpPr>
        <p:spPr bwMode="auto">
          <a:xfrm flipV="1">
            <a:off x="1016000" y="4437063"/>
            <a:ext cx="4348163" cy="14287"/>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177212" name="Line 60"/>
          <p:cNvSpPr>
            <a:spLocks noChangeShapeType="1"/>
          </p:cNvSpPr>
          <p:nvPr/>
        </p:nvSpPr>
        <p:spPr bwMode="auto">
          <a:xfrm flipV="1">
            <a:off x="3556000" y="5084763"/>
            <a:ext cx="1808163" cy="12700"/>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177213" name="Line 61"/>
          <p:cNvSpPr>
            <a:spLocks noChangeShapeType="1"/>
          </p:cNvSpPr>
          <p:nvPr/>
        </p:nvSpPr>
        <p:spPr bwMode="auto">
          <a:xfrm flipV="1">
            <a:off x="3556000" y="5373688"/>
            <a:ext cx="1808163" cy="9525"/>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177214" name="Line 62"/>
          <p:cNvSpPr>
            <a:spLocks noChangeShapeType="1"/>
          </p:cNvSpPr>
          <p:nvPr/>
        </p:nvSpPr>
        <p:spPr bwMode="auto">
          <a:xfrm flipV="1">
            <a:off x="3563938" y="4797425"/>
            <a:ext cx="1800225" cy="0"/>
          </a:xfrm>
          <a:prstGeom prst="line">
            <a:avLst/>
          </a:prstGeom>
          <a:noFill/>
          <a:ln w="38100">
            <a:solidFill>
              <a:srgbClr val="0000FF"/>
            </a:solidFill>
            <a:round/>
            <a:headEnd/>
            <a:tailEnd type="triangle" w="lg" len="lg"/>
          </a:ln>
          <a:effectLst/>
        </p:spPr>
        <p:txBody>
          <a:bodyPr/>
          <a:lstStyle/>
          <a:p>
            <a:endParaRPr lang="en-US">
              <a:latin typeface="+mj-lt"/>
            </a:endParaRPr>
          </a:p>
        </p:txBody>
      </p:sp>
      <p:sp>
        <p:nvSpPr>
          <p:cNvPr id="177215" name="AutoShape 63"/>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7216" name="AutoShape 64"/>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7217" name="AutoShape 65"/>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7218" name="AutoShape 66"/>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7219" name="AutoShape 67"/>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77220" name="AutoShape 68"/>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55" name="Footer Placeholder 54"/>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p>
            <a:fld id="{98D275F4-A725-463A-9BD5-E110A7A4B67D}" type="slidenum">
              <a:rPr lang="en-US">
                <a:latin typeface="+mj-lt"/>
              </a:rPr>
              <a:pPr/>
              <a:t>51</a:t>
            </a:fld>
            <a:endParaRPr lang="en-US">
              <a:latin typeface="+mj-lt"/>
            </a:endParaRPr>
          </a:p>
        </p:txBody>
      </p:sp>
      <p:sp>
        <p:nvSpPr>
          <p:cNvPr id="193538" name="Rectangle 2"/>
          <p:cNvSpPr>
            <a:spLocks noGrp="1" noChangeArrowheads="1"/>
          </p:cNvSpPr>
          <p:nvPr>
            <p:ph type="title"/>
          </p:nvPr>
        </p:nvSpPr>
        <p:spPr>
          <a:xfrm>
            <a:off x="611188" y="333375"/>
            <a:ext cx="7772400" cy="1143000"/>
          </a:xfrm>
        </p:spPr>
        <p:txBody>
          <a:bodyPr/>
          <a:lstStyle/>
          <a:p>
            <a:r>
              <a:rPr lang="en-US"/>
              <a:t>contains(8)</a:t>
            </a:r>
          </a:p>
        </p:txBody>
      </p:sp>
      <p:sp>
        <p:nvSpPr>
          <p:cNvPr id="193539" name="Rectangle 3"/>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b="0">
                <a:solidFill>
                  <a:schemeClr val="tx1"/>
                </a:solidFill>
                <a:latin typeface="+mj-lt"/>
              </a:rPr>
              <a:t>Find() </a:t>
            </a:r>
            <a:r>
              <a:rPr lang="en-US" sz="2800" b="0">
                <a:solidFill>
                  <a:srgbClr val="0000FF"/>
                </a:solidFill>
                <a:latin typeface="+mj-lt"/>
              </a:rPr>
              <a:t>&amp; not marked</a:t>
            </a:r>
            <a:r>
              <a:rPr lang="en-US" sz="2800" b="0">
                <a:solidFill>
                  <a:schemeClr val="tx1"/>
                </a:solidFill>
                <a:latin typeface="+mj-lt"/>
              </a:rPr>
              <a:t> </a:t>
            </a:r>
            <a:endParaRPr lang="en-US" sz="2800" b="0">
              <a:solidFill>
                <a:srgbClr val="0000FF"/>
              </a:solidFill>
              <a:latin typeface="+mj-lt"/>
            </a:endParaRPr>
          </a:p>
          <a:p>
            <a:pPr marL="742950" lvl="1" indent="-285750" algn="l">
              <a:buFontTx/>
              <a:buChar char="–"/>
            </a:pPr>
            <a:endParaRPr lang="en-US" sz="2000" b="0">
              <a:solidFill>
                <a:srgbClr val="0000FF"/>
              </a:solidFill>
              <a:latin typeface="+mj-lt"/>
            </a:endParaRPr>
          </a:p>
        </p:txBody>
      </p:sp>
      <p:sp>
        <p:nvSpPr>
          <p:cNvPr id="193542" name="AutoShape 6"/>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93543" name="AutoShape 7"/>
          <p:cNvCxnSpPr>
            <a:cxnSpLocks noChangeShapeType="1"/>
            <a:stCxn id="193542" idx="0"/>
            <a:endCxn id="193542"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193545" name="AutoShape 9"/>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93546" name="AutoShape 10"/>
          <p:cNvCxnSpPr>
            <a:cxnSpLocks noChangeShapeType="1"/>
            <a:stCxn id="193545" idx="0"/>
            <a:endCxn id="193545"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193548" name="AutoShape 12"/>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93549" name="AutoShape 13"/>
          <p:cNvCxnSpPr>
            <a:cxnSpLocks noChangeShapeType="1"/>
            <a:stCxn id="193548" idx="0"/>
            <a:endCxn id="193548"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193550" name="Line 14"/>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51" name="Line 15"/>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52" name="Line 16"/>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53" name="Line 17"/>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54" name="Line 18"/>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55" name="Line 19"/>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57" name="AutoShape 21"/>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93558" name="AutoShape 22"/>
          <p:cNvCxnSpPr>
            <a:cxnSpLocks noChangeShapeType="1"/>
            <a:stCxn id="193557" idx="0"/>
            <a:endCxn id="193557"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193560" name="AutoShape 24"/>
          <p:cNvSpPr>
            <a:spLocks noChangeArrowheads="1"/>
          </p:cNvSpPr>
          <p:nvPr/>
        </p:nvSpPr>
        <p:spPr bwMode="auto">
          <a:xfrm>
            <a:off x="2859088" y="45831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93561" name="AutoShape 25"/>
          <p:cNvCxnSpPr>
            <a:cxnSpLocks noChangeShapeType="1"/>
            <a:stCxn id="193560" idx="0"/>
            <a:endCxn id="193560"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193563" name="AutoShape 27"/>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93564" name="AutoShape 28"/>
          <p:cNvCxnSpPr>
            <a:cxnSpLocks noChangeShapeType="1"/>
            <a:stCxn id="193563" idx="0"/>
            <a:endCxn id="193563"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193565" name="Line 29"/>
          <p:cNvSpPr>
            <a:spLocks noChangeShapeType="1"/>
          </p:cNvSpPr>
          <p:nvPr/>
        </p:nvSpPr>
        <p:spPr bwMode="auto">
          <a:xfrm>
            <a:off x="1016000" y="4451350"/>
            <a:ext cx="304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66" name="Line 30"/>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67" name="Line 31"/>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68" name="Line 32"/>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69" name="Line 33"/>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70" name="Line 34"/>
          <p:cNvSpPr>
            <a:spLocks noChangeShapeType="1"/>
          </p:cNvSpPr>
          <p:nvPr/>
        </p:nvSpPr>
        <p:spPr bwMode="auto">
          <a:xfrm>
            <a:off x="3556000" y="538321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71" name="Line 35"/>
          <p:cNvSpPr>
            <a:spLocks noChangeShapeType="1"/>
          </p:cNvSpPr>
          <p:nvPr/>
        </p:nvSpPr>
        <p:spPr bwMode="auto">
          <a:xfrm>
            <a:off x="3556000" y="50974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72" name="Line 36"/>
          <p:cNvSpPr>
            <a:spLocks noChangeShapeType="1"/>
          </p:cNvSpPr>
          <p:nvPr/>
        </p:nvSpPr>
        <p:spPr bwMode="auto">
          <a:xfrm>
            <a:off x="3556000" y="47672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74" name="AutoShape 38"/>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193575" name="AutoShape 39"/>
          <p:cNvCxnSpPr>
            <a:cxnSpLocks noChangeShapeType="1"/>
            <a:stCxn id="193574" idx="0"/>
            <a:endCxn id="193574"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193577" name="Line 41"/>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78" name="Line 42"/>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79" name="Line 43"/>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80" name="Line 44"/>
          <p:cNvSpPr>
            <a:spLocks noChangeShapeType="1"/>
          </p:cNvSpPr>
          <p:nvPr/>
        </p:nvSpPr>
        <p:spPr bwMode="auto">
          <a:xfrm>
            <a:off x="4824413"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81" name="Line 4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3583" name="Rectangle 4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3584" name="Rectangle 4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3585" name="Rectangle 49"/>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3586" name="Rectangle 5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3587" name="Rectangle 5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3588" name="Rectangle 5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3601" name="AutoShape 65"/>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3602" name="AutoShape 66"/>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3603" name="AutoShape 67"/>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3604" name="AutoShape 68"/>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3605" name="AutoShape 69"/>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3606" name="AutoShape 70"/>
          <p:cNvSpPr>
            <a:spLocks noChangeArrowheads="1"/>
          </p:cNvSpPr>
          <p:nvPr/>
        </p:nvSpPr>
        <p:spPr bwMode="auto">
          <a:xfrm>
            <a:off x="5724525" y="4292600"/>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3607" name="AutoShape 71"/>
          <p:cNvSpPr>
            <a:spLocks noChangeArrowheads="1"/>
          </p:cNvSpPr>
          <p:nvPr/>
        </p:nvSpPr>
        <p:spPr bwMode="auto">
          <a:xfrm>
            <a:off x="4500563"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52" name="Footer Placeholder 51"/>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5"/>
          <p:cNvSpPr>
            <a:spLocks noGrp="1"/>
          </p:cNvSpPr>
          <p:nvPr>
            <p:ph type="sldNum" sz="quarter" idx="12"/>
          </p:nvPr>
        </p:nvSpPr>
        <p:spPr/>
        <p:txBody>
          <a:bodyPr/>
          <a:lstStyle/>
          <a:p>
            <a:fld id="{A8DDC031-C4D0-466F-9386-5D160EC77434}" type="slidenum">
              <a:rPr lang="en-US">
                <a:latin typeface="+mj-lt"/>
              </a:rPr>
              <a:pPr/>
              <a:t>52</a:t>
            </a:fld>
            <a:endParaRPr lang="en-US">
              <a:latin typeface="+mj-lt"/>
            </a:endParaRPr>
          </a:p>
        </p:txBody>
      </p:sp>
      <p:sp>
        <p:nvSpPr>
          <p:cNvPr id="197634" name="Rectangle 2"/>
          <p:cNvSpPr>
            <a:spLocks noGrp="1" noChangeArrowheads="1"/>
          </p:cNvSpPr>
          <p:nvPr>
            <p:ph type="title"/>
          </p:nvPr>
        </p:nvSpPr>
        <p:spPr>
          <a:xfrm>
            <a:off x="611188" y="333375"/>
            <a:ext cx="7772400" cy="1143000"/>
          </a:xfrm>
        </p:spPr>
        <p:txBody>
          <a:bodyPr/>
          <a:lstStyle/>
          <a:p>
            <a:r>
              <a:rPr lang="en-US"/>
              <a:t>contains(8)</a:t>
            </a:r>
          </a:p>
        </p:txBody>
      </p:sp>
      <p:sp>
        <p:nvSpPr>
          <p:cNvPr id="197638" name="AutoShape 6"/>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197639" name="AutoShape 7"/>
          <p:cNvCxnSpPr>
            <a:cxnSpLocks noChangeShapeType="1"/>
            <a:stCxn id="197638" idx="0"/>
            <a:endCxn id="197638"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197641" name="AutoShape 9"/>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197642" name="AutoShape 10"/>
          <p:cNvCxnSpPr>
            <a:cxnSpLocks noChangeShapeType="1"/>
            <a:stCxn id="197641" idx="0"/>
            <a:endCxn id="197641"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197644" name="AutoShape 12"/>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197645" name="AutoShape 13"/>
          <p:cNvCxnSpPr>
            <a:cxnSpLocks noChangeShapeType="1"/>
            <a:stCxn id="197644" idx="0"/>
            <a:endCxn id="197644"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197646" name="Line 14"/>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47" name="Line 15"/>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48" name="Line 16"/>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49" name="Line 17"/>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50" name="Line 18"/>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51" name="Line 19"/>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53" name="AutoShape 21"/>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197654" name="AutoShape 22"/>
          <p:cNvCxnSpPr>
            <a:cxnSpLocks noChangeShapeType="1"/>
            <a:stCxn id="197653" idx="0"/>
            <a:endCxn id="197653"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197656" name="AutoShape 24"/>
          <p:cNvSpPr>
            <a:spLocks noChangeArrowheads="1"/>
          </p:cNvSpPr>
          <p:nvPr/>
        </p:nvSpPr>
        <p:spPr bwMode="auto">
          <a:xfrm>
            <a:off x="2859088" y="45831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197657" name="AutoShape 25"/>
          <p:cNvCxnSpPr>
            <a:cxnSpLocks noChangeShapeType="1"/>
            <a:stCxn id="197656" idx="0"/>
            <a:endCxn id="197656"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197659" name="AutoShape 27"/>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197660" name="AutoShape 28"/>
          <p:cNvCxnSpPr>
            <a:cxnSpLocks noChangeShapeType="1"/>
            <a:stCxn id="197659" idx="0"/>
            <a:endCxn id="197659"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197661" name="Line 29"/>
          <p:cNvSpPr>
            <a:spLocks noChangeShapeType="1"/>
          </p:cNvSpPr>
          <p:nvPr/>
        </p:nvSpPr>
        <p:spPr bwMode="auto">
          <a:xfrm>
            <a:off x="1016000" y="4451350"/>
            <a:ext cx="304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62" name="Line 30"/>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63" name="Line 31"/>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64" name="Line 32"/>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65" name="Line 33"/>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66" name="Line 34"/>
          <p:cNvSpPr>
            <a:spLocks noChangeShapeType="1"/>
          </p:cNvSpPr>
          <p:nvPr/>
        </p:nvSpPr>
        <p:spPr bwMode="auto">
          <a:xfrm>
            <a:off x="3556000" y="538321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67" name="Line 35"/>
          <p:cNvSpPr>
            <a:spLocks noChangeShapeType="1"/>
          </p:cNvSpPr>
          <p:nvPr/>
        </p:nvSpPr>
        <p:spPr bwMode="auto">
          <a:xfrm>
            <a:off x="3556000" y="50974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68" name="Line 36"/>
          <p:cNvSpPr>
            <a:spLocks noChangeShapeType="1"/>
          </p:cNvSpPr>
          <p:nvPr/>
        </p:nvSpPr>
        <p:spPr bwMode="auto">
          <a:xfrm>
            <a:off x="3556000" y="47672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70" name="AutoShape 38"/>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197671" name="AutoShape 39"/>
          <p:cNvCxnSpPr>
            <a:cxnSpLocks noChangeShapeType="1"/>
            <a:stCxn id="197670" idx="0"/>
            <a:endCxn id="197670" idx="2"/>
          </p:cNvCxnSpPr>
          <p:nvPr/>
        </p:nvCxnSpPr>
        <p:spPr bwMode="auto">
          <a:xfrm>
            <a:off x="4505325" y="4302125"/>
            <a:ext cx="0" cy="1287463"/>
          </a:xfrm>
          <a:prstGeom prst="straightConnector1">
            <a:avLst/>
          </a:prstGeom>
          <a:noFill/>
          <a:ln w="38100">
            <a:solidFill>
              <a:schemeClr val="tx1"/>
            </a:solidFill>
            <a:round/>
            <a:headEnd/>
            <a:tailEnd/>
          </a:ln>
          <a:effectLst/>
        </p:spPr>
      </p:cxnSp>
      <p:sp>
        <p:nvSpPr>
          <p:cNvPr id="197673" name="Line 41"/>
          <p:cNvSpPr>
            <a:spLocks noChangeShapeType="1"/>
          </p:cNvSpPr>
          <p:nvPr/>
        </p:nvSpPr>
        <p:spPr bwMode="auto">
          <a:xfrm>
            <a:off x="4821238"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74" name="Line 42"/>
          <p:cNvSpPr>
            <a:spLocks noChangeShapeType="1"/>
          </p:cNvSpPr>
          <p:nvPr/>
        </p:nvSpPr>
        <p:spPr bwMode="auto">
          <a:xfrm>
            <a:off x="4821238" y="51006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75" name="Line 43"/>
          <p:cNvSpPr>
            <a:spLocks noChangeShapeType="1"/>
          </p:cNvSpPr>
          <p:nvPr/>
        </p:nvSpPr>
        <p:spPr bwMode="auto">
          <a:xfrm>
            <a:off x="4821238" y="477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76" name="Line 44"/>
          <p:cNvSpPr>
            <a:spLocks noChangeShapeType="1"/>
          </p:cNvSpPr>
          <p:nvPr/>
        </p:nvSpPr>
        <p:spPr bwMode="auto">
          <a:xfrm>
            <a:off x="4824413" y="44608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77" name="Line 4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197679" name="Rectangle 4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7680" name="Rectangle 4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7681" name="Rectangle 49"/>
          <p:cNvSpPr>
            <a:spLocks noChangeArrowheads="1"/>
          </p:cNvSpPr>
          <p:nvPr/>
        </p:nvSpPr>
        <p:spPr bwMode="auto">
          <a:xfrm>
            <a:off x="4564063" y="432593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7682" name="Rectangle 5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7683" name="Rectangle 5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7684" name="Rectangle 5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197695" name="Text Box 63"/>
          <p:cNvSpPr txBox="1">
            <a:spLocks noChangeArrowheads="1"/>
          </p:cNvSpPr>
          <p:nvPr/>
        </p:nvSpPr>
        <p:spPr bwMode="auto">
          <a:xfrm>
            <a:off x="900113" y="2565400"/>
            <a:ext cx="4824412" cy="457200"/>
          </a:xfrm>
          <a:prstGeom prst="rect">
            <a:avLst/>
          </a:prstGeom>
          <a:noFill/>
          <a:ln w="9525">
            <a:noFill/>
            <a:miter lim="800000"/>
            <a:headEnd/>
            <a:tailEnd/>
          </a:ln>
          <a:effectLst/>
        </p:spPr>
        <p:txBody>
          <a:bodyPr>
            <a:spAutoFit/>
          </a:bodyPr>
          <a:lstStyle/>
          <a:p>
            <a:pPr algn="l">
              <a:lnSpc>
                <a:spcPct val="100000"/>
              </a:lnSpc>
              <a:spcBef>
                <a:spcPct val="0"/>
              </a:spcBef>
            </a:pPr>
            <a:r>
              <a:rPr lang="en-US" sz="2400" b="0">
                <a:latin typeface="+mj-lt"/>
              </a:rPr>
              <a:t>Node 6 removed while traversed</a:t>
            </a:r>
          </a:p>
        </p:txBody>
      </p:sp>
      <p:sp>
        <p:nvSpPr>
          <p:cNvPr id="197696" name="AutoShape 64"/>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7697" name="AutoShape 65"/>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7698" name="AutoShape 66"/>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7699" name="AutoShape 67"/>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7700" name="AutoShape 68"/>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7701" name="AutoShape 69"/>
          <p:cNvSpPr>
            <a:spLocks noChangeArrowheads="1"/>
          </p:cNvSpPr>
          <p:nvPr/>
        </p:nvSpPr>
        <p:spPr bwMode="auto">
          <a:xfrm>
            <a:off x="5724525" y="4292600"/>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197702" name="AutoShape 70"/>
          <p:cNvSpPr>
            <a:spLocks noChangeArrowheads="1"/>
          </p:cNvSpPr>
          <p:nvPr/>
        </p:nvSpPr>
        <p:spPr bwMode="auto">
          <a:xfrm>
            <a:off x="4500563"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grpSp>
        <p:nvGrpSpPr>
          <p:cNvPr id="197685" name="Group 53"/>
          <p:cNvGrpSpPr>
            <a:grpSpLocks/>
          </p:cNvGrpSpPr>
          <p:nvPr/>
        </p:nvGrpSpPr>
        <p:grpSpPr bwMode="auto">
          <a:xfrm>
            <a:off x="395288" y="3357563"/>
            <a:ext cx="785812" cy="425450"/>
            <a:chOff x="1584" y="816"/>
            <a:chExt cx="912" cy="816"/>
          </a:xfrm>
        </p:grpSpPr>
        <p:sp>
          <p:nvSpPr>
            <p:cNvPr id="197686" name="Freeform 54"/>
            <p:cNvSpPr>
              <a:spLocks/>
            </p:cNvSpPr>
            <p:nvPr/>
          </p:nvSpPr>
          <p:spPr bwMode="auto">
            <a:xfrm>
              <a:off x="2352" y="1056"/>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197687" name="Freeform 55"/>
            <p:cNvSpPr>
              <a:spLocks/>
            </p:cNvSpPr>
            <p:nvPr/>
          </p:nvSpPr>
          <p:spPr bwMode="auto">
            <a:xfrm>
              <a:off x="2160" y="912"/>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197688" name="Freeform 56"/>
            <p:cNvSpPr>
              <a:spLocks/>
            </p:cNvSpPr>
            <p:nvPr/>
          </p:nvSpPr>
          <p:spPr bwMode="auto">
            <a:xfrm>
              <a:off x="1920" y="816"/>
              <a:ext cx="144" cy="288"/>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197689" name="Freeform 57"/>
            <p:cNvSpPr>
              <a:spLocks/>
            </p:cNvSpPr>
            <p:nvPr/>
          </p:nvSpPr>
          <p:spPr bwMode="auto">
            <a:xfrm>
              <a:off x="1659" y="816"/>
              <a:ext cx="789" cy="535"/>
            </a:xfrm>
            <a:custGeom>
              <a:avLst/>
              <a:gdLst/>
              <a:ahLst/>
              <a:cxnLst>
                <a:cxn ang="0">
                  <a:pos x="261" y="0"/>
                </a:cxn>
                <a:cxn ang="0">
                  <a:pos x="789" y="336"/>
                </a:cxn>
                <a:cxn ang="0">
                  <a:pos x="494" y="535"/>
                </a:cxn>
                <a:cxn ang="0">
                  <a:pos x="0" y="96"/>
                </a:cxn>
                <a:cxn ang="0">
                  <a:pos x="261" y="0"/>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197690" name="Freeform 58"/>
            <p:cNvSpPr>
              <a:spLocks/>
            </p:cNvSpPr>
            <p:nvPr/>
          </p:nvSpPr>
          <p:spPr bwMode="auto">
            <a:xfrm>
              <a:off x="1669" y="912"/>
              <a:ext cx="491" cy="567"/>
            </a:xfrm>
            <a:custGeom>
              <a:avLst/>
              <a:gdLst/>
              <a:ahLst/>
              <a:cxnLst>
                <a:cxn ang="0">
                  <a:pos x="11" y="0"/>
                </a:cxn>
                <a:cxn ang="0">
                  <a:pos x="491" y="432"/>
                </a:cxn>
                <a:cxn ang="0">
                  <a:pos x="484" y="567"/>
                </a:cxn>
                <a:cxn ang="0">
                  <a:pos x="0" y="119"/>
                </a:cxn>
                <a:cxn ang="0">
                  <a:pos x="11" y="0"/>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197691" name="Freeform 59"/>
            <p:cNvSpPr>
              <a:spLocks/>
            </p:cNvSpPr>
            <p:nvPr/>
          </p:nvSpPr>
          <p:spPr bwMode="auto">
            <a:xfrm>
              <a:off x="2144" y="1152"/>
              <a:ext cx="304" cy="327"/>
            </a:xfrm>
            <a:custGeom>
              <a:avLst/>
              <a:gdLst/>
              <a:ahLst/>
              <a:cxnLst>
                <a:cxn ang="0">
                  <a:pos x="304" y="0"/>
                </a:cxn>
                <a:cxn ang="0">
                  <a:pos x="304" y="96"/>
                </a:cxn>
                <a:cxn ang="0">
                  <a:pos x="0" y="327"/>
                </a:cxn>
                <a:cxn ang="0">
                  <a:pos x="18" y="181"/>
                </a:cxn>
                <a:cxn ang="0">
                  <a:pos x="304" y="0"/>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197692" name="Freeform 60"/>
            <p:cNvSpPr>
              <a:spLocks/>
            </p:cNvSpPr>
            <p:nvPr/>
          </p:nvSpPr>
          <p:spPr bwMode="auto">
            <a:xfrm>
              <a:off x="1920" y="1296"/>
              <a:ext cx="240" cy="336"/>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197693" name="Freeform 61"/>
            <p:cNvSpPr>
              <a:spLocks/>
            </p:cNvSpPr>
            <p:nvPr/>
          </p:nvSpPr>
          <p:spPr bwMode="auto">
            <a:xfrm>
              <a:off x="1728" y="1152"/>
              <a:ext cx="240"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197694" name="Freeform 62"/>
            <p:cNvSpPr>
              <a:spLocks/>
            </p:cNvSpPr>
            <p:nvPr/>
          </p:nvSpPr>
          <p:spPr bwMode="auto">
            <a:xfrm>
              <a:off x="1584" y="1008"/>
              <a:ext cx="192"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grpSp>
      <p:sp>
        <p:nvSpPr>
          <p:cNvPr id="62" name="Footer Placeholder 61"/>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47 -1.85185E-6 C -0.02951 0.04746 -0.06233 0.09491 0.00347 0.11574 C 0.06927 0.13681 0.33142 0.12361 0.39809 0.12523 " pathEditMode="relative" rAng="0" ptsTypes="aaA">
                                      <p:cBhvr>
                                        <p:cTn id="6" dur="2000" fill="hold"/>
                                        <p:tgtEl>
                                          <p:spTgt spid="197685"/>
                                        </p:tgtEl>
                                        <p:attrNameLst>
                                          <p:attrName>ppt_x</p:attrName>
                                          <p:attrName>ppt_y</p:attrName>
                                        </p:attrNameLst>
                                      </p:cBhvr>
                                      <p:rCtr x="16400" y="680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9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8EE4E3DF-5C8B-4D08-A7D1-1EDF1F469CB9}" type="slidenum">
              <a:rPr lang="en-US"/>
              <a:pPr/>
              <a:t>53</a:t>
            </a:fld>
            <a:endParaRPr lang="en-US"/>
          </a:p>
        </p:txBody>
      </p:sp>
      <p:sp>
        <p:nvSpPr>
          <p:cNvPr id="201730" name="Rectangle 2"/>
          <p:cNvSpPr>
            <a:spLocks noGrp="1" noChangeArrowheads="1"/>
          </p:cNvSpPr>
          <p:nvPr>
            <p:ph type="title"/>
          </p:nvPr>
        </p:nvSpPr>
        <p:spPr>
          <a:xfrm>
            <a:off x="611188" y="333375"/>
            <a:ext cx="7772400" cy="1143000"/>
          </a:xfrm>
        </p:spPr>
        <p:txBody>
          <a:bodyPr/>
          <a:lstStyle/>
          <a:p>
            <a:r>
              <a:rPr lang="en-US" dirty="0">
                <a:latin typeface="Arial" pitchFamily="34" charset="0"/>
              </a:rPr>
              <a:t>contains(8)</a:t>
            </a:r>
          </a:p>
        </p:txBody>
      </p:sp>
      <p:sp>
        <p:nvSpPr>
          <p:cNvPr id="201732" name="AutoShape 4"/>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8</a:t>
            </a:r>
          </a:p>
        </p:txBody>
      </p:sp>
      <p:cxnSp>
        <p:nvCxnSpPr>
          <p:cNvPr id="201733" name="AutoShape 5"/>
          <p:cNvCxnSpPr>
            <a:cxnSpLocks noChangeShapeType="1"/>
            <a:stCxn id="201732" idx="0"/>
            <a:endCxn id="201732"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201735" name="AutoShape 7"/>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201736" name="AutoShape 8"/>
          <p:cNvCxnSpPr>
            <a:cxnSpLocks noChangeShapeType="1"/>
            <a:stCxn id="201735" idx="0"/>
            <a:endCxn id="201735"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201738" name="AutoShape 10"/>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201739" name="AutoShape 11"/>
          <p:cNvCxnSpPr>
            <a:cxnSpLocks noChangeShapeType="1"/>
            <a:stCxn id="201738" idx="0"/>
            <a:endCxn id="201738"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201740" name="Line 12"/>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41" name="Line 13"/>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42" name="Line 14"/>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43" name="Line 15"/>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44" name="Line 16"/>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45" name="Line 17"/>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47" name="AutoShape 19"/>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2</a:t>
            </a:r>
          </a:p>
        </p:txBody>
      </p:sp>
      <p:cxnSp>
        <p:nvCxnSpPr>
          <p:cNvPr id="201748" name="AutoShape 20"/>
          <p:cNvCxnSpPr>
            <a:cxnSpLocks noChangeShapeType="1"/>
            <a:stCxn id="201747" idx="0"/>
            <a:endCxn id="201747"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201750" name="AutoShape 22"/>
          <p:cNvSpPr>
            <a:spLocks noChangeArrowheads="1"/>
          </p:cNvSpPr>
          <p:nvPr/>
        </p:nvSpPr>
        <p:spPr bwMode="auto">
          <a:xfrm>
            <a:off x="2859088" y="45831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201751" name="AutoShape 23"/>
          <p:cNvCxnSpPr>
            <a:cxnSpLocks noChangeShapeType="1"/>
            <a:stCxn id="201750" idx="0"/>
            <a:endCxn id="201750"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201753" name="AutoShape 25"/>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201754" name="AutoShape 26"/>
          <p:cNvCxnSpPr>
            <a:cxnSpLocks noChangeShapeType="1"/>
            <a:stCxn id="201753" idx="0"/>
            <a:endCxn id="201753"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201755" name="Line 27"/>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56" name="Line 28"/>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57" name="Line 29"/>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58" name="Line 30"/>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59" name="Line 31"/>
          <p:cNvSpPr>
            <a:spLocks noChangeShapeType="1"/>
          </p:cNvSpPr>
          <p:nvPr/>
        </p:nvSpPr>
        <p:spPr bwMode="auto">
          <a:xfrm flipV="1">
            <a:off x="3556000" y="5373688"/>
            <a:ext cx="1808163" cy="9525"/>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1761" name="AutoShape 33"/>
          <p:cNvSpPr>
            <a:spLocks noChangeArrowheads="1"/>
          </p:cNvSpPr>
          <p:nvPr/>
        </p:nvSpPr>
        <p:spPr bwMode="auto">
          <a:xfrm>
            <a:off x="4140200" y="26431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6</a:t>
            </a:r>
          </a:p>
        </p:txBody>
      </p:sp>
      <p:cxnSp>
        <p:nvCxnSpPr>
          <p:cNvPr id="201762" name="AutoShape 34"/>
          <p:cNvCxnSpPr>
            <a:cxnSpLocks noChangeShapeType="1"/>
            <a:stCxn id="201761" idx="0"/>
            <a:endCxn id="201761" idx="2"/>
          </p:cNvCxnSpPr>
          <p:nvPr/>
        </p:nvCxnSpPr>
        <p:spPr bwMode="auto">
          <a:xfrm>
            <a:off x="4521200" y="2636838"/>
            <a:ext cx="0" cy="1287462"/>
          </a:xfrm>
          <a:prstGeom prst="straightConnector1">
            <a:avLst/>
          </a:prstGeom>
          <a:noFill/>
          <a:ln w="38100">
            <a:solidFill>
              <a:schemeClr val="tx1"/>
            </a:solidFill>
            <a:round/>
            <a:headEnd/>
            <a:tailEnd/>
          </a:ln>
          <a:effectLst/>
        </p:spPr>
      </p:cxnSp>
      <p:sp>
        <p:nvSpPr>
          <p:cNvPr id="201763" name="Line 3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1765" name="Rectangle 3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1766" name="Rectangle 3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1768" name="Rectangle 4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1769" name="Rectangle 4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1770" name="Rectangle 4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1786" name="Line 58"/>
          <p:cNvSpPr>
            <a:spLocks noChangeShapeType="1"/>
          </p:cNvSpPr>
          <p:nvPr/>
        </p:nvSpPr>
        <p:spPr bwMode="auto">
          <a:xfrm flipV="1">
            <a:off x="1016000" y="4437063"/>
            <a:ext cx="4348163" cy="14287"/>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1787" name="Line 59"/>
          <p:cNvSpPr>
            <a:spLocks noChangeShapeType="1"/>
          </p:cNvSpPr>
          <p:nvPr/>
        </p:nvSpPr>
        <p:spPr bwMode="auto">
          <a:xfrm flipV="1">
            <a:off x="3556000" y="5084763"/>
            <a:ext cx="1808163" cy="12700"/>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1788" name="Line 60"/>
          <p:cNvSpPr>
            <a:spLocks noChangeShapeType="1"/>
          </p:cNvSpPr>
          <p:nvPr/>
        </p:nvSpPr>
        <p:spPr bwMode="auto">
          <a:xfrm flipV="1">
            <a:off x="3563938" y="4797425"/>
            <a:ext cx="1800225" cy="0"/>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1800" name="Freeform 72"/>
          <p:cNvSpPr>
            <a:spLocks/>
          </p:cNvSpPr>
          <p:nvPr/>
        </p:nvSpPr>
        <p:spPr bwMode="auto">
          <a:xfrm>
            <a:off x="4705350" y="2624138"/>
            <a:ext cx="658813" cy="1884362"/>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dirty="0">
              <a:latin typeface="Arial" pitchFamily="34" charset="0"/>
            </a:endParaRPr>
          </a:p>
        </p:txBody>
      </p:sp>
      <p:sp>
        <p:nvSpPr>
          <p:cNvPr id="201801" name="Freeform 73"/>
          <p:cNvSpPr>
            <a:spLocks/>
          </p:cNvSpPr>
          <p:nvPr/>
        </p:nvSpPr>
        <p:spPr bwMode="auto">
          <a:xfrm>
            <a:off x="4705350" y="2913063"/>
            <a:ext cx="658813" cy="1884362"/>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dirty="0">
              <a:latin typeface="Arial" pitchFamily="34" charset="0"/>
            </a:endParaRPr>
          </a:p>
        </p:txBody>
      </p:sp>
      <p:sp>
        <p:nvSpPr>
          <p:cNvPr id="201802" name="Freeform 74"/>
          <p:cNvSpPr>
            <a:spLocks/>
          </p:cNvSpPr>
          <p:nvPr/>
        </p:nvSpPr>
        <p:spPr bwMode="auto">
          <a:xfrm>
            <a:off x="4705350" y="3200400"/>
            <a:ext cx="658813"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dirty="0">
              <a:latin typeface="Arial" pitchFamily="34" charset="0"/>
            </a:endParaRPr>
          </a:p>
        </p:txBody>
      </p:sp>
      <p:sp>
        <p:nvSpPr>
          <p:cNvPr id="201803" name="Freeform 75"/>
          <p:cNvSpPr>
            <a:spLocks/>
          </p:cNvSpPr>
          <p:nvPr/>
        </p:nvSpPr>
        <p:spPr bwMode="auto">
          <a:xfrm>
            <a:off x="4705350" y="3489325"/>
            <a:ext cx="658813"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dirty="0">
              <a:latin typeface="Arial" pitchFamily="34" charset="0"/>
            </a:endParaRPr>
          </a:p>
        </p:txBody>
      </p:sp>
      <p:sp>
        <p:nvSpPr>
          <p:cNvPr id="201804" name="Text Box 76"/>
          <p:cNvSpPr txBox="1">
            <a:spLocks noChangeArrowheads="1"/>
          </p:cNvSpPr>
          <p:nvPr/>
        </p:nvSpPr>
        <p:spPr bwMode="auto">
          <a:xfrm>
            <a:off x="539750" y="2781300"/>
            <a:ext cx="3079689" cy="830997"/>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b="0" dirty="0">
                <a:latin typeface="Arial" pitchFamily="34" charset="0"/>
              </a:rPr>
              <a:t>Node removed while </a:t>
            </a:r>
          </a:p>
          <a:p>
            <a:pPr algn="l">
              <a:lnSpc>
                <a:spcPct val="100000"/>
              </a:lnSpc>
              <a:spcBef>
                <a:spcPct val="0"/>
              </a:spcBef>
            </a:pPr>
            <a:r>
              <a:rPr lang="en-US" sz="2400" b="0" dirty="0">
                <a:latin typeface="Arial" pitchFamily="34" charset="0"/>
              </a:rPr>
              <a:t>being traversed</a:t>
            </a:r>
          </a:p>
        </p:txBody>
      </p:sp>
      <p:sp>
        <p:nvSpPr>
          <p:cNvPr id="201805" name="AutoShape 77"/>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1806" name="AutoShape 78"/>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1807" name="AutoShape 79"/>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1808" name="AutoShape 80"/>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1809" name="AutoShape 81"/>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1810" name="AutoShape 82"/>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1811" name="AutoShape 83"/>
          <p:cNvSpPr>
            <a:spLocks noChangeArrowheads="1"/>
          </p:cNvSpPr>
          <p:nvPr/>
        </p:nvSpPr>
        <p:spPr bwMode="auto">
          <a:xfrm>
            <a:off x="4500563" y="2689225"/>
            <a:ext cx="361950" cy="379413"/>
          </a:xfrm>
          <a:prstGeom prst="roundRect">
            <a:avLst>
              <a:gd name="adj" fmla="val 16667"/>
            </a:avLst>
          </a:prstGeom>
          <a:solidFill>
            <a:srgbClr val="FF5050"/>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grpSp>
        <p:nvGrpSpPr>
          <p:cNvPr id="201790" name="Group 62"/>
          <p:cNvGrpSpPr>
            <a:grpSpLocks/>
          </p:cNvGrpSpPr>
          <p:nvPr/>
        </p:nvGrpSpPr>
        <p:grpSpPr bwMode="auto">
          <a:xfrm>
            <a:off x="3995738" y="2205038"/>
            <a:ext cx="785812" cy="425450"/>
            <a:chOff x="1584" y="816"/>
            <a:chExt cx="912" cy="816"/>
          </a:xfrm>
        </p:grpSpPr>
        <p:sp>
          <p:nvSpPr>
            <p:cNvPr id="201791" name="Freeform 63"/>
            <p:cNvSpPr>
              <a:spLocks/>
            </p:cNvSpPr>
            <p:nvPr/>
          </p:nvSpPr>
          <p:spPr bwMode="auto">
            <a:xfrm>
              <a:off x="2352" y="1056"/>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1792" name="Freeform 64"/>
            <p:cNvSpPr>
              <a:spLocks/>
            </p:cNvSpPr>
            <p:nvPr/>
          </p:nvSpPr>
          <p:spPr bwMode="auto">
            <a:xfrm>
              <a:off x="2160" y="912"/>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1793" name="Freeform 65"/>
            <p:cNvSpPr>
              <a:spLocks/>
            </p:cNvSpPr>
            <p:nvPr/>
          </p:nvSpPr>
          <p:spPr bwMode="auto">
            <a:xfrm>
              <a:off x="1920" y="816"/>
              <a:ext cx="144" cy="288"/>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1794" name="Freeform 66"/>
            <p:cNvSpPr>
              <a:spLocks/>
            </p:cNvSpPr>
            <p:nvPr/>
          </p:nvSpPr>
          <p:spPr bwMode="auto">
            <a:xfrm>
              <a:off x="1659" y="816"/>
              <a:ext cx="789" cy="535"/>
            </a:xfrm>
            <a:custGeom>
              <a:avLst/>
              <a:gdLst/>
              <a:ahLst/>
              <a:cxnLst>
                <a:cxn ang="0">
                  <a:pos x="261" y="0"/>
                </a:cxn>
                <a:cxn ang="0">
                  <a:pos x="789" y="336"/>
                </a:cxn>
                <a:cxn ang="0">
                  <a:pos x="494" y="535"/>
                </a:cxn>
                <a:cxn ang="0">
                  <a:pos x="0" y="96"/>
                </a:cxn>
                <a:cxn ang="0">
                  <a:pos x="261" y="0"/>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1795" name="Freeform 67"/>
            <p:cNvSpPr>
              <a:spLocks/>
            </p:cNvSpPr>
            <p:nvPr/>
          </p:nvSpPr>
          <p:spPr bwMode="auto">
            <a:xfrm>
              <a:off x="1669" y="912"/>
              <a:ext cx="491" cy="567"/>
            </a:xfrm>
            <a:custGeom>
              <a:avLst/>
              <a:gdLst/>
              <a:ahLst/>
              <a:cxnLst>
                <a:cxn ang="0">
                  <a:pos x="11" y="0"/>
                </a:cxn>
                <a:cxn ang="0">
                  <a:pos x="491" y="432"/>
                </a:cxn>
                <a:cxn ang="0">
                  <a:pos x="484" y="567"/>
                </a:cxn>
                <a:cxn ang="0">
                  <a:pos x="0" y="119"/>
                </a:cxn>
                <a:cxn ang="0">
                  <a:pos x="11" y="0"/>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1796" name="Freeform 68"/>
            <p:cNvSpPr>
              <a:spLocks/>
            </p:cNvSpPr>
            <p:nvPr/>
          </p:nvSpPr>
          <p:spPr bwMode="auto">
            <a:xfrm>
              <a:off x="2144" y="1152"/>
              <a:ext cx="304" cy="327"/>
            </a:xfrm>
            <a:custGeom>
              <a:avLst/>
              <a:gdLst/>
              <a:ahLst/>
              <a:cxnLst>
                <a:cxn ang="0">
                  <a:pos x="304" y="0"/>
                </a:cxn>
                <a:cxn ang="0">
                  <a:pos x="304" y="96"/>
                </a:cxn>
                <a:cxn ang="0">
                  <a:pos x="0" y="327"/>
                </a:cxn>
                <a:cxn ang="0">
                  <a:pos x="18" y="181"/>
                </a:cxn>
                <a:cxn ang="0">
                  <a:pos x="304" y="0"/>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1797" name="Freeform 69"/>
            <p:cNvSpPr>
              <a:spLocks/>
            </p:cNvSpPr>
            <p:nvPr/>
          </p:nvSpPr>
          <p:spPr bwMode="auto">
            <a:xfrm>
              <a:off x="1920" y="1296"/>
              <a:ext cx="240" cy="336"/>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1798" name="Freeform 70"/>
            <p:cNvSpPr>
              <a:spLocks/>
            </p:cNvSpPr>
            <p:nvPr/>
          </p:nvSpPr>
          <p:spPr bwMode="auto">
            <a:xfrm>
              <a:off x="1728" y="1152"/>
              <a:ext cx="240"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1799" name="Freeform 71"/>
            <p:cNvSpPr>
              <a:spLocks/>
            </p:cNvSpPr>
            <p:nvPr/>
          </p:nvSpPr>
          <p:spPr bwMode="auto">
            <a:xfrm>
              <a:off x="1584" y="1008"/>
              <a:ext cx="192"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grpSp>
      <p:sp>
        <p:nvSpPr>
          <p:cNvPr id="61" name="Footer Placeholder 60"/>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22 0.00046 C 0.03663 -0.03218 0.07222 -0.06482 0.07378 -0.03125 C 0.07535 0.00231 0.02101 0.16134 0.01042 0.20208 C -0.00017 0.24282 -0.00903 0.20926 0.01042 0.21273 C 0.03003 0.2162 0.10556 0.20578 0.12812 0.22338 C 0.15069 0.24074 0.12378 0.30092 0.14635 0.31875 C 0.16892 0.33657 0.24462 0.32754 0.26424 0.32939 " pathEditMode="relative" rAng="0" ptsTypes="aaaaaaA">
                                      <p:cBhvr>
                                        <p:cTn id="6" dur="3000" fill="hold"/>
                                        <p:tgtEl>
                                          <p:spTgt spid="201790"/>
                                        </p:tgtEl>
                                        <p:attrNameLst>
                                          <p:attrName>ppt_x</p:attrName>
                                          <p:attrName>ppt_y</p:attrName>
                                        </p:attrNameLst>
                                      </p:cBhvr>
                                      <p:rCtr x="12600" y="1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028FCCE9-D482-45EA-99FC-8F5F20E91A59}" type="slidenum">
              <a:rPr lang="en-US"/>
              <a:pPr/>
              <a:t>54</a:t>
            </a:fld>
            <a:endParaRPr lang="en-US"/>
          </a:p>
        </p:txBody>
      </p:sp>
      <p:sp>
        <p:nvSpPr>
          <p:cNvPr id="203778" name="Rectangle 2"/>
          <p:cNvSpPr>
            <a:spLocks noGrp="1" noChangeArrowheads="1"/>
          </p:cNvSpPr>
          <p:nvPr>
            <p:ph type="title"/>
          </p:nvPr>
        </p:nvSpPr>
        <p:spPr>
          <a:xfrm>
            <a:off x="611188" y="333375"/>
            <a:ext cx="7772400" cy="1143000"/>
          </a:xfrm>
        </p:spPr>
        <p:txBody>
          <a:bodyPr/>
          <a:lstStyle/>
          <a:p>
            <a:r>
              <a:rPr lang="en-US" dirty="0">
                <a:latin typeface="Arial" pitchFamily="34" charset="0"/>
              </a:rPr>
              <a:t>contains(8)</a:t>
            </a:r>
          </a:p>
        </p:txBody>
      </p:sp>
      <p:sp>
        <p:nvSpPr>
          <p:cNvPr id="203780" name="AutoShape 4"/>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8</a:t>
            </a:r>
          </a:p>
        </p:txBody>
      </p:sp>
      <p:cxnSp>
        <p:nvCxnSpPr>
          <p:cNvPr id="203781" name="AutoShape 5"/>
          <p:cNvCxnSpPr>
            <a:cxnSpLocks noChangeShapeType="1"/>
            <a:stCxn id="203780" idx="0"/>
            <a:endCxn id="203780"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203783" name="AutoShape 7"/>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203784" name="AutoShape 8"/>
          <p:cNvCxnSpPr>
            <a:cxnSpLocks noChangeShapeType="1"/>
            <a:stCxn id="203783" idx="0"/>
            <a:endCxn id="203783"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203786" name="AutoShape 10"/>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203787" name="AutoShape 11"/>
          <p:cNvCxnSpPr>
            <a:cxnSpLocks noChangeShapeType="1"/>
            <a:stCxn id="203786" idx="0"/>
            <a:endCxn id="203786"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203788" name="Line 12"/>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789" name="Line 13"/>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790" name="Line 14"/>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791" name="Line 15"/>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792" name="Line 16"/>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793" name="Line 17"/>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795" name="AutoShape 19"/>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2</a:t>
            </a:r>
          </a:p>
        </p:txBody>
      </p:sp>
      <p:cxnSp>
        <p:nvCxnSpPr>
          <p:cNvPr id="203796" name="AutoShape 20"/>
          <p:cNvCxnSpPr>
            <a:cxnSpLocks noChangeShapeType="1"/>
            <a:stCxn id="203795" idx="0"/>
            <a:endCxn id="203795"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203798" name="AutoShape 22"/>
          <p:cNvSpPr>
            <a:spLocks noChangeArrowheads="1"/>
          </p:cNvSpPr>
          <p:nvPr/>
        </p:nvSpPr>
        <p:spPr bwMode="auto">
          <a:xfrm>
            <a:off x="2859088" y="45831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203799" name="AutoShape 23"/>
          <p:cNvCxnSpPr>
            <a:cxnSpLocks noChangeShapeType="1"/>
            <a:stCxn id="203798" idx="0"/>
            <a:endCxn id="203798"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203801" name="AutoShape 25"/>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203802" name="AutoShape 26"/>
          <p:cNvCxnSpPr>
            <a:cxnSpLocks noChangeShapeType="1"/>
            <a:stCxn id="203801" idx="0"/>
            <a:endCxn id="203801"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203803" name="Line 27"/>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804" name="Line 28"/>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805" name="Line 29"/>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806" name="Line 30"/>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807" name="Line 31"/>
          <p:cNvSpPr>
            <a:spLocks noChangeShapeType="1"/>
          </p:cNvSpPr>
          <p:nvPr/>
        </p:nvSpPr>
        <p:spPr bwMode="auto">
          <a:xfrm flipV="1">
            <a:off x="3556000" y="5373688"/>
            <a:ext cx="1808163" cy="9525"/>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3809" name="AutoShape 33"/>
          <p:cNvSpPr>
            <a:spLocks noChangeArrowheads="1"/>
          </p:cNvSpPr>
          <p:nvPr/>
        </p:nvSpPr>
        <p:spPr bwMode="auto">
          <a:xfrm>
            <a:off x="4140200" y="26431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6</a:t>
            </a:r>
          </a:p>
        </p:txBody>
      </p:sp>
      <p:cxnSp>
        <p:nvCxnSpPr>
          <p:cNvPr id="203810" name="AutoShape 34"/>
          <p:cNvCxnSpPr>
            <a:cxnSpLocks noChangeShapeType="1"/>
            <a:stCxn id="203809" idx="0"/>
            <a:endCxn id="203809" idx="2"/>
          </p:cNvCxnSpPr>
          <p:nvPr/>
        </p:nvCxnSpPr>
        <p:spPr bwMode="auto">
          <a:xfrm>
            <a:off x="4521200" y="2636838"/>
            <a:ext cx="0" cy="1287462"/>
          </a:xfrm>
          <a:prstGeom prst="straightConnector1">
            <a:avLst/>
          </a:prstGeom>
          <a:noFill/>
          <a:ln w="38100">
            <a:solidFill>
              <a:schemeClr val="tx1"/>
            </a:solidFill>
            <a:round/>
            <a:headEnd/>
            <a:tailEnd/>
          </a:ln>
          <a:effectLst/>
        </p:spPr>
      </p:cxnSp>
      <p:sp>
        <p:nvSpPr>
          <p:cNvPr id="203811" name="Line 3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3813" name="Rectangle 3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3814" name="Rectangle 3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3816" name="Rectangle 4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3817" name="Rectangle 4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3818" name="Rectangle 4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3819" name="Line 43"/>
          <p:cNvSpPr>
            <a:spLocks noChangeShapeType="1"/>
          </p:cNvSpPr>
          <p:nvPr/>
        </p:nvSpPr>
        <p:spPr bwMode="auto">
          <a:xfrm flipV="1">
            <a:off x="1016000" y="4437063"/>
            <a:ext cx="4348163" cy="14287"/>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3820" name="Line 44"/>
          <p:cNvSpPr>
            <a:spLocks noChangeShapeType="1"/>
          </p:cNvSpPr>
          <p:nvPr/>
        </p:nvSpPr>
        <p:spPr bwMode="auto">
          <a:xfrm flipV="1">
            <a:off x="3556000" y="5084763"/>
            <a:ext cx="1808163" cy="12700"/>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3821" name="Line 45"/>
          <p:cNvSpPr>
            <a:spLocks noChangeShapeType="1"/>
          </p:cNvSpPr>
          <p:nvPr/>
        </p:nvSpPr>
        <p:spPr bwMode="auto">
          <a:xfrm flipV="1">
            <a:off x="3563938" y="4797425"/>
            <a:ext cx="1800225" cy="0"/>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grpSp>
        <p:nvGrpSpPr>
          <p:cNvPr id="203823" name="Group 47"/>
          <p:cNvGrpSpPr>
            <a:grpSpLocks/>
          </p:cNvGrpSpPr>
          <p:nvPr/>
        </p:nvGrpSpPr>
        <p:grpSpPr bwMode="auto">
          <a:xfrm>
            <a:off x="4067175" y="2205038"/>
            <a:ext cx="785813" cy="425450"/>
            <a:chOff x="1584" y="816"/>
            <a:chExt cx="912" cy="816"/>
          </a:xfrm>
        </p:grpSpPr>
        <p:sp>
          <p:nvSpPr>
            <p:cNvPr id="203824" name="Freeform 48"/>
            <p:cNvSpPr>
              <a:spLocks/>
            </p:cNvSpPr>
            <p:nvPr/>
          </p:nvSpPr>
          <p:spPr bwMode="auto">
            <a:xfrm>
              <a:off x="2352" y="1056"/>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3825" name="Freeform 49"/>
            <p:cNvSpPr>
              <a:spLocks/>
            </p:cNvSpPr>
            <p:nvPr/>
          </p:nvSpPr>
          <p:spPr bwMode="auto">
            <a:xfrm>
              <a:off x="2160" y="912"/>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3826" name="Freeform 50"/>
            <p:cNvSpPr>
              <a:spLocks/>
            </p:cNvSpPr>
            <p:nvPr/>
          </p:nvSpPr>
          <p:spPr bwMode="auto">
            <a:xfrm>
              <a:off x="1920" y="816"/>
              <a:ext cx="144" cy="288"/>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3827" name="Freeform 51"/>
            <p:cNvSpPr>
              <a:spLocks/>
            </p:cNvSpPr>
            <p:nvPr/>
          </p:nvSpPr>
          <p:spPr bwMode="auto">
            <a:xfrm>
              <a:off x="1659" y="816"/>
              <a:ext cx="789" cy="535"/>
            </a:xfrm>
            <a:custGeom>
              <a:avLst/>
              <a:gdLst/>
              <a:ahLst/>
              <a:cxnLst>
                <a:cxn ang="0">
                  <a:pos x="261" y="0"/>
                </a:cxn>
                <a:cxn ang="0">
                  <a:pos x="789" y="336"/>
                </a:cxn>
                <a:cxn ang="0">
                  <a:pos x="494" y="535"/>
                </a:cxn>
                <a:cxn ang="0">
                  <a:pos x="0" y="96"/>
                </a:cxn>
                <a:cxn ang="0">
                  <a:pos x="261" y="0"/>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3828" name="Freeform 52"/>
            <p:cNvSpPr>
              <a:spLocks/>
            </p:cNvSpPr>
            <p:nvPr/>
          </p:nvSpPr>
          <p:spPr bwMode="auto">
            <a:xfrm>
              <a:off x="1669" y="912"/>
              <a:ext cx="491" cy="567"/>
            </a:xfrm>
            <a:custGeom>
              <a:avLst/>
              <a:gdLst/>
              <a:ahLst/>
              <a:cxnLst>
                <a:cxn ang="0">
                  <a:pos x="11" y="0"/>
                </a:cxn>
                <a:cxn ang="0">
                  <a:pos x="491" y="432"/>
                </a:cxn>
                <a:cxn ang="0">
                  <a:pos x="484" y="567"/>
                </a:cxn>
                <a:cxn ang="0">
                  <a:pos x="0" y="119"/>
                </a:cxn>
                <a:cxn ang="0">
                  <a:pos x="11" y="0"/>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3829" name="Freeform 53"/>
            <p:cNvSpPr>
              <a:spLocks/>
            </p:cNvSpPr>
            <p:nvPr/>
          </p:nvSpPr>
          <p:spPr bwMode="auto">
            <a:xfrm>
              <a:off x="2144" y="1152"/>
              <a:ext cx="304" cy="327"/>
            </a:xfrm>
            <a:custGeom>
              <a:avLst/>
              <a:gdLst/>
              <a:ahLst/>
              <a:cxnLst>
                <a:cxn ang="0">
                  <a:pos x="304" y="0"/>
                </a:cxn>
                <a:cxn ang="0">
                  <a:pos x="304" y="96"/>
                </a:cxn>
                <a:cxn ang="0">
                  <a:pos x="0" y="327"/>
                </a:cxn>
                <a:cxn ang="0">
                  <a:pos x="18" y="181"/>
                </a:cxn>
                <a:cxn ang="0">
                  <a:pos x="304" y="0"/>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3830" name="Freeform 54"/>
            <p:cNvSpPr>
              <a:spLocks/>
            </p:cNvSpPr>
            <p:nvPr/>
          </p:nvSpPr>
          <p:spPr bwMode="auto">
            <a:xfrm>
              <a:off x="1920" y="1296"/>
              <a:ext cx="240" cy="336"/>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3831" name="Freeform 55"/>
            <p:cNvSpPr>
              <a:spLocks/>
            </p:cNvSpPr>
            <p:nvPr/>
          </p:nvSpPr>
          <p:spPr bwMode="auto">
            <a:xfrm>
              <a:off x="1728" y="1152"/>
              <a:ext cx="240"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sp>
          <p:nvSpPr>
            <p:cNvPr id="203832" name="Freeform 56"/>
            <p:cNvSpPr>
              <a:spLocks/>
            </p:cNvSpPr>
            <p:nvPr/>
          </p:nvSpPr>
          <p:spPr bwMode="auto">
            <a:xfrm>
              <a:off x="1584" y="1008"/>
              <a:ext cx="192"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dirty="0">
                <a:latin typeface="Arial" pitchFamily="34" charset="0"/>
              </a:endParaRPr>
            </a:p>
          </p:txBody>
        </p:sp>
      </p:grpSp>
      <p:sp>
        <p:nvSpPr>
          <p:cNvPr id="203833" name="Freeform 57"/>
          <p:cNvSpPr>
            <a:spLocks/>
          </p:cNvSpPr>
          <p:nvPr/>
        </p:nvSpPr>
        <p:spPr bwMode="auto">
          <a:xfrm>
            <a:off x="4705350" y="2624138"/>
            <a:ext cx="658813" cy="1884362"/>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dirty="0">
              <a:latin typeface="Arial" pitchFamily="34" charset="0"/>
            </a:endParaRPr>
          </a:p>
        </p:txBody>
      </p:sp>
      <p:sp>
        <p:nvSpPr>
          <p:cNvPr id="203834" name="Freeform 58"/>
          <p:cNvSpPr>
            <a:spLocks/>
          </p:cNvSpPr>
          <p:nvPr/>
        </p:nvSpPr>
        <p:spPr bwMode="auto">
          <a:xfrm>
            <a:off x="4705350" y="2913063"/>
            <a:ext cx="658813" cy="1884362"/>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dirty="0">
              <a:latin typeface="Arial" pitchFamily="34" charset="0"/>
            </a:endParaRPr>
          </a:p>
        </p:txBody>
      </p:sp>
      <p:sp>
        <p:nvSpPr>
          <p:cNvPr id="203835" name="Freeform 59"/>
          <p:cNvSpPr>
            <a:spLocks/>
          </p:cNvSpPr>
          <p:nvPr/>
        </p:nvSpPr>
        <p:spPr bwMode="auto">
          <a:xfrm>
            <a:off x="4705350" y="3200400"/>
            <a:ext cx="658813"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dirty="0">
              <a:latin typeface="Arial" pitchFamily="34" charset="0"/>
            </a:endParaRPr>
          </a:p>
        </p:txBody>
      </p:sp>
      <p:sp>
        <p:nvSpPr>
          <p:cNvPr id="203836" name="Freeform 60"/>
          <p:cNvSpPr>
            <a:spLocks/>
          </p:cNvSpPr>
          <p:nvPr/>
        </p:nvSpPr>
        <p:spPr bwMode="auto">
          <a:xfrm>
            <a:off x="4705350" y="3489325"/>
            <a:ext cx="658813"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dirty="0">
              <a:latin typeface="Arial" pitchFamily="34" charset="0"/>
            </a:endParaRPr>
          </a:p>
        </p:txBody>
      </p:sp>
      <p:sp>
        <p:nvSpPr>
          <p:cNvPr id="203837" name="Text Box 61"/>
          <p:cNvSpPr txBox="1">
            <a:spLocks noChangeArrowheads="1"/>
          </p:cNvSpPr>
          <p:nvPr/>
        </p:nvSpPr>
        <p:spPr bwMode="auto">
          <a:xfrm>
            <a:off x="539750" y="2636838"/>
            <a:ext cx="3055645" cy="1200329"/>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b="0" dirty="0">
                <a:solidFill>
                  <a:schemeClr val="tx1"/>
                </a:solidFill>
                <a:latin typeface="Arial" pitchFamily="34" charset="0"/>
              </a:rPr>
              <a:t>Prove</a:t>
            </a:r>
            <a:r>
              <a:rPr lang="en-US" sz="2400" b="0" dirty="0">
                <a:solidFill>
                  <a:srgbClr val="0000FF"/>
                </a:solidFill>
                <a:latin typeface="Arial" pitchFamily="34" charset="0"/>
              </a:rPr>
              <a:t>: an unmarked </a:t>
            </a:r>
          </a:p>
          <a:p>
            <a:pPr algn="l">
              <a:lnSpc>
                <a:spcPct val="100000"/>
              </a:lnSpc>
              <a:spcBef>
                <a:spcPct val="0"/>
              </a:spcBef>
            </a:pPr>
            <a:r>
              <a:rPr lang="en-US" sz="2400" b="0" dirty="0">
                <a:solidFill>
                  <a:srgbClr val="0000FF"/>
                </a:solidFill>
                <a:latin typeface="Arial" pitchFamily="34" charset="0"/>
              </a:rPr>
              <a:t>node (like </a:t>
            </a:r>
            <a:r>
              <a:rPr lang="en-US" sz="2400" b="0" dirty="0">
                <a:solidFill>
                  <a:schemeClr val="tx1"/>
                </a:solidFill>
                <a:latin typeface="Arial" pitchFamily="34" charset="0"/>
              </a:rPr>
              <a:t>8</a:t>
            </a:r>
            <a:r>
              <a:rPr lang="en-US" sz="2400" b="0" dirty="0">
                <a:solidFill>
                  <a:srgbClr val="0000FF"/>
                </a:solidFill>
                <a:latin typeface="Arial" pitchFamily="34" charset="0"/>
              </a:rPr>
              <a:t>) </a:t>
            </a:r>
          </a:p>
          <a:p>
            <a:pPr algn="l">
              <a:lnSpc>
                <a:spcPct val="100000"/>
              </a:lnSpc>
              <a:spcBef>
                <a:spcPct val="0"/>
              </a:spcBef>
            </a:pPr>
            <a:r>
              <a:rPr lang="en-US" sz="2400" b="0" dirty="0">
                <a:solidFill>
                  <a:srgbClr val="0000FF"/>
                </a:solidFill>
                <a:latin typeface="Arial" pitchFamily="34" charset="0"/>
              </a:rPr>
              <a:t>remains reachable</a:t>
            </a:r>
          </a:p>
        </p:txBody>
      </p:sp>
      <p:sp>
        <p:nvSpPr>
          <p:cNvPr id="203838" name="AutoShape 62"/>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3839" name="AutoShape 63"/>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3840" name="AutoShape 64"/>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3841" name="AutoShape 65"/>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3842" name="AutoShape 66"/>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3843" name="AutoShape 67"/>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3844" name="AutoShape 68"/>
          <p:cNvSpPr>
            <a:spLocks noChangeArrowheads="1"/>
          </p:cNvSpPr>
          <p:nvPr/>
        </p:nvSpPr>
        <p:spPr bwMode="auto">
          <a:xfrm>
            <a:off x="4500563" y="2689225"/>
            <a:ext cx="361950" cy="379413"/>
          </a:xfrm>
          <a:prstGeom prst="roundRect">
            <a:avLst>
              <a:gd name="adj" fmla="val 16667"/>
            </a:avLst>
          </a:prstGeom>
          <a:solidFill>
            <a:srgbClr val="FF5050"/>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61" name="Footer Placeholder 60"/>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5"/>
          <p:cNvSpPr>
            <a:spLocks noGrp="1"/>
          </p:cNvSpPr>
          <p:nvPr>
            <p:ph type="sldNum" sz="quarter" idx="12"/>
          </p:nvPr>
        </p:nvSpPr>
        <p:spPr/>
        <p:txBody>
          <a:bodyPr/>
          <a:lstStyle/>
          <a:p>
            <a:fld id="{8317C7C0-54A2-482E-B7CF-7CFDF4EB7F62}" type="slidenum">
              <a:rPr lang="en-US"/>
              <a:pPr/>
              <a:t>55</a:t>
            </a:fld>
            <a:endParaRPr lang="en-US"/>
          </a:p>
        </p:txBody>
      </p:sp>
      <p:sp>
        <p:nvSpPr>
          <p:cNvPr id="205830" name="AutoShape 6"/>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8</a:t>
            </a:r>
          </a:p>
        </p:txBody>
      </p:sp>
      <p:cxnSp>
        <p:nvCxnSpPr>
          <p:cNvPr id="205831" name="AutoShape 7"/>
          <p:cNvCxnSpPr>
            <a:cxnSpLocks noChangeShapeType="1"/>
            <a:stCxn id="205830" idx="0"/>
            <a:endCxn id="205830"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205833" name="AutoShape 9"/>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205834" name="AutoShape 10"/>
          <p:cNvCxnSpPr>
            <a:cxnSpLocks noChangeShapeType="1"/>
            <a:stCxn id="205833" idx="0"/>
            <a:endCxn id="205833"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205836" name="AutoShape 12"/>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205837" name="AutoShape 13"/>
          <p:cNvCxnSpPr>
            <a:cxnSpLocks noChangeShapeType="1"/>
            <a:stCxn id="205836" idx="0"/>
            <a:endCxn id="205836"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205838" name="Line 14"/>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39" name="Line 15"/>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40" name="Line 16"/>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41" name="Line 17"/>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42" name="Line 18"/>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43" name="Line 19"/>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grpSp>
        <p:nvGrpSpPr>
          <p:cNvPr id="205844" name="Group 20"/>
          <p:cNvGrpSpPr>
            <a:grpSpLocks/>
          </p:cNvGrpSpPr>
          <p:nvPr/>
        </p:nvGrpSpPr>
        <p:grpSpPr bwMode="auto">
          <a:xfrm>
            <a:off x="1587500" y="5210175"/>
            <a:ext cx="762000" cy="366713"/>
            <a:chOff x="340" y="1195"/>
            <a:chExt cx="998" cy="2519"/>
          </a:xfrm>
        </p:grpSpPr>
        <p:sp>
          <p:nvSpPr>
            <p:cNvPr id="205845" name="AutoShape 21"/>
            <p:cNvSpPr>
              <a:spLocks noChangeArrowheads="1"/>
            </p:cNvSpPr>
            <p:nvPr/>
          </p:nvSpPr>
          <p:spPr bwMode="auto">
            <a:xfrm>
              <a:off x="340" y="1207"/>
              <a:ext cx="998" cy="2495"/>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2</a:t>
              </a:r>
            </a:p>
          </p:txBody>
        </p:sp>
        <p:cxnSp>
          <p:nvCxnSpPr>
            <p:cNvPr id="205846" name="AutoShape 22"/>
            <p:cNvCxnSpPr>
              <a:cxnSpLocks noChangeShapeType="1"/>
              <a:stCxn id="205845" idx="0"/>
              <a:endCxn id="205845" idx="2"/>
            </p:cNvCxnSpPr>
            <p:nvPr/>
          </p:nvCxnSpPr>
          <p:spPr bwMode="auto">
            <a:xfrm>
              <a:off x="839" y="1195"/>
              <a:ext cx="0" cy="2519"/>
            </a:xfrm>
            <a:prstGeom prst="straightConnector1">
              <a:avLst/>
            </a:prstGeom>
            <a:noFill/>
            <a:ln w="38100">
              <a:solidFill>
                <a:schemeClr val="tx1"/>
              </a:solidFill>
              <a:round/>
              <a:headEnd/>
              <a:tailEnd/>
            </a:ln>
            <a:effectLst>
              <a:outerShdw dist="107763" dir="2700000" algn="ctr" rotWithShape="0">
                <a:schemeClr val="bg2">
                  <a:alpha val="50000"/>
                </a:schemeClr>
              </a:outerShdw>
            </a:effectLst>
          </p:spPr>
        </p:cxnSp>
      </p:grpSp>
      <p:sp>
        <p:nvSpPr>
          <p:cNvPr id="205848" name="AutoShape 24"/>
          <p:cNvSpPr>
            <a:spLocks noChangeArrowheads="1"/>
          </p:cNvSpPr>
          <p:nvPr/>
        </p:nvSpPr>
        <p:spPr bwMode="auto">
          <a:xfrm>
            <a:off x="2859088" y="45831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205849" name="AutoShape 25"/>
          <p:cNvCxnSpPr>
            <a:cxnSpLocks noChangeShapeType="1"/>
            <a:stCxn id="205848" idx="0"/>
            <a:endCxn id="205848"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205851" name="AutoShape 27"/>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205852" name="AutoShape 28"/>
          <p:cNvCxnSpPr>
            <a:cxnSpLocks noChangeShapeType="1"/>
            <a:stCxn id="205851" idx="0"/>
            <a:endCxn id="205851"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205853" name="Line 29"/>
          <p:cNvSpPr>
            <a:spLocks noChangeShapeType="1"/>
          </p:cNvSpPr>
          <p:nvPr/>
        </p:nvSpPr>
        <p:spPr bwMode="auto">
          <a:xfrm>
            <a:off x="1016000" y="4451350"/>
            <a:ext cx="3048000" cy="1588"/>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5854" name="Line 30"/>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55" name="Line 31"/>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56" name="Line 32"/>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57" name="Line 33"/>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58" name="Line 34"/>
          <p:cNvSpPr>
            <a:spLocks noChangeShapeType="1"/>
          </p:cNvSpPr>
          <p:nvPr/>
        </p:nvSpPr>
        <p:spPr bwMode="auto">
          <a:xfrm>
            <a:off x="3556000" y="5383213"/>
            <a:ext cx="508000" cy="1587"/>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5859" name="Line 35"/>
          <p:cNvSpPr>
            <a:spLocks noChangeShapeType="1"/>
          </p:cNvSpPr>
          <p:nvPr/>
        </p:nvSpPr>
        <p:spPr bwMode="auto">
          <a:xfrm>
            <a:off x="3556000" y="5097463"/>
            <a:ext cx="508000" cy="1587"/>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5860" name="Line 36"/>
          <p:cNvSpPr>
            <a:spLocks noChangeShapeType="1"/>
          </p:cNvSpPr>
          <p:nvPr/>
        </p:nvSpPr>
        <p:spPr bwMode="auto">
          <a:xfrm>
            <a:off x="3556000" y="4767263"/>
            <a:ext cx="508000" cy="1587"/>
          </a:xfrm>
          <a:prstGeom prst="line">
            <a:avLst/>
          </a:prstGeom>
          <a:noFill/>
          <a:ln w="38100">
            <a:solidFill>
              <a:srgbClr val="FF0000"/>
            </a:solidFill>
            <a:round/>
            <a:headEnd/>
            <a:tailEnd type="triangle" w="lg" len="lg"/>
          </a:ln>
          <a:effectLst/>
        </p:spPr>
        <p:txBody>
          <a:bodyPr/>
          <a:lstStyle/>
          <a:p>
            <a:endParaRPr lang="en-US" dirty="0">
              <a:latin typeface="Arial" pitchFamily="34" charset="0"/>
            </a:endParaRPr>
          </a:p>
        </p:txBody>
      </p:sp>
      <p:sp>
        <p:nvSpPr>
          <p:cNvPr id="205862" name="AutoShape 38"/>
          <p:cNvSpPr>
            <a:spLocks noChangeArrowheads="1"/>
          </p:cNvSpPr>
          <p:nvPr/>
        </p:nvSpPr>
        <p:spPr bwMode="auto">
          <a:xfrm>
            <a:off x="4124325" y="4308475"/>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6</a:t>
            </a:r>
          </a:p>
        </p:txBody>
      </p:sp>
      <p:cxnSp>
        <p:nvCxnSpPr>
          <p:cNvPr id="205863" name="AutoShape 39"/>
          <p:cNvCxnSpPr>
            <a:cxnSpLocks noChangeShapeType="1"/>
            <a:stCxn id="205862" idx="0"/>
            <a:endCxn id="205862" idx="2"/>
          </p:cNvCxnSpPr>
          <p:nvPr/>
        </p:nvCxnSpPr>
        <p:spPr bwMode="auto">
          <a:xfrm>
            <a:off x="4505325" y="4302125"/>
            <a:ext cx="0" cy="1287463"/>
          </a:xfrm>
          <a:prstGeom prst="straightConnector1">
            <a:avLst/>
          </a:prstGeom>
          <a:noFill/>
          <a:ln w="38100">
            <a:solidFill>
              <a:schemeClr val="tx1"/>
            </a:solidFill>
            <a:round/>
            <a:headEnd/>
            <a:tailEnd/>
          </a:ln>
          <a:effectLst/>
        </p:spPr>
      </p:cxnSp>
      <p:grpSp>
        <p:nvGrpSpPr>
          <p:cNvPr id="205864" name="Group 40"/>
          <p:cNvGrpSpPr>
            <a:grpSpLocks/>
          </p:cNvGrpSpPr>
          <p:nvPr/>
        </p:nvGrpSpPr>
        <p:grpSpPr bwMode="auto">
          <a:xfrm>
            <a:off x="4821238" y="4460875"/>
            <a:ext cx="511175" cy="927100"/>
            <a:chOff x="3027" y="2447"/>
            <a:chExt cx="322" cy="584"/>
          </a:xfrm>
        </p:grpSpPr>
        <p:sp>
          <p:nvSpPr>
            <p:cNvPr id="205865" name="Line 41"/>
            <p:cNvSpPr>
              <a:spLocks noChangeShapeType="1"/>
            </p:cNvSpPr>
            <p:nvPr/>
          </p:nvSpPr>
          <p:spPr bwMode="auto">
            <a:xfrm>
              <a:off x="3027" y="3030"/>
              <a:ext cx="320" cy="1"/>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66" name="Line 42"/>
            <p:cNvSpPr>
              <a:spLocks noChangeShapeType="1"/>
            </p:cNvSpPr>
            <p:nvPr/>
          </p:nvSpPr>
          <p:spPr bwMode="auto">
            <a:xfrm>
              <a:off x="3027" y="2850"/>
              <a:ext cx="320" cy="1"/>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67" name="Line 43"/>
            <p:cNvSpPr>
              <a:spLocks noChangeShapeType="1"/>
            </p:cNvSpPr>
            <p:nvPr/>
          </p:nvSpPr>
          <p:spPr bwMode="auto">
            <a:xfrm>
              <a:off x="3027" y="2642"/>
              <a:ext cx="320" cy="1"/>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68" name="Line 44"/>
            <p:cNvSpPr>
              <a:spLocks noChangeShapeType="1"/>
            </p:cNvSpPr>
            <p:nvPr/>
          </p:nvSpPr>
          <p:spPr bwMode="auto">
            <a:xfrm>
              <a:off x="3029" y="2447"/>
              <a:ext cx="320" cy="1"/>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grpSp>
      <p:sp>
        <p:nvSpPr>
          <p:cNvPr id="205869" name="Line 4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05884" name="Oval 60"/>
          <p:cNvSpPr>
            <a:spLocks noChangeArrowheads="1"/>
          </p:cNvSpPr>
          <p:nvPr/>
        </p:nvSpPr>
        <p:spPr bwMode="auto">
          <a:xfrm>
            <a:off x="4283075" y="4005263"/>
            <a:ext cx="936625" cy="1008062"/>
          </a:xfrm>
          <a:prstGeom prst="ellipse">
            <a:avLst/>
          </a:prstGeom>
          <a:solidFill>
            <a:schemeClr val="bg1">
              <a:alpha val="88000"/>
            </a:schemeClr>
          </a:solidFill>
          <a:ln w="38100">
            <a:solidFill>
              <a:srgbClr val="FF0000"/>
            </a:solidFill>
            <a:round/>
            <a:headEnd/>
            <a:tailEnd/>
          </a:ln>
          <a:effectLst/>
        </p:spPr>
        <p:txBody>
          <a:bodyPr wrap="none" anchor="ctr"/>
          <a:lstStyle/>
          <a:p>
            <a:endParaRPr lang="en-US" dirty="0">
              <a:latin typeface="Arial" pitchFamily="34" charset="0"/>
            </a:endParaRPr>
          </a:p>
        </p:txBody>
      </p:sp>
      <p:sp>
        <p:nvSpPr>
          <p:cNvPr id="205826" name="Rectangle 2"/>
          <p:cNvSpPr>
            <a:spLocks noGrp="1" noChangeArrowheads="1"/>
          </p:cNvSpPr>
          <p:nvPr>
            <p:ph type="title"/>
          </p:nvPr>
        </p:nvSpPr>
        <p:spPr>
          <a:xfrm>
            <a:off x="611188" y="333375"/>
            <a:ext cx="7772400" cy="1143000"/>
          </a:xfrm>
        </p:spPr>
        <p:txBody>
          <a:bodyPr/>
          <a:lstStyle/>
          <a:p>
            <a:r>
              <a:rPr lang="en-US" dirty="0">
                <a:latin typeface="Arial" pitchFamily="34" charset="0"/>
              </a:rPr>
              <a:t>remove(6): Linearization</a:t>
            </a:r>
          </a:p>
        </p:txBody>
      </p:sp>
      <p:sp>
        <p:nvSpPr>
          <p:cNvPr id="205827" name="Rectangle 3"/>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b="0" dirty="0">
                <a:solidFill>
                  <a:srgbClr val="0000FF"/>
                </a:solidFill>
                <a:latin typeface="Arial" pitchFamily="34" charset="0"/>
              </a:rPr>
              <a:t>Successful remove happens when bit is set</a:t>
            </a:r>
          </a:p>
          <a:p>
            <a:pPr marL="742950" lvl="1" indent="-285750" algn="l">
              <a:buFontTx/>
              <a:buChar char="–"/>
            </a:pPr>
            <a:endParaRPr lang="en-US" sz="2000" b="0" dirty="0">
              <a:solidFill>
                <a:srgbClr val="0000FF"/>
              </a:solidFill>
              <a:latin typeface="Arial" pitchFamily="34" charset="0"/>
            </a:endParaRPr>
          </a:p>
        </p:txBody>
      </p:sp>
      <p:sp>
        <p:nvSpPr>
          <p:cNvPr id="205871" name="Rectangle 4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5872" name="Rectangle 4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5874" name="Rectangle 5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5875" name="Rectangle 5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sp>
        <p:nvSpPr>
          <p:cNvPr id="205876" name="Rectangle 5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dirty="0">
                <a:latin typeface="Arial" pitchFamily="34" charset="0"/>
              </a:rPr>
              <a:t>0</a:t>
            </a:r>
          </a:p>
        </p:txBody>
      </p:sp>
      <p:grpSp>
        <p:nvGrpSpPr>
          <p:cNvPr id="205877" name="Group 53"/>
          <p:cNvGrpSpPr>
            <a:grpSpLocks/>
          </p:cNvGrpSpPr>
          <p:nvPr/>
        </p:nvGrpSpPr>
        <p:grpSpPr bwMode="auto">
          <a:xfrm>
            <a:off x="4284663" y="5805488"/>
            <a:ext cx="471487" cy="476250"/>
            <a:chOff x="2208" y="1920"/>
            <a:chExt cx="1152" cy="1680"/>
          </a:xfrm>
        </p:grpSpPr>
        <p:sp>
          <p:nvSpPr>
            <p:cNvPr id="205878" name="Oval 54"/>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dirty="0">
                <a:latin typeface="Arial" pitchFamily="34" charset="0"/>
              </a:endParaRPr>
            </a:p>
          </p:txBody>
        </p:sp>
        <p:sp>
          <p:nvSpPr>
            <p:cNvPr id="205879" name="Oval 55"/>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dirty="0">
                <a:latin typeface="Arial" pitchFamily="34" charset="0"/>
              </a:endParaRPr>
            </a:p>
          </p:txBody>
        </p:sp>
        <p:sp>
          <p:nvSpPr>
            <p:cNvPr id="205880" name="AutoShape 56"/>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dirty="0">
                <a:latin typeface="Arial" pitchFamily="34" charset="0"/>
              </a:endParaRPr>
            </a:p>
          </p:txBody>
        </p:sp>
        <p:sp>
          <p:nvSpPr>
            <p:cNvPr id="205881" name="AutoShape 57"/>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dirty="0">
                <a:latin typeface="Arial" pitchFamily="34" charset="0"/>
              </a:endParaRPr>
            </a:p>
          </p:txBody>
        </p:sp>
      </p:grpSp>
      <p:sp>
        <p:nvSpPr>
          <p:cNvPr id="205883" name="Text Box 59"/>
          <p:cNvSpPr txBox="1">
            <a:spLocks noChangeArrowheads="1"/>
          </p:cNvSpPr>
          <p:nvPr/>
        </p:nvSpPr>
        <p:spPr bwMode="auto">
          <a:xfrm>
            <a:off x="4695825" y="3381375"/>
            <a:ext cx="2582758" cy="461665"/>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b="0" dirty="0">
                <a:latin typeface="Arial" pitchFamily="34" charset="0"/>
              </a:rPr>
              <a:t>Logical remove…</a:t>
            </a:r>
          </a:p>
        </p:txBody>
      </p:sp>
      <p:sp>
        <p:nvSpPr>
          <p:cNvPr id="205885" name="AutoShape 61"/>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5886" name="AutoShape 62"/>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5887" name="AutoShape 63"/>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5888" name="AutoShape 64"/>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5889" name="AutoShape 65"/>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5890" name="AutoShape 66"/>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205891" name="AutoShape 67"/>
          <p:cNvSpPr>
            <a:spLocks noChangeArrowheads="1"/>
          </p:cNvSpPr>
          <p:nvPr/>
        </p:nvSpPr>
        <p:spPr bwMode="auto">
          <a:xfrm>
            <a:off x="4570413" y="4319588"/>
            <a:ext cx="361950" cy="379412"/>
          </a:xfrm>
          <a:prstGeom prst="roundRect">
            <a:avLst>
              <a:gd name="adj" fmla="val 16667"/>
            </a:avLst>
          </a:prstGeom>
          <a:solidFill>
            <a:srgbClr val="FF5050"/>
          </a:solidFill>
          <a:ln w="38100">
            <a:solidFill>
              <a:schemeClr val="tx1"/>
            </a:solidFill>
            <a:round/>
            <a:headEnd/>
            <a:tailEnd/>
          </a:ln>
          <a:effectLst>
            <a:outerShdw dist="107763" dir="2700000" algn="ctr" rotWithShape="0">
              <a:schemeClr val="bg2">
                <a:alpha val="50000"/>
              </a:schemeClr>
            </a:outerShdw>
          </a:effectLst>
        </p:spPr>
        <p:txBody>
          <a:bodyPr wrap="none"/>
          <a:lstStyle/>
          <a:p>
            <a:pPr algn="r" eaLnBrk="0" hangingPunct="0">
              <a:lnSpc>
                <a:spcPct val="100000"/>
              </a:lnSpc>
              <a:spcBef>
                <a:spcPct val="0"/>
              </a:spcBef>
            </a:pPr>
            <a:endParaRPr lang="en-US" sz="2800" dirty="0">
              <a:solidFill>
                <a:srgbClr val="0000FF"/>
              </a:solidFill>
              <a:latin typeface="Arial" pitchFamily="34" charset="0"/>
            </a:endParaRPr>
          </a:p>
        </p:txBody>
      </p:sp>
      <p:sp>
        <p:nvSpPr>
          <p:cNvPr id="60" name="Footer Placeholder 59"/>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5"/>
          <p:cNvSpPr>
            <a:spLocks noGrp="1"/>
          </p:cNvSpPr>
          <p:nvPr>
            <p:ph type="sldNum" sz="quarter" idx="12"/>
          </p:nvPr>
        </p:nvSpPr>
        <p:spPr/>
        <p:txBody>
          <a:bodyPr/>
          <a:lstStyle/>
          <a:p>
            <a:fld id="{C696BEDB-8495-4DE3-B56A-03650633A2D1}" type="slidenum">
              <a:rPr lang="en-US">
                <a:latin typeface="+mj-lt"/>
              </a:rPr>
              <a:pPr/>
              <a:t>56</a:t>
            </a:fld>
            <a:endParaRPr lang="en-US">
              <a:latin typeface="+mj-lt"/>
            </a:endParaRPr>
          </a:p>
        </p:txBody>
      </p:sp>
      <p:sp>
        <p:nvSpPr>
          <p:cNvPr id="207874" name="Rectangle 2"/>
          <p:cNvSpPr>
            <a:spLocks noGrp="1" noChangeArrowheads="1"/>
          </p:cNvSpPr>
          <p:nvPr>
            <p:ph type="title"/>
          </p:nvPr>
        </p:nvSpPr>
        <p:spPr>
          <a:xfrm>
            <a:off x="760413" y="-100013"/>
            <a:ext cx="7772400" cy="1143001"/>
          </a:xfrm>
        </p:spPr>
        <p:txBody>
          <a:bodyPr/>
          <a:lstStyle/>
          <a:p>
            <a:r>
              <a:rPr lang="en-US" sz="4000"/>
              <a:t>Add: Linearization</a:t>
            </a:r>
          </a:p>
        </p:txBody>
      </p:sp>
      <p:sp>
        <p:nvSpPr>
          <p:cNvPr id="207876" name="AutoShape 4"/>
          <p:cNvSpPr>
            <a:spLocks noChangeArrowheads="1"/>
          </p:cNvSpPr>
          <p:nvPr/>
        </p:nvSpPr>
        <p:spPr bwMode="auto">
          <a:xfrm>
            <a:off x="6572250"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07877" name="AutoShape 5"/>
          <p:cNvCxnSpPr>
            <a:cxnSpLocks noChangeShapeType="1"/>
            <a:stCxn id="207876" idx="0"/>
            <a:endCxn id="207876" idx="2"/>
          </p:cNvCxnSpPr>
          <p:nvPr/>
        </p:nvCxnSpPr>
        <p:spPr bwMode="auto">
          <a:xfrm>
            <a:off x="6953250" y="4956175"/>
            <a:ext cx="0" cy="620713"/>
          </a:xfrm>
          <a:prstGeom prst="straightConnector1">
            <a:avLst/>
          </a:prstGeom>
          <a:noFill/>
          <a:ln w="38100">
            <a:solidFill>
              <a:schemeClr val="tx1"/>
            </a:solidFill>
            <a:round/>
            <a:headEnd/>
            <a:tailEnd/>
          </a:ln>
          <a:effectLst/>
        </p:spPr>
      </p:cxnSp>
      <p:sp>
        <p:nvSpPr>
          <p:cNvPr id="207879" name="AutoShape 7"/>
          <p:cNvSpPr>
            <a:spLocks noChangeArrowheads="1"/>
          </p:cNvSpPr>
          <p:nvPr/>
        </p:nvSpPr>
        <p:spPr bwMode="auto">
          <a:xfrm>
            <a:off x="5364163"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07880" name="AutoShape 8"/>
          <p:cNvCxnSpPr>
            <a:cxnSpLocks noChangeShapeType="1"/>
            <a:stCxn id="207879" idx="0"/>
            <a:endCxn id="207879" idx="2"/>
          </p:cNvCxnSpPr>
          <p:nvPr/>
        </p:nvCxnSpPr>
        <p:spPr bwMode="auto">
          <a:xfrm>
            <a:off x="5745163" y="4292600"/>
            <a:ext cx="0" cy="1284288"/>
          </a:xfrm>
          <a:prstGeom prst="straightConnector1">
            <a:avLst/>
          </a:prstGeom>
          <a:noFill/>
          <a:ln w="38100">
            <a:solidFill>
              <a:schemeClr val="tx1"/>
            </a:solidFill>
            <a:round/>
            <a:headEnd/>
            <a:tailEnd/>
          </a:ln>
          <a:effectLst/>
        </p:spPr>
      </p:cxnSp>
      <p:sp>
        <p:nvSpPr>
          <p:cNvPr id="207882" name="AutoShape 10"/>
          <p:cNvSpPr>
            <a:spLocks noChangeArrowheads="1"/>
          </p:cNvSpPr>
          <p:nvPr/>
        </p:nvSpPr>
        <p:spPr bwMode="auto">
          <a:xfrm>
            <a:off x="7791450"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07883" name="AutoShape 11"/>
          <p:cNvCxnSpPr>
            <a:cxnSpLocks noChangeShapeType="1"/>
            <a:stCxn id="207882" idx="0"/>
            <a:endCxn id="207882" idx="2"/>
          </p:cNvCxnSpPr>
          <p:nvPr/>
        </p:nvCxnSpPr>
        <p:spPr bwMode="auto">
          <a:xfrm>
            <a:off x="8172450" y="3933825"/>
            <a:ext cx="0" cy="1643063"/>
          </a:xfrm>
          <a:prstGeom prst="straightConnector1">
            <a:avLst/>
          </a:prstGeom>
          <a:noFill/>
          <a:ln w="38100">
            <a:solidFill>
              <a:schemeClr val="tx1"/>
            </a:solidFill>
            <a:round/>
            <a:headEnd/>
            <a:tailEnd/>
          </a:ln>
          <a:effectLst/>
        </p:spPr>
      </p:cxnSp>
      <p:sp>
        <p:nvSpPr>
          <p:cNvPr id="207884" name="Line 12"/>
          <p:cNvSpPr>
            <a:spLocks noChangeShapeType="1"/>
          </p:cNvSpPr>
          <p:nvPr/>
        </p:nvSpPr>
        <p:spPr bwMode="auto">
          <a:xfrm>
            <a:off x="6024563"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885" name="Line 13"/>
          <p:cNvSpPr>
            <a:spLocks noChangeShapeType="1"/>
          </p:cNvSpPr>
          <p:nvPr/>
        </p:nvSpPr>
        <p:spPr bwMode="auto">
          <a:xfrm>
            <a:off x="7231063"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886" name="Line 14"/>
          <p:cNvSpPr>
            <a:spLocks noChangeShapeType="1"/>
          </p:cNvSpPr>
          <p:nvPr/>
        </p:nvSpPr>
        <p:spPr bwMode="auto">
          <a:xfrm>
            <a:off x="6024563"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887" name="Line 15"/>
          <p:cNvSpPr>
            <a:spLocks noChangeShapeType="1"/>
          </p:cNvSpPr>
          <p:nvPr/>
        </p:nvSpPr>
        <p:spPr bwMode="auto">
          <a:xfrm>
            <a:off x="6024563"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888" name="Line 16"/>
          <p:cNvSpPr>
            <a:spLocks noChangeShapeType="1"/>
          </p:cNvSpPr>
          <p:nvPr/>
        </p:nvSpPr>
        <p:spPr bwMode="auto">
          <a:xfrm>
            <a:off x="6024563"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889" name="Line 17"/>
          <p:cNvSpPr>
            <a:spLocks noChangeShapeType="1"/>
          </p:cNvSpPr>
          <p:nvPr/>
        </p:nvSpPr>
        <p:spPr bwMode="auto">
          <a:xfrm>
            <a:off x="7231063"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891" name="AutoShape 19"/>
          <p:cNvSpPr>
            <a:spLocks noChangeArrowheads="1"/>
          </p:cNvSpPr>
          <p:nvPr/>
        </p:nvSpPr>
        <p:spPr bwMode="auto">
          <a:xfrm>
            <a:off x="1571625"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07892" name="AutoShape 20"/>
          <p:cNvCxnSpPr>
            <a:cxnSpLocks noChangeShapeType="1"/>
            <a:stCxn id="207891" idx="0"/>
            <a:endCxn id="207891" idx="2"/>
          </p:cNvCxnSpPr>
          <p:nvPr/>
        </p:nvCxnSpPr>
        <p:spPr bwMode="auto">
          <a:xfrm>
            <a:off x="1952625" y="5210175"/>
            <a:ext cx="0" cy="366713"/>
          </a:xfrm>
          <a:prstGeom prst="straightConnector1">
            <a:avLst/>
          </a:prstGeom>
          <a:noFill/>
          <a:ln w="38100">
            <a:solidFill>
              <a:schemeClr val="tx1"/>
            </a:solidFill>
            <a:round/>
            <a:headEnd/>
            <a:tailEnd/>
          </a:ln>
          <a:effectLst/>
        </p:spPr>
      </p:cxnSp>
      <p:sp>
        <p:nvSpPr>
          <p:cNvPr id="207894" name="AutoShape 22"/>
          <p:cNvSpPr>
            <a:spLocks noChangeArrowheads="1"/>
          </p:cNvSpPr>
          <p:nvPr/>
        </p:nvSpPr>
        <p:spPr bwMode="auto">
          <a:xfrm>
            <a:off x="2843213" y="4583113"/>
            <a:ext cx="762000" cy="989012"/>
          </a:xfrm>
          <a:prstGeom prst="roundRect">
            <a:avLst>
              <a:gd name="adj" fmla="val 16667"/>
            </a:avLst>
          </a:prstGeom>
          <a:solidFill>
            <a:schemeClr val="accent1"/>
          </a:solidFill>
          <a:ln w="38100">
            <a:solidFill>
              <a:srgbClr val="FF0000"/>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07895" name="AutoShape 23"/>
          <p:cNvCxnSpPr>
            <a:cxnSpLocks noChangeShapeType="1"/>
            <a:stCxn id="207894" idx="0"/>
            <a:endCxn id="207894" idx="2"/>
          </p:cNvCxnSpPr>
          <p:nvPr/>
        </p:nvCxnSpPr>
        <p:spPr bwMode="auto">
          <a:xfrm>
            <a:off x="3224213" y="4578350"/>
            <a:ext cx="0" cy="998538"/>
          </a:xfrm>
          <a:prstGeom prst="straightConnector1">
            <a:avLst/>
          </a:prstGeom>
          <a:noFill/>
          <a:ln w="38100">
            <a:solidFill>
              <a:srgbClr val="FF0000"/>
            </a:solidFill>
            <a:round/>
            <a:headEnd/>
            <a:tailEnd/>
          </a:ln>
          <a:effectLst/>
        </p:spPr>
      </p:cxnSp>
      <p:sp>
        <p:nvSpPr>
          <p:cNvPr id="207897" name="AutoShape 25"/>
          <p:cNvSpPr>
            <a:spLocks noChangeArrowheads="1"/>
          </p:cNvSpPr>
          <p:nvPr/>
        </p:nvSpPr>
        <p:spPr bwMode="auto">
          <a:xfrm>
            <a:off x="363538" y="3941763"/>
            <a:ext cx="762000" cy="1639887"/>
          </a:xfrm>
          <a:prstGeom prst="roundRect">
            <a:avLst>
              <a:gd name="adj" fmla="val 16667"/>
            </a:avLst>
          </a:prstGeom>
          <a:solidFill>
            <a:schemeClr val="accent1"/>
          </a:solidFill>
          <a:ln w="38100">
            <a:solidFill>
              <a:srgbClr val="FF0000"/>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07898" name="AutoShape 26"/>
          <p:cNvCxnSpPr>
            <a:cxnSpLocks noChangeShapeType="1"/>
            <a:stCxn id="207897" idx="0"/>
            <a:endCxn id="207897" idx="2"/>
          </p:cNvCxnSpPr>
          <p:nvPr/>
        </p:nvCxnSpPr>
        <p:spPr bwMode="auto">
          <a:xfrm>
            <a:off x="744538" y="3933825"/>
            <a:ext cx="0" cy="1655763"/>
          </a:xfrm>
          <a:prstGeom prst="straightConnector1">
            <a:avLst/>
          </a:prstGeom>
          <a:noFill/>
          <a:ln w="38100">
            <a:solidFill>
              <a:srgbClr val="FF0000"/>
            </a:solidFill>
            <a:round/>
            <a:headEnd/>
            <a:tailEnd/>
          </a:ln>
          <a:effectLst/>
        </p:spPr>
      </p:cxnSp>
      <p:sp>
        <p:nvSpPr>
          <p:cNvPr id="207899" name="Line 27"/>
          <p:cNvSpPr>
            <a:spLocks noChangeShapeType="1"/>
          </p:cNvSpPr>
          <p:nvPr/>
        </p:nvSpPr>
        <p:spPr bwMode="auto">
          <a:xfrm>
            <a:off x="1000125" y="4451350"/>
            <a:ext cx="3048000" cy="1588"/>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07900" name="Line 28"/>
          <p:cNvSpPr>
            <a:spLocks noChangeShapeType="1"/>
          </p:cNvSpPr>
          <p:nvPr/>
        </p:nvSpPr>
        <p:spPr bwMode="auto">
          <a:xfrm>
            <a:off x="1000125"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901" name="Line 29"/>
          <p:cNvSpPr>
            <a:spLocks noChangeShapeType="1"/>
          </p:cNvSpPr>
          <p:nvPr/>
        </p:nvSpPr>
        <p:spPr bwMode="auto">
          <a:xfrm>
            <a:off x="1000125"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902" name="Line 30"/>
          <p:cNvSpPr>
            <a:spLocks noChangeShapeType="1"/>
          </p:cNvSpPr>
          <p:nvPr/>
        </p:nvSpPr>
        <p:spPr bwMode="auto">
          <a:xfrm>
            <a:off x="1000125"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903" name="Line 31"/>
          <p:cNvSpPr>
            <a:spLocks noChangeShapeType="1"/>
          </p:cNvSpPr>
          <p:nvPr/>
        </p:nvSpPr>
        <p:spPr bwMode="auto">
          <a:xfrm>
            <a:off x="2270125"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904" name="Line 32"/>
          <p:cNvSpPr>
            <a:spLocks noChangeShapeType="1"/>
          </p:cNvSpPr>
          <p:nvPr/>
        </p:nvSpPr>
        <p:spPr bwMode="auto">
          <a:xfrm>
            <a:off x="3540125" y="538321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07905" name="Line 33"/>
          <p:cNvSpPr>
            <a:spLocks noChangeShapeType="1"/>
          </p:cNvSpPr>
          <p:nvPr/>
        </p:nvSpPr>
        <p:spPr bwMode="auto">
          <a:xfrm>
            <a:off x="3540125" y="50974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07906" name="Line 34"/>
          <p:cNvSpPr>
            <a:spLocks noChangeShapeType="1"/>
          </p:cNvSpPr>
          <p:nvPr/>
        </p:nvSpPr>
        <p:spPr bwMode="auto">
          <a:xfrm>
            <a:off x="3540125" y="4767263"/>
            <a:ext cx="508000" cy="1587"/>
          </a:xfrm>
          <a:prstGeom prst="line">
            <a:avLst/>
          </a:prstGeom>
          <a:noFill/>
          <a:ln w="38100">
            <a:solidFill>
              <a:srgbClr val="FF0000"/>
            </a:solidFill>
            <a:round/>
            <a:headEnd/>
            <a:tailEnd type="triangle" w="lg" len="lg"/>
          </a:ln>
          <a:effectLst/>
        </p:spPr>
        <p:txBody>
          <a:bodyPr/>
          <a:lstStyle/>
          <a:p>
            <a:endParaRPr lang="en-US">
              <a:latin typeface="+mj-lt"/>
            </a:endParaRPr>
          </a:p>
        </p:txBody>
      </p:sp>
      <p:grpSp>
        <p:nvGrpSpPr>
          <p:cNvPr id="207907" name="Group 35"/>
          <p:cNvGrpSpPr>
            <a:grpSpLocks/>
          </p:cNvGrpSpPr>
          <p:nvPr/>
        </p:nvGrpSpPr>
        <p:grpSpPr bwMode="auto">
          <a:xfrm>
            <a:off x="587375" y="5689600"/>
            <a:ext cx="471488" cy="476250"/>
            <a:chOff x="2208" y="1920"/>
            <a:chExt cx="1152" cy="1680"/>
          </a:xfrm>
        </p:grpSpPr>
        <p:sp>
          <p:nvSpPr>
            <p:cNvPr id="207908" name="Oval 36"/>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207909" name="Oval 37"/>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207910" name="AutoShape 38"/>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207911" name="AutoShape 39"/>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207912" name="Group 40"/>
          <p:cNvGrpSpPr>
            <a:grpSpLocks/>
          </p:cNvGrpSpPr>
          <p:nvPr/>
        </p:nvGrpSpPr>
        <p:grpSpPr bwMode="auto">
          <a:xfrm>
            <a:off x="3036888" y="5689600"/>
            <a:ext cx="471487" cy="476250"/>
            <a:chOff x="2208" y="1920"/>
            <a:chExt cx="1152" cy="1680"/>
          </a:xfrm>
        </p:grpSpPr>
        <p:sp>
          <p:nvSpPr>
            <p:cNvPr id="207913" name="Oval 41"/>
            <p:cNvSpPr>
              <a:spLocks noChangeArrowheads="1"/>
            </p:cNvSpPr>
            <p:nvPr/>
          </p:nvSpPr>
          <p:spPr bwMode="auto">
            <a:xfrm>
              <a:off x="2208" y="2448"/>
              <a:ext cx="1152" cy="1152"/>
            </a:xfrm>
            <a:prstGeom prst="ellipse">
              <a:avLst/>
            </a:prstGeom>
            <a:solidFill>
              <a:schemeClr val="tx2"/>
            </a:solidFill>
            <a:ln w="9525" algn="ctr">
              <a:noFill/>
              <a:round/>
              <a:headEnd/>
              <a:tailEnd/>
            </a:ln>
            <a:effectLst/>
          </p:spPr>
          <p:txBody>
            <a:bodyPr wrap="none" anchor="ctr"/>
            <a:lstStyle/>
            <a:p>
              <a:endParaRPr lang="en-US">
                <a:latin typeface="+mj-lt"/>
              </a:endParaRPr>
            </a:p>
          </p:txBody>
        </p:sp>
        <p:sp>
          <p:nvSpPr>
            <p:cNvPr id="207914" name="Oval 42"/>
            <p:cNvSpPr>
              <a:spLocks noChangeArrowheads="1"/>
            </p:cNvSpPr>
            <p:nvPr/>
          </p:nvSpPr>
          <p:spPr bwMode="auto">
            <a:xfrm>
              <a:off x="2640" y="2688"/>
              <a:ext cx="288" cy="288"/>
            </a:xfrm>
            <a:prstGeom prst="ellipse">
              <a:avLst/>
            </a:prstGeom>
            <a:solidFill>
              <a:schemeClr val="bg1"/>
            </a:solidFill>
            <a:ln w="9525" algn="ctr">
              <a:noFill/>
              <a:round/>
              <a:headEnd/>
              <a:tailEnd/>
            </a:ln>
            <a:effectLst/>
          </p:spPr>
          <p:txBody>
            <a:bodyPr wrap="none" anchor="ctr"/>
            <a:lstStyle/>
            <a:p>
              <a:endParaRPr lang="en-US">
                <a:latin typeface="+mj-lt"/>
              </a:endParaRPr>
            </a:p>
          </p:txBody>
        </p:sp>
        <p:sp>
          <p:nvSpPr>
            <p:cNvPr id="207915" name="AutoShape 43"/>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lgn="ctr">
              <a:noFill/>
              <a:miter lim="800000"/>
              <a:headEnd/>
              <a:tailEnd/>
            </a:ln>
            <a:effectLst/>
          </p:spPr>
          <p:txBody>
            <a:bodyPr wrap="none" anchor="ctr"/>
            <a:lstStyle/>
            <a:p>
              <a:endParaRPr lang="en-US">
                <a:latin typeface="+mj-lt"/>
              </a:endParaRPr>
            </a:p>
          </p:txBody>
        </p:sp>
        <p:sp>
          <p:nvSpPr>
            <p:cNvPr id="207916" name="AutoShape 44"/>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9525" algn="ctr">
              <a:noFill/>
              <a:miter lim="800000"/>
              <a:headEnd/>
              <a:tailEnd/>
            </a:ln>
            <a:effectLst/>
          </p:spPr>
          <p:txBody>
            <a:bodyPr wrap="none" anchor="ctr"/>
            <a:lstStyle/>
            <a:p>
              <a:endParaRPr lang="en-US">
                <a:latin typeface="+mj-lt"/>
              </a:endParaRPr>
            </a:p>
          </p:txBody>
        </p:sp>
      </p:grpSp>
      <p:grpSp>
        <p:nvGrpSpPr>
          <p:cNvPr id="207917" name="Group 45"/>
          <p:cNvGrpSpPr>
            <a:grpSpLocks/>
          </p:cNvGrpSpPr>
          <p:nvPr/>
        </p:nvGrpSpPr>
        <p:grpSpPr bwMode="auto">
          <a:xfrm>
            <a:off x="4805363" y="4460875"/>
            <a:ext cx="511175" cy="927100"/>
            <a:chOff x="3027" y="2447"/>
            <a:chExt cx="322" cy="584"/>
          </a:xfrm>
        </p:grpSpPr>
        <p:sp>
          <p:nvSpPr>
            <p:cNvPr id="207918" name="Line 46"/>
            <p:cNvSpPr>
              <a:spLocks noChangeShapeType="1"/>
            </p:cNvSpPr>
            <p:nvPr/>
          </p:nvSpPr>
          <p:spPr bwMode="auto">
            <a:xfrm>
              <a:off x="3027" y="3030"/>
              <a:ext cx="320" cy="1"/>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919" name="Line 47"/>
            <p:cNvSpPr>
              <a:spLocks noChangeShapeType="1"/>
            </p:cNvSpPr>
            <p:nvPr/>
          </p:nvSpPr>
          <p:spPr bwMode="auto">
            <a:xfrm>
              <a:off x="3027" y="2850"/>
              <a:ext cx="320" cy="1"/>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920" name="Line 48"/>
            <p:cNvSpPr>
              <a:spLocks noChangeShapeType="1"/>
            </p:cNvSpPr>
            <p:nvPr/>
          </p:nvSpPr>
          <p:spPr bwMode="auto">
            <a:xfrm>
              <a:off x="3027" y="2642"/>
              <a:ext cx="320" cy="1"/>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921" name="Line 49"/>
            <p:cNvSpPr>
              <a:spLocks noChangeShapeType="1"/>
            </p:cNvSpPr>
            <p:nvPr/>
          </p:nvSpPr>
          <p:spPr bwMode="auto">
            <a:xfrm>
              <a:off x="3029" y="2447"/>
              <a:ext cx="320" cy="1"/>
            </a:xfrm>
            <a:prstGeom prst="line">
              <a:avLst/>
            </a:prstGeom>
            <a:noFill/>
            <a:ln w="38100">
              <a:solidFill>
                <a:schemeClr val="tx1"/>
              </a:solidFill>
              <a:round/>
              <a:headEnd/>
              <a:tailEnd type="triangle" w="lg" len="lg"/>
            </a:ln>
            <a:effectLst/>
          </p:spPr>
          <p:txBody>
            <a:bodyPr/>
            <a:lstStyle/>
            <a:p>
              <a:endParaRPr lang="en-US">
                <a:latin typeface="+mj-lt"/>
              </a:endParaRPr>
            </a:p>
          </p:txBody>
        </p:sp>
      </p:grpSp>
      <p:sp>
        <p:nvSpPr>
          <p:cNvPr id="207922" name="Rectangle 50"/>
          <p:cNvSpPr>
            <a:spLocks noChangeArrowheads="1"/>
          </p:cNvSpPr>
          <p:nvPr/>
        </p:nvSpPr>
        <p:spPr bwMode="auto">
          <a:xfrm>
            <a:off x="612775" y="1260475"/>
            <a:ext cx="8496300" cy="2816225"/>
          </a:xfrm>
          <a:prstGeom prst="rect">
            <a:avLst/>
          </a:prstGeom>
          <a:noFill/>
          <a:ln w="9525">
            <a:noFill/>
            <a:miter lim="800000"/>
            <a:headEnd/>
            <a:tailEnd/>
          </a:ln>
          <a:effectLst/>
        </p:spPr>
        <p:txBody>
          <a:bodyPr/>
          <a:lstStyle/>
          <a:p>
            <a:pPr marL="342900" indent="-342900" algn="l">
              <a:buFontTx/>
              <a:buChar char="•"/>
            </a:pPr>
            <a:r>
              <a:rPr lang="en-US" sz="2800" b="0">
                <a:solidFill>
                  <a:srgbClr val="0000FF"/>
                </a:solidFill>
                <a:latin typeface="+mj-lt"/>
              </a:rPr>
              <a:t>Successful </a:t>
            </a:r>
            <a:r>
              <a:rPr lang="en-US" sz="2800" b="0">
                <a:solidFill>
                  <a:schemeClr val="tx1"/>
                </a:solidFill>
                <a:latin typeface="+mj-lt"/>
              </a:rPr>
              <a:t>add()</a:t>
            </a:r>
            <a:r>
              <a:rPr lang="en-US" sz="2800" b="0">
                <a:solidFill>
                  <a:srgbClr val="0000FF"/>
                </a:solidFill>
                <a:latin typeface="+mj-lt"/>
              </a:rPr>
              <a:t> at point when fully linked </a:t>
            </a:r>
          </a:p>
          <a:p>
            <a:pPr marL="342900" indent="-342900" algn="l">
              <a:buFontTx/>
              <a:buChar char="•"/>
            </a:pPr>
            <a:r>
              <a:rPr lang="en-US" sz="2800" b="0">
                <a:solidFill>
                  <a:srgbClr val="0000FF"/>
                </a:solidFill>
                <a:latin typeface="+mj-lt"/>
              </a:rPr>
              <a:t>Add </a:t>
            </a:r>
            <a:r>
              <a:rPr lang="en-US" sz="2800" b="0">
                <a:solidFill>
                  <a:schemeClr val="tx1"/>
                </a:solidFill>
                <a:latin typeface="+mj-lt"/>
              </a:rPr>
              <a:t>fullyLinked</a:t>
            </a:r>
            <a:r>
              <a:rPr lang="en-US" sz="2800" b="0">
                <a:solidFill>
                  <a:srgbClr val="0000FF"/>
                </a:solidFill>
                <a:latin typeface="+mj-lt"/>
              </a:rPr>
              <a:t> bit to indicate this</a:t>
            </a:r>
          </a:p>
          <a:p>
            <a:pPr marL="342900" indent="-342900" algn="l">
              <a:buFontTx/>
              <a:buChar char="•"/>
            </a:pPr>
            <a:r>
              <a:rPr lang="en-US" sz="2800" b="0">
                <a:solidFill>
                  <a:srgbClr val="0000FF"/>
                </a:solidFill>
                <a:latin typeface="+mj-lt"/>
              </a:rPr>
              <a:t>Bit tested by </a:t>
            </a:r>
            <a:r>
              <a:rPr lang="en-US" sz="2800" b="0">
                <a:solidFill>
                  <a:schemeClr val="tx1"/>
                </a:solidFill>
                <a:latin typeface="+mj-lt"/>
              </a:rPr>
              <a:t>contains()</a:t>
            </a:r>
          </a:p>
          <a:p>
            <a:pPr marL="742950" lvl="1" indent="-285750" algn="l">
              <a:buFontTx/>
              <a:buChar char="–"/>
            </a:pPr>
            <a:endParaRPr lang="en-US" sz="2400" b="0">
              <a:solidFill>
                <a:srgbClr val="0000FF"/>
              </a:solidFill>
              <a:latin typeface="+mj-lt"/>
            </a:endParaRPr>
          </a:p>
          <a:p>
            <a:pPr marL="742950" lvl="1" indent="-285750" algn="l">
              <a:buFontTx/>
              <a:buChar char="–"/>
            </a:pPr>
            <a:endParaRPr lang="en-US" sz="2000" b="0">
              <a:solidFill>
                <a:schemeClr val="bg2"/>
              </a:solidFill>
              <a:latin typeface="+mj-lt"/>
            </a:endParaRPr>
          </a:p>
        </p:txBody>
      </p:sp>
      <p:sp>
        <p:nvSpPr>
          <p:cNvPr id="207923" name="Line 51"/>
          <p:cNvSpPr>
            <a:spLocks noChangeShapeType="1"/>
          </p:cNvSpPr>
          <p:nvPr/>
        </p:nvSpPr>
        <p:spPr bwMode="auto">
          <a:xfrm>
            <a:off x="1042988"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7925" name="Rectangle 53"/>
          <p:cNvSpPr>
            <a:spLocks noChangeArrowheads="1"/>
          </p:cNvSpPr>
          <p:nvPr/>
        </p:nvSpPr>
        <p:spPr bwMode="auto">
          <a:xfrm>
            <a:off x="1919288" y="52212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7926" name="Rectangle 54"/>
          <p:cNvSpPr>
            <a:spLocks noChangeArrowheads="1"/>
          </p:cNvSpPr>
          <p:nvPr/>
        </p:nvSpPr>
        <p:spPr bwMode="auto">
          <a:xfrm>
            <a:off x="3273425" y="4672013"/>
            <a:ext cx="288925" cy="341312"/>
          </a:xfrm>
          <a:prstGeom prst="rect">
            <a:avLst/>
          </a:prstGeom>
          <a:solidFill>
            <a:schemeClr val="accent1"/>
          </a:solidFill>
          <a:ln w="38100">
            <a:solidFill>
              <a:srgbClr val="FF0000"/>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7929" name="AutoShape 57"/>
          <p:cNvSpPr>
            <a:spLocks noChangeArrowheads="1"/>
          </p:cNvSpPr>
          <p:nvPr/>
        </p:nvSpPr>
        <p:spPr bwMode="auto">
          <a:xfrm>
            <a:off x="8027988" y="13477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207930" name="AutoShape 58"/>
          <p:cNvCxnSpPr>
            <a:cxnSpLocks noChangeShapeType="1"/>
            <a:stCxn id="207929" idx="0"/>
            <a:endCxn id="207929" idx="2"/>
          </p:cNvCxnSpPr>
          <p:nvPr/>
        </p:nvCxnSpPr>
        <p:spPr bwMode="auto">
          <a:xfrm>
            <a:off x="8408988" y="1341438"/>
            <a:ext cx="0" cy="1287462"/>
          </a:xfrm>
          <a:prstGeom prst="straightConnector1">
            <a:avLst/>
          </a:prstGeom>
          <a:noFill/>
          <a:ln w="38100">
            <a:solidFill>
              <a:schemeClr val="tx1"/>
            </a:solidFill>
            <a:round/>
            <a:headEnd/>
            <a:tailEnd/>
          </a:ln>
          <a:effectLst/>
        </p:spPr>
      </p:cxnSp>
      <p:sp>
        <p:nvSpPr>
          <p:cNvPr id="207932" name="Rectangle 60"/>
          <p:cNvSpPr>
            <a:spLocks noChangeArrowheads="1"/>
          </p:cNvSpPr>
          <p:nvPr/>
        </p:nvSpPr>
        <p:spPr bwMode="auto">
          <a:xfrm>
            <a:off x="5795963" y="43656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7933" name="Rectangle 61"/>
          <p:cNvSpPr>
            <a:spLocks noChangeArrowheads="1"/>
          </p:cNvSpPr>
          <p:nvPr/>
        </p:nvSpPr>
        <p:spPr bwMode="auto">
          <a:xfrm>
            <a:off x="7019925" y="50133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7934" name="Rectangle 62"/>
          <p:cNvSpPr>
            <a:spLocks noChangeArrowheads="1"/>
          </p:cNvSpPr>
          <p:nvPr/>
        </p:nvSpPr>
        <p:spPr bwMode="auto">
          <a:xfrm>
            <a:off x="8210550" y="4011613"/>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7935" name="AutoShape 63"/>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7936" name="AutoShape 64"/>
          <p:cNvSpPr>
            <a:spLocks noChangeArrowheads="1"/>
          </p:cNvSpPr>
          <p:nvPr/>
        </p:nvSpPr>
        <p:spPr bwMode="auto">
          <a:xfrm>
            <a:off x="190817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7937" name="AutoShape 65"/>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7938" name="AutoShape 66"/>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7939" name="AutoShape 67"/>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7940" name="AutoShape 68"/>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7941" name="AutoShape 69"/>
          <p:cNvSpPr>
            <a:spLocks noChangeArrowheads="1"/>
          </p:cNvSpPr>
          <p:nvPr/>
        </p:nvSpPr>
        <p:spPr bwMode="auto">
          <a:xfrm>
            <a:off x="8458200" y="139382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2" name="Footer Placeholder 61"/>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7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98B06431-A8D5-44CC-A169-FDFD6D8D054E}" type="slidenum">
              <a:rPr lang="en-US">
                <a:latin typeface="+mj-lt"/>
              </a:rPr>
              <a:pPr/>
              <a:t>57</a:t>
            </a:fld>
            <a:endParaRPr lang="en-US">
              <a:latin typeface="+mj-lt"/>
            </a:endParaRPr>
          </a:p>
        </p:txBody>
      </p:sp>
      <p:sp>
        <p:nvSpPr>
          <p:cNvPr id="209922" name="Rectangle 2"/>
          <p:cNvSpPr>
            <a:spLocks noGrp="1" noChangeArrowheads="1"/>
          </p:cNvSpPr>
          <p:nvPr>
            <p:ph type="title"/>
          </p:nvPr>
        </p:nvSpPr>
        <p:spPr>
          <a:xfrm>
            <a:off x="611188" y="333375"/>
            <a:ext cx="7772400" cy="1143000"/>
          </a:xfrm>
        </p:spPr>
        <p:txBody>
          <a:bodyPr/>
          <a:lstStyle/>
          <a:p>
            <a:r>
              <a:rPr lang="en-US"/>
              <a:t>contains(7): Linearization</a:t>
            </a:r>
          </a:p>
        </p:txBody>
      </p:sp>
      <p:sp>
        <p:nvSpPr>
          <p:cNvPr id="209924" name="AutoShape 4"/>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09925" name="AutoShape 5"/>
          <p:cNvCxnSpPr>
            <a:cxnSpLocks noChangeShapeType="1"/>
            <a:stCxn id="209924" idx="0"/>
            <a:endCxn id="209924"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209927" name="AutoShape 7"/>
          <p:cNvSpPr>
            <a:spLocks noChangeArrowheads="1"/>
          </p:cNvSpPr>
          <p:nvPr/>
        </p:nvSpPr>
        <p:spPr bwMode="auto">
          <a:xfrm>
            <a:off x="5380038" y="4298950"/>
            <a:ext cx="762000" cy="1271588"/>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09928" name="AutoShape 8"/>
          <p:cNvCxnSpPr>
            <a:cxnSpLocks noChangeShapeType="1"/>
            <a:stCxn id="209927" idx="0"/>
            <a:endCxn id="209927" idx="2"/>
          </p:cNvCxnSpPr>
          <p:nvPr/>
        </p:nvCxnSpPr>
        <p:spPr bwMode="auto">
          <a:xfrm>
            <a:off x="5761038" y="4292600"/>
            <a:ext cx="0" cy="1284288"/>
          </a:xfrm>
          <a:prstGeom prst="straightConnector1">
            <a:avLst/>
          </a:prstGeom>
          <a:noFill/>
          <a:ln w="38100">
            <a:solidFill>
              <a:schemeClr val="tx1"/>
            </a:solidFill>
            <a:round/>
            <a:headEnd/>
            <a:tailEnd/>
          </a:ln>
          <a:effectLst/>
        </p:spPr>
      </p:cxnSp>
      <p:sp>
        <p:nvSpPr>
          <p:cNvPr id="209930" name="AutoShape 10"/>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09931" name="AutoShape 11"/>
          <p:cNvCxnSpPr>
            <a:cxnSpLocks noChangeShapeType="1"/>
            <a:stCxn id="209930" idx="0"/>
            <a:endCxn id="209930"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209932" name="Line 12"/>
          <p:cNvSpPr>
            <a:spLocks noChangeShapeType="1"/>
          </p:cNvSpPr>
          <p:nvPr/>
        </p:nvSpPr>
        <p:spPr bwMode="auto">
          <a:xfrm>
            <a:off x="60404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33" name="Line 13"/>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34" name="Line 14"/>
          <p:cNvSpPr>
            <a:spLocks noChangeShapeType="1"/>
          </p:cNvSpPr>
          <p:nvPr/>
        </p:nvSpPr>
        <p:spPr bwMode="auto">
          <a:xfrm>
            <a:off x="6040438" y="4451350"/>
            <a:ext cx="17145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35" name="Line 15"/>
          <p:cNvSpPr>
            <a:spLocks noChangeShapeType="1"/>
          </p:cNvSpPr>
          <p:nvPr/>
        </p:nvSpPr>
        <p:spPr bwMode="auto">
          <a:xfrm>
            <a:off x="6040438" y="4767263"/>
            <a:ext cx="17145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36" name="Line 16"/>
          <p:cNvSpPr>
            <a:spLocks noChangeShapeType="1"/>
          </p:cNvSpPr>
          <p:nvPr/>
        </p:nvSpPr>
        <p:spPr bwMode="auto">
          <a:xfrm>
            <a:off x="60404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37" name="Line 17"/>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39" name="AutoShape 19"/>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09940" name="AutoShape 20"/>
          <p:cNvCxnSpPr>
            <a:cxnSpLocks noChangeShapeType="1"/>
            <a:stCxn id="209939" idx="0"/>
            <a:endCxn id="209939"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209942" name="AutoShape 22"/>
          <p:cNvSpPr>
            <a:spLocks noChangeArrowheads="1"/>
          </p:cNvSpPr>
          <p:nvPr/>
        </p:nvSpPr>
        <p:spPr bwMode="auto">
          <a:xfrm>
            <a:off x="2859088" y="4583113"/>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09943" name="AutoShape 23"/>
          <p:cNvCxnSpPr>
            <a:cxnSpLocks noChangeShapeType="1"/>
            <a:stCxn id="209942" idx="0"/>
            <a:endCxn id="209942" idx="2"/>
          </p:cNvCxnSpPr>
          <p:nvPr/>
        </p:nvCxnSpPr>
        <p:spPr bwMode="auto">
          <a:xfrm>
            <a:off x="3240088" y="4578350"/>
            <a:ext cx="0" cy="998538"/>
          </a:xfrm>
          <a:prstGeom prst="straightConnector1">
            <a:avLst/>
          </a:prstGeom>
          <a:noFill/>
          <a:ln w="38100">
            <a:solidFill>
              <a:schemeClr val="tx1"/>
            </a:solidFill>
            <a:round/>
            <a:headEnd/>
            <a:tailEnd/>
          </a:ln>
          <a:effectLst/>
        </p:spPr>
      </p:cxnSp>
      <p:sp>
        <p:nvSpPr>
          <p:cNvPr id="209945" name="AutoShape 25"/>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09946" name="AutoShape 26"/>
          <p:cNvCxnSpPr>
            <a:cxnSpLocks noChangeShapeType="1"/>
            <a:stCxn id="209945" idx="0"/>
            <a:endCxn id="209945"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209947" name="Line 27"/>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48" name="Line 28"/>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49" name="Line 29"/>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50" name="Line 30"/>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51" name="Line 31"/>
          <p:cNvSpPr>
            <a:spLocks noChangeShapeType="1"/>
          </p:cNvSpPr>
          <p:nvPr/>
        </p:nvSpPr>
        <p:spPr bwMode="auto">
          <a:xfrm flipV="1">
            <a:off x="3556000" y="5373688"/>
            <a:ext cx="1808163" cy="9525"/>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09953" name="AutoShape 33"/>
          <p:cNvSpPr>
            <a:spLocks noChangeArrowheads="1"/>
          </p:cNvSpPr>
          <p:nvPr/>
        </p:nvSpPr>
        <p:spPr bwMode="auto">
          <a:xfrm>
            <a:off x="4140200" y="26431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209954" name="AutoShape 34"/>
          <p:cNvCxnSpPr>
            <a:cxnSpLocks noChangeShapeType="1"/>
            <a:stCxn id="209953" idx="0"/>
            <a:endCxn id="209953" idx="2"/>
          </p:cNvCxnSpPr>
          <p:nvPr/>
        </p:nvCxnSpPr>
        <p:spPr bwMode="auto">
          <a:xfrm>
            <a:off x="4521200" y="2636838"/>
            <a:ext cx="0" cy="1287462"/>
          </a:xfrm>
          <a:prstGeom prst="straightConnector1">
            <a:avLst/>
          </a:prstGeom>
          <a:noFill/>
          <a:ln w="38100">
            <a:solidFill>
              <a:schemeClr val="tx1"/>
            </a:solidFill>
            <a:round/>
            <a:headEnd/>
            <a:tailEnd/>
          </a:ln>
          <a:effectLst/>
        </p:spPr>
      </p:cxnSp>
      <p:sp>
        <p:nvSpPr>
          <p:cNvPr id="209955" name="Line 3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09957" name="Rectangle 3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9958" name="Rectangle 38"/>
          <p:cNvSpPr>
            <a:spLocks noChangeArrowheads="1"/>
          </p:cNvSpPr>
          <p:nvPr/>
        </p:nvSpPr>
        <p:spPr bwMode="auto">
          <a:xfrm>
            <a:off x="3306763" y="46513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9960" name="Rectangle 40"/>
          <p:cNvSpPr>
            <a:spLocks noChangeArrowheads="1"/>
          </p:cNvSpPr>
          <p:nvPr/>
        </p:nvSpPr>
        <p:spPr bwMode="auto">
          <a:xfrm>
            <a:off x="5829300" y="43449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9961" name="Rectangle 4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9962" name="Rectangle 4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09963" name="Line 43"/>
          <p:cNvSpPr>
            <a:spLocks noChangeShapeType="1"/>
          </p:cNvSpPr>
          <p:nvPr/>
        </p:nvSpPr>
        <p:spPr bwMode="auto">
          <a:xfrm flipV="1">
            <a:off x="1016000" y="4437063"/>
            <a:ext cx="4348163" cy="14287"/>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09964" name="Line 44"/>
          <p:cNvSpPr>
            <a:spLocks noChangeShapeType="1"/>
          </p:cNvSpPr>
          <p:nvPr/>
        </p:nvSpPr>
        <p:spPr bwMode="auto">
          <a:xfrm flipV="1">
            <a:off x="3556000" y="5084763"/>
            <a:ext cx="1808163" cy="12700"/>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09965" name="Line 45"/>
          <p:cNvSpPr>
            <a:spLocks noChangeShapeType="1"/>
          </p:cNvSpPr>
          <p:nvPr/>
        </p:nvSpPr>
        <p:spPr bwMode="auto">
          <a:xfrm flipV="1">
            <a:off x="3563938" y="4797425"/>
            <a:ext cx="1800225" cy="0"/>
          </a:xfrm>
          <a:prstGeom prst="line">
            <a:avLst/>
          </a:prstGeom>
          <a:noFill/>
          <a:ln w="38100">
            <a:solidFill>
              <a:srgbClr val="FF0000"/>
            </a:solidFill>
            <a:round/>
            <a:headEnd/>
            <a:tailEnd type="triangle" w="lg" len="lg"/>
          </a:ln>
          <a:effectLst/>
        </p:spPr>
        <p:txBody>
          <a:bodyPr/>
          <a:lstStyle/>
          <a:p>
            <a:endParaRPr lang="en-US">
              <a:latin typeface="+mj-lt"/>
            </a:endParaRPr>
          </a:p>
        </p:txBody>
      </p:sp>
      <p:sp>
        <p:nvSpPr>
          <p:cNvPr id="209966" name="Rectangle 46"/>
          <p:cNvSpPr>
            <a:spLocks noChangeArrowheads="1"/>
          </p:cNvSpPr>
          <p:nvPr/>
        </p:nvSpPr>
        <p:spPr bwMode="auto">
          <a:xfrm>
            <a:off x="647700" y="1484313"/>
            <a:ext cx="8496300" cy="1008062"/>
          </a:xfrm>
          <a:prstGeom prst="rect">
            <a:avLst/>
          </a:prstGeom>
          <a:noFill/>
          <a:ln w="9525">
            <a:noFill/>
            <a:miter lim="800000"/>
            <a:headEnd/>
            <a:tailEnd/>
          </a:ln>
          <a:effectLst/>
        </p:spPr>
        <p:txBody>
          <a:bodyPr/>
          <a:lstStyle/>
          <a:p>
            <a:pPr marL="342900" indent="-342900" algn="l">
              <a:buFontTx/>
              <a:buChar char="•"/>
            </a:pPr>
            <a:r>
              <a:rPr lang="en-US" sz="2800" b="0">
                <a:solidFill>
                  <a:srgbClr val="0000FF"/>
                </a:solidFill>
                <a:latin typeface="+mj-lt"/>
              </a:rPr>
              <a:t>When fully-linked unmarked node found</a:t>
            </a:r>
          </a:p>
          <a:p>
            <a:pPr marL="342900" indent="-342900" algn="l">
              <a:buFontTx/>
              <a:buChar char="•"/>
            </a:pPr>
            <a:r>
              <a:rPr lang="en-US" sz="2800" b="0">
                <a:solidFill>
                  <a:srgbClr val="0000FF"/>
                </a:solidFill>
                <a:latin typeface="+mj-lt"/>
              </a:rPr>
              <a:t>Pause while </a:t>
            </a:r>
            <a:r>
              <a:rPr lang="en-US" sz="2800" b="0">
                <a:solidFill>
                  <a:schemeClr val="tx1"/>
                </a:solidFill>
                <a:latin typeface="+mj-lt"/>
              </a:rPr>
              <a:t>fullyLinked</a:t>
            </a:r>
            <a:r>
              <a:rPr lang="en-US" sz="2800" b="0">
                <a:solidFill>
                  <a:srgbClr val="0000FF"/>
                </a:solidFill>
                <a:latin typeface="+mj-lt"/>
              </a:rPr>
              <a:t> bit unset</a:t>
            </a:r>
          </a:p>
        </p:txBody>
      </p:sp>
      <p:grpSp>
        <p:nvGrpSpPr>
          <p:cNvPr id="209967" name="Group 47"/>
          <p:cNvGrpSpPr>
            <a:grpSpLocks/>
          </p:cNvGrpSpPr>
          <p:nvPr/>
        </p:nvGrpSpPr>
        <p:grpSpPr bwMode="auto">
          <a:xfrm>
            <a:off x="3348038" y="2997200"/>
            <a:ext cx="785812" cy="425450"/>
            <a:chOff x="1584" y="816"/>
            <a:chExt cx="912" cy="816"/>
          </a:xfrm>
        </p:grpSpPr>
        <p:sp>
          <p:nvSpPr>
            <p:cNvPr id="209968" name="Freeform 48"/>
            <p:cNvSpPr>
              <a:spLocks/>
            </p:cNvSpPr>
            <p:nvPr/>
          </p:nvSpPr>
          <p:spPr bwMode="auto">
            <a:xfrm>
              <a:off x="2352" y="1056"/>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09969" name="Freeform 49"/>
            <p:cNvSpPr>
              <a:spLocks/>
            </p:cNvSpPr>
            <p:nvPr/>
          </p:nvSpPr>
          <p:spPr bwMode="auto">
            <a:xfrm>
              <a:off x="2160" y="912"/>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09970" name="Freeform 50"/>
            <p:cNvSpPr>
              <a:spLocks/>
            </p:cNvSpPr>
            <p:nvPr/>
          </p:nvSpPr>
          <p:spPr bwMode="auto">
            <a:xfrm>
              <a:off x="1920" y="816"/>
              <a:ext cx="144" cy="288"/>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09971" name="Freeform 51"/>
            <p:cNvSpPr>
              <a:spLocks/>
            </p:cNvSpPr>
            <p:nvPr/>
          </p:nvSpPr>
          <p:spPr bwMode="auto">
            <a:xfrm>
              <a:off x="1659" y="816"/>
              <a:ext cx="789" cy="535"/>
            </a:xfrm>
            <a:custGeom>
              <a:avLst/>
              <a:gdLst/>
              <a:ahLst/>
              <a:cxnLst>
                <a:cxn ang="0">
                  <a:pos x="261" y="0"/>
                </a:cxn>
                <a:cxn ang="0">
                  <a:pos x="789" y="336"/>
                </a:cxn>
                <a:cxn ang="0">
                  <a:pos x="494" y="535"/>
                </a:cxn>
                <a:cxn ang="0">
                  <a:pos x="0" y="96"/>
                </a:cxn>
                <a:cxn ang="0">
                  <a:pos x="261" y="0"/>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09972" name="Freeform 52"/>
            <p:cNvSpPr>
              <a:spLocks/>
            </p:cNvSpPr>
            <p:nvPr/>
          </p:nvSpPr>
          <p:spPr bwMode="auto">
            <a:xfrm>
              <a:off x="1669" y="912"/>
              <a:ext cx="491" cy="567"/>
            </a:xfrm>
            <a:custGeom>
              <a:avLst/>
              <a:gdLst/>
              <a:ahLst/>
              <a:cxnLst>
                <a:cxn ang="0">
                  <a:pos x="11" y="0"/>
                </a:cxn>
                <a:cxn ang="0">
                  <a:pos x="491" y="432"/>
                </a:cxn>
                <a:cxn ang="0">
                  <a:pos x="484" y="567"/>
                </a:cxn>
                <a:cxn ang="0">
                  <a:pos x="0" y="119"/>
                </a:cxn>
                <a:cxn ang="0">
                  <a:pos x="11" y="0"/>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09973" name="Freeform 53"/>
            <p:cNvSpPr>
              <a:spLocks/>
            </p:cNvSpPr>
            <p:nvPr/>
          </p:nvSpPr>
          <p:spPr bwMode="auto">
            <a:xfrm>
              <a:off x="2144" y="1152"/>
              <a:ext cx="304" cy="327"/>
            </a:xfrm>
            <a:custGeom>
              <a:avLst/>
              <a:gdLst/>
              <a:ahLst/>
              <a:cxnLst>
                <a:cxn ang="0">
                  <a:pos x="304" y="0"/>
                </a:cxn>
                <a:cxn ang="0">
                  <a:pos x="304" y="96"/>
                </a:cxn>
                <a:cxn ang="0">
                  <a:pos x="0" y="327"/>
                </a:cxn>
                <a:cxn ang="0">
                  <a:pos x="18" y="181"/>
                </a:cxn>
                <a:cxn ang="0">
                  <a:pos x="304" y="0"/>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09974" name="Freeform 54"/>
            <p:cNvSpPr>
              <a:spLocks/>
            </p:cNvSpPr>
            <p:nvPr/>
          </p:nvSpPr>
          <p:spPr bwMode="auto">
            <a:xfrm>
              <a:off x="1920" y="1296"/>
              <a:ext cx="240" cy="336"/>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09975" name="Freeform 55"/>
            <p:cNvSpPr>
              <a:spLocks/>
            </p:cNvSpPr>
            <p:nvPr/>
          </p:nvSpPr>
          <p:spPr bwMode="auto">
            <a:xfrm>
              <a:off x="1728" y="1152"/>
              <a:ext cx="240"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09976" name="Freeform 56"/>
            <p:cNvSpPr>
              <a:spLocks/>
            </p:cNvSpPr>
            <p:nvPr/>
          </p:nvSpPr>
          <p:spPr bwMode="auto">
            <a:xfrm>
              <a:off x="1584" y="1008"/>
              <a:ext cx="192"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grpSp>
      <p:sp>
        <p:nvSpPr>
          <p:cNvPr id="209977" name="Freeform 57"/>
          <p:cNvSpPr>
            <a:spLocks/>
          </p:cNvSpPr>
          <p:nvPr/>
        </p:nvSpPr>
        <p:spPr bwMode="auto">
          <a:xfrm>
            <a:off x="4705350" y="2624138"/>
            <a:ext cx="658813" cy="1884362"/>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09978" name="Freeform 58"/>
          <p:cNvSpPr>
            <a:spLocks/>
          </p:cNvSpPr>
          <p:nvPr/>
        </p:nvSpPr>
        <p:spPr bwMode="auto">
          <a:xfrm>
            <a:off x="4705350" y="2913063"/>
            <a:ext cx="658813" cy="1884362"/>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09979" name="Freeform 59"/>
          <p:cNvSpPr>
            <a:spLocks/>
          </p:cNvSpPr>
          <p:nvPr/>
        </p:nvSpPr>
        <p:spPr bwMode="auto">
          <a:xfrm>
            <a:off x="4705350" y="3200400"/>
            <a:ext cx="658813"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09980" name="Freeform 60"/>
          <p:cNvSpPr>
            <a:spLocks/>
          </p:cNvSpPr>
          <p:nvPr/>
        </p:nvSpPr>
        <p:spPr bwMode="auto">
          <a:xfrm>
            <a:off x="4705350" y="3489325"/>
            <a:ext cx="658813"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09982" name="AutoShape 62"/>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9983" name="AutoShape 63"/>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9984" name="AutoShape 64"/>
          <p:cNvSpPr>
            <a:spLocks noChangeArrowheads="1"/>
          </p:cNvSpPr>
          <p:nvPr/>
        </p:nvSpPr>
        <p:spPr bwMode="auto">
          <a:xfrm>
            <a:off x="3273425"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9985" name="AutoShape 65"/>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9986" name="AutoShape 66"/>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9987" name="AutoShape 67"/>
          <p:cNvSpPr>
            <a:spLocks noChangeArrowheads="1"/>
          </p:cNvSpPr>
          <p:nvPr/>
        </p:nvSpPr>
        <p:spPr bwMode="auto">
          <a:xfrm>
            <a:off x="5794375" y="4344988"/>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09988" name="AutoShape 68"/>
          <p:cNvSpPr>
            <a:spLocks noChangeArrowheads="1"/>
          </p:cNvSpPr>
          <p:nvPr/>
        </p:nvSpPr>
        <p:spPr bwMode="auto">
          <a:xfrm>
            <a:off x="4570413" y="2689225"/>
            <a:ext cx="361950" cy="379413"/>
          </a:xfrm>
          <a:prstGeom prst="roundRect">
            <a:avLst>
              <a:gd name="adj" fmla="val 16667"/>
            </a:avLst>
          </a:prstGeom>
          <a:solidFill>
            <a:srgbClr val="FF505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1" name="Footer Placeholder 60"/>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5"/>
          <p:cNvSpPr>
            <a:spLocks noGrp="1"/>
          </p:cNvSpPr>
          <p:nvPr>
            <p:ph type="sldNum" sz="quarter" idx="12"/>
          </p:nvPr>
        </p:nvSpPr>
        <p:spPr/>
        <p:txBody>
          <a:bodyPr/>
          <a:lstStyle/>
          <a:p>
            <a:fld id="{8D3C627D-3EAD-4D6C-9E23-D7F11300F328}" type="slidenum">
              <a:rPr lang="en-US">
                <a:latin typeface="+mj-lt"/>
              </a:rPr>
              <a:pPr/>
              <a:t>58</a:t>
            </a:fld>
            <a:endParaRPr lang="en-US">
              <a:latin typeface="+mj-lt"/>
            </a:endParaRPr>
          </a:p>
        </p:txBody>
      </p:sp>
      <p:sp>
        <p:nvSpPr>
          <p:cNvPr id="211970" name="Rectangle 2"/>
          <p:cNvSpPr>
            <a:spLocks noGrp="1" noChangeArrowheads="1"/>
          </p:cNvSpPr>
          <p:nvPr>
            <p:ph type="title"/>
          </p:nvPr>
        </p:nvSpPr>
        <p:spPr>
          <a:xfrm>
            <a:off x="611188" y="333375"/>
            <a:ext cx="7772400" cy="1143000"/>
          </a:xfrm>
        </p:spPr>
        <p:txBody>
          <a:bodyPr/>
          <a:lstStyle/>
          <a:p>
            <a:r>
              <a:rPr lang="en-US"/>
              <a:t>contains(7): Linearization</a:t>
            </a:r>
          </a:p>
        </p:txBody>
      </p:sp>
      <p:sp>
        <p:nvSpPr>
          <p:cNvPr id="211972" name="AutoShape 4"/>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11973" name="AutoShape 5"/>
          <p:cNvCxnSpPr>
            <a:cxnSpLocks noChangeShapeType="1"/>
            <a:stCxn id="211972" idx="0"/>
            <a:endCxn id="211972"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211975" name="AutoShape 7"/>
          <p:cNvSpPr>
            <a:spLocks noChangeArrowheads="1"/>
          </p:cNvSpPr>
          <p:nvPr/>
        </p:nvSpPr>
        <p:spPr bwMode="auto">
          <a:xfrm>
            <a:off x="4241800" y="2643188"/>
            <a:ext cx="762000" cy="12715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211976" name="AutoShape 8"/>
          <p:cNvCxnSpPr>
            <a:cxnSpLocks noChangeShapeType="1"/>
            <a:stCxn id="211975" idx="0"/>
            <a:endCxn id="211975" idx="2"/>
          </p:cNvCxnSpPr>
          <p:nvPr/>
        </p:nvCxnSpPr>
        <p:spPr bwMode="auto">
          <a:xfrm>
            <a:off x="4622800" y="2636838"/>
            <a:ext cx="0" cy="1284287"/>
          </a:xfrm>
          <a:prstGeom prst="straightConnector1">
            <a:avLst/>
          </a:prstGeom>
          <a:noFill/>
          <a:ln w="38100">
            <a:solidFill>
              <a:schemeClr val="tx1"/>
            </a:solidFill>
            <a:round/>
            <a:headEnd/>
            <a:tailEnd/>
          </a:ln>
          <a:effectLst/>
        </p:spPr>
      </p:cxnSp>
      <p:sp>
        <p:nvSpPr>
          <p:cNvPr id="211978" name="AutoShape 10"/>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11979" name="AutoShape 11"/>
          <p:cNvCxnSpPr>
            <a:cxnSpLocks noChangeShapeType="1"/>
            <a:stCxn id="211978" idx="0"/>
            <a:endCxn id="211978"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211981" name="Line 13"/>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1985" name="Line 17"/>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1987" name="AutoShape 19"/>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11988" name="AutoShape 20"/>
          <p:cNvCxnSpPr>
            <a:cxnSpLocks noChangeShapeType="1"/>
            <a:stCxn id="211987" idx="0"/>
            <a:endCxn id="211987"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211990" name="AutoShape 22"/>
          <p:cNvSpPr>
            <a:spLocks noChangeArrowheads="1"/>
          </p:cNvSpPr>
          <p:nvPr/>
        </p:nvSpPr>
        <p:spPr bwMode="auto">
          <a:xfrm>
            <a:off x="2771775" y="4586288"/>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11991" name="AutoShape 23"/>
          <p:cNvCxnSpPr>
            <a:cxnSpLocks noChangeShapeType="1"/>
            <a:stCxn id="211990" idx="0"/>
            <a:endCxn id="211990" idx="2"/>
          </p:cNvCxnSpPr>
          <p:nvPr/>
        </p:nvCxnSpPr>
        <p:spPr bwMode="auto">
          <a:xfrm>
            <a:off x="3152775" y="4581525"/>
            <a:ext cx="0" cy="998538"/>
          </a:xfrm>
          <a:prstGeom prst="straightConnector1">
            <a:avLst/>
          </a:prstGeom>
          <a:noFill/>
          <a:ln w="38100">
            <a:solidFill>
              <a:schemeClr val="tx1"/>
            </a:solidFill>
            <a:round/>
            <a:headEnd/>
            <a:tailEnd/>
          </a:ln>
          <a:effectLst/>
        </p:spPr>
      </p:cxnSp>
      <p:sp>
        <p:nvSpPr>
          <p:cNvPr id="211993" name="AutoShape 25"/>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11994" name="AutoShape 26"/>
          <p:cNvCxnSpPr>
            <a:cxnSpLocks noChangeShapeType="1"/>
            <a:stCxn id="211993" idx="0"/>
            <a:endCxn id="211993"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211995" name="Line 27"/>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1996" name="Line 28"/>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1997" name="Line 29"/>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1998" name="Line 30"/>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01" name="AutoShape 33"/>
          <p:cNvSpPr>
            <a:spLocks noChangeArrowheads="1"/>
          </p:cNvSpPr>
          <p:nvPr/>
        </p:nvSpPr>
        <p:spPr bwMode="auto">
          <a:xfrm>
            <a:off x="5364163" y="26431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12002" name="AutoShape 34"/>
          <p:cNvCxnSpPr>
            <a:cxnSpLocks noChangeShapeType="1"/>
            <a:stCxn id="212001" idx="0"/>
            <a:endCxn id="212001" idx="2"/>
          </p:cNvCxnSpPr>
          <p:nvPr/>
        </p:nvCxnSpPr>
        <p:spPr bwMode="auto">
          <a:xfrm>
            <a:off x="5745163" y="2636838"/>
            <a:ext cx="0" cy="1287462"/>
          </a:xfrm>
          <a:prstGeom prst="straightConnector1">
            <a:avLst/>
          </a:prstGeom>
          <a:noFill/>
          <a:ln w="38100">
            <a:solidFill>
              <a:schemeClr val="tx1"/>
            </a:solidFill>
            <a:round/>
            <a:headEnd/>
            <a:tailEnd/>
          </a:ln>
          <a:effectLst/>
        </p:spPr>
      </p:cxnSp>
      <p:sp>
        <p:nvSpPr>
          <p:cNvPr id="212003" name="Line 35"/>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05" name="Rectangle 37"/>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12006" name="Rectangle 38"/>
          <p:cNvSpPr>
            <a:spLocks noChangeArrowheads="1"/>
          </p:cNvSpPr>
          <p:nvPr/>
        </p:nvSpPr>
        <p:spPr bwMode="auto">
          <a:xfrm>
            <a:off x="3205163" y="4654550"/>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12007" name="Rectangle 39"/>
          <p:cNvSpPr>
            <a:spLocks noChangeArrowheads="1"/>
          </p:cNvSpPr>
          <p:nvPr/>
        </p:nvSpPr>
        <p:spPr bwMode="auto">
          <a:xfrm>
            <a:off x="5795963" y="270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1</a:t>
            </a:r>
          </a:p>
        </p:txBody>
      </p:sp>
      <p:sp>
        <p:nvSpPr>
          <p:cNvPr id="212009" name="Rectangle 41"/>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12010" name="Rectangle 42"/>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11999" name="Line 31"/>
          <p:cNvSpPr>
            <a:spLocks noChangeShapeType="1"/>
          </p:cNvSpPr>
          <p:nvPr/>
        </p:nvSpPr>
        <p:spPr bwMode="auto">
          <a:xfrm flipV="1">
            <a:off x="3556000" y="5373688"/>
            <a:ext cx="3032125" cy="9525"/>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11" name="Line 43"/>
          <p:cNvSpPr>
            <a:spLocks noChangeShapeType="1"/>
          </p:cNvSpPr>
          <p:nvPr/>
        </p:nvSpPr>
        <p:spPr bwMode="auto">
          <a:xfrm flipV="1">
            <a:off x="1016000" y="4437063"/>
            <a:ext cx="6724650" cy="142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12" name="Line 44"/>
          <p:cNvSpPr>
            <a:spLocks noChangeShapeType="1"/>
          </p:cNvSpPr>
          <p:nvPr/>
        </p:nvSpPr>
        <p:spPr bwMode="auto">
          <a:xfrm flipV="1">
            <a:off x="3556000" y="5084763"/>
            <a:ext cx="3032125" cy="1270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13" name="Line 45"/>
          <p:cNvSpPr>
            <a:spLocks noChangeShapeType="1"/>
          </p:cNvSpPr>
          <p:nvPr/>
        </p:nvSpPr>
        <p:spPr bwMode="auto">
          <a:xfrm flipV="1">
            <a:off x="3563938" y="4797425"/>
            <a:ext cx="4176712"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14" name="Rectangle 46"/>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b="0">
                <a:solidFill>
                  <a:srgbClr val="0000FF"/>
                </a:solidFill>
                <a:latin typeface="+mj-lt"/>
              </a:rPr>
              <a:t>When do we linearize </a:t>
            </a:r>
            <a:r>
              <a:rPr lang="en-US" sz="2800" b="0">
                <a:solidFill>
                  <a:schemeClr val="tx1"/>
                </a:solidFill>
                <a:latin typeface="+mj-lt"/>
              </a:rPr>
              <a:t>unsuccessful</a:t>
            </a:r>
            <a:r>
              <a:rPr lang="en-US" sz="2800" b="0">
                <a:solidFill>
                  <a:srgbClr val="0000FF"/>
                </a:solidFill>
                <a:latin typeface="+mj-lt"/>
              </a:rPr>
              <a:t> Search?</a:t>
            </a:r>
          </a:p>
          <a:p>
            <a:pPr marL="742950" lvl="1" indent="-285750" algn="l">
              <a:buFontTx/>
              <a:buChar char="–"/>
            </a:pPr>
            <a:endParaRPr lang="en-US" sz="2000" b="0">
              <a:solidFill>
                <a:schemeClr val="bg2"/>
              </a:solidFill>
              <a:latin typeface="+mj-lt"/>
            </a:endParaRPr>
          </a:p>
        </p:txBody>
      </p:sp>
      <p:sp>
        <p:nvSpPr>
          <p:cNvPr id="212025" name="Freeform 57"/>
          <p:cNvSpPr>
            <a:spLocks/>
          </p:cNvSpPr>
          <p:nvPr/>
        </p:nvSpPr>
        <p:spPr bwMode="auto">
          <a:xfrm>
            <a:off x="5929313" y="2624138"/>
            <a:ext cx="1811337" cy="1812925"/>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12026" name="Freeform 58"/>
          <p:cNvSpPr>
            <a:spLocks/>
          </p:cNvSpPr>
          <p:nvPr/>
        </p:nvSpPr>
        <p:spPr bwMode="auto">
          <a:xfrm>
            <a:off x="5929313" y="2913063"/>
            <a:ext cx="1811337" cy="1884362"/>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12027" name="Freeform 59"/>
          <p:cNvSpPr>
            <a:spLocks/>
          </p:cNvSpPr>
          <p:nvPr/>
        </p:nvSpPr>
        <p:spPr bwMode="auto">
          <a:xfrm>
            <a:off x="5929313" y="3200400"/>
            <a:ext cx="658812"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12028" name="Freeform 60"/>
          <p:cNvSpPr>
            <a:spLocks/>
          </p:cNvSpPr>
          <p:nvPr/>
        </p:nvSpPr>
        <p:spPr bwMode="auto">
          <a:xfrm>
            <a:off x="5929313" y="3489325"/>
            <a:ext cx="658812"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12029" name="Line 61"/>
          <p:cNvSpPr>
            <a:spLocks noChangeShapeType="1"/>
          </p:cNvSpPr>
          <p:nvPr/>
        </p:nvSpPr>
        <p:spPr bwMode="auto">
          <a:xfrm>
            <a:off x="4859338" y="31416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30" name="Line 62"/>
          <p:cNvSpPr>
            <a:spLocks noChangeShapeType="1"/>
          </p:cNvSpPr>
          <p:nvPr/>
        </p:nvSpPr>
        <p:spPr bwMode="auto">
          <a:xfrm>
            <a:off x="4859338" y="350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31" name="Line 63"/>
          <p:cNvSpPr>
            <a:spLocks noChangeShapeType="1"/>
          </p:cNvSpPr>
          <p:nvPr/>
        </p:nvSpPr>
        <p:spPr bwMode="auto">
          <a:xfrm>
            <a:off x="4859338" y="37893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47" name="Line 79"/>
          <p:cNvSpPr>
            <a:spLocks noChangeShapeType="1"/>
          </p:cNvSpPr>
          <p:nvPr/>
        </p:nvSpPr>
        <p:spPr bwMode="auto">
          <a:xfrm>
            <a:off x="4859338" y="28527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2008" name="Rectangle 40"/>
          <p:cNvSpPr>
            <a:spLocks noChangeArrowheads="1"/>
          </p:cNvSpPr>
          <p:nvPr/>
        </p:nvSpPr>
        <p:spPr bwMode="auto">
          <a:xfrm>
            <a:off x="4691063" y="26892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1</a:t>
            </a:r>
          </a:p>
        </p:txBody>
      </p:sp>
      <p:grpSp>
        <p:nvGrpSpPr>
          <p:cNvPr id="212015" name="Group 47"/>
          <p:cNvGrpSpPr>
            <a:grpSpLocks/>
          </p:cNvGrpSpPr>
          <p:nvPr/>
        </p:nvGrpSpPr>
        <p:grpSpPr bwMode="auto">
          <a:xfrm>
            <a:off x="4140200" y="2205038"/>
            <a:ext cx="785813" cy="425450"/>
            <a:chOff x="1584" y="816"/>
            <a:chExt cx="912" cy="816"/>
          </a:xfrm>
        </p:grpSpPr>
        <p:sp>
          <p:nvSpPr>
            <p:cNvPr id="212016" name="Freeform 48"/>
            <p:cNvSpPr>
              <a:spLocks/>
            </p:cNvSpPr>
            <p:nvPr/>
          </p:nvSpPr>
          <p:spPr bwMode="auto">
            <a:xfrm>
              <a:off x="2352" y="1056"/>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2017" name="Freeform 49"/>
            <p:cNvSpPr>
              <a:spLocks/>
            </p:cNvSpPr>
            <p:nvPr/>
          </p:nvSpPr>
          <p:spPr bwMode="auto">
            <a:xfrm>
              <a:off x="2160" y="912"/>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2018" name="Freeform 50"/>
            <p:cNvSpPr>
              <a:spLocks/>
            </p:cNvSpPr>
            <p:nvPr/>
          </p:nvSpPr>
          <p:spPr bwMode="auto">
            <a:xfrm>
              <a:off x="1920" y="816"/>
              <a:ext cx="144" cy="288"/>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2019" name="Freeform 51"/>
            <p:cNvSpPr>
              <a:spLocks/>
            </p:cNvSpPr>
            <p:nvPr/>
          </p:nvSpPr>
          <p:spPr bwMode="auto">
            <a:xfrm>
              <a:off x="1659" y="816"/>
              <a:ext cx="789" cy="535"/>
            </a:xfrm>
            <a:custGeom>
              <a:avLst/>
              <a:gdLst/>
              <a:ahLst/>
              <a:cxnLst>
                <a:cxn ang="0">
                  <a:pos x="261" y="0"/>
                </a:cxn>
                <a:cxn ang="0">
                  <a:pos x="789" y="336"/>
                </a:cxn>
                <a:cxn ang="0">
                  <a:pos x="494" y="535"/>
                </a:cxn>
                <a:cxn ang="0">
                  <a:pos x="0" y="96"/>
                </a:cxn>
                <a:cxn ang="0">
                  <a:pos x="261" y="0"/>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2020" name="Freeform 52"/>
            <p:cNvSpPr>
              <a:spLocks/>
            </p:cNvSpPr>
            <p:nvPr/>
          </p:nvSpPr>
          <p:spPr bwMode="auto">
            <a:xfrm>
              <a:off x="1669" y="912"/>
              <a:ext cx="491" cy="567"/>
            </a:xfrm>
            <a:custGeom>
              <a:avLst/>
              <a:gdLst/>
              <a:ahLst/>
              <a:cxnLst>
                <a:cxn ang="0">
                  <a:pos x="11" y="0"/>
                </a:cxn>
                <a:cxn ang="0">
                  <a:pos x="491" y="432"/>
                </a:cxn>
                <a:cxn ang="0">
                  <a:pos x="484" y="567"/>
                </a:cxn>
                <a:cxn ang="0">
                  <a:pos x="0" y="119"/>
                </a:cxn>
                <a:cxn ang="0">
                  <a:pos x="11" y="0"/>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2021" name="Freeform 53"/>
            <p:cNvSpPr>
              <a:spLocks/>
            </p:cNvSpPr>
            <p:nvPr/>
          </p:nvSpPr>
          <p:spPr bwMode="auto">
            <a:xfrm>
              <a:off x="2144" y="1152"/>
              <a:ext cx="304" cy="327"/>
            </a:xfrm>
            <a:custGeom>
              <a:avLst/>
              <a:gdLst/>
              <a:ahLst/>
              <a:cxnLst>
                <a:cxn ang="0">
                  <a:pos x="304" y="0"/>
                </a:cxn>
                <a:cxn ang="0">
                  <a:pos x="304" y="96"/>
                </a:cxn>
                <a:cxn ang="0">
                  <a:pos x="0" y="327"/>
                </a:cxn>
                <a:cxn ang="0">
                  <a:pos x="18" y="181"/>
                </a:cxn>
                <a:cxn ang="0">
                  <a:pos x="304" y="0"/>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2022" name="Freeform 54"/>
            <p:cNvSpPr>
              <a:spLocks/>
            </p:cNvSpPr>
            <p:nvPr/>
          </p:nvSpPr>
          <p:spPr bwMode="auto">
            <a:xfrm>
              <a:off x="1920" y="1296"/>
              <a:ext cx="240" cy="336"/>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2023" name="Freeform 55"/>
            <p:cNvSpPr>
              <a:spLocks/>
            </p:cNvSpPr>
            <p:nvPr/>
          </p:nvSpPr>
          <p:spPr bwMode="auto">
            <a:xfrm>
              <a:off x="1728" y="1152"/>
              <a:ext cx="240"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2024" name="Freeform 56"/>
            <p:cNvSpPr>
              <a:spLocks/>
            </p:cNvSpPr>
            <p:nvPr/>
          </p:nvSpPr>
          <p:spPr bwMode="auto">
            <a:xfrm>
              <a:off x="1584" y="1008"/>
              <a:ext cx="192"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grpSp>
      <p:sp>
        <p:nvSpPr>
          <p:cNvPr id="212049" name="Text Box 81"/>
          <p:cNvSpPr txBox="1">
            <a:spLocks noChangeArrowheads="1"/>
          </p:cNvSpPr>
          <p:nvPr/>
        </p:nvSpPr>
        <p:spPr bwMode="auto">
          <a:xfrm>
            <a:off x="1166813" y="3022600"/>
            <a:ext cx="1925637" cy="457200"/>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a:latin typeface="+mj-lt"/>
              </a:rPr>
              <a:t>So far OK…</a:t>
            </a:r>
          </a:p>
        </p:txBody>
      </p:sp>
      <p:sp>
        <p:nvSpPr>
          <p:cNvPr id="212051" name="AutoShape 83"/>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2052" name="AutoShape 84"/>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2053" name="AutoShape 85"/>
          <p:cNvSpPr>
            <a:spLocks noChangeArrowheads="1"/>
          </p:cNvSpPr>
          <p:nvPr/>
        </p:nvSpPr>
        <p:spPr bwMode="auto">
          <a:xfrm>
            <a:off x="3132138"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2054" name="AutoShape 86"/>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2055" name="AutoShape 87"/>
          <p:cNvSpPr>
            <a:spLocks noChangeArrowheads="1"/>
          </p:cNvSpPr>
          <p:nvPr/>
        </p:nvSpPr>
        <p:spPr bwMode="auto">
          <a:xfrm>
            <a:off x="694848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2056" name="AutoShape 88"/>
          <p:cNvSpPr>
            <a:spLocks noChangeArrowheads="1"/>
          </p:cNvSpPr>
          <p:nvPr/>
        </p:nvSpPr>
        <p:spPr bwMode="auto">
          <a:xfrm>
            <a:off x="4641850" y="2689225"/>
            <a:ext cx="361950" cy="379413"/>
          </a:xfrm>
          <a:prstGeom prst="roundRect">
            <a:avLst>
              <a:gd name="adj" fmla="val 16667"/>
            </a:avLst>
          </a:prstGeom>
          <a:solidFill>
            <a:srgbClr val="FF505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2057" name="AutoShape 89"/>
          <p:cNvSpPr>
            <a:spLocks noChangeArrowheads="1"/>
          </p:cNvSpPr>
          <p:nvPr/>
        </p:nvSpPr>
        <p:spPr bwMode="auto">
          <a:xfrm>
            <a:off x="5724525" y="2689225"/>
            <a:ext cx="361950" cy="379413"/>
          </a:xfrm>
          <a:prstGeom prst="roundRect">
            <a:avLst>
              <a:gd name="adj" fmla="val 16667"/>
            </a:avLst>
          </a:prstGeom>
          <a:solidFill>
            <a:srgbClr val="FF505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63" name="Footer Placeholder 62"/>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4.81481E-6 L 0.12239 0.00046 " pathEditMode="relative" rAng="0" ptsTypes="AA">
                                      <p:cBhvr>
                                        <p:cTn id="6" dur="2000" fill="hold"/>
                                        <p:tgtEl>
                                          <p:spTgt spid="212015"/>
                                        </p:tgtEl>
                                        <p:attrNameLst>
                                          <p:attrName>ppt_x</p:attrName>
                                          <p:attrName>ppt_y</p:attrName>
                                        </p:attrNameLst>
                                      </p:cBhvr>
                                      <p:rCtr x="61"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4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fld id="{90133B1C-4627-4BBC-84B6-5FCF9D575297}" type="slidenum">
              <a:rPr lang="en-US">
                <a:latin typeface="+mj-lt"/>
              </a:rPr>
              <a:pPr/>
              <a:t>59</a:t>
            </a:fld>
            <a:endParaRPr lang="en-US">
              <a:latin typeface="+mj-lt"/>
            </a:endParaRPr>
          </a:p>
        </p:txBody>
      </p:sp>
      <p:sp>
        <p:nvSpPr>
          <p:cNvPr id="216066" name="Rectangle 2"/>
          <p:cNvSpPr>
            <a:spLocks noGrp="1" noChangeArrowheads="1"/>
          </p:cNvSpPr>
          <p:nvPr>
            <p:ph type="title"/>
          </p:nvPr>
        </p:nvSpPr>
        <p:spPr>
          <a:xfrm>
            <a:off x="611188" y="333375"/>
            <a:ext cx="7772400" cy="1143000"/>
          </a:xfrm>
        </p:spPr>
        <p:txBody>
          <a:bodyPr/>
          <a:lstStyle/>
          <a:p>
            <a:r>
              <a:rPr lang="en-US"/>
              <a:t>contains(7): Linearization</a:t>
            </a:r>
          </a:p>
        </p:txBody>
      </p:sp>
      <p:sp>
        <p:nvSpPr>
          <p:cNvPr id="216068" name="AutoShape 4"/>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216069" name="AutoShape 5"/>
          <p:cNvCxnSpPr>
            <a:cxnSpLocks noChangeShapeType="1"/>
            <a:stCxn id="216068" idx="0"/>
            <a:endCxn id="216068"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216071" name="AutoShape 7"/>
          <p:cNvSpPr>
            <a:spLocks noChangeArrowheads="1"/>
          </p:cNvSpPr>
          <p:nvPr/>
        </p:nvSpPr>
        <p:spPr bwMode="auto">
          <a:xfrm>
            <a:off x="4241800" y="2643188"/>
            <a:ext cx="762000" cy="12715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216072" name="AutoShape 8"/>
          <p:cNvCxnSpPr>
            <a:cxnSpLocks noChangeShapeType="1"/>
            <a:stCxn id="216071" idx="0"/>
            <a:endCxn id="216071" idx="2"/>
          </p:cNvCxnSpPr>
          <p:nvPr/>
        </p:nvCxnSpPr>
        <p:spPr bwMode="auto">
          <a:xfrm>
            <a:off x="4622800" y="2636838"/>
            <a:ext cx="0" cy="1284287"/>
          </a:xfrm>
          <a:prstGeom prst="straightConnector1">
            <a:avLst/>
          </a:prstGeom>
          <a:noFill/>
          <a:ln w="38100">
            <a:solidFill>
              <a:schemeClr val="tx1"/>
            </a:solidFill>
            <a:round/>
            <a:headEnd/>
            <a:tailEnd/>
          </a:ln>
          <a:effectLst/>
        </p:spPr>
      </p:cxnSp>
      <p:sp>
        <p:nvSpPr>
          <p:cNvPr id="216074" name="AutoShape 10"/>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16075" name="AutoShape 11"/>
          <p:cNvCxnSpPr>
            <a:cxnSpLocks noChangeShapeType="1"/>
            <a:stCxn id="216074" idx="0"/>
            <a:endCxn id="216074"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216076" name="Line 12"/>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077" name="Line 13"/>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079" name="AutoShape 15"/>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216080" name="AutoShape 16"/>
          <p:cNvCxnSpPr>
            <a:cxnSpLocks noChangeShapeType="1"/>
            <a:stCxn id="216079" idx="0"/>
            <a:endCxn id="216079"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216082" name="AutoShape 18"/>
          <p:cNvSpPr>
            <a:spLocks noChangeArrowheads="1"/>
          </p:cNvSpPr>
          <p:nvPr/>
        </p:nvSpPr>
        <p:spPr bwMode="auto">
          <a:xfrm>
            <a:off x="2771775" y="4586288"/>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216083" name="AutoShape 19"/>
          <p:cNvCxnSpPr>
            <a:cxnSpLocks noChangeShapeType="1"/>
            <a:stCxn id="216082" idx="0"/>
            <a:endCxn id="216082" idx="2"/>
          </p:cNvCxnSpPr>
          <p:nvPr/>
        </p:nvCxnSpPr>
        <p:spPr bwMode="auto">
          <a:xfrm>
            <a:off x="3152775" y="4581525"/>
            <a:ext cx="0" cy="998538"/>
          </a:xfrm>
          <a:prstGeom prst="straightConnector1">
            <a:avLst/>
          </a:prstGeom>
          <a:noFill/>
          <a:ln w="38100">
            <a:solidFill>
              <a:schemeClr val="tx1"/>
            </a:solidFill>
            <a:round/>
            <a:headEnd/>
            <a:tailEnd/>
          </a:ln>
          <a:effectLst/>
        </p:spPr>
      </p:cxnSp>
      <p:sp>
        <p:nvSpPr>
          <p:cNvPr id="216085" name="AutoShape 21"/>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16086" name="AutoShape 22"/>
          <p:cNvCxnSpPr>
            <a:cxnSpLocks noChangeShapeType="1"/>
            <a:stCxn id="216085" idx="0"/>
            <a:endCxn id="216085"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216087" name="Line 23"/>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088" name="Line 24"/>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089" name="Line 25"/>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090" name="Line 26"/>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092" name="AutoShape 28"/>
          <p:cNvSpPr>
            <a:spLocks noChangeArrowheads="1"/>
          </p:cNvSpPr>
          <p:nvPr/>
        </p:nvSpPr>
        <p:spPr bwMode="auto">
          <a:xfrm>
            <a:off x="5364163" y="26431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16093" name="AutoShape 29"/>
          <p:cNvCxnSpPr>
            <a:cxnSpLocks noChangeShapeType="1"/>
            <a:stCxn id="216092" idx="0"/>
            <a:endCxn id="216092" idx="2"/>
          </p:cNvCxnSpPr>
          <p:nvPr/>
        </p:nvCxnSpPr>
        <p:spPr bwMode="auto">
          <a:xfrm>
            <a:off x="5745163" y="2636838"/>
            <a:ext cx="0" cy="1287462"/>
          </a:xfrm>
          <a:prstGeom prst="straightConnector1">
            <a:avLst/>
          </a:prstGeom>
          <a:noFill/>
          <a:ln w="38100">
            <a:solidFill>
              <a:schemeClr val="tx1"/>
            </a:solidFill>
            <a:round/>
            <a:headEnd/>
            <a:tailEnd/>
          </a:ln>
          <a:effectLst/>
        </p:spPr>
      </p:cxnSp>
      <p:sp>
        <p:nvSpPr>
          <p:cNvPr id="216094" name="Line 30"/>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096" name="Rectangle 32"/>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16097" name="Rectangle 33"/>
          <p:cNvSpPr>
            <a:spLocks noChangeArrowheads="1"/>
          </p:cNvSpPr>
          <p:nvPr/>
        </p:nvSpPr>
        <p:spPr bwMode="auto">
          <a:xfrm>
            <a:off x="3205163" y="4654550"/>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16099" name="Rectangle 35"/>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16100" name="Rectangle 36"/>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216101" name="Line 37"/>
          <p:cNvSpPr>
            <a:spLocks noChangeShapeType="1"/>
          </p:cNvSpPr>
          <p:nvPr/>
        </p:nvSpPr>
        <p:spPr bwMode="auto">
          <a:xfrm flipV="1">
            <a:off x="3556000" y="5373688"/>
            <a:ext cx="3032125" cy="9525"/>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102" name="Line 38"/>
          <p:cNvSpPr>
            <a:spLocks noChangeShapeType="1"/>
          </p:cNvSpPr>
          <p:nvPr/>
        </p:nvSpPr>
        <p:spPr bwMode="auto">
          <a:xfrm flipV="1">
            <a:off x="1016000" y="4437063"/>
            <a:ext cx="6724650" cy="142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103" name="Line 39"/>
          <p:cNvSpPr>
            <a:spLocks noChangeShapeType="1"/>
          </p:cNvSpPr>
          <p:nvPr/>
        </p:nvSpPr>
        <p:spPr bwMode="auto">
          <a:xfrm flipV="1">
            <a:off x="3556000" y="5084763"/>
            <a:ext cx="3032125" cy="1270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104" name="Line 40"/>
          <p:cNvSpPr>
            <a:spLocks noChangeShapeType="1"/>
          </p:cNvSpPr>
          <p:nvPr/>
        </p:nvSpPr>
        <p:spPr bwMode="auto">
          <a:xfrm flipV="1">
            <a:off x="3563938" y="4797425"/>
            <a:ext cx="4176712"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105" name="Rectangle 41"/>
          <p:cNvSpPr>
            <a:spLocks noChangeArrowheads="1"/>
          </p:cNvSpPr>
          <p:nvPr/>
        </p:nvSpPr>
        <p:spPr bwMode="auto">
          <a:xfrm>
            <a:off x="647700" y="1484313"/>
            <a:ext cx="8496300" cy="865187"/>
          </a:xfrm>
          <a:prstGeom prst="rect">
            <a:avLst/>
          </a:prstGeom>
          <a:noFill/>
          <a:ln w="9525">
            <a:noFill/>
            <a:miter lim="800000"/>
            <a:headEnd/>
            <a:tailEnd/>
          </a:ln>
          <a:effectLst/>
        </p:spPr>
        <p:txBody>
          <a:bodyPr/>
          <a:lstStyle/>
          <a:p>
            <a:pPr marL="342900" indent="-342900" algn="l">
              <a:buFontTx/>
              <a:buChar char="•"/>
            </a:pPr>
            <a:r>
              <a:rPr lang="en-US" sz="2800" b="0">
                <a:solidFill>
                  <a:srgbClr val="0000FF"/>
                </a:solidFill>
                <a:latin typeface="+mj-lt"/>
              </a:rPr>
              <a:t>When do we linearize </a:t>
            </a:r>
            <a:r>
              <a:rPr lang="en-US" sz="2800" b="0">
                <a:solidFill>
                  <a:schemeClr val="tx1"/>
                </a:solidFill>
                <a:latin typeface="+mj-lt"/>
              </a:rPr>
              <a:t>unsuccessful</a:t>
            </a:r>
            <a:r>
              <a:rPr lang="en-US" sz="2800" b="0">
                <a:solidFill>
                  <a:srgbClr val="0000FF"/>
                </a:solidFill>
                <a:latin typeface="+mj-lt"/>
              </a:rPr>
              <a:t> Search?</a:t>
            </a:r>
            <a:endParaRPr lang="en-US" sz="2800" b="0">
              <a:solidFill>
                <a:schemeClr val="tx1"/>
              </a:solidFill>
              <a:latin typeface="+mj-lt"/>
            </a:endParaRPr>
          </a:p>
          <a:p>
            <a:pPr marL="742950" lvl="1" indent="-285750" algn="l">
              <a:buFontTx/>
              <a:buChar char="–"/>
            </a:pPr>
            <a:endParaRPr lang="en-US" sz="2000" b="0">
              <a:solidFill>
                <a:schemeClr val="bg2"/>
              </a:solidFill>
              <a:latin typeface="+mj-lt"/>
            </a:endParaRPr>
          </a:p>
        </p:txBody>
      </p:sp>
      <p:sp>
        <p:nvSpPr>
          <p:cNvPr id="216106" name="Freeform 42"/>
          <p:cNvSpPr>
            <a:spLocks/>
          </p:cNvSpPr>
          <p:nvPr/>
        </p:nvSpPr>
        <p:spPr bwMode="auto">
          <a:xfrm>
            <a:off x="5929313" y="2624138"/>
            <a:ext cx="1811337" cy="1812925"/>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16107" name="Freeform 43"/>
          <p:cNvSpPr>
            <a:spLocks/>
          </p:cNvSpPr>
          <p:nvPr/>
        </p:nvSpPr>
        <p:spPr bwMode="auto">
          <a:xfrm>
            <a:off x="5929313" y="2913063"/>
            <a:ext cx="1811337" cy="1884362"/>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16108" name="Freeform 44"/>
          <p:cNvSpPr>
            <a:spLocks/>
          </p:cNvSpPr>
          <p:nvPr/>
        </p:nvSpPr>
        <p:spPr bwMode="auto">
          <a:xfrm>
            <a:off x="5929313" y="3200400"/>
            <a:ext cx="658812"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16109" name="Freeform 45"/>
          <p:cNvSpPr>
            <a:spLocks/>
          </p:cNvSpPr>
          <p:nvPr/>
        </p:nvSpPr>
        <p:spPr bwMode="auto">
          <a:xfrm>
            <a:off x="5929313" y="3489325"/>
            <a:ext cx="658812"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216110" name="Line 46"/>
          <p:cNvSpPr>
            <a:spLocks noChangeShapeType="1"/>
          </p:cNvSpPr>
          <p:nvPr/>
        </p:nvSpPr>
        <p:spPr bwMode="auto">
          <a:xfrm>
            <a:off x="4859338" y="31416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111" name="Line 47"/>
          <p:cNvSpPr>
            <a:spLocks noChangeShapeType="1"/>
          </p:cNvSpPr>
          <p:nvPr/>
        </p:nvSpPr>
        <p:spPr bwMode="auto">
          <a:xfrm>
            <a:off x="4859338" y="350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112" name="Line 48"/>
          <p:cNvSpPr>
            <a:spLocks noChangeShapeType="1"/>
          </p:cNvSpPr>
          <p:nvPr/>
        </p:nvSpPr>
        <p:spPr bwMode="auto">
          <a:xfrm>
            <a:off x="4859338" y="37893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113" name="Line 49"/>
          <p:cNvSpPr>
            <a:spLocks noChangeShapeType="1"/>
          </p:cNvSpPr>
          <p:nvPr/>
        </p:nvSpPr>
        <p:spPr bwMode="auto">
          <a:xfrm>
            <a:off x="4859338" y="28527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16126" name="AutoShape 62"/>
          <p:cNvSpPr>
            <a:spLocks noChangeArrowheads="1"/>
          </p:cNvSpPr>
          <p:nvPr/>
        </p:nvSpPr>
        <p:spPr bwMode="auto">
          <a:xfrm>
            <a:off x="4067175" y="4298950"/>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216127" name="AutoShape 63"/>
          <p:cNvCxnSpPr>
            <a:cxnSpLocks noChangeShapeType="1"/>
            <a:stCxn id="216126" idx="0"/>
            <a:endCxn id="216126" idx="2"/>
          </p:cNvCxnSpPr>
          <p:nvPr/>
        </p:nvCxnSpPr>
        <p:spPr bwMode="auto">
          <a:xfrm>
            <a:off x="4448175" y="4292600"/>
            <a:ext cx="0" cy="1287463"/>
          </a:xfrm>
          <a:prstGeom prst="straightConnector1">
            <a:avLst/>
          </a:prstGeom>
          <a:noFill/>
          <a:ln w="38100">
            <a:solidFill>
              <a:schemeClr val="tx1"/>
            </a:solidFill>
            <a:round/>
            <a:headEnd/>
            <a:tailEnd/>
          </a:ln>
          <a:effectLst/>
        </p:spPr>
      </p:cxnSp>
      <p:sp>
        <p:nvSpPr>
          <p:cNvPr id="216129" name="Text Box 65"/>
          <p:cNvSpPr txBox="1">
            <a:spLocks noChangeArrowheads="1"/>
          </p:cNvSpPr>
          <p:nvPr/>
        </p:nvSpPr>
        <p:spPr bwMode="auto">
          <a:xfrm>
            <a:off x="684213" y="2708275"/>
            <a:ext cx="3483646" cy="830997"/>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a:latin typeface="+mj-lt"/>
              </a:rPr>
              <a:t>But what if a new </a:t>
            </a:r>
          </a:p>
          <a:p>
            <a:pPr algn="l">
              <a:lnSpc>
                <a:spcPct val="100000"/>
              </a:lnSpc>
              <a:spcBef>
                <a:spcPct val="0"/>
              </a:spcBef>
            </a:pPr>
            <a:r>
              <a:rPr lang="en-US" sz="2400">
                <a:solidFill>
                  <a:schemeClr val="tx1"/>
                </a:solidFill>
                <a:latin typeface="+mj-lt"/>
              </a:rPr>
              <a:t>7</a:t>
            </a:r>
            <a:r>
              <a:rPr lang="en-US" sz="2400">
                <a:latin typeface="+mj-lt"/>
              </a:rPr>
              <a:t> added concurrently?</a:t>
            </a:r>
          </a:p>
        </p:txBody>
      </p:sp>
      <p:sp>
        <p:nvSpPr>
          <p:cNvPr id="216130" name="AutoShape 66"/>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6131" name="AutoShape 67"/>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6132" name="AutoShape 68"/>
          <p:cNvSpPr>
            <a:spLocks noChangeArrowheads="1"/>
          </p:cNvSpPr>
          <p:nvPr/>
        </p:nvSpPr>
        <p:spPr bwMode="auto">
          <a:xfrm>
            <a:off x="3132138"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6133" name="AutoShape 69"/>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6134" name="AutoShape 70"/>
          <p:cNvSpPr>
            <a:spLocks noChangeArrowheads="1"/>
          </p:cNvSpPr>
          <p:nvPr/>
        </p:nvSpPr>
        <p:spPr bwMode="auto">
          <a:xfrm>
            <a:off x="694848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6135" name="AutoShape 71"/>
          <p:cNvSpPr>
            <a:spLocks noChangeArrowheads="1"/>
          </p:cNvSpPr>
          <p:nvPr/>
        </p:nvSpPr>
        <p:spPr bwMode="auto">
          <a:xfrm>
            <a:off x="4427538" y="4292600"/>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6136" name="AutoShape 72"/>
          <p:cNvSpPr>
            <a:spLocks noChangeArrowheads="1"/>
          </p:cNvSpPr>
          <p:nvPr/>
        </p:nvSpPr>
        <p:spPr bwMode="auto">
          <a:xfrm>
            <a:off x="4641850" y="2689225"/>
            <a:ext cx="361950" cy="379413"/>
          </a:xfrm>
          <a:prstGeom prst="roundRect">
            <a:avLst>
              <a:gd name="adj" fmla="val 16667"/>
            </a:avLst>
          </a:prstGeom>
          <a:solidFill>
            <a:srgbClr val="FF505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216137" name="AutoShape 73"/>
          <p:cNvSpPr>
            <a:spLocks noChangeArrowheads="1"/>
          </p:cNvSpPr>
          <p:nvPr/>
        </p:nvSpPr>
        <p:spPr bwMode="auto">
          <a:xfrm>
            <a:off x="5724525" y="2636838"/>
            <a:ext cx="361950" cy="379412"/>
          </a:xfrm>
          <a:prstGeom prst="roundRect">
            <a:avLst>
              <a:gd name="adj" fmla="val 16667"/>
            </a:avLst>
          </a:prstGeom>
          <a:solidFill>
            <a:srgbClr val="FF505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grpSp>
        <p:nvGrpSpPr>
          <p:cNvPr id="216138" name="Group 74"/>
          <p:cNvGrpSpPr>
            <a:grpSpLocks/>
          </p:cNvGrpSpPr>
          <p:nvPr/>
        </p:nvGrpSpPr>
        <p:grpSpPr bwMode="auto">
          <a:xfrm>
            <a:off x="4140200" y="2205038"/>
            <a:ext cx="785813" cy="425450"/>
            <a:chOff x="1584" y="816"/>
            <a:chExt cx="912" cy="816"/>
          </a:xfrm>
        </p:grpSpPr>
        <p:sp>
          <p:nvSpPr>
            <p:cNvPr id="216139" name="Freeform 75"/>
            <p:cNvSpPr>
              <a:spLocks/>
            </p:cNvSpPr>
            <p:nvPr/>
          </p:nvSpPr>
          <p:spPr bwMode="auto">
            <a:xfrm>
              <a:off x="2352" y="1056"/>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6140" name="Freeform 76"/>
            <p:cNvSpPr>
              <a:spLocks/>
            </p:cNvSpPr>
            <p:nvPr/>
          </p:nvSpPr>
          <p:spPr bwMode="auto">
            <a:xfrm>
              <a:off x="2160" y="912"/>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6141" name="Freeform 77"/>
            <p:cNvSpPr>
              <a:spLocks/>
            </p:cNvSpPr>
            <p:nvPr/>
          </p:nvSpPr>
          <p:spPr bwMode="auto">
            <a:xfrm>
              <a:off x="1920" y="816"/>
              <a:ext cx="144" cy="288"/>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6142" name="Freeform 78"/>
            <p:cNvSpPr>
              <a:spLocks/>
            </p:cNvSpPr>
            <p:nvPr/>
          </p:nvSpPr>
          <p:spPr bwMode="auto">
            <a:xfrm>
              <a:off x="1659" y="816"/>
              <a:ext cx="789" cy="535"/>
            </a:xfrm>
            <a:custGeom>
              <a:avLst/>
              <a:gdLst/>
              <a:ahLst/>
              <a:cxnLst>
                <a:cxn ang="0">
                  <a:pos x="261" y="0"/>
                </a:cxn>
                <a:cxn ang="0">
                  <a:pos x="789" y="336"/>
                </a:cxn>
                <a:cxn ang="0">
                  <a:pos x="494" y="535"/>
                </a:cxn>
                <a:cxn ang="0">
                  <a:pos x="0" y="96"/>
                </a:cxn>
                <a:cxn ang="0">
                  <a:pos x="261" y="0"/>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6143" name="Freeform 79"/>
            <p:cNvSpPr>
              <a:spLocks/>
            </p:cNvSpPr>
            <p:nvPr/>
          </p:nvSpPr>
          <p:spPr bwMode="auto">
            <a:xfrm>
              <a:off x="1669" y="912"/>
              <a:ext cx="491" cy="567"/>
            </a:xfrm>
            <a:custGeom>
              <a:avLst/>
              <a:gdLst/>
              <a:ahLst/>
              <a:cxnLst>
                <a:cxn ang="0">
                  <a:pos x="11" y="0"/>
                </a:cxn>
                <a:cxn ang="0">
                  <a:pos x="491" y="432"/>
                </a:cxn>
                <a:cxn ang="0">
                  <a:pos x="484" y="567"/>
                </a:cxn>
                <a:cxn ang="0">
                  <a:pos x="0" y="119"/>
                </a:cxn>
                <a:cxn ang="0">
                  <a:pos x="11" y="0"/>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6144" name="Freeform 80"/>
            <p:cNvSpPr>
              <a:spLocks/>
            </p:cNvSpPr>
            <p:nvPr/>
          </p:nvSpPr>
          <p:spPr bwMode="auto">
            <a:xfrm>
              <a:off x="2144" y="1152"/>
              <a:ext cx="304" cy="327"/>
            </a:xfrm>
            <a:custGeom>
              <a:avLst/>
              <a:gdLst/>
              <a:ahLst/>
              <a:cxnLst>
                <a:cxn ang="0">
                  <a:pos x="304" y="0"/>
                </a:cxn>
                <a:cxn ang="0">
                  <a:pos x="304" y="96"/>
                </a:cxn>
                <a:cxn ang="0">
                  <a:pos x="0" y="327"/>
                </a:cxn>
                <a:cxn ang="0">
                  <a:pos x="18" y="181"/>
                </a:cxn>
                <a:cxn ang="0">
                  <a:pos x="304" y="0"/>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6145" name="Freeform 81"/>
            <p:cNvSpPr>
              <a:spLocks/>
            </p:cNvSpPr>
            <p:nvPr/>
          </p:nvSpPr>
          <p:spPr bwMode="auto">
            <a:xfrm>
              <a:off x="1920" y="1296"/>
              <a:ext cx="240" cy="336"/>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6146" name="Freeform 82"/>
            <p:cNvSpPr>
              <a:spLocks/>
            </p:cNvSpPr>
            <p:nvPr/>
          </p:nvSpPr>
          <p:spPr bwMode="auto">
            <a:xfrm>
              <a:off x="1728" y="1152"/>
              <a:ext cx="240"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216147" name="Freeform 83"/>
            <p:cNvSpPr>
              <a:spLocks/>
            </p:cNvSpPr>
            <p:nvPr/>
          </p:nvSpPr>
          <p:spPr bwMode="auto">
            <a:xfrm>
              <a:off x="1584" y="1008"/>
              <a:ext cx="192"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grpSp>
      <p:sp>
        <p:nvSpPr>
          <p:cNvPr id="64" name="Footer Placeholder 63"/>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4.81481E-6 L 0.12239 0.00046 " pathEditMode="relative" rAng="0" ptsTypes="AA">
                                      <p:cBhvr>
                                        <p:cTn id="6" dur="2000" fill="hold"/>
                                        <p:tgtEl>
                                          <p:spTgt spid="216138"/>
                                        </p:tgtEl>
                                        <p:attrNameLst>
                                          <p:attrName>ppt_x</p:attrName>
                                          <p:attrName>ppt_y</p:attrName>
                                        </p:attrNameLst>
                                      </p:cBhvr>
                                      <p:rCtr x="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EA71EC08-C544-4024-BBA3-044B9FBC4005}" type="slidenum">
              <a:rPr lang="en-US">
                <a:latin typeface="+mj-lt"/>
              </a:rPr>
              <a:pPr/>
              <a:t>6</a:t>
            </a:fld>
            <a:endParaRPr lang="en-US">
              <a:latin typeface="+mj-lt"/>
            </a:endParaRPr>
          </a:p>
        </p:txBody>
      </p:sp>
      <p:sp>
        <p:nvSpPr>
          <p:cNvPr id="246786" name="Rectangle 2"/>
          <p:cNvSpPr>
            <a:spLocks noGrp="1" noChangeArrowheads="1"/>
          </p:cNvSpPr>
          <p:nvPr>
            <p:ph type="title"/>
          </p:nvPr>
        </p:nvSpPr>
        <p:spPr>
          <a:xfrm>
            <a:off x="685800" y="333375"/>
            <a:ext cx="7772400" cy="1143000"/>
          </a:xfrm>
        </p:spPr>
        <p:txBody>
          <a:bodyPr/>
          <a:lstStyle/>
          <a:p>
            <a:r>
              <a:rPr lang="en-US">
                <a:solidFill>
                  <a:schemeClr val="tx1"/>
                </a:solidFill>
              </a:rPr>
              <a:t>Skip List Property</a:t>
            </a:r>
          </a:p>
        </p:txBody>
      </p:sp>
      <p:grpSp>
        <p:nvGrpSpPr>
          <p:cNvPr id="246787" name="Group 3"/>
          <p:cNvGrpSpPr>
            <a:grpSpLocks/>
          </p:cNvGrpSpPr>
          <p:nvPr/>
        </p:nvGrpSpPr>
        <p:grpSpPr bwMode="auto">
          <a:xfrm>
            <a:off x="2395538" y="5424488"/>
            <a:ext cx="762000" cy="366712"/>
            <a:chOff x="340" y="1195"/>
            <a:chExt cx="998" cy="2519"/>
          </a:xfrm>
        </p:grpSpPr>
        <p:sp>
          <p:nvSpPr>
            <p:cNvPr id="246788" name="AutoShape 4"/>
            <p:cNvSpPr>
              <a:spLocks noChangeArrowheads="1"/>
            </p:cNvSpPr>
            <p:nvPr/>
          </p:nvSpPr>
          <p:spPr bwMode="auto">
            <a:xfrm>
              <a:off x="340" y="1207"/>
              <a:ext cx="998" cy="2495"/>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a:solidFill>
                  <a:schemeClr val="tx1"/>
                </a:solidFill>
                <a:latin typeface="+mj-lt"/>
              </a:endParaRPr>
            </a:p>
          </p:txBody>
        </p:sp>
        <p:cxnSp>
          <p:nvCxnSpPr>
            <p:cNvPr id="246789" name="AutoShape 5"/>
            <p:cNvCxnSpPr>
              <a:cxnSpLocks noChangeShapeType="1"/>
              <a:stCxn id="246788" idx="0"/>
              <a:endCxn id="246788" idx="2"/>
            </p:cNvCxnSpPr>
            <p:nvPr/>
          </p:nvCxnSpPr>
          <p:spPr bwMode="auto">
            <a:xfrm>
              <a:off x="839" y="1195"/>
              <a:ext cx="0" cy="2519"/>
            </a:xfrm>
            <a:prstGeom prst="straightConnector1">
              <a:avLst/>
            </a:prstGeom>
            <a:noFill/>
            <a:ln w="38100">
              <a:solidFill>
                <a:srgbClr val="DDDDDD"/>
              </a:solidFill>
              <a:round/>
              <a:headEnd/>
              <a:tailEnd/>
            </a:ln>
            <a:effectLst/>
          </p:spPr>
        </p:cxnSp>
      </p:grpSp>
      <p:grpSp>
        <p:nvGrpSpPr>
          <p:cNvPr id="246790" name="Group 6"/>
          <p:cNvGrpSpPr>
            <a:grpSpLocks/>
          </p:cNvGrpSpPr>
          <p:nvPr/>
        </p:nvGrpSpPr>
        <p:grpSpPr bwMode="auto">
          <a:xfrm>
            <a:off x="3667125" y="4792663"/>
            <a:ext cx="762000" cy="998537"/>
            <a:chOff x="340" y="1195"/>
            <a:chExt cx="998" cy="2519"/>
          </a:xfrm>
        </p:grpSpPr>
        <p:sp>
          <p:nvSpPr>
            <p:cNvPr id="246791" name="AutoShape 7"/>
            <p:cNvSpPr>
              <a:spLocks noChangeArrowheads="1"/>
            </p:cNvSpPr>
            <p:nvPr/>
          </p:nvSpPr>
          <p:spPr bwMode="auto">
            <a:xfrm>
              <a:off x="340" y="1207"/>
              <a:ext cx="998" cy="2495"/>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a:solidFill>
                  <a:schemeClr val="tx1"/>
                </a:solidFill>
                <a:latin typeface="+mj-lt"/>
              </a:endParaRPr>
            </a:p>
          </p:txBody>
        </p:sp>
        <p:cxnSp>
          <p:nvCxnSpPr>
            <p:cNvPr id="246792" name="AutoShape 8"/>
            <p:cNvCxnSpPr>
              <a:cxnSpLocks noChangeShapeType="1"/>
              <a:stCxn id="246791" idx="0"/>
              <a:endCxn id="246791" idx="2"/>
            </p:cNvCxnSpPr>
            <p:nvPr/>
          </p:nvCxnSpPr>
          <p:spPr bwMode="auto">
            <a:xfrm>
              <a:off x="839" y="1195"/>
              <a:ext cx="0" cy="2519"/>
            </a:xfrm>
            <a:prstGeom prst="straightConnector1">
              <a:avLst/>
            </a:prstGeom>
            <a:noFill/>
            <a:ln w="38100">
              <a:solidFill>
                <a:srgbClr val="DDDDDD"/>
              </a:solidFill>
              <a:round/>
              <a:headEnd/>
              <a:tailEnd/>
            </a:ln>
            <a:effectLst/>
          </p:spPr>
        </p:cxnSp>
      </p:grpSp>
      <p:grpSp>
        <p:nvGrpSpPr>
          <p:cNvPr id="246793" name="Group 9"/>
          <p:cNvGrpSpPr>
            <a:grpSpLocks/>
          </p:cNvGrpSpPr>
          <p:nvPr/>
        </p:nvGrpSpPr>
        <p:grpSpPr bwMode="auto">
          <a:xfrm>
            <a:off x="6119813" y="5170488"/>
            <a:ext cx="762000" cy="620712"/>
            <a:chOff x="340" y="1195"/>
            <a:chExt cx="998" cy="2519"/>
          </a:xfrm>
        </p:grpSpPr>
        <p:sp>
          <p:nvSpPr>
            <p:cNvPr id="246794" name="AutoShape 10"/>
            <p:cNvSpPr>
              <a:spLocks noChangeArrowheads="1"/>
            </p:cNvSpPr>
            <p:nvPr/>
          </p:nvSpPr>
          <p:spPr bwMode="auto">
            <a:xfrm>
              <a:off x="340" y="1207"/>
              <a:ext cx="998" cy="2495"/>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a:solidFill>
                  <a:schemeClr val="tx1"/>
                </a:solidFill>
                <a:latin typeface="+mj-lt"/>
              </a:endParaRPr>
            </a:p>
          </p:txBody>
        </p:sp>
        <p:cxnSp>
          <p:nvCxnSpPr>
            <p:cNvPr id="246795" name="AutoShape 11"/>
            <p:cNvCxnSpPr>
              <a:cxnSpLocks noChangeShapeType="1"/>
              <a:stCxn id="246794" idx="0"/>
              <a:endCxn id="246794" idx="2"/>
            </p:cNvCxnSpPr>
            <p:nvPr/>
          </p:nvCxnSpPr>
          <p:spPr bwMode="auto">
            <a:xfrm>
              <a:off x="839" y="1195"/>
              <a:ext cx="0" cy="2519"/>
            </a:xfrm>
            <a:prstGeom prst="straightConnector1">
              <a:avLst/>
            </a:prstGeom>
            <a:noFill/>
            <a:ln w="38100">
              <a:solidFill>
                <a:srgbClr val="DDDDDD"/>
              </a:solidFill>
              <a:round/>
              <a:headEnd/>
              <a:tailEnd/>
            </a:ln>
            <a:effectLst/>
          </p:spPr>
        </p:cxnSp>
      </p:grpSp>
      <p:grpSp>
        <p:nvGrpSpPr>
          <p:cNvPr id="246796" name="Group 12"/>
          <p:cNvGrpSpPr>
            <a:grpSpLocks/>
          </p:cNvGrpSpPr>
          <p:nvPr/>
        </p:nvGrpSpPr>
        <p:grpSpPr bwMode="auto">
          <a:xfrm>
            <a:off x="4911725" y="4508500"/>
            <a:ext cx="762000" cy="1282700"/>
            <a:chOff x="340" y="1195"/>
            <a:chExt cx="998" cy="2519"/>
          </a:xfrm>
        </p:grpSpPr>
        <p:sp>
          <p:nvSpPr>
            <p:cNvPr id="246797" name="AutoShape 13"/>
            <p:cNvSpPr>
              <a:spLocks noChangeArrowheads="1"/>
            </p:cNvSpPr>
            <p:nvPr/>
          </p:nvSpPr>
          <p:spPr bwMode="auto">
            <a:xfrm>
              <a:off x="340" y="1207"/>
              <a:ext cx="998" cy="2495"/>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a:solidFill>
                  <a:schemeClr val="tx1"/>
                </a:solidFill>
                <a:latin typeface="+mj-lt"/>
              </a:endParaRPr>
            </a:p>
          </p:txBody>
        </p:sp>
        <p:cxnSp>
          <p:nvCxnSpPr>
            <p:cNvPr id="246798" name="AutoShape 14"/>
            <p:cNvCxnSpPr>
              <a:cxnSpLocks noChangeShapeType="1"/>
              <a:stCxn id="246797" idx="0"/>
              <a:endCxn id="246797" idx="2"/>
            </p:cNvCxnSpPr>
            <p:nvPr/>
          </p:nvCxnSpPr>
          <p:spPr bwMode="auto">
            <a:xfrm>
              <a:off x="839" y="1195"/>
              <a:ext cx="0" cy="2519"/>
            </a:xfrm>
            <a:prstGeom prst="straightConnector1">
              <a:avLst/>
            </a:prstGeom>
            <a:noFill/>
            <a:ln w="38100">
              <a:solidFill>
                <a:srgbClr val="DDDDDD"/>
              </a:solidFill>
              <a:round/>
              <a:headEnd/>
              <a:tailEnd/>
            </a:ln>
            <a:effectLst/>
          </p:spPr>
        </p:cxnSp>
      </p:grpSp>
      <p:sp>
        <p:nvSpPr>
          <p:cNvPr id="246800"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246801" name="AutoShape 17"/>
          <p:cNvCxnSpPr>
            <a:cxnSpLocks noChangeShapeType="1"/>
            <a:stCxn id="246800" idx="0"/>
            <a:endCxn id="246800"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46803"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246804" name="AutoShape 20"/>
          <p:cNvCxnSpPr>
            <a:cxnSpLocks noChangeShapeType="1"/>
            <a:stCxn id="246803" idx="0"/>
            <a:endCxn id="246803"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46805" name="Line 21"/>
          <p:cNvSpPr>
            <a:spLocks noChangeShapeType="1"/>
          </p:cNvSpPr>
          <p:nvPr/>
        </p:nvSpPr>
        <p:spPr bwMode="auto">
          <a:xfrm>
            <a:off x="1824038" y="4365625"/>
            <a:ext cx="5462587"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246806" name="Line 22"/>
          <p:cNvSpPr>
            <a:spLocks noChangeShapeType="1"/>
          </p:cNvSpPr>
          <p:nvPr/>
        </p:nvSpPr>
        <p:spPr bwMode="auto">
          <a:xfrm>
            <a:off x="1824038" y="4665663"/>
            <a:ext cx="304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07" name="Line 23"/>
          <p:cNvSpPr>
            <a:spLocks noChangeShapeType="1"/>
          </p:cNvSpPr>
          <p:nvPr/>
        </p:nvSpPr>
        <p:spPr bwMode="auto">
          <a:xfrm>
            <a:off x="1824038" y="4979988"/>
            <a:ext cx="177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08" name="Line 24"/>
          <p:cNvSpPr>
            <a:spLocks noChangeShapeType="1"/>
          </p:cNvSpPr>
          <p:nvPr/>
        </p:nvSpPr>
        <p:spPr bwMode="auto">
          <a:xfrm>
            <a:off x="1824038" y="5310188"/>
            <a:ext cx="177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09" name="Line 25"/>
          <p:cNvSpPr>
            <a:spLocks noChangeShapeType="1"/>
          </p:cNvSpPr>
          <p:nvPr/>
        </p:nvSpPr>
        <p:spPr bwMode="auto">
          <a:xfrm>
            <a:off x="1824038" y="5603875"/>
            <a:ext cx="508000" cy="0"/>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0" name="Line 26"/>
          <p:cNvSpPr>
            <a:spLocks noChangeShapeType="1"/>
          </p:cNvSpPr>
          <p:nvPr/>
        </p:nvSpPr>
        <p:spPr bwMode="auto">
          <a:xfrm>
            <a:off x="3094038" y="5600700"/>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1" name="Line 27"/>
          <p:cNvSpPr>
            <a:spLocks noChangeShapeType="1"/>
          </p:cNvSpPr>
          <p:nvPr/>
        </p:nvSpPr>
        <p:spPr bwMode="auto">
          <a:xfrm>
            <a:off x="4364038" y="559752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2" name="Line 28"/>
          <p:cNvSpPr>
            <a:spLocks noChangeShapeType="1"/>
          </p:cNvSpPr>
          <p:nvPr/>
        </p:nvSpPr>
        <p:spPr bwMode="auto">
          <a:xfrm>
            <a:off x="5572125" y="5602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3" name="Line 29"/>
          <p:cNvSpPr>
            <a:spLocks noChangeShapeType="1"/>
          </p:cNvSpPr>
          <p:nvPr/>
        </p:nvSpPr>
        <p:spPr bwMode="auto">
          <a:xfrm>
            <a:off x="6778625" y="5602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4" name="Line 30"/>
          <p:cNvSpPr>
            <a:spLocks noChangeShapeType="1"/>
          </p:cNvSpPr>
          <p:nvPr/>
        </p:nvSpPr>
        <p:spPr bwMode="auto">
          <a:xfrm>
            <a:off x="5572125" y="4665663"/>
            <a:ext cx="17145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5" name="Line 31"/>
          <p:cNvSpPr>
            <a:spLocks noChangeShapeType="1"/>
          </p:cNvSpPr>
          <p:nvPr/>
        </p:nvSpPr>
        <p:spPr bwMode="auto">
          <a:xfrm>
            <a:off x="5572125" y="4981575"/>
            <a:ext cx="17145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6" name="Line 32"/>
          <p:cNvSpPr>
            <a:spLocks noChangeShapeType="1"/>
          </p:cNvSpPr>
          <p:nvPr/>
        </p:nvSpPr>
        <p:spPr bwMode="auto">
          <a:xfrm>
            <a:off x="5572125" y="5348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7" name="Line 33"/>
          <p:cNvSpPr>
            <a:spLocks noChangeShapeType="1"/>
          </p:cNvSpPr>
          <p:nvPr/>
        </p:nvSpPr>
        <p:spPr bwMode="auto">
          <a:xfrm>
            <a:off x="6778625" y="5348288"/>
            <a:ext cx="508000" cy="1587"/>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8" name="Line 34"/>
          <p:cNvSpPr>
            <a:spLocks noChangeShapeType="1"/>
          </p:cNvSpPr>
          <p:nvPr/>
        </p:nvSpPr>
        <p:spPr bwMode="auto">
          <a:xfrm>
            <a:off x="4364038" y="531177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19" name="Line 35"/>
          <p:cNvSpPr>
            <a:spLocks noChangeShapeType="1"/>
          </p:cNvSpPr>
          <p:nvPr/>
        </p:nvSpPr>
        <p:spPr bwMode="auto">
          <a:xfrm>
            <a:off x="4364038" y="4981575"/>
            <a:ext cx="508000" cy="1588"/>
          </a:xfrm>
          <a:prstGeom prst="line">
            <a:avLst/>
          </a:prstGeom>
          <a:noFill/>
          <a:ln w="38100">
            <a:solidFill>
              <a:srgbClr val="DDDDDD"/>
            </a:solidFill>
            <a:round/>
            <a:headEnd/>
            <a:tailEnd type="triangle" w="lg" len="lg"/>
          </a:ln>
          <a:effectLst/>
        </p:spPr>
        <p:txBody>
          <a:bodyPr/>
          <a:lstStyle/>
          <a:p>
            <a:endParaRPr lang="en-US">
              <a:latin typeface="+mj-lt"/>
            </a:endParaRPr>
          </a:p>
        </p:txBody>
      </p:sp>
      <p:sp>
        <p:nvSpPr>
          <p:cNvPr id="246820" name="Rectangle 36"/>
          <p:cNvSpPr>
            <a:spLocks noGrp="1" noChangeArrowheads="1"/>
          </p:cNvSpPr>
          <p:nvPr>
            <p:ph type="body" idx="1"/>
          </p:nvPr>
        </p:nvSpPr>
        <p:spPr>
          <a:xfrm>
            <a:off x="611188" y="1557338"/>
            <a:ext cx="8137525" cy="2303462"/>
          </a:xfrm>
          <a:noFill/>
          <a:ln/>
        </p:spPr>
        <p:txBody>
          <a:bodyPr/>
          <a:lstStyle/>
          <a:p>
            <a:r>
              <a:rPr lang="en-US" dirty="0">
                <a:solidFill>
                  <a:srgbClr val="0000FF"/>
                </a:solidFill>
                <a:latin typeface="+mj-lt"/>
              </a:rPr>
              <a:t>Each layer is </a:t>
            </a:r>
            <a:r>
              <a:rPr lang="en-US" dirty="0" smtClean="0">
                <a:latin typeface="+mj-lt"/>
              </a:rPr>
              <a:t>sub-list</a:t>
            </a:r>
            <a:r>
              <a:rPr lang="en-US" dirty="0" smtClean="0">
                <a:solidFill>
                  <a:srgbClr val="0000FF"/>
                </a:solidFill>
                <a:latin typeface="+mj-lt"/>
              </a:rPr>
              <a:t> </a:t>
            </a:r>
            <a:r>
              <a:rPr lang="en-US" dirty="0">
                <a:solidFill>
                  <a:srgbClr val="0000FF"/>
                </a:solidFill>
                <a:latin typeface="+mj-lt"/>
              </a:rPr>
              <a:t>of </a:t>
            </a:r>
            <a:r>
              <a:rPr lang="en-US" dirty="0" smtClean="0">
                <a:solidFill>
                  <a:srgbClr val="0000FF"/>
                </a:solidFill>
                <a:latin typeface="+mj-lt"/>
              </a:rPr>
              <a:t>lower levels</a:t>
            </a:r>
            <a:endParaRPr lang="en-US" sz="1000" dirty="0">
              <a:solidFill>
                <a:srgbClr val="0000FF"/>
              </a:solidFill>
              <a:latin typeface="+mj-lt"/>
              <a:sym typeface="Mathematica1" pitchFamily="2" charset="2"/>
            </a:endParaRPr>
          </a:p>
          <a:p>
            <a:endParaRPr lang="en-US" dirty="0">
              <a:latin typeface="+mj-lt"/>
            </a:endParaRPr>
          </a:p>
          <a:p>
            <a:endParaRPr lang="en-US" dirty="0">
              <a:latin typeface="+mj-lt"/>
            </a:endParaRPr>
          </a:p>
        </p:txBody>
      </p:sp>
      <p:sp>
        <p:nvSpPr>
          <p:cNvPr id="37" name="Footer Placeholder 36"/>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fld id="{3641C148-5FAF-4717-BC7F-4F830BB3BD57}" type="slidenum">
              <a:rPr lang="en-US">
                <a:latin typeface="+mj-lt"/>
              </a:rPr>
              <a:pPr/>
              <a:t>60</a:t>
            </a:fld>
            <a:endParaRPr lang="en-US">
              <a:latin typeface="+mj-lt"/>
            </a:endParaRPr>
          </a:p>
        </p:txBody>
      </p:sp>
      <p:sp>
        <p:nvSpPr>
          <p:cNvPr id="336898" name="Rectangle 2"/>
          <p:cNvSpPr>
            <a:spLocks noGrp="1" noChangeArrowheads="1"/>
          </p:cNvSpPr>
          <p:nvPr>
            <p:ph type="title"/>
          </p:nvPr>
        </p:nvSpPr>
        <p:spPr>
          <a:xfrm>
            <a:off x="611188" y="333375"/>
            <a:ext cx="7772400" cy="1143000"/>
          </a:xfrm>
        </p:spPr>
        <p:txBody>
          <a:bodyPr/>
          <a:lstStyle/>
          <a:p>
            <a:r>
              <a:rPr lang="en-US"/>
              <a:t>contains(7): Linearization</a:t>
            </a:r>
          </a:p>
        </p:txBody>
      </p:sp>
      <p:sp>
        <p:nvSpPr>
          <p:cNvPr id="336899" name="AutoShape 3"/>
          <p:cNvSpPr>
            <a:spLocks noChangeArrowheads="1"/>
          </p:cNvSpPr>
          <p:nvPr/>
        </p:nvSpPr>
        <p:spPr bwMode="auto">
          <a:xfrm>
            <a:off x="6588125" y="4959350"/>
            <a:ext cx="762000" cy="6143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8</a:t>
            </a:r>
          </a:p>
        </p:txBody>
      </p:sp>
      <p:cxnSp>
        <p:nvCxnSpPr>
          <p:cNvPr id="336900" name="AutoShape 4"/>
          <p:cNvCxnSpPr>
            <a:cxnSpLocks noChangeShapeType="1"/>
            <a:stCxn id="336899" idx="0"/>
            <a:endCxn id="336899" idx="2"/>
          </p:cNvCxnSpPr>
          <p:nvPr/>
        </p:nvCxnSpPr>
        <p:spPr bwMode="auto">
          <a:xfrm>
            <a:off x="6969125" y="4956175"/>
            <a:ext cx="0" cy="620713"/>
          </a:xfrm>
          <a:prstGeom prst="straightConnector1">
            <a:avLst/>
          </a:prstGeom>
          <a:noFill/>
          <a:ln w="38100">
            <a:solidFill>
              <a:schemeClr val="tx1"/>
            </a:solidFill>
            <a:round/>
            <a:headEnd/>
            <a:tailEnd/>
          </a:ln>
          <a:effectLst/>
        </p:spPr>
      </p:cxnSp>
      <p:sp>
        <p:nvSpPr>
          <p:cNvPr id="336901" name="AutoShape 5"/>
          <p:cNvSpPr>
            <a:spLocks noChangeArrowheads="1"/>
          </p:cNvSpPr>
          <p:nvPr/>
        </p:nvSpPr>
        <p:spPr bwMode="auto">
          <a:xfrm>
            <a:off x="4241800" y="2643188"/>
            <a:ext cx="762000" cy="12715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6</a:t>
            </a:r>
          </a:p>
        </p:txBody>
      </p:sp>
      <p:cxnSp>
        <p:nvCxnSpPr>
          <p:cNvPr id="336902" name="AutoShape 6"/>
          <p:cNvCxnSpPr>
            <a:cxnSpLocks noChangeShapeType="1"/>
            <a:stCxn id="336901" idx="0"/>
            <a:endCxn id="336901" idx="2"/>
          </p:cNvCxnSpPr>
          <p:nvPr/>
        </p:nvCxnSpPr>
        <p:spPr bwMode="auto">
          <a:xfrm>
            <a:off x="4622800" y="2636838"/>
            <a:ext cx="0" cy="1284287"/>
          </a:xfrm>
          <a:prstGeom prst="straightConnector1">
            <a:avLst/>
          </a:prstGeom>
          <a:noFill/>
          <a:ln w="38100">
            <a:solidFill>
              <a:schemeClr val="tx1"/>
            </a:solidFill>
            <a:round/>
            <a:headEnd/>
            <a:tailEnd/>
          </a:ln>
          <a:effectLst/>
        </p:spPr>
      </p:cxnSp>
      <p:sp>
        <p:nvSpPr>
          <p:cNvPr id="336903" name="AutoShape 7"/>
          <p:cNvSpPr>
            <a:spLocks noChangeArrowheads="1"/>
          </p:cNvSpPr>
          <p:nvPr/>
        </p:nvSpPr>
        <p:spPr bwMode="auto">
          <a:xfrm>
            <a:off x="7807325" y="3941763"/>
            <a:ext cx="762000" cy="16271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9</a:t>
            </a:r>
          </a:p>
        </p:txBody>
      </p:sp>
      <p:cxnSp>
        <p:nvCxnSpPr>
          <p:cNvPr id="336904" name="AutoShape 8"/>
          <p:cNvCxnSpPr>
            <a:cxnSpLocks noChangeShapeType="1"/>
            <a:stCxn id="336903" idx="0"/>
            <a:endCxn id="336903" idx="2"/>
          </p:cNvCxnSpPr>
          <p:nvPr/>
        </p:nvCxnSpPr>
        <p:spPr bwMode="auto">
          <a:xfrm>
            <a:off x="8188325" y="3933825"/>
            <a:ext cx="0" cy="1643063"/>
          </a:xfrm>
          <a:prstGeom prst="straightConnector1">
            <a:avLst/>
          </a:prstGeom>
          <a:noFill/>
          <a:ln w="38100">
            <a:solidFill>
              <a:schemeClr val="tx1"/>
            </a:solidFill>
            <a:round/>
            <a:headEnd/>
            <a:tailEnd/>
          </a:ln>
          <a:effectLst/>
        </p:spPr>
      </p:cxnSp>
      <p:sp>
        <p:nvSpPr>
          <p:cNvPr id="336905" name="Line 9"/>
          <p:cNvSpPr>
            <a:spLocks noChangeShapeType="1"/>
          </p:cNvSpPr>
          <p:nvPr/>
        </p:nvSpPr>
        <p:spPr bwMode="auto">
          <a:xfrm>
            <a:off x="7246938" y="5387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06" name="Line 10"/>
          <p:cNvSpPr>
            <a:spLocks noChangeShapeType="1"/>
          </p:cNvSpPr>
          <p:nvPr/>
        </p:nvSpPr>
        <p:spPr bwMode="auto">
          <a:xfrm>
            <a:off x="7246938" y="5133975"/>
            <a:ext cx="50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07" name="AutoShape 11"/>
          <p:cNvSpPr>
            <a:spLocks noChangeArrowheads="1"/>
          </p:cNvSpPr>
          <p:nvPr/>
        </p:nvSpPr>
        <p:spPr bwMode="auto">
          <a:xfrm>
            <a:off x="1587500" y="5211763"/>
            <a:ext cx="762000" cy="36353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2</a:t>
            </a:r>
          </a:p>
        </p:txBody>
      </p:sp>
      <p:cxnSp>
        <p:nvCxnSpPr>
          <p:cNvPr id="336908" name="AutoShape 12"/>
          <p:cNvCxnSpPr>
            <a:cxnSpLocks noChangeShapeType="1"/>
            <a:stCxn id="336907" idx="0"/>
            <a:endCxn id="336907" idx="2"/>
          </p:cNvCxnSpPr>
          <p:nvPr/>
        </p:nvCxnSpPr>
        <p:spPr bwMode="auto">
          <a:xfrm>
            <a:off x="1968500" y="5210175"/>
            <a:ext cx="0" cy="366713"/>
          </a:xfrm>
          <a:prstGeom prst="straightConnector1">
            <a:avLst/>
          </a:prstGeom>
          <a:noFill/>
          <a:ln w="38100">
            <a:solidFill>
              <a:schemeClr val="tx1"/>
            </a:solidFill>
            <a:round/>
            <a:headEnd/>
            <a:tailEnd/>
          </a:ln>
          <a:effectLst/>
        </p:spPr>
      </p:cxnSp>
      <p:sp>
        <p:nvSpPr>
          <p:cNvPr id="336909" name="AutoShape 13"/>
          <p:cNvSpPr>
            <a:spLocks noChangeArrowheads="1"/>
          </p:cNvSpPr>
          <p:nvPr/>
        </p:nvSpPr>
        <p:spPr bwMode="auto">
          <a:xfrm>
            <a:off x="2771775" y="4586288"/>
            <a:ext cx="762000" cy="98901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5</a:t>
            </a:r>
          </a:p>
        </p:txBody>
      </p:sp>
      <p:cxnSp>
        <p:nvCxnSpPr>
          <p:cNvPr id="336910" name="AutoShape 14"/>
          <p:cNvCxnSpPr>
            <a:cxnSpLocks noChangeShapeType="1"/>
            <a:stCxn id="336909" idx="0"/>
            <a:endCxn id="336909" idx="2"/>
          </p:cNvCxnSpPr>
          <p:nvPr/>
        </p:nvCxnSpPr>
        <p:spPr bwMode="auto">
          <a:xfrm>
            <a:off x="3152775" y="4581525"/>
            <a:ext cx="0" cy="998538"/>
          </a:xfrm>
          <a:prstGeom prst="straightConnector1">
            <a:avLst/>
          </a:prstGeom>
          <a:noFill/>
          <a:ln w="38100">
            <a:solidFill>
              <a:schemeClr val="tx1"/>
            </a:solidFill>
            <a:round/>
            <a:headEnd/>
            <a:tailEnd/>
          </a:ln>
          <a:effectLst/>
        </p:spPr>
      </p:cxnSp>
      <p:sp>
        <p:nvSpPr>
          <p:cNvPr id="336911" name="AutoShape 15"/>
          <p:cNvSpPr>
            <a:spLocks noChangeArrowheads="1"/>
          </p:cNvSpPr>
          <p:nvPr/>
        </p:nvSpPr>
        <p:spPr bwMode="auto">
          <a:xfrm>
            <a:off x="379413" y="3941763"/>
            <a:ext cx="762000" cy="1639887"/>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0</a:t>
            </a:r>
          </a:p>
        </p:txBody>
      </p:sp>
      <p:cxnSp>
        <p:nvCxnSpPr>
          <p:cNvPr id="336912" name="AutoShape 16"/>
          <p:cNvCxnSpPr>
            <a:cxnSpLocks noChangeShapeType="1"/>
            <a:stCxn id="336911" idx="0"/>
            <a:endCxn id="336911" idx="2"/>
          </p:cNvCxnSpPr>
          <p:nvPr/>
        </p:nvCxnSpPr>
        <p:spPr bwMode="auto">
          <a:xfrm>
            <a:off x="760413" y="3933825"/>
            <a:ext cx="0" cy="1655763"/>
          </a:xfrm>
          <a:prstGeom prst="straightConnector1">
            <a:avLst/>
          </a:prstGeom>
          <a:noFill/>
          <a:ln w="38100">
            <a:solidFill>
              <a:schemeClr val="tx1"/>
            </a:solidFill>
            <a:round/>
            <a:headEnd/>
            <a:tailEnd/>
          </a:ln>
          <a:effectLst/>
        </p:spPr>
      </p:cxnSp>
      <p:sp>
        <p:nvSpPr>
          <p:cNvPr id="336913" name="Line 17"/>
          <p:cNvSpPr>
            <a:spLocks noChangeShapeType="1"/>
          </p:cNvSpPr>
          <p:nvPr/>
        </p:nvSpPr>
        <p:spPr bwMode="auto">
          <a:xfrm>
            <a:off x="1016000" y="47656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14" name="Line 18"/>
          <p:cNvSpPr>
            <a:spLocks noChangeShapeType="1"/>
          </p:cNvSpPr>
          <p:nvPr/>
        </p:nvSpPr>
        <p:spPr bwMode="auto">
          <a:xfrm>
            <a:off x="1016000" y="5095875"/>
            <a:ext cx="1778000" cy="1588"/>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15" name="Line 19"/>
          <p:cNvSpPr>
            <a:spLocks noChangeShapeType="1"/>
          </p:cNvSpPr>
          <p:nvPr/>
        </p:nvSpPr>
        <p:spPr bwMode="auto">
          <a:xfrm>
            <a:off x="1016000" y="5389563"/>
            <a:ext cx="508000"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16" name="Line 20"/>
          <p:cNvSpPr>
            <a:spLocks noChangeShapeType="1"/>
          </p:cNvSpPr>
          <p:nvPr/>
        </p:nvSpPr>
        <p:spPr bwMode="auto">
          <a:xfrm>
            <a:off x="2286000" y="538638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17" name="AutoShape 21"/>
          <p:cNvSpPr>
            <a:spLocks noChangeArrowheads="1"/>
          </p:cNvSpPr>
          <p:nvPr/>
        </p:nvSpPr>
        <p:spPr bwMode="auto">
          <a:xfrm>
            <a:off x="5364163" y="2643188"/>
            <a:ext cx="762000" cy="12747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36918" name="AutoShape 22"/>
          <p:cNvCxnSpPr>
            <a:cxnSpLocks noChangeShapeType="1"/>
            <a:stCxn id="336917" idx="0"/>
            <a:endCxn id="336917" idx="2"/>
          </p:cNvCxnSpPr>
          <p:nvPr/>
        </p:nvCxnSpPr>
        <p:spPr bwMode="auto">
          <a:xfrm>
            <a:off x="5745163" y="2636838"/>
            <a:ext cx="0" cy="1287462"/>
          </a:xfrm>
          <a:prstGeom prst="straightConnector1">
            <a:avLst/>
          </a:prstGeom>
          <a:noFill/>
          <a:ln w="38100">
            <a:solidFill>
              <a:schemeClr val="tx1"/>
            </a:solidFill>
            <a:round/>
            <a:headEnd/>
            <a:tailEnd/>
          </a:ln>
          <a:effectLst/>
        </p:spPr>
      </p:cxnSp>
      <p:sp>
        <p:nvSpPr>
          <p:cNvPr id="336919" name="Line 23"/>
          <p:cNvSpPr>
            <a:spLocks noChangeShapeType="1"/>
          </p:cNvSpPr>
          <p:nvPr/>
        </p:nvSpPr>
        <p:spPr bwMode="auto">
          <a:xfrm>
            <a:off x="1058863" y="4168775"/>
            <a:ext cx="6696075" cy="635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21" name="Rectangle 25"/>
          <p:cNvSpPr>
            <a:spLocks noChangeArrowheads="1"/>
          </p:cNvSpPr>
          <p:nvPr/>
        </p:nvSpPr>
        <p:spPr bwMode="auto">
          <a:xfrm>
            <a:off x="1952625" y="52482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36922" name="Rectangle 26"/>
          <p:cNvSpPr>
            <a:spLocks noChangeArrowheads="1"/>
          </p:cNvSpPr>
          <p:nvPr/>
        </p:nvSpPr>
        <p:spPr bwMode="auto">
          <a:xfrm>
            <a:off x="3205163" y="4654550"/>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36924" name="Rectangle 28"/>
          <p:cNvSpPr>
            <a:spLocks noChangeArrowheads="1"/>
          </p:cNvSpPr>
          <p:nvPr/>
        </p:nvSpPr>
        <p:spPr bwMode="auto">
          <a:xfrm>
            <a:off x="7053263" y="4992688"/>
            <a:ext cx="288925" cy="341312"/>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36925" name="Rectangle 29"/>
          <p:cNvSpPr>
            <a:spLocks noChangeArrowheads="1"/>
          </p:cNvSpPr>
          <p:nvPr/>
        </p:nvSpPr>
        <p:spPr bwMode="auto">
          <a:xfrm>
            <a:off x="8243888" y="399097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0</a:t>
            </a:r>
          </a:p>
        </p:txBody>
      </p:sp>
      <p:sp>
        <p:nvSpPr>
          <p:cNvPr id="336926" name="Line 30"/>
          <p:cNvSpPr>
            <a:spLocks noChangeShapeType="1"/>
          </p:cNvSpPr>
          <p:nvPr/>
        </p:nvSpPr>
        <p:spPr bwMode="auto">
          <a:xfrm flipV="1">
            <a:off x="3556000" y="5373688"/>
            <a:ext cx="3032125" cy="9525"/>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27" name="Line 31"/>
          <p:cNvSpPr>
            <a:spLocks noChangeShapeType="1"/>
          </p:cNvSpPr>
          <p:nvPr/>
        </p:nvSpPr>
        <p:spPr bwMode="auto">
          <a:xfrm flipV="1">
            <a:off x="1016000" y="4437063"/>
            <a:ext cx="6724650" cy="142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28" name="Line 32"/>
          <p:cNvSpPr>
            <a:spLocks noChangeShapeType="1"/>
          </p:cNvSpPr>
          <p:nvPr/>
        </p:nvSpPr>
        <p:spPr bwMode="auto">
          <a:xfrm flipV="1">
            <a:off x="3556000" y="5084763"/>
            <a:ext cx="3032125" cy="1270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29" name="Line 33"/>
          <p:cNvSpPr>
            <a:spLocks noChangeShapeType="1"/>
          </p:cNvSpPr>
          <p:nvPr/>
        </p:nvSpPr>
        <p:spPr bwMode="auto">
          <a:xfrm flipV="1">
            <a:off x="3563938" y="4797425"/>
            <a:ext cx="4176712" cy="0"/>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30" name="Rectangle 34"/>
          <p:cNvSpPr>
            <a:spLocks noChangeArrowheads="1"/>
          </p:cNvSpPr>
          <p:nvPr/>
        </p:nvSpPr>
        <p:spPr bwMode="auto">
          <a:xfrm>
            <a:off x="647700" y="1484313"/>
            <a:ext cx="8496300" cy="2816225"/>
          </a:xfrm>
          <a:prstGeom prst="rect">
            <a:avLst/>
          </a:prstGeom>
          <a:noFill/>
          <a:ln w="9525">
            <a:noFill/>
            <a:miter lim="800000"/>
            <a:headEnd/>
            <a:tailEnd/>
          </a:ln>
          <a:effectLst/>
        </p:spPr>
        <p:txBody>
          <a:bodyPr/>
          <a:lstStyle/>
          <a:p>
            <a:pPr marL="342900" indent="-342900" algn="l">
              <a:buFontTx/>
              <a:buChar char="•"/>
            </a:pPr>
            <a:r>
              <a:rPr lang="en-US" sz="2800" b="0">
                <a:solidFill>
                  <a:srgbClr val="0000FF"/>
                </a:solidFill>
                <a:latin typeface="+mj-lt"/>
              </a:rPr>
              <a:t>When do we linearize </a:t>
            </a:r>
            <a:r>
              <a:rPr lang="en-US" sz="2800" b="0">
                <a:solidFill>
                  <a:schemeClr val="tx1"/>
                </a:solidFill>
                <a:latin typeface="+mj-lt"/>
              </a:rPr>
              <a:t>unsuccessful</a:t>
            </a:r>
            <a:r>
              <a:rPr lang="en-US" sz="2800" b="0">
                <a:solidFill>
                  <a:srgbClr val="0000FF"/>
                </a:solidFill>
                <a:latin typeface="+mj-lt"/>
              </a:rPr>
              <a:t> Search?</a:t>
            </a:r>
            <a:endParaRPr lang="en-US" sz="2800" b="0">
              <a:solidFill>
                <a:schemeClr val="tx1"/>
              </a:solidFill>
              <a:latin typeface="+mj-lt"/>
            </a:endParaRPr>
          </a:p>
          <a:p>
            <a:pPr marL="742950" lvl="1" indent="-285750" algn="l">
              <a:buFontTx/>
              <a:buChar char="–"/>
            </a:pPr>
            <a:endParaRPr lang="en-US" sz="2000" b="0">
              <a:solidFill>
                <a:schemeClr val="bg2"/>
              </a:solidFill>
              <a:latin typeface="+mj-lt"/>
            </a:endParaRPr>
          </a:p>
        </p:txBody>
      </p:sp>
      <p:sp>
        <p:nvSpPr>
          <p:cNvPr id="336931" name="Freeform 35"/>
          <p:cNvSpPr>
            <a:spLocks/>
          </p:cNvSpPr>
          <p:nvPr/>
        </p:nvSpPr>
        <p:spPr bwMode="auto">
          <a:xfrm>
            <a:off x="5929313" y="2624138"/>
            <a:ext cx="1811337" cy="1812925"/>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336932" name="Freeform 36"/>
          <p:cNvSpPr>
            <a:spLocks/>
          </p:cNvSpPr>
          <p:nvPr/>
        </p:nvSpPr>
        <p:spPr bwMode="auto">
          <a:xfrm>
            <a:off x="5929313" y="2913063"/>
            <a:ext cx="1811337" cy="1884362"/>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336933" name="Freeform 37"/>
          <p:cNvSpPr>
            <a:spLocks/>
          </p:cNvSpPr>
          <p:nvPr/>
        </p:nvSpPr>
        <p:spPr bwMode="auto">
          <a:xfrm>
            <a:off x="5929313" y="3200400"/>
            <a:ext cx="658812"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336934" name="Freeform 38"/>
          <p:cNvSpPr>
            <a:spLocks/>
          </p:cNvSpPr>
          <p:nvPr/>
        </p:nvSpPr>
        <p:spPr bwMode="auto">
          <a:xfrm>
            <a:off x="5929313" y="3489325"/>
            <a:ext cx="658812" cy="1884363"/>
          </a:xfrm>
          <a:custGeom>
            <a:avLst/>
            <a:gdLst/>
            <a:ahLst/>
            <a:cxnLst>
              <a:cxn ang="0">
                <a:pos x="52" y="144"/>
              </a:cxn>
              <a:cxn ang="0">
                <a:pos x="370" y="144"/>
              </a:cxn>
              <a:cxn ang="0">
                <a:pos x="7" y="1006"/>
              </a:cxn>
              <a:cxn ang="0">
                <a:pos x="415" y="1187"/>
              </a:cxn>
            </a:cxnLst>
            <a:rect l="0" t="0" r="r" b="b"/>
            <a:pathLst>
              <a:path w="415" h="1187">
                <a:moveTo>
                  <a:pt x="52" y="144"/>
                </a:moveTo>
                <a:cubicBezTo>
                  <a:pt x="214" y="72"/>
                  <a:pt x="377" y="0"/>
                  <a:pt x="370" y="144"/>
                </a:cubicBezTo>
                <a:cubicBezTo>
                  <a:pt x="363" y="288"/>
                  <a:pt x="0" y="832"/>
                  <a:pt x="7" y="1006"/>
                </a:cubicBezTo>
                <a:cubicBezTo>
                  <a:pt x="14" y="1180"/>
                  <a:pt x="214" y="1183"/>
                  <a:pt x="415" y="1187"/>
                </a:cubicBezTo>
              </a:path>
            </a:pathLst>
          </a:custGeom>
          <a:noFill/>
          <a:ln w="38100" cmpd="sng">
            <a:solidFill>
              <a:schemeClr val="tx1"/>
            </a:solidFill>
            <a:round/>
            <a:headEnd type="none" w="med" len="med"/>
            <a:tailEnd type="triangle" w="lg" len="lg"/>
          </a:ln>
          <a:effectLst/>
        </p:spPr>
        <p:txBody>
          <a:bodyPr/>
          <a:lstStyle/>
          <a:p>
            <a:endParaRPr lang="en-US">
              <a:latin typeface="+mj-lt"/>
            </a:endParaRPr>
          </a:p>
        </p:txBody>
      </p:sp>
      <p:sp>
        <p:nvSpPr>
          <p:cNvPr id="336935" name="Line 39"/>
          <p:cNvSpPr>
            <a:spLocks noChangeShapeType="1"/>
          </p:cNvSpPr>
          <p:nvPr/>
        </p:nvSpPr>
        <p:spPr bwMode="auto">
          <a:xfrm>
            <a:off x="4859338" y="31416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36" name="Line 40"/>
          <p:cNvSpPr>
            <a:spLocks noChangeShapeType="1"/>
          </p:cNvSpPr>
          <p:nvPr/>
        </p:nvSpPr>
        <p:spPr bwMode="auto">
          <a:xfrm>
            <a:off x="4859338" y="35004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37" name="Line 41"/>
          <p:cNvSpPr>
            <a:spLocks noChangeShapeType="1"/>
          </p:cNvSpPr>
          <p:nvPr/>
        </p:nvSpPr>
        <p:spPr bwMode="auto">
          <a:xfrm>
            <a:off x="4859338" y="3789363"/>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38" name="Line 42"/>
          <p:cNvSpPr>
            <a:spLocks noChangeShapeType="1"/>
          </p:cNvSpPr>
          <p:nvPr/>
        </p:nvSpPr>
        <p:spPr bwMode="auto">
          <a:xfrm>
            <a:off x="4859338" y="2852738"/>
            <a:ext cx="508000" cy="1587"/>
          </a:xfrm>
          <a:prstGeom prst="line">
            <a:avLst/>
          </a:prstGeom>
          <a:noFill/>
          <a:ln w="38100">
            <a:solidFill>
              <a:schemeClr val="tx1"/>
            </a:solidFill>
            <a:round/>
            <a:headEnd/>
            <a:tailEnd type="triangle" w="lg" len="lg"/>
          </a:ln>
          <a:effectLst/>
        </p:spPr>
        <p:txBody>
          <a:bodyPr/>
          <a:lstStyle/>
          <a:p>
            <a:endParaRPr lang="en-US">
              <a:latin typeface="+mj-lt"/>
            </a:endParaRPr>
          </a:p>
        </p:txBody>
      </p:sp>
      <p:sp>
        <p:nvSpPr>
          <p:cNvPr id="336939" name="Rectangle 43"/>
          <p:cNvSpPr>
            <a:spLocks noChangeArrowheads="1"/>
          </p:cNvSpPr>
          <p:nvPr/>
        </p:nvSpPr>
        <p:spPr bwMode="auto">
          <a:xfrm>
            <a:off x="4691063" y="2689225"/>
            <a:ext cx="288925" cy="341313"/>
          </a:xfrm>
          <a:prstGeom prst="rect">
            <a:avLst/>
          </a:prstGeom>
          <a:solidFill>
            <a:schemeClr val="accent1"/>
          </a:solidFill>
          <a:ln w="38100">
            <a:solidFill>
              <a:schemeClr val="tx1"/>
            </a:solidFill>
            <a:miter lim="800000"/>
            <a:headEnd/>
            <a:tailEnd/>
          </a:ln>
          <a:effectLst/>
        </p:spPr>
        <p:txBody>
          <a:bodyPr wrap="none" anchor="ctr"/>
          <a:lstStyle/>
          <a:p>
            <a:pPr>
              <a:lnSpc>
                <a:spcPct val="100000"/>
              </a:lnSpc>
              <a:spcBef>
                <a:spcPct val="0"/>
              </a:spcBef>
            </a:pPr>
            <a:r>
              <a:rPr lang="en-US" sz="2400">
                <a:latin typeface="+mj-lt"/>
              </a:rPr>
              <a:t>1</a:t>
            </a:r>
          </a:p>
        </p:txBody>
      </p:sp>
      <p:sp>
        <p:nvSpPr>
          <p:cNvPr id="336950" name="AutoShape 54"/>
          <p:cNvSpPr>
            <a:spLocks noChangeArrowheads="1"/>
          </p:cNvSpPr>
          <p:nvPr/>
        </p:nvSpPr>
        <p:spPr bwMode="auto">
          <a:xfrm>
            <a:off x="4067175" y="4298950"/>
            <a:ext cx="762000" cy="12747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a:solidFill>
                  <a:schemeClr val="tx1"/>
                </a:solidFill>
                <a:latin typeface="+mj-lt"/>
              </a:rPr>
              <a:t>7</a:t>
            </a:r>
          </a:p>
        </p:txBody>
      </p:sp>
      <p:cxnSp>
        <p:nvCxnSpPr>
          <p:cNvPr id="336951" name="AutoShape 55"/>
          <p:cNvCxnSpPr>
            <a:cxnSpLocks noChangeShapeType="1"/>
            <a:stCxn id="336950" idx="0"/>
            <a:endCxn id="336950" idx="2"/>
          </p:cNvCxnSpPr>
          <p:nvPr/>
        </p:nvCxnSpPr>
        <p:spPr bwMode="auto">
          <a:xfrm>
            <a:off x="4448175" y="4292600"/>
            <a:ext cx="0" cy="1287463"/>
          </a:xfrm>
          <a:prstGeom prst="straightConnector1">
            <a:avLst/>
          </a:prstGeom>
          <a:noFill/>
          <a:ln w="38100">
            <a:solidFill>
              <a:schemeClr val="tx1"/>
            </a:solidFill>
            <a:round/>
            <a:headEnd/>
            <a:tailEnd/>
          </a:ln>
          <a:effectLst/>
        </p:spPr>
      </p:cxnSp>
      <p:sp>
        <p:nvSpPr>
          <p:cNvPr id="336954" name="Text Box 58"/>
          <p:cNvSpPr txBox="1">
            <a:spLocks noChangeArrowheads="1"/>
          </p:cNvSpPr>
          <p:nvPr/>
        </p:nvSpPr>
        <p:spPr bwMode="auto">
          <a:xfrm>
            <a:off x="468313" y="2565400"/>
            <a:ext cx="3315331" cy="830997"/>
          </a:xfrm>
          <a:prstGeom prst="rect">
            <a:avLst/>
          </a:prstGeom>
          <a:noFill/>
          <a:ln w="9525">
            <a:noFill/>
            <a:miter lim="800000"/>
            <a:headEnd/>
            <a:tailEnd/>
          </a:ln>
          <a:effectLst/>
        </p:spPr>
        <p:txBody>
          <a:bodyPr wrap="none">
            <a:spAutoFit/>
          </a:bodyPr>
          <a:lstStyle/>
          <a:p>
            <a:pPr algn="l">
              <a:lnSpc>
                <a:spcPct val="100000"/>
              </a:lnSpc>
              <a:spcBef>
                <a:spcPct val="0"/>
              </a:spcBef>
            </a:pPr>
            <a:r>
              <a:rPr lang="en-US" sz="2400">
                <a:solidFill>
                  <a:schemeClr val="tx1"/>
                </a:solidFill>
                <a:latin typeface="+mj-lt"/>
              </a:rPr>
              <a:t>Prove</a:t>
            </a:r>
            <a:r>
              <a:rPr lang="en-US" sz="2400" b="0">
                <a:solidFill>
                  <a:srgbClr val="0000FF"/>
                </a:solidFill>
                <a:latin typeface="+mj-lt"/>
              </a:rPr>
              <a:t>: at some point </a:t>
            </a:r>
            <a:r>
              <a:rPr lang="en-US" sz="2400" b="0">
                <a:solidFill>
                  <a:schemeClr val="tx1"/>
                </a:solidFill>
                <a:latin typeface="+mj-lt"/>
              </a:rPr>
              <a:t>7</a:t>
            </a:r>
            <a:endParaRPr lang="en-US" sz="2400" b="0">
              <a:solidFill>
                <a:srgbClr val="0000FF"/>
              </a:solidFill>
              <a:latin typeface="+mj-lt"/>
            </a:endParaRPr>
          </a:p>
          <a:p>
            <a:pPr algn="l">
              <a:lnSpc>
                <a:spcPct val="100000"/>
              </a:lnSpc>
              <a:spcBef>
                <a:spcPct val="0"/>
              </a:spcBef>
            </a:pPr>
            <a:r>
              <a:rPr lang="en-US" sz="2400" b="0">
                <a:solidFill>
                  <a:srgbClr val="0000FF"/>
                </a:solidFill>
                <a:latin typeface="+mj-lt"/>
              </a:rPr>
              <a:t>was not in the skip list</a:t>
            </a:r>
          </a:p>
        </p:txBody>
      </p:sp>
      <p:sp>
        <p:nvSpPr>
          <p:cNvPr id="336955" name="AutoShape 59"/>
          <p:cNvSpPr>
            <a:spLocks noChangeArrowheads="1"/>
          </p:cNvSpPr>
          <p:nvPr/>
        </p:nvSpPr>
        <p:spPr bwMode="auto">
          <a:xfrm>
            <a:off x="755650"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6956" name="AutoShape 60"/>
          <p:cNvSpPr>
            <a:spLocks noChangeArrowheads="1"/>
          </p:cNvSpPr>
          <p:nvPr/>
        </p:nvSpPr>
        <p:spPr bwMode="auto">
          <a:xfrm>
            <a:off x="1978025" y="52101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6957" name="AutoShape 61"/>
          <p:cNvSpPr>
            <a:spLocks noChangeArrowheads="1"/>
          </p:cNvSpPr>
          <p:nvPr/>
        </p:nvSpPr>
        <p:spPr bwMode="auto">
          <a:xfrm>
            <a:off x="3132138" y="46339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6958" name="AutoShape 62"/>
          <p:cNvSpPr>
            <a:spLocks noChangeArrowheads="1"/>
          </p:cNvSpPr>
          <p:nvPr/>
        </p:nvSpPr>
        <p:spPr bwMode="auto">
          <a:xfrm>
            <a:off x="8170863" y="3986213"/>
            <a:ext cx="361950" cy="379412"/>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6959" name="AutoShape 63"/>
          <p:cNvSpPr>
            <a:spLocks noChangeArrowheads="1"/>
          </p:cNvSpPr>
          <p:nvPr/>
        </p:nvSpPr>
        <p:spPr bwMode="auto">
          <a:xfrm>
            <a:off x="7018338" y="4994275"/>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6960" name="AutoShape 64"/>
          <p:cNvSpPr>
            <a:spLocks noChangeArrowheads="1"/>
          </p:cNvSpPr>
          <p:nvPr/>
        </p:nvSpPr>
        <p:spPr bwMode="auto">
          <a:xfrm>
            <a:off x="4641850" y="2689225"/>
            <a:ext cx="361950" cy="379413"/>
          </a:xfrm>
          <a:prstGeom prst="roundRect">
            <a:avLst>
              <a:gd name="adj" fmla="val 16667"/>
            </a:avLst>
          </a:prstGeom>
          <a:solidFill>
            <a:srgbClr val="FF505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6964" name="AutoShape 68"/>
          <p:cNvSpPr>
            <a:spLocks noChangeArrowheads="1"/>
          </p:cNvSpPr>
          <p:nvPr/>
        </p:nvSpPr>
        <p:spPr bwMode="auto">
          <a:xfrm>
            <a:off x="5724525" y="2689225"/>
            <a:ext cx="361950" cy="379413"/>
          </a:xfrm>
          <a:prstGeom prst="roundRect">
            <a:avLst>
              <a:gd name="adj" fmla="val 16667"/>
            </a:avLst>
          </a:prstGeom>
          <a:solidFill>
            <a:srgbClr val="FF5050"/>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sp>
        <p:nvSpPr>
          <p:cNvPr id="336965" name="AutoShape 69"/>
          <p:cNvSpPr>
            <a:spLocks noChangeArrowheads="1"/>
          </p:cNvSpPr>
          <p:nvPr/>
        </p:nvSpPr>
        <p:spPr bwMode="auto">
          <a:xfrm>
            <a:off x="4427538" y="4292600"/>
            <a:ext cx="361950" cy="379413"/>
          </a:xfrm>
          <a:prstGeom prst="roundRect">
            <a:avLst>
              <a:gd name="adj" fmla="val 16667"/>
            </a:avLst>
          </a:prstGeom>
          <a:solidFill>
            <a:srgbClr val="66FF33"/>
          </a:solidFill>
          <a:ln w="38100">
            <a:solidFill>
              <a:schemeClr val="tx1"/>
            </a:solidFill>
            <a:round/>
            <a:headEnd/>
            <a:tailEnd/>
          </a:ln>
          <a:effectLst/>
        </p:spPr>
        <p:txBody>
          <a:bodyPr wrap="none"/>
          <a:lstStyle/>
          <a:p>
            <a:pPr algn="r" eaLnBrk="0" hangingPunct="0">
              <a:lnSpc>
                <a:spcPct val="100000"/>
              </a:lnSpc>
              <a:spcBef>
                <a:spcPct val="0"/>
              </a:spcBef>
            </a:pPr>
            <a:endParaRPr lang="en-US" sz="2800">
              <a:solidFill>
                <a:srgbClr val="0000FF"/>
              </a:solidFill>
              <a:latin typeface="+mj-lt"/>
            </a:endParaRPr>
          </a:p>
        </p:txBody>
      </p:sp>
      <p:grpSp>
        <p:nvGrpSpPr>
          <p:cNvPr id="336966" name="Group 70"/>
          <p:cNvGrpSpPr>
            <a:grpSpLocks/>
          </p:cNvGrpSpPr>
          <p:nvPr/>
        </p:nvGrpSpPr>
        <p:grpSpPr bwMode="auto">
          <a:xfrm>
            <a:off x="4140200" y="2205038"/>
            <a:ext cx="785813" cy="425450"/>
            <a:chOff x="1584" y="816"/>
            <a:chExt cx="912" cy="816"/>
          </a:xfrm>
        </p:grpSpPr>
        <p:sp>
          <p:nvSpPr>
            <p:cNvPr id="336967" name="Freeform 71"/>
            <p:cNvSpPr>
              <a:spLocks/>
            </p:cNvSpPr>
            <p:nvPr/>
          </p:nvSpPr>
          <p:spPr bwMode="auto">
            <a:xfrm>
              <a:off x="2352" y="1056"/>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336968" name="Freeform 72"/>
            <p:cNvSpPr>
              <a:spLocks/>
            </p:cNvSpPr>
            <p:nvPr/>
          </p:nvSpPr>
          <p:spPr bwMode="auto">
            <a:xfrm>
              <a:off x="2160" y="912"/>
              <a:ext cx="144" cy="336"/>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336969" name="Freeform 73"/>
            <p:cNvSpPr>
              <a:spLocks/>
            </p:cNvSpPr>
            <p:nvPr/>
          </p:nvSpPr>
          <p:spPr bwMode="auto">
            <a:xfrm>
              <a:off x="1920" y="816"/>
              <a:ext cx="144" cy="288"/>
            </a:xfrm>
            <a:custGeom>
              <a:avLst/>
              <a:gdLst/>
              <a:ahLst/>
              <a:cxnLst>
                <a:cxn ang="0">
                  <a:pos x="0" y="48"/>
                </a:cxn>
                <a:cxn ang="0">
                  <a:pos x="96" y="0"/>
                </a:cxn>
                <a:cxn ang="0">
                  <a:pos x="144" y="48"/>
                </a:cxn>
                <a:cxn ang="0">
                  <a:pos x="144" y="336"/>
                </a:cxn>
                <a:cxn ang="0">
                  <a:pos x="96" y="288"/>
                </a:cxn>
                <a:cxn ang="0">
                  <a:pos x="96" y="96"/>
                </a:cxn>
                <a:cxn ang="0">
                  <a:pos x="0" y="144"/>
                </a:cxn>
                <a:cxn ang="0">
                  <a:pos x="0" y="48"/>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336970" name="Freeform 74"/>
            <p:cNvSpPr>
              <a:spLocks/>
            </p:cNvSpPr>
            <p:nvPr/>
          </p:nvSpPr>
          <p:spPr bwMode="auto">
            <a:xfrm>
              <a:off x="1659" y="816"/>
              <a:ext cx="789" cy="535"/>
            </a:xfrm>
            <a:custGeom>
              <a:avLst/>
              <a:gdLst/>
              <a:ahLst/>
              <a:cxnLst>
                <a:cxn ang="0">
                  <a:pos x="261" y="0"/>
                </a:cxn>
                <a:cxn ang="0">
                  <a:pos x="789" y="336"/>
                </a:cxn>
                <a:cxn ang="0">
                  <a:pos x="494" y="535"/>
                </a:cxn>
                <a:cxn ang="0">
                  <a:pos x="0" y="96"/>
                </a:cxn>
                <a:cxn ang="0">
                  <a:pos x="261" y="0"/>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336971" name="Freeform 75"/>
            <p:cNvSpPr>
              <a:spLocks/>
            </p:cNvSpPr>
            <p:nvPr/>
          </p:nvSpPr>
          <p:spPr bwMode="auto">
            <a:xfrm>
              <a:off x="1669" y="912"/>
              <a:ext cx="491" cy="567"/>
            </a:xfrm>
            <a:custGeom>
              <a:avLst/>
              <a:gdLst/>
              <a:ahLst/>
              <a:cxnLst>
                <a:cxn ang="0">
                  <a:pos x="11" y="0"/>
                </a:cxn>
                <a:cxn ang="0">
                  <a:pos x="491" y="432"/>
                </a:cxn>
                <a:cxn ang="0">
                  <a:pos x="484" y="567"/>
                </a:cxn>
                <a:cxn ang="0">
                  <a:pos x="0" y="119"/>
                </a:cxn>
                <a:cxn ang="0">
                  <a:pos x="11" y="0"/>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336972" name="Freeform 76"/>
            <p:cNvSpPr>
              <a:spLocks/>
            </p:cNvSpPr>
            <p:nvPr/>
          </p:nvSpPr>
          <p:spPr bwMode="auto">
            <a:xfrm>
              <a:off x="2144" y="1152"/>
              <a:ext cx="304" cy="327"/>
            </a:xfrm>
            <a:custGeom>
              <a:avLst/>
              <a:gdLst/>
              <a:ahLst/>
              <a:cxnLst>
                <a:cxn ang="0">
                  <a:pos x="304" y="0"/>
                </a:cxn>
                <a:cxn ang="0">
                  <a:pos x="304" y="96"/>
                </a:cxn>
                <a:cxn ang="0">
                  <a:pos x="0" y="327"/>
                </a:cxn>
                <a:cxn ang="0">
                  <a:pos x="18" y="181"/>
                </a:cxn>
                <a:cxn ang="0">
                  <a:pos x="304" y="0"/>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336973" name="Freeform 77"/>
            <p:cNvSpPr>
              <a:spLocks/>
            </p:cNvSpPr>
            <p:nvPr/>
          </p:nvSpPr>
          <p:spPr bwMode="auto">
            <a:xfrm>
              <a:off x="1920" y="1296"/>
              <a:ext cx="240" cy="336"/>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336974" name="Freeform 78"/>
            <p:cNvSpPr>
              <a:spLocks/>
            </p:cNvSpPr>
            <p:nvPr/>
          </p:nvSpPr>
          <p:spPr bwMode="auto">
            <a:xfrm>
              <a:off x="1728" y="1152"/>
              <a:ext cx="240"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sp>
          <p:nvSpPr>
            <p:cNvPr id="336975" name="Freeform 79"/>
            <p:cNvSpPr>
              <a:spLocks/>
            </p:cNvSpPr>
            <p:nvPr/>
          </p:nvSpPr>
          <p:spPr bwMode="auto">
            <a:xfrm>
              <a:off x="1584" y="1008"/>
              <a:ext cx="192" cy="288"/>
            </a:xfrm>
            <a:custGeom>
              <a:avLst/>
              <a:gdLst/>
              <a:ahLst/>
              <a:cxnLst>
                <a:cxn ang="0">
                  <a:pos x="192" y="0"/>
                </a:cxn>
                <a:cxn ang="0">
                  <a:pos x="336" y="96"/>
                </a:cxn>
                <a:cxn ang="0">
                  <a:pos x="96" y="144"/>
                </a:cxn>
                <a:cxn ang="0">
                  <a:pos x="96" y="432"/>
                </a:cxn>
                <a:cxn ang="0">
                  <a:pos x="0" y="336"/>
                </a:cxn>
                <a:cxn ang="0">
                  <a:pos x="0" y="48"/>
                </a:cxn>
                <a:cxn ang="0">
                  <a:pos x="192" y="0"/>
                </a:cxn>
              </a:cxnLst>
              <a:rect l="0" t="0" r="r" b="b"/>
              <a:pathLst>
                <a:path w="336" h="432">
                  <a:moveTo>
                    <a:pt x="192" y="0"/>
                  </a:moveTo>
                  <a:lnTo>
                    <a:pt x="336" y="96"/>
                  </a:lnTo>
                  <a:lnTo>
                    <a:pt x="96" y="144"/>
                  </a:lnTo>
                  <a:lnTo>
                    <a:pt x="96" y="432"/>
                  </a:lnTo>
                  <a:lnTo>
                    <a:pt x="0" y="336"/>
                  </a:lnTo>
                  <a:lnTo>
                    <a:pt x="0" y="48"/>
                  </a:lnTo>
                  <a:lnTo>
                    <a:pt x="192" y="0"/>
                  </a:lnTo>
                  <a:close/>
                </a:path>
              </a:pathLst>
            </a:custGeom>
            <a:solidFill>
              <a:srgbClr val="FF0000"/>
            </a:solidFill>
            <a:ln w="9525" cap="flat" cmpd="sng">
              <a:solidFill>
                <a:schemeClr val="tx1"/>
              </a:solidFill>
              <a:prstDash val="solid"/>
              <a:round/>
              <a:headEnd type="none" w="med" len="med"/>
              <a:tailEnd type="none" w="med" len="med"/>
            </a:ln>
            <a:effectLst/>
          </p:spPr>
          <p:txBody>
            <a:bodyPr wrap="none" anchor="ctr"/>
            <a:lstStyle/>
            <a:p>
              <a:endParaRPr lang="en-US">
                <a:latin typeface="+mj-lt"/>
              </a:endParaRPr>
            </a:p>
          </p:txBody>
        </p:sp>
      </p:grpSp>
      <p:sp>
        <p:nvSpPr>
          <p:cNvPr id="65" name="Footer Placeholder 64"/>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F6BAF6-2FA6-4BAD-9337-4F231AA37794}" type="slidenum">
              <a:rPr lang="en-US">
                <a:latin typeface="+mj-lt"/>
              </a:rPr>
              <a:pPr/>
              <a:t>61</a:t>
            </a:fld>
            <a:endParaRPr lang="en-US">
              <a:latin typeface="+mj-lt"/>
            </a:endParaRPr>
          </a:p>
        </p:txBody>
      </p:sp>
      <p:sp>
        <p:nvSpPr>
          <p:cNvPr id="94210" name="Rectangle 2"/>
          <p:cNvSpPr>
            <a:spLocks noGrp="1" noChangeArrowheads="1"/>
          </p:cNvSpPr>
          <p:nvPr>
            <p:ph type="title"/>
          </p:nvPr>
        </p:nvSpPr>
        <p:spPr>
          <a:xfrm>
            <a:off x="685800" y="333375"/>
            <a:ext cx="7772400" cy="1143000"/>
          </a:xfrm>
        </p:spPr>
        <p:txBody>
          <a:bodyPr/>
          <a:lstStyle/>
          <a:p>
            <a:r>
              <a:rPr lang="en-US"/>
              <a:t>A Simple Experiment</a:t>
            </a:r>
          </a:p>
        </p:txBody>
      </p:sp>
      <p:sp>
        <p:nvSpPr>
          <p:cNvPr id="94211" name="Rectangle 3"/>
          <p:cNvSpPr>
            <a:spLocks noGrp="1" noChangeArrowheads="1"/>
          </p:cNvSpPr>
          <p:nvPr>
            <p:ph type="body" idx="1"/>
          </p:nvPr>
        </p:nvSpPr>
        <p:spPr>
          <a:xfrm>
            <a:off x="179388" y="2058988"/>
            <a:ext cx="8964612" cy="4322762"/>
          </a:xfrm>
        </p:spPr>
        <p:txBody>
          <a:bodyPr/>
          <a:lstStyle/>
          <a:p>
            <a:r>
              <a:rPr lang="en-US" sz="2800" dirty="0">
                <a:solidFill>
                  <a:srgbClr val="0000FF"/>
                </a:solidFill>
                <a:latin typeface="+mj-lt"/>
              </a:rPr>
              <a:t>Each thread runs 1 million iterations, each either:</a:t>
            </a:r>
          </a:p>
          <a:p>
            <a:pPr lvl="1"/>
            <a:r>
              <a:rPr lang="en-US" sz="2400" b="1" dirty="0">
                <a:latin typeface="+mj-lt"/>
              </a:rPr>
              <a:t>add()</a:t>
            </a:r>
          </a:p>
          <a:p>
            <a:pPr lvl="1"/>
            <a:r>
              <a:rPr lang="en-US" sz="2400" b="1" dirty="0">
                <a:latin typeface="+mj-lt"/>
              </a:rPr>
              <a:t>remove()</a:t>
            </a:r>
          </a:p>
          <a:p>
            <a:pPr lvl="1"/>
            <a:r>
              <a:rPr lang="en-US" sz="2400" b="1" dirty="0">
                <a:latin typeface="+mj-lt"/>
              </a:rPr>
              <a:t>contains()</a:t>
            </a:r>
            <a:endParaRPr lang="en-US" sz="2000" b="1" dirty="0">
              <a:latin typeface="+mj-lt"/>
            </a:endParaRPr>
          </a:p>
          <a:p>
            <a:r>
              <a:rPr lang="en-US" sz="2800" dirty="0">
                <a:solidFill>
                  <a:srgbClr val="0000FF"/>
                </a:solidFill>
                <a:latin typeface="+mj-lt"/>
              </a:rPr>
              <a:t>Item and method chosen in random from some distribution</a:t>
            </a:r>
          </a:p>
          <a:p>
            <a:endParaRPr lang="en-US" sz="2800" dirty="0">
              <a:solidFill>
                <a:srgbClr val="0000FF"/>
              </a:solidFill>
              <a:latin typeface="+mj-lt"/>
            </a:endParaRPr>
          </a:p>
        </p:txBody>
      </p:sp>
      <p:sp>
        <p:nvSpPr>
          <p:cNvPr id="6" name="Footer Placeholder 5"/>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15B4669-6A07-490D-AD14-9FBF546F532D}" type="slidenum">
              <a:rPr lang="en-US">
                <a:latin typeface="+mj-lt"/>
              </a:rPr>
              <a:pPr/>
              <a:t>62</a:t>
            </a:fld>
            <a:endParaRPr lang="en-US">
              <a:latin typeface="+mj-lt"/>
            </a:endParaRPr>
          </a:p>
        </p:txBody>
      </p:sp>
      <p:pic>
        <p:nvPicPr>
          <p:cNvPr id="58373" name="Picture 5"/>
          <p:cNvPicPr>
            <a:picLocks noChangeAspect="1" noChangeArrowheads="1"/>
          </p:cNvPicPr>
          <p:nvPr/>
        </p:nvPicPr>
        <p:blipFill>
          <a:blip r:embed="rId3" cstate="print"/>
          <a:srcRect/>
          <a:stretch>
            <a:fillRect/>
          </a:stretch>
        </p:blipFill>
        <p:spPr bwMode="auto">
          <a:xfrm>
            <a:off x="755650" y="1111250"/>
            <a:ext cx="7400925" cy="5054600"/>
          </a:xfrm>
          <a:prstGeom prst="rect">
            <a:avLst/>
          </a:prstGeom>
          <a:noFill/>
          <a:ln w="9525">
            <a:noFill/>
            <a:miter lim="800000"/>
            <a:headEnd/>
            <a:tailEnd/>
          </a:ln>
          <a:effectLst/>
        </p:spPr>
      </p:pic>
      <p:sp>
        <p:nvSpPr>
          <p:cNvPr id="58370" name="Rectangle 2"/>
          <p:cNvSpPr>
            <a:spLocks noGrp="1" noChangeArrowheads="1"/>
          </p:cNvSpPr>
          <p:nvPr>
            <p:ph type="title"/>
          </p:nvPr>
        </p:nvSpPr>
        <p:spPr>
          <a:xfrm>
            <a:off x="217488" y="-90488"/>
            <a:ext cx="8458200" cy="1143001"/>
          </a:xfrm>
        </p:spPr>
        <p:txBody>
          <a:bodyPr/>
          <a:lstStyle/>
          <a:p>
            <a:r>
              <a:rPr lang="en-US"/>
              <a:t>Lazy Skip List: Performance</a:t>
            </a:r>
          </a:p>
        </p:txBody>
      </p:sp>
      <p:sp>
        <p:nvSpPr>
          <p:cNvPr id="58372" name="AutoShape 4"/>
          <p:cNvSpPr>
            <a:spLocks noChangeArrowheads="1"/>
          </p:cNvSpPr>
          <p:nvPr/>
        </p:nvSpPr>
        <p:spPr bwMode="auto">
          <a:xfrm>
            <a:off x="3851275" y="4510088"/>
            <a:ext cx="2879725" cy="431800"/>
          </a:xfrm>
          <a:prstGeom prst="notchedRightArrow">
            <a:avLst>
              <a:gd name="adj1" fmla="val 57352"/>
              <a:gd name="adj2" fmla="val 78300"/>
            </a:avLst>
          </a:prstGeom>
          <a:solidFill>
            <a:schemeClr val="accent1"/>
          </a:solidFill>
          <a:ln w="9525">
            <a:solidFill>
              <a:schemeClr val="tx1"/>
            </a:solidFill>
            <a:miter lim="800000"/>
            <a:headEnd/>
            <a:tailEnd/>
          </a:ln>
          <a:effectLst/>
        </p:spPr>
        <p:txBody>
          <a:bodyPr wrap="none" anchor="ctr"/>
          <a:lstStyle/>
          <a:p>
            <a:pPr>
              <a:lnSpc>
                <a:spcPct val="100000"/>
              </a:lnSpc>
              <a:spcBef>
                <a:spcPct val="0"/>
              </a:spcBef>
            </a:pPr>
            <a:r>
              <a:rPr lang="en-US" sz="2000" b="0">
                <a:latin typeface="+mj-lt"/>
              </a:rPr>
              <a:t>Multiprogramming</a:t>
            </a:r>
          </a:p>
        </p:txBody>
      </p:sp>
      <p:sp>
        <p:nvSpPr>
          <p:cNvPr id="58376" name="Oval 8"/>
          <p:cNvSpPr>
            <a:spLocks noChangeArrowheads="1"/>
          </p:cNvSpPr>
          <p:nvPr/>
        </p:nvSpPr>
        <p:spPr bwMode="auto">
          <a:xfrm>
            <a:off x="2711450" y="1531938"/>
            <a:ext cx="1231900" cy="358775"/>
          </a:xfrm>
          <a:prstGeom prst="ellipse">
            <a:avLst/>
          </a:prstGeom>
          <a:noFill/>
          <a:ln w="28575">
            <a:solidFill>
              <a:srgbClr val="00FF00"/>
            </a:solidFill>
            <a:round/>
            <a:headEnd/>
            <a:tailEnd/>
          </a:ln>
          <a:effectLst/>
        </p:spPr>
        <p:txBody>
          <a:bodyPr wrap="none" anchor="ctr"/>
          <a:lstStyle/>
          <a:p>
            <a:endParaRPr lang="en-US">
              <a:latin typeface="+mj-lt"/>
            </a:endParaRPr>
          </a:p>
        </p:txBody>
      </p:sp>
      <p:sp>
        <p:nvSpPr>
          <p:cNvPr id="58374" name="Oval 6"/>
          <p:cNvSpPr>
            <a:spLocks noChangeArrowheads="1"/>
          </p:cNvSpPr>
          <p:nvPr/>
        </p:nvSpPr>
        <p:spPr bwMode="auto">
          <a:xfrm>
            <a:off x="5419725" y="1141413"/>
            <a:ext cx="1457325" cy="582612"/>
          </a:xfrm>
          <a:prstGeom prst="ellipse">
            <a:avLst/>
          </a:prstGeom>
          <a:noFill/>
          <a:ln w="28575">
            <a:solidFill>
              <a:srgbClr val="00FF00"/>
            </a:solidFill>
            <a:round/>
            <a:headEnd/>
            <a:tailEnd/>
          </a:ln>
          <a:effectLst/>
        </p:spPr>
        <p:txBody>
          <a:bodyPr wrap="none" anchor="ctr"/>
          <a:lstStyle/>
          <a:p>
            <a:endParaRPr lang="en-US">
              <a:latin typeface="+mj-lt"/>
            </a:endParaRPr>
          </a:p>
        </p:txBody>
      </p:sp>
      <p:sp>
        <p:nvSpPr>
          <p:cNvPr id="9" name="Footer Placeholder 8"/>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44ADB0F-1F09-4003-A6B0-8503CA454686}" type="slidenum">
              <a:rPr lang="en-US">
                <a:latin typeface="+mj-lt"/>
              </a:rPr>
              <a:pPr/>
              <a:t>63</a:t>
            </a:fld>
            <a:endParaRPr lang="en-US">
              <a:latin typeface="+mj-lt"/>
            </a:endParaRPr>
          </a:p>
        </p:txBody>
      </p:sp>
      <p:sp>
        <p:nvSpPr>
          <p:cNvPr id="57346" name="Rectangle 2"/>
          <p:cNvSpPr>
            <a:spLocks noGrp="1" noChangeArrowheads="1"/>
          </p:cNvSpPr>
          <p:nvPr>
            <p:ph type="title"/>
          </p:nvPr>
        </p:nvSpPr>
        <p:spPr>
          <a:xfrm>
            <a:off x="217488" y="-90488"/>
            <a:ext cx="8458200" cy="1143001"/>
          </a:xfrm>
        </p:spPr>
        <p:txBody>
          <a:bodyPr/>
          <a:lstStyle/>
          <a:p>
            <a:r>
              <a:rPr lang="en-US"/>
              <a:t>Lazy Skip List: Performance</a:t>
            </a:r>
          </a:p>
        </p:txBody>
      </p:sp>
      <p:pic>
        <p:nvPicPr>
          <p:cNvPr id="57352" name="Picture 8"/>
          <p:cNvPicPr>
            <a:picLocks noChangeAspect="1" noChangeArrowheads="1"/>
          </p:cNvPicPr>
          <p:nvPr/>
        </p:nvPicPr>
        <p:blipFill>
          <a:blip r:embed="rId3" cstate="print"/>
          <a:srcRect/>
          <a:stretch>
            <a:fillRect/>
          </a:stretch>
        </p:blipFill>
        <p:spPr bwMode="auto">
          <a:xfrm>
            <a:off x="755650" y="1052513"/>
            <a:ext cx="7416800" cy="5078412"/>
          </a:xfrm>
          <a:prstGeom prst="rect">
            <a:avLst/>
          </a:prstGeom>
          <a:noFill/>
          <a:ln w="9525">
            <a:noFill/>
            <a:miter lim="800000"/>
            <a:headEnd/>
            <a:tailEnd/>
          </a:ln>
          <a:effectLst/>
        </p:spPr>
      </p:pic>
      <p:sp>
        <p:nvSpPr>
          <p:cNvPr id="57350" name="AutoShape 6"/>
          <p:cNvSpPr>
            <a:spLocks noChangeArrowheads="1"/>
          </p:cNvSpPr>
          <p:nvPr/>
        </p:nvSpPr>
        <p:spPr bwMode="auto">
          <a:xfrm>
            <a:off x="3851275" y="4510088"/>
            <a:ext cx="2879725" cy="431800"/>
          </a:xfrm>
          <a:prstGeom prst="notchedRightArrow">
            <a:avLst>
              <a:gd name="adj1" fmla="val 57352"/>
              <a:gd name="adj2" fmla="val 78300"/>
            </a:avLst>
          </a:prstGeom>
          <a:solidFill>
            <a:schemeClr val="accent1"/>
          </a:solidFill>
          <a:ln w="9525">
            <a:solidFill>
              <a:schemeClr val="tx1"/>
            </a:solidFill>
            <a:miter lim="800000"/>
            <a:headEnd/>
            <a:tailEnd/>
          </a:ln>
          <a:effectLst/>
        </p:spPr>
        <p:txBody>
          <a:bodyPr wrap="none" anchor="ctr"/>
          <a:lstStyle/>
          <a:p>
            <a:pPr>
              <a:lnSpc>
                <a:spcPct val="100000"/>
              </a:lnSpc>
              <a:spcBef>
                <a:spcPct val="0"/>
              </a:spcBef>
            </a:pPr>
            <a:r>
              <a:rPr lang="en-US" sz="2000" b="0">
                <a:latin typeface="+mj-lt"/>
              </a:rPr>
              <a:t>Multiprogramming</a:t>
            </a:r>
          </a:p>
        </p:txBody>
      </p:sp>
      <p:sp>
        <p:nvSpPr>
          <p:cNvPr id="57358" name="AutoShape 14"/>
          <p:cNvSpPr>
            <a:spLocks noChangeArrowheads="1"/>
          </p:cNvSpPr>
          <p:nvPr/>
        </p:nvSpPr>
        <p:spPr bwMode="auto">
          <a:xfrm>
            <a:off x="2608263" y="1412875"/>
            <a:ext cx="920750" cy="431800"/>
          </a:xfrm>
          <a:prstGeom prst="wedgeEllipseCallout">
            <a:avLst>
              <a:gd name="adj1" fmla="val 53620"/>
              <a:gd name="adj2" fmla="val 41912"/>
            </a:avLst>
          </a:prstGeom>
          <a:noFill/>
          <a:ln w="28575">
            <a:solidFill>
              <a:srgbClr val="FF0000"/>
            </a:solidFill>
            <a:miter lim="800000"/>
            <a:headEnd/>
            <a:tailEnd/>
          </a:ln>
          <a:effectLst/>
        </p:spPr>
        <p:txBody>
          <a:bodyPr/>
          <a:lstStyle/>
          <a:p>
            <a:pPr>
              <a:lnSpc>
                <a:spcPct val="100000"/>
              </a:lnSpc>
              <a:spcBef>
                <a:spcPct val="0"/>
              </a:spcBef>
            </a:pPr>
            <a:endParaRPr lang="en-US" sz="2400" b="0">
              <a:solidFill>
                <a:schemeClr val="tx1"/>
              </a:solidFill>
              <a:latin typeface="+mj-lt"/>
            </a:endParaRPr>
          </a:p>
        </p:txBody>
      </p:sp>
      <p:sp>
        <p:nvSpPr>
          <p:cNvPr id="57359" name="Text Box 15"/>
          <p:cNvSpPr txBox="1">
            <a:spLocks noChangeArrowheads="1"/>
          </p:cNvSpPr>
          <p:nvPr/>
        </p:nvSpPr>
        <p:spPr bwMode="auto">
          <a:xfrm>
            <a:off x="3563938" y="1628775"/>
            <a:ext cx="3024187" cy="396875"/>
          </a:xfrm>
          <a:prstGeom prst="rect">
            <a:avLst/>
          </a:prstGeom>
          <a:noFill/>
          <a:ln w="9525">
            <a:noFill/>
            <a:miter lim="800000"/>
            <a:headEnd/>
            <a:tailEnd/>
          </a:ln>
          <a:effectLst/>
        </p:spPr>
        <p:txBody>
          <a:bodyPr>
            <a:spAutoFit/>
          </a:bodyPr>
          <a:lstStyle/>
          <a:p>
            <a:pPr algn="l">
              <a:lnSpc>
                <a:spcPct val="100000"/>
              </a:lnSpc>
              <a:spcBef>
                <a:spcPct val="50000"/>
              </a:spcBef>
            </a:pPr>
            <a:r>
              <a:rPr lang="en-US" sz="2000" b="0">
                <a:latin typeface="+mj-lt"/>
              </a:rPr>
              <a:t>Higher contention</a:t>
            </a:r>
          </a:p>
        </p:txBody>
      </p:sp>
      <p:sp>
        <p:nvSpPr>
          <p:cNvPr id="57360" name="Oval 16"/>
          <p:cNvSpPr>
            <a:spLocks noChangeArrowheads="1"/>
          </p:cNvSpPr>
          <p:nvPr/>
        </p:nvSpPr>
        <p:spPr bwMode="auto">
          <a:xfrm>
            <a:off x="5292725" y="1052513"/>
            <a:ext cx="1584325" cy="582612"/>
          </a:xfrm>
          <a:prstGeom prst="ellipse">
            <a:avLst/>
          </a:prstGeom>
          <a:noFill/>
          <a:ln w="28575">
            <a:solidFill>
              <a:srgbClr val="00FF00"/>
            </a:solidFill>
            <a:round/>
            <a:headEnd/>
            <a:tailEnd/>
          </a:ln>
          <a:effectLst/>
        </p:spPr>
        <p:txBody>
          <a:bodyPr wrap="none" anchor="ctr"/>
          <a:lstStyle/>
          <a:p>
            <a:endParaRPr lang="en-US">
              <a:latin typeface="+mj-lt"/>
            </a:endParaRPr>
          </a:p>
        </p:txBody>
      </p:sp>
      <p:sp>
        <p:nvSpPr>
          <p:cNvPr id="10" name="Footer Placeholder 9"/>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2361CE2-CDEB-4FD1-BC89-EB818A1FDE0B}" type="slidenum">
              <a:rPr lang="en-US">
                <a:latin typeface="+mj-lt"/>
              </a:rPr>
              <a:pPr/>
              <a:t>64</a:t>
            </a:fld>
            <a:endParaRPr lang="en-US">
              <a:latin typeface="+mj-lt"/>
            </a:endParaRPr>
          </a:p>
        </p:txBody>
      </p:sp>
      <p:pic>
        <p:nvPicPr>
          <p:cNvPr id="59398" name="Picture 6"/>
          <p:cNvPicPr>
            <a:picLocks noChangeAspect="1" noChangeArrowheads="1"/>
          </p:cNvPicPr>
          <p:nvPr/>
        </p:nvPicPr>
        <p:blipFill>
          <a:blip r:embed="rId3" cstate="print"/>
          <a:srcRect/>
          <a:stretch>
            <a:fillRect/>
          </a:stretch>
        </p:blipFill>
        <p:spPr bwMode="auto">
          <a:xfrm>
            <a:off x="771525" y="1109663"/>
            <a:ext cx="7400925" cy="5056187"/>
          </a:xfrm>
          <a:prstGeom prst="rect">
            <a:avLst/>
          </a:prstGeom>
          <a:noFill/>
          <a:ln w="9525">
            <a:noFill/>
            <a:miter lim="800000"/>
            <a:headEnd/>
            <a:tailEnd/>
          </a:ln>
          <a:effectLst/>
        </p:spPr>
      </p:pic>
      <p:sp>
        <p:nvSpPr>
          <p:cNvPr id="59395" name="Rectangle 3"/>
          <p:cNvSpPr>
            <a:spLocks noGrp="1" noChangeArrowheads="1"/>
          </p:cNvSpPr>
          <p:nvPr>
            <p:ph type="title"/>
          </p:nvPr>
        </p:nvSpPr>
        <p:spPr>
          <a:xfrm>
            <a:off x="217488" y="-90488"/>
            <a:ext cx="8458200" cy="1143001"/>
          </a:xfrm>
        </p:spPr>
        <p:txBody>
          <a:bodyPr/>
          <a:lstStyle/>
          <a:p>
            <a:r>
              <a:rPr lang="en-US"/>
              <a:t>Lazy Skip List: Performance</a:t>
            </a:r>
          </a:p>
        </p:txBody>
      </p:sp>
      <p:sp>
        <p:nvSpPr>
          <p:cNvPr id="59396" name="AutoShape 4"/>
          <p:cNvSpPr>
            <a:spLocks noChangeArrowheads="1"/>
          </p:cNvSpPr>
          <p:nvPr/>
        </p:nvSpPr>
        <p:spPr bwMode="auto">
          <a:xfrm>
            <a:off x="3851275" y="4510088"/>
            <a:ext cx="2879725" cy="431800"/>
          </a:xfrm>
          <a:prstGeom prst="notchedRightArrow">
            <a:avLst>
              <a:gd name="adj1" fmla="val 57352"/>
              <a:gd name="adj2" fmla="val 78300"/>
            </a:avLst>
          </a:prstGeom>
          <a:solidFill>
            <a:schemeClr val="accent1"/>
          </a:solidFill>
          <a:ln w="9525">
            <a:solidFill>
              <a:schemeClr val="tx1"/>
            </a:solidFill>
            <a:miter lim="800000"/>
            <a:headEnd/>
            <a:tailEnd/>
          </a:ln>
          <a:effectLst/>
        </p:spPr>
        <p:txBody>
          <a:bodyPr wrap="none" anchor="ctr"/>
          <a:lstStyle/>
          <a:p>
            <a:pPr>
              <a:lnSpc>
                <a:spcPct val="100000"/>
              </a:lnSpc>
              <a:spcBef>
                <a:spcPct val="0"/>
              </a:spcBef>
            </a:pPr>
            <a:r>
              <a:rPr lang="en-US" sz="2000" b="0">
                <a:latin typeface="+mj-lt"/>
              </a:rPr>
              <a:t>Multiprogramming</a:t>
            </a:r>
          </a:p>
        </p:txBody>
      </p:sp>
      <p:sp>
        <p:nvSpPr>
          <p:cNvPr id="59399" name="AutoShape 7"/>
          <p:cNvSpPr>
            <a:spLocks noChangeArrowheads="1"/>
          </p:cNvSpPr>
          <p:nvPr/>
        </p:nvSpPr>
        <p:spPr bwMode="auto">
          <a:xfrm>
            <a:off x="2643188" y="1125538"/>
            <a:ext cx="2160587" cy="863600"/>
          </a:xfrm>
          <a:prstGeom prst="wedgeEllipseCallout">
            <a:avLst>
              <a:gd name="adj1" fmla="val 56023"/>
              <a:gd name="adj2" fmla="val 41546"/>
            </a:avLst>
          </a:prstGeom>
          <a:noFill/>
          <a:ln w="28575">
            <a:solidFill>
              <a:srgbClr val="FF0000"/>
            </a:solidFill>
            <a:miter lim="800000"/>
            <a:headEnd/>
            <a:tailEnd/>
          </a:ln>
          <a:effectLst/>
        </p:spPr>
        <p:txBody>
          <a:bodyPr/>
          <a:lstStyle/>
          <a:p>
            <a:pPr>
              <a:lnSpc>
                <a:spcPct val="100000"/>
              </a:lnSpc>
              <a:spcBef>
                <a:spcPct val="0"/>
              </a:spcBef>
            </a:pPr>
            <a:endParaRPr lang="en-US" sz="2400" b="0">
              <a:solidFill>
                <a:schemeClr val="tx1"/>
              </a:solidFill>
              <a:latin typeface="+mj-lt"/>
            </a:endParaRPr>
          </a:p>
        </p:txBody>
      </p:sp>
      <p:sp>
        <p:nvSpPr>
          <p:cNvPr id="59400" name="Text Box 8"/>
          <p:cNvSpPr txBox="1">
            <a:spLocks noChangeArrowheads="1"/>
          </p:cNvSpPr>
          <p:nvPr/>
        </p:nvSpPr>
        <p:spPr bwMode="auto">
          <a:xfrm>
            <a:off x="4932363" y="1736725"/>
            <a:ext cx="3024187" cy="396875"/>
          </a:xfrm>
          <a:prstGeom prst="rect">
            <a:avLst/>
          </a:prstGeom>
          <a:noFill/>
          <a:ln w="9525">
            <a:noFill/>
            <a:miter lim="800000"/>
            <a:headEnd/>
            <a:tailEnd/>
          </a:ln>
          <a:effectLst/>
        </p:spPr>
        <p:txBody>
          <a:bodyPr>
            <a:spAutoFit/>
          </a:bodyPr>
          <a:lstStyle/>
          <a:p>
            <a:pPr algn="l">
              <a:lnSpc>
                <a:spcPct val="100000"/>
              </a:lnSpc>
              <a:spcBef>
                <a:spcPct val="50000"/>
              </a:spcBef>
            </a:pPr>
            <a:r>
              <a:rPr lang="en-US" sz="2000" b="0">
                <a:latin typeface="+mj-lt"/>
              </a:rPr>
              <a:t>Unrealistic Contention</a:t>
            </a:r>
          </a:p>
        </p:txBody>
      </p:sp>
      <p:sp>
        <p:nvSpPr>
          <p:cNvPr id="9" name="Footer Placeholder 8"/>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61CC8D-A896-4CA6-BC3A-7513B202E6DA}" type="slidenum">
              <a:rPr lang="en-US">
                <a:latin typeface="+mj-lt"/>
              </a:rPr>
              <a:pPr/>
              <a:t>65</a:t>
            </a:fld>
            <a:endParaRPr lang="en-US">
              <a:latin typeface="+mj-lt"/>
            </a:endParaRPr>
          </a:p>
        </p:txBody>
      </p:sp>
      <p:sp>
        <p:nvSpPr>
          <p:cNvPr id="60418" name="Rectangle 2"/>
          <p:cNvSpPr>
            <a:spLocks noGrp="1" noChangeArrowheads="1"/>
          </p:cNvSpPr>
          <p:nvPr>
            <p:ph type="title"/>
          </p:nvPr>
        </p:nvSpPr>
        <p:spPr>
          <a:xfrm>
            <a:off x="685800" y="333375"/>
            <a:ext cx="7772400" cy="1143000"/>
          </a:xfrm>
        </p:spPr>
        <p:txBody>
          <a:bodyPr/>
          <a:lstStyle/>
          <a:p>
            <a:r>
              <a:rPr lang="en-US"/>
              <a:t>Summary</a:t>
            </a:r>
          </a:p>
        </p:txBody>
      </p:sp>
      <p:sp>
        <p:nvSpPr>
          <p:cNvPr id="60419" name="Rectangle 3"/>
          <p:cNvSpPr>
            <a:spLocks noGrp="1" noChangeArrowheads="1"/>
          </p:cNvSpPr>
          <p:nvPr>
            <p:ph type="body" idx="1"/>
          </p:nvPr>
        </p:nvSpPr>
        <p:spPr>
          <a:xfrm>
            <a:off x="179388" y="1981200"/>
            <a:ext cx="8964612" cy="4114800"/>
          </a:xfrm>
        </p:spPr>
        <p:txBody>
          <a:bodyPr/>
          <a:lstStyle/>
          <a:p>
            <a:r>
              <a:rPr lang="en-US">
                <a:solidFill>
                  <a:srgbClr val="0000FF"/>
                </a:solidFill>
                <a:latin typeface="+mj-lt"/>
              </a:rPr>
              <a:t>Lazy Skip List</a:t>
            </a:r>
          </a:p>
          <a:p>
            <a:pPr lvl="1"/>
            <a:r>
              <a:rPr lang="en-US">
                <a:solidFill>
                  <a:srgbClr val="0000FF"/>
                </a:solidFill>
                <a:latin typeface="+mj-lt"/>
              </a:rPr>
              <a:t>Optimistic fine-grained Locking</a:t>
            </a:r>
          </a:p>
          <a:p>
            <a:endParaRPr lang="en-US">
              <a:solidFill>
                <a:srgbClr val="0000FF"/>
              </a:solidFill>
              <a:latin typeface="+mj-lt"/>
            </a:endParaRPr>
          </a:p>
          <a:p>
            <a:r>
              <a:rPr lang="en-US">
                <a:latin typeface="+mj-lt"/>
              </a:rPr>
              <a:t>Performs </a:t>
            </a:r>
            <a:r>
              <a:rPr lang="en-US">
                <a:solidFill>
                  <a:srgbClr val="0000FF"/>
                </a:solidFill>
                <a:latin typeface="+mj-lt"/>
              </a:rPr>
              <a:t>as well as the lock-free solution in “common” cases</a:t>
            </a:r>
            <a:endParaRPr lang="en-US" sz="3600">
              <a:solidFill>
                <a:srgbClr val="0000FF"/>
              </a:solidFill>
              <a:latin typeface="+mj-lt"/>
            </a:endParaRPr>
          </a:p>
          <a:p>
            <a:pPr>
              <a:buFontTx/>
              <a:buNone/>
            </a:pPr>
            <a:endParaRPr lang="en-US">
              <a:solidFill>
                <a:srgbClr val="0000FF"/>
              </a:solidFill>
              <a:latin typeface="+mj-lt"/>
            </a:endParaRPr>
          </a:p>
          <a:p>
            <a:r>
              <a:rPr lang="en-US">
                <a:latin typeface="+mj-lt"/>
              </a:rPr>
              <a:t>Simple</a:t>
            </a:r>
          </a:p>
          <a:p>
            <a:endParaRPr lang="en-US">
              <a:latin typeface="+mj-lt"/>
            </a:endParaRPr>
          </a:p>
        </p:txBody>
      </p:sp>
      <p:sp>
        <p:nvSpPr>
          <p:cNvPr id="6" name="Footer Placeholder 5"/>
          <p:cNvSpPr>
            <a:spLocks noGrp="1"/>
          </p:cNvSpPr>
          <p:nvPr>
            <p:ph type="ftr" sz="quarter" idx="11"/>
          </p:nvPr>
        </p:nvSpPr>
        <p:spPr/>
        <p:txBody>
          <a:bodyPr/>
          <a:lstStyle/>
          <a:p>
            <a:r>
              <a:rPr lang="en-US" smtClean="0">
                <a:latin typeface="+mj-lt"/>
              </a:rPr>
              <a:t>Art of Multiprocessor Programming</a:t>
            </a: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67CF038-3847-4047-BD0E-89D16B2E2976}" type="slidenum">
              <a:rPr lang="en-US"/>
              <a:pPr/>
              <a:t>66</a:t>
            </a:fld>
            <a:endParaRPr lang="en-US"/>
          </a:p>
        </p:txBody>
      </p:sp>
      <p:sp>
        <p:nvSpPr>
          <p:cNvPr id="349186" name="Rectangle 2"/>
          <p:cNvSpPr>
            <a:spLocks noChangeArrowheads="1"/>
          </p:cNvSpPr>
          <p:nvPr/>
        </p:nvSpPr>
        <p:spPr bwMode="auto">
          <a:xfrm>
            <a:off x="0" y="0"/>
            <a:ext cx="9144000" cy="1187450"/>
          </a:xfrm>
          <a:prstGeom prst="rect">
            <a:avLst/>
          </a:prstGeom>
          <a:noFill/>
          <a:ln w="38100" algn="ctr">
            <a:noFill/>
            <a:miter lim="800000"/>
            <a:headEnd/>
            <a:tailEnd/>
          </a:ln>
          <a:effectLst/>
        </p:spPr>
        <p:txBody>
          <a:bodyPr anchor="ctr">
            <a:spAutoFit/>
          </a:bodyPr>
          <a:lstStyle/>
          <a:p>
            <a:pPr algn="l">
              <a:lnSpc>
                <a:spcPct val="100000"/>
              </a:lnSpc>
              <a:spcBef>
                <a:spcPct val="0"/>
              </a:spcBef>
            </a:pPr>
            <a:r>
              <a:rPr lang="en-US" sz="2400" b="0">
                <a:solidFill>
                  <a:schemeClr val="tx1"/>
                </a:solidFill>
                <a:latin typeface="Times New Roman" pitchFamily="18" charset="0"/>
                <a:hlinkClick r:id="rId3"/>
              </a:rPr>
              <a:t>  </a:t>
            </a:r>
            <a:r>
              <a:rPr lang="en-US" sz="1800" b="0">
                <a:solidFill>
                  <a:schemeClr val="tx1"/>
                </a:solidFill>
                <a:latin typeface="Times New Roman" pitchFamily="18" charset="0"/>
              </a:rPr>
              <a:t> </a:t>
            </a:r>
            <a:r>
              <a:rPr lang="en-US" sz="2400" b="0">
                <a:solidFill>
                  <a:schemeClr val="tx1"/>
                </a:solidFill>
                <a:latin typeface="Times New Roman" pitchFamily="18" charset="0"/>
              </a:rPr>
              <a:t>          </a:t>
            </a:r>
            <a:br>
              <a:rPr lang="en-US" sz="2400" b="0">
                <a:solidFill>
                  <a:schemeClr val="tx1"/>
                </a:solidFill>
                <a:latin typeface="Times New Roman" pitchFamily="18" charset="0"/>
              </a:rPr>
            </a:br>
            <a:r>
              <a:rPr lang="en-US" sz="2400" b="0">
                <a:solidFill>
                  <a:schemeClr val="tx1"/>
                </a:solidFill>
                <a:latin typeface="Times New Roman" pitchFamily="18" charset="0"/>
              </a:rPr>
              <a:t>This work is licensed under a </a:t>
            </a:r>
            <a:r>
              <a:rPr lang="en-US" sz="2400" b="0">
                <a:solidFill>
                  <a:schemeClr val="tx1"/>
                </a:solidFill>
                <a:latin typeface="Times New Roman" pitchFamily="18" charset="0"/>
                <a:hlinkClick r:id="rId3"/>
              </a:rPr>
              <a:t>Creative Commons Attribution-ShareAlike 2.5 License</a:t>
            </a:r>
            <a:r>
              <a:rPr lang="en-US" sz="2400" b="0">
                <a:solidFill>
                  <a:schemeClr val="tx1"/>
                </a:solidFill>
                <a:latin typeface="Times New Roman" pitchFamily="18" charset="0"/>
              </a:rPr>
              <a:t>. </a:t>
            </a:r>
          </a:p>
        </p:txBody>
      </p:sp>
      <p:pic>
        <p:nvPicPr>
          <p:cNvPr id="349187" name="Picture 3" descr="Creative Commons License">
            <a:hlinkClick r:id="rId3"/>
          </p:cNvPr>
          <p:cNvPicPr>
            <a:picLocks noChangeAspect="1" noChangeArrowheads="1"/>
          </p:cNvPicPr>
          <p:nvPr/>
        </p:nvPicPr>
        <p:blipFill>
          <a:blip r:embed="rId4" cstate="print"/>
          <a:srcRect/>
          <a:stretch>
            <a:fillRect/>
          </a:stretch>
        </p:blipFill>
        <p:spPr bwMode="auto">
          <a:xfrm>
            <a:off x="168275" y="46038"/>
            <a:ext cx="838200" cy="295275"/>
          </a:xfrm>
          <a:prstGeom prst="rect">
            <a:avLst/>
          </a:prstGeom>
          <a:noFill/>
        </p:spPr>
      </p:pic>
      <p:sp>
        <p:nvSpPr>
          <p:cNvPr id="349189" name="Rectangle 5"/>
          <p:cNvSpPr>
            <a:spLocks noChangeArrowheads="1"/>
          </p:cNvSpPr>
          <p:nvPr/>
        </p:nvSpPr>
        <p:spPr bwMode="auto">
          <a:xfrm>
            <a:off x="684213" y="1341438"/>
            <a:ext cx="7772400" cy="4752975"/>
          </a:xfrm>
          <a:prstGeom prst="rect">
            <a:avLst/>
          </a:prstGeom>
          <a:noFill/>
          <a:ln w="9525">
            <a:noFill/>
            <a:miter lim="800000"/>
            <a:headEnd/>
            <a:tailEnd/>
          </a:ln>
          <a:effectLst/>
        </p:spPr>
        <p:txBody>
          <a:bodyPr/>
          <a:lstStyle/>
          <a:p>
            <a:pPr marL="342900" indent="-342900" algn="l">
              <a:buFontTx/>
              <a:buChar char="•"/>
            </a:pPr>
            <a:r>
              <a:rPr lang="en-US" sz="1800">
                <a:solidFill>
                  <a:schemeClr val="tx1"/>
                </a:solidFill>
                <a:latin typeface="Lucida Sans" pitchFamily="34" charset="0"/>
              </a:rPr>
              <a:t>You are free</a:t>
            </a:r>
            <a:r>
              <a:rPr lang="en-US" sz="1800" b="0">
                <a:solidFill>
                  <a:schemeClr val="tx1"/>
                </a:solidFill>
                <a:latin typeface="Lucida Sans" pitchFamily="34" charset="0"/>
              </a:rPr>
              <a:t>:</a:t>
            </a:r>
          </a:p>
          <a:p>
            <a:pPr marL="742950" lvl="1" indent="-285750" algn="l">
              <a:buFontTx/>
              <a:buChar char="–"/>
            </a:pPr>
            <a:r>
              <a:rPr lang="en-US" sz="1800">
                <a:solidFill>
                  <a:schemeClr val="tx1"/>
                </a:solidFill>
                <a:latin typeface="Lucida Sans" pitchFamily="34" charset="0"/>
              </a:rPr>
              <a:t>to Share</a:t>
            </a:r>
            <a:r>
              <a:rPr lang="en-US" sz="1800" b="0">
                <a:solidFill>
                  <a:schemeClr val="tx1"/>
                </a:solidFill>
                <a:latin typeface="Lucida Sans" pitchFamily="34" charset="0"/>
              </a:rPr>
              <a:t> — to copy, distribute and transmit the work </a:t>
            </a:r>
          </a:p>
          <a:p>
            <a:pPr marL="742950" lvl="1" indent="-285750" algn="l">
              <a:buFontTx/>
              <a:buChar char="–"/>
            </a:pPr>
            <a:r>
              <a:rPr lang="en-US" sz="1800">
                <a:solidFill>
                  <a:schemeClr val="tx1"/>
                </a:solidFill>
                <a:latin typeface="Lucida Sans" pitchFamily="34" charset="0"/>
              </a:rPr>
              <a:t>to Remix</a:t>
            </a:r>
            <a:r>
              <a:rPr lang="en-US" sz="1800" b="0">
                <a:solidFill>
                  <a:schemeClr val="tx1"/>
                </a:solidFill>
                <a:latin typeface="Lucida Sans" pitchFamily="34" charset="0"/>
              </a:rPr>
              <a:t> — to adapt the work </a:t>
            </a:r>
          </a:p>
          <a:p>
            <a:pPr marL="342900" indent="-342900" algn="l">
              <a:buFontTx/>
              <a:buChar char="•"/>
            </a:pPr>
            <a:r>
              <a:rPr lang="en-US" sz="1800">
                <a:solidFill>
                  <a:schemeClr val="tx1"/>
                </a:solidFill>
                <a:latin typeface="Lucida Sans" pitchFamily="34" charset="0"/>
              </a:rPr>
              <a:t>Under the following conditions</a:t>
            </a:r>
            <a:r>
              <a:rPr lang="en-US" sz="1800" b="0">
                <a:solidFill>
                  <a:schemeClr val="tx1"/>
                </a:solidFill>
                <a:latin typeface="Lucida Sans" pitchFamily="34" charset="0"/>
              </a:rPr>
              <a:t>:</a:t>
            </a:r>
          </a:p>
          <a:p>
            <a:pPr marL="742950" lvl="1" indent="-285750" algn="l">
              <a:buFontTx/>
              <a:buChar char="–"/>
            </a:pPr>
            <a:r>
              <a:rPr lang="en-US" sz="1800">
                <a:solidFill>
                  <a:schemeClr val="tx1"/>
                </a:solidFill>
                <a:latin typeface="Lucida Sans" pitchFamily="34" charset="0"/>
              </a:rPr>
              <a:t>Attribution</a:t>
            </a:r>
            <a:r>
              <a:rPr lang="en-US" sz="1800" b="0">
                <a:solidFill>
                  <a:schemeClr val="tx1"/>
                </a:solidFill>
                <a:latin typeface="Lucida Sans" pitchFamily="34" charset="0"/>
              </a:rPr>
              <a:t>. You must attribute the work to “The Art of Multiprocessor Programming” (but not in any way that suggests that the authors endorse you or your use of the work). </a:t>
            </a:r>
          </a:p>
          <a:p>
            <a:pPr marL="742950" lvl="1" indent="-285750" algn="l">
              <a:buFontTx/>
              <a:buChar char="–"/>
            </a:pPr>
            <a:r>
              <a:rPr lang="en-US" sz="1800">
                <a:solidFill>
                  <a:schemeClr val="tx1"/>
                </a:solidFill>
                <a:latin typeface="Lucida Sans" pitchFamily="34" charset="0"/>
              </a:rPr>
              <a:t>Share Alike</a:t>
            </a:r>
            <a:r>
              <a:rPr lang="en-US" sz="1800" b="0">
                <a:solidFill>
                  <a:schemeClr val="tx1"/>
                </a:solidFill>
                <a:latin typeface="Lucida Sans" pitchFamily="34" charset="0"/>
              </a:rPr>
              <a:t>. If you alter, transform, or build upon this work, you may distribute the resulting work only under the same, similar or a compatible license. </a:t>
            </a:r>
          </a:p>
          <a:p>
            <a:pPr marL="342900" indent="-342900" algn="l">
              <a:buFontTx/>
              <a:buChar char="•"/>
            </a:pPr>
            <a:r>
              <a:rPr lang="en-US" sz="1800" b="0">
                <a:solidFill>
                  <a:schemeClr val="tx1"/>
                </a:solidFill>
                <a:latin typeface="Lucida Sans" pitchFamily="34" charset="0"/>
              </a:rPr>
              <a:t>For any reuse or distribution, you must make clear to others the license terms of this work. The best way to do this is with a link to</a:t>
            </a:r>
          </a:p>
          <a:p>
            <a:pPr marL="742950" lvl="1" indent="-285750" algn="l">
              <a:buFontTx/>
              <a:buChar char="–"/>
            </a:pPr>
            <a:r>
              <a:rPr lang="en-US" sz="1800" b="0">
                <a:solidFill>
                  <a:schemeClr val="tx1"/>
                </a:solidFill>
                <a:latin typeface="Lucida Sans" pitchFamily="34" charset="0"/>
              </a:rPr>
              <a:t>http://creativecommons.org/licenses/by-sa/3.0/. </a:t>
            </a:r>
          </a:p>
          <a:p>
            <a:pPr marL="342900" indent="-342900" algn="l">
              <a:buFontTx/>
              <a:buChar char="•"/>
            </a:pPr>
            <a:r>
              <a:rPr lang="en-US" sz="1800" b="0">
                <a:solidFill>
                  <a:schemeClr val="tx1"/>
                </a:solidFill>
                <a:latin typeface="Lucida Sans" pitchFamily="34" charset="0"/>
              </a:rPr>
              <a:t>Any of the above conditions can be waived if you get permission from the copyright holder. </a:t>
            </a:r>
          </a:p>
          <a:p>
            <a:pPr marL="342900" indent="-342900" algn="l">
              <a:buFontTx/>
              <a:buChar char="•"/>
            </a:pPr>
            <a:r>
              <a:rPr lang="en-US" sz="1800" b="0">
                <a:solidFill>
                  <a:schemeClr val="tx1"/>
                </a:solidFill>
                <a:latin typeface="Lucida Sans" pitchFamily="34" charset="0"/>
              </a:rPr>
              <a:t>Nothing in this license impairs or restricts the author's moral rights. </a:t>
            </a:r>
          </a:p>
          <a:p>
            <a:pPr marL="342900" indent="-342900" algn="l">
              <a:buFontTx/>
              <a:buChar char="•"/>
            </a:pPr>
            <a:endParaRPr lang="en-US" sz="1800" b="0">
              <a:solidFill>
                <a:schemeClr val="tx1"/>
              </a:solidFill>
              <a:latin typeface="Lucida Sans" pitchFamily="34" charset="0"/>
            </a:endParaRPr>
          </a:p>
        </p:txBody>
      </p:sp>
      <p:sp>
        <p:nvSpPr>
          <p:cNvPr id="7" name="Footer Placeholder 6"/>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9762253-B80F-45B1-A3A6-7BDA3146D776}" type="slidenum">
              <a:rPr lang="en-US"/>
              <a:pPr/>
              <a:t>7</a:t>
            </a:fld>
            <a:endParaRPr lang="en-US"/>
          </a:p>
        </p:txBody>
      </p:sp>
      <p:sp>
        <p:nvSpPr>
          <p:cNvPr id="46082" name="Rectangle 2"/>
          <p:cNvSpPr>
            <a:spLocks noGrp="1" noChangeArrowheads="1"/>
          </p:cNvSpPr>
          <p:nvPr>
            <p:ph type="title"/>
          </p:nvPr>
        </p:nvSpPr>
        <p:spPr>
          <a:xfrm>
            <a:off x="685800" y="333375"/>
            <a:ext cx="7772400" cy="1143000"/>
          </a:xfrm>
        </p:spPr>
        <p:txBody>
          <a:bodyPr/>
          <a:lstStyle/>
          <a:p>
            <a:r>
              <a:rPr lang="en-US" dirty="0">
                <a:solidFill>
                  <a:schemeClr val="tx1"/>
                </a:solidFill>
              </a:rPr>
              <a:t>Skip List Property</a:t>
            </a:r>
          </a:p>
        </p:txBody>
      </p:sp>
      <p:sp>
        <p:nvSpPr>
          <p:cNvPr id="46084" name="AutoShape 4"/>
          <p:cNvSpPr>
            <a:spLocks noChangeArrowheads="1"/>
          </p:cNvSpPr>
          <p:nvPr/>
        </p:nvSpPr>
        <p:spPr bwMode="auto">
          <a:xfrm>
            <a:off x="2395538" y="5426075"/>
            <a:ext cx="762000" cy="363538"/>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dirty="0">
              <a:solidFill>
                <a:schemeClr val="tx1"/>
              </a:solidFill>
              <a:latin typeface="Arial" pitchFamily="34" charset="0"/>
            </a:endParaRPr>
          </a:p>
        </p:txBody>
      </p:sp>
      <p:cxnSp>
        <p:nvCxnSpPr>
          <p:cNvPr id="46085" name="AutoShape 5"/>
          <p:cNvCxnSpPr>
            <a:cxnSpLocks noChangeShapeType="1"/>
            <a:stCxn id="46084" idx="0"/>
            <a:endCxn id="46084" idx="2"/>
          </p:cNvCxnSpPr>
          <p:nvPr/>
        </p:nvCxnSpPr>
        <p:spPr bwMode="auto">
          <a:xfrm>
            <a:off x="2776538" y="5424488"/>
            <a:ext cx="0" cy="366712"/>
          </a:xfrm>
          <a:prstGeom prst="straightConnector1">
            <a:avLst/>
          </a:prstGeom>
          <a:noFill/>
          <a:ln w="38100">
            <a:solidFill>
              <a:srgbClr val="DDDDDD"/>
            </a:solidFill>
            <a:round/>
            <a:headEnd/>
            <a:tailEnd/>
          </a:ln>
          <a:effectLst/>
        </p:spPr>
      </p:cxnSp>
      <p:sp>
        <p:nvSpPr>
          <p:cNvPr id="46087" name="AutoShape 7"/>
          <p:cNvSpPr>
            <a:spLocks noChangeArrowheads="1"/>
          </p:cNvSpPr>
          <p:nvPr/>
        </p:nvSpPr>
        <p:spPr bwMode="auto">
          <a:xfrm>
            <a:off x="3667125" y="4797425"/>
            <a:ext cx="762000" cy="989013"/>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dirty="0">
              <a:solidFill>
                <a:schemeClr val="tx1"/>
              </a:solidFill>
              <a:latin typeface="Arial" pitchFamily="34" charset="0"/>
            </a:endParaRPr>
          </a:p>
        </p:txBody>
      </p:sp>
      <p:cxnSp>
        <p:nvCxnSpPr>
          <p:cNvPr id="46088" name="AutoShape 8"/>
          <p:cNvCxnSpPr>
            <a:cxnSpLocks noChangeShapeType="1"/>
            <a:stCxn id="46087" idx="0"/>
            <a:endCxn id="46087" idx="2"/>
          </p:cNvCxnSpPr>
          <p:nvPr/>
        </p:nvCxnSpPr>
        <p:spPr bwMode="auto">
          <a:xfrm>
            <a:off x="4048125" y="4792663"/>
            <a:ext cx="0" cy="998537"/>
          </a:xfrm>
          <a:prstGeom prst="straightConnector1">
            <a:avLst/>
          </a:prstGeom>
          <a:noFill/>
          <a:ln w="38100">
            <a:solidFill>
              <a:srgbClr val="DDDDDD"/>
            </a:solidFill>
            <a:round/>
            <a:headEnd/>
            <a:tailEnd/>
          </a:ln>
          <a:effectLst/>
        </p:spPr>
      </p:cxnSp>
      <p:sp>
        <p:nvSpPr>
          <p:cNvPr id="46090" name="AutoShape 10"/>
          <p:cNvSpPr>
            <a:spLocks noChangeArrowheads="1"/>
          </p:cNvSpPr>
          <p:nvPr/>
        </p:nvSpPr>
        <p:spPr bwMode="auto">
          <a:xfrm>
            <a:off x="6119813" y="5173663"/>
            <a:ext cx="762000" cy="614362"/>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dirty="0">
              <a:solidFill>
                <a:schemeClr val="tx1"/>
              </a:solidFill>
              <a:latin typeface="Arial" pitchFamily="34" charset="0"/>
            </a:endParaRPr>
          </a:p>
        </p:txBody>
      </p:sp>
      <p:cxnSp>
        <p:nvCxnSpPr>
          <p:cNvPr id="46091" name="AutoShape 11"/>
          <p:cNvCxnSpPr>
            <a:cxnSpLocks noChangeShapeType="1"/>
            <a:stCxn id="46090" idx="0"/>
            <a:endCxn id="46090" idx="2"/>
          </p:cNvCxnSpPr>
          <p:nvPr/>
        </p:nvCxnSpPr>
        <p:spPr bwMode="auto">
          <a:xfrm>
            <a:off x="6500813" y="5170488"/>
            <a:ext cx="0" cy="620712"/>
          </a:xfrm>
          <a:prstGeom prst="straightConnector1">
            <a:avLst/>
          </a:prstGeom>
          <a:noFill/>
          <a:ln w="38100">
            <a:solidFill>
              <a:srgbClr val="DDDDDD"/>
            </a:solidFill>
            <a:round/>
            <a:headEnd/>
            <a:tailEnd/>
          </a:ln>
          <a:effectLst/>
        </p:spPr>
      </p:cxnSp>
      <p:sp>
        <p:nvSpPr>
          <p:cNvPr id="46093" name="AutoShape 13"/>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46094" name="AutoShape 14"/>
          <p:cNvCxnSpPr>
            <a:cxnSpLocks noChangeShapeType="1"/>
            <a:stCxn id="46093" idx="0"/>
            <a:endCxn id="46093"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46096" name="AutoShape 16"/>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46097" name="AutoShape 17"/>
          <p:cNvCxnSpPr>
            <a:cxnSpLocks noChangeShapeType="1"/>
            <a:stCxn id="46096" idx="0"/>
            <a:endCxn id="46096"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46099" name="AutoShape 19"/>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46100" name="AutoShape 20"/>
          <p:cNvCxnSpPr>
            <a:cxnSpLocks noChangeShapeType="1"/>
            <a:stCxn id="46099" idx="0"/>
            <a:endCxn id="46099"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46101" name="Line 21"/>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03" name="Line 23"/>
          <p:cNvSpPr>
            <a:spLocks noChangeShapeType="1"/>
          </p:cNvSpPr>
          <p:nvPr/>
        </p:nvSpPr>
        <p:spPr bwMode="auto">
          <a:xfrm>
            <a:off x="1824038" y="4665663"/>
            <a:ext cx="304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46104" name="Line 24"/>
          <p:cNvSpPr>
            <a:spLocks noChangeShapeType="1"/>
          </p:cNvSpPr>
          <p:nvPr/>
        </p:nvSpPr>
        <p:spPr bwMode="auto">
          <a:xfrm>
            <a:off x="1824038" y="4979988"/>
            <a:ext cx="177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05" name="Line 25"/>
          <p:cNvSpPr>
            <a:spLocks noChangeShapeType="1"/>
          </p:cNvSpPr>
          <p:nvPr/>
        </p:nvSpPr>
        <p:spPr bwMode="auto">
          <a:xfrm>
            <a:off x="1824038" y="5310188"/>
            <a:ext cx="177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06" name="Line 26"/>
          <p:cNvSpPr>
            <a:spLocks noChangeShapeType="1"/>
          </p:cNvSpPr>
          <p:nvPr/>
        </p:nvSpPr>
        <p:spPr bwMode="auto">
          <a:xfrm>
            <a:off x="1824038" y="5603875"/>
            <a:ext cx="508000" cy="0"/>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07" name="Line 27"/>
          <p:cNvSpPr>
            <a:spLocks noChangeShapeType="1"/>
          </p:cNvSpPr>
          <p:nvPr/>
        </p:nvSpPr>
        <p:spPr bwMode="auto">
          <a:xfrm>
            <a:off x="3094038" y="5600700"/>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08" name="Line 28"/>
          <p:cNvSpPr>
            <a:spLocks noChangeShapeType="1"/>
          </p:cNvSpPr>
          <p:nvPr/>
        </p:nvSpPr>
        <p:spPr bwMode="auto">
          <a:xfrm>
            <a:off x="4364038" y="5597525"/>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09" name="Line 29"/>
          <p:cNvSpPr>
            <a:spLocks noChangeShapeType="1"/>
          </p:cNvSpPr>
          <p:nvPr/>
        </p:nvSpPr>
        <p:spPr bwMode="auto">
          <a:xfrm>
            <a:off x="5572125" y="5602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10" name="Line 30"/>
          <p:cNvSpPr>
            <a:spLocks noChangeShapeType="1"/>
          </p:cNvSpPr>
          <p:nvPr/>
        </p:nvSpPr>
        <p:spPr bwMode="auto">
          <a:xfrm>
            <a:off x="6778625" y="5602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12" name="Line 32"/>
          <p:cNvSpPr>
            <a:spLocks noChangeShapeType="1"/>
          </p:cNvSpPr>
          <p:nvPr/>
        </p:nvSpPr>
        <p:spPr bwMode="auto">
          <a:xfrm>
            <a:off x="5572125" y="4665663"/>
            <a:ext cx="17145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46113" name="Line 33"/>
          <p:cNvSpPr>
            <a:spLocks noChangeShapeType="1"/>
          </p:cNvSpPr>
          <p:nvPr/>
        </p:nvSpPr>
        <p:spPr bwMode="auto">
          <a:xfrm>
            <a:off x="5572125" y="4981575"/>
            <a:ext cx="17145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14" name="Line 34"/>
          <p:cNvSpPr>
            <a:spLocks noChangeShapeType="1"/>
          </p:cNvSpPr>
          <p:nvPr/>
        </p:nvSpPr>
        <p:spPr bwMode="auto">
          <a:xfrm>
            <a:off x="5572125" y="5348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15" name="Line 35"/>
          <p:cNvSpPr>
            <a:spLocks noChangeShapeType="1"/>
          </p:cNvSpPr>
          <p:nvPr/>
        </p:nvSpPr>
        <p:spPr bwMode="auto">
          <a:xfrm>
            <a:off x="6778625" y="5348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16" name="Line 36"/>
          <p:cNvSpPr>
            <a:spLocks noChangeShapeType="1"/>
          </p:cNvSpPr>
          <p:nvPr/>
        </p:nvSpPr>
        <p:spPr bwMode="auto">
          <a:xfrm>
            <a:off x="4364038" y="5311775"/>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17" name="Line 37"/>
          <p:cNvSpPr>
            <a:spLocks noChangeShapeType="1"/>
          </p:cNvSpPr>
          <p:nvPr/>
        </p:nvSpPr>
        <p:spPr bwMode="auto">
          <a:xfrm>
            <a:off x="4364038" y="4981575"/>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46118" name="Rectangle 38"/>
          <p:cNvSpPr>
            <a:spLocks noGrp="1" noChangeArrowheads="1"/>
          </p:cNvSpPr>
          <p:nvPr>
            <p:ph type="body" idx="1"/>
          </p:nvPr>
        </p:nvSpPr>
        <p:spPr>
          <a:xfrm>
            <a:off x="611188" y="1557338"/>
            <a:ext cx="8137525" cy="2303462"/>
          </a:xfrm>
          <a:noFill/>
          <a:ln/>
        </p:spPr>
        <p:txBody>
          <a:bodyPr/>
          <a:lstStyle/>
          <a:p>
            <a:r>
              <a:rPr lang="en-US" dirty="0">
                <a:solidFill>
                  <a:srgbClr val="0000FF"/>
                </a:solidFill>
                <a:latin typeface="+mj-lt"/>
              </a:rPr>
              <a:t>Each layer is </a:t>
            </a:r>
            <a:r>
              <a:rPr lang="en-US" dirty="0" smtClean="0">
                <a:latin typeface="+mj-lt"/>
              </a:rPr>
              <a:t>sub-list</a:t>
            </a:r>
            <a:r>
              <a:rPr lang="en-US" dirty="0" smtClean="0">
                <a:solidFill>
                  <a:srgbClr val="0000FF"/>
                </a:solidFill>
                <a:latin typeface="+mj-lt"/>
              </a:rPr>
              <a:t> </a:t>
            </a:r>
            <a:r>
              <a:rPr lang="en-US" dirty="0">
                <a:solidFill>
                  <a:srgbClr val="0000FF"/>
                </a:solidFill>
                <a:latin typeface="+mj-lt"/>
              </a:rPr>
              <a:t>of lower-levels</a:t>
            </a:r>
            <a:endParaRPr lang="en-US" sz="1000" dirty="0">
              <a:solidFill>
                <a:srgbClr val="0000FF"/>
              </a:solidFill>
              <a:latin typeface="+mj-lt"/>
              <a:sym typeface="Mathematica1" pitchFamily="2" charset="2"/>
            </a:endParaRPr>
          </a:p>
          <a:p>
            <a:endParaRPr lang="en-US" dirty="0">
              <a:latin typeface="+mj-lt"/>
            </a:endParaRPr>
          </a:p>
          <a:p>
            <a:endParaRPr lang="en-US" dirty="0">
              <a:latin typeface="+mj-lt"/>
            </a:endParaRPr>
          </a:p>
        </p:txBody>
      </p:sp>
      <p:sp>
        <p:nvSpPr>
          <p:cNvPr id="33" name="Footer Placeholder 32"/>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F11C870-AFC2-4A5A-BEC5-61BD53D54B13}" type="slidenum">
              <a:rPr lang="en-US"/>
              <a:pPr/>
              <a:t>8</a:t>
            </a:fld>
            <a:endParaRPr lang="en-US"/>
          </a:p>
        </p:txBody>
      </p:sp>
      <p:sp>
        <p:nvSpPr>
          <p:cNvPr id="252930" name="Rectangle 2"/>
          <p:cNvSpPr>
            <a:spLocks noGrp="1" noChangeArrowheads="1"/>
          </p:cNvSpPr>
          <p:nvPr>
            <p:ph type="title"/>
          </p:nvPr>
        </p:nvSpPr>
        <p:spPr>
          <a:xfrm>
            <a:off x="685800" y="333375"/>
            <a:ext cx="7772400" cy="1143000"/>
          </a:xfrm>
        </p:spPr>
        <p:txBody>
          <a:bodyPr/>
          <a:lstStyle/>
          <a:p>
            <a:r>
              <a:rPr lang="en-US" dirty="0">
                <a:solidFill>
                  <a:schemeClr val="tx1"/>
                </a:solidFill>
                <a:latin typeface="Arial" pitchFamily="34" charset="0"/>
              </a:rPr>
              <a:t>Skip List Property</a:t>
            </a:r>
          </a:p>
        </p:txBody>
      </p:sp>
      <p:sp>
        <p:nvSpPr>
          <p:cNvPr id="252931" name="AutoShape 3"/>
          <p:cNvSpPr>
            <a:spLocks noChangeArrowheads="1"/>
          </p:cNvSpPr>
          <p:nvPr/>
        </p:nvSpPr>
        <p:spPr bwMode="auto">
          <a:xfrm>
            <a:off x="2395538" y="5426075"/>
            <a:ext cx="762000" cy="363538"/>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dirty="0">
              <a:solidFill>
                <a:schemeClr val="tx1"/>
              </a:solidFill>
              <a:latin typeface="Arial" pitchFamily="34" charset="0"/>
            </a:endParaRPr>
          </a:p>
        </p:txBody>
      </p:sp>
      <p:cxnSp>
        <p:nvCxnSpPr>
          <p:cNvPr id="252932" name="AutoShape 4"/>
          <p:cNvCxnSpPr>
            <a:cxnSpLocks noChangeShapeType="1"/>
            <a:stCxn id="252931" idx="0"/>
            <a:endCxn id="252931" idx="2"/>
          </p:cNvCxnSpPr>
          <p:nvPr/>
        </p:nvCxnSpPr>
        <p:spPr bwMode="auto">
          <a:xfrm>
            <a:off x="2776538" y="5424488"/>
            <a:ext cx="0" cy="366712"/>
          </a:xfrm>
          <a:prstGeom prst="straightConnector1">
            <a:avLst/>
          </a:prstGeom>
          <a:noFill/>
          <a:ln w="38100">
            <a:solidFill>
              <a:srgbClr val="DDDDDD"/>
            </a:solidFill>
            <a:round/>
            <a:headEnd/>
            <a:tailEnd/>
          </a:ln>
          <a:effectLst/>
        </p:spPr>
      </p:cxnSp>
      <p:sp>
        <p:nvSpPr>
          <p:cNvPr id="252933" name="AutoShape 5"/>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252934" name="AutoShape 6"/>
          <p:cNvCxnSpPr>
            <a:cxnSpLocks noChangeShapeType="1"/>
            <a:stCxn id="252933" idx="0"/>
            <a:endCxn id="252933"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52935" name="AutoShape 7"/>
          <p:cNvSpPr>
            <a:spLocks noChangeArrowheads="1"/>
          </p:cNvSpPr>
          <p:nvPr/>
        </p:nvSpPr>
        <p:spPr bwMode="auto">
          <a:xfrm>
            <a:off x="6119813" y="5173663"/>
            <a:ext cx="762000" cy="614362"/>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dirty="0">
              <a:solidFill>
                <a:schemeClr val="tx1"/>
              </a:solidFill>
              <a:latin typeface="Arial" pitchFamily="34" charset="0"/>
            </a:endParaRPr>
          </a:p>
        </p:txBody>
      </p:sp>
      <p:cxnSp>
        <p:nvCxnSpPr>
          <p:cNvPr id="252936" name="AutoShape 8"/>
          <p:cNvCxnSpPr>
            <a:cxnSpLocks noChangeShapeType="1"/>
            <a:stCxn id="252935" idx="0"/>
            <a:endCxn id="252935" idx="2"/>
          </p:cNvCxnSpPr>
          <p:nvPr/>
        </p:nvCxnSpPr>
        <p:spPr bwMode="auto">
          <a:xfrm>
            <a:off x="6500813" y="5170488"/>
            <a:ext cx="0" cy="620712"/>
          </a:xfrm>
          <a:prstGeom prst="straightConnector1">
            <a:avLst/>
          </a:prstGeom>
          <a:noFill/>
          <a:ln w="38100">
            <a:solidFill>
              <a:srgbClr val="DDDDDD"/>
            </a:solidFill>
            <a:round/>
            <a:headEnd/>
            <a:tailEnd/>
          </a:ln>
          <a:effectLst/>
        </p:spPr>
      </p:cxnSp>
      <p:sp>
        <p:nvSpPr>
          <p:cNvPr id="252937" name="AutoShape 9"/>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252938" name="AutoShape 10"/>
          <p:cNvCxnSpPr>
            <a:cxnSpLocks noChangeShapeType="1"/>
            <a:stCxn id="252937" idx="0"/>
            <a:endCxn id="252937"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52939" name="AutoShape 11"/>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252940" name="AutoShape 12"/>
          <p:cNvCxnSpPr>
            <a:cxnSpLocks noChangeShapeType="1"/>
            <a:stCxn id="252939" idx="0"/>
            <a:endCxn id="252939"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52941" name="AutoShape 13"/>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252942" name="AutoShape 14"/>
          <p:cNvCxnSpPr>
            <a:cxnSpLocks noChangeShapeType="1"/>
            <a:stCxn id="252941" idx="0"/>
            <a:endCxn id="252941"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52943" name="Line 15"/>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44" name="Line 16"/>
          <p:cNvSpPr>
            <a:spLocks noChangeShapeType="1"/>
          </p:cNvSpPr>
          <p:nvPr/>
        </p:nvSpPr>
        <p:spPr bwMode="auto">
          <a:xfrm>
            <a:off x="1824038" y="4665663"/>
            <a:ext cx="304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45" name="Line 17"/>
          <p:cNvSpPr>
            <a:spLocks noChangeShapeType="1"/>
          </p:cNvSpPr>
          <p:nvPr/>
        </p:nvSpPr>
        <p:spPr bwMode="auto">
          <a:xfrm>
            <a:off x="1824038" y="4979988"/>
            <a:ext cx="177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2946" name="Line 18"/>
          <p:cNvSpPr>
            <a:spLocks noChangeShapeType="1"/>
          </p:cNvSpPr>
          <p:nvPr/>
        </p:nvSpPr>
        <p:spPr bwMode="auto">
          <a:xfrm>
            <a:off x="1824038" y="5310188"/>
            <a:ext cx="177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47" name="Line 19"/>
          <p:cNvSpPr>
            <a:spLocks noChangeShapeType="1"/>
          </p:cNvSpPr>
          <p:nvPr/>
        </p:nvSpPr>
        <p:spPr bwMode="auto">
          <a:xfrm>
            <a:off x="1824038" y="5603875"/>
            <a:ext cx="508000" cy="0"/>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48" name="Line 20"/>
          <p:cNvSpPr>
            <a:spLocks noChangeShapeType="1"/>
          </p:cNvSpPr>
          <p:nvPr/>
        </p:nvSpPr>
        <p:spPr bwMode="auto">
          <a:xfrm>
            <a:off x="3094038" y="5600700"/>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49" name="Line 21"/>
          <p:cNvSpPr>
            <a:spLocks noChangeShapeType="1"/>
          </p:cNvSpPr>
          <p:nvPr/>
        </p:nvSpPr>
        <p:spPr bwMode="auto">
          <a:xfrm>
            <a:off x="4364038" y="5597525"/>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50" name="Line 22"/>
          <p:cNvSpPr>
            <a:spLocks noChangeShapeType="1"/>
          </p:cNvSpPr>
          <p:nvPr/>
        </p:nvSpPr>
        <p:spPr bwMode="auto">
          <a:xfrm>
            <a:off x="5572125" y="5602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51" name="Line 23"/>
          <p:cNvSpPr>
            <a:spLocks noChangeShapeType="1"/>
          </p:cNvSpPr>
          <p:nvPr/>
        </p:nvSpPr>
        <p:spPr bwMode="auto">
          <a:xfrm>
            <a:off x="6778625" y="5602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52" name="Line 24"/>
          <p:cNvSpPr>
            <a:spLocks noChangeShapeType="1"/>
          </p:cNvSpPr>
          <p:nvPr/>
        </p:nvSpPr>
        <p:spPr bwMode="auto">
          <a:xfrm>
            <a:off x="5572125" y="4665663"/>
            <a:ext cx="17145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53" name="Line 25"/>
          <p:cNvSpPr>
            <a:spLocks noChangeShapeType="1"/>
          </p:cNvSpPr>
          <p:nvPr/>
        </p:nvSpPr>
        <p:spPr bwMode="auto">
          <a:xfrm>
            <a:off x="5572125" y="4981575"/>
            <a:ext cx="17145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2954" name="Line 26"/>
          <p:cNvSpPr>
            <a:spLocks noChangeShapeType="1"/>
          </p:cNvSpPr>
          <p:nvPr/>
        </p:nvSpPr>
        <p:spPr bwMode="auto">
          <a:xfrm>
            <a:off x="5572125" y="5348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55" name="Line 27"/>
          <p:cNvSpPr>
            <a:spLocks noChangeShapeType="1"/>
          </p:cNvSpPr>
          <p:nvPr/>
        </p:nvSpPr>
        <p:spPr bwMode="auto">
          <a:xfrm>
            <a:off x="6778625" y="5348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56" name="Line 28"/>
          <p:cNvSpPr>
            <a:spLocks noChangeShapeType="1"/>
          </p:cNvSpPr>
          <p:nvPr/>
        </p:nvSpPr>
        <p:spPr bwMode="auto">
          <a:xfrm>
            <a:off x="4364038" y="5311775"/>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2957" name="Line 29"/>
          <p:cNvSpPr>
            <a:spLocks noChangeShapeType="1"/>
          </p:cNvSpPr>
          <p:nvPr/>
        </p:nvSpPr>
        <p:spPr bwMode="auto">
          <a:xfrm>
            <a:off x="4364038" y="49815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2958" name="Rectangle 30"/>
          <p:cNvSpPr>
            <a:spLocks noGrp="1" noChangeArrowheads="1"/>
          </p:cNvSpPr>
          <p:nvPr>
            <p:ph type="body" idx="1"/>
          </p:nvPr>
        </p:nvSpPr>
        <p:spPr>
          <a:xfrm>
            <a:off x="611188" y="1557338"/>
            <a:ext cx="8137525" cy="2303462"/>
          </a:xfrm>
          <a:noFill/>
          <a:ln/>
        </p:spPr>
        <p:txBody>
          <a:bodyPr/>
          <a:lstStyle/>
          <a:p>
            <a:r>
              <a:rPr lang="en-US" dirty="0">
                <a:solidFill>
                  <a:srgbClr val="0000FF"/>
                </a:solidFill>
                <a:latin typeface="+mj-lt"/>
              </a:rPr>
              <a:t>Each layer is </a:t>
            </a:r>
            <a:r>
              <a:rPr lang="en-US" dirty="0" smtClean="0">
                <a:latin typeface="+mj-lt"/>
              </a:rPr>
              <a:t>sub-list</a:t>
            </a:r>
            <a:r>
              <a:rPr lang="en-US" dirty="0" smtClean="0">
                <a:solidFill>
                  <a:srgbClr val="0000FF"/>
                </a:solidFill>
                <a:latin typeface="+mj-lt"/>
              </a:rPr>
              <a:t> </a:t>
            </a:r>
            <a:r>
              <a:rPr lang="en-US" dirty="0">
                <a:solidFill>
                  <a:srgbClr val="0000FF"/>
                </a:solidFill>
                <a:latin typeface="+mj-lt"/>
              </a:rPr>
              <a:t>of </a:t>
            </a:r>
            <a:r>
              <a:rPr lang="en-US" dirty="0" smtClean="0">
                <a:solidFill>
                  <a:srgbClr val="0000FF"/>
                </a:solidFill>
                <a:latin typeface="+mj-lt"/>
              </a:rPr>
              <a:t>lower levels</a:t>
            </a:r>
            <a:endParaRPr lang="en-US" dirty="0">
              <a:solidFill>
                <a:srgbClr val="0000FF"/>
              </a:solidFill>
              <a:latin typeface="+mj-lt"/>
            </a:endParaRPr>
          </a:p>
        </p:txBody>
      </p:sp>
      <p:sp>
        <p:nvSpPr>
          <p:cNvPr id="33" name="Footer Placeholder 32"/>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290A28B5-D55F-40A5-B7B6-6F95CA786AD6}" type="slidenum">
              <a:rPr lang="en-US"/>
              <a:pPr/>
              <a:t>9</a:t>
            </a:fld>
            <a:endParaRPr lang="en-US"/>
          </a:p>
        </p:txBody>
      </p:sp>
      <p:sp>
        <p:nvSpPr>
          <p:cNvPr id="254978" name="Rectangle 2"/>
          <p:cNvSpPr>
            <a:spLocks noGrp="1" noChangeArrowheads="1"/>
          </p:cNvSpPr>
          <p:nvPr>
            <p:ph type="title"/>
          </p:nvPr>
        </p:nvSpPr>
        <p:spPr>
          <a:xfrm>
            <a:off x="685800" y="333375"/>
            <a:ext cx="7772400" cy="1143000"/>
          </a:xfrm>
        </p:spPr>
        <p:txBody>
          <a:bodyPr/>
          <a:lstStyle/>
          <a:p>
            <a:r>
              <a:rPr lang="en-US" dirty="0">
                <a:solidFill>
                  <a:schemeClr val="tx1"/>
                </a:solidFill>
                <a:latin typeface="Arial" pitchFamily="34" charset="0"/>
              </a:rPr>
              <a:t>Skip List Property</a:t>
            </a:r>
          </a:p>
        </p:txBody>
      </p:sp>
      <p:sp>
        <p:nvSpPr>
          <p:cNvPr id="254979" name="AutoShape 3"/>
          <p:cNvSpPr>
            <a:spLocks noChangeArrowheads="1"/>
          </p:cNvSpPr>
          <p:nvPr/>
        </p:nvSpPr>
        <p:spPr bwMode="auto">
          <a:xfrm>
            <a:off x="2395538" y="5426075"/>
            <a:ext cx="762000" cy="363538"/>
          </a:xfrm>
          <a:prstGeom prst="roundRect">
            <a:avLst>
              <a:gd name="adj" fmla="val 16667"/>
            </a:avLst>
          </a:prstGeom>
          <a:solidFill>
            <a:srgbClr val="DDDDDD"/>
          </a:solidFill>
          <a:ln w="38100">
            <a:solidFill>
              <a:srgbClr val="DDDDDD"/>
            </a:solidFill>
            <a:round/>
            <a:headEnd/>
            <a:tailEnd/>
          </a:ln>
          <a:effectLst/>
        </p:spPr>
        <p:txBody>
          <a:bodyPr wrap="none" anchor="ctr"/>
          <a:lstStyle/>
          <a:p>
            <a:pPr algn="l">
              <a:lnSpc>
                <a:spcPct val="100000"/>
              </a:lnSpc>
              <a:spcBef>
                <a:spcPct val="0"/>
              </a:spcBef>
            </a:pPr>
            <a:endParaRPr lang="en-US" sz="2400" b="0" dirty="0">
              <a:solidFill>
                <a:schemeClr val="tx1"/>
              </a:solidFill>
              <a:latin typeface="Arial" pitchFamily="34" charset="0"/>
            </a:endParaRPr>
          </a:p>
        </p:txBody>
      </p:sp>
      <p:cxnSp>
        <p:nvCxnSpPr>
          <p:cNvPr id="254980" name="AutoShape 4"/>
          <p:cNvCxnSpPr>
            <a:cxnSpLocks noChangeShapeType="1"/>
            <a:stCxn id="254979" idx="0"/>
            <a:endCxn id="254979" idx="2"/>
          </p:cNvCxnSpPr>
          <p:nvPr/>
        </p:nvCxnSpPr>
        <p:spPr bwMode="auto">
          <a:xfrm>
            <a:off x="2776538" y="5424488"/>
            <a:ext cx="0" cy="366712"/>
          </a:xfrm>
          <a:prstGeom prst="straightConnector1">
            <a:avLst/>
          </a:prstGeom>
          <a:noFill/>
          <a:ln w="38100">
            <a:solidFill>
              <a:srgbClr val="DDDDDD"/>
            </a:solidFill>
            <a:round/>
            <a:headEnd/>
            <a:tailEnd/>
          </a:ln>
          <a:effectLst/>
        </p:spPr>
      </p:cxnSp>
      <p:sp>
        <p:nvSpPr>
          <p:cNvPr id="254981" name="AutoShape 5"/>
          <p:cNvSpPr>
            <a:spLocks noChangeArrowheads="1"/>
          </p:cNvSpPr>
          <p:nvPr/>
        </p:nvSpPr>
        <p:spPr bwMode="auto">
          <a:xfrm>
            <a:off x="3667125" y="4797425"/>
            <a:ext cx="762000" cy="98901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5</a:t>
            </a:r>
          </a:p>
        </p:txBody>
      </p:sp>
      <p:cxnSp>
        <p:nvCxnSpPr>
          <p:cNvPr id="254982" name="AutoShape 6"/>
          <p:cNvCxnSpPr>
            <a:cxnSpLocks noChangeShapeType="1"/>
            <a:stCxn id="254981" idx="0"/>
            <a:endCxn id="254981" idx="2"/>
          </p:cNvCxnSpPr>
          <p:nvPr/>
        </p:nvCxnSpPr>
        <p:spPr bwMode="auto">
          <a:xfrm>
            <a:off x="4048125" y="4792663"/>
            <a:ext cx="0" cy="998537"/>
          </a:xfrm>
          <a:prstGeom prst="straightConnector1">
            <a:avLst/>
          </a:prstGeom>
          <a:noFill/>
          <a:ln w="38100">
            <a:solidFill>
              <a:schemeClr val="tx1"/>
            </a:solidFill>
            <a:round/>
            <a:headEnd/>
            <a:tailEnd/>
          </a:ln>
          <a:effectLst/>
        </p:spPr>
      </p:cxnSp>
      <p:sp>
        <p:nvSpPr>
          <p:cNvPr id="254983" name="AutoShape 7"/>
          <p:cNvSpPr>
            <a:spLocks noChangeArrowheads="1"/>
          </p:cNvSpPr>
          <p:nvPr/>
        </p:nvSpPr>
        <p:spPr bwMode="auto">
          <a:xfrm>
            <a:off x="6119813" y="5173663"/>
            <a:ext cx="762000" cy="6143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8</a:t>
            </a:r>
          </a:p>
        </p:txBody>
      </p:sp>
      <p:cxnSp>
        <p:nvCxnSpPr>
          <p:cNvPr id="254984" name="AutoShape 8"/>
          <p:cNvCxnSpPr>
            <a:cxnSpLocks noChangeShapeType="1"/>
            <a:stCxn id="254983" idx="0"/>
            <a:endCxn id="254983" idx="2"/>
          </p:cNvCxnSpPr>
          <p:nvPr/>
        </p:nvCxnSpPr>
        <p:spPr bwMode="auto">
          <a:xfrm>
            <a:off x="6500813" y="5170488"/>
            <a:ext cx="0" cy="620712"/>
          </a:xfrm>
          <a:prstGeom prst="straightConnector1">
            <a:avLst/>
          </a:prstGeom>
          <a:noFill/>
          <a:ln w="38100">
            <a:solidFill>
              <a:schemeClr val="tx1"/>
            </a:solidFill>
            <a:round/>
            <a:headEnd/>
            <a:tailEnd/>
          </a:ln>
          <a:effectLst/>
        </p:spPr>
      </p:cxnSp>
      <p:sp>
        <p:nvSpPr>
          <p:cNvPr id="254985" name="AutoShape 9"/>
          <p:cNvSpPr>
            <a:spLocks noChangeArrowheads="1"/>
          </p:cNvSpPr>
          <p:nvPr/>
        </p:nvSpPr>
        <p:spPr bwMode="auto">
          <a:xfrm>
            <a:off x="4911725" y="4514850"/>
            <a:ext cx="762000" cy="12700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7</a:t>
            </a:r>
          </a:p>
        </p:txBody>
      </p:sp>
      <p:cxnSp>
        <p:nvCxnSpPr>
          <p:cNvPr id="254986" name="AutoShape 10"/>
          <p:cNvCxnSpPr>
            <a:cxnSpLocks noChangeShapeType="1"/>
            <a:stCxn id="254985" idx="0"/>
            <a:endCxn id="254985" idx="2"/>
          </p:cNvCxnSpPr>
          <p:nvPr/>
        </p:nvCxnSpPr>
        <p:spPr bwMode="auto">
          <a:xfrm>
            <a:off x="5292725" y="4508500"/>
            <a:ext cx="0" cy="1282700"/>
          </a:xfrm>
          <a:prstGeom prst="straightConnector1">
            <a:avLst/>
          </a:prstGeom>
          <a:noFill/>
          <a:ln w="38100">
            <a:solidFill>
              <a:schemeClr val="tx1"/>
            </a:solidFill>
            <a:round/>
            <a:headEnd/>
            <a:tailEnd/>
          </a:ln>
          <a:effectLst/>
        </p:spPr>
      </p:cxnSp>
      <p:sp>
        <p:nvSpPr>
          <p:cNvPr id="254987" name="AutoShape 11"/>
          <p:cNvSpPr>
            <a:spLocks noChangeArrowheads="1"/>
          </p:cNvSpPr>
          <p:nvPr/>
        </p:nvSpPr>
        <p:spPr bwMode="auto">
          <a:xfrm>
            <a:off x="7339013" y="4157663"/>
            <a:ext cx="762000" cy="1625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9</a:t>
            </a:r>
          </a:p>
        </p:txBody>
      </p:sp>
      <p:cxnSp>
        <p:nvCxnSpPr>
          <p:cNvPr id="254988" name="AutoShape 12"/>
          <p:cNvCxnSpPr>
            <a:cxnSpLocks noChangeShapeType="1"/>
            <a:stCxn id="254987" idx="0"/>
            <a:endCxn id="254987" idx="2"/>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254989" name="AutoShape 13"/>
          <p:cNvSpPr>
            <a:spLocks noChangeArrowheads="1"/>
          </p:cNvSpPr>
          <p:nvPr/>
        </p:nvSpPr>
        <p:spPr bwMode="auto">
          <a:xfrm>
            <a:off x="1187450" y="4157663"/>
            <a:ext cx="762000" cy="16383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l">
              <a:lnSpc>
                <a:spcPct val="100000"/>
              </a:lnSpc>
              <a:spcBef>
                <a:spcPct val="0"/>
              </a:spcBef>
            </a:pPr>
            <a:r>
              <a:rPr lang="en-US" sz="2400" b="0" dirty="0">
                <a:solidFill>
                  <a:schemeClr val="tx1"/>
                </a:solidFill>
                <a:latin typeface="Arial" pitchFamily="34" charset="0"/>
              </a:rPr>
              <a:t>0</a:t>
            </a:r>
          </a:p>
        </p:txBody>
      </p:sp>
      <p:cxnSp>
        <p:nvCxnSpPr>
          <p:cNvPr id="254990" name="AutoShape 14"/>
          <p:cNvCxnSpPr>
            <a:cxnSpLocks noChangeShapeType="1"/>
            <a:stCxn id="254989" idx="0"/>
            <a:endCxn id="254989" idx="2"/>
          </p:cNvCxnSpPr>
          <p:nvPr/>
        </p:nvCxnSpPr>
        <p:spPr bwMode="auto">
          <a:xfrm>
            <a:off x="1568450" y="4149725"/>
            <a:ext cx="0" cy="1654175"/>
          </a:xfrm>
          <a:prstGeom prst="straightConnector1">
            <a:avLst/>
          </a:prstGeom>
          <a:noFill/>
          <a:ln w="38100">
            <a:solidFill>
              <a:schemeClr val="tx1"/>
            </a:solidFill>
            <a:round/>
            <a:headEnd/>
            <a:tailEnd/>
          </a:ln>
          <a:effectLst/>
        </p:spPr>
      </p:cxnSp>
      <p:sp>
        <p:nvSpPr>
          <p:cNvPr id="254991" name="Line 15"/>
          <p:cNvSpPr>
            <a:spLocks noChangeShapeType="1"/>
          </p:cNvSpPr>
          <p:nvPr/>
        </p:nvSpPr>
        <p:spPr bwMode="auto">
          <a:xfrm>
            <a:off x="1824038" y="4365625"/>
            <a:ext cx="5462587" cy="0"/>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4992" name="Line 16"/>
          <p:cNvSpPr>
            <a:spLocks noChangeShapeType="1"/>
          </p:cNvSpPr>
          <p:nvPr/>
        </p:nvSpPr>
        <p:spPr bwMode="auto">
          <a:xfrm>
            <a:off x="1824038" y="4665663"/>
            <a:ext cx="304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4993" name="Line 17"/>
          <p:cNvSpPr>
            <a:spLocks noChangeShapeType="1"/>
          </p:cNvSpPr>
          <p:nvPr/>
        </p:nvSpPr>
        <p:spPr bwMode="auto">
          <a:xfrm>
            <a:off x="1824038" y="4979988"/>
            <a:ext cx="177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4994" name="Line 18"/>
          <p:cNvSpPr>
            <a:spLocks noChangeShapeType="1"/>
          </p:cNvSpPr>
          <p:nvPr/>
        </p:nvSpPr>
        <p:spPr bwMode="auto">
          <a:xfrm>
            <a:off x="1824038" y="5310188"/>
            <a:ext cx="177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4995" name="Line 19"/>
          <p:cNvSpPr>
            <a:spLocks noChangeShapeType="1"/>
          </p:cNvSpPr>
          <p:nvPr/>
        </p:nvSpPr>
        <p:spPr bwMode="auto">
          <a:xfrm>
            <a:off x="1824038" y="5603875"/>
            <a:ext cx="508000" cy="0"/>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4996" name="Line 20"/>
          <p:cNvSpPr>
            <a:spLocks noChangeShapeType="1"/>
          </p:cNvSpPr>
          <p:nvPr/>
        </p:nvSpPr>
        <p:spPr bwMode="auto">
          <a:xfrm>
            <a:off x="3094038" y="5600700"/>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4997" name="Line 21"/>
          <p:cNvSpPr>
            <a:spLocks noChangeShapeType="1"/>
          </p:cNvSpPr>
          <p:nvPr/>
        </p:nvSpPr>
        <p:spPr bwMode="auto">
          <a:xfrm>
            <a:off x="4364038" y="5597525"/>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4998" name="Line 22"/>
          <p:cNvSpPr>
            <a:spLocks noChangeShapeType="1"/>
          </p:cNvSpPr>
          <p:nvPr/>
        </p:nvSpPr>
        <p:spPr bwMode="auto">
          <a:xfrm>
            <a:off x="5572125" y="5602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4999" name="Line 23"/>
          <p:cNvSpPr>
            <a:spLocks noChangeShapeType="1"/>
          </p:cNvSpPr>
          <p:nvPr/>
        </p:nvSpPr>
        <p:spPr bwMode="auto">
          <a:xfrm>
            <a:off x="6778625" y="5602288"/>
            <a:ext cx="5080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5000" name="Line 24"/>
          <p:cNvSpPr>
            <a:spLocks noChangeShapeType="1"/>
          </p:cNvSpPr>
          <p:nvPr/>
        </p:nvSpPr>
        <p:spPr bwMode="auto">
          <a:xfrm>
            <a:off x="5572125" y="4665663"/>
            <a:ext cx="1714500" cy="1587"/>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5001" name="Line 25"/>
          <p:cNvSpPr>
            <a:spLocks noChangeShapeType="1"/>
          </p:cNvSpPr>
          <p:nvPr/>
        </p:nvSpPr>
        <p:spPr bwMode="auto">
          <a:xfrm>
            <a:off x="5572125" y="4981575"/>
            <a:ext cx="17145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5002" name="Line 26"/>
          <p:cNvSpPr>
            <a:spLocks noChangeShapeType="1"/>
          </p:cNvSpPr>
          <p:nvPr/>
        </p:nvSpPr>
        <p:spPr bwMode="auto">
          <a:xfrm>
            <a:off x="5572125" y="5348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5003" name="Line 27"/>
          <p:cNvSpPr>
            <a:spLocks noChangeShapeType="1"/>
          </p:cNvSpPr>
          <p:nvPr/>
        </p:nvSpPr>
        <p:spPr bwMode="auto">
          <a:xfrm>
            <a:off x="6778625" y="5348288"/>
            <a:ext cx="508000" cy="1587"/>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5004" name="Line 28"/>
          <p:cNvSpPr>
            <a:spLocks noChangeShapeType="1"/>
          </p:cNvSpPr>
          <p:nvPr/>
        </p:nvSpPr>
        <p:spPr bwMode="auto">
          <a:xfrm>
            <a:off x="4364038" y="5311775"/>
            <a:ext cx="508000" cy="1588"/>
          </a:xfrm>
          <a:prstGeom prst="line">
            <a:avLst/>
          </a:prstGeom>
          <a:noFill/>
          <a:ln w="38100">
            <a:solidFill>
              <a:schemeClr val="tx1"/>
            </a:solidFill>
            <a:round/>
            <a:headEnd/>
            <a:tailEnd type="triangle" w="lg" len="lg"/>
          </a:ln>
          <a:effectLst/>
        </p:spPr>
        <p:txBody>
          <a:bodyPr/>
          <a:lstStyle/>
          <a:p>
            <a:endParaRPr lang="en-US" dirty="0">
              <a:latin typeface="Arial" pitchFamily="34" charset="0"/>
            </a:endParaRPr>
          </a:p>
        </p:txBody>
      </p:sp>
      <p:sp>
        <p:nvSpPr>
          <p:cNvPr id="255005" name="Line 29"/>
          <p:cNvSpPr>
            <a:spLocks noChangeShapeType="1"/>
          </p:cNvSpPr>
          <p:nvPr/>
        </p:nvSpPr>
        <p:spPr bwMode="auto">
          <a:xfrm>
            <a:off x="4364038" y="4981575"/>
            <a:ext cx="508000" cy="1588"/>
          </a:xfrm>
          <a:prstGeom prst="line">
            <a:avLst/>
          </a:prstGeom>
          <a:noFill/>
          <a:ln w="38100">
            <a:solidFill>
              <a:srgbClr val="DDDDDD"/>
            </a:solidFill>
            <a:round/>
            <a:headEnd/>
            <a:tailEnd type="triangle" w="lg" len="lg"/>
          </a:ln>
          <a:effectLst/>
        </p:spPr>
        <p:txBody>
          <a:bodyPr/>
          <a:lstStyle/>
          <a:p>
            <a:endParaRPr lang="en-US" dirty="0">
              <a:latin typeface="Arial" pitchFamily="34" charset="0"/>
            </a:endParaRPr>
          </a:p>
        </p:txBody>
      </p:sp>
      <p:sp>
        <p:nvSpPr>
          <p:cNvPr id="255006" name="Rectangle 30"/>
          <p:cNvSpPr>
            <a:spLocks noGrp="1" noChangeArrowheads="1"/>
          </p:cNvSpPr>
          <p:nvPr>
            <p:ph type="body" idx="1"/>
          </p:nvPr>
        </p:nvSpPr>
        <p:spPr>
          <a:xfrm>
            <a:off x="611188" y="1557338"/>
            <a:ext cx="8137525" cy="2303462"/>
          </a:xfrm>
          <a:noFill/>
          <a:ln/>
        </p:spPr>
        <p:txBody>
          <a:bodyPr/>
          <a:lstStyle/>
          <a:p>
            <a:r>
              <a:rPr lang="en-US" dirty="0">
                <a:solidFill>
                  <a:srgbClr val="0000FF"/>
                </a:solidFill>
                <a:latin typeface="+mj-lt"/>
              </a:rPr>
              <a:t>Each layer is </a:t>
            </a:r>
            <a:r>
              <a:rPr lang="en-US" dirty="0" smtClean="0">
                <a:latin typeface="+mj-lt"/>
              </a:rPr>
              <a:t>sub-list</a:t>
            </a:r>
            <a:r>
              <a:rPr lang="en-US" dirty="0" smtClean="0">
                <a:solidFill>
                  <a:srgbClr val="0000FF"/>
                </a:solidFill>
                <a:latin typeface="+mj-lt"/>
              </a:rPr>
              <a:t> </a:t>
            </a:r>
            <a:r>
              <a:rPr lang="en-US" dirty="0">
                <a:solidFill>
                  <a:srgbClr val="0000FF"/>
                </a:solidFill>
                <a:latin typeface="+mj-lt"/>
              </a:rPr>
              <a:t>of </a:t>
            </a:r>
            <a:r>
              <a:rPr lang="en-US" dirty="0" smtClean="0">
                <a:solidFill>
                  <a:srgbClr val="0000FF"/>
                </a:solidFill>
                <a:latin typeface="+mj-lt"/>
              </a:rPr>
              <a:t>lower levels</a:t>
            </a:r>
            <a:endParaRPr lang="en-US" sz="1000" dirty="0">
              <a:solidFill>
                <a:srgbClr val="0000FF"/>
              </a:solidFill>
              <a:latin typeface="+mj-lt"/>
              <a:sym typeface="Mathematica1" pitchFamily="2" charset="2"/>
            </a:endParaRPr>
          </a:p>
          <a:p>
            <a:endParaRPr lang="en-US" dirty="0">
              <a:latin typeface="+mj-lt"/>
            </a:endParaRPr>
          </a:p>
        </p:txBody>
      </p:sp>
      <p:sp>
        <p:nvSpPr>
          <p:cNvPr id="33" name="Footer Placeholder 32"/>
          <p:cNvSpPr>
            <a:spLocks noGrp="1"/>
          </p:cNvSpPr>
          <p:nvPr>
            <p:ph type="ftr" sz="quarter" idx="11"/>
          </p:nvPr>
        </p:nvSpPr>
        <p:spPr/>
        <p:txBody>
          <a:bodyPr/>
          <a:lstStyle/>
          <a:p>
            <a:r>
              <a:rPr lang="en-US" smtClean="0"/>
              <a:t>Art of Multiprocessor Programming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Tx/>
          <a:buSzTx/>
          <a:buFontTx/>
          <a:buNone/>
          <a:tabLst/>
          <a:defRPr kumimoji="0" lang="en-US" sz="1600" b="1" i="0" u="none" strike="noStrike" cap="none" normalizeH="0" baseline="0" smtClean="0">
            <a:ln>
              <a:noFill/>
            </a:ln>
            <a:solidFill>
              <a:srgbClr val="FF0000"/>
            </a:solidFill>
            <a:effectLst/>
            <a:latin typeface="Comic Sans MS" pitchFamily="66" charset="0"/>
            <a:cs typeface="Arial" pitchFamily="34"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Tx/>
          <a:buSzTx/>
          <a:buFontTx/>
          <a:buNone/>
          <a:tabLst/>
          <a:defRPr kumimoji="0" lang="en-US" sz="1600" b="1" i="0" u="none" strike="noStrike" cap="none" normalizeH="0" baseline="0" smtClean="0">
            <a:ln>
              <a:noFill/>
            </a:ln>
            <a:solidFill>
              <a:srgbClr val="FF0000"/>
            </a:solidFill>
            <a:effectLst/>
            <a:latin typeface="Comic Sans MS" pitchFamily="66" charset="0"/>
            <a:cs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3770</TotalTime>
  <Words>5149</Words>
  <Application>Microsoft Office PowerPoint</Application>
  <PresentationFormat>On-screen Show (4:3)</PresentationFormat>
  <Paragraphs>1146</Paragraphs>
  <Slides>66</Slides>
  <Notes>66</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1_Default Design</vt:lpstr>
      <vt:lpstr>Concurrent Skip Lists</vt:lpstr>
      <vt:lpstr>Set Object Interface</vt:lpstr>
      <vt:lpstr>Many are Cold but Few are Frozen</vt:lpstr>
      <vt:lpstr>Concurrent Sets</vt:lpstr>
      <vt:lpstr>Skip Lists</vt:lpstr>
      <vt:lpstr>Skip List Property</vt:lpstr>
      <vt:lpstr>Skip List Property</vt:lpstr>
      <vt:lpstr>Skip List Property</vt:lpstr>
      <vt:lpstr>Skip List Property</vt:lpstr>
      <vt:lpstr>Skip List Property</vt:lpstr>
      <vt:lpstr>Skip List Property</vt:lpstr>
      <vt:lpstr>Search</vt:lpstr>
      <vt:lpstr>Search</vt:lpstr>
      <vt:lpstr>Search</vt:lpstr>
      <vt:lpstr>Search</vt:lpstr>
      <vt:lpstr>Search</vt:lpstr>
      <vt:lpstr>Search</vt:lpstr>
      <vt:lpstr>Logarithmic</vt:lpstr>
      <vt:lpstr>Why Logarthimic</vt:lpstr>
      <vt:lpstr>Sequential Find</vt:lpstr>
      <vt:lpstr>Sequential Find</vt:lpstr>
      <vt:lpstr>Sequential Find</vt:lpstr>
      <vt:lpstr>Sequential Find</vt:lpstr>
      <vt:lpstr>Sequential Find</vt:lpstr>
      <vt:lpstr>Successful Search</vt:lpstr>
      <vt:lpstr>Successful Search</vt:lpstr>
      <vt:lpstr>Unsuccessful Search</vt:lpstr>
      <vt:lpstr>Unsuccessful Search</vt:lpstr>
      <vt:lpstr>Lazy Skip List</vt:lpstr>
      <vt:lpstr>Review: Lazy List Remove</vt:lpstr>
      <vt:lpstr>Review: Lazy List Remove</vt:lpstr>
      <vt:lpstr>Review: Lazy List Remove</vt:lpstr>
      <vt:lpstr>Review: Lazy List Remove</vt:lpstr>
      <vt:lpstr>Lazy Skip Lists</vt:lpstr>
      <vt:lpstr>add(6)</vt:lpstr>
      <vt:lpstr>add(6)</vt:lpstr>
      <vt:lpstr>add(6)</vt:lpstr>
      <vt:lpstr>add(6)</vt:lpstr>
      <vt:lpstr>add(6)</vt:lpstr>
      <vt:lpstr>add(6)</vt:lpstr>
      <vt:lpstr>remove(6)</vt:lpstr>
      <vt:lpstr>remove(6)</vt:lpstr>
      <vt:lpstr>remove(6)</vt:lpstr>
      <vt:lpstr>remove(6)</vt:lpstr>
      <vt:lpstr>remove(6)</vt:lpstr>
      <vt:lpstr>remove(6)</vt:lpstr>
      <vt:lpstr>remove(6)</vt:lpstr>
      <vt:lpstr>remove(6)</vt:lpstr>
      <vt:lpstr>remove(6)</vt:lpstr>
      <vt:lpstr>remove(6)</vt:lpstr>
      <vt:lpstr>contains(8)</vt:lpstr>
      <vt:lpstr>contains(8)</vt:lpstr>
      <vt:lpstr>contains(8)</vt:lpstr>
      <vt:lpstr>contains(8)</vt:lpstr>
      <vt:lpstr>remove(6): Linearization</vt:lpstr>
      <vt:lpstr>Add: Linearization</vt:lpstr>
      <vt:lpstr>contains(7): Linearization</vt:lpstr>
      <vt:lpstr>contains(7): Linearization</vt:lpstr>
      <vt:lpstr>contains(7): Linearization</vt:lpstr>
      <vt:lpstr>contains(7): Linearization</vt:lpstr>
      <vt:lpstr>A Simple Experiment</vt:lpstr>
      <vt:lpstr>Lazy Skip List: Performance</vt:lpstr>
      <vt:lpstr>Lazy Skip List: Performance</vt:lpstr>
      <vt:lpstr>Lazy Skip List: Performance</vt:lpstr>
      <vt:lpstr>Summary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mph</cp:lastModifiedBy>
  <cp:revision>431</cp:revision>
  <dcterms:created xsi:type="dcterms:W3CDTF">1601-01-01T00:00:00Z</dcterms:created>
  <dcterms:modified xsi:type="dcterms:W3CDTF">2011-11-09T18:52:25Z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