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57"/>
  </p:notesMasterIdLst>
  <p:handoutMasterIdLst>
    <p:handoutMasterId r:id="rId58"/>
  </p:handoutMasterIdLst>
  <p:sldIdLst>
    <p:sldId id="302" r:id="rId2"/>
    <p:sldId id="258" r:id="rId3"/>
    <p:sldId id="399" r:id="rId4"/>
    <p:sldId id="432" r:id="rId5"/>
    <p:sldId id="433" r:id="rId6"/>
    <p:sldId id="434" r:id="rId7"/>
    <p:sldId id="435" r:id="rId8"/>
    <p:sldId id="436" r:id="rId9"/>
    <p:sldId id="498" r:id="rId10"/>
    <p:sldId id="437" r:id="rId11"/>
    <p:sldId id="438" r:id="rId12"/>
    <p:sldId id="448" r:id="rId13"/>
    <p:sldId id="449" r:id="rId14"/>
    <p:sldId id="450" r:id="rId15"/>
    <p:sldId id="499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39" r:id="rId25"/>
    <p:sldId id="440" r:id="rId26"/>
    <p:sldId id="460" r:id="rId27"/>
    <p:sldId id="461" r:id="rId28"/>
    <p:sldId id="462" r:id="rId29"/>
    <p:sldId id="463" r:id="rId30"/>
    <p:sldId id="464" r:id="rId31"/>
    <p:sldId id="476" r:id="rId32"/>
    <p:sldId id="477" r:id="rId33"/>
    <p:sldId id="478" r:id="rId34"/>
    <p:sldId id="479" r:id="rId35"/>
    <p:sldId id="480" r:id="rId36"/>
    <p:sldId id="489" r:id="rId37"/>
    <p:sldId id="481" r:id="rId38"/>
    <p:sldId id="482" r:id="rId39"/>
    <p:sldId id="483" r:id="rId40"/>
    <p:sldId id="490" r:id="rId41"/>
    <p:sldId id="491" r:id="rId42"/>
    <p:sldId id="492" r:id="rId43"/>
    <p:sldId id="493" r:id="rId44"/>
    <p:sldId id="494" r:id="rId45"/>
    <p:sldId id="496" r:id="rId46"/>
    <p:sldId id="497" r:id="rId47"/>
    <p:sldId id="495" r:id="rId48"/>
    <p:sldId id="441" r:id="rId49"/>
    <p:sldId id="443" r:id="rId50"/>
    <p:sldId id="444" r:id="rId51"/>
    <p:sldId id="445" r:id="rId52"/>
    <p:sldId id="446" r:id="rId53"/>
    <p:sldId id="442" r:id="rId54"/>
    <p:sldId id="447" r:id="rId55"/>
    <p:sldId id="330" r:id="rId56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C58371"/>
    <a:srgbClr val="EBFC10"/>
    <a:srgbClr val="FF3300"/>
    <a:srgbClr val="87A846"/>
    <a:srgbClr val="556A2C"/>
    <a:srgbClr val="CC33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99882" autoAdjust="0"/>
  </p:normalViewPr>
  <p:slideViewPr>
    <p:cSldViewPr showGuides="1">
      <p:cViewPr varScale="1">
        <p:scale>
          <a:sx n="75" d="100"/>
          <a:sy n="75" d="100"/>
        </p:scale>
        <p:origin x="1146" y="60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60" y="23160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160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631F1D2-E257-41A5-A869-8CB8A2E5BE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9246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54C31A2-1400-4086-9A95-FB129CE9B5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76869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54984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54626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75881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285984" y="4329118"/>
            <a:ext cx="5929354" cy="785819"/>
          </a:xfrm>
        </p:spPr>
        <p:txBody>
          <a:bodyPr/>
          <a:lstStyle>
            <a:lvl1pPr>
              <a:defRPr sz="3200">
                <a:solidFill>
                  <a:srgbClr val="203D1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8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5643563"/>
          </a:xfrm>
        </p:spPr>
        <p:txBody>
          <a:bodyPr/>
          <a:lstStyle>
            <a:lvl1pPr marL="342900" indent="-342900">
              <a:buClrTx/>
              <a:buFont typeface="Wingdings" pitchFamily="2" charset="2"/>
              <a:buChar char="v"/>
              <a:defRPr lang="ko-KR" altLang="en-US" sz="2400" kern="1200" dirty="0" smtClean="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534988" indent="-265113">
              <a:buClr>
                <a:srgbClr val="FF0000"/>
              </a:buClr>
              <a:buFont typeface="Wingdings" pitchFamily="2" charset="2"/>
              <a:buChar char="§"/>
              <a:defRPr lang="ko-KR" altLang="en-US" sz="20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714375" indent="-174625">
              <a:buClr>
                <a:schemeClr val="accent3"/>
              </a:buClr>
              <a:buFont typeface="Arial" pitchFamily="34" charset="0"/>
              <a:buChar char="•"/>
              <a:defRPr lang="en-US" altLang="ko-KR" sz="18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714375" indent="-174625">
              <a:defRPr lang="en-US" altLang="ko-KR" sz="20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990600" indent="-188913">
              <a:buFont typeface="Wingdings" pitchFamily="2" charset="2"/>
              <a:buChar char="§"/>
              <a:defRPr sz="16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넷 째 수준</a:t>
            </a:r>
          </a:p>
        </p:txBody>
      </p:sp>
    </p:spTree>
    <p:extLst>
      <p:ext uri="{BB962C8B-B14F-4D97-AF65-F5344CB8AC3E}">
        <p14:creationId xmlns:p14="http://schemas.microsoft.com/office/powerpoint/2010/main" val="219735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93760" y="1285860"/>
            <a:ext cx="8358246" cy="5143536"/>
          </a:xfrm>
          <a:prstGeom prst="roundRect">
            <a:avLst>
              <a:gd name="adj" fmla="val 3782"/>
            </a:avLst>
          </a:prstGeom>
          <a:solidFill>
            <a:srgbClr val="E0FFC1"/>
          </a:solidFill>
          <a:ln w="19050">
            <a:solidFill>
              <a:srgbClr val="387000"/>
            </a:solidFill>
          </a:ln>
        </p:spPr>
        <p:txBody>
          <a:bodyPr>
            <a:normAutofit/>
          </a:bodyPr>
          <a:lstStyle>
            <a:lvl1pPr marL="361950" indent="-276225">
              <a:spcBef>
                <a:spcPts val="3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u"/>
              <a:defRPr sz="2800" b="0">
                <a:solidFill>
                  <a:srgbClr val="465723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7072312" cy="439738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01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배경2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23825"/>
            <a:ext cx="916146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3"/>
          <p:cNvSpPr>
            <a:spLocks noChangeArrowheads="1"/>
          </p:cNvSpPr>
          <p:nvPr userDrawn="1"/>
        </p:nvSpPr>
        <p:spPr bwMode="gray">
          <a:xfrm>
            <a:off x="0" y="6734175"/>
            <a:ext cx="9144000" cy="125413"/>
          </a:xfrm>
          <a:prstGeom prst="rect">
            <a:avLst/>
          </a:prstGeom>
          <a:solidFill>
            <a:srgbClr val="C0C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 sz="3000">
              <a:solidFill>
                <a:srgbClr val="005E5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1090613" y="60325"/>
            <a:ext cx="707231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8072438" y="6670675"/>
            <a:ext cx="8429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7F8BCE99-22CD-4F34-A55A-29A7A503FD8D}" type="slidenum">
              <a:rPr lang="ko-KR" altLang="en-US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pPr algn="r"/>
              <a:t>‹#›</a:t>
            </a:fld>
            <a:r>
              <a:rPr lang="en-US" altLang="ko-KR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/69</a:t>
            </a:r>
          </a:p>
        </p:txBody>
      </p:sp>
      <p:sp>
        <p:nvSpPr>
          <p:cNvPr id="1030" name="텍스트 개체 틀 6"/>
          <p:cNvSpPr>
            <a:spLocks noGrp="1"/>
          </p:cNvSpPr>
          <p:nvPr>
            <p:ph type="body" idx="1"/>
          </p:nvPr>
        </p:nvSpPr>
        <p:spPr bwMode="auto">
          <a:xfrm>
            <a:off x="214313" y="928688"/>
            <a:ext cx="87153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첫 번째 수준</a:t>
            </a:r>
            <a:endParaRPr lang="en-US" altLang="ko-KR" smtClean="0"/>
          </a:p>
          <a:p>
            <a:pPr lvl="1"/>
            <a:r>
              <a:rPr lang="ko-KR" altLang="en-US" smtClean="0"/>
              <a:t>두 번째 수준</a:t>
            </a:r>
            <a:endParaRPr lang="en-US" altLang="ko-KR" smtClean="0"/>
          </a:p>
          <a:p>
            <a:pPr lvl="2"/>
            <a:r>
              <a:rPr lang="ko-KR" altLang="en-US" smtClean="0"/>
              <a:t>세 번째 수준</a:t>
            </a:r>
            <a:endParaRPr lang="en-US" altLang="ko-KR" smtClean="0"/>
          </a:p>
          <a:p>
            <a:pPr lvl="4"/>
            <a:r>
              <a:rPr lang="ko-KR" altLang="en-US" smtClean="0"/>
              <a:t>네 번째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1" r:id="rId2"/>
    <p:sldLayoutId id="2147483862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" pitchFamily="2" charset="2"/>
        <a:buChar char="v"/>
        <a:defRPr lang="en-US" altLang="ko-KR" sz="2400" b="1" kern="1200" dirty="0">
          <a:solidFill>
            <a:srgbClr val="0066CC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444500" indent="-174625" algn="l" rtl="0" eaLnBrk="0" fontAlgn="base" hangingPunct="0">
        <a:spcBef>
          <a:spcPct val="20000"/>
        </a:spcBef>
        <a:spcAft>
          <a:spcPts val="400"/>
        </a:spcAft>
        <a:buClr>
          <a:srgbClr val="0066CC"/>
        </a:buClr>
        <a:buFont typeface="Wingdings" pitchFamily="2" charset="2"/>
        <a:buChar char="v"/>
        <a:tabLst>
          <a:tab pos="269875" algn="l"/>
        </a:tabLst>
        <a:defRPr lang="en-US" altLang="ko-KR" sz="22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82650" indent="-342900" algn="l" rtl="0" eaLnBrk="0" fontAlgn="base" hangingPunct="0">
        <a:lnSpc>
          <a:spcPct val="110000"/>
        </a:lnSpc>
        <a:spcBef>
          <a:spcPct val="20000"/>
        </a:spcBef>
        <a:spcAft>
          <a:spcPts val="400"/>
        </a:spcAft>
        <a:buClr>
          <a:srgbClr val="FF3300"/>
        </a:buClr>
        <a:buFont typeface="Wingdings" pitchFamily="2" charset="2"/>
        <a:buChar char="§"/>
        <a:defRPr lang="en-US" altLang="ko-KR" sz="20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882650" indent="-342900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Arial" charset="0"/>
        <a:buChar char="•"/>
        <a:defRPr lang="ko-KR" altLang="en-US" sz="20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1430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lang="ko-KR" altLang="en-US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7"/>
          <p:cNvSpPr>
            <a:spLocks noGrp="1"/>
          </p:cNvSpPr>
          <p:nvPr>
            <p:ph type="ctrTitle"/>
          </p:nvPr>
        </p:nvSpPr>
        <p:spPr>
          <a:xfrm>
            <a:off x="2286000" y="4286250"/>
            <a:ext cx="5929313" cy="785813"/>
          </a:xfrm>
        </p:spPr>
        <p:txBody>
          <a:bodyPr/>
          <a:lstStyle/>
          <a:p>
            <a:pPr eaLnBrk="1" hangingPunct="1"/>
            <a:r>
              <a:rPr lang="ko-KR" altLang="en-US" smtClean="0"/>
              <a:t>데이터 표현과 컴퓨터 연산</a:t>
            </a:r>
          </a:p>
        </p:txBody>
      </p:sp>
      <p:sp>
        <p:nvSpPr>
          <p:cNvPr id="7" name="WordArt 436"/>
          <p:cNvSpPr>
            <a:spLocks noChangeArrowheads="1" noChangeShapeType="1" noTextEdit="1"/>
          </p:cNvSpPr>
          <p:nvPr/>
        </p:nvSpPr>
        <p:spPr bwMode="auto">
          <a:xfrm>
            <a:off x="1715574" y="3914710"/>
            <a:ext cx="533400" cy="1080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4800" b="1" i="1" kern="10" spc="150" dirty="0">
                <a:ln w="11430">
                  <a:solidFill>
                    <a:srgbClr val="4BACC6">
                      <a:lumMod val="25000"/>
                    </a:srgbClr>
                  </a:solidFill>
                </a:ln>
                <a:solidFill>
                  <a:srgbClr val="172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2</a:t>
            </a:r>
            <a:endParaRPr lang="ko-KR" altLang="en-US" sz="4800" b="1" i="1" kern="10" spc="150" dirty="0">
              <a:ln w="11430">
                <a:solidFill>
                  <a:srgbClr val="4BACC6">
                    <a:lumMod val="25000"/>
                  </a:srgbClr>
                </a:solidFill>
              </a:ln>
              <a:solidFill>
                <a:srgbClr val="172E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smtClean="0"/>
              <a:t>보수의 개념</a:t>
            </a:r>
            <a:endParaRPr lang="ko-KR" altLang="en-US" smtClean="0"/>
          </a:p>
        </p:txBody>
      </p:sp>
      <p:sp>
        <p:nvSpPr>
          <p:cNvPr id="1126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dirty="0"/>
              <a:t>부호가 없는 </a:t>
            </a:r>
            <a:r>
              <a:rPr lang="en-US" altLang="ko-KR" dirty="0"/>
              <a:t>2</a:t>
            </a:r>
            <a:r>
              <a:rPr dirty="0"/>
              <a:t>진수의 뺄셈 연산에서 보수의 활용</a:t>
            </a:r>
            <a:endParaRPr lang="en-US" altLang="ko-KR" dirty="0"/>
          </a:p>
          <a:p>
            <a:pPr lvl="3">
              <a:defRPr/>
            </a:pPr>
            <a:r>
              <a:rPr lang="ko-KR" altLang="en-US" sz="1800" dirty="0"/>
              <a:t>컴퓨터에서 뺄셈 연산은 보수를 이용하는 것이 효율적이다</a:t>
            </a:r>
            <a:r>
              <a:rPr sz="1800" dirty="0"/>
              <a:t>. </a:t>
            </a:r>
            <a:endParaRPr lang="ko-KR" altLang="en-US" sz="1800" dirty="0"/>
          </a:p>
          <a:p>
            <a:pPr lvl="3">
              <a:defRPr/>
            </a:pPr>
            <a:r>
              <a:rPr lang="ko-KR" altLang="en-US" sz="1800" dirty="0"/>
              <a:t>부호를 표시하지 않는 </a:t>
            </a:r>
            <a:r>
              <a:rPr sz="1800" dirty="0"/>
              <a:t>10</a:t>
            </a:r>
            <a:r>
              <a:rPr lang="ko-KR" altLang="en-US" sz="1800" dirty="0"/>
              <a:t>진수에서 보수를 이용한 뺄셈 연산이다</a:t>
            </a:r>
            <a:r>
              <a:rPr sz="1800" dirty="0"/>
              <a:t>. </a:t>
            </a:r>
            <a:endParaRPr lang="ko-KR" altLang="en-US" sz="1800" dirty="0"/>
          </a:p>
          <a:p>
            <a:pPr lvl="4">
              <a:defRPr/>
            </a:pPr>
            <a:r>
              <a:rPr b="1" dirty="0" smtClean="0"/>
              <a:t>예</a:t>
            </a:r>
            <a:r>
              <a:rPr lang="en-US" altLang="ko-KR" b="1" dirty="0"/>
              <a:t>1</a:t>
            </a:r>
            <a:r>
              <a:rPr lang="en-US" altLang="ko-KR" b="1" dirty="0" smtClean="0"/>
              <a:t>)  </a:t>
            </a:r>
            <a:r>
              <a:rPr lang="en-US" altLang="ko-KR" b="1" dirty="0"/>
              <a:t>8 – 6 = 2</a:t>
            </a:r>
          </a:p>
          <a:p>
            <a:pPr lvl="4">
              <a:defRPr/>
            </a:pPr>
            <a:r>
              <a:rPr lang="en-US" altLang="ko-KR" dirty="0"/>
              <a:t>8</a:t>
            </a:r>
            <a:r>
              <a:rPr dirty="0"/>
              <a:t>은 빼어지는 수로 </a:t>
            </a:r>
            <a:r>
              <a:rPr dirty="0" err="1" smtClean="0"/>
              <a:t>피감수라하며</a:t>
            </a:r>
            <a:r>
              <a:rPr lang="en-US" altLang="ko-KR" dirty="0" smtClean="0"/>
              <a:t>,</a:t>
            </a:r>
            <a:r>
              <a:rPr dirty="0" smtClean="0"/>
              <a:t> </a:t>
            </a:r>
            <a:r>
              <a:rPr lang="en-US" altLang="ko-KR" dirty="0" smtClean="0"/>
              <a:t>6</a:t>
            </a:r>
            <a:r>
              <a:rPr dirty="0"/>
              <a:t>은 빼는 수로 감수라고 한다</a:t>
            </a:r>
            <a:r>
              <a:rPr lang="en-US" altLang="ko-KR" dirty="0"/>
              <a:t>. </a:t>
            </a:r>
          </a:p>
          <a:p>
            <a:pPr lvl="4">
              <a:defRPr/>
            </a:pPr>
            <a:r>
              <a:rPr dirty="0"/>
              <a:t>감수를 </a:t>
            </a:r>
            <a:r>
              <a:rPr lang="en-US" altLang="ko-KR" dirty="0"/>
              <a:t>10</a:t>
            </a:r>
            <a:r>
              <a:rPr dirty="0"/>
              <a:t>의 보수로 표현하게 된다면 뺄셈연산은 덧셈 연산으로 대체할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4">
              <a:defRPr/>
            </a:pPr>
            <a:endParaRPr lang="en-US" altLang="ko-KR" dirty="0"/>
          </a:p>
          <a:p>
            <a:pPr lvl="2">
              <a:defRPr/>
            </a:pPr>
            <a:r>
              <a:rPr dirty="0"/>
              <a:t>6</a:t>
            </a:r>
            <a:r>
              <a:rPr lang="ko-KR" altLang="en-US" dirty="0"/>
              <a:t>일 때 </a:t>
            </a:r>
            <a:r>
              <a:rPr dirty="0"/>
              <a:t>9</a:t>
            </a:r>
            <a:r>
              <a:rPr lang="ko-KR" altLang="en-US" dirty="0"/>
              <a:t>의 보수 </a:t>
            </a:r>
            <a:r>
              <a:rPr dirty="0"/>
              <a:t>: (10 - 1) – 6 = 3</a:t>
            </a:r>
          </a:p>
          <a:p>
            <a:pPr lvl="2">
              <a:defRPr/>
            </a:pPr>
            <a:r>
              <a:rPr dirty="0"/>
              <a:t>6</a:t>
            </a:r>
            <a:r>
              <a:rPr lang="ko-KR" altLang="en-US" dirty="0"/>
              <a:t>일 때 </a:t>
            </a:r>
            <a:r>
              <a:rPr dirty="0"/>
              <a:t>10</a:t>
            </a:r>
            <a:r>
              <a:rPr lang="ko-KR" altLang="en-US" dirty="0"/>
              <a:t>의 보수 </a:t>
            </a:r>
            <a:r>
              <a:rPr dirty="0"/>
              <a:t>: 3 +1 = 4</a:t>
            </a:r>
          </a:p>
          <a:p>
            <a:pPr lvl="4">
              <a:defRPr/>
            </a:pPr>
            <a:r>
              <a:rPr dirty="0" smtClean="0"/>
              <a:t>구해진 </a:t>
            </a:r>
            <a:r>
              <a:rPr lang="en-US" altLang="ko-KR" dirty="0"/>
              <a:t>10</a:t>
            </a:r>
            <a:r>
              <a:rPr dirty="0"/>
              <a:t>의 보수를 </a:t>
            </a:r>
            <a:r>
              <a:rPr dirty="0" err="1"/>
              <a:t>피감수</a:t>
            </a:r>
            <a:r>
              <a:rPr dirty="0"/>
              <a:t> </a:t>
            </a:r>
            <a:r>
              <a:rPr lang="en-US" altLang="ko-KR" dirty="0"/>
              <a:t>8</a:t>
            </a:r>
            <a:r>
              <a:rPr dirty="0"/>
              <a:t>과 덧셈을 수행하면 </a:t>
            </a:r>
            <a:r>
              <a:rPr lang="en-US" b="1" dirty="0" smtClean="0"/>
              <a:t>"</a:t>
            </a:r>
            <a:r>
              <a:rPr lang="en-US" altLang="ko-KR" b="1" dirty="0" smtClean="0"/>
              <a:t>8 </a:t>
            </a:r>
            <a:r>
              <a:rPr lang="en-US" altLang="ko-KR" b="1" dirty="0"/>
              <a:t>+ 4 = </a:t>
            </a:r>
            <a:r>
              <a:rPr lang="en-US" altLang="ko-KR" b="1" dirty="0" smtClean="0"/>
              <a:t>12</a:t>
            </a:r>
            <a:r>
              <a:rPr lang="en-US" altLang="ko-KR" dirty="0" smtClean="0"/>
              <a:t>”</a:t>
            </a:r>
            <a:r>
              <a:rPr dirty="0" smtClean="0"/>
              <a:t>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4">
              <a:defRPr/>
            </a:pPr>
            <a:r>
              <a:rPr lang="en-US" altLang="ko-KR" dirty="0" smtClean="0"/>
              <a:t>10</a:t>
            </a:r>
            <a:r>
              <a:rPr dirty="0"/>
              <a:t>의 자리는 버리고 </a:t>
            </a:r>
            <a:r>
              <a:rPr lang="en-US" altLang="ko-KR" dirty="0"/>
              <a:t>1</a:t>
            </a:r>
            <a:r>
              <a:rPr dirty="0"/>
              <a:t>의 자리만 취하면 원하는 값 </a:t>
            </a:r>
            <a:r>
              <a:rPr lang="en-US" altLang="ko-KR" dirty="0"/>
              <a:t>2</a:t>
            </a:r>
            <a:r>
              <a:rPr dirty="0"/>
              <a:t>를 얻을 수 </a:t>
            </a:r>
            <a:r>
              <a:rPr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defRPr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smtClean="0"/>
              <a:t>보수의 개념</a:t>
            </a:r>
            <a:endParaRPr lang="ko-KR" altLang="en-US" smtClean="0"/>
          </a:p>
        </p:txBody>
      </p:sp>
      <p:sp>
        <p:nvSpPr>
          <p:cNvPr id="1229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dirty="0"/>
              <a:t>부호가 없는 </a:t>
            </a:r>
            <a:r>
              <a:rPr lang="en-US" altLang="ko-KR" dirty="0"/>
              <a:t>10</a:t>
            </a:r>
            <a:r>
              <a:rPr dirty="0"/>
              <a:t>진수에서 보수를 이용한 뺄셈 연산</a:t>
            </a:r>
            <a:endParaRPr lang="en-US" altLang="ko-KR" dirty="0"/>
          </a:p>
          <a:p>
            <a:pPr lvl="3">
              <a:defRPr/>
            </a:pPr>
            <a:r>
              <a:rPr dirty="0"/>
              <a:t>예)   2 - 4 = 2(?)</a:t>
            </a:r>
          </a:p>
          <a:p>
            <a:pPr lvl="4">
              <a:defRPr/>
            </a:pPr>
            <a:r>
              <a:rPr dirty="0" smtClean="0"/>
              <a:t>감수가 </a:t>
            </a:r>
            <a:r>
              <a:rPr dirty="0" err="1" smtClean="0"/>
              <a:t>피감수보다</a:t>
            </a:r>
            <a:r>
              <a:rPr dirty="0" smtClean="0"/>
              <a:t> 큰 값이므로 결과는 음의 값이다</a:t>
            </a:r>
            <a:r>
              <a:rPr lang="en-US" altLang="ko-KR" dirty="0" smtClean="0"/>
              <a:t>. </a:t>
            </a:r>
            <a:endParaRPr dirty="0" smtClean="0"/>
          </a:p>
          <a:p>
            <a:pPr lvl="4">
              <a:defRPr/>
            </a:pPr>
            <a:r>
              <a:rPr dirty="0" smtClean="0"/>
              <a:t>부호를 표현할 수 없는 </a:t>
            </a:r>
            <a:r>
              <a:rPr lang="en-US" altLang="ko-KR" dirty="0" smtClean="0"/>
              <a:t>10</a:t>
            </a:r>
            <a:r>
              <a:rPr dirty="0" smtClean="0"/>
              <a:t>진수이므로 결과 </a:t>
            </a:r>
            <a:r>
              <a:rPr lang="en-US" altLang="ko-KR" dirty="0" smtClean="0"/>
              <a:t>2</a:t>
            </a:r>
            <a:r>
              <a:rPr dirty="0" smtClean="0"/>
              <a:t>는 음의 값으로 간주한다</a:t>
            </a:r>
            <a:r>
              <a:rPr lang="en-US" altLang="ko-KR" dirty="0" smtClean="0"/>
              <a:t>. </a:t>
            </a:r>
            <a:r>
              <a:rPr dirty="0" smtClean="0"/>
              <a:t> </a:t>
            </a:r>
          </a:p>
          <a:p>
            <a:pPr lvl="4">
              <a:defRPr/>
            </a:pPr>
            <a:r>
              <a:rPr dirty="0" smtClean="0"/>
              <a:t>감수 </a:t>
            </a:r>
            <a:r>
              <a:rPr lang="en-US" altLang="ko-KR" dirty="0" smtClean="0"/>
              <a:t>4</a:t>
            </a:r>
            <a:r>
              <a:rPr dirty="0" smtClean="0"/>
              <a:t>의 </a:t>
            </a:r>
            <a:r>
              <a:rPr lang="en-US" altLang="ko-KR" dirty="0" smtClean="0"/>
              <a:t>9</a:t>
            </a:r>
            <a:r>
              <a:rPr dirty="0" smtClean="0"/>
              <a:t>의 보수를 구하고 그 결과로부터 </a:t>
            </a:r>
            <a:r>
              <a:rPr lang="en-US" altLang="ko-KR" dirty="0" smtClean="0"/>
              <a:t>10</a:t>
            </a:r>
            <a:r>
              <a:rPr dirty="0" smtClean="0"/>
              <a:t>의 보수를 구하면</a:t>
            </a:r>
            <a:r>
              <a:rPr lang="en-US" altLang="ko-KR" dirty="0" smtClean="0"/>
              <a:t>, </a:t>
            </a:r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 smtClean="0"/>
              <a:t>    4</a:t>
            </a:r>
            <a:r>
              <a:rPr dirty="0" smtClean="0"/>
              <a:t>일 때</a:t>
            </a:r>
            <a:r>
              <a:rPr lang="en-US" altLang="ko-KR" dirty="0" smtClean="0"/>
              <a:t>, 9</a:t>
            </a:r>
            <a:r>
              <a:rPr dirty="0" smtClean="0"/>
              <a:t>의 보수 </a:t>
            </a:r>
            <a:r>
              <a:rPr lang="en-US" altLang="ko-KR" dirty="0" smtClean="0"/>
              <a:t>: (10 - 1) – 4 = 5, 4</a:t>
            </a:r>
            <a:r>
              <a:rPr dirty="0" smtClean="0"/>
              <a:t>일 때</a:t>
            </a:r>
            <a:r>
              <a:rPr lang="en-US" altLang="ko-KR" dirty="0" smtClean="0"/>
              <a:t>, 10</a:t>
            </a:r>
            <a:r>
              <a:rPr dirty="0" smtClean="0"/>
              <a:t>의 보수 </a:t>
            </a:r>
            <a:r>
              <a:rPr lang="en-US" altLang="ko-KR" dirty="0" smtClean="0"/>
              <a:t>: 5 +1 = 6</a:t>
            </a:r>
          </a:p>
          <a:p>
            <a:pPr marL="801687" lvl="4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lvl="4">
              <a:defRPr/>
            </a:pPr>
            <a:r>
              <a:rPr dirty="0" smtClean="0"/>
              <a:t>구해진 </a:t>
            </a:r>
            <a:r>
              <a:rPr lang="en-US" altLang="ko-KR" dirty="0" smtClean="0"/>
              <a:t>10</a:t>
            </a:r>
            <a:r>
              <a:rPr dirty="0" smtClean="0"/>
              <a:t>의 보수를 </a:t>
            </a:r>
            <a:r>
              <a:rPr dirty="0" err="1" smtClean="0"/>
              <a:t>피감수와</a:t>
            </a:r>
            <a:r>
              <a:rPr dirty="0" smtClean="0"/>
              <a:t> 덧셈을 수행 </a:t>
            </a:r>
            <a:r>
              <a:rPr lang="en-US" altLang="ko-KR" dirty="0" smtClean="0"/>
              <a:t>: 2 + 6 = 8</a:t>
            </a:r>
          </a:p>
          <a:p>
            <a:pPr lvl="4">
              <a:defRPr/>
            </a:pPr>
            <a:r>
              <a:rPr dirty="0" smtClean="0"/>
              <a:t>얻어진 연산 결과의 </a:t>
            </a:r>
            <a:r>
              <a:rPr lang="en-US" altLang="ko-KR" dirty="0" smtClean="0"/>
              <a:t>10</a:t>
            </a:r>
            <a:r>
              <a:rPr dirty="0" smtClean="0"/>
              <a:t>의 보수 </a:t>
            </a:r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 smtClean="0"/>
              <a:t>    8</a:t>
            </a:r>
            <a:r>
              <a:rPr dirty="0" smtClean="0"/>
              <a:t>의 </a:t>
            </a:r>
            <a:r>
              <a:rPr lang="en-US" altLang="ko-KR" dirty="0" smtClean="0"/>
              <a:t>9</a:t>
            </a:r>
            <a:r>
              <a:rPr dirty="0" smtClean="0"/>
              <a:t>의 보수 </a:t>
            </a:r>
            <a:r>
              <a:rPr lang="en-US" altLang="ko-KR" dirty="0" smtClean="0"/>
              <a:t>: (10 - 1) – 8 = 1,    8</a:t>
            </a:r>
            <a:r>
              <a:rPr dirty="0" smtClean="0"/>
              <a:t>의 </a:t>
            </a:r>
            <a:r>
              <a:rPr lang="en-US" altLang="ko-KR" dirty="0" smtClean="0"/>
              <a:t>10</a:t>
            </a:r>
            <a:r>
              <a:rPr dirty="0" smtClean="0"/>
              <a:t>의 보수 </a:t>
            </a:r>
            <a:r>
              <a:rPr lang="en-US" altLang="ko-KR" dirty="0" smtClean="0"/>
              <a:t>: 1 +1 = 2</a:t>
            </a:r>
          </a:p>
          <a:p>
            <a:pPr marL="801687" lvl="4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lvl="4">
              <a:defRPr/>
            </a:pPr>
            <a:r>
              <a:rPr dirty="0" smtClean="0"/>
              <a:t>얻어진 </a:t>
            </a:r>
            <a:r>
              <a:rPr lang="en-US" altLang="ko-KR" dirty="0" smtClean="0"/>
              <a:t>10</a:t>
            </a:r>
            <a:r>
              <a:rPr dirty="0" smtClean="0"/>
              <a:t>의 보수 </a:t>
            </a:r>
            <a:r>
              <a:rPr lang="en-US" altLang="ko-KR" dirty="0" smtClean="0"/>
              <a:t>2</a:t>
            </a:r>
            <a:r>
              <a:rPr dirty="0" smtClean="0"/>
              <a:t>는 실제적으로는 음수 </a:t>
            </a:r>
            <a:r>
              <a:rPr lang="en-US" altLang="ko-KR" dirty="0" smtClean="0"/>
              <a:t>-2</a:t>
            </a:r>
            <a:r>
              <a:rPr dirty="0" smtClean="0"/>
              <a:t>라는 것을 고려하여야 한다</a:t>
            </a:r>
            <a:r>
              <a:rPr lang="en-US" altLang="ko-KR" dirty="0" smtClean="0"/>
              <a:t>. </a:t>
            </a:r>
          </a:p>
          <a:p>
            <a:pPr lvl="4">
              <a:defRPr/>
            </a:pPr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smtClean="0"/>
              <a:t>보수의 개념</a:t>
            </a:r>
            <a:endParaRPr lang="ko-KR" altLang="en-US" smtClean="0"/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dirty="0"/>
              <a:t>부호가 없는 </a:t>
            </a:r>
            <a:r>
              <a:rPr lang="en-US" altLang="ko-KR" dirty="0"/>
              <a:t>2</a:t>
            </a:r>
            <a:r>
              <a:rPr dirty="0"/>
              <a:t>진수에서 보수를 이용한 뺄셈 연산</a:t>
            </a:r>
            <a:endParaRPr lang="en-US" altLang="ko-KR" dirty="0"/>
          </a:p>
          <a:p>
            <a:pPr lvl="3">
              <a:defRPr/>
            </a:pPr>
            <a:r>
              <a:rPr sz="1800" dirty="0"/>
              <a:t>예) </a:t>
            </a:r>
            <a:r>
              <a:rPr sz="1800" dirty="0" err="1"/>
              <a:t>보수를</a:t>
            </a:r>
            <a:r>
              <a:rPr sz="1800" dirty="0"/>
              <a:t> </a:t>
            </a:r>
            <a:r>
              <a:rPr sz="1800" dirty="0" err="1"/>
              <a:t>이용한</a:t>
            </a:r>
            <a:r>
              <a:rPr sz="1800" dirty="0"/>
              <a:t> 2진수 </a:t>
            </a:r>
            <a:r>
              <a:rPr sz="1800" dirty="0" err="1"/>
              <a:t>뺄셈</a:t>
            </a:r>
            <a:r>
              <a:rPr sz="1800" dirty="0"/>
              <a:t> </a:t>
            </a:r>
            <a:r>
              <a:rPr sz="1800" dirty="0" err="1"/>
              <a:t>결과가</a:t>
            </a:r>
            <a:r>
              <a:rPr sz="1800" dirty="0"/>
              <a:t> </a:t>
            </a:r>
            <a:r>
              <a:rPr sz="1800" dirty="0" err="1"/>
              <a:t>최상위</a:t>
            </a:r>
            <a:r>
              <a:rPr sz="1800" dirty="0"/>
              <a:t> </a:t>
            </a:r>
            <a:r>
              <a:rPr sz="1800" dirty="0" err="1"/>
              <a:t>자리에서</a:t>
            </a:r>
            <a:r>
              <a:rPr sz="1800" dirty="0"/>
              <a:t> </a:t>
            </a:r>
            <a:r>
              <a:rPr sz="1800" dirty="0" err="1"/>
              <a:t>자리</a:t>
            </a:r>
            <a:r>
              <a:rPr sz="1800" dirty="0"/>
              <a:t> </a:t>
            </a:r>
            <a:r>
              <a:rPr sz="1800" dirty="0" err="1"/>
              <a:t>올림이</a:t>
            </a:r>
            <a:r>
              <a:rPr sz="1800" dirty="0"/>
              <a:t> </a:t>
            </a:r>
            <a:r>
              <a:rPr sz="1800" dirty="0" err="1"/>
              <a:t>발생하는</a:t>
            </a:r>
            <a:r>
              <a:rPr sz="1800" dirty="0"/>
              <a:t> </a:t>
            </a:r>
            <a:r>
              <a:rPr sz="1800" dirty="0" err="1"/>
              <a:t>경우</a:t>
            </a:r>
            <a:endParaRPr sz="1800" dirty="0"/>
          </a:p>
          <a:p>
            <a:pPr marL="801687" lvl="4" indent="0" algn="ctr">
              <a:buFont typeface="Wingdings" pitchFamily="2" charset="2"/>
              <a:buNone/>
              <a:defRPr/>
            </a:pPr>
            <a:r>
              <a:rPr lang="en-US" altLang="ko-KR" dirty="0" smtClean="0"/>
              <a:t>1011 - 0100 = 0111</a:t>
            </a:r>
          </a:p>
          <a:p>
            <a:pPr marL="801687" lvl="4" indent="0" algn="ctr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lvl="4">
              <a:defRPr/>
            </a:pPr>
            <a:r>
              <a:rPr dirty="0" smtClean="0"/>
              <a:t>감수 </a:t>
            </a:r>
            <a:r>
              <a:rPr lang="en-US" altLang="ko-KR" dirty="0" smtClean="0"/>
              <a:t>0100</a:t>
            </a:r>
            <a:r>
              <a:rPr dirty="0" smtClean="0"/>
              <a:t>의 </a:t>
            </a:r>
            <a:r>
              <a:rPr lang="en-US" altLang="ko-KR" dirty="0" smtClean="0"/>
              <a:t>1</a:t>
            </a:r>
            <a:r>
              <a:rPr dirty="0" smtClean="0"/>
              <a:t>의 보수를 구하고 그 결과에 </a:t>
            </a:r>
            <a:r>
              <a:rPr lang="en-US" altLang="ko-KR" dirty="0" smtClean="0"/>
              <a:t>0001</a:t>
            </a:r>
            <a:r>
              <a:rPr dirty="0" smtClean="0"/>
              <a:t>을 더해서 </a:t>
            </a:r>
            <a:r>
              <a:rPr lang="en-US" altLang="ko-KR" dirty="0" smtClean="0"/>
              <a:t>2</a:t>
            </a:r>
            <a:r>
              <a:rPr dirty="0" smtClean="0"/>
              <a:t>의 보수를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구하면 </a:t>
            </a:r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 smtClean="0"/>
              <a:t>    0100</a:t>
            </a:r>
            <a:r>
              <a:rPr dirty="0" smtClean="0"/>
              <a:t>의 </a:t>
            </a:r>
            <a:r>
              <a:rPr lang="en-US" altLang="ko-KR" dirty="0" smtClean="0"/>
              <a:t>1</a:t>
            </a:r>
            <a:r>
              <a:rPr dirty="0" smtClean="0"/>
              <a:t>의 보수 </a:t>
            </a:r>
            <a:r>
              <a:rPr lang="en-US" altLang="ko-KR" dirty="0" smtClean="0"/>
              <a:t>: (10000 - 00001) – 0100 = 1111 – 0100 = 1011</a:t>
            </a:r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 smtClean="0"/>
              <a:t>    0100</a:t>
            </a:r>
            <a:r>
              <a:rPr dirty="0" smtClean="0"/>
              <a:t>의 </a:t>
            </a:r>
            <a:r>
              <a:rPr lang="en-US" altLang="ko-KR" dirty="0" smtClean="0"/>
              <a:t>2</a:t>
            </a:r>
            <a:r>
              <a:rPr dirty="0" smtClean="0"/>
              <a:t>의 보수 </a:t>
            </a:r>
            <a:r>
              <a:rPr lang="en-US" altLang="ko-KR" dirty="0" smtClean="0"/>
              <a:t>: 1011 + 0001 = 1100</a:t>
            </a:r>
          </a:p>
          <a:p>
            <a:pPr marL="801687" lvl="4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lvl="4">
              <a:defRPr/>
            </a:pPr>
            <a:r>
              <a:rPr dirty="0" smtClean="0"/>
              <a:t>구해진 </a:t>
            </a:r>
            <a:r>
              <a:rPr lang="en-US" altLang="ko-KR" dirty="0" smtClean="0"/>
              <a:t>2</a:t>
            </a:r>
            <a:r>
              <a:rPr dirty="0" smtClean="0"/>
              <a:t>의 보수를 </a:t>
            </a:r>
            <a:r>
              <a:rPr dirty="0" err="1" smtClean="0"/>
              <a:t>피감수하고</a:t>
            </a:r>
            <a:r>
              <a:rPr dirty="0" smtClean="0"/>
              <a:t> 덧셈하면 </a:t>
            </a:r>
            <a:endParaRPr lang="en-US" dirty="0" smtClean="0"/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1011 + 1100 =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en-US" altLang="ko-KR" dirty="0" smtClean="0"/>
              <a:t>0111 </a:t>
            </a:r>
          </a:p>
          <a:p>
            <a:pPr marL="801687" lvl="4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lvl="4">
              <a:defRPr/>
            </a:pPr>
            <a:r>
              <a:rPr dirty="0" smtClean="0"/>
              <a:t>자리올림으로 발생한 최상위 자리의 값을 버리고 나머지 값들을 취하면 원래의 뺄셈의 결과와 동일한 </a:t>
            </a:r>
            <a:r>
              <a:rPr lang="en-US" altLang="ko-KR" dirty="0" smtClean="0"/>
              <a:t>0111</a:t>
            </a:r>
            <a:r>
              <a:rPr dirty="0" smtClean="0"/>
              <a:t>을 얻는다</a:t>
            </a:r>
            <a:r>
              <a:rPr lang="en-US" altLang="ko-KR" dirty="0" smtClean="0"/>
              <a:t>. </a:t>
            </a:r>
          </a:p>
          <a:p>
            <a:pPr lvl="4">
              <a:defRPr/>
            </a:pPr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smtClean="0"/>
              <a:t>보수의 개념</a:t>
            </a:r>
            <a:endParaRPr lang="ko-KR" altLang="en-US" smtClean="0"/>
          </a:p>
        </p:txBody>
      </p:sp>
      <p:sp>
        <p:nvSpPr>
          <p:cNvPr id="1433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/>
              <a:t>부호가 없는 </a:t>
            </a:r>
            <a:r>
              <a:rPr lang="en-US" altLang="ko-KR"/>
              <a:t>2</a:t>
            </a:r>
            <a:r>
              <a:rPr/>
              <a:t>진수에서 보수를 이용한 뺄셈 연산</a:t>
            </a:r>
            <a:endParaRPr lang="en-US" altLang="ko-KR"/>
          </a:p>
          <a:p>
            <a:pPr lvl="3">
              <a:defRPr/>
            </a:pPr>
            <a:r>
              <a:rPr/>
              <a:t>예) 보수를 이용한 2진수 뺄셈의 결과가 최상위 자리에서 자리올림이 발생하지 않는 경우 </a:t>
            </a:r>
          </a:p>
          <a:p>
            <a:pPr marL="801687" lvl="4" indent="0" algn="ctr">
              <a:buFont typeface="Wingdings" pitchFamily="2" charset="2"/>
              <a:buNone/>
              <a:defRPr/>
            </a:pPr>
            <a:r>
              <a:rPr lang="en-US" altLang="ko-KR" dirty="0" smtClean="0"/>
              <a:t>0111 - 1010 = 1100(?)</a:t>
            </a:r>
          </a:p>
          <a:p>
            <a:pPr lvl="4">
              <a:defRPr/>
            </a:pPr>
            <a:r>
              <a:rPr lang="en-US" altLang="ko-KR" dirty="0" smtClean="0"/>
              <a:t>0111</a:t>
            </a:r>
            <a:r>
              <a:rPr dirty="0" smtClean="0"/>
              <a:t>보다 </a:t>
            </a:r>
            <a:r>
              <a:rPr lang="en-US" altLang="ko-KR" dirty="0" smtClean="0"/>
              <a:t>1010</a:t>
            </a:r>
            <a:r>
              <a:rPr dirty="0" smtClean="0"/>
              <a:t>이 더 큰 수이므로 연산의 결과 값 </a:t>
            </a:r>
            <a:r>
              <a:rPr lang="en-US" altLang="ko-KR" dirty="0" smtClean="0"/>
              <a:t>1100</a:t>
            </a:r>
            <a:r>
              <a:rPr dirty="0" smtClean="0"/>
              <a:t>은 맞지 않는다</a:t>
            </a:r>
            <a:r>
              <a:rPr lang="en-US" altLang="ko-KR" dirty="0" smtClean="0"/>
              <a:t>.  </a:t>
            </a:r>
          </a:p>
          <a:p>
            <a:pPr lvl="4">
              <a:defRPr/>
            </a:pPr>
            <a:r>
              <a:rPr lang="en-US" altLang="ko-KR" dirty="0" smtClean="0"/>
              <a:t>2</a:t>
            </a:r>
            <a:r>
              <a:rPr dirty="0" smtClean="0"/>
              <a:t>의 보수를 구하면 </a:t>
            </a:r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 smtClean="0"/>
              <a:t>    1010</a:t>
            </a:r>
            <a:r>
              <a:rPr dirty="0" smtClean="0"/>
              <a:t>의 </a:t>
            </a:r>
            <a:r>
              <a:rPr lang="en-US" altLang="ko-KR" dirty="0" smtClean="0"/>
              <a:t>1</a:t>
            </a:r>
            <a:r>
              <a:rPr dirty="0" smtClean="0"/>
              <a:t>의 보수 </a:t>
            </a:r>
            <a:r>
              <a:rPr lang="en-US" altLang="ko-KR" dirty="0" smtClean="0"/>
              <a:t>: (10000 - 00001) – 1010 = 1111 – 1010 = 0101</a:t>
            </a:r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 smtClean="0"/>
              <a:t>    1010</a:t>
            </a:r>
            <a:r>
              <a:rPr dirty="0" smtClean="0"/>
              <a:t>의 </a:t>
            </a:r>
            <a:r>
              <a:rPr lang="en-US" altLang="ko-KR" dirty="0" smtClean="0"/>
              <a:t>2</a:t>
            </a:r>
            <a:r>
              <a:rPr dirty="0" smtClean="0"/>
              <a:t>의 보수 </a:t>
            </a:r>
            <a:r>
              <a:rPr lang="en-US" altLang="ko-KR" dirty="0" smtClean="0"/>
              <a:t>: 0101 + 0001 = 0110</a:t>
            </a:r>
          </a:p>
          <a:p>
            <a:pPr marL="801687" lvl="4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lvl="4">
              <a:defRPr/>
            </a:pPr>
            <a:r>
              <a:rPr dirty="0" smtClean="0"/>
              <a:t>구해진 </a:t>
            </a:r>
            <a:r>
              <a:rPr lang="en-US" altLang="ko-KR" dirty="0" smtClean="0"/>
              <a:t>2</a:t>
            </a:r>
            <a:r>
              <a:rPr dirty="0" smtClean="0"/>
              <a:t>의 보수를 </a:t>
            </a:r>
            <a:r>
              <a:rPr dirty="0" err="1" smtClean="0"/>
              <a:t>피감수하고</a:t>
            </a:r>
            <a:r>
              <a:rPr dirty="0" smtClean="0"/>
              <a:t> 덧셈하면  </a:t>
            </a:r>
            <a:r>
              <a:rPr lang="en-US" altLang="ko-KR" dirty="0" smtClean="0"/>
              <a:t>: 0111 + 0110 = 1101</a:t>
            </a:r>
          </a:p>
          <a:p>
            <a:pPr lvl="4">
              <a:defRPr/>
            </a:pPr>
            <a:r>
              <a:rPr dirty="0" smtClean="0"/>
              <a:t>얻어진 결과 </a:t>
            </a:r>
            <a:r>
              <a:rPr lang="en-US" altLang="ko-KR" dirty="0" smtClean="0"/>
              <a:t>1101</a:t>
            </a:r>
            <a:r>
              <a:rPr dirty="0" smtClean="0"/>
              <a:t>의 </a:t>
            </a:r>
            <a:r>
              <a:rPr lang="en-US" altLang="ko-KR" dirty="0" smtClean="0"/>
              <a:t>2</a:t>
            </a:r>
            <a:r>
              <a:rPr dirty="0" smtClean="0"/>
              <a:t>의 보수를 구하면 </a:t>
            </a:r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 smtClean="0"/>
              <a:t>    1101</a:t>
            </a:r>
            <a:r>
              <a:rPr dirty="0" smtClean="0"/>
              <a:t>의 </a:t>
            </a:r>
            <a:r>
              <a:rPr lang="en-US" altLang="ko-KR" dirty="0" smtClean="0"/>
              <a:t>1</a:t>
            </a:r>
            <a:r>
              <a:rPr dirty="0" smtClean="0"/>
              <a:t>의 보수 </a:t>
            </a:r>
            <a:r>
              <a:rPr lang="en-US" altLang="ko-KR" dirty="0" smtClean="0"/>
              <a:t>: (10000 - 00001) – 1101 = 1111 – 1101 = 0010</a:t>
            </a:r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 smtClean="0"/>
              <a:t>    1101</a:t>
            </a:r>
            <a:r>
              <a:rPr dirty="0" smtClean="0"/>
              <a:t>의 </a:t>
            </a:r>
            <a:r>
              <a:rPr lang="en-US" altLang="ko-KR" dirty="0" smtClean="0"/>
              <a:t>2</a:t>
            </a:r>
            <a:r>
              <a:rPr dirty="0" smtClean="0"/>
              <a:t>의 보수 </a:t>
            </a:r>
            <a:r>
              <a:rPr lang="en-US" altLang="ko-KR" dirty="0" smtClean="0"/>
              <a:t>: 0010 + 0001 = 0011</a:t>
            </a:r>
          </a:p>
          <a:p>
            <a:pPr marL="801687" lvl="4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lvl="4">
              <a:defRPr/>
            </a:pPr>
            <a:r>
              <a:rPr spc="-100" dirty="0" smtClean="0"/>
              <a:t>연산 결과는 음의 값이나 부호가 없는 </a:t>
            </a:r>
            <a:r>
              <a:rPr lang="en-US" altLang="ko-KR" spc="-100" dirty="0" smtClean="0"/>
              <a:t>2</a:t>
            </a:r>
            <a:r>
              <a:rPr spc="-100" dirty="0" smtClean="0"/>
              <a:t>진수이므로 </a:t>
            </a:r>
            <a:r>
              <a:rPr lang="en-US" altLang="ko-KR" spc="-100" dirty="0" smtClean="0"/>
              <a:t>(-)0011</a:t>
            </a:r>
            <a:r>
              <a:rPr spc="-100" dirty="0" smtClean="0"/>
              <a:t>의 의미를 갖는다</a:t>
            </a:r>
            <a:r>
              <a:rPr lang="en-US" altLang="ko-KR" spc="-100" dirty="0" smtClean="0"/>
              <a:t>. </a:t>
            </a:r>
          </a:p>
          <a:p>
            <a:pPr lvl="4">
              <a:defRPr/>
            </a:pPr>
            <a:r>
              <a:rPr lang="en-US" altLang="ko-KR" dirty="0" smtClean="0"/>
              <a:t>10</a:t>
            </a:r>
            <a:r>
              <a:rPr dirty="0" smtClean="0"/>
              <a:t>진수와 비교하면 </a:t>
            </a:r>
            <a:r>
              <a:rPr lang="en-US" dirty="0" smtClean="0"/>
              <a:t>: </a:t>
            </a:r>
            <a:r>
              <a:rPr lang="en-US" altLang="ko-KR" dirty="0"/>
              <a:t> (0111 - 1010 = -0011)</a:t>
            </a:r>
            <a:r>
              <a:rPr lang="en-US" altLang="ko-KR" baseline="-25000" dirty="0"/>
              <a:t>2</a:t>
            </a:r>
            <a:r>
              <a:rPr lang="en-US" altLang="ko-KR" dirty="0"/>
              <a:t> </a:t>
            </a:r>
            <a:r>
              <a:rPr altLang="ko-KR" dirty="0"/>
              <a:t>⇔</a:t>
            </a:r>
            <a:r>
              <a:rPr lang="en-US" altLang="ko-KR" dirty="0"/>
              <a:t>  (7 - 10 = -3)</a:t>
            </a:r>
            <a:r>
              <a:rPr lang="en-US" altLang="ko-KR" baseline="-25000" dirty="0"/>
              <a:t>10</a:t>
            </a:r>
            <a:endParaRPr altLang="ko-KR" dirty="0"/>
          </a:p>
          <a:p>
            <a:pPr lvl="4">
              <a:defRPr/>
            </a:pPr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smtClean="0"/>
              <a:t>보수의 개념</a:t>
            </a:r>
            <a:endParaRPr lang="ko-KR" altLang="en-US" smtClean="0"/>
          </a:p>
        </p:txBody>
      </p:sp>
      <p:sp>
        <p:nvSpPr>
          <p:cNvPr id="1536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dirty="0"/>
              <a:t>부호가 없는 </a:t>
            </a:r>
            <a:r>
              <a:rPr lang="en-US" altLang="ko-KR" dirty="0"/>
              <a:t>2</a:t>
            </a:r>
            <a:r>
              <a:rPr dirty="0"/>
              <a:t>진수의 뺄셈 연산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dirty="0"/>
              <a:t>진수의 </a:t>
            </a:r>
            <a:r>
              <a:rPr lang="en-US" altLang="ko-KR" dirty="0"/>
              <a:t>1</a:t>
            </a:r>
            <a:r>
              <a:rPr dirty="0"/>
              <a:t>의 보수는 각 자리마다 </a:t>
            </a:r>
            <a:r>
              <a:rPr lang="en-US" altLang="ko-KR" dirty="0"/>
              <a:t>0→1 </a:t>
            </a:r>
            <a:r>
              <a:rPr dirty="0"/>
              <a:t>또는 </a:t>
            </a:r>
            <a:r>
              <a:rPr lang="en-US" altLang="ko-KR" dirty="0"/>
              <a:t>1→0</a:t>
            </a:r>
            <a:r>
              <a:rPr dirty="0"/>
              <a:t>으로의 </a:t>
            </a:r>
            <a:r>
              <a:rPr lang="en-US" dirty="0"/>
              <a:t/>
            </a:r>
            <a:br>
              <a:rPr lang="en-US" dirty="0"/>
            </a:br>
            <a:r>
              <a:rPr dirty="0"/>
              <a:t>비트 반전으로 얻음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dirty="0"/>
              <a:t>진수의 뺄셈 연산 과정</a:t>
            </a:r>
            <a:endParaRPr lang="en-US" altLang="ko-KR" dirty="0"/>
          </a:p>
          <a:p>
            <a:pPr lvl="3"/>
            <a:r>
              <a:rPr lang="ko-KR" altLang="en-US" sz="1800" dirty="0"/>
              <a:t>감수의 비트 반전을 통한 </a:t>
            </a:r>
            <a:r>
              <a:rPr sz="1800" dirty="0"/>
              <a:t>1</a:t>
            </a:r>
            <a:r>
              <a:rPr lang="ko-KR" altLang="en-US" sz="1800" dirty="0"/>
              <a:t>의 보수를 구한다</a:t>
            </a:r>
            <a:r>
              <a:rPr sz="1800" dirty="0"/>
              <a:t>. </a:t>
            </a:r>
          </a:p>
          <a:p>
            <a:pPr lvl="3"/>
            <a:r>
              <a:rPr sz="1800" dirty="0"/>
              <a:t>1</a:t>
            </a:r>
            <a:r>
              <a:rPr lang="ko-KR" altLang="en-US" sz="1800" dirty="0"/>
              <a:t>의 보수에 </a:t>
            </a:r>
            <a:r>
              <a:rPr sz="1800" dirty="0"/>
              <a:t>1</a:t>
            </a:r>
            <a:r>
              <a:rPr lang="ko-KR" altLang="en-US" sz="1800" dirty="0"/>
              <a:t>을 더해서 </a:t>
            </a:r>
            <a:r>
              <a:rPr sz="1800" dirty="0"/>
              <a:t>2</a:t>
            </a:r>
            <a:r>
              <a:rPr lang="ko-KR" altLang="en-US" sz="1800" dirty="0"/>
              <a:t>의 보수를 구한다</a:t>
            </a:r>
            <a:r>
              <a:rPr sz="1800" dirty="0"/>
              <a:t>.</a:t>
            </a:r>
          </a:p>
          <a:p>
            <a:pPr lvl="3"/>
            <a:r>
              <a:rPr lang="ko-KR" altLang="en-US" sz="1800" dirty="0" err="1"/>
              <a:t>피감수와</a:t>
            </a:r>
            <a:r>
              <a:rPr lang="ko-KR" altLang="en-US" sz="1800" dirty="0"/>
              <a:t> </a:t>
            </a:r>
            <a:r>
              <a:rPr sz="1800" dirty="0"/>
              <a:t>2</a:t>
            </a:r>
            <a:r>
              <a:rPr lang="ko-KR" altLang="en-US" sz="1800" dirty="0"/>
              <a:t>의 보수를 더한다</a:t>
            </a:r>
            <a:r>
              <a:rPr sz="1800" dirty="0"/>
              <a:t>. </a:t>
            </a:r>
          </a:p>
          <a:p>
            <a:pPr lvl="3"/>
            <a:r>
              <a:rPr lang="ko-KR" altLang="en-US" sz="1800" dirty="0"/>
              <a:t>최상위 자리에서 자리올림이 발생하면 새로 생긴 최상위 자리를 버리고 나머지 자리의 값을 취한다</a:t>
            </a:r>
            <a:r>
              <a:rPr sz="1800" dirty="0"/>
              <a:t>. </a:t>
            </a:r>
          </a:p>
          <a:p>
            <a:pPr lvl="3"/>
            <a:r>
              <a:rPr lang="ko-KR" altLang="en-US" sz="1800" dirty="0"/>
              <a:t>최상위 자리에서 자리올림이 발생하지 않으면 덧셈 결과의 </a:t>
            </a:r>
            <a:r>
              <a:rPr sz="1800" dirty="0"/>
              <a:t>2</a:t>
            </a:r>
            <a:r>
              <a:rPr lang="ko-KR" altLang="en-US" sz="1800" dirty="0"/>
              <a:t>의 보수를 구한다</a:t>
            </a:r>
            <a:r>
              <a:rPr sz="1800" dirty="0"/>
              <a:t>. </a:t>
            </a:r>
            <a:r>
              <a:rPr lang="ko-KR" altLang="en-US" sz="1800" dirty="0"/>
              <a:t>그리고 음수의 값으로 간주한다</a:t>
            </a:r>
            <a:r>
              <a:rPr sz="1800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dirty="0"/>
              <a:t>진법의 뺄셈과정에서 보수를 사용하면 덧셈 연산만으로 뺄셈 연산을 수행할 수 있음</a:t>
            </a:r>
            <a:endParaRPr lang="en-US" altLang="ko-KR" dirty="0"/>
          </a:p>
          <a:p>
            <a:pPr lvl="1"/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868144" y="1988840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lt"/>
              </a:rPr>
              <a:t>0100</a:t>
            </a:r>
            <a:r>
              <a:rPr lang="ko-KR" altLang="en-US" sz="1600" b="1" dirty="0" err="1" smtClean="0">
                <a:latin typeface="+mj-lt"/>
              </a:rPr>
              <a:t>일때</a:t>
            </a:r>
            <a:r>
              <a:rPr lang="ko-KR" altLang="en-US" sz="1600" b="1" dirty="0" smtClean="0">
                <a:latin typeface="+mj-lt"/>
              </a:rPr>
              <a:t> </a:t>
            </a:r>
            <a:r>
              <a:rPr lang="en-US" altLang="ko-KR" sz="1600" b="1" dirty="0" smtClean="0">
                <a:latin typeface="+mj-lt"/>
              </a:rPr>
              <a:t>1</a:t>
            </a:r>
            <a:r>
              <a:rPr lang="ko-KR" altLang="en-US" sz="1600" b="1" dirty="0" smtClean="0">
                <a:latin typeface="+mj-lt"/>
              </a:rPr>
              <a:t>의 보수 </a:t>
            </a:r>
            <a:r>
              <a:rPr lang="en-US" altLang="ko-KR" sz="1600" b="1" dirty="0" smtClean="0">
                <a:latin typeface="+mj-lt"/>
              </a:rPr>
              <a:t>1011</a:t>
            </a:r>
          </a:p>
          <a:p>
            <a:r>
              <a:rPr lang="en-US" altLang="ko-KR" sz="1600" b="1" dirty="0" smtClean="0">
                <a:latin typeface="+mj-lt"/>
              </a:rPr>
              <a:t>1101</a:t>
            </a:r>
            <a:r>
              <a:rPr lang="ko-KR" altLang="en-US" sz="1600" b="1" dirty="0" err="1" smtClean="0">
                <a:latin typeface="+mj-lt"/>
              </a:rPr>
              <a:t>일때</a:t>
            </a:r>
            <a:r>
              <a:rPr lang="ko-KR" altLang="en-US" sz="1600" b="1" dirty="0" smtClean="0">
                <a:latin typeface="+mj-lt"/>
              </a:rPr>
              <a:t> </a:t>
            </a:r>
            <a:r>
              <a:rPr lang="en-US" altLang="ko-KR" sz="1600" b="1" dirty="0" smtClean="0">
                <a:latin typeface="+mj-lt"/>
              </a:rPr>
              <a:t>1</a:t>
            </a:r>
            <a:r>
              <a:rPr lang="ko-KR" altLang="en-US" sz="1600" b="1" dirty="0" smtClean="0">
                <a:latin typeface="+mj-lt"/>
              </a:rPr>
              <a:t>의 보수 </a:t>
            </a:r>
            <a:r>
              <a:rPr lang="en-US" altLang="ko-KR" sz="1600" b="1" dirty="0" smtClean="0">
                <a:latin typeface="+mj-lt"/>
              </a:rPr>
              <a:t>0010</a:t>
            </a:r>
            <a:endParaRPr lang="ko-KR" altLang="en-US" sz="16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 뺄셈의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73250-15423 = 57827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 뺄셈 연산을 보수를 이용하여 계산하세요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보수를 이용한 계산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en-US" altLang="ko-KR" dirty="0" smtClean="0"/>
              <a:t>57827</a:t>
            </a:r>
            <a:endParaRPr lang="en-US" altLang="ko-KR" dirty="0"/>
          </a:p>
          <a:p>
            <a:pPr lvl="1"/>
            <a:r>
              <a:rPr lang="en-US" altLang="ko-KR" dirty="0" smtClean="0"/>
              <a:t>15423-73250 = -57827</a:t>
            </a:r>
            <a:r>
              <a:rPr lang="ko-KR" altLang="en-US" dirty="0" smtClean="0"/>
              <a:t>의 </a:t>
            </a:r>
            <a:r>
              <a:rPr lang="en-US" altLang="ko-KR" dirty="0"/>
              <a:t>10</a:t>
            </a:r>
            <a:r>
              <a:rPr lang="ko-KR" altLang="en-US" dirty="0"/>
              <a:t>진수 뺄셈 연산을 보수를 이용하여 계산하세요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(-)</a:t>
            </a:r>
            <a:r>
              <a:rPr lang="ko-KR" altLang="en-US" dirty="0" smtClean="0"/>
              <a:t>값으로 간주 </a:t>
            </a:r>
            <a:r>
              <a:rPr lang="en-US" altLang="ko-KR" dirty="0" smtClean="0"/>
              <a:t>: -57872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진수 뺄셈의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1101101-0101000</a:t>
            </a:r>
            <a:r>
              <a:rPr lang="ko-KR" altLang="en-US" dirty="0" smtClean="0"/>
              <a:t>의 </a:t>
            </a:r>
            <a:r>
              <a:rPr lang="en-US" altLang="ko-KR" dirty="0"/>
              <a:t>2</a:t>
            </a:r>
            <a:r>
              <a:rPr lang="ko-KR" altLang="en-US" dirty="0" smtClean="0"/>
              <a:t>진수 </a:t>
            </a:r>
            <a:r>
              <a:rPr lang="ko-KR" altLang="en-US" dirty="0"/>
              <a:t>뺄셈 연산을 보수를 이용하여 계산하세요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보수를 이용한 계산 </a:t>
            </a:r>
            <a:r>
              <a:rPr lang="en-US" altLang="ko-KR" dirty="0" smtClean="0"/>
              <a:t>: 11000101</a:t>
            </a:r>
          </a:p>
          <a:p>
            <a:pPr lvl="1"/>
            <a:r>
              <a:rPr lang="en-US" altLang="ko-KR" dirty="0" smtClean="0"/>
              <a:t>0101000-1101101</a:t>
            </a:r>
            <a:r>
              <a:rPr lang="ko-KR" altLang="en-US" dirty="0"/>
              <a:t> 의 </a:t>
            </a:r>
            <a:r>
              <a:rPr lang="en-US" altLang="ko-KR" dirty="0"/>
              <a:t>2</a:t>
            </a:r>
            <a:r>
              <a:rPr lang="ko-KR" altLang="en-US" dirty="0"/>
              <a:t>진수 뺄셈 연산을 보수를 이용하여 계산하세요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(-)</a:t>
            </a:r>
            <a:r>
              <a:rPr lang="ko-KR" altLang="en-US" dirty="0"/>
              <a:t>값으로 간주 </a:t>
            </a:r>
            <a:r>
              <a:rPr lang="en-US" altLang="ko-KR" dirty="0"/>
              <a:t>: </a:t>
            </a:r>
            <a:r>
              <a:rPr lang="en-US" altLang="ko-KR" dirty="0" smtClean="0"/>
              <a:t>-1000101</a:t>
            </a:r>
            <a:endParaRPr lang="en-US" altLang="ko-KR" dirty="0"/>
          </a:p>
          <a:p>
            <a:pPr lvl="2"/>
            <a:r>
              <a:rPr lang="ko-KR" altLang="en-US" dirty="0" smtClean="0"/>
              <a:t>맞는지 검토 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40-109=-69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992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데이터의 </a:t>
            </a:r>
            <a:r>
              <a:rPr lang="en-US" altLang="ko-KR" b="1" smtClean="0"/>
              <a:t>2</a:t>
            </a:r>
            <a:r>
              <a:rPr lang="ko-KR" altLang="en-US" b="1" smtClean="0"/>
              <a:t>진수 표현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 latinLnBrk="1">
              <a:defRPr/>
            </a:pPr>
            <a:r>
              <a:rPr/>
              <a:t>일반적인 디지털 장치에서는 </a:t>
            </a:r>
            <a:r>
              <a:rPr lang="en-US" altLang="ko-KR"/>
              <a:t>2</a:t>
            </a:r>
            <a:r>
              <a:rPr/>
              <a:t>진수로 양의 정수</a:t>
            </a:r>
            <a:r>
              <a:rPr lang="en-US" altLang="ko-KR"/>
              <a:t>, </a:t>
            </a:r>
            <a:r>
              <a:rPr/>
              <a:t>음의 정수</a:t>
            </a:r>
            <a:r>
              <a:rPr lang="en-US"/>
              <a:t>,</a:t>
            </a:r>
            <a:br>
              <a:rPr lang="en-US"/>
            </a:br>
            <a:r>
              <a:rPr/>
              <a:t>소수를 표현</a:t>
            </a:r>
            <a:endParaRPr lang="en-US"/>
          </a:p>
          <a:p>
            <a:pPr lvl="1" latinLnBrk="1">
              <a:defRPr/>
            </a:pPr>
            <a:endParaRPr/>
          </a:p>
          <a:p>
            <a:pPr lvl="1" latinLnBrk="1">
              <a:defRPr/>
            </a:pPr>
            <a:r>
              <a:rPr lang="en-US" altLang="ko-KR"/>
              <a:t>2</a:t>
            </a:r>
            <a:r>
              <a:rPr/>
              <a:t>진수는 </a:t>
            </a:r>
            <a:r>
              <a:rPr lang="en-US" altLang="ko-KR"/>
              <a:t>0, 1, </a:t>
            </a:r>
            <a:r>
              <a:rPr/>
              <a:t>부호 및 소수점의 기호를 이용하여 수를 표현</a:t>
            </a:r>
            <a:endParaRPr lang="en-US"/>
          </a:p>
          <a:p>
            <a:pPr lvl="1" latinLnBrk="1">
              <a:defRPr/>
            </a:pPr>
            <a:endParaRPr/>
          </a:p>
          <a:p>
            <a:pPr lvl="1" latinLnBrk="1">
              <a:defRPr/>
            </a:pPr>
            <a:r>
              <a:rPr/>
              <a:t>부호가 있고 소수점을 포함하는 동일 값의 </a:t>
            </a:r>
            <a:r>
              <a:rPr lang="en-US" altLang="ko-KR"/>
              <a:t>10</a:t>
            </a:r>
            <a:r>
              <a:rPr/>
              <a:t>진수와 </a:t>
            </a:r>
            <a:r>
              <a:rPr lang="en-US" altLang="ko-KR"/>
              <a:t>2</a:t>
            </a:r>
            <a:r>
              <a:rPr/>
              <a:t>진수를 </a:t>
            </a:r>
            <a:r>
              <a:rPr lang="en-US"/>
              <a:t/>
            </a:r>
            <a:br>
              <a:rPr lang="en-US"/>
            </a:br>
            <a:r>
              <a:rPr/>
              <a:t>나타낸 예 </a:t>
            </a:r>
          </a:p>
          <a:p>
            <a:pPr marL="539750" lvl="2" indent="0" latinLnBrk="1">
              <a:buFont typeface="Arial" pitchFamily="34" charset="0"/>
              <a:buNone/>
              <a:defRPr/>
            </a:pPr>
            <a:r>
              <a:rPr/>
              <a:t>             (-13.625)</a:t>
            </a:r>
            <a:r>
              <a:rPr baseline="-25000"/>
              <a:t>10</a:t>
            </a:r>
            <a:r>
              <a:rPr lang="ko-KR" altLang="en-US"/>
              <a:t> </a:t>
            </a:r>
            <a:r>
              <a:rPr/>
              <a:t>= (-1101.101)</a:t>
            </a:r>
            <a:r>
              <a:rPr baseline="-25000"/>
              <a:t>2</a:t>
            </a:r>
            <a:endParaRPr lang="ko-KR" altLang="en-US"/>
          </a:p>
          <a:p>
            <a:pPr marL="269875" lvl="2" indent="0" latinLnBrk="1">
              <a:buFont typeface="Wingdings" pitchFamily="2" charset="2"/>
              <a:buNone/>
              <a:defRPr/>
            </a:pPr>
            <a:r>
              <a:rPr lang="ko-KR" altLang="en-US"/>
              <a:t> </a:t>
            </a:r>
          </a:p>
          <a:p>
            <a:pPr lvl="2" latinLnBrk="1">
              <a:defRPr/>
            </a:pPr>
            <a:r>
              <a:rPr/>
              <a:t>2진법으로 </a:t>
            </a:r>
            <a:r>
              <a:rPr err="1"/>
              <a:t>부호를</a:t>
            </a:r>
            <a:r>
              <a:rPr/>
              <a:t> </a:t>
            </a:r>
            <a:r>
              <a:rPr err="1"/>
              <a:t>갖는</a:t>
            </a:r>
            <a:r>
              <a:rPr/>
              <a:t> </a:t>
            </a:r>
            <a:r>
              <a:rPr err="1"/>
              <a:t>정수와</a:t>
            </a:r>
            <a:r>
              <a:rPr/>
              <a:t> </a:t>
            </a:r>
            <a:r>
              <a:rPr err="1"/>
              <a:t>소수를</a:t>
            </a:r>
            <a:r>
              <a:rPr/>
              <a:t> </a:t>
            </a:r>
            <a:r>
              <a:rPr err="1"/>
              <a:t>표현하려면</a:t>
            </a:r>
            <a:r>
              <a:rPr/>
              <a:t> </a:t>
            </a:r>
            <a:r>
              <a:rPr err="1"/>
              <a:t>추가적으로</a:t>
            </a:r>
            <a:r>
              <a:rPr/>
              <a:t> </a:t>
            </a:r>
            <a:br>
              <a:rPr/>
            </a:br>
            <a:r>
              <a:rPr err="1"/>
              <a:t>부호와</a:t>
            </a:r>
            <a:r>
              <a:rPr/>
              <a:t> </a:t>
            </a:r>
            <a:r>
              <a:rPr err="1"/>
              <a:t>소수점의</a:t>
            </a:r>
            <a:r>
              <a:rPr/>
              <a:t> </a:t>
            </a:r>
            <a:r>
              <a:rPr err="1"/>
              <a:t>기호를</a:t>
            </a:r>
            <a:r>
              <a:rPr/>
              <a:t> </a:t>
            </a:r>
            <a:r>
              <a:rPr err="1"/>
              <a:t>사용하여야</a:t>
            </a:r>
            <a:r>
              <a:rPr/>
              <a:t> </a:t>
            </a:r>
            <a:r>
              <a:rPr err="1"/>
              <a:t>하므로</a:t>
            </a:r>
            <a:r>
              <a:rPr/>
              <a:t> </a:t>
            </a:r>
            <a:r>
              <a:rPr err="1"/>
              <a:t>단순한</a:t>
            </a:r>
            <a:r>
              <a:rPr/>
              <a:t> </a:t>
            </a:r>
            <a:r>
              <a:rPr err="1"/>
              <a:t>진법</a:t>
            </a:r>
            <a:r>
              <a:rPr/>
              <a:t> </a:t>
            </a:r>
            <a:r>
              <a:rPr err="1"/>
              <a:t>변환으로</a:t>
            </a:r>
            <a:r>
              <a:rPr/>
              <a:t> </a:t>
            </a:r>
            <a:r>
              <a:rPr err="1"/>
              <a:t>해결되지</a:t>
            </a:r>
            <a:r>
              <a:rPr/>
              <a:t> </a:t>
            </a:r>
            <a:r>
              <a:rPr err="1"/>
              <a:t>않는다</a:t>
            </a:r>
            <a:r>
              <a:rPr/>
              <a:t>. </a:t>
            </a:r>
          </a:p>
          <a:p>
            <a:pPr lvl="1">
              <a:defRPr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데이터의 </a:t>
            </a:r>
            <a:r>
              <a:rPr lang="en-US" altLang="ko-KR" b="1" smtClean="0"/>
              <a:t>2</a:t>
            </a:r>
            <a:r>
              <a:rPr lang="ko-KR" altLang="en-US" b="1" smtClean="0"/>
              <a:t>진수 표현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/>
              <a:t>정수의 표현</a:t>
            </a:r>
            <a:endParaRPr lang="en-US" altLang="ko-KR"/>
          </a:p>
          <a:p>
            <a:pPr lvl="3">
              <a:tabLst>
                <a:tab pos="269875" algn="l"/>
              </a:tabLst>
              <a:defRPr/>
            </a:pPr>
            <a:r>
              <a:rPr lang="ko-KR" altLang="en-US" sz="1800"/>
              <a:t>자연수 또는 양수의 </a:t>
            </a:r>
            <a:r>
              <a:rPr sz="1800"/>
              <a:t>10</a:t>
            </a:r>
            <a:r>
              <a:rPr lang="ko-KR" altLang="en-US" sz="1800"/>
              <a:t>진수를 </a:t>
            </a:r>
            <a:r>
              <a:rPr sz="1800"/>
              <a:t>2</a:t>
            </a:r>
            <a:r>
              <a:rPr lang="ko-KR" altLang="en-US" sz="1800"/>
              <a:t>진법으로 변환하면 부호가 없는 </a:t>
            </a:r>
            <a:r>
              <a:rPr sz="1800"/>
              <a:t>2</a:t>
            </a:r>
            <a:r>
              <a:rPr lang="ko-KR" altLang="en-US" sz="1800"/>
              <a:t>진법으로 표현한다</a:t>
            </a:r>
            <a:r>
              <a:rPr sz="1800"/>
              <a:t>.</a:t>
            </a:r>
            <a:endParaRPr lang="ko-KR" altLang="en-US" sz="1800"/>
          </a:p>
          <a:p>
            <a:pPr lvl="3">
              <a:tabLst>
                <a:tab pos="269875" algn="l"/>
              </a:tabLst>
              <a:defRPr/>
            </a:pPr>
            <a:r>
              <a:rPr sz="1800"/>
              <a:t>10</a:t>
            </a:r>
            <a:r>
              <a:rPr lang="ko-KR" altLang="en-US" sz="1800"/>
              <a:t>진수를 </a:t>
            </a:r>
            <a:r>
              <a:rPr sz="1800"/>
              <a:t>2</a:t>
            </a:r>
            <a:r>
              <a:rPr lang="ko-KR" altLang="en-US" sz="1800"/>
              <a:t>진수의 기수 </a:t>
            </a:r>
            <a:r>
              <a:rPr sz="1800"/>
              <a:t>2</a:t>
            </a:r>
            <a:r>
              <a:rPr lang="ko-KR" altLang="en-US" sz="1800" err="1"/>
              <a:t>로</a:t>
            </a:r>
            <a:r>
              <a:rPr lang="ko-KR" altLang="en-US" sz="1800"/>
              <a:t> 연속해서 나누고 이때 얻어지는 나머지가 </a:t>
            </a:r>
            <a:r>
              <a:rPr sz="1800"/>
              <a:t>2</a:t>
            </a:r>
            <a:r>
              <a:rPr lang="ko-KR" altLang="en-US" sz="1800"/>
              <a:t>진수의 가수가 되어 </a:t>
            </a:r>
            <a:r>
              <a:rPr sz="1800"/>
              <a:t>2</a:t>
            </a:r>
            <a:r>
              <a:rPr lang="ko-KR" altLang="en-US" sz="1800"/>
              <a:t>진수로 표현한다</a:t>
            </a:r>
            <a:r>
              <a:rPr sz="1800"/>
              <a:t>.</a:t>
            </a:r>
            <a:endParaRPr lang="ko-KR" altLang="en-US" sz="1800"/>
          </a:p>
          <a:p>
            <a:pPr lvl="4">
              <a:tabLst>
                <a:tab pos="269875" algn="l"/>
              </a:tabLst>
              <a:defRPr/>
            </a:pPr>
            <a:r>
              <a:rPr lang="en-US" altLang="ko-KR" dirty="0"/>
              <a:t>10</a:t>
            </a:r>
            <a:r>
              <a:rPr dirty="0"/>
              <a:t>진수 </a:t>
            </a:r>
            <a:r>
              <a:rPr lang="en-US" altLang="ko-KR" dirty="0"/>
              <a:t>(53)</a:t>
            </a:r>
            <a:r>
              <a:rPr lang="en-US" altLang="ko-KR" baseline="-25000" dirty="0"/>
              <a:t>10</a:t>
            </a:r>
            <a:r>
              <a:rPr dirty="0"/>
              <a:t>을 부호 없는 </a:t>
            </a:r>
            <a:r>
              <a:rPr lang="en-US" altLang="ko-KR" dirty="0"/>
              <a:t>2</a:t>
            </a:r>
            <a:r>
              <a:rPr dirty="0"/>
              <a:t>진수로 표현하는 과정 </a:t>
            </a:r>
            <a:r>
              <a:rPr lang="en-US" altLang="ko-KR" dirty="0"/>
              <a:t>: (53)</a:t>
            </a:r>
            <a:r>
              <a:rPr lang="en-US" altLang="ko-KR" baseline="-25000" dirty="0"/>
              <a:t>10 </a:t>
            </a:r>
            <a:r>
              <a:rPr lang="en-US" altLang="ko-KR" dirty="0"/>
              <a:t>= (110101)</a:t>
            </a:r>
            <a:r>
              <a:rPr lang="en-US" altLang="ko-KR" baseline="-25000" dirty="0"/>
              <a:t>2</a:t>
            </a:r>
            <a:endParaRPr dirty="0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 sz="3200"/>
          </a:p>
          <a:p>
            <a:pPr lvl="1">
              <a:defRPr/>
            </a:pPr>
            <a:endParaRPr lang="en-US" altLang="ko-KR" sz="1200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3" latinLnBrk="1">
              <a:tabLst>
                <a:tab pos="269875" algn="l"/>
              </a:tabLst>
              <a:defRPr/>
            </a:pPr>
            <a:r>
              <a:rPr lang="ko-KR" altLang="en-US" sz="1800"/>
              <a:t>자연수의 </a:t>
            </a:r>
            <a:r>
              <a:rPr sz="1800"/>
              <a:t>10</a:t>
            </a:r>
            <a:r>
              <a:rPr lang="ko-KR" altLang="en-US" sz="1800"/>
              <a:t>진수들을 부호가 없는 </a:t>
            </a:r>
            <a:r>
              <a:rPr sz="1800"/>
              <a:t>2</a:t>
            </a:r>
            <a:r>
              <a:rPr lang="ko-KR" altLang="en-US" sz="1800"/>
              <a:t>진수로 표현한 예다</a:t>
            </a:r>
            <a:r>
              <a:rPr sz="1800"/>
              <a:t>.  </a:t>
            </a:r>
            <a:endParaRPr lang="ko-KR" altLang="en-US" sz="1800"/>
          </a:p>
          <a:p>
            <a:pPr lvl="2" algn="ctr" latinLnBrk="1"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/>
              <a:t>(57)</a:t>
            </a:r>
            <a:r>
              <a:rPr baseline="-25000"/>
              <a:t>10</a:t>
            </a:r>
            <a:r>
              <a:rPr lang="ko-KR" altLang="en-US"/>
              <a:t> </a:t>
            </a:r>
            <a:r>
              <a:rPr/>
              <a:t>= (00111001)</a:t>
            </a:r>
            <a:r>
              <a:rPr baseline="-25000"/>
              <a:t>2</a:t>
            </a:r>
            <a:r>
              <a:rPr/>
              <a:t>, (0)</a:t>
            </a:r>
            <a:r>
              <a:rPr baseline="-25000"/>
              <a:t>10</a:t>
            </a:r>
            <a:r>
              <a:rPr lang="ko-KR" altLang="en-US"/>
              <a:t> </a:t>
            </a:r>
            <a:r>
              <a:rPr/>
              <a:t>= (00000000)</a:t>
            </a:r>
            <a:r>
              <a:rPr baseline="-25000"/>
              <a:t>2</a:t>
            </a:r>
            <a:r>
              <a:rPr lang="ko-KR" altLang="en-US"/>
              <a:t> </a:t>
            </a:r>
          </a:p>
          <a:p>
            <a:pPr lvl="2" algn="ctr" latinLnBrk="1"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/>
              <a:t>(1)</a:t>
            </a:r>
            <a:r>
              <a:rPr baseline="-25000"/>
              <a:t>10</a:t>
            </a:r>
            <a:r>
              <a:rPr lang="ko-KR" altLang="en-US"/>
              <a:t> </a:t>
            </a:r>
            <a:r>
              <a:rPr/>
              <a:t>= (00000001)</a:t>
            </a:r>
            <a:r>
              <a:rPr baseline="-25000"/>
              <a:t>2,  </a:t>
            </a:r>
            <a:r>
              <a:rPr/>
              <a:t>(128)</a:t>
            </a:r>
            <a:r>
              <a:rPr baseline="-25000"/>
              <a:t>10</a:t>
            </a:r>
            <a:r>
              <a:rPr lang="ko-KR" altLang="en-US"/>
              <a:t> </a:t>
            </a:r>
            <a:r>
              <a:rPr/>
              <a:t>= (10000000)</a:t>
            </a:r>
            <a:r>
              <a:rPr baseline="-25000"/>
              <a:t>2</a:t>
            </a:r>
            <a:endParaRPr lang="ko-KR" altLang="en-US"/>
          </a:p>
          <a:p>
            <a:pPr lvl="2" algn="ctr" latinLnBrk="1"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/>
              <a:t>(255)</a:t>
            </a:r>
            <a:r>
              <a:rPr baseline="-25000"/>
              <a:t>10</a:t>
            </a:r>
            <a:r>
              <a:rPr lang="ko-KR" altLang="en-US"/>
              <a:t> </a:t>
            </a:r>
            <a:r>
              <a:rPr/>
              <a:t>= (11111111)</a:t>
            </a:r>
            <a:r>
              <a:rPr baseline="-25000"/>
              <a:t>2</a:t>
            </a:r>
            <a:endParaRPr lang="ko-KR" altLang="en-US"/>
          </a:p>
          <a:p>
            <a:pPr lvl="1">
              <a:defRPr/>
            </a:pPr>
            <a:endParaRPr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997200"/>
            <a:ext cx="1423987" cy="185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데이터의 </a:t>
            </a:r>
            <a:r>
              <a:rPr lang="en-US" altLang="ko-KR" b="1" smtClean="0"/>
              <a:t>2</a:t>
            </a:r>
            <a:r>
              <a:rPr lang="ko-KR" altLang="en-US" b="1" smtClean="0"/>
              <a:t>진수 표현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/>
              <a:t>부호가 존재하는 </a:t>
            </a:r>
            <a:r>
              <a:rPr lang="en-US" altLang="ko-KR"/>
              <a:t>2</a:t>
            </a:r>
            <a:r>
              <a:rPr/>
              <a:t>진 정수의 표현</a:t>
            </a:r>
            <a:endParaRPr lang="en-US" altLang="ko-KR"/>
          </a:p>
          <a:p>
            <a:pPr lvl="3">
              <a:defRPr/>
            </a:pPr>
            <a:r>
              <a:rPr lang="ko-KR" altLang="en-US" sz="1800"/>
              <a:t>디지털 장치에서는 부호를 구분할 수 있는 </a:t>
            </a:r>
            <a:r>
              <a:rPr sz="1800"/>
              <a:t>(+)</a:t>
            </a:r>
            <a:r>
              <a:rPr lang="ko-KR" altLang="en-US" sz="1800"/>
              <a:t>와 </a:t>
            </a:r>
            <a:r>
              <a:rPr sz="1800"/>
              <a:t>(-)</a:t>
            </a:r>
            <a:r>
              <a:rPr lang="ko-KR" altLang="en-US" sz="1800"/>
              <a:t>같은 별도의 기호는 존재하지 않고 최상위 비트 자리를 부호 비트로 할당하고 </a:t>
            </a:r>
            <a:r>
              <a:rPr sz="1800"/>
              <a:t>0</a:t>
            </a:r>
            <a:r>
              <a:rPr lang="ko-KR" altLang="en-US" sz="1800"/>
              <a:t>이면 양수</a:t>
            </a:r>
            <a:r>
              <a:rPr sz="1800"/>
              <a:t>, 1</a:t>
            </a:r>
            <a:r>
              <a:rPr lang="ko-KR" altLang="en-US" sz="1800"/>
              <a:t>이면 음수다</a:t>
            </a:r>
            <a:r>
              <a:rPr sz="1800"/>
              <a:t>. 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/>
              <a:t>나머지 비트들은 적절한 형태로 크기 값을 표현</a:t>
            </a:r>
          </a:p>
          <a:p>
            <a:pPr lvl="3" latinLnBrk="1">
              <a:defRPr/>
            </a:pPr>
            <a:r>
              <a:rPr lang="ko-KR" altLang="en-US" sz="1800"/>
              <a:t>부호화</a:t>
            </a:r>
            <a:r>
              <a:rPr sz="1800"/>
              <a:t>-</a:t>
            </a:r>
            <a:r>
              <a:rPr lang="ko-KR" altLang="en-US" sz="1800"/>
              <a:t>크기 표현</a:t>
            </a:r>
            <a:r>
              <a:rPr sz="1800"/>
              <a:t>(signed-magnitude representation)</a:t>
            </a:r>
            <a:endParaRPr lang="ko-KR" altLang="en-US" sz="1800"/>
          </a:p>
          <a:p>
            <a:pPr lvl="3" latinLnBrk="1">
              <a:defRPr/>
            </a:pPr>
            <a:r>
              <a:rPr sz="1800"/>
              <a:t>1</a:t>
            </a:r>
            <a:r>
              <a:rPr lang="ko-KR" altLang="en-US" sz="1800"/>
              <a:t>의 보수 표현</a:t>
            </a:r>
            <a:r>
              <a:rPr sz="1800"/>
              <a:t>(1's complement representation)</a:t>
            </a:r>
            <a:endParaRPr lang="ko-KR" altLang="en-US" sz="1800"/>
          </a:p>
          <a:p>
            <a:pPr lvl="3" latinLnBrk="1">
              <a:defRPr/>
            </a:pPr>
            <a:r>
              <a:rPr sz="1800"/>
              <a:t>2</a:t>
            </a:r>
            <a:r>
              <a:rPr lang="ko-KR" altLang="en-US" sz="1800"/>
              <a:t>의 보수 표현</a:t>
            </a:r>
            <a:r>
              <a:rPr sz="1800"/>
              <a:t>(2's complement representation)</a:t>
            </a:r>
            <a:endParaRPr lang="ko-KR" altLang="en-US" sz="1800"/>
          </a:p>
          <a:p>
            <a:pPr lvl="2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데이터의 </a:t>
            </a:r>
            <a:r>
              <a:rPr lang="en-US" altLang="ko-KR" b="1" smtClean="0"/>
              <a:t>2</a:t>
            </a:r>
            <a:r>
              <a:rPr lang="ko-KR" altLang="en-US" b="1" smtClean="0"/>
              <a:t>진수 표현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/>
              <a:t>부호화</a:t>
            </a:r>
            <a:r>
              <a:rPr lang="en-US" altLang="ko-KR"/>
              <a:t>-</a:t>
            </a:r>
            <a:r>
              <a:rPr/>
              <a:t>크기 표현</a:t>
            </a:r>
            <a:endParaRPr lang="en-US" altLang="ko-KR"/>
          </a:p>
          <a:p>
            <a:pPr lvl="3" latinLnBrk="1">
              <a:defRPr/>
            </a:pPr>
            <a:r>
              <a:rPr sz="1800"/>
              <a:t>n</a:t>
            </a:r>
            <a:r>
              <a:rPr lang="ko-KR" altLang="en-US" sz="1800"/>
              <a:t>비트로 구성된 </a:t>
            </a:r>
            <a:r>
              <a:rPr sz="1800"/>
              <a:t>2</a:t>
            </a:r>
            <a:r>
              <a:rPr lang="ko-KR" altLang="en-US" sz="1800"/>
              <a:t>진수에서</a:t>
            </a:r>
            <a:r>
              <a:rPr sz="1800"/>
              <a:t>, </a:t>
            </a:r>
            <a:r>
              <a:rPr lang="ko-KR" altLang="en-US" sz="1800"/>
              <a:t>최상위 비트는 부호비트</a:t>
            </a:r>
            <a:r>
              <a:rPr sz="1800"/>
              <a:t>(signed bit)</a:t>
            </a:r>
            <a:r>
              <a:rPr lang="ko-KR" altLang="en-US" sz="1800"/>
              <a:t>이고 나머지 </a:t>
            </a:r>
            <a:r>
              <a:rPr sz="1800"/>
              <a:t>n-1</a:t>
            </a:r>
            <a:r>
              <a:rPr lang="ko-KR" altLang="en-US" sz="1800"/>
              <a:t>개의 비트들은 수의 절대 크기</a:t>
            </a:r>
            <a:r>
              <a:rPr sz="1800"/>
              <a:t>(magnitude)</a:t>
            </a:r>
            <a:r>
              <a:rPr lang="ko-KR" altLang="en-US" sz="1800" err="1"/>
              <a:t>를</a:t>
            </a:r>
            <a:r>
              <a:rPr lang="ko-KR" altLang="en-US" sz="1800"/>
              <a:t> 나타낸다</a:t>
            </a:r>
            <a:r>
              <a:rPr sz="1800"/>
              <a:t>. </a:t>
            </a:r>
          </a:p>
          <a:p>
            <a:pPr marL="801687" lvl="4" indent="0" algn="ctr">
              <a:buFont typeface="Wingdings" pitchFamily="2" charset="2"/>
              <a:buNone/>
              <a:defRPr/>
            </a:pPr>
            <a:r>
              <a:rPr lang="en-US" altLang="ko-KR" dirty="0" smtClean="0"/>
              <a:t>(+</a:t>
            </a:r>
            <a:r>
              <a:rPr lang="en-US" altLang="ko-KR" dirty="0"/>
              <a:t>9)</a:t>
            </a:r>
            <a:r>
              <a:rPr lang="en-US" altLang="ko-KR" baseline="-25000" dirty="0"/>
              <a:t>10</a:t>
            </a:r>
            <a:r>
              <a:rPr dirty="0"/>
              <a:t> </a:t>
            </a:r>
            <a:r>
              <a:rPr lang="en-US" altLang="ko-KR" dirty="0"/>
              <a:t>= (0 0001001)</a:t>
            </a:r>
            <a:r>
              <a:rPr lang="en-US" altLang="ko-KR" baseline="-25000" dirty="0"/>
              <a:t>2</a:t>
            </a:r>
            <a:r>
              <a:rPr dirty="0"/>
              <a:t>          </a:t>
            </a:r>
            <a:r>
              <a:rPr lang="en-US" altLang="ko-KR" dirty="0"/>
              <a:t>(+35)</a:t>
            </a:r>
            <a:r>
              <a:rPr lang="en-US" altLang="ko-KR" baseline="-25000" dirty="0"/>
              <a:t>10</a:t>
            </a:r>
            <a:r>
              <a:rPr dirty="0"/>
              <a:t> </a:t>
            </a:r>
            <a:r>
              <a:rPr lang="en-US" altLang="ko-KR" dirty="0"/>
              <a:t>= (0 0100011)</a:t>
            </a:r>
            <a:r>
              <a:rPr lang="en-US" altLang="ko-KR" baseline="-25000" dirty="0"/>
              <a:t>2</a:t>
            </a:r>
            <a:endParaRPr dirty="0"/>
          </a:p>
          <a:p>
            <a:pPr marL="261937" lvl="2" indent="0" algn="ctr" latinLnBrk="1">
              <a:buFont typeface="Wingdings" pitchFamily="2" charset="2"/>
              <a:buNone/>
              <a:defRPr/>
            </a:pPr>
            <a:r>
              <a:rPr/>
              <a:t>     (-9)</a:t>
            </a:r>
            <a:r>
              <a:rPr baseline="-25000"/>
              <a:t>10</a:t>
            </a:r>
            <a:r>
              <a:rPr lang="ko-KR" altLang="en-US"/>
              <a:t> </a:t>
            </a:r>
            <a:r>
              <a:rPr/>
              <a:t>= (1 0001001)</a:t>
            </a:r>
            <a:r>
              <a:rPr baseline="-25000"/>
              <a:t>2</a:t>
            </a:r>
            <a:r>
              <a:rPr lang="ko-KR" altLang="en-US"/>
              <a:t>          </a:t>
            </a:r>
            <a:r>
              <a:rPr/>
              <a:t>(-35)</a:t>
            </a:r>
            <a:r>
              <a:rPr baseline="-25000"/>
              <a:t>10</a:t>
            </a:r>
            <a:r>
              <a:rPr lang="ko-KR" altLang="en-US"/>
              <a:t> </a:t>
            </a:r>
            <a:r>
              <a:rPr/>
              <a:t>= (1 0100011)</a:t>
            </a:r>
            <a:r>
              <a:rPr baseline="-25000"/>
              <a:t>2</a:t>
            </a:r>
          </a:p>
          <a:p>
            <a:pPr lvl="3" latinLnBrk="1">
              <a:defRPr/>
            </a:pPr>
            <a:r>
              <a:rPr lang="ko-KR" altLang="en-US" sz="1800"/>
              <a:t>부호화</a:t>
            </a:r>
            <a:r>
              <a:rPr sz="1800"/>
              <a:t>-</a:t>
            </a:r>
            <a:r>
              <a:rPr lang="ko-KR" altLang="en-US" sz="1800"/>
              <a:t>크기 방법으로 표현된 </a:t>
            </a:r>
            <a:r>
              <a:rPr sz="1800"/>
              <a:t>2</a:t>
            </a:r>
            <a:r>
              <a:rPr lang="ko-KR" altLang="en-US" sz="1800"/>
              <a:t>진수</a:t>
            </a:r>
            <a:r>
              <a:rPr sz="1800"/>
              <a:t>(a</a:t>
            </a:r>
            <a:r>
              <a:rPr sz="1800" baseline="-25000"/>
              <a:t>n-1 </a:t>
            </a:r>
            <a:r>
              <a:rPr sz="1800"/>
              <a:t>a</a:t>
            </a:r>
            <a:r>
              <a:rPr sz="1800" baseline="-25000"/>
              <a:t>n-2 </a:t>
            </a:r>
            <a:r>
              <a:rPr sz="1800"/>
              <a:t>... a</a:t>
            </a:r>
            <a:r>
              <a:rPr sz="1800" baseline="-25000"/>
              <a:t>1</a:t>
            </a:r>
            <a:r>
              <a:rPr lang="ko-KR" altLang="en-US" sz="1800"/>
              <a:t> </a:t>
            </a:r>
            <a:r>
              <a:rPr sz="1800"/>
              <a:t>a</a:t>
            </a:r>
            <a:r>
              <a:rPr sz="1800" baseline="-25000"/>
              <a:t>0</a:t>
            </a:r>
            <a:r>
              <a:rPr sz="1800"/>
              <a:t>)</a:t>
            </a:r>
            <a:r>
              <a:rPr lang="ko-KR" altLang="en-US" sz="1800" err="1"/>
              <a:t>를</a:t>
            </a:r>
            <a:r>
              <a:rPr lang="ko-KR" altLang="en-US" sz="1800"/>
              <a:t> </a:t>
            </a:r>
            <a:r>
              <a:rPr sz="1800"/>
              <a:t>10</a:t>
            </a:r>
            <a:r>
              <a:rPr lang="ko-KR" altLang="en-US" sz="1800"/>
              <a:t>진수로 </a:t>
            </a:r>
            <a:r>
              <a:rPr sz="1800"/>
              <a:t/>
            </a:r>
            <a:br>
              <a:rPr sz="1800"/>
            </a:br>
            <a:r>
              <a:rPr lang="ko-KR" altLang="en-US" sz="1800"/>
              <a:t>변환하는 방법이다</a:t>
            </a:r>
            <a:r>
              <a:rPr sz="1800"/>
              <a:t>. </a:t>
            </a:r>
            <a:endParaRPr lang="ko-KR" altLang="en-US" sz="1800"/>
          </a:p>
          <a:p>
            <a:pPr lvl="4">
              <a:defRPr/>
            </a:pPr>
            <a:r>
              <a:rPr dirty="0"/>
              <a:t>부호 </a:t>
            </a:r>
            <a:r>
              <a:rPr dirty="0" err="1"/>
              <a:t>비트를</a:t>
            </a:r>
            <a:r>
              <a:rPr dirty="0"/>
              <a:t> 통해서 부호를 결정</a:t>
            </a:r>
            <a:r>
              <a:rPr lang="en-US" altLang="ko-KR" dirty="0"/>
              <a:t>, </a:t>
            </a:r>
            <a:r>
              <a:rPr dirty="0"/>
              <a:t>크기 비트는 일반적인 </a:t>
            </a:r>
            <a:r>
              <a:rPr lang="en-US" altLang="ko-KR" dirty="0"/>
              <a:t>10</a:t>
            </a:r>
            <a:r>
              <a:rPr dirty="0"/>
              <a:t>진수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변환방법과 </a:t>
            </a:r>
            <a:r>
              <a:rPr dirty="0"/>
              <a:t>동일 </a:t>
            </a:r>
            <a:r>
              <a:rPr dirty="0" smtClean="0"/>
              <a:t>하다</a:t>
            </a:r>
            <a:r>
              <a:rPr lang="en-US" altLang="ko-KR" dirty="0" smtClean="0"/>
              <a:t>. </a:t>
            </a:r>
          </a:p>
          <a:p>
            <a:pPr marL="269875" lvl="2" indent="0" algn="just" latinLnBrk="1">
              <a:buFont typeface="Wingdings" pitchFamily="2" charset="2"/>
              <a:buNone/>
              <a:defRPr/>
            </a:pPr>
            <a:r>
              <a:rPr sz="1600"/>
              <a:t>              A = (-1)</a:t>
            </a:r>
            <a:r>
              <a:rPr sz="1600" baseline="30000"/>
              <a:t>a</a:t>
            </a:r>
            <a:r>
              <a:rPr sz="800" baseline="30000"/>
              <a:t>n</a:t>
            </a:r>
            <a:r>
              <a:rPr sz="1600" baseline="30000"/>
              <a:t>-1</a:t>
            </a:r>
            <a:r>
              <a:rPr sz="1600"/>
              <a:t> (a</a:t>
            </a:r>
            <a:r>
              <a:rPr sz="1600" baseline="-25000"/>
              <a:t>n-2</a:t>
            </a:r>
            <a:r>
              <a:rPr sz="1600"/>
              <a:t>×2</a:t>
            </a:r>
            <a:r>
              <a:rPr sz="1600" baseline="30000"/>
              <a:t>n-2 </a:t>
            </a:r>
            <a:r>
              <a:rPr sz="1600"/>
              <a:t>+ a</a:t>
            </a:r>
            <a:r>
              <a:rPr sz="1600" baseline="-25000"/>
              <a:t>n-3</a:t>
            </a:r>
            <a:r>
              <a:rPr sz="1600"/>
              <a:t>×2</a:t>
            </a:r>
            <a:r>
              <a:rPr sz="1600" baseline="30000"/>
              <a:t>n-3 </a:t>
            </a:r>
            <a:r>
              <a:rPr sz="1600"/>
              <a:t>+ ... + a</a:t>
            </a:r>
            <a:r>
              <a:rPr sz="1600" baseline="-25000"/>
              <a:t>1</a:t>
            </a:r>
            <a:r>
              <a:rPr sz="1600"/>
              <a:t>×2</a:t>
            </a:r>
            <a:r>
              <a:rPr sz="1600" baseline="30000"/>
              <a:t>1</a:t>
            </a:r>
            <a:r>
              <a:rPr sz="1600"/>
              <a:t> + a</a:t>
            </a:r>
            <a:r>
              <a:rPr sz="1600" baseline="-25000"/>
              <a:t>0</a:t>
            </a:r>
            <a:r>
              <a:rPr sz="1600"/>
              <a:t>×2</a:t>
            </a:r>
            <a:r>
              <a:rPr sz="1600" baseline="30000"/>
              <a:t>0</a:t>
            </a:r>
            <a:r>
              <a:rPr sz="1600"/>
              <a:t>)</a:t>
            </a:r>
          </a:p>
          <a:p>
            <a:pPr marL="261937" lvl="2" indent="0" algn="just" latinLnBrk="1">
              <a:buFont typeface="Wingdings" pitchFamily="2" charset="2"/>
              <a:buNone/>
              <a:defRPr/>
            </a:pPr>
            <a:r>
              <a:rPr sz="1600" spc="-100"/>
              <a:t>  (0 0100011)</a:t>
            </a:r>
            <a:r>
              <a:rPr sz="1600" spc="-100" baseline="-25000"/>
              <a:t>2</a:t>
            </a:r>
            <a:r>
              <a:rPr lang="ko-KR" altLang="en-US" sz="1600" spc="-100"/>
              <a:t> </a:t>
            </a:r>
            <a:r>
              <a:rPr sz="1600" spc="-100"/>
              <a:t>= (-1)</a:t>
            </a:r>
            <a:r>
              <a:rPr sz="1600" spc="-100" baseline="30000"/>
              <a:t>0</a:t>
            </a:r>
            <a:r>
              <a:rPr sz="1600" spc="-100"/>
              <a:t>(0×2</a:t>
            </a:r>
            <a:r>
              <a:rPr sz="1600" spc="-100" baseline="30000"/>
              <a:t>6 </a:t>
            </a:r>
            <a:r>
              <a:rPr sz="1600" spc="-100"/>
              <a:t>+ 1×2</a:t>
            </a:r>
            <a:r>
              <a:rPr sz="1600" spc="-100" baseline="30000"/>
              <a:t>5 </a:t>
            </a:r>
            <a:r>
              <a:rPr sz="1600" spc="-100"/>
              <a:t>+ 0×2</a:t>
            </a:r>
            <a:r>
              <a:rPr sz="1600" spc="-100" baseline="30000"/>
              <a:t>4 </a:t>
            </a:r>
            <a:r>
              <a:rPr sz="1600" spc="-100"/>
              <a:t>+ 0×2</a:t>
            </a:r>
            <a:r>
              <a:rPr sz="1600" spc="-100" baseline="30000"/>
              <a:t>3 </a:t>
            </a:r>
            <a:r>
              <a:rPr sz="1600" spc="-100"/>
              <a:t>+ 0×2</a:t>
            </a:r>
            <a:r>
              <a:rPr sz="1600" spc="-100" baseline="30000"/>
              <a:t>2 </a:t>
            </a:r>
            <a:r>
              <a:rPr sz="1600" spc="-100"/>
              <a:t>+ 1×2</a:t>
            </a:r>
            <a:r>
              <a:rPr sz="1600" spc="-100" baseline="30000"/>
              <a:t>1 </a:t>
            </a:r>
            <a:r>
              <a:rPr sz="1600" spc="-100"/>
              <a:t>+ 1×2</a:t>
            </a:r>
            <a:r>
              <a:rPr sz="1600" spc="-100" baseline="30000"/>
              <a:t>0</a:t>
            </a:r>
            <a:r>
              <a:rPr sz="1600" spc="-100"/>
              <a:t>)</a:t>
            </a:r>
            <a:endParaRPr lang="ko-KR" altLang="en-US" sz="1600" spc="-100"/>
          </a:p>
          <a:p>
            <a:pPr marL="269875" lvl="2" indent="0" algn="just" latinLnBrk="1">
              <a:buFont typeface="Wingdings" pitchFamily="2" charset="2"/>
              <a:buNone/>
              <a:defRPr/>
            </a:pPr>
            <a:r>
              <a:rPr lang="ko-KR" altLang="en-US" sz="1600"/>
              <a:t>                 </a:t>
            </a:r>
            <a:r>
              <a:rPr sz="1600"/>
              <a:t>= (32 + 2 + 1) = (35)</a:t>
            </a:r>
            <a:r>
              <a:rPr sz="1600" baseline="-25000"/>
              <a:t>10</a:t>
            </a:r>
            <a:r>
              <a:rPr lang="ko-KR" altLang="en-US" sz="1600"/>
              <a:t>  </a:t>
            </a:r>
            <a:endParaRPr sz="1600"/>
          </a:p>
          <a:p>
            <a:pPr marL="269875" lvl="2" indent="0" algn="just" latinLnBrk="1">
              <a:buFont typeface="Wingdings" pitchFamily="2" charset="2"/>
              <a:buNone/>
              <a:defRPr/>
            </a:pPr>
            <a:endParaRPr sz="500"/>
          </a:p>
          <a:p>
            <a:pPr lvl="2" latinLnBrk="1">
              <a:defRPr/>
            </a:pPr>
            <a:r>
              <a:rPr lang="ko-KR" altLang="en-US"/>
              <a:t>가장 간단한 개념으로 부호를 표현하지만</a:t>
            </a:r>
            <a:r>
              <a:rPr/>
              <a:t>, </a:t>
            </a:r>
            <a:r>
              <a:rPr lang="ko-KR" altLang="en-US"/>
              <a:t>덧셈과 뺄셈 연산을 수행하기 위해서는 부호비트와 크기 부분을 별도로 처리하여야 한다</a:t>
            </a:r>
            <a:r>
              <a:rPr/>
              <a:t>. </a:t>
            </a:r>
          </a:p>
          <a:p>
            <a:pPr lvl="2" latinLnBrk="1">
              <a:defRPr/>
            </a:pPr>
            <a:r>
              <a:rPr spc="-100"/>
              <a:t>0(zero)</a:t>
            </a:r>
            <a:r>
              <a:rPr lang="ko-KR" altLang="en-US" spc="-100"/>
              <a:t>의 표현이 두 개 존재하므로 표현할 수 있는 수의 범위가 준다</a:t>
            </a:r>
            <a:r>
              <a:rPr spc="-100"/>
              <a:t>.</a:t>
            </a:r>
          </a:p>
          <a:p>
            <a:pPr marL="269875" lvl="2" indent="0" algn="ctr" latinLnBrk="1">
              <a:buFont typeface="Wingdings" pitchFamily="2" charset="2"/>
              <a:buNone/>
              <a:defRPr/>
            </a:pPr>
            <a:r>
              <a:rPr sz="1600"/>
              <a:t>(0 0000000)</a:t>
            </a:r>
            <a:r>
              <a:rPr sz="1600" baseline="-25000"/>
              <a:t>2</a:t>
            </a:r>
            <a:r>
              <a:rPr lang="ko-KR" altLang="en-US" sz="1600"/>
              <a:t>  </a:t>
            </a:r>
            <a:r>
              <a:rPr sz="1600"/>
              <a:t>=  (+0)</a:t>
            </a:r>
            <a:r>
              <a:rPr sz="1600" baseline="-25000"/>
              <a:t>10  </a:t>
            </a:r>
            <a:r>
              <a:rPr lang="ko-KR" altLang="en-US" sz="1600"/>
              <a:t>   </a:t>
            </a:r>
            <a:r>
              <a:rPr sz="1600"/>
              <a:t>(1 0000000)</a:t>
            </a:r>
            <a:r>
              <a:rPr sz="1600" baseline="-25000"/>
              <a:t>2</a:t>
            </a:r>
            <a:r>
              <a:rPr lang="ko-KR" altLang="en-US" sz="1600"/>
              <a:t>  </a:t>
            </a:r>
            <a:r>
              <a:rPr sz="1600"/>
              <a:t>=  (-0)</a:t>
            </a:r>
            <a:r>
              <a:rPr sz="1600" baseline="-25000"/>
              <a:t>10</a:t>
            </a:r>
            <a:endParaRPr lang="ko-KR" altLang="en-US" sz="1600"/>
          </a:p>
          <a:p>
            <a:pPr marL="269875" lvl="2" indent="0" algn="just" latinLnBrk="1">
              <a:buFont typeface="Wingdings" pitchFamily="2" charset="2"/>
              <a:buNone/>
              <a:defRPr/>
            </a:pPr>
            <a:endParaRPr lang="ko-KR" altLang="en-US"/>
          </a:p>
          <a:p>
            <a:pPr lvl="4">
              <a:defRPr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내용 개체 틀 3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4159250"/>
          </a:xfrm>
          <a:ln>
            <a:round/>
            <a:headEnd/>
            <a:tailEnd/>
          </a:ln>
        </p:spPr>
        <p:txBody>
          <a:bodyPr/>
          <a:lstStyle/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sz="2400" smtClean="0"/>
              <a:t>2</a:t>
            </a:r>
            <a:r>
              <a:rPr lang="ko-KR" altLang="en-US" sz="2400" smtClean="0"/>
              <a:t>진수의 음수의 표현법을 이해한다</a:t>
            </a:r>
            <a:r>
              <a:rPr sz="2400" smtClean="0"/>
              <a:t>.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smtClean="0"/>
              <a:t>작은 비트수로 큰 수를 표현하는 방법을 이해한다</a:t>
            </a:r>
            <a:r>
              <a:rPr sz="2400" smtClean="0"/>
              <a:t>.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sz="2400" smtClean="0"/>
              <a:t>2</a:t>
            </a:r>
            <a:r>
              <a:rPr lang="ko-KR" altLang="en-US" sz="2400" smtClean="0"/>
              <a:t>진수의 덧셈</a:t>
            </a:r>
            <a:r>
              <a:rPr sz="2400" smtClean="0"/>
              <a:t>, </a:t>
            </a:r>
            <a:r>
              <a:rPr lang="ko-KR" altLang="en-US" sz="2400" smtClean="0"/>
              <a:t>뺄셈</a:t>
            </a:r>
            <a:r>
              <a:rPr sz="2400" smtClean="0"/>
              <a:t>, </a:t>
            </a:r>
            <a:r>
              <a:rPr lang="ko-KR" altLang="en-US" sz="2400" smtClean="0"/>
              <a:t>곱셈</a:t>
            </a:r>
            <a:r>
              <a:rPr sz="2400" smtClean="0"/>
              <a:t>, </a:t>
            </a:r>
            <a:r>
              <a:rPr lang="ko-KR" altLang="en-US" sz="2400" smtClean="0"/>
              <a:t>나눗셈을 배우고 논리연산을 공부한다</a:t>
            </a:r>
            <a:r>
              <a:rPr sz="2400" smtClean="0"/>
              <a:t>.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smtClean="0"/>
              <a:t>문자를 </a:t>
            </a:r>
            <a:r>
              <a:rPr sz="2400" smtClean="0"/>
              <a:t>2</a:t>
            </a:r>
            <a:r>
              <a:rPr lang="ko-KR" altLang="en-US" sz="2400" smtClean="0"/>
              <a:t>진수로 표현하는 방법을 이해한다</a:t>
            </a:r>
            <a:r>
              <a:rPr sz="240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9525"/>
            <a:ext cx="44291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3200" dirty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학습목표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데이터의 </a:t>
            </a:r>
            <a:r>
              <a:rPr lang="en-US" altLang="ko-KR" b="1" smtClean="0"/>
              <a:t>2</a:t>
            </a:r>
            <a:r>
              <a:rPr lang="ko-KR" altLang="en-US" b="1" smtClean="0"/>
              <a:t>진수 표현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/>
              <a:t>보수를 이용한 부호를 갖는</a:t>
            </a:r>
            <a:r>
              <a:rPr lang="en-US" altLang="ko-KR"/>
              <a:t> 2</a:t>
            </a:r>
            <a:r>
              <a:rPr altLang="ko-KR"/>
              <a:t>진수의 표현</a:t>
            </a:r>
            <a:endParaRPr lang="en-US" altLang="ko-KR"/>
          </a:p>
          <a:p>
            <a:pPr lvl="2">
              <a:defRPr/>
            </a:pPr>
            <a:r>
              <a:rPr/>
              <a:t>1</a:t>
            </a:r>
            <a:r>
              <a:rPr lang="ko-KR" altLang="en-US"/>
              <a:t>의 보수</a:t>
            </a:r>
            <a:r>
              <a:rPr/>
              <a:t>(1's complement) </a:t>
            </a:r>
            <a:r>
              <a:rPr lang="ko-KR" altLang="en-US"/>
              <a:t>표현</a:t>
            </a:r>
            <a:r>
              <a:rPr/>
              <a:t>: </a:t>
            </a:r>
            <a:r>
              <a:rPr lang="ko-KR" altLang="en-US"/>
              <a:t>모든 </a:t>
            </a:r>
            <a:r>
              <a:rPr lang="ko-KR" altLang="en-US" err="1"/>
              <a:t>비트를</a:t>
            </a:r>
            <a:r>
              <a:rPr lang="ko-KR" altLang="en-US"/>
              <a:t> 반전 </a:t>
            </a:r>
            <a:r>
              <a:rPr/>
              <a:t>(0 </a:t>
            </a:r>
            <a:r>
              <a:rPr lang="ko-KR" altLang="en-US"/>
              <a:t>→ </a:t>
            </a:r>
            <a:r>
              <a:rPr/>
              <a:t>1, 1 </a:t>
            </a:r>
            <a:r>
              <a:rPr lang="ko-KR" altLang="en-US"/>
              <a:t>→ </a:t>
            </a:r>
            <a:r>
              <a:rPr/>
              <a:t>0)</a:t>
            </a:r>
            <a:endParaRPr lang="ko-KR" altLang="en-US"/>
          </a:p>
          <a:p>
            <a:pPr lvl="2">
              <a:defRPr/>
            </a:pPr>
            <a:r>
              <a:rPr/>
              <a:t>2</a:t>
            </a:r>
            <a:r>
              <a:rPr lang="ko-KR" altLang="en-US"/>
              <a:t>의 보수</a:t>
            </a:r>
            <a:r>
              <a:rPr/>
              <a:t>(2's complement) </a:t>
            </a:r>
            <a:r>
              <a:rPr lang="ko-KR" altLang="en-US"/>
              <a:t>표현</a:t>
            </a:r>
            <a:r>
              <a:rPr/>
              <a:t>: </a:t>
            </a:r>
            <a:r>
              <a:rPr lang="ko-KR" altLang="en-US"/>
              <a:t>모든 비트들을 반전하고</a:t>
            </a:r>
            <a:r>
              <a:rPr/>
              <a:t>, </a:t>
            </a:r>
            <a:r>
              <a:rPr lang="ko-KR" altLang="en-US"/>
              <a:t>결과값에 </a:t>
            </a:r>
            <a:r>
              <a:rPr/>
              <a:t>1</a:t>
            </a:r>
            <a:r>
              <a:rPr lang="ko-KR" altLang="en-US"/>
              <a:t>을 더한다</a:t>
            </a:r>
            <a:r>
              <a:rPr/>
              <a:t>.</a:t>
            </a:r>
          </a:p>
          <a:p>
            <a:pPr lvl="3">
              <a:defRPr/>
            </a:pPr>
            <a:r>
              <a:rPr lang="ko-KR" altLang="en-US" sz="1800"/>
              <a:t>보수를 이용한 </a:t>
            </a:r>
            <a:r>
              <a:rPr sz="1800"/>
              <a:t>2</a:t>
            </a:r>
            <a:r>
              <a:rPr lang="ko-KR" altLang="en-US" sz="1800"/>
              <a:t>진수의 부호변경</a:t>
            </a:r>
          </a:p>
          <a:p>
            <a:pPr marL="269875" lvl="2" indent="0">
              <a:buFont typeface="Wingdings" pitchFamily="2" charset="2"/>
              <a:buNone/>
              <a:defRPr/>
            </a:pPr>
            <a:r>
              <a:rPr lang="ko-KR" altLang="en-US"/>
              <a:t> 	</a:t>
            </a:r>
            <a:r>
              <a:rPr/>
              <a:t>(+9)</a:t>
            </a:r>
            <a:r>
              <a:rPr baseline="-25000"/>
              <a:t>10</a:t>
            </a:r>
            <a:r>
              <a:rPr lang="ko-KR" altLang="en-US"/>
              <a:t> </a:t>
            </a:r>
            <a:r>
              <a:rPr/>
              <a:t>= (0 0001001)</a:t>
            </a:r>
            <a:r>
              <a:rPr baseline="-25000"/>
              <a:t>2</a:t>
            </a:r>
            <a:r>
              <a:rPr lang="ko-KR" altLang="en-US"/>
              <a:t>                   </a:t>
            </a:r>
            <a:r>
              <a:rPr/>
              <a:t>(+35)</a:t>
            </a:r>
            <a:r>
              <a:rPr baseline="-25000"/>
              <a:t>10</a:t>
            </a:r>
            <a:r>
              <a:rPr lang="ko-KR" altLang="en-US"/>
              <a:t> </a:t>
            </a:r>
            <a:r>
              <a:rPr/>
              <a:t>= (0 0100011)</a:t>
            </a:r>
            <a:r>
              <a:rPr baseline="-25000"/>
              <a:t>2</a:t>
            </a:r>
            <a:r>
              <a:rPr lang="ko-KR" altLang="en-US"/>
              <a:t> </a:t>
            </a:r>
          </a:p>
          <a:p>
            <a:pPr marL="269875" lvl="2" indent="0">
              <a:buFont typeface="Wingdings" pitchFamily="2" charset="2"/>
              <a:buNone/>
              <a:defRPr/>
            </a:pPr>
            <a:r>
              <a:rPr lang="ko-KR" altLang="en-US"/>
              <a:t>	</a:t>
            </a:r>
            <a:r>
              <a:rPr/>
              <a:t>(-9)</a:t>
            </a:r>
            <a:r>
              <a:rPr baseline="-25000"/>
              <a:t>10</a:t>
            </a:r>
            <a:r>
              <a:rPr lang="ko-KR" altLang="en-US"/>
              <a:t> </a:t>
            </a:r>
            <a:r>
              <a:rPr/>
              <a:t>= (1 1110110)</a:t>
            </a:r>
            <a:r>
              <a:rPr baseline="-25000"/>
              <a:t>2</a:t>
            </a:r>
            <a:r>
              <a:rPr lang="ko-KR" altLang="en-US"/>
              <a:t>  </a:t>
            </a:r>
            <a:r>
              <a:rPr/>
              <a:t>(1</a:t>
            </a:r>
            <a:r>
              <a:rPr lang="ko-KR" altLang="en-US"/>
              <a:t>의 보수</a:t>
            </a:r>
            <a:r>
              <a:rPr/>
              <a:t>)     (-35)</a:t>
            </a:r>
            <a:r>
              <a:rPr baseline="-25000"/>
              <a:t>10</a:t>
            </a:r>
            <a:r>
              <a:rPr lang="ko-KR" altLang="en-US"/>
              <a:t> </a:t>
            </a:r>
            <a:r>
              <a:rPr/>
              <a:t>= (1 1011100)</a:t>
            </a:r>
            <a:r>
              <a:rPr baseline="-25000"/>
              <a:t>2</a:t>
            </a:r>
            <a:r>
              <a:rPr lang="ko-KR" altLang="en-US"/>
              <a:t>  </a:t>
            </a:r>
            <a:r>
              <a:rPr/>
              <a:t>(1</a:t>
            </a:r>
            <a:r>
              <a:rPr lang="ko-KR" altLang="en-US"/>
              <a:t>의 보수</a:t>
            </a:r>
            <a:r>
              <a:rPr/>
              <a:t>)</a:t>
            </a:r>
            <a:endParaRPr lang="ko-KR" altLang="en-US"/>
          </a:p>
          <a:p>
            <a:pPr marL="269875" lvl="2" indent="0">
              <a:buFont typeface="Wingdings" pitchFamily="2" charset="2"/>
              <a:buNone/>
              <a:defRPr/>
            </a:pPr>
            <a:r>
              <a:rPr lang="ko-KR" altLang="en-US"/>
              <a:t>	</a:t>
            </a:r>
            <a:r>
              <a:rPr/>
              <a:t>(-9)</a:t>
            </a:r>
            <a:r>
              <a:rPr baseline="-25000"/>
              <a:t>10</a:t>
            </a:r>
            <a:r>
              <a:rPr lang="ko-KR" altLang="en-US"/>
              <a:t> </a:t>
            </a:r>
            <a:r>
              <a:rPr/>
              <a:t>= 1 1110111  (2</a:t>
            </a:r>
            <a:r>
              <a:rPr lang="ko-KR" altLang="en-US"/>
              <a:t>의 보수</a:t>
            </a:r>
            <a:r>
              <a:rPr/>
              <a:t>)        (-35)</a:t>
            </a:r>
            <a:r>
              <a:rPr baseline="-25000"/>
              <a:t>10</a:t>
            </a:r>
            <a:r>
              <a:rPr lang="ko-KR" altLang="en-US"/>
              <a:t> </a:t>
            </a:r>
            <a:r>
              <a:rPr/>
              <a:t>= (1 1011101)</a:t>
            </a:r>
            <a:r>
              <a:rPr baseline="-25000"/>
              <a:t>2</a:t>
            </a:r>
            <a:r>
              <a:rPr lang="ko-KR" altLang="en-US"/>
              <a:t>  </a:t>
            </a:r>
            <a:r>
              <a:rPr/>
              <a:t>(2</a:t>
            </a:r>
            <a:r>
              <a:rPr lang="ko-KR" altLang="en-US"/>
              <a:t>의 보수</a:t>
            </a:r>
            <a:r>
              <a:rPr/>
              <a:t>)</a:t>
            </a:r>
          </a:p>
          <a:p>
            <a:pPr marL="269875" lvl="2" indent="0">
              <a:buFont typeface="Wingdings" pitchFamily="2" charset="2"/>
              <a:buNone/>
              <a:defRPr/>
            </a:pPr>
            <a:endParaRPr lang="ko-KR" altLang="en-US" sz="1000"/>
          </a:p>
          <a:p>
            <a:pPr lvl="3">
              <a:defRPr/>
            </a:pPr>
            <a:r>
              <a:rPr lang="ko-KR" altLang="en-US" sz="1800"/>
              <a:t>보수를 이용하면 부호비트가 자연스럽게 변경되고 그 크기도 적절한 형태로 변경된다</a:t>
            </a:r>
            <a:r>
              <a:rPr sz="1800"/>
              <a:t>. </a:t>
            </a:r>
          </a:p>
          <a:p>
            <a:pPr lvl="3">
              <a:defRPr/>
            </a:pPr>
            <a:r>
              <a:rPr sz="1800"/>
              <a:t>2</a:t>
            </a:r>
            <a:r>
              <a:rPr lang="ko-KR" altLang="en-US" sz="1800"/>
              <a:t>의 보수는 </a:t>
            </a:r>
            <a:r>
              <a:rPr sz="1800"/>
              <a:t>0</a:t>
            </a:r>
            <a:r>
              <a:rPr lang="ko-KR" altLang="en-US" sz="1800"/>
              <a:t>에 대한 표현이 하나만 있으며</a:t>
            </a:r>
            <a:r>
              <a:rPr sz="1800"/>
              <a:t>, </a:t>
            </a:r>
            <a:r>
              <a:rPr lang="ko-KR" altLang="en-US" sz="1800"/>
              <a:t>산술 연산이 용이하다</a:t>
            </a:r>
            <a:r>
              <a:rPr sz="1800"/>
              <a:t>. </a:t>
            </a:r>
          </a:p>
          <a:p>
            <a:pPr lvl="3">
              <a:defRPr/>
            </a:pPr>
            <a:r>
              <a:rPr sz="1800"/>
              <a:t>2</a:t>
            </a:r>
            <a:r>
              <a:rPr lang="ko-KR" altLang="en-US" sz="1800"/>
              <a:t>의 보수는 가장 효율적이기 때문에 컴퓨터를 비롯한 디지털 장치에 부호를 갖는 </a:t>
            </a:r>
            <a:r>
              <a:rPr sz="1800"/>
              <a:t>2</a:t>
            </a:r>
            <a:r>
              <a:rPr lang="ko-KR" altLang="en-US" sz="1800"/>
              <a:t>진수를 표현하는데 사용한다</a:t>
            </a:r>
            <a:r>
              <a:rPr sz="1800"/>
              <a:t>. </a:t>
            </a:r>
            <a:endParaRPr lang="ko-KR" altLang="en-US" sz="1800"/>
          </a:p>
          <a:p>
            <a:pPr lvl="2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데이터의 </a:t>
            </a:r>
            <a:r>
              <a:rPr lang="en-US" altLang="ko-KR" b="1" smtClean="0"/>
              <a:t>2</a:t>
            </a:r>
            <a:r>
              <a:rPr lang="ko-KR" altLang="en-US" b="1" smtClean="0"/>
              <a:t>진수 표현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10</a:t>
            </a:r>
            <a:r>
              <a:rPr/>
              <a:t>진수의 </a:t>
            </a:r>
            <a:r>
              <a:rPr lang="en-US" altLang="ko-KR"/>
              <a:t>2</a:t>
            </a:r>
            <a:r>
              <a:rPr/>
              <a:t>의 보수로 표현된 </a:t>
            </a:r>
            <a:r>
              <a:rPr lang="en-US" altLang="ko-KR"/>
              <a:t>2</a:t>
            </a:r>
            <a:r>
              <a:rPr/>
              <a:t>진수 변환 과정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10</a:t>
            </a:r>
            <a:r>
              <a:rPr/>
              <a:t>진수 </a:t>
            </a:r>
            <a:r>
              <a:rPr lang="en-US" altLang="ko-KR"/>
              <a:t>(-25)10</a:t>
            </a:r>
            <a:r>
              <a:rPr/>
              <a:t>를 </a:t>
            </a:r>
            <a:r>
              <a:rPr lang="en-US" altLang="ko-KR"/>
              <a:t>2</a:t>
            </a:r>
            <a:r>
              <a:rPr/>
              <a:t>의 보수로 표현된 </a:t>
            </a:r>
            <a:r>
              <a:rPr lang="en-US" altLang="ko-KR"/>
              <a:t>2</a:t>
            </a:r>
            <a:r>
              <a:rPr/>
              <a:t>진수를 변환하는 과정</a:t>
            </a:r>
          </a:p>
          <a:p>
            <a:pPr lvl="3">
              <a:defRPr/>
            </a:pPr>
            <a:r>
              <a:rPr sz="1800"/>
              <a:t>1</a:t>
            </a:r>
            <a:r>
              <a:rPr lang="ko-KR" altLang="en-US" sz="1800"/>
              <a:t>단계 </a:t>
            </a:r>
            <a:r>
              <a:rPr sz="1800"/>
              <a:t>: 10</a:t>
            </a:r>
            <a:r>
              <a:rPr lang="ko-KR" altLang="en-US" sz="1800"/>
              <a:t>진수를 부호가 없는 </a:t>
            </a:r>
            <a:r>
              <a:rPr sz="1800"/>
              <a:t>2</a:t>
            </a:r>
            <a:r>
              <a:rPr lang="ko-KR" altLang="en-US" sz="1800"/>
              <a:t>진수로 변환한다</a:t>
            </a:r>
            <a:r>
              <a:rPr sz="1800"/>
              <a:t>. </a:t>
            </a:r>
          </a:p>
          <a:p>
            <a:pPr marL="269875" lvl="2" indent="0" algn="ctr"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(25)</a:t>
            </a:r>
            <a:r>
              <a:rPr baseline="-25000">
                <a:latin typeface="Arial" charset="0"/>
              </a:rPr>
              <a:t>10</a:t>
            </a:r>
            <a:r>
              <a:rPr>
                <a:latin typeface="Arial" charset="0"/>
              </a:rPr>
              <a:t>= (11001)</a:t>
            </a:r>
            <a:r>
              <a:rPr baseline="-25000">
                <a:latin typeface="Arial" charset="0"/>
              </a:rPr>
              <a:t>2</a:t>
            </a:r>
            <a:endParaRPr>
              <a:latin typeface="Arial" charset="0"/>
            </a:endParaRPr>
          </a:p>
          <a:p>
            <a:pPr lvl="3">
              <a:defRPr/>
            </a:pPr>
            <a:r>
              <a:rPr sz="1800"/>
              <a:t>2</a:t>
            </a:r>
            <a:r>
              <a:rPr lang="ko-KR" altLang="en-US" sz="1800"/>
              <a:t>단계 </a:t>
            </a:r>
            <a:r>
              <a:rPr sz="1800"/>
              <a:t>: </a:t>
            </a:r>
            <a:r>
              <a:rPr lang="ko-KR" altLang="en-US" sz="1800"/>
              <a:t>부호 </a:t>
            </a:r>
            <a:r>
              <a:rPr lang="ko-KR" altLang="en-US" sz="1800" err="1"/>
              <a:t>비트를</a:t>
            </a:r>
            <a:r>
              <a:rPr lang="ko-KR" altLang="en-US" sz="1800"/>
              <a:t> 삽입한다</a:t>
            </a:r>
            <a:r>
              <a:rPr sz="1800"/>
              <a:t>.</a:t>
            </a:r>
          </a:p>
          <a:p>
            <a:pPr marL="269875" lvl="2" indent="0" algn="ctr"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(25)</a:t>
            </a:r>
            <a:r>
              <a:rPr baseline="-25000">
                <a:latin typeface="Arial" charset="0"/>
              </a:rPr>
              <a:t>10</a:t>
            </a:r>
            <a:r>
              <a:rPr>
                <a:latin typeface="Arial" charset="0"/>
              </a:rPr>
              <a:t>= (011001)</a:t>
            </a:r>
            <a:r>
              <a:rPr baseline="-25000">
                <a:latin typeface="Arial" charset="0"/>
              </a:rPr>
              <a:t>2</a:t>
            </a:r>
            <a:endParaRPr>
              <a:latin typeface="Arial" charset="0"/>
            </a:endParaRPr>
          </a:p>
          <a:p>
            <a:pPr lvl="3">
              <a:defRPr/>
            </a:pPr>
            <a:r>
              <a:rPr sz="1800"/>
              <a:t>3</a:t>
            </a:r>
            <a:r>
              <a:rPr lang="ko-KR" altLang="en-US" sz="1800"/>
              <a:t>단계 </a:t>
            </a:r>
            <a:r>
              <a:rPr sz="1800"/>
              <a:t>: 1</a:t>
            </a:r>
            <a:r>
              <a:rPr lang="ko-KR" altLang="en-US" sz="1800"/>
              <a:t>의 보수를 구한다</a:t>
            </a:r>
            <a:r>
              <a:rPr sz="1800"/>
              <a:t>. </a:t>
            </a:r>
          </a:p>
          <a:p>
            <a:pPr marL="269875" lvl="2" indent="0" algn="ctr"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(011001)</a:t>
            </a:r>
            <a:r>
              <a:rPr baseline="-25000">
                <a:latin typeface="Arial" charset="0"/>
              </a:rPr>
              <a:t>2</a:t>
            </a:r>
            <a:r>
              <a:rPr>
                <a:latin typeface="Arial" charset="0"/>
              </a:rPr>
              <a:t> ⇒ (100110)</a:t>
            </a:r>
            <a:r>
              <a:rPr baseline="-25000">
                <a:latin typeface="Arial" charset="0"/>
              </a:rPr>
              <a:t>2</a:t>
            </a:r>
            <a:endParaRPr>
              <a:latin typeface="Arial" charset="0"/>
            </a:endParaRPr>
          </a:p>
          <a:p>
            <a:pPr lvl="3">
              <a:defRPr/>
            </a:pPr>
            <a:r>
              <a:rPr sz="1800"/>
              <a:t>4</a:t>
            </a:r>
            <a:r>
              <a:rPr lang="ko-KR" altLang="en-US" sz="1800"/>
              <a:t>단계 </a:t>
            </a:r>
            <a:r>
              <a:rPr sz="1800"/>
              <a:t>: 2</a:t>
            </a:r>
            <a:r>
              <a:rPr lang="ko-KR" altLang="en-US" sz="1800"/>
              <a:t>의 보수를 구한다</a:t>
            </a:r>
            <a:r>
              <a:rPr sz="1800"/>
              <a:t>. </a:t>
            </a:r>
          </a:p>
          <a:p>
            <a:pPr marL="269875" lvl="2" indent="0" algn="ctr"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(100110)</a:t>
            </a:r>
            <a:r>
              <a:rPr baseline="-25000">
                <a:latin typeface="Arial" charset="0"/>
              </a:rPr>
              <a:t>2 </a:t>
            </a:r>
            <a:r>
              <a:rPr>
                <a:latin typeface="Arial" charset="0"/>
              </a:rPr>
              <a:t>⇒ (100111)</a:t>
            </a:r>
            <a:r>
              <a:rPr baseline="-25000">
                <a:latin typeface="Arial" charset="0"/>
              </a:rPr>
              <a:t>2</a:t>
            </a:r>
            <a:endParaRPr>
              <a:latin typeface="Arial" charset="0"/>
            </a:endParaRPr>
          </a:p>
          <a:p>
            <a:pPr lvl="3">
              <a:defRPr/>
            </a:pPr>
            <a:r>
              <a:rPr lang="ko-KR" altLang="en-US" sz="1800"/>
              <a:t>다음 결과를 얻을 수 있다</a:t>
            </a:r>
            <a:r>
              <a:rPr sz="1800"/>
              <a:t>.  </a:t>
            </a:r>
          </a:p>
          <a:p>
            <a:pPr marL="269875" lvl="2" indent="0" algn="ctr"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(-25)</a:t>
            </a:r>
            <a:r>
              <a:rPr baseline="-25000">
                <a:latin typeface="Arial" charset="0"/>
              </a:rPr>
              <a:t>10 </a:t>
            </a:r>
            <a:r>
              <a:rPr>
                <a:latin typeface="Arial" charset="0"/>
              </a:rPr>
              <a:t>⇒ (100111)</a:t>
            </a:r>
            <a:r>
              <a:rPr baseline="-25000">
                <a:latin typeface="Arial" charset="0"/>
              </a:rPr>
              <a:t>2</a:t>
            </a:r>
            <a:endParaRPr>
              <a:latin typeface="Arial" charset="0"/>
            </a:endParaRPr>
          </a:p>
          <a:p>
            <a:pPr lvl="1">
              <a:defRPr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데이터의 </a:t>
            </a:r>
            <a:r>
              <a:rPr lang="en-US" altLang="ko-KR" b="1" smtClean="0"/>
              <a:t>2</a:t>
            </a:r>
            <a:r>
              <a:rPr lang="ko-KR" altLang="en-US" b="1" smtClean="0"/>
              <a:t>진수 표현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/>
              <a:t>의 보수로 표현된 </a:t>
            </a:r>
            <a:r>
              <a:rPr lang="en-US" altLang="ko-KR"/>
              <a:t>2</a:t>
            </a:r>
            <a:r>
              <a:rPr/>
              <a:t>진수를 </a:t>
            </a:r>
            <a:r>
              <a:rPr lang="en-US" altLang="ko-KR"/>
              <a:t>10</a:t>
            </a:r>
            <a:r>
              <a:rPr/>
              <a:t>진수로 변환 </a:t>
            </a:r>
            <a:endParaRPr lang="en-US" altLang="ko-KR"/>
          </a:p>
          <a:p>
            <a:pPr lvl="3">
              <a:defRPr/>
            </a:pPr>
            <a:r>
              <a:rPr sz="1800"/>
              <a:t>2</a:t>
            </a:r>
            <a:r>
              <a:rPr lang="ko-KR" altLang="en-US" sz="1800"/>
              <a:t>의 보수로 표현된 양의 정수</a:t>
            </a:r>
            <a:r>
              <a:rPr sz="1800"/>
              <a:t>(</a:t>
            </a:r>
            <a:r>
              <a:rPr lang="ko-KR" altLang="en-US" sz="1800"/>
              <a:t>최상위 비트</a:t>
            </a:r>
            <a:r>
              <a:rPr sz="1800"/>
              <a:t>: a</a:t>
            </a:r>
            <a:r>
              <a:rPr sz="1800" baseline="-25000"/>
              <a:t>n-1 </a:t>
            </a:r>
            <a:r>
              <a:rPr sz="1800"/>
              <a:t>= 0)</a:t>
            </a:r>
            <a:r>
              <a:rPr lang="ko-KR" altLang="en-US" sz="1800"/>
              <a:t>는 부호 </a:t>
            </a:r>
            <a:r>
              <a:rPr lang="ko-KR" altLang="en-US" sz="1800" err="1"/>
              <a:t>비트를</a:t>
            </a:r>
            <a:r>
              <a:rPr lang="ko-KR" altLang="en-US" sz="1800"/>
              <a:t> 제외한 크기의 비트들은 실제의 크기를 나타낸다</a:t>
            </a:r>
            <a:r>
              <a:rPr sz="1800"/>
              <a:t>.</a:t>
            </a:r>
          </a:p>
          <a:p>
            <a:pPr lvl="3">
              <a:defRPr/>
            </a:pPr>
            <a:r>
              <a:rPr sz="1800"/>
              <a:t>부호 없는 2진수를 10진수로 변환하는 방법과 동일하다. </a:t>
            </a:r>
          </a:p>
          <a:p>
            <a:pPr marL="539750" lvl="3" indent="0" algn="ctr">
              <a:buFont typeface="Arial" charset="0"/>
              <a:buNone/>
              <a:defRPr/>
            </a:pPr>
            <a:r>
              <a:rPr lang="pt-BR"/>
              <a:t>A = a</a:t>
            </a:r>
            <a:r>
              <a:rPr lang="pt-BR" baseline="-25000"/>
              <a:t>n-2</a:t>
            </a:r>
            <a:r>
              <a:rPr lang="pt-BR"/>
              <a:t>×2</a:t>
            </a:r>
            <a:r>
              <a:rPr lang="pt-BR" baseline="30000"/>
              <a:t>n-2 </a:t>
            </a:r>
            <a:r>
              <a:rPr lang="pt-BR"/>
              <a:t>+ a</a:t>
            </a:r>
            <a:r>
              <a:rPr lang="pt-BR" baseline="-25000"/>
              <a:t>n-3</a:t>
            </a:r>
            <a:r>
              <a:rPr lang="pt-BR"/>
              <a:t>×2</a:t>
            </a:r>
            <a:r>
              <a:rPr lang="pt-BR" baseline="30000"/>
              <a:t>n-3</a:t>
            </a:r>
            <a:r>
              <a:rPr lang="pt-BR"/>
              <a:t> + ... a</a:t>
            </a:r>
            <a:r>
              <a:rPr lang="pt-BR" baseline="-25000"/>
              <a:t>1</a:t>
            </a:r>
            <a:r>
              <a:rPr lang="pt-BR"/>
              <a:t>×2</a:t>
            </a:r>
            <a:r>
              <a:rPr lang="pt-BR" baseline="30000"/>
              <a:t>1</a:t>
            </a:r>
            <a:r>
              <a:rPr lang="pt-BR"/>
              <a:t> + a</a:t>
            </a:r>
            <a:r>
              <a:rPr lang="pt-BR" baseline="-25000"/>
              <a:t>0</a:t>
            </a:r>
            <a:r>
              <a:rPr lang="pt-BR"/>
              <a:t>×2</a:t>
            </a:r>
            <a:r>
              <a:rPr lang="pt-BR" baseline="30000"/>
              <a:t>0</a:t>
            </a:r>
          </a:p>
          <a:p>
            <a:pPr lvl="3">
              <a:defRPr/>
            </a:pPr>
            <a:endParaRPr/>
          </a:p>
          <a:p>
            <a:pPr lvl="1">
              <a:defRPr/>
            </a:pPr>
            <a:r>
              <a:rPr/>
              <a:t>2의 보수로 표현된 음의 정수(최상위 비트: a</a:t>
            </a:r>
            <a:r>
              <a:rPr baseline="-25000"/>
              <a:t>n-1 </a:t>
            </a:r>
            <a:r>
              <a:rPr/>
              <a:t>= 1)</a:t>
            </a:r>
          </a:p>
          <a:p>
            <a:pPr lvl="4">
              <a:defRPr/>
            </a:pPr>
            <a:r>
              <a:rPr dirty="0"/>
              <a:t>부호 비트의 해당하는 최상위 비트의 자릿수를 </a:t>
            </a:r>
            <a:r>
              <a:rPr lang="en-US" altLang="ko-KR" dirty="0"/>
              <a:t>2</a:t>
            </a:r>
            <a:r>
              <a:rPr dirty="0"/>
              <a:t>의 승수로 표현하고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ko-KR" dirty="0" smtClean="0"/>
              <a:t>(-)</a:t>
            </a:r>
            <a:r>
              <a:rPr dirty="0"/>
              <a:t>를 붙여서 음수가 되도록 한다</a:t>
            </a:r>
            <a:r>
              <a:rPr lang="en-US" altLang="ko-KR" dirty="0"/>
              <a:t>. </a:t>
            </a:r>
            <a:r>
              <a:rPr dirty="0"/>
              <a:t>나머지 비트는 양의 정수와 </a:t>
            </a:r>
            <a:r>
              <a:rPr dirty="0" smtClean="0"/>
              <a:t>동일하다</a:t>
            </a:r>
            <a:r>
              <a:rPr lang="en-US" altLang="ko-KR" dirty="0" smtClean="0"/>
              <a:t>. </a:t>
            </a:r>
          </a:p>
          <a:p>
            <a:pPr marL="801687" lvl="4" indent="0" algn="ctr">
              <a:buFont typeface="Wingdings" pitchFamily="2" charset="2"/>
              <a:buNone/>
              <a:defRPr/>
            </a:pPr>
            <a:r>
              <a:rPr lang="pt-BR" altLang="ko-KR" dirty="0"/>
              <a:t>A =  - 2</a:t>
            </a:r>
            <a:r>
              <a:rPr lang="pt-BR" altLang="ko-KR" baseline="30000" dirty="0"/>
              <a:t>n-1 </a:t>
            </a:r>
            <a:r>
              <a:rPr lang="pt-BR" altLang="ko-KR" dirty="0"/>
              <a:t>+ (a</a:t>
            </a:r>
            <a:r>
              <a:rPr lang="pt-BR" altLang="ko-KR" baseline="-25000" dirty="0"/>
              <a:t>n-2</a:t>
            </a:r>
            <a:r>
              <a:rPr lang="pt-BR" altLang="ko-KR" dirty="0"/>
              <a:t>×2</a:t>
            </a:r>
            <a:r>
              <a:rPr lang="pt-BR" altLang="ko-KR" baseline="30000" dirty="0"/>
              <a:t>n-2 </a:t>
            </a:r>
            <a:r>
              <a:rPr lang="pt-BR" altLang="ko-KR" dirty="0"/>
              <a:t>+ a</a:t>
            </a:r>
            <a:r>
              <a:rPr lang="pt-BR" altLang="ko-KR" baseline="-25000" dirty="0"/>
              <a:t>n-3</a:t>
            </a:r>
            <a:r>
              <a:rPr lang="pt-BR" altLang="ko-KR" dirty="0"/>
              <a:t>×2</a:t>
            </a:r>
            <a:r>
              <a:rPr lang="pt-BR" altLang="ko-KR" baseline="30000" dirty="0"/>
              <a:t>n-3 </a:t>
            </a:r>
            <a:r>
              <a:rPr lang="pt-BR" altLang="ko-KR" dirty="0"/>
              <a:t>+… a</a:t>
            </a:r>
            <a:r>
              <a:rPr lang="pt-BR" altLang="ko-KR" baseline="-25000" dirty="0"/>
              <a:t>1</a:t>
            </a:r>
            <a:r>
              <a:rPr lang="pt-BR" altLang="ko-KR" dirty="0"/>
              <a:t>×2</a:t>
            </a:r>
            <a:r>
              <a:rPr lang="pt-BR" altLang="ko-KR" baseline="30000" dirty="0"/>
              <a:t>1 </a:t>
            </a:r>
            <a:r>
              <a:rPr lang="pt-BR" altLang="ko-KR" dirty="0"/>
              <a:t>+ a</a:t>
            </a:r>
            <a:r>
              <a:rPr lang="pt-BR" altLang="ko-KR" baseline="-25000" dirty="0"/>
              <a:t>0</a:t>
            </a:r>
            <a:r>
              <a:rPr lang="pt-BR" altLang="ko-KR" dirty="0"/>
              <a:t>×2</a:t>
            </a:r>
            <a:r>
              <a:rPr lang="pt-BR" altLang="ko-KR" baseline="30000" dirty="0"/>
              <a:t>0</a:t>
            </a:r>
            <a:r>
              <a:rPr lang="pt-BR" altLang="ko-KR" dirty="0" smtClean="0"/>
              <a:t>)</a:t>
            </a:r>
          </a:p>
          <a:p>
            <a:pPr marL="801687" lvl="4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marL="801687" lvl="4" indent="0">
              <a:buFont typeface="Wingdings" pitchFamily="2" charset="2"/>
              <a:buNone/>
              <a:defRPr/>
            </a:pPr>
            <a:r>
              <a:rPr dirty="0" smtClean="0"/>
              <a:t>예</a:t>
            </a:r>
            <a:r>
              <a:rPr lang="en-US" altLang="ko-KR" dirty="0" smtClean="0"/>
              <a:t>)  (10101110)</a:t>
            </a:r>
            <a:r>
              <a:rPr lang="en-US" altLang="ko-KR" baseline="-25000" dirty="0" smtClean="0"/>
              <a:t>2</a:t>
            </a:r>
            <a:r>
              <a:rPr dirty="0" smtClean="0"/>
              <a:t> </a:t>
            </a:r>
            <a:r>
              <a:rPr lang="en-US" altLang="ko-KR" dirty="0" smtClean="0"/>
              <a:t>= - 128 + (1 ×</a:t>
            </a:r>
            <a:r>
              <a:rPr dirty="0" smtClean="0"/>
              <a:t>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5</a:t>
            </a:r>
            <a:r>
              <a:rPr dirty="0" smtClean="0"/>
              <a:t> </a:t>
            </a:r>
            <a:r>
              <a:rPr lang="en-US" altLang="ko-KR" dirty="0" smtClean="0"/>
              <a:t>+ 1 ×</a:t>
            </a:r>
            <a:r>
              <a:rPr dirty="0" smtClean="0"/>
              <a:t>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3</a:t>
            </a:r>
            <a:r>
              <a:rPr dirty="0" smtClean="0"/>
              <a:t> </a:t>
            </a:r>
            <a:r>
              <a:rPr lang="en-US" altLang="ko-KR" dirty="0" smtClean="0"/>
              <a:t>+ 1 ×</a:t>
            </a:r>
            <a:r>
              <a:rPr dirty="0" smtClean="0"/>
              <a:t>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2</a:t>
            </a:r>
            <a:r>
              <a:rPr dirty="0" smtClean="0"/>
              <a:t> </a:t>
            </a:r>
            <a:r>
              <a:rPr lang="en-US" altLang="ko-KR" dirty="0" smtClean="0"/>
              <a:t>+ 1 ×</a:t>
            </a:r>
            <a:r>
              <a:rPr dirty="0" smtClean="0"/>
              <a:t>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1</a:t>
            </a:r>
            <a:r>
              <a:rPr lang="en-US" altLang="ko-KR" dirty="0" smtClean="0"/>
              <a:t>) = (-82)</a:t>
            </a:r>
            <a:r>
              <a:rPr lang="en-US" altLang="ko-KR" baseline="-25000" dirty="0" smtClean="0"/>
              <a:t>10</a:t>
            </a:r>
            <a:endParaRPr dirty="0" smtClean="0"/>
          </a:p>
          <a:p>
            <a:pPr lvl="3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데이터의 </a:t>
            </a:r>
            <a:r>
              <a:rPr lang="en-US" altLang="ko-KR" b="1" smtClean="0"/>
              <a:t>2</a:t>
            </a:r>
            <a:r>
              <a:rPr lang="ko-KR" altLang="en-US" b="1" smtClean="0"/>
              <a:t>진수 표현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>
              <a:defRPr/>
            </a:pPr>
            <a:r>
              <a:rPr lang="en-US" altLang="ko-KR"/>
              <a:t>2</a:t>
            </a:r>
            <a:r>
              <a:rPr/>
              <a:t>의 보수로 표현된 음의 정수</a:t>
            </a:r>
            <a:r>
              <a:rPr lang="en-US" altLang="ko-KR"/>
              <a:t>(</a:t>
            </a:r>
            <a:r>
              <a:rPr/>
              <a:t>최상위 비트</a:t>
            </a:r>
            <a:r>
              <a:rPr lang="en-US" altLang="ko-KR"/>
              <a:t>: a</a:t>
            </a:r>
            <a:r>
              <a:rPr lang="en-US" altLang="ko-KR" baseline="-25000"/>
              <a:t>n-1 </a:t>
            </a:r>
            <a:r>
              <a:rPr lang="en-US" altLang="ko-KR"/>
              <a:t>= 1)</a:t>
            </a:r>
          </a:p>
          <a:p>
            <a:pPr lvl="3">
              <a:defRPr/>
            </a:pPr>
            <a:r>
              <a:rPr sz="1800"/>
              <a:t>2</a:t>
            </a:r>
            <a:r>
              <a:rPr lang="ko-KR" altLang="en-US" sz="1800"/>
              <a:t>진수 음의 정수를 보수를 이용하여 양의 정수로 만들고 이것을 </a:t>
            </a:r>
            <a:r>
              <a:rPr sz="1800"/>
              <a:t>10</a:t>
            </a:r>
            <a:r>
              <a:rPr lang="ko-KR" altLang="en-US" sz="1800"/>
              <a:t>진수로 변환</a:t>
            </a:r>
            <a:r>
              <a:rPr sz="1800"/>
              <a:t>. </a:t>
            </a:r>
            <a:r>
              <a:rPr lang="ko-KR" altLang="en-US" sz="1800"/>
              <a:t>그리고 최종 단계에서 </a:t>
            </a:r>
            <a:r>
              <a:rPr sz="1800"/>
              <a:t>(-) </a:t>
            </a:r>
            <a:r>
              <a:rPr lang="ko-KR" altLang="en-US" sz="1800"/>
              <a:t>부호를 붙이는 방식이다</a:t>
            </a:r>
            <a:r>
              <a:rPr sz="1800"/>
              <a:t>. </a:t>
            </a:r>
          </a:p>
          <a:p>
            <a:pPr marL="801687" lvl="4" indent="0">
              <a:buFont typeface="Wingdings" pitchFamily="2" charset="2"/>
              <a:buNone/>
              <a:defRPr/>
            </a:pPr>
            <a:r>
              <a:rPr dirty="0" smtClean="0"/>
              <a:t>예</a:t>
            </a:r>
            <a:r>
              <a:rPr lang="en-US" altLang="ko-KR" dirty="0" smtClean="0"/>
              <a:t>) 1</a:t>
            </a:r>
            <a:r>
              <a:rPr dirty="0" smtClean="0"/>
              <a:t>단계 </a:t>
            </a:r>
            <a:r>
              <a:rPr lang="en-US" altLang="ko-KR" dirty="0" smtClean="0"/>
              <a:t>: 2</a:t>
            </a:r>
            <a:r>
              <a:rPr dirty="0" smtClean="0"/>
              <a:t>의 보수를 이용하여 음수를 양수로 변환 </a:t>
            </a:r>
            <a:endParaRPr lang="en-US" altLang="ko-KR" dirty="0" smtClean="0"/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(10101110 </a:t>
            </a:r>
            <a:r>
              <a:rPr dirty="0" smtClean="0"/>
              <a:t>→ </a:t>
            </a:r>
            <a:r>
              <a:rPr lang="en-US" altLang="ko-KR" dirty="0" smtClean="0"/>
              <a:t>01010010)</a:t>
            </a:r>
            <a:endParaRPr dirty="0" smtClean="0"/>
          </a:p>
          <a:p>
            <a:pPr marL="269875" lvl="2" indent="0">
              <a:buFont typeface="Wingdings" pitchFamily="2" charset="2"/>
              <a:buNone/>
              <a:defRPr/>
            </a:pPr>
            <a:r>
              <a:rPr lang="ko-KR" altLang="en-US"/>
              <a:t> </a:t>
            </a:r>
            <a:r>
              <a:rPr/>
              <a:t>	   2</a:t>
            </a:r>
            <a:r>
              <a:rPr lang="ko-KR" altLang="en-US"/>
              <a:t>단계 </a:t>
            </a:r>
            <a:r>
              <a:rPr/>
              <a:t>: (01010010)</a:t>
            </a:r>
            <a:r>
              <a:rPr baseline="-25000"/>
              <a:t>2</a:t>
            </a:r>
            <a:r>
              <a:rPr lang="ko-KR" altLang="en-US"/>
              <a:t> </a:t>
            </a:r>
            <a:r>
              <a:rPr/>
              <a:t>= - (1 ×</a:t>
            </a:r>
            <a:r>
              <a:rPr lang="ko-KR" altLang="en-US"/>
              <a:t> </a:t>
            </a:r>
            <a:r>
              <a:rPr/>
              <a:t>2</a:t>
            </a:r>
            <a:r>
              <a:rPr baseline="30000"/>
              <a:t>6</a:t>
            </a:r>
            <a:r>
              <a:rPr lang="ko-KR" altLang="en-US"/>
              <a:t> </a:t>
            </a:r>
            <a:r>
              <a:rPr/>
              <a:t>+ 1 ×</a:t>
            </a:r>
            <a:r>
              <a:rPr lang="ko-KR" altLang="en-US"/>
              <a:t> </a:t>
            </a:r>
            <a:r>
              <a:rPr/>
              <a:t>2</a:t>
            </a:r>
            <a:r>
              <a:rPr baseline="30000"/>
              <a:t>4</a:t>
            </a:r>
            <a:r>
              <a:rPr lang="ko-KR" altLang="en-US"/>
              <a:t> </a:t>
            </a:r>
            <a:r>
              <a:rPr/>
              <a:t>+ 1 ×</a:t>
            </a:r>
            <a:r>
              <a:rPr lang="ko-KR" altLang="en-US"/>
              <a:t> </a:t>
            </a:r>
            <a:r>
              <a:rPr/>
              <a:t>2</a:t>
            </a:r>
            <a:r>
              <a:rPr baseline="30000"/>
              <a:t>1</a:t>
            </a:r>
            <a:r>
              <a:rPr/>
              <a:t>) </a:t>
            </a:r>
            <a:endParaRPr lang="ko-KR" altLang="en-US"/>
          </a:p>
          <a:p>
            <a:pPr marL="269875" lvl="2" indent="0">
              <a:buFont typeface="Wingdings" pitchFamily="2" charset="2"/>
              <a:buNone/>
              <a:defRPr/>
            </a:pPr>
            <a:r>
              <a:rPr lang="ko-KR" altLang="en-US"/>
              <a:t>                                      </a:t>
            </a:r>
            <a:r>
              <a:rPr/>
              <a:t>= - (64 + 16 + 2) = (-82)</a:t>
            </a:r>
            <a:r>
              <a:rPr baseline="-25000"/>
              <a:t>10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데이터의 </a:t>
            </a:r>
            <a:r>
              <a:rPr lang="en-US" altLang="ko-KR" b="1" smtClean="0"/>
              <a:t>2</a:t>
            </a:r>
            <a:r>
              <a:rPr lang="ko-KR" altLang="en-US" b="1" smtClean="0"/>
              <a:t>진수 표현</a:t>
            </a:r>
            <a:endParaRPr lang="ko-KR" altLang="en-US" smtClean="0"/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 altLang="ko-KR"/>
              <a:t>진수의 표현 범위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2</a:t>
            </a:r>
            <a:r>
              <a:rPr/>
              <a:t>의 보수를 사용한 </a:t>
            </a:r>
            <a:r>
              <a:rPr lang="en-US" altLang="ko-KR"/>
              <a:t>3</a:t>
            </a:r>
            <a:r>
              <a:rPr/>
              <a:t>비트 이진수 표현의 예</a:t>
            </a:r>
          </a:p>
          <a:p>
            <a:pPr marL="269875" lvl="2" indent="0" algn="ctr" latinLnBrk="1">
              <a:lnSpc>
                <a:spcPct val="100000"/>
              </a:lnSpc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/>
              <a:t>+3 = (011)</a:t>
            </a:r>
            <a:r>
              <a:rPr baseline="-25000"/>
              <a:t>2</a:t>
            </a:r>
            <a:endParaRPr/>
          </a:p>
          <a:p>
            <a:pPr marL="269875" lvl="2" indent="0" algn="ctr" latinLnBrk="1">
              <a:lnSpc>
                <a:spcPct val="100000"/>
              </a:lnSpc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/>
              <a:t>+2 = (010)</a:t>
            </a:r>
            <a:r>
              <a:rPr baseline="-25000"/>
              <a:t>2</a:t>
            </a:r>
            <a:endParaRPr/>
          </a:p>
          <a:p>
            <a:pPr marL="269875" lvl="2" indent="0" algn="ctr" latinLnBrk="1">
              <a:lnSpc>
                <a:spcPct val="100000"/>
              </a:lnSpc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/>
              <a:t>+1 = (001)</a:t>
            </a:r>
            <a:r>
              <a:rPr baseline="-25000"/>
              <a:t>2</a:t>
            </a:r>
            <a:endParaRPr/>
          </a:p>
          <a:p>
            <a:pPr marL="269875" lvl="2" indent="0" algn="ctr" latinLnBrk="1">
              <a:lnSpc>
                <a:spcPct val="100000"/>
              </a:lnSpc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/>
              <a:t>+0 = (000)</a:t>
            </a:r>
            <a:r>
              <a:rPr baseline="-25000"/>
              <a:t>2</a:t>
            </a:r>
            <a:endParaRPr/>
          </a:p>
          <a:p>
            <a:pPr marL="269875" lvl="2" indent="0" algn="ctr" latinLnBrk="1">
              <a:lnSpc>
                <a:spcPct val="100000"/>
              </a:lnSpc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/>
              <a:t>-1 = (111)</a:t>
            </a:r>
            <a:r>
              <a:rPr baseline="-25000"/>
              <a:t>2</a:t>
            </a:r>
            <a:endParaRPr/>
          </a:p>
          <a:p>
            <a:pPr marL="269875" lvl="2" indent="0" algn="ctr" latinLnBrk="1">
              <a:lnSpc>
                <a:spcPct val="100000"/>
              </a:lnSpc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/>
              <a:t>-2 = (110)</a:t>
            </a:r>
            <a:r>
              <a:rPr baseline="-25000"/>
              <a:t>2</a:t>
            </a:r>
            <a:endParaRPr/>
          </a:p>
          <a:p>
            <a:pPr marL="269875" lvl="2" indent="0" algn="ctr" latinLnBrk="1">
              <a:lnSpc>
                <a:spcPct val="100000"/>
              </a:lnSpc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/>
              <a:t>-3 = (101)</a:t>
            </a:r>
            <a:r>
              <a:rPr baseline="-25000"/>
              <a:t>2</a:t>
            </a:r>
            <a:endParaRPr/>
          </a:p>
          <a:p>
            <a:pPr marL="269875" lvl="2" indent="0" algn="ctr" latinLnBrk="1">
              <a:lnSpc>
                <a:spcPct val="100000"/>
              </a:lnSpc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/>
              <a:t>-4 = (100)</a:t>
            </a:r>
            <a:r>
              <a:rPr baseline="-25000"/>
              <a:t>2</a:t>
            </a:r>
            <a:endParaRPr/>
          </a:p>
          <a:p>
            <a:pPr lvl="4">
              <a:defRPr/>
            </a:pPr>
            <a:r>
              <a:rPr spc="-100" dirty="0"/>
              <a:t>표현할 수 있는 수의 범위는 </a:t>
            </a:r>
            <a:r>
              <a:rPr lang="en-US" altLang="ko-KR" spc="-100" dirty="0"/>
              <a:t>-4 ~ 3</a:t>
            </a:r>
            <a:r>
              <a:rPr spc="-100" dirty="0"/>
              <a:t>이 된다</a:t>
            </a:r>
            <a:r>
              <a:rPr lang="en-US" altLang="ko-KR" spc="-100" dirty="0"/>
              <a:t>. </a:t>
            </a:r>
            <a:r>
              <a:rPr spc="-100" dirty="0"/>
              <a:t>이것은 </a:t>
            </a:r>
            <a:r>
              <a:rPr lang="en-US" altLang="ko-KR" spc="-100" dirty="0"/>
              <a:t>-2</a:t>
            </a:r>
            <a:r>
              <a:rPr lang="en-US" altLang="ko-KR" spc="-100" baseline="30000" dirty="0"/>
              <a:t>3-1 </a:t>
            </a:r>
            <a:r>
              <a:rPr lang="en-US" altLang="ko-KR" spc="-100" dirty="0"/>
              <a:t>~ 2</a:t>
            </a:r>
            <a:r>
              <a:rPr lang="en-US" altLang="ko-KR" spc="-100" baseline="30000" dirty="0"/>
              <a:t>3-1</a:t>
            </a:r>
            <a:r>
              <a:rPr lang="en-US" altLang="ko-KR" spc="-100" dirty="0"/>
              <a:t>-1</a:t>
            </a:r>
            <a:r>
              <a:rPr spc="-100" dirty="0"/>
              <a:t>로 표현된다</a:t>
            </a:r>
            <a:r>
              <a:rPr lang="en-US" altLang="ko-KR" spc="-100" dirty="0" smtClean="0"/>
              <a:t>.</a:t>
            </a:r>
          </a:p>
          <a:p>
            <a:pPr lvl="4">
              <a:defRPr/>
            </a:pPr>
            <a:endParaRPr lang="en-US" altLang="ko-KR" spc="-100" dirty="0"/>
          </a:p>
          <a:p>
            <a:pPr lvl="3">
              <a:defRPr/>
            </a:pPr>
            <a:r>
              <a:rPr sz="1800" spc="-100"/>
              <a:t>n</a:t>
            </a:r>
            <a:r>
              <a:rPr lang="ko-KR" altLang="en-US" sz="1800" spc="-100"/>
              <a:t>비트 데이터의 경우로 일반화 해서 수의 범위를 나타내면 다음과 같다</a:t>
            </a:r>
            <a:r>
              <a:rPr sz="1800" spc="-100"/>
              <a:t>.</a:t>
            </a:r>
            <a:endParaRPr lang="ko-KR" altLang="en-US" sz="1800" spc="-100"/>
          </a:p>
          <a:p>
            <a:pPr marL="539750" lvl="3" indent="0" algn="ctr">
              <a:buFont typeface="Arial" charset="0"/>
              <a:buNone/>
              <a:defRPr/>
            </a:pPr>
            <a:r>
              <a:rPr/>
              <a:t>-2</a:t>
            </a:r>
            <a:r>
              <a:rPr baseline="30000"/>
              <a:t>n-1 </a:t>
            </a:r>
            <a:r>
              <a:rPr/>
              <a:t>≤ N ≤ 2</a:t>
            </a:r>
            <a:r>
              <a:rPr baseline="30000"/>
              <a:t>n-1</a:t>
            </a:r>
            <a:r>
              <a:rPr/>
              <a:t>-1</a:t>
            </a:r>
          </a:p>
          <a:p>
            <a:pPr lvl="3">
              <a:defRPr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데이터의 </a:t>
            </a:r>
            <a:r>
              <a:rPr lang="en-US" altLang="ko-KR" b="1" smtClean="0"/>
              <a:t>2</a:t>
            </a:r>
            <a:r>
              <a:rPr lang="ko-KR" altLang="en-US" b="1" smtClean="0"/>
              <a:t>진수 표현</a:t>
            </a:r>
            <a:endParaRPr lang="ko-KR" altLang="en-US" smtClean="0"/>
          </a:p>
        </p:txBody>
      </p:sp>
      <p:sp>
        <p:nvSpPr>
          <p:cNvPr id="1433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/>
              <a:t>부호가 있는 </a:t>
            </a:r>
            <a:r>
              <a:rPr lang="en-US" altLang="ko-KR"/>
              <a:t>8</a:t>
            </a:r>
            <a:r>
              <a:rPr/>
              <a:t>비트 이진수의 표현</a:t>
            </a:r>
            <a:endParaRPr lang="en-US" altLang="ko-KR"/>
          </a:p>
          <a:p>
            <a:pPr lvl="2" latinLnBrk="1">
              <a:defRPr/>
            </a:pPr>
            <a:r>
              <a:rPr lang="ko-KR" altLang="en-US">
                <a:latin typeface="Arial" charset="0"/>
              </a:rPr>
              <a:t>부호화</a:t>
            </a:r>
            <a:r>
              <a:rPr>
                <a:latin typeface="Arial" charset="0"/>
              </a:rPr>
              <a:t>-</a:t>
            </a:r>
            <a:r>
              <a:rPr lang="ko-KR" altLang="en-US">
                <a:latin typeface="Arial" charset="0"/>
              </a:rPr>
              <a:t>크기 표현 </a:t>
            </a:r>
            <a:r>
              <a:rPr>
                <a:latin typeface="Arial" charset="0"/>
              </a:rPr>
              <a:t>: - (2</a:t>
            </a:r>
            <a:r>
              <a:rPr baseline="30000">
                <a:latin typeface="Arial" charset="0"/>
              </a:rPr>
              <a:t>7</a:t>
            </a:r>
            <a:r>
              <a:rPr lang="ko-KR" altLang="en-US">
                <a:latin typeface="Arial" charset="0"/>
              </a:rPr>
              <a:t> </a:t>
            </a:r>
            <a:r>
              <a:rPr>
                <a:latin typeface="Arial" charset="0"/>
              </a:rPr>
              <a:t>- 1) </a:t>
            </a:r>
            <a:r>
              <a:rPr lang="ko-KR" altLang="en-US">
                <a:latin typeface="Arial" charset="0"/>
              </a:rPr>
              <a:t>∼ </a:t>
            </a:r>
            <a:r>
              <a:rPr>
                <a:latin typeface="Arial" charset="0"/>
              </a:rPr>
              <a:t>+ (2</a:t>
            </a:r>
            <a:r>
              <a:rPr baseline="30000">
                <a:latin typeface="Arial" charset="0"/>
              </a:rPr>
              <a:t>7</a:t>
            </a:r>
            <a:r>
              <a:rPr lang="ko-KR" altLang="en-US">
                <a:latin typeface="Arial" charset="0"/>
              </a:rPr>
              <a:t> </a:t>
            </a:r>
            <a:r>
              <a:rPr>
                <a:latin typeface="Arial" charset="0"/>
              </a:rPr>
              <a:t>- 1) </a:t>
            </a:r>
            <a:endParaRPr lang="ko-KR" altLang="en-US">
              <a:latin typeface="Arial" charset="0"/>
            </a:endParaRPr>
          </a:p>
          <a:p>
            <a:pPr lvl="2" latinLnBrk="1">
              <a:defRPr/>
            </a:pPr>
            <a:r>
              <a:rPr>
                <a:latin typeface="Arial" charset="0"/>
              </a:rPr>
              <a:t>1</a:t>
            </a:r>
            <a:r>
              <a:rPr lang="ko-KR" altLang="en-US">
                <a:latin typeface="Arial" charset="0"/>
              </a:rPr>
              <a:t>의 보수 </a:t>
            </a:r>
            <a:r>
              <a:rPr>
                <a:latin typeface="Arial" charset="0"/>
              </a:rPr>
              <a:t>:  - (2</a:t>
            </a:r>
            <a:r>
              <a:rPr baseline="30000">
                <a:latin typeface="Arial" charset="0"/>
              </a:rPr>
              <a:t>7</a:t>
            </a:r>
            <a:r>
              <a:rPr lang="ko-KR" altLang="en-US">
                <a:latin typeface="Arial" charset="0"/>
              </a:rPr>
              <a:t> </a:t>
            </a:r>
            <a:r>
              <a:rPr>
                <a:latin typeface="Arial" charset="0"/>
              </a:rPr>
              <a:t>- 1) </a:t>
            </a:r>
            <a:r>
              <a:rPr lang="ko-KR" altLang="en-US">
                <a:latin typeface="Arial" charset="0"/>
              </a:rPr>
              <a:t>∼ </a:t>
            </a:r>
            <a:r>
              <a:rPr>
                <a:latin typeface="Arial" charset="0"/>
              </a:rPr>
              <a:t>+ (2</a:t>
            </a:r>
            <a:r>
              <a:rPr baseline="30000">
                <a:latin typeface="Arial" charset="0"/>
              </a:rPr>
              <a:t>7</a:t>
            </a:r>
            <a:r>
              <a:rPr lang="ko-KR" altLang="en-US">
                <a:latin typeface="Arial" charset="0"/>
              </a:rPr>
              <a:t> </a:t>
            </a:r>
            <a:r>
              <a:rPr>
                <a:latin typeface="Arial" charset="0"/>
              </a:rPr>
              <a:t>- 1)</a:t>
            </a:r>
            <a:endParaRPr lang="ko-KR" altLang="en-US">
              <a:latin typeface="Arial" charset="0"/>
            </a:endParaRPr>
          </a:p>
          <a:p>
            <a:pPr lvl="2" latinLnBrk="1">
              <a:defRPr/>
            </a:pPr>
            <a:r>
              <a:rPr>
                <a:latin typeface="Arial" charset="0"/>
              </a:rPr>
              <a:t>2</a:t>
            </a:r>
            <a:r>
              <a:rPr lang="ko-KR" altLang="en-US">
                <a:latin typeface="Arial" charset="0"/>
              </a:rPr>
              <a:t>의 보수 </a:t>
            </a:r>
            <a:r>
              <a:rPr>
                <a:latin typeface="Arial" charset="0"/>
              </a:rPr>
              <a:t>:  - 2</a:t>
            </a:r>
            <a:r>
              <a:rPr baseline="30000">
                <a:latin typeface="Arial" charset="0"/>
              </a:rPr>
              <a:t>7</a:t>
            </a:r>
            <a:r>
              <a:rPr lang="ko-KR" altLang="en-US">
                <a:latin typeface="Arial" charset="0"/>
              </a:rPr>
              <a:t> ∼ </a:t>
            </a:r>
            <a:r>
              <a:rPr>
                <a:latin typeface="Arial" charset="0"/>
              </a:rPr>
              <a:t>+ (2</a:t>
            </a:r>
            <a:r>
              <a:rPr baseline="30000">
                <a:latin typeface="Arial" charset="0"/>
              </a:rPr>
              <a:t>7</a:t>
            </a:r>
            <a:r>
              <a:rPr lang="ko-KR" altLang="en-US">
                <a:latin typeface="Arial" charset="0"/>
              </a:rPr>
              <a:t> </a:t>
            </a:r>
            <a:r>
              <a:rPr>
                <a:latin typeface="Arial" charset="0"/>
              </a:rPr>
              <a:t>- 1)</a:t>
            </a:r>
            <a:endParaRPr lang="ko-KR" altLang="en-US">
              <a:latin typeface="Arial" charset="0"/>
            </a:endParaRPr>
          </a:p>
          <a:p>
            <a:pPr lvl="1">
              <a:defRPr/>
            </a:pPr>
            <a:endParaRPr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2778125"/>
            <a:ext cx="8113713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데이터의 </a:t>
            </a:r>
            <a:r>
              <a:rPr lang="en-US" altLang="ko-KR" b="1" smtClean="0"/>
              <a:t>2</a:t>
            </a:r>
            <a:r>
              <a:rPr lang="ko-KR" altLang="en-US" b="1" smtClean="0"/>
              <a:t>진수 표현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/>
              <a:t>비트 확장</a:t>
            </a:r>
            <a:r>
              <a:rPr lang="en-US" altLang="ko-KR"/>
              <a:t>(Bit Extension)</a:t>
            </a:r>
          </a:p>
          <a:p>
            <a:pPr lvl="1" latinLnBrk="1">
              <a:defRPr/>
            </a:pPr>
            <a:r>
              <a:rPr spc="-70"/>
              <a:t>부호가 존재하는 데이터의 비트 수를 늘리는 연산을 비트확장이라고 함</a:t>
            </a:r>
          </a:p>
          <a:p>
            <a:pPr lvl="1" latinLnBrk="1">
              <a:defRPr/>
            </a:pPr>
            <a:r>
              <a:rPr/>
              <a:t>부호화</a:t>
            </a:r>
            <a:r>
              <a:rPr lang="en-US" altLang="ko-KR"/>
              <a:t>-</a:t>
            </a:r>
            <a:r>
              <a:rPr/>
              <a:t>크기 표현의 비트확장</a:t>
            </a:r>
          </a:p>
          <a:p>
            <a:pPr lvl="3" latinLnBrk="1">
              <a:defRPr/>
            </a:pPr>
            <a:r>
              <a:rPr lang="ko-KR" altLang="en-US" sz="1800"/>
              <a:t>부호 </a:t>
            </a:r>
            <a:r>
              <a:rPr lang="ko-KR" altLang="en-US" sz="1800" err="1"/>
              <a:t>비트를</a:t>
            </a:r>
            <a:r>
              <a:rPr lang="ko-KR" altLang="en-US" sz="1800"/>
              <a:t> 확장되는 최상위 자리로 이동시키고</a:t>
            </a:r>
            <a:r>
              <a:rPr sz="1800"/>
              <a:t>, </a:t>
            </a:r>
            <a:r>
              <a:rPr lang="ko-KR" altLang="en-US" sz="1800"/>
              <a:t>나머지 새로 확장되는 크기 비트들은 </a:t>
            </a:r>
            <a:r>
              <a:rPr sz="1800"/>
              <a:t>0</a:t>
            </a:r>
            <a:r>
              <a:rPr lang="ko-KR" altLang="en-US" sz="1800" err="1"/>
              <a:t>으로</a:t>
            </a:r>
            <a:r>
              <a:rPr lang="ko-KR" altLang="en-US" sz="1800"/>
              <a:t> 채운다</a:t>
            </a:r>
            <a:r>
              <a:rPr sz="1800"/>
              <a:t>. </a:t>
            </a:r>
          </a:p>
          <a:p>
            <a:pPr lvl="2" latinLnBrk="1">
              <a:defRPr/>
            </a:pPr>
            <a:endParaRPr lang="ko-KR" altLang="en-US"/>
          </a:p>
          <a:p>
            <a:pPr marL="269875" lvl="2" indent="0" algn="ctr" latinLnBrk="1">
              <a:buFont typeface="Wingdings" pitchFamily="2" charset="2"/>
              <a:buNone/>
              <a:defRPr/>
            </a:pPr>
            <a:r>
              <a:rPr/>
              <a:t>(+21)</a:t>
            </a:r>
            <a:r>
              <a:rPr baseline="-25000"/>
              <a:t>10</a:t>
            </a:r>
            <a:r>
              <a:rPr/>
              <a:t>= (00010101)</a:t>
            </a:r>
            <a:r>
              <a:rPr baseline="-25000"/>
              <a:t>2 </a:t>
            </a:r>
            <a:r>
              <a:rPr/>
              <a:t>(8</a:t>
            </a:r>
            <a:r>
              <a:rPr lang="ko-KR" altLang="en-US"/>
              <a:t>비트</a:t>
            </a:r>
            <a:r>
              <a:rPr/>
              <a:t>) → (+21)</a:t>
            </a:r>
            <a:r>
              <a:rPr baseline="-25000"/>
              <a:t>10</a:t>
            </a:r>
            <a:r>
              <a:rPr/>
              <a:t>=(0000000000010101)</a:t>
            </a:r>
            <a:r>
              <a:rPr baseline="-25000"/>
              <a:t>2 </a:t>
            </a:r>
            <a:r>
              <a:rPr/>
              <a:t>(16</a:t>
            </a:r>
            <a:r>
              <a:rPr lang="ko-KR" altLang="en-US"/>
              <a:t>비트</a:t>
            </a:r>
            <a:r>
              <a:rPr/>
              <a:t>)</a:t>
            </a:r>
            <a:endParaRPr lang="ko-KR" altLang="en-US"/>
          </a:p>
          <a:p>
            <a:pPr marL="269875" lvl="2" indent="0" algn="ctr" latinLnBrk="1">
              <a:buFont typeface="Wingdings" pitchFamily="2" charset="2"/>
              <a:buNone/>
              <a:defRPr/>
            </a:pPr>
            <a:r>
              <a:rPr/>
              <a:t>(-21)</a:t>
            </a:r>
            <a:r>
              <a:rPr baseline="-25000"/>
              <a:t>10</a:t>
            </a:r>
            <a:r>
              <a:rPr/>
              <a:t>= (10010101)</a:t>
            </a:r>
            <a:r>
              <a:rPr baseline="-25000"/>
              <a:t>2 </a:t>
            </a:r>
            <a:r>
              <a:rPr/>
              <a:t>(8</a:t>
            </a:r>
            <a:r>
              <a:rPr lang="ko-KR" altLang="en-US"/>
              <a:t>비트</a:t>
            </a:r>
            <a:r>
              <a:rPr/>
              <a:t>) → (-21)</a:t>
            </a:r>
            <a:r>
              <a:rPr baseline="-25000"/>
              <a:t>10</a:t>
            </a:r>
            <a:r>
              <a:rPr/>
              <a:t>=(1000000000010101)</a:t>
            </a:r>
            <a:r>
              <a:rPr baseline="-25000"/>
              <a:t>2 </a:t>
            </a:r>
            <a:r>
              <a:rPr/>
              <a:t>(16</a:t>
            </a:r>
            <a:r>
              <a:rPr lang="ko-KR" altLang="en-US"/>
              <a:t>비트</a:t>
            </a:r>
            <a:r>
              <a:rPr/>
              <a:t>)</a:t>
            </a:r>
            <a:endParaRPr lang="ko-KR" altLang="en-US"/>
          </a:p>
          <a:p>
            <a:pPr lvl="3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데이터의 </a:t>
            </a:r>
            <a:r>
              <a:rPr lang="en-US" altLang="ko-KR" b="1" smtClean="0"/>
              <a:t>2</a:t>
            </a:r>
            <a:r>
              <a:rPr lang="ko-KR" altLang="en-US" b="1" smtClean="0"/>
              <a:t>진수 표현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/>
              <a:t>비트 확장</a:t>
            </a:r>
            <a:r>
              <a:rPr lang="en-US" altLang="ko-KR"/>
              <a:t>(Bit Extension)</a:t>
            </a:r>
          </a:p>
          <a:p>
            <a:pPr lvl="1" latinLnBrk="1">
              <a:defRPr/>
            </a:pPr>
            <a:r>
              <a:rPr lang="en-US" altLang="ko-KR"/>
              <a:t>2</a:t>
            </a:r>
            <a:r>
              <a:rPr/>
              <a:t>의 보수로 표현된 </a:t>
            </a:r>
            <a:r>
              <a:rPr lang="en-US" altLang="ko-KR"/>
              <a:t>2</a:t>
            </a:r>
            <a:r>
              <a:rPr/>
              <a:t>진수의 비트 확장</a:t>
            </a:r>
          </a:p>
          <a:p>
            <a:pPr lvl="3" latinLnBrk="1">
              <a:defRPr/>
            </a:pPr>
            <a:r>
              <a:rPr lang="ko-KR" altLang="en-US" sz="1800"/>
              <a:t>확장되는 상위 비트들을 부호 비트와 동일한 값으로 채운다</a:t>
            </a:r>
            <a:r>
              <a:rPr sz="1800"/>
              <a:t>. </a:t>
            </a:r>
            <a:r>
              <a:rPr lang="ko-KR" altLang="en-US" sz="1800"/>
              <a:t>부호 비트 확장</a:t>
            </a:r>
            <a:r>
              <a:rPr sz="1800"/>
              <a:t>(sign-bit extension)</a:t>
            </a:r>
            <a:r>
              <a:rPr lang="ko-KR" altLang="en-US" sz="1800"/>
              <a:t>이라 한다</a:t>
            </a:r>
            <a:r>
              <a:rPr sz="1800"/>
              <a:t>.  </a:t>
            </a:r>
          </a:p>
          <a:p>
            <a:pPr marL="269875" lvl="2" indent="0" algn="ctr" latinLnBrk="1">
              <a:buFont typeface="Wingdings" pitchFamily="2" charset="2"/>
              <a:buNone/>
              <a:defRPr/>
            </a:pPr>
            <a:r>
              <a:rPr lang="ko-KR" altLang="en-US"/>
              <a:t> </a:t>
            </a:r>
            <a:r>
              <a:rPr/>
              <a:t>(+21)</a:t>
            </a:r>
            <a:r>
              <a:rPr baseline="-25000"/>
              <a:t>10</a:t>
            </a:r>
            <a:r>
              <a:rPr/>
              <a:t>=(00010101)</a:t>
            </a:r>
            <a:r>
              <a:rPr baseline="-25000"/>
              <a:t>2 </a:t>
            </a:r>
            <a:r>
              <a:rPr/>
              <a:t>(8 </a:t>
            </a:r>
            <a:r>
              <a:rPr lang="ko-KR" altLang="en-US"/>
              <a:t>비트</a:t>
            </a:r>
            <a:r>
              <a:rPr/>
              <a:t>) → (+21)</a:t>
            </a:r>
            <a:r>
              <a:rPr baseline="-25000"/>
              <a:t>10</a:t>
            </a:r>
            <a:r>
              <a:rPr/>
              <a:t>=(0000000000010101)</a:t>
            </a:r>
            <a:r>
              <a:rPr baseline="-25000"/>
              <a:t>2 </a:t>
            </a:r>
            <a:r>
              <a:rPr/>
              <a:t>(16 </a:t>
            </a:r>
            <a:r>
              <a:rPr lang="ko-KR" altLang="en-US"/>
              <a:t>비트</a:t>
            </a:r>
            <a:r>
              <a:rPr/>
              <a:t>)</a:t>
            </a:r>
            <a:endParaRPr lang="ko-KR" altLang="en-US"/>
          </a:p>
          <a:p>
            <a:pPr marL="269875" lvl="2" indent="0" algn="ctr" latinLnBrk="1">
              <a:buFont typeface="Wingdings" pitchFamily="2" charset="2"/>
              <a:buNone/>
              <a:defRPr/>
            </a:pPr>
            <a:r>
              <a:rPr lang="ko-KR" altLang="en-US"/>
              <a:t> </a:t>
            </a:r>
            <a:r>
              <a:rPr/>
              <a:t>(-21)</a:t>
            </a:r>
            <a:r>
              <a:rPr baseline="-25000"/>
              <a:t>10</a:t>
            </a:r>
            <a:r>
              <a:rPr/>
              <a:t>=(11101011)</a:t>
            </a:r>
            <a:r>
              <a:rPr baseline="-25000"/>
              <a:t>2</a:t>
            </a:r>
            <a:r>
              <a:rPr lang="ko-KR" altLang="en-US"/>
              <a:t> </a:t>
            </a:r>
            <a:r>
              <a:rPr/>
              <a:t>(8 </a:t>
            </a:r>
            <a:r>
              <a:rPr lang="ko-KR" altLang="en-US"/>
              <a:t>비트</a:t>
            </a:r>
            <a:r>
              <a:rPr/>
              <a:t>) → (-21)</a:t>
            </a:r>
            <a:r>
              <a:rPr baseline="-25000"/>
              <a:t>10</a:t>
            </a:r>
            <a:r>
              <a:rPr/>
              <a:t>=(1111111111101011)</a:t>
            </a:r>
            <a:r>
              <a:rPr baseline="-25000"/>
              <a:t>2 </a:t>
            </a:r>
            <a:r>
              <a:rPr/>
              <a:t>(16 </a:t>
            </a:r>
            <a:r>
              <a:rPr lang="ko-KR" altLang="en-US"/>
              <a:t>비트</a:t>
            </a:r>
            <a:r>
              <a:rPr/>
              <a:t>)</a:t>
            </a:r>
            <a:endParaRPr lang="ko-KR" altLang="en-US"/>
          </a:p>
          <a:p>
            <a:pPr lvl="2" latinLnBrk="1">
              <a:defRPr/>
            </a:pPr>
            <a:endParaRPr/>
          </a:p>
          <a:p>
            <a:pPr lvl="3" latinLnBrk="1">
              <a:defRPr/>
            </a:pPr>
            <a:r>
              <a:rPr sz="1800" spc="-70"/>
              <a:t>16</a:t>
            </a:r>
            <a:r>
              <a:rPr lang="ko-KR" altLang="en-US" sz="1800" spc="-70"/>
              <a:t>비트로 부호 확장된 양의 정수에 대한 </a:t>
            </a:r>
            <a:r>
              <a:rPr sz="1800" spc="-70"/>
              <a:t>2</a:t>
            </a:r>
            <a:r>
              <a:rPr lang="ko-KR" altLang="en-US" sz="1800" spc="-70"/>
              <a:t>의 보수를 구하여 부호를 변경한다</a:t>
            </a:r>
            <a:r>
              <a:rPr sz="1800" spc="-70"/>
              <a:t>. </a:t>
            </a:r>
            <a:r>
              <a:rPr lang="ko-KR" altLang="en-US" spc="-110"/>
              <a:t> </a:t>
            </a:r>
          </a:p>
          <a:p>
            <a:pPr marL="269875" lvl="2" indent="0" algn="ctr" latinLnBrk="1">
              <a:buFont typeface="Wingdings" pitchFamily="2" charset="2"/>
              <a:buNone/>
              <a:defRPr/>
            </a:pPr>
            <a:r>
              <a:rPr/>
              <a:t>0000000000010101 </a:t>
            </a:r>
            <a:r>
              <a:rPr lang="ko-KR" altLang="en-US"/>
              <a:t>⇒ </a:t>
            </a:r>
            <a:r>
              <a:rPr/>
              <a:t>1111111111101010 </a:t>
            </a:r>
            <a:r>
              <a:rPr lang="ko-KR" altLang="en-US"/>
              <a:t>⇒ </a:t>
            </a:r>
            <a:r>
              <a:rPr/>
              <a:t>1111111111101011</a:t>
            </a:r>
            <a:endParaRPr lang="ko-KR" altLang="en-US"/>
          </a:p>
          <a:p>
            <a:pPr lvl="4">
              <a:defRPr/>
            </a:pPr>
            <a:r>
              <a:rPr dirty="0"/>
              <a:t>구해진 2의 보수는 음의 정수와 동일하므로 부호 비트 확장의 방법이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dirty="0" smtClean="0"/>
              <a:t>정당함을 </a:t>
            </a:r>
            <a:r>
              <a:rPr dirty="0"/>
              <a:t>보여준다.</a:t>
            </a:r>
          </a:p>
          <a:p>
            <a:pPr lvl="2" latinLnBrk="1">
              <a:defRPr/>
            </a:pPr>
            <a:endParaRPr lang="ko-KR" altLang="en-US"/>
          </a:p>
          <a:p>
            <a:pPr lvl="1">
              <a:defRPr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데이터의 </a:t>
            </a:r>
            <a:r>
              <a:rPr lang="en-US" altLang="ko-KR" b="1" smtClean="0"/>
              <a:t>2</a:t>
            </a:r>
            <a:r>
              <a:rPr lang="ko-KR" altLang="en-US" b="1" smtClean="0"/>
              <a:t>진수 표현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/>
              <a:t>소수</a:t>
            </a:r>
            <a:r>
              <a:rPr lang="en-US" altLang="ko-KR"/>
              <a:t>(Decimal Fraction)</a:t>
            </a:r>
            <a:r>
              <a:rPr altLang="ko-KR"/>
              <a:t>의 표현 </a:t>
            </a:r>
            <a:endParaRPr lang="en-US" altLang="ko-KR"/>
          </a:p>
          <a:p>
            <a:pPr lvl="1">
              <a:defRPr/>
            </a:pPr>
            <a:r>
              <a:rPr/>
              <a:t>정수와 소수를 포함한 10진수</a:t>
            </a:r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>
                <a:latin typeface="Arial" charset="0"/>
              </a:rPr>
              <a:t>(137.625)</a:t>
            </a:r>
            <a:r>
              <a:rPr lang="en-US" altLang="ko-KR" baseline="-25000" dirty="0">
                <a:latin typeface="Arial" charset="0"/>
              </a:rPr>
              <a:t>10</a:t>
            </a:r>
            <a:r>
              <a:rPr lang="en-US" altLang="ko-KR" dirty="0">
                <a:latin typeface="Arial" charset="0"/>
              </a:rPr>
              <a:t>= 137 + </a:t>
            </a:r>
            <a:r>
              <a:rPr lang="en-US" altLang="ko-KR" dirty="0" smtClean="0">
                <a:latin typeface="Arial" charset="0"/>
              </a:rPr>
              <a:t>0.625</a:t>
            </a:r>
          </a:p>
          <a:p>
            <a:pPr marL="801687" lvl="4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lvl="1">
              <a:defRPr/>
            </a:pPr>
            <a:r>
              <a:rPr/>
              <a:t>10의 지수 승 형태로 표시</a:t>
            </a:r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>
                <a:latin typeface="Arial" charset="0"/>
              </a:rPr>
              <a:t>137 + 0.625 = 1×10</a:t>
            </a:r>
            <a:r>
              <a:rPr lang="en-US" altLang="ko-KR" baseline="30000" dirty="0">
                <a:latin typeface="Arial" charset="0"/>
              </a:rPr>
              <a:t>2 </a:t>
            </a:r>
            <a:r>
              <a:rPr lang="en-US" altLang="ko-KR" dirty="0">
                <a:latin typeface="Arial" charset="0"/>
              </a:rPr>
              <a:t>+ 3×10</a:t>
            </a:r>
            <a:r>
              <a:rPr lang="en-US" altLang="ko-KR" baseline="30000" dirty="0">
                <a:latin typeface="Arial" charset="0"/>
              </a:rPr>
              <a:t>1 </a:t>
            </a:r>
            <a:r>
              <a:rPr lang="en-US" altLang="ko-KR" dirty="0">
                <a:latin typeface="Arial" charset="0"/>
              </a:rPr>
              <a:t>+ 7×10</a:t>
            </a:r>
            <a:r>
              <a:rPr lang="en-US" altLang="ko-KR" baseline="30000" dirty="0">
                <a:latin typeface="Arial" charset="0"/>
              </a:rPr>
              <a:t>0 </a:t>
            </a:r>
            <a:r>
              <a:rPr lang="en-US" altLang="ko-KR" dirty="0">
                <a:latin typeface="Arial" charset="0"/>
              </a:rPr>
              <a:t>+ 6×10</a:t>
            </a:r>
            <a:r>
              <a:rPr lang="en-US" altLang="ko-KR" baseline="30000" dirty="0">
                <a:latin typeface="Arial" charset="0"/>
              </a:rPr>
              <a:t>-1 </a:t>
            </a:r>
            <a:r>
              <a:rPr lang="en-US" altLang="ko-KR" dirty="0">
                <a:latin typeface="Arial" charset="0"/>
              </a:rPr>
              <a:t>+ 2×10</a:t>
            </a:r>
            <a:r>
              <a:rPr lang="en-US" altLang="ko-KR" baseline="30000" dirty="0">
                <a:latin typeface="Arial" charset="0"/>
              </a:rPr>
              <a:t>-2 </a:t>
            </a:r>
            <a:r>
              <a:rPr lang="en-US" altLang="ko-KR" dirty="0">
                <a:latin typeface="Arial" charset="0"/>
              </a:rPr>
              <a:t>+ </a:t>
            </a:r>
            <a:r>
              <a:rPr lang="en-US" altLang="ko-KR" dirty="0" smtClean="0">
                <a:latin typeface="Arial" charset="0"/>
              </a:rPr>
              <a:t>5×10</a:t>
            </a:r>
            <a:r>
              <a:rPr lang="en-US" altLang="ko-KR" baseline="30000" dirty="0" smtClean="0">
                <a:latin typeface="Arial" charset="0"/>
              </a:rPr>
              <a:t>-3</a:t>
            </a:r>
          </a:p>
          <a:p>
            <a:pPr marL="801687" lvl="4" indent="0">
              <a:buFont typeface="Wingdings" pitchFamily="2" charset="2"/>
              <a:buNone/>
              <a:defRPr/>
            </a:pPr>
            <a:endParaRPr lang="en-US" altLang="ko-KR" sz="1100" dirty="0" smtClean="0">
              <a:latin typeface="Arial" charset="0"/>
            </a:endParaRPr>
          </a:p>
          <a:p>
            <a:pPr lvl="4">
              <a:defRPr/>
            </a:pPr>
            <a:r>
              <a:rPr dirty="0" smtClean="0"/>
              <a:t>정수부분의 가수는 </a:t>
            </a:r>
            <a:r>
              <a:rPr dirty="0"/>
              <a:t>기수 </a:t>
            </a:r>
            <a:r>
              <a:rPr lang="en-US" altLang="ko-KR" dirty="0"/>
              <a:t>10</a:t>
            </a:r>
            <a:r>
              <a:rPr dirty="0"/>
              <a:t>으로 </a:t>
            </a:r>
            <a:r>
              <a:rPr dirty="0" smtClean="0"/>
              <a:t>연속으로 </a:t>
            </a:r>
            <a:r>
              <a:rPr dirty="0"/>
              <a:t>나눗셈을 </a:t>
            </a:r>
            <a:r>
              <a:rPr dirty="0" smtClean="0"/>
              <a:t>수행해 얻은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나머지로 </a:t>
            </a:r>
            <a:r>
              <a:rPr dirty="0"/>
              <a:t>구할 수 있다</a:t>
            </a:r>
            <a:r>
              <a:rPr lang="en-US" altLang="ko-KR" dirty="0"/>
              <a:t>. </a:t>
            </a:r>
          </a:p>
          <a:p>
            <a:pPr lvl="4">
              <a:defRPr/>
            </a:pPr>
            <a:r>
              <a:rPr dirty="0"/>
              <a:t>소수부분은 지수가 음의 정수이므로 가수는 나눗셈의 반대인 곱셈을 연속적으로 수행하는 것이다</a:t>
            </a:r>
            <a:r>
              <a:rPr lang="en-US" altLang="ko-KR" dirty="0"/>
              <a:t>. </a:t>
            </a:r>
            <a:r>
              <a:rPr dirty="0"/>
              <a:t>그리고 정수부분으로 발생하는 자리올림수가 가수가 된다</a:t>
            </a:r>
            <a:r>
              <a:rPr lang="en-US" altLang="ko-KR" dirty="0"/>
              <a:t>.</a:t>
            </a:r>
            <a:endParaRPr dirty="0"/>
          </a:p>
          <a:p>
            <a:pPr lvl="1">
              <a:defRPr/>
            </a:pPr>
            <a:endParaRPr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797425"/>
            <a:ext cx="2519362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4725988"/>
            <a:ext cx="3201988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데이터의 </a:t>
            </a:r>
            <a:r>
              <a:rPr lang="en-US" altLang="ko-KR" b="1" smtClean="0"/>
              <a:t>2</a:t>
            </a:r>
            <a:r>
              <a:rPr lang="ko-KR" altLang="en-US" b="1" smtClean="0"/>
              <a:t>진수 표현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/>
              <a:t>소수를 포함하는 </a:t>
            </a:r>
            <a:r>
              <a:rPr lang="en-US" altLang="ko-KR"/>
              <a:t>10</a:t>
            </a:r>
            <a:r>
              <a:rPr/>
              <a:t>진수의 </a:t>
            </a:r>
            <a:r>
              <a:rPr lang="en-US" altLang="ko-KR"/>
              <a:t>2</a:t>
            </a:r>
            <a:r>
              <a:rPr/>
              <a:t>진수 표현</a:t>
            </a:r>
            <a:endParaRPr lang="en-US" altLang="ko-KR"/>
          </a:p>
          <a:p>
            <a:pPr lvl="3">
              <a:defRPr/>
            </a:pPr>
            <a:r>
              <a:rPr sz="1800"/>
              <a:t>2</a:t>
            </a:r>
            <a:r>
              <a:rPr lang="ko-KR" altLang="en-US" sz="1800"/>
              <a:t>진수로 변환하기 위해서는 </a:t>
            </a:r>
            <a:r>
              <a:rPr sz="1800"/>
              <a:t>2</a:t>
            </a:r>
            <a:r>
              <a:rPr lang="ko-KR" altLang="en-US" sz="1800"/>
              <a:t>의 지수 승으로 표현해야 한다</a:t>
            </a:r>
            <a:r>
              <a:rPr sz="1800"/>
              <a:t>.</a:t>
            </a:r>
            <a:endParaRPr lang="ko-KR" altLang="en-US" sz="1800"/>
          </a:p>
          <a:p>
            <a:pPr marL="539750" lvl="2" indent="0" latinLnBrk="1">
              <a:buFont typeface="Arial" pitchFamily="34" charset="0"/>
              <a:buNone/>
              <a:defRPr/>
            </a:pPr>
            <a:r>
              <a:rPr lang="pt-BR"/>
              <a:t>   (137.625)</a:t>
            </a:r>
            <a:r>
              <a:rPr lang="pt-BR" baseline="-25000"/>
              <a:t>10</a:t>
            </a:r>
            <a:r>
              <a:rPr lang="pt-BR"/>
              <a:t> = 1×10</a:t>
            </a:r>
            <a:r>
              <a:rPr lang="pt-BR" baseline="30000"/>
              <a:t>2 </a:t>
            </a:r>
            <a:r>
              <a:rPr lang="pt-BR"/>
              <a:t>+ 3×10</a:t>
            </a:r>
            <a:r>
              <a:rPr lang="pt-BR" baseline="30000"/>
              <a:t>1 </a:t>
            </a:r>
            <a:r>
              <a:rPr lang="pt-BR"/>
              <a:t>+ 7×10</a:t>
            </a:r>
            <a:r>
              <a:rPr lang="pt-BR" baseline="30000"/>
              <a:t>0</a:t>
            </a:r>
            <a:r>
              <a:rPr lang="pt-BR"/>
              <a:t> + 6×10</a:t>
            </a:r>
            <a:r>
              <a:rPr lang="pt-BR" baseline="30000"/>
              <a:t>-1 </a:t>
            </a:r>
            <a:r>
              <a:rPr lang="pt-BR"/>
              <a:t>+ 2×10</a:t>
            </a:r>
            <a:r>
              <a:rPr lang="pt-BR" baseline="30000"/>
              <a:t>-2 </a:t>
            </a:r>
            <a:r>
              <a:rPr lang="pt-BR"/>
              <a:t>+ 5×10</a:t>
            </a:r>
            <a:r>
              <a:rPr lang="pt-BR" baseline="30000"/>
              <a:t>-3</a:t>
            </a:r>
            <a:endParaRPr lang="pt-BR"/>
          </a:p>
          <a:p>
            <a:pPr marL="269875" lvl="2" indent="0" latinLnBrk="1">
              <a:buFont typeface="Wingdings" pitchFamily="2" charset="2"/>
              <a:buNone/>
              <a:defRPr/>
            </a:pPr>
            <a:r>
              <a:rPr lang="pt-BR"/>
              <a:t>               = A</a:t>
            </a:r>
            <a:r>
              <a:rPr lang="pt-BR" baseline="-25000"/>
              <a:t>m</a:t>
            </a:r>
            <a:r>
              <a:rPr lang="pt-BR"/>
              <a:t>×2</a:t>
            </a:r>
            <a:r>
              <a:rPr lang="pt-BR" baseline="30000"/>
              <a:t>m </a:t>
            </a:r>
            <a:r>
              <a:rPr lang="pt-BR"/>
              <a:t>+ ···+ A</a:t>
            </a:r>
            <a:r>
              <a:rPr lang="pt-BR" baseline="-25000"/>
              <a:t>1</a:t>
            </a:r>
            <a:r>
              <a:rPr lang="pt-BR"/>
              <a:t>×2</a:t>
            </a:r>
            <a:r>
              <a:rPr lang="pt-BR" baseline="30000"/>
              <a:t>1 </a:t>
            </a:r>
            <a:r>
              <a:rPr lang="pt-BR"/>
              <a:t>+ A</a:t>
            </a:r>
            <a:r>
              <a:rPr lang="pt-BR" baseline="-25000"/>
              <a:t>0</a:t>
            </a:r>
            <a:r>
              <a:rPr lang="pt-BR"/>
              <a:t>×2</a:t>
            </a:r>
            <a:r>
              <a:rPr lang="pt-BR" baseline="30000"/>
              <a:t>0 </a:t>
            </a:r>
            <a:r>
              <a:rPr lang="pt-BR"/>
              <a:t>+ A</a:t>
            </a:r>
            <a:r>
              <a:rPr lang="pt-BR" baseline="-25000"/>
              <a:t>-1</a:t>
            </a:r>
            <a:r>
              <a:rPr lang="pt-BR"/>
              <a:t>×2</a:t>
            </a:r>
            <a:r>
              <a:rPr lang="pt-BR" baseline="30000"/>
              <a:t>-1 </a:t>
            </a:r>
            <a:r>
              <a:rPr lang="pt-BR"/>
              <a:t>+ A</a:t>
            </a:r>
            <a:r>
              <a:rPr lang="pt-BR" baseline="-25000"/>
              <a:t>-2</a:t>
            </a:r>
            <a:r>
              <a:rPr lang="pt-BR"/>
              <a:t>×2</a:t>
            </a:r>
            <a:r>
              <a:rPr lang="pt-BR" baseline="30000"/>
              <a:t>-2 </a:t>
            </a:r>
            <a:r>
              <a:rPr lang="pt-BR"/>
              <a:t>+ ··· + A</a:t>
            </a:r>
            <a:r>
              <a:rPr lang="pt-BR" baseline="-25000"/>
              <a:t>-m</a:t>
            </a:r>
            <a:r>
              <a:rPr lang="pt-BR"/>
              <a:t>×2</a:t>
            </a:r>
            <a:r>
              <a:rPr lang="pt-BR" baseline="30000"/>
              <a:t>-m</a:t>
            </a:r>
          </a:p>
          <a:p>
            <a:pPr marL="269875" lvl="2" indent="0" latinLnBrk="1">
              <a:buFont typeface="Wingdings" pitchFamily="2" charset="2"/>
              <a:buNone/>
              <a:defRPr/>
            </a:pPr>
            <a:endParaRPr lang="pt-BR"/>
          </a:p>
          <a:p>
            <a:pPr lvl="3">
              <a:defRPr/>
            </a:pPr>
            <a:r>
              <a:rPr lang="ko-KR" altLang="en-US" sz="1800"/>
              <a:t>정수부분은 </a:t>
            </a:r>
            <a:r>
              <a:rPr sz="1800"/>
              <a:t>2</a:t>
            </a:r>
            <a:r>
              <a:rPr lang="ko-KR" altLang="en-US" sz="1800" err="1"/>
              <a:t>로</a:t>
            </a:r>
            <a:r>
              <a:rPr lang="ko-KR" altLang="en-US" sz="1800"/>
              <a:t> 연속적인 나눗셈을 </a:t>
            </a:r>
            <a:r>
              <a:rPr sz="1800"/>
              <a:t/>
            </a:r>
            <a:br>
              <a:rPr sz="1800"/>
            </a:br>
            <a:r>
              <a:rPr lang="ko-KR" altLang="en-US" sz="1800"/>
              <a:t>소수부분은 </a:t>
            </a:r>
            <a:r>
              <a:rPr sz="1800"/>
              <a:t>2</a:t>
            </a:r>
            <a:r>
              <a:rPr lang="ko-KR" altLang="en-US" sz="1800" err="1"/>
              <a:t>로</a:t>
            </a:r>
            <a:r>
              <a:rPr lang="ko-KR" altLang="en-US" sz="1800"/>
              <a:t> 연속적인 곱셈을 수행한다</a:t>
            </a:r>
            <a:r>
              <a:rPr sz="1800"/>
              <a:t>. </a:t>
            </a:r>
            <a:r>
              <a:rPr lang="ko-KR" altLang="en-US" sz="1800"/>
              <a:t> </a:t>
            </a:r>
          </a:p>
          <a:p>
            <a:pPr lvl="4">
              <a:defRPr/>
            </a:pPr>
            <a:r>
              <a:rPr lang="en-US" altLang="ko-KR" dirty="0"/>
              <a:t>1</a:t>
            </a:r>
            <a:r>
              <a:rPr dirty="0"/>
              <a:t>단계 </a:t>
            </a:r>
            <a:r>
              <a:rPr lang="en-US" altLang="ko-KR" dirty="0"/>
              <a:t>: </a:t>
            </a:r>
            <a:r>
              <a:rPr dirty="0"/>
              <a:t>정수부분과 소수부분을 분리한다</a:t>
            </a:r>
            <a:r>
              <a:rPr lang="en-US" altLang="ko-KR" dirty="0"/>
              <a:t>.</a:t>
            </a:r>
            <a:endParaRPr dirty="0"/>
          </a:p>
          <a:p>
            <a:pPr lvl="4">
              <a:defRPr/>
            </a:pPr>
            <a:r>
              <a:rPr lang="en-US" altLang="ko-KR" dirty="0"/>
              <a:t>2</a:t>
            </a:r>
            <a:r>
              <a:rPr dirty="0"/>
              <a:t>단계 </a:t>
            </a:r>
            <a:r>
              <a:rPr lang="en-US" altLang="ko-KR" dirty="0"/>
              <a:t>: </a:t>
            </a:r>
            <a:r>
              <a:rPr dirty="0"/>
              <a:t>정수부분의 </a:t>
            </a:r>
            <a:r>
              <a:rPr lang="en-US" altLang="ko-KR" dirty="0"/>
              <a:t>10</a:t>
            </a:r>
            <a:r>
              <a:rPr dirty="0"/>
              <a:t>진수를 </a:t>
            </a:r>
            <a:r>
              <a:rPr lang="en-US" altLang="ko-KR" dirty="0"/>
              <a:t>2</a:t>
            </a:r>
            <a:r>
              <a:rPr dirty="0"/>
              <a:t>진수로 변환한다</a:t>
            </a:r>
            <a:r>
              <a:rPr lang="en-US" altLang="ko-KR" dirty="0"/>
              <a:t>.</a:t>
            </a:r>
            <a:endParaRPr dirty="0"/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 smtClean="0"/>
              <a:t>		(</a:t>
            </a:r>
            <a:r>
              <a:rPr lang="en-US" altLang="ko-KR" dirty="0"/>
              <a:t>137)</a:t>
            </a:r>
            <a:r>
              <a:rPr lang="en-US" altLang="ko-KR" baseline="-25000" dirty="0"/>
              <a:t>10</a:t>
            </a:r>
            <a:r>
              <a:rPr lang="en-US" altLang="ko-KR" dirty="0"/>
              <a:t> = (10001001)</a:t>
            </a:r>
            <a:r>
              <a:rPr lang="en-US" altLang="ko-KR" baseline="-25000" dirty="0"/>
              <a:t>10</a:t>
            </a:r>
            <a:endParaRPr lang="en-US" altLang="ko-KR" dirty="0"/>
          </a:p>
          <a:p>
            <a:pPr lvl="4">
              <a:defRPr/>
            </a:pPr>
            <a:r>
              <a:rPr lang="en-US" altLang="ko-KR" dirty="0"/>
              <a:t>3</a:t>
            </a:r>
            <a:r>
              <a:rPr dirty="0"/>
              <a:t>단계 </a:t>
            </a:r>
            <a:r>
              <a:rPr lang="en-US" altLang="ko-KR" dirty="0"/>
              <a:t>: </a:t>
            </a:r>
            <a:r>
              <a:rPr dirty="0"/>
              <a:t>소수부분의 </a:t>
            </a:r>
            <a:r>
              <a:rPr lang="en-US" altLang="ko-KR" dirty="0"/>
              <a:t>10</a:t>
            </a:r>
            <a:r>
              <a:rPr dirty="0"/>
              <a:t>진수를 </a:t>
            </a:r>
            <a:r>
              <a:rPr lang="en-US" altLang="ko-KR" dirty="0"/>
              <a:t>2</a:t>
            </a:r>
            <a:r>
              <a:rPr dirty="0"/>
              <a:t>진수로 변환한다</a:t>
            </a:r>
            <a:r>
              <a:rPr lang="en-US" altLang="ko-KR" dirty="0"/>
              <a:t>. </a:t>
            </a:r>
            <a:endParaRPr dirty="0"/>
          </a:p>
          <a:p>
            <a:pPr marL="269875" lvl="2" indent="0" algn="just" latinLnBrk="1">
              <a:buFont typeface="Wingdings" pitchFamily="2" charset="2"/>
              <a:buNone/>
              <a:defRPr/>
            </a:pPr>
            <a:r>
              <a:rPr lang="ko-KR" altLang="en-US" sz="1600"/>
              <a:t>                       </a:t>
            </a:r>
            <a:r>
              <a:rPr sz="1600"/>
              <a:t>(0.625)</a:t>
            </a:r>
            <a:r>
              <a:rPr sz="1600" baseline="-25000"/>
              <a:t>10</a:t>
            </a:r>
            <a:r>
              <a:rPr lang="ko-KR" altLang="en-US" sz="1600"/>
              <a:t> </a:t>
            </a:r>
            <a:r>
              <a:rPr sz="1600"/>
              <a:t>= (0.101)</a:t>
            </a:r>
            <a:r>
              <a:rPr sz="1600" baseline="-25000"/>
              <a:t>2</a:t>
            </a:r>
            <a:endParaRPr lang="ko-KR" altLang="en-US" sz="1600"/>
          </a:p>
          <a:p>
            <a:pPr lvl="4">
              <a:defRPr/>
            </a:pPr>
            <a:r>
              <a:rPr lang="en-US" altLang="ko-KR" dirty="0"/>
              <a:t>4</a:t>
            </a:r>
            <a:r>
              <a:rPr dirty="0"/>
              <a:t>단계 </a:t>
            </a:r>
            <a:r>
              <a:rPr lang="en-US" altLang="ko-KR" dirty="0"/>
              <a:t>: </a:t>
            </a:r>
            <a:r>
              <a:rPr dirty="0"/>
              <a:t>얻어진 정수와 소수의 </a:t>
            </a:r>
            <a:r>
              <a:rPr lang="en-US" altLang="ko-KR" dirty="0"/>
              <a:t>2</a:t>
            </a:r>
            <a:r>
              <a:rPr dirty="0"/>
              <a:t>진수를 합한다</a:t>
            </a:r>
            <a:r>
              <a:rPr lang="en-US" altLang="ko-KR" dirty="0"/>
              <a:t>. </a:t>
            </a:r>
            <a:endParaRPr dirty="0"/>
          </a:p>
          <a:p>
            <a:pPr marL="269875" lvl="2" indent="0" algn="just" latinLnBrk="1">
              <a:buFont typeface="Wingdings" pitchFamily="2" charset="2"/>
              <a:buNone/>
              <a:defRPr/>
            </a:pPr>
            <a:r>
              <a:rPr sz="1600"/>
              <a:t>           (137.625)</a:t>
            </a:r>
            <a:r>
              <a:rPr sz="1600" baseline="-25000"/>
              <a:t>10</a:t>
            </a:r>
            <a:r>
              <a:rPr lang="ko-KR" altLang="en-US" sz="1600"/>
              <a:t> </a:t>
            </a:r>
            <a:r>
              <a:rPr sz="1600"/>
              <a:t>= (10001001)</a:t>
            </a:r>
            <a:r>
              <a:rPr sz="1600" baseline="-25000"/>
              <a:t>2</a:t>
            </a:r>
            <a:r>
              <a:rPr lang="ko-KR" altLang="en-US" sz="1600"/>
              <a:t> </a:t>
            </a:r>
            <a:r>
              <a:rPr sz="1600"/>
              <a:t>+ (0.101)</a:t>
            </a:r>
            <a:r>
              <a:rPr sz="1600" baseline="-25000"/>
              <a:t>2</a:t>
            </a:r>
            <a:r>
              <a:rPr lang="ko-KR" altLang="en-US" sz="1600"/>
              <a:t> </a:t>
            </a:r>
            <a:endParaRPr sz="1600"/>
          </a:p>
          <a:p>
            <a:pPr marL="269875" lvl="2" indent="0" algn="just" latinLnBrk="1">
              <a:buFont typeface="Wingdings" pitchFamily="2" charset="2"/>
              <a:buNone/>
              <a:defRPr/>
            </a:pPr>
            <a:r>
              <a:rPr sz="1600"/>
              <a:t>                          = (10001001.101)</a:t>
            </a:r>
            <a:r>
              <a:rPr sz="1600" baseline="-25000"/>
              <a:t>2</a:t>
            </a:r>
            <a:endParaRPr lang="ko-KR" altLang="en-US" sz="1600"/>
          </a:p>
          <a:p>
            <a:pPr lvl="4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138" y="2746375"/>
            <a:ext cx="2674937" cy="190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938713"/>
            <a:ext cx="2879725" cy="165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51435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dirty="0" smtClean="0"/>
              <a:t> 보수의 </a:t>
            </a:r>
            <a:r>
              <a:rPr lang="ko-KR" altLang="en-US" dirty="0"/>
              <a:t>개념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dirty="0" smtClean="0"/>
              <a:t> 데이터의 </a:t>
            </a:r>
            <a:r>
              <a:rPr dirty="0"/>
              <a:t>2</a:t>
            </a:r>
            <a:r>
              <a:rPr lang="ko-KR" altLang="en-US" dirty="0"/>
              <a:t>진수 표현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dirty="0" smtClean="0"/>
              <a:t> 2</a:t>
            </a:r>
            <a:r>
              <a:rPr lang="ko-KR" altLang="en-US" dirty="0"/>
              <a:t>진수의 연산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dirty="0" smtClean="0"/>
              <a:t> 문자 </a:t>
            </a:r>
            <a:r>
              <a:rPr lang="ko-KR" altLang="en-US" dirty="0"/>
              <a:t>데이터의 표현</a:t>
            </a:r>
            <a:endParaRPr dirty="0"/>
          </a:p>
        </p:txBody>
      </p:sp>
      <p:sp>
        <p:nvSpPr>
          <p:cNvPr id="51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FFFF"/>
                </a:solidFill>
              </a:rPr>
              <a:t>목 차</a:t>
            </a:r>
            <a:endParaRPr lang="ko-KR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데이터의 </a:t>
            </a:r>
            <a:r>
              <a:rPr lang="en-US" altLang="ko-KR" b="1" smtClean="0"/>
              <a:t>2</a:t>
            </a:r>
            <a:r>
              <a:rPr lang="ko-KR" altLang="en-US" b="1" smtClean="0"/>
              <a:t>진수 표현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/>
              <a:t>소수점을 포함하고 있는 이진수</a:t>
            </a:r>
            <a:r>
              <a:rPr/>
              <a:t>의</a:t>
            </a:r>
            <a:r>
              <a:rPr altLang="ko-KR"/>
              <a:t> 십진수로 변환 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정수부분은 기존의 방법과 같이 </a:t>
            </a:r>
            <a:r>
              <a:rPr/>
              <a:t>2</a:t>
            </a:r>
            <a:r>
              <a:rPr lang="ko-KR" altLang="en-US"/>
              <a:t>의 지수 승을 이용하여 분해한다</a:t>
            </a:r>
            <a:r>
              <a:rPr/>
              <a:t>. </a:t>
            </a:r>
            <a:r>
              <a:rPr lang="ko-KR" altLang="en-US"/>
              <a:t>소수점 이하는 </a:t>
            </a:r>
            <a:r>
              <a:rPr/>
              <a:t>2</a:t>
            </a:r>
            <a:r>
              <a:rPr lang="ko-KR" altLang="en-US"/>
              <a:t>의 </a:t>
            </a:r>
            <a:r>
              <a:rPr/>
              <a:t>(-)</a:t>
            </a:r>
            <a:r>
              <a:rPr lang="ko-KR" altLang="en-US"/>
              <a:t>지수 승을 사용한다</a:t>
            </a:r>
            <a:r>
              <a:rPr/>
              <a:t>. </a:t>
            </a:r>
            <a:endParaRPr lang="ko-KR" altLang="en-US"/>
          </a:p>
          <a:p>
            <a:pPr marL="539750" lvl="2" indent="0">
              <a:buFont typeface="Arial" pitchFamily="34" charset="0"/>
              <a:buNone/>
              <a:defRPr/>
            </a:pPr>
            <a:r>
              <a:rPr lang="pt-BR"/>
              <a:t>            A = a</a:t>
            </a:r>
            <a:r>
              <a:rPr lang="pt-BR" baseline="-25000"/>
              <a:t>n-1 </a:t>
            </a:r>
            <a:r>
              <a:rPr lang="pt-BR"/>
              <a:t>× 2</a:t>
            </a:r>
            <a:r>
              <a:rPr lang="pt-BR" baseline="30000"/>
              <a:t>-1</a:t>
            </a:r>
            <a:r>
              <a:rPr lang="pt-BR"/>
              <a:t> + a</a:t>
            </a:r>
            <a:r>
              <a:rPr lang="pt-BR" baseline="-25000"/>
              <a:t>n-2 </a:t>
            </a:r>
            <a:r>
              <a:rPr lang="pt-BR"/>
              <a:t>× 2</a:t>
            </a:r>
            <a:r>
              <a:rPr lang="pt-BR" baseline="30000"/>
              <a:t>-2</a:t>
            </a:r>
            <a:r>
              <a:rPr lang="pt-BR"/>
              <a:t> + ... + a</a:t>
            </a:r>
            <a:r>
              <a:rPr lang="pt-BR" baseline="-25000"/>
              <a:t>1</a:t>
            </a:r>
            <a:r>
              <a:rPr lang="pt-BR"/>
              <a:t> × 2</a:t>
            </a:r>
            <a:r>
              <a:rPr lang="pt-BR" baseline="30000"/>
              <a:t>-(n-1)</a:t>
            </a:r>
            <a:r>
              <a:rPr lang="pt-BR"/>
              <a:t> + a</a:t>
            </a:r>
            <a:r>
              <a:rPr lang="pt-BR" baseline="-25000"/>
              <a:t>0</a:t>
            </a:r>
            <a:r>
              <a:rPr lang="pt-BR"/>
              <a:t> × 2</a:t>
            </a:r>
            <a:r>
              <a:rPr lang="pt-BR" baseline="30000"/>
              <a:t>-n</a:t>
            </a:r>
            <a:endParaRPr lang="pt-BR"/>
          </a:p>
          <a:p>
            <a:pPr lvl="2">
              <a:defRPr/>
            </a:pPr>
            <a:endParaRPr/>
          </a:p>
          <a:p>
            <a:pPr lvl="2">
              <a:defRPr/>
            </a:pPr>
            <a:r>
              <a:rPr lang="ko-KR" altLang="en-US"/>
              <a:t>소수를 포함하는 이진수 </a:t>
            </a:r>
            <a:r>
              <a:rPr/>
              <a:t>(1101.101)</a:t>
            </a:r>
            <a:r>
              <a:rPr baseline="-25000"/>
              <a:t>2</a:t>
            </a:r>
            <a:r>
              <a:rPr lang="ko-KR" altLang="en-US" err="1"/>
              <a:t>를</a:t>
            </a:r>
            <a:r>
              <a:rPr lang="ko-KR" altLang="en-US"/>
              <a:t> 십진수로 변환한다</a:t>
            </a:r>
            <a:r>
              <a:rPr/>
              <a:t>. </a:t>
            </a:r>
            <a:r>
              <a:rPr lang="ko-KR" altLang="en-US"/>
              <a:t> </a:t>
            </a:r>
          </a:p>
          <a:p>
            <a:pPr lvl="2">
              <a:defRPr/>
            </a:pPr>
            <a:endParaRPr/>
          </a:p>
          <a:p>
            <a:pPr lvl="2">
              <a:defRPr/>
            </a:pPr>
            <a:endParaRPr/>
          </a:p>
          <a:p>
            <a:pPr marL="269875" lvl="2" indent="0" latinLnBrk="1"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/>
              <a:t>        (1101.101)</a:t>
            </a:r>
            <a:r>
              <a:rPr baseline="-25000"/>
              <a:t>2 </a:t>
            </a:r>
            <a:r>
              <a:rPr/>
              <a:t>= 1×2</a:t>
            </a:r>
            <a:r>
              <a:rPr baseline="30000"/>
              <a:t>3</a:t>
            </a:r>
            <a:r>
              <a:rPr/>
              <a:t> + 1×2</a:t>
            </a:r>
            <a:r>
              <a:rPr baseline="30000"/>
              <a:t>2</a:t>
            </a:r>
            <a:r>
              <a:rPr/>
              <a:t> + 0×2</a:t>
            </a:r>
            <a:r>
              <a:rPr baseline="30000"/>
              <a:t>1</a:t>
            </a:r>
            <a:r>
              <a:rPr/>
              <a:t> + 1×2</a:t>
            </a:r>
            <a:r>
              <a:rPr baseline="30000"/>
              <a:t>0</a:t>
            </a:r>
            <a:r>
              <a:rPr/>
              <a:t> + 1×2</a:t>
            </a:r>
            <a:r>
              <a:rPr baseline="30000"/>
              <a:t>-1</a:t>
            </a:r>
            <a:r>
              <a:rPr/>
              <a:t> + 0×2</a:t>
            </a:r>
            <a:r>
              <a:rPr baseline="30000"/>
              <a:t>-2</a:t>
            </a:r>
            <a:r>
              <a:rPr/>
              <a:t> + 1×2</a:t>
            </a:r>
            <a:r>
              <a:rPr baseline="30000"/>
              <a:t>-3</a:t>
            </a:r>
            <a:endParaRPr/>
          </a:p>
          <a:p>
            <a:pPr marL="269875" lvl="2" indent="0" latinLnBrk="1"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/>
              <a:t>                       = 8 + 4 + 1 + 0.5 + 0.125 = (13.625)</a:t>
            </a:r>
            <a:r>
              <a:rPr baseline="-25000"/>
              <a:t>10</a:t>
            </a:r>
            <a:r>
              <a:rPr/>
              <a:t>  </a:t>
            </a:r>
          </a:p>
          <a:p>
            <a:pPr lvl="2">
              <a:defRPr/>
            </a:pPr>
            <a:endParaRPr/>
          </a:p>
          <a:p>
            <a:pPr lvl="2">
              <a:defRPr/>
            </a:pPr>
            <a:endParaRPr lang="ko-KR" altLang="en-US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3511550"/>
            <a:ext cx="4676775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2</a:t>
            </a:r>
            <a:r>
              <a:rPr lang="ko-KR" altLang="ko-KR" b="1" smtClean="0"/>
              <a:t>진수의 연산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/>
              <a:t>진 정수의 덧셈 연산</a:t>
            </a:r>
            <a:endParaRPr lang="en-US" altLang="ko-KR"/>
          </a:p>
          <a:p>
            <a:pPr lvl="1">
              <a:defRPr/>
            </a:pPr>
            <a:r>
              <a:rPr altLang="ko-KR" err="1"/>
              <a:t>오버플로우가</a:t>
            </a:r>
            <a:r>
              <a:rPr altLang="ko-KR"/>
              <a:t> 발생하지 않는 덧셈 연산</a:t>
            </a:r>
          </a:p>
          <a:p>
            <a:pPr lvl="3">
              <a:defRPr/>
            </a:pPr>
            <a:r>
              <a:rPr lang="ko-KR" altLang="en-US" sz="1800">
                <a:latin typeface="Arial" charset="0"/>
              </a:rPr>
              <a:t>양수와 양수의 덧셈 </a:t>
            </a:r>
          </a:p>
          <a:p>
            <a:pPr lvl="4">
              <a:defRPr/>
            </a:pPr>
            <a:r>
              <a:rPr dirty="0">
                <a:latin typeface="Arial" charset="0"/>
              </a:rPr>
              <a:t>최상위 비트에서 자리 올림이 발생하지 않아 계산의 결과에서 오류가 발생하지 않고 정확한 답을 </a:t>
            </a:r>
            <a:r>
              <a:rPr dirty="0" smtClean="0">
                <a:latin typeface="Arial" charset="0"/>
              </a:rPr>
              <a:t>출력한다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 smtClean="0">
                <a:latin typeface="Arial" charset="0"/>
              </a:rPr>
              <a:t>          </a:t>
            </a:r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>
                <a:latin typeface="Arial" charset="0"/>
              </a:rPr>
              <a:t> </a:t>
            </a:r>
            <a:r>
              <a:rPr lang="en-US" altLang="ko-KR" dirty="0" smtClean="0">
                <a:latin typeface="Arial" charset="0"/>
              </a:rPr>
              <a:t>               </a:t>
            </a:r>
            <a:r>
              <a:rPr lang="en-US" altLang="ko-KR" dirty="0">
                <a:latin typeface="Arial" charset="0"/>
              </a:rPr>
              <a:t> (+2)</a:t>
            </a:r>
            <a:r>
              <a:rPr lang="en-US" altLang="ko-KR" baseline="-25000" dirty="0">
                <a:latin typeface="Arial" charset="0"/>
              </a:rPr>
              <a:t>10</a:t>
            </a:r>
            <a:r>
              <a:rPr lang="en-US" altLang="ko-KR" dirty="0">
                <a:latin typeface="Arial" charset="0"/>
              </a:rPr>
              <a:t> + (+3)</a:t>
            </a:r>
            <a:r>
              <a:rPr lang="en-US" altLang="ko-KR" baseline="-25000" dirty="0">
                <a:latin typeface="Arial" charset="0"/>
              </a:rPr>
              <a:t>10</a:t>
            </a:r>
            <a:r>
              <a:rPr lang="en-US" altLang="ko-KR" dirty="0">
                <a:latin typeface="Arial" charset="0"/>
              </a:rPr>
              <a:t> = (+5)</a:t>
            </a:r>
            <a:r>
              <a:rPr lang="en-US" altLang="ko-KR" baseline="-25000" dirty="0">
                <a:latin typeface="Arial" charset="0"/>
              </a:rPr>
              <a:t>10</a:t>
            </a:r>
            <a:endParaRPr lang="en-US" altLang="ko-KR" dirty="0">
              <a:latin typeface="Arial" charset="0"/>
            </a:endParaRPr>
          </a:p>
          <a:p>
            <a:pPr lvl="4">
              <a:defRPr/>
            </a:pPr>
            <a:endParaRPr lang="en-US" altLang="ko-KR" dirty="0" smtClean="0"/>
          </a:p>
          <a:p>
            <a:pPr lvl="4">
              <a:defRPr/>
            </a:pPr>
            <a:endParaRPr lang="en-US" altLang="ko-KR" dirty="0" smtClean="0"/>
          </a:p>
          <a:p>
            <a:pPr lvl="4">
              <a:defRPr/>
            </a:pPr>
            <a:endParaRPr lang="en-US" altLang="ko-KR" sz="1400" dirty="0"/>
          </a:p>
          <a:p>
            <a:pPr lvl="3">
              <a:defRPr/>
            </a:pPr>
            <a:r>
              <a:rPr lang="ko-KR" altLang="en-US" sz="1800">
                <a:latin typeface="Arial" charset="0"/>
              </a:rPr>
              <a:t>최상위 비트에서 자리 올림이 발생하지 않은 음수와 양수의 덧셈</a:t>
            </a:r>
          </a:p>
          <a:p>
            <a:pPr lvl="4">
              <a:defRPr/>
            </a:pPr>
            <a:r>
              <a:rPr dirty="0">
                <a:latin typeface="Arial" charset="0"/>
              </a:rPr>
              <a:t>최상위 비트에서 자리 올림수가 발생하지 않는다</a:t>
            </a:r>
            <a:r>
              <a:rPr lang="en-US" altLang="ko-KR" dirty="0">
                <a:latin typeface="Arial" charset="0"/>
              </a:rPr>
              <a:t>. </a:t>
            </a:r>
            <a:r>
              <a:rPr dirty="0">
                <a:latin typeface="Arial" charset="0"/>
              </a:rPr>
              <a:t>따라서 부호비트가 변경되는 등의 잘못된 계산이 발생하지 않아서 정확한 값을 얻을 수 있다</a:t>
            </a:r>
            <a:r>
              <a:rPr lang="en-US" altLang="ko-KR" dirty="0">
                <a:latin typeface="Arial" charset="0"/>
              </a:rPr>
              <a:t>. </a:t>
            </a:r>
            <a:endParaRPr lang="en-US" altLang="ko-KR" dirty="0" smtClean="0">
              <a:latin typeface="Arial" charset="0"/>
            </a:endParaRPr>
          </a:p>
          <a:p>
            <a:pPr lvl="4">
              <a:defRPr/>
            </a:pPr>
            <a:endParaRPr lang="en-US" altLang="ko-KR" dirty="0">
              <a:latin typeface="Arial" charset="0"/>
            </a:endParaRPr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 smtClean="0">
                <a:latin typeface="Arial" charset="0"/>
              </a:rPr>
              <a:t>                  </a:t>
            </a:r>
            <a:r>
              <a:rPr lang="en-US" altLang="ko-KR" dirty="0">
                <a:latin typeface="Arial" charset="0"/>
              </a:rPr>
              <a:t>(-6)</a:t>
            </a:r>
            <a:r>
              <a:rPr lang="en-US" altLang="ko-KR" baseline="-25000" dirty="0">
                <a:latin typeface="Arial" charset="0"/>
              </a:rPr>
              <a:t>10</a:t>
            </a:r>
            <a:r>
              <a:rPr lang="en-US" altLang="ko-KR" dirty="0">
                <a:latin typeface="Arial" charset="0"/>
              </a:rPr>
              <a:t> + (+3)</a:t>
            </a:r>
            <a:r>
              <a:rPr lang="en-US" altLang="ko-KR" baseline="-25000" dirty="0">
                <a:latin typeface="Arial" charset="0"/>
              </a:rPr>
              <a:t>10</a:t>
            </a:r>
            <a:r>
              <a:rPr lang="en-US" altLang="ko-KR" dirty="0">
                <a:latin typeface="Arial" charset="0"/>
              </a:rPr>
              <a:t> = (-3)</a:t>
            </a:r>
            <a:r>
              <a:rPr lang="en-US" altLang="ko-KR" baseline="-25000" dirty="0">
                <a:latin typeface="Arial" charset="0"/>
              </a:rPr>
              <a:t>10</a:t>
            </a:r>
            <a:endParaRPr dirty="0">
              <a:latin typeface="Arial" charset="0"/>
            </a:endParaRPr>
          </a:p>
          <a:p>
            <a:pPr lvl="4">
              <a:defRPr/>
            </a:pPr>
            <a:endParaRPr dirty="0"/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781300"/>
            <a:ext cx="1284288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5373688"/>
            <a:ext cx="1079500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2</a:t>
            </a:r>
            <a:r>
              <a:rPr lang="ko-KR" altLang="ko-KR" b="1" smtClean="0"/>
              <a:t>진수의 연산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/>
              <a:t>진 정수의 덧셈 연산</a:t>
            </a:r>
            <a:endParaRPr lang="en-US" altLang="ko-KR"/>
          </a:p>
          <a:p>
            <a:pPr lvl="1">
              <a:defRPr/>
            </a:pPr>
            <a:r>
              <a:rPr altLang="ko-KR" err="1"/>
              <a:t>오버플로우가</a:t>
            </a:r>
            <a:r>
              <a:rPr altLang="ko-KR"/>
              <a:t> 발생하지 않는 덧셈 연산</a:t>
            </a:r>
            <a:endParaRPr lang="en-US" altLang="ko-KR"/>
          </a:p>
          <a:p>
            <a:pPr lvl="3">
              <a:defRPr/>
            </a:pPr>
            <a:r>
              <a:rPr lang="ko-KR" altLang="en-US" sz="1800"/>
              <a:t>최상위 비트에서 자리 올림이 발생하는 음수와 양수의 덧셈</a:t>
            </a:r>
          </a:p>
          <a:p>
            <a:pPr lvl="4">
              <a:defRPr/>
            </a:pPr>
            <a:r>
              <a:rPr dirty="0"/>
              <a:t>덧셈 결과로 발생하는 최상위 비트에서 자리 올림 수는 버림</a:t>
            </a:r>
            <a:r>
              <a:rPr lang="en-US" altLang="ko-KR" dirty="0"/>
              <a:t>. </a:t>
            </a:r>
            <a:r>
              <a:rPr dirty="0"/>
              <a:t>하지만 연산에는 오류가 없이 올바른 답을 얻을 수 </a:t>
            </a:r>
            <a:r>
              <a:rPr dirty="0" smtClean="0"/>
              <a:t>있다</a:t>
            </a:r>
            <a:r>
              <a:rPr lang="en-US" altLang="ko-KR" dirty="0" smtClean="0"/>
              <a:t>.</a:t>
            </a:r>
          </a:p>
          <a:p>
            <a:pPr lvl="4">
              <a:defRPr/>
            </a:pPr>
            <a:endParaRPr lang="en-US" altLang="ko-KR" dirty="0"/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 smtClean="0"/>
              <a:t>       (-</a:t>
            </a:r>
            <a:r>
              <a:rPr lang="en-US" altLang="ko-KR" dirty="0"/>
              <a:t>3)</a:t>
            </a:r>
            <a:r>
              <a:rPr lang="en-US" altLang="ko-KR" baseline="-25000" dirty="0"/>
              <a:t>10</a:t>
            </a:r>
            <a:r>
              <a:rPr lang="en-US" altLang="ko-KR" dirty="0"/>
              <a:t> + (+5)</a:t>
            </a:r>
            <a:r>
              <a:rPr lang="en-US" altLang="ko-KR" baseline="-25000" dirty="0"/>
              <a:t>10</a:t>
            </a:r>
            <a:r>
              <a:rPr lang="en-US" altLang="ko-KR" dirty="0"/>
              <a:t> = (+2)</a:t>
            </a:r>
            <a:r>
              <a:rPr lang="en-US" altLang="ko-KR" baseline="-25000" dirty="0"/>
              <a:t>10</a:t>
            </a:r>
            <a:endParaRPr lang="en-US" altLang="ko-KR" dirty="0"/>
          </a:p>
          <a:p>
            <a:pPr lvl="4">
              <a:defRPr/>
            </a:pPr>
            <a:endParaRPr lang="en-US" altLang="ko-KR" dirty="0" smtClean="0"/>
          </a:p>
          <a:p>
            <a:pPr lvl="4">
              <a:defRPr/>
            </a:pPr>
            <a:endParaRPr lang="en-US" altLang="ko-KR" dirty="0"/>
          </a:p>
          <a:p>
            <a:pPr lvl="4">
              <a:defRPr/>
            </a:pPr>
            <a:endParaRPr lang="en-US" altLang="ko-KR" dirty="0" smtClean="0"/>
          </a:p>
          <a:p>
            <a:pPr lvl="3">
              <a:defRPr/>
            </a:pPr>
            <a:r>
              <a:rPr lang="ko-KR" altLang="en-US" sz="1800"/>
              <a:t>음수와 음수의 덧셈</a:t>
            </a:r>
          </a:p>
          <a:p>
            <a:pPr lvl="4">
              <a:defRPr/>
            </a:pPr>
            <a:r>
              <a:rPr dirty="0"/>
              <a:t>음수와 음수의 덧셈은 필연적으로 최상위 비트에서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dirty="0" smtClean="0"/>
              <a:t>자리 </a:t>
            </a:r>
            <a:r>
              <a:rPr dirty="0"/>
              <a:t>올림이 발생하고 자리 올림 수는 버림을 통해서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dirty="0" smtClean="0"/>
              <a:t>버려진다</a:t>
            </a:r>
            <a:r>
              <a:rPr lang="en-US" altLang="ko-KR" dirty="0"/>
              <a:t>. </a:t>
            </a:r>
            <a:r>
              <a:rPr dirty="0"/>
              <a:t>그러나 그 결과는 정확한 값이다</a:t>
            </a:r>
            <a:r>
              <a:rPr lang="en-US" altLang="ko-KR" dirty="0"/>
              <a:t>. </a:t>
            </a:r>
            <a:endParaRPr dirty="0"/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 smtClean="0"/>
              <a:t>       (-</a:t>
            </a:r>
            <a:r>
              <a:rPr lang="en-US" altLang="ko-KR" dirty="0"/>
              <a:t>2)</a:t>
            </a:r>
            <a:r>
              <a:rPr lang="en-US" altLang="ko-KR" baseline="-25000" dirty="0"/>
              <a:t>10</a:t>
            </a:r>
            <a:r>
              <a:rPr lang="en-US" altLang="ko-KR" dirty="0"/>
              <a:t> + (-4)</a:t>
            </a:r>
            <a:r>
              <a:rPr lang="en-US" altLang="ko-KR" baseline="-25000" dirty="0"/>
              <a:t>10</a:t>
            </a:r>
            <a:r>
              <a:rPr lang="en-US" altLang="ko-KR" dirty="0"/>
              <a:t> = (-6)</a:t>
            </a:r>
            <a:r>
              <a:rPr lang="en-US" altLang="ko-KR" baseline="-25000" dirty="0"/>
              <a:t>10</a:t>
            </a:r>
            <a:endParaRPr dirty="0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2809875"/>
            <a:ext cx="124460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5300663"/>
            <a:ext cx="126365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2</a:t>
            </a:r>
            <a:r>
              <a:rPr lang="ko-KR" altLang="ko-KR" b="1" smtClean="0"/>
              <a:t>진수의 연산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/>
              <a:t>진 정수의 덧셈 연산</a:t>
            </a:r>
            <a:endParaRPr lang="en-US" altLang="ko-KR"/>
          </a:p>
          <a:p>
            <a:pPr lvl="1">
              <a:defRPr/>
            </a:pPr>
            <a:r>
              <a:rPr altLang="ko-KR" err="1"/>
              <a:t>오버플로우가</a:t>
            </a:r>
            <a:r>
              <a:rPr altLang="ko-KR"/>
              <a:t> 발생하는 덧셈 연산</a:t>
            </a:r>
          </a:p>
          <a:p>
            <a:pPr lvl="4">
              <a:defRPr/>
            </a:pPr>
            <a:r>
              <a:rPr dirty="0"/>
              <a:t>덧셈 결과가 표현할 수 있는 범위를 초과하여 결과값이 틀리게 되는 상태를 덧셈의 </a:t>
            </a:r>
            <a:r>
              <a:rPr dirty="0" err="1"/>
              <a:t>오버플로우</a:t>
            </a:r>
            <a:r>
              <a:rPr dirty="0"/>
              <a:t> 상태라고 </a:t>
            </a:r>
            <a:r>
              <a:rPr dirty="0" smtClean="0"/>
              <a:t>한다</a:t>
            </a:r>
            <a:r>
              <a:rPr lang="en-US" altLang="ko-KR" dirty="0" smtClean="0"/>
              <a:t>.</a:t>
            </a:r>
          </a:p>
          <a:p>
            <a:pPr lvl="4">
              <a:defRPr/>
            </a:pPr>
            <a:endParaRPr lang="en-US" altLang="ko-KR" dirty="0"/>
          </a:p>
          <a:p>
            <a:pPr lvl="3">
              <a:defRPr/>
            </a:pPr>
            <a:r>
              <a:rPr lang="ko-KR" altLang="en-US" sz="1800"/>
              <a:t>양수와 양수의 덧셈</a:t>
            </a:r>
            <a:endParaRPr sz="1800"/>
          </a:p>
          <a:p>
            <a:pPr lvl="4">
              <a:defRPr/>
            </a:pPr>
            <a:r>
              <a:rPr spc="-100" dirty="0"/>
              <a:t>덧셈의 결과는 자리 올림으로 인해서 부호비트가 변경 잘못된 결과 </a:t>
            </a:r>
            <a:r>
              <a:rPr spc="-100" dirty="0" smtClean="0"/>
              <a:t>발생한다</a:t>
            </a:r>
            <a:r>
              <a:rPr lang="en-US" altLang="ko-KR" spc="-100" dirty="0" smtClean="0"/>
              <a:t>. </a:t>
            </a:r>
            <a:r>
              <a:rPr spc="-100" dirty="0" smtClean="0"/>
              <a:t> </a:t>
            </a:r>
            <a:endParaRPr spc="-100" dirty="0"/>
          </a:p>
          <a:p>
            <a:pPr lvl="4">
              <a:defRPr/>
            </a:pPr>
            <a:endParaRPr lang="en-US" altLang="ko-KR" dirty="0" smtClean="0"/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 smtClean="0"/>
              <a:t>       (+</a:t>
            </a:r>
            <a:r>
              <a:rPr lang="en-US" altLang="ko-KR" dirty="0"/>
              <a:t>4)</a:t>
            </a:r>
            <a:r>
              <a:rPr lang="en-US" altLang="ko-KR" baseline="-25000" dirty="0"/>
              <a:t>10</a:t>
            </a:r>
            <a:r>
              <a:rPr lang="en-US" altLang="ko-KR" dirty="0"/>
              <a:t> + (+5)</a:t>
            </a:r>
            <a:r>
              <a:rPr lang="en-US" altLang="ko-KR" baseline="-25000" dirty="0"/>
              <a:t>10</a:t>
            </a:r>
            <a:r>
              <a:rPr lang="en-US" altLang="ko-KR" dirty="0"/>
              <a:t> = (+9)</a:t>
            </a:r>
            <a:r>
              <a:rPr lang="en-US" altLang="ko-KR" baseline="-25000" dirty="0"/>
              <a:t>10</a:t>
            </a:r>
            <a:endParaRPr lang="en-US" altLang="ko-KR" dirty="0"/>
          </a:p>
          <a:p>
            <a:pPr lvl="4">
              <a:defRPr/>
            </a:pPr>
            <a:endParaRPr lang="en-US" altLang="ko-KR" dirty="0" smtClean="0"/>
          </a:p>
          <a:p>
            <a:pPr lvl="4">
              <a:defRPr/>
            </a:pPr>
            <a:endParaRPr lang="en-US" altLang="ko-KR" sz="2000" dirty="0"/>
          </a:p>
          <a:p>
            <a:pPr lvl="3">
              <a:defRPr/>
            </a:pPr>
            <a:r>
              <a:rPr lang="ko-KR" altLang="en-US" sz="1800"/>
              <a:t>음수와 음수의 덧셈</a:t>
            </a:r>
          </a:p>
          <a:p>
            <a:pPr lvl="4">
              <a:defRPr/>
            </a:pPr>
            <a:r>
              <a:rPr dirty="0"/>
              <a:t>자리 올림이 발생하고 부호 비트는 </a:t>
            </a:r>
            <a:r>
              <a:rPr dirty="0" smtClean="0"/>
              <a:t>변경된다</a:t>
            </a:r>
            <a:r>
              <a:rPr lang="en-US" altLang="ko-KR" dirty="0"/>
              <a:t>. </a:t>
            </a:r>
            <a:endParaRPr dirty="0"/>
          </a:p>
          <a:p>
            <a:pPr lvl="4">
              <a:defRPr/>
            </a:pPr>
            <a:endParaRPr lang="en-US" altLang="ko-KR" dirty="0" smtClean="0"/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 smtClean="0"/>
              <a:t>       (-</a:t>
            </a:r>
            <a:r>
              <a:rPr lang="en-US" altLang="ko-KR" dirty="0"/>
              <a:t>7)</a:t>
            </a:r>
            <a:r>
              <a:rPr lang="en-US" altLang="ko-KR" baseline="-25000" dirty="0"/>
              <a:t>10</a:t>
            </a:r>
            <a:r>
              <a:rPr lang="en-US" altLang="ko-KR" dirty="0"/>
              <a:t> + (-6)</a:t>
            </a:r>
            <a:r>
              <a:rPr lang="en-US" altLang="ko-KR" baseline="-25000" dirty="0"/>
              <a:t>10</a:t>
            </a:r>
            <a:r>
              <a:rPr lang="en-US" altLang="ko-KR" dirty="0"/>
              <a:t> = (-13)</a:t>
            </a:r>
            <a:r>
              <a:rPr lang="en-US" altLang="ko-KR" baseline="-25000" dirty="0"/>
              <a:t>10</a:t>
            </a:r>
            <a:endParaRPr lang="en-US" altLang="ko-KR" dirty="0"/>
          </a:p>
          <a:p>
            <a:pPr lvl="4">
              <a:defRPr/>
            </a:pPr>
            <a:endParaRPr dirty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644900"/>
            <a:ext cx="200025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300663"/>
            <a:ext cx="2087563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2</a:t>
            </a:r>
            <a:r>
              <a:rPr lang="ko-KR" altLang="ko-KR" b="1" smtClean="0"/>
              <a:t>진수의 연산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/>
              <a:t>진수 정수의 뺄셈 연산</a:t>
            </a:r>
            <a:endParaRPr lang="en-US" altLang="ko-KR"/>
          </a:p>
          <a:p>
            <a:pPr lvl="3">
              <a:defRPr/>
            </a:pPr>
            <a:r>
              <a:rPr sz="1800"/>
              <a:t>2</a:t>
            </a:r>
            <a:r>
              <a:rPr lang="ko-KR" altLang="en-US" sz="1800"/>
              <a:t>의 보수를 사용 결과적으로 덧셈을 수행한다</a:t>
            </a:r>
            <a:endParaRPr sz="1800"/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pt-BR" altLang="ko-KR" dirty="0" smtClean="0"/>
              <a:t>   A </a:t>
            </a:r>
            <a:r>
              <a:rPr lang="pt-BR" altLang="ko-KR" dirty="0"/>
              <a:t>- (+B) = A + (-B), A - (-B) = A + (+B)</a:t>
            </a:r>
          </a:p>
          <a:p>
            <a:pPr lvl="4">
              <a:defRPr/>
            </a:pPr>
            <a:r>
              <a:rPr dirty="0" smtClean="0"/>
              <a:t>빼지는 </a:t>
            </a:r>
            <a:r>
              <a:rPr dirty="0"/>
              <a:t>수 </a:t>
            </a:r>
            <a:r>
              <a:rPr lang="en-US" altLang="ko-KR" dirty="0"/>
              <a:t>A</a:t>
            </a:r>
            <a:r>
              <a:rPr dirty="0"/>
              <a:t>를 </a:t>
            </a:r>
            <a:r>
              <a:rPr dirty="0" err="1"/>
              <a:t>피감수</a:t>
            </a:r>
            <a:r>
              <a:rPr lang="en-US" altLang="ko-KR" dirty="0"/>
              <a:t>(minuend)</a:t>
            </a:r>
            <a:r>
              <a:rPr dirty="0"/>
              <a:t>라 하며</a:t>
            </a:r>
            <a:r>
              <a:rPr lang="en-US" altLang="ko-KR" dirty="0"/>
              <a:t>, </a:t>
            </a:r>
            <a:r>
              <a:rPr dirty="0"/>
              <a:t>빼는 수 </a:t>
            </a:r>
            <a:r>
              <a:rPr lang="en-US" altLang="ko-KR" dirty="0"/>
              <a:t>B</a:t>
            </a:r>
            <a:r>
              <a:rPr dirty="0"/>
              <a:t>를 </a:t>
            </a:r>
            <a:r>
              <a:rPr dirty="0" smtClean="0"/>
              <a:t>감수라 한다</a:t>
            </a:r>
            <a:r>
              <a:rPr lang="en-US" dirty="0" smtClean="0"/>
              <a:t>.</a:t>
            </a:r>
            <a:r>
              <a:rPr dirty="0" smtClean="0"/>
              <a:t> </a:t>
            </a:r>
            <a:endParaRPr lang="en-US" dirty="0" smtClean="0"/>
          </a:p>
          <a:p>
            <a:pPr lvl="4">
              <a:defRPr/>
            </a:pPr>
            <a:endParaRPr sz="1000" dirty="0"/>
          </a:p>
          <a:p>
            <a:pPr lvl="3">
              <a:defRPr/>
            </a:pPr>
            <a:r>
              <a:rPr lang="ko-KR" sz="1800" err="1"/>
              <a:t>오버플로우가</a:t>
            </a:r>
            <a:r>
              <a:rPr lang="ko-KR" sz="1800"/>
              <a:t> 발생하지 않는 뺄셈 연산</a:t>
            </a:r>
          </a:p>
          <a:p>
            <a:pPr lvl="4">
              <a:defRPr/>
            </a:pPr>
            <a:r>
              <a:rPr spc="-100" dirty="0"/>
              <a:t>연산 결과가 디지털 장치에서 표현할 수 있는 범위 안에 존재 연산의 결과는 </a:t>
            </a:r>
            <a:r>
              <a:rPr spc="-100" dirty="0" smtClean="0"/>
              <a:t>정확하다</a:t>
            </a:r>
            <a:r>
              <a:rPr lang="en-US" altLang="ko-KR" spc="-100" dirty="0" smtClean="0"/>
              <a:t>. </a:t>
            </a:r>
          </a:p>
          <a:p>
            <a:pPr lvl="4">
              <a:defRPr/>
            </a:pPr>
            <a:endParaRPr spc="-100" dirty="0"/>
          </a:p>
          <a:p>
            <a:pPr lvl="3">
              <a:defRPr/>
            </a:pPr>
            <a:r>
              <a:rPr lang="ko-KR" altLang="en-US" sz="1800"/>
              <a:t>최상위 비트에서 자리 올림수가 발생하지 않는 뺄셈</a:t>
            </a:r>
          </a:p>
          <a:p>
            <a:pPr lvl="4">
              <a:defRPr/>
            </a:pPr>
            <a:r>
              <a:rPr lang="en-US" altLang="ko-KR" dirty="0"/>
              <a:t>10</a:t>
            </a:r>
            <a:r>
              <a:rPr dirty="0"/>
              <a:t>진수에서는 감수를 음수화하고 그 다음 뺄셈을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dirty="0" smtClean="0"/>
              <a:t>덧셈으로 </a:t>
            </a:r>
            <a:r>
              <a:rPr dirty="0"/>
              <a:t>고치고 계산을  </a:t>
            </a:r>
            <a:endParaRPr lang="en-US" altLang="ko-KR" dirty="0" smtClean="0"/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 smtClean="0"/>
              <a:t>    (+</a:t>
            </a:r>
            <a:r>
              <a:rPr lang="en-US" altLang="ko-KR" dirty="0"/>
              <a:t>2)</a:t>
            </a:r>
            <a:r>
              <a:rPr lang="en-US" altLang="ko-KR" baseline="-25000" dirty="0"/>
              <a:t>10</a:t>
            </a:r>
            <a:r>
              <a:rPr lang="en-US" altLang="ko-KR" dirty="0"/>
              <a:t> – (+5)</a:t>
            </a:r>
            <a:r>
              <a:rPr lang="en-US" altLang="ko-KR" baseline="-25000" dirty="0"/>
              <a:t>10</a:t>
            </a:r>
            <a:r>
              <a:rPr lang="en-US" altLang="ko-KR" dirty="0"/>
              <a:t> = (+2)</a:t>
            </a:r>
            <a:r>
              <a:rPr lang="en-US" altLang="ko-KR" baseline="-25000" dirty="0"/>
              <a:t>10</a:t>
            </a:r>
            <a:r>
              <a:rPr lang="en-US" altLang="ko-KR" dirty="0"/>
              <a:t> + (-5)</a:t>
            </a:r>
            <a:r>
              <a:rPr lang="en-US" altLang="ko-KR" baseline="-25000" dirty="0"/>
              <a:t>10</a:t>
            </a:r>
            <a:r>
              <a:rPr lang="en-US" altLang="ko-KR" dirty="0"/>
              <a:t> = (-3)</a:t>
            </a:r>
            <a:r>
              <a:rPr lang="en-US" altLang="ko-KR" baseline="-25000" dirty="0"/>
              <a:t>10</a:t>
            </a:r>
            <a:r>
              <a:rPr lang="en-US" altLang="ko-KR" dirty="0"/>
              <a:t> → 0010+1011=1101</a:t>
            </a:r>
          </a:p>
          <a:p>
            <a:pPr lvl="4">
              <a:defRPr/>
            </a:pPr>
            <a:r>
              <a:rPr dirty="0"/>
              <a:t>최상위 비트에서 자리 올림 발생하는 뺄셈</a:t>
            </a:r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 smtClean="0"/>
              <a:t>    (+</a:t>
            </a:r>
            <a:r>
              <a:rPr lang="en-US" altLang="ko-KR" dirty="0"/>
              <a:t>5)</a:t>
            </a:r>
            <a:r>
              <a:rPr lang="en-US" altLang="ko-KR" baseline="-25000" dirty="0"/>
              <a:t>10</a:t>
            </a:r>
            <a:r>
              <a:rPr lang="en-US" altLang="ko-KR" dirty="0"/>
              <a:t> – (+2)</a:t>
            </a:r>
            <a:r>
              <a:rPr lang="en-US" altLang="ko-KR" baseline="-25000" dirty="0"/>
              <a:t>10</a:t>
            </a:r>
            <a:r>
              <a:rPr lang="en-US" altLang="ko-KR" dirty="0"/>
              <a:t> = (+5)</a:t>
            </a:r>
            <a:r>
              <a:rPr lang="en-US" altLang="ko-KR" baseline="-25000" dirty="0"/>
              <a:t>10</a:t>
            </a:r>
            <a:r>
              <a:rPr lang="en-US" altLang="ko-KR" dirty="0"/>
              <a:t> + (-2)</a:t>
            </a:r>
            <a:r>
              <a:rPr lang="en-US" altLang="ko-KR" baseline="-25000" dirty="0"/>
              <a:t>10</a:t>
            </a:r>
            <a:r>
              <a:rPr lang="en-US" altLang="ko-KR" dirty="0"/>
              <a:t> = (+3)</a:t>
            </a:r>
            <a:r>
              <a:rPr lang="en-US" altLang="ko-KR" baseline="-25000" dirty="0"/>
              <a:t>10</a:t>
            </a:r>
            <a:r>
              <a:rPr lang="en-US" altLang="ko-KR" dirty="0"/>
              <a:t>  → </a:t>
            </a:r>
            <a:endParaRPr lang="en-US" altLang="ko-KR" dirty="0" smtClean="0"/>
          </a:p>
          <a:p>
            <a:pPr marL="801687" lvl="4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lvl="4">
              <a:defRPr/>
            </a:pPr>
            <a:r>
              <a:rPr dirty="0"/>
              <a:t>부호비트의 변경은 없으나 자림 올림이 발생하였다</a:t>
            </a:r>
            <a:r>
              <a:rPr lang="en-US" altLang="ko-KR" dirty="0"/>
              <a:t>. </a:t>
            </a:r>
            <a:r>
              <a:rPr dirty="0"/>
              <a:t>자리 올림 수는 버려지게 되고 나머지를 취하면 올바른 값을 얻을 수 있다</a:t>
            </a:r>
            <a:r>
              <a:rPr lang="en-US" altLang="ko-KR" dirty="0"/>
              <a:t>.</a:t>
            </a:r>
            <a:endParaRPr dirty="0"/>
          </a:p>
          <a:p>
            <a:pPr lvl="4">
              <a:defRPr/>
            </a:pPr>
            <a:endParaRPr dirty="0" smtClean="0"/>
          </a:p>
          <a:p>
            <a:pPr lvl="3">
              <a:defRPr/>
            </a:pPr>
            <a:endParaRPr/>
          </a:p>
          <a:p>
            <a:pPr lvl="3">
              <a:defRPr/>
            </a:pPr>
            <a:endParaRPr lang="ko-KR" altLang="en-US"/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4081463"/>
            <a:ext cx="1800225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2</a:t>
            </a:r>
            <a:r>
              <a:rPr lang="ko-KR" altLang="ko-KR" b="1" smtClean="0"/>
              <a:t>진수의 연산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/>
              <a:t>진수 정수의 뺄셈 연산</a:t>
            </a:r>
            <a:endParaRPr lang="en-US" altLang="ko-KR"/>
          </a:p>
          <a:p>
            <a:pPr lvl="2">
              <a:defRPr/>
            </a:pPr>
            <a:r>
              <a:rPr lang="ko-KR" altLang="en-US" spc="-100">
                <a:latin typeface="Arial" charset="0"/>
              </a:rPr>
              <a:t>뺄셈 결과가 그 범위를 초과하여 틀리게 되는 상태를 뺄셈 </a:t>
            </a:r>
            <a:r>
              <a:rPr lang="ko-KR" altLang="en-US" spc="-100" err="1">
                <a:latin typeface="Arial" charset="0"/>
              </a:rPr>
              <a:t>오버플로우라고</a:t>
            </a:r>
            <a:r>
              <a:rPr lang="ko-KR" altLang="en-US" spc="-100">
                <a:latin typeface="Arial" charset="0"/>
              </a:rPr>
              <a:t> 한다</a:t>
            </a:r>
            <a:r>
              <a:rPr spc="-100">
                <a:latin typeface="Arial" charset="0"/>
              </a:rPr>
              <a:t>. </a:t>
            </a:r>
          </a:p>
          <a:p>
            <a:pPr lvl="3">
              <a:defRPr/>
            </a:pPr>
            <a:r>
              <a:rPr lang="ko-KR" altLang="en-US" sz="1800"/>
              <a:t>최상위 비트에서 자리올림이 발생하지 않는 경우</a:t>
            </a:r>
          </a:p>
          <a:p>
            <a:pPr lvl="4">
              <a:defRPr/>
            </a:pPr>
            <a:r>
              <a:rPr dirty="0"/>
              <a:t>부호비트가 변경이 발생하지만 자림 올림이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dirty="0" smtClean="0"/>
              <a:t>발생하지 </a:t>
            </a:r>
            <a:r>
              <a:rPr dirty="0"/>
              <a:t>않은 경우</a:t>
            </a:r>
            <a:r>
              <a:rPr lang="en-US" altLang="ko-KR" dirty="0" smtClean="0"/>
              <a:t>?</a:t>
            </a:r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 smtClean="0">
                <a:latin typeface="Arial" charset="0"/>
              </a:rPr>
              <a:t>         (+</a:t>
            </a:r>
            <a:r>
              <a:rPr lang="en-US" altLang="ko-KR" dirty="0">
                <a:latin typeface="Arial" charset="0"/>
              </a:rPr>
              <a:t>7)</a:t>
            </a:r>
            <a:r>
              <a:rPr lang="en-US" altLang="ko-KR" baseline="-25000" dirty="0">
                <a:latin typeface="Arial" charset="0"/>
              </a:rPr>
              <a:t>10</a:t>
            </a:r>
            <a:r>
              <a:rPr lang="en-US" altLang="ko-KR" dirty="0">
                <a:latin typeface="Arial" charset="0"/>
              </a:rPr>
              <a:t> – (-5)</a:t>
            </a:r>
            <a:r>
              <a:rPr lang="en-US" altLang="ko-KR" baseline="-25000" dirty="0">
                <a:latin typeface="Arial" charset="0"/>
              </a:rPr>
              <a:t>10</a:t>
            </a:r>
            <a:r>
              <a:rPr lang="en-US" altLang="ko-KR" dirty="0">
                <a:latin typeface="Arial" charset="0"/>
              </a:rPr>
              <a:t> = (+7)</a:t>
            </a:r>
            <a:r>
              <a:rPr lang="en-US" altLang="ko-KR" baseline="-25000" dirty="0">
                <a:latin typeface="Arial" charset="0"/>
              </a:rPr>
              <a:t>10</a:t>
            </a:r>
            <a:r>
              <a:rPr lang="en-US" altLang="ko-KR" dirty="0">
                <a:latin typeface="Arial" charset="0"/>
              </a:rPr>
              <a:t> + (+5)</a:t>
            </a:r>
            <a:r>
              <a:rPr lang="en-US" altLang="ko-KR" baseline="-25000" dirty="0">
                <a:latin typeface="Arial" charset="0"/>
              </a:rPr>
              <a:t>10</a:t>
            </a:r>
            <a:r>
              <a:rPr lang="en-US" altLang="ko-KR" dirty="0">
                <a:latin typeface="Arial" charset="0"/>
              </a:rPr>
              <a:t> = (+12)</a:t>
            </a:r>
            <a:r>
              <a:rPr lang="en-US" altLang="ko-KR" baseline="-25000" dirty="0">
                <a:latin typeface="Arial" charset="0"/>
              </a:rPr>
              <a:t>10  </a:t>
            </a:r>
            <a:r>
              <a:rPr lang="en-US" altLang="ko-KR" dirty="0">
                <a:latin typeface="Arial" charset="0"/>
              </a:rPr>
              <a:t>→</a:t>
            </a:r>
          </a:p>
          <a:p>
            <a:pPr lvl="4">
              <a:tabLst>
                <a:tab pos="269875" algn="l"/>
              </a:tabLst>
              <a:defRPr/>
            </a:pPr>
            <a:r>
              <a:rPr dirty="0">
                <a:latin typeface="Arial" charset="0"/>
              </a:rPr>
              <a:t>부호변경은 </a:t>
            </a:r>
            <a:r>
              <a:rPr dirty="0" err="1">
                <a:latin typeface="Arial" charset="0"/>
              </a:rPr>
              <a:t>오버플로우가</a:t>
            </a:r>
            <a:r>
              <a:rPr dirty="0">
                <a:latin typeface="Arial" charset="0"/>
              </a:rPr>
              <a:t> 발생한 것으로 </a:t>
            </a:r>
            <a:r>
              <a:rPr dirty="0" smtClean="0">
                <a:latin typeface="Arial" charset="0"/>
              </a:rPr>
              <a:t>답은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dirty="0" smtClean="0">
                <a:latin typeface="Arial" charset="0"/>
              </a:rPr>
              <a:t>정확하지 </a:t>
            </a:r>
            <a:r>
              <a:rPr dirty="0">
                <a:latin typeface="Arial" charset="0"/>
              </a:rPr>
              <a:t>않다</a:t>
            </a:r>
            <a:r>
              <a:rPr lang="en-US" altLang="ko-KR" dirty="0">
                <a:latin typeface="Arial" charset="0"/>
              </a:rPr>
              <a:t>. </a:t>
            </a:r>
            <a:endParaRPr lang="en-US" altLang="ko-KR" dirty="0" smtClean="0">
              <a:latin typeface="Arial" charset="0"/>
            </a:endParaRPr>
          </a:p>
          <a:p>
            <a:pPr lvl="4">
              <a:tabLst>
                <a:tab pos="269875" algn="l"/>
              </a:tabLst>
              <a:defRPr/>
            </a:pPr>
            <a:endParaRPr lang="en-US" altLang="ko-KR" dirty="0" smtClean="0">
              <a:latin typeface="Arial" charset="0"/>
            </a:endParaRPr>
          </a:p>
          <a:p>
            <a:pPr lvl="3">
              <a:tabLst>
                <a:tab pos="269875" algn="l"/>
              </a:tabLst>
              <a:defRPr/>
            </a:pPr>
            <a:r>
              <a:rPr lang="ko-KR" altLang="en-US" sz="1800">
                <a:latin typeface="Arial" charset="0"/>
              </a:rPr>
              <a:t>최상위 비트에서 자리 올림이 발생하는 경우</a:t>
            </a:r>
            <a:endParaRPr sz="1800">
              <a:latin typeface="Arial" charset="0"/>
            </a:endParaRPr>
          </a:p>
          <a:p>
            <a:pPr lvl="4">
              <a:tabLst>
                <a:tab pos="269875" algn="l"/>
              </a:tabLst>
              <a:defRPr/>
            </a:pPr>
            <a:r>
              <a:rPr dirty="0">
                <a:latin typeface="Arial" charset="0"/>
              </a:rPr>
              <a:t>부호비트가 변경되고 또한 최상위 비트에서 자리 올림이 발생한 경우</a:t>
            </a:r>
          </a:p>
          <a:p>
            <a:pPr marL="801687" lvl="4" indent="0"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 lang="en-US" altLang="ko-KR" dirty="0" smtClean="0">
                <a:latin typeface="Arial" charset="0"/>
              </a:rPr>
              <a:t>          (-</a:t>
            </a:r>
            <a:r>
              <a:rPr lang="en-US" altLang="ko-KR" dirty="0">
                <a:latin typeface="Arial" charset="0"/>
              </a:rPr>
              <a:t>6)</a:t>
            </a:r>
            <a:r>
              <a:rPr lang="en-US" altLang="ko-KR" baseline="-25000" dirty="0">
                <a:latin typeface="Arial" charset="0"/>
              </a:rPr>
              <a:t>10</a:t>
            </a:r>
            <a:r>
              <a:rPr lang="en-US" altLang="ko-KR" dirty="0">
                <a:latin typeface="Arial" charset="0"/>
              </a:rPr>
              <a:t> – (+4)</a:t>
            </a:r>
            <a:r>
              <a:rPr lang="en-US" altLang="ko-KR" baseline="-25000" dirty="0">
                <a:latin typeface="Arial" charset="0"/>
              </a:rPr>
              <a:t>10</a:t>
            </a:r>
            <a:r>
              <a:rPr lang="en-US" altLang="ko-KR" dirty="0">
                <a:latin typeface="Arial" charset="0"/>
              </a:rPr>
              <a:t> = (-6)</a:t>
            </a:r>
            <a:r>
              <a:rPr lang="en-US" altLang="ko-KR" baseline="-25000" dirty="0">
                <a:latin typeface="Arial" charset="0"/>
              </a:rPr>
              <a:t>10</a:t>
            </a:r>
            <a:r>
              <a:rPr lang="en-US" altLang="ko-KR" dirty="0">
                <a:latin typeface="Arial" charset="0"/>
              </a:rPr>
              <a:t> + (-4)</a:t>
            </a:r>
            <a:r>
              <a:rPr lang="en-US" altLang="ko-KR" baseline="-25000" dirty="0">
                <a:latin typeface="Arial" charset="0"/>
              </a:rPr>
              <a:t>10</a:t>
            </a:r>
            <a:r>
              <a:rPr lang="en-US" altLang="ko-KR" dirty="0">
                <a:latin typeface="Arial" charset="0"/>
              </a:rPr>
              <a:t> = (-10)</a:t>
            </a:r>
            <a:r>
              <a:rPr lang="en-US" altLang="ko-KR" baseline="-25000" dirty="0">
                <a:latin typeface="Arial" charset="0"/>
              </a:rPr>
              <a:t>10  </a:t>
            </a:r>
            <a:r>
              <a:rPr lang="en-US" altLang="ko-KR" dirty="0">
                <a:latin typeface="Arial" charset="0"/>
              </a:rPr>
              <a:t>→ </a:t>
            </a:r>
          </a:p>
          <a:p>
            <a:pPr lvl="4">
              <a:tabLst>
                <a:tab pos="269875" algn="l"/>
              </a:tabLst>
              <a:defRPr/>
            </a:pPr>
            <a:endParaRPr lang="en-US" altLang="ko-KR" dirty="0" smtClean="0">
              <a:latin typeface="Arial" charset="0"/>
            </a:endParaRPr>
          </a:p>
          <a:p>
            <a:pPr lvl="4">
              <a:tabLst>
                <a:tab pos="269875" algn="l"/>
              </a:tabLst>
              <a:defRPr/>
            </a:pPr>
            <a:r>
              <a:rPr dirty="0" smtClean="0">
                <a:latin typeface="Arial" charset="0"/>
              </a:rPr>
              <a:t>얻어진 </a:t>
            </a:r>
            <a:r>
              <a:rPr dirty="0">
                <a:latin typeface="Arial" charset="0"/>
              </a:rPr>
              <a:t>결과에서 버림의 과정을 거쳤지만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dirty="0" smtClean="0">
                <a:latin typeface="Arial" charset="0"/>
              </a:rPr>
              <a:t>그래도 </a:t>
            </a:r>
            <a:r>
              <a:rPr dirty="0">
                <a:latin typeface="Arial" charset="0"/>
              </a:rPr>
              <a:t>뺄셈의 </a:t>
            </a:r>
            <a:r>
              <a:rPr dirty="0" err="1">
                <a:latin typeface="Arial" charset="0"/>
              </a:rPr>
              <a:t>오버플로우가</a:t>
            </a:r>
            <a:r>
              <a:rPr dirty="0">
                <a:latin typeface="Arial" charset="0"/>
              </a:rPr>
              <a:t> 발생한 경우로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dirty="0" smtClean="0">
                <a:latin typeface="Arial" charset="0"/>
              </a:rPr>
              <a:t>계산결과는 </a:t>
            </a:r>
            <a:r>
              <a:rPr dirty="0">
                <a:latin typeface="Arial" charset="0"/>
              </a:rPr>
              <a:t>잘못된 것이다</a:t>
            </a:r>
            <a:r>
              <a:rPr lang="en-US" altLang="ko-KR" dirty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4">
              <a:tabLst>
                <a:tab pos="269875" algn="l"/>
              </a:tabLst>
              <a:defRPr/>
            </a:pPr>
            <a:endParaRPr dirty="0">
              <a:latin typeface="Arial" charset="0"/>
            </a:endParaRPr>
          </a:p>
          <a:p>
            <a:pPr lvl="4">
              <a:defRPr/>
            </a:pPr>
            <a:endParaRPr dirty="0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349500"/>
            <a:ext cx="3024187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0" y="4508500"/>
            <a:ext cx="29146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2</a:t>
            </a:r>
            <a:r>
              <a:rPr lang="ko-KR" altLang="ko-KR" b="1" smtClean="0"/>
              <a:t>진수의 연산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/>
              <a:t>진 정수의 곱셈 연산</a:t>
            </a:r>
            <a:endParaRPr lang="en-US" altLang="ko-KR"/>
          </a:p>
          <a:p>
            <a:pPr lvl="4">
              <a:defRPr/>
            </a:pPr>
            <a:r>
              <a:rPr lang="en-US" altLang="ko-KR" dirty="0">
                <a:latin typeface="Arial" charset="0"/>
              </a:rPr>
              <a:t>A × B = C</a:t>
            </a:r>
          </a:p>
          <a:p>
            <a:pPr lvl="3">
              <a:defRPr/>
            </a:pPr>
            <a:r>
              <a:rPr lang="ko-KR" altLang="en-US" sz="1800">
                <a:latin typeface="Arial" charset="0"/>
              </a:rPr>
              <a:t>곱하는 수</a:t>
            </a:r>
            <a:r>
              <a:rPr sz="1800">
                <a:latin typeface="Arial" charset="0"/>
              </a:rPr>
              <a:t>(B)</a:t>
            </a:r>
            <a:r>
              <a:rPr lang="ko-KR" altLang="en-US" sz="1800" err="1">
                <a:latin typeface="Arial" charset="0"/>
              </a:rPr>
              <a:t>를</a:t>
            </a:r>
            <a:r>
              <a:rPr lang="ko-KR" altLang="en-US" sz="1800">
                <a:latin typeface="Arial" charset="0"/>
              </a:rPr>
              <a:t> 승수라고 하며</a:t>
            </a:r>
            <a:r>
              <a:rPr sz="1800">
                <a:latin typeface="Arial" charset="0"/>
              </a:rPr>
              <a:t>, </a:t>
            </a:r>
            <a:r>
              <a:rPr lang="ko-KR" altLang="en-US" sz="1800">
                <a:latin typeface="Arial" charset="0"/>
              </a:rPr>
              <a:t>곱하여 지는 수</a:t>
            </a:r>
            <a:r>
              <a:rPr sz="1800">
                <a:latin typeface="Arial" charset="0"/>
              </a:rPr>
              <a:t>(A)</a:t>
            </a:r>
            <a:r>
              <a:rPr lang="ko-KR" altLang="en-US" sz="1800" err="1">
                <a:latin typeface="Arial" charset="0"/>
              </a:rPr>
              <a:t>를</a:t>
            </a:r>
            <a:r>
              <a:rPr lang="ko-KR" altLang="en-US" sz="1800">
                <a:latin typeface="Arial" charset="0"/>
              </a:rPr>
              <a:t> 피승수라고 한다</a:t>
            </a:r>
            <a:r>
              <a:rPr sz="1800">
                <a:latin typeface="Arial" charset="0"/>
              </a:rPr>
              <a:t>.</a:t>
            </a:r>
            <a:endParaRPr lang="ko-KR" altLang="en-US" sz="1800">
              <a:latin typeface="Arial" charset="0"/>
            </a:endParaRPr>
          </a:p>
          <a:p>
            <a:pPr lvl="3">
              <a:defRPr/>
            </a:pPr>
            <a:endParaRPr sz="1400"/>
          </a:p>
          <a:p>
            <a:pPr lvl="1">
              <a:defRPr/>
            </a:pPr>
            <a:r>
              <a:rPr/>
              <a:t>부호가 없는 </a:t>
            </a:r>
            <a:r>
              <a:rPr lang="en-US" altLang="ko-KR"/>
              <a:t>2</a:t>
            </a:r>
            <a:r>
              <a:rPr/>
              <a:t>진수의 곱셈</a:t>
            </a:r>
          </a:p>
          <a:p>
            <a:pPr lvl="4">
              <a:defRPr/>
            </a:pPr>
            <a:r>
              <a:rPr dirty="0"/>
              <a:t>승수의 각 숫자에 대하여 부분 합을 계산</a:t>
            </a:r>
            <a:r>
              <a:rPr lang="en-US" altLang="ko-KR" dirty="0"/>
              <a:t>, </a:t>
            </a:r>
            <a:r>
              <a:rPr dirty="0"/>
              <a:t>승수의 한 비트가 </a:t>
            </a:r>
            <a:r>
              <a:rPr lang="en-US" altLang="ko-KR" dirty="0"/>
              <a:t>0</a:t>
            </a:r>
            <a:r>
              <a:rPr dirty="0"/>
              <a:t>이면 부분 합도 </a:t>
            </a:r>
            <a:r>
              <a:rPr lang="en-US" altLang="ko-KR" dirty="0"/>
              <a:t>0</a:t>
            </a:r>
            <a:r>
              <a:rPr dirty="0"/>
              <a:t>이 된다</a:t>
            </a:r>
            <a:r>
              <a:rPr lang="en-US" altLang="ko-KR" dirty="0"/>
              <a:t>. </a:t>
            </a:r>
            <a:r>
              <a:rPr dirty="0"/>
              <a:t>그러나 </a:t>
            </a:r>
            <a:r>
              <a:rPr lang="en-US" altLang="ko-KR" dirty="0"/>
              <a:t>1</a:t>
            </a:r>
            <a:r>
              <a:rPr dirty="0"/>
              <a:t>이면 부분 합은 피승수와 동일하게 된다</a:t>
            </a:r>
            <a:r>
              <a:rPr lang="en-US" altLang="ko-KR" dirty="0"/>
              <a:t>. </a:t>
            </a:r>
          </a:p>
          <a:p>
            <a:pPr lvl="4">
              <a:defRPr/>
            </a:pPr>
            <a:r>
              <a:rPr spc="-100" dirty="0"/>
              <a:t>최종 결과값은 부분 합을 한 자릿수씩 왼쪽으로 이동하고</a:t>
            </a:r>
            <a:r>
              <a:rPr lang="en-US" altLang="ko-KR" spc="-100" dirty="0"/>
              <a:t>, </a:t>
            </a:r>
            <a:r>
              <a:rPr spc="-100" dirty="0"/>
              <a:t>더하여 구한다</a:t>
            </a:r>
            <a:r>
              <a:rPr lang="en-US" altLang="ko-KR" spc="-100" dirty="0"/>
              <a:t>. </a:t>
            </a:r>
          </a:p>
          <a:p>
            <a:pPr lvl="4">
              <a:defRPr/>
            </a:pPr>
            <a:r>
              <a:rPr dirty="0"/>
              <a:t>피승수 </a:t>
            </a:r>
            <a:r>
              <a:rPr lang="en-US" altLang="ko-KR" dirty="0"/>
              <a:t>1101</a:t>
            </a:r>
            <a:r>
              <a:rPr dirty="0"/>
              <a:t>과 승수 </a:t>
            </a:r>
            <a:r>
              <a:rPr lang="en-US" altLang="ko-KR" dirty="0"/>
              <a:t>1011</a:t>
            </a:r>
            <a:r>
              <a:rPr dirty="0"/>
              <a:t>과의 곱셈 </a:t>
            </a:r>
            <a:r>
              <a:rPr dirty="0" smtClean="0"/>
              <a:t>과정</a:t>
            </a:r>
            <a:r>
              <a:rPr lang="en-US" dirty="0" smtClean="0"/>
              <a:t>,</a:t>
            </a:r>
            <a:endParaRPr lang="en-US" altLang="ko-KR" dirty="0" smtClean="0"/>
          </a:p>
          <a:p>
            <a:pPr lvl="4">
              <a:defRPr/>
            </a:pPr>
            <a:endParaRPr lang="en-US" altLang="ko-KR" dirty="0"/>
          </a:p>
          <a:p>
            <a:pPr lvl="4">
              <a:defRPr/>
            </a:pPr>
            <a:endParaRPr lang="en-US" altLang="ko-KR" sz="2800" dirty="0" smtClean="0"/>
          </a:p>
          <a:p>
            <a:pPr lvl="4">
              <a:defRPr/>
            </a:pPr>
            <a:endParaRPr lang="en-US" altLang="ko-KR" dirty="0" smtClean="0"/>
          </a:p>
          <a:p>
            <a:pPr lvl="4">
              <a:defRPr/>
            </a:pPr>
            <a:endParaRPr lang="en-US" altLang="ko-KR" dirty="0"/>
          </a:p>
          <a:p>
            <a:pPr lvl="4">
              <a:defRPr/>
            </a:pPr>
            <a:endParaRPr lang="en-US" altLang="ko-KR" dirty="0" smtClean="0"/>
          </a:p>
          <a:p>
            <a:pPr lvl="4">
              <a:defRPr/>
            </a:pPr>
            <a:endParaRPr dirty="0"/>
          </a:p>
          <a:p>
            <a:pPr lvl="4">
              <a:defRPr/>
            </a:pPr>
            <a:r>
              <a:rPr lang="en-US" altLang="ko-KR" spc="-100" dirty="0"/>
              <a:t>4</a:t>
            </a:r>
            <a:r>
              <a:rPr spc="-100" dirty="0"/>
              <a:t>비트의 두 수가 서로 곱셈을 수행하면</a:t>
            </a:r>
            <a:r>
              <a:rPr lang="en-US" altLang="ko-KR" spc="-100" dirty="0"/>
              <a:t>, 2</a:t>
            </a:r>
            <a:r>
              <a:rPr spc="-100" dirty="0"/>
              <a:t>배인 </a:t>
            </a:r>
            <a:r>
              <a:rPr lang="en-US" altLang="ko-KR" spc="-100" dirty="0"/>
              <a:t>8</a:t>
            </a:r>
            <a:r>
              <a:rPr spc="-100" dirty="0"/>
              <a:t>비트의 길이의 결과를 출력 </a:t>
            </a:r>
          </a:p>
          <a:p>
            <a:pPr lvl="4">
              <a:defRPr/>
            </a:pPr>
            <a:r>
              <a:rPr dirty="0"/>
              <a:t>일반화하면</a:t>
            </a:r>
            <a:r>
              <a:rPr lang="en-US" altLang="ko-KR" dirty="0"/>
              <a:t>, </a:t>
            </a:r>
            <a:r>
              <a:rPr dirty="0"/>
              <a:t>두 </a:t>
            </a:r>
            <a:r>
              <a:rPr lang="en-US" altLang="ko-KR" dirty="0"/>
              <a:t>N</a:t>
            </a:r>
            <a:r>
              <a:rPr dirty="0"/>
              <a:t>비트 </a:t>
            </a:r>
            <a:r>
              <a:rPr lang="en-US" altLang="ko-KR" dirty="0"/>
              <a:t>2</a:t>
            </a:r>
            <a:r>
              <a:rPr dirty="0"/>
              <a:t>진 정수를 곱한 결과값의 길이는 </a:t>
            </a:r>
            <a:r>
              <a:rPr lang="en-US" altLang="ko-KR" dirty="0"/>
              <a:t>2N </a:t>
            </a:r>
            <a:r>
              <a:rPr dirty="0"/>
              <a:t>비트가 된다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979863"/>
            <a:ext cx="38893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2</a:t>
            </a:r>
            <a:r>
              <a:rPr lang="ko-KR" altLang="ko-KR" b="1" smtClean="0"/>
              <a:t>진수의 연산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/>
              <a:t>진 정수의 곱셈 연산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2</a:t>
            </a:r>
            <a:r>
              <a:rPr/>
              <a:t>의 보수에 의해서 부호를 갖는 </a:t>
            </a:r>
            <a:r>
              <a:rPr lang="en-US" altLang="ko-KR"/>
              <a:t>2</a:t>
            </a:r>
            <a:r>
              <a:rPr/>
              <a:t>진수의 곱셈</a:t>
            </a:r>
          </a:p>
          <a:p>
            <a:pPr lvl="4">
              <a:tabLst>
                <a:tab pos="269875" algn="l"/>
              </a:tabLst>
              <a:defRPr/>
            </a:pPr>
            <a:r>
              <a:rPr dirty="0">
                <a:latin typeface="Arial" charset="0"/>
              </a:rPr>
              <a:t>음수를 양수로 변환하고 부호가 없는 곱셈을 수행하고</a:t>
            </a:r>
            <a:r>
              <a:rPr lang="en-US" altLang="ko-KR" dirty="0">
                <a:latin typeface="Arial" charset="0"/>
              </a:rPr>
              <a:t>, </a:t>
            </a:r>
            <a:r>
              <a:rPr dirty="0">
                <a:latin typeface="Arial" charset="0"/>
              </a:rPr>
              <a:t>만약 승수와 피승수의 부호가 서로 다르다면 결과 값에 </a:t>
            </a:r>
            <a:r>
              <a:rPr lang="en-US" altLang="ko-KR" dirty="0">
                <a:latin typeface="Arial" charset="0"/>
              </a:rPr>
              <a:t>2</a:t>
            </a:r>
            <a:r>
              <a:rPr dirty="0">
                <a:latin typeface="Arial" charset="0"/>
              </a:rPr>
              <a:t>의 보수를 취하여 부호를 </a:t>
            </a:r>
            <a:r>
              <a:rPr dirty="0" smtClean="0">
                <a:latin typeface="Arial" charset="0"/>
              </a:rPr>
              <a:t>변경한다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2" algn="just" latinLnBrk="1"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            0010 ×</a:t>
            </a:r>
            <a:r>
              <a:rPr lang="ko-KR" altLang="en-US">
                <a:latin typeface="Arial" charset="0"/>
              </a:rPr>
              <a:t> </a:t>
            </a:r>
            <a:r>
              <a:rPr>
                <a:latin typeface="Arial" charset="0"/>
              </a:rPr>
              <a:t>1001</a:t>
            </a:r>
            <a:endParaRPr lang="ko-KR" altLang="en-US">
              <a:latin typeface="Arial" charset="0"/>
            </a:endParaRPr>
          </a:p>
          <a:p>
            <a:pPr lvl="4">
              <a:tabLst>
                <a:tab pos="269875" algn="l"/>
              </a:tabLst>
              <a:defRPr/>
            </a:pPr>
            <a:r>
              <a:rPr dirty="0" smtClean="0">
                <a:latin typeface="Arial" charset="0"/>
              </a:rPr>
              <a:t>부호가 </a:t>
            </a:r>
            <a:r>
              <a:rPr dirty="0">
                <a:latin typeface="Arial" charset="0"/>
              </a:rPr>
              <a:t>없는 </a:t>
            </a:r>
            <a:r>
              <a:rPr lang="en-US" altLang="ko-KR" dirty="0">
                <a:latin typeface="Arial" charset="0"/>
              </a:rPr>
              <a:t>2</a:t>
            </a:r>
            <a:r>
              <a:rPr dirty="0">
                <a:latin typeface="Arial" charset="0"/>
              </a:rPr>
              <a:t>진수의 곱셈을 수행하기 위해서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dirty="0" smtClean="0">
                <a:latin typeface="Arial" charset="0"/>
              </a:rPr>
              <a:t>음수 </a:t>
            </a:r>
            <a:r>
              <a:rPr lang="en-US" altLang="ko-KR" dirty="0" smtClean="0">
                <a:latin typeface="Arial" charset="0"/>
              </a:rPr>
              <a:t>1001</a:t>
            </a:r>
            <a:r>
              <a:rPr dirty="0">
                <a:latin typeface="Arial" charset="0"/>
              </a:rPr>
              <a:t>의 </a:t>
            </a:r>
            <a:r>
              <a:rPr lang="en-US" altLang="ko-KR" dirty="0">
                <a:latin typeface="Arial" charset="0"/>
              </a:rPr>
              <a:t>2</a:t>
            </a:r>
            <a:r>
              <a:rPr dirty="0">
                <a:latin typeface="Arial" charset="0"/>
              </a:rPr>
              <a:t>의 보수를 </a:t>
            </a:r>
            <a:r>
              <a:rPr dirty="0" smtClean="0">
                <a:latin typeface="Arial" charset="0"/>
              </a:rPr>
              <a:t>구한다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 smtClean="0">
              <a:latin typeface="Arial" charset="0"/>
            </a:endParaRPr>
          </a:p>
          <a:p>
            <a:pPr lvl="2" algn="just" latinLnBrk="1"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            1001 </a:t>
            </a:r>
            <a:r>
              <a:rPr lang="ko-KR" altLang="en-US">
                <a:latin typeface="Arial" charset="0"/>
              </a:rPr>
              <a:t>→ </a:t>
            </a:r>
            <a:r>
              <a:rPr>
                <a:latin typeface="Arial" charset="0"/>
              </a:rPr>
              <a:t>0111</a:t>
            </a:r>
            <a:endParaRPr lang="ko-KR" altLang="en-US">
              <a:latin typeface="Arial" charset="0"/>
            </a:endParaRPr>
          </a:p>
          <a:p>
            <a:pPr lvl="4">
              <a:tabLst>
                <a:tab pos="269875" algn="l"/>
              </a:tabLst>
              <a:defRPr/>
            </a:pPr>
            <a:r>
              <a:rPr dirty="0" smtClean="0">
                <a:latin typeface="Arial" charset="0"/>
              </a:rPr>
              <a:t>부호 </a:t>
            </a:r>
            <a:r>
              <a:rPr dirty="0">
                <a:latin typeface="Arial" charset="0"/>
              </a:rPr>
              <a:t>없는 </a:t>
            </a:r>
            <a:r>
              <a:rPr lang="en-US" altLang="ko-KR" dirty="0">
                <a:latin typeface="Arial" charset="0"/>
              </a:rPr>
              <a:t>2</a:t>
            </a:r>
            <a:r>
              <a:rPr dirty="0">
                <a:latin typeface="Arial" charset="0"/>
              </a:rPr>
              <a:t>진수의 곱셈을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dirty="0" smtClean="0">
                <a:latin typeface="Arial" charset="0"/>
              </a:rPr>
              <a:t>수행한다</a:t>
            </a:r>
            <a:r>
              <a:rPr lang="en-US" altLang="ko-KR" dirty="0">
                <a:latin typeface="Arial" charset="0"/>
              </a:rPr>
              <a:t>.</a:t>
            </a:r>
          </a:p>
          <a:p>
            <a:pPr lvl="2" latinLnBrk="1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lvl="2" latinLnBrk="1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lvl="4">
              <a:tabLst>
                <a:tab pos="269875" algn="l"/>
              </a:tabLst>
              <a:defRPr/>
            </a:pPr>
            <a:r>
              <a:rPr dirty="0">
                <a:latin typeface="Arial" charset="0"/>
              </a:rPr>
              <a:t>피승수와 승수의 부호가 서로 </a:t>
            </a:r>
            <a:r>
              <a:rPr dirty="0" smtClean="0">
                <a:latin typeface="Arial" charset="0"/>
              </a:rPr>
              <a:t>다르므로 얻어진 </a:t>
            </a:r>
            <a:r>
              <a:rPr dirty="0">
                <a:latin typeface="Arial" charset="0"/>
              </a:rPr>
              <a:t>결과를 다시 </a:t>
            </a:r>
            <a:r>
              <a:rPr lang="en-US" altLang="ko-KR" dirty="0">
                <a:latin typeface="Arial" charset="0"/>
              </a:rPr>
              <a:t>2</a:t>
            </a:r>
            <a:r>
              <a:rPr dirty="0">
                <a:latin typeface="Arial" charset="0"/>
              </a:rPr>
              <a:t>의 보수화를 </a:t>
            </a:r>
            <a:r>
              <a:rPr dirty="0" smtClean="0">
                <a:latin typeface="Arial" charset="0"/>
              </a:rPr>
              <a:t> 통해서 </a:t>
            </a:r>
            <a:r>
              <a:rPr dirty="0">
                <a:latin typeface="Arial" charset="0"/>
              </a:rPr>
              <a:t>부호를 변경한다</a:t>
            </a:r>
            <a:r>
              <a:rPr lang="en-US" altLang="ko-KR" dirty="0">
                <a:latin typeface="Arial" charset="0"/>
              </a:rPr>
              <a:t>. </a:t>
            </a:r>
          </a:p>
          <a:p>
            <a:pPr lvl="4">
              <a:defRPr/>
            </a:pPr>
            <a:r>
              <a:rPr dirty="0">
                <a:latin typeface="Arial" charset="0"/>
              </a:rPr>
              <a:t>결과적으로 </a:t>
            </a:r>
            <a:r>
              <a:rPr lang="en-US" altLang="ko-KR" dirty="0">
                <a:latin typeface="Arial" charset="0"/>
              </a:rPr>
              <a:t>(-14)</a:t>
            </a:r>
            <a:r>
              <a:rPr lang="en-US" altLang="ko-KR" baseline="-25000" dirty="0">
                <a:latin typeface="Arial" charset="0"/>
              </a:rPr>
              <a:t>10</a:t>
            </a:r>
            <a:r>
              <a:rPr dirty="0">
                <a:latin typeface="Arial" charset="0"/>
              </a:rPr>
              <a:t>를 얻게 된다</a:t>
            </a:r>
            <a:r>
              <a:rPr lang="en-US" altLang="ko-KR" dirty="0">
                <a:latin typeface="Arial" charset="0"/>
              </a:rPr>
              <a:t>. : 00001110 </a:t>
            </a:r>
            <a:r>
              <a:rPr dirty="0">
                <a:latin typeface="Arial" charset="0"/>
              </a:rPr>
              <a:t>→ </a:t>
            </a:r>
            <a:r>
              <a:rPr lang="en-US" altLang="ko-KR" dirty="0">
                <a:latin typeface="Arial" charset="0"/>
              </a:rPr>
              <a:t>11110010</a:t>
            </a:r>
            <a:endParaRPr dirty="0">
              <a:latin typeface="Arial" charset="0"/>
            </a:endParaRPr>
          </a:p>
          <a:p>
            <a:pPr lvl="4">
              <a:defRPr/>
            </a:pPr>
            <a:endParaRPr dirty="0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362325"/>
            <a:ext cx="4500562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2</a:t>
            </a:r>
            <a:r>
              <a:rPr lang="ko-KR" altLang="ko-KR" b="1" smtClean="0"/>
              <a:t>진수의 연산</a:t>
            </a:r>
            <a:endParaRPr lang="ko-KR" altLang="en-US" smtClean="0"/>
          </a:p>
        </p:txBody>
      </p:sp>
      <p:sp>
        <p:nvSpPr>
          <p:cNvPr id="4915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lang="en-US" altLang="ko-KR"/>
              <a:t>2</a:t>
            </a:r>
            <a:r>
              <a:t>진 정수의 나눗셈 연산</a:t>
            </a:r>
            <a:endParaRPr lang="en-US" altLang="ko-KR"/>
          </a:p>
          <a:p>
            <a:pPr lvl="1"/>
            <a:r>
              <a:rPr lang="en-US" altLang="ko-KR">
                <a:latin typeface="Arial" charset="0"/>
              </a:rPr>
              <a:t>D ÷ V = Q … R</a:t>
            </a:r>
          </a:p>
          <a:p>
            <a:pPr lvl="4"/>
            <a:r>
              <a:rPr smtClean="0">
                <a:latin typeface="Arial" charset="0"/>
              </a:rPr>
              <a:t>나누어지는 수 </a:t>
            </a:r>
            <a:r>
              <a:rPr lang="en-US" altLang="ko-KR" smtClean="0">
                <a:latin typeface="Arial" charset="0"/>
              </a:rPr>
              <a:t>D</a:t>
            </a:r>
            <a:r>
              <a:rPr smtClean="0">
                <a:latin typeface="Arial" charset="0"/>
              </a:rPr>
              <a:t>를 피제수</a:t>
            </a:r>
            <a:r>
              <a:rPr lang="en-US" altLang="ko-KR" smtClean="0">
                <a:latin typeface="Arial" charset="0"/>
              </a:rPr>
              <a:t>(dividend)</a:t>
            </a:r>
            <a:r>
              <a:rPr smtClean="0">
                <a:latin typeface="Arial" charset="0"/>
              </a:rPr>
              <a:t>라고 하며</a:t>
            </a:r>
            <a:r>
              <a:rPr lang="en-US" altLang="ko-KR" smtClean="0">
                <a:latin typeface="Arial" charset="0"/>
              </a:rPr>
              <a:t>, </a:t>
            </a:r>
            <a:r>
              <a:rPr smtClean="0">
                <a:latin typeface="Arial" charset="0"/>
              </a:rPr>
              <a:t>나누는 수 </a:t>
            </a:r>
            <a:r>
              <a:rPr lang="en-US" altLang="ko-KR" smtClean="0">
                <a:latin typeface="Arial" charset="0"/>
              </a:rPr>
              <a:t>V</a:t>
            </a:r>
            <a:r>
              <a:rPr smtClean="0">
                <a:latin typeface="Arial" charset="0"/>
              </a:rPr>
              <a:t>를 제수</a:t>
            </a:r>
            <a:r>
              <a:rPr lang="en-US" altLang="ko-KR" smtClean="0">
                <a:latin typeface="Arial" charset="0"/>
              </a:rPr>
              <a:t>(divisor)</a:t>
            </a:r>
            <a:r>
              <a:rPr smtClean="0">
                <a:latin typeface="Arial" charset="0"/>
              </a:rPr>
              <a:t>라고 한다</a:t>
            </a:r>
            <a:r>
              <a:rPr lang="en-US" altLang="ko-KR" smtClean="0">
                <a:latin typeface="Arial" charset="0"/>
              </a:rPr>
              <a:t>. </a:t>
            </a:r>
            <a:r>
              <a:rPr smtClean="0">
                <a:latin typeface="Arial" charset="0"/>
              </a:rPr>
              <a:t>나눗셈의 결과로 몫</a:t>
            </a:r>
            <a:r>
              <a:rPr lang="en-US" altLang="ko-KR" smtClean="0">
                <a:latin typeface="Arial" charset="0"/>
              </a:rPr>
              <a:t>(quotient) Q</a:t>
            </a:r>
            <a:r>
              <a:rPr smtClean="0">
                <a:latin typeface="Arial" charset="0"/>
              </a:rPr>
              <a:t>와</a:t>
            </a:r>
            <a:r>
              <a:rPr lang="en-US" altLang="ko-KR" smtClean="0">
                <a:latin typeface="Arial" charset="0"/>
              </a:rPr>
              <a:t>, </a:t>
            </a:r>
            <a:r>
              <a:rPr smtClean="0">
                <a:latin typeface="Arial" charset="0"/>
              </a:rPr>
              <a:t>나머지 수</a:t>
            </a:r>
            <a:r>
              <a:rPr lang="en-US" altLang="ko-KR" smtClean="0">
                <a:latin typeface="Arial" charset="0"/>
              </a:rPr>
              <a:t>(remainder) R</a:t>
            </a:r>
            <a:r>
              <a:rPr smtClean="0">
                <a:latin typeface="Arial" charset="0"/>
              </a:rPr>
              <a:t>을 얻는다</a:t>
            </a:r>
            <a:r>
              <a:rPr lang="en-US" altLang="ko-KR" smtClean="0">
                <a:latin typeface="Arial" charset="0"/>
              </a:rPr>
              <a:t>. </a:t>
            </a:r>
            <a:endParaRPr smtClean="0">
              <a:latin typeface="Arial" charset="0"/>
            </a:endParaRPr>
          </a:p>
          <a:p>
            <a:pPr lvl="4"/>
            <a:endParaRPr lang="en-US" altLang="ko-KR" smtClean="0"/>
          </a:p>
          <a:p>
            <a:pPr lvl="1"/>
            <a:r>
              <a:t>부호 없는 </a:t>
            </a:r>
            <a:r>
              <a:rPr lang="en-US" altLang="ko-KR"/>
              <a:t>2</a:t>
            </a:r>
            <a:r>
              <a:t>진 정수의 나눗셈</a:t>
            </a:r>
            <a:endParaRPr lang="en-US" altLang="ko-KR"/>
          </a:p>
          <a:p>
            <a:pPr lvl="4"/>
            <a:r>
              <a:rPr lang="en-US" altLang="ko-KR" smtClean="0"/>
              <a:t>10</a:t>
            </a:r>
            <a:r>
              <a:rPr smtClean="0"/>
              <a:t>진수의 나눗셈과 동일하다</a:t>
            </a:r>
            <a:r>
              <a:rPr lang="en-US" altLang="ko-KR" smtClean="0"/>
              <a:t>. </a:t>
            </a:r>
            <a:endParaRPr smtClean="0"/>
          </a:p>
          <a:p>
            <a:pPr lvl="4"/>
            <a:r>
              <a:rPr lang="en-US" altLang="ko-KR" smtClean="0"/>
              <a:t>10010011 ÷ 1011</a:t>
            </a:r>
            <a:r>
              <a:rPr smtClean="0"/>
              <a:t>를 계산하는 과정 </a:t>
            </a:r>
            <a:r>
              <a:rPr lang="en-US" altLang="ko-KR" smtClean="0"/>
              <a:t>:</a:t>
            </a:r>
          </a:p>
          <a:p>
            <a:pPr lvl="1"/>
            <a:endParaRPr lang="en-US" altLang="ko-KR"/>
          </a:p>
          <a:p>
            <a:pPr lvl="1"/>
            <a:endParaRPr/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3357563"/>
            <a:ext cx="3478212" cy="285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2</a:t>
            </a:r>
            <a:r>
              <a:rPr lang="ko-KR" altLang="ko-KR" b="1" smtClean="0"/>
              <a:t>진수의 연산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/>
              <a:t>진 정수의 나눗셈 연산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2</a:t>
            </a:r>
            <a:r>
              <a:rPr/>
              <a:t>의 보수를 사용하여 부호가 표현된  </a:t>
            </a:r>
            <a:r>
              <a:rPr lang="en-US" altLang="ko-KR"/>
              <a:t>2</a:t>
            </a:r>
            <a:r>
              <a:rPr/>
              <a:t>진 정수의 나눗셈 연산</a:t>
            </a:r>
          </a:p>
          <a:p>
            <a:pPr lvl="4">
              <a:tabLst>
                <a:tab pos="269875" algn="l"/>
              </a:tabLst>
              <a:defRPr/>
            </a:pPr>
            <a:r>
              <a:rPr lang="en-US" altLang="ko-KR" dirty="0">
                <a:latin typeface="Arial" charset="0"/>
              </a:rPr>
              <a:t>2</a:t>
            </a:r>
            <a:r>
              <a:rPr dirty="0">
                <a:latin typeface="Arial" charset="0"/>
              </a:rPr>
              <a:t>의 보수를 통해서 모두 양수로 고친 다음 부호 없는 </a:t>
            </a:r>
            <a:r>
              <a:rPr lang="en-US" altLang="ko-KR" dirty="0">
                <a:latin typeface="Arial" charset="0"/>
              </a:rPr>
              <a:t>2</a:t>
            </a:r>
            <a:r>
              <a:rPr dirty="0">
                <a:latin typeface="Arial" charset="0"/>
              </a:rPr>
              <a:t>진수의 나눗셈 수행 </a:t>
            </a:r>
          </a:p>
          <a:p>
            <a:pPr lvl="4">
              <a:tabLst>
                <a:tab pos="269875" algn="l"/>
              </a:tabLst>
              <a:defRPr/>
            </a:pPr>
            <a:r>
              <a:rPr dirty="0">
                <a:latin typeface="Arial" charset="0"/>
              </a:rPr>
              <a:t>제수와 피제수의 부호가 다른 경우에는 몫을 부호를 </a:t>
            </a:r>
            <a:r>
              <a:rPr dirty="0" smtClean="0">
                <a:latin typeface="Arial" charset="0"/>
              </a:rPr>
              <a:t>변경한다</a:t>
            </a:r>
            <a:r>
              <a:rPr lang="en-US" altLang="ko-KR" dirty="0">
                <a:latin typeface="Arial" charset="0"/>
              </a:rPr>
              <a:t>. </a:t>
            </a:r>
          </a:p>
          <a:p>
            <a:pPr lvl="2" algn="just"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 lang="ko-KR" altLang="en-US">
                <a:latin typeface="Arial" charset="0"/>
              </a:rPr>
              <a:t>        예</a:t>
            </a:r>
            <a:r>
              <a:rPr>
                <a:latin typeface="Arial" charset="0"/>
              </a:rPr>
              <a:t>)  0111 ÷ 1101  </a:t>
            </a:r>
          </a:p>
          <a:p>
            <a:pPr lvl="4">
              <a:tabLst>
                <a:tab pos="269875" algn="l"/>
              </a:tabLst>
              <a:defRPr/>
            </a:pPr>
            <a:r>
              <a:rPr lang="en-US" altLang="ko-KR" dirty="0">
                <a:latin typeface="Arial" charset="0"/>
              </a:rPr>
              <a:t>1101</a:t>
            </a:r>
            <a:r>
              <a:rPr dirty="0">
                <a:latin typeface="Arial" charset="0"/>
              </a:rPr>
              <a:t>은 음수이므로 </a:t>
            </a:r>
            <a:r>
              <a:rPr lang="en-US" altLang="ko-KR" dirty="0">
                <a:latin typeface="Arial" charset="0"/>
              </a:rPr>
              <a:t>2</a:t>
            </a:r>
            <a:r>
              <a:rPr dirty="0">
                <a:latin typeface="Arial" charset="0"/>
              </a:rPr>
              <a:t>의 보수화를 통해서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dirty="0" smtClean="0">
                <a:latin typeface="Arial" charset="0"/>
              </a:rPr>
              <a:t>양수를 </a:t>
            </a:r>
            <a:r>
              <a:rPr dirty="0">
                <a:latin typeface="Arial" charset="0"/>
              </a:rPr>
              <a:t>구한다</a:t>
            </a:r>
            <a:r>
              <a:rPr lang="en-US" altLang="ko-KR" dirty="0">
                <a:latin typeface="Arial" charset="0"/>
              </a:rPr>
              <a:t>. </a:t>
            </a:r>
            <a:endParaRPr lang="en-US" altLang="ko-KR" dirty="0" smtClean="0">
              <a:latin typeface="Arial" charset="0"/>
            </a:endParaRPr>
          </a:p>
          <a:p>
            <a:pPr lvl="4">
              <a:tabLst>
                <a:tab pos="269875" algn="l"/>
              </a:tabLst>
              <a:defRPr/>
            </a:pPr>
            <a:endParaRPr lang="en-US" altLang="ko-KR" dirty="0" smtClean="0">
              <a:latin typeface="Arial" charset="0"/>
            </a:endParaRPr>
          </a:p>
          <a:p>
            <a:pPr lvl="4">
              <a:tabLst>
                <a:tab pos="269875" algn="l"/>
              </a:tabLst>
              <a:defRPr/>
            </a:pPr>
            <a:endParaRPr lang="en-US" altLang="ko-KR" dirty="0">
              <a:latin typeface="Arial" charset="0"/>
            </a:endParaRPr>
          </a:p>
          <a:p>
            <a:pPr lvl="4">
              <a:tabLst>
                <a:tab pos="269875" algn="l"/>
              </a:tabLst>
              <a:defRPr/>
            </a:pPr>
            <a:r>
              <a:rPr dirty="0">
                <a:latin typeface="Arial" charset="0"/>
              </a:rPr>
              <a:t>부호가 없는 </a:t>
            </a:r>
            <a:r>
              <a:rPr lang="en-US" altLang="ko-KR" dirty="0">
                <a:latin typeface="Arial" charset="0"/>
              </a:rPr>
              <a:t>2</a:t>
            </a:r>
            <a:r>
              <a:rPr dirty="0">
                <a:latin typeface="Arial" charset="0"/>
              </a:rPr>
              <a:t>진수의 나눗셈을 수행한다</a:t>
            </a:r>
            <a:r>
              <a:rPr lang="en-US" altLang="ko-KR" dirty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2">
              <a:tabLst>
                <a:tab pos="269875" algn="l"/>
              </a:tabLst>
              <a:defRPr/>
            </a:pPr>
            <a:endParaRPr lang="ko-KR" altLang="en-US">
              <a:latin typeface="Arial" charset="0"/>
            </a:endParaRPr>
          </a:p>
          <a:p>
            <a:pPr lvl="4">
              <a:tabLst>
                <a:tab pos="269875" algn="l"/>
              </a:tabLst>
              <a:defRPr/>
            </a:pPr>
            <a:r>
              <a:rPr dirty="0">
                <a:latin typeface="Arial" charset="0"/>
              </a:rPr>
              <a:t>제수와 피제수가 동일하지 않으므로 얻어진 몫을 </a:t>
            </a:r>
            <a:r>
              <a:rPr lang="en-US" altLang="ko-KR" dirty="0">
                <a:latin typeface="Arial" charset="0"/>
              </a:rPr>
              <a:t>2</a:t>
            </a:r>
            <a:r>
              <a:rPr dirty="0">
                <a:latin typeface="Arial" charset="0"/>
              </a:rPr>
              <a:t>의 보수로 표현한다</a:t>
            </a:r>
            <a:r>
              <a:rPr lang="en-US" altLang="ko-KR" dirty="0">
                <a:latin typeface="Arial" charset="0"/>
              </a:rPr>
              <a:t>. </a:t>
            </a:r>
            <a:endParaRPr lang="en-US" altLang="ko-KR" dirty="0" smtClean="0">
              <a:latin typeface="Arial" charset="0"/>
            </a:endParaRPr>
          </a:p>
          <a:p>
            <a:pPr marL="539750" lvl="2" indent="0">
              <a:buFont typeface="Arial" pitchFamily="34" charset="0"/>
              <a:buNone/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            0010 </a:t>
            </a:r>
            <a:r>
              <a:rPr lang="ko-KR" altLang="en-US">
                <a:latin typeface="Arial" charset="0"/>
              </a:rPr>
              <a:t>→ </a:t>
            </a:r>
            <a:r>
              <a:rPr>
                <a:latin typeface="Arial" charset="0"/>
              </a:rPr>
              <a:t>1110</a:t>
            </a:r>
            <a:endParaRPr lang="ko-KR" altLang="en-US">
              <a:latin typeface="Arial" charset="0"/>
            </a:endParaRPr>
          </a:p>
          <a:p>
            <a:pPr lvl="4">
              <a:tabLst>
                <a:tab pos="269875" algn="l"/>
              </a:tabLst>
              <a:defRPr/>
            </a:pPr>
            <a:r>
              <a:rPr dirty="0" smtClean="0">
                <a:latin typeface="Arial" charset="0"/>
              </a:rPr>
              <a:t>따라서 </a:t>
            </a:r>
            <a:r>
              <a:rPr dirty="0">
                <a:latin typeface="Arial" charset="0"/>
              </a:rPr>
              <a:t>몫은 </a:t>
            </a:r>
            <a:r>
              <a:rPr lang="en-US" altLang="ko-KR" dirty="0">
                <a:latin typeface="Arial" charset="0"/>
              </a:rPr>
              <a:t>(-2)</a:t>
            </a:r>
            <a:r>
              <a:rPr lang="en-US" altLang="ko-KR" baseline="-25000" dirty="0">
                <a:latin typeface="Arial" charset="0"/>
              </a:rPr>
              <a:t>10</a:t>
            </a:r>
            <a:r>
              <a:rPr dirty="0">
                <a:latin typeface="Arial" charset="0"/>
              </a:rPr>
              <a:t>가 얻어진다</a:t>
            </a:r>
            <a:r>
              <a:rPr lang="en-US" altLang="ko-KR" dirty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2">
              <a:tabLst>
                <a:tab pos="269875" algn="l"/>
              </a:tabLst>
              <a:defRPr/>
            </a:pPr>
            <a:endParaRPr lang="ko-KR" altLang="en-US">
              <a:latin typeface="Arial" charset="0"/>
            </a:endParaRPr>
          </a:p>
          <a:p>
            <a:pPr lvl="2">
              <a:defRPr/>
            </a:pPr>
            <a:endParaRPr lang="ko-KR" altLang="en-US"/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2963863"/>
            <a:ext cx="3249612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smtClean="0"/>
              <a:t>보수의 개념</a:t>
            </a:r>
            <a:endParaRPr lang="ko-KR" altLang="en-US" smtClean="0"/>
          </a:p>
        </p:txBody>
      </p:sp>
      <p:sp>
        <p:nvSpPr>
          <p:cNvPr id="614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/>
            <a:r>
              <a:t>컴퓨터에서 보수는 음수를 표현하는 데 사용한다</a:t>
            </a:r>
            <a:r>
              <a:rPr lang="en-US" altLang="ko-KR"/>
              <a:t>.</a:t>
            </a:r>
          </a:p>
          <a:p>
            <a:pPr>
              <a:tabLst>
                <a:tab pos="269875" algn="l"/>
              </a:tabLst>
            </a:pPr>
            <a:endParaRPr lang="en-US" altLang="ko-KR"/>
          </a:p>
          <a:p>
            <a:pPr lvl="1"/>
            <a:r>
              <a:t>수</a:t>
            </a:r>
            <a:r>
              <a:rPr lang="en-US" altLang="ko-KR"/>
              <a:t>(</a:t>
            </a:r>
            <a:r>
              <a:t>數</a:t>
            </a:r>
            <a:r>
              <a:rPr lang="en-US" altLang="ko-KR"/>
              <a:t>)</a:t>
            </a:r>
            <a:r>
              <a:t>의 분류</a:t>
            </a:r>
          </a:p>
          <a:p>
            <a:pPr>
              <a:tabLst>
                <a:tab pos="269875" algn="l"/>
              </a:tabLst>
            </a:pPr>
            <a:endParaRPr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349500"/>
            <a:ext cx="80708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2</a:t>
            </a:r>
            <a:r>
              <a:rPr lang="ko-KR" altLang="ko-KR" b="1" smtClean="0"/>
              <a:t>진수의 연산</a:t>
            </a:r>
            <a:endParaRPr lang="ko-KR" altLang="en-US" smtClean="0"/>
          </a:p>
        </p:txBody>
      </p:sp>
      <p:sp>
        <p:nvSpPr>
          <p:cNvPr id="5734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기본적인 논리연산의 진리표</a:t>
            </a: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628775"/>
            <a:ext cx="8099425" cy="195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80" t="24882" r="43178" b="61937"/>
          <a:stretch/>
        </p:blipFill>
        <p:spPr bwMode="auto">
          <a:xfrm>
            <a:off x="4019549" y="3232026"/>
            <a:ext cx="1104901" cy="25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9" t="80865" r="43179" b="5953"/>
          <a:stretch/>
        </p:blipFill>
        <p:spPr bwMode="auto">
          <a:xfrm>
            <a:off x="4019549" y="2098948"/>
            <a:ext cx="110490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2</a:t>
            </a:r>
            <a:r>
              <a:rPr lang="ko-KR" altLang="ko-KR" b="1" smtClean="0"/>
              <a:t>진수의 연산</a:t>
            </a:r>
            <a:endParaRPr lang="ko-KR" altLang="en-US" smtClean="0"/>
          </a:p>
        </p:txBody>
      </p:sp>
      <p:sp>
        <p:nvSpPr>
          <p:cNvPr id="5837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컴퓨터 응용 논리 연산</a:t>
            </a:r>
            <a:r>
              <a:rPr lang="en-US" altLang="ko-KR"/>
              <a:t>(1)</a:t>
            </a:r>
          </a:p>
          <a:p>
            <a:pPr lvl="1"/>
            <a:r>
              <a:t>선택적</a:t>
            </a:r>
            <a:r>
              <a:rPr lang="en-US" altLang="ko-KR"/>
              <a:t>-</a:t>
            </a:r>
            <a:r>
              <a:t>세트</a:t>
            </a:r>
            <a:r>
              <a:rPr lang="en-US" altLang="ko-KR"/>
              <a:t>(Selective-set) </a:t>
            </a:r>
            <a:r>
              <a:t>연산</a:t>
            </a:r>
          </a:p>
          <a:p>
            <a:pPr lvl="4"/>
            <a:r>
              <a:rPr lang="en-US" altLang="ko-KR" smtClean="0">
                <a:latin typeface="Arial" charset="0"/>
              </a:rPr>
              <a:t>2</a:t>
            </a:r>
            <a:r>
              <a:rPr smtClean="0">
                <a:latin typeface="Arial" charset="0"/>
              </a:rPr>
              <a:t>진수의 특정 비트를 선택하여서 </a:t>
            </a:r>
            <a:r>
              <a:rPr lang="en-US" altLang="ko-KR" smtClean="0">
                <a:latin typeface="Arial" charset="0"/>
              </a:rPr>
              <a:t>1</a:t>
            </a:r>
            <a:r>
              <a:rPr smtClean="0">
                <a:latin typeface="Arial" charset="0"/>
              </a:rPr>
              <a:t>로 세트시키는 연산이다</a:t>
            </a:r>
            <a:r>
              <a:rPr lang="en-US" altLang="ko-KR" smtClean="0">
                <a:latin typeface="Arial" charset="0"/>
              </a:rPr>
              <a:t>. </a:t>
            </a:r>
            <a:endParaRPr smtClean="0">
              <a:latin typeface="Arial" charset="0"/>
            </a:endParaRPr>
          </a:p>
          <a:p>
            <a:pPr lvl="4"/>
            <a:r>
              <a:rPr smtClean="0">
                <a:latin typeface="Arial" charset="0"/>
              </a:rPr>
              <a:t>데이터 </a:t>
            </a:r>
            <a:r>
              <a:rPr lang="en-US" altLang="ko-KR" smtClean="0">
                <a:latin typeface="Arial" charset="0"/>
              </a:rPr>
              <a:t>A</a:t>
            </a:r>
            <a:r>
              <a:rPr smtClean="0">
                <a:latin typeface="Arial" charset="0"/>
              </a:rPr>
              <a:t>가 </a:t>
            </a:r>
            <a:r>
              <a:rPr lang="en-US" altLang="ko-KR" smtClean="0">
                <a:latin typeface="Arial" charset="0"/>
              </a:rPr>
              <a:t>1001 0010</a:t>
            </a:r>
            <a:r>
              <a:rPr smtClean="0">
                <a:latin typeface="Arial" charset="0"/>
              </a:rPr>
              <a:t>일 때</a:t>
            </a:r>
            <a:r>
              <a:rPr lang="en-US" altLang="ko-KR" smtClean="0">
                <a:latin typeface="Arial" charset="0"/>
              </a:rPr>
              <a:t>, </a:t>
            </a:r>
            <a:r>
              <a:rPr smtClean="0">
                <a:latin typeface="Arial" charset="0"/>
              </a:rPr>
              <a:t>하위 </a:t>
            </a:r>
            <a:r>
              <a:rPr lang="en-US" altLang="ko-KR" smtClean="0">
                <a:latin typeface="Arial" charset="0"/>
              </a:rPr>
              <a:t>4</a:t>
            </a:r>
            <a:r>
              <a:rPr smtClean="0">
                <a:latin typeface="Arial" charset="0"/>
              </a:rPr>
              <a:t>비트 모두를 </a:t>
            </a:r>
            <a:r>
              <a:rPr lang="en-US" altLang="ko-KR" smtClean="0">
                <a:latin typeface="Arial" charset="0"/>
              </a:rPr>
              <a:t>1</a:t>
            </a:r>
            <a:r>
              <a:rPr smtClean="0">
                <a:latin typeface="Arial" charset="0"/>
              </a:rPr>
              <a:t>로 세트하려고 한다</a:t>
            </a:r>
            <a:r>
              <a:rPr lang="en-US" altLang="ko-KR" smtClean="0">
                <a:latin typeface="Arial" charset="0"/>
              </a:rPr>
              <a:t>. </a:t>
            </a:r>
            <a:r>
              <a:rPr smtClean="0">
                <a:latin typeface="Arial" charset="0"/>
              </a:rPr>
              <a:t>데이터 </a:t>
            </a:r>
            <a:r>
              <a:rPr lang="en-US" altLang="ko-KR" smtClean="0">
                <a:latin typeface="Arial" charset="0"/>
              </a:rPr>
              <a:t>B</a:t>
            </a:r>
            <a:r>
              <a:rPr smtClean="0">
                <a:latin typeface="Arial" charset="0"/>
              </a:rPr>
              <a:t>를 </a:t>
            </a:r>
            <a:r>
              <a:rPr lang="en-US" altLang="ko-KR" smtClean="0">
                <a:latin typeface="Arial" charset="0"/>
              </a:rPr>
              <a:t>0000 1111</a:t>
            </a:r>
            <a:r>
              <a:rPr smtClean="0">
                <a:latin typeface="Arial" charset="0"/>
              </a:rPr>
              <a:t>로 하고 </a:t>
            </a:r>
            <a:r>
              <a:rPr lang="en-US" altLang="ko-KR" smtClean="0">
                <a:latin typeface="Arial" charset="0"/>
              </a:rPr>
              <a:t>A</a:t>
            </a:r>
            <a:r>
              <a:rPr smtClean="0">
                <a:latin typeface="Arial" charset="0"/>
              </a:rPr>
              <a:t>와 </a:t>
            </a:r>
            <a:r>
              <a:rPr lang="en-US" altLang="ko-KR" smtClean="0">
                <a:latin typeface="Arial" charset="0"/>
              </a:rPr>
              <a:t>OR </a:t>
            </a:r>
            <a:r>
              <a:rPr smtClean="0">
                <a:latin typeface="Arial" charset="0"/>
              </a:rPr>
              <a:t>연산을 수행한다</a:t>
            </a:r>
            <a:r>
              <a:rPr lang="en-US" altLang="ko-KR" smtClean="0">
                <a:latin typeface="Arial" charset="0"/>
              </a:rPr>
              <a:t>. </a:t>
            </a:r>
            <a:r>
              <a:rPr smtClean="0">
                <a:latin typeface="Arial" charset="0"/>
              </a:rPr>
              <a:t>그러면 원하는 결과를 얻는다</a:t>
            </a:r>
            <a:r>
              <a:rPr lang="en-US" altLang="ko-KR" smtClean="0">
                <a:latin typeface="Arial" charset="0"/>
              </a:rPr>
              <a:t>.</a:t>
            </a:r>
          </a:p>
          <a:p>
            <a:pPr lvl="4"/>
            <a:endParaRPr smtClean="0"/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3287713"/>
            <a:ext cx="43434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2</a:t>
            </a:r>
            <a:r>
              <a:rPr lang="ko-KR" altLang="ko-KR" b="1" smtClean="0"/>
              <a:t>진수의 연산</a:t>
            </a:r>
            <a:endParaRPr lang="ko-KR" altLang="en-US" smtClean="0"/>
          </a:p>
        </p:txBody>
      </p:sp>
      <p:sp>
        <p:nvSpPr>
          <p:cNvPr id="5939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컴퓨터 응용 논리 연산</a:t>
            </a:r>
            <a:r>
              <a:rPr lang="en-US" altLang="ko-KR"/>
              <a:t>(1)</a:t>
            </a:r>
          </a:p>
          <a:p>
            <a:pPr lvl="1"/>
            <a:r>
              <a:t>선택적</a:t>
            </a:r>
            <a:r>
              <a:rPr lang="en-US" altLang="ko-KR"/>
              <a:t>-</a:t>
            </a:r>
            <a:r>
              <a:t>보수</a:t>
            </a:r>
            <a:r>
              <a:rPr lang="en-US" altLang="ko-KR"/>
              <a:t>(Selective-complement) </a:t>
            </a:r>
            <a:r>
              <a:t>연산</a:t>
            </a:r>
          </a:p>
          <a:p>
            <a:pPr lvl="4"/>
            <a:r>
              <a:rPr lang="en-US" altLang="ko-KR" smtClean="0">
                <a:latin typeface="Arial" charset="0"/>
              </a:rPr>
              <a:t>2</a:t>
            </a:r>
            <a:r>
              <a:rPr smtClean="0">
                <a:latin typeface="Arial" charset="0"/>
              </a:rPr>
              <a:t>진수의 특정 비트를 </a:t>
            </a:r>
            <a:r>
              <a:rPr lang="en-US" altLang="ko-KR" smtClean="0">
                <a:latin typeface="Arial" charset="0"/>
              </a:rPr>
              <a:t>1</a:t>
            </a:r>
            <a:r>
              <a:rPr smtClean="0">
                <a:latin typeface="Arial" charset="0"/>
              </a:rPr>
              <a:t>의 보수로 변경 시키는 연산</a:t>
            </a:r>
            <a:r>
              <a:rPr lang="en-US" altLang="ko-KR" smtClean="0">
                <a:latin typeface="Arial" charset="0"/>
              </a:rPr>
              <a:t>. </a:t>
            </a:r>
            <a:r>
              <a:rPr smtClean="0">
                <a:latin typeface="Arial" charset="0"/>
              </a:rPr>
              <a:t>즉</a:t>
            </a:r>
            <a:r>
              <a:rPr lang="en-US" altLang="ko-KR" smtClean="0">
                <a:latin typeface="Arial" charset="0"/>
              </a:rPr>
              <a:t>, </a:t>
            </a:r>
            <a:r>
              <a:rPr smtClean="0">
                <a:latin typeface="Arial" charset="0"/>
              </a:rPr>
              <a:t>지정된 비트가 반전된다</a:t>
            </a:r>
            <a:r>
              <a:rPr lang="en-US" altLang="ko-KR" smtClean="0">
                <a:latin typeface="Arial" charset="0"/>
              </a:rPr>
              <a:t>. </a:t>
            </a:r>
          </a:p>
          <a:p>
            <a:pPr lvl="4"/>
            <a:r>
              <a:rPr smtClean="0">
                <a:latin typeface="Arial" charset="0"/>
              </a:rPr>
              <a:t>데이터 </a:t>
            </a:r>
            <a:r>
              <a:rPr lang="en-US" altLang="ko-KR" smtClean="0">
                <a:latin typeface="Arial" charset="0"/>
              </a:rPr>
              <a:t>A</a:t>
            </a:r>
            <a:r>
              <a:rPr smtClean="0">
                <a:latin typeface="Arial" charset="0"/>
              </a:rPr>
              <a:t>의 특정 비트들을 </a:t>
            </a:r>
            <a:r>
              <a:rPr lang="en-US" altLang="ko-KR" smtClean="0">
                <a:latin typeface="Arial" charset="0"/>
              </a:rPr>
              <a:t>1</a:t>
            </a:r>
            <a:r>
              <a:rPr smtClean="0">
                <a:latin typeface="Arial" charset="0"/>
              </a:rPr>
              <a:t>의 보수로 나타내기 위해서</a:t>
            </a:r>
            <a:r>
              <a:rPr lang="en-US" altLang="ko-KR" smtClean="0">
                <a:latin typeface="Arial" charset="0"/>
              </a:rPr>
              <a:t>, </a:t>
            </a:r>
            <a:r>
              <a:rPr smtClean="0">
                <a:latin typeface="Arial" charset="0"/>
              </a:rPr>
              <a:t>원하는 특정 비트위치가 </a:t>
            </a:r>
            <a:r>
              <a:rPr lang="en-US" altLang="ko-KR" smtClean="0">
                <a:latin typeface="Arial" charset="0"/>
              </a:rPr>
              <a:t>1</a:t>
            </a:r>
            <a:r>
              <a:rPr smtClean="0">
                <a:latin typeface="Arial" charset="0"/>
              </a:rPr>
              <a:t>로 세트된 데이터 </a:t>
            </a:r>
            <a:r>
              <a:rPr lang="en-US" altLang="ko-KR" smtClean="0">
                <a:latin typeface="Arial" charset="0"/>
              </a:rPr>
              <a:t>B</a:t>
            </a:r>
            <a:r>
              <a:rPr smtClean="0">
                <a:latin typeface="Arial" charset="0"/>
              </a:rPr>
              <a:t>와 </a:t>
            </a:r>
            <a:r>
              <a:rPr lang="en-US" altLang="ko-KR" smtClean="0">
                <a:latin typeface="Arial" charset="0"/>
              </a:rPr>
              <a:t>XOR </a:t>
            </a:r>
            <a:r>
              <a:rPr smtClean="0">
                <a:latin typeface="Arial" charset="0"/>
              </a:rPr>
              <a:t>연산을 수행한다</a:t>
            </a:r>
            <a:r>
              <a:rPr lang="en-US" altLang="ko-KR" smtClean="0">
                <a:latin typeface="Arial" charset="0"/>
              </a:rPr>
              <a:t>.</a:t>
            </a:r>
          </a:p>
          <a:p>
            <a:pPr lvl="4"/>
            <a:r>
              <a:rPr smtClean="0">
                <a:latin typeface="Arial" charset="0"/>
              </a:rPr>
              <a:t>데이터 </a:t>
            </a:r>
            <a:r>
              <a:rPr lang="en-US" altLang="ko-KR" smtClean="0">
                <a:latin typeface="Arial" charset="0"/>
              </a:rPr>
              <a:t>A</a:t>
            </a:r>
            <a:r>
              <a:rPr smtClean="0">
                <a:latin typeface="Arial" charset="0"/>
              </a:rPr>
              <a:t>의 하위 </a:t>
            </a:r>
            <a:r>
              <a:rPr lang="en-US" altLang="ko-KR" smtClean="0">
                <a:latin typeface="Arial" charset="0"/>
              </a:rPr>
              <a:t>4</a:t>
            </a:r>
            <a:r>
              <a:rPr smtClean="0">
                <a:latin typeface="Arial" charset="0"/>
              </a:rPr>
              <a:t>비트를 비트반전 시키기 위해서</a:t>
            </a:r>
            <a:r>
              <a:rPr lang="en-US" altLang="ko-KR" smtClean="0">
                <a:latin typeface="Arial" charset="0"/>
              </a:rPr>
              <a:t>, </a:t>
            </a:r>
            <a:r>
              <a:rPr smtClean="0">
                <a:latin typeface="Arial" charset="0"/>
              </a:rPr>
              <a:t>데이터 </a:t>
            </a:r>
            <a:r>
              <a:rPr lang="en-US" altLang="ko-KR" smtClean="0">
                <a:latin typeface="Arial" charset="0"/>
              </a:rPr>
              <a:t>B</a:t>
            </a:r>
            <a:r>
              <a:rPr smtClean="0">
                <a:latin typeface="Arial" charset="0"/>
              </a:rPr>
              <a:t>를 </a:t>
            </a:r>
            <a:r>
              <a:rPr lang="en-US" altLang="ko-KR" smtClean="0">
                <a:latin typeface="Arial" charset="0"/>
              </a:rPr>
              <a:t>0000 1111</a:t>
            </a:r>
            <a:r>
              <a:rPr smtClean="0">
                <a:latin typeface="Arial" charset="0"/>
              </a:rPr>
              <a:t>로 하고 데이터 </a:t>
            </a:r>
            <a:r>
              <a:rPr lang="en-US" altLang="ko-KR" smtClean="0">
                <a:latin typeface="Arial" charset="0"/>
              </a:rPr>
              <a:t>A</a:t>
            </a:r>
            <a:r>
              <a:rPr smtClean="0">
                <a:latin typeface="Arial" charset="0"/>
              </a:rPr>
              <a:t>와 </a:t>
            </a:r>
            <a:r>
              <a:rPr lang="en-US" altLang="ko-KR" smtClean="0">
                <a:latin typeface="Arial" charset="0"/>
              </a:rPr>
              <a:t>XOR </a:t>
            </a:r>
            <a:r>
              <a:rPr smtClean="0">
                <a:latin typeface="Arial" charset="0"/>
              </a:rPr>
              <a:t>연산을 수행한다</a:t>
            </a:r>
            <a:r>
              <a:rPr lang="en-US" altLang="ko-KR" smtClean="0">
                <a:latin typeface="Arial" charset="0"/>
              </a:rPr>
              <a:t>. </a:t>
            </a:r>
            <a:endParaRPr smtClean="0">
              <a:latin typeface="Arial" charset="0"/>
            </a:endParaRPr>
          </a:p>
          <a:p>
            <a:pPr lvl="4"/>
            <a:endParaRPr smtClean="0"/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573463"/>
            <a:ext cx="45021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2</a:t>
            </a:r>
            <a:r>
              <a:rPr lang="ko-KR" altLang="ko-KR" b="1" smtClean="0"/>
              <a:t>진수의 연산</a:t>
            </a:r>
            <a:endParaRPr lang="ko-KR" altLang="en-US" smtClean="0"/>
          </a:p>
        </p:txBody>
      </p:sp>
      <p:sp>
        <p:nvSpPr>
          <p:cNvPr id="6144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/>
              <a:t>컴퓨터 응용 논리 연산</a:t>
            </a:r>
            <a:r>
              <a:rPr lang="en-US" altLang="ko-KR"/>
              <a:t>(2)</a:t>
            </a:r>
          </a:p>
          <a:p>
            <a:pPr lvl="1">
              <a:defRPr/>
            </a:pPr>
            <a:r>
              <a:rPr/>
              <a:t>마스크</a:t>
            </a:r>
            <a:r>
              <a:rPr lang="en-US" altLang="ko-KR"/>
              <a:t>(Mask) </a:t>
            </a:r>
            <a:r>
              <a:rPr/>
              <a:t>연산</a:t>
            </a:r>
          </a:p>
          <a:p>
            <a:pPr lvl="4">
              <a:defRPr/>
            </a:pPr>
            <a:r>
              <a:rPr dirty="0" smtClean="0">
                <a:latin typeface="Arial" charset="0"/>
              </a:rPr>
              <a:t>원하는 비트들을 선택적으로 </a:t>
            </a:r>
            <a:r>
              <a:rPr lang="en-US" altLang="ko-KR" dirty="0" smtClean="0">
                <a:latin typeface="Arial" charset="0"/>
              </a:rPr>
              <a:t>clear(0)</a:t>
            </a:r>
            <a:r>
              <a:rPr dirty="0" smtClean="0">
                <a:latin typeface="Arial" charset="0"/>
              </a:rPr>
              <a:t>하는데 사용하는 연산이다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4">
              <a:defRPr/>
            </a:pPr>
            <a:r>
              <a:rPr dirty="0" smtClean="0">
                <a:latin typeface="Arial" charset="0"/>
              </a:rPr>
              <a:t>데이터 </a:t>
            </a:r>
            <a:r>
              <a:rPr lang="en-US" altLang="ko-KR" dirty="0" smtClean="0">
                <a:latin typeface="Arial" charset="0"/>
              </a:rPr>
              <a:t>A</a:t>
            </a:r>
            <a:r>
              <a:rPr dirty="0" smtClean="0">
                <a:latin typeface="Arial" charset="0"/>
              </a:rPr>
              <a:t>의 특정 비트들을 </a:t>
            </a:r>
            <a:r>
              <a:rPr lang="en-US" altLang="ko-KR" dirty="0" smtClean="0">
                <a:latin typeface="Arial" charset="0"/>
              </a:rPr>
              <a:t>0</a:t>
            </a:r>
            <a:r>
              <a:rPr dirty="0" smtClean="0">
                <a:latin typeface="Arial" charset="0"/>
              </a:rPr>
              <a:t>으로 바꾸기 위해서</a:t>
            </a:r>
            <a:r>
              <a:rPr lang="en-US" altLang="ko-KR" dirty="0" smtClean="0">
                <a:latin typeface="Arial" charset="0"/>
              </a:rPr>
              <a:t>, </a:t>
            </a:r>
            <a:r>
              <a:rPr dirty="0" smtClean="0">
                <a:latin typeface="Arial" charset="0"/>
              </a:rPr>
              <a:t>원하는 특정 비트위치가 </a:t>
            </a:r>
            <a:r>
              <a:rPr lang="en-US" altLang="ko-KR" dirty="0" smtClean="0">
                <a:latin typeface="Arial" charset="0"/>
              </a:rPr>
              <a:t>0</a:t>
            </a:r>
            <a:r>
              <a:rPr dirty="0" smtClean="0">
                <a:latin typeface="Arial" charset="0"/>
              </a:rPr>
              <a:t>로 </a:t>
            </a:r>
            <a:r>
              <a:rPr dirty="0" err="1" smtClean="0">
                <a:latin typeface="Arial" charset="0"/>
              </a:rPr>
              <a:t>세트된</a:t>
            </a:r>
            <a:r>
              <a:rPr dirty="0" smtClean="0">
                <a:latin typeface="Arial" charset="0"/>
              </a:rPr>
              <a:t> 데이터 </a:t>
            </a:r>
            <a:r>
              <a:rPr lang="en-US" altLang="ko-KR" dirty="0" smtClean="0">
                <a:latin typeface="Arial" charset="0"/>
              </a:rPr>
              <a:t>B</a:t>
            </a:r>
            <a:r>
              <a:rPr dirty="0" smtClean="0">
                <a:latin typeface="Arial" charset="0"/>
              </a:rPr>
              <a:t>와 </a:t>
            </a:r>
            <a:r>
              <a:rPr lang="en-US" altLang="ko-KR" dirty="0" smtClean="0">
                <a:latin typeface="Arial" charset="0"/>
              </a:rPr>
              <a:t>AND </a:t>
            </a:r>
            <a:r>
              <a:rPr dirty="0" smtClean="0">
                <a:latin typeface="Arial" charset="0"/>
              </a:rPr>
              <a:t>연산을 수행한다</a:t>
            </a:r>
            <a:r>
              <a:rPr lang="en-US" altLang="ko-KR" dirty="0" smtClean="0">
                <a:latin typeface="Arial" charset="0"/>
              </a:rPr>
              <a:t>.</a:t>
            </a:r>
          </a:p>
          <a:p>
            <a:pPr lvl="4">
              <a:defRPr/>
            </a:pPr>
            <a:r>
              <a:rPr dirty="0" smtClean="0">
                <a:latin typeface="Arial" charset="0"/>
              </a:rPr>
              <a:t>데이터 </a:t>
            </a:r>
            <a:r>
              <a:rPr lang="en-US" altLang="ko-KR" dirty="0" smtClean="0">
                <a:latin typeface="Arial" charset="0"/>
              </a:rPr>
              <a:t>A</a:t>
            </a:r>
            <a:r>
              <a:rPr dirty="0" smtClean="0">
                <a:latin typeface="Arial" charset="0"/>
              </a:rPr>
              <a:t>의 상위 </a:t>
            </a:r>
            <a:r>
              <a:rPr lang="en-US" altLang="ko-KR" dirty="0" smtClean="0">
                <a:latin typeface="Arial" charset="0"/>
              </a:rPr>
              <a:t>4</a:t>
            </a:r>
            <a:r>
              <a:rPr dirty="0" err="1" smtClean="0">
                <a:latin typeface="Arial" charset="0"/>
              </a:rPr>
              <a:t>비트를</a:t>
            </a:r>
            <a:r>
              <a:rPr dirty="0" smtClean="0">
                <a:latin typeface="Arial" charset="0"/>
              </a:rPr>
              <a:t> </a:t>
            </a:r>
            <a:r>
              <a:rPr lang="en-US" altLang="ko-KR" dirty="0" smtClean="0">
                <a:latin typeface="Arial" charset="0"/>
              </a:rPr>
              <a:t>0</a:t>
            </a:r>
            <a:r>
              <a:rPr dirty="0" smtClean="0">
                <a:latin typeface="Arial" charset="0"/>
              </a:rPr>
              <a:t>으로 </a:t>
            </a:r>
            <a:r>
              <a:rPr lang="en-US" altLang="ko-KR" spc="-100" dirty="0" smtClean="0">
                <a:latin typeface="Arial" charset="0"/>
              </a:rPr>
              <a:t>clear</a:t>
            </a:r>
            <a:r>
              <a:rPr spc="-100" dirty="0" smtClean="0">
                <a:latin typeface="Arial" charset="0"/>
              </a:rPr>
              <a:t>하기 위해서</a:t>
            </a:r>
            <a:r>
              <a:rPr lang="en-US" altLang="ko-KR" spc="-100" dirty="0" smtClean="0">
                <a:latin typeface="Arial" charset="0"/>
              </a:rPr>
              <a:t>, </a:t>
            </a:r>
            <a:r>
              <a:rPr spc="-100" dirty="0" smtClean="0">
                <a:latin typeface="Arial" charset="0"/>
              </a:rPr>
              <a:t>데이터 </a:t>
            </a:r>
            <a:r>
              <a:rPr lang="en-US" altLang="ko-KR" spc="-100" dirty="0" smtClean="0">
                <a:latin typeface="Arial" charset="0"/>
              </a:rPr>
              <a:t>B</a:t>
            </a:r>
            <a:r>
              <a:rPr spc="-100" dirty="0" smtClean="0">
                <a:latin typeface="Arial" charset="0"/>
              </a:rPr>
              <a:t>를 </a:t>
            </a:r>
            <a:r>
              <a:rPr lang="en-US" altLang="ko-KR" spc="-100" dirty="0" smtClean="0">
                <a:latin typeface="Arial" charset="0"/>
              </a:rPr>
              <a:t>0000 1111</a:t>
            </a:r>
            <a:r>
              <a:rPr spc="-100" dirty="0" smtClean="0">
                <a:latin typeface="Arial" charset="0"/>
              </a:rPr>
              <a:t>로 </a:t>
            </a:r>
            <a:r>
              <a:rPr lang="en-US" spc="-100" dirty="0" smtClean="0">
                <a:latin typeface="Arial" charset="0"/>
              </a:rPr>
              <a:t/>
            </a:r>
            <a:br>
              <a:rPr lang="en-US" spc="-100" dirty="0" smtClean="0">
                <a:latin typeface="Arial" charset="0"/>
              </a:rPr>
            </a:br>
            <a:r>
              <a:rPr dirty="0" smtClean="0">
                <a:latin typeface="Arial" charset="0"/>
              </a:rPr>
              <a:t>하고 </a:t>
            </a:r>
            <a:r>
              <a:rPr lang="en-US" altLang="ko-KR" dirty="0" smtClean="0">
                <a:latin typeface="Arial" charset="0"/>
              </a:rPr>
              <a:t>A </a:t>
            </a:r>
            <a:r>
              <a:rPr dirty="0" smtClean="0">
                <a:latin typeface="Arial" charset="0"/>
              </a:rPr>
              <a:t>레지스터와 </a:t>
            </a:r>
            <a:r>
              <a:rPr lang="en-US" altLang="ko-KR" dirty="0" smtClean="0">
                <a:latin typeface="Arial" charset="0"/>
              </a:rPr>
              <a:t>AND </a:t>
            </a:r>
            <a:r>
              <a:rPr dirty="0" smtClean="0">
                <a:latin typeface="Arial" charset="0"/>
              </a:rPr>
              <a:t>연산을 수행한다</a:t>
            </a:r>
          </a:p>
          <a:p>
            <a:pPr lvl="4">
              <a:defRPr/>
            </a:pPr>
            <a:endParaRPr dirty="0" smtClean="0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3500438"/>
            <a:ext cx="4391025" cy="136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2</a:t>
            </a:r>
            <a:r>
              <a:rPr lang="ko-KR" altLang="ko-KR" b="1" smtClean="0"/>
              <a:t>진수의 연산</a:t>
            </a:r>
            <a:endParaRPr lang="ko-KR" altLang="en-US" smtClean="0"/>
          </a:p>
        </p:txBody>
      </p:sp>
      <p:sp>
        <p:nvSpPr>
          <p:cNvPr id="6144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dirty="0"/>
              <a:t>컴퓨터 응용 논리 연산</a:t>
            </a:r>
            <a:r>
              <a:rPr lang="en-US" altLang="ko-KR" dirty="0"/>
              <a:t>(2)</a:t>
            </a:r>
          </a:p>
          <a:p>
            <a:pPr lvl="1"/>
            <a:r>
              <a:rPr dirty="0"/>
              <a:t>삽입</a:t>
            </a:r>
            <a:r>
              <a:rPr lang="en-US" altLang="ko-KR" dirty="0"/>
              <a:t>(Insert) </a:t>
            </a:r>
            <a:r>
              <a:rPr dirty="0"/>
              <a:t>연산</a:t>
            </a:r>
          </a:p>
          <a:p>
            <a:pPr lvl="4"/>
            <a:r>
              <a:rPr lang="en-US" altLang="ko-KR" dirty="0" smtClean="0">
                <a:latin typeface="Arial" charset="0"/>
              </a:rPr>
              <a:t>2</a:t>
            </a:r>
            <a:r>
              <a:rPr dirty="0" smtClean="0">
                <a:latin typeface="Arial" charset="0"/>
              </a:rPr>
              <a:t>진 데이터내의 특정 위치에 새로운 비트 값들을 삽입하는 연산이다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4"/>
            <a:r>
              <a:rPr dirty="0" smtClean="0">
                <a:latin typeface="Arial" charset="0"/>
              </a:rPr>
              <a:t>마스크 연산과 선택적 세트연산을 순차적으로 수행함으로써 완성된다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4"/>
            <a:r>
              <a:rPr dirty="0" smtClean="0"/>
              <a:t>삽입할 비트 위치들에 마스크 연산</a:t>
            </a:r>
            <a:r>
              <a:rPr lang="en-US" altLang="ko-KR" dirty="0" smtClean="0"/>
              <a:t>, </a:t>
            </a:r>
            <a:r>
              <a:rPr dirty="0" smtClean="0"/>
              <a:t>새로이 삽입할 비트들과 </a:t>
            </a:r>
            <a:r>
              <a:rPr lang="en-US" altLang="ko-KR" dirty="0" smtClean="0"/>
              <a:t>OR </a:t>
            </a:r>
            <a:r>
              <a:rPr dirty="0" smtClean="0"/>
              <a:t>연산을 수행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endParaRPr dirty="0" smtClean="0"/>
          </a:p>
          <a:p>
            <a:pPr lvl="4"/>
            <a:r>
              <a:rPr dirty="0" smtClean="0"/>
              <a:t>데이터 </a:t>
            </a:r>
            <a:r>
              <a:rPr lang="en-US" altLang="ko-KR" dirty="0" smtClean="0"/>
              <a:t>A = 1011 1010</a:t>
            </a:r>
            <a:r>
              <a:rPr dirty="0" smtClean="0"/>
              <a:t>의 하위 </a:t>
            </a:r>
            <a:r>
              <a:rPr lang="en-US" altLang="ko-KR" dirty="0" smtClean="0"/>
              <a:t>4</a:t>
            </a:r>
            <a:r>
              <a:rPr dirty="0" smtClean="0"/>
              <a:t>비트에 </a:t>
            </a:r>
            <a:r>
              <a:rPr lang="en-US" altLang="ko-KR" dirty="0" smtClean="0"/>
              <a:t>1100</a:t>
            </a:r>
            <a:r>
              <a:rPr dirty="0" smtClean="0"/>
              <a:t>을 삽입하는 경우다</a:t>
            </a:r>
            <a:r>
              <a:rPr lang="en-US" altLang="ko-KR" dirty="0" smtClean="0"/>
              <a:t>. </a:t>
            </a:r>
            <a:endParaRPr dirty="0" smtClean="0"/>
          </a:p>
          <a:p>
            <a:pPr lvl="4"/>
            <a:endParaRPr dirty="0" smtClean="0"/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789363"/>
            <a:ext cx="4235450" cy="225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2</a:t>
            </a:r>
            <a:r>
              <a:rPr lang="ko-KR" altLang="ko-KR" b="1" smtClean="0"/>
              <a:t>진수의 연산</a:t>
            </a:r>
            <a:endParaRPr lang="ko-KR" altLang="en-US" smtClean="0"/>
          </a:p>
        </p:txBody>
      </p:sp>
      <p:sp>
        <p:nvSpPr>
          <p:cNvPr id="6246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dirty="0"/>
              <a:t>컴퓨터 응용 논리 연산</a:t>
            </a:r>
            <a:r>
              <a:rPr lang="en-US" altLang="ko-KR" dirty="0"/>
              <a:t>(3)</a:t>
            </a:r>
          </a:p>
          <a:p>
            <a:pPr lvl="1"/>
            <a:r>
              <a:rPr dirty="0"/>
              <a:t>비교</a:t>
            </a:r>
            <a:r>
              <a:rPr lang="en-US" altLang="ko-KR" dirty="0"/>
              <a:t>(compare) </a:t>
            </a:r>
            <a:r>
              <a:rPr dirty="0"/>
              <a:t>연산</a:t>
            </a:r>
          </a:p>
          <a:p>
            <a:pPr lvl="4"/>
            <a:r>
              <a:rPr dirty="0" smtClean="0">
                <a:latin typeface="Arial" charset="0"/>
              </a:rPr>
              <a:t>두 데이터를 비교하는 연산으로 </a:t>
            </a:r>
            <a:r>
              <a:rPr lang="en-US" altLang="ko-KR" dirty="0" smtClean="0">
                <a:latin typeface="Arial" charset="0"/>
              </a:rPr>
              <a:t>exclusive-OR </a:t>
            </a:r>
            <a:r>
              <a:rPr dirty="0" smtClean="0">
                <a:latin typeface="Arial" charset="0"/>
              </a:rPr>
              <a:t>연산에 의해서 구현된다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4"/>
            <a:r>
              <a:rPr dirty="0" smtClean="0">
                <a:latin typeface="Arial" charset="0"/>
              </a:rPr>
              <a:t>데이터 </a:t>
            </a:r>
            <a:r>
              <a:rPr lang="en-US" altLang="ko-KR" dirty="0" smtClean="0">
                <a:latin typeface="Arial" charset="0"/>
              </a:rPr>
              <a:t>A</a:t>
            </a:r>
            <a:r>
              <a:rPr dirty="0" smtClean="0">
                <a:latin typeface="Arial" charset="0"/>
              </a:rPr>
              <a:t>와 </a:t>
            </a:r>
            <a:r>
              <a:rPr lang="en-US" altLang="ko-KR" dirty="0" smtClean="0">
                <a:latin typeface="Arial" charset="0"/>
              </a:rPr>
              <a:t>B</a:t>
            </a:r>
            <a:r>
              <a:rPr dirty="0" smtClean="0">
                <a:latin typeface="Arial" charset="0"/>
              </a:rPr>
              <a:t>의 내용을 비교 만약 대응되는 비트들의 값이 같으면</a:t>
            </a:r>
            <a:r>
              <a:rPr lang="en-US" altLang="ko-KR" dirty="0" smtClean="0">
                <a:latin typeface="Arial" charset="0"/>
              </a:rPr>
              <a:t>, </a:t>
            </a:r>
            <a:r>
              <a:rPr dirty="0" smtClean="0">
                <a:latin typeface="Arial" charset="0"/>
              </a:rPr>
              <a:t>데이터 </a:t>
            </a:r>
            <a:r>
              <a:rPr lang="en-US" altLang="ko-KR" dirty="0" smtClean="0">
                <a:latin typeface="Arial" charset="0"/>
              </a:rPr>
              <a:t>A</a:t>
            </a:r>
            <a:r>
              <a:rPr dirty="0" smtClean="0">
                <a:latin typeface="Arial" charset="0"/>
              </a:rPr>
              <a:t>의 해당 </a:t>
            </a:r>
            <a:r>
              <a:rPr dirty="0" err="1" smtClean="0">
                <a:latin typeface="Arial" charset="0"/>
              </a:rPr>
              <a:t>비트를</a:t>
            </a:r>
            <a:r>
              <a:rPr dirty="0" smtClean="0">
                <a:latin typeface="Arial" charset="0"/>
              </a:rPr>
              <a:t> </a:t>
            </a:r>
            <a:r>
              <a:rPr lang="en-US" altLang="ko-KR" dirty="0" smtClean="0">
                <a:latin typeface="Arial" charset="0"/>
              </a:rPr>
              <a:t>0</a:t>
            </a:r>
            <a:r>
              <a:rPr dirty="0" smtClean="0">
                <a:latin typeface="Arial" charset="0"/>
              </a:rPr>
              <a:t>으로 세트 한다</a:t>
            </a:r>
            <a:r>
              <a:rPr lang="en-US" altLang="ko-KR" dirty="0" smtClean="0">
                <a:latin typeface="Arial" charset="0"/>
              </a:rPr>
              <a:t>. </a:t>
            </a:r>
            <a:r>
              <a:rPr dirty="0" smtClean="0">
                <a:latin typeface="Arial" charset="0"/>
              </a:rPr>
              <a:t>서로 다르면</a:t>
            </a:r>
            <a:r>
              <a:rPr lang="en-US" altLang="ko-KR" dirty="0" smtClean="0">
                <a:latin typeface="Arial" charset="0"/>
              </a:rPr>
              <a:t>, </a:t>
            </a:r>
            <a:r>
              <a:rPr dirty="0" smtClean="0">
                <a:latin typeface="Arial" charset="0"/>
              </a:rPr>
              <a:t>데이터 </a:t>
            </a:r>
            <a:r>
              <a:rPr lang="en-US" altLang="ko-KR" dirty="0" smtClean="0">
                <a:latin typeface="Arial" charset="0"/>
              </a:rPr>
              <a:t>A</a:t>
            </a:r>
            <a:r>
              <a:rPr dirty="0" smtClean="0">
                <a:latin typeface="Arial" charset="0"/>
              </a:rPr>
              <a:t>의 해당 </a:t>
            </a:r>
            <a:r>
              <a:rPr dirty="0" err="1" smtClean="0">
                <a:latin typeface="Arial" charset="0"/>
              </a:rPr>
              <a:t>비트를</a:t>
            </a:r>
            <a:r>
              <a:rPr dirty="0" smtClean="0">
                <a:latin typeface="Arial" charset="0"/>
              </a:rPr>
              <a:t> </a:t>
            </a:r>
            <a:r>
              <a:rPr lang="en-US" altLang="ko-KR" dirty="0" smtClean="0">
                <a:latin typeface="Arial" charset="0"/>
              </a:rPr>
              <a:t>1</a:t>
            </a:r>
            <a:r>
              <a:rPr dirty="0" smtClean="0">
                <a:latin typeface="Arial" charset="0"/>
              </a:rPr>
              <a:t>로 </a:t>
            </a:r>
            <a:r>
              <a:rPr smtClean="0">
                <a:latin typeface="Arial" charset="0"/>
              </a:rPr>
              <a:t>세트</a:t>
            </a:r>
            <a:r>
              <a:rPr lang="ko-KR" altLang="en-US" smtClean="0">
                <a:latin typeface="Arial" charset="0"/>
              </a:rPr>
              <a:t>한</a:t>
            </a:r>
            <a:r>
              <a:rPr smtClean="0">
                <a:latin typeface="Arial" charset="0"/>
              </a:rPr>
              <a:t>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4"/>
            <a:r>
              <a:rPr dirty="0" smtClean="0">
                <a:latin typeface="Arial" charset="0"/>
              </a:rPr>
              <a:t> </a:t>
            </a:r>
            <a:r>
              <a:rPr lang="en-US" altLang="ko-KR" dirty="0" smtClean="0">
                <a:latin typeface="Arial" charset="0"/>
              </a:rPr>
              <a:t>A =1110 0001</a:t>
            </a:r>
            <a:r>
              <a:rPr dirty="0" smtClean="0">
                <a:latin typeface="Arial" charset="0"/>
              </a:rPr>
              <a:t>과 </a:t>
            </a:r>
            <a:r>
              <a:rPr lang="en-US" altLang="ko-KR" dirty="0" smtClean="0">
                <a:latin typeface="Arial" charset="0"/>
              </a:rPr>
              <a:t>B=0101 1001</a:t>
            </a:r>
            <a:r>
              <a:rPr dirty="0" smtClean="0">
                <a:latin typeface="Arial" charset="0"/>
              </a:rPr>
              <a:t>과를 비교 </a:t>
            </a:r>
            <a:endParaRPr lang="en-US" altLang="ko-KR" dirty="0" smtClean="0">
              <a:latin typeface="Arial" charset="0"/>
            </a:endParaRPr>
          </a:p>
          <a:p>
            <a:pPr lvl="4"/>
            <a:endParaRPr lang="en-US" altLang="ko-KR" dirty="0" smtClean="0">
              <a:latin typeface="Arial" charset="0"/>
            </a:endParaRPr>
          </a:p>
          <a:p>
            <a:pPr lvl="4"/>
            <a:endParaRPr lang="en-US" altLang="ko-KR" dirty="0" smtClean="0">
              <a:latin typeface="Arial" charset="0"/>
            </a:endParaRPr>
          </a:p>
          <a:p>
            <a:pPr lvl="4"/>
            <a:endParaRPr lang="en-US" altLang="ko-KR" dirty="0" smtClean="0">
              <a:latin typeface="Arial" charset="0"/>
            </a:endParaRPr>
          </a:p>
          <a:p>
            <a:pPr lvl="4"/>
            <a:endParaRPr lang="en-US" altLang="ko-KR" dirty="0" smtClean="0">
              <a:latin typeface="Arial" charset="0"/>
            </a:endParaRPr>
          </a:p>
          <a:p>
            <a:pPr lvl="4"/>
            <a:endParaRPr lang="en-US" altLang="ko-KR" dirty="0" smtClean="0">
              <a:latin typeface="Arial" charset="0"/>
            </a:endParaRPr>
          </a:p>
          <a:p>
            <a:pPr lvl="4"/>
            <a:endParaRPr lang="en-US" dirty="0" smtClean="0">
              <a:latin typeface="Arial" charset="0"/>
            </a:endParaRPr>
          </a:p>
          <a:p>
            <a:pPr lvl="4"/>
            <a:endParaRPr lang="en-US" dirty="0">
              <a:latin typeface="Arial" charset="0"/>
            </a:endParaRPr>
          </a:p>
          <a:p>
            <a:pPr lvl="4"/>
            <a:r>
              <a:rPr dirty="0" smtClean="0">
                <a:latin typeface="Arial" charset="0"/>
              </a:rPr>
              <a:t>연산의 결과는 두 데이터가 같으면 </a:t>
            </a:r>
            <a:r>
              <a:rPr lang="en-US" altLang="ko-KR" dirty="0" smtClean="0">
                <a:latin typeface="Arial" charset="0"/>
              </a:rPr>
              <a:t>0</a:t>
            </a:r>
            <a:r>
              <a:rPr dirty="0" smtClean="0">
                <a:latin typeface="Arial" charset="0"/>
              </a:rPr>
              <a:t>을 출력하고 다르면 </a:t>
            </a:r>
            <a:r>
              <a:rPr lang="en-US" altLang="ko-KR" dirty="0" smtClean="0">
                <a:latin typeface="Arial" charset="0"/>
              </a:rPr>
              <a:t>1</a:t>
            </a:r>
            <a:r>
              <a:rPr dirty="0" smtClean="0">
                <a:latin typeface="Arial" charset="0"/>
              </a:rPr>
              <a:t>을 출력한다</a:t>
            </a:r>
            <a:r>
              <a:rPr lang="en-US" altLang="ko-KR" dirty="0" smtClean="0">
                <a:latin typeface="Arial" charset="0"/>
              </a:rPr>
              <a:t>. </a:t>
            </a:r>
          </a:p>
          <a:p>
            <a:pPr lvl="4"/>
            <a:endParaRPr dirty="0" smtClean="0">
              <a:latin typeface="Arial" charset="0"/>
            </a:endParaRPr>
          </a:p>
          <a:p>
            <a:pPr lvl="4"/>
            <a:endParaRPr dirty="0" smtClean="0"/>
          </a:p>
        </p:txBody>
      </p:sp>
      <p:pic>
        <p:nvPicPr>
          <p:cNvPr id="624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429000"/>
            <a:ext cx="40322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2</a:t>
            </a:r>
            <a:r>
              <a:rPr lang="ko-KR" altLang="ko-KR" b="1" smtClean="0"/>
              <a:t>진수의 연산</a:t>
            </a:r>
            <a:endParaRPr lang="ko-KR" altLang="en-US" smtClean="0"/>
          </a:p>
        </p:txBody>
      </p:sp>
      <p:sp>
        <p:nvSpPr>
          <p:cNvPr id="6349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컴퓨터 응용 논리 연산</a:t>
            </a:r>
            <a:r>
              <a:rPr lang="en-US" altLang="ko-KR"/>
              <a:t>(4)</a:t>
            </a:r>
          </a:p>
          <a:p>
            <a:pPr lvl="1"/>
            <a:r>
              <a:t>순환 이동</a:t>
            </a:r>
            <a:r>
              <a:rPr lang="en-US" altLang="ko-KR"/>
              <a:t>(Circular Shift)</a:t>
            </a:r>
          </a:p>
          <a:p>
            <a:pPr lvl="4"/>
            <a:r>
              <a:rPr smtClean="0">
                <a:latin typeface="Arial" charset="0"/>
              </a:rPr>
              <a:t>최상위 혹은 최하위에 있는 비트가 반대편 끝에 있는 비트 위치로 이동해서 비트가 회전한다</a:t>
            </a:r>
            <a:r>
              <a:rPr lang="en-US" altLang="ko-KR" smtClean="0">
                <a:latin typeface="Arial" charset="0"/>
              </a:rPr>
              <a:t>. </a:t>
            </a:r>
            <a:endParaRPr smtClean="0">
              <a:latin typeface="Arial" charset="0"/>
            </a:endParaRPr>
          </a:p>
          <a:p>
            <a:pPr lvl="4"/>
            <a:r>
              <a:rPr smtClean="0">
                <a:latin typeface="Arial" charset="0"/>
              </a:rPr>
              <a:t>순환 좌측</a:t>
            </a:r>
            <a:r>
              <a:rPr lang="en-US" altLang="ko-KR" smtClean="0">
                <a:latin typeface="Arial" charset="0"/>
              </a:rPr>
              <a:t>-</a:t>
            </a:r>
            <a:r>
              <a:rPr smtClean="0">
                <a:latin typeface="Arial" charset="0"/>
              </a:rPr>
              <a:t>이동</a:t>
            </a:r>
            <a:r>
              <a:rPr lang="en-US" altLang="ko-KR" smtClean="0">
                <a:latin typeface="Arial" charset="0"/>
              </a:rPr>
              <a:t>(circular shift-left) : </a:t>
            </a:r>
            <a:r>
              <a:rPr smtClean="0">
                <a:latin typeface="Arial" charset="0"/>
              </a:rPr>
              <a:t>최상위 비트인 </a:t>
            </a:r>
            <a:r>
              <a:rPr lang="en-US" altLang="ko-KR" smtClean="0">
                <a:latin typeface="Arial" charset="0"/>
              </a:rPr>
              <a:t>D4</a:t>
            </a:r>
            <a:r>
              <a:rPr smtClean="0">
                <a:latin typeface="Arial" charset="0"/>
              </a:rPr>
              <a:t>가 최하위 비트 위치인 </a:t>
            </a:r>
            <a:r>
              <a:rPr lang="en-US" altLang="ko-KR" smtClean="0">
                <a:latin typeface="Arial" charset="0"/>
              </a:rPr>
              <a:t>D1</a:t>
            </a:r>
            <a:r>
              <a:rPr smtClean="0">
                <a:latin typeface="Arial" charset="0"/>
              </a:rPr>
              <a:t>으로 이동한다</a:t>
            </a:r>
            <a:r>
              <a:rPr lang="en-US" altLang="ko-KR" smtClean="0">
                <a:latin typeface="Arial" charset="0"/>
              </a:rPr>
              <a:t>. </a:t>
            </a:r>
            <a:endParaRPr smtClean="0">
              <a:latin typeface="Arial" charset="0"/>
            </a:endParaRPr>
          </a:p>
          <a:p>
            <a:pPr lvl="4"/>
            <a:endParaRPr lang="en-US" altLang="ko-KR" smtClean="0"/>
          </a:p>
          <a:p>
            <a:pPr lvl="4"/>
            <a:endParaRPr lang="en-US" altLang="ko-KR" smtClean="0"/>
          </a:p>
          <a:p>
            <a:pPr lvl="4"/>
            <a:endParaRPr lang="en-US" altLang="ko-KR" smtClean="0"/>
          </a:p>
          <a:p>
            <a:pPr lvl="4"/>
            <a:endParaRPr lang="en-US" altLang="ko-KR" smtClean="0"/>
          </a:p>
          <a:p>
            <a:pPr lvl="4"/>
            <a:r>
              <a:rPr smtClean="0">
                <a:latin typeface="Arial" charset="0"/>
              </a:rPr>
              <a:t>순환 우측</a:t>
            </a:r>
            <a:r>
              <a:rPr lang="en-US" altLang="ko-KR" smtClean="0">
                <a:latin typeface="Arial" charset="0"/>
              </a:rPr>
              <a:t>-</a:t>
            </a:r>
            <a:r>
              <a:rPr smtClean="0">
                <a:latin typeface="Arial" charset="0"/>
              </a:rPr>
              <a:t>이동</a:t>
            </a:r>
            <a:r>
              <a:rPr lang="en-US" altLang="ko-KR" smtClean="0">
                <a:latin typeface="Arial" charset="0"/>
              </a:rPr>
              <a:t>(circular shift-right): </a:t>
            </a:r>
            <a:r>
              <a:rPr smtClean="0">
                <a:latin typeface="Arial" charset="0"/>
              </a:rPr>
              <a:t>최하위 비트인 </a:t>
            </a:r>
            <a:r>
              <a:rPr lang="en-US" altLang="ko-KR" smtClean="0">
                <a:latin typeface="Arial" charset="0"/>
              </a:rPr>
              <a:t>D1 </a:t>
            </a:r>
            <a:r>
              <a:rPr smtClean="0">
                <a:latin typeface="Arial" charset="0"/>
              </a:rPr>
              <a:t>이 최상위 비트 위치인 </a:t>
            </a:r>
            <a:r>
              <a:rPr lang="en-US" altLang="ko-KR" smtClean="0">
                <a:latin typeface="Arial" charset="0"/>
              </a:rPr>
              <a:t>D4</a:t>
            </a:r>
            <a:r>
              <a:rPr smtClean="0">
                <a:latin typeface="Arial" charset="0"/>
              </a:rPr>
              <a:t>로 이동한다</a:t>
            </a:r>
            <a:r>
              <a:rPr lang="en-US" altLang="ko-KR" smtClean="0">
                <a:latin typeface="Arial" charset="0"/>
              </a:rPr>
              <a:t>. </a:t>
            </a:r>
            <a:endParaRPr smtClean="0">
              <a:latin typeface="Arial" charset="0"/>
            </a:endParaRPr>
          </a:p>
          <a:p>
            <a:pPr lvl="4"/>
            <a:endParaRPr smtClean="0"/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213100"/>
            <a:ext cx="405130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229225"/>
            <a:ext cx="397827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2</a:t>
            </a:r>
            <a:r>
              <a:rPr lang="ko-KR" altLang="ko-KR" b="1" smtClean="0"/>
              <a:t>진수의 연산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/>
              <a:t>컴퓨터 응용 논리 연산</a:t>
            </a:r>
            <a:r>
              <a:rPr lang="en-US" altLang="ko-KR"/>
              <a:t>(5)</a:t>
            </a:r>
          </a:p>
          <a:p>
            <a:pPr lvl="1">
              <a:defRPr/>
            </a:pPr>
            <a:r>
              <a:rPr/>
              <a:t>산술적 이동</a:t>
            </a:r>
            <a:r>
              <a:rPr lang="en-US" altLang="ko-KR"/>
              <a:t>(arithmetic shift)</a:t>
            </a:r>
          </a:p>
          <a:p>
            <a:pPr lvl="4">
              <a:defRPr/>
            </a:pPr>
            <a:r>
              <a:rPr dirty="0"/>
              <a:t>이동 과정에서 부호 비트는 유지하고</a:t>
            </a:r>
            <a:r>
              <a:rPr lang="en-US" altLang="ko-KR" dirty="0"/>
              <a:t>, </a:t>
            </a:r>
            <a:r>
              <a:rPr dirty="0"/>
              <a:t>수의 크기를 나타내는 비트들만 이동한다</a:t>
            </a:r>
            <a:r>
              <a:rPr lang="en-US" altLang="ko-KR" dirty="0"/>
              <a:t>. </a:t>
            </a:r>
            <a:endParaRPr dirty="0"/>
          </a:p>
          <a:p>
            <a:pPr lvl="4">
              <a:defRPr/>
            </a:pPr>
            <a:r>
              <a:rPr dirty="0"/>
              <a:t>산술적 좌측</a:t>
            </a:r>
            <a:r>
              <a:rPr lang="en-US" altLang="ko-KR" dirty="0"/>
              <a:t>-</a:t>
            </a:r>
            <a:r>
              <a:rPr dirty="0"/>
              <a:t>이동</a:t>
            </a:r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 smtClean="0"/>
              <a:t>         D</a:t>
            </a:r>
            <a:r>
              <a:rPr lang="en-US" altLang="ko-KR" baseline="-25000" dirty="0" smtClean="0"/>
              <a:t>4</a:t>
            </a:r>
            <a:r>
              <a:rPr dirty="0" smtClean="0"/>
              <a:t> </a:t>
            </a:r>
            <a:r>
              <a:rPr lang="en-US" altLang="ko-KR" dirty="0"/>
              <a:t>(</a:t>
            </a:r>
            <a:r>
              <a:rPr dirty="0"/>
              <a:t>불변</a:t>
            </a:r>
            <a:r>
              <a:rPr lang="en-US" altLang="ko-KR" dirty="0"/>
              <a:t>), D</a:t>
            </a:r>
            <a:r>
              <a:rPr lang="en-US" altLang="ko-KR" baseline="-25000" dirty="0"/>
              <a:t>3 </a:t>
            </a:r>
            <a:r>
              <a:rPr dirty="0"/>
              <a:t>← </a:t>
            </a:r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r>
              <a:rPr lang="en-US" altLang="ko-KR" dirty="0"/>
              <a:t>, D</a:t>
            </a:r>
            <a:r>
              <a:rPr lang="en-US" altLang="ko-KR" baseline="-25000" dirty="0"/>
              <a:t>2 </a:t>
            </a:r>
            <a:r>
              <a:rPr dirty="0"/>
              <a:t>← </a:t>
            </a:r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r>
              <a:rPr lang="en-US" altLang="ko-KR" dirty="0"/>
              <a:t>, D</a:t>
            </a:r>
            <a:r>
              <a:rPr lang="en-US" altLang="ko-KR" baseline="-25000" dirty="0"/>
              <a:t>1 </a:t>
            </a:r>
            <a:r>
              <a:rPr dirty="0"/>
              <a:t>← </a:t>
            </a:r>
            <a:r>
              <a:rPr lang="en-US" altLang="ko-KR" dirty="0"/>
              <a:t>0</a:t>
            </a:r>
            <a:endParaRPr dirty="0"/>
          </a:p>
          <a:p>
            <a:pPr lvl="4">
              <a:defRPr/>
            </a:pPr>
            <a:endParaRPr lang="en-US" altLang="ko-KR" dirty="0" smtClean="0"/>
          </a:p>
          <a:p>
            <a:pPr lvl="4">
              <a:defRPr/>
            </a:pPr>
            <a:r>
              <a:rPr dirty="0"/>
              <a:t>산술적 우측</a:t>
            </a:r>
            <a:r>
              <a:rPr lang="en-US" altLang="ko-KR" dirty="0"/>
              <a:t>-</a:t>
            </a:r>
            <a:r>
              <a:rPr dirty="0"/>
              <a:t>이동 </a:t>
            </a:r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 smtClean="0"/>
              <a:t>         D</a:t>
            </a:r>
            <a:r>
              <a:rPr lang="en-US" altLang="ko-KR" baseline="-25000" dirty="0" smtClean="0"/>
              <a:t>4</a:t>
            </a:r>
            <a:r>
              <a:rPr dirty="0" smtClean="0"/>
              <a:t> </a:t>
            </a:r>
            <a:r>
              <a:rPr lang="en-US" altLang="ko-KR" dirty="0"/>
              <a:t>(</a:t>
            </a:r>
            <a:r>
              <a:rPr dirty="0"/>
              <a:t>불변</a:t>
            </a:r>
            <a:r>
              <a:rPr lang="en-US" altLang="ko-KR" dirty="0"/>
              <a:t>), D</a:t>
            </a:r>
            <a:r>
              <a:rPr lang="en-US" altLang="ko-KR" baseline="-25000" dirty="0"/>
              <a:t>4 </a:t>
            </a:r>
            <a:r>
              <a:rPr dirty="0"/>
              <a:t>→ </a:t>
            </a:r>
            <a:r>
              <a:rPr lang="en-US" altLang="ko-KR" dirty="0"/>
              <a:t>D</a:t>
            </a:r>
            <a:r>
              <a:rPr lang="en-US" altLang="ko-KR" baseline="-25000" dirty="0"/>
              <a:t>3 </a:t>
            </a:r>
            <a:r>
              <a:rPr lang="en-US" altLang="ko-KR" dirty="0"/>
              <a:t>, D</a:t>
            </a:r>
            <a:r>
              <a:rPr lang="en-US" altLang="ko-KR" baseline="-25000" dirty="0"/>
              <a:t>3 </a:t>
            </a:r>
            <a:r>
              <a:rPr dirty="0"/>
              <a:t>→ </a:t>
            </a:r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r>
              <a:rPr lang="en-US" altLang="ko-KR" dirty="0"/>
              <a:t>, D</a:t>
            </a:r>
            <a:r>
              <a:rPr lang="en-US" altLang="ko-KR" baseline="-25000" dirty="0"/>
              <a:t>2 </a:t>
            </a:r>
            <a:r>
              <a:rPr dirty="0"/>
              <a:t>→</a:t>
            </a:r>
            <a:r>
              <a:rPr baseline="-25000" dirty="0"/>
              <a:t> </a:t>
            </a:r>
            <a:r>
              <a:rPr lang="en-US" altLang="ko-KR" dirty="0"/>
              <a:t>D</a:t>
            </a:r>
            <a:r>
              <a:rPr lang="en-US" altLang="ko-KR" baseline="-25000" dirty="0"/>
              <a:t>1 </a:t>
            </a:r>
            <a:endParaRPr dirty="0"/>
          </a:p>
          <a:p>
            <a:pPr lvl="4">
              <a:defRPr/>
            </a:pPr>
            <a:endParaRPr lang="en-US" altLang="ko-KR" dirty="0" smtClean="0"/>
          </a:p>
          <a:p>
            <a:pPr lvl="4">
              <a:defRPr/>
            </a:pPr>
            <a:r>
              <a:rPr dirty="0"/>
              <a:t>산술적 이동 예 </a:t>
            </a:r>
          </a:p>
          <a:p>
            <a:pPr marL="801687" lvl="4" indent="0" algn="just"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 lang="en-US" altLang="ko-KR" dirty="0" smtClean="0"/>
              <a:t>    A </a:t>
            </a:r>
            <a:r>
              <a:rPr lang="en-US" altLang="ko-KR" dirty="0"/>
              <a:t>= 1 0 1 0 1 1 1 0 : </a:t>
            </a:r>
            <a:r>
              <a:rPr dirty="0"/>
              <a:t>초기 상태</a:t>
            </a:r>
          </a:p>
          <a:p>
            <a:pPr lvl="2" algn="ctr" latinLnBrk="1"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 lang="ko-KR" altLang="en-US"/>
              <a:t>           </a:t>
            </a:r>
            <a:r>
              <a:rPr/>
              <a:t>1 1 0 1 1 1 0 0 :  A</a:t>
            </a:r>
            <a:r>
              <a:rPr lang="ko-KR" altLang="en-US"/>
              <a:t>의 산술적 좌측</a:t>
            </a:r>
            <a:r>
              <a:rPr/>
              <a:t>-</a:t>
            </a:r>
            <a:r>
              <a:rPr lang="ko-KR" altLang="en-US"/>
              <a:t>시프트 결과</a:t>
            </a:r>
          </a:p>
          <a:p>
            <a:pPr lvl="2" algn="ctr" latinLnBrk="1"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 lang="ko-KR" altLang="en-US"/>
              <a:t>           </a:t>
            </a:r>
            <a:r>
              <a:rPr/>
              <a:t>1 1 0 1 0 1 1 1 :  A</a:t>
            </a:r>
            <a:r>
              <a:rPr lang="ko-KR" altLang="en-US"/>
              <a:t>의 산술적 우측</a:t>
            </a:r>
            <a:r>
              <a:rPr/>
              <a:t>-</a:t>
            </a:r>
            <a:r>
              <a:rPr lang="ko-KR" altLang="en-US"/>
              <a:t>시프트 결과</a:t>
            </a:r>
          </a:p>
          <a:p>
            <a:pPr lvl="4">
              <a:defRPr/>
            </a:pPr>
            <a:endParaRPr lang="en-US" altLang="ko-KR" dirty="0" smtClean="0"/>
          </a:p>
          <a:p>
            <a:pPr lvl="4">
              <a:defRPr/>
            </a:pPr>
            <a:endParaRPr lang="en-US" altLang="ko-KR" dirty="0"/>
          </a:p>
          <a:p>
            <a:pPr lvl="4">
              <a:defRPr/>
            </a:pPr>
            <a:endParaRPr lang="en-US" altLang="ko-KR" dirty="0" smtClean="0"/>
          </a:p>
          <a:p>
            <a:pPr lvl="4">
              <a:defRPr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ko-KR" b="1" smtClean="0"/>
              <a:t>문자 데이터의 표현</a:t>
            </a:r>
            <a:endParaRPr lang="ko-KR" altLang="en-US" smtClean="0"/>
          </a:p>
        </p:txBody>
      </p:sp>
      <p:sp>
        <p:nvSpPr>
          <p:cNvPr id="6553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 latinLnBrk="1"/>
            <a:r>
              <a:t>영숫자 코드</a:t>
            </a:r>
            <a:r>
              <a:rPr lang="en-US" altLang="ko-KR"/>
              <a:t>(Alphanumeric Code)</a:t>
            </a:r>
          </a:p>
          <a:p>
            <a:pPr lvl="4">
              <a:tabLst>
                <a:tab pos="269875" algn="l"/>
              </a:tabLst>
            </a:pPr>
            <a:r>
              <a:rPr smtClean="0"/>
              <a:t>컴퓨터에 사용되는 영문자와 숫자, 특수문자의 데이터를 0과 1의 조합으로 구성된 코드로 표현한 것이다. </a:t>
            </a:r>
            <a:endParaRPr lang="en-US" smtClean="0"/>
          </a:p>
          <a:p>
            <a:pPr lvl="4">
              <a:tabLst>
                <a:tab pos="269875" algn="l"/>
              </a:tabLst>
            </a:pPr>
            <a:endParaRPr sz="1000" smtClean="0"/>
          </a:p>
          <a:p>
            <a:pPr lvl="1" latinLnBrk="1"/>
            <a:r>
              <a:t> </a:t>
            </a:r>
            <a:r>
              <a:rPr lang="en-US" altLang="ko-KR"/>
              <a:t>4.1 </a:t>
            </a:r>
            <a:r>
              <a:t>표준 </a:t>
            </a:r>
            <a:r>
              <a:rPr lang="en-US" altLang="ko-KR"/>
              <a:t>BCD(Binary Coded Decimal) </a:t>
            </a:r>
            <a:r>
              <a:t>코드 </a:t>
            </a:r>
            <a:endParaRPr sz="1400"/>
          </a:p>
          <a:p>
            <a:pPr lvl="4">
              <a:tabLst>
                <a:tab pos="269875" algn="l"/>
              </a:tabLst>
            </a:pPr>
            <a:r>
              <a:rPr smtClean="0"/>
              <a:t>이진화 십진 코드라고도 부르며, 기본적으로 6비트의 길이를 갖는 코드이지만 좀 더 효율적으로 사용하기 위해서 존(zone)비트와 숫자(digit)비트로 분리하고 이를 조합해서 코드를 생성한다. </a:t>
            </a:r>
            <a:endParaRPr lang="en-US" smtClean="0"/>
          </a:p>
          <a:p>
            <a:pPr lvl="4">
              <a:tabLst>
                <a:tab pos="269875" algn="l"/>
              </a:tabLst>
            </a:pPr>
            <a:endParaRPr smtClean="0"/>
          </a:p>
          <a:p>
            <a:pPr lvl="3" latinLnBrk="1">
              <a:tabLst>
                <a:tab pos="269875" algn="l"/>
              </a:tabLst>
            </a:pPr>
            <a:r>
              <a:rPr sz="1800"/>
              <a:t>6</a:t>
            </a:r>
            <a:r>
              <a:rPr lang="ko-KR" altLang="en-US" sz="1800"/>
              <a:t>비트의 표준 </a:t>
            </a:r>
            <a:r>
              <a:rPr sz="1800"/>
              <a:t>BCD </a:t>
            </a:r>
            <a:r>
              <a:rPr lang="ko-KR" altLang="en-US" sz="1800"/>
              <a:t>코드의 구성</a:t>
            </a:r>
            <a:endParaRPr sz="1800"/>
          </a:p>
          <a:p>
            <a:pPr lvl="4">
              <a:tabLst>
                <a:tab pos="269875" algn="l"/>
              </a:tabLst>
            </a:pPr>
            <a:r>
              <a:rPr altLang="ko-KR" smtClean="0"/>
              <a:t>가장 왼쪽의 최상위 비트는 패리티</a:t>
            </a:r>
            <a:r>
              <a:rPr lang="en-US" altLang="ko-KR" smtClean="0"/>
              <a:t>(parity) </a:t>
            </a:r>
            <a:r>
              <a:rPr altLang="ko-KR" smtClean="0"/>
              <a:t>비트다</a:t>
            </a:r>
            <a:r>
              <a:rPr lang="en-US" altLang="ko-KR" smtClean="0"/>
              <a:t>. </a:t>
            </a:r>
            <a:r>
              <a:rPr altLang="ko-KR" smtClean="0"/>
              <a:t>그래서 실질적으로</a:t>
            </a:r>
            <a:r>
              <a:rPr lang="en-US" altLang="ko-KR" smtClean="0"/>
              <a:t> 64(2</a:t>
            </a:r>
            <a:r>
              <a:rPr lang="en-US" altLang="ko-KR" baseline="30000" smtClean="0"/>
              <a:t>6</a:t>
            </a:r>
            <a:r>
              <a:rPr lang="en-US" altLang="ko-KR" smtClean="0"/>
              <a:t>)</a:t>
            </a:r>
            <a:r>
              <a:rPr altLang="ko-KR" smtClean="0"/>
              <a:t>가지의 문자</a:t>
            </a:r>
            <a:r>
              <a:rPr lang="en-US" altLang="ko-KR" smtClean="0"/>
              <a:t>, </a:t>
            </a:r>
            <a:r>
              <a:rPr altLang="ko-KR" smtClean="0"/>
              <a:t>숫자</a:t>
            </a:r>
            <a:r>
              <a:rPr lang="en-US" altLang="ko-KR" smtClean="0"/>
              <a:t>, </a:t>
            </a:r>
            <a:r>
              <a:rPr altLang="ko-KR" smtClean="0"/>
              <a:t>특수문자의 정보를 표현</a:t>
            </a:r>
            <a:r>
              <a:rPr smtClean="0"/>
              <a:t>할 수 있다</a:t>
            </a:r>
            <a:r>
              <a:rPr lang="en-US" altLang="ko-KR" smtClean="0"/>
              <a:t>. </a:t>
            </a:r>
          </a:p>
          <a:p>
            <a:pPr lvl="4">
              <a:tabLst>
                <a:tab pos="269875" algn="l"/>
              </a:tabLst>
            </a:pPr>
            <a:endParaRPr lang="en-US" altLang="ko-KR" smtClean="0"/>
          </a:p>
          <a:p>
            <a:pPr lvl="4">
              <a:tabLst>
                <a:tab pos="269875" algn="l"/>
              </a:tabLst>
            </a:pPr>
            <a:endParaRPr lang="en-US" altLang="ko-KR" sz="2800" smtClean="0"/>
          </a:p>
          <a:p>
            <a:pPr lvl="4">
              <a:tabLst>
                <a:tab pos="269875" algn="l"/>
              </a:tabLst>
            </a:pPr>
            <a:endParaRPr lang="en-US" altLang="ko-KR" smtClean="0"/>
          </a:p>
          <a:p>
            <a:pPr lvl="4">
              <a:tabLst>
                <a:tab pos="269875" algn="l"/>
              </a:tabLst>
            </a:pPr>
            <a:r>
              <a:rPr altLang="ko-KR" smtClean="0"/>
              <a:t>존 비트는 숫자를</a:t>
            </a:r>
            <a:r>
              <a:rPr lang="en-US" altLang="ko-KR" smtClean="0"/>
              <a:t> 2</a:t>
            </a:r>
            <a:r>
              <a:rPr altLang="ko-KR" smtClean="0"/>
              <a:t>진 부호로 밀도 높게 표현할 때 사용되는 숫자</a:t>
            </a:r>
            <a:r>
              <a:rPr lang="en-US" altLang="ko-KR" smtClean="0"/>
              <a:t> 4</a:t>
            </a:r>
            <a:r>
              <a:rPr altLang="ko-KR" smtClean="0"/>
              <a:t>비트 외의 비트다</a:t>
            </a:r>
            <a:r>
              <a:rPr lang="en-US" altLang="ko-KR" smtClean="0"/>
              <a:t>. </a:t>
            </a:r>
            <a:r>
              <a:rPr altLang="ko-KR" smtClean="0"/>
              <a:t>그래서</a:t>
            </a:r>
            <a:r>
              <a:rPr lang="en-US" altLang="ko-KR" smtClean="0"/>
              <a:t> 6</a:t>
            </a:r>
            <a:r>
              <a:rPr altLang="ko-KR" smtClean="0"/>
              <a:t>개의 비트가 각 문자를 나타내는데</a:t>
            </a:r>
            <a:r>
              <a:rPr lang="en-US" altLang="ko-KR" smtClean="0"/>
              <a:t>, </a:t>
            </a:r>
            <a:r>
              <a:rPr altLang="ko-KR" smtClean="0"/>
              <a:t>왼쪽의 두 비트의 존 비트는 알파벳이나 특수 문자를 나타내기 위해 숫자 비트와 연관해서 사용할 수 있다</a:t>
            </a:r>
            <a:endParaRPr smtClean="0"/>
          </a:p>
          <a:p>
            <a:pPr>
              <a:tabLst>
                <a:tab pos="269875" algn="l"/>
              </a:tabLst>
            </a:pPr>
            <a:endParaRPr/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476750"/>
            <a:ext cx="4319587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ko-KR" b="1" smtClean="0"/>
              <a:t>문자 데이터의 표현</a:t>
            </a:r>
            <a:endParaRPr lang="ko-KR" altLang="en-US" smtClean="0"/>
          </a:p>
        </p:txBody>
      </p:sp>
      <p:sp>
        <p:nvSpPr>
          <p:cNvPr id="6656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/>
              <a:t>존 비트에 따른 표준</a:t>
            </a:r>
            <a:r>
              <a:rPr lang="en-US" altLang="ko-KR"/>
              <a:t> BCD </a:t>
            </a:r>
            <a:r>
              <a:rPr altLang="ko-KR"/>
              <a:t>코드 분류</a:t>
            </a:r>
            <a:endParaRPr/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628775"/>
            <a:ext cx="840105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smtClean="0"/>
              <a:t>보수의 개념</a:t>
            </a:r>
            <a:endParaRPr lang="ko-KR" altLang="en-US" smtClean="0"/>
          </a:p>
        </p:txBody>
      </p:sp>
      <p:sp>
        <p:nvSpPr>
          <p:cNvPr id="717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/>
              <a:t>보수</a:t>
            </a:r>
            <a:r>
              <a:rPr lang="en-US" altLang="ko-KR"/>
              <a:t>(</a:t>
            </a:r>
            <a:r>
              <a:rPr/>
              <a:t>補數</a:t>
            </a:r>
            <a:r>
              <a:rPr lang="en-US" altLang="ko-KR"/>
              <a:t>)</a:t>
            </a:r>
            <a:r>
              <a:rPr/>
              <a:t>의 정의 </a:t>
            </a:r>
            <a:endParaRPr lang="en-US" altLang="ko-KR"/>
          </a:p>
          <a:p>
            <a:pPr lvl="1">
              <a:defRPr/>
            </a:pPr>
            <a:r>
              <a:rPr/>
              <a:t>어원적 의미</a:t>
            </a:r>
          </a:p>
          <a:p>
            <a:pPr lvl="3">
              <a:defRPr/>
            </a:pPr>
            <a:r>
              <a:rPr lang="ko-KR" altLang="en-US" sz="1800"/>
              <a:t>상호 보완하는 수로</a:t>
            </a:r>
            <a:r>
              <a:rPr sz="1800"/>
              <a:t>, </a:t>
            </a:r>
            <a:r>
              <a:rPr lang="ko-KR" altLang="en-US" sz="1800"/>
              <a:t>임의의 수를 보완해주는 다른 임의의 수다</a:t>
            </a:r>
            <a:r>
              <a:rPr sz="1800"/>
              <a:t>. </a:t>
            </a:r>
          </a:p>
          <a:p>
            <a:pPr lvl="3">
              <a:defRPr/>
            </a:pPr>
            <a:endParaRPr/>
          </a:p>
          <a:p>
            <a:pPr lvl="1">
              <a:defRPr/>
            </a:pPr>
            <a:r>
              <a:rPr lang="en-US" altLang="ko-KR"/>
              <a:t>r</a:t>
            </a:r>
            <a:r>
              <a:rPr/>
              <a:t>진법에서 정의되는 보수</a:t>
            </a:r>
            <a:r>
              <a:rPr lang="en-US" altLang="ko-KR"/>
              <a:t>(complementary number)</a:t>
            </a:r>
          </a:p>
          <a:p>
            <a:pPr lvl="3">
              <a:defRPr/>
            </a:pPr>
            <a:r>
              <a:rPr lang="ko-KR" altLang="en-US" sz="1800"/>
              <a:t>두 종류로 정의된다</a:t>
            </a:r>
            <a:r>
              <a:rPr sz="1800"/>
              <a:t>. </a:t>
            </a:r>
          </a:p>
          <a:p>
            <a:pPr lvl="3">
              <a:defRPr/>
            </a:pPr>
            <a:r>
              <a:rPr sz="1800"/>
              <a:t>(r-1)</a:t>
            </a:r>
            <a:r>
              <a:rPr lang="ko-KR" altLang="en-US" sz="1800"/>
              <a:t>의 보수</a:t>
            </a:r>
            <a:r>
              <a:rPr sz="1800"/>
              <a:t>, </a:t>
            </a:r>
            <a:r>
              <a:rPr lang="ko-KR" altLang="en-US" sz="1800"/>
              <a:t>진보수라고 하는 </a:t>
            </a:r>
            <a:r>
              <a:rPr sz="1800"/>
              <a:t>r</a:t>
            </a:r>
            <a:r>
              <a:rPr lang="ko-KR" altLang="en-US" sz="1800"/>
              <a:t>의 보수로 정의된다</a:t>
            </a:r>
            <a:r>
              <a:rPr sz="1800"/>
              <a:t>. </a:t>
            </a:r>
            <a:endParaRPr lang="ko-KR" altLang="en-US" sz="1800"/>
          </a:p>
          <a:p>
            <a:pPr lvl="4">
              <a:defRPr/>
            </a:pPr>
            <a:r>
              <a:rPr dirty="0" smtClean="0"/>
              <a:t>예</a:t>
            </a:r>
            <a:r>
              <a:rPr lang="en-US" altLang="ko-KR" dirty="0" smtClean="0"/>
              <a:t>) 10</a:t>
            </a:r>
            <a:r>
              <a:rPr dirty="0" smtClean="0"/>
              <a:t>진수에서는 </a:t>
            </a:r>
            <a:r>
              <a:rPr lang="en-US" altLang="ko-KR" dirty="0" smtClean="0"/>
              <a:t>9</a:t>
            </a:r>
            <a:r>
              <a:rPr dirty="0" smtClean="0"/>
              <a:t>의 보수와 </a:t>
            </a:r>
            <a:r>
              <a:rPr lang="en-US" altLang="ko-KR" dirty="0" smtClean="0"/>
              <a:t>10</a:t>
            </a:r>
            <a:r>
              <a:rPr dirty="0" smtClean="0"/>
              <a:t>의 보수가 존재</a:t>
            </a:r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 smtClean="0"/>
              <a:t>        2</a:t>
            </a:r>
            <a:r>
              <a:rPr dirty="0"/>
              <a:t>진수에서는 </a:t>
            </a:r>
            <a:r>
              <a:rPr lang="en-US" altLang="ko-KR" dirty="0"/>
              <a:t>1</a:t>
            </a:r>
            <a:r>
              <a:rPr dirty="0"/>
              <a:t>의 보수와 </a:t>
            </a:r>
            <a:r>
              <a:rPr lang="en-US" altLang="ko-KR" dirty="0"/>
              <a:t>2</a:t>
            </a:r>
            <a:r>
              <a:rPr dirty="0"/>
              <a:t>의 보수가 존재 </a:t>
            </a:r>
          </a:p>
          <a:p>
            <a:pPr lvl="1">
              <a:defRPr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ko-KR" b="1" smtClean="0"/>
              <a:t>문자 데이터의 표현</a:t>
            </a:r>
            <a:endParaRPr lang="ko-KR" altLang="en-US" smtClean="0"/>
          </a:p>
        </p:txBody>
      </p:sp>
      <p:sp>
        <p:nvSpPr>
          <p:cNvPr id="6758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/>
              <a:t>표준</a:t>
            </a:r>
            <a:r>
              <a:rPr lang="en-US" altLang="ko-KR"/>
              <a:t> BCD </a:t>
            </a:r>
            <a:r>
              <a:rPr altLang="ko-KR"/>
              <a:t>코드의 표</a:t>
            </a:r>
            <a:endParaRPr/>
          </a:p>
        </p:txBody>
      </p:sp>
      <p:pic>
        <p:nvPicPr>
          <p:cNvPr id="675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06538"/>
            <a:ext cx="8496300" cy="437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ko-KR" b="1" smtClean="0"/>
              <a:t>문자 데이터의 표현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lang="en-US" altLang="ko-KR"/>
              <a:t>4.2 ASCII </a:t>
            </a:r>
            <a:r>
              <a:rPr altLang="ko-KR"/>
              <a:t>코드</a:t>
            </a:r>
            <a:endParaRPr lang="en-US" altLang="ko-KR"/>
          </a:p>
          <a:p>
            <a:pPr lvl="2" latinLnBrk="1">
              <a:defRPr/>
            </a:pPr>
            <a:r>
              <a:rPr lang="ko-KR" altLang="en-US"/>
              <a:t>미국 국립 표준 연구소</a:t>
            </a:r>
            <a:r>
              <a:rPr/>
              <a:t>(ANSI)</a:t>
            </a:r>
            <a:r>
              <a:rPr lang="ko-KR" altLang="en-US"/>
              <a:t>가 제정한 정보 교환용 미국 표준 코드</a:t>
            </a:r>
            <a:r>
              <a:rPr/>
              <a:t>(American Standard Code for Information Interchange)</a:t>
            </a:r>
            <a:r>
              <a:rPr lang="ko-KR" altLang="en-US"/>
              <a:t>다</a:t>
            </a:r>
            <a:r>
              <a:rPr/>
              <a:t>. </a:t>
            </a:r>
          </a:p>
          <a:p>
            <a:pPr lvl="2" latinLnBrk="1">
              <a:defRPr/>
            </a:pPr>
            <a:r>
              <a:rPr lang="ko-KR" altLang="en-US"/>
              <a:t>코드의 길이는 </a:t>
            </a:r>
            <a:r>
              <a:rPr/>
              <a:t>7</a:t>
            </a:r>
            <a:r>
              <a:rPr lang="ko-KR" altLang="en-US"/>
              <a:t>비트와 패리티 비트가 추가된 두 종류의 </a:t>
            </a:r>
            <a:r>
              <a:rPr/>
              <a:t>8</a:t>
            </a:r>
            <a:r>
              <a:rPr lang="ko-KR" altLang="en-US"/>
              <a:t>비트 코드가 있으며</a:t>
            </a:r>
            <a:r>
              <a:rPr/>
              <a:t>, 128(= 2</a:t>
            </a:r>
            <a:r>
              <a:rPr baseline="30000"/>
              <a:t>7</a:t>
            </a:r>
            <a:r>
              <a:rPr/>
              <a:t>)</a:t>
            </a:r>
            <a:r>
              <a:rPr lang="ko-KR" altLang="en-US"/>
              <a:t>가지의 정보를 표현 할 수 있다</a:t>
            </a:r>
            <a:r>
              <a:rPr/>
              <a:t>. </a:t>
            </a:r>
          </a:p>
          <a:p>
            <a:pPr lvl="4">
              <a:tabLst>
                <a:tab pos="269875" algn="l"/>
              </a:tabLst>
              <a:defRPr/>
            </a:pPr>
            <a:r>
              <a:rPr lang="en-US" altLang="ko-KR" dirty="0">
                <a:latin typeface="Arial" charset="0"/>
              </a:rPr>
              <a:t>ASCII </a:t>
            </a:r>
            <a:r>
              <a:rPr dirty="0">
                <a:latin typeface="Arial" charset="0"/>
              </a:rPr>
              <a:t>코드는 </a:t>
            </a:r>
            <a:r>
              <a:rPr lang="en-US" altLang="ko-KR" dirty="0">
                <a:latin typeface="Arial" charset="0"/>
              </a:rPr>
              <a:t>128</a:t>
            </a:r>
            <a:r>
              <a:rPr dirty="0">
                <a:latin typeface="Arial" charset="0"/>
              </a:rPr>
              <a:t>개의 가능한 문자조합을 제공하는 </a:t>
            </a:r>
            <a:r>
              <a:rPr lang="en-US" altLang="ko-KR" dirty="0">
                <a:latin typeface="Arial" charset="0"/>
              </a:rPr>
              <a:t>7</a:t>
            </a:r>
            <a:r>
              <a:rPr dirty="0">
                <a:latin typeface="Arial" charset="0"/>
              </a:rPr>
              <a:t>비트</a:t>
            </a:r>
            <a:r>
              <a:rPr lang="en-US" altLang="ko-KR" dirty="0">
                <a:latin typeface="Arial" charset="0"/>
              </a:rPr>
              <a:t>(bit) </a:t>
            </a:r>
            <a:r>
              <a:rPr dirty="0">
                <a:latin typeface="Arial" charset="0"/>
              </a:rPr>
              <a:t>부호로</a:t>
            </a:r>
            <a:r>
              <a:rPr lang="en-US" altLang="ko-KR" dirty="0">
                <a:latin typeface="Arial" charset="0"/>
              </a:rPr>
              <a:t>, </a:t>
            </a:r>
            <a:r>
              <a:rPr dirty="0">
                <a:latin typeface="Arial" charset="0"/>
              </a:rPr>
              <a:t>처음 </a:t>
            </a:r>
            <a:r>
              <a:rPr lang="en-US" altLang="ko-KR" dirty="0">
                <a:latin typeface="Arial" charset="0"/>
              </a:rPr>
              <a:t>32</a:t>
            </a:r>
            <a:r>
              <a:rPr dirty="0">
                <a:latin typeface="Arial" charset="0"/>
              </a:rPr>
              <a:t>개의 부호는 인쇄와 전송 제어용으로 </a:t>
            </a:r>
            <a:r>
              <a:rPr dirty="0" smtClean="0">
                <a:latin typeface="Arial" charset="0"/>
              </a:rPr>
              <a:t>사용한다</a:t>
            </a:r>
            <a:r>
              <a:rPr lang="en-US" altLang="ko-KR" dirty="0">
                <a:latin typeface="Arial" charset="0"/>
              </a:rPr>
              <a:t>. </a:t>
            </a:r>
          </a:p>
          <a:p>
            <a:pPr lvl="4">
              <a:tabLst>
                <a:tab pos="269875" algn="l"/>
              </a:tabLst>
              <a:defRPr/>
            </a:pPr>
            <a:r>
              <a:rPr dirty="0">
                <a:latin typeface="Arial" charset="0"/>
              </a:rPr>
              <a:t>보통 기억장치는 </a:t>
            </a:r>
            <a:r>
              <a:rPr lang="en-US" altLang="ko-KR" dirty="0">
                <a:latin typeface="Arial" charset="0"/>
              </a:rPr>
              <a:t>8</a:t>
            </a:r>
            <a:r>
              <a:rPr dirty="0">
                <a:latin typeface="Arial" charset="0"/>
              </a:rPr>
              <a:t>비트</a:t>
            </a:r>
            <a:r>
              <a:rPr lang="en-US" altLang="ko-KR" dirty="0">
                <a:latin typeface="Arial" charset="0"/>
              </a:rPr>
              <a:t>(1</a:t>
            </a:r>
            <a:r>
              <a:rPr dirty="0">
                <a:latin typeface="Arial" charset="0"/>
              </a:rPr>
              <a:t>바이트</a:t>
            </a:r>
            <a:r>
              <a:rPr lang="en-US" altLang="ko-KR" dirty="0">
                <a:latin typeface="Arial" charset="0"/>
              </a:rPr>
              <a:t>, 256</a:t>
            </a:r>
            <a:r>
              <a:rPr dirty="0">
                <a:latin typeface="Arial" charset="0"/>
              </a:rPr>
              <a:t>조합</a:t>
            </a:r>
            <a:r>
              <a:rPr lang="en-US" altLang="ko-KR" dirty="0">
                <a:latin typeface="Arial" charset="0"/>
              </a:rPr>
              <a:t>)</a:t>
            </a:r>
            <a:r>
              <a:rPr dirty="0">
                <a:latin typeface="Arial" charset="0"/>
              </a:rPr>
              <a:t>를 기본으로 구성되고</a:t>
            </a:r>
            <a:r>
              <a:rPr lang="en-US" altLang="ko-KR" dirty="0">
                <a:latin typeface="Arial" charset="0"/>
              </a:rPr>
              <a:t>, ASCII </a:t>
            </a:r>
            <a:r>
              <a:rPr dirty="0">
                <a:latin typeface="Arial" charset="0"/>
              </a:rPr>
              <a:t>코드는 단지 </a:t>
            </a:r>
            <a:r>
              <a:rPr lang="en-US" altLang="ko-KR" dirty="0">
                <a:latin typeface="Arial" charset="0"/>
              </a:rPr>
              <a:t>7</a:t>
            </a:r>
            <a:r>
              <a:rPr dirty="0">
                <a:latin typeface="Arial" charset="0"/>
              </a:rPr>
              <a:t>비트의 </a:t>
            </a:r>
            <a:r>
              <a:rPr lang="en-US" altLang="ko-KR" dirty="0">
                <a:latin typeface="Arial" charset="0"/>
              </a:rPr>
              <a:t>128</a:t>
            </a:r>
            <a:r>
              <a:rPr dirty="0">
                <a:latin typeface="Arial" charset="0"/>
              </a:rPr>
              <a:t>개의 문자만 사용하기 때문에 나머지 하나의 </a:t>
            </a:r>
            <a:r>
              <a:rPr dirty="0" err="1">
                <a:latin typeface="Arial" charset="0"/>
              </a:rPr>
              <a:t>비트를</a:t>
            </a:r>
            <a:r>
              <a:rPr dirty="0">
                <a:latin typeface="Arial" charset="0"/>
              </a:rPr>
              <a:t> 추가하여 패리티 비트로 사용하거나 특정문자를 표현하는데 </a:t>
            </a:r>
            <a:r>
              <a:rPr dirty="0" smtClean="0">
                <a:latin typeface="Arial" charset="0"/>
              </a:rPr>
              <a:t>사용한다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4">
              <a:tabLst>
                <a:tab pos="269875" algn="l"/>
              </a:tabLst>
              <a:defRPr/>
            </a:pPr>
            <a:r>
              <a:rPr dirty="0">
                <a:latin typeface="Arial" charset="0"/>
              </a:rPr>
              <a:t>이렇게 하나의 비트가 추가되어 </a:t>
            </a:r>
            <a:r>
              <a:rPr lang="en-US" altLang="ko-KR" dirty="0">
                <a:latin typeface="Arial" charset="0"/>
              </a:rPr>
              <a:t>8</a:t>
            </a:r>
            <a:r>
              <a:rPr dirty="0">
                <a:latin typeface="Arial" charset="0"/>
              </a:rPr>
              <a:t>비트의 코드로 특정문자까지도 표현할 수 있도록 만든 것을 확장 </a:t>
            </a:r>
            <a:r>
              <a:rPr lang="en-US" altLang="ko-KR" dirty="0">
                <a:latin typeface="Arial" charset="0"/>
              </a:rPr>
              <a:t>ASCII </a:t>
            </a:r>
            <a:r>
              <a:rPr dirty="0">
                <a:latin typeface="Arial" charset="0"/>
              </a:rPr>
              <a:t>코드라고 한다</a:t>
            </a:r>
            <a:r>
              <a:rPr lang="en-US" altLang="ko-KR" dirty="0">
                <a:latin typeface="Arial" charset="0"/>
              </a:rPr>
              <a:t>. </a:t>
            </a:r>
            <a:endParaRPr lang="en-US" altLang="ko-KR" dirty="0" smtClean="0">
              <a:latin typeface="Arial" charset="0"/>
            </a:endParaRPr>
          </a:p>
          <a:p>
            <a:pPr lvl="4">
              <a:tabLst>
                <a:tab pos="269875" algn="l"/>
              </a:tabLst>
              <a:defRPr/>
            </a:pPr>
            <a:endParaRPr dirty="0">
              <a:latin typeface="Arial" charset="0"/>
            </a:endParaRPr>
          </a:p>
          <a:p>
            <a:pPr lvl="1" latinLnBrk="1">
              <a:defRPr/>
            </a:pPr>
            <a:r>
              <a:rPr lang="en-US" altLang="ko-KR"/>
              <a:t>ASCII</a:t>
            </a:r>
            <a:r>
              <a:rPr/>
              <a:t>코드의 구성</a:t>
            </a:r>
          </a:p>
          <a:p>
            <a:pPr lvl="2">
              <a:defRPr/>
            </a:pPr>
            <a:endParaRPr lang="ko-KR" altLang="en-US"/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516563"/>
            <a:ext cx="56165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ko-KR" b="1" smtClean="0"/>
              <a:t>문자 데이터의 표현</a:t>
            </a:r>
            <a:endParaRPr lang="ko-KR" altLang="en-US" smtClean="0"/>
          </a:p>
        </p:txBody>
      </p:sp>
      <p:sp>
        <p:nvSpPr>
          <p:cNvPr id="6963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/>
              <a:t>존 비트에 따른</a:t>
            </a:r>
            <a:r>
              <a:rPr lang="en-US" altLang="ko-KR"/>
              <a:t> ASCII</a:t>
            </a:r>
            <a:r>
              <a:rPr altLang="ko-KR"/>
              <a:t>코드의 분류</a:t>
            </a:r>
            <a:endParaRPr/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54150"/>
            <a:ext cx="7878762" cy="204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ko-KR" b="1" smtClean="0"/>
              <a:t>문자 데이터의 표현</a:t>
            </a:r>
            <a:endParaRPr lang="ko-KR" altLang="en-US" smtClean="0"/>
          </a:p>
        </p:txBody>
      </p:sp>
      <p:sp>
        <p:nvSpPr>
          <p:cNvPr id="7065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/>
              <a:t>표준</a:t>
            </a:r>
            <a:r>
              <a:rPr lang="en-US" altLang="ko-KR"/>
              <a:t> ASCII </a:t>
            </a:r>
            <a:r>
              <a:rPr altLang="ko-KR"/>
              <a:t>코드표</a:t>
            </a:r>
            <a:endParaRPr/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466850"/>
            <a:ext cx="8542338" cy="369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ko-KR" b="1" smtClean="0"/>
              <a:t>문자 데이터의 표현</a:t>
            </a:r>
            <a:endParaRPr lang="ko-KR" altLang="en-US" smtClean="0"/>
          </a:p>
        </p:txBody>
      </p:sp>
      <p:sp>
        <p:nvSpPr>
          <p:cNvPr id="7168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/>
              <a:t>확장</a:t>
            </a:r>
            <a:r>
              <a:rPr lang="en-US" altLang="ko-KR"/>
              <a:t> ASCII </a:t>
            </a:r>
            <a:r>
              <a:rPr altLang="ko-KR"/>
              <a:t>코드표</a:t>
            </a:r>
            <a:endParaRPr/>
          </a:p>
        </p:txBody>
      </p:sp>
      <p:pic>
        <p:nvPicPr>
          <p:cNvPr id="716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541463"/>
            <a:ext cx="8316912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285984" y="4286256"/>
            <a:ext cx="5929354" cy="785819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altLang="ko-KR" sz="5400" b="1" kern="10" dirty="0" smtClean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333300"/>
                </a:soli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돋움" pitchFamily="50" charset="-127"/>
              </a:rPr>
              <a:t>Thank You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smtClean="0"/>
              <a:t>보수의 개념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/>
              <a:t>보수</a:t>
            </a:r>
            <a:r>
              <a:rPr lang="en-US" altLang="ko-KR"/>
              <a:t>(</a:t>
            </a:r>
            <a:r>
              <a:rPr/>
              <a:t>補數</a:t>
            </a:r>
            <a:r>
              <a:rPr lang="en-US" altLang="ko-KR"/>
              <a:t>)</a:t>
            </a:r>
            <a:r>
              <a:rPr/>
              <a:t>의 정의 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r</a:t>
            </a:r>
            <a:r>
              <a:rPr/>
              <a:t>진법에서 </a:t>
            </a:r>
            <a:r>
              <a:rPr lang="en-US" altLang="ko-KR"/>
              <a:t>(r-1)</a:t>
            </a:r>
            <a:r>
              <a:rPr/>
              <a:t>의 보수</a:t>
            </a:r>
          </a:p>
          <a:p>
            <a:pPr lvl="3">
              <a:defRPr/>
            </a:pPr>
            <a:r>
              <a:rPr sz="1800"/>
              <a:t>A</a:t>
            </a:r>
            <a:r>
              <a:rPr lang="ko-KR" altLang="en-US" sz="1800"/>
              <a:t>라는 수에 </a:t>
            </a:r>
            <a:r>
              <a:rPr sz="1800"/>
              <a:t>B</a:t>
            </a:r>
            <a:r>
              <a:rPr lang="ko-KR" altLang="en-US" sz="1800"/>
              <a:t>라는 수를 더한 결과값의 각 자리가 </a:t>
            </a:r>
            <a:r>
              <a:rPr sz="1800"/>
              <a:t>(r-1)</a:t>
            </a:r>
            <a:r>
              <a:rPr lang="ko-KR" altLang="en-US" sz="1800"/>
              <a:t>이 될 때</a:t>
            </a:r>
            <a:r>
              <a:rPr sz="1800"/>
              <a:t>, </a:t>
            </a:r>
            <a:br>
              <a:rPr sz="1800"/>
            </a:br>
            <a:r>
              <a:rPr sz="1800"/>
              <a:t>B</a:t>
            </a:r>
            <a:r>
              <a:rPr lang="ko-KR" altLang="en-US" sz="1800" err="1"/>
              <a:t>를</a:t>
            </a:r>
            <a:r>
              <a:rPr lang="ko-KR" altLang="en-US" sz="1800"/>
              <a:t> </a:t>
            </a:r>
            <a:r>
              <a:rPr sz="1800"/>
              <a:t>A</a:t>
            </a:r>
            <a:r>
              <a:rPr lang="ko-KR" altLang="en-US" sz="1800"/>
              <a:t>에 대한 </a:t>
            </a:r>
            <a:r>
              <a:rPr sz="1800"/>
              <a:t>(r-1)</a:t>
            </a:r>
            <a:r>
              <a:rPr lang="ko-KR" altLang="en-US" sz="1800"/>
              <a:t>의 보수라고 정의한다</a:t>
            </a:r>
            <a:r>
              <a:rPr sz="1800"/>
              <a:t>.</a:t>
            </a:r>
            <a:endParaRPr lang="ko-KR" altLang="en-US" sz="1800"/>
          </a:p>
          <a:p>
            <a:pPr lvl="4">
              <a:defRPr/>
            </a:pPr>
            <a:r>
              <a:rPr dirty="0"/>
              <a:t>예</a:t>
            </a:r>
            <a:r>
              <a:rPr lang="en-US" altLang="ko-KR" dirty="0"/>
              <a:t>) 10</a:t>
            </a:r>
            <a:r>
              <a:rPr dirty="0"/>
              <a:t>진수 </a:t>
            </a:r>
            <a:r>
              <a:rPr lang="en-US" altLang="ko-KR" dirty="0"/>
              <a:t>(237)</a:t>
            </a:r>
            <a:r>
              <a:rPr lang="en-US" altLang="ko-KR" baseline="-25000" dirty="0"/>
              <a:t>10</a:t>
            </a:r>
            <a:r>
              <a:rPr dirty="0"/>
              <a:t>에 대한 </a:t>
            </a:r>
            <a:r>
              <a:rPr lang="en-US" altLang="ko-KR" dirty="0"/>
              <a:t>9</a:t>
            </a:r>
            <a:r>
              <a:rPr dirty="0"/>
              <a:t>의 보수를 </a:t>
            </a:r>
            <a:r>
              <a:rPr lang="en-US" altLang="ko-KR" dirty="0"/>
              <a:t>B</a:t>
            </a:r>
            <a:r>
              <a:rPr dirty="0"/>
              <a:t>라고 하면  </a:t>
            </a:r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 smtClean="0"/>
              <a:t>        237 </a:t>
            </a:r>
            <a:r>
              <a:rPr lang="en-US" altLang="ko-KR" dirty="0"/>
              <a:t>+ B = 999 → 237 + B = (1000-1) → B = (1000-1) -237 = 762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r</a:t>
            </a:r>
            <a:r>
              <a:rPr/>
              <a:t>진법에서 </a:t>
            </a:r>
            <a:r>
              <a:rPr lang="en-US" altLang="ko-KR"/>
              <a:t>r</a:t>
            </a:r>
            <a:r>
              <a:rPr/>
              <a:t>의 보수</a:t>
            </a:r>
          </a:p>
          <a:p>
            <a:pPr lvl="3">
              <a:defRPr/>
            </a:pPr>
            <a:r>
              <a:rPr sz="1800"/>
              <a:t>A</a:t>
            </a:r>
            <a:r>
              <a:rPr lang="ko-KR" altLang="en-US" sz="1800"/>
              <a:t>라는 수에 </a:t>
            </a:r>
            <a:r>
              <a:rPr sz="1800"/>
              <a:t>B</a:t>
            </a:r>
            <a:r>
              <a:rPr lang="ko-KR" altLang="en-US" sz="1800"/>
              <a:t>라는 수를 더해서 각 자리마다 자리올림이 발생하고 해당 자리는 </a:t>
            </a:r>
            <a:r>
              <a:rPr sz="1800"/>
              <a:t>0</a:t>
            </a:r>
            <a:r>
              <a:rPr lang="ko-KR" altLang="en-US" sz="1800"/>
              <a:t>이 될 때</a:t>
            </a:r>
            <a:r>
              <a:rPr sz="1800"/>
              <a:t>, B</a:t>
            </a:r>
            <a:r>
              <a:rPr lang="ko-KR" altLang="en-US" sz="1800" err="1"/>
              <a:t>를</a:t>
            </a:r>
            <a:r>
              <a:rPr lang="ko-KR" altLang="en-US" sz="1800"/>
              <a:t> </a:t>
            </a:r>
            <a:r>
              <a:rPr sz="1800"/>
              <a:t>A</a:t>
            </a:r>
            <a:r>
              <a:rPr lang="ko-KR" altLang="en-US" sz="1800"/>
              <a:t>에 대한 </a:t>
            </a:r>
            <a:r>
              <a:rPr sz="1800"/>
              <a:t>r</a:t>
            </a:r>
            <a:r>
              <a:rPr lang="ko-KR" altLang="en-US" sz="1800"/>
              <a:t>의 보수라고 정의한다</a:t>
            </a:r>
            <a:r>
              <a:rPr sz="1800"/>
              <a:t>.</a:t>
            </a:r>
            <a:endParaRPr lang="ko-KR" altLang="en-US" sz="1800"/>
          </a:p>
          <a:p>
            <a:pPr lvl="4">
              <a:defRPr/>
            </a:pPr>
            <a:r>
              <a:rPr dirty="0"/>
              <a:t>예</a:t>
            </a:r>
            <a:r>
              <a:rPr lang="en-US" altLang="ko-KR" dirty="0"/>
              <a:t>) 10</a:t>
            </a:r>
            <a:r>
              <a:rPr dirty="0"/>
              <a:t>진수 </a:t>
            </a:r>
            <a:r>
              <a:rPr lang="en-US" altLang="ko-KR" dirty="0"/>
              <a:t>(237)</a:t>
            </a:r>
            <a:r>
              <a:rPr lang="en-US" altLang="ko-KR" baseline="-25000" dirty="0"/>
              <a:t>10</a:t>
            </a:r>
            <a:r>
              <a:rPr dirty="0"/>
              <a:t>에 대한 </a:t>
            </a:r>
            <a:r>
              <a:rPr lang="en-US" altLang="ko-KR" dirty="0"/>
              <a:t>10</a:t>
            </a:r>
            <a:r>
              <a:rPr dirty="0"/>
              <a:t>의 보수를 </a:t>
            </a:r>
            <a:r>
              <a:rPr lang="en-US" altLang="ko-KR" dirty="0"/>
              <a:t>B</a:t>
            </a:r>
            <a:r>
              <a:rPr dirty="0"/>
              <a:t>라고 하면 </a:t>
            </a:r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 smtClean="0"/>
              <a:t>        237 </a:t>
            </a:r>
            <a:r>
              <a:rPr lang="en-US" altLang="ko-KR" dirty="0"/>
              <a:t>+ B = 1000 → B = 1000 -237 = 763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smtClean="0"/>
              <a:t>보수의 개념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r</a:t>
            </a:r>
            <a:r>
              <a:rPr dirty="0"/>
              <a:t>진수에서 </a:t>
            </a:r>
            <a:r>
              <a:rPr lang="en-US" altLang="ko-KR" dirty="0"/>
              <a:t>(r-1)</a:t>
            </a:r>
            <a:r>
              <a:rPr dirty="0"/>
              <a:t>의 보수</a:t>
            </a:r>
            <a:endParaRPr lang="en-US" altLang="ko-KR" dirty="0"/>
          </a:p>
          <a:p>
            <a:pPr lvl="3" latinLnBrk="1">
              <a:defRPr/>
            </a:pPr>
            <a:r>
              <a:rPr sz="1800" dirty="0"/>
              <a:t>r</a:t>
            </a:r>
            <a:r>
              <a:rPr lang="ko-KR" sz="1800" dirty="0"/>
              <a:t>진법에서 임의의 정수</a:t>
            </a:r>
            <a:r>
              <a:rPr sz="1800" dirty="0"/>
              <a:t> (N)</a:t>
            </a:r>
            <a:r>
              <a:rPr sz="1800" baseline="-25000" dirty="0"/>
              <a:t>r</a:t>
            </a:r>
            <a:r>
              <a:rPr lang="ko-KR" sz="1800" dirty="0"/>
              <a:t>이 자릿수가</a:t>
            </a:r>
            <a:r>
              <a:rPr sz="1800" dirty="0"/>
              <a:t> n</a:t>
            </a:r>
            <a:r>
              <a:rPr lang="ko-KR" sz="1800" dirty="0"/>
              <a:t>개로 구성될 때</a:t>
            </a:r>
            <a:r>
              <a:rPr sz="1800" dirty="0"/>
              <a:t>, (r-1)</a:t>
            </a:r>
            <a:r>
              <a:rPr lang="ko-KR" sz="1800" dirty="0"/>
              <a:t>의 보수 정의를 수식으로 표현하면 </a:t>
            </a:r>
            <a:r>
              <a:rPr lang="ko-KR" altLang="en-US" sz="1800" dirty="0"/>
              <a:t>다음과 같다</a:t>
            </a:r>
            <a:r>
              <a:rPr sz="1800" dirty="0"/>
              <a:t>. </a:t>
            </a:r>
            <a:endParaRPr lang="ko-KR" sz="1800" dirty="0"/>
          </a:p>
          <a:p>
            <a:pPr marL="0" lvl="1" indent="0" algn="ctr" latinLnBrk="1">
              <a:buFont typeface="Wingdings" pitchFamily="2" charset="2"/>
              <a:buNone/>
              <a:defRPr/>
            </a:pPr>
            <a:r>
              <a:rPr lang="en-US" altLang="ko-KR" dirty="0"/>
              <a:t> (r</a:t>
            </a:r>
            <a:r>
              <a:rPr lang="en-US" altLang="ko-KR" baseline="30000" dirty="0"/>
              <a:t>n </a:t>
            </a:r>
            <a:r>
              <a:rPr lang="en-US" altLang="ko-KR" dirty="0"/>
              <a:t>- 1) - N</a:t>
            </a:r>
            <a:endParaRPr altLang="ko-KR" dirty="0"/>
          </a:p>
          <a:p>
            <a:pPr lvl="1">
              <a:defRPr/>
            </a:pPr>
            <a:r>
              <a:rPr lang="en-US" altLang="ko-KR" dirty="0"/>
              <a:t>10</a:t>
            </a:r>
            <a:r>
              <a:rPr dirty="0"/>
              <a:t>진수에서 </a:t>
            </a:r>
            <a:r>
              <a:rPr lang="en-US" altLang="ko-KR" dirty="0"/>
              <a:t>9</a:t>
            </a:r>
            <a:r>
              <a:rPr dirty="0"/>
              <a:t>의 보수</a:t>
            </a:r>
          </a:p>
          <a:p>
            <a:pPr lvl="3">
              <a:defRPr/>
            </a:pPr>
            <a:r>
              <a:rPr sz="1800" dirty="0"/>
              <a:t>9</a:t>
            </a:r>
            <a:r>
              <a:rPr lang="ko-KR" altLang="en-US" sz="1800" dirty="0"/>
              <a:t>의 보수는 각 자리의 숫자를 각각의 </a:t>
            </a:r>
            <a:r>
              <a:rPr sz="1800" dirty="0"/>
              <a:t>9</a:t>
            </a:r>
            <a:r>
              <a:rPr lang="ko-KR" altLang="en-US" sz="1800" dirty="0"/>
              <a:t>에서 뺀 것과 같다</a:t>
            </a:r>
            <a:r>
              <a:rPr sz="1800" dirty="0"/>
              <a:t>. </a:t>
            </a:r>
          </a:p>
          <a:p>
            <a:pPr lvl="4">
              <a:defRPr/>
            </a:pPr>
            <a:r>
              <a:rPr dirty="0"/>
              <a:t>예</a:t>
            </a:r>
            <a:r>
              <a:rPr lang="en-US" altLang="ko-KR" dirty="0"/>
              <a:t>)  (546700)10</a:t>
            </a:r>
            <a:r>
              <a:rPr dirty="0"/>
              <a:t>에 대한 </a:t>
            </a:r>
            <a:r>
              <a:rPr lang="en-US" altLang="ko-KR" dirty="0"/>
              <a:t>9</a:t>
            </a:r>
            <a:r>
              <a:rPr dirty="0"/>
              <a:t>의 보수를 구하여라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 smtClean="0"/>
              <a:t>         (</a:t>
            </a:r>
            <a:r>
              <a:rPr lang="en-US" altLang="ko-KR" dirty="0"/>
              <a:t>r</a:t>
            </a:r>
            <a:r>
              <a:rPr lang="en-US" altLang="ko-KR" baseline="30000" dirty="0"/>
              <a:t>n</a:t>
            </a:r>
            <a:r>
              <a:rPr lang="en-US" altLang="ko-KR" dirty="0"/>
              <a:t> - 1) – N = (10</a:t>
            </a:r>
            <a:r>
              <a:rPr lang="en-US" altLang="ko-KR" baseline="30000" dirty="0"/>
              <a:t>6</a:t>
            </a:r>
            <a:r>
              <a:rPr lang="en-US" altLang="ko-KR" dirty="0"/>
              <a:t> - 1) – 546700 = 999999 - 546700 = (453299)10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altLang="ko-KR" dirty="0"/>
              <a:t>2</a:t>
            </a:r>
            <a:r>
              <a:rPr dirty="0"/>
              <a:t>진수에서 </a:t>
            </a:r>
            <a:r>
              <a:rPr lang="en-US" altLang="ko-KR" dirty="0"/>
              <a:t>1</a:t>
            </a:r>
            <a:r>
              <a:rPr dirty="0"/>
              <a:t>의 보수</a:t>
            </a:r>
          </a:p>
          <a:p>
            <a:pPr lvl="3">
              <a:defRPr/>
            </a:pPr>
            <a:r>
              <a:rPr sz="1800" dirty="0"/>
              <a:t>2</a:t>
            </a:r>
            <a:r>
              <a:rPr lang="ko-KR" altLang="en-US" sz="1800" dirty="0"/>
              <a:t>진수에 대한 </a:t>
            </a:r>
            <a:r>
              <a:rPr sz="1800" dirty="0"/>
              <a:t>1</a:t>
            </a:r>
            <a:r>
              <a:rPr lang="ko-KR" altLang="en-US" sz="1800" dirty="0"/>
              <a:t>의 보수는 각 자리의 숫자를 각각의 </a:t>
            </a:r>
            <a:r>
              <a:rPr sz="1800" dirty="0"/>
              <a:t>1</a:t>
            </a:r>
            <a:r>
              <a:rPr lang="ko-KR" altLang="en-US" sz="1800" dirty="0"/>
              <a:t>에서 뺀 것과 같다</a:t>
            </a:r>
            <a:r>
              <a:rPr sz="1800" dirty="0"/>
              <a:t>.</a:t>
            </a:r>
          </a:p>
          <a:p>
            <a:pPr lvl="4">
              <a:defRPr/>
            </a:pPr>
            <a:r>
              <a:rPr dirty="0" smtClean="0"/>
              <a:t>예</a:t>
            </a:r>
            <a:r>
              <a:rPr lang="en-US" altLang="ko-KR" dirty="0"/>
              <a:t>)  (1011001)2</a:t>
            </a:r>
            <a:r>
              <a:rPr dirty="0"/>
              <a:t>에 대한 </a:t>
            </a:r>
            <a:r>
              <a:rPr lang="en-US" altLang="ko-KR" dirty="0"/>
              <a:t>1</a:t>
            </a:r>
            <a:r>
              <a:rPr dirty="0"/>
              <a:t>의 보수를 구하여라</a:t>
            </a:r>
            <a:r>
              <a:rPr lang="en-US" altLang="ko-KR" dirty="0"/>
              <a:t>.</a:t>
            </a:r>
          </a:p>
          <a:p>
            <a:pPr marL="801687" lvl="4" indent="0">
              <a:buFont typeface="Wingdings" pitchFamily="2" charset="2"/>
              <a:buNone/>
              <a:defRPr/>
            </a:pPr>
            <a:r>
              <a:rPr lang="en-US" altLang="ko-KR" dirty="0" smtClean="0"/>
              <a:t>    (</a:t>
            </a:r>
            <a:r>
              <a:rPr lang="en-US" altLang="ko-KR" dirty="0"/>
              <a:t>r</a:t>
            </a:r>
            <a:r>
              <a:rPr lang="en-US" altLang="ko-KR" baseline="30000" dirty="0"/>
              <a:t>n</a:t>
            </a:r>
            <a:r>
              <a:rPr lang="en-US" altLang="ko-KR" dirty="0"/>
              <a:t> - 1) – N = (2</a:t>
            </a:r>
            <a:r>
              <a:rPr lang="en-US" altLang="ko-KR" baseline="30000" dirty="0"/>
              <a:t>7</a:t>
            </a:r>
            <a:r>
              <a:rPr lang="en-US" altLang="ko-KR" dirty="0"/>
              <a:t> - 1) – 1011001 = 1111111 - 1011001 = (0100110)</a:t>
            </a:r>
            <a:r>
              <a:rPr lang="en-US" altLang="ko-KR" baseline="-25000" dirty="0"/>
              <a:t>2</a:t>
            </a:r>
          </a:p>
          <a:p>
            <a:pPr lvl="1">
              <a:defRPr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smtClean="0"/>
              <a:t>보수의 개념</a:t>
            </a:r>
            <a:endParaRPr lang="ko-KR" altLang="en-US" smtClean="0"/>
          </a:p>
        </p:txBody>
      </p:sp>
      <p:sp>
        <p:nvSpPr>
          <p:cNvPr id="1024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r</a:t>
            </a:r>
            <a:r>
              <a:rPr dirty="0"/>
              <a:t>진수에서 </a:t>
            </a:r>
            <a:r>
              <a:rPr lang="en-US" altLang="ko-KR" dirty="0"/>
              <a:t>r</a:t>
            </a:r>
            <a:r>
              <a:rPr dirty="0"/>
              <a:t>의 보수 </a:t>
            </a:r>
            <a:endParaRPr lang="en-US" altLang="ko-KR" dirty="0"/>
          </a:p>
          <a:p>
            <a:pPr lvl="1" latinLnBrk="1">
              <a:defRPr/>
            </a:pPr>
            <a:r>
              <a:rPr lang="en-US" altLang="ko-KR" dirty="0"/>
              <a:t>r</a:t>
            </a:r>
            <a:r>
              <a:rPr dirty="0"/>
              <a:t>진법에서 임의의 정수 </a:t>
            </a:r>
            <a:r>
              <a:rPr lang="en-US" altLang="ko-KR" dirty="0"/>
              <a:t>(N)</a:t>
            </a:r>
            <a:r>
              <a:rPr lang="en-US" altLang="ko-KR" baseline="-25000" dirty="0"/>
              <a:t>r</a:t>
            </a:r>
            <a:r>
              <a:rPr dirty="0"/>
              <a:t>이 자릿수가 </a:t>
            </a:r>
            <a:r>
              <a:rPr lang="en-US" altLang="ko-KR" dirty="0"/>
              <a:t>n</a:t>
            </a:r>
            <a:r>
              <a:rPr dirty="0"/>
              <a:t>개로 구성될 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r</a:t>
            </a:r>
            <a:r>
              <a:rPr dirty="0"/>
              <a:t>의 보수 정의</a:t>
            </a:r>
            <a:endParaRPr lang="en-US" altLang="ko-KR" dirty="0"/>
          </a:p>
          <a:p>
            <a:pPr marL="269875" lvl="1" indent="0" algn="just" latinLnBrk="1">
              <a:buFont typeface="Wingdings" pitchFamily="2" charset="2"/>
              <a:buNone/>
              <a:defRPr/>
            </a:pPr>
            <a:r>
              <a:rPr lang="en-US" altLang="ko-KR" dirty="0"/>
              <a:t>	r</a:t>
            </a:r>
            <a:r>
              <a:rPr lang="en-US" altLang="ko-KR" baseline="30000" dirty="0"/>
              <a:t>n</a:t>
            </a:r>
            <a:r>
              <a:rPr dirty="0"/>
              <a:t> </a:t>
            </a:r>
            <a:r>
              <a:rPr lang="en-US" altLang="ko-KR" dirty="0"/>
              <a:t>– N</a:t>
            </a:r>
            <a:endParaRPr dirty="0"/>
          </a:p>
          <a:p>
            <a:pPr lvl="4">
              <a:defRPr/>
            </a:pPr>
            <a:r>
              <a:rPr lang="en-US" altLang="ko-KR" dirty="0"/>
              <a:t>(N=0</a:t>
            </a:r>
            <a:r>
              <a:rPr dirty="0"/>
              <a:t>일 경우 </a:t>
            </a:r>
            <a:r>
              <a:rPr lang="en-US" altLang="ko-KR" dirty="0"/>
              <a:t>0</a:t>
            </a:r>
            <a:r>
              <a:rPr dirty="0"/>
              <a:t>으로 정의</a:t>
            </a:r>
            <a:r>
              <a:rPr lang="en-US" altLang="ko-KR" dirty="0"/>
              <a:t>)</a:t>
            </a:r>
            <a:endParaRPr dirty="0"/>
          </a:p>
          <a:p>
            <a:pPr lvl="1" latinLnBrk="1">
              <a:defRPr/>
            </a:pPr>
            <a:endParaRPr dirty="0"/>
          </a:p>
          <a:p>
            <a:pPr lvl="1" latinLnBrk="1">
              <a:defRPr/>
            </a:pPr>
            <a:r>
              <a:rPr lang="en-US" altLang="ko-KR" spc="-100" dirty="0"/>
              <a:t>r</a:t>
            </a:r>
            <a:r>
              <a:rPr spc="-100" dirty="0"/>
              <a:t>의 보수는 다음의 관계에 의해서 </a:t>
            </a:r>
            <a:r>
              <a:rPr lang="en-US" altLang="ko-KR" spc="-100" dirty="0"/>
              <a:t>(r-1)</a:t>
            </a:r>
            <a:r>
              <a:rPr spc="-100" dirty="0"/>
              <a:t>보수로부터 쉽게 얻어짐</a:t>
            </a:r>
            <a:endParaRPr lang="en-US" altLang="ko-KR" spc="-100" dirty="0"/>
          </a:p>
          <a:p>
            <a:pPr marL="269875" lvl="1" indent="0" latinLnBrk="1">
              <a:buFont typeface="Wingdings" pitchFamily="2" charset="2"/>
              <a:buNone/>
              <a:defRPr/>
            </a:pPr>
            <a:r>
              <a:rPr lang="en-US" altLang="ko-KR" dirty="0"/>
              <a:t>	r</a:t>
            </a:r>
            <a:r>
              <a:rPr lang="en-US" altLang="ko-KR" baseline="30000" dirty="0"/>
              <a:t>n</a:t>
            </a:r>
            <a:r>
              <a:rPr lang="en-US" altLang="ko-KR" dirty="0"/>
              <a:t>-N = [(r</a:t>
            </a:r>
            <a:r>
              <a:rPr lang="en-US" altLang="ko-KR" baseline="30000" dirty="0"/>
              <a:t>n</a:t>
            </a:r>
            <a:r>
              <a:rPr lang="en-US" altLang="ko-KR" dirty="0"/>
              <a:t>-1)-N]+1</a:t>
            </a:r>
          </a:p>
          <a:p>
            <a:pPr lvl="4">
              <a:defRPr/>
            </a:pPr>
            <a:r>
              <a:rPr lang="en-US" altLang="ko-KR" dirty="0" smtClean="0"/>
              <a:t>r</a:t>
            </a:r>
            <a:r>
              <a:rPr dirty="0"/>
              <a:t>의 보수는 </a:t>
            </a:r>
            <a:r>
              <a:rPr lang="en-US" altLang="ko-KR" dirty="0"/>
              <a:t>(r-1)</a:t>
            </a:r>
            <a:r>
              <a:rPr dirty="0"/>
              <a:t>의 보수에 </a:t>
            </a:r>
            <a:r>
              <a:rPr lang="en-US" altLang="ko-KR" dirty="0"/>
              <a:t>1</a:t>
            </a:r>
            <a:r>
              <a:rPr dirty="0"/>
              <a:t>을 더하면 된다</a:t>
            </a:r>
            <a:r>
              <a:rPr lang="en-US" altLang="ko-KR" dirty="0" smtClean="0"/>
              <a:t>.</a:t>
            </a:r>
          </a:p>
          <a:p>
            <a:pPr lvl="4">
              <a:defRPr/>
            </a:pPr>
            <a:endParaRPr lang="en-US" altLang="ko-KR" dirty="0"/>
          </a:p>
          <a:p>
            <a:pPr lvl="4">
              <a:defRPr/>
            </a:pPr>
            <a:r>
              <a:rPr dirty="0" smtClean="0"/>
              <a:t>예</a:t>
            </a:r>
            <a:r>
              <a:rPr lang="en-US" altLang="ko-KR" dirty="0"/>
              <a:t>) (101100)</a:t>
            </a:r>
            <a:r>
              <a:rPr lang="en-US" altLang="ko-KR" baseline="-25000" dirty="0"/>
              <a:t>2</a:t>
            </a:r>
            <a:r>
              <a:rPr dirty="0"/>
              <a:t>에 대한 </a:t>
            </a:r>
            <a:r>
              <a:rPr lang="en-US" altLang="ko-KR" dirty="0"/>
              <a:t>2</a:t>
            </a:r>
            <a:r>
              <a:rPr dirty="0"/>
              <a:t>의 보수를 구하여라</a:t>
            </a:r>
            <a:r>
              <a:rPr lang="en-US" altLang="ko-KR" dirty="0" smtClean="0"/>
              <a:t>.</a:t>
            </a:r>
          </a:p>
          <a:p>
            <a:pPr marL="801687" lvl="4" indent="0">
              <a:buFont typeface="Wingdings" pitchFamily="2" charset="2"/>
              <a:buNone/>
              <a:defRPr/>
            </a:pPr>
            <a:r>
              <a:rPr dirty="0" smtClean="0"/>
              <a:t>        </a:t>
            </a:r>
            <a:r>
              <a:rPr lang="en-US" altLang="ko-KR" dirty="0" smtClean="0"/>
              <a:t>2</a:t>
            </a:r>
            <a:r>
              <a:rPr dirty="0"/>
              <a:t>진수에 대한 </a:t>
            </a:r>
            <a:r>
              <a:rPr lang="en-US" altLang="ko-KR" dirty="0"/>
              <a:t>1</a:t>
            </a:r>
            <a:r>
              <a:rPr dirty="0"/>
              <a:t>의 보수 </a:t>
            </a:r>
            <a:r>
              <a:rPr lang="en-US" altLang="ko-KR" dirty="0"/>
              <a:t>: 111111 – 101100 = </a:t>
            </a:r>
            <a:r>
              <a:rPr lang="en-US" altLang="ko-KR" dirty="0" smtClean="0"/>
              <a:t>010011</a:t>
            </a:r>
          </a:p>
          <a:p>
            <a:pPr marL="801687" lvl="4" indent="0">
              <a:buFont typeface="Wingdings" pitchFamily="2" charset="2"/>
              <a:buNone/>
              <a:defRPr/>
            </a:pPr>
            <a:r>
              <a:rPr dirty="0" smtClean="0"/>
              <a:t>        </a:t>
            </a:r>
            <a:r>
              <a:rPr lang="en-US" altLang="ko-KR" dirty="0" smtClean="0"/>
              <a:t>2</a:t>
            </a:r>
            <a:r>
              <a:rPr dirty="0"/>
              <a:t>진수에 대한 </a:t>
            </a:r>
            <a:r>
              <a:rPr lang="en-US" altLang="ko-KR" dirty="0"/>
              <a:t>2</a:t>
            </a:r>
            <a:r>
              <a:rPr dirty="0"/>
              <a:t>의 보수 </a:t>
            </a:r>
            <a:r>
              <a:rPr lang="en-US" altLang="ko-KR" dirty="0"/>
              <a:t>: 010011 + 1 = 010100</a:t>
            </a:r>
            <a:endParaRPr dirty="0"/>
          </a:p>
          <a:p>
            <a:pPr lvl="1">
              <a:defRPr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(2389)</a:t>
            </a:r>
            <a:r>
              <a:rPr lang="en-US" altLang="ko-KR" sz="1200" dirty="0" smtClean="0"/>
              <a:t>10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의 보수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7611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(101100)</a:t>
            </a:r>
            <a:r>
              <a:rPr lang="en-US" altLang="ko-KR" sz="1400" dirty="0" smtClean="0"/>
              <a:t>2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보수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010100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38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한빛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Office\Templates\디자인\자연.pot</Template>
  <TotalTime>6772</TotalTime>
  <Words>3213</Words>
  <Application>Microsoft Office PowerPoint</Application>
  <PresentationFormat>화면 슬라이드 쇼(4:3)</PresentationFormat>
  <Paragraphs>534</Paragraphs>
  <Slides>55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6" baseType="lpstr">
      <vt:lpstr>HY견고딕</vt:lpstr>
      <vt:lpstr>HY헤드라인M</vt:lpstr>
      <vt:lpstr>굴림</vt:lpstr>
      <vt:lpstr>돋움</vt:lpstr>
      <vt:lpstr>맑은 고딕</vt:lpstr>
      <vt:lpstr>휴먼둥근헤드라인</vt:lpstr>
      <vt:lpstr>휴먼엑스포</vt:lpstr>
      <vt:lpstr>Arial</vt:lpstr>
      <vt:lpstr>Verdana</vt:lpstr>
      <vt:lpstr>Wingdings</vt:lpstr>
      <vt:lpstr>한빛마스터</vt:lpstr>
      <vt:lpstr>데이터 표현과 컴퓨터 연산</vt:lpstr>
      <vt:lpstr>PowerPoint 프레젠테이션</vt:lpstr>
      <vt:lpstr>목 차</vt:lpstr>
      <vt:lpstr>01 보수의 개념</vt:lpstr>
      <vt:lpstr>01 보수의 개념</vt:lpstr>
      <vt:lpstr>01 보수의 개념</vt:lpstr>
      <vt:lpstr>01 보수의 개념</vt:lpstr>
      <vt:lpstr>01 보수의 개념</vt:lpstr>
      <vt:lpstr>PowerPoint 프레젠테이션</vt:lpstr>
      <vt:lpstr>01 보수의 개념</vt:lpstr>
      <vt:lpstr>01 보수의 개념</vt:lpstr>
      <vt:lpstr>01 보수의 개념</vt:lpstr>
      <vt:lpstr>01 보수의 개념</vt:lpstr>
      <vt:lpstr>01 보수의 개념</vt:lpstr>
      <vt:lpstr>PowerPoint 프레젠테이션</vt:lpstr>
      <vt:lpstr>02 데이터의 2진수 표현</vt:lpstr>
      <vt:lpstr>02 데이터의 2진수 표현</vt:lpstr>
      <vt:lpstr>02 데이터의 2진수 표현</vt:lpstr>
      <vt:lpstr>02 데이터의 2진수 표현</vt:lpstr>
      <vt:lpstr>02 데이터의 2진수 표현</vt:lpstr>
      <vt:lpstr>02 데이터의 2진수 표현</vt:lpstr>
      <vt:lpstr>02 데이터의 2진수 표현</vt:lpstr>
      <vt:lpstr>02 데이터의 2진수 표현</vt:lpstr>
      <vt:lpstr>02 데이터의 2진수 표현</vt:lpstr>
      <vt:lpstr>02 데이터의 2진수 표현</vt:lpstr>
      <vt:lpstr>02 데이터의 2진수 표현</vt:lpstr>
      <vt:lpstr>02 데이터의 2진수 표현</vt:lpstr>
      <vt:lpstr>02 데이터의 2진수 표현</vt:lpstr>
      <vt:lpstr>02 데이터의 2진수 표현</vt:lpstr>
      <vt:lpstr>02 데이터의 2진수 표현</vt:lpstr>
      <vt:lpstr>03 2진수의 연산</vt:lpstr>
      <vt:lpstr>03 2진수의 연산</vt:lpstr>
      <vt:lpstr>03 2진수의 연산</vt:lpstr>
      <vt:lpstr>03 2진수의 연산</vt:lpstr>
      <vt:lpstr>03 2진수의 연산</vt:lpstr>
      <vt:lpstr>03 2진수의 연산</vt:lpstr>
      <vt:lpstr>03 2진수의 연산</vt:lpstr>
      <vt:lpstr>03 2진수의 연산</vt:lpstr>
      <vt:lpstr>03 2진수의 연산</vt:lpstr>
      <vt:lpstr>03 2진수의 연산</vt:lpstr>
      <vt:lpstr>03 2진수의 연산</vt:lpstr>
      <vt:lpstr>03 2진수의 연산</vt:lpstr>
      <vt:lpstr>03 2진수의 연산</vt:lpstr>
      <vt:lpstr>03 2진수의 연산</vt:lpstr>
      <vt:lpstr>03 2진수의 연산</vt:lpstr>
      <vt:lpstr>03 2진수의 연산</vt:lpstr>
      <vt:lpstr>03 2진수의 연산</vt:lpstr>
      <vt:lpstr>04 문자 데이터의 표현</vt:lpstr>
      <vt:lpstr>04 문자 데이터의 표현</vt:lpstr>
      <vt:lpstr>04 문자 데이터의 표현</vt:lpstr>
      <vt:lpstr>04 문자 데이터의 표현</vt:lpstr>
      <vt:lpstr>04 문자 데이터의 표현</vt:lpstr>
      <vt:lpstr>04 문자 데이터의 표현</vt:lpstr>
      <vt:lpstr>04 문자 데이터의 표현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cryptosigs</dc:creator>
  <cp:lastModifiedBy>지니</cp:lastModifiedBy>
  <cp:revision>332</cp:revision>
  <dcterms:created xsi:type="dcterms:W3CDTF">1601-01-01T00:00:00Z</dcterms:created>
  <dcterms:modified xsi:type="dcterms:W3CDTF">2014-06-24T07:55:38Z</dcterms:modified>
</cp:coreProperties>
</file>