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7"/>
  </p:notesMasterIdLst>
  <p:handoutMasterIdLst>
    <p:handoutMasterId r:id="rId28"/>
  </p:handoutMasterIdLst>
  <p:sldIdLst>
    <p:sldId id="302" r:id="rId2"/>
    <p:sldId id="258" r:id="rId3"/>
    <p:sldId id="399" r:id="rId4"/>
    <p:sldId id="432" r:id="rId5"/>
    <p:sldId id="486" r:id="rId6"/>
    <p:sldId id="487" r:id="rId7"/>
    <p:sldId id="488" r:id="rId8"/>
    <p:sldId id="436" r:id="rId9"/>
    <p:sldId id="437" r:id="rId10"/>
    <p:sldId id="461" r:id="rId11"/>
    <p:sldId id="438" r:id="rId12"/>
    <p:sldId id="439" r:id="rId13"/>
    <p:sldId id="489" r:id="rId14"/>
    <p:sldId id="464" r:id="rId15"/>
    <p:sldId id="441" r:id="rId16"/>
    <p:sldId id="442" r:id="rId17"/>
    <p:sldId id="445" r:id="rId18"/>
    <p:sldId id="466" r:id="rId19"/>
    <p:sldId id="465" r:id="rId20"/>
    <p:sldId id="446" r:id="rId21"/>
    <p:sldId id="447" r:id="rId22"/>
    <p:sldId id="448" r:id="rId23"/>
    <p:sldId id="449" r:id="rId24"/>
    <p:sldId id="467" r:id="rId25"/>
    <p:sldId id="330" r:id="rId26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8371"/>
    <a:srgbClr val="EBFC10"/>
    <a:srgbClr val="FF3300"/>
    <a:srgbClr val="87A846"/>
    <a:srgbClr val="556A2C"/>
    <a:srgbClr val="CC33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3" autoAdjust="0"/>
    <p:restoredTop sz="99857" autoAdjust="0"/>
  </p:normalViewPr>
  <p:slideViewPr>
    <p:cSldViewPr>
      <p:cViewPr varScale="1">
        <p:scale>
          <a:sx n="112" d="100"/>
          <a:sy n="112" d="100"/>
        </p:scale>
        <p:origin x="1230" y="108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16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010260A-4423-4B84-BEEC-325A3CD5D9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82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7DDDEF2-3902-4A58-B373-F9F2917C7A4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0630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91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64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85984" y="4329118"/>
            <a:ext cx="5929354" cy="785819"/>
          </a:xfr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9915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643563"/>
          </a:xfrm>
        </p:spPr>
        <p:txBody>
          <a:bodyPr/>
          <a:lstStyle>
            <a:lvl1pPr marL="342900" indent="-342900">
              <a:buClrTx/>
              <a:buFont typeface="Wingdings" pitchFamily="2" charset="2"/>
              <a:buChar char="v"/>
              <a:defRPr lang="ko-KR" altLang="en-US" sz="2400" kern="1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49263" indent="-179388">
              <a:buClr>
                <a:srgbClr val="FF0000"/>
              </a:buClr>
              <a:buFont typeface="Wingdings" pitchFamily="2" charset="2"/>
              <a:buChar char="§"/>
              <a:defRPr lang="ko-KR" altLang="en-US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14375" indent="-174625">
              <a:buClr>
                <a:schemeClr val="accent3"/>
              </a:buClr>
              <a:buFont typeface="Arial" pitchFamily="34" charset="0"/>
              <a:buChar char="•"/>
              <a:defRPr lang="en-US" altLang="ko-KR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714375" indent="-174625"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989013" indent="-188913">
              <a:buFont typeface="Wingdings" pitchFamily="2" charset="2"/>
              <a:buChar char="§"/>
              <a:defRPr lang="en-US" altLang="ko-KR" sz="16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 번째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네 번째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763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u"/>
              <a:defRPr sz="28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90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34175"/>
            <a:ext cx="9144000" cy="125413"/>
          </a:xfrm>
          <a:prstGeom prst="rect">
            <a:avLst/>
          </a:prstGeom>
          <a:solidFill>
            <a:srgbClr val="C0C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1090613" y="60325"/>
            <a:ext cx="70723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8072438" y="6670675"/>
            <a:ext cx="8429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CBDCA811-BE0C-4BB8-A9EF-0610AC43FFCC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</a:t>
            </a:r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32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030" name="텍스트 개체 틀 6"/>
          <p:cNvSpPr>
            <a:spLocks noGrp="1"/>
          </p:cNvSpPr>
          <p:nvPr>
            <p:ph type="body" idx="1"/>
          </p:nvPr>
        </p:nvSpPr>
        <p:spPr bwMode="auto">
          <a:xfrm>
            <a:off x="214313" y="928688"/>
            <a:ext cx="871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첫 번째 수준</a:t>
            </a:r>
            <a:endParaRPr lang="en-US" altLang="ko-KR" smtClean="0"/>
          </a:p>
          <a:p>
            <a:pPr lvl="1"/>
            <a:r>
              <a:rPr lang="ko-KR" altLang="en-US" smtClean="0"/>
              <a:t>두 번째 수준</a:t>
            </a:r>
            <a:endParaRPr lang="en-US" altLang="ko-KR" smtClean="0"/>
          </a:p>
          <a:p>
            <a:pPr lvl="3"/>
            <a:r>
              <a:rPr lang="ko-KR" altLang="en-US" smtClean="0"/>
              <a:t>세 번째 수준</a:t>
            </a:r>
            <a:endParaRPr lang="en-US" altLang="ko-KR" smtClean="0"/>
          </a:p>
          <a:p>
            <a:pPr lvl="4"/>
            <a:r>
              <a:rPr lang="ko-KR" altLang="en-US" smtClean="0"/>
              <a:t>네 번째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5" r:id="rId2"/>
    <p:sldLayoutId id="214748384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lang="en-US" altLang="ko-KR" sz="2400" b="1" kern="1200" dirty="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444500" indent="-174625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v"/>
        <a:tabLst>
          <a:tab pos="269875" algn="l"/>
        </a:tabLst>
        <a:defRPr lang="en-US" altLang="ko-KR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444500" indent="-174625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FF3300"/>
        </a:buClr>
        <a:buFont typeface="Wingdings" pitchFamily="2" charset="2"/>
        <a:buChar char="§"/>
        <a:defRPr lang="en-US" altLang="ko-KR" sz="24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714375" indent="-174625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charset="0"/>
        <a:buChar char="•"/>
        <a:defRPr lang="en-US" altLang="ko-KR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0858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altLang="ko-KR" sz="16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7"/>
          <p:cNvSpPr>
            <a:spLocks noGrp="1"/>
          </p:cNvSpPr>
          <p:nvPr>
            <p:ph type="ctrTitle"/>
          </p:nvPr>
        </p:nvSpPr>
        <p:spPr>
          <a:xfrm>
            <a:off x="2286000" y="4286250"/>
            <a:ext cx="5929313" cy="785813"/>
          </a:xfrm>
        </p:spPr>
        <p:txBody>
          <a:bodyPr/>
          <a:lstStyle/>
          <a:p>
            <a:pPr eaLnBrk="1" hangingPunct="1"/>
            <a:r>
              <a:rPr lang="ko-KR" altLang="en-US" smtClean="0"/>
              <a:t>디지털 논리</a:t>
            </a:r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3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부울 대수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부울</a:t>
            </a:r>
            <a:r>
              <a:rPr dirty="0" smtClean="0"/>
              <a:t> </a:t>
            </a:r>
            <a:r>
              <a:rPr dirty="0"/>
              <a:t>대수의 기본 법칙</a:t>
            </a:r>
            <a:endParaRPr lang="en-US" altLang="ko-KR" dirty="0"/>
          </a:p>
          <a:p>
            <a:pPr lvl="1">
              <a:defRPr/>
            </a:pPr>
            <a:r>
              <a:rPr dirty="0"/>
              <a:t>분배법칙</a:t>
            </a:r>
            <a:r>
              <a:rPr lang="en-US" altLang="ko-KR" dirty="0"/>
              <a:t>(Distributive Law)</a:t>
            </a:r>
          </a:p>
          <a:p>
            <a:pPr lvl="3">
              <a:defRPr/>
            </a:pPr>
            <a:r>
              <a:rPr lang="ko-KR" altLang="en-US" dirty="0"/>
              <a:t>세 입력 </a:t>
            </a:r>
            <a:r>
              <a:rPr dirty="0"/>
              <a:t>A, B, C</a:t>
            </a:r>
            <a:r>
              <a:rPr lang="ko-KR" altLang="en-US" dirty="0"/>
              <a:t>가 있을 때</a:t>
            </a:r>
            <a:r>
              <a:rPr dirty="0"/>
              <a:t>, </a:t>
            </a:r>
            <a:r>
              <a:rPr lang="ko-KR" altLang="en-US" dirty="0"/>
              <a:t>두 입력 </a:t>
            </a:r>
            <a:r>
              <a:rPr dirty="0"/>
              <a:t>B, C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dirty="0"/>
              <a:t>OR </a:t>
            </a:r>
            <a:r>
              <a:rPr lang="ko-KR" altLang="en-US" dirty="0"/>
              <a:t>연산을 수행하고 그 결과를 나머지 입력 </a:t>
            </a:r>
            <a:r>
              <a:rPr dirty="0"/>
              <a:t>A</a:t>
            </a:r>
            <a:r>
              <a:rPr lang="ko-KR" altLang="en-US" dirty="0"/>
              <a:t>와 </a:t>
            </a:r>
            <a:r>
              <a:rPr dirty="0"/>
              <a:t>AND </a:t>
            </a:r>
            <a:r>
              <a:rPr lang="ko-KR" altLang="en-US" dirty="0"/>
              <a:t>연산을 수행하는 논리 연산은 </a:t>
            </a:r>
            <a:r>
              <a:rPr dirty="0"/>
              <a:t>B</a:t>
            </a:r>
            <a:r>
              <a:rPr lang="ko-KR" altLang="en-US" dirty="0"/>
              <a:t>와 </a:t>
            </a:r>
            <a:r>
              <a:rPr dirty="0"/>
              <a:t>C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dirty="0"/>
              <a:t>AND </a:t>
            </a:r>
            <a:r>
              <a:rPr lang="ko-KR" altLang="en-US" dirty="0"/>
              <a:t>연산하고 그 결과들이 다시 </a:t>
            </a:r>
            <a:r>
              <a:rPr dirty="0"/>
              <a:t>OR </a:t>
            </a:r>
            <a:r>
              <a:rPr lang="ko-KR" altLang="en-US" dirty="0"/>
              <a:t>연산을 수행하는 것과 결과가 동일하다</a:t>
            </a:r>
            <a:r>
              <a:rPr dirty="0"/>
              <a:t>.   </a:t>
            </a:r>
          </a:p>
          <a:p>
            <a:pPr marL="539750" lvl="2" indent="0" algn="ctr">
              <a:buFont typeface="Arial" pitchFamily="34" charset="0"/>
              <a:buNone/>
              <a:defRPr/>
            </a:pPr>
            <a:r>
              <a:rPr dirty="0"/>
              <a:t>A·(B+C) = A·B + A·C</a:t>
            </a:r>
          </a:p>
          <a:p>
            <a:pPr lvl="2">
              <a:defRPr/>
            </a:pPr>
            <a:endParaRPr dirty="0"/>
          </a:p>
          <a:p>
            <a:pPr lvl="1">
              <a:defRPr/>
            </a:pPr>
            <a:r>
              <a:rPr dirty="0"/>
              <a:t>다중 부정</a:t>
            </a:r>
          </a:p>
          <a:p>
            <a:pPr lvl="3">
              <a:defRPr/>
            </a:pPr>
            <a:r>
              <a:rPr lang="ko-KR" altLang="en-US" dirty="0"/>
              <a:t>논리 부정이 여러 번 수행되는 것이 다중 부정이다</a:t>
            </a:r>
            <a:r>
              <a:rPr dirty="0"/>
              <a:t>. 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dirty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724400"/>
            <a:ext cx="79216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부울 대수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드모르강</a:t>
            </a:r>
            <a:r>
              <a:rPr lang="en-US" altLang="ko-KR" dirty="0"/>
              <a:t>(De Morgan)</a:t>
            </a:r>
            <a:r>
              <a:rPr dirty="0"/>
              <a:t>의 법칙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여러 논리 변수의 논리합 전체를 부정</a:t>
            </a:r>
            <a:r>
              <a:rPr dirty="0"/>
              <a:t>(NOR)</a:t>
            </a:r>
            <a:r>
              <a:rPr lang="ko-KR" altLang="en-US" dirty="0"/>
              <a:t>하면 그것은 원래의 논리 변수를 각각 부정한 것을 논리 곱한 것과 같다</a:t>
            </a:r>
            <a:r>
              <a:rPr dirty="0"/>
              <a:t>.</a:t>
            </a:r>
          </a:p>
          <a:p>
            <a:pPr lvl="3">
              <a:defRPr/>
            </a:pPr>
            <a:r>
              <a:rPr lang="ko-KR" altLang="en-US" dirty="0"/>
              <a:t>여러 논리 변수의 논리곱 전체를 부정</a:t>
            </a:r>
            <a:r>
              <a:rPr dirty="0"/>
              <a:t>(NAND)</a:t>
            </a:r>
            <a:r>
              <a:rPr lang="ko-KR" altLang="en-US" dirty="0"/>
              <a:t>하면 그것은 원래의 논리 변수를 각각 부정한 것을 논리 합한 것과 같다</a:t>
            </a:r>
            <a:endParaRPr dirty="0"/>
          </a:p>
          <a:p>
            <a:pPr lvl="3">
              <a:defRPr/>
            </a:pPr>
            <a:endParaRPr dirty="0"/>
          </a:p>
          <a:p>
            <a:pPr lvl="3">
              <a:defRPr/>
            </a:pPr>
            <a:endParaRPr sz="3200" dirty="0"/>
          </a:p>
          <a:p>
            <a:pPr lvl="3">
              <a:defRPr/>
            </a:pPr>
            <a:endParaRPr lang="ko-KR" altLang="en-US" dirty="0"/>
          </a:p>
          <a:p>
            <a:pPr lvl="1">
              <a:defRPr/>
            </a:pPr>
            <a:r>
              <a:rPr dirty="0" err="1"/>
              <a:t>드모르강의</a:t>
            </a:r>
            <a:r>
              <a:rPr dirty="0"/>
              <a:t> 정리의 일반화 </a:t>
            </a:r>
          </a:p>
          <a:p>
            <a:pPr lvl="2">
              <a:defRPr/>
            </a:pPr>
            <a:r>
              <a:rPr dirty="0"/>
              <a:t>n</a:t>
            </a:r>
            <a:r>
              <a:rPr lang="ko-KR" altLang="en-US" dirty="0"/>
              <a:t>개의 입력 </a:t>
            </a:r>
            <a:r>
              <a:rPr dirty="0"/>
              <a:t>X</a:t>
            </a:r>
            <a:r>
              <a:rPr lang="ko-KR" altLang="en-US" dirty="0" err="1"/>
              <a:t>를</a:t>
            </a:r>
            <a:r>
              <a:rPr lang="ko-KR" altLang="en-US" dirty="0"/>
              <a:t> 갖는 </a:t>
            </a:r>
            <a:r>
              <a:rPr lang="ko-KR" altLang="en-US" dirty="0" err="1"/>
              <a:t>드모르강의</a:t>
            </a:r>
            <a:r>
              <a:rPr lang="ko-KR" altLang="en-US" dirty="0"/>
              <a:t> 일반식이다</a:t>
            </a:r>
            <a:r>
              <a:rPr dirty="0"/>
              <a:t>. </a:t>
            </a:r>
            <a:endParaRPr lang="ko-KR" altLang="en-US" dirty="0"/>
          </a:p>
          <a:p>
            <a:pPr>
              <a:defRPr/>
            </a:pPr>
            <a:endParaRPr dirty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781300"/>
            <a:ext cx="1727200" cy="82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868863"/>
            <a:ext cx="4176712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err="1" smtClean="0"/>
              <a:t>부울</a:t>
            </a:r>
            <a:r>
              <a:rPr lang="ko-KR" altLang="en-US" b="1" dirty="0" smtClean="0"/>
              <a:t> 대수</a:t>
            </a:r>
            <a:endParaRPr lang="ko-KR" altLang="en-US" dirty="0" smtClean="0"/>
          </a:p>
        </p:txBody>
      </p:sp>
      <p:sp>
        <p:nvSpPr>
          <p:cNvPr id="1433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dirty="0" err="1" smtClean="0"/>
              <a:t>부울</a:t>
            </a:r>
            <a:r>
              <a:rPr dirty="0" smtClean="0"/>
              <a:t> </a:t>
            </a:r>
            <a:r>
              <a:rPr dirty="0"/>
              <a:t>대수의 기본정리</a:t>
            </a:r>
            <a:endParaRPr lang="en-US" altLang="ko-KR" dirty="0"/>
          </a:p>
          <a:p>
            <a:endParaRPr dirty="0"/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84313"/>
            <a:ext cx="858202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err="1"/>
              <a:t>부울</a:t>
            </a:r>
            <a:r>
              <a:rPr lang="ko-KR" altLang="en-US" b="1" dirty="0"/>
              <a:t> 대수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ko-KR" altLang="ko-KR" dirty="0" smtClean="0"/>
                  <a:t>부울</a:t>
                </a:r>
                <a:r>
                  <a:rPr lang="ko-KR" altLang="ko-KR" dirty="0"/>
                  <a:t> 대수의 표준형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최소항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minterm</a:t>
                </a:r>
                <a:r>
                  <a:rPr lang="en-US" altLang="ko-KR" dirty="0"/>
                  <a:t>)</a:t>
                </a:r>
              </a:p>
              <a:p>
                <a:pPr lvl="3">
                  <a:tabLst>
                    <a:tab pos="269875" algn="l"/>
                  </a:tabLst>
                </a:pPr>
                <a:r>
                  <a:rPr lang="ko-KR" altLang="en-US" dirty="0">
                    <a:latin typeface="Arial" charset="0"/>
                  </a:rPr>
                  <a:t>변수들이 </a:t>
                </a:r>
                <a:r>
                  <a:rPr lang="en-US" altLang="ko-KR" dirty="0">
                    <a:latin typeface="Arial" charset="0"/>
                  </a:rPr>
                  <a:t>AND</a:t>
                </a:r>
                <a:r>
                  <a:rPr lang="ko-KR" altLang="en-US" dirty="0">
                    <a:latin typeface="Arial" charset="0"/>
                  </a:rPr>
                  <a:t>로 결합된 것 </a:t>
                </a:r>
              </a:p>
              <a:p>
                <a:pPr lvl="3">
                  <a:tabLst>
                    <a:tab pos="269875" algn="l"/>
                  </a:tabLst>
                </a:pPr>
                <a:r>
                  <a:rPr lang="ko-KR" altLang="en-US" dirty="0">
                    <a:latin typeface="Arial" charset="0"/>
                  </a:rPr>
                  <a:t>변수의 값이 참</a:t>
                </a:r>
                <a:r>
                  <a:rPr lang="en-US" altLang="ko-KR" dirty="0">
                    <a:latin typeface="Arial" charset="0"/>
                  </a:rPr>
                  <a:t>(TRUE)</a:t>
                </a:r>
                <a:r>
                  <a:rPr lang="ko-KR" altLang="en-US" dirty="0">
                    <a:latin typeface="Arial" charset="0"/>
                  </a:rPr>
                  <a:t>인 ‘</a:t>
                </a:r>
                <a:r>
                  <a:rPr lang="en-US" altLang="ko-KR" dirty="0">
                    <a:latin typeface="Arial" charset="0"/>
                  </a:rPr>
                  <a:t>1’</a:t>
                </a:r>
                <a:r>
                  <a:rPr lang="ko-KR" altLang="en-US" dirty="0">
                    <a:latin typeface="Arial" charset="0"/>
                  </a:rPr>
                  <a:t>인 경우는 정상형태인  </a:t>
                </a:r>
                <a:r>
                  <a:rPr lang="en-US" altLang="ko-KR" i="1" dirty="0" smtClean="0">
                    <a:latin typeface="Arial" charset="0"/>
                  </a:rPr>
                  <a:t>A</a:t>
                </a:r>
                <a:r>
                  <a:rPr lang="en-US" altLang="ko-KR" dirty="0" smtClean="0">
                    <a:latin typeface="Arial" charset="0"/>
                  </a:rPr>
                  <a:t>, </a:t>
                </a:r>
                <a:r>
                  <a:rPr lang="en-US" altLang="ko-KR" i="1" dirty="0" smtClean="0">
                    <a:latin typeface="Arial" charset="0"/>
                  </a:rPr>
                  <a:t>B</a:t>
                </a:r>
                <a:r>
                  <a:rPr lang="en-US" altLang="ko-KR" dirty="0" smtClean="0">
                    <a:latin typeface="Arial" charset="0"/>
                  </a:rPr>
                  <a:t>, </a:t>
                </a:r>
                <a:r>
                  <a:rPr lang="en-US" altLang="ko-KR" i="1" dirty="0" smtClean="0">
                    <a:latin typeface="Arial" charset="0"/>
                  </a:rPr>
                  <a:t>C</a:t>
                </a:r>
                <a:r>
                  <a:rPr lang="ko-KR" altLang="en-US" dirty="0" smtClean="0">
                    <a:latin typeface="Arial" charset="0"/>
                  </a:rPr>
                  <a:t>의 </a:t>
                </a:r>
                <a:r>
                  <a:rPr lang="ko-KR" altLang="en-US" dirty="0">
                    <a:latin typeface="Arial" charset="0"/>
                  </a:rPr>
                  <a:t>형태를 사용하고 변수 값이 거짓</a:t>
                </a:r>
                <a:r>
                  <a:rPr lang="en-US" altLang="ko-KR" dirty="0">
                    <a:latin typeface="Arial" charset="0"/>
                  </a:rPr>
                  <a:t>(FALSE)</a:t>
                </a:r>
                <a:r>
                  <a:rPr lang="ko-KR" altLang="en-US" dirty="0">
                    <a:latin typeface="Arial" charset="0"/>
                  </a:rPr>
                  <a:t>인 ‘</a:t>
                </a:r>
                <a:r>
                  <a:rPr lang="en-US" altLang="ko-KR" dirty="0">
                    <a:latin typeface="Arial" charset="0"/>
                  </a:rPr>
                  <a:t>0’</a:t>
                </a:r>
                <a:r>
                  <a:rPr lang="ko-KR" altLang="en-US" dirty="0">
                    <a:latin typeface="Arial" charset="0"/>
                  </a:rPr>
                  <a:t>인 경우는 보수형태인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ko-KR" altLang="en-US" dirty="0" smtClean="0"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>
                    <a:latin typeface="Arial" charset="0"/>
                  </a:rPr>
                  <a:t>의 형태를 사용</a:t>
                </a:r>
              </a:p>
              <a:p>
                <a:pPr lvl="3">
                  <a:tabLst>
                    <a:tab pos="269875" algn="l"/>
                  </a:tabLst>
                </a:pPr>
                <a:r>
                  <a:rPr lang="ko-KR" altLang="en-US" dirty="0">
                    <a:latin typeface="Arial" charset="0"/>
                  </a:rPr>
                  <a:t>표준 곱의 항이라고 한다</a:t>
                </a:r>
                <a:r>
                  <a:rPr lang="en-US" altLang="ko-KR" dirty="0">
                    <a:latin typeface="Arial" charset="0"/>
                  </a:rPr>
                  <a:t>. </a:t>
                </a:r>
                <a:endParaRPr lang="en-US" altLang="ko-KR" dirty="0" smtClean="0">
                  <a:latin typeface="Arial" charset="0"/>
                </a:endParaRPr>
              </a:p>
              <a:p>
                <a:pPr lvl="2">
                  <a:tabLst>
                    <a:tab pos="269875" algn="l"/>
                  </a:tabLst>
                </a:pPr>
                <a:endParaRPr lang="en-US" altLang="ko-KR" dirty="0">
                  <a:latin typeface="Arial" charset="0"/>
                </a:endParaRPr>
              </a:p>
              <a:p>
                <a:pPr lvl="1"/>
                <a:r>
                  <a:rPr lang="ko-KR" altLang="en-US" dirty="0" err="1"/>
                  <a:t>최대항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maxterm</a:t>
                </a:r>
                <a:r>
                  <a:rPr lang="en-US" altLang="ko-KR" dirty="0"/>
                  <a:t>)</a:t>
                </a:r>
              </a:p>
              <a:p>
                <a:pPr lvl="3">
                  <a:tabLst>
                    <a:tab pos="269875" algn="l"/>
                  </a:tabLst>
                </a:pPr>
                <a:r>
                  <a:rPr lang="ko-KR" altLang="en-US" dirty="0">
                    <a:latin typeface="Arial" charset="0"/>
                  </a:rPr>
                  <a:t>변수들이 </a:t>
                </a:r>
                <a:r>
                  <a:rPr lang="en-US" altLang="ko-KR" dirty="0">
                    <a:latin typeface="Arial" charset="0"/>
                  </a:rPr>
                  <a:t>OR</a:t>
                </a:r>
                <a:r>
                  <a:rPr lang="ko-KR" altLang="en-US" dirty="0">
                    <a:latin typeface="Arial" charset="0"/>
                  </a:rPr>
                  <a:t>로 연결된 것 </a:t>
                </a:r>
              </a:p>
              <a:p>
                <a:pPr lvl="3">
                  <a:tabLst>
                    <a:tab pos="269875" algn="l"/>
                  </a:tabLst>
                </a:pPr>
                <a:r>
                  <a:rPr lang="ko-KR" altLang="en-US" dirty="0">
                    <a:latin typeface="Arial" charset="0"/>
                  </a:rPr>
                  <a:t>변수의 값이 참</a:t>
                </a:r>
                <a:r>
                  <a:rPr lang="en-US" altLang="ko-KR" dirty="0">
                    <a:latin typeface="Arial" charset="0"/>
                  </a:rPr>
                  <a:t>(TRUE)</a:t>
                </a:r>
                <a:r>
                  <a:rPr lang="ko-KR" altLang="en-US" dirty="0">
                    <a:latin typeface="Arial" charset="0"/>
                  </a:rPr>
                  <a:t>인 ‘</a:t>
                </a:r>
                <a:r>
                  <a:rPr lang="en-US" altLang="ko-KR" dirty="0">
                    <a:latin typeface="Arial" charset="0"/>
                  </a:rPr>
                  <a:t>1’</a:t>
                </a:r>
                <a:r>
                  <a:rPr lang="ko-KR" altLang="en-US" dirty="0">
                    <a:latin typeface="Arial" charset="0"/>
                  </a:rPr>
                  <a:t>인 경우는 보수형태인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ko-KR" altLang="en-US" dirty="0"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ko-KR" altLang="en-US" dirty="0">
                    <a:latin typeface="Arial" charset="0"/>
                  </a:rPr>
                  <a:t> 의 형태를 사용하고 변수 값이 거짓</a:t>
                </a:r>
                <a:r>
                  <a:rPr lang="en-US" altLang="ko-KR" dirty="0">
                    <a:latin typeface="Arial" charset="0"/>
                  </a:rPr>
                  <a:t>(FALSE)</a:t>
                </a:r>
                <a:r>
                  <a:rPr lang="ko-KR" altLang="en-US" dirty="0">
                    <a:latin typeface="Arial" charset="0"/>
                  </a:rPr>
                  <a:t>인 ‘</a:t>
                </a:r>
                <a:r>
                  <a:rPr lang="en-US" altLang="ko-KR" dirty="0">
                    <a:latin typeface="Arial" charset="0"/>
                  </a:rPr>
                  <a:t>0’</a:t>
                </a:r>
                <a:r>
                  <a:rPr lang="ko-KR" altLang="en-US" dirty="0">
                    <a:latin typeface="Arial" charset="0"/>
                  </a:rPr>
                  <a:t>인 경우는 정상형태인 </a:t>
                </a:r>
                <a:r>
                  <a:rPr lang="en-US" altLang="ko-KR" i="1" dirty="0">
                    <a:latin typeface="Arial" charset="0"/>
                  </a:rPr>
                  <a:t>A</a:t>
                </a:r>
                <a:r>
                  <a:rPr lang="en-US" altLang="ko-KR" dirty="0">
                    <a:latin typeface="Arial" charset="0"/>
                  </a:rPr>
                  <a:t>, </a:t>
                </a:r>
                <a:r>
                  <a:rPr lang="en-US" altLang="ko-KR" i="1" dirty="0">
                    <a:latin typeface="Arial" charset="0"/>
                  </a:rPr>
                  <a:t>B</a:t>
                </a:r>
                <a:r>
                  <a:rPr lang="en-US" altLang="ko-KR" dirty="0">
                    <a:latin typeface="Arial" charset="0"/>
                  </a:rPr>
                  <a:t>, </a:t>
                </a:r>
                <a:r>
                  <a:rPr lang="en-US" altLang="ko-KR" i="1" dirty="0">
                    <a:latin typeface="Arial" charset="0"/>
                  </a:rPr>
                  <a:t>C </a:t>
                </a:r>
                <a:r>
                  <a:rPr lang="ko-KR" altLang="en-US" dirty="0" smtClean="0">
                    <a:latin typeface="Arial" charset="0"/>
                  </a:rPr>
                  <a:t>의 </a:t>
                </a:r>
                <a:r>
                  <a:rPr lang="ko-KR" altLang="en-US" dirty="0">
                    <a:latin typeface="Arial" charset="0"/>
                  </a:rPr>
                  <a:t>형태를 사용 </a:t>
                </a:r>
              </a:p>
              <a:p>
                <a:pPr lvl="3">
                  <a:tabLst>
                    <a:tab pos="269875" algn="l"/>
                  </a:tabLst>
                </a:pPr>
                <a:r>
                  <a:rPr lang="ko-KR" altLang="en-US" dirty="0">
                    <a:latin typeface="Arial" charset="0"/>
                  </a:rPr>
                  <a:t>표준 합의 항이라고 한다</a:t>
                </a:r>
                <a:r>
                  <a:rPr lang="en-US" altLang="ko-KR" dirty="0">
                    <a:latin typeface="Arial" charset="0"/>
                  </a:rPr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2"/>
                <a:stretch>
                  <a:fillRect l="-909" t="-864" r="-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7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부울 대수</a:t>
            </a:r>
            <a:endParaRPr lang="ko-KR" altLang="en-US" smtClean="0"/>
          </a:p>
        </p:txBody>
      </p:sp>
      <p:sp>
        <p:nvSpPr>
          <p:cNvPr id="1638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lang="en-US" altLang="ko-KR"/>
              <a:t>2.4 </a:t>
            </a:r>
            <a:r>
              <a:t>부울 대수의 표준형</a:t>
            </a:r>
            <a:endParaRPr lang="en-US" altLang="ko-KR"/>
          </a:p>
          <a:p>
            <a:pPr lvl="1"/>
            <a:r>
              <a:t>표준 곱의 항과 표준 합의 항에서 표준의 의미는 부울 대수가 모든 변수를 포함하고 있다는 것을 뜻함</a:t>
            </a:r>
          </a:p>
          <a:p>
            <a:endParaRPr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65151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부울 대수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/>
              <a:t>곱의 합</a:t>
            </a:r>
            <a:r>
              <a:rPr lang="en-US" altLang="ko-KR"/>
              <a:t>(SOP, Sum of Product) </a:t>
            </a:r>
            <a:r>
              <a:rPr altLang="ko-KR"/>
              <a:t>표현</a:t>
            </a:r>
            <a:endParaRPr lang="en-US" altLang="ko-KR"/>
          </a:p>
          <a:p>
            <a:pPr lvl="3" latinLnBrk="1">
              <a:defRPr/>
            </a:pPr>
            <a:r>
              <a:rPr>
                <a:latin typeface="Arial" charset="0"/>
              </a:rPr>
              <a:t>1 </a:t>
            </a:r>
            <a:r>
              <a:rPr lang="ko-KR">
                <a:latin typeface="Arial" charset="0"/>
              </a:rPr>
              <a:t>단계는 곱의 항</a:t>
            </a:r>
            <a:r>
              <a:rPr>
                <a:latin typeface="Arial" charset="0"/>
              </a:rPr>
              <a:t>(AND </a:t>
            </a:r>
            <a:r>
              <a:rPr lang="ko-KR">
                <a:latin typeface="Arial" charset="0"/>
              </a:rPr>
              <a:t>항</a:t>
            </a:r>
            <a:r>
              <a:rPr>
                <a:latin typeface="Arial" charset="0"/>
              </a:rPr>
              <a:t>)</a:t>
            </a:r>
            <a:r>
              <a:rPr lang="ko-KR" err="1">
                <a:latin typeface="Arial" charset="0"/>
              </a:rPr>
              <a:t>으로</a:t>
            </a:r>
            <a:r>
              <a:rPr lang="ko-KR">
                <a:latin typeface="Arial" charset="0"/>
              </a:rPr>
              <a:t> 구성</a:t>
            </a:r>
            <a:r>
              <a:rPr lang="ko-KR" altLang="en-US">
                <a:latin typeface="Arial" charset="0"/>
              </a:rPr>
              <a:t>한다</a:t>
            </a:r>
            <a:r>
              <a:rPr>
                <a:latin typeface="Arial" charset="0"/>
              </a:rPr>
              <a:t>.  </a:t>
            </a:r>
          </a:p>
          <a:p>
            <a:pPr lvl="3" latinLnBrk="1">
              <a:defRPr/>
            </a:pPr>
            <a:r>
              <a:rPr>
                <a:latin typeface="Arial" charset="0"/>
              </a:rPr>
              <a:t>2 </a:t>
            </a:r>
            <a:r>
              <a:rPr lang="ko-KR">
                <a:latin typeface="Arial" charset="0"/>
              </a:rPr>
              <a:t>단계는 합의 항</a:t>
            </a:r>
            <a:r>
              <a:rPr>
                <a:latin typeface="Arial" charset="0"/>
              </a:rPr>
              <a:t>(OR </a:t>
            </a:r>
            <a:r>
              <a:rPr lang="ko-KR">
                <a:latin typeface="Arial" charset="0"/>
              </a:rPr>
              <a:t>항</a:t>
            </a:r>
            <a:r>
              <a:rPr>
                <a:latin typeface="Arial" charset="0"/>
              </a:rPr>
              <a:t>)</a:t>
            </a:r>
            <a:r>
              <a:rPr lang="ko-KR" err="1">
                <a:latin typeface="Arial" charset="0"/>
              </a:rPr>
              <a:t>으로</a:t>
            </a:r>
            <a:r>
              <a:rPr lang="ko-KR">
                <a:latin typeface="Arial" charset="0"/>
              </a:rPr>
              <a:t> 만들어진 논리식으로 구성</a:t>
            </a:r>
            <a:r>
              <a:rPr lang="ko-KR" altLang="en-US">
                <a:latin typeface="Arial" charset="0"/>
              </a:rPr>
              <a:t>한다</a:t>
            </a:r>
            <a:r>
              <a:rPr>
                <a:latin typeface="Arial" charset="0"/>
              </a:rPr>
              <a:t>. </a:t>
            </a:r>
            <a:r>
              <a:rPr lang="ko-KR">
                <a:latin typeface="Arial" charset="0"/>
              </a:rPr>
              <a:t>최소항의 합이라고도 한다</a:t>
            </a:r>
            <a:r>
              <a:rPr>
                <a:latin typeface="Arial" charset="0"/>
              </a:rPr>
              <a:t>.</a:t>
            </a:r>
          </a:p>
          <a:p>
            <a:pPr marL="539750" lvl="3" indent="0" latinLnBrk="1">
              <a:buFont typeface="Arial" charset="0"/>
              <a:buNone/>
              <a:defRPr/>
            </a:pPr>
            <a:r>
              <a:rPr lang="ko-KR" altLang="en-US">
                <a:latin typeface="Arial" charset="0"/>
              </a:rPr>
              <a:t>   예</a:t>
            </a:r>
            <a:r>
              <a:rPr>
                <a:latin typeface="Arial" charset="0"/>
              </a:rPr>
              <a:t>) </a:t>
            </a:r>
            <a:r>
              <a:rPr lang="ko-KR">
                <a:latin typeface="Arial" charset="0"/>
              </a:rPr>
              <a:t>변수가</a:t>
            </a:r>
            <a:r>
              <a:rPr>
                <a:latin typeface="Arial" charset="0"/>
              </a:rPr>
              <a:t> 3</a:t>
            </a:r>
            <a:r>
              <a:rPr lang="ko-KR">
                <a:latin typeface="Arial" charset="0"/>
              </a:rPr>
              <a:t>개인 </a:t>
            </a:r>
            <a:r>
              <a:rPr lang="ko-KR" err="1">
                <a:latin typeface="Arial" charset="0"/>
              </a:rPr>
              <a:t>진리표</a:t>
            </a:r>
            <a:r>
              <a:rPr>
                <a:latin typeface="Arial" charset="0"/>
              </a:rPr>
              <a:t> :</a:t>
            </a:r>
            <a:r>
              <a:rPr lang="ko-KR">
                <a:latin typeface="Arial" charset="0"/>
              </a:rPr>
              <a:t> 임의의 출력</a:t>
            </a:r>
            <a:r>
              <a:rPr>
                <a:latin typeface="Arial" charset="0"/>
              </a:rPr>
              <a:t> X</a:t>
            </a:r>
            <a:r>
              <a:rPr lang="ko-KR">
                <a:latin typeface="Arial" charset="0"/>
              </a:rPr>
              <a:t>와 </a:t>
            </a:r>
            <a:r>
              <a:rPr lang="ko-KR" err="1">
                <a:latin typeface="Arial" charset="0"/>
              </a:rPr>
              <a:t>최소항</a:t>
            </a:r>
            <a:r>
              <a:rPr lang="ko-KR">
                <a:latin typeface="Arial" charset="0"/>
              </a:rPr>
              <a:t> 그리고 기호</a:t>
            </a:r>
            <a:r>
              <a:rPr>
                <a:latin typeface="Arial" charset="0"/>
              </a:rPr>
              <a:t> m   </a:t>
            </a:r>
          </a:p>
          <a:p>
            <a:pPr lvl="2" latinLnBrk="1">
              <a:defRPr/>
            </a:pPr>
            <a:endParaRPr>
              <a:latin typeface="Arial" charset="0"/>
            </a:endParaRPr>
          </a:p>
          <a:p>
            <a:pPr marL="539750" lvl="2" indent="0" latinLnBrk="1">
              <a:buFont typeface="Arial" pitchFamily="34" charset="0"/>
              <a:buNone/>
              <a:defRPr/>
            </a:pPr>
            <a:endParaRPr sz="3200">
              <a:latin typeface="Arial" charset="0"/>
            </a:endParaRPr>
          </a:p>
          <a:p>
            <a:pPr lvl="2" latinLnBrk="1">
              <a:defRPr/>
            </a:pPr>
            <a:endParaRPr sz="2800">
              <a:latin typeface="Arial" charset="0"/>
            </a:endParaRPr>
          </a:p>
          <a:p>
            <a:pPr lvl="2" latinLnBrk="1">
              <a:defRPr/>
            </a:pPr>
            <a:endParaRPr sz="1800">
              <a:latin typeface="Arial" charset="0"/>
            </a:endParaRPr>
          </a:p>
          <a:p>
            <a:pPr lvl="2" latinLnBrk="1">
              <a:defRPr/>
            </a:pPr>
            <a:endParaRPr sz="2800">
              <a:latin typeface="Arial" charset="0"/>
            </a:endParaRPr>
          </a:p>
          <a:p>
            <a:pPr lvl="3" latinLnBrk="1">
              <a:defRPr/>
            </a:pPr>
            <a:r>
              <a:rPr lang="ko-KR">
                <a:latin typeface="Arial" charset="0"/>
              </a:rPr>
              <a:t>논리식의 표현에서 출력</a:t>
            </a:r>
            <a:r>
              <a:rPr>
                <a:latin typeface="Arial" charset="0"/>
              </a:rPr>
              <a:t> X</a:t>
            </a:r>
            <a:r>
              <a:rPr lang="ko-KR">
                <a:latin typeface="Arial" charset="0"/>
              </a:rPr>
              <a:t>가</a:t>
            </a:r>
            <a:r>
              <a:rPr>
                <a:latin typeface="Arial" charset="0"/>
              </a:rPr>
              <a:t> 1</a:t>
            </a:r>
            <a:r>
              <a:rPr lang="ko-KR">
                <a:latin typeface="Arial" charset="0"/>
              </a:rPr>
              <a:t>이 되는 논리식들의 합이 일반 논리식</a:t>
            </a:r>
            <a:r>
              <a:rPr lang="ko-KR" altLang="en-US">
                <a:latin typeface="Arial" charset="0"/>
              </a:rPr>
              <a:t>이다</a:t>
            </a:r>
            <a:r>
              <a:rPr>
                <a:latin typeface="Arial" charset="0"/>
              </a:rPr>
              <a:t>. </a:t>
            </a:r>
          </a:p>
          <a:p>
            <a:pPr lvl="2">
              <a:defRPr/>
            </a:pP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777" y="2768823"/>
            <a:ext cx="4757407" cy="253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5264"/>
            <a:ext cx="3634591" cy="91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부울 대수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/>
              <a:t>합의 곱</a:t>
            </a:r>
            <a:r>
              <a:rPr lang="en-US" altLang="ko-KR"/>
              <a:t>(POS, Product Of Sum) </a:t>
            </a:r>
            <a:r>
              <a:rPr altLang="ko-KR"/>
              <a:t>표현 </a:t>
            </a:r>
            <a:endParaRPr lang="en-US" altLang="ko-KR"/>
          </a:p>
          <a:p>
            <a:pPr lvl="3" latinLnBrk="1">
              <a:defRPr/>
            </a:pPr>
            <a:r>
              <a:rPr>
                <a:latin typeface="Arial" charset="0"/>
              </a:rPr>
              <a:t>1 </a:t>
            </a:r>
            <a:r>
              <a:rPr lang="ko-KR">
                <a:latin typeface="Arial" charset="0"/>
              </a:rPr>
              <a:t>단계는 합의 항</a:t>
            </a:r>
            <a:r>
              <a:rPr>
                <a:latin typeface="Arial" charset="0"/>
              </a:rPr>
              <a:t>(OR </a:t>
            </a:r>
            <a:r>
              <a:rPr lang="ko-KR">
                <a:latin typeface="Arial" charset="0"/>
              </a:rPr>
              <a:t>항</a:t>
            </a:r>
            <a:r>
              <a:rPr>
                <a:latin typeface="Arial" charset="0"/>
              </a:rPr>
              <a:t>)</a:t>
            </a:r>
            <a:r>
              <a:rPr lang="ko-KR" err="1">
                <a:latin typeface="Arial" charset="0"/>
              </a:rPr>
              <a:t>으로</a:t>
            </a:r>
            <a:r>
              <a:rPr lang="ko-KR">
                <a:latin typeface="Arial" charset="0"/>
              </a:rPr>
              <a:t> 구성되고</a:t>
            </a:r>
            <a:r>
              <a:rPr>
                <a:latin typeface="Arial" charset="0"/>
              </a:rPr>
              <a:t>, 2 </a:t>
            </a:r>
            <a:r>
              <a:rPr lang="ko-KR">
                <a:latin typeface="Arial" charset="0"/>
              </a:rPr>
              <a:t>단계는 곱의 항</a:t>
            </a:r>
            <a:r>
              <a:rPr>
                <a:latin typeface="Arial" charset="0"/>
              </a:rPr>
              <a:t>AND </a:t>
            </a:r>
            <a:r>
              <a:rPr lang="ko-KR">
                <a:latin typeface="Arial" charset="0"/>
              </a:rPr>
              <a:t>항</a:t>
            </a:r>
            <a:r>
              <a:rPr>
                <a:latin typeface="Arial" charset="0"/>
              </a:rPr>
              <a:t>)</a:t>
            </a:r>
            <a:r>
              <a:rPr lang="ko-KR" err="1">
                <a:latin typeface="Arial" charset="0"/>
              </a:rPr>
              <a:t>으로</a:t>
            </a:r>
            <a:r>
              <a:rPr lang="ko-KR">
                <a:latin typeface="Arial" charset="0"/>
              </a:rPr>
              <a:t> 만들어진 논리식으로 </a:t>
            </a:r>
            <a:r>
              <a:rPr lang="ko-KR" err="1">
                <a:latin typeface="Arial" charset="0"/>
              </a:rPr>
              <a:t>최대항으로</a:t>
            </a:r>
            <a:r>
              <a:rPr lang="ko-KR">
                <a:latin typeface="Arial" charset="0"/>
              </a:rPr>
              <a:t> 구성된다</a:t>
            </a:r>
            <a:r>
              <a:rPr>
                <a:latin typeface="Arial" charset="0"/>
              </a:rPr>
              <a:t>. </a:t>
            </a:r>
            <a:r>
              <a:rPr lang="ko-KR">
                <a:latin typeface="Arial" charset="0"/>
              </a:rPr>
              <a:t>그래서 최대항의 곱이라고도 한다</a:t>
            </a:r>
            <a:r>
              <a:rPr>
                <a:latin typeface="Arial" charset="0"/>
              </a:rPr>
              <a:t>. </a:t>
            </a:r>
          </a:p>
          <a:p>
            <a:pPr marL="539750" lvl="3" indent="0" latinLnBrk="1">
              <a:buFont typeface="Arial" charset="0"/>
              <a:buNone/>
              <a:defRPr/>
            </a:pPr>
            <a:r>
              <a:rPr lang="ko-KR" altLang="en-US" kern="0">
                <a:latin typeface="Arial" charset="0"/>
              </a:rPr>
              <a:t>  예</a:t>
            </a:r>
            <a:r>
              <a:rPr kern="0">
                <a:latin typeface="Arial" charset="0"/>
              </a:rPr>
              <a:t>)</a:t>
            </a:r>
            <a:r>
              <a:rPr lang="ko-KR" kern="0">
                <a:latin typeface="Arial" charset="0"/>
              </a:rPr>
              <a:t> </a:t>
            </a:r>
            <a:r>
              <a:rPr kern="0">
                <a:latin typeface="Arial" charset="0"/>
              </a:rPr>
              <a:t>3</a:t>
            </a:r>
            <a:r>
              <a:rPr lang="ko-KR" kern="0">
                <a:latin typeface="Arial" charset="0"/>
              </a:rPr>
              <a:t>변수 </a:t>
            </a:r>
            <a:r>
              <a:rPr lang="ko-KR" kern="0" err="1">
                <a:latin typeface="Arial" charset="0"/>
              </a:rPr>
              <a:t>진리표</a:t>
            </a:r>
            <a:r>
              <a:rPr kern="0">
                <a:latin typeface="Arial" charset="0"/>
              </a:rPr>
              <a:t> : </a:t>
            </a:r>
            <a:r>
              <a:rPr lang="ko-KR" kern="0">
                <a:latin typeface="Arial" charset="0"/>
              </a:rPr>
              <a:t>임의의 출력</a:t>
            </a:r>
            <a:r>
              <a:rPr kern="0">
                <a:latin typeface="Arial" charset="0"/>
              </a:rPr>
              <a:t> X</a:t>
            </a:r>
            <a:r>
              <a:rPr lang="ko-KR" kern="0">
                <a:latin typeface="Arial" charset="0"/>
              </a:rPr>
              <a:t>와 </a:t>
            </a:r>
            <a:r>
              <a:rPr lang="ko-KR" kern="0" err="1">
                <a:latin typeface="Arial" charset="0"/>
              </a:rPr>
              <a:t>최대항</a:t>
            </a:r>
            <a:r>
              <a:rPr lang="ko-KR" kern="0">
                <a:latin typeface="Arial" charset="0"/>
              </a:rPr>
              <a:t> 그리고 별도의 기호</a:t>
            </a:r>
            <a:r>
              <a:rPr kern="0">
                <a:latin typeface="Arial" charset="0"/>
              </a:rPr>
              <a:t> M</a:t>
            </a:r>
            <a:r>
              <a:rPr lang="ko-KR" kern="0">
                <a:latin typeface="Arial" charset="0"/>
              </a:rPr>
              <a:t>을 표시</a:t>
            </a:r>
            <a:endParaRPr kern="0">
              <a:latin typeface="Arial" charset="0"/>
            </a:endParaRPr>
          </a:p>
          <a:p>
            <a:pPr lvl="2" latinLnBrk="1">
              <a:defRPr/>
            </a:pPr>
            <a:endParaRPr>
              <a:latin typeface="Arial" charset="0"/>
            </a:endParaRPr>
          </a:p>
          <a:p>
            <a:pPr lvl="2" latinLnBrk="1">
              <a:defRPr/>
            </a:pPr>
            <a:endParaRPr sz="2800">
              <a:latin typeface="Arial" charset="0"/>
            </a:endParaRPr>
          </a:p>
          <a:p>
            <a:pPr lvl="2" latinLnBrk="1">
              <a:defRPr/>
            </a:pPr>
            <a:endParaRPr>
              <a:latin typeface="Arial" charset="0"/>
            </a:endParaRPr>
          </a:p>
          <a:p>
            <a:pPr lvl="2" latinLnBrk="1">
              <a:defRPr/>
            </a:pPr>
            <a:endParaRPr>
              <a:latin typeface="Arial" charset="0"/>
            </a:endParaRPr>
          </a:p>
          <a:p>
            <a:pPr lvl="2" latinLnBrk="1">
              <a:defRPr/>
            </a:pPr>
            <a:endParaRPr>
              <a:latin typeface="Arial" charset="0"/>
            </a:endParaRPr>
          </a:p>
          <a:p>
            <a:pPr lvl="2" latinLnBrk="1">
              <a:defRPr/>
            </a:pPr>
            <a:endParaRPr sz="1800">
              <a:latin typeface="Arial" charset="0"/>
            </a:endParaRPr>
          </a:p>
          <a:p>
            <a:pPr lvl="3" latinLnBrk="1">
              <a:defRPr/>
            </a:pPr>
            <a:r>
              <a:rPr lang="ko-KR">
                <a:latin typeface="Arial" charset="0"/>
              </a:rPr>
              <a:t>합의 곱 표현에서는 곱의 합과 </a:t>
            </a:r>
            <a:r>
              <a:rPr lang="ko-KR" spc="-100">
                <a:latin typeface="Arial" charset="0"/>
              </a:rPr>
              <a:t>반대로 출력이</a:t>
            </a:r>
            <a:r>
              <a:rPr spc="-100">
                <a:latin typeface="Arial" charset="0"/>
              </a:rPr>
              <a:t> 0</a:t>
            </a:r>
            <a:r>
              <a:rPr lang="ko-KR" spc="-100">
                <a:latin typeface="Arial" charset="0"/>
              </a:rPr>
              <a:t>이 되는 </a:t>
            </a:r>
            <a:r>
              <a:rPr lang="ko-KR" spc="-100" err="1">
                <a:latin typeface="Arial" charset="0"/>
              </a:rPr>
              <a:t>최대항을</a:t>
            </a:r>
            <a:r>
              <a:rPr lang="ko-KR" spc="-100">
                <a:latin typeface="Arial" charset="0"/>
              </a:rPr>
              <a:t> 가지고</a:t>
            </a:r>
            <a:r>
              <a:rPr lang="ko-KR">
                <a:latin typeface="Arial" charset="0"/>
              </a:rPr>
              <a:t> 일반 </a:t>
            </a:r>
            <a:r>
              <a:rPr>
                <a:latin typeface="Arial" charset="0"/>
              </a:rPr>
              <a:t/>
            </a:r>
            <a:br>
              <a:rPr>
                <a:latin typeface="Arial" charset="0"/>
              </a:rPr>
            </a:br>
            <a:r>
              <a:rPr lang="ko-KR">
                <a:latin typeface="Arial" charset="0"/>
              </a:rPr>
              <a:t>논리식</a:t>
            </a:r>
            <a:r>
              <a:rPr lang="ko-KR" altLang="en-US">
                <a:latin typeface="Arial" charset="0"/>
              </a:rPr>
              <a:t>으로</a:t>
            </a:r>
            <a:r>
              <a:rPr lang="ko-KR">
                <a:latin typeface="Arial" charset="0"/>
              </a:rPr>
              <a:t> 표현</a:t>
            </a:r>
            <a:r>
              <a:rPr lang="ko-KR" altLang="en-US">
                <a:latin typeface="Arial" charset="0"/>
              </a:rPr>
              <a:t>한다</a:t>
            </a:r>
            <a:r>
              <a:rPr>
                <a:latin typeface="Arial" charset="0"/>
              </a:rPr>
              <a:t>.</a:t>
            </a:r>
            <a:endParaRPr lang="ko-KR">
              <a:latin typeface="Arial" charset="0"/>
            </a:endParaRPr>
          </a:p>
          <a:p>
            <a:pPr lvl="2">
              <a:defRPr/>
            </a:pPr>
            <a:endParaRPr lang="ko-KR" altLang="en-US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805488"/>
            <a:ext cx="5438775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047" y="2443155"/>
            <a:ext cx="4768161" cy="257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논리식의 간략화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err="1"/>
              <a:t>카르노</a:t>
            </a:r>
            <a:r>
              <a:rPr/>
              <a:t> 도표</a:t>
            </a:r>
            <a:r>
              <a:rPr lang="en-US" altLang="ko-KR"/>
              <a:t>(</a:t>
            </a:r>
            <a:r>
              <a:rPr lang="en-US" altLang="ko-KR" err="1"/>
              <a:t>Karnaugh</a:t>
            </a:r>
            <a:r>
              <a:rPr lang="en-US" altLang="ko-KR"/>
              <a:t> Map)</a:t>
            </a:r>
          </a:p>
          <a:p>
            <a:pPr lvl="3">
              <a:defRPr/>
            </a:pPr>
            <a:r>
              <a:rPr lang="ko-KR" altLang="en-US"/>
              <a:t>조직적인 도표를 사용하여 </a:t>
            </a:r>
            <a:r>
              <a:rPr lang="ko-KR" altLang="en-US" err="1"/>
              <a:t>부울</a:t>
            </a:r>
            <a:r>
              <a:rPr lang="ko-KR" altLang="en-US"/>
              <a:t> 대수를 최적으로 </a:t>
            </a:r>
            <a:r>
              <a:rPr lang="ko-KR" altLang="en-US" err="1"/>
              <a:t>간략화</a:t>
            </a:r>
            <a:r>
              <a:rPr lang="ko-KR" altLang="en-US"/>
              <a:t> 할 수 있다</a:t>
            </a:r>
            <a:r>
              <a:rPr/>
              <a:t>. </a:t>
            </a:r>
            <a:r>
              <a:rPr lang="ko-KR" altLang="en-US" spc="-100" err="1"/>
              <a:t>카르노</a:t>
            </a:r>
            <a:r>
              <a:rPr lang="ko-KR" altLang="en-US" spc="-100"/>
              <a:t> 도표는 </a:t>
            </a:r>
            <a:r>
              <a:rPr lang="ko-KR" altLang="en-US" spc="-100" err="1"/>
              <a:t>부울</a:t>
            </a:r>
            <a:r>
              <a:rPr lang="ko-KR" altLang="en-US" spc="-100"/>
              <a:t> </a:t>
            </a:r>
            <a:r>
              <a:rPr lang="ko-KR" altLang="en-US" spc="-100" err="1"/>
              <a:t>대수식을</a:t>
            </a:r>
            <a:r>
              <a:rPr lang="ko-KR" altLang="en-US" spc="-100"/>
              <a:t> 간소화 하기 위한 가장 체계적이고</a:t>
            </a:r>
            <a:r>
              <a:rPr spc="-100"/>
              <a:t>, </a:t>
            </a:r>
            <a:r>
              <a:rPr lang="ko-KR" altLang="en-US" spc="-100"/>
              <a:t>간단한 방법이다</a:t>
            </a:r>
            <a:r>
              <a:rPr spc="-100"/>
              <a:t>.</a:t>
            </a:r>
            <a:endParaRPr lang="ko-KR" altLang="en-US" spc="-100"/>
          </a:p>
          <a:p>
            <a:pPr lvl="3">
              <a:defRPr/>
            </a:pPr>
            <a:r>
              <a:rPr lang="ko-KR" altLang="en-US"/>
              <a:t>최적의 </a:t>
            </a:r>
            <a:r>
              <a:rPr lang="ko-KR" altLang="en-US" err="1"/>
              <a:t>간략화에</a:t>
            </a:r>
            <a:r>
              <a:rPr lang="ko-KR" altLang="en-US"/>
              <a:t> 근거한 디지털 회로설계만이 </a:t>
            </a:r>
            <a:r>
              <a:rPr lang="ko-KR" altLang="en-US" err="1"/>
              <a:t>게이트</a:t>
            </a:r>
            <a:r>
              <a:rPr lang="ko-KR" altLang="en-US"/>
              <a:t> 수의 최소화할 수 있다</a:t>
            </a:r>
            <a:r>
              <a:rPr/>
              <a:t>. </a:t>
            </a:r>
            <a:r>
              <a:rPr lang="ko-KR" altLang="en-US"/>
              <a:t>이에 따라 디지털 회로는 회로의 경제성</a:t>
            </a:r>
            <a:r>
              <a:rPr/>
              <a:t>, </a:t>
            </a:r>
            <a:r>
              <a:rPr lang="ko-KR" altLang="en-US"/>
              <a:t>소비전력의 효율성</a:t>
            </a:r>
            <a:r>
              <a:rPr/>
              <a:t>, </a:t>
            </a:r>
            <a:r>
              <a:rPr lang="ko-KR" altLang="en-US"/>
              <a:t>회로의 신뢰성</a:t>
            </a:r>
            <a:r>
              <a:rPr/>
              <a:t>, </a:t>
            </a:r>
            <a:r>
              <a:rPr lang="ko-KR" altLang="en-US"/>
              <a:t>제품의 소형화가 가능해진다</a:t>
            </a:r>
            <a:r>
              <a:rPr/>
              <a:t>.</a:t>
            </a:r>
          </a:p>
          <a:p>
            <a:pPr lvl="3">
              <a:defRPr/>
            </a:pPr>
            <a:r>
              <a:rPr lang="ko-KR" altLang="en-US"/>
              <a:t>변수 </a:t>
            </a:r>
            <a:r>
              <a:rPr/>
              <a:t>2</a:t>
            </a:r>
            <a:r>
              <a:rPr lang="ko-KR" altLang="en-US"/>
              <a:t>개</a:t>
            </a:r>
            <a:r>
              <a:rPr/>
              <a:t>, </a:t>
            </a:r>
            <a:r>
              <a:rPr lang="ko-KR" altLang="en-US"/>
              <a:t>변수 </a:t>
            </a:r>
            <a:r>
              <a:rPr/>
              <a:t>3</a:t>
            </a:r>
            <a:r>
              <a:rPr lang="ko-KR" altLang="en-US"/>
              <a:t>개</a:t>
            </a:r>
            <a:r>
              <a:rPr/>
              <a:t>, </a:t>
            </a:r>
            <a:r>
              <a:rPr lang="ko-KR" altLang="en-US"/>
              <a:t>변수 </a:t>
            </a:r>
            <a:r>
              <a:rPr/>
              <a:t>4</a:t>
            </a:r>
            <a:r>
              <a:rPr lang="ko-KR" altLang="en-US"/>
              <a:t>개</a:t>
            </a:r>
            <a:r>
              <a:rPr/>
              <a:t>, </a:t>
            </a:r>
            <a:r>
              <a:rPr lang="ko-KR" altLang="en-US"/>
              <a:t>변수 </a:t>
            </a:r>
            <a:r>
              <a:rPr/>
              <a:t>5</a:t>
            </a:r>
            <a:r>
              <a:rPr lang="ko-KR" altLang="en-US"/>
              <a:t>개로 이루어진 입력변수에 적용할 수 있고  그 이상의 변수가 존재하는 경우에는 다른 방법을 사용한다</a:t>
            </a:r>
            <a:r>
              <a:rPr/>
              <a:t>. </a:t>
            </a:r>
          </a:p>
          <a:p>
            <a:pPr lvl="3">
              <a:defRPr/>
            </a:pPr>
            <a:r>
              <a:rPr lang="ko-KR" altLang="en-US"/>
              <a:t>변수가 </a:t>
            </a:r>
            <a:r>
              <a:rPr/>
              <a:t>2</a:t>
            </a:r>
            <a:r>
              <a:rPr lang="ko-KR" altLang="en-US"/>
              <a:t>개인 </a:t>
            </a:r>
            <a:r>
              <a:rPr lang="ko-KR" altLang="en-US" err="1"/>
              <a:t>카르노</a:t>
            </a:r>
            <a:r>
              <a:rPr lang="ko-KR" altLang="en-US"/>
              <a:t> 도표</a:t>
            </a:r>
            <a:r>
              <a:rPr/>
              <a:t>,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/>
          </a:p>
          <a:p>
            <a:pPr lvl="3">
              <a:defRPr/>
            </a:pPr>
            <a:r>
              <a:rPr lang="ko-KR" altLang="en-US"/>
              <a:t>출력이 </a:t>
            </a:r>
            <a:r>
              <a:rPr/>
              <a:t>0</a:t>
            </a:r>
            <a:r>
              <a:rPr lang="ko-KR" altLang="en-US"/>
              <a:t>인 경우에는 빈칸으로 </a:t>
            </a:r>
            <a:r>
              <a:rPr/>
              <a:t/>
            </a:r>
            <a:br>
              <a:rPr/>
            </a:br>
            <a:r>
              <a:rPr lang="ko-KR" altLang="en-US"/>
              <a:t>표시하지 않고 </a:t>
            </a:r>
            <a:r>
              <a:rPr/>
              <a:t>1</a:t>
            </a:r>
            <a:r>
              <a:rPr lang="ko-KR" altLang="en-US"/>
              <a:t>인 경우에만 </a:t>
            </a:r>
            <a:r>
              <a:rPr/>
              <a:t/>
            </a:r>
            <a:br>
              <a:rPr/>
            </a:br>
            <a:r>
              <a:rPr lang="ko-KR" altLang="en-US"/>
              <a:t>표시하면</a:t>
            </a:r>
            <a:r>
              <a:rPr/>
              <a:t>,</a:t>
            </a:r>
            <a:endParaRPr lang="ko-KR" altLang="en-US"/>
          </a:p>
          <a:p>
            <a:pPr>
              <a:defRPr/>
            </a:pPr>
            <a:endParaRPr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573463"/>
            <a:ext cx="4176713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5449888"/>
            <a:ext cx="40481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논리식의 간략화</a:t>
            </a:r>
            <a:endParaRPr lang="ko-KR" altLang="en-US" smtClean="0"/>
          </a:p>
        </p:txBody>
      </p:sp>
      <p:sp>
        <p:nvSpPr>
          <p:cNvPr id="2048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3"/>
            <a:r>
              <a:rPr lang="ko-KR" altLang="en-US"/>
              <a:t>변수가 </a:t>
            </a:r>
            <a:r>
              <a:t>3</a:t>
            </a:r>
            <a:r>
              <a:rPr lang="ko-KR" altLang="en-US"/>
              <a:t>개인 카르노 도표의 표현</a:t>
            </a:r>
            <a:r>
              <a:t>,</a:t>
            </a:r>
            <a:endParaRPr lang="ko-KR" altLang="en-US"/>
          </a:p>
          <a:p>
            <a:endParaRPr/>
          </a:p>
          <a:p>
            <a:endParaRPr/>
          </a:p>
          <a:p>
            <a:endParaRPr lang="en-US" altLang="ko-KR" sz="3200"/>
          </a:p>
          <a:p>
            <a:pPr lvl="3"/>
            <a:r>
              <a:rPr lang="ko-KR" altLang="en-US"/>
              <a:t>카르노 도표를 가장 간단한 형태로 표현한다</a:t>
            </a:r>
            <a:r>
              <a:t>.</a:t>
            </a:r>
            <a:endParaRPr lang="ko-KR" altLang="en-US"/>
          </a:p>
          <a:p>
            <a:pPr lvl="3"/>
            <a:r>
              <a:rPr lang="ko-KR" altLang="en-US"/>
              <a:t>출력이 </a:t>
            </a:r>
            <a:r>
              <a:t>0</a:t>
            </a:r>
            <a:r>
              <a:rPr lang="ko-KR" altLang="en-US"/>
              <a:t>인 경우에는 빈칸으로 표시하지 않고 </a:t>
            </a:r>
            <a:r>
              <a:t>1</a:t>
            </a:r>
            <a:r>
              <a:rPr lang="ko-KR" altLang="en-US"/>
              <a:t>인 경우에만 표시한다</a:t>
            </a:r>
            <a:r>
              <a:t>.</a:t>
            </a:r>
            <a:endParaRPr lang="ko-KR" altLang="en-US"/>
          </a:p>
          <a:p>
            <a:endParaRPr/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16338"/>
            <a:ext cx="72009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8783"/>
            <a:ext cx="7312410" cy="128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논리식의 간략화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3">
              <a:defRPr/>
            </a:pPr>
            <a:r>
              <a:rPr lang="ko-KR" altLang="en-US" dirty="0">
                <a:latin typeface="Arial" charset="0"/>
              </a:rPr>
              <a:t>변수가 </a:t>
            </a:r>
            <a:r>
              <a:rPr dirty="0">
                <a:latin typeface="Arial" charset="0"/>
              </a:rPr>
              <a:t>4</a:t>
            </a:r>
            <a:r>
              <a:rPr lang="ko-KR" altLang="en-US" dirty="0">
                <a:latin typeface="Arial" charset="0"/>
              </a:rPr>
              <a:t>개인 </a:t>
            </a:r>
            <a:r>
              <a:rPr lang="ko-KR" altLang="en-US" dirty="0" err="1">
                <a:latin typeface="Arial" charset="0"/>
              </a:rPr>
              <a:t>카르노</a:t>
            </a:r>
            <a:r>
              <a:rPr lang="ko-KR" altLang="en-US" dirty="0">
                <a:latin typeface="Arial" charset="0"/>
              </a:rPr>
              <a:t> 도표의 표현</a:t>
            </a:r>
            <a:endParaRPr dirty="0">
              <a:latin typeface="Arial" charset="0"/>
            </a:endParaRPr>
          </a:p>
          <a:p>
            <a:pPr lvl="2">
              <a:defRPr/>
            </a:pPr>
            <a:endParaRPr dirty="0"/>
          </a:p>
          <a:p>
            <a:pPr lvl="2">
              <a:defRPr/>
            </a:pPr>
            <a:endParaRPr dirty="0"/>
          </a:p>
          <a:p>
            <a:pPr lvl="2">
              <a:defRPr/>
            </a:pPr>
            <a:endParaRPr dirty="0"/>
          </a:p>
          <a:p>
            <a:pPr lvl="2">
              <a:defRPr/>
            </a:pPr>
            <a:endParaRPr dirty="0"/>
          </a:p>
          <a:p>
            <a:pPr lvl="2">
              <a:defRPr/>
            </a:pPr>
            <a:endParaRPr dirty="0"/>
          </a:p>
          <a:p>
            <a:pPr lvl="3" latinLnBrk="1">
              <a:defRPr/>
            </a:pPr>
            <a:r>
              <a:rPr lang="ko-KR" dirty="0" err="1">
                <a:latin typeface="Arial" charset="0"/>
              </a:rPr>
              <a:t>카르노</a:t>
            </a:r>
            <a:r>
              <a:rPr lang="ko-KR" dirty="0">
                <a:latin typeface="Arial" charset="0"/>
              </a:rPr>
              <a:t> 도표를 가장 간단한 형태로 표현</a:t>
            </a:r>
            <a:r>
              <a:rPr lang="ko-KR" altLang="en-US" dirty="0">
                <a:latin typeface="Arial" charset="0"/>
              </a:rPr>
              <a:t>한다</a:t>
            </a:r>
            <a:r>
              <a:rPr dirty="0">
                <a:latin typeface="Arial" charset="0"/>
              </a:rPr>
              <a:t>.</a:t>
            </a:r>
          </a:p>
          <a:p>
            <a:pPr lvl="3" latinLnBrk="1">
              <a:defRPr/>
            </a:pPr>
            <a:r>
              <a:rPr lang="ko-KR" dirty="0">
                <a:latin typeface="Arial" charset="0"/>
              </a:rPr>
              <a:t>출력이</a:t>
            </a:r>
            <a:r>
              <a:rPr dirty="0">
                <a:latin typeface="Arial" charset="0"/>
              </a:rPr>
              <a:t> 0</a:t>
            </a:r>
            <a:r>
              <a:rPr lang="ko-KR" dirty="0">
                <a:latin typeface="Arial" charset="0"/>
              </a:rPr>
              <a:t>인 경우에는 빈칸으로 표시하지 않고</a:t>
            </a:r>
            <a:r>
              <a:rPr dirty="0">
                <a:latin typeface="Arial" charset="0"/>
              </a:rPr>
              <a:t> 1</a:t>
            </a:r>
            <a:r>
              <a:rPr lang="ko-KR" dirty="0">
                <a:latin typeface="Arial" charset="0"/>
              </a:rPr>
              <a:t>인 경우에만 표시</a:t>
            </a:r>
            <a:r>
              <a:rPr dirty="0">
                <a:latin typeface="Arial" charset="0"/>
              </a:rPr>
              <a:t>,</a:t>
            </a:r>
          </a:p>
          <a:p>
            <a:pPr lvl="2">
              <a:defRPr/>
            </a:pPr>
            <a:endParaRPr lang="ko-KR" altLang="en-US" dirty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19213"/>
            <a:ext cx="7116763" cy="189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198938"/>
            <a:ext cx="7200900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9" t="49625" r="66907" b="33285"/>
          <a:stretch/>
        </p:blipFill>
        <p:spPr bwMode="auto">
          <a:xfrm>
            <a:off x="3074905" y="2234622"/>
            <a:ext cx="313267" cy="2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9" t="49625" r="66907" b="33285"/>
          <a:stretch/>
        </p:blipFill>
        <p:spPr bwMode="auto">
          <a:xfrm>
            <a:off x="1653540" y="2234622"/>
            <a:ext cx="313267" cy="2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9" t="49625" r="66907" b="33285"/>
          <a:stretch/>
        </p:blipFill>
        <p:spPr bwMode="auto">
          <a:xfrm>
            <a:off x="3796846" y="2234622"/>
            <a:ext cx="313267" cy="2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9" t="49625" r="66907" b="33285"/>
          <a:stretch/>
        </p:blipFill>
        <p:spPr bwMode="auto">
          <a:xfrm>
            <a:off x="5948619" y="1933766"/>
            <a:ext cx="313267" cy="2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9" t="49625" r="66907" b="33285"/>
          <a:stretch/>
        </p:blipFill>
        <p:spPr bwMode="auto">
          <a:xfrm>
            <a:off x="5948619" y="2234622"/>
            <a:ext cx="313267" cy="2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9" t="49625" r="66907" b="33285"/>
          <a:stretch/>
        </p:blipFill>
        <p:spPr bwMode="auto">
          <a:xfrm>
            <a:off x="5940152" y="2886804"/>
            <a:ext cx="313267" cy="2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9" t="49625" r="66907" b="33285"/>
          <a:stretch/>
        </p:blipFill>
        <p:spPr bwMode="auto">
          <a:xfrm>
            <a:off x="5940151" y="2564904"/>
            <a:ext cx="313267" cy="2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9" t="49625" r="66907" b="33285"/>
          <a:stretch/>
        </p:blipFill>
        <p:spPr bwMode="auto">
          <a:xfrm>
            <a:off x="2365070" y="2234622"/>
            <a:ext cx="313267" cy="2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내용 개체 틀 3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4159250"/>
          </a:xfrm>
          <a:ln>
            <a:round/>
            <a:headEnd/>
            <a:tailEnd/>
          </a:ln>
        </p:spPr>
        <p:txBody>
          <a:bodyPr/>
          <a:lstStyle/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sz="2400" smtClean="0"/>
              <a:t>2진 정보를 처리하는 논리 게이트의 종류와 특성을 공부한다.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sz="2400" smtClean="0"/>
              <a:t>논리식을 표현하고 공식화하는 부울 대수를 이해한다. 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sz="2400" smtClean="0"/>
              <a:t>최적의 디지털 회로 설계를 가능하게 하는 논리식의 간략화를 이해한다. 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sz="2400" smtClean="0"/>
              <a:t> 기억장치를 구성하는 플립플롭에 대해서 이해한다.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9525"/>
            <a:ext cx="44291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3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학습목표</a:t>
            </a:r>
            <a:endParaRPr lang="ko-KR" altLang="en-US" sz="32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논리식의 간략화</a:t>
            </a:r>
            <a:endParaRPr lang="ko-KR" altLang="en-US" smtClean="0"/>
          </a:p>
        </p:txBody>
      </p:sp>
      <p:sp>
        <p:nvSpPr>
          <p:cNvPr id="2253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/>
            <a:r>
              <a:t>부울 대수식을 이용한 카르노 도표의 작성</a:t>
            </a:r>
          </a:p>
          <a:p>
            <a:pPr lvl="3">
              <a:tabLst>
                <a:tab pos="269875" algn="l"/>
              </a:tabLst>
            </a:pPr>
            <a:r>
              <a:rPr lang="ko-KR" altLang="en-US"/>
              <a:t>카르노 도표를 작성할 때</a:t>
            </a:r>
            <a:r>
              <a:t>, </a:t>
            </a:r>
            <a:r>
              <a:rPr lang="ko-KR" altLang="en-US"/>
              <a:t>진리표에 근거하여 작성한다</a:t>
            </a:r>
            <a:r>
              <a:t>.</a:t>
            </a:r>
            <a:endParaRPr lang="ko-KR" altLang="en-US"/>
          </a:p>
          <a:p>
            <a:pPr lvl="3">
              <a:tabLst>
                <a:tab pos="269875" algn="l"/>
              </a:tabLst>
            </a:pPr>
            <a:r>
              <a:rPr lang="ko-KR" altLang="en-US"/>
              <a:t>변수가 </a:t>
            </a:r>
            <a:r>
              <a:t>4</a:t>
            </a:r>
            <a:r>
              <a:rPr lang="ko-KR" altLang="en-US"/>
              <a:t>개인 표준형의 부울 대수식에 대한  카르노 도표의 작성</a:t>
            </a:r>
            <a:r>
              <a:t>,</a:t>
            </a:r>
            <a:endParaRPr lang="ko-KR" altLang="en-US"/>
          </a:p>
          <a:p>
            <a:pPr>
              <a:tabLst>
                <a:tab pos="269875" algn="l"/>
              </a:tabLst>
            </a:pPr>
            <a:endParaRPr/>
          </a:p>
          <a:p>
            <a:pPr>
              <a:tabLst>
                <a:tab pos="269875" algn="l"/>
              </a:tabLst>
            </a:pPr>
            <a:endParaRPr lang="en-US" altLang="ko-KR"/>
          </a:p>
          <a:p>
            <a:pPr>
              <a:tabLst>
                <a:tab pos="269875" algn="l"/>
              </a:tabLst>
            </a:pPr>
            <a:endParaRPr sz="3200"/>
          </a:p>
          <a:p>
            <a:pPr lvl="1"/>
            <a:r>
              <a:t>카르노 도표에서 행과 열의 이웃관계</a:t>
            </a:r>
          </a:p>
          <a:p>
            <a:pPr lvl="3">
              <a:tabLst>
                <a:tab pos="269875" algn="l"/>
              </a:tabLst>
            </a:pPr>
            <a:r>
              <a:rPr lang="ko-KR" altLang="en-US"/>
              <a:t>이웃과의 그룹화는 부울 대수를 간략화하는 </a:t>
            </a:r>
            <a:r>
              <a:t/>
            </a:r>
            <a:br/>
            <a:r>
              <a:rPr lang="ko-KR" altLang="en-US"/>
              <a:t>방법을 제시한다</a:t>
            </a:r>
            <a:r>
              <a:t>. </a:t>
            </a:r>
            <a:endParaRPr lang="ko-KR" altLang="en-US"/>
          </a:p>
          <a:p>
            <a:pPr lvl="3">
              <a:tabLst>
                <a:tab pos="269875" algn="l"/>
              </a:tabLst>
            </a:pPr>
            <a:r>
              <a:rPr lang="ko-KR" altLang="en-US"/>
              <a:t>카르노 도표는 평면 형태로 보여지나 </a:t>
            </a:r>
            <a:r>
              <a:t/>
            </a:r>
            <a:br/>
            <a:r>
              <a:rPr lang="ko-KR" altLang="en-US"/>
              <a:t>실제로는 원통 형태나 구</a:t>
            </a:r>
            <a:r>
              <a:t>(</a:t>
            </a:r>
            <a:r>
              <a:rPr lang="ko-KR" altLang="en-US"/>
              <a:t>球</a:t>
            </a:r>
            <a:r>
              <a:t>) </a:t>
            </a:r>
            <a:r>
              <a:rPr lang="ko-KR" altLang="en-US"/>
              <a:t>형태다</a:t>
            </a:r>
            <a:r>
              <a:t>. </a:t>
            </a:r>
            <a:endParaRPr lang="ko-KR" altLang="en-US"/>
          </a:p>
          <a:p>
            <a:pPr>
              <a:tabLst>
                <a:tab pos="269875" algn="l"/>
              </a:tabLst>
            </a:pPr>
            <a:endParaRPr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76475"/>
            <a:ext cx="51133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3" y="4149725"/>
            <a:ext cx="2460625" cy="244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76475"/>
            <a:ext cx="2973268" cy="159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논리식의 간략화</a:t>
            </a:r>
            <a:endParaRPr lang="ko-KR" altLang="en-US" smtClean="0"/>
          </a:p>
        </p:txBody>
      </p:sp>
      <p:sp>
        <p:nvSpPr>
          <p:cNvPr id="2355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카르노 도표를 이용하여 간략화하는 과정을 단계별 정리 </a:t>
            </a:r>
          </a:p>
          <a:p>
            <a:pPr lvl="1"/>
            <a:r>
              <a:rPr lang="en-US" altLang="ko-KR"/>
              <a:t>1</a:t>
            </a:r>
            <a:r>
              <a:t>단계 </a:t>
            </a:r>
            <a:r>
              <a:rPr lang="en-US" altLang="ko-KR"/>
              <a:t>: </a:t>
            </a:r>
            <a:r>
              <a:t>주어진 부울식이나 진리표에 근거하여 카르노 도표를 작성한다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2</a:t>
            </a:r>
            <a:r>
              <a:t>단계 </a:t>
            </a:r>
            <a:r>
              <a:rPr lang="en-US" altLang="ko-KR"/>
              <a:t>: </a:t>
            </a:r>
            <a:r>
              <a:t>그룹화를 수행한다</a:t>
            </a:r>
            <a:r>
              <a:rPr lang="en-US" altLang="ko-KR"/>
              <a:t>. </a:t>
            </a:r>
          </a:p>
          <a:p>
            <a:pPr lvl="3"/>
            <a:r>
              <a:rPr lang="ko-KR" altLang="en-US"/>
              <a:t>카르노 도표에서 </a:t>
            </a:r>
            <a:r>
              <a:t>1</a:t>
            </a:r>
            <a:r>
              <a:rPr lang="ko-KR" altLang="en-US"/>
              <a:t>로 표시된 이웃들을 </a:t>
            </a:r>
            <a:r>
              <a:t>1, 2, 4, 8, 16 </a:t>
            </a:r>
            <a:r>
              <a:rPr lang="ko-KR" altLang="en-US"/>
              <a:t>개씩 그룹화 한다</a:t>
            </a:r>
            <a:r>
              <a:t>. </a:t>
            </a:r>
          </a:p>
          <a:p>
            <a:pPr lvl="3"/>
            <a:r>
              <a:rPr lang="ko-KR" altLang="en-US"/>
              <a:t>가능하면 큰 개수로 그룹화하는 것이 간략화의 효과가 크다</a:t>
            </a:r>
            <a:r>
              <a:t>. </a:t>
            </a:r>
          </a:p>
          <a:p>
            <a:pPr lvl="3"/>
            <a:r>
              <a:rPr lang="ko-KR" altLang="en-US"/>
              <a:t>각각 다른 그룹에 여러 번 중복하여 그룹화 할 수 있다</a:t>
            </a:r>
            <a:r>
              <a:t>. </a:t>
            </a:r>
          </a:p>
          <a:p>
            <a:pPr lvl="3"/>
            <a:r>
              <a:rPr lang="ko-KR" altLang="en-US"/>
              <a:t>그룹화할 이웃이 없는 경우 단독으로 그룹화되고 이것은 간략화 되지는 않는다</a:t>
            </a:r>
            <a:r>
              <a:t>.</a:t>
            </a:r>
          </a:p>
          <a:p>
            <a:pPr lvl="3"/>
            <a:endParaRPr/>
          </a:p>
          <a:p>
            <a:pPr lvl="1"/>
            <a:r>
              <a:rPr lang="en-US" altLang="ko-KR"/>
              <a:t>3</a:t>
            </a:r>
            <a:r>
              <a:t>단계 </a:t>
            </a:r>
            <a:r>
              <a:rPr lang="en-US" altLang="ko-KR"/>
              <a:t>: </a:t>
            </a:r>
            <a:r>
              <a:t>각 그룹을 간략화 한다</a:t>
            </a:r>
            <a:r>
              <a:rPr lang="en-US" altLang="ko-KR"/>
              <a:t>.</a:t>
            </a:r>
          </a:p>
          <a:p>
            <a:pPr lvl="4"/>
            <a:endParaRPr/>
          </a:p>
          <a:p>
            <a:pPr lvl="1"/>
            <a:r>
              <a:rPr lang="en-US" altLang="ko-KR"/>
              <a:t>4</a:t>
            </a:r>
            <a:r>
              <a:t>단계 </a:t>
            </a:r>
            <a:r>
              <a:rPr lang="en-US" altLang="ko-KR"/>
              <a:t>: </a:t>
            </a:r>
            <a:r>
              <a:t>각의 간략화된 부울식들 끼리 </a:t>
            </a:r>
            <a:r>
              <a:rPr lang="en-US" altLang="ko-KR"/>
              <a:t>OR </a:t>
            </a:r>
            <a:r>
              <a:t>연산을 한다</a:t>
            </a:r>
            <a:r>
              <a:rPr lang="en-US" altLang="ko-KR"/>
              <a:t>.</a:t>
            </a:r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논리식의 간략화</a:t>
            </a:r>
            <a:endParaRPr lang="ko-KR" altLang="en-US" smtClean="0"/>
          </a:p>
        </p:txBody>
      </p:sp>
      <p:sp>
        <p:nvSpPr>
          <p:cNvPr id="2457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카르노 도표의 그룹화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t>개항의 그룹화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altLang="ko-KR"/>
              <a:t>4</a:t>
            </a:r>
            <a:r>
              <a:t>개항의 그룹화</a:t>
            </a:r>
          </a:p>
          <a:p>
            <a:pPr lvl="1"/>
            <a:endParaRPr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484313"/>
            <a:ext cx="62293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8" y="3984512"/>
            <a:ext cx="6269472" cy="239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논리식의 간략화</a:t>
            </a:r>
            <a:endParaRPr lang="ko-KR" altLang="en-US" smtClean="0"/>
          </a:p>
        </p:txBody>
      </p:sp>
      <p:sp>
        <p:nvSpPr>
          <p:cNvPr id="2560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>
              <a:defRPr/>
            </a:pPr>
            <a:r>
              <a:rPr/>
              <a:t>여덟 개 항의 그룹화</a:t>
            </a:r>
            <a:endParaRPr lang="en-US" altLang="ko-KR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 sz="2800"/>
          </a:p>
          <a:p>
            <a:pPr marL="269875" lvl="1" indent="0">
              <a:buFont typeface="Wingdings" pitchFamily="2" charset="2"/>
              <a:buNone/>
              <a:defRPr/>
            </a:pPr>
            <a:endParaRPr lang="en-US" sz="2400"/>
          </a:p>
          <a:p>
            <a:pPr lvl="1">
              <a:defRPr/>
            </a:pPr>
            <a:endParaRPr lang="en-US"/>
          </a:p>
          <a:p>
            <a:pPr lvl="1">
              <a:defRPr/>
            </a:pPr>
            <a:r>
              <a:rPr/>
              <a:t>중복 그룹화</a:t>
            </a:r>
          </a:p>
          <a:p>
            <a:pPr lvl="1">
              <a:defRPr/>
            </a:pPr>
            <a:endParaRPr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341438"/>
            <a:ext cx="6443662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144963"/>
            <a:ext cx="6180137" cy="237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논리식의 간략화</a:t>
            </a:r>
            <a:endParaRPr lang="ko-KR" altLang="en-US" smtClean="0"/>
          </a:p>
        </p:txBody>
      </p:sp>
      <p:sp>
        <p:nvSpPr>
          <p:cNvPr id="2662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무관 조건</a:t>
            </a:r>
            <a:endParaRPr lang="en-US" altLang="ko-KR"/>
          </a:p>
          <a:p>
            <a:pPr lvl="3" latinLnBrk="1"/>
            <a:r>
              <a:rPr lang="ko-KR">
                <a:latin typeface="Arial" charset="0"/>
              </a:rPr>
              <a:t>출력에 관여하지 않는 입력이 존재할 수 있다</a:t>
            </a:r>
            <a:r>
              <a:rPr>
                <a:latin typeface="Arial" charset="0"/>
              </a:rPr>
              <a:t>. </a:t>
            </a:r>
            <a:r>
              <a:rPr lang="ko-KR">
                <a:latin typeface="Arial" charset="0"/>
              </a:rPr>
              <a:t>이렇게 출력에 관여하지 않는 입력변수를 무관 조건</a:t>
            </a:r>
            <a:r>
              <a:rPr>
                <a:latin typeface="Arial" charset="0"/>
              </a:rPr>
              <a:t>(Don’t Care)</a:t>
            </a:r>
            <a:r>
              <a:rPr lang="ko-KR">
                <a:latin typeface="Arial" charset="0"/>
              </a:rPr>
              <a:t>이라 한다</a:t>
            </a:r>
            <a:r>
              <a:rPr>
                <a:latin typeface="Arial" charset="0"/>
              </a:rPr>
              <a:t>. </a:t>
            </a:r>
          </a:p>
          <a:p>
            <a:pPr lvl="3" latinLnBrk="1"/>
            <a:r>
              <a:rPr lang="ko-KR">
                <a:latin typeface="Arial" charset="0"/>
              </a:rPr>
              <a:t>무관 조건은 이웃 영역을 그룹화할 때 가장 간단한 표현을 얻기 위해 임의로 채워질 수 있다</a:t>
            </a:r>
            <a:r>
              <a:rPr>
                <a:latin typeface="Arial" charset="0"/>
              </a:rPr>
              <a:t>. </a:t>
            </a:r>
            <a:r>
              <a:rPr lang="ko-KR">
                <a:latin typeface="Arial" charset="0"/>
              </a:rPr>
              <a:t>간략화 과정에서 그룹화 할 수도 있고 그룹화 하지 않을 수도 있다</a:t>
            </a:r>
            <a:endParaRPr>
              <a:latin typeface="Arial" charset="0"/>
            </a:endParaRPr>
          </a:p>
          <a:p>
            <a:pPr lvl="3" latinLnBrk="1"/>
            <a:r>
              <a:rPr lang="ko-KR">
                <a:latin typeface="Arial" charset="0"/>
              </a:rPr>
              <a:t>무관조건을 활용해서 그룹화하는 방법</a:t>
            </a:r>
            <a:r>
              <a:rPr lang="ko-KR" altLang="en-US">
                <a:latin typeface="Arial" charset="0"/>
              </a:rPr>
              <a:t>이다</a:t>
            </a:r>
            <a:r>
              <a:rPr>
                <a:latin typeface="Arial" charset="0"/>
              </a:rPr>
              <a:t>. </a:t>
            </a:r>
          </a:p>
          <a:p>
            <a:pPr lvl="3" latinLnBrk="1"/>
            <a:r>
              <a:rPr lang="ko-KR">
                <a:latin typeface="Arial" charset="0"/>
              </a:rPr>
              <a:t>무관조건은 카르노 도표에서 </a:t>
            </a:r>
            <a:r>
              <a:rPr>
                <a:latin typeface="Arial" charset="0"/>
              </a:rPr>
              <a:t>x</a:t>
            </a:r>
            <a:r>
              <a:rPr lang="ko-KR">
                <a:latin typeface="Arial" charset="0"/>
              </a:rPr>
              <a:t>로 표기</a:t>
            </a:r>
            <a:r>
              <a:rPr lang="ko-KR" altLang="en-US">
                <a:latin typeface="Arial" charset="0"/>
              </a:rPr>
              <a:t>한다</a:t>
            </a:r>
            <a:r>
              <a:rPr>
                <a:latin typeface="Arial" charset="0"/>
              </a:rPr>
              <a:t>. </a:t>
            </a:r>
          </a:p>
          <a:p>
            <a:pPr lvl="1"/>
            <a:endParaRPr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3644900"/>
            <a:ext cx="6175375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85984" y="4286256"/>
            <a:ext cx="5929354" cy="785819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51435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 논리 </a:t>
            </a:r>
            <a:r>
              <a:rPr dirty="0" err="1" smtClean="0"/>
              <a:t>게이트</a:t>
            </a:r>
            <a:endParaRPr dirty="0" smtClean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 </a:t>
            </a:r>
            <a:r>
              <a:rPr dirty="0" err="1" smtClean="0"/>
              <a:t>부울</a:t>
            </a:r>
            <a:r>
              <a:rPr dirty="0" smtClean="0"/>
              <a:t> 대수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 논리식의 </a:t>
            </a:r>
            <a:r>
              <a:rPr dirty="0" err="1" smtClean="0"/>
              <a:t>간략화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 </a:t>
            </a:r>
            <a:r>
              <a:rPr dirty="0" err="1" smtClean="0"/>
              <a:t>플립플</a:t>
            </a:r>
            <a:r>
              <a:rPr dirty="0" err="1"/>
              <a:t>롭</a:t>
            </a:r>
            <a:endParaRPr dirty="0"/>
          </a:p>
          <a:p>
            <a:pPr>
              <a:defRPr/>
            </a:pPr>
            <a:endParaRPr dirty="0"/>
          </a:p>
        </p:txBody>
      </p:sp>
      <p:sp>
        <p:nvSpPr>
          <p:cNvPr id="51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FFFF"/>
                </a:solidFill>
              </a:rPr>
              <a:t>목 차</a:t>
            </a:r>
            <a:endParaRPr lang="ko-KR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논리 게이트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>
              <a:defRPr/>
            </a:pPr>
            <a:r>
              <a:rPr spc="-100" dirty="0"/>
              <a:t>‘</a:t>
            </a:r>
            <a:r>
              <a:rPr lang="en-US" altLang="ko-KR" spc="-100" dirty="0"/>
              <a:t>0’</a:t>
            </a:r>
            <a:r>
              <a:rPr spc="-100" dirty="0"/>
              <a:t>과 </a:t>
            </a:r>
            <a:r>
              <a:rPr lang="en-US" altLang="ko-KR" spc="-100" dirty="0"/>
              <a:t>1’ </a:t>
            </a:r>
            <a:r>
              <a:rPr spc="-100" dirty="0"/>
              <a:t>만 사용하는 이진 정보는 </a:t>
            </a:r>
            <a:r>
              <a:rPr spc="-100" dirty="0" err="1"/>
              <a:t>게이트</a:t>
            </a:r>
            <a:r>
              <a:rPr lang="en-US" altLang="ko-KR" spc="-100" dirty="0"/>
              <a:t>(gate)</a:t>
            </a:r>
            <a:r>
              <a:rPr spc="-100" dirty="0"/>
              <a:t>라고 하는 논리회로에서 처리</a:t>
            </a:r>
          </a:p>
          <a:p>
            <a:pPr>
              <a:defRPr/>
            </a:pPr>
            <a:endParaRPr sz="1000" dirty="0"/>
          </a:p>
          <a:p>
            <a:pPr>
              <a:defRPr/>
            </a:pPr>
            <a:r>
              <a:rPr lang="en-US" altLang="ko-KR" dirty="0"/>
              <a:t>AND </a:t>
            </a:r>
            <a:r>
              <a:rPr dirty="0" err="1"/>
              <a:t>게이트</a:t>
            </a:r>
            <a:endParaRPr dirty="0"/>
          </a:p>
          <a:p>
            <a:pPr lvl="3">
              <a:defRPr/>
            </a:pPr>
            <a:r>
              <a:rPr lang="ko-KR" altLang="en-US" dirty="0"/>
              <a:t>논리곱 연산을 수행하는 논리소자다</a:t>
            </a:r>
            <a:r>
              <a:rPr dirty="0"/>
              <a:t>. </a:t>
            </a:r>
          </a:p>
          <a:p>
            <a:pPr lvl="3">
              <a:defRPr/>
            </a:pPr>
            <a:r>
              <a:rPr lang="ko-KR" altLang="en-US" dirty="0"/>
              <a:t>모든 입력이 </a:t>
            </a:r>
            <a:r>
              <a:rPr dirty="0"/>
              <a:t>1</a:t>
            </a:r>
            <a:r>
              <a:rPr lang="ko-KR" altLang="en-US" dirty="0"/>
              <a:t>인 </a:t>
            </a:r>
            <a:r>
              <a:rPr lang="ko-KR" altLang="en-US" dirty="0" smtClean="0"/>
              <a:t>경우에만 </a:t>
            </a:r>
            <a:r>
              <a:rPr dirty="0" smtClean="0"/>
              <a:t>1</a:t>
            </a:r>
            <a:r>
              <a:rPr lang="ko-KR" altLang="en-US" dirty="0" smtClean="0"/>
              <a:t>을 출력한다</a:t>
            </a:r>
            <a:r>
              <a:rPr lang="en-US" altLang="ko-KR" dirty="0" smtClean="0"/>
              <a:t>. </a:t>
            </a:r>
          </a:p>
          <a:p>
            <a:pPr lvl="3">
              <a:defRPr/>
            </a:pPr>
            <a:r>
              <a:rPr lang="ko-KR" altLang="en-US" dirty="0" smtClean="0"/>
              <a:t>나머지의 경우에는 </a:t>
            </a:r>
            <a:r>
              <a:rPr dirty="0"/>
              <a:t>0</a:t>
            </a:r>
            <a:r>
              <a:rPr lang="ko-KR" altLang="en-US" dirty="0"/>
              <a:t>을 출력한다</a:t>
            </a:r>
            <a:r>
              <a:rPr dirty="0"/>
              <a:t>. </a:t>
            </a:r>
          </a:p>
          <a:p>
            <a:pPr lvl="1">
              <a:defRPr/>
            </a:pPr>
            <a:r>
              <a:rPr dirty="0"/>
              <a:t>논리식 표현  </a:t>
            </a:r>
            <a:r>
              <a:rPr lang="en-US" altLang="ko-KR" dirty="0"/>
              <a:t>: </a:t>
            </a:r>
            <a:r>
              <a:rPr lang="en-US" altLang="ko-KR" i="1" dirty="0"/>
              <a:t>X = A </a:t>
            </a:r>
            <a:r>
              <a:rPr lang="en-US" altLang="ko-KR" i="1" dirty="0">
                <a:latin typeface="맑은 고딕"/>
                <a:ea typeface="맑은 고딕"/>
              </a:rPr>
              <a:t>·</a:t>
            </a:r>
            <a:r>
              <a:rPr lang="en-US" altLang="ko-KR" i="1" dirty="0"/>
              <a:t> B</a:t>
            </a:r>
            <a:endParaRPr i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dirty="0"/>
              <a:t>기호 </a:t>
            </a:r>
            <a:r>
              <a:rPr lang="en-US" altLang="ko-KR" dirty="0"/>
              <a:t>:                              </a:t>
            </a:r>
            <a:r>
              <a:rPr dirty="0" err="1"/>
              <a:t>진리표</a:t>
            </a:r>
            <a:r>
              <a:rPr lang="en-US" altLang="ko-KR" dirty="0"/>
              <a:t>(True Map) : 		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1400" dirty="0"/>
          </a:p>
        </p:txBody>
      </p:sp>
      <p:pic>
        <p:nvPicPr>
          <p:cNvPr id="614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3933825"/>
            <a:ext cx="2452687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860800"/>
            <a:ext cx="230505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/>
              <a:t>논리 </a:t>
            </a:r>
            <a:r>
              <a:rPr lang="ko-KR" altLang="en-US" b="1" dirty="0" err="1"/>
              <a:t>게이트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ko-KR" dirty="0" smtClean="0"/>
                  <a:t>OR</a:t>
                </a:r>
                <a:r>
                  <a:rPr lang="ko-KR" altLang="en-US" dirty="0" err="1"/>
                  <a:t>게이트</a:t>
                </a:r>
                <a:endParaRPr lang="ko-KR" altLang="en-US" dirty="0"/>
              </a:p>
              <a:p>
                <a:pPr lvl="3" latinLnBrk="1">
                  <a:defRPr/>
                </a:pPr>
                <a:r>
                  <a:rPr lang="ko-KR" altLang="en-US" dirty="0"/>
                  <a:t>논리합 연산 수행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다수의 입력 중 최소한 하나 이상의 입력이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일 </a:t>
                </a:r>
                <a:r>
                  <a:rPr lang="ko-KR" altLang="en-US" dirty="0" smtClean="0"/>
                  <a:t>경우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을 출력한다</a:t>
                </a:r>
                <a:r>
                  <a:rPr lang="en-US" altLang="ko-KR" dirty="0" smtClean="0"/>
                  <a:t>. </a:t>
                </a:r>
                <a:endParaRPr lang="en-US" altLang="ko-KR" dirty="0"/>
              </a:p>
              <a:p>
                <a:pPr lvl="1" latinLnBrk="1">
                  <a:defRPr/>
                </a:pPr>
                <a:r>
                  <a:rPr lang="ko-KR" altLang="en-US" dirty="0"/>
                  <a:t>논리식 표현 </a:t>
                </a:r>
                <a:r>
                  <a:rPr lang="en-US" altLang="ko-KR" dirty="0"/>
                  <a:t>: X= A+B</a:t>
                </a:r>
              </a:p>
              <a:p>
                <a:pPr lvl="1" latinLnBrk="1">
                  <a:defRPr/>
                </a:pPr>
                <a:r>
                  <a:rPr lang="ko-KR" altLang="en-US" dirty="0" smtClean="0"/>
                  <a:t>기호 </a:t>
                </a:r>
                <a:r>
                  <a:rPr lang="en-US" altLang="ko-KR" dirty="0" smtClean="0"/>
                  <a:t>				</a:t>
                </a:r>
                <a:r>
                  <a:rPr lang="ko-KR" altLang="en-US" dirty="0" err="1" smtClean="0"/>
                  <a:t>진리표</a:t>
                </a: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 latinLnBrk="1">
                  <a:defRPr/>
                </a:pPr>
                <a:endParaRPr lang="en-US" altLang="ko-KR" dirty="0"/>
              </a:p>
              <a:p>
                <a:pPr lvl="1" latinLnBrk="1">
                  <a:defRPr/>
                </a:pPr>
                <a:endParaRPr lang="en-US" altLang="ko-KR" dirty="0" smtClean="0"/>
              </a:p>
              <a:p>
                <a:pPr lvl="1" latinLnBrk="1">
                  <a:defRPr/>
                </a:pPr>
                <a:endParaRPr lang="en-US" altLang="ko-KR" dirty="0"/>
              </a:p>
              <a:p>
                <a:pPr latinLnBrk="1">
                  <a:defRPr/>
                </a:pPr>
                <a:r>
                  <a:rPr lang="en-US" altLang="ko-KR" dirty="0"/>
                  <a:t>NOT</a:t>
                </a:r>
                <a:r>
                  <a:rPr lang="ko-KR" altLang="en-US" dirty="0" err="1"/>
                  <a:t>게이트</a:t>
                </a:r>
                <a:endParaRPr lang="ko-KR" altLang="en-US" sz="1800" dirty="0"/>
              </a:p>
              <a:p>
                <a:pPr lvl="3" latinLnBrk="1">
                  <a:defRPr/>
                </a:pPr>
                <a:r>
                  <a:rPr lang="ko-KR" altLang="en-US" dirty="0"/>
                  <a:t>한 개의 입력과 한 개의 출력을 갖는 </a:t>
                </a:r>
                <a:r>
                  <a:rPr lang="ko-KR" altLang="en-US" dirty="0" err="1"/>
                  <a:t>게이트로</a:t>
                </a:r>
                <a:r>
                  <a:rPr lang="ko-KR" altLang="en-US" dirty="0"/>
                  <a:t> 논리 부정을 나타낸다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그래서 입력 값에 대하여 출력 값이 반대가 되도록 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  <a:p>
                <a:pPr lvl="3" latinLnBrk="1">
                  <a:defRPr/>
                </a:pPr>
                <a:r>
                  <a:rPr lang="ko-KR" altLang="en-US" dirty="0" smtClean="0"/>
                  <a:t>논리식 표현 </a:t>
                </a:r>
                <a:r>
                  <a:rPr lang="en-US" altLang="ko-KR" dirty="0" smtClean="0"/>
                  <a:t>: </a:t>
                </a:r>
                <a:r>
                  <a:rPr lang="en-US" altLang="ko-KR" dirty="0"/>
                  <a:t>X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</a:rPr>
                      <m:t>′</m:t>
                    </m:r>
                  </m:oMath>
                </a14:m>
                <a:endParaRPr lang="en-US" altLang="ko-KR" dirty="0" smtClean="0"/>
              </a:p>
              <a:p>
                <a:pPr lvl="3" latinLnBrk="1">
                  <a:defRPr/>
                </a:pPr>
                <a:r>
                  <a:rPr lang="ko-KR" altLang="en-US" dirty="0" smtClean="0"/>
                  <a:t>기호</a:t>
                </a:r>
                <a:r>
                  <a:rPr lang="en-US" altLang="ko-KR" dirty="0" smtClean="0"/>
                  <a:t>				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진리표</a:t>
                </a:r>
                <a:endParaRPr lang="ko-KR" altLang="en-US" dirty="0" smtClean="0"/>
              </a:p>
              <a:p>
                <a:pPr latinLnBrk="1">
                  <a:defRPr/>
                </a:pP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2"/>
                <a:stretch>
                  <a:fillRect l="-909" t="-864" r="-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36875"/>
            <a:ext cx="4176713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1939925"/>
            <a:ext cx="24336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5371307"/>
            <a:ext cx="1804988" cy="12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947569"/>
            <a:ext cx="2303462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4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/>
              <a:t>논리 </a:t>
            </a:r>
            <a:r>
              <a:rPr lang="ko-KR" altLang="en-US" b="1" dirty="0" err="1"/>
              <a:t>게이트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XOR </a:t>
                </a:r>
                <a:r>
                  <a:rPr lang="ko-KR" altLang="en-US" dirty="0" err="1"/>
                  <a:t>게이트</a:t>
                </a:r>
                <a:r>
                  <a:rPr lang="en-US" altLang="ko-KR" dirty="0"/>
                  <a:t>(Exclusive OR, </a:t>
                </a:r>
                <a:r>
                  <a:rPr lang="ko-KR" altLang="en-US" dirty="0"/>
                  <a:t>배타적 </a:t>
                </a:r>
                <a:r>
                  <a:rPr lang="en-US" altLang="ko-KR" dirty="0"/>
                  <a:t>OR)</a:t>
                </a:r>
              </a:p>
              <a:p>
                <a:pPr lvl="3">
                  <a:tabLst>
                    <a:tab pos="269875" algn="l"/>
                  </a:tabLst>
                </a:pPr>
                <a:r>
                  <a:rPr lang="ko-KR" altLang="en-US" dirty="0">
                    <a:latin typeface="Arial" charset="0"/>
                  </a:rPr>
                  <a:t>여러 개의 입력 중에서 </a:t>
                </a:r>
                <a:r>
                  <a:rPr lang="en-US" altLang="ko-KR" dirty="0">
                    <a:latin typeface="Arial" charset="0"/>
                  </a:rPr>
                  <a:t>1</a:t>
                </a:r>
                <a:r>
                  <a:rPr lang="ko-KR" altLang="en-US" dirty="0">
                    <a:latin typeface="Arial" charset="0"/>
                  </a:rPr>
                  <a:t>의 개수가 홀수로 입력되면 </a:t>
                </a:r>
                <a:r>
                  <a:rPr lang="en-US" altLang="ko-KR" dirty="0">
                    <a:latin typeface="Arial" charset="0"/>
                  </a:rPr>
                  <a:t>1</a:t>
                </a:r>
                <a:r>
                  <a:rPr lang="ko-KR" altLang="en-US" dirty="0">
                    <a:latin typeface="Arial" charset="0"/>
                  </a:rPr>
                  <a:t>을 출력한다</a:t>
                </a:r>
                <a:r>
                  <a:rPr lang="en-US" altLang="ko-KR" dirty="0">
                    <a:latin typeface="Arial" charset="0"/>
                  </a:rPr>
                  <a:t>. </a:t>
                </a:r>
              </a:p>
              <a:p>
                <a:pPr lvl="3">
                  <a:tabLst>
                    <a:tab pos="269875" algn="l"/>
                  </a:tabLst>
                </a:pPr>
                <a:r>
                  <a:rPr lang="ko-KR" altLang="en-US" dirty="0">
                    <a:latin typeface="Arial" charset="0"/>
                  </a:rPr>
                  <a:t>입력이 </a:t>
                </a:r>
                <a:r>
                  <a:rPr lang="en-US" altLang="ko-KR" dirty="0">
                    <a:latin typeface="Arial" charset="0"/>
                  </a:rPr>
                  <a:t>2</a:t>
                </a:r>
                <a:r>
                  <a:rPr lang="ko-KR" altLang="en-US" dirty="0">
                    <a:latin typeface="Arial" charset="0"/>
                  </a:rPr>
                  <a:t>개인 경우에 두 입력 중 하나만 </a:t>
                </a:r>
                <a:r>
                  <a:rPr lang="en-US" altLang="ko-KR" dirty="0">
                    <a:latin typeface="Arial" charset="0"/>
                  </a:rPr>
                  <a:t>1</a:t>
                </a:r>
                <a:r>
                  <a:rPr lang="ko-KR" altLang="en-US" dirty="0">
                    <a:latin typeface="Arial" charset="0"/>
                  </a:rPr>
                  <a:t>로 입력되면 </a:t>
                </a:r>
                <a:r>
                  <a:rPr lang="en-US" altLang="ko-KR" dirty="0">
                    <a:latin typeface="Arial" charset="0"/>
                  </a:rPr>
                  <a:t>1</a:t>
                </a:r>
                <a:r>
                  <a:rPr lang="ko-KR" altLang="en-US" dirty="0">
                    <a:latin typeface="Arial" charset="0"/>
                  </a:rPr>
                  <a:t>을 출력하고</a:t>
                </a:r>
                <a:r>
                  <a:rPr lang="en-US" altLang="ko-KR" dirty="0">
                    <a:latin typeface="Arial" charset="0"/>
                  </a:rPr>
                  <a:t>, </a:t>
                </a:r>
                <a:r>
                  <a:rPr lang="ko-KR" altLang="en-US" dirty="0">
                    <a:latin typeface="Arial" charset="0"/>
                  </a:rPr>
                  <a:t>둘 모두가 </a:t>
                </a:r>
                <a:r>
                  <a:rPr lang="en-US" altLang="ko-KR" dirty="0">
                    <a:latin typeface="Arial" charset="0"/>
                  </a:rPr>
                  <a:t>1</a:t>
                </a:r>
                <a:r>
                  <a:rPr lang="ko-KR" altLang="en-US" dirty="0">
                    <a:latin typeface="Arial" charset="0"/>
                  </a:rPr>
                  <a:t>이거나 </a:t>
                </a:r>
                <a:r>
                  <a:rPr lang="en-US" altLang="ko-KR" dirty="0">
                    <a:latin typeface="Arial" charset="0"/>
                  </a:rPr>
                  <a:t>0</a:t>
                </a:r>
                <a:r>
                  <a:rPr lang="ko-KR" altLang="en-US" dirty="0">
                    <a:latin typeface="Arial" charset="0"/>
                  </a:rPr>
                  <a:t>이면 </a:t>
                </a:r>
                <a:r>
                  <a:rPr lang="en-US" altLang="ko-KR" dirty="0">
                    <a:latin typeface="Arial" charset="0"/>
                  </a:rPr>
                  <a:t>0</a:t>
                </a:r>
                <a:r>
                  <a:rPr lang="ko-KR" altLang="en-US" dirty="0">
                    <a:latin typeface="Arial" charset="0"/>
                  </a:rPr>
                  <a:t>을 출력한다</a:t>
                </a:r>
                <a:r>
                  <a:rPr lang="en-US" altLang="ko-KR" dirty="0">
                    <a:latin typeface="Arial" charset="0"/>
                  </a:rPr>
                  <a:t>. </a:t>
                </a:r>
              </a:p>
              <a:p>
                <a:pPr lvl="1"/>
                <a:r>
                  <a:rPr lang="ko-KR" altLang="en-US" dirty="0">
                    <a:latin typeface="Arial" charset="0"/>
                  </a:rPr>
                  <a:t>논리식 표현 </a:t>
                </a:r>
                <a:r>
                  <a:rPr lang="en-US" altLang="ko-KR" dirty="0">
                    <a:latin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A</m:t>
                    </m:r>
                    <m:r>
                      <m:rPr>
                        <m:nor/>
                      </m:rPr>
                      <a:rPr lang="ko-KR" altLang="en-US" dirty="0"/>
                      <m:t>⊕</m:t>
                    </m:r>
                    <m:r>
                      <m:rPr>
                        <m:nor/>
                      </m:rPr>
                      <a:rPr lang="en-US" altLang="ko-KR" b="0" i="0" dirty="0" smtClean="0"/>
                      <m:t>B</m:t>
                    </m:r>
                  </m:oMath>
                </a14:m>
                <a:endParaRPr lang="ko-KR" altLang="en-US" dirty="0"/>
              </a:p>
              <a:p>
                <a:pPr lvl="1"/>
                <a:r>
                  <a:rPr lang="ko-KR" altLang="en-US" dirty="0" smtClean="0">
                    <a:latin typeface="Arial" charset="0"/>
                  </a:rPr>
                  <a:t>기호</a:t>
                </a:r>
                <a:r>
                  <a:rPr lang="en-US" altLang="ko-KR" dirty="0" smtClean="0">
                    <a:latin typeface="Arial" charset="0"/>
                  </a:rPr>
                  <a:t>				</a:t>
                </a:r>
                <a:r>
                  <a:rPr lang="ko-KR" altLang="en-US" dirty="0">
                    <a:latin typeface="Arial" charset="0"/>
                  </a:rPr>
                  <a:t> </a:t>
                </a:r>
                <a:r>
                  <a:rPr lang="ko-KR" altLang="en-US" dirty="0" err="1" smtClean="0">
                    <a:latin typeface="Arial" charset="0"/>
                  </a:rPr>
                  <a:t>진리표</a:t>
                </a:r>
                <a:endParaRPr lang="en-US" altLang="ko-KR" dirty="0" smtClean="0">
                  <a:latin typeface="Arial" charset="0"/>
                </a:endParaRPr>
              </a:p>
              <a:p>
                <a:pPr lvl="1"/>
                <a:endParaRPr lang="en-US" altLang="ko-KR" dirty="0">
                  <a:latin typeface="Arial" charset="0"/>
                </a:endParaRPr>
              </a:p>
              <a:p>
                <a:r>
                  <a:rPr lang="en-US" altLang="ko-KR" dirty="0" smtClean="0"/>
                  <a:t>NAND </a:t>
                </a:r>
                <a:r>
                  <a:rPr lang="ko-KR" altLang="en-US" dirty="0" err="1"/>
                  <a:t>게이트</a:t>
                </a:r>
                <a:endParaRPr lang="ko-KR" altLang="en-US" dirty="0"/>
              </a:p>
              <a:p>
                <a:pPr lvl="3" latinLnBrk="1">
                  <a:tabLst>
                    <a:tab pos="269875" algn="l"/>
                  </a:tabLst>
                </a:pPr>
                <a:r>
                  <a:rPr lang="en-US" altLang="ko-KR" dirty="0">
                    <a:latin typeface="Arial" charset="0"/>
                  </a:rPr>
                  <a:t>AND </a:t>
                </a:r>
                <a:r>
                  <a:rPr lang="ko-KR" altLang="en-US" dirty="0" err="1">
                    <a:latin typeface="Arial" charset="0"/>
                  </a:rPr>
                  <a:t>게이트와</a:t>
                </a:r>
                <a:r>
                  <a:rPr lang="ko-KR" altLang="en-US" dirty="0">
                    <a:latin typeface="Arial" charset="0"/>
                  </a:rPr>
                  <a:t> </a:t>
                </a:r>
                <a:r>
                  <a:rPr lang="en-US" altLang="ko-KR" dirty="0">
                    <a:latin typeface="Arial" charset="0"/>
                  </a:rPr>
                  <a:t>NOT </a:t>
                </a:r>
                <a:r>
                  <a:rPr lang="ko-KR" altLang="en-US" dirty="0" err="1">
                    <a:latin typeface="Arial" charset="0"/>
                  </a:rPr>
                  <a:t>게이트가</a:t>
                </a:r>
                <a:r>
                  <a:rPr lang="ko-KR" altLang="en-US" dirty="0">
                    <a:latin typeface="Arial" charset="0"/>
                  </a:rPr>
                  <a:t> 결합하여 </a:t>
                </a:r>
                <a:r>
                  <a:rPr lang="en-US" altLang="ko-KR" dirty="0">
                    <a:latin typeface="Arial" charset="0"/>
                  </a:rPr>
                  <a:t>AND </a:t>
                </a:r>
                <a:r>
                  <a:rPr lang="ko-KR" altLang="en-US" dirty="0" err="1">
                    <a:latin typeface="Arial" charset="0"/>
                  </a:rPr>
                  <a:t>게이트의</a:t>
                </a:r>
                <a:r>
                  <a:rPr lang="ko-KR" altLang="en-US" dirty="0">
                    <a:latin typeface="Arial" charset="0"/>
                  </a:rPr>
                  <a:t> 출력과 반대로 출력</a:t>
                </a:r>
              </a:p>
              <a:p>
                <a:pPr lvl="3" latinLnBrk="1">
                  <a:tabLst>
                    <a:tab pos="269875" algn="l"/>
                  </a:tabLst>
                </a:pPr>
                <a:r>
                  <a:rPr lang="ko-KR" altLang="en-US" dirty="0">
                    <a:latin typeface="Arial" charset="0"/>
                  </a:rPr>
                  <a:t>모든 입력이 </a:t>
                </a:r>
                <a:r>
                  <a:rPr lang="en-US" altLang="ko-KR" dirty="0">
                    <a:latin typeface="Arial" charset="0"/>
                  </a:rPr>
                  <a:t>1</a:t>
                </a:r>
                <a:r>
                  <a:rPr lang="ko-KR" altLang="en-US" dirty="0">
                    <a:latin typeface="Arial" charset="0"/>
                  </a:rPr>
                  <a:t>인 경우에만 출력이 </a:t>
                </a:r>
                <a:r>
                  <a:rPr lang="en-US" altLang="ko-KR" dirty="0">
                    <a:latin typeface="Arial" charset="0"/>
                  </a:rPr>
                  <a:t>0. </a:t>
                </a:r>
                <a:r>
                  <a:rPr lang="ko-KR" altLang="en-US" dirty="0">
                    <a:latin typeface="Arial" charset="0"/>
                  </a:rPr>
                  <a:t>그리고 나머지의 경우는 </a:t>
                </a:r>
                <a:r>
                  <a:rPr lang="en-US" altLang="ko-KR" dirty="0">
                    <a:latin typeface="Arial" charset="0"/>
                  </a:rPr>
                  <a:t>1</a:t>
                </a:r>
                <a:r>
                  <a:rPr lang="ko-KR" altLang="en-US" dirty="0">
                    <a:latin typeface="Arial" charset="0"/>
                  </a:rPr>
                  <a:t>을 출력</a:t>
                </a:r>
              </a:p>
              <a:p>
                <a:pPr lvl="1" latinLnBrk="1"/>
                <a:r>
                  <a:rPr lang="ko-KR" altLang="en-US" dirty="0">
                    <a:latin typeface="Arial" charset="0"/>
                  </a:rPr>
                  <a:t>논리식 표현 </a:t>
                </a:r>
                <a:r>
                  <a:rPr lang="en-US" altLang="ko-KR" dirty="0">
                    <a:latin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en-US" altLang="ko-KR" dirty="0">
                  <a:latin typeface="Arial" charset="0"/>
                </a:endParaRPr>
              </a:p>
              <a:p>
                <a:pPr lvl="1"/>
                <a:r>
                  <a:rPr lang="ko-KR" altLang="en-US" dirty="0" smtClean="0">
                    <a:latin typeface="Arial" charset="0"/>
                  </a:rPr>
                  <a:t>기호</a:t>
                </a:r>
                <a:r>
                  <a:rPr lang="en-US" altLang="ko-KR" dirty="0" smtClean="0">
                    <a:latin typeface="Arial" charset="0"/>
                  </a:rPr>
                  <a:t>				</a:t>
                </a:r>
                <a:r>
                  <a:rPr lang="ko-KR" altLang="en-US" dirty="0">
                    <a:latin typeface="Arial" charset="0"/>
                  </a:rPr>
                  <a:t> </a:t>
                </a:r>
                <a:r>
                  <a:rPr lang="ko-KR" altLang="en-US" dirty="0" err="1" smtClean="0">
                    <a:latin typeface="Arial" charset="0"/>
                  </a:rPr>
                  <a:t>진리표</a:t>
                </a:r>
                <a:r>
                  <a:rPr lang="ko-KR" altLang="en-US" dirty="0" smtClean="0">
                    <a:latin typeface="Arial" charset="0"/>
                  </a:rPr>
                  <a:t> </a:t>
                </a:r>
                <a:endParaRPr lang="ko-KR" altLang="en-US" dirty="0">
                  <a:latin typeface="Arial" charset="0"/>
                </a:endParaRPr>
              </a:p>
              <a:p>
                <a:pPr marL="269875" lvl="1" indent="0">
                  <a:buNone/>
                </a:pPr>
                <a:endParaRPr lang="ko-KR" altLang="en-US" dirty="0">
                  <a:latin typeface="Arial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2"/>
                <a:stretch>
                  <a:fillRect l="-909" t="-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2205038"/>
            <a:ext cx="2087562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852738"/>
            <a:ext cx="16319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373688"/>
            <a:ext cx="1841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941168"/>
            <a:ext cx="2257479" cy="180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7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/>
              <a:t>논리 </a:t>
            </a:r>
            <a:r>
              <a:rPr lang="ko-KR" altLang="en-US" b="1" dirty="0" err="1"/>
              <a:t>게이트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NOR </a:t>
                </a:r>
                <a:r>
                  <a:rPr lang="ko-KR" altLang="en-US" dirty="0" err="1"/>
                  <a:t>게이트</a:t>
                </a:r>
                <a:endParaRPr lang="ko-KR" altLang="en-US" dirty="0"/>
              </a:p>
              <a:p>
                <a:pPr lvl="3">
                  <a:tabLst>
                    <a:tab pos="269875" algn="l"/>
                  </a:tabLst>
                </a:pPr>
                <a:r>
                  <a:rPr lang="ko-KR" altLang="en-US" spc="-100" dirty="0">
                    <a:latin typeface="Arial" charset="0"/>
                  </a:rPr>
                  <a:t>논리합 연산을 수행하는 </a:t>
                </a:r>
                <a:r>
                  <a:rPr lang="en-US" altLang="ko-KR" spc="-100" dirty="0">
                    <a:latin typeface="Arial" charset="0"/>
                  </a:rPr>
                  <a:t>OR </a:t>
                </a:r>
                <a:r>
                  <a:rPr lang="ko-KR" altLang="en-US" spc="-100" dirty="0" err="1">
                    <a:latin typeface="Arial" charset="0"/>
                  </a:rPr>
                  <a:t>게이트의</a:t>
                </a:r>
                <a:r>
                  <a:rPr lang="ko-KR" altLang="en-US" spc="-100" dirty="0">
                    <a:latin typeface="Arial" charset="0"/>
                  </a:rPr>
                  <a:t> 출력에 </a:t>
                </a:r>
                <a:r>
                  <a:rPr lang="en-US" altLang="ko-KR" spc="-100" dirty="0">
                    <a:latin typeface="Arial" charset="0"/>
                  </a:rPr>
                  <a:t>NOT </a:t>
                </a:r>
                <a:r>
                  <a:rPr lang="ko-KR" altLang="en-US" spc="-100" dirty="0" err="1">
                    <a:latin typeface="Arial" charset="0"/>
                  </a:rPr>
                  <a:t>게이트를</a:t>
                </a:r>
                <a:r>
                  <a:rPr lang="ko-KR" altLang="en-US" spc="-100" dirty="0">
                    <a:latin typeface="Arial" charset="0"/>
                  </a:rPr>
                  <a:t> 연결한 </a:t>
                </a:r>
                <a:r>
                  <a:rPr lang="ko-KR" altLang="en-US" spc="-100" dirty="0" smtClean="0">
                    <a:latin typeface="Arial" charset="0"/>
                  </a:rPr>
                  <a:t>개념이다</a:t>
                </a:r>
                <a:r>
                  <a:rPr lang="en-US" altLang="ko-KR" spc="-100" dirty="0" smtClean="0">
                    <a:latin typeface="Arial" charset="0"/>
                  </a:rPr>
                  <a:t>.</a:t>
                </a:r>
                <a:r>
                  <a:rPr lang="ko-KR" altLang="en-US" dirty="0" smtClean="0">
                    <a:latin typeface="Arial" charset="0"/>
                  </a:rPr>
                  <a:t> </a:t>
                </a:r>
                <a:endParaRPr lang="ko-KR" altLang="en-US" dirty="0">
                  <a:latin typeface="Arial" charset="0"/>
                </a:endParaRPr>
              </a:p>
              <a:p>
                <a:pPr lvl="3">
                  <a:tabLst>
                    <a:tab pos="269875" algn="l"/>
                  </a:tabLst>
                </a:pPr>
                <a:r>
                  <a:rPr lang="en-US" altLang="ko-KR" dirty="0">
                    <a:latin typeface="Arial" charset="0"/>
                  </a:rPr>
                  <a:t>OR </a:t>
                </a:r>
                <a:r>
                  <a:rPr lang="ko-KR" altLang="en-US" dirty="0" err="1">
                    <a:latin typeface="Arial" charset="0"/>
                  </a:rPr>
                  <a:t>게이트</a:t>
                </a:r>
                <a:r>
                  <a:rPr lang="ko-KR" altLang="en-US" dirty="0">
                    <a:latin typeface="Arial" charset="0"/>
                  </a:rPr>
                  <a:t> 출력에 반대로 출력</a:t>
                </a:r>
                <a:r>
                  <a:rPr lang="en-US" altLang="ko-KR" dirty="0">
                    <a:latin typeface="Arial" charset="0"/>
                  </a:rPr>
                  <a:t>, </a:t>
                </a:r>
                <a:r>
                  <a:rPr lang="ko-KR" altLang="en-US" dirty="0">
                    <a:latin typeface="Arial" charset="0"/>
                  </a:rPr>
                  <a:t>다수의 입력 중 최소한 하나 이상의 입력이 </a:t>
                </a:r>
                <a:r>
                  <a:rPr lang="en-US" altLang="ko-KR" dirty="0">
                    <a:latin typeface="Arial" charset="0"/>
                  </a:rPr>
                  <a:t>1</a:t>
                </a:r>
                <a:r>
                  <a:rPr lang="ko-KR" altLang="en-US" dirty="0">
                    <a:latin typeface="Arial" charset="0"/>
                  </a:rPr>
                  <a:t>을 갖는 경우 출력은 </a:t>
                </a:r>
                <a:r>
                  <a:rPr lang="en-US" altLang="ko-KR" dirty="0">
                    <a:latin typeface="Arial" charset="0"/>
                  </a:rPr>
                  <a:t>0</a:t>
                </a:r>
                <a:r>
                  <a:rPr lang="ko-KR" altLang="en-US" dirty="0">
                    <a:latin typeface="Arial" charset="0"/>
                  </a:rPr>
                  <a:t>이 된다</a:t>
                </a:r>
                <a:r>
                  <a:rPr lang="en-US" altLang="ko-KR" dirty="0">
                    <a:latin typeface="Arial" charset="0"/>
                  </a:rPr>
                  <a:t>.</a:t>
                </a:r>
                <a:endParaRPr lang="ko-KR" altLang="en-US" dirty="0">
                  <a:latin typeface="Arial" charset="0"/>
                </a:endParaRPr>
              </a:p>
              <a:p>
                <a:pPr lvl="1"/>
                <a:r>
                  <a:rPr lang="ko-KR" altLang="en-US" dirty="0">
                    <a:latin typeface="Arial" charset="0"/>
                  </a:rPr>
                  <a:t>논리식 표현 </a:t>
                </a:r>
                <a:r>
                  <a:rPr lang="en-US" altLang="ko-KR" dirty="0">
                    <a:latin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en-US" altLang="ko-KR" dirty="0">
                  <a:latin typeface="Arial" charset="0"/>
                </a:endParaRPr>
              </a:p>
              <a:p>
                <a:pPr lvl="1"/>
                <a:r>
                  <a:rPr lang="ko-KR" altLang="en-US" dirty="0" smtClean="0">
                    <a:latin typeface="Arial" charset="0"/>
                  </a:rPr>
                  <a:t>기호</a:t>
                </a:r>
                <a:r>
                  <a:rPr lang="en-US" altLang="ko-KR" dirty="0" smtClean="0">
                    <a:latin typeface="Arial" charset="0"/>
                  </a:rPr>
                  <a:t>				</a:t>
                </a:r>
                <a:r>
                  <a:rPr lang="ko-KR" altLang="en-US" dirty="0">
                    <a:latin typeface="Arial" charset="0"/>
                  </a:rPr>
                  <a:t> </a:t>
                </a:r>
                <a:r>
                  <a:rPr lang="ko-KR" altLang="en-US" dirty="0" err="1" smtClean="0">
                    <a:latin typeface="Arial" charset="0"/>
                  </a:rPr>
                  <a:t>진리표</a:t>
                </a:r>
                <a:endParaRPr lang="ko-KR" altLang="en-US" dirty="0">
                  <a:latin typeface="Arial" charset="0"/>
                </a:endParaRPr>
              </a:p>
              <a:p>
                <a:pPr lvl="2">
                  <a:tabLst>
                    <a:tab pos="269875" algn="l"/>
                  </a:tabLst>
                </a:pPr>
                <a:endParaRPr lang="ko-KR" altLang="en-US" dirty="0">
                  <a:latin typeface="Arial" charset="0"/>
                </a:endParaRPr>
              </a:p>
              <a:p>
                <a:r>
                  <a:rPr lang="en-US" altLang="ko-KR" dirty="0"/>
                  <a:t>XNOR </a:t>
                </a:r>
                <a:r>
                  <a:rPr lang="ko-KR" altLang="en-US" dirty="0" err="1"/>
                  <a:t>게이트</a:t>
                </a:r>
                <a:endParaRPr lang="ko-KR" altLang="en-US" dirty="0"/>
              </a:p>
              <a:p>
                <a:pPr lvl="3" latinLnBrk="1">
                  <a:tabLst>
                    <a:tab pos="269875" algn="l"/>
                  </a:tabLst>
                </a:pPr>
                <a:r>
                  <a:rPr lang="en-US" altLang="ko-KR" dirty="0">
                    <a:latin typeface="Arial" charset="0"/>
                  </a:rPr>
                  <a:t>Exclusive NOR </a:t>
                </a:r>
                <a:r>
                  <a:rPr lang="ko-KR" altLang="en-US" dirty="0">
                    <a:latin typeface="Arial" charset="0"/>
                  </a:rPr>
                  <a:t>또는 배타적 </a:t>
                </a:r>
                <a:r>
                  <a:rPr lang="en-US" altLang="ko-KR" dirty="0">
                    <a:latin typeface="Arial" charset="0"/>
                  </a:rPr>
                  <a:t>NOR</a:t>
                </a:r>
              </a:p>
              <a:p>
                <a:pPr lvl="3" latinLnBrk="1">
                  <a:tabLst>
                    <a:tab pos="269875" algn="l"/>
                  </a:tabLst>
                </a:pPr>
                <a:r>
                  <a:rPr lang="en-US" altLang="ko-KR" dirty="0">
                    <a:latin typeface="Arial" charset="0"/>
                  </a:rPr>
                  <a:t>XOR </a:t>
                </a:r>
                <a:r>
                  <a:rPr lang="ko-KR" altLang="en-US" dirty="0" err="1">
                    <a:latin typeface="Arial" charset="0"/>
                  </a:rPr>
                  <a:t>게이트와</a:t>
                </a:r>
                <a:r>
                  <a:rPr lang="ko-KR" altLang="en-US" dirty="0">
                    <a:latin typeface="Arial" charset="0"/>
                  </a:rPr>
                  <a:t> </a:t>
                </a:r>
                <a:r>
                  <a:rPr lang="en-US" altLang="ko-KR" dirty="0">
                    <a:latin typeface="Arial" charset="0"/>
                  </a:rPr>
                  <a:t>NOT </a:t>
                </a:r>
                <a:r>
                  <a:rPr lang="ko-KR" altLang="en-US" dirty="0" err="1">
                    <a:latin typeface="Arial" charset="0"/>
                  </a:rPr>
                  <a:t>게이트의</a:t>
                </a:r>
                <a:r>
                  <a:rPr lang="ko-KR" altLang="en-US" dirty="0">
                    <a:latin typeface="Arial" charset="0"/>
                  </a:rPr>
                  <a:t> 결합형태로 </a:t>
                </a:r>
                <a:r>
                  <a:rPr lang="en-US" altLang="ko-KR" dirty="0">
                    <a:latin typeface="Arial" charset="0"/>
                  </a:rPr>
                  <a:t>XOR </a:t>
                </a:r>
                <a:r>
                  <a:rPr lang="ko-KR" altLang="en-US" dirty="0" err="1">
                    <a:latin typeface="Arial" charset="0"/>
                  </a:rPr>
                  <a:t>게이트와</a:t>
                </a:r>
                <a:r>
                  <a:rPr lang="ko-KR" altLang="en-US" dirty="0">
                    <a:latin typeface="Arial" charset="0"/>
                  </a:rPr>
                  <a:t> 반대의 값을 출력</a:t>
                </a:r>
              </a:p>
              <a:p>
                <a:pPr lvl="1" latinLnBrk="1"/>
                <a:r>
                  <a:rPr lang="ko-KR" altLang="en-US" dirty="0">
                    <a:latin typeface="Arial" charset="0"/>
                  </a:rPr>
                  <a:t>논리식 표현 </a:t>
                </a:r>
                <a:r>
                  <a:rPr lang="en-US" altLang="ko-KR" dirty="0">
                    <a:latin typeface="Arial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ko-KR" altLang="en-US" dirty="0"/>
                          <m:t>⊕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en-US" altLang="ko-KR" dirty="0">
                  <a:latin typeface="Arial" charset="0"/>
                </a:endParaRPr>
              </a:p>
              <a:p>
                <a:pPr lvl="1"/>
                <a:r>
                  <a:rPr lang="ko-KR" altLang="en-US" dirty="0" smtClean="0">
                    <a:latin typeface="Arial" charset="0"/>
                  </a:rPr>
                  <a:t>기호</a:t>
                </a:r>
                <a:r>
                  <a:rPr lang="en-US" altLang="ko-KR" dirty="0" smtClean="0">
                    <a:latin typeface="Arial" charset="0"/>
                  </a:rPr>
                  <a:t>				</a:t>
                </a:r>
                <a:r>
                  <a:rPr lang="ko-KR" altLang="en-US" dirty="0">
                    <a:latin typeface="Arial" charset="0"/>
                  </a:rPr>
                  <a:t> </a:t>
                </a:r>
                <a:r>
                  <a:rPr lang="ko-KR" altLang="en-US" dirty="0" err="1" smtClean="0">
                    <a:latin typeface="Arial" charset="0"/>
                  </a:rPr>
                  <a:t>진리표</a:t>
                </a:r>
                <a:endParaRPr lang="ko-KR" altLang="en-US" dirty="0">
                  <a:latin typeface="Arial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2"/>
                <a:stretch>
                  <a:fillRect l="-909" t="-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2205038"/>
            <a:ext cx="2195513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863850"/>
            <a:ext cx="1728788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4941888"/>
            <a:ext cx="2189163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373688"/>
            <a:ext cx="1841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6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논리 게이트</a:t>
            </a:r>
            <a:endParaRPr lang="ko-KR" altLang="en-US" smtClean="0"/>
          </a:p>
        </p:txBody>
      </p:sp>
      <p:sp>
        <p:nvSpPr>
          <p:cNvPr id="1024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범용 논리 </a:t>
            </a:r>
            <a:r>
              <a:rPr altLang="ko-KR" dirty="0" err="1"/>
              <a:t>게이트</a:t>
            </a:r>
            <a:endParaRPr lang="en-US" altLang="ko-KR" dirty="0"/>
          </a:p>
          <a:p>
            <a:pPr lvl="3">
              <a:defRPr/>
            </a:pPr>
            <a:r>
              <a:rPr dirty="0">
                <a:latin typeface="Arial" charset="0"/>
              </a:rPr>
              <a:t>NAND </a:t>
            </a:r>
            <a:r>
              <a:rPr lang="ko-KR" dirty="0" err="1">
                <a:latin typeface="Arial" charset="0"/>
              </a:rPr>
              <a:t>게이트와</a:t>
            </a:r>
            <a:r>
              <a:rPr lang="ko-KR" dirty="0">
                <a:latin typeface="Arial" charset="0"/>
              </a:rPr>
              <a:t> </a:t>
            </a:r>
            <a:r>
              <a:rPr dirty="0">
                <a:latin typeface="Arial" charset="0"/>
              </a:rPr>
              <a:t>NOR </a:t>
            </a:r>
            <a:r>
              <a:rPr lang="ko-KR" dirty="0" err="1">
                <a:latin typeface="Arial" charset="0"/>
              </a:rPr>
              <a:t>게이트는</a:t>
            </a:r>
            <a:r>
              <a:rPr lang="ko-KR" dirty="0">
                <a:latin typeface="Arial" charset="0"/>
              </a:rPr>
              <a:t> 디지털 시스템에서 사용되는 모든 논리 </a:t>
            </a:r>
            <a:r>
              <a:rPr lang="ko-KR" dirty="0" err="1">
                <a:latin typeface="+mn-ea"/>
                <a:ea typeface="+mn-ea"/>
              </a:rPr>
              <a:t>게이트를</a:t>
            </a:r>
            <a:r>
              <a:rPr lang="ko-KR" dirty="0">
                <a:latin typeface="+mn-ea"/>
                <a:ea typeface="+mn-ea"/>
              </a:rPr>
              <a:t> 구성</a:t>
            </a:r>
            <a:r>
              <a:rPr lang="ko-KR" altLang="en-US" dirty="0">
                <a:latin typeface="+mn-ea"/>
                <a:ea typeface="+mn-ea"/>
              </a:rPr>
              <a:t>한다</a:t>
            </a:r>
            <a:r>
              <a:rPr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그래서 </a:t>
            </a:r>
            <a:r>
              <a:rPr lang="ko-KR" dirty="0" err="1">
                <a:latin typeface="+mn-ea"/>
                <a:ea typeface="+mn-ea"/>
              </a:rPr>
              <a:t>유니버셜</a:t>
            </a:r>
            <a:r>
              <a:rPr lang="ko-KR" dirty="0">
                <a:latin typeface="+mn-ea"/>
                <a:ea typeface="+mn-ea"/>
              </a:rPr>
              <a:t> </a:t>
            </a:r>
            <a:r>
              <a:rPr lang="ko-KR" dirty="0" err="1">
                <a:latin typeface="+mn-ea"/>
                <a:ea typeface="+mn-ea"/>
              </a:rPr>
              <a:t>게이트</a:t>
            </a:r>
            <a:r>
              <a:rPr dirty="0">
                <a:latin typeface="+mn-ea"/>
                <a:ea typeface="+mn-ea"/>
              </a:rPr>
              <a:t>(Universal Gate) </a:t>
            </a:r>
            <a:r>
              <a:rPr lang="ko-KR" dirty="0">
                <a:latin typeface="+mn-ea"/>
                <a:ea typeface="+mn-ea"/>
              </a:rPr>
              <a:t>또는 범용 </a:t>
            </a:r>
            <a:r>
              <a:rPr lang="ko-KR" dirty="0" err="1">
                <a:latin typeface="+mn-ea"/>
                <a:ea typeface="+mn-ea"/>
              </a:rPr>
              <a:t>게이트라고</a:t>
            </a:r>
            <a:r>
              <a:rPr lang="ko-KR" dirty="0">
                <a:latin typeface="+mn-ea"/>
                <a:ea typeface="+mn-ea"/>
              </a:rPr>
              <a:t> 한다</a:t>
            </a:r>
            <a:r>
              <a:rPr dirty="0">
                <a:latin typeface="+mn-ea"/>
                <a:ea typeface="+mn-ea"/>
              </a:rPr>
              <a:t>. </a:t>
            </a:r>
          </a:p>
          <a:p>
            <a:pPr lvl="1">
              <a:defRPr/>
            </a:pPr>
            <a:r>
              <a:rPr lang="en-US" altLang="ko-KR" dirty="0"/>
              <a:t>AND </a:t>
            </a:r>
            <a:r>
              <a:rPr dirty="0" err="1"/>
              <a:t>게이트의</a:t>
            </a:r>
            <a:r>
              <a:rPr dirty="0"/>
              <a:t> 구성</a:t>
            </a:r>
            <a:r>
              <a:rPr lang="en-US" altLang="ko-KR" dirty="0"/>
              <a:t> 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sz="1400" dirty="0"/>
          </a:p>
          <a:p>
            <a:pPr lvl="1">
              <a:defRPr/>
            </a:pPr>
            <a:r>
              <a:rPr lang="en-US" altLang="ko-KR" dirty="0"/>
              <a:t>OR </a:t>
            </a:r>
            <a:r>
              <a:rPr dirty="0" err="1"/>
              <a:t>게이트의</a:t>
            </a:r>
            <a:r>
              <a:rPr dirty="0"/>
              <a:t> 구성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NOT </a:t>
            </a:r>
            <a:r>
              <a:rPr dirty="0" err="1"/>
              <a:t>게이트의</a:t>
            </a:r>
            <a:r>
              <a:rPr dirty="0"/>
              <a:t> 구성</a:t>
            </a:r>
            <a:endParaRPr altLang="ko-KR" dirty="0"/>
          </a:p>
          <a:p>
            <a:pPr lvl="1">
              <a:defRPr/>
            </a:pPr>
            <a:endParaRPr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781300"/>
            <a:ext cx="352583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2420888"/>
            <a:ext cx="348615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412531"/>
            <a:ext cx="334327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149080"/>
            <a:ext cx="36004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5733256"/>
            <a:ext cx="244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6" y="5877247"/>
            <a:ext cx="252888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부울 대수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3">
              <a:defRPr/>
            </a:pPr>
            <a:r>
              <a:rPr lang="ko-KR" altLang="en-US" dirty="0"/>
              <a:t>논리 회로 설계 시</a:t>
            </a:r>
            <a:r>
              <a:rPr dirty="0"/>
              <a:t>, </a:t>
            </a:r>
            <a:r>
              <a:rPr lang="ko-KR" altLang="en-US" dirty="0" err="1"/>
              <a:t>부울</a:t>
            </a:r>
            <a:r>
              <a:rPr lang="ko-KR" altLang="en-US" dirty="0"/>
              <a:t> 대수를 이용하면 논리 회로를 정확하고 간결하게 표현할 수 있다</a:t>
            </a:r>
            <a:r>
              <a:rPr dirty="0"/>
              <a:t>.</a:t>
            </a:r>
            <a:endParaRPr lang="ko-KR" altLang="en-US" dirty="0"/>
          </a:p>
          <a:p>
            <a:pPr lvl="3">
              <a:defRPr/>
            </a:pPr>
            <a:r>
              <a:rPr lang="ko-KR" altLang="en-US" dirty="0" err="1"/>
              <a:t>부울</a:t>
            </a:r>
            <a:r>
              <a:rPr lang="ko-KR" altLang="en-US" dirty="0"/>
              <a:t> 대수는 변수들의 </a:t>
            </a:r>
            <a:r>
              <a:rPr lang="ko-KR" altLang="en-US" dirty="0" err="1"/>
              <a:t>진리표</a:t>
            </a:r>
            <a:r>
              <a:rPr lang="ko-KR" altLang="en-US" dirty="0"/>
              <a:t> 관계를 </a:t>
            </a:r>
            <a:r>
              <a:rPr lang="ko-KR" altLang="en-US" dirty="0" err="1"/>
              <a:t>대수식으로</a:t>
            </a:r>
            <a:r>
              <a:rPr lang="ko-KR" altLang="en-US" dirty="0"/>
              <a:t> 표현하기에 용이하며 동일한 성능을 갖는 더 간단한 회로를 만들 때 사용한다</a:t>
            </a:r>
            <a:r>
              <a:rPr dirty="0"/>
              <a:t>.</a:t>
            </a:r>
          </a:p>
          <a:p>
            <a:pPr lvl="3">
              <a:defRPr/>
            </a:pPr>
            <a:endParaRPr dirty="0"/>
          </a:p>
          <a:p>
            <a:pPr>
              <a:defRPr/>
            </a:pPr>
            <a:r>
              <a:rPr dirty="0" err="1" smtClean="0"/>
              <a:t>부울</a:t>
            </a:r>
            <a:r>
              <a:rPr dirty="0" smtClean="0"/>
              <a:t> </a:t>
            </a:r>
            <a:r>
              <a:rPr dirty="0"/>
              <a:t>대수의 기본 법칙</a:t>
            </a:r>
            <a:endParaRPr lang="en-US" altLang="ko-KR" dirty="0"/>
          </a:p>
          <a:p>
            <a:pPr lvl="1">
              <a:defRPr/>
            </a:pPr>
            <a:r>
              <a:rPr dirty="0"/>
              <a:t>교환법칙</a:t>
            </a:r>
            <a:r>
              <a:rPr lang="en-US" altLang="ko-KR" dirty="0"/>
              <a:t>(Commutative Law)</a:t>
            </a:r>
          </a:p>
          <a:p>
            <a:pPr lvl="3">
              <a:defRPr/>
            </a:pPr>
            <a:r>
              <a:rPr lang="ko-KR" altLang="en-US" dirty="0"/>
              <a:t>입력들의 순서가 변경되더라도 논리 연산의 결과는 동일하게 출력한다</a:t>
            </a:r>
            <a:r>
              <a:rPr dirty="0"/>
              <a:t>.</a:t>
            </a:r>
            <a:endParaRPr lang="ko-KR" altLang="en-US" dirty="0"/>
          </a:p>
          <a:p>
            <a:pPr marL="539750" lvl="2" indent="0" algn="ctr">
              <a:buFont typeface="Arial" pitchFamily="34" charset="0"/>
              <a:buNone/>
              <a:defRPr/>
            </a:pPr>
            <a:r>
              <a:rPr dirty="0"/>
              <a:t>A·B = B·A,  A + B = B + A</a:t>
            </a:r>
          </a:p>
          <a:p>
            <a:pPr lvl="3">
              <a:defRPr/>
            </a:pPr>
            <a:endParaRPr dirty="0"/>
          </a:p>
          <a:p>
            <a:pPr lvl="1">
              <a:defRPr/>
            </a:pPr>
            <a:r>
              <a:rPr dirty="0"/>
              <a:t>결합법칙</a:t>
            </a:r>
            <a:r>
              <a:rPr lang="en-US" altLang="ko-KR" dirty="0"/>
              <a:t>(Associative Law)</a:t>
            </a:r>
          </a:p>
          <a:p>
            <a:pPr lvl="3">
              <a:defRPr/>
            </a:pPr>
            <a:r>
              <a:rPr lang="ko-KR" altLang="en-US" dirty="0"/>
              <a:t>세 입력이 동일한 논리 연산을 수행할 때</a:t>
            </a:r>
            <a:r>
              <a:rPr dirty="0"/>
              <a:t>, </a:t>
            </a:r>
            <a:r>
              <a:rPr lang="ko-KR" altLang="en-US" dirty="0"/>
              <a:t>입력의 순서가 바뀌어 연산이 수행되어도 결과는 동일하다</a:t>
            </a:r>
            <a:r>
              <a:rPr dirty="0"/>
              <a:t>.</a:t>
            </a:r>
            <a:endParaRPr lang="ko-KR" altLang="en-US" dirty="0"/>
          </a:p>
          <a:p>
            <a:pPr marL="539750" lvl="2" indent="0" algn="ctr">
              <a:buFont typeface="Arial" pitchFamily="34" charset="0"/>
              <a:buNone/>
              <a:defRPr/>
            </a:pPr>
            <a:r>
              <a:rPr dirty="0"/>
              <a:t>A·(B·C) = (A·B)·C,  (A+B)+C = A+(B+C)</a:t>
            </a:r>
          </a:p>
          <a:p>
            <a:pPr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6813</TotalTime>
  <Words>1116</Words>
  <Application>Microsoft Office PowerPoint</Application>
  <PresentationFormat>화면 슬라이드 쇼(4:3)</PresentationFormat>
  <Paragraphs>210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HY견고딕</vt:lpstr>
      <vt:lpstr>HY헤드라인M</vt:lpstr>
      <vt:lpstr>굴림</vt:lpstr>
      <vt:lpstr>돋움</vt:lpstr>
      <vt:lpstr>맑은 고딕</vt:lpstr>
      <vt:lpstr>휴먼둥근헤드라인</vt:lpstr>
      <vt:lpstr>휴먼엑스포</vt:lpstr>
      <vt:lpstr>Arial</vt:lpstr>
      <vt:lpstr>Cambria Math</vt:lpstr>
      <vt:lpstr>Verdana</vt:lpstr>
      <vt:lpstr>Wingdings</vt:lpstr>
      <vt:lpstr>한빛마스터</vt:lpstr>
      <vt:lpstr>디지털 논리</vt:lpstr>
      <vt:lpstr>PowerPoint 프레젠테이션</vt:lpstr>
      <vt:lpstr>목 차</vt:lpstr>
      <vt:lpstr>01 논리 게이트</vt:lpstr>
      <vt:lpstr>01 논리 게이트</vt:lpstr>
      <vt:lpstr>01 논리 게이트</vt:lpstr>
      <vt:lpstr>01 논리 게이트</vt:lpstr>
      <vt:lpstr>01 논리 게이트</vt:lpstr>
      <vt:lpstr>02 부울 대수</vt:lpstr>
      <vt:lpstr>02 부울 대수</vt:lpstr>
      <vt:lpstr>02 부울 대수</vt:lpstr>
      <vt:lpstr>02 부울 대수</vt:lpstr>
      <vt:lpstr>02 부울 대수</vt:lpstr>
      <vt:lpstr>02 부울 대수</vt:lpstr>
      <vt:lpstr>02 부울 대수</vt:lpstr>
      <vt:lpstr>02 부울 대수</vt:lpstr>
      <vt:lpstr>03 논리식의 간략화</vt:lpstr>
      <vt:lpstr>03 논리식의 간략화</vt:lpstr>
      <vt:lpstr>03 논리식의 간략화</vt:lpstr>
      <vt:lpstr>03 논리식의 간략화</vt:lpstr>
      <vt:lpstr>03 논리식의 간략화</vt:lpstr>
      <vt:lpstr>03 논리식의 간략화</vt:lpstr>
      <vt:lpstr>03 논리식의 간략화</vt:lpstr>
      <vt:lpstr>03 논리식의 간략화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cryptosigs</dc:creator>
  <cp:lastModifiedBy>지니</cp:lastModifiedBy>
  <cp:revision>338</cp:revision>
  <dcterms:created xsi:type="dcterms:W3CDTF">1601-01-01T00:00:00Z</dcterms:created>
  <dcterms:modified xsi:type="dcterms:W3CDTF">2014-06-24T07:58:54Z</dcterms:modified>
</cp:coreProperties>
</file>