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25"/>
  </p:notesMasterIdLst>
  <p:handoutMasterIdLst>
    <p:handoutMasterId r:id="rId26"/>
  </p:handoutMasterIdLst>
  <p:sldIdLst>
    <p:sldId id="302" r:id="rId2"/>
    <p:sldId id="258" r:id="rId3"/>
    <p:sldId id="399" r:id="rId4"/>
    <p:sldId id="473" r:id="rId5"/>
    <p:sldId id="477" r:id="rId6"/>
    <p:sldId id="474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95" r:id="rId19"/>
    <p:sldId id="489" r:id="rId20"/>
    <p:sldId id="490" r:id="rId21"/>
    <p:sldId id="491" r:id="rId22"/>
    <p:sldId id="511" r:id="rId23"/>
    <p:sldId id="330" r:id="rId24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C58371"/>
    <a:srgbClr val="EBFC10"/>
    <a:srgbClr val="FF3300"/>
    <a:srgbClr val="87A846"/>
    <a:srgbClr val="556A2C"/>
    <a:srgbClr val="CC33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0" autoAdjust="0"/>
    <p:restoredTop sz="99857" autoAdjust="0"/>
  </p:normalViewPr>
  <p:slideViewPr>
    <p:cSldViewPr showGuides="1">
      <p:cViewPr varScale="1">
        <p:scale>
          <a:sx n="112" d="100"/>
          <a:sy n="112" d="100"/>
        </p:scale>
        <p:origin x="1194" y="108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160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2C6F2E7-3DE5-4D6F-8111-87A830C07A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54400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420712E-3BE7-4E52-9775-D21ACDA766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60927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69072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49607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93485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285984" y="4329118"/>
            <a:ext cx="5929354" cy="785819"/>
          </a:xfrm>
        </p:spPr>
        <p:txBody>
          <a:bodyPr/>
          <a:lstStyle>
            <a:lvl1pPr>
              <a:defRPr sz="3200">
                <a:solidFill>
                  <a:srgbClr val="203D1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3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715375" cy="5643563"/>
          </a:xfrm>
        </p:spPr>
        <p:txBody>
          <a:bodyPr/>
          <a:lstStyle>
            <a:lvl1pPr marL="342900" indent="-342900">
              <a:buClrTx/>
              <a:buFont typeface="Wingdings" pitchFamily="2" charset="2"/>
              <a:buChar char="v"/>
              <a:defRPr lang="ko-KR" altLang="en-US" sz="2400" kern="1200" dirty="0" smtClean="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49263" indent="-179388">
              <a:buClr>
                <a:srgbClr val="FF0000"/>
              </a:buClr>
              <a:buFont typeface="Wingdings" pitchFamily="2" charset="2"/>
              <a:buChar char="§"/>
              <a:defRPr lang="ko-KR" altLang="en-US" sz="20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714375" indent="-174625">
              <a:buClr>
                <a:schemeClr val="accent3"/>
              </a:buClr>
              <a:buFont typeface="Arial" pitchFamily="34" charset="0"/>
              <a:buChar char="•"/>
              <a:defRPr lang="en-US" altLang="ko-KR" sz="20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714375" indent="-174625">
              <a:defRPr lang="en-US" altLang="ko-KR" sz="18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989013" indent="-188913">
              <a:buFont typeface="Wingdings" pitchFamily="2" charset="2"/>
              <a:buChar char="§"/>
              <a:defRPr lang="en-US" altLang="ko-KR" sz="16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번째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세 번째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네 번째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334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93760" y="1285860"/>
            <a:ext cx="8358246" cy="5143536"/>
          </a:xfrm>
          <a:prstGeom prst="roundRect">
            <a:avLst>
              <a:gd name="adj" fmla="val 3782"/>
            </a:avLst>
          </a:prstGeom>
          <a:solidFill>
            <a:srgbClr val="E0FFC1"/>
          </a:solidFill>
          <a:ln w="19050">
            <a:solidFill>
              <a:srgbClr val="387000"/>
            </a:solidFill>
          </a:ln>
        </p:spPr>
        <p:txBody>
          <a:bodyPr>
            <a:normAutofit/>
          </a:bodyPr>
          <a:lstStyle>
            <a:lvl1pPr marL="361950" indent="-276225">
              <a:spcBef>
                <a:spcPts val="3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u"/>
              <a:defRPr sz="2800" b="0">
                <a:solidFill>
                  <a:srgbClr val="465723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7072312" cy="439738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73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배경2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23825"/>
            <a:ext cx="9161463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3"/>
          <p:cNvSpPr>
            <a:spLocks noChangeArrowheads="1"/>
          </p:cNvSpPr>
          <p:nvPr userDrawn="1"/>
        </p:nvSpPr>
        <p:spPr bwMode="gray">
          <a:xfrm>
            <a:off x="0" y="6734175"/>
            <a:ext cx="9144000" cy="125413"/>
          </a:xfrm>
          <a:prstGeom prst="rect">
            <a:avLst/>
          </a:prstGeom>
          <a:solidFill>
            <a:srgbClr val="C0C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 sz="3000">
              <a:solidFill>
                <a:srgbClr val="005E5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1090613" y="60325"/>
            <a:ext cx="707231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8072438" y="6670675"/>
            <a:ext cx="8429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6E8047BB-53ED-4E18-B78C-8C34C8F1E0E4}" type="slidenum">
              <a:rPr lang="ko-KR" altLang="en-US" sz="120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/</a:t>
            </a:r>
            <a:r>
              <a:rPr lang="en-US" altLang="ko-KR" sz="1200" dirty="0" smtClean="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38</a:t>
            </a:r>
            <a:endParaRPr lang="en-US" altLang="ko-KR" sz="1200" dirty="0">
              <a:solidFill>
                <a:srgbClr val="465723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030" name="텍스트 개체 틀 6"/>
          <p:cNvSpPr>
            <a:spLocks noGrp="1"/>
          </p:cNvSpPr>
          <p:nvPr>
            <p:ph type="body" idx="1"/>
          </p:nvPr>
        </p:nvSpPr>
        <p:spPr bwMode="auto">
          <a:xfrm>
            <a:off x="214313" y="928688"/>
            <a:ext cx="87153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첫 번째 수준</a:t>
            </a:r>
            <a:endParaRPr lang="en-US" altLang="ko-KR" smtClean="0"/>
          </a:p>
          <a:p>
            <a:pPr lvl="1"/>
            <a:r>
              <a:rPr lang="ko-KR" altLang="en-US" smtClean="0"/>
              <a:t>두 번째 수준</a:t>
            </a:r>
            <a:endParaRPr lang="en-US" altLang="ko-KR" smtClean="0"/>
          </a:p>
          <a:p>
            <a:pPr lvl="3"/>
            <a:r>
              <a:rPr lang="ko-KR" altLang="en-US" smtClean="0"/>
              <a:t>세 번째 수준</a:t>
            </a:r>
            <a:endParaRPr lang="en-US" altLang="ko-KR" smtClean="0"/>
          </a:p>
          <a:p>
            <a:pPr lvl="4"/>
            <a:r>
              <a:rPr lang="ko-KR" altLang="en-US" smtClean="0"/>
              <a:t>네 번째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69" r:id="rId2"/>
    <p:sldLayoutId id="2147483870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" pitchFamily="2" charset="2"/>
        <a:buChar char="v"/>
        <a:defRPr lang="en-US" altLang="ko-KR" sz="2400" b="1" kern="1200" dirty="0">
          <a:solidFill>
            <a:srgbClr val="0066CC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444500" indent="-174625" algn="l" rtl="0" eaLnBrk="0" fontAlgn="base" hangingPunct="0">
        <a:spcBef>
          <a:spcPct val="20000"/>
        </a:spcBef>
        <a:spcAft>
          <a:spcPts val="400"/>
        </a:spcAft>
        <a:buClr>
          <a:srgbClr val="0066CC"/>
        </a:buClr>
        <a:buFont typeface="Wingdings" pitchFamily="2" charset="2"/>
        <a:buChar char="v"/>
        <a:tabLst>
          <a:tab pos="269875" algn="l"/>
        </a:tabLst>
        <a:defRPr lang="en-US" altLang="ko-KR" sz="20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444500" indent="-174625" algn="l" rtl="0" eaLnBrk="0" fontAlgn="base" hangingPunct="0">
        <a:lnSpc>
          <a:spcPct val="110000"/>
        </a:lnSpc>
        <a:spcBef>
          <a:spcPct val="20000"/>
        </a:spcBef>
        <a:spcAft>
          <a:spcPts val="400"/>
        </a:spcAft>
        <a:buClr>
          <a:srgbClr val="FF3300"/>
        </a:buClr>
        <a:buFont typeface="Wingdings" pitchFamily="2" charset="2"/>
        <a:buChar char="§"/>
        <a:defRPr lang="en-US" altLang="ko-KR" sz="24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714375" indent="-174625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Arial" charset="0"/>
        <a:buChar char="•"/>
        <a:defRPr lang="en-US" altLang="ko-KR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0858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en-US" altLang="ko-KR" sz="16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7"/>
          <p:cNvSpPr>
            <a:spLocks noGrp="1"/>
          </p:cNvSpPr>
          <p:nvPr>
            <p:ph type="ctrTitle"/>
          </p:nvPr>
        </p:nvSpPr>
        <p:spPr>
          <a:xfrm>
            <a:off x="2286000" y="4005263"/>
            <a:ext cx="5929313" cy="1066800"/>
          </a:xfrm>
        </p:spPr>
        <p:txBody>
          <a:bodyPr/>
          <a:lstStyle/>
          <a:p>
            <a:pPr eaLnBrk="1" hangingPunct="1"/>
            <a:r>
              <a:rPr lang="ko-KR" altLang="en-US" smtClean="0"/>
              <a:t>컴퓨터에서 활용되는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 </a:t>
            </a:r>
            <a:r>
              <a:rPr lang="ko-KR" altLang="en-US" smtClean="0"/>
              <a:t>디지털 논리회로</a:t>
            </a:r>
          </a:p>
        </p:txBody>
      </p:sp>
      <p:sp>
        <p:nvSpPr>
          <p:cNvPr id="7" name="WordArt 436"/>
          <p:cNvSpPr>
            <a:spLocks noChangeArrowheads="1" noChangeShapeType="1" noTextEdit="1"/>
          </p:cNvSpPr>
          <p:nvPr/>
        </p:nvSpPr>
        <p:spPr bwMode="auto">
          <a:xfrm>
            <a:off x="1715574" y="3914710"/>
            <a:ext cx="533400" cy="1080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4800" b="1" i="1" kern="10" spc="150" dirty="0">
                <a:ln w="11430">
                  <a:solidFill>
                    <a:srgbClr val="4BACC6">
                      <a:lumMod val="25000"/>
                    </a:srgbClr>
                  </a:solidFill>
                </a:ln>
                <a:solidFill>
                  <a:srgbClr val="172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4</a:t>
            </a:r>
            <a:endParaRPr lang="ko-KR" altLang="en-US" sz="4800" b="1" i="1" kern="10" spc="150" dirty="0">
              <a:ln w="11430">
                <a:solidFill>
                  <a:srgbClr val="4BACC6">
                    <a:lumMod val="25000"/>
                  </a:srgbClr>
                </a:solidFill>
              </a:ln>
              <a:solidFill>
                <a:srgbClr val="172E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조합 논리회로</a:t>
            </a:r>
            <a:endParaRPr lang="ko-KR" altLang="en-US" smtClean="0"/>
          </a:p>
        </p:txBody>
      </p:sp>
      <p:sp>
        <p:nvSpPr>
          <p:cNvPr id="1229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/>
            <a:r>
              <a:t>반감산기의 진리표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sz="2800"/>
          </a:p>
          <a:p>
            <a:pPr lvl="1"/>
            <a:r>
              <a:t>회로도</a:t>
            </a:r>
            <a:r>
              <a:rPr lang="en-US" altLang="ko-KR"/>
              <a:t>  </a:t>
            </a:r>
            <a:r>
              <a:t>                                      논리기호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50963"/>
            <a:ext cx="4302125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4437063"/>
            <a:ext cx="3389312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4478338"/>
            <a:ext cx="2297112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조합 논리회로</a:t>
            </a:r>
            <a:endParaRPr lang="ko-KR" altLang="en-US" smtClean="0"/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>
              <a:defRPr/>
            </a:pPr>
            <a:r>
              <a:rPr err="1"/>
              <a:t>전감산기</a:t>
            </a:r>
            <a:r>
              <a:rPr lang="en-US" altLang="ko-KR"/>
              <a:t>(Full </a:t>
            </a:r>
            <a:r>
              <a:rPr lang="en-US" altLang="ko-KR" err="1"/>
              <a:t>Subtractor</a:t>
            </a:r>
            <a:r>
              <a:rPr lang="en-US" altLang="ko-KR"/>
              <a:t>)</a:t>
            </a:r>
          </a:p>
          <a:p>
            <a:pPr lvl="3">
              <a:defRPr/>
            </a:pPr>
            <a:r>
              <a:rPr lang="ko-KR" altLang="en-US" spc="-100"/>
              <a:t>반감산기가 단지 두 입력 간의 차이를 구하는 논리회로라면</a:t>
            </a:r>
            <a:r>
              <a:rPr spc="-100"/>
              <a:t>, </a:t>
            </a:r>
            <a:r>
              <a:rPr lang="ko-KR" altLang="en-US" spc="-100" err="1"/>
              <a:t>전감산기는</a:t>
            </a:r>
            <a:r>
              <a:rPr lang="ko-KR" altLang="en-US" spc="-100"/>
              <a:t> 추가적 </a:t>
            </a:r>
            <a:r>
              <a:rPr lang="ko-KR" altLang="en-US" spc="-100" err="1"/>
              <a:t>으로</a:t>
            </a:r>
            <a:r>
              <a:rPr lang="ko-KR" altLang="en-US" spc="-100"/>
              <a:t> 아랫자리</a:t>
            </a:r>
            <a:r>
              <a:rPr spc="-100"/>
              <a:t>(</a:t>
            </a:r>
            <a:r>
              <a:rPr lang="ko-KR" altLang="en-US" spc="-100"/>
              <a:t>하위 비트</a:t>
            </a:r>
            <a:r>
              <a:rPr spc="-100"/>
              <a:t>)</a:t>
            </a:r>
            <a:r>
              <a:rPr lang="ko-KR" altLang="en-US" spc="-100"/>
              <a:t>에서 요구하는 </a:t>
            </a:r>
            <a:r>
              <a:rPr lang="ko-KR" altLang="en-US" spc="-100" err="1"/>
              <a:t>빌림수에</a:t>
            </a:r>
            <a:r>
              <a:rPr lang="ko-KR" altLang="en-US" spc="-100"/>
              <a:t> 의한 뺄셈까지도 수행한다</a:t>
            </a:r>
            <a:r>
              <a:rPr spc="-100"/>
              <a:t>.</a:t>
            </a:r>
            <a:r>
              <a:rPr lang="ko-KR" altLang="en-US" spc="-100"/>
              <a:t> </a:t>
            </a:r>
            <a:endParaRPr spc="-100"/>
          </a:p>
          <a:p>
            <a:pPr lvl="3">
              <a:defRPr/>
            </a:pPr>
            <a:r>
              <a:rPr lang="ko-KR" altLang="en-US" err="1"/>
              <a:t>전감산기에서</a:t>
            </a:r>
            <a:r>
              <a:rPr lang="ko-KR" altLang="en-US"/>
              <a:t> 수행되는 </a:t>
            </a:r>
            <a:r>
              <a:rPr/>
              <a:t>8</a:t>
            </a:r>
            <a:r>
              <a:rPr lang="ko-KR" altLang="en-US"/>
              <a:t>가지의 뺄셈 계산과 </a:t>
            </a:r>
            <a:r>
              <a:rPr lang="ko-KR" altLang="en-US" err="1"/>
              <a:t>진리표</a:t>
            </a:r>
            <a:endParaRPr/>
          </a:p>
          <a:p>
            <a:pPr lvl="3">
              <a:defRPr/>
            </a:pPr>
            <a:endParaRPr/>
          </a:p>
          <a:p>
            <a:pPr lvl="3">
              <a:defRPr/>
            </a:pPr>
            <a:endParaRPr/>
          </a:p>
          <a:p>
            <a:pPr lvl="3">
              <a:defRPr/>
            </a:pPr>
            <a:endParaRPr/>
          </a:p>
          <a:p>
            <a:pPr lvl="3">
              <a:defRPr/>
            </a:pPr>
            <a:endParaRPr/>
          </a:p>
          <a:p>
            <a:pPr lvl="3">
              <a:defRPr/>
            </a:pPr>
            <a:endParaRPr/>
          </a:p>
          <a:p>
            <a:pPr lvl="3">
              <a:defRPr/>
            </a:pPr>
            <a:endParaRPr/>
          </a:p>
          <a:p>
            <a:pPr lvl="3">
              <a:defRPr/>
            </a:pPr>
            <a:endParaRPr/>
          </a:p>
          <a:p>
            <a:pPr lvl="3">
              <a:defRPr/>
            </a:pPr>
            <a:endParaRPr/>
          </a:p>
          <a:p>
            <a:pPr lvl="3">
              <a:defRPr/>
            </a:pPr>
            <a:endParaRPr/>
          </a:p>
          <a:p>
            <a:pPr lvl="3">
              <a:defRPr/>
            </a:pPr>
            <a:endParaRPr sz="1400"/>
          </a:p>
          <a:p>
            <a:pPr lvl="3">
              <a:defRPr/>
            </a:pPr>
            <a:r>
              <a:rPr lang="ko-KR" altLang="en-US"/>
              <a:t>회로도                                          논리기호</a:t>
            </a:r>
            <a:endParaRPr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319338"/>
            <a:ext cx="5838825" cy="305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2463800"/>
            <a:ext cx="2963862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5395913"/>
            <a:ext cx="3198812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5445125"/>
            <a:ext cx="1892300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조합 논리회로</a:t>
            </a:r>
            <a:endParaRPr lang="ko-KR" altLang="en-US" smtClean="0"/>
          </a:p>
        </p:txBody>
      </p:sp>
      <p:sp>
        <p:nvSpPr>
          <p:cNvPr id="1433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/>
            <a:r>
              <a:t>병렬 가감산기</a:t>
            </a:r>
            <a:endParaRPr lang="en-US" altLang="ko-KR"/>
          </a:p>
          <a:p>
            <a:pPr lvl="3">
              <a:tabLst>
                <a:tab pos="269875" algn="l"/>
              </a:tabLst>
            </a:pPr>
            <a:r>
              <a:rPr lang="ko-KR" altLang="en-US"/>
              <a:t>디지털 장치에서는 별도로 감산기를 사용하지 않고</a:t>
            </a:r>
            <a:r>
              <a:t>, </a:t>
            </a:r>
            <a:r>
              <a:rPr lang="ko-KR" altLang="en-US"/>
              <a:t>가산기에 게이트를 추가해 부호 선택신호로 뺄셈 연산을 수행한다</a:t>
            </a:r>
            <a:r>
              <a:t>.</a:t>
            </a:r>
            <a:endParaRPr lang="ko-KR" altLang="en-US"/>
          </a:p>
          <a:p>
            <a:pPr lvl="3">
              <a:tabLst>
                <a:tab pos="269875" algn="l"/>
              </a:tabLst>
            </a:pPr>
            <a:endParaRPr lang="ko-KR" altLang="en-US"/>
          </a:p>
          <a:p>
            <a:pPr lvl="3">
              <a:tabLst>
                <a:tab pos="269875" algn="l"/>
              </a:tabLst>
            </a:pPr>
            <a:r>
              <a:rPr lang="ko-KR" altLang="en-US"/>
              <a:t>병렬 가감산기</a:t>
            </a:r>
          </a:p>
          <a:p>
            <a:pPr lvl="4">
              <a:tabLst>
                <a:tab pos="269875" algn="l"/>
              </a:tabLst>
            </a:pPr>
            <a:r>
              <a:t>4</a:t>
            </a:r>
            <a:r>
              <a:rPr lang="ko-KR" altLang="en-US"/>
              <a:t>비트의 병렬 가산기 입력 </a:t>
            </a:r>
            <a:r>
              <a:t>B</a:t>
            </a:r>
            <a:r>
              <a:rPr lang="ko-KR" altLang="en-US"/>
              <a:t>에 </a:t>
            </a:r>
            <a:r>
              <a:t>XOR </a:t>
            </a:r>
            <a:r>
              <a:rPr lang="ko-KR" altLang="en-US"/>
              <a:t>게이트를 추가한다</a:t>
            </a:r>
            <a:r>
              <a:t>.</a:t>
            </a:r>
            <a:endParaRPr lang="ko-KR" altLang="en-US"/>
          </a:p>
          <a:p>
            <a:pPr lvl="4">
              <a:tabLst>
                <a:tab pos="269875" algn="l"/>
              </a:tabLst>
            </a:pPr>
            <a:r>
              <a:t>XOR </a:t>
            </a:r>
            <a:r>
              <a:rPr lang="ko-KR" altLang="en-US"/>
              <a:t>게이트에 입력되는 부호 선택 신호의 값이 </a:t>
            </a:r>
            <a:r>
              <a:t>0</a:t>
            </a:r>
            <a:r>
              <a:rPr lang="ko-KR" altLang="en-US"/>
              <a:t>이면 덧셈 연산을 수행한다</a:t>
            </a:r>
            <a:r>
              <a:t>.</a:t>
            </a:r>
            <a:endParaRPr lang="ko-KR" altLang="en-US"/>
          </a:p>
          <a:p>
            <a:pPr lvl="4">
              <a:tabLst>
                <a:tab pos="269875" algn="l"/>
              </a:tabLst>
            </a:pPr>
            <a:r>
              <a:t>XOR </a:t>
            </a:r>
            <a:r>
              <a:rPr lang="ko-KR" altLang="en-US"/>
              <a:t>게이트에 입력되는 부호 선택 신호의 값이 </a:t>
            </a:r>
            <a:r>
              <a:t>1</a:t>
            </a:r>
            <a:r>
              <a:rPr lang="ko-KR" altLang="en-US"/>
              <a:t>이면 뺄셈 연산을 수행한다</a:t>
            </a:r>
            <a:r>
              <a:t>. 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644900"/>
            <a:ext cx="6604000" cy="278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조합 논리회로</a:t>
            </a:r>
            <a:endParaRPr lang="ko-KR" altLang="en-US" smtClean="0"/>
          </a:p>
        </p:txBody>
      </p:sp>
      <p:sp>
        <p:nvSpPr>
          <p:cNvPr id="1536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/>
            <a:r>
              <a:t>비교기</a:t>
            </a:r>
            <a:r>
              <a:rPr lang="en-US" altLang="ko-KR"/>
              <a:t>(Comparator)</a:t>
            </a:r>
          </a:p>
          <a:p>
            <a:pPr lvl="3">
              <a:tabLst>
                <a:tab pos="269875" algn="l"/>
              </a:tabLst>
            </a:pPr>
            <a:r>
              <a:rPr lang="ko-KR" altLang="en-US"/>
              <a:t>두 </a:t>
            </a:r>
            <a:r>
              <a:t>2</a:t>
            </a:r>
            <a:r>
              <a:rPr lang="ko-KR" altLang="en-US"/>
              <a:t>진수의 크기를 비교하는 회로다</a:t>
            </a:r>
            <a:r>
              <a:t>.</a:t>
            </a:r>
            <a:endParaRPr lang="ko-KR" altLang="en-US"/>
          </a:p>
          <a:p>
            <a:pPr lvl="4">
              <a:tabLst>
                <a:tab pos="269875" algn="l"/>
              </a:tabLst>
            </a:pPr>
            <a:r>
              <a:rPr lang="ko-KR" altLang="en-US"/>
              <a:t>비교를 통해서 생성되는 결과는 </a:t>
            </a:r>
            <a:r>
              <a:t>A&lt;B, A&gt;B, A=B, A≠B</a:t>
            </a:r>
            <a:r>
              <a:rPr lang="ko-KR" altLang="en-US"/>
              <a:t>의 </a:t>
            </a:r>
            <a:r>
              <a:t>4</a:t>
            </a:r>
            <a:r>
              <a:rPr lang="ko-KR" altLang="en-US"/>
              <a:t>가지가 존재한다</a:t>
            </a:r>
            <a:r>
              <a:t>. </a:t>
            </a:r>
          </a:p>
          <a:p>
            <a:pPr lvl="3">
              <a:tabLst>
                <a:tab pos="269875" algn="l"/>
              </a:tabLst>
            </a:pPr>
            <a:r>
              <a:t>1</a:t>
            </a:r>
            <a:r>
              <a:rPr lang="ko-KR" altLang="en-US"/>
              <a:t>비트 비교기</a:t>
            </a:r>
          </a:p>
          <a:p>
            <a:pPr lvl="4">
              <a:tabLst>
                <a:tab pos="269875" algn="l"/>
              </a:tabLst>
            </a:pPr>
            <a:r>
              <a:rPr lang="ko-KR" altLang="en-US"/>
              <a:t>진리표</a:t>
            </a:r>
          </a:p>
          <a:p>
            <a:pPr lvl="3">
              <a:tabLst>
                <a:tab pos="269875" algn="l"/>
              </a:tabLst>
            </a:pPr>
            <a:endParaRPr lang="ko-KR" altLang="en-US"/>
          </a:p>
          <a:p>
            <a:pPr lvl="3">
              <a:tabLst>
                <a:tab pos="269875" algn="l"/>
              </a:tabLst>
            </a:pPr>
            <a:endParaRPr/>
          </a:p>
          <a:p>
            <a:pPr lvl="3">
              <a:tabLst>
                <a:tab pos="269875" algn="l"/>
              </a:tabLst>
            </a:pPr>
            <a:endParaRPr lang="ko-KR" altLang="en-US"/>
          </a:p>
          <a:p>
            <a:pPr lvl="3">
              <a:tabLst>
                <a:tab pos="269875" algn="l"/>
              </a:tabLst>
            </a:pPr>
            <a:endParaRPr lang="ko-KR" altLang="en-US"/>
          </a:p>
          <a:p>
            <a:pPr lvl="3">
              <a:tabLst>
                <a:tab pos="269875" algn="l"/>
              </a:tabLst>
            </a:pPr>
            <a:endParaRPr lang="ko-KR" altLang="en-US"/>
          </a:p>
          <a:p>
            <a:pPr lvl="4">
              <a:tabLst>
                <a:tab pos="269875" algn="l"/>
              </a:tabLst>
            </a:pPr>
            <a:r>
              <a:t>1</a:t>
            </a:r>
            <a:r>
              <a:rPr lang="ko-KR" altLang="en-US"/>
              <a:t>비트 비교기의 논리회로 </a:t>
            </a:r>
            <a:endParaRPr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2349500"/>
            <a:ext cx="6564313" cy="16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4248150"/>
            <a:ext cx="30384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조합 논리회로</a:t>
            </a:r>
            <a:endParaRPr lang="ko-KR" altLang="en-US" smtClean="0"/>
          </a:p>
        </p:txBody>
      </p:sp>
      <p:sp>
        <p:nvSpPr>
          <p:cNvPr id="1638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/>
            <a:r>
              <a:rPr lang="en-US"/>
              <a:t>2</a:t>
            </a:r>
            <a:r>
              <a:t>비트 비교기</a:t>
            </a:r>
            <a:endParaRPr lang="en-US" altLang="ko-KR"/>
          </a:p>
          <a:p>
            <a:pPr lvl="3">
              <a:tabLst>
                <a:tab pos="269875" algn="l"/>
              </a:tabLst>
            </a:pPr>
            <a:r>
              <a:t>2</a:t>
            </a:r>
            <a:r>
              <a:rPr lang="ko-KR" altLang="en-US"/>
              <a:t>비트 비교기의 진리표</a:t>
            </a:r>
            <a:endParaRPr/>
          </a:p>
          <a:p>
            <a:pPr lvl="3">
              <a:tabLst>
                <a:tab pos="269875" algn="l"/>
              </a:tabLst>
            </a:pPr>
            <a:endParaRPr/>
          </a:p>
          <a:p>
            <a:pPr lvl="3">
              <a:tabLst>
                <a:tab pos="269875" algn="l"/>
              </a:tabLst>
            </a:pPr>
            <a:endParaRPr/>
          </a:p>
          <a:p>
            <a:pPr lvl="3">
              <a:tabLst>
                <a:tab pos="269875" algn="l"/>
              </a:tabLst>
            </a:pPr>
            <a:endParaRPr/>
          </a:p>
          <a:p>
            <a:pPr lvl="3">
              <a:tabLst>
                <a:tab pos="269875" algn="l"/>
              </a:tabLst>
            </a:pPr>
            <a:endParaRPr/>
          </a:p>
          <a:p>
            <a:pPr lvl="3">
              <a:tabLst>
                <a:tab pos="269875" algn="l"/>
              </a:tabLst>
            </a:pPr>
            <a:endParaRPr/>
          </a:p>
          <a:p>
            <a:pPr lvl="3">
              <a:tabLst>
                <a:tab pos="269875" algn="l"/>
              </a:tabLst>
            </a:pPr>
            <a:endParaRPr/>
          </a:p>
          <a:p>
            <a:pPr lvl="3">
              <a:tabLst>
                <a:tab pos="269875" algn="l"/>
              </a:tabLst>
            </a:pPr>
            <a:endParaRPr/>
          </a:p>
          <a:p>
            <a:pPr lvl="3">
              <a:tabLst>
                <a:tab pos="269875" algn="l"/>
              </a:tabLst>
            </a:pPr>
            <a:endParaRPr/>
          </a:p>
          <a:p>
            <a:pPr lvl="3">
              <a:tabLst>
                <a:tab pos="269875" algn="l"/>
              </a:tabLst>
            </a:pPr>
            <a:endParaRPr/>
          </a:p>
          <a:p>
            <a:pPr lvl="3">
              <a:tabLst>
                <a:tab pos="269875" algn="l"/>
              </a:tabLst>
            </a:pPr>
            <a:endParaRPr/>
          </a:p>
          <a:p>
            <a:pPr lvl="3">
              <a:tabLst>
                <a:tab pos="269875" algn="l"/>
              </a:tabLst>
            </a:pPr>
            <a:r>
              <a:t>2</a:t>
            </a:r>
            <a:r>
              <a:rPr lang="ko-KR" altLang="en-US"/>
              <a:t>비트 비교기의 논리회로</a:t>
            </a:r>
            <a:endParaRPr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906463"/>
            <a:ext cx="4276725" cy="338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65104"/>
            <a:ext cx="3722377" cy="215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조합 논리회로</a:t>
            </a:r>
            <a:endParaRPr lang="ko-KR" altLang="en-US" smtClean="0"/>
          </a:p>
        </p:txBody>
      </p:sp>
      <p:sp>
        <p:nvSpPr>
          <p:cNvPr id="1741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인코더와 디코더</a:t>
            </a:r>
            <a:endParaRPr lang="en-US" altLang="ko-KR"/>
          </a:p>
          <a:p>
            <a:pPr lvl="1"/>
            <a:r>
              <a:t>인코딩</a:t>
            </a:r>
            <a:r>
              <a:rPr lang="en-US" altLang="ko-KR"/>
              <a:t>(encoding)</a:t>
            </a:r>
          </a:p>
          <a:p>
            <a:pPr lvl="3"/>
            <a:r>
              <a:rPr lang="ko-KR" altLang="en-US"/>
              <a:t>정보의 형태나 형식을 표준화</a:t>
            </a:r>
            <a:r>
              <a:t>, </a:t>
            </a:r>
            <a:r>
              <a:rPr lang="ko-KR" altLang="en-US"/>
              <a:t>보안</a:t>
            </a:r>
            <a:r>
              <a:t>, </a:t>
            </a:r>
            <a:r>
              <a:rPr lang="ko-KR" altLang="en-US"/>
              <a:t>처리속도 향상</a:t>
            </a:r>
            <a:r>
              <a:t>, </a:t>
            </a:r>
            <a:r>
              <a:rPr lang="ko-KR" altLang="en-US"/>
              <a:t>저장공간 절약 등의 목적으로 다른 형태나 형식으로 변환하는 방식으로</a:t>
            </a:r>
            <a:r>
              <a:t>, </a:t>
            </a:r>
            <a:r>
              <a:rPr lang="ko-KR" altLang="en-US"/>
              <a:t>부호화라고도 한다</a:t>
            </a:r>
            <a:r>
              <a:t>. </a:t>
            </a:r>
          </a:p>
          <a:p>
            <a:pPr lvl="3"/>
            <a:r>
              <a:rPr lang="ko-KR" altLang="en-US"/>
              <a:t>인코더는 변환장치다</a:t>
            </a:r>
            <a:r>
              <a:t>. </a:t>
            </a:r>
          </a:p>
          <a:p>
            <a:pPr lvl="1"/>
            <a:r>
              <a:t>디코딩</a:t>
            </a:r>
            <a:r>
              <a:rPr lang="en-US" altLang="ko-KR"/>
              <a:t>(decoding)</a:t>
            </a:r>
          </a:p>
          <a:p>
            <a:pPr lvl="3"/>
            <a:r>
              <a:rPr lang="ko-KR" altLang="en-US"/>
              <a:t>인코딩된 정보를 인코딩되기 전으로 되돌리는 처리 방식을 말한다</a:t>
            </a:r>
            <a:r>
              <a:t>.  </a:t>
            </a:r>
          </a:p>
          <a:p>
            <a:pPr lvl="3"/>
            <a:r>
              <a:rPr lang="ko-KR" altLang="en-US"/>
              <a:t>복호기 또는 디코더는 복호화를 수행하는 장치나 회로다</a:t>
            </a:r>
            <a:r>
              <a:t>.</a:t>
            </a:r>
          </a:p>
          <a:p>
            <a:pPr lvl="3"/>
            <a:endParaRPr sz="1000"/>
          </a:p>
          <a:p>
            <a:pPr lvl="1"/>
            <a:r>
              <a:t>디코더와 인코더의 관계도</a:t>
            </a: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437063"/>
            <a:ext cx="47148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조합 논리회로</a:t>
            </a:r>
            <a:endParaRPr lang="ko-KR" altLang="en-US" smtClean="0"/>
          </a:p>
        </p:txBody>
      </p:sp>
      <p:sp>
        <p:nvSpPr>
          <p:cNvPr id="1843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/>
              <a:t>인코더</a:t>
            </a:r>
            <a:r>
              <a:rPr lang="en-US" altLang="ko-KR"/>
              <a:t>(Encoder)</a:t>
            </a:r>
          </a:p>
          <a:p>
            <a:pPr lvl="1">
              <a:defRPr/>
            </a:pPr>
            <a:r>
              <a:rPr/>
              <a:t>외부에서 들어오는 임의의 신호를 부호화된 신호로 변환하여 컴퓨터 내부로 들여보내는 조합 </a:t>
            </a:r>
            <a:r>
              <a:t>논리회로</a:t>
            </a:r>
            <a:endParaRPr/>
          </a:p>
          <a:p>
            <a:pPr lvl="3">
              <a:defRPr/>
            </a:pPr>
            <a:r>
              <a:rPr/>
              <a:t>2</a:t>
            </a:r>
            <a:r>
              <a:rPr baseline="30000"/>
              <a:t>n</a:t>
            </a:r>
            <a:r>
              <a:rPr lang="ko-KR" altLang="en-US"/>
              <a:t>개의 입력신호로부터 </a:t>
            </a:r>
            <a:r>
              <a:rPr/>
              <a:t>n</a:t>
            </a:r>
            <a:r>
              <a:rPr lang="ko-KR" altLang="en-US"/>
              <a:t>개의 출력신호를 만든다</a:t>
            </a:r>
            <a:r>
              <a:rPr/>
              <a:t>. </a:t>
            </a:r>
          </a:p>
          <a:p>
            <a:pPr lvl="3">
              <a:defRPr/>
            </a:pPr>
            <a:r>
              <a:rPr lang="ko-KR" altLang="en-US" spc="-100"/>
              <a:t>오직 한 비트만이 </a:t>
            </a:r>
            <a:r>
              <a:rPr spc="-100"/>
              <a:t>1, </a:t>
            </a:r>
            <a:r>
              <a:rPr lang="ko-KR" altLang="en-US" spc="-100"/>
              <a:t>나머지 </a:t>
            </a:r>
            <a:r>
              <a:rPr spc="-100"/>
              <a:t>2</a:t>
            </a:r>
            <a:r>
              <a:rPr spc="-100" baseline="30000"/>
              <a:t>n</a:t>
            </a:r>
            <a:r>
              <a:rPr spc="-100"/>
              <a:t>-1</a:t>
            </a:r>
            <a:r>
              <a:rPr lang="ko-KR" altLang="en-US" spc="-100"/>
              <a:t>개의 비트는 </a:t>
            </a:r>
            <a:r>
              <a:rPr spc="-100"/>
              <a:t>0</a:t>
            </a:r>
            <a:r>
              <a:rPr lang="ko-KR" altLang="en-US" spc="-100"/>
              <a:t>이 되는 입력 신호가 생성된다</a:t>
            </a:r>
            <a:r>
              <a:rPr spc="-100"/>
              <a:t>.</a:t>
            </a:r>
            <a:endParaRPr lang="ko-KR" altLang="en-US" spc="-100"/>
          </a:p>
          <a:p>
            <a:pPr lvl="3">
              <a:defRPr/>
            </a:pPr>
            <a:r>
              <a:rPr lang="ko-KR" altLang="en-US" spc="-100"/>
              <a:t>활성화된 값 </a:t>
            </a:r>
            <a:r>
              <a:rPr spc="-100"/>
              <a:t>1</a:t>
            </a:r>
            <a:r>
              <a:rPr lang="ko-KR" altLang="en-US" spc="-100"/>
              <a:t>이 몇 번째 위치의 비트인가를 파악해서 </a:t>
            </a:r>
            <a:r>
              <a:rPr spc="-100"/>
              <a:t>2</a:t>
            </a:r>
            <a:r>
              <a:rPr lang="ko-KR" altLang="en-US" spc="-100"/>
              <a:t>진 정보로 출력한다</a:t>
            </a:r>
            <a:r>
              <a:rPr spc="-100"/>
              <a:t>.</a:t>
            </a:r>
            <a:endParaRPr lang="ko-KR" altLang="en-US" spc="-100"/>
          </a:p>
          <a:p>
            <a:pPr lvl="1">
              <a:defRPr/>
            </a:pPr>
            <a:r>
              <a:rPr lang="en-US" altLang="ko-KR"/>
              <a:t>8ⅹ3 </a:t>
            </a:r>
            <a:r>
              <a:rPr/>
              <a:t>인코더는 </a:t>
            </a:r>
            <a:r>
              <a:rPr lang="en-US" altLang="ko-KR"/>
              <a:t>8</a:t>
            </a:r>
            <a:r>
              <a:rPr/>
              <a:t>비트의 입력 </a:t>
            </a:r>
            <a:r>
              <a:rPr lang="en-US" altLang="ko-KR"/>
              <a:t>D </a:t>
            </a:r>
            <a:r>
              <a:rPr/>
              <a:t>중에서 활성화된 값 </a:t>
            </a:r>
            <a:r>
              <a:rPr lang="en-US" altLang="ko-KR"/>
              <a:t>1</a:t>
            </a:r>
            <a:r>
              <a:rPr/>
              <a:t>의 위치에 따라서 </a:t>
            </a:r>
            <a:r>
              <a:rPr lang="en-US" altLang="ko-KR"/>
              <a:t>3</a:t>
            </a:r>
            <a:r>
              <a:rPr/>
              <a:t>비트의 출력 </a:t>
            </a:r>
            <a:r>
              <a:rPr lang="en-US" altLang="ko-KR"/>
              <a:t>B</a:t>
            </a:r>
            <a:r>
              <a:rPr/>
              <a:t>를 얻는 장치다</a:t>
            </a:r>
            <a:r>
              <a:rPr lang="en-US" altLang="ko-KR"/>
              <a:t>. </a:t>
            </a:r>
          </a:p>
          <a:p>
            <a:pPr lvl="3">
              <a:defRPr/>
            </a:pPr>
            <a:r>
              <a:rPr lang="ko-KR" altLang="en-US" err="1"/>
              <a:t>진리표</a:t>
            </a:r>
            <a:r>
              <a:rPr lang="ko-KR" altLang="en-US"/>
              <a:t>                                                    </a:t>
            </a:r>
            <a:r>
              <a:rPr/>
              <a:t>8ⅹ3 </a:t>
            </a:r>
            <a:r>
              <a:rPr lang="ko-KR" altLang="en-US"/>
              <a:t>인코더 논리회로</a:t>
            </a:r>
          </a:p>
          <a:p>
            <a:pPr lvl="1">
              <a:defRPr/>
            </a:pPr>
            <a:endParaRPr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298950"/>
            <a:ext cx="5545138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88" y="4292600"/>
            <a:ext cx="3235325" cy="18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조합 논리회로</a:t>
            </a:r>
            <a:endParaRPr lang="ko-KR" altLang="en-US" smtClean="0"/>
          </a:p>
        </p:txBody>
      </p:sp>
      <p:sp>
        <p:nvSpPr>
          <p:cNvPr id="1945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디코더</a:t>
            </a:r>
            <a:r>
              <a:rPr lang="en-US" altLang="ko-KR"/>
              <a:t>(Decoder)</a:t>
            </a:r>
          </a:p>
          <a:p>
            <a:pPr lvl="1"/>
            <a:r>
              <a:rPr lang="en-US" altLang="ko-KR"/>
              <a:t>n</a:t>
            </a:r>
            <a:r>
              <a:t>비트의 이진 코드를 최대 </a:t>
            </a:r>
            <a:r>
              <a:rPr lang="en-US" altLang="ko-KR"/>
              <a:t>2</a:t>
            </a:r>
            <a:r>
              <a:rPr lang="en-US" altLang="ko-KR" baseline="30000"/>
              <a:t>n</a:t>
            </a:r>
            <a:r>
              <a:t>가지의 정보로 바꿔주는 조합 논리회로</a:t>
            </a:r>
            <a:endParaRPr lang="en-US" altLang="ko-KR"/>
          </a:p>
          <a:p>
            <a:pPr lvl="3"/>
            <a:r>
              <a:rPr lang="ko-KR" altLang="en-US"/>
              <a:t>디코더는 다수의 입력신호로서 </a:t>
            </a:r>
            <a:r>
              <a:t>1</a:t>
            </a:r>
            <a:r>
              <a:rPr lang="ko-KR" altLang="en-US"/>
              <a:t>개의 출력신호를 얻는 회로다</a:t>
            </a:r>
            <a:r>
              <a:t>. </a:t>
            </a:r>
          </a:p>
          <a:p>
            <a:pPr lvl="3"/>
            <a:r>
              <a:rPr lang="ko-KR" altLang="en-US"/>
              <a:t>디코더는 인코더 동작과 반대로 동작하는 회로다</a:t>
            </a:r>
            <a:r>
              <a:t>. </a:t>
            </a:r>
          </a:p>
          <a:p>
            <a:endParaRPr lang="en-US" altLang="ko-KR" sz="1800"/>
          </a:p>
          <a:p>
            <a:pPr lvl="1"/>
            <a:r>
              <a:rPr lang="en-US" altLang="ko-KR"/>
              <a:t>3ⅹ8 </a:t>
            </a:r>
            <a:r>
              <a:t>디코더는 </a:t>
            </a:r>
            <a:r>
              <a:rPr lang="en-US" altLang="ko-KR"/>
              <a:t>3</a:t>
            </a:r>
            <a:r>
              <a:t>비트의 입력 </a:t>
            </a:r>
            <a:r>
              <a:rPr lang="en-US" altLang="ko-KR"/>
              <a:t>C, B, A</a:t>
            </a:r>
            <a:r>
              <a:t>와 </a:t>
            </a:r>
            <a:r>
              <a:rPr lang="en-US" altLang="ko-KR"/>
              <a:t>8</a:t>
            </a:r>
            <a:r>
              <a:t>비트의 출력 </a:t>
            </a:r>
            <a:r>
              <a:rPr lang="en-US" altLang="ko-KR"/>
              <a:t>Y</a:t>
            </a:r>
            <a:r>
              <a:t>로 이루어지며</a:t>
            </a:r>
            <a:r>
              <a:rPr lang="en-US" altLang="ko-KR"/>
              <a:t>, 3</a:t>
            </a:r>
            <a:r>
              <a:t>개의 입력들의 조합으로 </a:t>
            </a:r>
            <a:r>
              <a:rPr lang="en-US" altLang="ko-KR"/>
              <a:t>8</a:t>
            </a:r>
            <a:r>
              <a:t>종류의 출력 중 하나의 출력이 선택된다</a:t>
            </a:r>
            <a:r>
              <a:rPr lang="en-US" altLang="ko-KR"/>
              <a:t>. </a:t>
            </a:r>
          </a:p>
          <a:p>
            <a:pPr lvl="3"/>
            <a:r>
              <a:t>3ⅹ8 </a:t>
            </a:r>
            <a:r>
              <a:rPr lang="ko-KR" altLang="en-US"/>
              <a:t>디코더의 진리표                              논리회로 </a:t>
            </a:r>
            <a:endParaRPr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235450"/>
            <a:ext cx="5726112" cy="230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13" y="3933825"/>
            <a:ext cx="2252662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조합 논리회로</a:t>
            </a:r>
            <a:endParaRPr lang="ko-KR" altLang="en-US" smtClean="0"/>
          </a:p>
        </p:txBody>
      </p:sp>
      <p:sp>
        <p:nvSpPr>
          <p:cNvPr id="2048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멀티플렉서와 디멀티플렉서</a:t>
            </a:r>
          </a:p>
          <a:p>
            <a:pPr lvl="1"/>
            <a:r>
              <a:t>멀티플렉서</a:t>
            </a:r>
            <a:r>
              <a:rPr lang="en-US" altLang="ko-KR"/>
              <a:t>(Multiplexer)</a:t>
            </a:r>
          </a:p>
          <a:p>
            <a:pPr lvl="3"/>
            <a:r>
              <a:rPr lang="ko-KR" altLang="en-US"/>
              <a:t>여러 개의 입력 중 하나의 입력만을 출력에 전달해주는 조합 논리 회로다</a:t>
            </a:r>
            <a:r>
              <a:t>. </a:t>
            </a:r>
          </a:p>
          <a:p>
            <a:pPr lvl="3"/>
            <a:r>
              <a:rPr lang="ko-KR" altLang="en-US"/>
              <a:t>선택 신호에 의해 여러 개의 입력 중 하나의 입력만이 선택된다</a:t>
            </a:r>
            <a:r>
              <a:t>. </a:t>
            </a:r>
          </a:p>
          <a:p>
            <a:pPr lvl="3"/>
            <a:endParaRPr sz="1000"/>
          </a:p>
          <a:p>
            <a:pPr lvl="1"/>
            <a:r>
              <a:t>디멀티플렉서</a:t>
            </a:r>
            <a:r>
              <a:rPr lang="en-US" altLang="ko-KR"/>
              <a:t>(Demultiplexer)</a:t>
            </a:r>
          </a:p>
          <a:p>
            <a:pPr lvl="3"/>
            <a:r>
              <a:rPr lang="ko-KR" altLang="en-US"/>
              <a:t>한꺼번에 들어온 여러 신호 중에서 하나를 골라서 출력하는 장치다</a:t>
            </a:r>
            <a:r>
              <a:t>. </a:t>
            </a:r>
          </a:p>
          <a:p>
            <a:pPr lvl="3"/>
            <a:endParaRPr sz="1000"/>
          </a:p>
          <a:p>
            <a:pPr lvl="1"/>
            <a:r>
              <a:t>멀티플렉서와 </a:t>
            </a:r>
            <a:r>
              <a:rPr lang="en-US" altLang="ko-KR"/>
              <a:t/>
            </a:r>
            <a:br>
              <a:rPr lang="en-US" altLang="ko-KR"/>
            </a:br>
            <a:r>
              <a:t>디멀티플렉서의 관계 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38" y="3716338"/>
            <a:ext cx="47275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조합 논리회로</a:t>
            </a:r>
            <a:endParaRPr lang="ko-KR" altLang="en-US" smtClean="0"/>
          </a:p>
        </p:txBody>
      </p:sp>
      <p:sp>
        <p:nvSpPr>
          <p:cNvPr id="2048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err="1"/>
              <a:t>멀티플렉서</a:t>
            </a:r>
            <a:endParaRPr/>
          </a:p>
          <a:p>
            <a:pPr lvl="3">
              <a:defRPr/>
            </a:pPr>
            <a:r>
              <a:rPr lang="ko-KR" altLang="en-US" spc="-100"/>
              <a:t>다중 입력 데이터를 단일 출력하므로 데이터 </a:t>
            </a:r>
            <a:r>
              <a:rPr lang="ko-KR" altLang="en-US" spc="-100" err="1"/>
              <a:t>선택기</a:t>
            </a:r>
            <a:r>
              <a:rPr spc="-100"/>
              <a:t>(data selector)</a:t>
            </a:r>
            <a:r>
              <a:rPr lang="ko-KR" altLang="en-US" spc="-100"/>
              <a:t>라고도 한다</a:t>
            </a:r>
            <a:r>
              <a:rPr spc="-100"/>
              <a:t>.</a:t>
            </a:r>
          </a:p>
          <a:p>
            <a:pPr lvl="3">
              <a:defRPr/>
            </a:pPr>
            <a:r>
              <a:rPr/>
              <a:t>N</a:t>
            </a:r>
            <a:r>
              <a:rPr lang="ko-KR" altLang="en-US"/>
              <a:t>개의 입력이 있는 경우 </a:t>
            </a:r>
            <a:r>
              <a:rPr/>
              <a:t>log</a:t>
            </a:r>
            <a:r>
              <a:rPr baseline="-25000"/>
              <a:t>2</a:t>
            </a:r>
            <a:r>
              <a:rPr/>
              <a:t>N</a:t>
            </a:r>
            <a:r>
              <a:rPr lang="ko-KR" altLang="en-US"/>
              <a:t>개 만큼의 선택 신호가 필요하다</a:t>
            </a:r>
            <a:r>
              <a:rPr/>
              <a:t>. </a:t>
            </a:r>
          </a:p>
          <a:p>
            <a:pPr lvl="2">
              <a:defRPr/>
            </a:pPr>
            <a:endParaRPr sz="1200"/>
          </a:p>
          <a:p>
            <a:pPr lvl="1">
              <a:defRPr/>
            </a:pPr>
            <a:r>
              <a:rPr lang="en-US" altLang="ko-KR"/>
              <a:t>4</a:t>
            </a:r>
            <a:r>
              <a:rPr/>
              <a:t>개의 입력이 존재하는 </a:t>
            </a:r>
            <a:r>
              <a:rPr lang="en-US" altLang="ko-KR"/>
              <a:t>4 x 1 </a:t>
            </a:r>
            <a:r>
              <a:rPr err="1"/>
              <a:t>멀티플렉서의</a:t>
            </a:r>
            <a:r>
              <a:rPr/>
              <a:t> </a:t>
            </a:r>
            <a:r>
              <a:rPr err="1"/>
              <a:t>진리표</a:t>
            </a:r>
            <a:r>
              <a:rPr lang="en-US" altLang="ko-KR"/>
              <a:t>, </a:t>
            </a:r>
            <a:r>
              <a:rPr/>
              <a:t>논리회로</a:t>
            </a:r>
            <a:r>
              <a:rPr lang="en-US" altLang="ko-KR"/>
              <a:t>, </a:t>
            </a:r>
            <a:r>
              <a:rPr/>
              <a:t>논리기호</a:t>
            </a:r>
          </a:p>
          <a:p>
            <a:pPr lvl="3">
              <a:defRPr/>
            </a:pPr>
            <a:r>
              <a:rPr/>
              <a:t>4</a:t>
            </a:r>
            <a:r>
              <a:rPr lang="ko-KR" altLang="en-US"/>
              <a:t>개의 입력</a:t>
            </a:r>
            <a:r>
              <a:rPr/>
              <a:t>(Input 0 ~ Input 3)</a:t>
            </a:r>
            <a:r>
              <a:rPr lang="ko-KR" altLang="en-US"/>
              <a:t>은 선택선</a:t>
            </a:r>
            <a:r>
              <a:rPr/>
              <a:t>(S0, S1)</a:t>
            </a:r>
            <a:r>
              <a:rPr lang="ko-KR" altLang="en-US"/>
              <a:t>에 의해 입력선 중 하나만이 출력으로 전달된다</a:t>
            </a:r>
            <a:r>
              <a:rPr/>
              <a:t>.</a:t>
            </a:r>
          </a:p>
          <a:p>
            <a:pPr>
              <a:defRPr/>
            </a:pPr>
            <a:endParaRPr/>
          </a:p>
        </p:txBody>
      </p:sp>
      <p:pic>
        <p:nvPicPr>
          <p:cNvPr id="2150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797300"/>
            <a:ext cx="2982913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5" y="3787775"/>
            <a:ext cx="3498850" cy="244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3795713"/>
            <a:ext cx="2379662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내용 개체 틀 3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4159250"/>
          </a:xfrm>
          <a:ln>
            <a:round/>
            <a:headEnd/>
            <a:tailEnd/>
          </a:ln>
        </p:spPr>
        <p:txBody>
          <a:bodyPr/>
          <a:lstStyle/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smtClean="0"/>
              <a:t>조합 논리회로와 순차 논리회로의 개념을 이해한다</a:t>
            </a:r>
            <a:r>
              <a:rPr sz="2400" smtClean="0"/>
              <a:t>.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smtClean="0"/>
              <a:t>다양한 조합 논리회로를 알아본다</a:t>
            </a:r>
            <a:r>
              <a:rPr sz="2400" smtClean="0"/>
              <a:t>.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smtClean="0"/>
              <a:t>순차 논리회로의 설계 기법과 그 종류를 알아본다</a:t>
            </a:r>
            <a:r>
              <a:rPr sz="2400" smtClean="0"/>
              <a:t>.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smtClean="0"/>
              <a:t>컴퓨터에서 조합 논리회로와 순차 논리회로를 활용하는 방법을 공부한다</a:t>
            </a:r>
            <a:r>
              <a:rPr sz="2400" smtClean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9525"/>
            <a:ext cx="44291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3200" dirty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학습목표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조합 논리회로</a:t>
            </a:r>
            <a:endParaRPr lang="ko-KR" altLang="en-US" smtClean="0"/>
          </a:p>
        </p:txBody>
      </p:sp>
      <p:sp>
        <p:nvSpPr>
          <p:cNvPr id="2253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디멀티플렉서</a:t>
            </a:r>
          </a:p>
          <a:p>
            <a:pPr lvl="3"/>
            <a:r>
              <a:rPr lang="ko-KR" altLang="en-US"/>
              <a:t>멀티플렉서의 역기능을 수행하는 조합 논리 회로</a:t>
            </a:r>
          </a:p>
          <a:p>
            <a:pPr lvl="3"/>
            <a:r>
              <a:rPr lang="ko-KR" altLang="en-US"/>
              <a:t>선택선을 통해 여러 개의 출력선 중 하나의 출력선에만 출력을 전달</a:t>
            </a:r>
            <a:endParaRPr/>
          </a:p>
          <a:p>
            <a:pPr lvl="3"/>
            <a:endParaRPr lang="ko-KR" altLang="en-US"/>
          </a:p>
          <a:p>
            <a:pPr lvl="1"/>
            <a:r>
              <a:rPr lang="en-US" altLang="ko-KR"/>
              <a:t>1 x 4 </a:t>
            </a:r>
            <a:r>
              <a:t>디멀티플렉서의 진리표</a:t>
            </a:r>
          </a:p>
          <a:p>
            <a:pPr lvl="3"/>
            <a:r>
              <a:rPr lang="ko-KR" altLang="en-US"/>
              <a:t>두 선택신호의 조합에 의해서 입력신호가 출력될 곳이 결정된다</a:t>
            </a:r>
            <a:r>
              <a:t>. </a:t>
            </a:r>
          </a:p>
        </p:txBody>
      </p:sp>
      <p:pic>
        <p:nvPicPr>
          <p:cNvPr id="2253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13" y="3429000"/>
            <a:ext cx="2662237" cy="198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38" y="3429000"/>
            <a:ext cx="3341687" cy="29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3508375"/>
            <a:ext cx="2913062" cy="229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조합 논리회로</a:t>
            </a:r>
            <a:endParaRPr lang="ko-KR" altLang="en-US" smtClean="0"/>
          </a:p>
        </p:txBody>
      </p:sp>
      <p:sp>
        <p:nvSpPr>
          <p:cNvPr id="2048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/>
              <a:t>패리티 검사기</a:t>
            </a:r>
            <a:endParaRPr lang="en-US" altLang="ko-KR"/>
          </a:p>
          <a:p>
            <a:pPr lvl="1">
              <a:defRPr/>
            </a:pPr>
            <a:r>
              <a:rPr/>
              <a:t>패리티 비트</a:t>
            </a:r>
            <a:r>
              <a:rPr lang="en-US" altLang="ko-KR"/>
              <a:t>(parity bit)</a:t>
            </a:r>
          </a:p>
          <a:p>
            <a:pPr lvl="3">
              <a:defRPr/>
            </a:pPr>
            <a:r>
              <a:rPr lang="ko-KR" altLang="en-US"/>
              <a:t>데이터 전송과정에서 오류 검사를 위해서 추가한 비트다</a:t>
            </a:r>
            <a:r>
              <a:t>.</a:t>
            </a:r>
            <a:endParaRPr lang="ko-KR" altLang="en-US"/>
          </a:p>
          <a:p>
            <a:pPr lvl="3">
              <a:defRPr/>
            </a:pPr>
            <a:r>
              <a:rPr lang="ko-KR" altLang="en-US" spc="-100"/>
              <a:t>짝수 패리티 비트</a:t>
            </a:r>
            <a:r>
              <a:rPr spc="-100"/>
              <a:t>:</a:t>
            </a:r>
            <a:r>
              <a:rPr lang="ko-KR" altLang="en-US" spc="-100"/>
              <a:t> 데이터에서 </a:t>
            </a:r>
            <a:r>
              <a:rPr spc="-100"/>
              <a:t>1</a:t>
            </a:r>
            <a:r>
              <a:rPr lang="ko-KR" altLang="en-US" spc="-100"/>
              <a:t>의 개수를 짝수로 맞추기 위해서 사용하는 비트다</a:t>
            </a:r>
            <a:r>
              <a:rPr spc="-100"/>
              <a:t>.</a:t>
            </a:r>
            <a:endParaRPr lang="ko-KR" altLang="en-US" spc="-100"/>
          </a:p>
          <a:p>
            <a:pPr lvl="3">
              <a:defRPr/>
            </a:pPr>
            <a:r>
              <a:rPr lang="ko-KR" altLang="en-US" spc="-100"/>
              <a:t>홀수 패리티 비트</a:t>
            </a:r>
            <a:r>
              <a:rPr spc="-100"/>
              <a:t>: </a:t>
            </a:r>
            <a:r>
              <a:rPr lang="ko-KR" altLang="en-US" spc="-100"/>
              <a:t>데이터에서 </a:t>
            </a:r>
            <a:r>
              <a:rPr spc="-100"/>
              <a:t>1</a:t>
            </a:r>
            <a:r>
              <a:rPr lang="ko-KR" altLang="en-US" spc="-100"/>
              <a:t>의 개수를 홀수로 맞추기 위해서 사용하는 비트다</a:t>
            </a:r>
            <a:r>
              <a:rPr spc="-100"/>
              <a:t>.</a:t>
            </a:r>
          </a:p>
          <a:p>
            <a:pPr lvl="3">
              <a:defRPr/>
            </a:pPr>
            <a:endParaRPr lang="ko-KR" altLang="en-US" sz="1400" spc="-100"/>
          </a:p>
          <a:p>
            <a:pPr lvl="1">
              <a:defRPr/>
            </a:pPr>
            <a:r>
              <a:rPr lang="en-US" altLang="ko-KR"/>
              <a:t>3</a:t>
            </a:r>
            <a:r>
              <a:rPr/>
              <a:t>비트의 </a:t>
            </a:r>
            <a:r>
              <a:rPr lang="en-US" altLang="ko-KR"/>
              <a:t>2</a:t>
            </a:r>
            <a:r>
              <a:rPr/>
              <a:t>진수에 대한 홀수 패리티 비트와 짝수 패리티 비트 </a:t>
            </a:r>
            <a:r>
              <a:rPr err="1"/>
              <a:t>진리표</a:t>
            </a:r>
            <a:endParaRPr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573463"/>
            <a:ext cx="4149725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dirty="0" smtClean="0"/>
              <a:t>조합 논리회로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짝수와 홀수 패리티 비트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짝수 패리티 발생기</a:t>
                </a:r>
                <a:endParaRPr lang="en-US" altLang="ko-KR" dirty="0" smtClean="0"/>
              </a:p>
              <a:p>
                <a:pPr lvl="3"/>
                <a:r>
                  <a:rPr lang="ko-KR" altLang="en-US" dirty="0" smtClean="0"/>
                  <a:t>짝수 패리티 발생기의 </a:t>
                </a:r>
                <a:r>
                  <a:rPr lang="ko-KR" altLang="en-US" dirty="0" err="1" smtClean="0"/>
                  <a:t>진리표를</a:t>
                </a:r>
                <a:r>
                  <a:rPr lang="ko-KR" altLang="en-US" dirty="0" smtClean="0"/>
                  <a:t> 통해서 </a:t>
                </a:r>
                <a:r>
                  <a:rPr lang="ko-KR" altLang="en-US" dirty="0" err="1" smtClean="0"/>
                  <a:t>부울</a:t>
                </a:r>
                <a:r>
                  <a:rPr lang="ko-KR" altLang="en-US" dirty="0" smtClean="0"/>
                  <a:t> 대식을 표현하면 </a:t>
                </a:r>
                <a:r>
                  <a:rPr lang="en-US" altLang="ko-KR" i="1" dirty="0" smtClean="0"/>
                  <a:t>P</a:t>
                </a:r>
                <a:r>
                  <a:rPr lang="en-US" altLang="ko-KR" i="1" baseline="-25000" dirty="0" smtClean="0"/>
                  <a:t>E</a:t>
                </a:r>
                <a:r>
                  <a:rPr lang="en-US" altLang="ko-KR" dirty="0" smtClean="0"/>
                  <a:t>=</a:t>
                </a:r>
                <a:r>
                  <a:rPr lang="en-US" altLang="ko-KR" i="1" dirty="0" smtClean="0"/>
                  <a:t>A</a:t>
                </a:r>
                <a:r>
                  <a:rPr lang="ko-KR" altLang="en-US" dirty="0" smtClean="0"/>
                  <a:t>⊕</a:t>
                </a:r>
                <a:r>
                  <a:rPr lang="en-US" altLang="ko-KR" i="1" dirty="0" smtClean="0"/>
                  <a:t>B</a:t>
                </a:r>
                <a:r>
                  <a:rPr lang="ko-KR" altLang="en-US" dirty="0" smtClean="0"/>
                  <a:t>⊕</a:t>
                </a:r>
                <a:r>
                  <a:rPr lang="en-US" altLang="ko-KR" i="1" dirty="0" smtClean="0"/>
                  <a:t>C</a:t>
                </a:r>
              </a:p>
              <a:p>
                <a:pPr lvl="3"/>
                <a:r>
                  <a:rPr lang="ko-KR" altLang="en-US" dirty="0" smtClean="0"/>
                  <a:t>논리회로</a:t>
                </a:r>
                <a:endParaRPr lang="en-US" altLang="ko-KR" dirty="0" smtClean="0"/>
              </a:p>
              <a:p>
                <a:pPr lvl="3"/>
                <a:endParaRPr lang="en-US" altLang="ko-KR" dirty="0"/>
              </a:p>
              <a:p>
                <a:pPr lvl="3"/>
                <a:endParaRPr lang="en-US" altLang="ko-KR" dirty="0" smtClean="0"/>
              </a:p>
              <a:p>
                <a:pPr lvl="3"/>
                <a:endParaRPr lang="en-US" altLang="ko-KR" dirty="0"/>
              </a:p>
              <a:p>
                <a:pPr lvl="3"/>
                <a:endParaRPr lang="en-US" altLang="ko-KR" dirty="0" smtClean="0"/>
              </a:p>
              <a:p>
                <a:pPr lvl="3"/>
                <a:endParaRPr lang="en-US" altLang="ko-KR" dirty="0"/>
              </a:p>
              <a:p>
                <a:pPr lvl="1"/>
                <a:r>
                  <a:rPr lang="ko-KR" altLang="en-US" dirty="0" smtClean="0"/>
                  <a:t>홀수 패리티 발생기</a:t>
                </a:r>
                <a:endParaRPr lang="en-US" altLang="ko-KR" dirty="0" smtClean="0"/>
              </a:p>
              <a:p>
                <a:pPr lvl="3"/>
                <a:r>
                  <a:rPr lang="ko-KR" altLang="en-US" dirty="0" smtClean="0"/>
                  <a:t>홀수 패리티 발생기의 </a:t>
                </a:r>
                <a:r>
                  <a:rPr lang="ko-KR" altLang="en-US" dirty="0" err="1" smtClean="0"/>
                  <a:t>진리표를</a:t>
                </a:r>
                <a:r>
                  <a:rPr lang="ko-KR" altLang="en-US" dirty="0" smtClean="0"/>
                  <a:t> 통해서 </a:t>
                </a:r>
                <a:r>
                  <a:rPr lang="ko-KR" altLang="en-US" dirty="0" err="1" smtClean="0"/>
                  <a:t>부울</a:t>
                </a:r>
                <a:r>
                  <a:rPr lang="ko-KR" altLang="en-US" dirty="0" smtClean="0"/>
                  <a:t> 대식을 표현하면</a:t>
                </a:r>
                <a:r>
                  <a:rPr lang="en-US" altLang="ko-KR" i="1" dirty="0"/>
                  <a:t> </a:t>
                </a:r>
                <a:r>
                  <a:rPr lang="en-US" altLang="ko-KR" i="1" dirty="0" smtClean="0"/>
                  <a:t>P</a:t>
                </a:r>
                <a:r>
                  <a:rPr lang="en-US" altLang="ko-KR" i="1" baseline="-25000" dirty="0" smtClean="0"/>
                  <a:t>0</a:t>
                </a:r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ko-KR" i="1" dirty="0"/>
                          <m:t>A</m:t>
                        </m:r>
                        <m:r>
                          <m:rPr>
                            <m:nor/>
                          </m:rPr>
                          <a:rPr lang="ko-KR" altLang="en-US" dirty="0"/>
                          <m:t>⊕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B</m:t>
                        </m:r>
                        <m:r>
                          <m:rPr>
                            <m:nor/>
                          </m:rPr>
                          <a:rPr lang="ko-KR" altLang="en-US" dirty="0"/>
                          <m:t>⊕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C</m:t>
                        </m:r>
                      </m:e>
                    </m:acc>
                  </m:oMath>
                </a14:m>
                <a:endParaRPr lang="en-US" altLang="ko-KR" dirty="0" smtClean="0"/>
              </a:p>
              <a:p>
                <a:pPr lvl="3"/>
                <a:r>
                  <a:rPr lang="ko-KR" altLang="en-US" dirty="0" smtClean="0"/>
                  <a:t>논리회</a:t>
                </a:r>
                <a:r>
                  <a:rPr lang="ko-KR" altLang="en-US" dirty="0"/>
                  <a:t>로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2"/>
                <a:stretch>
                  <a:fillRect l="-909" t="-8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636838"/>
            <a:ext cx="3279775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300663"/>
            <a:ext cx="361315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5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285984" y="4286256"/>
            <a:ext cx="5929354" cy="785819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altLang="ko-KR" sz="5400" b="1" kern="10" dirty="0" smtClean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333300"/>
                </a:soli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돋움" pitchFamily="50" charset="-127"/>
              </a:rPr>
              <a:t>Thank You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51435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dirty="0" smtClean="0"/>
              <a:t> </a:t>
            </a:r>
            <a:r>
              <a:rPr lang="ko-KR" altLang="en-US" dirty="0" smtClean="0"/>
              <a:t>조합 논리회로와 순차 논리회로의 개념</a:t>
            </a:r>
            <a:endParaRPr dirty="0" smtClean="0"/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dirty="0" smtClean="0"/>
              <a:t> </a:t>
            </a:r>
            <a:r>
              <a:rPr lang="ko-KR" altLang="en-US" dirty="0" smtClean="0"/>
              <a:t>조합 논리회로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dirty="0" smtClean="0"/>
              <a:t> </a:t>
            </a:r>
            <a:r>
              <a:rPr lang="ko-KR" altLang="en-US" dirty="0" smtClean="0"/>
              <a:t>순차 논리회로</a:t>
            </a:r>
            <a:endParaRPr dirty="0"/>
          </a:p>
          <a:p>
            <a:pPr>
              <a:defRPr/>
            </a:pPr>
            <a:endParaRPr dirty="0"/>
          </a:p>
        </p:txBody>
      </p:sp>
      <p:sp>
        <p:nvSpPr>
          <p:cNvPr id="51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FFFF"/>
                </a:solidFill>
              </a:rPr>
              <a:t>목 차</a:t>
            </a:r>
            <a:endParaRPr lang="ko-KR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3"/>
          <p:cNvSpPr>
            <a:spLocks noGrp="1"/>
          </p:cNvSpPr>
          <p:nvPr>
            <p:ph type="title"/>
          </p:nvPr>
        </p:nvSpPr>
        <p:spPr>
          <a:xfrm>
            <a:off x="1090613" y="60325"/>
            <a:ext cx="7874000" cy="439738"/>
          </a:xfrm>
        </p:spPr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smtClean="0"/>
              <a:t>조합 논리회로와 순차 논리회로의 개념</a:t>
            </a:r>
            <a:endParaRPr lang="ko-KR" altLang="en-US" smtClean="0"/>
          </a:p>
        </p:txBody>
      </p:sp>
      <p:sp>
        <p:nvSpPr>
          <p:cNvPr id="6147" name="내용 개체 틀 4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조합 논리회로</a:t>
            </a:r>
            <a:r>
              <a:rPr lang="en-US" altLang="ko-KR"/>
              <a:t>(combinational logic circuit)</a:t>
            </a:r>
          </a:p>
          <a:p>
            <a:pPr lvl="3"/>
            <a:r>
              <a:rPr lang="ko-KR" altLang="en-US"/>
              <a:t>출력신호가 입력신호에 의해서만 결정된다</a:t>
            </a:r>
            <a:r>
              <a:t>. </a:t>
            </a:r>
            <a:endParaRPr lang="ko-KR" altLang="en-US"/>
          </a:p>
          <a:p>
            <a:pPr lvl="3"/>
            <a:r>
              <a:rPr lang="ko-KR" altLang="en-US"/>
              <a:t>기본적인 논리회로인 논리곱</a:t>
            </a:r>
            <a:r>
              <a:t>(AND), </a:t>
            </a:r>
            <a:r>
              <a:rPr lang="ko-KR" altLang="en-US"/>
              <a:t>논리합</a:t>
            </a:r>
            <a:r>
              <a:t>(OR), </a:t>
            </a:r>
            <a:r>
              <a:rPr lang="ko-KR" altLang="en-US"/>
              <a:t>논리부정</a:t>
            </a:r>
            <a:r>
              <a:t>(NOT) </a:t>
            </a:r>
            <a:r>
              <a:rPr lang="ko-KR" altLang="en-US"/>
              <a:t>등의 기본적인 논리소자의 조합으로 만들어 지고 플립플롭과 같은 기억소자는 포함하지 않는다</a:t>
            </a:r>
            <a:r>
              <a:t>. </a:t>
            </a:r>
          </a:p>
          <a:p>
            <a:pPr lvl="3"/>
            <a:endParaRPr lang="ko-KR" altLang="en-US" sz="1100"/>
          </a:p>
          <a:p>
            <a:pPr lvl="1"/>
            <a:r>
              <a:rPr lang="en-US" altLang="ko-KR"/>
              <a:t>n</a:t>
            </a:r>
            <a:r>
              <a:t>개의 입력을 받아 </a:t>
            </a:r>
            <a:r>
              <a:rPr lang="en-US" altLang="ko-KR"/>
              <a:t>m</a:t>
            </a:r>
            <a:r>
              <a:t>개의 출력을 내는 조합 논리회로의 블록도</a:t>
            </a:r>
            <a:endParaRPr lang="en-US" altLang="ko-KR"/>
          </a:p>
          <a:p>
            <a:pPr lvl="3"/>
            <a:r>
              <a:rPr lang="ko-KR" altLang="en-US"/>
              <a:t>입력신호가 </a:t>
            </a:r>
            <a:r>
              <a:t>n</a:t>
            </a:r>
            <a:r>
              <a:rPr lang="ko-KR" altLang="en-US"/>
              <a:t>개이므로 </a:t>
            </a:r>
            <a:r>
              <a:t>2</a:t>
            </a:r>
            <a:r>
              <a:rPr baseline="30000"/>
              <a:t>n </a:t>
            </a:r>
            <a:r>
              <a:rPr lang="ko-KR" altLang="en-US"/>
              <a:t>개의 입력신호 조합을 만들어 낼 수 있다</a:t>
            </a:r>
            <a:r>
              <a:t>. </a:t>
            </a:r>
          </a:p>
          <a:p>
            <a:pPr lvl="3"/>
            <a:endParaRPr/>
          </a:p>
          <a:p>
            <a:pPr lvl="3"/>
            <a:endParaRPr/>
          </a:p>
          <a:p>
            <a:pPr lvl="3"/>
            <a:endParaRPr/>
          </a:p>
          <a:p>
            <a:pPr lvl="3"/>
            <a:endParaRPr sz="1200"/>
          </a:p>
          <a:p>
            <a:pPr lvl="3"/>
            <a:endParaRPr/>
          </a:p>
          <a:p>
            <a:pPr lvl="1"/>
            <a:r>
              <a:t>조합 논리 회로의 종류</a:t>
            </a:r>
          </a:p>
          <a:p>
            <a:pPr lvl="3"/>
            <a:r>
              <a:rPr lang="ko-KR" altLang="en-US"/>
              <a:t>가산기</a:t>
            </a:r>
            <a:r>
              <a:t>(Adder), </a:t>
            </a:r>
            <a:r>
              <a:rPr lang="ko-KR" altLang="en-US"/>
              <a:t>비교기</a:t>
            </a:r>
            <a:r>
              <a:t>(Comparator), </a:t>
            </a:r>
            <a:r>
              <a:rPr lang="ko-KR" altLang="en-US"/>
              <a:t>디코더</a:t>
            </a:r>
            <a:r>
              <a:t>(Decoder)</a:t>
            </a:r>
            <a:r>
              <a:rPr lang="ko-KR" altLang="en-US"/>
              <a:t>와 인코더</a:t>
            </a:r>
            <a:r>
              <a:t>(Encoder), </a:t>
            </a:r>
            <a:r>
              <a:rPr lang="ko-KR" altLang="en-US"/>
              <a:t>멀티플렉서</a:t>
            </a:r>
            <a:r>
              <a:t>(Multiplexer),</a:t>
            </a:r>
            <a:r>
              <a:rPr lang="ko-KR" altLang="en-US"/>
              <a:t> 디멀티플렉서</a:t>
            </a:r>
            <a:r>
              <a:t>(Demultiplexer), </a:t>
            </a:r>
            <a:r>
              <a:rPr lang="ko-KR" altLang="en-US"/>
              <a:t>코드변환기</a:t>
            </a:r>
            <a:r>
              <a:t>(Code converter) </a:t>
            </a:r>
            <a:r>
              <a:rPr lang="ko-KR" altLang="en-US"/>
              <a:t>등이 있다</a:t>
            </a:r>
            <a:r>
              <a:t>.</a:t>
            </a:r>
            <a:r>
              <a:rPr lang="ko-KR" altLang="en-US"/>
              <a:t> </a:t>
            </a:r>
            <a:endParaRPr/>
          </a:p>
          <a:p>
            <a:pPr lvl="1"/>
            <a:endParaRPr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656013"/>
            <a:ext cx="3744913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7874000" cy="439738"/>
          </a:xfrm>
        </p:spPr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smtClean="0"/>
              <a:t>조합 논리회로와 순차 논리회로의 개념</a:t>
            </a:r>
            <a:endParaRPr lang="ko-KR" altLang="en-US" smtClean="0"/>
          </a:p>
        </p:txBody>
      </p:sp>
      <p:sp>
        <p:nvSpPr>
          <p:cNvPr id="717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순차 논리회로</a:t>
            </a:r>
            <a:r>
              <a:rPr lang="en-US" altLang="ko-KR"/>
              <a:t>(sequential logic circuit)</a:t>
            </a:r>
          </a:p>
          <a:p>
            <a:pPr lvl="1"/>
            <a:r>
              <a:t>출력신호는 입력신호뿐만 아니라 이전 상태의 논리값에 의해 결정</a:t>
            </a:r>
          </a:p>
          <a:p>
            <a:pPr lvl="1"/>
            <a:r>
              <a:t>조합 논리회로와 기억소자로 구성되며</a:t>
            </a:r>
            <a:r>
              <a:rPr lang="en-US" altLang="ko-KR"/>
              <a:t>, </a:t>
            </a:r>
            <a:r>
              <a:t>기억소자가 궤환을 형성</a:t>
            </a:r>
          </a:p>
          <a:p>
            <a:pPr lvl="3"/>
            <a:r>
              <a:rPr lang="ko-KR" altLang="en-US"/>
              <a:t>기억소자는 </a:t>
            </a:r>
            <a:r>
              <a:t>2</a:t>
            </a:r>
            <a:r>
              <a:rPr lang="ko-KR" altLang="en-US"/>
              <a:t>진 정보를</a:t>
            </a:r>
            <a:r>
              <a:t> </a:t>
            </a:r>
            <a:r>
              <a:rPr lang="ko-KR" altLang="en-US"/>
              <a:t>저장할 수 있는 장치로 플립플롭을 사용한다</a:t>
            </a:r>
            <a:r>
              <a:t>.</a:t>
            </a:r>
          </a:p>
          <a:p>
            <a:pPr lvl="1"/>
            <a:r>
              <a:t>순차 논리 회로의 블록도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 sz="2800"/>
          </a:p>
          <a:p>
            <a:pPr lvl="1"/>
            <a:endParaRPr lang="en-US" sz="1800"/>
          </a:p>
          <a:p>
            <a:pPr lvl="1"/>
            <a:endParaRPr lang="en-US"/>
          </a:p>
          <a:p>
            <a:pPr lvl="1"/>
            <a:r>
              <a:t>동기</a:t>
            </a:r>
            <a:r>
              <a:rPr lang="en-US" altLang="ko-KR"/>
              <a:t>(Synchronous)</a:t>
            </a:r>
            <a:r>
              <a:t>식 순차 논리회로</a:t>
            </a:r>
          </a:p>
          <a:p>
            <a:pPr lvl="3"/>
            <a:r>
              <a:rPr lang="ko-KR" altLang="en-US"/>
              <a:t>클록 펄스가 들어오는 시점에서 상태가 변화하는 회로다</a:t>
            </a:r>
            <a:r>
              <a:t>.</a:t>
            </a:r>
            <a:endParaRPr lang="ko-KR" altLang="en-US"/>
          </a:p>
          <a:p>
            <a:pPr lvl="1"/>
            <a:r>
              <a:t>비동기</a:t>
            </a:r>
            <a:r>
              <a:rPr lang="en-US" altLang="ko-KR"/>
              <a:t>(Asynchronous)</a:t>
            </a:r>
            <a:r>
              <a:t>식 순차 논리회로</a:t>
            </a:r>
          </a:p>
          <a:p>
            <a:pPr lvl="3"/>
            <a:r>
              <a:rPr lang="ko-KR" altLang="en-US"/>
              <a:t>클록펄스에 영향을 받지 않고 현재 입력되는 입력 값이 변화하는 순서에 따라 동작하는 논리회로다</a:t>
            </a:r>
            <a:r>
              <a:t>.</a:t>
            </a:r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3013075"/>
            <a:ext cx="4448175" cy="171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조합 논리회로</a:t>
            </a:r>
            <a:endParaRPr lang="ko-KR" altLang="en-US" smtClean="0"/>
          </a:p>
        </p:txBody>
      </p:sp>
      <p:sp>
        <p:nvSpPr>
          <p:cNvPr id="819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가산기</a:t>
            </a:r>
            <a:r>
              <a:rPr lang="en-US" altLang="ko-KR"/>
              <a:t>(Adder)</a:t>
            </a:r>
          </a:p>
          <a:p>
            <a:pPr lvl="3"/>
            <a:r>
              <a:rPr lang="ko-KR" altLang="en-US"/>
              <a:t>두 개 이상의 입력을 이용하여 이들의 합을 출력하는 조합 논리회로다</a:t>
            </a:r>
            <a:r>
              <a:t>. </a:t>
            </a:r>
          </a:p>
          <a:p>
            <a:pPr lvl="3"/>
            <a:r>
              <a:rPr lang="ko-KR" altLang="en-US"/>
              <a:t>반가산기</a:t>
            </a:r>
            <a:r>
              <a:t>, </a:t>
            </a:r>
            <a:r>
              <a:rPr lang="ko-KR" altLang="en-US"/>
              <a:t>전가산기</a:t>
            </a:r>
            <a:r>
              <a:t>, </a:t>
            </a:r>
            <a:r>
              <a:rPr lang="ko-KR" altLang="en-US"/>
              <a:t>병렬 가산기가 있다</a:t>
            </a:r>
            <a:r>
              <a:t>. </a:t>
            </a:r>
          </a:p>
          <a:p>
            <a:pPr lvl="3"/>
            <a:endParaRPr sz="800"/>
          </a:p>
          <a:p>
            <a:pPr lvl="1"/>
            <a:r>
              <a:t>반가산기</a:t>
            </a:r>
            <a:r>
              <a:rPr lang="en-US" altLang="ko-KR"/>
              <a:t>(Half Adder)</a:t>
            </a:r>
          </a:p>
          <a:p>
            <a:pPr lvl="3"/>
            <a:r>
              <a:t>1</a:t>
            </a:r>
            <a:r>
              <a:rPr lang="ko-KR" altLang="en-US"/>
              <a:t>비트씩을 사용하는 두 개의 입력과 두 개의 출력으로 합</a:t>
            </a:r>
            <a:r>
              <a:t>(sum)</a:t>
            </a:r>
            <a:r>
              <a:rPr lang="ko-KR" altLang="en-US"/>
              <a:t>과 자리 올림</a:t>
            </a:r>
            <a:r>
              <a:t>(carry)</a:t>
            </a:r>
            <a:r>
              <a:rPr lang="ko-KR" altLang="en-US"/>
              <a:t>이 사용된다</a:t>
            </a:r>
            <a:r>
              <a:t>.</a:t>
            </a:r>
          </a:p>
          <a:p>
            <a:pPr lvl="3"/>
            <a:r>
              <a:rPr lang="ko-KR" altLang="en-US"/>
              <a:t>반가산기의 계산                                     반가산기의 진리표 </a:t>
            </a:r>
            <a:endParaRPr/>
          </a:p>
          <a:p>
            <a:pPr lvl="3"/>
            <a:endParaRPr/>
          </a:p>
          <a:p>
            <a:pPr lvl="3"/>
            <a:endParaRPr/>
          </a:p>
          <a:p>
            <a:pPr lvl="3"/>
            <a:endParaRPr/>
          </a:p>
          <a:p>
            <a:pPr lvl="3"/>
            <a:endParaRPr/>
          </a:p>
          <a:p>
            <a:pPr lvl="3"/>
            <a:endParaRPr/>
          </a:p>
          <a:p>
            <a:pPr lvl="3"/>
            <a:endParaRPr/>
          </a:p>
          <a:p>
            <a:pPr lvl="3"/>
            <a:endParaRPr/>
          </a:p>
          <a:p>
            <a:pPr lvl="3"/>
            <a:r>
              <a:rPr lang="ko-KR" altLang="en-US"/>
              <a:t>반가산기의 논리회로와 논리기호</a:t>
            </a:r>
            <a:endParaRPr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3597275"/>
            <a:ext cx="2974975" cy="220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3627438"/>
            <a:ext cx="2887662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75" y="5445125"/>
            <a:ext cx="3617913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조합 논리회로</a:t>
            </a:r>
            <a:endParaRPr lang="ko-KR" altLang="en-US" smtClean="0"/>
          </a:p>
        </p:txBody>
      </p:sp>
      <p:sp>
        <p:nvSpPr>
          <p:cNvPr id="921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/>
            <a:r>
              <a:t>전가산기</a:t>
            </a:r>
            <a:r>
              <a:rPr lang="en-US" altLang="ko-KR"/>
              <a:t>(Full Adder)</a:t>
            </a:r>
          </a:p>
          <a:p>
            <a:pPr lvl="3">
              <a:tabLst>
                <a:tab pos="269875" algn="l"/>
              </a:tabLst>
            </a:pPr>
            <a:r>
              <a:rPr lang="ko-KR" altLang="en-US"/>
              <a:t>두 입력</a:t>
            </a:r>
            <a:r>
              <a:t>, 2</a:t>
            </a:r>
            <a:r>
              <a:rPr lang="ko-KR" altLang="en-US"/>
              <a:t>진수 </a:t>
            </a:r>
            <a:r>
              <a:t>A</a:t>
            </a:r>
            <a:r>
              <a:rPr lang="ko-KR" altLang="en-US"/>
              <a:t>와 </a:t>
            </a:r>
            <a:r>
              <a:t>B </a:t>
            </a:r>
            <a:r>
              <a:rPr lang="ko-KR" altLang="en-US"/>
              <a:t>그리고 하위비트에서 발생한 자리 올림수를 포함하여 </a:t>
            </a:r>
            <a:r>
              <a:t>2</a:t>
            </a:r>
            <a:r>
              <a:rPr lang="ko-KR" altLang="en-US"/>
              <a:t>진수 </a:t>
            </a:r>
            <a:r>
              <a:t>3</a:t>
            </a:r>
            <a:r>
              <a:rPr lang="ko-KR" altLang="en-US"/>
              <a:t>개를 덧셈 연산하는 조합 논리회로다</a:t>
            </a:r>
            <a:r>
              <a:t>.</a:t>
            </a:r>
            <a:endParaRPr lang="ko-KR" altLang="en-US"/>
          </a:p>
          <a:p>
            <a:pPr lvl="3">
              <a:tabLst>
                <a:tab pos="269875" algn="l"/>
              </a:tabLst>
            </a:pPr>
            <a:r>
              <a:rPr lang="ko-KR" altLang="en-US"/>
              <a:t>전가산기의 </a:t>
            </a:r>
            <a:r>
              <a:t>8</a:t>
            </a:r>
            <a:r>
              <a:rPr lang="ko-KR" altLang="en-US"/>
              <a:t>종류 계산                                         진리표</a:t>
            </a:r>
            <a:endParaRPr/>
          </a:p>
          <a:p>
            <a:pPr lvl="3">
              <a:tabLst>
                <a:tab pos="269875" algn="l"/>
              </a:tabLst>
            </a:pPr>
            <a:endParaRPr/>
          </a:p>
          <a:p>
            <a:pPr lvl="3">
              <a:tabLst>
                <a:tab pos="269875" algn="l"/>
              </a:tabLst>
            </a:pPr>
            <a:endParaRPr/>
          </a:p>
          <a:p>
            <a:pPr lvl="3">
              <a:tabLst>
                <a:tab pos="269875" algn="l"/>
              </a:tabLst>
            </a:pPr>
            <a:endParaRPr/>
          </a:p>
          <a:p>
            <a:pPr lvl="3">
              <a:tabLst>
                <a:tab pos="269875" algn="l"/>
              </a:tabLst>
            </a:pPr>
            <a:endParaRPr/>
          </a:p>
          <a:p>
            <a:pPr lvl="3">
              <a:tabLst>
                <a:tab pos="269875" algn="l"/>
              </a:tabLst>
            </a:pPr>
            <a:endParaRPr/>
          </a:p>
          <a:p>
            <a:pPr lvl="3">
              <a:tabLst>
                <a:tab pos="269875" algn="l"/>
              </a:tabLst>
            </a:pPr>
            <a:endParaRPr/>
          </a:p>
          <a:p>
            <a:pPr lvl="3">
              <a:tabLst>
                <a:tab pos="269875" algn="l"/>
              </a:tabLst>
            </a:pPr>
            <a:endParaRPr/>
          </a:p>
          <a:p>
            <a:pPr lvl="3">
              <a:tabLst>
                <a:tab pos="269875" algn="l"/>
              </a:tabLst>
            </a:pPr>
            <a:endParaRPr/>
          </a:p>
          <a:p>
            <a:pPr lvl="3">
              <a:tabLst>
                <a:tab pos="269875" algn="l"/>
              </a:tabLst>
            </a:pPr>
            <a:endParaRPr/>
          </a:p>
          <a:p>
            <a:pPr lvl="3">
              <a:tabLst>
                <a:tab pos="269875" algn="l"/>
              </a:tabLst>
            </a:pPr>
            <a:r>
              <a:rPr lang="ko-KR" altLang="en-US"/>
              <a:t>논리회로와 논리기호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49500"/>
            <a:ext cx="5287963" cy="276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328863"/>
            <a:ext cx="3570288" cy="246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25" y="5238750"/>
            <a:ext cx="5962650" cy="150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조합 논리회로</a:t>
            </a:r>
            <a:endParaRPr lang="ko-KR" altLang="en-US" smtClean="0"/>
          </a:p>
        </p:txBody>
      </p:sp>
      <p:sp>
        <p:nvSpPr>
          <p:cNvPr id="1024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/>
            <a:r>
              <a:t>병렬 가신가</a:t>
            </a:r>
            <a:endParaRPr lang="en-US" altLang="ko-KR"/>
          </a:p>
          <a:p>
            <a:pPr lvl="3">
              <a:tabLst>
                <a:tab pos="269875" algn="l"/>
              </a:tabLst>
            </a:pPr>
            <a:r>
              <a:rPr lang="ko-KR" altLang="en-US"/>
              <a:t>전가산기를 병렬로 연결하면 여러 비트로 구성된 </a:t>
            </a:r>
            <a:r>
              <a:t>2</a:t>
            </a:r>
            <a:r>
              <a:rPr lang="ko-KR" altLang="en-US"/>
              <a:t>진수의 덧셈 연산을 수행할 수 있다</a:t>
            </a:r>
            <a:r>
              <a:t>. </a:t>
            </a:r>
          </a:p>
          <a:p>
            <a:pPr lvl="3">
              <a:tabLst>
                <a:tab pos="269875" algn="l"/>
              </a:tabLst>
            </a:pPr>
            <a:r>
              <a:t>4</a:t>
            </a:r>
            <a:r>
              <a:rPr lang="ko-KR" altLang="en-US"/>
              <a:t>개의 전가산기를 병렬로 연결해서 </a:t>
            </a:r>
            <a:r>
              <a:t>4</a:t>
            </a:r>
            <a:r>
              <a:rPr lang="ko-KR" altLang="en-US"/>
              <a:t>비트의 </a:t>
            </a:r>
            <a:r>
              <a:t>2</a:t>
            </a:r>
            <a:r>
              <a:rPr lang="ko-KR" altLang="en-US"/>
              <a:t>진수 덧셈을 수행하는 병렬 가산기다</a:t>
            </a:r>
            <a:r>
              <a:t>.</a:t>
            </a:r>
            <a:endParaRPr lang="ko-KR" altLang="en-US"/>
          </a:p>
          <a:p>
            <a:pPr lvl="4">
              <a:tabLst>
                <a:tab pos="269875" algn="l"/>
              </a:tabLst>
            </a:pPr>
            <a:r>
              <a:t>A=A</a:t>
            </a:r>
            <a:r>
              <a:rPr baseline="-25000"/>
              <a:t>3</a:t>
            </a:r>
            <a:r>
              <a:t>A</a:t>
            </a:r>
            <a:r>
              <a:rPr baseline="-25000"/>
              <a:t>2</a:t>
            </a:r>
            <a:r>
              <a:t>A</a:t>
            </a:r>
            <a:r>
              <a:rPr baseline="-25000"/>
              <a:t>1</a:t>
            </a:r>
            <a:r>
              <a:t>A</a:t>
            </a:r>
            <a:r>
              <a:rPr baseline="-25000"/>
              <a:t>0</a:t>
            </a:r>
            <a:r>
              <a:rPr lang="ko-KR" altLang="en-US"/>
              <a:t>와 </a:t>
            </a:r>
            <a:r>
              <a:rPr>
                <a:latin typeface="Arial" charset="0"/>
              </a:rPr>
              <a:t>B=B</a:t>
            </a:r>
            <a:r>
              <a:rPr baseline="-25000">
                <a:latin typeface="Arial" charset="0"/>
              </a:rPr>
              <a:t>3</a:t>
            </a:r>
            <a:r>
              <a:rPr>
                <a:latin typeface="Arial" charset="0"/>
              </a:rPr>
              <a:t>B</a:t>
            </a:r>
            <a:r>
              <a:rPr baseline="-25000">
                <a:latin typeface="Arial" charset="0"/>
              </a:rPr>
              <a:t>4</a:t>
            </a:r>
            <a:r>
              <a:rPr>
                <a:latin typeface="Arial" charset="0"/>
              </a:rPr>
              <a:t>B</a:t>
            </a:r>
            <a:r>
              <a:rPr baseline="-25000">
                <a:latin typeface="Arial" charset="0"/>
              </a:rPr>
              <a:t>2</a:t>
            </a:r>
            <a:r>
              <a:rPr>
                <a:latin typeface="Arial" charset="0"/>
              </a:rPr>
              <a:t>B</a:t>
            </a:r>
            <a:r>
              <a:rPr baseline="-25000">
                <a:latin typeface="Arial" charset="0"/>
              </a:rPr>
              <a:t>1</a:t>
            </a:r>
            <a:r>
              <a:rPr>
                <a:latin typeface="Arial" charset="0"/>
              </a:rPr>
              <a:t>B</a:t>
            </a:r>
            <a:r>
              <a:rPr baseline="-25000">
                <a:latin typeface="Arial" charset="0"/>
              </a:rPr>
              <a:t>0</a:t>
            </a:r>
            <a:r>
              <a:rPr lang="ko-KR" altLang="en-US"/>
              <a:t>의 덧셈을 수행하는 것으로 최하위 비트의 덧셈 </a:t>
            </a:r>
            <a:r>
              <a:t/>
            </a:r>
            <a:br/>
            <a:r>
              <a:rPr lang="ko-KR" altLang="en-US"/>
              <a:t>결과에서 발생한 자리 올림수는 </a:t>
            </a:r>
            <a:r>
              <a:t>C</a:t>
            </a:r>
            <a:r>
              <a:rPr baseline="-25000"/>
              <a:t>1</a:t>
            </a:r>
            <a:r>
              <a:rPr lang="ko-KR" altLang="en-US"/>
              <a:t>이 된다</a:t>
            </a:r>
            <a:r>
              <a:t>. </a:t>
            </a:r>
          </a:p>
          <a:p>
            <a:pPr lvl="4">
              <a:tabLst>
                <a:tab pos="269875" algn="l"/>
              </a:tabLst>
            </a:pPr>
            <a:r>
              <a:rPr lang="ko-KR" altLang="en-US"/>
              <a:t>그 다음 비트의 덧셈에서 발생하는 자리 올림수는 </a:t>
            </a:r>
            <a:r>
              <a:t>C</a:t>
            </a:r>
            <a:r>
              <a:rPr baseline="-25000"/>
              <a:t>2</a:t>
            </a:r>
            <a:r>
              <a:rPr lang="ko-KR" altLang="en-US"/>
              <a:t>다</a:t>
            </a:r>
            <a:r>
              <a:t>. </a:t>
            </a:r>
            <a:r>
              <a:rPr lang="ko-KR" altLang="en-US"/>
              <a:t>상위비트에서의 자리 </a:t>
            </a:r>
            <a:r>
              <a:t/>
            </a:r>
            <a:br/>
            <a:r>
              <a:rPr lang="ko-KR" altLang="en-US"/>
              <a:t>올림수는 </a:t>
            </a:r>
            <a:r>
              <a:t>C</a:t>
            </a:r>
            <a:r>
              <a:rPr baseline="-25000"/>
              <a:t>3</a:t>
            </a:r>
            <a:r>
              <a:rPr lang="ko-KR" altLang="en-US"/>
              <a:t>와 </a:t>
            </a:r>
            <a:r>
              <a:t>C</a:t>
            </a:r>
            <a:r>
              <a:rPr baseline="-25000"/>
              <a:t>4</a:t>
            </a:r>
            <a:r>
              <a:rPr lang="ko-KR" altLang="en-US"/>
              <a:t>가 존재한다</a:t>
            </a:r>
            <a:r>
              <a:t>.</a:t>
            </a:r>
            <a:endParaRPr lang="ko-KR" altLang="en-US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005263"/>
            <a:ext cx="6534150" cy="183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조합 논리회로</a:t>
            </a:r>
            <a:endParaRPr lang="ko-KR" altLang="en-US" smtClean="0"/>
          </a:p>
        </p:txBody>
      </p:sp>
      <p:sp>
        <p:nvSpPr>
          <p:cNvPr id="1126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감산기</a:t>
            </a:r>
            <a:r>
              <a:rPr lang="en-US"/>
              <a:t>(Subtractor)</a:t>
            </a:r>
            <a:endParaRPr lang="en-US" altLang="ko-KR"/>
          </a:p>
          <a:p>
            <a:pPr lvl="3"/>
            <a:r>
              <a:rPr lang="ko-KR" altLang="en-US"/>
              <a:t>두 개 이상의 입력에서 하나 입력으로부터 나머지 입력들을 뺄셈해서 그 차를 출력하는 조합 논리회로다</a:t>
            </a:r>
            <a:r>
              <a:t>.</a:t>
            </a:r>
            <a:endParaRPr lang="ko-KR" altLang="en-US"/>
          </a:p>
          <a:p>
            <a:pPr lvl="3"/>
            <a:r>
              <a:rPr lang="ko-KR" altLang="en-US"/>
              <a:t>가산기를 응용한 것으로 가산기에서의 합</a:t>
            </a:r>
            <a:r>
              <a:t>(sum)</a:t>
            </a:r>
            <a:r>
              <a:rPr lang="ko-KR" altLang="en-US"/>
              <a:t>은 감산기에서 차</a:t>
            </a:r>
            <a:r>
              <a:t>(difference)</a:t>
            </a:r>
            <a:r>
              <a:rPr lang="ko-KR" altLang="en-US"/>
              <a:t>가 되며</a:t>
            </a:r>
            <a:r>
              <a:t>, </a:t>
            </a:r>
            <a:r>
              <a:rPr lang="ko-KR" altLang="en-US"/>
              <a:t>가산기에서는 올림수</a:t>
            </a:r>
            <a:r>
              <a:t>(carry)</a:t>
            </a:r>
            <a:r>
              <a:rPr lang="ko-KR" altLang="en-US"/>
              <a:t>가 발생했지만 감산기에서는 빌림수</a:t>
            </a:r>
            <a:r>
              <a:t>(borrow)</a:t>
            </a:r>
            <a:r>
              <a:rPr lang="ko-KR" altLang="en-US"/>
              <a:t>가 발생한다</a:t>
            </a:r>
            <a:r>
              <a:t>.</a:t>
            </a:r>
            <a:endParaRPr sz="900"/>
          </a:p>
          <a:p>
            <a:pPr lvl="1"/>
            <a:r>
              <a:t>반감산기</a:t>
            </a:r>
            <a:r>
              <a:rPr lang="en-US" altLang="ko-KR"/>
              <a:t>(Half Subtractor)</a:t>
            </a:r>
          </a:p>
          <a:p>
            <a:pPr lvl="3"/>
            <a:r>
              <a:t>1</a:t>
            </a:r>
            <a:r>
              <a:rPr lang="ko-KR" altLang="en-US"/>
              <a:t>비트 길이를 갖는 두 개의 입력과 </a:t>
            </a:r>
            <a:r>
              <a:t>1</a:t>
            </a:r>
            <a:r>
              <a:rPr lang="ko-KR" altLang="en-US"/>
              <a:t>비트 길이를 갖는 두 개의 출력으로 차</a:t>
            </a:r>
            <a:r>
              <a:t>(D)</a:t>
            </a:r>
            <a:r>
              <a:rPr lang="ko-KR" altLang="en-US"/>
              <a:t>와 빌림수</a:t>
            </a:r>
            <a:r>
              <a:t>(Br)</a:t>
            </a:r>
            <a:r>
              <a:rPr lang="ko-KR" altLang="en-US"/>
              <a:t>가 존재한다</a:t>
            </a:r>
            <a:r>
              <a:t>.</a:t>
            </a:r>
            <a:endParaRPr lang="ko-KR" altLang="en-US"/>
          </a:p>
          <a:p>
            <a:pPr lvl="3"/>
            <a:r>
              <a:rPr lang="ko-KR" altLang="en-US"/>
              <a:t>두 입력 간의 뺄셈으로 얻은 결과가 출력에서 차가 되고</a:t>
            </a:r>
            <a:r>
              <a:t>,</a:t>
            </a:r>
            <a:r>
              <a:rPr lang="ko-KR" altLang="en-US"/>
              <a:t> 이 차가 음의 값을 갖는 경우 출력에서 빌림수가 활성화된다</a:t>
            </a:r>
            <a:r>
              <a:t>. </a:t>
            </a:r>
          </a:p>
          <a:p>
            <a:pPr lvl="3"/>
            <a:r>
              <a:rPr lang="ko-KR" altLang="en-US"/>
              <a:t>두 개의 입력 변수 </a:t>
            </a:r>
            <a:r>
              <a:t>A</a:t>
            </a:r>
            <a:r>
              <a:rPr lang="ko-KR" altLang="en-US"/>
              <a:t>와 </a:t>
            </a:r>
            <a:r>
              <a:t>B</a:t>
            </a:r>
            <a:r>
              <a:rPr lang="ko-KR" altLang="en-US"/>
              <a:t>에서 </a:t>
            </a:r>
            <a:r>
              <a:t>4</a:t>
            </a:r>
            <a:r>
              <a:rPr lang="ko-KR" altLang="en-US"/>
              <a:t>가지의 뺄셈 계산이 가능하다</a:t>
            </a:r>
            <a:r>
              <a:t>.</a:t>
            </a:r>
            <a:endParaRPr lang="ko-KR" alt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964113"/>
            <a:ext cx="7519988" cy="156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빛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Office\Templates\디자인\자연.pot</Template>
  <TotalTime>7211</TotalTime>
  <Words>1115</Words>
  <Application>Microsoft Office PowerPoint</Application>
  <PresentationFormat>화면 슬라이드 쇼(4:3)</PresentationFormat>
  <Paragraphs>213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HY견고딕</vt:lpstr>
      <vt:lpstr>HY헤드라인M</vt:lpstr>
      <vt:lpstr>굴림</vt:lpstr>
      <vt:lpstr>돋움</vt:lpstr>
      <vt:lpstr>맑은 고딕</vt:lpstr>
      <vt:lpstr>휴먼둥근헤드라인</vt:lpstr>
      <vt:lpstr>휴먼엑스포</vt:lpstr>
      <vt:lpstr>Arial</vt:lpstr>
      <vt:lpstr>Cambria Math</vt:lpstr>
      <vt:lpstr>Verdana</vt:lpstr>
      <vt:lpstr>Wingdings</vt:lpstr>
      <vt:lpstr>한빛마스터</vt:lpstr>
      <vt:lpstr>컴퓨터에서 활용되는        디지털 논리회로</vt:lpstr>
      <vt:lpstr>PowerPoint 프레젠테이션</vt:lpstr>
      <vt:lpstr>목 차</vt:lpstr>
      <vt:lpstr>01 조합 논리회로와 순차 논리회로의 개념</vt:lpstr>
      <vt:lpstr>01 조합 논리회로와 순차 논리회로의 개념</vt:lpstr>
      <vt:lpstr>02 조합 논리회로</vt:lpstr>
      <vt:lpstr>02 조합 논리회로</vt:lpstr>
      <vt:lpstr>02 조합 논리회로</vt:lpstr>
      <vt:lpstr>02 조합 논리회로</vt:lpstr>
      <vt:lpstr>02 조합 논리회로</vt:lpstr>
      <vt:lpstr>02 조합 논리회로</vt:lpstr>
      <vt:lpstr>02 조합 논리회로</vt:lpstr>
      <vt:lpstr>02 조합 논리회로</vt:lpstr>
      <vt:lpstr>02 조합 논리회로</vt:lpstr>
      <vt:lpstr>02 조합 논리회로</vt:lpstr>
      <vt:lpstr>02 조합 논리회로</vt:lpstr>
      <vt:lpstr>02 조합 논리회로</vt:lpstr>
      <vt:lpstr>02 조합 논리회로</vt:lpstr>
      <vt:lpstr>02 조합 논리회로</vt:lpstr>
      <vt:lpstr>02 조합 논리회로</vt:lpstr>
      <vt:lpstr>02 조합 논리회로</vt:lpstr>
      <vt:lpstr>02 조합 논리회로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cryptosigs</dc:creator>
  <cp:lastModifiedBy>지니</cp:lastModifiedBy>
  <cp:revision>355</cp:revision>
  <dcterms:created xsi:type="dcterms:W3CDTF">1601-01-01T00:00:00Z</dcterms:created>
  <dcterms:modified xsi:type="dcterms:W3CDTF">2014-06-24T08:00:51Z</dcterms:modified>
</cp:coreProperties>
</file>