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49"/>
  </p:notesMasterIdLst>
  <p:handoutMasterIdLst>
    <p:handoutMasterId r:id="rId50"/>
  </p:handoutMasterIdLst>
  <p:sldIdLst>
    <p:sldId id="302" r:id="rId2"/>
    <p:sldId id="258" r:id="rId3"/>
    <p:sldId id="399" r:id="rId4"/>
    <p:sldId id="473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8" r:id="rId18"/>
    <p:sldId id="489" r:id="rId19"/>
    <p:sldId id="490" r:id="rId20"/>
    <p:sldId id="487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08" r:id="rId39"/>
    <p:sldId id="509" r:id="rId40"/>
    <p:sldId id="510" r:id="rId41"/>
    <p:sldId id="511" r:id="rId42"/>
    <p:sldId id="514" r:id="rId43"/>
    <p:sldId id="515" r:id="rId44"/>
    <p:sldId id="516" r:id="rId45"/>
    <p:sldId id="512" r:id="rId46"/>
    <p:sldId id="513" r:id="rId47"/>
    <p:sldId id="330" r:id="rId48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C58371"/>
    <a:srgbClr val="EBFC10"/>
    <a:srgbClr val="FF3300"/>
    <a:srgbClr val="87A846"/>
    <a:srgbClr val="556A2C"/>
    <a:srgbClr val="CC33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9857" autoAdjust="0"/>
  </p:normalViewPr>
  <p:slideViewPr>
    <p:cSldViewPr showGuides="1">
      <p:cViewPr varScale="1">
        <p:scale>
          <a:sx n="112" d="100"/>
          <a:sy n="112" d="100"/>
        </p:scale>
        <p:origin x="-1200" y="-78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16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8E77D85-0AEB-4F10-92D7-DD8D260ADB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4764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B204E9C-A59F-4B7E-8736-7A858761555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76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85984" y="4329118"/>
            <a:ext cx="5929354" cy="785819"/>
          </a:xfr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9953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70"/>
            <a:ext cx="8715375" cy="5643563"/>
          </a:xfrm>
        </p:spPr>
        <p:txBody>
          <a:bodyPr/>
          <a:lstStyle>
            <a:lvl1pPr marL="342900" indent="-342900">
              <a:buClrTx/>
              <a:buFont typeface="Wingdings" pitchFamily="2" charset="2"/>
              <a:buChar char="v"/>
              <a:defRPr lang="ko-KR" altLang="en-US" sz="2400" kern="1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49263" indent="-179388">
              <a:buClr>
                <a:srgbClr val="FF0000"/>
              </a:buClr>
              <a:buFont typeface="Wingdings" pitchFamily="2" charset="2"/>
              <a:buChar char="§"/>
              <a:defRPr lang="ko-KR" altLang="en-US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714375" indent="-174625">
              <a:buClr>
                <a:schemeClr val="accent3"/>
              </a:buClr>
              <a:buFont typeface="Arial" pitchFamily="34" charset="0"/>
              <a:buChar char="•"/>
              <a:defRPr lang="en-US" altLang="ko-KR" sz="20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714375" indent="-174625">
              <a:defRPr lang="en-US" altLang="ko-KR" sz="18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989013" indent="-188913">
              <a:buFont typeface="Wingdings" pitchFamily="2" charset="2"/>
              <a:buChar char="§"/>
              <a:defRPr lang="en-US" altLang="ko-KR" sz="16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번째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세 번째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네 번째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5320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u"/>
              <a:defRPr sz="28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090613" y="60325"/>
            <a:ext cx="7072312" cy="4397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34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734175"/>
            <a:ext cx="9144000" cy="125413"/>
          </a:xfrm>
          <a:prstGeom prst="rect">
            <a:avLst/>
          </a:prstGeom>
          <a:solidFill>
            <a:srgbClr val="C0C2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1090613" y="60325"/>
            <a:ext cx="70723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8072438" y="6670675"/>
            <a:ext cx="8429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C608D58-2FE7-47EE-8C49-88F372E88528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/>
              <a:t>‹#›</a:t>
            </a:fld>
            <a:r>
              <a:rPr lang="en-US" altLang="ko-KR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/47</a:t>
            </a:r>
          </a:p>
        </p:txBody>
      </p:sp>
      <p:sp>
        <p:nvSpPr>
          <p:cNvPr id="1030" name="텍스트 개체 틀 6"/>
          <p:cNvSpPr>
            <a:spLocks noGrp="1"/>
          </p:cNvSpPr>
          <p:nvPr>
            <p:ph type="body" idx="1"/>
          </p:nvPr>
        </p:nvSpPr>
        <p:spPr bwMode="auto">
          <a:xfrm>
            <a:off x="214313" y="928688"/>
            <a:ext cx="8715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첫 번째 수준</a:t>
            </a:r>
            <a:endParaRPr lang="en-US" altLang="ko-KR" smtClean="0"/>
          </a:p>
          <a:p>
            <a:pPr lvl="1"/>
            <a:r>
              <a:rPr lang="ko-KR" altLang="en-US" smtClean="0"/>
              <a:t>두 번째 수준</a:t>
            </a:r>
            <a:endParaRPr lang="en-US" altLang="ko-KR" smtClean="0"/>
          </a:p>
          <a:p>
            <a:pPr lvl="3"/>
            <a:r>
              <a:rPr lang="ko-KR" altLang="en-US" smtClean="0"/>
              <a:t>세 번째 수준</a:t>
            </a:r>
            <a:endParaRPr lang="en-US" altLang="ko-KR" smtClean="0"/>
          </a:p>
          <a:p>
            <a:pPr lvl="4"/>
            <a:r>
              <a:rPr lang="ko-KR" altLang="en-US" smtClean="0"/>
              <a:t>네 번째 수준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9" r:id="rId2"/>
    <p:sldLayoutId id="214748387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lang="en-US" altLang="ko-KR" sz="2400" b="1" kern="1200" dirty="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444500" indent="-174625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v"/>
        <a:tabLst>
          <a:tab pos="269875" algn="l"/>
        </a:tabLst>
        <a:defRPr lang="en-US" altLang="ko-KR" sz="20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FF3300"/>
        </a:buClr>
        <a:buFont typeface="Wingdings" pitchFamily="2" charset="2"/>
        <a:buChar char="§"/>
        <a:defRPr lang="en-US" altLang="ko-KR" sz="24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Arial" charset="0"/>
        <a:buChar char="•"/>
        <a:defRPr lang="en-US" altLang="ko-KR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0858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altLang="ko-KR" sz="1600" kern="1200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7"/>
          <p:cNvSpPr>
            <a:spLocks noGrp="1"/>
          </p:cNvSpPr>
          <p:nvPr>
            <p:ph type="ctrTitle"/>
          </p:nvPr>
        </p:nvSpPr>
        <p:spPr>
          <a:xfrm>
            <a:off x="2286000" y="4292600"/>
            <a:ext cx="5929313" cy="779463"/>
          </a:xfrm>
        </p:spPr>
        <p:txBody>
          <a:bodyPr/>
          <a:lstStyle/>
          <a:p>
            <a:pPr eaLnBrk="1" hangingPunct="1"/>
            <a:r>
              <a:rPr lang="ko-KR" altLang="en-US" smtClean="0"/>
              <a:t>중앙처리장치의 조직과 기능</a:t>
            </a:r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22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프로세서 레지스터와 스택</a:t>
            </a:r>
            <a:endParaRPr lang="en-US" altLang="ko-KR"/>
          </a:p>
          <a:p>
            <a:pPr lvl="1"/>
            <a:r>
              <a:t>프로세서 레지스터</a:t>
            </a:r>
          </a:p>
          <a:p>
            <a:pPr lvl="3"/>
            <a:r>
              <a:t>CPU</a:t>
            </a:r>
            <a:r>
              <a:rPr lang="ko-KR" altLang="en-US"/>
              <a:t>내에서 데이터를 저장하는 장치</a:t>
            </a:r>
            <a:r>
              <a:t>, </a:t>
            </a:r>
            <a:r>
              <a:rPr lang="ko-KR" altLang="en-US"/>
              <a:t>간략하게 레지스터라고도 한다</a:t>
            </a:r>
            <a:r>
              <a:t>. </a:t>
            </a:r>
          </a:p>
          <a:p>
            <a:pPr lvl="3"/>
            <a:r>
              <a:rPr lang="ko-KR" altLang="en-US"/>
              <a:t>컴퓨터의 기억장치들 중에서 속도가 가장 빠름</a:t>
            </a:r>
          </a:p>
          <a:p>
            <a:pPr lvl="4"/>
            <a:r>
              <a:t>ALU</a:t>
            </a:r>
            <a:r>
              <a:rPr lang="ko-KR" altLang="en-US"/>
              <a:t>에서 처리된 결과 데이터를 임시적으로 보관한다</a:t>
            </a:r>
            <a:r>
              <a:t>. </a:t>
            </a:r>
            <a:endParaRPr lang="ko-KR" altLang="en-US"/>
          </a:p>
          <a:p>
            <a:pPr lvl="4"/>
            <a:r>
              <a:rPr lang="ko-KR" altLang="en-US"/>
              <a:t>주기억장치로부터 읽어온 명령어와 데이터를 임시적으로 보관한다</a:t>
            </a:r>
            <a:r>
              <a:t>. </a:t>
            </a:r>
            <a:r>
              <a:rPr lang="ko-KR" altLang="en-US"/>
              <a:t>  </a:t>
            </a:r>
            <a:endParaRPr/>
          </a:p>
          <a:p>
            <a:pPr lvl="4"/>
            <a:endParaRPr lang="ko-KR" altLang="en-US"/>
          </a:p>
          <a:p>
            <a:pPr lvl="3"/>
            <a:r>
              <a:rPr lang="ko-KR" altLang="en-US"/>
              <a:t>레지스터의 용도별 분류</a:t>
            </a:r>
          </a:p>
          <a:p>
            <a:pPr lvl="4"/>
            <a:r>
              <a:rPr lang="ko-KR" altLang="en-US"/>
              <a:t>데이터 레지스터 </a:t>
            </a:r>
            <a:r>
              <a:t>: </a:t>
            </a:r>
            <a:r>
              <a:rPr lang="ko-KR" altLang="en-US"/>
              <a:t>정수 데이터 값을 저장할 수 있는 레지스터다</a:t>
            </a:r>
            <a:r>
              <a:t>. </a:t>
            </a:r>
          </a:p>
          <a:p>
            <a:pPr lvl="4"/>
            <a:r>
              <a:rPr lang="ko-KR" altLang="en-US"/>
              <a:t>주소 레지스터 </a:t>
            </a:r>
            <a:r>
              <a:t>: </a:t>
            </a:r>
            <a:r>
              <a:rPr lang="ko-KR" altLang="en-US"/>
              <a:t>기억장치 주소를 저장하여 기억장치 액세스에 사용한다</a:t>
            </a:r>
            <a:r>
              <a:t>. </a:t>
            </a:r>
            <a:endParaRPr lang="ko-KR" altLang="en-US"/>
          </a:p>
          <a:p>
            <a:pPr lvl="4"/>
            <a:r>
              <a:rPr lang="ko-KR" altLang="en-US"/>
              <a:t>범용 레지스터 </a:t>
            </a:r>
            <a:r>
              <a:t>: </a:t>
            </a:r>
            <a:r>
              <a:rPr lang="ko-KR" altLang="en-US"/>
              <a:t>데이터와 주소를 모두 저장할 수 있는 레지스터다</a:t>
            </a:r>
            <a:r>
              <a:t>. </a:t>
            </a:r>
          </a:p>
          <a:p>
            <a:pPr lvl="4"/>
            <a:r>
              <a:rPr lang="ko-KR" altLang="en-US"/>
              <a:t>부동 소수점 레지스터 </a:t>
            </a:r>
            <a:r>
              <a:t>: </a:t>
            </a:r>
            <a:r>
              <a:rPr lang="ko-KR" altLang="en-US"/>
              <a:t>부동소수점 데이터 값을 저장하기 위해 사용 한다</a:t>
            </a:r>
            <a:r>
              <a:t>. </a:t>
            </a:r>
            <a:endParaRPr lang="ko-KR" altLang="en-US"/>
          </a:p>
          <a:p>
            <a:pPr lvl="4"/>
            <a:r>
              <a:rPr lang="ko-KR" altLang="en-US"/>
              <a:t>상수 레지스터 </a:t>
            </a:r>
            <a:r>
              <a:t>: 0</a:t>
            </a:r>
            <a:r>
              <a:rPr lang="ko-KR" altLang="en-US"/>
              <a:t>이나 </a:t>
            </a:r>
            <a:r>
              <a:t>1 </a:t>
            </a:r>
            <a:r>
              <a:rPr lang="ko-KR" altLang="en-US"/>
              <a:t>등 고정된 데이터 값을 저장하기 위한 레지스터다</a:t>
            </a:r>
            <a:r>
              <a:t>. </a:t>
            </a:r>
          </a:p>
          <a:p>
            <a:pPr lvl="4"/>
            <a:r>
              <a:rPr lang="ko-KR" altLang="en-US"/>
              <a:t>특수 레지스터 </a:t>
            </a:r>
            <a:r>
              <a:t>: </a:t>
            </a:r>
            <a:r>
              <a:rPr lang="ko-KR" altLang="en-US"/>
              <a:t>실행 중인 프로그램의 상태를 저장하는 레지스터</a:t>
            </a:r>
            <a:r>
              <a:t>(</a:t>
            </a:r>
            <a:r>
              <a:rPr lang="ko-KR" altLang="en-US"/>
              <a:t>프로그램 카운터</a:t>
            </a:r>
            <a:r>
              <a:t>, </a:t>
            </a:r>
            <a:r>
              <a:rPr lang="ko-KR" altLang="en-US"/>
              <a:t>상태 레지스터</a:t>
            </a:r>
            <a:r>
              <a:t>)</a:t>
            </a:r>
            <a:r>
              <a:rPr lang="ko-KR" altLang="en-US"/>
              <a:t>다</a:t>
            </a:r>
            <a:r>
              <a:t>.  </a:t>
            </a:r>
          </a:p>
          <a:p>
            <a:pPr lvl="4"/>
            <a:r>
              <a:rPr lang="ko-KR" altLang="en-US"/>
              <a:t>명령 레지스터 </a:t>
            </a:r>
            <a:r>
              <a:t>: </a:t>
            </a:r>
            <a:r>
              <a:rPr lang="ko-KR" altLang="en-US"/>
              <a:t>현재 실행중인 명령어를 저장한다</a:t>
            </a:r>
            <a:r>
              <a:t>. </a:t>
            </a:r>
          </a:p>
          <a:p>
            <a:pPr lvl="4"/>
            <a:r>
              <a:rPr lang="ko-KR" altLang="en-US"/>
              <a:t>색인 레지스터 </a:t>
            </a:r>
            <a:r>
              <a:t>: </a:t>
            </a:r>
            <a:r>
              <a:rPr lang="ko-KR" altLang="en-US"/>
              <a:t>실행 중에 피연산자의 주소를 계산하는데 사용된다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33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/>
              <a:t>CPU</a:t>
            </a:r>
            <a:r>
              <a:t>에 존재하는 레지스터</a:t>
            </a:r>
            <a:endParaRPr lang="en-US" altLang="ko-KR"/>
          </a:p>
          <a:p>
            <a:pPr lvl="3"/>
            <a:r>
              <a:rPr lang="ko-KR" altLang="en-US"/>
              <a:t>사용자에게 보이는 레지스터들과 제어 및 상태 레지스터들로 분류하낟</a:t>
            </a:r>
            <a:r>
              <a:t>. </a:t>
            </a:r>
          </a:p>
          <a:p>
            <a:pPr lvl="3"/>
            <a:endParaRPr lang="ko-KR" altLang="en-US"/>
          </a:p>
          <a:p>
            <a:pPr lvl="1"/>
            <a:r>
              <a:t>사용자에게 보이는 레지스터들</a:t>
            </a:r>
          </a:p>
          <a:p>
            <a:pPr lvl="3"/>
            <a:r>
              <a:rPr lang="ko-KR" altLang="en-US"/>
              <a:t>어셈블리 프로그래머는 프로그램에서 사용되는 변수 데이터 등의 저장을 위해 해당 레지스터를 알고 있어야 한다</a:t>
            </a:r>
            <a:r>
              <a:t>. </a:t>
            </a:r>
          </a:p>
          <a:p>
            <a:pPr lvl="3"/>
            <a:r>
              <a:rPr lang="ko-KR" altLang="en-US"/>
              <a:t>사용하는 목적에 따른 분류 </a:t>
            </a:r>
          </a:p>
          <a:p>
            <a:pPr lvl="4"/>
            <a:r>
              <a:rPr lang="ko-KR" altLang="en-US"/>
              <a:t>일반목적용 레지스터 </a:t>
            </a:r>
            <a:r>
              <a:t>: </a:t>
            </a:r>
            <a:r>
              <a:rPr lang="ko-KR" altLang="en-US"/>
              <a:t>프로그래머에 의해 여러 용도로 사용한다</a:t>
            </a:r>
            <a:r>
              <a:t>. </a:t>
            </a:r>
            <a:endParaRPr lang="ko-KR" altLang="en-US"/>
          </a:p>
          <a:p>
            <a:pPr lvl="4"/>
            <a:r>
              <a:rPr lang="ko-KR" altLang="en-US"/>
              <a:t>데이터 레지스터 </a:t>
            </a:r>
            <a:r>
              <a:t>: </a:t>
            </a:r>
            <a:r>
              <a:rPr lang="ko-KR" altLang="en-US"/>
              <a:t>데이터 저장에만 사용할 수 있는 레지스터</a:t>
            </a:r>
            <a:r>
              <a:t>(</a:t>
            </a:r>
            <a:r>
              <a:rPr lang="ko-KR" altLang="en-US"/>
              <a:t>누산기</a:t>
            </a:r>
            <a:r>
              <a:t>)</a:t>
            </a:r>
            <a:r>
              <a:rPr lang="ko-KR" altLang="en-US"/>
              <a:t>다</a:t>
            </a:r>
            <a:r>
              <a:t>.  </a:t>
            </a:r>
          </a:p>
          <a:p>
            <a:pPr lvl="4"/>
            <a:r>
              <a:rPr lang="ko-KR" altLang="en-US"/>
              <a:t>주소 레지스터 </a:t>
            </a:r>
            <a:r>
              <a:t>: </a:t>
            </a:r>
            <a:r>
              <a:rPr lang="ko-KR" altLang="en-US"/>
              <a:t>특정 주소지정 방식을 위해 사용하는 레지스터다</a:t>
            </a:r>
            <a:r>
              <a:t>. </a:t>
            </a:r>
            <a:endParaRPr lang="ko-KR" altLang="en-US"/>
          </a:p>
          <a:p>
            <a:pPr lvl="4"/>
            <a:r>
              <a:rPr lang="ko-KR" altLang="en-US"/>
              <a:t>스택 포인터</a:t>
            </a:r>
            <a:r>
              <a:t>(stack pointer) : </a:t>
            </a:r>
            <a:r>
              <a:rPr lang="ko-KR" altLang="en-US"/>
              <a:t>스택이라는 저장장치의 최상위</a:t>
            </a:r>
            <a:r>
              <a:t>(top of stack) </a:t>
            </a:r>
            <a:r>
              <a:rPr lang="ko-KR" altLang="en-US"/>
              <a:t>주소를 저장하는 레지스터다</a:t>
            </a:r>
            <a:r>
              <a:t>. </a:t>
            </a:r>
          </a:p>
          <a:p>
            <a:pPr lvl="3"/>
            <a:r>
              <a:rPr lang="ko-KR" altLang="en-US"/>
              <a:t>조건 코드</a:t>
            </a:r>
            <a:r>
              <a:t>(Condition Codes) : </a:t>
            </a:r>
            <a:r>
              <a:rPr lang="ko-KR" altLang="en-US"/>
              <a:t>저장된 데이터의 상태를 표시하는데 사용된다</a:t>
            </a:r>
            <a:r>
              <a:t>. </a:t>
            </a:r>
          </a:p>
          <a:p>
            <a:pPr lvl="4"/>
            <a:r>
              <a:rPr lang="ko-KR" altLang="en-US"/>
              <a:t>부호</a:t>
            </a:r>
            <a:r>
              <a:t>(sign)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경우에는 양수인지 음수인지를 표시한다</a:t>
            </a:r>
            <a:r>
              <a:t>. </a:t>
            </a:r>
          </a:p>
          <a:p>
            <a:pPr lvl="4"/>
            <a:r>
              <a:rPr lang="ko-KR" altLang="en-US"/>
              <a:t>영</a:t>
            </a:r>
            <a:r>
              <a:t>(0)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해당 데이터가 </a:t>
            </a:r>
            <a:r>
              <a:t>0</a:t>
            </a:r>
            <a:r>
              <a:rPr lang="ko-KR" altLang="en-US"/>
              <a:t>이라는 것을 표시한다</a:t>
            </a:r>
            <a:r>
              <a:t>. </a:t>
            </a:r>
          </a:p>
          <a:p>
            <a:pPr lvl="4"/>
            <a:r>
              <a:rPr lang="ko-KR" altLang="en-US"/>
              <a:t>오버플로우 비트 </a:t>
            </a:r>
            <a:r>
              <a:t>: </a:t>
            </a:r>
            <a:r>
              <a:rPr lang="ko-KR" altLang="en-US"/>
              <a:t>연산의 결과 등에 오버플로우가 발생했다는 것을 표시한다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43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/>
              <a:t>제어 및 상태 레지스터들</a:t>
            </a:r>
            <a:r>
              <a:rPr lang="en-US" altLang="ko-KR"/>
              <a:t>(Control and Status Registers) </a:t>
            </a:r>
          </a:p>
          <a:p>
            <a:pPr lvl="3">
              <a:defRPr/>
            </a:pPr>
            <a:r>
              <a:rPr lang="ko-KR" altLang="en-US"/>
              <a:t>프로그램 카운터</a:t>
            </a:r>
            <a:r>
              <a:rPr/>
              <a:t>(Program Counter) </a:t>
            </a:r>
          </a:p>
          <a:p>
            <a:pPr lvl="4">
              <a:defRPr/>
            </a:pPr>
            <a:r>
              <a:rPr lang="ko-KR" altLang="en-US"/>
              <a:t>주기억장치에 저장된 다음에 인출할 명령어의 주소를 가지고 있는 레지스터다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명령어 레지스터</a:t>
            </a:r>
            <a:r>
              <a:rPr/>
              <a:t>(Instruction Register)</a:t>
            </a:r>
          </a:p>
          <a:p>
            <a:pPr lvl="4">
              <a:defRPr/>
            </a:pPr>
            <a:r>
              <a:rPr lang="ko-KR" altLang="en-US"/>
              <a:t>가장 최근에 주기억장치인 </a:t>
            </a:r>
            <a:r>
              <a:rPr/>
              <a:t>RAM</a:t>
            </a:r>
            <a:r>
              <a:rPr lang="ko-KR" altLang="en-US"/>
              <a:t>에서 인출한 명령어를 저장한다</a:t>
            </a:r>
            <a:r>
              <a:rPr/>
              <a:t>.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기억장치 주소 레지스터</a:t>
            </a:r>
            <a:r>
              <a:rPr/>
              <a:t>(Memory Address Register)</a:t>
            </a:r>
          </a:p>
          <a:p>
            <a:pPr lvl="4">
              <a:defRPr/>
            </a:pPr>
            <a:r>
              <a:rPr lang="ko-KR" altLang="en-US"/>
              <a:t>액세스할 기억장치의 주소가 저장되는 레지스터다</a:t>
            </a:r>
            <a:r>
              <a:rPr/>
              <a:t>. </a:t>
            </a:r>
            <a:r>
              <a:rPr lang="ko-KR" altLang="en-US"/>
              <a:t>이 레지스터의 출력이 주소 버스와 직접 연결된다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기억장치 버퍼 레지스터</a:t>
            </a:r>
            <a:r>
              <a:rPr/>
              <a:t>(Memory Buffer Register) </a:t>
            </a:r>
          </a:p>
          <a:p>
            <a:pPr lvl="4">
              <a:defRPr/>
            </a:pPr>
            <a:r>
              <a:rPr lang="ko-KR" altLang="en-US"/>
              <a:t>기억장치에 쓰여질 데이터 혹은 가장 최근에 읽은 데이터가 저장된다</a:t>
            </a:r>
            <a:r>
              <a:rPr/>
              <a:t>. </a:t>
            </a:r>
            <a:r>
              <a:rPr lang="ko-KR" altLang="en-US"/>
              <a:t> </a:t>
            </a:r>
          </a:p>
          <a:p>
            <a:pPr lvl="3">
              <a:defRPr/>
            </a:pPr>
            <a:r>
              <a:rPr lang="ko-KR" altLang="en-US"/>
              <a:t>입</a:t>
            </a:r>
            <a:r>
              <a:rPr/>
              <a:t>/</a:t>
            </a:r>
            <a:r>
              <a:rPr lang="ko-KR" altLang="en-US"/>
              <a:t>출력 주소 레지스터</a:t>
            </a:r>
            <a:r>
              <a:rPr/>
              <a:t>(I/O AR: I/O Address Register)</a:t>
            </a:r>
          </a:p>
          <a:p>
            <a:pPr lvl="4">
              <a:defRPr/>
            </a:pPr>
            <a:r>
              <a:rPr lang="ko-KR" altLang="en-US"/>
              <a:t>입</a:t>
            </a:r>
            <a:r>
              <a:rPr/>
              <a:t>/</a:t>
            </a:r>
            <a:r>
              <a:rPr lang="ko-KR" altLang="en-US"/>
              <a:t>출력 장치의 주소를 저장하는 주소 레지스터다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입</a:t>
            </a:r>
            <a:r>
              <a:rPr/>
              <a:t>/</a:t>
            </a:r>
            <a:r>
              <a:rPr lang="ko-KR" altLang="en-US"/>
              <a:t>출력 버퍼 레지스터</a:t>
            </a:r>
            <a:r>
              <a:rPr/>
              <a:t>(I/O BR: I/O Buffer Register)</a:t>
            </a:r>
          </a:p>
          <a:p>
            <a:pPr lvl="4">
              <a:defRPr/>
            </a:pPr>
            <a:r>
              <a:rPr lang="ko-KR" altLang="en-US"/>
              <a:t>입</a:t>
            </a:r>
            <a:r>
              <a:rPr/>
              <a:t>/</a:t>
            </a:r>
            <a:r>
              <a:rPr lang="ko-KR" altLang="en-US"/>
              <a:t>출력 모듈과 </a:t>
            </a:r>
            <a:r>
              <a:rPr/>
              <a:t>CPU </a:t>
            </a:r>
            <a:r>
              <a:rPr lang="ko-KR" altLang="en-US"/>
              <a:t>사이에 교환되는 데이터를 일시적으로 저장하는 레지스터다</a:t>
            </a:r>
            <a:r>
              <a:rPr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536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제어 및 상태 레지스터</a:t>
            </a:r>
            <a:endParaRPr lang="en-US" altLang="ko-KR"/>
          </a:p>
          <a:p>
            <a:pPr lvl="1"/>
            <a:r>
              <a:t>프로그램 상태 단어</a:t>
            </a:r>
            <a:r>
              <a:rPr lang="en-US" altLang="ko-KR"/>
              <a:t>(Program Status Word) : </a:t>
            </a:r>
            <a:r>
              <a:t>저장된 데이터의 상태와 조건을 나타내기 위하여 추가된 조건 코드 비트</a:t>
            </a:r>
            <a:endParaRPr lang="en-US" altLang="ko-KR"/>
          </a:p>
          <a:p>
            <a:pPr lvl="3"/>
            <a:r>
              <a:rPr lang="ko-KR" altLang="en-US"/>
              <a:t>부호</a:t>
            </a:r>
            <a:r>
              <a:t>(sign)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해당 레지스터내의 데이터의 부호를 표시한다</a:t>
            </a:r>
            <a:r>
              <a:t>. </a:t>
            </a:r>
          </a:p>
          <a:p>
            <a:pPr lvl="3"/>
            <a:r>
              <a:rPr lang="ko-KR" altLang="en-US"/>
              <a:t>영</a:t>
            </a:r>
            <a:r>
              <a:t>(zero)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레지스터가 </a:t>
            </a:r>
            <a:r>
              <a:t>0</a:t>
            </a:r>
            <a:r>
              <a:rPr lang="ko-KR" altLang="en-US"/>
              <a:t>이라는 것을 표시한다</a:t>
            </a:r>
            <a:r>
              <a:t>. </a:t>
            </a:r>
          </a:p>
          <a:p>
            <a:pPr lvl="3"/>
            <a:r>
              <a:rPr lang="ko-KR" altLang="en-US"/>
              <a:t>올림수</a:t>
            </a:r>
            <a:r>
              <a:t>(carry)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해당 레지스터에서 자리 올림이 발생하였다는 것을 표시한다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동등</a:t>
            </a:r>
            <a:r>
              <a:t>(equal)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비교 대상과 해당 레지스터가 동일한 상태임을 표시한다</a:t>
            </a:r>
            <a:r>
              <a:t>. </a:t>
            </a:r>
          </a:p>
          <a:p>
            <a:pPr lvl="3"/>
            <a:r>
              <a:rPr lang="ko-KR" altLang="en-US"/>
              <a:t>오버플로우</a:t>
            </a:r>
            <a:r>
              <a:t>(overflow)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해당 레지스터의 오버플로우 상태를 표시한다</a:t>
            </a:r>
            <a:r>
              <a:t>. </a:t>
            </a:r>
          </a:p>
          <a:p>
            <a:pPr lvl="3"/>
            <a:r>
              <a:rPr lang="ko-KR" altLang="en-US"/>
              <a:t>인터럽트 가능</a:t>
            </a:r>
            <a:r>
              <a:t>/</a:t>
            </a:r>
            <a:r>
              <a:rPr lang="ko-KR" altLang="en-US"/>
              <a:t>불가능</a:t>
            </a:r>
            <a:r>
              <a:t>(interrupt enable/disable)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인터럽트 가능 여부를 표시한다</a:t>
            </a:r>
            <a:r>
              <a:t>. </a:t>
            </a:r>
            <a:r>
              <a:rPr lang="ko-KR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프로그램 상태 단어</a:t>
            </a:r>
            <a:r>
              <a:rPr lang="en-US" altLang="ko-KR"/>
              <a:t>(Program Status Word) : </a:t>
            </a:r>
            <a:r>
              <a:t>저장된 데이터의 상태와 조건을 나타내기 위하여 추가된 조건 코드 비트</a:t>
            </a:r>
            <a:r>
              <a:rPr lang="en-US" altLang="ko-KR"/>
              <a:t> 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디렉션</a:t>
            </a:r>
            <a:r>
              <a:t>(direction)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문자열 조작에서 참일 경우 주소 레지스터 값이 자동으로 감소하고</a:t>
            </a:r>
            <a:r>
              <a:t>, </a:t>
            </a:r>
            <a:r>
              <a:rPr lang="ko-KR" altLang="en-US"/>
              <a:t>거짓일 경우 자동으로 증가하도록 하는 비트다</a:t>
            </a:r>
            <a:r>
              <a:t>.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트랩</a:t>
            </a:r>
            <a:r>
              <a:t>(trap)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참일 경우 한 명령이 실행할 때마다 인터럽트가 발생한다</a:t>
            </a:r>
            <a:r>
              <a:t>. 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보조올림수</a:t>
            </a:r>
            <a:r>
              <a:t>(auxiliary carry)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연산 결과 하위 니블</a:t>
            </a:r>
            <a:r>
              <a:t>(4bits)</a:t>
            </a:r>
            <a:r>
              <a:rPr lang="ko-KR" altLang="en-US"/>
              <a:t>에서 비트 범위를 넘어섰을 때 참이 된다</a:t>
            </a:r>
            <a:r>
              <a:t>. </a:t>
            </a:r>
            <a:r>
              <a:rPr lang="ko-KR" altLang="en-US"/>
              <a:t>이진화 십진법</a:t>
            </a:r>
            <a:r>
              <a:t>(BCD) </a:t>
            </a:r>
            <a:r>
              <a:rPr lang="ko-KR" altLang="en-US"/>
              <a:t>연산에 사용하는 비트다</a:t>
            </a:r>
            <a:r>
              <a:t>.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패리티</a:t>
            </a:r>
            <a:r>
              <a:t>(parity) </a:t>
            </a:r>
            <a:r>
              <a:rPr lang="ko-KR" altLang="en-US"/>
              <a:t>비트 </a:t>
            </a:r>
            <a:r>
              <a:t>: </a:t>
            </a:r>
            <a:r>
              <a:rPr lang="ko-KR" altLang="en-US"/>
              <a:t>연산 결과에서 </a:t>
            </a:r>
            <a:r>
              <a:t>1</a:t>
            </a:r>
            <a:r>
              <a:rPr lang="ko-KR" altLang="en-US"/>
              <a:t>의 값을 갖는 비트의 수가 짝수일 경우 참이다</a:t>
            </a:r>
            <a:r>
              <a:t>. </a:t>
            </a:r>
            <a:endParaRPr lang="ko-KR" altLang="en-US"/>
          </a:p>
          <a:p>
            <a:pPr lvl="3">
              <a:tabLst>
                <a:tab pos="269875" algn="l"/>
              </a:tabLst>
            </a:pPr>
            <a:r>
              <a:rPr lang="ko-KR" altLang="en-US"/>
              <a:t>수퍼바이저</a:t>
            </a:r>
            <a:r>
              <a:t>(supervisor) </a:t>
            </a:r>
            <a:r>
              <a:rPr lang="ko-KR" altLang="en-US"/>
              <a:t>비트 </a:t>
            </a:r>
            <a:r>
              <a:t>: CPU</a:t>
            </a:r>
            <a:r>
              <a:rPr lang="ko-KR" altLang="en-US"/>
              <a:t>가 수퍼바이저 모드 혹은 사용자 모드에서 실행 중인지를 나타내는 비트다</a:t>
            </a:r>
            <a:r>
              <a:t>. </a:t>
            </a:r>
            <a:endParaRPr lang="ko-KR" altLang="en-US"/>
          </a:p>
          <a:p>
            <a:pPr lvl="3">
              <a:tabLst>
                <a:tab pos="269875" algn="l"/>
              </a:tabLst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스택</a:t>
            </a:r>
            <a:r>
              <a:rPr lang="en-US" altLang="ko-KR"/>
              <a:t>(Stack) </a:t>
            </a:r>
            <a:r>
              <a:t>저장장치</a:t>
            </a:r>
            <a:endParaRPr lang="en-US" altLang="ko-KR"/>
          </a:p>
          <a:p>
            <a:pPr lvl="1"/>
            <a:r>
              <a:rPr lang="en-US" altLang="ko-KR"/>
              <a:t>CPU </a:t>
            </a:r>
            <a:r>
              <a:t>내부의 레지스터 집합에 존재하는 저장장치</a:t>
            </a:r>
          </a:p>
          <a:p>
            <a:pPr lvl="1"/>
            <a:r>
              <a:t>스택의 특징</a:t>
            </a:r>
          </a:p>
          <a:p>
            <a:pPr lvl="3"/>
            <a:r>
              <a:rPr lang="ko-KR" altLang="en-US"/>
              <a:t>저장되는 요소들이 순차적으로 저장한다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요소의 개수 또는 스택의 길이는 가변적이다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한 번에 하나의 요소에만 액세스 가능하다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나중 입력 먼저 출력</a:t>
            </a:r>
            <a:r>
              <a:t>(LIFO, Last-In-First-Out)</a:t>
            </a:r>
            <a:r>
              <a:rPr lang="ko-KR" altLang="en-US"/>
              <a:t>한다</a:t>
            </a:r>
            <a:r>
              <a:t>. </a:t>
            </a:r>
          </a:p>
          <a:p>
            <a:pPr lvl="3"/>
            <a:r>
              <a:rPr lang="ko-KR" altLang="en-US"/>
              <a:t> </a:t>
            </a:r>
          </a:p>
          <a:p>
            <a:pPr lvl="1"/>
            <a:r>
              <a:t>스택의 동작 표현</a:t>
            </a:r>
          </a:p>
          <a:p>
            <a:pPr lvl="3"/>
            <a:r>
              <a:t>TOP : </a:t>
            </a:r>
            <a:r>
              <a:rPr lang="ko-KR" altLang="en-US"/>
              <a:t>데이터가 입력되고 출력되는 액세스 부분이다</a:t>
            </a:r>
            <a:r>
              <a:t>. </a:t>
            </a:r>
            <a:endParaRPr lang="ko-KR" altLang="en-US"/>
          </a:p>
          <a:p>
            <a:pPr lvl="3"/>
            <a:r>
              <a:t>PUSH : </a:t>
            </a:r>
            <a:r>
              <a:rPr lang="ko-KR" altLang="en-US"/>
              <a:t>스택의 </a:t>
            </a:r>
            <a:r>
              <a:t>Top</a:t>
            </a:r>
            <a:r>
              <a:rPr lang="ko-KR" altLang="en-US"/>
              <a:t>에 새로운 요소를 추가 저장하는 동작이다</a:t>
            </a:r>
            <a:r>
              <a:t>. </a:t>
            </a:r>
            <a:endParaRPr lang="ko-KR" altLang="en-US"/>
          </a:p>
          <a:p>
            <a:pPr lvl="3"/>
            <a:r>
              <a:t>POP : </a:t>
            </a:r>
            <a:r>
              <a:rPr lang="ko-KR" altLang="en-US"/>
              <a:t>스택의 </a:t>
            </a:r>
            <a:r>
              <a:t>Top</a:t>
            </a:r>
            <a:r>
              <a:rPr lang="ko-KR" altLang="en-US"/>
              <a:t>에서 하나의 요소를 꺼내는 동작이다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스택 포인터 </a:t>
            </a:r>
            <a:r>
              <a:t>: Top</a:t>
            </a:r>
            <a:r>
              <a:rPr lang="ko-KR" altLang="en-US"/>
              <a:t>의 위치를 표시하는 장치다</a:t>
            </a:r>
            <a:r>
              <a:t>.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스택의 기본적인 동작</a:t>
            </a:r>
            <a:endParaRPr lang="en-US" altLang="ko-KR"/>
          </a:p>
          <a:p>
            <a:pPr lvl="1"/>
            <a:r>
              <a:t>스택의 동작 과정</a:t>
            </a:r>
          </a:p>
          <a:p>
            <a:pPr lvl="3"/>
            <a:r>
              <a:t>Top</a:t>
            </a:r>
            <a:r>
              <a:rPr lang="ko-KR" altLang="en-US"/>
              <a:t>에 위치한 요소는 </a:t>
            </a:r>
            <a:r>
              <a:t>POP</a:t>
            </a:r>
            <a:r>
              <a:rPr lang="ko-KR" altLang="en-US"/>
              <a:t>동작을 통해서 스택에서 인출한다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연산을 수행하고</a:t>
            </a:r>
            <a:r>
              <a:t>, </a:t>
            </a:r>
            <a:r>
              <a:rPr lang="ko-KR" altLang="en-US"/>
              <a:t>연산의 결과를 다시 스택에 저장되도록 </a:t>
            </a:r>
            <a:r>
              <a:t>PUSH</a:t>
            </a:r>
            <a:r>
              <a:rPr lang="ko-KR" altLang="en-US"/>
              <a:t>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결과 데이터가 저장되었으므로 </a:t>
            </a:r>
            <a:r>
              <a:t>Top</a:t>
            </a:r>
            <a:r>
              <a:rPr lang="ko-KR" altLang="en-US"/>
              <a:t>은 위쪽으로 이동하게 된다</a:t>
            </a:r>
            <a:r>
              <a:t>. </a:t>
            </a:r>
          </a:p>
          <a:p>
            <a:pPr lvl="1"/>
            <a:endParaRPr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019425"/>
            <a:ext cx="808196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제어장치</a:t>
            </a:r>
            <a:endParaRPr lang="en-US" altLang="ko-KR"/>
          </a:p>
          <a:p>
            <a:pPr lvl="1">
              <a:defRPr/>
            </a:pPr>
            <a:r>
              <a:rPr spc="-100"/>
              <a:t>명령어를 해독하는 기능과 제어 신호를 해당장치에 전달하는 역할을 수행</a:t>
            </a:r>
          </a:p>
          <a:p>
            <a:pPr lvl="1">
              <a:defRPr/>
            </a:pPr>
            <a:r>
              <a:rPr/>
              <a:t>명령어의 형식</a:t>
            </a:r>
          </a:p>
          <a:p>
            <a:pPr lvl="1">
              <a:defRPr/>
            </a:pPr>
            <a:endParaRPr/>
          </a:p>
          <a:p>
            <a:pPr lvl="3">
              <a:defRPr/>
            </a:pPr>
            <a:r>
              <a:rPr lang="ko-KR" altLang="en-US"/>
              <a:t>연산 코드필드는 수행되어야 할 연산이 지정되어 있는 필드다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 lang="ko-KR" altLang="en-US" spc="-100"/>
              <a:t>기억장치의 주소 필드는 해당 연산을 수행할 때 데이터가 저장되어 있는 주소다</a:t>
            </a:r>
            <a:r>
              <a:rPr spc="-100"/>
              <a:t>.</a:t>
            </a:r>
            <a:r>
              <a:rPr lang="ko-KR" altLang="en-US"/>
              <a:t> </a:t>
            </a:r>
          </a:p>
          <a:p>
            <a:pPr lvl="1">
              <a:defRPr/>
            </a:pPr>
            <a:r>
              <a:rPr/>
              <a:t>제어장치의 구성요소</a:t>
            </a:r>
          </a:p>
          <a:p>
            <a:pPr lvl="3">
              <a:defRPr/>
            </a:pPr>
            <a:r>
              <a:rPr lang="ko-KR" altLang="en-US"/>
              <a:t>기억장치 버퍼 레지스터 </a:t>
            </a:r>
            <a:r>
              <a:rPr/>
              <a:t>: </a:t>
            </a:r>
            <a:r>
              <a:rPr lang="ko-KR" altLang="en-US"/>
              <a:t>주기억장치에서 읽어온 명령어를 임시적으로 저장하는 곳이다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명령어 레지스터 </a:t>
            </a:r>
            <a:r>
              <a:rPr/>
              <a:t>: </a:t>
            </a:r>
            <a:r>
              <a:rPr lang="ko-KR" altLang="en-US"/>
              <a:t>명령어를 저장하는 곳이다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명령어 해독기 </a:t>
            </a:r>
            <a:r>
              <a:rPr/>
              <a:t>: IR</a:t>
            </a:r>
            <a:r>
              <a:rPr lang="ko-KR" altLang="en-US"/>
              <a:t>에 저장된 명령어의 연산 코드 필드를 전달받아서 명령어를 해독하여 수행할 연산을 결정한다</a:t>
            </a:r>
            <a:r>
              <a:rPr/>
              <a:t>.</a:t>
            </a:r>
          </a:p>
          <a:p>
            <a:pPr lvl="3">
              <a:defRPr/>
            </a:pPr>
            <a:r>
              <a:rPr lang="ko-KR" altLang="en-US"/>
              <a:t>기억장치주소 레지스터 </a:t>
            </a:r>
            <a:r>
              <a:rPr/>
              <a:t>: </a:t>
            </a:r>
            <a:r>
              <a:rPr lang="ko-KR" altLang="en-US"/>
              <a:t>명령어 레지스터에 저장된 명령어의 주소 번지를 저장한다</a:t>
            </a:r>
            <a:r>
              <a:rPr/>
              <a:t>.</a:t>
            </a:r>
          </a:p>
          <a:p>
            <a:pPr lvl="3">
              <a:defRPr/>
            </a:pPr>
            <a:r>
              <a:rPr lang="ko-KR" altLang="en-US"/>
              <a:t>프로그램 카운터 </a:t>
            </a:r>
            <a:r>
              <a:rPr/>
              <a:t>: </a:t>
            </a:r>
            <a:r>
              <a:rPr lang="ko-KR" altLang="en-US"/>
              <a:t>다음에 수행할 명령어의 주소 번지를 저장하고 있는 곳이다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912938"/>
            <a:ext cx="36020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제어장치의 구성</a:t>
            </a:r>
            <a:endParaRPr lang="en-US" altLang="ko-KR"/>
          </a:p>
          <a:p>
            <a:pPr lvl="1"/>
            <a:endParaRPr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557338"/>
            <a:ext cx="711358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내부 </a:t>
            </a:r>
            <a:r>
              <a:rPr lang="en-US" altLang="ko-KR"/>
              <a:t>CPU </a:t>
            </a:r>
            <a:r>
              <a:t>버스</a:t>
            </a:r>
            <a:r>
              <a:rPr lang="en-US" altLang="ko-KR"/>
              <a:t>(Internal CPU Bus)</a:t>
            </a:r>
          </a:p>
          <a:p>
            <a:pPr lvl="3"/>
            <a:r>
              <a:t>CPU </a:t>
            </a:r>
            <a:r>
              <a:rPr lang="ko-KR" altLang="en-US"/>
              <a:t>내의 </a:t>
            </a:r>
            <a:r>
              <a:t>ALU</a:t>
            </a:r>
            <a:r>
              <a:rPr lang="ko-KR" altLang="en-US"/>
              <a:t>와 레지스터들 간의 데이터 이동과 </a:t>
            </a:r>
            <a:r>
              <a:t>ALU</a:t>
            </a:r>
            <a:r>
              <a:rPr lang="ko-KR" altLang="en-US"/>
              <a:t>와 제어장치 간의 데이터 이동 그리고 제어장치와 레지스터들 간의 데이터 이동을 위한 통로다</a:t>
            </a:r>
            <a:r>
              <a:t>.</a:t>
            </a:r>
            <a:r>
              <a:rPr lang="ko-KR" altLang="en-US"/>
              <a:t> </a:t>
            </a:r>
          </a:p>
          <a:p>
            <a:pPr lvl="3"/>
            <a:r>
              <a:rPr lang="ko-KR" altLang="en-US"/>
              <a:t>실질적인 데이터를 전달하는 데이터 버스와 제어장치에서 발생되는 제어 신호를 전달하는 제어버스로 구성된다</a:t>
            </a:r>
            <a:r>
              <a:t>. </a:t>
            </a:r>
          </a:p>
          <a:p>
            <a:pPr lvl="3"/>
            <a:r>
              <a:t>CPU </a:t>
            </a:r>
            <a:r>
              <a:rPr lang="ko-KR" altLang="en-US"/>
              <a:t>밖의 시스템 버스들과는 직접 연결되지 않으며</a:t>
            </a:r>
            <a:r>
              <a:t>, </a:t>
            </a:r>
            <a:r>
              <a:rPr lang="ko-KR" altLang="en-US"/>
              <a:t>반드시 버퍼 레지스터들 혹은 시스템 버스 인터페이스 회로를 통하여 시스템 버스와 접속하는 특징을 가지고 있다</a:t>
            </a:r>
            <a:r>
              <a:t>. </a:t>
            </a:r>
          </a:p>
          <a:p>
            <a:pPr lvl="3"/>
            <a:r>
              <a:rPr lang="ko-KR" altLang="en-US"/>
              <a:t>기억장치 버퍼 레지스터와 기억장치 주소 레지스터는 </a:t>
            </a:r>
            <a:r>
              <a:t>CPU</a:t>
            </a:r>
            <a:r>
              <a:rPr lang="ko-KR" altLang="en-US"/>
              <a:t>내부와 외부 장치 간에 속도 차이를 극복하기 위한 버퍼 역할을 수행한다</a:t>
            </a:r>
            <a:r>
              <a:t>.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내용 개체 틀 3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4159250"/>
          </a:xfrm>
          <a:ln>
            <a:round/>
            <a:headEnd/>
            <a:tailEnd/>
          </a:ln>
        </p:spPr>
        <p:txBody>
          <a:bodyPr/>
          <a:lstStyle/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ALU, </a:t>
            </a:r>
            <a:r>
              <a:rPr lang="ko-KR" altLang="en-US" sz="2400" smtClean="0"/>
              <a:t>제어장치</a:t>
            </a:r>
            <a:r>
              <a:rPr sz="2400" smtClean="0"/>
              <a:t>, </a:t>
            </a:r>
            <a:r>
              <a:rPr lang="ko-KR" altLang="en-US" sz="2400" smtClean="0"/>
              <a:t>레지스터 집합</a:t>
            </a:r>
            <a:r>
              <a:rPr sz="2400" smtClean="0"/>
              <a:t>, </a:t>
            </a:r>
            <a:r>
              <a:rPr lang="ko-KR" altLang="en-US" sz="2400" smtClean="0"/>
              <a:t>내부버스 등으로 구성된 </a:t>
            </a:r>
            <a:r>
              <a:rPr sz="2400" smtClean="0"/>
              <a:t>CPU</a:t>
            </a:r>
            <a:r>
              <a:rPr lang="ko-KR" altLang="en-US" sz="2400" smtClean="0"/>
              <a:t>를 알아본다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CPU</a:t>
            </a:r>
            <a:r>
              <a:rPr lang="ko-KR" altLang="en-US" sz="2400" smtClean="0"/>
              <a:t>의 </a:t>
            </a:r>
            <a:r>
              <a:rPr sz="2400" smtClean="0"/>
              <a:t>ALU</a:t>
            </a:r>
            <a:r>
              <a:rPr lang="ko-KR" altLang="en-US" sz="2400" smtClean="0"/>
              <a:t>와 제어장치의 설계 구조를 이해한다</a:t>
            </a:r>
            <a:r>
              <a:rPr sz="2400" smtClean="0"/>
              <a:t>  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CPU</a:t>
            </a:r>
            <a:r>
              <a:rPr lang="ko-KR" altLang="en-US" sz="2400" smtClean="0"/>
              <a:t>의 기본적인 기능을 이해한다</a:t>
            </a:r>
            <a:r>
              <a:rPr sz="2400" smtClean="0"/>
              <a:t>.</a:t>
            </a:r>
          </a:p>
          <a:p>
            <a:pPr>
              <a:spcAft>
                <a:spcPct val="0"/>
              </a:spcAft>
              <a:buClr>
                <a:srgbClr val="215968"/>
              </a:buClr>
              <a:buFont typeface="Wingdings" pitchFamily="2" charset="2"/>
              <a:buChar char="§"/>
            </a:pPr>
            <a:r>
              <a:rPr sz="2400" smtClean="0"/>
              <a:t>CPU</a:t>
            </a:r>
            <a:r>
              <a:rPr lang="ko-KR" altLang="en-US" sz="2400" smtClean="0"/>
              <a:t>의 성능을 향상시키는 요인들을 알아본다</a:t>
            </a:r>
            <a:r>
              <a:rPr sz="24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9525"/>
            <a:ext cx="44291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ko-KR" altLang="en-US" sz="3200" dirty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학습목표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t>마이크로프로세서는 논리 회로로 설계된 중앙처리장치를 하나의 집적 회로 칩으로 만든 것</a:t>
            </a:r>
          </a:p>
          <a:p>
            <a:pPr lvl="3">
              <a:tabLst>
                <a:tab pos="269875" algn="l"/>
              </a:tabLst>
            </a:pPr>
            <a:endParaRPr/>
          </a:p>
          <a:p>
            <a:pPr>
              <a:tabLst>
                <a:tab pos="269875" algn="l"/>
              </a:tabLst>
            </a:pPr>
            <a:r>
              <a:t>레지스터  </a:t>
            </a:r>
          </a:p>
          <a:p>
            <a:pPr lvl="1"/>
            <a:r>
              <a:t>고속으로 동작할 수 있도록 플립플롭으로 구성</a:t>
            </a:r>
          </a:p>
          <a:p>
            <a:pPr lvl="1"/>
            <a:r>
              <a:t>레지스터의 설계</a:t>
            </a:r>
          </a:p>
          <a:p>
            <a:pPr lvl="3">
              <a:tabLst>
                <a:tab pos="269875" algn="l"/>
              </a:tabLst>
            </a:pPr>
            <a:r>
              <a:rPr lang="ko-KR" altLang="en-US"/>
              <a:t>일반적으로 </a:t>
            </a:r>
            <a:r>
              <a:t>D </a:t>
            </a:r>
            <a:r>
              <a:rPr lang="ko-KR" altLang="en-US"/>
              <a:t>플립플롭은 레지스터를 제작하는 구성 요소로 사용된다</a:t>
            </a:r>
            <a:r>
              <a:t>. </a:t>
            </a:r>
            <a:endParaRPr lang="ko-KR" altLang="en-US"/>
          </a:p>
          <a:p>
            <a:pPr lvl="3">
              <a:tabLst>
                <a:tab pos="269875" algn="l"/>
              </a:tabLst>
            </a:pPr>
            <a:r>
              <a:rPr lang="ko-KR" altLang="en-US"/>
              <a:t>입력신호 </a:t>
            </a:r>
            <a:r>
              <a:t>D</a:t>
            </a:r>
            <a:r>
              <a:rPr lang="ko-KR" altLang="en-US"/>
              <a:t>가 클록 펄스에 동기 되어 그대로 출력에 전달되는 특성이 있다</a:t>
            </a:r>
            <a:r>
              <a:t>.</a:t>
            </a:r>
            <a:endParaRPr lang="ko-KR" altLang="en-US"/>
          </a:p>
          <a:p>
            <a:pPr lvl="3">
              <a:tabLst>
                <a:tab pos="269875" algn="l"/>
              </a:tabLst>
            </a:pPr>
            <a:r>
              <a:t>D </a:t>
            </a:r>
            <a:r>
              <a:rPr lang="ko-KR" altLang="en-US"/>
              <a:t>플립플롭의 상태도</a:t>
            </a:r>
            <a:r>
              <a:t>,                 </a:t>
            </a:r>
            <a:r>
              <a:rPr lang="ko-KR" altLang="en-US"/>
              <a:t>진리표                            회로도 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292600"/>
            <a:ext cx="26733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460875"/>
            <a:ext cx="3232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4364038"/>
            <a:ext cx="22621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2355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4</a:t>
            </a:r>
            <a:r>
              <a:t>비트 레지스터의 구성</a:t>
            </a:r>
            <a:endParaRPr lang="en-US" altLang="ko-KR"/>
          </a:p>
          <a:p>
            <a:pPr lvl="3"/>
            <a:r>
              <a:t>각 플립플롭은 공통의 </a:t>
            </a:r>
            <a:r>
              <a:rPr lang="ko-KR" altLang="en-US"/>
              <a:t>클록을</a:t>
            </a:r>
            <a:r>
              <a:t> 갖고 있다. </a:t>
            </a:r>
          </a:p>
          <a:p>
            <a:pPr lvl="3"/>
            <a:r>
              <a:rPr lang="ko-KR" altLang="en-US"/>
              <a:t>클록이</a:t>
            </a:r>
            <a:r>
              <a:t> 플립플롭에 입력될 때 마다, 4비트의 입력 I</a:t>
            </a:r>
            <a:r>
              <a:rPr baseline="-25000"/>
              <a:t>0</a:t>
            </a:r>
            <a:r>
              <a:t> ~ I</a:t>
            </a:r>
            <a:r>
              <a:rPr baseline="-25000"/>
              <a:t>3</a:t>
            </a:r>
            <a:r>
              <a:t>가 저장</a:t>
            </a:r>
          </a:p>
          <a:p>
            <a:pPr lvl="3"/>
            <a:r>
              <a:t>출력 측 A</a:t>
            </a:r>
            <a:r>
              <a:rPr baseline="-25000"/>
              <a:t>0</a:t>
            </a:r>
            <a:r>
              <a:t> ~ A</a:t>
            </a:r>
            <a:r>
              <a:rPr baseline="-25000"/>
              <a:t>3</a:t>
            </a:r>
            <a:r>
              <a:t>에서는 언제나 저장된 값을 참조할 수 있다. 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65400"/>
            <a:ext cx="66135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레지스터의 전송</a:t>
            </a:r>
            <a:endParaRPr lang="en-US" altLang="ko-KR"/>
          </a:p>
          <a:p>
            <a:pPr lvl="1">
              <a:defRPr/>
            </a:pPr>
            <a:r>
              <a:rPr/>
              <a:t>레지스터 간 전송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다른 레지스터에 데이터를 쓰거나 저장된 데이터를 읽는 동작으로 직렬전송과 병렬전송으로 구분된다</a:t>
            </a:r>
            <a:r>
              <a:rPr/>
              <a:t>. </a:t>
            </a:r>
          </a:p>
          <a:p>
            <a:pPr lvl="2">
              <a:defRPr/>
            </a:pPr>
            <a:r>
              <a:rPr lang="ko-KR" altLang="en-US"/>
              <a:t>직렬전송 방식</a:t>
            </a:r>
          </a:p>
          <a:p>
            <a:pPr lvl="4">
              <a:defRPr/>
            </a:pPr>
            <a:r>
              <a:rPr lang="ko-KR" altLang="en-US"/>
              <a:t>이동 레지스터</a:t>
            </a:r>
            <a:r>
              <a:rPr/>
              <a:t>(shift register)</a:t>
            </a:r>
            <a:r>
              <a:rPr lang="ko-KR" altLang="en-US"/>
              <a:t>다</a:t>
            </a:r>
            <a:r>
              <a:rPr/>
              <a:t>. </a:t>
            </a:r>
          </a:p>
          <a:p>
            <a:pPr lvl="4">
              <a:defRPr/>
            </a:pPr>
            <a:r>
              <a:rPr lang="ko-KR" altLang="en-US"/>
              <a:t>레지스터 </a:t>
            </a:r>
            <a:r>
              <a:rPr/>
              <a:t>B</a:t>
            </a:r>
            <a:r>
              <a:rPr lang="ko-KR" altLang="en-US"/>
              <a:t>에서 레지스터 </a:t>
            </a:r>
            <a:r>
              <a:rPr/>
              <a:t>A</a:t>
            </a:r>
            <a:r>
              <a:rPr lang="ko-KR" altLang="en-US" err="1"/>
              <a:t>로</a:t>
            </a:r>
            <a:r>
              <a:rPr lang="ko-KR" altLang="en-US"/>
              <a:t> 데이터가 직렬 전송되는 개념이다</a:t>
            </a:r>
            <a:r>
              <a:rPr/>
              <a:t>.  </a:t>
            </a:r>
          </a:p>
          <a:p>
            <a:pPr lvl="2">
              <a:defRPr/>
            </a:pPr>
            <a:endParaRPr/>
          </a:p>
          <a:p>
            <a:pPr lvl="2">
              <a:defRPr/>
            </a:pPr>
            <a:endParaRPr/>
          </a:p>
          <a:p>
            <a:pPr lvl="2">
              <a:defRPr/>
            </a:pPr>
            <a:endParaRPr/>
          </a:p>
          <a:p>
            <a:pPr lvl="2">
              <a:defRPr/>
            </a:pPr>
            <a:endParaRPr/>
          </a:p>
          <a:p>
            <a:pPr lvl="2">
              <a:defRPr/>
            </a:pPr>
            <a:endParaRPr/>
          </a:p>
          <a:p>
            <a:pPr lvl="4">
              <a:defRPr/>
            </a:pPr>
            <a:r>
              <a:rPr lang="ko-KR" altLang="en-US"/>
              <a:t>전송하는 레지스터의 내용을 보존하기 위해서는 자신의 직렬출력을 다시 직렬로 입력하여 모든 비트가 원래의 위치에 있도록 하여야 한다</a:t>
            </a:r>
            <a:r>
              <a:rPr/>
              <a:t>. </a:t>
            </a:r>
            <a:endParaRPr lang="ko-KR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659188"/>
            <a:ext cx="5834062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게이트가 추가된 레지스터 </a:t>
            </a:r>
            <a:r>
              <a:rPr lang="en-US" altLang="ko-KR"/>
              <a:t>B</a:t>
            </a:r>
            <a:r>
              <a:t>에서 레지스터 </a:t>
            </a:r>
            <a:r>
              <a:rPr lang="en-US" altLang="ko-KR"/>
              <a:t>A</a:t>
            </a:r>
            <a:r>
              <a:t>로의 직렬전송 </a:t>
            </a:r>
          </a:p>
          <a:p>
            <a:pPr lvl="3"/>
            <a:r>
              <a:rPr lang="ko-KR" altLang="en-US"/>
              <a:t>레지스터 </a:t>
            </a:r>
            <a:r>
              <a:t>A</a:t>
            </a:r>
            <a:r>
              <a:rPr lang="ko-KR" altLang="en-US"/>
              <a:t>의 내용을 잃어버리지 않도록 하기 위해 게이트를 추가한 회로다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이동 신호는 레지스터 </a:t>
            </a:r>
            <a:r>
              <a:t>A</a:t>
            </a:r>
            <a:r>
              <a:rPr lang="ko-KR" altLang="en-US"/>
              <a:t>의 내용만 이동 시키고 레지스터 </a:t>
            </a:r>
            <a:r>
              <a:t>B</a:t>
            </a:r>
            <a:r>
              <a:rPr lang="ko-KR" altLang="en-US"/>
              <a:t>에는 영향을 주지 않는 단자다</a:t>
            </a:r>
            <a:r>
              <a:t>.</a:t>
            </a:r>
          </a:p>
          <a:p>
            <a:pPr lvl="3"/>
            <a:r>
              <a:rPr lang="ko-KR" altLang="en-US"/>
              <a:t>전송 신호는 레지스터 </a:t>
            </a:r>
            <a:r>
              <a:t>A</a:t>
            </a:r>
            <a:r>
              <a:rPr lang="ko-KR" altLang="en-US"/>
              <a:t>를 회전시키고 레지스터 </a:t>
            </a:r>
            <a:r>
              <a:t>B</a:t>
            </a:r>
            <a:r>
              <a:rPr lang="ko-KR" altLang="en-US"/>
              <a:t>만 시프트 시키는 단자다</a:t>
            </a:r>
            <a:r>
              <a:t>.</a:t>
            </a:r>
          </a:p>
          <a:p>
            <a:pPr lvl="4"/>
            <a:r>
              <a:t>A</a:t>
            </a:r>
            <a:r>
              <a:rPr lang="ko-KR" altLang="en-US"/>
              <a:t>의 데이터가 그대로 남아 있으면서 </a:t>
            </a:r>
            <a:r>
              <a:t>B</a:t>
            </a:r>
            <a:r>
              <a:rPr lang="ko-KR" altLang="en-US"/>
              <a:t>로 이동 복사된다</a:t>
            </a:r>
            <a:r>
              <a:t>. </a:t>
            </a:r>
          </a:p>
          <a:p>
            <a:pPr lvl="3"/>
            <a:r>
              <a:rPr lang="ko-KR" altLang="en-US"/>
              <a:t>회전 신호는 레지스터 </a:t>
            </a:r>
            <a:r>
              <a:t>A</a:t>
            </a:r>
            <a:r>
              <a:rPr lang="ko-KR" altLang="en-US"/>
              <a:t>의 내용이 직렬로 출력된 후 다시 직렬로 입력되어 회전되지만 레지스터 </a:t>
            </a:r>
            <a:r>
              <a:t>B</a:t>
            </a:r>
            <a:r>
              <a:rPr lang="ko-KR" altLang="en-US"/>
              <a:t>에는 아무런 영향을 미치지 않도록 설계된 단자다</a:t>
            </a:r>
            <a:r>
              <a:t>. </a:t>
            </a:r>
            <a:endParaRPr lang="ko-KR" alt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789363"/>
            <a:ext cx="7161212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2662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레지스터 간 전송</a:t>
            </a:r>
            <a:endParaRPr lang="en-US" altLang="ko-KR"/>
          </a:p>
          <a:p>
            <a:pPr lvl="1"/>
            <a:r>
              <a:t>병렬전송 방식</a:t>
            </a:r>
            <a:r>
              <a:rPr lang="en-US" altLang="ko-KR"/>
              <a:t>(Parallel Transfer)</a:t>
            </a:r>
          </a:p>
          <a:p>
            <a:pPr lvl="3"/>
            <a:r>
              <a:rPr lang="ko-KR" altLang="en-US"/>
              <a:t>레지스터에 기억된 전체 내용을 하나의 제어 신호로 다른 레지스터에 동시에 전송하는 방식이다</a:t>
            </a:r>
            <a:r>
              <a:t>. </a:t>
            </a:r>
            <a:r>
              <a:rPr lang="ko-KR" altLang="en-US"/>
              <a:t> </a:t>
            </a:r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r>
              <a:rPr lang="en-US" altLang="ko-KR"/>
              <a:t>4</a:t>
            </a:r>
            <a:r>
              <a:t>비트 레지스터의 병렬전송</a:t>
            </a:r>
          </a:p>
          <a:p>
            <a:pPr lvl="3"/>
            <a:r>
              <a:rPr lang="ko-KR" altLang="en-US"/>
              <a:t>로드</a:t>
            </a:r>
            <a:r>
              <a:t>(Load)</a:t>
            </a:r>
            <a:r>
              <a:rPr lang="ko-KR" altLang="en-US"/>
              <a:t>가 </a:t>
            </a:r>
            <a:r>
              <a:t>1</a:t>
            </a:r>
            <a:r>
              <a:rPr lang="ko-KR" altLang="en-US"/>
              <a:t>일 경우 </a:t>
            </a:r>
            <a:r>
              <a:t>4</a:t>
            </a:r>
            <a:r>
              <a:rPr lang="ko-KR" altLang="en-US"/>
              <a:t>비트 입력</a:t>
            </a:r>
            <a:r>
              <a:t/>
            </a:r>
            <a:br/>
            <a:r>
              <a:rPr lang="ko-KR" altLang="en-US"/>
              <a:t> </a:t>
            </a:r>
            <a:r>
              <a:t>I</a:t>
            </a:r>
            <a:r>
              <a:rPr baseline="-25000"/>
              <a:t>0</a:t>
            </a:r>
            <a:r>
              <a:t> ~ I</a:t>
            </a:r>
            <a:r>
              <a:rPr baseline="-25000"/>
              <a:t>3</a:t>
            </a:r>
            <a:r>
              <a:rPr lang="ko-KR" altLang="en-US"/>
              <a:t>은 </a:t>
            </a:r>
            <a:r>
              <a:t>4</a:t>
            </a:r>
            <a:r>
              <a:rPr lang="ko-KR" altLang="en-US"/>
              <a:t>개의 플립플롭에 각각 </a:t>
            </a:r>
            <a:r>
              <a:t/>
            </a:r>
            <a:br/>
            <a:r>
              <a:rPr lang="ko-KR" altLang="en-US"/>
              <a:t>저장된다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로드</a:t>
            </a:r>
            <a:r>
              <a:t>(Load)</a:t>
            </a:r>
            <a:r>
              <a:rPr lang="ko-KR" altLang="en-US"/>
              <a:t>가 </a:t>
            </a:r>
            <a:r>
              <a:t>0</a:t>
            </a:r>
            <a:r>
              <a:rPr lang="ko-KR" altLang="en-US"/>
              <a:t>인 경우 </a:t>
            </a:r>
            <a:r>
              <a:t>I</a:t>
            </a:r>
            <a:r>
              <a:rPr baseline="-25000"/>
              <a:t>0</a:t>
            </a:r>
            <a:r>
              <a:t> ~ I</a:t>
            </a:r>
            <a:r>
              <a:rPr baseline="-25000"/>
              <a:t>3</a:t>
            </a:r>
            <a:r>
              <a:rPr lang="ko-KR" altLang="en-US"/>
              <a:t>의 입력은 </a:t>
            </a:r>
            <a:r>
              <a:t/>
            </a:r>
            <a:br/>
            <a:r>
              <a:rPr lang="ko-KR" altLang="en-US"/>
              <a:t>차단되고</a:t>
            </a:r>
            <a:r>
              <a:t>, </a:t>
            </a:r>
            <a:r>
              <a:rPr lang="ko-KR" altLang="en-US"/>
              <a:t>플립플롭의 결과가 다시 </a:t>
            </a:r>
            <a:r>
              <a:t/>
            </a:r>
            <a:br/>
            <a:r>
              <a:rPr lang="ko-KR" altLang="en-US"/>
              <a:t>플립플롭으로 입력된다</a:t>
            </a:r>
            <a:r>
              <a:t>. </a:t>
            </a:r>
            <a:endParaRPr lang="ko-KR" alt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2205038"/>
            <a:ext cx="4772025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429000"/>
            <a:ext cx="2936875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버스전송 방식</a:t>
            </a:r>
            <a:endParaRPr lang="en-US" altLang="ko-KR"/>
          </a:p>
          <a:p>
            <a:pPr lvl="1"/>
            <a:r>
              <a:t>단일 버스로 연결된 경우와 병렬 버스로 연결된 경우로 분류 </a:t>
            </a:r>
          </a:p>
          <a:p>
            <a:pPr lvl="3"/>
            <a:r>
              <a:rPr lang="ko-KR" altLang="en-US"/>
              <a:t>병렬 버스 전송의 경우에서는 버스 내의 선의 개수와 레지스터를 구성하는 플립플롭의 개수가 일치해야 한다</a:t>
            </a:r>
            <a:r>
              <a:t>. </a:t>
            </a:r>
          </a:p>
          <a:p>
            <a:pPr lvl="3"/>
            <a:r>
              <a:rPr lang="ko-KR" altLang="en-US"/>
              <a:t>단일 버스로 전송되는 경우에는 버스로 사용하는 회선이 </a:t>
            </a:r>
            <a:r>
              <a:t>1</a:t>
            </a:r>
            <a:r>
              <a:rPr lang="ko-KR" altLang="en-US"/>
              <a:t>개이므로 </a:t>
            </a:r>
            <a:r>
              <a:t>1</a:t>
            </a:r>
            <a:r>
              <a:rPr lang="ko-KR" altLang="en-US"/>
              <a:t>비트 신호인 제어 신호를 전송하거나 직렬 전송만이 가능하다</a:t>
            </a:r>
            <a:r>
              <a:t>.</a:t>
            </a:r>
          </a:p>
          <a:p>
            <a:pPr lvl="1"/>
            <a:r>
              <a:t>디코더를 활용한 단일 버스 연결</a:t>
            </a:r>
          </a:p>
          <a:p>
            <a:pPr lvl="3"/>
            <a:r>
              <a:rPr lang="ko-KR" altLang="en-US"/>
              <a:t>레지스터 </a:t>
            </a:r>
            <a:r>
              <a:t>4</a:t>
            </a:r>
            <a:r>
              <a:rPr lang="ko-KR" altLang="en-US"/>
              <a:t>개를 단일 버스를 통해서 </a:t>
            </a:r>
            <a:r>
              <a:t/>
            </a:r>
            <a:br/>
            <a:r>
              <a:rPr lang="ko-KR" altLang="en-US"/>
              <a:t>데이터를 공동으로 전송할 경우에는 </a:t>
            </a:r>
            <a:r>
              <a:t/>
            </a:r>
            <a:br/>
            <a:r>
              <a:rPr lang="ko-KR" altLang="en-US"/>
              <a:t>레지스터를 선택하기 위해 </a:t>
            </a:r>
            <a:r>
              <a:t/>
            </a:r>
            <a:br/>
            <a:r>
              <a:t>2</a:t>
            </a:r>
            <a:r>
              <a:rPr lang="ko-KR" altLang="en-US"/>
              <a:t>비트가 입력되는 디코더를 사용한다</a:t>
            </a:r>
            <a:r>
              <a:t>. </a:t>
            </a:r>
            <a:endParaRPr lang="ko-KR" altLang="en-US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400"/>
          </a:p>
          <a:p>
            <a:pPr lvl="4"/>
            <a:r>
              <a:t>4</a:t>
            </a:r>
            <a:r>
              <a:rPr lang="ko-KR" altLang="en-US"/>
              <a:t>개의 레지스터 </a:t>
            </a:r>
            <a:r>
              <a:t>R1 ~ R4</a:t>
            </a:r>
            <a:r>
              <a:rPr lang="ko-KR" altLang="en-US"/>
              <a:t>이 디코더에 연결된다</a:t>
            </a:r>
            <a:r>
              <a:t>. </a:t>
            </a:r>
          </a:p>
          <a:p>
            <a:pPr lvl="4"/>
            <a:r>
              <a:rPr lang="ko-KR" altLang="en-US"/>
              <a:t>선택 신호 </a:t>
            </a:r>
            <a:r>
              <a:t>x</a:t>
            </a:r>
            <a:r>
              <a:rPr lang="ko-KR" altLang="en-US"/>
              <a:t>와 </a:t>
            </a:r>
            <a:r>
              <a:t>y</a:t>
            </a:r>
            <a:r>
              <a:rPr lang="ko-KR" altLang="en-US"/>
              <a:t>가 디코더에서 </a:t>
            </a:r>
            <a:r>
              <a:t>D</a:t>
            </a:r>
            <a:r>
              <a:rPr baseline="-25000"/>
              <a:t>0</a:t>
            </a:r>
            <a:r>
              <a:t> ~ D</a:t>
            </a:r>
            <a:r>
              <a:rPr baseline="-25000"/>
              <a:t>3</a:t>
            </a:r>
            <a:r>
              <a:rPr lang="ko-KR" altLang="en-US"/>
              <a:t>까지의 출력 중 하나를 선택하여 연결된 레지스터를 활성화한다</a:t>
            </a:r>
            <a:r>
              <a:t>. </a:t>
            </a:r>
            <a:endParaRPr lang="ko-KR" altLang="en-US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284538"/>
            <a:ext cx="4135437" cy="23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버스 전송 방식</a:t>
            </a:r>
            <a:endParaRPr lang="en-US" altLang="ko-KR"/>
          </a:p>
          <a:p>
            <a:pPr lvl="1">
              <a:defRPr/>
            </a:pPr>
            <a:r>
              <a:rPr err="1"/>
              <a:t>멀티플렉서와</a:t>
            </a:r>
            <a:r>
              <a:rPr/>
              <a:t> </a:t>
            </a:r>
            <a:r>
              <a:rPr err="1"/>
              <a:t>디멀티플렉서의</a:t>
            </a:r>
            <a:r>
              <a:rPr/>
              <a:t> 단일버스 연결</a:t>
            </a:r>
          </a:p>
          <a:p>
            <a:pPr lvl="3">
              <a:defRPr/>
            </a:pPr>
            <a:r>
              <a:rPr lang="ko-KR" altLang="en-US"/>
              <a:t>단일 버스가 여러 레지스터 중 선택된 하나의 레지스터에 수신하는 방법으로 </a:t>
            </a:r>
            <a:r>
              <a:rPr lang="ko-KR" altLang="en-US" err="1"/>
              <a:t>디멀티플렉서</a:t>
            </a:r>
            <a:r>
              <a:rPr lang="ko-KR" altLang="en-US"/>
              <a:t> 회로를 사용한다</a:t>
            </a:r>
            <a:r>
              <a:rPr/>
              <a:t>. 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선택 신호에 의해 </a:t>
            </a:r>
            <a:r>
              <a:rPr lang="ko-KR" altLang="en-US" err="1"/>
              <a:t>디멀티플렉서</a:t>
            </a:r>
            <a:r>
              <a:rPr lang="ko-KR" altLang="en-US"/>
              <a:t> 회로의 출력 </a:t>
            </a:r>
            <a:r>
              <a:rPr/>
              <a:t>D</a:t>
            </a:r>
            <a:r>
              <a:rPr baseline="-25000"/>
              <a:t>0</a:t>
            </a:r>
            <a:r>
              <a:rPr/>
              <a:t>~D</a:t>
            </a:r>
            <a:r>
              <a:rPr baseline="-25000"/>
              <a:t>3</a:t>
            </a:r>
            <a:r>
              <a:rPr lang="ko-KR" altLang="en-US"/>
              <a:t>가 생성되므로 이를 직접 레지스터에 연결하여 수신하도록 한다</a:t>
            </a:r>
            <a:r>
              <a:rPr/>
              <a:t>. </a:t>
            </a:r>
          </a:p>
          <a:p>
            <a:pPr lvl="1">
              <a:defRPr/>
            </a:pPr>
            <a:r>
              <a:rPr spc="-100"/>
              <a:t>레지스터에 저장된 데이터를 단일 버스로 송신할 때는 </a:t>
            </a:r>
            <a:r>
              <a:rPr spc="-100" err="1"/>
              <a:t>멀티플렉서를</a:t>
            </a:r>
            <a:r>
              <a:rPr spc="-100"/>
              <a:t> 사용</a:t>
            </a:r>
          </a:p>
          <a:p>
            <a:pPr lvl="3">
              <a:defRPr/>
            </a:pPr>
            <a:r>
              <a:rPr lang="ko-KR" altLang="en-US"/>
              <a:t>레지스터 </a:t>
            </a:r>
            <a:r>
              <a:rPr/>
              <a:t>4</a:t>
            </a:r>
            <a:r>
              <a:rPr lang="ko-KR" altLang="en-US"/>
              <a:t>개가 </a:t>
            </a:r>
            <a:r>
              <a:rPr lang="ko-KR" altLang="en-US" err="1"/>
              <a:t>멀티플렉서를</a:t>
            </a:r>
            <a:r>
              <a:rPr lang="ko-KR" altLang="en-US"/>
              <a:t> 통하여 단일 회선인 버스에 연결</a:t>
            </a:r>
          </a:p>
          <a:p>
            <a:pPr lvl="3">
              <a:defRPr/>
            </a:pPr>
            <a:r>
              <a:rPr/>
              <a:t>x</a:t>
            </a:r>
            <a:r>
              <a:rPr lang="ko-KR" altLang="en-US"/>
              <a:t>와 </a:t>
            </a:r>
            <a:r>
              <a:rPr/>
              <a:t>y</a:t>
            </a:r>
            <a:r>
              <a:rPr lang="ko-KR" altLang="en-US"/>
              <a:t>가 지적하는 회로에 의해 </a:t>
            </a:r>
            <a:r>
              <a:rPr/>
              <a:t>R</a:t>
            </a:r>
            <a:r>
              <a:rPr baseline="-25000"/>
              <a:t>1</a:t>
            </a:r>
            <a:r>
              <a:rPr/>
              <a:t> ~ R</a:t>
            </a:r>
            <a:r>
              <a:rPr baseline="-25000"/>
              <a:t>4</a:t>
            </a:r>
            <a:r>
              <a:rPr/>
              <a:t> </a:t>
            </a:r>
            <a:r>
              <a:rPr lang="ko-KR" altLang="en-US"/>
              <a:t>중 하나가 선택</a:t>
            </a:r>
            <a:r>
              <a:rPr/>
              <a:t>, </a:t>
            </a:r>
            <a:r>
              <a:rPr lang="ko-KR" altLang="en-US"/>
              <a:t>선택된 레지스터는 버스로 데이터를 출력한다</a:t>
            </a:r>
            <a:r>
              <a:rPr/>
              <a:t>. </a:t>
            </a:r>
            <a:endParaRPr lang="ko-KR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4435475"/>
            <a:ext cx="564515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2969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기억장치전송 방식</a:t>
            </a:r>
            <a:endParaRPr lang="en-US" altLang="ko-KR"/>
          </a:p>
          <a:p>
            <a:pPr lvl="1">
              <a:defRPr/>
            </a:pPr>
            <a:r>
              <a:rPr/>
              <a:t>주기억장치에 데이터를 쓰기 동작과 읽는 동작을 수행하기 위해서는 해당 위치를 알려주는 주소번지가 필요</a:t>
            </a:r>
          </a:p>
          <a:p>
            <a:pPr lvl="3">
              <a:defRPr/>
            </a:pPr>
            <a:r>
              <a:rPr lang="ko-KR" altLang="en-US" spc="-100"/>
              <a:t>주소번지를 저장하는 기억장치 주소 레지스터가 필요하고 주기억장치에서 읽혀지거나 기록할 때 임시적으로 저장되는 기억장치 버퍼 레지스터가 필요하다</a:t>
            </a:r>
            <a:r>
              <a:rPr spc="-100"/>
              <a:t>. 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4</a:t>
            </a:r>
            <a:r>
              <a:rPr/>
              <a:t>개 레지스터가 주소번지를 저장</a:t>
            </a:r>
          </a:p>
          <a:p>
            <a:pPr lvl="3">
              <a:defRPr/>
            </a:pPr>
            <a:r>
              <a:rPr lang="ko-KR" altLang="en-US" err="1"/>
              <a:t>멀티플렉서</a:t>
            </a:r>
            <a:r>
              <a:rPr lang="ko-KR" altLang="en-US"/>
              <a:t> 하나를 선택하여 기억장치 </a:t>
            </a:r>
            <a:r>
              <a:rPr/>
              <a:t/>
            </a:r>
            <a:br>
              <a:rPr/>
            </a:br>
            <a:r>
              <a:rPr lang="ko-KR" altLang="en-US"/>
              <a:t>주소 레지스터로 전달하는 경우다</a:t>
            </a:r>
            <a:r>
              <a:rPr/>
              <a:t>.</a:t>
            </a:r>
            <a:r>
              <a:rPr lang="ko-KR" altLang="en-US"/>
              <a:t> 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105150"/>
            <a:ext cx="3248025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52738"/>
            <a:ext cx="48006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연산장치</a:t>
            </a:r>
            <a:endParaRPr lang="en-US" altLang="ko-KR"/>
          </a:p>
          <a:p>
            <a:pPr lvl="1">
              <a:defRPr/>
            </a:pPr>
            <a:r>
              <a:rPr/>
              <a:t>연산될 데이터와 연산한 결과를 기억시킬 레지스터가 필요함</a:t>
            </a:r>
            <a:endParaRPr lang="en-US" altLang="ko-KR"/>
          </a:p>
          <a:p>
            <a:pPr lvl="1">
              <a:defRPr/>
            </a:pPr>
            <a:r>
              <a:rPr/>
              <a:t>연산의 상태를 나타내기 위한 상태 레지스터들의 연결이 필요함</a:t>
            </a:r>
            <a:r>
              <a:rPr lang="en-US" altLang="ko-KR"/>
              <a:t> </a:t>
            </a:r>
            <a:endParaRPr/>
          </a:p>
          <a:p>
            <a:pPr lvl="1">
              <a:defRPr/>
            </a:pPr>
            <a:r>
              <a:rPr/>
              <a:t>산술논리연산장치</a:t>
            </a:r>
            <a:r>
              <a:rPr lang="en-US" altLang="ko-KR"/>
              <a:t>(ALU)</a:t>
            </a:r>
          </a:p>
          <a:p>
            <a:pPr lvl="3">
              <a:defRPr/>
            </a:pPr>
            <a:r>
              <a:rPr lang="ko-KR" altLang="en-US"/>
              <a:t>덧셈을 하기 위한 가산기다</a:t>
            </a:r>
            <a:r>
              <a:rPr/>
              <a:t>.</a:t>
            </a:r>
            <a:endParaRPr lang="ko-KR" altLang="en-US"/>
          </a:p>
          <a:p>
            <a:pPr lvl="3">
              <a:defRPr/>
            </a:pPr>
            <a:r>
              <a:rPr lang="ko-KR" altLang="en-US" spc="-100"/>
              <a:t>연산에 이용되는 데이터나 연산 결과 등을 일시적으로 보관하기 위한 </a:t>
            </a:r>
            <a:r>
              <a:rPr lang="ko-KR" altLang="en-US" spc="-100" err="1"/>
              <a:t>누산기다</a:t>
            </a:r>
            <a:r>
              <a:rPr spc="-100"/>
              <a:t>.</a:t>
            </a:r>
            <a:endParaRPr lang="ko-KR" altLang="en-US" spc="-100"/>
          </a:p>
          <a:p>
            <a:pPr lvl="3">
              <a:defRPr/>
            </a:pPr>
            <a:r>
              <a:rPr lang="ko-KR" altLang="en-US"/>
              <a:t>데이터를 보관하는 기억장치 버퍼 레지스터 등이 필요하다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보수를 만들기 위한 보수기</a:t>
            </a:r>
            <a:r>
              <a:rPr/>
              <a:t>, </a:t>
            </a:r>
            <a:r>
              <a:rPr lang="ko-KR" altLang="en-US"/>
              <a:t>계산 결과의 상태를 점검하기 위한 상태 레지스터 등으로 구성된다</a:t>
            </a:r>
            <a:r>
              <a:rPr/>
              <a:t>. </a:t>
            </a:r>
            <a:endParaRPr lang="ko-KR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4365625"/>
            <a:ext cx="2998788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ALU</a:t>
            </a:r>
            <a:r>
              <a:rPr/>
              <a:t>에서의 연산회로</a:t>
            </a:r>
            <a:endParaRPr lang="en-US" altLang="ko-KR"/>
          </a:p>
          <a:p>
            <a:pPr lvl="1">
              <a:defRPr/>
            </a:pPr>
            <a:r>
              <a:rPr/>
              <a:t>산술연산회로</a:t>
            </a:r>
            <a:endParaRPr lang="en-US" altLang="ko-KR"/>
          </a:p>
          <a:p>
            <a:pPr lvl="3">
              <a:defRPr/>
            </a:pPr>
            <a:r>
              <a:rPr/>
              <a:t>4</a:t>
            </a:r>
            <a:r>
              <a:rPr lang="ko-KR" altLang="en-US"/>
              <a:t>비트의 병렬 가산기로 구성된다</a:t>
            </a:r>
            <a:r>
              <a:rPr/>
              <a:t>. </a:t>
            </a:r>
            <a:r>
              <a:rPr lang="ko-KR" altLang="en-US"/>
              <a:t> </a:t>
            </a:r>
            <a:endParaRPr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3">
              <a:defRPr/>
            </a:pPr>
            <a:r>
              <a:rPr lang="ko-KR" altLang="en-US"/>
              <a:t>병렬 가산기가 단순한 덧셈 기능뿐만 아니라 여러 가지 연산을 수행하기 위해서는 구성요소인 전가산기의 한쪽 입력단자에 논리 회로를 추가해야 한다</a:t>
            </a:r>
            <a:r>
              <a:rPr/>
              <a:t>. 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 sz="1800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3">
              <a:defRPr/>
            </a:pPr>
            <a:r>
              <a:rPr lang="ko-KR" altLang="en-US" spc="-100"/>
              <a:t>두 개의 선택 신호 </a:t>
            </a:r>
            <a:r>
              <a:rPr spc="-100"/>
              <a:t>S</a:t>
            </a:r>
            <a:r>
              <a:rPr spc="-100" baseline="-25000"/>
              <a:t>1</a:t>
            </a:r>
            <a:r>
              <a:rPr lang="ko-KR" altLang="en-US" spc="-100"/>
              <a:t>과 </a:t>
            </a:r>
            <a:r>
              <a:rPr spc="-100"/>
              <a:t>S</a:t>
            </a:r>
            <a:r>
              <a:rPr spc="-100" baseline="-25000"/>
              <a:t>0</a:t>
            </a:r>
            <a:r>
              <a:rPr spc="-100"/>
              <a:t> </a:t>
            </a:r>
            <a:r>
              <a:rPr lang="ko-KR" altLang="en-US" spc="-100"/>
              <a:t>그리고 자리올림 </a:t>
            </a:r>
            <a:r>
              <a:rPr spc="-100" err="1"/>
              <a:t>C</a:t>
            </a:r>
            <a:r>
              <a:rPr spc="-100" baseline="-25000" err="1"/>
              <a:t>i</a:t>
            </a:r>
            <a:r>
              <a:rPr lang="ko-KR" altLang="en-US" spc="-100"/>
              <a:t>에 의해서 </a:t>
            </a:r>
            <a:r>
              <a:rPr spc="-100"/>
              <a:t>8</a:t>
            </a:r>
            <a:r>
              <a:rPr lang="ko-KR" altLang="en-US" spc="-100"/>
              <a:t>가지 연산을 수행한다</a:t>
            </a:r>
            <a:r>
              <a:rPr spc="-100"/>
              <a:t>.</a:t>
            </a:r>
            <a:endParaRPr lang="ko-KR" altLang="en-US" spc="-10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76475"/>
            <a:ext cx="4583113" cy="1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4430713"/>
            <a:ext cx="3514725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93700" y="1285875"/>
            <a:ext cx="8358188" cy="5143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CPU</a:t>
            </a:r>
            <a:r>
              <a:rPr lang="ko-KR" altLang="en-US" dirty="0"/>
              <a:t>와 마이크로프로세서의 이해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CPU</a:t>
            </a:r>
            <a:r>
              <a:rPr lang="ko-KR" altLang="en-US" dirty="0"/>
              <a:t>의 내부 구조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CPU</a:t>
            </a:r>
            <a:r>
              <a:rPr lang="ko-KR" altLang="en-US" dirty="0"/>
              <a:t>의 논리회로 설계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dirty="0" smtClean="0"/>
              <a:t> CPU</a:t>
            </a:r>
            <a:r>
              <a:rPr lang="ko-KR" altLang="en-US" dirty="0"/>
              <a:t>의 기능과 동작 그리고 성능</a:t>
            </a:r>
            <a:endParaRPr dirty="0"/>
          </a:p>
        </p:txBody>
      </p:sp>
      <p:sp>
        <p:nvSpPr>
          <p:cNvPr id="51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FF"/>
                </a:solidFill>
              </a:rPr>
              <a:t>목 차</a:t>
            </a:r>
            <a:endParaRPr lang="ko-KR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산술연산 논리회로 함수 테이블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557338"/>
            <a:ext cx="8475662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논리연산 회로</a:t>
            </a:r>
            <a:endParaRPr lang="en-US" altLang="ko-KR"/>
          </a:p>
          <a:p>
            <a:pPr lvl="1"/>
            <a:r>
              <a:t>논리 게이트들을 이용하여 조합논리 회로를 구성하면 다양한 논리연산을 수행함</a:t>
            </a:r>
            <a:r>
              <a:rPr lang="en-US" altLang="ko-KR"/>
              <a:t>.</a:t>
            </a:r>
          </a:p>
          <a:p>
            <a:pPr lvl="3"/>
            <a:r>
              <a:rPr lang="ko-KR" altLang="en-US"/>
              <a:t>데이터 </a:t>
            </a:r>
            <a:r>
              <a:t>A</a:t>
            </a:r>
            <a:r>
              <a:rPr lang="ko-KR" altLang="en-US"/>
              <a:t>와 </a:t>
            </a:r>
            <a:r>
              <a:t>B</a:t>
            </a:r>
            <a:r>
              <a:rPr lang="ko-KR" altLang="en-US"/>
              <a:t>를 입력하는 회선과 연산의 종류를 선택하는 회선이 존재한다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입력되는 데이터 </a:t>
            </a:r>
            <a:r>
              <a:t>A</a:t>
            </a:r>
            <a:r>
              <a:rPr lang="ko-KR" altLang="en-US"/>
              <a:t>와 </a:t>
            </a:r>
            <a:r>
              <a:t>B</a:t>
            </a:r>
            <a:r>
              <a:rPr lang="ko-KR" altLang="en-US"/>
              <a:t>의 내용을 연산 지시에 의해 </a:t>
            </a:r>
            <a:r>
              <a:t>AND, OR, XOR </a:t>
            </a:r>
            <a:r>
              <a:rPr lang="ko-KR" altLang="en-US"/>
              <a:t>및 </a:t>
            </a:r>
            <a:r>
              <a:t>NOT </a:t>
            </a:r>
            <a:r>
              <a:rPr lang="ko-KR" altLang="en-US"/>
              <a:t>연산을 수행한다</a:t>
            </a:r>
            <a:r>
              <a:t>.</a:t>
            </a:r>
            <a:endParaRPr lang="ko-KR" altLang="en-US"/>
          </a:p>
          <a:p>
            <a:pPr lvl="3"/>
            <a:r>
              <a:rPr lang="ko-KR" altLang="en-US"/>
              <a:t>연산 지시 신호는 논리연산의 선택뿐만 아니라 결과가 기억될 장소를 </a:t>
            </a:r>
            <a:r>
              <a:t>0</a:t>
            </a:r>
            <a:r>
              <a:rPr lang="ko-KR" altLang="en-US"/>
              <a:t>으로 지우는 지움선과 </a:t>
            </a:r>
            <a:r>
              <a:t>NOT </a:t>
            </a:r>
            <a:r>
              <a:rPr lang="ko-KR" altLang="en-US"/>
              <a:t>연산으로 </a:t>
            </a:r>
            <a:r>
              <a:t>1</a:t>
            </a:r>
            <a:r>
              <a:rPr lang="ko-KR" altLang="en-US"/>
              <a:t>의 보수가 되도록 하는 보수 회선이 존재할 수 있다</a:t>
            </a:r>
            <a:r>
              <a:t>. </a:t>
            </a:r>
          </a:p>
          <a:p>
            <a:pPr lvl="1"/>
            <a:r>
              <a:t>논리연산 회로의 구성도 </a:t>
            </a:r>
          </a:p>
          <a:p>
            <a:pPr lvl="1"/>
            <a:endParaRPr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391025"/>
            <a:ext cx="2944812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481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논리연산회로의 내부 구성과 함수 테이블</a:t>
            </a:r>
          </a:p>
          <a:p>
            <a:pPr lvl="1"/>
            <a:r>
              <a:t>논리연산 회로 내부</a:t>
            </a:r>
          </a:p>
          <a:p>
            <a:pPr lvl="3"/>
            <a:r>
              <a:rPr lang="ko-KR" altLang="en-US"/>
              <a:t>논리 게이트의 조합논리 회로와</a:t>
            </a:r>
            <a:r>
              <a:t/>
            </a:r>
            <a:br/>
            <a:r>
              <a:rPr lang="ko-KR" altLang="en-US"/>
              <a:t>멀티플렉서로 구성된다</a:t>
            </a:r>
            <a:r>
              <a:t>.</a:t>
            </a:r>
            <a:endParaRPr lang="ko-KR" altLang="en-US"/>
          </a:p>
          <a:p>
            <a:pPr lvl="3"/>
            <a:r>
              <a:t>4</a:t>
            </a:r>
            <a:r>
              <a:rPr lang="ko-KR" altLang="en-US"/>
              <a:t>개의 논리연산이 선택신호 </a:t>
            </a:r>
            <a:r>
              <a:t>S</a:t>
            </a:r>
            <a:r>
              <a:rPr baseline="-25000"/>
              <a:t>0</a:t>
            </a:r>
            <a:r>
              <a:rPr lang="ko-KR" altLang="en-US"/>
              <a:t>와 </a:t>
            </a:r>
            <a:r>
              <a:t/>
            </a:r>
            <a:br/>
            <a:r>
              <a:t>S</a:t>
            </a:r>
            <a:r>
              <a:rPr baseline="-25000"/>
              <a:t>1</a:t>
            </a:r>
            <a:r>
              <a:rPr lang="ko-KR" altLang="en-US"/>
              <a:t>에 의해서 하나가 선택되고 </a:t>
            </a:r>
            <a:r>
              <a:t/>
            </a:r>
            <a:br/>
            <a:r>
              <a:rPr lang="ko-KR" altLang="en-US"/>
              <a:t>출력한게 한다</a:t>
            </a:r>
            <a:r>
              <a:t>.</a:t>
            </a:r>
            <a:r>
              <a:rPr lang="ko-KR" altLang="en-US"/>
              <a:t> </a:t>
            </a:r>
          </a:p>
          <a:p>
            <a:pPr lvl="1"/>
            <a:endParaRPr lang="en-US" altLang="ko-KR" sz="3600"/>
          </a:p>
          <a:p>
            <a:pPr lvl="1"/>
            <a:r>
              <a:t>논리 연산의 함수 테이블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557338"/>
            <a:ext cx="3109913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4468813"/>
            <a:ext cx="5008562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58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ALU</a:t>
            </a:r>
          </a:p>
          <a:p>
            <a:pPr lvl="1"/>
            <a:r>
              <a:t>설계된 산술연산 회로와 논리연산 회로를 조합하면 </a:t>
            </a:r>
            <a:r>
              <a:rPr lang="en-US" altLang="ko-KR"/>
              <a:t>ALU</a:t>
            </a:r>
            <a:r>
              <a:t>가 완성</a:t>
            </a:r>
          </a:p>
          <a:p>
            <a:pPr lvl="1"/>
            <a:r>
              <a:t>선택선 </a:t>
            </a:r>
            <a:r>
              <a:rPr lang="en-US" altLang="ko-KR"/>
              <a:t>S</a:t>
            </a:r>
            <a:r>
              <a:rPr lang="en-US" altLang="ko-KR" baseline="-25000"/>
              <a:t>1</a:t>
            </a:r>
            <a:r>
              <a:t>과 </a:t>
            </a:r>
            <a:r>
              <a:rPr lang="en-US" altLang="ko-KR"/>
              <a:t>S</a:t>
            </a:r>
            <a:r>
              <a:rPr lang="en-US" altLang="ko-KR" baseline="-25000"/>
              <a:t>0</a:t>
            </a:r>
            <a:r>
              <a:t>는 산술연산 회로와 논리연산 회로가 공통으로 사용</a:t>
            </a:r>
          </a:p>
          <a:p>
            <a:pPr lvl="1"/>
            <a:r>
              <a:t>선택선 </a:t>
            </a:r>
            <a:r>
              <a:rPr lang="en-US" altLang="ko-KR"/>
              <a:t>S</a:t>
            </a:r>
            <a:r>
              <a:rPr lang="en-US" altLang="ko-KR" baseline="-25000"/>
              <a:t>2</a:t>
            </a:r>
            <a:r>
              <a:t>는 두 회로 중 하나를 선택하는데 사용</a:t>
            </a:r>
          </a:p>
          <a:p>
            <a:pPr lvl="1"/>
            <a:r>
              <a:rPr lang="en-US" altLang="ko-KR"/>
              <a:t>S</a:t>
            </a:r>
            <a:r>
              <a:rPr lang="en-US" altLang="ko-KR" baseline="-25000"/>
              <a:t>2</a:t>
            </a:r>
            <a:r>
              <a:t>가 </a:t>
            </a:r>
            <a:r>
              <a:rPr lang="en-US" altLang="ko-KR"/>
              <a:t>0</a:t>
            </a:r>
            <a:r>
              <a:t>이면 산술연산을</a:t>
            </a:r>
            <a:r>
              <a:rPr lang="en-US" altLang="ko-KR"/>
              <a:t>, S</a:t>
            </a:r>
            <a:r>
              <a:rPr lang="en-US" altLang="ko-KR" baseline="-25000"/>
              <a:t>2</a:t>
            </a:r>
            <a:r>
              <a:t>가 </a:t>
            </a:r>
            <a:r>
              <a:rPr lang="en-US" altLang="ko-KR"/>
              <a:t>1</a:t>
            </a:r>
            <a:r>
              <a:t>이면 논리연산을 수행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73425"/>
            <a:ext cx="53848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상태 비트</a:t>
            </a:r>
            <a:endParaRPr lang="en-US" altLang="ko-KR"/>
          </a:p>
          <a:p>
            <a:pPr lvl="1" latinLnBrk="1">
              <a:defRPr/>
            </a:pPr>
            <a:r>
              <a:rPr altLang="ko-KR"/>
              <a:t>플래그</a:t>
            </a:r>
            <a:r>
              <a:rPr lang="en-US" altLang="ko-KR"/>
              <a:t>(flag)</a:t>
            </a:r>
            <a:r>
              <a:rPr altLang="ko-KR"/>
              <a:t> 또</a:t>
            </a:r>
            <a:r>
              <a:rPr/>
              <a:t>는</a:t>
            </a:r>
            <a:r>
              <a:rPr altLang="ko-KR"/>
              <a:t> 조건 코드</a:t>
            </a:r>
            <a:r>
              <a:rPr lang="en-US" altLang="ko-KR"/>
              <a:t>(condition code)</a:t>
            </a:r>
            <a:r>
              <a:rPr altLang="ko-KR"/>
              <a:t>라고도 불</a:t>
            </a:r>
            <a:r>
              <a:rPr/>
              <a:t>림</a:t>
            </a:r>
            <a:endParaRPr lang="en-US" altLang="ko-KR"/>
          </a:p>
          <a:p>
            <a:pPr lvl="1" latinLnBrk="1">
              <a:defRPr/>
            </a:pPr>
            <a:r>
              <a:rPr lang="en-US" altLang="ko-KR"/>
              <a:t>CPU</a:t>
            </a:r>
            <a:r>
              <a:rPr altLang="ko-KR"/>
              <a:t>를 설계하는 과정에서 상태 비트는 여러 종류가 존재</a:t>
            </a:r>
            <a:endParaRPr lang="en-US" altLang="ko-KR"/>
          </a:p>
          <a:p>
            <a:pPr lvl="3" latinLnBrk="1">
              <a:defRPr/>
            </a:pPr>
            <a:r>
              <a:rPr lang="ko-KR">
                <a:latin typeface="Arial" charset="0"/>
              </a:rPr>
              <a:t>자리올림</a:t>
            </a:r>
            <a:r>
              <a:rPr>
                <a:latin typeface="Arial" charset="0"/>
              </a:rPr>
              <a:t>(Carry : C), </a:t>
            </a:r>
            <a:r>
              <a:rPr lang="ko-KR" err="1">
                <a:latin typeface="Arial" charset="0"/>
              </a:rPr>
              <a:t>오버플로우</a:t>
            </a:r>
            <a:r>
              <a:rPr>
                <a:latin typeface="Arial" charset="0"/>
              </a:rPr>
              <a:t>(Overflow : V), </a:t>
            </a:r>
            <a:r>
              <a:rPr lang="ko-KR">
                <a:latin typeface="Arial" charset="0"/>
              </a:rPr>
              <a:t>제로</a:t>
            </a:r>
            <a:r>
              <a:rPr>
                <a:latin typeface="Arial" charset="0"/>
              </a:rPr>
              <a:t>(Zero : Z), </a:t>
            </a:r>
            <a:r>
              <a:rPr lang="ko-KR">
                <a:latin typeface="Arial" charset="0"/>
              </a:rPr>
              <a:t>부호</a:t>
            </a:r>
            <a:r>
              <a:rPr>
                <a:latin typeface="Arial" charset="0"/>
              </a:rPr>
              <a:t>(Sign : S)</a:t>
            </a:r>
            <a:r>
              <a:rPr lang="ko-KR">
                <a:latin typeface="Arial" charset="0"/>
              </a:rPr>
              <a:t>의</a:t>
            </a:r>
            <a:r>
              <a:rPr>
                <a:latin typeface="Arial" charset="0"/>
              </a:rPr>
              <a:t> 4</a:t>
            </a:r>
            <a:r>
              <a:rPr lang="ko-KR">
                <a:latin typeface="Arial" charset="0"/>
              </a:rPr>
              <a:t>가지는 필수적</a:t>
            </a:r>
            <a:r>
              <a:rPr lang="ko-KR" altLang="en-US">
                <a:latin typeface="Arial" charset="0"/>
              </a:rPr>
              <a:t>이다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defRPr/>
            </a:pPr>
            <a:r>
              <a:rPr>
                <a:latin typeface="Arial" charset="0"/>
              </a:rPr>
              <a:t>C(Carry) : </a:t>
            </a:r>
            <a:r>
              <a:rPr lang="ko-KR">
                <a:latin typeface="Arial" charset="0"/>
              </a:rPr>
              <a:t>자리올림 비트가 </a:t>
            </a:r>
            <a:r>
              <a:rPr>
                <a:latin typeface="Arial" charset="0"/>
              </a:rPr>
              <a:t>1</a:t>
            </a:r>
            <a:r>
              <a:rPr lang="ko-KR">
                <a:latin typeface="Arial" charset="0"/>
              </a:rPr>
              <a:t>이면 자리올림수가 발생한 </a:t>
            </a:r>
            <a:r>
              <a:rPr lang="ko-KR" altLang="en-US">
                <a:latin typeface="Arial" charset="0"/>
              </a:rPr>
              <a:t>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>
              <a:defRPr/>
            </a:pPr>
            <a:r>
              <a:rPr>
                <a:latin typeface="Arial" charset="0"/>
              </a:rPr>
              <a:t>S(Sign) : </a:t>
            </a:r>
            <a:r>
              <a:rPr lang="ko-KR">
                <a:latin typeface="Arial" charset="0"/>
              </a:rPr>
              <a:t>부호비트가</a:t>
            </a:r>
            <a:r>
              <a:rPr>
                <a:latin typeface="Arial" charset="0"/>
              </a:rPr>
              <a:t> 1</a:t>
            </a:r>
            <a:r>
              <a:rPr lang="ko-KR">
                <a:latin typeface="Arial" charset="0"/>
              </a:rPr>
              <a:t>이면 음수이고</a:t>
            </a:r>
            <a:r>
              <a:rPr>
                <a:latin typeface="Arial" charset="0"/>
              </a:rPr>
              <a:t>, 0</a:t>
            </a:r>
            <a:r>
              <a:rPr lang="ko-KR">
                <a:latin typeface="Arial" charset="0"/>
              </a:rPr>
              <a:t>이면 양수 상태를 나타낸다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>
              <a:defRPr/>
            </a:pPr>
            <a:r>
              <a:rPr>
                <a:latin typeface="Arial" charset="0"/>
              </a:rPr>
              <a:t>Z(Zero) : ALU</a:t>
            </a:r>
            <a:r>
              <a:rPr lang="ko-KR">
                <a:latin typeface="Arial" charset="0"/>
              </a:rPr>
              <a:t>의 연산결과 모든 비트의 출력이</a:t>
            </a:r>
            <a:r>
              <a:rPr>
                <a:latin typeface="Arial" charset="0"/>
              </a:rPr>
              <a:t> 0</a:t>
            </a:r>
            <a:r>
              <a:rPr lang="ko-KR">
                <a:latin typeface="Arial" charset="0"/>
              </a:rPr>
              <a:t>이면 제로 비트는 </a:t>
            </a:r>
            <a:r>
              <a:rPr>
                <a:latin typeface="Arial" charset="0"/>
              </a:rPr>
              <a:t>1</a:t>
            </a:r>
            <a:r>
              <a:rPr lang="ko-KR">
                <a:latin typeface="Arial" charset="0"/>
              </a:rPr>
              <a:t>이 되고</a:t>
            </a:r>
            <a:r>
              <a:rPr>
                <a:latin typeface="Arial" charset="0"/>
              </a:rPr>
              <a:t>, </a:t>
            </a:r>
            <a:r>
              <a:rPr lang="ko-KR">
                <a:latin typeface="Arial" charset="0"/>
              </a:rPr>
              <a:t>그렇지 않으면 제로 비트는 </a:t>
            </a:r>
            <a:r>
              <a:rPr>
                <a:latin typeface="Arial" charset="0"/>
              </a:rPr>
              <a:t>0</a:t>
            </a:r>
            <a:r>
              <a:rPr lang="ko-KR">
                <a:latin typeface="Arial" charset="0"/>
              </a:rPr>
              <a:t>이 된다</a:t>
            </a:r>
            <a:r>
              <a:rPr>
                <a:latin typeface="Arial" charset="0"/>
              </a:rPr>
              <a:t>. </a:t>
            </a:r>
            <a:endParaRPr lang="ko-KR">
              <a:latin typeface="Arial" charset="0"/>
            </a:endParaRPr>
          </a:p>
          <a:p>
            <a:pPr lvl="3" latinLnBrk="1">
              <a:defRPr/>
            </a:pPr>
            <a:r>
              <a:rPr>
                <a:latin typeface="Arial" charset="0"/>
              </a:rPr>
              <a:t>V(Overflow) : ALU</a:t>
            </a:r>
            <a:r>
              <a:rPr lang="ko-KR">
                <a:latin typeface="Arial" charset="0"/>
              </a:rPr>
              <a:t>의 두 </a:t>
            </a:r>
            <a:r>
              <a:rPr lang="ko-KR" err="1">
                <a:latin typeface="Arial" charset="0"/>
              </a:rPr>
              <a:t>자리올림수</a:t>
            </a:r>
            <a:r>
              <a:rPr>
                <a:latin typeface="Arial" charset="0"/>
              </a:rPr>
              <a:t> C</a:t>
            </a:r>
            <a:r>
              <a:rPr baseline="-25000">
                <a:latin typeface="Arial" charset="0"/>
              </a:rPr>
              <a:t>8</a:t>
            </a:r>
            <a:r>
              <a:rPr>
                <a:latin typeface="Arial" charset="0"/>
              </a:rPr>
              <a:t>, C</a:t>
            </a:r>
            <a:r>
              <a:rPr baseline="-25000">
                <a:latin typeface="Arial" charset="0"/>
              </a:rPr>
              <a:t>9</a:t>
            </a:r>
            <a:r>
              <a:rPr lang="ko-KR" err="1">
                <a:latin typeface="Arial" charset="0"/>
              </a:rPr>
              <a:t>를</a:t>
            </a:r>
            <a:r>
              <a:rPr>
                <a:latin typeface="Arial" charset="0"/>
              </a:rPr>
              <a:t> XOR</a:t>
            </a:r>
            <a:r>
              <a:rPr lang="ko-KR" err="1">
                <a:latin typeface="Arial" charset="0"/>
              </a:rPr>
              <a:t>를</a:t>
            </a:r>
            <a:r>
              <a:rPr lang="ko-KR">
                <a:latin typeface="Arial" charset="0"/>
              </a:rPr>
              <a:t> 한 결과가</a:t>
            </a:r>
            <a:r>
              <a:rPr>
                <a:latin typeface="Arial" charset="0"/>
              </a:rPr>
              <a:t> 1</a:t>
            </a:r>
            <a:r>
              <a:rPr lang="ko-KR">
                <a:latin typeface="Arial" charset="0"/>
              </a:rPr>
              <a:t>이면 </a:t>
            </a:r>
            <a:r>
              <a:rPr lang="ko-KR" err="1">
                <a:latin typeface="Arial" charset="0"/>
              </a:rPr>
              <a:t>오버플로우가</a:t>
            </a:r>
            <a:r>
              <a:rPr lang="ko-KR">
                <a:latin typeface="Arial" charset="0"/>
              </a:rPr>
              <a:t> 발생한 것이고</a:t>
            </a:r>
            <a:r>
              <a:rPr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그렇지 않고</a:t>
            </a:r>
            <a:r>
              <a:rPr spc="-100">
                <a:latin typeface="Arial" charset="0"/>
              </a:rPr>
              <a:t> 0</a:t>
            </a:r>
            <a:r>
              <a:rPr lang="ko-KR" spc="-100">
                <a:latin typeface="Arial" charset="0"/>
              </a:rPr>
              <a:t>이면 </a:t>
            </a:r>
            <a:r>
              <a:rPr lang="ko-KR" spc="-100" err="1">
                <a:latin typeface="Arial" charset="0"/>
              </a:rPr>
              <a:t>오버플로우는</a:t>
            </a:r>
            <a:r>
              <a:rPr lang="ko-KR" spc="-100">
                <a:latin typeface="Arial" charset="0"/>
              </a:rPr>
              <a:t> 발생하지 않은 상태다</a:t>
            </a:r>
            <a:r>
              <a:rPr spc="-100">
                <a:latin typeface="Arial" charset="0"/>
              </a:rPr>
              <a:t>. </a:t>
            </a:r>
            <a:endParaRPr lang="ko-KR" spc="-100">
              <a:latin typeface="Arial" charset="0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8</a:t>
            </a:r>
            <a:r>
              <a:rPr altLang="ko-KR"/>
              <a:t>비트</a:t>
            </a:r>
            <a:r>
              <a:rPr lang="en-US" altLang="ko-KR"/>
              <a:t> ALU</a:t>
            </a:r>
            <a:r>
              <a:rPr altLang="ko-KR"/>
              <a:t>와 상태 레지스터</a:t>
            </a:r>
            <a:endParaRPr lang="en-US" altLang="ko-KR"/>
          </a:p>
          <a:p>
            <a:pPr lvl="1"/>
            <a:r>
              <a:rPr altLang="ko-KR"/>
              <a:t>오버플로우 비트를 위해서는</a:t>
            </a:r>
            <a:r>
              <a:rPr lang="en-US" altLang="ko-KR"/>
              <a:t> XOR </a:t>
            </a:r>
            <a:r>
              <a:rPr altLang="ko-KR"/>
              <a:t>게이트가 필요</a:t>
            </a:r>
            <a:endParaRPr lang="en-US" altLang="ko-KR"/>
          </a:p>
          <a:p>
            <a:pPr lvl="1"/>
            <a:r>
              <a:rPr altLang="ko-KR"/>
              <a:t>제로 비트를 동작하게 하기 위해서는</a:t>
            </a:r>
            <a:r>
              <a:rPr lang="en-US" altLang="ko-KR"/>
              <a:t> NOR </a:t>
            </a:r>
            <a:r>
              <a:rPr altLang="ko-KR"/>
              <a:t>게이트가 필요</a:t>
            </a:r>
            <a:endParaRPr/>
          </a:p>
          <a:p>
            <a:pPr lvl="1"/>
            <a:endParaRPr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54864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8915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이동기</a:t>
            </a:r>
            <a:r>
              <a:rPr lang="en-US" altLang="ko-KR"/>
              <a:t>(shifter)</a:t>
            </a:r>
          </a:p>
          <a:p>
            <a:pPr lvl="3"/>
            <a:r>
              <a:t>이동 방향은 왼쪽과 오른쪽이고, 이동 방향의 마지막 비트 값은 바깥으로 밀려난다. 이동 레지스터라고도 한다. </a:t>
            </a:r>
          </a:p>
          <a:p>
            <a:pPr lvl="1"/>
            <a:r>
              <a:rPr altLang="ko-KR"/>
              <a:t>양방향 이동 레지스터</a:t>
            </a:r>
            <a:endParaRPr lang="en-US" altLang="ko-KR"/>
          </a:p>
          <a:p>
            <a:pPr lvl="1"/>
            <a:endParaRPr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77438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3993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양방향 이동 레지스터의 좌측 이동과 우측 이동</a:t>
            </a:r>
            <a:endParaRPr lang="en-US" altLang="ko-KR"/>
          </a:p>
          <a:p>
            <a:pPr lvl="1"/>
            <a:r>
              <a:rPr altLang="ko-KR"/>
              <a:t>오른쪽 이동은 왼쪽에서 새로운 비트 값이 입력되고 오른쪽에서는 마지막 비트가 배출</a:t>
            </a:r>
            <a:r>
              <a:t>됨</a:t>
            </a:r>
            <a:endParaRPr lang="en-US" altLang="ko-KR"/>
          </a:p>
          <a:p>
            <a:pPr lvl="1"/>
            <a:r>
              <a:rPr altLang="ko-KR"/>
              <a:t>왼쪽 이동은 오른쪽에서 새로운 비트 값이 입력되고 왼쪽에서 마지막 비트가 배출</a:t>
            </a:r>
            <a:r>
              <a:t>됨</a:t>
            </a:r>
            <a:endParaRPr altLang="ko-KR"/>
          </a:p>
          <a:p>
            <a:pPr lvl="1"/>
            <a:endParaRPr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901950"/>
            <a:ext cx="5165725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b="1" smtClean="0"/>
              <a:t>CPU</a:t>
            </a:r>
            <a:r>
              <a:rPr lang="ko-KR" altLang="en-US" b="1" smtClean="0"/>
              <a:t>의 논리회로 설계 </a:t>
            </a:r>
            <a:endParaRPr lang="ko-KR" altLang="en-US" smtClean="0"/>
          </a:p>
        </p:txBody>
      </p:sp>
      <p:sp>
        <p:nvSpPr>
          <p:cNvPr id="4096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하드와이어적 제어장치</a:t>
            </a:r>
            <a:endParaRPr lang="en-US" altLang="ko-KR"/>
          </a:p>
          <a:p>
            <a:pPr lvl="1" latinLnBrk="1"/>
            <a:r>
              <a:rPr altLang="ko-KR"/>
              <a:t>제어장치의 유형</a:t>
            </a:r>
            <a:endParaRPr lang="en-US" altLang="ko-KR"/>
          </a:p>
          <a:p>
            <a:pPr lvl="3" latinLnBrk="1"/>
            <a:r>
              <a:rPr lang="ko-KR">
                <a:latin typeface="Arial" charset="0"/>
              </a:rPr>
              <a:t>하드웨어만으로 설계된 하드와이어적 제어장치</a:t>
            </a:r>
            <a:r>
              <a:rPr>
                <a:latin typeface="Arial" charset="0"/>
              </a:rPr>
              <a:t>(hardwired control unit)</a:t>
            </a:r>
            <a:r>
              <a:rPr lang="ko-KR" altLang="en-US">
                <a:latin typeface="Arial" charset="0"/>
              </a:rPr>
              <a:t>다</a:t>
            </a:r>
            <a:r>
              <a:rPr>
                <a:latin typeface="Arial" charset="0"/>
              </a:rPr>
              <a:t>.</a:t>
            </a:r>
          </a:p>
          <a:p>
            <a:pPr lvl="3" latinLnBrk="1"/>
            <a:r>
              <a:rPr lang="ko-KR">
                <a:latin typeface="Arial" charset="0"/>
              </a:rPr>
              <a:t>소프트웨어가 포함된 마이크로 프로그램된 제어장치</a:t>
            </a:r>
            <a:r>
              <a:rPr>
                <a:latin typeface="Arial" charset="0"/>
              </a:rPr>
              <a:t>(micro-programmed control unit)</a:t>
            </a:r>
            <a:r>
              <a:rPr lang="ko-KR" altLang="en-US">
                <a:latin typeface="Arial" charset="0"/>
              </a:rPr>
              <a:t>다</a:t>
            </a:r>
            <a:r>
              <a:rPr>
                <a:latin typeface="Arial" charset="0"/>
              </a:rPr>
              <a:t>.</a:t>
            </a:r>
          </a:p>
          <a:p>
            <a:pPr lvl="3" latinLnBrk="1"/>
            <a:endParaRPr>
              <a:latin typeface="Arial" charset="0"/>
            </a:endParaRPr>
          </a:p>
          <a:p>
            <a:pPr lvl="1" latinLnBrk="1"/>
            <a:r>
              <a:rPr altLang="ko-KR"/>
              <a:t>논리 회로에 의해 </a:t>
            </a:r>
            <a:r>
              <a:t>제작된</a:t>
            </a:r>
            <a:r>
              <a:rPr altLang="ko-KR"/>
              <a:t> 하드와이어적 제어장치</a:t>
            </a:r>
            <a:endParaRPr lang="en-US" altLang="ko-KR"/>
          </a:p>
          <a:p>
            <a:pPr lvl="3" latinLnBrk="1"/>
            <a:r>
              <a:rPr lang="ko-KR">
                <a:latin typeface="Arial" charset="0"/>
              </a:rPr>
              <a:t>하드와이어적 제어장치는 제어 신호의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생성과정에서 지연이 매우 작다는 장점을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갖는다</a:t>
            </a:r>
            <a:r>
              <a:rPr>
                <a:latin typeface="Arial" charset="0"/>
              </a:rPr>
              <a:t>. </a:t>
            </a:r>
          </a:p>
          <a:p>
            <a:pPr lvl="3" latinLnBrk="1"/>
            <a:r>
              <a:rPr lang="ko-KR">
                <a:latin typeface="Arial" charset="0"/>
              </a:rPr>
              <a:t>구현 논리 회로는 명령 코드 및 주소 지정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모드 등에 따라 매우 복잡하다는 단점을 </a:t>
            </a:r>
            <a:r>
              <a:rPr>
                <a:latin typeface="Arial" charset="0"/>
              </a:rPr>
              <a:t/>
            </a:r>
            <a:br>
              <a:rPr>
                <a:latin typeface="Arial" charset="0"/>
              </a:rPr>
            </a:br>
            <a:r>
              <a:rPr lang="ko-KR">
                <a:latin typeface="Arial" charset="0"/>
              </a:rPr>
              <a:t>갖는다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 latinLnBrk="1"/>
            <a:endParaRPr lang="en-US" altLang="ko-KR">
              <a:latin typeface="Arial" charset="0"/>
            </a:endParaRPr>
          </a:p>
          <a:p>
            <a:pPr lvl="1"/>
            <a:endParaRPr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644900"/>
            <a:ext cx="337185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4198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lang="en-US" altLang="ko-KR"/>
              <a:t>CPU</a:t>
            </a:r>
            <a:r>
              <a:rPr altLang="ko-KR"/>
              <a:t>의 기능과 동작</a:t>
            </a:r>
            <a:endParaRPr altLang="ko-KR" sz="1600"/>
          </a:p>
          <a:p>
            <a:pPr lvl="3" latinLnBrk="1"/>
            <a:r>
              <a:t>CPU가 모든 명령어들에 대하여 공통적으로 수행되는 기능은 명령어 인출(Instruction Fetch)과 명령어 해독(Instruction Decode)</a:t>
            </a:r>
            <a:r>
              <a:rPr lang="ko-KR" altLang="en-US"/>
              <a:t>이다</a:t>
            </a:r>
            <a:r>
              <a:t>.  </a:t>
            </a:r>
          </a:p>
          <a:p>
            <a:pPr lvl="1" latinLnBrk="1"/>
            <a:r>
              <a:rPr altLang="ko-KR"/>
              <a:t>추가되는 명령어의 기능들</a:t>
            </a:r>
            <a:endParaRPr lang="en-US" altLang="ko-KR"/>
          </a:p>
          <a:p>
            <a:pPr lvl="1" latinLnBrk="1"/>
            <a:endParaRPr lang="en-US" altLang="ko-KR"/>
          </a:p>
          <a:p>
            <a:pPr lvl="1" latinLnBrk="1"/>
            <a:endParaRPr lang="en-US" altLang="ko-KR"/>
          </a:p>
          <a:p>
            <a:pPr lvl="1" latinLnBrk="1"/>
            <a:endParaRPr lang="en-US" altLang="ko-KR"/>
          </a:p>
          <a:p>
            <a:pPr lvl="1" latinLnBrk="1"/>
            <a:endParaRPr lang="en-US" altLang="ko-KR"/>
          </a:p>
          <a:p>
            <a:pPr lvl="1" latinLnBrk="1"/>
            <a:endParaRPr lang="en-US" altLang="ko-KR"/>
          </a:p>
          <a:p>
            <a:pPr lvl="1" latinLnBrk="1"/>
            <a:r>
              <a:rPr lang="en-US" altLang="ko-KR"/>
              <a:t>CPU</a:t>
            </a:r>
            <a:r>
              <a:rPr altLang="ko-KR"/>
              <a:t>와 주기억장치와의 데이터 전송</a:t>
            </a:r>
            <a:endParaRPr lang="en-US" altLang="ko-KR"/>
          </a:p>
          <a:p>
            <a:pPr lvl="1" latinLnBrk="1"/>
            <a:endParaRPr lang="en-US" altLang="ko-KR"/>
          </a:p>
          <a:p>
            <a:pPr lvl="1"/>
            <a:endParaRPr/>
          </a:p>
        </p:txBody>
      </p:sp>
      <p:pic>
        <p:nvPicPr>
          <p:cNvPr id="4198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600325"/>
            <a:ext cx="6848475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133975"/>
            <a:ext cx="5276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title"/>
          </p:nvPr>
        </p:nvSpPr>
        <p:spPr>
          <a:xfrm>
            <a:off x="1090613" y="60325"/>
            <a:ext cx="7874000" cy="439738"/>
          </a:xfrm>
        </p:spPr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en-US" altLang="ko-KR" b="1" smtClean="0"/>
              <a:t>CPU</a:t>
            </a:r>
            <a:r>
              <a:rPr lang="ko-KR" altLang="ko-KR" b="1" smtClean="0"/>
              <a:t>와 마이크로프로세서의 이해</a:t>
            </a:r>
            <a:endParaRPr lang="ko-KR" altLang="en-US" smtClean="0"/>
          </a:p>
        </p:txBody>
      </p:sp>
      <p:sp>
        <p:nvSpPr>
          <p:cNvPr id="6147" name="내용 개체 틀 4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t>마이크로프로세서</a:t>
            </a:r>
            <a:r>
              <a:rPr lang="en-US" altLang="ko-KR"/>
              <a:t>(microprocessor)</a:t>
            </a:r>
          </a:p>
          <a:p>
            <a:pPr lvl="3"/>
            <a:r>
              <a:rPr lang="ko-KR" altLang="en-US"/>
              <a:t>컴퓨터에서 명령을 수행하고 데이터를 처리하는 중앙처리장치</a:t>
            </a:r>
            <a:r>
              <a:t>(CPU, Central Processing Unit)</a:t>
            </a:r>
            <a:r>
              <a:rPr lang="ko-KR" altLang="en-US"/>
              <a:t>를 집적회로의 칩 형태로 만든 것이다</a:t>
            </a:r>
            <a:r>
              <a:t>. </a:t>
            </a:r>
          </a:p>
          <a:p>
            <a:pPr lvl="3"/>
            <a:endParaRPr lang="ko-KR" altLang="en-US"/>
          </a:p>
          <a:p>
            <a:pPr lvl="1"/>
            <a:r>
              <a:t>폰 노이만</a:t>
            </a:r>
            <a:r>
              <a:rPr lang="en-US" altLang="ko-KR"/>
              <a:t>(von Neumann) </a:t>
            </a:r>
            <a:r>
              <a:t>컴퓨터 구조</a:t>
            </a:r>
          </a:p>
          <a:p>
            <a:pPr lvl="3"/>
            <a:r>
              <a:rPr lang="ko-KR" altLang="en-US"/>
              <a:t>프로그램내장 방식이다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데이터와 명령어가 주기억장치에 저장되어 있다가 버스를 통해서 </a:t>
            </a:r>
            <a:r>
              <a:t>CPU</a:t>
            </a:r>
            <a:r>
              <a:rPr lang="ko-KR" altLang="en-US"/>
              <a:t>로 전달한다</a:t>
            </a:r>
            <a:r>
              <a:t>. </a:t>
            </a:r>
            <a:endParaRPr lang="ko-KR" altLang="en-US"/>
          </a:p>
          <a:p>
            <a:pPr lvl="3"/>
            <a:r>
              <a:t>CPU</a:t>
            </a:r>
            <a:r>
              <a:rPr lang="ko-KR" altLang="en-US"/>
              <a:t>는 전달되어온 명령어를 이용 데이터를 </a:t>
            </a:r>
            <a:r>
              <a:t/>
            </a:r>
            <a:br/>
            <a:r>
              <a:rPr lang="ko-KR" altLang="en-US"/>
              <a:t>사용자가 원하는 형태로 처리한다</a:t>
            </a:r>
            <a:r>
              <a:t>. </a:t>
            </a:r>
            <a:endParaRPr lang="ko-KR" altLang="en-US"/>
          </a:p>
          <a:p>
            <a:pPr lvl="3"/>
            <a:r>
              <a:rPr lang="ko-KR" altLang="en-US"/>
              <a:t>결과는 다시 데이터버스를 통해서 </a:t>
            </a:r>
            <a:r>
              <a:t/>
            </a:r>
            <a:br/>
            <a:r>
              <a:rPr lang="ko-KR" altLang="en-US"/>
              <a:t>주기억장치 </a:t>
            </a:r>
            <a:r>
              <a:t>RAM</a:t>
            </a:r>
            <a:r>
              <a:rPr lang="ko-KR" altLang="en-US"/>
              <a:t>으로 보낸다</a:t>
            </a:r>
            <a:r>
              <a:t>.</a:t>
            </a:r>
          </a:p>
          <a:p>
            <a:pPr lvl="3"/>
            <a:endParaRPr lang="ko-KR" altLang="en-US"/>
          </a:p>
          <a:p>
            <a:pPr lvl="1"/>
            <a:r>
              <a:t>주회로기판</a:t>
            </a:r>
            <a:r>
              <a:rPr lang="en-US" altLang="ko-KR"/>
              <a:t>(main board)</a:t>
            </a:r>
            <a:r>
              <a:t>에서 </a:t>
            </a:r>
            <a:r>
              <a:rPr lang="en-US" altLang="ko-KR"/>
              <a:t>CPU</a:t>
            </a:r>
            <a:r>
              <a:t>와 </a:t>
            </a:r>
            <a:r>
              <a:rPr lang="en-US" altLang="ko-KR"/>
              <a:t/>
            </a:r>
            <a:br>
              <a:rPr lang="en-US" altLang="ko-KR"/>
            </a:br>
            <a:r>
              <a:t>주기억장치의 위치 </a:t>
            </a:r>
          </a:p>
        </p:txBody>
      </p:sp>
      <p:pic>
        <p:nvPicPr>
          <p:cNvPr id="6148" name="개체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33"/>
          <a:stretch>
            <a:fillRect/>
          </a:stretch>
        </p:blipFill>
        <p:spPr bwMode="auto">
          <a:xfrm>
            <a:off x="5541963" y="3835400"/>
            <a:ext cx="342265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4301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CPU</a:t>
            </a:r>
            <a:r>
              <a:rPr altLang="ko-KR"/>
              <a:t>의 동작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CPU</a:t>
            </a:r>
            <a:r>
              <a:rPr altLang="ko-KR"/>
              <a:t>는 </a:t>
            </a:r>
            <a:r>
              <a:rPr lang="en-US" altLang="ko-KR"/>
              <a:t>4</a:t>
            </a:r>
            <a:r>
              <a:rPr altLang="ko-KR"/>
              <a:t>단계의 </a:t>
            </a:r>
            <a:r>
              <a:rPr lang="en-US" altLang="ko-KR"/>
              <a:t/>
            </a:r>
            <a:br>
              <a:rPr lang="en-US" altLang="ko-KR"/>
            </a:br>
            <a:r>
              <a:rPr altLang="ko-KR"/>
              <a:t>기본 동작으로 구성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altLang="ko-KR" err="1">
                <a:latin typeface="Arial" charset="0"/>
              </a:rPr>
              <a:t>누산기</a:t>
            </a:r>
            <a:r>
              <a:rPr lang="en-US" altLang="ko-KR">
                <a:latin typeface="Arial" charset="0"/>
              </a:rPr>
              <a:t>(Accumulator)</a:t>
            </a:r>
            <a:r>
              <a:rPr altLang="ko-KR">
                <a:latin typeface="Arial" charset="0"/>
              </a:rPr>
              <a:t>는 데이터 레지스터로 처리 결과를 임시로 보유하는 역할</a:t>
            </a:r>
            <a:r>
              <a:rPr lang="en-US" altLang="ko-KR">
                <a:latin typeface="Arial" charset="0"/>
              </a:rPr>
              <a:t> </a:t>
            </a:r>
          </a:p>
          <a:p>
            <a:pPr marL="1157288" lvl="4" indent="-342900">
              <a:buClr>
                <a:srgbClr val="FF3300"/>
              </a:buClr>
              <a:buFontTx/>
              <a:buAutoNum type="circleNumDbPlain"/>
              <a:defRPr/>
            </a:pPr>
            <a:r>
              <a:rPr lang="ko-KR" altLang="en-US">
                <a:latin typeface="Arial" charset="0"/>
              </a:rPr>
              <a:t>처리해야 할 데이터는 주기억장치 </a:t>
            </a:r>
            <a:r>
              <a:rPr>
                <a:latin typeface="Arial" charset="0"/>
              </a:rPr>
              <a:t>RAM</a:t>
            </a:r>
            <a:r>
              <a:rPr lang="ko-KR" altLang="en-US">
                <a:latin typeface="Arial" charset="0"/>
              </a:rPr>
              <a:t>에서 인출되고 외부 시스템 버스를 통해서 레지스터 </a:t>
            </a:r>
            <a:r>
              <a:rPr>
                <a:latin typeface="Arial" charset="0"/>
              </a:rPr>
              <a:t>1</a:t>
            </a:r>
            <a:r>
              <a:rPr lang="ko-KR" altLang="en-US">
                <a:latin typeface="Arial" charset="0"/>
              </a:rPr>
              <a:t>번으로 전달된다</a:t>
            </a:r>
            <a:r>
              <a:rPr>
                <a:latin typeface="Arial" charset="0"/>
              </a:rPr>
              <a:t>.</a:t>
            </a:r>
            <a:endParaRPr lang="ko-KR" altLang="en-US">
              <a:latin typeface="Arial" charset="0"/>
            </a:endParaRPr>
          </a:p>
          <a:p>
            <a:pPr marL="1157288" lvl="4" indent="-342900">
              <a:buClr>
                <a:srgbClr val="FF3300"/>
              </a:buClr>
              <a:buFontTx/>
              <a:buAutoNum type="circleNumDbPlain"/>
              <a:defRPr/>
            </a:pPr>
            <a:r>
              <a:rPr lang="ko-KR" altLang="en-US">
                <a:latin typeface="Arial" charset="0"/>
              </a:rPr>
              <a:t>제어장치는 새롭게 저장된 레지스터 </a:t>
            </a:r>
            <a:r>
              <a:rPr>
                <a:latin typeface="Arial" charset="0"/>
              </a:rPr>
              <a:t>1</a:t>
            </a:r>
            <a:r>
              <a:rPr lang="ko-KR" altLang="en-US">
                <a:latin typeface="Arial" charset="0"/>
              </a:rPr>
              <a:t>번 데이터와 이전부터 저장하고 있던 레지스터 </a:t>
            </a:r>
            <a:r>
              <a:rPr>
                <a:latin typeface="Arial" charset="0"/>
              </a:rPr>
              <a:t>2</a:t>
            </a:r>
            <a:r>
              <a:rPr lang="ko-KR" altLang="en-US">
                <a:latin typeface="Arial" charset="0"/>
              </a:rPr>
              <a:t>번의 데이터를 덧셈하라는 제어신호를 </a:t>
            </a:r>
            <a:r>
              <a:rPr>
                <a:latin typeface="Arial" charset="0"/>
              </a:rPr>
              <a:t>ALU</a:t>
            </a:r>
            <a:r>
              <a:rPr lang="ko-KR" altLang="en-US" err="1">
                <a:latin typeface="Arial" charset="0"/>
              </a:rPr>
              <a:t>로</a:t>
            </a:r>
            <a:r>
              <a:rPr lang="ko-KR" altLang="en-US">
                <a:latin typeface="Arial" charset="0"/>
              </a:rPr>
              <a:t> 전달된다</a:t>
            </a:r>
            <a:r>
              <a:rPr>
                <a:latin typeface="Arial" charset="0"/>
              </a:rPr>
              <a:t>.</a:t>
            </a:r>
            <a:endParaRPr lang="ko-KR" altLang="en-US">
              <a:latin typeface="Arial" charset="0"/>
            </a:endParaRPr>
          </a:p>
          <a:p>
            <a:pPr marL="1157288" lvl="4" indent="-342900">
              <a:buClr>
                <a:srgbClr val="FF3300"/>
              </a:buClr>
              <a:buFontTx/>
              <a:buAutoNum type="circleNumDbPlain"/>
              <a:defRPr/>
            </a:pPr>
            <a:r>
              <a:rPr>
                <a:latin typeface="Arial" charset="0"/>
              </a:rPr>
              <a:t>ALU</a:t>
            </a:r>
            <a:r>
              <a:rPr lang="ko-KR" altLang="en-US">
                <a:latin typeface="Arial" charset="0"/>
              </a:rPr>
              <a:t>에서는 제어신호에 의해서 덧셈을 수행하고 그 결과를 </a:t>
            </a:r>
            <a:r>
              <a:rPr lang="ko-KR" altLang="en-US" err="1">
                <a:latin typeface="Arial" charset="0"/>
              </a:rPr>
              <a:t>누산기에</a:t>
            </a:r>
            <a:r>
              <a:rPr lang="ko-KR" altLang="en-US">
                <a:latin typeface="Arial" charset="0"/>
              </a:rPr>
              <a:t> 저장</a:t>
            </a:r>
          </a:p>
          <a:p>
            <a:pPr marL="1157288" lvl="4" indent="-342900">
              <a:buClr>
                <a:srgbClr val="FF3300"/>
              </a:buClr>
              <a:buFontTx/>
              <a:buAutoNum type="circleNumDbPlain"/>
              <a:defRPr/>
            </a:pPr>
            <a:r>
              <a:rPr lang="ko-KR" altLang="en-US" spc="-100">
                <a:latin typeface="Arial" charset="0"/>
              </a:rPr>
              <a:t>덧셈의 계산 결과는 외부 시스템 버스를 통해서 다시 주기억장치로 전달된다</a:t>
            </a:r>
            <a:r>
              <a:rPr spc="-100">
                <a:latin typeface="Arial" charset="0"/>
              </a:rPr>
              <a:t>.</a:t>
            </a:r>
            <a:r>
              <a:rPr lang="ko-KR" altLang="en-US">
                <a:latin typeface="Arial" charset="0"/>
              </a:rPr>
              <a:t> </a:t>
            </a:r>
            <a:endParaRPr lang="ko-KR">
              <a:latin typeface="Arial" charset="0"/>
            </a:endParaRP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836613"/>
            <a:ext cx="478790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altLang="ko-KR"/>
              <a:t>제어장치의 기본 동작</a:t>
            </a:r>
            <a:endParaRPr lang="en-US" altLang="ko-KR"/>
          </a:p>
          <a:p>
            <a:pPr lvl="1">
              <a:defRPr/>
            </a:pPr>
            <a:r>
              <a:rPr altLang="ko-KR"/>
              <a:t>제어장치</a:t>
            </a:r>
            <a:r>
              <a:rPr/>
              <a:t>의 기본</a:t>
            </a:r>
            <a:r>
              <a:rPr altLang="ko-KR"/>
              <a:t> 동작</a:t>
            </a:r>
            <a:r>
              <a:rPr lang="en-US" altLang="ko-KR"/>
              <a:t> </a:t>
            </a:r>
            <a:r>
              <a:rPr/>
              <a:t>과정</a:t>
            </a:r>
            <a:r>
              <a:rPr lang="en-US" altLang="ko-KR"/>
              <a:t> </a:t>
            </a:r>
          </a:p>
          <a:p>
            <a:pPr lvl="2" latinLnBrk="1">
              <a:defRPr/>
            </a:pPr>
            <a:r>
              <a:rPr lang="ko-KR" sz="1600"/>
              <a:t>주기억장치에서 명령어를 인출해서 제어장치 내에 명령어 레지스터로 저장된다</a:t>
            </a:r>
            <a:r>
              <a:rPr sz="1600"/>
              <a:t>.</a:t>
            </a:r>
            <a:endParaRPr lang="ko-KR" sz="1600"/>
          </a:p>
          <a:p>
            <a:pPr lvl="2" latinLnBrk="1">
              <a:defRPr/>
            </a:pPr>
            <a:r>
              <a:rPr lang="ko-KR" sz="1600"/>
              <a:t>프로그램 카운터는 다음에 실행될 </a:t>
            </a:r>
            <a:r>
              <a:rPr sz="1600"/>
              <a:t/>
            </a:r>
            <a:br>
              <a:rPr sz="1600"/>
            </a:br>
            <a:r>
              <a:rPr lang="ko-KR" sz="1600"/>
              <a:t>명령어의 주소가 저장된다</a:t>
            </a:r>
            <a:r>
              <a:rPr sz="1600"/>
              <a:t>. </a:t>
            </a:r>
            <a:endParaRPr lang="ko-KR" sz="1600"/>
          </a:p>
          <a:p>
            <a:pPr lvl="2" latinLnBrk="1">
              <a:defRPr/>
            </a:pPr>
            <a:r>
              <a:rPr lang="ko-KR" sz="1600"/>
              <a:t>제어장치가 명령어 레지스터의</a:t>
            </a:r>
            <a:r>
              <a:rPr sz="1600"/>
              <a:t> </a:t>
            </a:r>
            <a:br>
              <a:rPr sz="1600"/>
            </a:br>
            <a:r>
              <a:rPr lang="ko-KR" sz="1600"/>
              <a:t>명령어를 해석한다</a:t>
            </a:r>
            <a:r>
              <a:rPr sz="1600"/>
              <a:t>. </a:t>
            </a:r>
            <a:endParaRPr lang="ko-KR" sz="1600"/>
          </a:p>
          <a:p>
            <a:pPr lvl="2" latinLnBrk="1">
              <a:defRPr/>
            </a:pPr>
            <a:r>
              <a:rPr lang="ko-KR" sz="1600"/>
              <a:t>해석된 명령어는 해당되는 제어신호를 </a:t>
            </a:r>
            <a:r>
              <a:rPr sz="1600"/>
              <a:t/>
            </a:r>
            <a:br>
              <a:rPr sz="1600"/>
            </a:br>
            <a:r>
              <a:rPr lang="ko-KR" sz="1600"/>
              <a:t>발생하게 된다</a:t>
            </a:r>
            <a:r>
              <a:rPr sz="1600"/>
              <a:t>. </a:t>
            </a:r>
          </a:p>
          <a:p>
            <a:pPr lvl="1" latinLnBrk="1">
              <a:defRPr/>
            </a:pPr>
            <a:r>
              <a:rPr altLang="ko-KR" sz="1600"/>
              <a:t>프로그램 카운터의 역할</a:t>
            </a:r>
            <a:endParaRPr lang="en-US" altLang="ko-KR" sz="1600"/>
          </a:p>
          <a:p>
            <a:pPr lvl="2" latinLnBrk="1">
              <a:defRPr/>
            </a:pPr>
            <a:r>
              <a:rPr lang="ko-KR" sz="1600"/>
              <a:t>프로그램에서 항상 앞에서부터 한 명령씩 차례대로 실행되도록</a:t>
            </a:r>
            <a:r>
              <a:rPr sz="1600"/>
              <a:t> </a:t>
            </a:r>
            <a:r>
              <a:rPr lang="ko-KR" altLang="en-US" sz="1600"/>
              <a:t>한다</a:t>
            </a:r>
            <a:r>
              <a:rPr sz="1600"/>
              <a:t>.</a:t>
            </a:r>
          </a:p>
          <a:p>
            <a:pPr lvl="2" latinLnBrk="1">
              <a:defRPr/>
            </a:pPr>
            <a:r>
              <a:rPr lang="ko-KR" sz="1600"/>
              <a:t>조건부 분기</a:t>
            </a:r>
            <a:r>
              <a:rPr sz="1600"/>
              <a:t>(</a:t>
            </a:r>
            <a:r>
              <a:rPr lang="ko-KR" sz="1600"/>
              <a:t>예</a:t>
            </a:r>
            <a:r>
              <a:rPr sz="1600"/>
              <a:t>: JUMP)</a:t>
            </a:r>
            <a:r>
              <a:rPr lang="ko-KR" sz="1600"/>
              <a:t>와 같이 그 순서를 바꾸어야 하는 경우</a:t>
            </a:r>
            <a:r>
              <a:rPr sz="1600"/>
              <a:t>, </a:t>
            </a:r>
            <a:r>
              <a:rPr lang="ko-KR" sz="1600"/>
              <a:t>프로그램 카운터의 내용을 바꿈으로써 분기된 이후부터의 명령들이 새로운 순서에 맞게 실행</a:t>
            </a:r>
            <a:r>
              <a:rPr lang="ko-KR" altLang="en-US" sz="1600"/>
              <a:t>한다</a:t>
            </a:r>
            <a:r>
              <a:rPr sz="1600"/>
              <a:t>.</a:t>
            </a:r>
            <a:endParaRPr lang="ko-KR" sz="1600"/>
          </a:p>
          <a:p>
            <a:pPr lvl="3" latinLnBrk="1">
              <a:defRPr/>
            </a:pPr>
            <a:endParaRPr lang="ko-KR" sz="1400"/>
          </a:p>
          <a:p>
            <a:pPr lvl="3">
              <a:defRPr/>
            </a:pPr>
            <a:endParaRPr lang="ko-KR" alt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2322513"/>
            <a:ext cx="4503737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5502275"/>
            <a:ext cx="5078412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45059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r>
              <a:rPr altLang="ko-KR"/>
              <a:t>제어장치의 동작을 포함한</a:t>
            </a:r>
            <a:r>
              <a:rPr lang="en-US" altLang="ko-KR"/>
              <a:t> CPU</a:t>
            </a:r>
            <a:r>
              <a:rPr altLang="ko-KR"/>
              <a:t>의 동작</a:t>
            </a:r>
            <a:endParaRPr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628775"/>
            <a:ext cx="55816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CUP</a:t>
            </a:r>
            <a:r>
              <a:rPr altLang="ko-KR"/>
              <a:t>의 성능요소</a:t>
            </a:r>
            <a:endParaRPr lang="en-US" altLang="ko-KR"/>
          </a:p>
          <a:p>
            <a:pPr lvl="1" latinLnBrk="1">
              <a:defRPr/>
            </a:pPr>
            <a:r>
              <a:rPr altLang="ko-KR"/>
              <a:t>컴퓨터의</a:t>
            </a:r>
            <a:r>
              <a:rPr lang="en-US" altLang="ko-KR"/>
              <a:t> CPU</a:t>
            </a:r>
            <a:r>
              <a:rPr altLang="ko-KR"/>
              <a:t>가 데이터를 처리하는 속도는 컴퓨터의 성능을 평가하는 중요한 요인</a:t>
            </a:r>
            <a:r>
              <a:rPr lang="en-US" altLang="ko-KR"/>
              <a:t>. </a:t>
            </a:r>
            <a:r>
              <a:rPr altLang="ko-KR"/>
              <a:t>그런데 </a:t>
            </a:r>
            <a:r>
              <a:rPr lang="en-US" altLang="ko-KR"/>
              <a:t>CPU</a:t>
            </a:r>
            <a:r>
              <a:rPr altLang="ko-KR"/>
              <a:t>가 데이터를 처리하는 속도는 여러 가지 요소들에 의해서 좌우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 spc="-100">
                <a:latin typeface="Arial" charset="0"/>
              </a:rPr>
              <a:t>대표적인 요소들에는 </a:t>
            </a:r>
            <a:r>
              <a:rPr lang="ko-KR" altLang="en-US" spc="-100" err="1">
                <a:latin typeface="Arial" charset="0"/>
              </a:rPr>
              <a:t>클록</a:t>
            </a:r>
            <a:r>
              <a:rPr spc="-100">
                <a:latin typeface="Arial" charset="0"/>
              </a:rPr>
              <a:t>(Clock) </a:t>
            </a:r>
            <a:r>
              <a:rPr lang="ko-KR" spc="-100">
                <a:latin typeface="Arial" charset="0"/>
              </a:rPr>
              <a:t>주파수</a:t>
            </a:r>
            <a:r>
              <a:rPr spc="-100"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워드</a:t>
            </a:r>
            <a:r>
              <a:rPr spc="-100">
                <a:latin typeface="Arial" charset="0"/>
              </a:rPr>
              <a:t>(word) </a:t>
            </a:r>
            <a:r>
              <a:rPr lang="ko-KR" spc="-100">
                <a:latin typeface="Arial" charset="0"/>
              </a:rPr>
              <a:t>크기</a:t>
            </a:r>
            <a:r>
              <a:rPr spc="-100"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캐시 메모리</a:t>
            </a:r>
            <a:r>
              <a:rPr spc="-100">
                <a:latin typeface="Arial" charset="0"/>
              </a:rPr>
              <a:t>, </a:t>
            </a:r>
            <a:r>
              <a:rPr lang="ko-KR" spc="-100">
                <a:latin typeface="Arial" charset="0"/>
              </a:rPr>
              <a:t>명령어 집합의 복합성</a:t>
            </a:r>
            <a:r>
              <a:rPr spc="-100">
                <a:latin typeface="Arial" charset="0"/>
              </a:rPr>
              <a:t>, </a:t>
            </a:r>
            <a:r>
              <a:rPr lang="ko-KR" spc="-100" err="1">
                <a:latin typeface="Arial" charset="0"/>
              </a:rPr>
              <a:t>파이프라이닝</a:t>
            </a:r>
            <a:r>
              <a:rPr spc="-100">
                <a:latin typeface="Arial" charset="0"/>
              </a:rPr>
              <a:t>(Pipelining), </a:t>
            </a:r>
            <a:r>
              <a:rPr lang="ko-KR" spc="-100">
                <a:latin typeface="Arial" charset="0"/>
              </a:rPr>
              <a:t>병렬처리</a:t>
            </a:r>
            <a:r>
              <a:rPr spc="-100">
                <a:latin typeface="Arial" charset="0"/>
              </a:rPr>
              <a:t>(Parallel Processing)</a:t>
            </a:r>
            <a:r>
              <a:rPr lang="ko-KR" spc="-100">
                <a:latin typeface="Arial" charset="0"/>
              </a:rPr>
              <a:t>가 있다</a:t>
            </a:r>
            <a:r>
              <a:rPr spc="-100"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endParaRPr sz="1200" spc="-100">
              <a:latin typeface="Arial" charset="0"/>
            </a:endParaRPr>
          </a:p>
          <a:p>
            <a:pPr lvl="1" latinLnBrk="1">
              <a:defRPr/>
            </a:pPr>
            <a:r>
              <a:rPr err="1"/>
              <a:t>클록</a:t>
            </a:r>
            <a:r>
              <a:rPr altLang="ko-KR"/>
              <a:t> 주파수</a:t>
            </a:r>
            <a:endParaRPr altLang="ko-KR" sz="1600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컴퓨터에서 수행되는 모든 연산의 타이밍을 맞추기 위해 펄스를 시스템 </a:t>
            </a:r>
            <a:r>
              <a:rPr lang="ko-KR" altLang="en-US" err="1">
                <a:latin typeface="Arial" charset="0"/>
              </a:rPr>
              <a:t>클록이라</a:t>
            </a:r>
            <a:r>
              <a:rPr lang="ko-KR">
                <a:latin typeface="Arial" charset="0"/>
              </a:rPr>
              <a:t> 한다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 err="1">
                <a:latin typeface="Arial" charset="0"/>
              </a:rPr>
              <a:t>클록</a:t>
            </a:r>
            <a:r>
              <a:rPr lang="ko-KR">
                <a:latin typeface="Arial" charset="0"/>
              </a:rPr>
              <a:t> 주파수는 컴퓨터가 명령어를 수행하는 속도를 결정한다</a:t>
            </a:r>
            <a:r>
              <a:rPr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하나의 </a:t>
            </a:r>
            <a:r>
              <a:rPr lang="ko-KR" altLang="en-US" err="1">
                <a:latin typeface="Arial" charset="0"/>
              </a:rPr>
              <a:t>클록</a:t>
            </a:r>
            <a:r>
              <a:rPr lang="ko-KR">
                <a:latin typeface="Arial" charset="0"/>
              </a:rPr>
              <a:t> 동안에 명령어 부 사이클이 수행</a:t>
            </a:r>
            <a:r>
              <a:rPr lang="ko-KR" altLang="en-US">
                <a:latin typeface="Arial" charset="0"/>
              </a:rPr>
              <a:t>된다</a:t>
            </a:r>
            <a:r>
              <a:rPr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altLang="en-US" err="1">
                <a:latin typeface="Arial" charset="0"/>
              </a:rPr>
              <a:t>클록의</a:t>
            </a:r>
            <a:r>
              <a:rPr lang="ko-KR">
                <a:latin typeface="Arial" charset="0"/>
              </a:rPr>
              <a:t> 주기가 길면 그 만큼 처리</a:t>
            </a:r>
            <a:r>
              <a:rPr lang="ko-KR" altLang="en-US">
                <a:latin typeface="Arial" charset="0"/>
              </a:rPr>
              <a:t>할</a:t>
            </a:r>
            <a:r>
              <a:rPr lang="ko-KR">
                <a:latin typeface="Arial" charset="0"/>
              </a:rPr>
              <a:t> 수 있는 명령어 부 사이클의 시간이 지연</a:t>
            </a:r>
            <a:r>
              <a:rPr lang="ko-KR" altLang="en-US">
                <a:latin typeface="Arial" charset="0"/>
              </a:rPr>
              <a:t>된다</a:t>
            </a:r>
            <a:r>
              <a:rPr>
                <a:latin typeface="Arial" charset="0"/>
              </a:rPr>
              <a:t>.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altLang="en-US" spc="-100" err="1">
                <a:latin typeface="Arial" charset="0"/>
              </a:rPr>
              <a:t>클록의</a:t>
            </a:r>
            <a:r>
              <a:rPr lang="ko-KR" spc="-100">
                <a:latin typeface="Arial" charset="0"/>
              </a:rPr>
              <a:t> 주기는 </a:t>
            </a:r>
            <a:r>
              <a:rPr lang="ko-KR" altLang="en-US" spc="-100" err="1">
                <a:latin typeface="Arial" charset="0"/>
              </a:rPr>
              <a:t>클록의</a:t>
            </a:r>
            <a:r>
              <a:rPr lang="ko-KR" spc="-100">
                <a:latin typeface="Arial" charset="0"/>
              </a:rPr>
              <a:t> 주파수와 반비례이므로 짧은 주기는 높은 </a:t>
            </a:r>
            <a:r>
              <a:rPr lang="ko-KR" altLang="en-US" spc="-100" err="1">
                <a:latin typeface="Arial" charset="0"/>
              </a:rPr>
              <a:t>클록</a:t>
            </a:r>
            <a:r>
              <a:rPr lang="ko-KR" spc="-100">
                <a:latin typeface="Arial" charset="0"/>
              </a:rPr>
              <a:t> 주파수를 </a:t>
            </a:r>
            <a:r>
              <a:rPr lang="ko-KR" altLang="en-US" spc="-100">
                <a:latin typeface="Arial" charset="0"/>
              </a:rPr>
              <a:t>뜻한다</a:t>
            </a:r>
            <a:r>
              <a:rPr spc="-10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endParaRPr spc="-100"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r>
              <a:rPr lang="ko-KR" spc="-70">
                <a:latin typeface="Arial" charset="0"/>
              </a:rPr>
              <a:t>결과적으로 </a:t>
            </a:r>
            <a:r>
              <a:rPr lang="ko-KR" altLang="en-US" spc="-70" err="1">
                <a:latin typeface="Arial" charset="0"/>
              </a:rPr>
              <a:t>클록</a:t>
            </a:r>
            <a:r>
              <a:rPr lang="ko-KR" spc="-70">
                <a:latin typeface="Arial" charset="0"/>
              </a:rPr>
              <a:t> 주파수는 특정시간 동안에 완수할 수 있는 명령어의 수를 제한</a:t>
            </a:r>
            <a:endParaRPr spc="-70"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측정 단위는</a:t>
            </a:r>
            <a:r>
              <a:rPr>
                <a:latin typeface="Arial" charset="0"/>
              </a:rPr>
              <a:t> MHz(megahertz : millions of instructions per second)</a:t>
            </a:r>
            <a:r>
              <a:rPr lang="ko-KR" altLang="en-US">
                <a:latin typeface="Arial" charset="0"/>
              </a:rPr>
              <a:t>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471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 latinLnBrk="1">
              <a:defRPr/>
            </a:pPr>
            <a:r>
              <a:rPr altLang="ko-KR"/>
              <a:t>워드 크기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CPU</a:t>
            </a:r>
            <a:r>
              <a:rPr lang="ko-KR">
                <a:latin typeface="Arial" charset="0"/>
              </a:rPr>
              <a:t>가 한 번에 읽고</a:t>
            </a:r>
            <a:r>
              <a:rPr>
                <a:latin typeface="Arial" charset="0"/>
              </a:rPr>
              <a:t>(read), </a:t>
            </a:r>
            <a:r>
              <a:rPr lang="ko-KR">
                <a:latin typeface="Arial" charset="0"/>
              </a:rPr>
              <a:t>쓸</a:t>
            </a:r>
            <a:r>
              <a:rPr>
                <a:latin typeface="Arial" charset="0"/>
              </a:rPr>
              <a:t>(write) </a:t>
            </a:r>
            <a:r>
              <a:rPr lang="ko-KR">
                <a:latin typeface="Arial" charset="0"/>
              </a:rPr>
              <a:t>수 있는 비트 수</a:t>
            </a:r>
            <a:r>
              <a:rPr lang="ko-KR" altLang="en-US">
                <a:latin typeface="Arial" charset="0"/>
              </a:rPr>
              <a:t>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워드의 크기는 레지스터의 크기와 버스의 데이터 선로 수에 달려 있다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워드 크기가 큰 컴퓨터는 한 명령어에서 더 많은 데이터를 처리할 수 있다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1" latinLnBrk="1">
              <a:defRPr/>
            </a:pPr>
            <a:r>
              <a:rPr altLang="ko-KR"/>
              <a:t>캐시기억장치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캐시기억장치는 </a:t>
            </a:r>
            <a:r>
              <a:rPr>
                <a:latin typeface="Arial" charset="0"/>
              </a:rPr>
              <a:t>CPU</a:t>
            </a:r>
            <a:r>
              <a:rPr lang="ko-KR">
                <a:latin typeface="Arial" charset="0"/>
              </a:rPr>
              <a:t>가 데이터</a:t>
            </a:r>
            <a:r>
              <a:rPr lang="ko-KR" altLang="en-US">
                <a:latin typeface="Arial" charset="0"/>
              </a:rPr>
              <a:t>에</a:t>
            </a:r>
            <a:r>
              <a:rPr lang="ko-KR">
                <a:latin typeface="Arial" charset="0"/>
              </a:rPr>
              <a:t> 빠르게 접근할 수 있는 고속의 기억장치</a:t>
            </a:r>
            <a:r>
              <a:rPr lang="ko-KR" altLang="en-US">
                <a:latin typeface="Arial" charset="0"/>
              </a:rPr>
              <a:t>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읽기와 쓰기 동작의 속도를 향상시켜서 전체적으로</a:t>
            </a:r>
            <a:r>
              <a:rPr>
                <a:latin typeface="Arial" charset="0"/>
              </a:rPr>
              <a:t> CPU </a:t>
            </a:r>
            <a:r>
              <a:rPr lang="ko-KR">
                <a:latin typeface="Arial" charset="0"/>
              </a:rPr>
              <a:t>속도에 영향을 </a:t>
            </a:r>
            <a:r>
              <a:rPr lang="ko-KR" altLang="en-US">
                <a:latin typeface="Arial" charset="0"/>
              </a:rPr>
              <a:t>준</a:t>
            </a:r>
            <a:r>
              <a:rPr lang="ko-KR">
                <a:latin typeface="Arial" charset="0"/>
              </a:rPr>
              <a:t>다</a:t>
            </a:r>
            <a:r>
              <a:rPr>
                <a:latin typeface="Arial" charset="0"/>
              </a:rPr>
              <a:t>. </a:t>
            </a:r>
          </a:p>
          <a:p>
            <a:pPr lvl="3" latinLnBrk="1">
              <a:tabLst>
                <a:tab pos="269875" algn="l"/>
              </a:tabLst>
              <a:defRPr/>
            </a:pPr>
            <a:endParaRPr lang="ko-KR">
              <a:latin typeface="Arial" charset="0"/>
            </a:endParaRPr>
          </a:p>
          <a:p>
            <a:pPr lvl="1" latinLnBrk="1">
              <a:defRPr/>
            </a:pPr>
            <a:r>
              <a:rPr altLang="ko-KR"/>
              <a:t>명령어 집합의 복잡성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축소 명령어 집합 컴퓨터</a:t>
            </a:r>
            <a:r>
              <a:rPr>
                <a:latin typeface="Arial" charset="0"/>
              </a:rPr>
              <a:t>(RISC, Reduced Instruction Set Computer)</a:t>
            </a:r>
            <a:r>
              <a:rPr lang="ko-KR">
                <a:latin typeface="Arial" charset="0"/>
              </a:rPr>
              <a:t>는 </a:t>
            </a:r>
            <a:r>
              <a:rPr lang="ko-KR" spc="-100">
                <a:latin typeface="Arial" charset="0"/>
              </a:rPr>
              <a:t>연산속도를 향상 시키기 위해 제어논리를 단순화하고</a:t>
            </a:r>
            <a:r>
              <a:rPr spc="-100">
                <a:latin typeface="Arial" charset="0"/>
              </a:rPr>
              <a:t> </a:t>
            </a:r>
            <a:r>
              <a:rPr lang="ko-KR" spc="-100">
                <a:latin typeface="Arial" charset="0"/>
              </a:rPr>
              <a:t>단순화된 명령어 구조를 가진다</a:t>
            </a:r>
            <a:r>
              <a:rPr spc="-100"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축약 명령어 집합 컴퓨터는 </a:t>
            </a:r>
            <a:r>
              <a:rPr>
                <a:latin typeface="Arial" charset="0"/>
              </a:rPr>
              <a:t>CPU</a:t>
            </a:r>
            <a:r>
              <a:rPr lang="ko-KR">
                <a:latin typeface="Arial" charset="0"/>
              </a:rPr>
              <a:t>에 빠르게 수행되는 제한된 수의 간단한 명령어만이 내재된 컴퓨터다</a:t>
            </a:r>
            <a:r>
              <a:rPr>
                <a:latin typeface="Arial" charset="0"/>
              </a:rPr>
              <a:t>. </a:t>
            </a:r>
            <a:r>
              <a:rPr lang="ko-KR">
                <a:latin typeface="Arial" charset="0"/>
              </a:rPr>
              <a:t>결과적으로 특별한 설계 방법을 통해 속도를 최대한 높일 수 있는 컴퓨터</a:t>
            </a:r>
            <a:r>
              <a:rPr lang="ko-KR" altLang="en-US">
                <a:latin typeface="Arial" charset="0"/>
              </a:rPr>
              <a:t>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altLang="ko-KR" err="1"/>
              <a:t>파이프라이닝</a:t>
            </a:r>
            <a:r>
              <a:rPr lang="en-US" altLang="ko-KR"/>
              <a:t>(Pipelining) </a:t>
            </a:r>
            <a:r>
              <a:rPr altLang="ko-KR"/>
              <a:t>기법</a:t>
            </a:r>
            <a:endParaRPr lang="en-US" altLang="ko-KR"/>
          </a:p>
          <a:p>
            <a:pPr lvl="3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파이프들이 연속적으로 연결되는 개념</a:t>
            </a:r>
            <a:r>
              <a:rPr lang="ko-KR" altLang="en-US">
                <a:latin typeface="Arial" charset="0"/>
              </a:rPr>
              <a:t>이다</a:t>
            </a:r>
            <a:r>
              <a:rPr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CPU </a:t>
            </a:r>
            <a:r>
              <a:rPr lang="ko-KR">
                <a:latin typeface="Arial" charset="0"/>
              </a:rPr>
              <a:t>또는 프로세서가 이전 명령어의 수행이 완전하게 종료되기 전에 새로운 다음 명령어 수행을 시작하는 기법</a:t>
            </a:r>
            <a:r>
              <a:rPr lang="ko-KR" altLang="en-US">
                <a:latin typeface="Arial" charset="0"/>
              </a:rPr>
              <a:t>이다</a:t>
            </a:r>
            <a:r>
              <a:rPr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  <a:defRPr/>
            </a:pPr>
            <a:r>
              <a:rPr lang="ko-KR" err="1">
                <a:latin typeface="Arial" charset="0"/>
              </a:rPr>
              <a:t>파이프라이닝의</a:t>
            </a:r>
            <a:r>
              <a:rPr lang="ko-KR">
                <a:latin typeface="Arial" charset="0"/>
              </a:rPr>
              <a:t> 동작원리</a:t>
            </a:r>
            <a:endParaRPr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제어장치가 </a:t>
            </a:r>
            <a:r>
              <a:rPr>
                <a:latin typeface="Arial" charset="0"/>
              </a:rPr>
              <a:t>3</a:t>
            </a:r>
            <a:r>
              <a:rPr lang="ko-KR">
                <a:latin typeface="Arial" charset="0"/>
              </a:rPr>
              <a:t>번 명령어를 해독하는 동안 </a:t>
            </a:r>
            <a:r>
              <a:rPr>
                <a:latin typeface="Arial" charset="0"/>
              </a:rPr>
              <a:t>2</a:t>
            </a:r>
            <a:r>
              <a:rPr lang="ko-KR">
                <a:latin typeface="Arial" charset="0"/>
              </a:rPr>
              <a:t>번 명령어에 필요한 데이터는 레지스터로 가고 </a:t>
            </a:r>
            <a:r>
              <a:rPr>
                <a:latin typeface="Arial" charset="0"/>
              </a:rPr>
              <a:t>1</a:t>
            </a:r>
            <a:r>
              <a:rPr lang="ko-KR">
                <a:latin typeface="Arial" charset="0"/>
              </a:rPr>
              <a:t>번 명령어는 </a:t>
            </a:r>
            <a:r>
              <a:rPr lang="ko-KR" err="1">
                <a:latin typeface="Arial" charset="0"/>
              </a:rPr>
              <a:t>누산기에서</a:t>
            </a:r>
            <a:r>
              <a:rPr lang="ko-KR">
                <a:latin typeface="Arial" charset="0"/>
              </a:rPr>
              <a:t> 수행을 마친다</a:t>
            </a:r>
            <a:r>
              <a:rPr>
                <a:latin typeface="Arial" charset="0"/>
              </a:rPr>
              <a:t>. </a:t>
            </a:r>
          </a:p>
          <a:p>
            <a:pPr lvl="3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따라서 명령어들의 부 사이클이 동시간에 처리될 수 있어</a:t>
            </a:r>
            <a:r>
              <a:rPr>
                <a:latin typeface="Arial" charset="0"/>
              </a:rPr>
              <a:t>, CPU</a:t>
            </a:r>
            <a:r>
              <a:rPr lang="ko-KR">
                <a:latin typeface="Arial" charset="0"/>
              </a:rPr>
              <a:t>의 처리 속도를 증가 시킬 수 있다</a:t>
            </a:r>
            <a:r>
              <a:rPr>
                <a:latin typeface="Arial" charset="0"/>
              </a:rPr>
              <a:t>.</a:t>
            </a:r>
            <a:endParaRPr lang="ko-KR">
              <a:latin typeface="Arial" charset="0"/>
            </a:endParaRPr>
          </a:p>
          <a:p>
            <a:pPr lvl="1">
              <a:defRPr/>
            </a:pPr>
            <a:endParaRPr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732088"/>
            <a:ext cx="73818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04 </a:t>
            </a:r>
            <a:r>
              <a:rPr lang="en-US" altLang="ko-KR" b="1" smtClean="0"/>
              <a:t>CPU</a:t>
            </a:r>
            <a:r>
              <a:rPr lang="ko-KR" altLang="en-US" b="1" smtClean="0"/>
              <a:t>의 기능과 동작 그리고 성능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/>
              <a:t>병렬처리</a:t>
            </a:r>
            <a:endParaRPr lang="en-US" altLang="ko-KR"/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하나 이상의</a:t>
            </a:r>
            <a:r>
              <a:rPr>
                <a:latin typeface="Arial" charset="0"/>
              </a:rPr>
              <a:t> CPU</a:t>
            </a:r>
            <a:r>
              <a:rPr lang="ko-KR" altLang="en-US" err="1">
                <a:latin typeface="Arial" charset="0"/>
              </a:rPr>
              <a:t>로</a:t>
            </a:r>
            <a:r>
              <a:rPr lang="ko-KR">
                <a:latin typeface="Arial" charset="0"/>
              </a:rPr>
              <a:t> 구성된 컴퓨터에서 한번에 여러 개의 명령어를 동시에 수행시킬 수 있는 방법을 병렬처리</a:t>
            </a:r>
            <a:r>
              <a:rPr>
                <a:latin typeface="Arial" charset="0"/>
              </a:rPr>
              <a:t>(Parallel processing)</a:t>
            </a:r>
            <a:r>
              <a:rPr lang="ko-KR">
                <a:latin typeface="Arial" charset="0"/>
              </a:rPr>
              <a:t>라고 한다</a:t>
            </a:r>
            <a:r>
              <a:rPr>
                <a:latin typeface="Arial" charset="0"/>
              </a:rPr>
              <a:t>.</a:t>
            </a:r>
          </a:p>
          <a:p>
            <a:pPr lvl="3" latinLnBrk="1">
              <a:tabLst>
                <a:tab pos="269875" algn="l"/>
              </a:tabLst>
              <a:defRPr/>
            </a:pPr>
            <a:r>
              <a:rPr lang="ko-KR">
                <a:latin typeface="Arial" charset="0"/>
              </a:rPr>
              <a:t>병렬처리의 동작원리</a:t>
            </a: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4">
              <a:tabLst>
                <a:tab pos="269875" algn="l"/>
              </a:tabLst>
              <a:defRPr/>
            </a:pPr>
            <a:r>
              <a:rPr>
                <a:latin typeface="Arial" charset="0"/>
              </a:rPr>
              <a:t>3</a:t>
            </a:r>
            <a:r>
              <a:rPr lang="ko-KR" altLang="en-US">
                <a:latin typeface="Arial" charset="0"/>
              </a:rPr>
              <a:t>개의 </a:t>
            </a:r>
            <a:r>
              <a:rPr>
                <a:latin typeface="Arial" charset="0"/>
              </a:rPr>
              <a:t>CPU</a:t>
            </a:r>
            <a:r>
              <a:rPr lang="ko-KR" altLang="en-US">
                <a:latin typeface="Arial" charset="0"/>
              </a:rPr>
              <a:t>가 존재한다</a:t>
            </a:r>
            <a:r>
              <a:rPr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altLang="en-US" spc="-100">
                <a:latin typeface="Arial" charset="0"/>
              </a:rPr>
              <a:t>명령어가 제어장치로 입력되면 제어장치는 이 명령어가 수행이 가능한 </a:t>
            </a:r>
            <a:r>
              <a:rPr spc="-100">
                <a:latin typeface="Arial" charset="0"/>
              </a:rPr>
              <a:t>CPU</a:t>
            </a:r>
            <a:r>
              <a:rPr lang="ko-KR" altLang="en-US" spc="-100">
                <a:latin typeface="Arial" charset="0"/>
              </a:rPr>
              <a:t>로 보낸다</a:t>
            </a:r>
            <a:r>
              <a:rPr spc="-100">
                <a:latin typeface="Arial" charset="0"/>
              </a:rPr>
              <a:t>. </a:t>
            </a:r>
          </a:p>
          <a:p>
            <a:pPr lvl="4">
              <a:tabLst>
                <a:tab pos="269875" algn="l"/>
              </a:tabLst>
              <a:defRPr/>
            </a:pPr>
            <a:r>
              <a:rPr lang="ko-KR" altLang="en-US">
                <a:latin typeface="Arial" charset="0"/>
              </a:rPr>
              <a:t>여분의 </a:t>
            </a:r>
            <a:r>
              <a:rPr>
                <a:latin typeface="Arial" charset="0"/>
              </a:rPr>
              <a:t>CPU</a:t>
            </a:r>
            <a:r>
              <a:rPr lang="ko-KR" altLang="en-US">
                <a:latin typeface="Arial" charset="0"/>
              </a:rPr>
              <a:t>가 다른  명령어를 처리할 수 있으므로 대기하는 시간 없이 바로 처리된다</a:t>
            </a:r>
            <a:r>
              <a:rPr>
                <a:latin typeface="Arial" charset="0"/>
              </a:rPr>
              <a:t>. </a:t>
            </a:r>
            <a:r>
              <a:rPr lang="ko-KR" altLang="en-US">
                <a:latin typeface="Arial" charset="0"/>
              </a:rPr>
              <a:t>그래서 컴퓨터의 처리속도가 증가하게 된다</a:t>
            </a:r>
            <a:r>
              <a:rPr>
                <a:latin typeface="Arial" charset="0"/>
              </a:rPr>
              <a:t>. </a:t>
            </a:r>
            <a:r>
              <a:rPr lang="ko-KR" altLang="en-US">
                <a:latin typeface="Arial" charset="0"/>
              </a:rPr>
              <a:t>여러 개의 </a:t>
            </a:r>
            <a:r>
              <a:rPr>
                <a:latin typeface="Arial" charset="0"/>
              </a:rPr>
              <a:t>CPU</a:t>
            </a:r>
            <a:r>
              <a:rPr lang="ko-KR" altLang="en-US">
                <a:latin typeface="Arial" charset="0"/>
              </a:rPr>
              <a:t>가 필요하므로 비용이 상승하지만 그 만큼 컴퓨터가 처리하는 속도는 증가하게 될 것이다</a:t>
            </a:r>
            <a:r>
              <a:rPr>
                <a:latin typeface="Arial" charset="0"/>
              </a:rPr>
              <a:t>.</a:t>
            </a: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2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 latinLnBrk="1">
              <a:tabLst>
                <a:tab pos="269875" algn="l"/>
              </a:tabLst>
              <a:defRPr/>
            </a:pPr>
            <a:endParaRPr>
              <a:latin typeface="Arial" charset="0"/>
            </a:endParaRPr>
          </a:p>
          <a:p>
            <a:pPr lvl="3">
              <a:defRPr/>
            </a:pPr>
            <a:endParaRPr lang="ko-KR" altLang="en-US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79663"/>
            <a:ext cx="7123112" cy="241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85984" y="4286256"/>
            <a:ext cx="5929354" cy="785819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 algn="ctr" eaLnBrk="1" hangingPunct="1"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en-US" altLang="ko-KR" b="1" smtClean="0"/>
              <a:t>CPU</a:t>
            </a:r>
            <a:r>
              <a:rPr lang="ko-KR" altLang="ko-KR" b="1" smtClean="0"/>
              <a:t>와 마이크로프로세서의 이해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머신 사이클 </a:t>
            </a:r>
            <a:r>
              <a:rPr lang="en-US" altLang="ko-KR"/>
              <a:t>(machine cycle)</a:t>
            </a:r>
          </a:p>
          <a:p>
            <a:pPr lvl="3">
              <a:defRPr/>
            </a:pPr>
            <a:r>
              <a:rPr lang="ko-KR" altLang="en-US"/>
              <a:t>프로그램을 구성하는 명령어는 </a:t>
            </a:r>
            <a:r>
              <a:rPr/>
              <a:t>4</a:t>
            </a:r>
            <a:r>
              <a:rPr lang="ko-KR" altLang="en-US"/>
              <a:t>단계의 과정을 통해서 수행</a:t>
            </a:r>
            <a:r>
              <a:rPr/>
              <a:t>. </a:t>
            </a:r>
            <a:r>
              <a:rPr lang="ko-KR" altLang="en-US"/>
              <a:t>그런데 이 과정은 </a:t>
            </a:r>
            <a:r>
              <a:rPr/>
              <a:t>CPU</a:t>
            </a:r>
            <a:r>
              <a:rPr lang="ko-KR" altLang="en-US"/>
              <a:t>에서 동작을 하므로 머신 사이클이라고 한다</a:t>
            </a:r>
            <a:r>
              <a:rPr/>
              <a:t>.</a:t>
            </a:r>
          </a:p>
          <a:p>
            <a:pPr lvl="1">
              <a:defRPr/>
            </a:pPr>
            <a:r>
              <a:rPr/>
              <a:t>각 단계별 사이클의 역할 </a:t>
            </a:r>
          </a:p>
          <a:p>
            <a:pPr lvl="3">
              <a:defRPr/>
            </a:pPr>
            <a:r>
              <a:rPr lang="ko-KR" altLang="en-US"/>
              <a:t>인출</a:t>
            </a:r>
            <a:r>
              <a:rPr/>
              <a:t>(Fetch) </a:t>
            </a:r>
            <a:r>
              <a:rPr lang="ko-KR" altLang="en-US"/>
              <a:t>사이클 </a:t>
            </a:r>
            <a:r>
              <a:rPr/>
              <a:t>: </a:t>
            </a:r>
            <a:r>
              <a:rPr lang="ko-KR" altLang="en-US"/>
              <a:t>필요한 명령어를 주기억장치에서 불러오는 사이클이다</a:t>
            </a:r>
            <a:r>
              <a:rPr/>
              <a:t>.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해독</a:t>
            </a:r>
            <a:r>
              <a:rPr/>
              <a:t>(Decode) </a:t>
            </a:r>
            <a:r>
              <a:rPr lang="ko-KR" altLang="en-US"/>
              <a:t>사이클 </a:t>
            </a:r>
            <a:r>
              <a:rPr/>
              <a:t>: </a:t>
            </a:r>
            <a:r>
              <a:rPr lang="ko-KR" altLang="en-US"/>
              <a:t>호출된 명령어를 해석하는 사이클이다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 lang="ko-KR" altLang="en-US" spc="-100"/>
              <a:t>실행</a:t>
            </a:r>
            <a:r>
              <a:rPr spc="-100"/>
              <a:t>(Execute) </a:t>
            </a:r>
            <a:r>
              <a:rPr lang="ko-KR" altLang="en-US" spc="-100"/>
              <a:t>사이클 </a:t>
            </a:r>
            <a:r>
              <a:rPr spc="-100"/>
              <a:t>: </a:t>
            </a:r>
            <a:r>
              <a:rPr lang="ko-KR" altLang="en-US" spc="-100"/>
              <a:t>해석된 명령어를 산술논리연산장치를 통하여서 실행한다</a:t>
            </a:r>
            <a:r>
              <a:rPr spc="-100"/>
              <a:t>. </a:t>
            </a:r>
            <a:endParaRPr lang="ko-KR" altLang="en-US" spc="-100"/>
          </a:p>
          <a:p>
            <a:pPr lvl="3">
              <a:defRPr/>
            </a:pPr>
            <a:r>
              <a:rPr lang="ko-KR" altLang="en-US"/>
              <a:t>저장</a:t>
            </a:r>
            <a:r>
              <a:rPr/>
              <a:t>(Store) </a:t>
            </a:r>
            <a:r>
              <a:rPr lang="ko-KR" altLang="en-US"/>
              <a:t>사이클 </a:t>
            </a:r>
            <a:r>
              <a:rPr/>
              <a:t>: </a:t>
            </a:r>
            <a:r>
              <a:rPr lang="ko-KR" altLang="en-US"/>
              <a:t>수행결과를 주기억장치에 저장하는 사이클이다</a:t>
            </a:r>
            <a:r>
              <a:rPr/>
              <a:t>.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3865563"/>
            <a:ext cx="2563813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933825"/>
            <a:ext cx="3941763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en-US" altLang="ko-KR" b="1" smtClean="0"/>
              <a:t>CPU</a:t>
            </a:r>
            <a:r>
              <a:rPr lang="ko-KR" altLang="ko-KR" b="1" smtClean="0"/>
              <a:t>와 마이크로프로세서의 이해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 err="1"/>
              <a:t>클록속도와</a:t>
            </a:r>
            <a:r>
              <a:rPr/>
              <a:t> 명령어 처리속도</a:t>
            </a:r>
          </a:p>
          <a:p>
            <a:pPr lvl="1">
              <a:defRPr/>
            </a:pPr>
            <a:r>
              <a:rPr err="1"/>
              <a:t>클록</a:t>
            </a:r>
            <a:r>
              <a:rPr lang="en-US" altLang="ko-KR"/>
              <a:t>(Clock) </a:t>
            </a:r>
            <a:r>
              <a:rPr/>
              <a:t>주파수 </a:t>
            </a:r>
          </a:p>
          <a:p>
            <a:pPr lvl="3">
              <a:defRPr/>
            </a:pPr>
            <a:r>
              <a:rPr/>
              <a:t>CPU</a:t>
            </a:r>
            <a:r>
              <a:rPr lang="ko-KR" altLang="en-US"/>
              <a:t>는 일정한 속도로 작동하기 위해서 일정한 간격으로 공급되는 전기적 진동</a:t>
            </a:r>
            <a:r>
              <a:rPr/>
              <a:t>(pulse) </a:t>
            </a:r>
            <a:r>
              <a:rPr lang="ko-KR" altLang="en-US"/>
              <a:t>을 </a:t>
            </a:r>
            <a:r>
              <a:rPr lang="ko-KR" altLang="en-US" err="1"/>
              <a:t>클록이라</a:t>
            </a:r>
            <a:r>
              <a:rPr lang="ko-KR" altLang="en-US"/>
              <a:t> 한다</a:t>
            </a:r>
            <a:r>
              <a:rPr/>
              <a:t>. </a:t>
            </a:r>
          </a:p>
          <a:p>
            <a:pPr lvl="3">
              <a:defRPr/>
            </a:pPr>
            <a:r>
              <a:rPr spc="-100"/>
              <a:t>1</a:t>
            </a:r>
            <a:r>
              <a:rPr lang="ko-KR" altLang="en-US" spc="-100"/>
              <a:t>초에 </a:t>
            </a:r>
            <a:r>
              <a:rPr lang="ko-KR" altLang="en-US" spc="-100" err="1"/>
              <a:t>클록이</a:t>
            </a:r>
            <a:r>
              <a:rPr lang="ko-KR" altLang="en-US" spc="-100"/>
              <a:t> 몇 번 발생하는지를 나타낸 것을 </a:t>
            </a:r>
            <a:r>
              <a:rPr lang="ko-KR" altLang="en-US" spc="-100" err="1"/>
              <a:t>클록</a:t>
            </a:r>
            <a:r>
              <a:rPr lang="ko-KR" altLang="en-US" spc="-100"/>
              <a:t> 주파수라 하며</a:t>
            </a:r>
            <a:r>
              <a:rPr spc="-100"/>
              <a:t>, </a:t>
            </a:r>
            <a:r>
              <a:rPr lang="ko-KR" altLang="en-US" spc="-100"/>
              <a:t>단위는 </a:t>
            </a:r>
            <a:r>
              <a:rPr spc="-100"/>
              <a:t>Hz</a:t>
            </a:r>
          </a:p>
          <a:p>
            <a:pPr lvl="3">
              <a:defRPr/>
            </a:pPr>
            <a:r>
              <a:rPr/>
              <a:t>1</a:t>
            </a:r>
            <a:r>
              <a:rPr lang="ko-KR" altLang="en-US"/>
              <a:t>초에 </a:t>
            </a:r>
            <a:r>
              <a:rPr/>
              <a:t>1</a:t>
            </a:r>
            <a:r>
              <a:rPr lang="ko-KR" altLang="en-US"/>
              <a:t>번 </a:t>
            </a:r>
            <a:r>
              <a:rPr lang="ko-KR" altLang="en-US" err="1"/>
              <a:t>클록이</a:t>
            </a:r>
            <a:r>
              <a:rPr lang="ko-KR" altLang="en-US"/>
              <a:t> 발생하는 것을 </a:t>
            </a:r>
            <a:r>
              <a:rPr/>
              <a:t>1Hz</a:t>
            </a:r>
            <a:r>
              <a:rPr lang="ko-KR" altLang="en-US"/>
              <a:t>라고 한다</a:t>
            </a:r>
            <a:r>
              <a:rPr/>
              <a:t>. </a:t>
            </a:r>
          </a:p>
          <a:p>
            <a:pPr lvl="3">
              <a:defRPr/>
            </a:pPr>
            <a:r>
              <a:rPr/>
              <a:t>1</a:t>
            </a:r>
            <a:r>
              <a:rPr lang="ko-KR" altLang="en-US"/>
              <a:t>초에 </a:t>
            </a:r>
            <a:r>
              <a:rPr/>
              <a:t>10</a:t>
            </a:r>
            <a:r>
              <a:rPr baseline="30000"/>
              <a:t>6 </a:t>
            </a:r>
            <a:r>
              <a:rPr lang="ko-KR" altLang="en-US"/>
              <a:t>개의 </a:t>
            </a:r>
            <a:r>
              <a:rPr lang="ko-KR" altLang="en-US" err="1"/>
              <a:t>클록</a:t>
            </a:r>
            <a:r>
              <a:rPr lang="ko-KR" altLang="en-US"/>
              <a:t> 발생하면 </a:t>
            </a:r>
            <a:r>
              <a:rPr lang="ko-KR" altLang="en-US" err="1"/>
              <a:t>클록</a:t>
            </a:r>
            <a:r>
              <a:rPr lang="ko-KR" altLang="en-US"/>
              <a:t> 주파수의 단위는 </a:t>
            </a:r>
            <a:r>
              <a:rPr/>
              <a:t>MHz</a:t>
            </a:r>
            <a:r>
              <a:rPr lang="ko-KR" altLang="en-US" err="1"/>
              <a:t>로</a:t>
            </a:r>
            <a:r>
              <a:rPr lang="ko-KR" altLang="en-US"/>
              <a:t> 표현한다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/>
              <a:t>1</a:t>
            </a:r>
            <a:r>
              <a:rPr lang="ko-KR" altLang="en-US"/>
              <a:t>초에 </a:t>
            </a:r>
            <a:r>
              <a:rPr/>
              <a:t>10</a:t>
            </a:r>
            <a:r>
              <a:rPr baseline="30000"/>
              <a:t>9</a:t>
            </a:r>
            <a:r>
              <a:rPr lang="ko-KR" altLang="en-US"/>
              <a:t>의 </a:t>
            </a:r>
            <a:r>
              <a:rPr lang="ko-KR" altLang="en-US" err="1"/>
              <a:t>클록이</a:t>
            </a:r>
            <a:r>
              <a:rPr lang="ko-KR" altLang="en-US"/>
              <a:t> 발생하면 단위는 </a:t>
            </a:r>
            <a:r>
              <a:rPr/>
              <a:t>GHz</a:t>
            </a:r>
            <a:r>
              <a:rPr lang="ko-KR" altLang="en-US" err="1"/>
              <a:t>로</a:t>
            </a:r>
            <a:r>
              <a:rPr lang="ko-KR" altLang="en-US"/>
              <a:t> 표현한다</a:t>
            </a:r>
            <a:r>
              <a:rPr/>
              <a:t>. </a:t>
            </a:r>
            <a:endParaRPr lang="ko-KR" altLang="en-US"/>
          </a:p>
          <a:p>
            <a:pPr lvl="3">
              <a:defRPr/>
            </a:pPr>
            <a:r>
              <a:rPr/>
              <a:t>75MHz</a:t>
            </a:r>
            <a:r>
              <a:rPr lang="ko-KR" altLang="en-US"/>
              <a:t>라면 초당 </a:t>
            </a:r>
            <a:r>
              <a:rPr/>
              <a:t>7</a:t>
            </a:r>
            <a:r>
              <a:rPr lang="ko-KR" altLang="en-US"/>
              <a:t>천 </a:t>
            </a:r>
            <a:r>
              <a:rPr/>
              <a:t>5</a:t>
            </a:r>
            <a:r>
              <a:rPr lang="ko-KR" altLang="en-US"/>
              <a:t>백만 번의 사이클로 </a:t>
            </a:r>
            <a:r>
              <a:rPr/>
              <a:t>0</a:t>
            </a:r>
            <a:r>
              <a:rPr lang="ko-KR" altLang="en-US"/>
              <a:t>과 </a:t>
            </a:r>
            <a:r>
              <a:rPr/>
              <a:t>1</a:t>
            </a:r>
            <a:r>
              <a:rPr lang="ko-KR" altLang="en-US"/>
              <a:t>의 디지털 신호를 발생한다</a:t>
            </a:r>
            <a:r>
              <a:rPr/>
              <a:t>.</a:t>
            </a:r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err="1"/>
              <a:t>주회로기판에</a:t>
            </a:r>
            <a:r>
              <a:rPr/>
              <a:t> 장착되어 있는 </a:t>
            </a:r>
            <a:r>
              <a:rPr err="1"/>
              <a:t>클록</a:t>
            </a:r>
            <a:r>
              <a:rPr/>
              <a:t> 발생기가 만들어 내는데</a:t>
            </a:r>
            <a:r>
              <a:rPr lang="en-US" altLang="ko-KR"/>
              <a:t>, </a:t>
            </a:r>
            <a:r>
              <a:rPr err="1"/>
              <a:t>클록</a:t>
            </a:r>
            <a:r>
              <a:rPr/>
              <a:t> 수가 높을수록 컴퓨터의 처리 속도가 빠르다는 것을 의미</a:t>
            </a:r>
          </a:p>
          <a:p>
            <a:pPr lvl="1">
              <a:defRPr/>
            </a:pPr>
            <a:r>
              <a:rPr/>
              <a:t>명령어 처리 속도</a:t>
            </a:r>
          </a:p>
          <a:p>
            <a:pPr lvl="3">
              <a:defRPr/>
            </a:pPr>
            <a:r>
              <a:rPr lang="ko-KR" altLang="en-US"/>
              <a:t>초당 처리하는 명령어의 개수로 단위는 </a:t>
            </a:r>
            <a:r>
              <a:rPr/>
              <a:t>1</a:t>
            </a:r>
            <a:r>
              <a:rPr lang="ko-KR" altLang="en-US"/>
              <a:t>초에 </a:t>
            </a:r>
            <a:r>
              <a:rPr/>
              <a:t>100</a:t>
            </a:r>
            <a:r>
              <a:rPr lang="ko-KR" altLang="en-US"/>
              <a:t>만 개의 명령어 수행을 나타내는 </a:t>
            </a:r>
            <a:r>
              <a:rPr/>
              <a:t>MIPS(Million Instruction Per Second)</a:t>
            </a:r>
            <a:r>
              <a:rPr lang="ko-KR" altLang="en-US" err="1"/>
              <a:t>으로</a:t>
            </a:r>
            <a:r>
              <a:rPr lang="ko-KR" altLang="en-US"/>
              <a:t> 나타낸다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처리속도가 </a:t>
            </a:r>
            <a:r>
              <a:rPr/>
              <a:t>18.5MIPS</a:t>
            </a:r>
            <a:r>
              <a:rPr lang="ko-KR" altLang="en-US"/>
              <a:t>라면 </a:t>
            </a:r>
            <a:r>
              <a:rPr/>
              <a:t>1</a:t>
            </a:r>
            <a:r>
              <a:rPr lang="ko-KR" altLang="en-US"/>
              <a:t>초 동안에 </a:t>
            </a:r>
            <a:r>
              <a:rPr/>
              <a:t>1,850</a:t>
            </a:r>
            <a:r>
              <a:rPr lang="ko-KR" altLang="en-US"/>
              <a:t>만 개의 명령을 실행할 수 있다</a:t>
            </a:r>
            <a:r>
              <a:rPr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>
              <a:defRPr/>
            </a:pPr>
            <a:r>
              <a:rPr lang="en-US" altLang="ko-KR"/>
              <a:t>CPU</a:t>
            </a:r>
            <a:r>
              <a:rPr/>
              <a:t>의 내부구조는 기본적으로 연산장치</a:t>
            </a:r>
            <a:r>
              <a:rPr lang="en-US" altLang="ko-KR"/>
              <a:t>, </a:t>
            </a:r>
            <a:r>
              <a:rPr/>
              <a:t>제어장치</a:t>
            </a:r>
            <a:r>
              <a:rPr lang="en-US" altLang="ko-KR"/>
              <a:t>, </a:t>
            </a:r>
            <a:r>
              <a:rPr/>
              <a:t>레지스터의 집합으로 구성되며</a:t>
            </a:r>
            <a:r>
              <a:rPr lang="en-US" altLang="ko-KR"/>
              <a:t>, </a:t>
            </a:r>
            <a:r>
              <a:rPr/>
              <a:t>이것들은 내부 </a:t>
            </a:r>
            <a:r>
              <a:rPr lang="en-US" altLang="ko-KR"/>
              <a:t>CPU </a:t>
            </a:r>
            <a:r>
              <a:rPr/>
              <a:t>버스로 연결되어 있다</a:t>
            </a:r>
            <a:r>
              <a:rPr lang="en-US" altLang="ko-KR"/>
              <a:t>. </a:t>
            </a:r>
          </a:p>
          <a:p>
            <a:pPr lvl="3">
              <a:defRPr/>
            </a:pPr>
            <a:r>
              <a:rPr lang="ko-KR" altLang="en-US"/>
              <a:t>연산장치에서 각종 연산기능을 수행한다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레지스터에서 데이터를 보관하는 기억기능을 수행한다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/>
              <a:t>제어장치는 명령을 해독하고 제어신호를 발생하여 제어기능을 수행한다</a:t>
            </a:r>
            <a:r>
              <a:rPr/>
              <a:t>.</a:t>
            </a:r>
          </a:p>
          <a:p>
            <a:pPr lvl="3">
              <a:defRPr/>
            </a:pPr>
            <a:r>
              <a:rPr lang="ko-KR" altLang="en-US"/>
              <a:t>버스를 통해서 데이터의 전달기능을 수행한다</a:t>
            </a:r>
            <a:r>
              <a:rPr/>
              <a:t>. </a:t>
            </a:r>
          </a:p>
          <a:p>
            <a:pPr lvl="3">
              <a:defRPr/>
            </a:pPr>
            <a:r>
              <a:rPr lang="ko-KR" altLang="en-US" spc="-100"/>
              <a:t>결과적으로 </a:t>
            </a:r>
            <a:r>
              <a:rPr spc="-100"/>
              <a:t>CPU</a:t>
            </a:r>
            <a:r>
              <a:rPr lang="ko-KR" altLang="en-US" spc="-100"/>
              <a:t>는 기본적으로 연산</a:t>
            </a:r>
            <a:r>
              <a:rPr spc="-100"/>
              <a:t>, </a:t>
            </a:r>
            <a:r>
              <a:rPr lang="ko-KR" altLang="en-US" spc="-100"/>
              <a:t>기억</a:t>
            </a:r>
            <a:r>
              <a:rPr spc="-100"/>
              <a:t>, </a:t>
            </a:r>
            <a:r>
              <a:rPr lang="ko-KR" altLang="en-US" spc="-100"/>
              <a:t>제어</a:t>
            </a:r>
            <a:r>
              <a:rPr spc="-100"/>
              <a:t>, </a:t>
            </a:r>
            <a:r>
              <a:rPr lang="ko-KR" altLang="en-US" spc="-100"/>
              <a:t>전달 등 네 가지 기능을 수행한다</a:t>
            </a:r>
            <a:r>
              <a:rPr spc="-100"/>
              <a:t>.</a:t>
            </a:r>
          </a:p>
          <a:p>
            <a:pPr lvl="3">
              <a:defRPr/>
            </a:pPr>
            <a:endParaRPr lang="ko-KR" altLang="en-US" sz="1200"/>
          </a:p>
          <a:p>
            <a:pPr>
              <a:defRPr/>
            </a:pPr>
            <a:r>
              <a:rPr/>
              <a:t> </a:t>
            </a:r>
            <a:r>
              <a:rPr lang="en-US" altLang="ko-KR"/>
              <a:t>CPU</a:t>
            </a:r>
            <a:r>
              <a:rPr/>
              <a:t>의 내부구조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005263"/>
            <a:ext cx="4341812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0243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>
              <a:defRPr/>
            </a:pPr>
            <a:r>
              <a:rPr/>
              <a:t>연산장치</a:t>
            </a:r>
            <a:endParaRPr lang="en-US" altLang="ko-KR"/>
          </a:p>
          <a:p>
            <a:pPr lvl="1">
              <a:defRPr/>
            </a:pPr>
            <a:r>
              <a:rPr/>
              <a:t>산술 논리 연산장치</a:t>
            </a:r>
            <a:r>
              <a:rPr lang="en-US" altLang="ko-KR"/>
              <a:t>(ALU, Arithmetic and Logic Unit)</a:t>
            </a:r>
          </a:p>
          <a:p>
            <a:pPr lvl="3">
              <a:defRPr/>
            </a:pPr>
            <a:r>
              <a:rPr lang="ko-KR" altLang="en-US"/>
              <a:t>덧셈</a:t>
            </a:r>
            <a:r>
              <a:rPr/>
              <a:t>, </a:t>
            </a:r>
            <a:r>
              <a:rPr lang="ko-KR" altLang="en-US"/>
              <a:t>뺄셈과 같은 산술연산과 </a:t>
            </a:r>
            <a:r>
              <a:rPr/>
              <a:t>AND, OR, XOR </a:t>
            </a:r>
            <a:r>
              <a:rPr lang="ko-KR" altLang="en-US"/>
              <a:t>등의 논리연산을 계산하는 디지털 회로다</a:t>
            </a:r>
            <a:r>
              <a:rPr/>
              <a:t>. </a:t>
            </a:r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ALU</a:t>
            </a:r>
            <a:r>
              <a:rPr/>
              <a:t>의 구성</a:t>
            </a:r>
          </a:p>
          <a:p>
            <a:pPr lvl="3">
              <a:defRPr/>
            </a:pPr>
            <a:r>
              <a:rPr lang="ko-KR" altLang="en-US"/>
              <a:t>산술 및 </a:t>
            </a:r>
            <a:r>
              <a:rPr lang="ko-KR" altLang="en-US" err="1"/>
              <a:t>부울</a:t>
            </a:r>
            <a:r>
              <a:rPr lang="ko-KR" altLang="en-US"/>
              <a:t> 논리</a:t>
            </a:r>
            <a:r>
              <a:rPr/>
              <a:t>(Arithmetic and Boolean Logic) </a:t>
            </a:r>
            <a:r>
              <a:rPr lang="ko-KR" altLang="en-US" err="1"/>
              <a:t>연산기</a:t>
            </a:r>
            <a:r>
              <a:rPr/>
              <a:t>: </a:t>
            </a:r>
            <a:r>
              <a:rPr lang="ko-KR" altLang="en-US"/>
              <a:t>실제적인 산술 연산과 논리 연산을 수행하는 회로다</a:t>
            </a:r>
            <a:r>
              <a:rPr/>
              <a:t>. </a:t>
            </a:r>
          </a:p>
          <a:p>
            <a:pPr lvl="4">
              <a:defRPr/>
            </a:pPr>
            <a:r>
              <a:rPr lang="ko-KR" altLang="en-US"/>
              <a:t>덧셈</a:t>
            </a:r>
            <a:r>
              <a:rPr/>
              <a:t>, </a:t>
            </a:r>
            <a:r>
              <a:rPr lang="ko-KR" altLang="en-US"/>
              <a:t>뺄셈</a:t>
            </a:r>
            <a:r>
              <a:rPr/>
              <a:t>, </a:t>
            </a:r>
            <a:r>
              <a:rPr lang="ko-KR" altLang="en-US"/>
              <a:t>곱셈</a:t>
            </a:r>
            <a:r>
              <a:rPr/>
              <a:t>, </a:t>
            </a:r>
            <a:r>
              <a:rPr lang="ko-KR" altLang="en-US"/>
              <a:t>나눗셈 등의 산술연산과 논리 연산으로는 </a:t>
            </a:r>
            <a:r>
              <a:rPr/>
              <a:t>AND, OR, NOT, XOR </a:t>
            </a:r>
            <a:r>
              <a:rPr lang="ko-KR" altLang="en-US"/>
              <a:t>등을 수행한다</a:t>
            </a:r>
            <a:r>
              <a:rPr/>
              <a:t>. </a:t>
            </a:r>
          </a:p>
          <a:p>
            <a:pPr lvl="4">
              <a:defRPr/>
            </a:pPr>
            <a:r>
              <a:rPr lang="ko-KR" altLang="en-US"/>
              <a:t>이외에 많은 산술</a:t>
            </a:r>
            <a:r>
              <a:rPr/>
              <a:t>, </a:t>
            </a:r>
            <a:r>
              <a:rPr lang="ko-KR" altLang="en-US"/>
              <a:t>논리 연산을 수행할 수 있다</a:t>
            </a:r>
            <a:r>
              <a:rPr/>
              <a:t>.</a:t>
            </a:r>
          </a:p>
          <a:p>
            <a:pPr lvl="4">
              <a:defRPr/>
            </a:pPr>
            <a:endParaRPr/>
          </a:p>
          <a:p>
            <a:pPr lvl="3">
              <a:defRPr/>
            </a:pPr>
            <a:r>
              <a:rPr lang="ko-KR" altLang="en-US"/>
              <a:t>상태 플래그</a:t>
            </a:r>
            <a:r>
              <a:rPr/>
              <a:t>(Status Flags) </a:t>
            </a:r>
          </a:p>
          <a:p>
            <a:pPr lvl="4">
              <a:defRPr/>
            </a:pPr>
            <a:r>
              <a:rPr lang="ko-KR" altLang="en-US"/>
              <a:t>연산 중인 </a:t>
            </a:r>
            <a:r>
              <a:rPr/>
              <a:t>ALU </a:t>
            </a:r>
            <a:r>
              <a:rPr lang="ko-KR" altLang="en-US"/>
              <a:t>내의 데이터 상태를 표시한다</a:t>
            </a:r>
            <a:r>
              <a:rPr/>
              <a:t>. 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음수</a:t>
            </a:r>
            <a:r>
              <a:rPr/>
              <a:t>, 0, </a:t>
            </a:r>
            <a:r>
              <a:rPr lang="ko-KR" altLang="en-US" err="1"/>
              <a:t>오버플로우</a:t>
            </a:r>
            <a:r>
              <a:rPr lang="ko-KR" altLang="en-US"/>
              <a:t> 등을 표시한다</a:t>
            </a:r>
            <a:r>
              <a:rPr/>
              <a:t>. </a:t>
            </a:r>
          </a:p>
          <a:p>
            <a:pPr lvl="2"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en-US" altLang="ko-KR" b="1" smtClean="0"/>
              <a:t>CPU</a:t>
            </a:r>
            <a:r>
              <a:rPr lang="ko-KR" altLang="en-US" b="1" smtClean="0"/>
              <a:t>의 조직</a:t>
            </a:r>
            <a:endParaRPr lang="ko-KR" altLang="en-US" smtClean="0"/>
          </a:p>
        </p:txBody>
      </p:sp>
      <p:sp>
        <p:nvSpPr>
          <p:cNvPr id="11267" name="내용 개체 틀 2"/>
          <p:cNvSpPr>
            <a:spLocks noGrp="1"/>
          </p:cNvSpPr>
          <p:nvPr>
            <p:ph sz="quarter" idx="10"/>
          </p:nvPr>
        </p:nvSpPr>
        <p:spPr>
          <a:xfrm>
            <a:off x="214313" y="928688"/>
            <a:ext cx="8715375" cy="5643562"/>
          </a:xfrm>
        </p:spPr>
        <p:txBody>
          <a:bodyPr/>
          <a:lstStyle/>
          <a:p>
            <a:pPr lvl="1"/>
            <a:r>
              <a:rPr lang="en-US" altLang="ko-KR"/>
              <a:t>ALU</a:t>
            </a:r>
            <a:r>
              <a:t>의 구성</a:t>
            </a:r>
            <a:endParaRPr lang="en-US" altLang="ko-KR"/>
          </a:p>
          <a:p>
            <a:pPr lvl="3">
              <a:tabLst>
                <a:tab pos="269875" algn="l"/>
              </a:tabLst>
            </a:pPr>
            <a:r>
              <a:rPr lang="ko-KR" altLang="en-US"/>
              <a:t>이동기</a:t>
            </a:r>
            <a:r>
              <a:t>(Shifter) : </a:t>
            </a:r>
          </a:p>
          <a:p>
            <a:pPr lvl="4">
              <a:tabLst>
                <a:tab pos="269875" algn="l"/>
              </a:tabLst>
            </a:pPr>
            <a:r>
              <a:rPr lang="ko-KR" altLang="en-US"/>
              <a:t>데이터 비트를 좌우로 비트 별로 이동</a:t>
            </a:r>
            <a:r>
              <a:t>(</a:t>
            </a:r>
            <a:r>
              <a:rPr lang="ko-KR" altLang="en-US"/>
              <a:t>비트의 이동은 </a:t>
            </a:r>
            <a:r>
              <a:t>2</a:t>
            </a:r>
            <a:r>
              <a:rPr lang="ko-KR" altLang="en-US"/>
              <a:t>로 곱셈하거나 나눗셈하는 것으로 해석</a:t>
            </a:r>
            <a:r>
              <a:t>)</a:t>
            </a:r>
            <a:r>
              <a:rPr lang="ko-KR" altLang="en-US"/>
              <a:t>한다</a:t>
            </a:r>
            <a:r>
              <a:t>. </a:t>
            </a:r>
          </a:p>
          <a:p>
            <a:pPr lvl="4">
              <a:tabLst>
                <a:tab pos="269875" algn="l"/>
              </a:tabLst>
            </a:pPr>
            <a:endParaRPr/>
          </a:p>
          <a:p>
            <a:pPr lvl="3">
              <a:tabLst>
                <a:tab pos="269875" algn="l"/>
              </a:tabLst>
            </a:pPr>
            <a:r>
              <a:rPr lang="ko-KR" altLang="en-US"/>
              <a:t>보수기</a:t>
            </a:r>
            <a:r>
              <a:t>(Complmenter) : </a:t>
            </a:r>
          </a:p>
          <a:p>
            <a:pPr lvl="4">
              <a:tabLst>
                <a:tab pos="269875" algn="l"/>
              </a:tabLst>
            </a:pPr>
            <a:r>
              <a:t>ALU</a:t>
            </a:r>
            <a:r>
              <a:rPr lang="ko-KR" altLang="en-US"/>
              <a:t>내의 데이터에 대하여 보수연산을 수행한다</a:t>
            </a:r>
            <a:r>
              <a:t>.</a:t>
            </a:r>
          </a:p>
          <a:p>
            <a:pPr lvl="4">
              <a:tabLst>
                <a:tab pos="269875" algn="l"/>
              </a:tabLst>
            </a:pPr>
            <a:r>
              <a:rPr lang="ko-KR" altLang="en-US"/>
              <a:t>컴퓨터에서는 </a:t>
            </a:r>
            <a:r>
              <a:t>2</a:t>
            </a:r>
            <a:r>
              <a:rPr lang="ko-KR" altLang="en-US"/>
              <a:t>의 보수를 주로 사용한다</a:t>
            </a:r>
            <a:r>
              <a:t>. </a:t>
            </a:r>
          </a:p>
          <a:p>
            <a:pPr lvl="4">
              <a:tabLst>
                <a:tab pos="269875" algn="l"/>
              </a:tabLst>
            </a:pPr>
            <a:r>
              <a:t>2</a:t>
            </a:r>
            <a:r>
              <a:rPr lang="ko-KR" altLang="en-US"/>
              <a:t>의 보수는 덧셈과 뺄셈 계산장치의 제작을 쉽게 한다</a:t>
            </a:r>
          </a:p>
          <a:p>
            <a:pPr lvl="1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7079</TotalTime>
  <Words>3086</Words>
  <Application>Microsoft Office PowerPoint</Application>
  <PresentationFormat>화면 슬라이드 쇼(4:3)</PresentationFormat>
  <Paragraphs>425</Paragraphs>
  <Slides>47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한빛마스터</vt:lpstr>
      <vt:lpstr>중앙처리장치의 조직과 기능</vt:lpstr>
      <vt:lpstr>PowerPoint 프레젠테이션</vt:lpstr>
      <vt:lpstr>목 차</vt:lpstr>
      <vt:lpstr>01 CPU와 마이크로프로세서의 이해</vt:lpstr>
      <vt:lpstr>01 CPU와 마이크로프로세서의 이해</vt:lpstr>
      <vt:lpstr>01 CPU와 마이크로프로세서의 이해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02 CPU의 조직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03 CPU의 논리회로 설계 </vt:lpstr>
      <vt:lpstr>04 CPU의 기능과 동작 그리고 성능</vt:lpstr>
      <vt:lpstr>04 CPU의 기능과 동작 그리고 성능</vt:lpstr>
      <vt:lpstr>04 CPU의 기능과 동작 그리고 성능</vt:lpstr>
      <vt:lpstr>04 CPU의 기능과 동작 그리고 성능</vt:lpstr>
      <vt:lpstr>04 CPU의 기능과 동작 그리고 성능</vt:lpstr>
      <vt:lpstr>04 CPU의 기능과 동작 그리고 성능</vt:lpstr>
      <vt:lpstr>04 CPU의 기능과 동작 그리고 성능</vt:lpstr>
      <vt:lpstr>04 CPU의 기능과 동작 그리고 성능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cryptosigs</dc:creator>
  <cp:lastModifiedBy>지니</cp:lastModifiedBy>
  <cp:revision>342</cp:revision>
  <dcterms:created xsi:type="dcterms:W3CDTF">1601-01-01T00:00:00Z</dcterms:created>
  <dcterms:modified xsi:type="dcterms:W3CDTF">2013-12-29T00:39:53Z</dcterms:modified>
</cp:coreProperties>
</file>