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1"/>
  </p:notesMasterIdLst>
  <p:handoutMasterIdLst>
    <p:handoutMasterId r:id="rId52"/>
  </p:handoutMasterIdLst>
  <p:sldIdLst>
    <p:sldId id="302" r:id="rId2"/>
    <p:sldId id="258" r:id="rId3"/>
    <p:sldId id="399" r:id="rId4"/>
    <p:sldId id="481" r:id="rId5"/>
    <p:sldId id="482" r:id="rId6"/>
    <p:sldId id="490" r:id="rId7"/>
    <p:sldId id="491" r:id="rId8"/>
    <p:sldId id="493" r:id="rId9"/>
    <p:sldId id="494" r:id="rId10"/>
    <p:sldId id="495" r:id="rId11"/>
    <p:sldId id="508" r:id="rId12"/>
    <p:sldId id="496" r:id="rId13"/>
    <p:sldId id="497" r:id="rId14"/>
    <p:sldId id="50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10" r:id="rId23"/>
    <p:sldId id="515" r:id="rId24"/>
    <p:sldId id="517" r:id="rId25"/>
    <p:sldId id="555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9" r:id="rId35"/>
    <p:sldId id="530" r:id="rId36"/>
    <p:sldId id="531" r:id="rId37"/>
    <p:sldId id="532" r:id="rId38"/>
    <p:sldId id="534" r:id="rId39"/>
    <p:sldId id="537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46" r:id="rId48"/>
    <p:sldId id="547" r:id="rId49"/>
    <p:sldId id="330" r:id="rId50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3" autoAdjust="0"/>
    <p:restoredTop sz="99857" autoAdjust="0"/>
  </p:normalViewPr>
  <p:slideViewPr>
    <p:cSldViewPr showGuides="1">
      <p:cViewPr varScale="1">
        <p:scale>
          <a:sx n="109" d="100"/>
          <a:sy n="109" d="100"/>
        </p:scale>
        <p:origin x="246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4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4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AA168FC-C9A0-41E8-A0B4-494487FEEF1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40745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4653"/>
            <a:ext cx="498577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4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4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B0D8A7E-732D-487A-962F-7D632830FE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529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7364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1506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6284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40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49263" indent="-179388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9013" indent="-188913">
              <a:buFont typeface="Wingdings" pitchFamily="2" charset="2"/>
              <a:buChar char="§"/>
              <a:defRPr lang="en-US" altLang="ko-KR" sz="16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47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CF591418-4A4A-4E64-A6B5-E09918082A99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/64</a:t>
            </a: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3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1" r:id="rId2"/>
    <p:sldLayoutId id="214748386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4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en-US" altLang="ko-KR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58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altLang="ko-KR" sz="16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내용 개체 틀 8"/>
          <p:cNvSpPr>
            <a:spLocks noGrp="1"/>
          </p:cNvSpPr>
          <p:nvPr>
            <p:ph sz="quarter" idx="10"/>
          </p:nvPr>
        </p:nvSpPr>
        <p:spPr>
          <a:xfrm>
            <a:off x="1519238" y="5133975"/>
            <a:ext cx="6715125" cy="500063"/>
          </a:xfrm>
        </p:spPr>
        <p:txBody>
          <a:bodyPr/>
          <a:lstStyle/>
          <a:p>
            <a:pPr marL="0" indent="0" eaLnBrk="1" hangingPunct="1"/>
            <a:endParaRPr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3076" name="제목 7"/>
          <p:cNvSpPr>
            <a:spLocks noGrp="1"/>
          </p:cNvSpPr>
          <p:nvPr>
            <p:ph type="ctrTitle"/>
          </p:nvPr>
        </p:nvSpPr>
        <p:spPr>
          <a:xfrm>
            <a:off x="2286000" y="4286250"/>
            <a:ext cx="5929313" cy="785813"/>
          </a:xfrm>
        </p:spPr>
        <p:txBody>
          <a:bodyPr/>
          <a:lstStyle/>
          <a:p>
            <a:pPr eaLnBrk="1" hangingPunct="1"/>
            <a:r>
              <a:rPr lang="ko-KR" altLang="en-US" smtClean="0"/>
              <a:t>주기억장치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기억장치의 개요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altLang="ko-KR"/>
              <a:t>기억장치 접근 방법에 따른 유형</a:t>
            </a:r>
            <a:endParaRPr altLang="ko-KR" sz="1600"/>
          </a:p>
          <a:p>
            <a:pPr lvl="3" latinLnBrk="1">
              <a:tabLst>
                <a:tab pos="269875" algn="l"/>
              </a:tabLst>
            </a:pPr>
            <a:r>
              <a:rPr lang="ko-KR">
                <a:latin typeface="Arial" charset="0"/>
              </a:rPr>
              <a:t>순차적 접근</a:t>
            </a:r>
            <a:r>
              <a:rPr>
                <a:latin typeface="Arial" charset="0"/>
              </a:rPr>
              <a:t>(Sequential Access)</a:t>
            </a:r>
            <a:endParaRPr lang="ko-KR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>
                <a:latin typeface="Arial" charset="0"/>
              </a:rPr>
              <a:t>기억장치에 데이터가 저장되는 순서에 따라 순차적으로 접근된다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접근 시간은 원하는 데이터가 저장된 위치에 따라 결정된다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자기 테이프가 순차적 접근을 하는 대표적인 장치다</a:t>
            </a:r>
            <a:r>
              <a:rPr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</a:pPr>
            <a:endParaRPr lang="ko-KR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>
                <a:latin typeface="Arial" charset="0"/>
              </a:rPr>
              <a:t>직접 접근</a:t>
            </a:r>
            <a:r>
              <a:rPr>
                <a:latin typeface="Arial" charset="0"/>
              </a:rPr>
              <a:t>(Direct Access)</a:t>
            </a:r>
            <a:endParaRPr lang="ko-KR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>
                <a:latin typeface="Arial" charset="0"/>
              </a:rPr>
              <a:t>기억장소 근처로 이동한 다음 순차적 검색을 통하여 최종적으로 원하는 데이터에 접근한다</a:t>
            </a:r>
            <a:r>
              <a:rPr lang="en-GB">
                <a:latin typeface="Arial" charset="0"/>
              </a:rPr>
              <a:t>. </a:t>
            </a:r>
            <a:r>
              <a:rPr lang="ko-KR">
                <a:latin typeface="Arial" charset="0"/>
              </a:rPr>
              <a:t>접근 시간은 원하는 데이터의 위치와 이전 접근위치에 따라 결정된다</a:t>
            </a:r>
            <a:r>
              <a:rPr lang="en-GB">
                <a:latin typeface="Arial" charset="0"/>
              </a:rPr>
              <a:t>. </a:t>
            </a:r>
            <a:r>
              <a:rPr lang="ko-KR">
                <a:latin typeface="Arial" charset="0"/>
              </a:rPr>
              <a:t>디스크가 직접 접근을 하는 대표적인 기억장치다</a:t>
            </a:r>
            <a:r>
              <a:rPr lang="en-GB">
                <a:latin typeface="Arial" charset="0"/>
              </a:rPr>
              <a:t>.</a:t>
            </a:r>
          </a:p>
          <a:p>
            <a:pPr lvl="4">
              <a:tabLst>
                <a:tab pos="269875" algn="l"/>
              </a:tabLst>
            </a:pPr>
            <a:endParaRPr lang="ko-KR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r>
              <a:rPr lang="ko-KR">
                <a:latin typeface="Arial" charset="0"/>
              </a:rPr>
              <a:t>임의 접근</a:t>
            </a:r>
            <a:r>
              <a:rPr>
                <a:latin typeface="Arial" charset="0"/>
              </a:rPr>
              <a:t>(Random Access)</a:t>
            </a:r>
            <a:endParaRPr lang="ko-KR">
              <a:latin typeface="Arial" charset="0"/>
            </a:endParaRPr>
          </a:p>
          <a:p>
            <a:pPr lvl="4">
              <a:tabLst>
                <a:tab pos="269875" algn="l"/>
              </a:tabLst>
            </a:pPr>
            <a:r>
              <a:rPr lang="ko-KR">
                <a:latin typeface="Arial" charset="0"/>
              </a:rPr>
              <a:t>저장된 모든 데이터에 접근하는데 소요되는 시간이 이전의 접근 순서와는 무관하게 항상 일정한 방식이다</a:t>
            </a:r>
            <a:r>
              <a:rPr lang="en-GB">
                <a:latin typeface="Arial" charset="0"/>
              </a:rPr>
              <a:t>. </a:t>
            </a:r>
            <a:r>
              <a:rPr lang="ko-KR">
                <a:latin typeface="Arial" charset="0"/>
              </a:rPr>
              <a:t>반도체 기억장치</a:t>
            </a:r>
            <a:r>
              <a:rPr lang="en-GB">
                <a:latin typeface="Arial" charset="0"/>
              </a:rPr>
              <a:t>(RAM, ROM)</a:t>
            </a:r>
            <a:r>
              <a:rPr lang="ko-KR">
                <a:latin typeface="Arial" charset="0"/>
              </a:rPr>
              <a:t>가 임의 접근을 하는 대표적인 기억장치다</a:t>
            </a:r>
            <a:r>
              <a:rPr lang="en-GB"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중앙처리장치</a:t>
            </a:r>
            <a:r>
              <a:rPr lang="en-US" altLang="ko-KR" dirty="0"/>
              <a:t>(CPU)</a:t>
            </a:r>
            <a:r>
              <a:rPr altLang="ko-KR" dirty="0"/>
              <a:t>와 주기억장치 간의 관계</a:t>
            </a:r>
            <a:endParaRPr lang="en-US" altLang="ko-KR" dirty="0"/>
          </a:p>
          <a:p>
            <a:pPr lvl="3"/>
            <a:r>
              <a:rPr lang="ko-KR" dirty="0">
                <a:latin typeface="Arial" charset="0"/>
              </a:rPr>
              <a:t>주기억장치는 실행할 프로그램과 데이터를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중앙처리장치는 주기억장치에 저장된 프로그램에서 명령을 하나씩 제어장치로 꺼내서 </a:t>
            </a:r>
            <a:r>
              <a:rPr lang="ko-KR" dirty="0" smtClean="0">
                <a:latin typeface="Arial" charset="0"/>
              </a:rPr>
              <a:t>해독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제어장치는 해독된 결과로 제어신호를 만들어 각 장치로 전달하여 동작되도록 </a:t>
            </a:r>
            <a:r>
              <a:rPr lang="ko-KR" altLang="en-US" dirty="0" smtClean="0">
                <a:latin typeface="Arial" charset="0"/>
              </a:rPr>
              <a:t>한</a:t>
            </a:r>
            <a:r>
              <a:rPr lang="ko-KR" dirty="0" smtClean="0">
                <a:latin typeface="Arial" charset="0"/>
              </a:rPr>
              <a:t>다</a:t>
            </a:r>
            <a:r>
              <a:rPr dirty="0">
                <a:latin typeface="Arial" charset="0"/>
              </a:rPr>
              <a:t>. </a:t>
            </a:r>
          </a:p>
          <a:p>
            <a:endParaRPr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141663"/>
            <a:ext cx="771842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주기억장치의 구조와 동작</a:t>
            </a:r>
            <a:endParaRPr lang="en-US" altLang="ko-KR" dirty="0"/>
          </a:p>
          <a:p>
            <a:pPr lvl="1" latinLnBrk="1">
              <a:defRPr/>
            </a:pPr>
            <a:r>
              <a:rPr altLang="ko-KR" dirty="0"/>
              <a:t>주기억장치의 구조</a:t>
            </a: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spc="-100" dirty="0">
                <a:latin typeface="Arial" charset="0"/>
              </a:rPr>
              <a:t>CPU</a:t>
            </a:r>
            <a:r>
              <a:rPr lang="ko-KR" altLang="en-US" spc="-100" dirty="0">
                <a:latin typeface="Arial" charset="0"/>
              </a:rPr>
              <a:t>내의</a:t>
            </a:r>
            <a:r>
              <a:rPr lang="ko-KR" spc="-100" dirty="0">
                <a:latin typeface="Arial" charset="0"/>
              </a:rPr>
              <a:t> 제어장치</a:t>
            </a:r>
            <a:r>
              <a:rPr lang="ko-KR" altLang="en-US" spc="-100" dirty="0">
                <a:latin typeface="Arial" charset="0"/>
              </a:rPr>
              <a:t>는</a:t>
            </a:r>
            <a:r>
              <a:rPr lang="ko-KR" spc="-100" dirty="0">
                <a:latin typeface="Arial" charset="0"/>
              </a:rPr>
              <a:t> 데이터를 읽거나 쓰기 동작을 수행하도록 제어신호</a:t>
            </a:r>
            <a:r>
              <a:rPr spc="-100" dirty="0">
                <a:latin typeface="Arial" charset="0"/>
              </a:rPr>
              <a:t> </a:t>
            </a:r>
            <a:r>
              <a:rPr lang="ko-KR" altLang="en-US" spc="-100" dirty="0" smtClean="0">
                <a:latin typeface="Arial" charset="0"/>
              </a:rPr>
              <a:t>발생한다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쓰기 동작 모드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입력장치나 보조기억장치에서 주기억장치로 입력정보가 </a:t>
            </a:r>
            <a:r>
              <a:rPr lang="ko-KR" dirty="0" smtClean="0">
                <a:latin typeface="Arial" charset="0"/>
              </a:rPr>
              <a:t>전달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spc="-100" dirty="0">
                <a:latin typeface="Arial" charset="0"/>
              </a:rPr>
              <a:t>기록회로</a:t>
            </a:r>
            <a:r>
              <a:rPr spc="-100" dirty="0">
                <a:latin typeface="Arial" charset="0"/>
              </a:rPr>
              <a:t> :</a:t>
            </a:r>
            <a:r>
              <a:rPr lang="ko-KR" spc="-100" dirty="0">
                <a:latin typeface="Arial" charset="0"/>
              </a:rPr>
              <a:t> 입력된 프로그램과 데이터를 임시적으로 저장하였다가 기억매체에 전달한다</a:t>
            </a:r>
            <a:r>
              <a:rPr spc="-100"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기억 매체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 프로그램 명령과 프로그램에서 사용될 데이터를 실제로 기억하는 기억 소자들로 </a:t>
            </a:r>
            <a:r>
              <a:rPr lang="ko-KR" dirty="0" smtClean="0">
                <a:latin typeface="Arial" charset="0"/>
              </a:rPr>
              <a:t>구성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번지 선택 회로 </a:t>
            </a:r>
            <a:r>
              <a:rPr dirty="0">
                <a:latin typeface="Arial" charset="0"/>
              </a:rPr>
              <a:t>: </a:t>
            </a:r>
            <a:r>
              <a:rPr lang="ko-KR" dirty="0">
                <a:latin typeface="Arial" charset="0"/>
              </a:rPr>
              <a:t>데이터가 저장될 기억소자를 </a:t>
            </a:r>
            <a:r>
              <a:rPr lang="ko-KR" dirty="0" smtClean="0">
                <a:latin typeface="Arial" charset="0"/>
              </a:rPr>
              <a:t>선택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 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읽기 동작 모드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spc="-100" dirty="0">
                <a:latin typeface="Arial" charset="0"/>
              </a:rPr>
              <a:t>제어장치는 읽기 제어신호를 발생하고 인출될 정보가 저장된 기억소자의 위치를 지정</a:t>
            </a:r>
            <a:endParaRPr spc="-100"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altLang="en-US" dirty="0">
                <a:latin typeface="Arial" charset="0"/>
              </a:rPr>
              <a:t>판독</a:t>
            </a:r>
            <a:r>
              <a:rPr lang="ko-KR" dirty="0">
                <a:latin typeface="Arial" charset="0"/>
              </a:rPr>
              <a:t> 회로는 해당 번지에 저장된 내용을 판독하고 외부로 출력하게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endParaRPr dirty="0">
              <a:latin typeface="Arial" charset="0"/>
            </a:endParaRPr>
          </a:p>
          <a:p>
            <a:pPr lvl="1">
              <a:defRPr/>
            </a:pPr>
            <a:endParaRPr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868863"/>
            <a:ext cx="4887913" cy="181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dirty="0"/>
              <a:t>명령어 사이클에서 주기억장치의 동작</a:t>
            </a:r>
            <a:endParaRPr lang="en-US" altLang="ko-KR" dirty="0"/>
          </a:p>
          <a:p>
            <a:pPr lvl="1">
              <a:defRPr/>
            </a:pPr>
            <a:r>
              <a:rPr altLang="ko-KR" dirty="0"/>
              <a:t>명령어</a:t>
            </a:r>
            <a:r>
              <a:rPr lang="en-US" altLang="ko-KR" dirty="0"/>
              <a:t> </a:t>
            </a:r>
            <a:r>
              <a:rPr altLang="ko-KR" dirty="0"/>
              <a:t>사이클 인출</a:t>
            </a:r>
            <a:r>
              <a:rPr lang="en-US" altLang="ko-KR" dirty="0"/>
              <a:t>-</a:t>
            </a:r>
            <a:r>
              <a:rPr altLang="ko-KR" dirty="0"/>
              <a:t>해독</a:t>
            </a:r>
            <a:r>
              <a:rPr lang="en-US" altLang="ko-KR" dirty="0"/>
              <a:t>-</a:t>
            </a:r>
            <a:r>
              <a:rPr altLang="ko-KR" dirty="0"/>
              <a:t>실행</a:t>
            </a:r>
            <a:r>
              <a:rPr lang="en-US" altLang="ko-KR" dirty="0"/>
              <a:t>-</a:t>
            </a:r>
            <a:r>
              <a:rPr altLang="ko-KR" dirty="0"/>
              <a:t>저장의</a:t>
            </a:r>
            <a:r>
              <a:rPr lang="en-US" altLang="ko-KR" dirty="0"/>
              <a:t> 4</a:t>
            </a:r>
            <a:r>
              <a:rPr altLang="ko-KR" dirty="0"/>
              <a:t>단계</a:t>
            </a:r>
            <a:endParaRPr lang="en-US" altLang="ko-KR" dirty="0"/>
          </a:p>
          <a:p>
            <a:pPr lvl="3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인출</a:t>
            </a:r>
            <a:r>
              <a:rPr dirty="0">
                <a:latin typeface="Arial" charset="0"/>
              </a:rPr>
              <a:t>(Fetch) </a:t>
            </a:r>
            <a:r>
              <a:rPr lang="ko-KR" dirty="0">
                <a:latin typeface="Arial" charset="0"/>
              </a:rPr>
              <a:t>단계는 필요한 명령어를 주기억장치에서 불러오며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저장</a:t>
            </a:r>
            <a:r>
              <a:rPr dirty="0">
                <a:latin typeface="Arial" charset="0"/>
              </a:rPr>
              <a:t>(Store) </a:t>
            </a:r>
            <a:r>
              <a:rPr lang="ko-KR" dirty="0">
                <a:latin typeface="Arial" charset="0"/>
              </a:rPr>
              <a:t>단계는 수행 결과를 주기억장치에 저장한다</a:t>
            </a:r>
            <a:r>
              <a:rPr dirty="0">
                <a:latin typeface="Arial" charset="0"/>
              </a:rPr>
              <a:t>. </a:t>
            </a:r>
          </a:p>
          <a:p>
            <a:pPr lvl="1">
              <a:defRPr/>
            </a:pPr>
            <a:r>
              <a:rPr altLang="ko-KR" dirty="0"/>
              <a:t>주기억장치와 레지스터의 관계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sz="32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3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인출 과정에서는</a:t>
            </a:r>
            <a:r>
              <a:rPr dirty="0">
                <a:latin typeface="Arial" charset="0"/>
              </a:rPr>
              <a:t> MAR</a:t>
            </a:r>
            <a:r>
              <a:rPr lang="ko-KR" dirty="0">
                <a:latin typeface="Arial" charset="0"/>
              </a:rPr>
              <a:t>이 지시하는 주기억장치의 주소 번지에서 데이터를 읽어와서</a:t>
            </a:r>
            <a:r>
              <a:rPr dirty="0">
                <a:latin typeface="Arial" charset="0"/>
              </a:rPr>
              <a:t> MBR</a:t>
            </a:r>
            <a:r>
              <a:rPr lang="ko-KR" dirty="0">
                <a:latin typeface="Arial" charset="0"/>
              </a:rPr>
              <a:t>에 </a:t>
            </a:r>
            <a:r>
              <a:rPr lang="ko-KR" dirty="0" smtClean="0">
                <a:latin typeface="Arial" charset="0"/>
              </a:rPr>
              <a:t>저장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저장 과정에서는 </a:t>
            </a:r>
            <a:r>
              <a:rPr dirty="0">
                <a:latin typeface="Arial" charset="0"/>
              </a:rPr>
              <a:t>MAR</a:t>
            </a:r>
            <a:r>
              <a:rPr lang="ko-KR" dirty="0">
                <a:latin typeface="Arial" charset="0"/>
              </a:rPr>
              <a:t>에 저장되어 있는 주소 번지에 해당하는 주기억장치 위치에 </a:t>
            </a:r>
            <a:r>
              <a:rPr dirty="0">
                <a:latin typeface="Arial" charset="0"/>
              </a:rPr>
              <a:t>MBR</a:t>
            </a:r>
            <a:r>
              <a:rPr lang="ko-KR" dirty="0">
                <a:latin typeface="Arial" charset="0"/>
              </a:rPr>
              <a:t>에 저장되어 있는 데이터를 저장하게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2">
              <a:defRPr/>
            </a:pPr>
            <a:endParaRPr dirty="0"/>
          </a:p>
          <a:p>
            <a:pPr lvl="2">
              <a:defRPr/>
            </a:pPr>
            <a:endParaRPr dirty="0"/>
          </a:p>
          <a:p>
            <a:pPr lvl="1">
              <a:defRPr/>
            </a:pPr>
            <a:endParaRPr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60688"/>
            <a:ext cx="5237163" cy="205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주기억장치의 분할</a:t>
            </a:r>
            <a:endParaRPr lang="en-US" altLang="ko-KR"/>
          </a:p>
          <a:p>
            <a:pPr lvl="1" latinLnBrk="1"/>
            <a:r>
              <a:rPr altLang="ko-KR"/>
              <a:t>주기억장치에 저장되는 프로그램은 응용 프로그램과 시스템 프로그램</a:t>
            </a:r>
            <a:endParaRPr lang="en-US" altLang="ko-KR"/>
          </a:p>
          <a:p>
            <a:pPr lvl="3" latinLnBrk="1"/>
            <a:r>
              <a:rPr lang="ko-KR">
                <a:latin typeface="Arial" charset="0"/>
              </a:rPr>
              <a:t>응용 프로그램은 실행될 때만 주기억장치에 저장되었다가 수행이 종료되면 다른 프로그램으로 대체되거나 삭제된다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그리고 전원이 꺼지면 해당 프로그램은 삭제된다</a:t>
            </a:r>
            <a:r>
              <a:rPr>
                <a:latin typeface="Arial" charset="0"/>
              </a:rPr>
              <a:t>. </a:t>
            </a:r>
          </a:p>
          <a:p>
            <a:pPr lvl="3" latinLnBrk="1"/>
            <a:r>
              <a:rPr lang="ko-KR">
                <a:latin typeface="Arial" charset="0"/>
              </a:rPr>
              <a:t>시스템 프로그램은 컴퓨터가 구동되기 시작해서부터 종료될 때까지 주기억장치에 유지되어야 한다</a:t>
            </a:r>
            <a:r>
              <a:rPr>
                <a:latin typeface="Arial" charset="0"/>
              </a:rPr>
              <a:t>. </a:t>
            </a:r>
          </a:p>
          <a:p>
            <a:pPr lvl="3" latinLnBrk="1"/>
            <a:endParaRPr>
              <a:latin typeface="Arial" charset="0"/>
            </a:endParaRPr>
          </a:p>
          <a:p>
            <a:pPr lvl="1" latinLnBrk="1"/>
            <a:r>
              <a:rPr altLang="ko-KR"/>
              <a:t>주기억장치의 분할 구조</a:t>
            </a:r>
            <a:endParaRPr lang="en-US" altLang="ko-KR"/>
          </a:p>
          <a:p>
            <a:pPr lvl="1" latinLnBrk="1"/>
            <a:endParaRPr lang="en-US" altLang="ko-KR">
              <a:latin typeface="Arial" charset="0"/>
            </a:endParaRPr>
          </a:p>
          <a:p>
            <a:pPr lvl="1"/>
            <a:endParaRPr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45024"/>
            <a:ext cx="4415205" cy="283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주기억장치의 분할 구조</a:t>
            </a:r>
            <a:endParaRPr lang="en-US" altLang="ko-KR"/>
          </a:p>
          <a:p>
            <a:pPr lvl="1" latinLnBrk="1">
              <a:defRPr/>
            </a:pPr>
            <a:r>
              <a:rPr altLang="ko-KR"/>
              <a:t>시스템 프로그램 영역</a:t>
            </a:r>
            <a:r>
              <a:rPr lang="en-US" altLang="ko-KR"/>
              <a:t> :  </a:t>
            </a:r>
            <a:r>
              <a:rPr altLang="ko-KR"/>
              <a:t>운영체제가 저장되는 곳으로 상주 구역과 </a:t>
            </a:r>
            <a:r>
              <a:rPr altLang="ko-KR" err="1"/>
              <a:t>비상주</a:t>
            </a:r>
            <a:r>
              <a:rPr altLang="ko-KR"/>
              <a:t> 구역으로 분류</a:t>
            </a:r>
            <a:r>
              <a:rPr lang="en-US" altLang="ko-KR"/>
              <a:t> </a:t>
            </a:r>
            <a:endParaRPr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상주구역</a:t>
            </a:r>
            <a:r>
              <a:rPr>
                <a:latin typeface="Arial" charset="0"/>
              </a:rPr>
              <a:t>(resident area) : </a:t>
            </a:r>
            <a:r>
              <a:rPr lang="ko-KR">
                <a:latin typeface="Arial" charset="0"/>
              </a:rPr>
              <a:t>언제라도 바로 실행 될 수 있는 운영체제의 기본적 기능과 자주 사용되는 프로그램들이 기억되는 곳이다</a:t>
            </a:r>
            <a:r>
              <a:rPr>
                <a:latin typeface="Arial" charset="0"/>
              </a:rPr>
              <a:t>.  </a:t>
            </a:r>
            <a:endParaRPr lang="ko-KR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err="1">
                <a:latin typeface="Arial" charset="0"/>
              </a:rPr>
              <a:t>비상주</a:t>
            </a:r>
            <a:r>
              <a:rPr lang="ko-KR">
                <a:latin typeface="Arial" charset="0"/>
              </a:rPr>
              <a:t> 구역</a:t>
            </a:r>
            <a:r>
              <a:rPr>
                <a:latin typeface="Arial" charset="0"/>
              </a:rPr>
              <a:t>(transient area) :  </a:t>
            </a:r>
            <a:r>
              <a:rPr lang="ko-KR">
                <a:latin typeface="Arial" charset="0"/>
              </a:rPr>
              <a:t>자주 사용되는 프로그램들이 아니고 필요할 때에만 보조기억장치에서 인출된 후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저장되었다가 처리가 끝나면 다른 프로그램이 다시 그 장소를 사용 가능한 구역이다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1" latinLnBrk="1">
              <a:defRPr/>
            </a:pPr>
            <a:r>
              <a:rPr altLang="ko-KR"/>
              <a:t>사용자 응용 프로그램 영역</a:t>
            </a:r>
            <a:r>
              <a:rPr lang="en-US" altLang="ko-KR"/>
              <a:t> :  </a:t>
            </a:r>
            <a:endParaRPr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 spc="-100">
                <a:latin typeface="Arial" charset="0"/>
              </a:rPr>
              <a:t>일반 프로그램이 기억되는 곳이며</a:t>
            </a:r>
            <a:r>
              <a:rPr spc="-100">
                <a:latin typeface="Arial" charset="0"/>
              </a:rPr>
              <a:t>, </a:t>
            </a:r>
            <a:r>
              <a:rPr lang="ko-KR" spc="-100">
                <a:latin typeface="Arial" charset="0"/>
              </a:rPr>
              <a:t>시스템 프로그램의 제어에 의해서 동작한다</a:t>
            </a:r>
            <a:r>
              <a:rPr spc="-100">
                <a:latin typeface="Arial" charset="0"/>
              </a:rPr>
              <a:t>. </a:t>
            </a:r>
            <a:endParaRPr lang="ko-KR" spc="-10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여러 부분으로 분할하고 독립된 프로그램들을 기억시켜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다중 프로그래밍 방식으로 동작하는 것을 가능하게 한다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운영체제는 사용자 프로그램 각각의 독립된 영역을 보호해주는 기억 보호</a:t>
            </a:r>
            <a:r>
              <a:rPr>
                <a:latin typeface="Arial" charset="0"/>
              </a:rPr>
              <a:t>(storage protection)</a:t>
            </a:r>
            <a:r>
              <a:rPr lang="ko-KR">
                <a:latin typeface="Arial" charset="0"/>
              </a:rPr>
              <a:t>를 수행한다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 latinLnBrk="1">
              <a:defRPr/>
            </a:pPr>
            <a:endParaRPr altLang="ko-KR">
              <a:latin typeface="Arial" charset="0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dirty="0"/>
              <a:t>주기억장치 할당 방법</a:t>
            </a:r>
            <a:endParaRPr lang="en-US" altLang="ko-KR" dirty="0"/>
          </a:p>
          <a:p>
            <a:pPr lvl="1"/>
            <a:r>
              <a:rPr altLang="ko-KR" dirty="0"/>
              <a:t>사용자 응용 프로그램 영역을 효율적으로 사용하기 위</a:t>
            </a:r>
            <a:r>
              <a:rPr dirty="0"/>
              <a:t>한</a:t>
            </a:r>
            <a:r>
              <a:rPr altLang="ko-KR" dirty="0"/>
              <a:t> 고려</a:t>
            </a:r>
            <a:r>
              <a:rPr dirty="0"/>
              <a:t>사항</a:t>
            </a:r>
            <a:r>
              <a:rPr lang="en-US" altLang="ko-KR" dirty="0"/>
              <a:t> </a:t>
            </a:r>
          </a:p>
          <a:p>
            <a:pPr lvl="3"/>
            <a:r>
              <a:rPr lang="ko-KR" dirty="0">
                <a:latin typeface="Arial" charset="0"/>
              </a:rPr>
              <a:t>주기억장치에 </a:t>
            </a:r>
            <a:r>
              <a:rPr lang="ko-KR" dirty="0" smtClean="0">
                <a:latin typeface="Arial" charset="0"/>
              </a:rPr>
              <a:t>한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ko-KR" dirty="0" smtClean="0">
                <a:latin typeface="Arial" charset="0"/>
              </a:rPr>
              <a:t>번에 </a:t>
            </a:r>
            <a:r>
              <a:rPr lang="ko-KR" dirty="0">
                <a:latin typeface="Arial" charset="0"/>
              </a:rPr>
              <a:t>몇 개의 프로그램을 적재할 </a:t>
            </a:r>
            <a:r>
              <a:rPr lang="ko-KR" dirty="0" smtClean="0">
                <a:latin typeface="Arial" charset="0"/>
              </a:rPr>
              <a:t>것인가</a:t>
            </a:r>
            <a:r>
              <a:rPr lang="en-US" altLang="ko-KR" dirty="0" smtClean="0">
                <a:latin typeface="Arial" charset="0"/>
              </a:rPr>
              <a:t>?</a:t>
            </a:r>
            <a:endParaRPr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한 개의 프로그램만 가능할 수도 있고 여러 개의 프로그램을 함께 공존시킬 수도 있다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dirty="0">
                <a:latin typeface="Arial" charset="0"/>
              </a:rPr>
              <a:t>여러 개의 프로그램을 함께 적재할 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각 프로그램에 할당되는 공간의 크기를 동일하게 할지 아니면 서로 다르게 할지를 고려해야 한다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dirty="0">
                <a:latin typeface="Arial" charset="0"/>
              </a:rPr>
              <a:t>일정한 크기의 공간이 할당되</a:t>
            </a:r>
            <a:r>
              <a:rPr lang="ko-KR" altLang="en-US" dirty="0">
                <a:latin typeface="Arial" charset="0"/>
              </a:rPr>
              <a:t>는 경우</a:t>
            </a:r>
            <a:r>
              <a:rPr lang="ko-KR" dirty="0">
                <a:latin typeface="Arial" charset="0"/>
              </a:rPr>
              <a:t> 프로그램의 수행이 끝날 때까지 그 크기를 유지할지 아니면 상황에 따라서 할당한 공간의 크기를 변경할지를 고려해야 한다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r>
              <a:rPr lang="ko-KR" dirty="0">
                <a:latin typeface="Arial" charset="0"/>
              </a:rPr>
              <a:t>일정한 크기의 공간을 할당하기로 할 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연속한 작은 공간들을 할당할지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하나의 덩어리로 된 커다란 공간을 할당할지를 고려해야 한다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endParaRPr dirty="0">
              <a:latin typeface="Arial" charset="0"/>
            </a:endParaRPr>
          </a:p>
          <a:p>
            <a:pPr lvl="1"/>
            <a:r>
              <a:rPr altLang="ko-KR" dirty="0"/>
              <a:t>주기억장치를 할당하는 방법에는 단일 사용자 할당 기법</a:t>
            </a:r>
            <a:r>
              <a:rPr lang="en-US" altLang="ko-KR" dirty="0"/>
              <a:t>, </a:t>
            </a:r>
            <a:r>
              <a:rPr altLang="ko-KR" dirty="0"/>
              <a:t>고정 분할 할당 기법</a:t>
            </a:r>
            <a:r>
              <a:rPr lang="en-US" altLang="ko-KR" dirty="0"/>
              <a:t>, </a:t>
            </a:r>
            <a:r>
              <a:rPr altLang="ko-KR" dirty="0"/>
              <a:t>가변 분할 할당 기법의 세 가지가 </a:t>
            </a:r>
            <a:r>
              <a:rPr dirty="0"/>
              <a:t>있음</a:t>
            </a:r>
            <a:r>
              <a:rPr lang="en-US" altLang="ko-KR" dirty="0"/>
              <a:t> </a:t>
            </a:r>
            <a:endParaRPr altLang="ko-KR" dirty="0"/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94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단일 사용자 할당 기법 </a:t>
            </a:r>
            <a:endParaRPr lang="en-US" altLang="ko-KR"/>
          </a:p>
          <a:p>
            <a:pPr lvl="1"/>
            <a:r>
              <a:rPr altLang="ko-KR"/>
              <a:t>운영체제가 차지하는 부분을 제외한 나머지 기억 공간의 부분을 한 사용자가 독점 사용하도록 하는 기법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 latinLnBrk="1"/>
            <a:r>
              <a:rPr altLang="ko-KR"/>
              <a:t>장점</a:t>
            </a:r>
            <a:r>
              <a:rPr lang="en-US" altLang="ko-KR"/>
              <a:t> </a:t>
            </a:r>
            <a:endParaRPr altLang="ko-KR"/>
          </a:p>
          <a:p>
            <a:pPr lvl="3" latinLnBrk="1"/>
            <a:r>
              <a:rPr lang="ko-KR">
                <a:latin typeface="Arial" charset="0"/>
              </a:rPr>
              <a:t>사용자에게 융통성을 최대한 제공한다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3" latinLnBrk="1"/>
            <a:r>
              <a:rPr lang="ko-KR">
                <a:latin typeface="Arial" charset="0"/>
              </a:rPr>
              <a:t>최대의 단순성과 최소의 비용을 만족한다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/>
            <a:r>
              <a:rPr lang="ko-KR">
                <a:latin typeface="Arial" charset="0"/>
              </a:rPr>
              <a:t>특별한 하드웨어가 필요 없으며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운영체제 소프트웨어도 필요 없다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1"/>
            <a:endParaRPr lang="en-US"/>
          </a:p>
          <a:p>
            <a:pPr lvl="1" latinLnBrk="1"/>
            <a:r>
              <a:rPr altLang="ko-KR"/>
              <a:t>단점</a:t>
            </a:r>
            <a:r>
              <a:rPr lang="en-US" altLang="ko-KR"/>
              <a:t> </a:t>
            </a:r>
            <a:endParaRPr altLang="ko-KR"/>
          </a:p>
          <a:p>
            <a:pPr lvl="3" latinLnBrk="1"/>
            <a:r>
              <a:rPr lang="ko-KR">
                <a:latin typeface="Arial" charset="0"/>
              </a:rPr>
              <a:t>사용자가 사용하는 부분 이외의 부분은 낭비가 될 수 있다</a:t>
            </a:r>
            <a:r>
              <a:rPr>
                <a:latin typeface="Arial" charset="0"/>
              </a:rPr>
              <a:t>.  </a:t>
            </a:r>
            <a:endParaRPr lang="ko-KR">
              <a:latin typeface="Arial" charset="0"/>
            </a:endParaRPr>
          </a:p>
          <a:p>
            <a:pPr lvl="3" latinLnBrk="1"/>
            <a:r>
              <a:rPr lang="ko-KR">
                <a:latin typeface="Arial" charset="0"/>
              </a:rPr>
              <a:t>입력과 출력을 수행하는 동안 주기억장치내의 프로그램은 중앙처리장치를</a:t>
            </a:r>
            <a:r>
              <a:rPr>
                <a:latin typeface="Arial" charset="0"/>
              </a:rPr>
              <a:t>        </a:t>
            </a:r>
            <a:r>
              <a:rPr lang="ko-KR">
                <a:latin typeface="Arial" charset="0"/>
              </a:rPr>
              <a:t>계속 쓸 수 없기 때문에 유휴 상태가 되므로 활용도가 매우 낮다</a:t>
            </a:r>
            <a:r>
              <a:rPr>
                <a:latin typeface="Arial" charset="0"/>
              </a:rPr>
              <a:t>.  </a:t>
            </a:r>
            <a:endParaRPr lang="ko-KR">
              <a:latin typeface="Arial" charset="0"/>
            </a:endParaRPr>
          </a:p>
          <a:p>
            <a:pPr lvl="3" latinLnBrk="1"/>
            <a:r>
              <a:rPr lang="ko-KR">
                <a:latin typeface="Arial" charset="0"/>
              </a:rPr>
              <a:t>프로그램이 주기억장치의 용량보다 큰 경우 이를 수행시키기 어렵다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/>
            <a:endParaRPr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17700"/>
            <a:ext cx="29241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고정 분할 할당 기법</a:t>
            </a:r>
            <a:endParaRPr lang="en-US" altLang="ko-KR"/>
          </a:p>
          <a:p>
            <a:pPr lvl="1" latinLnBrk="1"/>
            <a:r>
              <a:rPr altLang="ko-KR"/>
              <a:t>각 프로그램에 고정된 동일 크기의 분할된 구역을 할당하는 방법</a:t>
            </a:r>
            <a:endParaRPr lang="en-US" altLang="ko-KR"/>
          </a:p>
          <a:p>
            <a:pPr lvl="1" latinLnBrk="1"/>
            <a:r>
              <a:rPr altLang="ko-KR"/>
              <a:t>장점</a:t>
            </a:r>
            <a:r>
              <a:rPr lang="en-US" altLang="ko-KR"/>
              <a:t> : </a:t>
            </a:r>
            <a:endParaRPr altLang="ko-KR"/>
          </a:p>
          <a:p>
            <a:pPr lvl="3" latinLnBrk="1"/>
            <a:r>
              <a:rPr lang="ko-KR">
                <a:latin typeface="Arial" charset="0"/>
              </a:rPr>
              <a:t>프로그램이 적재되고 남은 공간에 다른 프로그램을 적재하여 수행하므로 프로세서와 기억장치 같은 자원의 활용도를 크게 향상시킨다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/>
            <a:r>
              <a:rPr lang="ko-KR">
                <a:latin typeface="Arial" charset="0"/>
              </a:rPr>
              <a:t>동시에 여러 프로그램을 주기억장치에 적재하여 수행하는 다중 프로그래밍 기법이 가능하다</a:t>
            </a:r>
            <a:r>
              <a:rPr>
                <a:latin typeface="Arial" charset="0"/>
              </a:rPr>
              <a:t>.</a:t>
            </a:r>
          </a:p>
          <a:p>
            <a:pPr lvl="3" latinLnBrk="1"/>
            <a:endParaRPr lang="ko-KR">
              <a:latin typeface="Arial" charset="0"/>
            </a:endParaRPr>
          </a:p>
          <a:p>
            <a:pPr lvl="1" latinLnBrk="1"/>
            <a:r>
              <a:rPr altLang="ko-KR"/>
              <a:t>단점</a:t>
            </a:r>
            <a:r>
              <a:rPr lang="en-US" altLang="ko-KR"/>
              <a:t> : </a:t>
            </a:r>
            <a:endParaRPr altLang="ko-KR"/>
          </a:p>
          <a:p>
            <a:pPr lvl="3" latinLnBrk="1"/>
            <a:r>
              <a:rPr lang="ko-KR">
                <a:latin typeface="Arial" charset="0"/>
              </a:rPr>
              <a:t>할당되는 저장 공간이 작고 저장될 프로그램이 클 경우에는 프로그램이 작은 단위로 쪼개지는 단편화</a:t>
            </a:r>
            <a:r>
              <a:rPr>
                <a:latin typeface="Arial" charset="0"/>
              </a:rPr>
              <a:t>(fragmentation)</a:t>
            </a:r>
            <a:r>
              <a:rPr lang="ko-KR">
                <a:latin typeface="Arial" charset="0"/>
              </a:rPr>
              <a:t>의 문제가 발생한다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/>
            <a:r>
              <a:rPr lang="ko-KR">
                <a:latin typeface="Arial" charset="0"/>
              </a:rPr>
              <a:t>프로그램과 할당된 분할 구역의 크기가 일치하지 않으면 프로그램이 점유하고 남은 공간이 생기게 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1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가변 분할 할당 기법</a:t>
            </a:r>
            <a:endParaRPr lang="en-US" altLang="ko-KR" dirty="0"/>
          </a:p>
          <a:p>
            <a:pPr lvl="1" latinLnBrk="1">
              <a:defRPr/>
            </a:pPr>
            <a:r>
              <a:rPr altLang="ko-KR" spc="-100" dirty="0"/>
              <a:t>단편화를 해결하기 위하여 각 작업에 대한 필요한 만큼의 공간만을 할당</a:t>
            </a:r>
            <a:endParaRPr lang="en-US" altLang="ko-KR" spc="-100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주기억장치 내에 새로운 프로그램이 들어올 때마다 그 프로그램의 크기에 맞추어 가변적으로 기억 공간을 분할하여 프로그램에 맞는 공간만을 </a:t>
            </a:r>
            <a:r>
              <a:rPr lang="ko-KR" dirty="0" smtClean="0">
                <a:latin typeface="Arial" charset="0"/>
              </a:rPr>
              <a:t>할당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</a:p>
          <a:p>
            <a:pPr lvl="1" latinLnBrk="1">
              <a:defRPr/>
            </a:pPr>
            <a:r>
              <a:rPr altLang="ko-KR" dirty="0" smtClean="0"/>
              <a:t>가변 </a:t>
            </a:r>
            <a:r>
              <a:rPr altLang="ko-KR" dirty="0"/>
              <a:t>분할 기억장치 구조</a:t>
            </a:r>
            <a:endParaRPr lang="en-US" altLang="ko-KR" dirty="0"/>
          </a:p>
          <a:p>
            <a:pPr lvl="1">
              <a:defRPr/>
            </a:pPr>
            <a:endParaRPr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1" y="2871788"/>
            <a:ext cx="5326063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기억장치의 성능과 구조를 이해한다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RAM</a:t>
            </a:r>
            <a:r>
              <a:rPr lang="ko-KR" altLang="en-US" sz="2400" smtClean="0"/>
              <a:t>을 분류해보고 동작원리를 학습한다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ROM</a:t>
            </a:r>
            <a:r>
              <a:rPr lang="ko-KR" altLang="en-US" sz="2400" smtClean="0"/>
              <a:t>에 대한 의미와 분류를 공부한다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lang="ko-KR" altLang="en-US" sz="2400" smtClean="0"/>
              <a:t>기억장치를 확장하는 설계 기법을 알아본다</a:t>
            </a:r>
            <a:r>
              <a:rPr sz="24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가변 분할 할당 기법</a:t>
            </a:r>
            <a:r>
              <a:rPr dirty="0"/>
              <a:t>에서의 기억장소의 집약</a:t>
            </a:r>
            <a:endParaRPr lang="en-US" altLang="ko-KR" dirty="0"/>
          </a:p>
          <a:p>
            <a:pPr lvl="1" latinLnBrk="1">
              <a:defRPr/>
            </a:pPr>
            <a:r>
              <a:rPr altLang="ko-KR" dirty="0"/>
              <a:t>기억 장소의 집약</a:t>
            </a:r>
            <a:r>
              <a:rPr lang="en-US" altLang="ko-KR" dirty="0"/>
              <a:t>(memory compaction)</a:t>
            </a:r>
            <a:endParaRPr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주기억장치를 검사하여 빈 영역을 하나의 커다란 빈 영역으로 만드는 방법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운영체제는 사용 중인 블록을 한데 모으고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비어 있는 기억 장소를 하나의 커다란 공백으로 만든다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기억 장소의 집약 과정</a:t>
            </a: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 dirty="0"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장점</a:t>
            </a:r>
            <a:r>
              <a:rPr dirty="0">
                <a:latin typeface="Arial" charset="0"/>
              </a:rPr>
              <a:t> : 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기억 장소에 분산되었던 공간들을 한 곳에 모음으로써 사용 가능한 큰 영역을 만들 수 있다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이를 통해 기억 장소의 낭비를 줄일 수 있다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단점</a:t>
            </a:r>
            <a:r>
              <a:rPr dirty="0">
                <a:latin typeface="Arial" charset="0"/>
              </a:rPr>
              <a:t> : 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기억 장소를 집약하는 동안 전체 시스템은 지금까지 수행해 오던 일들을 일단 중지해야 하며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집약을 위하여 많은 시간이 소모된다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수행 중이던 프로그램과 데이터를 주기억장치 내의 다른 장소로 이동시키기 때문에 각각의 위치 및 이에 관계되는 내용을 수정해야 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marL="0" indent="0">
              <a:tabLst>
                <a:tab pos="269875" algn="l"/>
              </a:tabLst>
              <a:defRPr/>
            </a:pPr>
            <a:endParaRPr dirty="0"/>
          </a:p>
          <a:p>
            <a:pPr lvl="1">
              <a:defRPr/>
            </a:pPr>
            <a:endParaRPr dirty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636838"/>
            <a:ext cx="2747963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가변분할할당기법</a:t>
            </a:r>
            <a:r>
              <a:rPr/>
              <a:t>에서 </a:t>
            </a:r>
            <a:r>
              <a:rPr altLang="ko-KR"/>
              <a:t>공백영역</a:t>
            </a:r>
            <a:r>
              <a:rPr/>
              <a:t>탐색</a:t>
            </a:r>
            <a:r>
              <a:rPr altLang="ko-KR"/>
              <a:t> 알고리즘</a:t>
            </a:r>
            <a:endParaRPr lang="en-US" altLang="ko-KR"/>
          </a:p>
          <a:p>
            <a:pPr lvl="1" latinLnBrk="1">
              <a:defRPr/>
            </a:pPr>
            <a:r>
              <a:rPr altLang="ko-KR"/>
              <a:t>최초 적합 방법</a:t>
            </a: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여러 유휴 공간들을 차례대로 검색해 나가다가 새로운 프로그램을 저장 할 수 있을 만큼의 크기를 가진 부분을 최초로 찾으면 그 곳에 할당하는 방법이다</a:t>
            </a:r>
            <a:r>
              <a:rPr>
                <a:latin typeface="Arial" charset="0"/>
              </a:rPr>
              <a:t>.  </a:t>
            </a:r>
          </a:p>
          <a:p>
            <a:pPr lvl="2" latinLnBrk="1">
              <a:tabLst>
                <a:tab pos="269875" algn="l"/>
              </a:tabLst>
              <a:defRPr/>
            </a:pPr>
            <a:endParaRPr lang="ko-KR">
              <a:latin typeface="Arial" charset="0"/>
            </a:endParaRPr>
          </a:p>
          <a:p>
            <a:pPr lvl="1" latinLnBrk="1">
              <a:defRPr/>
            </a:pPr>
            <a:r>
              <a:rPr altLang="ko-KR"/>
              <a:t>최적 적합 방법</a:t>
            </a:r>
            <a:r>
              <a:rPr lang="en-US" altLang="ko-KR"/>
              <a:t>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여러 공백 중 새로운 프로그램이 요구하는 크기보다 크면서 가장 크기가 비슷한 공간을 채택하여 할당하는 방법이다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매우 작은 공백만 </a:t>
            </a:r>
            <a:r>
              <a:rPr lang="ko-KR" err="1">
                <a:latin typeface="Arial" charset="0"/>
              </a:rPr>
              <a:t>생기다는</a:t>
            </a:r>
            <a:r>
              <a:rPr lang="ko-KR">
                <a:latin typeface="Arial" charset="0"/>
              </a:rPr>
              <a:t> 장점을 갖는다</a:t>
            </a:r>
            <a:r>
              <a:rPr>
                <a:latin typeface="Arial" charset="0"/>
              </a:rPr>
              <a:t>.   </a:t>
            </a:r>
          </a:p>
          <a:p>
            <a:pPr lvl="2" latinLnBrk="1">
              <a:tabLst>
                <a:tab pos="269875" algn="l"/>
              </a:tabLst>
              <a:defRPr/>
            </a:pPr>
            <a:endParaRPr lang="ko-KR">
              <a:latin typeface="Arial" charset="0"/>
            </a:endParaRPr>
          </a:p>
          <a:p>
            <a:pPr lvl="1" latinLnBrk="1">
              <a:defRPr/>
            </a:pPr>
            <a:r>
              <a:rPr altLang="ko-KR"/>
              <a:t>최악 적합 방법</a:t>
            </a: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존재하는 여러 공백 중 가장 큰 부분을 찾아 할당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프로그램이 할당되고 남은 공간이  크다면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그 나머지 부분을 다른 프로그램에 할당하여 사용할 수 있다</a:t>
            </a:r>
            <a:r>
              <a:rPr>
                <a:latin typeface="Arial" charset="0"/>
              </a:rPr>
              <a:t>.</a:t>
            </a: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공백 영역을 찾는 알고리즘</a:t>
            </a:r>
            <a:r>
              <a:rPr lang="en-US" altLang="ko-KR"/>
              <a:t> </a:t>
            </a:r>
            <a:r>
              <a:t>예</a:t>
            </a:r>
            <a:endParaRPr lang="en-US" altLang="ko-KR"/>
          </a:p>
          <a:p>
            <a:pPr lvl="1"/>
            <a:r>
              <a:rPr altLang="ko-KR"/>
              <a:t>새로운 </a:t>
            </a:r>
            <a:r>
              <a:rPr lang="en-US" altLang="ko-KR"/>
              <a:t>17KB</a:t>
            </a:r>
            <a:r>
              <a:rPr altLang="ko-KR"/>
              <a:t>의 기억 장소를 필요로 하는 프로그램이 주기억장치로 들어오게 되면</a:t>
            </a:r>
            <a:endParaRPr lang="en-US" altLang="ko-KR"/>
          </a:p>
          <a:p>
            <a:pPr lvl="1"/>
            <a:r>
              <a:rPr altLang="ko-KR"/>
              <a:t>최초 적합 방법의 경우는 </a:t>
            </a:r>
            <a:r>
              <a:rPr lang="en-US" altLang="ko-KR"/>
              <a:t>①</a:t>
            </a:r>
            <a:r>
              <a:rPr altLang="ko-KR"/>
              <a:t>에 프로그램이 적재</a:t>
            </a:r>
            <a:endParaRPr lang="en-US" altLang="ko-KR"/>
          </a:p>
          <a:p>
            <a:pPr lvl="1"/>
            <a:r>
              <a:rPr altLang="ko-KR"/>
              <a:t>최적 적합 방법의 경우는</a:t>
            </a:r>
            <a:r>
              <a:rPr lang="en-US" altLang="ko-KR"/>
              <a:t> ④</a:t>
            </a:r>
            <a:r>
              <a:rPr altLang="ko-KR"/>
              <a:t>에 프로그램이 적재</a:t>
            </a:r>
            <a:endParaRPr lang="en-US" altLang="ko-KR"/>
          </a:p>
          <a:p>
            <a:pPr lvl="1"/>
            <a:r>
              <a:rPr altLang="ko-KR"/>
              <a:t>최악 적합 방법의 경우는</a:t>
            </a:r>
            <a:r>
              <a:rPr lang="en-US" altLang="ko-KR"/>
              <a:t> ③</a:t>
            </a:r>
            <a:r>
              <a:rPr altLang="ko-KR"/>
              <a:t>에 프로그램이 적재</a:t>
            </a:r>
          </a:p>
          <a:p>
            <a:pPr lvl="1"/>
            <a:endParaRPr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060848"/>
            <a:ext cx="1874825" cy="435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2867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반도체 기억장치</a:t>
            </a:r>
            <a:r>
              <a:rPr lang="en-US" altLang="ko-KR" dirty="0"/>
              <a:t>(semiconductor memory)</a:t>
            </a:r>
          </a:p>
          <a:p>
            <a:pPr lvl="1" latinLnBrk="1"/>
            <a:r>
              <a:rPr altLang="ko-KR" dirty="0"/>
              <a:t>디지털 시스템에</a:t>
            </a:r>
            <a:r>
              <a:rPr dirty="0"/>
              <a:t>서</a:t>
            </a:r>
            <a:r>
              <a:rPr altLang="ko-KR" dirty="0"/>
              <a:t> 주기억장치</a:t>
            </a:r>
            <a:r>
              <a:rPr dirty="0"/>
              <a:t>로</a:t>
            </a:r>
            <a:r>
              <a:rPr altLang="ko-KR" dirty="0"/>
              <a:t> 널리 </a:t>
            </a:r>
            <a:r>
              <a:rPr altLang="ko-KR" dirty="0" smtClean="0"/>
              <a:t>사용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1" latinLnBrk="1"/>
            <a:r>
              <a:rPr dirty="0"/>
              <a:t>대부분 </a:t>
            </a:r>
            <a:r>
              <a:rPr altLang="ko-KR" dirty="0"/>
              <a:t>어느 저장 위치로도 같은 시간에 접근이 가능한</a:t>
            </a:r>
            <a:r>
              <a:rPr lang="en-US" altLang="ko-KR" dirty="0"/>
              <a:t> RAM(random access memory)</a:t>
            </a:r>
            <a:r>
              <a:rPr altLang="ko-KR" dirty="0"/>
              <a:t>의 </a:t>
            </a:r>
            <a:r>
              <a:rPr altLang="ko-KR" dirty="0" err="1" smtClean="0"/>
              <a:t>형태를</a:t>
            </a:r>
            <a:r>
              <a:rPr lang="ko-KR" altLang="en-US" dirty="0" err="1" smtClean="0"/>
              <a:t>임</a:t>
            </a:r>
            <a:endParaRPr lang="en-US" altLang="ko-KR" dirty="0"/>
          </a:p>
          <a:p>
            <a:pPr lvl="1" latinLnBrk="1"/>
            <a:r>
              <a:rPr altLang="ko-KR" dirty="0"/>
              <a:t>대부분의 경우 휘발성인</a:t>
            </a:r>
            <a:r>
              <a:rPr lang="en-US" altLang="ko-KR" dirty="0"/>
              <a:t> read/write RAM</a:t>
            </a:r>
            <a:r>
              <a:rPr altLang="ko-KR" dirty="0"/>
              <a:t>과 </a:t>
            </a:r>
            <a:r>
              <a:rPr altLang="ko-KR" dirty="0" err="1"/>
              <a:t>비휘발성인</a:t>
            </a:r>
            <a:r>
              <a:rPr lang="en-US" altLang="ko-KR" dirty="0"/>
              <a:t> ROM(read only memory)</a:t>
            </a:r>
            <a:r>
              <a:rPr altLang="ko-KR" dirty="0"/>
              <a:t>으로 분류</a:t>
            </a:r>
            <a:endParaRPr lang="en-US" altLang="ko-KR" dirty="0"/>
          </a:p>
          <a:p>
            <a:pPr lvl="1" latinLnBrk="1"/>
            <a:r>
              <a:rPr altLang="ko-KR" dirty="0"/>
              <a:t>반도체 기억장치의 분류</a:t>
            </a:r>
            <a:r>
              <a:rPr lang="en-US" altLang="ko-KR" dirty="0"/>
              <a:t> </a:t>
            </a:r>
            <a:endParaRPr altLang="ko-KR" dirty="0"/>
          </a:p>
          <a:p>
            <a:pPr lvl="1"/>
            <a:endParaRPr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716338"/>
            <a:ext cx="5334000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반도체 기억장치의 구조</a:t>
            </a:r>
            <a:endParaRPr lang="en-US" altLang="ko-KR"/>
          </a:p>
          <a:p>
            <a:pPr lvl="1" latinLnBrk="1"/>
            <a:r>
              <a:rPr altLang="ko-KR"/>
              <a:t>기억장치의 용량</a:t>
            </a:r>
            <a:endParaRPr lang="en-US" altLang="ko-KR"/>
          </a:p>
          <a:p>
            <a:pPr lvl="3" latinLnBrk="1"/>
            <a:r>
              <a:rPr lang="ko-KR">
                <a:latin typeface="Arial" charset="0"/>
              </a:rPr>
              <a:t>기억장치의 가로 길이에 해당하는 것이 워드</a:t>
            </a:r>
            <a:r>
              <a:rPr>
                <a:latin typeface="Arial" charset="0"/>
              </a:rPr>
              <a:t>(m</a:t>
            </a:r>
            <a:r>
              <a:rPr lang="ko-KR">
                <a:latin typeface="Arial" charset="0"/>
              </a:rPr>
              <a:t>비트</a:t>
            </a:r>
            <a:r>
              <a:rPr>
                <a:latin typeface="Arial" charset="0"/>
              </a:rPr>
              <a:t>),</a:t>
            </a:r>
            <a:r>
              <a:rPr lang="ko-KR">
                <a:latin typeface="Arial" charset="0"/>
              </a:rPr>
              <a:t> 기억장치의 세로 길이에 해당하는 것이 워드의 개수</a:t>
            </a:r>
            <a:r>
              <a:rPr>
                <a:latin typeface="Arial" charset="0"/>
              </a:rPr>
              <a:t>(2</a:t>
            </a:r>
            <a:r>
              <a:rPr baseline="30000">
                <a:latin typeface="Arial" charset="0"/>
              </a:rPr>
              <a:t>n</a:t>
            </a:r>
            <a:r>
              <a:rPr>
                <a:latin typeface="Arial" charset="0"/>
              </a:rPr>
              <a:t>)</a:t>
            </a:r>
            <a:r>
              <a:rPr lang="ko-KR">
                <a:latin typeface="Arial" charset="0"/>
              </a:rPr>
              <a:t>다</a:t>
            </a:r>
            <a:r>
              <a:rPr>
                <a:latin typeface="Arial" charset="0"/>
              </a:rPr>
              <a:t>. </a:t>
            </a:r>
          </a:p>
          <a:p>
            <a:pPr lvl="1" latinLnBrk="1"/>
            <a:r>
              <a:rPr altLang="ko-KR"/>
              <a:t>기억장치 주소 레지스터</a:t>
            </a:r>
            <a:r>
              <a:rPr lang="en-US" altLang="ko-KR"/>
              <a:t>(MAR, Memory Address Register)</a:t>
            </a:r>
          </a:p>
          <a:p>
            <a:pPr lvl="3" latinLnBrk="1"/>
            <a:r>
              <a:rPr lang="ko-KR">
                <a:latin typeface="Arial" charset="0"/>
              </a:rPr>
              <a:t>기억장치 접근 시 필요한 워드의 주소를 임시로 저장하는 장치다</a:t>
            </a:r>
            <a:r>
              <a:rPr>
                <a:latin typeface="Arial" charset="0"/>
              </a:rPr>
              <a:t>. 2</a:t>
            </a:r>
            <a:r>
              <a:rPr baseline="30000">
                <a:latin typeface="Arial" charset="0"/>
              </a:rPr>
              <a:t>n</a:t>
            </a:r>
            <a:r>
              <a:rPr>
                <a:latin typeface="Arial" charset="0"/>
              </a:rPr>
              <a:t> </a:t>
            </a:r>
            <a:r>
              <a:rPr lang="ko-KR">
                <a:latin typeface="Arial" charset="0"/>
              </a:rPr>
              <a:t>개의 워드의 주소를 표현하기 위해서는</a:t>
            </a:r>
            <a:r>
              <a:rPr>
                <a:latin typeface="Arial" charset="0"/>
              </a:rPr>
              <a:t> n</a:t>
            </a:r>
            <a:r>
              <a:rPr lang="ko-KR">
                <a:latin typeface="Arial" charset="0"/>
              </a:rPr>
              <a:t>비트가 필요하다</a:t>
            </a:r>
            <a:r>
              <a:rPr>
                <a:latin typeface="Arial" charset="0"/>
              </a:rPr>
              <a:t>. </a:t>
            </a:r>
          </a:p>
          <a:p>
            <a:pPr lvl="1" latinLnBrk="1"/>
            <a:r>
              <a:rPr altLang="ko-KR"/>
              <a:t>기억장치 버퍼 레지스터</a:t>
            </a:r>
            <a:r>
              <a:rPr lang="en-US" altLang="ko-KR"/>
              <a:t>(MBR, Memory Buffer Register)</a:t>
            </a:r>
          </a:p>
          <a:p>
            <a:pPr lvl="3" latinLnBrk="1"/>
            <a:r>
              <a:rPr lang="ko-KR">
                <a:latin typeface="Arial" charset="0"/>
              </a:rPr>
              <a:t>기억장치와 </a:t>
            </a:r>
            <a:r>
              <a:rPr>
                <a:latin typeface="Arial" charset="0"/>
              </a:rPr>
              <a:t>CPU </a:t>
            </a:r>
            <a:r>
              <a:rPr lang="ko-KR">
                <a:latin typeface="Arial" charset="0"/>
              </a:rPr>
              <a:t>등의 외부장치 사이에서 </a:t>
            </a:r>
            <a:r>
              <a:rPr>
                <a:latin typeface="Arial" charset="0"/>
              </a:rPr>
              <a:t/>
            </a:r>
            <a:br>
              <a:rPr>
                <a:latin typeface="Arial" charset="0"/>
              </a:rPr>
            </a:br>
            <a:r>
              <a:rPr lang="ko-KR">
                <a:latin typeface="Arial" charset="0"/>
              </a:rPr>
              <a:t>전송되는 데이터를 임시로 저장한다</a:t>
            </a:r>
            <a:r>
              <a:rPr>
                <a:latin typeface="Arial" charset="0"/>
              </a:rPr>
              <a:t>. </a:t>
            </a:r>
            <a:br>
              <a:rPr>
                <a:latin typeface="Arial" charset="0"/>
              </a:rPr>
            </a:br>
            <a:r>
              <a:rPr lang="ko-KR">
                <a:latin typeface="Arial" charset="0"/>
              </a:rPr>
              <a:t>워드 단위로 데이터를 입출력하므로 </a:t>
            </a:r>
            <a:r>
              <a:rPr>
                <a:latin typeface="Arial" charset="0"/>
              </a:rPr>
              <a:t/>
            </a:r>
            <a:br>
              <a:rPr>
                <a:latin typeface="Arial" charset="0"/>
              </a:rPr>
            </a:br>
            <a:r>
              <a:rPr>
                <a:latin typeface="Arial" charset="0"/>
              </a:rPr>
              <a:t>m</a:t>
            </a:r>
            <a:r>
              <a:rPr lang="ko-KR">
                <a:latin typeface="Arial" charset="0"/>
              </a:rPr>
              <a:t>비트가 필요하다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1"/>
            <a:endParaRPr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076700"/>
            <a:ext cx="3384550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dirty="0" smtClean="0"/>
              <a:t>주기억장치의 이해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ko-KR" altLang="ko-KR" dirty="0" smtClean="0"/>
                  <a:t>반도체 기억장치의</a:t>
                </a:r>
                <a:r>
                  <a:rPr lang="en-US" altLang="ko-KR" dirty="0"/>
                  <a:t> IC </a:t>
                </a:r>
                <a:r>
                  <a:rPr lang="ko-KR" altLang="ko-KR" dirty="0"/>
                  <a:t>칩 </a:t>
                </a:r>
                <a:endParaRPr lang="en-US" altLang="ko-KR" dirty="0" smtClean="0"/>
              </a:p>
              <a:p>
                <a:pPr lvl="3"/>
                <a:r>
                  <a:rPr lang="en-US" altLang="ko-KR" dirty="0">
                    <a:latin typeface="Arial" charset="0"/>
                  </a:rPr>
                  <a:t>A</a:t>
                </a:r>
                <a:r>
                  <a:rPr lang="en-US" altLang="ko-KR" baseline="-25000" dirty="0">
                    <a:latin typeface="Arial" charset="0"/>
                  </a:rPr>
                  <a:t>0</a:t>
                </a:r>
                <a:r>
                  <a:rPr lang="en-US" altLang="ko-KR" dirty="0">
                    <a:latin typeface="Arial" charset="0"/>
                  </a:rPr>
                  <a:t>~A</a:t>
                </a:r>
                <a:r>
                  <a:rPr lang="en-US" altLang="ko-KR" baseline="-25000" dirty="0">
                    <a:latin typeface="Arial" charset="0"/>
                  </a:rPr>
                  <a:t>4</a:t>
                </a:r>
                <a:r>
                  <a:rPr lang="ko-KR" altLang="ko-KR" dirty="0">
                    <a:latin typeface="Arial" charset="0"/>
                  </a:rPr>
                  <a:t>는 주소를 지정하기 위한 단자다</a:t>
                </a:r>
                <a:r>
                  <a:rPr lang="en-US" altLang="ko-KR" dirty="0">
                    <a:latin typeface="Arial" charset="0"/>
                  </a:rPr>
                  <a:t>. I</a:t>
                </a:r>
                <a:r>
                  <a:rPr lang="en-US" altLang="ko-KR" baseline="-25000" dirty="0">
                    <a:latin typeface="Arial" charset="0"/>
                  </a:rPr>
                  <a:t>0</a:t>
                </a:r>
                <a:r>
                  <a:rPr lang="en-US" altLang="ko-KR" dirty="0">
                    <a:latin typeface="Arial" charset="0"/>
                  </a:rPr>
                  <a:t>~I</a:t>
                </a:r>
                <a:r>
                  <a:rPr lang="en-US" altLang="ko-KR" baseline="-25000" dirty="0">
                    <a:latin typeface="Arial" charset="0"/>
                  </a:rPr>
                  <a:t>3</a:t>
                </a:r>
                <a:r>
                  <a:rPr lang="ko-KR" altLang="ko-KR" dirty="0">
                    <a:latin typeface="Arial" charset="0"/>
                  </a:rPr>
                  <a:t>는 입력 포트이고</a:t>
                </a:r>
                <a:r>
                  <a:rPr lang="en-US" altLang="ko-KR" dirty="0">
                    <a:latin typeface="Arial" charset="0"/>
                  </a:rPr>
                  <a:t> O</a:t>
                </a:r>
                <a:r>
                  <a:rPr lang="en-US" altLang="ko-KR" baseline="-25000" dirty="0">
                    <a:latin typeface="Arial" charset="0"/>
                  </a:rPr>
                  <a:t>0</a:t>
                </a:r>
                <a:r>
                  <a:rPr lang="en-US" altLang="ko-KR" dirty="0">
                    <a:latin typeface="Arial" charset="0"/>
                  </a:rPr>
                  <a:t>~O</a:t>
                </a:r>
                <a:r>
                  <a:rPr lang="en-US" altLang="ko-KR" baseline="-25000" dirty="0">
                    <a:latin typeface="Arial" charset="0"/>
                  </a:rPr>
                  <a:t>3</a:t>
                </a:r>
                <a:r>
                  <a:rPr lang="ko-KR" altLang="ko-KR" dirty="0">
                    <a:latin typeface="Arial" charset="0"/>
                  </a:rPr>
                  <a:t>는 출력 포트다</a:t>
                </a:r>
                <a:r>
                  <a:rPr lang="en-US" altLang="ko-KR" dirty="0">
                    <a:latin typeface="Arial" charset="0"/>
                  </a:rPr>
                  <a:t>. </a:t>
                </a:r>
              </a:p>
              <a:p>
                <a:pPr lvl="3"/>
                <a:r>
                  <a:rPr lang="en-US" altLang="ko-KR" dirty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𝑅</m:t>
                    </m:r>
                    <m:r>
                      <a:rPr lang="en-US" altLang="ko-KR" b="0" i="0" smtClean="0">
                        <a:latin typeface="Cambria Math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</m:acc>
                  </m:oMath>
                </a14:m>
                <a:r>
                  <a:rPr lang="ko-KR" altLang="ko-KR" dirty="0">
                    <a:latin typeface="Arial" charset="0"/>
                  </a:rPr>
                  <a:t>는 읽기와 쓰기를 결정하는 제어 단자다</a:t>
                </a:r>
                <a:r>
                  <a:rPr lang="en-US" altLang="ko-KR" dirty="0">
                    <a:latin typeface="Arial" charset="0"/>
                  </a:rPr>
                  <a:t>. </a:t>
                </a:r>
                <a:r>
                  <a:rPr lang="ko-KR" altLang="ko-KR" dirty="0">
                    <a:latin typeface="Arial" charset="0"/>
                  </a:rPr>
                  <a:t>그리고</a:t>
                </a:r>
                <a:r>
                  <a:rPr lang="en-US" altLang="ko-KR" dirty="0">
                    <a:latin typeface="Arial" charset="0"/>
                  </a:rPr>
                  <a:t> M</a:t>
                </a:r>
                <a:r>
                  <a:rPr lang="ko-KR" altLang="ko-KR" dirty="0">
                    <a:latin typeface="Arial" charset="0"/>
                  </a:rPr>
                  <a:t>∙</a:t>
                </a:r>
                <a:r>
                  <a:rPr lang="en-US" altLang="ko-KR" dirty="0">
                    <a:latin typeface="Arial" charset="0"/>
                  </a:rPr>
                  <a:t>E(Memory Enable)</a:t>
                </a:r>
                <a:r>
                  <a:rPr lang="ko-KR" altLang="ko-KR" dirty="0">
                    <a:latin typeface="Arial" charset="0"/>
                  </a:rPr>
                  <a:t>는 기억장치의 사용 가능 여부를 결정한다</a:t>
                </a:r>
                <a:r>
                  <a:rPr lang="en-US" altLang="ko-KR" dirty="0">
                    <a:latin typeface="Arial" charset="0"/>
                  </a:rPr>
                  <a:t>. </a:t>
                </a:r>
              </a:p>
              <a:p>
                <a:pPr lvl="3"/>
                <a:r>
                  <a:rPr lang="en-US" altLang="ko-KR" spc="-100" dirty="0">
                    <a:latin typeface="Arial" charset="0"/>
                  </a:rPr>
                  <a:t>(a)</a:t>
                </a:r>
                <a:r>
                  <a:rPr lang="ko-KR" altLang="en-US" spc="-100" dirty="0">
                    <a:latin typeface="Arial" charset="0"/>
                  </a:rPr>
                  <a:t>에서 </a:t>
                </a:r>
                <a:r>
                  <a:rPr lang="ko-KR" altLang="ko-KR" spc="-100" dirty="0">
                    <a:latin typeface="Arial" charset="0"/>
                  </a:rPr>
                  <a:t>주소의 길이가</a:t>
                </a:r>
                <a:r>
                  <a:rPr lang="en-US" altLang="ko-KR" spc="-100" dirty="0">
                    <a:latin typeface="Arial" charset="0"/>
                  </a:rPr>
                  <a:t> 5</a:t>
                </a:r>
                <a:r>
                  <a:rPr lang="ko-KR" altLang="ko-KR" spc="-100" dirty="0">
                    <a:latin typeface="Arial" charset="0"/>
                  </a:rPr>
                  <a:t>비트이므로 워드의 개수는</a:t>
                </a:r>
                <a:r>
                  <a:rPr lang="en-US" altLang="ko-KR" spc="-100" dirty="0">
                    <a:latin typeface="Arial" charset="0"/>
                  </a:rPr>
                  <a:t> 32(= 2</a:t>
                </a:r>
                <a:r>
                  <a:rPr lang="en-US" altLang="ko-KR" spc="-100" baseline="30000" dirty="0">
                    <a:latin typeface="Arial" charset="0"/>
                  </a:rPr>
                  <a:t>5</a:t>
                </a:r>
                <a:r>
                  <a:rPr lang="en-US" altLang="ko-KR" spc="-100" dirty="0">
                    <a:latin typeface="Arial" charset="0"/>
                  </a:rPr>
                  <a:t>)</a:t>
                </a:r>
                <a:r>
                  <a:rPr lang="ko-KR" altLang="ko-KR" spc="-100" dirty="0">
                    <a:latin typeface="Arial" charset="0"/>
                  </a:rPr>
                  <a:t>가 된다</a:t>
                </a:r>
                <a:r>
                  <a:rPr lang="en-US" altLang="ko-KR" spc="-100" dirty="0">
                    <a:latin typeface="Arial" charset="0"/>
                  </a:rPr>
                  <a:t>. </a:t>
                </a:r>
                <a:r>
                  <a:rPr lang="ko-KR" altLang="ko-KR" spc="-100" dirty="0">
                    <a:latin typeface="Arial" charset="0"/>
                  </a:rPr>
                  <a:t>그리고 워드의 길이는</a:t>
                </a:r>
                <a:r>
                  <a:rPr lang="en-US" altLang="ko-KR" spc="-100" dirty="0">
                    <a:latin typeface="Arial" charset="0"/>
                  </a:rPr>
                  <a:t> 4</a:t>
                </a:r>
                <a:r>
                  <a:rPr lang="ko-KR" altLang="ko-KR" spc="-100" dirty="0">
                    <a:latin typeface="Arial" charset="0"/>
                  </a:rPr>
                  <a:t>비트이므로 기억장치 용량을 계산하면 </a:t>
                </a:r>
                <a:r>
                  <a:rPr lang="en-US" altLang="ko-KR" spc="-100" dirty="0">
                    <a:latin typeface="Arial" charset="0"/>
                  </a:rPr>
                  <a:t>128(=32</a:t>
                </a:r>
                <a:r>
                  <a:rPr lang="ko-KR" altLang="ko-KR" spc="-100" dirty="0">
                    <a:latin typeface="Arial" charset="0"/>
                  </a:rPr>
                  <a:t>×</a:t>
                </a:r>
                <a:r>
                  <a:rPr lang="en-US" altLang="ko-KR" spc="-100" dirty="0">
                    <a:latin typeface="Arial" charset="0"/>
                  </a:rPr>
                  <a:t>4)</a:t>
                </a:r>
                <a:r>
                  <a:rPr lang="ko-KR" altLang="ko-KR" spc="-100" dirty="0">
                    <a:latin typeface="Arial" charset="0"/>
                  </a:rPr>
                  <a:t>비트가 된다</a:t>
                </a:r>
                <a:r>
                  <a:rPr lang="en-US" altLang="ko-KR" spc="-100" dirty="0">
                    <a:latin typeface="Arial" charset="0"/>
                  </a:rPr>
                  <a:t>. </a:t>
                </a:r>
              </a:p>
              <a:p>
                <a:pPr lvl="3"/>
                <a:r>
                  <a:rPr lang="en-US" altLang="ko-KR" dirty="0">
                    <a:latin typeface="Arial" charset="0"/>
                  </a:rPr>
                  <a:t>(b)</a:t>
                </a:r>
                <a:r>
                  <a:rPr lang="ko-KR" altLang="ko-KR" dirty="0">
                    <a:latin typeface="Arial" charset="0"/>
                  </a:rPr>
                  <a:t>에서 주소의 길이가</a:t>
                </a:r>
                <a:r>
                  <a:rPr lang="en-US" altLang="ko-KR" dirty="0">
                    <a:latin typeface="Arial" charset="0"/>
                  </a:rPr>
                  <a:t> 12</a:t>
                </a:r>
                <a:r>
                  <a:rPr lang="ko-KR" altLang="ko-KR" dirty="0">
                    <a:latin typeface="Arial" charset="0"/>
                  </a:rPr>
                  <a:t>비트이므로 워드의 개수는</a:t>
                </a:r>
                <a:r>
                  <a:rPr lang="en-US" altLang="ko-KR" dirty="0">
                    <a:latin typeface="Arial" charset="0"/>
                  </a:rPr>
                  <a:t> 2</a:t>
                </a:r>
                <a:r>
                  <a:rPr lang="en-US" altLang="ko-KR" baseline="30000" dirty="0">
                    <a:latin typeface="Arial" charset="0"/>
                  </a:rPr>
                  <a:t>12</a:t>
                </a:r>
                <a:r>
                  <a:rPr lang="ko-KR" altLang="ko-KR" dirty="0">
                    <a:latin typeface="Arial" charset="0"/>
                  </a:rPr>
                  <a:t>가 된다</a:t>
                </a:r>
                <a:r>
                  <a:rPr lang="en-US" altLang="ko-KR" dirty="0">
                    <a:latin typeface="Arial" charset="0"/>
                  </a:rPr>
                  <a:t>. </a:t>
                </a:r>
                <a:r>
                  <a:rPr lang="ko-KR" altLang="ko-KR" dirty="0">
                    <a:latin typeface="Arial" charset="0"/>
                  </a:rPr>
                  <a:t>그리고 워드의 길이는</a:t>
                </a:r>
                <a:r>
                  <a:rPr lang="en-US" altLang="ko-KR" dirty="0">
                    <a:latin typeface="Arial" charset="0"/>
                  </a:rPr>
                  <a:t> 8</a:t>
                </a:r>
                <a:r>
                  <a:rPr lang="ko-KR" altLang="ko-KR" dirty="0">
                    <a:latin typeface="Arial" charset="0"/>
                  </a:rPr>
                  <a:t>비트이므로 기억장치 용량을 계산하면</a:t>
                </a:r>
                <a:r>
                  <a:rPr lang="en-US" altLang="ko-KR" dirty="0">
                    <a:latin typeface="Arial" charset="0"/>
                  </a:rPr>
                  <a:t> 2</a:t>
                </a:r>
                <a:r>
                  <a:rPr lang="en-US" altLang="ko-KR" baseline="30000" dirty="0">
                    <a:latin typeface="Arial" charset="0"/>
                  </a:rPr>
                  <a:t>12</a:t>
                </a:r>
                <a:r>
                  <a:rPr lang="en-US" altLang="ko-KR" dirty="0">
                    <a:latin typeface="Arial" charset="0"/>
                  </a:rPr>
                  <a:t>(4K)</a:t>
                </a:r>
                <a:r>
                  <a:rPr lang="ko-KR" altLang="ko-KR" dirty="0">
                    <a:latin typeface="Arial" charset="0"/>
                  </a:rPr>
                  <a:t>×</a:t>
                </a:r>
                <a:r>
                  <a:rPr lang="en-US" altLang="ko-KR" dirty="0">
                    <a:latin typeface="Arial" charset="0"/>
                  </a:rPr>
                  <a:t>8=4069 </a:t>
                </a:r>
                <a:r>
                  <a:rPr lang="ko-KR" altLang="ko-KR" dirty="0">
                    <a:latin typeface="Arial" charset="0"/>
                  </a:rPr>
                  <a:t>바이트가 된다</a:t>
                </a:r>
                <a:r>
                  <a:rPr lang="en-US" altLang="ko-KR" dirty="0">
                    <a:latin typeface="Arial" charset="0"/>
                  </a:rPr>
                  <a:t>.</a:t>
                </a:r>
                <a:endParaRPr lang="ko-KR" altLang="en-US" dirty="0">
                  <a:latin typeface="Arial" charset="0"/>
                </a:endParaRPr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2"/>
                <a:stretch>
                  <a:fillRect l="-909" t="-864" r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3933825"/>
            <a:ext cx="3795712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3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반도체 기억장치의 동작</a:t>
            </a:r>
            <a:endParaRPr lang="en-US" altLang="ko-KR"/>
          </a:p>
          <a:p>
            <a:pPr lvl="1" latinLnBrk="1"/>
            <a:r>
              <a:rPr altLang="ko-KR"/>
              <a:t>기억장치는</a:t>
            </a:r>
            <a:r>
              <a:rPr lang="en-US" altLang="ko-KR"/>
              <a:t> 2</a:t>
            </a:r>
            <a:r>
              <a:rPr altLang="ko-KR"/>
              <a:t>진수의 데이터를 저장하고</a:t>
            </a:r>
            <a:r>
              <a:rPr lang="en-US" altLang="ko-KR"/>
              <a:t>, </a:t>
            </a:r>
            <a:r>
              <a:rPr altLang="ko-KR"/>
              <a:t>필요에 따라 이들을 인출</a:t>
            </a:r>
            <a:endParaRPr lang="en-US" altLang="ko-KR"/>
          </a:p>
          <a:p>
            <a:pPr lvl="1" latinLnBrk="1"/>
            <a:r>
              <a:rPr altLang="ko-KR"/>
              <a:t>이를 위하여 기억장치는 쓰기</a:t>
            </a:r>
            <a:r>
              <a:rPr lang="en-US" altLang="ko-KR"/>
              <a:t>(WRITE)</a:t>
            </a:r>
            <a:r>
              <a:rPr altLang="ko-KR"/>
              <a:t>동작</a:t>
            </a:r>
            <a:r>
              <a:rPr lang="en-US" altLang="ko-KR"/>
              <a:t>, </a:t>
            </a:r>
            <a:r>
              <a:rPr altLang="ko-KR"/>
              <a:t>읽기</a:t>
            </a:r>
            <a:r>
              <a:rPr lang="en-US" altLang="ko-KR"/>
              <a:t>(READ)</a:t>
            </a:r>
            <a:r>
              <a:rPr altLang="ko-KR"/>
              <a:t>동작</a:t>
            </a:r>
            <a:r>
              <a:rPr lang="en-US" altLang="ko-KR"/>
              <a:t>, </a:t>
            </a:r>
            <a:r>
              <a:rPr altLang="ko-KR"/>
              <a:t>주소지정</a:t>
            </a:r>
            <a:r>
              <a:rPr lang="en-US" altLang="ko-KR"/>
              <a:t>(Addressing)</a:t>
            </a:r>
            <a:r>
              <a:rPr altLang="ko-KR"/>
              <a:t>동작이 실행되고</a:t>
            </a:r>
            <a:r>
              <a:rPr lang="en-US" altLang="ko-KR"/>
              <a:t>, </a:t>
            </a:r>
            <a:r>
              <a:rPr altLang="ko-KR"/>
              <a:t>데이터 버스를 따라 데이터가 이동</a:t>
            </a:r>
            <a:r>
              <a:rPr lang="en-US" altLang="ko-KR"/>
              <a:t> </a:t>
            </a:r>
            <a:endParaRPr altLang="ko-KR"/>
          </a:p>
          <a:p>
            <a:pPr lvl="1"/>
            <a:endParaRPr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36838"/>
            <a:ext cx="6929437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쓰기</a:t>
            </a:r>
            <a:r>
              <a:rPr lang="en-US" altLang="ko-KR"/>
              <a:t>(WRITE) </a:t>
            </a:r>
            <a:r>
              <a:rPr altLang="ko-KR"/>
              <a:t>동작</a:t>
            </a:r>
            <a:endParaRPr lang="en-US" altLang="ko-KR"/>
          </a:p>
          <a:p>
            <a:pPr lvl="1" latinLnBrk="1"/>
            <a:r>
              <a:rPr altLang="ko-KR"/>
              <a:t>기억장치에 데이터를 저장하는 동작</a:t>
            </a:r>
            <a:endParaRPr lang="en-US" altLang="ko-KR"/>
          </a:p>
          <a:p>
            <a:pPr lvl="1" latinLnBrk="1"/>
            <a:r>
              <a:rPr altLang="ko-KR"/>
              <a:t>한 바이트의 데이터를 기억장치에 저장하는 쓰기 과정</a:t>
            </a:r>
            <a:r>
              <a:rPr lang="en-US" altLang="ko-KR"/>
              <a:t> </a:t>
            </a:r>
            <a:endParaRPr altLang="ko-KR"/>
          </a:p>
          <a:p>
            <a:pPr lvl="3" latinLnBrk="1"/>
            <a:r>
              <a:rPr>
                <a:latin typeface="Arial" charset="0"/>
              </a:rPr>
              <a:t>1</a:t>
            </a:r>
            <a:r>
              <a:rPr lang="ko-KR">
                <a:latin typeface="Arial" charset="0"/>
              </a:rPr>
              <a:t>단계</a:t>
            </a:r>
            <a:r>
              <a:rPr>
                <a:latin typeface="Arial" charset="0"/>
              </a:rPr>
              <a:t> : </a:t>
            </a:r>
            <a:r>
              <a:rPr lang="ko-KR">
                <a:latin typeface="Arial" charset="0"/>
              </a:rPr>
              <a:t>주소 레지스터에 있는 주소코드</a:t>
            </a:r>
            <a:r>
              <a:rPr>
                <a:latin typeface="Arial" charset="0"/>
              </a:rPr>
              <a:t>(101)</a:t>
            </a:r>
            <a:r>
              <a:rPr lang="ko-KR">
                <a:latin typeface="Arial" charset="0"/>
              </a:rPr>
              <a:t>를 주소 버스에 싣는다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주소 디코더는 주소를 해석하여 기억장치의 위치</a:t>
            </a:r>
            <a:r>
              <a:rPr>
                <a:latin typeface="Arial" charset="0"/>
              </a:rPr>
              <a:t>(5)</a:t>
            </a:r>
            <a:r>
              <a:rPr lang="ko-KR">
                <a:latin typeface="Arial" charset="0"/>
              </a:rPr>
              <a:t>를 선택한다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/>
            <a:r>
              <a:rPr>
                <a:latin typeface="Arial" charset="0"/>
              </a:rPr>
              <a:t>2</a:t>
            </a:r>
            <a:r>
              <a:rPr lang="ko-KR">
                <a:latin typeface="Arial" charset="0"/>
              </a:rPr>
              <a:t>단계</a:t>
            </a:r>
            <a:r>
              <a:rPr>
                <a:latin typeface="Arial" charset="0"/>
              </a:rPr>
              <a:t> : </a:t>
            </a:r>
            <a:r>
              <a:rPr lang="ko-KR">
                <a:latin typeface="Arial" charset="0"/>
              </a:rPr>
              <a:t>기억장치는 쓰기명령을 받게 되고 데이터 레지스터에 있던 데이터</a:t>
            </a:r>
            <a:r>
              <a:rPr>
                <a:latin typeface="Arial" charset="0"/>
              </a:rPr>
              <a:t>(1000 1101)</a:t>
            </a:r>
            <a:r>
              <a:rPr lang="ko-KR">
                <a:latin typeface="Arial" charset="0"/>
              </a:rPr>
              <a:t>를 데이터 버스에 싣는다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3" latinLnBrk="1"/>
            <a:r>
              <a:rPr>
                <a:latin typeface="Arial" charset="0"/>
              </a:rPr>
              <a:t>3</a:t>
            </a:r>
            <a:r>
              <a:rPr lang="ko-KR">
                <a:latin typeface="Arial" charset="0"/>
              </a:rPr>
              <a:t>단계</a:t>
            </a:r>
            <a:r>
              <a:rPr>
                <a:latin typeface="Arial" charset="0"/>
              </a:rPr>
              <a:t> : </a:t>
            </a:r>
            <a:r>
              <a:rPr lang="ko-KR">
                <a:latin typeface="Arial" charset="0"/>
              </a:rPr>
              <a:t>주소에 근거하여 선택된 기억장치 위치에 데이터를 저장하여 쓰기 동작을 완료한다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/>
            <a:endParaRPr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88" y="3933056"/>
            <a:ext cx="62865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b="1" smtClean="0"/>
              <a:t>주기억장치의 이해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읽기</a:t>
            </a:r>
            <a:r>
              <a:rPr lang="en-US" altLang="ko-KR" dirty="0"/>
              <a:t>(READ) </a:t>
            </a:r>
            <a:r>
              <a:rPr altLang="ko-KR" dirty="0"/>
              <a:t>동작</a:t>
            </a:r>
            <a:endParaRPr lang="en-US" altLang="ko-KR" dirty="0"/>
          </a:p>
          <a:p>
            <a:pPr lvl="1" latinLnBrk="1"/>
            <a:r>
              <a:rPr altLang="ko-KR" dirty="0"/>
              <a:t>저장되어 있는 데이터를 인출하여서 요구한 장치로 전달해주는 동작</a:t>
            </a:r>
            <a:endParaRPr lang="en-US" altLang="ko-KR" dirty="0"/>
          </a:p>
          <a:p>
            <a:pPr lvl="1" latinLnBrk="1"/>
            <a:r>
              <a:rPr altLang="ko-KR" dirty="0"/>
              <a:t> 한 바이트의 데이터를 지정된 주소위치에서 읽어 가져오는 과정</a:t>
            </a:r>
            <a:endParaRPr lang="en-US" altLang="ko-KR" dirty="0"/>
          </a:p>
          <a:p>
            <a:pPr lvl="3" latinLnBrk="1"/>
            <a:r>
              <a:rPr dirty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주소 레지스터에 있는 주소코드</a:t>
            </a:r>
            <a:r>
              <a:rPr dirty="0">
                <a:latin typeface="Arial" charset="0"/>
              </a:rPr>
              <a:t>(011)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주소 버스에 싣는다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주소 </a:t>
            </a:r>
            <a:r>
              <a:rPr lang="ko-KR" dirty="0" err="1">
                <a:latin typeface="Arial" charset="0"/>
              </a:rPr>
              <a:t>디코더는</a:t>
            </a:r>
            <a:r>
              <a:rPr lang="ko-KR" dirty="0">
                <a:latin typeface="Arial" charset="0"/>
              </a:rPr>
              <a:t> 이 주소코드를 해석하여 기억장치 위치</a:t>
            </a:r>
            <a:r>
              <a:rPr dirty="0">
                <a:latin typeface="Arial" charset="0"/>
              </a:rPr>
              <a:t>(3)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선택한다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/>
            <a:r>
              <a:rPr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기억장치는</a:t>
            </a:r>
            <a:r>
              <a:rPr dirty="0">
                <a:latin typeface="Arial" charset="0"/>
              </a:rPr>
              <a:t> READ </a:t>
            </a:r>
            <a:r>
              <a:rPr lang="ko-KR" dirty="0">
                <a:latin typeface="Arial" charset="0"/>
              </a:rPr>
              <a:t>명령을 받게 되고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선택된 기억장치 주소에 저장되어 있던 바이트 데이터</a:t>
            </a:r>
            <a:r>
              <a:rPr dirty="0">
                <a:latin typeface="Arial" charset="0"/>
              </a:rPr>
              <a:t>(10001101)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데이터 버스에 싣는다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/>
            <a:r>
              <a:rPr dirty="0">
                <a:latin typeface="Arial" charset="0"/>
              </a:rPr>
              <a:t>3</a:t>
            </a:r>
            <a:r>
              <a:rPr lang="ko-KR" dirty="0">
                <a:latin typeface="Arial" charset="0"/>
              </a:rPr>
              <a:t>단계</a:t>
            </a:r>
            <a:r>
              <a:rPr dirty="0">
                <a:latin typeface="Arial" charset="0"/>
              </a:rPr>
              <a:t> : </a:t>
            </a:r>
            <a:r>
              <a:rPr lang="ko-KR" dirty="0">
                <a:latin typeface="Arial" charset="0"/>
              </a:rPr>
              <a:t>기억장치에서 읽혀진 데이터를 데이터 레지스터에 </a:t>
            </a:r>
            <a:r>
              <a:rPr lang="ko-KR" dirty="0" smtClean="0">
                <a:latin typeface="Arial" charset="0"/>
              </a:rPr>
              <a:t>적재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1"/>
            <a:endParaRPr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954735"/>
            <a:ext cx="62674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marL="0" indent="0" latinLnBrk="1">
              <a:defRPr/>
            </a:pPr>
            <a:r>
              <a:rPr altLang="ko-KR" dirty="0"/>
              <a:t>임의 접근 기억장치</a:t>
            </a:r>
            <a:endParaRPr altLang="ko-KR" sz="1600" dirty="0"/>
          </a:p>
          <a:p>
            <a:pPr lvl="1">
              <a:defRPr/>
            </a:pPr>
            <a:r>
              <a:rPr altLang="ko-KR" dirty="0"/>
              <a:t>반도체 기억장치 중 가장 일반적인 유형이 임의 접근 기억장치</a:t>
            </a:r>
            <a:r>
              <a:rPr lang="en-US" altLang="ko-KR" dirty="0"/>
              <a:t>(RAM, Random Access Memory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RAM</a:t>
            </a:r>
            <a:r>
              <a:rPr altLang="ko-KR" dirty="0"/>
              <a:t>은 반도체 기억장치이므로 크기가 작고 신뢰성이 높으며</a:t>
            </a:r>
            <a:r>
              <a:rPr lang="en-US" altLang="ko-KR" dirty="0"/>
              <a:t>, </a:t>
            </a:r>
            <a:r>
              <a:rPr altLang="ko-KR" dirty="0"/>
              <a:t>성능이 우수하고 소비 전력이 적다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err="1" smtClean="0"/>
              <a:t>RAM</a:t>
            </a:r>
            <a:r>
              <a:rPr altLang="ko-KR" dirty="0" err="1"/>
              <a:t>은</a:t>
            </a:r>
            <a:r>
              <a:rPr altLang="ko-KR" dirty="0"/>
              <a:t> 대부분의 컴퓨터에서 주기억장치로 사용하고 있다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dirty="0"/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284538"/>
            <a:ext cx="70627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</a:t>
            </a:r>
            <a:r>
              <a:rPr lang="ko-KR" altLang="en-US" dirty="0"/>
              <a:t>기억장치의 개요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주기억장치의 </a:t>
            </a:r>
            <a:r>
              <a:rPr lang="ko-KR" altLang="en-US" dirty="0"/>
              <a:t>이해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임의 </a:t>
            </a:r>
            <a:r>
              <a:rPr lang="ko-KR" altLang="en-US" dirty="0"/>
              <a:t>접근 기억장치와 읽기 전용 기억장치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dirty="0" smtClean="0"/>
              <a:t> 기억장치의 </a:t>
            </a:r>
            <a:r>
              <a:rPr lang="ko-KR" altLang="en-US" dirty="0"/>
              <a:t>확장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dirty="0"/>
              <a:t>RAM</a:t>
            </a:r>
            <a:r>
              <a:rPr dirty="0"/>
              <a:t>의 특징과 용도</a:t>
            </a:r>
            <a:endParaRPr lang="en-US" altLang="ko-KR" dirty="0"/>
          </a:p>
          <a:p>
            <a:pPr lvl="1" latinLnBrk="1">
              <a:defRPr/>
            </a:pPr>
            <a:r>
              <a:rPr lang="en-US" altLang="ko-KR" dirty="0"/>
              <a:t>RAM</a:t>
            </a:r>
            <a:r>
              <a:rPr altLang="ko-KR" dirty="0"/>
              <a:t>의 특징</a:t>
            </a: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선택된 주소의 데이터를 언제든지 쉽게 쓰고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읽을 수 있다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RAM</a:t>
            </a:r>
            <a:r>
              <a:rPr lang="ko-KR" dirty="0">
                <a:latin typeface="Arial" charset="0"/>
              </a:rPr>
              <a:t>은 휘발성 기억장치로 전원 공급이 중지되면 저장된 데이터 모두가 삭제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저장된 모든 데이터에 접근하는데 소요되는 시간이 이전의 접근 순서와는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무관하게 </a:t>
            </a:r>
            <a:r>
              <a:rPr lang="ko-KR" dirty="0">
                <a:latin typeface="Arial" charset="0"/>
              </a:rPr>
              <a:t>항상 일정하다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1" latinLnBrk="1">
              <a:defRPr/>
            </a:pPr>
            <a:r>
              <a:rPr altLang="ko-KR" dirty="0"/>
              <a:t>컴퓨터에서 주기억장치로 </a:t>
            </a:r>
            <a:r>
              <a:rPr lang="en-US" altLang="ko-KR" dirty="0"/>
              <a:t>RAM</a:t>
            </a:r>
            <a:r>
              <a:rPr altLang="ko-KR" dirty="0"/>
              <a:t>을 사용하는 목적</a:t>
            </a: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중앙처리장치와 보조기억장치의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처리속도의 차이를 극복하기 위해서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보조기억장치보다 처리속도가 </a:t>
            </a:r>
            <a:r>
              <a:rPr lang="ko-KR" spc="-100" dirty="0">
                <a:latin typeface="Arial" charset="0"/>
              </a:rPr>
              <a:t>빠른</a:t>
            </a:r>
            <a:r>
              <a:rPr spc="-100" dirty="0">
                <a:latin typeface="Arial" charset="0"/>
              </a:rPr>
              <a:t> </a:t>
            </a:r>
            <a:br>
              <a:rPr spc="-100" dirty="0">
                <a:latin typeface="Arial" charset="0"/>
              </a:rPr>
            </a:br>
            <a:r>
              <a:rPr spc="-100" dirty="0">
                <a:latin typeface="Arial" charset="0"/>
              </a:rPr>
              <a:t>RAM</a:t>
            </a:r>
            <a:r>
              <a:rPr lang="ko-KR" spc="-100" dirty="0">
                <a:latin typeface="Arial" charset="0"/>
              </a:rPr>
              <a:t>을 중간에 위치시켜 처리속도의 </a:t>
            </a:r>
            <a:r>
              <a:rPr spc="-100" dirty="0">
                <a:latin typeface="Arial" charset="0"/>
              </a:rPr>
              <a:t/>
            </a:r>
            <a:br>
              <a:rPr spc="-100" dirty="0">
                <a:latin typeface="Arial" charset="0"/>
              </a:rPr>
            </a:br>
            <a:r>
              <a:rPr lang="ko-KR" spc="-100" dirty="0">
                <a:latin typeface="Arial" charset="0"/>
              </a:rPr>
              <a:t>차이를 </a:t>
            </a:r>
            <a:r>
              <a:rPr lang="ko-KR" spc="-100" dirty="0" smtClean="0">
                <a:latin typeface="Arial" charset="0"/>
              </a:rPr>
              <a:t>극복</a:t>
            </a:r>
            <a:r>
              <a:rPr lang="ko-KR" altLang="en-US" spc="-100" dirty="0" smtClean="0">
                <a:latin typeface="Arial" charset="0"/>
              </a:rPr>
              <a:t>한다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1">
              <a:defRPr/>
            </a:pPr>
            <a:endParaRPr dirty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3494088"/>
            <a:ext cx="40767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RAM</a:t>
            </a:r>
            <a:r>
              <a:rPr altLang="ko-KR" dirty="0"/>
              <a:t>의 분류</a:t>
            </a:r>
            <a:endParaRPr lang="en-US" altLang="ko-KR" dirty="0"/>
          </a:p>
          <a:p>
            <a:pPr lvl="1" latinLnBrk="1">
              <a:defRPr/>
            </a:pPr>
            <a:r>
              <a:rPr altLang="ko-KR" dirty="0"/>
              <a:t>기억 방식에 따</a:t>
            </a:r>
            <a:r>
              <a:rPr dirty="0"/>
              <a:t>른 분류</a:t>
            </a: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동적</a:t>
            </a:r>
            <a:r>
              <a:rPr dirty="0">
                <a:latin typeface="Arial" charset="0"/>
              </a:rPr>
              <a:t> RAM(DRAM, Dynamic RAM)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저장하려고 하는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진 정보를 충전기에 공급되는 전하의 형태로 보관</a:t>
            </a:r>
            <a:r>
              <a:rPr dirty="0">
                <a:latin typeface="Arial" charset="0"/>
              </a:rPr>
              <a:t>	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전력 소비가 적고 단일 메모리 칩 내에 더 많은 정보를 저장할 수 있다</a:t>
            </a:r>
            <a:r>
              <a:rPr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충전기의 방전 현상으로 인한 정보의 손실을 막기 위해서 재충전</a:t>
            </a:r>
            <a:r>
              <a:rPr dirty="0">
                <a:latin typeface="Arial" charset="0"/>
              </a:rPr>
              <a:t>(refresh) </a:t>
            </a:r>
            <a:r>
              <a:rPr lang="ko-KR" dirty="0">
                <a:latin typeface="Arial" charset="0"/>
              </a:rPr>
              <a:t>회로가 </a:t>
            </a:r>
            <a:r>
              <a:rPr lang="en-US" altLang="ko-KR" dirty="0" smtClean="0">
                <a:latin typeface="Arial" charset="0"/>
              </a:rPr>
              <a:t/>
            </a:r>
            <a:br>
              <a:rPr lang="en-US" altLang="ko-KR" dirty="0" smtClean="0">
                <a:latin typeface="Arial" charset="0"/>
              </a:rPr>
            </a:br>
            <a:r>
              <a:rPr lang="ko-KR" dirty="0" smtClean="0">
                <a:latin typeface="Arial" charset="0"/>
              </a:rPr>
              <a:t>필요하다</a:t>
            </a:r>
            <a:r>
              <a:rPr dirty="0">
                <a:latin typeface="Arial" charset="0"/>
              </a:rPr>
              <a:t>. </a:t>
            </a:r>
          </a:p>
          <a:p>
            <a:pPr lvl="2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정적</a:t>
            </a:r>
            <a:r>
              <a:rPr dirty="0">
                <a:latin typeface="Arial" charset="0"/>
              </a:rPr>
              <a:t> RAM(SRAM, Static RAM)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주로</a:t>
            </a:r>
            <a:r>
              <a:rPr dirty="0">
                <a:latin typeface="Arial" charset="0"/>
              </a:rPr>
              <a:t> 2</a:t>
            </a:r>
            <a:r>
              <a:rPr lang="ko-KR" dirty="0">
                <a:latin typeface="Arial" charset="0"/>
              </a:rPr>
              <a:t>진 정보를 저장하는 내부 회로가 </a:t>
            </a:r>
            <a:r>
              <a:rPr lang="ko-KR" dirty="0" err="1">
                <a:latin typeface="Arial" charset="0"/>
              </a:rPr>
              <a:t>플립플롭으로</a:t>
            </a:r>
            <a:r>
              <a:rPr lang="ko-KR" dirty="0">
                <a:latin typeface="Arial" charset="0"/>
              </a:rPr>
              <a:t> 구성</a:t>
            </a:r>
            <a:endParaRPr dirty="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저장된 정보는 전원이 공급되는 동안에 그대로 보존된다</a:t>
            </a:r>
            <a:r>
              <a:rPr dirty="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사용하기 쉽고 읽기와 쓰기 동작 사이클이 동적</a:t>
            </a:r>
            <a:r>
              <a:rPr dirty="0">
                <a:latin typeface="Arial" charset="0"/>
              </a:rPr>
              <a:t> RAM</a:t>
            </a:r>
            <a:r>
              <a:rPr lang="ko-KR" dirty="0">
                <a:latin typeface="Arial" charset="0"/>
              </a:rPr>
              <a:t>보다 짧다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1" latinLnBrk="1">
              <a:defRPr/>
            </a:pPr>
            <a:r>
              <a:rPr altLang="ko-KR" dirty="0"/>
              <a:t>반도체 기억장치를 만드는데 사용하는 소자에 따</a:t>
            </a:r>
            <a:r>
              <a:rPr dirty="0"/>
              <a:t>른</a:t>
            </a:r>
            <a:r>
              <a:rPr altLang="ko-KR" dirty="0"/>
              <a:t> 분류</a:t>
            </a: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트랜지스터</a:t>
            </a:r>
            <a:r>
              <a:rPr dirty="0">
                <a:latin typeface="Arial" charset="0"/>
              </a:rPr>
              <a:t>-</a:t>
            </a:r>
            <a:r>
              <a:rPr lang="ko-KR" dirty="0">
                <a:latin typeface="Arial" charset="0"/>
              </a:rPr>
              <a:t>트랜지스터 논리</a:t>
            </a:r>
            <a:r>
              <a:rPr dirty="0">
                <a:latin typeface="Arial" charset="0"/>
              </a:rPr>
              <a:t>(TTL, Transistor-Transistor Logic)</a:t>
            </a:r>
            <a:r>
              <a:rPr lang="ko-KR" dirty="0">
                <a:latin typeface="Arial" charset="0"/>
              </a:rPr>
              <a:t>의 </a:t>
            </a:r>
            <a:r>
              <a:rPr lang="ko-KR" dirty="0" err="1">
                <a:latin typeface="Arial" charset="0"/>
              </a:rPr>
              <a:t>바이폴러</a:t>
            </a:r>
            <a:r>
              <a:rPr dirty="0">
                <a:latin typeface="Arial" charset="0"/>
              </a:rPr>
              <a:t>(Bipolar) RAM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금속 </a:t>
            </a:r>
            <a:r>
              <a:rPr lang="ko-KR" dirty="0" err="1">
                <a:latin typeface="Arial" charset="0"/>
              </a:rPr>
              <a:t>산화막</a:t>
            </a:r>
            <a:r>
              <a:rPr lang="ko-KR" dirty="0">
                <a:latin typeface="Arial" charset="0"/>
              </a:rPr>
              <a:t> 반도체</a:t>
            </a:r>
            <a:r>
              <a:rPr dirty="0">
                <a:latin typeface="Arial" charset="0"/>
              </a:rPr>
              <a:t>(MOS, Metal-Oxide-Semiconductor) RAM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 err="1">
                <a:latin typeface="Arial" charset="0"/>
              </a:rPr>
              <a:t>바이폴라와</a:t>
            </a:r>
            <a:r>
              <a:rPr dirty="0">
                <a:latin typeface="Arial" charset="0"/>
              </a:rPr>
              <a:t> MOS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조합하여 기억장치 소자를 제작하는</a:t>
            </a:r>
            <a:r>
              <a:rPr dirty="0">
                <a:latin typeface="Arial" charset="0"/>
              </a:rPr>
              <a:t> </a:t>
            </a:r>
            <a:r>
              <a:rPr dirty="0" err="1">
                <a:latin typeface="Arial" charset="0"/>
              </a:rPr>
              <a:t>BiMOS</a:t>
            </a:r>
            <a:r>
              <a:rPr dirty="0">
                <a:latin typeface="Arial" charset="0"/>
              </a:rPr>
              <a:t> RAM </a:t>
            </a:r>
          </a:p>
          <a:p>
            <a:pPr lvl="1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3789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 dirty="0"/>
              <a:t>RAM</a:t>
            </a:r>
            <a:r>
              <a:rPr altLang="ko-KR" dirty="0"/>
              <a:t>의 제조상 분류</a:t>
            </a:r>
            <a:endParaRPr lang="en-US" altLang="ko-KR" dirty="0"/>
          </a:p>
          <a:p>
            <a:pPr lvl="1"/>
            <a:r>
              <a:rPr altLang="ko-KR" dirty="0" err="1">
                <a:latin typeface="Arial" charset="0"/>
              </a:rPr>
              <a:t>바이폴라</a:t>
            </a:r>
            <a:r>
              <a:rPr lang="en-US" altLang="ko-KR" dirty="0">
                <a:latin typeface="Arial" charset="0"/>
              </a:rPr>
              <a:t> RAM</a:t>
            </a:r>
            <a:r>
              <a:rPr altLang="ko-KR" dirty="0">
                <a:latin typeface="Arial" charset="0"/>
              </a:rPr>
              <a:t>은</a:t>
            </a:r>
            <a:r>
              <a:rPr lang="en-US" altLang="ko-KR" dirty="0">
                <a:latin typeface="Arial" charset="0"/>
              </a:rPr>
              <a:t> SRAM</a:t>
            </a:r>
            <a:r>
              <a:rPr altLang="ko-KR" dirty="0">
                <a:latin typeface="Arial" charset="0"/>
              </a:rPr>
              <a:t>의 기억방식 형태</a:t>
            </a:r>
            <a:endParaRPr lang="en-US" altLang="ko-KR" dirty="0">
              <a:latin typeface="Arial" charset="0"/>
            </a:endParaRPr>
          </a:p>
          <a:p>
            <a:pPr lvl="3"/>
            <a:r>
              <a:rPr lang="en-US" altLang="ko-KR" dirty="0">
                <a:latin typeface="Arial" charset="0"/>
              </a:rPr>
              <a:t>MOS RAM</a:t>
            </a:r>
            <a:r>
              <a:rPr altLang="ko-KR" dirty="0">
                <a:latin typeface="Arial" charset="0"/>
              </a:rPr>
              <a:t>은</a:t>
            </a:r>
            <a:r>
              <a:rPr lang="en-US" altLang="ko-KR" dirty="0">
                <a:latin typeface="Arial" charset="0"/>
              </a:rPr>
              <a:t> SRAM</a:t>
            </a:r>
            <a:r>
              <a:rPr altLang="ko-KR" dirty="0">
                <a:latin typeface="Arial" charset="0"/>
              </a:rPr>
              <a:t>과</a:t>
            </a:r>
            <a:r>
              <a:rPr lang="en-US" altLang="ko-KR" dirty="0">
                <a:latin typeface="Arial" charset="0"/>
              </a:rPr>
              <a:t> DRAM</a:t>
            </a:r>
            <a:r>
              <a:rPr altLang="ko-KR" dirty="0">
                <a:latin typeface="Arial" charset="0"/>
              </a:rPr>
              <a:t>의 두 가지 기억방식의 형태가 있다</a:t>
            </a:r>
            <a:r>
              <a:rPr lang="en-US" altLang="ko-KR" dirty="0">
                <a:latin typeface="Arial" charset="0"/>
              </a:rPr>
              <a:t>.</a:t>
            </a:r>
            <a:endParaRPr altLang="ko-KR" dirty="0">
              <a:latin typeface="Arial" charset="0"/>
            </a:endParaRPr>
          </a:p>
          <a:p>
            <a:pPr lvl="1"/>
            <a:endParaRPr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22513"/>
            <a:ext cx="6499225" cy="197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동적 </a:t>
            </a:r>
            <a:r>
              <a:rPr lang="en-US" altLang="ko-KR" dirty="0"/>
              <a:t>RAM(DRAM)</a:t>
            </a:r>
          </a:p>
          <a:p>
            <a:pPr lvl="1"/>
            <a:r>
              <a:rPr dirty="0"/>
              <a:t>충전기 </a:t>
            </a:r>
            <a:r>
              <a:rPr dirty="0" err="1"/>
              <a:t>캐패시터</a:t>
            </a:r>
            <a:r>
              <a:rPr lang="en-US" altLang="ko-KR" dirty="0"/>
              <a:t>(capacitor)</a:t>
            </a:r>
            <a:r>
              <a:rPr dirty="0"/>
              <a:t>에 전하</a:t>
            </a:r>
            <a:r>
              <a:rPr lang="en-US" altLang="ko-KR" dirty="0"/>
              <a:t>(charge)</a:t>
            </a:r>
            <a:r>
              <a:rPr dirty="0"/>
              <a:t>를 저장하는 방식</a:t>
            </a:r>
          </a:p>
          <a:p>
            <a:pPr lvl="1"/>
            <a:r>
              <a:rPr dirty="0"/>
              <a:t>충전기에 전하가 존재하는 여부에 따라 </a:t>
            </a:r>
            <a:r>
              <a:rPr lang="en-US" altLang="ko-KR" dirty="0"/>
              <a:t>2</a:t>
            </a:r>
            <a:r>
              <a:rPr dirty="0"/>
              <a:t>진수의 </a:t>
            </a:r>
            <a:r>
              <a:rPr lang="en-US" altLang="ko-KR" dirty="0"/>
              <a:t>1</a:t>
            </a:r>
            <a:r>
              <a:rPr dirty="0"/>
              <a:t>과 </a:t>
            </a:r>
            <a:r>
              <a:rPr lang="en-US" altLang="ko-KR" dirty="0"/>
              <a:t>0</a:t>
            </a:r>
            <a:r>
              <a:rPr dirty="0"/>
              <a:t>저장을 구분</a:t>
            </a:r>
          </a:p>
          <a:p>
            <a:pPr lvl="1"/>
            <a:r>
              <a:rPr dirty="0" err="1"/>
              <a:t>캐패시터에</a:t>
            </a:r>
            <a:r>
              <a:rPr dirty="0"/>
              <a:t> 충전된 전하는 조금씩 방전되므로 기억된 정보를 </a:t>
            </a:r>
            <a:r>
              <a:rPr dirty="0" smtClean="0"/>
              <a:t>잃게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3"/>
            <a:r>
              <a:rPr lang="ko-KR" altLang="en-US" dirty="0"/>
              <a:t>재충전</a:t>
            </a:r>
            <a:r>
              <a:rPr dirty="0"/>
              <a:t>(refresh)</a:t>
            </a:r>
            <a:r>
              <a:rPr lang="ko-KR" altLang="en-US" dirty="0"/>
              <a:t>을 위한 제어회로를 탑재해야 한다</a:t>
            </a:r>
            <a:r>
              <a:rPr dirty="0"/>
              <a:t>. </a:t>
            </a:r>
            <a:r>
              <a:rPr lang="ko-KR" altLang="en-US" dirty="0"/>
              <a:t>이렇게 동적으로 저장 정보를 재생시키므로 동적</a:t>
            </a:r>
            <a:r>
              <a:rPr dirty="0"/>
              <a:t>(dynamic)</a:t>
            </a:r>
            <a:r>
              <a:rPr lang="ko-KR" altLang="en-US" dirty="0"/>
              <a:t>이란 명칭이 붙여졌다</a:t>
            </a:r>
            <a:r>
              <a:rPr dirty="0" smtClean="0"/>
              <a:t>.</a:t>
            </a:r>
          </a:p>
          <a:p>
            <a:pPr lvl="3"/>
            <a:endParaRPr dirty="0"/>
          </a:p>
          <a:p>
            <a:pPr lvl="1"/>
            <a:r>
              <a:rPr lang="en-US" altLang="ko-KR" dirty="0"/>
              <a:t>DRAM</a:t>
            </a:r>
            <a:r>
              <a:rPr dirty="0"/>
              <a:t>은 고밀도 집적에 </a:t>
            </a:r>
            <a:r>
              <a:rPr dirty="0" smtClean="0"/>
              <a:t>유리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dirty="0" smtClean="0"/>
              <a:t>전력 </a:t>
            </a:r>
            <a:r>
              <a:rPr dirty="0"/>
              <a:t>소모가 적고</a:t>
            </a:r>
            <a:r>
              <a:rPr lang="en-US" altLang="ko-KR" dirty="0"/>
              <a:t>, </a:t>
            </a:r>
            <a:r>
              <a:rPr dirty="0"/>
              <a:t>가격이 낮아 대용량 기억장치에 많이 </a:t>
            </a:r>
            <a:r>
              <a:rPr dirty="0" smtClean="0"/>
              <a:t>사용</a:t>
            </a:r>
            <a:r>
              <a:rPr lang="ko-KR" altLang="en-US" dirty="0" smtClean="0"/>
              <a:t>됨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정적 </a:t>
            </a:r>
            <a:r>
              <a:rPr lang="en-US" altLang="ko-KR"/>
              <a:t>RAM(SRAM)</a:t>
            </a:r>
          </a:p>
          <a:p>
            <a:pPr lvl="1" latinLnBrk="1">
              <a:defRPr/>
            </a:pPr>
            <a:r>
              <a:rPr altLang="ko-KR" err="1"/>
              <a:t>플립플롭</a:t>
            </a:r>
            <a:r>
              <a:rPr altLang="ko-KR"/>
              <a:t> 방식의 기억소자를 가진 임의 접근 기억장치</a:t>
            </a: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전원 공급이 계속되는 한 저장된 내용을 계속 기억</a:t>
            </a:r>
            <a:r>
              <a:rPr lang="ko-KR" altLang="en-US">
                <a:latin typeface="Arial" charset="0"/>
              </a:rPr>
              <a:t>하고 </a:t>
            </a:r>
            <a:r>
              <a:rPr>
                <a:latin typeface="Arial" charset="0"/>
              </a:rPr>
              <a:t>DRAM</a:t>
            </a:r>
            <a:r>
              <a:rPr lang="ko-KR">
                <a:latin typeface="Arial" charset="0"/>
              </a:rPr>
              <a:t>과 다르게 복잡한 재생 </a:t>
            </a:r>
            <a:r>
              <a:rPr lang="ko-KR" err="1">
                <a:latin typeface="Arial" charset="0"/>
              </a:rPr>
              <a:t>클</a:t>
            </a:r>
            <a:r>
              <a:rPr lang="ko-KR" altLang="en-US" err="1">
                <a:latin typeface="Arial" charset="0"/>
              </a:rPr>
              <a:t>록</a:t>
            </a:r>
            <a:r>
              <a:rPr>
                <a:latin typeface="Arial" charset="0"/>
              </a:rPr>
              <a:t>(refresh clock)</a:t>
            </a:r>
            <a:r>
              <a:rPr lang="ko-KR">
                <a:latin typeface="Arial" charset="0"/>
              </a:rPr>
              <a:t>이 필요 없다</a:t>
            </a:r>
            <a:r>
              <a:rPr>
                <a:latin typeface="Arial" charset="0"/>
              </a:rPr>
              <a:t>. </a:t>
            </a:r>
          </a:p>
          <a:p>
            <a:pPr lvl="1" latinLnBrk="1">
              <a:defRPr/>
            </a:pPr>
            <a:r>
              <a:rPr lang="en-US" altLang="ko-KR"/>
              <a:t>SRAM</a:t>
            </a:r>
            <a:r>
              <a:rPr altLang="ko-KR"/>
              <a:t>의 구조는</a:t>
            </a:r>
            <a:r>
              <a:rPr lang="en-US" altLang="ko-KR"/>
              <a:t> MOS FET 4</a:t>
            </a:r>
            <a:r>
              <a:rPr altLang="ko-KR"/>
              <a:t>∼</a:t>
            </a:r>
            <a:r>
              <a:rPr lang="en-US" altLang="ko-KR"/>
              <a:t>6</a:t>
            </a:r>
            <a:r>
              <a:rPr altLang="ko-KR"/>
              <a:t>개로 된 </a:t>
            </a:r>
            <a:r>
              <a:rPr altLang="ko-KR" err="1"/>
              <a:t>플립플롭</a:t>
            </a:r>
            <a:r>
              <a:rPr altLang="ko-KR"/>
              <a:t> 기억소자로 구성되어 있어 집적 밀도가 높아서 가격이 비싸며</a:t>
            </a:r>
            <a:r>
              <a:rPr lang="en-US" altLang="ko-KR"/>
              <a:t>, </a:t>
            </a:r>
            <a:r>
              <a:rPr altLang="ko-KR" err="1"/>
              <a:t>소용량의</a:t>
            </a:r>
            <a:r>
              <a:rPr altLang="ko-KR"/>
              <a:t> 메모리에 사용한다</a:t>
            </a:r>
            <a:r>
              <a:rPr lang="en-US" altLang="ko-KR"/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spc="-70">
                <a:latin typeface="Arial" charset="0"/>
              </a:rPr>
              <a:t>SRAM</a:t>
            </a:r>
            <a:r>
              <a:rPr lang="ko-KR" spc="-70">
                <a:latin typeface="Arial" charset="0"/>
              </a:rPr>
              <a:t>은</a:t>
            </a:r>
            <a:r>
              <a:rPr spc="-70">
                <a:latin typeface="Arial" charset="0"/>
              </a:rPr>
              <a:t> DRAM</a:t>
            </a:r>
            <a:r>
              <a:rPr lang="ko-KR" spc="-70">
                <a:latin typeface="Arial" charset="0"/>
              </a:rPr>
              <a:t>보다 처리속도가 </a:t>
            </a:r>
            <a:r>
              <a:rPr spc="-70">
                <a:latin typeface="Arial" charset="0"/>
              </a:rPr>
              <a:t>5</a:t>
            </a:r>
            <a:r>
              <a:rPr lang="ko-KR" spc="-70">
                <a:latin typeface="Arial" charset="0"/>
              </a:rPr>
              <a:t>배 정도 빨라서 캐시메모리에 주로 사용한다</a:t>
            </a:r>
            <a:r>
              <a:rPr spc="-70">
                <a:latin typeface="Arial" charset="0"/>
              </a:rPr>
              <a:t>. </a:t>
            </a:r>
          </a:p>
          <a:p>
            <a:pPr lvl="1" latinLnBrk="1">
              <a:defRPr/>
            </a:pPr>
            <a:r>
              <a:rPr lang="en-US" altLang="ko-KR"/>
              <a:t>SRAM</a:t>
            </a:r>
            <a:r>
              <a:rPr altLang="ko-KR"/>
              <a:t>의 기억소자</a:t>
            </a:r>
            <a:r>
              <a:rPr lang="en-US" altLang="ko-KR"/>
              <a:t>(memory cell)</a:t>
            </a:r>
            <a:r>
              <a:rPr altLang="ko-KR"/>
              <a:t>구조</a:t>
            </a:r>
            <a:endParaRPr lang="en-US" altLang="ko-KR"/>
          </a:p>
          <a:p>
            <a:pPr lvl="1" latinLnBrk="1">
              <a:defRPr/>
            </a:pPr>
            <a:endParaRPr lang="en-US" altLang="ko-KR" spc="-70">
              <a:latin typeface="Arial" charset="0"/>
            </a:endParaRP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54959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칩 논리</a:t>
            </a:r>
            <a:r>
              <a:rPr lang="en-US" altLang="ko-KR" dirty="0"/>
              <a:t>(Chip Logic)</a:t>
            </a:r>
          </a:p>
          <a:p>
            <a:pPr lvl="1" latinLnBrk="1"/>
            <a:r>
              <a:rPr lang="en-US" altLang="ko-KR" dirty="0"/>
              <a:t>RAM</a:t>
            </a:r>
            <a:r>
              <a:rPr altLang="ko-KR" dirty="0"/>
              <a:t>과 같은 반도체 기억장치는 하나의</a:t>
            </a:r>
            <a:r>
              <a:rPr lang="en-US" altLang="ko-KR" dirty="0"/>
              <a:t> IC </a:t>
            </a:r>
            <a:r>
              <a:rPr altLang="ko-KR" dirty="0"/>
              <a:t>칩으로 제공되며</a:t>
            </a:r>
            <a:r>
              <a:rPr lang="en-US" altLang="ko-KR" dirty="0"/>
              <a:t>, </a:t>
            </a:r>
            <a:r>
              <a:rPr altLang="ko-KR" dirty="0"/>
              <a:t>그리고 이 칩에는 기억소자들의 배열</a:t>
            </a:r>
            <a:r>
              <a:rPr lang="en-US" altLang="ko-KR" dirty="0"/>
              <a:t>(array of memory cells)</a:t>
            </a:r>
            <a:r>
              <a:rPr altLang="ko-KR" dirty="0"/>
              <a:t>을 </a:t>
            </a:r>
            <a:r>
              <a:rPr altLang="ko-KR" dirty="0" smtClean="0"/>
              <a:t>포함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 latinLnBrk="1"/>
            <a:r>
              <a:rPr altLang="ko-KR" dirty="0"/>
              <a:t>반도체 기억장치를 설계할 때 한번에 읽고 쓸 수 있는 데이터의 비트 수는 중요한 고려 대상</a:t>
            </a:r>
            <a:endParaRPr lang="en-US" altLang="ko-KR" dirty="0"/>
          </a:p>
          <a:p>
            <a:pPr lvl="1" latinLnBrk="1"/>
            <a:r>
              <a:rPr altLang="ko-KR" dirty="0"/>
              <a:t>기억소자들의 배열 조직이 </a:t>
            </a:r>
            <a:r>
              <a:rPr lang="en-US" altLang="ko-KR" dirty="0"/>
              <a:t>B</a:t>
            </a:r>
            <a:r>
              <a:rPr altLang="ko-KR" dirty="0"/>
              <a:t>개의 비트들로 이루어진 </a:t>
            </a:r>
            <a:r>
              <a:rPr lang="en-US" altLang="ko-KR" dirty="0"/>
              <a:t>W</a:t>
            </a:r>
            <a:r>
              <a:rPr altLang="ko-KR" dirty="0"/>
              <a:t>개의 단어들로 구성된다고 하면 이것은</a:t>
            </a:r>
            <a:r>
              <a:rPr lang="en-US" altLang="ko-KR" dirty="0"/>
              <a:t> W</a:t>
            </a:r>
            <a:r>
              <a:rPr altLang="ko-KR" dirty="0"/>
              <a:t>×</a:t>
            </a:r>
            <a:r>
              <a:rPr lang="en-US" altLang="ko-KR" dirty="0"/>
              <a:t>B bit</a:t>
            </a:r>
            <a:r>
              <a:rPr altLang="ko-KR" dirty="0"/>
              <a:t>로 표현</a:t>
            </a:r>
            <a:endParaRPr lang="en-US" altLang="ko-KR" dirty="0"/>
          </a:p>
          <a:p>
            <a:pPr lvl="1" latinLnBrk="1"/>
            <a:endParaRPr lang="en-US" altLang="ko-KR" dirty="0"/>
          </a:p>
          <a:p>
            <a:pPr lvl="1"/>
            <a:r>
              <a:rPr dirty="0"/>
              <a:t>칩 조직</a:t>
            </a:r>
            <a:endParaRPr lang="en-US" altLang="ko-KR" dirty="0"/>
          </a:p>
          <a:p>
            <a:pPr lvl="3"/>
            <a:r>
              <a:rPr dirty="0">
                <a:latin typeface="Arial" charset="0"/>
              </a:rPr>
              <a:t>1M </a:t>
            </a:r>
            <a:r>
              <a:rPr lang="ko-KR" dirty="0">
                <a:latin typeface="Arial" charset="0"/>
              </a:rPr>
              <a:t>×</a:t>
            </a:r>
            <a:r>
              <a:rPr dirty="0">
                <a:latin typeface="Arial" charset="0"/>
              </a:rPr>
              <a:t> 16bit : 16bit </a:t>
            </a:r>
            <a:r>
              <a:rPr lang="ko-KR" dirty="0">
                <a:latin typeface="Arial" charset="0"/>
              </a:rPr>
              <a:t>단어들로 이루어진</a:t>
            </a:r>
            <a:r>
              <a:rPr dirty="0">
                <a:latin typeface="Arial" charset="0"/>
              </a:rPr>
              <a:t> 1M</a:t>
            </a:r>
            <a:r>
              <a:rPr lang="ko-KR" dirty="0">
                <a:latin typeface="Arial" charset="0"/>
              </a:rPr>
              <a:t>개의 단어로 구성된다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/>
            <a:r>
              <a:rPr dirty="0">
                <a:latin typeface="Arial" charset="0"/>
              </a:rPr>
              <a:t>16M </a:t>
            </a:r>
            <a:r>
              <a:rPr lang="ko-KR" dirty="0">
                <a:latin typeface="Arial" charset="0"/>
              </a:rPr>
              <a:t>×</a:t>
            </a:r>
            <a:r>
              <a:rPr dirty="0">
                <a:latin typeface="Arial" charset="0"/>
              </a:rPr>
              <a:t> 1bit : 1bit </a:t>
            </a:r>
            <a:r>
              <a:rPr lang="ko-KR" dirty="0">
                <a:latin typeface="Arial" charset="0"/>
              </a:rPr>
              <a:t>단어들로 이루어진</a:t>
            </a:r>
            <a:r>
              <a:rPr dirty="0">
                <a:latin typeface="Arial" charset="0"/>
              </a:rPr>
              <a:t> 16M</a:t>
            </a:r>
            <a:r>
              <a:rPr lang="ko-KR" dirty="0">
                <a:latin typeface="Arial" charset="0"/>
              </a:rPr>
              <a:t>개의 단어로 구성된다</a:t>
            </a:r>
            <a:r>
              <a:rPr dirty="0">
                <a:latin typeface="Arial" charset="0"/>
              </a:rPr>
              <a:t>.</a:t>
            </a:r>
            <a:br>
              <a:rPr dirty="0">
                <a:latin typeface="Arial" charset="0"/>
              </a:rPr>
            </a:br>
            <a:r>
              <a:rPr dirty="0">
                <a:latin typeface="Arial" charset="0"/>
              </a:rPr>
              <a:t>                     </a:t>
            </a:r>
            <a:r>
              <a:rPr lang="ko-KR" dirty="0">
                <a:latin typeface="Arial" charset="0"/>
              </a:rPr>
              <a:t>칩 </a:t>
            </a:r>
            <a:r>
              <a:rPr dirty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개당</a:t>
            </a:r>
            <a:r>
              <a:rPr dirty="0">
                <a:latin typeface="Arial" charset="0"/>
              </a:rPr>
              <a:t> 1 </a:t>
            </a:r>
            <a:r>
              <a:rPr lang="ko-KR" dirty="0">
                <a:latin typeface="Arial" charset="0"/>
              </a:rPr>
              <a:t>비트로 조직되어 있다</a:t>
            </a:r>
            <a:r>
              <a:rPr dirty="0">
                <a:latin typeface="Arial" charset="0"/>
              </a:rPr>
              <a:t>(one-bit-per-chip).</a:t>
            </a:r>
            <a:endParaRPr lang="ko-KR" dirty="0">
              <a:latin typeface="Arial" charset="0"/>
            </a:endParaRPr>
          </a:p>
          <a:p>
            <a:pPr lvl="3"/>
            <a:r>
              <a:rPr dirty="0">
                <a:latin typeface="Arial" charset="0"/>
              </a:rPr>
              <a:t>4M </a:t>
            </a:r>
            <a:r>
              <a:rPr lang="ko-KR" dirty="0">
                <a:latin typeface="Arial" charset="0"/>
              </a:rPr>
              <a:t>×</a:t>
            </a:r>
            <a:r>
              <a:rPr dirty="0">
                <a:latin typeface="Arial" charset="0"/>
              </a:rPr>
              <a:t> 4bit : 4bit </a:t>
            </a:r>
            <a:r>
              <a:rPr lang="ko-KR" dirty="0">
                <a:latin typeface="Arial" charset="0"/>
              </a:rPr>
              <a:t>단어들로 이루어진</a:t>
            </a:r>
            <a:r>
              <a:rPr dirty="0">
                <a:latin typeface="Arial" charset="0"/>
              </a:rPr>
              <a:t> 4M</a:t>
            </a:r>
            <a:r>
              <a:rPr lang="ko-KR" dirty="0">
                <a:latin typeface="Arial" charset="0"/>
              </a:rPr>
              <a:t>개의 단어로 구성된다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403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/>
              <a:t>RAM</a:t>
            </a:r>
            <a:r>
              <a:rPr altLang="ko-KR"/>
              <a:t>의 내부조직</a:t>
            </a:r>
            <a:endParaRPr lang="en-US" altLang="ko-KR"/>
          </a:p>
          <a:p>
            <a:pPr lvl="1"/>
            <a:r>
              <a:rPr lang="en-US" altLang="ko-KR"/>
              <a:t>8</a:t>
            </a:r>
            <a:r>
              <a:rPr altLang="ko-KR"/>
              <a:t>×</a:t>
            </a:r>
            <a:r>
              <a:rPr lang="en-US" altLang="ko-KR"/>
              <a:t>8 </a:t>
            </a:r>
            <a:r>
              <a:rPr altLang="ko-KR"/>
              <a:t>조직</a:t>
            </a:r>
            <a:r>
              <a:rPr lang="en-US" altLang="ko-KR"/>
              <a:t>, 64-bit</a:t>
            </a:r>
            <a:endParaRPr altLang="ko-KR"/>
          </a:p>
          <a:p>
            <a:pPr lvl="3"/>
            <a:r>
              <a:rPr>
                <a:latin typeface="Arial" charset="0"/>
              </a:rPr>
              <a:t>A</a:t>
            </a:r>
            <a:r>
              <a:rPr baseline="-25000">
                <a:latin typeface="Arial" charset="0"/>
              </a:rPr>
              <a:t>0</a:t>
            </a:r>
            <a:r>
              <a:rPr>
                <a:latin typeface="Arial" charset="0"/>
              </a:rPr>
              <a:t>, A</a:t>
            </a:r>
            <a:r>
              <a:rPr baseline="-25000">
                <a:latin typeface="Arial" charset="0"/>
              </a:rPr>
              <a:t>1</a:t>
            </a:r>
            <a:r>
              <a:rPr>
                <a:latin typeface="Arial" charset="0"/>
              </a:rPr>
              <a:t>, A</a:t>
            </a:r>
            <a:r>
              <a:rPr baseline="-25000">
                <a:latin typeface="Arial" charset="0"/>
              </a:rPr>
              <a:t>2</a:t>
            </a:r>
            <a:r>
              <a:rPr lang="ko-KR">
                <a:latin typeface="Arial" charset="0"/>
              </a:rPr>
              <a:t>의</a:t>
            </a:r>
            <a:r>
              <a:rPr>
                <a:latin typeface="Arial" charset="0"/>
              </a:rPr>
              <a:t> 3</a:t>
            </a:r>
            <a:r>
              <a:rPr lang="ko-KR">
                <a:latin typeface="Arial" charset="0"/>
              </a:rPr>
              <a:t>개의 주소 입력이 필요하다</a:t>
            </a:r>
            <a:r>
              <a:rPr>
                <a:latin typeface="Arial" charset="0"/>
              </a:rPr>
              <a:t>. (2</a:t>
            </a:r>
            <a:r>
              <a:rPr baseline="30000">
                <a:latin typeface="Arial" charset="0"/>
              </a:rPr>
              <a:t>3</a:t>
            </a:r>
            <a:r>
              <a:rPr>
                <a:latin typeface="Arial" charset="0"/>
              </a:rPr>
              <a:t> = 8)</a:t>
            </a:r>
            <a:endParaRPr lang="ko-KR">
              <a:latin typeface="Arial" charset="0"/>
            </a:endParaRPr>
          </a:p>
          <a:p>
            <a:pPr lvl="3"/>
            <a:endParaRPr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492375"/>
            <a:ext cx="60388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/>
              <a:t>RAM</a:t>
            </a:r>
            <a:r>
              <a:rPr altLang="ko-KR"/>
              <a:t>의 내부조직</a:t>
            </a:r>
            <a:endParaRPr lang="en-US" altLang="ko-KR"/>
          </a:p>
          <a:p>
            <a:pPr lvl="1" latinLnBrk="1"/>
            <a:r>
              <a:rPr lang="en-US" altLang="ko-KR"/>
              <a:t>16</a:t>
            </a:r>
            <a:r>
              <a:rPr altLang="ko-KR"/>
              <a:t>×</a:t>
            </a:r>
            <a:r>
              <a:rPr lang="en-US" altLang="ko-KR"/>
              <a:t>4</a:t>
            </a:r>
            <a:r>
              <a:rPr altLang="ko-KR"/>
              <a:t>조직</a:t>
            </a:r>
            <a:r>
              <a:rPr lang="en-US" altLang="ko-KR"/>
              <a:t>, 64-bit</a:t>
            </a:r>
            <a:endParaRPr altLang="ko-KR"/>
          </a:p>
          <a:p>
            <a:pPr lvl="3" latinLnBrk="1"/>
            <a:r>
              <a:rPr>
                <a:latin typeface="Arial" charset="0"/>
              </a:rPr>
              <a:t>A</a:t>
            </a:r>
            <a:r>
              <a:rPr baseline="-25000">
                <a:latin typeface="Arial" charset="0"/>
              </a:rPr>
              <a:t>0</a:t>
            </a:r>
            <a:r>
              <a:rPr>
                <a:latin typeface="Arial" charset="0"/>
              </a:rPr>
              <a:t>, A</a:t>
            </a:r>
            <a:r>
              <a:rPr baseline="-25000">
                <a:latin typeface="Arial" charset="0"/>
              </a:rPr>
              <a:t>1</a:t>
            </a:r>
            <a:r>
              <a:rPr>
                <a:latin typeface="Arial" charset="0"/>
              </a:rPr>
              <a:t>, A</a:t>
            </a:r>
            <a:r>
              <a:rPr baseline="-25000">
                <a:latin typeface="Arial" charset="0"/>
              </a:rPr>
              <a:t>2</a:t>
            </a:r>
            <a:r>
              <a:rPr>
                <a:latin typeface="Arial" charset="0"/>
              </a:rPr>
              <a:t>, A</a:t>
            </a:r>
            <a:r>
              <a:rPr baseline="-25000">
                <a:latin typeface="Arial" charset="0"/>
              </a:rPr>
              <a:t>3</a:t>
            </a:r>
            <a:r>
              <a:rPr lang="ko-KR">
                <a:latin typeface="Arial" charset="0"/>
              </a:rPr>
              <a:t>의</a:t>
            </a:r>
            <a:r>
              <a:rPr>
                <a:latin typeface="Arial" charset="0"/>
              </a:rPr>
              <a:t> 4</a:t>
            </a:r>
            <a:r>
              <a:rPr lang="ko-KR">
                <a:latin typeface="Arial" charset="0"/>
              </a:rPr>
              <a:t>개의 주소 입력이 필요하다</a:t>
            </a:r>
            <a:r>
              <a:rPr>
                <a:latin typeface="Arial" charset="0"/>
              </a:rPr>
              <a:t>. (2</a:t>
            </a:r>
            <a:r>
              <a:rPr baseline="30000">
                <a:latin typeface="Arial" charset="0"/>
              </a:rPr>
              <a:t>4</a:t>
            </a:r>
            <a:r>
              <a:rPr>
                <a:latin typeface="Arial" charset="0"/>
              </a:rPr>
              <a:t> = 16)</a:t>
            </a:r>
            <a:endParaRPr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482850"/>
            <a:ext cx="59055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60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 dirty="0"/>
              <a:t>RAM</a:t>
            </a:r>
            <a:r>
              <a:rPr altLang="ko-KR" dirty="0"/>
              <a:t>의 내부조직</a:t>
            </a:r>
            <a:endParaRPr lang="en-US" altLang="ko-KR" dirty="0"/>
          </a:p>
          <a:p>
            <a:pPr lvl="1"/>
            <a:r>
              <a:rPr lang="en-US" altLang="ko-KR" dirty="0"/>
              <a:t>64</a:t>
            </a:r>
            <a:r>
              <a:rPr altLang="ko-KR" dirty="0"/>
              <a:t>×</a:t>
            </a:r>
            <a:r>
              <a:rPr lang="en-US" altLang="ko-KR" dirty="0"/>
              <a:t>1</a:t>
            </a:r>
            <a:r>
              <a:rPr altLang="ko-KR" dirty="0"/>
              <a:t>조직</a:t>
            </a:r>
            <a:r>
              <a:rPr lang="en-US" altLang="ko-KR" dirty="0"/>
              <a:t>, 64-bit</a:t>
            </a:r>
            <a:endParaRPr altLang="ko-KR" dirty="0"/>
          </a:p>
          <a:p>
            <a:pPr lvl="3" latinLnBrk="1"/>
            <a:r>
              <a:rPr dirty="0">
                <a:latin typeface="Arial" charset="0"/>
              </a:rPr>
              <a:t>1bit</a:t>
            </a:r>
            <a:r>
              <a:rPr lang="ko-KR" dirty="0" err="1">
                <a:latin typeface="Arial" charset="0"/>
              </a:rPr>
              <a:t>로</a:t>
            </a:r>
            <a:r>
              <a:rPr lang="ko-KR" dirty="0">
                <a:latin typeface="Arial" charset="0"/>
              </a:rPr>
              <a:t> 이루어진</a:t>
            </a:r>
            <a:r>
              <a:rPr dirty="0">
                <a:latin typeface="Arial" charset="0"/>
              </a:rPr>
              <a:t> 64</a:t>
            </a:r>
            <a:r>
              <a:rPr lang="ko-KR" dirty="0">
                <a:latin typeface="Arial" charset="0"/>
              </a:rPr>
              <a:t>개의 기억장소로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 smtClean="0">
                <a:latin typeface="Arial" charset="0"/>
              </a:rPr>
              <a:t>구성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행</a:t>
            </a:r>
            <a:r>
              <a:rPr dirty="0">
                <a:latin typeface="Arial" charset="0"/>
              </a:rPr>
              <a:t>(row)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갖는</a:t>
            </a:r>
            <a:r>
              <a:rPr dirty="0">
                <a:latin typeface="Arial" charset="0"/>
              </a:rPr>
              <a:t> 3</a:t>
            </a:r>
            <a:r>
              <a:rPr lang="ko-KR" dirty="0">
                <a:latin typeface="Arial" charset="0"/>
              </a:rPr>
              <a:t>개의 주소선과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열</a:t>
            </a:r>
            <a:r>
              <a:rPr dirty="0">
                <a:latin typeface="Arial" charset="0"/>
              </a:rPr>
              <a:t>(column)</a:t>
            </a:r>
            <a:r>
              <a:rPr lang="ko-KR" dirty="0">
                <a:latin typeface="Arial" charset="0"/>
              </a:rPr>
              <a:t>의 주소를 갖는</a:t>
            </a:r>
            <a:r>
              <a:rPr dirty="0">
                <a:latin typeface="Arial" charset="0"/>
              </a:rPr>
              <a:t> 3</a:t>
            </a:r>
            <a:r>
              <a:rPr lang="ko-KR" dirty="0">
                <a:latin typeface="Arial" charset="0"/>
              </a:rPr>
              <a:t>개의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주소 선이 </a:t>
            </a:r>
            <a:r>
              <a:rPr lang="ko-KR" dirty="0" smtClean="0">
                <a:latin typeface="Arial" charset="0"/>
              </a:rPr>
              <a:t>필요</a:t>
            </a:r>
            <a:r>
              <a:rPr lang="ko-KR" altLang="en-US" dirty="0" smtClean="0">
                <a:latin typeface="Arial" charset="0"/>
              </a:rPr>
              <a:t>하다</a:t>
            </a:r>
            <a:r>
              <a:rPr lang="en-US" altLang="ko-KR" dirty="0" smtClean="0">
                <a:latin typeface="Arial" charset="0"/>
              </a:rPr>
              <a:t>.</a:t>
            </a:r>
          </a:p>
          <a:p>
            <a:pPr lvl="3" latinLnBrk="1"/>
            <a:endParaRPr lang="en-US" dirty="0">
              <a:latin typeface="Arial" charset="0"/>
            </a:endParaRPr>
          </a:p>
          <a:p>
            <a:pPr lvl="3" latinLnBrk="1"/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모두</a:t>
            </a:r>
            <a:r>
              <a:rPr dirty="0">
                <a:latin typeface="Arial" charset="0"/>
              </a:rPr>
              <a:t> 6</a:t>
            </a:r>
            <a:r>
              <a:rPr lang="ko-KR" dirty="0">
                <a:latin typeface="Arial" charset="0"/>
              </a:rPr>
              <a:t>개의 주소 선을 사용한다</a:t>
            </a:r>
            <a:r>
              <a:rPr dirty="0">
                <a:latin typeface="Arial" charset="0"/>
              </a:rPr>
              <a:t>. </a:t>
            </a:r>
            <a:br>
              <a:rPr dirty="0">
                <a:latin typeface="Arial" charset="0"/>
              </a:rPr>
            </a:br>
            <a:r>
              <a:rPr dirty="0">
                <a:latin typeface="Arial" charset="0"/>
              </a:rPr>
              <a:t>6</a:t>
            </a:r>
            <a:r>
              <a:rPr lang="ko-KR" dirty="0">
                <a:latin typeface="Arial" charset="0"/>
              </a:rPr>
              <a:t>개의 주소의 값을 가질 때 상위</a:t>
            </a:r>
            <a:r>
              <a:rPr dirty="0">
                <a:latin typeface="Arial" charset="0"/>
              </a:rPr>
              <a:t> </a:t>
            </a:r>
            <a:br>
              <a:rPr dirty="0">
                <a:latin typeface="Arial" charset="0"/>
              </a:rPr>
            </a:br>
            <a:r>
              <a:rPr dirty="0">
                <a:latin typeface="Arial" charset="0"/>
              </a:rPr>
              <a:t>3</a:t>
            </a:r>
            <a:r>
              <a:rPr lang="ko-KR" dirty="0">
                <a:latin typeface="Arial" charset="0"/>
              </a:rPr>
              <a:t>비트는 행의 배열 위치를 의미하고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하위</a:t>
            </a:r>
            <a:r>
              <a:rPr dirty="0">
                <a:latin typeface="Arial" charset="0"/>
              </a:rPr>
              <a:t> 3</a:t>
            </a:r>
            <a:r>
              <a:rPr lang="ko-KR" dirty="0">
                <a:latin typeface="Arial" charset="0"/>
              </a:rPr>
              <a:t>비트는 열의 배열 위치를 </a:t>
            </a:r>
            <a:r>
              <a:rPr lang="ko-KR" dirty="0" smtClean="0">
                <a:latin typeface="Arial" charset="0"/>
              </a:rPr>
              <a:t>의미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/>
            <a:r>
              <a:rPr dirty="0">
                <a:latin typeface="Arial" charset="0"/>
              </a:rPr>
              <a:t>3</a:t>
            </a:r>
            <a:r>
              <a:rPr lang="ko-KR" dirty="0" err="1">
                <a:latin typeface="Arial" charset="0"/>
              </a:rPr>
              <a:t>비트를</a:t>
            </a:r>
            <a:r>
              <a:rPr lang="ko-KR" dirty="0">
                <a:latin typeface="Arial" charset="0"/>
              </a:rPr>
              <a:t> 갖는 행과 열로 구분되는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주소 선을 갖기 때문에</a:t>
            </a:r>
            <a:r>
              <a:rPr dirty="0">
                <a:latin typeface="Arial" charset="0"/>
              </a:rPr>
              <a:t> 3</a:t>
            </a:r>
            <a:r>
              <a:rPr lang="ko-KR" dirty="0">
                <a:latin typeface="Arial" charset="0"/>
              </a:rPr>
              <a:t>×</a:t>
            </a:r>
            <a:r>
              <a:rPr dirty="0">
                <a:latin typeface="Arial" charset="0"/>
              </a:rPr>
              <a:t>8 </a:t>
            </a:r>
            <a:r>
              <a:rPr lang="ko-KR" dirty="0" err="1">
                <a:latin typeface="Arial" charset="0"/>
              </a:rPr>
              <a:t>디코더</a:t>
            </a:r>
            <a:r>
              <a:rPr dirty="0">
                <a:latin typeface="Arial" charset="0"/>
              </a:rPr>
              <a:t>(decoder)</a:t>
            </a:r>
            <a:r>
              <a:rPr lang="ko-KR" dirty="0">
                <a:latin typeface="Arial" charset="0"/>
              </a:rPr>
              <a:t>가 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각 행과 열에 각각</a:t>
            </a:r>
            <a:r>
              <a:rPr dirty="0">
                <a:latin typeface="Arial" charset="0"/>
              </a:rPr>
              <a:t> 1</a:t>
            </a:r>
            <a:r>
              <a:rPr lang="ko-KR" dirty="0">
                <a:latin typeface="Arial" charset="0"/>
              </a:rPr>
              <a:t>개씩 모두 </a:t>
            </a:r>
            <a:r>
              <a:rPr dirty="0">
                <a:latin typeface="Arial" charset="0"/>
              </a:rPr>
              <a:t>2 </a:t>
            </a:r>
            <a:r>
              <a:rPr lang="ko-KR" dirty="0">
                <a:latin typeface="Arial" charset="0"/>
              </a:rPr>
              <a:t>개를 필요로 하게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3"/>
            <a:endParaRPr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52513"/>
            <a:ext cx="4476750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읽기 전용 기억장치</a:t>
            </a:r>
            <a:r>
              <a:rPr lang="en-US" altLang="ko-KR" dirty="0"/>
              <a:t>(Read Only Memory)</a:t>
            </a:r>
          </a:p>
          <a:p>
            <a:pPr lvl="1">
              <a:defRPr/>
            </a:pPr>
            <a:r>
              <a:rPr lang="en-US" altLang="ko-KR" dirty="0"/>
              <a:t>ROM</a:t>
            </a:r>
            <a:r>
              <a:rPr altLang="ko-KR" dirty="0"/>
              <a:t>은 저장된 명령이나 데이터를 단지 읽기만 할 수 있는 기억장치로 새롭게 데이터를 추가하거나 </a:t>
            </a:r>
            <a:r>
              <a:rPr altLang="ko-KR" dirty="0" err="1"/>
              <a:t>재기록하는</a:t>
            </a:r>
            <a:r>
              <a:rPr altLang="ko-KR" dirty="0"/>
              <a:t> 쓰기 동작이 불가능</a:t>
            </a:r>
            <a:r>
              <a:rPr lang="en-US" altLang="ko-KR" dirty="0"/>
              <a:t> 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altLang="ko-KR" dirty="0"/>
              <a:t>전원 공급이 중단되어도</a:t>
            </a:r>
            <a:r>
              <a:rPr lang="en-US" altLang="ko-KR" dirty="0"/>
              <a:t> </a:t>
            </a:r>
            <a:r>
              <a:rPr altLang="ko-KR" dirty="0"/>
              <a:t>저장된 데이터는 지워지지 않고 유지할 수 있기 때문에 </a:t>
            </a:r>
            <a:r>
              <a:rPr altLang="ko-KR" dirty="0" err="1"/>
              <a:t>비휘발성</a:t>
            </a:r>
            <a:r>
              <a:rPr lang="en-US" altLang="ko-KR" dirty="0"/>
              <a:t>(non-volatile) </a:t>
            </a:r>
            <a:r>
              <a:rPr altLang="ko-KR" dirty="0"/>
              <a:t>기억장치로 분류</a:t>
            </a:r>
            <a:endParaRPr lang="en-US" altLang="ko-KR" dirty="0"/>
          </a:p>
          <a:p>
            <a:pPr lvl="3">
              <a:defRPr/>
            </a:pPr>
            <a:r>
              <a:rPr lang="ko-KR" dirty="0">
                <a:latin typeface="Arial" charset="0"/>
              </a:rPr>
              <a:t>컴퓨터시스템은 전원을 켜면 내장 메모리를 체크하거나 주변장치를 초기화 수행한다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이와 같은 일을 수행하기 위해서는 전원을 끄더라도 그 내용이 지워지지 않는 기억장치가 필요하다</a:t>
            </a:r>
            <a:r>
              <a:rPr dirty="0">
                <a:latin typeface="Arial" charset="0"/>
              </a:rPr>
              <a:t>. </a:t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그래서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이 사용된다</a:t>
            </a:r>
            <a:r>
              <a:rPr dirty="0">
                <a:latin typeface="Arial" charset="0"/>
              </a:rPr>
              <a:t>. </a:t>
            </a:r>
          </a:p>
          <a:p>
            <a:pPr lvl="3">
              <a:defRPr/>
            </a:pPr>
            <a:r>
              <a:rPr lang="ko-KR" dirty="0">
                <a:latin typeface="Arial" charset="0"/>
              </a:rPr>
              <a:t>뿐만 아니라 시스템 동작에 사용되는 표</a:t>
            </a:r>
            <a:r>
              <a:rPr dirty="0">
                <a:latin typeface="Arial" charset="0"/>
              </a:rPr>
              <a:t>, </a:t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변환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명령어 프로그램등과 같이 반복적으로</a:t>
            </a:r>
            <a:r>
              <a:rPr dirty="0">
                <a:latin typeface="Arial" charset="0"/>
              </a:rPr>
              <a:t/>
            </a:r>
            <a:br>
              <a:rPr dirty="0">
                <a:latin typeface="Arial" charset="0"/>
              </a:rPr>
            </a:br>
            <a:r>
              <a:rPr lang="ko-KR" dirty="0">
                <a:latin typeface="Arial" charset="0"/>
              </a:rPr>
              <a:t> 쓰는 데이터를 주로 저장하는데 사용된다</a:t>
            </a:r>
            <a:r>
              <a:rPr dirty="0">
                <a:latin typeface="Arial" charset="0"/>
              </a:rPr>
              <a:t>. </a:t>
            </a:r>
            <a:endParaRPr lang="ko-KR" altLang="en-US" dirty="0">
              <a:latin typeface="Arial" charset="0"/>
            </a:endParaRPr>
          </a:p>
          <a:p>
            <a:pPr lvl="2">
              <a:defRPr/>
            </a:pPr>
            <a:endParaRPr dirty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005263"/>
            <a:ext cx="3168650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기억장치의 개요</a:t>
            </a:r>
            <a:endParaRPr lang="ko-KR" altLang="en-US" smtClean="0"/>
          </a:p>
        </p:txBody>
      </p:sp>
      <p:sp>
        <p:nvSpPr>
          <p:cNvPr id="614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/>
            <a:r>
              <a:rPr altLang="ko-KR" dirty="0"/>
              <a:t>기억장치는 주기억장치와 보조기억장치로 구분</a:t>
            </a:r>
            <a:endParaRPr lang="en-US" altLang="ko-KR" dirty="0"/>
          </a:p>
          <a:p>
            <a:pPr lvl="1" latinLnBrk="1"/>
            <a:r>
              <a:rPr altLang="ko-KR" dirty="0"/>
              <a:t>주기억장치</a:t>
            </a:r>
            <a:r>
              <a:rPr lang="en-US" altLang="ko-KR" dirty="0"/>
              <a:t>(main memory) 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중앙처리장치</a:t>
            </a:r>
            <a:r>
              <a:rPr dirty="0">
                <a:latin typeface="Arial" charset="0"/>
              </a:rPr>
              <a:t>(CPU, Central Processor Unit)</a:t>
            </a:r>
            <a:r>
              <a:rPr lang="ko-KR" spc="-100" dirty="0">
                <a:latin typeface="Arial" charset="0"/>
              </a:rPr>
              <a:t>와 접근 통신이 가능한 </a:t>
            </a:r>
            <a:r>
              <a:rPr lang="ko-KR" spc="-100" dirty="0" smtClean="0">
                <a:latin typeface="Arial" charset="0"/>
              </a:rPr>
              <a:t>기억장치</a:t>
            </a:r>
            <a:r>
              <a:rPr lang="ko-KR" altLang="en-US" spc="-100" dirty="0" smtClean="0">
                <a:latin typeface="Arial" charset="0"/>
              </a:rPr>
              <a:t>다</a:t>
            </a:r>
            <a:r>
              <a:rPr lang="en-US" altLang="ko-KR" spc="-100" dirty="0" smtClean="0">
                <a:latin typeface="Arial" charset="0"/>
              </a:rPr>
              <a:t>.</a:t>
            </a:r>
            <a:endParaRPr spc="-100"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</a:pPr>
            <a:endParaRPr dirty="0">
              <a:latin typeface="Arial" charset="0"/>
            </a:endParaRPr>
          </a:p>
          <a:p>
            <a:pPr lvl="1" latinLnBrk="1"/>
            <a:r>
              <a:rPr altLang="ko-KR" dirty="0"/>
              <a:t>보조기억장치</a:t>
            </a:r>
            <a:r>
              <a:rPr lang="en-US" altLang="ko-KR" dirty="0"/>
              <a:t>(auxiliary memory)</a:t>
            </a:r>
          </a:p>
          <a:p>
            <a:pPr lvl="3" latinLnBrk="1">
              <a:tabLst>
                <a:tab pos="269875" algn="l"/>
              </a:tabLst>
            </a:pPr>
            <a:r>
              <a:rPr lang="ko-KR" dirty="0">
                <a:latin typeface="Arial" charset="0"/>
              </a:rPr>
              <a:t>현재는 필요하지 않은 프로그램이나 데이터를 저장하고 있다가 데이터나 프로그램을 요구하는 경우 주기억장치로 데이터를 전달하는 </a:t>
            </a:r>
            <a:r>
              <a:rPr lang="ko-KR" dirty="0" smtClean="0">
                <a:latin typeface="Arial" charset="0"/>
              </a:rPr>
              <a:t>저장장치</a:t>
            </a:r>
            <a:r>
              <a:rPr lang="ko-KR" altLang="en-US" dirty="0" smtClean="0">
                <a:latin typeface="Arial" charset="0"/>
              </a:rPr>
              <a:t>다</a:t>
            </a:r>
            <a:r>
              <a:rPr lang="en-US" altLang="ko-KR" dirty="0" smtClean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1" latinLnBrk="1"/>
            <a:endParaRPr lang="en-US" altLang="ko-KR" dirty="0">
              <a:latin typeface="Arial" charset="0"/>
            </a:endParaRPr>
          </a:p>
          <a:p>
            <a:pPr lvl="1"/>
            <a:endParaRPr dirty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644900"/>
            <a:ext cx="5510213" cy="263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ROM</a:t>
            </a:r>
            <a:r>
              <a:rPr altLang="ko-KR" dirty="0"/>
              <a:t>의 구성</a:t>
            </a:r>
            <a:endParaRPr lang="en-US" altLang="ko-KR" dirty="0"/>
          </a:p>
          <a:p>
            <a:pPr lvl="1" latinLnBrk="1">
              <a:defRPr/>
            </a:pPr>
            <a:r>
              <a:rPr altLang="ko-KR" dirty="0"/>
              <a:t>주소 입력을 통한 데이터를 읽을 위치를 결정하게 하는 주소 </a:t>
            </a:r>
            <a:r>
              <a:rPr altLang="ko-KR" dirty="0" err="1"/>
              <a:t>디코더가</a:t>
            </a:r>
            <a:r>
              <a:rPr altLang="ko-KR" dirty="0"/>
              <a:t> 존재하고 이것은 기억장치의 배열과 </a:t>
            </a:r>
            <a:r>
              <a:rPr altLang="ko-KR" dirty="0" smtClean="0"/>
              <a:t>연결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 lvl="1" latinLnBrk="1">
              <a:defRPr/>
            </a:pPr>
            <a:r>
              <a:rPr lang="en-US" altLang="ko-KR" dirty="0"/>
              <a:t>ROM</a:t>
            </a:r>
            <a:r>
              <a:rPr altLang="ko-KR" dirty="0"/>
              <a:t>의 구성에 대한 블록도</a:t>
            </a:r>
            <a:endParaRPr lang="en-US" altLang="ko-KR" dirty="0"/>
          </a:p>
          <a:p>
            <a:pPr lvl="1" latinLnBrk="1">
              <a:defRPr/>
            </a:pPr>
            <a:endParaRPr lang="en-US" altLang="ko-KR" dirty="0"/>
          </a:p>
          <a:p>
            <a:pPr lvl="1" latinLnBrk="1">
              <a:defRPr/>
            </a:pPr>
            <a:endParaRPr lang="en-US" altLang="ko-KR" dirty="0"/>
          </a:p>
          <a:p>
            <a:pPr lvl="1" latinLnBrk="1">
              <a:defRPr/>
            </a:pPr>
            <a:endParaRPr lang="en-US" altLang="ko-KR" dirty="0"/>
          </a:p>
          <a:p>
            <a:pPr lvl="1" latinLnBrk="1">
              <a:defRPr/>
            </a:pPr>
            <a:endParaRPr lang="en-US" altLang="ko-KR" dirty="0"/>
          </a:p>
          <a:p>
            <a:pPr lvl="1" latinLnBrk="1">
              <a:defRPr/>
            </a:pPr>
            <a:endParaRPr lang="en-US" altLang="ko-KR" dirty="0"/>
          </a:p>
          <a:p>
            <a:pPr lvl="1" latinLnBrk="1">
              <a:defRPr/>
            </a:pPr>
            <a:endParaRPr lang="en-US" altLang="ko-KR" dirty="0"/>
          </a:p>
          <a:p>
            <a:pPr lvl="1" latinLnBrk="1">
              <a:defRPr/>
            </a:pPr>
            <a:endParaRPr lang="en-US" altLang="ko-KR" dirty="0"/>
          </a:p>
          <a:p>
            <a:pPr lvl="3" latinLnBrk="1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N</a:t>
            </a:r>
            <a:r>
              <a:rPr lang="ko-KR" dirty="0">
                <a:latin typeface="Arial" charset="0"/>
              </a:rPr>
              <a:t>개의 </a:t>
            </a:r>
            <a:r>
              <a:rPr lang="ko-KR" dirty="0" err="1">
                <a:latin typeface="Arial" charset="0"/>
              </a:rPr>
              <a:t>입력선은</a:t>
            </a:r>
            <a:r>
              <a:rPr lang="ko-KR" dirty="0">
                <a:latin typeface="Arial" charset="0"/>
              </a:rPr>
              <a:t> </a:t>
            </a:r>
            <a:r>
              <a:rPr lang="ko-KR" dirty="0" err="1">
                <a:latin typeface="Arial" charset="0"/>
              </a:rPr>
              <a:t>디코더에</a:t>
            </a:r>
            <a:r>
              <a:rPr lang="ko-KR" dirty="0">
                <a:latin typeface="Arial" charset="0"/>
              </a:rPr>
              <a:t> 의해서</a:t>
            </a:r>
            <a:r>
              <a:rPr dirty="0">
                <a:latin typeface="Arial" charset="0"/>
              </a:rPr>
              <a:t> 2</a:t>
            </a:r>
            <a:r>
              <a:rPr baseline="30000" dirty="0">
                <a:latin typeface="Arial" charset="0"/>
              </a:rPr>
              <a:t>N</a:t>
            </a:r>
            <a:r>
              <a:rPr lang="ko-KR" dirty="0">
                <a:latin typeface="Arial" charset="0"/>
              </a:rPr>
              <a:t>개의 주소가 존재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이것은</a:t>
            </a:r>
            <a:r>
              <a:rPr dirty="0">
                <a:latin typeface="Arial" charset="0"/>
              </a:rPr>
              <a:t> 2</a:t>
            </a:r>
            <a:r>
              <a:rPr baseline="30000" dirty="0">
                <a:latin typeface="Arial" charset="0"/>
              </a:rPr>
              <a:t>N</a:t>
            </a:r>
            <a:r>
              <a:rPr lang="ko-KR" dirty="0">
                <a:latin typeface="Arial" charset="0"/>
              </a:rPr>
              <a:t>개의 워드가 존재하는 것과 동일한 </a:t>
            </a:r>
            <a:r>
              <a:rPr lang="ko-KR" dirty="0" smtClean="0">
                <a:latin typeface="Arial" charset="0"/>
              </a:rPr>
              <a:t>의미</a:t>
            </a:r>
            <a:r>
              <a:rPr lang="ko-KR" altLang="en-US" dirty="0" smtClean="0">
                <a:latin typeface="Arial" charset="0"/>
              </a:rPr>
              <a:t>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기억장치 배열에서 워드의 길이는</a:t>
            </a:r>
            <a:r>
              <a:rPr dirty="0">
                <a:latin typeface="Arial" charset="0"/>
              </a:rPr>
              <a:t> M</a:t>
            </a:r>
            <a:r>
              <a:rPr lang="ko-KR" dirty="0">
                <a:latin typeface="Arial" charset="0"/>
              </a:rPr>
              <a:t>비트이고 이것이 출력 비트가 된다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2" latinLnBrk="1">
              <a:defRPr/>
            </a:pPr>
            <a:endParaRPr dirty="0"/>
          </a:p>
          <a:p>
            <a:pPr lvl="1">
              <a:defRPr/>
            </a:pPr>
            <a:endParaRPr dirty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51911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ROM</a:t>
            </a:r>
            <a:r>
              <a:rPr altLang="ko-KR" dirty="0"/>
              <a:t>의 회로도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OR </a:t>
            </a:r>
            <a:r>
              <a:rPr altLang="ko-KR" dirty="0" err="1"/>
              <a:t>게이트의</a:t>
            </a:r>
            <a:r>
              <a:rPr altLang="ko-KR" dirty="0"/>
              <a:t> 연결 관계를 통해서 기억장치 배열을 형성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ROM</a:t>
            </a:r>
            <a:r>
              <a:rPr altLang="ko-KR" dirty="0"/>
              <a:t>에 저장된 데이터는</a:t>
            </a:r>
            <a:r>
              <a:rPr lang="en-US" altLang="ko-KR" dirty="0"/>
              <a:t> OR </a:t>
            </a:r>
            <a:r>
              <a:rPr altLang="ko-KR" dirty="0" err="1"/>
              <a:t>게이트의</a:t>
            </a:r>
            <a:r>
              <a:rPr altLang="ko-KR" dirty="0"/>
              <a:t> 고정된 연결로 표현되고</a:t>
            </a:r>
            <a:r>
              <a:rPr lang="en-US" altLang="ko-KR" dirty="0"/>
              <a:t>, </a:t>
            </a:r>
            <a:r>
              <a:rPr altLang="ko-KR" dirty="0"/>
              <a:t>이것의 변경은 불가능해서 항상 동일하게 출력</a:t>
            </a:r>
            <a:endParaRPr lang="en-US" altLang="ko-KR" dirty="0"/>
          </a:p>
          <a:p>
            <a:pPr lvl="3">
              <a:defRPr/>
            </a:pPr>
            <a:r>
              <a:rPr lang="ko-KR" dirty="0">
                <a:latin typeface="Arial" charset="0"/>
              </a:rPr>
              <a:t>결과적으로 읽기만 가능하고 </a:t>
            </a:r>
            <a:r>
              <a:rPr lang="ko-KR" dirty="0" err="1">
                <a:latin typeface="Arial" charset="0"/>
              </a:rPr>
              <a:t>비휘발성인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의 특성을 잘 만족한다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그리고 </a:t>
            </a:r>
            <a:r>
              <a:rPr dirty="0">
                <a:latin typeface="Arial" charset="0"/>
              </a:rPr>
              <a:t>OR </a:t>
            </a:r>
            <a:r>
              <a:rPr lang="ko-KR" dirty="0" err="1">
                <a:latin typeface="Arial" charset="0"/>
              </a:rPr>
              <a:t>게이트의</a:t>
            </a:r>
            <a:r>
              <a:rPr lang="ko-KR" dirty="0">
                <a:latin typeface="Arial" charset="0"/>
              </a:rPr>
              <a:t> 수는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의 출력선의 수와 </a:t>
            </a:r>
            <a:r>
              <a:rPr lang="ko-KR" dirty="0" smtClean="0">
                <a:latin typeface="Arial" charset="0"/>
              </a:rPr>
              <a:t>동일</a:t>
            </a:r>
            <a:r>
              <a:rPr lang="ko-KR" altLang="en-US" dirty="0" smtClean="0">
                <a:latin typeface="Arial" charset="0"/>
              </a:rPr>
              <a:t>하다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>
              <a:defRPr/>
            </a:pPr>
            <a:endParaRPr dirty="0">
              <a:latin typeface="Arial" charset="0"/>
            </a:endParaRPr>
          </a:p>
          <a:p>
            <a:pPr lvl="1">
              <a:defRPr/>
            </a:pPr>
            <a:r>
              <a:rPr lang="en-US" altLang="ko-KR" dirty="0"/>
              <a:t>ROM</a:t>
            </a:r>
            <a:r>
              <a:rPr altLang="ko-KR" dirty="0"/>
              <a:t>의 회로도</a:t>
            </a:r>
            <a:endParaRPr lang="en-US" altLang="ko-KR" dirty="0"/>
          </a:p>
          <a:p>
            <a:pPr lvl="2">
              <a:defRPr/>
            </a:pPr>
            <a:endParaRPr dirty="0"/>
          </a:p>
          <a:p>
            <a:pPr lvl="2">
              <a:defRPr/>
            </a:pPr>
            <a:endParaRPr dirty="0"/>
          </a:p>
          <a:p>
            <a:pPr lvl="2">
              <a:defRPr/>
            </a:pPr>
            <a:endParaRPr dirty="0"/>
          </a:p>
          <a:p>
            <a:pPr lvl="3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5</a:t>
            </a:r>
            <a:r>
              <a:rPr lang="ko-KR" dirty="0">
                <a:latin typeface="Arial" charset="0"/>
              </a:rPr>
              <a:t>비트의 주소 </a:t>
            </a:r>
            <a:r>
              <a:rPr lang="ko-KR" dirty="0" err="1">
                <a:latin typeface="Arial" charset="0"/>
              </a:rPr>
              <a:t>입력선이</a:t>
            </a:r>
            <a:r>
              <a:rPr lang="ko-KR" dirty="0">
                <a:latin typeface="Arial" charset="0"/>
              </a:rPr>
              <a:t> 존재하므로</a:t>
            </a:r>
            <a:r>
              <a:rPr dirty="0">
                <a:latin typeface="Arial" charset="0"/>
              </a:rPr>
              <a:t> 32(= 2</a:t>
            </a:r>
            <a:r>
              <a:rPr baseline="30000" dirty="0">
                <a:latin typeface="Arial" charset="0"/>
              </a:rPr>
              <a:t>5</a:t>
            </a:r>
            <a:r>
              <a:rPr dirty="0">
                <a:latin typeface="Arial" charset="0"/>
              </a:rPr>
              <a:t>)</a:t>
            </a:r>
            <a:r>
              <a:rPr lang="ko-KR" dirty="0">
                <a:latin typeface="Arial" charset="0"/>
              </a:rPr>
              <a:t>개의 워드가 </a:t>
            </a:r>
            <a:r>
              <a:rPr lang="ko-KR" dirty="0" smtClean="0">
                <a:latin typeface="Arial" charset="0"/>
              </a:rPr>
              <a:t>존재</a:t>
            </a:r>
            <a:r>
              <a:rPr lang="ko-KR" altLang="en-US" dirty="0" smtClean="0">
                <a:latin typeface="Arial" charset="0"/>
              </a:rPr>
              <a:t>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r>
              <a:rPr lang="ko-KR" dirty="0">
                <a:latin typeface="Arial" charset="0"/>
              </a:rPr>
              <a:t>출력은</a:t>
            </a:r>
            <a:r>
              <a:rPr dirty="0">
                <a:latin typeface="Arial" charset="0"/>
              </a:rPr>
              <a:t> 4</a:t>
            </a:r>
            <a:r>
              <a:rPr lang="ko-KR" dirty="0">
                <a:latin typeface="Arial" charset="0"/>
              </a:rPr>
              <a:t>비트의 이진 데이터를 출력한다</a:t>
            </a:r>
            <a:r>
              <a:rPr dirty="0">
                <a:latin typeface="Arial" charset="0"/>
              </a:rPr>
              <a:t>. </a:t>
            </a:r>
            <a:r>
              <a:rPr lang="ko-KR" dirty="0">
                <a:latin typeface="Arial" charset="0"/>
              </a:rPr>
              <a:t>이 때 </a:t>
            </a:r>
            <a:r>
              <a:rPr lang="ko-KR" dirty="0" err="1">
                <a:latin typeface="Arial" charset="0"/>
              </a:rPr>
              <a:t>출력값</a:t>
            </a:r>
            <a:r>
              <a:rPr dirty="0">
                <a:latin typeface="Arial" charset="0"/>
              </a:rPr>
              <a:t> F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, F</a:t>
            </a:r>
            <a:r>
              <a:rPr baseline="-25000" dirty="0">
                <a:latin typeface="Arial" charset="0"/>
              </a:rPr>
              <a:t>2</a:t>
            </a:r>
            <a:r>
              <a:rPr dirty="0">
                <a:latin typeface="Arial" charset="0"/>
              </a:rPr>
              <a:t>, F</a:t>
            </a:r>
            <a:r>
              <a:rPr baseline="-25000" dirty="0">
                <a:latin typeface="Arial" charset="0"/>
              </a:rPr>
              <a:t>3</a:t>
            </a:r>
            <a:r>
              <a:rPr dirty="0">
                <a:latin typeface="Arial" charset="0"/>
              </a:rPr>
              <a:t>, F</a:t>
            </a:r>
            <a:r>
              <a:rPr baseline="-25000" dirty="0">
                <a:latin typeface="Arial" charset="0"/>
              </a:rPr>
              <a:t>4</a:t>
            </a:r>
            <a:r>
              <a:rPr lang="ko-KR" dirty="0">
                <a:latin typeface="Arial" charset="0"/>
              </a:rPr>
              <a:t>는</a:t>
            </a:r>
            <a:r>
              <a:rPr dirty="0">
                <a:latin typeface="Arial" charset="0"/>
              </a:rPr>
              <a:t> OR </a:t>
            </a:r>
            <a:r>
              <a:rPr lang="ko-KR" dirty="0" err="1">
                <a:latin typeface="Arial" charset="0"/>
              </a:rPr>
              <a:t>게이트</a:t>
            </a:r>
            <a:r>
              <a:rPr lang="ko-KR" dirty="0">
                <a:latin typeface="Arial" charset="0"/>
              </a:rPr>
              <a:t> 입력과 각 워드간 과의 연결에 따라서 </a:t>
            </a:r>
            <a:r>
              <a:rPr lang="ko-KR" dirty="0" smtClean="0">
                <a:latin typeface="Arial" charset="0"/>
              </a:rPr>
              <a:t>결정</a:t>
            </a:r>
            <a:r>
              <a:rPr lang="ko-KR" altLang="en-US" dirty="0" smtClean="0">
                <a:latin typeface="Arial" charset="0"/>
              </a:rPr>
              <a:t>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r>
              <a:rPr dirty="0">
                <a:latin typeface="Arial" charset="0"/>
              </a:rPr>
              <a:t>ROM</a:t>
            </a:r>
            <a:r>
              <a:rPr lang="ko-KR" dirty="0">
                <a:latin typeface="Arial" charset="0"/>
              </a:rPr>
              <a:t>에서는 쓰기 동작이 없으므로 입력단자가 존재하지 않</a:t>
            </a:r>
            <a:r>
              <a:rPr lang="ko-KR" altLang="en-US" dirty="0">
                <a:latin typeface="Arial" charset="0"/>
              </a:rPr>
              <a:t>는</a:t>
            </a:r>
            <a:r>
              <a:rPr lang="ko-KR" dirty="0">
                <a:latin typeface="Arial" charset="0"/>
              </a:rPr>
              <a:t>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2">
              <a:defRPr/>
            </a:pPr>
            <a:endParaRPr dirty="0"/>
          </a:p>
          <a:p>
            <a:pPr lvl="2">
              <a:defRPr/>
            </a:pPr>
            <a:r>
              <a:rPr lang="ko-KR" dirty="0"/>
              <a:t> </a:t>
            </a:r>
            <a:endParaRPr dirty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286125"/>
            <a:ext cx="32734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 dirty="0"/>
              <a:t>2 × 4 ROM</a:t>
            </a:r>
            <a:r>
              <a:rPr altLang="ko-KR" dirty="0"/>
              <a:t>의 내부조직 </a:t>
            </a:r>
            <a:endParaRPr lang="en-US" altLang="ko-KR" dirty="0"/>
          </a:p>
          <a:p>
            <a:pPr lvl="1"/>
            <a:r>
              <a:rPr altLang="ko-KR" dirty="0"/>
              <a:t>워드의 길이는</a:t>
            </a:r>
            <a:r>
              <a:rPr lang="en-US" altLang="ko-KR" dirty="0"/>
              <a:t> 3</a:t>
            </a:r>
            <a:r>
              <a:rPr altLang="ko-KR" dirty="0"/>
              <a:t>비트이고</a:t>
            </a:r>
            <a:r>
              <a:rPr lang="en-US" altLang="ko-KR" dirty="0"/>
              <a:t> 4</a:t>
            </a:r>
            <a:r>
              <a:rPr altLang="ko-KR" dirty="0"/>
              <a:t>개의 워드가 존재</a:t>
            </a:r>
            <a:r>
              <a:rPr lang="en-US" altLang="ko-KR" dirty="0"/>
              <a:t>, </a:t>
            </a:r>
            <a:r>
              <a:rPr altLang="ko-KR" dirty="0"/>
              <a:t>출력은</a:t>
            </a:r>
            <a:r>
              <a:rPr lang="en-US" altLang="ko-KR" dirty="0"/>
              <a:t> 3</a:t>
            </a:r>
            <a:r>
              <a:rPr altLang="ko-KR" dirty="0" smtClean="0"/>
              <a:t>비트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3" latinLnBrk="1"/>
            <a:r>
              <a:rPr dirty="0">
                <a:latin typeface="Arial" charset="0"/>
              </a:rPr>
              <a:t>A</a:t>
            </a:r>
            <a:r>
              <a:rPr baseline="-25000" dirty="0">
                <a:latin typeface="Arial" charset="0"/>
              </a:rPr>
              <a:t>0</a:t>
            </a:r>
            <a:r>
              <a:rPr dirty="0">
                <a:latin typeface="Arial" charset="0"/>
              </a:rPr>
              <a:t>A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=00</a:t>
            </a:r>
            <a:r>
              <a:rPr lang="ko-KR" dirty="0">
                <a:latin typeface="Arial" charset="0"/>
              </a:rPr>
              <a:t>이면</a:t>
            </a:r>
            <a:r>
              <a:rPr dirty="0">
                <a:latin typeface="Arial" charset="0"/>
              </a:rPr>
              <a:t> D</a:t>
            </a:r>
            <a:r>
              <a:rPr baseline="-25000" dirty="0">
                <a:latin typeface="Arial" charset="0"/>
              </a:rPr>
              <a:t>0</a:t>
            </a:r>
            <a:r>
              <a:rPr lang="ko-KR" dirty="0">
                <a:latin typeface="Arial" charset="0"/>
              </a:rPr>
              <a:t>가 선택되고 출력</a:t>
            </a:r>
            <a:r>
              <a:rPr dirty="0">
                <a:latin typeface="Arial" charset="0"/>
              </a:rPr>
              <a:t> F</a:t>
            </a:r>
            <a:r>
              <a:rPr baseline="-25000" dirty="0">
                <a:latin typeface="Arial" charset="0"/>
              </a:rPr>
              <a:t>0</a:t>
            </a:r>
            <a:r>
              <a:rPr dirty="0">
                <a:latin typeface="Arial" charset="0"/>
              </a:rPr>
              <a:t>F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F</a:t>
            </a:r>
            <a:r>
              <a:rPr baseline="-25000"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은</a:t>
            </a:r>
            <a:r>
              <a:rPr dirty="0">
                <a:latin typeface="Arial" charset="0"/>
              </a:rPr>
              <a:t> 101</a:t>
            </a:r>
            <a:r>
              <a:rPr lang="ko-KR" dirty="0">
                <a:latin typeface="Arial" charset="0"/>
              </a:rPr>
              <a:t>이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dirty="0">
                <a:latin typeface="Arial" charset="0"/>
              </a:rPr>
              <a:t>A</a:t>
            </a:r>
            <a:r>
              <a:rPr baseline="-25000" dirty="0">
                <a:latin typeface="Arial" charset="0"/>
              </a:rPr>
              <a:t>0</a:t>
            </a:r>
            <a:r>
              <a:rPr dirty="0">
                <a:latin typeface="Arial" charset="0"/>
              </a:rPr>
              <a:t>A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=01</a:t>
            </a:r>
            <a:r>
              <a:rPr lang="ko-KR" dirty="0">
                <a:latin typeface="Arial" charset="0"/>
              </a:rPr>
              <a:t>이면</a:t>
            </a:r>
            <a:r>
              <a:rPr dirty="0">
                <a:latin typeface="Arial" charset="0"/>
              </a:rPr>
              <a:t> D</a:t>
            </a:r>
            <a:r>
              <a:rPr baseline="-25000" dirty="0">
                <a:latin typeface="Arial" charset="0"/>
              </a:rPr>
              <a:t>1</a:t>
            </a:r>
            <a:r>
              <a:rPr lang="ko-KR" dirty="0">
                <a:latin typeface="Arial" charset="0"/>
              </a:rPr>
              <a:t>이 선택되고 출력</a:t>
            </a:r>
            <a:r>
              <a:rPr dirty="0">
                <a:latin typeface="Arial" charset="0"/>
              </a:rPr>
              <a:t> F</a:t>
            </a:r>
            <a:r>
              <a:rPr baseline="-25000" dirty="0">
                <a:latin typeface="Arial" charset="0"/>
              </a:rPr>
              <a:t>0</a:t>
            </a:r>
            <a:r>
              <a:rPr dirty="0">
                <a:latin typeface="Arial" charset="0"/>
              </a:rPr>
              <a:t>F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F</a:t>
            </a:r>
            <a:r>
              <a:rPr baseline="-25000"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은</a:t>
            </a:r>
            <a:r>
              <a:rPr dirty="0">
                <a:latin typeface="Arial" charset="0"/>
              </a:rPr>
              <a:t> 011</a:t>
            </a:r>
            <a:r>
              <a:rPr lang="ko-KR" dirty="0">
                <a:latin typeface="Arial" charset="0"/>
              </a:rPr>
              <a:t>이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dirty="0">
                <a:latin typeface="Arial" charset="0"/>
              </a:rPr>
              <a:t>A</a:t>
            </a:r>
            <a:r>
              <a:rPr baseline="-25000" dirty="0">
                <a:latin typeface="Arial" charset="0"/>
              </a:rPr>
              <a:t>0</a:t>
            </a:r>
            <a:r>
              <a:rPr dirty="0">
                <a:latin typeface="Arial" charset="0"/>
              </a:rPr>
              <a:t>A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=10</a:t>
            </a:r>
            <a:r>
              <a:rPr lang="ko-KR" dirty="0">
                <a:latin typeface="Arial" charset="0"/>
              </a:rPr>
              <a:t>이면</a:t>
            </a:r>
            <a:r>
              <a:rPr dirty="0">
                <a:latin typeface="Arial" charset="0"/>
              </a:rPr>
              <a:t> D</a:t>
            </a:r>
            <a:r>
              <a:rPr baseline="-25000"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이 선택되고 출력</a:t>
            </a:r>
            <a:r>
              <a:rPr dirty="0">
                <a:latin typeface="Arial" charset="0"/>
              </a:rPr>
              <a:t> F</a:t>
            </a:r>
            <a:r>
              <a:rPr baseline="-25000" dirty="0">
                <a:latin typeface="Arial" charset="0"/>
              </a:rPr>
              <a:t>0</a:t>
            </a:r>
            <a:r>
              <a:rPr dirty="0">
                <a:latin typeface="Arial" charset="0"/>
              </a:rPr>
              <a:t>F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F</a:t>
            </a:r>
            <a:r>
              <a:rPr baseline="-25000"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은</a:t>
            </a:r>
            <a:r>
              <a:rPr dirty="0">
                <a:latin typeface="Arial" charset="0"/>
              </a:rPr>
              <a:t> 100</a:t>
            </a:r>
            <a:r>
              <a:rPr lang="ko-KR" dirty="0">
                <a:latin typeface="Arial" charset="0"/>
              </a:rPr>
              <a:t>이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dirty="0">
                <a:latin typeface="Arial" charset="0"/>
              </a:rPr>
              <a:t>A</a:t>
            </a:r>
            <a:r>
              <a:rPr baseline="-25000" dirty="0">
                <a:latin typeface="Arial" charset="0"/>
              </a:rPr>
              <a:t>0</a:t>
            </a:r>
            <a:r>
              <a:rPr dirty="0">
                <a:latin typeface="Arial" charset="0"/>
              </a:rPr>
              <a:t>A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=11</a:t>
            </a:r>
            <a:r>
              <a:rPr lang="ko-KR" dirty="0">
                <a:latin typeface="Arial" charset="0"/>
              </a:rPr>
              <a:t>이면</a:t>
            </a:r>
            <a:r>
              <a:rPr dirty="0">
                <a:latin typeface="Arial" charset="0"/>
              </a:rPr>
              <a:t> D</a:t>
            </a:r>
            <a:r>
              <a:rPr baseline="-25000" dirty="0">
                <a:latin typeface="Arial" charset="0"/>
              </a:rPr>
              <a:t>3</a:t>
            </a:r>
            <a:r>
              <a:rPr lang="ko-KR" dirty="0">
                <a:latin typeface="Arial" charset="0"/>
              </a:rPr>
              <a:t>이 선택되고 출력</a:t>
            </a:r>
            <a:r>
              <a:rPr dirty="0">
                <a:latin typeface="Arial" charset="0"/>
              </a:rPr>
              <a:t> F</a:t>
            </a:r>
            <a:r>
              <a:rPr baseline="-25000" dirty="0">
                <a:latin typeface="Arial" charset="0"/>
              </a:rPr>
              <a:t>0</a:t>
            </a:r>
            <a:r>
              <a:rPr dirty="0">
                <a:latin typeface="Arial" charset="0"/>
              </a:rPr>
              <a:t>F</a:t>
            </a:r>
            <a:r>
              <a:rPr baseline="-25000" dirty="0">
                <a:latin typeface="Arial" charset="0"/>
              </a:rPr>
              <a:t>1</a:t>
            </a:r>
            <a:r>
              <a:rPr dirty="0">
                <a:latin typeface="Arial" charset="0"/>
              </a:rPr>
              <a:t>F</a:t>
            </a:r>
            <a:r>
              <a:rPr baseline="-25000" dirty="0">
                <a:latin typeface="Arial" charset="0"/>
              </a:rPr>
              <a:t>2</a:t>
            </a:r>
            <a:r>
              <a:rPr lang="ko-KR" dirty="0">
                <a:latin typeface="Arial" charset="0"/>
              </a:rPr>
              <a:t>은</a:t>
            </a:r>
            <a:r>
              <a:rPr dirty="0">
                <a:latin typeface="Arial" charset="0"/>
              </a:rPr>
              <a:t> 111</a:t>
            </a:r>
            <a:r>
              <a:rPr lang="ko-KR" dirty="0">
                <a:latin typeface="Arial" charset="0"/>
              </a:rPr>
              <a:t>이 된다</a:t>
            </a:r>
            <a:r>
              <a:rPr dirty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/>
            <a:endParaRPr dirty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289300"/>
            <a:ext cx="46863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488" y="3497263"/>
            <a:ext cx="31242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 dirty="0"/>
              <a:t>ROM</a:t>
            </a:r>
            <a:r>
              <a:rPr altLang="ko-KR" dirty="0"/>
              <a:t>의 종류 </a:t>
            </a:r>
            <a:endParaRPr lang="en-US" altLang="ko-KR" dirty="0"/>
          </a:p>
          <a:p>
            <a:pPr lvl="1"/>
            <a:r>
              <a:rPr lang="en-US" altLang="ko-KR" dirty="0"/>
              <a:t>ROM</a:t>
            </a:r>
            <a:r>
              <a:rPr altLang="ko-KR" dirty="0"/>
              <a:t>은 반도체를 만드는데 사용하는 소자에 따라 분류할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3"/>
            <a:r>
              <a:rPr lang="ko-KR" dirty="0">
                <a:latin typeface="Arial" charset="0"/>
              </a:rPr>
              <a:t>트랜지스터</a:t>
            </a:r>
            <a:r>
              <a:rPr dirty="0">
                <a:latin typeface="Arial" charset="0"/>
              </a:rPr>
              <a:t>-</a:t>
            </a:r>
            <a:r>
              <a:rPr lang="ko-KR" dirty="0">
                <a:latin typeface="Arial" charset="0"/>
              </a:rPr>
              <a:t>트랜지스터 논리</a:t>
            </a:r>
            <a:r>
              <a:rPr dirty="0">
                <a:latin typeface="Arial" charset="0"/>
              </a:rPr>
              <a:t>(TTL)</a:t>
            </a:r>
            <a:r>
              <a:rPr lang="ko-KR" dirty="0">
                <a:latin typeface="Arial" charset="0"/>
              </a:rPr>
              <a:t>의 </a:t>
            </a:r>
            <a:r>
              <a:rPr lang="ko-KR" dirty="0" err="1">
                <a:latin typeface="Arial" charset="0"/>
              </a:rPr>
              <a:t>바이폴러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과 금속 </a:t>
            </a:r>
            <a:r>
              <a:rPr lang="ko-KR" dirty="0" err="1">
                <a:latin typeface="Arial" charset="0"/>
              </a:rPr>
              <a:t>산화막</a:t>
            </a:r>
            <a:r>
              <a:rPr lang="ko-KR" dirty="0">
                <a:latin typeface="Arial" charset="0"/>
              </a:rPr>
              <a:t> 반도체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이 있다</a:t>
            </a:r>
            <a:r>
              <a:rPr dirty="0">
                <a:latin typeface="Arial" charset="0"/>
              </a:rPr>
              <a:t>. </a:t>
            </a:r>
          </a:p>
          <a:p>
            <a:pPr lvl="3"/>
            <a:endParaRPr dirty="0"/>
          </a:p>
          <a:p>
            <a:pPr lvl="1" latinLnBrk="1"/>
            <a:r>
              <a:rPr lang="en-US" altLang="ko-KR" dirty="0"/>
              <a:t>ROM</a:t>
            </a:r>
            <a:r>
              <a:rPr altLang="ko-KR" dirty="0"/>
              <a:t>의 제조상 분류</a:t>
            </a:r>
            <a:endParaRPr lang="en-US" altLang="ko-KR" dirty="0"/>
          </a:p>
          <a:p>
            <a:pPr lvl="3" latinLnBrk="1"/>
            <a:r>
              <a:rPr dirty="0">
                <a:latin typeface="Arial" charset="0"/>
              </a:rPr>
              <a:t>Mask ROM</a:t>
            </a:r>
            <a:r>
              <a:rPr lang="ko-KR" dirty="0">
                <a:latin typeface="Arial" charset="0"/>
              </a:rPr>
              <a:t>과</a:t>
            </a:r>
            <a:r>
              <a:rPr dirty="0">
                <a:latin typeface="Arial" charset="0"/>
              </a:rPr>
              <a:t> PROM</a:t>
            </a:r>
            <a:r>
              <a:rPr lang="ko-KR" dirty="0">
                <a:latin typeface="Arial" charset="0"/>
              </a:rPr>
              <a:t>은 </a:t>
            </a:r>
            <a:r>
              <a:rPr lang="ko-KR" dirty="0" err="1">
                <a:latin typeface="Arial" charset="0"/>
              </a:rPr>
              <a:t>바이폴라형</a:t>
            </a:r>
            <a:r>
              <a:rPr dirty="0">
                <a:latin typeface="Arial" charset="0"/>
              </a:rPr>
              <a:t>, MOS</a:t>
            </a:r>
            <a:r>
              <a:rPr lang="ko-KR" dirty="0">
                <a:latin typeface="Arial" charset="0"/>
              </a:rPr>
              <a:t>형 두 가지로 제조 가능하다</a:t>
            </a:r>
            <a:r>
              <a:rPr dirty="0">
                <a:latin typeface="Arial" charset="0"/>
              </a:rPr>
              <a:t>.</a:t>
            </a:r>
            <a:endParaRPr dirty="0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16338"/>
            <a:ext cx="6297613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5427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 dirty="0"/>
              <a:t>Mask ROM</a:t>
            </a:r>
            <a:r>
              <a:rPr dirty="0"/>
              <a:t>과 </a:t>
            </a:r>
            <a:r>
              <a:rPr lang="en-US" altLang="ko-KR" dirty="0"/>
              <a:t>PROM(Programmable ROM) </a:t>
            </a:r>
          </a:p>
          <a:p>
            <a:pPr lvl="1"/>
            <a:r>
              <a:rPr lang="en-US" altLang="ko-KR" dirty="0"/>
              <a:t>Mask ROM </a:t>
            </a:r>
          </a:p>
          <a:p>
            <a:pPr lvl="3" latinLnBrk="1"/>
            <a:r>
              <a:rPr dirty="0">
                <a:latin typeface="Arial" charset="0"/>
              </a:rPr>
              <a:t>ROM </a:t>
            </a:r>
            <a:r>
              <a:rPr lang="ko-KR" dirty="0">
                <a:latin typeface="Arial" charset="0"/>
              </a:rPr>
              <a:t>제작사 측에서 저장 데이터에 맞게 회로를 구성해서 만들어 놓았기 때문에 내용 변경이 </a:t>
            </a:r>
            <a:r>
              <a:rPr lang="ko-KR" dirty="0" smtClean="0">
                <a:latin typeface="Arial" charset="0"/>
              </a:rPr>
              <a:t>불가능</a:t>
            </a:r>
            <a:r>
              <a:rPr lang="ko-KR" altLang="en-US" dirty="0" smtClean="0">
                <a:latin typeface="Arial" charset="0"/>
              </a:rPr>
              <a:t>하다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/>
            <a:r>
              <a:rPr dirty="0">
                <a:latin typeface="Arial" charset="0"/>
              </a:rPr>
              <a:t>Mask ROM</a:t>
            </a:r>
            <a:r>
              <a:rPr lang="ko-KR" dirty="0">
                <a:latin typeface="Arial" charset="0"/>
              </a:rPr>
              <a:t>에 데이터를 집어넣기 위해서는 반드시 반도체 회사에 주문해 특별히 만들어야 하며</a:t>
            </a:r>
            <a:r>
              <a:rPr dirty="0">
                <a:latin typeface="Arial" charset="0"/>
              </a:rPr>
              <a:t>, Mask ROM</a:t>
            </a:r>
            <a:r>
              <a:rPr lang="ko-KR" dirty="0">
                <a:latin typeface="Arial" charset="0"/>
              </a:rPr>
              <a:t>은 한번의 기록으로 더 이상 데이터를 변경할 수 없기 때문에 일반적으로 컴퓨터의 주 메모리로 사용하는 것은 불가능하다</a:t>
            </a:r>
            <a:r>
              <a:rPr dirty="0">
                <a:latin typeface="Arial" charset="0"/>
              </a:rPr>
              <a:t>.</a:t>
            </a:r>
          </a:p>
          <a:p>
            <a:pPr lvl="1" latinLnBrk="1"/>
            <a:r>
              <a:rPr lang="en-US" altLang="ko-KR" dirty="0"/>
              <a:t>PROM(Programmable ROM) </a:t>
            </a:r>
            <a:endParaRPr altLang="ko-KR" dirty="0"/>
          </a:p>
          <a:p>
            <a:pPr lvl="3" latinLnBrk="1"/>
            <a:r>
              <a:rPr lang="ko-KR" dirty="0">
                <a:latin typeface="Arial" charset="0"/>
              </a:rPr>
              <a:t>사용자가 특별한 장비인</a:t>
            </a:r>
            <a:r>
              <a:rPr dirty="0">
                <a:latin typeface="Arial" charset="0"/>
              </a:rPr>
              <a:t> PROM writer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사용하여 필요한 논리 기능을 직접 기록할 수 있다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최초의 </a:t>
            </a:r>
            <a:r>
              <a:rPr dirty="0">
                <a:latin typeface="Arial" charset="0"/>
              </a:rPr>
              <a:t>PROM</a:t>
            </a:r>
            <a:r>
              <a:rPr lang="ko-KR" dirty="0">
                <a:latin typeface="Arial" charset="0"/>
              </a:rPr>
              <a:t>은</a:t>
            </a:r>
            <a:r>
              <a:rPr dirty="0">
                <a:latin typeface="Arial" charset="0"/>
              </a:rPr>
              <a:t> 1</a:t>
            </a:r>
            <a:r>
              <a:rPr lang="ko-KR" dirty="0">
                <a:latin typeface="Arial" charset="0"/>
              </a:rPr>
              <a:t>회에 한해서 새로운 내용으로 변경할 수 있는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이다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 smtClean="0">
                <a:latin typeface="Arial" charset="0"/>
              </a:rPr>
              <a:t>한</a:t>
            </a:r>
            <a:r>
              <a:rPr lang="en-US" altLang="ko-KR" dirty="0" smtClean="0">
                <a:latin typeface="Arial" charset="0"/>
              </a:rPr>
              <a:t> </a:t>
            </a:r>
            <a:r>
              <a:rPr lang="ko-KR" dirty="0" smtClean="0">
                <a:latin typeface="Arial" charset="0"/>
              </a:rPr>
              <a:t>번 </a:t>
            </a:r>
            <a:r>
              <a:rPr lang="ko-KR" dirty="0">
                <a:latin typeface="Arial" charset="0"/>
              </a:rPr>
              <a:t>기록한 내용을 변경하거나 삭제할 수 </a:t>
            </a:r>
            <a:r>
              <a:rPr lang="ko-KR" dirty="0" smtClean="0">
                <a:latin typeface="Arial" charset="0"/>
              </a:rPr>
              <a:t>없다</a:t>
            </a:r>
            <a:r>
              <a:rPr lang="en-US" altLang="ko-KR" dirty="0" smtClean="0">
                <a:latin typeface="Arial" charset="0"/>
              </a:rPr>
              <a:t>.</a:t>
            </a:r>
            <a:endParaRPr lang="ko-KR" dirty="0">
              <a:latin typeface="Arial" charset="0"/>
            </a:endParaRPr>
          </a:p>
          <a:p>
            <a:pPr lvl="3" latinLnBrk="1"/>
            <a:endParaRPr dirty="0">
              <a:latin typeface="Arial" charset="0"/>
            </a:endParaRPr>
          </a:p>
          <a:p>
            <a:pPr lvl="3"/>
            <a:endParaRPr dirty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5075238"/>
            <a:ext cx="27146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EPROM(Erasable PROM) </a:t>
            </a:r>
          </a:p>
          <a:p>
            <a:pPr lvl="1" latinLnBrk="1">
              <a:defRPr/>
            </a:pPr>
            <a:r>
              <a:rPr altLang="ko-KR" spc="-100"/>
              <a:t>필요할 때마다 기억된 내용을 지우고 다른 새로운 내용을 기록할 수 있</a:t>
            </a:r>
            <a:r>
              <a:rPr spc="-100"/>
              <a:t>다</a:t>
            </a:r>
            <a:r>
              <a:rPr lang="en-US" altLang="ko-KR" spc="-100"/>
              <a:t>. </a:t>
            </a:r>
          </a:p>
          <a:p>
            <a:pPr lvl="1" latinLnBrk="1">
              <a:defRPr/>
            </a:pPr>
            <a:r>
              <a:rPr altLang="ko-KR"/>
              <a:t>레이저를 이용한 </a:t>
            </a:r>
            <a:r>
              <a:rPr lang="en-US" altLang="ko-KR"/>
              <a:t>ROM writer</a:t>
            </a:r>
            <a:r>
              <a:rPr altLang="ko-KR"/>
              <a:t>를 사용하면 새로운 데이터의 쓰기가 가능</a:t>
            </a:r>
            <a:r>
              <a:rPr lang="en-US" altLang="ko-KR"/>
              <a:t> </a:t>
            </a:r>
          </a:p>
          <a:p>
            <a:pPr lvl="3" latinLnBrk="1">
              <a:defRPr/>
            </a:pPr>
            <a:r>
              <a:rPr lang="ko-KR"/>
              <a:t>데이터를 입력하는 쓰기 동작은</a:t>
            </a:r>
            <a:r>
              <a:t> PROM</a:t>
            </a:r>
            <a:r>
              <a:rPr lang="ko-KR"/>
              <a:t>과 동일하고</a:t>
            </a:r>
            <a:r>
              <a:t>, </a:t>
            </a:r>
            <a:r>
              <a:rPr lang="ko-KR"/>
              <a:t>상단의 창에 자외선을 쏘이면 내용이 삭제되므로 새롭게 데이터를 다시 쓸 수 있다</a:t>
            </a:r>
            <a:r>
              <a:t>. </a:t>
            </a:r>
          </a:p>
          <a:p>
            <a:pPr lvl="1" latinLnBrk="1">
              <a:defRPr/>
            </a:pPr>
            <a:r>
              <a:rPr altLang="ko-KR"/>
              <a:t>저장된 데이터들을 삭제하는 방법에 따라서</a:t>
            </a:r>
            <a:r>
              <a:rPr lang="en-US" altLang="ko-KR"/>
              <a:t> UVEPROM(Ultra Violate Erasable PROM)</a:t>
            </a:r>
            <a:r>
              <a:rPr altLang="ko-KR"/>
              <a:t>과</a:t>
            </a:r>
            <a:r>
              <a:rPr lang="en-US" altLang="ko-KR"/>
              <a:t> EEPROM(Electrically Erasable PROM)</a:t>
            </a:r>
            <a:r>
              <a:rPr altLang="ko-KR"/>
              <a:t>으로 구분</a:t>
            </a: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UVEPROM</a:t>
            </a:r>
            <a:r>
              <a:rPr lang="ko-KR">
                <a:latin typeface="Arial" charset="0"/>
              </a:rPr>
              <a:t>은 칩 중앙부에 동그란 유리창이 놓여있고 이 창을 통해 일정시간 자외선을 쏘여주면 내부에 기록되어 있는 데이터가 </a:t>
            </a:r>
            <a:r>
              <a:rPr lang="ko-KR" altLang="en-US">
                <a:latin typeface="Arial" charset="0"/>
              </a:rPr>
              <a:t>삭제된다</a:t>
            </a:r>
            <a:r>
              <a:rPr>
                <a:latin typeface="Arial" charset="0"/>
              </a:rPr>
              <a:t>.  </a:t>
            </a:r>
            <a:endParaRPr lang="ko-KR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EEPROM</a:t>
            </a:r>
            <a:r>
              <a:rPr lang="ko-KR">
                <a:latin typeface="Arial" charset="0"/>
              </a:rPr>
              <a:t>은</a:t>
            </a:r>
            <a:r>
              <a:rPr>
                <a:latin typeface="Arial" charset="0"/>
              </a:rPr>
              <a:t> </a:t>
            </a:r>
            <a:r>
              <a:rPr lang="ko-KR">
                <a:latin typeface="Arial" charset="0"/>
              </a:rPr>
              <a:t>전기적으로만 지울 수 있는</a:t>
            </a:r>
            <a:r>
              <a:rPr>
                <a:latin typeface="Arial" charset="0"/>
              </a:rPr>
              <a:t> PROM</a:t>
            </a:r>
            <a:r>
              <a:rPr lang="ko-KR">
                <a:latin typeface="Arial" charset="0"/>
              </a:rPr>
              <a:t>으로 칩의 한 핀에 전기적 신호를 </a:t>
            </a:r>
            <a:r>
              <a:rPr lang="ko-KR" spc="-100">
                <a:latin typeface="Arial" charset="0"/>
              </a:rPr>
              <a:t>가해줌으로써 내부 데이터가 지워지게 </a:t>
            </a:r>
            <a:r>
              <a:rPr lang="ko-KR" altLang="en-US" spc="-100">
                <a:latin typeface="Arial" charset="0"/>
              </a:rPr>
              <a:t>된</a:t>
            </a:r>
            <a:r>
              <a:rPr lang="ko-KR" spc="-100">
                <a:latin typeface="Arial" charset="0"/>
              </a:rPr>
              <a:t>다</a:t>
            </a:r>
            <a:r>
              <a:rPr spc="-100">
                <a:latin typeface="Arial" charset="0"/>
              </a:rPr>
              <a:t>. </a:t>
            </a:r>
            <a:r>
              <a:rPr lang="ko-KR" spc="-100">
                <a:latin typeface="Arial" charset="0"/>
              </a:rPr>
              <a:t>전기 신호를 사용하므로 훨씬 편리한 점이 많지만</a:t>
            </a:r>
            <a:r>
              <a:rPr spc="-100">
                <a:latin typeface="Arial" charset="0"/>
              </a:rPr>
              <a:t>, </a:t>
            </a:r>
            <a:r>
              <a:rPr lang="ko-KR" spc="-100">
                <a:latin typeface="Arial" charset="0"/>
              </a:rPr>
              <a:t>가격이 월등히 비싸며</a:t>
            </a:r>
            <a:r>
              <a:rPr spc="-100">
                <a:latin typeface="Arial" charset="0"/>
              </a:rPr>
              <a:t>, </a:t>
            </a:r>
            <a:r>
              <a:rPr lang="ko-KR" spc="-100">
                <a:latin typeface="Arial" charset="0"/>
              </a:rPr>
              <a:t>쓰기</a:t>
            </a:r>
            <a:r>
              <a:rPr spc="-100">
                <a:latin typeface="Arial" charset="0"/>
              </a:rPr>
              <a:t>/</a:t>
            </a:r>
            <a:r>
              <a:rPr lang="ko-KR" spc="-100">
                <a:latin typeface="Arial" charset="0"/>
              </a:rPr>
              <a:t>지우기 속도가 느린 단점이 있다</a:t>
            </a:r>
            <a:r>
              <a:rPr spc="-100">
                <a:latin typeface="Arial" charset="0"/>
              </a:rPr>
              <a:t>. </a:t>
            </a:r>
            <a:endParaRPr lang="ko-KR" spc="-100">
              <a:latin typeface="Arial" charset="0"/>
            </a:endParaRPr>
          </a:p>
          <a:p>
            <a:pPr lvl="3" latinLnBrk="1">
              <a:defRPr/>
            </a:pPr>
            <a:endParaRPr/>
          </a:p>
          <a:p>
            <a:pPr lvl="1">
              <a:defRPr/>
            </a:pPr>
            <a:endParaRPr/>
          </a:p>
        </p:txBody>
      </p:sp>
      <p:pic>
        <p:nvPicPr>
          <p:cNvPr id="55300" name="Picture 2" descr="E:\[1001]_도서\[1021]_(기획)_컴퓨터 구조와 원리_개정\[11]_원고관련\02_개정판\00_그림 자료\ch07\ch07-38_UVEPR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154613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3" descr="E:\[1001]_도서\[1021]_(기획)_컴퓨터 구조와 원리_개정\[11]_원고관련\02_개정판\00_그림 자료\ch07\ch07-39_EEPRO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5137150"/>
            <a:ext cx="1531937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ko-KR" altLang="en-US" sz="2800" b="1" smtClean="0"/>
              <a:t>임의접근 기억장치와 읽기 전용기억장치</a:t>
            </a:r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플래시 메모리</a:t>
            </a:r>
            <a:r>
              <a:rPr lang="en-US" altLang="ko-KR" dirty="0"/>
              <a:t>(Flash Memory)</a:t>
            </a:r>
          </a:p>
          <a:p>
            <a:pPr lvl="1" latinLnBrk="1">
              <a:defRPr/>
            </a:pPr>
            <a:r>
              <a:rPr lang="en-US" altLang="ko-KR" spc="-100" dirty="0">
                <a:latin typeface="Arial" charset="0"/>
              </a:rPr>
              <a:t>EEPROM</a:t>
            </a:r>
            <a:r>
              <a:rPr altLang="ko-KR" spc="-100" dirty="0">
                <a:latin typeface="Arial" charset="0"/>
              </a:rPr>
              <a:t>의 한 종류이지만</a:t>
            </a:r>
            <a:r>
              <a:rPr lang="en-US" altLang="ko-KR" spc="-100" dirty="0">
                <a:latin typeface="Arial" charset="0"/>
              </a:rPr>
              <a:t> EEPROM</a:t>
            </a:r>
            <a:r>
              <a:rPr altLang="ko-KR" spc="-100" dirty="0">
                <a:latin typeface="Arial" charset="0"/>
              </a:rPr>
              <a:t>과는 다르게 블록단위로 데이터를 입력</a:t>
            </a:r>
            <a:endParaRPr lang="en-US" altLang="ko-KR" spc="-100" dirty="0">
              <a:latin typeface="Arial" charset="0"/>
            </a:endParaRPr>
          </a:p>
          <a:p>
            <a:pPr lvl="1" latinLnBrk="1">
              <a:defRPr/>
            </a:pPr>
            <a:r>
              <a:rPr altLang="ko-KR" dirty="0">
                <a:latin typeface="Arial" charset="0"/>
              </a:rPr>
              <a:t>읽기와 쓰기 동작이 자유로운 편이어서 </a:t>
            </a:r>
            <a:r>
              <a:rPr lang="en-US" altLang="ko-KR" dirty="0">
                <a:latin typeface="Arial" charset="0"/>
              </a:rPr>
              <a:t>RAM</a:t>
            </a:r>
            <a:r>
              <a:rPr altLang="ko-KR" dirty="0">
                <a:latin typeface="Arial" charset="0"/>
              </a:rPr>
              <a:t>과</a:t>
            </a:r>
            <a:r>
              <a:rPr lang="en-US" altLang="ko-KR" dirty="0">
                <a:latin typeface="Arial" charset="0"/>
              </a:rPr>
              <a:t> ROM</a:t>
            </a:r>
            <a:r>
              <a:rPr altLang="ko-KR" dirty="0">
                <a:latin typeface="Arial" charset="0"/>
              </a:rPr>
              <a:t>의 중간적인 위치</a:t>
            </a:r>
            <a:endParaRPr lang="en-US" altLang="ko-KR" dirty="0">
              <a:latin typeface="Arial" charset="0"/>
            </a:endParaRPr>
          </a:p>
          <a:p>
            <a:pPr lvl="3" latinLnBrk="1">
              <a:defRPr/>
            </a:pPr>
            <a:r>
              <a:rPr lang="ko-KR" dirty="0">
                <a:latin typeface="Arial" charset="0"/>
              </a:rPr>
              <a:t>작은 카드 크기의 보조기억장치로 만들어서 하드디스크 대신 사용하면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접근 속도가 하드디스크보다 훨씬 고속일 뿐만 아니라 반도체 기억장치이기 때문에 외부충격에 매우 </a:t>
            </a:r>
            <a:r>
              <a:rPr lang="ko-KR" dirty="0" err="1" smtClean="0">
                <a:latin typeface="Arial" charset="0"/>
              </a:rPr>
              <a:t>강한다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>
              <a:defRPr/>
            </a:pPr>
            <a:r>
              <a:rPr lang="ko-KR" dirty="0">
                <a:latin typeface="Arial" charset="0"/>
              </a:rPr>
              <a:t>데이터를 읽는 과정은 일반 </a:t>
            </a:r>
            <a:r>
              <a:rPr dirty="0">
                <a:latin typeface="Arial" charset="0"/>
              </a:rPr>
              <a:t>RAM</a:t>
            </a:r>
            <a:r>
              <a:rPr lang="ko-KR" dirty="0">
                <a:latin typeface="Arial" charset="0"/>
              </a:rPr>
              <a:t>과 비슷하게 설계 할 수 있지만 데이터를 써넣기 위해서는 시간이 상당히 오래 걸리며</a:t>
            </a:r>
            <a:r>
              <a:rPr dirty="0">
                <a:latin typeface="Arial" charset="0"/>
              </a:rPr>
              <a:t>, RAM</a:t>
            </a:r>
            <a:r>
              <a:rPr lang="ko-KR" dirty="0" err="1">
                <a:latin typeface="Arial" charset="0"/>
              </a:rPr>
              <a:t>처럼</a:t>
            </a:r>
            <a:r>
              <a:rPr lang="ko-KR" dirty="0">
                <a:latin typeface="Arial" charset="0"/>
              </a:rPr>
              <a:t> 쉽게 </a:t>
            </a:r>
            <a:r>
              <a:rPr lang="ko-KR" dirty="0" smtClean="0">
                <a:latin typeface="Arial" charset="0"/>
              </a:rPr>
              <a:t>설계</a:t>
            </a:r>
            <a:r>
              <a:rPr lang="ko-KR" altLang="en-US" dirty="0" smtClean="0">
                <a:latin typeface="Arial" charset="0"/>
              </a:rPr>
              <a:t>할 수 없다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>
              <a:defRPr/>
            </a:pPr>
            <a:r>
              <a:rPr dirty="0">
                <a:latin typeface="Arial" charset="0"/>
              </a:rPr>
              <a:t>RAM</a:t>
            </a:r>
            <a:r>
              <a:rPr lang="ko-KR" dirty="0">
                <a:latin typeface="Arial" charset="0"/>
              </a:rPr>
              <a:t>은 데이터를 읽고 쓸 수 있는 횟수에 거의 제한이 없어서 칩의 수명이 다하는 동안까지 사용할 수 있는 반면 플래시 메모리는 십만에서 백만 번 이상의 쓰기를 한 후에는 데이터를 더 이상 쓸 수가 없다</a:t>
            </a:r>
            <a:r>
              <a:rPr dirty="0">
                <a:latin typeface="Arial" charset="0"/>
              </a:rPr>
              <a:t>. </a:t>
            </a:r>
            <a:endParaRPr lang="ko-KR" dirty="0">
              <a:latin typeface="Arial" charset="0"/>
            </a:endParaRPr>
          </a:p>
          <a:p>
            <a:pPr lvl="2">
              <a:defRPr/>
            </a:pPr>
            <a:endParaRPr dirty="0"/>
          </a:p>
        </p:txBody>
      </p:sp>
      <p:pic>
        <p:nvPicPr>
          <p:cNvPr id="56324" name="Picture 2" descr="E:\[1001]_도서\[1021]_(기획)_컴퓨터 구조와 원리_개정\[11]_원고관련\02_개정판\00_그림 자료\ch07\ch07-40_플래시 메모리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4751388"/>
            <a:ext cx="2909887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4" descr="E:\[1001]_도서\[1021]_(기획)_컴퓨터 구조와 원리_개정\[11]_원고관련\02_개정판\00_그림 자료\ch07\ch07-40_플래시 메모리-0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724400"/>
            <a:ext cx="30575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z="2800" b="1" smtClean="0"/>
              <a:t>기억장치의 확장</a:t>
            </a:r>
            <a:endParaRPr lang="ko-KR" altLang="en-US" smtClean="0"/>
          </a:p>
        </p:txBody>
      </p:sp>
      <p:sp>
        <p:nvSpPr>
          <p:cNvPr id="593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 smtClean="0"/>
              <a:t>워드</a:t>
            </a:r>
            <a:r>
              <a:rPr lang="en-US" altLang="ko-KR" dirty="0" smtClean="0"/>
              <a:t> </a:t>
            </a:r>
            <a:r>
              <a:rPr altLang="ko-KR" dirty="0" smtClean="0"/>
              <a:t>길이의 </a:t>
            </a:r>
            <a:r>
              <a:rPr altLang="ko-KR" dirty="0"/>
              <a:t>확장</a:t>
            </a:r>
            <a:endParaRPr lang="en-US" altLang="ko-KR" dirty="0"/>
          </a:p>
          <a:p>
            <a:pPr lvl="3"/>
            <a:r>
              <a:rPr altLang="ko-KR" spc="-100" dirty="0" err="1"/>
              <a:t>기억장치</a:t>
            </a:r>
            <a:r>
              <a:rPr altLang="ko-KR" spc="-100" dirty="0"/>
              <a:t> </a:t>
            </a:r>
            <a:r>
              <a:rPr altLang="ko-KR" spc="-100" dirty="0" err="1"/>
              <a:t>칩들의</a:t>
            </a:r>
            <a:r>
              <a:rPr altLang="ko-KR" spc="-100" dirty="0"/>
              <a:t> </a:t>
            </a:r>
            <a:r>
              <a:rPr altLang="ko-KR" spc="-100" dirty="0" err="1"/>
              <a:t>주소버스와</a:t>
            </a:r>
            <a:r>
              <a:rPr altLang="ko-KR" spc="-100" dirty="0"/>
              <a:t> </a:t>
            </a:r>
            <a:r>
              <a:rPr altLang="ko-KR" spc="-100" dirty="0" err="1"/>
              <a:t>제어버스는</a:t>
            </a:r>
            <a:r>
              <a:rPr altLang="ko-KR" spc="-100" dirty="0"/>
              <a:t> </a:t>
            </a:r>
            <a:r>
              <a:rPr altLang="ko-KR" spc="-100" dirty="0" err="1"/>
              <a:t>공통신호를</a:t>
            </a:r>
            <a:r>
              <a:rPr altLang="ko-KR" spc="-100" dirty="0"/>
              <a:t> </a:t>
            </a:r>
            <a:r>
              <a:rPr altLang="ko-KR" spc="-100" dirty="0" err="1"/>
              <a:t>사용하고</a:t>
            </a:r>
            <a:r>
              <a:rPr altLang="ko-KR" spc="-100" dirty="0"/>
              <a:t> </a:t>
            </a:r>
            <a:r>
              <a:rPr altLang="ko-KR" spc="-100" dirty="0" err="1"/>
              <a:t>여러</a:t>
            </a:r>
            <a:r>
              <a:rPr altLang="ko-KR" spc="-100" dirty="0"/>
              <a:t> </a:t>
            </a:r>
            <a:r>
              <a:rPr altLang="ko-KR" spc="-100" dirty="0" err="1"/>
              <a:t>워드를</a:t>
            </a:r>
            <a:r>
              <a:rPr altLang="ko-KR" spc="-100" dirty="0"/>
              <a:t> </a:t>
            </a:r>
            <a:r>
              <a:rPr altLang="ko-KR" spc="-100" dirty="0" err="1"/>
              <a:t>순차적으로</a:t>
            </a:r>
            <a:r>
              <a:rPr altLang="ko-KR" spc="-100" dirty="0"/>
              <a:t> </a:t>
            </a:r>
            <a:r>
              <a:rPr altLang="ko-KR" spc="-100" dirty="0" err="1" smtClean="0"/>
              <a:t>연결하여</a:t>
            </a:r>
            <a:r>
              <a:rPr altLang="ko-KR" spc="-100" dirty="0" smtClean="0"/>
              <a:t> </a:t>
            </a:r>
            <a:r>
              <a:rPr altLang="ko-KR" spc="-100" dirty="0" err="1"/>
              <a:t>워드의</a:t>
            </a:r>
            <a:r>
              <a:rPr altLang="ko-KR" spc="-100" dirty="0"/>
              <a:t> </a:t>
            </a:r>
            <a:r>
              <a:rPr altLang="ko-KR" spc="-100" dirty="0" err="1"/>
              <a:t>용량을</a:t>
            </a:r>
            <a:r>
              <a:rPr altLang="ko-KR" spc="-100" dirty="0"/>
              <a:t> </a:t>
            </a:r>
            <a:r>
              <a:rPr altLang="ko-KR" spc="-100" dirty="0" err="1"/>
              <a:t>유지하면서</a:t>
            </a:r>
            <a:r>
              <a:rPr altLang="ko-KR" spc="-100" dirty="0"/>
              <a:t> </a:t>
            </a:r>
            <a:r>
              <a:rPr altLang="ko-KR" spc="-100" dirty="0" err="1" smtClean="0"/>
              <a:t>길이</a:t>
            </a:r>
            <a:r>
              <a:rPr lang="ko-KR" altLang="en-US" spc="-100" dirty="0" err="1" smtClean="0"/>
              <a:t>를</a:t>
            </a:r>
            <a:r>
              <a:rPr altLang="ko-KR" spc="-100" dirty="0" smtClean="0"/>
              <a:t> </a:t>
            </a:r>
            <a:r>
              <a:rPr altLang="ko-KR" spc="-100" dirty="0" err="1" smtClean="0"/>
              <a:t>확장할</a:t>
            </a:r>
            <a:r>
              <a:rPr altLang="ko-KR" spc="-100" dirty="0" smtClean="0"/>
              <a:t> </a:t>
            </a:r>
            <a:r>
              <a:rPr altLang="ko-KR" spc="-100" dirty="0"/>
              <a:t>수 </a:t>
            </a:r>
            <a:r>
              <a:rPr altLang="ko-KR" spc="-100" dirty="0" err="1"/>
              <a:t>있다</a:t>
            </a:r>
            <a:r>
              <a:rPr lang="en-US" altLang="ko-KR" spc="-100" dirty="0"/>
              <a:t>. </a:t>
            </a:r>
            <a:endParaRPr lang="en-US" altLang="ko-KR" spc="-100" dirty="0" smtClean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256</a:t>
            </a:r>
            <a:r>
              <a:rPr altLang="ko-KR" dirty="0"/>
              <a:t>×</a:t>
            </a:r>
            <a:r>
              <a:rPr lang="en-US" altLang="ko-KR" dirty="0"/>
              <a:t>4bit ROM </a:t>
            </a:r>
            <a:r>
              <a:rPr altLang="ko-KR" dirty="0"/>
              <a:t>두 개를 이용하여</a:t>
            </a:r>
            <a:r>
              <a:rPr lang="en-US" altLang="ko-KR" dirty="0"/>
              <a:t> 256</a:t>
            </a:r>
            <a:r>
              <a:rPr altLang="ko-KR" dirty="0"/>
              <a:t>×</a:t>
            </a:r>
            <a:r>
              <a:rPr lang="en-US" altLang="ko-KR" dirty="0"/>
              <a:t>8bit</a:t>
            </a:r>
            <a:r>
              <a:rPr altLang="ko-KR" dirty="0"/>
              <a:t>의 기억장치를 만드는 과정</a:t>
            </a:r>
            <a:endParaRPr lang="en-US" altLang="ko-KR" dirty="0"/>
          </a:p>
          <a:p>
            <a:pPr lvl="3"/>
            <a:r>
              <a:rPr lang="ko-KR" dirty="0">
                <a:latin typeface="Arial" charset="0"/>
              </a:rPr>
              <a:t>두 기억장치의 주소버스와 제어버스는 공통 병렬 신호로 사용이 되고</a:t>
            </a:r>
            <a:r>
              <a:rPr dirty="0">
                <a:latin typeface="Arial" charset="0"/>
              </a:rPr>
              <a:t> 4</a:t>
            </a:r>
            <a:r>
              <a:rPr lang="ko-KR" dirty="0">
                <a:latin typeface="Arial" charset="0"/>
              </a:rPr>
              <a:t>비트의 길이를 갖는 각 워드들은 연결되어서</a:t>
            </a:r>
            <a:r>
              <a:rPr dirty="0">
                <a:latin typeface="Arial" charset="0"/>
              </a:rPr>
              <a:t> 8</a:t>
            </a:r>
            <a:r>
              <a:rPr lang="ko-KR" dirty="0">
                <a:latin typeface="Arial" charset="0"/>
              </a:rPr>
              <a:t>비트의 워드길이가 된다</a:t>
            </a:r>
            <a:r>
              <a:rPr dirty="0">
                <a:latin typeface="Arial" charset="0"/>
              </a:rPr>
              <a:t>.</a:t>
            </a:r>
            <a:endParaRPr lang="ko-KR" altLang="en-US" dirty="0">
              <a:latin typeface="Arial" charset="0"/>
            </a:endParaRPr>
          </a:p>
          <a:p>
            <a:pPr lvl="3"/>
            <a:endParaRPr dirty="0"/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644900"/>
            <a:ext cx="60388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8053387" cy="439738"/>
          </a:xfrm>
        </p:spPr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280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ko-KR" altLang="en-US" sz="2800" b="1" smtClean="0"/>
              <a:t>기억장치의 확장</a:t>
            </a:r>
            <a:endParaRPr lang="ko-KR" altLang="en-US" smtClean="0"/>
          </a:p>
        </p:txBody>
      </p:sp>
      <p:sp>
        <p:nvSpPr>
          <p:cNvPr id="614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 smtClean="0"/>
              <a:t>워드</a:t>
            </a:r>
            <a:r>
              <a:rPr lang="en-US" altLang="ko-KR" dirty="0" smtClean="0"/>
              <a:t> </a:t>
            </a:r>
            <a:r>
              <a:rPr altLang="ko-KR" dirty="0" smtClean="0"/>
              <a:t>용량의 </a:t>
            </a:r>
            <a:r>
              <a:rPr altLang="ko-KR" dirty="0"/>
              <a:t>확장</a:t>
            </a:r>
            <a:endParaRPr lang="en-US" altLang="ko-KR" dirty="0"/>
          </a:p>
          <a:p>
            <a:pPr lvl="3" latinLnBrk="1"/>
            <a:r>
              <a:rPr altLang="ko-KR" dirty="0"/>
              <a:t>기억장치 칩들의 칩 선택 신호는 제어 버스를 통해 공통으로 연결되고</a:t>
            </a:r>
            <a:r>
              <a:rPr lang="en-US" altLang="ko-KR" dirty="0"/>
              <a:t>, </a:t>
            </a:r>
            <a:r>
              <a:rPr altLang="ko-KR" dirty="0"/>
              <a:t>각 </a:t>
            </a:r>
            <a:r>
              <a:rPr altLang="ko-KR" spc="-100" dirty="0"/>
              <a:t>기억장치 칩의 선택을 통해서 주소를 확장하고 워드의 용량을 확장을 할 수 </a:t>
            </a:r>
            <a:r>
              <a:rPr altLang="ko-KR" spc="-100" dirty="0" smtClean="0"/>
              <a:t>있</a:t>
            </a:r>
            <a:r>
              <a:rPr lang="ko-KR" altLang="en-US" spc="-100" dirty="0" smtClean="0"/>
              <a:t>음</a:t>
            </a:r>
            <a:endParaRPr lang="en-US" altLang="ko-KR" spc="-100" dirty="0" smtClean="0"/>
          </a:p>
          <a:p>
            <a:pPr lvl="3" latinLnBrk="1"/>
            <a:endParaRPr lang="en-US" altLang="ko-KR" spc="-100" dirty="0"/>
          </a:p>
          <a:p>
            <a:pPr lvl="1" latinLnBrk="1"/>
            <a:r>
              <a:rPr lang="en-US" altLang="ko-KR" dirty="0"/>
              <a:t>256</a:t>
            </a:r>
            <a:r>
              <a:rPr altLang="ko-KR" dirty="0"/>
              <a:t>×</a:t>
            </a:r>
            <a:r>
              <a:rPr lang="en-US" altLang="ko-KR" dirty="0"/>
              <a:t>4bit ROM </a:t>
            </a:r>
            <a:r>
              <a:rPr altLang="ko-KR" dirty="0"/>
              <a:t>두 개를 이용하여 </a:t>
            </a:r>
            <a:r>
              <a:rPr lang="en-US" altLang="ko-KR" dirty="0"/>
              <a:t>512</a:t>
            </a:r>
            <a:r>
              <a:rPr altLang="ko-KR" dirty="0"/>
              <a:t>×</a:t>
            </a:r>
            <a:r>
              <a:rPr lang="en-US" altLang="ko-KR" dirty="0"/>
              <a:t>4bit</a:t>
            </a:r>
            <a:r>
              <a:rPr altLang="ko-KR" dirty="0"/>
              <a:t>의 기억장치를 만드는 과정</a:t>
            </a:r>
            <a:endParaRPr lang="en-US" altLang="ko-KR" dirty="0"/>
          </a:p>
          <a:p>
            <a:pPr lvl="3" latinLnBrk="1"/>
            <a:r>
              <a:rPr lang="ko-KR" dirty="0">
                <a:latin typeface="Arial" charset="0"/>
              </a:rPr>
              <a:t>공통 제어버스의 칩 선택 신호가 첫 번째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을 선택하면 주소</a:t>
            </a:r>
            <a:r>
              <a:rPr dirty="0">
                <a:latin typeface="Arial" charset="0"/>
              </a:rPr>
              <a:t> 0~255</a:t>
            </a:r>
            <a:r>
              <a:rPr lang="ko-KR" dirty="0">
                <a:latin typeface="Arial" charset="0"/>
              </a:rPr>
              <a:t>번지 내에 저장된 데이터를 접근하게 된다</a:t>
            </a:r>
            <a:r>
              <a:rPr dirty="0">
                <a:latin typeface="Arial" charset="0"/>
              </a:rPr>
              <a:t>. </a:t>
            </a:r>
          </a:p>
          <a:p>
            <a:pPr lvl="3" latinLnBrk="1"/>
            <a:r>
              <a:rPr lang="ko-KR" dirty="0">
                <a:latin typeface="Arial" charset="0"/>
              </a:rPr>
              <a:t>두 번째</a:t>
            </a:r>
            <a:r>
              <a:rPr dirty="0">
                <a:latin typeface="Arial" charset="0"/>
              </a:rPr>
              <a:t> ROM</a:t>
            </a:r>
            <a:r>
              <a:rPr lang="ko-KR" dirty="0">
                <a:latin typeface="Arial" charset="0"/>
              </a:rPr>
              <a:t>을 선택하면 주소</a:t>
            </a:r>
            <a:r>
              <a:rPr dirty="0">
                <a:latin typeface="Arial" charset="0"/>
              </a:rPr>
              <a:t> 256~511</a:t>
            </a:r>
            <a:r>
              <a:rPr lang="ko-KR" dirty="0">
                <a:latin typeface="Arial" charset="0"/>
              </a:rPr>
              <a:t>번지 내에 저장된 데이터를 접근할 수 있게 된다</a:t>
            </a:r>
            <a:r>
              <a:rPr dirty="0">
                <a:latin typeface="Arial" charset="0"/>
              </a:rPr>
              <a:t>.    </a:t>
            </a:r>
            <a:endParaRPr lang="ko-KR" dirty="0">
              <a:latin typeface="Arial" charset="0"/>
            </a:endParaRPr>
          </a:p>
          <a:p>
            <a:pPr lvl="1"/>
            <a:endParaRPr dirty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3973513"/>
            <a:ext cx="5349875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기억장치의 개요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주회로기판에서 기억장치의 위치와 종류</a:t>
            </a:r>
            <a:endParaRPr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484313"/>
            <a:ext cx="6370638" cy="484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기억장치의 개요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 dirty="0"/>
              <a:t>기억장치의 성능과 계층구조</a:t>
            </a:r>
            <a:endParaRPr lang="en-US" altLang="ko-KR" dirty="0"/>
          </a:p>
          <a:p>
            <a:pPr marL="106363" lvl="1" indent="0">
              <a:defRPr/>
            </a:pPr>
            <a:r>
              <a:rPr lang="en-US" altLang="ko-KR" dirty="0"/>
              <a:t> </a:t>
            </a:r>
            <a:r>
              <a:rPr altLang="ko-KR" dirty="0"/>
              <a:t>기억장치의 성능 평가 요소</a:t>
            </a:r>
            <a:endParaRPr lang="en-US" altLang="ko-KR" dirty="0"/>
          </a:p>
          <a:p>
            <a:pPr lvl="3" latinLnBrk="1">
              <a:defRPr/>
            </a:pPr>
            <a:r>
              <a:rPr lang="ko-KR" dirty="0">
                <a:latin typeface="Arial" charset="0"/>
              </a:rPr>
              <a:t>기억장치의 성능을 평가하는 대표적인 요소에는 기억용량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접근 시간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사이클 시간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기억장치의 대역폭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데이터 전송률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가격이 있다</a:t>
            </a:r>
            <a:r>
              <a:rPr dirty="0">
                <a:latin typeface="Arial" charset="0"/>
              </a:rPr>
              <a:t>. </a:t>
            </a:r>
          </a:p>
          <a:p>
            <a:pPr marL="457200" lvl="1" indent="-192088" latinLnBrk="1">
              <a:buFontTx/>
              <a:buAutoNum type="circleNumDbPlain"/>
              <a:defRPr/>
            </a:pPr>
            <a:r>
              <a:rPr lang="en-US" altLang="ko-KR" sz="1800" dirty="0"/>
              <a:t> </a:t>
            </a:r>
            <a:r>
              <a:rPr altLang="ko-KR" sz="1800" dirty="0"/>
              <a:t>기억 용량</a:t>
            </a:r>
            <a:r>
              <a:rPr lang="en-US" altLang="ko-KR" sz="1800" dirty="0"/>
              <a:t>(Capacity)</a:t>
            </a:r>
            <a:endParaRPr altLang="ko-KR" sz="1800" dirty="0"/>
          </a:p>
          <a:p>
            <a:pPr lvl="3" latinLnBrk="1">
              <a:defRPr/>
            </a:pPr>
            <a:r>
              <a:rPr lang="ko-KR" dirty="0">
                <a:latin typeface="Arial" charset="0"/>
              </a:rPr>
              <a:t>기억 용량의 단위는 비트</a:t>
            </a:r>
            <a:r>
              <a:rPr dirty="0">
                <a:latin typeface="Arial" charset="0"/>
              </a:rPr>
              <a:t>(bit)</a:t>
            </a:r>
            <a:r>
              <a:rPr lang="ko-KR" dirty="0" err="1">
                <a:latin typeface="Arial" charset="0"/>
              </a:rPr>
              <a:t>를</a:t>
            </a:r>
            <a:r>
              <a:rPr lang="ko-KR" dirty="0">
                <a:latin typeface="Arial" charset="0"/>
              </a:rPr>
              <a:t> 기본으로 하며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바이트</a:t>
            </a:r>
            <a:r>
              <a:rPr dirty="0">
                <a:latin typeface="Arial" charset="0"/>
              </a:rPr>
              <a:t>(byte, 1byte = 8bit), </a:t>
            </a:r>
            <a:r>
              <a:rPr lang="ko-KR" dirty="0">
                <a:latin typeface="Arial" charset="0"/>
              </a:rPr>
              <a:t>단어</a:t>
            </a:r>
            <a:r>
              <a:rPr dirty="0">
                <a:latin typeface="Arial" charset="0"/>
              </a:rPr>
              <a:t>(word)</a:t>
            </a:r>
            <a:r>
              <a:rPr lang="ko-KR" dirty="0">
                <a:latin typeface="Arial" charset="0"/>
              </a:rPr>
              <a:t>가 있다</a:t>
            </a:r>
            <a:r>
              <a:rPr dirty="0">
                <a:latin typeface="Arial" charset="0"/>
              </a:rPr>
              <a:t>. </a:t>
            </a:r>
          </a:p>
          <a:p>
            <a:pPr marL="457200" lvl="1" indent="-192088" latinLnBrk="1">
              <a:buFontTx/>
              <a:buAutoNum type="circleNumDbPlain"/>
              <a:defRPr/>
            </a:pPr>
            <a:r>
              <a:rPr lang="en-US" altLang="ko-KR" sz="1800" dirty="0"/>
              <a:t> </a:t>
            </a:r>
            <a:r>
              <a:rPr altLang="ko-KR" sz="1800" dirty="0"/>
              <a:t>접근 시간</a:t>
            </a:r>
            <a:r>
              <a:rPr lang="en-US" altLang="ko-KR" sz="1800" dirty="0"/>
              <a:t>(Access Time)</a:t>
            </a:r>
            <a:endParaRPr altLang="ko-KR" sz="1800" dirty="0"/>
          </a:p>
          <a:p>
            <a:pPr lvl="3" latinLnBrk="1">
              <a:defRPr/>
            </a:pPr>
            <a:r>
              <a:rPr lang="ko-KR" spc="-110" dirty="0">
                <a:latin typeface="Arial" charset="0"/>
              </a:rPr>
              <a:t>기억장치에 저장된 데이터를 읽거나 새로운 데이터를 기록하는 데 걸리는 </a:t>
            </a:r>
            <a:r>
              <a:rPr lang="ko-KR" spc="-110" dirty="0" smtClean="0">
                <a:latin typeface="Arial" charset="0"/>
              </a:rPr>
              <a:t>시간</a:t>
            </a:r>
            <a:r>
              <a:rPr lang="ko-KR" altLang="en-US" spc="-110" dirty="0" smtClean="0">
                <a:latin typeface="Arial" charset="0"/>
              </a:rPr>
              <a:t>이다</a:t>
            </a:r>
            <a:r>
              <a:rPr lang="en-US" altLang="ko-KR" spc="-110" dirty="0" smtClean="0">
                <a:latin typeface="Arial" charset="0"/>
              </a:rPr>
              <a:t>.</a:t>
            </a:r>
            <a:endParaRPr spc="-110" dirty="0">
              <a:latin typeface="Arial" charset="0"/>
            </a:endParaRPr>
          </a:p>
          <a:p>
            <a:pPr marL="457200" lvl="1" indent="-192088" latinLnBrk="1">
              <a:buFontTx/>
              <a:buAutoNum type="circleNumDbPlain"/>
              <a:defRPr/>
            </a:pPr>
            <a:r>
              <a:rPr lang="en-US" altLang="ko-KR" sz="1800" dirty="0"/>
              <a:t> </a:t>
            </a:r>
            <a:r>
              <a:rPr altLang="ko-KR" sz="1800" dirty="0"/>
              <a:t>사이클 시간</a:t>
            </a:r>
            <a:r>
              <a:rPr lang="en-US" altLang="ko-KR" sz="1800" dirty="0"/>
              <a:t>(Cycle time)</a:t>
            </a:r>
            <a:endParaRPr altLang="ko-KR" sz="1800" dirty="0"/>
          </a:p>
          <a:p>
            <a:pPr lvl="3">
              <a:defRPr/>
            </a:pPr>
            <a:r>
              <a:rPr lang="ko-KR" dirty="0">
                <a:latin typeface="Arial" charset="0"/>
              </a:rPr>
              <a:t>연속적으로 기억장치에 접근을 할 때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두 번을 접근하데 요구되는 최소</a:t>
            </a:r>
            <a:r>
              <a:rPr dirty="0">
                <a:latin typeface="Arial" charset="0"/>
              </a:rPr>
              <a:t> </a:t>
            </a:r>
            <a:r>
              <a:rPr lang="ko-KR" dirty="0" smtClean="0">
                <a:latin typeface="Arial" charset="0"/>
              </a:rPr>
              <a:t>시간</a:t>
            </a:r>
            <a:r>
              <a:rPr lang="ko-KR" altLang="en-US" dirty="0" smtClean="0">
                <a:latin typeface="Arial" charset="0"/>
              </a:rPr>
              <a:t>이다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>
              <a:defRPr/>
            </a:pPr>
            <a:endParaRPr dirty="0">
              <a:latin typeface="Arial" charset="0"/>
            </a:endParaRPr>
          </a:p>
          <a:p>
            <a:pPr lvl="3" latinLnBrk="1">
              <a:defRPr/>
            </a:pPr>
            <a:endParaRPr lang="ko-KR" dirty="0">
              <a:latin typeface="Arial" charset="0"/>
            </a:endParaRPr>
          </a:p>
          <a:p>
            <a:pPr lvl="1">
              <a:defRPr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기억장치의 개요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marL="457200" lvl="1" indent="-276225" latinLnBrk="1">
              <a:buFontTx/>
              <a:buAutoNum type="circleNumDbPlain" startAt="4"/>
              <a:defRPr/>
            </a:pPr>
            <a:r>
              <a:rPr lang="en-US" altLang="ko-KR" sz="1800"/>
              <a:t> </a:t>
            </a:r>
            <a:r>
              <a:rPr altLang="ko-KR" sz="1800"/>
              <a:t>기억장치의 대역폭</a:t>
            </a:r>
            <a:r>
              <a:rPr lang="en-US" altLang="ko-KR" sz="1800"/>
              <a:t>(Bandwidth)</a:t>
            </a:r>
            <a:endParaRPr altLang="ko-KR" sz="1800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기억장치가 한 번에 전송할 수 있는 비트 수 또는 저장할 수 있는 비트 수를 기억장치의 대역폭이라고 한다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marL="457200" lvl="1" indent="-276225" latinLnBrk="1">
              <a:buFontTx/>
              <a:buAutoNum type="circleNumDbPlain" startAt="5"/>
              <a:defRPr/>
            </a:pPr>
            <a:r>
              <a:rPr lang="en-US" altLang="ko-KR" sz="1800"/>
              <a:t> </a:t>
            </a:r>
            <a:r>
              <a:rPr altLang="ko-KR" sz="1800"/>
              <a:t>데이터 전송률</a:t>
            </a:r>
            <a:r>
              <a:rPr lang="en-US" altLang="ko-KR" sz="1800"/>
              <a:t>(Data Transportation)</a:t>
            </a:r>
            <a:endParaRPr altLang="ko-KR" sz="1800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기억장치에서 데이터를 읽는 과정을 수행할 때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초</a:t>
            </a:r>
            <a:r>
              <a:rPr>
                <a:latin typeface="Arial" charset="0"/>
              </a:rPr>
              <a:t>(second)</a:t>
            </a:r>
            <a:r>
              <a:rPr lang="ko-KR">
                <a:latin typeface="Arial" charset="0"/>
              </a:rPr>
              <a:t>당 몇 비트의 데이터가 전송되어서 읽혀지는가를 나타낸 것이 데이터 전송률이다</a:t>
            </a:r>
            <a:r>
              <a:rPr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marL="457200" lvl="1" indent="-276225" latinLnBrk="1">
              <a:buFontTx/>
              <a:buAutoNum type="circleNumDbPlain" startAt="6"/>
              <a:defRPr/>
            </a:pPr>
            <a:r>
              <a:rPr lang="en-US" altLang="ko-KR" sz="1800"/>
              <a:t> </a:t>
            </a:r>
            <a:r>
              <a:rPr altLang="ko-KR" sz="1800"/>
              <a:t>가격</a:t>
            </a:r>
            <a:r>
              <a:rPr lang="en-US" altLang="ko-KR" sz="1800"/>
              <a:t>(Cost)</a:t>
            </a:r>
            <a:endParaRPr altLang="ko-KR" sz="1800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일반적으로 기억장치의 가격은 기억장치의 처리속도와 비례한다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컴퓨터 내부에서는</a:t>
            </a:r>
            <a:r>
              <a:rPr>
                <a:latin typeface="Arial" charset="0"/>
              </a:rPr>
              <a:t> CPU</a:t>
            </a:r>
            <a:r>
              <a:rPr lang="ko-KR">
                <a:latin typeface="Arial" charset="0"/>
              </a:rPr>
              <a:t>의 처리속도와 보조를 맞추기 위해서는 고가의 </a:t>
            </a:r>
            <a:r>
              <a:rPr lang="ko-KR" spc="-100">
                <a:latin typeface="Arial" charset="0"/>
              </a:rPr>
              <a:t>기억장치를 사용한다</a:t>
            </a:r>
            <a:r>
              <a:rPr spc="-100">
                <a:latin typeface="Arial" charset="0"/>
              </a:rPr>
              <a:t>. </a:t>
            </a:r>
            <a:r>
              <a:rPr lang="ko-KR" spc="-100">
                <a:latin typeface="Arial" charset="0"/>
              </a:rPr>
              <a:t>그러나 비용의 한계로 인해 대용량의 기억장치를 구비할 수 없다</a:t>
            </a:r>
            <a:r>
              <a:rPr spc="-100">
                <a:latin typeface="Arial" charset="0"/>
              </a:rPr>
              <a:t>.   </a:t>
            </a:r>
            <a:endParaRPr lang="ko-KR" spc="-100"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 lang="ko-KR">
              <a:latin typeface="Arial" charset="0"/>
            </a:endParaRPr>
          </a:p>
          <a:p>
            <a:pPr lvl="3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기억장치의 개요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기억장치의 계층적 구조</a:t>
            </a:r>
            <a:endParaRPr lang="en-US" altLang="ko-KR" dirty="0"/>
          </a:p>
          <a:p>
            <a:pPr lvl="1"/>
            <a:r>
              <a:rPr altLang="ko-KR" dirty="0"/>
              <a:t>기억장치의 성능을 평가하는 요소들은 서로 상관관계를 가진다</a:t>
            </a:r>
            <a:r>
              <a:rPr lang="en-US" altLang="ko-KR" dirty="0"/>
              <a:t>. </a:t>
            </a:r>
          </a:p>
          <a:p>
            <a:pPr lvl="3"/>
            <a:r>
              <a:rPr lang="ko-KR" dirty="0">
                <a:latin typeface="Arial" charset="0"/>
              </a:rPr>
              <a:t>데이터의 읽고</a:t>
            </a:r>
            <a:r>
              <a:rPr dirty="0">
                <a:latin typeface="Arial" charset="0"/>
              </a:rPr>
              <a:t>, </a:t>
            </a:r>
            <a:r>
              <a:rPr lang="ko-KR" dirty="0">
                <a:latin typeface="Arial" charset="0"/>
              </a:rPr>
              <a:t>쓰기 속도를 향상시키기 위해서는 고가의 고속 기억장치가 </a:t>
            </a:r>
            <a:r>
              <a:rPr lang="ko-KR" dirty="0" smtClean="0">
                <a:latin typeface="Arial" charset="0"/>
              </a:rPr>
              <a:t>필요</a:t>
            </a:r>
            <a:r>
              <a:rPr lang="ko-KR" altLang="en-US" dirty="0" smtClean="0">
                <a:latin typeface="Arial" charset="0"/>
              </a:rPr>
              <a:t>하다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많은 양의 데이터를 저장하기 위해서는 기억장치의 용량이 커져야 하지만 적정 비용을 위해서는 저가의 기억장치가 </a:t>
            </a:r>
            <a:r>
              <a:rPr lang="ko-KR" dirty="0" smtClean="0">
                <a:latin typeface="Arial" charset="0"/>
              </a:rPr>
              <a:t>필요</a:t>
            </a:r>
            <a:r>
              <a:rPr lang="ko-KR" altLang="en-US" dirty="0" smtClean="0">
                <a:latin typeface="Arial" charset="0"/>
              </a:rPr>
              <a:t>하다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/>
            <a:r>
              <a:rPr lang="ko-KR" dirty="0">
                <a:latin typeface="Arial" charset="0"/>
              </a:rPr>
              <a:t>저가의 기억장치를 사용하면 기억장치의 접근속도는 그만큼 느려지게 된다</a:t>
            </a:r>
            <a:r>
              <a:rPr dirty="0">
                <a:latin typeface="Arial" charset="0"/>
              </a:rPr>
              <a:t>.</a:t>
            </a:r>
          </a:p>
          <a:p>
            <a:pPr lvl="3"/>
            <a:endParaRPr dirty="0">
              <a:latin typeface="Arial" charset="0"/>
            </a:endParaRPr>
          </a:p>
          <a:p>
            <a:pPr lvl="1"/>
            <a:r>
              <a:rPr altLang="ko-KR" dirty="0"/>
              <a:t>기억장치 계층구조</a:t>
            </a:r>
            <a:endParaRPr lang="en-US" altLang="ko-KR" dirty="0"/>
          </a:p>
          <a:p>
            <a:pPr lvl="1"/>
            <a:endParaRPr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4149725"/>
            <a:ext cx="66198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b="1" smtClean="0"/>
              <a:t>기억장치의 개요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 dirty="0"/>
              <a:t>기억장치의 분류</a:t>
            </a:r>
            <a:endParaRPr lang="en-US" altLang="ko-KR" dirty="0"/>
          </a:p>
          <a:p>
            <a:pPr lvl="1" latinLnBrk="1"/>
            <a:r>
              <a:rPr altLang="ko-KR" dirty="0"/>
              <a:t>기억장치의 제조 재료에 따른 유형</a:t>
            </a:r>
            <a:endParaRPr altLang="ko-KR" sz="1600" dirty="0"/>
          </a:p>
          <a:p>
            <a:pPr lvl="3" latinLnBrk="1"/>
            <a:r>
              <a:rPr lang="ko-KR" dirty="0">
                <a:latin typeface="Arial" charset="0"/>
              </a:rPr>
              <a:t>반도체 기억장치</a:t>
            </a:r>
            <a:r>
              <a:rPr dirty="0">
                <a:latin typeface="Arial" charset="0"/>
              </a:rPr>
              <a:t>(semiconductor memory) : </a:t>
            </a:r>
            <a:r>
              <a:rPr lang="ko-KR" dirty="0">
                <a:latin typeface="Arial" charset="0"/>
              </a:rPr>
              <a:t>반도체 물질인 실리콘</a:t>
            </a:r>
            <a:r>
              <a:rPr dirty="0">
                <a:latin typeface="Arial" charset="0"/>
              </a:rPr>
              <a:t>(Si) </a:t>
            </a:r>
            <a:r>
              <a:rPr lang="ko-KR" dirty="0">
                <a:latin typeface="Arial" charset="0"/>
              </a:rPr>
              <a:t>칩을 사용하여</a:t>
            </a:r>
            <a:r>
              <a:rPr dirty="0">
                <a:latin typeface="Arial" charset="0"/>
              </a:rPr>
              <a:t> </a:t>
            </a:r>
            <a:r>
              <a:rPr lang="ko-KR" altLang="en-US" dirty="0">
                <a:latin typeface="Arial" charset="0"/>
              </a:rPr>
              <a:t>기억장치를 </a:t>
            </a:r>
            <a:r>
              <a:rPr lang="ko-KR" altLang="en-US" dirty="0" smtClean="0">
                <a:latin typeface="Arial" charset="0"/>
              </a:rPr>
              <a:t>설계한다</a:t>
            </a:r>
            <a:r>
              <a:rPr lang="en-US" altLang="ko-KR" dirty="0" smtClean="0">
                <a:latin typeface="Arial" charset="0"/>
              </a:rPr>
              <a:t>.</a:t>
            </a:r>
            <a:endParaRPr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자기</a:t>
            </a:r>
            <a:r>
              <a:rPr dirty="0">
                <a:latin typeface="Arial" charset="0"/>
              </a:rPr>
              <a:t>-</a:t>
            </a:r>
            <a:r>
              <a:rPr lang="ko-KR" dirty="0">
                <a:latin typeface="Arial" charset="0"/>
              </a:rPr>
              <a:t>표면 기억장치</a:t>
            </a:r>
            <a:r>
              <a:rPr dirty="0">
                <a:latin typeface="Arial" charset="0"/>
              </a:rPr>
              <a:t>(magnetic-surface memory) : </a:t>
            </a:r>
            <a:r>
              <a:rPr lang="ko-KR" dirty="0" err="1">
                <a:latin typeface="Arial" charset="0"/>
              </a:rPr>
              <a:t>자화</a:t>
            </a:r>
            <a:r>
              <a:rPr lang="ko-KR" dirty="0">
                <a:latin typeface="Arial" charset="0"/>
              </a:rPr>
              <a:t> 물질로 코팅된 표면에 정보를 저장한다</a:t>
            </a:r>
            <a:r>
              <a:rPr dirty="0">
                <a:latin typeface="Arial" charset="0"/>
              </a:rPr>
              <a:t>.</a:t>
            </a:r>
          </a:p>
          <a:p>
            <a:pPr lvl="3" latinLnBrk="1"/>
            <a:endParaRPr dirty="0">
              <a:latin typeface="Arial" charset="0"/>
            </a:endParaRPr>
          </a:p>
          <a:p>
            <a:pPr lvl="1" latinLnBrk="1"/>
            <a:r>
              <a:rPr altLang="ko-KR" dirty="0"/>
              <a:t>데이터를 저장하는 성질에 따른 유형</a:t>
            </a:r>
            <a:endParaRPr altLang="ko-KR" sz="1600" dirty="0"/>
          </a:p>
          <a:p>
            <a:pPr lvl="3" latinLnBrk="1"/>
            <a:r>
              <a:rPr lang="ko-KR" dirty="0">
                <a:latin typeface="Arial" charset="0"/>
              </a:rPr>
              <a:t>휘발성</a:t>
            </a:r>
            <a:r>
              <a:rPr dirty="0">
                <a:latin typeface="Arial" charset="0"/>
              </a:rPr>
              <a:t>(volatile) </a:t>
            </a:r>
            <a:r>
              <a:rPr lang="ko-KR" dirty="0" smtClean="0">
                <a:latin typeface="Arial" charset="0"/>
              </a:rPr>
              <a:t>기억장치</a:t>
            </a:r>
            <a:endParaRPr dirty="0" smtClean="0">
              <a:latin typeface="Arial" charset="0"/>
            </a:endParaRPr>
          </a:p>
          <a:p>
            <a:pPr lvl="4"/>
            <a:r>
              <a:rPr lang="ko-KR" dirty="0" smtClean="0">
                <a:latin typeface="Arial" charset="0"/>
              </a:rPr>
              <a:t>일정한 </a:t>
            </a:r>
            <a:r>
              <a:rPr lang="ko-KR" dirty="0">
                <a:latin typeface="Arial" charset="0"/>
              </a:rPr>
              <a:t>시간이 지나거나 전원 공급이 중단되면 기억장치 내의 기록된 모든 데이터가 지워지는 저장장치다</a:t>
            </a:r>
            <a:r>
              <a:rPr dirty="0">
                <a:latin typeface="Arial" charset="0"/>
              </a:rPr>
              <a:t>. </a:t>
            </a:r>
            <a:endParaRPr dirty="0" smtClean="0">
              <a:latin typeface="Arial" charset="0"/>
            </a:endParaRPr>
          </a:p>
          <a:p>
            <a:pPr lvl="4"/>
            <a:r>
              <a:rPr lang="ko-KR" dirty="0" smtClean="0">
                <a:latin typeface="Arial" charset="0"/>
              </a:rPr>
              <a:t>예</a:t>
            </a:r>
            <a:r>
              <a:rPr dirty="0">
                <a:latin typeface="Arial" charset="0"/>
              </a:rPr>
              <a:t>) RAM </a:t>
            </a:r>
            <a:endParaRPr dirty="0" smtClean="0">
              <a:latin typeface="Arial" charset="0"/>
            </a:endParaRPr>
          </a:p>
          <a:p>
            <a:pPr lvl="4"/>
            <a:endParaRPr lang="ko-KR" dirty="0">
              <a:latin typeface="Arial" charset="0"/>
            </a:endParaRPr>
          </a:p>
          <a:p>
            <a:pPr lvl="3" latinLnBrk="1"/>
            <a:r>
              <a:rPr lang="ko-KR" dirty="0">
                <a:latin typeface="Arial" charset="0"/>
              </a:rPr>
              <a:t>비 휘발성</a:t>
            </a:r>
            <a:r>
              <a:rPr dirty="0">
                <a:latin typeface="Arial" charset="0"/>
              </a:rPr>
              <a:t> (nonvolatile) </a:t>
            </a:r>
            <a:r>
              <a:rPr lang="ko-KR" dirty="0">
                <a:latin typeface="Arial" charset="0"/>
              </a:rPr>
              <a:t>기억장치</a:t>
            </a:r>
            <a:r>
              <a:rPr dirty="0">
                <a:latin typeface="Arial" charset="0"/>
              </a:rPr>
              <a:t> </a:t>
            </a:r>
            <a:endParaRPr dirty="0" smtClean="0">
              <a:latin typeface="Arial" charset="0"/>
            </a:endParaRPr>
          </a:p>
          <a:p>
            <a:pPr lvl="4"/>
            <a:r>
              <a:rPr lang="ko-KR" dirty="0" smtClean="0">
                <a:latin typeface="Arial" charset="0"/>
              </a:rPr>
              <a:t>전원 </a:t>
            </a:r>
            <a:r>
              <a:rPr lang="ko-KR" dirty="0">
                <a:latin typeface="Arial" charset="0"/>
              </a:rPr>
              <a:t>공급이 중단되더라도 기억장치 내의 데이터들은 지워지지 않는 저장장치다</a:t>
            </a:r>
            <a:r>
              <a:rPr dirty="0" smtClean="0">
                <a:latin typeface="Arial" charset="0"/>
              </a:rPr>
              <a:t>.</a:t>
            </a:r>
          </a:p>
          <a:p>
            <a:pPr lvl="4"/>
            <a:r>
              <a:rPr lang="ko-KR" dirty="0" smtClean="0">
                <a:latin typeface="Arial" charset="0"/>
              </a:rPr>
              <a:t>예</a:t>
            </a:r>
            <a:r>
              <a:rPr dirty="0">
                <a:latin typeface="Arial" charset="0"/>
              </a:rPr>
              <a:t>) ROM, CD-ROM</a:t>
            </a:r>
          </a:p>
          <a:p>
            <a:pPr lvl="1" latinLnBrk="1"/>
            <a:endParaRPr lang="en-US" altLang="ko-KR" dirty="0">
              <a:latin typeface="Arial" charset="0"/>
            </a:endParaRP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7040</TotalTime>
  <Words>3091</Words>
  <Application>Microsoft Office PowerPoint</Application>
  <PresentationFormat>화면 슬라이드 쇼(4:3)</PresentationFormat>
  <Paragraphs>390</Paragraphs>
  <Slides>49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휴먼엑스포</vt:lpstr>
      <vt:lpstr>Arial</vt:lpstr>
      <vt:lpstr>Cambria Math</vt:lpstr>
      <vt:lpstr>Verdana</vt:lpstr>
      <vt:lpstr>Wingdings</vt:lpstr>
      <vt:lpstr>한빛마스터</vt:lpstr>
      <vt:lpstr>주기억장치</vt:lpstr>
      <vt:lpstr>PowerPoint 프레젠테이션</vt:lpstr>
      <vt:lpstr>목 차</vt:lpstr>
      <vt:lpstr>01 기억장치의 개요</vt:lpstr>
      <vt:lpstr>01 기억장치의 개요</vt:lpstr>
      <vt:lpstr>01 기억장치의 개요</vt:lpstr>
      <vt:lpstr>01 기억장치의 개요</vt:lpstr>
      <vt:lpstr>01 기억장치의 개요</vt:lpstr>
      <vt:lpstr>01 기억장치의 개요</vt:lpstr>
      <vt:lpstr>01 기억장치의 개요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02 주기억장치의 이해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03 임의접근 기억장치와 읽기 전용기억장치</vt:lpstr>
      <vt:lpstr>04 기억장치의 확장</vt:lpstr>
      <vt:lpstr>04 기억장치의 확장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HYU</cp:lastModifiedBy>
  <cp:revision>343</cp:revision>
  <cp:lastPrinted>2014-07-07T05:23:51Z</cp:lastPrinted>
  <dcterms:created xsi:type="dcterms:W3CDTF">1601-01-01T00:00:00Z</dcterms:created>
  <dcterms:modified xsi:type="dcterms:W3CDTF">2014-07-07T05:24:16Z</dcterms:modified>
</cp:coreProperties>
</file>