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1"/>
  </p:notesMasterIdLst>
  <p:handoutMasterIdLst>
    <p:handoutMasterId r:id="rId52"/>
  </p:handoutMasterIdLst>
  <p:sldIdLst>
    <p:sldId id="302" r:id="rId2"/>
    <p:sldId id="258" r:id="rId3"/>
    <p:sldId id="399" r:id="rId4"/>
    <p:sldId id="476" r:id="rId5"/>
    <p:sldId id="475" r:id="rId6"/>
    <p:sldId id="477" r:id="rId7"/>
    <p:sldId id="478" r:id="rId8"/>
    <p:sldId id="480" r:id="rId9"/>
    <p:sldId id="484" r:id="rId10"/>
    <p:sldId id="485" r:id="rId11"/>
    <p:sldId id="486" r:id="rId12"/>
    <p:sldId id="492" r:id="rId13"/>
    <p:sldId id="487" r:id="rId14"/>
    <p:sldId id="488" r:id="rId15"/>
    <p:sldId id="489" r:id="rId16"/>
    <p:sldId id="491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13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4" r:id="rId38"/>
    <p:sldId id="515" r:id="rId39"/>
    <p:sldId id="516" r:id="rId40"/>
    <p:sldId id="517" r:id="rId41"/>
    <p:sldId id="528" r:id="rId42"/>
    <p:sldId id="518" r:id="rId43"/>
    <p:sldId id="512" r:id="rId44"/>
    <p:sldId id="519" r:id="rId45"/>
    <p:sldId id="520" r:id="rId46"/>
    <p:sldId id="521" r:id="rId47"/>
    <p:sldId id="529" r:id="rId48"/>
    <p:sldId id="530" r:id="rId49"/>
    <p:sldId id="330" r:id="rId50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99857" autoAdjust="0"/>
  </p:normalViewPr>
  <p:slideViewPr>
    <p:cSldViewPr showGuides="1">
      <p:cViewPr varScale="1">
        <p:scale>
          <a:sx n="109" d="100"/>
          <a:sy n="109" d="100"/>
        </p:scale>
        <p:origin x="246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2255149-823C-4B25-A4C9-BE6D7A3610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7569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F289C2-72A0-4283-A6C0-66568899CC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3624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3129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3580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653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9557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49263" indent="-179388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9013" indent="-188913">
              <a:buFont typeface="Wingdings" pitchFamily="2" charset="2"/>
              <a:buChar char="§"/>
              <a:defRPr lang="en-US" altLang="ko-KR" sz="16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88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7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992337C-36BA-4FA8-8931-E7D6D0BB7F55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/52</a:t>
            </a: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3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7" r:id="rId2"/>
    <p:sldLayoutId id="2147483858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4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en-US" altLang="ko-KR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58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altLang="ko-KR" sz="16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3076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smtClean="0"/>
              <a:t>캐시기억장치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캐시기억장치의 원리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캐시기억장치의 동작</a:t>
            </a:r>
            <a:endParaRPr lang="en-US" altLang="ko-KR" dirty="0"/>
          </a:p>
          <a:p>
            <a:pPr lvl="1">
              <a:defRPr/>
            </a:pPr>
            <a:r>
              <a:rPr dirty="0"/>
              <a:t>캐시기억장치가 없는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dirty="0"/>
              <a:t>컴퓨터 시스템의 기억장치 접근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① 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CPU</a:t>
            </a:r>
            <a:r>
              <a:rPr lang="ko-KR" dirty="0">
                <a:latin typeface="Arial" charset="0"/>
              </a:rPr>
              <a:t>가 명령어와 데이터를 인출하기 위해서 주기억장치에 접근한다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② 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주기억장치에서 명령어나 필요한 정보를 획득하여</a:t>
            </a:r>
            <a:r>
              <a:rPr dirty="0">
                <a:latin typeface="Arial" charset="0"/>
              </a:rPr>
              <a:t> CPU</a:t>
            </a:r>
            <a:r>
              <a:rPr lang="ko-KR" dirty="0">
                <a:latin typeface="Arial" charset="0"/>
              </a:rPr>
              <a:t>내의 명령어 레지스터 등에 저장한다</a:t>
            </a:r>
            <a:r>
              <a:rPr dirty="0"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  <a:defRPr/>
            </a:pPr>
            <a:endParaRPr dirty="0">
              <a:latin typeface="Arial" charset="0"/>
            </a:endParaRPr>
          </a:p>
          <a:p>
            <a:pPr lvl="1">
              <a:defRPr/>
            </a:pPr>
            <a:r>
              <a:rPr altLang="ko-KR" dirty="0"/>
              <a:t>캐시기억장치를 포함하고 있는 컴퓨터 시스템</a:t>
            </a: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가 명령어 또는 데이터를 인출하기 위해 주기억장치보다 캐시기억장치를 먼저 </a:t>
            </a:r>
            <a:r>
              <a:rPr lang="ko-KR" dirty="0" smtClean="0">
                <a:latin typeface="Arial" charset="0"/>
              </a:rPr>
              <a:t>조사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가 명령어를 인출하기 위해 캐시기억장치에 접근하여 그 명령어를 찾았을 때를 적중</a:t>
            </a:r>
            <a:r>
              <a:rPr dirty="0">
                <a:latin typeface="Arial" charset="0"/>
              </a:rPr>
              <a:t>(hit)</a:t>
            </a:r>
            <a:r>
              <a:rPr lang="ko-KR" dirty="0">
                <a:latin typeface="Arial" charset="0"/>
              </a:rPr>
              <a:t>이라고 하고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명령어가 존재하지 않아 찾지 못하였을 경우를 실패</a:t>
            </a:r>
            <a:r>
              <a:rPr dirty="0">
                <a:latin typeface="Arial" charset="0"/>
              </a:rPr>
              <a:t>(miss)</a:t>
            </a:r>
            <a:r>
              <a:rPr lang="ko-KR" dirty="0">
                <a:latin typeface="Arial" charset="0"/>
              </a:rPr>
              <a:t>라고 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2">
              <a:defRPr/>
            </a:pPr>
            <a:endParaRPr dirty="0"/>
          </a:p>
          <a:p>
            <a:pPr lvl="3">
              <a:defRPr/>
            </a:pPr>
            <a:endParaRPr dirty="0"/>
          </a:p>
          <a:p>
            <a:pPr lvl="1">
              <a:defRPr/>
            </a:pPr>
            <a:endParaRPr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925513"/>
            <a:ext cx="4164013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캐시기억장치의 원리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캐시기억장치의 실패</a:t>
            </a:r>
            <a:r>
              <a:rPr lang="en-US" altLang="ko-KR" dirty="0"/>
              <a:t>(miss)</a:t>
            </a:r>
          </a:p>
          <a:p>
            <a:pPr lvl="1" latinLnBrk="1"/>
            <a:r>
              <a:rPr altLang="ko-KR" dirty="0"/>
              <a:t>중앙처리장치가</a:t>
            </a:r>
            <a:r>
              <a:rPr lang="en-US" altLang="ko-KR" dirty="0"/>
              <a:t> 100</a:t>
            </a:r>
            <a:r>
              <a:rPr altLang="ko-KR" dirty="0"/>
              <a:t>번지의 워드가 필요</a:t>
            </a:r>
            <a:endParaRPr lang="en-US" altLang="ko-KR" dirty="0"/>
          </a:p>
          <a:p>
            <a:pPr lvl="3" latinLnBrk="1"/>
            <a:r>
              <a:rPr dirty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단계에서 캐시기억장치가</a:t>
            </a:r>
            <a:r>
              <a:rPr dirty="0">
                <a:latin typeface="Arial" charset="0"/>
              </a:rPr>
              <a:t> 1000</a:t>
            </a:r>
            <a:r>
              <a:rPr lang="ko-KR" dirty="0">
                <a:latin typeface="Arial" charset="0"/>
              </a:rPr>
              <a:t>번지의 워드를 저장하고 있는지를 검사하고 </a:t>
            </a:r>
            <a:r>
              <a:rPr dirty="0">
                <a:latin typeface="Arial" charset="0"/>
              </a:rPr>
              <a:t>1000</a:t>
            </a:r>
            <a:r>
              <a:rPr lang="ko-KR" dirty="0">
                <a:latin typeface="Arial" charset="0"/>
              </a:rPr>
              <a:t>번지 워드가 캐시기억장치 내에 존재하지 않는다면 실패상태가 된다</a:t>
            </a:r>
            <a:endParaRPr dirty="0">
              <a:latin typeface="Arial" charset="0"/>
            </a:endParaRPr>
          </a:p>
          <a:p>
            <a:pPr lvl="3" latinLnBrk="1"/>
            <a:endParaRPr dirty="0">
              <a:latin typeface="Arial" charset="0"/>
            </a:endParaRPr>
          </a:p>
          <a:p>
            <a:pPr lvl="3" latinLnBrk="1"/>
            <a:endParaRPr dirty="0">
              <a:latin typeface="Arial" charset="0"/>
            </a:endParaRPr>
          </a:p>
          <a:p>
            <a:pPr lvl="3" latinLnBrk="1"/>
            <a:endParaRPr dirty="0">
              <a:latin typeface="Arial" charset="0"/>
            </a:endParaRPr>
          </a:p>
          <a:p>
            <a:pPr lvl="3" latinLnBrk="1"/>
            <a:endParaRPr sz="1200" dirty="0">
              <a:latin typeface="Arial" charset="0"/>
            </a:endParaRPr>
          </a:p>
          <a:p>
            <a:pPr lvl="3" latinLnBrk="1"/>
            <a:endParaRPr dirty="0">
              <a:latin typeface="Arial" charset="0"/>
            </a:endParaRPr>
          </a:p>
          <a:p>
            <a:pPr lvl="1" latinLnBrk="1"/>
            <a:r>
              <a:rPr altLang="ko-KR" dirty="0"/>
              <a:t>실패인 경우에 원하는 정보를 찾아</a:t>
            </a:r>
            <a:r>
              <a:rPr lang="en-US" altLang="ko-KR" dirty="0"/>
              <a:t> CPU</a:t>
            </a:r>
            <a:r>
              <a:rPr altLang="ko-KR" dirty="0"/>
              <a:t>로 전달하는 과정</a:t>
            </a:r>
            <a:endParaRPr lang="en-US" altLang="ko-KR" dirty="0"/>
          </a:p>
          <a:p>
            <a:pPr lvl="3" latinLnBrk="1"/>
            <a:r>
              <a:rPr dirty="0">
                <a:latin typeface="Arial" charset="0"/>
              </a:rPr>
              <a:t>① 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주기억장치에서 필요한 정보를 획득하여 캐시기억장치에 </a:t>
            </a:r>
            <a:r>
              <a:rPr lang="ko-KR" dirty="0" smtClean="0">
                <a:latin typeface="Arial" charset="0"/>
              </a:rPr>
              <a:t>전송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/>
            <a:r>
              <a:rPr dirty="0">
                <a:latin typeface="Arial" charset="0"/>
              </a:rPr>
              <a:t>② 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캐시기억장치는 얻어진 정보를 다시 중앙처리장치로 </a:t>
            </a:r>
            <a:r>
              <a:rPr lang="ko-KR" dirty="0" smtClean="0">
                <a:latin typeface="Arial" charset="0"/>
              </a:rPr>
              <a:t>전송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/>
            <a:endParaRPr lang="ko-KR" dirty="0"/>
          </a:p>
          <a:p>
            <a:pPr lvl="1" latinLnBrk="1"/>
            <a:endParaRPr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492375"/>
            <a:ext cx="37274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5084763"/>
            <a:ext cx="47037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캐시기억장치의 원리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캐시기억장치의 적중</a:t>
            </a:r>
            <a:r>
              <a:rPr lang="en-US" altLang="ko-KR" dirty="0"/>
              <a:t>(hit)</a:t>
            </a:r>
          </a:p>
          <a:p>
            <a:pPr lvl="1"/>
            <a:r>
              <a:rPr lang="en-US" altLang="ko-KR" dirty="0"/>
              <a:t>CPU</a:t>
            </a:r>
            <a:r>
              <a:rPr altLang="ko-KR" dirty="0"/>
              <a:t>가</a:t>
            </a:r>
            <a:r>
              <a:rPr lang="en-US" altLang="ko-KR" dirty="0"/>
              <a:t> 1002</a:t>
            </a:r>
            <a:r>
              <a:rPr altLang="ko-KR" dirty="0"/>
              <a:t>번지의 워드를 필요로 하고 이것이 캐시기억장치에 존재</a:t>
            </a:r>
            <a:endParaRPr lang="en-US" altLang="ko-KR" dirty="0"/>
          </a:p>
          <a:p>
            <a:pPr lvl="3"/>
            <a:endParaRPr dirty="0">
              <a:latin typeface="Arial" charset="0"/>
            </a:endParaRPr>
          </a:p>
          <a:p>
            <a:pPr lvl="3"/>
            <a:endParaRPr sz="3200" dirty="0">
              <a:latin typeface="Arial" charset="0"/>
            </a:endParaRPr>
          </a:p>
          <a:p>
            <a:pPr lvl="3"/>
            <a:endParaRPr dirty="0">
              <a:latin typeface="Arial" charset="0"/>
            </a:endParaRPr>
          </a:p>
          <a:p>
            <a:pPr lvl="3"/>
            <a:endParaRPr dirty="0">
              <a:latin typeface="Arial" charset="0"/>
            </a:endParaRPr>
          </a:p>
          <a:p>
            <a:pPr lvl="3"/>
            <a:endParaRPr dirty="0">
              <a:latin typeface="Arial" charset="0"/>
            </a:endParaRPr>
          </a:p>
          <a:p>
            <a:pPr lvl="3"/>
            <a:r>
              <a:rPr dirty="0">
                <a:latin typeface="Arial" charset="0"/>
              </a:rPr>
              <a:t>① 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캐시기억장치가</a:t>
            </a:r>
            <a:r>
              <a:rPr dirty="0">
                <a:latin typeface="Arial" charset="0"/>
              </a:rPr>
              <a:t> 1002</a:t>
            </a:r>
            <a:r>
              <a:rPr lang="ko-KR" dirty="0">
                <a:latin typeface="Arial" charset="0"/>
              </a:rPr>
              <a:t>번지의 워드를 저장하고 있는지를 검사하고</a:t>
            </a:r>
            <a:r>
              <a:rPr dirty="0">
                <a:latin typeface="Arial" charset="0"/>
              </a:rPr>
              <a:t>, 1002</a:t>
            </a:r>
            <a:r>
              <a:rPr lang="ko-KR" dirty="0">
                <a:latin typeface="Arial" charset="0"/>
              </a:rPr>
              <a:t>번지 워드가 캐시기억장치 내에 존재 한다면 적중이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/>
            <a:r>
              <a:rPr dirty="0">
                <a:latin typeface="Arial" charset="0"/>
              </a:rPr>
              <a:t>② 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캐시기억장치에서 얻어진 정보를 중앙처리장치로 직접으로 전송한다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주기억장치를 거치는 것보다 훨씬 빠른 속도로 원하는 정보를 획득하게 된다</a:t>
            </a:r>
            <a:r>
              <a:rPr dirty="0">
                <a:latin typeface="Arial" charset="0"/>
              </a:rPr>
              <a:t>. </a:t>
            </a:r>
          </a:p>
          <a:p>
            <a:pPr lvl="1" latinLnBrk="1"/>
            <a:r>
              <a:rPr altLang="ko-KR" dirty="0"/>
              <a:t>캐시기억장치</a:t>
            </a:r>
            <a:r>
              <a:rPr dirty="0"/>
              <a:t>의</a:t>
            </a:r>
            <a:r>
              <a:rPr lang="en-US" altLang="ko-KR" dirty="0"/>
              <a:t> </a:t>
            </a:r>
            <a:r>
              <a:rPr dirty="0"/>
              <a:t>동작은</a:t>
            </a:r>
            <a:r>
              <a:rPr altLang="ko-KR" dirty="0"/>
              <a:t> 기억장치 참조의 지역성</a:t>
            </a:r>
            <a:r>
              <a:rPr lang="en-US" altLang="ko-KR" dirty="0"/>
              <a:t>(locality of reference)</a:t>
            </a:r>
            <a:r>
              <a:rPr altLang="ko-KR" dirty="0"/>
              <a:t>에 의해 가능</a:t>
            </a:r>
          </a:p>
          <a:p>
            <a:pPr lvl="3" latinLnBrk="1"/>
            <a:r>
              <a:rPr lang="ko-KR" dirty="0">
                <a:latin typeface="Arial" charset="0"/>
              </a:rPr>
              <a:t>중앙처리장치의 주기억장치 참조는 제한된 영역에서만 이루어지는 현상이다</a:t>
            </a:r>
            <a:r>
              <a:rPr dirty="0">
                <a:latin typeface="Arial" charset="0"/>
              </a:rPr>
              <a:t>.</a:t>
            </a:r>
          </a:p>
          <a:p>
            <a:pPr lvl="3" latinLnBrk="1"/>
            <a:r>
              <a:rPr lang="ko-KR" dirty="0">
                <a:latin typeface="Arial" charset="0"/>
              </a:rPr>
              <a:t>짧은 시간 동안 중앙처리장치가 접근하는 범위는 지역적으로 </a:t>
            </a:r>
            <a:r>
              <a:rPr lang="ko-KR" dirty="0" smtClean="0">
                <a:latin typeface="Arial" charset="0"/>
              </a:rPr>
              <a:t>제한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1"/>
            <a:endParaRPr altLang="ko-KR" dirty="0">
              <a:latin typeface="Arial" charset="0"/>
            </a:endParaRPr>
          </a:p>
          <a:p>
            <a:pPr lvl="3"/>
            <a:endParaRPr lang="ko-KR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5154612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캐시기억장치의 원리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캐시기억장치의 동작 순서 </a:t>
            </a:r>
            <a:endParaRPr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5581650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캐시기억장치의 원리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적중률</a:t>
            </a:r>
            <a:r>
              <a:rPr lang="en-US" altLang="ko-KR" dirty="0"/>
              <a:t>(Hit Ratio)</a:t>
            </a:r>
          </a:p>
          <a:p>
            <a:pPr lvl="1">
              <a:defRPr/>
            </a:pPr>
            <a:r>
              <a:rPr altLang="ko-KR" dirty="0"/>
              <a:t>적중률은 캐시기억장치를 가진 컴퓨터의 성능을 나타내는 척도</a:t>
            </a:r>
            <a:r>
              <a:rPr dirty="0"/>
              <a:t>로 </a:t>
            </a:r>
            <a:r>
              <a:rPr altLang="ko-KR" dirty="0"/>
              <a:t>적중률이 높을수록 속도가 </a:t>
            </a:r>
            <a:r>
              <a:rPr altLang="ko-KR" dirty="0" smtClean="0"/>
              <a:t>향상</a:t>
            </a:r>
            <a:endParaRPr lang="en-US" altLang="ko-KR" dirty="0"/>
          </a:p>
          <a:p>
            <a:pPr lvl="1">
              <a:defRPr/>
            </a:pPr>
            <a:endParaRPr lang="en-US" altLang="ko-KR" sz="3200" dirty="0"/>
          </a:p>
          <a:p>
            <a:pPr lvl="1">
              <a:defRPr/>
            </a:pPr>
            <a:r>
              <a:rPr altLang="ko-KR" dirty="0"/>
              <a:t>주기억장치와 캐시기억장치에서 데이터를 인출하는데 소요되는 평균 기억장치 접근시간</a:t>
            </a:r>
            <a:r>
              <a:rPr lang="en-US" altLang="ko-KR" dirty="0"/>
              <a:t>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average</a:t>
            </a:r>
            <a:r>
              <a:rPr lang="en-US" altLang="ko-KR" dirty="0"/>
              <a:t> 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2400" dirty="0"/>
          </a:p>
          <a:p>
            <a:pPr lvl="1">
              <a:defRPr/>
            </a:pPr>
            <a:endParaRPr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캐시기억장치 접근시간에 대한 평균과 주기억장치 접근시간에 대한 평균을 합한 것이 평균 기억장치 </a:t>
            </a:r>
            <a:r>
              <a:rPr lang="ko-KR" dirty="0" smtClean="0">
                <a:latin typeface="Arial" charset="0"/>
              </a:rPr>
              <a:t>접근시간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평균 캐시기억장치 접근시간은 캐시기억장치 접근시간 </a:t>
            </a:r>
            <a:r>
              <a:rPr dirty="0" err="1">
                <a:latin typeface="Arial" charset="0"/>
              </a:rPr>
              <a:t>T</a:t>
            </a:r>
            <a:r>
              <a:rPr baseline="-25000" dirty="0" err="1">
                <a:latin typeface="Arial" charset="0"/>
              </a:rPr>
              <a:t>cache</a:t>
            </a:r>
            <a:r>
              <a:rPr lang="ko-KR" dirty="0">
                <a:latin typeface="Arial" charset="0"/>
              </a:rPr>
              <a:t>와 적중률 </a:t>
            </a:r>
            <a:r>
              <a:rPr dirty="0" err="1">
                <a:latin typeface="Arial" charset="0"/>
              </a:rPr>
              <a:t>H</a:t>
            </a:r>
            <a:r>
              <a:rPr baseline="-25000" dirty="0" err="1">
                <a:latin typeface="Arial" charset="0"/>
              </a:rPr>
              <a:t>hit_ratio</a:t>
            </a:r>
            <a:r>
              <a:rPr lang="ko-KR" dirty="0" err="1">
                <a:latin typeface="Arial" charset="0"/>
              </a:rPr>
              <a:t>와의</a:t>
            </a:r>
            <a:r>
              <a:rPr lang="ko-KR" dirty="0">
                <a:latin typeface="Arial" charset="0"/>
              </a:rPr>
              <a:t> 곱으로 얻어진다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평균 주기억장치 접근시간은 주기억장치 접근시간</a:t>
            </a:r>
            <a:r>
              <a:rPr dirty="0">
                <a:latin typeface="Arial" charset="0"/>
              </a:rPr>
              <a:t> </a:t>
            </a:r>
            <a:r>
              <a:rPr dirty="0" err="1">
                <a:latin typeface="Arial" charset="0"/>
              </a:rPr>
              <a:t>T</a:t>
            </a:r>
            <a:r>
              <a:rPr baseline="-25000" dirty="0" err="1">
                <a:latin typeface="Arial" charset="0"/>
              </a:rPr>
              <a:t>main</a:t>
            </a:r>
            <a:r>
              <a:rPr lang="ko-KR" dirty="0">
                <a:latin typeface="Arial" charset="0"/>
              </a:rPr>
              <a:t>과 실패율</a:t>
            </a:r>
            <a:r>
              <a:rPr dirty="0">
                <a:latin typeface="Arial" charset="0"/>
              </a:rPr>
              <a:t> (1-H</a:t>
            </a:r>
            <a:r>
              <a:rPr baseline="-25000" dirty="0">
                <a:latin typeface="Arial" charset="0"/>
              </a:rPr>
              <a:t>hit_ratio</a:t>
            </a:r>
            <a:r>
              <a:rPr dirty="0">
                <a:latin typeface="Arial" charset="0"/>
              </a:rPr>
              <a:t>)</a:t>
            </a:r>
            <a:r>
              <a:rPr lang="ko-KR" spc="-100" dirty="0" err="1">
                <a:latin typeface="Arial" charset="0"/>
              </a:rPr>
              <a:t>와의</a:t>
            </a:r>
            <a:r>
              <a:rPr lang="ko-KR" spc="-100" dirty="0">
                <a:latin typeface="Arial" charset="0"/>
              </a:rPr>
              <a:t> 곱으로 얻어진다</a:t>
            </a:r>
            <a:r>
              <a:rPr spc="-100" dirty="0">
                <a:latin typeface="Arial" charset="0"/>
              </a:rPr>
              <a:t>. </a:t>
            </a:r>
            <a:r>
              <a:rPr lang="ko-KR" spc="-100" dirty="0">
                <a:latin typeface="Arial" charset="0"/>
              </a:rPr>
              <a:t>여기서 실패율은 곧 주기억장치에 접근하는 율을 나타낸다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>
              <a:defRPr/>
            </a:pPr>
            <a:endParaRPr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2139950"/>
            <a:ext cx="305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05213"/>
            <a:ext cx="6065837" cy="1192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캐시기억장치의 원리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평균 기억장치 접근시간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average</a:t>
            </a:r>
            <a:r>
              <a:rPr lang="en-US" altLang="ko-KR" dirty="0"/>
              <a:t> </a:t>
            </a:r>
            <a:r>
              <a:rPr dirty="0"/>
              <a:t>계산 예</a:t>
            </a:r>
            <a:endParaRPr lang="en-US" altLang="ko-KR" dirty="0"/>
          </a:p>
          <a:p>
            <a:pPr lvl="1"/>
            <a:r>
              <a:rPr lang="en-US" altLang="ko-KR" dirty="0" err="1"/>
              <a:t>T</a:t>
            </a:r>
            <a:r>
              <a:rPr lang="en-US" altLang="ko-KR" baseline="-25000" dirty="0" err="1"/>
              <a:t>cache</a:t>
            </a:r>
            <a:r>
              <a:rPr lang="en-US" altLang="ko-KR" dirty="0"/>
              <a:t> = 50ns,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main</a:t>
            </a:r>
            <a:r>
              <a:rPr lang="en-US" altLang="ko-KR" dirty="0"/>
              <a:t> = 400ns</a:t>
            </a:r>
            <a:r>
              <a:rPr altLang="ko-KR" dirty="0"/>
              <a:t>일 때</a:t>
            </a:r>
            <a:r>
              <a:rPr lang="en-US" altLang="ko-KR" dirty="0"/>
              <a:t>, </a:t>
            </a:r>
            <a:r>
              <a:rPr altLang="ko-KR" dirty="0"/>
              <a:t>적중률을 증가시키면서 기억장치 접근시간을 계산하면 </a:t>
            </a:r>
            <a:r>
              <a:rPr lang="en-US" altLang="ko-KR" dirty="0"/>
              <a:t> </a:t>
            </a:r>
          </a:p>
          <a:p>
            <a:pPr lvl="3" latinLnBrk="1"/>
            <a:r>
              <a:rPr lang="ko-KR" dirty="0"/>
              <a:t>적중률</a:t>
            </a:r>
            <a:r>
              <a:rPr dirty="0"/>
              <a:t> 70%</a:t>
            </a:r>
            <a:r>
              <a:rPr lang="ko-KR" dirty="0"/>
              <a:t>의 경우</a:t>
            </a:r>
            <a:r>
              <a:rPr dirty="0"/>
              <a:t>: </a:t>
            </a:r>
            <a:r>
              <a:rPr i="1" dirty="0" err="1"/>
              <a:t>T</a:t>
            </a:r>
            <a:r>
              <a:rPr i="1" baseline="-25000" dirty="0" err="1"/>
              <a:t>average</a:t>
            </a:r>
            <a:r>
              <a:rPr dirty="0"/>
              <a:t> = 0.7 x 50ns + 0.3 x 400ns = 155ns</a:t>
            </a:r>
            <a:endParaRPr lang="ko-KR" dirty="0"/>
          </a:p>
          <a:p>
            <a:pPr lvl="3" latinLnBrk="1"/>
            <a:r>
              <a:rPr lang="ko-KR" dirty="0"/>
              <a:t>적중률</a:t>
            </a:r>
            <a:r>
              <a:rPr dirty="0"/>
              <a:t> 80%</a:t>
            </a:r>
            <a:r>
              <a:rPr lang="ko-KR" dirty="0"/>
              <a:t>의 경우</a:t>
            </a:r>
            <a:r>
              <a:rPr dirty="0"/>
              <a:t>: </a:t>
            </a:r>
            <a:r>
              <a:rPr i="1" dirty="0" err="1"/>
              <a:t>T</a:t>
            </a:r>
            <a:r>
              <a:rPr i="1" baseline="-25000" dirty="0" err="1"/>
              <a:t>average</a:t>
            </a:r>
            <a:r>
              <a:rPr dirty="0"/>
              <a:t> = 0.8 x 50ns + 0.2 x 400ns = 120ns</a:t>
            </a:r>
            <a:endParaRPr lang="ko-KR" dirty="0"/>
          </a:p>
          <a:p>
            <a:pPr lvl="3" latinLnBrk="1"/>
            <a:r>
              <a:rPr lang="ko-KR" dirty="0"/>
              <a:t>적중률</a:t>
            </a:r>
            <a:r>
              <a:rPr dirty="0"/>
              <a:t> 90%</a:t>
            </a:r>
            <a:r>
              <a:rPr lang="ko-KR" dirty="0"/>
              <a:t>의 경우</a:t>
            </a:r>
            <a:r>
              <a:rPr dirty="0"/>
              <a:t>: </a:t>
            </a:r>
            <a:r>
              <a:rPr i="1" dirty="0" err="1"/>
              <a:t>T</a:t>
            </a:r>
            <a:r>
              <a:rPr i="1" baseline="-25000" dirty="0" err="1"/>
              <a:t>average</a:t>
            </a:r>
            <a:r>
              <a:rPr dirty="0"/>
              <a:t> = 0.9 x 50ns + 0.1 x 400ns = 85ns</a:t>
            </a:r>
            <a:endParaRPr lang="ko-KR" dirty="0"/>
          </a:p>
          <a:p>
            <a:pPr lvl="3" latinLnBrk="1"/>
            <a:r>
              <a:rPr lang="ko-KR" dirty="0"/>
              <a:t>적중률</a:t>
            </a:r>
            <a:r>
              <a:rPr dirty="0"/>
              <a:t> 95%</a:t>
            </a:r>
            <a:r>
              <a:rPr lang="ko-KR" dirty="0"/>
              <a:t>의 경우</a:t>
            </a:r>
            <a:r>
              <a:rPr dirty="0"/>
              <a:t>: </a:t>
            </a:r>
            <a:r>
              <a:rPr i="1" dirty="0" err="1"/>
              <a:t>T</a:t>
            </a:r>
            <a:r>
              <a:rPr i="1" baseline="-25000" dirty="0" err="1"/>
              <a:t>average</a:t>
            </a:r>
            <a:r>
              <a:rPr dirty="0"/>
              <a:t> = 0.95 x 50ns + 0.05 x 400ns = 67.5ns</a:t>
            </a:r>
            <a:endParaRPr lang="ko-KR" dirty="0"/>
          </a:p>
          <a:p>
            <a:pPr lvl="3" latinLnBrk="1"/>
            <a:r>
              <a:rPr lang="ko-KR" dirty="0"/>
              <a:t>적중률</a:t>
            </a:r>
            <a:r>
              <a:rPr dirty="0"/>
              <a:t> 99%</a:t>
            </a:r>
            <a:r>
              <a:rPr lang="ko-KR" dirty="0"/>
              <a:t>의 경우</a:t>
            </a:r>
            <a:r>
              <a:rPr dirty="0"/>
              <a:t>: </a:t>
            </a:r>
            <a:r>
              <a:rPr i="1" dirty="0" err="1"/>
              <a:t>T</a:t>
            </a:r>
            <a:r>
              <a:rPr i="1" baseline="-25000" dirty="0" err="1"/>
              <a:t>average</a:t>
            </a:r>
            <a:r>
              <a:rPr dirty="0"/>
              <a:t> = 0.99 x 50ns + 0.01 x 400ns = 53.5ns</a:t>
            </a:r>
          </a:p>
          <a:p>
            <a:pPr lvl="3" latinLnBrk="1"/>
            <a:endParaRPr dirty="0"/>
          </a:p>
          <a:p>
            <a:pPr lvl="3" latinLnBrk="1"/>
            <a:r>
              <a:rPr altLang="ko-KR" dirty="0" err="1"/>
              <a:t>캐시기억장치의</a:t>
            </a:r>
            <a:r>
              <a:rPr altLang="ko-KR" dirty="0"/>
              <a:t> </a:t>
            </a:r>
            <a:r>
              <a:rPr altLang="ko-KR" dirty="0" err="1"/>
              <a:t>적중률이</a:t>
            </a:r>
            <a:r>
              <a:rPr altLang="ko-KR" dirty="0"/>
              <a:t> </a:t>
            </a:r>
            <a:r>
              <a:rPr altLang="ko-KR" dirty="0" err="1"/>
              <a:t>높아질수록</a:t>
            </a:r>
            <a:r>
              <a:rPr altLang="ko-KR" dirty="0"/>
              <a:t> </a:t>
            </a:r>
            <a:r>
              <a:rPr altLang="ko-KR" dirty="0" err="1"/>
              <a:t>평균</a:t>
            </a:r>
            <a:r>
              <a:rPr altLang="ko-KR" dirty="0"/>
              <a:t> </a:t>
            </a:r>
            <a:r>
              <a:rPr altLang="ko-KR" dirty="0" err="1"/>
              <a:t>기억장치</a:t>
            </a:r>
            <a:r>
              <a:rPr altLang="ko-KR" dirty="0"/>
              <a:t> </a:t>
            </a:r>
            <a:r>
              <a:rPr altLang="ko-KR" dirty="0" err="1"/>
              <a:t>접근시간은</a:t>
            </a:r>
            <a:r>
              <a:rPr altLang="ko-KR" dirty="0"/>
              <a:t> </a:t>
            </a:r>
            <a:r>
              <a:rPr altLang="ko-KR" dirty="0" err="1"/>
              <a:t>캐시기억자치</a:t>
            </a:r>
            <a:r>
              <a:rPr altLang="ko-KR" dirty="0"/>
              <a:t> </a:t>
            </a:r>
            <a:r>
              <a:rPr altLang="ko-KR" dirty="0" err="1"/>
              <a:t>접근시간에</a:t>
            </a:r>
            <a:r>
              <a:rPr altLang="ko-KR" dirty="0"/>
              <a:t> </a:t>
            </a:r>
            <a:r>
              <a:rPr altLang="ko-KR" dirty="0" err="1"/>
              <a:t>근접하게</a:t>
            </a:r>
            <a:r>
              <a:rPr altLang="ko-KR" dirty="0"/>
              <a:t> </a:t>
            </a:r>
            <a:r>
              <a:rPr altLang="ko-KR" dirty="0" err="1"/>
              <a:t>되어</a:t>
            </a:r>
            <a:r>
              <a:rPr altLang="ko-KR" dirty="0"/>
              <a:t> </a:t>
            </a:r>
            <a:r>
              <a:rPr altLang="ko-KR" dirty="0" err="1"/>
              <a:t>컴퓨터의</a:t>
            </a:r>
            <a:r>
              <a:rPr altLang="ko-KR" dirty="0"/>
              <a:t> </a:t>
            </a:r>
            <a:r>
              <a:rPr altLang="ko-KR" dirty="0" err="1"/>
              <a:t>처리</a:t>
            </a:r>
            <a:r>
              <a:rPr altLang="ko-KR" dirty="0"/>
              <a:t> </a:t>
            </a:r>
            <a:r>
              <a:rPr altLang="ko-KR" dirty="0" err="1"/>
              <a:t>속도의</a:t>
            </a:r>
            <a:r>
              <a:rPr altLang="ko-KR" dirty="0"/>
              <a:t> </a:t>
            </a:r>
            <a:r>
              <a:rPr altLang="ko-KR" dirty="0" err="1"/>
              <a:t>성능</a:t>
            </a:r>
            <a:r>
              <a:rPr altLang="ko-KR" dirty="0"/>
              <a:t> </a:t>
            </a:r>
            <a:r>
              <a:rPr altLang="ko-KR" dirty="0" err="1"/>
              <a:t>향상을</a:t>
            </a:r>
            <a:r>
              <a:rPr altLang="ko-KR" dirty="0"/>
              <a:t> </a:t>
            </a:r>
            <a:r>
              <a:rPr altLang="ko-KR" dirty="0" err="1"/>
              <a:t>가져온다</a:t>
            </a:r>
            <a:r>
              <a:rPr lang="en-US" altLang="ko-KR" dirty="0"/>
              <a:t>.</a:t>
            </a:r>
            <a:endParaRPr altLang="ko-KR" dirty="0"/>
          </a:p>
          <a:p>
            <a:pPr lvl="3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rPr altLang="ko-KR"/>
              <a:t>주기억장치와 캐시기억장치 간의 정보 공유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3">
              <a:tabLst>
                <a:tab pos="269875" algn="l"/>
              </a:tabLst>
            </a:pPr>
            <a:r>
              <a:rPr lang="ko-KR">
                <a:latin typeface="Arial" charset="0"/>
              </a:rPr>
              <a:t>주기억장치에 저장된 데이터의 일부가 블록단위로 캐시기억장치에 복사되고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중앙처리장치가 적중된 데이터들을 워드 단위로</a:t>
            </a:r>
            <a:r>
              <a:rPr>
                <a:latin typeface="Arial" charset="0"/>
              </a:rPr>
              <a:t> </a:t>
            </a:r>
            <a:r>
              <a:rPr lang="ko-KR">
                <a:latin typeface="Arial" charset="0"/>
              </a:rPr>
              <a:t>캐시기억장치에서 읽어</a:t>
            </a:r>
            <a:r>
              <a:rPr lang="ko-KR" altLang="en-US">
                <a:latin typeface="Arial" charset="0"/>
              </a:rPr>
              <a:t>온다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/>
          </a:p>
          <a:p>
            <a:pPr lvl="1"/>
            <a:endParaRPr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87475"/>
            <a:ext cx="5137150" cy="30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253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캐시기억장치 설계 시 고려할 요소</a:t>
            </a:r>
            <a:endParaRPr lang="en-US" altLang="ko-KR"/>
          </a:p>
          <a:p>
            <a:pPr lvl="1" latinLnBrk="1"/>
            <a:r>
              <a:rPr altLang="ko-KR"/>
              <a:t>캐시기억장치의 크기</a:t>
            </a:r>
            <a:r>
              <a:rPr lang="en-US" altLang="ko-KR"/>
              <a:t>(Size)</a:t>
            </a:r>
            <a:endParaRPr altLang="ko-KR"/>
          </a:p>
          <a:p>
            <a:pPr lvl="1" latinLnBrk="1"/>
            <a:r>
              <a:rPr altLang="ko-KR"/>
              <a:t>인출방식</a:t>
            </a:r>
            <a:r>
              <a:rPr lang="en-US" altLang="ko-KR"/>
              <a:t>(fetch algorithm) </a:t>
            </a:r>
            <a:endParaRPr altLang="ko-KR"/>
          </a:p>
          <a:p>
            <a:pPr lvl="1" latinLnBrk="1"/>
            <a:r>
              <a:rPr altLang="ko-KR"/>
              <a:t>사상함수</a:t>
            </a:r>
            <a:r>
              <a:rPr lang="en-US" altLang="ko-KR"/>
              <a:t>(Mapping function) </a:t>
            </a:r>
            <a:endParaRPr altLang="ko-KR"/>
          </a:p>
          <a:p>
            <a:pPr lvl="1" latinLnBrk="1"/>
            <a:r>
              <a:rPr altLang="ko-KR"/>
              <a:t>교체 알고리즘</a:t>
            </a:r>
            <a:r>
              <a:rPr lang="en-US" altLang="ko-KR"/>
              <a:t>(Replacement algorithm)</a:t>
            </a:r>
            <a:endParaRPr altLang="ko-KR"/>
          </a:p>
          <a:p>
            <a:pPr lvl="1" latinLnBrk="1"/>
            <a:r>
              <a:rPr altLang="ko-KR"/>
              <a:t>쓰기 정책</a:t>
            </a:r>
            <a:r>
              <a:rPr lang="en-US" altLang="ko-KR"/>
              <a:t>(Write policy)</a:t>
            </a:r>
            <a:endParaRPr altLang="ko-KR"/>
          </a:p>
          <a:p>
            <a:pPr lvl="1" latinLnBrk="1"/>
            <a:r>
              <a:rPr altLang="ko-KR"/>
              <a:t>블록 크기</a:t>
            </a:r>
            <a:r>
              <a:rPr lang="en-US" altLang="ko-KR"/>
              <a:t>(Block size)</a:t>
            </a:r>
            <a:endParaRPr altLang="ko-KR"/>
          </a:p>
          <a:p>
            <a:pPr lvl="1" latinLnBrk="1"/>
            <a:r>
              <a:rPr altLang="ko-KR"/>
              <a:t>캐시기억장치의 수</a:t>
            </a:r>
            <a:r>
              <a:rPr lang="en-US" altLang="ko-KR"/>
              <a:t>(Number of caches)</a:t>
            </a:r>
            <a:endParaRPr altLang="ko-KR"/>
          </a:p>
          <a:p>
            <a:pPr lvl="1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캐시기억장치의 크기</a:t>
            </a:r>
            <a:endParaRPr lang="en-US" altLang="ko-KR" dirty="0"/>
          </a:p>
          <a:p>
            <a:pPr lvl="1" latinLnBrk="1"/>
            <a:r>
              <a:rPr altLang="ko-KR" dirty="0">
                <a:latin typeface="Arial" charset="0"/>
              </a:rPr>
              <a:t>캐시기억장치의 용량이 주기억장치의 많은 블록을 복사해 저장할 수 있으므로 적중률이 </a:t>
            </a:r>
            <a:r>
              <a:rPr altLang="ko-KR" dirty="0" smtClean="0">
                <a:latin typeface="Arial" charset="0"/>
              </a:rPr>
              <a:t>높아</a:t>
            </a:r>
            <a:r>
              <a:rPr lang="ko-KR" altLang="en-US" dirty="0" smtClean="0">
                <a:latin typeface="Arial" charset="0"/>
              </a:rPr>
              <a:t>짐</a:t>
            </a:r>
            <a:endParaRPr lang="en-US" altLang="ko-KR" dirty="0">
              <a:latin typeface="Arial" charset="0"/>
            </a:endParaRPr>
          </a:p>
          <a:p>
            <a:pPr lvl="1" latinLnBrk="1"/>
            <a:r>
              <a:rPr altLang="ko-KR" dirty="0">
                <a:latin typeface="Arial" charset="0"/>
              </a:rPr>
              <a:t>용량이 커질수록 주소 해독 및 정보 인출을 위한 주변 회로가 더 복잡해지기 때문에 접근시간이 더 길어진다</a:t>
            </a:r>
            <a:r>
              <a:rPr lang="en-US" altLang="ko-KR" dirty="0">
                <a:latin typeface="Arial" charset="0"/>
              </a:rPr>
              <a:t>. </a:t>
            </a:r>
            <a:r>
              <a:rPr altLang="ko-KR" dirty="0">
                <a:latin typeface="Arial" charset="0"/>
              </a:rPr>
              <a:t>그러므로 용량이 증가한 만큼의 속도 향상을 가져오지는 </a:t>
            </a:r>
            <a:r>
              <a:rPr altLang="ko-KR" dirty="0" smtClean="0">
                <a:latin typeface="Arial" charset="0"/>
              </a:rPr>
              <a:t>못</a:t>
            </a:r>
            <a:r>
              <a:rPr lang="ko-KR" altLang="en-US" dirty="0" smtClean="0">
                <a:latin typeface="Arial" charset="0"/>
              </a:rPr>
              <a:t>함</a:t>
            </a:r>
            <a:r>
              <a:rPr lang="en-US" altLang="ko-KR" dirty="0" smtClean="0">
                <a:latin typeface="Arial" charset="0"/>
              </a:rPr>
              <a:t> </a:t>
            </a:r>
            <a:endParaRPr lang="en-US" altLang="ko-KR" dirty="0">
              <a:latin typeface="Arial" charset="0"/>
            </a:endParaRPr>
          </a:p>
          <a:p>
            <a:pPr lvl="1" latinLnBrk="1"/>
            <a:r>
              <a:rPr altLang="ko-KR" dirty="0">
                <a:latin typeface="Arial" charset="0"/>
              </a:rPr>
              <a:t>캐시기억장치는 주기억장치보다는 비용이 고가이므로 용량의 증가는 </a:t>
            </a:r>
            <a:r>
              <a:rPr altLang="ko-KR" dirty="0" smtClean="0">
                <a:latin typeface="Arial" charset="0"/>
              </a:rPr>
              <a:t>비용</a:t>
            </a:r>
            <a:r>
              <a:rPr lang="ko-KR" altLang="en-US" dirty="0" smtClean="0">
                <a:latin typeface="Arial" charset="0"/>
              </a:rPr>
              <a:t>의 증가로 이어짐</a:t>
            </a:r>
            <a:endParaRPr lang="en-US" altLang="ko-KR" dirty="0">
              <a:latin typeface="Arial" charset="0"/>
            </a:endParaRPr>
          </a:p>
          <a:p>
            <a:pPr lvl="1" latinLnBrk="1"/>
            <a:r>
              <a:rPr altLang="ko-KR" dirty="0">
                <a:latin typeface="Arial" charset="0"/>
              </a:rPr>
              <a:t>결과적으로 캐시기억장치의 용량과 주변회로 간의 복잡도 관계를 최적화하여 적중률을 향상시키고 접근시간에 대한 저하를 막는 용량을 </a:t>
            </a:r>
            <a:r>
              <a:rPr altLang="ko-KR" dirty="0" smtClean="0">
                <a:latin typeface="Arial" charset="0"/>
              </a:rPr>
              <a:t>결정</a:t>
            </a:r>
            <a:r>
              <a:rPr lang="ko-KR" altLang="en-US" dirty="0" smtClean="0">
                <a:latin typeface="Arial" charset="0"/>
              </a:rPr>
              <a:t>해야 함</a:t>
            </a:r>
            <a:endParaRPr lang="en-US" altLang="ko-KR" dirty="0">
              <a:latin typeface="Arial" charset="0"/>
            </a:endParaRPr>
          </a:p>
          <a:p>
            <a:pPr lvl="1" latinLnBrk="1"/>
            <a:r>
              <a:rPr altLang="ko-KR" dirty="0">
                <a:latin typeface="Arial" charset="0"/>
              </a:rPr>
              <a:t>캐시기억장치의 크기와 비용 간의 조정을 통해 적절한 용량과 비용을 결정해야 한다</a:t>
            </a:r>
            <a:r>
              <a:rPr lang="en-US" altLang="ko-KR" dirty="0">
                <a:latin typeface="Arial" charset="0"/>
              </a:rPr>
              <a:t>. </a:t>
            </a:r>
            <a:r>
              <a:rPr altLang="ko-KR" dirty="0">
                <a:latin typeface="Arial" charset="0"/>
              </a:rPr>
              <a:t>연구 결과에 의하면</a:t>
            </a:r>
            <a:r>
              <a:rPr lang="en-US" altLang="ko-KR" dirty="0">
                <a:latin typeface="Arial" charset="0"/>
              </a:rPr>
              <a:t> 1 k</a:t>
            </a:r>
            <a:r>
              <a:rPr altLang="ko-KR" dirty="0">
                <a:latin typeface="Arial" charset="0"/>
              </a:rPr>
              <a:t>∼</a:t>
            </a:r>
            <a:r>
              <a:rPr lang="en-US" altLang="ko-KR" dirty="0">
                <a:latin typeface="Arial" charset="0"/>
              </a:rPr>
              <a:t>128 k </a:t>
            </a:r>
            <a:r>
              <a:rPr altLang="ko-KR" dirty="0">
                <a:latin typeface="Arial" charset="0"/>
              </a:rPr>
              <a:t>단어</a:t>
            </a:r>
            <a:r>
              <a:rPr lang="en-US" altLang="ko-KR" dirty="0">
                <a:latin typeface="Arial" charset="0"/>
              </a:rPr>
              <a:t>(word)</a:t>
            </a:r>
            <a:r>
              <a:rPr altLang="ko-KR" dirty="0">
                <a:latin typeface="Arial" charset="0"/>
              </a:rPr>
              <a:t>가 최적이라고 알려져 </a:t>
            </a:r>
            <a:r>
              <a:rPr altLang="ko-KR" dirty="0" smtClean="0">
                <a:latin typeface="Arial" charset="0"/>
              </a:rPr>
              <a:t>있</a:t>
            </a:r>
            <a:r>
              <a:rPr lang="ko-KR" altLang="en-US" dirty="0" smtClean="0">
                <a:latin typeface="Arial" charset="0"/>
              </a:rPr>
              <a:t>음</a:t>
            </a:r>
            <a:r>
              <a:rPr lang="en-US" altLang="ko-KR" dirty="0" smtClean="0">
                <a:latin typeface="Arial" charset="0"/>
              </a:rPr>
              <a:t> </a:t>
            </a:r>
            <a:endParaRPr altLang="ko-KR" dirty="0">
              <a:latin typeface="Arial" charset="0"/>
            </a:endParaRP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인출방식</a:t>
            </a:r>
            <a:endParaRPr lang="en-US" altLang="ko-KR" dirty="0"/>
          </a:p>
          <a:p>
            <a:pPr lvl="1" latinLnBrk="1"/>
            <a:r>
              <a:rPr altLang="ko-KR" dirty="0"/>
              <a:t>주기억장치에서 캐시기억장치로 명령이나 데이터 블록을 인출해 오는 방식에 따라서 캐시기억장치의 적중률은 많이 </a:t>
            </a:r>
            <a:r>
              <a:rPr altLang="ko-KR" dirty="0" smtClean="0"/>
              <a:t>변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 latinLnBrk="1"/>
            <a:r>
              <a:rPr altLang="ko-KR" dirty="0"/>
              <a:t>요구인출</a:t>
            </a:r>
            <a:r>
              <a:rPr lang="en-US" altLang="ko-KR" dirty="0"/>
              <a:t>(Demand Fetch) </a:t>
            </a:r>
            <a:r>
              <a:rPr altLang="ko-KR" dirty="0"/>
              <a:t>방식</a:t>
            </a:r>
          </a:p>
          <a:p>
            <a:pPr lvl="3"/>
            <a:r>
              <a:rPr dirty="0">
                <a:latin typeface="Arial" charset="0"/>
              </a:rPr>
              <a:t>CPU</a:t>
            </a:r>
            <a:r>
              <a:rPr lang="ko-KR" altLang="en-US" dirty="0">
                <a:latin typeface="Arial" charset="0"/>
              </a:rPr>
              <a:t>가 </a:t>
            </a:r>
            <a:r>
              <a:rPr lang="ko-KR" dirty="0">
                <a:latin typeface="Arial" charset="0"/>
              </a:rPr>
              <a:t>현재 필요한 정보만을 주기억장치에서 블록 단위로 인출해 오는 방식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경우에 따라서 매번 주기억장치에서 인출을 수행하므로 실패율이 높아져서 캐시기억장치의 효과를 얻지 못할 때도 있다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/>
            <a:endParaRPr dirty="0"/>
          </a:p>
          <a:p>
            <a:pPr lvl="1"/>
            <a:r>
              <a:rPr altLang="ko-KR" dirty="0" err="1"/>
              <a:t>선인출</a:t>
            </a:r>
            <a:r>
              <a:rPr lang="en-US" altLang="ko-KR" dirty="0"/>
              <a:t>(</a:t>
            </a:r>
            <a:r>
              <a:rPr lang="en-US" altLang="ko-KR" dirty="0" err="1"/>
              <a:t>Prefetch</a:t>
            </a:r>
            <a:r>
              <a:rPr lang="en-US" altLang="ko-KR" dirty="0"/>
              <a:t>) </a:t>
            </a:r>
            <a:r>
              <a:rPr altLang="ko-KR" dirty="0"/>
              <a:t>방식</a:t>
            </a:r>
          </a:p>
          <a:p>
            <a:pPr lvl="3" latinLnBrk="1"/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가 현재 필요한 정보 외에도 앞으로 필요할 것으로 예측되는 정보를 미리 인출하여 캐시기억장치에 저장하는 </a:t>
            </a:r>
            <a:r>
              <a:rPr lang="ko-KR" dirty="0" smtClean="0">
                <a:latin typeface="Arial" charset="0"/>
              </a:rPr>
              <a:t>방식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주기억장치에서 명령이나 데이터를 인출할 때 필요한 정보와 이웃한 위치에 있는 정보들을 함께 인출하여 캐시에 적재하는 방식</a:t>
            </a:r>
            <a:r>
              <a:rPr lang="ko-KR" altLang="en-US" dirty="0">
                <a:latin typeface="Arial" charset="0"/>
              </a:rPr>
              <a:t>으로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지역성</a:t>
            </a:r>
            <a:r>
              <a:rPr dirty="0">
                <a:latin typeface="Arial" charset="0"/>
              </a:rPr>
              <a:t>(locality)</a:t>
            </a:r>
            <a:r>
              <a:rPr lang="ko-KR" dirty="0">
                <a:latin typeface="Arial" charset="0"/>
              </a:rPr>
              <a:t>이 높은 경우에 효과가 </a:t>
            </a:r>
            <a:r>
              <a:rPr lang="ko-KR" dirty="0" smtClean="0">
                <a:latin typeface="Arial" charset="0"/>
              </a:rPr>
              <a:t>높다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기억장치들 간의 상호 연관성에 대해 이해한다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캐시기억장치의 원리에 대해서 이해한다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캐시기억장치와 주기억장치 사이의 정보교환 방법에 대해 이해한다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캐시기억장치의 교환 알고리즘에 대해 이해한다</a:t>
            </a:r>
            <a:r>
              <a:rPr sz="24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사상함수</a:t>
            </a:r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주기억장치에서 하나의 번지에 저장되는 데이터의 단위는 단어가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단어가 여러 개 모여서 하나의 블록</a:t>
            </a:r>
            <a:r>
              <a:rPr dirty="0">
                <a:latin typeface="Arial" charset="0"/>
              </a:rPr>
              <a:t>(Block)</a:t>
            </a:r>
            <a:r>
              <a:rPr lang="ko-KR" dirty="0">
                <a:latin typeface="Arial" charset="0"/>
              </a:rPr>
              <a:t>이 되며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캐시기억장치로 인출되는 정보의 그룹이다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만약 주기억장치의 용량이</a:t>
            </a:r>
            <a:r>
              <a:rPr dirty="0">
                <a:latin typeface="Arial" charset="0"/>
              </a:rPr>
              <a:t> 2</a:t>
            </a:r>
            <a:r>
              <a:rPr baseline="30000" dirty="0">
                <a:latin typeface="Arial" charset="0"/>
              </a:rPr>
              <a:t>n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개의 단어라고 하고 블록이</a:t>
            </a:r>
            <a:r>
              <a:rPr dirty="0">
                <a:latin typeface="Arial" charset="0"/>
              </a:rPr>
              <a:t> K</a:t>
            </a:r>
            <a:r>
              <a:rPr lang="ko-KR" dirty="0">
                <a:latin typeface="Arial" charset="0"/>
              </a:rPr>
              <a:t>개의 단어로 구성된다면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블록의 개수는 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블록의 수</a:t>
            </a:r>
            <a:r>
              <a:rPr dirty="0">
                <a:latin typeface="Arial" charset="0"/>
              </a:rPr>
              <a:t> = 2</a:t>
            </a:r>
            <a:r>
              <a:rPr baseline="30000" dirty="0">
                <a:latin typeface="Arial" charset="0"/>
              </a:rPr>
              <a:t>n</a:t>
            </a:r>
            <a:r>
              <a:rPr dirty="0">
                <a:latin typeface="Arial" charset="0"/>
              </a:rPr>
              <a:t>/K </a:t>
            </a:r>
            <a:r>
              <a:rPr lang="ko-KR" dirty="0" smtClean="0">
                <a:latin typeface="Arial" charset="0"/>
              </a:rPr>
              <a:t>개</a:t>
            </a:r>
            <a:r>
              <a:rPr lang="ko-KR" altLang="en-US" dirty="0" smtClean="0">
                <a:latin typeface="Arial" charset="0"/>
              </a:rPr>
              <a:t>다</a:t>
            </a:r>
            <a:r>
              <a:rPr lang="en-US" altLang="ko-KR" dirty="0" smtClean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/>
            <a:endParaRPr lang="ko-KR" dirty="0">
              <a:latin typeface="Arial" charset="0"/>
            </a:endParaRPr>
          </a:p>
          <a:p>
            <a:pPr lvl="1" latinLnBrk="1"/>
            <a:r>
              <a:rPr dirty="0"/>
              <a:t>주기억장치와 캐시기억장치의 구조</a:t>
            </a:r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캐시기억장치에서 슬롯</a:t>
            </a:r>
            <a:r>
              <a:rPr dirty="0">
                <a:latin typeface="Arial" charset="0"/>
              </a:rPr>
              <a:t>(Slot)</a:t>
            </a:r>
            <a:r>
              <a:rPr lang="ko-KR" dirty="0">
                <a:latin typeface="Arial" charset="0"/>
              </a:rPr>
              <a:t>은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한 블록이</a:t>
            </a:r>
            <a:r>
              <a:rPr dirty="0">
                <a:latin typeface="Arial" charset="0"/>
              </a:rPr>
              <a:t> </a:t>
            </a:r>
            <a:r>
              <a:rPr lang="ko-KR" dirty="0">
                <a:latin typeface="Arial" charset="0"/>
              </a:rPr>
              <a:t>저장되는 장소다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따라서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블록은 캐시기억장치 각 슬롯에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저장되는 데이터의 길이가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태그</a:t>
            </a:r>
            <a:r>
              <a:rPr dirty="0">
                <a:latin typeface="Arial" charset="0"/>
              </a:rPr>
              <a:t>(tag)</a:t>
            </a:r>
            <a:r>
              <a:rPr lang="ko-KR" dirty="0">
                <a:latin typeface="Arial" charset="0"/>
              </a:rPr>
              <a:t>는 슬롯에 적재된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블록을 구분해주는 정보다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1"/>
            <a:endParaRPr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27450"/>
            <a:ext cx="455295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t>사상의 개념</a:t>
            </a:r>
            <a:endParaRPr lang="en-US" altLang="ko-KR"/>
          </a:p>
          <a:p>
            <a:pPr lvl="3">
              <a:defRPr/>
            </a:pPr>
            <a:r>
              <a:rPr lang="ko-KR">
                <a:latin typeface="Arial" charset="0"/>
              </a:rPr>
              <a:t>캐시기억장치에서의 인출이 실패하게 되면 캐시기억장치의 일부분은 주기억장치로 옮기고 주기억장치에서 필요한 정보를 캐시기억장치에 기억시키는 정보 교환이 이루어진다</a:t>
            </a:r>
            <a:r>
              <a:rPr>
                <a:latin typeface="Arial" charset="0"/>
              </a:rPr>
              <a:t>. </a:t>
            </a:r>
          </a:p>
          <a:p>
            <a:pPr lvl="3">
              <a:defRPr/>
            </a:pPr>
            <a:r>
              <a:rPr lang="ko-KR">
                <a:latin typeface="Arial" charset="0"/>
              </a:rPr>
              <a:t>이렇게 주기억장치와 캐시기억장치 사이에서 정보를 옮기는 것을 사상</a:t>
            </a:r>
            <a:r>
              <a:rPr>
                <a:latin typeface="Arial" charset="0"/>
              </a:rPr>
              <a:t>(mapping)</a:t>
            </a:r>
            <a:r>
              <a:rPr lang="ko-KR">
                <a:latin typeface="Arial" charset="0"/>
              </a:rPr>
              <a:t>이라고 한다</a:t>
            </a:r>
            <a:r>
              <a:rPr>
                <a:latin typeface="Arial" charset="0"/>
              </a:rPr>
              <a:t>. </a:t>
            </a:r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3">
              <a:defRPr/>
            </a:pPr>
            <a:endParaRPr/>
          </a:p>
          <a:p>
            <a:pPr lvl="1" latinLnBrk="1">
              <a:defRPr/>
            </a:pPr>
            <a:r>
              <a:rPr altLang="ko-KR" spc="-100">
                <a:latin typeface="Arial" charset="0"/>
              </a:rPr>
              <a:t>캐시기억장치의 사상방법에는 다음과 같이 대표적인 세 가지 방법이 존재</a:t>
            </a:r>
            <a:endParaRPr lang="en-US" altLang="ko-KR" spc="-100">
              <a:latin typeface="Arial" charset="0"/>
            </a:endParaRPr>
          </a:p>
          <a:p>
            <a:pPr lvl="3" latinLnBrk="1">
              <a:defRPr/>
            </a:pPr>
            <a:r>
              <a:rPr lang="ko-KR">
                <a:latin typeface="Arial" charset="0"/>
              </a:rPr>
              <a:t>직접 사상</a:t>
            </a:r>
            <a:r>
              <a:rPr>
                <a:latin typeface="Arial" charset="0"/>
              </a:rPr>
              <a:t>(direct mapping)</a:t>
            </a:r>
            <a:endParaRPr lang="ko-KR">
              <a:latin typeface="Arial" charset="0"/>
            </a:endParaRPr>
          </a:p>
          <a:p>
            <a:pPr lvl="3" latinLnBrk="1">
              <a:defRPr/>
            </a:pPr>
            <a:r>
              <a:rPr lang="ko-KR">
                <a:latin typeface="Arial" charset="0"/>
              </a:rPr>
              <a:t>연관 사상</a:t>
            </a:r>
            <a:r>
              <a:rPr>
                <a:latin typeface="Arial" charset="0"/>
              </a:rPr>
              <a:t>(associative mapping) </a:t>
            </a:r>
            <a:endParaRPr lang="ko-KR">
              <a:latin typeface="Arial" charset="0"/>
            </a:endParaRPr>
          </a:p>
          <a:p>
            <a:pPr lvl="3" latinLnBrk="1">
              <a:defRPr/>
            </a:pPr>
            <a:r>
              <a:rPr lang="ko-KR">
                <a:latin typeface="Arial" charset="0"/>
              </a:rPr>
              <a:t>집합 연관 사상</a:t>
            </a:r>
            <a:r>
              <a:rPr>
                <a:latin typeface="Arial" charset="0"/>
              </a:rPr>
              <a:t>(set-associative mapping) </a:t>
            </a:r>
            <a:endParaRPr lang="ko-KR">
              <a:latin typeface="Arial" charset="0"/>
            </a:endParaRPr>
          </a:p>
          <a:p>
            <a:pPr lvl="3">
              <a:defRPr/>
            </a:pPr>
            <a:endParaRPr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924175"/>
            <a:ext cx="5780088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직접 사상</a:t>
            </a:r>
            <a:r>
              <a:rPr lang="en-US" altLang="ko-KR" dirty="0"/>
              <a:t>(Direct mapping)</a:t>
            </a:r>
          </a:p>
          <a:p>
            <a:pPr lvl="3" latinLnBrk="1"/>
            <a:r>
              <a:rPr lang="ko-KR" dirty="0">
                <a:latin typeface="Arial" charset="0"/>
              </a:rPr>
              <a:t>주기억장치의 블록이 캐시기억장치의 특정 라인에만 적재될 수 있기 때문에 캐시의 적중 여부는 그 블록이 적재될 수 있는 라인만 검사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사상 과정이 간단하고 작은 용량의</a:t>
            </a:r>
            <a:r>
              <a:rPr dirty="0">
                <a:latin typeface="Arial" charset="0"/>
              </a:rPr>
              <a:t> RAM</a:t>
            </a:r>
            <a:r>
              <a:rPr lang="ko-KR" dirty="0">
                <a:latin typeface="Arial" charset="0"/>
              </a:rPr>
              <a:t>을 캐시기억장치로 사용하기 때문에 비용이 저렴한 장점이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프로그램이 동일한 라인에 적재되는 두 블록을 반복적으로 접근하는 경우 계속 캐시 실패가 발생해서 실패율이 현격하게 높아질 수 있다</a:t>
            </a:r>
            <a:r>
              <a:rPr dirty="0">
                <a:latin typeface="Arial" charset="0"/>
              </a:rPr>
              <a:t>. </a:t>
            </a:r>
          </a:p>
          <a:p>
            <a:pPr lvl="1" latinLnBrk="1"/>
            <a:r>
              <a:rPr altLang="ko-KR" dirty="0"/>
              <a:t>직접 사상에서 주기억장치의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altLang="ko-KR" dirty="0"/>
              <a:t>주소 형식</a:t>
            </a:r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태그 필드는 태그 번호를 나타낸다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슬롯 번호는 캐시기억장치에서 총 슬롯의 수</a:t>
            </a:r>
            <a:r>
              <a:rPr dirty="0">
                <a:latin typeface="Arial" charset="0"/>
              </a:rPr>
              <a:t> m = 2</a:t>
            </a:r>
            <a:r>
              <a:rPr baseline="30000" dirty="0">
                <a:latin typeface="Arial" charset="0"/>
              </a:rPr>
              <a:t>s</a:t>
            </a:r>
            <a:r>
              <a:rPr lang="ko-KR" dirty="0">
                <a:latin typeface="Arial" charset="0"/>
              </a:rPr>
              <a:t>개 중에서 하나를 지정하는 번호다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단어 필드는 각 블록 내의</a:t>
            </a:r>
            <a:r>
              <a:rPr dirty="0">
                <a:latin typeface="Arial" charset="0"/>
              </a:rPr>
              <a:t> 2</a:t>
            </a:r>
            <a:r>
              <a:rPr baseline="30000" dirty="0">
                <a:latin typeface="Arial" charset="0"/>
              </a:rPr>
              <a:t>w</a:t>
            </a:r>
            <a:r>
              <a:rPr lang="ko-KR" dirty="0">
                <a:latin typeface="Arial" charset="0"/>
              </a:rPr>
              <a:t>개 단어들 중의 하나를 선택한다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endParaRPr dirty="0">
              <a:latin typeface="Arial" charset="0"/>
            </a:endParaRPr>
          </a:p>
          <a:p>
            <a:pPr lvl="1" latinLnBrk="1"/>
            <a:r>
              <a:rPr lang="en-US" altLang="ko-KR" dirty="0"/>
              <a:t>CPU</a:t>
            </a:r>
            <a:r>
              <a:rPr altLang="ko-KR" dirty="0"/>
              <a:t>가 요구하는 주기억장치의 주소 중 태그 필드와 슬롯 필드에 해당되는 캐시영역에서의 슬롯 필드와 태그 필드를 비교하여 동일하면 적중</a:t>
            </a:r>
            <a:endParaRPr lang="en-US" altLang="ko-KR" dirty="0"/>
          </a:p>
          <a:p>
            <a:pPr lvl="1" latinLnBrk="1"/>
            <a:r>
              <a:rPr altLang="ko-KR" dirty="0"/>
              <a:t>동일 슬롯 번호를 가지고 있지만 태그가 다른 두 개 이상의 단어가 반복하여 접근되면 적중률이 상당히 떨어지는 단점이 </a:t>
            </a:r>
            <a:r>
              <a:rPr altLang="ko-KR" dirty="0" smtClean="0"/>
              <a:t>발생</a:t>
            </a:r>
            <a:r>
              <a:rPr lang="ko-KR" altLang="en-US" dirty="0" smtClean="0"/>
              <a:t>함</a:t>
            </a:r>
            <a:endParaRPr lang="en-US" altLang="ko-KR" dirty="0">
              <a:latin typeface="Arial" charset="0"/>
            </a:endParaRPr>
          </a:p>
          <a:p>
            <a:pPr lvl="3" latinLnBrk="1"/>
            <a:endParaRPr dirty="0"/>
          </a:p>
          <a:p>
            <a:pPr lvl="1" latinLnBrk="1"/>
            <a:endParaRPr lang="en-US" altLang="ko-KR" dirty="0"/>
          </a:p>
          <a:p>
            <a:pPr lvl="1" latinLnBrk="1"/>
            <a:endParaRPr altLang="ko-KR" dirty="0">
              <a:latin typeface="Arial" charset="0"/>
            </a:endParaRPr>
          </a:p>
          <a:p>
            <a:pPr lvl="3"/>
            <a:endParaRPr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3306763"/>
            <a:ext cx="400685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모듈로</a:t>
            </a:r>
            <a:r>
              <a:rPr lang="en-US" altLang="ko-KR" dirty="0"/>
              <a:t>(modulo) </a:t>
            </a:r>
            <a:r>
              <a:rPr altLang="ko-KR" dirty="0"/>
              <a:t>연산</a:t>
            </a:r>
            <a:endParaRPr lang="en-US" altLang="ko-KR" dirty="0"/>
          </a:p>
          <a:p>
            <a:pPr lvl="1" latinLnBrk="1">
              <a:defRPr/>
            </a:pPr>
            <a:r>
              <a:rPr altLang="ko-KR" dirty="0">
                <a:latin typeface="Arial" charset="0"/>
              </a:rPr>
              <a:t>주기억장치의 블록</a:t>
            </a:r>
            <a:r>
              <a:rPr lang="en-US" altLang="ko-KR" dirty="0">
                <a:latin typeface="Arial" charset="0"/>
              </a:rPr>
              <a:t> j</a:t>
            </a:r>
            <a:r>
              <a:rPr altLang="ko-KR" dirty="0">
                <a:latin typeface="Arial" charset="0"/>
              </a:rPr>
              <a:t>가 적재될 수 있는 캐시 슬롯의 번호</a:t>
            </a:r>
            <a:r>
              <a:rPr lang="en-US" altLang="ko-KR" dirty="0">
                <a:latin typeface="Arial" charset="0"/>
              </a:rPr>
              <a:t> i</a:t>
            </a:r>
            <a:r>
              <a:rPr altLang="ko-KR" dirty="0">
                <a:latin typeface="Arial" charset="0"/>
              </a:rPr>
              <a:t>는 모듈로</a:t>
            </a:r>
            <a:r>
              <a:rPr lang="en-US" altLang="ko-KR" dirty="0">
                <a:latin typeface="Arial" charset="0"/>
              </a:rPr>
              <a:t>(modulo) </a:t>
            </a:r>
            <a:r>
              <a:rPr altLang="ko-KR" dirty="0">
                <a:latin typeface="Arial" charset="0"/>
              </a:rPr>
              <a:t>연산에 의해서 결정</a:t>
            </a:r>
            <a:r>
              <a:rPr lang="en-US" altLang="ko-KR" dirty="0">
                <a:latin typeface="Arial" charset="0"/>
              </a:rPr>
              <a:t>. m</a:t>
            </a:r>
            <a:r>
              <a:rPr altLang="ko-KR" dirty="0">
                <a:latin typeface="Arial" charset="0"/>
              </a:rPr>
              <a:t>은 캐시 슬롯의 전체 수</a:t>
            </a:r>
            <a:r>
              <a:rPr lang="en-US" altLang="ko-KR" dirty="0">
                <a:latin typeface="Arial" charset="0"/>
              </a:rPr>
              <a:t> </a:t>
            </a:r>
            <a:endParaRPr altLang="ko-KR" dirty="0">
              <a:latin typeface="Arial" charset="0"/>
            </a:endParaRPr>
          </a:p>
          <a:p>
            <a:pPr lvl="2" algn="ctr" latinLnBrk="1">
              <a:buFont typeface="Wingdings" pitchFamily="2" charset="2"/>
              <a:buNone/>
              <a:defRPr/>
            </a:pPr>
            <a:r>
              <a:rPr dirty="0">
                <a:latin typeface="Arial" charset="0"/>
              </a:rPr>
              <a:t> i = j mod m</a:t>
            </a:r>
            <a:endParaRPr lang="ko-KR" dirty="0">
              <a:latin typeface="Arial" charset="0"/>
            </a:endParaRPr>
          </a:p>
          <a:p>
            <a:pPr lvl="1" latinLnBrk="1">
              <a:defRPr/>
            </a:pPr>
            <a:r>
              <a:rPr altLang="ko-KR" dirty="0">
                <a:latin typeface="Arial" charset="0"/>
              </a:rPr>
              <a:t>모듈로 연산은 나머지를 구하는 연산</a:t>
            </a:r>
            <a:r>
              <a:rPr lang="en-US" altLang="ko-KR" dirty="0">
                <a:latin typeface="Arial" charset="0"/>
              </a:rPr>
              <a:t>. Q</a:t>
            </a:r>
            <a:r>
              <a:rPr altLang="ko-KR" dirty="0">
                <a:latin typeface="Arial" charset="0"/>
              </a:rPr>
              <a:t>는 몫이고</a:t>
            </a:r>
            <a:r>
              <a:rPr lang="en-US" altLang="ko-KR" dirty="0">
                <a:latin typeface="Arial" charset="0"/>
              </a:rPr>
              <a:t> R</a:t>
            </a:r>
            <a:r>
              <a:rPr altLang="ko-KR" dirty="0">
                <a:latin typeface="Arial" charset="0"/>
              </a:rPr>
              <a:t>은 나머지</a:t>
            </a:r>
            <a:r>
              <a:rPr lang="en-US" altLang="ko-KR" dirty="0">
                <a:latin typeface="Arial" charset="0"/>
              </a:rPr>
              <a:t> </a:t>
            </a:r>
            <a:endParaRPr altLang="ko-KR" dirty="0">
              <a:latin typeface="Arial" charset="0"/>
            </a:endParaRPr>
          </a:p>
          <a:p>
            <a:pPr lvl="2" algn="ctr" latinLnBrk="1">
              <a:buFont typeface="Wingdings" pitchFamily="2" charset="2"/>
              <a:buNone/>
              <a:defRPr/>
            </a:pPr>
            <a:r>
              <a:rPr dirty="0">
                <a:latin typeface="Arial" charset="0"/>
              </a:rPr>
              <a:t> J / m = Q + R,  R = i</a:t>
            </a:r>
            <a:endParaRPr lang="ko-KR" dirty="0">
              <a:latin typeface="Arial" charset="0"/>
            </a:endParaRPr>
          </a:p>
          <a:p>
            <a:pPr lvl="1" latinLnBrk="1">
              <a:defRPr/>
            </a:pPr>
            <a:r>
              <a:rPr altLang="ko-KR" dirty="0">
                <a:latin typeface="Arial" charset="0"/>
              </a:rPr>
              <a:t>모듈로 연산의 예들</a:t>
            </a:r>
            <a:r>
              <a:rPr lang="en-US" altLang="ko-KR" dirty="0">
                <a:latin typeface="Arial" charset="0"/>
              </a:rPr>
              <a:t> </a:t>
            </a:r>
            <a:endParaRPr altLang="ko-KR" dirty="0">
              <a:latin typeface="Arial" charset="0"/>
            </a:endParaRPr>
          </a:p>
          <a:p>
            <a:pPr lvl="2" algn="ctr" latinLnBrk="1">
              <a:buFont typeface="Wingdings" pitchFamily="2" charset="2"/>
              <a:buNone/>
              <a:defRPr/>
            </a:pPr>
            <a:r>
              <a:rPr dirty="0">
                <a:latin typeface="Arial" charset="0"/>
              </a:rPr>
              <a:t>5 mod 3 = 2,  3 mod 7 = 3,  2 mod 7 = 2,  8 mod 2 = 0</a:t>
            </a:r>
            <a:endParaRPr lang="ko-KR" dirty="0">
              <a:latin typeface="Arial" charset="0"/>
            </a:endParaRPr>
          </a:p>
          <a:p>
            <a:pPr lvl="1" latinLnBrk="1">
              <a:defRPr/>
            </a:pPr>
            <a:r>
              <a:rPr altLang="ko-KR" dirty="0">
                <a:latin typeface="Arial" charset="0"/>
              </a:rPr>
              <a:t>캐시 슬롯은 주기억장치의 블록들을 </a:t>
            </a:r>
            <a:r>
              <a:rPr lang="en-US" altLang="ko-KR" dirty="0">
                <a:latin typeface="Arial" charset="0"/>
              </a:rPr>
              <a:t/>
            </a:r>
            <a:br>
              <a:rPr lang="en-US" altLang="ko-KR" dirty="0">
                <a:latin typeface="Arial" charset="0"/>
              </a:rPr>
            </a:br>
            <a:r>
              <a:rPr altLang="ko-KR" dirty="0">
                <a:latin typeface="Arial" charset="0"/>
              </a:rPr>
              <a:t>공유하여 </a:t>
            </a:r>
            <a:r>
              <a:rPr alt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함</a:t>
            </a:r>
            <a:r>
              <a:rPr lang="en-US" altLang="ko-KR" dirty="0" smtClean="0">
                <a:latin typeface="Arial" charset="0"/>
              </a:rPr>
              <a:t>. </a:t>
            </a:r>
            <a:r>
              <a:rPr altLang="ko-KR" dirty="0">
                <a:latin typeface="Arial" charset="0"/>
              </a:rPr>
              <a:t>이때 같은 슬롯을 </a:t>
            </a:r>
            <a:r>
              <a:rPr lang="en-US" altLang="ko-KR" dirty="0">
                <a:latin typeface="Arial" charset="0"/>
              </a:rPr>
              <a:t/>
            </a:r>
            <a:br>
              <a:rPr lang="en-US" altLang="ko-KR" dirty="0">
                <a:latin typeface="Arial" charset="0"/>
              </a:rPr>
            </a:br>
            <a:r>
              <a:rPr altLang="ko-KR" dirty="0">
                <a:latin typeface="Arial" charset="0"/>
              </a:rPr>
              <a:t>공유하는 주기억장치 블록들은 서로 </a:t>
            </a:r>
            <a:r>
              <a:rPr lang="en-US" altLang="ko-KR" dirty="0">
                <a:latin typeface="Arial" charset="0"/>
              </a:rPr>
              <a:t/>
            </a:r>
            <a:br>
              <a:rPr lang="en-US" altLang="ko-KR" dirty="0">
                <a:latin typeface="Arial" charset="0"/>
              </a:rPr>
            </a:br>
            <a:r>
              <a:rPr altLang="ko-KR" dirty="0">
                <a:latin typeface="Arial" charset="0"/>
              </a:rPr>
              <a:t>다른 태그를 가지게 </a:t>
            </a:r>
            <a:r>
              <a:rPr lang="ko-KR" altLang="en-US" dirty="0">
                <a:latin typeface="Arial" charset="0"/>
              </a:rPr>
              <a:t>됨</a:t>
            </a:r>
            <a:endParaRPr lang="en-US" altLang="ko-KR" dirty="0">
              <a:latin typeface="Arial" charset="0"/>
            </a:endParaRPr>
          </a:p>
          <a:p>
            <a:pPr lvl="1" latinLnBrk="1">
              <a:defRPr/>
            </a:pPr>
            <a:r>
              <a:rPr altLang="ko-KR" dirty="0">
                <a:latin typeface="Arial" charset="0"/>
              </a:rPr>
              <a:t>캐시 슬롯이 공유할 수 있는 </a:t>
            </a:r>
            <a:r>
              <a:rPr lang="en-US" altLang="ko-KR" dirty="0">
                <a:latin typeface="Arial" charset="0"/>
              </a:rPr>
              <a:t/>
            </a:r>
            <a:br>
              <a:rPr lang="en-US" altLang="ko-KR" dirty="0">
                <a:latin typeface="Arial" charset="0"/>
              </a:rPr>
            </a:br>
            <a:r>
              <a:rPr altLang="ko-KR" dirty="0">
                <a:latin typeface="Arial" charset="0"/>
              </a:rPr>
              <a:t>주기억장치의 블록들</a:t>
            </a:r>
            <a:r>
              <a:rPr lang="en-US" altLang="ko-KR" dirty="0">
                <a:latin typeface="Arial" charset="0"/>
              </a:rPr>
              <a:t> </a:t>
            </a:r>
            <a:endParaRPr altLang="ko-KR" dirty="0">
              <a:latin typeface="Arial" charset="0"/>
            </a:endParaRPr>
          </a:p>
          <a:p>
            <a:pPr lvl="1">
              <a:defRPr/>
            </a:pPr>
            <a:endParaRPr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4365625"/>
            <a:ext cx="3411538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직접사상의 수행 절차</a:t>
            </a:r>
            <a:endParaRPr lang="en-US" altLang="ko-KR" dirty="0"/>
          </a:p>
          <a:p>
            <a:pPr lvl="1"/>
            <a:r>
              <a:rPr altLang="ko-KR" dirty="0"/>
              <a:t>블록</a:t>
            </a:r>
            <a:r>
              <a:rPr dirty="0"/>
              <a:t>의</a:t>
            </a:r>
            <a:r>
              <a:rPr altLang="ko-KR" dirty="0"/>
              <a:t> 단어의 수는</a:t>
            </a:r>
            <a:r>
              <a:rPr lang="en-US" altLang="ko-KR" dirty="0"/>
              <a:t> 1</a:t>
            </a:r>
            <a:r>
              <a:rPr altLang="ko-KR" dirty="0"/>
              <a:t>단어</a:t>
            </a:r>
            <a:r>
              <a:rPr dirty="0"/>
              <a:t>이</a:t>
            </a:r>
            <a:r>
              <a:rPr altLang="ko-KR" dirty="0"/>
              <a:t>고 </a:t>
            </a:r>
            <a:r>
              <a:rPr lang="en-US" altLang="ko-KR" dirty="0"/>
              <a:t>CPU</a:t>
            </a:r>
            <a:r>
              <a:rPr altLang="ko-KR" dirty="0"/>
              <a:t>가</a:t>
            </a:r>
            <a:r>
              <a:rPr lang="en-US" altLang="ko-KR" dirty="0"/>
              <a:t> 00001</a:t>
            </a:r>
            <a:r>
              <a:rPr altLang="ko-KR" dirty="0"/>
              <a:t>번지 단어를 필요로 한다</a:t>
            </a:r>
            <a:r>
              <a:rPr lang="en-US" altLang="ko-KR" dirty="0"/>
              <a:t>.</a:t>
            </a:r>
          </a:p>
          <a:p>
            <a:pPr lvl="1"/>
            <a:r>
              <a:rPr dirty="0"/>
              <a:t>직접 사상의 동작</a:t>
            </a:r>
            <a:r>
              <a:rPr lang="en-US" altLang="ko-KR" dirty="0"/>
              <a:t>(1)</a:t>
            </a:r>
          </a:p>
          <a:p>
            <a:pPr marL="536575" lvl="2" indent="-176213" latinLnBrk="1">
              <a:buClr>
                <a:srgbClr val="FF0000"/>
              </a:buClr>
              <a:buFontTx/>
              <a:buAutoNum type="circleNumDbPlain"/>
            </a:pPr>
            <a:r>
              <a:rPr sz="1600" dirty="0">
                <a:latin typeface="Arial" charset="0"/>
              </a:rPr>
              <a:t> CPU</a:t>
            </a:r>
            <a:r>
              <a:rPr lang="ko-KR" sz="1600" dirty="0">
                <a:latin typeface="Arial" charset="0"/>
              </a:rPr>
              <a:t>는</a:t>
            </a:r>
            <a:r>
              <a:rPr sz="1600" dirty="0">
                <a:latin typeface="Arial" charset="0"/>
              </a:rPr>
              <a:t> 2</a:t>
            </a:r>
            <a:r>
              <a:rPr lang="ko-KR" sz="1600" dirty="0">
                <a:latin typeface="Arial" charset="0"/>
              </a:rPr>
              <a:t>비트의 태그 정보</a:t>
            </a:r>
            <a:r>
              <a:rPr sz="1600" dirty="0">
                <a:latin typeface="Arial" charset="0"/>
              </a:rPr>
              <a:t> 00</a:t>
            </a:r>
            <a:r>
              <a:rPr lang="ko-KR" sz="1600" dirty="0">
                <a:latin typeface="Arial" charset="0"/>
              </a:rPr>
              <a:t>과</a:t>
            </a:r>
            <a:r>
              <a:rPr sz="1600" dirty="0">
                <a:latin typeface="Arial" charset="0"/>
              </a:rPr>
              <a:t>, 3</a:t>
            </a:r>
            <a:r>
              <a:rPr lang="ko-KR" sz="1600" dirty="0">
                <a:latin typeface="Arial" charset="0"/>
              </a:rPr>
              <a:t>비트의 캐시기억장치의 주소</a:t>
            </a:r>
            <a:r>
              <a:rPr sz="1600" dirty="0">
                <a:latin typeface="Arial" charset="0"/>
              </a:rPr>
              <a:t>(</a:t>
            </a:r>
            <a:r>
              <a:rPr lang="ko-KR" sz="1600" dirty="0">
                <a:latin typeface="Arial" charset="0"/>
              </a:rPr>
              <a:t>슬롯 번호</a:t>
            </a:r>
            <a:r>
              <a:rPr sz="1600" dirty="0">
                <a:latin typeface="Arial" charset="0"/>
              </a:rPr>
              <a:t>) 001</a:t>
            </a:r>
            <a:r>
              <a:rPr lang="ko-KR" sz="1600" dirty="0" err="1">
                <a:latin typeface="Arial" charset="0"/>
              </a:rPr>
              <a:t>를</a:t>
            </a:r>
            <a:r>
              <a:rPr lang="ko-KR" sz="1600" dirty="0">
                <a:latin typeface="Arial" charset="0"/>
              </a:rPr>
              <a:t> 동시에 표시한</a:t>
            </a:r>
            <a:r>
              <a:rPr sz="1600" dirty="0">
                <a:latin typeface="Arial" charset="0"/>
              </a:rPr>
              <a:t> 00001</a:t>
            </a:r>
            <a:r>
              <a:rPr lang="ko-KR" sz="1600" dirty="0" err="1">
                <a:latin typeface="Arial" charset="0"/>
              </a:rPr>
              <a:t>를</a:t>
            </a:r>
            <a:r>
              <a:rPr lang="ko-KR" sz="1600" dirty="0">
                <a:latin typeface="Arial" charset="0"/>
              </a:rPr>
              <a:t> 캐시기억장치에 전달</a:t>
            </a:r>
            <a:r>
              <a:rPr sz="1600" dirty="0">
                <a:latin typeface="Arial" charset="0"/>
              </a:rPr>
              <a:t>. </a:t>
            </a:r>
            <a:r>
              <a:rPr lang="ko-KR" sz="1600" dirty="0">
                <a:latin typeface="Arial" charset="0"/>
              </a:rPr>
              <a:t>그러면 캐시기억장치는 오직 </a:t>
            </a:r>
            <a:r>
              <a:rPr sz="1600" dirty="0">
                <a:latin typeface="Arial" charset="0"/>
              </a:rPr>
              <a:t>001</a:t>
            </a:r>
            <a:r>
              <a:rPr lang="ko-KR" sz="1600" dirty="0">
                <a:latin typeface="Arial" charset="0"/>
              </a:rPr>
              <a:t>번지 주소만을 참조</a:t>
            </a:r>
            <a:r>
              <a:rPr sz="1600" dirty="0">
                <a:latin typeface="Arial" charset="0"/>
              </a:rPr>
              <a:t>, </a:t>
            </a:r>
            <a:r>
              <a:rPr lang="ko-KR" sz="1600" dirty="0">
                <a:latin typeface="Arial" charset="0"/>
              </a:rPr>
              <a:t>해당 번지가 비어 있으므로 실패</a:t>
            </a:r>
            <a:r>
              <a:rPr sz="1600" dirty="0">
                <a:latin typeface="Arial" charset="0"/>
              </a:rPr>
              <a:t>(miss) </a:t>
            </a:r>
            <a:r>
              <a:rPr lang="ko-KR" sz="1600" dirty="0">
                <a:latin typeface="Arial" charset="0"/>
              </a:rPr>
              <a:t>상태가 된다</a:t>
            </a:r>
            <a:r>
              <a:rPr sz="1600" dirty="0">
                <a:latin typeface="Arial" charset="0"/>
              </a:rPr>
              <a:t>.  </a:t>
            </a:r>
            <a:endParaRPr lang="ko-KR" sz="1600" dirty="0">
              <a:latin typeface="Arial" charset="0"/>
            </a:endParaRPr>
          </a:p>
          <a:p>
            <a:pPr marL="536575" lvl="2" indent="-176213" latinLnBrk="1">
              <a:buClr>
                <a:srgbClr val="FF0000"/>
              </a:buClr>
              <a:buFontTx/>
              <a:buAutoNum type="circleNumDbPlain"/>
            </a:pPr>
            <a:r>
              <a:rPr sz="1600" dirty="0">
                <a:latin typeface="Arial" charset="0"/>
              </a:rPr>
              <a:t> </a:t>
            </a:r>
            <a:r>
              <a:rPr lang="ko-KR" sz="1600" dirty="0">
                <a:latin typeface="Arial" charset="0"/>
              </a:rPr>
              <a:t>캐시 실패를 확인하고 주기억장치에서 </a:t>
            </a:r>
            <a:r>
              <a:rPr sz="1600" dirty="0">
                <a:latin typeface="Arial" charset="0"/>
              </a:rPr>
              <a:t>00001</a:t>
            </a:r>
            <a:r>
              <a:rPr lang="ko-KR" sz="1600" dirty="0">
                <a:latin typeface="Arial" charset="0"/>
              </a:rPr>
              <a:t>번지를 참조하여서 단어를 </a:t>
            </a:r>
            <a:r>
              <a:rPr lang="ko-KR" sz="1600" dirty="0" smtClean="0">
                <a:latin typeface="Arial" charset="0"/>
              </a:rPr>
              <a:t>획득</a:t>
            </a:r>
            <a:r>
              <a:rPr lang="ko-KR" altLang="en-US" sz="1600" dirty="0" smtClean="0">
                <a:latin typeface="Arial" charset="0"/>
              </a:rPr>
              <a:t>한다</a:t>
            </a:r>
            <a:r>
              <a:rPr lang="en-US" altLang="ko-KR" sz="1600" dirty="0" smtClean="0">
                <a:latin typeface="Arial" charset="0"/>
              </a:rPr>
              <a:t>.</a:t>
            </a:r>
            <a:endParaRPr lang="ko-KR" sz="1600" dirty="0">
              <a:latin typeface="Arial" charset="0"/>
            </a:endParaRPr>
          </a:p>
          <a:p>
            <a:pPr marL="536575" lvl="2" indent="-176213" latinLnBrk="1">
              <a:buClr>
                <a:srgbClr val="FF0000"/>
              </a:buClr>
              <a:buFontTx/>
              <a:buAutoNum type="circleNumDbPlain"/>
            </a:pPr>
            <a:r>
              <a:rPr sz="1600" dirty="0">
                <a:latin typeface="Arial" charset="0"/>
              </a:rPr>
              <a:t> </a:t>
            </a:r>
            <a:r>
              <a:rPr lang="ko-KR" sz="1600" dirty="0">
                <a:latin typeface="Arial" charset="0"/>
              </a:rPr>
              <a:t>획득한 단어는 캐시기억장치의 해당</a:t>
            </a:r>
            <a:r>
              <a:rPr sz="1600" dirty="0">
                <a:latin typeface="Arial" charset="0"/>
              </a:rPr>
              <a:t/>
            </a:r>
            <a:br>
              <a:rPr sz="1600" dirty="0">
                <a:latin typeface="Arial" charset="0"/>
              </a:rPr>
            </a:br>
            <a:r>
              <a:rPr lang="ko-KR" sz="1600" dirty="0">
                <a:latin typeface="Arial" charset="0"/>
              </a:rPr>
              <a:t> 주소에 데이터</a:t>
            </a:r>
            <a:r>
              <a:rPr sz="1600" dirty="0">
                <a:latin typeface="Arial" charset="0"/>
              </a:rPr>
              <a:t> 1234</a:t>
            </a:r>
            <a:r>
              <a:rPr lang="ko-KR" sz="1600" dirty="0">
                <a:latin typeface="Arial" charset="0"/>
              </a:rPr>
              <a:t>와 태그 </a:t>
            </a:r>
            <a:r>
              <a:rPr sz="1600" dirty="0">
                <a:latin typeface="Arial" charset="0"/>
              </a:rPr>
              <a:t>00</a:t>
            </a:r>
            <a:r>
              <a:rPr lang="ko-KR" sz="1600" dirty="0">
                <a:latin typeface="Arial" charset="0"/>
              </a:rPr>
              <a:t>을 </a:t>
            </a:r>
            <a:r>
              <a:rPr lang="en-US" altLang="ko-KR" sz="1600" dirty="0" smtClean="0">
                <a:latin typeface="Arial" charset="0"/>
              </a:rPr>
              <a:t/>
            </a:r>
            <a:br>
              <a:rPr lang="en-US" altLang="ko-KR" sz="1600" dirty="0" smtClean="0">
                <a:latin typeface="Arial" charset="0"/>
              </a:rPr>
            </a:br>
            <a:r>
              <a:rPr lang="ko-KR" sz="1600" dirty="0" smtClean="0">
                <a:latin typeface="Arial" charset="0"/>
              </a:rPr>
              <a:t>저장</a:t>
            </a:r>
            <a:r>
              <a:rPr lang="ko-KR" altLang="en-US" sz="1600" dirty="0" smtClean="0">
                <a:latin typeface="Arial" charset="0"/>
              </a:rPr>
              <a:t>한다</a:t>
            </a:r>
            <a:r>
              <a:rPr lang="en-US" altLang="ko-KR" sz="1600" dirty="0" smtClean="0">
                <a:latin typeface="Arial" charset="0"/>
              </a:rPr>
              <a:t>.</a:t>
            </a:r>
            <a:endParaRPr lang="ko-KR" sz="1600" dirty="0">
              <a:latin typeface="Arial" charset="0"/>
            </a:endParaRPr>
          </a:p>
          <a:p>
            <a:pPr marL="536575" lvl="2" indent="-176213" latinLnBrk="1">
              <a:buClr>
                <a:srgbClr val="FF0000"/>
              </a:buClr>
              <a:buFontTx/>
              <a:buAutoNum type="circleNumDbPlain"/>
            </a:pPr>
            <a:r>
              <a:rPr sz="1600" dirty="0">
                <a:latin typeface="Arial" charset="0"/>
              </a:rPr>
              <a:t> </a:t>
            </a:r>
            <a:r>
              <a:rPr lang="ko-KR" sz="1600" dirty="0">
                <a:latin typeface="Arial" charset="0"/>
              </a:rPr>
              <a:t>그리고 다시 단어</a:t>
            </a:r>
            <a:r>
              <a:rPr sz="1600" dirty="0">
                <a:latin typeface="Arial" charset="0"/>
              </a:rPr>
              <a:t> 1234</a:t>
            </a:r>
            <a:r>
              <a:rPr lang="ko-KR" sz="1600" dirty="0" err="1">
                <a:latin typeface="Arial" charset="0"/>
              </a:rPr>
              <a:t>를</a:t>
            </a:r>
            <a:r>
              <a:rPr sz="1600" dirty="0">
                <a:latin typeface="Arial" charset="0"/>
              </a:rPr>
              <a:t> CPU</a:t>
            </a:r>
            <a:r>
              <a:rPr lang="ko-KR" sz="1600" dirty="0">
                <a:latin typeface="Arial" charset="0"/>
              </a:rPr>
              <a:t>에 </a:t>
            </a:r>
            <a:r>
              <a:rPr sz="1600" dirty="0">
                <a:latin typeface="Arial" charset="0"/>
              </a:rPr>
              <a:t/>
            </a:r>
            <a:br>
              <a:rPr sz="1600" dirty="0">
                <a:latin typeface="Arial" charset="0"/>
              </a:rPr>
            </a:br>
            <a:r>
              <a:rPr lang="ko-KR" sz="1600" dirty="0">
                <a:latin typeface="Arial" charset="0"/>
              </a:rPr>
              <a:t>전달한다</a:t>
            </a:r>
            <a:r>
              <a:rPr sz="1600" dirty="0">
                <a:latin typeface="Arial" charset="0"/>
              </a:rPr>
              <a:t>. </a:t>
            </a:r>
            <a:endParaRPr lang="ko-KR" sz="1600" dirty="0">
              <a:latin typeface="Arial" charset="0"/>
            </a:endParaRPr>
          </a:p>
          <a:p>
            <a:pPr lvl="3"/>
            <a:endParaRPr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3656013"/>
            <a:ext cx="4640262" cy="29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직접 사상의 동작</a:t>
            </a:r>
            <a:endParaRPr lang="en-US" altLang="ko-KR"/>
          </a:p>
          <a:p>
            <a:pPr lvl="1"/>
            <a:r>
              <a:rPr altLang="ko-KR"/>
              <a:t>중앙처리장치가</a:t>
            </a:r>
            <a:r>
              <a:rPr lang="en-US" altLang="ko-KR"/>
              <a:t> 00010</a:t>
            </a:r>
            <a:r>
              <a:rPr altLang="ko-KR"/>
              <a:t>번지 단어를 필요로 하는 경우</a:t>
            </a:r>
            <a:r>
              <a:rPr lang="en-US" altLang="ko-KR"/>
              <a:t> </a:t>
            </a:r>
            <a:endParaRPr altLang="ko-KR"/>
          </a:p>
          <a:p>
            <a:pPr marL="887413" lvl="4" indent="-342900">
              <a:buClr>
                <a:srgbClr val="FF3300"/>
              </a:buClr>
              <a:buFontTx/>
              <a:buAutoNum type="circleNumDbPlain"/>
            </a:pPr>
            <a:r>
              <a:rPr lang="ko-KR">
                <a:latin typeface="Arial" charset="0"/>
              </a:rPr>
              <a:t>처음의</a:t>
            </a:r>
            <a:r>
              <a:rPr>
                <a:latin typeface="Arial" charset="0"/>
              </a:rPr>
              <a:t> 2</a:t>
            </a:r>
            <a:r>
              <a:rPr lang="ko-KR">
                <a:latin typeface="Arial" charset="0"/>
              </a:rPr>
              <a:t>비트 </a:t>
            </a:r>
            <a:r>
              <a:rPr>
                <a:latin typeface="Arial" charset="0"/>
              </a:rPr>
              <a:t>00</a:t>
            </a:r>
            <a:r>
              <a:rPr lang="ko-KR">
                <a:latin typeface="Arial" charset="0"/>
              </a:rPr>
              <a:t>은 태그를 나타내고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다음</a:t>
            </a:r>
            <a:r>
              <a:rPr>
                <a:latin typeface="Arial" charset="0"/>
              </a:rPr>
              <a:t> 3</a:t>
            </a:r>
            <a:r>
              <a:rPr lang="ko-KR">
                <a:latin typeface="Arial" charset="0"/>
              </a:rPr>
              <a:t>비트 </a:t>
            </a:r>
            <a:r>
              <a:rPr>
                <a:latin typeface="Arial" charset="0"/>
              </a:rPr>
              <a:t>010</a:t>
            </a:r>
            <a:r>
              <a:rPr lang="ko-KR">
                <a:latin typeface="Arial" charset="0"/>
              </a:rPr>
              <a:t>은 캐시기억장치의 주소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그래서 캐시기억장치의</a:t>
            </a:r>
            <a:r>
              <a:rPr>
                <a:latin typeface="Arial" charset="0"/>
              </a:rPr>
              <a:t> 010</a:t>
            </a:r>
            <a:r>
              <a:rPr lang="ko-KR">
                <a:latin typeface="Arial" charset="0"/>
              </a:rPr>
              <a:t>번지 주소만을 참조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해당 번지가 비어 있으므로 실패</a:t>
            </a:r>
            <a:r>
              <a:rPr>
                <a:latin typeface="Arial" charset="0"/>
              </a:rPr>
              <a:t>(miss)</a:t>
            </a:r>
            <a:r>
              <a:rPr lang="ko-KR">
                <a:latin typeface="Arial" charset="0"/>
              </a:rPr>
              <a:t>한 것으로 판단하고 주기억장치를 참조하게 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marL="887413" lvl="4" indent="-342900">
              <a:buClr>
                <a:srgbClr val="FF3300"/>
              </a:buClr>
              <a:buFontTx/>
              <a:buAutoNum type="circleNumDbPlain"/>
            </a:pPr>
            <a:r>
              <a:rPr lang="ko-KR">
                <a:latin typeface="Arial" charset="0"/>
              </a:rPr>
              <a:t>주기억장치의 주소</a:t>
            </a:r>
            <a:r>
              <a:rPr>
                <a:latin typeface="Arial" charset="0"/>
              </a:rPr>
              <a:t> 00010</a:t>
            </a:r>
            <a:r>
              <a:rPr lang="ko-KR">
                <a:latin typeface="Arial" charset="0"/>
              </a:rPr>
              <a:t>에서 필요한 단어를 획득하게 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marL="887413" lvl="4" indent="-342900">
              <a:buClr>
                <a:srgbClr val="FF3300"/>
              </a:buClr>
              <a:buFontTx/>
              <a:buAutoNum type="circleNumDbPlain"/>
            </a:pPr>
            <a:r>
              <a:rPr lang="ko-KR">
                <a:latin typeface="Arial" charset="0"/>
              </a:rPr>
              <a:t>캐시기억장치의 해당 주소</a:t>
            </a:r>
            <a:r>
              <a:rPr>
                <a:latin typeface="Arial" charset="0"/>
              </a:rPr>
              <a:t> 010</a:t>
            </a:r>
            <a:r>
              <a:rPr lang="ko-KR">
                <a:latin typeface="Arial" charset="0"/>
              </a:rPr>
              <a:t>에 단어 데이터 </a:t>
            </a:r>
            <a:r>
              <a:rPr>
                <a:latin typeface="Arial" charset="0"/>
              </a:rPr>
              <a:t>5678</a:t>
            </a:r>
            <a:r>
              <a:rPr lang="ko-KR">
                <a:latin typeface="Arial" charset="0"/>
              </a:rPr>
              <a:t>과 태그</a:t>
            </a:r>
            <a:r>
              <a:rPr>
                <a:latin typeface="Arial" charset="0"/>
              </a:rPr>
              <a:t> 00</a:t>
            </a:r>
            <a:r>
              <a:rPr lang="ko-KR">
                <a:latin typeface="Arial" charset="0"/>
              </a:rPr>
              <a:t>을 저장한다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marL="887413" lvl="4" indent="-342900">
              <a:buClr>
                <a:srgbClr val="FF3300"/>
              </a:buClr>
              <a:buFontTx/>
              <a:buAutoNum type="circleNumDbPlain"/>
            </a:pPr>
            <a:r>
              <a:rPr lang="ko-KR">
                <a:latin typeface="Arial" charset="0"/>
              </a:rPr>
              <a:t>단어 데이터</a:t>
            </a:r>
            <a:r>
              <a:rPr>
                <a:latin typeface="Arial" charset="0"/>
              </a:rPr>
              <a:t> 5678</a:t>
            </a:r>
            <a:r>
              <a:rPr lang="ko-KR">
                <a:latin typeface="Arial" charset="0"/>
              </a:rPr>
              <a:t>를</a:t>
            </a:r>
            <a:r>
              <a:rPr>
                <a:latin typeface="Arial" charset="0"/>
              </a:rPr>
              <a:t> CPU</a:t>
            </a:r>
            <a:r>
              <a:rPr lang="ko-KR">
                <a:latin typeface="Arial" charset="0"/>
              </a:rPr>
              <a:t>로 전달한다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/>
            <a:endParaRPr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554413"/>
            <a:ext cx="511810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rPr altLang="ko-KR"/>
              <a:t>중앙처리장치가</a:t>
            </a:r>
            <a:r>
              <a:rPr lang="en-US" altLang="ko-KR"/>
              <a:t> 10001</a:t>
            </a:r>
            <a:r>
              <a:rPr altLang="ko-KR"/>
              <a:t>번지 워드를 필요로 하는 경우</a:t>
            </a:r>
            <a:endParaRPr lang="en-US" altLang="ko-KR"/>
          </a:p>
          <a:p>
            <a:pPr marL="887413" lvl="4" indent="-342900">
              <a:buClr>
                <a:srgbClr val="FF3300"/>
              </a:buClr>
              <a:buFontTx/>
              <a:buAutoNum type="circleNumDbPlain"/>
              <a:tabLst>
                <a:tab pos="269875" algn="l"/>
              </a:tabLst>
            </a:pPr>
            <a:r>
              <a:rPr lang="ko-KR">
                <a:latin typeface="Arial" charset="0"/>
              </a:rPr>
              <a:t>처음의</a:t>
            </a:r>
            <a:r>
              <a:rPr>
                <a:latin typeface="Arial" charset="0"/>
              </a:rPr>
              <a:t> 2</a:t>
            </a:r>
            <a:r>
              <a:rPr lang="ko-KR">
                <a:latin typeface="Arial" charset="0"/>
              </a:rPr>
              <a:t>비트</a:t>
            </a:r>
            <a:r>
              <a:rPr>
                <a:latin typeface="Arial" charset="0"/>
              </a:rPr>
              <a:t> 10</a:t>
            </a:r>
            <a:r>
              <a:rPr lang="ko-KR">
                <a:latin typeface="Arial" charset="0"/>
              </a:rPr>
              <a:t>은 태그를 표시하고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다음</a:t>
            </a:r>
            <a:r>
              <a:rPr>
                <a:latin typeface="Arial" charset="0"/>
              </a:rPr>
              <a:t> 3</a:t>
            </a:r>
            <a:r>
              <a:rPr lang="ko-KR">
                <a:latin typeface="Arial" charset="0"/>
              </a:rPr>
              <a:t>비트</a:t>
            </a:r>
            <a:r>
              <a:rPr>
                <a:latin typeface="Arial" charset="0"/>
              </a:rPr>
              <a:t> 001</a:t>
            </a:r>
            <a:r>
              <a:rPr lang="ko-KR">
                <a:latin typeface="Arial" charset="0"/>
              </a:rPr>
              <a:t>은 캐시기억장치의 주소 캐시기억장치의 </a:t>
            </a:r>
            <a:r>
              <a:rPr>
                <a:latin typeface="Arial" charset="0"/>
              </a:rPr>
              <a:t>001</a:t>
            </a:r>
            <a:r>
              <a:rPr lang="ko-KR">
                <a:latin typeface="Arial" charset="0"/>
              </a:rPr>
              <a:t>번지에만 접근하는데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태그가</a:t>
            </a:r>
            <a:r>
              <a:rPr>
                <a:latin typeface="Arial" charset="0"/>
              </a:rPr>
              <a:t> 00</a:t>
            </a:r>
            <a:r>
              <a:rPr lang="ko-KR">
                <a:latin typeface="Arial" charset="0"/>
              </a:rPr>
              <a:t>으로 불일치하므로 실패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marL="887413" lvl="4" indent="-342900">
              <a:buClr>
                <a:srgbClr val="FF3300"/>
              </a:buClr>
              <a:buFontTx/>
              <a:buAutoNum type="circleNumDbPlain"/>
              <a:tabLst>
                <a:tab pos="269875" algn="l"/>
              </a:tabLst>
            </a:pPr>
            <a:r>
              <a:rPr lang="ko-KR">
                <a:latin typeface="Arial" charset="0"/>
              </a:rPr>
              <a:t>주기억장치</a:t>
            </a:r>
            <a:r>
              <a:rPr>
                <a:latin typeface="Arial" charset="0"/>
              </a:rPr>
              <a:t> 10001</a:t>
            </a:r>
            <a:r>
              <a:rPr lang="ko-KR">
                <a:latin typeface="Arial" charset="0"/>
              </a:rPr>
              <a:t>번지에서 단어를 획득한다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marL="887413" lvl="4" indent="-342900">
              <a:buClr>
                <a:srgbClr val="FF3300"/>
              </a:buClr>
              <a:buFontTx/>
              <a:buAutoNum type="circleNumDbPlain"/>
              <a:tabLst>
                <a:tab pos="269875" algn="l"/>
              </a:tabLst>
            </a:pPr>
            <a:r>
              <a:rPr lang="ko-KR">
                <a:latin typeface="Arial" charset="0"/>
              </a:rPr>
              <a:t>캐시기억장치의 </a:t>
            </a:r>
            <a:r>
              <a:rPr>
                <a:latin typeface="Arial" charset="0"/>
              </a:rPr>
              <a:t>001</a:t>
            </a:r>
            <a:r>
              <a:rPr lang="ko-KR">
                <a:latin typeface="Arial" charset="0"/>
              </a:rPr>
              <a:t>번지에 단어 데이터</a:t>
            </a:r>
            <a:r>
              <a:rPr>
                <a:latin typeface="Arial" charset="0"/>
              </a:rPr>
              <a:t> 7890</a:t>
            </a:r>
            <a:r>
              <a:rPr lang="ko-KR">
                <a:latin typeface="Arial" charset="0"/>
              </a:rPr>
              <a:t>과 태그 </a:t>
            </a:r>
            <a:r>
              <a:rPr>
                <a:latin typeface="Arial" charset="0"/>
              </a:rPr>
              <a:t>10</a:t>
            </a:r>
            <a:r>
              <a:rPr lang="ko-KR">
                <a:latin typeface="Arial" charset="0"/>
              </a:rPr>
              <a:t>을 저장한다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따라서 태그를 포함해서 </a:t>
            </a:r>
            <a:r>
              <a:rPr>
                <a:latin typeface="Arial" charset="0"/>
              </a:rPr>
              <a:t>00 1234</a:t>
            </a:r>
            <a:r>
              <a:rPr lang="ko-KR">
                <a:latin typeface="Arial" charset="0"/>
              </a:rPr>
              <a:t>가</a:t>
            </a:r>
            <a:r>
              <a:rPr>
                <a:latin typeface="Arial" charset="0"/>
              </a:rPr>
              <a:t> 10 7890</a:t>
            </a:r>
            <a:r>
              <a:rPr lang="ko-KR">
                <a:latin typeface="Arial" charset="0"/>
              </a:rPr>
              <a:t>으로 변경된다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marL="887413" lvl="4" indent="-342900">
              <a:buClr>
                <a:srgbClr val="FF3300"/>
              </a:buClr>
              <a:buFontTx/>
              <a:buAutoNum type="circleNumDbPlain"/>
              <a:tabLst>
                <a:tab pos="269875" algn="l"/>
              </a:tabLst>
            </a:pPr>
            <a:r>
              <a:rPr lang="ko-KR">
                <a:latin typeface="Arial" charset="0"/>
              </a:rPr>
              <a:t>단어 데이터</a:t>
            </a:r>
            <a:r>
              <a:rPr>
                <a:latin typeface="Arial" charset="0"/>
              </a:rPr>
              <a:t> 7890</a:t>
            </a:r>
            <a:r>
              <a:rPr lang="ko-KR">
                <a:latin typeface="Arial" charset="0"/>
              </a:rPr>
              <a:t>이</a:t>
            </a:r>
            <a:r>
              <a:rPr>
                <a:latin typeface="Arial" charset="0"/>
              </a:rPr>
              <a:t> CPU</a:t>
            </a:r>
            <a:r>
              <a:rPr lang="ko-KR">
                <a:latin typeface="Arial" charset="0"/>
              </a:rPr>
              <a:t>로 전달된다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endParaRPr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5586413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altLang="ko-KR"/>
              <a:t>중앙처리장치가</a:t>
            </a:r>
            <a:r>
              <a:rPr lang="en-US" altLang="ko-KR"/>
              <a:t> 00010</a:t>
            </a:r>
            <a:r>
              <a:rPr altLang="ko-KR"/>
              <a:t>번지 워드를 필요로 하는 경우다</a:t>
            </a:r>
            <a:r>
              <a:rPr lang="en-US" altLang="ko-KR"/>
              <a:t>. </a:t>
            </a:r>
            <a:endParaRPr altLang="ko-KR"/>
          </a:p>
          <a:p>
            <a:pPr marL="879475" lvl="4" indent="-342900">
              <a:buClr>
                <a:srgbClr val="FF0000"/>
              </a:buClr>
              <a:buFont typeface="+mj-ea"/>
              <a:buAutoNum type="circleNumDbPlain"/>
              <a:defRPr/>
            </a:pPr>
            <a:r>
              <a:rPr lang="ko-KR"/>
              <a:t>처음의</a:t>
            </a:r>
            <a:r>
              <a:rPr/>
              <a:t> 2</a:t>
            </a:r>
            <a:r>
              <a:rPr lang="ko-KR"/>
              <a:t>비트</a:t>
            </a:r>
            <a:r>
              <a:rPr/>
              <a:t> 00</a:t>
            </a:r>
            <a:r>
              <a:rPr lang="ko-KR"/>
              <a:t>은 태그를 표시하고</a:t>
            </a:r>
            <a:r>
              <a:rPr/>
              <a:t>, </a:t>
            </a:r>
            <a:r>
              <a:rPr lang="ko-KR"/>
              <a:t>다음</a:t>
            </a:r>
            <a:r>
              <a:rPr/>
              <a:t> 3</a:t>
            </a:r>
            <a:r>
              <a:rPr lang="ko-KR"/>
              <a:t>비트</a:t>
            </a:r>
            <a:r>
              <a:rPr/>
              <a:t> 010</a:t>
            </a:r>
            <a:r>
              <a:rPr lang="ko-KR"/>
              <a:t>은 캐시기억장치의 주소를 표시한다</a:t>
            </a:r>
            <a:r>
              <a:rPr/>
              <a:t>. </a:t>
            </a:r>
            <a:r>
              <a:rPr lang="ko-KR"/>
              <a:t>캐시기억장치의 주소 </a:t>
            </a:r>
            <a:r>
              <a:rPr/>
              <a:t>010</a:t>
            </a:r>
            <a:r>
              <a:rPr lang="ko-KR"/>
              <a:t>번지만 참고하는데</a:t>
            </a:r>
            <a:r>
              <a:rPr/>
              <a:t>, </a:t>
            </a:r>
            <a:r>
              <a:rPr lang="ko-KR"/>
              <a:t>태그가</a:t>
            </a:r>
            <a:r>
              <a:rPr/>
              <a:t> 00</a:t>
            </a:r>
            <a:r>
              <a:rPr lang="ko-KR"/>
              <a:t>으로 일치하므로 적중한 것으로 판단한다</a:t>
            </a:r>
            <a:r>
              <a:rPr/>
              <a:t>. </a:t>
            </a:r>
            <a:endParaRPr lang="ko-KR"/>
          </a:p>
          <a:p>
            <a:pPr marL="887413" lvl="4" indent="-342900">
              <a:buClr>
                <a:srgbClr val="FF0000"/>
              </a:buClr>
              <a:buFont typeface="+mj-ea"/>
              <a:buAutoNum type="circleNumDbPlain"/>
              <a:defRPr/>
            </a:pPr>
            <a:r>
              <a:rPr lang="ko-KR"/>
              <a:t>캐시기억장치</a:t>
            </a:r>
            <a:r>
              <a:rPr/>
              <a:t> 010</a:t>
            </a:r>
            <a:r>
              <a:rPr lang="ko-KR"/>
              <a:t>번지에서 중앙처리장치가 요구하는 단어를 획득하게 된다</a:t>
            </a:r>
            <a:r>
              <a:rPr/>
              <a:t>. </a:t>
            </a:r>
            <a:endParaRPr lang="ko-KR"/>
          </a:p>
          <a:p>
            <a:pPr lvl="1">
              <a:defRPr/>
            </a:pPr>
            <a:endParaRPr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492375"/>
            <a:ext cx="7107238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spc="-100" dirty="0"/>
              <a:t>직접 사상에 의한 주기억장치 </a:t>
            </a:r>
            <a:r>
              <a:rPr lang="en-US" altLang="ko-KR" spc="-100" dirty="0"/>
              <a:t/>
            </a:r>
            <a:br>
              <a:rPr lang="en-US" altLang="ko-KR" spc="-100" dirty="0"/>
            </a:br>
            <a:r>
              <a:rPr altLang="ko-KR" spc="-100" dirty="0"/>
              <a:t>데이터의 캐시기억장치로의 사상</a:t>
            </a:r>
            <a:endParaRPr lang="en-US" altLang="ko-KR" spc="-100" dirty="0"/>
          </a:p>
          <a:p>
            <a:pPr lvl="3">
              <a:defRPr/>
            </a:pPr>
            <a:r>
              <a:rPr lang="ko-KR" dirty="0">
                <a:latin typeface="Arial" charset="0"/>
              </a:rPr>
              <a:t>주기억장치의 용량이</a:t>
            </a:r>
            <a:r>
              <a:rPr dirty="0">
                <a:latin typeface="Arial" charset="0"/>
              </a:rPr>
              <a:t> 128</a:t>
            </a:r>
            <a:r>
              <a:rPr lang="ko-KR" dirty="0">
                <a:latin typeface="Arial" charset="0"/>
              </a:rPr>
              <a:t>바이트</a:t>
            </a:r>
            <a:r>
              <a:rPr dirty="0">
                <a:latin typeface="Arial" charset="0"/>
              </a:rPr>
              <a:t>, </a:t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블록의 크기가 </a:t>
            </a:r>
            <a:r>
              <a:rPr dirty="0">
                <a:latin typeface="Arial" charset="0"/>
              </a:rPr>
              <a:t>4</a:t>
            </a:r>
            <a:r>
              <a:rPr lang="ko-KR" dirty="0">
                <a:latin typeface="Arial" charset="0"/>
              </a:rPr>
              <a:t>바이트일 때와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캐시기억장치의 크기가</a:t>
            </a:r>
            <a:r>
              <a:rPr dirty="0">
                <a:latin typeface="Arial" charset="0"/>
              </a:rPr>
              <a:t> 32</a:t>
            </a:r>
            <a:r>
              <a:rPr lang="ko-KR" dirty="0">
                <a:latin typeface="Arial" charset="0"/>
              </a:rPr>
              <a:t>바이트</a:t>
            </a:r>
            <a:r>
              <a:rPr dirty="0">
                <a:latin typeface="Arial" charset="0"/>
              </a:rPr>
              <a:t>, </a:t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캐시 슬롯의 크기가</a:t>
            </a:r>
            <a:r>
              <a:rPr dirty="0">
                <a:latin typeface="Arial" charset="0"/>
              </a:rPr>
              <a:t> 4</a:t>
            </a:r>
            <a:r>
              <a:rPr lang="ko-KR" dirty="0">
                <a:latin typeface="Arial" charset="0"/>
              </a:rPr>
              <a:t>바이트일 때</a:t>
            </a:r>
            <a:r>
              <a:rPr dirty="0">
                <a:latin typeface="Arial" charset="0"/>
              </a:rPr>
              <a:t>, </a:t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직접 사상에 의하여 데이터가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캐시기억장치에 저장되는 과정</a:t>
            </a:r>
            <a:endParaRPr dirty="0">
              <a:latin typeface="Arial" charset="0"/>
            </a:endParaRPr>
          </a:p>
          <a:p>
            <a:pPr lvl="3">
              <a:defRPr/>
            </a:pPr>
            <a:r>
              <a:rPr lang="ko-KR" dirty="0">
                <a:latin typeface="Arial" charset="0"/>
              </a:rPr>
              <a:t>전제 캐시 슬롯의 수는 캐시의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크기</a:t>
            </a:r>
            <a:r>
              <a:rPr dirty="0">
                <a:latin typeface="Arial" charset="0"/>
              </a:rPr>
              <a:t> 32</a:t>
            </a:r>
            <a:r>
              <a:rPr lang="ko-KR" dirty="0">
                <a:latin typeface="Arial" charset="0"/>
              </a:rPr>
              <a:t>바이트를 캐시 슬롯의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크기</a:t>
            </a:r>
            <a:r>
              <a:rPr dirty="0">
                <a:latin typeface="Arial" charset="0"/>
              </a:rPr>
              <a:t> 4</a:t>
            </a:r>
            <a:r>
              <a:rPr lang="ko-KR" dirty="0">
                <a:latin typeface="Arial" charset="0"/>
              </a:rPr>
              <a:t>바이트로 나눠서</a:t>
            </a:r>
            <a:r>
              <a:rPr dirty="0">
                <a:latin typeface="Arial" charset="0"/>
              </a:rPr>
              <a:t> 8</a:t>
            </a:r>
            <a:r>
              <a:rPr lang="ko-KR" dirty="0">
                <a:latin typeface="Arial" charset="0"/>
              </a:rPr>
              <a:t>개로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결정된다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블록내의 단어의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수는</a:t>
            </a:r>
            <a:r>
              <a:rPr dirty="0">
                <a:latin typeface="Arial" charset="0"/>
              </a:rPr>
              <a:t> 1</a:t>
            </a:r>
            <a:r>
              <a:rPr lang="ko-KR" dirty="0">
                <a:latin typeface="Arial" charset="0"/>
              </a:rPr>
              <a:t>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따라서 단어 필드는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항상</a:t>
            </a:r>
            <a:r>
              <a:rPr dirty="0">
                <a:latin typeface="Arial" charset="0"/>
              </a:rPr>
              <a:t> 00</a:t>
            </a:r>
            <a:r>
              <a:rPr lang="ko-KR" dirty="0">
                <a:latin typeface="Arial" charset="0"/>
              </a:rPr>
              <a:t>이 된다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1">
              <a:defRPr/>
            </a:pPr>
            <a:endParaRPr spc="-100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81075"/>
            <a:ext cx="4133850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3481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연관 사상</a:t>
            </a:r>
            <a:r>
              <a:rPr lang="en-US" altLang="ko-KR" dirty="0"/>
              <a:t>(Associative mapping)</a:t>
            </a:r>
          </a:p>
          <a:p>
            <a:pPr lvl="3" latinLnBrk="1"/>
            <a:r>
              <a:rPr lang="ko-KR" dirty="0"/>
              <a:t>직접 사상의 단점을 보완한 것으로 주기억장치의 블록을 캐시기억장치의 어느 라인에든 적재할 수 있다</a:t>
            </a:r>
            <a:r>
              <a:rPr dirty="0"/>
              <a:t>. </a:t>
            </a:r>
            <a:r>
              <a:rPr lang="ko-KR" altLang="en-US" dirty="0"/>
              <a:t>그래서 </a:t>
            </a:r>
            <a:r>
              <a:rPr lang="ko-KR" dirty="0"/>
              <a:t>가장 빠르고 융통성 있는 구조이다</a:t>
            </a:r>
            <a:r>
              <a:rPr dirty="0"/>
              <a:t>. </a:t>
            </a:r>
          </a:p>
          <a:p>
            <a:pPr lvl="3" latinLnBrk="1"/>
            <a:r>
              <a:rPr lang="ko-KR" dirty="0"/>
              <a:t>적중 검사가 모든 라인에 대해서 이루어지므로 검사 시간이 길어진다</a:t>
            </a:r>
            <a:r>
              <a:rPr dirty="0"/>
              <a:t>. </a:t>
            </a:r>
            <a:r>
              <a:rPr lang="ko-KR" dirty="0"/>
              <a:t>또한 모든 캐시 슬롯의 태그 번호들을 고속으로 검색하기 위해서는 복잡한 회로가 </a:t>
            </a:r>
            <a:r>
              <a:rPr lang="ko-KR" dirty="0" smtClean="0"/>
              <a:t>필요하다</a:t>
            </a:r>
            <a:r>
              <a:rPr lang="en-US" altLang="ko-KR" dirty="0" smtClean="0"/>
              <a:t>.</a:t>
            </a:r>
            <a:endParaRPr dirty="0"/>
          </a:p>
          <a:p>
            <a:pPr lvl="3" latinLnBrk="1"/>
            <a:endParaRPr dirty="0"/>
          </a:p>
          <a:p>
            <a:pPr lvl="1"/>
            <a:r>
              <a:rPr altLang="ko-KR" dirty="0"/>
              <a:t>주기억장치의 주소 형식</a:t>
            </a:r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태그의 필드가 주기억장치의 블록 번호를 나타내고 캐시기억장치의 정해진 슬롯 번호에 저장되는 것이 아니라 임의적으로 저장될 수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그래서 슬롯 번호를 위한 필드는 존재하지 않는다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단어 필드는 </a:t>
            </a:r>
            <a:r>
              <a:rPr lang="ko-KR" dirty="0" err="1">
                <a:latin typeface="Arial" charset="0"/>
              </a:rPr>
              <a:t>블록내에</a:t>
            </a:r>
            <a:r>
              <a:rPr lang="ko-KR" dirty="0">
                <a:latin typeface="Arial" charset="0"/>
              </a:rPr>
              <a:t> 존재하는 단어를 선택하는데 사용된다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만약 </a:t>
            </a:r>
            <a:r>
              <a:rPr lang="ko-KR" dirty="0" err="1">
                <a:latin typeface="Arial" charset="0"/>
              </a:rPr>
              <a:t>블록내에</a:t>
            </a:r>
            <a:r>
              <a:rPr lang="ko-KR" dirty="0">
                <a:latin typeface="Arial" charset="0"/>
              </a:rPr>
              <a:t> 하나의 단어만 존재하면 단어 필드의 모든 비트는</a:t>
            </a:r>
            <a:r>
              <a:rPr dirty="0">
                <a:latin typeface="Arial" charset="0"/>
              </a:rPr>
              <a:t> 0</a:t>
            </a:r>
            <a:r>
              <a:rPr lang="ko-KR" dirty="0">
                <a:latin typeface="Arial" charset="0"/>
              </a:rPr>
              <a:t>이 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 이상의 단어 번호가 존재할 필요가 없기 때문이다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/>
            <a:endParaRPr dirty="0"/>
          </a:p>
          <a:p>
            <a:pPr lvl="1"/>
            <a:endParaRPr lang="en-US" dirty="0"/>
          </a:p>
          <a:p>
            <a:pPr lvl="3"/>
            <a:endParaRPr dirty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59075"/>
            <a:ext cx="46386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lang="ko-KR" altLang="en-US" dirty="0"/>
              <a:t>캐시기억장치의 개념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캐시기억장치의 </a:t>
            </a:r>
            <a:r>
              <a:rPr lang="ko-KR" altLang="en-US" dirty="0"/>
              <a:t>원리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캐시기억장치의 </a:t>
            </a:r>
            <a:r>
              <a:rPr lang="ko-KR" altLang="en-US" dirty="0"/>
              <a:t>설계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캐시기억장치의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358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연관사상의 동작</a:t>
            </a:r>
            <a:endParaRPr lang="en-US" altLang="ko-KR" dirty="0"/>
          </a:p>
          <a:p>
            <a:pPr lvl="3"/>
            <a:r>
              <a:rPr lang="ko-KR" dirty="0">
                <a:latin typeface="Arial" charset="0"/>
              </a:rPr>
              <a:t>주기억장치에 저장된 단어들은 임의의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위치의 캐시기억장치에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태그 필드는</a:t>
            </a:r>
            <a:r>
              <a:rPr dirty="0">
                <a:latin typeface="Arial" charset="0"/>
              </a:rPr>
              <a:t> 5</a:t>
            </a:r>
            <a:r>
              <a:rPr lang="ko-KR" dirty="0">
                <a:latin typeface="Arial" charset="0"/>
              </a:rPr>
              <a:t>비트이고 단어 필드는</a:t>
            </a:r>
            <a:r>
              <a:rPr dirty="0">
                <a:latin typeface="Arial" charset="0"/>
              </a:rPr>
              <a:t> </a:t>
            </a:r>
            <a:br>
              <a:rPr dirty="0">
                <a:latin typeface="Arial" charset="0"/>
              </a:rPr>
            </a:br>
            <a:r>
              <a:rPr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비트이지만 블록내의 한 개의 단어만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존재하므로 모두</a:t>
            </a:r>
            <a:r>
              <a:rPr dirty="0">
                <a:latin typeface="Arial" charset="0"/>
              </a:rPr>
              <a:t> 00</a:t>
            </a:r>
            <a:r>
              <a:rPr lang="ko-KR" dirty="0" err="1">
                <a:latin typeface="Arial" charset="0"/>
              </a:rPr>
              <a:t>으로</a:t>
            </a:r>
            <a:r>
              <a:rPr lang="ko-KR" dirty="0">
                <a:latin typeface="Arial" charset="0"/>
              </a:rPr>
              <a:t> 되어 있다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dirty="0">
                <a:latin typeface="Arial" charset="0"/>
              </a:rPr>
              <a:t>캐시기억장치에서는 태그와 데이터를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저장하고 있는 것을 확인할 수 있다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가 주기억장치에 저장된 단어들을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인출하려면 우선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캐시기억장치에 대하여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일일이 검색을 수행하고 캐시 적중이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발생하면 인출이 가능하다</a:t>
            </a:r>
            <a:r>
              <a:rPr dirty="0">
                <a:latin typeface="Arial" charset="0"/>
              </a:rPr>
              <a:t>.</a:t>
            </a:r>
          </a:p>
          <a:p>
            <a:pPr lvl="3"/>
            <a:r>
              <a:rPr lang="ko-KR" dirty="0">
                <a:latin typeface="Arial" charset="0"/>
              </a:rPr>
              <a:t>모든 지역을 검색하여도 원하는 데이터가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존재하지 않을 때는 캐시 실패가 된다</a:t>
            </a:r>
            <a:r>
              <a:rPr dirty="0">
                <a:latin typeface="Arial" charset="0"/>
              </a:rPr>
              <a:t>. </a:t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이 경우 주기억장치에서 원하는 데이터를 얻을 수 있다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/>
            <a:endParaRPr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557338"/>
            <a:ext cx="3808413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연관 사상 구조로 동작하는 캐시기억장치 </a:t>
            </a:r>
            <a:endParaRPr lang="en-US" altLang="ko-KR"/>
          </a:p>
          <a:p>
            <a:pPr lvl="3"/>
            <a:r>
              <a:rPr lang="ko-KR"/>
              <a:t>연관 사상에서는 주기억장치의 주소 태그와 단어 데이터가 캐시기억장치에 저장되므로 캐시 단어의 크기는 주기억장치 주소 태그</a:t>
            </a:r>
            <a:r>
              <a:t> t</a:t>
            </a:r>
            <a:r>
              <a:rPr lang="ko-KR"/>
              <a:t>와 단어당 데이터 비트 수의 합이 된다</a:t>
            </a:r>
            <a:r>
              <a:t>. </a:t>
            </a:r>
          </a:p>
          <a:p>
            <a:pPr lvl="3"/>
            <a:r>
              <a:t>CPU</a:t>
            </a:r>
            <a:r>
              <a:rPr lang="ko-KR"/>
              <a:t>에서 나온 주기억장치의 주소는 레지스터에서 태그 부분만 비교하여 캐시가 적중이면 해당 주소 번지의 데이터를 읽어 </a:t>
            </a:r>
            <a:r>
              <a:t>CPU</a:t>
            </a:r>
            <a:r>
              <a:rPr lang="ko-KR"/>
              <a:t>로 전송한다</a:t>
            </a:r>
            <a:r>
              <a:t>. </a:t>
            </a:r>
          </a:p>
          <a:p>
            <a:pPr lvl="3"/>
            <a:endParaRPr/>
          </a:p>
          <a:p>
            <a:pPr lvl="1"/>
            <a:r>
              <a:rPr altLang="ko-KR"/>
              <a:t>태그 필드와 단어 필드로 구성된 캐시기억장치와 </a:t>
            </a:r>
            <a:r>
              <a:rPr lang="en-US" altLang="ko-KR"/>
              <a:t/>
            </a:r>
            <a:br>
              <a:rPr lang="en-US" altLang="ko-KR"/>
            </a:br>
            <a:r>
              <a:rPr altLang="ko-KR"/>
              <a:t>주기억장치의 주소 즉</a:t>
            </a:r>
            <a:r>
              <a:rPr lang="en-US" altLang="ko-KR"/>
              <a:t>, </a:t>
            </a:r>
            <a:r>
              <a:rPr altLang="ko-KR"/>
              <a:t>태그 필드와 단어 필드가 </a:t>
            </a:r>
            <a:r>
              <a:rPr lang="en-US" altLang="ko-KR"/>
              <a:t/>
            </a:r>
            <a:br>
              <a:rPr lang="en-US" altLang="ko-KR"/>
            </a:br>
            <a:r>
              <a:rPr altLang="ko-KR"/>
              <a:t>저장되어 있는 인수 레지스터를 통해서 태그 </a:t>
            </a:r>
            <a:r>
              <a:rPr lang="en-US" altLang="ko-KR"/>
              <a:t/>
            </a:r>
            <a:br>
              <a:rPr lang="en-US" altLang="ko-KR"/>
            </a:br>
            <a:r>
              <a:rPr altLang="ko-KR"/>
              <a:t>부분만을 비교해서 원하는 번지의 데이터를 찾는다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pPr lvl="1"/>
            <a:r>
              <a:rPr altLang="ko-KR"/>
              <a:t>캐시기억장치가 꽉 차 있는 경우</a:t>
            </a:r>
            <a:r>
              <a:rPr lang="en-US" altLang="ko-KR"/>
              <a:t>, </a:t>
            </a:r>
            <a:r>
              <a:rPr altLang="ko-KR"/>
              <a:t>현재 필요 없는 </a:t>
            </a:r>
            <a:r>
              <a:rPr lang="en-US" altLang="ko-KR"/>
              <a:t/>
            </a:r>
            <a:br>
              <a:rPr lang="en-US" altLang="ko-KR"/>
            </a:br>
            <a:r>
              <a:rPr altLang="ko-KR"/>
              <a:t>부분을 캐시기억장치에서 제거하고 방금 읽어들인 데이터와 주소를 캐시기억장치에 저장하거나 라운드 로빈</a:t>
            </a:r>
            <a:r>
              <a:rPr lang="en-US" altLang="ko-KR"/>
              <a:t>(round-robin) </a:t>
            </a:r>
            <a:r>
              <a:rPr altLang="ko-KR"/>
              <a:t>방식을 이용한다</a:t>
            </a:r>
            <a:r>
              <a:rPr lang="en-US" altLang="ko-KR"/>
              <a:t>. </a:t>
            </a:r>
            <a:endParaRPr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3"/>
            <a:endParaRPr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2962275"/>
            <a:ext cx="1350962" cy="233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집합 연관 사상</a:t>
            </a:r>
            <a:r>
              <a:rPr lang="en-US" altLang="ko-KR" dirty="0"/>
              <a:t>(Set-associative mapping)</a:t>
            </a:r>
          </a:p>
          <a:p>
            <a:pPr lvl="1" latinLnBrk="1">
              <a:defRPr/>
            </a:pPr>
            <a:r>
              <a:rPr dirty="0"/>
              <a:t>직접 사상의</a:t>
            </a:r>
            <a:r>
              <a:rPr altLang="ko-KR" dirty="0"/>
              <a:t> 단점을 보완한 방식으로 집합 번호는 같고 태그가 다른 두 개 이상의 단어를 저장할 수 있는 구조를 </a:t>
            </a:r>
            <a:r>
              <a:rPr altLang="ko-KR" dirty="0" err="1" smtClean="0"/>
              <a:t>갖</a:t>
            </a:r>
            <a:r>
              <a:rPr lang="ko-KR" altLang="en-US" dirty="0" err="1" smtClean="0"/>
              <a:t>짐</a:t>
            </a:r>
            <a:endParaRPr lang="en-US" altLang="ko-KR" dirty="0"/>
          </a:p>
          <a:p>
            <a:pPr lvl="3" latinLnBrk="1">
              <a:defRPr/>
            </a:pPr>
            <a:r>
              <a:rPr lang="ko-KR" dirty="0"/>
              <a:t>주기억장치 블록 그룹이 하나의 캐시 집합을 공유하며</a:t>
            </a:r>
            <a:r>
              <a:rPr dirty="0"/>
              <a:t>, </a:t>
            </a:r>
            <a:r>
              <a:rPr lang="ko-KR" dirty="0"/>
              <a:t>그 집합에는 두 개 이상의 슬롯을 적재할 수 있다</a:t>
            </a:r>
            <a:r>
              <a:rPr dirty="0"/>
              <a:t>. </a:t>
            </a:r>
          </a:p>
          <a:p>
            <a:pPr lvl="1" latinLnBrk="1">
              <a:defRPr/>
            </a:pPr>
            <a:r>
              <a:rPr altLang="ko-KR" dirty="0"/>
              <a:t>직접 사상과 연관 사상 방식을 조합한 방식이라고 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3" latinLnBrk="1">
              <a:defRPr/>
            </a:pPr>
            <a:r>
              <a:rPr lang="ko-KR" dirty="0"/>
              <a:t>캐시는</a:t>
            </a:r>
            <a:r>
              <a:rPr dirty="0"/>
              <a:t> v</a:t>
            </a:r>
            <a:r>
              <a:rPr lang="ko-KR" dirty="0"/>
              <a:t>개의 집합들로 나누어지며</a:t>
            </a:r>
            <a:r>
              <a:rPr dirty="0"/>
              <a:t>, </a:t>
            </a:r>
            <a:r>
              <a:rPr lang="ko-KR" dirty="0"/>
              <a:t>각 집합들은 </a:t>
            </a:r>
            <a:r>
              <a:rPr dirty="0"/>
              <a:t>k</a:t>
            </a:r>
            <a:r>
              <a:rPr lang="ko-KR" dirty="0"/>
              <a:t>개의 슬롯들로 구성된다</a:t>
            </a:r>
            <a:r>
              <a:rPr dirty="0"/>
              <a:t>. </a:t>
            </a:r>
            <a:r>
              <a:rPr lang="ko-KR" dirty="0"/>
              <a:t>캐시 슬롯의 총수</a:t>
            </a:r>
            <a:r>
              <a:rPr dirty="0"/>
              <a:t> m</a:t>
            </a:r>
            <a:r>
              <a:rPr lang="ko-KR" dirty="0"/>
              <a:t>과 주기억장치 블록이 적재될 수 있는 캐시 집합 번호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dirty="0" smtClean="0"/>
              <a:t>i</a:t>
            </a:r>
            <a:r>
              <a:rPr lang="ko-KR" dirty="0" err="1"/>
              <a:t>를</a:t>
            </a:r>
            <a:r>
              <a:rPr lang="ko-KR" dirty="0"/>
              <a:t> 구하면 다음과 같다</a:t>
            </a:r>
            <a:r>
              <a:rPr dirty="0"/>
              <a:t>. </a:t>
            </a:r>
            <a:r>
              <a:rPr lang="ko-KR" dirty="0"/>
              <a:t>여기서 주기억장치의 블록 번호는</a:t>
            </a:r>
            <a:r>
              <a:rPr dirty="0"/>
              <a:t> </a:t>
            </a:r>
            <a:r>
              <a:rPr dirty="0" smtClean="0"/>
              <a:t>j</a:t>
            </a:r>
            <a:r>
              <a:rPr lang="ko-KR" dirty="0" smtClean="0"/>
              <a:t>다</a:t>
            </a:r>
            <a:r>
              <a:rPr dirty="0"/>
              <a:t>.</a:t>
            </a:r>
            <a:endParaRPr lang="ko-KR" dirty="0"/>
          </a:p>
          <a:p>
            <a:pPr marL="261937" lvl="2" indent="0" algn="ctr" latinLnBrk="1">
              <a:buFont typeface="Wingdings" pitchFamily="2" charset="2"/>
              <a:buNone/>
              <a:defRPr/>
            </a:pPr>
            <a:r>
              <a:rPr sz="1800" dirty="0"/>
              <a:t>m = v x k, i = j mod v</a:t>
            </a:r>
          </a:p>
          <a:p>
            <a:pPr lvl="1">
              <a:defRPr/>
            </a:pPr>
            <a:endParaRPr lang="en-US" altLang="ko-KR" sz="1050" dirty="0"/>
          </a:p>
          <a:p>
            <a:pPr lvl="1">
              <a:defRPr/>
            </a:pPr>
            <a:r>
              <a:rPr altLang="ko-KR" dirty="0"/>
              <a:t>집합 연관 사상에서의 주기억장치의 주소 형식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3">
              <a:defRPr/>
            </a:pPr>
            <a:r>
              <a:rPr lang="ko-KR" dirty="0"/>
              <a:t>태그 필드와 집합 필드를 합한</a:t>
            </a:r>
            <a:r>
              <a:rPr dirty="0"/>
              <a:t> (</a:t>
            </a:r>
            <a:r>
              <a:rPr dirty="0" err="1"/>
              <a:t>t+d</a:t>
            </a:r>
            <a:r>
              <a:rPr dirty="0"/>
              <a:t>)</a:t>
            </a:r>
            <a:r>
              <a:rPr lang="ko-KR" dirty="0"/>
              <a:t>비트가 주기억장치의</a:t>
            </a:r>
            <a:r>
              <a:rPr dirty="0"/>
              <a:t> 2</a:t>
            </a:r>
            <a:r>
              <a:rPr baseline="30000" dirty="0"/>
              <a:t>(</a:t>
            </a:r>
            <a:r>
              <a:rPr baseline="30000" dirty="0" err="1"/>
              <a:t>t+d</a:t>
            </a:r>
            <a:r>
              <a:rPr baseline="30000" dirty="0"/>
              <a:t>)</a:t>
            </a:r>
            <a:r>
              <a:rPr lang="ko-KR" dirty="0"/>
              <a:t>블록들 중의 하나를 지정하게 된다</a:t>
            </a:r>
            <a:r>
              <a:rPr dirty="0"/>
              <a:t>.</a:t>
            </a:r>
            <a:r>
              <a:rPr lang="ko-KR" dirty="0"/>
              <a:t> </a:t>
            </a:r>
            <a:endParaRPr dirty="0"/>
          </a:p>
          <a:p>
            <a:pPr lvl="1" latinLnBrk="1">
              <a:defRPr/>
            </a:pPr>
            <a:endParaRPr lang="en-US" altLang="ko-KR" dirty="0"/>
          </a:p>
          <a:p>
            <a:pPr lvl="1">
              <a:defRPr/>
            </a:pPr>
            <a:endParaRPr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48263"/>
            <a:ext cx="4906962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두 개의 집합을 갖는 집합 연관 캐시기억장치의 구조 </a:t>
            </a:r>
            <a:endParaRPr lang="en-US" altLang="ko-KR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3"/>
            <a:r>
              <a:rPr lang="ko-KR">
                <a:latin typeface="Arial" charset="0"/>
              </a:rPr>
              <a:t>집합 연관 캐시기억장치는 집합</a:t>
            </a:r>
            <a:r>
              <a:rPr>
                <a:latin typeface="Arial" charset="0"/>
              </a:rPr>
              <a:t> 1</a:t>
            </a:r>
            <a:r>
              <a:rPr lang="ko-KR">
                <a:latin typeface="Arial" charset="0"/>
              </a:rPr>
              <a:t>과 집합</a:t>
            </a:r>
            <a:r>
              <a:rPr>
                <a:latin typeface="Arial" charset="0"/>
              </a:rPr>
              <a:t> 2, </a:t>
            </a:r>
            <a:r>
              <a:rPr lang="ko-KR">
                <a:latin typeface="Arial" charset="0"/>
              </a:rPr>
              <a:t>두 개의 집합으로 구분되며 집합번호</a:t>
            </a:r>
            <a:r>
              <a:rPr>
                <a:latin typeface="Arial" charset="0"/>
              </a:rPr>
              <a:t> 000</a:t>
            </a:r>
            <a:r>
              <a:rPr lang="ko-KR">
                <a:latin typeface="Arial" charset="0"/>
              </a:rPr>
              <a:t>에 서로 다른 태그</a:t>
            </a:r>
            <a:r>
              <a:rPr>
                <a:latin typeface="Arial" charset="0"/>
              </a:rPr>
              <a:t> 00, 01</a:t>
            </a:r>
            <a:r>
              <a:rPr lang="ko-KR">
                <a:latin typeface="Arial" charset="0"/>
              </a:rPr>
              <a:t>로 구분되는 두 개의 데이터가 동시에 저장되어 있다</a:t>
            </a:r>
            <a:r>
              <a:rPr>
                <a:latin typeface="Arial" charset="0"/>
              </a:rPr>
              <a:t>. </a:t>
            </a:r>
          </a:p>
          <a:p>
            <a:pPr lvl="3"/>
            <a:r>
              <a:rPr lang="ko-KR">
                <a:latin typeface="Arial" charset="0"/>
              </a:rPr>
              <a:t>동일 집합 번호와 다른 태그 번호를 가지고 캐시기억장치에 접근하는 경우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직접 사상의 개념</a:t>
            </a:r>
            <a:r>
              <a:rPr>
                <a:latin typeface="Arial" charset="0"/>
              </a:rPr>
              <a:t>(</a:t>
            </a:r>
            <a:r>
              <a:rPr lang="ko-KR">
                <a:latin typeface="Arial" charset="0"/>
              </a:rPr>
              <a:t>동일 슬롯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다른 태</a:t>
            </a:r>
            <a:r>
              <a:rPr lang="ko-KR" altLang="en-US">
                <a:latin typeface="Arial" charset="0"/>
              </a:rPr>
              <a:t>그</a:t>
            </a:r>
            <a:r>
              <a:rPr>
                <a:latin typeface="Arial" charset="0"/>
              </a:rPr>
              <a:t>)</a:t>
            </a:r>
            <a:r>
              <a:rPr lang="ko-KR">
                <a:latin typeface="Arial" charset="0"/>
              </a:rPr>
              <a:t>에서는 실패가 되었지만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집합 연관 사상 방식에서는 적중이 된다</a:t>
            </a:r>
            <a:r>
              <a:rPr>
                <a:latin typeface="Arial" charset="0"/>
              </a:rPr>
              <a:t>. </a:t>
            </a:r>
          </a:p>
          <a:p>
            <a:pPr lvl="3"/>
            <a:r>
              <a:rPr lang="ko-KR">
                <a:latin typeface="Arial" charset="0"/>
              </a:rPr>
              <a:t>그리고 각 집합내의 슬롯에 저장되는 데이터는 직접 사상이 아니고 연관 사상 방식이 적용되어 블록의 위치를 자유롭게 선택할 수 있다</a:t>
            </a:r>
            <a:r>
              <a:rPr>
                <a:latin typeface="Arial" charset="0"/>
              </a:rPr>
              <a:t>. </a:t>
            </a:r>
          </a:p>
          <a:p>
            <a:pPr lvl="3"/>
            <a:r>
              <a:rPr lang="ko-KR">
                <a:latin typeface="Arial" charset="0"/>
              </a:rPr>
              <a:t>결과적으로 집합의 위치를 선택하는 것은 직접 사상 방법을 따르고 집합 내의 슬롯을 선택하는 것은 연관 사상법을 따른다</a:t>
            </a:r>
            <a:r>
              <a:rPr>
                <a:latin typeface="Arial" charset="0"/>
              </a:rPr>
              <a:t>.</a:t>
            </a:r>
            <a:endParaRPr lang="ko-KR" altLang="en-US">
              <a:latin typeface="Arial" charset="0"/>
            </a:endParaRPr>
          </a:p>
          <a:p>
            <a:pPr lvl="3"/>
            <a:endParaRPr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74788"/>
            <a:ext cx="3543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399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집합 연관 캐시 기억장치의 동작</a:t>
            </a:r>
            <a:endParaRPr lang="en-US" altLang="ko-KR" dirty="0"/>
          </a:p>
          <a:p>
            <a:pPr lvl="1"/>
            <a:r>
              <a:rPr lang="ko-KR" spc="-100" dirty="0">
                <a:latin typeface="Arial" charset="0"/>
              </a:rPr>
              <a:t>주기억장치의 용량이</a:t>
            </a:r>
            <a:r>
              <a:rPr spc="-100" dirty="0">
                <a:latin typeface="Arial" charset="0"/>
              </a:rPr>
              <a:t> 128</a:t>
            </a:r>
            <a:r>
              <a:rPr lang="ko-KR" spc="-100" dirty="0">
                <a:latin typeface="Arial" charset="0"/>
              </a:rPr>
              <a:t>바이트</a:t>
            </a:r>
            <a:r>
              <a:rPr spc="-100" dirty="0">
                <a:latin typeface="Arial" charset="0"/>
              </a:rPr>
              <a:t>,</a:t>
            </a:r>
            <a:r>
              <a:rPr lang="ko-KR" spc="-100" dirty="0">
                <a:latin typeface="Arial" charset="0"/>
              </a:rPr>
              <a:t> 블록의 크기가</a:t>
            </a:r>
            <a:r>
              <a:rPr spc="-100" dirty="0">
                <a:latin typeface="Arial" charset="0"/>
              </a:rPr>
              <a:t> 4</a:t>
            </a:r>
            <a:r>
              <a:rPr lang="ko-KR" spc="-100" dirty="0">
                <a:latin typeface="Arial" charset="0"/>
              </a:rPr>
              <a:t>바이트</a:t>
            </a:r>
            <a:r>
              <a:rPr spc="-100" dirty="0">
                <a:latin typeface="Arial" charset="0"/>
              </a:rPr>
              <a:t>, </a:t>
            </a:r>
            <a:r>
              <a:rPr lang="ko-KR" spc="-100" dirty="0">
                <a:latin typeface="Arial" charset="0"/>
              </a:rPr>
              <a:t>캐시의 크기는</a:t>
            </a:r>
            <a:r>
              <a:rPr spc="-100" dirty="0">
                <a:latin typeface="Arial" charset="0"/>
              </a:rPr>
              <a:t> 32</a:t>
            </a:r>
            <a:r>
              <a:rPr lang="ko-KR" spc="-100" dirty="0">
                <a:latin typeface="Arial" charset="0"/>
              </a:rPr>
              <a:t>바이트</a:t>
            </a:r>
            <a:r>
              <a:rPr spc="-100" dirty="0">
                <a:latin typeface="Arial" charset="0"/>
              </a:rPr>
              <a:t>, </a:t>
            </a:r>
            <a:r>
              <a:rPr lang="ko-KR" spc="-100" dirty="0">
                <a:latin typeface="Arial" charset="0"/>
              </a:rPr>
              <a:t>캐시 슬롯의 크기가 약</a:t>
            </a:r>
            <a:r>
              <a:rPr spc="-100" dirty="0">
                <a:latin typeface="Arial" charset="0"/>
              </a:rPr>
              <a:t> 8</a:t>
            </a:r>
            <a:r>
              <a:rPr lang="ko-KR" spc="-100" dirty="0">
                <a:latin typeface="Arial" charset="0"/>
              </a:rPr>
              <a:t>바이트일 때 집합 연관 사상 방법의 예</a:t>
            </a:r>
            <a:r>
              <a:rPr spc="-100" dirty="0">
                <a:latin typeface="Arial" charset="0"/>
              </a:rPr>
              <a:t> </a:t>
            </a:r>
          </a:p>
          <a:p>
            <a:pPr lvl="3"/>
            <a:r>
              <a:rPr lang="ko-KR" dirty="0">
                <a:latin typeface="Arial" charset="0"/>
              </a:rPr>
              <a:t>캐시기억장치는 동일한 집합에 태그 값이 다른 두 종류의 데이터를 저장한다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주소의 태그 필드 내용과 그 집합 내의 태그들을 비교하여 일치하는 것이 있으면 캐시 적중이 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만약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일치하는 것이 없다면 캐시 실패가 된다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altLang="en-US" dirty="0">
                <a:latin typeface="Arial" charset="0"/>
              </a:rPr>
              <a:t>실패 시</a:t>
            </a:r>
            <a:r>
              <a:rPr lang="ko-KR" dirty="0">
                <a:latin typeface="Arial" charset="0"/>
              </a:rPr>
              <a:t> 주기억장치에서 블록을 인출하고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캐시기억장치의 정해진 집합의 슬롯들 중에서 하나를 선택해서 기존 블록은 제거하고 새로운 블록을 저장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이 과정에서 기존의 슬롯들 중에서 어느 슬롯을 선택하느냐의 교체 알고리즘이 필요하다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/>
            <a:endParaRPr dirty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41" y="4015349"/>
            <a:ext cx="4811568" cy="265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교체 알고리즘</a:t>
            </a:r>
            <a:r>
              <a:rPr lang="en-US" altLang="ko-KR" dirty="0"/>
              <a:t>(Replacement Algorithms)</a:t>
            </a:r>
          </a:p>
          <a:p>
            <a:pPr lvl="1" latinLnBrk="1"/>
            <a:r>
              <a:rPr altLang="ko-KR" dirty="0"/>
              <a:t>캐시기억장치의 모든 슬롯이 데이터로 채워져 있는 상태에서 실패일 때</a:t>
            </a:r>
            <a:endParaRPr lang="en-US" altLang="ko-KR" dirty="0"/>
          </a:p>
          <a:p>
            <a:pPr lvl="3" latinLnBrk="1"/>
            <a:r>
              <a:rPr altLang="ko-KR" dirty="0" err="1"/>
              <a:t>캐시기억장치의</a:t>
            </a:r>
            <a:r>
              <a:rPr altLang="ko-KR" dirty="0"/>
              <a:t> </a:t>
            </a:r>
            <a:r>
              <a:rPr altLang="ko-KR" dirty="0" err="1"/>
              <a:t>특정</a:t>
            </a:r>
            <a:r>
              <a:rPr altLang="ko-KR" dirty="0"/>
              <a:t> </a:t>
            </a:r>
            <a:r>
              <a:rPr altLang="ko-KR" dirty="0" err="1"/>
              <a:t>슬롯에서</a:t>
            </a:r>
            <a:r>
              <a:rPr altLang="ko-KR" dirty="0"/>
              <a:t> </a:t>
            </a:r>
            <a:r>
              <a:rPr altLang="ko-KR" dirty="0" err="1"/>
              <a:t>데이터를</a:t>
            </a:r>
            <a:r>
              <a:rPr altLang="ko-KR" dirty="0"/>
              <a:t> </a:t>
            </a:r>
            <a:r>
              <a:rPr altLang="ko-KR" dirty="0" err="1"/>
              <a:t>제거하고</a:t>
            </a:r>
            <a:r>
              <a:rPr altLang="ko-KR" dirty="0"/>
              <a:t> </a:t>
            </a:r>
            <a:r>
              <a:rPr altLang="ko-KR" dirty="0" err="1"/>
              <a:t>주기억장치에서</a:t>
            </a:r>
            <a:r>
              <a:rPr altLang="ko-KR" dirty="0"/>
              <a:t> </a:t>
            </a:r>
            <a:r>
              <a:rPr altLang="ko-KR" dirty="0" err="1"/>
              <a:t>새로운</a:t>
            </a:r>
            <a:r>
              <a:rPr altLang="ko-KR" dirty="0"/>
              <a:t> </a:t>
            </a:r>
            <a:r>
              <a:rPr altLang="ko-KR" dirty="0" err="1"/>
              <a:t>데이터</a:t>
            </a:r>
            <a:r>
              <a:rPr altLang="ko-KR" dirty="0"/>
              <a:t> </a:t>
            </a:r>
            <a:r>
              <a:rPr altLang="ko-KR" dirty="0" err="1"/>
              <a:t>블록을</a:t>
            </a:r>
            <a:r>
              <a:rPr altLang="ko-KR" dirty="0"/>
              <a:t> </a:t>
            </a:r>
            <a:r>
              <a:rPr altLang="ko-KR" dirty="0" err="1"/>
              <a:t>가져와야</a:t>
            </a:r>
            <a:r>
              <a:rPr altLang="ko-KR" dirty="0"/>
              <a:t> </a:t>
            </a:r>
            <a:r>
              <a:rPr altLang="ko-KR" dirty="0" err="1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 latinLnBrk="1"/>
            <a:r>
              <a:rPr altLang="ko-KR" dirty="0" err="1" smtClean="0"/>
              <a:t>캐시기억장치의</a:t>
            </a:r>
            <a:r>
              <a:rPr altLang="ko-KR" dirty="0" smtClean="0"/>
              <a:t> </a:t>
            </a:r>
            <a:r>
              <a:rPr altLang="ko-KR" dirty="0"/>
              <a:t>어느 슬롯 데이터를 제거하는가를 결정하는 방식이 교체 </a:t>
            </a:r>
            <a:r>
              <a:rPr altLang="ko-KR" dirty="0" err="1"/>
              <a:t>알고리즘이다</a:t>
            </a:r>
            <a:r>
              <a:rPr lang="en-US" altLang="ko-KR" dirty="0" smtClean="0"/>
              <a:t>.</a:t>
            </a:r>
          </a:p>
          <a:p>
            <a:pPr lvl="3" latinLnBrk="1"/>
            <a:r>
              <a:rPr lang="en-US" altLang="ko-KR" dirty="0" smtClean="0"/>
              <a:t> </a:t>
            </a:r>
            <a:endParaRPr lang="en-US" altLang="ko-KR" dirty="0"/>
          </a:p>
          <a:p>
            <a:pPr lvl="1" latinLnBrk="1"/>
            <a:r>
              <a:rPr altLang="ko-KR" dirty="0"/>
              <a:t>직접 사상 방식에서는 주기억장치의 데이터가 캐시기억장치의 동일 슬롯에 저장되기 때문에 교체 알고리즘을 사용할 </a:t>
            </a:r>
            <a:r>
              <a:rPr altLang="ko-KR" dirty="0" smtClean="0"/>
              <a:t>필요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latinLnBrk="1"/>
            <a:r>
              <a:rPr altLang="ko-KR" dirty="0"/>
              <a:t>연관 사상 및 집합 연관 사상 방식의 경우 교체 알고리즘이 </a:t>
            </a:r>
            <a:r>
              <a:rPr altLang="ko-KR" dirty="0" smtClean="0"/>
              <a:t>필요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latinLnBrk="1"/>
            <a:r>
              <a:rPr altLang="ko-KR" dirty="0"/>
              <a:t>교체 알고리즘에는 </a:t>
            </a:r>
            <a:r>
              <a:rPr altLang="ko-KR" dirty="0" smtClean="0"/>
              <a:t>대표적</a:t>
            </a:r>
            <a:r>
              <a:rPr lang="ko-KR" altLang="en-US" dirty="0" smtClean="0"/>
              <a:t>인 종류</a:t>
            </a:r>
            <a:endParaRPr lang="en-US" altLang="ko-KR" dirty="0" smtClean="0"/>
          </a:p>
          <a:p>
            <a:pPr lvl="3" latinLnBrk="1"/>
            <a:r>
              <a:rPr lang="en-US" altLang="ko-KR" dirty="0" smtClean="0"/>
              <a:t>LRU : </a:t>
            </a:r>
            <a:r>
              <a:rPr lang="ko-KR" altLang="en-US" dirty="0" smtClean="0"/>
              <a:t>최소 최근 사용 알고리즘</a:t>
            </a:r>
            <a:endParaRPr lang="en-US" altLang="ko-KR" dirty="0" smtClean="0"/>
          </a:p>
          <a:p>
            <a:pPr lvl="3" latinLnBrk="1"/>
            <a:r>
              <a:rPr lang="en-US" altLang="ko-KR" dirty="0" smtClean="0"/>
              <a:t>LFU : </a:t>
            </a:r>
            <a:r>
              <a:rPr lang="ko-KR" altLang="en-US" dirty="0" smtClean="0"/>
              <a:t>최소 사용 빈도 알고리즘</a:t>
            </a:r>
            <a:endParaRPr lang="en-US" altLang="ko-KR" dirty="0" smtClean="0"/>
          </a:p>
          <a:p>
            <a:pPr lvl="3" latinLnBrk="1"/>
            <a:r>
              <a:rPr lang="en-US" altLang="ko-KR" dirty="0" smtClean="0"/>
              <a:t>FIFO : </a:t>
            </a:r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선출력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lvl="3" latinLnBrk="1"/>
            <a:r>
              <a:rPr lang="en-US" altLang="ko-KR" dirty="0" smtClean="0"/>
              <a:t>RANDOM : </a:t>
            </a:r>
            <a:r>
              <a:rPr lang="ko-KR" altLang="en-US" dirty="0" smtClean="0"/>
              <a:t>랜덤</a:t>
            </a:r>
            <a:endParaRPr altLang="ko-KR" dirty="0"/>
          </a:p>
          <a:p>
            <a:pPr lvl="3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교체 알고리즘</a:t>
            </a:r>
            <a:r>
              <a:t>의 종류</a:t>
            </a:r>
            <a:endParaRPr lang="en-US" altLang="ko-KR"/>
          </a:p>
          <a:p>
            <a:pPr lvl="1" latinLnBrk="1">
              <a:defRPr/>
            </a:pPr>
            <a:r>
              <a:rPr altLang="ko-KR"/>
              <a:t>최소 최근 사용</a:t>
            </a:r>
            <a:r>
              <a:rPr lang="en-US" altLang="ko-KR"/>
              <a:t>(LRU, Least Recently Used) </a:t>
            </a:r>
            <a:r>
              <a:rPr altLang="ko-KR"/>
              <a:t>알고리즘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현재까지 알려진 교체 알고리즘 중에서 가장 효과적인 교체 알고리즘으로 집합 연관 사상에서 사용되는 방식이다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CPU</a:t>
            </a:r>
            <a:r>
              <a:rPr lang="ko-KR">
                <a:latin typeface="Arial" charset="0"/>
              </a:rPr>
              <a:t>로의 인출이 없는 가장 오래 저장되어 있던 블록을 교체하는 방식이다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 latinLnBrk="1">
              <a:defRPr/>
            </a:pPr>
            <a:r>
              <a:rPr lang="en-US" altLang="ko-KR"/>
              <a:t> </a:t>
            </a:r>
            <a:r>
              <a:rPr altLang="ko-KR"/>
              <a:t>최소 사용 빈도</a:t>
            </a:r>
            <a:r>
              <a:rPr lang="en-US" altLang="ko-KR"/>
              <a:t>(LFU, Least Frequently Used) </a:t>
            </a:r>
            <a:r>
              <a:rPr altLang="ko-KR"/>
              <a:t>알고리즘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적재된 블록들 중에서 인출 횟수가 가장 적은 블록을 교체하는 방식이다</a:t>
            </a:r>
            <a:r>
              <a:rPr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최소 최근 사용 알고리즘이 시간적으로 오랫동안 사용되지 않은 블록을 교체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최소 사용 빈도 알고리즘은 사용된 횟수가 적은 블록을 교체하는 방식이다</a:t>
            </a:r>
            <a:r>
              <a:rPr>
                <a:latin typeface="Arial" charset="0"/>
              </a:rPr>
              <a:t> </a:t>
            </a:r>
          </a:p>
          <a:p>
            <a:pPr lvl="1" latinLnBrk="1">
              <a:defRPr/>
            </a:pPr>
            <a:r>
              <a:rPr altLang="ko-KR" err="1"/>
              <a:t>선입력</a:t>
            </a:r>
            <a:r>
              <a:rPr altLang="ko-KR"/>
              <a:t> </a:t>
            </a:r>
            <a:r>
              <a:rPr altLang="ko-KR" err="1"/>
              <a:t>선출력</a:t>
            </a:r>
            <a:r>
              <a:rPr lang="en-US" altLang="ko-KR"/>
              <a:t>(FIFO, First In First Out) </a:t>
            </a:r>
            <a:r>
              <a:rPr altLang="ko-KR"/>
              <a:t>알고리즘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가장 먼저 적재된 블록을 우선적으로 캐시기억장치에서 삭제하는 교체 방식</a:t>
            </a: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spc="-70">
                <a:latin typeface="Arial" charset="0"/>
              </a:rPr>
              <a:t>캐시기억장치에 적재된 가장 오래된 블록이 삭제되고 새로운 블록이 적재된다</a:t>
            </a:r>
            <a:r>
              <a:rPr spc="-7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구현이 용이</a:t>
            </a:r>
            <a:r>
              <a:rPr>
                <a:latin typeface="Arial" charset="0"/>
              </a:rPr>
              <a:t>,</a:t>
            </a:r>
            <a:r>
              <a:rPr lang="ko-KR">
                <a:latin typeface="Arial" charset="0"/>
              </a:rPr>
              <a:t> 시간적으로 오</a:t>
            </a:r>
            <a:r>
              <a:rPr lang="ko-KR" altLang="en-US">
                <a:latin typeface="Arial" charset="0"/>
              </a:rPr>
              <a:t>래</a:t>
            </a:r>
            <a:r>
              <a:rPr lang="ko-KR">
                <a:latin typeface="Arial" charset="0"/>
              </a:rPr>
              <a:t>된 블록을 교체하</a:t>
            </a:r>
            <a:r>
              <a:rPr lang="ko-KR" altLang="en-US">
                <a:latin typeface="Arial" charset="0"/>
              </a:rPr>
              <a:t>여</a:t>
            </a:r>
            <a:r>
              <a:rPr lang="ko-KR">
                <a:latin typeface="Arial" charset="0"/>
              </a:rPr>
              <a:t> 효율성을 보장하지 못한다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1" latinLnBrk="1">
              <a:defRPr/>
            </a:pPr>
            <a:r>
              <a:rPr altLang="ko-KR"/>
              <a:t>랜덤</a:t>
            </a:r>
            <a:r>
              <a:rPr lang="en-US" altLang="ko-KR"/>
              <a:t>(Random)</a:t>
            </a:r>
            <a:endParaRPr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캐시기억장치에서 임의의 블록을 선택하여 삭제하고 새로운 블록으로 교체하는 방식이다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그러나 효율성을 보장하기가 어렵다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쓰기 정책</a:t>
            </a:r>
            <a:r>
              <a:rPr lang="en-US" altLang="ko-KR" dirty="0"/>
              <a:t>(Write Policy)</a:t>
            </a:r>
          </a:p>
          <a:p>
            <a:pPr lvl="3">
              <a:defRPr/>
            </a:pP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가 프로그램을 실행하는 동안 연산 결과를 캐시기억장치에 기록하는 경우가 발생</a:t>
            </a:r>
            <a:r>
              <a:rPr lang="ko-KR" altLang="en-US" dirty="0">
                <a:latin typeface="Arial" charset="0"/>
              </a:rPr>
              <a:t>한다</a:t>
            </a:r>
            <a:r>
              <a:rPr dirty="0">
                <a:latin typeface="Arial" charset="0"/>
              </a:rPr>
              <a:t>. </a:t>
            </a:r>
            <a:r>
              <a:rPr lang="ko-KR" altLang="en-US" dirty="0">
                <a:latin typeface="Arial" charset="0"/>
              </a:rPr>
              <a:t>이</a:t>
            </a:r>
            <a:r>
              <a:rPr lang="ko-KR" dirty="0">
                <a:latin typeface="Arial" charset="0"/>
              </a:rPr>
              <a:t>때 캐시기억장치와 주기억장치에 저장된 데이터가 상이하게 존재하므로 주기억장치의 데이터를 갱신하는 절차가 </a:t>
            </a:r>
            <a:r>
              <a:rPr lang="ko-KR" dirty="0" smtClean="0">
                <a:latin typeface="Arial" charset="0"/>
              </a:rPr>
              <a:t>필요</a:t>
            </a:r>
            <a:r>
              <a:rPr lang="ko-KR" altLang="en-US" dirty="0" smtClean="0">
                <a:latin typeface="Arial" charset="0"/>
              </a:rPr>
              <a:t>하다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1" latinLnBrk="1">
              <a:defRPr/>
            </a:pPr>
            <a:r>
              <a:rPr altLang="ko-KR" dirty="0"/>
              <a:t>즉시 쓰기</a:t>
            </a:r>
            <a:r>
              <a:rPr lang="en-US" altLang="ko-KR" dirty="0"/>
              <a:t>(Write-though) </a:t>
            </a:r>
            <a:r>
              <a:rPr altLang="ko-KR" dirty="0"/>
              <a:t>방식</a:t>
            </a:r>
          </a:p>
          <a:p>
            <a:pPr lvl="3" latinLnBrk="1">
              <a:defRPr/>
            </a:pP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의 연산 결과가 기억장치에 저장하는 쓰기 동작은 캐시기억장치뿐만 아니라 주기억장치에서도 동시에 발생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데이터의 일관성을 쉽게 보장할 수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defRPr/>
            </a:pPr>
            <a:r>
              <a:rPr lang="ko-KR" dirty="0">
                <a:latin typeface="Arial" charset="0"/>
              </a:rPr>
              <a:t>매번 쓰기 동작이 발생할 때마다 캐시기억장치와 주기억장치간 접근이 빈번하게 일어나고 쓰기 시간이 길어지게 된다</a:t>
            </a:r>
            <a:r>
              <a:rPr dirty="0">
                <a:latin typeface="Arial" charset="0"/>
              </a:rPr>
              <a:t>.</a:t>
            </a:r>
          </a:p>
          <a:p>
            <a:pPr lvl="1" latinLnBrk="1">
              <a:defRPr/>
            </a:pPr>
            <a:r>
              <a:rPr altLang="ko-KR" dirty="0"/>
              <a:t>나중 쓰기</a:t>
            </a:r>
            <a:r>
              <a:rPr lang="en-US" altLang="ko-KR" dirty="0"/>
              <a:t>(Write-back) </a:t>
            </a:r>
            <a:r>
              <a:rPr altLang="ko-KR" dirty="0"/>
              <a:t>방식</a:t>
            </a:r>
          </a:p>
          <a:p>
            <a:pPr lvl="3" latinLnBrk="1">
              <a:defRPr/>
            </a:pPr>
            <a:r>
              <a:rPr lang="ko-KR" dirty="0">
                <a:latin typeface="Arial" charset="0"/>
              </a:rPr>
              <a:t>새롭게 생성된 중앙처리장치의 데이터를 캐시기억장치에만 기록하고 주기억장치는 나중에 기록하는 방식이다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defRPr/>
            </a:pPr>
            <a:r>
              <a:rPr spc="-100" dirty="0">
                <a:latin typeface="Arial" charset="0"/>
              </a:rPr>
              <a:t>1</a:t>
            </a:r>
            <a:r>
              <a:rPr lang="ko-KR" spc="-100" dirty="0">
                <a:latin typeface="Arial" charset="0"/>
              </a:rPr>
              <a:t>비트의 태그를 이용하여 갱신된 캐시기억장치의 블록을 표시</a:t>
            </a:r>
            <a:r>
              <a:rPr spc="-100" dirty="0">
                <a:latin typeface="Arial" charset="0"/>
              </a:rPr>
              <a:t>. </a:t>
            </a:r>
            <a:r>
              <a:rPr lang="ko-KR" spc="-100" dirty="0">
                <a:latin typeface="Arial" charset="0"/>
              </a:rPr>
              <a:t>새로운 블록에 의해서 캐시기억장치에서 삭제되는 교체가 이뤄지기 전에 주기억장치로 복사된다</a:t>
            </a:r>
            <a:r>
              <a:rPr spc="-100" dirty="0">
                <a:latin typeface="Arial" charset="0"/>
              </a:rPr>
              <a:t>. </a:t>
            </a:r>
          </a:p>
          <a:p>
            <a:pPr lvl="3" latinLnBrk="1">
              <a:defRPr/>
            </a:pPr>
            <a:r>
              <a:rPr lang="ko-KR" altLang="en-US" dirty="0">
                <a:latin typeface="Arial" charset="0"/>
              </a:rPr>
              <a:t>두 </a:t>
            </a:r>
            <a:r>
              <a:rPr lang="ko-KR" dirty="0">
                <a:latin typeface="Arial" charset="0"/>
              </a:rPr>
              <a:t>기억장치의 데이터가 서로 일치하지 않</a:t>
            </a:r>
            <a:r>
              <a:rPr lang="ko-KR" altLang="en-US" dirty="0">
                <a:latin typeface="Arial" charset="0"/>
              </a:rPr>
              <a:t>아</a:t>
            </a:r>
            <a:r>
              <a:rPr lang="ko-KR" dirty="0">
                <a:latin typeface="Arial" charset="0"/>
              </a:rPr>
              <a:t> 주기억장치가 무효상태로 존재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이 경우에는 주기억장치의 접근은 금지되고 캐시기억장치에만 </a:t>
            </a:r>
            <a:r>
              <a:rPr lang="ko-KR" dirty="0" smtClean="0">
                <a:latin typeface="Arial" charset="0"/>
              </a:rPr>
              <a:t>접근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>
              <a:defRPr/>
            </a:pPr>
            <a:r>
              <a:rPr lang="ko-KR" dirty="0">
                <a:latin typeface="Arial" charset="0"/>
              </a:rPr>
              <a:t>즉시 쓰기 방식과는 달리 주기억장치에 기록하는 동작을 최소할 수 있다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1" latinLnBrk="1">
              <a:defRPr/>
            </a:pPr>
            <a:endParaRPr altLang="ko-KR" dirty="0">
              <a:latin typeface="Arial" charset="0"/>
            </a:endParaRPr>
          </a:p>
          <a:p>
            <a:pPr lvl="1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4403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쓰기 정책의 종류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/>
            <a:r>
              <a:rPr lang="ko-KR" dirty="0"/>
              <a:t>즉시 쓰기 방식은 중앙처리장치</a:t>
            </a:r>
            <a:r>
              <a:rPr dirty="0"/>
              <a:t>(CPU)</a:t>
            </a:r>
            <a:r>
              <a:rPr lang="ko-KR" dirty="0"/>
              <a:t>에서 생성되는 데이터를 캐시기억장치와 주기억장치에 동시에 </a:t>
            </a:r>
            <a:r>
              <a:rPr lang="ko-KR" dirty="0" smtClean="0"/>
              <a:t>기록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dirty="0"/>
          </a:p>
          <a:p>
            <a:pPr lvl="3"/>
            <a:r>
              <a:rPr lang="ko-KR" dirty="0"/>
              <a:t>나중 쓰기 방식은 캐시기억장치에 기록한 후</a:t>
            </a:r>
            <a:r>
              <a:rPr dirty="0"/>
              <a:t>, </a:t>
            </a:r>
            <a:r>
              <a:rPr lang="ko-KR" dirty="0"/>
              <a:t>기록된 블록에 대한 교체가 일어날 때 주기억장치에 기록한다</a:t>
            </a:r>
            <a:r>
              <a:rPr dirty="0"/>
              <a:t>.    </a:t>
            </a:r>
            <a:endParaRPr 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73596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t>블록크기와 캐시의 수</a:t>
            </a:r>
            <a:endParaRPr lang="en-US" altLang="ko-KR"/>
          </a:p>
          <a:p>
            <a:pPr marL="106363" lvl="1" indent="0" latinLnBrk="1">
              <a:defRPr/>
            </a:pPr>
            <a:r>
              <a:rPr lang="en-US" altLang="ko-KR"/>
              <a:t> </a:t>
            </a:r>
            <a:r>
              <a:rPr altLang="ko-KR"/>
              <a:t>블록 크기</a:t>
            </a:r>
            <a:r>
              <a:rPr lang="en-US" altLang="ko-KR"/>
              <a:t>(Block size)</a:t>
            </a:r>
            <a:endParaRPr altLang="ko-KR"/>
          </a:p>
          <a:p>
            <a:pPr lvl="3" latinLnBrk="1">
              <a:defRPr/>
            </a:pPr>
            <a:r>
              <a:rPr lang="ko-KR"/>
              <a:t>동시에 인출되는 정보들의 블록이 커지면 한꺼번에 많은 정보를 읽어 올 수 있지만 블록 인출시간이 길어지게 된다</a:t>
            </a:r>
            <a:r>
              <a:t>. </a:t>
            </a:r>
          </a:p>
          <a:p>
            <a:pPr lvl="3" latinLnBrk="1">
              <a:defRPr/>
            </a:pPr>
            <a:r>
              <a:rPr lang="ko-KR"/>
              <a:t>블록이 커질수록 캐시기억장치에 적재할 수 있는 블록의 수가 감소하기 때문에 블록들이 더 빈번히 교체되며</a:t>
            </a:r>
            <a:r>
              <a:t>, </a:t>
            </a:r>
            <a:r>
              <a:rPr lang="ko-KR"/>
              <a:t>블록이 커질수록 멀리 떨어진 단어들도 같이 읽혀오기 때문에 가까운 미래에 사용될 가능성이 낮다</a:t>
            </a:r>
            <a:r>
              <a:t>. </a:t>
            </a:r>
          </a:p>
          <a:p>
            <a:pPr lvl="3" latinLnBrk="1">
              <a:defRPr/>
            </a:pPr>
            <a:r>
              <a:rPr lang="ko-KR"/>
              <a:t>일반적인 블록의 크기는</a:t>
            </a:r>
            <a:r>
              <a:t> 4 ~ 8</a:t>
            </a:r>
            <a:r>
              <a:rPr lang="ko-KR"/>
              <a:t>단어가 적당하다</a:t>
            </a:r>
            <a:r>
              <a:t>.</a:t>
            </a:r>
          </a:p>
          <a:p>
            <a:pPr lvl="3" latinLnBrk="1">
              <a:defRPr/>
            </a:pPr>
            <a:endParaRPr/>
          </a:p>
          <a:p>
            <a:pPr marL="106363" lvl="1" indent="0" latinLnBrk="1">
              <a:defRPr/>
            </a:pPr>
            <a:r>
              <a:rPr lang="en-US" altLang="ko-KR"/>
              <a:t> </a:t>
            </a:r>
            <a:r>
              <a:rPr altLang="ko-KR"/>
              <a:t>캐시의 수</a:t>
            </a:r>
            <a:r>
              <a:rPr lang="en-US" altLang="ko-KR"/>
              <a:t>(Number of Caches)</a:t>
            </a:r>
            <a:endParaRPr altLang="ko-KR"/>
          </a:p>
          <a:p>
            <a:pPr lvl="3" latinLnBrk="1">
              <a:defRPr/>
            </a:pPr>
            <a:r>
              <a:rPr lang="ko-KR"/>
              <a:t>일반적인 시스템은 오직 하나의 캐시기억장치를 가지고 있었다</a:t>
            </a:r>
            <a:r>
              <a:t>. </a:t>
            </a:r>
          </a:p>
          <a:p>
            <a:pPr lvl="3" latinLnBrk="1">
              <a:defRPr/>
            </a:pPr>
            <a:r>
              <a:rPr lang="ko-KR"/>
              <a:t>최근에는 캐시기억장치들이 계층적 구조로 설치되거나 기능별로 분리된 다수의 캐시기억장치를 사용하는 것이 보편화 되었다</a:t>
            </a:r>
            <a:r>
              <a:t>. </a:t>
            </a:r>
          </a:p>
          <a:p>
            <a:pPr lvl="3" latinLnBrk="1">
              <a:defRPr/>
            </a:pPr>
            <a:r>
              <a:rPr lang="ko-KR"/>
              <a:t>캐시기억장치를 설계할 때에는 몇 계층으로 할 것인지를 결정하여야 하며</a:t>
            </a:r>
            <a:r>
              <a:t>, </a:t>
            </a:r>
            <a:r>
              <a:rPr lang="ko-KR"/>
              <a:t>통합 형태와 분리 형태 중에서 어떤 형태로 구성할 것인지를 결정해야 한다</a:t>
            </a:r>
            <a:r>
              <a:t>.</a:t>
            </a:r>
          </a:p>
          <a:p>
            <a:pPr lvl="2" latinLnBrk="1">
              <a:defRPr/>
            </a:pPr>
            <a:r>
              <a:rPr lang="ko-KR"/>
              <a:t>설계과정에서 사용할 캐시의 수가 결정된다</a:t>
            </a:r>
            <a:r>
              <a:t>. </a:t>
            </a:r>
            <a:endParaRPr lang="ko-KR"/>
          </a:p>
          <a:p>
            <a:pPr lvl="1" latinLnBrk="1">
              <a:defRPr/>
            </a:pPr>
            <a:endParaRPr lang="en-US" altLang="ko-KR"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캐시기억장치의 개념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altLang="ko-KR" dirty="0"/>
              <a:t>주기억장치에 저장되어 있는 명령어와 데이터 중의 일부를 임시적으로 복사해서 저장하는 장치로 데이터를 저장하고 인출하는 속도가 주기억장치보다 </a:t>
            </a:r>
            <a:r>
              <a:rPr altLang="ko-KR" dirty="0" smtClean="0"/>
              <a:t>빠</a:t>
            </a:r>
            <a:r>
              <a:rPr lang="ko-KR" altLang="en-US" dirty="0"/>
              <a:t>름</a:t>
            </a:r>
            <a:endParaRPr lang="en-US" altLang="ko-KR" dirty="0"/>
          </a:p>
          <a:p>
            <a:pPr lvl="1" latinLnBrk="1"/>
            <a:r>
              <a:rPr altLang="ko-KR" dirty="0"/>
              <a:t>중앙처리장치가 캐시기억장치에 저장된 명령어와 데이터를 처리할 경우</a:t>
            </a:r>
            <a:r>
              <a:rPr lang="en-US" altLang="ko-KR" dirty="0"/>
              <a:t>, </a:t>
            </a:r>
            <a:r>
              <a:rPr altLang="ko-KR" dirty="0"/>
              <a:t>주기억장치보다 더 빠르게 처리할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 latinLnBrk="1"/>
            <a:r>
              <a:rPr altLang="ko-KR" dirty="0"/>
              <a:t>결과적으로 캐시기억장치는 느리게 동작하는 주기억장치와 빠르게 동작하는 중앙처리장치 사이에서 속도차이를 줄여줘서 중앙처리장치에서의 데이터와 명령어 처리속도를 </a:t>
            </a:r>
            <a:r>
              <a:rPr altLang="ko-KR" dirty="0" smtClean="0"/>
              <a:t>향상시</a:t>
            </a:r>
            <a:r>
              <a:rPr lang="ko-KR" altLang="en-US" dirty="0" smtClean="0"/>
              <a:t>킴</a:t>
            </a:r>
            <a:endParaRPr lang="en-US" altLang="ko-KR" dirty="0"/>
          </a:p>
          <a:p>
            <a:pPr lvl="1" latinLnBrk="1"/>
            <a:r>
              <a:rPr altLang="ko-KR" dirty="0" smtClean="0"/>
              <a:t>캐시기억장치는 </a:t>
            </a:r>
            <a:r>
              <a:rPr altLang="ko-KR" dirty="0"/>
              <a:t>고속완충기억장치라고 </a:t>
            </a:r>
            <a:r>
              <a:rPr lang="ko-KR" altLang="en-US" dirty="0"/>
              <a:t>함</a:t>
            </a:r>
            <a:endParaRPr altLang="ko-KR" dirty="0"/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460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다양한 캐시기억장치의 구조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3" latinLnBrk="1"/>
            <a:r>
              <a:rPr dirty="0"/>
              <a:t>(a) </a:t>
            </a:r>
            <a:r>
              <a:rPr lang="ko-KR" altLang="en-US" dirty="0"/>
              <a:t>단계 </a:t>
            </a:r>
            <a:r>
              <a:rPr dirty="0"/>
              <a:t>: </a:t>
            </a:r>
            <a:r>
              <a:rPr lang="ko-KR" dirty="0"/>
              <a:t>가장 일반적인 구조로</a:t>
            </a:r>
            <a:r>
              <a:rPr dirty="0"/>
              <a:t> </a:t>
            </a:r>
            <a:r>
              <a:rPr lang="ko-KR" altLang="en-US" dirty="0" smtClean="0"/>
              <a:t>한 </a:t>
            </a:r>
            <a:r>
              <a:rPr lang="ko-KR" dirty="0" smtClean="0"/>
              <a:t>개의 </a:t>
            </a:r>
            <a:r>
              <a:rPr lang="ko-KR" dirty="0"/>
              <a:t>캐시기억장치를 </a:t>
            </a:r>
            <a:r>
              <a:rPr lang="ko-KR" dirty="0" smtClean="0"/>
              <a:t>사용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dirty="0"/>
          </a:p>
          <a:p>
            <a:pPr lvl="3" latinLnBrk="1"/>
            <a:r>
              <a:rPr dirty="0"/>
              <a:t>(b) </a:t>
            </a:r>
            <a:r>
              <a:rPr lang="ko-KR" altLang="en-US" dirty="0"/>
              <a:t>단계 </a:t>
            </a:r>
            <a:r>
              <a:rPr dirty="0"/>
              <a:t>:  </a:t>
            </a:r>
            <a:r>
              <a:rPr lang="ko-KR" dirty="0"/>
              <a:t>두 개의 캐시기억장치를 이용하여 계층적으로 구성한 구조다</a:t>
            </a:r>
            <a:r>
              <a:rPr dirty="0"/>
              <a:t>. </a:t>
            </a:r>
            <a:br>
              <a:rPr dirty="0"/>
            </a:br>
            <a:r>
              <a:rPr lang="ko-KR" dirty="0"/>
              <a:t>여기서 캐시</a:t>
            </a:r>
            <a:r>
              <a:rPr dirty="0"/>
              <a:t> 1</a:t>
            </a:r>
            <a:r>
              <a:rPr lang="ko-KR" dirty="0"/>
              <a:t>은 중앙처리장치에 내장되어 있는 경우가 일반적이다</a:t>
            </a:r>
            <a:r>
              <a:rPr dirty="0"/>
              <a:t>. </a:t>
            </a:r>
          </a:p>
          <a:p>
            <a:pPr lvl="3" latinLnBrk="1"/>
            <a:r>
              <a:rPr dirty="0"/>
              <a:t>(c) </a:t>
            </a:r>
            <a:r>
              <a:rPr lang="ko-KR" altLang="en-US" dirty="0"/>
              <a:t>단계 </a:t>
            </a:r>
            <a:r>
              <a:rPr dirty="0"/>
              <a:t>: </a:t>
            </a:r>
            <a:r>
              <a:rPr lang="ko-KR" dirty="0"/>
              <a:t>캐시기억장치</a:t>
            </a:r>
            <a:r>
              <a:rPr dirty="0"/>
              <a:t> 3</a:t>
            </a:r>
            <a:r>
              <a:rPr lang="ko-KR" dirty="0"/>
              <a:t>개를 이용하여 계층적 구조로 설계한 것이다</a:t>
            </a:r>
            <a:r>
              <a:rPr dirty="0"/>
              <a:t>. (b)</a:t>
            </a:r>
            <a:r>
              <a:rPr lang="ko-KR" dirty="0"/>
              <a:t>와 비교해서 캐시</a:t>
            </a:r>
            <a:r>
              <a:rPr dirty="0"/>
              <a:t> 1</a:t>
            </a:r>
            <a:r>
              <a:rPr lang="ko-KR" dirty="0"/>
              <a:t>에 해당하는 부분이 분리된 형태의 두 개의 캐시로 발전되었다</a:t>
            </a:r>
            <a:r>
              <a:rPr dirty="0"/>
              <a:t>. </a:t>
            </a:r>
            <a:r>
              <a:rPr lang="ko-KR" dirty="0"/>
              <a:t>그래서 각 기능에 따라서 명령어 캐시와 자료 캐시로 분리되었다</a:t>
            </a:r>
            <a:r>
              <a:rPr dirty="0"/>
              <a:t>. </a:t>
            </a:r>
            <a:r>
              <a:rPr lang="ko-KR" dirty="0"/>
              <a:t>하지만</a:t>
            </a:r>
            <a:r>
              <a:rPr dirty="0"/>
              <a:t> (b)</a:t>
            </a:r>
            <a:r>
              <a:rPr lang="ko-KR" dirty="0"/>
              <a:t>와 마찬가지로 캐시</a:t>
            </a:r>
            <a:r>
              <a:rPr dirty="0"/>
              <a:t> 1</a:t>
            </a:r>
            <a:r>
              <a:rPr lang="ko-KR" dirty="0"/>
              <a:t>에 해당하는 명령어 캐시와 자료 캐시는</a:t>
            </a:r>
            <a:r>
              <a:rPr dirty="0"/>
              <a:t> CPU</a:t>
            </a:r>
            <a:r>
              <a:rPr lang="ko-KR" dirty="0"/>
              <a:t>에 내장되어 있는 캐시기억장치다</a:t>
            </a:r>
            <a:r>
              <a:rPr dirty="0"/>
              <a:t>.  </a:t>
            </a:r>
            <a:endParaRPr lang="ko-KR" dirty="0"/>
          </a:p>
          <a:p>
            <a:pPr lvl="3"/>
            <a:endParaRPr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5750"/>
            <a:ext cx="7292975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b="1" smtClean="0"/>
              <a:t>캐시기억장치의 설계 </a:t>
            </a:r>
            <a:endParaRPr lang="ko-KR" altLang="en-US" smtClean="0"/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rPr altLang="ko-KR" dirty="0"/>
              <a:t>온</a:t>
            </a:r>
            <a:r>
              <a:rPr lang="en-US" altLang="ko-KR" dirty="0"/>
              <a:t>-</a:t>
            </a:r>
            <a:r>
              <a:rPr altLang="ko-KR" dirty="0"/>
              <a:t>칩</a:t>
            </a:r>
            <a:r>
              <a:rPr lang="en-US" altLang="ko-KR" dirty="0"/>
              <a:t>(On-chip) </a:t>
            </a:r>
            <a:r>
              <a:rPr altLang="ko-KR" dirty="0"/>
              <a:t>캐시기억장치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집적회로</a:t>
            </a:r>
            <a:r>
              <a:rPr dirty="0">
                <a:latin typeface="Arial" charset="0"/>
              </a:rPr>
              <a:t>(Integrate Circuit)</a:t>
            </a:r>
            <a:r>
              <a:rPr lang="ko-KR" dirty="0">
                <a:latin typeface="Arial" charset="0"/>
              </a:rPr>
              <a:t>의 기술 발달로 캐시기억장치를</a:t>
            </a:r>
            <a:r>
              <a:rPr dirty="0">
                <a:latin typeface="Arial" charset="0"/>
              </a:rPr>
              <a:t> CPU</a:t>
            </a:r>
            <a:r>
              <a:rPr lang="ko-KR" dirty="0">
                <a:latin typeface="Arial" charset="0"/>
              </a:rPr>
              <a:t>의 내부에 </a:t>
            </a:r>
            <a:r>
              <a:rPr lang="ko-KR" dirty="0" smtClean="0">
                <a:latin typeface="Arial" charset="0"/>
              </a:rPr>
              <a:t>포함시</a:t>
            </a:r>
            <a:r>
              <a:rPr lang="ko-KR" altLang="en-US" dirty="0" smtClean="0">
                <a:latin typeface="Arial" charset="0"/>
              </a:rPr>
              <a:t>킨 것이다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내부 동작으로만</a:t>
            </a:r>
            <a:r>
              <a:rPr dirty="0">
                <a:latin typeface="Arial" charset="0"/>
              </a:rPr>
              <a:t> CPU</a:t>
            </a:r>
            <a:r>
              <a:rPr lang="ko-KR" dirty="0">
                <a:latin typeface="Arial" charset="0"/>
              </a:rPr>
              <a:t>에 접근하여</a:t>
            </a:r>
            <a:r>
              <a:rPr dirty="0">
                <a:latin typeface="Arial" charset="0"/>
              </a:rPr>
              <a:t> CPU</a:t>
            </a:r>
            <a:r>
              <a:rPr lang="ko-KR" dirty="0">
                <a:latin typeface="Arial" charset="0"/>
              </a:rPr>
              <a:t>의 외부 활동을 줄이고 실행 시간을 가속시켜 전체 시스템의 성능을 높여준다</a:t>
            </a:r>
            <a:r>
              <a:rPr dirty="0">
                <a:latin typeface="Arial" charset="0"/>
              </a:rPr>
              <a:t>.</a:t>
            </a:r>
          </a:p>
          <a:p>
            <a:pPr lvl="1"/>
            <a:endParaRPr lang="en-US" dirty="0"/>
          </a:p>
          <a:p>
            <a:pPr lvl="1"/>
            <a:r>
              <a:rPr altLang="ko-KR" dirty="0"/>
              <a:t>오프</a:t>
            </a:r>
            <a:r>
              <a:rPr lang="en-US" altLang="ko-KR" dirty="0"/>
              <a:t>-</a:t>
            </a:r>
            <a:r>
              <a:rPr altLang="ko-KR" dirty="0"/>
              <a:t>칩</a:t>
            </a:r>
            <a:r>
              <a:rPr lang="en-US" altLang="ko-KR" dirty="0"/>
              <a:t>(Off-Chip) </a:t>
            </a:r>
            <a:r>
              <a:rPr altLang="ko-KR" dirty="0"/>
              <a:t>캐시기억장치 또는 외부 캐시기억장치</a:t>
            </a:r>
            <a:endParaRPr lang="en-US" altLang="ko-KR" dirty="0"/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일반적인 형태로 캐시기억장치가</a:t>
            </a:r>
            <a:r>
              <a:rPr dirty="0">
                <a:latin typeface="Arial" charset="0"/>
              </a:rPr>
              <a:t> CPU </a:t>
            </a:r>
            <a:r>
              <a:rPr lang="ko-KR" dirty="0">
                <a:latin typeface="Arial" charset="0"/>
              </a:rPr>
              <a:t>외부에 </a:t>
            </a:r>
            <a:r>
              <a:rPr lang="ko-KR" dirty="0" smtClean="0">
                <a:latin typeface="Arial" charset="0"/>
              </a:rPr>
              <a:t>위치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외부 버스를 사용해서</a:t>
            </a:r>
            <a:r>
              <a:rPr dirty="0">
                <a:latin typeface="Arial" charset="0"/>
              </a:rPr>
              <a:t> CPU</a:t>
            </a:r>
            <a:r>
              <a:rPr lang="ko-KR" dirty="0">
                <a:latin typeface="Arial" charset="0"/>
              </a:rPr>
              <a:t>에 </a:t>
            </a:r>
            <a:r>
              <a:rPr lang="ko-KR" dirty="0" smtClean="0">
                <a:latin typeface="Arial" charset="0"/>
              </a:rPr>
              <a:t>접근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smtClean="0"/>
              <a:t>캐시기억장치의 구조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단일 프로세서에서 캐시기억장치의 구조</a:t>
            </a:r>
            <a:endParaRPr lang="en-US" altLang="ko-KR" dirty="0"/>
          </a:p>
          <a:p>
            <a:pPr lvl="1">
              <a:defRPr/>
            </a:pPr>
            <a:r>
              <a:rPr altLang="ko-KR" dirty="0"/>
              <a:t>계층적 캐시</a:t>
            </a:r>
            <a:r>
              <a:rPr lang="en-US" altLang="ko-KR" dirty="0"/>
              <a:t>(Hierarchical Cache)</a:t>
            </a:r>
            <a:r>
              <a:rPr altLang="ko-KR" dirty="0"/>
              <a:t>기억장치</a:t>
            </a:r>
          </a:p>
          <a:p>
            <a:pPr lvl="3" latinLnBrk="1">
              <a:defRPr/>
            </a:pPr>
            <a:r>
              <a:rPr lang="ko-KR" dirty="0"/>
              <a:t>온</a:t>
            </a:r>
            <a:r>
              <a:rPr dirty="0"/>
              <a:t>-</a:t>
            </a:r>
            <a:r>
              <a:rPr lang="ko-KR" dirty="0"/>
              <a:t>칩 캐시를</a:t>
            </a:r>
            <a:r>
              <a:rPr dirty="0"/>
              <a:t> 1</a:t>
            </a:r>
            <a:r>
              <a:rPr lang="ko-KR" dirty="0"/>
              <a:t>차 캐시</a:t>
            </a:r>
            <a:r>
              <a:rPr dirty="0"/>
              <a:t>(L1)</a:t>
            </a:r>
            <a:r>
              <a:rPr lang="ko-KR" dirty="0" err="1"/>
              <a:t>로</a:t>
            </a:r>
            <a:r>
              <a:rPr lang="ko-KR" dirty="0"/>
              <a:t> 사용하고 칩 외부에 더 큰 용량의 오프</a:t>
            </a:r>
            <a:r>
              <a:rPr dirty="0"/>
              <a:t>-</a:t>
            </a:r>
            <a:r>
              <a:rPr lang="ko-KR" dirty="0"/>
              <a:t>칩 캐시를</a:t>
            </a:r>
            <a:r>
              <a:rPr dirty="0"/>
              <a:t> 2</a:t>
            </a:r>
            <a:r>
              <a:rPr lang="ko-KR" dirty="0"/>
              <a:t>차 캐시</a:t>
            </a:r>
            <a:r>
              <a:rPr dirty="0"/>
              <a:t>(L2)</a:t>
            </a:r>
            <a:r>
              <a:rPr lang="ko-KR" dirty="0" err="1"/>
              <a:t>로</a:t>
            </a:r>
            <a:r>
              <a:rPr lang="ko-KR" dirty="0"/>
              <a:t> 설치하는 </a:t>
            </a:r>
            <a:r>
              <a:rPr lang="ko-KR" dirty="0" smtClean="0"/>
              <a:t>방식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dirty="0"/>
          </a:p>
          <a:p>
            <a:pPr lvl="2" latinLnBrk="1">
              <a:defRPr/>
            </a:pPr>
            <a:endParaRPr dirty="0"/>
          </a:p>
          <a:p>
            <a:pPr lvl="2" latinLnBrk="1">
              <a:defRPr/>
            </a:pPr>
            <a:endParaRPr dirty="0"/>
          </a:p>
          <a:p>
            <a:pPr lvl="2" latinLnBrk="1">
              <a:defRPr/>
            </a:pPr>
            <a:endParaRPr dirty="0"/>
          </a:p>
          <a:p>
            <a:pPr lvl="2" latinLnBrk="1">
              <a:defRPr/>
            </a:pPr>
            <a:endParaRPr dirty="0"/>
          </a:p>
          <a:p>
            <a:pPr lvl="3" latinLnBrk="1">
              <a:defRPr/>
            </a:pPr>
            <a:r>
              <a:rPr lang="ko-KR" dirty="0"/>
              <a:t>온</a:t>
            </a:r>
            <a:r>
              <a:rPr dirty="0"/>
              <a:t>-</a:t>
            </a:r>
            <a:r>
              <a:rPr lang="ko-KR" dirty="0"/>
              <a:t>칩 캐시기억장치</a:t>
            </a:r>
            <a:r>
              <a:rPr dirty="0"/>
              <a:t> L1</a:t>
            </a:r>
            <a:r>
              <a:rPr lang="ko-KR" dirty="0"/>
              <a:t>의 크기는 제한될 수 밖에 없다</a:t>
            </a:r>
            <a:r>
              <a:rPr dirty="0"/>
              <a:t>. </a:t>
            </a:r>
            <a:r>
              <a:rPr lang="ko-KR" dirty="0"/>
              <a:t>하지만 </a:t>
            </a:r>
            <a:r>
              <a:rPr dirty="0"/>
              <a:t>L2</a:t>
            </a:r>
            <a:r>
              <a:rPr lang="ko-KR" dirty="0"/>
              <a:t>의 크기는 상대적으로</a:t>
            </a:r>
            <a:r>
              <a:rPr dirty="0"/>
              <a:t> L1</a:t>
            </a:r>
            <a:r>
              <a:rPr lang="ko-KR" dirty="0"/>
              <a:t>보다 더 많은 용량을 가질 수 있다</a:t>
            </a:r>
            <a:r>
              <a:rPr dirty="0"/>
              <a:t>. </a:t>
            </a:r>
          </a:p>
          <a:p>
            <a:pPr lvl="3" latinLnBrk="1">
              <a:defRPr/>
            </a:pPr>
            <a:r>
              <a:rPr dirty="0"/>
              <a:t>L2</a:t>
            </a:r>
            <a:r>
              <a:rPr lang="ko-KR" dirty="0"/>
              <a:t>는 주기억장치의 일부 내용을 저장</a:t>
            </a:r>
            <a:r>
              <a:rPr dirty="0"/>
              <a:t>, L1</a:t>
            </a:r>
            <a:r>
              <a:rPr lang="ko-KR" dirty="0"/>
              <a:t>은</a:t>
            </a:r>
            <a:r>
              <a:rPr dirty="0"/>
              <a:t> L2 </a:t>
            </a:r>
            <a:r>
              <a:rPr lang="ko-KR" dirty="0"/>
              <a:t>내용의 일부를 저장한다</a:t>
            </a:r>
            <a:r>
              <a:rPr dirty="0"/>
              <a:t>. </a:t>
            </a:r>
            <a:r>
              <a:rPr lang="ko-KR" dirty="0"/>
              <a:t>따라</a:t>
            </a:r>
            <a:r>
              <a:rPr lang="ko-KR" spc="-100" dirty="0"/>
              <a:t>서</a:t>
            </a:r>
            <a:r>
              <a:rPr spc="-100" dirty="0"/>
              <a:t> L2</a:t>
            </a:r>
            <a:r>
              <a:rPr lang="ko-KR" spc="-100" dirty="0"/>
              <a:t>는</a:t>
            </a:r>
            <a:r>
              <a:rPr spc="-100" dirty="0"/>
              <a:t> L1</a:t>
            </a:r>
            <a:r>
              <a:rPr lang="ko-KR" spc="-100" dirty="0"/>
              <a:t>의 모든 정보를 포함</a:t>
            </a:r>
            <a:r>
              <a:rPr spc="-100" dirty="0"/>
              <a:t>. </a:t>
            </a:r>
            <a:r>
              <a:rPr lang="ko-KR" spc="-100" dirty="0"/>
              <a:t>이러한 관계를 슈퍼</a:t>
            </a:r>
            <a:r>
              <a:rPr spc="-100" dirty="0"/>
              <a:t>-</a:t>
            </a:r>
            <a:r>
              <a:rPr lang="ko-KR" spc="-100" dirty="0"/>
              <a:t>세트</a:t>
            </a:r>
            <a:r>
              <a:rPr spc="-100" dirty="0"/>
              <a:t>(super-set)</a:t>
            </a:r>
            <a:r>
              <a:rPr lang="ko-KR" spc="-100" dirty="0"/>
              <a:t>라고 한다</a:t>
            </a:r>
            <a:r>
              <a:rPr spc="-100" dirty="0"/>
              <a:t>. </a:t>
            </a:r>
            <a:endParaRPr lang="ko-KR" spc="-100" dirty="0"/>
          </a:p>
          <a:p>
            <a:pPr lvl="3" latinLnBrk="1">
              <a:defRPr/>
            </a:pPr>
            <a:r>
              <a:rPr lang="ko-KR" dirty="0"/>
              <a:t>계층적 캐시기억장치를 조사할 때는 먼저</a:t>
            </a:r>
            <a:r>
              <a:rPr dirty="0"/>
              <a:t> L1</a:t>
            </a:r>
            <a:r>
              <a:rPr lang="ko-KR" dirty="0"/>
              <a:t>을 검사</a:t>
            </a:r>
            <a:r>
              <a:rPr dirty="0"/>
              <a:t>, L1</a:t>
            </a:r>
            <a:r>
              <a:rPr lang="ko-KR" dirty="0"/>
              <a:t>에 원하는 정보가 존재하지 않</a:t>
            </a:r>
            <a:r>
              <a:rPr lang="ko-KR" altLang="en-US" dirty="0"/>
              <a:t>으</a:t>
            </a:r>
            <a:r>
              <a:rPr lang="ko-KR" dirty="0"/>
              <a:t>면</a:t>
            </a:r>
            <a:r>
              <a:rPr dirty="0"/>
              <a:t> L2</a:t>
            </a:r>
            <a:r>
              <a:rPr lang="ko-KR" dirty="0" err="1"/>
              <a:t>를</a:t>
            </a:r>
            <a:r>
              <a:rPr lang="ko-KR" dirty="0"/>
              <a:t> 검사</a:t>
            </a:r>
            <a:r>
              <a:rPr dirty="0"/>
              <a:t>, L2</a:t>
            </a:r>
            <a:r>
              <a:rPr lang="ko-KR" dirty="0"/>
              <a:t>에도 원하는 정보가 존재하지 않</a:t>
            </a:r>
            <a:r>
              <a:rPr lang="ko-KR" altLang="en-US" dirty="0"/>
              <a:t>으면</a:t>
            </a:r>
            <a:r>
              <a:rPr lang="ko-KR" dirty="0"/>
              <a:t> 주기억장치를 조사</a:t>
            </a:r>
            <a:r>
              <a:rPr dirty="0"/>
              <a:t> </a:t>
            </a:r>
          </a:p>
          <a:p>
            <a:pPr lvl="3" latinLnBrk="1">
              <a:defRPr/>
            </a:pPr>
            <a:r>
              <a:rPr dirty="0"/>
              <a:t>L1 </a:t>
            </a:r>
            <a:r>
              <a:rPr lang="ko-KR" dirty="0"/>
              <a:t>캐시의 속도는 빠르지만 용량이 작기 때문에 적중률이</a:t>
            </a:r>
            <a:r>
              <a:rPr dirty="0"/>
              <a:t> L2</a:t>
            </a:r>
            <a:r>
              <a:rPr lang="ko-KR" dirty="0"/>
              <a:t>에 비해 낮다</a:t>
            </a:r>
            <a:r>
              <a:rPr dirty="0"/>
              <a:t>.</a:t>
            </a:r>
            <a:endParaRPr lang="ko-KR" dirty="0"/>
          </a:p>
          <a:p>
            <a:pPr lvl="3">
              <a:defRPr/>
            </a:pPr>
            <a:endParaRPr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566" y="2238375"/>
            <a:ext cx="1963738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smtClean="0"/>
              <a:t>캐시기억장치의 구조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계층적 캐시의 구조에서 평균 기억장치 접근시간 </a:t>
            </a:r>
            <a:endParaRPr lang="en-US" altLang="ko-KR" dirty="0"/>
          </a:p>
          <a:p>
            <a:pPr lvl="1">
              <a:defRPr/>
            </a:pPr>
            <a:r>
              <a:rPr altLang="ko-KR" dirty="0">
                <a:latin typeface="Arial" charset="0"/>
              </a:rPr>
              <a:t>접근시간</a:t>
            </a:r>
            <a:r>
              <a:rPr lang="en-US" altLang="ko-KR" dirty="0">
                <a:latin typeface="Arial" charset="0"/>
              </a:rPr>
              <a:t> </a:t>
            </a:r>
            <a:r>
              <a:rPr lang="en-US" altLang="ko-KR" dirty="0" err="1">
                <a:latin typeface="Arial" charset="0"/>
              </a:rPr>
              <a:t>T</a:t>
            </a:r>
            <a:r>
              <a:rPr lang="en-US" altLang="ko-KR" baseline="-25000" dirty="0" err="1">
                <a:latin typeface="Arial" charset="0"/>
              </a:rPr>
              <a:t>average</a:t>
            </a:r>
            <a:r>
              <a:rPr altLang="ko-KR" dirty="0">
                <a:latin typeface="Arial" charset="0"/>
              </a:rPr>
              <a:t>를 계산하면 다음과 같다</a:t>
            </a:r>
            <a:r>
              <a:rPr lang="en-US" altLang="ko-KR" dirty="0">
                <a:latin typeface="Arial" charset="0"/>
              </a:rPr>
              <a:t>. </a:t>
            </a:r>
            <a:r>
              <a:rPr altLang="ko-KR" dirty="0">
                <a:latin typeface="Arial" charset="0"/>
              </a:rPr>
              <a:t>여기서</a:t>
            </a:r>
            <a:r>
              <a:rPr lang="en-US" altLang="ko-KR" dirty="0">
                <a:latin typeface="Arial" charset="0"/>
              </a:rPr>
              <a:t> L1 </a:t>
            </a:r>
            <a:r>
              <a:rPr altLang="ko-KR" dirty="0">
                <a:latin typeface="Arial" charset="0"/>
              </a:rPr>
              <a:t>캐시 적중률보다</a:t>
            </a:r>
            <a:r>
              <a:rPr lang="en-US" altLang="ko-KR" dirty="0">
                <a:latin typeface="Arial" charset="0"/>
              </a:rPr>
              <a:t> L2</a:t>
            </a:r>
            <a:r>
              <a:rPr altLang="ko-KR" dirty="0">
                <a:latin typeface="Arial" charset="0"/>
              </a:rPr>
              <a:t>의 적중률이 더 </a:t>
            </a:r>
            <a:r>
              <a:rPr lang="ko-KR" altLang="en-US" dirty="0">
                <a:latin typeface="Arial" charset="0"/>
              </a:rPr>
              <a:t>큼</a:t>
            </a:r>
            <a:r>
              <a:rPr lang="en-US" altLang="ko-KR" dirty="0" smtClean="0">
                <a:latin typeface="Arial" charset="0"/>
              </a:rPr>
              <a:t> </a:t>
            </a:r>
            <a:endParaRPr lang="en-US" altLang="ko-KR" dirty="0">
              <a:latin typeface="Arial" charset="0"/>
            </a:endParaRPr>
          </a:p>
          <a:p>
            <a:pPr lvl="1">
              <a:defRPr/>
            </a:pPr>
            <a:endParaRPr lang="en-US" altLang="ko-KR" sz="1400" dirty="0">
              <a:latin typeface="Arial" charset="0"/>
            </a:endParaRPr>
          </a:p>
          <a:p>
            <a:pPr marL="269875" lvl="1" indent="0" algn="ctr">
              <a:buFont typeface="Wingdings" pitchFamily="2" charset="2"/>
              <a:buNone/>
              <a:defRPr/>
            </a:pPr>
            <a:r>
              <a:rPr lang="en-US" altLang="ko-KR" dirty="0" err="1">
                <a:latin typeface="Arial" charset="0"/>
              </a:rPr>
              <a:t>T</a:t>
            </a:r>
            <a:r>
              <a:rPr lang="en-US" altLang="ko-KR" baseline="-25000" dirty="0" err="1">
                <a:latin typeface="Arial" charset="0"/>
              </a:rPr>
              <a:t>average</a:t>
            </a:r>
            <a:r>
              <a:rPr lang="en-US" altLang="ko-KR" dirty="0">
                <a:latin typeface="Arial" charset="0"/>
              </a:rPr>
              <a:t> = H</a:t>
            </a:r>
            <a:r>
              <a:rPr lang="en-US" altLang="ko-KR" baseline="-25000" dirty="0">
                <a:latin typeface="Arial" charset="0"/>
              </a:rPr>
              <a:t>L1</a:t>
            </a:r>
            <a:r>
              <a:rPr lang="en-US" altLang="ko-KR" dirty="0">
                <a:latin typeface="Arial" charset="0"/>
              </a:rPr>
              <a:t> × T</a:t>
            </a:r>
            <a:r>
              <a:rPr lang="en-US" altLang="ko-KR" baseline="-25000" dirty="0">
                <a:latin typeface="Arial" charset="0"/>
              </a:rPr>
              <a:t>L1</a:t>
            </a:r>
            <a:r>
              <a:rPr lang="en-US" altLang="ko-KR" dirty="0">
                <a:latin typeface="Arial" charset="0"/>
              </a:rPr>
              <a:t> + (H</a:t>
            </a:r>
            <a:r>
              <a:rPr lang="en-US" altLang="ko-KR" baseline="-25000" dirty="0">
                <a:latin typeface="Arial" charset="0"/>
              </a:rPr>
              <a:t>L2</a:t>
            </a:r>
            <a:r>
              <a:rPr lang="en-US" altLang="ko-KR" dirty="0">
                <a:latin typeface="Arial" charset="0"/>
              </a:rPr>
              <a:t> - H</a:t>
            </a:r>
            <a:r>
              <a:rPr lang="en-US" altLang="ko-KR" baseline="-25000" dirty="0">
                <a:latin typeface="Arial" charset="0"/>
              </a:rPr>
              <a:t>L1</a:t>
            </a:r>
            <a:r>
              <a:rPr lang="en-US" altLang="ko-KR" dirty="0">
                <a:latin typeface="Arial" charset="0"/>
              </a:rPr>
              <a:t>) × T</a:t>
            </a:r>
            <a:r>
              <a:rPr lang="en-US" altLang="ko-KR" baseline="-25000" dirty="0">
                <a:latin typeface="Arial" charset="0"/>
              </a:rPr>
              <a:t>L2</a:t>
            </a:r>
            <a:r>
              <a:rPr lang="en-US" altLang="ko-KR" dirty="0">
                <a:latin typeface="Arial" charset="0"/>
              </a:rPr>
              <a:t> + (1 - H</a:t>
            </a:r>
            <a:r>
              <a:rPr lang="en-US" altLang="ko-KR" baseline="-25000" dirty="0">
                <a:latin typeface="Arial" charset="0"/>
              </a:rPr>
              <a:t>L2</a:t>
            </a:r>
            <a:r>
              <a:rPr lang="en-US" altLang="ko-KR" dirty="0">
                <a:latin typeface="Arial" charset="0"/>
              </a:rPr>
              <a:t>) × </a:t>
            </a:r>
            <a:r>
              <a:rPr lang="en-US" altLang="ko-KR" dirty="0" err="1">
                <a:latin typeface="Arial" charset="0"/>
              </a:rPr>
              <a:t>T</a:t>
            </a:r>
            <a:r>
              <a:rPr lang="en-US" altLang="ko-KR" baseline="-25000" dirty="0" err="1">
                <a:latin typeface="Arial" charset="0"/>
              </a:rPr>
              <a:t>main</a:t>
            </a:r>
            <a:endParaRPr altLang="ko-KR" dirty="0">
              <a:latin typeface="Arial" charset="0"/>
            </a:endParaRPr>
          </a:p>
          <a:p>
            <a:pPr marL="269875" lvl="1" indent="0">
              <a:buFont typeface="Wingdings" pitchFamily="2" charset="2"/>
              <a:buNone/>
              <a:defRPr/>
            </a:pPr>
            <a:endParaRPr lang="en-US" altLang="ko-KR" dirty="0">
              <a:latin typeface="Arial" charset="0"/>
            </a:endParaRPr>
          </a:p>
          <a:p>
            <a:pPr lvl="3">
              <a:defRPr/>
            </a:pPr>
            <a:r>
              <a:rPr dirty="0" err="1">
                <a:latin typeface="Arial" charset="0"/>
              </a:rPr>
              <a:t>T</a:t>
            </a:r>
            <a:r>
              <a:rPr baseline="-25000" dirty="0" err="1">
                <a:latin typeface="Arial" charset="0"/>
              </a:rPr>
              <a:t>average</a:t>
            </a:r>
            <a:r>
              <a:rPr dirty="0">
                <a:latin typeface="Arial" charset="0"/>
              </a:rPr>
              <a:t> = </a:t>
            </a:r>
            <a:r>
              <a:rPr lang="ko-KR" dirty="0">
                <a:latin typeface="Arial" charset="0"/>
              </a:rPr>
              <a:t>평균 기억장치 접근시간</a:t>
            </a:r>
          </a:p>
          <a:p>
            <a:pPr lvl="3">
              <a:defRPr/>
            </a:pPr>
            <a:r>
              <a:rPr dirty="0" err="1">
                <a:latin typeface="Arial" charset="0"/>
              </a:rPr>
              <a:t>T</a:t>
            </a:r>
            <a:r>
              <a:rPr baseline="-25000" dirty="0" err="1">
                <a:latin typeface="Arial" charset="0"/>
              </a:rPr>
              <a:t>main</a:t>
            </a:r>
            <a:r>
              <a:rPr dirty="0">
                <a:latin typeface="Arial" charset="0"/>
              </a:rPr>
              <a:t> = </a:t>
            </a:r>
            <a:r>
              <a:rPr lang="ko-KR" dirty="0">
                <a:latin typeface="Arial" charset="0"/>
              </a:rPr>
              <a:t>주기억장치 접근시간</a:t>
            </a:r>
            <a:endParaRPr dirty="0">
              <a:latin typeface="Arial" charset="0"/>
            </a:endParaRPr>
          </a:p>
          <a:p>
            <a:pPr lvl="3">
              <a:defRPr/>
            </a:pPr>
            <a:r>
              <a:rPr dirty="0">
                <a:latin typeface="Arial" charset="0"/>
              </a:rPr>
              <a:t>T</a:t>
            </a:r>
            <a:r>
              <a:rPr baseline="-25000" dirty="0">
                <a:latin typeface="Arial" charset="0"/>
              </a:rPr>
              <a:t>L1</a:t>
            </a:r>
            <a:r>
              <a:rPr dirty="0">
                <a:latin typeface="Arial" charset="0"/>
              </a:rPr>
              <a:t> = L1 </a:t>
            </a:r>
            <a:r>
              <a:rPr lang="ko-KR" dirty="0">
                <a:latin typeface="Arial" charset="0"/>
              </a:rPr>
              <a:t>캐시기억장치 접근시간</a:t>
            </a:r>
          </a:p>
          <a:p>
            <a:pPr lvl="3">
              <a:defRPr/>
            </a:pPr>
            <a:r>
              <a:rPr dirty="0">
                <a:latin typeface="Arial" charset="0"/>
              </a:rPr>
              <a:t> T</a:t>
            </a:r>
            <a:r>
              <a:rPr baseline="-25000" dirty="0">
                <a:latin typeface="Arial" charset="0"/>
              </a:rPr>
              <a:t>L2</a:t>
            </a:r>
            <a:r>
              <a:rPr dirty="0">
                <a:latin typeface="Arial" charset="0"/>
              </a:rPr>
              <a:t> = L2 </a:t>
            </a:r>
            <a:r>
              <a:rPr lang="ko-KR" dirty="0">
                <a:latin typeface="Arial" charset="0"/>
              </a:rPr>
              <a:t>캐시기억장치 접근시간</a:t>
            </a:r>
          </a:p>
          <a:p>
            <a:pPr lvl="3">
              <a:defRPr/>
            </a:pPr>
            <a:r>
              <a:rPr dirty="0">
                <a:latin typeface="Arial" charset="0"/>
              </a:rPr>
              <a:t>H</a:t>
            </a:r>
            <a:r>
              <a:rPr baseline="-25000" dirty="0">
                <a:latin typeface="Arial" charset="0"/>
              </a:rPr>
              <a:t>L1</a:t>
            </a:r>
            <a:r>
              <a:rPr dirty="0">
                <a:latin typeface="Arial" charset="0"/>
              </a:rPr>
              <a:t> = L1 </a:t>
            </a:r>
            <a:r>
              <a:rPr lang="ko-KR" dirty="0">
                <a:latin typeface="Arial" charset="0"/>
              </a:rPr>
              <a:t>캐시 적중률</a:t>
            </a:r>
          </a:p>
          <a:p>
            <a:pPr lvl="3">
              <a:defRPr/>
            </a:pPr>
            <a:r>
              <a:rPr dirty="0">
                <a:latin typeface="Arial" charset="0"/>
              </a:rPr>
              <a:t> H</a:t>
            </a:r>
            <a:r>
              <a:rPr baseline="-25000" dirty="0">
                <a:latin typeface="Arial" charset="0"/>
              </a:rPr>
              <a:t>L2</a:t>
            </a:r>
            <a:r>
              <a:rPr dirty="0">
                <a:latin typeface="Arial" charset="0"/>
              </a:rPr>
              <a:t> = L2 </a:t>
            </a:r>
            <a:r>
              <a:rPr lang="ko-KR" dirty="0">
                <a:latin typeface="Arial" charset="0"/>
              </a:rPr>
              <a:t>캐시 적중률</a:t>
            </a:r>
          </a:p>
          <a:p>
            <a:pPr lvl="2">
              <a:defRPr/>
            </a:pPr>
            <a:endParaRPr lang="ko-KR" dirty="0">
              <a:latin typeface="Arial" charset="0"/>
            </a:endParaRPr>
          </a:p>
          <a:p>
            <a:pPr lvl="2">
              <a:defRPr/>
            </a:pPr>
            <a:endParaRPr lang="ko-KR" dirty="0">
              <a:latin typeface="Arial" charset="0"/>
            </a:endParaRPr>
          </a:p>
          <a:p>
            <a:pPr lvl="1">
              <a:defRPr/>
            </a:pPr>
            <a:endParaRPr lang="en-US" dirty="0"/>
          </a:p>
          <a:p>
            <a:pPr lvl="3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smtClean="0"/>
              <a:t>캐시기억장치의 구조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캐시기억장치의 통합과 분리</a:t>
            </a:r>
            <a:endParaRPr lang="en-US" altLang="ko-KR" dirty="0"/>
          </a:p>
          <a:p>
            <a:pPr lvl="1" latinLnBrk="1">
              <a:defRPr/>
            </a:pPr>
            <a:r>
              <a:rPr dirty="0"/>
              <a:t>통합 캐시 형태</a:t>
            </a: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spc="-80" dirty="0">
                <a:latin typeface="Arial" charset="0"/>
              </a:rPr>
              <a:t>초창기 온</a:t>
            </a:r>
            <a:r>
              <a:rPr spc="-80" dirty="0">
                <a:latin typeface="Arial" charset="0"/>
              </a:rPr>
              <a:t>-</a:t>
            </a:r>
            <a:r>
              <a:rPr lang="ko-KR" spc="-80" dirty="0">
                <a:latin typeface="Arial" charset="0"/>
              </a:rPr>
              <a:t>칩 캐시기억장치</a:t>
            </a:r>
            <a:r>
              <a:rPr lang="ko-KR" altLang="en-US" spc="-80" dirty="0">
                <a:latin typeface="Arial" charset="0"/>
              </a:rPr>
              <a:t>는 </a:t>
            </a:r>
            <a:r>
              <a:rPr lang="ko-KR" spc="-80" dirty="0">
                <a:latin typeface="Arial" charset="0"/>
              </a:rPr>
              <a:t>데이터와 명령어를 모두 저장하는 통합 캐시 </a:t>
            </a:r>
            <a:r>
              <a:rPr lang="ko-KR" spc="-80" dirty="0" smtClean="0">
                <a:latin typeface="Arial" charset="0"/>
              </a:rPr>
              <a:t>형태</a:t>
            </a:r>
            <a:r>
              <a:rPr lang="ko-KR" altLang="en-US" spc="-80" dirty="0" smtClean="0">
                <a:latin typeface="Arial" charset="0"/>
              </a:rPr>
              <a:t>다</a:t>
            </a:r>
            <a:r>
              <a:rPr lang="en-US" altLang="ko-KR" spc="-80" dirty="0" smtClean="0">
                <a:latin typeface="Arial" charset="0"/>
              </a:rPr>
              <a:t>.</a:t>
            </a:r>
            <a:endParaRPr spc="-80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통합 캐시는 명령어와 데이터 간의 균형을 자동적으로 유지해주기 때문에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분리 </a:t>
            </a:r>
            <a:r>
              <a:rPr lang="ko-KR" dirty="0">
                <a:latin typeface="Arial" charset="0"/>
              </a:rPr>
              <a:t>캐시보다 적중률이 더 높은 장점이 있다</a:t>
            </a:r>
            <a:r>
              <a:rPr dirty="0">
                <a:latin typeface="Arial" charset="0"/>
              </a:rPr>
              <a:t>. </a:t>
            </a:r>
          </a:p>
          <a:p>
            <a:pPr lvl="1">
              <a:defRPr/>
            </a:pPr>
            <a:endParaRPr lang="en-US" dirty="0">
              <a:latin typeface="Arial" charset="0"/>
            </a:endParaRPr>
          </a:p>
          <a:p>
            <a:pPr lvl="1" latinLnBrk="1">
              <a:defRPr/>
            </a:pPr>
            <a:r>
              <a:rPr dirty="0"/>
              <a:t>분리 캐시 형태</a:t>
            </a: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 smtClean="0">
                <a:latin typeface="Arial" charset="0"/>
              </a:rPr>
              <a:t>분리 </a:t>
            </a:r>
            <a:r>
              <a:rPr lang="ko-KR" dirty="0">
                <a:latin typeface="Arial" charset="0"/>
              </a:rPr>
              <a:t>캐시는 명령어만 저장하는 명령어 캐시와 데이터만 저장하는 데이터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캐시로 분리하여 두 개의 온</a:t>
            </a:r>
            <a:r>
              <a:rPr dirty="0">
                <a:latin typeface="Arial" charset="0"/>
              </a:rPr>
              <a:t>-</a:t>
            </a:r>
            <a:r>
              <a:rPr lang="ko-KR" dirty="0">
                <a:latin typeface="Arial" charset="0"/>
              </a:rPr>
              <a:t>칩 캐시를 두는 형태다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특히 여러 개의 명령어들이 동시에 실행되는 고성능 프로세서에서는 이러한 경향이 뚜렷하다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분리 캐시의 장점은 명령어 인출과 명령어 실행 간 캐시의 충돌이 발생하지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않는다는 것이다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1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smtClean="0"/>
              <a:t>캐시기억장치의 구조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멀티 프로세서의 캐시기억장치 구조</a:t>
            </a:r>
            <a:endParaRPr lang="en-US" altLang="ko-KR" dirty="0"/>
          </a:p>
          <a:p>
            <a:pPr lvl="3">
              <a:defRPr/>
            </a:pPr>
            <a:r>
              <a:rPr altLang="ko-KR" spc="-100" dirty="0"/>
              <a:t>최신의 컴퓨터 시스템은 여러 개의 중앙처리장치</a:t>
            </a:r>
            <a:r>
              <a:rPr lang="en-US" altLang="ko-KR" spc="-100" dirty="0"/>
              <a:t>(CPU)</a:t>
            </a:r>
            <a:r>
              <a:rPr altLang="ko-KR" spc="-100" dirty="0"/>
              <a:t>를 장착하여 처리성능을 향상시키고 있는데</a:t>
            </a:r>
            <a:r>
              <a:rPr lang="en-US" altLang="ko-KR" spc="-100" dirty="0"/>
              <a:t>, </a:t>
            </a:r>
            <a:r>
              <a:rPr altLang="ko-KR" spc="-100" dirty="0"/>
              <a:t>이것을 멀티 프로세서 </a:t>
            </a:r>
            <a:r>
              <a:rPr altLang="ko-KR" spc="-100" dirty="0" smtClean="0"/>
              <a:t>시스템이라</a:t>
            </a:r>
            <a:r>
              <a:rPr lang="en-US" altLang="ko-KR" spc="-100" dirty="0" smtClean="0"/>
              <a:t> </a:t>
            </a:r>
            <a:r>
              <a:rPr lang="ko-KR" altLang="en-US" spc="-100" dirty="0" smtClean="0"/>
              <a:t>한다</a:t>
            </a:r>
            <a:r>
              <a:rPr lang="en-US" altLang="ko-KR" spc="-100" dirty="0" smtClean="0"/>
              <a:t>.</a:t>
            </a:r>
            <a:r>
              <a:rPr lang="en-US" altLang="ko-KR" dirty="0" smtClean="0"/>
              <a:t> </a:t>
            </a:r>
          </a:p>
          <a:p>
            <a:pPr lvl="3">
              <a:defRPr/>
            </a:pPr>
            <a:endParaRPr lang="en-US" altLang="ko-KR" sz="1050" dirty="0"/>
          </a:p>
          <a:p>
            <a:pPr lvl="1">
              <a:defRPr/>
            </a:pPr>
            <a:r>
              <a:rPr altLang="ko-KR" dirty="0"/>
              <a:t>시스템 버스에 온</a:t>
            </a:r>
            <a:r>
              <a:rPr lang="en-US" altLang="ko-KR" dirty="0"/>
              <a:t>-</a:t>
            </a:r>
            <a:r>
              <a:rPr altLang="ko-KR" dirty="0"/>
              <a:t>칩 캐시의 </a:t>
            </a:r>
            <a:r>
              <a:rPr lang="en-US" altLang="ko-KR" dirty="0"/>
              <a:t>CPU 3</a:t>
            </a:r>
            <a:r>
              <a:rPr altLang="ko-KR" dirty="0"/>
              <a:t>개가 연결된 멀티 프로세서 시스템</a:t>
            </a:r>
            <a:r>
              <a:rPr lang="en-US" altLang="ko-KR" dirty="0"/>
              <a:t>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3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멀티 프로세서 시스템에서는 주기억장치와 각 중앙처리장치 내의 캐시기억장치들 사이에서 데이터의 불일치 현상이 </a:t>
            </a:r>
            <a:r>
              <a:rPr lang="ko-KR" dirty="0" smtClean="0">
                <a:latin typeface="Arial" charset="0"/>
              </a:rPr>
              <a:t>발생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r>
              <a:rPr lang="ko-KR" dirty="0" smtClean="0">
                <a:latin typeface="Arial" charset="0"/>
              </a:rPr>
              <a:t>데이터의 </a:t>
            </a:r>
            <a:r>
              <a:rPr lang="ko-KR" dirty="0">
                <a:latin typeface="Arial" charset="0"/>
              </a:rPr>
              <a:t>불일치 현상은 프로그램이 올바르게 동작하지 않는 원인이 된다</a:t>
            </a:r>
            <a:r>
              <a:rPr dirty="0" smtClean="0">
                <a:latin typeface="Arial" charset="0"/>
              </a:rPr>
              <a:t>.</a:t>
            </a:r>
            <a:endParaRPr dirty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13335"/>
            <a:ext cx="6435725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smtClean="0"/>
              <a:t>캐시기억장치의 구조</a:t>
            </a:r>
            <a:endParaRPr lang="ko-KR" altLang="en-US" smtClean="0"/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즉시 쓰기방식에서의 데이터 불일치 상태</a:t>
            </a:r>
            <a:endParaRPr lang="en-US" altLang="ko-KR"/>
          </a:p>
          <a:p>
            <a:pPr lvl="1"/>
            <a:r>
              <a:rPr altLang="ko-KR"/>
              <a:t>멀티 프로세서 시스템에 즉시 쓰기 정책</a:t>
            </a:r>
            <a:endParaRPr lang="en-US" altLang="ko-KR"/>
          </a:p>
          <a:p>
            <a:pPr lvl="3" latinLnBrk="1"/>
            <a:r>
              <a:rPr>
                <a:latin typeface="Arial" charset="0"/>
              </a:rPr>
              <a:t>CPU 1</a:t>
            </a:r>
            <a:r>
              <a:rPr lang="ko-KR">
                <a:latin typeface="Arial" charset="0"/>
              </a:rPr>
              <a:t>과</a:t>
            </a:r>
            <a:r>
              <a:rPr>
                <a:latin typeface="Arial" charset="0"/>
              </a:rPr>
              <a:t> CPU 2</a:t>
            </a:r>
            <a:r>
              <a:rPr lang="ko-KR">
                <a:latin typeface="Arial" charset="0"/>
              </a:rPr>
              <a:t>는 주기억장치에서</a:t>
            </a:r>
            <a:r>
              <a:rPr>
                <a:latin typeface="Arial" charset="0"/>
              </a:rPr>
              <a:t> D</a:t>
            </a:r>
            <a:r>
              <a:rPr lang="ko-KR">
                <a:latin typeface="Arial" charset="0"/>
              </a:rPr>
              <a:t>라는 데이터를 읽어온다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이렇게 되면</a:t>
            </a:r>
            <a:r>
              <a:rPr>
                <a:latin typeface="Arial" charset="0"/>
              </a:rPr>
              <a:t> CPU 1, CPU 2, </a:t>
            </a:r>
            <a:r>
              <a:rPr lang="ko-KR">
                <a:latin typeface="Arial" charset="0"/>
              </a:rPr>
              <a:t>주기억장치는</a:t>
            </a:r>
            <a:r>
              <a:rPr>
                <a:latin typeface="Arial" charset="0"/>
              </a:rPr>
              <a:t> D</a:t>
            </a:r>
            <a:r>
              <a:rPr lang="ko-KR">
                <a:latin typeface="Arial" charset="0"/>
              </a:rPr>
              <a:t>라는 동일한 데이터를 갖게 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/>
            <a:r>
              <a:rPr>
                <a:latin typeface="Arial" charset="0"/>
              </a:rPr>
              <a:t>CPU 1</a:t>
            </a:r>
            <a:r>
              <a:rPr lang="ko-KR">
                <a:latin typeface="Arial" charset="0"/>
              </a:rPr>
              <a:t>이 프로그램을 실행하여</a:t>
            </a:r>
            <a:r>
              <a:rPr>
                <a:latin typeface="Arial" charset="0"/>
              </a:rPr>
              <a:t> D</a:t>
            </a:r>
            <a:r>
              <a:rPr lang="ko-KR">
                <a:latin typeface="Arial" charset="0"/>
              </a:rPr>
              <a:t>라는 데이터를</a:t>
            </a:r>
            <a:r>
              <a:rPr>
                <a:latin typeface="Arial" charset="0"/>
              </a:rPr>
              <a:t> X</a:t>
            </a:r>
            <a:r>
              <a:rPr lang="ko-KR">
                <a:latin typeface="Arial" charset="0"/>
              </a:rPr>
              <a:t>로 수정하게 되면</a:t>
            </a:r>
            <a:r>
              <a:rPr>
                <a:latin typeface="Arial" charset="0"/>
              </a:rPr>
              <a:t> CPU 1</a:t>
            </a:r>
            <a:r>
              <a:rPr lang="ko-KR">
                <a:latin typeface="Arial" charset="0"/>
              </a:rPr>
              <a:t>에 속한 캐시기억장치는 데이터를</a:t>
            </a:r>
            <a:r>
              <a:rPr>
                <a:latin typeface="Arial" charset="0"/>
              </a:rPr>
              <a:t> X</a:t>
            </a:r>
            <a:r>
              <a:rPr lang="ko-KR">
                <a:latin typeface="Arial" charset="0"/>
              </a:rPr>
              <a:t>로 변경하고 즉시 쓰기 정책에 따라 주기억장치에도 수정된 데이터인</a:t>
            </a:r>
            <a:r>
              <a:rPr>
                <a:latin typeface="Arial" charset="0"/>
              </a:rPr>
              <a:t> X</a:t>
            </a:r>
            <a:r>
              <a:rPr lang="ko-KR">
                <a:latin typeface="Arial" charset="0"/>
              </a:rPr>
              <a:t>를 저장하게 된다</a:t>
            </a:r>
            <a:r>
              <a:rPr>
                <a:latin typeface="Arial" charset="0"/>
              </a:rPr>
              <a:t>. </a:t>
            </a:r>
          </a:p>
          <a:p>
            <a:pPr lvl="3" latinLnBrk="1"/>
            <a:r>
              <a:rPr lang="ko-KR">
                <a:latin typeface="Arial" charset="0"/>
              </a:rPr>
              <a:t>이 경우</a:t>
            </a:r>
            <a:r>
              <a:rPr>
                <a:latin typeface="Arial" charset="0"/>
              </a:rPr>
              <a:t> CPU 1</a:t>
            </a:r>
            <a:r>
              <a:rPr lang="ko-KR">
                <a:latin typeface="Arial" charset="0"/>
              </a:rPr>
              <a:t>에 속한 캐시기억장치와 주기억장치의 데이터는</a:t>
            </a:r>
            <a:r>
              <a:rPr>
                <a:latin typeface="Arial" charset="0"/>
              </a:rPr>
              <a:t> X</a:t>
            </a:r>
            <a:r>
              <a:rPr lang="ko-KR">
                <a:latin typeface="Arial" charset="0"/>
              </a:rPr>
              <a:t>로 수정이 되지만</a:t>
            </a:r>
            <a:r>
              <a:rPr>
                <a:latin typeface="Arial" charset="0"/>
              </a:rPr>
              <a:t> CPU 2</a:t>
            </a:r>
            <a:r>
              <a:rPr lang="ko-KR">
                <a:latin typeface="Arial" charset="0"/>
              </a:rPr>
              <a:t>에 속한 캐시기억장치는</a:t>
            </a:r>
            <a:r>
              <a:rPr>
                <a:latin typeface="Arial" charset="0"/>
              </a:rPr>
              <a:t> D</a:t>
            </a:r>
            <a:r>
              <a:rPr lang="ko-KR">
                <a:latin typeface="Arial" charset="0"/>
              </a:rPr>
              <a:t>라는 데이터로 남아있게 되기 때문에 데이터의 불일치가 발생하게 된다</a:t>
            </a:r>
            <a:r>
              <a:rPr>
                <a:latin typeface="Arial" charset="0"/>
              </a:rPr>
              <a:t>.</a:t>
            </a:r>
            <a:endParaRPr lang="ko-KR" altLang="en-US">
              <a:latin typeface="Arial" charset="0"/>
            </a:endParaRPr>
          </a:p>
          <a:p>
            <a:pPr lvl="3"/>
            <a:endParaRPr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4292600"/>
            <a:ext cx="5924550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smtClean="0"/>
              <a:t>캐시기억장치의 구조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나중 쓰기</a:t>
            </a:r>
            <a:r>
              <a:rPr lang="en-US" altLang="ko-KR"/>
              <a:t> </a:t>
            </a:r>
            <a:r>
              <a:rPr altLang="ko-KR"/>
              <a:t>방식에서의 데이터 불일치 상태</a:t>
            </a:r>
            <a:endParaRPr lang="en-US" altLang="ko-KR"/>
          </a:p>
          <a:p>
            <a:pPr lvl="1">
              <a:defRPr/>
            </a:pPr>
            <a:r>
              <a:rPr altLang="ko-KR"/>
              <a:t>멀티 프로세서 시스템에 </a:t>
            </a:r>
            <a:r>
              <a:t>나중</a:t>
            </a:r>
            <a:r>
              <a:rPr altLang="ko-KR"/>
              <a:t> 쓰기 정책</a:t>
            </a: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주기억장치에서</a:t>
            </a:r>
            <a:r>
              <a:rPr>
                <a:latin typeface="Arial" charset="0"/>
              </a:rPr>
              <a:t> D</a:t>
            </a:r>
            <a:r>
              <a:rPr lang="ko-KR">
                <a:latin typeface="Arial" charset="0"/>
              </a:rPr>
              <a:t>라는 데이터를 </a:t>
            </a:r>
            <a:r>
              <a:rPr>
                <a:latin typeface="Arial" charset="0"/>
              </a:rPr>
              <a:t>CPU 1</a:t>
            </a:r>
            <a:r>
              <a:rPr lang="ko-KR">
                <a:latin typeface="Arial" charset="0"/>
              </a:rPr>
              <a:t>과</a:t>
            </a:r>
            <a:r>
              <a:rPr>
                <a:latin typeface="Arial" charset="0"/>
              </a:rPr>
              <a:t> CPU 2</a:t>
            </a:r>
            <a:r>
              <a:rPr lang="ko-KR">
                <a:latin typeface="Arial" charset="0"/>
              </a:rPr>
              <a:t>의 캐시가 읽어와서</a:t>
            </a:r>
            <a:r>
              <a:rPr>
                <a:latin typeface="Arial" charset="0"/>
              </a:rPr>
              <a:t>, CPU 1, CPU 2, </a:t>
            </a:r>
            <a:r>
              <a:rPr lang="ko-KR">
                <a:latin typeface="Arial" charset="0"/>
              </a:rPr>
              <a:t>주기억장치는</a:t>
            </a:r>
            <a:r>
              <a:rPr>
                <a:latin typeface="Arial" charset="0"/>
              </a:rPr>
              <a:t> D</a:t>
            </a:r>
            <a:r>
              <a:rPr lang="ko-KR">
                <a:latin typeface="Arial" charset="0"/>
              </a:rPr>
              <a:t>라는 동일한 데이터를 갖게 된다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CPU 1</a:t>
            </a:r>
            <a:r>
              <a:rPr lang="ko-KR">
                <a:latin typeface="Arial" charset="0"/>
              </a:rPr>
              <a:t>이 프로그램을 실행하여</a:t>
            </a:r>
            <a:r>
              <a:rPr>
                <a:latin typeface="Arial" charset="0"/>
              </a:rPr>
              <a:t> D</a:t>
            </a:r>
            <a:r>
              <a:rPr lang="ko-KR">
                <a:latin typeface="Arial" charset="0"/>
              </a:rPr>
              <a:t>라는 데이터를</a:t>
            </a:r>
            <a:r>
              <a:rPr>
                <a:latin typeface="Arial" charset="0"/>
              </a:rPr>
              <a:t> X</a:t>
            </a:r>
            <a:r>
              <a:rPr lang="ko-KR">
                <a:latin typeface="Arial" charset="0"/>
              </a:rPr>
              <a:t>로 수정하게 되면 나중 쓰기 정책에 의해</a:t>
            </a:r>
            <a:r>
              <a:rPr>
                <a:latin typeface="Arial" charset="0"/>
              </a:rPr>
              <a:t> CPU 1</a:t>
            </a:r>
            <a:r>
              <a:rPr lang="ko-KR">
                <a:latin typeface="Arial" charset="0"/>
              </a:rPr>
              <a:t>에 속한 캐시기억장치는 수정된 데이터</a:t>
            </a:r>
            <a:r>
              <a:rPr>
                <a:latin typeface="Arial" charset="0"/>
              </a:rPr>
              <a:t> X</a:t>
            </a:r>
            <a:r>
              <a:rPr lang="ko-KR">
                <a:latin typeface="Arial" charset="0"/>
              </a:rPr>
              <a:t>가 저장된다</a:t>
            </a:r>
            <a:r>
              <a:rPr>
                <a:latin typeface="Arial" charset="0"/>
              </a:rPr>
              <a:t>. 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주기억장치와</a:t>
            </a:r>
            <a:r>
              <a:rPr>
                <a:latin typeface="Arial" charset="0"/>
              </a:rPr>
              <a:t> CPU 2</a:t>
            </a:r>
            <a:r>
              <a:rPr lang="ko-KR">
                <a:latin typeface="Arial" charset="0"/>
              </a:rPr>
              <a:t>에 속한 캐시기억장치는</a:t>
            </a:r>
            <a:r>
              <a:rPr>
                <a:latin typeface="Arial" charset="0"/>
              </a:rPr>
              <a:t> D</a:t>
            </a:r>
            <a:r>
              <a:rPr lang="ko-KR">
                <a:latin typeface="Arial" charset="0"/>
              </a:rPr>
              <a:t>라는 데이터로 남아있게 되기 때문에 데이터의 불일치가 발생하게 된다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3">
              <a:defRPr/>
            </a:pPr>
            <a:endParaRPr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05263"/>
            <a:ext cx="6415088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b="1" smtClean="0"/>
              <a:t>캐시기억장치의 구조</a:t>
            </a:r>
            <a:endParaRPr lang="ko-KR" altLang="en-US" smtClean="0"/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캐시기억장치의 데이터 일관성 유지 방법</a:t>
            </a:r>
            <a:endParaRPr lang="en-US" altLang="ko-KR" dirty="0"/>
          </a:p>
          <a:p>
            <a:pPr lvl="1"/>
            <a:r>
              <a:rPr altLang="ko-KR" dirty="0"/>
              <a:t>공유 캐시기억장치를 사용하는 방법</a:t>
            </a:r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가장 간단한 방법으로 다수의 프로세서가 하나의 캐시기억장치만을 공유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캐시의 데이터들이 항상 일관성 있게 유지하는 장점이 있으나 다중 프로세서가 동시에 캐시에 접근하면 프로세서들 간의 충돌이 </a:t>
            </a:r>
            <a:r>
              <a:rPr lang="ko-KR" dirty="0" smtClean="0">
                <a:latin typeface="Arial" charset="0"/>
              </a:rPr>
              <a:t>발생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또한 온</a:t>
            </a:r>
            <a:r>
              <a:rPr dirty="0">
                <a:latin typeface="Arial" charset="0"/>
              </a:rPr>
              <a:t>-</a:t>
            </a:r>
            <a:r>
              <a:rPr lang="ko-KR" dirty="0">
                <a:latin typeface="Arial" charset="0"/>
              </a:rPr>
              <a:t>칩 캐시기억장치의 경우</a:t>
            </a:r>
            <a:r>
              <a:rPr dirty="0">
                <a:latin typeface="Arial" charset="0"/>
              </a:rPr>
              <a:t> CPU</a:t>
            </a:r>
            <a:r>
              <a:rPr lang="ko-KR" dirty="0">
                <a:latin typeface="Arial" charset="0"/>
              </a:rPr>
              <a:t>의 외부 활동을 줄여 실행 시간을 가속시키고 전체 시스템 성능을 높이는 원칙에 위배되는 단점을 가지게 된다</a:t>
            </a:r>
            <a:r>
              <a:rPr dirty="0">
                <a:latin typeface="Arial" charset="0"/>
              </a:rPr>
              <a:t>. .</a:t>
            </a:r>
          </a:p>
          <a:p>
            <a:pPr lvl="1" latinLnBrk="1"/>
            <a:r>
              <a:rPr dirty="0">
                <a:latin typeface="Arial" charset="0"/>
              </a:rPr>
              <a:t>공유 변수는 캐시기억장치에 저장하지 않는 방법</a:t>
            </a:r>
          </a:p>
          <a:p>
            <a:pPr lvl="3" latinLnBrk="1"/>
            <a:r>
              <a:rPr lang="ko-KR" altLang="en-US" dirty="0">
                <a:latin typeface="Arial" charset="0"/>
              </a:rPr>
              <a:t>수정 가능한 데이터는 캐시기억장치에 저장하지 않는 </a:t>
            </a:r>
            <a:r>
              <a:rPr lang="ko-KR" altLang="en-US" dirty="0" smtClean="0">
                <a:latin typeface="Arial" charset="0"/>
              </a:rPr>
              <a:t>방법이다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 latinLnBrk="1"/>
            <a:r>
              <a:rPr lang="ko-KR" altLang="en-US" dirty="0">
                <a:latin typeface="Arial" charset="0"/>
              </a:rPr>
              <a:t>수정될 데이터는 캐시에 저장하지 않고 주기억장치에 바로 </a:t>
            </a:r>
            <a:r>
              <a:rPr lang="ko-KR" altLang="en-US" dirty="0" smtClean="0">
                <a:latin typeface="Arial" charset="0"/>
              </a:rPr>
              <a:t>저장한다</a:t>
            </a:r>
            <a:r>
              <a:rPr lang="en-US" altLang="ko-KR" dirty="0" smtClean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3" latinLnBrk="1"/>
            <a:r>
              <a:rPr lang="ko-KR" altLang="en-US" dirty="0">
                <a:latin typeface="Arial" charset="0"/>
              </a:rPr>
              <a:t>캐시기억장치에 저장 가능한지 캐시기억장치에 저장 불가능 한지를 사용자가 선택하여 선언해 주어야 하는 단점이 있다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1"/>
            <a:r>
              <a:rPr dirty="0"/>
              <a:t>버스 감시 시스템을 사용하는 방법</a:t>
            </a:r>
          </a:p>
          <a:p>
            <a:pPr lvl="3"/>
            <a:r>
              <a:rPr lang="ko-KR" altLang="en-US" dirty="0"/>
              <a:t>감시 기능을 가진 장비를 시스템 버스상에 추가로 설치하는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lvl="3"/>
            <a:r>
              <a:rPr lang="ko-KR" altLang="en-US" dirty="0"/>
              <a:t>한 캐시가 데이터를 수정하면 그 정보를 다른 캐시와 주기억장치에 전단</a:t>
            </a:r>
            <a:r>
              <a:rPr dirty="0"/>
              <a:t>. </a:t>
            </a:r>
          </a:p>
          <a:p>
            <a:pPr lvl="3"/>
            <a:r>
              <a:rPr lang="ko-KR" altLang="en-US" dirty="0"/>
              <a:t>시스템 버스에 </a:t>
            </a:r>
            <a:r>
              <a:rPr lang="ko-KR" altLang="en-US" dirty="0" err="1"/>
              <a:t>통신량이</a:t>
            </a:r>
            <a:r>
              <a:rPr lang="ko-KR" altLang="en-US" dirty="0"/>
              <a:t> 증가하는 단점이 있다</a:t>
            </a:r>
            <a:r>
              <a:rPr dirty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캐시기억장치의 개념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컴퓨터의 기억장치 구성</a:t>
            </a:r>
            <a:endParaRPr lang="en-US" altLang="ko-KR" dirty="0"/>
          </a:p>
          <a:p>
            <a:pPr lvl="1">
              <a:defRPr/>
            </a:pPr>
            <a:r>
              <a:rPr altLang="ko-KR" dirty="0"/>
              <a:t>기억장치</a:t>
            </a:r>
            <a:r>
              <a:rPr dirty="0"/>
              <a:t>의</a:t>
            </a:r>
            <a:r>
              <a:rPr altLang="ko-KR" dirty="0"/>
              <a:t> 계층적으로 분류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원의 넓이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저장 용량을 나타낸다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원의 둘레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기억장치가 데이터를 저장하거나 인출하는데 걸리는 시간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따라서 원의 둘레는 처리속도를 나타낸다고 할 수 있다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원통의 높이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기억장치의 </a:t>
            </a:r>
            <a:r>
              <a:rPr lang="ko-KR" dirty="0" smtClean="0">
                <a:latin typeface="Arial" charset="0"/>
              </a:rPr>
              <a:t>가격</a:t>
            </a:r>
            <a:r>
              <a:rPr lang="ko-KR" altLang="en-US" dirty="0" smtClean="0">
                <a:latin typeface="Arial" charset="0"/>
              </a:rPr>
              <a:t>을 나타낸다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2">
              <a:defRPr/>
            </a:pPr>
            <a:endParaRPr dirty="0"/>
          </a:p>
          <a:p>
            <a:pPr lvl="1">
              <a:defRPr/>
            </a:pPr>
            <a:endParaRPr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1341438"/>
            <a:ext cx="33242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캐시기억장치의 개념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altLang="ko-KR" dirty="0"/>
              <a:t>중앙처리장치 내부</a:t>
            </a:r>
            <a:endParaRPr lang="en-US" altLang="ko-KR" dirty="0"/>
          </a:p>
          <a:p>
            <a:pPr lvl="3" latinLnBrk="1">
              <a:tabLst>
                <a:tab pos="269875" algn="l"/>
              </a:tabLst>
            </a:pP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의 처리속도와 비슷한 접근속도를 가진 레지스터들이 </a:t>
            </a:r>
            <a:r>
              <a:rPr lang="ko-KR" dirty="0" smtClean="0">
                <a:latin typeface="Arial" charset="0"/>
              </a:rPr>
              <a:t>포함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이러한 기억장치는 높은 가격 때문에 많은 용량으로 구성하기 어렵다</a:t>
            </a:r>
            <a:r>
              <a:rPr dirty="0"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1" latinLnBrk="1"/>
            <a:r>
              <a:rPr altLang="ko-KR" dirty="0"/>
              <a:t>캐시</a:t>
            </a:r>
            <a:r>
              <a:rPr lang="en-US" altLang="ko-KR" dirty="0"/>
              <a:t>(Cache)</a:t>
            </a:r>
            <a:r>
              <a:rPr altLang="ko-KR" dirty="0"/>
              <a:t>기억장치</a:t>
            </a:r>
            <a:endParaRPr lang="en-US" altLang="ko-KR" dirty="0"/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주기억장치에 비해</a:t>
            </a:r>
            <a:r>
              <a:rPr dirty="0">
                <a:latin typeface="Arial" charset="0"/>
              </a:rPr>
              <a:t> 5~10</a:t>
            </a:r>
            <a:r>
              <a:rPr lang="ko-KR" dirty="0" smtClean="0">
                <a:latin typeface="Arial" charset="0"/>
              </a:rPr>
              <a:t>배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ko-KR" altLang="en-US" dirty="0" smtClean="0">
                <a:latin typeface="Arial" charset="0"/>
              </a:rPr>
              <a:t>정도</a:t>
            </a:r>
            <a:r>
              <a:rPr lang="ko-KR" dirty="0" smtClean="0">
                <a:latin typeface="Arial" charset="0"/>
              </a:rPr>
              <a:t> 접근속도</a:t>
            </a:r>
            <a:r>
              <a:rPr lang="ko-KR" altLang="en-US" dirty="0" smtClean="0">
                <a:latin typeface="Arial" charset="0"/>
              </a:rPr>
              <a:t>가 빠르다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spc="-100" dirty="0">
                <a:latin typeface="Arial" charset="0"/>
              </a:rPr>
              <a:t>자주 사용되는 명령들을 저장하고 있다가 중앙처리장치에 빠른 속도로 </a:t>
            </a:r>
            <a:r>
              <a:rPr lang="ko-KR" spc="-100" dirty="0" smtClean="0">
                <a:latin typeface="Arial" charset="0"/>
              </a:rPr>
              <a:t>제공</a:t>
            </a:r>
            <a:r>
              <a:rPr lang="ko-KR" altLang="en-US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캐시기억장치의 용량에 의해 </a:t>
            </a:r>
            <a:r>
              <a:rPr dirty="0">
                <a:latin typeface="Arial" charset="0"/>
              </a:rPr>
              <a:t>CPU</a:t>
            </a:r>
            <a:r>
              <a:rPr lang="ko-KR" dirty="0">
                <a:latin typeface="Arial" charset="0"/>
              </a:rPr>
              <a:t>의 가격이 </a:t>
            </a:r>
            <a:r>
              <a:rPr lang="ko-KR" dirty="0" smtClean="0">
                <a:latin typeface="Arial" charset="0"/>
              </a:rPr>
              <a:t>결정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1" latinLnBrk="1"/>
            <a:endParaRPr altLang="ko-KR" dirty="0">
              <a:latin typeface="Arial" charset="0"/>
            </a:endParaRPr>
          </a:p>
          <a:p>
            <a:pPr lvl="1"/>
            <a:endParaRPr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789363"/>
            <a:ext cx="5167312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캐시기억장치의 개념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 dirty="0"/>
              <a:t>SRAM</a:t>
            </a:r>
          </a:p>
          <a:p>
            <a:pPr lvl="1" latinLnBrk="1"/>
            <a:r>
              <a:rPr lang="en-US" altLang="ko-KR" dirty="0"/>
              <a:t>SRAM(Static RAM, Static Random Access Memory)</a:t>
            </a:r>
            <a:r>
              <a:rPr altLang="ko-KR" dirty="0"/>
              <a:t>은 </a:t>
            </a:r>
            <a:r>
              <a:rPr altLang="ko-KR" dirty="0" err="1"/>
              <a:t>플립플롭을</a:t>
            </a:r>
            <a:r>
              <a:rPr altLang="ko-KR" dirty="0"/>
              <a:t> 기억소자로 구성하여</a:t>
            </a:r>
            <a:r>
              <a:rPr lang="en-US" altLang="ko-KR" dirty="0"/>
              <a:t>, </a:t>
            </a:r>
            <a:r>
              <a:rPr altLang="ko-KR" dirty="0"/>
              <a:t>집적 밀도가 높아 </a:t>
            </a:r>
            <a:r>
              <a:rPr altLang="ko-KR" dirty="0" err="1"/>
              <a:t>소용량의</a:t>
            </a:r>
            <a:r>
              <a:rPr altLang="ko-KR" dirty="0"/>
              <a:t> 기억장치에 사용</a:t>
            </a:r>
            <a:endParaRPr lang="en-US" altLang="ko-KR" dirty="0"/>
          </a:p>
          <a:p>
            <a:pPr lvl="1" latinLnBrk="1"/>
            <a:r>
              <a:rPr lang="en-US" altLang="ko-KR" dirty="0"/>
              <a:t>DRAM</a:t>
            </a:r>
            <a:r>
              <a:rPr altLang="ko-KR" dirty="0"/>
              <a:t>보다 처리속도가</a:t>
            </a:r>
            <a:r>
              <a:rPr lang="en-US" altLang="ko-KR" dirty="0"/>
              <a:t> 5</a:t>
            </a:r>
            <a:r>
              <a:rPr altLang="ko-KR" dirty="0"/>
              <a:t>배 정도 빨라서 캐시메모리</a:t>
            </a:r>
            <a:r>
              <a:rPr lang="en-US" altLang="ko-KR" dirty="0"/>
              <a:t>(cache memory)</a:t>
            </a:r>
            <a:r>
              <a:rPr altLang="ko-KR" dirty="0"/>
              <a:t>에 주로 사용</a:t>
            </a:r>
            <a:endParaRPr lang="en-US" altLang="ko-KR" dirty="0"/>
          </a:p>
          <a:p>
            <a:pPr lvl="1" latinLnBrk="1"/>
            <a:r>
              <a:rPr lang="en-US" altLang="ko-KR" dirty="0"/>
              <a:t>SRAM</a:t>
            </a:r>
            <a:r>
              <a:rPr altLang="ko-KR" dirty="0"/>
              <a:t>의 기억소자</a:t>
            </a:r>
            <a:r>
              <a:rPr lang="en-US" altLang="ko-KR" dirty="0"/>
              <a:t>(memory cell)</a:t>
            </a:r>
            <a:r>
              <a:rPr altLang="ko-KR" dirty="0"/>
              <a:t>구조</a:t>
            </a:r>
            <a:endParaRPr dirty="0"/>
          </a:p>
          <a:p>
            <a:pPr lvl="1"/>
            <a:endParaRPr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57563"/>
            <a:ext cx="5613400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캐시기억장치의 개념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SRAM</a:t>
            </a:r>
            <a:r>
              <a:rPr altLang="ko-KR"/>
              <a:t>의 </a:t>
            </a:r>
            <a:r>
              <a:rPr altLang="ko-KR" err="1"/>
              <a:t>기억조자</a:t>
            </a:r>
            <a:r>
              <a:rPr altLang="ko-KR"/>
              <a:t> 구조</a:t>
            </a:r>
            <a:endParaRPr lang="en-US" altLang="ko-KR"/>
          </a:p>
          <a:p>
            <a:pPr lvl="3" latinLnBrk="1">
              <a:defRPr/>
            </a:pPr>
            <a:r>
              <a:t>SRAM</a:t>
            </a:r>
            <a:r>
              <a:rPr lang="ko-KR"/>
              <a:t>의 기억소자들을 격자 구조로 배열하면 많은 </a:t>
            </a:r>
            <a:r>
              <a:rPr lang="ko-KR" err="1"/>
              <a:t>비트를</a:t>
            </a:r>
            <a:r>
              <a:rPr lang="ko-KR"/>
              <a:t> 저장할 수 있는 진정한</a:t>
            </a:r>
            <a:r>
              <a:t> SRAM</a:t>
            </a:r>
            <a:r>
              <a:rPr lang="ko-KR"/>
              <a:t>이 된다</a:t>
            </a:r>
            <a:r>
              <a:t>. </a:t>
            </a:r>
          </a:p>
          <a:p>
            <a:pPr lvl="1" latinLnBrk="1">
              <a:defRPr/>
            </a:pPr>
            <a:r>
              <a:rPr lang="en-US" altLang="ko-KR"/>
              <a:t>SRAM</a:t>
            </a:r>
            <a:r>
              <a:rPr altLang="ko-KR"/>
              <a:t>의 기억소자 블록</a:t>
            </a:r>
            <a:endParaRPr lang="en-US" altLang="ko-KR"/>
          </a:p>
          <a:p>
            <a:pPr lvl="1" latinLnBrk="1">
              <a:defRPr/>
            </a:pPr>
            <a:endParaRPr lang="en-US" altLang="ko-KR"/>
          </a:p>
          <a:p>
            <a:pPr lvl="1" latinLnBrk="1">
              <a:defRPr/>
            </a:pPr>
            <a:endParaRPr lang="en-US" altLang="ko-KR"/>
          </a:p>
          <a:p>
            <a:pPr lvl="1" latinLnBrk="1">
              <a:defRPr/>
            </a:pPr>
            <a:r>
              <a:rPr altLang="ko-KR"/>
              <a:t>격자의 배열구조로 형성된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SRAM</a:t>
            </a:r>
            <a:r>
              <a:rPr altLang="ko-KR"/>
              <a:t>의 기본 구조</a:t>
            </a: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기억소자들이</a:t>
            </a:r>
            <a:r>
              <a:rPr>
                <a:latin typeface="Arial" charset="0"/>
              </a:rPr>
              <a:t> 4x3</a:t>
            </a:r>
            <a:r>
              <a:rPr lang="ko-KR">
                <a:latin typeface="Arial" charset="0"/>
              </a:rPr>
              <a:t>의 배열이므로</a:t>
            </a:r>
            <a:r>
              <a:rPr>
                <a:latin typeface="Arial" charset="0"/>
              </a:rPr>
              <a:t> </a:t>
            </a:r>
            <a:br>
              <a:rPr>
                <a:latin typeface="Arial" charset="0"/>
              </a:rPr>
            </a:br>
            <a:r>
              <a:rPr>
                <a:latin typeface="Arial" charset="0"/>
              </a:rPr>
              <a:t>12</a:t>
            </a:r>
            <a:r>
              <a:rPr lang="ko-KR" err="1">
                <a:latin typeface="Arial" charset="0"/>
              </a:rPr>
              <a:t>비트를</a:t>
            </a:r>
            <a:r>
              <a:rPr lang="ko-KR">
                <a:latin typeface="Arial" charset="0"/>
              </a:rPr>
              <a:t> 저장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워드의 길이는</a:t>
            </a:r>
            <a:r>
              <a:rPr>
                <a:latin typeface="Arial" charset="0"/>
              </a:rPr>
              <a:t> </a:t>
            </a:r>
            <a:br>
              <a:rPr>
                <a:latin typeface="Arial" charset="0"/>
              </a:rPr>
            </a:br>
            <a:r>
              <a:rPr>
                <a:latin typeface="Arial" charset="0"/>
              </a:rPr>
              <a:t>3</a:t>
            </a:r>
            <a:r>
              <a:rPr lang="ko-KR">
                <a:latin typeface="Arial" charset="0"/>
              </a:rPr>
              <a:t>비트가 된다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4</a:t>
            </a:r>
            <a:r>
              <a:rPr lang="ko-KR">
                <a:latin typeface="Arial" charset="0"/>
              </a:rPr>
              <a:t>개의 워드가 존재하므로 주소는</a:t>
            </a:r>
            <a:r>
              <a:rPr>
                <a:latin typeface="Arial" charset="0"/>
              </a:rPr>
              <a:t> </a:t>
            </a:r>
            <a:br>
              <a:rPr>
                <a:latin typeface="Arial" charset="0"/>
              </a:rPr>
            </a:br>
            <a:r>
              <a:rPr>
                <a:latin typeface="Arial" charset="0"/>
              </a:rPr>
              <a:t>0, 1, 2, 3</a:t>
            </a:r>
            <a:r>
              <a:rPr lang="ko-KR">
                <a:latin typeface="Arial" charset="0"/>
              </a:rPr>
              <a:t>의</a:t>
            </a:r>
            <a:r>
              <a:rPr>
                <a:latin typeface="Arial" charset="0"/>
              </a:rPr>
              <a:t> 4</a:t>
            </a:r>
            <a:r>
              <a:rPr lang="ko-KR">
                <a:latin typeface="Arial" charset="0"/>
              </a:rPr>
              <a:t>개가 필요</a:t>
            </a:r>
            <a:r>
              <a:rPr>
                <a:latin typeface="Arial" charset="0"/>
              </a:rPr>
              <a:t>. 2x4 </a:t>
            </a:r>
            <a:r>
              <a:rPr lang="ko-KR" err="1">
                <a:latin typeface="Arial" charset="0"/>
              </a:rPr>
              <a:t>디코더는</a:t>
            </a:r>
            <a:r>
              <a:rPr>
                <a:latin typeface="Arial" charset="0"/>
              </a:rPr>
              <a:t> </a:t>
            </a:r>
            <a:br>
              <a:rPr>
                <a:latin typeface="Arial" charset="0"/>
              </a:rPr>
            </a:br>
            <a:r>
              <a:rPr>
                <a:latin typeface="Arial" charset="0"/>
              </a:rPr>
              <a:t>2</a:t>
            </a:r>
            <a:r>
              <a:rPr lang="ko-KR" err="1">
                <a:latin typeface="Arial" charset="0"/>
              </a:rPr>
              <a:t>비트를</a:t>
            </a:r>
            <a:r>
              <a:rPr lang="ko-KR">
                <a:latin typeface="Arial" charset="0"/>
              </a:rPr>
              <a:t> 가지고</a:t>
            </a:r>
            <a:r>
              <a:rPr>
                <a:latin typeface="Arial" charset="0"/>
              </a:rPr>
              <a:t> 4</a:t>
            </a:r>
            <a:r>
              <a:rPr lang="ko-KR">
                <a:latin typeface="Arial" charset="0"/>
              </a:rPr>
              <a:t>개 중에서 하나를 </a:t>
            </a:r>
            <a:r>
              <a:rPr>
                <a:latin typeface="Arial" charset="0"/>
              </a:rPr>
              <a:t/>
            </a:r>
            <a:br>
              <a:rPr>
                <a:latin typeface="Arial" charset="0"/>
              </a:rPr>
            </a:br>
            <a:r>
              <a:rPr lang="ko-KR">
                <a:latin typeface="Arial" charset="0"/>
              </a:rPr>
              <a:t>선택한다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>
              <a:defRPr/>
            </a:pPr>
            <a:endParaRPr/>
          </a:p>
          <a:p>
            <a:pPr lvl="2">
              <a:defRPr/>
            </a:pPr>
            <a:endParaRPr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73238"/>
            <a:ext cx="20288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073400"/>
            <a:ext cx="3830638" cy="359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캐시기억장치의 원리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altLang="ko-KR" dirty="0"/>
              <a:t>중앙처리장치는 그 속도가 저장장치에 비해서 고속이므로 저장장치의 읽기와 쓰기 동작과정 동안 기다려야 </a:t>
            </a:r>
            <a:r>
              <a:rPr dirty="0"/>
              <a:t>하며</a:t>
            </a:r>
            <a:r>
              <a:rPr lang="en-US" altLang="ko-KR" dirty="0"/>
              <a:t>,</a:t>
            </a:r>
            <a:r>
              <a:rPr dirty="0"/>
              <a:t> </a:t>
            </a:r>
            <a:r>
              <a:rPr altLang="ko-KR" dirty="0"/>
              <a:t>이런 문제를 극복하기 위해서는 중앙처리장치의 처리속도만큼 빠른 저장장치가 필요</a:t>
            </a:r>
            <a:endParaRPr lang="en-US" altLang="ko-KR" dirty="0"/>
          </a:p>
          <a:p>
            <a:pPr lvl="1" latinLnBrk="1"/>
            <a:r>
              <a:rPr altLang="ko-KR" dirty="0"/>
              <a:t>주기억장치는 보조기억장치보다 처리속도가 빠르지만 중앙처리장치의 처리속도와 비교하면 그 차이는 크다</a:t>
            </a:r>
            <a:r>
              <a:rPr lang="en-US" altLang="ko-KR" dirty="0"/>
              <a:t>. </a:t>
            </a:r>
            <a:r>
              <a:rPr altLang="ko-KR" dirty="0"/>
              <a:t>그래서 주기억장치보다 빠른 저장장치를 생각하게 되었고 이에 따라 캐시기억장치가 </a:t>
            </a:r>
            <a:r>
              <a:rPr altLang="ko-KR" dirty="0" smtClean="0"/>
              <a:t>등장</a:t>
            </a:r>
            <a:endParaRPr altLang="ko-KR" dirty="0"/>
          </a:p>
          <a:p>
            <a:pPr lvl="1" latinLnBrk="1"/>
            <a:r>
              <a:rPr altLang="ko-KR" dirty="0"/>
              <a:t>캐시기억장치는</a:t>
            </a:r>
            <a:r>
              <a:rPr lang="en-US" altLang="ko-KR" dirty="0"/>
              <a:t> 5~100ns </a:t>
            </a:r>
            <a:r>
              <a:rPr altLang="ko-KR" dirty="0"/>
              <a:t>정도의 빠른 접근시간을 제공하는 기억장치로 수행할 명령어나 </a:t>
            </a:r>
            <a:r>
              <a:rPr altLang="ko-KR" dirty="0" err="1"/>
              <a:t>피연산자를</a:t>
            </a:r>
            <a:r>
              <a:rPr altLang="ko-KR" dirty="0"/>
              <a:t> 주기억장치로부터 가져와 저장하고 있다가 빠른 속도로 중앙처리장치에 </a:t>
            </a:r>
            <a:r>
              <a:rPr altLang="ko-KR" dirty="0" smtClean="0"/>
              <a:t>제공</a:t>
            </a:r>
            <a:r>
              <a:rPr lang="ko-KR" altLang="en-US" dirty="0" smtClean="0"/>
              <a:t>함</a:t>
            </a:r>
            <a:endParaRPr altLang="ko-KR" dirty="0"/>
          </a:p>
          <a:p>
            <a:pPr>
              <a:tabLst>
                <a:tab pos="269875" algn="l"/>
              </a:tabLst>
            </a:pPr>
            <a:endParaRPr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292600"/>
            <a:ext cx="6837363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6987</TotalTime>
  <Words>3164</Words>
  <Application>Microsoft Office PowerPoint</Application>
  <PresentationFormat>화면 슬라이드 쇼(4:3)</PresentationFormat>
  <Paragraphs>439</Paragraphs>
  <Slides>49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휴먼엑스포</vt:lpstr>
      <vt:lpstr>Arial</vt:lpstr>
      <vt:lpstr>Verdana</vt:lpstr>
      <vt:lpstr>Wingdings</vt:lpstr>
      <vt:lpstr>한빛마스터</vt:lpstr>
      <vt:lpstr>캐시기억장치</vt:lpstr>
      <vt:lpstr>PowerPoint 프레젠테이션</vt:lpstr>
      <vt:lpstr>목 차</vt:lpstr>
      <vt:lpstr>01 캐시기억장치의 개념</vt:lpstr>
      <vt:lpstr>01 캐시기억장치의 개념</vt:lpstr>
      <vt:lpstr>01 캐시기억장치의 개념</vt:lpstr>
      <vt:lpstr>01 캐시기억장치의 개념</vt:lpstr>
      <vt:lpstr>01 캐시기억장치의 개념</vt:lpstr>
      <vt:lpstr>02 캐시기억장치의 원리</vt:lpstr>
      <vt:lpstr>02 캐시기억장치의 원리</vt:lpstr>
      <vt:lpstr>02 캐시기억장치의 원리</vt:lpstr>
      <vt:lpstr>02 캐시기억장치의 원리</vt:lpstr>
      <vt:lpstr>02 캐시기억장치의 원리</vt:lpstr>
      <vt:lpstr>02 캐시기억장치의 원리</vt:lpstr>
      <vt:lpstr>02 캐시기억장치의 원리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03 캐시기억장치의 설계 </vt:lpstr>
      <vt:lpstr>04 캐시기억장치의 구조</vt:lpstr>
      <vt:lpstr>04 캐시기억장치의 구조</vt:lpstr>
      <vt:lpstr>04 캐시기억장치의 구조</vt:lpstr>
      <vt:lpstr>04 캐시기억장치의 구조</vt:lpstr>
      <vt:lpstr>04 캐시기억장치의 구조</vt:lpstr>
      <vt:lpstr>04 캐시기억장치의 구조</vt:lpstr>
      <vt:lpstr>04 캐시기억장치의 구조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HYU</cp:lastModifiedBy>
  <cp:revision>338</cp:revision>
  <dcterms:created xsi:type="dcterms:W3CDTF">1601-01-01T00:00:00Z</dcterms:created>
  <dcterms:modified xsi:type="dcterms:W3CDTF">2014-07-07T05:33:31Z</dcterms:modified>
</cp:coreProperties>
</file>