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302" r:id="rId2"/>
    <p:sldId id="258" r:id="rId3"/>
    <p:sldId id="399" r:id="rId4"/>
    <p:sldId id="506" r:id="rId5"/>
    <p:sldId id="507" r:id="rId6"/>
    <p:sldId id="508" r:id="rId7"/>
    <p:sldId id="509" r:id="rId8"/>
    <p:sldId id="560" r:id="rId9"/>
    <p:sldId id="561" r:id="rId10"/>
    <p:sldId id="512" r:id="rId11"/>
    <p:sldId id="513" r:id="rId12"/>
    <p:sldId id="514" r:id="rId13"/>
    <p:sldId id="516" r:id="rId14"/>
    <p:sldId id="518" r:id="rId15"/>
    <p:sldId id="519" r:id="rId16"/>
    <p:sldId id="520" r:id="rId17"/>
    <p:sldId id="521" r:id="rId18"/>
    <p:sldId id="522" r:id="rId19"/>
    <p:sldId id="523" r:id="rId20"/>
    <p:sldId id="530" r:id="rId21"/>
    <p:sldId id="531" r:id="rId22"/>
    <p:sldId id="532" r:id="rId23"/>
    <p:sldId id="533" r:id="rId24"/>
    <p:sldId id="524" r:id="rId25"/>
    <p:sldId id="525" r:id="rId26"/>
    <p:sldId id="537" r:id="rId27"/>
    <p:sldId id="538" r:id="rId28"/>
    <p:sldId id="539" r:id="rId29"/>
    <p:sldId id="540" r:id="rId30"/>
    <p:sldId id="541" r:id="rId31"/>
    <p:sldId id="526" r:id="rId32"/>
    <p:sldId id="527" r:id="rId33"/>
    <p:sldId id="528" r:id="rId34"/>
    <p:sldId id="543" r:id="rId35"/>
    <p:sldId id="544" r:id="rId36"/>
    <p:sldId id="529" r:id="rId37"/>
    <p:sldId id="558" r:id="rId38"/>
    <p:sldId id="559" r:id="rId39"/>
    <p:sldId id="557" r:id="rId40"/>
    <p:sldId id="330" r:id="rId4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0" autoAdjust="0"/>
    <p:restoredTop sz="99886" autoAdjust="0"/>
  </p:normalViewPr>
  <p:slideViewPr>
    <p:cSldViewPr showGuides="1">
      <p:cViewPr varScale="1">
        <p:scale>
          <a:sx n="109" d="100"/>
          <a:sy n="109" d="100"/>
        </p:scale>
        <p:origin x="216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84" y="41068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2C6F2E7-3DE5-4D6F-8111-87A830C07A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440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420712E-3BE7-4E52-9775-D21ACDA766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092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4460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8157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7064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45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33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7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6E8047BB-53ED-4E18-B78C-8C34C8F1E0E4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/54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9" r:id="rId2"/>
    <p:sldLayoutId id="214748387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9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보조기억장치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보조기억장치의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 err="1" smtClean="0"/>
              <a:t>보조기억장치의</a:t>
            </a:r>
            <a:r>
              <a:rPr dirty="0" smtClean="0"/>
              <a:t> </a:t>
            </a:r>
            <a:r>
              <a:rPr dirty="0" err="1" smtClean="0"/>
              <a:t>평가</a:t>
            </a:r>
            <a:r>
              <a:rPr dirty="0" smtClean="0"/>
              <a:t> </a:t>
            </a:r>
            <a:r>
              <a:rPr dirty="0" err="1" smtClean="0"/>
              <a:t>기준</a:t>
            </a:r>
            <a:endParaRPr lang="en-US" dirty="0" smtClean="0"/>
          </a:p>
          <a:p>
            <a:pPr lvl="3"/>
            <a:r>
              <a:rPr dirty="0" err="1" smtClean="0"/>
              <a:t>보조기억장치의</a:t>
            </a:r>
            <a:r>
              <a:rPr dirty="0" smtClean="0"/>
              <a:t> </a:t>
            </a:r>
            <a:r>
              <a:rPr dirty="0" err="1"/>
              <a:t>성능을</a:t>
            </a:r>
            <a:r>
              <a:rPr dirty="0"/>
              <a:t> </a:t>
            </a:r>
            <a:r>
              <a:rPr dirty="0" err="1"/>
              <a:t>평가하는</a:t>
            </a:r>
            <a:r>
              <a:rPr dirty="0"/>
              <a:t> </a:t>
            </a:r>
            <a:r>
              <a:rPr dirty="0" err="1" smtClean="0"/>
              <a:t>요소</a:t>
            </a:r>
            <a:r>
              <a:rPr lang="ko-KR" altLang="en-US" dirty="0" smtClean="0"/>
              <a:t>에는</a:t>
            </a:r>
            <a:r>
              <a:rPr dirty="0" smtClean="0"/>
              <a:t> </a:t>
            </a:r>
            <a:r>
              <a:rPr dirty="0" err="1"/>
              <a:t>저장</a:t>
            </a:r>
            <a:r>
              <a:rPr dirty="0"/>
              <a:t> </a:t>
            </a:r>
            <a:r>
              <a:rPr dirty="0" err="1"/>
              <a:t>용량을</a:t>
            </a:r>
            <a:r>
              <a:rPr dirty="0"/>
              <a:t> </a:t>
            </a:r>
            <a:r>
              <a:rPr dirty="0" err="1"/>
              <a:t>비롯해서</a:t>
            </a:r>
            <a:r>
              <a:rPr dirty="0"/>
              <a:t> </a:t>
            </a:r>
            <a:r>
              <a:rPr dirty="0" err="1"/>
              <a:t>접근속도</a:t>
            </a:r>
            <a:r>
              <a:rPr lang="en-US" altLang="ko-KR" dirty="0"/>
              <a:t>, </a:t>
            </a:r>
            <a:r>
              <a:rPr dirty="0" err="1"/>
              <a:t>전송률</a:t>
            </a:r>
            <a:r>
              <a:rPr lang="en-US" altLang="ko-KR" dirty="0"/>
              <a:t>, </a:t>
            </a:r>
            <a:r>
              <a:rPr dirty="0" err="1"/>
              <a:t>크기</a:t>
            </a:r>
            <a:r>
              <a:rPr lang="en-US" altLang="ko-KR" dirty="0"/>
              <a:t>, </a:t>
            </a:r>
            <a:r>
              <a:rPr dirty="0" err="1"/>
              <a:t>분리여부</a:t>
            </a:r>
            <a:r>
              <a:rPr lang="en-US" altLang="ko-KR" dirty="0"/>
              <a:t>,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등이</a:t>
            </a:r>
            <a:r>
              <a:rPr dirty="0"/>
              <a:t> </a:t>
            </a:r>
            <a:r>
              <a:rPr dirty="0" err="1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dirty="0" smtClean="0"/>
              <a:t>저장 </a:t>
            </a:r>
            <a:r>
              <a:rPr dirty="0"/>
              <a:t>용량</a:t>
            </a:r>
          </a:p>
          <a:p>
            <a:pPr lvl="3"/>
            <a:r>
              <a:rPr dirty="0" err="1"/>
              <a:t>보조기억장치의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성능</a:t>
            </a:r>
            <a:r>
              <a:rPr dirty="0"/>
              <a:t> </a:t>
            </a:r>
            <a:r>
              <a:rPr dirty="0" err="1"/>
              <a:t>평가</a:t>
            </a:r>
            <a:r>
              <a:rPr dirty="0"/>
              <a:t> </a:t>
            </a:r>
            <a:r>
              <a:rPr dirty="0" err="1" smtClean="0"/>
              <a:t>요소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dirty="0" smtClean="0"/>
          </a:p>
          <a:p>
            <a:pPr lvl="3"/>
            <a:endParaRPr dirty="0" smtClean="0"/>
          </a:p>
          <a:p>
            <a:pPr lvl="1"/>
            <a:r>
              <a:rPr lang="ko-KR" altLang="en-US" dirty="0" smtClean="0"/>
              <a:t>접근</a:t>
            </a:r>
            <a:r>
              <a:rPr dirty="0" smtClean="0"/>
              <a:t> </a:t>
            </a:r>
            <a:r>
              <a:rPr dirty="0"/>
              <a:t>속도</a:t>
            </a:r>
            <a:r>
              <a:rPr lang="en-US" altLang="ko-KR" dirty="0"/>
              <a:t>(access time)</a:t>
            </a:r>
          </a:p>
          <a:p>
            <a:pPr lvl="3"/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시간은</a:t>
            </a:r>
            <a:r>
              <a:rPr dirty="0"/>
              <a:t> </a:t>
            </a:r>
            <a:r>
              <a:rPr dirty="0" err="1"/>
              <a:t>기억장치에서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판독</a:t>
            </a:r>
            <a:r>
              <a:rPr lang="en-US" altLang="ko-KR" dirty="0"/>
              <a:t>/</a:t>
            </a:r>
            <a:r>
              <a:rPr dirty="0" err="1" smtClean="0"/>
              <a:t>기록하는</a:t>
            </a:r>
            <a:r>
              <a:rPr dirty="0" smtClean="0"/>
              <a:t> 데 </a:t>
            </a:r>
            <a:r>
              <a:rPr dirty="0" err="1"/>
              <a:t>걸리는</a:t>
            </a:r>
            <a:r>
              <a:rPr dirty="0"/>
              <a:t> </a:t>
            </a:r>
            <a:r>
              <a:rPr dirty="0" err="1" smtClean="0"/>
              <a:t>시간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접근 속도는 밀리 초로 측정되며</a:t>
            </a:r>
            <a:r>
              <a:rPr lang="en-US" altLang="ko-KR" dirty="0"/>
              <a:t>, </a:t>
            </a:r>
            <a:r>
              <a:rPr lang="ko-KR" altLang="en-US" dirty="0"/>
              <a:t>기억장치 계층 구조에서와 같이 하드 디스크는 플로피 디스크보다 빠르고 자기 디스크는 자기 테이프보다 빠르다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dirty="0" smtClean="0"/>
              <a:t>전송률</a:t>
            </a:r>
          </a:p>
          <a:p>
            <a:pPr lvl="3"/>
            <a:r>
              <a:rPr dirty="0" err="1" smtClean="0"/>
              <a:t>데이터가</a:t>
            </a:r>
            <a:r>
              <a:rPr dirty="0" smtClean="0"/>
              <a:t> </a:t>
            </a:r>
            <a:r>
              <a:rPr dirty="0" err="1"/>
              <a:t>인출되어서</a:t>
            </a:r>
            <a:r>
              <a:rPr dirty="0"/>
              <a:t> </a:t>
            </a:r>
            <a:r>
              <a:rPr dirty="0" err="1"/>
              <a:t>주기억장치로</a:t>
            </a:r>
            <a:r>
              <a:rPr dirty="0"/>
              <a:t> </a:t>
            </a:r>
            <a:r>
              <a:rPr dirty="0" err="1"/>
              <a:t>전송되는데</a:t>
            </a:r>
            <a:r>
              <a:rPr dirty="0"/>
              <a:t> </a:t>
            </a:r>
            <a:r>
              <a:rPr dirty="0" err="1"/>
              <a:t>걸리는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539750" lvl="3" indent="0">
              <a:buNone/>
            </a:pPr>
            <a:r>
              <a:rPr lang="en-US" altLang="ko-K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210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보조기억장치의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dirty="0" err="1"/>
              <a:t>크기</a:t>
            </a:r>
            <a:r>
              <a:rPr dirty="0"/>
              <a:t>	</a:t>
            </a:r>
          </a:p>
          <a:p>
            <a:pPr lvl="3"/>
            <a:r>
              <a:rPr lang="ko-KR" altLang="en-US" dirty="0"/>
              <a:t>다양한 휴대용 디지털기기에서 소형의 보조기억장치가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크기에 따라 저자 용량에 영향을 받을 수 있어 너무 작은 크기에서는 많은 데이터를 저장할 수 없다</a:t>
            </a:r>
            <a:r>
              <a:rPr lang="en-US" altLang="ko-KR" dirty="0" smtClean="0"/>
              <a:t>. </a:t>
            </a:r>
          </a:p>
          <a:p>
            <a:pPr lvl="3"/>
            <a:endParaRPr lang="ko-KR" altLang="en-US" dirty="0"/>
          </a:p>
          <a:p>
            <a:pPr lvl="1"/>
            <a:r>
              <a:rPr dirty="0"/>
              <a:t>분리 </a:t>
            </a:r>
            <a:r>
              <a:rPr lang="ko-KR" altLang="en-US" dirty="0" smtClean="0"/>
              <a:t>여</a:t>
            </a:r>
            <a:r>
              <a:rPr lang="ko-KR" altLang="en-US" dirty="0"/>
              <a:t>부</a:t>
            </a:r>
            <a:endParaRPr dirty="0"/>
          </a:p>
          <a:p>
            <a:pPr lvl="3"/>
            <a:r>
              <a:rPr lang="ko-KR" altLang="en-US" dirty="0" err="1"/>
              <a:t>탈착이</a:t>
            </a:r>
            <a:r>
              <a:rPr lang="ko-KR" altLang="en-US" dirty="0"/>
              <a:t> 가능한 하드 디스크는 이동성과 여러 컴퓨터에 쉽게 </a:t>
            </a:r>
            <a:r>
              <a:rPr lang="ko-KR" altLang="en-US" dirty="0" smtClean="0"/>
              <a:t>장착할 수 있다</a:t>
            </a:r>
            <a:r>
              <a:rPr lang="en-US" altLang="ko-KR" dirty="0" smtClean="0"/>
              <a:t>.</a:t>
            </a:r>
          </a:p>
          <a:p>
            <a:pPr lvl="3"/>
            <a:endParaRPr lang="ko-KR" altLang="en-US" dirty="0"/>
          </a:p>
          <a:p>
            <a:pPr lvl="1"/>
            <a:r>
              <a:rPr dirty="0" err="1"/>
              <a:t>비용</a:t>
            </a:r>
            <a:endParaRPr dirty="0"/>
          </a:p>
          <a:p>
            <a:pPr lvl="3"/>
            <a:r>
              <a:rPr lang="ko-KR" altLang="en-US" dirty="0"/>
              <a:t>저장 용량에 비해 그 비용은 저렴한 편이다</a:t>
            </a:r>
            <a:r>
              <a:rPr dirty="0"/>
              <a:t>. </a:t>
            </a:r>
            <a:endParaRPr dirty="0" smtClean="0"/>
          </a:p>
          <a:p>
            <a:pPr lvl="3"/>
            <a:r>
              <a:rPr lang="ko-KR" altLang="en-US" dirty="0" smtClean="0"/>
              <a:t>접근 속도가 빠를수록 가격도 높아진다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ko-KR" altLang="en-US" dirty="0" err="1" smtClean="0"/>
              <a:t>자기성</a:t>
            </a:r>
            <a:r>
              <a:rPr dirty="0" smtClean="0"/>
              <a:t>을 </a:t>
            </a:r>
            <a:r>
              <a:rPr dirty="0"/>
              <a:t>유지하여 </a:t>
            </a:r>
            <a:r>
              <a:rPr dirty="0" err="1"/>
              <a:t>자속의</a:t>
            </a:r>
            <a:r>
              <a:rPr dirty="0"/>
              <a:t> 방향에 따라서 </a:t>
            </a:r>
            <a:r>
              <a:rPr lang="en-US" altLang="ko-KR" dirty="0"/>
              <a:t>2</a:t>
            </a:r>
            <a:r>
              <a:rPr dirty="0"/>
              <a:t>진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기억하는</a:t>
            </a:r>
            <a:r>
              <a:rPr dirty="0"/>
              <a:t> </a:t>
            </a:r>
            <a:r>
              <a:rPr dirty="0" err="1" smtClean="0"/>
              <a:t>장치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dirty="0"/>
          </a:p>
          <a:p>
            <a:pPr lvl="3"/>
            <a:r>
              <a:rPr dirty="0" err="1"/>
              <a:t>비휘발성</a:t>
            </a:r>
            <a:r>
              <a:rPr dirty="0"/>
              <a:t> </a:t>
            </a:r>
            <a:r>
              <a:rPr dirty="0" err="1"/>
              <a:t>기억장치로서</a:t>
            </a:r>
            <a:r>
              <a:rPr dirty="0"/>
              <a:t> </a:t>
            </a:r>
            <a:r>
              <a:rPr dirty="0" err="1"/>
              <a:t>자기코어와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주기억장치와</a:t>
            </a:r>
            <a:r>
              <a:rPr dirty="0"/>
              <a:t> </a:t>
            </a:r>
            <a:r>
              <a:rPr dirty="0" err="1"/>
              <a:t>자기디스크</a:t>
            </a:r>
            <a:r>
              <a:rPr lang="en-US" altLang="ko-KR" dirty="0"/>
              <a:t>, </a:t>
            </a:r>
            <a:r>
              <a:rPr dirty="0" err="1"/>
              <a:t>자기테이프</a:t>
            </a:r>
            <a:r>
              <a:rPr dirty="0"/>
              <a:t> </a:t>
            </a:r>
            <a:r>
              <a:rPr dirty="0" err="1"/>
              <a:t>등의</a:t>
            </a:r>
            <a:r>
              <a:rPr dirty="0"/>
              <a:t> </a:t>
            </a:r>
            <a:r>
              <a:rPr dirty="0" err="1"/>
              <a:t>보조기억장치로</a:t>
            </a:r>
            <a:r>
              <a:rPr dirty="0"/>
              <a:t> </a:t>
            </a:r>
            <a:r>
              <a:rPr dirty="0" err="1" smtClean="0"/>
              <a:t>사용</a:t>
            </a:r>
            <a:r>
              <a:rPr lang="ko-KR" altLang="en-US" dirty="0" smtClean="0"/>
              <a:t>한</a:t>
            </a:r>
            <a:r>
              <a:rPr dirty="0" smtClean="0"/>
              <a:t>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sz="1200" dirty="0"/>
          </a:p>
          <a:p>
            <a:r>
              <a:rPr lang="ko-KR" altLang="en-US" dirty="0"/>
              <a:t>자기 테이프 </a:t>
            </a:r>
            <a:r>
              <a:rPr lang="en-US" altLang="ko-KR" dirty="0"/>
              <a:t>(Magnetic Tape) </a:t>
            </a:r>
            <a:r>
              <a:rPr lang="ko-KR" altLang="en-US" dirty="0"/>
              <a:t>기억장치</a:t>
            </a:r>
          </a:p>
          <a:p>
            <a:pPr lvl="3"/>
            <a:r>
              <a:rPr lang="ko-KR" altLang="en-US" dirty="0"/>
              <a:t>산화 물질로 코팅된 강성 폴리에스테르 테이프를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일반 자기 녹음 테이프가 아날로그 신호의 음악이나 소리를 기록하는 것과 다르게 디지털 정보를 기록하고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자기테이프의 구동 방식은 매우 복잡하다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장점</a:t>
            </a:r>
          </a:p>
          <a:p>
            <a:pPr lvl="3"/>
            <a:r>
              <a:rPr lang="ko-KR" altLang="en-US" spc="-100" dirty="0"/>
              <a:t>간편하며 용량이 커서 데이터나 프로그램을 장기간 보관시키는데 많이 </a:t>
            </a:r>
            <a:r>
              <a:rPr lang="ko-KR" altLang="en-US" spc="-100" dirty="0" smtClean="0"/>
              <a:t>사용한다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  <a:p>
            <a:pPr lvl="3"/>
            <a:r>
              <a:rPr lang="ko-KR" altLang="en-US" dirty="0"/>
              <a:t>입력과 동시에 입력신호의 정확도를 확인할 수 있도록 항상 입력헤드와 출력헤드가 쌍을 이루고 있어 높은 신뢰도를 유지할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단점</a:t>
            </a:r>
          </a:p>
          <a:p>
            <a:pPr lvl="3"/>
            <a:r>
              <a:rPr lang="ko-KR" altLang="en-US" dirty="0"/>
              <a:t>자기 테이프를 설치하거나 해체하는 작업을 사람이 해야 하므로 번거로우며</a:t>
            </a:r>
            <a:r>
              <a:rPr lang="en-US" altLang="ko-KR" dirty="0"/>
              <a:t>, </a:t>
            </a:r>
            <a:r>
              <a:rPr lang="ko-KR" altLang="en-US" dirty="0"/>
              <a:t>순차적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 </a:t>
            </a:r>
            <a:r>
              <a:rPr lang="ko-KR" altLang="en-US" dirty="0"/>
              <a:t>방식을 사용하기 때문에 속도가 느리다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데이터의 양이 증가함에 따라서 장치 자체가 </a:t>
            </a:r>
            <a:r>
              <a:rPr lang="ko-KR" altLang="en-US" dirty="0" smtClean="0"/>
              <a:t>커진다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7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자</a:t>
            </a:r>
            <a:r>
              <a:rPr altLang="en-US" dirty="0" err="1"/>
              <a:t>기</a:t>
            </a:r>
            <a:r>
              <a:rPr altLang="en-US" dirty="0"/>
              <a:t> </a:t>
            </a:r>
            <a:r>
              <a:rPr altLang="en-US" dirty="0" err="1" smtClean="0"/>
              <a:t>테이</a:t>
            </a:r>
            <a:r>
              <a:rPr altLang="en-US" dirty="0" err="1"/>
              <a:t>프</a:t>
            </a:r>
            <a:r>
              <a:rPr altLang="en-US" dirty="0"/>
              <a:t> </a:t>
            </a:r>
            <a:r>
              <a:rPr altLang="en-US" dirty="0" err="1" smtClean="0"/>
              <a:t>기억장치</a:t>
            </a:r>
            <a:r>
              <a:rPr altLang="en-US" dirty="0" err="1"/>
              <a:t>의</a:t>
            </a:r>
            <a:r>
              <a:rPr altLang="en-US" dirty="0"/>
              <a:t> </a:t>
            </a:r>
            <a:r>
              <a:rPr altLang="en-US" dirty="0" err="1" smtClean="0"/>
              <a:t>구조</a:t>
            </a:r>
            <a:endParaRPr lang="en-US" altLang="en-US" dirty="0" smtClean="0"/>
          </a:p>
          <a:p>
            <a:pPr lvl="3"/>
            <a:r>
              <a:rPr dirty="0" err="1"/>
              <a:t>가로</a:t>
            </a:r>
            <a:r>
              <a:rPr dirty="0"/>
              <a:t> </a:t>
            </a:r>
            <a:r>
              <a:rPr dirty="0" err="1"/>
              <a:t>폭이</a:t>
            </a:r>
            <a:r>
              <a:rPr dirty="0"/>
              <a:t> </a:t>
            </a:r>
            <a:r>
              <a:rPr lang="en-US" altLang="ko-KR" dirty="0"/>
              <a:t>12.7㎜</a:t>
            </a:r>
            <a:r>
              <a:rPr dirty="0"/>
              <a:t>인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테이프에</a:t>
            </a:r>
            <a:r>
              <a:rPr dirty="0"/>
              <a:t> </a:t>
            </a:r>
            <a:r>
              <a:rPr lang="en-US" altLang="ko-KR" dirty="0"/>
              <a:t>9</a:t>
            </a:r>
            <a:r>
              <a:rPr dirty="0"/>
              <a:t>개의 </a:t>
            </a:r>
            <a:r>
              <a:rPr dirty="0" err="1"/>
              <a:t>병렬</a:t>
            </a:r>
            <a:r>
              <a:rPr dirty="0"/>
              <a:t> </a:t>
            </a:r>
            <a:r>
              <a:rPr dirty="0" err="1" smtClean="0"/>
              <a:t>트랙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테이프</a:t>
            </a:r>
            <a:r>
              <a:rPr dirty="0"/>
              <a:t> </a:t>
            </a:r>
            <a:r>
              <a:rPr dirty="0" err="1"/>
              <a:t>기억장치의</a:t>
            </a:r>
            <a:r>
              <a:rPr dirty="0"/>
              <a:t> </a:t>
            </a:r>
            <a:r>
              <a:rPr dirty="0" err="1" smtClean="0"/>
              <a:t>형식</a:t>
            </a:r>
            <a:endParaRPr lang="en-US" dirty="0" smtClean="0"/>
          </a:p>
          <a:p>
            <a:pPr lvl="3"/>
            <a:r>
              <a:rPr lang="en-US" altLang="ko-KR" dirty="0"/>
              <a:t>1~8 </a:t>
            </a:r>
            <a:r>
              <a:rPr dirty="0" err="1"/>
              <a:t>트랙은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코드</a:t>
            </a:r>
            <a:r>
              <a:rPr dirty="0"/>
              <a:t> </a:t>
            </a:r>
            <a:r>
              <a:rPr dirty="0" err="1"/>
              <a:t>데이터</a:t>
            </a:r>
            <a:r>
              <a:rPr lang="en-US" altLang="ko-KR" dirty="0"/>
              <a:t>, 9</a:t>
            </a:r>
            <a:r>
              <a:rPr dirty="0"/>
              <a:t>번째 </a:t>
            </a:r>
            <a:r>
              <a:rPr dirty="0" err="1"/>
              <a:t>트랙은</a:t>
            </a:r>
            <a:r>
              <a:rPr dirty="0"/>
              <a:t> </a:t>
            </a:r>
            <a:r>
              <a:rPr dirty="0" err="1"/>
              <a:t>패리티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 smtClean="0"/>
              <a:t>저장</a:t>
            </a:r>
            <a:r>
              <a:rPr lang="ko-KR" altLang="en-US" dirty="0" smtClean="0"/>
              <a:t>한</a:t>
            </a:r>
            <a:r>
              <a:rPr dirty="0" smtClean="0"/>
              <a:t>다</a:t>
            </a:r>
            <a:r>
              <a:rPr lang="en-US" altLang="ko-KR" dirty="0"/>
              <a:t>. </a:t>
            </a:r>
          </a:p>
          <a:p>
            <a:pPr lvl="3"/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기록</a:t>
            </a:r>
            <a:r>
              <a:rPr dirty="0"/>
              <a:t> </a:t>
            </a:r>
            <a:r>
              <a:rPr dirty="0" err="1"/>
              <a:t>밀도는</a:t>
            </a:r>
            <a:r>
              <a:rPr dirty="0"/>
              <a:t> </a:t>
            </a:r>
            <a:r>
              <a:rPr lang="en-US" altLang="ko-KR" dirty="0"/>
              <a:t>1600~ 6250BPI(bit per inch)</a:t>
            </a:r>
            <a:r>
              <a:rPr dirty="0"/>
              <a:t>로</a:t>
            </a:r>
            <a:r>
              <a:rPr lang="en-US" altLang="ko-KR" dirty="0"/>
              <a:t>, 1</a:t>
            </a:r>
            <a:r>
              <a:rPr dirty="0"/>
              <a:t>인치에 </a:t>
            </a:r>
            <a:r>
              <a:rPr lang="en-US" altLang="ko-KR" dirty="0"/>
              <a:t>1600~6250</a:t>
            </a:r>
            <a:r>
              <a:rPr dirty="0"/>
              <a:t>문자를 </a:t>
            </a:r>
            <a:r>
              <a:rPr dirty="0" err="1"/>
              <a:t>기억하는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밀도다</a:t>
            </a:r>
            <a:r>
              <a:rPr lang="en-US" altLang="ko-KR" dirty="0"/>
              <a:t>.</a:t>
            </a:r>
          </a:p>
          <a:p>
            <a:pPr lvl="3"/>
            <a:r>
              <a:rPr dirty="0" err="1"/>
              <a:t>컴퓨터가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</a:t>
            </a:r>
            <a:r>
              <a:rPr dirty="0" err="1"/>
              <a:t>기록할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블록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 smtClean="0"/>
              <a:t>수행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dirty="0"/>
          </a:p>
          <a:p>
            <a:pPr lvl="4"/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데이터들을</a:t>
            </a:r>
            <a:r>
              <a:rPr dirty="0"/>
              <a:t> 몇 </a:t>
            </a:r>
            <a:r>
              <a:rPr dirty="0" err="1"/>
              <a:t>개씩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묶어서</a:t>
            </a:r>
            <a:r>
              <a:rPr dirty="0"/>
              <a:t> </a:t>
            </a:r>
            <a:r>
              <a:rPr dirty="0" err="1"/>
              <a:t>블록</a:t>
            </a:r>
            <a:r>
              <a:rPr lang="en-US" altLang="ko-KR" dirty="0"/>
              <a:t>(block)</a:t>
            </a:r>
            <a:r>
              <a:rPr dirty="0"/>
              <a:t>을 </a:t>
            </a:r>
            <a:r>
              <a:rPr dirty="0" err="1" smtClean="0"/>
              <a:t>형성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dirty="0"/>
          </a:p>
          <a:p>
            <a:pPr lvl="4"/>
            <a:r>
              <a:rPr dirty="0" err="1"/>
              <a:t>블록과</a:t>
            </a:r>
            <a:r>
              <a:rPr dirty="0"/>
              <a:t> </a:t>
            </a:r>
            <a:r>
              <a:rPr dirty="0" err="1"/>
              <a:t>블록</a:t>
            </a:r>
            <a:r>
              <a:rPr dirty="0"/>
              <a:t> </a:t>
            </a:r>
            <a:r>
              <a:rPr dirty="0" err="1"/>
              <a:t>사이에는</a:t>
            </a:r>
            <a:r>
              <a:rPr dirty="0"/>
              <a:t> </a:t>
            </a:r>
            <a:r>
              <a:rPr dirty="0" err="1"/>
              <a:t>블록을</a:t>
            </a:r>
            <a:r>
              <a:rPr dirty="0"/>
              <a:t> </a:t>
            </a:r>
            <a:r>
              <a:rPr dirty="0" err="1"/>
              <a:t>구별하는</a:t>
            </a:r>
            <a:r>
              <a:rPr dirty="0"/>
              <a:t> </a:t>
            </a:r>
            <a:r>
              <a:rPr lang="en-US" altLang="ko-KR" dirty="0"/>
              <a:t>IBG(Inter Block Gap)</a:t>
            </a:r>
            <a:r>
              <a:rPr dirty="0"/>
              <a:t>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456" y="4786322"/>
            <a:ext cx="44640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93661"/>
            <a:ext cx="4068907" cy="138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1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자기</a:t>
            </a:r>
            <a:r>
              <a:rPr altLang="en-US" dirty="0" smtClean="0"/>
              <a:t> </a:t>
            </a:r>
            <a:r>
              <a:rPr altLang="en-US" dirty="0" err="1" smtClean="0"/>
              <a:t>디스크</a:t>
            </a:r>
            <a:r>
              <a:rPr altLang="en-US" dirty="0" smtClean="0"/>
              <a:t> </a:t>
            </a:r>
            <a:r>
              <a:rPr altLang="en-US" dirty="0" err="1" smtClean="0"/>
              <a:t>기억장치</a:t>
            </a:r>
            <a:r>
              <a:rPr lang="en-US" altLang="ko-KR" dirty="0" smtClean="0"/>
              <a:t>(magnetic disk memory)</a:t>
            </a:r>
          </a:p>
          <a:p>
            <a:pPr lvl="1"/>
            <a:r>
              <a:rPr dirty="0" err="1"/>
              <a:t>양면이</a:t>
            </a:r>
            <a:r>
              <a:rPr dirty="0"/>
              <a:t> </a:t>
            </a:r>
            <a:r>
              <a:rPr dirty="0" err="1"/>
              <a:t>자성재료로</a:t>
            </a:r>
            <a:r>
              <a:rPr dirty="0"/>
              <a:t> </a:t>
            </a:r>
            <a:r>
              <a:rPr dirty="0" err="1"/>
              <a:t>피복되어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원형</a:t>
            </a:r>
            <a:r>
              <a:rPr dirty="0"/>
              <a:t> </a:t>
            </a:r>
            <a:r>
              <a:rPr dirty="0" err="1"/>
              <a:t>평판으로</a:t>
            </a:r>
            <a:r>
              <a:rPr dirty="0"/>
              <a:t> </a:t>
            </a:r>
            <a:r>
              <a:rPr dirty="0" err="1"/>
              <a:t>되어있는</a:t>
            </a:r>
            <a:r>
              <a:rPr dirty="0"/>
              <a:t> </a:t>
            </a:r>
            <a:r>
              <a:rPr dirty="0" err="1"/>
              <a:t>기록장치</a:t>
            </a:r>
            <a:endParaRPr dirty="0"/>
          </a:p>
          <a:p>
            <a:pPr lvl="3"/>
            <a:r>
              <a:rPr spc="-100" dirty="0" err="1"/>
              <a:t>원형</a:t>
            </a:r>
            <a:r>
              <a:rPr spc="-100" dirty="0"/>
              <a:t> </a:t>
            </a:r>
            <a:r>
              <a:rPr spc="-100" dirty="0" err="1"/>
              <a:t>평판은</a:t>
            </a:r>
            <a:r>
              <a:rPr spc="-100" dirty="0"/>
              <a:t> </a:t>
            </a:r>
            <a:r>
              <a:rPr spc="-100" dirty="0" err="1"/>
              <a:t>필요한</a:t>
            </a:r>
            <a:r>
              <a:rPr spc="-100" dirty="0"/>
              <a:t> </a:t>
            </a:r>
            <a:r>
              <a:rPr spc="-100" dirty="0" err="1"/>
              <a:t>기억용량에</a:t>
            </a:r>
            <a:r>
              <a:rPr spc="-100" dirty="0"/>
              <a:t> </a:t>
            </a:r>
            <a:r>
              <a:rPr spc="-100" dirty="0" err="1"/>
              <a:t>따라</a:t>
            </a:r>
            <a:r>
              <a:rPr spc="-100" dirty="0"/>
              <a:t> </a:t>
            </a:r>
            <a:r>
              <a:rPr lang="en-US" altLang="ko-KR" spc="-100" dirty="0"/>
              <a:t>1</a:t>
            </a:r>
            <a:r>
              <a:rPr spc="-100" dirty="0"/>
              <a:t>장 </a:t>
            </a:r>
            <a:r>
              <a:rPr spc="-100" dirty="0" err="1"/>
              <a:t>또는</a:t>
            </a:r>
            <a:r>
              <a:rPr spc="-100" dirty="0"/>
              <a:t> </a:t>
            </a:r>
            <a:r>
              <a:rPr lang="en-US" altLang="ko-KR" spc="-100" dirty="0"/>
              <a:t>6∼12</a:t>
            </a:r>
            <a:r>
              <a:rPr spc="-100" dirty="0"/>
              <a:t>장까지 </a:t>
            </a:r>
            <a:r>
              <a:rPr spc="-100" dirty="0" err="1"/>
              <a:t>겹쳐서</a:t>
            </a:r>
            <a:r>
              <a:rPr spc="-100" dirty="0"/>
              <a:t> </a:t>
            </a:r>
            <a:r>
              <a:rPr spc="-100" dirty="0" err="1" smtClean="0"/>
              <a:t>사용</a:t>
            </a:r>
            <a:r>
              <a:rPr lang="ko-KR" altLang="en-US" spc="-100" dirty="0" smtClean="0"/>
              <a:t>한다</a:t>
            </a:r>
            <a:r>
              <a:rPr lang="en-US" altLang="ko-KR" spc="-100" dirty="0" smtClean="0"/>
              <a:t>.</a:t>
            </a:r>
            <a:endParaRPr spc="-100" dirty="0"/>
          </a:p>
          <a:p>
            <a:pPr lvl="3"/>
            <a:r>
              <a:rPr dirty="0" err="1"/>
              <a:t>원형</a:t>
            </a:r>
            <a:r>
              <a:rPr dirty="0"/>
              <a:t> </a:t>
            </a:r>
            <a:r>
              <a:rPr dirty="0" err="1"/>
              <a:t>평판의</a:t>
            </a:r>
            <a:r>
              <a:rPr dirty="0"/>
              <a:t> </a:t>
            </a:r>
            <a:r>
              <a:rPr dirty="0" err="1"/>
              <a:t>면에는</a:t>
            </a:r>
            <a:r>
              <a:rPr dirty="0"/>
              <a:t> </a:t>
            </a:r>
            <a:r>
              <a:rPr dirty="0" err="1"/>
              <a:t>트랙이</a:t>
            </a:r>
            <a:r>
              <a:rPr dirty="0"/>
              <a:t> </a:t>
            </a:r>
            <a:r>
              <a:rPr dirty="0" err="1"/>
              <a:t>있으며</a:t>
            </a:r>
            <a:r>
              <a:rPr lang="en-US" altLang="ko-KR" dirty="0"/>
              <a:t>, </a:t>
            </a:r>
            <a:r>
              <a:rPr dirty="0" err="1"/>
              <a:t>헤드가</a:t>
            </a:r>
            <a:r>
              <a:rPr dirty="0"/>
              <a:t> </a:t>
            </a:r>
            <a:r>
              <a:rPr dirty="0" err="1"/>
              <a:t>트랙에서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읽거나</a:t>
            </a:r>
            <a:r>
              <a:rPr dirty="0"/>
              <a:t> </a:t>
            </a:r>
            <a:r>
              <a:rPr dirty="0" err="1"/>
              <a:t>기록한다</a:t>
            </a:r>
            <a:r>
              <a:rPr lang="en-US" altLang="ko-KR" dirty="0"/>
              <a:t>.</a:t>
            </a:r>
          </a:p>
          <a:p>
            <a:pPr lvl="3"/>
            <a:r>
              <a:rPr dirty="0" err="1"/>
              <a:t>순차적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액세스가</a:t>
            </a:r>
            <a:r>
              <a:rPr dirty="0"/>
              <a:t> </a:t>
            </a:r>
            <a:r>
              <a:rPr dirty="0" err="1"/>
              <a:t>가능하며</a:t>
            </a:r>
            <a:r>
              <a:rPr dirty="0"/>
              <a:t> </a:t>
            </a:r>
            <a:r>
              <a:rPr dirty="0" err="1"/>
              <a:t>속도가</a:t>
            </a:r>
            <a:r>
              <a:rPr dirty="0"/>
              <a:t> </a:t>
            </a:r>
            <a:r>
              <a:rPr dirty="0" err="1"/>
              <a:t>빠르고</a:t>
            </a:r>
            <a:r>
              <a:rPr dirty="0"/>
              <a:t> </a:t>
            </a:r>
            <a:r>
              <a:rPr dirty="0" err="1"/>
              <a:t>기억</a:t>
            </a:r>
            <a:r>
              <a:rPr dirty="0"/>
              <a:t> </a:t>
            </a:r>
            <a:r>
              <a:rPr dirty="0" err="1"/>
              <a:t>용량도</a:t>
            </a:r>
            <a:r>
              <a:rPr dirty="0"/>
              <a:t> </a:t>
            </a:r>
            <a:r>
              <a:rPr dirty="0" err="1"/>
              <a:t>크다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디스크</a:t>
            </a:r>
            <a:r>
              <a:rPr dirty="0"/>
              <a:t> </a:t>
            </a:r>
            <a:r>
              <a:rPr dirty="0" err="1"/>
              <a:t>기억장치의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  <a:p>
            <a:pPr lvl="3"/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디스크</a:t>
            </a:r>
            <a:r>
              <a:rPr dirty="0"/>
              <a:t> </a:t>
            </a:r>
            <a:r>
              <a:rPr dirty="0" err="1"/>
              <a:t>기억장치의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 </a:t>
            </a:r>
            <a:r>
              <a:rPr dirty="0" err="1"/>
              <a:t>요소는</a:t>
            </a:r>
            <a:r>
              <a:rPr dirty="0"/>
              <a:t> </a:t>
            </a:r>
            <a:r>
              <a:rPr dirty="0" smtClean="0"/>
              <a:t/>
            </a:r>
            <a:br>
              <a:rPr dirty="0" smtClean="0"/>
            </a:br>
            <a:r>
              <a:rPr dirty="0" err="1" smtClean="0"/>
              <a:t>원형</a:t>
            </a:r>
            <a:r>
              <a:rPr dirty="0" smtClean="0"/>
              <a:t> </a:t>
            </a:r>
            <a:r>
              <a:rPr dirty="0" err="1"/>
              <a:t>평판</a:t>
            </a:r>
            <a:r>
              <a:rPr lang="en-US" altLang="ko-KR" dirty="0"/>
              <a:t>(circular platter), </a:t>
            </a:r>
            <a:r>
              <a:rPr dirty="0" err="1"/>
              <a:t>헤드</a:t>
            </a:r>
            <a:r>
              <a:rPr lang="en-US" altLang="ko-KR" dirty="0"/>
              <a:t>(head), </a:t>
            </a:r>
            <a:r>
              <a:rPr dirty="0" smtClean="0"/>
              <a:t>디</a:t>
            </a:r>
            <a:br>
              <a:rPr dirty="0" smtClean="0"/>
            </a:br>
            <a:r>
              <a:rPr dirty="0" err="1" smtClean="0"/>
              <a:t>스크</a:t>
            </a:r>
            <a:r>
              <a:rPr dirty="0" smtClean="0"/>
              <a:t> </a:t>
            </a:r>
            <a:r>
              <a:rPr dirty="0"/>
              <a:t>팔</a:t>
            </a:r>
            <a:r>
              <a:rPr lang="en-US" altLang="ko-KR" dirty="0"/>
              <a:t>(disk arm), </a:t>
            </a:r>
            <a:r>
              <a:rPr dirty="0" err="1"/>
              <a:t>구동장치</a:t>
            </a:r>
            <a:r>
              <a:rPr lang="en-US" altLang="ko-KR" dirty="0"/>
              <a:t>(actuator) </a:t>
            </a:r>
            <a:r>
              <a:rPr dirty="0" err="1"/>
              <a:t>등이</a:t>
            </a:r>
            <a:r>
              <a:rPr dirty="0"/>
              <a:t> </a:t>
            </a:r>
            <a:r>
              <a:rPr dirty="0" err="1"/>
              <a:t>있다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 descr="7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24" y="3356992"/>
            <a:ext cx="2907527" cy="254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82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자</a:t>
            </a:r>
            <a:r>
              <a:rPr altLang="en-US" dirty="0" err="1"/>
              <a:t>기</a:t>
            </a:r>
            <a:r>
              <a:rPr altLang="en-US" dirty="0"/>
              <a:t> </a:t>
            </a:r>
            <a:r>
              <a:rPr altLang="en-US" dirty="0" err="1" smtClean="0"/>
              <a:t>디스</a:t>
            </a:r>
            <a:r>
              <a:rPr altLang="en-US" dirty="0" err="1"/>
              <a:t>크</a:t>
            </a:r>
            <a:r>
              <a:rPr altLang="en-US" dirty="0"/>
              <a:t> </a:t>
            </a:r>
            <a:r>
              <a:rPr altLang="en-US" dirty="0" err="1" smtClean="0"/>
              <a:t>기억장치</a:t>
            </a:r>
            <a:r>
              <a:rPr altLang="en-US" dirty="0" err="1"/>
              <a:t>의</a:t>
            </a:r>
            <a:r>
              <a:rPr altLang="en-US" dirty="0"/>
              <a:t> </a:t>
            </a:r>
            <a:r>
              <a:rPr altLang="en-US" dirty="0" err="1" smtClean="0"/>
              <a:t>주</a:t>
            </a:r>
            <a:r>
              <a:rPr altLang="en-US" dirty="0" err="1"/>
              <a:t>요</a:t>
            </a:r>
            <a:r>
              <a:rPr altLang="en-US" dirty="0"/>
              <a:t> </a:t>
            </a:r>
            <a:r>
              <a:rPr altLang="en-US" dirty="0" err="1" smtClean="0"/>
              <a:t>구</a:t>
            </a:r>
            <a:r>
              <a:rPr altLang="en-US" dirty="0" err="1"/>
              <a:t>성</a:t>
            </a:r>
            <a:r>
              <a:rPr altLang="en-US" dirty="0"/>
              <a:t> </a:t>
            </a:r>
            <a:r>
              <a:rPr altLang="en-US" dirty="0" err="1" smtClean="0"/>
              <a:t>요소</a:t>
            </a:r>
            <a:endParaRPr lang="en-US" altLang="en-US" dirty="0" smtClean="0"/>
          </a:p>
          <a:p>
            <a:pPr lvl="1"/>
            <a:r>
              <a:rPr dirty="0" err="1"/>
              <a:t>원형</a:t>
            </a:r>
            <a:r>
              <a:rPr dirty="0"/>
              <a:t> </a:t>
            </a:r>
            <a:r>
              <a:rPr dirty="0" err="1"/>
              <a:t>평판</a:t>
            </a:r>
            <a:r>
              <a:rPr dirty="0"/>
              <a:t> </a:t>
            </a:r>
          </a:p>
          <a:p>
            <a:pPr lvl="3"/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정보가</a:t>
            </a:r>
            <a:r>
              <a:rPr dirty="0"/>
              <a:t> </a:t>
            </a:r>
            <a:r>
              <a:rPr dirty="0" err="1"/>
              <a:t>저장되는</a:t>
            </a:r>
            <a:r>
              <a:rPr dirty="0"/>
              <a:t> </a:t>
            </a:r>
            <a:r>
              <a:rPr dirty="0" err="1"/>
              <a:t>장소로서</a:t>
            </a:r>
            <a:r>
              <a:rPr lang="en-US" altLang="ko-KR" dirty="0"/>
              <a:t>, </a:t>
            </a:r>
            <a:r>
              <a:rPr dirty="0" err="1"/>
              <a:t>다수의</a:t>
            </a:r>
            <a:r>
              <a:rPr dirty="0"/>
              <a:t> </a:t>
            </a:r>
            <a:r>
              <a:rPr dirty="0" err="1" smtClean="0"/>
              <a:t>트랙</a:t>
            </a:r>
            <a:r>
              <a:rPr lang="ko-KR" altLang="en-US" dirty="0" err="1" smtClean="0"/>
              <a:t>으</a:t>
            </a:r>
            <a:r>
              <a:rPr dirty="0" smtClean="0"/>
              <a:t>로 </a:t>
            </a:r>
            <a:r>
              <a:rPr dirty="0" err="1" smtClean="0"/>
              <a:t>구성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  <a:endParaRPr dirty="0"/>
          </a:p>
          <a:p>
            <a:pPr lvl="3"/>
            <a:r>
              <a:rPr dirty="0" err="1"/>
              <a:t>자성</a:t>
            </a:r>
            <a:r>
              <a:rPr dirty="0"/>
              <a:t> </a:t>
            </a:r>
            <a:r>
              <a:rPr dirty="0" err="1"/>
              <a:t>원판은</a:t>
            </a:r>
            <a:r>
              <a:rPr dirty="0"/>
              <a:t> </a:t>
            </a:r>
            <a:r>
              <a:rPr dirty="0" err="1"/>
              <a:t>두께가</a:t>
            </a:r>
            <a:r>
              <a:rPr dirty="0"/>
              <a:t> 약 </a:t>
            </a:r>
            <a:r>
              <a:rPr lang="en-US" altLang="ko-KR" dirty="0"/>
              <a:t>2㎜, </a:t>
            </a:r>
            <a:r>
              <a:rPr dirty="0" err="1"/>
              <a:t>지름이</a:t>
            </a:r>
            <a:r>
              <a:rPr dirty="0"/>
              <a:t> </a:t>
            </a:r>
            <a:r>
              <a:rPr lang="en-US" altLang="ko-KR" dirty="0"/>
              <a:t>36㎝</a:t>
            </a:r>
            <a:r>
              <a:rPr dirty="0"/>
              <a:t>의 </a:t>
            </a:r>
            <a:r>
              <a:rPr dirty="0" err="1"/>
              <a:t>알루미늄</a:t>
            </a:r>
            <a:r>
              <a:rPr dirty="0"/>
              <a:t> </a:t>
            </a:r>
            <a:r>
              <a:rPr dirty="0" err="1"/>
              <a:t>판을</a:t>
            </a:r>
            <a:r>
              <a:rPr dirty="0"/>
              <a:t> </a:t>
            </a:r>
            <a:r>
              <a:rPr dirty="0" err="1"/>
              <a:t>기판으로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 smtClean="0"/>
              <a:t>사용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dirty="0"/>
          </a:p>
          <a:p>
            <a:pPr lvl="3"/>
            <a:r>
              <a:rPr dirty="0" err="1"/>
              <a:t>고밀도</a:t>
            </a:r>
            <a:r>
              <a:rPr dirty="0"/>
              <a:t> </a:t>
            </a:r>
            <a:r>
              <a:rPr dirty="0" err="1"/>
              <a:t>기록</a:t>
            </a:r>
            <a:r>
              <a:rPr dirty="0"/>
              <a:t> </a:t>
            </a:r>
            <a:r>
              <a:rPr dirty="0" err="1"/>
              <a:t>기술의</a:t>
            </a:r>
            <a:r>
              <a:rPr dirty="0"/>
              <a:t> </a:t>
            </a:r>
            <a:r>
              <a:rPr dirty="0" err="1"/>
              <a:t>발전과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최근에는</a:t>
            </a:r>
            <a:r>
              <a:rPr dirty="0"/>
              <a:t> </a:t>
            </a:r>
            <a:r>
              <a:rPr dirty="0" err="1"/>
              <a:t>지름이</a:t>
            </a:r>
            <a:r>
              <a:rPr dirty="0"/>
              <a:t> </a:t>
            </a:r>
            <a:r>
              <a:rPr lang="en-US" altLang="ko-KR" dirty="0"/>
              <a:t>20㎝, 13㎝ </a:t>
            </a:r>
            <a:r>
              <a:rPr dirty="0"/>
              <a:t>등 </a:t>
            </a:r>
            <a:r>
              <a:rPr dirty="0" err="1"/>
              <a:t>소형이며</a:t>
            </a:r>
            <a:r>
              <a:rPr dirty="0"/>
              <a:t> </a:t>
            </a:r>
            <a:r>
              <a:rPr dirty="0" err="1"/>
              <a:t>대용량의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 smtClean="0"/>
              <a:t>개발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dirty="0"/>
          </a:p>
          <a:p>
            <a:pPr lvl="1"/>
            <a:r>
              <a:rPr dirty="0" err="1" smtClean="0"/>
              <a:t>헤드</a:t>
            </a:r>
            <a:endParaRPr dirty="0"/>
          </a:p>
          <a:p>
            <a:pPr lvl="3"/>
            <a:r>
              <a:rPr dirty="0" err="1"/>
              <a:t>전도성</a:t>
            </a:r>
            <a:r>
              <a:rPr dirty="0"/>
              <a:t> </a:t>
            </a:r>
            <a:r>
              <a:rPr dirty="0" err="1"/>
              <a:t>코일을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원형</a:t>
            </a:r>
            <a:r>
              <a:rPr dirty="0"/>
              <a:t> </a:t>
            </a:r>
            <a:r>
              <a:rPr dirty="0" err="1"/>
              <a:t>평판의</a:t>
            </a:r>
            <a:r>
              <a:rPr dirty="0"/>
              <a:t> </a:t>
            </a:r>
            <a:r>
              <a:rPr dirty="0" err="1"/>
              <a:t>표면을</a:t>
            </a:r>
            <a:r>
              <a:rPr dirty="0"/>
              <a:t> </a:t>
            </a:r>
            <a:r>
              <a:rPr dirty="0" err="1"/>
              <a:t>자화</a:t>
            </a:r>
            <a:r>
              <a:rPr dirty="0"/>
              <a:t> </a:t>
            </a:r>
            <a:r>
              <a:rPr dirty="0" err="1"/>
              <a:t>시킴으로써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저장하거나</a:t>
            </a:r>
            <a:r>
              <a:rPr dirty="0"/>
              <a:t> </a:t>
            </a:r>
            <a:r>
              <a:rPr dirty="0" err="1"/>
              <a:t>검색하는</a:t>
            </a:r>
            <a:r>
              <a:rPr dirty="0"/>
              <a:t> </a:t>
            </a:r>
            <a:r>
              <a:rPr dirty="0" err="1"/>
              <a:t>장치다</a:t>
            </a:r>
            <a:r>
              <a:rPr lang="en-US" altLang="ko-KR" dirty="0"/>
              <a:t>. </a:t>
            </a:r>
          </a:p>
          <a:p>
            <a:pPr lvl="1"/>
            <a:r>
              <a:rPr dirty="0" err="1" smtClean="0"/>
              <a:t>디스크</a:t>
            </a:r>
            <a:r>
              <a:rPr dirty="0" smtClean="0"/>
              <a:t> </a:t>
            </a:r>
            <a:r>
              <a:rPr dirty="0"/>
              <a:t>팔</a:t>
            </a:r>
          </a:p>
          <a:p>
            <a:pPr lvl="3"/>
            <a:r>
              <a:rPr spc="-100" dirty="0" err="1"/>
              <a:t>헤드를</a:t>
            </a:r>
            <a:r>
              <a:rPr spc="-100" dirty="0"/>
              <a:t> </a:t>
            </a:r>
            <a:r>
              <a:rPr spc="-100" dirty="0" err="1"/>
              <a:t>이동시키는</a:t>
            </a:r>
            <a:r>
              <a:rPr spc="-100" dirty="0"/>
              <a:t> </a:t>
            </a:r>
            <a:r>
              <a:rPr spc="-100" dirty="0" err="1"/>
              <a:t>장치를</a:t>
            </a:r>
            <a:r>
              <a:rPr spc="-100" dirty="0"/>
              <a:t> </a:t>
            </a:r>
            <a:r>
              <a:rPr spc="-100" dirty="0" err="1"/>
              <a:t>말하며</a:t>
            </a:r>
            <a:r>
              <a:rPr lang="en-US" altLang="ko-KR" spc="-100" dirty="0"/>
              <a:t>, </a:t>
            </a:r>
            <a:r>
              <a:rPr spc="-100" dirty="0" err="1"/>
              <a:t>구동장치는</a:t>
            </a:r>
            <a:r>
              <a:rPr spc="-100" dirty="0"/>
              <a:t> </a:t>
            </a:r>
            <a:r>
              <a:rPr spc="-100" dirty="0" err="1"/>
              <a:t>디스크</a:t>
            </a:r>
            <a:r>
              <a:rPr spc="-100" dirty="0"/>
              <a:t> </a:t>
            </a:r>
            <a:r>
              <a:rPr spc="-100" dirty="0" err="1"/>
              <a:t>팔을</a:t>
            </a:r>
            <a:r>
              <a:rPr spc="-100" dirty="0"/>
              <a:t> </a:t>
            </a:r>
            <a:r>
              <a:rPr spc="-100" dirty="0" err="1"/>
              <a:t>움직이는</a:t>
            </a:r>
            <a:r>
              <a:rPr spc="-100" dirty="0"/>
              <a:t> </a:t>
            </a:r>
            <a:r>
              <a:rPr spc="-100" dirty="0" err="1" smtClean="0"/>
              <a:t>모터</a:t>
            </a:r>
            <a:r>
              <a:rPr lang="ko-KR" altLang="en-US" spc="-100" dirty="0" smtClean="0"/>
              <a:t>다</a:t>
            </a:r>
            <a:r>
              <a:rPr lang="en-US" altLang="ko-KR" spc="-100" dirty="0" smtClean="0"/>
              <a:t>. </a:t>
            </a:r>
            <a:endParaRPr lang="en-US" altLang="ko-KR" spc="-100" dirty="0"/>
          </a:p>
          <a:p>
            <a:pPr lvl="3"/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동작은</a:t>
            </a:r>
            <a:r>
              <a:rPr dirty="0"/>
              <a:t> </a:t>
            </a:r>
            <a:r>
              <a:rPr dirty="0" err="1"/>
              <a:t>데이터</a:t>
            </a:r>
            <a:r>
              <a:rPr lang="en-US" altLang="ko-KR" dirty="0"/>
              <a:t>(1 </a:t>
            </a:r>
            <a:r>
              <a:rPr dirty="0" err="1"/>
              <a:t>혹은</a:t>
            </a:r>
            <a:r>
              <a:rPr dirty="0"/>
              <a:t> </a:t>
            </a:r>
            <a:r>
              <a:rPr lang="en-US" altLang="ko-KR" dirty="0"/>
              <a:t>0)</a:t>
            </a:r>
            <a:r>
              <a:rPr dirty="0"/>
              <a:t>에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헤드</a:t>
            </a:r>
            <a:r>
              <a:rPr lang="en-US" altLang="ko-KR" dirty="0"/>
              <a:t>(head)</a:t>
            </a:r>
            <a:r>
              <a:rPr dirty="0"/>
              <a:t>에 </a:t>
            </a:r>
            <a:r>
              <a:rPr dirty="0" err="1"/>
              <a:t>감긴</a:t>
            </a:r>
            <a:r>
              <a:rPr dirty="0"/>
              <a:t> </a:t>
            </a:r>
            <a:r>
              <a:rPr dirty="0" err="1"/>
              <a:t>코일에</a:t>
            </a:r>
            <a:r>
              <a:rPr dirty="0"/>
              <a:t> 양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음 </a:t>
            </a:r>
            <a:r>
              <a:rPr dirty="0" err="1"/>
              <a:t>전류가</a:t>
            </a:r>
            <a:r>
              <a:rPr dirty="0"/>
              <a:t> </a:t>
            </a:r>
            <a:r>
              <a:rPr dirty="0" err="1"/>
              <a:t>가해지고</a:t>
            </a:r>
            <a:r>
              <a:rPr lang="en-US" altLang="ko-KR" dirty="0"/>
              <a:t>, </a:t>
            </a: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자성</a:t>
            </a:r>
            <a:r>
              <a:rPr dirty="0"/>
              <a:t> </a:t>
            </a:r>
            <a:r>
              <a:rPr dirty="0" err="1"/>
              <a:t>패턴이</a:t>
            </a:r>
            <a:r>
              <a:rPr dirty="0"/>
              <a:t> </a:t>
            </a:r>
            <a:r>
              <a:rPr dirty="0" err="1"/>
              <a:t>디스크</a:t>
            </a:r>
            <a:r>
              <a:rPr dirty="0"/>
              <a:t> </a:t>
            </a:r>
            <a:r>
              <a:rPr dirty="0" err="1"/>
              <a:t>표면에</a:t>
            </a:r>
            <a:r>
              <a:rPr dirty="0"/>
              <a:t> </a:t>
            </a:r>
            <a:r>
              <a:rPr dirty="0" err="1"/>
              <a:t>기록된다</a:t>
            </a:r>
            <a:r>
              <a:rPr lang="en-US" altLang="ko-KR" dirty="0"/>
              <a:t>. </a:t>
            </a:r>
          </a:p>
          <a:p>
            <a:pPr lvl="3"/>
            <a:r>
              <a:rPr dirty="0" err="1"/>
              <a:t>읽기</a:t>
            </a:r>
            <a:r>
              <a:rPr dirty="0"/>
              <a:t> </a:t>
            </a:r>
            <a:r>
              <a:rPr dirty="0" err="1"/>
              <a:t>동작은</a:t>
            </a:r>
            <a:r>
              <a:rPr dirty="0"/>
              <a:t> </a:t>
            </a:r>
            <a:r>
              <a:rPr dirty="0" err="1"/>
              <a:t>자장</a:t>
            </a:r>
            <a:r>
              <a:rPr lang="en-US" altLang="ko-KR" dirty="0"/>
              <a:t>(magnetic field) </a:t>
            </a:r>
            <a:r>
              <a:rPr dirty="0" err="1"/>
              <a:t>내에</a:t>
            </a:r>
            <a:r>
              <a:rPr dirty="0"/>
              <a:t> </a:t>
            </a:r>
            <a:r>
              <a:rPr dirty="0" err="1"/>
              <a:t>헤드</a:t>
            </a:r>
            <a:r>
              <a:rPr lang="en-US" altLang="ko-KR" dirty="0"/>
              <a:t>(</a:t>
            </a:r>
            <a:r>
              <a:rPr dirty="0" err="1"/>
              <a:t>코일</a:t>
            </a:r>
            <a:r>
              <a:rPr lang="en-US" altLang="ko-KR" dirty="0"/>
              <a:t>)</a:t>
            </a:r>
            <a:r>
              <a:rPr dirty="0"/>
              <a:t>가 </a:t>
            </a:r>
            <a:r>
              <a:rPr dirty="0" err="1"/>
              <a:t>이동할</a:t>
            </a:r>
            <a:r>
              <a:rPr dirty="0"/>
              <a:t> 때 </a:t>
            </a:r>
            <a:r>
              <a:rPr dirty="0" err="1"/>
              <a:t>코일에</a:t>
            </a:r>
            <a:r>
              <a:rPr dirty="0"/>
              <a:t> </a:t>
            </a:r>
            <a:r>
              <a:rPr dirty="0" err="1"/>
              <a:t>전류가</a:t>
            </a:r>
            <a:r>
              <a:rPr dirty="0"/>
              <a:t> </a:t>
            </a:r>
            <a:r>
              <a:rPr dirty="0" err="1"/>
              <a:t>발생되고</a:t>
            </a:r>
            <a:r>
              <a:rPr lang="en-US" altLang="ko-KR" dirty="0"/>
              <a:t>, </a:t>
            </a:r>
            <a:r>
              <a:rPr dirty="0"/>
              <a:t>그 </a:t>
            </a:r>
            <a:r>
              <a:rPr dirty="0" err="1"/>
              <a:t>전류의</a:t>
            </a:r>
            <a:r>
              <a:rPr dirty="0"/>
              <a:t> </a:t>
            </a:r>
            <a:r>
              <a:rPr dirty="0" err="1"/>
              <a:t>극성에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데이터가</a:t>
            </a:r>
            <a:r>
              <a:rPr dirty="0"/>
              <a:t> </a:t>
            </a:r>
            <a:r>
              <a:rPr dirty="0" err="1" smtClean="0"/>
              <a:t>검색된다</a:t>
            </a:r>
            <a:r>
              <a:rPr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자기</a:t>
            </a:r>
            <a:r>
              <a:rPr altLang="en-US" dirty="0" smtClean="0"/>
              <a:t> </a:t>
            </a:r>
            <a:r>
              <a:rPr altLang="en-US" dirty="0" err="1" smtClean="0"/>
              <a:t>디스크의</a:t>
            </a:r>
            <a:r>
              <a:rPr altLang="en-US" dirty="0" smtClean="0"/>
              <a:t> </a:t>
            </a:r>
            <a:r>
              <a:rPr altLang="en-US" dirty="0" err="1" smtClean="0"/>
              <a:t>데이터</a:t>
            </a:r>
            <a:r>
              <a:rPr altLang="en-US" dirty="0" smtClean="0"/>
              <a:t> </a:t>
            </a:r>
            <a:r>
              <a:rPr altLang="en-US" dirty="0" err="1" smtClean="0"/>
              <a:t>조직과</a:t>
            </a:r>
            <a:r>
              <a:rPr altLang="en-US" dirty="0" smtClean="0"/>
              <a:t>  </a:t>
            </a:r>
            <a:r>
              <a:rPr altLang="en-US" dirty="0" err="1" smtClean="0"/>
              <a:t>동작</a:t>
            </a:r>
            <a:endParaRPr lang="en-US" altLang="en-US" dirty="0" smtClean="0"/>
          </a:p>
          <a:p>
            <a:pPr lvl="1"/>
            <a:r>
              <a:rPr dirty="0" err="1"/>
              <a:t>원형</a:t>
            </a:r>
            <a:r>
              <a:rPr dirty="0"/>
              <a:t> </a:t>
            </a:r>
            <a:r>
              <a:rPr dirty="0" err="1"/>
              <a:t>평판은</a:t>
            </a:r>
            <a:r>
              <a:rPr dirty="0"/>
              <a:t> </a:t>
            </a:r>
            <a:r>
              <a:rPr dirty="0" err="1"/>
              <a:t>동심원</a:t>
            </a:r>
            <a:r>
              <a:rPr dirty="0"/>
              <a:t> </a:t>
            </a:r>
            <a:r>
              <a:rPr dirty="0" err="1"/>
              <a:t>형태의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트랙</a:t>
            </a:r>
            <a:r>
              <a:rPr lang="en-US" altLang="ko-KR" dirty="0"/>
              <a:t>(track)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  <a:p>
            <a:pPr lvl="3"/>
            <a:r>
              <a:rPr dirty="0" err="1"/>
              <a:t>트랙의</a:t>
            </a:r>
            <a:r>
              <a:rPr dirty="0"/>
              <a:t> </a:t>
            </a:r>
            <a:r>
              <a:rPr dirty="0" err="1" smtClean="0"/>
              <a:t>폭은</a:t>
            </a:r>
            <a:r>
              <a:rPr dirty="0" smtClean="0"/>
              <a:t> </a:t>
            </a:r>
            <a:r>
              <a:rPr dirty="0" err="1"/>
              <a:t>헤드의</a:t>
            </a:r>
            <a:r>
              <a:rPr dirty="0"/>
              <a:t> </a:t>
            </a:r>
            <a:r>
              <a:rPr dirty="0" err="1"/>
              <a:t>폭과</a:t>
            </a:r>
            <a:r>
              <a:rPr dirty="0"/>
              <a:t> </a:t>
            </a:r>
            <a:r>
              <a:rPr dirty="0" err="1"/>
              <a:t>동일하게</a:t>
            </a:r>
            <a:r>
              <a:rPr dirty="0"/>
              <a:t> </a:t>
            </a:r>
            <a:r>
              <a:rPr dirty="0" err="1"/>
              <a:t>설계되어</a:t>
            </a:r>
            <a:r>
              <a:rPr lang="en-US" altLang="ko-KR" dirty="0"/>
              <a:t>, </a:t>
            </a:r>
            <a:r>
              <a:rPr dirty="0" err="1"/>
              <a:t>헤드가</a:t>
            </a:r>
            <a:r>
              <a:rPr dirty="0"/>
              <a:t> </a:t>
            </a:r>
            <a:r>
              <a:rPr dirty="0" err="1"/>
              <a:t>이동하면서</a:t>
            </a:r>
            <a:r>
              <a:rPr dirty="0"/>
              <a:t> </a:t>
            </a:r>
            <a:r>
              <a:rPr dirty="0" err="1"/>
              <a:t>트랙에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기록하거나</a:t>
            </a:r>
            <a:r>
              <a:rPr dirty="0"/>
              <a:t> </a:t>
            </a:r>
            <a:r>
              <a:rPr dirty="0" err="1"/>
              <a:t>읽게</a:t>
            </a:r>
            <a:r>
              <a:rPr dirty="0"/>
              <a:t> </a:t>
            </a:r>
            <a:r>
              <a:rPr dirty="0" err="1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dirty="0" err="1"/>
              <a:t>트랙들</a:t>
            </a:r>
            <a:r>
              <a:rPr dirty="0"/>
              <a:t> </a:t>
            </a:r>
            <a:r>
              <a:rPr dirty="0" err="1"/>
              <a:t>사이에는</a:t>
            </a:r>
            <a:r>
              <a:rPr dirty="0"/>
              <a:t> </a:t>
            </a:r>
            <a:r>
              <a:rPr dirty="0" err="1"/>
              <a:t>일정한</a:t>
            </a:r>
            <a:r>
              <a:rPr dirty="0"/>
              <a:t> </a:t>
            </a:r>
            <a:r>
              <a:rPr dirty="0" err="1"/>
              <a:t>공간</a:t>
            </a:r>
            <a:r>
              <a:rPr lang="en-US" altLang="ko-KR" dirty="0"/>
              <a:t>(inter-track gab)</a:t>
            </a:r>
            <a:r>
              <a:rPr dirty="0"/>
              <a:t>을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트랙을</a:t>
            </a:r>
            <a:r>
              <a:rPr dirty="0"/>
              <a:t> </a:t>
            </a:r>
            <a:r>
              <a:rPr dirty="0" err="1"/>
              <a:t>구분</a:t>
            </a:r>
            <a:endParaRPr dirty="0"/>
          </a:p>
          <a:p>
            <a:pPr lvl="3"/>
            <a:r>
              <a:rPr dirty="0" err="1"/>
              <a:t>트랙</a:t>
            </a:r>
            <a:r>
              <a:rPr dirty="0"/>
              <a:t> </a:t>
            </a:r>
            <a:r>
              <a:rPr dirty="0" err="1"/>
              <a:t>간에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자기장의</a:t>
            </a:r>
            <a:r>
              <a:rPr dirty="0"/>
              <a:t> </a:t>
            </a:r>
            <a:r>
              <a:rPr dirty="0" err="1"/>
              <a:t>간섭이나</a:t>
            </a:r>
            <a:r>
              <a:rPr dirty="0"/>
              <a:t> </a:t>
            </a:r>
            <a:r>
              <a:rPr dirty="0" err="1"/>
              <a:t>헤드의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정렬로</a:t>
            </a:r>
            <a:r>
              <a:rPr dirty="0"/>
              <a:t> </a:t>
            </a:r>
            <a:r>
              <a:rPr dirty="0" err="1"/>
              <a:t>발생하는</a:t>
            </a:r>
            <a:r>
              <a:rPr dirty="0"/>
              <a:t> </a:t>
            </a:r>
            <a:r>
              <a:rPr dirty="0" err="1"/>
              <a:t>오류들을</a:t>
            </a:r>
            <a:r>
              <a:rPr dirty="0"/>
              <a:t> </a:t>
            </a:r>
            <a:r>
              <a:rPr dirty="0" err="1"/>
              <a:t>줄이기</a:t>
            </a:r>
            <a:r>
              <a:rPr dirty="0"/>
              <a:t> </a:t>
            </a:r>
            <a:r>
              <a:rPr dirty="0" err="1" smtClean="0"/>
              <a:t>위해서</a:t>
            </a:r>
            <a:r>
              <a:rPr dirty="0" smtClean="0"/>
              <a:t> </a:t>
            </a:r>
            <a:r>
              <a:rPr lang="ko-KR" altLang="en-US" dirty="0" smtClean="0"/>
              <a:t>일정한 공간을 둔다</a:t>
            </a:r>
            <a:r>
              <a:rPr lang="en-US" altLang="ko-KR" dirty="0" smtClean="0"/>
              <a:t>.  </a:t>
            </a:r>
          </a:p>
          <a:p>
            <a:pPr lvl="3"/>
            <a:endParaRPr lang="en-US" altLang="ko-KR" dirty="0"/>
          </a:p>
          <a:p>
            <a:pPr lvl="1"/>
            <a:r>
              <a:rPr dirty="0" err="1"/>
              <a:t>등각속도</a:t>
            </a:r>
            <a:r>
              <a:rPr lang="en-US" altLang="ko-KR" dirty="0"/>
              <a:t>(CAV, Constant Angular Velocity) </a:t>
            </a:r>
            <a:r>
              <a:rPr dirty="0" err="1"/>
              <a:t>방식</a:t>
            </a:r>
            <a:endParaRPr dirty="0"/>
          </a:p>
          <a:p>
            <a:pPr lvl="3"/>
            <a:r>
              <a:rPr dirty="0" err="1"/>
              <a:t>전자</a:t>
            </a:r>
            <a:r>
              <a:rPr dirty="0"/>
              <a:t> </a:t>
            </a:r>
            <a:r>
              <a:rPr dirty="0" err="1"/>
              <a:t>장치의</a:t>
            </a:r>
            <a:r>
              <a:rPr dirty="0"/>
              <a:t> </a:t>
            </a:r>
            <a:r>
              <a:rPr dirty="0" err="1"/>
              <a:t>단순화를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트랙은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크기의</a:t>
            </a:r>
            <a:r>
              <a:rPr dirty="0"/>
              <a:t> </a:t>
            </a:r>
            <a:r>
              <a:rPr dirty="0" err="1"/>
              <a:t>비트를</a:t>
            </a:r>
            <a:r>
              <a:rPr dirty="0"/>
              <a:t> </a:t>
            </a:r>
            <a:r>
              <a:rPr dirty="0" err="1" smtClean="0"/>
              <a:t>저장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dirty="0"/>
          </a:p>
          <a:p>
            <a:pPr lvl="3"/>
            <a:r>
              <a:rPr dirty="0" err="1"/>
              <a:t>디스크의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트랙</a:t>
            </a:r>
            <a:r>
              <a:rPr dirty="0"/>
              <a:t> </a:t>
            </a:r>
            <a:r>
              <a:rPr dirty="0" err="1"/>
              <a:t>부분은</a:t>
            </a:r>
            <a:r>
              <a:rPr dirty="0"/>
              <a:t> 더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밀도를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되어</a:t>
            </a:r>
            <a:r>
              <a:rPr dirty="0"/>
              <a:t> </a:t>
            </a:r>
            <a:r>
              <a:rPr dirty="0" err="1"/>
              <a:t>동일</a:t>
            </a:r>
            <a:r>
              <a:rPr dirty="0"/>
              <a:t> </a:t>
            </a:r>
            <a:r>
              <a:rPr dirty="0" err="1"/>
              <a:t>트랙</a:t>
            </a:r>
            <a:r>
              <a:rPr dirty="0"/>
              <a:t> </a:t>
            </a:r>
            <a:r>
              <a:rPr dirty="0" err="1"/>
              <a:t>길이에서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비트를</a:t>
            </a:r>
            <a:r>
              <a:rPr dirty="0"/>
              <a:t> </a:t>
            </a:r>
            <a:r>
              <a:rPr dirty="0" err="1"/>
              <a:t>저장할</a:t>
            </a:r>
            <a:r>
              <a:rPr dirty="0"/>
              <a:t> 수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등각속도</a:t>
            </a:r>
            <a:r>
              <a:rPr lang="en-US" altLang="ko-KR" dirty="0"/>
              <a:t>(CAV, Constant Angular Velocity)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1"/>
            <a:r>
              <a:rPr altLang="ko-KR" dirty="0" err="1"/>
              <a:t>일정한</a:t>
            </a:r>
            <a:r>
              <a:rPr altLang="ko-KR" dirty="0"/>
              <a:t> </a:t>
            </a:r>
            <a:r>
              <a:rPr altLang="ko-KR" dirty="0" err="1"/>
              <a:t>속도로</a:t>
            </a:r>
            <a:r>
              <a:rPr altLang="ko-KR" dirty="0"/>
              <a:t> </a:t>
            </a:r>
            <a:r>
              <a:rPr altLang="ko-KR" dirty="0" err="1"/>
              <a:t>회전하는</a:t>
            </a:r>
            <a:r>
              <a:rPr altLang="ko-KR" dirty="0"/>
              <a:t> </a:t>
            </a:r>
            <a:r>
              <a:rPr altLang="ko-KR" dirty="0" err="1"/>
              <a:t>상태에서</a:t>
            </a:r>
            <a:r>
              <a:rPr altLang="ko-KR" dirty="0"/>
              <a:t> </a:t>
            </a:r>
            <a:r>
              <a:rPr altLang="ko-KR" dirty="0" err="1"/>
              <a:t>트랙의</a:t>
            </a:r>
            <a:r>
              <a:rPr altLang="ko-KR" dirty="0"/>
              <a:t> </a:t>
            </a:r>
            <a:r>
              <a:rPr altLang="ko-KR" dirty="0" err="1"/>
              <a:t>위치에</a:t>
            </a:r>
            <a:r>
              <a:rPr altLang="ko-KR" dirty="0"/>
              <a:t> </a:t>
            </a:r>
            <a:r>
              <a:rPr altLang="ko-KR" dirty="0" err="1"/>
              <a:t>관계없이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동일한</a:t>
            </a:r>
            <a:r>
              <a:rPr altLang="ko-KR" dirty="0"/>
              <a:t> </a:t>
            </a:r>
            <a:r>
              <a:rPr altLang="ko-KR" dirty="0" err="1"/>
              <a:t>비율로</a:t>
            </a:r>
            <a:r>
              <a:rPr altLang="ko-KR" dirty="0"/>
              <a:t> </a:t>
            </a:r>
            <a:r>
              <a:rPr altLang="ko-KR" dirty="0" err="1"/>
              <a:t>액세스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등각속도 방식의 장점</a:t>
            </a:r>
            <a:r>
              <a:rPr lang="ko-KR" altLang="en-US" dirty="0">
                <a:latin typeface="Arial" charset="0"/>
              </a:rPr>
              <a:t>은 </a:t>
            </a:r>
            <a:r>
              <a:rPr lang="ko-KR" dirty="0">
                <a:latin typeface="Arial" charset="0"/>
              </a:rPr>
              <a:t>디스크를 읽고 쓰는 장치가 </a:t>
            </a:r>
            <a:r>
              <a:rPr lang="ko-KR" dirty="0" smtClean="0">
                <a:latin typeface="Arial" charset="0"/>
              </a:rPr>
              <a:t>간단하다</a:t>
            </a:r>
            <a:r>
              <a:rPr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트랙의 바깥쪽이 안쪽보다 길지만 동일한 비트의 데이터를 저장하기 때문에 저장 공간의 효율적인 면에서 저장 공간이 낭비되는 단점이 있다</a:t>
            </a:r>
            <a:r>
              <a:rPr dirty="0">
                <a:latin typeface="Arial" charset="0"/>
              </a:rPr>
              <a:t>. </a:t>
            </a:r>
          </a:p>
          <a:p>
            <a:pPr lvl="1"/>
            <a:r>
              <a:rPr dirty="0"/>
              <a:t>각</a:t>
            </a:r>
            <a:r>
              <a:rPr altLang="ko-KR" dirty="0"/>
              <a:t> </a:t>
            </a:r>
            <a:r>
              <a:rPr altLang="ko-KR" dirty="0" err="1"/>
              <a:t>트랙은</a:t>
            </a:r>
            <a:r>
              <a:rPr altLang="ko-KR" dirty="0"/>
              <a:t> </a:t>
            </a:r>
            <a:r>
              <a:rPr altLang="ko-KR" dirty="0" err="1"/>
              <a:t>다수의</a:t>
            </a:r>
            <a:r>
              <a:rPr altLang="ko-KR" dirty="0"/>
              <a:t> </a:t>
            </a:r>
            <a:r>
              <a:rPr altLang="ko-KR" dirty="0" err="1"/>
              <a:t>섹터</a:t>
            </a:r>
            <a:r>
              <a:rPr lang="en-US" altLang="ko-KR" dirty="0"/>
              <a:t>(sector)</a:t>
            </a:r>
            <a:r>
              <a:rPr dirty="0"/>
              <a:t>로</a:t>
            </a:r>
            <a:r>
              <a:rPr altLang="ko-KR" dirty="0"/>
              <a:t> </a:t>
            </a:r>
            <a:r>
              <a:rPr altLang="ko-KR" dirty="0" err="1"/>
              <a:t>구성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각 섹터들</a:t>
            </a:r>
            <a:r>
              <a:rPr lang="ko-KR" altLang="en-US" dirty="0">
                <a:latin typeface="Arial" charset="0"/>
              </a:rPr>
              <a:t>은</a:t>
            </a:r>
            <a:r>
              <a:rPr lang="ko-KR" dirty="0">
                <a:latin typeface="Arial" charset="0"/>
              </a:rPr>
              <a:t> 일정한 공간</a:t>
            </a:r>
            <a:r>
              <a:rPr dirty="0">
                <a:latin typeface="Arial" charset="0"/>
              </a:rPr>
              <a:t>(inter-sector gab)</a:t>
            </a:r>
            <a:r>
              <a:rPr lang="ko-KR" dirty="0">
                <a:latin typeface="Arial" charset="0"/>
              </a:rPr>
              <a:t>을 두어 </a:t>
            </a:r>
            <a:r>
              <a:rPr lang="ko-KR" dirty="0" smtClean="0">
                <a:latin typeface="Arial" charset="0"/>
              </a:rPr>
              <a:t>구분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862" y="3875758"/>
            <a:ext cx="2212957" cy="25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50" y="3857628"/>
            <a:ext cx="2862259" cy="263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ko-KR" dirty="0" err="1"/>
              <a:t>디스크</a:t>
            </a:r>
            <a:r>
              <a:rPr altLang="ko-KR" dirty="0"/>
              <a:t> </a:t>
            </a:r>
            <a:r>
              <a:rPr altLang="ko-KR" dirty="0" err="1"/>
              <a:t>포맷팅</a:t>
            </a:r>
            <a:r>
              <a:rPr lang="en-US" altLang="ko-KR" dirty="0"/>
              <a:t>(</a:t>
            </a:r>
            <a:r>
              <a:rPr lang="en-US" altLang="ko-KR" dirty="0" smtClean="0"/>
              <a:t>Formatting)</a:t>
            </a:r>
          </a:p>
          <a:p>
            <a:pPr lvl="3" latinLnBrk="1"/>
            <a:r>
              <a:rPr altLang="ko-KR" dirty="0" err="1"/>
              <a:t>디스크의</a:t>
            </a:r>
            <a:r>
              <a:rPr altLang="ko-KR" dirty="0"/>
              <a:t> </a:t>
            </a:r>
            <a:r>
              <a:rPr altLang="ko-KR" dirty="0" err="1"/>
              <a:t>구성을</a:t>
            </a:r>
            <a:r>
              <a:rPr altLang="ko-KR" dirty="0"/>
              <a:t> </a:t>
            </a:r>
            <a:r>
              <a:rPr altLang="ko-KR" dirty="0" err="1"/>
              <a:t>검사하고</a:t>
            </a:r>
            <a:r>
              <a:rPr lang="en-US" altLang="ko-KR" dirty="0"/>
              <a:t>, </a:t>
            </a:r>
            <a:r>
              <a:rPr altLang="ko-KR" dirty="0" err="1"/>
              <a:t>구성에</a:t>
            </a:r>
            <a:r>
              <a:rPr altLang="ko-KR" dirty="0"/>
              <a:t> </a:t>
            </a:r>
            <a:r>
              <a:rPr altLang="ko-KR" dirty="0" err="1"/>
              <a:t>관한</a:t>
            </a:r>
            <a:r>
              <a:rPr altLang="ko-KR" dirty="0"/>
              <a:t> </a:t>
            </a:r>
            <a:r>
              <a:rPr altLang="ko-KR" dirty="0" err="1"/>
              <a:t>정보와</a:t>
            </a:r>
            <a:r>
              <a:rPr altLang="ko-KR" dirty="0"/>
              <a:t> </a:t>
            </a:r>
            <a:r>
              <a:rPr altLang="ko-KR" dirty="0" err="1"/>
              <a:t>트랙의</a:t>
            </a:r>
            <a:r>
              <a:rPr altLang="ko-KR" dirty="0"/>
              <a:t> </a:t>
            </a:r>
            <a:r>
              <a:rPr altLang="ko-KR" dirty="0" err="1"/>
              <a:t>시작점</a:t>
            </a:r>
            <a:r>
              <a:rPr lang="en-US" altLang="ko-KR" dirty="0"/>
              <a:t>, </a:t>
            </a:r>
            <a:r>
              <a:rPr altLang="ko-KR" dirty="0" err="1"/>
              <a:t>섹터의</a:t>
            </a:r>
            <a:r>
              <a:rPr altLang="ko-KR" dirty="0"/>
              <a:t> </a:t>
            </a:r>
            <a:r>
              <a:rPr altLang="ko-KR" dirty="0" err="1"/>
              <a:t>시작과</a:t>
            </a:r>
            <a:r>
              <a:rPr altLang="ko-KR" dirty="0"/>
              <a:t> </a:t>
            </a:r>
            <a:r>
              <a:rPr altLang="ko-KR" dirty="0" err="1"/>
              <a:t>끝을</a:t>
            </a:r>
            <a:r>
              <a:rPr altLang="ko-KR" dirty="0"/>
              <a:t> </a:t>
            </a:r>
            <a:r>
              <a:rPr altLang="ko-KR" dirty="0" err="1"/>
              <a:t>구분하기</a:t>
            </a:r>
            <a:r>
              <a:rPr altLang="ko-KR" dirty="0"/>
              <a:t> </a:t>
            </a:r>
            <a:r>
              <a:rPr altLang="ko-KR" dirty="0" err="1"/>
              <a:t>위한</a:t>
            </a:r>
            <a:r>
              <a:rPr altLang="ko-KR" dirty="0"/>
              <a:t> </a:t>
            </a:r>
            <a:r>
              <a:rPr altLang="ko-KR" dirty="0" err="1"/>
              <a:t>제어</a:t>
            </a:r>
            <a:r>
              <a:rPr altLang="ko-KR" dirty="0"/>
              <a:t> </a:t>
            </a:r>
            <a:r>
              <a:rPr altLang="ko-KR" dirty="0" err="1"/>
              <a:t>정보</a:t>
            </a:r>
            <a:r>
              <a:rPr altLang="ko-KR" dirty="0"/>
              <a:t> </a:t>
            </a:r>
            <a:r>
              <a:rPr altLang="ko-KR" dirty="0" err="1"/>
              <a:t>등을</a:t>
            </a:r>
            <a:r>
              <a:rPr altLang="ko-KR" dirty="0"/>
              <a:t> </a:t>
            </a:r>
            <a:r>
              <a:rPr altLang="ko-KR" dirty="0" err="1"/>
              <a:t>디스크</a:t>
            </a:r>
            <a:r>
              <a:rPr altLang="ko-KR" dirty="0"/>
              <a:t> </a:t>
            </a:r>
            <a:r>
              <a:rPr altLang="ko-KR" dirty="0" err="1"/>
              <a:t>상의</a:t>
            </a:r>
            <a:r>
              <a:rPr altLang="ko-KR" dirty="0"/>
              <a:t> </a:t>
            </a:r>
            <a:r>
              <a:rPr altLang="ko-KR" dirty="0" err="1"/>
              <a:t>특정</a:t>
            </a:r>
            <a:r>
              <a:rPr altLang="ko-KR" dirty="0"/>
              <a:t> </a:t>
            </a:r>
            <a:r>
              <a:rPr altLang="ko-KR" dirty="0" err="1"/>
              <a:t>위치에</a:t>
            </a:r>
            <a:r>
              <a:rPr altLang="ko-KR" dirty="0"/>
              <a:t> </a:t>
            </a:r>
            <a:r>
              <a:rPr altLang="ko-KR" dirty="0" err="1"/>
              <a:t>저장하는</a:t>
            </a:r>
            <a:r>
              <a:rPr altLang="ko-KR" dirty="0"/>
              <a:t> </a:t>
            </a:r>
            <a:r>
              <a:rPr altLang="ko-KR" dirty="0" err="1" smtClean="0"/>
              <a:t>과정</a:t>
            </a:r>
            <a:r>
              <a:rPr lang="ko-KR" altLang="en-US" dirty="0" smtClean="0"/>
              <a:t>이다</a:t>
            </a:r>
            <a:r>
              <a:rPr altLang="ko-KR" dirty="0" smtClean="0"/>
              <a:t>. </a:t>
            </a:r>
            <a:endParaRPr lang="en-US" altLang="ko-KR" dirty="0"/>
          </a:p>
          <a:p>
            <a:pPr lvl="1" latinLnBrk="1"/>
            <a:r>
              <a:rPr altLang="ko-KR" dirty="0" err="1"/>
              <a:t>디스코</a:t>
            </a:r>
            <a:r>
              <a:rPr altLang="ko-KR" dirty="0"/>
              <a:t> </a:t>
            </a:r>
            <a:r>
              <a:rPr altLang="ko-KR" dirty="0" err="1"/>
              <a:t>포맷팅에</a:t>
            </a:r>
            <a:r>
              <a:rPr altLang="ko-KR" dirty="0"/>
              <a:t> </a:t>
            </a:r>
            <a:r>
              <a:rPr altLang="ko-KR" dirty="0" err="1"/>
              <a:t>의해서</a:t>
            </a:r>
            <a:r>
              <a:rPr altLang="ko-KR" dirty="0"/>
              <a:t> </a:t>
            </a:r>
            <a:r>
              <a:rPr altLang="ko-KR" dirty="0" err="1"/>
              <a:t>생성된</a:t>
            </a:r>
            <a:r>
              <a:rPr altLang="ko-KR" dirty="0"/>
              <a:t> </a:t>
            </a:r>
            <a:r>
              <a:rPr altLang="ko-KR" dirty="0" err="1"/>
              <a:t>자기</a:t>
            </a:r>
            <a:r>
              <a:rPr altLang="ko-KR" dirty="0"/>
              <a:t> </a:t>
            </a:r>
            <a:r>
              <a:rPr altLang="ko-KR" dirty="0" err="1"/>
              <a:t>디스크의</a:t>
            </a:r>
            <a:r>
              <a:rPr altLang="ko-KR" dirty="0"/>
              <a:t> </a:t>
            </a:r>
            <a:r>
              <a:rPr altLang="ko-KR" dirty="0" err="1"/>
              <a:t>트랙</a:t>
            </a:r>
            <a:r>
              <a:rPr altLang="ko-KR" dirty="0"/>
              <a:t> </a:t>
            </a:r>
            <a:r>
              <a:rPr altLang="ko-KR" dirty="0" err="1"/>
              <a:t>형식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트랙의 용량은 데이터를 저장할 수 있는 용량과 제어 정보를 저장하는 용량을 합한 크기와 같다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 영역과 제어 정보 영역 사이에 일정한 간격</a:t>
            </a:r>
            <a:r>
              <a:rPr dirty="0">
                <a:latin typeface="Arial" charset="0"/>
              </a:rPr>
              <a:t>(GAP)</a:t>
            </a:r>
            <a:r>
              <a:rPr lang="ko-KR" dirty="0">
                <a:latin typeface="Arial" charset="0"/>
              </a:rPr>
              <a:t>을 두어 </a:t>
            </a:r>
            <a:r>
              <a:rPr lang="ko-KR" dirty="0" smtClean="0">
                <a:latin typeface="Arial" charset="0"/>
              </a:rPr>
              <a:t>구분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제어 정보</a:t>
            </a:r>
            <a:r>
              <a:rPr dirty="0">
                <a:latin typeface="Arial" charset="0"/>
              </a:rPr>
              <a:t>(ID </a:t>
            </a:r>
            <a:r>
              <a:rPr lang="ko-KR" dirty="0">
                <a:latin typeface="Arial" charset="0"/>
              </a:rPr>
              <a:t>필드</a:t>
            </a:r>
            <a:r>
              <a:rPr dirty="0">
                <a:latin typeface="Arial" charset="0"/>
              </a:rPr>
              <a:t>)</a:t>
            </a:r>
            <a:r>
              <a:rPr lang="ko-KR" dirty="0">
                <a:latin typeface="Arial" charset="0"/>
              </a:rPr>
              <a:t>는 섹터를 구분하는데 필요한 </a:t>
            </a:r>
            <a:r>
              <a:rPr lang="ko-KR" dirty="0" err="1">
                <a:latin typeface="Arial" charset="0"/>
              </a:rPr>
              <a:t>식별자</a:t>
            </a:r>
            <a:r>
              <a:rPr lang="ko-KR" dirty="0">
                <a:latin typeface="Arial" charset="0"/>
              </a:rPr>
              <a:t> 또는 주소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dirty="0">
                <a:latin typeface="Arial" charset="0"/>
              </a:rPr>
              <a:t>SYNCH </a:t>
            </a:r>
            <a:r>
              <a:rPr lang="ko-KR" dirty="0">
                <a:latin typeface="Arial" charset="0"/>
              </a:rPr>
              <a:t>바이트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트랙 번호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헤드 번호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섹터 번호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오류검출 코드 등으로 </a:t>
            </a:r>
            <a:r>
              <a:rPr lang="ko-KR" dirty="0" smtClean="0">
                <a:latin typeface="Arial" charset="0"/>
              </a:rPr>
              <a:t>구성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dirty="0">
                <a:latin typeface="Arial" charset="0"/>
              </a:rPr>
              <a:t>SYNCH </a:t>
            </a:r>
            <a:r>
              <a:rPr lang="ko-KR" dirty="0">
                <a:latin typeface="Arial" charset="0"/>
              </a:rPr>
              <a:t>바이트는 트랙의 시작을 구분하는 특수한 비트 </a:t>
            </a:r>
            <a:r>
              <a:rPr lang="ko-KR" dirty="0" smtClean="0">
                <a:latin typeface="Arial" charset="0"/>
              </a:rPr>
              <a:t>패턴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r>
              <a:rPr dirty="0" smtClean="0">
                <a:latin typeface="Arial" charset="0"/>
              </a:rPr>
              <a:t> 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오류정정 부호는</a:t>
            </a:r>
            <a:r>
              <a:rPr dirty="0">
                <a:latin typeface="Arial" charset="0"/>
              </a:rPr>
              <a:t> CRC(Cyclic Redundancy Check</a:t>
            </a:r>
            <a:r>
              <a:rPr dirty="0" smtClean="0">
                <a:latin typeface="Arial" charset="0"/>
              </a:rPr>
              <a:t>)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057" y="2708920"/>
            <a:ext cx="5249084" cy="16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ko-KR" dirty="0" err="1"/>
              <a:t>자기</a:t>
            </a:r>
            <a:r>
              <a:rPr altLang="ko-KR" dirty="0"/>
              <a:t> </a:t>
            </a:r>
            <a:r>
              <a:rPr altLang="ko-KR" dirty="0" err="1"/>
              <a:t>디스크의</a:t>
            </a:r>
            <a:r>
              <a:rPr altLang="ko-KR" dirty="0"/>
              <a:t> </a:t>
            </a:r>
            <a:r>
              <a:rPr altLang="ko-KR" dirty="0" err="1"/>
              <a:t>물리적</a:t>
            </a:r>
            <a:r>
              <a:rPr altLang="ko-KR" dirty="0"/>
              <a:t> </a:t>
            </a:r>
            <a:r>
              <a:rPr altLang="ko-KR" dirty="0" err="1"/>
              <a:t>특징과</a:t>
            </a:r>
            <a:r>
              <a:rPr altLang="ko-KR" dirty="0"/>
              <a:t> </a:t>
            </a:r>
            <a:r>
              <a:rPr altLang="ko-KR" dirty="0" err="1" smtClean="0"/>
              <a:t>동작</a:t>
            </a:r>
            <a:endParaRPr lang="en-US" altLang="ko-KR" dirty="0" smtClean="0"/>
          </a:p>
          <a:p>
            <a:pPr lvl="1" latinLnBrk="1"/>
            <a:r>
              <a:rPr altLang="ko-KR" dirty="0" err="1"/>
              <a:t>헤드는</a:t>
            </a:r>
            <a:r>
              <a:rPr altLang="ko-KR" dirty="0"/>
              <a:t> </a:t>
            </a:r>
            <a:r>
              <a:rPr altLang="ko-KR" dirty="0" err="1"/>
              <a:t>고정되어</a:t>
            </a:r>
            <a:r>
              <a:rPr altLang="ko-KR" dirty="0"/>
              <a:t> </a:t>
            </a:r>
            <a:r>
              <a:rPr altLang="ko-KR" dirty="0" err="1"/>
              <a:t>있는</a:t>
            </a:r>
            <a:r>
              <a:rPr altLang="ko-KR" dirty="0"/>
              <a:t> </a:t>
            </a:r>
            <a:r>
              <a:rPr altLang="ko-KR" dirty="0" err="1"/>
              <a:t>고정</a:t>
            </a:r>
            <a:r>
              <a:rPr altLang="ko-KR" dirty="0"/>
              <a:t> </a:t>
            </a:r>
            <a:r>
              <a:rPr altLang="ko-KR" dirty="0" err="1"/>
              <a:t>헤드와</a:t>
            </a:r>
            <a:r>
              <a:rPr altLang="ko-KR" dirty="0"/>
              <a:t> </a:t>
            </a:r>
            <a:r>
              <a:rPr altLang="ko-KR" dirty="0" err="1"/>
              <a:t>원형</a:t>
            </a:r>
            <a:r>
              <a:rPr altLang="ko-KR" dirty="0"/>
              <a:t> </a:t>
            </a:r>
            <a:r>
              <a:rPr altLang="ko-KR" dirty="0" err="1"/>
              <a:t>평판</a:t>
            </a:r>
            <a:r>
              <a:rPr altLang="ko-KR" dirty="0"/>
              <a:t> </a:t>
            </a:r>
            <a:r>
              <a:rPr altLang="ko-KR" dirty="0" err="1"/>
              <a:t>위를</a:t>
            </a:r>
            <a:r>
              <a:rPr altLang="ko-KR" dirty="0"/>
              <a:t> </a:t>
            </a:r>
            <a:r>
              <a:rPr altLang="ko-KR" dirty="0" err="1"/>
              <a:t>이동하면서</a:t>
            </a:r>
            <a:r>
              <a:rPr altLang="ko-KR" dirty="0"/>
              <a:t> </a:t>
            </a:r>
            <a:r>
              <a:rPr altLang="ko-KR" dirty="0" err="1"/>
              <a:t>쓰기와</a:t>
            </a:r>
            <a:r>
              <a:rPr altLang="ko-KR" dirty="0"/>
              <a:t> </a:t>
            </a:r>
            <a:r>
              <a:rPr altLang="ko-KR" dirty="0" err="1"/>
              <a:t>읽기를</a:t>
            </a:r>
            <a:r>
              <a:rPr altLang="ko-KR" dirty="0"/>
              <a:t> 할 수 </a:t>
            </a:r>
            <a:r>
              <a:rPr altLang="ko-KR" dirty="0" err="1"/>
              <a:t>있는</a:t>
            </a:r>
            <a:r>
              <a:rPr altLang="ko-KR" dirty="0"/>
              <a:t> </a:t>
            </a:r>
            <a:r>
              <a:rPr altLang="ko-KR" dirty="0" err="1"/>
              <a:t>이동</a:t>
            </a:r>
            <a:r>
              <a:rPr altLang="ko-KR" dirty="0"/>
              <a:t> </a:t>
            </a:r>
            <a:r>
              <a:rPr altLang="ko-KR" dirty="0" err="1"/>
              <a:t>가능</a:t>
            </a:r>
            <a:r>
              <a:rPr altLang="ko-KR" dirty="0"/>
              <a:t> </a:t>
            </a:r>
            <a:r>
              <a:rPr altLang="ko-KR" dirty="0" err="1"/>
              <a:t>헤드로</a:t>
            </a:r>
            <a:r>
              <a:rPr altLang="ko-KR" dirty="0"/>
              <a:t> </a:t>
            </a:r>
            <a:r>
              <a:rPr altLang="ko-KR" dirty="0" err="1"/>
              <a:t>구분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고정 헤드는 트랙 수만큼의 헤드가 있어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헤드가 이동할 필요가 없다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이동 가능 헤드는 하나의 헤드로 여러 개의 트랙에 읽기와 쓰기를 한다</a:t>
            </a:r>
            <a:r>
              <a:rPr dirty="0">
                <a:latin typeface="Arial" charset="0"/>
              </a:rPr>
              <a:t>. </a:t>
            </a:r>
          </a:p>
          <a:p>
            <a:pPr lvl="1" latinLnBrk="1"/>
            <a:r>
              <a:rPr altLang="ko-KR" dirty="0" err="1"/>
              <a:t>고정</a:t>
            </a:r>
            <a:r>
              <a:rPr altLang="ko-KR" dirty="0"/>
              <a:t> </a:t>
            </a:r>
            <a:r>
              <a:rPr altLang="ko-KR" dirty="0" err="1"/>
              <a:t>헤드와</a:t>
            </a:r>
            <a:r>
              <a:rPr altLang="ko-KR" dirty="0"/>
              <a:t> </a:t>
            </a:r>
            <a:r>
              <a:rPr altLang="ko-KR" dirty="0" err="1"/>
              <a:t>이동</a:t>
            </a:r>
            <a:r>
              <a:rPr altLang="ko-KR" dirty="0"/>
              <a:t> </a:t>
            </a:r>
            <a:r>
              <a:rPr altLang="ko-KR" dirty="0" err="1"/>
              <a:t>헤드의</a:t>
            </a:r>
            <a:r>
              <a:rPr altLang="ko-KR" dirty="0"/>
              <a:t> </a:t>
            </a:r>
            <a:r>
              <a:rPr altLang="ko-KR" dirty="0" err="1"/>
              <a:t>동작</a:t>
            </a:r>
            <a:r>
              <a:rPr lang="en-US" altLang="ko-KR" dirty="0"/>
              <a:t> </a:t>
            </a:r>
            <a:endParaRPr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29" y="3399483"/>
            <a:ext cx="7034616" cy="297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/>
              <a:t>보조기억장치의 특징을 이해한다</a:t>
            </a:r>
            <a:r>
              <a:rPr lang="en-US" altLang="ko-KR" sz="2400" dirty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자기 디스크 </a:t>
            </a:r>
            <a:r>
              <a:rPr lang="ko-KR" altLang="en-US" sz="2400" dirty="0"/>
              <a:t>기억장치의 원리와 특성을 </a:t>
            </a:r>
            <a:r>
              <a:rPr lang="ko-KR" altLang="en-US" sz="2400" dirty="0" smtClean="0"/>
              <a:t>이해한다</a:t>
            </a:r>
            <a:r>
              <a:rPr lang="en-US" altLang="ko-KR" sz="2400" dirty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en-US" altLang="ko-KR" sz="2400" dirty="0"/>
              <a:t>RAID </a:t>
            </a:r>
            <a:r>
              <a:rPr lang="ko-KR" altLang="en-US" sz="2400" dirty="0"/>
              <a:t>기억장치와 그 종류를 </a:t>
            </a:r>
            <a:r>
              <a:rPr lang="ko-KR" altLang="en-US" sz="2400" dirty="0" smtClean="0"/>
              <a:t>이</a:t>
            </a:r>
            <a:r>
              <a:rPr lang="ko-KR" altLang="en-US" sz="2400" dirty="0"/>
              <a:t>해</a:t>
            </a:r>
            <a:r>
              <a:rPr lang="ko-KR" altLang="en-US" sz="2400" dirty="0" smtClean="0"/>
              <a:t>한다</a:t>
            </a:r>
            <a:r>
              <a:rPr lang="en-US" altLang="ko-KR" sz="2400" dirty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/>
              <a:t>광 기억장치의 특징과 종류를 </a:t>
            </a:r>
            <a:r>
              <a:rPr lang="ko-KR" altLang="en-US" sz="2400" dirty="0" smtClean="0"/>
              <a:t>이해한다</a:t>
            </a:r>
            <a:r>
              <a:rPr lang="en-US" altLang="ko-KR" sz="2400" dirty="0"/>
              <a:t>.</a:t>
            </a:r>
            <a:endParaRPr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ko-KR" dirty="0" err="1"/>
              <a:t>디스크의</a:t>
            </a:r>
            <a:r>
              <a:rPr altLang="ko-KR" dirty="0"/>
              <a:t> </a:t>
            </a:r>
            <a:r>
              <a:rPr altLang="ko-KR" dirty="0" err="1"/>
              <a:t>성능과</a:t>
            </a:r>
            <a:r>
              <a:rPr altLang="ko-KR" dirty="0"/>
              <a:t> </a:t>
            </a:r>
            <a:r>
              <a:rPr altLang="ko-KR" dirty="0" err="1" smtClean="0"/>
              <a:t>파라미터</a:t>
            </a:r>
            <a:endParaRPr lang="en-US" altLang="ko-KR" dirty="0" smtClean="0"/>
          </a:p>
          <a:p>
            <a:pPr lvl="1" latinLnBrk="1"/>
            <a:r>
              <a:rPr altLang="ko-KR" spc="-100" dirty="0" err="1"/>
              <a:t>자기</a:t>
            </a:r>
            <a:r>
              <a:rPr altLang="ko-KR" spc="-100" dirty="0"/>
              <a:t> </a:t>
            </a:r>
            <a:r>
              <a:rPr altLang="ko-KR" spc="-100" dirty="0" err="1"/>
              <a:t>디스크를</a:t>
            </a:r>
            <a:r>
              <a:rPr altLang="ko-KR" spc="-100" dirty="0"/>
              <a:t> </a:t>
            </a:r>
            <a:r>
              <a:rPr altLang="ko-KR" spc="-100" dirty="0" err="1"/>
              <a:t>읽고</a:t>
            </a:r>
            <a:r>
              <a:rPr altLang="ko-KR" spc="-100" dirty="0"/>
              <a:t> </a:t>
            </a:r>
            <a:r>
              <a:rPr altLang="ko-KR" spc="-100" dirty="0" err="1"/>
              <a:t>쓰는</a:t>
            </a:r>
            <a:r>
              <a:rPr altLang="ko-KR" spc="-100" dirty="0"/>
              <a:t> </a:t>
            </a:r>
            <a:r>
              <a:rPr altLang="ko-KR" spc="-100" dirty="0" err="1"/>
              <a:t>동작은</a:t>
            </a:r>
            <a:r>
              <a:rPr altLang="ko-KR" spc="-100" dirty="0"/>
              <a:t> </a:t>
            </a:r>
            <a:r>
              <a:rPr altLang="ko-KR" spc="-100" dirty="0" err="1"/>
              <a:t>다음과</a:t>
            </a:r>
            <a:r>
              <a:rPr altLang="ko-KR" spc="-100" dirty="0"/>
              <a:t> </a:t>
            </a:r>
            <a:r>
              <a:rPr altLang="ko-KR" spc="-100" dirty="0" err="1"/>
              <a:t>같이</a:t>
            </a:r>
            <a:r>
              <a:rPr altLang="ko-KR" spc="-100" dirty="0"/>
              <a:t> 세 </a:t>
            </a:r>
            <a:r>
              <a:rPr altLang="ko-KR" spc="-100" dirty="0" err="1"/>
              <a:t>단계의</a:t>
            </a:r>
            <a:r>
              <a:rPr altLang="ko-KR" spc="-100" dirty="0"/>
              <a:t> </a:t>
            </a:r>
            <a:r>
              <a:rPr altLang="ko-KR" spc="-100" dirty="0" err="1"/>
              <a:t>과정</a:t>
            </a:r>
            <a:r>
              <a:rPr altLang="ko-KR" spc="-100" dirty="0"/>
              <a:t> </a:t>
            </a:r>
            <a:r>
              <a:rPr altLang="ko-KR" spc="-100" dirty="0" err="1"/>
              <a:t>통해서</a:t>
            </a:r>
            <a:r>
              <a:rPr altLang="ko-KR" spc="-100" dirty="0"/>
              <a:t> </a:t>
            </a:r>
            <a:r>
              <a:rPr altLang="ko-KR" spc="-100" dirty="0" err="1"/>
              <a:t>완성</a:t>
            </a:r>
            <a:endParaRPr lang="en-US" altLang="ko-KR" spc="-100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 smtClean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lvl="1" latinLnBrk="1"/>
            <a:r>
              <a:rPr altLang="ko-KR" dirty="0"/>
              <a:t>이 </a:t>
            </a:r>
            <a:r>
              <a:rPr altLang="ko-KR" dirty="0" err="1"/>
              <a:t>과정</a:t>
            </a:r>
            <a:r>
              <a:rPr lang="en-US" altLang="ko-KR" dirty="0"/>
              <a:t> </a:t>
            </a:r>
            <a:r>
              <a:rPr altLang="ko-KR" dirty="0" err="1"/>
              <a:t>동안</a:t>
            </a:r>
            <a:r>
              <a:rPr altLang="ko-KR" dirty="0"/>
              <a:t> </a:t>
            </a:r>
            <a:r>
              <a:rPr altLang="ko-KR" dirty="0" err="1"/>
              <a:t>소요되는</a:t>
            </a:r>
            <a:r>
              <a:rPr altLang="ko-KR" dirty="0"/>
              <a:t> </a:t>
            </a:r>
            <a:r>
              <a:rPr altLang="ko-KR" dirty="0" err="1"/>
              <a:t>시간을</a:t>
            </a:r>
            <a:r>
              <a:rPr altLang="ko-KR" dirty="0"/>
              <a:t> </a:t>
            </a:r>
            <a:r>
              <a:rPr altLang="ko-KR" dirty="0" err="1"/>
              <a:t>디스크</a:t>
            </a:r>
            <a:r>
              <a:rPr altLang="ko-KR" dirty="0"/>
              <a:t> </a:t>
            </a:r>
            <a:r>
              <a:rPr dirty="0" err="1"/>
              <a:t>접근</a:t>
            </a:r>
            <a:r>
              <a:rPr altLang="ko-KR" dirty="0"/>
              <a:t> </a:t>
            </a:r>
            <a:r>
              <a:rPr altLang="ko-KR" dirty="0" err="1"/>
              <a:t>시간이라</a:t>
            </a:r>
            <a:r>
              <a:rPr lang="en-US" altLang="ko-KR" dirty="0"/>
              <a:t> </a:t>
            </a:r>
            <a:r>
              <a:rPr dirty="0" err="1"/>
              <a:t>한</a:t>
            </a:r>
            <a:r>
              <a:rPr altLang="ko-KR" dirty="0" err="1"/>
              <a:t>다</a:t>
            </a:r>
            <a:r>
              <a:rPr lang="en-US" altLang="ko-KR" dirty="0"/>
              <a:t>. </a:t>
            </a:r>
            <a:endParaRPr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44824"/>
            <a:ext cx="5715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28" y="5229200"/>
            <a:ext cx="6393332" cy="6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디스크</a:t>
            </a:r>
            <a:r>
              <a:rPr altLang="en-US" dirty="0" smtClean="0"/>
              <a:t> </a:t>
            </a:r>
            <a:r>
              <a:rPr altLang="en-US" dirty="0" err="1" smtClean="0"/>
              <a:t>접근</a:t>
            </a:r>
            <a:r>
              <a:rPr altLang="en-US" dirty="0" smtClean="0"/>
              <a:t> </a:t>
            </a:r>
            <a:r>
              <a:rPr altLang="en-US" dirty="0" err="1" smtClean="0"/>
              <a:t>시간</a:t>
            </a:r>
            <a:endParaRPr lang="en-US" altLang="en-US" dirty="0" smtClean="0"/>
          </a:p>
          <a:p>
            <a:pPr lvl="1" latinLnBrk="1"/>
            <a:r>
              <a:rPr altLang="ko-KR" dirty="0" err="1"/>
              <a:t>탐색</a:t>
            </a:r>
            <a:r>
              <a:rPr altLang="ko-KR" dirty="0"/>
              <a:t> </a:t>
            </a:r>
            <a:r>
              <a:rPr altLang="ko-KR" dirty="0" err="1"/>
              <a:t>시간</a:t>
            </a:r>
            <a:r>
              <a:rPr lang="en-US" altLang="ko-KR" dirty="0"/>
              <a:t>(seek </a:t>
            </a:r>
            <a:r>
              <a:rPr lang="en-US" altLang="ko-KR" dirty="0" smtClean="0"/>
              <a:t>time, TS)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spc="-100" dirty="0">
                <a:latin typeface="Arial" charset="0"/>
              </a:rPr>
              <a:t>디스크 팔이 원하는 트랙으로 이동하는데 걸리는 시간을 탐색 시간이라고 한다</a:t>
            </a:r>
            <a:r>
              <a:rPr spc="-100" dirty="0">
                <a:latin typeface="Arial" charset="0"/>
              </a:rPr>
              <a:t>.  </a:t>
            </a:r>
            <a:endParaRPr lang="en-US" spc="-10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 smtClean="0">
                <a:latin typeface="Arial" charset="0"/>
              </a:rPr>
              <a:t>TS </a:t>
            </a:r>
            <a:r>
              <a:rPr dirty="0">
                <a:latin typeface="Arial" charset="0"/>
              </a:rPr>
              <a:t>= s + m x n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dirty="0">
                <a:latin typeface="Arial" charset="0"/>
              </a:rPr>
              <a:t>TS : </a:t>
            </a:r>
            <a:r>
              <a:rPr lang="ko-KR" dirty="0">
                <a:latin typeface="Arial" charset="0"/>
              </a:rPr>
              <a:t>추적 탐색시간</a:t>
            </a:r>
            <a:r>
              <a:rPr dirty="0">
                <a:latin typeface="Arial" charset="0"/>
              </a:rPr>
              <a:t>, s : </a:t>
            </a:r>
            <a:r>
              <a:rPr lang="ko-KR" dirty="0">
                <a:latin typeface="Arial" charset="0"/>
              </a:rPr>
              <a:t>시작 </a:t>
            </a:r>
            <a:r>
              <a:rPr lang="ko-KR" dirty="0" smtClean="0">
                <a:latin typeface="Arial" charset="0"/>
              </a:rPr>
              <a:t>시간</a:t>
            </a:r>
            <a:r>
              <a:rPr dirty="0" smtClean="0">
                <a:latin typeface="Arial" charset="0"/>
              </a:rPr>
              <a:t> </a:t>
            </a:r>
          </a:p>
          <a:p>
            <a:pPr lvl="4">
              <a:tabLst>
                <a:tab pos="269875" algn="l"/>
              </a:tabLst>
            </a:pPr>
            <a:r>
              <a:rPr dirty="0" smtClean="0">
                <a:latin typeface="Arial" charset="0"/>
              </a:rPr>
              <a:t>m </a:t>
            </a:r>
            <a:r>
              <a:rPr dirty="0">
                <a:latin typeface="Arial" charset="0"/>
              </a:rPr>
              <a:t>: </a:t>
            </a:r>
            <a:r>
              <a:rPr lang="ko-KR" dirty="0">
                <a:latin typeface="Arial" charset="0"/>
              </a:rPr>
              <a:t>디스크 드라이브에 따른 </a:t>
            </a:r>
            <a:r>
              <a:rPr lang="ko-KR" dirty="0" smtClean="0">
                <a:latin typeface="Arial" charset="0"/>
              </a:rPr>
              <a:t>상수</a:t>
            </a:r>
            <a:r>
              <a:rPr dirty="0" smtClean="0">
                <a:latin typeface="Arial" charset="0"/>
              </a:rPr>
              <a:t>, </a:t>
            </a:r>
            <a:r>
              <a:rPr dirty="0">
                <a:latin typeface="Arial" charset="0"/>
              </a:rPr>
              <a:t>n : </a:t>
            </a:r>
            <a:r>
              <a:rPr lang="ko-KR" dirty="0">
                <a:latin typeface="Arial" charset="0"/>
              </a:rPr>
              <a:t>통과한 트랙 </a:t>
            </a:r>
            <a:r>
              <a:rPr lang="ko-KR" dirty="0" smtClean="0">
                <a:latin typeface="Arial" charset="0"/>
              </a:rPr>
              <a:t>수</a:t>
            </a:r>
            <a:endParaRPr lang="en-US" altLang="ko-KR" dirty="0" smtClean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회전</a:t>
            </a:r>
            <a:r>
              <a:rPr altLang="ko-KR" dirty="0"/>
              <a:t> </a:t>
            </a:r>
            <a:r>
              <a:rPr altLang="ko-KR" dirty="0" err="1"/>
              <a:t>지연</a:t>
            </a:r>
            <a:r>
              <a:rPr lang="en-US" altLang="ko-KR" dirty="0"/>
              <a:t>(rotational latency)</a:t>
            </a:r>
            <a:endParaRPr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원하는 데이터를 저장하고 있는 섹터가 헤드 아래로 회전되어 올 때까지 </a:t>
            </a:r>
            <a:r>
              <a:rPr lang="ko-KR" dirty="0" smtClean="0">
                <a:latin typeface="Arial" charset="0"/>
              </a:rPr>
              <a:t>대기하는 </a:t>
            </a:r>
            <a:r>
              <a:rPr lang="ko-KR" dirty="0">
                <a:latin typeface="Arial" charset="0"/>
              </a:rPr>
              <a:t>시간을 </a:t>
            </a:r>
            <a:r>
              <a:rPr lang="en-US" altLang="ko-KR" dirty="0" smtClean="0">
                <a:latin typeface="Arial" charset="0"/>
              </a:rPr>
              <a:t>‘</a:t>
            </a:r>
            <a:r>
              <a:rPr lang="ko-KR" dirty="0" smtClean="0">
                <a:latin typeface="Arial" charset="0"/>
              </a:rPr>
              <a:t>회전 지연</a:t>
            </a:r>
            <a:r>
              <a:rPr lang="en-US" altLang="ko-KR" dirty="0" smtClean="0">
                <a:latin typeface="Arial" charset="0"/>
              </a:rPr>
              <a:t>’</a:t>
            </a:r>
            <a:r>
              <a:rPr lang="ko-KR" dirty="0" smtClean="0">
                <a:latin typeface="Arial" charset="0"/>
              </a:rPr>
              <a:t>이라고 </a:t>
            </a:r>
            <a:r>
              <a:rPr lang="ko-KR" dirty="0">
                <a:latin typeface="Arial" charset="0"/>
              </a:rPr>
              <a:t>한다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일반 디스크의 회전 속도가</a:t>
            </a:r>
            <a:r>
              <a:rPr dirty="0">
                <a:latin typeface="Arial" charset="0"/>
              </a:rPr>
              <a:t> 3600rpm</a:t>
            </a:r>
            <a:r>
              <a:rPr lang="ko-KR" dirty="0">
                <a:latin typeface="Arial" charset="0"/>
              </a:rPr>
              <a:t>이라고 </a:t>
            </a:r>
            <a:r>
              <a:rPr lang="ko-KR" dirty="0" smtClean="0">
                <a:latin typeface="Arial" charset="0"/>
              </a:rPr>
              <a:t>한다면</a:t>
            </a:r>
            <a:r>
              <a:rPr lang="en-US" altLang="ko-KR" dirty="0" smtClean="0">
                <a:latin typeface="Arial" charset="0"/>
              </a:rPr>
              <a:t>.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한 바퀴 회전에 걸리는 시간은 </a:t>
            </a:r>
            <a:r>
              <a:rPr dirty="0">
                <a:latin typeface="Arial" charset="0"/>
              </a:rPr>
              <a:t>16.7ms</a:t>
            </a:r>
            <a:r>
              <a:rPr lang="ko-KR" dirty="0">
                <a:latin typeface="Arial" charset="0"/>
              </a:rPr>
              <a:t>가 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이때 평균 회전 지연은</a:t>
            </a:r>
            <a:r>
              <a:rPr dirty="0">
                <a:latin typeface="Arial" charset="0"/>
              </a:rPr>
              <a:t> 8.3ms</a:t>
            </a:r>
            <a:r>
              <a:rPr lang="ko-KR" dirty="0">
                <a:latin typeface="Arial" charset="0"/>
              </a:rPr>
              <a:t>가 된다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플로피 디스크의 경우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회전 속도가 </a:t>
            </a:r>
            <a:r>
              <a:rPr dirty="0">
                <a:latin typeface="Arial" charset="0"/>
              </a:rPr>
              <a:t>300rpm ~ 600rpm </a:t>
            </a:r>
            <a:r>
              <a:rPr lang="ko-KR" dirty="0">
                <a:latin typeface="Arial" charset="0"/>
              </a:rPr>
              <a:t>정도라면 평균 회전 지연은</a:t>
            </a:r>
            <a:r>
              <a:rPr dirty="0">
                <a:latin typeface="Arial" charset="0"/>
              </a:rPr>
              <a:t> 100 ms ~ </a:t>
            </a:r>
            <a:r>
              <a:rPr dirty="0" smtClean="0">
                <a:latin typeface="Arial" charset="0"/>
              </a:rPr>
              <a:t>200ms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latinLnBrk="1"/>
            <a:r>
              <a:rPr dirty="0" smtClean="0"/>
              <a:t>전송시간</a:t>
            </a:r>
            <a:r>
              <a:rPr lang="en-US" dirty="0" smtClean="0"/>
              <a:t>(T)</a:t>
            </a:r>
            <a:endParaRPr dirty="0"/>
          </a:p>
          <a:p>
            <a:pPr lvl="3" latinLnBrk="1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전송 시간은 데이터를 전송하는 데 걸리는 시간 </a:t>
            </a:r>
            <a:endParaRPr lang="en-US" altLang="ko-KR" dirty="0" smtClean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 </a:t>
            </a:r>
            <a:r>
              <a:rPr dirty="0">
                <a:latin typeface="Arial" charset="0"/>
              </a:rPr>
              <a:t>T = b / </a:t>
            </a:r>
            <a:r>
              <a:rPr dirty="0" err="1">
                <a:latin typeface="Arial" charset="0"/>
              </a:rPr>
              <a:t>rN</a:t>
            </a:r>
            <a:r>
              <a:rPr lang="ko-KR" altLang="en-US" dirty="0">
                <a:latin typeface="Arial" charset="0"/>
              </a:rPr>
              <a:t> </a:t>
            </a:r>
            <a:r>
              <a:rPr dirty="0">
                <a:latin typeface="Arial" charset="0"/>
              </a:rPr>
              <a:t>= (</a:t>
            </a:r>
            <a:r>
              <a:rPr dirty="0" err="1">
                <a:latin typeface="Arial" charset="0"/>
              </a:rPr>
              <a:t>tr</a:t>
            </a:r>
            <a:r>
              <a:rPr lang="ko-KR" altLang="en-US" dirty="0">
                <a:latin typeface="Arial" charset="0"/>
              </a:rPr>
              <a:t>*</a:t>
            </a:r>
            <a:r>
              <a:rPr dirty="0">
                <a:latin typeface="Arial" charset="0"/>
              </a:rPr>
              <a:t>b)/N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dirty="0">
                <a:latin typeface="Arial" charset="0"/>
              </a:rPr>
              <a:t>T : </a:t>
            </a:r>
            <a:r>
              <a:rPr lang="ko-KR" altLang="en-US" dirty="0">
                <a:latin typeface="Arial" charset="0"/>
              </a:rPr>
              <a:t>전송 시간</a:t>
            </a:r>
            <a:r>
              <a:rPr dirty="0">
                <a:latin typeface="Arial" charset="0"/>
              </a:rPr>
              <a:t>, b : </a:t>
            </a:r>
            <a:r>
              <a:rPr lang="ko-KR" altLang="en-US" dirty="0">
                <a:latin typeface="Arial" charset="0"/>
              </a:rPr>
              <a:t>전송될 바이트 </a:t>
            </a:r>
            <a:r>
              <a:rPr lang="ko-KR" altLang="en-US" dirty="0" smtClean="0">
                <a:latin typeface="Arial" charset="0"/>
              </a:rPr>
              <a:t>수</a:t>
            </a:r>
            <a:r>
              <a:rPr dirty="0" smtClean="0">
                <a:latin typeface="Arial" charset="0"/>
              </a:rPr>
              <a:t> </a:t>
            </a:r>
          </a:p>
          <a:p>
            <a:pPr lvl="4">
              <a:tabLst>
                <a:tab pos="269875" algn="l"/>
              </a:tabLst>
            </a:pPr>
            <a:r>
              <a:rPr dirty="0" smtClean="0">
                <a:latin typeface="Arial" charset="0"/>
              </a:rPr>
              <a:t>N </a:t>
            </a:r>
            <a:r>
              <a:rPr dirty="0">
                <a:latin typeface="Arial" charset="0"/>
              </a:rPr>
              <a:t>: </a:t>
            </a:r>
            <a:r>
              <a:rPr lang="ko-KR" altLang="en-US" dirty="0">
                <a:latin typeface="Arial" charset="0"/>
              </a:rPr>
              <a:t>트랙의 전체 바이트 수</a:t>
            </a:r>
            <a:r>
              <a:rPr dirty="0">
                <a:latin typeface="Arial" charset="0"/>
              </a:rPr>
              <a:t>, r : </a:t>
            </a:r>
            <a:r>
              <a:rPr lang="ko-KR" altLang="en-US" dirty="0">
                <a:latin typeface="Arial" charset="0"/>
              </a:rPr>
              <a:t>회전 속도 </a:t>
            </a:r>
            <a:r>
              <a:rPr dirty="0">
                <a:latin typeface="Arial" charset="0"/>
              </a:rPr>
              <a:t>(</a:t>
            </a:r>
            <a:r>
              <a:rPr lang="ko-KR" altLang="en-US" dirty="0">
                <a:latin typeface="Arial" charset="0"/>
              </a:rPr>
              <a:t>초당 회전 수</a:t>
            </a:r>
            <a:r>
              <a:rPr dirty="0">
                <a:latin typeface="Arial" charset="0"/>
              </a:rPr>
              <a:t>)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dirty="0" err="1">
                <a:latin typeface="Arial" charset="0"/>
              </a:rPr>
              <a:t>tr</a:t>
            </a:r>
            <a:r>
              <a:rPr lang="ko-KR" altLang="en-US" dirty="0">
                <a:latin typeface="Arial" charset="0"/>
              </a:rPr>
              <a:t> </a:t>
            </a:r>
            <a:r>
              <a:rPr dirty="0">
                <a:latin typeface="Arial" charset="0"/>
              </a:rPr>
              <a:t>: 1</a:t>
            </a:r>
            <a:r>
              <a:rPr lang="ko-KR" altLang="en-US" dirty="0">
                <a:latin typeface="Arial" charset="0"/>
              </a:rPr>
              <a:t>회전하는데 소요되는 시간 </a:t>
            </a:r>
            <a:r>
              <a:rPr dirty="0">
                <a:latin typeface="Arial" charset="0"/>
              </a:rPr>
              <a:t>= </a:t>
            </a:r>
            <a:r>
              <a:rPr dirty="0" smtClean="0">
                <a:latin typeface="Arial" charset="0"/>
              </a:rPr>
              <a:t>1/r</a:t>
            </a:r>
          </a:p>
          <a:p>
            <a:pPr lvl="4">
              <a:tabLst>
                <a:tab pos="269875" algn="l"/>
              </a:tabLst>
            </a:pPr>
            <a:endParaRPr lang="ko-KR" altLang="en-US" dirty="0">
              <a:latin typeface="Arial" charset="0"/>
            </a:endParaRPr>
          </a:p>
          <a:p>
            <a:pPr lvl="1" latinLnBrk="1"/>
            <a:r>
              <a:rPr dirty="0"/>
              <a:t> 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평균</a:t>
            </a:r>
            <a:r>
              <a:rPr dirty="0"/>
              <a:t> </a:t>
            </a:r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시간</a:t>
            </a:r>
            <a:r>
              <a:rPr lang="en-US" altLang="ko-KR" dirty="0"/>
              <a:t>(</a:t>
            </a:r>
            <a:r>
              <a:rPr lang="en-US" altLang="ko-KR" dirty="0" smtClean="0"/>
              <a:t>Ta)</a:t>
            </a:r>
          </a:p>
          <a:p>
            <a:pPr lvl="3" latinLnBrk="1"/>
            <a:r>
              <a:rPr dirty="0" smtClean="0">
                <a:latin typeface="Arial" charset="0"/>
              </a:rPr>
              <a:t>Ta </a:t>
            </a:r>
            <a:r>
              <a:rPr dirty="0">
                <a:latin typeface="Arial" charset="0"/>
              </a:rPr>
              <a:t>= TS + ½ r + b/</a:t>
            </a:r>
            <a:r>
              <a:rPr dirty="0" err="1">
                <a:latin typeface="Arial" charset="0"/>
              </a:rPr>
              <a:t>rN</a:t>
            </a:r>
            <a:r>
              <a:rPr lang="ko-KR" altLang="en-US" dirty="0">
                <a:latin typeface="Arial" charset="0"/>
              </a:rPr>
              <a:t> </a:t>
            </a:r>
            <a:r>
              <a:rPr dirty="0">
                <a:latin typeface="Arial" charset="0"/>
              </a:rPr>
              <a:t>= TS + ½ r + (</a:t>
            </a:r>
            <a:r>
              <a:rPr dirty="0" err="1">
                <a:latin typeface="Arial" charset="0"/>
              </a:rPr>
              <a:t>tr</a:t>
            </a:r>
            <a:r>
              <a:rPr lang="ko-KR" altLang="en-US" dirty="0">
                <a:latin typeface="Arial" charset="0"/>
              </a:rPr>
              <a:t>*</a:t>
            </a:r>
            <a:r>
              <a:rPr dirty="0">
                <a:latin typeface="Arial" charset="0"/>
              </a:rPr>
              <a:t>b)/N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ko-KR" dirty="0" err="1"/>
              <a:t>전체</a:t>
            </a:r>
            <a:r>
              <a:rPr altLang="ko-KR" dirty="0"/>
              <a:t> </a:t>
            </a:r>
            <a:r>
              <a:rPr altLang="ko-KR" dirty="0" err="1"/>
              <a:t>평균</a:t>
            </a:r>
            <a:r>
              <a:rPr altLang="ko-KR" dirty="0"/>
              <a:t> </a:t>
            </a:r>
            <a:r>
              <a:rPr dirty="0" err="1"/>
              <a:t>접근</a:t>
            </a:r>
            <a:r>
              <a:rPr altLang="ko-KR" dirty="0"/>
              <a:t> </a:t>
            </a:r>
            <a:r>
              <a:rPr altLang="ko-KR" dirty="0" err="1"/>
              <a:t>시간</a:t>
            </a:r>
            <a:r>
              <a:rPr lang="en-US" altLang="ko-KR" dirty="0"/>
              <a:t>(</a:t>
            </a:r>
            <a:r>
              <a:rPr lang="en-US" altLang="ko-KR" dirty="0" smtClean="0"/>
              <a:t>Ta)</a:t>
            </a:r>
          </a:p>
          <a:p>
            <a:pPr marL="269875" lvl="2" indent="0">
              <a:buFont typeface="Wingdings" pitchFamily="2" charset="2"/>
              <a:buNone/>
            </a:pPr>
            <a:r>
              <a:rPr sz="1800" dirty="0">
                <a:latin typeface="+mn-ea"/>
                <a:ea typeface="+mn-ea"/>
              </a:rPr>
              <a:t>[</a:t>
            </a:r>
            <a:r>
              <a:rPr lang="ko-KR" sz="1800" dirty="0">
                <a:latin typeface="+mn-ea"/>
                <a:ea typeface="+mn-ea"/>
              </a:rPr>
              <a:t>예</a:t>
            </a:r>
            <a:r>
              <a:rPr sz="1800" dirty="0">
                <a:latin typeface="+mn-ea"/>
                <a:ea typeface="+mn-ea"/>
              </a:rPr>
              <a:t>] </a:t>
            </a:r>
            <a:r>
              <a:rPr lang="ko-KR" sz="1800" dirty="0">
                <a:latin typeface="+mn-ea"/>
                <a:ea typeface="+mn-ea"/>
              </a:rPr>
              <a:t>평균 탐색 시간</a:t>
            </a:r>
            <a:r>
              <a:rPr sz="1800" dirty="0">
                <a:latin typeface="+mn-ea"/>
                <a:ea typeface="+mn-ea"/>
              </a:rPr>
              <a:t> = 15ms, </a:t>
            </a:r>
            <a:r>
              <a:rPr lang="ko-KR" sz="1800" dirty="0">
                <a:latin typeface="+mn-ea"/>
                <a:ea typeface="+mn-ea"/>
              </a:rPr>
              <a:t>전송률</a:t>
            </a:r>
            <a:r>
              <a:rPr sz="1800" dirty="0">
                <a:latin typeface="+mn-ea"/>
                <a:ea typeface="+mn-ea"/>
              </a:rPr>
              <a:t> = 1Mbytes/sec, </a:t>
            </a:r>
            <a:r>
              <a:rPr lang="ko-KR" sz="1800" dirty="0">
                <a:latin typeface="+mn-ea"/>
                <a:ea typeface="+mn-ea"/>
              </a:rPr>
              <a:t>섹터 크기</a:t>
            </a:r>
            <a:r>
              <a:rPr sz="1800" dirty="0">
                <a:latin typeface="+mn-ea"/>
                <a:ea typeface="+mn-ea"/>
              </a:rPr>
              <a:t> = 512Bytes, </a:t>
            </a:r>
            <a:r>
              <a:rPr lang="ko-KR" sz="1800" dirty="0">
                <a:latin typeface="+mn-ea"/>
                <a:ea typeface="+mn-ea"/>
              </a:rPr>
              <a:t>트랙당 섹터의 수</a:t>
            </a:r>
            <a:r>
              <a:rPr sz="1800" dirty="0">
                <a:latin typeface="+mn-ea"/>
                <a:ea typeface="+mn-ea"/>
              </a:rPr>
              <a:t> = 32</a:t>
            </a:r>
            <a:r>
              <a:rPr lang="ko-KR" sz="1800" dirty="0">
                <a:latin typeface="+mn-ea"/>
                <a:ea typeface="+mn-ea"/>
              </a:rPr>
              <a:t>인 디스크에 전체</a:t>
            </a:r>
            <a:r>
              <a:rPr sz="1800" dirty="0">
                <a:latin typeface="+mn-ea"/>
                <a:ea typeface="+mn-ea"/>
              </a:rPr>
              <a:t> 128Kbyte </a:t>
            </a:r>
            <a:r>
              <a:rPr lang="ko-KR" sz="1800" dirty="0">
                <a:latin typeface="+mn-ea"/>
                <a:ea typeface="+mn-ea"/>
              </a:rPr>
              <a:t>크기의 파일이</a:t>
            </a:r>
            <a:r>
              <a:rPr sz="1800" dirty="0">
                <a:latin typeface="+mn-ea"/>
                <a:ea typeface="+mn-ea"/>
              </a:rPr>
              <a:t> 256</a:t>
            </a:r>
            <a:r>
              <a:rPr lang="ko-KR" sz="1800" dirty="0">
                <a:latin typeface="+mn-ea"/>
                <a:ea typeface="+mn-ea"/>
              </a:rPr>
              <a:t>개의 섹터에 걸쳐 저장되어 있다고 가정했을 때</a:t>
            </a:r>
            <a:r>
              <a:rPr sz="1800" dirty="0">
                <a:latin typeface="+mn-ea"/>
                <a:ea typeface="+mn-ea"/>
              </a:rPr>
              <a:t>, </a:t>
            </a:r>
            <a:r>
              <a:rPr lang="ko-KR" sz="1800" dirty="0">
                <a:latin typeface="+mn-ea"/>
                <a:ea typeface="+mn-ea"/>
              </a:rPr>
              <a:t>전체 파일을 읽는데 걸리는 시간은 얼마인가</a:t>
            </a:r>
            <a:r>
              <a:rPr sz="1800" dirty="0">
                <a:latin typeface="+mn-ea"/>
                <a:ea typeface="+mn-ea"/>
              </a:rPr>
              <a:t>? (</a:t>
            </a:r>
            <a:r>
              <a:rPr lang="ko-KR" sz="1800" dirty="0">
                <a:latin typeface="+mn-ea"/>
                <a:ea typeface="+mn-ea"/>
              </a:rPr>
              <a:t>단</a:t>
            </a:r>
            <a:r>
              <a:rPr sz="1800" dirty="0">
                <a:latin typeface="+mn-ea"/>
                <a:ea typeface="+mn-ea"/>
              </a:rPr>
              <a:t>, </a:t>
            </a:r>
            <a:r>
              <a:rPr lang="ko-KR" sz="1800" dirty="0">
                <a:latin typeface="+mn-ea"/>
                <a:ea typeface="+mn-ea"/>
              </a:rPr>
              <a:t>디스크의 한 바퀴 회전에 걸리는 시간</a:t>
            </a:r>
            <a:r>
              <a:rPr sz="1800" dirty="0">
                <a:latin typeface="+mn-ea"/>
                <a:ea typeface="+mn-ea"/>
              </a:rPr>
              <a:t> = 16.7ms</a:t>
            </a:r>
            <a:r>
              <a:rPr sz="1800" dirty="0" smtClean="0">
                <a:latin typeface="+mn-ea"/>
                <a:ea typeface="+mn-ea"/>
              </a:rPr>
              <a:t>)</a:t>
            </a:r>
          </a:p>
          <a:p>
            <a:pPr marL="269875" lvl="3" indent="0" latinLnBrk="1"/>
            <a:r>
              <a:rPr dirty="0" smtClean="0">
                <a:latin typeface="Arial" charset="0"/>
              </a:rPr>
              <a:t>[</a:t>
            </a:r>
            <a:r>
              <a:rPr dirty="0">
                <a:latin typeface="Arial" charset="0"/>
              </a:rPr>
              <a:t>case 1] </a:t>
            </a:r>
            <a:r>
              <a:rPr lang="ko-KR" dirty="0">
                <a:latin typeface="Arial" charset="0"/>
              </a:rPr>
              <a:t>순차적 조직</a:t>
            </a:r>
            <a:r>
              <a:rPr dirty="0">
                <a:latin typeface="Arial" charset="0"/>
              </a:rPr>
              <a:t> </a:t>
            </a:r>
            <a:endParaRPr lang="ko-KR" dirty="0">
              <a:latin typeface="Arial" charset="0"/>
            </a:endParaRPr>
          </a:p>
          <a:p>
            <a:pPr marL="1157288" lvl="4" indent="-342900">
              <a:buFontTx/>
              <a:buAutoNum type="circleNumDbPlain"/>
            </a:pPr>
            <a:r>
              <a:rPr lang="ko-KR" spc="-100" dirty="0">
                <a:latin typeface="Arial" charset="0"/>
              </a:rPr>
              <a:t>파일의 모든 내용들이 인접한</a:t>
            </a:r>
            <a:r>
              <a:rPr spc="-100" dirty="0">
                <a:latin typeface="Arial" charset="0"/>
              </a:rPr>
              <a:t> 8</a:t>
            </a:r>
            <a:r>
              <a:rPr lang="ko-KR" spc="-100" dirty="0">
                <a:latin typeface="Arial" charset="0"/>
              </a:rPr>
              <a:t>개의 트랙들에 저장된 </a:t>
            </a:r>
            <a:r>
              <a:rPr lang="ko-KR" spc="-100" dirty="0" smtClean="0">
                <a:latin typeface="Arial" charset="0"/>
              </a:rPr>
              <a:t>경우</a:t>
            </a:r>
            <a:r>
              <a:rPr lang="en-US" altLang="ko-KR" spc="-100" dirty="0" smtClean="0">
                <a:latin typeface="Arial" charset="0"/>
              </a:rPr>
              <a:t> : </a:t>
            </a:r>
            <a:r>
              <a:rPr sz="1600" spc="-100" dirty="0" smtClean="0">
                <a:latin typeface="Arial" charset="0"/>
              </a:rPr>
              <a:t>8</a:t>
            </a:r>
            <a:r>
              <a:rPr lang="ko-KR" sz="1600" spc="-100" dirty="0">
                <a:latin typeface="Arial" charset="0"/>
              </a:rPr>
              <a:t>트랙 ×</a:t>
            </a:r>
            <a:r>
              <a:rPr sz="1600" spc="-100" dirty="0">
                <a:latin typeface="Arial" charset="0"/>
              </a:rPr>
              <a:t> 32</a:t>
            </a:r>
            <a:r>
              <a:rPr lang="ko-KR" sz="1600" spc="-100" dirty="0">
                <a:latin typeface="Arial" charset="0"/>
              </a:rPr>
              <a:t>섹터</a:t>
            </a:r>
            <a:r>
              <a:rPr sz="1600" spc="-100" dirty="0">
                <a:latin typeface="Arial" charset="0"/>
              </a:rPr>
              <a:t> = 256</a:t>
            </a:r>
            <a:r>
              <a:rPr lang="ko-KR" sz="1600" spc="-100" dirty="0">
                <a:latin typeface="Arial" charset="0"/>
              </a:rPr>
              <a:t>섹터</a:t>
            </a:r>
            <a:r>
              <a:rPr sz="1600" dirty="0">
                <a:latin typeface="Arial" charset="0"/>
              </a:rPr>
              <a:t> </a:t>
            </a:r>
            <a:endParaRPr sz="1600" dirty="0" smtClean="0">
              <a:latin typeface="Arial" charset="0"/>
            </a:endParaRPr>
          </a:p>
          <a:p>
            <a:pPr marL="1157288" lvl="4" indent="-342900">
              <a:buFontTx/>
              <a:buAutoNum type="circleNumDbPlain" startAt="2"/>
            </a:pPr>
            <a:r>
              <a:rPr lang="ko-KR" dirty="0" smtClean="0">
                <a:latin typeface="Arial" charset="0"/>
              </a:rPr>
              <a:t>첫 </a:t>
            </a:r>
            <a:r>
              <a:rPr lang="ko-KR" dirty="0">
                <a:latin typeface="Arial" charset="0"/>
              </a:rPr>
              <a:t>번째 트랙을 읽는 데 걸리는 시간</a:t>
            </a:r>
            <a:r>
              <a:rPr dirty="0">
                <a:latin typeface="Arial" charset="0"/>
              </a:rPr>
              <a:t> </a:t>
            </a:r>
            <a:endParaRPr lang="ko-KR" dirty="0">
              <a:latin typeface="Arial" charset="0"/>
            </a:endParaRPr>
          </a:p>
          <a:p>
            <a:pPr marL="882650" lvl="3" indent="-342900" algn="ctr" latinLnBrk="1">
              <a:buNone/>
            </a:pPr>
            <a:r>
              <a:rPr lang="en-US" altLang="ko-KR" dirty="0" smtClean="0">
                <a:latin typeface="Arial" charset="0"/>
              </a:rPr>
              <a:t>	</a:t>
            </a:r>
            <a:r>
              <a:rPr lang="ko-KR" sz="1600" dirty="0" smtClean="0">
                <a:latin typeface="Arial" charset="0"/>
              </a:rPr>
              <a:t>평균 </a:t>
            </a:r>
            <a:r>
              <a:rPr lang="ko-KR" sz="1600" dirty="0">
                <a:latin typeface="Arial" charset="0"/>
              </a:rPr>
              <a:t>탐색시간</a:t>
            </a:r>
            <a:r>
              <a:rPr sz="1600" dirty="0">
                <a:latin typeface="Arial" charset="0"/>
              </a:rPr>
              <a:t>(15.0ms) + </a:t>
            </a:r>
            <a:r>
              <a:rPr lang="ko-KR" sz="1600" dirty="0">
                <a:latin typeface="Arial" charset="0"/>
              </a:rPr>
              <a:t>회전 지연</a:t>
            </a:r>
            <a:r>
              <a:rPr sz="1600" dirty="0">
                <a:latin typeface="Arial" charset="0"/>
              </a:rPr>
              <a:t>(8.3ms) + 32</a:t>
            </a:r>
            <a:r>
              <a:rPr lang="ko-KR" sz="1600" dirty="0">
                <a:latin typeface="Arial" charset="0"/>
              </a:rPr>
              <a:t>섹터 읽기</a:t>
            </a:r>
            <a:r>
              <a:rPr sz="1600" dirty="0">
                <a:latin typeface="Arial" charset="0"/>
              </a:rPr>
              <a:t>(16.7ms) = </a:t>
            </a:r>
            <a:r>
              <a:rPr sz="1600" dirty="0" smtClean="0">
                <a:latin typeface="Arial" charset="0"/>
              </a:rPr>
              <a:t>40ms</a:t>
            </a:r>
            <a:endParaRPr lang="ko-KR" sz="1600" dirty="0" smtClean="0">
              <a:latin typeface="Arial" charset="0"/>
            </a:endParaRPr>
          </a:p>
          <a:p>
            <a:pPr marL="1157288" lvl="4" indent="-342900">
              <a:buFontTx/>
              <a:buAutoNum type="circleNumDbPlain" startAt="3"/>
            </a:pPr>
            <a:r>
              <a:rPr lang="ko-KR" dirty="0" smtClean="0">
                <a:latin typeface="Arial" charset="0"/>
              </a:rPr>
              <a:t>다른 </a:t>
            </a:r>
            <a:r>
              <a:rPr lang="ko-KR" dirty="0">
                <a:latin typeface="Arial" charset="0"/>
              </a:rPr>
              <a:t>트랙에 저장된 섹터들의 읽기 시간</a:t>
            </a:r>
          </a:p>
          <a:p>
            <a:pPr marL="882650" lvl="3" indent="-342900" algn="ctr" latinLnBrk="1">
              <a:buNone/>
            </a:pPr>
            <a:r>
              <a:rPr lang="ko-KR" sz="1600" dirty="0">
                <a:latin typeface="Arial" charset="0"/>
              </a:rPr>
              <a:t>탐색 시간</a:t>
            </a:r>
            <a:r>
              <a:rPr sz="1600" dirty="0">
                <a:latin typeface="Arial" charset="0"/>
              </a:rPr>
              <a:t> (0) + </a:t>
            </a:r>
            <a:r>
              <a:rPr lang="ko-KR" sz="1600" dirty="0">
                <a:latin typeface="Arial" charset="0"/>
              </a:rPr>
              <a:t>회전 지연</a:t>
            </a:r>
            <a:r>
              <a:rPr sz="1600" dirty="0">
                <a:latin typeface="Arial" charset="0"/>
              </a:rPr>
              <a:t>(8.3ms) + 32</a:t>
            </a:r>
            <a:r>
              <a:rPr lang="ko-KR" sz="1600" dirty="0">
                <a:latin typeface="Arial" charset="0"/>
              </a:rPr>
              <a:t>섹터 읽기</a:t>
            </a:r>
            <a:r>
              <a:rPr sz="1600" dirty="0">
                <a:latin typeface="Arial" charset="0"/>
              </a:rPr>
              <a:t> (16.7ms) = </a:t>
            </a:r>
            <a:r>
              <a:rPr sz="1600" dirty="0" smtClean="0">
                <a:latin typeface="Arial" charset="0"/>
              </a:rPr>
              <a:t>25ms</a:t>
            </a:r>
            <a:endParaRPr lang="ko-KR" sz="1600" dirty="0">
              <a:latin typeface="Arial" charset="0"/>
            </a:endParaRPr>
          </a:p>
          <a:p>
            <a:pPr marL="1157288" lvl="4" indent="-342900">
              <a:buFontTx/>
              <a:buAutoNum type="circleNumDbPlain" startAt="4"/>
            </a:pPr>
            <a:r>
              <a:rPr lang="ko-KR" dirty="0">
                <a:latin typeface="Arial" charset="0"/>
              </a:rPr>
              <a:t>전체 읽기 </a:t>
            </a:r>
            <a:r>
              <a:rPr lang="ko-KR" dirty="0" smtClean="0">
                <a:latin typeface="Arial" charset="0"/>
              </a:rPr>
              <a:t>시간 </a:t>
            </a:r>
            <a:r>
              <a:rPr lang="en-US" altLang="ko-KR" dirty="0" smtClean="0">
                <a:latin typeface="Arial" charset="0"/>
              </a:rPr>
              <a:t>: </a:t>
            </a:r>
            <a:r>
              <a:rPr dirty="0" smtClean="0">
                <a:latin typeface="Arial" charset="0"/>
              </a:rPr>
              <a:t> </a:t>
            </a:r>
            <a:r>
              <a:rPr sz="1600" dirty="0">
                <a:latin typeface="Arial" charset="0"/>
              </a:rPr>
              <a:t>40ms + 25ms </a:t>
            </a:r>
            <a:r>
              <a:rPr lang="ko-KR" sz="1600" dirty="0">
                <a:latin typeface="Arial" charset="0"/>
              </a:rPr>
              <a:t>×</a:t>
            </a:r>
            <a:r>
              <a:rPr sz="1600" dirty="0">
                <a:latin typeface="Arial" charset="0"/>
              </a:rPr>
              <a:t> 7</a:t>
            </a:r>
            <a:r>
              <a:rPr lang="ko-KR" sz="1600" dirty="0">
                <a:latin typeface="Arial" charset="0"/>
              </a:rPr>
              <a:t>트랙</a:t>
            </a:r>
            <a:r>
              <a:rPr sz="1600" dirty="0">
                <a:latin typeface="Arial" charset="0"/>
              </a:rPr>
              <a:t> =215 </a:t>
            </a:r>
            <a:r>
              <a:rPr sz="1600" dirty="0" err="1" smtClean="0">
                <a:latin typeface="Arial" charset="0"/>
              </a:rPr>
              <a:t>ms</a:t>
            </a:r>
            <a:endParaRPr sz="1600" dirty="0" smtClean="0">
              <a:latin typeface="Arial" charset="0"/>
            </a:endParaRPr>
          </a:p>
          <a:p>
            <a:pPr marL="1157288" lvl="4" indent="-342900">
              <a:buFontTx/>
              <a:buAutoNum type="circleNumDbPlain" startAt="4"/>
            </a:pPr>
            <a:endParaRPr sz="1600" dirty="0" smtClean="0">
              <a:latin typeface="Arial" charset="0"/>
            </a:endParaRPr>
          </a:p>
          <a:p>
            <a:pPr marL="269875" lvl="3" indent="0"/>
            <a:r>
              <a:rPr lang="en-US" altLang="ko-KR" dirty="0">
                <a:latin typeface="Arial" charset="0"/>
              </a:rPr>
              <a:t>[case 2] </a:t>
            </a:r>
            <a:r>
              <a:rPr lang="ko-KR" altLang="en-US" dirty="0">
                <a:latin typeface="Arial" charset="0"/>
              </a:rPr>
              <a:t>액세스할 섹터들이 전체 디스크에 분산되어 있는 경우</a:t>
            </a:r>
          </a:p>
          <a:p>
            <a:pPr marL="1157288" lvl="4" indent="-342900">
              <a:buFontTx/>
              <a:buAutoNum type="circleNumDbPlain"/>
            </a:pPr>
            <a:r>
              <a:rPr lang="ko-KR" altLang="en-US" dirty="0">
                <a:latin typeface="Arial" charset="0"/>
              </a:rPr>
              <a:t>각 섹터 액세스 시간</a:t>
            </a:r>
          </a:p>
          <a:p>
            <a:pPr marL="882650" lvl="3" indent="-342900" algn="ctr" latinLnBrk="1">
              <a:buNone/>
            </a:pPr>
            <a:r>
              <a:rPr lang="ko-KR" altLang="en-US" sz="1600" dirty="0" smtClean="0">
                <a:latin typeface="Arial" charset="0"/>
              </a:rPr>
              <a:t>        평균 </a:t>
            </a:r>
            <a:r>
              <a:rPr lang="ko-KR" altLang="en-US" sz="1600" dirty="0">
                <a:latin typeface="Arial" charset="0"/>
              </a:rPr>
              <a:t>탐색</a:t>
            </a:r>
            <a:r>
              <a:rPr lang="en-US" altLang="ko-KR" sz="1600" dirty="0">
                <a:latin typeface="Arial" charset="0"/>
              </a:rPr>
              <a:t>(15ms) + </a:t>
            </a:r>
            <a:r>
              <a:rPr lang="ko-KR" altLang="en-US" sz="1600" dirty="0">
                <a:latin typeface="Arial" charset="0"/>
              </a:rPr>
              <a:t>회전 지연</a:t>
            </a:r>
            <a:r>
              <a:rPr lang="en-US" altLang="ko-KR" sz="1600" dirty="0">
                <a:latin typeface="Arial" charset="0"/>
              </a:rPr>
              <a:t>(8.3ms) + </a:t>
            </a:r>
            <a:r>
              <a:rPr lang="ko-KR" altLang="en-US" sz="1600" dirty="0">
                <a:latin typeface="Arial" charset="0"/>
              </a:rPr>
              <a:t>한 섹터 읽기</a:t>
            </a:r>
            <a:r>
              <a:rPr lang="en-US" altLang="ko-KR" sz="1600" dirty="0">
                <a:latin typeface="Arial" charset="0"/>
              </a:rPr>
              <a:t>(16.7*(1/32) = 0.5ms)= </a:t>
            </a:r>
            <a:r>
              <a:rPr lang="en-US" altLang="ko-KR" sz="1600" dirty="0" smtClean="0">
                <a:latin typeface="Arial" charset="0"/>
              </a:rPr>
              <a:t>23.8ms</a:t>
            </a:r>
            <a:endParaRPr lang="ko-KR" altLang="en-US" sz="1600" dirty="0">
              <a:latin typeface="Arial" charset="0"/>
            </a:endParaRPr>
          </a:p>
          <a:p>
            <a:pPr marL="1157288" lvl="4" indent="-342900">
              <a:buFontTx/>
              <a:buAutoNum type="circleNumDbPlain" startAt="2"/>
            </a:pPr>
            <a:r>
              <a:rPr lang="ko-KR" altLang="en-US" dirty="0">
                <a:latin typeface="Arial" charset="0"/>
              </a:rPr>
              <a:t>전체 액세스 </a:t>
            </a:r>
            <a:r>
              <a:rPr lang="ko-KR" altLang="en-US" dirty="0" smtClean="0">
                <a:latin typeface="Arial" charset="0"/>
              </a:rPr>
              <a:t>시간 </a:t>
            </a:r>
            <a:r>
              <a:rPr lang="en-US" altLang="ko-KR" dirty="0" smtClean="0">
                <a:latin typeface="Arial" charset="0"/>
              </a:rPr>
              <a:t>: </a:t>
            </a:r>
            <a:r>
              <a:rPr lang="en-US" altLang="ko-KR" sz="1600" dirty="0" smtClean="0">
                <a:latin typeface="Arial" charset="0"/>
              </a:rPr>
              <a:t>23.8ms </a:t>
            </a:r>
            <a:r>
              <a:rPr lang="en-US" altLang="ko-KR" sz="1600" dirty="0">
                <a:latin typeface="Arial" charset="0"/>
              </a:rPr>
              <a:t>×</a:t>
            </a:r>
            <a:r>
              <a:rPr lang="ko-KR" altLang="en-US" sz="1600" dirty="0">
                <a:latin typeface="Arial" charset="0"/>
              </a:rPr>
              <a:t> </a:t>
            </a:r>
            <a:r>
              <a:rPr lang="en-US" altLang="ko-KR" sz="1600" dirty="0">
                <a:latin typeface="Arial" charset="0"/>
              </a:rPr>
              <a:t>256</a:t>
            </a:r>
            <a:r>
              <a:rPr lang="ko-KR" altLang="en-US" sz="1600" dirty="0">
                <a:latin typeface="Arial" charset="0"/>
              </a:rPr>
              <a:t>섹터 </a:t>
            </a:r>
            <a:r>
              <a:rPr lang="en-US" altLang="ko-KR" sz="1600" dirty="0">
                <a:latin typeface="Arial" charset="0"/>
              </a:rPr>
              <a:t>= 6092.8ms</a:t>
            </a:r>
            <a:endParaRPr lang="ko-KR" altLang="en-US" sz="1600" dirty="0">
              <a:latin typeface="Arial" charset="0"/>
            </a:endParaRPr>
          </a:p>
          <a:p>
            <a:pPr marL="617538" lvl="1" indent="-342900">
              <a:buFontTx/>
              <a:buAutoNum type="circleNumDbPlain" startAt="4"/>
            </a:pPr>
            <a:endParaRPr lang="ko-KR" dirty="0">
              <a:latin typeface="Arial" charset="0"/>
            </a:endParaRPr>
          </a:p>
          <a:p>
            <a:pPr marL="882650" lvl="3" indent="-342900" latinLnBrk="1">
              <a:buNone/>
            </a:pPr>
            <a:r>
              <a:rPr dirty="0">
                <a:latin typeface="Arial" charset="0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하드</a:t>
            </a:r>
            <a:r>
              <a:rPr altLang="en-US" dirty="0" smtClean="0"/>
              <a:t> </a:t>
            </a:r>
            <a:r>
              <a:rPr altLang="en-US" dirty="0" err="1" smtClean="0"/>
              <a:t>디스크</a:t>
            </a:r>
            <a:r>
              <a:rPr altLang="en-US" dirty="0" smtClean="0"/>
              <a:t> </a:t>
            </a:r>
            <a:r>
              <a:rPr altLang="en-US" dirty="0" err="1" smtClean="0"/>
              <a:t>기억장치</a:t>
            </a:r>
            <a:endParaRPr lang="en-US" altLang="en-US" dirty="0" smtClean="0"/>
          </a:p>
          <a:p>
            <a:pPr lvl="1" latinLnBrk="1"/>
            <a:r>
              <a:rPr lang="ko-KR" dirty="0">
                <a:latin typeface="Arial" charset="0"/>
              </a:rPr>
              <a:t>자기 디스크를 소형으로 만들어 헤드와 함께 밀봉된 형태로 만든 것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내부에는 드라이브 주축 위에 디스크 평판이 있고 헤드는 앞뒤로 움직이는 작동 장치 위에 위치한다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전원 접속 회로가 존재한다</a:t>
            </a:r>
            <a:r>
              <a:rPr dirty="0">
                <a:latin typeface="Arial" charset="0"/>
              </a:rPr>
              <a:t>.  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플로피 디스크와 비교해서 회전하는 속도가 빨라서 플로피 디스크 보다 빠른 속도로 데이터에 접근할 수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가격이 싸고 기억 용량이 커서 개인용 컴퓨터와 같은 소형 컴퓨터에서 많이 사용된다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단점으로는 플로피 디스크와 달라서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필요에 따라 다른 것과 교환하여 사용할 수 없다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1" latinLnBrk="1"/>
            <a:r>
              <a:rPr lang="ko-KR" dirty="0">
                <a:latin typeface="Arial" charset="0"/>
              </a:rPr>
              <a:t>하드 디스크의 외형과 내부</a:t>
            </a:r>
          </a:p>
          <a:p>
            <a:endParaRPr lang="ko-KR" altLang="en-US" dirty="0"/>
          </a:p>
        </p:txBody>
      </p:sp>
      <p:pic>
        <p:nvPicPr>
          <p:cNvPr id="6146" name="Picture 2" descr="E:\[1002]_강의교안 및 PDF 변환작업\컴퓨터 구조와 원리 2.0\00_그림 자료\ch09_\ch09-13_하드디스크_외형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488" y="4092531"/>
            <a:ext cx="1755680" cy="250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[1002]_강의교안 및 PDF 변환작업\컴퓨터 구조와 원리 2.0\00_그림 자료\ch09_\ch09-13_하드디스크_내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14" y="4062517"/>
            <a:ext cx="2606843" cy="260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자기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altLang="ko-KR" dirty="0" err="1"/>
              <a:t>하드</a:t>
            </a:r>
            <a:r>
              <a:rPr altLang="ko-KR" dirty="0"/>
              <a:t> </a:t>
            </a:r>
            <a:r>
              <a:rPr altLang="ko-KR" dirty="0" err="1"/>
              <a:t>디스크의</a:t>
            </a:r>
            <a:r>
              <a:rPr altLang="ko-KR" dirty="0"/>
              <a:t> </a:t>
            </a:r>
            <a:r>
              <a:rPr altLang="ko-KR" dirty="0" err="1"/>
              <a:t>성능을</a:t>
            </a:r>
            <a:r>
              <a:rPr altLang="ko-KR" dirty="0"/>
              <a:t> </a:t>
            </a:r>
            <a:r>
              <a:rPr altLang="ko-KR" dirty="0" err="1"/>
              <a:t>좌우하는</a:t>
            </a:r>
            <a:r>
              <a:rPr altLang="ko-KR" dirty="0"/>
              <a:t> </a:t>
            </a:r>
            <a:r>
              <a:rPr altLang="ko-KR" dirty="0" err="1" smtClean="0"/>
              <a:t>요인</a:t>
            </a:r>
            <a:endParaRPr lang="en-US" altLang="ko-KR" dirty="0" smtClean="0"/>
          </a:p>
          <a:p>
            <a:pPr lvl="3"/>
            <a:r>
              <a:rPr altLang="ko-KR" dirty="0" err="1"/>
              <a:t>디스크의</a:t>
            </a:r>
            <a:r>
              <a:rPr altLang="ko-KR" dirty="0"/>
              <a:t> </a:t>
            </a:r>
            <a:r>
              <a:rPr altLang="ko-KR" dirty="0" err="1"/>
              <a:t>회전수</a:t>
            </a:r>
            <a:r>
              <a:rPr lang="en-US" altLang="ko-KR" dirty="0"/>
              <a:t>,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접근속도</a:t>
            </a:r>
            <a:r>
              <a:rPr lang="en-US" altLang="ko-KR" dirty="0"/>
              <a:t>, </a:t>
            </a:r>
            <a:r>
              <a:rPr altLang="ko-KR" dirty="0" err="1"/>
              <a:t>단위면적당</a:t>
            </a:r>
            <a:r>
              <a:rPr altLang="ko-KR" dirty="0"/>
              <a:t> </a:t>
            </a:r>
            <a:r>
              <a:rPr altLang="ko-KR" dirty="0" err="1"/>
              <a:t>밀도</a:t>
            </a:r>
            <a:r>
              <a:rPr altLang="ko-KR" dirty="0"/>
              <a:t> 등</a:t>
            </a:r>
            <a:endParaRPr lang="en-US" altLang="ko-KR" dirty="0"/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이것들은 자기 디스크 기억장치의 성능 요인과 동일하다</a:t>
            </a:r>
            <a:r>
              <a:rPr dirty="0">
                <a:latin typeface="Arial" charset="0"/>
              </a:rPr>
              <a:t>. </a:t>
            </a:r>
          </a:p>
          <a:p>
            <a:pPr lvl="1"/>
            <a:endParaRPr lang="en-US" altLang="ko-KR" dirty="0"/>
          </a:p>
          <a:p>
            <a:pPr lvl="1"/>
            <a:r>
              <a:rPr altLang="ko-KR" dirty="0"/>
              <a:t>최근에는 새로운 형태의 하드 디스크로 이동식 하드 디스크와 초소형 하드 디스크가 </a:t>
            </a:r>
            <a:r>
              <a:rPr altLang="ko-KR" dirty="0" smtClean="0"/>
              <a:t>등장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altLang="ko-KR" dirty="0" smtClean="0"/>
              <a:t>이동식 </a:t>
            </a:r>
            <a:r>
              <a:rPr altLang="ko-KR" dirty="0"/>
              <a:t>하드 디스크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컴퓨터 본체에서 분리되는 </a:t>
            </a:r>
            <a:r>
              <a:rPr lang="ko-KR" dirty="0" err="1">
                <a:latin typeface="Arial" charset="0"/>
              </a:rPr>
              <a:t>착탈식</a:t>
            </a:r>
            <a:r>
              <a:rPr lang="ko-KR" dirty="0">
                <a:latin typeface="Arial" charset="0"/>
              </a:rPr>
              <a:t> 하드 디스크로 플로피 디스크처럼 이동성이 가능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데이터의 백업용으로 주로 사용되며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동영상 같은 멀티미디어 파일을 저장해서 다양한 디지털 기기에서 감상을 가능하게 한다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1"/>
            <a:r>
              <a:rPr altLang="ko-KR" dirty="0" smtClean="0"/>
              <a:t>초소형 </a:t>
            </a:r>
            <a:r>
              <a:rPr altLang="ko-KR" dirty="0"/>
              <a:t>하드 디스크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규모가 작은</a:t>
            </a:r>
            <a:r>
              <a:rPr dirty="0">
                <a:latin typeface="Arial" charset="0"/>
              </a:rPr>
              <a:t> MP3 </a:t>
            </a:r>
            <a:r>
              <a:rPr lang="ko-KR" dirty="0">
                <a:latin typeface="Arial" charset="0"/>
              </a:rPr>
              <a:t>디지털 기기에서 유용하게 사용된다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latinLnBrk="1"/>
            <a:r>
              <a:rPr lang="ko-KR" spc="-100" dirty="0">
                <a:latin typeface="Arial" charset="0"/>
              </a:rPr>
              <a:t>알루미늄 금속성 원판의 표면에 레이저 광선을 이용하여 정보를 기록하는 </a:t>
            </a:r>
            <a:r>
              <a:rPr lang="ko-KR" spc="-100" dirty="0" smtClean="0">
                <a:latin typeface="Arial" charset="0"/>
              </a:rPr>
              <a:t>장치</a:t>
            </a:r>
            <a:r>
              <a:rPr lang="ko-KR" altLang="en-US" spc="-100" dirty="0" smtClean="0">
                <a:latin typeface="Arial" charset="0"/>
              </a:rPr>
              <a:t>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3" latinLnBrk="1"/>
            <a:r>
              <a:rPr lang="ko-KR" altLang="en-US" dirty="0">
                <a:latin typeface="Arial" charset="0"/>
              </a:rPr>
              <a:t>또한 </a:t>
            </a:r>
            <a:r>
              <a:rPr lang="ko-KR" dirty="0">
                <a:latin typeface="Arial" charset="0"/>
              </a:rPr>
              <a:t>약한 레이저 광선을 쏘여서 그 반사광의 강약을 인지하여 읽어내기를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하는 </a:t>
            </a:r>
            <a:r>
              <a:rPr lang="ko-KR" dirty="0">
                <a:latin typeface="Arial" charset="0"/>
              </a:rPr>
              <a:t>대용량의 </a:t>
            </a:r>
            <a:r>
              <a:rPr lang="ko-KR" dirty="0" smtClean="0">
                <a:latin typeface="Arial" charset="0"/>
              </a:rPr>
              <a:t>저장매체</a:t>
            </a:r>
            <a:r>
              <a:rPr lang="ko-KR" altLang="en-US" dirty="0" smtClean="0">
                <a:latin typeface="Arial" charset="0"/>
              </a:rPr>
              <a:t>다</a:t>
            </a:r>
            <a:r>
              <a:rPr lang="en-US" altLang="ko-KR" dirty="0" smtClean="0">
                <a:latin typeface="Arial" charset="0"/>
              </a:rPr>
              <a:t>.</a:t>
            </a:r>
          </a:p>
          <a:p>
            <a:pPr lvl="3" latinLnBrk="1"/>
            <a:endParaRPr dirty="0">
              <a:latin typeface="Arial" charset="0"/>
            </a:endParaRPr>
          </a:p>
          <a:p>
            <a:pPr lvl="1" latinLnBrk="1"/>
            <a:r>
              <a:rPr altLang="ko-KR" dirty="0"/>
              <a:t>광 </a:t>
            </a:r>
            <a:r>
              <a:rPr altLang="ko-KR" dirty="0" err="1"/>
              <a:t>디스크에</a:t>
            </a:r>
            <a:r>
              <a:rPr altLang="ko-KR" dirty="0"/>
              <a:t> </a:t>
            </a:r>
            <a:r>
              <a:rPr altLang="ko-KR" dirty="0" err="1"/>
              <a:t>디지털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기록하는</a:t>
            </a:r>
            <a:r>
              <a:rPr altLang="ko-KR" dirty="0"/>
              <a:t> </a:t>
            </a:r>
            <a:r>
              <a:rPr altLang="ko-KR" dirty="0" err="1"/>
              <a:t>방법과</a:t>
            </a:r>
            <a:r>
              <a:rPr altLang="ko-KR" dirty="0"/>
              <a:t> </a:t>
            </a:r>
            <a:r>
              <a:rPr altLang="ko-KR" dirty="0" err="1"/>
              <a:t>재생하는</a:t>
            </a:r>
            <a:r>
              <a:rPr altLang="ko-KR" dirty="0"/>
              <a:t> </a:t>
            </a:r>
            <a:r>
              <a:rPr altLang="ko-KR" dirty="0" err="1"/>
              <a:t>방법</a:t>
            </a:r>
            <a:endParaRPr lang="en-US" altLang="ko-KR" dirty="0"/>
          </a:p>
          <a:p>
            <a:pPr lvl="3" latinLnBrk="1"/>
            <a:r>
              <a:rPr lang="ko-KR" dirty="0">
                <a:latin typeface="+mn-lt"/>
              </a:rPr>
              <a:t>디스크 표면에 레이저</a:t>
            </a:r>
            <a:r>
              <a:rPr lang="ko-KR" altLang="en-US" dirty="0">
                <a:latin typeface="+mn-lt"/>
              </a:rPr>
              <a:t>를</a:t>
            </a:r>
            <a:r>
              <a:rPr lang="ko-KR" dirty="0">
                <a:latin typeface="+mn-lt"/>
              </a:rPr>
              <a:t> 쏘아 태운 부분과 그렇지 않은 부분으로 정보를 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ko-KR" dirty="0" smtClean="0">
                <a:latin typeface="+mn-lt"/>
              </a:rPr>
              <a:t>기록</a:t>
            </a:r>
            <a:r>
              <a:rPr lang="ko-KR" altLang="en-US" dirty="0" smtClean="0">
                <a:latin typeface="+mn-lt"/>
              </a:rPr>
              <a:t>한다</a:t>
            </a:r>
            <a:r>
              <a:rPr lang="en-US" altLang="ko-KR" dirty="0" smtClean="0">
                <a:latin typeface="+mn-lt"/>
              </a:rPr>
              <a:t>.</a:t>
            </a:r>
            <a:endParaRPr dirty="0">
              <a:latin typeface="+mn-lt"/>
            </a:endParaRPr>
          </a:p>
          <a:p>
            <a:pPr lvl="3" latinLnBrk="1"/>
            <a:r>
              <a:rPr lang="ko-KR" dirty="0">
                <a:latin typeface="+mn-lt"/>
              </a:rPr>
              <a:t>기록된 정보를 읽기 위해서는 강도가 약한 레이저 광선을 디스크 표면에 쏘아 반사시킨 </a:t>
            </a:r>
            <a:r>
              <a:rPr lang="ko-KR" dirty="0" smtClean="0">
                <a:latin typeface="+mn-lt"/>
              </a:rPr>
              <a:t>뒤에</a:t>
            </a:r>
            <a:r>
              <a:rPr lang="en-US" altLang="ko-KR" dirty="0" smtClean="0">
                <a:latin typeface="+mn-lt"/>
              </a:rPr>
              <a:t>,</a:t>
            </a:r>
            <a:r>
              <a:rPr lang="ko-KR" dirty="0" smtClean="0">
                <a:latin typeface="+mn-lt"/>
              </a:rPr>
              <a:t> 반사된 </a:t>
            </a:r>
            <a:r>
              <a:rPr lang="ko-KR" dirty="0">
                <a:latin typeface="+mn-lt"/>
              </a:rPr>
              <a:t>빛을 광 다이오드에서 수신해서 다시 전기신호로 만든다</a:t>
            </a:r>
            <a:r>
              <a:rPr dirty="0">
                <a:latin typeface="+mn-lt"/>
              </a:rPr>
              <a:t>.  </a:t>
            </a:r>
            <a:endParaRPr dirty="0" smtClean="0">
              <a:latin typeface="+mn-lt"/>
            </a:endParaRPr>
          </a:p>
          <a:p>
            <a:pPr lvl="3" latinLnBrk="1"/>
            <a:endParaRPr lang="ko-KR" dirty="0">
              <a:latin typeface="+mn-lt"/>
            </a:endParaRPr>
          </a:p>
          <a:p>
            <a:pPr lvl="1" latinLnBrk="1"/>
            <a:r>
              <a:rPr lang="en-US" altLang="ko-KR" dirty="0"/>
              <a:t> </a:t>
            </a:r>
            <a:r>
              <a:rPr altLang="ko-KR" dirty="0"/>
              <a:t>광 </a:t>
            </a:r>
            <a:r>
              <a:rPr altLang="ko-KR" dirty="0" err="1"/>
              <a:t>디스크</a:t>
            </a:r>
            <a:r>
              <a:rPr altLang="ko-KR" dirty="0"/>
              <a:t> </a:t>
            </a:r>
            <a:r>
              <a:rPr altLang="ko-KR" dirty="0" err="1"/>
              <a:t>장점</a:t>
            </a:r>
            <a:endParaRPr lang="en-US" altLang="ko-KR" dirty="0"/>
          </a:p>
          <a:p>
            <a:pPr lvl="3" latinLnBrk="1"/>
            <a:r>
              <a:rPr lang="ko-KR" spc="-100" dirty="0">
                <a:latin typeface="Arial" charset="0"/>
              </a:rPr>
              <a:t>대용량의 정보를 기록할 수 있어 멀티미디어 데이터를 저장하는데 주로 </a:t>
            </a:r>
            <a:r>
              <a:rPr lang="ko-KR" spc="-100" dirty="0" smtClean="0">
                <a:latin typeface="Arial" charset="0"/>
              </a:rPr>
              <a:t>사용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3" latinLnBrk="1"/>
            <a:r>
              <a:rPr lang="ko-KR" dirty="0" smtClean="0">
                <a:latin typeface="Arial" charset="0"/>
              </a:rPr>
              <a:t>자기 </a:t>
            </a:r>
            <a:r>
              <a:rPr lang="ko-KR" dirty="0">
                <a:latin typeface="Arial" charset="0"/>
              </a:rPr>
              <a:t>디스크 기억장치와 다르게 거의 영구적으로 보관할 수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임의 접근 방법으로 동작하기 때문에 대용량으로 저장된 정보를 갖고 있지만 정보를 신속하게 읽을 수 있다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smtClean="0"/>
              <a:t>광 </a:t>
            </a:r>
            <a:r>
              <a:rPr altLang="en-US" dirty="0" err="1" smtClean="0"/>
              <a:t>디스크의</a:t>
            </a:r>
            <a:r>
              <a:rPr altLang="en-US" dirty="0" smtClean="0"/>
              <a:t> </a:t>
            </a:r>
            <a:r>
              <a:rPr altLang="en-US" dirty="0" err="1" smtClean="0"/>
              <a:t>정보</a:t>
            </a:r>
            <a:r>
              <a:rPr altLang="en-US" dirty="0" smtClean="0"/>
              <a:t> </a:t>
            </a:r>
            <a:r>
              <a:rPr altLang="en-US" dirty="0" err="1" smtClean="0"/>
              <a:t>기록</a:t>
            </a:r>
            <a:r>
              <a:rPr altLang="en-US" dirty="0" smtClean="0"/>
              <a:t> </a:t>
            </a:r>
            <a:r>
              <a:rPr altLang="en-US" dirty="0" err="1" smtClean="0"/>
              <a:t>여부에</a:t>
            </a:r>
            <a:r>
              <a:rPr altLang="en-US" dirty="0" smtClean="0"/>
              <a:t> </a:t>
            </a:r>
            <a:r>
              <a:rPr altLang="en-US" dirty="0" err="1" smtClean="0"/>
              <a:t>따른</a:t>
            </a:r>
            <a:r>
              <a:rPr altLang="en-US" dirty="0" smtClean="0"/>
              <a:t> </a:t>
            </a:r>
            <a:r>
              <a:rPr altLang="en-US" dirty="0" err="1" smtClean="0"/>
              <a:t>분류</a:t>
            </a:r>
            <a:endParaRPr lang="en-US" altLang="en-US" dirty="0" smtClean="0"/>
          </a:p>
          <a:p>
            <a:pPr lvl="1"/>
            <a:r>
              <a:rPr dirty="0" err="1"/>
              <a:t>읽기</a:t>
            </a:r>
            <a:r>
              <a:rPr dirty="0"/>
              <a:t> </a:t>
            </a:r>
            <a:r>
              <a:rPr dirty="0" err="1"/>
              <a:t>전용</a:t>
            </a:r>
            <a:r>
              <a:rPr lang="en-US" altLang="ko-KR" dirty="0"/>
              <a:t>(ROM, Read Only Memory) </a:t>
            </a:r>
            <a:r>
              <a:rPr dirty="0" err="1"/>
              <a:t>디스크</a:t>
            </a:r>
            <a:endParaRPr dirty="0"/>
          </a:p>
          <a:p>
            <a:pPr lvl="3"/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읽기만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디스크로</a:t>
            </a:r>
            <a:r>
              <a:rPr lang="en-US" altLang="ko-KR" dirty="0"/>
              <a:t>, </a:t>
            </a:r>
            <a:r>
              <a:rPr dirty="0" err="1"/>
              <a:t>음악</a:t>
            </a:r>
            <a:r>
              <a:rPr dirty="0"/>
              <a:t> </a:t>
            </a:r>
            <a:r>
              <a:rPr lang="en-US" altLang="ko-KR" dirty="0" err="1"/>
              <a:t>CD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백과사전을</a:t>
            </a:r>
            <a:r>
              <a:rPr dirty="0"/>
              <a:t> 한 </a:t>
            </a:r>
            <a:r>
              <a:rPr dirty="0" err="1"/>
              <a:t>장에</a:t>
            </a:r>
            <a:r>
              <a:rPr dirty="0"/>
              <a:t> </a:t>
            </a:r>
            <a:r>
              <a:rPr dirty="0" err="1" smtClean="0"/>
              <a:t>담아놓은</a:t>
            </a:r>
            <a:r>
              <a:rPr dirty="0" smtClean="0"/>
              <a:t> </a:t>
            </a:r>
            <a:r>
              <a:rPr lang="en-US" altLang="ko-KR" dirty="0"/>
              <a:t>CD-ROM </a:t>
            </a:r>
            <a:r>
              <a:rPr dirty="0" err="1"/>
              <a:t>등이</a:t>
            </a:r>
            <a:r>
              <a:rPr dirty="0"/>
              <a:t> </a:t>
            </a: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해당하다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기록</a:t>
            </a:r>
            <a:r>
              <a:rPr lang="en-US" altLang="ko-KR" dirty="0"/>
              <a:t>/</a:t>
            </a:r>
            <a:r>
              <a:rPr dirty="0" err="1"/>
              <a:t>읽기</a:t>
            </a:r>
            <a:r>
              <a:rPr dirty="0"/>
              <a:t> </a:t>
            </a:r>
            <a:r>
              <a:rPr dirty="0" err="1"/>
              <a:t>전용</a:t>
            </a:r>
            <a:r>
              <a:rPr lang="en-US" altLang="ko-KR" dirty="0"/>
              <a:t>(WORM, Write Once/Read Memory) </a:t>
            </a:r>
            <a:r>
              <a:rPr dirty="0" err="1"/>
              <a:t>디스크</a:t>
            </a:r>
            <a:endParaRPr dirty="0"/>
          </a:p>
          <a:p>
            <a:pPr lvl="3"/>
            <a:r>
              <a:rPr dirty="0" err="1"/>
              <a:t>사용자가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대용량의</a:t>
            </a:r>
            <a:r>
              <a:rPr dirty="0"/>
              <a:t> </a:t>
            </a:r>
            <a:r>
              <a:rPr dirty="0" err="1"/>
              <a:t>데이터나</a:t>
            </a:r>
            <a:r>
              <a:rPr dirty="0"/>
              <a:t> </a:t>
            </a:r>
            <a:r>
              <a:rPr dirty="0" err="1"/>
              <a:t>백업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단 </a:t>
            </a:r>
            <a:r>
              <a:rPr dirty="0" err="1"/>
              <a:t>한번에</a:t>
            </a:r>
            <a:r>
              <a:rPr dirty="0"/>
              <a:t> </a:t>
            </a:r>
            <a:r>
              <a:rPr dirty="0" err="1"/>
              <a:t>한해</a:t>
            </a:r>
            <a:r>
              <a:rPr dirty="0"/>
              <a:t> </a:t>
            </a:r>
            <a:r>
              <a:rPr dirty="0" err="1"/>
              <a:t>기록할</a:t>
            </a:r>
            <a:r>
              <a:rPr dirty="0"/>
              <a:t> 수 </a:t>
            </a:r>
            <a:r>
              <a:rPr dirty="0" err="1"/>
              <a:t>있으며</a:t>
            </a:r>
            <a:r>
              <a:rPr lang="en-US" altLang="ko-KR" dirty="0"/>
              <a:t>,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후에는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수정하거나</a:t>
            </a:r>
            <a:r>
              <a:rPr dirty="0"/>
              <a:t> </a:t>
            </a:r>
            <a:r>
              <a:rPr dirty="0" err="1"/>
              <a:t>기록할</a:t>
            </a:r>
            <a:r>
              <a:rPr dirty="0"/>
              <a:t> 수 </a:t>
            </a:r>
            <a:r>
              <a:rPr dirty="0" err="1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dirty="0" smtClean="0"/>
              <a:t>한 </a:t>
            </a:r>
            <a:r>
              <a:rPr dirty="0"/>
              <a:t>번 </a:t>
            </a:r>
            <a:r>
              <a:rPr dirty="0" err="1"/>
              <a:t>영구적으로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정보는</a:t>
            </a:r>
            <a:r>
              <a:rPr dirty="0"/>
              <a:t> </a:t>
            </a:r>
            <a:r>
              <a:rPr dirty="0" err="1"/>
              <a:t>읽기</a:t>
            </a:r>
            <a:r>
              <a:rPr dirty="0"/>
              <a:t> </a:t>
            </a:r>
            <a:r>
              <a:rPr dirty="0" err="1"/>
              <a:t>동작만이</a:t>
            </a:r>
            <a:r>
              <a:rPr dirty="0"/>
              <a:t> </a:t>
            </a:r>
            <a:r>
              <a:rPr dirty="0" err="1"/>
              <a:t>가능하여서</a:t>
            </a:r>
            <a:r>
              <a:rPr lang="en-US" altLang="ko-KR" dirty="0"/>
              <a:t>, </a:t>
            </a:r>
            <a:r>
              <a:rPr dirty="0" err="1"/>
              <a:t>필요할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접근하여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수 </a:t>
            </a:r>
            <a:r>
              <a:rPr dirty="0" err="1"/>
              <a:t>있다</a:t>
            </a:r>
            <a:r>
              <a:rPr lang="en-US" altLang="ko-KR" dirty="0"/>
              <a:t>.    </a:t>
            </a:r>
          </a:p>
          <a:p>
            <a:pPr lvl="1"/>
            <a:endParaRPr lang="en-US" altLang="ko-KR" dirty="0"/>
          </a:p>
          <a:p>
            <a:pPr lvl="1"/>
            <a:r>
              <a:rPr dirty="0" err="1"/>
              <a:t>재기록형</a:t>
            </a:r>
            <a:r>
              <a:rPr lang="en-US" altLang="ko-KR" dirty="0"/>
              <a:t>(Rewritable) </a:t>
            </a:r>
            <a:r>
              <a:rPr dirty="0" err="1"/>
              <a:t>디스크</a:t>
            </a:r>
            <a:endParaRPr dirty="0"/>
          </a:p>
          <a:p>
            <a:pPr lvl="3"/>
            <a:r>
              <a:rPr dirty="0" err="1"/>
              <a:t>일반적인</a:t>
            </a:r>
            <a:r>
              <a:rPr dirty="0"/>
              <a:t> </a:t>
            </a:r>
            <a:r>
              <a:rPr dirty="0" err="1"/>
              <a:t>플로피디스크처럼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지우고</a:t>
            </a:r>
            <a:r>
              <a:rPr lang="en-US" altLang="ko-KR" dirty="0"/>
              <a:t>,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기록하거나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수정할</a:t>
            </a:r>
            <a:r>
              <a:rPr dirty="0"/>
              <a:t> 수 </a:t>
            </a:r>
            <a:r>
              <a:rPr dirty="0" err="1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CD-RW</a:t>
            </a:r>
            <a:r>
              <a:rPr lang="en-US" altLang="ko-KR" dirty="0"/>
              <a:t>, DVD-RAM </a:t>
            </a:r>
            <a:r>
              <a:rPr dirty="0" err="1"/>
              <a:t>등이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해당한다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CD-ROM </a:t>
            </a:r>
            <a:r>
              <a:rPr lang="en-US" altLang="ko-KR" dirty="0"/>
              <a:t>(Compact Disk Read-Only Memory</a:t>
            </a:r>
            <a:r>
              <a:rPr lang="en-US" altLang="ko-KR" dirty="0" smtClean="0"/>
              <a:t>)</a:t>
            </a:r>
          </a:p>
          <a:p>
            <a:pPr lvl="1" latinLnBrk="1"/>
            <a:r>
              <a:rPr lang="en-US" altLang="ko-KR" dirty="0"/>
              <a:t>CD(Compact Disk)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디지털화된 음향정보를 저장하는 디스크로 데이터를 한번 기록하면 다시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지우고 </a:t>
            </a:r>
            <a:r>
              <a:rPr lang="ko-KR" dirty="0">
                <a:latin typeface="Arial" charset="0"/>
              </a:rPr>
              <a:t>사용할 수 없으며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오디오 데이터를 저장하는</a:t>
            </a:r>
            <a:r>
              <a:rPr dirty="0">
                <a:latin typeface="Arial" charset="0"/>
              </a:rPr>
              <a:t> CD-DA(Digital Audio) </a:t>
            </a:r>
            <a:r>
              <a:rPr dirty="0" smtClean="0">
                <a:latin typeface="Arial" charset="0"/>
              </a:rPr>
              <a:t/>
            </a:r>
            <a:br>
              <a:rPr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방식을 사용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CD</a:t>
            </a:r>
            <a:r>
              <a:rPr lang="ko-KR" dirty="0">
                <a:latin typeface="Arial" charset="0"/>
              </a:rPr>
              <a:t>의 표준은</a:t>
            </a:r>
            <a:r>
              <a:rPr dirty="0">
                <a:latin typeface="Arial" charset="0"/>
              </a:rPr>
              <a:t> 12</a:t>
            </a:r>
            <a:r>
              <a:rPr lang="ko-KR" dirty="0">
                <a:latin typeface="Arial" charset="0"/>
              </a:rPr>
              <a:t>㎝ 디스크로 플레이어를 사용하여 음향 정보를 재생하는 경우 약 </a:t>
            </a:r>
            <a:r>
              <a:rPr dirty="0">
                <a:latin typeface="Arial" charset="0"/>
              </a:rPr>
              <a:t>60</a:t>
            </a:r>
            <a:r>
              <a:rPr lang="ko-KR" dirty="0">
                <a:latin typeface="Arial" charset="0"/>
              </a:rPr>
              <a:t>분 분량의 음향 정보를 저장할 수 있다</a:t>
            </a:r>
            <a:r>
              <a:rPr dirty="0" smtClean="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</a:pPr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컴퓨터에서</a:t>
            </a:r>
            <a:r>
              <a:rPr altLang="ko-KR" dirty="0"/>
              <a:t> </a:t>
            </a:r>
            <a:r>
              <a:rPr altLang="ko-KR" dirty="0" err="1"/>
              <a:t>사용하는</a:t>
            </a:r>
            <a:r>
              <a:rPr altLang="ko-KR" dirty="0"/>
              <a:t> </a:t>
            </a:r>
            <a:r>
              <a:rPr altLang="ko-KR" dirty="0" err="1"/>
              <a:t>정보를</a:t>
            </a:r>
            <a:r>
              <a:rPr altLang="ko-KR" dirty="0"/>
              <a:t> </a:t>
            </a:r>
            <a:r>
              <a:rPr altLang="ko-KR" dirty="0" err="1"/>
              <a:t>저장하는</a:t>
            </a:r>
            <a:r>
              <a:rPr altLang="ko-KR" dirty="0"/>
              <a:t> </a:t>
            </a:r>
            <a:r>
              <a:rPr lang="en-US" altLang="ko-KR" dirty="0"/>
              <a:t>CD-ROM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오디오 </a:t>
            </a:r>
            <a:r>
              <a:rPr dirty="0">
                <a:latin typeface="Arial" charset="0"/>
              </a:rPr>
              <a:t>CD</a:t>
            </a:r>
            <a:r>
              <a:rPr lang="ko-KR" dirty="0">
                <a:latin typeface="Arial" charset="0"/>
              </a:rPr>
              <a:t>와 동일</a:t>
            </a:r>
            <a:r>
              <a:rPr lang="ko-KR" altLang="en-US" dirty="0">
                <a:latin typeface="Arial" charset="0"/>
              </a:rPr>
              <a:t>하게</a:t>
            </a:r>
            <a:r>
              <a:rPr lang="ko-KR" dirty="0">
                <a:latin typeface="Arial" charset="0"/>
              </a:rPr>
              <a:t> 알루미늄에 단단한 특수 플라스틱을 씌워서 만든다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데이터를 저장할 때는 레이저 광선을 사용하여 표면상에 미세한 구멍의 흠집 </a:t>
            </a:r>
            <a:r>
              <a:rPr lang="ko-KR" dirty="0" smtClean="0">
                <a:latin typeface="Arial" charset="0"/>
              </a:rPr>
              <a:t>피트</a:t>
            </a:r>
            <a:r>
              <a:rPr dirty="0">
                <a:latin typeface="Arial" charset="0"/>
              </a:rPr>
              <a:t>(pit</a:t>
            </a:r>
            <a:r>
              <a:rPr dirty="0" smtClean="0">
                <a:latin typeface="Arial" charset="0"/>
              </a:rPr>
              <a:t>)</a:t>
            </a:r>
            <a:r>
              <a:rPr lang="ko-KR" altLang="en-US" dirty="0" err="1" smtClean="0">
                <a:latin typeface="Arial" charset="0"/>
              </a:rPr>
              <a:t>를</a:t>
            </a:r>
            <a:r>
              <a:rPr lang="ko-KR" dirty="0" smtClean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만들어 디지털 정보를 </a:t>
            </a:r>
            <a:r>
              <a:rPr lang="ko-KR" altLang="en-US" dirty="0" smtClean="0">
                <a:latin typeface="Arial" charset="0"/>
              </a:rPr>
              <a:t>저장한다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피트는 아주 작아서 훨씬 많은 데이터를 표현할 수 있</a:t>
            </a:r>
            <a:r>
              <a:rPr lang="ko-KR" altLang="en-US" dirty="0">
                <a:latin typeface="Arial" charset="0"/>
              </a:rPr>
              <a:t>어</a:t>
            </a:r>
            <a:r>
              <a:rPr lang="ko-KR" dirty="0">
                <a:latin typeface="Arial" charset="0"/>
              </a:rPr>
              <a:t> 대용량 데이터까지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할 수 있다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spc="-130" dirty="0">
                <a:latin typeface="Arial" charset="0"/>
              </a:rPr>
              <a:t>저장된 정보를 검색할 때는 저 전력 레이저</a:t>
            </a:r>
            <a:r>
              <a:rPr lang="ko-KR" altLang="en-US" spc="-130" dirty="0">
                <a:latin typeface="Arial" charset="0"/>
              </a:rPr>
              <a:t>의</a:t>
            </a:r>
            <a:r>
              <a:rPr lang="ko-KR" spc="-130" dirty="0">
                <a:latin typeface="Arial" charset="0"/>
              </a:rPr>
              <a:t> 반사되는 빛의 강도</a:t>
            </a:r>
            <a:r>
              <a:rPr lang="ko-KR" altLang="en-US" spc="-130" dirty="0">
                <a:latin typeface="Arial" charset="0"/>
              </a:rPr>
              <a:t>로 신호를</a:t>
            </a:r>
            <a:r>
              <a:rPr lang="ko-KR" spc="-130" dirty="0">
                <a:latin typeface="Arial" charset="0"/>
              </a:rPr>
              <a:t> </a:t>
            </a:r>
            <a:r>
              <a:rPr lang="ko-KR" spc="-130" dirty="0" smtClean="0">
                <a:latin typeface="Arial" charset="0"/>
              </a:rPr>
              <a:t>검출</a:t>
            </a:r>
            <a:r>
              <a:rPr lang="ko-KR" altLang="en-US" spc="-130" dirty="0" smtClean="0">
                <a:latin typeface="Arial" charset="0"/>
              </a:rPr>
              <a:t>한다</a:t>
            </a:r>
            <a:r>
              <a:rPr lang="en-US" altLang="ko-KR" spc="-130" dirty="0" smtClean="0">
                <a:latin typeface="Arial" charset="0"/>
              </a:rPr>
              <a:t>. </a:t>
            </a:r>
            <a:r>
              <a:rPr lang="en-US" altLang="ko-KR" spc="-100" dirty="0" smtClean="0">
                <a:latin typeface="Arial" charset="0"/>
              </a:rPr>
              <a:t> </a:t>
            </a:r>
            <a:endParaRPr spc="-100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반사되지 않는 홈이 난 지역은</a:t>
            </a:r>
            <a:r>
              <a:rPr dirty="0">
                <a:latin typeface="Arial" charset="0"/>
              </a:rPr>
              <a:t> 0</a:t>
            </a:r>
            <a:r>
              <a:rPr lang="ko-KR" dirty="0">
                <a:latin typeface="Arial" charset="0"/>
              </a:rPr>
              <a:t>비트로 해독하며 편편한 지역은 반사되어</a:t>
            </a:r>
            <a:r>
              <a:rPr dirty="0">
                <a:latin typeface="Arial" charset="0"/>
              </a:rPr>
              <a:t> 1</a:t>
            </a:r>
            <a:r>
              <a:rPr lang="ko-KR" dirty="0">
                <a:latin typeface="Arial" charset="0"/>
              </a:rPr>
              <a:t>비트로 해독한다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latinLnBrk="1"/>
            <a:r>
              <a:rPr lang="en-US" altLang="ko-KR" dirty="0"/>
              <a:t>CD-</a:t>
            </a:r>
            <a:r>
              <a:rPr lang="en-US" altLang="ko-KR" dirty="0" err="1"/>
              <a:t>ROM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장단점</a:t>
            </a:r>
            <a:endParaRPr dirty="0"/>
          </a:p>
          <a:p>
            <a:pPr lvl="3" latinLnBrk="1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상대적으로 대용량 데이터를 저렴한 가격으로 대량 복제가 </a:t>
            </a:r>
            <a:r>
              <a:rPr lang="ko-KR" altLang="en-US" dirty="0" smtClean="0">
                <a:latin typeface="Arial" charset="0"/>
              </a:rPr>
              <a:t>가능하다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읽기 동작만 가능해서 내용을 변경하는 것이 불가능하고 접근 시간이 자기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altLang="en-US" dirty="0" smtClean="0">
                <a:latin typeface="Arial" charset="0"/>
              </a:rPr>
              <a:t>디스크 </a:t>
            </a:r>
            <a:r>
              <a:rPr lang="ko-KR" altLang="en-US" dirty="0">
                <a:latin typeface="Arial" charset="0"/>
              </a:rPr>
              <a:t>기억장치보다 훨씬 오래 걸리는 단점이 있다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lang="ko-KR" altLang="en-US" dirty="0"/>
              <a:t>보조기억장치의 개념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자기 </a:t>
            </a:r>
            <a:r>
              <a:rPr lang="ko-KR" altLang="en-US" dirty="0"/>
              <a:t>기억장치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광 </a:t>
            </a:r>
            <a:r>
              <a:rPr lang="ko-KR" altLang="en-US" dirty="0"/>
              <a:t>디스크 기억장치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기타 </a:t>
            </a:r>
            <a:r>
              <a:rPr lang="ko-KR" altLang="en-US" dirty="0"/>
              <a:t>기억장치</a:t>
            </a:r>
          </a:p>
          <a:p>
            <a:pPr>
              <a:defRPr/>
            </a:pP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CD-</a:t>
            </a:r>
            <a:r>
              <a:rPr lang="en-US" altLang="ko-KR" dirty="0" err="1"/>
              <a:t>ROM</a:t>
            </a:r>
            <a:r>
              <a:rPr altLang="ko-KR" dirty="0" err="1"/>
              <a:t>의</a:t>
            </a:r>
            <a:r>
              <a:rPr altLang="ko-KR" dirty="0"/>
              <a:t> </a:t>
            </a:r>
            <a:r>
              <a:rPr altLang="ko-KR" dirty="0" err="1"/>
              <a:t>회전</a:t>
            </a:r>
            <a:r>
              <a:rPr altLang="ko-KR" dirty="0"/>
              <a:t> </a:t>
            </a:r>
            <a:r>
              <a:rPr altLang="ko-KR" dirty="0" err="1"/>
              <a:t>구동</a:t>
            </a:r>
            <a:r>
              <a:rPr altLang="ko-KR" dirty="0"/>
              <a:t> </a:t>
            </a:r>
            <a:r>
              <a:rPr altLang="ko-KR" dirty="0" err="1" smtClean="0"/>
              <a:t>방식</a:t>
            </a:r>
            <a:endParaRPr lang="en-US" altLang="ko-KR" dirty="0"/>
          </a:p>
          <a:p>
            <a:pPr lvl="3"/>
            <a:r>
              <a:rPr altLang="ko-KR" dirty="0" err="1" smtClean="0"/>
              <a:t>기억장치의</a:t>
            </a:r>
            <a:r>
              <a:rPr altLang="ko-KR" dirty="0" smtClean="0"/>
              <a:t> </a:t>
            </a:r>
            <a:r>
              <a:rPr altLang="ko-KR" dirty="0" err="1"/>
              <a:t>등각속도</a:t>
            </a:r>
            <a:r>
              <a:rPr lang="en-US" altLang="ko-KR" dirty="0"/>
              <a:t>(CAV) </a:t>
            </a:r>
            <a:r>
              <a:rPr altLang="ko-KR" dirty="0" err="1"/>
              <a:t>방식과</a:t>
            </a:r>
            <a:r>
              <a:rPr altLang="ko-KR" dirty="0"/>
              <a:t> </a:t>
            </a:r>
            <a:r>
              <a:rPr altLang="ko-KR" dirty="0" err="1"/>
              <a:t>등선속도</a:t>
            </a:r>
            <a:r>
              <a:rPr lang="en-US" altLang="ko-KR" dirty="0"/>
              <a:t>(CLV,  Constant Linear Velocity) </a:t>
            </a:r>
            <a:r>
              <a:rPr altLang="ko-KR" dirty="0"/>
              <a:t>방식을 </a:t>
            </a:r>
            <a:r>
              <a:rPr altLang="ko-KR" dirty="0" smtClean="0"/>
              <a:t>사용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altLang="ko-KR" dirty="0" err="1" smtClean="0"/>
              <a:t>등각속도</a:t>
            </a:r>
            <a:r>
              <a:rPr altLang="ko-KR" dirty="0" smtClean="0"/>
              <a:t> </a:t>
            </a:r>
            <a:r>
              <a:rPr altLang="ko-KR" dirty="0" err="1" smtClean="0"/>
              <a:t>방식</a:t>
            </a:r>
            <a:endParaRPr lang="en-US" altLang="ko-KR" dirty="0" smtClean="0"/>
          </a:p>
          <a:p>
            <a:pPr lvl="3"/>
            <a:r>
              <a:rPr lang="ko-KR" dirty="0" smtClean="0">
                <a:latin typeface="Arial" charset="0"/>
              </a:rPr>
              <a:t>저장된 </a:t>
            </a:r>
            <a:r>
              <a:rPr lang="ko-KR" dirty="0">
                <a:latin typeface="Arial" charset="0"/>
              </a:rPr>
              <a:t>데이터를 읽는 속도는 원형 디스크의 회전속도와 </a:t>
            </a:r>
            <a:r>
              <a:rPr lang="ko-KR" dirty="0" smtClean="0">
                <a:latin typeface="Arial" charset="0"/>
              </a:rPr>
              <a:t>동일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 smtClean="0">
              <a:latin typeface="Arial" charset="0"/>
            </a:endParaRPr>
          </a:p>
          <a:p>
            <a:pPr lvl="3"/>
            <a:r>
              <a:rPr lang="ko-KR" dirty="0" smtClean="0">
                <a:latin typeface="Arial" charset="0"/>
              </a:rPr>
              <a:t>바깥쪽 </a:t>
            </a:r>
            <a:r>
              <a:rPr lang="ko-KR" dirty="0">
                <a:latin typeface="Arial" charset="0"/>
              </a:rPr>
              <a:t>트랙의 읽는 속도는 빠르고 안쪽 트랙의 읽는 속도는 느리다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/>
            <a:r>
              <a:rPr lang="ko-KR" dirty="0" smtClean="0">
                <a:latin typeface="Arial" charset="0"/>
              </a:rPr>
              <a:t>전 </a:t>
            </a:r>
            <a:r>
              <a:rPr lang="ko-KR" dirty="0">
                <a:latin typeface="Arial" charset="0"/>
              </a:rPr>
              <a:t>섹터에서 동일한 데이터 읽기속도를 얻기 위해서는 각 섹터에 동일한 양의 데이터를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r>
              <a:rPr dirty="0" smtClean="0">
                <a:latin typeface="Arial" charset="0"/>
              </a:rPr>
              <a:t> </a:t>
            </a:r>
            <a:r>
              <a:rPr lang="ko-KR" altLang="en-US" dirty="0">
                <a:latin typeface="Arial" charset="0"/>
              </a:rPr>
              <a:t>따라서 </a:t>
            </a:r>
            <a:r>
              <a:rPr lang="ko-KR" dirty="0">
                <a:latin typeface="Arial" charset="0"/>
              </a:rPr>
              <a:t>바깥 트랙에 존재하는 </a:t>
            </a:r>
            <a:r>
              <a:rPr lang="ko-KR" altLang="en-US" dirty="0">
                <a:latin typeface="Arial" charset="0"/>
              </a:rPr>
              <a:t>일부 </a:t>
            </a:r>
            <a:r>
              <a:rPr lang="ko-KR" dirty="0">
                <a:latin typeface="Arial" charset="0"/>
              </a:rPr>
              <a:t>섹터는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사용</a:t>
            </a:r>
            <a:r>
              <a:rPr lang="ko-KR" altLang="en-US" dirty="0">
                <a:latin typeface="Arial" charset="0"/>
              </a:rPr>
              <a:t>되지</a:t>
            </a:r>
            <a:r>
              <a:rPr lang="ko-KR" dirty="0">
                <a:latin typeface="Arial" charset="0"/>
              </a:rPr>
              <a:t> 않고 </a:t>
            </a:r>
            <a:r>
              <a:rPr lang="ko-KR" dirty="0" smtClean="0">
                <a:latin typeface="Arial" charset="0"/>
              </a:rPr>
              <a:t>낭비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1"/>
            <a:r>
              <a:rPr altLang="ko-KR" dirty="0" smtClean="0"/>
              <a:t>등선속도 방식</a:t>
            </a:r>
            <a:endParaRPr lang="en-US" altLang="ko-KR" dirty="0" smtClean="0"/>
          </a:p>
          <a:p>
            <a:pPr lvl="3"/>
            <a:r>
              <a:rPr lang="ko-KR" dirty="0" smtClean="0">
                <a:latin typeface="Arial" charset="0"/>
              </a:rPr>
              <a:t>낭비되는 </a:t>
            </a:r>
            <a:r>
              <a:rPr lang="ko-KR" dirty="0">
                <a:latin typeface="Arial" charset="0"/>
              </a:rPr>
              <a:t>저장공간 없이 데이터가 균일하게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dirty="0" smtClean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즉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바깥쪽 트랙 부분은 더 넓은 저장공간에 더 많은 데이터를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할 수 있다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/>
            <a:r>
              <a:rPr lang="ko-KR" spc="-100" dirty="0" smtClean="0">
                <a:latin typeface="Arial" charset="0"/>
              </a:rPr>
              <a:t>트랙의 </a:t>
            </a:r>
            <a:r>
              <a:rPr lang="ko-KR" spc="-100" dirty="0">
                <a:latin typeface="Arial" charset="0"/>
              </a:rPr>
              <a:t>위치에 따라 디스크의 회전속도를 변경</a:t>
            </a:r>
            <a:r>
              <a:rPr spc="-100" dirty="0">
                <a:latin typeface="Arial" charset="0"/>
              </a:rPr>
              <a:t>,</a:t>
            </a:r>
            <a:r>
              <a:rPr lang="ko-KR" spc="-100" dirty="0">
                <a:latin typeface="Arial" charset="0"/>
              </a:rPr>
              <a:t> 저장된 데이터의 읽기 속도를 동일하게 한다</a:t>
            </a:r>
            <a:r>
              <a:rPr spc="-100" dirty="0">
                <a:latin typeface="Arial" charset="0"/>
              </a:rPr>
              <a:t>. </a:t>
            </a:r>
            <a:r>
              <a:rPr lang="ko-KR" spc="-100" dirty="0">
                <a:latin typeface="Arial" charset="0"/>
              </a:rPr>
              <a:t>즉</a:t>
            </a:r>
            <a:r>
              <a:rPr spc="-100" dirty="0">
                <a:latin typeface="Arial" charset="0"/>
              </a:rPr>
              <a:t>, </a:t>
            </a:r>
            <a:r>
              <a:rPr lang="ko-KR" spc="-100" dirty="0">
                <a:latin typeface="Arial" charset="0"/>
              </a:rPr>
              <a:t>바깥쪽 트랙은 느리게</a:t>
            </a:r>
            <a:r>
              <a:rPr spc="-100" dirty="0">
                <a:latin typeface="Arial" charset="0"/>
              </a:rPr>
              <a:t>, </a:t>
            </a:r>
            <a:r>
              <a:rPr lang="ko-KR" spc="-100" dirty="0">
                <a:latin typeface="Arial" charset="0"/>
              </a:rPr>
              <a:t>안쪽 트랙은 빠르게 디스크를 </a:t>
            </a:r>
            <a:r>
              <a:rPr lang="ko-KR" spc="-100" dirty="0" smtClean="0">
                <a:latin typeface="Arial" charset="0"/>
              </a:rPr>
              <a:t>회전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 </a:t>
            </a:r>
            <a:endParaRPr spc="-100" dirty="0" smtClean="0">
              <a:latin typeface="Arial" charset="0"/>
            </a:endParaRPr>
          </a:p>
          <a:p>
            <a:pPr lvl="3"/>
            <a:r>
              <a:rPr lang="ko-KR" dirty="0" smtClean="0">
                <a:latin typeface="Arial" charset="0"/>
              </a:rPr>
              <a:t>등선속도 </a:t>
            </a:r>
            <a:r>
              <a:rPr lang="ko-KR" dirty="0">
                <a:latin typeface="Arial" charset="0"/>
              </a:rPr>
              <a:t>방식은 오디오나 비디오 데이터를 저장하는 경우와 같이 트랙을 일정한 속도로 읽거나 써야 하는 광학 저장장치에 주로 사용된다</a:t>
            </a:r>
            <a:r>
              <a:rPr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등각속도와</a:t>
            </a:r>
            <a:r>
              <a:rPr altLang="en-US" dirty="0" smtClean="0"/>
              <a:t> </a:t>
            </a:r>
            <a:r>
              <a:rPr altLang="en-US" dirty="0" err="1" smtClean="0"/>
              <a:t>등선속도</a:t>
            </a:r>
            <a:r>
              <a:rPr altLang="en-US" dirty="0" smtClean="0"/>
              <a:t> </a:t>
            </a:r>
            <a:r>
              <a:rPr altLang="en-US" dirty="0" err="1" smtClean="0"/>
              <a:t>비교</a:t>
            </a:r>
            <a:endParaRPr lang="en-US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altLang="ko-KR" dirty="0" err="1" smtClean="0"/>
              <a:t>등선속도</a:t>
            </a:r>
            <a:r>
              <a:rPr altLang="ko-KR" dirty="0" smtClean="0"/>
              <a:t> </a:t>
            </a:r>
            <a:r>
              <a:rPr altLang="ko-KR" dirty="0" err="1"/>
              <a:t>방식의</a:t>
            </a:r>
            <a:r>
              <a:rPr lang="en-US" altLang="ko-KR" dirty="0"/>
              <a:t> CD-</a:t>
            </a:r>
            <a:r>
              <a:rPr lang="en-US" altLang="ko-KR" dirty="0" err="1"/>
              <a:t>ROM</a:t>
            </a:r>
            <a:r>
              <a:rPr altLang="ko-KR" dirty="0" err="1"/>
              <a:t>에서</a:t>
            </a:r>
            <a:r>
              <a:rPr altLang="ko-KR" dirty="0"/>
              <a:t>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접근</a:t>
            </a:r>
            <a:r>
              <a:rPr altLang="ko-KR" dirty="0"/>
              <a:t> </a:t>
            </a:r>
            <a:r>
              <a:rPr altLang="ko-KR" dirty="0" err="1"/>
              <a:t>단계</a:t>
            </a:r>
            <a:endParaRPr lang="en-US" altLang="ko-KR" dirty="0"/>
          </a:p>
          <a:p>
            <a:pPr marL="0" indent="0"/>
            <a:endParaRPr dirty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05" y="1396935"/>
            <a:ext cx="4542635" cy="24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17" y="4403561"/>
            <a:ext cx="4804738" cy="220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CD-R(</a:t>
            </a:r>
            <a:r>
              <a:rPr lang="en-US" altLang="ko-KR" dirty="0" err="1"/>
              <a:t>Recoderable</a:t>
            </a:r>
            <a:r>
              <a:rPr lang="en-US" altLang="ko-KR" dirty="0" smtClean="0"/>
              <a:t>)</a:t>
            </a:r>
          </a:p>
          <a:p>
            <a:pPr lvl="3"/>
            <a:r>
              <a:rPr lang="ko-KR" dirty="0" smtClean="0">
                <a:latin typeface="Arial" charset="0"/>
              </a:rPr>
              <a:t>최초 </a:t>
            </a:r>
            <a:r>
              <a:rPr lang="ko-KR" dirty="0">
                <a:latin typeface="Arial" charset="0"/>
              </a:rPr>
              <a:t>제작 시에는 비어있는 디스크 판으로 만들어</a:t>
            </a:r>
            <a:r>
              <a:rPr lang="ko-KR" altLang="en-US" dirty="0">
                <a:latin typeface="Arial" charset="0"/>
              </a:rPr>
              <a:t>지고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사용자는 이</a:t>
            </a:r>
            <a:r>
              <a:rPr dirty="0">
                <a:latin typeface="Arial" charset="0"/>
              </a:rPr>
              <a:t> CD-R</a:t>
            </a:r>
            <a:r>
              <a:rPr lang="ko-KR" dirty="0">
                <a:latin typeface="Arial" charset="0"/>
              </a:rPr>
              <a:t>에 한 번만 데이터를 기록</a:t>
            </a:r>
            <a:r>
              <a:rPr lang="ko-KR" altLang="en-US" dirty="0">
                <a:latin typeface="Arial" charset="0"/>
              </a:rPr>
              <a:t>하</a:t>
            </a:r>
            <a:r>
              <a:rPr lang="ko-KR" dirty="0">
                <a:latin typeface="Arial" charset="0"/>
              </a:rPr>
              <a:t>고 더 이상의 기록이나 수정은 불가능하다</a:t>
            </a:r>
            <a:r>
              <a:rPr dirty="0">
                <a:latin typeface="Arial" charset="0"/>
              </a:rPr>
              <a:t>. </a:t>
            </a:r>
            <a:r>
              <a:rPr lang="ko-KR" dirty="0" smtClean="0">
                <a:latin typeface="Arial" charset="0"/>
              </a:rPr>
              <a:t>그렇지만 </a:t>
            </a:r>
            <a:r>
              <a:rPr lang="ko-KR" dirty="0">
                <a:latin typeface="Arial" charset="0"/>
              </a:rPr>
              <a:t>읽기 동작은 제한이 없다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그래서</a:t>
            </a:r>
            <a:r>
              <a:rPr dirty="0">
                <a:latin typeface="Arial" charset="0"/>
              </a:rPr>
              <a:t> WORM(Write-Once Read-Many) CD</a:t>
            </a:r>
            <a:r>
              <a:rPr lang="ko-KR" dirty="0">
                <a:latin typeface="Arial" charset="0"/>
              </a:rPr>
              <a:t>라고도 한다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dirty="0">
                <a:latin typeface="Arial" charset="0"/>
              </a:rPr>
              <a:t>CD-R </a:t>
            </a:r>
            <a:r>
              <a:rPr lang="ko-KR" dirty="0">
                <a:latin typeface="Arial" charset="0"/>
              </a:rPr>
              <a:t>디스크 표면의 트랙에 해당하는 부분은 열을 가하면 태워져 없어지는 </a:t>
            </a:r>
            <a:r>
              <a:rPr lang="ko-KR" altLang="en-US" dirty="0">
                <a:latin typeface="Arial" charset="0"/>
              </a:rPr>
              <a:t>염료 </a:t>
            </a:r>
            <a:r>
              <a:rPr lang="ko-KR" dirty="0">
                <a:latin typeface="Arial" charset="0"/>
              </a:rPr>
              <a:t>성질을 가진 물질로 </a:t>
            </a:r>
            <a:r>
              <a:rPr lang="ko-KR" dirty="0" smtClean="0">
                <a:latin typeface="Arial" charset="0"/>
              </a:rPr>
              <a:t>구성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4"/>
            <a:r>
              <a:rPr lang="ko-KR" dirty="0">
                <a:latin typeface="Arial" charset="0"/>
              </a:rPr>
              <a:t>한 번 태워진 부분은 복구가 불가능하기 때문에 한 번의 기록만이 </a:t>
            </a:r>
            <a:r>
              <a:rPr lang="ko-KR" dirty="0" smtClean="0">
                <a:latin typeface="Arial" charset="0"/>
              </a:rPr>
              <a:t>가능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/>
            <a:r>
              <a:rPr dirty="0">
                <a:latin typeface="Arial" charset="0"/>
              </a:rPr>
              <a:t>CD-R</a:t>
            </a:r>
            <a:r>
              <a:rPr lang="ko-KR" dirty="0">
                <a:latin typeface="Arial" charset="0"/>
              </a:rPr>
              <a:t>에서 데이터를 쓰는 동작의 과정</a:t>
            </a:r>
            <a:endParaRPr dirty="0">
              <a:latin typeface="Arial" charset="0"/>
            </a:endParaRPr>
          </a:p>
          <a:p>
            <a:pPr lvl="4"/>
            <a:r>
              <a:rPr lang="ko-KR" dirty="0">
                <a:latin typeface="Arial" charset="0"/>
              </a:rPr>
              <a:t>저장될 데이터</a:t>
            </a:r>
            <a:r>
              <a:rPr lang="ko-KR" altLang="en-US" dirty="0">
                <a:latin typeface="Arial" charset="0"/>
              </a:rPr>
              <a:t>가</a:t>
            </a:r>
            <a:r>
              <a:rPr dirty="0">
                <a:latin typeface="Arial" charset="0"/>
              </a:rPr>
              <a:t> 0</a:t>
            </a:r>
            <a:r>
              <a:rPr lang="ko-KR" dirty="0">
                <a:latin typeface="Arial" charset="0"/>
              </a:rPr>
              <a:t>일 경우 레이저로 열을 발생시켜 </a:t>
            </a:r>
            <a:r>
              <a:rPr lang="ko-KR" dirty="0" err="1">
                <a:latin typeface="Arial" charset="0"/>
              </a:rPr>
              <a:t>염료층을</a:t>
            </a:r>
            <a:r>
              <a:rPr lang="ko-KR" dirty="0">
                <a:latin typeface="Arial" charset="0"/>
              </a:rPr>
              <a:t> 태워서 해당 피트</a:t>
            </a:r>
            <a:r>
              <a:rPr dirty="0">
                <a:latin typeface="Arial" charset="0"/>
              </a:rPr>
              <a:t>(pit)</a:t>
            </a:r>
            <a:r>
              <a:rPr lang="ko-KR" dirty="0">
                <a:latin typeface="Arial" charset="0"/>
              </a:rPr>
              <a:t>부분들을 융해한다</a:t>
            </a:r>
            <a:r>
              <a:rPr dirty="0">
                <a:latin typeface="Arial" charset="0"/>
              </a:rPr>
              <a:t>. 1</a:t>
            </a:r>
            <a:r>
              <a:rPr lang="ko-KR" dirty="0">
                <a:latin typeface="Arial" charset="0"/>
              </a:rPr>
              <a:t>인 경우에는 피트를 만들지 않는다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1"/>
            <a:endParaRPr lang="en-US" altLang="ko-KR" dirty="0" smtClean="0">
              <a:latin typeface="Arial" charset="0"/>
            </a:endParaRPr>
          </a:p>
          <a:p>
            <a:pPr lvl="1"/>
            <a:endParaRPr lang="en-US" altLang="ko-KR" dirty="0">
              <a:latin typeface="Arial" charset="0"/>
            </a:endParaRPr>
          </a:p>
          <a:p>
            <a:pPr lvl="2"/>
            <a:endParaRPr dirty="0" smtClean="0">
              <a:latin typeface="Arial" charset="0"/>
            </a:endParaRPr>
          </a:p>
          <a:p>
            <a:pPr lvl="3"/>
            <a:endParaRPr lang="en-US" dirty="0" smtClean="0">
              <a:latin typeface="Arial" charset="0"/>
            </a:endParaRPr>
          </a:p>
          <a:p>
            <a:pPr lvl="3"/>
            <a:endParaRPr dirty="0">
              <a:latin typeface="Arial" charset="0"/>
            </a:endParaRPr>
          </a:p>
          <a:p>
            <a:pPr lvl="4"/>
            <a:r>
              <a:rPr lang="ko-KR" spc="-80" dirty="0" smtClean="0">
                <a:latin typeface="Arial" charset="0"/>
              </a:rPr>
              <a:t>읽기 </a:t>
            </a:r>
            <a:r>
              <a:rPr lang="ko-KR" spc="-80" dirty="0">
                <a:latin typeface="Arial" charset="0"/>
              </a:rPr>
              <a:t>동작은 강도가 낮은 레이저 빛을 이용하여 반사 명암에 따라 데이터</a:t>
            </a:r>
            <a:r>
              <a:rPr lang="ko-KR" altLang="en-US" spc="-80" dirty="0">
                <a:latin typeface="Arial" charset="0"/>
              </a:rPr>
              <a:t>를 </a:t>
            </a:r>
            <a:r>
              <a:rPr lang="ko-KR" spc="-80" dirty="0" smtClean="0">
                <a:latin typeface="Arial" charset="0"/>
              </a:rPr>
              <a:t>검출</a:t>
            </a:r>
            <a:r>
              <a:rPr lang="ko-KR" altLang="en-US" spc="-80" dirty="0" smtClean="0">
                <a:latin typeface="Arial" charset="0"/>
              </a:rPr>
              <a:t>한다</a:t>
            </a:r>
            <a:r>
              <a:rPr lang="en-US" altLang="ko-KR" spc="-80" dirty="0" smtClean="0">
                <a:latin typeface="Arial" charset="0"/>
              </a:rPr>
              <a:t>. </a:t>
            </a:r>
            <a:endParaRPr lang="ko-KR" altLang="en-US" spc="-80" dirty="0">
              <a:latin typeface="Arial" charset="0"/>
            </a:endParaRP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01" y="4455450"/>
            <a:ext cx="5581895" cy="163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CD-RW(CD–Rewritable)</a:t>
            </a:r>
          </a:p>
          <a:p>
            <a:pPr lvl="3" latinLnBrk="1"/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반복하여</a:t>
            </a:r>
            <a:r>
              <a:rPr altLang="ko-KR" dirty="0"/>
              <a:t> </a:t>
            </a:r>
            <a:r>
              <a:rPr altLang="ko-KR" dirty="0" err="1"/>
              <a:t>기록하고</a:t>
            </a:r>
            <a:r>
              <a:rPr altLang="ko-KR" dirty="0"/>
              <a:t> </a:t>
            </a:r>
            <a:r>
              <a:rPr altLang="ko-KR" dirty="0" err="1"/>
              <a:t>삭제할</a:t>
            </a:r>
            <a:r>
              <a:rPr altLang="ko-KR" dirty="0"/>
              <a:t> 수 </a:t>
            </a:r>
            <a:r>
              <a:rPr altLang="ko-KR" dirty="0" err="1"/>
              <a:t>있는</a:t>
            </a:r>
            <a:r>
              <a:rPr altLang="ko-KR" dirty="0"/>
              <a:t> </a:t>
            </a:r>
            <a:r>
              <a:rPr altLang="ko-KR" dirty="0" err="1" smtClean="0"/>
              <a:t>기억장</a:t>
            </a:r>
            <a:r>
              <a:rPr dirty="0" err="1" smtClean="0"/>
              <a:t>치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 latinLnBrk="1"/>
            <a:r>
              <a:rPr altLang="ko-KR" dirty="0" err="1"/>
              <a:t>기본적인</a:t>
            </a:r>
            <a:r>
              <a:rPr altLang="ko-KR" dirty="0"/>
              <a:t> </a:t>
            </a:r>
            <a:r>
              <a:rPr altLang="ko-KR" dirty="0" err="1"/>
              <a:t>구조는</a:t>
            </a:r>
            <a:r>
              <a:rPr lang="en-US" altLang="ko-KR" dirty="0"/>
              <a:t> CD-</a:t>
            </a:r>
            <a:r>
              <a:rPr lang="en-US" altLang="ko-KR" dirty="0" err="1"/>
              <a:t>R</a:t>
            </a:r>
            <a:r>
              <a:rPr altLang="ko-KR" dirty="0" err="1"/>
              <a:t>과</a:t>
            </a:r>
            <a:r>
              <a:rPr altLang="ko-KR" dirty="0"/>
              <a:t> </a:t>
            </a:r>
            <a:r>
              <a:rPr altLang="ko-KR" dirty="0" err="1"/>
              <a:t>동일하지만</a:t>
            </a:r>
            <a:r>
              <a:rPr lang="en-US" altLang="ko-KR" dirty="0"/>
              <a:t>, </a:t>
            </a:r>
            <a:r>
              <a:rPr altLang="ko-KR" dirty="0"/>
              <a:t>약 </a:t>
            </a:r>
            <a:r>
              <a:rPr lang="en-US" altLang="ko-KR" dirty="0"/>
              <a:t>1000</a:t>
            </a:r>
            <a:r>
              <a:rPr altLang="ko-KR" dirty="0"/>
              <a:t>번 </a:t>
            </a:r>
            <a:r>
              <a:rPr altLang="ko-KR" dirty="0" err="1"/>
              <a:t>정도</a:t>
            </a:r>
            <a:r>
              <a:rPr altLang="ko-KR" dirty="0"/>
              <a:t> </a:t>
            </a:r>
            <a:r>
              <a:rPr altLang="ko-KR" dirty="0" err="1"/>
              <a:t>재기록이</a:t>
            </a:r>
            <a:r>
              <a:rPr altLang="ko-KR" dirty="0"/>
              <a:t> </a:t>
            </a:r>
            <a:r>
              <a:rPr altLang="ko-KR" dirty="0" err="1" smtClean="0"/>
              <a:t>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  <a:endParaRPr altLang="ko-KR" dirty="0"/>
          </a:p>
          <a:p>
            <a:pPr lvl="3" latinLnBrk="1"/>
            <a:r>
              <a:rPr altLang="ko-KR" spc="-70" dirty="0" err="1"/>
              <a:t>기록면은</a:t>
            </a:r>
            <a:r>
              <a:rPr altLang="ko-KR" spc="-70" dirty="0"/>
              <a:t> </a:t>
            </a:r>
            <a:r>
              <a:rPr altLang="ko-KR" spc="-70" dirty="0" err="1"/>
              <a:t>상태</a:t>
            </a:r>
            <a:r>
              <a:rPr altLang="ko-KR" spc="-70" dirty="0"/>
              <a:t> </a:t>
            </a:r>
            <a:r>
              <a:rPr altLang="ko-KR" spc="-70" dirty="0" err="1"/>
              <a:t>변화를</a:t>
            </a:r>
            <a:r>
              <a:rPr altLang="ko-KR" spc="-70" dirty="0"/>
              <a:t> </a:t>
            </a:r>
            <a:r>
              <a:rPr altLang="ko-KR" spc="-70" dirty="0" err="1"/>
              <a:t>통해</a:t>
            </a:r>
            <a:r>
              <a:rPr altLang="ko-KR" spc="-70" dirty="0"/>
              <a:t> </a:t>
            </a:r>
            <a:r>
              <a:rPr altLang="ko-KR" spc="-70" dirty="0" err="1"/>
              <a:t>정보의</a:t>
            </a:r>
            <a:r>
              <a:rPr altLang="ko-KR" spc="-70" dirty="0"/>
              <a:t> </a:t>
            </a:r>
            <a:r>
              <a:rPr altLang="ko-KR" spc="-70" dirty="0" err="1"/>
              <a:t>반복</a:t>
            </a:r>
            <a:r>
              <a:rPr altLang="ko-KR" spc="-70" dirty="0"/>
              <a:t> </a:t>
            </a:r>
            <a:r>
              <a:rPr altLang="ko-KR" spc="-70" dirty="0" err="1"/>
              <a:t>저장이</a:t>
            </a:r>
            <a:r>
              <a:rPr altLang="ko-KR" spc="-70" dirty="0"/>
              <a:t> </a:t>
            </a:r>
            <a:r>
              <a:rPr altLang="ko-KR" spc="-70" dirty="0" err="1"/>
              <a:t>가능한</a:t>
            </a:r>
            <a:r>
              <a:rPr altLang="ko-KR" spc="-70" dirty="0"/>
              <a:t> </a:t>
            </a:r>
            <a:r>
              <a:rPr spc="-70" dirty="0" err="1"/>
              <a:t>혼합</a:t>
            </a:r>
            <a:r>
              <a:rPr spc="-70" dirty="0"/>
              <a:t> </a:t>
            </a:r>
            <a:r>
              <a:rPr altLang="ko-KR" spc="-70" dirty="0" err="1"/>
              <a:t>물질로</a:t>
            </a:r>
            <a:r>
              <a:rPr altLang="ko-KR" spc="-70" dirty="0"/>
              <a:t> </a:t>
            </a:r>
            <a:r>
              <a:rPr altLang="ko-KR" spc="-70" dirty="0" err="1" smtClean="0"/>
              <a:t>구성</a:t>
            </a:r>
            <a:r>
              <a:rPr lang="ko-KR" altLang="en-US" spc="-70" dirty="0" smtClean="0"/>
              <a:t>된다</a:t>
            </a:r>
            <a:r>
              <a:rPr lang="en-US" altLang="ko-KR" spc="-70" dirty="0" smtClean="0"/>
              <a:t>.</a:t>
            </a:r>
          </a:p>
          <a:p>
            <a:pPr lvl="3" latinLnBrk="1"/>
            <a:r>
              <a:rPr lang="en-US" altLang="ko-KR" spc="-80" dirty="0"/>
              <a:t>CD-RW</a:t>
            </a:r>
            <a:r>
              <a:rPr lang="ko-KR" altLang="en-US" spc="-80" dirty="0"/>
              <a:t>는 주로 백업 매체로 사용하며</a:t>
            </a:r>
            <a:r>
              <a:rPr lang="en-US" altLang="ko-KR" spc="-80" dirty="0"/>
              <a:t>, </a:t>
            </a:r>
            <a:r>
              <a:rPr lang="ko-KR" altLang="en-US" spc="-80" dirty="0"/>
              <a:t>용량은 보통 </a:t>
            </a:r>
            <a:r>
              <a:rPr lang="en-US" altLang="ko-KR" spc="-80" dirty="0"/>
              <a:t>650MB</a:t>
            </a:r>
            <a:r>
              <a:rPr lang="ko-KR" altLang="en-US" spc="-80" dirty="0"/>
              <a:t>에서 </a:t>
            </a:r>
            <a:r>
              <a:rPr lang="en-US" altLang="ko-KR" spc="-80" dirty="0"/>
              <a:t>700MB </a:t>
            </a:r>
            <a:r>
              <a:rPr lang="ko-KR" altLang="en-US" spc="-80" dirty="0"/>
              <a:t>정도다</a:t>
            </a:r>
            <a:r>
              <a:rPr lang="en-US" altLang="ko-KR" spc="-80" dirty="0" smtClean="0"/>
              <a:t>.</a:t>
            </a:r>
          </a:p>
          <a:p>
            <a:pPr lvl="3" latinLnBrk="1"/>
            <a:endParaRPr lang="en-US" altLang="ko-KR" sz="700" spc="-80" dirty="0"/>
          </a:p>
          <a:p>
            <a:pPr lvl="1" latinLnBrk="1"/>
            <a:r>
              <a:rPr altLang="ko-KR" dirty="0" smtClean="0"/>
              <a:t>혼합물을 </a:t>
            </a:r>
            <a:r>
              <a:rPr altLang="ko-KR" dirty="0"/>
              <a:t>가열하</a:t>
            </a:r>
            <a:r>
              <a:rPr dirty="0"/>
              <a:t>여</a:t>
            </a:r>
            <a:r>
              <a:rPr altLang="ko-KR" dirty="0"/>
              <a:t> 액체 상태</a:t>
            </a:r>
            <a:r>
              <a:rPr dirty="0"/>
              <a:t>를 만들고</a:t>
            </a:r>
            <a:r>
              <a:rPr altLang="ko-KR" dirty="0"/>
              <a:t> 냉각하는 방식에 따라 </a:t>
            </a:r>
            <a:r>
              <a:rPr lang="en-US" altLang="ko-KR" dirty="0"/>
              <a:t>0 </a:t>
            </a:r>
            <a:r>
              <a:rPr altLang="ko-KR" dirty="0"/>
              <a:t>또는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altLang="ko-KR" dirty="0"/>
              <a:t>에 해당하는 정보를 </a:t>
            </a:r>
            <a:r>
              <a:rPr altLang="ko-KR" dirty="0" smtClean="0"/>
              <a:t>기록</a:t>
            </a:r>
            <a:r>
              <a:rPr lang="en-US" altLang="ko-KR" dirty="0" smtClean="0"/>
              <a:t> </a:t>
            </a:r>
            <a:endParaRPr altLang="ko-KR" dirty="0" smtClean="0"/>
          </a:p>
          <a:p>
            <a:pPr lvl="3" latinLnBrk="1"/>
            <a:r>
              <a:rPr lang="ko-KR" altLang="en-US" dirty="0">
                <a:latin typeface="Arial" charset="0"/>
              </a:rPr>
              <a:t>결정 상태</a:t>
            </a:r>
            <a:r>
              <a:rPr lang="en-US" altLang="ko-KR" dirty="0">
                <a:latin typeface="Arial" charset="0"/>
              </a:rPr>
              <a:t>(crystal phase)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입사되는 빛에 대하여 일정한 각도로 반사</a:t>
            </a: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디지털 정보 ‘</a:t>
            </a:r>
            <a:r>
              <a:rPr lang="en-US" altLang="ko-KR" dirty="0">
                <a:latin typeface="Arial" charset="0"/>
              </a:rPr>
              <a:t>1’</a:t>
            </a:r>
            <a:r>
              <a:rPr lang="ko-KR" altLang="en-US" dirty="0">
                <a:latin typeface="Arial" charset="0"/>
              </a:rPr>
              <a:t>이 기록된다</a:t>
            </a:r>
            <a:r>
              <a:rPr lang="en-US" altLang="ko-KR"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가열 후 서서히 냉각</a:t>
            </a: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원자들이 규칙적으로 배열된다</a:t>
            </a:r>
            <a:r>
              <a:rPr lang="en-US" altLang="ko-KR" dirty="0">
                <a:latin typeface="Arial" charset="0"/>
              </a:rPr>
              <a:t>.</a:t>
            </a:r>
          </a:p>
          <a:p>
            <a:pPr lvl="3">
              <a:tabLst>
                <a:tab pos="269875" algn="l"/>
              </a:tabLst>
            </a:pPr>
            <a:r>
              <a:rPr lang="ko-KR" altLang="en-US" dirty="0" err="1">
                <a:latin typeface="Arial" charset="0"/>
              </a:rPr>
              <a:t>비정질</a:t>
            </a:r>
            <a:r>
              <a:rPr lang="ko-KR" altLang="en-US" dirty="0">
                <a:latin typeface="Arial" charset="0"/>
              </a:rPr>
              <a:t> 상태</a:t>
            </a:r>
            <a:r>
              <a:rPr lang="en-US" altLang="ko-KR" dirty="0">
                <a:latin typeface="Arial" charset="0"/>
              </a:rPr>
              <a:t>(amorphous phase)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입사되는 빛에 대하여 불규칙 난반사</a:t>
            </a: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디지털 정보 ‘</a:t>
            </a:r>
            <a:r>
              <a:rPr lang="en-US" altLang="ko-KR" dirty="0">
                <a:latin typeface="Arial" charset="0"/>
              </a:rPr>
              <a:t>0’</a:t>
            </a:r>
            <a:r>
              <a:rPr lang="ko-KR" altLang="en-US" dirty="0">
                <a:latin typeface="Arial" charset="0"/>
              </a:rPr>
              <a:t>이 기록된다</a:t>
            </a:r>
            <a:r>
              <a:rPr lang="en-US" altLang="ko-KR"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가열 후 급속히 냉각</a:t>
            </a:r>
          </a:p>
          <a:p>
            <a:pPr lvl="4">
              <a:tabLst>
                <a:tab pos="269875" algn="l"/>
              </a:tabLst>
            </a:pPr>
            <a:r>
              <a:rPr lang="ko-KR" altLang="en-US" dirty="0">
                <a:latin typeface="Arial" charset="0"/>
              </a:rPr>
              <a:t>원자들이 무질서하게 배열된다</a:t>
            </a:r>
            <a:r>
              <a:rPr lang="en-US" altLang="ko-KR" dirty="0">
                <a:latin typeface="Arial" charset="0"/>
              </a:rPr>
              <a:t>. </a:t>
            </a:r>
            <a:endParaRPr altLang="ko-KR" dirty="0" smtClean="0"/>
          </a:p>
          <a:p>
            <a:pPr lvl="3" latinLnBrk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929687" cy="5643563"/>
          </a:xfrm>
        </p:spPr>
        <p:txBody>
          <a:bodyPr/>
          <a:lstStyle/>
          <a:p>
            <a:r>
              <a:rPr lang="en-US" altLang="ko-KR" dirty="0"/>
              <a:t>DVD(Digital Versatile Disc</a:t>
            </a:r>
            <a:r>
              <a:rPr lang="en-US" altLang="ko-KR" dirty="0" smtClean="0"/>
              <a:t>)</a:t>
            </a:r>
          </a:p>
          <a:p>
            <a:pPr lvl="3" latinLnBrk="1"/>
            <a:r>
              <a:rPr dirty="0">
                <a:latin typeface="Arial" charset="0"/>
              </a:rPr>
              <a:t>CD</a:t>
            </a:r>
            <a:r>
              <a:rPr lang="ko-KR" dirty="0">
                <a:latin typeface="Arial" charset="0"/>
              </a:rPr>
              <a:t>와 같이 동일한 지름 크기의 디스크에 레이저 광선을 사용하여 데이터를 </a:t>
            </a:r>
            <a:r>
              <a:rPr lang="ko-KR" dirty="0" smtClean="0">
                <a:latin typeface="Arial" charset="0"/>
              </a:rPr>
              <a:t>기록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dirty="0">
                <a:latin typeface="Arial" charset="0"/>
              </a:rPr>
              <a:t>CD</a:t>
            </a:r>
            <a:r>
              <a:rPr lang="ko-KR" dirty="0">
                <a:latin typeface="Arial" charset="0"/>
              </a:rPr>
              <a:t>용보다 파장이 짧은 레이저를 사용</a:t>
            </a:r>
            <a:r>
              <a:rPr lang="ko-KR" altLang="en-US" dirty="0">
                <a:latin typeface="Arial" charset="0"/>
              </a:rPr>
              <a:t>하여</a:t>
            </a:r>
            <a:r>
              <a:rPr dirty="0">
                <a:latin typeface="Arial" charset="0"/>
              </a:rPr>
              <a:t> CD</a:t>
            </a:r>
            <a:r>
              <a:rPr lang="ko-KR" dirty="0">
                <a:latin typeface="Arial" charset="0"/>
              </a:rPr>
              <a:t>보다 훨씬 작</a:t>
            </a:r>
            <a:r>
              <a:rPr lang="ko-KR" altLang="en-US" dirty="0">
                <a:latin typeface="Arial" charset="0"/>
              </a:rPr>
              <a:t>은</a:t>
            </a:r>
            <a:r>
              <a:rPr lang="ko-KR" dirty="0">
                <a:latin typeface="Arial" charset="0"/>
              </a:rPr>
              <a:t> </a:t>
            </a:r>
            <a:r>
              <a:rPr lang="ko-KR" altLang="en-US" dirty="0">
                <a:latin typeface="Arial" charset="0"/>
              </a:rPr>
              <a:t>피트가 생성되어</a:t>
            </a:r>
            <a:r>
              <a:rPr dirty="0">
                <a:latin typeface="Arial" charset="0"/>
              </a:rPr>
              <a:t> 7</a:t>
            </a:r>
            <a:r>
              <a:rPr lang="ko-KR" dirty="0">
                <a:latin typeface="Arial" charset="0"/>
              </a:rPr>
              <a:t>배나 더 많은 양의 데이터를 저장할 수 있다</a:t>
            </a:r>
            <a:r>
              <a:rPr dirty="0">
                <a:latin typeface="Arial" charset="0"/>
              </a:rPr>
              <a:t>.  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spc="-90" dirty="0">
                <a:latin typeface="Arial" charset="0"/>
              </a:rPr>
              <a:t>다매체로 활용할 수 있는</a:t>
            </a:r>
            <a:r>
              <a:rPr spc="-90" dirty="0">
                <a:latin typeface="Arial" charset="0"/>
              </a:rPr>
              <a:t> '</a:t>
            </a:r>
            <a:r>
              <a:rPr lang="ko-KR" spc="-90" dirty="0">
                <a:latin typeface="Arial" charset="0"/>
              </a:rPr>
              <a:t>디지털 다기능 디스크</a:t>
            </a:r>
            <a:r>
              <a:rPr spc="-90" dirty="0">
                <a:latin typeface="Arial" charset="0"/>
              </a:rPr>
              <a:t>(Digital Versatile Disc)'</a:t>
            </a:r>
            <a:r>
              <a:rPr lang="ko-KR" spc="-90" dirty="0">
                <a:latin typeface="Arial" charset="0"/>
              </a:rPr>
              <a:t>의 </a:t>
            </a:r>
            <a:r>
              <a:rPr lang="ko-KR" spc="-90" dirty="0" smtClean="0">
                <a:latin typeface="Arial" charset="0"/>
              </a:rPr>
              <a:t>의미</a:t>
            </a:r>
            <a:r>
              <a:rPr lang="ko-KR" altLang="en-US" spc="-90" dirty="0" smtClean="0">
                <a:latin typeface="Arial" charset="0"/>
              </a:rPr>
              <a:t>한다</a:t>
            </a:r>
            <a:r>
              <a:rPr lang="en-US" altLang="ko-KR" spc="-90" dirty="0" smtClean="0">
                <a:latin typeface="Arial" charset="0"/>
              </a:rPr>
              <a:t>.</a:t>
            </a:r>
            <a:r>
              <a:rPr lang="en-US" altLang="ko-KR" dirty="0" smtClean="0">
                <a:latin typeface="Arial" charset="0"/>
              </a:rPr>
              <a:t> </a:t>
            </a:r>
          </a:p>
          <a:p>
            <a:pPr lvl="3" latinLnBrk="1"/>
            <a:r>
              <a:rPr dirty="0" smtClean="0">
                <a:latin typeface="Arial" charset="0"/>
              </a:rPr>
              <a:t>DVD</a:t>
            </a:r>
            <a:r>
              <a:rPr lang="ko-KR" dirty="0">
                <a:latin typeface="Arial" charset="0"/>
              </a:rPr>
              <a:t>의 규격은 단면구조 디스크일 때</a:t>
            </a:r>
            <a:r>
              <a:rPr dirty="0">
                <a:latin typeface="Arial" charset="0"/>
              </a:rPr>
              <a:t> 4.7GByte, </a:t>
            </a:r>
            <a:r>
              <a:rPr lang="ko-KR" dirty="0">
                <a:latin typeface="Arial" charset="0"/>
              </a:rPr>
              <a:t>단면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층 </a:t>
            </a:r>
            <a:r>
              <a:rPr lang="ko-KR" dirty="0" err="1">
                <a:latin typeface="Arial" charset="0"/>
              </a:rPr>
              <a:t>레이어</a:t>
            </a:r>
            <a:r>
              <a:rPr dirty="0">
                <a:latin typeface="Arial" charset="0"/>
              </a:rPr>
              <a:t>(layer) </a:t>
            </a:r>
            <a:r>
              <a:rPr lang="ko-KR" dirty="0">
                <a:latin typeface="Arial" charset="0"/>
              </a:rPr>
              <a:t>구조</a:t>
            </a:r>
            <a:r>
              <a:rPr lang="ko-KR" altLang="en-US" dirty="0">
                <a:latin typeface="Arial" charset="0"/>
              </a:rPr>
              <a:t>에서</a:t>
            </a:r>
            <a:r>
              <a:rPr dirty="0">
                <a:latin typeface="Arial" charset="0"/>
              </a:rPr>
              <a:t> 8.5GByte, </a:t>
            </a:r>
            <a:r>
              <a:rPr lang="ko-KR" dirty="0">
                <a:latin typeface="Arial" charset="0"/>
              </a:rPr>
              <a:t>양면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층 </a:t>
            </a:r>
            <a:r>
              <a:rPr lang="ko-KR" dirty="0" err="1">
                <a:latin typeface="Arial" charset="0"/>
              </a:rPr>
              <a:t>레이어</a:t>
            </a:r>
            <a:r>
              <a:rPr lang="ko-KR" dirty="0">
                <a:latin typeface="Arial" charset="0"/>
              </a:rPr>
              <a:t> 구조일 때는</a:t>
            </a: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배인</a:t>
            </a:r>
            <a:r>
              <a:rPr dirty="0">
                <a:latin typeface="Arial" charset="0"/>
              </a:rPr>
              <a:t> 17GByte</a:t>
            </a:r>
            <a:r>
              <a:rPr lang="ko-KR" dirty="0">
                <a:latin typeface="Arial" charset="0"/>
              </a:rPr>
              <a:t>까지 저장 가능하다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3" latinLnBrk="1"/>
            <a:r>
              <a:rPr dirty="0" smtClean="0">
                <a:latin typeface="Arial" charset="0"/>
              </a:rPr>
              <a:t>CD</a:t>
            </a:r>
            <a:r>
              <a:rPr lang="ko-KR" dirty="0">
                <a:latin typeface="Arial" charset="0"/>
              </a:rPr>
              <a:t>와 마찬가지로</a:t>
            </a:r>
            <a:r>
              <a:rPr dirty="0">
                <a:latin typeface="Arial" charset="0"/>
              </a:rPr>
              <a:t> DVD</a:t>
            </a:r>
            <a:r>
              <a:rPr lang="ko-KR" dirty="0">
                <a:latin typeface="Arial" charset="0"/>
              </a:rPr>
              <a:t>도 쓰기가 한 번만 가능하고 제한 횟수 없이 읽을 수 있는</a:t>
            </a:r>
            <a:r>
              <a:rPr dirty="0">
                <a:latin typeface="Arial" charset="0"/>
              </a:rPr>
              <a:t> DVD-R</a:t>
            </a:r>
            <a:r>
              <a:rPr lang="ko-KR" dirty="0">
                <a:latin typeface="Arial" charset="0"/>
              </a:rPr>
              <a:t>이 있고 여러 번 쓰고 지울 수 있는</a:t>
            </a:r>
            <a:r>
              <a:rPr dirty="0">
                <a:latin typeface="Arial" charset="0"/>
              </a:rPr>
              <a:t> DVD-RW(DVD-RAM)</a:t>
            </a:r>
            <a:r>
              <a:rPr lang="ko-KR" dirty="0">
                <a:latin typeface="Arial" charset="0"/>
              </a:rPr>
              <a:t>가 있다</a:t>
            </a:r>
            <a:r>
              <a:rPr dirty="0">
                <a:latin typeface="Arial" charset="0"/>
              </a:rPr>
              <a:t>.  </a:t>
            </a:r>
            <a:endParaRPr lang="ko-KR" dirty="0">
              <a:latin typeface="Arial" charset="0"/>
            </a:endParaRPr>
          </a:p>
          <a:p>
            <a:endParaRPr lang="ko-KR" altLang="en-US" dirty="0"/>
          </a:p>
        </p:txBody>
      </p:sp>
      <p:pic>
        <p:nvPicPr>
          <p:cNvPr id="9218" name="Picture 2" descr="E:\[1002]_강의교안 및 PDF 변환작업\컴퓨터 구조와 원리 2.0\00_그림 자료\ch09_\ch09-17_dv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40088"/>
            <a:ext cx="2367490" cy="23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광 디스크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ko-KR" dirty="0" err="1"/>
              <a:t>블루레이</a:t>
            </a:r>
            <a:r>
              <a:rPr lang="en-US" altLang="ko-KR" dirty="0"/>
              <a:t>(</a:t>
            </a:r>
            <a:r>
              <a:rPr lang="en-US" altLang="ko-KR" dirty="0" err="1"/>
              <a:t>Blu</a:t>
            </a:r>
            <a:r>
              <a:rPr lang="en-US" altLang="ko-KR" dirty="0"/>
              <a:t>-ray) </a:t>
            </a:r>
            <a:r>
              <a:rPr altLang="ko-KR" dirty="0" err="1" smtClean="0"/>
              <a:t>디스크</a:t>
            </a:r>
            <a:endParaRPr lang="en-US" altLang="ko-KR" dirty="0" smtClean="0"/>
          </a:p>
          <a:p>
            <a:pPr lvl="3" latinLnBrk="1"/>
            <a:r>
              <a:rPr dirty="0">
                <a:latin typeface="Arial" charset="0"/>
              </a:rPr>
              <a:t>DVD</a:t>
            </a:r>
            <a:r>
              <a:rPr lang="ko-KR" dirty="0">
                <a:latin typeface="Arial" charset="0"/>
              </a:rPr>
              <a:t>보다</a:t>
            </a:r>
            <a:r>
              <a:rPr dirty="0">
                <a:latin typeface="Arial" charset="0"/>
              </a:rPr>
              <a:t> 5</a:t>
            </a:r>
            <a:r>
              <a:rPr lang="ko-KR" dirty="0">
                <a:latin typeface="Arial" charset="0"/>
              </a:rPr>
              <a:t>배 이상의 데이터 저장이 가능</a:t>
            </a:r>
            <a:r>
              <a:rPr lang="ko-KR" altLang="en-US" dirty="0">
                <a:latin typeface="Arial" charset="0"/>
              </a:rPr>
              <a:t>해서</a:t>
            </a:r>
            <a:r>
              <a:rPr dirty="0">
                <a:latin typeface="Arial" charset="0"/>
              </a:rPr>
              <a:t>, HD </a:t>
            </a:r>
            <a:r>
              <a:rPr lang="ko-KR" spc="-100" dirty="0">
                <a:latin typeface="Arial" charset="0"/>
              </a:rPr>
              <a:t>비디오를 저장할 수 있으며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차세대 광 기록 저장매체로 불린다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저장된 데이터를 읽기 위해 </a:t>
            </a:r>
            <a:r>
              <a:rPr dirty="0">
                <a:latin typeface="Arial" charset="0"/>
              </a:rPr>
              <a:t>DVD</a:t>
            </a:r>
            <a:r>
              <a:rPr lang="ko-KR" dirty="0">
                <a:latin typeface="Arial" charset="0"/>
              </a:rPr>
              <a:t>에 비해 훨씬 짧은 파장</a:t>
            </a:r>
            <a:r>
              <a:rPr lang="ko-KR" altLang="en-US" dirty="0">
                <a:latin typeface="Arial" charset="0"/>
              </a:rPr>
              <a:t>의</a:t>
            </a:r>
            <a:r>
              <a:rPr lang="ko-KR" dirty="0">
                <a:latin typeface="Arial" charset="0"/>
              </a:rPr>
              <a:t> 레이저를 사용한다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그래서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더 많은 데이터를 담는 것이 가능하다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 smtClean="0">
                <a:latin typeface="Arial" charset="0"/>
              </a:rPr>
              <a:t>단층</a:t>
            </a:r>
            <a:r>
              <a:rPr dirty="0">
                <a:latin typeface="Arial" charset="0"/>
              </a:rPr>
              <a:t>(</a:t>
            </a:r>
            <a:r>
              <a:rPr lang="ko-KR" dirty="0" err="1">
                <a:latin typeface="Arial" charset="0"/>
              </a:rPr>
              <a:t>싱글</a:t>
            </a:r>
            <a:r>
              <a:rPr lang="ko-KR" dirty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레이어</a:t>
            </a:r>
            <a:r>
              <a:rPr dirty="0">
                <a:latin typeface="Arial" charset="0"/>
              </a:rPr>
              <a:t>)</a:t>
            </a:r>
            <a:r>
              <a:rPr lang="ko-KR" dirty="0">
                <a:latin typeface="Arial" charset="0"/>
              </a:rPr>
              <a:t>의 </a:t>
            </a:r>
            <a:r>
              <a:rPr lang="ko-KR" dirty="0" err="1">
                <a:latin typeface="Arial" charset="0"/>
              </a:rPr>
              <a:t>블루레이</a:t>
            </a:r>
            <a:r>
              <a:rPr lang="ko-KR" dirty="0">
                <a:latin typeface="Arial" charset="0"/>
              </a:rPr>
              <a:t> 디스크</a:t>
            </a:r>
            <a:r>
              <a:rPr lang="ko-KR" altLang="en-US" dirty="0">
                <a:latin typeface="Arial" charset="0"/>
              </a:rPr>
              <a:t>는</a:t>
            </a:r>
            <a:r>
              <a:rPr dirty="0">
                <a:latin typeface="Arial" charset="0"/>
              </a:rPr>
              <a:t> 25GByte </a:t>
            </a:r>
            <a:r>
              <a:rPr lang="ko-KR" dirty="0">
                <a:latin typeface="Arial" charset="0"/>
              </a:rPr>
              <a:t>데이터를 </a:t>
            </a:r>
            <a:r>
              <a:rPr lang="ko-KR" dirty="0" smtClean="0">
                <a:latin typeface="Arial" charset="0"/>
              </a:rPr>
              <a:t>기록</a:t>
            </a:r>
            <a:r>
              <a:rPr lang="ko-KR" altLang="en-US" dirty="0" smtClean="0">
                <a:latin typeface="Arial" charset="0"/>
              </a:rPr>
              <a:t>할 수 있다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4"/>
            <a:r>
              <a:rPr lang="ko-KR" dirty="0">
                <a:latin typeface="Arial" charset="0"/>
              </a:rPr>
              <a:t>단층에서는 일반영화는</a:t>
            </a:r>
            <a:r>
              <a:rPr dirty="0">
                <a:latin typeface="Arial" charset="0"/>
              </a:rPr>
              <a:t> 13</a:t>
            </a:r>
            <a:r>
              <a:rPr lang="ko-KR" dirty="0">
                <a:latin typeface="Arial" charset="0"/>
              </a:rPr>
              <a:t>시간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고화질</a:t>
            </a:r>
            <a:r>
              <a:rPr dirty="0">
                <a:latin typeface="Arial" charset="0"/>
              </a:rPr>
              <a:t>(HDTV)</a:t>
            </a:r>
            <a:r>
              <a:rPr lang="ko-KR" dirty="0">
                <a:latin typeface="Arial" charset="0"/>
              </a:rPr>
              <a:t>은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시간 분량을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할 수 있다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/>
            <a:r>
              <a:rPr lang="ko-KR" altLang="en-US" dirty="0">
                <a:latin typeface="Arial" charset="0"/>
              </a:rPr>
              <a:t>데</a:t>
            </a:r>
            <a:r>
              <a:rPr lang="ko-KR" dirty="0">
                <a:latin typeface="Arial" charset="0"/>
              </a:rPr>
              <a:t>이터용 </a:t>
            </a:r>
            <a:r>
              <a:rPr lang="ko-KR" dirty="0" err="1">
                <a:latin typeface="Arial" charset="0"/>
              </a:rPr>
              <a:t>블루레이</a:t>
            </a:r>
            <a:r>
              <a:rPr lang="ko-KR" dirty="0">
                <a:latin typeface="Arial" charset="0"/>
              </a:rPr>
              <a:t> 디스크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기록 가능</a:t>
            </a:r>
            <a:r>
              <a:rPr dirty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블루레이</a:t>
            </a:r>
            <a:r>
              <a:rPr lang="ko-KR" dirty="0">
                <a:latin typeface="Arial" charset="0"/>
              </a:rPr>
              <a:t> 디스크</a:t>
            </a:r>
            <a:r>
              <a:rPr dirty="0">
                <a:latin typeface="Arial" charset="0"/>
              </a:rPr>
              <a:t>, </a:t>
            </a:r>
            <a:r>
              <a:rPr lang="ko-KR" dirty="0" err="1">
                <a:latin typeface="Arial" charset="0"/>
              </a:rPr>
              <a:t>재기록</a:t>
            </a:r>
            <a:r>
              <a:rPr lang="ko-KR" dirty="0">
                <a:latin typeface="Arial" charset="0"/>
              </a:rPr>
              <a:t> 가능</a:t>
            </a:r>
            <a:r>
              <a:rPr dirty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블루레이</a:t>
            </a:r>
            <a:r>
              <a:rPr lang="ko-KR" dirty="0">
                <a:latin typeface="Arial" charset="0"/>
              </a:rPr>
              <a:t> 디스크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등 여러 </a:t>
            </a:r>
            <a:r>
              <a:rPr lang="ko-KR" dirty="0" smtClean="0">
                <a:latin typeface="Arial" charset="0"/>
              </a:rPr>
              <a:t>종류</a:t>
            </a:r>
            <a:r>
              <a:rPr lang="ko-KR" altLang="en-US" dirty="0" smtClean="0">
                <a:latin typeface="Arial" charset="0"/>
              </a:rPr>
              <a:t>가 있다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저작권 보호 및 인증 기능이 추가되어서 무단 복제를 막고 디스크의 무단 제작을 막을 수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 err="1">
                <a:latin typeface="Arial" charset="0"/>
              </a:rPr>
              <a:t>블루레이의</a:t>
            </a:r>
            <a:r>
              <a:rPr lang="ko-KR" dirty="0">
                <a:latin typeface="Arial" charset="0"/>
              </a:rPr>
              <a:t> 전면과 후면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060" y="4878090"/>
            <a:ext cx="1815335" cy="181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 descr="ch09-18_블루레이-뒤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2271" y="4869160"/>
            <a:ext cx="1847841" cy="179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기타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RAID(Redundant Array of Independent Disks </a:t>
            </a:r>
            <a:r>
              <a:rPr lang="en-US" altLang="ko-KR" dirty="0" smtClean="0"/>
              <a:t>)</a:t>
            </a:r>
          </a:p>
          <a:p>
            <a:pPr lvl="1" latinLnBrk="1"/>
            <a:r>
              <a:rPr altLang="ko-KR" dirty="0" err="1"/>
              <a:t>저렴하고</a:t>
            </a:r>
            <a:r>
              <a:rPr altLang="ko-KR" dirty="0"/>
              <a:t> </a:t>
            </a:r>
            <a:r>
              <a:rPr altLang="ko-KR" dirty="0" err="1"/>
              <a:t>크기가</a:t>
            </a:r>
            <a:r>
              <a:rPr altLang="ko-KR" dirty="0"/>
              <a:t> </a:t>
            </a:r>
            <a:r>
              <a:rPr altLang="ko-KR" dirty="0" err="1"/>
              <a:t>작은</a:t>
            </a:r>
            <a:r>
              <a:rPr altLang="ko-KR" dirty="0"/>
              <a:t> </a:t>
            </a:r>
            <a:r>
              <a:rPr altLang="ko-KR" dirty="0" err="1"/>
              <a:t>여러</a:t>
            </a:r>
            <a:r>
              <a:rPr altLang="ko-KR" dirty="0"/>
              <a:t> </a:t>
            </a:r>
            <a:r>
              <a:rPr altLang="ko-KR" dirty="0" err="1"/>
              <a:t>개의</a:t>
            </a:r>
            <a:r>
              <a:rPr altLang="ko-KR" dirty="0"/>
              <a:t> </a:t>
            </a:r>
            <a:r>
              <a:rPr altLang="ko-KR" dirty="0" err="1"/>
              <a:t>독립된</a:t>
            </a:r>
            <a:r>
              <a:rPr altLang="ko-KR" dirty="0"/>
              <a:t> </a:t>
            </a:r>
            <a:r>
              <a:rPr altLang="ko-KR" dirty="0" err="1"/>
              <a:t>하드</a:t>
            </a:r>
            <a:r>
              <a:rPr altLang="ko-KR" dirty="0"/>
              <a:t> </a:t>
            </a:r>
            <a:r>
              <a:rPr altLang="ko-KR" dirty="0" err="1"/>
              <a:t>디스크들을</a:t>
            </a:r>
            <a:r>
              <a:rPr altLang="ko-KR" dirty="0"/>
              <a:t> </a:t>
            </a:r>
            <a:r>
              <a:rPr altLang="ko-KR" dirty="0" err="1"/>
              <a:t>묶어</a:t>
            </a:r>
            <a:r>
              <a:rPr altLang="ko-KR" dirty="0"/>
              <a:t> </a:t>
            </a:r>
            <a:r>
              <a:rPr altLang="ko-KR" dirty="0" err="1"/>
              <a:t>하나의</a:t>
            </a:r>
            <a:r>
              <a:rPr altLang="ko-KR" dirty="0"/>
              <a:t> </a:t>
            </a:r>
            <a:r>
              <a:rPr altLang="ko-KR" dirty="0" err="1"/>
              <a:t>기억장치처럼</a:t>
            </a:r>
            <a:r>
              <a:rPr altLang="ko-KR" dirty="0"/>
              <a:t> </a:t>
            </a:r>
            <a:r>
              <a:rPr altLang="ko-KR" dirty="0" err="1"/>
              <a:t>사용할</a:t>
            </a:r>
            <a:r>
              <a:rPr altLang="ko-KR" dirty="0"/>
              <a:t> 수 </a:t>
            </a:r>
            <a:r>
              <a:rPr altLang="ko-KR" dirty="0" err="1"/>
              <a:t>있는</a:t>
            </a:r>
            <a:r>
              <a:rPr altLang="ko-KR" dirty="0"/>
              <a:t> </a:t>
            </a:r>
            <a:r>
              <a:rPr altLang="ko-KR" dirty="0" err="1"/>
              <a:t>방식</a:t>
            </a:r>
            <a:endParaRPr lang="en-US" altLang="ko-KR" dirty="0"/>
          </a:p>
          <a:p>
            <a:pPr lvl="3" latinLnBrk="1"/>
            <a:r>
              <a:rPr altLang="ko-KR" dirty="0" err="1"/>
              <a:t>여러</a:t>
            </a:r>
            <a:r>
              <a:rPr altLang="ko-KR" dirty="0"/>
              <a:t> </a:t>
            </a:r>
            <a:r>
              <a:rPr altLang="ko-KR" dirty="0" err="1"/>
              <a:t>개의</a:t>
            </a:r>
            <a:r>
              <a:rPr altLang="ko-KR" dirty="0"/>
              <a:t> </a:t>
            </a:r>
            <a:r>
              <a:rPr altLang="ko-KR" dirty="0" err="1"/>
              <a:t>독립된</a:t>
            </a:r>
            <a:r>
              <a:rPr altLang="ko-KR" dirty="0"/>
              <a:t> </a:t>
            </a:r>
            <a:r>
              <a:rPr altLang="ko-KR" dirty="0" err="1"/>
              <a:t>디스크들이</a:t>
            </a:r>
            <a:r>
              <a:rPr altLang="ko-KR" dirty="0"/>
              <a:t> </a:t>
            </a:r>
            <a:r>
              <a:rPr altLang="ko-KR" dirty="0" err="1"/>
              <a:t>일부</a:t>
            </a:r>
            <a:r>
              <a:rPr altLang="ko-KR" dirty="0"/>
              <a:t> </a:t>
            </a:r>
            <a:r>
              <a:rPr altLang="ko-KR" dirty="0" err="1"/>
              <a:t>중복된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나눠서</a:t>
            </a:r>
            <a:r>
              <a:rPr altLang="ko-KR" dirty="0"/>
              <a:t> </a:t>
            </a:r>
            <a:r>
              <a:rPr altLang="ko-KR" dirty="0" err="1"/>
              <a:t>저장하고</a:t>
            </a:r>
            <a:r>
              <a:rPr altLang="ko-KR" dirty="0"/>
              <a:t> </a:t>
            </a:r>
            <a:r>
              <a:rPr altLang="ko-KR" dirty="0" err="1"/>
              <a:t>성능을</a:t>
            </a:r>
            <a:r>
              <a:rPr altLang="ko-KR" dirty="0"/>
              <a:t> </a:t>
            </a:r>
            <a:r>
              <a:rPr altLang="ko-KR" dirty="0" err="1"/>
              <a:t>향상시키는</a:t>
            </a:r>
            <a:r>
              <a:rPr altLang="ko-KR" dirty="0"/>
              <a:t> </a:t>
            </a:r>
            <a:r>
              <a:rPr altLang="ko-KR" dirty="0" err="1"/>
              <a:t>기술을</a:t>
            </a:r>
            <a:r>
              <a:rPr altLang="ko-KR" dirty="0"/>
              <a:t> </a:t>
            </a:r>
            <a:r>
              <a:rPr altLang="ko-KR" dirty="0" err="1"/>
              <a:t>의미한다</a:t>
            </a:r>
            <a:r>
              <a:rPr lang="en-US" altLang="ko-KR" dirty="0"/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데이터를 나누는 방법들을 레벨이라 </a:t>
            </a:r>
            <a:r>
              <a:rPr lang="ko-KR" altLang="en-US" dirty="0">
                <a:latin typeface="Arial" charset="0"/>
              </a:rPr>
              <a:t>하며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레벨에 따라 </a:t>
            </a:r>
            <a:r>
              <a:rPr lang="ko-KR" dirty="0">
                <a:latin typeface="Arial" charset="0"/>
              </a:rPr>
              <a:t>신뢰성</a:t>
            </a:r>
            <a:r>
              <a:rPr dirty="0">
                <a:latin typeface="Arial" charset="0"/>
              </a:rPr>
              <a:t>,</a:t>
            </a:r>
            <a:r>
              <a:rPr lang="ko-KR" dirty="0">
                <a:latin typeface="Arial" charset="0"/>
              </a:rPr>
              <a:t> 성능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향상</a:t>
            </a:r>
            <a:r>
              <a:rPr lang="ko-KR" altLang="en-US" dirty="0">
                <a:latin typeface="Arial" charset="0"/>
              </a:rPr>
              <a:t>이 </a:t>
            </a:r>
            <a:r>
              <a:rPr lang="ko-KR" altLang="en-US" dirty="0" smtClean="0">
                <a:latin typeface="Arial" charset="0"/>
              </a:rPr>
              <a:t>가능하다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1" latinLnBrk="1"/>
            <a:r>
              <a:rPr altLang="ko-KR" dirty="0" err="1"/>
              <a:t>신뢰도</a:t>
            </a:r>
            <a:r>
              <a:rPr altLang="ko-KR" dirty="0"/>
              <a:t> </a:t>
            </a:r>
            <a:r>
              <a:rPr altLang="ko-KR" dirty="0" err="1"/>
              <a:t>문제를</a:t>
            </a:r>
            <a:r>
              <a:rPr altLang="ko-KR" dirty="0"/>
              <a:t> </a:t>
            </a:r>
            <a:r>
              <a:rPr altLang="ko-KR" dirty="0" err="1"/>
              <a:t>해결하기</a:t>
            </a:r>
            <a:r>
              <a:rPr altLang="ko-KR" dirty="0"/>
              <a:t> </a:t>
            </a:r>
            <a:r>
              <a:rPr altLang="ko-KR" dirty="0" err="1"/>
              <a:t>위해</a:t>
            </a:r>
            <a:r>
              <a:rPr lang="en-US" altLang="ko-KR" dirty="0"/>
              <a:t>, </a:t>
            </a:r>
            <a:r>
              <a:rPr altLang="ko-KR" dirty="0" err="1"/>
              <a:t>여분의</a:t>
            </a:r>
            <a:r>
              <a:rPr altLang="ko-KR" dirty="0"/>
              <a:t> </a:t>
            </a:r>
            <a:r>
              <a:rPr altLang="ko-KR" dirty="0" err="1"/>
              <a:t>디스크들</a:t>
            </a:r>
            <a:r>
              <a:rPr lang="en-US" altLang="ko-KR" dirty="0"/>
              <a:t>(redundant disks)</a:t>
            </a:r>
            <a:r>
              <a:rPr altLang="ko-KR" dirty="0"/>
              <a:t>에 오류 발생시 데이터를 복구하기 위한 패리티 정보를 </a:t>
            </a:r>
            <a:r>
              <a:rPr altLang="ko-KR" dirty="0" smtClean="0"/>
              <a:t>저장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 latinLnBrk="1"/>
            <a:r>
              <a:rPr altLang="ko-KR" dirty="0" err="1"/>
              <a:t>최초에</a:t>
            </a:r>
            <a:r>
              <a:rPr lang="en-US" altLang="ko-KR" dirty="0"/>
              <a:t> </a:t>
            </a:r>
            <a:r>
              <a:rPr lang="en-US" altLang="ko-KR" dirty="0" err="1"/>
              <a:t>RAID</a:t>
            </a:r>
            <a:r>
              <a:rPr altLang="ko-KR" dirty="0" err="1"/>
              <a:t>가</a:t>
            </a:r>
            <a:r>
              <a:rPr altLang="ko-KR" dirty="0"/>
              <a:t> </a:t>
            </a:r>
            <a:r>
              <a:rPr altLang="ko-KR" dirty="0" err="1"/>
              <a:t>제안되었을</a:t>
            </a:r>
            <a:r>
              <a:rPr altLang="ko-KR" dirty="0"/>
              <a:t> </a:t>
            </a:r>
            <a:r>
              <a:rPr altLang="ko-KR" dirty="0" err="1"/>
              <a:t>때는</a:t>
            </a:r>
            <a:r>
              <a:rPr altLang="ko-KR" dirty="0"/>
              <a:t> </a:t>
            </a:r>
            <a:r>
              <a:rPr lang="en-US" altLang="ko-KR" dirty="0"/>
              <a:t>5</a:t>
            </a:r>
            <a:r>
              <a:rPr altLang="ko-KR" dirty="0"/>
              <a:t>가지의 </a:t>
            </a:r>
            <a:r>
              <a:rPr altLang="ko-KR" dirty="0" err="1"/>
              <a:t>레벨이</a:t>
            </a:r>
            <a:r>
              <a:rPr altLang="ko-KR" dirty="0"/>
              <a:t> </a:t>
            </a:r>
            <a:r>
              <a:rPr altLang="ko-KR" dirty="0" err="1"/>
              <a:t>존재</a:t>
            </a:r>
            <a:r>
              <a:rPr dirty="0" err="1"/>
              <a:t>했으며</a:t>
            </a:r>
            <a:r>
              <a:rPr lang="en-US" altLang="ko-KR" dirty="0"/>
              <a:t> </a:t>
            </a:r>
            <a:r>
              <a:rPr altLang="ko-KR" dirty="0" err="1"/>
              <a:t>이후에</a:t>
            </a:r>
            <a:r>
              <a:rPr altLang="ko-KR" dirty="0"/>
              <a:t> </a:t>
            </a:r>
            <a:r>
              <a:rPr altLang="ko-KR" dirty="0" err="1"/>
              <a:t>다른</a:t>
            </a:r>
            <a:r>
              <a:rPr altLang="ko-KR" dirty="0"/>
              <a:t> </a:t>
            </a:r>
            <a:r>
              <a:rPr altLang="ko-KR" dirty="0" err="1"/>
              <a:t>레벨들이</a:t>
            </a:r>
            <a:r>
              <a:rPr altLang="ko-KR" dirty="0"/>
              <a:t> </a:t>
            </a:r>
            <a:r>
              <a:rPr altLang="ko-KR" dirty="0" err="1"/>
              <a:t>추가되었다</a:t>
            </a:r>
            <a:r>
              <a:rPr lang="en-US" altLang="ko-KR" dirty="0"/>
              <a:t>. </a:t>
            </a:r>
          </a:p>
          <a:p>
            <a:pPr lvl="3" latinLnBrk="1"/>
            <a:r>
              <a:rPr dirty="0">
                <a:latin typeface="Arial" charset="0"/>
              </a:rPr>
              <a:t>0</a:t>
            </a:r>
            <a:r>
              <a:rPr lang="ko-KR" dirty="0">
                <a:latin typeface="Arial" charset="0"/>
              </a:rPr>
              <a:t>레벨에서</a:t>
            </a:r>
            <a:r>
              <a:rPr dirty="0">
                <a:latin typeface="Arial" charset="0"/>
              </a:rPr>
              <a:t> 6</a:t>
            </a:r>
            <a:r>
              <a:rPr lang="ko-KR" dirty="0">
                <a:latin typeface="Arial" charset="0"/>
              </a:rPr>
              <a:t>레벨까지의</a:t>
            </a:r>
            <a:r>
              <a:rPr dirty="0">
                <a:latin typeface="Arial" charset="0"/>
              </a:rPr>
              <a:t> 7</a:t>
            </a:r>
            <a:r>
              <a:rPr lang="ko-KR" dirty="0">
                <a:latin typeface="Arial" charset="0"/>
              </a:rPr>
              <a:t>개 레벨로 구성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레벨에 따라서 서로 다른 신뢰성과 성능향상을 보여준다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레벨에서 그룹화된 디스크들은 하나의 </a:t>
            </a:r>
            <a:r>
              <a:rPr lang="ko-KR" dirty="0" err="1">
                <a:latin typeface="Arial" charset="0"/>
              </a:rPr>
              <a:t>불륨처럼</a:t>
            </a:r>
            <a:r>
              <a:rPr lang="ko-KR" dirty="0">
                <a:latin typeface="Arial" charset="0"/>
              </a:rPr>
              <a:t> 사용되기 때문에</a:t>
            </a:r>
            <a:r>
              <a:rPr dirty="0">
                <a:latin typeface="Arial" charset="0"/>
              </a:rPr>
              <a:t> RAID </a:t>
            </a:r>
            <a:r>
              <a:rPr lang="ko-KR" dirty="0" err="1">
                <a:latin typeface="Arial" charset="0"/>
              </a:rPr>
              <a:t>불륨</a:t>
            </a:r>
            <a:r>
              <a:rPr dirty="0">
                <a:latin typeface="Arial" charset="0"/>
              </a:rPr>
              <a:t>(volume)</a:t>
            </a:r>
            <a:r>
              <a:rPr lang="ko-KR" dirty="0">
                <a:latin typeface="Arial" charset="0"/>
              </a:rPr>
              <a:t>이라고 한다</a:t>
            </a:r>
            <a:r>
              <a:rPr dirty="0">
                <a:latin typeface="Arial" charset="0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기타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ko-KR" dirty="0" err="1"/>
              <a:t>플래시</a:t>
            </a:r>
            <a:r>
              <a:rPr altLang="ko-KR" dirty="0"/>
              <a:t> </a:t>
            </a:r>
            <a:r>
              <a:rPr altLang="ko-KR" dirty="0" err="1" smtClean="0"/>
              <a:t>기억장치</a:t>
            </a:r>
            <a:endParaRPr lang="en-US" altLang="ko-KR" dirty="0" smtClean="0"/>
          </a:p>
          <a:p>
            <a:pPr lvl="3" latinLnBrk="1"/>
            <a:r>
              <a:rPr lang="ko-KR" dirty="0">
                <a:latin typeface="Arial" charset="0"/>
              </a:rPr>
              <a:t>저장 용량은 작지만</a:t>
            </a:r>
            <a:r>
              <a:rPr dirty="0">
                <a:latin typeface="Arial" charset="0"/>
              </a:rPr>
              <a:t>, </a:t>
            </a:r>
            <a:r>
              <a:rPr lang="ko-KR" dirty="0" err="1">
                <a:latin typeface="Arial" charset="0"/>
              </a:rPr>
              <a:t>휴대성이</a:t>
            </a:r>
            <a:r>
              <a:rPr lang="ko-KR" dirty="0">
                <a:latin typeface="Arial" charset="0"/>
              </a:rPr>
              <a:t> 좋고 튼튼하며 속도가 비교적 빠른 기억장치다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dirty="0">
                <a:latin typeface="Arial" charset="0"/>
              </a:rPr>
              <a:t>EEPROM(Electrically Erasable PROM)</a:t>
            </a:r>
            <a:r>
              <a:rPr lang="ko-KR" dirty="0">
                <a:latin typeface="Arial" charset="0"/>
              </a:rPr>
              <a:t>의 한 종류</a:t>
            </a:r>
            <a:r>
              <a:rPr lang="ko-KR" altLang="en-US" dirty="0">
                <a:latin typeface="Arial" charset="0"/>
              </a:rPr>
              <a:t>지만</a:t>
            </a:r>
            <a:r>
              <a:rPr lang="ko-KR" dirty="0">
                <a:latin typeface="Arial" charset="0"/>
              </a:rPr>
              <a:t> 다르게 빠른 동작을 위해서 블록 단위로 접근할 수 있으며</a:t>
            </a:r>
            <a:r>
              <a:rPr dirty="0">
                <a:latin typeface="Arial" charset="0"/>
              </a:rPr>
              <a:t>, RAM</a:t>
            </a:r>
            <a:r>
              <a:rPr lang="ko-KR" dirty="0">
                <a:latin typeface="Arial" charset="0"/>
              </a:rPr>
              <a:t>과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의 중간적인 </a:t>
            </a:r>
            <a:r>
              <a:rPr lang="ko-KR" dirty="0" smtClean="0">
                <a:latin typeface="Arial" charset="0"/>
              </a:rPr>
              <a:t>위치다</a:t>
            </a:r>
            <a:r>
              <a:rPr dirty="0">
                <a:latin typeface="Arial" charset="0"/>
              </a:rPr>
              <a:t>.  </a:t>
            </a:r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하드 디스크보다 접근 속도가 빠를 뿐만 아니라 반도체 메모리이기 때문에 충격에 매우 강하다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또</a:t>
            </a:r>
            <a:r>
              <a:rPr lang="ko-KR" altLang="en-US" dirty="0">
                <a:latin typeface="Arial" charset="0"/>
              </a:rPr>
              <a:t>한</a:t>
            </a:r>
            <a:r>
              <a:rPr lang="ko-KR" dirty="0">
                <a:latin typeface="Arial" charset="0"/>
              </a:rPr>
              <a:t> 전력소모도 매우 적으므로 노트북 컴퓨터에 사용할 수 있다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가격이 고가인 것이 단점이기는 하지만</a:t>
            </a:r>
            <a:r>
              <a:rPr dirty="0">
                <a:latin typeface="Arial" charset="0"/>
              </a:rPr>
              <a:t>, </a:t>
            </a:r>
            <a:r>
              <a:rPr lang="ko-KR" altLang="en-US" dirty="0">
                <a:latin typeface="Arial" charset="0"/>
              </a:rPr>
              <a:t>계속해서 저렴해지고 있다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 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데이터를 읽는 과정은 일반 </a:t>
            </a:r>
            <a:r>
              <a:rPr dirty="0">
                <a:latin typeface="Arial" charset="0"/>
              </a:rPr>
              <a:t>RAM</a:t>
            </a:r>
            <a:r>
              <a:rPr lang="ko-KR" dirty="0">
                <a:latin typeface="Arial" charset="0"/>
              </a:rPr>
              <a:t>과 비슷하지만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데이터를 기록하는 방법은</a:t>
            </a:r>
            <a:r>
              <a:rPr dirty="0">
                <a:latin typeface="Arial" charset="0"/>
              </a:rPr>
              <a:t> RAM</a:t>
            </a:r>
            <a:r>
              <a:rPr lang="ko-KR" altLang="en-US" dirty="0">
                <a:latin typeface="Arial" charset="0"/>
              </a:rPr>
              <a:t>과 달라서</a:t>
            </a:r>
            <a:r>
              <a:rPr lang="ko-KR" dirty="0">
                <a:latin typeface="Arial" charset="0"/>
              </a:rPr>
              <a:t> 상당히 오래 걸</a:t>
            </a:r>
            <a:r>
              <a:rPr lang="ko-KR" altLang="en-US" dirty="0">
                <a:latin typeface="Arial" charset="0"/>
              </a:rPr>
              <a:t>린다</a:t>
            </a:r>
            <a:r>
              <a:rPr dirty="0">
                <a:latin typeface="Arial" charset="0"/>
              </a:rPr>
              <a:t>. </a:t>
            </a:r>
            <a:r>
              <a:rPr lang="ko-KR" altLang="en-US" dirty="0">
                <a:latin typeface="Arial" charset="0"/>
              </a:rPr>
              <a:t>그리고 십</a:t>
            </a:r>
            <a:r>
              <a:rPr lang="ko-KR" dirty="0">
                <a:latin typeface="Arial" charset="0"/>
              </a:rPr>
              <a:t>만에서 백만 번 이상의 쓰기를 한 후에는 데이터를 더 이상 쓸 수 없</a:t>
            </a:r>
            <a:r>
              <a:rPr lang="ko-KR" altLang="en-US" dirty="0">
                <a:latin typeface="Arial" charset="0"/>
              </a:rPr>
              <a:t>기 </a:t>
            </a:r>
            <a:r>
              <a:rPr lang="ko-KR" dirty="0">
                <a:latin typeface="Arial" charset="0"/>
              </a:rPr>
              <a:t>때문</a:t>
            </a:r>
            <a:r>
              <a:rPr lang="ko-KR" altLang="en-US" dirty="0">
                <a:latin typeface="Arial" charset="0"/>
              </a:rPr>
              <a:t>에 주기억장치로 사용할 수 없다</a:t>
            </a:r>
            <a:r>
              <a:rPr dirty="0" smtClean="0">
                <a:latin typeface="Arial" charset="0"/>
              </a:rPr>
              <a:t>.</a:t>
            </a:r>
          </a:p>
          <a:p>
            <a:pPr lvl="3" latinLnBrk="1"/>
            <a:endParaRPr sz="1000" dirty="0">
              <a:latin typeface="Arial" charset="0"/>
            </a:endParaRPr>
          </a:p>
          <a:p>
            <a:pPr lvl="1" latinLnBrk="1"/>
            <a:r>
              <a:rPr lang="en-US" altLang="ko-KR" dirty="0"/>
              <a:t>USB </a:t>
            </a:r>
            <a:r>
              <a:rPr altLang="ko-KR" dirty="0" err="1"/>
              <a:t>기억장치</a:t>
            </a:r>
            <a:r>
              <a:rPr lang="en-US" altLang="ko-KR" dirty="0"/>
              <a:t>  </a:t>
            </a:r>
            <a:endParaRPr altLang="ko-KR" sz="1600" dirty="0"/>
          </a:p>
          <a:p>
            <a:pPr lvl="3"/>
            <a:r>
              <a:rPr lang="ko-KR" dirty="0">
                <a:latin typeface="Arial" charset="0"/>
              </a:rPr>
              <a:t>플래시 기억장치와</a:t>
            </a:r>
            <a:r>
              <a:rPr dirty="0">
                <a:latin typeface="Arial" charset="0"/>
              </a:rPr>
              <a:t> USB</a:t>
            </a:r>
            <a:r>
              <a:rPr lang="ko-KR" dirty="0">
                <a:latin typeface="Arial" charset="0"/>
              </a:rPr>
              <a:t>포트가 결합한 휴대용 </a:t>
            </a:r>
            <a:r>
              <a:rPr lang="ko-KR" dirty="0" smtClean="0">
                <a:latin typeface="Arial" charset="0"/>
              </a:rPr>
              <a:t>기억장치</a:t>
            </a:r>
            <a:r>
              <a:rPr lang="ko-KR" altLang="en-US" dirty="0" smtClean="0">
                <a:latin typeface="Arial" charset="0"/>
              </a:rPr>
              <a:t>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비교적 대용량의 데이터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저장</a:t>
            </a:r>
            <a:r>
              <a:rPr lang="ko-KR" altLang="en-US" dirty="0">
                <a:latin typeface="Arial" charset="0"/>
              </a:rPr>
              <a:t>이</a:t>
            </a:r>
            <a:r>
              <a:rPr lang="ko-KR" dirty="0">
                <a:latin typeface="Arial" charset="0"/>
              </a:rPr>
              <a:t> 가능</a:t>
            </a:r>
            <a:r>
              <a:rPr lang="ko-KR" altLang="en-US" dirty="0">
                <a:latin typeface="Arial" charset="0"/>
              </a:rPr>
              <a:t>한 </a:t>
            </a:r>
            <a:r>
              <a:rPr lang="ko-KR" dirty="0">
                <a:latin typeface="Arial" charset="0"/>
              </a:rPr>
              <a:t>저가의 </a:t>
            </a:r>
            <a:r>
              <a:rPr lang="ko-KR" dirty="0" smtClean="0">
                <a:latin typeface="Arial" charset="0"/>
              </a:rPr>
              <a:t>기억장치</a:t>
            </a:r>
            <a:r>
              <a:rPr lang="ko-KR" altLang="en-US" dirty="0" smtClean="0">
                <a:latin typeface="Arial" charset="0"/>
              </a:rPr>
              <a:t>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단순 저장장치기능 이외에</a:t>
            </a:r>
            <a:r>
              <a:rPr dirty="0">
                <a:latin typeface="Arial" charset="0"/>
              </a:rPr>
              <a:t> MP3</a:t>
            </a:r>
            <a:r>
              <a:rPr lang="ko-KR" dirty="0">
                <a:latin typeface="Arial" charset="0"/>
              </a:rPr>
              <a:t>플레이어 기능을 제공할 수 있다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최근에는 바이러스 등을 유포하는 매개체로 사용되고 있어 보안적인 측면에서 보완이 요구되고 있는 기억장치다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기타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ko-KR" dirty="0"/>
              <a:t>기억장치 </a:t>
            </a:r>
            <a:r>
              <a:rPr altLang="ko-KR" dirty="0" smtClean="0"/>
              <a:t>카드</a:t>
            </a:r>
            <a:endParaRPr lang="en-US" altLang="ko-KR" dirty="0" smtClean="0"/>
          </a:p>
          <a:p>
            <a:pPr lvl="3" latinLnBrk="1">
              <a:defRPr/>
            </a:pPr>
            <a:r>
              <a:rPr lang="ko-KR" dirty="0"/>
              <a:t>메모리 카드로 흔히 부르</a:t>
            </a:r>
            <a:r>
              <a:rPr lang="ko-KR" altLang="en-US" dirty="0"/>
              <a:t>며</a:t>
            </a:r>
            <a:r>
              <a:rPr lang="ko-KR" dirty="0"/>
              <a:t> 디지털 카메라</a:t>
            </a:r>
            <a:r>
              <a:rPr dirty="0"/>
              <a:t>, </a:t>
            </a:r>
            <a:r>
              <a:rPr lang="ko-KR" dirty="0"/>
              <a:t>캠코더 등의 디지털 장치에서 사용되는 저장장치를 말한다</a:t>
            </a:r>
            <a:r>
              <a:rPr dirty="0"/>
              <a:t>. </a:t>
            </a:r>
          </a:p>
          <a:p>
            <a:pPr lvl="3" latinLnBrk="1">
              <a:defRPr/>
            </a:pPr>
            <a:r>
              <a:rPr lang="ko-KR" dirty="0"/>
              <a:t>카드형태로 제작된 기억장치로 디지털 장</a:t>
            </a:r>
            <a:r>
              <a:rPr lang="ko-KR" altLang="en-US" dirty="0"/>
              <a:t>치</a:t>
            </a:r>
            <a:r>
              <a:rPr lang="ko-KR" dirty="0"/>
              <a:t>에 </a:t>
            </a:r>
            <a:r>
              <a:rPr lang="ko-KR" dirty="0" err="1"/>
              <a:t>탈부착이</a:t>
            </a:r>
            <a:r>
              <a:rPr lang="ko-KR" dirty="0"/>
              <a:t> 쉽다는 장점을 갖는다</a:t>
            </a:r>
            <a:r>
              <a:rPr dirty="0"/>
              <a:t>. </a:t>
            </a:r>
            <a:r>
              <a:rPr lang="ko-KR" dirty="0"/>
              <a:t>대표적으로</a:t>
            </a:r>
            <a:r>
              <a:rPr dirty="0"/>
              <a:t> SD </a:t>
            </a:r>
            <a:r>
              <a:rPr lang="ko-KR" dirty="0"/>
              <a:t>메모리카드</a:t>
            </a:r>
            <a:r>
              <a:rPr dirty="0"/>
              <a:t>, </a:t>
            </a:r>
            <a:r>
              <a:rPr lang="ko-KR" dirty="0" err="1"/>
              <a:t>메모리스틱</a:t>
            </a:r>
            <a:r>
              <a:rPr lang="ko-KR" dirty="0"/>
              <a:t> 그리고</a:t>
            </a:r>
            <a:r>
              <a:rPr dirty="0"/>
              <a:t> CF</a:t>
            </a:r>
            <a:r>
              <a:rPr lang="ko-KR" dirty="0"/>
              <a:t>메모리가 있다</a:t>
            </a:r>
            <a:r>
              <a:rPr dirty="0" smtClean="0"/>
              <a:t>.</a:t>
            </a:r>
          </a:p>
          <a:p>
            <a:pPr lvl="3" latinLnBrk="1">
              <a:defRPr/>
            </a:pPr>
            <a:endParaRPr sz="1200" dirty="0" smtClean="0"/>
          </a:p>
          <a:p>
            <a:pPr lvl="1" latinLnBrk="1">
              <a:defRPr/>
            </a:pPr>
            <a:r>
              <a:rPr lang="en-US" altLang="ko-KR" dirty="0" smtClean="0"/>
              <a:t>SD </a:t>
            </a:r>
            <a:r>
              <a:rPr altLang="ko-KR" dirty="0" err="1"/>
              <a:t>카드</a:t>
            </a:r>
            <a:r>
              <a:rPr altLang="ko-KR" dirty="0"/>
              <a:t> </a:t>
            </a:r>
            <a:r>
              <a:rPr lang="en-US" altLang="ko-KR" dirty="0"/>
              <a:t>(Secure Digital Card)  </a:t>
            </a:r>
            <a:endParaRPr altLang="ko-KR" dirty="0"/>
          </a:p>
          <a:p>
            <a:pPr lvl="3" latinLnBrk="1">
              <a:defRPr/>
            </a:pPr>
            <a:r>
              <a:rPr lang="ko-KR" dirty="0"/>
              <a:t>휴대용 장치에 사용하기 위해 개발한 우표크기의 플래시</a:t>
            </a:r>
            <a:r>
              <a:rPr dirty="0"/>
              <a:t>(</a:t>
            </a:r>
            <a:r>
              <a:rPr lang="ko-KR" dirty="0" err="1"/>
              <a:t>비휘발성</a:t>
            </a:r>
            <a:r>
              <a:rPr dirty="0"/>
              <a:t>) </a:t>
            </a:r>
            <a:r>
              <a:rPr lang="ko-KR" dirty="0"/>
              <a:t>메모리 </a:t>
            </a:r>
            <a:r>
              <a:rPr lang="ko-KR" dirty="0" smtClean="0"/>
              <a:t>카드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dirty="0"/>
          </a:p>
          <a:p>
            <a:pPr lvl="3" latinLnBrk="1">
              <a:defRPr/>
            </a:pPr>
            <a:r>
              <a:rPr lang="ko-KR" dirty="0"/>
              <a:t>매우 안정적이고 높은 저장 능력을 갖고 있</a:t>
            </a:r>
            <a:r>
              <a:rPr lang="ko-KR" altLang="en-US" dirty="0"/>
              <a:t>어</a:t>
            </a:r>
            <a:r>
              <a:rPr dirty="0"/>
              <a:t> </a:t>
            </a:r>
            <a:r>
              <a:rPr lang="ko-KR" dirty="0"/>
              <a:t>디지털 제품에 사용</a:t>
            </a:r>
            <a:endParaRPr dirty="0"/>
          </a:p>
          <a:p>
            <a:pPr lvl="3" latinLnBrk="1">
              <a:defRPr/>
            </a:pPr>
            <a:r>
              <a:rPr lang="ko-KR" spc="-100" dirty="0"/>
              <a:t>동영상 재생 시 데이터 처리가 빠르고</a:t>
            </a:r>
            <a:r>
              <a:rPr spc="-100" dirty="0"/>
              <a:t>, </a:t>
            </a:r>
            <a:r>
              <a:rPr lang="ko-KR" spc="-100" dirty="0"/>
              <a:t>데이터 보안을 위한 암호 설정이 가능하다</a:t>
            </a:r>
            <a:r>
              <a:rPr spc="-100" dirty="0"/>
              <a:t> </a:t>
            </a:r>
            <a:endParaRPr spc="-100" dirty="0" smtClean="0"/>
          </a:p>
          <a:p>
            <a:pPr lvl="3" latinLnBrk="1">
              <a:defRPr/>
            </a:pPr>
            <a:r>
              <a:rPr dirty="0" smtClean="0"/>
              <a:t>SD </a:t>
            </a:r>
            <a:r>
              <a:rPr lang="ko-KR" dirty="0"/>
              <a:t>카드의 종류</a:t>
            </a:r>
          </a:p>
          <a:p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3275856" y="4627557"/>
            <a:ext cx="4477253" cy="1969795"/>
            <a:chOff x="3275856" y="4483541"/>
            <a:chExt cx="4477253" cy="196979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4483541"/>
              <a:ext cx="4477253" cy="1969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5" name="Picture 3" descr="E:\[1002]_강의교안 및 PDF 변환작업\컴퓨터 구조와 원리 2.0\00_그림 자료\ch09_\ch09-28_sc car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583855"/>
              <a:ext cx="1150595" cy="1494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E:\[1002]_강의교안 및 PDF 변환작업\컴퓨터 구조와 원리 2.0\00_그림 자료\ch09_\ch09-28_mini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346" y="5065598"/>
              <a:ext cx="988243" cy="104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7" name="Picture 5" descr="E:\[1002]_강의교안 및 PDF 변환작업\컴퓨터 구조와 원리 2.0\00_그림 자료\ch09_\ch09-28_micro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5834" y="5562831"/>
              <a:ext cx="711691" cy="53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기타 기억장치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altLang="ko-KR" dirty="0" smtClean="0"/>
              <a:t>메모리 </a:t>
            </a:r>
            <a:r>
              <a:rPr altLang="ko-KR" dirty="0" err="1"/>
              <a:t>스틱</a:t>
            </a:r>
            <a:r>
              <a:rPr lang="en-US" altLang="ko-KR" dirty="0"/>
              <a:t>(memory stick)</a:t>
            </a:r>
            <a:endParaRPr altLang="ko-KR" dirty="0"/>
          </a:p>
          <a:p>
            <a:pPr lvl="3" latinLnBrk="1">
              <a:defRPr/>
            </a:pPr>
            <a:r>
              <a:rPr lang="ko-KR" dirty="0"/>
              <a:t>소니</a:t>
            </a:r>
            <a:r>
              <a:rPr dirty="0"/>
              <a:t>(Sony)</a:t>
            </a:r>
            <a:r>
              <a:rPr lang="ko-KR" dirty="0"/>
              <a:t>사가 자사 제품에 적용하기 위해서 개발한 소형 메모리 </a:t>
            </a:r>
            <a:r>
              <a:rPr lang="ko-KR" dirty="0" smtClean="0"/>
              <a:t>카드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dirty="0"/>
          </a:p>
          <a:p>
            <a:pPr lvl="3" latinLnBrk="1">
              <a:defRPr/>
            </a:pPr>
            <a:r>
              <a:rPr lang="ko-KR" dirty="0"/>
              <a:t>디지털 카메라</a:t>
            </a:r>
            <a:r>
              <a:rPr dirty="0"/>
              <a:t>, </a:t>
            </a:r>
            <a:r>
              <a:rPr lang="ko-KR" dirty="0"/>
              <a:t>디지털 오디오 플레이어</a:t>
            </a:r>
            <a:r>
              <a:rPr dirty="0"/>
              <a:t>, </a:t>
            </a:r>
            <a:r>
              <a:rPr lang="ko-KR" dirty="0"/>
              <a:t>휴대 전화</a:t>
            </a:r>
            <a:r>
              <a:rPr dirty="0"/>
              <a:t>, </a:t>
            </a:r>
            <a:r>
              <a:rPr lang="ko-KR" dirty="0"/>
              <a:t>플레이 스테이션</a:t>
            </a:r>
            <a:r>
              <a:rPr dirty="0"/>
              <a:t>, </a:t>
            </a:r>
            <a:r>
              <a:rPr lang="ko-KR" dirty="0"/>
              <a:t>휴대용 기기의 기록 미디어로 주로 쓰이고 있다</a:t>
            </a:r>
            <a:r>
              <a:rPr dirty="0"/>
              <a:t>.</a:t>
            </a:r>
          </a:p>
          <a:p>
            <a:pPr lvl="3" latinLnBrk="1">
              <a:defRPr/>
            </a:pPr>
            <a:r>
              <a:rPr dirty="0"/>
              <a:t> </a:t>
            </a:r>
            <a:r>
              <a:rPr lang="ko-KR" dirty="0"/>
              <a:t>가로×세로×두께가</a:t>
            </a:r>
            <a:r>
              <a:rPr dirty="0"/>
              <a:t> 50</a:t>
            </a:r>
            <a:r>
              <a:rPr lang="ko-KR" dirty="0"/>
              <a:t>×</a:t>
            </a:r>
            <a:r>
              <a:rPr dirty="0"/>
              <a:t>21.5</a:t>
            </a:r>
            <a:r>
              <a:rPr lang="ko-KR" dirty="0"/>
              <a:t>×</a:t>
            </a:r>
            <a:r>
              <a:rPr dirty="0"/>
              <a:t>2.8mm</a:t>
            </a:r>
            <a:r>
              <a:rPr lang="ko-KR" dirty="0"/>
              <a:t>인 작은 막대 모양이어서 휴대하기 </a:t>
            </a:r>
            <a:r>
              <a:rPr lang="ko-KR" dirty="0" smtClean="0"/>
              <a:t>간편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</a:t>
            </a:r>
            <a:endParaRPr dirty="0" smtClean="0"/>
          </a:p>
          <a:p>
            <a:pPr lvl="3" latinLnBrk="1">
              <a:defRPr/>
            </a:pPr>
            <a:endParaRPr dirty="0"/>
          </a:p>
          <a:p>
            <a:pPr lvl="3" latinLnBrk="1">
              <a:defRPr/>
            </a:pPr>
            <a:endParaRPr lang="en-US" dirty="0" smtClean="0"/>
          </a:p>
          <a:p>
            <a:pPr lvl="3" latinLnBrk="1">
              <a:defRPr/>
            </a:pPr>
            <a:endParaRPr sz="600" dirty="0" smtClean="0"/>
          </a:p>
          <a:p>
            <a:pPr lvl="1" latinLnBrk="1">
              <a:defRPr/>
            </a:pPr>
            <a:r>
              <a:rPr lang="en-US" altLang="ko-KR" dirty="0" smtClean="0"/>
              <a:t>CF(Compact </a:t>
            </a:r>
            <a:r>
              <a:rPr lang="en-US" altLang="ko-KR" dirty="0"/>
              <a:t>Flash) </a:t>
            </a:r>
            <a:r>
              <a:rPr altLang="ko-KR" dirty="0" err="1"/>
              <a:t>메모리</a:t>
            </a:r>
            <a:endParaRPr altLang="ko-KR" dirty="0"/>
          </a:p>
          <a:p>
            <a:pPr lvl="3" latinLnBrk="1">
              <a:defRPr/>
            </a:pPr>
            <a:r>
              <a:rPr lang="ko-KR" dirty="0"/>
              <a:t>작은 카드 모양의 물리 인터페이스 규격</a:t>
            </a:r>
            <a:r>
              <a:rPr dirty="0"/>
              <a:t>, </a:t>
            </a:r>
            <a:r>
              <a:rPr lang="ko-KR" dirty="0"/>
              <a:t>또는 그 규격에 따라 만든 확장 카드</a:t>
            </a:r>
            <a:r>
              <a:rPr lang="ko-KR" altLang="en-US" dirty="0"/>
              <a:t>를 의미한다</a:t>
            </a:r>
            <a:r>
              <a:rPr dirty="0"/>
              <a:t>. </a:t>
            </a:r>
          </a:p>
          <a:p>
            <a:pPr lvl="3" latinLnBrk="1">
              <a:defRPr/>
            </a:pPr>
            <a:r>
              <a:rPr spc="-100" dirty="0"/>
              <a:t>CF</a:t>
            </a:r>
            <a:r>
              <a:rPr lang="ko-KR" spc="-100" dirty="0"/>
              <a:t>카드 또는</a:t>
            </a:r>
            <a:r>
              <a:rPr spc="-100" dirty="0"/>
              <a:t> CF</a:t>
            </a:r>
            <a:r>
              <a:rPr lang="ko-KR" spc="-100" dirty="0" err="1"/>
              <a:t>로</a:t>
            </a:r>
            <a:r>
              <a:rPr lang="ko-KR" spc="-100" dirty="0"/>
              <a:t> 부르</a:t>
            </a:r>
            <a:r>
              <a:rPr lang="ko-KR" altLang="en-US" spc="-100" dirty="0"/>
              <a:t>며</a:t>
            </a:r>
            <a:r>
              <a:rPr spc="-100" dirty="0"/>
              <a:t>,</a:t>
            </a:r>
            <a:r>
              <a:rPr lang="ko-KR" altLang="en-US" spc="-100" dirty="0"/>
              <a:t> </a:t>
            </a:r>
            <a:r>
              <a:rPr spc="-100" dirty="0"/>
              <a:t> 2005</a:t>
            </a:r>
            <a:r>
              <a:rPr lang="ko-KR" spc="-100" dirty="0"/>
              <a:t>년</a:t>
            </a:r>
            <a:r>
              <a:rPr lang="ko-KR" altLang="en-US" spc="-100" dirty="0"/>
              <a:t>까지</a:t>
            </a:r>
            <a:r>
              <a:rPr lang="ko-KR" spc="-100" dirty="0"/>
              <a:t>  플래시 메모리 카드 중에서 가장 크다</a:t>
            </a:r>
            <a:r>
              <a:rPr spc="-100" dirty="0"/>
              <a:t>. </a:t>
            </a:r>
          </a:p>
          <a:p>
            <a:pPr lvl="3" latinLnBrk="1">
              <a:defRPr/>
            </a:pPr>
            <a:r>
              <a:rPr dirty="0"/>
              <a:t>Type I</a:t>
            </a:r>
            <a:r>
              <a:rPr lang="ko-KR" dirty="0"/>
              <a:t>이</a:t>
            </a:r>
            <a:r>
              <a:rPr dirty="0"/>
              <a:t> 42.8mm</a:t>
            </a:r>
            <a:r>
              <a:rPr lang="ko-KR" dirty="0"/>
              <a:t>×</a:t>
            </a:r>
            <a:r>
              <a:rPr dirty="0"/>
              <a:t>36.4mm</a:t>
            </a:r>
            <a:r>
              <a:rPr lang="ko-KR" dirty="0"/>
              <a:t>×</a:t>
            </a:r>
            <a:r>
              <a:rPr dirty="0"/>
              <a:t>3.3mm</a:t>
            </a:r>
            <a:r>
              <a:rPr lang="ko-KR" dirty="0"/>
              <a:t>이며</a:t>
            </a:r>
            <a:r>
              <a:rPr dirty="0"/>
              <a:t>, </a:t>
            </a:r>
          </a:p>
          <a:p>
            <a:pPr marL="539750" lvl="3" indent="0" latinLnBrk="1">
              <a:buNone/>
              <a:defRPr/>
            </a:pPr>
            <a:r>
              <a:rPr dirty="0" smtClean="0"/>
              <a:t>  Type </a:t>
            </a:r>
            <a:r>
              <a:rPr dirty="0"/>
              <a:t>II</a:t>
            </a:r>
            <a:r>
              <a:rPr lang="ko-KR" dirty="0"/>
              <a:t>가</a:t>
            </a:r>
            <a:r>
              <a:rPr dirty="0"/>
              <a:t> 42.8mm</a:t>
            </a:r>
            <a:r>
              <a:rPr lang="ko-KR" dirty="0"/>
              <a:t>×</a:t>
            </a:r>
            <a:r>
              <a:rPr dirty="0"/>
              <a:t>36.4mm</a:t>
            </a:r>
            <a:r>
              <a:rPr lang="ko-KR" dirty="0"/>
              <a:t>×</a:t>
            </a:r>
            <a:r>
              <a:rPr dirty="0"/>
              <a:t>5.5mm</a:t>
            </a:r>
            <a:r>
              <a:rPr lang="ko-KR" dirty="0"/>
              <a:t>이다</a:t>
            </a:r>
            <a:r>
              <a:rPr dirty="0"/>
              <a:t>. </a:t>
            </a:r>
          </a:p>
          <a:p>
            <a:endParaRPr lang="en-US" altLang="ko-KR" dirty="0" smtClean="0"/>
          </a:p>
        </p:txBody>
      </p:sp>
      <p:pic>
        <p:nvPicPr>
          <p:cNvPr id="19458" name="Picture 2" descr="E:\[1002]_강의교안 및 PDF 변환작업\컴퓨터 구조와 원리 2.0\00_그림 자료\ch09_\ch09-30_CF 메모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52" y="5085184"/>
            <a:ext cx="2820326" cy="15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15371" y="2270339"/>
            <a:ext cx="715090" cy="160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83585" y="2197336"/>
            <a:ext cx="751114" cy="177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1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보조기억장치의 개념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3">
              <a:defRPr/>
            </a:pPr>
            <a:r>
              <a:rPr lang="ko-KR" altLang="en-US" dirty="0"/>
              <a:t>주기억장치의 저장용량 부족을 보완하며</a:t>
            </a:r>
            <a:r>
              <a:rPr lang="en-US" altLang="ko-KR" dirty="0"/>
              <a:t>, </a:t>
            </a:r>
            <a:r>
              <a:rPr lang="ko-KR" altLang="en-US" dirty="0" err="1"/>
              <a:t>비휘발성</a:t>
            </a:r>
            <a:r>
              <a:rPr lang="ko-KR" altLang="en-US" dirty="0"/>
              <a:t> 특징을 이용해 데이터를 반영구적으로 저장하는 기억장치다</a:t>
            </a:r>
            <a:r>
              <a:rPr lang="en-US" altLang="ko-KR" dirty="0"/>
              <a:t>. </a:t>
            </a:r>
          </a:p>
          <a:p>
            <a:pPr lvl="3">
              <a:defRPr/>
            </a:pPr>
            <a:r>
              <a:rPr lang="ko-KR" altLang="en-US" dirty="0"/>
              <a:t>하드 디스크</a:t>
            </a:r>
            <a:r>
              <a:rPr lang="en-US" altLang="ko-KR" dirty="0"/>
              <a:t>, </a:t>
            </a:r>
            <a:r>
              <a:rPr lang="ko-KR" altLang="en-US" dirty="0"/>
              <a:t>플로피디스크</a:t>
            </a:r>
            <a:r>
              <a:rPr lang="en-US" altLang="ko-KR" dirty="0"/>
              <a:t>, CD, DVD, </a:t>
            </a:r>
            <a:r>
              <a:rPr lang="ko-KR" altLang="en-US" dirty="0"/>
              <a:t>플래시</a:t>
            </a:r>
            <a:r>
              <a:rPr lang="en-US" altLang="ko-KR" dirty="0"/>
              <a:t>(flash) </a:t>
            </a:r>
            <a:r>
              <a:rPr lang="ko-KR" altLang="en-US" dirty="0" smtClean="0"/>
              <a:t>기억장치 등이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3"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 smtClean="0"/>
              <a:t>기억장치 </a:t>
            </a:r>
            <a:r>
              <a:rPr lang="ko-KR" altLang="en-US" dirty="0"/>
              <a:t>시스템에서의 보조기억장치</a:t>
            </a:r>
          </a:p>
          <a:p>
            <a:pPr lvl="3">
              <a:defRPr/>
            </a:pPr>
            <a:r>
              <a:rPr lang="ko-KR" altLang="en-US" dirty="0"/>
              <a:t>기억장치의 계층적 구조에서 보조기억장치는 가장 하위 단계에 </a:t>
            </a:r>
            <a:r>
              <a:rPr lang="ko-KR" altLang="en-US" dirty="0" smtClean="0"/>
              <a:t>위치한다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3">
              <a:defRPr/>
            </a:pPr>
            <a:r>
              <a:rPr lang="ko-KR" altLang="en-US" dirty="0"/>
              <a:t>동작 속도는 저속이고 가격이 저렴하지만 많은 양의 데이터를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3">
              <a:defRPr/>
            </a:pPr>
            <a:r>
              <a:rPr lang="ko-KR" altLang="en-US" dirty="0"/>
              <a:t>기억장치 시스템의 계층적 구조 개념적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9" y="3801998"/>
            <a:ext cx="5966385" cy="279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보조기억장치의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보조 기억장치의 연결 단자 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marL="53975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</a:p>
          <a:p>
            <a:pPr marL="53975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(a) IDE</a:t>
            </a:r>
            <a:r>
              <a:rPr lang="ko-KR" altLang="en-US" dirty="0"/>
              <a:t> </a:t>
            </a:r>
            <a:r>
              <a:rPr lang="ko-KR" altLang="en-US" dirty="0" smtClean="0"/>
              <a:t>방식의 연결</a:t>
            </a:r>
            <a:r>
              <a:rPr lang="en-US" altLang="ko-KR" dirty="0" smtClean="0"/>
              <a:t>	(b) SATA </a:t>
            </a:r>
            <a:r>
              <a:rPr lang="ko-KR" altLang="en-US" dirty="0" smtClean="0"/>
              <a:t>방식의 연결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en-US" altLang="ko-KR" dirty="0">
                <a:latin typeface="Arial" charset="0"/>
              </a:rPr>
              <a:t>(a)</a:t>
            </a:r>
            <a:r>
              <a:rPr lang="ko-KR" altLang="ko-KR" dirty="0">
                <a:latin typeface="Arial" charset="0"/>
              </a:rPr>
              <a:t>는 병렬 케이블을 이용하여</a:t>
            </a:r>
            <a:r>
              <a:rPr lang="en-US" altLang="ko-KR" dirty="0">
                <a:latin typeface="Arial" charset="0"/>
              </a:rPr>
              <a:t> IDE(Integrated Drive Electronics) </a:t>
            </a:r>
            <a:r>
              <a:rPr lang="ko-KR" altLang="ko-KR" dirty="0">
                <a:latin typeface="Arial" charset="0"/>
              </a:rPr>
              <a:t>병렬 인터페이스에 연결된 것을 보여준다</a:t>
            </a:r>
            <a:r>
              <a:rPr lang="en-US" altLang="ko-KR" dirty="0"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</a:pPr>
            <a:r>
              <a:rPr lang="en-US" altLang="ko-KR" dirty="0">
                <a:latin typeface="Arial" charset="0"/>
              </a:rPr>
              <a:t>(b)</a:t>
            </a:r>
            <a:r>
              <a:rPr lang="ko-KR" altLang="ko-KR" dirty="0">
                <a:latin typeface="Arial" charset="0"/>
              </a:rPr>
              <a:t>는 최근에 많이 사용되고 있는 </a:t>
            </a:r>
            <a:r>
              <a:rPr lang="en-US" altLang="ko-KR" dirty="0">
                <a:latin typeface="Arial" charset="0"/>
              </a:rPr>
              <a:t>SATA(Serial Advanced Technology Attachment)</a:t>
            </a:r>
            <a:r>
              <a:rPr lang="ko-KR" altLang="ko-KR" dirty="0">
                <a:latin typeface="Arial" charset="0"/>
              </a:rPr>
              <a:t>방식을 </a:t>
            </a:r>
            <a:r>
              <a:rPr lang="ko-KR" altLang="en-US" dirty="0" smtClean="0">
                <a:latin typeface="Arial" charset="0"/>
              </a:rPr>
              <a:t>보여준다</a:t>
            </a:r>
            <a:r>
              <a:rPr lang="en-US" altLang="ko-KR" dirty="0" smtClean="0">
                <a:latin typeface="Arial" charset="0"/>
              </a:rPr>
              <a:t>. SATA </a:t>
            </a:r>
            <a:r>
              <a:rPr lang="ko-KR" altLang="ko-KR" dirty="0">
                <a:latin typeface="Arial" charset="0"/>
              </a:rPr>
              <a:t>어댑터와 장치들은 비교적 속도가 빠른 직렬 연결을 이용하여 </a:t>
            </a:r>
            <a:r>
              <a:rPr lang="ko-KR" altLang="ko-KR" dirty="0" smtClean="0">
                <a:latin typeface="Arial" charset="0"/>
              </a:rPr>
              <a:t>연결된다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altLang="ko-KR" dirty="0">
              <a:latin typeface="Arial" charset="0"/>
            </a:endParaRPr>
          </a:p>
          <a:p>
            <a:pPr lvl="3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781547"/>
            <a:ext cx="24098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파일:SATA por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21235"/>
            <a:ext cx="2633662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8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보조기억장치의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CPU, ROM, RAM, </a:t>
            </a:r>
            <a:r>
              <a:rPr lang="ko-KR" altLang="ko-KR" dirty="0"/>
              <a:t>보조기억장치의 관계 </a:t>
            </a:r>
            <a:endParaRPr lang="en-US" altLang="ko-KR" dirty="0" smtClean="0"/>
          </a:p>
          <a:p>
            <a:pPr marL="887413" lvl="4" indent="-342900">
              <a:buFontTx/>
              <a:buAutoNum type="circleNumDbPlain"/>
            </a:pPr>
            <a:r>
              <a:rPr lang="ko-KR" altLang="ko-KR" sz="1800" dirty="0">
                <a:latin typeface="Arial" charset="0"/>
              </a:rPr>
              <a:t>컴퓨터 전원을 켜면</a:t>
            </a:r>
            <a:r>
              <a:rPr lang="en-US" altLang="ko-KR" sz="1800" dirty="0">
                <a:latin typeface="Arial" charset="0"/>
              </a:rPr>
              <a:t> CPU</a:t>
            </a:r>
            <a:r>
              <a:rPr lang="ko-KR" altLang="ko-KR" sz="1800" dirty="0">
                <a:latin typeface="Arial" charset="0"/>
              </a:rPr>
              <a:t>는 자동적으로</a:t>
            </a:r>
            <a:r>
              <a:rPr lang="en-US" altLang="ko-KR" sz="1800" dirty="0">
                <a:latin typeface="Arial" charset="0"/>
              </a:rPr>
              <a:t> ROM</a:t>
            </a:r>
            <a:r>
              <a:rPr lang="ko-KR" altLang="ko-KR" sz="1800" dirty="0">
                <a:latin typeface="Arial" charset="0"/>
              </a:rPr>
              <a:t>에 저장된 프로그램들을 </a:t>
            </a:r>
            <a:r>
              <a:rPr lang="en-US" altLang="ko-KR" sz="1800" dirty="0" smtClean="0">
                <a:latin typeface="Arial" charset="0"/>
              </a:rPr>
              <a:t/>
            </a:r>
            <a:br>
              <a:rPr lang="en-US" altLang="ko-KR" sz="1800" dirty="0" smtClean="0">
                <a:latin typeface="Arial" charset="0"/>
              </a:rPr>
            </a:br>
            <a:r>
              <a:rPr lang="ko-KR" altLang="ko-KR" sz="1800" dirty="0" smtClean="0">
                <a:latin typeface="Arial" charset="0"/>
              </a:rPr>
              <a:t>실행시켜서 </a:t>
            </a:r>
            <a:r>
              <a:rPr lang="ko-KR" altLang="ko-KR" sz="1800" dirty="0">
                <a:latin typeface="Arial" charset="0"/>
              </a:rPr>
              <a:t>부팅을 </a:t>
            </a:r>
            <a:r>
              <a:rPr lang="ko-KR" altLang="ko-KR" sz="1800" dirty="0" smtClean="0">
                <a:latin typeface="Arial" charset="0"/>
              </a:rPr>
              <a:t>수행</a:t>
            </a:r>
            <a:r>
              <a:rPr lang="ko-KR" altLang="en-US" sz="1800" dirty="0" smtClean="0">
                <a:latin typeface="Arial" charset="0"/>
              </a:rPr>
              <a:t>한다</a:t>
            </a:r>
            <a:r>
              <a:rPr lang="en-US" altLang="ko-KR" sz="1800" dirty="0" smtClean="0">
                <a:latin typeface="Arial" charset="0"/>
              </a:rPr>
              <a:t>.</a:t>
            </a:r>
            <a:endParaRPr lang="en-US" altLang="ko-KR" sz="1800" dirty="0">
              <a:latin typeface="Arial" charset="0"/>
            </a:endParaRPr>
          </a:p>
          <a:p>
            <a:pPr marL="887413" lvl="4" indent="-342900">
              <a:buFontTx/>
              <a:buAutoNum type="circleNumDbPlain"/>
            </a:pPr>
            <a:r>
              <a:rPr lang="ko-KR" altLang="ko-KR" sz="1800" dirty="0">
                <a:latin typeface="Arial" charset="0"/>
              </a:rPr>
              <a:t>완전하게 부팅이 되면</a:t>
            </a:r>
            <a:r>
              <a:rPr lang="en-US" altLang="ko-KR" sz="1800" dirty="0">
                <a:latin typeface="Arial" charset="0"/>
              </a:rPr>
              <a:t>, </a:t>
            </a:r>
            <a:r>
              <a:rPr lang="ko-KR" altLang="ko-KR" sz="1800" dirty="0">
                <a:latin typeface="Arial" charset="0"/>
              </a:rPr>
              <a:t>사용자는 보조기억장치에 저장된 응용 프로그램을 실행시켜서 주기억장치의</a:t>
            </a:r>
            <a:r>
              <a:rPr lang="en-US" altLang="ko-KR" sz="1800" dirty="0">
                <a:latin typeface="Arial" charset="0"/>
              </a:rPr>
              <a:t> RAM</a:t>
            </a:r>
            <a:r>
              <a:rPr lang="ko-KR" altLang="ko-KR" sz="1800" dirty="0">
                <a:latin typeface="Arial" charset="0"/>
              </a:rPr>
              <a:t>에 프로그램 명령들을 </a:t>
            </a:r>
            <a:r>
              <a:rPr lang="ko-KR" altLang="ko-KR" sz="1800" dirty="0" smtClean="0">
                <a:latin typeface="Arial" charset="0"/>
              </a:rPr>
              <a:t>적재</a:t>
            </a:r>
            <a:r>
              <a:rPr lang="ko-KR" altLang="en-US" sz="1800" dirty="0" smtClean="0">
                <a:latin typeface="Arial" charset="0"/>
              </a:rPr>
              <a:t>한다</a:t>
            </a:r>
            <a:r>
              <a:rPr lang="en-US" altLang="ko-KR" sz="1800" dirty="0" smtClean="0">
                <a:latin typeface="Arial" charset="0"/>
              </a:rPr>
              <a:t>. </a:t>
            </a:r>
            <a:endParaRPr lang="en-US" altLang="ko-KR" sz="1800" dirty="0">
              <a:latin typeface="Arial" charset="0"/>
            </a:endParaRPr>
          </a:p>
          <a:p>
            <a:pPr marL="887413" lvl="4" indent="-342900">
              <a:buFontTx/>
              <a:buAutoNum type="circleNumDbPlain"/>
            </a:pPr>
            <a:r>
              <a:rPr lang="en-US" altLang="ko-KR" sz="1800" dirty="0">
                <a:latin typeface="Arial" charset="0"/>
              </a:rPr>
              <a:t>CPU</a:t>
            </a:r>
            <a:r>
              <a:rPr lang="ko-KR" altLang="ko-KR" sz="1800" dirty="0">
                <a:latin typeface="Arial" charset="0"/>
              </a:rPr>
              <a:t>는</a:t>
            </a:r>
            <a:r>
              <a:rPr lang="en-US" altLang="ko-KR" sz="1800" dirty="0">
                <a:latin typeface="Arial" charset="0"/>
              </a:rPr>
              <a:t> RAM</a:t>
            </a:r>
            <a:r>
              <a:rPr lang="ko-KR" altLang="ko-KR" sz="1800" dirty="0">
                <a:latin typeface="Arial" charset="0"/>
              </a:rPr>
              <a:t>에서 실행할 명령어 데이터를 가지고 와서 처리를 </a:t>
            </a:r>
            <a:r>
              <a:rPr lang="ko-KR" altLang="en-US" sz="1800" dirty="0">
                <a:latin typeface="Arial" charset="0"/>
              </a:rPr>
              <a:t>한다</a:t>
            </a:r>
            <a:r>
              <a:rPr lang="en-US" altLang="ko-KR" sz="1800" dirty="0">
                <a:latin typeface="Arial" charset="0"/>
              </a:rPr>
              <a:t>.</a:t>
            </a:r>
            <a:r>
              <a:rPr lang="ko-KR" altLang="ko-KR" sz="1800" dirty="0">
                <a:latin typeface="Arial" charset="0"/>
              </a:rPr>
              <a:t> </a:t>
            </a:r>
            <a:endParaRPr lang="en-US" altLang="ko-KR" sz="1800" dirty="0">
              <a:latin typeface="Arial" charset="0"/>
            </a:endParaRPr>
          </a:p>
          <a:p>
            <a:pPr marL="887413" lvl="4" indent="-342900">
              <a:buFontTx/>
              <a:buAutoNum type="circleNumDbPlain"/>
            </a:pPr>
            <a:r>
              <a:rPr lang="ko-KR" altLang="en-US" sz="1800" dirty="0">
                <a:latin typeface="Arial" charset="0"/>
              </a:rPr>
              <a:t>처리된</a:t>
            </a:r>
            <a:r>
              <a:rPr lang="ko-KR" altLang="ko-KR" sz="1800" dirty="0">
                <a:latin typeface="Arial" charset="0"/>
              </a:rPr>
              <a:t> 결과</a:t>
            </a:r>
            <a:r>
              <a:rPr lang="ko-KR" altLang="en-US" sz="1800" dirty="0">
                <a:latin typeface="Arial" charset="0"/>
              </a:rPr>
              <a:t>는</a:t>
            </a:r>
            <a:r>
              <a:rPr lang="ko-KR" altLang="ko-KR" sz="1800" dirty="0">
                <a:latin typeface="Arial" charset="0"/>
              </a:rPr>
              <a:t> 다시</a:t>
            </a:r>
            <a:r>
              <a:rPr lang="en-US" altLang="ko-KR" sz="1800" dirty="0">
                <a:latin typeface="Arial" charset="0"/>
              </a:rPr>
              <a:t> RAM</a:t>
            </a:r>
            <a:r>
              <a:rPr lang="ko-KR" altLang="ko-KR" sz="1800" dirty="0">
                <a:latin typeface="Arial" charset="0"/>
              </a:rPr>
              <a:t>으로 </a:t>
            </a:r>
            <a:r>
              <a:rPr lang="ko-KR" altLang="ko-KR" sz="1800" dirty="0" smtClean="0">
                <a:latin typeface="Arial" charset="0"/>
              </a:rPr>
              <a:t>보낸다</a:t>
            </a:r>
            <a:r>
              <a:rPr lang="en-US" altLang="ko-KR" sz="1800" dirty="0" smtClean="0">
                <a:latin typeface="Arial" charset="0"/>
              </a:rPr>
              <a:t>.</a:t>
            </a:r>
            <a:endParaRPr lang="en-US" altLang="ko-KR" sz="1800" dirty="0">
              <a:latin typeface="Arial" charset="0"/>
            </a:endParaRPr>
          </a:p>
          <a:p>
            <a:pPr marL="887413" lvl="4" indent="-342900">
              <a:buFontTx/>
              <a:buAutoNum type="circleNumDbPlain"/>
            </a:pPr>
            <a:r>
              <a:rPr lang="ko-KR" altLang="ko-KR" sz="1800" spc="-100" dirty="0">
                <a:latin typeface="Arial" charset="0"/>
              </a:rPr>
              <a:t>모든 처리가 완료가 되면</a:t>
            </a:r>
            <a:r>
              <a:rPr lang="en-US" altLang="ko-KR" sz="1800" spc="-100" dirty="0">
                <a:latin typeface="Arial" charset="0"/>
              </a:rPr>
              <a:t> RAM</a:t>
            </a:r>
            <a:r>
              <a:rPr lang="ko-KR" altLang="ko-KR" sz="1800" spc="-100" dirty="0">
                <a:latin typeface="Arial" charset="0"/>
              </a:rPr>
              <a:t>에 저장된 결과들이 보조기억장치에 </a:t>
            </a:r>
            <a:r>
              <a:rPr lang="ko-KR" altLang="ko-KR" sz="1800" spc="-100" dirty="0" smtClean="0">
                <a:latin typeface="Arial" charset="0"/>
              </a:rPr>
              <a:t>저장</a:t>
            </a:r>
            <a:r>
              <a:rPr lang="ko-KR" altLang="en-US" sz="1800" spc="-100" dirty="0" smtClean="0">
                <a:latin typeface="Arial" charset="0"/>
              </a:rPr>
              <a:t>한다</a:t>
            </a:r>
            <a:r>
              <a:rPr lang="en-US" altLang="ko-KR" sz="1800" spc="-100" dirty="0" smtClean="0">
                <a:latin typeface="Arial" charset="0"/>
              </a:rPr>
              <a:t>.</a:t>
            </a:r>
            <a:r>
              <a:rPr lang="en-US" altLang="ko-KR" sz="1800" dirty="0" smtClean="0">
                <a:latin typeface="Arial" charset="0"/>
              </a:rPr>
              <a:t>   </a:t>
            </a:r>
            <a:endParaRPr lang="ko-KR" altLang="ko-KR" sz="1800" dirty="0">
              <a:latin typeface="Arial" charset="0"/>
            </a:endParaRPr>
          </a:p>
          <a:p>
            <a:pPr marL="996950" lvl="3" indent="-457200">
              <a:buFont typeface="+mj-ea"/>
              <a:buAutoNum type="circleNumDbPlain"/>
            </a:pPr>
            <a:endParaRPr lang="en-US" altLang="ko-KR" dirty="0" smtClean="0"/>
          </a:p>
          <a:p>
            <a:pPr lvl="3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12244"/>
            <a:ext cx="6287528" cy="305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2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 smtClean="0"/>
              <a:t>보조기억장치의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dirty="0" err="1" smtClean="0"/>
              <a:t>보조기억장치의</a:t>
            </a:r>
            <a:r>
              <a:rPr altLang="en-US" dirty="0" smtClean="0"/>
              <a:t> </a:t>
            </a:r>
            <a:r>
              <a:rPr altLang="en-US" dirty="0" err="1" smtClean="0"/>
              <a:t>분류</a:t>
            </a:r>
            <a:r>
              <a:rPr altLang="en-US" dirty="0" smtClean="0"/>
              <a:t> </a:t>
            </a:r>
            <a:r>
              <a:rPr altLang="en-US" dirty="0" err="1" smtClean="0"/>
              <a:t>방법</a:t>
            </a:r>
            <a:endParaRPr lang="en-US" altLang="en-US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100" dirty="0" smtClean="0"/>
          </a:p>
          <a:p>
            <a:r>
              <a:rPr altLang="en-US" dirty="0" err="1" smtClean="0"/>
              <a:t>접근</a:t>
            </a:r>
            <a:r>
              <a:rPr altLang="en-US" dirty="0" smtClean="0"/>
              <a:t> </a:t>
            </a:r>
            <a:r>
              <a:rPr altLang="en-US" dirty="0" err="1" smtClean="0"/>
              <a:t>방법에</a:t>
            </a:r>
            <a:r>
              <a:rPr altLang="en-US" dirty="0" smtClean="0"/>
              <a:t> </a:t>
            </a:r>
            <a:r>
              <a:rPr altLang="en-US" dirty="0" err="1" smtClean="0"/>
              <a:t>따른</a:t>
            </a:r>
            <a:r>
              <a:rPr altLang="en-US" dirty="0" smtClean="0"/>
              <a:t> </a:t>
            </a:r>
            <a:r>
              <a:rPr altLang="en-US" dirty="0" err="1" smtClean="0"/>
              <a:t>분류</a:t>
            </a:r>
            <a:endParaRPr lang="en-US" altLang="en-US" dirty="0" smtClean="0"/>
          </a:p>
          <a:p>
            <a:pPr lvl="1"/>
            <a:r>
              <a:rPr dirty="0" smtClean="0"/>
              <a:t>순차적 </a:t>
            </a:r>
            <a:r>
              <a:rPr dirty="0"/>
              <a:t>접근</a:t>
            </a:r>
            <a:r>
              <a:rPr lang="en-US" altLang="ko-KR" dirty="0"/>
              <a:t>(Sequential Access)</a:t>
            </a:r>
          </a:p>
          <a:p>
            <a:pPr lvl="3"/>
            <a:r>
              <a:rPr dirty="0" err="1"/>
              <a:t>데이터가</a:t>
            </a:r>
            <a:r>
              <a:rPr dirty="0"/>
              <a:t> </a:t>
            </a:r>
            <a:r>
              <a:rPr dirty="0" err="1"/>
              <a:t>저장되는</a:t>
            </a:r>
            <a:r>
              <a:rPr dirty="0"/>
              <a:t> </a:t>
            </a:r>
            <a:r>
              <a:rPr dirty="0" err="1"/>
              <a:t>순서에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 smtClean="0"/>
              <a:t>접근</a:t>
            </a:r>
            <a:r>
              <a:rPr dirty="0" smtClean="0"/>
              <a:t> </a:t>
            </a:r>
            <a:r>
              <a:rPr dirty="0" err="1"/>
              <a:t>순서가</a:t>
            </a:r>
            <a:r>
              <a:rPr dirty="0"/>
              <a:t> </a:t>
            </a:r>
            <a:r>
              <a:rPr dirty="0" err="1"/>
              <a:t>결정되며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err="1" smtClean="0"/>
              <a:t>접근</a:t>
            </a:r>
            <a:r>
              <a:rPr dirty="0" smtClean="0"/>
              <a:t> </a:t>
            </a:r>
            <a:r>
              <a:rPr dirty="0" err="1"/>
              <a:t>시간은</a:t>
            </a:r>
            <a:r>
              <a:rPr dirty="0"/>
              <a:t> </a:t>
            </a:r>
            <a:r>
              <a:rPr dirty="0" err="1"/>
              <a:t>데이터의</a:t>
            </a:r>
            <a:r>
              <a:rPr dirty="0"/>
              <a:t> </a:t>
            </a:r>
            <a:r>
              <a:rPr dirty="0" err="1"/>
              <a:t>저장</a:t>
            </a:r>
            <a:r>
              <a:rPr dirty="0"/>
              <a:t> </a:t>
            </a:r>
            <a:r>
              <a:rPr dirty="0" err="1"/>
              <a:t>위치에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다르다</a:t>
            </a:r>
            <a:r>
              <a:rPr lang="en-US" altLang="ko-KR" dirty="0"/>
              <a:t>. </a:t>
            </a:r>
          </a:p>
          <a:p>
            <a:pPr lvl="3"/>
            <a:r>
              <a:rPr dirty="0" err="1"/>
              <a:t>대표적인</a:t>
            </a:r>
            <a:r>
              <a:rPr dirty="0"/>
              <a:t> </a:t>
            </a:r>
            <a:r>
              <a:rPr dirty="0" err="1"/>
              <a:t>보조기억장치로는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테이프와</a:t>
            </a:r>
            <a:r>
              <a:rPr dirty="0"/>
              <a:t> </a:t>
            </a:r>
            <a:r>
              <a:rPr dirty="0" err="1"/>
              <a:t>카세트</a:t>
            </a:r>
            <a:r>
              <a:rPr dirty="0"/>
              <a:t> </a:t>
            </a:r>
            <a:r>
              <a:rPr dirty="0" err="1"/>
              <a:t>테이프가</a:t>
            </a:r>
            <a:r>
              <a:rPr dirty="0"/>
              <a:t> </a:t>
            </a:r>
            <a:r>
              <a:rPr dirty="0" err="1"/>
              <a:t>있다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접근</a:t>
            </a:r>
            <a:r>
              <a:rPr lang="en-US" altLang="ko-KR" dirty="0"/>
              <a:t>(Direct Access) </a:t>
            </a:r>
          </a:p>
          <a:p>
            <a:pPr lvl="3"/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데이터가</a:t>
            </a:r>
            <a:r>
              <a:rPr dirty="0"/>
              <a:t> 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기억장소</a:t>
            </a:r>
            <a:r>
              <a:rPr dirty="0"/>
              <a:t> </a:t>
            </a:r>
            <a:r>
              <a:rPr dirty="0" err="1"/>
              <a:t>근처로</a:t>
            </a:r>
            <a:r>
              <a:rPr dirty="0"/>
              <a:t> </a:t>
            </a:r>
            <a:r>
              <a:rPr dirty="0" err="1"/>
              <a:t>이동한</a:t>
            </a:r>
            <a:r>
              <a:rPr dirty="0"/>
              <a:t> </a:t>
            </a:r>
            <a:r>
              <a:rPr dirty="0" err="1"/>
              <a:t>다음</a:t>
            </a:r>
            <a:r>
              <a:rPr lang="en-US" altLang="ko-KR" dirty="0"/>
              <a:t>, </a:t>
            </a:r>
            <a:r>
              <a:rPr dirty="0" err="1"/>
              <a:t>순차적</a:t>
            </a:r>
            <a:r>
              <a:rPr dirty="0"/>
              <a:t> </a:t>
            </a:r>
            <a:r>
              <a:rPr dirty="0" err="1"/>
              <a:t>검색을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데이터에</a:t>
            </a:r>
            <a:r>
              <a:rPr dirty="0"/>
              <a:t> </a:t>
            </a:r>
            <a:r>
              <a:rPr dirty="0" err="1"/>
              <a:t>접근하는</a:t>
            </a:r>
            <a:r>
              <a:rPr dirty="0"/>
              <a:t> </a:t>
            </a:r>
            <a:r>
              <a:rPr dirty="0" err="1" smtClean="0"/>
              <a:t>방법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시간은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데이터의</a:t>
            </a:r>
            <a:r>
              <a:rPr dirty="0"/>
              <a:t> </a:t>
            </a:r>
            <a:r>
              <a:rPr dirty="0" err="1"/>
              <a:t>위치와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접근위치에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결정된다</a:t>
            </a:r>
            <a:r>
              <a:rPr lang="en-US" altLang="ko-KR" dirty="0"/>
              <a:t>. </a:t>
            </a:r>
          </a:p>
          <a:p>
            <a:pPr lvl="3"/>
            <a:r>
              <a:rPr dirty="0" err="1"/>
              <a:t>하드</a:t>
            </a:r>
            <a:r>
              <a:rPr dirty="0"/>
              <a:t> </a:t>
            </a:r>
            <a:r>
              <a:rPr dirty="0" err="1"/>
              <a:t>디스크</a:t>
            </a:r>
            <a:r>
              <a:rPr lang="en-US" altLang="ko-KR" dirty="0"/>
              <a:t>, </a:t>
            </a:r>
            <a:r>
              <a:rPr dirty="0" err="1"/>
              <a:t>플로피</a:t>
            </a:r>
            <a:r>
              <a:rPr dirty="0"/>
              <a:t> </a:t>
            </a:r>
            <a:r>
              <a:rPr dirty="0" err="1"/>
              <a:t>디스크</a:t>
            </a:r>
            <a:r>
              <a:rPr lang="en-US" altLang="ko-KR" dirty="0"/>
              <a:t>, CD-ROM, </a:t>
            </a:r>
            <a:r>
              <a:rPr lang="en-US" altLang="ko-KR" dirty="0" smtClean="0"/>
              <a:t>DVD </a:t>
            </a:r>
            <a:r>
              <a:rPr dirty="0" err="1" smtClean="0"/>
              <a:t>등이</a:t>
            </a:r>
            <a:r>
              <a:rPr dirty="0" smtClean="0"/>
              <a:t> </a:t>
            </a:r>
            <a:r>
              <a:rPr dirty="0" err="1"/>
              <a:t>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15" y="908720"/>
            <a:ext cx="3618885" cy="177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4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보조기억장치의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/>
              <a:t>컴퓨터 규모에 따른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pPr lvl="3"/>
            <a:r>
              <a:rPr lang="ko-KR" altLang="ko-KR" dirty="0"/>
              <a:t>보조기억장치는 중</a:t>
            </a:r>
            <a:r>
              <a:rPr lang="en-US" altLang="ko-KR" dirty="0"/>
              <a:t>/</a:t>
            </a:r>
            <a:r>
              <a:rPr lang="ko-KR" altLang="ko-KR" dirty="0"/>
              <a:t>대형 컴퓨터에서 사용하는 것과 개인용 컴퓨터에서는 사용하는 것으로 </a:t>
            </a:r>
            <a:r>
              <a:rPr lang="ko-KR" altLang="ko-KR" dirty="0" smtClean="0"/>
              <a:t>분류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ko-KR" dirty="0" smtClean="0"/>
              <a:t>중대형 </a:t>
            </a:r>
            <a:r>
              <a:rPr lang="ko-KR" altLang="ko-KR" dirty="0"/>
              <a:t>컴퓨터 보조기억 장치</a:t>
            </a:r>
          </a:p>
          <a:p>
            <a:pPr lvl="3" latinLnBrk="1">
              <a:defRPr/>
            </a:pPr>
            <a:r>
              <a:rPr lang="ko-KR" altLang="ko-KR" dirty="0"/>
              <a:t>자기 테이프 장치</a:t>
            </a:r>
            <a:r>
              <a:rPr lang="en-US" altLang="ko-KR" dirty="0"/>
              <a:t>(Magnetic Tape)</a:t>
            </a:r>
            <a:endParaRPr lang="ko-KR" altLang="ko-KR" dirty="0"/>
          </a:p>
          <a:p>
            <a:pPr lvl="4">
              <a:defRPr/>
            </a:pPr>
            <a:r>
              <a:rPr lang="ko-KR" altLang="ko-KR" dirty="0"/>
              <a:t>투명 플라스틱 테이프 표면에 자성 재료인 </a:t>
            </a:r>
            <a:r>
              <a:rPr lang="ko-KR" altLang="ko-KR" dirty="0" err="1"/>
              <a:t>산화철</a:t>
            </a:r>
            <a:r>
              <a:rPr lang="ko-KR" altLang="ko-KR" dirty="0"/>
              <a:t> 분말을 바른 것이다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4">
              <a:defRPr/>
            </a:pPr>
            <a:r>
              <a:rPr lang="ko-KR" altLang="ko-KR" dirty="0"/>
              <a:t>전원의 변화와 전자석의 작용에 의해 자성 분말에 자장을 만들어 반영구적 상태로 </a:t>
            </a:r>
            <a:r>
              <a:rPr lang="ko-KR" altLang="ko-KR" dirty="0" smtClean="0"/>
              <a:t>저장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</a:p>
          <a:p>
            <a:pPr lvl="3" latinLnBrk="1">
              <a:defRPr/>
            </a:pPr>
            <a:r>
              <a:rPr lang="ko-KR" altLang="ko-KR" dirty="0" smtClean="0"/>
              <a:t>자기 </a:t>
            </a:r>
            <a:r>
              <a:rPr lang="ko-KR" altLang="ko-KR" dirty="0"/>
              <a:t>디스크 장치</a:t>
            </a:r>
            <a:r>
              <a:rPr lang="en-US" altLang="ko-KR" dirty="0"/>
              <a:t>(Magnetic Disk)</a:t>
            </a:r>
            <a:endParaRPr lang="ko-KR" altLang="ko-KR" dirty="0"/>
          </a:p>
          <a:p>
            <a:pPr lvl="4">
              <a:defRPr/>
            </a:pPr>
            <a:r>
              <a:rPr lang="ko-KR" altLang="ko-KR" dirty="0"/>
              <a:t>금속 원판을 여러 장 동일 축에 </a:t>
            </a:r>
            <a:r>
              <a:rPr lang="ko-KR" altLang="ko-KR" dirty="0" smtClean="0"/>
              <a:t>고정시키고</a:t>
            </a:r>
            <a:r>
              <a:rPr lang="en-US" altLang="ko-KR" dirty="0"/>
              <a:t>, </a:t>
            </a:r>
            <a:r>
              <a:rPr lang="ko-KR" altLang="ko-KR" dirty="0"/>
              <a:t>디스크에는 원주를 따라 동심원 트랙이 있고 각각의 트랙은 섹터로 나눠지는 구조를 갖는다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4">
              <a:defRPr/>
            </a:pPr>
            <a:r>
              <a:rPr lang="ko-KR" altLang="ko-KR" dirty="0"/>
              <a:t>개인용에서 사용하는 하드 디스크가 비슷한 </a:t>
            </a:r>
            <a:r>
              <a:rPr lang="ko-KR" altLang="ko-KR" dirty="0" smtClean="0"/>
              <a:t>구조다</a:t>
            </a:r>
            <a:r>
              <a:rPr lang="en-US" altLang="ko-KR" dirty="0" smtClean="0"/>
              <a:t>. </a:t>
            </a:r>
          </a:p>
          <a:p>
            <a:pPr lvl="3" latinLnBrk="1">
              <a:defRPr/>
            </a:pPr>
            <a:r>
              <a:rPr lang="ko-KR" altLang="ko-KR" dirty="0" smtClean="0"/>
              <a:t>자기 </a:t>
            </a:r>
            <a:r>
              <a:rPr lang="ko-KR" altLang="ko-KR" dirty="0"/>
              <a:t>드럼 장치</a:t>
            </a:r>
            <a:r>
              <a:rPr lang="en-US" altLang="ko-KR" dirty="0"/>
              <a:t>(Magnetic Drum) </a:t>
            </a:r>
            <a:endParaRPr lang="ko-KR" altLang="ko-KR" dirty="0"/>
          </a:p>
          <a:p>
            <a:pPr lvl="4">
              <a:defRPr/>
            </a:pPr>
            <a:r>
              <a:rPr lang="ko-KR" altLang="ko-KR" dirty="0"/>
              <a:t>알루미늄 </a:t>
            </a:r>
            <a:r>
              <a:rPr lang="ko-KR" altLang="ko-KR" dirty="0" err="1"/>
              <a:t>합금체</a:t>
            </a:r>
            <a:r>
              <a:rPr lang="ko-KR" altLang="ko-KR" dirty="0"/>
              <a:t> 원통형 표면에 자성 자료를 바른 기억장치로 트랙들은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각각 </a:t>
            </a:r>
            <a:r>
              <a:rPr lang="ko-KR" altLang="ko-KR" dirty="0"/>
              <a:t>자신의 헤드를 가지고 있다</a:t>
            </a:r>
            <a:r>
              <a:rPr lang="en-US" altLang="ko-KR" dirty="0" smtClean="0"/>
              <a:t>.</a:t>
            </a:r>
          </a:p>
          <a:p>
            <a:pPr lvl="3" latinLnBrk="1">
              <a:defRPr/>
            </a:pPr>
            <a:r>
              <a:rPr lang="ko-KR" altLang="ko-KR" dirty="0"/>
              <a:t>자기 카드 장치</a:t>
            </a:r>
            <a:r>
              <a:rPr lang="en-US" altLang="ko-KR" dirty="0"/>
              <a:t>(Magnetic Card)</a:t>
            </a:r>
            <a:endParaRPr lang="ko-KR" altLang="ko-KR" dirty="0"/>
          </a:p>
          <a:p>
            <a:pPr lvl="4">
              <a:defRPr/>
            </a:pPr>
            <a:r>
              <a:rPr lang="ko-KR" altLang="ko-KR" dirty="0"/>
              <a:t>용량이 큰 기억장치로 테이프의 주행장치와 제어 회로로 구성된다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4">
              <a:defRPr/>
            </a:pPr>
            <a:r>
              <a:rPr lang="ko-KR" altLang="ko-KR" dirty="0"/>
              <a:t>순차적으로만 자료를 읽고 쓸 수 있는 기억장치다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4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dirty="0"/>
              <a:t>보조기억장치의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개인용 </a:t>
            </a:r>
            <a:r>
              <a:rPr lang="ko-KR" altLang="en-US" dirty="0"/>
              <a:t>컴퓨터 보조기억장치</a:t>
            </a:r>
          </a:p>
          <a:p>
            <a:pPr lvl="3"/>
            <a:r>
              <a:rPr lang="ko-KR" altLang="en-US" dirty="0"/>
              <a:t>플로피 디스크</a:t>
            </a:r>
          </a:p>
          <a:p>
            <a:pPr lvl="4"/>
            <a:r>
              <a:rPr lang="ko-KR" altLang="en-US" dirty="0"/>
              <a:t>이동성을 갖는 보조기억장치로 플로피 디스크 드라이버를 통해서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저장하고 </a:t>
            </a:r>
            <a:r>
              <a:rPr lang="ko-KR" altLang="en-US" dirty="0"/>
              <a:t>읽을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보통 디스켓</a:t>
            </a:r>
            <a:r>
              <a:rPr lang="en-US" altLang="ko-KR" dirty="0"/>
              <a:t>(Diskette)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하드 </a:t>
            </a:r>
            <a:r>
              <a:rPr lang="ko-KR" altLang="en-US" dirty="0"/>
              <a:t>디스크</a:t>
            </a:r>
          </a:p>
          <a:p>
            <a:pPr lvl="4"/>
            <a:r>
              <a:rPr lang="ko-KR" altLang="en-US" dirty="0"/>
              <a:t>컴퓨터에 내장되어 있어 가장 많이 쓰이는 </a:t>
            </a:r>
            <a:r>
              <a:rPr lang="ko-KR" altLang="en-US" dirty="0" smtClean="0"/>
              <a:t>기억장치다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4"/>
            <a:r>
              <a:rPr lang="ko-KR" altLang="en-US" dirty="0"/>
              <a:t>기억장치기술의 급속한 발전으로 인해서 가격대비 성능이 가장 우수한 기억장치다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CD-ROM</a:t>
            </a:r>
            <a:endParaRPr lang="en-US" altLang="ko-KR" dirty="0"/>
          </a:p>
          <a:p>
            <a:pPr lvl="4"/>
            <a:r>
              <a:rPr lang="ko-KR" altLang="en-US" spc="-100" dirty="0"/>
              <a:t>멀티미디어 데이터를 저장할 수 있는 기억장치로 용량과 가격 비율이 가장 저렴하다</a:t>
            </a:r>
            <a:r>
              <a:rPr lang="en-US" altLang="ko-KR" spc="-100" dirty="0"/>
              <a:t>. </a:t>
            </a:r>
          </a:p>
          <a:p>
            <a:pPr lvl="4"/>
            <a:r>
              <a:rPr lang="ko-KR" altLang="en-US" dirty="0"/>
              <a:t>읽기 동작만 가능하고 </a:t>
            </a:r>
            <a:r>
              <a:rPr lang="en-US" altLang="ko-KR" dirty="0"/>
              <a:t>1, 2, 4, …, 24 </a:t>
            </a:r>
            <a:r>
              <a:rPr lang="ko-KR" altLang="en-US" dirty="0"/>
              <a:t>배속 등의 속도로 발전하고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/>
              <a:t>CD-RW</a:t>
            </a:r>
            <a:endParaRPr lang="ko-KR" altLang="en-US" dirty="0"/>
          </a:p>
          <a:p>
            <a:pPr lvl="4"/>
            <a:r>
              <a:rPr lang="ko-KR" altLang="en-US" dirty="0"/>
              <a:t>읽기만 가능한 </a:t>
            </a:r>
            <a:r>
              <a:rPr lang="en-US" altLang="ko-KR" dirty="0"/>
              <a:t>CD-ROM</a:t>
            </a:r>
            <a:r>
              <a:rPr lang="ko-KR" altLang="en-US" dirty="0"/>
              <a:t>의 단점을 극복하여 쓰기 동작이 가능한 매체다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DVD </a:t>
            </a:r>
            <a:endParaRPr lang="ko-KR" altLang="en-US" dirty="0"/>
          </a:p>
          <a:p>
            <a:pPr lvl="4"/>
            <a:r>
              <a:rPr lang="ko-KR" altLang="en-US" dirty="0"/>
              <a:t>고품질의 멀티미디어 데이터를 저장할 수 있는 대용량의 저장장치로 </a:t>
            </a:r>
            <a:r>
              <a:rPr lang="en-US" altLang="ko-KR" dirty="0"/>
              <a:t>CD-ROM</a:t>
            </a:r>
            <a:r>
              <a:rPr lang="ko-KR" altLang="en-US" dirty="0"/>
              <a:t>보다 </a:t>
            </a:r>
            <a:r>
              <a:rPr lang="en-US" altLang="ko-KR" dirty="0"/>
              <a:t>7</a:t>
            </a:r>
            <a:r>
              <a:rPr lang="ko-KR" altLang="en-US" dirty="0" smtClean="0"/>
              <a:t>배 이상 </a:t>
            </a:r>
            <a:r>
              <a:rPr lang="ko-KR" altLang="en-US" dirty="0"/>
              <a:t>더 저장할 수 있다</a:t>
            </a:r>
            <a:r>
              <a:rPr lang="en-US" altLang="ko-KR" dirty="0"/>
              <a:t>. </a:t>
            </a:r>
          </a:p>
          <a:p>
            <a:pPr lvl="4"/>
            <a:r>
              <a:rPr lang="ko-KR" altLang="en-US" dirty="0"/>
              <a:t>소음과 변형이 적어 뛰어난 안정성을 갖고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4"/>
            <a:endParaRPr lang="ko-KR" altLang="en-US" dirty="0"/>
          </a:p>
          <a:p>
            <a:pPr lvl="1">
              <a:defRPr/>
            </a:pPr>
            <a:endParaRPr lang="ko-KR" altLang="ko-KR" dirty="0"/>
          </a:p>
          <a:p>
            <a:pPr lvl="3"/>
            <a:endParaRPr lang="ko-KR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9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7782</TotalTime>
  <Words>2675</Words>
  <Application>Microsoft Office PowerPoint</Application>
  <PresentationFormat>화면 슬라이드 쇼(4:3)</PresentationFormat>
  <Paragraphs>421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휴먼엑스포</vt:lpstr>
      <vt:lpstr>Arial</vt:lpstr>
      <vt:lpstr>Verdana</vt:lpstr>
      <vt:lpstr>Wingdings</vt:lpstr>
      <vt:lpstr>한빛마스터</vt:lpstr>
      <vt:lpstr>보조기억장치</vt:lpstr>
      <vt:lpstr>PowerPoint 프레젠테이션</vt:lpstr>
      <vt:lpstr>목 차</vt:lpstr>
      <vt:lpstr>01 보조기억장치의 개념</vt:lpstr>
      <vt:lpstr>01 보조기억장치의 개념</vt:lpstr>
      <vt:lpstr>01 보조기억장치의 개념</vt:lpstr>
      <vt:lpstr>01 보조기억장치의 개념</vt:lpstr>
      <vt:lpstr>01 보조기억장치의 개념</vt:lpstr>
      <vt:lpstr>01 보조기억장치의 개념</vt:lpstr>
      <vt:lpstr>01 보조기억장치의 개념</vt:lpstr>
      <vt:lpstr>01 보조기억장치의 개념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02 자기 기억장치</vt:lpstr>
      <vt:lpstr>03 광 디스크 기억장치</vt:lpstr>
      <vt:lpstr>03 광 디스크 기억장치</vt:lpstr>
      <vt:lpstr>03 광 디스크 기억장치</vt:lpstr>
      <vt:lpstr>03 광 디스크 기억장치</vt:lpstr>
      <vt:lpstr>03 광 디스크 기억장치</vt:lpstr>
      <vt:lpstr>03 광 디스크 기억장치</vt:lpstr>
      <vt:lpstr>03 광 디스크 기억장치</vt:lpstr>
      <vt:lpstr>03 광 디스크 기억장치</vt:lpstr>
      <vt:lpstr>03 광 디스크 기억장치</vt:lpstr>
      <vt:lpstr>03 광 디스크 기억장치</vt:lpstr>
      <vt:lpstr>04 기타 기억장치</vt:lpstr>
      <vt:lpstr>04 기타 기억장치</vt:lpstr>
      <vt:lpstr>04 기타 기억장치</vt:lpstr>
      <vt:lpstr>04 기타 기억장치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HYU</cp:lastModifiedBy>
  <cp:revision>424</cp:revision>
  <dcterms:created xsi:type="dcterms:W3CDTF">1601-01-01T00:00:00Z</dcterms:created>
  <dcterms:modified xsi:type="dcterms:W3CDTF">2014-07-07T05:37:19Z</dcterms:modified>
</cp:coreProperties>
</file>