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302" r:id="rId2"/>
    <p:sldId id="258" r:id="rId3"/>
    <p:sldId id="399" r:id="rId4"/>
    <p:sldId id="506" r:id="rId5"/>
    <p:sldId id="507" r:id="rId6"/>
    <p:sldId id="508" r:id="rId7"/>
    <p:sldId id="509" r:id="rId8"/>
    <p:sldId id="510" r:id="rId9"/>
    <p:sldId id="511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51" r:id="rId44"/>
    <p:sldId id="552" r:id="rId45"/>
    <p:sldId id="554" r:id="rId46"/>
    <p:sldId id="555" r:id="rId47"/>
    <p:sldId id="556" r:id="rId48"/>
    <p:sldId id="547" r:id="rId49"/>
    <p:sldId id="548" r:id="rId50"/>
    <p:sldId id="557" r:id="rId51"/>
    <p:sldId id="558" r:id="rId52"/>
    <p:sldId id="559" r:id="rId53"/>
    <p:sldId id="560" r:id="rId54"/>
    <p:sldId id="549" r:id="rId55"/>
    <p:sldId id="330" r:id="rId5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0" autoAdjust="0"/>
  </p:normalViewPr>
  <p:slideViewPr>
    <p:cSldViewPr showGuides="1">
      <p:cViewPr varScale="1">
        <p:scale>
          <a:sx n="109" d="100"/>
          <a:sy n="109" d="100"/>
        </p:scale>
        <p:origin x="342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9790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C6F2E7-3DE5-4D6F-8111-87A830C07A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440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20712E-3BE7-4E52-9775-D21ACDA766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092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98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5333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5503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45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3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8047BB-53ED-4E18-B78C-8C34C8F1E0E4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/55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9" r:id="rId2"/>
    <p:sldLayoutId id="214748387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입력과 출력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atinLnBrk="1">
              <a:defRPr/>
            </a:pPr>
            <a:r>
              <a:rPr lang="ko-KR" altLang="ko-KR" dirty="0"/>
              <a:t>입출력 겸용 장치의 종류</a:t>
            </a:r>
            <a:endParaRPr lang="en-US" altLang="ko-KR" dirty="0" smtClean="0"/>
          </a:p>
          <a:p>
            <a:pPr lvl="3" latinLnBrk="1">
              <a:defRPr/>
            </a:pPr>
            <a:r>
              <a:rPr lang="ko-KR" dirty="0" smtClean="0"/>
              <a:t>멀티미디어를 </a:t>
            </a:r>
            <a:r>
              <a:rPr lang="ko-KR" dirty="0"/>
              <a:t>효과적으로 처리하기 위해 입력</a:t>
            </a:r>
            <a:r>
              <a:rPr lang="ko-KR" altLang="en-US" dirty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출력을 </a:t>
            </a:r>
            <a:r>
              <a:rPr lang="ko-KR" dirty="0"/>
              <a:t>동시에 수행하는 </a:t>
            </a:r>
            <a:r>
              <a:rPr lang="ko-KR" dirty="0" smtClean="0"/>
              <a:t>장치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dirty="0"/>
          </a:p>
          <a:p>
            <a:pPr lvl="3" latinLnBrk="1">
              <a:defRPr/>
            </a:pPr>
            <a:r>
              <a:rPr lang="ko-KR" dirty="0" smtClean="0"/>
              <a:t>사운드 </a:t>
            </a:r>
            <a:r>
              <a:rPr lang="ko-KR" dirty="0"/>
              <a:t>카드와 영상 카드</a:t>
            </a:r>
            <a:r>
              <a:rPr dirty="0"/>
              <a:t>, </a:t>
            </a:r>
            <a:r>
              <a:rPr lang="ko-KR" dirty="0" err="1"/>
              <a:t>복합기</a:t>
            </a:r>
            <a:r>
              <a:rPr dirty="0"/>
              <a:t>, </a:t>
            </a:r>
            <a:r>
              <a:rPr lang="ko-KR" dirty="0"/>
              <a:t>통신접속장치</a:t>
            </a:r>
            <a:r>
              <a:rPr dirty="0"/>
              <a:t> </a:t>
            </a:r>
            <a:endParaRPr lang="en-US" altLang="ko-KR" dirty="0"/>
          </a:p>
          <a:p>
            <a:pPr lvl="3" latinLnBrk="1">
              <a:defRPr/>
            </a:pPr>
            <a:endParaRPr sz="700" dirty="0" smtClean="0"/>
          </a:p>
          <a:p>
            <a:pPr lvl="1" latinLnBrk="1">
              <a:defRPr/>
            </a:pPr>
            <a:r>
              <a:rPr lang="ko-KR" dirty="0" smtClean="0"/>
              <a:t>사운드 </a:t>
            </a:r>
            <a:r>
              <a:rPr lang="ko-KR" dirty="0"/>
              <a:t>카드와 영상 카드</a:t>
            </a:r>
          </a:p>
          <a:p>
            <a:pPr lvl="4">
              <a:defRPr/>
            </a:pPr>
            <a:r>
              <a:rPr lang="ko-KR" altLang="en-US" dirty="0"/>
              <a:t>사운드 카드 </a:t>
            </a:r>
            <a:r>
              <a:rPr dirty="0"/>
              <a:t>: </a:t>
            </a:r>
            <a:r>
              <a:rPr lang="ko-KR" dirty="0"/>
              <a:t>외부에서 녹음되거나 마이크에서 입력되는 음성과 소리 신호를 디지털 데이터로 변환하여 컴퓨터에 입력</a:t>
            </a:r>
            <a:r>
              <a:rPr lang="ko-KR" altLang="en-US" dirty="0"/>
              <a:t>하고</a:t>
            </a:r>
            <a:r>
              <a:rPr lang="ko-KR" dirty="0"/>
              <a:t> 저장된 소리 데이터나</a:t>
            </a:r>
            <a:r>
              <a:rPr dirty="0"/>
              <a:t> CPU</a:t>
            </a:r>
            <a:r>
              <a:rPr lang="ko-KR" dirty="0"/>
              <a:t>에서 처리된 소리 데이터를 아날로그 신호로 변환하여 출력</a:t>
            </a:r>
            <a:r>
              <a:rPr lang="ko-KR" altLang="en-US" dirty="0"/>
              <a:t>하는 </a:t>
            </a:r>
            <a:r>
              <a:rPr lang="ko-KR" altLang="en-US" dirty="0" smtClean="0"/>
              <a:t>장치다</a:t>
            </a:r>
            <a:r>
              <a:rPr lang="en-US" altLang="ko-KR" dirty="0" smtClean="0"/>
              <a:t>.</a:t>
            </a:r>
            <a:endParaRPr dirty="0"/>
          </a:p>
          <a:p>
            <a:pPr lvl="4">
              <a:defRPr/>
            </a:pPr>
            <a:r>
              <a:rPr lang="ko-KR" altLang="en-US" dirty="0"/>
              <a:t>영상카드 </a:t>
            </a:r>
            <a:r>
              <a:rPr dirty="0"/>
              <a:t>: </a:t>
            </a:r>
            <a:r>
              <a:rPr lang="ko-KR" dirty="0"/>
              <a:t> 촬영된 영상이나 캠코더에서 입력되는 영상 신호를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디지털 </a:t>
            </a:r>
            <a:r>
              <a:rPr lang="ko-KR" dirty="0"/>
              <a:t>데이터로 변환해서 컴퓨터에 입력하</a:t>
            </a:r>
            <a:r>
              <a:rPr lang="ko-KR" altLang="en-US" dirty="0"/>
              <a:t>고</a:t>
            </a:r>
            <a:r>
              <a:rPr lang="ko-KR" dirty="0"/>
              <a:t> 저장되거나 처리된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영상 디지털</a:t>
            </a:r>
            <a:r>
              <a:rPr lang="en-US" altLang="ko-KR" dirty="0" smtClean="0"/>
              <a:t> </a:t>
            </a:r>
            <a:r>
              <a:rPr lang="ko-KR" dirty="0" smtClean="0"/>
              <a:t>데이터를 아날로그 </a:t>
            </a:r>
            <a:r>
              <a:rPr lang="ko-KR" dirty="0"/>
              <a:t>신호로 변환하여 시각적으로 </a:t>
            </a:r>
            <a:r>
              <a:rPr lang="ko-KR" dirty="0" smtClean="0"/>
              <a:t>확인할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수 있도록 </a:t>
            </a:r>
            <a:r>
              <a:rPr lang="ko-KR" dirty="0"/>
              <a:t>출력</a:t>
            </a:r>
            <a:r>
              <a:rPr lang="ko-KR" altLang="en-US" dirty="0"/>
              <a:t>하는 </a:t>
            </a:r>
            <a:r>
              <a:rPr lang="ko-KR" altLang="en-US" dirty="0" smtClean="0"/>
              <a:t>장치다</a:t>
            </a:r>
            <a:r>
              <a:rPr dirty="0" smtClean="0"/>
              <a:t>.</a:t>
            </a:r>
          </a:p>
          <a:p>
            <a:pPr lvl="1" latinLnBrk="1">
              <a:defRPr/>
            </a:pPr>
            <a:r>
              <a:rPr lang="ko-KR" dirty="0" smtClean="0"/>
              <a:t>통신 </a:t>
            </a:r>
            <a:r>
              <a:rPr lang="ko-KR" dirty="0"/>
              <a:t>접속 장치</a:t>
            </a:r>
          </a:p>
          <a:p>
            <a:pPr lvl="4">
              <a:defRPr/>
            </a:pPr>
            <a:r>
              <a:rPr lang="ko-KR" dirty="0"/>
              <a:t>모뎀</a:t>
            </a:r>
            <a:r>
              <a:rPr dirty="0"/>
              <a:t> : </a:t>
            </a:r>
            <a:r>
              <a:rPr lang="ko-KR" dirty="0"/>
              <a:t> 컴퓨터의 디지털 데이터를 전화망에서 전송될 수 있도록 아날로그 신호로 변환해주고</a:t>
            </a:r>
            <a:r>
              <a:rPr dirty="0"/>
              <a:t>, </a:t>
            </a:r>
            <a:r>
              <a:rPr lang="ko-KR" dirty="0"/>
              <a:t>전화망을 통해서 전달되어온 아날로그</a:t>
            </a:r>
            <a:r>
              <a:rPr dirty="0"/>
              <a:t> </a:t>
            </a:r>
            <a:r>
              <a:rPr lang="ko-KR" altLang="en-US" dirty="0"/>
              <a:t>신호</a:t>
            </a:r>
            <a:r>
              <a:rPr lang="ko-KR" dirty="0"/>
              <a:t>를 컴퓨터</a:t>
            </a:r>
            <a:r>
              <a:rPr lang="ko-KR" altLang="en-US" dirty="0"/>
              <a:t>의</a:t>
            </a:r>
            <a:r>
              <a:rPr lang="ko-KR" dirty="0"/>
              <a:t> 디지털 데이터 신호로 변환시켜 주는 장치이다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/>
              <a:t>네트워크 인터페이스 카드</a:t>
            </a:r>
            <a:r>
              <a:rPr dirty="0"/>
              <a:t> :</a:t>
            </a:r>
            <a:r>
              <a:rPr lang="ko-KR" dirty="0"/>
              <a:t> 컴퓨터와 근거리 통신망</a:t>
            </a:r>
            <a:r>
              <a:rPr dirty="0"/>
              <a:t>(LAN)</a:t>
            </a:r>
            <a:r>
              <a:rPr lang="ko-KR" dirty="0"/>
              <a:t>을 연결해주는 역할을 수행하는 장치로</a:t>
            </a:r>
            <a:r>
              <a:rPr dirty="0"/>
              <a:t>, </a:t>
            </a:r>
            <a:r>
              <a:rPr lang="ko-KR" dirty="0"/>
              <a:t>컴퓨터에 있는 데이터를 네트워크에 보내고</a:t>
            </a:r>
            <a:r>
              <a:rPr dirty="0"/>
              <a:t>, </a:t>
            </a:r>
            <a:r>
              <a:rPr lang="ko-KR" dirty="0"/>
              <a:t>컴퓨터로 들어오는 데이터를 수집하는 기능을 </a:t>
            </a:r>
            <a:r>
              <a:rPr lang="ko-KR" dirty="0" smtClean="0"/>
              <a:t>수행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dirty="0"/>
          </a:p>
          <a:p>
            <a:pPr>
              <a:defRPr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983400" y="1484784"/>
            <a:ext cx="1468920" cy="1296144"/>
            <a:chOff x="5868144" y="1700808"/>
            <a:chExt cx="1468920" cy="1296144"/>
          </a:xfrm>
        </p:grpSpPr>
        <p:pic>
          <p:nvPicPr>
            <p:cNvPr id="10242" name="Picture 2" descr="E:\[1002]_강의교안 및 PDF 변환작업\컴퓨터 구조와 원리 2.0\00_그림 자료\ch10_\ch10-07_사운트 카드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700808"/>
              <a:ext cx="1468920" cy="108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990536" y="2787808"/>
              <a:ext cx="1224136" cy="209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463823" y="1519786"/>
            <a:ext cx="1634343" cy="1268022"/>
            <a:chOff x="7452320" y="1268760"/>
            <a:chExt cx="1634343" cy="1268022"/>
          </a:xfrm>
        </p:grpSpPr>
        <p:pic>
          <p:nvPicPr>
            <p:cNvPr id="10244" name="Picture 4" descr="E:\[1002]_강의교안 및 PDF 변환작업\컴퓨터 구조와 원리 2.0\00_그림 자료\ch10_\ch10-07_영상카드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68760"/>
              <a:ext cx="1634343" cy="116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7657423" y="2327638"/>
              <a:ext cx="1224136" cy="209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영상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380312" y="3490788"/>
            <a:ext cx="1728192" cy="1450380"/>
            <a:chOff x="7308304" y="3555916"/>
            <a:chExt cx="1728192" cy="1450380"/>
          </a:xfrm>
        </p:grpSpPr>
        <p:pic>
          <p:nvPicPr>
            <p:cNvPr id="10245" name="Picture 5" descr="E:\[1002]_강의교안 및 PDF 변환작업\컴퓨터 구조와 원리 2.0\00_그림 자료\ch10_\ch10-08_네트워크 카드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766" y="3555916"/>
              <a:ext cx="1101690" cy="1241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308304" y="4797152"/>
              <a:ext cx="1728192" cy="209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네트워크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인터페이스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카드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컴퓨터에서</a:t>
            </a:r>
            <a:r>
              <a:rPr altLang="ko-KR" dirty="0"/>
              <a:t> </a:t>
            </a:r>
            <a:r>
              <a:rPr altLang="ko-KR" dirty="0" err="1"/>
              <a:t>입력장치와</a:t>
            </a:r>
            <a:r>
              <a:rPr altLang="ko-KR" dirty="0"/>
              <a:t> </a:t>
            </a:r>
            <a:r>
              <a:rPr altLang="ko-KR" dirty="0" err="1"/>
              <a:t>출력장치의</a:t>
            </a:r>
            <a:r>
              <a:rPr altLang="ko-KR" dirty="0"/>
              <a:t> </a:t>
            </a:r>
            <a:r>
              <a:rPr altLang="ko-KR" dirty="0" err="1" smtClean="0"/>
              <a:t>연결</a:t>
            </a:r>
            <a:endParaRPr lang="en-US" altLang="ko-KR" dirty="0" smtClean="0"/>
          </a:p>
          <a:p>
            <a:pPr lvl="1" latinLnBrk="1">
              <a:defRPr/>
            </a:pPr>
            <a:r>
              <a:rPr altLang="ko-KR" dirty="0" err="1"/>
              <a:t>컴퓨터의</a:t>
            </a:r>
            <a:r>
              <a:rPr altLang="ko-KR" dirty="0"/>
              <a:t> </a:t>
            </a:r>
            <a:r>
              <a:rPr altLang="ko-KR" dirty="0" err="1"/>
              <a:t>후면</a:t>
            </a:r>
            <a:r>
              <a:rPr altLang="ko-KR" dirty="0"/>
              <a:t> </a:t>
            </a:r>
            <a:r>
              <a:rPr altLang="ko-KR" dirty="0" err="1"/>
              <a:t>부</a:t>
            </a:r>
            <a:r>
              <a:rPr dirty="0" err="1"/>
              <a:t>에는</a:t>
            </a:r>
            <a:r>
              <a:rPr dirty="0"/>
              <a:t> </a:t>
            </a:r>
            <a:r>
              <a:rPr altLang="ko-KR" dirty="0" err="1"/>
              <a:t>여러</a:t>
            </a:r>
            <a:r>
              <a:rPr altLang="ko-KR" dirty="0"/>
              <a:t> </a:t>
            </a:r>
            <a:r>
              <a:rPr altLang="ko-KR" dirty="0" err="1"/>
              <a:t>가지</a:t>
            </a:r>
            <a:r>
              <a:rPr altLang="ko-KR" dirty="0"/>
              <a:t> </a:t>
            </a:r>
            <a:r>
              <a:rPr altLang="ko-KR" dirty="0" err="1"/>
              <a:t>입력장치와</a:t>
            </a:r>
            <a:r>
              <a:rPr altLang="ko-KR" dirty="0"/>
              <a:t> </a:t>
            </a:r>
            <a:r>
              <a:rPr altLang="ko-KR" dirty="0" err="1"/>
              <a:t>출력장치의</a:t>
            </a:r>
            <a:r>
              <a:rPr altLang="ko-KR" dirty="0"/>
              <a:t> </a:t>
            </a:r>
            <a:r>
              <a:rPr altLang="ko-KR" dirty="0" err="1"/>
              <a:t>연결을</a:t>
            </a:r>
            <a:r>
              <a:rPr altLang="ko-KR" dirty="0"/>
              <a:t> </a:t>
            </a:r>
            <a:r>
              <a:rPr altLang="ko-KR" dirty="0" err="1"/>
              <a:t>지원하는</a:t>
            </a:r>
            <a:r>
              <a:rPr altLang="ko-KR" dirty="0"/>
              <a:t> </a:t>
            </a:r>
            <a:r>
              <a:rPr dirty="0" err="1"/>
              <a:t>단자가</a:t>
            </a:r>
            <a:r>
              <a:rPr dirty="0"/>
              <a:t> </a:t>
            </a:r>
            <a:r>
              <a:rPr dirty="0" err="1"/>
              <a:t>존재</a:t>
            </a:r>
            <a:endParaRPr lang="en-US" altLang="ko-KR" dirty="0"/>
          </a:p>
          <a:p>
            <a:pPr lvl="3" latinLnBrk="1">
              <a:defRPr/>
            </a:pPr>
            <a:r>
              <a:rPr lang="ko-KR" dirty="0"/>
              <a:t>일반적인 경우 사운드 카드와 그래픽 카드는 주 회로기판의 슬롯에 별도로 장착하여야만 연결 단자들을 확인할 수 있다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lang="ko-KR" dirty="0"/>
              <a:t>경우에 따라 통합 형 주 회로기판을 사용</a:t>
            </a:r>
            <a:r>
              <a:rPr lang="ko-KR" altLang="en-US" dirty="0"/>
              <a:t>하는 경우</a:t>
            </a:r>
            <a:r>
              <a:rPr dirty="0"/>
              <a:t>,</a:t>
            </a:r>
            <a:r>
              <a:rPr lang="ko-KR" dirty="0"/>
              <a:t> 단자들도 주 회로기판에 </a:t>
            </a:r>
            <a:r>
              <a:rPr lang="ko-KR" dirty="0" smtClean="0"/>
              <a:t>포함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dirty="0"/>
          </a:p>
          <a:p>
            <a:pPr marL="269875" lvl="2" indent="0" latinLnBrk="1">
              <a:buFont typeface="Wingdings" pitchFamily="2" charset="2"/>
              <a:buNone/>
              <a:defRPr/>
            </a:pPr>
            <a:r>
              <a:rPr dirty="0"/>
              <a:t> </a:t>
            </a:r>
          </a:p>
          <a:p>
            <a:pPr lvl="1" latinLnBrk="1">
              <a:defRPr/>
            </a:pPr>
            <a:r>
              <a:rPr altLang="ko-KR" dirty="0" err="1"/>
              <a:t>개인용</a:t>
            </a:r>
            <a:r>
              <a:rPr altLang="ko-KR" dirty="0"/>
              <a:t> </a:t>
            </a:r>
            <a:r>
              <a:rPr altLang="ko-KR" dirty="0" err="1"/>
              <a:t>컴퓨터에서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/>
              <a:t>단자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6" name="Picture 2" descr="입출력인터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45482" y="4214818"/>
            <a:ext cx="5055410" cy="244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smtClean="0"/>
              <a:t>입력장치와 출력장치의 동작</a:t>
            </a:r>
            <a:endParaRPr lang="en-US" altLang="ko-KR" dirty="0" smtClean="0"/>
          </a:p>
          <a:p>
            <a:pPr lvl="1">
              <a:defRPr/>
            </a:pPr>
            <a:r>
              <a:rPr altLang="ko-KR" dirty="0" err="1"/>
              <a:t>입출력장치</a:t>
            </a:r>
            <a:r>
              <a:rPr lang="en-US" altLang="ko-KR" dirty="0"/>
              <a:t>(Input output device)</a:t>
            </a:r>
            <a:r>
              <a:rPr altLang="ko-KR" dirty="0"/>
              <a:t>는 </a:t>
            </a:r>
            <a:r>
              <a:rPr altLang="ko-KR" dirty="0" err="1"/>
              <a:t>중앙처리장치</a:t>
            </a:r>
            <a:r>
              <a:rPr altLang="ko-KR" dirty="0"/>
              <a:t> </a:t>
            </a:r>
            <a:r>
              <a:rPr altLang="ko-KR" dirty="0" err="1"/>
              <a:t>또는</a:t>
            </a:r>
            <a:r>
              <a:rPr altLang="ko-KR" dirty="0"/>
              <a:t> </a:t>
            </a:r>
            <a:r>
              <a:rPr altLang="ko-KR" dirty="0" err="1"/>
              <a:t>주기억장치와</a:t>
            </a:r>
            <a:r>
              <a:rPr altLang="ko-KR" dirty="0"/>
              <a:t> </a:t>
            </a:r>
            <a:r>
              <a:rPr altLang="ko-KR" dirty="0" err="1"/>
              <a:t>외부의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매체</a:t>
            </a:r>
            <a:r>
              <a:rPr altLang="ko-KR" dirty="0"/>
              <a:t> </a:t>
            </a:r>
            <a:r>
              <a:rPr altLang="ko-KR" dirty="0" err="1"/>
              <a:t>사이에</a:t>
            </a:r>
            <a:r>
              <a:rPr altLang="ko-KR" dirty="0"/>
              <a:t> </a:t>
            </a:r>
            <a:r>
              <a:rPr altLang="ko-KR" dirty="0" err="1"/>
              <a:t>정보를</a:t>
            </a:r>
            <a:r>
              <a:rPr altLang="ko-KR" dirty="0"/>
              <a:t> </a:t>
            </a:r>
            <a:r>
              <a:rPr altLang="ko-KR" dirty="0" err="1"/>
              <a:t>전송하는</a:t>
            </a:r>
            <a:r>
              <a:rPr altLang="ko-KR" dirty="0"/>
              <a:t> </a:t>
            </a:r>
            <a:r>
              <a:rPr altLang="ko-KR" dirty="0" err="1"/>
              <a:t>기능을</a:t>
            </a:r>
            <a:r>
              <a:rPr altLang="ko-KR" dirty="0"/>
              <a:t> </a:t>
            </a:r>
            <a:r>
              <a:rPr altLang="ko-KR" dirty="0" err="1"/>
              <a:t>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입출력</a:t>
            </a:r>
            <a:r>
              <a:rPr lang="ko-KR" dirty="0"/>
              <a:t>장치들은 중앙처리장치는 물론이고 주기억장치에 비하여 동작 속도가 많이 느리며</a:t>
            </a:r>
            <a:r>
              <a:rPr dirty="0"/>
              <a:t>, </a:t>
            </a:r>
            <a:r>
              <a:rPr lang="ko-KR" dirty="0"/>
              <a:t>정보를 처리하는 단위도 다르다</a:t>
            </a:r>
            <a:r>
              <a:rPr dirty="0"/>
              <a:t>. </a:t>
            </a:r>
            <a:r>
              <a:rPr lang="ko-KR" dirty="0"/>
              <a:t>따라서</a:t>
            </a:r>
            <a:r>
              <a:rPr dirty="0"/>
              <a:t>, </a:t>
            </a:r>
            <a:r>
              <a:rPr lang="ko-KR" dirty="0"/>
              <a:t>오류가 발생할 확률은 높으나 각각의 동작에 대하여 자율성 보장이 가능하다</a:t>
            </a:r>
            <a:r>
              <a:rPr dirty="0"/>
              <a:t>. </a:t>
            </a:r>
            <a:endParaRPr lang="ko-KR" dirty="0"/>
          </a:p>
          <a:p>
            <a:pPr lvl="1">
              <a:defRPr/>
            </a:pPr>
            <a:r>
              <a:rPr altLang="ko-KR" dirty="0" err="1"/>
              <a:t>입력장치에서</a:t>
            </a:r>
            <a:r>
              <a:rPr altLang="ko-KR" dirty="0"/>
              <a:t> </a:t>
            </a:r>
            <a:r>
              <a:rPr altLang="ko-KR" dirty="0" err="1"/>
              <a:t>중앙처리장치까지</a:t>
            </a:r>
            <a:r>
              <a:rPr altLang="ko-KR" dirty="0"/>
              <a:t> </a:t>
            </a:r>
            <a:r>
              <a:rPr altLang="ko-KR" dirty="0" err="1"/>
              <a:t>전달되는</a:t>
            </a:r>
            <a:r>
              <a:rPr altLang="ko-KR" dirty="0"/>
              <a:t> </a:t>
            </a:r>
            <a:r>
              <a:rPr altLang="ko-KR" dirty="0" err="1" smtClean="0"/>
              <a:t>과정</a:t>
            </a:r>
            <a:endParaRPr lang="en-US" altLang="ko-KR" dirty="0" smtClean="0"/>
          </a:p>
          <a:p>
            <a:pPr lvl="3">
              <a:defRPr/>
            </a:pPr>
            <a:r>
              <a:rPr lang="ko-KR" dirty="0" smtClean="0"/>
              <a:t>입력된 </a:t>
            </a:r>
            <a:r>
              <a:rPr lang="ko-KR" dirty="0"/>
              <a:t>데이터가 어느 장치에서 입력된 것인지를 판단하고 적절한 방법을 사용해서 표준 신호로 </a:t>
            </a:r>
            <a:r>
              <a:rPr lang="ko-KR" dirty="0" smtClean="0"/>
              <a:t>변환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dirty="0"/>
          </a:p>
          <a:p>
            <a:pPr lvl="4">
              <a:defRPr/>
            </a:pPr>
            <a:r>
              <a:rPr lang="ko-KR" dirty="0"/>
              <a:t>각종 입력장치를 통해서 입력되는 데이터들은 입력장치 고유의 데이터</a:t>
            </a:r>
            <a:r>
              <a:rPr lang="ko-KR" altLang="en-US" dirty="0"/>
              <a:t>이므로</a:t>
            </a:r>
            <a:r>
              <a:rPr lang="ko-KR" dirty="0"/>
              <a:t> 컴퓨터에서 바로 처리</a:t>
            </a:r>
            <a:r>
              <a:rPr lang="ko-KR" altLang="en-US" dirty="0"/>
              <a:t>가</a:t>
            </a:r>
            <a:r>
              <a:rPr lang="ko-KR" dirty="0"/>
              <a:t> </a:t>
            </a:r>
            <a:r>
              <a:rPr lang="ko-KR" dirty="0" smtClean="0"/>
              <a:t>불가능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  <a:endParaRPr dirty="0"/>
          </a:p>
          <a:p>
            <a:pPr lvl="4">
              <a:defRPr/>
            </a:pPr>
            <a:r>
              <a:rPr lang="ko-KR" dirty="0"/>
              <a:t>컴퓨터가 처리할 수 있는 디지털 데이터의 표준 신호로 변환 과정이 필요하다</a:t>
            </a:r>
            <a:r>
              <a:rPr dirty="0"/>
              <a:t>. </a:t>
            </a:r>
            <a:endParaRPr dirty="0" smtClean="0"/>
          </a:p>
          <a:p>
            <a:pPr lvl="3">
              <a:defRPr/>
            </a:pPr>
            <a:r>
              <a:rPr lang="ko-KR" dirty="0" smtClean="0"/>
              <a:t>중앙처리장치에서 </a:t>
            </a:r>
            <a:r>
              <a:rPr lang="ko-KR" dirty="0"/>
              <a:t>원하는 형태로 가공되어 주기억장치에 </a:t>
            </a:r>
            <a:r>
              <a:rPr lang="ko-KR" dirty="0" smtClean="0"/>
              <a:t>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73216"/>
            <a:ext cx="4831963" cy="114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altLang="ko-KR" dirty="0" smtClean="0"/>
              <a:t>중앙처리장치에서 </a:t>
            </a:r>
            <a:r>
              <a:rPr altLang="ko-KR" dirty="0"/>
              <a:t>데이터가 출력되는 과정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표준 신호의 중앙처리장치의 결과 신호는 출력 장치에서 표준 신호로 수신하고 그 장치의 특성에 맞게 신호를 변화시켜 표현한다</a:t>
            </a:r>
            <a:r>
              <a:rPr dirty="0">
                <a:latin typeface="Arial" charset="0"/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altLang="ko-KR" dirty="0" err="1"/>
              <a:t>입력과</a:t>
            </a:r>
            <a:r>
              <a:rPr altLang="ko-KR" dirty="0"/>
              <a:t> </a:t>
            </a:r>
            <a:r>
              <a:rPr altLang="ko-KR" dirty="0" err="1"/>
              <a:t>출력의</a:t>
            </a:r>
            <a:r>
              <a:rPr altLang="ko-KR" dirty="0"/>
              <a:t> </a:t>
            </a:r>
            <a:r>
              <a:rPr altLang="ko-KR" dirty="0" err="1"/>
              <a:t>인터페이스</a:t>
            </a:r>
            <a:r>
              <a:rPr altLang="ko-KR" dirty="0"/>
              <a:t> </a:t>
            </a:r>
            <a:r>
              <a:rPr altLang="ko-KR" dirty="0" err="1"/>
              <a:t>모듈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입출력장치는 중앙처리장치와 주기억장치에 비하여 동작 속도가 현저하게 느려서 직접적으로 컴퓨터에 연결되지 않고 중간에 별도의 장치를 </a:t>
            </a:r>
            <a:r>
              <a:rPr lang="ko-KR" altLang="en-US" dirty="0">
                <a:latin typeface="Arial" charset="0"/>
              </a:rPr>
              <a:t>필요로 한다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인터페이스 모듈을 통</a:t>
            </a:r>
            <a:r>
              <a:rPr lang="ko-KR" altLang="en-US" dirty="0">
                <a:latin typeface="Arial" charset="0"/>
              </a:rPr>
              <a:t>한</a:t>
            </a:r>
            <a:r>
              <a:rPr lang="ko-KR" dirty="0">
                <a:latin typeface="Arial" charset="0"/>
              </a:rPr>
              <a:t> 상호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연결되어 있다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663" y="2132856"/>
            <a:ext cx="5256230" cy="124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5000636"/>
            <a:ext cx="3857652" cy="15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 latinLnBrk="1"/>
            <a:r>
              <a:rPr lang="ko-KR" dirty="0">
                <a:latin typeface="Arial" charset="0"/>
              </a:rPr>
              <a:t>입력출력장치는 중앙처리장치와 컴퓨터의 사용자 사이에 자료와 정보를 교환하는 장치로 컴퓨터 외부에 존재하므로 주변장치</a:t>
            </a:r>
            <a:r>
              <a:rPr dirty="0">
                <a:latin typeface="Arial" charset="0"/>
              </a:rPr>
              <a:t>(peripheral device)</a:t>
            </a:r>
            <a:r>
              <a:rPr lang="ko-KR" dirty="0">
                <a:latin typeface="Arial" charset="0"/>
              </a:rPr>
              <a:t>라고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주변장치 종류가 매우 다양하</a:t>
            </a:r>
            <a:r>
              <a:rPr lang="ko-KR" altLang="en-US" dirty="0">
                <a:latin typeface="Arial" charset="0"/>
              </a:rPr>
              <a:t>므로</a:t>
            </a:r>
            <a:r>
              <a:rPr lang="ko-KR" dirty="0">
                <a:latin typeface="Arial" charset="0"/>
              </a:rPr>
              <a:t> 전송데이터 길이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전송 속도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데이터의 형식 등이 서로 다르다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이들을 제어할 수 있는 장치가 필요한데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모듈이</a:t>
            </a:r>
            <a:r>
              <a:rPr dirty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수행한다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주변장치들은 중앙처리장치와 주기억장치 </a:t>
            </a:r>
            <a:r>
              <a:rPr dirty="0">
                <a:latin typeface="Arial" charset="0"/>
              </a:rPr>
              <a:t>RAM</a:t>
            </a:r>
            <a:r>
              <a:rPr lang="ko-KR" dirty="0">
                <a:latin typeface="Arial" charset="0"/>
              </a:rPr>
              <a:t>에 비하여 속도가 매우 느리기 때문에 중앙처리장치와 주기억장치와의 직접적인 통신이 불가능하다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이 경우에도 입출력 모듈이 중간에서 제어를 통해서 통신이 가능하게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입출력 인터페이스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채널</a:t>
            </a:r>
            <a:r>
              <a:rPr dirty="0">
                <a:latin typeface="Arial" charset="0"/>
              </a:rPr>
              <a:t>(channel), </a:t>
            </a:r>
            <a:r>
              <a:rPr lang="ko-KR" dirty="0">
                <a:latin typeface="Arial" charset="0"/>
              </a:rPr>
              <a:t>입출력 프로세서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제어기</a:t>
            </a:r>
            <a:r>
              <a:rPr dirty="0">
                <a:latin typeface="Arial" charset="0"/>
              </a:rPr>
              <a:t>(controller), </a:t>
            </a:r>
            <a:r>
              <a:rPr lang="ko-KR" dirty="0">
                <a:latin typeface="Arial" charset="0"/>
              </a:rPr>
              <a:t>장치 제어기</a:t>
            </a:r>
            <a:r>
              <a:rPr dirty="0">
                <a:latin typeface="Arial" charset="0"/>
              </a:rPr>
              <a:t>(device controller) </a:t>
            </a:r>
            <a:r>
              <a:rPr lang="ko-KR" dirty="0">
                <a:latin typeface="Arial" charset="0"/>
              </a:rPr>
              <a:t>등의 여러 가지 이름으로 불린다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endParaRPr sz="1050" dirty="0">
              <a:latin typeface="Arial" charset="0"/>
            </a:endParaRPr>
          </a:p>
          <a:p>
            <a:pPr latinLnBrk="1"/>
            <a:r>
              <a:rPr altLang="ko-KR" dirty="0" smtClean="0"/>
              <a:t>입출력 </a:t>
            </a:r>
            <a:r>
              <a:rPr altLang="ko-KR" dirty="0"/>
              <a:t>모듈의 기능</a:t>
            </a:r>
            <a:endParaRPr altLang="ko-KR" sz="1800" dirty="0"/>
          </a:p>
          <a:p>
            <a:pPr lvl="3" latinLnBrk="1"/>
            <a:r>
              <a:rPr lang="ko-KR" dirty="0">
                <a:latin typeface="Arial" charset="0"/>
              </a:rPr>
              <a:t>입출력장치의 제어</a:t>
            </a:r>
            <a:r>
              <a:rPr dirty="0">
                <a:latin typeface="Arial" charset="0"/>
              </a:rPr>
              <a:t>(control)</a:t>
            </a:r>
            <a:r>
              <a:rPr lang="ko-KR" dirty="0">
                <a:latin typeface="Arial" charset="0"/>
              </a:rPr>
              <a:t>와 타이밍</a:t>
            </a:r>
            <a:r>
              <a:rPr dirty="0">
                <a:latin typeface="Arial" charset="0"/>
              </a:rPr>
              <a:t>(timing) </a:t>
            </a:r>
            <a:r>
              <a:rPr lang="ko-KR" dirty="0">
                <a:latin typeface="Arial" charset="0"/>
              </a:rPr>
              <a:t>조정</a:t>
            </a:r>
          </a:p>
          <a:p>
            <a:pPr lvl="3" latinLnBrk="1"/>
            <a:r>
              <a:rPr lang="ko-KR" dirty="0">
                <a:latin typeface="Arial" charset="0"/>
              </a:rPr>
              <a:t>중앙처리장치</a:t>
            </a:r>
            <a:r>
              <a:rPr dirty="0">
                <a:latin typeface="Arial" charset="0"/>
              </a:rPr>
              <a:t>(</a:t>
            </a:r>
            <a:r>
              <a:rPr lang="ko-KR" dirty="0">
                <a:latin typeface="Arial" charset="0"/>
              </a:rPr>
              <a:t>프로세서</a:t>
            </a:r>
            <a:r>
              <a:rPr dirty="0">
                <a:latin typeface="Arial" charset="0"/>
              </a:rPr>
              <a:t>)</a:t>
            </a:r>
            <a:r>
              <a:rPr lang="ko-KR" dirty="0" err="1">
                <a:latin typeface="Arial" charset="0"/>
              </a:rPr>
              <a:t>와의</a:t>
            </a:r>
            <a:r>
              <a:rPr lang="ko-KR" dirty="0">
                <a:latin typeface="Arial" charset="0"/>
              </a:rPr>
              <a:t> 통신</a:t>
            </a:r>
          </a:p>
          <a:p>
            <a:pPr lvl="3" latinLnBrk="1"/>
            <a:r>
              <a:rPr lang="ko-KR" dirty="0">
                <a:latin typeface="Arial" charset="0"/>
              </a:rPr>
              <a:t>입출력장치들과의 통신</a:t>
            </a:r>
          </a:p>
          <a:p>
            <a:pPr lvl="3" latinLnBrk="1"/>
            <a:r>
              <a:rPr lang="ko-KR" dirty="0">
                <a:latin typeface="Arial" charset="0"/>
              </a:rPr>
              <a:t>데이터 </a:t>
            </a:r>
            <a:r>
              <a:rPr lang="ko-KR" dirty="0" err="1">
                <a:latin typeface="Arial" charset="0"/>
              </a:rPr>
              <a:t>버퍼링</a:t>
            </a:r>
            <a:r>
              <a:rPr dirty="0">
                <a:latin typeface="Arial" charset="0"/>
              </a:rPr>
              <a:t>(data buffering) </a:t>
            </a:r>
            <a:r>
              <a:rPr lang="ko-KR" dirty="0">
                <a:latin typeface="Arial" charset="0"/>
              </a:rPr>
              <a:t>기능을 수행</a:t>
            </a:r>
          </a:p>
          <a:p>
            <a:pPr lvl="3" latinLnBrk="1"/>
            <a:r>
              <a:rPr lang="ko-KR" dirty="0">
                <a:latin typeface="Arial" charset="0"/>
              </a:rPr>
              <a:t>오류 검출</a:t>
            </a:r>
            <a:r>
              <a:rPr dirty="0">
                <a:latin typeface="Arial" charset="0"/>
              </a:rPr>
              <a:t>(error detection)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입출력장치의</a:t>
            </a:r>
            <a:r>
              <a:rPr altLang="ko-KR" dirty="0"/>
              <a:t> </a:t>
            </a:r>
            <a:r>
              <a:rPr altLang="ko-KR" dirty="0" err="1"/>
              <a:t>제어와</a:t>
            </a:r>
            <a:r>
              <a:rPr altLang="ko-KR" dirty="0"/>
              <a:t> </a:t>
            </a:r>
            <a:r>
              <a:rPr altLang="ko-KR" dirty="0" err="1"/>
              <a:t>타이밍</a:t>
            </a:r>
            <a:r>
              <a:rPr altLang="ko-KR" dirty="0"/>
              <a:t> </a:t>
            </a:r>
            <a:r>
              <a:rPr altLang="ko-KR" dirty="0" err="1" smtClean="0"/>
              <a:t>조정</a:t>
            </a:r>
            <a:endParaRPr lang="en-US" altLang="ko-KR" dirty="0" smtClean="0"/>
          </a:p>
          <a:p>
            <a:pPr lvl="1" latinLnBrk="1"/>
            <a:r>
              <a:rPr altLang="ko-KR" dirty="0" err="1"/>
              <a:t>내부</a:t>
            </a:r>
            <a:r>
              <a:rPr altLang="ko-KR" dirty="0"/>
              <a:t> </a:t>
            </a:r>
            <a:r>
              <a:rPr altLang="ko-KR" dirty="0" err="1"/>
              <a:t>장치들과</a:t>
            </a:r>
            <a:r>
              <a:rPr altLang="ko-KR" dirty="0"/>
              <a:t> </a:t>
            </a:r>
            <a:r>
              <a:rPr altLang="ko-KR" dirty="0" err="1"/>
              <a:t>외부</a:t>
            </a:r>
            <a:r>
              <a:rPr altLang="ko-KR" dirty="0"/>
              <a:t> </a:t>
            </a:r>
            <a:r>
              <a:rPr altLang="ko-KR" dirty="0" err="1"/>
              <a:t>장치들</a:t>
            </a:r>
            <a:r>
              <a:rPr altLang="ko-KR" dirty="0"/>
              <a:t> </a:t>
            </a:r>
            <a:r>
              <a:rPr altLang="ko-KR" dirty="0" err="1"/>
              <a:t>사이의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흐름을</a:t>
            </a:r>
            <a:r>
              <a:rPr altLang="ko-KR" dirty="0"/>
              <a:t> </a:t>
            </a:r>
            <a:r>
              <a:rPr altLang="ko-KR" dirty="0" err="1"/>
              <a:t>조정하기</a:t>
            </a:r>
            <a:r>
              <a:rPr altLang="ko-KR" dirty="0"/>
              <a:t> </a:t>
            </a:r>
            <a:r>
              <a:rPr altLang="ko-KR" dirty="0" err="1"/>
              <a:t>위한</a:t>
            </a:r>
            <a:r>
              <a:rPr altLang="ko-KR" dirty="0"/>
              <a:t> </a:t>
            </a:r>
            <a:r>
              <a:rPr altLang="ko-KR" dirty="0" err="1"/>
              <a:t>기능</a:t>
            </a:r>
            <a:r>
              <a:rPr lang="en-US" altLang="ko-KR" dirty="0"/>
              <a:t> </a:t>
            </a:r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 err="1"/>
              <a:t>외부</a:t>
            </a:r>
            <a:r>
              <a:rPr altLang="ko-KR" dirty="0"/>
              <a:t> </a:t>
            </a:r>
            <a:r>
              <a:rPr altLang="ko-KR" dirty="0" err="1"/>
              <a:t>장치에서</a:t>
            </a:r>
            <a:r>
              <a:rPr altLang="ko-KR" dirty="0"/>
              <a:t> </a:t>
            </a:r>
            <a:r>
              <a:rPr altLang="ko-KR" dirty="0" err="1"/>
              <a:t>중앙처리장치로</a:t>
            </a:r>
            <a:r>
              <a:rPr altLang="ko-KR" dirty="0"/>
              <a:t> </a:t>
            </a:r>
            <a:r>
              <a:rPr altLang="ko-KR" dirty="0" err="1"/>
              <a:t>데이터가</a:t>
            </a:r>
            <a:r>
              <a:rPr altLang="ko-KR" dirty="0"/>
              <a:t> </a:t>
            </a:r>
            <a:r>
              <a:rPr altLang="ko-KR" dirty="0" err="1"/>
              <a:t>전송되는</a:t>
            </a:r>
            <a:r>
              <a:rPr altLang="ko-KR" dirty="0"/>
              <a:t> </a:t>
            </a:r>
            <a:r>
              <a:rPr altLang="ko-KR" dirty="0" err="1"/>
              <a:t>것을</a:t>
            </a:r>
            <a:r>
              <a:rPr altLang="ko-KR" dirty="0"/>
              <a:t> </a:t>
            </a:r>
            <a:r>
              <a:rPr altLang="ko-KR" dirty="0" err="1"/>
              <a:t>제어하는</a:t>
            </a:r>
            <a:r>
              <a:rPr altLang="ko-KR" dirty="0"/>
              <a:t> </a:t>
            </a:r>
            <a:r>
              <a:rPr altLang="ko-KR" dirty="0" err="1"/>
              <a:t>순서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 </a:t>
            </a:r>
            <a:r>
              <a:rPr dirty="0" smtClean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중앙처리장치가 입출력 모듈에게 입출력장치의 상태를 검사하도록 요청한다</a:t>
            </a: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모듈이 상태를 보고한다</a:t>
            </a: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만약 입출력장치가 준비 상태라면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중앙처리장치가 데이터 전송을 요청한다</a:t>
            </a: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모듈이 입출력장치로부터 데이터를 수신한다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 5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모듈이 중앙처리장치로 데이터를 보내준다</a:t>
            </a:r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 err="1"/>
              <a:t>위의</a:t>
            </a:r>
            <a:r>
              <a:rPr lang="en-US" altLang="ko-KR" dirty="0"/>
              <a:t> 5</a:t>
            </a:r>
            <a:r>
              <a:rPr altLang="ko-KR" dirty="0"/>
              <a:t>단계 과정에서 입출력 모듈은 입출력장치에 대하여 제어 기능을 수행하고 적절한 시기에 데이터를 전송할 수 있도록 타이밍 조정기능을 </a:t>
            </a:r>
            <a:r>
              <a:rPr altLang="ko-KR" dirty="0" smtClean="0"/>
              <a:t>수행</a:t>
            </a:r>
            <a:r>
              <a:rPr lang="ko-KR" altLang="en-US" dirty="0" smtClean="0"/>
              <a:t>함</a:t>
            </a:r>
            <a:endParaRPr altLang="ko-KR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중앙처리장치와의</a:t>
            </a:r>
            <a:r>
              <a:rPr altLang="ko-KR" dirty="0"/>
              <a:t> </a:t>
            </a:r>
            <a:r>
              <a:rPr altLang="ko-KR" dirty="0" err="1" smtClean="0"/>
              <a:t>통신</a:t>
            </a:r>
            <a:endParaRPr lang="en-US" altLang="ko-KR" dirty="0" smtClean="0"/>
          </a:p>
          <a:p>
            <a:pPr lvl="1" latinLnBrk="1"/>
            <a:r>
              <a:rPr altLang="ko-KR" spc="-100" dirty="0" err="1"/>
              <a:t>중앙처리장치와</a:t>
            </a:r>
            <a:r>
              <a:rPr altLang="ko-KR" spc="-100" dirty="0"/>
              <a:t> </a:t>
            </a:r>
            <a:r>
              <a:rPr altLang="ko-KR" spc="-100" dirty="0" err="1"/>
              <a:t>외부장치</a:t>
            </a:r>
            <a:r>
              <a:rPr altLang="ko-KR" spc="-100" dirty="0"/>
              <a:t> </a:t>
            </a:r>
            <a:r>
              <a:rPr altLang="ko-KR" spc="-100" dirty="0" err="1"/>
              <a:t>간의</a:t>
            </a:r>
            <a:r>
              <a:rPr altLang="ko-KR" spc="-100" dirty="0"/>
              <a:t> </a:t>
            </a:r>
            <a:r>
              <a:rPr altLang="ko-KR" spc="-100" dirty="0" err="1"/>
              <a:t>통신을</a:t>
            </a:r>
            <a:r>
              <a:rPr altLang="ko-KR" spc="-100" dirty="0"/>
              <a:t> </a:t>
            </a:r>
            <a:r>
              <a:rPr altLang="ko-KR" spc="-100" dirty="0" err="1"/>
              <a:t>수행하기</a:t>
            </a:r>
            <a:r>
              <a:rPr altLang="ko-KR" spc="-100" dirty="0"/>
              <a:t> </a:t>
            </a:r>
            <a:r>
              <a:rPr altLang="ko-KR" spc="-100" dirty="0" err="1"/>
              <a:t>위</a:t>
            </a:r>
            <a:r>
              <a:rPr spc="-100" dirty="0" err="1"/>
              <a:t>한</a:t>
            </a:r>
            <a:r>
              <a:rPr altLang="ko-KR" spc="-100" dirty="0"/>
              <a:t> </a:t>
            </a:r>
            <a:r>
              <a:rPr altLang="ko-KR" spc="-100" dirty="0" err="1"/>
              <a:t>입출력</a:t>
            </a:r>
            <a:r>
              <a:rPr altLang="ko-KR" spc="-100" dirty="0"/>
              <a:t> </a:t>
            </a:r>
            <a:r>
              <a:rPr altLang="ko-KR" spc="-100" dirty="0" err="1"/>
              <a:t>모듈</a:t>
            </a:r>
            <a:r>
              <a:rPr spc="-100" dirty="0" err="1"/>
              <a:t>의</a:t>
            </a:r>
            <a:r>
              <a:rPr spc="-100" dirty="0"/>
              <a:t> </a:t>
            </a:r>
            <a:r>
              <a:rPr spc="-100" dirty="0" err="1" smtClean="0"/>
              <a:t>기능</a:t>
            </a:r>
            <a:endParaRPr lang="en-US" spc="-100" dirty="0" smtClean="0"/>
          </a:p>
          <a:p>
            <a:pPr lvl="3" latinLnBrk="1"/>
            <a:r>
              <a:rPr lang="ko-KR" dirty="0" smtClean="0">
                <a:latin typeface="Arial" charset="0"/>
              </a:rPr>
              <a:t>명령 </a:t>
            </a:r>
            <a:r>
              <a:rPr lang="ko-KR" dirty="0">
                <a:latin typeface="Arial" charset="0"/>
              </a:rPr>
              <a:t>해석</a:t>
            </a:r>
            <a:r>
              <a:rPr dirty="0">
                <a:latin typeface="Arial" charset="0"/>
              </a:rPr>
              <a:t>(Command Decoding)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모듈은 </a:t>
            </a: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에서 받은 명령을 해석하고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제어 버스를 통해서 제어 신호로 명령을 보낸다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에서 하드디스크나</a:t>
            </a:r>
            <a:r>
              <a:rPr dirty="0">
                <a:latin typeface="Arial" charset="0"/>
              </a:rPr>
              <a:t> CD-ROM</a:t>
            </a:r>
            <a:r>
              <a:rPr lang="ko-KR" dirty="0" err="1">
                <a:latin typeface="Arial" charset="0"/>
              </a:rPr>
              <a:t>으로</a:t>
            </a:r>
            <a:r>
              <a:rPr lang="ko-KR" dirty="0">
                <a:latin typeface="Arial" charset="0"/>
              </a:rPr>
              <a:t> 전달되는 명령은 데이터의 저장이나 인출을 위한 것으로 </a:t>
            </a:r>
            <a:r>
              <a:rPr dirty="0">
                <a:latin typeface="Arial" charset="0"/>
              </a:rPr>
              <a:t>READ SECTOR, WRITE SECTOR, SEEK track number, SCAN record ID</a:t>
            </a:r>
            <a:r>
              <a:rPr lang="ko-KR" dirty="0">
                <a:latin typeface="Arial" charset="0"/>
              </a:rPr>
              <a:t>와 같은 명령들이다</a:t>
            </a:r>
            <a:r>
              <a:rPr dirty="0" smtClean="0"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데이터</a:t>
            </a:r>
            <a:r>
              <a:rPr dirty="0" smtClean="0">
                <a:latin typeface="Arial" charset="0"/>
              </a:rPr>
              <a:t>(Data) </a:t>
            </a:r>
            <a:r>
              <a:rPr lang="ko-KR" dirty="0" smtClean="0">
                <a:latin typeface="Arial" charset="0"/>
              </a:rPr>
              <a:t>교환</a:t>
            </a:r>
          </a:p>
          <a:p>
            <a:pPr lvl="4">
              <a:tabLst>
                <a:tab pos="269875" algn="l"/>
              </a:tabLst>
            </a:pPr>
            <a:r>
              <a:rPr dirty="0" smtClean="0">
                <a:latin typeface="Arial" charset="0"/>
              </a:rPr>
              <a:t>CPU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입출력 모듈의 가장 근본적인 기능으로 데이터 교환은 데이터 버스를 통하여 이루어 진다</a:t>
            </a:r>
            <a:r>
              <a:rPr dirty="0" smtClean="0">
                <a:latin typeface="Arial" charset="0"/>
              </a:rPr>
              <a:t>.</a:t>
            </a:r>
          </a:p>
          <a:p>
            <a:pPr marL="0" indent="0">
              <a:tabLst>
                <a:tab pos="269875" algn="l"/>
              </a:tabLst>
            </a:pPr>
            <a:endParaRPr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상태 보고</a:t>
            </a:r>
            <a:r>
              <a:rPr dirty="0">
                <a:latin typeface="Arial" charset="0"/>
              </a:rPr>
              <a:t>(Status Reporting)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주변장치들이 저속으로 동작하기 때문에 입출력 모듈의 상태를 확인하는 것은 중요하다</a:t>
            </a:r>
            <a:r>
              <a:rPr dirty="0"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입출력 모듈은 상태를 확인하여 </a:t>
            </a:r>
            <a:r>
              <a:rPr dirty="0">
                <a:latin typeface="Arial" charset="0"/>
              </a:rPr>
              <a:t>BUSY, READY, </a:t>
            </a:r>
            <a:r>
              <a:rPr lang="ko-KR" altLang="en-US" dirty="0">
                <a:latin typeface="Arial" charset="0"/>
              </a:rPr>
              <a:t>결함상태 등의 상태보고를 수행한다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주소 인식</a:t>
            </a:r>
            <a:r>
              <a:rPr dirty="0">
                <a:latin typeface="Arial" charset="0"/>
              </a:rPr>
              <a:t>(Address Recognition)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여러 종류의 입출력장치들을 구별하기 위해서는 주소가 필요하다</a:t>
            </a:r>
            <a:r>
              <a:rPr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따라서 입출력 모듈은 제어하는 여러 주변장치의 주소를 인식하고 있어야 한다</a:t>
            </a:r>
            <a:r>
              <a:rPr dirty="0" smtClean="0"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</a:pPr>
            <a:endParaRPr lang="en-US" altLang="ko-KR" dirty="0">
              <a:latin typeface="Arial" charset="0"/>
            </a:endParaRPr>
          </a:p>
          <a:p>
            <a:pPr lvl="1"/>
            <a:r>
              <a:rPr lang="ko-KR" altLang="en-US" dirty="0">
                <a:latin typeface="Arial" charset="0"/>
              </a:rPr>
              <a:t>입출력 모듈은 또한 입출력장치간 통신이 가능해야 </a:t>
            </a:r>
            <a:r>
              <a:rPr lang="ko-KR" altLang="en-US" dirty="0" smtClean="0">
                <a:latin typeface="Arial" charset="0"/>
              </a:rPr>
              <a:t>함</a:t>
            </a:r>
            <a:endParaRPr lang="en-US" altLang="ko-KR" dirty="0" smtClean="0">
              <a:latin typeface="Arial" charset="0"/>
            </a:endParaRPr>
          </a:p>
          <a:p>
            <a:pPr lvl="3"/>
            <a:r>
              <a:rPr lang="ko-KR" altLang="en-US" dirty="0" smtClean="0">
                <a:latin typeface="Arial" charset="0"/>
              </a:rPr>
              <a:t>입출력장치 간 </a:t>
            </a:r>
            <a:r>
              <a:rPr lang="ko-KR" altLang="en-US" dirty="0">
                <a:latin typeface="Arial" charset="0"/>
              </a:rPr>
              <a:t>통신에서도 명령들과 상태정보 및 데이터가 </a:t>
            </a:r>
            <a:r>
              <a:rPr lang="ko-KR" altLang="en-US" dirty="0" smtClean="0">
                <a:latin typeface="Arial" charset="0"/>
              </a:rPr>
              <a:t>포함된다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버퍼링과</a:t>
            </a:r>
            <a:r>
              <a:rPr dirty="0"/>
              <a:t> </a:t>
            </a:r>
            <a:r>
              <a:rPr dirty="0" err="1" smtClean="0"/>
              <a:t>오류검출</a:t>
            </a:r>
            <a:endParaRPr lang="en-US" dirty="0" smtClean="0"/>
          </a:p>
          <a:p>
            <a:pPr lvl="1" latinLnBrk="1"/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버퍼링</a:t>
            </a:r>
            <a:r>
              <a:rPr lang="en-US" altLang="ko-KR" dirty="0"/>
              <a:t>(Data Buffering)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 내부에서 입출력 모듈로 전달되는 데이터의 전송 속도는 고속이다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이렇게 전달된 데이터는 입출력 모듈 내의 버퍼에 일시적으로 저장되었다가 적절한 전송 속도로 주변장치로 보내지는 </a:t>
            </a:r>
            <a:r>
              <a:rPr lang="ko-KR" dirty="0" err="1">
                <a:latin typeface="Arial" charset="0"/>
              </a:rPr>
              <a:t>버퍼링</a:t>
            </a:r>
            <a:r>
              <a:rPr lang="ko-KR" dirty="0">
                <a:latin typeface="Arial" charset="0"/>
              </a:rPr>
              <a:t> 기능을 수행한다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입출력장치에서 컴퓨터 내부로 전달되는 저속의 데이터는 주기억장치 또는 중앙처리장치의 동작에 영향을 주지 않도록 입출력 모듈의 버퍼에 고속의 데이터 전송률 될 수 있도록 저장되었다가 전송된다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모듈은 저속의 전송률과 고속의 전송률에 모두 동작 할 수 </a:t>
            </a:r>
            <a:r>
              <a:rPr lang="ko-KR" spc="-100" dirty="0">
                <a:latin typeface="Arial" charset="0"/>
              </a:rPr>
              <a:t>있어야 </a:t>
            </a:r>
            <a:r>
              <a:rPr lang="ko-KR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endParaRPr lang="ko-KR" sz="800" spc="-100" dirty="0">
              <a:latin typeface="Arial" charset="0"/>
            </a:endParaRPr>
          </a:p>
          <a:p>
            <a:pPr lvl="1" latinLnBrk="1"/>
            <a:r>
              <a:rPr altLang="ko-KR" dirty="0" smtClean="0"/>
              <a:t>오류</a:t>
            </a:r>
            <a:r>
              <a:rPr lang="en-US" altLang="ko-KR" dirty="0" smtClean="0"/>
              <a:t> </a:t>
            </a:r>
            <a:r>
              <a:rPr altLang="ko-KR" dirty="0" smtClean="0"/>
              <a:t>검출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입출력장치들의 오류를 검사하고 오류가 발생하면 중앙처리장치로 보고 할 수 있어야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입출력장치에서 발생하는 오류는 기계 및 전기적 오류와 데이터 전송 중에 발생되는 비트 오류 등이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기계 및 전기적 오류에는 프린터의 종이 걸림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하드디스크의 불량 디스크 트랙 등이 대표적이다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전송오류를 검출하는데 사용되는 오류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검출 코드는 일반적으로 패리티 </a:t>
            </a:r>
            <a:r>
              <a:rPr lang="ko-KR" dirty="0" err="1">
                <a:latin typeface="Arial" charset="0"/>
              </a:rPr>
              <a:t>비트를</a:t>
            </a:r>
            <a:r>
              <a:rPr lang="ko-KR" dirty="0">
                <a:latin typeface="Arial" charset="0"/>
              </a:rPr>
              <a:t> 사용한다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모듈의</a:t>
            </a:r>
            <a:r>
              <a:rPr altLang="ko-KR" dirty="0"/>
              <a:t> </a:t>
            </a:r>
            <a:r>
              <a:rPr altLang="ko-KR" dirty="0" err="1" smtClean="0"/>
              <a:t>조직</a:t>
            </a:r>
            <a:endParaRPr lang="en-US" altLang="ko-KR" dirty="0" smtClean="0"/>
          </a:p>
          <a:p>
            <a:pPr lvl="3">
              <a:defRPr/>
            </a:pPr>
            <a:endParaRPr dirty="0" smtClean="0"/>
          </a:p>
          <a:p>
            <a:pPr lvl="3">
              <a:defRPr/>
            </a:pPr>
            <a:endParaRPr dirty="0"/>
          </a:p>
          <a:p>
            <a:pPr lvl="3">
              <a:defRPr/>
            </a:pPr>
            <a:endParaRPr dirty="0" smtClean="0"/>
          </a:p>
          <a:p>
            <a:pPr lvl="4">
              <a:defRPr/>
            </a:pPr>
            <a:endParaRPr dirty="0" smtClean="0"/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 smtClean="0"/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lvl="4">
              <a:defRPr/>
            </a:pPr>
            <a:r>
              <a:rPr lang="ko-KR" altLang="en-US" dirty="0" smtClean="0"/>
              <a:t>데이터 </a:t>
            </a:r>
            <a:r>
              <a:rPr lang="ko-KR" altLang="en-US" dirty="0"/>
              <a:t>레지스터 </a:t>
            </a:r>
            <a:r>
              <a:rPr dirty="0"/>
              <a:t>: </a:t>
            </a:r>
            <a:r>
              <a:rPr lang="ko-KR" dirty="0" err="1"/>
              <a:t>버퍼링</a:t>
            </a:r>
            <a:r>
              <a:rPr lang="ko-KR" dirty="0"/>
              <a:t> 기능을 위해서 일시적으로 저장</a:t>
            </a:r>
            <a:r>
              <a:rPr lang="ko-KR" altLang="en-US" dirty="0"/>
              <a:t>된</a:t>
            </a:r>
            <a:r>
              <a:rPr lang="ko-KR" dirty="0"/>
              <a:t>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 smtClean="0"/>
              <a:t>상태</a:t>
            </a:r>
            <a:r>
              <a:rPr dirty="0"/>
              <a:t>/</a:t>
            </a:r>
            <a:r>
              <a:rPr lang="ko-KR" altLang="en-US" dirty="0"/>
              <a:t>제어</a:t>
            </a:r>
            <a:r>
              <a:rPr lang="ko-KR" dirty="0"/>
              <a:t> 레지스터</a:t>
            </a:r>
            <a:r>
              <a:rPr dirty="0"/>
              <a:t> : </a:t>
            </a:r>
            <a:r>
              <a:rPr lang="ko-KR" dirty="0"/>
              <a:t>현재의 상태와 오류를 저장하기 위한 레지스터로</a:t>
            </a:r>
            <a:r>
              <a:rPr dirty="0"/>
              <a:t>, </a:t>
            </a:r>
            <a:r>
              <a:rPr lang="ko-KR" dirty="0"/>
              <a:t>중앙처리장치에서 보낸 제어 정보를 저장하기 위한 제어 레지스터로도 </a:t>
            </a:r>
            <a:r>
              <a:rPr lang="ko-KR" dirty="0" smtClean="0"/>
              <a:t>동작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4">
              <a:defRPr/>
            </a:pPr>
            <a:r>
              <a:rPr lang="ko-KR" dirty="0"/>
              <a:t>제어</a:t>
            </a:r>
            <a:r>
              <a:rPr dirty="0"/>
              <a:t> line</a:t>
            </a:r>
            <a:r>
              <a:rPr lang="ko-KR" dirty="0"/>
              <a:t>들</a:t>
            </a:r>
            <a:r>
              <a:rPr dirty="0"/>
              <a:t> : </a:t>
            </a:r>
            <a:r>
              <a:rPr lang="ko-KR" dirty="0"/>
              <a:t> 중앙처리장치가 입출력 모듈로 명령을 보내는데 </a:t>
            </a:r>
            <a:r>
              <a:rPr lang="ko-KR" dirty="0" smtClean="0"/>
              <a:t>사용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4">
              <a:defRPr/>
            </a:pPr>
            <a:r>
              <a:rPr lang="ko-KR" dirty="0"/>
              <a:t>주소</a:t>
            </a:r>
            <a:r>
              <a:rPr dirty="0"/>
              <a:t> line</a:t>
            </a:r>
            <a:r>
              <a:rPr lang="ko-KR" altLang="en-US" dirty="0"/>
              <a:t>들 </a:t>
            </a:r>
            <a:r>
              <a:rPr dirty="0"/>
              <a:t>: </a:t>
            </a:r>
            <a:r>
              <a:rPr lang="ko-KR" altLang="en-US" dirty="0"/>
              <a:t>중앙처리장치는 </a:t>
            </a:r>
            <a:r>
              <a:rPr lang="ko-KR" altLang="en-US" dirty="0" err="1"/>
              <a:t>주소선을</a:t>
            </a:r>
            <a:r>
              <a:rPr lang="ko-KR" altLang="en-US" dirty="0"/>
              <a:t> 통해서 입력된</a:t>
            </a:r>
            <a:r>
              <a:rPr lang="ko-KR" dirty="0"/>
              <a:t> 여러 입출 모듈의 주소들 중에서 자신만의 주소를 인식</a:t>
            </a:r>
            <a:r>
              <a:rPr dirty="0"/>
              <a:t>, </a:t>
            </a:r>
            <a:r>
              <a:rPr lang="ko-KR" dirty="0"/>
              <a:t>연결된 입출력장치들의 주소도 알 수 있어야 한다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/>
              <a:t>연결된 입출력장치를 제어하기 위한 데이터</a:t>
            </a:r>
            <a:r>
              <a:rPr dirty="0"/>
              <a:t>, </a:t>
            </a:r>
            <a:r>
              <a:rPr lang="ko-KR" dirty="0"/>
              <a:t>상태 신호</a:t>
            </a:r>
            <a:r>
              <a:rPr dirty="0"/>
              <a:t>, </a:t>
            </a:r>
            <a:r>
              <a:rPr lang="ko-KR" dirty="0"/>
              <a:t>제어 신호를 가지고 있다</a:t>
            </a:r>
            <a:r>
              <a:rPr dirty="0" smtClean="0"/>
              <a:t>. </a:t>
            </a:r>
            <a:endParaRPr sz="1000" dirty="0"/>
          </a:p>
          <a:p>
            <a:pPr lvl="3" latinLnBrk="1">
              <a:defRPr/>
            </a:pPr>
            <a:endParaRPr lang="en-US" altLang="ko-KR" sz="1100" dirty="0" smtClean="0"/>
          </a:p>
          <a:p>
            <a:pPr lvl="3" latinLnBrk="1">
              <a:defRPr/>
            </a:pPr>
            <a:r>
              <a:rPr lang="ko-KR" dirty="0" smtClean="0"/>
              <a:t>입출력 </a:t>
            </a:r>
            <a:r>
              <a:rPr lang="ko-KR" dirty="0"/>
              <a:t>모듈은 연결된 입출력장치를 제어하는데 필요한 세부적인 사항들을 모두 처리해주기 때문에 중앙처리장치의 부담을 덜어준다</a:t>
            </a:r>
            <a:r>
              <a:rPr dirty="0"/>
              <a:t>. </a:t>
            </a:r>
            <a:endParaRPr 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188434" cy="22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입출력장치들의 종류별 기능을 이해한다</a:t>
            </a:r>
            <a:r>
              <a:rPr sz="2400" dirty="0" smtClean="0"/>
              <a:t>.</a:t>
            </a:r>
            <a:endParaRPr lang="en-US" altLang="ko-KR" sz="2400" dirty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입출력 동작의 처리 기법을 이해한다</a:t>
            </a:r>
            <a:r>
              <a:rPr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프로세서</a:t>
            </a:r>
            <a:r>
              <a:rPr sz="2400" dirty="0" smtClean="0"/>
              <a:t>, </a:t>
            </a:r>
            <a:r>
              <a:rPr lang="ko-KR" altLang="en-US" sz="2400" dirty="0" smtClean="0"/>
              <a:t>주기억장치</a:t>
            </a:r>
            <a:r>
              <a:rPr sz="2400" dirty="0" smtClean="0"/>
              <a:t>, </a:t>
            </a:r>
            <a:r>
              <a:rPr lang="ko-KR" altLang="en-US" sz="2400" dirty="0" smtClean="0"/>
              <a:t>입출력 모듈 간의 동작 특성을 이해한다</a:t>
            </a:r>
            <a:r>
              <a:rPr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상태</a:t>
            </a:r>
            <a:r>
              <a:rPr dirty="0"/>
              <a:t> </a:t>
            </a:r>
            <a:r>
              <a:rPr dirty="0" err="1" smtClean="0"/>
              <a:t>레지스터</a:t>
            </a:r>
            <a:endParaRPr lang="en-US" dirty="0" smtClean="0"/>
          </a:p>
          <a:p>
            <a:pPr lvl="3" latinLnBrk="1"/>
            <a:r>
              <a:rPr lang="ko-KR" dirty="0" smtClean="0">
                <a:latin typeface="Arial" charset="0"/>
              </a:rPr>
              <a:t>중앙처리장치는 </a:t>
            </a:r>
            <a:r>
              <a:rPr lang="ko-KR" dirty="0">
                <a:latin typeface="Arial" charset="0"/>
              </a:rPr>
              <a:t>자율적으로 동작하는 입출력장치와 동작 시간이 다르기 때문에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현재 사용하려는 입출력장치의 상태를 알아야 한다</a:t>
            </a:r>
            <a:r>
              <a:rPr dirty="0">
                <a:latin typeface="Arial" charset="0"/>
              </a:rPr>
              <a:t>.</a:t>
            </a:r>
          </a:p>
          <a:p>
            <a:pPr lvl="3" latinLnBrk="1"/>
            <a:r>
              <a:rPr lang="ko-KR" dirty="0">
                <a:latin typeface="Arial" charset="0"/>
              </a:rPr>
              <a:t>각 장치의 상태는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비트로 상태 레지스터에 나타내며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장치가 동작 중이면</a:t>
            </a:r>
            <a:r>
              <a:rPr dirty="0">
                <a:latin typeface="Arial" charset="0"/>
              </a:rPr>
              <a:t> 1(BUSY)</a:t>
            </a:r>
            <a:r>
              <a:rPr lang="ko-KR" dirty="0" err="1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그렇지 않으면</a:t>
            </a:r>
            <a:r>
              <a:rPr dirty="0">
                <a:latin typeface="Arial" charset="0"/>
              </a:rPr>
              <a:t> 0(READY)</a:t>
            </a:r>
            <a:r>
              <a:rPr lang="ko-KR" dirty="0" err="1">
                <a:latin typeface="Arial" charset="0"/>
              </a:rPr>
              <a:t>으로</a:t>
            </a:r>
            <a:r>
              <a:rPr lang="ko-KR" dirty="0">
                <a:latin typeface="Arial" charset="0"/>
              </a:rPr>
              <a:t> </a:t>
            </a:r>
            <a:r>
              <a:rPr lang="ko-KR" spc="-100" dirty="0">
                <a:latin typeface="Arial" charset="0"/>
              </a:rPr>
              <a:t>표시하여 중앙처리장치에 알려준다</a:t>
            </a:r>
            <a:r>
              <a:rPr spc="-100"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이 비트의 역할로 자율적인 동작과 시간차의 문제를 해결할 수 있다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altLang="ko-KR" dirty="0" err="1"/>
              <a:t>상태</a:t>
            </a:r>
            <a:r>
              <a:rPr altLang="ko-KR" dirty="0"/>
              <a:t> </a:t>
            </a:r>
            <a:r>
              <a:rPr altLang="ko-KR" dirty="0" err="1"/>
              <a:t>레지스터의</a:t>
            </a:r>
            <a:r>
              <a:rPr altLang="ko-KR" dirty="0"/>
              <a:t> </a:t>
            </a:r>
            <a:r>
              <a:rPr altLang="ko-KR" dirty="0" err="1"/>
              <a:t>패리티</a:t>
            </a:r>
            <a:r>
              <a:rPr altLang="ko-KR" dirty="0"/>
              <a:t> </a:t>
            </a:r>
            <a:r>
              <a:rPr altLang="ko-KR" dirty="0" err="1"/>
              <a:t>비트</a:t>
            </a:r>
            <a:r>
              <a:rPr lang="en-US" altLang="ko-KR" dirty="0"/>
              <a:t>(parity bit)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입출력장치는 원시 데이터와 직접 접촉하고 복잡한 회로를 통하여 중앙처리장치의 제어를 받고 있으므로 </a:t>
            </a:r>
            <a:r>
              <a:rPr lang="ko-KR" spc="-100" dirty="0">
                <a:latin typeface="Arial" charset="0"/>
              </a:rPr>
              <a:t>중앙처리장치에 비하여 오류가 더 많이 발생한다</a:t>
            </a:r>
            <a:r>
              <a:rPr spc="-100"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데이터는 정확하게 입출력이 이루어져야 하므로 입출력 모듈에서 오류 여부를 검사하는데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전송 도중이나 기억장치에서 발생한 에러를 검사하기 위해 </a:t>
            </a:r>
            <a:r>
              <a:rPr lang="ko-KR" altLang="en-US" dirty="0">
                <a:latin typeface="Arial" charset="0"/>
              </a:rPr>
              <a:t>상태 레지스터의 패리티 </a:t>
            </a:r>
            <a:r>
              <a:rPr lang="ko-KR" altLang="en-US" dirty="0" err="1">
                <a:latin typeface="Arial" charset="0"/>
              </a:rPr>
              <a:t>비트를</a:t>
            </a:r>
            <a:r>
              <a:rPr lang="ko-KR" dirty="0">
                <a:latin typeface="Arial" charset="0"/>
              </a:rPr>
              <a:t> 사용한다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입출력 모듈</a:t>
            </a:r>
            <a:r>
              <a:rPr lang="en-US" altLang="ko-KR" dirty="0" smtClean="0"/>
              <a:t> (I/O module)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프린터</a:t>
            </a:r>
            <a:r>
              <a:rPr dirty="0"/>
              <a:t> </a:t>
            </a:r>
            <a:r>
              <a:rPr dirty="0" err="1" smtClean="0"/>
              <a:t>모듈의</a:t>
            </a:r>
            <a:r>
              <a:rPr dirty="0" smtClean="0"/>
              <a:t> </a:t>
            </a:r>
            <a:r>
              <a:rPr dirty="0" err="1" smtClean="0"/>
              <a:t>동작</a:t>
            </a:r>
            <a:endParaRPr lang="en-US" dirty="0" smtClean="0"/>
          </a:p>
          <a:p>
            <a:pPr lvl="1" latinLnBrk="1"/>
            <a:r>
              <a:rPr altLang="ko-KR" dirty="0" err="1"/>
              <a:t>중앙처리장치가</a:t>
            </a:r>
            <a:r>
              <a:rPr altLang="ko-KR" dirty="0"/>
              <a:t> </a:t>
            </a:r>
            <a:r>
              <a:rPr altLang="ko-KR" dirty="0" err="1"/>
              <a:t>프린터</a:t>
            </a:r>
            <a:r>
              <a:rPr altLang="ko-KR" dirty="0"/>
              <a:t> </a:t>
            </a:r>
            <a:r>
              <a:rPr altLang="ko-KR" dirty="0" err="1"/>
              <a:t>장치에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전송하는</a:t>
            </a:r>
            <a:r>
              <a:rPr altLang="ko-KR" dirty="0"/>
              <a:t> </a:t>
            </a:r>
            <a:r>
              <a:rPr altLang="ko-KR" dirty="0" err="1" smtClean="0"/>
              <a:t>과정</a:t>
            </a:r>
            <a:endParaRPr lang="en-US" altLang="ko-KR" dirty="0" smtClean="0"/>
          </a:p>
          <a:p>
            <a:pPr lvl="3" latinLnBrk="1"/>
            <a:r>
              <a:rPr lang="en-US" altLang="ko-KR" dirty="0"/>
              <a:t>1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 err="1"/>
              <a:t>중앙처리장치가</a:t>
            </a:r>
            <a:r>
              <a:rPr dirty="0"/>
              <a:t> </a:t>
            </a:r>
            <a:r>
              <a:rPr dirty="0" err="1"/>
              <a:t>프린터</a:t>
            </a:r>
            <a:r>
              <a:rPr spc="-100" dirty="0"/>
              <a:t> </a:t>
            </a:r>
            <a:r>
              <a:rPr spc="-100" dirty="0" err="1"/>
              <a:t>입출력</a:t>
            </a:r>
            <a:r>
              <a:rPr spc="-100" dirty="0"/>
              <a:t> </a:t>
            </a:r>
            <a:r>
              <a:rPr spc="-100" dirty="0" err="1"/>
              <a:t>모듈에게</a:t>
            </a:r>
            <a:r>
              <a:rPr spc="-100" dirty="0"/>
              <a:t> </a:t>
            </a:r>
            <a:r>
              <a:rPr spc="-100" dirty="0" err="1"/>
              <a:t>프린터의</a:t>
            </a:r>
            <a:r>
              <a:rPr spc="-100" dirty="0"/>
              <a:t> </a:t>
            </a:r>
            <a:r>
              <a:rPr spc="-100" dirty="0" err="1"/>
              <a:t>상태</a:t>
            </a:r>
            <a:r>
              <a:rPr spc="-100" dirty="0"/>
              <a:t> </a:t>
            </a:r>
            <a:r>
              <a:rPr spc="-100" dirty="0" err="1"/>
              <a:t>검사</a:t>
            </a:r>
            <a:r>
              <a:rPr spc="-100" dirty="0"/>
              <a:t> </a:t>
            </a:r>
            <a:r>
              <a:rPr spc="-100" dirty="0" err="1" smtClean="0"/>
              <a:t>요청</a:t>
            </a:r>
            <a:r>
              <a:rPr lang="ko-KR" altLang="en-US" spc="-100" dirty="0" smtClean="0"/>
              <a:t>한다</a:t>
            </a:r>
            <a:r>
              <a:rPr lang="en-US" altLang="ko-KR" spc="-100" dirty="0" smtClean="0"/>
              <a:t>.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3" latinLnBrk="1"/>
            <a:r>
              <a:rPr lang="en-US" altLang="ko-KR" dirty="0"/>
              <a:t>2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 err="1"/>
              <a:t>입출력</a:t>
            </a:r>
            <a:r>
              <a:rPr dirty="0"/>
              <a:t> </a:t>
            </a:r>
            <a:r>
              <a:rPr dirty="0" err="1"/>
              <a:t>모듈은</a:t>
            </a:r>
            <a:r>
              <a:rPr dirty="0"/>
              <a:t> </a:t>
            </a:r>
            <a:r>
              <a:rPr dirty="0" err="1"/>
              <a:t>상태</a:t>
            </a:r>
            <a:r>
              <a:rPr lang="en-US" altLang="ko-KR" dirty="0"/>
              <a:t>/</a:t>
            </a:r>
            <a:r>
              <a:rPr dirty="0" err="1"/>
              <a:t>제어</a:t>
            </a:r>
            <a:r>
              <a:rPr dirty="0"/>
              <a:t> </a:t>
            </a:r>
            <a:r>
              <a:rPr dirty="0" err="1"/>
              <a:t>레지스터를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요청을</a:t>
            </a:r>
            <a:r>
              <a:rPr dirty="0"/>
              <a:t> </a:t>
            </a:r>
            <a:r>
              <a:rPr dirty="0" err="1"/>
              <a:t>수신하고</a:t>
            </a:r>
            <a:r>
              <a:rPr lang="en-US" altLang="ko-KR" dirty="0"/>
              <a:t>, </a:t>
            </a:r>
            <a:r>
              <a:rPr dirty="0" err="1"/>
              <a:t>프린터</a:t>
            </a:r>
            <a:r>
              <a:rPr dirty="0"/>
              <a:t> </a:t>
            </a:r>
            <a:r>
              <a:rPr dirty="0" err="1"/>
              <a:t>제어회로를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프린터의</a:t>
            </a:r>
            <a:r>
              <a:rPr dirty="0"/>
              <a:t> </a:t>
            </a:r>
            <a:r>
              <a:rPr dirty="0" err="1"/>
              <a:t>상태를</a:t>
            </a:r>
            <a:r>
              <a:rPr dirty="0"/>
              <a:t> </a:t>
            </a:r>
            <a:r>
              <a:rPr dirty="0" err="1"/>
              <a:t>검사한다</a:t>
            </a:r>
            <a:r>
              <a:rPr lang="en-US" altLang="ko-KR" dirty="0"/>
              <a:t>. </a:t>
            </a:r>
          </a:p>
          <a:p>
            <a:pPr lvl="3" latinLnBrk="1"/>
            <a:r>
              <a:rPr lang="en-US" altLang="ko-KR" dirty="0"/>
              <a:t>3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 err="1"/>
              <a:t>프린터</a:t>
            </a:r>
            <a:r>
              <a:rPr dirty="0"/>
              <a:t> </a:t>
            </a:r>
            <a:r>
              <a:rPr dirty="0" err="1"/>
              <a:t>상태</a:t>
            </a:r>
            <a:r>
              <a:rPr dirty="0"/>
              <a:t> </a:t>
            </a:r>
            <a:r>
              <a:rPr dirty="0" err="1"/>
              <a:t>검사를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프린트할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</a:t>
            </a:r>
            <a:r>
              <a:rPr dirty="0" err="1"/>
              <a:t>되었는지</a:t>
            </a:r>
            <a:r>
              <a:rPr lang="en-US" altLang="ko-KR" dirty="0"/>
              <a:t>,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프린트하는</a:t>
            </a:r>
            <a:r>
              <a:rPr dirty="0"/>
              <a:t> </a:t>
            </a:r>
            <a:r>
              <a:rPr dirty="0" err="1"/>
              <a:t>중인지의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상태</a:t>
            </a:r>
            <a:r>
              <a:rPr dirty="0"/>
              <a:t> </a:t>
            </a:r>
            <a:r>
              <a:rPr dirty="0" err="1"/>
              <a:t>신호로</a:t>
            </a:r>
            <a:r>
              <a:rPr dirty="0"/>
              <a:t> </a:t>
            </a:r>
            <a:r>
              <a:rPr dirty="0" err="1"/>
              <a:t>중앙처리장치로</a:t>
            </a:r>
            <a:r>
              <a:rPr dirty="0"/>
              <a:t> </a:t>
            </a:r>
            <a:r>
              <a:rPr dirty="0" err="1"/>
              <a:t>전달한다</a:t>
            </a:r>
            <a:r>
              <a:rPr lang="en-US" altLang="ko-KR" dirty="0"/>
              <a:t>. </a:t>
            </a:r>
          </a:p>
          <a:p>
            <a:pPr lvl="3" latinLnBrk="1"/>
            <a:r>
              <a:rPr lang="en-US" altLang="ko-KR" dirty="0"/>
              <a:t>4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 err="1"/>
              <a:t>프린터가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수신</a:t>
            </a:r>
            <a:r>
              <a:rPr dirty="0"/>
              <a:t> </a:t>
            </a:r>
            <a:r>
              <a:rPr dirty="0" err="1"/>
              <a:t>상태면</a:t>
            </a:r>
            <a:r>
              <a:rPr lang="en-US" altLang="ko-KR" dirty="0"/>
              <a:t>, </a:t>
            </a:r>
            <a:r>
              <a:rPr dirty="0" err="1"/>
              <a:t>중앙처리장치는</a:t>
            </a:r>
            <a:r>
              <a:rPr dirty="0"/>
              <a:t> </a:t>
            </a:r>
            <a:r>
              <a:rPr dirty="0" err="1"/>
              <a:t>입출력</a:t>
            </a:r>
            <a:r>
              <a:rPr dirty="0"/>
              <a:t> </a:t>
            </a:r>
            <a:r>
              <a:rPr dirty="0" err="1"/>
              <a:t>모듈에</a:t>
            </a:r>
            <a:r>
              <a:rPr dirty="0"/>
              <a:t> </a:t>
            </a:r>
            <a:r>
              <a:rPr dirty="0" err="1"/>
              <a:t>출력</a:t>
            </a:r>
            <a:r>
              <a:rPr dirty="0"/>
              <a:t> </a:t>
            </a:r>
            <a:r>
              <a:rPr dirty="0" err="1"/>
              <a:t>명령과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전송한다</a:t>
            </a:r>
            <a:r>
              <a:rPr lang="en-US" altLang="ko-KR" dirty="0"/>
              <a:t>. </a:t>
            </a:r>
            <a:r>
              <a:rPr spc="-100" dirty="0" err="1"/>
              <a:t>만약</a:t>
            </a:r>
            <a:r>
              <a:rPr spc="-100" dirty="0"/>
              <a:t> </a:t>
            </a:r>
            <a:r>
              <a:rPr spc="-100" dirty="0" err="1"/>
              <a:t>다른</a:t>
            </a:r>
            <a:r>
              <a:rPr spc="-100" dirty="0"/>
              <a:t> </a:t>
            </a:r>
            <a:r>
              <a:rPr spc="-100" dirty="0" err="1"/>
              <a:t>데이터를</a:t>
            </a:r>
            <a:r>
              <a:rPr spc="-100" dirty="0"/>
              <a:t> </a:t>
            </a:r>
            <a:r>
              <a:rPr spc="-100" dirty="0" err="1"/>
              <a:t>프린트하는</a:t>
            </a:r>
            <a:r>
              <a:rPr spc="-100" dirty="0"/>
              <a:t> </a:t>
            </a:r>
            <a:r>
              <a:rPr spc="-100" dirty="0" err="1"/>
              <a:t>중이라면</a:t>
            </a:r>
            <a:r>
              <a:rPr spc="-100" dirty="0"/>
              <a:t> </a:t>
            </a:r>
            <a:r>
              <a:rPr spc="-100" dirty="0" err="1"/>
              <a:t>대기한다</a:t>
            </a:r>
            <a:r>
              <a:rPr lang="en-US" altLang="ko-KR" spc="-100" dirty="0"/>
              <a:t>. </a:t>
            </a:r>
          </a:p>
          <a:p>
            <a:pPr lvl="3" latinLnBrk="1"/>
            <a:r>
              <a:rPr lang="en-US" altLang="ko-KR" dirty="0"/>
              <a:t>5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 err="1"/>
              <a:t>입출력</a:t>
            </a:r>
            <a:r>
              <a:rPr dirty="0"/>
              <a:t> </a:t>
            </a:r>
            <a:r>
              <a:rPr dirty="0" err="1"/>
              <a:t>모듈은</a:t>
            </a:r>
            <a:r>
              <a:rPr dirty="0"/>
              <a:t> </a:t>
            </a:r>
            <a:r>
              <a:rPr dirty="0" err="1"/>
              <a:t>프린트</a:t>
            </a:r>
            <a:r>
              <a:rPr dirty="0"/>
              <a:t> </a:t>
            </a:r>
            <a:r>
              <a:rPr dirty="0" err="1"/>
              <a:t>동작을</a:t>
            </a:r>
            <a:r>
              <a:rPr dirty="0"/>
              <a:t> </a:t>
            </a:r>
            <a:r>
              <a:rPr dirty="0" err="1"/>
              <a:t>수행하기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제어</a:t>
            </a:r>
            <a:r>
              <a:rPr dirty="0"/>
              <a:t> </a:t>
            </a:r>
            <a:r>
              <a:rPr dirty="0" err="1"/>
              <a:t>신호와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출력될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프린터로</a:t>
            </a:r>
            <a:r>
              <a:rPr dirty="0"/>
              <a:t> </a:t>
            </a:r>
            <a:r>
              <a:rPr dirty="0" err="1"/>
              <a:t>전송한다</a:t>
            </a:r>
            <a:r>
              <a:rPr lang="en-US" altLang="ko-KR" dirty="0"/>
              <a:t>.</a:t>
            </a:r>
          </a:p>
          <a:p>
            <a:pPr lvl="1" latinLnBrk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1677" y="4653136"/>
            <a:ext cx="5186399" cy="19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defRPr/>
            </a:pPr>
            <a:r>
              <a:rPr lang="ko-KR" dirty="0"/>
              <a:t>컴퓨터와 입출력장치가 연결되는 방법에 따라 컴퓨터 동작특성이 </a:t>
            </a:r>
            <a:r>
              <a:rPr lang="ko-KR" altLang="en-US" dirty="0"/>
              <a:t>다르</a:t>
            </a:r>
            <a:r>
              <a:rPr lang="ko-KR" dirty="0"/>
              <a:t>다</a:t>
            </a:r>
            <a:r>
              <a:rPr dirty="0"/>
              <a:t>. </a:t>
            </a:r>
          </a:p>
          <a:p>
            <a:pPr lvl="1">
              <a:defRPr/>
            </a:pPr>
            <a:r>
              <a:rPr altLang="ko-KR" dirty="0" err="1"/>
              <a:t>컴퓨터</a:t>
            </a:r>
            <a:r>
              <a:rPr altLang="ko-KR" dirty="0"/>
              <a:t> </a:t>
            </a: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구성방법</a:t>
            </a:r>
            <a:endParaRPr lang="en-US" altLang="ko-KR" dirty="0"/>
          </a:p>
          <a:p>
            <a:pPr marL="269875" lvl="2" indent="0">
              <a:buFont typeface="Wingdings" pitchFamily="2" charset="2"/>
              <a:buNone/>
              <a:defRPr/>
            </a:pPr>
            <a:endParaRPr dirty="0"/>
          </a:p>
          <a:p>
            <a:pPr marL="269875" lvl="2" indent="0">
              <a:buFont typeface="Wingdings" pitchFamily="2" charset="2"/>
              <a:buNone/>
              <a:defRPr/>
            </a:pPr>
            <a:endParaRPr dirty="0"/>
          </a:p>
          <a:p>
            <a:pPr marL="269875" lvl="2" indent="0">
              <a:buFont typeface="Wingdings" pitchFamily="2" charset="2"/>
              <a:buNone/>
              <a:defRPr/>
            </a:pPr>
            <a:r>
              <a:rPr dirty="0"/>
              <a:t> 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3">
              <a:defRPr/>
            </a:pPr>
            <a:r>
              <a:rPr spc="-100" dirty="0"/>
              <a:t>(a)</a:t>
            </a:r>
            <a:r>
              <a:rPr lang="ko-KR" spc="-100" dirty="0"/>
              <a:t> 중앙 버스에 중앙처리장치</a:t>
            </a:r>
            <a:r>
              <a:rPr spc="-100" dirty="0"/>
              <a:t>, </a:t>
            </a:r>
            <a:r>
              <a:rPr lang="ko-KR" spc="-100" dirty="0"/>
              <a:t>주기억장치 그리고 입출력장치가 연결된 형태다</a:t>
            </a:r>
            <a:r>
              <a:rPr spc="-100" dirty="0"/>
              <a:t>. </a:t>
            </a:r>
          </a:p>
          <a:p>
            <a:pPr lvl="4">
              <a:defRPr/>
            </a:pPr>
            <a:r>
              <a:rPr lang="ko-KR" dirty="0"/>
              <a:t>입출력장치는 입출력 모듈을 통해서 연결된다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/>
              <a:t>이 연결은 제어 동작에 의해서 각 장치가 독립적으로 </a:t>
            </a:r>
            <a:r>
              <a:rPr lang="ko-KR" spc="-100" dirty="0"/>
              <a:t>원활한 데이터 전송이 가능하다</a:t>
            </a:r>
            <a:r>
              <a:rPr spc="-100" dirty="0" smtClean="0"/>
              <a:t>. </a:t>
            </a:r>
            <a:endParaRPr spc="-100" dirty="0"/>
          </a:p>
          <a:p>
            <a:pPr lvl="3">
              <a:defRPr/>
            </a:pPr>
            <a:r>
              <a:rPr dirty="0"/>
              <a:t>(b)</a:t>
            </a:r>
            <a:r>
              <a:rPr lang="ko-KR" dirty="0"/>
              <a:t> </a:t>
            </a:r>
            <a:r>
              <a:rPr dirty="0"/>
              <a:t>CPU</a:t>
            </a:r>
            <a:r>
              <a:rPr lang="ko-KR" dirty="0"/>
              <a:t>가 중앙</a:t>
            </a:r>
            <a:r>
              <a:rPr lang="ko-KR" altLang="en-US" dirty="0"/>
              <a:t>이고</a:t>
            </a:r>
            <a:r>
              <a:rPr lang="ko-KR" dirty="0"/>
              <a:t> 좌우에</a:t>
            </a:r>
            <a:r>
              <a:rPr lang="ko-KR" altLang="en-US" dirty="0"/>
              <a:t>는</a:t>
            </a:r>
            <a:r>
              <a:rPr lang="ko-KR" dirty="0"/>
              <a:t> 주기억장치와 입출력장치가 연결되는 형태다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/>
              <a:t>주기억장치에서 외부 입출력장치로 직접 데이터를 전송할 수 없고 </a:t>
            </a:r>
            <a:r>
              <a:rPr dirty="0"/>
              <a:t>CPU</a:t>
            </a:r>
            <a:r>
              <a:rPr lang="ko-KR" dirty="0"/>
              <a:t>에 의해서 전송이 결정</a:t>
            </a:r>
            <a:r>
              <a:rPr dirty="0"/>
              <a:t> </a:t>
            </a:r>
          </a:p>
          <a:p>
            <a:pPr lvl="3">
              <a:defRPr/>
            </a:pPr>
            <a:r>
              <a:rPr dirty="0"/>
              <a:t>(c)</a:t>
            </a:r>
            <a:r>
              <a:rPr lang="ko-KR" dirty="0"/>
              <a:t> 중앙처리장치</a:t>
            </a:r>
            <a:r>
              <a:rPr dirty="0"/>
              <a:t>, </a:t>
            </a:r>
            <a:r>
              <a:rPr lang="ko-KR" dirty="0"/>
              <a:t>주기억장치</a:t>
            </a:r>
            <a:r>
              <a:rPr dirty="0"/>
              <a:t>, </a:t>
            </a:r>
            <a:r>
              <a:rPr lang="ko-KR" dirty="0"/>
              <a:t>입출력장치 순의 직렬 연결 </a:t>
            </a:r>
            <a:r>
              <a:rPr lang="ko-KR" dirty="0" smtClean="0"/>
              <a:t>형태다</a:t>
            </a:r>
            <a:r>
              <a:rPr dirty="0"/>
              <a:t>. </a:t>
            </a:r>
          </a:p>
          <a:p>
            <a:pPr lvl="4">
              <a:defRPr/>
            </a:pPr>
            <a:r>
              <a:rPr lang="ko-KR" dirty="0"/>
              <a:t>입출력장치가 직접으로 </a:t>
            </a:r>
            <a:r>
              <a:rPr dirty="0"/>
              <a:t>CPU</a:t>
            </a:r>
            <a:r>
              <a:rPr lang="ko-KR" dirty="0"/>
              <a:t>에 데이터를 전송할 수 없고 주기억장치를 꼭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경유해야만 </a:t>
            </a:r>
            <a:r>
              <a:rPr lang="ko-KR" dirty="0"/>
              <a:t>한다</a:t>
            </a:r>
            <a:r>
              <a:rPr dirty="0"/>
              <a:t>. </a:t>
            </a:r>
            <a:r>
              <a:rPr lang="ko-KR" altLang="en-US" dirty="0"/>
              <a:t> </a:t>
            </a:r>
            <a:endParaRPr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63" y="1285860"/>
            <a:ext cx="3079757" cy="20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모듈의</a:t>
            </a:r>
            <a:r>
              <a:rPr altLang="ko-KR" dirty="0"/>
              <a:t> </a:t>
            </a:r>
            <a:r>
              <a:rPr altLang="ko-KR" dirty="0" err="1" smtClean="0"/>
              <a:t>연결</a:t>
            </a:r>
            <a:endParaRPr lang="en-US" altLang="ko-KR" dirty="0" smtClean="0"/>
          </a:p>
          <a:p>
            <a:pPr lvl="1"/>
            <a:r>
              <a:rPr altLang="ko-KR" dirty="0" err="1"/>
              <a:t>컴퓨터에서</a:t>
            </a:r>
            <a:r>
              <a:rPr altLang="ko-KR" dirty="0"/>
              <a:t> 각 </a:t>
            </a:r>
            <a:r>
              <a:rPr altLang="ko-KR" dirty="0" err="1"/>
              <a:t>장치</a:t>
            </a:r>
            <a:r>
              <a:rPr altLang="ko-KR" dirty="0"/>
              <a:t> </a:t>
            </a:r>
            <a:r>
              <a:rPr altLang="ko-KR" dirty="0" err="1"/>
              <a:t>간의</a:t>
            </a:r>
            <a:r>
              <a:rPr altLang="ko-KR" dirty="0"/>
              <a:t> </a:t>
            </a:r>
            <a:r>
              <a:rPr altLang="ko-KR" dirty="0" err="1"/>
              <a:t>연결은</a:t>
            </a:r>
            <a:r>
              <a:rPr altLang="ko-KR" dirty="0"/>
              <a:t> </a:t>
            </a:r>
            <a:r>
              <a:rPr altLang="ko-KR" dirty="0" err="1"/>
              <a:t>계층적</a:t>
            </a:r>
            <a:r>
              <a:rPr altLang="ko-KR" dirty="0"/>
              <a:t> </a:t>
            </a:r>
            <a:r>
              <a:rPr altLang="ko-KR" dirty="0" err="1"/>
              <a:t>구조를</a:t>
            </a:r>
            <a:r>
              <a:rPr altLang="ko-KR" dirty="0"/>
              <a:t> </a:t>
            </a:r>
            <a:r>
              <a:rPr altLang="ko-KR" dirty="0" err="1"/>
              <a:t>이룬다</a:t>
            </a:r>
            <a:r>
              <a:rPr lang="en-US" altLang="ko-KR" dirty="0"/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입출력장치도 별도의 입출력 버스가 존재하</a:t>
            </a:r>
            <a:r>
              <a:rPr lang="ko-KR" altLang="en-US" dirty="0">
                <a:latin typeface="Arial" charset="0"/>
              </a:rPr>
              <a:t>며</a:t>
            </a:r>
            <a:r>
              <a:rPr lang="ko-KR" dirty="0">
                <a:latin typeface="Arial" charset="0"/>
              </a:rPr>
              <a:t> 다시 시스템 버스에 연결된다</a:t>
            </a:r>
            <a:r>
              <a:rPr dirty="0">
                <a:latin typeface="Arial" charset="0"/>
              </a:rPr>
              <a:t>. </a:t>
            </a:r>
          </a:p>
          <a:p>
            <a:pPr lvl="1"/>
            <a:r>
              <a:rPr altLang="ko-KR" dirty="0" err="1"/>
              <a:t>계층적으로</a:t>
            </a:r>
            <a:r>
              <a:rPr altLang="ko-KR" dirty="0"/>
              <a:t> </a:t>
            </a:r>
            <a:r>
              <a:rPr altLang="ko-KR" dirty="0" err="1"/>
              <a:t>연결된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모듈들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버스 어댑터는 입출력 버스와 시스템 버스를 연결해서 입출력 데이터들에 대한 입출력 제어역할을 수행한다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모듈은 속도 및 동작특성이 유사한 입출력장치들을 제어하고 관리한다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버스는 시스템 버스와 동일하게 데이터 버스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주소 버스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제어 버스로 구성된다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168" y="4214818"/>
            <a:ext cx="4033848" cy="240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입출력장치의 </a:t>
            </a:r>
            <a:r>
              <a:rPr altLang="ko-KR" dirty="0" smtClean="0"/>
              <a:t>주소지정</a:t>
            </a:r>
            <a:r>
              <a:rPr lang="en-US" altLang="ko-KR" dirty="0" smtClean="0"/>
              <a:t>(1)</a:t>
            </a:r>
          </a:p>
          <a:p>
            <a:pPr lvl="3" latinLnBrk="1">
              <a:defRPr/>
            </a:pPr>
            <a:r>
              <a:rPr lang="ko-KR" dirty="0"/>
              <a:t>입출력 모듈에는 여러 개의 입출력장치가 연결되어 있으므로</a:t>
            </a:r>
            <a:r>
              <a:rPr dirty="0"/>
              <a:t>, </a:t>
            </a:r>
            <a:r>
              <a:rPr lang="ko-KR" dirty="0"/>
              <a:t>각 장치들을 구분할 수 있도록 고유의 번호 또는 주소가 지정되어 있다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lang="ko-KR" dirty="0"/>
              <a:t>기억장치</a:t>
            </a:r>
            <a:r>
              <a:rPr dirty="0"/>
              <a:t>-</a:t>
            </a:r>
            <a:r>
              <a:rPr lang="ko-KR" dirty="0"/>
              <a:t>사상</a:t>
            </a:r>
            <a:r>
              <a:rPr dirty="0"/>
              <a:t> </a:t>
            </a:r>
            <a:r>
              <a:rPr lang="ko-KR" dirty="0"/>
              <a:t>방식과 분리형 입출력</a:t>
            </a:r>
            <a:r>
              <a:rPr dirty="0"/>
              <a:t> </a:t>
            </a:r>
            <a:r>
              <a:rPr lang="ko-KR" dirty="0"/>
              <a:t>방식의 두 가지 주소 지정 방식이 있다</a:t>
            </a:r>
            <a:r>
              <a:rPr dirty="0" smtClean="0"/>
              <a:t>.</a:t>
            </a:r>
          </a:p>
          <a:p>
            <a:pPr lvl="3" latinLnBrk="1">
              <a:defRPr/>
            </a:pPr>
            <a:endParaRPr dirty="0" smtClean="0"/>
          </a:p>
          <a:p>
            <a:pPr lvl="1" latinLnBrk="1">
              <a:defRPr/>
            </a:pPr>
            <a:r>
              <a:rPr lang="ko-KR" altLang="en-US" dirty="0"/>
              <a:t>기억장치</a:t>
            </a:r>
            <a:r>
              <a:rPr lang="en-US" altLang="ko-KR" dirty="0"/>
              <a:t>-</a:t>
            </a:r>
            <a:r>
              <a:rPr lang="ko-KR" altLang="en-US" dirty="0"/>
              <a:t>사상 방식 </a:t>
            </a:r>
            <a:r>
              <a:rPr lang="en-US" altLang="ko-KR" dirty="0"/>
              <a:t>(memory-mapped) </a:t>
            </a:r>
            <a:endParaRPr lang="ko-KR" altLang="en-US" dirty="0"/>
          </a:p>
          <a:p>
            <a:pPr lvl="3" latinLnBrk="1">
              <a:defRPr/>
            </a:pPr>
            <a:r>
              <a:rPr lang="ko-KR" altLang="en-US" dirty="0"/>
              <a:t>입출력장치와 주기억장치는 하나의 주소 공간을 공유한다</a:t>
            </a:r>
            <a:r>
              <a:rPr lang="en-US" altLang="ko-KR" dirty="0"/>
              <a:t>. </a:t>
            </a:r>
          </a:p>
          <a:p>
            <a:pPr lvl="4">
              <a:defRPr/>
            </a:pPr>
            <a:r>
              <a:rPr lang="ko-KR" altLang="en-US" dirty="0"/>
              <a:t>기억장치 주소 영역의 일부분을 입출력장치의 주소 영역으로 할당하는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</a:p>
          <a:p>
            <a:pPr lvl="4">
              <a:defRPr/>
            </a:pPr>
            <a:endParaRPr lang="ko-KR" altLang="en-US" dirty="0"/>
          </a:p>
          <a:p>
            <a:pPr lvl="3" latinLnBrk="1">
              <a:defRPr/>
            </a:pPr>
            <a:r>
              <a:rPr lang="ko-KR" altLang="en-US" spc="-100" dirty="0"/>
              <a:t>기억장치의 읽기</a:t>
            </a:r>
            <a:r>
              <a:rPr lang="en-US" altLang="ko-KR" spc="-100" dirty="0"/>
              <a:t>/</a:t>
            </a:r>
            <a:r>
              <a:rPr lang="ko-KR" altLang="en-US" spc="-100" dirty="0"/>
              <a:t> 쓰기 신호를 입출력장치의 읽기</a:t>
            </a:r>
            <a:r>
              <a:rPr lang="en-US" altLang="ko-KR" spc="-100" dirty="0"/>
              <a:t>/</a:t>
            </a:r>
            <a:r>
              <a:rPr lang="ko-KR" altLang="en-US" spc="-100" dirty="0"/>
              <a:t> 쓰기 신호로 사용이 </a:t>
            </a:r>
            <a:r>
              <a:rPr lang="ko-KR" altLang="en-US" spc="-100" dirty="0" smtClean="0"/>
              <a:t>가능하다</a:t>
            </a:r>
            <a:r>
              <a:rPr lang="en-US" altLang="ko-KR" spc="-100" dirty="0" smtClean="0"/>
              <a:t>. </a:t>
            </a:r>
            <a:endParaRPr lang="ko-KR" altLang="en-US" spc="-100" dirty="0"/>
          </a:p>
          <a:p>
            <a:pPr lvl="3" latinLnBrk="1">
              <a:defRPr/>
            </a:pPr>
            <a:r>
              <a:rPr lang="ko-KR" altLang="en-US" spc="-100" dirty="0"/>
              <a:t>프로그램에서 기억장치 관련 명령어들을 입출력장치 제어에도 사용이 가능하다</a:t>
            </a:r>
            <a:r>
              <a:rPr lang="en-US" altLang="ko-KR" spc="-100" dirty="0"/>
              <a:t>. </a:t>
            </a:r>
          </a:p>
          <a:p>
            <a:pPr lvl="3" latinLnBrk="1">
              <a:defRPr/>
            </a:pPr>
            <a:r>
              <a:rPr lang="ko-KR" altLang="en-US" dirty="0"/>
              <a:t>입출력장치가 기억장치 주소 영역을 사용하므로 기억장치의 주소 공간이 </a:t>
            </a:r>
            <a:r>
              <a:rPr lang="ko-KR" altLang="en-US" dirty="0" smtClean="0"/>
              <a:t>감소한다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0" indent="0" latinLnBrk="1">
              <a:buNone/>
              <a:defRPr/>
            </a:pPr>
            <a:endParaRPr 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dirty="0" smtClean="0"/>
              <a:t>기억장치</a:t>
            </a:r>
            <a:r>
              <a:rPr lang="en-US" altLang="ko-KR" dirty="0" err="1"/>
              <a:t>-</a:t>
            </a:r>
            <a:r>
              <a:rPr dirty="0" err="1"/>
              <a:t>사상</a:t>
            </a:r>
            <a:r>
              <a:rPr dirty="0"/>
              <a:t> </a:t>
            </a:r>
            <a:r>
              <a:rPr dirty="0" err="1"/>
              <a:t>방식의</a:t>
            </a:r>
            <a:r>
              <a:rPr dirty="0"/>
              <a:t> </a:t>
            </a:r>
            <a:r>
              <a:rPr dirty="0" err="1"/>
              <a:t>개념</a:t>
            </a:r>
            <a:endParaRPr dirty="0"/>
          </a:p>
          <a:p>
            <a:pPr lvl="3">
              <a:defRPr/>
            </a:pPr>
            <a:r>
              <a:rPr dirty="0"/>
              <a:t>10</a:t>
            </a:r>
            <a:r>
              <a:rPr lang="ko-KR" altLang="en-US" dirty="0"/>
              <a:t>비트의 주소영역을 사용한다고 할 때 </a:t>
            </a:r>
            <a:r>
              <a:rPr dirty="0" smtClean="0"/>
              <a:t>0</a:t>
            </a:r>
            <a:r>
              <a:rPr lang="ko-KR" altLang="en-US" dirty="0"/>
              <a:t>번지∼</a:t>
            </a:r>
            <a:r>
              <a:rPr dirty="0"/>
              <a:t>511</a:t>
            </a:r>
            <a:r>
              <a:rPr lang="ko-KR" altLang="en-US" dirty="0"/>
              <a:t>번지까지의 상위 </a:t>
            </a:r>
            <a:r>
              <a:rPr dirty="0"/>
              <a:t>512</a:t>
            </a:r>
            <a:r>
              <a:rPr lang="ko-KR" altLang="en-US" dirty="0"/>
              <a:t>개 주소는 기억장치의 </a:t>
            </a:r>
            <a:r>
              <a:rPr lang="ko-KR" altLang="en-US" dirty="0" smtClean="0"/>
              <a:t>주소 </a:t>
            </a:r>
            <a:r>
              <a:rPr lang="ko-KR" altLang="en-US" dirty="0"/>
              <a:t>공간을 위해서 </a:t>
            </a:r>
            <a:r>
              <a:rPr lang="ko-KR" altLang="en-US" dirty="0" smtClean="0"/>
              <a:t>할당한다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나머지 </a:t>
            </a:r>
            <a:r>
              <a:rPr dirty="0"/>
              <a:t>512</a:t>
            </a:r>
            <a:r>
              <a:rPr lang="ko-KR" altLang="en-US" dirty="0"/>
              <a:t>번지∼</a:t>
            </a:r>
            <a:r>
              <a:rPr dirty="0"/>
              <a:t>102</a:t>
            </a:r>
            <a:r>
              <a:rPr lang="ko-KR" altLang="en-US" dirty="0"/>
              <a:t>번지까지의 하위 </a:t>
            </a:r>
            <a:r>
              <a:rPr dirty="0"/>
              <a:t>512</a:t>
            </a:r>
            <a:r>
              <a:rPr lang="ko-KR" altLang="en-US" dirty="0"/>
              <a:t>개 주소는 입출력장치들의 주소 공간을 위해서 할당한다</a:t>
            </a:r>
            <a:r>
              <a:rPr dirty="0"/>
              <a:t>.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2756052" cy="309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입출력장치의</a:t>
            </a:r>
            <a:r>
              <a:rPr dirty="0" smtClean="0"/>
              <a:t> </a:t>
            </a:r>
            <a:r>
              <a:rPr dirty="0" err="1" smtClean="0"/>
              <a:t>주소지정</a:t>
            </a:r>
            <a:r>
              <a:rPr lang="en-US" altLang="ko-KR" dirty="0" smtClean="0"/>
              <a:t>(2)</a:t>
            </a:r>
          </a:p>
          <a:p>
            <a:pPr lvl="1" latinLnBrk="1"/>
            <a:r>
              <a:rPr altLang="ko-KR" dirty="0" err="1"/>
              <a:t>분리형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(isolated I/0 </a:t>
            </a:r>
            <a:r>
              <a:rPr altLang="ko-KR" dirty="0" err="1"/>
              <a:t>또는</a:t>
            </a:r>
            <a:r>
              <a:rPr lang="en-US" altLang="ko-KR" dirty="0"/>
              <a:t> I/O mapped)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입출력장치의 주소 공간을 기억장치 주소 공간과는 별도의 기억장치에 할당하는 방식이다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따라서 입출력 제어를 위해서 별도의 입출력 명령어를 사용하기 때문에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별도의 입출력장치에 대한 읽기 쓰기 신호가 필요하다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주소 공간은 기억장치 주소 공간과는 별도로 지정이 가능하지만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제어를 위해 입출력장치 명령어들만 이용할 수 있기 때문에 프로그래밍이 복잡해져서 불편하다</a:t>
            </a:r>
            <a:r>
              <a:rPr dirty="0">
                <a:latin typeface="Arial" charset="0"/>
              </a:rPr>
              <a:t>. </a:t>
            </a:r>
          </a:p>
          <a:p>
            <a:pPr lvl="1"/>
            <a:r>
              <a:rPr altLang="ko-KR" dirty="0" err="1"/>
              <a:t>분리형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개념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주소 비트가 각각</a:t>
            </a:r>
            <a:r>
              <a:rPr dirty="0">
                <a:latin typeface="Arial" charset="0"/>
              </a:rPr>
              <a:t> 10</a:t>
            </a:r>
            <a:r>
              <a:rPr lang="ko-KR" dirty="0" err="1">
                <a:latin typeface="Arial" charset="0"/>
              </a:rPr>
              <a:t>비트일때</a:t>
            </a:r>
            <a:r>
              <a:rPr lang="ko-KR" dirty="0">
                <a:latin typeface="Arial" charset="0"/>
              </a:rPr>
              <a:t> 기억장치 주소와 입출력 주소는 각각</a:t>
            </a:r>
            <a:r>
              <a:rPr dirty="0">
                <a:latin typeface="Arial" charset="0"/>
              </a:rPr>
              <a:t> 1024</a:t>
            </a:r>
            <a:r>
              <a:rPr lang="ko-KR" dirty="0">
                <a:latin typeface="Arial" charset="0"/>
              </a:rPr>
              <a:t>개씩 할당이 가능하다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857760"/>
            <a:ext cx="4214842" cy="175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전송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3" latinLnBrk="1"/>
            <a:r>
              <a:rPr lang="ko-KR" dirty="0">
                <a:latin typeface="Arial" charset="0"/>
              </a:rPr>
              <a:t>독립된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개 이상의 입력장치 및 출력장치가 비동기적으로 데이터를 전송하는 경우에는 데이터의 전송을 알리는 방법이 필요하다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컴퓨터에서는 이와 같이 데이터 전송을 알리는 방법으로 </a:t>
            </a:r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이용하는 </a:t>
            </a:r>
            <a:r>
              <a:rPr lang="ko-KR" dirty="0">
                <a:latin typeface="Arial" charset="0"/>
              </a:rPr>
              <a:t>방법과 제어 신호를 이용하는 </a:t>
            </a:r>
            <a:r>
              <a:rPr lang="ko-KR" dirty="0" err="1">
                <a:latin typeface="Arial" charset="0"/>
              </a:rPr>
              <a:t>핸드셰이킹</a:t>
            </a:r>
            <a:r>
              <a:rPr lang="ko-KR" dirty="0">
                <a:latin typeface="Arial" charset="0"/>
              </a:rPr>
              <a:t> 방법이 있다</a:t>
            </a:r>
            <a:r>
              <a:rPr dirty="0">
                <a:latin typeface="Arial" charset="0"/>
              </a:rPr>
              <a:t>.   </a:t>
            </a:r>
            <a:endParaRPr dirty="0" smtClean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스트로브</a:t>
            </a:r>
            <a:r>
              <a:rPr lang="en-US" altLang="ko-KR" dirty="0"/>
              <a:t>(Strobe) </a:t>
            </a:r>
            <a:r>
              <a:rPr altLang="ko-KR" dirty="0" err="1"/>
              <a:t>신호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송신 측에서 데이터를 전송하는 경우 전송되는 것을 수신 측에 알려주기 위해 별도의 신호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이 신호를 전달하기 위해서는 별도의 회선이 필요하므로 데이터 버스 외에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추가적인 </a:t>
            </a:r>
            <a:r>
              <a:rPr lang="ko-KR" dirty="0">
                <a:latin typeface="Arial" charset="0"/>
              </a:rPr>
              <a:t>회선을 설치해야 한다</a:t>
            </a:r>
            <a:r>
              <a:rPr dirty="0">
                <a:latin typeface="Arial" charset="0"/>
              </a:rPr>
              <a:t>.. </a:t>
            </a:r>
          </a:p>
          <a:p>
            <a:pPr lvl="3" latinLnBrk="1"/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신호를 보내는 방법은 송신 측에서 수신 측으로 보내는 방법과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수신 </a:t>
            </a:r>
            <a:r>
              <a:rPr lang="ko-KR" dirty="0">
                <a:latin typeface="Arial" charset="0"/>
              </a:rPr>
              <a:t>측에서 송신 측으로 보내는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가지 방법이 존재한다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전송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3" latinLnBrk="1"/>
            <a:r>
              <a:rPr lang="ko-KR" dirty="0">
                <a:latin typeface="Arial" charset="0"/>
              </a:rPr>
              <a:t>독립된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개 이상의 입력장치 및 출력장치가 비동기적으로 데이터를 전송하는 경우에는 데이터의 전송을 알리는 방법이 필요하다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컴퓨터에서는 이와 같이 데이터 전송을 알리는 방법으로 </a:t>
            </a:r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신호를 이용하는 방법과 제어 신호를 이용하는 </a:t>
            </a:r>
            <a:r>
              <a:rPr lang="ko-KR" dirty="0" err="1">
                <a:latin typeface="Arial" charset="0"/>
              </a:rPr>
              <a:t>핸드셰이킹</a:t>
            </a:r>
            <a:r>
              <a:rPr lang="ko-KR" dirty="0">
                <a:latin typeface="Arial" charset="0"/>
              </a:rPr>
              <a:t> 방법이 있다</a:t>
            </a:r>
            <a:r>
              <a:rPr dirty="0">
                <a:latin typeface="Arial" charset="0"/>
              </a:rPr>
              <a:t>.   </a:t>
            </a:r>
            <a:endParaRPr dirty="0" smtClean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 smtClean="0"/>
              <a:t>스트로브</a:t>
            </a:r>
            <a:r>
              <a:rPr lang="en-US" altLang="ko-KR" dirty="0" smtClean="0"/>
              <a:t> </a:t>
            </a:r>
            <a:r>
              <a:rPr altLang="ko-KR" dirty="0" err="1"/>
              <a:t>신호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송신 측에서 데이터를 전송하는 경우 전송되는 것을 수신 측에 알려주기 위해 별도의 </a:t>
            </a:r>
            <a:r>
              <a:rPr lang="ko-KR" dirty="0" smtClean="0">
                <a:latin typeface="Arial" charset="0"/>
              </a:rPr>
              <a:t>신호</a:t>
            </a:r>
            <a:r>
              <a:rPr lang="ko-KR" altLang="en-US" dirty="0" smtClean="0">
                <a:latin typeface="Arial" charset="0"/>
              </a:rPr>
              <a:t>를 </a:t>
            </a:r>
            <a:r>
              <a:rPr lang="ko-KR" altLang="en-US" dirty="0" err="1" smtClean="0">
                <a:latin typeface="Arial" charset="0"/>
              </a:rPr>
              <a:t>스트로브</a:t>
            </a:r>
            <a:r>
              <a:rPr lang="en-US" altLang="ko-KR" dirty="0" smtClean="0"/>
              <a:t>(</a:t>
            </a:r>
            <a:r>
              <a:rPr lang="en-US" altLang="ko-KR" dirty="0"/>
              <a:t>Strobe)</a:t>
            </a:r>
            <a:r>
              <a:rPr lang="ko-KR" altLang="en-US" dirty="0" smtClean="0">
                <a:latin typeface="Arial" charset="0"/>
              </a:rPr>
              <a:t> 신호라 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이 신호를 전달하기 위해서는 별도의 회선이 필요하므로 데이터 버스 외에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추가적인 </a:t>
            </a:r>
            <a:r>
              <a:rPr lang="ko-KR" dirty="0">
                <a:latin typeface="Arial" charset="0"/>
              </a:rPr>
              <a:t>회선을 설치해야 한다</a:t>
            </a:r>
            <a:r>
              <a:rPr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신호를 보내는 방법은 송신 측에서 수신 측으로 보내는 방법과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수신 </a:t>
            </a:r>
            <a:r>
              <a:rPr lang="ko-KR" dirty="0">
                <a:latin typeface="Arial" charset="0"/>
              </a:rPr>
              <a:t>측에서 송신 측으로 보내는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가지 방법이 존재한다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 latinLnBrk="1"/>
            <a:endParaRPr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스트로브</a:t>
            </a:r>
            <a:r>
              <a:rPr dirty="0"/>
              <a:t> </a:t>
            </a:r>
            <a:r>
              <a:rPr dirty="0" err="1"/>
              <a:t>신호</a:t>
            </a:r>
            <a:r>
              <a:rPr dirty="0"/>
              <a:t> </a:t>
            </a:r>
            <a:r>
              <a:rPr dirty="0" err="1" smtClean="0"/>
              <a:t>전송방법</a:t>
            </a:r>
            <a:endParaRPr lang="en-US" dirty="0" smtClean="0"/>
          </a:p>
          <a:p>
            <a:pPr lvl="1"/>
            <a:r>
              <a:rPr altLang="ko-KR" dirty="0" err="1"/>
              <a:t>송신</a:t>
            </a:r>
            <a:r>
              <a:rPr altLang="ko-KR" dirty="0"/>
              <a:t> </a:t>
            </a:r>
            <a:r>
              <a:rPr altLang="ko-KR" dirty="0" err="1"/>
              <a:t>측에서</a:t>
            </a:r>
            <a:r>
              <a:rPr altLang="ko-KR" dirty="0"/>
              <a:t> </a:t>
            </a:r>
            <a:r>
              <a:rPr altLang="ko-KR" dirty="0" err="1"/>
              <a:t>수신</a:t>
            </a:r>
            <a:r>
              <a:rPr altLang="ko-KR" dirty="0"/>
              <a:t> </a:t>
            </a:r>
            <a:r>
              <a:rPr altLang="ko-KR" dirty="0" err="1"/>
              <a:t>측으로</a:t>
            </a:r>
            <a:r>
              <a:rPr altLang="ko-KR" dirty="0"/>
              <a:t> </a:t>
            </a:r>
            <a:r>
              <a:rPr altLang="ko-KR" dirty="0" err="1"/>
              <a:t>스트로브</a:t>
            </a:r>
            <a:r>
              <a:rPr altLang="ko-KR" dirty="0"/>
              <a:t> </a:t>
            </a:r>
            <a:r>
              <a:rPr altLang="ko-KR" dirty="0" err="1"/>
              <a:t>신호를</a:t>
            </a:r>
            <a:r>
              <a:rPr altLang="ko-KR" dirty="0"/>
              <a:t> </a:t>
            </a:r>
            <a:r>
              <a:rPr altLang="ko-KR" dirty="0" err="1"/>
              <a:t>보내는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송신 측</a:t>
            </a:r>
            <a:r>
              <a:rPr lang="ko-KR" altLang="en-US" dirty="0">
                <a:latin typeface="Arial" charset="0"/>
              </a:rPr>
              <a:t>의</a:t>
            </a:r>
            <a:r>
              <a:rPr lang="ko-KR" dirty="0">
                <a:latin typeface="Arial" charset="0"/>
              </a:rPr>
              <a:t> </a:t>
            </a: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에서  </a:t>
            </a:r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신호를 수신 측에 해당하는 출력장치에 보낸다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출력장치는 </a:t>
            </a:r>
            <a:r>
              <a:rPr lang="ko-KR" dirty="0" err="1">
                <a:latin typeface="Arial" charset="0"/>
              </a:rPr>
              <a:t>스트로브</a:t>
            </a:r>
            <a:r>
              <a:rPr lang="ko-KR" dirty="0">
                <a:latin typeface="Arial" charset="0"/>
              </a:rPr>
              <a:t> 신호와 데이터 버스에서 데이터를 수신한다</a:t>
            </a:r>
            <a:r>
              <a:rPr dirty="0">
                <a:latin typeface="Arial" charset="0"/>
              </a:rPr>
              <a:t>.</a:t>
            </a:r>
          </a:p>
          <a:p>
            <a:pPr lvl="2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1">
              <a:buNone/>
            </a:pPr>
            <a:endParaRPr lang="en-US" altLang="ko-KR" dirty="0"/>
          </a:p>
          <a:p>
            <a:pPr lvl="1"/>
            <a:r>
              <a:rPr altLang="ko-KR" dirty="0" err="1"/>
              <a:t>수신</a:t>
            </a:r>
            <a:r>
              <a:rPr altLang="ko-KR" dirty="0"/>
              <a:t> </a:t>
            </a:r>
            <a:r>
              <a:rPr altLang="ko-KR" dirty="0" err="1"/>
              <a:t>측에서</a:t>
            </a:r>
            <a:r>
              <a:rPr altLang="ko-KR" dirty="0"/>
              <a:t> </a:t>
            </a:r>
            <a:r>
              <a:rPr dirty="0" err="1"/>
              <a:t>송신</a:t>
            </a:r>
            <a:r>
              <a:rPr dirty="0"/>
              <a:t> </a:t>
            </a:r>
            <a:r>
              <a:rPr dirty="0" err="1"/>
              <a:t>측으로</a:t>
            </a:r>
            <a:r>
              <a:rPr dirty="0"/>
              <a:t> </a:t>
            </a:r>
            <a:r>
              <a:rPr altLang="ko-KR" dirty="0" err="1"/>
              <a:t>스트로브</a:t>
            </a:r>
            <a:r>
              <a:rPr altLang="ko-KR" dirty="0"/>
              <a:t> </a:t>
            </a:r>
            <a:r>
              <a:rPr altLang="ko-KR" dirty="0" err="1"/>
              <a:t>신호를</a:t>
            </a:r>
            <a:r>
              <a:rPr altLang="ko-KR" dirty="0"/>
              <a:t> </a:t>
            </a:r>
            <a:r>
              <a:rPr altLang="ko-KR" dirty="0" err="1"/>
              <a:t>보내는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spc="-100" dirty="0">
                <a:latin typeface="Arial" charset="0"/>
              </a:rPr>
              <a:t>수신 측에서 </a:t>
            </a:r>
            <a:r>
              <a:rPr lang="ko-KR" spc="-100" dirty="0" err="1">
                <a:latin typeface="Arial" charset="0"/>
              </a:rPr>
              <a:t>스트로브</a:t>
            </a:r>
            <a:r>
              <a:rPr lang="ko-KR" spc="-100" dirty="0">
                <a:latin typeface="Arial" charset="0"/>
              </a:rPr>
              <a:t> 신호를 송신 측에 전달하여 데이터에 대한 전송을 </a:t>
            </a:r>
            <a:r>
              <a:rPr lang="ko-KR" spc="-100" dirty="0" smtClean="0">
                <a:latin typeface="Arial" charset="0"/>
              </a:rPr>
              <a:t>요청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 </a:t>
            </a:r>
            <a:endParaRPr spc="-100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송신 측에서는 데이터 버스에 전송할 데이터를 보내고 수신 측에서는 이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데이터를 수신하게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2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marL="0" indent="0">
              <a:tabLst>
                <a:tab pos="269875" algn="l"/>
              </a:tabLst>
            </a:pPr>
            <a:endParaRPr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507" y="2500306"/>
            <a:ext cx="5561824" cy="133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896" y="5214950"/>
            <a:ext cx="6263500" cy="144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 smtClean="0"/>
              <a:t>입력장치와 출력장치의 개념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입출력 모듈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입출력장치의 연결과 데이터 전송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입출력의 제어 기법</a:t>
            </a:r>
            <a:endParaRPr lang="ko-KR" altLang="en-US" dirty="0"/>
          </a:p>
          <a:p>
            <a:pPr>
              <a:defRPr/>
            </a:pP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3.2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전송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1" latinLnBrk="1"/>
            <a:r>
              <a:rPr altLang="ko-KR" dirty="0" err="1" smtClean="0"/>
              <a:t>핸드셰이킹</a:t>
            </a:r>
            <a:r>
              <a:rPr lang="en-US" altLang="ko-KR" dirty="0" smtClean="0"/>
              <a:t>(</a:t>
            </a:r>
            <a:r>
              <a:rPr lang="en-US" altLang="ko-KR" dirty="0"/>
              <a:t>handshaking) </a:t>
            </a:r>
            <a:endParaRPr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송</a:t>
            </a:r>
            <a:r>
              <a:rPr lang="ko-KR" altLang="en-US" dirty="0">
                <a:latin typeface="Arial" charset="0"/>
              </a:rPr>
              <a:t>수</a:t>
            </a:r>
            <a:r>
              <a:rPr lang="ko-KR" dirty="0">
                <a:latin typeface="Arial" charset="0"/>
              </a:rPr>
              <a:t>신 측 양쪽에서 제어 신호를 보내서 데이터의 전송을 알려주는 </a:t>
            </a:r>
            <a:r>
              <a:rPr lang="ko-KR" dirty="0" smtClean="0">
                <a:latin typeface="Arial" charset="0"/>
              </a:rPr>
              <a:t>방법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 버스 외에 양쪽에서 제어 신호를 보내주는 별도의 회선을 각각 가지고 있어야 </a:t>
            </a:r>
            <a:r>
              <a:rPr lang="ko-KR" altLang="en-US" dirty="0">
                <a:latin typeface="Arial" charset="0"/>
              </a:rPr>
              <a:t>한</a:t>
            </a:r>
            <a:r>
              <a:rPr lang="ko-KR" dirty="0">
                <a:latin typeface="Arial" charset="0"/>
              </a:rPr>
              <a:t>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dirty="0" err="1">
                <a:latin typeface="Arial" charset="0"/>
              </a:rPr>
              <a:t>핸드셰이킹</a:t>
            </a:r>
            <a:r>
              <a:rPr lang="ko-KR" dirty="0">
                <a:latin typeface="Arial" charset="0"/>
              </a:rPr>
              <a:t> 방법의 구조와 시간 펄스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 버스 외에 제어 버스를 통해서 제어 신호를 송신하는 것을 확인할 수 있다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dirty="0" err="1">
                <a:latin typeface="Arial" charset="0"/>
              </a:rPr>
              <a:t>시간도에서</a:t>
            </a:r>
            <a:r>
              <a:rPr lang="ko-KR" dirty="0">
                <a:latin typeface="Arial" charset="0"/>
              </a:rPr>
              <a:t> 데이터 전송이 시작되면 주기억장치는 송신 제어 신호를 전송하고 출력장치는 송신 신호를 확인하고 데이터를 수신한다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수신이 완료되면 출력장치는 주기억장치에 수신 제어 신호를 전송하여 송신 측에 수신이 완료된 것을 알려준다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77" y="4600596"/>
            <a:ext cx="7648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dirty="0" smtClean="0"/>
              <a:t>입출력장치의 연결과 데이터 전송 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핸드셰이킹에서</a:t>
            </a:r>
            <a:r>
              <a:rPr dirty="0"/>
              <a:t> </a:t>
            </a:r>
            <a:r>
              <a:rPr altLang="ko-KR" dirty="0" err="1"/>
              <a:t>목적지</a:t>
            </a:r>
            <a:r>
              <a:rPr altLang="ko-KR" dirty="0"/>
              <a:t> </a:t>
            </a:r>
            <a:r>
              <a:rPr altLang="ko-KR" dirty="0" err="1"/>
              <a:t>개시</a:t>
            </a:r>
            <a:r>
              <a:rPr altLang="ko-KR" dirty="0"/>
              <a:t> </a:t>
            </a:r>
            <a:r>
              <a:rPr altLang="ko-KR" dirty="0" err="1"/>
              <a:t>절차</a:t>
            </a:r>
            <a:r>
              <a:rPr altLang="ko-KR" dirty="0"/>
              <a:t> </a:t>
            </a:r>
            <a:endParaRPr lang="en-US" altLang="ko-KR" dirty="0" smtClean="0"/>
          </a:p>
          <a:p>
            <a:pPr lvl="3">
              <a:defRPr/>
            </a:pPr>
            <a:r>
              <a:rPr lang="ko-KR" dirty="0"/>
              <a:t>수신 측이 데이터 전송을 먼저 요구하는 </a:t>
            </a:r>
            <a:r>
              <a:rPr lang="ko-KR" altLang="en-US" dirty="0"/>
              <a:t>것을 </a:t>
            </a:r>
            <a:r>
              <a:rPr lang="ko-KR" dirty="0"/>
              <a:t>목적지 개시 전송 방법이라고 </a:t>
            </a:r>
            <a:r>
              <a:rPr lang="ko-KR" altLang="en-US" dirty="0"/>
              <a:t>한다</a:t>
            </a:r>
            <a:r>
              <a:rPr dirty="0"/>
              <a:t>.</a:t>
            </a:r>
          </a:p>
          <a:p>
            <a:pPr lvl="1">
              <a:defRPr/>
            </a:pPr>
            <a:r>
              <a:rPr altLang="ko-KR" dirty="0" err="1"/>
              <a:t>목적지</a:t>
            </a:r>
            <a:r>
              <a:rPr altLang="ko-KR" dirty="0"/>
              <a:t> </a:t>
            </a:r>
            <a:r>
              <a:rPr altLang="ko-KR" dirty="0" err="1"/>
              <a:t>개시</a:t>
            </a:r>
            <a:r>
              <a:rPr altLang="ko-KR" dirty="0"/>
              <a:t> </a:t>
            </a:r>
            <a:r>
              <a:rPr altLang="ko-KR" dirty="0" err="1"/>
              <a:t>절차</a:t>
            </a:r>
            <a:r>
              <a:rPr altLang="ko-KR" dirty="0"/>
              <a:t> </a:t>
            </a:r>
            <a:r>
              <a:rPr altLang="ko-KR" dirty="0" err="1"/>
              <a:t>과정</a:t>
            </a:r>
            <a:endParaRPr lang="en-US" altLang="ko-KR" dirty="0"/>
          </a:p>
          <a:p>
            <a:pPr lvl="3">
              <a:defRPr/>
            </a:pPr>
            <a:r>
              <a:rPr lang="ko-KR" dirty="0" err="1"/>
              <a:t>수신측</a:t>
            </a:r>
            <a:r>
              <a:rPr lang="ko-KR" dirty="0"/>
              <a:t> 출력장치는 준비 신호</a:t>
            </a:r>
            <a:r>
              <a:rPr dirty="0"/>
              <a:t> RD(Ready)</a:t>
            </a:r>
            <a:r>
              <a:rPr lang="ko-KR" dirty="0" smtClean="0"/>
              <a:t>신호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sz="1800" dirty="0" smtClean="0"/>
              <a:t>를 </a:t>
            </a:r>
            <a:r>
              <a:rPr lang="ko-KR" sz="1800" dirty="0"/>
              <a:t>송신 측 </a:t>
            </a:r>
            <a:r>
              <a:rPr sz="1800" dirty="0"/>
              <a:t>CPU</a:t>
            </a:r>
            <a:r>
              <a:rPr lang="ko-KR" sz="1800" dirty="0"/>
              <a:t>에 전달한다</a:t>
            </a:r>
            <a:r>
              <a:rPr sz="1800" dirty="0"/>
              <a:t>. </a:t>
            </a:r>
          </a:p>
          <a:p>
            <a:pPr lvl="3">
              <a:defRPr/>
            </a:pPr>
            <a:r>
              <a:rPr dirty="0"/>
              <a:t>CPU</a:t>
            </a:r>
            <a:r>
              <a:rPr lang="ko-KR" dirty="0"/>
              <a:t>는 데이터를 데이터 버스에 </a:t>
            </a:r>
            <a:r>
              <a:rPr lang="ko-KR" dirty="0" smtClean="0"/>
              <a:t>싣고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sz="1800" dirty="0" smtClean="0"/>
              <a:t>송신 </a:t>
            </a:r>
            <a:r>
              <a:rPr lang="ko-KR" sz="1800" dirty="0"/>
              <a:t>신호</a:t>
            </a:r>
            <a:r>
              <a:rPr sz="1800" dirty="0"/>
              <a:t> DV(Data Valid)</a:t>
            </a:r>
            <a:r>
              <a:rPr lang="ko-KR" sz="1800" dirty="0" err="1"/>
              <a:t>를</a:t>
            </a:r>
            <a:r>
              <a:rPr lang="ko-KR" sz="1800" dirty="0"/>
              <a:t> 전달한다</a:t>
            </a:r>
            <a:r>
              <a:rPr sz="1800" dirty="0"/>
              <a:t>. </a:t>
            </a:r>
          </a:p>
          <a:p>
            <a:pPr lvl="3">
              <a:defRPr/>
            </a:pPr>
            <a:r>
              <a:rPr dirty="0"/>
              <a:t>DV</a:t>
            </a:r>
            <a:r>
              <a:rPr lang="ko-KR" dirty="0" err="1"/>
              <a:t>를</a:t>
            </a:r>
            <a:r>
              <a:rPr lang="ko-KR" dirty="0"/>
              <a:t> 수신하고 데이터를 수신한 </a:t>
            </a:r>
            <a:r>
              <a:rPr lang="ko-KR" dirty="0" smtClean="0"/>
              <a:t>출력장치는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RD </a:t>
            </a:r>
            <a:r>
              <a:rPr lang="ko-KR" dirty="0"/>
              <a:t>신호를 제거한다</a:t>
            </a:r>
            <a:r>
              <a:rPr dirty="0"/>
              <a:t>. </a:t>
            </a:r>
          </a:p>
          <a:p>
            <a:pPr lvl="3">
              <a:defRPr/>
            </a:pPr>
            <a:r>
              <a:rPr lang="ko-KR" dirty="0"/>
              <a:t>마지막으로 중앙처리장치는 송신신호</a:t>
            </a:r>
            <a:r>
              <a:rPr dirty="0"/>
              <a:t> DV</a:t>
            </a:r>
            <a:r>
              <a:rPr lang="ko-KR" dirty="0" err="1"/>
              <a:t>를</a:t>
            </a:r>
            <a:r>
              <a:rPr lang="ko-KR" dirty="0"/>
              <a:t> 제거하고 초기상태가 된다</a:t>
            </a:r>
            <a:r>
              <a:rPr dirty="0"/>
              <a:t>.</a:t>
            </a:r>
          </a:p>
          <a:p>
            <a:pPr lvl="3">
              <a:defRPr/>
            </a:pPr>
            <a:endParaRPr sz="1200" dirty="0"/>
          </a:p>
          <a:p>
            <a:pPr lvl="1">
              <a:defRPr/>
            </a:pPr>
            <a:r>
              <a:rPr altLang="ko-KR" dirty="0" err="1"/>
              <a:t>핸드셰이킹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r>
              <a:rPr lang="en-US" altLang="ko-KR" dirty="0"/>
              <a:t> </a:t>
            </a:r>
            <a:r>
              <a:rPr dirty="0" err="1"/>
              <a:t>특징</a:t>
            </a:r>
            <a:endParaRPr lang="en-US" altLang="ko-KR" dirty="0"/>
          </a:p>
          <a:p>
            <a:pPr lvl="3">
              <a:defRPr/>
            </a:pPr>
            <a:r>
              <a:rPr lang="ko-KR" dirty="0"/>
              <a:t>송신 측과 수신 측이 동시에 동작하는 방식으로 어느 한쪽의 장치가 잘못되면 데이터의 전송이 이루어지지 않기 때문에 높은 신뢰성을 갖는다</a:t>
            </a:r>
            <a:r>
              <a:rPr dirty="0"/>
              <a:t>. </a:t>
            </a:r>
          </a:p>
          <a:p>
            <a:pPr lvl="3">
              <a:defRPr/>
            </a:pPr>
            <a:r>
              <a:rPr lang="ko-KR" dirty="0"/>
              <a:t>또한 이 방법은 하나의 송신장치에서 여러 개의 수신장치에 데이터를 전송할 수도 있다</a:t>
            </a:r>
            <a:r>
              <a:rPr dirty="0"/>
              <a:t>. </a:t>
            </a:r>
            <a:endParaRPr 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680" y="2066851"/>
            <a:ext cx="3225800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/>
              <a:t>입출력장치가 컴퓨터의 내부 장치와 원활한 통신을 수행하려면 통신을 제어할 수 있는 제어 기법이 </a:t>
            </a:r>
            <a:r>
              <a:rPr altLang="ko-KR" dirty="0" smtClean="0"/>
              <a:t>필요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/>
              <a:t>세 </a:t>
            </a:r>
            <a:r>
              <a:rPr altLang="ko-KR" dirty="0" err="1"/>
              <a:t>가지</a:t>
            </a:r>
            <a:r>
              <a:rPr altLang="ko-KR" dirty="0"/>
              <a:t> </a:t>
            </a:r>
            <a:r>
              <a:rPr altLang="ko-KR" dirty="0" err="1"/>
              <a:t>형태가</a:t>
            </a:r>
            <a:r>
              <a:rPr altLang="ko-KR" dirty="0"/>
              <a:t> </a:t>
            </a:r>
            <a:r>
              <a:rPr altLang="ko-KR" dirty="0" err="1"/>
              <a:t>존재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중앙처리장치가 직접 입출력장치를 제어하는 방식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주기억장치와 입 출력장치가 직접적으로 데이터를 교환하는 직접 기억장치 액세스</a:t>
            </a:r>
            <a:r>
              <a:rPr dirty="0">
                <a:latin typeface="Arial" charset="0"/>
              </a:rPr>
              <a:t>(DMA, Direct Memory Access) </a:t>
            </a:r>
            <a:r>
              <a:rPr lang="ko-KR" dirty="0">
                <a:latin typeface="Arial" charset="0"/>
              </a:rPr>
              <a:t>방식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별도의 입출력 프로세서가 입출력장치를 제어하는 방법</a:t>
            </a:r>
            <a:r>
              <a:rPr dirty="0">
                <a:latin typeface="Arial" charset="0"/>
              </a:rPr>
              <a:t>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중앙처리장치가</a:t>
            </a:r>
            <a:r>
              <a:rPr altLang="ko-KR" dirty="0"/>
              <a:t> </a:t>
            </a:r>
            <a:r>
              <a:rPr altLang="ko-KR" dirty="0" err="1"/>
              <a:t>직접</a:t>
            </a:r>
            <a:r>
              <a:rPr altLang="ko-KR" dirty="0"/>
              <a:t> </a:t>
            </a:r>
            <a:r>
              <a:rPr altLang="ko-KR" dirty="0" err="1"/>
              <a:t>제어하는</a:t>
            </a:r>
            <a:r>
              <a:rPr altLang="ko-KR" dirty="0"/>
              <a:t> </a:t>
            </a:r>
            <a:r>
              <a:rPr altLang="ko-KR" dirty="0" err="1" smtClean="0"/>
              <a:t>방법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입력장치 및 출력장치를 직접 제어</a:t>
            </a:r>
            <a:r>
              <a:rPr lang="ko-KR" altLang="en-US" dirty="0">
                <a:latin typeface="Arial" charset="0"/>
              </a:rPr>
              <a:t>하는 방법으로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 전송뿐만 아니라 데이터 상태 검사 등의 모든 것을 중앙처리장치가 직접 명령을 수행한다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 err="1"/>
              <a:t>중앙처리장치가</a:t>
            </a:r>
            <a:r>
              <a:rPr altLang="ko-KR" dirty="0"/>
              <a:t> </a:t>
            </a:r>
            <a:r>
              <a:rPr altLang="ko-KR" dirty="0" err="1"/>
              <a:t>제어하는</a:t>
            </a:r>
            <a:r>
              <a:rPr altLang="ko-KR" dirty="0"/>
              <a:t> </a:t>
            </a:r>
            <a:r>
              <a:rPr altLang="ko-KR" dirty="0" err="1"/>
              <a:t>입력장치</a:t>
            </a:r>
            <a:r>
              <a:rPr altLang="ko-KR" dirty="0"/>
              <a:t> 및 </a:t>
            </a:r>
            <a:r>
              <a:rPr altLang="ko-KR" dirty="0" err="1"/>
              <a:t>출력장치의</a:t>
            </a:r>
            <a:r>
              <a:rPr altLang="ko-KR" dirty="0"/>
              <a:t> </a:t>
            </a:r>
            <a:r>
              <a:rPr altLang="ko-KR" dirty="0" err="1"/>
              <a:t>구조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중앙처리장치 내에 존재하는 레지스터에 저장된 내용이 직접 출력장치에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전송되거나 </a:t>
            </a:r>
            <a:r>
              <a:rPr lang="ko-KR" dirty="0">
                <a:latin typeface="Arial" charset="0"/>
              </a:rPr>
              <a:t>반대로 입력장치에서 내부 레지스터에 전송되고 최종적으로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주기억장치에 </a:t>
            </a:r>
            <a:r>
              <a:rPr lang="ko-KR" dirty="0">
                <a:latin typeface="Arial" charset="0"/>
              </a:rPr>
              <a:t>저장되도록 하는 방법</a:t>
            </a:r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2" latinLnBrk="1"/>
            <a:endParaRPr dirty="0">
              <a:latin typeface="Arial" charset="0"/>
            </a:endParaRPr>
          </a:p>
          <a:p>
            <a:pPr lvl="1" latinLnBrk="1">
              <a:buNone/>
            </a:pPr>
            <a:endParaRPr lang="en-US" altLang="ko-KR" dirty="0"/>
          </a:p>
          <a:p>
            <a:pPr lvl="1" latinLnBrk="1"/>
            <a:r>
              <a:rPr altLang="ko-KR" dirty="0" err="1"/>
              <a:t>중앙처리장치가</a:t>
            </a:r>
            <a:r>
              <a:rPr altLang="ko-KR" dirty="0"/>
              <a:t> </a:t>
            </a:r>
            <a:r>
              <a:rPr altLang="ko-KR" dirty="0" err="1"/>
              <a:t>제어하는</a:t>
            </a:r>
            <a:r>
              <a:rPr altLang="ko-KR" dirty="0"/>
              <a:t> </a:t>
            </a:r>
            <a:r>
              <a:rPr altLang="ko-KR" dirty="0" err="1"/>
              <a:t>방법은</a:t>
            </a:r>
            <a:r>
              <a:rPr altLang="ko-KR" dirty="0"/>
              <a:t> </a:t>
            </a:r>
            <a:r>
              <a:rPr altLang="ko-KR" dirty="0" err="1"/>
              <a:t>다음과</a:t>
            </a:r>
            <a:r>
              <a:rPr altLang="ko-KR" dirty="0"/>
              <a:t> </a:t>
            </a:r>
            <a:r>
              <a:rPr altLang="ko-KR" dirty="0" err="1"/>
              <a:t>같이</a:t>
            </a:r>
            <a:r>
              <a:rPr altLang="ko-KR" dirty="0"/>
              <a:t> 두 </a:t>
            </a:r>
            <a:r>
              <a:rPr altLang="ko-KR" dirty="0" err="1"/>
              <a:t>가지</a:t>
            </a:r>
            <a:r>
              <a:rPr altLang="ko-KR" dirty="0"/>
              <a:t> </a:t>
            </a:r>
            <a:r>
              <a:rPr altLang="ko-KR" dirty="0" err="1"/>
              <a:t>방식이</a:t>
            </a:r>
            <a:r>
              <a:rPr altLang="ko-KR" dirty="0"/>
              <a:t> </a:t>
            </a:r>
            <a:r>
              <a:rPr altLang="ko-KR" dirty="0" err="1"/>
              <a:t>존재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프로그램 입출력</a:t>
            </a:r>
            <a:r>
              <a:rPr dirty="0">
                <a:latin typeface="Arial" charset="0"/>
              </a:rPr>
              <a:t>(Programmed I/O)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인터럽트</a:t>
            </a:r>
            <a:r>
              <a:rPr dirty="0">
                <a:latin typeface="Arial" charset="0"/>
              </a:rPr>
              <a:t>- </a:t>
            </a:r>
            <a:r>
              <a:rPr lang="ko-KR" dirty="0">
                <a:latin typeface="Arial" charset="0"/>
              </a:rPr>
              <a:t>구동 입출력</a:t>
            </a:r>
            <a:r>
              <a:rPr dirty="0">
                <a:latin typeface="Arial" charset="0"/>
              </a:rPr>
              <a:t> (Interrupt-driven I/O)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3" y="3405202"/>
            <a:ext cx="49815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프로그램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중앙처리장치가 프로그램을 수행하는 도중에 입출력과 관련된 명령을 만나면 해당 입출력 모듈에 명령을 보냄으로써 그 명령을 실행하는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2" latinLnBrk="1">
              <a:buFont typeface="Wingdings" pitchFamily="2" charset="2"/>
              <a:buNone/>
            </a:pPr>
            <a:r>
              <a:rPr dirty="0">
                <a:latin typeface="Arial" charset="0"/>
              </a:rPr>
              <a:t> </a:t>
            </a:r>
          </a:p>
          <a:p>
            <a:pPr lvl="1" latinLnBrk="1"/>
            <a:r>
              <a:rPr altLang="ko-KR" dirty="0" err="1"/>
              <a:t>프로그램에</a:t>
            </a:r>
            <a:r>
              <a:rPr altLang="ko-KR" dirty="0"/>
              <a:t> </a:t>
            </a:r>
            <a:r>
              <a:rPr altLang="ko-KR" dirty="0" err="1"/>
              <a:t>의해서</a:t>
            </a:r>
            <a:r>
              <a:rPr altLang="ko-KR" dirty="0"/>
              <a:t> </a:t>
            </a:r>
            <a:r>
              <a:rPr altLang="ko-KR" dirty="0" err="1"/>
              <a:t>데이터가</a:t>
            </a:r>
            <a:r>
              <a:rPr altLang="ko-KR" dirty="0"/>
              <a:t> </a:t>
            </a:r>
            <a:r>
              <a:rPr altLang="ko-KR" dirty="0" err="1"/>
              <a:t>출력되는</a:t>
            </a:r>
            <a:r>
              <a:rPr altLang="ko-KR" dirty="0"/>
              <a:t> </a:t>
            </a:r>
            <a:r>
              <a:rPr altLang="ko-KR" dirty="0" err="1"/>
              <a:t>예의</a:t>
            </a:r>
            <a:r>
              <a:rPr altLang="ko-KR" dirty="0"/>
              <a:t> </a:t>
            </a:r>
            <a:r>
              <a:rPr altLang="ko-KR" dirty="0" err="1"/>
              <a:t>순서도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중앙처리장치가 입출력 모듈의 상태 레지스터를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검사해서 </a:t>
            </a:r>
            <a:r>
              <a:rPr lang="ko-KR" dirty="0">
                <a:latin typeface="Arial" charset="0"/>
              </a:rPr>
              <a:t>출력장치의 상태</a:t>
            </a:r>
            <a:r>
              <a:rPr dirty="0">
                <a:latin typeface="Arial" charset="0"/>
              </a:rPr>
              <a:t>(RAY </a:t>
            </a:r>
            <a:r>
              <a:rPr lang="ko-KR" dirty="0">
                <a:latin typeface="Arial" charset="0"/>
              </a:rPr>
              <a:t>비트</a:t>
            </a:r>
            <a:r>
              <a:rPr dirty="0">
                <a:latin typeface="Arial" charset="0"/>
              </a:rPr>
              <a:t>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판단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만약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사용 가능한 상태이면 </a:t>
            </a:r>
            <a:r>
              <a:rPr dirty="0">
                <a:latin typeface="Arial" charset="0"/>
              </a:rPr>
              <a:t>read/write </a:t>
            </a:r>
            <a:r>
              <a:rPr lang="ko-KR" dirty="0">
                <a:latin typeface="Arial" charset="0"/>
              </a:rPr>
              <a:t>명령 </a:t>
            </a:r>
            <a:r>
              <a:rPr lang="ko-KR" dirty="0" smtClean="0">
                <a:latin typeface="Arial" charset="0"/>
              </a:rPr>
              <a:t>중에서</a:t>
            </a:r>
            <a:r>
              <a:rPr lang="en-US" altLang="ko-KR" dirty="0" smtClean="0">
                <a:latin typeface="Arial" charset="0"/>
              </a:rPr>
              <a:t> </a:t>
            </a:r>
            <a:br>
              <a:rPr lang="en-US" altLang="ko-KR" dirty="0" smtClean="0">
                <a:latin typeface="Arial" charset="0"/>
              </a:rPr>
            </a:br>
            <a:r>
              <a:rPr sz="1800" dirty="0" smtClean="0">
                <a:latin typeface="Arial" charset="0"/>
              </a:rPr>
              <a:t>write </a:t>
            </a:r>
            <a:r>
              <a:rPr lang="ko-KR" sz="1800" dirty="0">
                <a:latin typeface="Arial" charset="0"/>
              </a:rPr>
              <a:t>명령어를 전송하고 입출력 모듈의 데이터 </a:t>
            </a:r>
            <a:r>
              <a:rPr lang="en-US" altLang="ko-KR" sz="1800" dirty="0" smtClean="0">
                <a:latin typeface="Arial" charset="0"/>
              </a:rPr>
              <a:t/>
            </a:r>
            <a:br>
              <a:rPr lang="en-US" altLang="ko-KR" sz="1800" dirty="0" smtClean="0">
                <a:latin typeface="Arial" charset="0"/>
              </a:rPr>
            </a:br>
            <a:r>
              <a:rPr lang="ko-KR" sz="1800" dirty="0" smtClean="0">
                <a:latin typeface="Arial" charset="0"/>
              </a:rPr>
              <a:t>레지스터에 </a:t>
            </a:r>
            <a:r>
              <a:rPr lang="ko-KR" sz="1800" dirty="0">
                <a:latin typeface="Arial" charset="0"/>
              </a:rPr>
              <a:t>데이터를 저장한다</a:t>
            </a:r>
            <a:r>
              <a:rPr sz="1800"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이 과정이 완료될 때까지 상태 검사를 반복하면서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sz="1800" dirty="0" smtClean="0">
                <a:latin typeface="Arial" charset="0"/>
              </a:rPr>
              <a:t>기다리게 </a:t>
            </a:r>
            <a:r>
              <a:rPr lang="ko-KR" sz="1800" dirty="0">
                <a:latin typeface="Arial" charset="0"/>
              </a:rPr>
              <a:t>되는데</a:t>
            </a:r>
            <a:r>
              <a:rPr sz="1800" dirty="0">
                <a:latin typeface="Arial" charset="0"/>
              </a:rPr>
              <a:t>, </a:t>
            </a:r>
            <a:r>
              <a:rPr lang="ko-KR" sz="1800" dirty="0">
                <a:latin typeface="Arial" charset="0"/>
              </a:rPr>
              <a:t>중앙처리장치는 다른 작업을 수행할 </a:t>
            </a:r>
            <a:r>
              <a:rPr lang="en-US" altLang="ko-KR" sz="1800" dirty="0" smtClean="0">
                <a:latin typeface="Arial" charset="0"/>
              </a:rPr>
              <a:t/>
            </a:r>
            <a:br>
              <a:rPr lang="en-US" altLang="ko-KR" sz="1800" dirty="0" smtClean="0">
                <a:latin typeface="Arial" charset="0"/>
              </a:rPr>
            </a:br>
            <a:r>
              <a:rPr lang="ko-KR" sz="1800" dirty="0" smtClean="0">
                <a:latin typeface="Arial" charset="0"/>
              </a:rPr>
              <a:t>수 </a:t>
            </a:r>
            <a:r>
              <a:rPr lang="ko-KR" sz="1800" dirty="0">
                <a:latin typeface="Arial" charset="0"/>
              </a:rPr>
              <a:t>없기 때문에 시간이 낭비된다</a:t>
            </a:r>
            <a:r>
              <a:rPr sz="1800"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마지막으로 중앙처리장치는 입출력 모듈에 출력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sz="1800" dirty="0" smtClean="0">
                <a:latin typeface="Arial" charset="0"/>
              </a:rPr>
              <a:t>명령을 </a:t>
            </a:r>
            <a:r>
              <a:rPr lang="ko-KR" sz="1800" dirty="0">
                <a:latin typeface="Arial" charset="0"/>
              </a:rPr>
              <a:t>레지스터에 기록하여 출력동작을 </a:t>
            </a:r>
            <a:r>
              <a:rPr lang="en-US" altLang="ko-KR" sz="1800" dirty="0" smtClean="0">
                <a:latin typeface="Arial" charset="0"/>
              </a:rPr>
              <a:t/>
            </a:r>
            <a:br>
              <a:rPr lang="en-US" altLang="ko-KR" sz="1800" dirty="0" smtClean="0">
                <a:latin typeface="Arial" charset="0"/>
              </a:rPr>
            </a:br>
            <a:r>
              <a:rPr lang="ko-KR" sz="1800" dirty="0" smtClean="0">
                <a:latin typeface="Arial" charset="0"/>
              </a:rPr>
              <a:t>수행한다</a:t>
            </a:r>
            <a:r>
              <a:rPr sz="1800" dirty="0">
                <a:latin typeface="Arial" charset="0"/>
              </a:rPr>
              <a:t>.</a:t>
            </a:r>
            <a:endParaRPr lang="ko-KR" sz="1800" dirty="0">
              <a:latin typeface="Arial" charset="0"/>
            </a:endParaRPr>
          </a:p>
          <a:p>
            <a:pPr>
              <a:defRPr/>
            </a:pP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2449" y="2643182"/>
            <a:ext cx="220726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명령들</a:t>
            </a:r>
            <a:r>
              <a:rPr lang="en-US" altLang="ko-KR" dirty="0"/>
              <a:t>(I/O Command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altLang="ko-KR" dirty="0" err="1" smtClean="0"/>
              <a:t>프로그램</a:t>
            </a:r>
            <a:r>
              <a:rPr altLang="ko-KR" dirty="0" smtClean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방식에서</a:t>
            </a:r>
            <a:r>
              <a:rPr altLang="ko-KR" dirty="0"/>
              <a:t> </a:t>
            </a:r>
            <a:r>
              <a:rPr altLang="ko-KR" dirty="0" err="1"/>
              <a:t>사용하는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명령들</a:t>
            </a:r>
            <a:r>
              <a:rPr lang="en-US" altLang="ko-KR" dirty="0"/>
              <a:t>(I/O Command)</a:t>
            </a:r>
            <a:endParaRPr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201862"/>
            <a:ext cx="864235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인터럽트</a:t>
            </a:r>
            <a:r>
              <a:rPr lang="en-US" altLang="ko-KR" dirty="0" err="1"/>
              <a:t>–</a:t>
            </a:r>
            <a:r>
              <a:rPr altLang="ko-KR" dirty="0" err="1"/>
              <a:t>구동</a:t>
            </a:r>
            <a:r>
              <a:rPr altLang="ko-KR" dirty="0"/>
              <a:t> </a:t>
            </a:r>
            <a:r>
              <a:rPr altLang="ko-KR" dirty="0" err="1" smtClean="0"/>
              <a:t>입출력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프로그램 입출력은 입출력 모듈이 데이터를 수신 또는 송신할 준비가 될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때까지 </a:t>
            </a:r>
            <a:r>
              <a:rPr lang="ko-KR" dirty="0">
                <a:latin typeface="Arial" charset="0"/>
              </a:rPr>
              <a:t>중앙처리장치가 기다려야 한다는 단점이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이 단점을 개선하기 위해서 중앙처리장치에서 입출력 명령을 받은 입출력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모듈이 </a:t>
            </a:r>
            <a:r>
              <a:rPr lang="ko-KR" dirty="0">
                <a:latin typeface="Arial" charset="0"/>
              </a:rPr>
              <a:t>동작을 수행하는 동안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중앙처리장치는 다른 프로그램을 처리할 수 있도록 한 것이 인터럽트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구동 입출력 방식이다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중앙처리장치가 프로그램 명령어를 실행하는 중이라도 입출력 명령이 있으면 인터럽트를 발생시켜 입출력 동작의 개시를 지시하고 다시 중앙처리장치는 계속해서 원래의 프로그램 명령을 수행하게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결과적으로 중앙처리장치는 입출력이 진행되는 동안 다른 유용한 일을 할 수 있게 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인터럽트</a:t>
            </a:r>
            <a:r>
              <a:rPr lang="en-US" altLang="ko-KR" dirty="0"/>
              <a:t>(Interrupt)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일시 중단이라는 의미로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중앙처리장치가 프로그램을 실행하고 있는 도중에 다른 프로그램을 처리하기 위해 실행 중인 프로그램을 중단 상태로 만들고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다른 </a:t>
            </a:r>
            <a:r>
              <a:rPr lang="ko-KR" dirty="0">
                <a:latin typeface="Arial" charset="0"/>
              </a:rPr>
              <a:t>프로그램을 처리하는 것을 말한다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인터럽트</a:t>
            </a:r>
            <a:r>
              <a:rPr lang="en-US" altLang="ko-KR" dirty="0" err="1"/>
              <a:t>–</a:t>
            </a:r>
            <a:r>
              <a:rPr altLang="ko-KR" dirty="0" err="1"/>
              <a:t>구동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읽기</a:t>
            </a:r>
            <a:r>
              <a:rPr altLang="ko-KR" dirty="0"/>
              <a:t> </a:t>
            </a:r>
            <a:r>
              <a:rPr altLang="ko-KR" dirty="0" err="1" smtClean="0"/>
              <a:t>동작</a:t>
            </a:r>
            <a:endParaRPr lang="en-US" altLang="ko-KR" dirty="0" smtClean="0"/>
          </a:p>
          <a:p>
            <a:pPr lvl="1" latinLnBrk="1"/>
            <a:r>
              <a:rPr altLang="ko-KR" dirty="0" err="1"/>
              <a:t>단계별</a:t>
            </a:r>
            <a:r>
              <a:rPr lang="en-US" altLang="ko-KR" dirty="0"/>
              <a:t> </a:t>
            </a:r>
            <a:r>
              <a:rPr dirty="0" err="1"/>
              <a:t>동작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중앙처리장치가 입출력 모듈로 읽기</a:t>
            </a:r>
            <a:r>
              <a:rPr dirty="0">
                <a:latin typeface="Arial" charset="0"/>
              </a:rPr>
              <a:t>(read) </a:t>
            </a:r>
            <a:r>
              <a:rPr lang="ko-KR" dirty="0">
                <a:latin typeface="Arial" charset="0"/>
              </a:rPr>
              <a:t>명령을 보낸다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모듈은 주변장치에서 데이터를 읽는다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 과정 동안 </a:t>
            </a:r>
            <a:r>
              <a:rPr lang="ko-KR" dirty="0" smtClean="0">
                <a:latin typeface="Arial" charset="0"/>
              </a:rPr>
              <a:t>중앙처리</a:t>
            </a:r>
            <a:r>
              <a:rPr lang="en-US" altLang="ko-KR" dirty="0" smtClean="0">
                <a:latin typeface="Arial" charset="0"/>
              </a:rPr>
              <a:t>	         </a:t>
            </a:r>
            <a:r>
              <a:rPr lang="ko-KR" dirty="0" smtClean="0">
                <a:latin typeface="Arial" charset="0"/>
              </a:rPr>
              <a:t>장치는 </a:t>
            </a:r>
            <a:r>
              <a:rPr lang="ko-KR" dirty="0">
                <a:latin typeface="Arial" charset="0"/>
              </a:rPr>
              <a:t>다른 일을 수행한다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모듈이 중앙처리장치로 인터럽트 신호를 보낸다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중앙처리장치가 입력된 데이터를 요구한다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5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</a:t>
            </a:r>
            <a:r>
              <a:rPr lang="ko-KR" dirty="0">
                <a:latin typeface="Arial" charset="0"/>
              </a:rPr>
              <a:t>입출력 모듈이 중앙처리장치로 데이터를 전송한다</a:t>
            </a:r>
            <a:r>
              <a:rPr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dirty="0">
                <a:latin typeface="Arial" charset="0"/>
              </a:rPr>
              <a:t>3</a:t>
            </a:r>
            <a:r>
              <a:rPr lang="ko-KR" altLang="en-US" dirty="0">
                <a:latin typeface="Arial" charset="0"/>
              </a:rPr>
              <a:t>단계에서 입출력 모듈이 인터럽트를 요구했을 때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인터럽트 처리 과정</a:t>
            </a: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중앙처리장치는 인터럽트에 응답하기 전에 현재 실행 중인 명령어의 실행을 완료한다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중앙처리장치는 인터럽트를 검사하고 인터럽트 요구가 있다면 요구를 발생한 장치에 확인 신호를 보낸다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확인 신호를 받은 장치는 인터럽트를 요구한 요구 신호를 제거한다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중앙처리장치는 새롭게 시작될 프로그램으로 제어를 넘겨줄 준비를 한다</a:t>
            </a:r>
            <a:r>
              <a:rPr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먼저 프로그램 상태 단어</a:t>
            </a:r>
            <a:r>
              <a:rPr dirty="0">
                <a:latin typeface="Arial" charset="0"/>
              </a:rPr>
              <a:t>(PSW)</a:t>
            </a:r>
            <a:r>
              <a:rPr lang="ko-KR" altLang="en-US" dirty="0">
                <a:latin typeface="Arial" charset="0"/>
              </a:rPr>
              <a:t>와 프로그램 카운터</a:t>
            </a:r>
            <a:r>
              <a:rPr dirty="0">
                <a:latin typeface="Arial" charset="0"/>
              </a:rPr>
              <a:t>(PC) </a:t>
            </a:r>
            <a:r>
              <a:rPr lang="ko-KR" altLang="en-US" dirty="0">
                <a:latin typeface="Arial" charset="0"/>
              </a:rPr>
              <a:t>내용을 </a:t>
            </a:r>
            <a:r>
              <a:rPr lang="ko-KR" altLang="en-US" dirty="0" err="1">
                <a:latin typeface="Arial" charset="0"/>
              </a:rPr>
              <a:t>스택</a:t>
            </a:r>
            <a:r>
              <a:rPr dirty="0">
                <a:latin typeface="Arial" charset="0"/>
              </a:rPr>
              <a:t>(stack)</a:t>
            </a:r>
            <a:r>
              <a:rPr lang="ko-KR" altLang="en-US" dirty="0">
                <a:latin typeface="Arial" charset="0"/>
              </a:rPr>
              <a:t>에 저장한다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새로운 프로그램의 시작 주소를 프로그램 카운터에 적재한다</a:t>
            </a:r>
            <a:r>
              <a:rPr dirty="0">
                <a:latin typeface="Arial" charset="0"/>
              </a:rPr>
              <a:t>. (</a:t>
            </a:r>
            <a:r>
              <a:rPr lang="ko-KR" altLang="en-US" dirty="0">
                <a:latin typeface="Arial" charset="0"/>
              </a:rPr>
              <a:t>인터럽트 서비스를 시작한다</a:t>
            </a:r>
            <a:r>
              <a:rPr dirty="0" smtClean="0">
                <a:latin typeface="Arial" charset="0"/>
              </a:rPr>
              <a:t>)</a:t>
            </a:r>
          </a:p>
          <a:p>
            <a:pPr lvl="3">
              <a:tabLst>
                <a:tab pos="269875" algn="l"/>
              </a:tabLst>
            </a:pPr>
            <a:endParaRPr lang="ko-KR" altLang="en-US" dirty="0">
              <a:latin typeface="Arial" charset="0"/>
            </a:endParaRPr>
          </a:p>
          <a:p>
            <a:pPr lvl="1" latinLnBrk="1"/>
            <a:r>
              <a:rPr dirty="0"/>
              <a:t> 이 </a:t>
            </a:r>
            <a:r>
              <a:rPr dirty="0" err="1"/>
              <a:t>방법을</a:t>
            </a:r>
            <a:r>
              <a:rPr dirty="0"/>
              <a:t> </a:t>
            </a:r>
            <a:r>
              <a:rPr dirty="0" err="1"/>
              <a:t>구현하기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인터럽트를</a:t>
            </a:r>
            <a:r>
              <a:rPr dirty="0"/>
              <a:t> </a:t>
            </a:r>
            <a:r>
              <a:rPr dirty="0" err="1"/>
              <a:t>요구</a:t>
            </a:r>
            <a:r>
              <a:rPr dirty="0"/>
              <a:t> </a:t>
            </a:r>
            <a:r>
              <a:rPr dirty="0" err="1"/>
              <a:t>장치를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방법과</a:t>
            </a:r>
            <a:r>
              <a:rPr dirty="0"/>
              <a:t> </a:t>
            </a:r>
            <a:r>
              <a:rPr dirty="0" err="1"/>
              <a:t>인터럽트를</a:t>
            </a:r>
            <a:r>
              <a:rPr dirty="0"/>
              <a:t> </a:t>
            </a:r>
            <a:r>
              <a:rPr dirty="0" err="1"/>
              <a:t>동시</a:t>
            </a:r>
            <a:r>
              <a:rPr dirty="0"/>
              <a:t> </a:t>
            </a:r>
            <a:r>
              <a:rPr dirty="0" err="1"/>
              <a:t>요구했을</a:t>
            </a:r>
            <a:r>
              <a:rPr dirty="0"/>
              <a:t> 때 </a:t>
            </a:r>
            <a:r>
              <a:rPr dirty="0" err="1"/>
              <a:t>우선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방법이</a:t>
            </a:r>
            <a:r>
              <a:rPr dirty="0"/>
              <a:t> </a:t>
            </a:r>
            <a:r>
              <a:rPr dirty="0" err="1"/>
              <a:t>결정되어야</a:t>
            </a:r>
            <a:r>
              <a:rPr dirty="0"/>
              <a:t> </a:t>
            </a:r>
            <a:r>
              <a:rPr dirty="0" err="1"/>
              <a:t>한다</a:t>
            </a:r>
            <a:r>
              <a:rPr lang="en-US" altLang="ko-KR" dirty="0"/>
              <a:t>.  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인터럽트를</a:t>
            </a:r>
            <a:r>
              <a:rPr altLang="ko-KR" dirty="0"/>
              <a:t> </a:t>
            </a:r>
            <a:r>
              <a:rPr altLang="ko-KR" dirty="0" err="1"/>
              <a:t>요구한</a:t>
            </a:r>
            <a:r>
              <a:rPr altLang="ko-KR" dirty="0"/>
              <a:t> </a:t>
            </a:r>
            <a:r>
              <a:rPr altLang="ko-KR" dirty="0" err="1"/>
              <a:t>장치를</a:t>
            </a:r>
            <a:r>
              <a:rPr altLang="ko-KR" dirty="0"/>
              <a:t> </a:t>
            </a:r>
            <a:r>
              <a:rPr altLang="ko-KR" dirty="0" err="1"/>
              <a:t>찾는</a:t>
            </a:r>
            <a:r>
              <a:rPr altLang="ko-KR" dirty="0"/>
              <a:t> </a:t>
            </a:r>
            <a:r>
              <a:rPr altLang="ko-KR" dirty="0" err="1" smtClean="0"/>
              <a:t>방법</a:t>
            </a:r>
            <a:endParaRPr lang="en-US" altLang="ko-KR" dirty="0" smtClean="0"/>
          </a:p>
          <a:p>
            <a:pPr marL="106363" lvl="1" indent="0" latinLnBrk="1"/>
            <a:r>
              <a:rPr altLang="ko-KR" dirty="0" err="1"/>
              <a:t>다수</a:t>
            </a:r>
            <a:r>
              <a:rPr altLang="ko-KR" dirty="0"/>
              <a:t> </a:t>
            </a:r>
            <a:r>
              <a:rPr altLang="ko-KR" dirty="0" err="1"/>
              <a:t>인터럽트</a:t>
            </a:r>
            <a:r>
              <a:rPr altLang="ko-KR" dirty="0"/>
              <a:t> 선</a:t>
            </a:r>
            <a:r>
              <a:rPr lang="en-US" altLang="ko-KR" dirty="0"/>
              <a:t>(multiple interrupt lines)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각 입출력 모듈과 중앙처리장치 사이에 별도의 인터럽트 요구</a:t>
            </a:r>
            <a:r>
              <a:rPr dirty="0">
                <a:latin typeface="Arial" charset="0"/>
              </a:rPr>
              <a:t>(INTR, interrupt </a:t>
            </a:r>
            <a:r>
              <a:rPr spc="-100" dirty="0">
                <a:latin typeface="Arial" charset="0"/>
              </a:rPr>
              <a:t>request) </a:t>
            </a:r>
            <a:r>
              <a:rPr lang="ko-KR" spc="-100" dirty="0">
                <a:latin typeface="Arial" charset="0"/>
              </a:rPr>
              <a:t>선과 인터럽트 확인</a:t>
            </a:r>
            <a:r>
              <a:rPr spc="-100" dirty="0">
                <a:latin typeface="Arial" charset="0"/>
              </a:rPr>
              <a:t>(INTA, interrupt acknowledge) </a:t>
            </a:r>
            <a:r>
              <a:rPr lang="ko-KR" spc="-100" dirty="0">
                <a:latin typeface="Arial" charset="0"/>
              </a:rPr>
              <a:t>선을 접속하는 방법</a:t>
            </a:r>
            <a:endParaRPr spc="-100"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인터럽트를 요구한 장치를 쉽</a:t>
            </a:r>
            <a:r>
              <a:rPr lang="ko-KR" altLang="en-US" dirty="0">
                <a:latin typeface="Arial" charset="0"/>
              </a:rPr>
              <a:t>게</a:t>
            </a:r>
            <a:r>
              <a:rPr dirty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찾</a:t>
            </a:r>
            <a:r>
              <a:rPr lang="ko-KR" dirty="0">
                <a:latin typeface="Arial" charset="0"/>
              </a:rPr>
              <a:t>지만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하드웨어가 복잡하고 접속 가능한 입출력장치들의 수가 </a:t>
            </a: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의 인터럽트 요구 선의 입력 핀 수에 의해 제한</a:t>
            </a:r>
            <a:r>
              <a:rPr dirty="0">
                <a:latin typeface="Arial" charset="0"/>
              </a:rPr>
              <a:t> </a:t>
            </a:r>
          </a:p>
          <a:p>
            <a:pPr lvl="1" latinLnBrk="1">
              <a:buNone/>
            </a:pPr>
            <a:endParaRPr lang="en-US" altLang="ko-KR" sz="1200" dirty="0" smtClean="0"/>
          </a:p>
          <a:p>
            <a:pPr lvl="1" latinLnBrk="1"/>
            <a:r>
              <a:rPr altLang="ko-KR" dirty="0" smtClean="0"/>
              <a:t>다수 </a:t>
            </a:r>
            <a:r>
              <a:rPr altLang="ko-KR" dirty="0"/>
              <a:t>인터럽트 선 방식</a:t>
            </a:r>
            <a:r>
              <a:rPr lang="en-US" altLang="ko-KR" dirty="0"/>
              <a:t> </a:t>
            </a:r>
            <a:r>
              <a:rPr dirty="0"/>
              <a:t>예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입출력 모듈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가 인터럽트를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요구하는 </a:t>
            </a:r>
            <a:r>
              <a:rPr lang="ko-KR" dirty="0">
                <a:latin typeface="Arial" charset="0"/>
              </a:rPr>
              <a:t>경우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동작 순서는 </a:t>
            </a:r>
            <a:r>
              <a:rPr lang="ko-KR" dirty="0" smtClean="0">
                <a:latin typeface="Arial" charset="0"/>
              </a:rPr>
              <a:t>다음과 </a:t>
            </a:r>
            <a:r>
              <a:rPr lang="ko-KR" dirty="0">
                <a:latin typeface="Arial" charset="0"/>
              </a:rPr>
              <a:t>같다</a:t>
            </a:r>
            <a:r>
              <a:rPr dirty="0">
                <a:latin typeface="Arial" charset="0"/>
              </a:rPr>
              <a:t>.</a:t>
            </a:r>
          </a:p>
          <a:p>
            <a:pPr lvl="4"/>
            <a:r>
              <a:rPr dirty="0" smtClean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 </a:t>
            </a:r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가</a:t>
            </a:r>
            <a:r>
              <a:rPr dirty="0">
                <a:latin typeface="Arial" charset="0"/>
              </a:rPr>
              <a:t> INTR2 </a:t>
            </a:r>
            <a:r>
              <a:rPr lang="ko-KR" dirty="0">
                <a:latin typeface="Arial" charset="0"/>
              </a:rPr>
              <a:t>신호를</a:t>
            </a:r>
            <a:r>
              <a:rPr dirty="0">
                <a:latin typeface="Arial" charset="0"/>
              </a:rPr>
              <a:t> 1</a:t>
            </a:r>
            <a:r>
              <a:rPr lang="ko-KR" dirty="0" err="1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en-US" altLang="ko-KR" dirty="0" smtClean="0">
                <a:latin typeface="Arial" charset="0"/>
              </a:rPr>
              <a:t>	</a:t>
            </a:r>
            <a:r>
              <a:rPr lang="ko-KR" dirty="0" err="1" smtClean="0">
                <a:latin typeface="Arial" charset="0"/>
              </a:rPr>
              <a:t>세트한다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중앙처리장치는</a:t>
            </a:r>
            <a:r>
              <a:rPr dirty="0">
                <a:latin typeface="Arial" charset="0"/>
              </a:rPr>
              <a:t> INTA2 </a:t>
            </a:r>
            <a:r>
              <a:rPr lang="ko-KR" dirty="0">
                <a:latin typeface="Arial" charset="0"/>
              </a:rPr>
              <a:t>신호를 </a:t>
            </a:r>
            <a:r>
              <a:rPr lang="ko-KR" dirty="0" err="1" smtClean="0">
                <a:latin typeface="Arial" charset="0"/>
              </a:rPr>
              <a:t>세트함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으로써 </a:t>
            </a:r>
            <a:r>
              <a:rPr lang="ko-KR" dirty="0">
                <a:latin typeface="Arial" charset="0"/>
              </a:rPr>
              <a:t>그 제어기에 인터럽트 요구를 인식하였음을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알리고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인터럽트를 위한 서비스를 시작한다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 </a:t>
            </a:r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는</a:t>
            </a:r>
            <a:r>
              <a:rPr dirty="0">
                <a:latin typeface="Arial" charset="0"/>
              </a:rPr>
              <a:t> INTR2 </a:t>
            </a:r>
            <a:r>
              <a:rPr lang="ko-KR" dirty="0">
                <a:latin typeface="Arial" charset="0"/>
              </a:rPr>
              <a:t>신호를 해제</a:t>
            </a:r>
            <a:r>
              <a:rPr dirty="0">
                <a:latin typeface="Arial" charset="0"/>
              </a:rPr>
              <a:t>(0</a:t>
            </a:r>
            <a:r>
              <a:rPr lang="ko-KR" dirty="0" err="1">
                <a:latin typeface="Arial" charset="0"/>
              </a:rPr>
              <a:t>으로</a:t>
            </a:r>
            <a:r>
              <a:rPr lang="ko-KR"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리셋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중앙처리장치도</a:t>
            </a:r>
            <a:r>
              <a:rPr dirty="0">
                <a:latin typeface="Arial" charset="0"/>
              </a:rPr>
              <a:t> INTA2 </a:t>
            </a:r>
            <a:r>
              <a:rPr lang="ko-KR" dirty="0">
                <a:latin typeface="Arial" charset="0"/>
              </a:rPr>
              <a:t>신호를 해제한다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819" y="3140968"/>
            <a:ext cx="3638389" cy="201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lang="ko-KR" spc="-120" dirty="0">
                <a:latin typeface="Arial" charset="0"/>
              </a:rPr>
              <a:t>중앙처리장치가 입출력장치와 정보를 주고받는 과정을 입출력 처리라고 한다</a:t>
            </a:r>
            <a:r>
              <a:rPr spc="-120" dirty="0">
                <a:latin typeface="Arial" charset="0"/>
              </a:rPr>
              <a:t>. </a:t>
            </a:r>
            <a:endParaRPr spc="-120" dirty="0" smtClean="0">
              <a:latin typeface="Arial" charset="0"/>
            </a:endParaRPr>
          </a:p>
          <a:p>
            <a:pPr lvl="3" latinLnBrk="1"/>
            <a:endParaRPr sz="700" spc="-100" dirty="0">
              <a:latin typeface="Arial" charset="0"/>
            </a:endParaRPr>
          </a:p>
          <a:p>
            <a:pPr latinLnBrk="1"/>
            <a:r>
              <a:rPr altLang="ko-KR" dirty="0" err="1" smtClean="0"/>
              <a:t>입력장치와</a:t>
            </a:r>
            <a:r>
              <a:rPr altLang="ko-KR" dirty="0" smtClean="0"/>
              <a:t> </a:t>
            </a:r>
            <a:r>
              <a:rPr altLang="ko-KR" dirty="0" err="1"/>
              <a:t>출력장치의</a:t>
            </a:r>
            <a:r>
              <a:rPr altLang="ko-KR" dirty="0"/>
              <a:t> </a:t>
            </a:r>
            <a:r>
              <a:rPr altLang="ko-KR" dirty="0" err="1"/>
              <a:t>종류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멀티미디어 정보 처리</a:t>
            </a:r>
            <a:r>
              <a:rPr lang="ko-KR" altLang="en-US" dirty="0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다양한 종류의 입력장치와 출력장치가 등장하였다</a:t>
            </a:r>
            <a:r>
              <a:rPr dirty="0">
                <a:latin typeface="Arial" charset="0"/>
              </a:rPr>
              <a:t>.  </a:t>
            </a:r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입력장치의</a:t>
            </a:r>
            <a:r>
              <a:rPr altLang="ko-KR" dirty="0"/>
              <a:t> </a:t>
            </a:r>
            <a:r>
              <a:rPr altLang="ko-KR" dirty="0" err="1"/>
              <a:t>종류</a:t>
            </a:r>
            <a:endParaRPr altLang="ko-KR" sz="1600" dirty="0"/>
          </a:p>
          <a:p>
            <a:pPr lvl="3" latinLnBrk="1"/>
            <a:r>
              <a:rPr lang="ko-KR" dirty="0">
                <a:latin typeface="Arial" charset="0"/>
              </a:rPr>
              <a:t>문자</a:t>
            </a:r>
            <a:r>
              <a:rPr dirty="0">
                <a:latin typeface="Arial" charset="0"/>
              </a:rPr>
              <a:t>,</a:t>
            </a:r>
            <a:r>
              <a:rPr lang="ko-KR" dirty="0">
                <a:latin typeface="Arial" charset="0"/>
              </a:rPr>
              <a:t> 기호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소리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동영상</a:t>
            </a:r>
            <a:r>
              <a:rPr dirty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정보</a:t>
            </a:r>
            <a:r>
              <a:rPr lang="ko-KR" dirty="0">
                <a:latin typeface="Arial" charset="0"/>
              </a:rPr>
              <a:t>를 컴퓨터가 이해할 수 있는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진 코드로 변환시켜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주기억장치에 저장하거나 중앙처리장치에 전달하는 역할을 하는 것이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입력장치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1" latinLnBrk="1"/>
            <a:r>
              <a:rPr lang="ko-KR" altLang="en-US" dirty="0">
                <a:latin typeface="Arial" charset="0"/>
              </a:rPr>
              <a:t>입력장치의 분류</a:t>
            </a:r>
            <a:r>
              <a:rPr dirty="0">
                <a:latin typeface="Arial" charset="0"/>
              </a:rPr>
              <a:t> </a:t>
            </a:r>
            <a:endParaRPr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키보드</a:t>
            </a:r>
            <a:r>
              <a:rPr dirty="0">
                <a:latin typeface="Arial" charset="0"/>
              </a:rPr>
              <a:t>(keyboard)</a:t>
            </a:r>
            <a:endParaRPr lang="ko-KR" dirty="0">
              <a:latin typeface="Arial" charset="0"/>
            </a:endParaRPr>
          </a:p>
          <a:p>
            <a:pPr lvl="4"/>
            <a:r>
              <a:rPr lang="ko-KR" dirty="0"/>
              <a:t>문자</a:t>
            </a:r>
            <a:r>
              <a:rPr dirty="0"/>
              <a:t>, </a:t>
            </a:r>
            <a:r>
              <a:rPr lang="ko-KR" dirty="0"/>
              <a:t>숫자</a:t>
            </a:r>
            <a:r>
              <a:rPr dirty="0"/>
              <a:t>, </a:t>
            </a:r>
            <a:r>
              <a:rPr lang="ko-KR" dirty="0"/>
              <a:t>특수문자 키들을 통해서 입력을 발생시키고 방향키와 기능키를 통해서 수정과 편집을 쉽게 할 수 있는 가장 널리 이용되는 입력장치다</a:t>
            </a:r>
            <a:r>
              <a:rPr dirty="0"/>
              <a:t>.  </a:t>
            </a:r>
            <a:endParaRPr 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85184"/>
            <a:ext cx="5231191" cy="15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소프트웨어</a:t>
            </a:r>
            <a:r>
              <a:rPr altLang="ko-KR" dirty="0"/>
              <a:t> 폴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/>
            <a:r>
              <a:rPr lang="ko-KR" dirty="0">
                <a:latin typeface="Arial" charset="0"/>
              </a:rPr>
              <a:t>중앙처리장치가 모든 입출력 모듈들에 접속된</a:t>
            </a:r>
            <a:r>
              <a:rPr dirty="0">
                <a:latin typeface="Arial" charset="0"/>
              </a:rPr>
              <a:t> TEST I/O </a:t>
            </a:r>
            <a:r>
              <a:rPr lang="ko-KR" dirty="0">
                <a:latin typeface="Arial" charset="0"/>
              </a:rPr>
              <a:t>선을 이용하여 인터럽트를 요구한 장치를 검사하는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1"/>
            <a:r>
              <a:rPr altLang="ko-KR" dirty="0" err="1"/>
              <a:t>소프트웨어</a:t>
            </a:r>
            <a:r>
              <a:rPr altLang="ko-KR" dirty="0"/>
              <a:t> 폴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구조</a:t>
            </a:r>
            <a:endParaRPr lang="en-US" altLang="ko-KR" dirty="0"/>
          </a:p>
          <a:p>
            <a:pPr lvl="3"/>
            <a:r>
              <a:rPr lang="ko-KR" dirty="0">
                <a:latin typeface="Arial" charset="0"/>
              </a:rPr>
              <a:t>임의의 입출력 모듈에서 인터럽트 요구가</a:t>
            </a:r>
            <a:r>
              <a:rPr dirty="0">
                <a:latin typeface="Arial" charset="0"/>
              </a:rPr>
              <a:t> INTR</a:t>
            </a:r>
            <a:r>
              <a:rPr lang="ko-KR" dirty="0" err="1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수신되면 중앙처리장치는 특정 명령 선</a:t>
            </a:r>
            <a:r>
              <a:rPr dirty="0">
                <a:latin typeface="Arial" charset="0"/>
              </a:rPr>
              <a:t> TEST I/O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활성화 시키고 입출력 모듈들의 주소를 순서대로 주소 선으로 내보내어 해당 주소의 입출력 모듈에게 인터럽트 요청여부를 파악한다</a:t>
            </a:r>
            <a:r>
              <a:rPr dirty="0">
                <a:latin typeface="Arial" charset="0"/>
              </a:rPr>
              <a:t>.</a:t>
            </a:r>
          </a:p>
          <a:p>
            <a:pPr lvl="3"/>
            <a:r>
              <a:rPr lang="ko-KR" dirty="0">
                <a:latin typeface="Arial" charset="0"/>
              </a:rPr>
              <a:t>정해진 순서대로 보내진 주소에 의해서 검사하는 입출력 모듈의 우선 순위가 결정된다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즉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인터럽트 처리가 중요한 입출력 모듈의 주소는 앞의 순위로 정하고 그렇지 않은 입출력 모듈의 주소는 뒤의 순서에 위치하게 하는 것이다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이 방식은 우선순위의 변경이 용이하고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별도의 </a:t>
            </a:r>
            <a:r>
              <a:rPr lang="ko-KR" dirty="0">
                <a:latin typeface="Arial" charset="0"/>
              </a:rPr>
              <a:t>하드웨어가 필요하지 않은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장점이 </a:t>
            </a:r>
            <a:r>
              <a:rPr lang="ko-KR" dirty="0">
                <a:latin typeface="Arial" charset="0"/>
              </a:rPr>
              <a:t>있지만 처리 시간이 오래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걸리는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단점이 </a:t>
            </a:r>
            <a:r>
              <a:rPr lang="ko-KR" dirty="0">
                <a:latin typeface="Arial" charset="0"/>
              </a:rPr>
              <a:t>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869160"/>
            <a:ext cx="4072741" cy="158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데이지</a:t>
            </a:r>
            <a:r>
              <a:rPr altLang="ko-KR" dirty="0"/>
              <a:t> </a:t>
            </a:r>
            <a:r>
              <a:rPr altLang="ko-KR" dirty="0" err="1"/>
              <a:t>체인</a:t>
            </a:r>
            <a:r>
              <a:rPr lang="en-US" altLang="ko-KR" dirty="0"/>
              <a:t>(daisy chain</a:t>
            </a:r>
            <a:r>
              <a:rPr lang="en-US" altLang="ko-KR" dirty="0" smtClean="0"/>
              <a:t>)</a:t>
            </a:r>
          </a:p>
          <a:p>
            <a:pPr lvl="3"/>
            <a:r>
              <a:rPr lang="ko-KR" dirty="0">
                <a:latin typeface="Arial" charset="0"/>
              </a:rPr>
              <a:t>모든 입출력 모듈이 하나의 인터럽트 요구 선을 공유한다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입출력 모듈들의 인터럽트 확인 신호 선은 데이지 체인 형태로 연결된다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중앙처리장치와 가까운 입출력 모듈의 우선순위가 높다</a:t>
            </a:r>
            <a:r>
              <a:rPr dirty="0">
                <a:latin typeface="Arial" charset="0"/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데이지 체인의 동작 원리</a:t>
            </a:r>
          </a:p>
          <a:p>
            <a:pPr lvl="4"/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한 개 또는 그 이상의 입출력 모듈이 인터럽트를 요구한다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인터럽트 요구를 수신한 중앙처리장치는 이에 대한 확인 신호를 보낸다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확인 신호를 수신한 입출력 모듈 중에서 인터럽트를 요구하지 않은 모듈은 </a:t>
            </a:r>
            <a:r>
              <a:rPr lang="en-US" altLang="ko-KR" dirty="0" smtClean="0">
                <a:latin typeface="Arial" charset="0"/>
              </a:rPr>
              <a:t>  	</a:t>
            </a:r>
            <a:r>
              <a:rPr lang="ko-KR" dirty="0" smtClean="0">
                <a:latin typeface="Arial" charset="0"/>
              </a:rPr>
              <a:t>다음 </a:t>
            </a:r>
            <a:r>
              <a:rPr lang="ko-KR" dirty="0">
                <a:latin typeface="Arial" charset="0"/>
              </a:rPr>
              <a:t>모듈로 </a:t>
            </a:r>
            <a:r>
              <a:rPr lang="ko-KR" dirty="0" smtClean="0">
                <a:latin typeface="Arial" charset="0"/>
              </a:rPr>
              <a:t>전달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4"/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확인 신호를 수신한 인터럽트를 요구한 모듈은 데이터 버스를 통하여 인터럽트 벡터</a:t>
            </a:r>
            <a:r>
              <a:rPr dirty="0">
                <a:latin typeface="Arial" charset="0"/>
              </a:rPr>
              <a:t>(interrupt vector)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보낸다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하드웨어가 간단하다는 장점이 있지만 우선순위가 낮은 장치들이 서비스를 받지 못하거나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매우 오랫동안 기다려야 하는 경우가 발생 할 수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9620"/>
            <a:ext cx="2833677" cy="161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중재</a:t>
            </a:r>
            <a:r>
              <a:rPr lang="en-US" altLang="ko-KR" dirty="0"/>
              <a:t>(bus arbitration</a:t>
            </a:r>
            <a:r>
              <a:rPr lang="en-US" altLang="ko-KR" dirty="0" smtClean="0"/>
              <a:t>)</a:t>
            </a:r>
          </a:p>
          <a:p>
            <a:pPr lvl="3" latinLnBrk="1"/>
            <a:r>
              <a:rPr lang="ko-KR" spc="-100" dirty="0">
                <a:latin typeface="Arial" charset="0"/>
              </a:rPr>
              <a:t>입출력 모듈이 인터럽트를 요구하기 전에 먼저 버스에 대한 사용권을 얻어야 한다</a:t>
            </a:r>
            <a:r>
              <a:rPr spc="-100"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따라서 매 순간 하나의 모듈만이 인터럽트를 보낼 수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중앙처리장치는 버스 중재를 통해서 전달된 인터럽트를 인지 할 수 있으며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인터럽트 확인 신호를 활성화하여서 응답하게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다음으로 인터럽트 확인 신호가 활성화되면 입출력모듈은 데이터 선을 통하여 데이터를 전송할 수 있게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 err="1"/>
              <a:t>여러</a:t>
            </a:r>
            <a:r>
              <a:rPr altLang="ko-KR" dirty="0"/>
              <a:t> </a:t>
            </a:r>
            <a:r>
              <a:rPr altLang="ko-KR" dirty="0" err="1"/>
              <a:t>장치의</a:t>
            </a:r>
            <a:r>
              <a:rPr altLang="ko-KR" dirty="0"/>
              <a:t> </a:t>
            </a:r>
            <a:r>
              <a:rPr altLang="ko-KR" dirty="0" err="1"/>
              <a:t>인터럽트가</a:t>
            </a:r>
            <a:r>
              <a:rPr altLang="ko-KR" dirty="0"/>
              <a:t> </a:t>
            </a:r>
            <a:r>
              <a:rPr altLang="ko-KR" dirty="0" err="1"/>
              <a:t>요구되었을</a:t>
            </a:r>
            <a:r>
              <a:rPr altLang="ko-KR" dirty="0"/>
              <a:t> 때 </a:t>
            </a:r>
            <a:r>
              <a:rPr altLang="ko-KR" dirty="0" err="1"/>
              <a:t>우선순위를</a:t>
            </a:r>
            <a:r>
              <a:rPr altLang="ko-KR" dirty="0"/>
              <a:t> </a:t>
            </a:r>
            <a:r>
              <a:rPr altLang="ko-KR" dirty="0" err="1"/>
              <a:t>결정하는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다수의 인터럽트 선</a:t>
            </a:r>
            <a:r>
              <a:rPr dirty="0">
                <a:latin typeface="Arial" charset="0"/>
              </a:rPr>
              <a:t> :  </a:t>
            </a:r>
            <a:r>
              <a:rPr lang="ko-KR" dirty="0">
                <a:latin typeface="Arial" charset="0"/>
              </a:rPr>
              <a:t>중앙처리장치는 우선 순위가 높은 인터럽트 선을 선택하면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소프트웨어 폴 </a:t>
            </a:r>
            <a:r>
              <a:rPr dirty="0">
                <a:latin typeface="Arial" charset="0"/>
              </a:rPr>
              <a:t>:  </a:t>
            </a:r>
            <a:r>
              <a:rPr lang="ko-KR" dirty="0">
                <a:latin typeface="Arial" charset="0"/>
              </a:rPr>
              <a:t>검사하는 순서가 곧 우선 순위가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데이지 체인 방식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입출력 모듈이 연결된 순서가 우선 순위가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 latinLnBrk="1"/>
            <a:r>
              <a:rPr lang="ko-KR" dirty="0">
                <a:latin typeface="Arial" charset="0"/>
              </a:rPr>
              <a:t>직접 기억장치 액세스</a:t>
            </a:r>
            <a:r>
              <a:rPr dirty="0">
                <a:latin typeface="Arial" charset="0"/>
              </a:rPr>
              <a:t>(DMA, Direct Memory Access) </a:t>
            </a:r>
            <a:r>
              <a:rPr lang="ko-KR" dirty="0">
                <a:latin typeface="Arial" charset="0"/>
              </a:rPr>
              <a:t>방식은 대용량의 데이터를 이동시킬 때 효과적인 기술로 기억장치와 입출력 모듈 간의 데이터 전송을 별도의 하드웨어인</a:t>
            </a:r>
            <a:r>
              <a:rPr lang="en-GB"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제어기가 처리하고</a:t>
            </a:r>
            <a:r>
              <a:rPr lang="en-GB"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중앙처리장치는 개입하지 않도록 하는 방식이다</a:t>
            </a:r>
            <a:r>
              <a:rPr lang="en-GB" dirty="0">
                <a:latin typeface="Arial" charset="0"/>
              </a:rPr>
              <a:t>. </a:t>
            </a:r>
          </a:p>
          <a:p>
            <a:pPr lvl="1" latinLnBrk="1"/>
            <a:r>
              <a:rPr lang="en-GB" altLang="ko-KR" dirty="0"/>
              <a:t>DMA </a:t>
            </a:r>
            <a:r>
              <a:rPr altLang="ko-KR" dirty="0" err="1"/>
              <a:t>제어기의</a:t>
            </a:r>
            <a:r>
              <a:rPr altLang="ko-KR" dirty="0"/>
              <a:t> </a:t>
            </a:r>
            <a:r>
              <a:rPr altLang="ko-KR" dirty="0" err="1"/>
              <a:t>내부</a:t>
            </a:r>
            <a:r>
              <a:rPr altLang="ko-KR" dirty="0"/>
              <a:t> </a:t>
            </a:r>
            <a:r>
              <a:rPr altLang="ko-KR" dirty="0" err="1"/>
              <a:t>구조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3" latinLnBrk="1"/>
            <a:r>
              <a:rPr lang="ko-KR" spc="-100" dirty="0">
                <a:latin typeface="Arial" charset="0"/>
              </a:rPr>
              <a:t>주소 레지스터는 주기억장치의 위치를 지정하는 주기억장치의 주소를 </a:t>
            </a:r>
            <a:r>
              <a:rPr lang="ko-KR" spc="-100" dirty="0" smtClean="0">
                <a:latin typeface="Arial" charset="0"/>
              </a:rPr>
              <a:t>저장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데이터 레지스터는 전송될 데이터를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계수 레지스터는 전송되는 데이터 단어의 수를 저장하는 역할을 한다</a:t>
            </a:r>
            <a:r>
              <a:rPr lang="en-GB"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제어회로에는 버스 요구 신호</a:t>
            </a:r>
            <a:r>
              <a:rPr lang="en-GB" dirty="0">
                <a:latin typeface="Arial" charset="0"/>
              </a:rPr>
              <a:t>(BUS REQ)</a:t>
            </a:r>
            <a:r>
              <a:rPr lang="ko-KR" dirty="0">
                <a:latin typeface="Arial" charset="0"/>
              </a:rPr>
              <a:t>와 버스 승인신호</a:t>
            </a:r>
            <a:r>
              <a:rPr lang="en-GB" dirty="0">
                <a:latin typeface="Arial" charset="0"/>
              </a:rPr>
              <a:t>(BUS GNT), </a:t>
            </a:r>
            <a:r>
              <a:rPr lang="ko-KR" dirty="0">
                <a:latin typeface="Arial" charset="0"/>
              </a:rPr>
              <a:t>인터럽트</a:t>
            </a:r>
            <a:r>
              <a:rPr lang="en-GB" dirty="0">
                <a:latin typeface="Arial" charset="0"/>
              </a:rPr>
              <a:t>(INTR), </a:t>
            </a:r>
            <a:r>
              <a:rPr lang="ko-KR" dirty="0">
                <a:latin typeface="Arial" charset="0"/>
              </a:rPr>
              <a:t>그리고 읽기</a:t>
            </a:r>
            <a:r>
              <a:rPr lang="en-GB" dirty="0">
                <a:latin typeface="Arial" charset="0"/>
              </a:rPr>
              <a:t>(WR)</a:t>
            </a:r>
            <a:r>
              <a:rPr lang="ko-KR" dirty="0">
                <a:latin typeface="Arial" charset="0"/>
              </a:rPr>
              <a:t>와 쓰기</a:t>
            </a:r>
            <a:r>
              <a:rPr lang="en-GB" dirty="0">
                <a:latin typeface="Arial" charset="0"/>
              </a:rPr>
              <a:t>(RD)</a:t>
            </a:r>
            <a:r>
              <a:rPr lang="ko-KR" dirty="0">
                <a:latin typeface="Arial" charset="0"/>
              </a:rPr>
              <a:t>를 위한 연결 단자가 존재한다</a:t>
            </a:r>
            <a:r>
              <a:rPr lang="en-GB"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72" y="1785926"/>
            <a:ext cx="2857500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GB" altLang="ko-KR" dirty="0"/>
              <a:t>DMA </a:t>
            </a:r>
            <a:r>
              <a:rPr altLang="ko-KR" dirty="0" err="1"/>
              <a:t>처리</a:t>
            </a:r>
            <a:r>
              <a:rPr altLang="ko-KR" dirty="0"/>
              <a:t> </a:t>
            </a:r>
            <a:r>
              <a:rPr altLang="ko-KR" dirty="0" err="1" smtClean="0"/>
              <a:t>순서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CPU</a:t>
            </a:r>
            <a:r>
              <a:rPr altLang="ko-KR" dirty="0" smtClean="0"/>
              <a:t>는 </a:t>
            </a:r>
            <a:r>
              <a:rPr lang="en-US" altLang="ko-KR" dirty="0"/>
              <a:t>DMA </a:t>
            </a:r>
            <a:r>
              <a:rPr altLang="ko-KR" dirty="0"/>
              <a:t>장치로 한 번의 입출력 명령의 전달을 통해서 더 이상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altLang="ko-KR" dirty="0" smtClean="0"/>
              <a:t>관여를 </a:t>
            </a:r>
            <a:r>
              <a:rPr altLang="ko-KR" dirty="0"/>
              <a:t>하지 않지만</a:t>
            </a:r>
            <a:r>
              <a:rPr lang="en-US" altLang="ko-KR" dirty="0"/>
              <a:t> DMA </a:t>
            </a:r>
            <a:r>
              <a:rPr altLang="ko-KR" dirty="0" err="1"/>
              <a:t>장치는</a:t>
            </a:r>
            <a:r>
              <a:rPr altLang="ko-KR" dirty="0"/>
              <a:t> </a:t>
            </a:r>
            <a:r>
              <a:rPr altLang="ko-KR" dirty="0" err="1"/>
              <a:t>독자적인</a:t>
            </a:r>
            <a:r>
              <a:rPr altLang="ko-KR" dirty="0"/>
              <a:t> </a:t>
            </a:r>
            <a:r>
              <a:rPr altLang="ko-KR" dirty="0" err="1"/>
              <a:t>동작으로</a:t>
            </a:r>
            <a:r>
              <a:rPr altLang="ko-KR" dirty="0"/>
              <a:t> </a:t>
            </a:r>
            <a:r>
              <a:rPr altLang="ko-KR" dirty="0" err="1"/>
              <a:t>일련의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기억장치와</a:t>
            </a:r>
            <a:r>
              <a:rPr altLang="ko-KR" dirty="0"/>
              <a:t> </a:t>
            </a:r>
            <a:r>
              <a:rPr altLang="ko-KR" dirty="0" err="1"/>
              <a:t>직접</a:t>
            </a:r>
            <a:r>
              <a:rPr altLang="ko-KR" dirty="0"/>
              <a:t> </a:t>
            </a:r>
            <a:r>
              <a:rPr altLang="ko-KR" dirty="0" err="1"/>
              <a:t>입출력할</a:t>
            </a:r>
            <a:r>
              <a:rPr altLang="ko-KR" dirty="0"/>
              <a:t> 수 </a:t>
            </a:r>
            <a:r>
              <a:rPr altLang="ko-KR" dirty="0" err="1"/>
              <a:t>있는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r>
              <a:rPr lang="en-US" altLang="ko-KR" dirty="0"/>
              <a:t>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CPU</a:t>
            </a:r>
            <a:r>
              <a:rPr lang="ko-KR" dirty="0">
                <a:latin typeface="Arial" charset="0"/>
              </a:rPr>
              <a:t>가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제어기로 다음 정보를 포함한 명령을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입출력장치의 </a:t>
            </a:r>
            <a:r>
              <a:rPr lang="ko-KR" dirty="0" smtClean="0">
                <a:latin typeface="Arial" charset="0"/>
              </a:rPr>
              <a:t>주소</a:t>
            </a:r>
            <a:r>
              <a:rPr lang="en-US" altLang="ko-KR" dirty="0" smtClean="0">
                <a:latin typeface="Arial" charset="0"/>
              </a:rPr>
              <a:t>   /  </a:t>
            </a:r>
            <a:r>
              <a:rPr lang="ko-KR" dirty="0" smtClean="0">
                <a:latin typeface="Arial" charset="0"/>
              </a:rPr>
              <a:t>연산</a:t>
            </a:r>
            <a:r>
              <a:rPr dirty="0">
                <a:latin typeface="Arial" charset="0"/>
              </a:rPr>
              <a:t>(</a:t>
            </a:r>
            <a:r>
              <a:rPr lang="ko-KR" dirty="0">
                <a:latin typeface="Arial" charset="0"/>
              </a:rPr>
              <a:t>쓰기 혹은 읽기</a:t>
            </a:r>
            <a:r>
              <a:rPr dirty="0">
                <a:latin typeface="Arial" charset="0"/>
              </a:rPr>
              <a:t>) </a:t>
            </a:r>
            <a:r>
              <a:rPr lang="ko-KR" dirty="0">
                <a:latin typeface="Arial" charset="0"/>
              </a:rPr>
              <a:t>지정자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데이터가 읽혀지거나 쓰여질 주기억장치 영역의 시작 주소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전송될 데이터 단어들의 수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DMA </a:t>
            </a:r>
            <a:r>
              <a:rPr lang="ko-KR" dirty="0">
                <a:latin typeface="Arial" charset="0"/>
              </a:rPr>
              <a:t>제어기는 </a:t>
            </a:r>
            <a:r>
              <a:rPr dirty="0">
                <a:latin typeface="Arial" charset="0"/>
              </a:rPr>
              <a:t>CPU </a:t>
            </a:r>
            <a:r>
              <a:rPr lang="ko-KR" dirty="0" err="1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버스 요구</a:t>
            </a:r>
            <a:r>
              <a:rPr dirty="0">
                <a:latin typeface="Arial" charset="0"/>
              </a:rPr>
              <a:t>(BUS REQ) </a:t>
            </a:r>
            <a:r>
              <a:rPr lang="ko-KR" dirty="0">
                <a:latin typeface="Arial" charset="0"/>
              </a:rPr>
              <a:t>신호를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CPU </a:t>
            </a:r>
            <a:r>
              <a:rPr lang="ko-KR" dirty="0">
                <a:latin typeface="Arial" charset="0"/>
              </a:rPr>
              <a:t>는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제어기로 버스 승인</a:t>
            </a:r>
            <a:r>
              <a:rPr dirty="0">
                <a:latin typeface="Arial" charset="0"/>
              </a:rPr>
              <a:t>(BUS GRANT) </a:t>
            </a:r>
            <a:r>
              <a:rPr lang="ko-KR" dirty="0">
                <a:latin typeface="Arial" charset="0"/>
              </a:rPr>
              <a:t>신호를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</a:t>
            </a:r>
            <a:r>
              <a:rPr spc="-100" dirty="0">
                <a:latin typeface="Arial" charset="0"/>
              </a:rPr>
              <a:t>: CPU </a:t>
            </a:r>
            <a:r>
              <a:rPr lang="ko-KR" spc="-100" dirty="0">
                <a:latin typeface="Arial" charset="0"/>
              </a:rPr>
              <a:t>의 개입 없이 </a:t>
            </a:r>
            <a:r>
              <a:rPr spc="-100" dirty="0">
                <a:latin typeface="Arial" charset="0"/>
              </a:rPr>
              <a:t>DMA </a:t>
            </a:r>
            <a:r>
              <a:rPr lang="ko-KR" spc="-100" dirty="0">
                <a:latin typeface="Arial" charset="0"/>
              </a:rPr>
              <a:t>제어기가 주기억장치에 데이터를 읽거나 </a:t>
            </a:r>
            <a:r>
              <a:rPr lang="ko-KR" spc="-100" dirty="0" smtClean="0">
                <a:latin typeface="Arial" charset="0"/>
              </a:rPr>
              <a:t>쓴다</a:t>
            </a:r>
            <a:r>
              <a:rPr spc="-100" dirty="0">
                <a:latin typeface="Arial" charset="0"/>
              </a:rPr>
              <a:t>.</a:t>
            </a:r>
            <a:endParaRPr lang="ko-KR"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5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전송할 데이터가 남아있으면</a:t>
            </a:r>
            <a:r>
              <a:rPr dirty="0">
                <a:latin typeface="Arial" charset="0"/>
              </a:rPr>
              <a:t>, 2</a:t>
            </a:r>
            <a:r>
              <a:rPr lang="ko-KR" dirty="0">
                <a:latin typeface="Arial" charset="0"/>
              </a:rPr>
              <a:t>단계부터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단계까지 다시 </a:t>
            </a:r>
            <a:r>
              <a:rPr lang="ko-KR" dirty="0" smtClean="0">
                <a:latin typeface="Arial" charset="0"/>
              </a:rPr>
              <a:t>반복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6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모든 데이터의 전송이 완료되면 </a:t>
            </a:r>
            <a:r>
              <a:rPr dirty="0">
                <a:latin typeface="Arial" charset="0"/>
              </a:rPr>
              <a:t>CPU</a:t>
            </a:r>
            <a:r>
              <a:rPr lang="ko-KR" dirty="0" err="1">
                <a:latin typeface="Arial" charset="0"/>
              </a:rPr>
              <a:t>로</a:t>
            </a:r>
            <a:r>
              <a:rPr dirty="0">
                <a:latin typeface="Arial" charset="0"/>
              </a:rPr>
              <a:t> INTR </a:t>
            </a:r>
            <a:r>
              <a:rPr lang="ko-KR" dirty="0">
                <a:latin typeface="Arial" charset="0"/>
              </a:rPr>
              <a:t>신호를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lvl="1" latinLnBrk="1"/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/>
              <a:t>DMA</a:t>
            </a:r>
            <a:r>
              <a:rPr lang="ko-KR" altLang="en-US" dirty="0"/>
              <a:t>에 명령을 보낸 후에 다른 일을 계속할 수 있게 되며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DMA </a:t>
            </a:r>
            <a:r>
              <a:rPr lang="ko-KR" altLang="en-US" dirty="0"/>
              <a:t>제어기가 모든 입출력 동작을 </a:t>
            </a:r>
            <a:r>
              <a:rPr lang="ko-KR" altLang="en-US" dirty="0" smtClean="0"/>
              <a:t>전담하므로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중앙처리장치는 </a:t>
            </a:r>
            <a:r>
              <a:rPr lang="ko-KR" altLang="en-US" dirty="0"/>
              <a:t>전송의 시작과 마지막에만 입출력 동작에 </a:t>
            </a:r>
            <a:r>
              <a:rPr lang="ko-KR" altLang="en-US" dirty="0" smtClean="0"/>
              <a:t>관여함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GB" altLang="ko-KR" dirty="0" smtClean="0"/>
              <a:t>DMA </a:t>
            </a:r>
            <a:r>
              <a:rPr altLang="ko-KR" dirty="0" err="1" smtClean="0"/>
              <a:t>제어기의</a:t>
            </a:r>
            <a:r>
              <a:rPr altLang="ko-KR" dirty="0" smtClean="0"/>
              <a:t> </a:t>
            </a:r>
            <a:r>
              <a:rPr altLang="ko-KR" dirty="0" err="1" smtClean="0"/>
              <a:t>버스</a:t>
            </a:r>
            <a:r>
              <a:rPr altLang="ko-KR" dirty="0" smtClean="0"/>
              <a:t> </a:t>
            </a:r>
            <a:r>
              <a:rPr altLang="ko-KR" dirty="0" err="1" smtClean="0"/>
              <a:t>연결</a:t>
            </a:r>
            <a:r>
              <a:rPr altLang="ko-KR" dirty="0" smtClean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1" latinLnBrk="1"/>
            <a:r>
              <a:rPr lang="en-GB" altLang="ko-KR" dirty="0"/>
              <a:t>DMA </a:t>
            </a:r>
            <a:r>
              <a:rPr altLang="ko-KR" dirty="0" err="1"/>
              <a:t>제어기는</a:t>
            </a:r>
            <a:r>
              <a:rPr altLang="ko-KR" dirty="0"/>
              <a:t> </a:t>
            </a:r>
            <a:r>
              <a:rPr altLang="ko-KR" dirty="0" err="1"/>
              <a:t>버스에</a:t>
            </a:r>
            <a:r>
              <a:rPr altLang="ko-KR" dirty="0"/>
              <a:t> </a:t>
            </a:r>
            <a:r>
              <a:rPr altLang="ko-KR" dirty="0" err="1"/>
              <a:t>연결되어</a:t>
            </a:r>
            <a:r>
              <a:rPr altLang="ko-KR" dirty="0"/>
              <a:t> </a:t>
            </a:r>
            <a:r>
              <a:rPr altLang="ko-KR" dirty="0" err="1"/>
              <a:t>있</a:t>
            </a:r>
            <a:r>
              <a:rPr dirty="0" err="1"/>
              <a:t>고</a:t>
            </a:r>
            <a:r>
              <a:rPr lang="en-GB" altLang="ko-KR" dirty="0"/>
              <a:t> </a:t>
            </a: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/>
              <a:t>방식에</a:t>
            </a:r>
            <a:r>
              <a:rPr altLang="ko-KR" dirty="0"/>
              <a:t> </a:t>
            </a:r>
            <a:r>
              <a:rPr altLang="ko-KR" dirty="0" err="1"/>
              <a:t>따라서</a:t>
            </a:r>
            <a:r>
              <a:rPr altLang="ko-KR" dirty="0"/>
              <a:t> </a:t>
            </a:r>
            <a:r>
              <a:rPr altLang="ko-KR" dirty="0" err="1"/>
              <a:t>단일버스</a:t>
            </a:r>
            <a:r>
              <a:rPr altLang="ko-KR" dirty="0"/>
              <a:t> </a:t>
            </a:r>
            <a:r>
              <a:rPr altLang="ko-KR" dirty="0" err="1"/>
              <a:t>분리식</a:t>
            </a:r>
            <a:r>
              <a:rPr lang="en-GB" altLang="ko-KR" dirty="0"/>
              <a:t>, </a:t>
            </a:r>
            <a:r>
              <a:rPr altLang="ko-KR" dirty="0" err="1"/>
              <a:t>단일버스</a:t>
            </a:r>
            <a:r>
              <a:rPr altLang="ko-KR" dirty="0"/>
              <a:t> </a:t>
            </a:r>
            <a:r>
              <a:rPr altLang="ko-KR" dirty="0" err="1"/>
              <a:t>통합형</a:t>
            </a:r>
            <a:r>
              <a:rPr lang="en-GB" altLang="ko-KR" dirty="0"/>
              <a:t>, </a:t>
            </a:r>
            <a:r>
              <a:rPr altLang="ko-KR" dirty="0"/>
              <a:t>입출력 버스를 이용한 방식으로 </a:t>
            </a:r>
            <a:r>
              <a:rPr altLang="ko-KR" dirty="0" smtClean="0"/>
              <a:t>분류</a:t>
            </a:r>
            <a:endParaRPr lang="en-GB" altLang="ko-KR" dirty="0" smtClean="0"/>
          </a:p>
          <a:p>
            <a:pPr lvl="2" latinLnBrk="1"/>
            <a:r>
              <a:rPr altLang="ko-KR" dirty="0" err="1" smtClean="0"/>
              <a:t>단일버스</a:t>
            </a:r>
            <a:r>
              <a:rPr altLang="ko-KR" dirty="0" smtClean="0"/>
              <a:t> </a:t>
            </a:r>
            <a:r>
              <a:rPr altLang="ko-KR" dirty="0" err="1"/>
              <a:t>분리식</a:t>
            </a:r>
            <a:r>
              <a:rPr lang="en-GB" altLang="ko-KR" dirty="0"/>
              <a:t> DMA </a:t>
            </a:r>
            <a:r>
              <a:rPr altLang="ko-KR" dirty="0" err="1"/>
              <a:t>방식</a:t>
            </a:r>
            <a:endParaRPr altLang="ko-KR" dirty="0"/>
          </a:p>
          <a:p>
            <a:pPr lvl="4"/>
            <a:r>
              <a:rPr lang="en-US" altLang="ko-KR" dirty="0"/>
              <a:t>DMA </a:t>
            </a:r>
            <a:r>
              <a:rPr altLang="ko-KR" dirty="0" err="1"/>
              <a:t>제어기가</a:t>
            </a:r>
            <a:r>
              <a:rPr altLang="ko-KR" dirty="0"/>
              <a:t> </a:t>
            </a:r>
            <a:r>
              <a:rPr altLang="ko-KR" dirty="0" err="1"/>
              <a:t>중앙처리장치</a:t>
            </a:r>
            <a:r>
              <a:rPr lang="en-US" altLang="ko-KR" dirty="0"/>
              <a:t>, </a:t>
            </a:r>
            <a:r>
              <a:rPr altLang="ko-KR" dirty="0" err="1"/>
              <a:t>주기억장치</a:t>
            </a:r>
            <a:r>
              <a:rPr lang="en-US" altLang="ko-KR" dirty="0"/>
              <a:t>,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모듈과</a:t>
            </a:r>
            <a:r>
              <a:rPr altLang="ko-KR" dirty="0"/>
              <a:t> </a:t>
            </a:r>
            <a:r>
              <a:rPr altLang="ko-KR" dirty="0" err="1"/>
              <a:t>함께</a:t>
            </a:r>
            <a:r>
              <a:rPr altLang="ko-KR" dirty="0"/>
              <a:t> </a:t>
            </a: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버스에</a:t>
            </a:r>
            <a:r>
              <a:rPr altLang="ko-KR" dirty="0"/>
              <a:t> </a:t>
            </a:r>
            <a:r>
              <a:rPr altLang="ko-KR" dirty="0" err="1"/>
              <a:t>직접</a:t>
            </a:r>
            <a:r>
              <a:rPr altLang="ko-KR" dirty="0"/>
              <a:t> </a:t>
            </a:r>
            <a:r>
              <a:rPr altLang="ko-KR" dirty="0" err="1"/>
              <a:t>연결된</a:t>
            </a:r>
            <a:r>
              <a:rPr altLang="ko-KR" dirty="0"/>
              <a:t> </a:t>
            </a:r>
            <a:r>
              <a:rPr altLang="ko-KR" dirty="0" err="1"/>
              <a:t>형태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중앙처리장치에서 명령을 수신한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제어기는 명령에 따라 주기억장치에서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데이터를 </a:t>
            </a:r>
            <a:r>
              <a:rPr lang="ko-KR" dirty="0">
                <a:latin typeface="Arial" charset="0"/>
              </a:rPr>
              <a:t>읽거나 쓰는 동작을 수행한다</a:t>
            </a:r>
            <a:r>
              <a:rPr dirty="0"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따라서 </a:t>
            </a:r>
            <a:r>
              <a:rPr lang="ko-KR" dirty="0">
                <a:latin typeface="Arial" charset="0"/>
              </a:rPr>
              <a:t>데이터 전송은 시스템 버스를 두 번씩 사용하게 되므로 버스 사용량의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증가로 </a:t>
            </a:r>
            <a:r>
              <a:rPr lang="ko-KR" dirty="0">
                <a:latin typeface="Arial" charset="0"/>
              </a:rPr>
              <a:t>인한 시스템의 성능 저하가 발생하는 단점을 갖는다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3357562"/>
            <a:ext cx="49625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단일버스</a:t>
            </a:r>
            <a:r>
              <a:rPr altLang="ko-KR" dirty="0"/>
              <a:t> </a:t>
            </a:r>
            <a:r>
              <a:rPr altLang="ko-KR" dirty="0" err="1"/>
              <a:t>통합형</a:t>
            </a:r>
            <a:r>
              <a:rPr lang="en-US" altLang="ko-KR" dirty="0"/>
              <a:t> DMA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1" latinLnBrk="1"/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전송을</a:t>
            </a:r>
            <a:r>
              <a:rPr altLang="ko-KR" dirty="0"/>
              <a:t> </a:t>
            </a:r>
            <a:r>
              <a:rPr altLang="ko-KR" dirty="0" err="1"/>
              <a:t>위해</a:t>
            </a:r>
            <a:r>
              <a:rPr altLang="ko-KR" dirty="0"/>
              <a:t> </a:t>
            </a: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버스를</a:t>
            </a:r>
            <a:r>
              <a:rPr altLang="ko-KR" dirty="0"/>
              <a:t> 두 </a:t>
            </a:r>
            <a:r>
              <a:rPr altLang="ko-KR" dirty="0" err="1"/>
              <a:t>번씩</a:t>
            </a:r>
            <a:r>
              <a:rPr altLang="ko-KR" dirty="0"/>
              <a:t> </a:t>
            </a:r>
            <a:r>
              <a:rPr altLang="ko-KR" dirty="0" err="1"/>
              <a:t>사용하는</a:t>
            </a:r>
            <a:r>
              <a:rPr altLang="ko-KR" dirty="0"/>
              <a:t> </a:t>
            </a:r>
            <a:r>
              <a:rPr altLang="ko-KR" dirty="0" err="1"/>
              <a:t>단일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분리식</a:t>
            </a:r>
            <a:r>
              <a:rPr lang="en-US" altLang="ko-KR" dirty="0"/>
              <a:t> DMA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단점을</a:t>
            </a:r>
            <a:r>
              <a:rPr altLang="ko-KR" dirty="0"/>
              <a:t> </a:t>
            </a:r>
            <a:r>
              <a:rPr altLang="ko-KR" dirty="0" err="1"/>
              <a:t>해결하기</a:t>
            </a:r>
            <a:r>
              <a:rPr altLang="ko-KR" dirty="0"/>
              <a:t> </a:t>
            </a:r>
            <a:r>
              <a:rPr altLang="ko-KR" dirty="0" err="1"/>
              <a:t>위해서</a:t>
            </a:r>
            <a:r>
              <a:rPr altLang="ko-KR" dirty="0"/>
              <a:t> </a:t>
            </a:r>
            <a:r>
              <a:rPr altLang="ko-KR" dirty="0" err="1"/>
              <a:t>버스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/>
              <a:t>방식을</a:t>
            </a:r>
            <a:r>
              <a:rPr altLang="ko-KR" dirty="0"/>
              <a:t> </a:t>
            </a:r>
            <a:r>
              <a:rPr altLang="ko-KR" dirty="0" err="1"/>
              <a:t>개선한</a:t>
            </a:r>
            <a:r>
              <a:rPr altLang="ko-KR" dirty="0"/>
              <a:t> 것</a:t>
            </a:r>
            <a:endParaRPr lang="en-US" altLang="ko-KR" dirty="0"/>
          </a:p>
          <a:p>
            <a:pPr lvl="1" latinLnBrk="1"/>
            <a:r>
              <a:rPr altLang="ko-KR" dirty="0"/>
              <a:t>이 </a:t>
            </a:r>
            <a:r>
              <a:rPr altLang="ko-KR" dirty="0" err="1"/>
              <a:t>방식은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전송하기</a:t>
            </a:r>
            <a:r>
              <a:rPr altLang="ko-KR" dirty="0"/>
              <a:t> </a:t>
            </a:r>
            <a:r>
              <a:rPr altLang="ko-KR" dirty="0" err="1"/>
              <a:t>위해서</a:t>
            </a:r>
            <a:r>
              <a:rPr altLang="ko-KR" dirty="0"/>
              <a:t> </a:t>
            </a:r>
            <a:r>
              <a:rPr altLang="ko-KR" dirty="0" err="1"/>
              <a:t>시스템</a:t>
            </a:r>
            <a:r>
              <a:rPr altLang="ko-KR" dirty="0"/>
              <a:t> </a:t>
            </a:r>
            <a:r>
              <a:rPr altLang="ko-KR" dirty="0" err="1"/>
              <a:t>버스를</a:t>
            </a:r>
            <a:r>
              <a:rPr altLang="ko-KR" dirty="0"/>
              <a:t> </a:t>
            </a:r>
            <a:r>
              <a:rPr altLang="ko-KR" dirty="0" err="1"/>
              <a:t>한번만</a:t>
            </a:r>
            <a:r>
              <a:rPr altLang="ko-KR" dirty="0"/>
              <a:t> </a:t>
            </a:r>
            <a:r>
              <a:rPr altLang="ko-KR" dirty="0" err="1"/>
              <a:t>사용</a:t>
            </a:r>
            <a:endParaRPr lang="en-US" altLang="ko-KR" dirty="0"/>
          </a:p>
          <a:p>
            <a:pPr lvl="1" latinLnBrk="1"/>
            <a:r>
              <a:rPr altLang="ko-KR" dirty="0" err="1"/>
              <a:t>단일버스</a:t>
            </a:r>
            <a:r>
              <a:rPr altLang="ko-KR" dirty="0"/>
              <a:t> </a:t>
            </a:r>
            <a:r>
              <a:rPr altLang="ko-KR" dirty="0" err="1"/>
              <a:t>통합형</a:t>
            </a:r>
            <a:r>
              <a:rPr lang="en-US" altLang="ko-KR" dirty="0"/>
              <a:t> DMA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연결</a:t>
            </a:r>
            <a:r>
              <a:rPr altLang="ko-KR" dirty="0"/>
              <a:t> </a:t>
            </a:r>
            <a:r>
              <a:rPr altLang="ko-KR" dirty="0" err="1" smtClean="0"/>
              <a:t>구조</a:t>
            </a:r>
            <a:endParaRPr lang="en-US" altLang="ko-KR" dirty="0" smtClean="0"/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sz="10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시스템 </a:t>
            </a:r>
            <a:r>
              <a:rPr lang="ko-KR" dirty="0">
                <a:latin typeface="Arial" charset="0"/>
              </a:rPr>
              <a:t>버스에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제어기가 연결되고 이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 밑에 입출력 모듈이 연결된다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따라서 중앙처리장치에서 명령을 수신한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제어기는 입출력 모듈이 주기억장치에서 데이터를 전송하거나 수신하게 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 latinLnBrk="1"/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928934"/>
            <a:ext cx="54292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버스를</a:t>
            </a:r>
            <a:r>
              <a:rPr altLang="ko-KR" dirty="0"/>
              <a:t> </a:t>
            </a:r>
            <a:r>
              <a:rPr altLang="ko-KR" dirty="0" err="1"/>
              <a:t>이용한</a:t>
            </a:r>
            <a:r>
              <a:rPr lang="en-US" altLang="ko-KR" dirty="0"/>
              <a:t> DMA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1" latinLnBrk="1"/>
            <a:r>
              <a:rPr altLang="ko-KR" dirty="0" err="1"/>
              <a:t>단일버스</a:t>
            </a:r>
            <a:r>
              <a:rPr altLang="ko-KR" dirty="0"/>
              <a:t> </a:t>
            </a:r>
            <a:r>
              <a:rPr altLang="ko-KR" dirty="0" err="1"/>
              <a:t>분리식</a:t>
            </a:r>
            <a:r>
              <a:rPr lang="en-US" altLang="ko-KR" dirty="0"/>
              <a:t> DMA </a:t>
            </a:r>
            <a:r>
              <a:rPr altLang="ko-KR" dirty="0" err="1"/>
              <a:t>방식의</a:t>
            </a:r>
            <a:r>
              <a:rPr altLang="ko-KR" dirty="0"/>
              <a:t> </a:t>
            </a:r>
            <a:r>
              <a:rPr altLang="ko-KR" dirty="0" err="1"/>
              <a:t>단점을</a:t>
            </a:r>
            <a:r>
              <a:rPr altLang="ko-KR" dirty="0"/>
              <a:t> </a:t>
            </a:r>
            <a:r>
              <a:rPr altLang="ko-KR" dirty="0" err="1"/>
              <a:t>해결하기</a:t>
            </a:r>
            <a:r>
              <a:rPr altLang="ko-KR" dirty="0"/>
              <a:t> </a:t>
            </a:r>
            <a:r>
              <a:rPr altLang="ko-KR" dirty="0" err="1"/>
              <a:t>위한</a:t>
            </a:r>
            <a:r>
              <a:rPr altLang="ko-KR" dirty="0"/>
              <a:t> </a:t>
            </a:r>
            <a:r>
              <a:rPr altLang="ko-KR" dirty="0" err="1"/>
              <a:t>방법으로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버스를</a:t>
            </a:r>
            <a:r>
              <a:rPr altLang="ko-KR" dirty="0"/>
              <a:t> </a:t>
            </a:r>
            <a:r>
              <a:rPr altLang="ko-KR" dirty="0" err="1"/>
              <a:t>활용한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시스템 </a:t>
            </a:r>
            <a:r>
              <a:rPr lang="ko-KR" dirty="0">
                <a:latin typeface="Arial" charset="0"/>
              </a:rPr>
              <a:t>버스에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제어기가 연결되고 다시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 밑에 입출력 버스가 연결된다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그리고 입출력 버스에 여러 입출력 모듈이 접속된 형태다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따라서 데이터 전송과정에서 시스템 버스를 한번만 사용하게 된다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spc="-100" dirty="0"/>
              <a:t>입력출력장치는 </a:t>
            </a:r>
            <a:r>
              <a:rPr altLang="ko-KR" spc="-100" dirty="0" smtClean="0"/>
              <a:t> </a:t>
            </a:r>
            <a:r>
              <a:rPr altLang="ko-KR" spc="-100" dirty="0"/>
              <a:t>종류와 속도가 다양하고 제어 방법도 복잡하기 때문에</a:t>
            </a:r>
            <a:r>
              <a:rPr lang="en-US" altLang="ko-KR" spc="-100" dirty="0"/>
              <a:t>, </a:t>
            </a:r>
            <a:r>
              <a:rPr altLang="ko-KR" spc="-100" dirty="0" err="1"/>
              <a:t>간단한</a:t>
            </a:r>
            <a:r>
              <a:rPr altLang="ko-KR" spc="-100" dirty="0"/>
              <a:t> </a:t>
            </a:r>
            <a:r>
              <a:rPr altLang="ko-KR" spc="-100" dirty="0" err="1"/>
              <a:t>구조를</a:t>
            </a:r>
            <a:r>
              <a:rPr altLang="ko-KR" spc="-100" dirty="0"/>
              <a:t> </a:t>
            </a:r>
            <a:r>
              <a:rPr altLang="ko-KR" spc="-100" dirty="0" err="1"/>
              <a:t>가진</a:t>
            </a:r>
            <a:r>
              <a:rPr lang="en-US" altLang="ko-KR" spc="-100" dirty="0"/>
              <a:t> DMA </a:t>
            </a:r>
            <a:r>
              <a:rPr altLang="ko-KR" spc="-100" dirty="0"/>
              <a:t>제어기로 데이터 전송을 지원하는 데는 </a:t>
            </a:r>
            <a:r>
              <a:rPr altLang="ko-KR" spc="-100" dirty="0" smtClean="0"/>
              <a:t>한계</a:t>
            </a:r>
            <a:r>
              <a:rPr lang="ko-KR" altLang="en-US" spc="-100" dirty="0" smtClean="0"/>
              <a:t>가 있음</a:t>
            </a:r>
            <a:r>
              <a:rPr lang="en-US" altLang="ko-KR" spc="-100" dirty="0" smtClean="0"/>
              <a:t> </a:t>
            </a:r>
            <a:endParaRPr lang="en-US" altLang="ko-KR" spc="-100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244" y="2143116"/>
            <a:ext cx="448151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프로세서를</a:t>
            </a:r>
            <a:r>
              <a:rPr altLang="ko-KR" dirty="0"/>
              <a:t> </a:t>
            </a:r>
            <a:r>
              <a:rPr altLang="ko-KR" dirty="0" err="1"/>
              <a:t>이용한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 smtClean="0"/>
              <a:t>제어방식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입출력 처리를 전담하는 별도의 입출력 프로세서</a:t>
            </a:r>
            <a:r>
              <a:rPr dirty="0">
                <a:latin typeface="Arial" charset="0"/>
              </a:rPr>
              <a:t>(I/O Processor)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두어</a:t>
            </a:r>
            <a:r>
              <a:rPr dirty="0">
                <a:latin typeface="Arial" charset="0"/>
              </a:rPr>
              <a:t>, CPU</a:t>
            </a:r>
            <a:r>
              <a:rPr lang="ko-KR" dirty="0">
                <a:latin typeface="Arial" charset="0"/>
              </a:rPr>
              <a:t>의 효율을 높이는 입출력 제어방식이다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사용되는 입출력 프로세서</a:t>
            </a:r>
            <a:r>
              <a:rPr dirty="0">
                <a:latin typeface="Arial" charset="0"/>
              </a:rPr>
              <a:t>(IOP)</a:t>
            </a:r>
            <a:r>
              <a:rPr lang="ko-KR" dirty="0">
                <a:latin typeface="Arial" charset="0"/>
              </a:rPr>
              <a:t>는</a:t>
            </a:r>
            <a:r>
              <a:rPr dirty="0">
                <a:latin typeface="Arial" charset="0"/>
              </a:rPr>
              <a:t> DMA </a:t>
            </a:r>
            <a:r>
              <a:rPr lang="ko-KR" dirty="0">
                <a:latin typeface="Arial" charset="0"/>
              </a:rPr>
              <a:t>제어기의 기능을 향상시킨 것으로 입출력 명령어들을 실행할 수 있는 프로세서이며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 블록을 임시 저장할 수 있는 지역 기억장치</a:t>
            </a:r>
            <a:r>
              <a:rPr dirty="0">
                <a:latin typeface="Arial" charset="0"/>
              </a:rPr>
              <a:t>(local memory)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포함하고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시스템 버스에 대한 인터페이스 및 버스 마스터 회로와 입출력 버스 중재 회로를 포함하고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 smtClean="0">
                <a:latin typeface="Arial" charset="0"/>
              </a:rPr>
              <a:t>중앙처리장치는 </a:t>
            </a:r>
            <a:r>
              <a:rPr lang="ko-KR" dirty="0">
                <a:latin typeface="Arial" charset="0"/>
              </a:rPr>
              <a:t>계산 업무에 필요한 데이터만을 처리하고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프로세서는 여러 주변장치와 주기억장치 사이의 데이터 전송을 위한 통로를 제공한다</a:t>
            </a:r>
            <a:r>
              <a:rPr dirty="0">
                <a:latin typeface="Arial" charset="0"/>
              </a:rPr>
              <a:t>. </a:t>
            </a:r>
          </a:p>
          <a:p>
            <a:pPr lvl="4"/>
            <a:r>
              <a:rPr lang="ko-KR" dirty="0">
                <a:latin typeface="Arial" charset="0"/>
              </a:rPr>
              <a:t>처음에는 중앙처리장치가 입출력 프로세서의 입출력 전송을 시작하도록 하지만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그 이후에는 중앙처리장치와는 독립적으로 입출력 프로세서가 동작한다</a:t>
            </a:r>
            <a:r>
              <a:rPr dirty="0">
                <a:latin typeface="Arial" charset="0"/>
              </a:rPr>
              <a:t>.  </a:t>
            </a:r>
            <a:endParaRPr dirty="0" smtClean="0">
              <a:latin typeface="Arial" charset="0"/>
            </a:endParaRPr>
          </a:p>
          <a:p>
            <a:pPr lvl="4"/>
            <a:endParaRPr dirty="0">
              <a:latin typeface="Arial" charset="0"/>
            </a:endParaRPr>
          </a:p>
          <a:p>
            <a:pPr lvl="3" latinLnBrk="1"/>
            <a:r>
              <a:rPr lang="ko-KR" dirty="0" smtClean="0">
                <a:latin typeface="Arial" charset="0"/>
              </a:rPr>
              <a:t>입출력 </a:t>
            </a:r>
            <a:r>
              <a:rPr lang="ko-KR" dirty="0">
                <a:latin typeface="Arial" charset="0"/>
              </a:rPr>
              <a:t>방식은 정도의 차이는 있으나 중앙처리장치의 간섭을 받게 </a:t>
            </a:r>
            <a:r>
              <a:rPr lang="ko-KR" dirty="0" smtClean="0">
                <a:latin typeface="Arial" charset="0"/>
              </a:rPr>
              <a:t>되지만</a:t>
            </a:r>
            <a:r>
              <a:rPr dirty="0" smtClean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전용 프로세서를 이용해 간섭을 최소화하여 중앙처리장치의 이용 효율은 증가한다</a:t>
            </a:r>
            <a:r>
              <a:rPr dirty="0">
                <a:latin typeface="Arial" charset="0"/>
              </a:rPr>
              <a:t>. </a:t>
            </a:r>
            <a:r>
              <a:rPr lang="ko-KR" dirty="0" smtClean="0">
                <a:latin typeface="Arial" charset="0"/>
              </a:rPr>
              <a:t>그러나 </a:t>
            </a:r>
            <a:r>
              <a:rPr lang="ko-KR" dirty="0">
                <a:latin typeface="Arial" charset="0"/>
              </a:rPr>
              <a:t>별도의 입출력 프로세서로 인한 하드웨어 비용이 증가하는 단점이 있다</a:t>
            </a:r>
            <a:r>
              <a:rPr dirty="0">
                <a:latin typeface="Arial" charset="0"/>
              </a:rPr>
              <a:t>.  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프로세서를</a:t>
            </a:r>
            <a:r>
              <a:rPr altLang="ko-KR" dirty="0"/>
              <a:t> </a:t>
            </a:r>
            <a:r>
              <a:rPr altLang="ko-KR" dirty="0" err="1"/>
              <a:t>이용한</a:t>
            </a:r>
            <a:r>
              <a:rPr altLang="ko-KR" dirty="0"/>
              <a:t> </a:t>
            </a:r>
            <a:r>
              <a:rPr altLang="ko-KR" dirty="0" err="1" smtClean="0"/>
              <a:t>시스템</a:t>
            </a:r>
            <a:endParaRPr lang="en-US" altLang="ko-KR" dirty="0"/>
          </a:p>
          <a:p>
            <a:pPr lvl="3">
              <a:defRPr/>
            </a:pPr>
            <a:r>
              <a:rPr altLang="ko-KR" dirty="0" err="1" smtClean="0"/>
              <a:t>입출력</a:t>
            </a:r>
            <a:r>
              <a:rPr altLang="ko-KR" dirty="0" smtClean="0"/>
              <a:t> </a:t>
            </a:r>
            <a:r>
              <a:rPr altLang="ko-KR" dirty="0" err="1"/>
              <a:t>프로세서는</a:t>
            </a:r>
            <a:r>
              <a:rPr altLang="ko-KR" dirty="0"/>
              <a:t> </a:t>
            </a:r>
            <a:r>
              <a:rPr altLang="ko-KR" dirty="0" err="1"/>
              <a:t>주변장치의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모듈을</a:t>
            </a:r>
            <a:r>
              <a:rPr altLang="ko-KR" dirty="0"/>
              <a:t> </a:t>
            </a:r>
            <a:r>
              <a:rPr altLang="ko-KR" dirty="0" err="1"/>
              <a:t>제어해서</a:t>
            </a:r>
            <a:r>
              <a:rPr lang="en-US" altLang="ko-KR" dirty="0"/>
              <a:t> </a:t>
            </a:r>
            <a:r>
              <a:rPr dirty="0"/>
              <a:t>독</a:t>
            </a:r>
            <a:r>
              <a:rPr altLang="ko-KR" dirty="0"/>
              <a:t>립적으로 데이터를 송신할 수 </a:t>
            </a:r>
            <a:r>
              <a:rPr altLang="ko-KR" dirty="0" smtClean="0"/>
              <a:t>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6" y="2219515"/>
            <a:ext cx="5122447" cy="40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atinLnBrk="1"/>
            <a:r>
              <a:rPr dirty="0" smtClean="0"/>
              <a:t>지시장치</a:t>
            </a:r>
            <a:endParaRPr lang="en-US" altLang="ko-KR" dirty="0" smtClean="0"/>
          </a:p>
          <a:p>
            <a:pPr lvl="1" latinLnBrk="1"/>
            <a:r>
              <a:rPr altLang="ko-KR" dirty="0" err="1" smtClean="0"/>
              <a:t>마우스</a:t>
            </a:r>
            <a:r>
              <a:rPr lang="en-US" altLang="ko-KR" dirty="0"/>
              <a:t>(mouse)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커서의 이동이나 영역을 지정할 수 있고 아이콘을 선택하고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메뉴를 </a:t>
            </a:r>
            <a:r>
              <a:rPr lang="ko-KR" dirty="0">
                <a:latin typeface="Arial" charset="0"/>
              </a:rPr>
              <a:t>실행할 수도 있는 입력장치다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lang="ko-KR" sz="1200" dirty="0">
              <a:latin typeface="Arial" charset="0"/>
            </a:endParaRPr>
          </a:p>
          <a:p>
            <a:pPr lvl="1" latinLnBrk="1"/>
            <a:r>
              <a:rPr lang="en-US" altLang="ko-KR" dirty="0"/>
              <a:t> </a:t>
            </a:r>
            <a:r>
              <a:rPr altLang="ko-KR" dirty="0" err="1"/>
              <a:t>트랙볼</a:t>
            </a:r>
            <a:r>
              <a:rPr lang="en-US" altLang="ko-KR" dirty="0"/>
              <a:t>(track ball)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고정된 판 위에서 손이나 손바닥으로 회전 시킬 수 있는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볼을 </a:t>
            </a:r>
            <a:r>
              <a:rPr lang="ko-KR" dirty="0">
                <a:latin typeface="Arial" charset="0"/>
              </a:rPr>
              <a:t>통하여 커서의 영역을 지정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단추를 이용하여 클릭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동작을 수행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주로 </a:t>
            </a:r>
            <a:r>
              <a:rPr lang="ko-KR" dirty="0">
                <a:latin typeface="Arial" charset="0"/>
              </a:rPr>
              <a:t>그래픽 정보 입력하는데 </a:t>
            </a:r>
            <a:r>
              <a:rPr lang="ko-KR" dirty="0" smtClean="0">
                <a:latin typeface="Arial" charset="0"/>
              </a:rPr>
              <a:t>사용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endParaRPr lang="ko-KR" sz="1200" dirty="0">
              <a:latin typeface="Arial" charset="0"/>
            </a:endParaRPr>
          </a:p>
          <a:p>
            <a:pPr lvl="1" latinLnBrk="1"/>
            <a:r>
              <a:rPr lang="en-US" altLang="ko-KR" dirty="0"/>
              <a:t> </a:t>
            </a:r>
            <a:r>
              <a:rPr altLang="ko-KR" dirty="0" err="1"/>
              <a:t>터치패드</a:t>
            </a:r>
            <a:r>
              <a:rPr lang="en-US" altLang="ko-KR" dirty="0"/>
              <a:t>(touch pad)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패드 범위 안에서 손가락을 움직여 화면의 포인터를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이동하는 </a:t>
            </a:r>
            <a:r>
              <a:rPr lang="ko-KR" dirty="0">
                <a:latin typeface="Arial" charset="0"/>
              </a:rPr>
              <a:t>장치다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 smtClean="0">
                <a:latin typeface="Arial" charset="0"/>
              </a:rPr>
              <a:t>노트북에서 </a:t>
            </a:r>
            <a:r>
              <a:rPr lang="ko-KR" dirty="0">
                <a:latin typeface="Arial" charset="0"/>
              </a:rPr>
              <a:t>마우스 대용으로 사용</a:t>
            </a:r>
            <a:r>
              <a:rPr dirty="0" smtClean="0">
                <a:latin typeface="Arial" charset="0"/>
              </a:rPr>
              <a:t>, </a:t>
            </a:r>
            <a:r>
              <a:rPr lang="ko-KR" dirty="0" smtClean="0">
                <a:latin typeface="Arial" charset="0"/>
              </a:rPr>
              <a:t>아이콘의 </a:t>
            </a:r>
            <a:r>
              <a:rPr lang="ko-KR" dirty="0">
                <a:latin typeface="Arial" charset="0"/>
              </a:rPr>
              <a:t>선택</a:t>
            </a:r>
            <a:r>
              <a:rPr lang="ko-KR" altLang="en-US" dirty="0">
                <a:latin typeface="Arial" charset="0"/>
              </a:rPr>
              <a:t>과</a:t>
            </a:r>
            <a:r>
              <a:rPr lang="ko-KR" dirty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더블 </a:t>
            </a:r>
            <a:r>
              <a:rPr lang="ko-KR" dirty="0">
                <a:latin typeface="Arial" charset="0"/>
              </a:rPr>
              <a:t>클릭 동작을 </a:t>
            </a:r>
            <a:r>
              <a:rPr lang="ko-KR" dirty="0" smtClean="0">
                <a:latin typeface="Arial" charset="0"/>
              </a:rPr>
              <a:t>수행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r>
              <a:rPr dirty="0" smtClean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선택을 </a:t>
            </a:r>
            <a:r>
              <a:rPr lang="ko-KR" dirty="0">
                <a:latin typeface="Arial" charset="0"/>
              </a:rPr>
              <a:t>오래 지속하면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마우스 </a:t>
            </a:r>
            <a:r>
              <a:rPr lang="ko-KR" dirty="0">
                <a:latin typeface="Arial" charset="0"/>
              </a:rPr>
              <a:t>오른쪽 버튼을 </a:t>
            </a:r>
            <a:r>
              <a:rPr lang="ko-KR" dirty="0" smtClean="0">
                <a:latin typeface="Arial" charset="0"/>
              </a:rPr>
              <a:t>클릭했을 </a:t>
            </a:r>
            <a:r>
              <a:rPr lang="ko-KR" dirty="0">
                <a:latin typeface="Arial" charset="0"/>
              </a:rPr>
              <a:t>때</a:t>
            </a:r>
            <a:r>
              <a:rPr lang="ko-KR" altLang="en-US" dirty="0">
                <a:latin typeface="Arial" charset="0"/>
              </a:rPr>
              <a:t>의</a:t>
            </a:r>
            <a:r>
              <a:rPr lang="ko-KR" dirty="0">
                <a:latin typeface="Arial" charset="0"/>
              </a:rPr>
              <a:t> 기능과 </a:t>
            </a:r>
            <a:r>
              <a:rPr lang="ko-KR" dirty="0" smtClean="0">
                <a:latin typeface="Arial" charset="0"/>
              </a:rPr>
              <a:t>동일한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동작을 수행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marL="0" indent="0">
              <a:tabLst>
                <a:tab pos="269875" algn="l"/>
              </a:tabLst>
            </a:pPr>
            <a:endParaRPr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031" name="Picture 7" descr="E:\[1002]_강의교안 및 PDF 변환작업\컴퓨터 구조와 원리 2.0\00_그림 자료\ch10_\ch10-10_마우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6" y="1196138"/>
            <a:ext cx="1335382" cy="13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[1002]_강의교안 및 PDF 변환작업\컴퓨터 구조와 원리 2.0\00_그림 자료\ch10_\ch10-02_트랙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63" y="2996952"/>
            <a:ext cx="2253457" cy="1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[1002]_강의교안 및 PDF 변환작업\컴퓨터 구조와 원리 2.0\00_그림 자료\ch10_\ch10-02_터치패드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8" y="4928319"/>
            <a:ext cx="2133600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채널</a:t>
            </a:r>
            <a:r>
              <a:rPr altLang="ko-KR" dirty="0"/>
              <a:t> </a:t>
            </a:r>
            <a:r>
              <a:rPr altLang="ko-KR" dirty="0" err="1" smtClean="0"/>
              <a:t>프로그램</a:t>
            </a:r>
            <a:endParaRPr lang="en-US" altLang="ko-KR" dirty="0" smtClean="0"/>
          </a:p>
          <a:p>
            <a:pPr lvl="3" latinLnBrk="1"/>
            <a:r>
              <a:rPr dirty="0">
                <a:latin typeface="Arial" charset="0"/>
              </a:rPr>
              <a:t>DMA</a:t>
            </a:r>
            <a:r>
              <a:rPr lang="ko-KR" dirty="0">
                <a:latin typeface="Arial" charset="0"/>
              </a:rPr>
              <a:t>의 개념을 확장한 입출력 전담 프로세서를 입출력 채널</a:t>
            </a:r>
            <a:r>
              <a:rPr dirty="0">
                <a:latin typeface="Arial" charset="0"/>
              </a:rPr>
              <a:t>(I/O channel)</a:t>
            </a:r>
            <a:r>
              <a:rPr lang="ko-KR" dirty="0">
                <a:latin typeface="Arial" charset="0"/>
              </a:rPr>
              <a:t>이라고도 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입출력 채널과</a:t>
            </a:r>
            <a:r>
              <a:rPr dirty="0">
                <a:latin typeface="Arial" charset="0"/>
              </a:rPr>
              <a:t> DMA</a:t>
            </a:r>
            <a:r>
              <a:rPr lang="ko-KR" dirty="0">
                <a:latin typeface="Arial" charset="0"/>
              </a:rPr>
              <a:t>는 모두 주기억장치에 접근하여 자율적인 입출력이 되도록 하므로 역할만 보면 거의 같다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하지만</a:t>
            </a:r>
            <a:r>
              <a:rPr dirty="0">
                <a:latin typeface="Arial" charset="0"/>
              </a:rPr>
              <a:t> DMA</a:t>
            </a:r>
            <a:r>
              <a:rPr lang="ko-KR" dirty="0">
                <a:latin typeface="Arial" charset="0"/>
              </a:rPr>
              <a:t>는 하나의 블록을 </a:t>
            </a:r>
            <a:r>
              <a:rPr lang="ko-KR" dirty="0" err="1">
                <a:latin typeface="Arial" charset="0"/>
              </a:rPr>
              <a:t>입출력할</a:t>
            </a:r>
            <a:r>
              <a:rPr lang="ko-KR" dirty="0">
                <a:latin typeface="Arial" charset="0"/>
              </a:rPr>
              <a:t> 수 있으나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채널은 블록을 여려 개 </a:t>
            </a:r>
            <a:r>
              <a:rPr lang="ko-KR" dirty="0" err="1">
                <a:latin typeface="Arial" charset="0"/>
              </a:rPr>
              <a:t>입출력할</a:t>
            </a:r>
            <a:r>
              <a:rPr lang="ko-KR" dirty="0">
                <a:latin typeface="Arial" charset="0"/>
              </a:rPr>
              <a:t> 수 있다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채널을</a:t>
            </a:r>
            <a:r>
              <a:rPr altLang="ko-KR" dirty="0"/>
              <a:t> </a:t>
            </a:r>
            <a:r>
              <a:rPr altLang="ko-KR" dirty="0" err="1"/>
              <a:t>이용</a:t>
            </a:r>
            <a:r>
              <a:rPr dirty="0" err="1"/>
              <a:t>하여</a:t>
            </a:r>
            <a:r>
              <a:rPr altLang="ko-KR" dirty="0"/>
              <a:t> </a:t>
            </a:r>
            <a:r>
              <a:rPr altLang="ko-KR" dirty="0" err="1"/>
              <a:t>블록</a:t>
            </a:r>
            <a:r>
              <a:rPr dirty="0" err="1"/>
              <a:t>이</a:t>
            </a:r>
            <a:r>
              <a:rPr altLang="ko-KR" dirty="0"/>
              <a:t> </a:t>
            </a:r>
            <a:r>
              <a:rPr altLang="ko-KR" dirty="0" err="1"/>
              <a:t>입출력</a:t>
            </a:r>
            <a:r>
              <a:rPr lang="en-US" altLang="ko-KR" dirty="0"/>
              <a:t> </a:t>
            </a:r>
            <a:r>
              <a:rPr altLang="ko-KR" dirty="0" err="1"/>
              <a:t>되는</a:t>
            </a:r>
            <a:r>
              <a:rPr altLang="ko-KR" dirty="0"/>
              <a:t> </a:t>
            </a:r>
            <a:r>
              <a:rPr altLang="ko-KR" dirty="0" err="1"/>
              <a:t>개념</a:t>
            </a:r>
            <a:r>
              <a:rPr lang="en-US" altLang="ko-KR" dirty="0"/>
              <a:t> </a:t>
            </a: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3"/>
            <a:r>
              <a:rPr lang="ko-KR" dirty="0" smtClean="0">
                <a:latin typeface="Arial" charset="0"/>
              </a:rPr>
              <a:t>입출력 </a:t>
            </a:r>
            <a:r>
              <a:rPr lang="ko-KR" dirty="0">
                <a:latin typeface="Arial" charset="0"/>
              </a:rPr>
              <a:t>채널은 여러 개의 블록을 </a:t>
            </a:r>
            <a:r>
              <a:rPr lang="ko-KR" dirty="0" err="1">
                <a:latin typeface="Arial" charset="0"/>
              </a:rPr>
              <a:t>입출력할</a:t>
            </a:r>
            <a:r>
              <a:rPr lang="ko-KR" dirty="0">
                <a:latin typeface="Arial" charset="0"/>
              </a:rPr>
              <a:t> 수 있으므로 </a:t>
            </a:r>
            <a:r>
              <a:rPr lang="ko-KR" dirty="0" err="1">
                <a:latin typeface="Arial" charset="0"/>
              </a:rPr>
              <a:t>입출력되는</a:t>
            </a:r>
            <a:r>
              <a:rPr lang="ko-KR" dirty="0">
                <a:latin typeface="Arial" charset="0"/>
              </a:rPr>
              <a:t> 모든 정보를 알려주어야 하지만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명령 하나로 여러 블록에 대한 정보를 알려주는 것은 어렵다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이를 해결하기 위해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입출력 채널 제어기 내에 </a:t>
            </a:r>
            <a:r>
              <a:rPr lang="ko-KR" dirty="0" err="1">
                <a:latin typeface="Arial" charset="0"/>
              </a:rPr>
              <a:t>입출력되는</a:t>
            </a:r>
            <a:r>
              <a:rPr lang="ko-KR" dirty="0">
                <a:latin typeface="Arial" charset="0"/>
              </a:rPr>
              <a:t> 모든 정보를 기억할 수 있도록 장비를 갖출 수 있으나 하드웨어 비용의 증가가 필수적</a:t>
            </a:r>
            <a:r>
              <a:rPr dirty="0">
                <a:latin typeface="Arial" charset="0"/>
              </a:rPr>
              <a:t>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131" y="3286124"/>
            <a:ext cx="3156753" cy="171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/>
              <a:t>입출력</a:t>
            </a:r>
            <a:r>
              <a:rPr dirty="0"/>
              <a:t> </a:t>
            </a:r>
            <a:r>
              <a:rPr dirty="0" err="1"/>
              <a:t>채널</a:t>
            </a:r>
            <a:r>
              <a:rPr dirty="0"/>
              <a:t> </a:t>
            </a:r>
            <a:r>
              <a:rPr dirty="0" err="1"/>
              <a:t>명령어와</a:t>
            </a:r>
            <a:r>
              <a:rPr dirty="0"/>
              <a:t> </a:t>
            </a:r>
            <a:r>
              <a:rPr dirty="0" err="1"/>
              <a:t>채널</a:t>
            </a:r>
            <a:r>
              <a:rPr dirty="0"/>
              <a:t> </a:t>
            </a:r>
            <a:r>
              <a:rPr dirty="0" err="1" smtClean="0"/>
              <a:t>프로그램</a:t>
            </a:r>
            <a:endParaRPr lang="en-US" dirty="0"/>
          </a:p>
          <a:p>
            <a:pPr lvl="1">
              <a:defRPr/>
            </a:pPr>
            <a:r>
              <a:rPr altLang="ko-KR" dirty="0" err="1" smtClean="0"/>
              <a:t>입출력</a:t>
            </a:r>
            <a:r>
              <a:rPr altLang="ko-KR" dirty="0" smtClean="0"/>
              <a:t> </a:t>
            </a:r>
            <a:r>
              <a:rPr altLang="ko-KR" dirty="0" err="1"/>
              <a:t>채널</a:t>
            </a:r>
            <a:r>
              <a:rPr altLang="ko-KR" dirty="0"/>
              <a:t> </a:t>
            </a:r>
            <a:r>
              <a:rPr altLang="ko-KR" dirty="0" err="1"/>
              <a:t>명령어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입출력 채널의 하드웨어 비용을 감소시키기 위</a:t>
            </a:r>
            <a:r>
              <a:rPr lang="ko-KR" altLang="en-US" dirty="0">
                <a:latin typeface="Arial" charset="0"/>
              </a:rPr>
              <a:t>해</a:t>
            </a:r>
            <a:r>
              <a:rPr lang="ko-KR"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입출력될</a:t>
            </a:r>
            <a:r>
              <a:rPr lang="ko-KR" dirty="0">
                <a:latin typeface="Arial" charset="0"/>
              </a:rPr>
              <a:t> 여러 블록의 정보를 주기억장치에 기억시켜 두고 입출력 채널 제어기가 하나씩 가져가도록 하는 </a:t>
            </a:r>
            <a:r>
              <a:rPr lang="ko-KR" dirty="0" smtClean="0">
                <a:latin typeface="Arial" charset="0"/>
              </a:rPr>
              <a:t>것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주기억장치 내에 기억된 각 블록들의 정보를 입출력 채널 명령어</a:t>
            </a:r>
            <a:r>
              <a:rPr dirty="0">
                <a:latin typeface="Arial" charset="0"/>
              </a:rPr>
              <a:t>(CCW, Channel Command Word)</a:t>
            </a:r>
            <a:r>
              <a:rPr lang="ko-KR" dirty="0">
                <a:latin typeface="Arial" charset="0"/>
              </a:rPr>
              <a:t>라고 한다</a:t>
            </a:r>
            <a:r>
              <a:rPr dirty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채널 명령어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개</a:t>
            </a:r>
            <a:r>
              <a:rPr lang="ko-KR" altLang="en-US" dirty="0">
                <a:latin typeface="Arial" charset="0"/>
              </a:rPr>
              <a:t>의 필수</a:t>
            </a:r>
            <a:r>
              <a:rPr lang="ko-KR" dirty="0">
                <a:latin typeface="Arial" charset="0"/>
              </a:rPr>
              <a:t> 요소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 동작을 나타내는 명령으로 입력이나 출력을 지시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 주기억장치에 접근할 블록의 위치를 표시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 블록의 크기를 제시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 다음 채널 명령어의 위치를 연결시키는 표시 비트 </a:t>
            </a:r>
            <a:r>
              <a:rPr lang="ko-KR" dirty="0" smtClean="0">
                <a:latin typeface="Arial" charset="0"/>
              </a:rPr>
              <a:t>이용</a:t>
            </a:r>
            <a:endParaRPr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dirty="0" err="1"/>
              <a:t>채널</a:t>
            </a:r>
            <a:r>
              <a:rPr dirty="0"/>
              <a:t> </a:t>
            </a:r>
            <a:r>
              <a:rPr dirty="0" err="1"/>
              <a:t>프로그램</a:t>
            </a:r>
            <a:endParaRPr dirty="0"/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입출력 채널이 여러 개의 블록을 </a:t>
            </a:r>
            <a:r>
              <a:rPr lang="ko-KR" altLang="en-US" dirty="0" err="1">
                <a:latin typeface="Arial" charset="0"/>
              </a:rPr>
              <a:t>입출력할</a:t>
            </a:r>
            <a:r>
              <a:rPr lang="ko-KR" altLang="en-US" dirty="0">
                <a:latin typeface="Arial" charset="0"/>
              </a:rPr>
              <a:t> 때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각 블록에 대한 채널 명령어의 모임을 채널 프로그램이라고 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채널 프로그램은 채널 명령이 반드시 연속되어 모여있지 않아도 되므로 연결된 형식으로 별도의 장소에 기억되는데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이를 체인</a:t>
            </a:r>
            <a:r>
              <a:rPr dirty="0">
                <a:latin typeface="Arial" charset="0"/>
              </a:rPr>
              <a:t>(chain)</a:t>
            </a:r>
            <a:r>
              <a:rPr lang="ko-KR" altLang="en-US" dirty="0">
                <a:latin typeface="Arial" charset="0"/>
              </a:rPr>
              <a:t>이라 한다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체인은 연결 표시 </a:t>
            </a:r>
            <a:r>
              <a:rPr lang="ko-KR" altLang="en-US" dirty="0" err="1">
                <a:latin typeface="Arial" charset="0"/>
              </a:rPr>
              <a:t>비트를</a:t>
            </a:r>
            <a:r>
              <a:rPr lang="ko-KR" altLang="en-US" dirty="0">
                <a:latin typeface="Arial" charset="0"/>
              </a:rPr>
              <a:t> 이용하여 다음에 수행할 채널 명령어의 위치를 알려준다</a:t>
            </a:r>
            <a:r>
              <a:rPr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따라서 데이터 체인은 여러 블록을 </a:t>
            </a:r>
            <a:r>
              <a:rPr lang="ko-KR" altLang="en-US" dirty="0" err="1">
                <a:latin typeface="Arial" charset="0"/>
              </a:rPr>
              <a:t>입출력할</a:t>
            </a:r>
            <a:r>
              <a:rPr lang="ko-KR" altLang="en-US" dirty="0">
                <a:latin typeface="Arial" charset="0"/>
              </a:rPr>
              <a:t> 때와 여러 곳에 나누어진 블록을 하나로 모으는 작업을 편리하게 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 err="1"/>
              <a:t>입출력</a:t>
            </a:r>
            <a:r>
              <a:rPr altLang="ko-KR" dirty="0"/>
              <a:t> </a:t>
            </a:r>
            <a:r>
              <a:rPr altLang="ko-KR" dirty="0" err="1"/>
              <a:t>채널의</a:t>
            </a:r>
            <a:r>
              <a:rPr altLang="ko-KR" dirty="0"/>
              <a:t> </a:t>
            </a:r>
            <a:r>
              <a:rPr altLang="ko-KR" dirty="0" err="1" smtClean="0"/>
              <a:t>종류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입출력 채널은 입출력 명령어들을 실행할 수 있기 때문에 입출력 동작에 대한 완전한 </a:t>
            </a:r>
            <a:r>
              <a:rPr lang="ko-KR" dirty="0" err="1">
                <a:latin typeface="Arial" charset="0"/>
              </a:rPr>
              <a:t>제어권을</a:t>
            </a:r>
            <a:r>
              <a:rPr lang="ko-KR" dirty="0">
                <a:latin typeface="Arial" charset="0"/>
              </a:rPr>
              <a:t> 갖는다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이런 </a:t>
            </a:r>
            <a:r>
              <a:rPr lang="ko-KR" dirty="0" err="1">
                <a:latin typeface="Arial" charset="0"/>
              </a:rPr>
              <a:t>제어권을</a:t>
            </a:r>
            <a:r>
              <a:rPr lang="ko-KR" dirty="0">
                <a:latin typeface="Arial" charset="0"/>
              </a:rPr>
              <a:t> 실행하기 위한 채널은 두 가지로 분류된다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1" latinLnBrk="1"/>
            <a:r>
              <a:rPr altLang="ko-KR" dirty="0" err="1" smtClean="0"/>
              <a:t>채널</a:t>
            </a:r>
            <a:r>
              <a:rPr altLang="ko-KR" dirty="0" smtClean="0"/>
              <a:t> </a:t>
            </a:r>
            <a:r>
              <a:rPr altLang="ko-KR" dirty="0" err="1"/>
              <a:t>선택기</a:t>
            </a:r>
            <a:r>
              <a:rPr lang="en-US" altLang="ko-KR" dirty="0"/>
              <a:t>(selector channel)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여러 개의 소속 장치를 제어하고 접속된 여러 장치들 중의 하나를 선택하여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데이터 </a:t>
            </a:r>
            <a:r>
              <a:rPr lang="ko-KR" dirty="0">
                <a:latin typeface="Arial" charset="0"/>
              </a:rPr>
              <a:t>전송을 지원하는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즉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어느 한 시점에서 볼 때 입출력 동작이 하나가 전용 채널을 사용하는 것과 같은 개념으로 사용되는 채널이다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그래서 어떤 장치에서 데이터 입출력이 이루어지고 있으면 논리적인 정지가 있을 때까지는 다른 장치에서 사용할 수 없다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1" latinLnBrk="1"/>
            <a:r>
              <a:rPr altLang="ko-KR" dirty="0" err="1" smtClean="0"/>
              <a:t>멀티플렉서</a:t>
            </a:r>
            <a:r>
              <a:rPr altLang="ko-KR" dirty="0" smtClean="0"/>
              <a:t> </a:t>
            </a:r>
            <a:r>
              <a:rPr altLang="ko-KR" dirty="0" err="1"/>
              <a:t>채널</a:t>
            </a:r>
            <a:r>
              <a:rPr lang="en-US" altLang="ko-KR" dirty="0"/>
              <a:t>(multiplexer channel)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동시에 여러 장치가 입출력 가능한 방식이다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스위치 장치를 통해서 각 서브채널들이 순차적으로 연결되는 것이 </a:t>
            </a:r>
            <a:r>
              <a:rPr lang="ko-KR" dirty="0" err="1">
                <a:latin typeface="Arial" charset="0"/>
              </a:rPr>
              <a:t>멀티플렉서</a:t>
            </a:r>
            <a:r>
              <a:rPr lang="ko-KR" dirty="0">
                <a:latin typeface="Arial" charset="0"/>
              </a:rPr>
              <a:t> 채널의 원리다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속도가 느린 장치에 대해서는 바이트 </a:t>
            </a:r>
            <a:r>
              <a:rPr lang="ko-KR" dirty="0" err="1">
                <a:latin typeface="Arial" charset="0"/>
              </a:rPr>
              <a:t>멀티플렉서가</a:t>
            </a:r>
            <a:r>
              <a:rPr lang="ko-KR" dirty="0">
                <a:latin typeface="Arial" charset="0"/>
              </a:rPr>
              <a:t> 여러 장치와의 문자입출력을 가능하게 해준다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고속의 장치에 대해서는 블록 </a:t>
            </a:r>
            <a:r>
              <a:rPr lang="ko-KR" dirty="0" err="1">
                <a:latin typeface="Arial" charset="0"/>
              </a:rPr>
              <a:t>멀티플렉서가</a:t>
            </a:r>
            <a:r>
              <a:rPr lang="ko-KR" dirty="0">
                <a:latin typeface="Arial" charset="0"/>
              </a:rPr>
              <a:t> 여러 장치에서 들어오는 데이터 블록을 동시에 전송한다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dirty="0" smtClean="0"/>
              <a:t>입출력의 제어 기법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dirty="0" smtClean="0">
                <a:latin typeface="Arial" charset="0"/>
              </a:rPr>
              <a:t>(</a:t>
            </a:r>
            <a:r>
              <a:rPr dirty="0">
                <a:latin typeface="Arial" charset="0"/>
              </a:rPr>
              <a:t>a)</a:t>
            </a:r>
            <a:r>
              <a:rPr lang="ko-KR" dirty="0">
                <a:latin typeface="Arial" charset="0"/>
              </a:rPr>
              <a:t>의 채널 </a:t>
            </a:r>
            <a:r>
              <a:rPr lang="ko-KR" dirty="0" err="1">
                <a:latin typeface="Arial" charset="0"/>
              </a:rPr>
              <a:t>선택기는</a:t>
            </a:r>
            <a:r>
              <a:rPr lang="ko-KR" dirty="0">
                <a:latin typeface="Arial" charset="0"/>
              </a:rPr>
              <a:t> 여러 개의 입출력 모듈 중에서 하나를 선택하여 입출력을 수행한다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dirty="0">
                <a:latin typeface="Arial" charset="0"/>
              </a:rPr>
              <a:t>(b)</a:t>
            </a:r>
            <a:r>
              <a:rPr lang="ko-KR" dirty="0">
                <a:latin typeface="Arial" charset="0"/>
              </a:rPr>
              <a:t>의 </a:t>
            </a:r>
            <a:r>
              <a:rPr lang="ko-KR" dirty="0" err="1">
                <a:latin typeface="Arial" charset="0"/>
              </a:rPr>
              <a:t>멀티플렉서</a:t>
            </a:r>
            <a:r>
              <a:rPr lang="ko-KR" dirty="0">
                <a:latin typeface="Arial" charset="0"/>
              </a:rPr>
              <a:t> 채널은 </a:t>
            </a:r>
            <a:r>
              <a:rPr lang="ko-KR" dirty="0" err="1">
                <a:latin typeface="Arial" charset="0"/>
              </a:rPr>
              <a:t>멀티플렉서가</a:t>
            </a:r>
            <a:r>
              <a:rPr lang="ko-KR" dirty="0">
                <a:latin typeface="Arial" charset="0"/>
              </a:rPr>
              <a:t> 스위치로 동작하면서 순차적으로 입출력 모듈에 연결되어 입출력을 수행하게 된다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000108"/>
            <a:ext cx="4279913" cy="43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 smtClean="0"/>
              <a:t>포인팅 </a:t>
            </a:r>
            <a:r>
              <a:rPr altLang="ko-KR" dirty="0" err="1"/>
              <a:t>스틱</a:t>
            </a:r>
            <a:r>
              <a:rPr lang="en-US" altLang="ko-KR" dirty="0"/>
              <a:t>(pointing stick)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주로 노트북에서 마우스 대용으로 </a:t>
            </a:r>
            <a:r>
              <a:rPr lang="ko-KR" dirty="0" smtClean="0">
                <a:latin typeface="Arial" charset="0"/>
              </a:rPr>
              <a:t>사용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키보드의</a:t>
            </a:r>
            <a:r>
              <a:rPr dirty="0" smtClean="0">
                <a:latin typeface="Arial" charset="0"/>
              </a:rPr>
              <a:t> </a:t>
            </a:r>
            <a:r>
              <a:rPr dirty="0">
                <a:latin typeface="Arial" charset="0"/>
              </a:rPr>
              <a:t>G, H, B </a:t>
            </a:r>
            <a:r>
              <a:rPr lang="ko-KR" dirty="0">
                <a:latin typeface="Arial" charset="0"/>
              </a:rPr>
              <a:t>문자 키 사이에 튀어나온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연필 </a:t>
            </a:r>
            <a:r>
              <a:rPr lang="ko-KR" dirty="0">
                <a:latin typeface="Arial" charset="0"/>
              </a:rPr>
              <a:t>지우개 같은 모양으로 마우스 </a:t>
            </a:r>
            <a:r>
              <a:rPr lang="ko-KR" dirty="0" smtClean="0">
                <a:latin typeface="Arial" charset="0"/>
              </a:rPr>
              <a:t>커서를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이동시키는 </a:t>
            </a:r>
            <a:r>
              <a:rPr lang="ko-KR" dirty="0">
                <a:latin typeface="Arial" charset="0"/>
              </a:rPr>
              <a:t>장치다</a:t>
            </a:r>
            <a:r>
              <a:rPr dirty="0" smtClean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lvl="1" latinLnBrk="1"/>
            <a:r>
              <a:rPr lang="en-US" altLang="ko-KR" dirty="0"/>
              <a:t> </a:t>
            </a:r>
            <a:r>
              <a:rPr altLang="ko-KR" dirty="0" err="1"/>
              <a:t>조이스틱</a:t>
            </a:r>
            <a:r>
              <a:rPr lang="en-US" altLang="ko-KR" dirty="0"/>
              <a:t>(joy stick)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주로 게임 및 컴퓨터 시뮬레이션에서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캐릭터와 도구의 </a:t>
            </a:r>
            <a:r>
              <a:rPr lang="ko-KR" dirty="0">
                <a:latin typeface="Arial" charset="0"/>
              </a:rPr>
              <a:t>동작을 제어하기 위해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사용</a:t>
            </a:r>
            <a:r>
              <a:rPr lang="ko-KR" altLang="en-US" dirty="0" smtClean="0">
                <a:latin typeface="Arial" charset="0"/>
              </a:rPr>
              <a:t>하</a:t>
            </a:r>
            <a:r>
              <a:rPr lang="ko-KR" dirty="0" smtClean="0">
                <a:latin typeface="Arial" charset="0"/>
              </a:rPr>
              <a:t>는 입력장치다</a:t>
            </a:r>
            <a:r>
              <a:rPr dirty="0">
                <a:latin typeface="Arial" charset="0"/>
              </a:rPr>
              <a:t>.  </a:t>
            </a:r>
            <a:endParaRPr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lang="ko-KR" sz="2000" dirty="0">
              <a:latin typeface="Arial" charset="0"/>
            </a:endParaRPr>
          </a:p>
          <a:p>
            <a:pPr lvl="1" latinLnBrk="1"/>
            <a:r>
              <a:rPr altLang="ko-KR" dirty="0" err="1"/>
              <a:t>디지타이저</a:t>
            </a:r>
            <a:r>
              <a:rPr lang="en-US" altLang="ko-KR" dirty="0"/>
              <a:t>(digitizer) 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 err="1">
                <a:latin typeface="Arial" charset="0"/>
              </a:rPr>
              <a:t>스타일러스</a:t>
            </a:r>
            <a:r>
              <a:rPr dirty="0">
                <a:latin typeface="Arial" charset="0"/>
              </a:rPr>
              <a:t>(stylus) </a:t>
            </a:r>
            <a:r>
              <a:rPr lang="ko-KR" dirty="0">
                <a:latin typeface="Arial" charset="0"/>
              </a:rPr>
              <a:t>펜과 이미지를 복사하는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퍽이라는 </a:t>
            </a:r>
            <a:r>
              <a:rPr lang="ko-KR" dirty="0">
                <a:latin typeface="Arial" charset="0"/>
              </a:rPr>
              <a:t>도구를 이용하여 그림이나 도형의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위치 </a:t>
            </a:r>
            <a:r>
              <a:rPr lang="ko-KR" dirty="0">
                <a:latin typeface="Arial" charset="0"/>
              </a:rPr>
              <a:t>관계를 부호화하여 입력하는 장치다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3074" name="Picture 2" descr="E:\[1002]_강의교안 및 PDF 변환작업\컴퓨터 구조와 원리 2.0\00_그림 자료\ch10_\ch10-02_포인팅 스틱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39474"/>
            <a:ext cx="1955132" cy="164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[1002]_강의교안 및 PDF 변환작업\컴퓨터 구조와 원리 2.0\00_그림 자료\ch10_\ch10-02_조이스틱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31" y="2989978"/>
            <a:ext cx="1699577" cy="16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[1002]_강의교안 및 PDF 변환작업\컴퓨터 구조와 원리 2.0\00_그림 자료\ch10_\ch10-02_디지타이저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39" y="5051000"/>
            <a:ext cx="1790413" cy="16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smtClean="0"/>
              <a:t>원시 데이터 입력장치</a:t>
            </a:r>
            <a:endParaRPr lang="en-US" dirty="0" smtClean="0"/>
          </a:p>
          <a:p>
            <a:pPr lvl="1" latinLnBrk="1"/>
            <a:r>
              <a:rPr lang="ko-KR" dirty="0">
                <a:latin typeface="Arial" charset="0"/>
              </a:rPr>
              <a:t>광학 마크 판독기</a:t>
            </a:r>
            <a:r>
              <a:rPr dirty="0">
                <a:latin typeface="Arial" charset="0"/>
              </a:rPr>
              <a:t>(OMR, Optical Mark Reader)</a:t>
            </a:r>
            <a:endParaRPr lang="ko-KR"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특별히 제작된 용지나 카드에 컴퓨터용 연필이나 사인펜을 사용하여 표시하고 광선을 비추어 반사되는 유무에 따라 기록여부를 판독하는 장치다</a:t>
            </a:r>
            <a:r>
              <a:rPr dirty="0">
                <a:latin typeface="Arial" charset="0"/>
              </a:rPr>
              <a:t>.</a:t>
            </a:r>
          </a:p>
          <a:p>
            <a:pPr lvl="3"/>
            <a:endParaRPr dirty="0">
              <a:latin typeface="Arial" charset="0"/>
            </a:endParaRPr>
          </a:p>
          <a:p>
            <a:pPr lvl="3"/>
            <a:endParaRPr sz="2400" dirty="0" smtClean="0">
              <a:latin typeface="Arial" charset="0"/>
            </a:endParaRPr>
          </a:p>
          <a:p>
            <a:pPr lvl="3"/>
            <a:endParaRPr lang="en-US" dirty="0" smtClean="0">
              <a:latin typeface="Arial" charset="0"/>
            </a:endParaRPr>
          </a:p>
          <a:p>
            <a:pPr marL="539750" lvl="3" indent="0">
              <a:buNone/>
            </a:pPr>
            <a:endParaRPr lang="en-US" dirty="0">
              <a:latin typeface="Arial" charset="0"/>
            </a:endParaRPr>
          </a:p>
          <a:p>
            <a:pPr marL="539750" lvl="3" indent="0">
              <a:buNone/>
            </a:pPr>
            <a:r>
              <a:rPr lang="en-US" dirty="0" smtClean="0">
                <a:latin typeface="Arial" charset="0"/>
              </a:rPr>
              <a:t>                       OMR </a:t>
            </a:r>
            <a:r>
              <a:rPr lang="ko-KR" altLang="en-US" dirty="0" smtClean="0">
                <a:latin typeface="Arial" charset="0"/>
              </a:rPr>
              <a:t>카드                                   </a:t>
            </a:r>
            <a:r>
              <a:rPr lang="en-US" altLang="ko-KR" dirty="0" smtClean="0">
                <a:latin typeface="Arial" charset="0"/>
              </a:rPr>
              <a:t>OMR </a:t>
            </a:r>
            <a:r>
              <a:rPr lang="ko-KR" altLang="en-US" dirty="0" smtClean="0">
                <a:latin typeface="Arial" charset="0"/>
              </a:rPr>
              <a:t>기기</a:t>
            </a:r>
            <a:endParaRPr lang="en-US" dirty="0" smtClean="0">
              <a:latin typeface="Arial" charset="0"/>
            </a:endParaRPr>
          </a:p>
          <a:p>
            <a:pPr lvl="3"/>
            <a:endParaRPr dirty="0">
              <a:latin typeface="Arial" charset="0"/>
            </a:endParaRPr>
          </a:p>
          <a:p>
            <a:pPr lvl="1" latinLnBrk="1"/>
            <a:r>
              <a:rPr lang="ko-KR" dirty="0">
                <a:latin typeface="Arial" charset="0"/>
              </a:rPr>
              <a:t>광학 문자 판독기</a:t>
            </a:r>
            <a:r>
              <a:rPr dirty="0">
                <a:latin typeface="Arial" charset="0"/>
              </a:rPr>
              <a:t>(OCR, Optical Character Reader)</a:t>
            </a:r>
            <a:endParaRPr lang="ko-KR"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사용자에 의해 설계된 광학 문자를 장치</a:t>
            </a:r>
            <a:r>
              <a:rPr lang="ko-KR" altLang="en-US" dirty="0">
                <a:latin typeface="Arial" charset="0"/>
              </a:rPr>
              <a:t>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이용해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직접 읽기 때문에 데이터 입력이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간단한 </a:t>
            </a:r>
            <a:r>
              <a:rPr lang="ko-KR" dirty="0">
                <a:latin typeface="Arial" charset="0"/>
              </a:rPr>
              <a:t>장점을 갖는다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설계된 </a:t>
            </a:r>
            <a:r>
              <a:rPr lang="ko-KR" dirty="0">
                <a:latin typeface="Arial" charset="0"/>
              </a:rPr>
              <a:t>특수 문자만을 사용</a:t>
            </a:r>
            <a:r>
              <a:rPr dirty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가능하다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4098" name="Picture 2" descr="E:\[1002]_강의교안 및 PDF 변환작업\컴퓨터 구조와 원리 2.0\00_그림 자료\ch10_\ch10-04_OCR 판독기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39557"/>
            <a:ext cx="2718955" cy="17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[1002]_강의교안 및 PDF 변환작업\컴퓨터 구조와 원리 2.0\00_그림 자료\ch10_\ch10-03_OMR 카드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5777"/>
            <a:ext cx="2993292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[1002]_강의교안 및 PDF 변환작업\컴퓨터 구조와 원리 2.0\00_그림 자료\ch10_\ch10-03_OMR 기기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14" y="2483943"/>
            <a:ext cx="2334658" cy="14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dirty="0" err="1">
                <a:latin typeface="Arial" charset="0"/>
              </a:rPr>
              <a:t>스캐너</a:t>
            </a:r>
            <a:endParaRPr dirty="0">
              <a:latin typeface="Arial" charset="0"/>
            </a:endParaRPr>
          </a:p>
          <a:p>
            <a:pPr lvl="3"/>
            <a:r>
              <a:rPr lang="ko-KR" altLang="en-US" dirty="0">
                <a:latin typeface="Arial" charset="0"/>
              </a:rPr>
              <a:t>반사되는 광 신호를 전기 신호로 만들고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다시 디지털 데이터로 만드는 장치다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3"/>
            <a:r>
              <a:rPr lang="ko-KR" altLang="en-US" dirty="0">
                <a:latin typeface="Arial" charset="0"/>
              </a:rPr>
              <a:t>문자 스캐너 </a:t>
            </a:r>
            <a:r>
              <a:rPr dirty="0">
                <a:latin typeface="Arial" charset="0"/>
              </a:rPr>
              <a:t>: </a:t>
            </a:r>
            <a:r>
              <a:rPr lang="ko-KR" altLang="en-US" dirty="0">
                <a:latin typeface="Arial" charset="0"/>
              </a:rPr>
              <a:t>상표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서류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마크 등의 문자 정보를 광학적으로 인식시키는 장치다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바코드 </a:t>
            </a:r>
            <a:r>
              <a:rPr dirty="0">
                <a:latin typeface="Arial" charset="0"/>
              </a:rPr>
              <a:t>: </a:t>
            </a:r>
            <a:r>
              <a:rPr lang="ko-KR" altLang="en-US" dirty="0">
                <a:latin typeface="Arial" charset="0"/>
              </a:rPr>
              <a:t>대형 </a:t>
            </a:r>
            <a:r>
              <a:rPr lang="ko-KR" altLang="en-US" dirty="0" err="1">
                <a:latin typeface="Arial" charset="0"/>
              </a:rPr>
              <a:t>마트에서</a:t>
            </a:r>
            <a:r>
              <a:rPr lang="ko-KR" altLang="en-US" dirty="0">
                <a:latin typeface="Arial" charset="0"/>
              </a:rPr>
              <a:t> 판매하는 상품에 부착시켜 상품의 정보를 제공한다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이미지 스캐너 </a:t>
            </a:r>
            <a:r>
              <a:rPr dirty="0">
                <a:latin typeface="Arial" charset="0"/>
              </a:rPr>
              <a:t>: </a:t>
            </a:r>
            <a:r>
              <a:rPr lang="ko-KR" altLang="en-US" dirty="0">
                <a:latin typeface="Arial" charset="0"/>
              </a:rPr>
              <a:t>촬영된 사진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그려진 도면 등의 아날로그 영상을 컴퓨터에 직접 입력 시키는 장치다</a:t>
            </a:r>
            <a:r>
              <a:rPr dirty="0" smtClean="0">
                <a:latin typeface="Arial" charset="0"/>
              </a:rPr>
              <a:t>.</a:t>
            </a:r>
            <a:endParaRPr lang="en-US" altLang="ko-KR" dirty="0" smtClean="0">
              <a:latin typeface="Arial" charset="0"/>
            </a:endParaRPr>
          </a:p>
          <a:p>
            <a:pPr>
              <a:defRPr/>
            </a:pPr>
            <a:endParaRPr lang="en-US" altLang="ko-KR" dirty="0">
              <a:latin typeface="Arial" charset="0"/>
            </a:endParaRPr>
          </a:p>
          <a:p>
            <a:pPr>
              <a:defRPr/>
            </a:pPr>
            <a:endParaRPr lang="en-US" altLang="ko-KR" dirty="0" smtClean="0">
              <a:latin typeface="Arial" charset="0"/>
            </a:endParaRPr>
          </a:p>
          <a:p>
            <a:pPr>
              <a:defRPr/>
            </a:pPr>
            <a:endParaRPr lang="en-US" altLang="ko-KR" dirty="0">
              <a:latin typeface="Arial" charset="0"/>
            </a:endParaRPr>
          </a:p>
          <a:p>
            <a:pPr>
              <a:defRPr/>
            </a:pPr>
            <a:endParaRPr lang="en-US" altLang="ko-KR" dirty="0" smtClean="0">
              <a:latin typeface="Arial" charset="0"/>
            </a:endParaRPr>
          </a:p>
          <a:p>
            <a:pPr>
              <a:defRPr/>
            </a:pPr>
            <a:endParaRPr lang="en-US" altLang="ko-KR" dirty="0">
              <a:latin typeface="Arial" charset="0"/>
            </a:endParaRPr>
          </a:p>
          <a:p>
            <a:pPr lvl="3">
              <a:defRPr/>
            </a:pPr>
            <a:r>
              <a:rPr lang="ko-KR" altLang="en-US" dirty="0" smtClean="0">
                <a:latin typeface="Arial" charset="0"/>
              </a:rPr>
              <a:t>문자 스캐너                               바코드                        이미지 스캐너</a:t>
            </a:r>
            <a:endParaRPr lang="en-US" altLang="ko-KR" dirty="0"/>
          </a:p>
        </p:txBody>
      </p:sp>
      <p:pic>
        <p:nvPicPr>
          <p:cNvPr id="5122" name="Picture 2" descr="E:\[1002]_강의교안 및 PDF 변환작업\컴퓨터 구조와 원리 2.0\00_그림 자료\ch10_\ch10-05_문자스캐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64" y="3511088"/>
            <a:ext cx="2510200" cy="25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[1002]_강의교안 및 PDF 변환작업\컴퓨터 구조와 원리 2.0\00_그림 자료\ch10_\ch10-05_바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1" y="3811003"/>
            <a:ext cx="1607607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[1002]_강의교안 및 PDF 변환작업\컴퓨터 구조와 원리 2.0\00_그림 자료\ch10_\ch10-05_이미지 스캐너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72" y="4018215"/>
            <a:ext cx="1963012" cy="20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입력장치와 출력장치의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출력장치의</a:t>
            </a:r>
            <a:r>
              <a:rPr dirty="0" smtClean="0"/>
              <a:t> </a:t>
            </a:r>
            <a:r>
              <a:rPr dirty="0" err="1" smtClean="0"/>
              <a:t>종류</a:t>
            </a:r>
            <a:endParaRPr lang="en-US" dirty="0" smtClean="0"/>
          </a:p>
          <a:p>
            <a:pPr lvl="3" latinLnBrk="1"/>
            <a:r>
              <a:rPr lang="ko-KR" spc="-100" dirty="0">
                <a:latin typeface="Arial" charset="0"/>
              </a:rPr>
              <a:t>처리된 결과</a:t>
            </a:r>
            <a:r>
              <a:rPr spc="-100" dirty="0">
                <a:latin typeface="Arial" charset="0"/>
              </a:rPr>
              <a:t> </a:t>
            </a:r>
            <a:r>
              <a:rPr lang="ko-KR" altLang="en-US" spc="-100" dirty="0">
                <a:latin typeface="Arial" charset="0"/>
              </a:rPr>
              <a:t>또는</a:t>
            </a:r>
            <a:r>
              <a:rPr lang="ko-KR" spc="-100" dirty="0">
                <a:latin typeface="Arial" charset="0"/>
              </a:rPr>
              <a:t> 저장 내용을 </a:t>
            </a:r>
            <a:r>
              <a:rPr lang="ko-KR" altLang="en-US" spc="-100" dirty="0">
                <a:latin typeface="Arial" charset="0"/>
              </a:rPr>
              <a:t>확인할</a:t>
            </a:r>
            <a:r>
              <a:rPr lang="ko-KR" spc="-100" dirty="0">
                <a:latin typeface="Arial" charset="0"/>
              </a:rPr>
              <a:t> 수 있는 형태로 나타내는 장치가 </a:t>
            </a:r>
            <a:r>
              <a:rPr lang="ko-KR" spc="-100" dirty="0" smtClean="0">
                <a:latin typeface="Arial" charset="0"/>
              </a:rPr>
              <a:t>출력장치</a:t>
            </a:r>
            <a:r>
              <a:rPr lang="ko-KR" altLang="en-US" spc="-100" dirty="0" smtClean="0">
                <a:latin typeface="Arial" charset="0"/>
              </a:rPr>
              <a:t>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모니터의 </a:t>
            </a:r>
            <a:r>
              <a:rPr lang="ko-KR" dirty="0">
                <a:latin typeface="Arial" charset="0"/>
              </a:rPr>
              <a:t>소프트 카피와 </a:t>
            </a:r>
            <a:r>
              <a:rPr lang="ko-KR" altLang="en-US" dirty="0">
                <a:latin typeface="Arial" charset="0"/>
              </a:rPr>
              <a:t>프린터의 </a:t>
            </a:r>
            <a:r>
              <a:rPr lang="ko-KR" dirty="0">
                <a:latin typeface="Arial" charset="0"/>
              </a:rPr>
              <a:t>하드 카피로 </a:t>
            </a:r>
            <a:r>
              <a:rPr lang="ko-KR" dirty="0" smtClean="0">
                <a:latin typeface="Arial" charset="0"/>
              </a:rPr>
              <a:t>분류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3" latinLnBrk="1"/>
            <a:endParaRPr lang="en-US" sz="800" dirty="0" smtClean="0">
              <a:latin typeface="Arial" charset="0"/>
            </a:endParaRPr>
          </a:p>
          <a:p>
            <a:pPr lvl="1" latinLnBrk="1"/>
            <a:r>
              <a:rPr lang="ko-KR" altLang="en-US" dirty="0" smtClean="0">
                <a:latin typeface="Arial" charset="0"/>
              </a:rPr>
              <a:t>소프트 카피 출력 장치</a:t>
            </a:r>
          </a:p>
          <a:p>
            <a:pPr lvl="4"/>
            <a:r>
              <a:rPr lang="en-US" altLang="ko-KR" dirty="0" smtClean="0">
                <a:latin typeface="Arial" charset="0"/>
              </a:rPr>
              <a:t>CRT </a:t>
            </a:r>
            <a:r>
              <a:rPr lang="ko-KR" altLang="en-US" dirty="0">
                <a:latin typeface="Arial" charset="0"/>
              </a:rPr>
              <a:t>모니터는 브라운관을 사용하여 색 정보를 </a:t>
            </a:r>
            <a:r>
              <a:rPr lang="ko-KR" altLang="en-US" dirty="0" smtClean="0">
                <a:latin typeface="Arial" charset="0"/>
              </a:rPr>
              <a:t>표현하므로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en-US" altLang="ko-KR" dirty="0" smtClean="0">
                <a:latin typeface="Arial" charset="0"/>
              </a:rPr>
              <a:t>LCD </a:t>
            </a:r>
            <a:r>
              <a:rPr lang="ko-KR" altLang="en-US" dirty="0">
                <a:latin typeface="Arial" charset="0"/>
              </a:rPr>
              <a:t>모니터에 비해 크기가 크며 무겁다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4"/>
            <a:r>
              <a:rPr lang="en-US" altLang="ko-KR" dirty="0">
                <a:latin typeface="Arial" charset="0"/>
              </a:rPr>
              <a:t>LCD </a:t>
            </a:r>
            <a:r>
              <a:rPr lang="ko-KR" altLang="en-US" dirty="0">
                <a:latin typeface="Arial" charset="0"/>
              </a:rPr>
              <a:t>모니터는 두 장의 유리판 사이에 액체를 넣어 </a:t>
            </a:r>
            <a:r>
              <a:rPr lang="ko-KR" altLang="en-US" dirty="0" smtClean="0">
                <a:latin typeface="Arial" charset="0"/>
              </a:rPr>
              <a:t>색 </a:t>
            </a:r>
            <a:r>
              <a:rPr lang="ko-KR" altLang="en-US" dirty="0">
                <a:latin typeface="Arial" charset="0"/>
              </a:rPr>
              <a:t>정보를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표현하기 </a:t>
            </a:r>
            <a:r>
              <a:rPr lang="ko-KR" altLang="en-US" dirty="0">
                <a:latin typeface="Arial" charset="0"/>
              </a:rPr>
              <a:t>때문에 </a:t>
            </a:r>
            <a:r>
              <a:rPr lang="en-US" altLang="ko-KR" dirty="0">
                <a:latin typeface="Arial" charset="0"/>
              </a:rPr>
              <a:t>CRT </a:t>
            </a:r>
            <a:r>
              <a:rPr lang="ko-KR" altLang="en-US" dirty="0">
                <a:latin typeface="Arial" charset="0"/>
              </a:rPr>
              <a:t>모니터에 비해 </a:t>
            </a:r>
            <a:r>
              <a:rPr lang="ko-KR" altLang="en-US" dirty="0" smtClean="0">
                <a:latin typeface="Arial" charset="0"/>
              </a:rPr>
              <a:t>가볍고 </a:t>
            </a:r>
            <a:r>
              <a:rPr lang="ko-KR" altLang="en-US" dirty="0">
                <a:latin typeface="Arial" charset="0"/>
              </a:rPr>
              <a:t>얇은 장점을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갖는다</a:t>
            </a:r>
            <a:r>
              <a:rPr lang="en-US" altLang="ko-KR"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또한 보다 선명하고 </a:t>
            </a:r>
            <a:r>
              <a:rPr lang="ko-KR" altLang="en-US" dirty="0" smtClean="0">
                <a:latin typeface="Arial" charset="0"/>
              </a:rPr>
              <a:t>떨림이 </a:t>
            </a:r>
            <a:r>
              <a:rPr lang="ko-KR" altLang="en-US" dirty="0">
                <a:latin typeface="Arial" charset="0"/>
              </a:rPr>
              <a:t>적은 화면을 제공한다</a:t>
            </a:r>
            <a:r>
              <a:rPr lang="en-US" altLang="ko-KR" dirty="0">
                <a:latin typeface="Arial" charset="0"/>
              </a:rPr>
              <a:t>. </a:t>
            </a:r>
            <a:endParaRPr lang="en-US" altLang="ko-KR" dirty="0" smtClean="0">
              <a:latin typeface="Arial" charset="0"/>
            </a:endParaRPr>
          </a:p>
          <a:p>
            <a:pPr lvl="4"/>
            <a:endParaRPr lang="ko-KR" altLang="en-US" sz="700" dirty="0">
              <a:latin typeface="Arial" charset="0"/>
            </a:endParaRPr>
          </a:p>
          <a:p>
            <a:pPr lvl="1"/>
            <a:r>
              <a:rPr lang="ko-KR" altLang="en-US" dirty="0" smtClean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하드 카피 출력장치</a:t>
            </a:r>
          </a:p>
          <a:p>
            <a:pPr lvl="4"/>
            <a:r>
              <a:rPr lang="ko-KR" altLang="en-US" dirty="0">
                <a:latin typeface="Arial" charset="0"/>
              </a:rPr>
              <a:t>도트 프린터는 프린터 헤드가 이동하면서 잉크 리본을 </a:t>
            </a:r>
            <a:r>
              <a:rPr lang="ko-KR" altLang="en-US" dirty="0" smtClean="0">
                <a:latin typeface="Arial" charset="0"/>
              </a:rPr>
              <a:t>두드려 인쇄한다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4"/>
            <a:r>
              <a:rPr lang="ko-KR" altLang="en-US" dirty="0" smtClean="0">
                <a:latin typeface="Arial" charset="0"/>
              </a:rPr>
              <a:t>속도가 </a:t>
            </a:r>
            <a:r>
              <a:rPr lang="ko-KR" altLang="en-US" dirty="0">
                <a:latin typeface="Arial" charset="0"/>
              </a:rPr>
              <a:t>느리고 소음이 크다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4"/>
            <a:r>
              <a:rPr lang="ko-KR" altLang="en-US" dirty="0">
                <a:latin typeface="Arial" charset="0"/>
              </a:rPr>
              <a:t>잉크젯 프린터는 프린터 노즐을 통해 잉크를 분사하여 </a:t>
            </a:r>
            <a:r>
              <a:rPr lang="ko-KR" altLang="en-US" dirty="0" smtClean="0">
                <a:latin typeface="Arial" charset="0"/>
              </a:rPr>
              <a:t>인쇄하는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프린터로 </a:t>
            </a:r>
            <a:r>
              <a:rPr lang="ko-KR" altLang="en-US" dirty="0">
                <a:latin typeface="Arial" charset="0"/>
              </a:rPr>
              <a:t>저렴한 비용으로 컬러 인쇄를 할 수 </a:t>
            </a:r>
            <a:r>
              <a:rPr lang="ko-KR" altLang="en-US" dirty="0" smtClean="0">
                <a:latin typeface="Arial" charset="0"/>
              </a:rPr>
              <a:t>있고 </a:t>
            </a:r>
            <a:r>
              <a:rPr lang="ko-KR" altLang="en-US" dirty="0">
                <a:latin typeface="Arial" charset="0"/>
              </a:rPr>
              <a:t>고품질을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제공하는 </a:t>
            </a:r>
            <a:r>
              <a:rPr lang="ko-KR" altLang="en-US" dirty="0">
                <a:latin typeface="Arial" charset="0"/>
              </a:rPr>
              <a:t>장점이 있지만 속도가 느리다는 </a:t>
            </a:r>
            <a:r>
              <a:rPr lang="ko-KR" altLang="en-US" dirty="0" smtClean="0">
                <a:latin typeface="Arial" charset="0"/>
              </a:rPr>
              <a:t>단점이 </a:t>
            </a:r>
            <a:r>
              <a:rPr lang="ko-KR" altLang="en-US" dirty="0">
                <a:latin typeface="Arial" charset="0"/>
              </a:rPr>
              <a:t>있다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4"/>
            <a:r>
              <a:rPr lang="ko-KR" altLang="en-US" dirty="0">
                <a:latin typeface="Arial" charset="0"/>
              </a:rPr>
              <a:t>레이저 프린터는 레이저 빔을 사용하여 토너를 종이에 </a:t>
            </a:r>
            <a:r>
              <a:rPr lang="ko-KR" altLang="en-US" dirty="0" smtClean="0">
                <a:latin typeface="Arial" charset="0"/>
              </a:rPr>
              <a:t>묻혀 </a:t>
            </a:r>
            <a:r>
              <a:rPr lang="ko-KR" altLang="en-US" dirty="0">
                <a:latin typeface="Arial" charset="0"/>
              </a:rPr>
              <a:t>인쇄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하기 </a:t>
            </a:r>
            <a:r>
              <a:rPr lang="ko-KR" altLang="en-US" dirty="0">
                <a:latin typeface="Arial" charset="0"/>
              </a:rPr>
              <a:t>때문에 짧은 시간에 많은 양의 문서를 </a:t>
            </a:r>
            <a:r>
              <a:rPr lang="ko-KR" altLang="en-US" dirty="0" smtClean="0">
                <a:latin typeface="Arial" charset="0"/>
              </a:rPr>
              <a:t>인쇄 </a:t>
            </a:r>
            <a:r>
              <a:rPr lang="ko-KR" altLang="en-US" dirty="0">
                <a:latin typeface="Arial" charset="0"/>
              </a:rPr>
              <a:t>할 수 있으며</a:t>
            </a:r>
            <a:r>
              <a:rPr lang="en-US" altLang="ko-KR" dirty="0">
                <a:latin typeface="Arial" charset="0"/>
              </a:rPr>
              <a:t>,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인쇄 </a:t>
            </a:r>
            <a:r>
              <a:rPr lang="ko-KR" altLang="en-US" dirty="0">
                <a:latin typeface="Arial" charset="0"/>
              </a:rPr>
              <a:t>품질도 우수한 편이다</a:t>
            </a:r>
            <a:r>
              <a:rPr lang="en-US" altLang="ko-KR"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4" name="Picture 2" descr="E:\[1002]_강의교안 및 PDF 변환작업\컴퓨터 구조와 원리 2.0\00_그림 자료\ch10_\ch10-06_LCD 모니터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90" y="2177974"/>
            <a:ext cx="2043114" cy="20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[1002]_강의교안 및 PDF 변환작업\컴퓨터 구조와 원리 2.0\00_그림 자료\ch10_\ch10-06_프린터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6" y="4970126"/>
            <a:ext cx="1808498" cy="1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7789</TotalTime>
  <Words>3526</Words>
  <Application>Microsoft Office PowerPoint</Application>
  <PresentationFormat>화면 슬라이드 쇼(4:3)</PresentationFormat>
  <Paragraphs>539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Verdana</vt:lpstr>
      <vt:lpstr>Wingdings</vt:lpstr>
      <vt:lpstr>한빛마스터</vt:lpstr>
      <vt:lpstr>입력과 출력</vt:lpstr>
      <vt:lpstr>PowerPoint 프레젠테이션</vt:lpstr>
      <vt:lpstr>목 차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01 입력장치와 출력장치의 개념</vt:lpstr>
      <vt:lpstr>02 입출력 모듈 (I/O module)</vt:lpstr>
      <vt:lpstr>02 입출력 모듈 (I/O module)</vt:lpstr>
      <vt:lpstr>02 입출력 모듈 (I/O module)</vt:lpstr>
      <vt:lpstr>02 입출력 모듈 (I/O module)</vt:lpstr>
      <vt:lpstr>02 입출력 모듈 (I/O module)</vt:lpstr>
      <vt:lpstr>02 입출력 모듈 (I/O module)</vt:lpstr>
      <vt:lpstr>02 입출력 모듈 (I/O module)</vt:lpstr>
      <vt:lpstr>02 입출력 모듈 (I/O module)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03 입출력장치의 연결과 데이터 전송 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04 입출력의 제어 기법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HYU</cp:lastModifiedBy>
  <cp:revision>475</cp:revision>
  <dcterms:created xsi:type="dcterms:W3CDTF">1601-01-01T00:00:00Z</dcterms:created>
  <dcterms:modified xsi:type="dcterms:W3CDTF">2014-07-07T05:38:56Z</dcterms:modified>
</cp:coreProperties>
</file>