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514" r:id="rId2"/>
    <p:sldId id="515" r:id="rId3"/>
    <p:sldId id="516" r:id="rId4"/>
    <p:sldId id="517" r:id="rId5"/>
    <p:sldId id="518" r:id="rId6"/>
    <p:sldId id="531" r:id="rId7"/>
    <p:sldId id="532" r:id="rId8"/>
    <p:sldId id="533" r:id="rId9"/>
    <p:sldId id="534" r:id="rId10"/>
    <p:sldId id="535" r:id="rId11"/>
    <p:sldId id="537" r:id="rId12"/>
    <p:sldId id="536" r:id="rId13"/>
    <p:sldId id="538" r:id="rId14"/>
    <p:sldId id="542" r:id="rId15"/>
    <p:sldId id="543" r:id="rId16"/>
    <p:sldId id="544" r:id="rId17"/>
    <p:sldId id="545" r:id="rId18"/>
    <p:sldId id="546" r:id="rId19"/>
    <p:sldId id="539" r:id="rId20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3" autoAdjust="0"/>
    <p:restoredTop sz="99794" autoAdjust="0"/>
  </p:normalViewPr>
  <p:slideViewPr>
    <p:cSldViewPr showGuides="1">
      <p:cViewPr varScale="1">
        <p:scale>
          <a:sx n="112" d="100"/>
          <a:sy n="112" d="100"/>
        </p:scale>
        <p:origin x="-1158" y="-162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97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2C6F2E7-3DE5-4D6F-8111-87A830C07A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440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420712E-3BE7-4E52-9775-D21ACDA766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092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45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49263" indent="-179388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9013" indent="-188913">
              <a:buFont typeface="Wingdings" pitchFamily="2" charset="2"/>
              <a:buChar char="§"/>
              <a:defRPr lang="en-US" altLang="ko-KR" sz="16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33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7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3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9" r:id="rId2"/>
    <p:sldLayoutId id="2147483870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4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en-US" altLang="ko-KR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58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altLang="ko-KR" sz="16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시스템 버스의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 latinLnBrk="1"/>
            <a:r>
              <a:rPr altLang="ko-KR" dirty="0"/>
              <a:t>컴퓨터 시스템의 구성 장치들을 연결하고 교환할 각종 정보들을 </a:t>
            </a:r>
            <a:r>
              <a:rPr altLang="ko-KR" dirty="0" err="1"/>
              <a:t>전송하는</a:t>
            </a:r>
            <a:r>
              <a:rPr altLang="ko-KR" dirty="0"/>
              <a:t> </a:t>
            </a:r>
            <a:r>
              <a:rPr altLang="ko-KR" dirty="0" smtClean="0"/>
              <a:t/>
            </a:r>
            <a:br>
              <a:rPr altLang="ko-KR" dirty="0" smtClean="0"/>
            </a:br>
            <a:r>
              <a:rPr altLang="ko-KR" dirty="0" err="1" smtClean="0"/>
              <a:t>공유</a:t>
            </a:r>
            <a:r>
              <a:rPr altLang="ko-KR" dirty="0" smtClean="0"/>
              <a:t> </a:t>
            </a:r>
            <a:r>
              <a:rPr altLang="ko-KR" dirty="0"/>
              <a:t>전송 매체를 </a:t>
            </a:r>
            <a:r>
              <a:rPr altLang="ko-KR" dirty="0" err="1"/>
              <a:t>버스라고</a:t>
            </a:r>
            <a:r>
              <a:rPr altLang="ko-KR" dirty="0"/>
              <a:t> </a:t>
            </a:r>
            <a:r>
              <a:rPr altLang="ko-KR" dirty="0" err="1" smtClean="0"/>
              <a:t>한다</a:t>
            </a:r>
            <a:r>
              <a:rPr altLang="ko-KR" dirty="0" smtClean="0"/>
              <a:t>.</a:t>
            </a:r>
            <a:endParaRPr lang="en-US" altLang="ko-KR" dirty="0" smtClean="0"/>
          </a:p>
          <a:p>
            <a:pPr lvl="1" latinLnBrk="1"/>
            <a:endParaRPr lang="en-US" altLang="ko-KR" dirty="0"/>
          </a:p>
          <a:p>
            <a:pPr lvl="1" latinLnBrk="1"/>
            <a:r>
              <a:rPr dirty="0" err="1"/>
              <a:t>컴퓨터의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모듈</a:t>
            </a:r>
            <a:endParaRPr lang="en-US"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컴퓨터 시스템을 구성하는 기본적인 장치인 중앙처리장치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주기억장치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외부기억장치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입출력장치들을 컴퓨터의 기본 모듈이라고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컴퓨터의 기본 모듈들은 필요에 의해서 상호 간의 </a:t>
            </a:r>
            <a:r>
              <a:rPr lang="ko-KR" spc="-100" dirty="0">
                <a:latin typeface="Arial" charset="0"/>
              </a:rPr>
              <a:t>데이터를 전달하고 전달받는 </a:t>
            </a:r>
            <a:r>
              <a:rPr lang="ko-KR" dirty="0">
                <a:latin typeface="Arial" charset="0"/>
              </a:rPr>
              <a:t>통신 작업을 수행한다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/>
              <a:t>컴퓨터</a:t>
            </a:r>
            <a:r>
              <a:rPr altLang="ko-KR" dirty="0"/>
              <a:t> </a:t>
            </a:r>
            <a:r>
              <a:rPr altLang="ko-KR" dirty="0" err="1"/>
              <a:t>기본</a:t>
            </a:r>
            <a:r>
              <a:rPr altLang="ko-KR" dirty="0"/>
              <a:t> </a:t>
            </a:r>
            <a:r>
              <a:rPr altLang="ko-KR" dirty="0" err="1"/>
              <a:t>모듈들이</a:t>
            </a:r>
            <a:r>
              <a:rPr altLang="ko-KR" dirty="0"/>
              <a:t> </a:t>
            </a:r>
            <a:r>
              <a:rPr altLang="ko-KR" dirty="0" err="1"/>
              <a:t>서로</a:t>
            </a:r>
            <a:r>
              <a:rPr altLang="ko-KR" dirty="0"/>
              <a:t> </a:t>
            </a:r>
            <a:r>
              <a:rPr altLang="ko-KR" dirty="0" err="1"/>
              <a:t>전달하는</a:t>
            </a:r>
            <a:r>
              <a:rPr altLang="ko-KR" dirty="0"/>
              <a:t> </a:t>
            </a:r>
            <a:r>
              <a:rPr altLang="ko-KR" dirty="0" err="1"/>
              <a:t>데이터의</a:t>
            </a:r>
            <a:r>
              <a:rPr altLang="ko-KR" dirty="0"/>
              <a:t> </a:t>
            </a:r>
            <a:r>
              <a:rPr altLang="ko-KR" dirty="0" err="1"/>
              <a:t>전송</a:t>
            </a:r>
            <a:r>
              <a:rPr altLang="ko-KR" dirty="0"/>
              <a:t> </a:t>
            </a:r>
            <a:r>
              <a:rPr altLang="ko-KR" dirty="0" err="1"/>
              <a:t>유형들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분류</a:t>
            </a:r>
            <a:r>
              <a:rPr lang="en-US" altLang="ko-KR" dirty="0"/>
              <a:t> 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중앙처리장치가 주기억장치에서 명령어와 데이터를 읽고 중앙처리장치가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기억장치에서 </a:t>
            </a:r>
            <a:r>
              <a:rPr lang="ko-KR" dirty="0">
                <a:latin typeface="Arial" charset="0"/>
              </a:rPr>
              <a:t>데이터를 저장하는 </a:t>
            </a:r>
            <a:r>
              <a:rPr lang="ko-KR" dirty="0" smtClean="0">
                <a:latin typeface="Arial" charset="0"/>
              </a:rPr>
              <a:t>유형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중앙처리장치가 입출력 모듈을 통하여 입출력장치에서 데이터를 읽어 오고 중앙처리장치가 입출력장치로 데이터를 내보내는 전송 </a:t>
            </a:r>
            <a:r>
              <a:rPr lang="ko-KR" dirty="0" smtClean="0">
                <a:latin typeface="Arial" charset="0"/>
              </a:rPr>
              <a:t>유형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DMA </a:t>
            </a:r>
            <a:r>
              <a:rPr lang="ko-KR" dirty="0">
                <a:latin typeface="Arial" charset="0"/>
              </a:rPr>
              <a:t>제어기의 동작으로 입출력 모듈이 직접 주기억장치에 </a:t>
            </a:r>
            <a:r>
              <a:rPr lang="ko-KR" dirty="0" smtClean="0">
                <a:latin typeface="Arial" charset="0"/>
              </a:rPr>
              <a:t>접근하여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주기억장치와 </a:t>
            </a:r>
            <a:r>
              <a:rPr lang="ko-KR" dirty="0">
                <a:latin typeface="Arial" charset="0"/>
              </a:rPr>
              <a:t>데이터를 교환하는 </a:t>
            </a:r>
            <a:r>
              <a:rPr lang="ko-KR" dirty="0" smtClean="0">
                <a:latin typeface="Arial" charset="0"/>
              </a:rPr>
              <a:t>유형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endParaRPr lang="ko-KR" sz="2200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병렬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방식과</a:t>
            </a:r>
            <a:r>
              <a:rPr altLang="ko-KR" dirty="0"/>
              <a:t> 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방식이</a:t>
            </a:r>
            <a:r>
              <a:rPr altLang="ko-KR" dirty="0"/>
              <a:t> </a:t>
            </a:r>
            <a:r>
              <a:rPr altLang="ko-KR" dirty="0" err="1"/>
              <a:t>조합된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 smtClean="0"/>
              <a:t>중재</a:t>
            </a:r>
            <a:endParaRPr lang="en-US" altLang="ko-KR" dirty="0" smtClean="0"/>
          </a:p>
          <a:p>
            <a:pPr lvl="3" latinLnBrk="1"/>
            <a:r>
              <a:rPr lang="ko-KR" spc="-100" dirty="0">
                <a:latin typeface="Arial" charset="0"/>
              </a:rPr>
              <a:t>병렬 중재 방식은 버스 마스터들이 버스를 사용하기 위한 요구 신호와 버스 중재기가 버스를 사용 가능하도록 하는 승인 신호 등의 제어 신호들이 병렬로 </a:t>
            </a:r>
            <a:r>
              <a:rPr lang="ko-KR" spc="-100" dirty="0" smtClean="0">
                <a:latin typeface="Arial" charset="0"/>
              </a:rPr>
              <a:t>전달</a:t>
            </a:r>
            <a:r>
              <a:rPr lang="ko-KR" altLang="en-US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 </a:t>
            </a:r>
            <a:endParaRPr spc="-100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버스 마스터의 수만큼 버스 요구 신호선과 버스 승인 </a:t>
            </a:r>
            <a:r>
              <a:rPr lang="ko-KR" dirty="0" err="1">
                <a:latin typeface="Arial" charset="0"/>
              </a:rPr>
              <a:t>신호선이</a:t>
            </a:r>
            <a:r>
              <a:rPr lang="ko-KR" dirty="0">
                <a:latin typeface="Arial" charset="0"/>
              </a:rPr>
              <a:t> </a:t>
            </a:r>
            <a:r>
              <a:rPr lang="ko-KR" dirty="0" smtClean="0">
                <a:latin typeface="Arial" charset="0"/>
              </a:rPr>
              <a:t>존재한다</a:t>
            </a:r>
            <a:r>
              <a:rPr lang="en-US" altLang="ko-KR" dirty="0" smtClean="0">
                <a:latin typeface="Arial" charset="0"/>
              </a:rPr>
              <a:t>.</a:t>
            </a:r>
          </a:p>
          <a:p>
            <a:pPr lvl="3" latinLnBrk="1"/>
            <a:endParaRPr sz="1000" dirty="0">
              <a:latin typeface="Arial" charset="0"/>
            </a:endParaRPr>
          </a:p>
          <a:p>
            <a:pPr lvl="1" latinLnBrk="1"/>
            <a:r>
              <a:rPr altLang="ko-KR" dirty="0" err="1"/>
              <a:t>중앙집중식</a:t>
            </a:r>
            <a:r>
              <a:rPr altLang="ko-KR" dirty="0"/>
              <a:t> </a:t>
            </a:r>
            <a:r>
              <a:rPr altLang="ko-KR" dirty="0" err="1"/>
              <a:t>고정</a:t>
            </a:r>
            <a:r>
              <a:rPr altLang="ko-KR" dirty="0"/>
              <a:t> 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(Centralized Fixed Priority Arbitration Scheme)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버스의 사용을 요구하는 모든 버스 마스터는 버스 중재기에 연결되는데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버스 중재기와 가장 가까이 위치한 버스 마스터가 우선순위가 가장 높으며 버스 </a:t>
            </a:r>
            <a:r>
              <a:rPr lang="ko-KR" dirty="0" err="1">
                <a:latin typeface="Arial" charset="0"/>
              </a:rPr>
              <a:t>중재기에서</a:t>
            </a:r>
            <a:r>
              <a:rPr lang="ko-KR" dirty="0">
                <a:latin typeface="Arial" charset="0"/>
              </a:rPr>
              <a:t> 멀어질수록 우선순위가 낮아진다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우선순위는 하드웨어적으로 설계되어 있어서 변경이 불가능하다</a:t>
            </a:r>
            <a:r>
              <a:rPr dirty="0">
                <a:latin typeface="Arial" charset="0"/>
              </a:rPr>
              <a:t>.  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4407127" cy="202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병렬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중재기의</a:t>
            </a:r>
            <a:r>
              <a:rPr altLang="ko-KR" dirty="0"/>
              <a:t> </a:t>
            </a:r>
            <a:r>
              <a:rPr altLang="ko-KR" dirty="0" err="1"/>
              <a:t>내부</a:t>
            </a:r>
            <a:r>
              <a:rPr altLang="ko-KR" dirty="0"/>
              <a:t> </a:t>
            </a:r>
            <a:r>
              <a:rPr altLang="ko-KR" dirty="0" err="1" smtClean="0"/>
              <a:t>회로</a:t>
            </a:r>
            <a:endParaRPr lang="en-US" altLang="ko-KR" dirty="0" smtClean="0"/>
          </a:p>
          <a:p>
            <a:pPr lvl="3" latinLnBrk="1"/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마스터</a:t>
            </a:r>
            <a:r>
              <a:rPr lang="en-US" altLang="ko-KR" dirty="0"/>
              <a:t> 4</a:t>
            </a:r>
            <a:r>
              <a:rPr altLang="ko-KR" dirty="0"/>
              <a:t>개에 </a:t>
            </a:r>
            <a:r>
              <a:rPr altLang="ko-KR" dirty="0" err="1"/>
              <a:t>대한</a:t>
            </a:r>
            <a:r>
              <a:rPr altLang="ko-KR" dirty="0"/>
              <a:t> </a:t>
            </a:r>
            <a:r>
              <a:rPr altLang="ko-KR" dirty="0" err="1"/>
              <a:t>우선순위를</a:t>
            </a:r>
            <a:r>
              <a:rPr altLang="ko-KR" dirty="0"/>
              <a:t> </a:t>
            </a:r>
            <a:r>
              <a:rPr altLang="ko-KR" dirty="0" err="1"/>
              <a:t>결정하는</a:t>
            </a:r>
            <a:r>
              <a:rPr altLang="ko-KR" dirty="0"/>
              <a:t> </a:t>
            </a:r>
            <a:r>
              <a:rPr altLang="ko-KR" dirty="0" err="1"/>
              <a:t>것으로</a:t>
            </a:r>
            <a:r>
              <a:rPr lang="en-US" altLang="ko-KR" dirty="0"/>
              <a:t>, NOT </a:t>
            </a:r>
            <a:r>
              <a:rPr altLang="ko-KR" dirty="0" err="1"/>
              <a:t>게이트와</a:t>
            </a:r>
            <a:r>
              <a:rPr lang="en-US" altLang="ko-KR" dirty="0"/>
              <a:t> AND </a:t>
            </a:r>
            <a:r>
              <a:rPr altLang="ko-KR" dirty="0" err="1"/>
              <a:t>게이트</a:t>
            </a:r>
            <a:r>
              <a:rPr altLang="ko-KR" dirty="0"/>
              <a:t> </a:t>
            </a:r>
            <a:r>
              <a:rPr altLang="ko-KR" dirty="0" err="1"/>
              <a:t>각각</a:t>
            </a:r>
            <a:r>
              <a:rPr lang="en-US" altLang="ko-KR" dirty="0"/>
              <a:t> 3</a:t>
            </a:r>
            <a:r>
              <a:rPr altLang="ko-KR" dirty="0"/>
              <a:t>개를 </a:t>
            </a:r>
            <a:r>
              <a:rPr altLang="ko-KR" dirty="0" err="1"/>
              <a:t>이용하여</a:t>
            </a:r>
            <a:r>
              <a:rPr altLang="ko-KR" dirty="0"/>
              <a:t> </a:t>
            </a:r>
            <a:r>
              <a:rPr altLang="ko-KR" dirty="0" err="1"/>
              <a:t>우선순위의</a:t>
            </a:r>
            <a:r>
              <a:rPr altLang="ko-KR" dirty="0"/>
              <a:t> </a:t>
            </a:r>
            <a:r>
              <a:rPr altLang="ko-KR" dirty="0" err="1"/>
              <a:t>결정</a:t>
            </a:r>
            <a:r>
              <a:rPr altLang="ko-KR" dirty="0"/>
              <a:t> </a:t>
            </a:r>
            <a:r>
              <a:rPr altLang="ko-KR" dirty="0" err="1"/>
              <a:t>회로를</a:t>
            </a:r>
            <a:r>
              <a:rPr altLang="ko-KR" dirty="0"/>
              <a:t> </a:t>
            </a:r>
            <a:r>
              <a:rPr altLang="ko-KR" dirty="0" err="1"/>
              <a:t>설계한</a:t>
            </a:r>
            <a:r>
              <a:rPr altLang="ko-KR" dirty="0"/>
              <a:t> </a:t>
            </a:r>
            <a:r>
              <a:rPr altLang="ko-KR" dirty="0" err="1"/>
              <a:t>것이다</a:t>
            </a:r>
            <a:r>
              <a:rPr lang="en-US" altLang="ko-KR" dirty="0"/>
              <a:t>. </a:t>
            </a:r>
          </a:p>
          <a:p>
            <a:pPr lvl="3" latinLnBrk="1"/>
            <a:r>
              <a:rPr altLang="ko-KR" dirty="0" err="1"/>
              <a:t>고정적인</a:t>
            </a:r>
            <a:r>
              <a:rPr altLang="ko-KR" dirty="0"/>
              <a:t> </a:t>
            </a:r>
            <a:r>
              <a:rPr altLang="ko-KR" dirty="0" err="1"/>
              <a:t>우선순위를</a:t>
            </a:r>
            <a:r>
              <a:rPr altLang="ko-KR" dirty="0"/>
              <a:t> </a:t>
            </a:r>
            <a:r>
              <a:rPr altLang="ko-KR" dirty="0" err="1" smtClean="0"/>
              <a:t>제공하</a:t>
            </a:r>
            <a:r>
              <a:rPr lang="ko-KR" altLang="en-US" dirty="0" err="1" smtClean="0"/>
              <a:t>며</a:t>
            </a:r>
            <a:r>
              <a:rPr lang="en-US" altLang="ko-KR" dirty="0" smtClean="0"/>
              <a:t>,</a:t>
            </a:r>
            <a:r>
              <a:rPr altLang="ko-KR" dirty="0" smtClean="0"/>
              <a:t> </a:t>
            </a:r>
            <a:r>
              <a:rPr altLang="ko-KR" dirty="0" err="1"/>
              <a:t>우선순위를</a:t>
            </a:r>
            <a:r>
              <a:rPr altLang="ko-KR" dirty="0"/>
              <a:t> </a:t>
            </a:r>
            <a:r>
              <a:rPr altLang="ko-KR" dirty="0" err="1"/>
              <a:t>변경하기</a:t>
            </a:r>
            <a:r>
              <a:rPr altLang="ko-KR" dirty="0"/>
              <a:t> </a:t>
            </a:r>
            <a:r>
              <a:rPr altLang="ko-KR" dirty="0" err="1"/>
              <a:t>위해서는</a:t>
            </a:r>
            <a:r>
              <a:rPr altLang="ko-KR" dirty="0"/>
              <a:t> </a:t>
            </a:r>
            <a:r>
              <a:rPr altLang="ko-KR" dirty="0" err="1"/>
              <a:t>회로의</a:t>
            </a:r>
            <a:r>
              <a:rPr altLang="ko-KR" dirty="0"/>
              <a:t> </a:t>
            </a:r>
            <a:r>
              <a:rPr altLang="ko-KR" dirty="0" smtClean="0"/>
              <a:t/>
            </a:r>
            <a:br>
              <a:rPr altLang="ko-KR" dirty="0" smtClean="0"/>
            </a:br>
            <a:r>
              <a:rPr altLang="ko-KR" dirty="0" err="1" smtClean="0"/>
              <a:t>설계를</a:t>
            </a:r>
            <a:r>
              <a:rPr altLang="ko-KR" dirty="0" smtClean="0"/>
              <a:t> </a:t>
            </a:r>
            <a:r>
              <a:rPr altLang="ko-KR" dirty="0" err="1"/>
              <a:t>변경하여야</a:t>
            </a:r>
            <a:r>
              <a:rPr altLang="ko-KR" dirty="0"/>
              <a:t> </a:t>
            </a:r>
            <a:r>
              <a:rPr altLang="ko-KR" dirty="0" err="1"/>
              <a:t>한다</a:t>
            </a:r>
            <a:r>
              <a:rPr lang="en-US" altLang="ko-KR" dirty="0"/>
              <a:t>. </a:t>
            </a:r>
            <a:endParaRPr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17" y="2852936"/>
            <a:ext cx="6748366" cy="352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분산식</a:t>
            </a:r>
            <a:r>
              <a:rPr altLang="ko-KR" dirty="0"/>
              <a:t> </a:t>
            </a:r>
            <a:r>
              <a:rPr altLang="ko-KR" dirty="0" err="1"/>
              <a:t>고정</a:t>
            </a:r>
            <a:r>
              <a:rPr altLang="ko-KR" dirty="0"/>
              <a:t> 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3"/>
            <a:r>
              <a:rPr lang="ko-KR" dirty="0">
                <a:latin typeface="Arial" charset="0"/>
              </a:rPr>
              <a:t>버스에 연결된 모든 버스 마스터가 독립적으로 버스 중재기를 보유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버스 경합 상태에서 </a:t>
            </a:r>
            <a:r>
              <a:rPr lang="ko-KR" spc="-100" dirty="0">
                <a:latin typeface="Arial" charset="0"/>
              </a:rPr>
              <a:t>버스 사용 요청이 발상하면 정해진 우선순위에 따라 버스를 </a:t>
            </a:r>
            <a:r>
              <a:rPr lang="ko-KR" spc="-100" dirty="0" smtClean="0">
                <a:latin typeface="Arial" charset="0"/>
              </a:rPr>
              <a:t>사용</a:t>
            </a:r>
            <a:r>
              <a:rPr lang="ko-KR" altLang="en-US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1"/>
            <a:r>
              <a:rPr altLang="ko-KR" dirty="0"/>
              <a:t> </a:t>
            </a:r>
            <a:r>
              <a:rPr altLang="ko-KR" dirty="0" err="1"/>
              <a:t>분산식</a:t>
            </a:r>
            <a:r>
              <a:rPr altLang="ko-KR" dirty="0"/>
              <a:t> </a:t>
            </a:r>
            <a:r>
              <a:rPr altLang="ko-KR" dirty="0" err="1"/>
              <a:t>고정</a:t>
            </a:r>
            <a:r>
              <a:rPr lang="en-US" altLang="ko-KR" dirty="0" err="1"/>
              <a:t>-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방식의</a:t>
            </a:r>
            <a:r>
              <a:rPr altLang="ko-KR" dirty="0"/>
              <a:t> </a:t>
            </a:r>
            <a:r>
              <a:rPr altLang="ko-KR" dirty="0" err="1"/>
              <a:t>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3"/>
            <a:endParaRPr dirty="0" smtClean="0">
              <a:latin typeface="Arial" charset="0"/>
            </a:endParaRPr>
          </a:p>
          <a:p>
            <a:pPr lvl="3"/>
            <a:r>
              <a:rPr lang="ko-KR" dirty="0" smtClean="0">
                <a:latin typeface="Arial" charset="0"/>
              </a:rPr>
              <a:t>중앙집중식 </a:t>
            </a:r>
            <a:r>
              <a:rPr lang="ko-KR" dirty="0">
                <a:latin typeface="Arial" charset="0"/>
              </a:rPr>
              <a:t>고정 우선순위 중재 방식에 비하여 독립된 중재 회로가 간단하므로 버스 사용 여부에 대한 동작 속도가 빠르다는 장점을 갖는다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spc="-100" dirty="0" smtClean="0">
                <a:latin typeface="Arial" charset="0"/>
              </a:rPr>
              <a:t>어느 </a:t>
            </a:r>
            <a:r>
              <a:rPr lang="ko-KR" spc="-100" dirty="0">
                <a:latin typeface="Arial" charset="0"/>
              </a:rPr>
              <a:t>한 버스 </a:t>
            </a:r>
            <a:r>
              <a:rPr lang="ko-KR" spc="-100" dirty="0" err="1">
                <a:latin typeface="Arial" charset="0"/>
              </a:rPr>
              <a:t>중재기에서</a:t>
            </a:r>
            <a:r>
              <a:rPr lang="ko-KR" spc="-100" dirty="0">
                <a:latin typeface="Arial" charset="0"/>
              </a:rPr>
              <a:t> 고장이 발생하면</a:t>
            </a:r>
            <a:r>
              <a:rPr spc="-100" dirty="0">
                <a:latin typeface="Arial" charset="0"/>
              </a:rPr>
              <a:t>, </a:t>
            </a:r>
            <a:r>
              <a:rPr lang="ko-KR" spc="-100" dirty="0" err="1">
                <a:latin typeface="Arial" charset="0"/>
              </a:rPr>
              <a:t>중재기들에서</a:t>
            </a:r>
            <a:r>
              <a:rPr lang="ko-KR" spc="-100" dirty="0">
                <a:latin typeface="Arial" charset="0"/>
              </a:rPr>
              <a:t> 고장을 찾아내는 방법이 </a:t>
            </a:r>
            <a:r>
              <a:rPr lang="ko-KR" spc="-100" dirty="0" smtClean="0">
                <a:latin typeface="Arial" charset="0"/>
              </a:rPr>
              <a:t>복잡</a:t>
            </a:r>
            <a:r>
              <a:rPr lang="ko-KR" altLang="en-US" spc="-100" dirty="0" smtClean="0">
                <a:latin typeface="Arial" charset="0"/>
              </a:rPr>
              <a:t>하며</a:t>
            </a:r>
            <a:r>
              <a:rPr lang="en-US" altLang="ko-KR" spc="-100" dirty="0" smtClean="0">
                <a:latin typeface="Arial" charset="0"/>
              </a:rPr>
              <a:t>,</a:t>
            </a:r>
            <a:r>
              <a:rPr spc="-100" dirty="0" smtClean="0">
                <a:latin typeface="Arial" charset="0"/>
              </a:rPr>
              <a:t> </a:t>
            </a:r>
            <a:r>
              <a:rPr lang="ko-KR" spc="-100" dirty="0">
                <a:latin typeface="Arial" charset="0"/>
              </a:rPr>
              <a:t>한 중재기의 고장이 전체 시스템의 동작에 영향을 미칠 수가 있다</a:t>
            </a:r>
            <a:r>
              <a:rPr spc="-100" dirty="0">
                <a:latin typeface="Arial" charset="0"/>
              </a:rPr>
              <a:t>.</a:t>
            </a:r>
            <a:endParaRPr lang="ko-KR" spc="-100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66" y="2492896"/>
            <a:ext cx="5341066" cy="266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가변 우선순위 </a:t>
            </a:r>
            <a:r>
              <a:rPr altLang="ko-KR" dirty="0" smtClean="0"/>
              <a:t>방식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시스템의 상태 또는 조건에 따라서 각 버스 마스터들의 우선순위를 계속 변화시킬 수 있는 </a:t>
            </a:r>
            <a:r>
              <a:rPr lang="ko-KR" dirty="0" smtClean="0">
                <a:latin typeface="Arial" charset="0"/>
              </a:rPr>
              <a:t>방식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이 방식을 활용하면 모든 버스 마스터가 공정하게 버스를 사용할 수 있다는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장점을 </a:t>
            </a:r>
            <a:r>
              <a:rPr lang="ko-KR" dirty="0">
                <a:latin typeface="Arial" charset="0"/>
              </a:rPr>
              <a:t>가질 수 있다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/>
            <a:r>
              <a:rPr lang="ko-KR" dirty="0" smtClean="0">
                <a:latin typeface="Arial" charset="0"/>
              </a:rPr>
              <a:t>우선순위의 </a:t>
            </a:r>
            <a:r>
              <a:rPr lang="ko-KR" dirty="0">
                <a:latin typeface="Arial" charset="0"/>
              </a:rPr>
              <a:t>계속적인 변화는 중재 회로가 복잡하다는 </a:t>
            </a:r>
            <a:r>
              <a:rPr lang="ko-KR" dirty="0" smtClean="0">
                <a:latin typeface="Arial" charset="0"/>
              </a:rPr>
              <a:t>단점</a:t>
            </a:r>
            <a:r>
              <a:rPr lang="ko-KR" altLang="en-US" dirty="0" smtClean="0">
                <a:latin typeface="Arial" charset="0"/>
              </a:rPr>
              <a:t>이 있다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1" latinLnBrk="1"/>
            <a:endParaRPr lang="en-US" altLang="ko-KR" dirty="0">
              <a:latin typeface="Arial" charset="0"/>
            </a:endParaRPr>
          </a:p>
          <a:p>
            <a:pPr lvl="1" latinLnBrk="1"/>
            <a:r>
              <a:rPr altLang="ko-KR" dirty="0" err="1" smtClean="0"/>
              <a:t>회전</a:t>
            </a:r>
            <a:r>
              <a:rPr altLang="ko-KR" dirty="0" smtClean="0"/>
              <a:t> </a:t>
            </a:r>
            <a:r>
              <a:rPr altLang="ko-KR" dirty="0" err="1"/>
              <a:t>우선순위</a:t>
            </a:r>
            <a:r>
              <a:rPr lang="en-US" altLang="ko-KR" dirty="0"/>
              <a:t>(rotating priority) </a:t>
            </a:r>
            <a:r>
              <a:rPr altLang="ko-KR" dirty="0" err="1"/>
              <a:t>방식</a:t>
            </a:r>
            <a:endParaRPr altLang="ko-KR" dirty="0"/>
          </a:p>
          <a:p>
            <a:pPr lvl="3"/>
            <a:r>
              <a:rPr lang="ko-KR" dirty="0">
                <a:latin typeface="Arial" charset="0"/>
              </a:rPr>
              <a:t>버스 </a:t>
            </a:r>
            <a:r>
              <a:rPr lang="ko-KR" dirty="0" err="1">
                <a:latin typeface="Arial" charset="0"/>
              </a:rPr>
              <a:t>중재기에서</a:t>
            </a:r>
            <a:r>
              <a:rPr lang="ko-KR" dirty="0">
                <a:latin typeface="Arial" charset="0"/>
              </a:rPr>
              <a:t> 버스 사용 승인을 받은 버스 마스터는 최하위 우선순위가 되어 다음 버스 사용 승인을 기다린다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dirty="0">
                <a:latin typeface="Arial" charset="0"/>
              </a:rPr>
              <a:t>그리고 바로 다음에 위치한 버스 마스터가 버스를 사용할 수 있는 최상위 우선순위를 가지게 된다</a:t>
            </a:r>
            <a:r>
              <a:rPr dirty="0">
                <a:latin typeface="Arial" charset="0"/>
              </a:rPr>
              <a:t>.</a:t>
            </a: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altLang="ko-KR" dirty="0" err="1" smtClean="0"/>
              <a:t>회전</a:t>
            </a:r>
            <a:r>
              <a:rPr altLang="ko-KR" dirty="0" smtClean="0"/>
              <a:t> </a:t>
            </a:r>
            <a:r>
              <a:rPr altLang="ko-KR" dirty="0" err="1" smtClean="0"/>
              <a:t>우선순위</a:t>
            </a:r>
            <a:r>
              <a:rPr altLang="ko-KR" dirty="0" smtClean="0"/>
              <a:t> </a:t>
            </a:r>
            <a:r>
              <a:rPr altLang="ko-KR" dirty="0" err="1" smtClean="0"/>
              <a:t>방식의</a:t>
            </a:r>
            <a:r>
              <a:rPr altLang="ko-KR" dirty="0" smtClean="0"/>
              <a:t> </a:t>
            </a:r>
            <a:r>
              <a:rPr altLang="ko-KR" dirty="0" err="1" smtClean="0"/>
              <a:t>동작</a:t>
            </a:r>
            <a:endParaRPr lang="en-US" altLang="ko-KR" dirty="0"/>
          </a:p>
          <a:p>
            <a:pPr lvl="3">
              <a:defRPr/>
            </a:pPr>
            <a:endParaRPr dirty="0" smtClean="0">
              <a:latin typeface="Arial" charset="0"/>
            </a:endParaRPr>
          </a:p>
          <a:p>
            <a:pPr lvl="3">
              <a:defRPr/>
            </a:pPr>
            <a:endParaRPr dirty="0">
              <a:latin typeface="Arial" charset="0"/>
            </a:endParaRPr>
          </a:p>
          <a:p>
            <a:pPr lvl="3">
              <a:defRPr/>
            </a:pPr>
            <a:endParaRPr dirty="0" smtClean="0">
              <a:latin typeface="Arial" charset="0"/>
            </a:endParaRPr>
          </a:p>
          <a:p>
            <a:pPr lvl="3">
              <a:defRPr/>
            </a:pPr>
            <a:endParaRPr dirty="0">
              <a:latin typeface="Arial" charset="0"/>
            </a:endParaRPr>
          </a:p>
          <a:p>
            <a:pPr lvl="3">
              <a:defRPr/>
            </a:pPr>
            <a:endParaRPr dirty="0" smtClean="0">
              <a:latin typeface="Arial" charset="0"/>
            </a:endParaRPr>
          </a:p>
          <a:p>
            <a:pPr lvl="3">
              <a:defRPr/>
            </a:pPr>
            <a:endParaRPr dirty="0">
              <a:latin typeface="Arial" charset="0"/>
            </a:endParaRPr>
          </a:p>
          <a:p>
            <a:pPr lvl="3">
              <a:defRPr/>
            </a:pPr>
            <a:endParaRPr dirty="0" smtClean="0">
              <a:latin typeface="Arial" charset="0"/>
            </a:endParaRPr>
          </a:p>
          <a:p>
            <a:pPr lvl="3">
              <a:defRPr/>
            </a:pPr>
            <a:endParaRPr dirty="0">
              <a:latin typeface="Arial" charset="0"/>
            </a:endParaRPr>
          </a:p>
          <a:p>
            <a:pPr lvl="3">
              <a:defRPr/>
            </a:pPr>
            <a:endParaRPr dirty="0" smtClean="0">
              <a:latin typeface="Arial" charset="0"/>
            </a:endParaRPr>
          </a:p>
          <a:p>
            <a:pPr lvl="3">
              <a:defRPr/>
            </a:pPr>
            <a:r>
              <a:rPr dirty="0" smtClean="0">
                <a:latin typeface="Arial" charset="0"/>
              </a:rPr>
              <a:t>(a</a:t>
            </a:r>
            <a:r>
              <a:rPr dirty="0">
                <a:latin typeface="Arial" charset="0"/>
              </a:rPr>
              <a:t>)</a:t>
            </a:r>
            <a:r>
              <a:rPr lang="ko-KR" dirty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단계 </a:t>
            </a:r>
            <a:r>
              <a:rPr lang="en-US" altLang="ko-KR" dirty="0" smtClean="0">
                <a:latin typeface="Arial" charset="0"/>
              </a:rPr>
              <a:t>: </a:t>
            </a:r>
            <a:r>
              <a:rPr lang="ko-KR" dirty="0" smtClean="0">
                <a:latin typeface="Arial" charset="0"/>
              </a:rPr>
              <a:t>현재 </a:t>
            </a:r>
            <a:r>
              <a:rPr lang="ko-KR" dirty="0">
                <a:latin typeface="Arial" charset="0"/>
              </a:rPr>
              <a:t>버스 사용 승인을 얻은 버스 마스터를 표시하는 포인터가</a:t>
            </a:r>
            <a:r>
              <a:rPr dirty="0">
                <a:latin typeface="Arial" charset="0"/>
              </a:rPr>
              <a:t> 3</a:t>
            </a:r>
            <a:r>
              <a:rPr lang="ko-KR" dirty="0">
                <a:latin typeface="Arial" charset="0"/>
              </a:rPr>
              <a:t>을 가리키므로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버스 마스터</a:t>
            </a:r>
            <a:r>
              <a:rPr dirty="0">
                <a:latin typeface="Arial" charset="0"/>
              </a:rPr>
              <a:t> 3</a:t>
            </a:r>
            <a:r>
              <a:rPr lang="ko-KR" dirty="0">
                <a:latin typeface="Arial" charset="0"/>
              </a:rPr>
              <a:t>은 최하위 우선순위를 가지고 다음 버스 사용 승인을 기다린다</a:t>
            </a:r>
            <a:r>
              <a:rPr dirty="0">
                <a:latin typeface="Arial" charset="0"/>
              </a:rPr>
              <a:t>. </a:t>
            </a:r>
            <a:r>
              <a:rPr lang="ko-KR" dirty="0" smtClean="0">
                <a:latin typeface="Arial" charset="0"/>
              </a:rPr>
              <a:t>다음에 </a:t>
            </a:r>
            <a:r>
              <a:rPr lang="ko-KR" dirty="0">
                <a:latin typeface="Arial" charset="0"/>
              </a:rPr>
              <a:t>위치한 버스 마스터 </a:t>
            </a:r>
            <a:r>
              <a:rPr dirty="0">
                <a:latin typeface="Arial" charset="0"/>
              </a:rPr>
              <a:t>4</a:t>
            </a:r>
            <a:r>
              <a:rPr lang="ko-KR" dirty="0">
                <a:latin typeface="Arial" charset="0"/>
              </a:rPr>
              <a:t>는 버스 사용 승인을 얻기 위한 최고의 우선순위가 된다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>
              <a:defRPr/>
            </a:pPr>
            <a:r>
              <a:rPr dirty="0" smtClean="0">
                <a:latin typeface="Arial" charset="0"/>
              </a:rPr>
              <a:t>(</a:t>
            </a:r>
            <a:r>
              <a:rPr dirty="0">
                <a:latin typeface="Arial" charset="0"/>
              </a:rPr>
              <a:t>b</a:t>
            </a:r>
            <a:r>
              <a:rPr dirty="0" smtClean="0">
                <a:latin typeface="Arial" charset="0"/>
              </a:rPr>
              <a:t>) </a:t>
            </a:r>
            <a:r>
              <a:rPr lang="ko-KR" altLang="en-US" dirty="0" smtClean="0">
                <a:latin typeface="Arial" charset="0"/>
              </a:rPr>
              <a:t>단계 </a:t>
            </a:r>
            <a:r>
              <a:rPr lang="en-US" altLang="ko-KR" dirty="0" smtClean="0">
                <a:latin typeface="Arial" charset="0"/>
              </a:rPr>
              <a:t>: </a:t>
            </a:r>
            <a:r>
              <a:rPr lang="ko-KR" dirty="0" smtClean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포인터가</a:t>
            </a:r>
            <a:r>
              <a:rPr dirty="0">
                <a:latin typeface="Arial" charset="0"/>
              </a:rPr>
              <a:t> 6</a:t>
            </a:r>
            <a:r>
              <a:rPr lang="ko-KR" dirty="0">
                <a:latin typeface="Arial" charset="0"/>
              </a:rPr>
              <a:t>을 나타내고 있으므로 버스 마스터 </a:t>
            </a:r>
            <a:r>
              <a:rPr dirty="0">
                <a:latin typeface="Arial" charset="0"/>
              </a:rPr>
              <a:t>6</a:t>
            </a:r>
            <a:r>
              <a:rPr lang="ko-KR" dirty="0">
                <a:latin typeface="Arial" charset="0"/>
              </a:rPr>
              <a:t>번이 지금 현재 버스 사용 승인을 얻어서 버스를 사용하는 것을 나타낸다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또한 최저 우선순위가 버스 마스터 </a:t>
            </a:r>
            <a:r>
              <a:rPr dirty="0">
                <a:latin typeface="Arial" charset="0"/>
              </a:rPr>
              <a:t>6</a:t>
            </a:r>
            <a:r>
              <a:rPr lang="ko-KR" dirty="0">
                <a:latin typeface="Arial" charset="0"/>
              </a:rPr>
              <a:t>번이라는 것을 나타낸다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바로 다음에 위치한 버스 마스터 </a:t>
            </a:r>
            <a:r>
              <a:rPr dirty="0">
                <a:latin typeface="Arial" charset="0"/>
              </a:rPr>
              <a:t>7</a:t>
            </a:r>
            <a:r>
              <a:rPr lang="ko-KR" dirty="0">
                <a:latin typeface="Arial" charset="0"/>
              </a:rPr>
              <a:t>번이 최고 우선순위가 된다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26703" cy="266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altLang="ko-KR" dirty="0" smtClean="0"/>
              <a:t>임의 </a:t>
            </a:r>
            <a:r>
              <a:rPr altLang="ko-KR" dirty="0"/>
              <a:t>우선순위 방식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임의 우선순위 방식은 버스 사용 승인을 얻을 버스 마스터가 정해진 원칙 없이 임의로 결정된다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버스 </a:t>
            </a:r>
            <a:r>
              <a:rPr lang="ko-KR" dirty="0">
                <a:latin typeface="Arial" charset="0"/>
              </a:rPr>
              <a:t>마스터들이 동일한 경우 </a:t>
            </a:r>
            <a:r>
              <a:rPr lang="ko-KR" dirty="0" smtClean="0">
                <a:latin typeface="Arial" charset="0"/>
              </a:rPr>
              <a:t>사용</a:t>
            </a:r>
            <a:r>
              <a:rPr lang="ko-KR" altLang="en-US" dirty="0" smtClean="0">
                <a:latin typeface="Arial" charset="0"/>
              </a:rPr>
              <a:t>할</a:t>
            </a:r>
            <a:r>
              <a:rPr lang="ko-KR" dirty="0" smtClean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수 있다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여러 특징의 버스 마스터가 존재할 경우 비효율적일 수 있다</a:t>
            </a:r>
            <a:r>
              <a:rPr dirty="0" smtClean="0"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1" latinLnBrk="1"/>
            <a:r>
              <a:rPr altLang="ko-KR" dirty="0" err="1" smtClean="0"/>
              <a:t>동등</a:t>
            </a:r>
            <a:r>
              <a:rPr altLang="ko-KR" dirty="0" smtClean="0"/>
              <a:t> 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버스 마스터들이 동등한 우선순위를 가지며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가장 먼저 버스 사용 요구를 한 버스 마스터가 버스 사용 승인을 먼저 받게 되는 것이 동등 </a:t>
            </a:r>
            <a:r>
              <a:rPr lang="ko-KR" spc="-100" dirty="0">
                <a:latin typeface="Arial" charset="0"/>
              </a:rPr>
              <a:t>우선순위 방식이다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err="1" smtClean="0">
                <a:latin typeface="Arial" charset="0"/>
              </a:rPr>
              <a:t>선입력</a:t>
            </a:r>
            <a:r>
              <a:rPr lang="ko-KR" dirty="0" smtClean="0">
                <a:latin typeface="Arial" charset="0"/>
              </a:rPr>
              <a:t> </a:t>
            </a:r>
            <a:r>
              <a:rPr lang="ko-KR" dirty="0" err="1">
                <a:latin typeface="Arial" charset="0"/>
              </a:rPr>
              <a:t>선출력</a:t>
            </a:r>
            <a:r>
              <a:rPr dirty="0">
                <a:latin typeface="Arial" charset="0"/>
              </a:rPr>
              <a:t>(FIFO, First-In First-Out) </a:t>
            </a:r>
            <a:r>
              <a:rPr lang="ko-KR" dirty="0">
                <a:latin typeface="Arial" charset="0"/>
              </a:rPr>
              <a:t>알고리즘을 사용하며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우선순위를 결정하는 회로의 설계가 간단하다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1" latinLnBrk="1"/>
            <a:r>
              <a:rPr altLang="ko-KR" dirty="0" err="1" smtClean="0"/>
              <a:t>최소</a:t>
            </a:r>
            <a:r>
              <a:rPr lang="en-US" altLang="ko-KR" dirty="0" err="1"/>
              <a:t>-</a:t>
            </a:r>
            <a:r>
              <a:rPr altLang="ko-KR" dirty="0" err="1"/>
              <a:t>최근</a:t>
            </a:r>
            <a:r>
              <a:rPr altLang="ko-KR" dirty="0"/>
              <a:t> </a:t>
            </a:r>
            <a:r>
              <a:rPr altLang="ko-KR" dirty="0" err="1"/>
              <a:t>사용</a:t>
            </a:r>
            <a:r>
              <a:rPr lang="en-US" altLang="ko-KR" dirty="0"/>
              <a:t>(LRU, Least-Recently Used) </a:t>
            </a:r>
            <a:r>
              <a:rPr altLang="ko-KR" dirty="0" err="1"/>
              <a:t>방식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최근까지 가장 오랫동안 버스 요구 신호를 보내지 않은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결과적으로 가장 최소로 버스를 사용한 버스 마스터에게 최상위 우선순위를 할당하는 방식이다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버스 </a:t>
            </a:r>
            <a:r>
              <a:rPr lang="ko-KR" dirty="0">
                <a:latin typeface="Arial" charset="0"/>
              </a:rPr>
              <a:t>마스터가 어느 시기에 버스를 사용하였는지에 대한 정보가 필요하므로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회로가 매우 복잡하다는 단점이 있다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직렬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버스 요구 신호선과 버스 승인 </a:t>
            </a:r>
            <a:r>
              <a:rPr lang="ko-KR" dirty="0" err="1">
                <a:latin typeface="Arial" charset="0"/>
              </a:rPr>
              <a:t>신호선들에</a:t>
            </a:r>
            <a:r>
              <a:rPr lang="ko-KR" dirty="0">
                <a:latin typeface="Arial" charset="0"/>
              </a:rPr>
              <a:t> 버스 마스터와 버스 중재기가 일렬로 연결되는 </a:t>
            </a:r>
            <a:r>
              <a:rPr lang="ko-KR" dirty="0" smtClean="0">
                <a:latin typeface="Arial" charset="0"/>
              </a:rPr>
              <a:t>방식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중재기가 하나만 존재하느냐 아니면 여러 개 존재하느냐에 따라서 중앙집중식 직렬 중재 방식과 </a:t>
            </a:r>
            <a:r>
              <a:rPr lang="ko-KR" dirty="0" err="1">
                <a:latin typeface="Arial" charset="0"/>
              </a:rPr>
              <a:t>분산식</a:t>
            </a:r>
            <a:r>
              <a:rPr lang="ko-KR" dirty="0">
                <a:latin typeface="Arial" charset="0"/>
              </a:rPr>
              <a:t> 직렬 중재방식으로 분류된다</a:t>
            </a:r>
            <a:r>
              <a:rPr dirty="0">
                <a:latin typeface="Arial" charset="0"/>
              </a:rPr>
              <a:t>.  </a:t>
            </a:r>
            <a:endParaRPr dirty="0" smtClean="0">
              <a:latin typeface="Arial" charset="0"/>
            </a:endParaRPr>
          </a:p>
          <a:p>
            <a:pPr lvl="3" latinLnBrk="1"/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/>
              <a:t>중앙</a:t>
            </a:r>
            <a:r>
              <a:rPr altLang="ko-KR" dirty="0"/>
              <a:t> </a:t>
            </a:r>
            <a:r>
              <a:rPr altLang="ko-KR" dirty="0" err="1"/>
              <a:t>집중식</a:t>
            </a:r>
            <a:r>
              <a:rPr altLang="ko-KR" dirty="0"/>
              <a:t> </a:t>
            </a:r>
            <a:r>
              <a:rPr altLang="ko-KR" dirty="0" err="1"/>
              <a:t>직렬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endParaRPr altLang="ko-KR" dirty="0"/>
          </a:p>
          <a:p>
            <a:pPr lvl="3" latinLnBrk="1"/>
            <a:r>
              <a:rPr lang="ko-KR" spc="-100" dirty="0">
                <a:latin typeface="Arial" charset="0"/>
              </a:rPr>
              <a:t>버스 </a:t>
            </a:r>
            <a:r>
              <a:rPr lang="ko-KR" spc="-100" dirty="0" err="1">
                <a:latin typeface="Arial" charset="0"/>
              </a:rPr>
              <a:t>중재기에서</a:t>
            </a:r>
            <a:r>
              <a:rPr lang="ko-KR" spc="-100" dirty="0">
                <a:latin typeface="Arial" charset="0"/>
              </a:rPr>
              <a:t> 출력되는 버스사용 승인 </a:t>
            </a:r>
            <a:r>
              <a:rPr spc="-100" dirty="0">
                <a:latin typeface="Arial" charset="0"/>
              </a:rPr>
              <a:t>BGNT</a:t>
            </a:r>
            <a:r>
              <a:rPr lang="ko-KR" spc="-100" dirty="0">
                <a:latin typeface="Arial" charset="0"/>
              </a:rPr>
              <a:t>의 신호 선이 </a:t>
            </a:r>
            <a:r>
              <a:rPr lang="ko-KR" spc="-100" dirty="0" smtClean="0">
                <a:latin typeface="Arial" charset="0"/>
              </a:rPr>
              <a:t>하나</a:t>
            </a:r>
            <a:r>
              <a:rPr lang="ko-KR" altLang="en-US" spc="-100" dirty="0" smtClean="0">
                <a:latin typeface="Arial" charset="0"/>
              </a:rPr>
              <a:t>이다</a:t>
            </a:r>
            <a:r>
              <a:rPr spc="-100" dirty="0" smtClean="0">
                <a:latin typeface="Arial" charset="0"/>
              </a:rPr>
              <a:t>. </a:t>
            </a:r>
            <a:endParaRPr spc="-100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우선순위는 버스 </a:t>
            </a:r>
            <a:r>
              <a:rPr lang="ko-KR" dirty="0" err="1">
                <a:latin typeface="Arial" charset="0"/>
              </a:rPr>
              <a:t>중재기에서</a:t>
            </a:r>
            <a:r>
              <a:rPr lang="ko-KR" dirty="0">
                <a:latin typeface="Arial" charset="0"/>
              </a:rPr>
              <a:t> 버스승인신호 선에 연결된 버스 마스터의 </a:t>
            </a:r>
            <a:r>
              <a:rPr lang="ko-KR" dirty="0" smtClean="0">
                <a:latin typeface="Arial" charset="0"/>
              </a:rPr>
              <a:t>순서</a:t>
            </a:r>
            <a:r>
              <a:rPr lang="ko-KR" altLang="en-US" dirty="0" smtClean="0">
                <a:latin typeface="Arial" charset="0"/>
              </a:rPr>
              <a:t>대로 결정된다</a:t>
            </a:r>
            <a:r>
              <a:rPr lang="en-US" altLang="ko-KR" dirty="0" smtClean="0">
                <a:latin typeface="Arial" charset="0"/>
              </a:rPr>
              <a:t>. </a:t>
            </a:r>
            <a:r>
              <a:rPr dirty="0" smtClean="0">
                <a:latin typeface="Arial" charset="0"/>
              </a:rPr>
              <a:t>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15217"/>
            <a:ext cx="4376410" cy="218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altLang="ko-KR" dirty="0" err="1"/>
              <a:t>분산식</a:t>
            </a:r>
            <a:r>
              <a:rPr altLang="ko-KR" dirty="0"/>
              <a:t> </a:t>
            </a:r>
            <a:r>
              <a:rPr altLang="ko-KR" dirty="0" err="1"/>
              <a:t>직렬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버스 마스터들은 각각의 독립적인 버스 중재기를 소유하고 있으며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이 버스 </a:t>
            </a:r>
            <a:r>
              <a:rPr lang="ko-KR" dirty="0" err="1">
                <a:latin typeface="Arial" charset="0"/>
              </a:rPr>
              <a:t>중재기를은</a:t>
            </a:r>
            <a:r>
              <a:rPr lang="ko-KR" dirty="0">
                <a:latin typeface="Arial" charset="0"/>
              </a:rPr>
              <a:t> </a:t>
            </a:r>
            <a:r>
              <a:rPr lang="ko-KR" dirty="0" err="1">
                <a:latin typeface="Arial" charset="0"/>
              </a:rPr>
              <a:t>순환형</a:t>
            </a:r>
            <a:r>
              <a:rPr lang="ko-KR" dirty="0">
                <a:latin typeface="Arial" charset="0"/>
              </a:rPr>
              <a:t> 구조를 형성한다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spc="-100" dirty="0" smtClean="0">
                <a:latin typeface="Arial" charset="0"/>
              </a:rPr>
              <a:t>순환하면서 </a:t>
            </a:r>
            <a:r>
              <a:rPr lang="ko-KR" spc="-100" dirty="0">
                <a:latin typeface="Arial" charset="0"/>
              </a:rPr>
              <a:t>버스 사용 승인을 허가하는 </a:t>
            </a:r>
            <a:r>
              <a:rPr lang="ko-KR" spc="-100" dirty="0" smtClean="0">
                <a:latin typeface="Arial" charset="0"/>
              </a:rPr>
              <a:t>방식</a:t>
            </a:r>
            <a:r>
              <a:rPr lang="ko-KR" altLang="en-US" spc="-100" dirty="0" smtClean="0">
                <a:latin typeface="Arial" charset="0"/>
              </a:rPr>
              <a:t>이다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2" latinLnBrk="1"/>
            <a:endParaRPr sz="1100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버스 사용 승인을 받으면 다음 중재 동작에서는 버스 사용의 최하위의 </a:t>
            </a:r>
            <a:r>
              <a:rPr lang="ko-KR" dirty="0" smtClean="0">
                <a:latin typeface="Arial" charset="0"/>
              </a:rPr>
              <a:t>순위</a:t>
            </a:r>
            <a:r>
              <a:rPr lang="ko-KR" altLang="en-US" dirty="0" smtClean="0">
                <a:latin typeface="Arial" charset="0"/>
              </a:rPr>
              <a:t>가 된다</a:t>
            </a:r>
            <a:r>
              <a:rPr dirty="0" smtClean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데이터를 전송 중인 버스 마스터의 우측에 이웃한 버스 마스터는 최상위 우선순위를 가지게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 err="1">
                <a:latin typeface="Arial" charset="0"/>
              </a:rPr>
              <a:t>순환형</a:t>
            </a:r>
            <a:r>
              <a:rPr lang="ko-KR" dirty="0">
                <a:latin typeface="Arial" charset="0"/>
              </a:rPr>
              <a:t> 구조이므로 어느 한 </a:t>
            </a:r>
            <a:r>
              <a:rPr lang="ko-KR" dirty="0" err="1">
                <a:latin typeface="Arial" charset="0"/>
              </a:rPr>
              <a:t>중재기에서</a:t>
            </a:r>
            <a:r>
              <a:rPr lang="ko-KR" dirty="0">
                <a:latin typeface="Arial" charset="0"/>
              </a:rPr>
              <a:t> 결함이 발생하면 전체 시스템의 동작이 중단되는 </a:t>
            </a:r>
            <a:r>
              <a:rPr lang="ko-KR" dirty="0" smtClean="0">
                <a:latin typeface="Arial" charset="0"/>
              </a:rPr>
              <a:t>단점</a:t>
            </a:r>
            <a:r>
              <a:rPr lang="ko-KR" altLang="en-US" dirty="0" smtClean="0">
                <a:latin typeface="Arial" charset="0"/>
              </a:rPr>
              <a:t>이 있다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4751956" cy="243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폴링</a:t>
            </a:r>
            <a:r>
              <a:rPr altLang="ko-KR" dirty="0"/>
              <a:t> </a:t>
            </a:r>
            <a:r>
              <a:rPr altLang="ko-KR" dirty="0" smtClean="0"/>
              <a:t>방식</a:t>
            </a:r>
            <a:r>
              <a:rPr lang="en-US" altLang="ko-KR" dirty="0" smtClean="0"/>
              <a:t>(</a:t>
            </a:r>
            <a:r>
              <a:rPr lang="en-US" altLang="ko-KR" dirty="0"/>
              <a:t>polling</a:t>
            </a:r>
            <a:r>
              <a:rPr lang="en-US" altLang="ko-KR" dirty="0" smtClean="0"/>
              <a:t>)</a:t>
            </a:r>
          </a:p>
          <a:p>
            <a:pPr lvl="3" latinLnBrk="1">
              <a:defRPr/>
            </a:pPr>
            <a:r>
              <a:rPr lang="ko-KR" dirty="0"/>
              <a:t>버스 마스터가 버스의 사용을 원하고 있는지를 버스 중재기가 주기적으로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검사하여 </a:t>
            </a:r>
            <a:r>
              <a:rPr lang="ko-KR" dirty="0"/>
              <a:t>버스 사용 승인 여부를 결정하는 </a:t>
            </a:r>
            <a:r>
              <a:rPr lang="ko-KR" dirty="0" smtClean="0"/>
              <a:t>방식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endParaRPr dirty="0"/>
          </a:p>
          <a:p>
            <a:pPr lvl="3" latinLnBrk="1">
              <a:defRPr/>
            </a:pPr>
            <a:r>
              <a:rPr lang="ko-KR" dirty="0" smtClean="0"/>
              <a:t>버스 </a:t>
            </a:r>
            <a:r>
              <a:rPr lang="ko-KR" dirty="0"/>
              <a:t>요구 신호 선 이외에 별도의 </a:t>
            </a:r>
            <a:r>
              <a:rPr lang="ko-KR" dirty="0" err="1"/>
              <a:t>폴링을</a:t>
            </a:r>
            <a:r>
              <a:rPr lang="ko-KR" dirty="0"/>
              <a:t> 위한 </a:t>
            </a:r>
            <a:r>
              <a:rPr lang="ko-KR" dirty="0" err="1"/>
              <a:t>폴링</a:t>
            </a:r>
            <a:r>
              <a:rPr lang="ko-KR" dirty="0"/>
              <a:t> 선</a:t>
            </a:r>
            <a:r>
              <a:rPr dirty="0"/>
              <a:t>(polling line)</a:t>
            </a:r>
            <a:r>
              <a:rPr lang="ko-KR" dirty="0"/>
              <a:t>이 필요</a:t>
            </a:r>
            <a:r>
              <a:rPr lang="ko-KR" altLang="en-US" dirty="0"/>
              <a:t>하며</a:t>
            </a:r>
            <a:r>
              <a:rPr lang="ko-KR" dirty="0"/>
              <a:t> 하드웨어 </a:t>
            </a:r>
            <a:r>
              <a:rPr lang="ko-KR" dirty="0" err="1"/>
              <a:t>폴링</a:t>
            </a:r>
            <a:r>
              <a:rPr lang="ko-KR" dirty="0"/>
              <a:t> 방식과 소프트웨어 </a:t>
            </a:r>
            <a:r>
              <a:rPr lang="ko-KR" dirty="0" err="1"/>
              <a:t>폴링</a:t>
            </a:r>
            <a:r>
              <a:rPr lang="ko-KR" dirty="0"/>
              <a:t> 방식으로 </a:t>
            </a:r>
            <a:r>
              <a:rPr lang="ko-KR" dirty="0" smtClean="0"/>
              <a:t>분류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dirty="0" smtClean="0"/>
              <a:t> </a:t>
            </a:r>
          </a:p>
          <a:p>
            <a:pPr lvl="3" latinLnBrk="1">
              <a:defRPr/>
            </a:pPr>
            <a:endParaRPr lang="ko-KR" dirty="0"/>
          </a:p>
          <a:p>
            <a:pPr lvl="1" latinLnBrk="1">
              <a:defRPr/>
            </a:pPr>
            <a:r>
              <a:rPr lang="en-US" altLang="ko-KR" dirty="0"/>
              <a:t> </a:t>
            </a:r>
            <a:r>
              <a:rPr altLang="ko-KR" dirty="0" err="1"/>
              <a:t>하드웨어</a:t>
            </a:r>
            <a:r>
              <a:rPr altLang="ko-KR" dirty="0"/>
              <a:t> </a:t>
            </a:r>
            <a:r>
              <a:rPr altLang="ko-KR" dirty="0" err="1"/>
              <a:t>폴링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endParaRPr altLang="ko-KR" dirty="0"/>
          </a:p>
          <a:p>
            <a:pPr lvl="3" latinLnBrk="1">
              <a:defRPr/>
            </a:pPr>
            <a:r>
              <a:rPr lang="ko-KR" dirty="0"/>
              <a:t>버스 중재기가 각 버스 마스터들에게 버스 사용 여부를 주기적으로 질의하기 위해</a:t>
            </a:r>
            <a:r>
              <a:rPr dirty="0"/>
              <a:t>, </a:t>
            </a:r>
            <a:r>
              <a:rPr lang="ko-KR" dirty="0" err="1"/>
              <a:t>폴링</a:t>
            </a:r>
            <a:r>
              <a:rPr lang="ko-KR" dirty="0"/>
              <a:t> 선이라는 별도의 선을 버스 중개기와 각 버스 마스터 사이에 두는 </a:t>
            </a:r>
            <a:r>
              <a:rPr lang="ko-KR" dirty="0" smtClean="0"/>
              <a:t>구조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endParaRPr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397" y="4225627"/>
            <a:ext cx="6315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소프트웨어 </a:t>
            </a:r>
            <a:r>
              <a:rPr lang="ko-KR" altLang="en-US" dirty="0" err="1"/>
              <a:t>폴링</a:t>
            </a:r>
            <a:r>
              <a:rPr lang="ko-KR" altLang="en-US" dirty="0"/>
              <a:t> 방식</a:t>
            </a:r>
          </a:p>
          <a:p>
            <a:pPr lvl="3" latinLnBrk="1"/>
            <a:r>
              <a:rPr lang="ko-KR" altLang="en-US" dirty="0"/>
              <a:t>하드웨어 </a:t>
            </a:r>
            <a:r>
              <a:rPr lang="ko-KR" altLang="en-US" dirty="0" err="1"/>
              <a:t>폴링</a:t>
            </a:r>
            <a:r>
              <a:rPr lang="ko-KR" altLang="en-US" dirty="0"/>
              <a:t> 방식과 동일한 구성을 가지나 </a:t>
            </a:r>
            <a:r>
              <a:rPr lang="ko-KR" altLang="en-US" dirty="0" err="1"/>
              <a:t>폴링의</a:t>
            </a:r>
            <a:r>
              <a:rPr lang="ko-KR" altLang="en-US" dirty="0"/>
              <a:t> 순서와 과정을 소프트웨어로 </a:t>
            </a:r>
            <a:r>
              <a:rPr lang="ko-KR" altLang="en-US" dirty="0" smtClean="0"/>
              <a:t>수행하는 방식이다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3" latinLnBrk="1"/>
            <a:r>
              <a:rPr lang="ko-KR" altLang="en-US" dirty="0" smtClean="0"/>
              <a:t>프로그램을 수행하려면 </a:t>
            </a:r>
            <a:r>
              <a:rPr lang="ko-KR" altLang="en-US" dirty="0"/>
              <a:t>버스 중재기는 프로세서를 포함하여야 하며</a:t>
            </a:r>
            <a:r>
              <a:rPr lang="en-US" altLang="ko-KR" dirty="0"/>
              <a:t>, </a:t>
            </a:r>
            <a:r>
              <a:rPr lang="ko-KR" altLang="en-US" dirty="0"/>
              <a:t>이 프로세서는 </a:t>
            </a:r>
            <a:r>
              <a:rPr lang="ko-KR" altLang="en-US" dirty="0" err="1"/>
              <a:t>폴링</a:t>
            </a:r>
            <a:r>
              <a:rPr lang="ko-KR" altLang="en-US" dirty="0"/>
              <a:t> 할 버스 마스터의 주소를 기억하고 순서에 맞게 과정을 진행하도록 하고 경우에 따라서 </a:t>
            </a:r>
            <a:r>
              <a:rPr lang="ko-KR" altLang="en-US" dirty="0" err="1"/>
              <a:t>폴링의</a:t>
            </a:r>
            <a:r>
              <a:rPr lang="ko-KR" altLang="en-US" dirty="0"/>
              <a:t> 순서를 변경하기도 한다</a:t>
            </a:r>
            <a:r>
              <a:rPr lang="en-US" altLang="ko-KR" dirty="0"/>
              <a:t>. </a:t>
            </a:r>
          </a:p>
          <a:p>
            <a:pPr lvl="3" latinLnBrk="1"/>
            <a:r>
              <a:rPr lang="ko-KR" altLang="en-US" dirty="0" smtClean="0"/>
              <a:t>우선순위 </a:t>
            </a:r>
            <a:r>
              <a:rPr lang="ko-KR" altLang="en-US" dirty="0"/>
              <a:t>또는 </a:t>
            </a:r>
            <a:r>
              <a:rPr lang="ko-KR" altLang="en-US" dirty="0" err="1"/>
              <a:t>폴링</a:t>
            </a:r>
            <a:r>
              <a:rPr lang="ko-KR" altLang="en-US" dirty="0"/>
              <a:t> 순서의 변경이 </a:t>
            </a:r>
            <a:r>
              <a:rPr lang="ko-KR" altLang="en-US" dirty="0" smtClean="0"/>
              <a:t>용이하다</a:t>
            </a:r>
            <a:r>
              <a:rPr lang="en-US" altLang="ko-KR" dirty="0" smtClean="0"/>
              <a:t>. </a:t>
            </a:r>
            <a:r>
              <a:rPr lang="ko-KR" altLang="en-US" dirty="0"/>
              <a:t>그러나 프로그램을 실행해야 하므로 하드웨어 방식에 비하여 속도가 느리다는 단점이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시스템 버스의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버스의</a:t>
            </a:r>
            <a:r>
              <a:rPr dirty="0"/>
              <a:t> </a:t>
            </a:r>
            <a:r>
              <a:rPr dirty="0" err="1" smtClean="0"/>
              <a:t>정의</a:t>
            </a:r>
            <a:endParaRPr lang="en-US" dirty="0" smtClean="0"/>
          </a:p>
          <a:p>
            <a:pPr lvl="3" latinLnBrk="1"/>
            <a:r>
              <a:rPr altLang="ko-KR" dirty="0" err="1"/>
              <a:t>중앙처리장치를</a:t>
            </a:r>
            <a:r>
              <a:rPr altLang="ko-KR" dirty="0"/>
              <a:t> </a:t>
            </a:r>
            <a:r>
              <a:rPr altLang="ko-KR" dirty="0" err="1"/>
              <a:t>중심으로</a:t>
            </a:r>
            <a:r>
              <a:rPr altLang="ko-KR" dirty="0"/>
              <a:t> </a:t>
            </a:r>
            <a:r>
              <a:rPr altLang="ko-KR" dirty="0" err="1"/>
              <a:t>주기억장치</a:t>
            </a:r>
            <a:r>
              <a:rPr lang="en-US" altLang="ko-KR" dirty="0"/>
              <a:t>, </a:t>
            </a:r>
            <a:r>
              <a:rPr altLang="ko-KR" dirty="0" err="1"/>
              <a:t>외부기억장치</a:t>
            </a:r>
            <a:r>
              <a:rPr altLang="ko-KR" dirty="0"/>
              <a:t> </a:t>
            </a:r>
            <a:r>
              <a:rPr altLang="ko-KR" dirty="0" err="1"/>
              <a:t>그리고</a:t>
            </a:r>
            <a:r>
              <a:rPr altLang="ko-KR" dirty="0"/>
              <a:t> </a:t>
            </a:r>
            <a:r>
              <a:rPr altLang="ko-KR" dirty="0" err="1"/>
              <a:t>입출력장치가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교환하는</a:t>
            </a:r>
            <a:r>
              <a:rPr altLang="ko-KR" dirty="0"/>
              <a:t> </a:t>
            </a:r>
            <a:r>
              <a:rPr altLang="ko-KR" dirty="0" err="1"/>
              <a:t>통로를</a:t>
            </a:r>
            <a:r>
              <a:rPr altLang="ko-KR" dirty="0"/>
              <a:t> </a:t>
            </a:r>
            <a:r>
              <a:rPr altLang="ko-KR" dirty="0" err="1"/>
              <a:t>시스템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lang="en-US" altLang="ko-KR" dirty="0"/>
              <a:t>(system bus)</a:t>
            </a:r>
            <a:r>
              <a:rPr altLang="ko-KR" dirty="0" err="1"/>
              <a:t>라고</a:t>
            </a:r>
            <a:r>
              <a:rPr altLang="ko-KR" dirty="0"/>
              <a:t> </a:t>
            </a:r>
            <a:r>
              <a:rPr altLang="ko-KR" dirty="0" err="1"/>
              <a:t>한다</a:t>
            </a:r>
            <a:r>
              <a:rPr lang="en-US" altLang="ko-KR" dirty="0"/>
              <a:t>. </a:t>
            </a:r>
          </a:p>
          <a:p>
            <a:pPr lvl="1" latinLnBrk="1"/>
            <a:r>
              <a:rPr altLang="ko-KR" dirty="0" err="1"/>
              <a:t>시스템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개념도</a:t>
            </a:r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중앙처리장치</a:t>
            </a:r>
            <a:r>
              <a:rPr dirty="0">
                <a:latin typeface="Arial" charset="0"/>
              </a:rPr>
              <a:t>(CPU)</a:t>
            </a:r>
            <a:r>
              <a:rPr lang="ko-KR" dirty="0">
                <a:latin typeface="Arial" charset="0"/>
              </a:rPr>
              <a:t>는 주기억장치와 직접 연결되고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외부 기억장치와 입출력장치는 입출력 모듈을 통해서 연결되는 것을 확인할 수 있다</a:t>
            </a:r>
            <a:r>
              <a:rPr dirty="0">
                <a:latin typeface="Arial" charset="0"/>
              </a:rPr>
              <a:t>.  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4661525" cy="317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시스템 버스의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시스템</a:t>
            </a:r>
            <a:r>
              <a:rPr altLang="ko-KR" dirty="0"/>
              <a:t> </a:t>
            </a:r>
            <a:r>
              <a:rPr altLang="ko-KR" dirty="0" err="1"/>
              <a:t>버스의</a:t>
            </a:r>
            <a:r>
              <a:rPr altLang="ko-KR" dirty="0"/>
              <a:t> </a:t>
            </a:r>
            <a:r>
              <a:rPr altLang="ko-KR" dirty="0" err="1"/>
              <a:t>유형별</a:t>
            </a:r>
            <a:r>
              <a:rPr altLang="ko-KR" dirty="0"/>
              <a:t> </a:t>
            </a:r>
            <a:r>
              <a:rPr altLang="ko-KR" dirty="0" err="1" smtClean="0"/>
              <a:t>분류</a:t>
            </a:r>
            <a:endParaRPr lang="en-US" altLang="ko-KR" dirty="0" smtClean="0"/>
          </a:p>
          <a:p>
            <a:pPr lvl="1" latinLnBrk="1"/>
            <a:r>
              <a:rPr altLang="ko-KR" dirty="0" err="1"/>
              <a:t>버스를</a:t>
            </a:r>
            <a:r>
              <a:rPr altLang="ko-KR" dirty="0"/>
              <a:t> </a:t>
            </a:r>
            <a:r>
              <a:rPr altLang="ko-KR" dirty="0" err="1"/>
              <a:t>유형별로</a:t>
            </a:r>
            <a:r>
              <a:rPr altLang="ko-KR" dirty="0"/>
              <a:t> </a:t>
            </a:r>
            <a:r>
              <a:rPr altLang="ko-KR" dirty="0" err="1"/>
              <a:t>분류하면</a:t>
            </a:r>
            <a:r>
              <a:rPr altLang="ko-KR" dirty="0"/>
              <a:t> </a:t>
            </a:r>
            <a:r>
              <a:rPr altLang="ko-KR" dirty="0" err="1"/>
              <a:t>전용</a:t>
            </a:r>
            <a:r>
              <a:rPr altLang="ko-KR" dirty="0"/>
              <a:t> </a:t>
            </a:r>
            <a:r>
              <a:rPr altLang="ko-KR" dirty="0" err="1"/>
              <a:t>버스와</a:t>
            </a:r>
            <a:r>
              <a:rPr altLang="ko-KR" dirty="0"/>
              <a:t> </a:t>
            </a:r>
            <a:r>
              <a:rPr altLang="ko-KR" dirty="0" err="1"/>
              <a:t>다중화</a:t>
            </a:r>
            <a:r>
              <a:rPr altLang="ko-KR" dirty="0"/>
              <a:t> </a:t>
            </a:r>
            <a:r>
              <a:rPr altLang="ko-KR" dirty="0" err="1"/>
              <a:t>버스로</a:t>
            </a:r>
            <a:r>
              <a:rPr altLang="ko-KR" dirty="0"/>
              <a:t> </a:t>
            </a:r>
            <a:r>
              <a:rPr altLang="ko-KR" dirty="0" err="1"/>
              <a:t>구분할</a:t>
            </a:r>
            <a:r>
              <a:rPr altLang="ko-KR" dirty="0"/>
              <a:t> 수 </a:t>
            </a:r>
            <a:r>
              <a:rPr altLang="ko-KR" dirty="0" err="1"/>
              <a:t>있다</a:t>
            </a:r>
            <a:r>
              <a:rPr lang="en-US" altLang="ko-KR" dirty="0"/>
              <a:t>.</a:t>
            </a:r>
            <a:endParaRPr altLang="ko-KR" dirty="0"/>
          </a:p>
          <a:p>
            <a:pPr lvl="1" latinLnBrk="1"/>
            <a:endParaRPr altLang="ko-KR" sz="1000" dirty="0"/>
          </a:p>
          <a:p>
            <a:pPr lvl="1" latinLnBrk="1"/>
            <a:r>
              <a:rPr altLang="ko-KR" dirty="0" err="1"/>
              <a:t>전용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lang="en-US" altLang="ko-KR" dirty="0"/>
              <a:t>(Dedicated Bus)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지정된 신호만을 전송할 수 있는 버스를 전용 버스라고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데이터를 전달하는 전용 버스를 데이터 버스라고 하며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주소 만을 전달하는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전용 </a:t>
            </a:r>
            <a:r>
              <a:rPr lang="ko-KR" dirty="0">
                <a:latin typeface="Arial" charset="0"/>
              </a:rPr>
              <a:t>버스를 주소 버스라고 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제어 신호를 전달하는 전용 버스를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제어 </a:t>
            </a:r>
            <a:r>
              <a:rPr lang="ko-KR" dirty="0">
                <a:latin typeface="Arial" charset="0"/>
              </a:rPr>
              <a:t>버스라고 한다</a:t>
            </a:r>
            <a:r>
              <a:rPr dirty="0">
                <a:latin typeface="Arial" charset="0"/>
              </a:rPr>
              <a:t>.  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lang="ko-KR" sz="1000" dirty="0">
              <a:latin typeface="Arial" charset="0"/>
            </a:endParaRPr>
          </a:p>
          <a:p>
            <a:pPr lvl="1" latinLnBrk="1"/>
            <a:r>
              <a:rPr altLang="ko-KR" dirty="0" err="1"/>
              <a:t>다중화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lang="en-US" altLang="ko-KR" dirty="0"/>
              <a:t>(Multiplexed Bus)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제어 신호에 의해 여러 용도의 신호를 전달</a:t>
            </a:r>
            <a:r>
              <a:rPr lang="ko-KR" altLang="en-US" dirty="0">
                <a:latin typeface="Arial" charset="0"/>
              </a:rPr>
              <a:t>하</a:t>
            </a:r>
            <a:r>
              <a:rPr lang="ko-KR" dirty="0">
                <a:latin typeface="Arial" charset="0"/>
              </a:rPr>
              <a:t>는 버스를 다중화 버스라고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주소 및 데이터 버스는 주소 유효</a:t>
            </a:r>
            <a:r>
              <a:rPr dirty="0">
                <a:latin typeface="Arial" charset="0"/>
              </a:rPr>
              <a:t>(address valid) </a:t>
            </a:r>
            <a:r>
              <a:rPr lang="ko-KR" dirty="0">
                <a:latin typeface="Arial" charset="0"/>
              </a:rPr>
              <a:t>신호를 이용해서</a:t>
            </a:r>
            <a:r>
              <a:rPr dirty="0">
                <a:latin typeface="Arial" charset="0"/>
              </a:rPr>
              <a:t>, </a:t>
            </a:r>
            <a:r>
              <a:rPr lang="ko-KR" dirty="0" smtClean="0">
                <a:latin typeface="Arial" charset="0"/>
              </a:rPr>
              <a:t>주소 </a:t>
            </a:r>
            <a:r>
              <a:rPr lang="ko-KR" dirty="0">
                <a:latin typeface="Arial" charset="0"/>
              </a:rPr>
              <a:t>데이터를 전달하거나 일반 데이터를 전달할 수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다중화 버스의 장점은 버스로 사용되는 선의 수가 적기 때문에 공간과 비용을 절감할 수 </a:t>
            </a:r>
            <a:r>
              <a:rPr lang="ko-KR" dirty="0" smtClean="0">
                <a:latin typeface="Arial" charset="0"/>
              </a:rPr>
              <a:t>있다</a:t>
            </a:r>
            <a:r>
              <a:rPr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제어 </a:t>
            </a:r>
            <a:r>
              <a:rPr lang="ko-KR" dirty="0">
                <a:latin typeface="Arial" charset="0"/>
              </a:rPr>
              <a:t>회로가 복잡하고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시분할다중화</a:t>
            </a:r>
            <a:r>
              <a:rPr dirty="0">
                <a:latin typeface="Arial" charset="0"/>
              </a:rPr>
              <a:t>(time multiplexing) </a:t>
            </a:r>
            <a:r>
              <a:rPr lang="ko-KR" dirty="0">
                <a:latin typeface="Arial" charset="0"/>
              </a:rPr>
              <a:t>방식으로 인한 성능 저하의 단점이 있다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시스템 버스의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시스템</a:t>
            </a:r>
            <a:r>
              <a:rPr altLang="ko-KR" dirty="0"/>
              <a:t> </a:t>
            </a:r>
            <a:r>
              <a:rPr altLang="ko-KR" dirty="0" err="1"/>
              <a:t>버스의</a:t>
            </a:r>
            <a:r>
              <a:rPr altLang="ko-KR" dirty="0"/>
              <a:t> </a:t>
            </a:r>
            <a:r>
              <a:rPr altLang="ko-KR" dirty="0" err="1"/>
              <a:t>기능별</a:t>
            </a:r>
            <a:r>
              <a:rPr altLang="ko-KR" dirty="0"/>
              <a:t> </a:t>
            </a:r>
            <a:r>
              <a:rPr altLang="ko-KR" dirty="0" err="1" smtClean="0"/>
              <a:t>분류</a:t>
            </a:r>
            <a:endParaRPr lang="en-US" altLang="ko-KR" dirty="0" smtClean="0"/>
          </a:p>
          <a:p>
            <a:pPr lvl="1" latinLnBrk="1"/>
            <a:r>
              <a:rPr altLang="ko-KR" dirty="0" err="1"/>
              <a:t>버스가</a:t>
            </a:r>
            <a:r>
              <a:rPr altLang="ko-KR" dirty="0"/>
              <a:t> </a:t>
            </a:r>
            <a:r>
              <a:rPr altLang="ko-KR" dirty="0" err="1"/>
              <a:t>전달하는</a:t>
            </a:r>
            <a:r>
              <a:rPr altLang="ko-KR" dirty="0"/>
              <a:t> </a:t>
            </a:r>
            <a:r>
              <a:rPr altLang="ko-KR" dirty="0" err="1"/>
              <a:t>정보의</a:t>
            </a:r>
            <a:r>
              <a:rPr altLang="ko-KR" dirty="0"/>
              <a:t> </a:t>
            </a:r>
            <a:r>
              <a:rPr altLang="ko-KR" dirty="0" err="1"/>
              <a:t>기능에</a:t>
            </a:r>
            <a:r>
              <a:rPr altLang="ko-KR" dirty="0"/>
              <a:t> </a:t>
            </a:r>
            <a:r>
              <a:rPr altLang="ko-KR" dirty="0" err="1"/>
              <a:t>따라</a:t>
            </a:r>
            <a:r>
              <a:rPr altLang="ko-KR" dirty="0"/>
              <a:t> </a:t>
            </a:r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lang="en-US" altLang="ko-KR" dirty="0"/>
              <a:t>(data bus), </a:t>
            </a:r>
            <a:r>
              <a:rPr altLang="ko-KR" dirty="0" err="1"/>
              <a:t>주소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lang="en-US" altLang="ko-KR" dirty="0"/>
              <a:t>(address bus), </a:t>
            </a:r>
            <a:r>
              <a:rPr altLang="ko-KR" dirty="0" err="1"/>
              <a:t>제어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lang="en-US" altLang="ko-KR" dirty="0"/>
              <a:t>(control bus)</a:t>
            </a:r>
            <a:r>
              <a:rPr altLang="ko-KR" dirty="0"/>
              <a:t>로 </a:t>
            </a:r>
            <a:r>
              <a:rPr altLang="ko-KR" dirty="0" smtClean="0"/>
              <a:t>분류</a:t>
            </a:r>
            <a:endParaRPr lang="en-US"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기능별로 분리하여 표현한 시스템 버스에 컴퓨터 기본 모듈의 연결</a:t>
            </a:r>
            <a:endParaRPr dirty="0">
              <a:latin typeface="Arial" charset="0"/>
            </a:endParaRPr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lang="en-US" altLang="ko-KR" dirty="0"/>
              <a:t>(Data Bus)</a:t>
            </a:r>
            <a:endParaRPr altLang="ko-KR" sz="1600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컴퓨터 시스템을 구성하는 장치들 사이에 데이터를 전송하는 데 사용되는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선들의 </a:t>
            </a:r>
            <a:r>
              <a:rPr lang="ko-KR" dirty="0">
                <a:latin typeface="Arial" charset="0"/>
              </a:rPr>
              <a:t>집합을 데이터 버스라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이 버스는 연결된 장치들 간에 서로 양방향 전송이 가능하다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데이터 버스의 폭</a:t>
            </a:r>
            <a:r>
              <a:rPr dirty="0">
                <a:latin typeface="Arial" charset="0"/>
              </a:rPr>
              <a:t>(</a:t>
            </a:r>
            <a:r>
              <a:rPr lang="ko-KR" dirty="0">
                <a:latin typeface="Arial" charset="0"/>
              </a:rPr>
              <a:t>선들의 수</a:t>
            </a:r>
            <a:r>
              <a:rPr dirty="0">
                <a:latin typeface="Arial" charset="0"/>
              </a:rPr>
              <a:t>)</a:t>
            </a:r>
            <a:r>
              <a:rPr lang="ko-KR" dirty="0">
                <a:latin typeface="Arial" charset="0"/>
              </a:rPr>
              <a:t>은 중앙처리장치와 주기억장치 사이에 한 번에 전송되는 비트 </a:t>
            </a:r>
            <a:r>
              <a:rPr lang="ko-KR" dirty="0" smtClean="0">
                <a:latin typeface="Arial" charset="0"/>
              </a:rPr>
              <a:t>수</a:t>
            </a:r>
            <a:r>
              <a:rPr lang="ko-KR" altLang="en-US" dirty="0" smtClean="0">
                <a:latin typeface="Arial" charset="0"/>
              </a:rPr>
              <a:t>로 결정</a:t>
            </a:r>
            <a:r>
              <a:rPr lang="ko-KR" dirty="0" smtClean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75" y="2571687"/>
            <a:ext cx="7463994" cy="18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시스템 버스의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altLang="ko-KR" dirty="0" err="1"/>
              <a:t>주소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lang="en-US" altLang="ko-KR" dirty="0"/>
              <a:t>(Address Bus</a:t>
            </a:r>
            <a:r>
              <a:rPr lang="en-US" altLang="ko-KR" dirty="0" smtClean="0"/>
              <a:t>)</a:t>
            </a:r>
          </a:p>
          <a:p>
            <a:pPr lvl="3" latinLnBrk="1"/>
            <a:r>
              <a:rPr altLang="ko-KR" dirty="0" err="1" smtClean="0"/>
              <a:t>중앙처리장치가</a:t>
            </a:r>
            <a:r>
              <a:rPr altLang="ko-KR" dirty="0" smtClean="0"/>
              <a:t> </a:t>
            </a:r>
            <a:r>
              <a:rPr altLang="ko-KR" dirty="0" err="1"/>
              <a:t>주기억장치로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쓰기</a:t>
            </a:r>
            <a:r>
              <a:rPr lang="en-US" altLang="ko-KR" dirty="0"/>
              <a:t>(write) </a:t>
            </a:r>
            <a:r>
              <a:rPr altLang="ko-KR" dirty="0"/>
              <a:t>동작을 하거나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altLang="ko-KR" dirty="0" smtClean="0"/>
              <a:t>데이터를 </a:t>
            </a:r>
            <a:r>
              <a:rPr altLang="ko-KR" spc="-100" dirty="0"/>
              <a:t>읽기</a:t>
            </a:r>
            <a:r>
              <a:rPr lang="en-US" altLang="ko-KR" spc="-100" dirty="0"/>
              <a:t>(read) </a:t>
            </a:r>
            <a:r>
              <a:rPr altLang="ko-KR" spc="-100" dirty="0" err="1"/>
              <a:t>동작을</a:t>
            </a:r>
            <a:r>
              <a:rPr altLang="ko-KR" spc="-100" dirty="0"/>
              <a:t> 할 때</a:t>
            </a:r>
            <a:r>
              <a:rPr lang="en-US" altLang="ko-KR" spc="-100" dirty="0"/>
              <a:t>, </a:t>
            </a:r>
            <a:r>
              <a:rPr altLang="ko-KR" spc="-100" dirty="0" err="1"/>
              <a:t>해당하는</a:t>
            </a:r>
            <a:r>
              <a:rPr altLang="ko-KR" spc="-100" dirty="0"/>
              <a:t> </a:t>
            </a:r>
            <a:r>
              <a:rPr altLang="ko-KR" spc="-100" dirty="0" err="1"/>
              <a:t>주기억장치</a:t>
            </a:r>
            <a:r>
              <a:rPr altLang="ko-KR" spc="-100" dirty="0"/>
              <a:t> </a:t>
            </a:r>
            <a:r>
              <a:rPr altLang="ko-KR" spc="-100" dirty="0" err="1"/>
              <a:t>장소를</a:t>
            </a:r>
            <a:r>
              <a:rPr altLang="ko-KR" spc="-100" dirty="0"/>
              <a:t> </a:t>
            </a:r>
            <a:r>
              <a:rPr altLang="ko-KR" spc="-100" dirty="0" err="1"/>
              <a:t>지정하</a:t>
            </a:r>
            <a:r>
              <a:rPr altLang="ko-KR" dirty="0" err="1"/>
              <a:t>는</a:t>
            </a:r>
            <a:r>
              <a:rPr altLang="ko-KR" dirty="0"/>
              <a:t> </a:t>
            </a:r>
            <a:r>
              <a:rPr altLang="ko-KR" dirty="0" err="1"/>
              <a:t>주소를</a:t>
            </a:r>
            <a:r>
              <a:rPr altLang="ko-KR" dirty="0"/>
              <a:t> </a:t>
            </a:r>
            <a:r>
              <a:rPr altLang="ko-KR" dirty="0" err="1"/>
              <a:t>전송하기</a:t>
            </a:r>
            <a:r>
              <a:rPr altLang="ko-KR" dirty="0"/>
              <a:t> </a:t>
            </a:r>
            <a:r>
              <a:rPr altLang="ko-KR" dirty="0" err="1"/>
              <a:t>위한</a:t>
            </a:r>
            <a:r>
              <a:rPr altLang="ko-KR" dirty="0"/>
              <a:t> </a:t>
            </a:r>
            <a:r>
              <a:rPr altLang="ko-KR" dirty="0" err="1"/>
              <a:t>선들의</a:t>
            </a:r>
            <a:r>
              <a:rPr altLang="ko-KR" dirty="0"/>
              <a:t> </a:t>
            </a:r>
            <a:r>
              <a:rPr altLang="ko-KR" dirty="0" err="1"/>
              <a:t>집합이</a:t>
            </a:r>
            <a:r>
              <a:rPr altLang="ko-KR" dirty="0"/>
              <a:t> </a:t>
            </a:r>
            <a:r>
              <a:rPr altLang="ko-KR" dirty="0" err="1"/>
              <a:t>주소</a:t>
            </a:r>
            <a:r>
              <a:rPr altLang="ko-KR" dirty="0"/>
              <a:t> </a:t>
            </a:r>
            <a:r>
              <a:rPr altLang="ko-KR" dirty="0" err="1"/>
              <a:t>버스다</a:t>
            </a:r>
            <a:r>
              <a:rPr lang="en-US" altLang="ko-KR" dirty="0"/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altLang="en-US" spc="-100" dirty="0" smtClean="0">
                <a:latin typeface="Arial" charset="0"/>
              </a:rPr>
              <a:t>주</a:t>
            </a:r>
            <a:r>
              <a:rPr lang="ko-KR" altLang="en-US" spc="-100" dirty="0">
                <a:latin typeface="Arial" charset="0"/>
              </a:rPr>
              <a:t>소</a:t>
            </a:r>
            <a:r>
              <a:rPr lang="ko-KR" spc="-100" dirty="0" smtClean="0">
                <a:latin typeface="Arial" charset="0"/>
              </a:rPr>
              <a:t> </a:t>
            </a:r>
            <a:r>
              <a:rPr lang="ko-KR" spc="-100" dirty="0">
                <a:latin typeface="Arial" charset="0"/>
              </a:rPr>
              <a:t>버스는 </a:t>
            </a:r>
            <a:r>
              <a:rPr spc="-100" dirty="0">
                <a:latin typeface="Arial" charset="0"/>
              </a:rPr>
              <a:t>CPU</a:t>
            </a:r>
            <a:r>
              <a:rPr lang="ko-KR" spc="-100" dirty="0">
                <a:latin typeface="Arial" charset="0"/>
              </a:rPr>
              <a:t>에서 주기억장치 및 입출력 모듈로 주소를 전송할 수 있지만</a:t>
            </a:r>
            <a:r>
              <a:rPr spc="-100" dirty="0">
                <a:latin typeface="Arial" charset="0"/>
              </a:rPr>
              <a:t>, </a:t>
            </a:r>
            <a:r>
              <a:rPr lang="ko-KR" spc="-100" dirty="0">
                <a:latin typeface="Arial" charset="0"/>
              </a:rPr>
              <a:t>반대로</a:t>
            </a:r>
            <a:r>
              <a:rPr lang="ko-KR" altLang="en-US" spc="-100" dirty="0">
                <a:latin typeface="Arial" charset="0"/>
              </a:rPr>
              <a:t>는</a:t>
            </a:r>
            <a:r>
              <a:rPr lang="ko-KR" spc="-100" dirty="0">
                <a:latin typeface="Arial" charset="0"/>
              </a:rPr>
              <a:t> 주소를 전송할 수 없다</a:t>
            </a:r>
            <a:r>
              <a:rPr spc="-100" dirty="0">
                <a:latin typeface="Arial" charset="0"/>
              </a:rPr>
              <a:t>. </a:t>
            </a:r>
            <a:r>
              <a:rPr lang="ko-KR" spc="-100" dirty="0">
                <a:latin typeface="Arial" charset="0"/>
              </a:rPr>
              <a:t>따라서 주소 버스는 </a:t>
            </a:r>
            <a:r>
              <a:rPr lang="ko-KR" spc="-100" dirty="0" err="1">
                <a:latin typeface="Arial" charset="0"/>
              </a:rPr>
              <a:t>단방향</a:t>
            </a:r>
            <a:r>
              <a:rPr lang="ko-KR" spc="-100" dirty="0">
                <a:latin typeface="Arial" charset="0"/>
              </a:rPr>
              <a:t> </a:t>
            </a:r>
            <a:r>
              <a:rPr lang="ko-KR" spc="-100" dirty="0" smtClean="0">
                <a:latin typeface="Arial" charset="0"/>
              </a:rPr>
              <a:t>전송</a:t>
            </a:r>
            <a:r>
              <a:rPr lang="ko-KR" altLang="en-US" spc="-100" dirty="0" smtClean="0">
                <a:latin typeface="Arial" charset="0"/>
              </a:rPr>
              <a:t>을 한다</a:t>
            </a:r>
            <a:r>
              <a:rPr lang="en-US" altLang="ko-KR" spc="-100" dirty="0" smtClean="0">
                <a:latin typeface="Arial" charset="0"/>
              </a:rPr>
              <a:t>. </a:t>
            </a:r>
            <a:r>
              <a:rPr spc="-100" dirty="0" smtClean="0">
                <a:latin typeface="Arial" charset="0"/>
              </a:rPr>
              <a:t> </a:t>
            </a:r>
            <a:endParaRPr spc="-100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주소 버스의 비트 수는 중앙처리장치가 액세스할 수 있는 기억장치의 주소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수를 </a:t>
            </a:r>
            <a:r>
              <a:rPr lang="ko-KR" dirty="0">
                <a:latin typeface="Arial" charset="0"/>
              </a:rPr>
              <a:t>결정한다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또는 기억장소의 수를 결정한다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sz="1050" dirty="0">
              <a:latin typeface="Arial" charset="0"/>
            </a:endParaRPr>
          </a:p>
          <a:p>
            <a:pPr lvl="1" latinLnBrk="1"/>
            <a:r>
              <a:rPr altLang="ko-KR" dirty="0" err="1"/>
              <a:t>주소</a:t>
            </a:r>
            <a:r>
              <a:rPr altLang="ko-KR" dirty="0"/>
              <a:t> </a:t>
            </a:r>
            <a:r>
              <a:rPr altLang="ko-KR" dirty="0" err="1"/>
              <a:t>버스의</a:t>
            </a:r>
            <a:r>
              <a:rPr altLang="ko-KR" dirty="0"/>
              <a:t> </a:t>
            </a:r>
            <a:r>
              <a:rPr altLang="ko-KR" dirty="0" err="1"/>
              <a:t>비트에</a:t>
            </a:r>
            <a:r>
              <a:rPr altLang="ko-KR" dirty="0"/>
              <a:t> </a:t>
            </a:r>
            <a:r>
              <a:rPr altLang="ko-KR" dirty="0" err="1"/>
              <a:t>따른</a:t>
            </a:r>
            <a:r>
              <a:rPr altLang="ko-KR" dirty="0"/>
              <a:t> </a:t>
            </a:r>
            <a:r>
              <a:rPr altLang="ko-KR" dirty="0" err="1"/>
              <a:t>기억장치</a:t>
            </a:r>
            <a:r>
              <a:rPr altLang="ko-KR" dirty="0"/>
              <a:t> </a:t>
            </a:r>
            <a:r>
              <a:rPr altLang="ko-KR" dirty="0" err="1"/>
              <a:t>용량</a:t>
            </a:r>
            <a:r>
              <a:rPr altLang="ko-KR" dirty="0"/>
              <a:t> </a:t>
            </a:r>
            <a:r>
              <a:rPr altLang="ko-KR" dirty="0" err="1"/>
              <a:t>계산</a:t>
            </a:r>
            <a:r>
              <a:rPr lang="en-US" altLang="ko-KR" dirty="0"/>
              <a:t> 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주소 버스의 폭이</a:t>
            </a:r>
            <a:r>
              <a:rPr dirty="0">
                <a:latin typeface="Arial" charset="0"/>
              </a:rPr>
              <a:t> 16</a:t>
            </a:r>
            <a:r>
              <a:rPr lang="ko-KR" dirty="0">
                <a:latin typeface="Arial" charset="0"/>
              </a:rPr>
              <a:t>비트 이면</a:t>
            </a:r>
            <a:r>
              <a:rPr dirty="0">
                <a:latin typeface="Arial" charset="0"/>
              </a:rPr>
              <a:t>,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주소지정 가능한 최대 기억장소의 수</a:t>
            </a:r>
            <a:r>
              <a:rPr dirty="0">
                <a:latin typeface="Arial" charset="0"/>
              </a:rPr>
              <a:t> = 2</a:t>
            </a:r>
            <a:r>
              <a:rPr baseline="30000" dirty="0">
                <a:latin typeface="Arial" charset="0"/>
              </a:rPr>
              <a:t>16</a:t>
            </a:r>
            <a:r>
              <a:rPr dirty="0">
                <a:latin typeface="Arial" charset="0"/>
              </a:rPr>
              <a:t> = 65,536</a:t>
            </a:r>
            <a:r>
              <a:rPr lang="ko-KR" dirty="0">
                <a:latin typeface="Arial" charset="0"/>
              </a:rPr>
              <a:t>개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바이트 단위 주소 지정일 경우 최대 기억장치 용량</a:t>
            </a:r>
            <a:r>
              <a:rPr dirty="0">
                <a:latin typeface="Arial" charset="0"/>
              </a:rPr>
              <a:t> = 64Kbyte</a:t>
            </a:r>
            <a:endParaRPr lang="ko-KR" dirty="0">
              <a:latin typeface="Arial" charset="0"/>
            </a:endParaRPr>
          </a:p>
          <a:p>
            <a:pPr lvl="1" latinLnBrk="1"/>
            <a:endParaRPr altLang="ko-KR" sz="500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주소 버스의 폭이</a:t>
            </a:r>
            <a:r>
              <a:rPr dirty="0">
                <a:latin typeface="Arial" charset="0"/>
              </a:rPr>
              <a:t> 24</a:t>
            </a:r>
            <a:r>
              <a:rPr lang="ko-KR" dirty="0">
                <a:latin typeface="Arial" charset="0"/>
              </a:rPr>
              <a:t>비트이면</a:t>
            </a:r>
            <a:r>
              <a:rPr dirty="0">
                <a:latin typeface="Arial" charset="0"/>
              </a:rPr>
              <a:t>,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주소지정 가능한 최대 기억장소의 수</a:t>
            </a:r>
            <a:r>
              <a:rPr dirty="0">
                <a:latin typeface="Arial" charset="0"/>
              </a:rPr>
              <a:t> = 2</a:t>
            </a:r>
            <a:r>
              <a:rPr baseline="30000" dirty="0">
                <a:latin typeface="Arial" charset="0"/>
              </a:rPr>
              <a:t>24</a:t>
            </a:r>
            <a:r>
              <a:rPr dirty="0">
                <a:latin typeface="Arial" charset="0"/>
              </a:rPr>
              <a:t> = 16,777,216</a:t>
            </a:r>
            <a:r>
              <a:rPr lang="ko-KR" dirty="0">
                <a:latin typeface="Arial" charset="0"/>
              </a:rPr>
              <a:t>개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바이트 단위 주소 지정일 경우 최대 기억장치 용량</a:t>
            </a:r>
            <a:r>
              <a:rPr dirty="0">
                <a:latin typeface="Arial" charset="0"/>
              </a:rPr>
              <a:t> = 16 </a:t>
            </a:r>
            <a:r>
              <a:rPr dirty="0" err="1" smtClean="0">
                <a:latin typeface="Arial" charset="0"/>
              </a:rPr>
              <a:t>Mbyte</a:t>
            </a:r>
            <a:endParaRPr dirty="0" smtClean="0">
              <a:latin typeface="Arial" charset="0"/>
            </a:endParaRPr>
          </a:p>
          <a:p>
            <a:pPr>
              <a:defRPr/>
            </a:pPr>
            <a:r>
              <a:rPr lang="ko-KR" altLang="en-US" dirty="0"/>
              <a:t>제어 버스</a:t>
            </a:r>
            <a:r>
              <a:rPr lang="en-US" altLang="ko-KR" dirty="0"/>
              <a:t>(Control Bus)</a:t>
            </a:r>
          </a:p>
          <a:p>
            <a:pPr lvl="3" latinLnBrk="1"/>
            <a:r>
              <a:rPr lang="ko-KR" altLang="en-US" dirty="0"/>
              <a:t>중앙처리장치와 주기억장치 및 입출력장치 사이에 제어 신호들을 전송하는 선들의 집합이 제어 버스다</a:t>
            </a:r>
            <a:r>
              <a:rPr lang="en-US" altLang="ko-KR" dirty="0"/>
              <a:t>. </a:t>
            </a:r>
          </a:p>
          <a:p>
            <a:pPr lvl="4">
              <a:tabLst>
                <a:tab pos="269875" algn="l"/>
              </a:tabLst>
            </a:pP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dirty="0" err="1"/>
              <a:t>버스</a:t>
            </a:r>
            <a:r>
              <a:rPr dirty="0"/>
              <a:t> </a:t>
            </a:r>
            <a:r>
              <a:rPr dirty="0" err="1"/>
              <a:t>마스터</a:t>
            </a:r>
            <a:endParaRPr lang="en-US"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시스템 버스에 연결된 컴퓨터의 기본 장치들을 버스 마스터라고 </a:t>
            </a:r>
            <a:r>
              <a:rPr lang="ko-KR" altLang="en-US" dirty="0">
                <a:latin typeface="Arial" charset="0"/>
              </a:rPr>
              <a:t>한다</a:t>
            </a:r>
            <a:r>
              <a:rPr dirty="0">
                <a:latin typeface="Arial" charset="0"/>
              </a:rPr>
              <a:t>.</a:t>
            </a:r>
          </a:p>
          <a:p>
            <a:pPr lvl="1" latinLnBrk="1"/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경합</a:t>
            </a:r>
            <a:r>
              <a:rPr lang="en-US" altLang="ko-KR" dirty="0"/>
              <a:t>(bus contention)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여러 개의 버스 마스터들이 동시에 시스템 버스의 사용을 요구하는 경우</a:t>
            </a:r>
            <a:r>
              <a:rPr dirty="0">
                <a:latin typeface="Arial" charset="0"/>
              </a:rPr>
              <a:t>, </a:t>
            </a:r>
            <a:r>
              <a:rPr dirty="0" smtClean="0">
                <a:latin typeface="Arial" charset="0"/>
              </a:rPr>
              <a:t/>
            </a:r>
            <a:br>
              <a:rPr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버스 </a:t>
            </a:r>
            <a:r>
              <a:rPr lang="ko-KR" altLang="en-US" dirty="0">
                <a:latin typeface="Arial" charset="0"/>
              </a:rPr>
              <a:t>경합이</a:t>
            </a:r>
            <a:r>
              <a:rPr lang="ko-KR" dirty="0">
                <a:latin typeface="Arial" charset="0"/>
              </a:rPr>
              <a:t> 발생하게 된다</a:t>
            </a:r>
            <a:r>
              <a:rPr dirty="0">
                <a:latin typeface="Arial" charset="0"/>
              </a:rPr>
              <a:t>. </a:t>
            </a:r>
          </a:p>
          <a:p>
            <a:pPr lvl="1" latinLnBrk="1"/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lang="en-US" altLang="ko-KR" dirty="0"/>
              <a:t>(Bus Arbitration)</a:t>
            </a:r>
          </a:p>
          <a:p>
            <a:pPr lvl="3" latinLnBrk="1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버스 경합이 발생했을 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각 버스 마스터가 미리 정해진 기준에 따라 순서대로 버스를 사용할 수 있게 해주는 동작을 버스 중재</a:t>
            </a:r>
            <a:r>
              <a:rPr dirty="0">
                <a:latin typeface="Arial" charset="0"/>
              </a:rPr>
              <a:t>(Bus Arbitration)</a:t>
            </a:r>
            <a:r>
              <a:rPr lang="ko-KR" dirty="0">
                <a:latin typeface="Arial" charset="0"/>
              </a:rPr>
              <a:t>라고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버스 중재를 수행하는 하드웨어 모듈을 버스 중재기</a:t>
            </a:r>
            <a:r>
              <a:rPr dirty="0">
                <a:latin typeface="Arial" charset="0"/>
              </a:rPr>
              <a:t>(Bus Arbiter)</a:t>
            </a:r>
            <a:r>
              <a:rPr lang="ko-KR" dirty="0">
                <a:latin typeface="Arial" charset="0"/>
              </a:rPr>
              <a:t>라고 한다</a:t>
            </a:r>
            <a:r>
              <a:rPr dirty="0">
                <a:latin typeface="Arial" charset="0"/>
              </a:rPr>
              <a:t>.  </a:t>
            </a:r>
          </a:p>
          <a:p>
            <a:pPr lvl="3" latinLnBrk="1">
              <a:tabLst>
                <a:tab pos="269875" algn="l"/>
              </a:tabLst>
            </a:pPr>
            <a:endParaRPr lang="ko-KR" dirty="0">
              <a:latin typeface="Arial" charset="0"/>
            </a:endParaRPr>
          </a:p>
          <a:p>
            <a:pPr marL="0" indent="0" latinLnBrk="1">
              <a:tabLst>
                <a:tab pos="269875" algn="l"/>
              </a:tabLst>
            </a:pPr>
            <a:r>
              <a:rPr lang="en-US" altLang="ko-KR" dirty="0"/>
              <a:t> </a:t>
            </a:r>
            <a:r>
              <a:rPr altLang="ko-KR" dirty="0" err="1" smtClean="0"/>
              <a:t>버스</a:t>
            </a:r>
            <a:r>
              <a:rPr altLang="ko-KR" dirty="0" smtClean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방식의</a:t>
            </a:r>
            <a:r>
              <a:rPr altLang="ko-KR" dirty="0"/>
              <a:t> </a:t>
            </a:r>
            <a:r>
              <a:rPr altLang="ko-KR" dirty="0" err="1"/>
              <a:t>분류</a:t>
            </a:r>
            <a:endParaRPr altLang="ko-KR" sz="1600" dirty="0"/>
          </a:p>
          <a:p>
            <a:pPr lvl="1" latinLnBrk="1"/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방법</a:t>
            </a:r>
            <a:r>
              <a:rPr dirty="0" err="1"/>
              <a:t>의</a:t>
            </a:r>
            <a:r>
              <a:rPr lang="en-US" altLang="ko-KR" dirty="0"/>
              <a:t> </a:t>
            </a:r>
            <a:r>
              <a:rPr altLang="ko-KR" dirty="0" err="1"/>
              <a:t>가장</a:t>
            </a:r>
            <a:r>
              <a:rPr altLang="ko-KR" dirty="0"/>
              <a:t> </a:t>
            </a:r>
            <a:r>
              <a:rPr altLang="ko-KR" dirty="0" err="1"/>
              <a:t>기본적인</a:t>
            </a:r>
            <a:r>
              <a:rPr altLang="ko-KR" dirty="0"/>
              <a:t> </a:t>
            </a:r>
            <a:r>
              <a:rPr altLang="ko-KR" dirty="0" err="1"/>
              <a:t>분류</a:t>
            </a:r>
            <a:r>
              <a:rPr altLang="ko-KR" dirty="0"/>
              <a:t> </a:t>
            </a:r>
            <a:r>
              <a:rPr lang="en-US" altLang="ko-KR" dirty="0"/>
              <a:t> 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버스 중재기가 위치하는 것에 따른 분류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버스 중재에 사용되는 제어 신호들의 연결 구조에 따른 분류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우선순위의 결정 방식에 따른 분류</a:t>
            </a: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중재기의</a:t>
            </a:r>
            <a:r>
              <a:rPr altLang="ko-KR" dirty="0"/>
              <a:t> </a:t>
            </a:r>
            <a:r>
              <a:rPr altLang="ko-KR" dirty="0" err="1"/>
              <a:t>위치에</a:t>
            </a:r>
            <a:r>
              <a:rPr altLang="ko-KR" dirty="0"/>
              <a:t> </a:t>
            </a:r>
            <a:r>
              <a:rPr altLang="ko-KR" dirty="0" err="1"/>
              <a:t>따른</a:t>
            </a:r>
            <a:r>
              <a:rPr altLang="ko-KR" dirty="0"/>
              <a:t> </a:t>
            </a:r>
            <a:r>
              <a:rPr altLang="ko-KR" dirty="0" err="1" smtClean="0"/>
              <a:t>분류</a:t>
            </a:r>
            <a:endParaRPr lang="en-US" altLang="ko-KR" dirty="0" smtClean="0"/>
          </a:p>
          <a:p>
            <a:pPr lvl="1" latinLnBrk="1"/>
            <a:r>
              <a:rPr altLang="ko-KR" spc="-100" dirty="0" err="1"/>
              <a:t>중재기</a:t>
            </a:r>
            <a:r>
              <a:rPr altLang="ko-KR" spc="-100" dirty="0"/>
              <a:t> </a:t>
            </a:r>
            <a:r>
              <a:rPr altLang="ko-KR" spc="-100" dirty="0" err="1"/>
              <a:t>위치에</a:t>
            </a:r>
            <a:r>
              <a:rPr altLang="ko-KR" spc="-100" dirty="0"/>
              <a:t> </a:t>
            </a:r>
            <a:r>
              <a:rPr altLang="ko-KR" spc="-100" dirty="0" err="1"/>
              <a:t>따라</a:t>
            </a:r>
            <a:r>
              <a:rPr altLang="ko-KR" spc="-100" dirty="0"/>
              <a:t> </a:t>
            </a:r>
            <a:r>
              <a:rPr altLang="ko-KR" spc="-100" dirty="0" err="1"/>
              <a:t>중앙집중식</a:t>
            </a:r>
            <a:r>
              <a:rPr altLang="ko-KR" spc="-100" dirty="0"/>
              <a:t> </a:t>
            </a:r>
            <a:r>
              <a:rPr altLang="ko-KR" spc="-100" dirty="0" err="1"/>
              <a:t>중재</a:t>
            </a:r>
            <a:r>
              <a:rPr altLang="ko-KR" spc="-100" dirty="0"/>
              <a:t> </a:t>
            </a:r>
            <a:r>
              <a:rPr altLang="ko-KR" spc="-100" dirty="0" err="1"/>
              <a:t>방식과</a:t>
            </a:r>
            <a:r>
              <a:rPr altLang="ko-KR" spc="-100" dirty="0"/>
              <a:t> </a:t>
            </a:r>
            <a:r>
              <a:rPr altLang="ko-KR" spc="-100" dirty="0" err="1"/>
              <a:t>분산식</a:t>
            </a:r>
            <a:r>
              <a:rPr altLang="ko-KR" spc="-100" dirty="0"/>
              <a:t> </a:t>
            </a:r>
            <a:r>
              <a:rPr altLang="ko-KR" spc="-100" dirty="0" err="1"/>
              <a:t>중재</a:t>
            </a:r>
            <a:r>
              <a:rPr altLang="ko-KR" spc="-100" dirty="0"/>
              <a:t> </a:t>
            </a:r>
            <a:r>
              <a:rPr altLang="ko-KR" spc="-100" dirty="0" err="1"/>
              <a:t>방식으로</a:t>
            </a:r>
            <a:r>
              <a:rPr altLang="ko-KR" spc="-100" dirty="0"/>
              <a:t> </a:t>
            </a:r>
            <a:r>
              <a:rPr altLang="ko-KR" spc="-100" dirty="0" err="1"/>
              <a:t>분류</a:t>
            </a:r>
            <a:r>
              <a:rPr lang="en-US" altLang="ko-KR" spc="-100" dirty="0"/>
              <a:t> </a:t>
            </a:r>
          </a:p>
          <a:p>
            <a:pPr lvl="1" latinLnBrk="1"/>
            <a:r>
              <a:rPr altLang="ko-KR" dirty="0" err="1"/>
              <a:t>중앙집중식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(Centralized Arbitration Scheme)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컴퓨터 시스템 내에 버스 중재기가 한 개만 존재하는 방식으로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여러 버스 마스터들이 생성하는 버스 요구 신호들은 </a:t>
            </a:r>
            <a:r>
              <a:rPr lang="ko-KR" spc="-100" dirty="0">
                <a:latin typeface="Arial" charset="0"/>
              </a:rPr>
              <a:t>버스 중재기가 단독으로 </a:t>
            </a:r>
            <a:r>
              <a:rPr lang="ko-KR" spc="-100" dirty="0" smtClean="0">
                <a:latin typeface="Arial" charset="0"/>
              </a:rPr>
              <a:t>수신</a:t>
            </a:r>
            <a:r>
              <a:rPr lang="ko-KR" altLang="en-US" spc="-100" dirty="0" smtClean="0">
                <a:latin typeface="Arial" charset="0"/>
              </a:rPr>
              <a:t>한</a:t>
            </a:r>
            <a:r>
              <a:rPr lang="ko-KR" spc="-100" dirty="0" smtClean="0">
                <a:latin typeface="Arial" charset="0"/>
              </a:rPr>
              <a:t>다</a:t>
            </a:r>
            <a:r>
              <a:rPr spc="-100"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버스 </a:t>
            </a:r>
            <a:r>
              <a:rPr lang="ko-KR" dirty="0">
                <a:latin typeface="Arial" charset="0"/>
              </a:rPr>
              <a:t>중재기는 미리 정해진 중재 원칙에 따라 선택된 버스 마스터에게 버스를 사용할 수 있는 승인 신호를 전달한다</a:t>
            </a:r>
            <a:r>
              <a:rPr dirty="0">
                <a:latin typeface="Arial" charset="0"/>
              </a:rPr>
              <a:t>. 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1" latinLnBrk="1"/>
            <a:r>
              <a:rPr lang="en-US" altLang="ko-KR" dirty="0"/>
              <a:t> </a:t>
            </a:r>
            <a:r>
              <a:rPr altLang="ko-KR" dirty="0" err="1"/>
              <a:t>분산식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(Decentralized Arbitration Scheme)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여러 개의 버스 중재기가 존재하는 방식으로 버스 마스터들이 각각 별도의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버스 </a:t>
            </a:r>
            <a:r>
              <a:rPr lang="ko-KR" dirty="0">
                <a:latin typeface="Arial" charset="0"/>
              </a:rPr>
              <a:t>중재기를 가지고 있다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그래서 버스 중재 동작이 각 버스 마스터의 버스 중재기에 의하여 이루어지는 방식이다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각 </a:t>
            </a:r>
            <a:r>
              <a:rPr lang="ko-KR" dirty="0">
                <a:latin typeface="Arial" charset="0"/>
              </a:rPr>
              <a:t>버스 마스터가 소유하고 있는 버스 중재회로가 간단하여 동작속도가 빠르며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한 버스 중재기에 고장이 발생하여도 해당 버스 마스터에만 영향을 미치므로 신뢰도가 높다</a:t>
            </a:r>
            <a:r>
              <a:rPr dirty="0">
                <a:latin typeface="Arial" charset="0"/>
              </a:rPr>
              <a:t>. </a:t>
            </a: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제어</a:t>
            </a:r>
            <a:r>
              <a:rPr altLang="ko-KR" dirty="0"/>
              <a:t> </a:t>
            </a:r>
            <a:r>
              <a:rPr altLang="ko-KR" dirty="0" err="1"/>
              <a:t>신호들의</a:t>
            </a:r>
            <a:r>
              <a:rPr altLang="ko-KR" dirty="0"/>
              <a:t> </a:t>
            </a:r>
            <a:r>
              <a:rPr altLang="ko-KR" dirty="0" err="1"/>
              <a:t>연결</a:t>
            </a:r>
            <a:r>
              <a:rPr altLang="ko-KR" dirty="0"/>
              <a:t> </a:t>
            </a:r>
            <a:r>
              <a:rPr altLang="ko-KR" dirty="0" err="1"/>
              <a:t>구조에</a:t>
            </a:r>
            <a:r>
              <a:rPr altLang="ko-KR" dirty="0"/>
              <a:t> </a:t>
            </a:r>
            <a:r>
              <a:rPr altLang="ko-KR" dirty="0" err="1"/>
              <a:t>따른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방식의</a:t>
            </a:r>
            <a:r>
              <a:rPr altLang="ko-KR" dirty="0"/>
              <a:t> </a:t>
            </a:r>
            <a:r>
              <a:rPr altLang="ko-KR" dirty="0" err="1" smtClean="0"/>
              <a:t>분류</a:t>
            </a:r>
            <a:endParaRPr lang="en-US" altLang="ko-KR" dirty="0" smtClean="0"/>
          </a:p>
          <a:p>
            <a:pPr lvl="3" latinLnBrk="1">
              <a:defRPr/>
            </a:pPr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과정에서</a:t>
            </a:r>
            <a:r>
              <a:rPr altLang="ko-KR" dirty="0"/>
              <a:t> </a:t>
            </a:r>
            <a:r>
              <a:rPr altLang="ko-KR" dirty="0" err="1"/>
              <a:t>사용되는</a:t>
            </a:r>
            <a:r>
              <a:rPr altLang="ko-KR" dirty="0"/>
              <a:t> </a:t>
            </a:r>
            <a:r>
              <a:rPr altLang="ko-KR" dirty="0" err="1"/>
              <a:t>제어</a:t>
            </a:r>
            <a:r>
              <a:rPr altLang="ko-KR" dirty="0"/>
              <a:t> </a:t>
            </a:r>
            <a:r>
              <a:rPr altLang="ko-KR" dirty="0" err="1"/>
              <a:t>신호들의</a:t>
            </a:r>
            <a:r>
              <a:rPr altLang="ko-KR" dirty="0"/>
              <a:t> </a:t>
            </a:r>
            <a:r>
              <a:rPr altLang="ko-KR" dirty="0" err="1"/>
              <a:t>연결</a:t>
            </a:r>
            <a:r>
              <a:rPr altLang="ko-KR" dirty="0"/>
              <a:t> </a:t>
            </a:r>
            <a:r>
              <a:rPr altLang="ko-KR" dirty="0" err="1"/>
              <a:t>형태에</a:t>
            </a:r>
            <a:r>
              <a:rPr altLang="ko-KR" dirty="0"/>
              <a:t> </a:t>
            </a:r>
            <a:r>
              <a:rPr altLang="ko-KR" dirty="0" err="1"/>
              <a:t>따라서</a:t>
            </a:r>
            <a:r>
              <a:rPr lang="en-US" altLang="ko-KR" dirty="0"/>
              <a:t>, </a:t>
            </a:r>
            <a:r>
              <a:rPr altLang="ko-KR" dirty="0" err="1"/>
              <a:t>병렬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방식과</a:t>
            </a:r>
            <a:r>
              <a:rPr altLang="ko-KR" dirty="0"/>
              <a:t> </a:t>
            </a:r>
            <a:r>
              <a:rPr altLang="ko-KR" dirty="0" err="1"/>
              <a:t>직렬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방식으로</a:t>
            </a:r>
            <a:r>
              <a:rPr altLang="ko-KR" dirty="0"/>
              <a:t> </a:t>
            </a:r>
            <a:r>
              <a:rPr altLang="ko-KR" dirty="0" err="1" smtClean="0"/>
              <a:t>분류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altLang="ko-KR" dirty="0"/>
          </a:p>
          <a:p>
            <a:pPr lvl="1" latinLnBrk="1">
              <a:defRPr/>
            </a:pPr>
            <a:endParaRPr altLang="ko-KR" dirty="0"/>
          </a:p>
          <a:p>
            <a:pPr lvl="1" latinLnBrk="1">
              <a:defRPr/>
            </a:pPr>
            <a:r>
              <a:rPr altLang="ko-KR" dirty="0" err="1"/>
              <a:t>병렬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(Parallel Arbitration Scheme)</a:t>
            </a:r>
            <a:endParaRPr altLang="ko-KR" dirty="0"/>
          </a:p>
          <a:p>
            <a:pPr lvl="3" latinLnBrk="1">
              <a:defRPr/>
            </a:pPr>
            <a:r>
              <a:rPr lang="ko-KR" dirty="0"/>
              <a:t>버스에 연결된 버스 마스터들은 독립적으로 버스 사용 요구 신호와 버스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사용 </a:t>
            </a:r>
            <a:r>
              <a:rPr lang="ko-KR" dirty="0"/>
              <a:t>승인 신호를 사용</a:t>
            </a:r>
            <a:r>
              <a:rPr lang="ko-KR" altLang="en-US" dirty="0"/>
              <a:t>하므로 </a:t>
            </a:r>
            <a:r>
              <a:rPr lang="ko-KR" dirty="0"/>
              <a:t>버스 마스터와 같은 수의 버스 요구선과 승인 </a:t>
            </a:r>
            <a:r>
              <a:rPr lang="ko-KR" dirty="0" err="1"/>
              <a:t>신호선들이</a:t>
            </a:r>
            <a:r>
              <a:rPr lang="ko-KR" dirty="0"/>
              <a:t> 필요하다</a:t>
            </a:r>
            <a:r>
              <a:rPr dirty="0"/>
              <a:t>. </a:t>
            </a:r>
          </a:p>
          <a:p>
            <a:pPr lvl="3" latinLnBrk="1">
              <a:defRPr/>
            </a:pPr>
            <a:r>
              <a:rPr lang="ko-KR" dirty="0" smtClean="0"/>
              <a:t>각 </a:t>
            </a:r>
            <a:r>
              <a:rPr lang="ko-KR" dirty="0"/>
              <a:t>버스 마스터가 독립적인 버스 요구 </a:t>
            </a:r>
            <a:r>
              <a:rPr lang="ko-KR" dirty="0" err="1"/>
              <a:t>신호선을</a:t>
            </a:r>
            <a:r>
              <a:rPr lang="ko-KR" dirty="0"/>
              <a:t> 통해서 각각의 버스 요구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신호를 </a:t>
            </a:r>
            <a:r>
              <a:rPr lang="ko-KR" dirty="0"/>
              <a:t>버스 중재회로로 입력한다</a:t>
            </a:r>
            <a:r>
              <a:rPr dirty="0"/>
              <a:t>. </a:t>
            </a:r>
            <a:r>
              <a:rPr lang="ko-KR" dirty="0"/>
              <a:t>그리고 버스 중재기는 버스 승인 신호를 각 버스 마스터에 대응하여 별도로 발생시킨다</a:t>
            </a:r>
            <a:r>
              <a:rPr dirty="0"/>
              <a:t>. </a:t>
            </a:r>
            <a:endParaRPr lang="ko-KR" dirty="0"/>
          </a:p>
          <a:p>
            <a:pPr lvl="1" latinLnBrk="1">
              <a:defRPr/>
            </a:pPr>
            <a:endParaRPr altLang="ko-KR" sz="1400" dirty="0"/>
          </a:p>
          <a:p>
            <a:pPr lvl="1" latinLnBrk="1">
              <a:defRPr/>
            </a:pPr>
            <a:r>
              <a:rPr altLang="ko-KR" dirty="0" err="1"/>
              <a:t>직렬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(Serial Arbitration Scheme)</a:t>
            </a:r>
            <a:endParaRPr altLang="ko-KR" dirty="0"/>
          </a:p>
          <a:p>
            <a:pPr lvl="3" latinLnBrk="1">
              <a:defRPr/>
            </a:pPr>
            <a:r>
              <a:rPr lang="ko-KR" dirty="0"/>
              <a:t>버스 요구선과 승인 신호 선이 각각 한 개씩만 존재하며</a:t>
            </a:r>
            <a:r>
              <a:rPr dirty="0"/>
              <a:t>, </a:t>
            </a:r>
            <a:r>
              <a:rPr lang="ko-KR" dirty="0"/>
              <a:t>각 신호 선이 버스 마스터들 에 직렬로 접속하는 방식이다</a:t>
            </a:r>
            <a:r>
              <a:rPr dirty="0"/>
              <a:t>. </a:t>
            </a:r>
          </a:p>
          <a:p>
            <a:pPr lvl="3" latinLnBrk="1">
              <a:defRPr/>
            </a:pPr>
            <a:r>
              <a:rPr lang="ko-KR" dirty="0" smtClean="0"/>
              <a:t>접속되는 </a:t>
            </a:r>
            <a:r>
              <a:rPr lang="ko-KR" dirty="0"/>
              <a:t>버스 마스터들의 순서에 의해서 우선순위가 결정되기도 한다</a:t>
            </a:r>
            <a:r>
              <a:rPr dirty="0"/>
              <a:t>. </a:t>
            </a:r>
            <a:endParaRPr lang="ko-KR"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버스 중재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결정</a:t>
            </a:r>
            <a:r>
              <a:rPr altLang="ko-KR" dirty="0"/>
              <a:t> </a:t>
            </a:r>
            <a:r>
              <a:rPr altLang="ko-KR" dirty="0" err="1"/>
              <a:t>방식에</a:t>
            </a:r>
            <a:r>
              <a:rPr altLang="ko-KR" dirty="0"/>
              <a:t> </a:t>
            </a:r>
            <a:r>
              <a:rPr altLang="ko-KR" dirty="0" err="1"/>
              <a:t>따른</a:t>
            </a:r>
            <a:r>
              <a:rPr altLang="ko-KR" dirty="0"/>
              <a:t> </a:t>
            </a:r>
            <a:r>
              <a:rPr altLang="ko-KR" dirty="0" err="1" smtClean="0"/>
              <a:t>분류</a:t>
            </a:r>
            <a:endParaRPr lang="en-US" altLang="ko-KR" dirty="0" smtClean="0"/>
          </a:p>
          <a:p>
            <a:pPr lvl="3" latinLnBrk="1"/>
            <a:r>
              <a:rPr altLang="ko-KR" dirty="0"/>
              <a:t>버스 경합이 발생하면 우선순위가 높은 버스 마스터가 버스를 </a:t>
            </a:r>
            <a:r>
              <a:rPr altLang="ko-KR" dirty="0" err="1"/>
              <a:t>먼저</a:t>
            </a:r>
            <a:r>
              <a:rPr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altLang="ko-KR" dirty="0" err="1" smtClean="0"/>
              <a:t>사용한다</a:t>
            </a:r>
            <a:r>
              <a:rPr lang="en-US" altLang="ko-KR" dirty="0"/>
              <a:t>. </a:t>
            </a:r>
            <a:r>
              <a:rPr altLang="ko-KR" dirty="0"/>
              <a:t>이 </a:t>
            </a:r>
            <a:r>
              <a:rPr altLang="ko-KR" dirty="0" err="1"/>
              <a:t>방식에서</a:t>
            </a:r>
            <a:r>
              <a:rPr altLang="ko-KR" dirty="0"/>
              <a:t> </a:t>
            </a:r>
            <a:r>
              <a:rPr altLang="ko-KR" dirty="0" err="1"/>
              <a:t>우선순위의</a:t>
            </a:r>
            <a:r>
              <a:rPr altLang="ko-KR" dirty="0"/>
              <a:t> </a:t>
            </a:r>
            <a:r>
              <a:rPr altLang="ko-KR" dirty="0" err="1"/>
              <a:t>변경</a:t>
            </a:r>
            <a:r>
              <a:rPr altLang="ko-KR" dirty="0"/>
              <a:t> </a:t>
            </a:r>
            <a:r>
              <a:rPr altLang="ko-KR" dirty="0" err="1"/>
              <a:t>여부에</a:t>
            </a:r>
            <a:r>
              <a:rPr altLang="ko-KR" dirty="0"/>
              <a:t> </a:t>
            </a:r>
            <a:r>
              <a:rPr altLang="ko-KR" dirty="0" err="1"/>
              <a:t>따라서</a:t>
            </a:r>
            <a:r>
              <a:rPr altLang="ko-KR" dirty="0"/>
              <a:t> </a:t>
            </a:r>
            <a:r>
              <a:rPr altLang="ko-KR" dirty="0" err="1"/>
              <a:t>고정</a:t>
            </a:r>
            <a:r>
              <a:rPr altLang="ko-KR" dirty="0"/>
              <a:t> 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방식과</a:t>
            </a:r>
            <a:r>
              <a:rPr altLang="ko-KR" dirty="0"/>
              <a:t> </a:t>
            </a:r>
            <a:r>
              <a:rPr altLang="ko-KR" dirty="0" err="1"/>
              <a:t>가변</a:t>
            </a:r>
            <a:r>
              <a:rPr altLang="ko-KR" dirty="0"/>
              <a:t> 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altLang="ko-KR" dirty="0"/>
              <a:t> </a:t>
            </a:r>
            <a:r>
              <a:rPr altLang="ko-KR" dirty="0" err="1"/>
              <a:t>등으로</a:t>
            </a:r>
            <a:r>
              <a:rPr altLang="ko-KR" dirty="0"/>
              <a:t> </a:t>
            </a:r>
            <a:r>
              <a:rPr altLang="ko-KR" dirty="0" err="1"/>
              <a:t>분류된다</a:t>
            </a:r>
            <a:r>
              <a:rPr lang="en-US" altLang="ko-KR" dirty="0"/>
              <a:t>. </a:t>
            </a:r>
            <a:endParaRPr altLang="ko-KR" dirty="0"/>
          </a:p>
          <a:p>
            <a:pPr lvl="1" latinLnBrk="1"/>
            <a:endParaRPr altLang="ko-KR" dirty="0"/>
          </a:p>
          <a:p>
            <a:pPr lvl="1" latinLnBrk="1"/>
            <a:r>
              <a:rPr altLang="ko-KR" dirty="0" err="1"/>
              <a:t>고정</a:t>
            </a:r>
            <a:r>
              <a:rPr altLang="ko-KR" dirty="0"/>
              <a:t> 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(Fixed Priority Scheme)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각 버스 마스터에 우선순위가 지정되면 고정되어 변경할 수 없는 방식이다</a:t>
            </a:r>
            <a:r>
              <a:rPr dirty="0">
                <a:latin typeface="Arial" charset="0"/>
              </a:rPr>
              <a:t>. </a:t>
            </a:r>
            <a:r>
              <a:rPr dirty="0" smtClean="0">
                <a:latin typeface="Arial" charset="0"/>
              </a:rPr>
              <a:t/>
            </a:r>
            <a:br>
              <a:rPr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즉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정해진 우선순위 방식이 하드웨어적으로 고정되어서 변경이 불가능하다</a:t>
            </a:r>
            <a:r>
              <a:rPr dirty="0">
                <a:latin typeface="Arial" charset="0"/>
              </a:rPr>
              <a:t>.  </a:t>
            </a:r>
            <a:endParaRPr lang="ko-KR" dirty="0">
              <a:latin typeface="Arial" charset="0"/>
            </a:endParaRPr>
          </a:p>
          <a:p>
            <a:pPr lvl="1" latinLnBrk="1">
              <a:buNone/>
            </a:pPr>
            <a:r>
              <a:rPr lang="en-US" altLang="ko-KR" dirty="0"/>
              <a:t> </a:t>
            </a:r>
            <a:endParaRPr altLang="ko-KR" dirty="0"/>
          </a:p>
          <a:p>
            <a:pPr lvl="1" latinLnBrk="1"/>
            <a:r>
              <a:rPr altLang="ko-KR" dirty="0" err="1"/>
              <a:t>가변</a:t>
            </a:r>
            <a:r>
              <a:rPr altLang="ko-KR" dirty="0"/>
              <a:t> </a:t>
            </a:r>
            <a:r>
              <a:rPr altLang="ko-KR" dirty="0" err="1"/>
              <a:t>우선순위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(Dynamic Priority Scheme)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각 버스 마스터의 우선순위를 버스 마스터의 상태에 따라서 수시로 변경할 수 있는 방식이다</a:t>
            </a:r>
            <a:r>
              <a:rPr dirty="0">
                <a:latin typeface="Arial" charset="0"/>
              </a:rPr>
              <a:t>.  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7654</TotalTime>
  <Words>1043</Words>
  <Application>Microsoft Office PowerPoint</Application>
  <PresentationFormat>화면 슬라이드 쇼(4:3)</PresentationFormat>
  <Paragraphs>200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한빛마스터</vt:lpstr>
      <vt:lpstr>02 시스템 버스의 개념</vt:lpstr>
      <vt:lpstr>02 시스템 버스의 개념</vt:lpstr>
      <vt:lpstr>02 시스템 버스의 개념</vt:lpstr>
      <vt:lpstr>02 시스템 버스의 개념</vt:lpstr>
      <vt:lpstr>02 시스템 버스의 개념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  <vt:lpstr>04 버스 중재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지니</cp:lastModifiedBy>
  <cp:revision>486</cp:revision>
  <dcterms:created xsi:type="dcterms:W3CDTF">1601-01-01T00:00:00Z</dcterms:created>
  <dcterms:modified xsi:type="dcterms:W3CDTF">2014-01-09T22:50:04Z</dcterms:modified>
</cp:coreProperties>
</file>