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63" r:id="rId7"/>
    <p:sldId id="264" r:id="rId8"/>
    <p:sldId id="266" r:id="rId9"/>
    <p:sldId id="265" r:id="rId10"/>
    <p:sldId id="267" r:id="rId11"/>
    <p:sldId id="268" r:id="rId12"/>
    <p:sldId id="270" r:id="rId13"/>
    <p:sldId id="278" r:id="rId14"/>
    <p:sldId id="271" r:id="rId15"/>
    <p:sldId id="272" r:id="rId16"/>
    <p:sldId id="261" r:id="rId17"/>
    <p:sldId id="273" r:id="rId18"/>
    <p:sldId id="269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981" autoAdjust="0"/>
  </p:normalViewPr>
  <p:slideViewPr>
    <p:cSldViewPr snapToGrid="0" snapToObjects="1">
      <p:cViewPr varScale="1">
        <p:scale>
          <a:sx n="64" d="100"/>
          <a:sy n="64" d="100"/>
        </p:scale>
        <p:origin x="-10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0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233A-C71B-2C4E-ADAC-24194ECC682D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628E-ED12-524B-9901-95B49613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SQL/PLUS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eric@the-ecg.com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7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 #3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79582"/>
            <a:ext cx="72517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 into employee2  values</a:t>
            </a:r>
          </a:p>
          <a:p>
            <a:r>
              <a:rPr lang="en-US" dirty="0" smtClean="0"/>
              <a:t> ('123456789', 'Joe', 'M', 'Smith', '01-JUN-45',</a:t>
            </a:r>
          </a:p>
          <a:p>
            <a:r>
              <a:rPr lang="en-US" dirty="0" smtClean="0"/>
              <a:t> '123 Smith St.', 'm', 45000, '123456789', 1) ;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sysdate</a:t>
            </a:r>
            <a:r>
              <a:rPr lang="en-US" dirty="0" smtClean="0"/>
              <a:t> from dual;</a:t>
            </a:r>
          </a:p>
          <a:p>
            <a:endParaRPr lang="en-US" dirty="0"/>
          </a:p>
          <a:p>
            <a:r>
              <a:rPr lang="en-US" dirty="0"/>
              <a:t>insert into employee2  values</a:t>
            </a:r>
          </a:p>
          <a:p>
            <a:r>
              <a:rPr lang="en-US" dirty="0"/>
              <a:t> ('123456789', 'Joe', 'M', 'Smith', '</a:t>
            </a:r>
            <a:r>
              <a:rPr lang="en-US" dirty="0" smtClean="0"/>
              <a:t>45/06/01'</a:t>
            </a:r>
            <a:r>
              <a:rPr lang="en-US" dirty="0"/>
              <a:t>,</a:t>
            </a:r>
          </a:p>
          <a:p>
            <a:r>
              <a:rPr lang="en-US" dirty="0"/>
              <a:t> '123 Smith St.', 'm', 45000, '123456789', 1)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Insert into department values ('</a:t>
            </a:r>
            <a:r>
              <a:rPr lang="en-US" altLang="ko-KR" dirty="0" smtClean="0"/>
              <a:t>1</a:t>
            </a:r>
            <a:r>
              <a:rPr lang="en-US" dirty="0" smtClean="0"/>
              <a:t>'</a:t>
            </a:r>
            <a:r>
              <a:rPr lang="en-US" altLang="ko-KR" dirty="0" smtClean="0"/>
              <a:t>,</a:t>
            </a:r>
            <a:r>
              <a:rPr lang="en-US" dirty="0" smtClean="0"/>
              <a:t> '</a:t>
            </a:r>
            <a:r>
              <a:rPr lang="en-US" altLang="ko-KR" dirty="0" smtClean="0"/>
              <a:t>test</a:t>
            </a:r>
            <a:r>
              <a:rPr lang="en-US" dirty="0"/>
              <a:t>'</a:t>
            </a:r>
            <a:r>
              <a:rPr lang="en-US" altLang="ko-KR" dirty="0" smtClean="0"/>
              <a:t>,</a:t>
            </a:r>
            <a:r>
              <a:rPr lang="en-US" dirty="0"/>
              <a:t> </a:t>
            </a:r>
            <a:r>
              <a:rPr lang="en-US" dirty="0" smtClean="0"/>
              <a:t>'</a:t>
            </a:r>
            <a:r>
              <a:rPr lang="en-US" dirty="0"/>
              <a:t>'</a:t>
            </a:r>
            <a:r>
              <a:rPr lang="en-US" dirty="0" smtClean="0"/>
              <a:t>,'');</a:t>
            </a:r>
          </a:p>
          <a:p>
            <a:endParaRPr lang="en-US" dirty="0" smtClean="0"/>
          </a:p>
          <a:p>
            <a:r>
              <a:rPr lang="en-US" dirty="0"/>
              <a:t>insert into employee2  values</a:t>
            </a:r>
          </a:p>
          <a:p>
            <a:r>
              <a:rPr lang="en-US" dirty="0"/>
              <a:t> ('123456789', 'Joe', 'M', 'Smith', '45/06/01',</a:t>
            </a:r>
          </a:p>
          <a:p>
            <a:r>
              <a:rPr lang="en-US" dirty="0"/>
              <a:t> '123 Smith St.', 'm', 45000, '123456789', 1)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0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20610"/>
            <a:ext cx="303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DESCRIBE emp_department_1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5682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 TABLE emp_department_1</a:t>
            </a:r>
          </a:p>
          <a:p>
            <a:r>
              <a:rPr lang="en-US" dirty="0" smtClean="0"/>
              <a:t> ADD (manager VARCHAR2(8)) 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 TABLE emp_department_1</a:t>
            </a:r>
          </a:p>
          <a:p>
            <a:r>
              <a:rPr lang="en-US" dirty="0" smtClean="0"/>
              <a:t> MODIFY (</a:t>
            </a:r>
            <a:r>
              <a:rPr lang="en-US" dirty="0" err="1" smtClean="0"/>
              <a:t>fname</a:t>
            </a:r>
            <a:r>
              <a:rPr lang="en-US" dirty="0" smtClean="0"/>
              <a:t> VARCHAR2(15));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379915"/>
            <a:ext cx="303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DESCRIBE emp_department_1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4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</a:t>
            </a:r>
            <a:r>
              <a:rPr lang="en-US" dirty="0" err="1" smtClean="0"/>
              <a:t>Privillege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33566"/>
            <a:ext cx="63701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VIEW vw_emp_dno_1</a:t>
            </a:r>
          </a:p>
          <a:p>
            <a:r>
              <a:rPr lang="en-US" dirty="0"/>
              <a:t>     AS 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dno</a:t>
            </a:r>
            <a:endParaRPr lang="en-US" dirty="0"/>
          </a:p>
          <a:p>
            <a:r>
              <a:rPr lang="en-US" dirty="0"/>
              <a:t>     FROM employee</a:t>
            </a:r>
            <a:r>
              <a:rPr lang="en-US" altLang="ko-KR" dirty="0"/>
              <a:t>1</a:t>
            </a:r>
            <a:endParaRPr lang="en-US" dirty="0"/>
          </a:p>
          <a:p>
            <a:r>
              <a:rPr lang="en-US" dirty="0"/>
              <a:t>     WHERE </a:t>
            </a:r>
            <a:r>
              <a:rPr lang="en-US" dirty="0" err="1"/>
              <a:t>dno</a:t>
            </a:r>
            <a:r>
              <a:rPr lang="en-US" dirty="0"/>
              <a:t> = 1;</a:t>
            </a:r>
          </a:p>
          <a:p>
            <a:endParaRPr lang="en-US" dirty="0" smtClean="0"/>
          </a:p>
          <a:p>
            <a:r>
              <a:rPr lang="en-US" dirty="0" smtClean="0"/>
              <a:t>CONNECT SYSTEM/Tiger123;</a:t>
            </a:r>
          </a:p>
          <a:p>
            <a:r>
              <a:rPr lang="en-US" dirty="0" smtClean="0"/>
              <a:t>GRANT </a:t>
            </a:r>
            <a:r>
              <a:rPr lang="en-US" dirty="0" err="1" smtClean="0"/>
              <a:t>dba</a:t>
            </a:r>
            <a:r>
              <a:rPr lang="en-US" dirty="0" smtClean="0"/>
              <a:t> to </a:t>
            </a:r>
            <a:r>
              <a:rPr lang="en-US" dirty="0" err="1" smtClean="0"/>
              <a:t>scott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CONNECT </a:t>
            </a:r>
            <a:r>
              <a:rPr lang="en-US" dirty="0" err="1" smtClean="0"/>
              <a:t>scott</a:t>
            </a:r>
            <a:r>
              <a:rPr lang="en-US" dirty="0" smtClean="0"/>
              <a:t>/Tiger123;</a:t>
            </a:r>
          </a:p>
        </p:txBody>
      </p:sp>
    </p:spTree>
    <p:extLst>
      <p:ext uri="{BB962C8B-B14F-4D97-AF65-F5344CB8AC3E}">
        <p14:creationId xmlns:p14="http://schemas.microsoft.com/office/powerpoint/2010/main" val="207339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48436"/>
            <a:ext cx="6370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VIEW vw_emp_dno_1</a:t>
            </a:r>
          </a:p>
          <a:p>
            <a:r>
              <a:rPr lang="en-US" dirty="0" smtClean="0"/>
              <a:t>     AS 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dno</a:t>
            </a:r>
            <a:endParaRPr lang="en-US" dirty="0" smtClean="0"/>
          </a:p>
          <a:p>
            <a:r>
              <a:rPr lang="en-US" dirty="0" smtClean="0"/>
              <a:t>     FROM employee</a:t>
            </a:r>
            <a:r>
              <a:rPr lang="en-US" altLang="ko-KR" dirty="0" smtClean="0"/>
              <a:t>1</a:t>
            </a:r>
            <a:endParaRPr lang="en-US" dirty="0" smtClean="0"/>
          </a:p>
          <a:p>
            <a:r>
              <a:rPr lang="en-US" dirty="0" smtClean="0"/>
              <a:t>     WHERE </a:t>
            </a:r>
            <a:r>
              <a:rPr lang="en-US" dirty="0" err="1" smtClean="0"/>
              <a:t>dno</a:t>
            </a:r>
            <a:r>
              <a:rPr lang="en-US" dirty="0" smtClean="0"/>
              <a:t> = 1;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3029313"/>
            <a:ext cx="333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* FROM vw_emp_dno_1 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1" y="3533268"/>
            <a:ext cx="296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DROP VIEW vw_emp_dno_1 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1" y="4052874"/>
            <a:ext cx="7875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VIEW </a:t>
            </a:r>
            <a:r>
              <a:rPr lang="en-US" dirty="0" err="1" smtClean="0"/>
              <a:t>vw_dept_average_salary</a:t>
            </a:r>
            <a:r>
              <a:rPr lang="en-US" dirty="0" smtClean="0"/>
              <a:t> AS</a:t>
            </a:r>
          </a:p>
          <a:p>
            <a:r>
              <a:rPr lang="en-US" dirty="0" smtClean="0"/>
              <a:t>     SELECT </a:t>
            </a:r>
            <a:r>
              <a:rPr lang="en-US" dirty="0" err="1" smtClean="0"/>
              <a:t>dnumber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, AVG(salary) AS </a:t>
            </a:r>
            <a:r>
              <a:rPr lang="en-US" dirty="0" err="1" smtClean="0"/>
              <a:t>average_salary</a:t>
            </a:r>
            <a:endParaRPr lang="en-US" dirty="0" smtClean="0"/>
          </a:p>
          <a:p>
            <a:r>
              <a:rPr lang="en-US" dirty="0" smtClean="0"/>
              <a:t>     FROM   department, employee1</a:t>
            </a:r>
          </a:p>
          <a:p>
            <a:r>
              <a:rPr lang="en-US" dirty="0" smtClean="0"/>
              <a:t>     WHERE  </a:t>
            </a:r>
            <a:r>
              <a:rPr lang="en-US" dirty="0" err="1" smtClean="0"/>
              <a:t>emp.dno</a:t>
            </a:r>
            <a:r>
              <a:rPr lang="en-US" dirty="0" smtClean="0"/>
              <a:t> = </a:t>
            </a:r>
            <a:r>
              <a:rPr lang="en-US" dirty="0" err="1" smtClean="0"/>
              <a:t>department.dnumber</a:t>
            </a:r>
            <a:endParaRPr lang="en-US" dirty="0" smtClean="0"/>
          </a:p>
          <a:p>
            <a:r>
              <a:rPr lang="en-US" dirty="0" smtClean="0"/>
              <a:t>     GROUP BY </a:t>
            </a:r>
            <a:r>
              <a:rPr lang="en-US" dirty="0" err="1" smtClean="0"/>
              <a:t>dnumber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1" y="5616287"/>
            <a:ext cx="415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vw_dept_average_salary</a:t>
            </a:r>
            <a:r>
              <a:rPr lang="en-US" dirty="0" smtClean="0"/>
              <a:t>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SEQUENCES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553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SEQUENCE </a:t>
            </a:r>
            <a:r>
              <a:rPr lang="en-US" dirty="0" err="1" smtClean="0"/>
              <a:t>seq_department_number</a:t>
            </a:r>
            <a:endParaRPr lang="en-US" dirty="0" smtClean="0"/>
          </a:p>
          <a:p>
            <a:r>
              <a:rPr lang="en-US" dirty="0" smtClean="0"/>
              <a:t>      START WITH  1</a:t>
            </a:r>
          </a:p>
          <a:p>
            <a:r>
              <a:rPr lang="en-US" dirty="0" smtClean="0"/>
              <a:t>      MAXVALUE    9999</a:t>
            </a:r>
          </a:p>
          <a:p>
            <a:r>
              <a:rPr lang="en-US" dirty="0" smtClean="0"/>
              <a:t>      NOCYCLE;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2402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seq_department_number.nextval</a:t>
            </a:r>
            <a:r>
              <a:rPr lang="en-US" dirty="0" smtClean="0"/>
              <a:t> FROM dual 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3937552"/>
            <a:ext cx="7297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INTO department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/>
              <a:t>       (</a:t>
            </a:r>
            <a:r>
              <a:rPr lang="en-US" dirty="0" err="1"/>
              <a:t>seq_department_number.nextval</a:t>
            </a:r>
            <a:r>
              <a:rPr lang="en-US" dirty="0"/>
              <a:t>, '</a:t>
            </a:r>
            <a:r>
              <a:rPr lang="en-US" dirty="0" smtClean="0"/>
              <a:t>Finance</a:t>
            </a:r>
            <a:r>
              <a:rPr lang="en-US" dirty="0"/>
              <a:t>'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'123456789', '</a:t>
            </a:r>
            <a:r>
              <a:rPr lang="en-US" dirty="0" smtClean="0"/>
              <a:t>1999</a:t>
            </a:r>
            <a:r>
              <a:rPr lang="en-US" dirty="0"/>
              <a:t>-01-01')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199" y="5683480"/>
            <a:ext cx="4385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DROP SEQUENCE </a:t>
            </a:r>
            <a:r>
              <a:rPr lang="en-US" dirty="0" err="1" smtClean="0"/>
              <a:t>seq_department_number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4907880"/>
            <a:ext cx="7720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sequence_name</a:t>
            </a:r>
            <a:r>
              <a:rPr lang="en-US" dirty="0" smtClean="0"/>
              <a:t>, </a:t>
            </a:r>
            <a:r>
              <a:rPr lang="en-US" dirty="0" err="1" smtClean="0"/>
              <a:t>min_value</a:t>
            </a:r>
            <a:r>
              <a:rPr lang="en-US" dirty="0" smtClean="0"/>
              <a:t>, </a:t>
            </a:r>
            <a:r>
              <a:rPr lang="en-US" dirty="0" err="1" smtClean="0"/>
              <a:t>max_value</a:t>
            </a:r>
            <a:r>
              <a:rPr lang="en-US" dirty="0" smtClean="0"/>
              <a:t>, </a:t>
            </a:r>
            <a:r>
              <a:rPr lang="en-US" dirty="0" err="1" smtClean="0"/>
              <a:t>last_number</a:t>
            </a:r>
            <a:endParaRPr lang="en-US" dirty="0" smtClean="0"/>
          </a:p>
          <a:p>
            <a:r>
              <a:rPr lang="en-US" dirty="0" smtClean="0"/>
              <a:t>     FROM USER_SEQUENCES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8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SYNONYM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826538"/>
            <a:ext cx="332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* FROM scott.employee1;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338555"/>
            <a:ext cx="6800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SYNONYM employees2 FOR scott.employee1;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75002"/>
            <a:ext cx="2952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* FROM employees2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0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UPDATE, ROLLBACK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7641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* FROM employee2 where </a:t>
            </a:r>
            <a:r>
              <a:rPr lang="en-US" dirty="0" err="1" smtClean="0"/>
              <a:t>dno</a:t>
            </a:r>
            <a:r>
              <a:rPr lang="en-US" dirty="0" smtClean="0"/>
              <a:t>=1;</a:t>
            </a:r>
          </a:p>
          <a:p>
            <a:endParaRPr lang="en-US" dirty="0" smtClean="0"/>
          </a:p>
          <a:p>
            <a:r>
              <a:rPr lang="en-US" dirty="0" smtClean="0"/>
              <a:t>UPDATE employee2            </a:t>
            </a:r>
          </a:p>
          <a:p>
            <a:r>
              <a:rPr lang="en-US" dirty="0" smtClean="0"/>
              <a:t>          SET    salary = salary * 1.04            </a:t>
            </a:r>
          </a:p>
          <a:p>
            <a:r>
              <a:rPr lang="en-US" dirty="0" smtClean="0"/>
              <a:t>          WHERE  </a:t>
            </a:r>
            <a:r>
              <a:rPr lang="en-US" dirty="0" err="1" smtClean="0"/>
              <a:t>dno</a:t>
            </a:r>
            <a:r>
              <a:rPr lang="en-US" dirty="0" smtClean="0"/>
              <a:t> = 1;</a:t>
            </a:r>
          </a:p>
          <a:p>
            <a:endParaRPr lang="en-US" dirty="0" smtClean="0"/>
          </a:p>
          <a:p>
            <a:r>
              <a:rPr lang="en-US" dirty="0" smtClean="0"/>
              <a:t>SELECT * FROM employee2 where </a:t>
            </a:r>
            <a:r>
              <a:rPr lang="en-US" dirty="0" err="1" smtClean="0"/>
              <a:t>dno</a:t>
            </a:r>
            <a:r>
              <a:rPr lang="en-US" dirty="0" smtClean="0"/>
              <a:t>=1;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808765"/>
            <a:ext cx="4107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ROLLBACK ;</a:t>
            </a:r>
          </a:p>
          <a:p>
            <a:endParaRPr lang="en-US" dirty="0"/>
          </a:p>
          <a:p>
            <a:r>
              <a:rPr lang="en-US" dirty="0" smtClean="0"/>
              <a:t>SELECT * FROM employee2 where </a:t>
            </a:r>
            <a:r>
              <a:rPr lang="en-US" dirty="0" err="1" smtClean="0"/>
              <a:t>dno</a:t>
            </a:r>
            <a:r>
              <a:rPr lang="en-US" dirty="0" smtClean="0"/>
              <a:t>=1;</a:t>
            </a:r>
          </a:p>
        </p:txBody>
      </p:sp>
    </p:spTree>
    <p:extLst>
      <p:ext uri="{BB962C8B-B14F-4D97-AF65-F5344CB8AC3E}">
        <p14:creationId xmlns:p14="http://schemas.microsoft.com/office/powerpoint/2010/main" val="366005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INSERT, COMMIT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1550645"/>
            <a:ext cx="787538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 employee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      SET    salary = salary * 1.03</a:t>
            </a:r>
          </a:p>
          <a:p>
            <a:r>
              <a:rPr lang="en-US" dirty="0" smtClean="0"/>
              <a:t>      WHERE  </a:t>
            </a:r>
            <a:r>
              <a:rPr lang="en-US" dirty="0" err="1" smtClean="0"/>
              <a:t>dno</a:t>
            </a:r>
            <a:r>
              <a:rPr lang="en-US" dirty="0" smtClean="0"/>
              <a:t> =</a:t>
            </a:r>
          </a:p>
          <a:p>
            <a:r>
              <a:rPr lang="en-US" dirty="0" smtClean="0"/>
              <a:t>      (SELECT </a:t>
            </a:r>
            <a:r>
              <a:rPr lang="en-US" dirty="0" err="1" smtClean="0"/>
              <a:t>dno</a:t>
            </a:r>
            <a:endParaRPr lang="en-US" dirty="0" smtClean="0"/>
          </a:p>
          <a:p>
            <a:r>
              <a:rPr lang="en-US" dirty="0" smtClean="0"/>
              <a:t>       FROM   department</a:t>
            </a:r>
          </a:p>
          <a:p>
            <a:r>
              <a:rPr lang="en-US" dirty="0" smtClean="0"/>
              <a:t>       WHERE  </a:t>
            </a:r>
            <a:r>
              <a:rPr lang="en-US" dirty="0" err="1" smtClean="0"/>
              <a:t>dname</a:t>
            </a:r>
            <a:r>
              <a:rPr lang="en-US" dirty="0" smtClean="0"/>
              <a:t> = 'MARKETING');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306600"/>
            <a:ext cx="8229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INSERT INTO employee2</a:t>
            </a:r>
          </a:p>
          <a:p>
            <a:r>
              <a:rPr lang="fr-FR" dirty="0" smtClean="0"/>
              <a:t>     VALUES ('123456789', 'JOHN', 'B', 'SMITH', </a:t>
            </a:r>
            <a:r>
              <a:rPr lang="fr-FR" dirty="0"/>
              <a:t>'1975</a:t>
            </a:r>
            <a:r>
              <a:rPr lang="fr-FR" dirty="0" smtClean="0"/>
              <a:t>-01-09',</a:t>
            </a:r>
          </a:p>
          <a:p>
            <a:r>
              <a:rPr lang="fr-FR" dirty="0" smtClean="0"/>
              <a:t>             '731 FONDREN, HOUSTON, TX', 'M', 30000, '333445555', 5) ;</a:t>
            </a:r>
          </a:p>
          <a:p>
            <a:endParaRPr lang="fr-FR" dirty="0"/>
          </a:p>
          <a:p>
            <a:r>
              <a:rPr lang="fr-FR" dirty="0"/>
              <a:t>INSERT INTO employee2</a:t>
            </a:r>
          </a:p>
          <a:p>
            <a:r>
              <a:rPr lang="fr-FR" dirty="0"/>
              <a:t>     VALUES ('</a:t>
            </a:r>
            <a:r>
              <a:rPr lang="fr-FR" dirty="0" smtClean="0"/>
              <a:t>123456788'</a:t>
            </a:r>
            <a:r>
              <a:rPr lang="fr-FR" dirty="0"/>
              <a:t>, 'JOHN', 'B', 'SMITH', '1975-01-09',</a:t>
            </a:r>
          </a:p>
          <a:p>
            <a:r>
              <a:rPr lang="fr-FR" dirty="0"/>
              <a:t>             '731 FONDREN, HOUSTON, TX', 'M', 30000, '333445555', </a:t>
            </a:r>
            <a:r>
              <a:rPr lang="fr-FR" dirty="0" smtClean="0"/>
              <a:t>1) </a:t>
            </a:r>
            <a:r>
              <a:rPr lang="fr-FR" dirty="0"/>
              <a:t>;</a:t>
            </a: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57200" y="5546768"/>
            <a:ext cx="1139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COMMIT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9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SYSTEM CATALOG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839976"/>
            <a:ext cx="4118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table_name</a:t>
            </a:r>
            <a:r>
              <a:rPr lang="en-US" dirty="0" smtClean="0"/>
              <a:t> FROM USER_TABLES 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2505670"/>
            <a:ext cx="5671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constraint_name</a:t>
            </a:r>
            <a:r>
              <a:rPr lang="en-US" dirty="0" smtClean="0"/>
              <a:t>, </a:t>
            </a:r>
            <a:r>
              <a:rPr lang="en-US" dirty="0" err="1" smtClean="0"/>
              <a:t>constraint_type</a:t>
            </a:r>
            <a:r>
              <a:rPr lang="en-US" dirty="0" smtClean="0"/>
              <a:t>,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user_constraints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385441"/>
            <a:ext cx="383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view_name</a:t>
            </a:r>
            <a:r>
              <a:rPr lang="en-US" dirty="0" smtClean="0"/>
              <a:t> FROM </a:t>
            </a:r>
            <a:r>
              <a:rPr lang="en-US" dirty="0" err="1" smtClean="0"/>
              <a:t>user_views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199" y="4006236"/>
            <a:ext cx="7767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synonym_name</a:t>
            </a:r>
            <a:r>
              <a:rPr lang="en-US" dirty="0" smtClean="0"/>
              <a:t>, </a:t>
            </a:r>
            <a:r>
              <a:rPr lang="en-US" dirty="0" err="1" smtClean="0"/>
              <a:t>table_owner</a:t>
            </a:r>
            <a:r>
              <a:rPr lang="en-US" dirty="0" smtClean="0"/>
              <a:t>, </a:t>
            </a:r>
            <a:r>
              <a:rPr lang="en-US" dirty="0" err="1" smtClean="0"/>
              <a:t>table_name</a:t>
            </a:r>
            <a:r>
              <a:rPr lang="en-US" dirty="0" smtClean="0"/>
              <a:t> FROM USER_SYNONYMS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4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DUAL,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755233"/>
            <a:ext cx="8345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TO_CHAR(SYSDATE, ‘DD-MON-YYYY HH:MM:SS’) FROM DUAL;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999"/>
            <a:ext cx="9144000" cy="43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80087"/>
            <a:ext cx="82584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ALTER – Change an existing table, view or index definition (DDL)</a:t>
            </a:r>
          </a:p>
          <a:p>
            <a:r>
              <a:rPr lang="en-US" dirty="0" smtClean="0"/>
              <a:t>AUDIT – Track the changes made to a table (DDL)</a:t>
            </a:r>
          </a:p>
          <a:p>
            <a:r>
              <a:rPr lang="en-US" dirty="0" smtClean="0"/>
              <a:t>COMMENT – Add a comment to a table or column in a table (DDL)</a:t>
            </a:r>
          </a:p>
          <a:p>
            <a:r>
              <a:rPr lang="en-US" u="sng" dirty="0" smtClean="0"/>
              <a:t>COMMIT – Make all recent changes permanent (DML – transactional)</a:t>
            </a:r>
          </a:p>
          <a:p>
            <a:r>
              <a:rPr lang="en-US" u="sng" dirty="0" smtClean="0"/>
              <a:t>CREATE – Create new database objects such as tables or views (DDL)</a:t>
            </a:r>
          </a:p>
          <a:p>
            <a:r>
              <a:rPr lang="en-US" u="sng" dirty="0" smtClean="0"/>
              <a:t>DELETE – Delete rows from a database table (DML)</a:t>
            </a:r>
          </a:p>
          <a:p>
            <a:r>
              <a:rPr lang="en-US" u="sng" dirty="0" smtClean="0"/>
              <a:t>DROP – Drop a database object such as a table, view or index (DDL)</a:t>
            </a:r>
          </a:p>
          <a:p>
            <a:r>
              <a:rPr lang="en-US" u="sng" dirty="0" smtClean="0"/>
              <a:t>GRANT – Allow another user to access database objects such as tables or views (DDL)</a:t>
            </a:r>
          </a:p>
          <a:p>
            <a:r>
              <a:rPr lang="en-US" u="sng" dirty="0" smtClean="0"/>
              <a:t>INSERT – Insert new data into a database table (DML)</a:t>
            </a:r>
          </a:p>
          <a:p>
            <a:r>
              <a:rPr lang="en-US" dirty="0" smtClean="0"/>
              <a:t>No AUDIT – Turn off the auditing function (DDL)</a:t>
            </a:r>
          </a:p>
          <a:p>
            <a:r>
              <a:rPr lang="en-US" dirty="0" smtClean="0"/>
              <a:t>REVOKE – Disallow a user access to database objects such as tables and views (DDL)</a:t>
            </a:r>
          </a:p>
          <a:p>
            <a:r>
              <a:rPr lang="en-US" u="sng" dirty="0" smtClean="0"/>
              <a:t>ROLLBACK – Undo any recent changes to the database (DML – Transactional)</a:t>
            </a:r>
          </a:p>
          <a:p>
            <a:r>
              <a:rPr lang="en-US" u="sng" dirty="0" smtClean="0"/>
              <a:t>SELECT – Retrieve data from a database table (DML)</a:t>
            </a:r>
          </a:p>
          <a:p>
            <a:r>
              <a:rPr lang="en-US" u="sng" dirty="0" smtClean="0"/>
              <a:t>TRUNCATE – Delete all rows from a database table (can not be rolled back) (DML)</a:t>
            </a:r>
          </a:p>
          <a:p>
            <a:r>
              <a:rPr lang="en-US" u="sng" dirty="0" smtClean="0"/>
              <a:t>UPDATE – Change the values of some data items in a database table (DML)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0383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026343"/>
            <a:ext cx="90678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9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480905"/>
            <a:ext cx="9093200" cy="167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101730"/>
            <a:ext cx="9055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03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4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2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 and Copy Table #1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0935" y="1859340"/>
            <a:ext cx="58970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CONNECT SYSTEM/MIS12345</a:t>
            </a:r>
            <a:r>
              <a:rPr lang="en-US" dirty="0" smtClean="0"/>
              <a:t>; -&gt; </a:t>
            </a:r>
            <a:r>
              <a:rPr lang="en-US" dirty="0" err="1" smtClean="0"/>
              <a:t>dba</a:t>
            </a:r>
            <a:endParaRPr lang="en-US" dirty="0" smtClean="0"/>
          </a:p>
          <a:p>
            <a:r>
              <a:rPr lang="en-US" dirty="0" smtClean="0"/>
              <a:t>CREATE USER </a:t>
            </a:r>
            <a:r>
              <a:rPr lang="en-US" dirty="0" smtClean="0"/>
              <a:t>TEST(id) </a:t>
            </a:r>
            <a:r>
              <a:rPr lang="en-US" dirty="0" smtClean="0"/>
              <a:t>IDENTIFIED BY </a:t>
            </a:r>
            <a:r>
              <a:rPr lang="en-US" dirty="0" smtClean="0"/>
              <a:t>TEST1234(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)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GRANT DBA TO TEST;</a:t>
            </a:r>
          </a:p>
          <a:p>
            <a:r>
              <a:rPr lang="en-US" dirty="0" smtClean="0"/>
              <a:t>GRANT CONNECT TO TEST;</a:t>
            </a:r>
          </a:p>
          <a:p>
            <a:r>
              <a:rPr lang="en-US" dirty="0" smtClean="0"/>
              <a:t>CONNECT TEST/TEST1234;</a:t>
            </a:r>
          </a:p>
          <a:p>
            <a:endParaRPr lang="en-US" dirty="0"/>
          </a:p>
          <a:p>
            <a:r>
              <a:rPr lang="en-US" dirty="0" smtClean="0"/>
              <a:t>CONNECT </a:t>
            </a:r>
            <a:r>
              <a:rPr lang="en-US" dirty="0" smtClean="0"/>
              <a:t>TEST/TEST1234;</a:t>
            </a:r>
            <a:endParaRPr lang="en-US" dirty="0" smtClean="0"/>
          </a:p>
          <a:p>
            <a:r>
              <a:rPr lang="en-US" dirty="0" smtClean="0"/>
              <a:t>ALTER USER SCOTT IDENTIFIED BY TIGER;</a:t>
            </a:r>
          </a:p>
          <a:p>
            <a:r>
              <a:rPr lang="en-US" dirty="0" smtClean="0"/>
              <a:t>CONNECT SCOTT/TIGER;</a:t>
            </a:r>
          </a:p>
          <a:p>
            <a:endParaRPr lang="en-US" dirty="0" smtClean="0"/>
          </a:p>
          <a:p>
            <a:r>
              <a:rPr lang="en-US" dirty="0" smtClean="0"/>
              <a:t>DESC USER_TABLES;</a:t>
            </a:r>
          </a:p>
          <a:p>
            <a:r>
              <a:rPr lang="en-US" dirty="0" smtClean="0"/>
              <a:t>SELECT TABLE_NAME FROM USER_TABLES;</a:t>
            </a:r>
          </a:p>
          <a:p>
            <a:r>
              <a:rPr lang="en-US" dirty="0" smtClean="0"/>
              <a:t>CONNECT </a:t>
            </a:r>
            <a:r>
              <a:rPr lang="en-US" dirty="0" smtClean="0"/>
              <a:t>TEST/TEST1234;</a:t>
            </a:r>
          </a:p>
          <a:p>
            <a:endParaRPr lang="en-US" dirty="0"/>
          </a:p>
          <a:p>
            <a:r>
              <a:rPr lang="en-US" dirty="0" smtClean="0"/>
              <a:t>Oracle default table : </a:t>
            </a:r>
            <a:r>
              <a:rPr lang="en-US" dirty="0" err="1" smtClean="0"/>
              <a:t>user_tabels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dba_</a:t>
            </a:r>
            <a:r>
              <a:rPr lang="en-US" altLang="ko-KR" dirty="0" err="1" smtClean="0"/>
              <a:t>tables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dba_users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user_users</a:t>
            </a:r>
            <a:r>
              <a:rPr lang="en-US" altLang="ko-KR" dirty="0"/>
              <a:t>;</a:t>
            </a:r>
            <a:r>
              <a:rPr lang="en-US" altLang="ko-KR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7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 and Copy Table #2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0935" y="1859340"/>
            <a:ext cx="71870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EMP AS SELECT * FROM SCOTT.EMP;</a:t>
            </a:r>
          </a:p>
          <a:p>
            <a:r>
              <a:rPr lang="en-US" dirty="0" smtClean="0"/>
              <a:t>SELECT * FROM EMP;</a:t>
            </a:r>
          </a:p>
          <a:p>
            <a:r>
              <a:rPr lang="en-US" dirty="0" smtClean="0"/>
              <a:t>CREATE TABLE DEPT AS SELECT * FROM SCOTT.DEPT;</a:t>
            </a:r>
          </a:p>
          <a:p>
            <a:r>
              <a:rPr lang="en-US" dirty="0" smtClean="0"/>
              <a:t>CREATE TABLE BONUS AS SELECT * FROM SCOTT.BONUS;</a:t>
            </a:r>
          </a:p>
          <a:p>
            <a:r>
              <a:rPr lang="en-US" dirty="0" smtClean="0"/>
              <a:t>CREATE TABLE SALGRADE AS SELECT * FROM SCOTT.SALGRADE;</a:t>
            </a:r>
          </a:p>
        </p:txBody>
      </p:sp>
    </p:spTree>
    <p:extLst>
      <p:ext uri="{BB962C8B-B14F-4D97-AF65-F5344CB8AC3E}">
        <p14:creationId xmlns:p14="http://schemas.microsoft.com/office/powerpoint/2010/main" val="92135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TABLE, DESCRIBE #1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0935" y="1859340"/>
            <a:ext cx="58970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employee1    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employeeid</a:t>
            </a:r>
            <a:r>
              <a:rPr lang="en-US" dirty="0" smtClean="0"/>
              <a:t>      VARCHAR2(9) NOT NULL,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fname</a:t>
            </a:r>
            <a:r>
              <a:rPr lang="en-US" dirty="0" smtClean="0"/>
              <a:t>           VARCHAR2(8),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minit</a:t>
            </a:r>
            <a:r>
              <a:rPr lang="en-US" dirty="0" smtClean="0"/>
              <a:t>           VARCHAR2(2),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lname</a:t>
            </a:r>
            <a:r>
              <a:rPr lang="en-US" dirty="0" smtClean="0"/>
              <a:t>           VARCHAR2(8),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bdate</a:t>
            </a:r>
            <a:r>
              <a:rPr lang="en-US" dirty="0" smtClean="0"/>
              <a:t>           DATE,      </a:t>
            </a:r>
          </a:p>
          <a:p>
            <a:r>
              <a:rPr lang="en-US" dirty="0" smtClean="0"/>
              <a:t> address         VARCHAR2(27),      </a:t>
            </a:r>
          </a:p>
          <a:p>
            <a:r>
              <a:rPr lang="en-US" dirty="0" smtClean="0"/>
              <a:t> sex             VARCHAR2(1),      </a:t>
            </a:r>
          </a:p>
          <a:p>
            <a:r>
              <a:rPr lang="en-US" dirty="0" smtClean="0"/>
              <a:t> salary          NUMBER(7) NOT NULL,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superempid</a:t>
            </a:r>
            <a:r>
              <a:rPr lang="en-US" dirty="0" smtClean="0"/>
              <a:t>      VARCHAR2(9),  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dno</a:t>
            </a:r>
            <a:r>
              <a:rPr lang="en-US" dirty="0" smtClean="0"/>
              <a:t>             NUMBER(1) NOT NULL) ;</a:t>
            </a:r>
          </a:p>
          <a:p>
            <a:endParaRPr lang="en-US" dirty="0" smtClean="0"/>
          </a:p>
          <a:p>
            <a:r>
              <a:rPr lang="en-US" dirty="0" smtClean="0"/>
              <a:t>DESCRIBE employee1;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2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TABLE, DESCRIBE #2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4199" y="20440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emp_department_1</a:t>
            </a:r>
          </a:p>
          <a:p>
            <a:r>
              <a:rPr lang="en-US" dirty="0" smtClean="0"/>
              <a:t>AS 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minit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bdate</a:t>
            </a:r>
            <a:endParaRPr lang="en-US" dirty="0" smtClean="0"/>
          </a:p>
          <a:p>
            <a:r>
              <a:rPr lang="en-US" dirty="0" smtClean="0"/>
              <a:t>FROM employee1 WHERE </a:t>
            </a:r>
            <a:r>
              <a:rPr lang="en-US" dirty="0" err="1" smtClean="0"/>
              <a:t>dno</a:t>
            </a:r>
            <a:r>
              <a:rPr lang="en-US" dirty="0" smtClean="0"/>
              <a:t> = 1 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4199" y="3298089"/>
            <a:ext cx="303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DESCRIBE emp_department_1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199" y="3903942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high_pay_emp</a:t>
            </a:r>
            <a:endParaRPr lang="en-US" dirty="0" smtClean="0"/>
          </a:p>
          <a:p>
            <a:r>
              <a:rPr lang="en-US" dirty="0" smtClean="0"/>
              <a:t>AS SELECT *</a:t>
            </a:r>
          </a:p>
          <a:p>
            <a:r>
              <a:rPr lang="en-US" dirty="0" smtClean="0"/>
              <a:t>   FROM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   WHERE </a:t>
            </a:r>
            <a:r>
              <a:rPr lang="en-US" dirty="0" err="1" smtClean="0"/>
              <a:t>sal</a:t>
            </a:r>
            <a:r>
              <a:rPr lang="en-US" dirty="0" smtClean="0"/>
              <a:t> &gt; 1500 ;</a:t>
            </a:r>
          </a:p>
          <a:p>
            <a:endParaRPr lang="en-US" dirty="0"/>
          </a:p>
          <a:p>
            <a:r>
              <a:rPr lang="en-US" dirty="0" smtClean="0"/>
              <a:t>Select count(*) from </a:t>
            </a:r>
            <a:r>
              <a:rPr lang="en-US" dirty="0" err="1" smtClean="0"/>
              <a:t>high_pay_emp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3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TABLE DEFINITION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5316" y="17470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copy_of_employee</a:t>
            </a:r>
            <a:endParaRPr lang="en-US" dirty="0" smtClean="0"/>
          </a:p>
          <a:p>
            <a:r>
              <a:rPr lang="en-US" dirty="0" smtClean="0"/>
              <a:t>AS SELECT *</a:t>
            </a:r>
          </a:p>
          <a:p>
            <a:r>
              <a:rPr lang="en-US" dirty="0" smtClean="0"/>
              <a:t>   FROM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   WHERE 3=5 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5316" y="3269834"/>
            <a:ext cx="2939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DESCRIBE </a:t>
            </a:r>
            <a:r>
              <a:rPr lang="en-US" dirty="0" err="1" smtClean="0"/>
              <a:t>copy_of_employee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5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 #1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4239" y="1811110"/>
            <a:ext cx="8063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DROP TABLE department1;</a:t>
            </a:r>
          </a:p>
          <a:p>
            <a:endParaRPr lang="en-US" dirty="0" smtClean="0"/>
          </a:p>
          <a:p>
            <a:r>
              <a:rPr lang="en-US" dirty="0" smtClean="0"/>
              <a:t>CREATE TABLE department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dnumber</a:t>
            </a:r>
            <a:r>
              <a:rPr lang="en-US" dirty="0" smtClean="0"/>
              <a:t> NUMBER(1),</a:t>
            </a:r>
          </a:p>
          <a:p>
            <a:r>
              <a:rPr lang="en-US" dirty="0" err="1" smtClean="0"/>
              <a:t>dname</a:t>
            </a:r>
            <a:r>
              <a:rPr lang="en-US" dirty="0" smtClean="0"/>
              <a:t> VARCHAR2(15),</a:t>
            </a:r>
          </a:p>
          <a:p>
            <a:r>
              <a:rPr lang="en-US" dirty="0" err="1" smtClean="0"/>
              <a:t>mgrempid</a:t>
            </a:r>
            <a:r>
              <a:rPr lang="en-US" dirty="0" smtClean="0"/>
              <a:t> VARCHAR2(9),</a:t>
            </a:r>
          </a:p>
          <a:p>
            <a:r>
              <a:rPr lang="en-US" dirty="0" err="1" smtClean="0"/>
              <a:t>mgrstartdate</a:t>
            </a:r>
            <a:r>
              <a:rPr lang="en-US" dirty="0" smtClean="0"/>
              <a:t> DATE,</a:t>
            </a:r>
          </a:p>
          <a:p>
            <a:r>
              <a:rPr lang="en-US" dirty="0" smtClean="0"/>
              <a:t>CONSTRAINT </a:t>
            </a:r>
            <a:r>
              <a:rPr lang="en-US" dirty="0" err="1" smtClean="0"/>
              <a:t>pk_department</a:t>
            </a:r>
            <a:r>
              <a:rPr lang="en-US" dirty="0" smtClean="0"/>
              <a:t> PRIMARY KEY (</a:t>
            </a:r>
            <a:r>
              <a:rPr lang="en-US" dirty="0" err="1" smtClean="0"/>
              <a:t>dnumber</a:t>
            </a:r>
            <a:r>
              <a:rPr lang="en-US" dirty="0" smtClean="0"/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147208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 #2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4239" y="1790952"/>
            <a:ext cx="8063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employee2</a:t>
            </a:r>
          </a:p>
          <a:p>
            <a:r>
              <a:rPr lang="en-US" dirty="0" smtClean="0"/>
              <a:t> (</a:t>
            </a:r>
            <a:r>
              <a:rPr lang="en-US" dirty="0" err="1" smtClean="0"/>
              <a:t>employeeid</a:t>
            </a:r>
            <a:r>
              <a:rPr lang="en-US" dirty="0" smtClean="0"/>
              <a:t> VARCHAR2(9) NOT NULL,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fname</a:t>
            </a:r>
            <a:r>
              <a:rPr lang="en-US" dirty="0" smtClean="0"/>
              <a:t> VARCHAR2(8),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minit</a:t>
            </a:r>
            <a:r>
              <a:rPr lang="en-US" dirty="0" smtClean="0"/>
              <a:t> VARCHAR2(2),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lname</a:t>
            </a:r>
            <a:r>
              <a:rPr lang="en-US" dirty="0" smtClean="0"/>
              <a:t> VARCHAR2(8),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bdate</a:t>
            </a:r>
            <a:r>
              <a:rPr lang="en-US" dirty="0" smtClean="0"/>
              <a:t> DATE,</a:t>
            </a:r>
          </a:p>
          <a:p>
            <a:r>
              <a:rPr lang="en-US" dirty="0" smtClean="0"/>
              <a:t> address VARCHAR2(27),</a:t>
            </a:r>
          </a:p>
          <a:p>
            <a:r>
              <a:rPr lang="en-US" dirty="0" smtClean="0"/>
              <a:t> sex VARCHAR2(1),</a:t>
            </a:r>
          </a:p>
          <a:p>
            <a:r>
              <a:rPr lang="en-US" dirty="0" smtClean="0"/>
              <a:t> salary NUMBER(7) NOT NULL,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superempid</a:t>
            </a:r>
            <a:r>
              <a:rPr lang="en-US" dirty="0" smtClean="0"/>
              <a:t> VARCHAR2(9),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dno</a:t>
            </a:r>
            <a:r>
              <a:rPr lang="en-US" dirty="0" smtClean="0"/>
              <a:t> NUMBER(1) NOT NULL,</a:t>
            </a:r>
          </a:p>
          <a:p>
            <a:r>
              <a:rPr lang="en-US" dirty="0" smtClean="0"/>
              <a:t> CONSTRAINT </a:t>
            </a:r>
            <a:r>
              <a:rPr lang="en-US" dirty="0" err="1" smtClean="0"/>
              <a:t>pk_employee</a:t>
            </a:r>
            <a:r>
              <a:rPr lang="en-US" dirty="0" smtClean="0"/>
              <a:t> PRIMARY KEY (</a:t>
            </a:r>
            <a:r>
              <a:rPr lang="en-US" dirty="0" err="1" smtClean="0"/>
              <a:t>employeeid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CONSTRAINT </a:t>
            </a:r>
            <a:r>
              <a:rPr lang="en-US" dirty="0" err="1" smtClean="0"/>
              <a:t>fk_department</a:t>
            </a:r>
            <a:r>
              <a:rPr lang="en-US" dirty="0" smtClean="0"/>
              <a:t> FOREIGN KEY (</a:t>
            </a:r>
            <a:r>
              <a:rPr lang="en-US" dirty="0" err="1" smtClean="0"/>
              <a:t>dno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 REFERENCES department (</a:t>
            </a:r>
            <a:r>
              <a:rPr lang="en-US" dirty="0" err="1" smtClean="0"/>
              <a:t>dnumber</a:t>
            </a:r>
            <a:r>
              <a:rPr lang="en-US" dirty="0" smtClean="0"/>
              <a:t>) ON DELETE CASCADE);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6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1065</Words>
  <Application>Microsoft Office PowerPoint</Application>
  <PresentationFormat>화면 슬라이드 쇼(4:3)</PresentationFormat>
  <Paragraphs>192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Theme</vt:lpstr>
      <vt:lpstr>ORACLE SQL/PLUS</vt:lpstr>
      <vt:lpstr>SQL Statement</vt:lpstr>
      <vt:lpstr>Create User and Copy Table #1</vt:lpstr>
      <vt:lpstr>Create User and Copy Table #2</vt:lpstr>
      <vt:lpstr>CREATE TABLE, DESCRIBE #1</vt:lpstr>
      <vt:lpstr>CREATE TABLE, DESCRIBE #2</vt:lpstr>
      <vt:lpstr>COPY TABLE DEFINITION</vt:lpstr>
      <vt:lpstr>REFERENTIAL INTEGRITY #1</vt:lpstr>
      <vt:lpstr>REFERENTIAL INTEGRITY #2</vt:lpstr>
      <vt:lpstr>REFERENTIAL INTEGRITY #3</vt:lpstr>
      <vt:lpstr>ALTER TABLE</vt:lpstr>
      <vt:lpstr>DBA Privillege</vt:lpstr>
      <vt:lpstr>CREATE VIEW</vt:lpstr>
      <vt:lpstr>CREATE SEQUENCES</vt:lpstr>
      <vt:lpstr>CREATE SYNONYM</vt:lpstr>
      <vt:lpstr>UPDATE, ROLLBACK</vt:lpstr>
      <vt:lpstr>INSERT, COMMIT</vt:lpstr>
      <vt:lpstr>USING SYSTEM CATALOG</vt:lpstr>
      <vt:lpstr>DUAL, Functions</vt:lpstr>
      <vt:lpstr>PowerPoint 프레젠테이션</vt:lpstr>
      <vt:lpstr>PowerPoint 프레젠테이션</vt:lpstr>
      <vt:lpstr>PowerPoint 프레젠테이션</vt:lpstr>
    </vt:vector>
  </TitlesOfParts>
  <Company>ECG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SQL/PLUS</dc:title>
  <dc:creator>Eric Kim</dc:creator>
  <cp:lastModifiedBy>내문서</cp:lastModifiedBy>
  <cp:revision>40</cp:revision>
  <dcterms:created xsi:type="dcterms:W3CDTF">2015-03-29T20:33:12Z</dcterms:created>
  <dcterms:modified xsi:type="dcterms:W3CDTF">2016-04-18T05:55:51Z</dcterms:modified>
</cp:coreProperties>
</file>