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64"/>
  </p:notesMasterIdLst>
  <p:handoutMasterIdLst>
    <p:handoutMasterId r:id="rId65"/>
  </p:handoutMasterIdLst>
  <p:sldIdLst>
    <p:sldId id="349" r:id="rId2"/>
    <p:sldId id="548" r:id="rId3"/>
    <p:sldId id="640" r:id="rId4"/>
    <p:sldId id="549" r:id="rId5"/>
    <p:sldId id="550" r:id="rId6"/>
    <p:sldId id="590" r:id="rId7"/>
    <p:sldId id="641" r:id="rId8"/>
    <p:sldId id="551" r:id="rId9"/>
    <p:sldId id="552" r:id="rId10"/>
    <p:sldId id="597" r:id="rId11"/>
    <p:sldId id="554" r:id="rId12"/>
    <p:sldId id="555" r:id="rId13"/>
    <p:sldId id="642" r:id="rId14"/>
    <p:sldId id="556" r:id="rId15"/>
    <p:sldId id="598" r:id="rId16"/>
    <p:sldId id="557" r:id="rId17"/>
    <p:sldId id="643" r:id="rId18"/>
    <p:sldId id="593" r:id="rId19"/>
    <p:sldId id="596" r:id="rId20"/>
    <p:sldId id="645" r:id="rId21"/>
    <p:sldId id="644" r:id="rId22"/>
    <p:sldId id="558" r:id="rId23"/>
    <p:sldId id="599" r:id="rId24"/>
    <p:sldId id="600" r:id="rId25"/>
    <p:sldId id="601" r:id="rId26"/>
    <p:sldId id="602" r:id="rId27"/>
    <p:sldId id="603" r:id="rId28"/>
    <p:sldId id="604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27" r:id="rId51"/>
    <p:sldId id="628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36" r:id="rId60"/>
    <p:sldId id="637" r:id="rId61"/>
    <p:sldId id="638" r:id="rId62"/>
    <p:sldId id="639" r:id="rId63"/>
  </p:sldIdLst>
  <p:sldSz cx="9144000" cy="6858000" type="screen4x3"/>
  <p:notesSz cx="6845300" cy="93964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660033"/>
    <a:srgbClr val="A50021"/>
    <a:srgbClr val="990033"/>
    <a:srgbClr val="CC66FF"/>
    <a:srgbClr val="FF0000"/>
    <a:srgbClr val="FF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843" y="-58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46402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Impact" panose="020B0806030902050204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48275" y="9083675"/>
            <a:ext cx="1597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3BAFAD4E-351A-4629-A222-D0E78FAE1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7274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Impact" panose="020B0806030902050204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0"/>
            <a:ext cx="29654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99E86CF2-E641-402E-A053-D003BC2DF720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3211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79866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ko-KR" altLang="ko-KR" sz="24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019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350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68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1434" tIns="45716" rIns="91434" bIns="45716"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9299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1434" tIns="45716" rIns="91434" bIns="45716"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7802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8500"/>
            <a:ext cx="4538663" cy="3403600"/>
          </a:xfrm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62450"/>
            <a:ext cx="5078413" cy="4065588"/>
          </a:xfrm>
          <a:noFill/>
        </p:spPr>
        <p:txBody>
          <a:bodyPr lIns="90419" tIns="44416" rIns="90419" bIns="44416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ko-KR" altLang="ko-KR" sz="220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credential: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bring a computer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die photo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wafer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r>
              <a:rPr lang="en-US" altLang="ko-KR" smtClean="0">
                <a:ea typeface="굴림" panose="020B0600000101010101" pitchFamily="50" charset="-127"/>
              </a:rPr>
              <a:t>: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This can be an hidden slide.  I just want to use this to do my own planning.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I have rearranged Culler’s lecture slides slightly and add more slides.  This covers everything he covers in his first lecture (and more) but may 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We will save the fun part, “ Levels of Organization,” at the end (so student can stay awake): I will show the internal stricture of the SS10/20.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r>
              <a:rPr lang="en-US" altLang="ko-KR" smtClean="0">
                <a:ea typeface="굴림" panose="020B0600000101010101" pitchFamily="50" charset="-127"/>
              </a:rPr>
              <a:t>Notes to Patterson: You may want to edit the slides in your section or add extra slides to taylor your needs. </a:t>
            </a: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1696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C11F-53C2-4641-A564-35A5A37FAD78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93507-AF8C-4A9E-BC2C-6888C2EF1E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82990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C381-C788-439C-AF00-0FA58C1E1805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8C207-AEB4-41C6-809A-6DBF349360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4015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0A5EE-54B0-425C-B963-52A8FAAA6BC6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CE6B3-7700-4D45-92A7-42917E7FFE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25636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2475" cy="3683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3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151D-373F-484E-9C8D-64E2791F5BEE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1B6F8-2546-4FC5-81DD-68F978A297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5292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CEC1-5680-4966-BF71-485DE6A1D074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D1FC5-0D4E-44F5-8DC7-F63194400E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0749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7E704-951B-49EE-9076-6D73F88A5F86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9425E-5936-43E7-8068-D9236AFC09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9194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6F4F3-A7C7-4338-A1A4-53A5B4F37577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63586-DF52-43D0-A81C-2BD04E8358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77715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66746-1656-435C-90B6-A1BC8F4C63E5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79E1-A3EE-4E16-9783-44C99C85D1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145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24E6B-EF00-40FE-8319-2ED5574D3C43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0518C-5C0E-4D69-93D3-650E0B3E5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62123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29978-2522-4D8B-A340-636937D4D023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7E695-0884-4DE0-85FE-5F53CFF050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55338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A3AE-255C-4CF1-A0E2-72E2A739CD10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817A-470A-4778-AD5C-EE19435C6A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4653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754A53-82B7-4A33-81F2-240501F4D8A1}" type="datetime1">
              <a:rPr lang="en-US" altLang="ko-KR"/>
              <a:pPr>
                <a:defRPr/>
              </a:pPr>
              <a:t>4/21/2015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DF1836-C39C-45C7-BCF7-563E4642B7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</a:defRPr>
      </a:lvl2pPr>
      <a:lvl3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</a:defRPr>
      </a:lvl3pPr>
      <a:lvl4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</a:defRPr>
      </a:lvl4pPr>
      <a:lvl5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</a:defRPr>
      </a:lvl5pPr>
      <a:lvl6pPr marL="4572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</a:defRPr>
      </a:lvl6pPr>
      <a:lvl7pPr marL="9144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</a:defRPr>
      </a:lvl7pPr>
      <a:lvl8pPr marL="13716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</a:defRPr>
      </a:lvl8pPr>
      <a:lvl9pPr marL="18288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</a:defRPr>
      </a:lvl9pPr>
    </p:titleStyle>
    <p:bodyStyle>
      <a:lvl1pPr marL="171450" indent="-171450" algn="l" defTabSz="685800" rtl="0" eaLnBrk="0" fontAlgn="base" latinLnBrk="1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1.wmf"/><Relationship Id="rId9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This Lecture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1" charset="2"/>
              <a:buNone/>
            </a:pPr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sz="2800" dirty="0" smtClean="0">
                <a:ea typeface="ＭＳ Ｐゴシック" panose="020B0600070205080204" pitchFamily="34" charset="-128"/>
              </a:rPr>
              <a:t>Chapter 5: Synchronous Sequential Logic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989675-02A7-4BC5-8FC9-E03CAD91CB52}" type="slidenum">
              <a:rPr lang="en-US" altLang="ko-KR" sz="1400" smtClean="0">
                <a:solidFill>
                  <a:schemeClr val="bg2"/>
                </a:solidFill>
              </a:rPr>
              <a:pPr/>
              <a:t>1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C4A0C4-21AA-4AEA-9A44-C445D2A75435}" type="slidenum">
              <a:rPr lang="en-US" altLang="ko-KR" sz="1400" smtClean="0">
                <a:solidFill>
                  <a:schemeClr val="bg2"/>
                </a:solidFill>
              </a:rPr>
              <a:pPr/>
              <a:t>10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15363" name="Picture 2" descr="AACFLQ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82962"/>
            <a:ext cx="82264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D Latch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91160" y="1014825"/>
            <a:ext cx="860044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S=D and R=D’</a:t>
            </a:r>
          </a:p>
          <a:p>
            <a:pPr lvl="1"/>
            <a:r>
              <a:rPr lang="en-US" altLang="ko-KR" sz="1800" dirty="0"/>
              <a:t>Ensure S and R are never equal to 1 at the same time</a:t>
            </a:r>
          </a:p>
          <a:p>
            <a:pPr lvl="1"/>
            <a:r>
              <a:rPr lang="en-US" altLang="ko-KR" sz="1800" dirty="0"/>
              <a:t>Eliminate the undesirable conditions of the indeterminate state in the </a:t>
            </a:r>
            <a:r>
              <a:rPr lang="en-US" altLang="ko-KR" sz="1800" dirty="0" smtClean="0"/>
              <a:t>SR latch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One output Q and two inputs: D (data) and C (control)</a:t>
            </a:r>
          </a:p>
          <a:p>
            <a:pPr lvl="1"/>
            <a:r>
              <a:rPr lang="en-US" altLang="ko-KR" sz="1800" dirty="0" smtClean="0"/>
              <a:t>Q </a:t>
            </a:r>
            <a:r>
              <a:rPr lang="en-US" altLang="ko-KR" sz="1800" dirty="0"/>
              <a:t>= D when C=1</a:t>
            </a:r>
          </a:p>
          <a:p>
            <a:pPr lvl="1"/>
            <a:r>
              <a:rPr lang="en-US" altLang="ko-KR" sz="1800" dirty="0"/>
              <a:t>Q = no change when C=0.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124200" y="6278562"/>
            <a:ext cx="3124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/>
              <a:t> </a:t>
            </a:r>
            <a:r>
              <a:rPr lang="en-US" altLang="ko-KR" sz="1800">
                <a:solidFill>
                  <a:srgbClr val="FF0000"/>
                </a:solidFill>
              </a:rPr>
              <a:t>Also called a transparent latch</a:t>
            </a:r>
            <a:endParaRPr lang="en-US" altLang="ko-KR" sz="1800"/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133600" y="315436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33600" y="3763962"/>
            <a:ext cx="722313" cy="1082675"/>
            <a:chOff x="1344" y="1968"/>
            <a:chExt cx="455" cy="682"/>
          </a:xfrm>
        </p:grpSpPr>
        <p:sp>
          <p:nvSpPr>
            <p:cNvPr id="15375" name="Text Box 8"/>
            <p:cNvSpPr txBox="1">
              <a:spLocks noChangeArrowheads="1"/>
            </p:cNvSpPr>
            <p:nvPr/>
          </p:nvSpPr>
          <p:spPr bwMode="auto">
            <a:xfrm>
              <a:off x="1344" y="216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/>
                <a:t>1</a:t>
              </a:r>
            </a:p>
          </p:txBody>
        </p:sp>
        <p:sp>
          <p:nvSpPr>
            <p:cNvPr id="15376" name="Text Box 9"/>
            <p:cNvSpPr txBox="1">
              <a:spLocks noChangeArrowheads="1"/>
            </p:cNvSpPr>
            <p:nvPr/>
          </p:nvSpPr>
          <p:spPr bwMode="auto">
            <a:xfrm>
              <a:off x="1728" y="196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/>
                <a:t>1</a:t>
              </a:r>
            </a:p>
          </p:txBody>
        </p:sp>
        <p:sp>
          <p:nvSpPr>
            <p:cNvPr id="15377" name="Text Box 10"/>
            <p:cNvSpPr txBox="1">
              <a:spLocks noChangeArrowheads="1"/>
            </p:cNvSpPr>
            <p:nvPr/>
          </p:nvSpPr>
          <p:spPr bwMode="auto">
            <a:xfrm>
              <a:off x="1728" y="249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/>
                <a:t>1</a:t>
              </a:r>
            </a:p>
          </p:txBody>
        </p:sp>
      </p:grp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2133600" y="483076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0</a:t>
            </a: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3657600" y="505936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3733800" y="330676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0</a:t>
            </a:r>
          </a:p>
        </p:txBody>
      </p:sp>
      <p:sp>
        <p:nvSpPr>
          <p:cNvPr id="708622" name="Text Box 14"/>
          <p:cNvSpPr txBox="1">
            <a:spLocks noChangeArrowheads="1"/>
          </p:cNvSpPr>
          <p:nvPr/>
        </p:nvSpPr>
        <p:spPr bwMode="auto">
          <a:xfrm>
            <a:off x="5105400" y="498316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0</a:t>
            </a:r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4114800" y="452596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5486400" y="338296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708619" grpId="0" autoUpdateAnimBg="0"/>
      <p:bldP spid="708620" grpId="0" autoUpdateAnimBg="0"/>
      <p:bldP spid="708621" grpId="0" autoUpdateAnimBg="0"/>
      <p:bldP spid="708622" grpId="0" autoUpdateAnimBg="0"/>
      <p:bldP spid="708623" grpId="0" autoUpdateAnimBg="0"/>
      <p:bldP spid="7086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599D-239D-49DD-A768-0F3FAEE4F06D}" type="slidenum">
              <a:rPr lang="en-US" altLang="ko-KR" sz="1400" smtClean="0">
                <a:solidFill>
                  <a:schemeClr val="bg2"/>
                </a:solidFill>
              </a:rPr>
              <a:pPr/>
              <a:t>11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16387" name="Picture 2" descr="AACFLQ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776922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1000" y="508794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 dirty="0">
                <a:solidFill>
                  <a:schemeClr val="tx2"/>
                </a:solidFill>
              </a:rPr>
              <a:t>Diagrams, Function Tables, </a:t>
            </a:r>
            <a:r>
              <a:rPr kumimoji="1" lang="en-US" altLang="ko-KR" sz="3200" dirty="0" smtClean="0">
                <a:solidFill>
                  <a:schemeClr val="tx2"/>
                </a:solidFill>
              </a:rPr>
              <a:t>and Graphic </a:t>
            </a:r>
            <a:r>
              <a:rPr kumimoji="1" lang="en-US" altLang="ko-KR" sz="3200" dirty="0">
                <a:solidFill>
                  <a:schemeClr val="tx2"/>
                </a:solidFill>
              </a:rPr>
              <a:t>Symbols for Latches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5826"/>
            <a:ext cx="8763000" cy="3529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A0363B-0579-468B-9ACF-C6594F272BD3}" type="slidenum">
              <a:rPr lang="en-US" altLang="ko-KR" sz="1400" smtClean="0">
                <a:solidFill>
                  <a:schemeClr val="bg2"/>
                </a:solidFill>
              </a:rPr>
              <a:pPr/>
              <a:t>12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 dirty="0">
                <a:solidFill>
                  <a:schemeClr val="tx2"/>
                </a:solidFill>
              </a:rPr>
              <a:t>Flip-Flips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879519"/>
            <a:ext cx="8991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 trigger: the momentary change to switch the </a:t>
            </a:r>
            <a:r>
              <a:rPr lang="en-US" altLang="ko-KR" sz="2400" dirty="0" smtClean="0"/>
              <a:t>state of </a:t>
            </a:r>
            <a:r>
              <a:rPr lang="en-US" altLang="ko-KR" sz="2400" dirty="0"/>
              <a:t>a latch or flip-flop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The transition it causes is said to trigger the flip-flop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Types of triggers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Level triggered – latches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D latch is triggered every time the pulse stays at logic 1 level.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 Be used as a temporary storage between a unit and its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Edge triggered – </a:t>
            </a:r>
            <a:r>
              <a:rPr lang="en-US" altLang="ko-KR" sz="2400" dirty="0" smtClean="0"/>
              <a:t>flip-flops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If </a:t>
            </a:r>
            <a:r>
              <a:rPr lang="en-US" altLang="ko-KR" sz="2400" dirty="0"/>
              <a:t>level-triggered flip-flops are used, the feedback path may </a:t>
            </a:r>
            <a:r>
              <a:rPr lang="en-US" altLang="ko-KR" sz="2400" dirty="0" smtClean="0"/>
              <a:t>cause instability </a:t>
            </a:r>
            <a:r>
              <a:rPr lang="en-US" altLang="ko-KR" sz="2400" dirty="0"/>
              <a:t>problem as long as the clock pulse stays in the active </a:t>
            </a:r>
            <a:r>
              <a:rPr lang="en-US" altLang="ko-KR" sz="2400" dirty="0" smtClean="0"/>
              <a:t>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triggered </a:t>
            </a:r>
            <a:r>
              <a:rPr lang="en-US" altLang="ko-KR" sz="2400" dirty="0"/>
              <a:t>only during a signal transition (0⇒1 or 1⇒0)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A0363B-0579-468B-9ACF-C6594F272BD3}" type="slidenum">
              <a:rPr lang="en-US" altLang="ko-KR" sz="1400" smtClean="0">
                <a:solidFill>
                  <a:schemeClr val="bg2"/>
                </a:solidFill>
              </a:rPr>
              <a:pPr/>
              <a:t>13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17411" name="Picture 2" descr="AACFLQ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5484813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 dirty="0" smtClean="0">
                <a:solidFill>
                  <a:schemeClr val="tx2"/>
                </a:solidFill>
              </a:rPr>
              <a:t>Flip-Flips</a:t>
            </a:r>
            <a:endParaRPr kumimoji="1" lang="en-US" altLang="ko-KR" sz="3200" dirty="0">
              <a:solidFill>
                <a:schemeClr val="tx2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91160" y="1162685"/>
            <a:ext cx="837184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400" dirty="0"/>
              <a:t>Many flip-flops are </a:t>
            </a:r>
            <a:r>
              <a:rPr lang="en-US" altLang="ko-KR" sz="2400" b="1" i="1" dirty="0">
                <a:solidFill>
                  <a:srgbClr val="FF0000"/>
                </a:solidFill>
              </a:rPr>
              <a:t>edge triggered</a:t>
            </a:r>
            <a:r>
              <a:rPr lang="en-US" altLang="ko-KR" sz="2400" dirty="0"/>
              <a:t>: </a:t>
            </a:r>
            <a:endParaRPr lang="en-US" altLang="ko-KR" sz="2400" dirty="0" smtClean="0"/>
          </a:p>
          <a:p>
            <a:r>
              <a:rPr lang="en-US" altLang="ko-KR" sz="2400" dirty="0" smtClean="0"/>
              <a:t>They </a:t>
            </a:r>
            <a:r>
              <a:rPr lang="en-US" altLang="ko-KR" sz="2400" dirty="0"/>
              <a:t>respond to the input only </a:t>
            </a:r>
            <a:r>
              <a:rPr lang="en-US" altLang="ko-KR" sz="2400" dirty="0" smtClean="0"/>
              <a:t>during transition </a:t>
            </a:r>
            <a:r>
              <a:rPr lang="en-US" altLang="ko-KR" sz="2400" dirty="0"/>
              <a:t>from 0 to 1 or from 1 to 0.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30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C95BC0-3027-43A1-8D4E-2AA9232B9F8F}" type="slidenum">
              <a:rPr lang="en-US" altLang="ko-KR" sz="1400" smtClean="0">
                <a:solidFill>
                  <a:schemeClr val="bg2"/>
                </a:solidFill>
              </a:rPr>
              <a:pPr/>
              <a:t>14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18435" name="Picture 2" descr="AACFLQ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0037"/>
            <a:ext cx="6399213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Edge-Triggered D Flip-Flop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905000" y="3729037"/>
            <a:ext cx="4648200" cy="2362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1219200" y="53594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sp>
        <p:nvSpPr>
          <p:cNvPr id="665608" name="Text Box 8"/>
          <p:cNvSpPr txBox="1">
            <a:spLocks noChangeArrowheads="1"/>
          </p:cNvSpPr>
          <p:nvPr/>
        </p:nvSpPr>
        <p:spPr bwMode="auto">
          <a:xfrm>
            <a:off x="1371600" y="4033837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sp>
        <p:nvSpPr>
          <p:cNvPr id="665609" name="Text Box 9"/>
          <p:cNvSpPr txBox="1">
            <a:spLocks noChangeArrowheads="1"/>
          </p:cNvSpPr>
          <p:nvPr/>
        </p:nvSpPr>
        <p:spPr bwMode="auto">
          <a:xfrm>
            <a:off x="3352800" y="5405437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0</a:t>
            </a:r>
          </a:p>
        </p:txBody>
      </p:sp>
      <p:sp>
        <p:nvSpPr>
          <p:cNvPr id="665610" name="Text Box 10"/>
          <p:cNvSpPr txBox="1">
            <a:spLocks noChangeArrowheads="1"/>
          </p:cNvSpPr>
          <p:nvPr/>
        </p:nvSpPr>
        <p:spPr bwMode="auto">
          <a:xfrm>
            <a:off x="4038600" y="4033837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sp>
        <p:nvSpPr>
          <p:cNvPr id="665611" name="Text Box 11"/>
          <p:cNvSpPr txBox="1">
            <a:spLocks noChangeArrowheads="1"/>
          </p:cNvSpPr>
          <p:nvPr/>
        </p:nvSpPr>
        <p:spPr bwMode="auto">
          <a:xfrm>
            <a:off x="3200400" y="3805237"/>
            <a:ext cx="296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Data blocked here while  CLK =1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6400" y="907669"/>
            <a:ext cx="873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Store binary info during transition</a:t>
            </a:r>
          </a:p>
          <a:p>
            <a:r>
              <a:rPr lang="en-US" altLang="ko-KR" sz="2400" dirty="0"/>
              <a:t>Master-slave D flip-flop</a:t>
            </a:r>
          </a:p>
          <a:p>
            <a:r>
              <a:rPr lang="en-US" altLang="ko-KR" sz="2400" dirty="0"/>
              <a:t>two separate latch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 master latch (positive-level triggered)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 slave latch (negative-level triggered)</a:t>
            </a:r>
          </a:p>
          <a:p>
            <a:r>
              <a:rPr lang="en-US" altLang="ko-KR" sz="2400" dirty="0"/>
              <a:t>change only during negative edge of </a:t>
            </a:r>
            <a:r>
              <a:rPr lang="en-US" altLang="ko-KR" sz="2400" dirty="0" smtClean="0"/>
              <a:t>clock (1-&gt;0)</a:t>
            </a:r>
            <a:endParaRPr lang="en-US" altLang="ko-KR" sz="2400" dirty="0"/>
          </a:p>
          <a:p>
            <a:r>
              <a:rPr lang="en-US" altLang="ko-KR" sz="2400" dirty="0"/>
              <a:t> longer propagation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7" grpId="0" autoUpdateAnimBg="0"/>
      <p:bldP spid="665608" grpId="0" autoUpdateAnimBg="0"/>
      <p:bldP spid="665609" grpId="0" autoUpdateAnimBg="0"/>
      <p:bldP spid="665610" grpId="0" autoUpdateAnimBg="0"/>
      <p:bldP spid="6656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BBEAB-C114-4B07-8876-65CA398B3E04}" type="slidenum">
              <a:rPr lang="en-US" altLang="ko-KR" sz="1400" smtClean="0">
                <a:solidFill>
                  <a:schemeClr val="bg2"/>
                </a:solidFill>
              </a:rPr>
              <a:pPr/>
              <a:t>15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19459" name="Picture 2" descr="AACFLQ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6399213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Edge-Triggered D Flip-Flop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33400" y="1443593"/>
            <a:ext cx="7803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400" dirty="0"/>
              <a:t>The output can change only when clock goes from 1 to 0.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590800" y="2895600"/>
            <a:ext cx="4648200" cy="2362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709638" name="Text Box 6"/>
          <p:cNvSpPr txBox="1">
            <a:spLocks noChangeArrowheads="1"/>
          </p:cNvSpPr>
          <p:nvPr/>
        </p:nvSpPr>
        <p:spPr bwMode="auto">
          <a:xfrm>
            <a:off x="1905000" y="45259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0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/>
        </p:nvSpPr>
        <p:spPr bwMode="auto">
          <a:xfrm>
            <a:off x="2057400" y="32004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sp>
        <p:nvSpPr>
          <p:cNvPr id="709640" name="Text Box 8"/>
          <p:cNvSpPr txBox="1">
            <a:spLocks noChangeArrowheads="1"/>
          </p:cNvSpPr>
          <p:nvPr/>
        </p:nvSpPr>
        <p:spPr bwMode="auto">
          <a:xfrm>
            <a:off x="4038600" y="45720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sp>
        <p:nvSpPr>
          <p:cNvPr id="709641" name="Text Box 9"/>
          <p:cNvSpPr txBox="1">
            <a:spLocks noChangeArrowheads="1"/>
          </p:cNvSpPr>
          <p:nvPr/>
        </p:nvSpPr>
        <p:spPr bwMode="auto">
          <a:xfrm>
            <a:off x="4724400" y="32004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sp>
        <p:nvSpPr>
          <p:cNvPr id="709642" name="Text Box 10"/>
          <p:cNvSpPr txBox="1">
            <a:spLocks noChangeArrowheads="1"/>
          </p:cNvSpPr>
          <p:nvPr/>
        </p:nvSpPr>
        <p:spPr bwMode="auto">
          <a:xfrm>
            <a:off x="3886200" y="2971800"/>
            <a:ext cx="2906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Data passes here while  CLK =0</a:t>
            </a:r>
          </a:p>
        </p:txBody>
      </p:sp>
      <p:sp>
        <p:nvSpPr>
          <p:cNvPr id="709643" name="Text Box 11"/>
          <p:cNvSpPr txBox="1">
            <a:spLocks noChangeArrowheads="1"/>
          </p:cNvSpPr>
          <p:nvPr/>
        </p:nvSpPr>
        <p:spPr bwMode="auto">
          <a:xfrm>
            <a:off x="7391400" y="32004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8" grpId="0" autoUpdateAnimBg="0"/>
      <p:bldP spid="709639" grpId="0" autoUpdateAnimBg="0"/>
      <p:bldP spid="709640" grpId="0" autoUpdateAnimBg="0"/>
      <p:bldP spid="709641" grpId="0" autoUpdateAnimBg="0"/>
      <p:bldP spid="709642" grpId="0" autoUpdateAnimBg="0"/>
      <p:bldP spid="7096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7D6399-E685-4BA1-B24F-2398D9E13E23}" type="slidenum">
              <a:rPr lang="en-US" altLang="ko-KR" sz="1400" smtClean="0">
                <a:solidFill>
                  <a:schemeClr val="bg2"/>
                </a:solidFill>
              </a:rPr>
              <a:pPr/>
              <a:t>16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Positive Edge-Triggered D Flip-Flop</a:t>
            </a: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2057400" y="2209800"/>
            <a:ext cx="4800600" cy="4000500"/>
            <a:chOff x="1344" y="960"/>
            <a:chExt cx="3024" cy="2520"/>
          </a:xfrm>
        </p:grpSpPr>
        <p:pic>
          <p:nvPicPr>
            <p:cNvPr id="20490" name="Picture 2" descr="AACFLQE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056"/>
              <a:ext cx="3024" cy="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Rectangle 5"/>
            <p:cNvSpPr>
              <a:spLocks noChangeArrowheads="1"/>
            </p:cNvSpPr>
            <p:nvPr/>
          </p:nvSpPr>
          <p:spPr bwMode="auto">
            <a:xfrm>
              <a:off x="1872" y="960"/>
              <a:ext cx="2256" cy="23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</p:grp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651351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How is this a positive edge triggered? Lets look at all possible scenarios:</a:t>
            </a:r>
          </a:p>
          <a:p>
            <a:endParaRPr lang="en-US" altLang="ko-KR"/>
          </a:p>
          <a:p>
            <a:r>
              <a:rPr lang="en-US" altLang="ko-KR"/>
              <a:t>a) CLK = 0, then  S=R=1 which causes the output to stay unchanged.</a:t>
            </a: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676400" y="38100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029200" y="2925763"/>
            <a:ext cx="112713" cy="1662112"/>
            <a:chOff x="3168" y="1843"/>
            <a:chExt cx="71" cy="1047"/>
          </a:xfrm>
        </p:grpSpPr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>
              <a:off x="3168" y="184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3168" y="273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en-US" altLang="ko-K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3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7D6399-E685-4BA1-B24F-2398D9E13E23}" type="slidenum">
              <a:rPr lang="en-US" altLang="ko-KR" sz="1400" smtClean="0">
                <a:solidFill>
                  <a:schemeClr val="bg2"/>
                </a:solidFill>
              </a:rPr>
              <a:pPr/>
              <a:t>17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Positive Edge-Triggered D Flip-Flop</a:t>
            </a: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457200" y="2355850"/>
            <a:ext cx="4800600" cy="4000500"/>
            <a:chOff x="1344" y="960"/>
            <a:chExt cx="3024" cy="2520"/>
          </a:xfrm>
        </p:grpSpPr>
        <p:pic>
          <p:nvPicPr>
            <p:cNvPr id="20490" name="Picture 2" descr="AACFLQE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056"/>
              <a:ext cx="3024" cy="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Rectangle 5"/>
            <p:cNvSpPr>
              <a:spLocks noChangeArrowheads="1"/>
            </p:cNvSpPr>
            <p:nvPr/>
          </p:nvSpPr>
          <p:spPr bwMode="auto">
            <a:xfrm>
              <a:off x="1872" y="960"/>
              <a:ext cx="2256" cy="23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</p:grp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651351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How is this a positive edge triggered? Lets look at all possible scenarios:</a:t>
            </a:r>
          </a:p>
          <a:p>
            <a:endParaRPr lang="en-US" altLang="ko-KR"/>
          </a:p>
          <a:p>
            <a:r>
              <a:rPr lang="en-US" altLang="ko-KR"/>
              <a:t>a) CLK = 0, then  S=R=1 which causes the output to stay unchanged.</a:t>
            </a: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76200" y="395605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29000" y="3071813"/>
            <a:ext cx="112713" cy="1662112"/>
            <a:chOff x="3168" y="1843"/>
            <a:chExt cx="71" cy="1047"/>
          </a:xfrm>
        </p:grpSpPr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>
              <a:off x="3168" y="184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3168" y="273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en-US" altLang="ko-KR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435" y="2428748"/>
            <a:ext cx="3086531" cy="36085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80608" y="3194050"/>
            <a:ext cx="1045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Q=R ⇒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8378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F7E193-FC71-4A83-9CBA-63012DB5804A}" type="slidenum">
              <a:rPr lang="en-US" altLang="ko-KR" sz="1400" smtClean="0">
                <a:solidFill>
                  <a:schemeClr val="bg2"/>
                </a:solidFill>
              </a:rPr>
              <a:pPr/>
              <a:t>18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981200" y="2286000"/>
            <a:ext cx="4800600" cy="4000500"/>
            <a:chOff x="1344" y="960"/>
            <a:chExt cx="3024" cy="2520"/>
          </a:xfrm>
        </p:grpSpPr>
        <p:pic>
          <p:nvPicPr>
            <p:cNvPr id="22549" name="Picture 4" descr="AACFLQE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056"/>
              <a:ext cx="3024" cy="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Rectangle 5"/>
            <p:cNvSpPr>
              <a:spLocks noChangeArrowheads="1"/>
            </p:cNvSpPr>
            <p:nvPr/>
          </p:nvSpPr>
          <p:spPr bwMode="auto">
            <a:xfrm>
              <a:off x="1872" y="960"/>
              <a:ext cx="2256" cy="23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</p:grp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Positive Edge-Triggered D Flip-Flop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775212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dirty="0"/>
              <a:t>What if CLK goes from 0 to 1? </a:t>
            </a:r>
            <a:r>
              <a:rPr lang="en-US" altLang="ko-KR" dirty="0" smtClean="0"/>
              <a:t>(</a:t>
            </a:r>
            <a:r>
              <a:rPr lang="ko-KR" altLang="en-US"/>
              <a:t>↑ </a:t>
            </a:r>
            <a:r>
              <a:rPr lang="ko-KR" altLang="en-US" smtClean="0"/>
              <a:t> </a:t>
            </a:r>
            <a:r>
              <a:rPr lang="en-US" altLang="ko-KR" dirty="0" smtClean="0"/>
              <a:t>: Positive-edge) </a:t>
            </a:r>
            <a:r>
              <a:rPr lang="en-US" altLang="ko-KR" dirty="0"/>
              <a:t>Q=D (state changes once)</a:t>
            </a:r>
          </a:p>
          <a:p>
            <a:endParaRPr lang="en-US" altLang="ko-KR" dirty="0"/>
          </a:p>
          <a:p>
            <a:r>
              <a:rPr lang="en-US" altLang="ko-KR" dirty="0"/>
              <a:t>a) D = 0, when CLK becomes 1, R changes </a:t>
            </a:r>
            <a:r>
              <a:rPr lang="en-US" altLang="ko-KR" dirty="0" smtClean="0"/>
              <a:t>1 to </a:t>
            </a:r>
            <a:r>
              <a:rPr lang="en-US" altLang="ko-KR" dirty="0"/>
              <a:t>0.  Flip-Flop goes to reset state. Q=0.</a:t>
            </a:r>
          </a:p>
          <a:p>
            <a:r>
              <a:rPr lang="en-US" altLang="ko-KR" dirty="0"/>
              <a:t>If D changes while CLK = 1, R remains </a:t>
            </a:r>
            <a:r>
              <a:rPr lang="en-US" altLang="ko-KR" dirty="0" smtClean="0"/>
              <a:t>1. </a:t>
            </a:r>
            <a:r>
              <a:rPr lang="en-US" altLang="ko-KR" dirty="0"/>
              <a:t>Q does not change.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47800" y="3840163"/>
            <a:ext cx="112713" cy="1539875"/>
            <a:chOff x="912" y="2419"/>
            <a:chExt cx="71" cy="970"/>
          </a:xfrm>
        </p:grpSpPr>
        <p:sp>
          <p:nvSpPr>
            <p:cNvPr id="22547" name="Text Box 18"/>
            <p:cNvSpPr txBox="1">
              <a:spLocks noChangeArrowheads="1"/>
            </p:cNvSpPr>
            <p:nvPr/>
          </p:nvSpPr>
          <p:spPr bwMode="auto">
            <a:xfrm>
              <a:off x="912" y="241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en-US" altLang="ko-KR"/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912" y="323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0</a:t>
              </a:r>
              <a:endParaRPr lang="en-US" altLang="ko-KR"/>
            </a:p>
          </p:txBody>
        </p:sp>
      </p:grp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4724400" y="51355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200400" y="2362200"/>
            <a:ext cx="569913" cy="2301875"/>
            <a:chOff x="2016" y="1488"/>
            <a:chExt cx="359" cy="1450"/>
          </a:xfrm>
        </p:grpSpPr>
        <p:sp>
          <p:nvSpPr>
            <p:cNvPr id="22545" name="Text Box 22"/>
            <p:cNvSpPr txBox="1">
              <a:spLocks noChangeArrowheads="1"/>
            </p:cNvSpPr>
            <p:nvPr/>
          </p:nvSpPr>
          <p:spPr bwMode="auto">
            <a:xfrm>
              <a:off x="2304" y="278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en-US" altLang="ko-KR"/>
            </a:p>
          </p:txBody>
        </p:sp>
        <p:sp>
          <p:nvSpPr>
            <p:cNvPr id="22546" name="Text Box 23"/>
            <p:cNvSpPr txBox="1">
              <a:spLocks noChangeArrowheads="1"/>
            </p:cNvSpPr>
            <p:nvPr/>
          </p:nvSpPr>
          <p:spPr bwMode="auto">
            <a:xfrm>
              <a:off x="2016" y="148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en-US" altLang="ko-KR"/>
            </a:p>
          </p:txBody>
        </p:sp>
      </p:grp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3200400" y="4419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/>
          </a:p>
        </p:txBody>
      </p:sp>
      <p:sp>
        <p:nvSpPr>
          <p:cNvPr id="703513" name="Text Box 25"/>
          <p:cNvSpPr txBox="1">
            <a:spLocks noChangeArrowheads="1"/>
          </p:cNvSpPr>
          <p:nvPr/>
        </p:nvSpPr>
        <p:spPr bwMode="auto">
          <a:xfrm>
            <a:off x="3200400" y="3657600"/>
            <a:ext cx="15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581400" y="2971800"/>
            <a:ext cx="4410075" cy="1112838"/>
            <a:chOff x="2256" y="1872"/>
            <a:chExt cx="2778" cy="701"/>
          </a:xfrm>
        </p:grpSpPr>
        <p:sp>
          <p:nvSpPr>
            <p:cNvPr id="22543" name="Text Box 27"/>
            <p:cNvSpPr txBox="1">
              <a:spLocks noChangeArrowheads="1"/>
            </p:cNvSpPr>
            <p:nvPr/>
          </p:nvSpPr>
          <p:spPr bwMode="auto">
            <a:xfrm>
              <a:off x="3120" y="1872"/>
              <a:ext cx="19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b="1" i="1" u="sng" dirty="0">
                  <a:solidFill>
                    <a:srgbClr val="006600"/>
                  </a:solidFill>
                </a:rPr>
                <a:t>S used to be 1 when CLK was 0</a:t>
              </a:r>
              <a:endParaRPr lang="en-US" altLang="ko-KR" dirty="0"/>
            </a:p>
          </p:txBody>
        </p:sp>
        <p:sp>
          <p:nvSpPr>
            <p:cNvPr id="22544" name="Text Box 28"/>
            <p:cNvSpPr txBox="1">
              <a:spLocks noChangeArrowheads="1"/>
            </p:cNvSpPr>
            <p:nvPr/>
          </p:nvSpPr>
          <p:spPr bwMode="auto">
            <a:xfrm>
              <a:off x="2256" y="241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/>
                <a:t>1</a:t>
              </a:r>
            </a:p>
          </p:txBody>
        </p:sp>
      </p:grpSp>
      <p:sp>
        <p:nvSpPr>
          <p:cNvPr id="703517" name="Text Box 29"/>
          <p:cNvSpPr txBox="1">
            <a:spLocks noChangeArrowheads="1"/>
          </p:cNvSpPr>
          <p:nvPr/>
        </p:nvSpPr>
        <p:spPr bwMode="auto">
          <a:xfrm>
            <a:off x="4572000" y="40687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en-US" altLang="ko-KR"/>
          </a:p>
        </p:txBody>
      </p:sp>
      <p:sp>
        <p:nvSpPr>
          <p:cNvPr id="703518" name="Text Box 30"/>
          <p:cNvSpPr txBox="1">
            <a:spLocks noChangeArrowheads="1"/>
          </p:cNvSpPr>
          <p:nvPr/>
        </p:nvSpPr>
        <p:spPr bwMode="auto">
          <a:xfrm>
            <a:off x="3581400" y="4800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en-US" altLang="ko-KR"/>
          </a:p>
        </p:txBody>
      </p:sp>
      <p:sp>
        <p:nvSpPr>
          <p:cNvPr id="703519" name="Text Box 31"/>
          <p:cNvSpPr txBox="1">
            <a:spLocks noChangeArrowheads="1"/>
          </p:cNvSpPr>
          <p:nvPr/>
        </p:nvSpPr>
        <p:spPr bwMode="auto">
          <a:xfrm>
            <a:off x="4267200" y="4800600"/>
            <a:ext cx="4745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b="1" i="1" u="sng">
                <a:solidFill>
                  <a:srgbClr val="3333FF"/>
                </a:solidFill>
              </a:rPr>
              <a:t>Since one input is 0 changes in D can’t change Q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09" grpId="0" autoUpdateAnimBg="0"/>
      <p:bldP spid="703512" grpId="0" autoUpdateAnimBg="0"/>
      <p:bldP spid="703513" grpId="0" autoUpdateAnimBg="0"/>
      <p:bldP spid="703517" grpId="0" autoUpdateAnimBg="0"/>
      <p:bldP spid="703518" grpId="0" autoUpdateAnimBg="0"/>
      <p:bldP spid="7035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3E9162-0049-4299-B394-4821FAD3BEF0}" type="slidenum">
              <a:rPr lang="en-US" altLang="ko-KR" sz="1400" smtClean="0">
                <a:solidFill>
                  <a:schemeClr val="bg2"/>
                </a:solidFill>
              </a:rPr>
              <a:pPr/>
              <a:t>19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1981200" y="2286000"/>
            <a:ext cx="4800600" cy="4000500"/>
            <a:chOff x="1344" y="960"/>
            <a:chExt cx="3024" cy="2520"/>
          </a:xfrm>
        </p:grpSpPr>
        <p:pic>
          <p:nvPicPr>
            <p:cNvPr id="23582" name="Picture 3" descr="AACFLQE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056"/>
              <a:ext cx="3024" cy="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3" name="Rectangle 4"/>
            <p:cNvSpPr>
              <a:spLocks noChangeArrowheads="1"/>
            </p:cNvSpPr>
            <p:nvPr/>
          </p:nvSpPr>
          <p:spPr bwMode="auto">
            <a:xfrm>
              <a:off x="1872" y="960"/>
              <a:ext cx="2256" cy="23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</p:grp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Positive Edge-Triggered D Flip-Flop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73723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What if CLK goes from 0 to 1? (Positive-edge)</a:t>
            </a:r>
          </a:p>
          <a:p>
            <a:endParaRPr lang="en-US" altLang="ko-KR"/>
          </a:p>
          <a:p>
            <a:r>
              <a:rPr lang="en-US" altLang="ko-KR"/>
              <a:t>b) D = 1, when CLK becomes 1, S changes to 0.  Flip-Flop goes to set state. Q=1.</a:t>
            </a:r>
          </a:p>
          <a:p>
            <a:r>
              <a:rPr lang="en-US" altLang="ko-KR"/>
              <a:t>If D changes while CLK = 1, R remains 0. Q does not change.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47800" y="3840163"/>
            <a:ext cx="112713" cy="1539875"/>
            <a:chOff x="912" y="2419"/>
            <a:chExt cx="71" cy="970"/>
          </a:xfrm>
        </p:grpSpPr>
        <p:sp>
          <p:nvSpPr>
            <p:cNvPr id="23580" name="Text Box 8"/>
            <p:cNvSpPr txBox="1">
              <a:spLocks noChangeArrowheads="1"/>
            </p:cNvSpPr>
            <p:nvPr/>
          </p:nvSpPr>
          <p:spPr bwMode="auto">
            <a:xfrm>
              <a:off x="912" y="241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en-US" altLang="ko-KR"/>
            </a:p>
          </p:txBody>
        </p:sp>
        <p:sp>
          <p:nvSpPr>
            <p:cNvPr id="23581" name="Text Box 9"/>
            <p:cNvSpPr txBox="1">
              <a:spLocks noChangeArrowheads="1"/>
            </p:cNvSpPr>
            <p:nvPr/>
          </p:nvSpPr>
          <p:spPr bwMode="auto">
            <a:xfrm>
              <a:off x="912" y="323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en-US" altLang="ko-KR"/>
            </a:p>
          </p:txBody>
        </p:sp>
      </p:grpSp>
      <p:sp>
        <p:nvSpPr>
          <p:cNvPr id="707594" name="Text Box 10"/>
          <p:cNvSpPr txBox="1">
            <a:spLocks noChangeArrowheads="1"/>
          </p:cNvSpPr>
          <p:nvPr/>
        </p:nvSpPr>
        <p:spPr bwMode="auto">
          <a:xfrm>
            <a:off x="4724400" y="51355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en-US" altLang="ko-KR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00400" y="2362200"/>
            <a:ext cx="569913" cy="2301875"/>
            <a:chOff x="2016" y="1488"/>
            <a:chExt cx="359" cy="1450"/>
          </a:xfrm>
        </p:grpSpPr>
        <p:sp>
          <p:nvSpPr>
            <p:cNvPr id="23578" name="Text Box 12"/>
            <p:cNvSpPr txBox="1">
              <a:spLocks noChangeArrowheads="1"/>
            </p:cNvSpPr>
            <p:nvPr/>
          </p:nvSpPr>
          <p:spPr bwMode="auto">
            <a:xfrm>
              <a:off x="2304" y="278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0</a:t>
              </a:r>
              <a:endParaRPr lang="en-US" altLang="ko-KR"/>
            </a:p>
          </p:txBody>
        </p:sp>
        <p:sp>
          <p:nvSpPr>
            <p:cNvPr id="23579" name="Text Box 13"/>
            <p:cNvSpPr txBox="1">
              <a:spLocks noChangeArrowheads="1"/>
            </p:cNvSpPr>
            <p:nvPr/>
          </p:nvSpPr>
          <p:spPr bwMode="auto">
            <a:xfrm>
              <a:off x="2016" y="148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0</a:t>
              </a:r>
              <a:endParaRPr lang="en-US" altLang="ko-KR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200400" y="3657600"/>
            <a:ext cx="152400" cy="1006475"/>
            <a:chOff x="2016" y="2304"/>
            <a:chExt cx="96" cy="634"/>
          </a:xfrm>
        </p:grpSpPr>
        <p:sp>
          <p:nvSpPr>
            <p:cNvPr id="23576" name="Text Box 14"/>
            <p:cNvSpPr txBox="1">
              <a:spLocks noChangeArrowheads="1"/>
            </p:cNvSpPr>
            <p:nvPr/>
          </p:nvSpPr>
          <p:spPr bwMode="auto">
            <a:xfrm>
              <a:off x="2016" y="278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en-US" altLang="ko-KR"/>
            </a:p>
          </p:txBody>
        </p:sp>
        <p:sp>
          <p:nvSpPr>
            <p:cNvPr id="23577" name="Text Box 15"/>
            <p:cNvSpPr txBox="1">
              <a:spLocks noChangeArrowheads="1"/>
            </p:cNvSpPr>
            <p:nvPr/>
          </p:nvSpPr>
          <p:spPr bwMode="auto">
            <a:xfrm>
              <a:off x="2016" y="2304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en-US" altLang="ko-KR"/>
            </a:p>
          </p:txBody>
        </p:sp>
      </p:grpSp>
      <p:sp>
        <p:nvSpPr>
          <p:cNvPr id="23562" name="Text Box 18"/>
          <p:cNvSpPr txBox="1">
            <a:spLocks noChangeArrowheads="1"/>
          </p:cNvSpPr>
          <p:nvPr/>
        </p:nvSpPr>
        <p:spPr bwMode="auto">
          <a:xfrm>
            <a:off x="3581400" y="38401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1</a:t>
            </a:r>
          </a:p>
        </p:txBody>
      </p:sp>
      <p:sp>
        <p:nvSpPr>
          <p:cNvPr id="707606" name="Text Box 22"/>
          <p:cNvSpPr txBox="1">
            <a:spLocks noChangeArrowheads="1"/>
          </p:cNvSpPr>
          <p:nvPr/>
        </p:nvSpPr>
        <p:spPr bwMode="auto">
          <a:xfrm>
            <a:off x="4495800" y="23622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/>
          </a:p>
        </p:txBody>
      </p:sp>
      <p:grpSp>
        <p:nvGrpSpPr>
          <p:cNvPr id="23564" name="Group 26"/>
          <p:cNvGrpSpPr>
            <a:grpSpLocks/>
          </p:cNvGrpSpPr>
          <p:nvPr/>
        </p:nvGrpSpPr>
        <p:grpSpPr bwMode="auto">
          <a:xfrm>
            <a:off x="3581400" y="2971800"/>
            <a:ext cx="5030788" cy="2073275"/>
            <a:chOff x="2256" y="1872"/>
            <a:chExt cx="3169" cy="1306"/>
          </a:xfrm>
        </p:grpSpPr>
        <p:sp>
          <p:nvSpPr>
            <p:cNvPr id="23571" name="Text Box 20"/>
            <p:cNvSpPr txBox="1">
              <a:spLocks noChangeArrowheads="1"/>
            </p:cNvSpPr>
            <p:nvPr/>
          </p:nvSpPr>
          <p:spPr bwMode="auto">
            <a:xfrm>
              <a:off x="2256" y="302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/>
                <a:t>1</a:t>
              </a:r>
            </a:p>
          </p:txBody>
        </p:sp>
        <p:grpSp>
          <p:nvGrpSpPr>
            <p:cNvPr id="23572" name="Group 25"/>
            <p:cNvGrpSpPr>
              <a:grpSpLocks/>
            </p:cNvGrpSpPr>
            <p:nvPr/>
          </p:nvGrpSpPr>
          <p:grpSpPr bwMode="auto">
            <a:xfrm>
              <a:off x="2928" y="1872"/>
              <a:ext cx="2497" cy="826"/>
              <a:chOff x="2928" y="1872"/>
              <a:chExt cx="2497" cy="826"/>
            </a:xfrm>
          </p:grpSpPr>
          <p:sp>
            <p:nvSpPr>
              <p:cNvPr id="23573" name="Text Box 17"/>
              <p:cNvSpPr txBox="1">
                <a:spLocks noChangeArrowheads="1"/>
              </p:cNvSpPr>
              <p:nvPr/>
            </p:nvSpPr>
            <p:spPr bwMode="auto">
              <a:xfrm>
                <a:off x="3120" y="1872"/>
                <a:ext cx="23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ko-KR" b="1" i="1" u="sng">
                    <a:solidFill>
                      <a:srgbClr val="006600"/>
                    </a:solidFill>
                  </a:rPr>
                  <a:t>S and R used to be 1 when CLK was 0</a:t>
                </a:r>
                <a:endParaRPr lang="en-US" altLang="ko-KR"/>
              </a:p>
            </p:txBody>
          </p:sp>
          <p:sp>
            <p:nvSpPr>
              <p:cNvPr id="23574" name="Text Box 19"/>
              <p:cNvSpPr txBox="1">
                <a:spLocks noChangeArrowheads="1"/>
              </p:cNvSpPr>
              <p:nvPr/>
            </p:nvSpPr>
            <p:spPr bwMode="auto">
              <a:xfrm>
                <a:off x="2928" y="2544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ko-KR"/>
                  <a:t>1</a:t>
                </a:r>
              </a:p>
            </p:txBody>
          </p:sp>
          <p:sp>
            <p:nvSpPr>
              <p:cNvPr id="23575" name="Text Box 24"/>
              <p:cNvSpPr txBox="1">
                <a:spLocks noChangeArrowheads="1"/>
              </p:cNvSpPr>
              <p:nvPr/>
            </p:nvSpPr>
            <p:spPr bwMode="auto">
              <a:xfrm>
                <a:off x="2928" y="2083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ko-KR"/>
                  <a:t>1</a:t>
                </a:r>
              </a:p>
            </p:txBody>
          </p:sp>
        </p:grpSp>
      </p:grpSp>
      <p:sp>
        <p:nvSpPr>
          <p:cNvPr id="707612" name="Text Box 28"/>
          <p:cNvSpPr txBox="1">
            <a:spLocks noChangeArrowheads="1"/>
          </p:cNvSpPr>
          <p:nvPr/>
        </p:nvSpPr>
        <p:spPr bwMode="auto">
          <a:xfrm>
            <a:off x="3657600" y="32004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/>
          </a:p>
        </p:txBody>
      </p:sp>
      <p:sp>
        <p:nvSpPr>
          <p:cNvPr id="707613" name="Text Box 29"/>
          <p:cNvSpPr txBox="1">
            <a:spLocks noChangeArrowheads="1"/>
          </p:cNvSpPr>
          <p:nvPr/>
        </p:nvSpPr>
        <p:spPr bwMode="auto">
          <a:xfrm>
            <a:off x="4800600" y="33067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en-US" altLang="ko-KR"/>
          </a:p>
        </p:txBody>
      </p:sp>
      <p:sp>
        <p:nvSpPr>
          <p:cNvPr id="707615" name="Text Box 31"/>
          <p:cNvSpPr txBox="1">
            <a:spLocks noChangeArrowheads="1"/>
          </p:cNvSpPr>
          <p:nvPr/>
        </p:nvSpPr>
        <p:spPr bwMode="auto">
          <a:xfrm>
            <a:off x="3810000" y="38401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en-US" altLang="ko-KR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505200" y="3810000"/>
            <a:ext cx="5507038" cy="990600"/>
            <a:chOff x="2208" y="2400"/>
            <a:chExt cx="3469" cy="624"/>
          </a:xfrm>
        </p:grpSpPr>
        <p:sp>
          <p:nvSpPr>
            <p:cNvPr id="23569" name="Text Box 21"/>
            <p:cNvSpPr txBox="1">
              <a:spLocks noChangeArrowheads="1"/>
            </p:cNvSpPr>
            <p:nvPr/>
          </p:nvSpPr>
          <p:spPr bwMode="auto">
            <a:xfrm>
              <a:off x="2688" y="2784"/>
              <a:ext cx="298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ko-KR" b="1" i="1" u="sng">
                  <a:solidFill>
                    <a:srgbClr val="3333FF"/>
                  </a:solidFill>
                </a:rPr>
                <a:t>Since one input is 0 changes in D can’t change Q</a:t>
              </a:r>
              <a:endParaRPr lang="en-US" altLang="ko-KR"/>
            </a:p>
          </p:txBody>
        </p:sp>
        <p:sp>
          <p:nvSpPr>
            <p:cNvPr id="23570" name="Oval 32"/>
            <p:cNvSpPr>
              <a:spLocks noChangeArrowheads="1"/>
            </p:cNvSpPr>
            <p:nvPr/>
          </p:nvSpPr>
          <p:spPr bwMode="auto">
            <a:xfrm>
              <a:off x="2208" y="2400"/>
              <a:ext cx="528" cy="62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4" grpId="0" autoUpdateAnimBg="0"/>
      <p:bldP spid="707606" grpId="0" autoUpdateAnimBg="0"/>
      <p:bldP spid="707612" grpId="0" autoUpdateAnimBg="0"/>
      <p:bldP spid="707613" grpId="0" autoUpdateAnimBg="0"/>
      <p:bldP spid="7076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F7B0DB-53CB-4BA8-B606-317BA4886966}" type="slidenum">
              <a:rPr lang="en-US" altLang="ko-KR" sz="1400" smtClean="0">
                <a:solidFill>
                  <a:schemeClr val="bg2"/>
                </a:solidFill>
              </a:rPr>
              <a:pPr/>
              <a:t>2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8195" name="Picture 2" descr="AACFLPV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399213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Sequential Circuits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14400" y="4572000"/>
            <a:ext cx="7758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/>
              <a:t>There are two types of sequential circuits: Synchronous and Asynchronous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3E9162-0049-4299-B394-4821FAD3BEF0}" type="slidenum">
              <a:rPr lang="en-US" altLang="ko-KR" sz="1400" smtClean="0">
                <a:solidFill>
                  <a:schemeClr val="bg2"/>
                </a:solidFill>
              </a:rPr>
              <a:pPr/>
              <a:t>20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Positive Edge-Triggered D Flip-Flop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3" y="1219200"/>
            <a:ext cx="909589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3E9162-0049-4299-B394-4821FAD3BEF0}" type="slidenum">
              <a:rPr lang="en-US" altLang="ko-KR" sz="1400" smtClean="0">
                <a:solidFill>
                  <a:schemeClr val="bg2"/>
                </a:solidFill>
              </a:rPr>
              <a:pPr/>
              <a:t>21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3200" dirty="0"/>
              <a:t>Setup Time and Hold Time</a:t>
            </a:r>
            <a:endParaRPr kumimoji="1" lang="en-US" altLang="ko-KR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1279768"/>
            <a:ext cx="6248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time for which the D input must be maintained at a constant value (or be ready)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occurrence of the clock transition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to the internal latch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time for which the D input must not changes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the positive transition of the clock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to the internal latch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2667000" cy="50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375B5A-672E-48BD-9C90-584982BE8429}" type="slidenum">
              <a:rPr lang="en-US" altLang="ko-KR" sz="1400" smtClean="0">
                <a:solidFill>
                  <a:schemeClr val="bg2"/>
                </a:solidFill>
              </a:rPr>
              <a:pPr/>
              <a:t>22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24579" name="Picture 2" descr="AACFLQ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027613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Graphic Symbols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Other Flip-Flops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Each flip-flop is made of interconnection of gates.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The edge-triggered D flip-flop is the most efficient flip-flop since it requires the least number of gates.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Other flip-flops are made using the D flip-flop and extra logic.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Two flip-flops widely used are the </a:t>
            </a:r>
            <a:r>
              <a:rPr lang="en-US" altLang="ko-KR" b="1" i="1" smtClean="0">
                <a:solidFill>
                  <a:srgbClr val="FF0000"/>
                </a:solidFill>
              </a:rPr>
              <a:t>JK</a:t>
            </a:r>
            <a:r>
              <a:rPr lang="en-US" altLang="ko-KR" smtClean="0"/>
              <a:t> and</a:t>
            </a:r>
            <a:r>
              <a:rPr lang="en-US" altLang="ko-KR" b="1" i="1" smtClean="0"/>
              <a:t> </a:t>
            </a:r>
            <a:r>
              <a:rPr lang="en-US" altLang="ko-KR" b="1" i="1" smtClean="0">
                <a:solidFill>
                  <a:srgbClr val="FF0000"/>
                </a:solidFill>
              </a:rPr>
              <a:t>T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smtClean="0"/>
              <a:t>flip-flop.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1A51CD-144C-4CBE-97E8-C818E31AA912}" type="slidenum">
              <a:rPr lang="en-US" altLang="ko-KR" sz="1400" smtClean="0">
                <a:solidFill>
                  <a:schemeClr val="bg2"/>
                </a:solidFill>
              </a:rPr>
              <a:pPr/>
              <a:t>23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JK Flip-Flop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Three flip-flop operations: Set, Reset, Complement output.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JK performs all three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F84EAB-11DA-411B-B009-3118DCA3E04C}" type="slidenum">
              <a:rPr lang="en-US" altLang="ko-KR" sz="1400" smtClean="0">
                <a:solidFill>
                  <a:schemeClr val="bg2"/>
                </a:solidFill>
              </a:rPr>
              <a:pPr/>
              <a:t>24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26629" name="Picture 4" descr="AACFLQG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620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86C2CA-B36D-4B1E-9C5B-D57722E7126F}" type="slidenum">
              <a:rPr lang="en-US" altLang="ko-KR" sz="1400" smtClean="0">
                <a:solidFill>
                  <a:schemeClr val="bg2"/>
                </a:solidFill>
              </a:rPr>
              <a:pPr/>
              <a:t>25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27651" name="Picture 2" descr="AACFLQG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715488"/>
            <a:ext cx="7950200" cy="264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5692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400" dirty="0" smtClean="0"/>
              <a:t>JK </a:t>
            </a:r>
            <a:r>
              <a:rPr lang="en-US" altLang="ko-KR" sz="2400" dirty="0"/>
              <a:t>Flip-Flop: D=JQ'+K'Q</a:t>
            </a:r>
          </a:p>
          <a:p>
            <a:r>
              <a:rPr lang="en-US" altLang="ko-KR" sz="2400" dirty="0"/>
              <a:t>J=0, K=0: D=Q ⇒ Q no change</a:t>
            </a:r>
          </a:p>
          <a:p>
            <a:r>
              <a:rPr lang="en-US" altLang="ko-KR" sz="2400" dirty="0"/>
              <a:t>J=0, K=1: D=0 ⇒ Q =0 reset to 0</a:t>
            </a:r>
          </a:p>
          <a:p>
            <a:r>
              <a:rPr lang="en-US" altLang="ko-KR" sz="2400" dirty="0"/>
              <a:t>J=1, K=0: D=1 ⇒ Q =1 set to 1</a:t>
            </a:r>
          </a:p>
          <a:p>
            <a:r>
              <a:rPr lang="en-US" altLang="ko-KR" sz="2400" dirty="0"/>
              <a:t>J=1, K=1: D=Q’ ⇒ Q =Q’ complement output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JK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BABF2B-BECD-496E-9A1E-56AAEF1CC327}" type="slidenum">
              <a:rPr lang="en-US" altLang="ko-KR" sz="1400" smtClean="0">
                <a:solidFill>
                  <a:schemeClr val="bg2"/>
                </a:solidFill>
              </a:rPr>
              <a:pPr/>
              <a:t>26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28675" name="Picture 2" descr="AACFLQH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514600"/>
            <a:ext cx="8958262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T Flip-Flop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762000" y="1401763"/>
            <a:ext cx="6340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T (Toggle) flip-flop is a complementing one.</a:t>
            </a:r>
          </a:p>
          <a:p>
            <a:endParaRPr lang="en-US" altLang="ko-KR"/>
          </a:p>
          <a:p>
            <a:r>
              <a:rPr lang="en-US" altLang="ko-KR"/>
              <a:t>T flip-flop is obtained from a JK when inputs J and K are tied together.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6B972A-60F5-4D85-A710-3437C9E71065}" type="slidenum">
              <a:rPr lang="en-US" altLang="ko-KR" sz="1400" smtClean="0">
                <a:solidFill>
                  <a:schemeClr val="bg2"/>
                </a:solidFill>
              </a:rPr>
              <a:pPr/>
              <a:t>27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29699" name="Picture 2" descr="AACFLQH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200400"/>
            <a:ext cx="8958262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T Flip-Flop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762000" y="1401763"/>
            <a:ext cx="4948238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dirty="0"/>
              <a:t>If T=0 ( J=K=0) </a:t>
            </a:r>
            <a:r>
              <a:rPr lang="en-US" altLang="ko-KR" dirty="0" smtClean="0"/>
              <a:t>D=Q, output </a:t>
            </a:r>
            <a:r>
              <a:rPr lang="en-US" altLang="ko-KR" dirty="0"/>
              <a:t>does not change.</a:t>
            </a:r>
          </a:p>
          <a:p>
            <a:r>
              <a:rPr lang="en-US" altLang="ko-KR" dirty="0"/>
              <a:t>If T=1 ( J=K=1) </a:t>
            </a:r>
            <a:r>
              <a:rPr lang="en-US" altLang="ko-KR" dirty="0" smtClean="0"/>
              <a:t>D=Q’ output </a:t>
            </a:r>
            <a:r>
              <a:rPr lang="en-US" altLang="ko-KR" dirty="0"/>
              <a:t>is complemented.</a:t>
            </a:r>
          </a:p>
          <a:p>
            <a:endParaRPr lang="en-US" altLang="ko-KR" dirty="0"/>
          </a:p>
          <a:p>
            <a:r>
              <a:rPr lang="en-US" altLang="ko-KR" dirty="0"/>
              <a:t>A T flip-flop can also be made of D flip-flop and a XOR.</a:t>
            </a:r>
          </a:p>
          <a:p>
            <a:endParaRPr lang="en-US" altLang="ko-KR" dirty="0"/>
          </a:p>
          <a:p>
            <a:r>
              <a:rPr lang="en-US" altLang="ko-KR" dirty="0"/>
              <a:t>D = T </a:t>
            </a:r>
            <a:r>
              <a:rPr lang="ko-KR" altLang="en-US"/>
              <a:t>⊕</a:t>
            </a:r>
            <a:r>
              <a:rPr lang="en-US" altLang="ko-KR" dirty="0" smtClean="0"/>
              <a:t> </a:t>
            </a:r>
            <a:r>
              <a:rPr lang="en-US" altLang="ko-KR" dirty="0"/>
              <a:t>Q = TQ’ + T’Q</a:t>
            </a:r>
          </a:p>
          <a:p>
            <a:r>
              <a:rPr lang="en-US" altLang="ko-KR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96" y="109757"/>
            <a:ext cx="7886700" cy="1033243"/>
          </a:xfrm>
        </p:spPr>
        <p:txBody>
          <a:bodyPr/>
          <a:lstStyle/>
          <a:p>
            <a:pPr eaLnBrk="1" hangingPunct="1"/>
            <a:r>
              <a:rPr lang="en-US" altLang="ko-KR" sz="3200" dirty="0" smtClean="0"/>
              <a:t>Characteristic Tables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99FCA7-4037-477B-B0CD-B6BB1BF04804}" type="slidenum">
              <a:rPr lang="en-US" altLang="ko-KR" sz="1400" smtClean="0">
                <a:solidFill>
                  <a:schemeClr val="bg2"/>
                </a:solidFill>
              </a:rPr>
              <a:pPr/>
              <a:t>28</a:t>
            </a:fld>
            <a:endParaRPr lang="en-US" altLang="ko-KR" sz="1400" dirty="0" smtClean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0" y="5468751"/>
            <a:ext cx="533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Characteristic equations </a:t>
            </a:r>
            <a:endParaRPr lang="en-US" altLang="ko-KR" sz="2000" dirty="0" smtClean="0"/>
          </a:p>
          <a:p>
            <a:r>
              <a:rPr lang="en-US" altLang="ko-KR" sz="2000" dirty="0" smtClean="0"/>
              <a:t>D </a:t>
            </a:r>
            <a:r>
              <a:rPr lang="en-US" altLang="ko-KR" sz="2000" dirty="0"/>
              <a:t>flip-flop Q(t+1) = D </a:t>
            </a:r>
            <a:endParaRPr lang="en-US" altLang="ko-KR" sz="2000" dirty="0" smtClean="0"/>
          </a:p>
          <a:p>
            <a:r>
              <a:rPr lang="en-US" altLang="ko-KR" sz="2000" dirty="0" smtClean="0"/>
              <a:t>JK </a:t>
            </a:r>
            <a:r>
              <a:rPr lang="en-US" altLang="ko-KR" sz="2000" dirty="0"/>
              <a:t>flip-flop Q(t+1) = JQ’+K’Q </a:t>
            </a:r>
            <a:endParaRPr lang="en-US" altLang="ko-KR" sz="2000" dirty="0" smtClean="0"/>
          </a:p>
          <a:p>
            <a:r>
              <a:rPr lang="en-US" altLang="ko-KR" sz="2000" dirty="0" smtClean="0"/>
              <a:t>T </a:t>
            </a:r>
            <a:r>
              <a:rPr lang="en-US" altLang="ko-KR" sz="2000" dirty="0"/>
              <a:t>flop-flop Q(t+1) = T ⊕Q = TQ’ + T’Q</a:t>
            </a:r>
            <a:endParaRPr lang="ko-KR" altLang="en-US" sz="2000"/>
          </a:p>
        </p:txBody>
      </p:sp>
      <p:pic>
        <p:nvPicPr>
          <p:cNvPr id="8" name="5.1.jpg" descr="5.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63066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2C36D2-CDE9-4093-A66F-F681446306F5}" type="slidenum">
              <a:rPr lang="en-US" altLang="ko-KR" sz="1400" smtClean="0">
                <a:solidFill>
                  <a:schemeClr val="bg2"/>
                </a:solidFill>
              </a:rPr>
              <a:pPr/>
              <a:t>29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Direct Inputs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04801" y="1295400"/>
            <a:ext cx="86106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000" dirty="0"/>
              <a:t>Some flip-flops have asynchronous inputs to force the flip-flop to a particular state.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Examples</a:t>
            </a:r>
            <a:r>
              <a:rPr lang="en-US" altLang="ko-KR" sz="2000" dirty="0"/>
              <a:t>: Direct Set, Direct Reset.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input that sets the flip-flop to 1 is called </a:t>
            </a:r>
            <a:r>
              <a:rPr lang="en-US" altLang="ko-KR" sz="2000" b="1" i="1" dirty="0">
                <a:solidFill>
                  <a:srgbClr val="FF0000"/>
                </a:solidFill>
              </a:rPr>
              <a:t>preset or direct set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input that clears the flip-flop to 0 is called </a:t>
            </a:r>
            <a:r>
              <a:rPr lang="en-US" altLang="ko-KR" sz="2000" b="1" i="1" dirty="0">
                <a:solidFill>
                  <a:srgbClr val="FF0000"/>
                </a:solidFill>
              </a:rPr>
              <a:t>clear or direct reset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i="1" u="sng" dirty="0"/>
              <a:t>Works independent of clock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0518C-5C0E-4D69-93D3-650E0B3E5F5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152400" y="1020568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Two major types: depending on timing of their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Asynchronous sequential circuits (see Chapter 9)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The transition happens at any instant of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Do not use clock pulses. Change of internal state occurs when there is a change in input variables </a:t>
            </a:r>
            <a:endParaRPr lang="en-US" altLang="ko-K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Instability problem: may become unstable at </a:t>
            </a:r>
            <a:r>
              <a:rPr lang="en-US" altLang="ko-KR" sz="2400" dirty="0" smtClean="0"/>
              <a:t>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Storage elements work as time-delay </a:t>
            </a:r>
            <a:r>
              <a:rPr lang="en-US" altLang="ko-KR" sz="2400" dirty="0" smtClean="0"/>
              <a:t>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May be regarded as a combinational circuit with </a:t>
            </a:r>
            <a:r>
              <a:rPr lang="en-US" altLang="ko-KR" sz="2400" dirty="0" smtClean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Synchronous </a:t>
            </a:r>
            <a:r>
              <a:rPr lang="en-US" altLang="ko-KR" sz="2400" dirty="0"/>
              <a:t>sequential </a:t>
            </a:r>
            <a:r>
              <a:rPr lang="en-US" altLang="ko-KR" sz="2400" dirty="0" smtClean="0"/>
              <a:t>circuits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The transition happens at discrete instants of time 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The </a:t>
            </a:r>
            <a:r>
              <a:rPr lang="en-US" altLang="ko-KR" sz="2400" dirty="0"/>
              <a:t>circuit responds only to pulses on particular inputs 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Storage </a:t>
            </a:r>
            <a:r>
              <a:rPr lang="en-US" altLang="ko-KR" sz="2400" dirty="0"/>
              <a:t>elements are affected only with the arrival of each pulse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207069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3200" dirty="0"/>
              <a:t>Types of Sequential Circuits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551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C12F35-B7C9-4844-8EBA-517A0E6B489F}" type="slidenum">
              <a:rPr lang="en-US" altLang="ko-KR" sz="1400" smtClean="0">
                <a:solidFill>
                  <a:schemeClr val="bg2"/>
                </a:solidFill>
              </a:rPr>
              <a:pPr/>
              <a:t>30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33795" name="Picture 1026" descr="AACFLQI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609600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1027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Direct Inputs: Asynchronous Reset</a:t>
            </a:r>
          </a:p>
        </p:txBody>
      </p:sp>
      <p:sp>
        <p:nvSpPr>
          <p:cNvPr id="33797" name="직사각형 1"/>
          <p:cNvSpPr>
            <a:spLocks noChangeArrowheads="1"/>
          </p:cNvSpPr>
          <p:nvPr/>
        </p:nvSpPr>
        <p:spPr bwMode="auto">
          <a:xfrm>
            <a:off x="304800" y="1524000"/>
            <a:ext cx="23590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 Note reset signal  for D flip flop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 If R = 0, the output Q is cleared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This event can occur at any time, regardless of the value of the CLK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4F020C-C155-4975-AED5-83FBFF296053}" type="slidenum">
              <a:rPr lang="en-US" altLang="ko-KR" sz="1400" smtClean="0">
                <a:solidFill>
                  <a:schemeClr val="bg2"/>
                </a:solidFill>
              </a:rPr>
              <a:pPr/>
              <a:t>31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Analysis: Obtaining a table/diagram for the time sequence of inputs/outputs/internal states.</a:t>
            </a:r>
          </a:p>
          <a:p>
            <a:pPr eaLnBrk="1" hangingPunct="1"/>
            <a:endParaRPr lang="en-US" altLang="ko-KR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Examples: State Equations, State Table, State Diagram</a:t>
            </a:r>
          </a:p>
          <a:p>
            <a:pPr eaLnBrk="1" hangingPunct="1"/>
            <a:endParaRPr lang="en-US" altLang="ko-KR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smtClean="0">
              <a:ea typeface="ＭＳ Ｐゴシック" panose="020B0600070205080204" pitchFamily="34" charset="-128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Analysis of Clocked Sequential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5BA77D-D0EA-4233-9230-263EDA67276D}" type="slidenum">
              <a:rPr lang="en-US" altLang="ko-KR" sz="1400" smtClean="0">
                <a:solidFill>
                  <a:schemeClr val="bg2"/>
                </a:solidFill>
              </a:rPr>
              <a:pPr/>
              <a:t>32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35843" name="Picture 2" descr="AACFLQJ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484813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Analysis of Clocked Sequential Circuits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81000" y="1935163"/>
            <a:ext cx="240665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Example of state equation:</a:t>
            </a:r>
          </a:p>
          <a:p>
            <a:endParaRPr lang="en-US" altLang="ko-KR"/>
          </a:p>
          <a:p>
            <a:r>
              <a:rPr lang="en-US" altLang="ko-KR"/>
              <a:t>A(t+1) = A(t)x(t) + B(t)x(t)</a:t>
            </a:r>
          </a:p>
          <a:p>
            <a:r>
              <a:rPr lang="en-US" altLang="ko-KR"/>
              <a:t>B(t+1) = A’(t)x(t)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A(t+1)=Ax+Bx</a:t>
            </a:r>
          </a:p>
          <a:p>
            <a:r>
              <a:rPr lang="en-US" altLang="ko-KR"/>
              <a:t>B(t+1)=A’x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y(t)=(A(t)+B(t)).x’(t)</a:t>
            </a:r>
          </a:p>
          <a:p>
            <a:r>
              <a:rPr lang="en-US" altLang="ko-KR"/>
              <a:t>     = (A+B)x’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715000" y="4191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A38957-3BE0-4ADD-8CD2-B0BE346E8F2D}" type="slidenum">
              <a:rPr lang="en-US" altLang="ko-KR" sz="1400" smtClean="0">
                <a:solidFill>
                  <a:schemeClr val="bg2"/>
                </a:solidFill>
              </a:rPr>
              <a:pPr/>
              <a:t>33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6387"/>
            <a:ext cx="7886700" cy="7778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Example of state tables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33400" y="5683250"/>
            <a:ext cx="81534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State equation:</a:t>
            </a:r>
          </a:p>
          <a:p>
            <a:endParaRPr lang="en-US" altLang="ko-KR"/>
          </a:p>
          <a:p>
            <a:r>
              <a:rPr lang="en-US" altLang="ko-KR"/>
              <a:t>A(t+1) = A(t)x(t) + B(t)x(t)</a:t>
            </a:r>
          </a:p>
          <a:p>
            <a:r>
              <a:rPr lang="en-US" altLang="ko-KR"/>
              <a:t>B(t+1) = A’(t)x(t)                              y(t)=(A(t)+B(t)).x’(t)</a:t>
            </a:r>
          </a:p>
          <a:p>
            <a:r>
              <a:rPr lang="en-US" altLang="ko-KR"/>
              <a:t>    </a:t>
            </a:r>
          </a:p>
        </p:txBody>
      </p:sp>
      <p:sp>
        <p:nvSpPr>
          <p:cNvPr id="36870" name="직사각형 1"/>
          <p:cNvSpPr>
            <a:spLocks noChangeArrowheads="1"/>
          </p:cNvSpPr>
          <p:nvPr/>
        </p:nvSpPr>
        <p:spPr bwMode="auto">
          <a:xfrm>
            <a:off x="304800" y="1155700"/>
            <a:ext cx="7981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Sequence of outputs, inputs, and flip flop states enumerated in state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  <a:ea typeface="굴림" panose="020B0600000101010101" pitchFamily="50" charset="-127"/>
              </a:rPr>
              <a:t>Present state</a:t>
            </a:r>
            <a:r>
              <a:rPr lang="en-US" altLang="ko-KR" sz="2000" dirty="0">
                <a:ea typeface="굴림" panose="020B0600000101010101" pitchFamily="50" charset="-127"/>
              </a:rPr>
              <a:t> indicates current value of flip flops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  <a:ea typeface="굴림" panose="020B0600000101010101" pitchFamily="50" charset="-127"/>
              </a:rPr>
              <a:t>Next state</a:t>
            </a:r>
            <a:r>
              <a:rPr lang="en-US" altLang="ko-KR" sz="2000" dirty="0">
                <a:ea typeface="굴림" panose="020B0600000101010101" pitchFamily="50" charset="-127"/>
              </a:rPr>
              <a:t> indicates state after next rising clock 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sz="2000" dirty="0">
                <a:ea typeface="굴림" panose="020B0600000101010101" pitchFamily="50" charset="-127"/>
              </a:rPr>
              <a:t> is output value on current clock edge</a:t>
            </a:r>
          </a:p>
          <a:p>
            <a:endParaRPr lang="en-GB" altLang="ko-KR" i="1" dirty="0"/>
          </a:p>
        </p:txBody>
      </p:sp>
      <p:pic>
        <p:nvPicPr>
          <p:cNvPr id="8" name="5.2.jpg" descr="5.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825766"/>
            <a:ext cx="5302250" cy="347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EED97D-8E1D-4822-B454-45528028DF9D}" type="slidenum">
              <a:rPr lang="en-US" altLang="ko-KR" sz="1400" smtClean="0">
                <a:solidFill>
                  <a:schemeClr val="bg2"/>
                </a:solidFill>
              </a:rPr>
              <a:pPr/>
              <a:t>34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886700" cy="5492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Example of state tables-2nd form</a:t>
            </a:r>
          </a:p>
        </p:txBody>
      </p:sp>
      <p:sp>
        <p:nvSpPr>
          <p:cNvPr id="37893" name="직사각형 1"/>
          <p:cNvSpPr>
            <a:spLocks noChangeArrowheads="1"/>
          </p:cNvSpPr>
          <p:nvPr/>
        </p:nvSpPr>
        <p:spPr bwMode="auto">
          <a:xfrm>
            <a:off x="361950" y="927893"/>
            <a:ext cx="77533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굴림" panose="020B0600000101010101" pitchFamily="50" charset="-127"/>
              </a:rPr>
              <a:t>All possible input combinations enumerated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굴림" panose="020B0600000101010101" pitchFamily="50" charset="-127"/>
              </a:rPr>
              <a:t>All possible state combinations enumerated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굴림" panose="020B0600000101010101" pitchFamily="50" charset="-127"/>
              </a:rPr>
              <a:t>Separate columns for each output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굴림" panose="020B0600000101010101" pitchFamily="50" charset="-127"/>
              </a:rPr>
              <a:t>Sometimes easier to designate a symbol for each state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7" name="5.3.jpg" descr="5.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0705"/>
            <a:ext cx="7619999" cy="336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AD7D9E-FACD-4DC0-BEB0-6A080B39896C}" type="slidenum">
              <a:rPr lang="en-US" altLang="ko-KR" sz="1400" smtClean="0">
                <a:solidFill>
                  <a:schemeClr val="bg2"/>
                </a:solidFill>
              </a:rPr>
              <a:pPr/>
              <a:t>35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Example of state diagram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57606" y="1066800"/>
            <a:ext cx="497205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>
                <a:latin typeface="Times New Roman" panose="02020603050405020304" pitchFamily="18" charset="0"/>
              </a:rPr>
              <a:t>Present state            Next State                      Output</a:t>
            </a:r>
          </a:p>
          <a:p>
            <a:r>
              <a:rPr lang="en-US" altLang="ko-KR" sz="1800" dirty="0">
                <a:latin typeface="Times New Roman" panose="02020603050405020304" pitchFamily="18" charset="0"/>
              </a:rPr>
              <a:t>                            x=0            x=1                 x=0     x=1</a:t>
            </a:r>
          </a:p>
          <a:p>
            <a:r>
              <a:rPr lang="en-US" altLang="ko-KR" sz="1800" dirty="0">
                <a:latin typeface="Times New Roman" panose="02020603050405020304" pitchFamily="18" charset="0"/>
              </a:rPr>
              <a:t>AB                       </a:t>
            </a:r>
            <a:r>
              <a:rPr lang="en-US" altLang="ko-KR" sz="1800" dirty="0" err="1">
                <a:latin typeface="Times New Roman" panose="02020603050405020304" pitchFamily="18" charset="0"/>
              </a:rPr>
              <a:t>AB</a:t>
            </a:r>
            <a:r>
              <a:rPr lang="en-US" altLang="ko-KR" sz="1800" dirty="0">
                <a:latin typeface="Times New Roman" panose="02020603050405020304" pitchFamily="18" charset="0"/>
              </a:rPr>
              <a:t>          </a:t>
            </a:r>
            <a:r>
              <a:rPr lang="en-US" altLang="ko-KR" sz="1800" dirty="0" err="1">
                <a:latin typeface="Times New Roman" panose="02020603050405020304" pitchFamily="18" charset="0"/>
              </a:rPr>
              <a:t>AB</a:t>
            </a:r>
            <a:r>
              <a:rPr lang="en-US" altLang="ko-KR" sz="1800" dirty="0">
                <a:latin typeface="Times New Roman" panose="02020603050405020304" pitchFamily="18" charset="0"/>
              </a:rPr>
              <a:t>                     y         </a:t>
            </a:r>
            <a:r>
              <a:rPr lang="en-US" altLang="ko-KR" sz="1800" dirty="0" err="1">
                <a:latin typeface="Times New Roman" panose="02020603050405020304" pitchFamily="18" charset="0"/>
              </a:rPr>
              <a:t>y</a:t>
            </a:r>
            <a:r>
              <a:rPr lang="en-US" altLang="ko-KR" sz="1800" dirty="0">
                <a:latin typeface="Times New Roman" panose="02020603050405020304" pitchFamily="18" charset="0"/>
              </a:rPr>
              <a:t>   </a:t>
            </a:r>
          </a:p>
          <a:p>
            <a:r>
              <a:rPr lang="en-US" altLang="ko-KR" sz="1800" dirty="0">
                <a:latin typeface="Times New Roman" panose="02020603050405020304" pitchFamily="18" charset="0"/>
              </a:rPr>
              <a:t>00                         00             01                     0         0 </a:t>
            </a:r>
          </a:p>
          <a:p>
            <a:r>
              <a:rPr lang="en-US" altLang="ko-KR" sz="1800" dirty="0">
                <a:latin typeface="Times New Roman" panose="02020603050405020304" pitchFamily="18" charset="0"/>
              </a:rPr>
              <a:t>01                         00             11                     1         0</a:t>
            </a:r>
          </a:p>
          <a:p>
            <a:r>
              <a:rPr lang="en-US" altLang="ko-KR" sz="1800" dirty="0">
                <a:latin typeface="Times New Roman" panose="02020603050405020304" pitchFamily="18" charset="0"/>
              </a:rPr>
              <a:t>10                         00             10                     1         0 </a:t>
            </a:r>
          </a:p>
          <a:p>
            <a:r>
              <a:rPr lang="en-US" altLang="ko-KR" sz="1800" dirty="0">
                <a:latin typeface="Times New Roman" panose="02020603050405020304" pitchFamily="18" charset="0"/>
              </a:rPr>
              <a:t>11                         00             10                     1         0</a:t>
            </a:r>
          </a:p>
        </p:txBody>
      </p:sp>
      <p:sp>
        <p:nvSpPr>
          <p:cNvPr id="38918" name="직사각형 1"/>
          <p:cNvSpPr>
            <a:spLocks noChangeArrowheads="1"/>
          </p:cNvSpPr>
          <p:nvPr/>
        </p:nvSpPr>
        <p:spPr bwMode="auto">
          <a:xfrm>
            <a:off x="5638800" y="2181225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Circles indicate current state</a:t>
            </a:r>
          </a:p>
          <a:p>
            <a:r>
              <a:rPr lang="en-US" altLang="ko-KR">
                <a:ea typeface="굴림" panose="020B0600000101010101" pitchFamily="50" charset="-127"/>
              </a:rPr>
              <a:t>Arrows point to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next state</a:t>
            </a:r>
          </a:p>
          <a:p>
            <a:r>
              <a:rPr lang="en-US" altLang="ko-KR">
                <a:ea typeface="굴림" panose="020B0600000101010101" pitchFamily="50" charset="-127"/>
              </a:rPr>
              <a:t>For </a:t>
            </a:r>
            <a:r>
              <a:rPr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>x</a:t>
            </a:r>
            <a:r>
              <a:rPr lang="en-US" altLang="ko-KR">
                <a:ea typeface="굴림" panose="020B0600000101010101" pitchFamily="50" charset="-127"/>
              </a:rPr>
              <a:t>/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y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>x</a:t>
            </a:r>
            <a:r>
              <a:rPr lang="en-US" altLang="ko-KR">
                <a:ea typeface="굴림" panose="020B0600000101010101" pitchFamily="50" charset="-127"/>
              </a:rPr>
              <a:t> is input and 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y</a:t>
            </a:r>
            <a:r>
              <a:rPr lang="en-US" altLang="ko-KR">
                <a:ea typeface="굴림" panose="020B0600000101010101" pitchFamily="50" charset="-127"/>
              </a:rPr>
              <a:t> is output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endParaRPr lang="en-GB" altLang="ko-KR" i="1"/>
          </a:p>
        </p:txBody>
      </p:sp>
      <p:sp>
        <p:nvSpPr>
          <p:cNvPr id="2" name="직사각형 1"/>
          <p:cNvSpPr/>
          <p:nvPr/>
        </p:nvSpPr>
        <p:spPr>
          <a:xfrm>
            <a:off x="4879594" y="54102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Verdana" panose="020B0604030504040204" pitchFamily="34" charset="0"/>
              </a:rPr>
              <a:t>FIGURE 5.16</a:t>
            </a:r>
            <a:r>
              <a:rPr lang="en-US" altLang="ko-KR" dirty="0">
                <a:latin typeface="Verdana" panose="020B0604030504040204" pitchFamily="34" charset="0"/>
              </a:rPr>
              <a:t>   State diagram of the circuit of Fig. 5.15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" y="3229365"/>
            <a:ext cx="4295394" cy="322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75E8EA-0298-443E-BE11-35B79F430457}" type="slidenum">
              <a:rPr lang="en-US" altLang="ko-KR" sz="1400" smtClean="0">
                <a:solidFill>
                  <a:schemeClr val="bg2"/>
                </a:solidFill>
              </a:rPr>
              <a:pPr/>
              <a:t>36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39939" name="Picture 3" descr="AACFLQL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2264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Analysis- D flip-flop</a:t>
            </a:r>
          </a:p>
        </p:txBody>
      </p:sp>
      <p:sp>
        <p:nvSpPr>
          <p:cNvPr id="39941" name="직사각형 1"/>
          <p:cNvSpPr>
            <a:spLocks noChangeArrowheads="1"/>
          </p:cNvSpPr>
          <p:nvPr/>
        </p:nvSpPr>
        <p:spPr bwMode="auto">
          <a:xfrm>
            <a:off x="228600" y="44196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Note: 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this example </a:t>
            </a:r>
          </a:p>
          <a:p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    has no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471353-4461-4D1F-9822-B0E288B3E490}" type="slidenum">
              <a:rPr lang="en-US" altLang="ko-KR" sz="1400" smtClean="0">
                <a:solidFill>
                  <a:schemeClr val="bg2"/>
                </a:solidFill>
              </a:rPr>
              <a:pPr/>
              <a:t>37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40963" name="Picture 2" descr="AACFLQM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856413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Analysis: JK flip-flop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04800" y="3200400"/>
            <a:ext cx="10287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J</a:t>
            </a:r>
            <a:r>
              <a:rPr lang="en-US" altLang="ko-KR" baseline="-25000"/>
              <a:t>A</a:t>
            </a:r>
            <a:r>
              <a:rPr lang="en-US" altLang="ko-KR"/>
              <a:t>=B</a:t>
            </a:r>
          </a:p>
          <a:p>
            <a:endParaRPr lang="en-US" altLang="ko-KR"/>
          </a:p>
          <a:p>
            <a:r>
              <a:rPr lang="en-US" altLang="ko-KR"/>
              <a:t>K</a:t>
            </a:r>
            <a:r>
              <a:rPr lang="en-US" altLang="ko-KR" baseline="-25000"/>
              <a:t>A</a:t>
            </a:r>
            <a:r>
              <a:rPr lang="en-US" altLang="ko-KR"/>
              <a:t>=Bx’</a:t>
            </a:r>
          </a:p>
          <a:p>
            <a:endParaRPr lang="en-US" altLang="ko-KR"/>
          </a:p>
          <a:p>
            <a:r>
              <a:rPr lang="en-US" altLang="ko-KR"/>
              <a:t>J </a:t>
            </a:r>
            <a:r>
              <a:rPr lang="en-US" altLang="ko-KR" baseline="-25000"/>
              <a:t>B</a:t>
            </a:r>
            <a:r>
              <a:rPr lang="en-US" altLang="ko-KR"/>
              <a:t>=x’</a:t>
            </a:r>
          </a:p>
          <a:p>
            <a:endParaRPr lang="en-US" altLang="ko-KR"/>
          </a:p>
          <a:p>
            <a:r>
              <a:rPr lang="en-US" altLang="ko-KR"/>
              <a:t>K</a:t>
            </a:r>
            <a:r>
              <a:rPr lang="en-US" altLang="ko-KR" baseline="-25000"/>
              <a:t>B</a:t>
            </a:r>
            <a:r>
              <a:rPr lang="en-US" altLang="ko-KR"/>
              <a:t>=A’x+Ax’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86CA91-5B96-41FC-81B9-3DA4990778E1}" type="slidenum">
              <a:rPr lang="en-US" altLang="ko-KR" sz="1400" smtClean="0">
                <a:solidFill>
                  <a:schemeClr val="bg2"/>
                </a:solidFill>
              </a:rPr>
              <a:pPr/>
              <a:t>38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41987" name="Picture 2" descr="AACFLQM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5942013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Analysis: JK flip-flop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3400" y="1554163"/>
            <a:ext cx="2932113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A(t+1)=JA’+K’A</a:t>
            </a:r>
          </a:p>
          <a:p>
            <a:r>
              <a:rPr lang="en-US" altLang="ko-KR"/>
              <a:t>B(t+1)=JB’+K’B</a:t>
            </a:r>
          </a:p>
          <a:p>
            <a:endParaRPr lang="en-US" altLang="ko-KR"/>
          </a:p>
          <a:p>
            <a:r>
              <a:rPr lang="en-US" altLang="ko-KR"/>
              <a:t>A(t+1)=BA’+(Bx’)’A=A’B+AB’+Ax</a:t>
            </a:r>
          </a:p>
          <a:p>
            <a:r>
              <a:rPr lang="en-US" altLang="ko-KR"/>
              <a:t>B(t+1)=x’B’+(A XOR x’)B</a:t>
            </a:r>
          </a:p>
          <a:p>
            <a:r>
              <a:rPr lang="en-US" altLang="ko-KR"/>
              <a:t>          =B’x’+ABx+A’Bx’</a:t>
            </a:r>
          </a:p>
          <a:p>
            <a:r>
              <a:rPr lang="en-US" altLang="ko-KR"/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25D6BC-13B9-422A-83DC-C8B11F0DB314}" type="slidenum">
              <a:rPr lang="en-US" altLang="ko-KR" sz="1400" smtClean="0">
                <a:solidFill>
                  <a:schemeClr val="bg2"/>
                </a:solidFill>
              </a:rPr>
              <a:pPr/>
              <a:t>39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43011" name="Picture 2" descr="AACFLQ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95600"/>
            <a:ext cx="3656013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Analysis: JK flip-flop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33400" y="1444625"/>
            <a:ext cx="45212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>
                <a:latin typeface="Times New Roman" panose="02020603050405020304" pitchFamily="18" charset="0"/>
              </a:rPr>
              <a:t>Present state         input           Next State          </a:t>
            </a:r>
          </a:p>
          <a:p>
            <a:r>
              <a:rPr lang="en-US" altLang="ko-KR" sz="1800">
                <a:latin typeface="Times New Roman" panose="02020603050405020304" pitchFamily="18" charset="0"/>
              </a:rPr>
              <a:t>A          B                  x             A           B              </a:t>
            </a:r>
          </a:p>
          <a:p>
            <a:r>
              <a:rPr lang="en-US" altLang="ko-KR" sz="1800">
                <a:latin typeface="Times New Roman" panose="02020603050405020304" pitchFamily="18" charset="0"/>
              </a:rPr>
              <a:t>0          0                  0               0            1              </a:t>
            </a:r>
          </a:p>
          <a:p>
            <a:r>
              <a:rPr lang="en-US" altLang="ko-KR" sz="1800">
                <a:latin typeface="Times New Roman" panose="02020603050405020304" pitchFamily="18" charset="0"/>
              </a:rPr>
              <a:t>0          0                  1               0            0              </a:t>
            </a:r>
          </a:p>
          <a:p>
            <a:r>
              <a:rPr lang="en-US" altLang="ko-KR" sz="1800">
                <a:latin typeface="Times New Roman" panose="02020603050405020304" pitchFamily="18" charset="0"/>
              </a:rPr>
              <a:t>0          1                  0               1            1              </a:t>
            </a:r>
          </a:p>
          <a:p>
            <a:r>
              <a:rPr lang="en-US" altLang="ko-KR" sz="1800">
                <a:latin typeface="Times New Roman" panose="02020603050405020304" pitchFamily="18" charset="0"/>
              </a:rPr>
              <a:t>0          1                  1               1            0              </a:t>
            </a:r>
          </a:p>
          <a:p>
            <a:r>
              <a:rPr lang="en-US" altLang="ko-KR" sz="1800">
                <a:latin typeface="Times New Roman" panose="02020603050405020304" pitchFamily="18" charset="0"/>
              </a:rPr>
              <a:t>1          0                  0               1            1              </a:t>
            </a:r>
          </a:p>
          <a:p>
            <a:r>
              <a:rPr lang="en-US" altLang="ko-KR" sz="1800">
                <a:latin typeface="Times New Roman" panose="02020603050405020304" pitchFamily="18" charset="0"/>
              </a:rPr>
              <a:t>1          0                  1               1            0              </a:t>
            </a:r>
          </a:p>
          <a:p>
            <a:r>
              <a:rPr lang="en-US" altLang="ko-KR" sz="1800">
                <a:latin typeface="Times New Roman" panose="02020603050405020304" pitchFamily="18" charset="0"/>
              </a:rPr>
              <a:t>1          1                  0               0            0              </a:t>
            </a:r>
          </a:p>
          <a:p>
            <a:r>
              <a:rPr lang="en-US" altLang="ko-KR" sz="1800">
                <a:latin typeface="Times New Roman" panose="02020603050405020304" pitchFamily="18" charset="0"/>
              </a:rPr>
              <a:t>1          1                  1               1            1              </a:t>
            </a:r>
            <a:endParaRPr lang="en-US" altLang="ko-K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023085-A3F0-4E58-AB32-156A5ECEDA17}" type="slidenum">
              <a:rPr lang="en-US" altLang="ko-KR" sz="1400" smtClean="0">
                <a:solidFill>
                  <a:schemeClr val="bg2"/>
                </a:solidFill>
              </a:rPr>
              <a:pPr/>
              <a:t>4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9219" name="Picture 2" descr="AACFLPW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25284"/>
            <a:ext cx="6399213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 dirty="0">
                <a:solidFill>
                  <a:schemeClr val="tx2"/>
                </a:solidFill>
              </a:rPr>
              <a:t>Synchronous Sequential Circuits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11200" y="906462"/>
            <a:ext cx="78041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The outputs can come either from the combinational circuit </a:t>
            </a:r>
            <a:r>
              <a:rPr lang="en-US" altLang="ko-KR" sz="2000" dirty="0" smtClean="0"/>
              <a:t>or from </a:t>
            </a:r>
            <a:r>
              <a:rPr lang="en-US" altLang="ko-KR" sz="2000" dirty="0"/>
              <a:t>the flip-flops or </a:t>
            </a:r>
            <a:r>
              <a:rPr lang="en-US" altLang="ko-KR" sz="2000" dirty="0" smtClean="0"/>
              <a:t>both The </a:t>
            </a:r>
            <a:r>
              <a:rPr lang="en-US" altLang="ko-KR" sz="2000" dirty="0"/>
              <a:t>flip-flops receive their inputs from the </a:t>
            </a:r>
            <a:r>
              <a:rPr lang="en-US" altLang="ko-KR" sz="2000" dirty="0" smtClean="0"/>
              <a:t>combinational circuit </a:t>
            </a:r>
            <a:r>
              <a:rPr lang="en-US" altLang="ko-KR" sz="2000" dirty="0"/>
              <a:t>and also from a clock signal with pulse that occurs </a:t>
            </a:r>
            <a:r>
              <a:rPr lang="en-US" altLang="ko-KR" sz="2000" dirty="0" smtClean="0"/>
              <a:t>at fixed </a:t>
            </a:r>
            <a:r>
              <a:rPr lang="en-US" altLang="ko-KR" sz="2000" dirty="0"/>
              <a:t>intervals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flip-flop outputs cannot change and the feedback loop is </a:t>
            </a:r>
            <a:r>
              <a:rPr lang="en-US" altLang="ko-KR" sz="2000" dirty="0" smtClean="0"/>
              <a:t>broken when </a:t>
            </a:r>
            <a:r>
              <a:rPr lang="en-US" altLang="ko-KR" sz="2000" dirty="0"/>
              <a:t>a clock pulse is not active</a:t>
            </a:r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C94D2E-1D91-426F-A98C-C54FCE0BA778}" type="slidenum">
              <a:rPr lang="en-US" altLang="ko-KR" sz="1400" smtClean="0">
                <a:solidFill>
                  <a:schemeClr val="bg2"/>
                </a:solidFill>
              </a:rPr>
              <a:pPr/>
              <a:t>40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44035" name="Picture 2" descr="AACFLQO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6627813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Analysis: T flip-flop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1000" y="1554163"/>
            <a:ext cx="19399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/>
              <a:t>Q(t+1)=T’Q+TQ’</a:t>
            </a:r>
          </a:p>
          <a:p>
            <a:endParaRPr lang="en-US" altLang="ko-KR"/>
          </a:p>
          <a:p>
            <a:r>
              <a:rPr lang="en-US" altLang="ko-KR"/>
              <a:t>T</a:t>
            </a:r>
            <a:r>
              <a:rPr lang="en-US" altLang="ko-KR" baseline="-25000"/>
              <a:t>A</a:t>
            </a:r>
            <a:r>
              <a:rPr lang="en-US" altLang="ko-KR"/>
              <a:t>=Bx</a:t>
            </a:r>
          </a:p>
          <a:p>
            <a:r>
              <a:rPr lang="en-US" altLang="ko-KR"/>
              <a:t>T</a:t>
            </a:r>
            <a:r>
              <a:rPr lang="en-US" altLang="ko-KR" baseline="-25000"/>
              <a:t>B</a:t>
            </a:r>
            <a:r>
              <a:rPr lang="en-US" altLang="ko-KR"/>
              <a:t>=x</a:t>
            </a:r>
          </a:p>
          <a:p>
            <a:r>
              <a:rPr lang="en-US" altLang="ko-KR"/>
              <a:t>y=AB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A(t+1)=(Bx)’A+(Bx)A’</a:t>
            </a:r>
          </a:p>
          <a:p>
            <a:r>
              <a:rPr lang="en-US" altLang="ko-KR"/>
              <a:t>          =AB’+Ax’+A’Bx</a:t>
            </a:r>
          </a:p>
          <a:p>
            <a:endParaRPr lang="en-US" altLang="ko-KR"/>
          </a:p>
          <a:p>
            <a:r>
              <a:rPr lang="en-US" altLang="ko-KR"/>
              <a:t>B(t+1)=x XOR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1000" y="152400"/>
            <a:ext cx="487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ko-KR" sz="2400" b="1">
                <a:solidFill>
                  <a:schemeClr val="tx2"/>
                </a:solidFill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 rot="-5400000">
            <a:off x="4076700" y="3390900"/>
            <a:ext cx="2819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981200" y="2819400"/>
            <a:ext cx="1371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Comb.</a:t>
            </a:r>
          </a:p>
          <a:p>
            <a:pPr algn="ctr"/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Logic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990600" y="4419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600200" y="4419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600200" y="60960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33528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15240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 flipV="1">
            <a:off x="1524000" y="1981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1524000" y="1981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>
            <a:off x="6400800" y="1981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365125" y="4224338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X(t)</a:t>
            </a:r>
          </a:p>
        </p:txBody>
      </p:sp>
      <p:sp>
        <p:nvSpPr>
          <p:cNvPr id="45072" name="Text Box 17"/>
          <p:cNvSpPr txBox="1">
            <a:spLocks noChangeArrowheads="1"/>
          </p:cNvSpPr>
          <p:nvPr/>
        </p:nvSpPr>
        <p:spPr bwMode="auto">
          <a:xfrm>
            <a:off x="3565525" y="3157538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Q(t+1)</a:t>
            </a:r>
          </a:p>
        </p:txBody>
      </p:sp>
      <p:sp>
        <p:nvSpPr>
          <p:cNvPr id="45073" name="Text Box 18"/>
          <p:cNvSpPr txBox="1">
            <a:spLocks noChangeArrowheads="1"/>
          </p:cNvSpPr>
          <p:nvPr/>
        </p:nvSpPr>
        <p:spPr bwMode="auto">
          <a:xfrm>
            <a:off x="6172200" y="3725863"/>
            <a:ext cx="73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Q(t)</a:t>
            </a:r>
          </a:p>
        </p:txBody>
      </p:sp>
      <p:sp>
        <p:nvSpPr>
          <p:cNvPr id="45074" name="Text Box 19"/>
          <p:cNvSpPr txBox="1">
            <a:spLocks noChangeArrowheads="1"/>
          </p:cNvSpPr>
          <p:nvPr/>
        </p:nvSpPr>
        <p:spPr bwMode="auto">
          <a:xfrm>
            <a:off x="8232775" y="4106863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Y(t)</a:t>
            </a:r>
          </a:p>
        </p:txBody>
      </p:sp>
      <p:sp>
        <p:nvSpPr>
          <p:cNvPr id="45075" name="Text Box 20"/>
          <p:cNvSpPr txBox="1">
            <a:spLocks noChangeArrowheads="1"/>
          </p:cNvSpPr>
          <p:nvPr/>
        </p:nvSpPr>
        <p:spPr bwMode="auto">
          <a:xfrm>
            <a:off x="5241925" y="55197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clk</a:t>
            </a:r>
          </a:p>
        </p:txBody>
      </p:sp>
      <p:sp>
        <p:nvSpPr>
          <p:cNvPr id="45076" name="Text Box 22"/>
          <p:cNvSpPr txBox="1">
            <a:spLocks noChangeArrowheads="1"/>
          </p:cNvSpPr>
          <p:nvPr/>
        </p:nvSpPr>
        <p:spPr bwMode="auto">
          <a:xfrm>
            <a:off x="5943600" y="4171950"/>
            <a:ext cx="1022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</a:rPr>
              <a:t>present</a:t>
            </a:r>
          </a:p>
          <a:p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</a:rPr>
              <a:t>  state</a:t>
            </a:r>
          </a:p>
        </p:txBody>
      </p:sp>
      <p:sp>
        <p:nvSpPr>
          <p:cNvPr id="45077" name="Text Box 23"/>
          <p:cNvSpPr txBox="1">
            <a:spLocks noChangeArrowheads="1"/>
          </p:cNvSpPr>
          <p:nvPr/>
        </p:nvSpPr>
        <p:spPr bwMode="auto">
          <a:xfrm>
            <a:off x="288925" y="4681538"/>
            <a:ext cx="1190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present</a:t>
            </a:r>
          </a:p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  input</a:t>
            </a:r>
          </a:p>
        </p:txBody>
      </p:sp>
      <p:sp>
        <p:nvSpPr>
          <p:cNvPr id="45078" name="Text Box 24"/>
          <p:cNvSpPr txBox="1">
            <a:spLocks noChangeArrowheads="1"/>
          </p:cNvSpPr>
          <p:nvPr/>
        </p:nvSpPr>
        <p:spPr bwMode="auto">
          <a:xfrm>
            <a:off x="3754438" y="3649663"/>
            <a:ext cx="84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next</a:t>
            </a:r>
          </a:p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state</a:t>
            </a:r>
          </a:p>
        </p:txBody>
      </p:sp>
      <p:sp>
        <p:nvSpPr>
          <p:cNvPr id="45079" name="Rectangle 25"/>
          <p:cNvSpPr>
            <a:spLocks noChangeArrowheads="1"/>
          </p:cNvSpPr>
          <p:nvPr/>
        </p:nvSpPr>
        <p:spPr bwMode="auto">
          <a:xfrm>
            <a:off x="7010400" y="2895600"/>
            <a:ext cx="1143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Comb.</a:t>
            </a:r>
          </a:p>
          <a:p>
            <a:pPr algn="ctr"/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Logic</a:t>
            </a:r>
          </a:p>
        </p:txBody>
      </p:sp>
      <p:sp>
        <p:nvSpPr>
          <p:cNvPr id="45080" name="Line 26"/>
          <p:cNvSpPr>
            <a:spLocks noChangeShapeType="1"/>
          </p:cNvSpPr>
          <p:nvPr/>
        </p:nvSpPr>
        <p:spPr bwMode="auto">
          <a:xfrm>
            <a:off x="64008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1" name="Line 27"/>
          <p:cNvSpPr>
            <a:spLocks noChangeShapeType="1"/>
          </p:cNvSpPr>
          <p:nvPr/>
        </p:nvSpPr>
        <p:spPr bwMode="auto">
          <a:xfrm>
            <a:off x="8153400" y="4724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2" name="Oval 28"/>
          <p:cNvSpPr>
            <a:spLocks noChangeArrowheads="1"/>
          </p:cNvSpPr>
          <p:nvPr/>
        </p:nvSpPr>
        <p:spPr bwMode="auto">
          <a:xfrm>
            <a:off x="15240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5083" name="Oval 29"/>
          <p:cNvSpPr>
            <a:spLocks noChangeArrowheads="1"/>
          </p:cNvSpPr>
          <p:nvPr/>
        </p:nvSpPr>
        <p:spPr bwMode="auto">
          <a:xfrm>
            <a:off x="63246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5084" name="Text Box 30"/>
          <p:cNvSpPr txBox="1">
            <a:spLocks noChangeArrowheads="1"/>
          </p:cNvSpPr>
          <p:nvPr/>
        </p:nvSpPr>
        <p:spPr bwMode="auto">
          <a:xfrm>
            <a:off x="838200" y="762000"/>
            <a:ext cx="7086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 Output based on state and present input</a:t>
            </a:r>
          </a:p>
          <a:p>
            <a:pPr>
              <a:buFontTx/>
              <a:buChar char="•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 Asynchronous signals</a:t>
            </a:r>
          </a:p>
        </p:txBody>
      </p:sp>
      <p:sp>
        <p:nvSpPr>
          <p:cNvPr id="45085" name="Text Box 32"/>
          <p:cNvSpPr txBox="1">
            <a:spLocks noChangeArrowheads="1"/>
          </p:cNvSpPr>
          <p:nvPr/>
        </p:nvSpPr>
        <p:spPr bwMode="auto">
          <a:xfrm>
            <a:off x="5105400" y="3352800"/>
            <a:ext cx="708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>
                <a:latin typeface="Tahoma" panose="020B0604030504040204" pitchFamily="34" charset="0"/>
                <a:ea typeface="굴림" panose="020B0600000101010101" pitchFamily="50" charset="-127"/>
              </a:rPr>
              <a:t>Flip</a:t>
            </a:r>
          </a:p>
          <a:p>
            <a:r>
              <a:rPr lang="en-US" altLang="ko-KR" sz="1800">
                <a:latin typeface="Tahoma" panose="020B0604030504040204" pitchFamily="34" charset="0"/>
                <a:ea typeface="굴림" panose="020B0600000101010101" pitchFamily="50" charset="-127"/>
              </a:rPr>
              <a:t>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33400" y="0"/>
            <a:ext cx="5181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ko-KR" sz="2400" b="1">
                <a:solidFill>
                  <a:schemeClr val="tx2"/>
                </a:solidFill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 rot="-5400000">
            <a:off x="4076700" y="3390900"/>
            <a:ext cx="2819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981200" y="2819400"/>
            <a:ext cx="1371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Comb.</a:t>
            </a:r>
          </a:p>
          <a:p>
            <a:pPr algn="ctr"/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Logic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990600" y="4419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33528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>
            <a:off x="15240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 flipV="1">
            <a:off x="1524000" y="1981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0" name="Line 11"/>
          <p:cNvSpPr>
            <a:spLocks noChangeShapeType="1"/>
          </p:cNvSpPr>
          <p:nvPr/>
        </p:nvSpPr>
        <p:spPr bwMode="auto">
          <a:xfrm>
            <a:off x="1524000" y="1981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6400800" y="1981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365125" y="4224338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X(t)</a:t>
            </a:r>
          </a:p>
        </p:txBody>
      </p:sp>
      <p:sp>
        <p:nvSpPr>
          <p:cNvPr id="46094" name="Text Box 15"/>
          <p:cNvSpPr txBox="1">
            <a:spLocks noChangeArrowheads="1"/>
          </p:cNvSpPr>
          <p:nvPr/>
        </p:nvSpPr>
        <p:spPr bwMode="auto">
          <a:xfrm>
            <a:off x="3565525" y="3157538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Q(t+1)</a:t>
            </a:r>
          </a:p>
        </p:txBody>
      </p:sp>
      <p:sp>
        <p:nvSpPr>
          <p:cNvPr id="46095" name="Text Box 16"/>
          <p:cNvSpPr txBox="1">
            <a:spLocks noChangeArrowheads="1"/>
          </p:cNvSpPr>
          <p:nvPr/>
        </p:nvSpPr>
        <p:spPr bwMode="auto">
          <a:xfrm>
            <a:off x="6172200" y="3725863"/>
            <a:ext cx="73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Q(t)</a:t>
            </a:r>
          </a:p>
        </p:txBody>
      </p:sp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8232775" y="3116263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Y(t)</a:t>
            </a:r>
          </a:p>
        </p:txBody>
      </p:sp>
      <p:sp>
        <p:nvSpPr>
          <p:cNvPr id="46097" name="Text Box 18"/>
          <p:cNvSpPr txBox="1">
            <a:spLocks noChangeArrowheads="1"/>
          </p:cNvSpPr>
          <p:nvPr/>
        </p:nvSpPr>
        <p:spPr bwMode="auto">
          <a:xfrm>
            <a:off x="5241925" y="55276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clk</a:t>
            </a:r>
          </a:p>
        </p:txBody>
      </p:sp>
      <p:sp>
        <p:nvSpPr>
          <p:cNvPr id="46098" name="Text Box 20"/>
          <p:cNvSpPr txBox="1">
            <a:spLocks noChangeArrowheads="1"/>
          </p:cNvSpPr>
          <p:nvPr/>
        </p:nvSpPr>
        <p:spPr bwMode="auto">
          <a:xfrm>
            <a:off x="5943600" y="4122738"/>
            <a:ext cx="1190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present</a:t>
            </a:r>
          </a:p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  state</a:t>
            </a:r>
          </a:p>
        </p:txBody>
      </p:sp>
      <p:sp>
        <p:nvSpPr>
          <p:cNvPr id="46099" name="Text Box 21"/>
          <p:cNvSpPr txBox="1">
            <a:spLocks noChangeArrowheads="1"/>
          </p:cNvSpPr>
          <p:nvPr/>
        </p:nvSpPr>
        <p:spPr bwMode="auto">
          <a:xfrm>
            <a:off x="288925" y="4681538"/>
            <a:ext cx="1190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present</a:t>
            </a:r>
          </a:p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  input</a:t>
            </a:r>
          </a:p>
        </p:txBody>
      </p:sp>
      <p:sp>
        <p:nvSpPr>
          <p:cNvPr id="46100" name="Text Box 22"/>
          <p:cNvSpPr txBox="1">
            <a:spLocks noChangeArrowheads="1"/>
          </p:cNvSpPr>
          <p:nvPr/>
        </p:nvSpPr>
        <p:spPr bwMode="auto">
          <a:xfrm>
            <a:off x="3733800" y="3649663"/>
            <a:ext cx="84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next</a:t>
            </a:r>
          </a:p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state</a:t>
            </a:r>
          </a:p>
        </p:txBody>
      </p:sp>
      <p:sp>
        <p:nvSpPr>
          <p:cNvPr id="46101" name="Rectangle 23"/>
          <p:cNvSpPr>
            <a:spLocks noChangeArrowheads="1"/>
          </p:cNvSpPr>
          <p:nvPr/>
        </p:nvSpPr>
        <p:spPr bwMode="auto">
          <a:xfrm>
            <a:off x="7010400" y="2514600"/>
            <a:ext cx="1143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Comb.</a:t>
            </a:r>
          </a:p>
          <a:p>
            <a:pPr algn="ctr"/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Logic</a:t>
            </a:r>
          </a:p>
        </p:txBody>
      </p:sp>
      <p:sp>
        <p:nvSpPr>
          <p:cNvPr id="46102" name="Line 24"/>
          <p:cNvSpPr>
            <a:spLocks noChangeShapeType="1"/>
          </p:cNvSpPr>
          <p:nvPr/>
        </p:nvSpPr>
        <p:spPr bwMode="auto">
          <a:xfrm>
            <a:off x="64008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3" name="Line 25"/>
          <p:cNvSpPr>
            <a:spLocks noChangeShapeType="1"/>
          </p:cNvSpPr>
          <p:nvPr/>
        </p:nvSpPr>
        <p:spPr bwMode="auto">
          <a:xfrm>
            <a:off x="81534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4" name="Oval 26"/>
          <p:cNvSpPr>
            <a:spLocks noChangeArrowheads="1"/>
          </p:cNvSpPr>
          <p:nvPr/>
        </p:nvSpPr>
        <p:spPr bwMode="auto">
          <a:xfrm>
            <a:off x="63246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738188" y="838200"/>
            <a:ext cx="7086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ko-KR" sz="1800">
                <a:latin typeface="Tahoma" panose="020B0604030504040204" pitchFamily="34" charset="0"/>
                <a:ea typeface="굴림" panose="020B0600000101010101" pitchFamily="50" charset="-127"/>
              </a:rPr>
              <a:t>Output based on state only</a:t>
            </a:r>
          </a:p>
          <a:p>
            <a:pPr>
              <a:buFontTx/>
              <a:buChar char="•"/>
            </a:pPr>
            <a:r>
              <a:rPr lang="en-US" altLang="ko-KR" sz="1800">
                <a:latin typeface="Tahoma" panose="020B0604030504040204" pitchFamily="34" charset="0"/>
                <a:ea typeface="굴림" panose="020B0600000101010101" pitchFamily="50" charset="-127"/>
              </a:rPr>
              <a:t>Outputs change synchronously with state changes</a:t>
            </a:r>
          </a:p>
        </p:txBody>
      </p:sp>
      <p:sp>
        <p:nvSpPr>
          <p:cNvPr id="46106" name="Text Box 29"/>
          <p:cNvSpPr txBox="1">
            <a:spLocks noChangeArrowheads="1"/>
          </p:cNvSpPr>
          <p:nvPr/>
        </p:nvSpPr>
        <p:spPr bwMode="auto">
          <a:xfrm>
            <a:off x="5029200" y="3344863"/>
            <a:ext cx="882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Flip</a:t>
            </a:r>
          </a:p>
          <a:p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95275"/>
            <a:ext cx="8077200" cy="457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Mealy versus Moore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7" y="990600"/>
            <a:ext cx="8230313" cy="682811"/>
          </a:xfrm>
          <a:prstGeom prst="rect">
            <a:avLst/>
          </a:prstGeom>
        </p:spPr>
      </p:pic>
      <p:pic>
        <p:nvPicPr>
          <p:cNvPr id="7" name="AAHFUXU0.jpg" descr="AAHFUXU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" y="1655123"/>
            <a:ext cx="7610475" cy="451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7823200" cy="5715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State Diagram with One Input &amp; One Mealy Output</a:t>
            </a:r>
            <a:endParaRPr lang="en-GB" altLang="ko-KR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71550"/>
            <a:ext cx="7772400" cy="1112838"/>
          </a:xfrm>
        </p:spPr>
        <p:txBody>
          <a:bodyPr/>
          <a:lstStyle/>
          <a:p>
            <a:pPr marL="342900" indent="-342900" eaLnBrk="1" hangingPunct="1"/>
            <a:r>
              <a:rPr lang="en-US" altLang="ko-KR" smtClean="0">
                <a:ea typeface="굴림" panose="020B0600000101010101" pitchFamily="50" charset="-127"/>
              </a:rPr>
              <a:t>Mano text focuses on </a:t>
            </a: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Mealy</a:t>
            </a:r>
            <a:r>
              <a:rPr lang="en-US" altLang="ko-KR" smtClean="0">
                <a:ea typeface="굴림" panose="020B0600000101010101" pitchFamily="50" charset="-127"/>
              </a:rPr>
              <a:t> machines</a:t>
            </a:r>
          </a:p>
          <a:p>
            <a:pPr marL="342900" indent="-342900" eaLnBrk="1" hangingPunct="1"/>
            <a:r>
              <a:rPr lang="en-US" altLang="ko-KR" smtClean="0">
                <a:ea typeface="굴림" panose="020B0600000101010101" pitchFamily="50" charset="-127"/>
              </a:rPr>
              <a:t>State transitions are shown as a function of inputs and current outputs.</a:t>
            </a:r>
            <a:endParaRPr lang="en-GB" altLang="ko-KR" smtClean="0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114800" y="3771900"/>
            <a:ext cx="71120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451600" y="4400550"/>
            <a:ext cx="71120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4216400" y="4972050"/>
            <a:ext cx="71120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1574800" y="4400550"/>
            <a:ext cx="71120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927600" y="4000500"/>
            <a:ext cx="1625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5029200" y="4857750"/>
            <a:ext cx="15240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 flipV="1">
            <a:off x="2387600" y="4800600"/>
            <a:ext cx="172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2184400" y="3943350"/>
            <a:ext cx="172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4216400" y="3829050"/>
            <a:ext cx="6096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S1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6553200" y="4457700"/>
            <a:ext cx="6096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S2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318000" y="5029200"/>
            <a:ext cx="6096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S3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1676400" y="4457700"/>
            <a:ext cx="6096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S4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5537200" y="3829050"/>
            <a:ext cx="10160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1/0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5943600" y="5029200"/>
            <a:ext cx="711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1/0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2794000" y="5029200"/>
            <a:ext cx="711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1/0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286000" y="3886200"/>
            <a:ext cx="711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1/1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350000" y="3429000"/>
            <a:ext cx="2032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Input(s)/Output(s) shown in transition</a:t>
            </a:r>
            <a:endParaRPr lang="en-GB" altLang="ko-KR" sz="1400">
              <a:latin typeface="Times New Roman" panose="02020603050405020304" pitchFamily="18" charset="0"/>
            </a:endParaRP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1066800" y="4857750"/>
            <a:ext cx="711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0/0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50" name="AutoShape 23"/>
          <p:cNvSpPr>
            <a:spLocks noChangeArrowheads="1"/>
          </p:cNvSpPr>
          <p:nvPr/>
        </p:nvSpPr>
        <p:spPr bwMode="auto">
          <a:xfrm>
            <a:off x="4114800" y="3486150"/>
            <a:ext cx="711200" cy="228600"/>
          </a:xfrm>
          <a:prstGeom prst="curvedDownArrow">
            <a:avLst>
              <a:gd name="adj1" fmla="val 62222"/>
              <a:gd name="adj2" fmla="val 124444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8151" name="AutoShape 24"/>
          <p:cNvSpPr>
            <a:spLocks noChangeArrowheads="1"/>
          </p:cNvSpPr>
          <p:nvPr/>
        </p:nvSpPr>
        <p:spPr bwMode="auto">
          <a:xfrm flipH="1">
            <a:off x="7264400" y="4457700"/>
            <a:ext cx="406400" cy="400050"/>
          </a:xfrm>
          <a:prstGeom prst="curvedRightArrow">
            <a:avLst>
              <a:gd name="adj1" fmla="val 20000"/>
              <a:gd name="adj2" fmla="val 40000"/>
              <a:gd name="adj3" fmla="val 338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8152" name="Text Box 25"/>
          <p:cNvSpPr txBox="1">
            <a:spLocks noChangeArrowheads="1"/>
          </p:cNvSpPr>
          <p:nvPr/>
        </p:nvSpPr>
        <p:spPr bwMode="auto">
          <a:xfrm>
            <a:off x="3403600" y="3429000"/>
            <a:ext cx="71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0/0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1371600" y="3429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e.g. 1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54" name="AutoShape 27"/>
          <p:cNvSpPr>
            <a:spLocks noChangeArrowheads="1"/>
          </p:cNvSpPr>
          <p:nvPr/>
        </p:nvSpPr>
        <p:spPr bwMode="auto">
          <a:xfrm>
            <a:off x="1066800" y="4400550"/>
            <a:ext cx="406400" cy="400050"/>
          </a:xfrm>
          <a:prstGeom prst="curvedRightArrow">
            <a:avLst>
              <a:gd name="adj1" fmla="val 20000"/>
              <a:gd name="adj2" fmla="val 40000"/>
              <a:gd name="adj3" fmla="val 338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8155" name="AutoShape 28"/>
          <p:cNvSpPr>
            <a:spLocks noChangeArrowheads="1"/>
          </p:cNvSpPr>
          <p:nvPr/>
        </p:nvSpPr>
        <p:spPr bwMode="auto">
          <a:xfrm>
            <a:off x="4216400" y="4686300"/>
            <a:ext cx="711200" cy="228600"/>
          </a:xfrm>
          <a:prstGeom prst="curvedDownArrow">
            <a:avLst>
              <a:gd name="adj1" fmla="val 62222"/>
              <a:gd name="adj2" fmla="val 124444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ko-KR" altLang="en-US"/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7366000" y="4743450"/>
            <a:ext cx="711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0/0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  <p:sp>
        <p:nvSpPr>
          <p:cNvPr id="48157" name="Text Box 30"/>
          <p:cNvSpPr txBox="1">
            <a:spLocks noChangeArrowheads="1"/>
          </p:cNvSpPr>
          <p:nvPr/>
        </p:nvSpPr>
        <p:spPr bwMode="auto">
          <a:xfrm>
            <a:off x="3606800" y="4572000"/>
            <a:ext cx="711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0/0</a:t>
            </a:r>
            <a:endParaRPr lang="en-GB" altLang="ko-KR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85750"/>
            <a:ext cx="7011988" cy="3683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State Diagram with One Input &amp; a </a:t>
            </a:r>
            <a:r>
              <a:rPr lang="en-US" altLang="ko-KR" i="1" smtClean="0">
                <a:ea typeface="굴림" panose="020B0600000101010101" pitchFamily="50" charset="-127"/>
              </a:rPr>
              <a:t>Moore</a:t>
            </a:r>
            <a:r>
              <a:rPr lang="en-US" altLang="ko-KR" smtClean="0">
                <a:ea typeface="굴림" panose="020B0600000101010101" pitchFamily="50" charset="-127"/>
              </a:rPr>
              <a:t> Output</a:t>
            </a:r>
            <a:endParaRPr lang="en-GB" altLang="ko-KR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925763"/>
          </a:xfrm>
        </p:spPr>
        <p:txBody>
          <a:bodyPr/>
          <a:lstStyle/>
          <a:p>
            <a:pPr marL="342900" indent="-342900" eaLnBrk="1" hangingPunct="1"/>
            <a:r>
              <a:rPr lang="en-US" altLang="ko-KR" smtClean="0">
                <a:ea typeface="굴림" panose="020B0600000101010101" pitchFamily="50" charset="-127"/>
              </a:rPr>
              <a:t>Moore machine: outputs only depend on the current state</a:t>
            </a:r>
          </a:p>
          <a:p>
            <a:pPr marL="342900" indent="-342900" eaLnBrk="1" hangingPunct="1"/>
            <a:r>
              <a:rPr lang="en-US" altLang="ko-KR" smtClean="0">
                <a:ea typeface="굴림" panose="020B0600000101010101" pitchFamily="50" charset="-127"/>
              </a:rPr>
              <a:t>Outputs </a:t>
            </a: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cannot</a:t>
            </a:r>
            <a:r>
              <a:rPr lang="en-US" altLang="ko-KR" smtClean="0">
                <a:ea typeface="굴림" panose="020B0600000101010101" pitchFamily="50" charset="-127"/>
              </a:rPr>
              <a:t> change during a clock pulse if the input variables change</a:t>
            </a:r>
          </a:p>
          <a:p>
            <a:pPr marL="342900" indent="-342900" eaLnBrk="1" hangingPunct="1"/>
            <a:r>
              <a:rPr lang="en-US" altLang="ko-KR" smtClean="0">
                <a:ea typeface="굴림" panose="020B0600000101010101" pitchFamily="50" charset="-127"/>
              </a:rPr>
              <a:t>Moore Machines usually have more states.</a:t>
            </a:r>
          </a:p>
          <a:p>
            <a:pPr marL="342900" indent="-342900" eaLnBrk="1" hangingPunct="1"/>
            <a:r>
              <a:rPr lang="en-US" altLang="ko-KR" smtClean="0">
                <a:ea typeface="굴림" panose="020B0600000101010101" pitchFamily="50" charset="-127"/>
              </a:rPr>
              <a:t>No direct path from inputs to outputs</a:t>
            </a:r>
          </a:p>
          <a:p>
            <a:pPr marL="342900" indent="-342900" eaLnBrk="1" hangingPunct="1"/>
            <a:r>
              <a:rPr lang="en-US" altLang="ko-KR" smtClean="0">
                <a:ea typeface="굴림" panose="020B0600000101010101" pitchFamily="50" charset="-127"/>
              </a:rPr>
              <a:t>Can be more reliable</a:t>
            </a:r>
            <a:endParaRPr lang="en-GB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368300"/>
          </a:xfrm>
        </p:spPr>
        <p:txBody>
          <a:bodyPr wrap="square"/>
          <a:lstStyle/>
          <a:p>
            <a:r>
              <a:rPr lang="en-US" altLang="ko-KR" smtClean="0">
                <a:ea typeface="굴림" panose="020B0600000101010101" pitchFamily="50" charset="-127"/>
              </a:rPr>
              <a:t>Designing Finite State Machines</a:t>
            </a:r>
          </a:p>
        </p:txBody>
      </p:sp>
      <p:sp>
        <p:nvSpPr>
          <p:cNvPr id="6147" name="Rectangle 52"/>
          <p:cNvSpPr>
            <a:spLocks noChangeArrowheads="1"/>
          </p:cNvSpPr>
          <p:nvPr/>
        </p:nvSpPr>
        <p:spPr bwMode="auto">
          <a:xfrm>
            <a:off x="762000" y="990600"/>
            <a:ext cx="78232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Six Step Process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1. Understand the statement of the Specification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2. Obtain an abstract specification of the FSM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(state table or state diagram)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3. Perform a state minimization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4. Perform state assignment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5. Choose FF types to implement FSM state register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and build excitation table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6. Combinational circuit minimization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5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871538"/>
          </a:xfrm>
        </p:spPr>
        <p:txBody>
          <a:bodyPr wrap="square"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Example: Detect 3 Consecutive 1 inputs</a:t>
            </a:r>
          </a:p>
        </p:txBody>
      </p:sp>
      <p:sp>
        <p:nvSpPr>
          <p:cNvPr id="8195" name="Rectangle 49"/>
          <p:cNvSpPr>
            <a:spLocks noChangeArrowheads="1"/>
          </p:cNvSpPr>
          <p:nvPr/>
        </p:nvSpPr>
        <p:spPr bwMode="auto">
          <a:xfrm>
            <a:off x="3657600" y="1447800"/>
            <a:ext cx="53340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State S</a:t>
            </a:r>
            <a:r>
              <a:rPr lang="en-US" altLang="ko-KR" baseline="-25000"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 : zero 1s detected</a:t>
            </a:r>
          </a:p>
          <a:p>
            <a:r>
              <a:rPr lang="en-US" altLang="ko-KR">
                <a:ea typeface="굴림" panose="020B0600000101010101" pitchFamily="50" charset="-127"/>
              </a:rPr>
              <a:t>State S</a:t>
            </a:r>
            <a:r>
              <a:rPr lang="en-US" altLang="ko-KR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 : one 1 detected</a:t>
            </a:r>
          </a:p>
          <a:p>
            <a:r>
              <a:rPr lang="en-US" altLang="ko-KR">
                <a:ea typeface="굴림" panose="020B0600000101010101" pitchFamily="50" charset="-127"/>
              </a:rPr>
              <a:t>State S</a:t>
            </a:r>
            <a:r>
              <a:rPr lang="en-US" altLang="ko-KR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 : two 1s detected</a:t>
            </a:r>
          </a:p>
          <a:p>
            <a:r>
              <a:rPr lang="en-US" altLang="ko-KR">
                <a:ea typeface="굴림" panose="020B0600000101010101" pitchFamily="50" charset="-127"/>
              </a:rPr>
              <a:t>State S</a:t>
            </a:r>
            <a:r>
              <a:rPr lang="en-US" altLang="ko-KR" baseline="-25000">
                <a:ea typeface="굴림" panose="020B0600000101010101" pitchFamily="50" charset="-127"/>
              </a:rPr>
              <a:t>3</a:t>
            </a:r>
            <a:r>
              <a:rPr lang="en-US" altLang="ko-KR">
                <a:ea typeface="굴림" panose="020B0600000101010101" pitchFamily="50" charset="-127"/>
              </a:rPr>
              <a:t> : three 1s detected</a:t>
            </a:r>
          </a:p>
          <a:p>
            <a:endParaRPr lang="en-US" altLang="ko-KR" i="1">
              <a:ea typeface="굴림" panose="020B0600000101010101" pitchFamily="50" charset="-127"/>
            </a:endParaRPr>
          </a:p>
        </p:txBody>
      </p:sp>
      <p:pic>
        <p:nvPicPr>
          <p:cNvPr id="8196" name="Picture 55" descr="AACFLQS0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24000"/>
            <a:ext cx="3581400" cy="300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57"/>
          <p:cNvSpPr txBox="1">
            <a:spLocks noChangeArrowheads="1"/>
          </p:cNvSpPr>
          <p:nvPr/>
        </p:nvSpPr>
        <p:spPr bwMode="auto">
          <a:xfrm>
            <a:off x="1143000" y="1295400"/>
            <a:ext cx="3683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8198" name="Rectangle 58"/>
          <p:cNvSpPr>
            <a:spLocks noChangeArrowheads="1"/>
          </p:cNvSpPr>
          <p:nvPr/>
        </p:nvSpPr>
        <p:spPr bwMode="auto">
          <a:xfrm>
            <a:off x="914400" y="5029200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Note that each state has 2 output arrows</a:t>
            </a:r>
          </a:p>
          <a:p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Two bits needed to encode state</a:t>
            </a:r>
            <a:endParaRPr lang="en-US" altLang="ko-KR" i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85750"/>
            <a:ext cx="5089525" cy="368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State Table for Sequence Detector</a:t>
            </a:r>
            <a:endParaRPr lang="en-GB" altLang="ko-KR" smtClean="0">
              <a:ea typeface="굴림" panose="020B0600000101010101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914400"/>
            <a:ext cx="5257800" cy="3749675"/>
          </a:xfrm>
        </p:spPr>
        <p:txBody>
          <a:bodyPr/>
          <a:lstStyle/>
          <a:p>
            <a:pPr marL="342900" indent="-342900"/>
            <a:r>
              <a:rPr lang="en-US" altLang="ko-KR" smtClean="0">
                <a:ea typeface="굴림" panose="020B0600000101010101" pitchFamily="50" charset="-127"/>
              </a:rPr>
              <a:t>Sequence of outputs, inputs, and flip flop states enumerated in state table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  <a:ea typeface="굴림" panose="020B0600000101010101" pitchFamily="50" charset="-127"/>
              </a:rPr>
              <a:t>Present state</a:t>
            </a:r>
            <a:r>
              <a:rPr lang="en-US" altLang="ko-KR" smtClean="0">
                <a:ea typeface="굴림" panose="020B0600000101010101" pitchFamily="50" charset="-127"/>
              </a:rPr>
              <a:t> indicates current value of flip flops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  <a:ea typeface="굴림" panose="020B0600000101010101" pitchFamily="50" charset="-127"/>
              </a:rPr>
              <a:t>Next state</a:t>
            </a:r>
            <a:r>
              <a:rPr lang="en-US" altLang="ko-KR" smtClean="0">
                <a:ea typeface="굴림" panose="020B0600000101010101" pitchFamily="50" charset="-127"/>
              </a:rPr>
              <a:t> indicates state after next rising clock edge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smtClean="0">
                <a:ea typeface="굴림" panose="020B0600000101010101" pitchFamily="50" charset="-127"/>
              </a:rPr>
              <a:t> is output value on current clock edge</a:t>
            </a:r>
          </a:p>
          <a:p>
            <a:pPr marL="342900" indent="-342900"/>
            <a:endParaRPr lang="en-GB" altLang="ko-KR" i="1" smtClean="0">
              <a:ea typeface="굴림" panose="020B0600000101010101" pitchFamily="50" charset="-127"/>
            </a:endParaRPr>
          </a:p>
        </p:txBody>
      </p:sp>
      <p:sp>
        <p:nvSpPr>
          <p:cNvPr id="10244" name="Text Box 10"/>
          <p:cNvSpPr txBox="1">
            <a:spLocks noChangeArrowheads="1"/>
          </p:cNvSpPr>
          <p:nvPr/>
        </p:nvSpPr>
        <p:spPr bwMode="auto">
          <a:xfrm>
            <a:off x="304800" y="914400"/>
            <a:ext cx="85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 b="0">
                <a:latin typeface="Times New Roman" panose="02020603050405020304" pitchFamily="18" charset="0"/>
                <a:ea typeface="굴림" panose="020B0600000101010101" pitchFamily="50" charset="-127"/>
              </a:rPr>
              <a:t>Present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 b="0">
                <a:latin typeface="Times New Roman" panose="02020603050405020304" pitchFamily="18" charset="0"/>
                <a:ea typeface="굴림" panose="020B0600000101010101" pitchFamily="50" charset="-127"/>
              </a:rPr>
              <a:t>  State</a:t>
            </a:r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133600" y="990600"/>
            <a:ext cx="630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Next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State</a:t>
            </a:r>
          </a:p>
        </p:txBody>
      </p:sp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457200" y="1524000"/>
            <a:ext cx="324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rPr>
              <a:t>A  B       x        A   B            y </a:t>
            </a:r>
          </a:p>
        </p:txBody>
      </p:sp>
      <p:sp>
        <p:nvSpPr>
          <p:cNvPr id="10247" name="Text Box 14"/>
          <p:cNvSpPr txBox="1">
            <a:spLocks noChangeArrowheads="1"/>
          </p:cNvSpPr>
          <p:nvPr/>
        </p:nvSpPr>
        <p:spPr bwMode="auto">
          <a:xfrm>
            <a:off x="457200" y="2057400"/>
            <a:ext cx="3429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rPr>
              <a:t>0   0        0        0    0            0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rPr>
              <a:t>0   0        1        0    1            0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rPr>
              <a:t>0   1        0        0    0            0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rPr>
              <a:t>0   1        1        1    0            0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rPr>
              <a:t>1   0        0        0    0            0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rPr>
              <a:t>1   0        1        1    1            0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rPr>
              <a:t>1   1        0        0    0            1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rPr>
              <a:t>1   1        1        1    1            1</a:t>
            </a:r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3048000" y="12192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Output</a:t>
            </a:r>
          </a:p>
        </p:txBody>
      </p:sp>
      <p:sp>
        <p:nvSpPr>
          <p:cNvPr id="10249" name="Text Box 27"/>
          <p:cNvSpPr txBox="1">
            <a:spLocks noChangeArrowheads="1"/>
          </p:cNvSpPr>
          <p:nvPr/>
        </p:nvSpPr>
        <p:spPr bwMode="auto">
          <a:xfrm>
            <a:off x="1219200" y="1143000"/>
            <a:ext cx="614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Input</a:t>
            </a:r>
          </a:p>
        </p:txBody>
      </p:sp>
      <p:sp>
        <p:nvSpPr>
          <p:cNvPr id="10250" name="Line 29"/>
          <p:cNvSpPr>
            <a:spLocks noChangeShapeType="1"/>
          </p:cNvSpPr>
          <p:nvPr/>
        </p:nvSpPr>
        <p:spPr bwMode="auto">
          <a:xfrm>
            <a:off x="304800" y="16002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endParaRPr lang="ko-KR" altLang="en-US"/>
          </a:p>
        </p:txBody>
      </p:sp>
      <p:sp>
        <p:nvSpPr>
          <p:cNvPr id="10251" name="Line 30"/>
          <p:cNvSpPr>
            <a:spLocks noChangeShapeType="1"/>
          </p:cNvSpPr>
          <p:nvPr/>
        </p:nvSpPr>
        <p:spPr bwMode="auto">
          <a:xfrm>
            <a:off x="1981200" y="9906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endParaRPr lang="ko-KR" altLang="en-US"/>
          </a:p>
        </p:txBody>
      </p:sp>
      <p:sp>
        <p:nvSpPr>
          <p:cNvPr id="10252" name="Text Box 31"/>
          <p:cNvSpPr txBox="1">
            <a:spLocks noChangeArrowheads="1"/>
          </p:cNvSpPr>
          <p:nvPr/>
        </p:nvSpPr>
        <p:spPr bwMode="auto">
          <a:xfrm>
            <a:off x="622300" y="4933950"/>
            <a:ext cx="14716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marL="342900" indent="-3429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S</a:t>
            </a:r>
            <a:r>
              <a:rPr lang="en-US" altLang="ko-KR" baseline="-25000">
                <a:solidFill>
                  <a:schemeClr val="tx2"/>
                </a:solidFill>
                <a:ea typeface="굴림" panose="020B0600000101010101" pitchFamily="50" charset="-127"/>
              </a:rPr>
              <a:t>0 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= 00</a:t>
            </a:r>
          </a:p>
          <a:p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S</a:t>
            </a:r>
            <a:r>
              <a:rPr lang="en-US" altLang="ko-KR" baseline="-25000">
                <a:solidFill>
                  <a:schemeClr val="tx2"/>
                </a:solidFill>
                <a:ea typeface="굴림" panose="020B0600000101010101" pitchFamily="50" charset="-127"/>
              </a:rPr>
              <a:t>1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 = 01</a:t>
            </a:r>
          </a:p>
        </p:txBody>
      </p:sp>
      <p:sp>
        <p:nvSpPr>
          <p:cNvPr id="10253" name="Text Box 32"/>
          <p:cNvSpPr txBox="1">
            <a:spLocks noChangeArrowheads="1"/>
          </p:cNvSpPr>
          <p:nvPr/>
        </p:nvSpPr>
        <p:spPr bwMode="auto">
          <a:xfrm>
            <a:off x="2743200" y="4876800"/>
            <a:ext cx="14716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marL="342900" indent="-3429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S</a:t>
            </a:r>
            <a:r>
              <a:rPr lang="en-US" altLang="ko-KR" baseline="-25000">
                <a:solidFill>
                  <a:schemeClr val="tx2"/>
                </a:solidFill>
                <a:ea typeface="굴림" panose="020B0600000101010101" pitchFamily="50" charset="-127"/>
              </a:rPr>
              <a:t>2 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= 10</a:t>
            </a:r>
          </a:p>
          <a:p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S</a:t>
            </a:r>
            <a:r>
              <a:rPr lang="en-US" altLang="ko-KR" baseline="-25000">
                <a:solidFill>
                  <a:schemeClr val="tx2"/>
                </a:solidFill>
                <a:ea typeface="굴림" panose="020B0600000101010101" pitchFamily="50" charset="-127"/>
              </a:rPr>
              <a:t>3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 = 11</a:t>
            </a:r>
          </a:p>
        </p:txBody>
      </p:sp>
    </p:spTree>
    <p:extLst>
      <p:ext uri="{BB962C8B-B14F-4D97-AF65-F5344CB8AC3E}">
        <p14:creationId xmlns:p14="http://schemas.microsoft.com/office/powerpoint/2010/main" val="38897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7791450" cy="368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Finding Expressions for Next State and Output Value</a:t>
            </a:r>
            <a:endParaRPr lang="en-GB" altLang="ko-KR" smtClean="0">
              <a:ea typeface="굴림" panose="020B0600000101010101" pitchFamily="50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8229600" cy="1560513"/>
          </a:xfrm>
        </p:spPr>
        <p:txBody>
          <a:bodyPr/>
          <a:lstStyle/>
          <a:p>
            <a:pPr marL="342900" indent="-342900"/>
            <a:r>
              <a:rPr lang="en-US" altLang="ko-KR" sz="2000" smtClean="0">
                <a:ea typeface="굴림" panose="020B0600000101010101" pitchFamily="50" charset="-127"/>
              </a:rPr>
              <a:t>Create K-map directly from state table (3 columns = 3 K-maps)</a:t>
            </a:r>
          </a:p>
          <a:p>
            <a:pPr marL="342900" indent="-342900"/>
            <a:r>
              <a:rPr lang="en-US" altLang="ko-KR" sz="2000" smtClean="0">
                <a:ea typeface="굴림" panose="020B0600000101010101" pitchFamily="50" charset="-127"/>
              </a:rPr>
              <a:t>Minimize K-maps to find SOP representations</a:t>
            </a:r>
          </a:p>
          <a:p>
            <a:pPr marL="342900" indent="-342900"/>
            <a:r>
              <a:rPr lang="en-US" altLang="ko-KR" sz="2000" smtClean="0">
                <a:ea typeface="굴림" panose="020B0600000101010101" pitchFamily="50" charset="-127"/>
              </a:rPr>
              <a:t>Separate circuit for each next state and output value</a:t>
            </a:r>
          </a:p>
          <a:p>
            <a:pPr marL="342900" indent="-342900"/>
            <a:endParaRPr lang="en-GB" altLang="ko-KR" sz="2000" i="1" smtClean="0">
              <a:ea typeface="굴림" panose="020B0600000101010101" pitchFamily="50" charset="-127"/>
            </a:endParaRPr>
          </a:p>
        </p:txBody>
      </p:sp>
      <p:pic>
        <p:nvPicPr>
          <p:cNvPr id="11268" name="Picture 34" descr="AACFLQT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276600"/>
            <a:ext cx="8382000" cy="287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5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60175-C74C-4DFE-825E-D3E125AA76EF}" type="slidenum">
              <a:rPr lang="en-US" altLang="ko-KR" sz="1400" smtClean="0">
                <a:solidFill>
                  <a:schemeClr val="bg2"/>
                </a:solidFill>
              </a:rPr>
              <a:pPr/>
              <a:t>5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Flip-Flops 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92125" y="1371600"/>
            <a:ext cx="760095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Sequential Circuits use flip-flops as storage </a:t>
            </a:r>
            <a:r>
              <a:rPr lang="en-US" altLang="ko-KR" sz="2800" dirty="0" smtClean="0"/>
              <a:t>elements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Flip-Flop is a binary storage device that saves one bit of </a:t>
            </a:r>
            <a:r>
              <a:rPr lang="en-US" altLang="ko-KR" sz="2800" dirty="0" smtClean="0"/>
              <a:t>information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The outputs can come from flip-flops or combinational </a:t>
            </a:r>
            <a:r>
              <a:rPr lang="en-US" altLang="ko-KR" sz="2800" dirty="0" smtClean="0"/>
              <a:t>logic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Flip-flop inputs come from combinational logic or clock generators</a:t>
            </a:r>
          </a:p>
          <a:p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5226050" cy="368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Circuit for Consecutive 1s Detector</a:t>
            </a:r>
            <a:endParaRPr lang="en-GB" altLang="ko-KR" smtClean="0">
              <a:ea typeface="굴림" panose="020B0600000101010101" pitchFamily="50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743200"/>
            <a:ext cx="3352800" cy="2246313"/>
          </a:xfrm>
        </p:spPr>
        <p:txBody>
          <a:bodyPr/>
          <a:lstStyle/>
          <a:p>
            <a:pPr marL="342900" indent="-342900"/>
            <a:r>
              <a:rPr lang="en-US" altLang="ko-KR" sz="2000" smtClean="0">
                <a:ea typeface="굴림" panose="020B0600000101010101" pitchFamily="50" charset="-127"/>
              </a:rPr>
              <a:t>Note location of state flip flops</a:t>
            </a:r>
          </a:p>
          <a:p>
            <a:pPr marL="342900" indent="-342900"/>
            <a:r>
              <a:rPr lang="en-US" altLang="ko-KR" sz="2000" smtClean="0">
                <a:ea typeface="굴림" panose="020B0600000101010101" pitchFamily="50" charset="-127"/>
              </a:rPr>
              <a:t>Output value (y) is function of state</a:t>
            </a:r>
          </a:p>
          <a:p>
            <a:pPr marL="342900" indent="-342900"/>
            <a:r>
              <a:rPr lang="en-US" altLang="ko-KR" sz="2000" smtClean="0">
                <a:ea typeface="굴림" panose="020B0600000101010101" pitchFamily="50" charset="-127"/>
              </a:rPr>
              <a:t>This is a Moore machine.</a:t>
            </a:r>
          </a:p>
          <a:p>
            <a:pPr marL="342900" indent="-342900"/>
            <a:endParaRPr lang="en-GB" altLang="ko-KR" sz="2000" i="1" smtClean="0">
              <a:ea typeface="굴림" panose="020B0600000101010101" pitchFamily="50" charset="-127"/>
            </a:endParaRPr>
          </a:p>
        </p:txBody>
      </p:sp>
      <p:pic>
        <p:nvPicPr>
          <p:cNvPr id="12292" name="Picture 49" descr="AACFLQU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1066800"/>
            <a:ext cx="5562600" cy="4986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3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177800"/>
            <a:ext cx="3327400" cy="284163"/>
          </a:xfrm>
          <a:noFill/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Concept of the State Machine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14400" y="838200"/>
            <a:ext cx="3327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 i="1">
                <a:ea typeface="굴림" panose="020B0600000101010101" pitchFamily="50" charset="-127"/>
              </a:rPr>
              <a:t>Example: Odd Parity Checker</a:t>
            </a:r>
          </a:p>
        </p:txBody>
      </p:sp>
      <p:pic>
        <p:nvPicPr>
          <p:cNvPr id="1331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19200" y="1219200"/>
            <a:ext cx="6289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Assert output whenever input bit stream has odd # of 1's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193800" y="4584700"/>
            <a:ext cx="1041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State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Diagram</a:t>
            </a:r>
          </a:p>
        </p:txBody>
      </p:sp>
      <p:pic>
        <p:nvPicPr>
          <p:cNvPr id="13319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90700"/>
            <a:ext cx="4419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114800" y="3136900"/>
            <a:ext cx="3594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Symbolic State Transition Table</a:t>
            </a:r>
          </a:p>
        </p:txBody>
      </p:sp>
      <p:pic>
        <p:nvPicPr>
          <p:cNvPr id="13321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21100"/>
            <a:ext cx="4470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140200" y="5041900"/>
            <a:ext cx="35433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Encoded State Transition Table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838200" y="5562600"/>
            <a:ext cx="5905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marL="342900" indent="-3429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Note: Present state and output are the same value</a:t>
            </a:r>
          </a:p>
          <a:p>
            <a:pPr lvl="1">
              <a:lnSpc>
                <a:spcPct val="75000"/>
              </a:lnSpc>
              <a:spcBef>
                <a:spcPct val="65000"/>
              </a:spcBef>
              <a:buFontTx/>
              <a:buChar char="°"/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 Moore machine</a:t>
            </a:r>
          </a:p>
        </p:txBody>
      </p:sp>
    </p:spTree>
    <p:extLst>
      <p:ext uri="{BB962C8B-B14F-4D97-AF65-F5344CB8AC3E}">
        <p14:creationId xmlns:p14="http://schemas.microsoft.com/office/powerpoint/2010/main" val="507177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177800"/>
            <a:ext cx="3327400" cy="284163"/>
          </a:xfrm>
          <a:noFill/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Concept of the State Machine</a:t>
            </a:r>
          </a:p>
        </p:txBody>
      </p:sp>
      <p:grpSp>
        <p:nvGrpSpPr>
          <p:cNvPr id="14339" name="Group 12"/>
          <p:cNvGrpSpPr>
            <a:grpSpLocks/>
          </p:cNvGrpSpPr>
          <p:nvPr/>
        </p:nvGrpSpPr>
        <p:grpSpPr bwMode="auto">
          <a:xfrm>
            <a:off x="2971800" y="762000"/>
            <a:ext cx="4013200" cy="2959100"/>
            <a:chOff x="368" y="320"/>
            <a:chExt cx="2528" cy="1864"/>
          </a:xfrm>
        </p:grpSpPr>
        <p:sp>
          <p:nvSpPr>
            <p:cNvPr id="14343" name="Rectangle 3"/>
            <p:cNvSpPr>
              <a:spLocks noChangeArrowheads="1"/>
            </p:cNvSpPr>
            <p:nvPr/>
          </p:nvSpPr>
          <p:spPr bwMode="auto">
            <a:xfrm>
              <a:off x="624" y="320"/>
              <a:ext cx="209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i="1">
                  <a:ea typeface="굴림" panose="020B0600000101010101" pitchFamily="50" charset="-127"/>
                </a:rPr>
                <a:t>Example: Odd Parity Checker</a:t>
              </a:r>
            </a:p>
          </p:txBody>
        </p:sp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768" y="584"/>
              <a:ext cx="202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>
                  <a:ea typeface="굴림" panose="020B0600000101010101" pitchFamily="50" charset="-127"/>
                </a:rPr>
                <a:t>Next State/Output Functions</a:t>
              </a:r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992" y="816"/>
              <a:ext cx="190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>
                  <a:ea typeface="굴림" panose="020B0600000101010101" pitchFamily="50" charset="-127"/>
                </a:rPr>
                <a:t>NS = PS xor PI;   OUT = PS</a:t>
              </a:r>
            </a:p>
          </p:txBody>
        </p:sp>
        <p:pic>
          <p:nvPicPr>
            <p:cNvPr id="14346" name="Picture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" y="1128"/>
              <a:ext cx="2392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1104900" y="3575050"/>
            <a:ext cx="2387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D FF Implementation</a:t>
            </a: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2247900" y="6305550"/>
            <a:ext cx="4902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Timing Behavior: Input 1 0 0 1 1 0 1 0 1 1 1 0</a:t>
            </a:r>
          </a:p>
        </p:txBody>
      </p:sp>
      <p:pic>
        <p:nvPicPr>
          <p:cNvPr id="14342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3860800"/>
            <a:ext cx="6616700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294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2438" y="220663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50" charset="-127"/>
              </a:rPr>
              <a:t>Mealy and Moore Machines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52425" y="1371600"/>
            <a:ext cx="8791575" cy="4546600"/>
            <a:chOff x="144" y="1130"/>
            <a:chExt cx="5538" cy="2864"/>
          </a:xfrm>
        </p:grpSpPr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374" y="1130"/>
              <a:ext cx="16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b="0" u="sng">
                  <a:latin typeface="Times New Roman" panose="02020603050405020304" pitchFamily="18" charset="0"/>
                  <a:ea typeface="굴림" panose="020B0600000101010101" pitchFamily="50" charset="-127"/>
                </a:rPr>
                <a:t>Solution 1</a:t>
              </a:r>
              <a:r>
                <a:rPr lang="en-US" altLang="ko-KR" b="0">
                  <a:latin typeface="Times New Roman" panose="02020603050405020304" pitchFamily="18" charset="0"/>
                  <a:ea typeface="굴림" panose="020B0600000101010101" pitchFamily="50" charset="-127"/>
                </a:rPr>
                <a:t>: (Mealy)</a:t>
              </a:r>
              <a:endParaRPr lang="en-US" altLang="ko-KR" b="0" u="sng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960" y="1632"/>
              <a:ext cx="52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960" y="2304"/>
              <a:ext cx="52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1392" y="1560"/>
              <a:ext cx="320" cy="224"/>
            </a:xfrm>
            <a:custGeom>
              <a:avLst/>
              <a:gdLst>
                <a:gd name="T0" fmla="*/ 0 w 320"/>
                <a:gd name="T1" fmla="*/ 120 h 224"/>
                <a:gd name="T2" fmla="*/ 96 w 320"/>
                <a:gd name="T3" fmla="*/ 24 h 224"/>
                <a:gd name="T4" fmla="*/ 288 w 320"/>
                <a:gd name="T5" fmla="*/ 24 h 224"/>
                <a:gd name="T6" fmla="*/ 288 w 320"/>
                <a:gd name="T7" fmla="*/ 168 h 224"/>
                <a:gd name="T8" fmla="*/ 192 w 320"/>
                <a:gd name="T9" fmla="*/ 216 h 224"/>
                <a:gd name="T10" fmla="*/ 96 w 320"/>
                <a:gd name="T11" fmla="*/ 216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0" h="224">
                  <a:moveTo>
                    <a:pt x="0" y="120"/>
                  </a:moveTo>
                  <a:cubicBezTo>
                    <a:pt x="24" y="80"/>
                    <a:pt x="48" y="40"/>
                    <a:pt x="96" y="24"/>
                  </a:cubicBezTo>
                  <a:cubicBezTo>
                    <a:pt x="144" y="8"/>
                    <a:pt x="256" y="0"/>
                    <a:pt x="288" y="24"/>
                  </a:cubicBezTo>
                  <a:cubicBezTo>
                    <a:pt x="320" y="48"/>
                    <a:pt x="304" y="136"/>
                    <a:pt x="288" y="168"/>
                  </a:cubicBezTo>
                  <a:cubicBezTo>
                    <a:pt x="272" y="200"/>
                    <a:pt x="224" y="208"/>
                    <a:pt x="192" y="216"/>
                  </a:cubicBezTo>
                  <a:cubicBezTo>
                    <a:pt x="160" y="224"/>
                    <a:pt x="112" y="216"/>
                    <a:pt x="96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1344" y="196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144 w 144"/>
                <a:gd name="T3" fmla="*/ 144 h 384"/>
                <a:gd name="T4" fmla="*/ 0 w 144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72" y="40"/>
                    <a:pt x="144" y="80"/>
                    <a:pt x="144" y="144"/>
                  </a:cubicBezTo>
                  <a:cubicBezTo>
                    <a:pt x="144" y="208"/>
                    <a:pt x="16" y="344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912" y="1968"/>
              <a:ext cx="192" cy="384"/>
            </a:xfrm>
            <a:custGeom>
              <a:avLst/>
              <a:gdLst>
                <a:gd name="T0" fmla="*/ 192 w 192"/>
                <a:gd name="T1" fmla="*/ 384 h 384"/>
                <a:gd name="T2" fmla="*/ 0 w 192"/>
                <a:gd name="T3" fmla="*/ 192 h 384"/>
                <a:gd name="T4" fmla="*/ 192 w 192"/>
                <a:gd name="T5" fmla="*/ 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384">
                  <a:moveTo>
                    <a:pt x="192" y="384"/>
                  </a:moveTo>
                  <a:cubicBezTo>
                    <a:pt x="96" y="320"/>
                    <a:pt x="0" y="256"/>
                    <a:pt x="0" y="192"/>
                  </a:cubicBezTo>
                  <a:cubicBezTo>
                    <a:pt x="0" y="128"/>
                    <a:pt x="96" y="64"/>
                    <a:pt x="1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0" name="Freeform 10"/>
            <p:cNvSpPr>
              <a:spLocks/>
            </p:cNvSpPr>
            <p:nvPr/>
          </p:nvSpPr>
          <p:spPr bwMode="auto">
            <a:xfrm>
              <a:off x="1056" y="2640"/>
              <a:ext cx="384" cy="208"/>
            </a:xfrm>
            <a:custGeom>
              <a:avLst/>
              <a:gdLst>
                <a:gd name="T0" fmla="*/ 96 w 384"/>
                <a:gd name="T1" fmla="*/ 0 h 208"/>
                <a:gd name="T2" fmla="*/ 0 w 384"/>
                <a:gd name="T3" fmla="*/ 96 h 208"/>
                <a:gd name="T4" fmla="*/ 96 w 384"/>
                <a:gd name="T5" fmla="*/ 192 h 208"/>
                <a:gd name="T6" fmla="*/ 288 w 384"/>
                <a:gd name="T7" fmla="*/ 192 h 208"/>
                <a:gd name="T8" fmla="*/ 384 w 384"/>
                <a:gd name="T9" fmla="*/ 96 h 208"/>
                <a:gd name="T10" fmla="*/ 288 w 384"/>
                <a:gd name="T11" fmla="*/ 0 h 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4" h="208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76"/>
                    <a:pt x="96" y="192"/>
                  </a:cubicBezTo>
                  <a:cubicBezTo>
                    <a:pt x="144" y="208"/>
                    <a:pt x="240" y="208"/>
                    <a:pt x="288" y="192"/>
                  </a:cubicBezTo>
                  <a:cubicBezTo>
                    <a:pt x="336" y="176"/>
                    <a:pt x="384" y="128"/>
                    <a:pt x="384" y="96"/>
                  </a:cubicBezTo>
                  <a:cubicBezTo>
                    <a:pt x="384" y="64"/>
                    <a:pt x="336" y="32"/>
                    <a:pt x="2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670" y="1401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0/0</a:t>
              </a: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1046" y="1689"/>
              <a:ext cx="4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Even</a:t>
              </a: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1046" y="2361"/>
              <a:ext cx="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Odd</a:t>
              </a: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1526" y="197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1/1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576" y="201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1/0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1104" y="283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0/1</a:t>
              </a: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3696" y="1584"/>
              <a:ext cx="672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ko-KR" altLang="ko-KR" sz="16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3744" y="2352"/>
              <a:ext cx="67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ko-KR" altLang="ko-KR" sz="1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auto">
            <a:xfrm>
              <a:off x="4224" y="1488"/>
              <a:ext cx="320" cy="224"/>
            </a:xfrm>
            <a:custGeom>
              <a:avLst/>
              <a:gdLst>
                <a:gd name="T0" fmla="*/ 0 w 320"/>
                <a:gd name="T1" fmla="*/ 120 h 224"/>
                <a:gd name="T2" fmla="*/ 96 w 320"/>
                <a:gd name="T3" fmla="*/ 24 h 224"/>
                <a:gd name="T4" fmla="*/ 288 w 320"/>
                <a:gd name="T5" fmla="*/ 24 h 224"/>
                <a:gd name="T6" fmla="*/ 288 w 320"/>
                <a:gd name="T7" fmla="*/ 168 h 224"/>
                <a:gd name="T8" fmla="*/ 192 w 320"/>
                <a:gd name="T9" fmla="*/ 216 h 224"/>
                <a:gd name="T10" fmla="*/ 96 w 320"/>
                <a:gd name="T11" fmla="*/ 216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0" h="224">
                  <a:moveTo>
                    <a:pt x="0" y="120"/>
                  </a:moveTo>
                  <a:cubicBezTo>
                    <a:pt x="24" y="80"/>
                    <a:pt x="48" y="40"/>
                    <a:pt x="96" y="24"/>
                  </a:cubicBezTo>
                  <a:cubicBezTo>
                    <a:pt x="144" y="8"/>
                    <a:pt x="256" y="0"/>
                    <a:pt x="288" y="24"/>
                  </a:cubicBezTo>
                  <a:cubicBezTo>
                    <a:pt x="320" y="48"/>
                    <a:pt x="304" y="136"/>
                    <a:pt x="288" y="168"/>
                  </a:cubicBezTo>
                  <a:cubicBezTo>
                    <a:pt x="272" y="200"/>
                    <a:pt x="224" y="208"/>
                    <a:pt x="192" y="216"/>
                  </a:cubicBezTo>
                  <a:cubicBezTo>
                    <a:pt x="160" y="224"/>
                    <a:pt x="112" y="216"/>
                    <a:pt x="96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3360" y="168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1" name="Freeform 21"/>
            <p:cNvSpPr>
              <a:spLocks/>
            </p:cNvSpPr>
            <p:nvPr/>
          </p:nvSpPr>
          <p:spPr bwMode="auto">
            <a:xfrm>
              <a:off x="4272" y="2016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144 w 144"/>
                <a:gd name="T3" fmla="*/ 144 h 384"/>
                <a:gd name="T4" fmla="*/ 0 w 144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72" y="40"/>
                    <a:pt x="144" y="80"/>
                    <a:pt x="144" y="144"/>
                  </a:cubicBezTo>
                  <a:cubicBezTo>
                    <a:pt x="144" y="208"/>
                    <a:pt x="16" y="344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2" name="Freeform 22"/>
            <p:cNvSpPr>
              <a:spLocks/>
            </p:cNvSpPr>
            <p:nvPr/>
          </p:nvSpPr>
          <p:spPr bwMode="auto">
            <a:xfrm>
              <a:off x="3696" y="2016"/>
              <a:ext cx="192" cy="384"/>
            </a:xfrm>
            <a:custGeom>
              <a:avLst/>
              <a:gdLst>
                <a:gd name="T0" fmla="*/ 192 w 192"/>
                <a:gd name="T1" fmla="*/ 384 h 384"/>
                <a:gd name="T2" fmla="*/ 0 w 192"/>
                <a:gd name="T3" fmla="*/ 192 h 384"/>
                <a:gd name="T4" fmla="*/ 192 w 192"/>
                <a:gd name="T5" fmla="*/ 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384">
                  <a:moveTo>
                    <a:pt x="192" y="384"/>
                  </a:moveTo>
                  <a:cubicBezTo>
                    <a:pt x="96" y="320"/>
                    <a:pt x="0" y="256"/>
                    <a:pt x="0" y="192"/>
                  </a:cubicBezTo>
                  <a:cubicBezTo>
                    <a:pt x="0" y="128"/>
                    <a:pt x="96" y="64"/>
                    <a:pt x="1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3" name="Freeform 23"/>
            <p:cNvSpPr>
              <a:spLocks/>
            </p:cNvSpPr>
            <p:nvPr/>
          </p:nvSpPr>
          <p:spPr bwMode="auto">
            <a:xfrm>
              <a:off x="3888" y="2784"/>
              <a:ext cx="384" cy="208"/>
            </a:xfrm>
            <a:custGeom>
              <a:avLst/>
              <a:gdLst>
                <a:gd name="T0" fmla="*/ 96 w 384"/>
                <a:gd name="T1" fmla="*/ 0 h 208"/>
                <a:gd name="T2" fmla="*/ 0 w 384"/>
                <a:gd name="T3" fmla="*/ 96 h 208"/>
                <a:gd name="T4" fmla="*/ 96 w 384"/>
                <a:gd name="T5" fmla="*/ 192 h 208"/>
                <a:gd name="T6" fmla="*/ 288 w 384"/>
                <a:gd name="T7" fmla="*/ 192 h 208"/>
                <a:gd name="T8" fmla="*/ 384 w 384"/>
                <a:gd name="T9" fmla="*/ 96 h 208"/>
                <a:gd name="T10" fmla="*/ 288 w 384"/>
                <a:gd name="T11" fmla="*/ 0 h 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4" h="208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76"/>
                    <a:pt x="96" y="192"/>
                  </a:cubicBezTo>
                  <a:cubicBezTo>
                    <a:pt x="144" y="208"/>
                    <a:pt x="240" y="208"/>
                    <a:pt x="288" y="192"/>
                  </a:cubicBezTo>
                  <a:cubicBezTo>
                    <a:pt x="336" y="176"/>
                    <a:pt x="384" y="128"/>
                    <a:pt x="384" y="96"/>
                  </a:cubicBezTo>
                  <a:cubicBezTo>
                    <a:pt x="384" y="64"/>
                    <a:pt x="336" y="32"/>
                    <a:pt x="2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4560" y="13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3840" y="163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latin typeface="Times New Roman" panose="02020603050405020304" pitchFamily="18" charset="0"/>
                  <a:ea typeface="굴림" panose="020B0600000101010101" pitchFamily="50" charset="-127"/>
                </a:rPr>
                <a:t>Even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4416" y="20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3504" y="21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4320" y="273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2880" y="1584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Reset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3936" y="1776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[0]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3878" y="2361"/>
              <a:ext cx="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Odd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600" b="0">
                  <a:latin typeface="Times New Roman" panose="02020603050405020304" pitchFamily="18" charset="0"/>
                  <a:ea typeface="굴림" panose="020B0600000101010101" pitchFamily="50" charset="-127"/>
                </a:rPr>
                <a:t>   [1]</a:t>
              </a:r>
              <a:endParaRPr lang="en-US" altLang="ko-KR" sz="20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 flipH="1">
              <a:off x="4176" y="1872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4694" y="1752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Output</a:t>
              </a:r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 flipH="1" flipV="1">
              <a:off x="4560" y="22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4694" y="2184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Input</a:t>
              </a:r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 flipH="1" flipV="1">
              <a:off x="1824" y="216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1584" y="2256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Output</a:t>
              </a:r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 flipH="1">
              <a:off x="1632" y="18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1718" y="1752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Input</a:t>
              </a:r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 flipV="1">
              <a:off x="720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182" y="2424"/>
              <a:ext cx="7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Transition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Arc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224" y="2592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03" name="Text Box 43"/>
            <p:cNvSpPr txBox="1">
              <a:spLocks noChangeArrowheads="1"/>
            </p:cNvSpPr>
            <p:nvPr/>
          </p:nvSpPr>
          <p:spPr bwMode="auto">
            <a:xfrm>
              <a:off x="4646" y="2472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Output is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dependent only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on current state</a:t>
              </a:r>
            </a:p>
          </p:txBody>
        </p:sp>
        <p:sp>
          <p:nvSpPr>
            <p:cNvPr id="15404" name="Freeform 44"/>
            <p:cNvSpPr>
              <a:spLocks/>
            </p:cNvSpPr>
            <p:nvPr/>
          </p:nvSpPr>
          <p:spPr bwMode="auto">
            <a:xfrm>
              <a:off x="1944" y="2064"/>
              <a:ext cx="168" cy="240"/>
            </a:xfrm>
            <a:custGeom>
              <a:avLst/>
              <a:gdLst>
                <a:gd name="T0" fmla="*/ 24 w 168"/>
                <a:gd name="T1" fmla="*/ 240 h 240"/>
                <a:gd name="T2" fmla="*/ 24 w 168"/>
                <a:gd name="T3" fmla="*/ 96 h 240"/>
                <a:gd name="T4" fmla="*/ 168 w 168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240">
                  <a:moveTo>
                    <a:pt x="24" y="240"/>
                  </a:moveTo>
                  <a:cubicBezTo>
                    <a:pt x="12" y="188"/>
                    <a:pt x="0" y="136"/>
                    <a:pt x="24" y="96"/>
                  </a:cubicBezTo>
                  <a:cubicBezTo>
                    <a:pt x="48" y="56"/>
                    <a:pt x="108" y="28"/>
                    <a:pt x="1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05" name="Text Box 45"/>
            <p:cNvSpPr txBox="1">
              <a:spLocks noChangeArrowheads="1"/>
            </p:cNvSpPr>
            <p:nvPr/>
          </p:nvSpPr>
          <p:spPr bwMode="auto">
            <a:xfrm>
              <a:off x="2112" y="1920"/>
              <a:ext cx="12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O/P is dependent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on current state and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input in Mealy</a:t>
              </a:r>
            </a:p>
          </p:txBody>
        </p:sp>
        <p:sp>
          <p:nvSpPr>
            <p:cNvPr id="15406" name="Text Box 46"/>
            <p:cNvSpPr txBox="1">
              <a:spLocks noChangeArrowheads="1"/>
            </p:cNvSpPr>
            <p:nvPr/>
          </p:nvSpPr>
          <p:spPr bwMode="auto">
            <a:xfrm>
              <a:off x="3350" y="1130"/>
              <a:ext cx="1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b="0" u="sng">
                  <a:latin typeface="Times New Roman" panose="02020603050405020304" pitchFamily="18" charset="0"/>
                  <a:ea typeface="굴림" panose="020B0600000101010101" pitchFamily="50" charset="-127"/>
                </a:rPr>
                <a:t>Solution 2</a:t>
              </a:r>
              <a:r>
                <a:rPr lang="en-US" altLang="ko-KR" b="0">
                  <a:latin typeface="Times New Roman" panose="02020603050405020304" pitchFamily="18" charset="0"/>
                  <a:ea typeface="굴림" panose="020B0600000101010101" pitchFamily="50" charset="-127"/>
                </a:rPr>
                <a:t>: (Moore)</a:t>
              </a:r>
            </a:p>
          </p:txBody>
        </p:sp>
        <p:sp>
          <p:nvSpPr>
            <p:cNvPr id="15407" name="Text Box 47"/>
            <p:cNvSpPr txBox="1">
              <a:spLocks noChangeArrowheads="1"/>
            </p:cNvSpPr>
            <p:nvPr/>
          </p:nvSpPr>
          <p:spPr bwMode="auto">
            <a:xfrm>
              <a:off x="144" y="3024"/>
              <a:ext cx="284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Mealy Machine: Output is associated with the state transition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- Appears </a:t>
              </a:r>
              <a:r>
                <a:rPr lang="en-US" altLang="ko-KR" sz="2000" b="0" u="sng">
                  <a:latin typeface="Times New Roman" panose="02020603050405020304" pitchFamily="18" charset="0"/>
                  <a:ea typeface="굴림" panose="020B0600000101010101" pitchFamily="50" charset="-127"/>
                </a:rPr>
                <a:t>before</a:t>
              </a: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 the state transition is completed (by the next clock pulse).</a:t>
              </a:r>
            </a:p>
          </p:txBody>
        </p:sp>
        <p:sp>
          <p:nvSpPr>
            <p:cNvPr id="15408" name="Text Box 48"/>
            <p:cNvSpPr txBox="1">
              <a:spLocks noChangeArrowheads="1"/>
            </p:cNvSpPr>
            <p:nvPr/>
          </p:nvSpPr>
          <p:spPr bwMode="auto">
            <a:xfrm>
              <a:off x="3120" y="3168"/>
              <a:ext cx="251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Moore Machine: Output is associated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with the state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Char char="-"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Appears </a:t>
              </a:r>
              <a:r>
                <a:rPr lang="en-US" altLang="ko-KR" sz="2000" b="0" u="sng">
                  <a:latin typeface="Times New Roman" panose="02020603050405020304" pitchFamily="18" charset="0"/>
                  <a:ea typeface="굴림" panose="020B0600000101010101" pitchFamily="50" charset="-127"/>
                </a:rPr>
                <a:t>after</a:t>
              </a: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 the state transition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000" b="0">
                  <a:latin typeface="Times New Roman" panose="02020603050405020304" pitchFamily="18" charset="0"/>
                  <a:ea typeface="굴림" panose="020B0600000101010101" pitchFamily="50" charset="-127"/>
                </a:rPr>
                <a:t> takes place.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324600" cy="373063"/>
          </a:xfrm>
          <a:noFill/>
        </p:spPr>
        <p:txBody>
          <a:bodyPr wrap="square"/>
          <a:lstStyle/>
          <a:p>
            <a:r>
              <a:rPr lang="en-US" altLang="ko-KR" smtClean="0">
                <a:ea typeface="굴림" panose="020B0600000101010101" pitchFamily="50" charset="-127"/>
              </a:rPr>
              <a:t>Vending Machine FSM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0" y="914400"/>
            <a:ext cx="9144000" cy="4032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	Step 1. Specify the problem</a:t>
            </a:r>
            <a:endParaRPr lang="en-US" altLang="ko-KR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pic>
        <p:nvPicPr>
          <p:cNvPr id="16388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50038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457200" y="1524000"/>
            <a:ext cx="6413500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q"/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Deliver package of gum after 15 cents deposited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q"/>
            </a:pPr>
            <a:endParaRPr lang="en-US" altLang="ko-KR" sz="180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q"/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Single coin slot for dimes, nickels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q"/>
            </a:pPr>
            <a:endParaRPr lang="en-US" altLang="ko-KR" sz="180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q"/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No change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q"/>
            </a:pPr>
            <a:endParaRPr lang="en-US" altLang="ko-KR" sz="180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q"/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Design the FSM using combinational logic and flip flops</a:t>
            </a:r>
          </a:p>
        </p:txBody>
      </p:sp>
    </p:spTree>
    <p:extLst>
      <p:ext uri="{BB962C8B-B14F-4D97-AF65-F5344CB8AC3E}">
        <p14:creationId xmlns:p14="http://schemas.microsoft.com/office/powerpoint/2010/main" val="1869382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800100" y="304800"/>
            <a:ext cx="3373438" cy="373063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Vending Machine FSM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8435" name="직사각형 3"/>
          <p:cNvSpPr>
            <a:spLocks noChangeArrowheads="1"/>
          </p:cNvSpPr>
          <p:nvPr/>
        </p:nvSpPr>
        <p:spPr bwMode="auto">
          <a:xfrm>
            <a:off x="533400" y="9144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>Step 2. Map into more suitable abstract representation</a:t>
            </a:r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18436" name="직사각형 4"/>
          <p:cNvSpPr>
            <a:spLocks noChangeArrowheads="1"/>
          </p:cNvSpPr>
          <p:nvPr/>
        </p:nvSpPr>
        <p:spPr bwMode="auto">
          <a:xfrm>
            <a:off x="800100" y="2057400"/>
            <a:ext cx="45720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 sz="1800" i="1">
                <a:ea typeface="굴림" panose="020B0600000101010101" pitchFamily="50" charset="-127"/>
              </a:rPr>
              <a:t>Tabulate typical input sequences: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three nickels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nickel, dime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dime, nickel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two dimes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two nickels, dime</a:t>
            </a:r>
          </a:p>
          <a:p>
            <a:pPr>
              <a:buFontTx/>
              <a:buNone/>
            </a:pPr>
            <a:r>
              <a:rPr lang="en-US" altLang="ko-KR" sz="1800" i="1">
                <a:ea typeface="굴림" panose="020B0600000101010101" pitchFamily="50" charset="-127"/>
              </a:rPr>
              <a:t>Draw state diagram: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Inputs: N, D, reset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Output: open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pic>
        <p:nvPicPr>
          <p:cNvPr id="18437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47148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368300"/>
          </a:xfrm>
          <a:noFill/>
        </p:spPr>
        <p:txBody>
          <a:bodyPr wrap="square"/>
          <a:lstStyle/>
          <a:p>
            <a:pPr algn="ctr"/>
            <a:r>
              <a:rPr lang="en-US" altLang="ko-KR" smtClean="0">
                <a:ea typeface="굴림" panose="020B0600000101010101" pitchFamily="50" charset="-127"/>
              </a:rPr>
              <a:t>Vending Machine FSM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	</a:t>
            </a:r>
            <a:r>
              <a:rPr lang="en-US" altLang="ko-KR" dirty="0"/>
              <a:t>Step 3: State Minimization</a:t>
            </a: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1946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828800"/>
            <a:ext cx="72199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612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5562600" cy="368300"/>
          </a:xfrm>
          <a:noFill/>
        </p:spPr>
        <p:txBody>
          <a:bodyPr wrap="square"/>
          <a:lstStyle/>
          <a:p>
            <a:pPr algn="ctr"/>
            <a:r>
              <a:rPr lang="en-US" altLang="ko-KR" smtClean="0">
                <a:ea typeface="굴림" panose="020B0600000101010101" pitchFamily="50" charset="-127"/>
              </a:rPr>
              <a:t>Vending Machine FSM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0" y="105410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	Step 4. State Encoding</a:t>
            </a:r>
          </a:p>
        </p:txBody>
      </p:sp>
      <p:pic>
        <p:nvPicPr>
          <p:cNvPr id="2048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6"/>
          <a:stretch>
            <a:fillRect/>
          </a:stretch>
        </p:blipFill>
        <p:spPr bwMode="auto">
          <a:xfrm>
            <a:off x="2057400" y="2019300"/>
            <a:ext cx="48387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691063" y="1076325"/>
            <a:ext cx="4402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How many flip-flops are needed?</a:t>
            </a:r>
          </a:p>
        </p:txBody>
      </p:sp>
    </p:spTree>
    <p:extLst>
      <p:ext uri="{BB962C8B-B14F-4D97-AF65-F5344CB8AC3E}">
        <p14:creationId xmlns:p14="http://schemas.microsoft.com/office/powerpoint/2010/main" val="743196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5562600" cy="368300"/>
          </a:xfrm>
          <a:noFill/>
        </p:spPr>
        <p:txBody>
          <a:bodyPr wrap="square"/>
          <a:lstStyle/>
          <a:p>
            <a:pPr algn="ctr"/>
            <a:r>
              <a:rPr lang="en-US" altLang="ko-KR" smtClean="0">
                <a:ea typeface="굴림" panose="020B0600000101010101" pitchFamily="50" charset="-127"/>
              </a:rPr>
              <a:t>Vending Machine FSM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0" y="1054100"/>
            <a:ext cx="91440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	Step 5. Chose FF type for implementation</a:t>
            </a:r>
          </a:p>
        </p:txBody>
      </p:sp>
      <p:pic>
        <p:nvPicPr>
          <p:cNvPr id="2150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9150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875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368300"/>
          </a:xfrm>
          <a:noFill/>
        </p:spPr>
        <p:txBody>
          <a:bodyPr wrap="square"/>
          <a:lstStyle/>
          <a:p>
            <a:pPr algn="ctr"/>
            <a:r>
              <a:rPr lang="en-US" altLang="ko-KR" smtClean="0">
                <a:ea typeface="굴림" panose="020B0600000101010101" pitchFamily="50" charset="-127"/>
              </a:rPr>
              <a:t>Vending Machine FSM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0" y="1054100"/>
            <a:ext cx="9144000" cy="36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ko-KR" dirty="0"/>
              <a:t>Step 6. Combinational circuit minimization(JK FF )</a:t>
            </a:r>
            <a:endParaRPr lang="en-US" altLang="ko-KR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pic>
        <p:nvPicPr>
          <p:cNvPr id="2253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362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02C67C-9BD1-4012-96ED-CEBBB023AD67}" type="slidenum">
              <a:rPr lang="en-US" altLang="ko-KR" sz="1400" smtClean="0">
                <a:solidFill>
                  <a:schemeClr val="bg2"/>
                </a:solidFill>
              </a:rPr>
              <a:pPr/>
              <a:t>6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11267" name="Picture 1026" descr="AACFLPX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6856413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027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Latches </a:t>
            </a:r>
          </a:p>
        </p:txBody>
      </p:sp>
      <p:sp>
        <p:nvSpPr>
          <p:cNvPr id="11269" name="Text Box 1028"/>
          <p:cNvSpPr txBox="1">
            <a:spLocks noChangeArrowheads="1"/>
          </p:cNvSpPr>
          <p:nvPr/>
        </p:nvSpPr>
        <p:spPr bwMode="auto">
          <a:xfrm>
            <a:off x="228600" y="1004332"/>
            <a:ext cx="853919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Different flip-flops are different based on the number of inputs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and </a:t>
            </a:r>
            <a:r>
              <a:rPr lang="en-US" altLang="ko-KR" sz="2000" dirty="0"/>
              <a:t>how the </a:t>
            </a:r>
            <a:r>
              <a:rPr lang="en-US" altLang="ko-KR" sz="2000" dirty="0" smtClean="0"/>
              <a:t>inputs affect </a:t>
            </a:r>
            <a:r>
              <a:rPr lang="en-US" altLang="ko-KR" sz="2000" dirty="0"/>
              <a:t>the binary state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Basic types of flip-flops operate with signal levels and are called latches.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Example</a:t>
            </a:r>
            <a:r>
              <a:rPr lang="en-US" altLang="ko-KR" sz="2000" dirty="0"/>
              <a:t>: </a:t>
            </a:r>
            <a:r>
              <a:rPr lang="en-US" altLang="ko-KR" sz="2000" b="1" i="1" dirty="0"/>
              <a:t>SR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latch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states: Set and Reset states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an </a:t>
            </a:r>
            <a:r>
              <a:rPr lang="en-US" altLang="ko-KR" sz="2000" dirty="0"/>
              <a:t>asynchronous sequential circuit with two cross-coupled NOR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368300"/>
          </a:xfrm>
          <a:noFill/>
        </p:spPr>
        <p:txBody>
          <a:bodyPr wrap="square"/>
          <a:lstStyle/>
          <a:p>
            <a:pPr algn="ctr"/>
            <a:r>
              <a:rPr lang="en-US" altLang="ko-KR" smtClean="0">
                <a:ea typeface="굴림" panose="020B0600000101010101" pitchFamily="50" charset="-127"/>
              </a:rPr>
              <a:t>Vending Machine FSM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0" y="1054100"/>
            <a:ext cx="9144000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ko-KR" dirty="0"/>
              <a:t>Step 6. Combinational circuit minimization(D FF easiest to use)</a:t>
            </a:r>
            <a:endParaRPr lang="en-US" altLang="ko-KR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522288" y="2749550"/>
            <a:ext cx="8199437" cy="2601913"/>
            <a:chOff x="329" y="1732"/>
            <a:chExt cx="5165" cy="1639"/>
          </a:xfrm>
        </p:grpSpPr>
        <p:pic>
          <p:nvPicPr>
            <p:cNvPr id="2355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" y="2860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Rectangle 7"/>
            <p:cNvSpPr>
              <a:spLocks noChangeArrowheads="1"/>
            </p:cNvSpPr>
            <p:nvPr/>
          </p:nvSpPr>
          <p:spPr bwMode="auto">
            <a:xfrm>
              <a:off x="4351" y="3232"/>
              <a:ext cx="96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 i="1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K-map for Open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559" name="Rectangle 8"/>
            <p:cNvSpPr>
              <a:spLocks noChangeArrowheads="1"/>
            </p:cNvSpPr>
            <p:nvPr/>
          </p:nvSpPr>
          <p:spPr bwMode="auto">
            <a:xfrm>
              <a:off x="2541" y="3222"/>
              <a:ext cx="84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 i="1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K-map for D0 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560" name="Rectangle 9"/>
            <p:cNvSpPr>
              <a:spLocks noChangeArrowheads="1"/>
            </p:cNvSpPr>
            <p:nvPr/>
          </p:nvSpPr>
          <p:spPr bwMode="auto">
            <a:xfrm>
              <a:off x="2411" y="2078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2356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" y="2870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Rectangle 11"/>
            <p:cNvSpPr>
              <a:spLocks noChangeArrowheads="1"/>
            </p:cNvSpPr>
            <p:nvPr/>
          </p:nvSpPr>
          <p:spPr bwMode="auto">
            <a:xfrm>
              <a:off x="636" y="2078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>
              <a:off x="631" y="2580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>
              <a:off x="631" y="2321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>
              <a:off x="631" y="2818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6" name="Line 15"/>
            <p:cNvSpPr>
              <a:spLocks noChangeShapeType="1"/>
            </p:cNvSpPr>
            <p:nvPr/>
          </p:nvSpPr>
          <p:spPr bwMode="auto">
            <a:xfrm>
              <a:off x="1171" y="2083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7" name="Line 16"/>
            <p:cNvSpPr>
              <a:spLocks noChangeShapeType="1"/>
            </p:cNvSpPr>
            <p:nvPr/>
          </p:nvSpPr>
          <p:spPr bwMode="auto">
            <a:xfrm>
              <a:off x="1441" y="2073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>
              <a:off x="901" y="2073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 flipH="1" flipV="1">
              <a:off x="444" y="1897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3570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1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2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4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5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6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7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" y="2860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8" name="Line 27"/>
            <p:cNvSpPr>
              <a:spLocks noChangeShapeType="1"/>
            </p:cNvSpPr>
            <p:nvPr/>
          </p:nvSpPr>
          <p:spPr bwMode="auto">
            <a:xfrm>
              <a:off x="901" y="3077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9" name="Line 28"/>
            <p:cNvSpPr>
              <a:spLocks noChangeShapeType="1"/>
            </p:cNvSpPr>
            <p:nvPr/>
          </p:nvSpPr>
          <p:spPr bwMode="auto">
            <a:xfrm>
              <a:off x="901" y="3129"/>
              <a:ext cx="5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Line 29"/>
            <p:cNvSpPr>
              <a:spLocks noChangeShapeType="1"/>
            </p:cNvSpPr>
            <p:nvPr/>
          </p:nvSpPr>
          <p:spPr bwMode="auto">
            <a:xfrm>
              <a:off x="1441" y="3077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1" name="Line 30"/>
            <p:cNvSpPr>
              <a:spLocks noChangeShapeType="1"/>
            </p:cNvSpPr>
            <p:nvPr/>
          </p:nvSpPr>
          <p:spPr bwMode="auto">
            <a:xfrm flipV="1">
              <a:off x="1711" y="1908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2" name="Line 31"/>
            <p:cNvSpPr>
              <a:spLocks noChangeShapeType="1"/>
            </p:cNvSpPr>
            <p:nvPr/>
          </p:nvSpPr>
          <p:spPr bwMode="auto">
            <a:xfrm flipH="1">
              <a:off x="1171" y="1897"/>
              <a:ext cx="5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3" name="Line 32"/>
            <p:cNvSpPr>
              <a:spLocks noChangeShapeType="1"/>
            </p:cNvSpPr>
            <p:nvPr/>
          </p:nvSpPr>
          <p:spPr bwMode="auto">
            <a:xfrm flipV="1">
              <a:off x="1171" y="1908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4" name="Line 33"/>
            <p:cNvSpPr>
              <a:spLocks noChangeShapeType="1"/>
            </p:cNvSpPr>
            <p:nvPr/>
          </p:nvSpPr>
          <p:spPr bwMode="auto">
            <a:xfrm>
              <a:off x="1731" y="2818"/>
              <a:ext cx="4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5" name="Line 34"/>
            <p:cNvSpPr>
              <a:spLocks noChangeShapeType="1"/>
            </p:cNvSpPr>
            <p:nvPr/>
          </p:nvSpPr>
          <p:spPr bwMode="auto">
            <a:xfrm flipV="1">
              <a:off x="1783" y="2321"/>
              <a:ext cx="1" cy="49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6" name="Line 35"/>
            <p:cNvSpPr>
              <a:spLocks noChangeShapeType="1"/>
            </p:cNvSpPr>
            <p:nvPr/>
          </p:nvSpPr>
          <p:spPr bwMode="auto">
            <a:xfrm>
              <a:off x="1731" y="2321"/>
              <a:ext cx="4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7" name="Line 36"/>
            <p:cNvSpPr>
              <a:spLocks noChangeShapeType="1"/>
            </p:cNvSpPr>
            <p:nvPr/>
          </p:nvSpPr>
          <p:spPr bwMode="auto">
            <a:xfrm flipH="1">
              <a:off x="454" y="3077"/>
              <a:ext cx="4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8" name="Line 37"/>
            <p:cNvSpPr>
              <a:spLocks noChangeShapeType="1"/>
            </p:cNvSpPr>
            <p:nvPr/>
          </p:nvSpPr>
          <p:spPr bwMode="auto">
            <a:xfrm flipV="1">
              <a:off x="444" y="2580"/>
              <a:ext cx="1" cy="49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9" name="Line 38"/>
            <p:cNvSpPr>
              <a:spLocks noChangeShapeType="1"/>
            </p:cNvSpPr>
            <p:nvPr/>
          </p:nvSpPr>
          <p:spPr bwMode="auto">
            <a:xfrm flipH="1">
              <a:off x="454" y="2580"/>
              <a:ext cx="4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3590" name="Picture 3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1" name="Picture 4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2" name="Picture 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" y="2622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3" name="Picture 4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4" name="Picture 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5" name="Picture 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6" name="Picture 4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" y="2870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7" name="Picture 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" y="2870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8" name="Picture 4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9" name="Picture 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264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01" name="Line 50"/>
            <p:cNvSpPr>
              <a:spLocks noChangeShapeType="1"/>
            </p:cNvSpPr>
            <p:nvPr/>
          </p:nvSpPr>
          <p:spPr bwMode="auto">
            <a:xfrm>
              <a:off x="2406" y="2580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2" name="Line 51"/>
            <p:cNvSpPr>
              <a:spLocks noChangeShapeType="1"/>
            </p:cNvSpPr>
            <p:nvPr/>
          </p:nvSpPr>
          <p:spPr bwMode="auto">
            <a:xfrm>
              <a:off x="2406" y="232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3" name="Line 52"/>
            <p:cNvSpPr>
              <a:spLocks noChangeShapeType="1"/>
            </p:cNvSpPr>
            <p:nvPr/>
          </p:nvSpPr>
          <p:spPr bwMode="auto">
            <a:xfrm>
              <a:off x="2406" y="2818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4" name="Line 53"/>
            <p:cNvSpPr>
              <a:spLocks noChangeShapeType="1"/>
            </p:cNvSpPr>
            <p:nvPr/>
          </p:nvSpPr>
          <p:spPr bwMode="auto">
            <a:xfrm>
              <a:off x="2946" y="2083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5" name="Line 54"/>
            <p:cNvSpPr>
              <a:spLocks noChangeShapeType="1"/>
            </p:cNvSpPr>
            <p:nvPr/>
          </p:nvSpPr>
          <p:spPr bwMode="auto">
            <a:xfrm>
              <a:off x="3216" y="2073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6" name="Line 55"/>
            <p:cNvSpPr>
              <a:spLocks noChangeShapeType="1"/>
            </p:cNvSpPr>
            <p:nvPr/>
          </p:nvSpPr>
          <p:spPr bwMode="auto">
            <a:xfrm>
              <a:off x="2676" y="2073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7" name="Line 56"/>
            <p:cNvSpPr>
              <a:spLocks noChangeShapeType="1"/>
            </p:cNvSpPr>
            <p:nvPr/>
          </p:nvSpPr>
          <p:spPr bwMode="auto">
            <a:xfrm flipH="1" flipV="1">
              <a:off x="2219" y="1897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3608" name="Picture 5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9" name="Picture 5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5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1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6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3" name="Picture 6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6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5" name="Picture 6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" y="2870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16" name="Line 65"/>
            <p:cNvSpPr>
              <a:spLocks noChangeShapeType="1"/>
            </p:cNvSpPr>
            <p:nvPr/>
          </p:nvSpPr>
          <p:spPr bwMode="auto">
            <a:xfrm>
              <a:off x="2676" y="3077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7" name="Line 66"/>
            <p:cNvSpPr>
              <a:spLocks noChangeShapeType="1"/>
            </p:cNvSpPr>
            <p:nvPr/>
          </p:nvSpPr>
          <p:spPr bwMode="auto">
            <a:xfrm>
              <a:off x="2676" y="3129"/>
              <a:ext cx="5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8" name="Line 67"/>
            <p:cNvSpPr>
              <a:spLocks noChangeShapeType="1"/>
            </p:cNvSpPr>
            <p:nvPr/>
          </p:nvSpPr>
          <p:spPr bwMode="auto">
            <a:xfrm>
              <a:off x="3216" y="3077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9" name="Line 68"/>
            <p:cNvSpPr>
              <a:spLocks noChangeShapeType="1"/>
            </p:cNvSpPr>
            <p:nvPr/>
          </p:nvSpPr>
          <p:spPr bwMode="auto">
            <a:xfrm flipV="1">
              <a:off x="3486" y="1908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0" name="Line 69"/>
            <p:cNvSpPr>
              <a:spLocks noChangeShapeType="1"/>
            </p:cNvSpPr>
            <p:nvPr/>
          </p:nvSpPr>
          <p:spPr bwMode="auto">
            <a:xfrm flipH="1">
              <a:off x="2946" y="1897"/>
              <a:ext cx="5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1" name="Line 70"/>
            <p:cNvSpPr>
              <a:spLocks noChangeShapeType="1"/>
            </p:cNvSpPr>
            <p:nvPr/>
          </p:nvSpPr>
          <p:spPr bwMode="auto">
            <a:xfrm flipV="1">
              <a:off x="2946" y="1908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2" name="Line 71"/>
            <p:cNvSpPr>
              <a:spLocks noChangeShapeType="1"/>
            </p:cNvSpPr>
            <p:nvPr/>
          </p:nvSpPr>
          <p:spPr bwMode="auto">
            <a:xfrm>
              <a:off x="3507" y="2818"/>
              <a:ext cx="4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3" name="Line 72"/>
            <p:cNvSpPr>
              <a:spLocks noChangeShapeType="1"/>
            </p:cNvSpPr>
            <p:nvPr/>
          </p:nvSpPr>
          <p:spPr bwMode="auto">
            <a:xfrm flipV="1">
              <a:off x="3559" y="2321"/>
              <a:ext cx="1" cy="49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4" name="Line 73"/>
            <p:cNvSpPr>
              <a:spLocks noChangeShapeType="1"/>
            </p:cNvSpPr>
            <p:nvPr/>
          </p:nvSpPr>
          <p:spPr bwMode="auto">
            <a:xfrm>
              <a:off x="3507" y="2321"/>
              <a:ext cx="4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5" name="Line 74"/>
            <p:cNvSpPr>
              <a:spLocks noChangeShapeType="1"/>
            </p:cNvSpPr>
            <p:nvPr/>
          </p:nvSpPr>
          <p:spPr bwMode="auto">
            <a:xfrm flipH="1">
              <a:off x="2230" y="3077"/>
              <a:ext cx="4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6" name="Line 75"/>
            <p:cNvSpPr>
              <a:spLocks noChangeShapeType="1"/>
            </p:cNvSpPr>
            <p:nvPr/>
          </p:nvSpPr>
          <p:spPr bwMode="auto">
            <a:xfrm flipV="1">
              <a:off x="2219" y="2580"/>
              <a:ext cx="1" cy="49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7" name="Line 76"/>
            <p:cNvSpPr>
              <a:spLocks noChangeShapeType="1"/>
            </p:cNvSpPr>
            <p:nvPr/>
          </p:nvSpPr>
          <p:spPr bwMode="auto">
            <a:xfrm flipH="1">
              <a:off x="2230" y="2580"/>
              <a:ext cx="4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3628" name="Picture 7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9" name="Picture 7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0" name="Picture 7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1" name="Picture 8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2" name="Picture 8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8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264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34" name="Rectangle 83"/>
            <p:cNvSpPr>
              <a:spLocks noChangeArrowheads="1"/>
            </p:cNvSpPr>
            <p:nvPr/>
          </p:nvSpPr>
          <p:spPr bwMode="auto">
            <a:xfrm>
              <a:off x="4197" y="2078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3635" name="Line 84"/>
            <p:cNvSpPr>
              <a:spLocks noChangeShapeType="1"/>
            </p:cNvSpPr>
            <p:nvPr/>
          </p:nvSpPr>
          <p:spPr bwMode="auto">
            <a:xfrm>
              <a:off x="4192" y="2580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6" name="Line 85"/>
            <p:cNvSpPr>
              <a:spLocks noChangeShapeType="1"/>
            </p:cNvSpPr>
            <p:nvPr/>
          </p:nvSpPr>
          <p:spPr bwMode="auto">
            <a:xfrm>
              <a:off x="4192" y="232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7" name="Line 86"/>
            <p:cNvSpPr>
              <a:spLocks noChangeShapeType="1"/>
            </p:cNvSpPr>
            <p:nvPr/>
          </p:nvSpPr>
          <p:spPr bwMode="auto">
            <a:xfrm>
              <a:off x="4192" y="2818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8" name="Line 87"/>
            <p:cNvSpPr>
              <a:spLocks noChangeShapeType="1"/>
            </p:cNvSpPr>
            <p:nvPr/>
          </p:nvSpPr>
          <p:spPr bwMode="auto">
            <a:xfrm>
              <a:off x="4732" y="2083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39" name="Line 88"/>
            <p:cNvSpPr>
              <a:spLocks noChangeShapeType="1"/>
            </p:cNvSpPr>
            <p:nvPr/>
          </p:nvSpPr>
          <p:spPr bwMode="auto">
            <a:xfrm>
              <a:off x="5002" y="2073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0" name="Line 89"/>
            <p:cNvSpPr>
              <a:spLocks noChangeShapeType="1"/>
            </p:cNvSpPr>
            <p:nvPr/>
          </p:nvSpPr>
          <p:spPr bwMode="auto">
            <a:xfrm>
              <a:off x="4462" y="2073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41" name="Line 90"/>
            <p:cNvSpPr>
              <a:spLocks noChangeShapeType="1"/>
            </p:cNvSpPr>
            <p:nvPr/>
          </p:nvSpPr>
          <p:spPr bwMode="auto">
            <a:xfrm flipH="1" flipV="1">
              <a:off x="4005" y="1897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3642" name="Picture 9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9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4" name="Picture 9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" y="1939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9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" y="1939"/>
              <a:ext cx="4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6" name="Picture 9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9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8" name="Picture 9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9" name="Picture 9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2860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50" name="Line 99"/>
            <p:cNvSpPr>
              <a:spLocks noChangeShapeType="1"/>
            </p:cNvSpPr>
            <p:nvPr/>
          </p:nvSpPr>
          <p:spPr bwMode="auto">
            <a:xfrm>
              <a:off x="4462" y="3077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1" name="Line 100"/>
            <p:cNvSpPr>
              <a:spLocks noChangeShapeType="1"/>
            </p:cNvSpPr>
            <p:nvPr/>
          </p:nvSpPr>
          <p:spPr bwMode="auto">
            <a:xfrm>
              <a:off x="4462" y="3129"/>
              <a:ext cx="5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2" name="Line 101"/>
            <p:cNvSpPr>
              <a:spLocks noChangeShapeType="1"/>
            </p:cNvSpPr>
            <p:nvPr/>
          </p:nvSpPr>
          <p:spPr bwMode="auto">
            <a:xfrm>
              <a:off x="5002" y="3077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3" name="Line 102"/>
            <p:cNvSpPr>
              <a:spLocks noChangeShapeType="1"/>
            </p:cNvSpPr>
            <p:nvPr/>
          </p:nvSpPr>
          <p:spPr bwMode="auto">
            <a:xfrm flipV="1">
              <a:off x="5272" y="1908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4" name="Line 103"/>
            <p:cNvSpPr>
              <a:spLocks noChangeShapeType="1"/>
            </p:cNvSpPr>
            <p:nvPr/>
          </p:nvSpPr>
          <p:spPr bwMode="auto">
            <a:xfrm flipH="1">
              <a:off x="4732" y="1897"/>
              <a:ext cx="5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5" name="Line 104"/>
            <p:cNvSpPr>
              <a:spLocks noChangeShapeType="1"/>
            </p:cNvSpPr>
            <p:nvPr/>
          </p:nvSpPr>
          <p:spPr bwMode="auto">
            <a:xfrm flipV="1">
              <a:off x="4732" y="1908"/>
              <a:ext cx="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6" name="Line 105"/>
            <p:cNvSpPr>
              <a:spLocks noChangeShapeType="1"/>
            </p:cNvSpPr>
            <p:nvPr/>
          </p:nvSpPr>
          <p:spPr bwMode="auto">
            <a:xfrm>
              <a:off x="5293" y="2818"/>
              <a:ext cx="4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7" name="Line 106"/>
            <p:cNvSpPr>
              <a:spLocks noChangeShapeType="1"/>
            </p:cNvSpPr>
            <p:nvPr/>
          </p:nvSpPr>
          <p:spPr bwMode="auto">
            <a:xfrm flipV="1">
              <a:off x="5345" y="2321"/>
              <a:ext cx="1" cy="49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8" name="Line 107"/>
            <p:cNvSpPr>
              <a:spLocks noChangeShapeType="1"/>
            </p:cNvSpPr>
            <p:nvPr/>
          </p:nvSpPr>
          <p:spPr bwMode="auto">
            <a:xfrm>
              <a:off x="5293" y="2321"/>
              <a:ext cx="4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59" name="Line 108"/>
            <p:cNvSpPr>
              <a:spLocks noChangeShapeType="1"/>
            </p:cNvSpPr>
            <p:nvPr/>
          </p:nvSpPr>
          <p:spPr bwMode="auto">
            <a:xfrm flipH="1">
              <a:off x="4016" y="3077"/>
              <a:ext cx="4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0" name="Line 109"/>
            <p:cNvSpPr>
              <a:spLocks noChangeShapeType="1"/>
            </p:cNvSpPr>
            <p:nvPr/>
          </p:nvSpPr>
          <p:spPr bwMode="auto">
            <a:xfrm flipV="1">
              <a:off x="4005" y="2580"/>
              <a:ext cx="1" cy="49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61" name="Line 110"/>
            <p:cNvSpPr>
              <a:spLocks noChangeShapeType="1"/>
            </p:cNvSpPr>
            <p:nvPr/>
          </p:nvSpPr>
          <p:spPr bwMode="auto">
            <a:xfrm flipH="1">
              <a:off x="4016" y="2580"/>
              <a:ext cx="4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3662" name="Picture 1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2632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3" name="Picture 1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4" name="Picture 1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2870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5" name="Picture 1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1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" y="264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67" name="Rectangle 116"/>
            <p:cNvSpPr>
              <a:spLocks noChangeArrowheads="1"/>
            </p:cNvSpPr>
            <p:nvPr/>
          </p:nvSpPr>
          <p:spPr bwMode="auto">
            <a:xfrm>
              <a:off x="747" y="3222"/>
              <a:ext cx="80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 i="1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K-map for D1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68" name="Rectangle 117"/>
            <p:cNvSpPr>
              <a:spLocks noChangeArrowheads="1"/>
            </p:cNvSpPr>
            <p:nvPr/>
          </p:nvSpPr>
          <p:spPr bwMode="auto">
            <a:xfrm>
              <a:off x="489" y="1804"/>
              <a:ext cx="37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Q1 Q0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69" name="Rectangle 118"/>
            <p:cNvSpPr>
              <a:spLocks noChangeArrowheads="1"/>
            </p:cNvSpPr>
            <p:nvPr/>
          </p:nvSpPr>
          <p:spPr bwMode="auto">
            <a:xfrm>
              <a:off x="329" y="1959"/>
              <a:ext cx="22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D N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0" name="Rectangle 119"/>
            <p:cNvSpPr>
              <a:spLocks noChangeArrowheads="1"/>
            </p:cNvSpPr>
            <p:nvPr/>
          </p:nvSpPr>
          <p:spPr bwMode="auto">
            <a:xfrm>
              <a:off x="1385" y="1732"/>
              <a:ext cx="17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Q1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1" name="Rectangle 120"/>
            <p:cNvSpPr>
              <a:spLocks noChangeArrowheads="1"/>
            </p:cNvSpPr>
            <p:nvPr/>
          </p:nvSpPr>
          <p:spPr bwMode="auto">
            <a:xfrm>
              <a:off x="1116" y="3118"/>
              <a:ext cx="17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Q0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2" name="Rectangle 121"/>
            <p:cNvSpPr>
              <a:spLocks noChangeArrowheads="1"/>
            </p:cNvSpPr>
            <p:nvPr/>
          </p:nvSpPr>
          <p:spPr bwMode="auto">
            <a:xfrm>
              <a:off x="356" y="2705"/>
              <a:ext cx="9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D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3" name="Rectangle 122"/>
            <p:cNvSpPr>
              <a:spLocks noChangeArrowheads="1"/>
            </p:cNvSpPr>
            <p:nvPr/>
          </p:nvSpPr>
          <p:spPr bwMode="auto">
            <a:xfrm>
              <a:off x="1840" y="2498"/>
              <a:ext cx="9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N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4" name="Rectangle 123"/>
            <p:cNvSpPr>
              <a:spLocks noChangeArrowheads="1"/>
            </p:cNvSpPr>
            <p:nvPr/>
          </p:nvSpPr>
          <p:spPr bwMode="auto">
            <a:xfrm>
              <a:off x="2264" y="1804"/>
              <a:ext cx="37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Q1 Q0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5" name="Rectangle 124"/>
            <p:cNvSpPr>
              <a:spLocks noChangeArrowheads="1"/>
            </p:cNvSpPr>
            <p:nvPr/>
          </p:nvSpPr>
          <p:spPr bwMode="auto">
            <a:xfrm>
              <a:off x="2104" y="1959"/>
              <a:ext cx="22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D N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6" name="Rectangle 125"/>
            <p:cNvSpPr>
              <a:spLocks noChangeArrowheads="1"/>
            </p:cNvSpPr>
            <p:nvPr/>
          </p:nvSpPr>
          <p:spPr bwMode="auto">
            <a:xfrm>
              <a:off x="3161" y="1732"/>
              <a:ext cx="17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Q1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7" name="Rectangle 126"/>
            <p:cNvSpPr>
              <a:spLocks noChangeArrowheads="1"/>
            </p:cNvSpPr>
            <p:nvPr/>
          </p:nvSpPr>
          <p:spPr bwMode="auto">
            <a:xfrm>
              <a:off x="2891" y="3118"/>
              <a:ext cx="17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Q0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8" name="Rectangle 127"/>
            <p:cNvSpPr>
              <a:spLocks noChangeArrowheads="1"/>
            </p:cNvSpPr>
            <p:nvPr/>
          </p:nvSpPr>
          <p:spPr bwMode="auto">
            <a:xfrm>
              <a:off x="2131" y="2705"/>
              <a:ext cx="9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D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79" name="Rectangle 128"/>
            <p:cNvSpPr>
              <a:spLocks noChangeArrowheads="1"/>
            </p:cNvSpPr>
            <p:nvPr/>
          </p:nvSpPr>
          <p:spPr bwMode="auto">
            <a:xfrm>
              <a:off x="3616" y="2498"/>
              <a:ext cx="9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N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80" name="Rectangle 129"/>
            <p:cNvSpPr>
              <a:spLocks noChangeArrowheads="1"/>
            </p:cNvSpPr>
            <p:nvPr/>
          </p:nvSpPr>
          <p:spPr bwMode="auto">
            <a:xfrm>
              <a:off x="4050" y="1804"/>
              <a:ext cx="37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Q1 Q0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81" name="Rectangle 130"/>
            <p:cNvSpPr>
              <a:spLocks noChangeArrowheads="1"/>
            </p:cNvSpPr>
            <p:nvPr/>
          </p:nvSpPr>
          <p:spPr bwMode="auto">
            <a:xfrm>
              <a:off x="3890" y="1959"/>
              <a:ext cx="22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D N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82" name="Rectangle 131"/>
            <p:cNvSpPr>
              <a:spLocks noChangeArrowheads="1"/>
            </p:cNvSpPr>
            <p:nvPr/>
          </p:nvSpPr>
          <p:spPr bwMode="auto">
            <a:xfrm>
              <a:off x="4947" y="1732"/>
              <a:ext cx="17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Q1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83" name="Rectangle 132"/>
            <p:cNvSpPr>
              <a:spLocks noChangeArrowheads="1"/>
            </p:cNvSpPr>
            <p:nvPr/>
          </p:nvSpPr>
          <p:spPr bwMode="auto">
            <a:xfrm>
              <a:off x="4677" y="3118"/>
              <a:ext cx="17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Q0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84" name="Rectangle 133"/>
            <p:cNvSpPr>
              <a:spLocks noChangeArrowheads="1"/>
            </p:cNvSpPr>
            <p:nvPr/>
          </p:nvSpPr>
          <p:spPr bwMode="auto">
            <a:xfrm>
              <a:off x="3917" y="2705"/>
              <a:ext cx="9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D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3685" name="Rectangle 134"/>
            <p:cNvSpPr>
              <a:spLocks noChangeArrowheads="1"/>
            </p:cNvSpPr>
            <p:nvPr/>
          </p:nvSpPr>
          <p:spPr bwMode="auto">
            <a:xfrm>
              <a:off x="5402" y="2498"/>
              <a:ext cx="9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N</a:t>
              </a:r>
              <a:endParaRPr lang="en-US" altLang="ko-KR" sz="1800">
                <a:latin typeface="Helvetica" panose="020B0604020202020204" pitchFamily="34" charset="0"/>
                <a:ea typeface="굴림" panose="020B0600000101010101" pitchFamily="50" charset="-127"/>
              </a:endParaRPr>
            </a:p>
          </p:txBody>
        </p:sp>
        <p:pic>
          <p:nvPicPr>
            <p:cNvPr id="23686" name="Picture 1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1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8" name="Picture 1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9" name="Picture 1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2860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90" name="Picture 1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2860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91" name="Rectangle 140"/>
            <p:cNvSpPr>
              <a:spLocks noChangeArrowheads="1"/>
            </p:cNvSpPr>
            <p:nvPr/>
          </p:nvSpPr>
          <p:spPr bwMode="auto">
            <a:xfrm>
              <a:off x="1238" y="2120"/>
              <a:ext cx="426" cy="87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3692" name="Rectangle 141"/>
            <p:cNvSpPr>
              <a:spLocks noChangeArrowheads="1"/>
            </p:cNvSpPr>
            <p:nvPr/>
          </p:nvSpPr>
          <p:spPr bwMode="auto">
            <a:xfrm>
              <a:off x="719" y="2616"/>
              <a:ext cx="966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3693" name="Rectangle 142"/>
            <p:cNvSpPr>
              <a:spLocks noChangeArrowheads="1"/>
            </p:cNvSpPr>
            <p:nvPr/>
          </p:nvSpPr>
          <p:spPr bwMode="auto">
            <a:xfrm>
              <a:off x="978" y="2378"/>
              <a:ext cx="426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23694" name="Picture 14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95" name="Picture 14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96" name="Picture 14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" y="2632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97" name="Picture 1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" y="2394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98" name="Picture 14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99" name="Picture 1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2860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00" name="Picture 14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" y="2860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01" name="Rectangle 150"/>
            <p:cNvSpPr>
              <a:spLocks noChangeArrowheads="1"/>
            </p:cNvSpPr>
            <p:nvPr/>
          </p:nvSpPr>
          <p:spPr bwMode="auto">
            <a:xfrm>
              <a:off x="3024" y="2627"/>
              <a:ext cx="416" cy="3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23702" name="Picture 15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03" name="Rectangle 152"/>
            <p:cNvSpPr>
              <a:spLocks noChangeArrowheads="1"/>
            </p:cNvSpPr>
            <p:nvPr/>
          </p:nvSpPr>
          <p:spPr bwMode="auto">
            <a:xfrm>
              <a:off x="3003" y="2378"/>
              <a:ext cx="457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3704" name="Line 153"/>
            <p:cNvSpPr>
              <a:spLocks noChangeShapeType="1"/>
            </p:cNvSpPr>
            <p:nvPr/>
          </p:nvSpPr>
          <p:spPr bwMode="auto">
            <a:xfrm>
              <a:off x="2707" y="2021"/>
              <a:ext cx="1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05" name="Line 154"/>
            <p:cNvSpPr>
              <a:spLocks noChangeShapeType="1"/>
            </p:cNvSpPr>
            <p:nvPr/>
          </p:nvSpPr>
          <p:spPr bwMode="auto">
            <a:xfrm>
              <a:off x="3164" y="2021"/>
              <a:ext cx="1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06" name="Line 155"/>
            <p:cNvSpPr>
              <a:spLocks noChangeShapeType="1"/>
            </p:cNvSpPr>
            <p:nvPr/>
          </p:nvSpPr>
          <p:spPr bwMode="auto">
            <a:xfrm>
              <a:off x="2707" y="2259"/>
              <a:ext cx="45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07" name="Line 156"/>
            <p:cNvSpPr>
              <a:spLocks noChangeShapeType="1"/>
            </p:cNvSpPr>
            <p:nvPr/>
          </p:nvSpPr>
          <p:spPr bwMode="auto">
            <a:xfrm flipV="1">
              <a:off x="2738" y="2860"/>
              <a:ext cx="1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08" name="Line 157"/>
            <p:cNvSpPr>
              <a:spLocks noChangeShapeType="1"/>
            </p:cNvSpPr>
            <p:nvPr/>
          </p:nvSpPr>
          <p:spPr bwMode="auto">
            <a:xfrm flipV="1">
              <a:off x="3185" y="2860"/>
              <a:ext cx="1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09" name="Line 158"/>
            <p:cNvSpPr>
              <a:spLocks noChangeShapeType="1"/>
            </p:cNvSpPr>
            <p:nvPr/>
          </p:nvSpPr>
          <p:spPr bwMode="auto">
            <a:xfrm>
              <a:off x="2738" y="2849"/>
              <a:ext cx="44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10" name="Line 159"/>
            <p:cNvSpPr>
              <a:spLocks noChangeShapeType="1"/>
            </p:cNvSpPr>
            <p:nvPr/>
          </p:nvSpPr>
          <p:spPr bwMode="auto">
            <a:xfrm>
              <a:off x="2375" y="2777"/>
              <a:ext cx="2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11" name="Line 160"/>
            <p:cNvSpPr>
              <a:spLocks noChangeShapeType="1"/>
            </p:cNvSpPr>
            <p:nvPr/>
          </p:nvSpPr>
          <p:spPr bwMode="auto">
            <a:xfrm>
              <a:off x="2375" y="2332"/>
              <a:ext cx="2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12" name="Line 161"/>
            <p:cNvSpPr>
              <a:spLocks noChangeShapeType="1"/>
            </p:cNvSpPr>
            <p:nvPr/>
          </p:nvSpPr>
          <p:spPr bwMode="auto">
            <a:xfrm flipV="1">
              <a:off x="2614" y="2332"/>
              <a:ext cx="1" cy="44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13" name="Line 162"/>
            <p:cNvSpPr>
              <a:spLocks noChangeShapeType="1"/>
            </p:cNvSpPr>
            <p:nvPr/>
          </p:nvSpPr>
          <p:spPr bwMode="auto">
            <a:xfrm flipH="1">
              <a:off x="3268" y="2342"/>
              <a:ext cx="2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14" name="Line 163"/>
            <p:cNvSpPr>
              <a:spLocks noChangeShapeType="1"/>
            </p:cNvSpPr>
            <p:nvPr/>
          </p:nvSpPr>
          <p:spPr bwMode="auto">
            <a:xfrm flipH="1">
              <a:off x="3268" y="2787"/>
              <a:ext cx="2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15" name="Line 164"/>
            <p:cNvSpPr>
              <a:spLocks noChangeShapeType="1"/>
            </p:cNvSpPr>
            <p:nvPr/>
          </p:nvSpPr>
          <p:spPr bwMode="auto">
            <a:xfrm>
              <a:off x="3258" y="2342"/>
              <a:ext cx="1" cy="44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3716" name="Picture 16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" y="2870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17" name="Picture 16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" y="2870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18" name="Picture 1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2384"/>
              <a:ext cx="4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19" name="Picture 16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" y="2384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20" name="Picture 16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" y="2384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21" name="Picture 17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2135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22" name="Picture 17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23" name="Picture 17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24" name="Picture 1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" y="2384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25" name="Picture 17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" y="21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26" name="Picture 1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" y="2870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727" name="Rectangle 176"/>
            <p:cNvSpPr>
              <a:spLocks noChangeArrowheads="1"/>
            </p:cNvSpPr>
            <p:nvPr/>
          </p:nvSpPr>
          <p:spPr bwMode="auto">
            <a:xfrm>
              <a:off x="4810" y="2130"/>
              <a:ext cx="135" cy="88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solidFill>
                  <a:schemeClr val="accent1"/>
                </a:solidFill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902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51350" y="1333500"/>
            <a:ext cx="838200" cy="914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ko-KR" altLang="ko-KR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11675" y="1447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 b="0">
                <a:latin typeface="Times New Roman" panose="02020603050405020304" pitchFamily="18" charset="0"/>
                <a:ea typeface="굴림" panose="020B0600000101010101" pitchFamily="50" charset="-127"/>
              </a:rPr>
              <a:t>D     Q 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968875" y="18288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 b="0"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5289550" y="20193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4451350" y="1866900"/>
            <a:ext cx="152400" cy="304800"/>
          </a:xfrm>
          <a:custGeom>
            <a:avLst/>
            <a:gdLst>
              <a:gd name="T0" fmla="*/ 0 w 96"/>
              <a:gd name="T1" fmla="*/ 0 h 192"/>
              <a:gd name="T2" fmla="*/ 241935000 w 96"/>
              <a:gd name="T3" fmla="*/ 241935000 h 192"/>
              <a:gd name="T4" fmla="*/ 0 w 96"/>
              <a:gd name="T5" fmla="*/ 4838700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4756150" y="20955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4070350" y="2247900"/>
            <a:ext cx="762000" cy="228600"/>
          </a:xfrm>
          <a:custGeom>
            <a:avLst/>
            <a:gdLst>
              <a:gd name="T0" fmla="*/ 1209675000 w 480"/>
              <a:gd name="T1" fmla="*/ 0 h 144"/>
              <a:gd name="T2" fmla="*/ 1209675000 w 480"/>
              <a:gd name="T3" fmla="*/ 362902500 h 144"/>
              <a:gd name="T4" fmla="*/ 0 w 480"/>
              <a:gd name="T5" fmla="*/ 3629025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44">
                <a:moveTo>
                  <a:pt x="480" y="0"/>
                </a:moveTo>
                <a:lnTo>
                  <a:pt x="480" y="144"/>
                </a:ln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79950" y="18669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400" b="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426075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3902075" y="160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359275" y="3733800"/>
            <a:ext cx="838200" cy="914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ko-KR" altLang="ko-KR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419600" y="38481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 b="0">
                <a:latin typeface="Times New Roman" panose="02020603050405020304" pitchFamily="18" charset="0"/>
                <a:ea typeface="굴림" panose="020B0600000101010101" pitchFamily="50" charset="-127"/>
              </a:rPr>
              <a:t>D     Q  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876800" y="42291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 b="0"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5197475" y="44196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>
            <a:off x="4359275" y="4267200"/>
            <a:ext cx="152400" cy="304800"/>
          </a:xfrm>
          <a:custGeom>
            <a:avLst/>
            <a:gdLst>
              <a:gd name="T0" fmla="*/ 0 w 96"/>
              <a:gd name="T1" fmla="*/ 0 h 192"/>
              <a:gd name="T2" fmla="*/ 241935000 w 96"/>
              <a:gd name="T3" fmla="*/ 241935000 h 192"/>
              <a:gd name="T4" fmla="*/ 0 w 96"/>
              <a:gd name="T5" fmla="*/ 4838700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3597275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4664075" y="44958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3978275" y="4648200"/>
            <a:ext cx="762000" cy="228600"/>
          </a:xfrm>
          <a:custGeom>
            <a:avLst/>
            <a:gdLst>
              <a:gd name="T0" fmla="*/ 1209675000 w 480"/>
              <a:gd name="T1" fmla="*/ 0 h 144"/>
              <a:gd name="T2" fmla="*/ 1209675000 w 480"/>
              <a:gd name="T3" fmla="*/ 362902500 h 144"/>
              <a:gd name="T4" fmla="*/ 0 w 480"/>
              <a:gd name="T5" fmla="*/ 3629025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44">
                <a:moveTo>
                  <a:pt x="480" y="0"/>
                </a:moveTo>
                <a:lnTo>
                  <a:pt x="480" y="144"/>
                </a:ln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587875" y="4267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400" b="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5334000" y="4533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H="1">
            <a:off x="3810000" y="4000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9" name="AutoShape 23"/>
          <p:cNvSpPr>
            <a:spLocks noChangeArrowheads="1"/>
          </p:cNvSpPr>
          <p:nvPr/>
        </p:nvSpPr>
        <p:spPr bwMode="auto">
          <a:xfrm flipH="1">
            <a:off x="3140075" y="1295400"/>
            <a:ext cx="762000" cy="609600"/>
          </a:xfrm>
          <a:prstGeom prst="moon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600" name="AutoShape 24"/>
          <p:cNvSpPr>
            <a:spLocks noChangeArrowheads="1"/>
          </p:cNvSpPr>
          <p:nvPr/>
        </p:nvSpPr>
        <p:spPr bwMode="auto">
          <a:xfrm flipH="1">
            <a:off x="3063875" y="3657600"/>
            <a:ext cx="762000" cy="609600"/>
          </a:xfrm>
          <a:prstGeom prst="moon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601" name="Freeform 25"/>
          <p:cNvSpPr>
            <a:spLocks/>
          </p:cNvSpPr>
          <p:nvPr/>
        </p:nvSpPr>
        <p:spPr bwMode="auto">
          <a:xfrm>
            <a:off x="2606675" y="914400"/>
            <a:ext cx="3200400" cy="685800"/>
          </a:xfrm>
          <a:custGeom>
            <a:avLst/>
            <a:gdLst>
              <a:gd name="T0" fmla="*/ 1088707500 w 2016"/>
              <a:gd name="T1" fmla="*/ 725805000 h 432"/>
              <a:gd name="T2" fmla="*/ 0 w 2016"/>
              <a:gd name="T3" fmla="*/ 725805000 h 432"/>
              <a:gd name="T4" fmla="*/ 0 w 2016"/>
              <a:gd name="T5" fmla="*/ 0 h 432"/>
              <a:gd name="T6" fmla="*/ 2147483646 w 2016"/>
              <a:gd name="T7" fmla="*/ 0 h 432"/>
              <a:gd name="T8" fmla="*/ 2147483646 w 2016"/>
              <a:gd name="T9" fmla="*/ 1088707500 h 432"/>
              <a:gd name="T10" fmla="*/ 2147483646 w 2016"/>
              <a:gd name="T11" fmla="*/ 1088707500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6" h="432">
                <a:moveTo>
                  <a:pt x="432" y="288"/>
                </a:moveTo>
                <a:lnTo>
                  <a:pt x="0" y="288"/>
                </a:lnTo>
                <a:lnTo>
                  <a:pt x="0" y="0"/>
                </a:lnTo>
                <a:lnTo>
                  <a:pt x="2016" y="0"/>
                </a:lnTo>
                <a:lnTo>
                  <a:pt x="2016" y="432"/>
                </a:lnTo>
                <a:lnTo>
                  <a:pt x="1680" y="4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2" name="AutoShape 26"/>
          <p:cNvSpPr>
            <a:spLocks noChangeArrowheads="1"/>
          </p:cNvSpPr>
          <p:nvPr/>
        </p:nvSpPr>
        <p:spPr bwMode="auto">
          <a:xfrm>
            <a:off x="6569075" y="2438400"/>
            <a:ext cx="609600" cy="609600"/>
          </a:xfrm>
          <a:prstGeom prst="flowChartDelay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1997075" y="4953000"/>
            <a:ext cx="609600" cy="609600"/>
          </a:xfrm>
          <a:prstGeom prst="flowChartDelay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604" name="AutoShape 28"/>
          <p:cNvSpPr>
            <a:spLocks noChangeArrowheads="1"/>
          </p:cNvSpPr>
          <p:nvPr/>
        </p:nvSpPr>
        <p:spPr bwMode="auto">
          <a:xfrm>
            <a:off x="1997075" y="4191000"/>
            <a:ext cx="609600" cy="609600"/>
          </a:xfrm>
          <a:prstGeom prst="flowChartDelay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605" name="AutoShape 29"/>
          <p:cNvSpPr>
            <a:spLocks noChangeArrowheads="1"/>
          </p:cNvSpPr>
          <p:nvPr/>
        </p:nvSpPr>
        <p:spPr bwMode="auto">
          <a:xfrm>
            <a:off x="1997075" y="3429000"/>
            <a:ext cx="609600" cy="609600"/>
          </a:xfrm>
          <a:prstGeom prst="flowChartDelay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606" name="AutoShape 30"/>
          <p:cNvSpPr>
            <a:spLocks noChangeArrowheads="1"/>
          </p:cNvSpPr>
          <p:nvPr/>
        </p:nvSpPr>
        <p:spPr bwMode="auto">
          <a:xfrm>
            <a:off x="1997075" y="2667000"/>
            <a:ext cx="609600" cy="609600"/>
          </a:xfrm>
          <a:prstGeom prst="flowChartDelay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607" name="AutoShape 31"/>
          <p:cNvSpPr>
            <a:spLocks noChangeArrowheads="1"/>
          </p:cNvSpPr>
          <p:nvPr/>
        </p:nvSpPr>
        <p:spPr bwMode="auto">
          <a:xfrm>
            <a:off x="1997075" y="1905000"/>
            <a:ext cx="609600" cy="609600"/>
          </a:xfrm>
          <a:prstGeom prst="flowChartDelay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4608" name="Freeform 32"/>
          <p:cNvSpPr>
            <a:spLocks/>
          </p:cNvSpPr>
          <p:nvPr/>
        </p:nvSpPr>
        <p:spPr bwMode="auto">
          <a:xfrm>
            <a:off x="2606675" y="1828800"/>
            <a:ext cx="685800" cy="381000"/>
          </a:xfrm>
          <a:custGeom>
            <a:avLst/>
            <a:gdLst>
              <a:gd name="T0" fmla="*/ 1088707500 w 432"/>
              <a:gd name="T1" fmla="*/ 0 h 240"/>
              <a:gd name="T2" fmla="*/ 483870000 w 432"/>
              <a:gd name="T3" fmla="*/ 0 h 240"/>
              <a:gd name="T4" fmla="*/ 483870000 w 432"/>
              <a:gd name="T5" fmla="*/ 604837500 h 240"/>
              <a:gd name="T6" fmla="*/ 0 w 432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240">
                <a:moveTo>
                  <a:pt x="432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9" name="Freeform 35"/>
          <p:cNvSpPr>
            <a:spLocks/>
          </p:cNvSpPr>
          <p:nvPr/>
        </p:nvSpPr>
        <p:spPr bwMode="auto">
          <a:xfrm>
            <a:off x="2606675" y="2971800"/>
            <a:ext cx="457200" cy="685800"/>
          </a:xfrm>
          <a:custGeom>
            <a:avLst/>
            <a:gdLst>
              <a:gd name="T0" fmla="*/ 0 w 288"/>
              <a:gd name="T1" fmla="*/ 0 h 432"/>
              <a:gd name="T2" fmla="*/ 483870000 w 288"/>
              <a:gd name="T3" fmla="*/ 0 h 432"/>
              <a:gd name="T4" fmla="*/ 483870000 w 288"/>
              <a:gd name="T5" fmla="*/ 1088707500 h 432"/>
              <a:gd name="T6" fmla="*/ 725805000 w 288"/>
              <a:gd name="T7" fmla="*/ 108870750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432">
                <a:moveTo>
                  <a:pt x="0" y="0"/>
                </a:moveTo>
                <a:lnTo>
                  <a:pt x="192" y="0"/>
                </a:lnTo>
                <a:lnTo>
                  <a:pt x="192" y="432"/>
                </a:lnTo>
                <a:lnTo>
                  <a:pt x="288" y="4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0" name="Freeform 36"/>
          <p:cNvSpPr>
            <a:spLocks/>
          </p:cNvSpPr>
          <p:nvPr/>
        </p:nvSpPr>
        <p:spPr bwMode="auto">
          <a:xfrm>
            <a:off x="2606675" y="3733800"/>
            <a:ext cx="609600" cy="1588"/>
          </a:xfrm>
          <a:custGeom>
            <a:avLst/>
            <a:gdLst>
              <a:gd name="T0" fmla="*/ 0 w 384"/>
              <a:gd name="T1" fmla="*/ 0 h 1"/>
              <a:gd name="T2" fmla="*/ 241935000 w 384"/>
              <a:gd name="T3" fmla="*/ 0 h 1"/>
              <a:gd name="T4" fmla="*/ 967740000 w 38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1">
                <a:moveTo>
                  <a:pt x="0" y="0"/>
                </a:moveTo>
                <a:lnTo>
                  <a:pt x="96" y="0"/>
                </a:lnTo>
                <a:lnTo>
                  <a:pt x="38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1" name="Freeform 37"/>
          <p:cNvSpPr>
            <a:spLocks/>
          </p:cNvSpPr>
          <p:nvPr/>
        </p:nvSpPr>
        <p:spPr bwMode="auto">
          <a:xfrm>
            <a:off x="2606675" y="4038600"/>
            <a:ext cx="838200" cy="457200"/>
          </a:xfrm>
          <a:custGeom>
            <a:avLst/>
            <a:gdLst>
              <a:gd name="T0" fmla="*/ 0 w 528"/>
              <a:gd name="T1" fmla="*/ 725805000 h 288"/>
              <a:gd name="T2" fmla="*/ 241935000 w 528"/>
              <a:gd name="T3" fmla="*/ 725805000 h 288"/>
              <a:gd name="T4" fmla="*/ 241935000 w 528"/>
              <a:gd name="T5" fmla="*/ 0 h 288"/>
              <a:gd name="T6" fmla="*/ 1330642500 w 52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52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2" name="Freeform 38"/>
          <p:cNvSpPr>
            <a:spLocks/>
          </p:cNvSpPr>
          <p:nvPr/>
        </p:nvSpPr>
        <p:spPr bwMode="auto">
          <a:xfrm>
            <a:off x="2606675" y="4191000"/>
            <a:ext cx="609600" cy="1066800"/>
          </a:xfrm>
          <a:custGeom>
            <a:avLst/>
            <a:gdLst>
              <a:gd name="T0" fmla="*/ 0 w 384"/>
              <a:gd name="T1" fmla="*/ 1693545000 h 672"/>
              <a:gd name="T2" fmla="*/ 362902500 w 384"/>
              <a:gd name="T3" fmla="*/ 1693545000 h 672"/>
              <a:gd name="T4" fmla="*/ 362902500 w 384"/>
              <a:gd name="T5" fmla="*/ 0 h 672"/>
              <a:gd name="T6" fmla="*/ 967740000 w 384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672">
                <a:moveTo>
                  <a:pt x="0" y="672"/>
                </a:moveTo>
                <a:lnTo>
                  <a:pt x="144" y="672"/>
                </a:lnTo>
                <a:lnTo>
                  <a:pt x="144" y="0"/>
                </a:lnTo>
                <a:lnTo>
                  <a:pt x="38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3" name="Line 39"/>
          <p:cNvSpPr>
            <a:spLocks noChangeShapeType="1"/>
          </p:cNvSpPr>
          <p:nvPr/>
        </p:nvSpPr>
        <p:spPr bwMode="auto">
          <a:xfrm flipH="1">
            <a:off x="17684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4" name="Line 40"/>
          <p:cNvSpPr>
            <a:spLocks noChangeShapeType="1"/>
          </p:cNvSpPr>
          <p:nvPr/>
        </p:nvSpPr>
        <p:spPr bwMode="auto">
          <a:xfrm flipH="1">
            <a:off x="1692275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5" name="Line 41"/>
          <p:cNvSpPr>
            <a:spLocks noChangeShapeType="1"/>
          </p:cNvSpPr>
          <p:nvPr/>
        </p:nvSpPr>
        <p:spPr bwMode="auto">
          <a:xfrm flipH="1">
            <a:off x="1768475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6" name="Line 42"/>
          <p:cNvSpPr>
            <a:spLocks noChangeShapeType="1"/>
          </p:cNvSpPr>
          <p:nvPr/>
        </p:nvSpPr>
        <p:spPr bwMode="auto">
          <a:xfrm flipH="1">
            <a:off x="1768475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7" name="Line 43"/>
          <p:cNvSpPr>
            <a:spLocks noChangeShapeType="1"/>
          </p:cNvSpPr>
          <p:nvPr/>
        </p:nvSpPr>
        <p:spPr bwMode="auto">
          <a:xfrm flipH="1">
            <a:off x="1768475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8" name="Line 44"/>
          <p:cNvSpPr>
            <a:spLocks noChangeShapeType="1"/>
          </p:cNvSpPr>
          <p:nvPr/>
        </p:nvSpPr>
        <p:spPr bwMode="auto">
          <a:xfrm flipH="1">
            <a:off x="1768475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9" name="Line 45"/>
          <p:cNvSpPr>
            <a:spLocks noChangeShapeType="1"/>
          </p:cNvSpPr>
          <p:nvPr/>
        </p:nvSpPr>
        <p:spPr bwMode="auto">
          <a:xfrm flipH="1">
            <a:off x="1768475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0" name="Line 46"/>
          <p:cNvSpPr>
            <a:spLocks noChangeShapeType="1"/>
          </p:cNvSpPr>
          <p:nvPr/>
        </p:nvSpPr>
        <p:spPr bwMode="auto">
          <a:xfrm flipH="1">
            <a:off x="1768475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1" name="Line 47"/>
          <p:cNvSpPr>
            <a:spLocks noChangeShapeType="1"/>
          </p:cNvSpPr>
          <p:nvPr/>
        </p:nvSpPr>
        <p:spPr bwMode="auto">
          <a:xfrm flipH="1">
            <a:off x="1768475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2" name="Line 48"/>
          <p:cNvSpPr>
            <a:spLocks noChangeShapeType="1"/>
          </p:cNvSpPr>
          <p:nvPr/>
        </p:nvSpPr>
        <p:spPr bwMode="auto">
          <a:xfrm flipH="1">
            <a:off x="1692275" y="198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3" name="Text Box 49"/>
          <p:cNvSpPr txBox="1">
            <a:spLocks noChangeArrowheads="1"/>
          </p:cNvSpPr>
          <p:nvPr/>
        </p:nvSpPr>
        <p:spPr bwMode="auto">
          <a:xfrm>
            <a:off x="1447800" y="1662113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  <a:r>
              <a:rPr lang="en-US" altLang="ko-KR" sz="1600" b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16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624" name="Text Box 50"/>
          <p:cNvSpPr txBox="1">
            <a:spLocks noChangeArrowheads="1"/>
          </p:cNvSpPr>
          <p:nvPr/>
        </p:nvSpPr>
        <p:spPr bwMode="auto">
          <a:xfrm>
            <a:off x="1447800" y="2271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24625" name="Text Box 51"/>
          <p:cNvSpPr txBox="1">
            <a:spLocks noChangeArrowheads="1"/>
          </p:cNvSpPr>
          <p:nvPr/>
        </p:nvSpPr>
        <p:spPr bwMode="auto">
          <a:xfrm>
            <a:off x="1447800" y="2652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24626" name="Text Box 52"/>
          <p:cNvSpPr txBox="1">
            <a:spLocks noChangeArrowheads="1"/>
          </p:cNvSpPr>
          <p:nvPr/>
        </p:nvSpPr>
        <p:spPr bwMode="auto">
          <a:xfrm>
            <a:off x="1447800" y="3338513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  <a:r>
              <a:rPr lang="en-US" altLang="ko-KR" sz="1600" b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16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627" name="Text Box 53"/>
          <p:cNvSpPr txBox="1">
            <a:spLocks noChangeArrowheads="1"/>
          </p:cNvSpPr>
          <p:nvPr/>
        </p:nvSpPr>
        <p:spPr bwMode="auto">
          <a:xfrm>
            <a:off x="1371600" y="4176713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  <a:r>
              <a:rPr lang="en-US" altLang="ko-KR" sz="1600" b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16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628" name="Text Box 54"/>
          <p:cNvSpPr txBox="1">
            <a:spLocks noChangeArrowheads="1"/>
          </p:cNvSpPr>
          <p:nvPr/>
        </p:nvSpPr>
        <p:spPr bwMode="auto">
          <a:xfrm>
            <a:off x="1447800" y="44815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24629" name="Text Box 55"/>
          <p:cNvSpPr txBox="1">
            <a:spLocks noChangeArrowheads="1"/>
          </p:cNvSpPr>
          <p:nvPr/>
        </p:nvSpPr>
        <p:spPr bwMode="auto">
          <a:xfrm>
            <a:off x="1371600" y="4938713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  <a:r>
              <a:rPr lang="en-US" altLang="ko-KR" sz="1600" b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16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630" name="Text Box 56"/>
          <p:cNvSpPr txBox="1">
            <a:spLocks noChangeArrowheads="1"/>
          </p:cNvSpPr>
          <p:nvPr/>
        </p:nvSpPr>
        <p:spPr bwMode="auto">
          <a:xfrm>
            <a:off x="1371600" y="52435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631" name="Text Box 57"/>
          <p:cNvSpPr txBox="1">
            <a:spLocks noChangeArrowheads="1"/>
          </p:cNvSpPr>
          <p:nvPr/>
        </p:nvSpPr>
        <p:spPr bwMode="auto">
          <a:xfrm>
            <a:off x="3886200" y="3567113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  <a:r>
              <a:rPr lang="en-US" altLang="ko-KR" sz="1600" b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16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632" name="Text Box 58"/>
          <p:cNvSpPr txBox="1">
            <a:spLocks noChangeArrowheads="1"/>
          </p:cNvSpPr>
          <p:nvPr/>
        </p:nvSpPr>
        <p:spPr bwMode="auto">
          <a:xfrm>
            <a:off x="3962400" y="1204913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  <a:r>
              <a:rPr lang="en-US" altLang="ko-KR" sz="1600" b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16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633" name="Text Box 59"/>
          <p:cNvSpPr txBox="1">
            <a:spLocks noChangeArrowheads="1"/>
          </p:cNvSpPr>
          <p:nvPr/>
        </p:nvSpPr>
        <p:spPr bwMode="auto">
          <a:xfrm>
            <a:off x="5410200" y="1204913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  <a:r>
              <a:rPr lang="en-US" altLang="ko-KR" sz="1600" b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16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634" name="Freeform 60"/>
          <p:cNvSpPr>
            <a:spLocks/>
          </p:cNvSpPr>
          <p:nvPr/>
        </p:nvSpPr>
        <p:spPr bwMode="auto">
          <a:xfrm>
            <a:off x="5197475" y="2971800"/>
            <a:ext cx="1371600" cy="1066800"/>
          </a:xfrm>
          <a:custGeom>
            <a:avLst/>
            <a:gdLst>
              <a:gd name="T0" fmla="*/ 0 w 816"/>
              <a:gd name="T1" fmla="*/ 1693545000 h 672"/>
              <a:gd name="T2" fmla="*/ 406852531 w 816"/>
              <a:gd name="T3" fmla="*/ 1693545000 h 672"/>
              <a:gd name="T4" fmla="*/ 949322012 w 816"/>
              <a:gd name="T5" fmla="*/ 1693545000 h 672"/>
              <a:gd name="T6" fmla="*/ 949322012 w 816"/>
              <a:gd name="T7" fmla="*/ 0 h 672"/>
              <a:gd name="T8" fmla="*/ 2147483646 w 816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672">
                <a:moveTo>
                  <a:pt x="0" y="672"/>
                </a:moveTo>
                <a:lnTo>
                  <a:pt x="144" y="672"/>
                </a:lnTo>
                <a:lnTo>
                  <a:pt x="336" y="672"/>
                </a:lnTo>
                <a:lnTo>
                  <a:pt x="336" y="0"/>
                </a:lnTo>
                <a:lnTo>
                  <a:pt x="81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5" name="Freeform 61"/>
          <p:cNvSpPr>
            <a:spLocks/>
          </p:cNvSpPr>
          <p:nvPr/>
        </p:nvSpPr>
        <p:spPr bwMode="auto">
          <a:xfrm>
            <a:off x="5807075" y="1600200"/>
            <a:ext cx="762000" cy="990600"/>
          </a:xfrm>
          <a:custGeom>
            <a:avLst/>
            <a:gdLst>
              <a:gd name="T0" fmla="*/ 0 w 480"/>
              <a:gd name="T1" fmla="*/ 0 h 624"/>
              <a:gd name="T2" fmla="*/ 725805000 w 480"/>
              <a:gd name="T3" fmla="*/ 0 h 624"/>
              <a:gd name="T4" fmla="*/ 725805000 w 480"/>
              <a:gd name="T5" fmla="*/ 1572577500 h 624"/>
              <a:gd name="T6" fmla="*/ 1209675000 w 480"/>
              <a:gd name="T7" fmla="*/ 157257750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624">
                <a:moveTo>
                  <a:pt x="0" y="0"/>
                </a:moveTo>
                <a:lnTo>
                  <a:pt x="288" y="0"/>
                </a:lnTo>
                <a:lnTo>
                  <a:pt x="288" y="624"/>
                </a:lnTo>
                <a:lnTo>
                  <a:pt x="480" y="62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6" name="Line 62"/>
          <p:cNvSpPr>
            <a:spLocks noChangeShapeType="1"/>
          </p:cNvSpPr>
          <p:nvPr/>
        </p:nvSpPr>
        <p:spPr bwMode="auto">
          <a:xfrm>
            <a:off x="7178675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7" name="Text Box 63"/>
          <p:cNvSpPr txBox="1">
            <a:spLocks noChangeArrowheads="1"/>
          </p:cNvSpPr>
          <p:nvPr/>
        </p:nvSpPr>
        <p:spPr bwMode="auto">
          <a:xfrm>
            <a:off x="7102475" y="2286000"/>
            <a:ext cx="712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OPEN</a:t>
            </a:r>
          </a:p>
        </p:txBody>
      </p:sp>
      <p:sp>
        <p:nvSpPr>
          <p:cNvPr id="24638" name="Line 64"/>
          <p:cNvSpPr>
            <a:spLocks noChangeShapeType="1"/>
          </p:cNvSpPr>
          <p:nvPr/>
        </p:nvSpPr>
        <p:spPr bwMode="auto">
          <a:xfrm flipH="1">
            <a:off x="2454275" y="160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9" name="Text Box 65"/>
          <p:cNvSpPr txBox="1">
            <a:spLocks noChangeArrowheads="1"/>
          </p:cNvSpPr>
          <p:nvPr/>
        </p:nvSpPr>
        <p:spPr bwMode="auto">
          <a:xfrm>
            <a:off x="2133600" y="12811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graphicFrame>
        <p:nvGraphicFramePr>
          <p:cNvPr id="24640" name="Object 66"/>
          <p:cNvGraphicFramePr>
            <a:graphicFrameLocks noChangeAspect="1"/>
          </p:cNvGraphicFramePr>
          <p:nvPr/>
        </p:nvGraphicFramePr>
        <p:xfrm>
          <a:off x="1463675" y="2971800"/>
          <a:ext cx="2778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Equation" r:id="rId3" imgW="190417" imgH="241195" progId="Equation.3">
                  <p:embed/>
                </p:oleObj>
              </mc:Choice>
              <mc:Fallback>
                <p:oleObj name="Equation" r:id="rId3" imgW="19041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971800"/>
                        <a:ext cx="2778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1" name="Object 67"/>
          <p:cNvGraphicFramePr>
            <a:graphicFrameLocks noChangeAspect="1"/>
          </p:cNvGraphicFramePr>
          <p:nvPr/>
        </p:nvGraphicFramePr>
        <p:xfrm>
          <a:off x="1463675" y="3733800"/>
          <a:ext cx="288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5" imgW="177569" imgH="202936" progId="Equation.3">
                  <p:embed/>
                </p:oleObj>
              </mc:Choice>
              <mc:Fallback>
                <p:oleObj name="Equation" r:id="rId5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733800"/>
                        <a:ext cx="288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2" name="Text Box 68"/>
          <p:cNvSpPr txBox="1">
            <a:spLocks noChangeArrowheads="1"/>
          </p:cNvSpPr>
          <p:nvPr/>
        </p:nvSpPr>
        <p:spPr bwMode="auto">
          <a:xfrm>
            <a:off x="3673475" y="41148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400" b="0">
                <a:latin typeface="Times New Roman" panose="02020603050405020304" pitchFamily="18" charset="0"/>
                <a:ea typeface="굴림" panose="020B0600000101010101" pitchFamily="50" charset="-127"/>
              </a:rPr>
              <a:t>CLK</a:t>
            </a:r>
          </a:p>
        </p:txBody>
      </p:sp>
      <p:sp>
        <p:nvSpPr>
          <p:cNvPr id="24643" name="Text Box 69"/>
          <p:cNvSpPr txBox="1">
            <a:spLocks noChangeArrowheads="1"/>
          </p:cNvSpPr>
          <p:nvPr/>
        </p:nvSpPr>
        <p:spPr bwMode="auto">
          <a:xfrm>
            <a:off x="3825875" y="17526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400" b="0">
                <a:latin typeface="Times New Roman" panose="02020603050405020304" pitchFamily="18" charset="0"/>
                <a:ea typeface="굴림" panose="020B0600000101010101" pitchFamily="50" charset="-127"/>
              </a:rPr>
              <a:t>CLK</a:t>
            </a:r>
          </a:p>
        </p:txBody>
      </p:sp>
      <p:sp>
        <p:nvSpPr>
          <p:cNvPr id="24644" name="Line 70"/>
          <p:cNvSpPr>
            <a:spLocks noChangeShapeType="1"/>
          </p:cNvSpPr>
          <p:nvPr/>
        </p:nvSpPr>
        <p:spPr bwMode="auto">
          <a:xfrm flipH="1">
            <a:off x="3825875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5" name="Text Box 71"/>
          <p:cNvSpPr txBox="1">
            <a:spLocks noChangeArrowheads="1"/>
          </p:cNvSpPr>
          <p:nvPr/>
        </p:nvSpPr>
        <p:spPr bwMode="auto">
          <a:xfrm>
            <a:off x="1539875" y="5784850"/>
            <a:ext cx="706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800" b="0">
                <a:latin typeface="Tahoma" panose="020B0604030504040204" pitchFamily="34" charset="0"/>
                <a:ea typeface="굴림" panose="020B0600000101010101" pitchFamily="50" charset="-127"/>
              </a:rPr>
              <a:t>Vending machine FSM implementation based on D flip-flops(Moore).</a:t>
            </a:r>
          </a:p>
        </p:txBody>
      </p:sp>
      <p:graphicFrame>
        <p:nvGraphicFramePr>
          <p:cNvPr id="24646" name="Object 72"/>
          <p:cNvGraphicFramePr>
            <a:graphicFrameLocks noChangeAspect="1"/>
          </p:cNvGraphicFramePr>
          <p:nvPr/>
        </p:nvGraphicFramePr>
        <p:xfrm>
          <a:off x="5426075" y="4191000"/>
          <a:ext cx="2778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Equation" r:id="rId7" imgW="190417" imgH="241195" progId="Equation.3">
                  <p:embed/>
                </p:oleObj>
              </mc:Choice>
              <mc:Fallback>
                <p:oleObj name="Equation" r:id="rId7" imgW="19041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4191000"/>
                        <a:ext cx="2778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7" name="Object 73"/>
          <p:cNvGraphicFramePr>
            <a:graphicFrameLocks noChangeAspect="1"/>
          </p:cNvGraphicFramePr>
          <p:nvPr/>
        </p:nvGraphicFramePr>
        <p:xfrm>
          <a:off x="5578475" y="1752600"/>
          <a:ext cx="2651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8" imgW="177646" imgH="228402" progId="Equation.3">
                  <p:embed/>
                </p:oleObj>
              </mc:Choice>
              <mc:Fallback>
                <p:oleObj name="Equation" r:id="rId8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1752600"/>
                        <a:ext cx="2651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8" name="Text Box 74"/>
          <p:cNvSpPr txBox="1">
            <a:spLocks noChangeArrowheads="1"/>
          </p:cNvSpPr>
          <p:nvPr/>
        </p:nvSpPr>
        <p:spPr bwMode="auto">
          <a:xfrm>
            <a:off x="2682875" y="9906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  <a:r>
              <a:rPr lang="en-US" altLang="ko-KR" sz="1600" b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16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649" name="Text Box 75"/>
          <p:cNvSpPr txBox="1">
            <a:spLocks noChangeArrowheads="1"/>
          </p:cNvSpPr>
          <p:nvPr/>
        </p:nvSpPr>
        <p:spPr bwMode="auto">
          <a:xfrm>
            <a:off x="5273675" y="36576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  <a:r>
              <a:rPr lang="en-US" altLang="ko-KR" sz="1600" b="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16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24650" name="Group 77"/>
          <p:cNvGrpSpPr>
            <a:grpSpLocks/>
          </p:cNvGrpSpPr>
          <p:nvPr/>
        </p:nvGrpSpPr>
        <p:grpSpPr bwMode="auto">
          <a:xfrm>
            <a:off x="3368675" y="4724400"/>
            <a:ext cx="581025" cy="315913"/>
            <a:chOff x="1862" y="3216"/>
            <a:chExt cx="366" cy="199"/>
          </a:xfrm>
        </p:grpSpPr>
        <p:sp>
          <p:nvSpPr>
            <p:cNvPr id="24655" name="Text Box 78"/>
            <p:cNvSpPr txBox="1">
              <a:spLocks noChangeArrowheads="1"/>
            </p:cNvSpPr>
            <p:nvPr/>
          </p:nvSpPr>
          <p:spPr bwMode="auto">
            <a:xfrm>
              <a:off x="1862" y="3223"/>
              <a:ext cx="3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 b="0">
                  <a:latin typeface="Times New Roman" panose="02020603050405020304" pitchFamily="18" charset="0"/>
                  <a:ea typeface="굴림" panose="020B0600000101010101" pitchFamily="50" charset="-127"/>
                </a:rPr>
                <a:t>Reset</a:t>
              </a:r>
              <a:endParaRPr lang="en-US" altLang="ko-KR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56" name="Line 79"/>
            <p:cNvSpPr>
              <a:spLocks noChangeShapeType="1"/>
            </p:cNvSpPr>
            <p:nvPr/>
          </p:nvSpPr>
          <p:spPr bwMode="auto">
            <a:xfrm>
              <a:off x="1920" y="3216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651" name="Group 80"/>
          <p:cNvGrpSpPr>
            <a:grpSpLocks/>
          </p:cNvGrpSpPr>
          <p:nvPr/>
        </p:nvGrpSpPr>
        <p:grpSpPr bwMode="auto">
          <a:xfrm>
            <a:off x="3521075" y="2362200"/>
            <a:ext cx="581025" cy="315913"/>
            <a:chOff x="1862" y="3216"/>
            <a:chExt cx="366" cy="199"/>
          </a:xfrm>
        </p:grpSpPr>
        <p:sp>
          <p:nvSpPr>
            <p:cNvPr id="24653" name="Text Box 81"/>
            <p:cNvSpPr txBox="1">
              <a:spLocks noChangeArrowheads="1"/>
            </p:cNvSpPr>
            <p:nvPr/>
          </p:nvSpPr>
          <p:spPr bwMode="auto">
            <a:xfrm>
              <a:off x="1862" y="3223"/>
              <a:ext cx="3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1400" b="0">
                  <a:latin typeface="Times New Roman" panose="02020603050405020304" pitchFamily="18" charset="0"/>
                  <a:ea typeface="굴림" panose="020B0600000101010101" pitchFamily="50" charset="-127"/>
                </a:rPr>
                <a:t>Reset</a:t>
              </a:r>
              <a:endParaRPr lang="en-US" altLang="ko-KR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54" name="Line 82"/>
            <p:cNvSpPr>
              <a:spLocks noChangeShapeType="1"/>
            </p:cNvSpPr>
            <p:nvPr/>
          </p:nvSpPr>
          <p:spPr bwMode="auto">
            <a:xfrm>
              <a:off x="1920" y="3216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652" name="Rectangle 84"/>
          <p:cNvSpPr>
            <a:spLocks noChangeArrowheads="1"/>
          </p:cNvSpPr>
          <p:nvPr/>
        </p:nvSpPr>
        <p:spPr bwMode="auto">
          <a:xfrm>
            <a:off x="0" y="228600"/>
            <a:ext cx="914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Minimized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513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4000500" cy="838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Summary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20100" cy="3817938"/>
          </a:xfrm>
          <a:noFill/>
        </p:spPr>
        <p:txBody>
          <a:bodyPr/>
          <a:lstStyle/>
          <a:p>
            <a:r>
              <a:rPr lang="en-US" altLang="ko-KR" sz="2800" smtClean="0">
                <a:ea typeface="굴림" panose="020B0600000101010101" pitchFamily="50" charset="-127"/>
              </a:rPr>
              <a:t>Finite state machines form the basis of many digital systems</a:t>
            </a:r>
          </a:p>
          <a:p>
            <a:r>
              <a:rPr lang="en-US" altLang="ko-KR" sz="2800" smtClean="0">
                <a:ea typeface="굴림" panose="020B0600000101010101" pitchFamily="50" charset="-127"/>
              </a:rPr>
              <a:t>Designs often start from clear specifications</a:t>
            </a:r>
          </a:p>
          <a:p>
            <a:r>
              <a:rPr lang="en-US" altLang="ko-KR" sz="2800" smtClean="0">
                <a:ea typeface="굴림" panose="020B0600000101010101" pitchFamily="50" charset="-127"/>
              </a:rPr>
              <a:t>Develop state diagram and state table</a:t>
            </a:r>
          </a:p>
          <a:p>
            <a:r>
              <a:rPr lang="en-US" altLang="ko-KR" sz="2800" smtClean="0">
                <a:ea typeface="굴림" panose="020B0600000101010101" pitchFamily="50" charset="-127"/>
              </a:rPr>
              <a:t>Optimize using combinational design techniques</a:t>
            </a:r>
          </a:p>
          <a:p>
            <a:r>
              <a:rPr lang="en-US" altLang="ko-KR" sz="2800" smtClean="0">
                <a:ea typeface="굴림" panose="020B0600000101010101" pitchFamily="50" charset="-127"/>
              </a:rPr>
              <a:t>Mealy or Moore implementations possible</a:t>
            </a:r>
          </a:p>
          <a:p>
            <a:pPr lvl="1"/>
            <a:r>
              <a:rPr lang="en-US" altLang="ko-KR" sz="2000" smtClean="0">
                <a:ea typeface="굴림" panose="020B0600000101010101" pitchFamily="50" charset="-127"/>
              </a:rPr>
              <a:t>Can model approach using HDL.</a:t>
            </a:r>
          </a:p>
        </p:txBody>
      </p:sp>
    </p:spTree>
    <p:extLst>
      <p:ext uri="{BB962C8B-B14F-4D97-AF65-F5344CB8AC3E}">
        <p14:creationId xmlns:p14="http://schemas.microsoft.com/office/powerpoint/2010/main" val="4235441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02C67C-9BD1-4012-96ED-CEBBB023AD67}" type="slidenum">
              <a:rPr lang="en-US" altLang="ko-KR" sz="1400" smtClean="0">
                <a:solidFill>
                  <a:schemeClr val="bg2"/>
                </a:solidFill>
              </a:rPr>
              <a:pPr/>
              <a:t>7</a:t>
            </a:fld>
            <a:endParaRPr lang="en-US" altLang="ko-KR" sz="1400" dirty="0" smtClean="0">
              <a:solidFill>
                <a:schemeClr val="bg2"/>
              </a:solidFill>
            </a:endParaRPr>
          </a:p>
        </p:txBody>
      </p:sp>
      <p:pic>
        <p:nvPicPr>
          <p:cNvPr id="11267" name="Picture 1026" descr="AACFLPX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2235"/>
            <a:ext cx="6856413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027"/>
          <p:cNvSpPr>
            <a:spLocks noChangeArrowheads="1"/>
          </p:cNvSpPr>
          <p:nvPr/>
        </p:nvSpPr>
        <p:spPr bwMode="auto">
          <a:xfrm>
            <a:off x="150813" y="35513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 dirty="0" smtClean="0">
                <a:solidFill>
                  <a:schemeClr val="tx2"/>
                </a:solidFill>
              </a:rPr>
              <a:t>SR Latches </a:t>
            </a:r>
            <a:endParaRPr kumimoji="1" lang="en-US" altLang="ko-KR" sz="3200" dirty="0">
              <a:solidFill>
                <a:schemeClr val="tx2"/>
              </a:solidFill>
            </a:endParaRPr>
          </a:p>
        </p:txBody>
      </p:sp>
      <p:sp>
        <p:nvSpPr>
          <p:cNvPr id="11269" name="Text Box 1028"/>
          <p:cNvSpPr txBox="1">
            <a:spLocks noChangeArrowheads="1"/>
          </p:cNvSpPr>
          <p:nvPr/>
        </p:nvSpPr>
        <p:spPr bwMode="auto">
          <a:xfrm>
            <a:off x="455612" y="669123"/>
            <a:ext cx="8383587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000" dirty="0"/>
              <a:t>Two inputs labeled S for set and R for </a:t>
            </a:r>
            <a:r>
              <a:rPr lang="en-US" altLang="ko-KR" sz="2000" dirty="0" smtClean="0"/>
              <a:t>reset</a:t>
            </a:r>
          </a:p>
          <a:p>
            <a:r>
              <a:rPr lang="en-US" altLang="ko-KR" sz="2000" dirty="0"/>
              <a:t>(S,R)=(1,0): set (Q=1, the set state)</a:t>
            </a:r>
          </a:p>
          <a:p>
            <a:r>
              <a:rPr lang="en-US" altLang="ko-KR" sz="2000" dirty="0"/>
              <a:t>(S,R)=(0,1): reset (Q=0, the reset/clear state)</a:t>
            </a:r>
          </a:p>
          <a:p>
            <a:r>
              <a:rPr lang="en-US" altLang="ko-KR" sz="2000" dirty="0"/>
              <a:t>(S,R)=(0,0): normal </a:t>
            </a:r>
            <a:r>
              <a:rPr lang="en-US" altLang="ko-KR" sz="2000" dirty="0" smtClean="0"/>
              <a:t>condition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no </a:t>
            </a:r>
            <a:r>
              <a:rPr lang="en-US" altLang="ko-KR" sz="2000" dirty="0"/>
              <a:t>operation, in either the set or the reset state</a:t>
            </a:r>
          </a:p>
          <a:p>
            <a:r>
              <a:rPr lang="en-US" altLang="ko-KR" sz="2000" dirty="0" smtClean="0"/>
              <a:t>	depending </a:t>
            </a:r>
            <a:r>
              <a:rPr lang="en-US" altLang="ko-KR" sz="2000" dirty="0"/>
              <a:t>on which input was most recently at 1</a:t>
            </a:r>
          </a:p>
          <a:p>
            <a:r>
              <a:rPr lang="en-US" altLang="ko-KR" sz="2000" dirty="0"/>
              <a:t>(S,R)=(1,1): indeterminate state (Q=Q'=0)</a:t>
            </a:r>
          </a:p>
          <a:p>
            <a:r>
              <a:rPr lang="en-US" altLang="ko-KR" sz="2000" dirty="0" smtClean="0"/>
              <a:t>	consider </a:t>
            </a:r>
            <a:r>
              <a:rPr lang="en-US" altLang="ko-KR" sz="2000" dirty="0"/>
              <a:t>(S,R) = (1,1) ⇒ (0,0)</a:t>
            </a:r>
          </a:p>
          <a:p>
            <a:r>
              <a:rPr lang="en-US" altLang="ko-KR" sz="2000" dirty="0" smtClean="0"/>
              <a:t>	unpredictable </a:t>
            </a:r>
            <a:r>
              <a:rPr lang="en-US" altLang="ko-KR" sz="2000" dirty="0"/>
              <a:t>next state when both inputs return to 0</a:t>
            </a:r>
          </a:p>
          <a:p>
            <a:r>
              <a:rPr lang="en-US" altLang="ko-KR" sz="2000" dirty="0"/>
              <a:t>(depend on which input returns to 0 first)</a:t>
            </a:r>
          </a:p>
        </p:txBody>
      </p:sp>
    </p:spTree>
    <p:extLst>
      <p:ext uri="{BB962C8B-B14F-4D97-AF65-F5344CB8AC3E}">
        <p14:creationId xmlns:p14="http://schemas.microsoft.com/office/powerpoint/2010/main" val="22352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D6A511-98A8-43C0-818D-B11C8502130B}" type="slidenum">
              <a:rPr lang="en-US" altLang="ko-KR" sz="1400" smtClean="0">
                <a:solidFill>
                  <a:schemeClr val="bg2"/>
                </a:solidFill>
              </a:rPr>
              <a:pPr/>
              <a:t>8</a:t>
            </a:fld>
            <a:endParaRPr lang="en-US" altLang="ko-KR" sz="1400" dirty="0" smtClean="0">
              <a:solidFill>
                <a:schemeClr val="bg2"/>
              </a:solidFill>
            </a:endParaRPr>
          </a:p>
        </p:txBody>
      </p:sp>
      <p:pic>
        <p:nvPicPr>
          <p:cNvPr id="12291" name="Picture 2" descr="AACFLPY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" y="3668775"/>
            <a:ext cx="6856413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06400" y="228600"/>
            <a:ext cx="820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 dirty="0" smtClean="0">
                <a:solidFill>
                  <a:schemeClr val="tx2"/>
                </a:solidFill>
              </a:rPr>
              <a:t>SR Latches with NAND Gates(S’-R’ Latch)</a:t>
            </a:r>
            <a:endParaRPr kumimoji="1" lang="en-US" altLang="ko-KR" sz="3200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" y="8382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SR </a:t>
            </a:r>
            <a:r>
              <a:rPr lang="en-US" altLang="ko-KR" sz="2400" dirty="0"/>
              <a:t>latch with two cross-coupled NAND gates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0 signal </a:t>
            </a:r>
            <a:r>
              <a:rPr lang="en-US" altLang="ko-KR" sz="2400" dirty="0"/>
              <a:t>to change its </a:t>
            </a:r>
            <a:r>
              <a:rPr lang="en-US" altLang="ko-KR" sz="2400" dirty="0" smtClean="0"/>
              <a:t>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(S,R)=(0,1): set (Q=1, the set state) 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S,R)=(1,0): reset (Q=0, the reset/clear state) (S,R)=(1,1): normal condition 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(S,R</a:t>
            </a:r>
            <a:r>
              <a:rPr lang="en-US" altLang="ko-KR" sz="2400" dirty="0"/>
              <a:t>)=(0,0): indeterminate state (Q=Q’=1</a:t>
            </a:r>
            <a:r>
              <a:rPr lang="en-US" altLang="ko-KR" sz="2400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en-US" altLang="ko-KR" sz="2400" dirty="0"/>
              <a:t>unpredictable next state</a:t>
            </a:r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288602-9B54-4337-A9D8-3AA3B88C8DA2}" type="slidenum">
              <a:rPr lang="en-US" altLang="ko-KR" sz="1400" smtClean="0">
                <a:solidFill>
                  <a:schemeClr val="bg2"/>
                </a:solidFill>
              </a:rPr>
              <a:pPr/>
              <a:t>9</a:t>
            </a:fld>
            <a:endParaRPr lang="en-US" altLang="ko-KR" sz="1400" smtClean="0">
              <a:solidFill>
                <a:schemeClr val="bg2"/>
              </a:solidFill>
            </a:endParaRPr>
          </a:p>
        </p:txBody>
      </p:sp>
      <p:pic>
        <p:nvPicPr>
          <p:cNvPr id="13315" name="Picture 2" descr="AACFLPZ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042205"/>
            <a:ext cx="82264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ko-KR" sz="3200">
                <a:solidFill>
                  <a:schemeClr val="tx2"/>
                </a:solidFill>
              </a:rPr>
              <a:t>SR Latches with Control input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1625" y="1174829"/>
            <a:ext cx="838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400" dirty="0"/>
              <a:t>Determines when the state of the latch can be changed</a:t>
            </a:r>
            <a:endParaRPr lang="en-US" altLang="ko-KR" sz="2400" dirty="0" smtClean="0"/>
          </a:p>
          <a:p>
            <a:r>
              <a:rPr lang="en-US" altLang="ko-KR" sz="2400" dirty="0"/>
              <a:t>C=0 ⇒ quiescent condition, no change </a:t>
            </a:r>
            <a:endParaRPr lang="en-US" altLang="ko-KR" sz="2400" dirty="0" smtClean="0"/>
          </a:p>
          <a:p>
            <a:r>
              <a:rPr lang="en-US" altLang="ko-KR" sz="2400" dirty="0" smtClean="0"/>
              <a:t>C=1 </a:t>
            </a:r>
            <a:r>
              <a:rPr lang="en-US" altLang="ko-KR" sz="2400" dirty="0"/>
              <a:t>⇒ S or R is allowed to affect the SR latch (1 signal to change its state)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Pages>93</Pages>
  <Words>2824</Words>
  <Application>Microsoft Office PowerPoint</Application>
  <PresentationFormat>화면 슬라이드 쇼(4:3)</PresentationFormat>
  <Paragraphs>611</Paragraphs>
  <Slides>62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6" baseType="lpstr">
      <vt:lpstr>Monotype Sorts</vt:lpstr>
      <vt:lpstr>ＭＳ Ｐゴシック</vt:lpstr>
      <vt:lpstr>굴림</vt:lpstr>
      <vt:lpstr>맑은 고딕</vt:lpstr>
      <vt:lpstr>Arial</vt:lpstr>
      <vt:lpstr>Helvetica</vt:lpstr>
      <vt:lpstr>Impact</vt:lpstr>
      <vt:lpstr>Tahoma</vt:lpstr>
      <vt:lpstr>Times</vt:lpstr>
      <vt:lpstr>Times New Roman</vt:lpstr>
      <vt:lpstr>Verdana</vt:lpstr>
      <vt:lpstr>Wingdings</vt:lpstr>
      <vt:lpstr>Office 테마</vt:lpstr>
      <vt:lpstr>Equation</vt:lpstr>
      <vt:lpstr>This Lecture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Other Flip-Flops</vt:lpstr>
      <vt:lpstr>JK Flip-Flop</vt:lpstr>
      <vt:lpstr>PowerPoint 프레젠테이션</vt:lpstr>
      <vt:lpstr>PowerPoint 프레젠테이션</vt:lpstr>
      <vt:lpstr>PowerPoint 프레젠테이션</vt:lpstr>
      <vt:lpstr>Characteristic Tables</vt:lpstr>
      <vt:lpstr>PowerPoint 프레젠테이션</vt:lpstr>
      <vt:lpstr>PowerPoint 프레젠테이션</vt:lpstr>
      <vt:lpstr>Analysis of Clocked Sequential Circuits</vt:lpstr>
      <vt:lpstr>PowerPoint 프레젠테이션</vt:lpstr>
      <vt:lpstr>Example of state tables</vt:lpstr>
      <vt:lpstr>Example of state tables-2nd form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Mealy versus Moore</vt:lpstr>
      <vt:lpstr>State Diagram with One Input &amp; One Mealy Output</vt:lpstr>
      <vt:lpstr>State Diagram with One Input &amp; a Moore Output</vt:lpstr>
      <vt:lpstr>Designing Finite State Machines</vt:lpstr>
      <vt:lpstr>Example: Detect 3 Consecutive 1 inputs</vt:lpstr>
      <vt:lpstr>State Table for Sequence Detector</vt:lpstr>
      <vt:lpstr>Finding Expressions for Next State and Output Value</vt:lpstr>
      <vt:lpstr>Circuit for Consecutive 1s Detector</vt:lpstr>
      <vt:lpstr>Concept of the State Machine</vt:lpstr>
      <vt:lpstr>Concept of the State Machine</vt:lpstr>
      <vt:lpstr>PowerPoint 프레젠테이션</vt:lpstr>
      <vt:lpstr>Vending Machine FSM</vt:lpstr>
      <vt:lpstr>Vending Machine FSM</vt:lpstr>
      <vt:lpstr>Vending Machine FSM</vt:lpstr>
      <vt:lpstr>Vending Machine FSM</vt:lpstr>
      <vt:lpstr>Vending Machine FSM</vt:lpstr>
      <vt:lpstr>Vending Machine FSM</vt:lpstr>
      <vt:lpstr>Vending Machine FSM</vt:lpstr>
      <vt:lpstr>PowerPoint 프레젠테이션</vt:lpstr>
      <vt:lpstr>Summary</vt:lpstr>
    </vt:vector>
  </TitlesOfParts>
  <Company>MKP/OCC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CS116-Computer Architecture</dc:title>
  <dc:subject>Chapter 1:Computer Abstraction &amp; Technology</dc:subject>
  <dc:creator>Originally:Tod Amon / Modifed &amp; Augmented:M.Malaty</dc:creator>
  <cp:keywords/>
  <dc:description/>
  <cp:lastModifiedBy>Richard Kwon</cp:lastModifiedBy>
  <cp:revision>375</cp:revision>
  <cp:lastPrinted>2003-01-07T16:41:58Z</cp:lastPrinted>
  <dcterms:created xsi:type="dcterms:W3CDTF">1997-08-27T20:06:46Z</dcterms:created>
  <dcterms:modified xsi:type="dcterms:W3CDTF">2015-04-21T08:13:21Z</dcterms:modified>
</cp:coreProperties>
</file>