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82" r:id="rId2"/>
    <p:sldId id="374" r:id="rId3"/>
    <p:sldId id="386" r:id="rId4"/>
    <p:sldId id="390" r:id="rId5"/>
    <p:sldId id="387" r:id="rId6"/>
    <p:sldId id="375" r:id="rId7"/>
    <p:sldId id="376" r:id="rId8"/>
    <p:sldId id="383" r:id="rId9"/>
    <p:sldId id="384" r:id="rId10"/>
    <p:sldId id="370" r:id="rId11"/>
    <p:sldId id="371" r:id="rId12"/>
    <p:sldId id="388" r:id="rId13"/>
    <p:sldId id="372" r:id="rId14"/>
    <p:sldId id="389" r:id="rId15"/>
    <p:sldId id="373" r:id="rId16"/>
    <p:sldId id="377" r:id="rId17"/>
    <p:sldId id="378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379" r:id="rId27"/>
    <p:sldId id="295" r:id="rId28"/>
    <p:sldId id="380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81" r:id="rId38"/>
    <p:sldId id="304" r:id="rId39"/>
    <p:sldId id="305" r:id="rId40"/>
    <p:sldId id="306" r:id="rId41"/>
  </p:sldIdLst>
  <p:sldSz cx="9144000" cy="6858000" type="screen4x3"/>
  <p:notesSz cx="9928225" cy="666908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0" autoAdjust="0"/>
    <p:restoredTop sz="97176" autoAdjust="0"/>
  </p:normalViewPr>
  <p:slideViewPr>
    <p:cSldViewPr>
      <p:cViewPr>
        <p:scale>
          <a:sx n="100" d="100"/>
          <a:sy n="100" d="100"/>
        </p:scale>
        <p:origin x="1051" y="-3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8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8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598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6925" cy="250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363" y="3168357"/>
            <a:ext cx="7943507" cy="300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598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3/14/2017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dirty="0"/>
              <a:t>Lecture 2 CUDA C Programming</a:t>
            </a:r>
            <a:endParaRPr lang="ko-KR" altLang="en-US" b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March 2,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2006: Advent of NVIDIA’s GeForce 8800GTX</a:t>
            </a:r>
          </a:p>
          <a:p>
            <a:pPr lvl="1"/>
            <a:r>
              <a:rPr lang="en-US" altLang="ko-KR" dirty="0"/>
              <a:t>the first GPU of CUDA Architecture</a:t>
            </a:r>
          </a:p>
          <a:p>
            <a:pPr lvl="1"/>
            <a:r>
              <a:rPr lang="en-US" altLang="ko-KR" dirty="0"/>
              <a:t>for general purpose computing, ALUs complying IEEE requirements, allowing R/W of shared memory </a:t>
            </a:r>
          </a:p>
          <a:p>
            <a:r>
              <a:rPr lang="en-US" altLang="ko-KR" dirty="0"/>
              <a:t>Few months after the launch of GeForce 8800GTX, CUDA C announced. </a:t>
            </a:r>
          </a:p>
          <a:p>
            <a:pPr lvl="1"/>
            <a:r>
              <a:rPr lang="en-US" altLang="ko-KR" dirty="0"/>
              <a:t>the first language for general-purpose computing on GPU. </a:t>
            </a:r>
          </a:p>
        </p:txBody>
      </p:sp>
    </p:spTree>
    <p:extLst>
      <p:ext uri="{BB962C8B-B14F-4D97-AF65-F5344CB8AC3E}">
        <p14:creationId xmlns:p14="http://schemas.microsoft.com/office/powerpoint/2010/main" val="161905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Hello,World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(“Hello, World!\n”);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12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CUDA C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Create a source code file with the special file 	name extension of </a:t>
            </a:r>
            <a:r>
              <a:rPr lang="en-US" altLang="ko-KR" dirty="0">
                <a:solidFill>
                  <a:srgbClr val="FF0000"/>
                </a:solidFill>
              </a:rPr>
              <a:t>.cu 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2"/>
            </a:pPr>
            <a:r>
              <a:rPr lang="en-US" altLang="ko-KR" dirty="0"/>
              <a:t>Compile the program using the CUDA </a:t>
            </a:r>
            <a:r>
              <a:rPr lang="en-US" altLang="ko-KR" dirty="0" err="1">
                <a:solidFill>
                  <a:srgbClr val="FF0000"/>
                </a:solidFill>
              </a:rPr>
              <a:t>nvcc</a:t>
            </a:r>
            <a:r>
              <a:rPr lang="en-US" altLang="ko-KR" dirty="0"/>
              <a:t> 	compiler.</a:t>
            </a:r>
          </a:p>
          <a:p>
            <a:pPr marL="514350" indent="-514350">
              <a:buAutoNum type="arabicPeriod" startAt="2"/>
            </a:pPr>
            <a:r>
              <a:rPr lang="en-US" altLang="ko-KR" dirty="0"/>
              <a:t>Run the executable file.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31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/>
              <a:t>Kernel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__global__ void </a:t>
            </a:r>
            <a:r>
              <a:rPr lang="en-US" altLang="ko-KR" dirty="0" err="1"/>
              <a:t>funct</a:t>
            </a:r>
            <a:r>
              <a:rPr lang="en-US" altLang="ko-KR" dirty="0"/>
              <a:t>(void)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(“Hello from GPU!\n”);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funct</a:t>
            </a:r>
            <a:r>
              <a:rPr lang="en-US" altLang="ko-KR" dirty="0"/>
              <a:t>&lt;&lt;&lt;1,4&gt;&gt;&gt;( 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(“Hello, World from CPU!\n”);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cudaDeviceReset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3923928" y="3717032"/>
            <a:ext cx="72008" cy="50405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95936" y="320118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Angle bracket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96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nvcc</a:t>
            </a:r>
            <a:r>
              <a:rPr lang="en-US" altLang="ko-KR" dirty="0"/>
              <a:t> test.cu  and $ ./</a:t>
            </a:r>
            <a:r>
              <a:rPr lang="en-US" altLang="ko-KR" dirty="0" err="1"/>
              <a:t>a.out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156631" y="4653136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G:\스크린샷, 2017-02-27 12-43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02" y="1484784"/>
            <a:ext cx="51720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스크린샷, 2017-02-27 12-43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93096"/>
            <a:ext cx="37338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70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Host: CPU and the system’s memory</a:t>
            </a:r>
          </a:p>
          <a:p>
            <a:r>
              <a:rPr lang="en-US" altLang="ko-KR" dirty="0"/>
              <a:t>Device: GPU and its memory</a:t>
            </a:r>
          </a:p>
          <a:p>
            <a:r>
              <a:rPr lang="en-US" altLang="ko-KR" dirty="0"/>
              <a:t>Kernel: A function that executes on </a:t>
            </a:r>
            <a:r>
              <a:rPr lang="en-US" altLang="ko-KR"/>
              <a:t>the device.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7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 function qualifier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US" altLang="ko-KR" dirty="0"/>
              <a:t>CUDA C adds the __global__ qualifier to standard C.  	     It alerts the compiler that  a</a:t>
            </a:r>
          </a:p>
          <a:p>
            <a:pPr marL="0" indent="0">
              <a:buNone/>
            </a:pPr>
            <a:r>
              <a:rPr lang="en-US" altLang="ko-KR" dirty="0"/>
              <a:t>   function is to be compiled to run on a device.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nvcc</a:t>
            </a:r>
            <a:r>
              <a:rPr lang="en-US" altLang="ko-KR" dirty="0"/>
              <a:t>’ sends the </a:t>
            </a:r>
            <a:r>
              <a:rPr lang="en-US" altLang="ko-KR" dirty="0" err="1"/>
              <a:t>funct</a:t>
            </a:r>
            <a:r>
              <a:rPr lang="en-US" altLang="ko-KR" dirty="0"/>
              <a:t>( ) to the compiler that handles device code. And it feeds main( ) to the host compiler. </a:t>
            </a:r>
          </a:p>
          <a:p>
            <a:r>
              <a:rPr lang="en-US" altLang="ko-KR" dirty="0"/>
              <a:t>CUDA </a:t>
            </a:r>
            <a:r>
              <a:rPr lang="en-US" altLang="ko-KR" dirty="0" err="1"/>
              <a:t>nvcc</a:t>
            </a:r>
            <a:r>
              <a:rPr lang="en-US" altLang="ko-KR" dirty="0"/>
              <a:t> compiler separates the device code from the host during the compilation process.    	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3059832" y="22768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5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NVCC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19118"/>
              </p:ext>
            </p:extLst>
          </p:nvPr>
        </p:nvGraphicFramePr>
        <p:xfrm>
          <a:off x="457200" y="1600200"/>
          <a:ext cx="8219256" cy="499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 Libraries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Integrated CPU and GPU code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 Assembly for Computing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latin typeface="+mn-lt"/>
                        </a:rPr>
                        <a:t>CPU Host Code</a:t>
                      </a:r>
                      <a:endParaRPr lang="ko-KR" alt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</a:t>
                      </a:r>
                      <a:r>
                        <a:rPr lang="en-US" altLang="ko-KR" sz="3200" baseline="0" dirty="0"/>
                        <a:t> Driver / Debugger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 Compiler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GPU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CPU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87824" y="28529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CUDA Compiler</a:t>
            </a:r>
            <a:endParaRPr lang="ko-KR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611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</a:t>
            </a:r>
            <a:r>
              <a:rPr lang="ko-KR" altLang="en-US" dirty="0"/>
              <a:t> </a:t>
            </a:r>
            <a:r>
              <a:rPr lang="en-US" altLang="ko-KR" dirty="0"/>
              <a:t>C 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function type qualifiers</a:t>
            </a:r>
          </a:p>
          <a:p>
            <a:pPr marL="0" indent="0">
              <a:buNone/>
            </a:pPr>
            <a:r>
              <a:rPr lang="en-US" altLang="ko-KR" dirty="0"/>
              <a:t>	__global__, __device__, __host__,</a:t>
            </a:r>
          </a:p>
          <a:p>
            <a:pPr marL="0" indent="0">
              <a:buNone/>
            </a:pPr>
            <a:r>
              <a:rPr lang="en-US" altLang="ko-KR" dirty="0"/>
              <a:t>	__device__ __host__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__global__  void function1 &lt;&lt;&lt; 6,4&gt;&gt;&gt;( ) </a:t>
            </a:r>
          </a:p>
          <a:p>
            <a:pPr marL="0" indent="0">
              <a:buNone/>
            </a:pPr>
            <a:r>
              <a:rPr lang="en-US" altLang="ko-KR" dirty="0"/>
              <a:t>    { …}</a:t>
            </a:r>
          </a:p>
          <a:p>
            <a:pPr marL="0" indent="0">
              <a:buNone/>
            </a:pPr>
            <a:r>
              <a:rPr lang="en-US" altLang="ko-KR" dirty="0"/>
              <a:t>	function1 is only executed at a device. It 	can be called from the host but cannot be 	called recursively at the device.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75656" y="2924944"/>
            <a:ext cx="3816424" cy="43204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14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void function1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</a:t>
            </a:r>
            <a:r>
              <a:rPr lang="en-US" altLang="ko-KR" sz="1200" dirty="0"/>
              <a:t> .h&gt;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__global__ void add(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*c) {</a:t>
            </a:r>
          </a:p>
          <a:p>
            <a:pPr marL="0" indent="0">
              <a:buNone/>
            </a:pPr>
            <a:r>
              <a:rPr lang="en-US" altLang="ko-KR" sz="1200" dirty="0"/>
              <a:t> *c = a + b;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cudaMalloc</a:t>
            </a:r>
            <a:r>
              <a:rPr lang="en-US" altLang="ko-KR" sz="1200" dirty="0"/>
              <a:t>((void**)&amp;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 add&lt;&lt;&lt;1, 1&gt;&gt;&gt;(2, 7, 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cudaMemcpy</a:t>
            </a:r>
            <a:r>
              <a:rPr lang="en-US" altLang="ko-KR" sz="1200" dirty="0"/>
              <a:t>(&amp;c, 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cudaMemcpyDeviceToHost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("2 + 7 = %d\n", c);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cudaFree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95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 Architecture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819751"/>
              </p:ext>
            </p:extLst>
          </p:nvPr>
        </p:nvGraphicFramePr>
        <p:xfrm>
          <a:off x="755576" y="1772816"/>
          <a:ext cx="7776864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2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Single Instruction</a:t>
                      </a:r>
                      <a:r>
                        <a:rPr lang="en-US" altLang="ko-KR" baseline="0" dirty="0"/>
                        <a:t>  Multiple Data</a:t>
                      </a:r>
                    </a:p>
                    <a:p>
                      <a:pPr latinLnBrk="1"/>
                      <a:r>
                        <a:rPr lang="en-US" altLang="ko-KR" dirty="0"/>
                        <a:t>    (SIMD)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Multiple</a:t>
                      </a:r>
                      <a:r>
                        <a:rPr lang="en-US" altLang="ko-KR" baseline="0" dirty="0"/>
                        <a:t> Instruction Multiple Data</a:t>
                      </a:r>
                    </a:p>
                    <a:p>
                      <a:pPr latinLnBrk="1"/>
                      <a:r>
                        <a:rPr lang="en-US" altLang="ko-KR" baseline="0" dirty="0"/>
                        <a:t>  (MIMD)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Single Instruction Single Data</a:t>
                      </a:r>
                    </a:p>
                    <a:p>
                      <a:pPr latinLnBrk="1"/>
                      <a:r>
                        <a:rPr lang="en-US" altLang="ko-KR" dirty="0"/>
                        <a:t>    (SISD)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Multiple Instruction Single Data</a:t>
                      </a:r>
                    </a:p>
                    <a:p>
                      <a:pPr latinLnBrk="1"/>
                      <a:r>
                        <a:rPr lang="en-US" altLang="ko-KR" dirty="0"/>
                        <a:t>  (MISD)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47251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NVIDIA GPU: SIMT(Single Instruction Multiple Thread)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009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void function&lt;&lt; 6,4&gt;&gt;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return value is always void,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recursive call is not allowed,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function </a:t>
            </a:r>
            <a:r>
              <a:rPr lang="en-US" altLang="ko-KR" dirty="0">
                <a:solidFill>
                  <a:srgbClr val="FF0000"/>
                </a:solidFill>
              </a:rPr>
              <a:t>cannot have static variables</a:t>
            </a:r>
            <a:r>
              <a:rPr lang="en-US" altLang="ko-KR" dirty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can not declare __host__ at the same time,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declared 6 blocks and 4 threads per block.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0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__device__ </a:t>
            </a:r>
            <a:r>
              <a:rPr lang="en-US" altLang="ko-KR" dirty="0" err="1"/>
              <a:t>int</a:t>
            </a:r>
            <a:r>
              <a:rPr lang="en-US" altLang="ko-KR" dirty="0"/>
              <a:t> function(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The function is executed at a device,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be called by the device and cannot be called by the host,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not be called recursively,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not have variable number of arguments,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__host__ </a:t>
            </a:r>
            <a:r>
              <a:rPr lang="en-US" altLang="ko-KR" dirty="0" err="1"/>
              <a:t>int</a:t>
            </a:r>
            <a:r>
              <a:rPr lang="en-US" altLang="ko-KR" dirty="0"/>
              <a:t> function 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is executed only at a host,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not be called by the device,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If __global__, __host__, __device__ are not declared, it is considered as __host__,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cat not be used with __global__ 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be declared with __device__ , in this case the function can be executed at the host and the device.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146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type qualifiers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__device__</a:t>
            </a:r>
          </a:p>
          <a:p>
            <a:pPr marL="857250" lvl="1" indent="-457200"/>
            <a:r>
              <a:rPr lang="en-US" altLang="ko-KR" dirty="0"/>
              <a:t>the variable is allocated to the global memory,</a:t>
            </a:r>
          </a:p>
          <a:p>
            <a:pPr marL="857250" lvl="1" indent="-457200"/>
            <a:r>
              <a:rPr lang="en-US" altLang="ko-KR" dirty="0"/>
              <a:t>effective until the end of program execution,</a:t>
            </a:r>
          </a:p>
          <a:p>
            <a:pPr marL="857250" lvl="1" indent="-457200"/>
            <a:r>
              <a:rPr lang="en-US" altLang="ko-KR" dirty="0"/>
              <a:t>all threads can access the variable,</a:t>
            </a:r>
          </a:p>
          <a:p>
            <a:pPr marL="857250" lvl="1" indent="-457200"/>
            <a:r>
              <a:rPr lang="en-US" altLang="ko-KR" dirty="0"/>
              <a:t>the host can access it through API function.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56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__constant__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__constant__</a:t>
            </a:r>
          </a:p>
          <a:p>
            <a:pPr lvl="1"/>
            <a:r>
              <a:rPr lang="en-US" altLang="ko-KR" dirty="0"/>
              <a:t>the variable is allocated to the constant memory area,</a:t>
            </a:r>
          </a:p>
          <a:p>
            <a:pPr lvl="1"/>
            <a:r>
              <a:rPr lang="en-US" altLang="ko-KR" dirty="0"/>
              <a:t>all can read only the variable,</a:t>
            </a:r>
          </a:p>
          <a:p>
            <a:pPr lvl="1"/>
            <a:r>
              <a:rPr lang="en-US" altLang="ko-KR" dirty="0"/>
              <a:t>the host can write the value through </a:t>
            </a:r>
            <a:r>
              <a:rPr lang="en-US" altLang="ko-KR" dirty="0" err="1"/>
              <a:t>cudaMemcpyToSymbol</a:t>
            </a:r>
            <a:r>
              <a:rPr lang="en-US" altLang="ko-KR" dirty="0"/>
              <a:t>( ) API.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983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__shared__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__shared__</a:t>
            </a:r>
          </a:p>
          <a:p>
            <a:pPr lvl="1"/>
            <a:r>
              <a:rPr lang="en-US" altLang="ko-KR" dirty="0"/>
              <a:t>the variable is allocated to the shared memory area of a block,</a:t>
            </a:r>
          </a:p>
          <a:p>
            <a:pPr lvl="1"/>
            <a:r>
              <a:rPr lang="en-US" altLang="ko-KR" dirty="0"/>
              <a:t>all threads in a block can read and write the variable.</a:t>
            </a:r>
          </a:p>
          <a:p>
            <a:pPr marL="0" indent="0">
              <a:buNone/>
            </a:pPr>
            <a:r>
              <a:rPr lang="en-US" altLang="ko-KR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Global Memory, Constant Memory,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Shared Memory?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9604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Management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3867"/>
              </p:ext>
            </p:extLst>
          </p:nvPr>
        </p:nvGraphicFramePr>
        <p:xfrm>
          <a:off x="467544" y="1556792"/>
          <a:ext cx="8219256" cy="463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</a:t>
                      </a:r>
                      <a:r>
                        <a:rPr lang="en-US" altLang="ko-KR" sz="3200" baseline="0" dirty="0"/>
                        <a:t> Functions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 C Functions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malloc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</a:t>
                      </a:r>
                      <a:r>
                        <a:rPr lang="en-US" altLang="ko-KR" sz="3200" baseline="0" dirty="0" err="1"/>
                        <a:t>Malloc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memcpy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cudaMemcpy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memset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cudaMemset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free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cudaFree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844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Allocation, </a:t>
            </a:r>
            <a:r>
              <a:rPr lang="en-US" altLang="ko-KR" dirty="0" err="1"/>
              <a:t>Deallocation</a:t>
            </a:r>
            <a:r>
              <a:rPr lang="en-US" altLang="ko-KR" dirty="0"/>
              <a:t> and Copying of Graphic Card Memory(GCM)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1. Memory Allocation of GCM</a:t>
            </a:r>
          </a:p>
          <a:p>
            <a:pPr marL="0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cudaMalloc</a:t>
            </a:r>
            <a:r>
              <a:rPr lang="en-US" altLang="ko-KR" dirty="0"/>
              <a:t>(void** </a:t>
            </a:r>
            <a:r>
              <a:rPr lang="en-US" altLang="ko-KR" dirty="0" err="1"/>
              <a:t>devPtr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count);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Freeing GCM</a:t>
            </a:r>
          </a:p>
          <a:p>
            <a:pPr marL="0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cudaFree</a:t>
            </a:r>
            <a:r>
              <a:rPr lang="en-US" altLang="ko-KR" dirty="0"/>
              <a:t>(void* </a:t>
            </a:r>
            <a:r>
              <a:rPr lang="en-US" altLang="ko-KR" dirty="0" err="1"/>
              <a:t>devPtr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Copying GCM</a:t>
            </a:r>
          </a:p>
          <a:p>
            <a:pPr marL="0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cudaMemcpy</a:t>
            </a:r>
            <a:r>
              <a:rPr lang="en-US" altLang="ko-KR" dirty="0"/>
              <a:t>(void* </a:t>
            </a:r>
            <a:r>
              <a:rPr lang="en-US" altLang="ko-KR" dirty="0" err="1"/>
              <a:t>dst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void* 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count, </a:t>
            </a:r>
            <a:r>
              <a:rPr lang="en-US" altLang="ko-KR" dirty="0" err="1">
                <a:solidFill>
                  <a:srgbClr val="FF0000"/>
                </a:solidFill>
              </a:rPr>
              <a:t>cudaMemcpyHostToDevice</a:t>
            </a:r>
            <a:r>
              <a:rPr lang="en-US" altLang="ko-KR" dirty="0"/>
              <a:t>);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12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Every CUDA call returns </a:t>
            </a:r>
            <a:r>
              <a:rPr lang="en-US" altLang="ko-KR" dirty="0" err="1"/>
              <a:t>cudaSuccess</a:t>
            </a:r>
            <a:r>
              <a:rPr lang="en-US" altLang="ko-KR" dirty="0"/>
              <a:t> or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cudaErrorMemoryAllocation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768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cudaMemcpy</a:t>
            </a:r>
            <a:r>
              <a:rPr lang="en-US" altLang="ko-KR" dirty="0"/>
              <a:t>( 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 parameter of </a:t>
            </a:r>
            <a:r>
              <a:rPr lang="en-US" altLang="ko-KR" dirty="0" err="1"/>
              <a:t>cudaMemcpy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80666"/>
              </p:ext>
            </p:extLst>
          </p:nvPr>
        </p:nvGraphicFramePr>
        <p:xfrm>
          <a:off x="395536" y="2420887"/>
          <a:ext cx="8496944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Parameter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Action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cudaMemcpyHostToHost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</a:t>
                      </a:r>
                      <a:r>
                        <a:rPr lang="en-US" altLang="ko-KR" sz="2800" baseline="0" dirty="0"/>
                        <a:t> from MM to MM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cudaMemcpyHostToDevice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</a:t>
                      </a:r>
                      <a:r>
                        <a:rPr lang="en-US" altLang="ko-KR" sz="2800" baseline="0" dirty="0"/>
                        <a:t> from MM to GCM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cudaMemcpyDeviceToHost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 from GCM to MM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cudaMemcpyDeviceToDevice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 from GCM to GCM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5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Flynn’s Taxonomy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82700"/>
            <a:ext cx="5143500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381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Parallel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392228"/>
            <a:ext cx="6386859" cy="53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7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Processing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Allocation of I/O Main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Allocation of I/O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Input data to Main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Copy input data from MM to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Distribute the data to the memory of GPU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Process by executing threads in parallel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Load the process data to the output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Send the output data of GCM to MM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Free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Free MM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88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Host and Device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Host:  The CPU and the System’s Memory</a:t>
            </a:r>
          </a:p>
          <a:p>
            <a:r>
              <a:rPr lang="en-US" altLang="ko-KR" dirty="0"/>
              <a:t>Device: the GPU and its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53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Function of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u="sng" dirty="0">
                <a:solidFill>
                  <a:srgbClr val="FF0000"/>
                </a:solidFill>
              </a:rPr>
              <a:t>A function that executes on the device is called a kernel.</a:t>
            </a:r>
          </a:p>
          <a:p>
            <a:pPr marL="0" indent="0">
              <a:buNone/>
            </a:pPr>
            <a:r>
              <a:rPr lang="en-US" altLang="ko-KR" dirty="0"/>
              <a:t>_ _ global_ _ void </a:t>
            </a:r>
            <a:r>
              <a:rPr lang="en-US" altLang="ko-KR" dirty="0" err="1"/>
              <a:t>KernelFunction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a , </a:t>
            </a:r>
            <a:r>
              <a:rPr lang="en-US" altLang="ko-KR" dirty="0" err="1"/>
              <a:t>int</a:t>
            </a:r>
            <a:r>
              <a:rPr lang="en-US" altLang="ko-KR" dirty="0"/>
              <a:t> b, </a:t>
            </a:r>
            <a:r>
              <a:rPr lang="en-US" altLang="ko-KR" dirty="0" err="1"/>
              <a:t>int</a:t>
            </a:r>
            <a:r>
              <a:rPr lang="en-US" altLang="ko-KR" dirty="0"/>
              <a:t> c)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….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/* </a:t>
            </a:r>
          </a:p>
          <a:p>
            <a:pPr marL="0" indent="0">
              <a:buNone/>
            </a:pPr>
            <a:r>
              <a:rPr lang="en-US" altLang="ko-KR" dirty="0"/>
              <a:t>Qualifier </a:t>
            </a:r>
            <a:r>
              <a:rPr lang="en-US" altLang="ko-KR" dirty="0">
                <a:solidFill>
                  <a:srgbClr val="FF0000"/>
                </a:solidFill>
              </a:rPr>
              <a:t>_ _ global_ _ </a:t>
            </a:r>
            <a:r>
              <a:rPr lang="en-US" altLang="ko-KR" dirty="0"/>
              <a:t>: It alerts the compiler that a function should be compiled to run on a device instead of the host.</a:t>
            </a:r>
          </a:p>
          <a:p>
            <a:pPr marL="0" indent="0">
              <a:buNone/>
            </a:pPr>
            <a:r>
              <a:rPr lang="en-US" altLang="ko-KR" dirty="0"/>
              <a:t>No return value: void</a:t>
            </a:r>
          </a:p>
          <a:p>
            <a:pPr marL="0" indent="0">
              <a:buNone/>
            </a:pPr>
            <a:r>
              <a:rPr lang="en-US" altLang="ko-KR" dirty="0"/>
              <a:t>*/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6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a </a:t>
            </a:r>
            <a:r>
              <a:rPr lang="en-US" altLang="ko-KR" dirty="0" err="1"/>
              <a:t>KernelFunction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__global__ void kernel(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sum=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kernel</a:t>
            </a:r>
            <a:r>
              <a:rPr lang="en-US" altLang="ko-KR" dirty="0">
                <a:solidFill>
                  <a:srgbClr val="FF0000"/>
                </a:solidFill>
              </a:rPr>
              <a:t>&lt;&lt;&lt;6, 1&gt;&gt;&gt;</a:t>
            </a:r>
            <a:r>
              <a:rPr lang="en-US" altLang="ko-KR" dirty="0"/>
              <a:t>(10,21);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(…);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16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Kernel&lt;&lt;&lt;6,1&gt;&gt;&gt;(10,21)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&lt;&lt;&lt;6,1&gt;&gt;&gt; ; the number of blocks = 6, </a:t>
            </a:r>
          </a:p>
          <a:p>
            <a:pPr marL="0" indent="0">
              <a:buNone/>
            </a:pPr>
            <a:r>
              <a:rPr lang="en-US" altLang="ko-KR" dirty="0"/>
              <a:t>		   the number of thread(s) per 				block=1.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52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Thread-Block-Grid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75656" y="3174747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91028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347712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718710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028384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410759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944903" y="4437112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347712" y="4617132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79112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139800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42855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456148" y="3048239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85895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30237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651045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93980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32040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334849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77826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12693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41569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932040" y="4447296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334849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77826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126937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1569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7584" y="24208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56148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60032" y="24208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694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60438"/>
          </a:xfrm>
        </p:spPr>
        <p:txBody>
          <a:bodyPr/>
          <a:lstStyle/>
          <a:p>
            <a:r>
              <a:rPr lang="en-US" altLang="ko-KR" dirty="0"/>
              <a:t>Memory Hierarchy and</a:t>
            </a:r>
            <a:br>
              <a:rPr lang="en-US" altLang="ko-KR" dirty="0"/>
            </a:br>
            <a:r>
              <a:rPr lang="en-US" altLang="ko-KR" dirty="0"/>
              <a:t> Thread-Block-Grid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1844824"/>
            <a:ext cx="5904656" cy="41044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1822347"/>
            <a:ext cx="104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GRID</a:t>
            </a:r>
            <a:endParaRPr lang="ko-KR" altLang="en-US" sz="3200" dirty="0">
              <a:latin typeface="+mn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2564904"/>
            <a:ext cx="532859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7824" y="3243213"/>
            <a:ext cx="50405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4599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Thread(0,0)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43333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Thread(1,0)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41887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Thread(2,0)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1222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Thread(3,0)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256490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Block(0,0)</a:t>
            </a:r>
            <a:endParaRPr lang="ko-KR" altLang="en-US" sz="3200" dirty="0"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08439" y="5229200"/>
            <a:ext cx="5040560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 Memory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3789040"/>
            <a:ext cx="1584176" cy="216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Host</a:t>
            </a:r>
            <a:endParaRPr lang="ko-KR" altLang="en-US" sz="3200" dirty="0"/>
          </a:p>
        </p:txBody>
      </p:sp>
      <p:sp>
        <p:nvSpPr>
          <p:cNvPr id="16" name="왼쪽/오른쪽 화살표 15"/>
          <p:cNvSpPr/>
          <p:nvPr/>
        </p:nvSpPr>
        <p:spPr>
          <a:xfrm>
            <a:off x="1763688" y="5445224"/>
            <a:ext cx="1244751" cy="14401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 rot="5400000">
            <a:off x="3244242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 rot="5400000">
            <a:off x="4544059" y="4719582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5400000">
            <a:off x="5757910" y="4729535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5400000">
            <a:off x="7047245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5400000">
            <a:off x="3442264" y="3769663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5400000">
            <a:off x="4723164" y="3797005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 rot="5400000">
            <a:off x="5955932" y="3783342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5400000">
            <a:off x="7245266" y="3764091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30063" y="5657671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cudaMalloc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cudaMemcpy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cudaMemset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cudaFree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5085184"/>
            <a:ext cx="102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n-lt"/>
              </a:rPr>
              <a:t>PCI bus</a:t>
            </a:r>
            <a:endParaRPr lang="ko-KR" altLang="en-US" sz="2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6601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Processor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5" y="1772816"/>
            <a:ext cx="7915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826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Streaming Processor(SP)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724025"/>
            <a:ext cx="9020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02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Classification based on the memory organization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/>
              <a:t>Multi-node with distributed memory</a:t>
            </a:r>
          </a:p>
          <a:p>
            <a:pPr marL="0" indent="0">
              <a:buNone/>
            </a:pPr>
            <a:r>
              <a:rPr lang="en-US" altLang="ko-KR" sz="3600" dirty="0"/>
              <a:t>	(Shared nothing architecture)</a:t>
            </a:r>
          </a:p>
          <a:p>
            <a:r>
              <a:rPr lang="en-US" altLang="ko-KR" sz="3600" dirty="0"/>
              <a:t>Multiprocessor with shared memory</a:t>
            </a:r>
          </a:p>
          <a:p>
            <a:pPr marL="0" indent="0">
              <a:buNone/>
            </a:pPr>
            <a:r>
              <a:rPr lang="en-US" altLang="ko-KR" sz="3600" dirty="0"/>
              <a:t>	(Shared </a:t>
            </a:r>
            <a:r>
              <a:rPr lang="en-US" altLang="ko-KR" sz="3600"/>
              <a:t>everything architecture)</a:t>
            </a:r>
            <a:endParaRPr lang="en-US" altLang="ko-KR" sz="3600" dirty="0"/>
          </a:p>
          <a:p>
            <a:pPr marL="457200" lvl="1" indent="0">
              <a:buNone/>
            </a:pPr>
            <a:r>
              <a:rPr lang="en-US" altLang="ko-KR" dirty="0"/>
              <a:t>   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975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SM(Streaming Multiprocessor)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16283" cy="460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3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Heterogeneous Computing</a:t>
            </a:r>
            <a:br>
              <a:rPr lang="en-US" altLang="ko-KR" dirty="0"/>
            </a:br>
            <a:r>
              <a:rPr lang="en-US" altLang="ko-KR" dirty="0"/>
              <a:t>          						</a:t>
            </a:r>
            <a:r>
              <a:rPr lang="en-US" altLang="ko-KR" sz="2400" dirty="0"/>
              <a:t>[NVIDIA]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3424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83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NVIDIA’s GPU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658267"/>
              </p:ext>
            </p:extLst>
          </p:nvPr>
        </p:nvGraphicFramePr>
        <p:xfrm>
          <a:off x="457200" y="1600200"/>
          <a:ext cx="8363272" cy="352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Tegra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mobile and embedded devices such as tablets and phones.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consumer graphics.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Quadro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professionl</a:t>
                      </a:r>
                      <a:r>
                        <a:rPr lang="en-US" altLang="ko-KR" baseline="0" dirty="0"/>
                        <a:t> visualization.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data</a:t>
                      </a:r>
                      <a:r>
                        <a:rPr lang="en-US" altLang="ko-KR" baseline="0" dirty="0"/>
                        <a:t> center parallel computing. Fermi: GPU accelerator in the Tesla product family.  </a:t>
                      </a:r>
                      <a:r>
                        <a:rPr lang="en-US" altLang="ko-KR" baseline="0" dirty="0" err="1"/>
                        <a:t>Kepler</a:t>
                      </a:r>
                      <a:r>
                        <a:rPr lang="en-US" altLang="ko-KR" baseline="0" dirty="0"/>
                        <a:t>: the current generation of GPU computing architecture after Fermi.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2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and </a:t>
            </a:r>
            <a:r>
              <a:rPr lang="en-US" altLang="ko-KR" dirty="0" err="1"/>
              <a:t>Kepler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521167"/>
              </p:ext>
            </p:extLst>
          </p:nvPr>
        </p:nvGraphicFramePr>
        <p:xfrm>
          <a:off x="457200" y="1600200"/>
          <a:ext cx="8291265" cy="427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54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FERMI</a:t>
                      </a:r>
                    </a:p>
                    <a:p>
                      <a:pPr latinLnBrk="1"/>
                      <a:r>
                        <a:rPr lang="en-US" altLang="ko-KR" dirty="0"/>
                        <a:t>(Tesla c2050)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KEPLER</a:t>
                      </a:r>
                    </a:p>
                    <a:p>
                      <a:pPr latinLnBrk="1"/>
                      <a:r>
                        <a:rPr lang="en-US" altLang="ko-KR" dirty="0"/>
                        <a:t>(Tesla</a:t>
                      </a:r>
                      <a:r>
                        <a:rPr lang="en-US" altLang="ko-KR" baseline="0" dirty="0"/>
                        <a:t> k10)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CUDA cores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448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1536 x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6GBytes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8GBytes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Peak Performance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1.0 TFLOPS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4.6</a:t>
                      </a:r>
                      <a:r>
                        <a:rPr lang="en-US" altLang="ko-KR" baseline="0" dirty="0"/>
                        <a:t> TFLOPS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Memory Bandwidth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144GBytes/s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320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Gbytes</a:t>
                      </a:r>
                      <a:r>
                        <a:rPr lang="en-US" altLang="ko-KR" baseline="0" dirty="0"/>
                        <a:t>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40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Kepler</a:t>
            </a:r>
            <a:r>
              <a:rPr lang="en-US" altLang="ko-KR" dirty="0"/>
              <a:t> and Maxwell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61" y="1628800"/>
            <a:ext cx="55880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64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 Capability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180513" cy="323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33" y="488042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CC 1: Tesla, 2: Fermi, 3: </a:t>
            </a:r>
            <a:r>
              <a:rPr lang="en-US" altLang="ko-KR" dirty="0" err="1">
                <a:latin typeface="+mn-lt"/>
              </a:rPr>
              <a:t>Kepler</a:t>
            </a:r>
            <a:r>
              <a:rPr lang="en-US" altLang="ko-KR" dirty="0">
                <a:latin typeface="+mn-lt"/>
              </a:rPr>
              <a:t>, 5: Maxwell, 6: Pascal, 7: Volta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2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11334</TotalTime>
  <Words>1077</Words>
  <Application>Microsoft Office PowerPoint</Application>
  <PresentationFormat>화면 슬라이드 쇼(4:3)</PresentationFormat>
  <Paragraphs>277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Arial Unicode MS</vt:lpstr>
      <vt:lpstr>굴림</vt:lpstr>
      <vt:lpstr>맑은 고딕</vt:lpstr>
      <vt:lpstr>Arial</vt:lpstr>
      <vt:lpstr>Tw Cen MT</vt:lpstr>
      <vt:lpstr>Wingdings 3</vt:lpstr>
      <vt:lpstr>심플 테마</vt:lpstr>
      <vt:lpstr>Lecture 2 CUDA C Programming</vt:lpstr>
      <vt:lpstr>Computer Architecture</vt:lpstr>
      <vt:lpstr>Flynn’s Taxonomy</vt:lpstr>
      <vt:lpstr>Classification based on the memory organization</vt:lpstr>
      <vt:lpstr>Heterogeneous Computing                 [NVIDIA]</vt:lpstr>
      <vt:lpstr>NVIDIA’s GPU</vt:lpstr>
      <vt:lpstr>Fermi and Kepler</vt:lpstr>
      <vt:lpstr>Kepler and Maxwell</vt:lpstr>
      <vt:lpstr>Compute Capability</vt:lpstr>
      <vt:lpstr>CUDA Architecture</vt:lpstr>
      <vt:lpstr>Hello,World!</vt:lpstr>
      <vt:lpstr>Making CUDA C Program</vt:lpstr>
      <vt:lpstr>Kernel Program</vt:lpstr>
      <vt:lpstr>$nvcc test.cu  and $ ./a.out</vt:lpstr>
      <vt:lpstr>Terminology</vt:lpstr>
      <vt:lpstr>__global__  function qualifier</vt:lpstr>
      <vt:lpstr>CUDA NVCC</vt:lpstr>
      <vt:lpstr>CUDA C Extension</vt:lpstr>
      <vt:lpstr>__global__ void function1</vt:lpstr>
      <vt:lpstr>__global__ void function&lt;&lt; 6,4&gt;&gt;</vt:lpstr>
      <vt:lpstr>__device__ int function( )</vt:lpstr>
      <vt:lpstr>__host__ int function (int a, int b)</vt:lpstr>
      <vt:lpstr>variable type qualifiers</vt:lpstr>
      <vt:lpstr>__constant__</vt:lpstr>
      <vt:lpstr>__shared__</vt:lpstr>
      <vt:lpstr>Memory Management</vt:lpstr>
      <vt:lpstr>Allocation, Deallocation and Copying of Graphic Card Memory(GCM) </vt:lpstr>
      <vt:lpstr>PowerPoint 프레젠테이션</vt:lpstr>
      <vt:lpstr>cudaMemcpy(  )</vt:lpstr>
      <vt:lpstr>GPU Parallel Processing</vt:lpstr>
      <vt:lpstr>Processing Procedure</vt:lpstr>
      <vt:lpstr>Host and Device</vt:lpstr>
      <vt:lpstr>Kernel Function of CUDA</vt:lpstr>
      <vt:lpstr>Calling a KernelFunction</vt:lpstr>
      <vt:lpstr>Kernel&lt;&lt;&lt;6,1&gt;&gt;&gt;(10,21)</vt:lpstr>
      <vt:lpstr>Thread-Block-Grid Model</vt:lpstr>
      <vt:lpstr>Memory Hierarchy and  Thread-Block-Grid</vt:lpstr>
      <vt:lpstr>CUDA Processor Architecture</vt:lpstr>
      <vt:lpstr>Streaming Processor(SP)</vt:lpstr>
      <vt:lpstr>SM(Streaming Multiprocessor)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850</cp:revision>
  <cp:lastPrinted>2016-03-07T00:51:30Z</cp:lastPrinted>
  <dcterms:created xsi:type="dcterms:W3CDTF">2009-02-06T01:28:03Z</dcterms:created>
  <dcterms:modified xsi:type="dcterms:W3CDTF">2017-03-14T01:35:42Z</dcterms:modified>
</cp:coreProperties>
</file>