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handoutMasterIdLst>
    <p:handoutMasterId r:id="rId64"/>
  </p:handoutMasterIdLst>
  <p:sldIdLst>
    <p:sldId id="282" r:id="rId2"/>
    <p:sldId id="294" r:id="rId3"/>
    <p:sldId id="284" r:id="rId4"/>
    <p:sldId id="307" r:id="rId5"/>
    <p:sldId id="305" r:id="rId6"/>
    <p:sldId id="306" r:id="rId7"/>
    <p:sldId id="304" r:id="rId8"/>
    <p:sldId id="285" r:id="rId9"/>
    <p:sldId id="286" r:id="rId10"/>
    <p:sldId id="295" r:id="rId11"/>
    <p:sldId id="359" r:id="rId12"/>
    <p:sldId id="360" r:id="rId13"/>
    <p:sldId id="361" r:id="rId14"/>
    <p:sldId id="297" r:id="rId15"/>
    <p:sldId id="298" r:id="rId16"/>
    <p:sldId id="299" r:id="rId17"/>
    <p:sldId id="362" r:id="rId18"/>
    <p:sldId id="308" r:id="rId19"/>
    <p:sldId id="330" r:id="rId20"/>
    <p:sldId id="310" r:id="rId21"/>
    <p:sldId id="312" r:id="rId22"/>
    <p:sldId id="311" r:id="rId23"/>
    <p:sldId id="358" r:id="rId24"/>
    <p:sldId id="313" r:id="rId25"/>
    <p:sldId id="363" r:id="rId26"/>
    <p:sldId id="329" r:id="rId27"/>
    <p:sldId id="314" r:id="rId28"/>
    <p:sldId id="315" r:id="rId29"/>
    <p:sldId id="316" r:id="rId30"/>
    <p:sldId id="333" r:id="rId31"/>
    <p:sldId id="332" r:id="rId32"/>
    <p:sldId id="334" r:id="rId33"/>
    <p:sldId id="317" r:id="rId34"/>
    <p:sldId id="318" r:id="rId35"/>
    <p:sldId id="319" r:id="rId36"/>
    <p:sldId id="323" r:id="rId37"/>
    <p:sldId id="325" r:id="rId38"/>
    <p:sldId id="324" r:id="rId39"/>
    <p:sldId id="326" r:id="rId40"/>
    <p:sldId id="327" r:id="rId41"/>
    <p:sldId id="341" r:id="rId42"/>
    <p:sldId id="335" r:id="rId43"/>
    <p:sldId id="337" r:id="rId44"/>
    <p:sldId id="338" r:id="rId45"/>
    <p:sldId id="339" r:id="rId46"/>
    <p:sldId id="340" r:id="rId47"/>
    <p:sldId id="336" r:id="rId48"/>
    <p:sldId id="342" r:id="rId49"/>
    <p:sldId id="343" r:id="rId50"/>
    <p:sldId id="344" r:id="rId51"/>
    <p:sldId id="345" r:id="rId52"/>
    <p:sldId id="351" r:id="rId53"/>
    <p:sldId id="346" r:id="rId54"/>
    <p:sldId id="348" r:id="rId55"/>
    <p:sldId id="352" r:id="rId56"/>
    <p:sldId id="349" r:id="rId57"/>
    <p:sldId id="350" r:id="rId58"/>
    <p:sldId id="353" r:id="rId59"/>
    <p:sldId id="354" r:id="rId60"/>
    <p:sldId id="355" r:id="rId61"/>
    <p:sldId id="364" r:id="rId62"/>
  </p:sldIdLst>
  <p:sldSz cx="9144000" cy="6858000" type="screen4x3"/>
  <p:notesSz cx="9874250" cy="679767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48" autoAdjust="0"/>
    <p:restoredTop sz="97176" autoAdjust="0"/>
  </p:normalViewPr>
  <p:slideViewPr>
    <p:cSldViewPr>
      <p:cViewPr varScale="1">
        <p:scale>
          <a:sx n="86" d="100"/>
          <a:sy n="86" d="100"/>
        </p:scale>
        <p:origin x="131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25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2027" y="1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8D145-3F61-4970-8B92-DDA610F3EB4F}" type="datetimeFigureOut">
              <a:rPr lang="ko-KR" altLang="en-US" smtClean="0"/>
              <a:t>2017-03-16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70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2027" y="645670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206F8-01DD-4630-9B7B-A163676797E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936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2027" y="1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93E914D-5292-4E0C-9A21-703CD46AEF85}" type="datetimeFigureOut">
              <a:rPr lang="ko-KR" altLang="en-US"/>
              <a:pPr>
                <a:defRPr/>
              </a:pPr>
              <a:t>2017-03-16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8500" y="509588"/>
            <a:ext cx="339725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965" y="3229444"/>
            <a:ext cx="7900322" cy="3058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70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2027" y="645670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EA3ECF-0238-4ED3-94B0-5264E6F3A85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9531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3590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F61C63-DA39-4CD1-83BE-3D462E77D048}" type="datetimeFigureOut">
              <a:rPr lang="en-US" altLang="ko-KR"/>
              <a:pPr>
                <a:defRPr/>
              </a:pPr>
              <a:t>3/16/2017</a:t>
            </a:fld>
            <a:endParaRPr lang="en-US" altLang="ko-KR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CA11FF-03D6-457B-9461-EFC9720B29D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006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99D42-7497-4BA5-9D6C-4AAE755F8654}" type="datetimeFigureOut">
              <a:rPr lang="en-US" altLang="ko-KR"/>
              <a:pPr>
                <a:defRPr/>
              </a:pPr>
              <a:t>3/16/2017</a:t>
            </a:fld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041BC-D921-4362-9DAF-1EFA329D504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55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 rot="5400000">
            <a:off x="4572000" y="2349500"/>
            <a:ext cx="6519863" cy="181133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6553200" y="6135688"/>
            <a:ext cx="987425" cy="7223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8605838" y="1379538"/>
            <a:ext cx="539750" cy="1462087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8604250" y="0"/>
            <a:ext cx="539750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EA0896-9478-4294-8E35-68E34F60EDEC}" type="datetimeFigureOut">
              <a:rPr lang="en-US" altLang="ko-KR"/>
              <a:pPr>
                <a:defRPr/>
              </a:pPr>
              <a:t>3/16/2017</a:t>
            </a:fld>
            <a:endParaRPr lang="en-US" altLang="ko-KR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5E03FF-AA99-4373-B27C-B026F1875CF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108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8FB71-ED1F-41CD-94F6-D4DBE5960FC2}" type="datetimeFigureOut">
              <a:rPr lang="en-US" altLang="ko-KR"/>
              <a:pPr>
                <a:defRPr/>
              </a:pPr>
              <a:t>3/16/2017</a:t>
            </a:fld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E592C-AD8F-4534-B360-0ADA75B68A2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974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6701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7E5300-5FEE-4A5E-A343-57FF8E474C71}" type="datetimeFigureOut">
              <a:rPr lang="en-US" altLang="ko-KR"/>
              <a:pPr>
                <a:defRPr/>
              </a:pPr>
              <a:t>3/16/2017</a:t>
            </a:fld>
            <a:endParaRPr lang="en-US" altLang="ko-KR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FC7D83-25E0-4BB8-893B-9121833E225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135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A0D28-13FA-49F2-8DFC-A972E295BFB1}" type="datetimeFigureOut">
              <a:rPr lang="en-US" altLang="ko-KR"/>
              <a:pPr>
                <a:defRPr/>
              </a:pPr>
              <a:t>3/16/2017</a:t>
            </a:fld>
            <a:endParaRPr lang="en-US" altLang="ko-K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47C2D-5FF0-490E-AF53-DD16BFEDBE1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06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8CA30-1FB4-4EC0-BB50-92688CDEA103}" type="datetimeFigureOut">
              <a:rPr lang="en-US" altLang="ko-KR"/>
              <a:pPr>
                <a:defRPr/>
              </a:pPr>
              <a:t>3/16/2017</a:t>
            </a:fld>
            <a:endParaRPr lang="en-US" altLang="ko-K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0927-0A0A-4892-8044-5326362313B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395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6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C95FE4-E7E8-4BAD-9D51-3FA36E3B038A}" type="datetimeFigureOut">
              <a:rPr lang="en-US" altLang="ko-KR"/>
              <a:pPr>
                <a:defRPr/>
              </a:pPr>
              <a:t>3/16/2017</a:t>
            </a:fld>
            <a:endParaRPr lang="en-US" altLang="ko-KR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C5D31F-F50C-4C69-AE3B-672DD7464E1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00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 bwMode="gray"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Rectangle 11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12"/>
          <p:cNvSpPr/>
          <p:nvPr userDrawn="1"/>
        </p:nvSpPr>
        <p:spPr bwMode="gray">
          <a:xfrm>
            <a:off x="0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13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14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15"/>
          <p:cNvSpPr/>
          <p:nvPr userDrawn="1"/>
        </p:nvSpPr>
        <p:spPr bwMode="gray">
          <a:xfrm>
            <a:off x="8842375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BA2287-A19B-43DB-AC94-A6E013692543}" type="datetimeFigureOut">
              <a:rPr lang="en-US" altLang="ko-KR"/>
              <a:pPr>
                <a:defRPr/>
              </a:pPr>
              <a:t>3/16/2017</a:t>
            </a:fld>
            <a:endParaRPr lang="en-US" altLang="ko-KR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5E7A1E-8363-419C-A981-4E49ED8C758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719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0CAA7-E52F-4B75-89F8-22124F4CDC38}" type="datetimeFigureOut">
              <a:rPr lang="en-US" altLang="ko-KR"/>
              <a:pPr>
                <a:defRPr/>
              </a:pPr>
              <a:t>3/16/2017</a:t>
            </a:fld>
            <a:endParaRPr lang="en-US" altLang="ko-K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391DD-18A5-4F6A-BA57-CAFDE3958CF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086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E69F5-B7FA-4AC0-AF69-0F71DCC38AF2}" type="datetimeFigureOut">
              <a:rPr lang="en-US" altLang="ko-KR"/>
              <a:pPr>
                <a:defRPr/>
              </a:pPr>
              <a:t>3/16/2017</a:t>
            </a:fld>
            <a:endParaRPr lang="en-US" altLang="ko-K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8E20E-5F6B-4A91-A3CF-81E1147DAAB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13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1638"/>
            <a:ext cx="8686800" cy="109855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166100" y="996950"/>
            <a:ext cx="977900" cy="89535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782763" y="0"/>
            <a:ext cx="1947862" cy="5397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050" cy="53975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975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A8A4CDAF-F56B-4897-8A18-3A8E285DBAFA}" type="datetimeFigureOut">
              <a:rPr lang="en-US" altLang="ko-KR"/>
              <a:pPr>
                <a:defRPr/>
              </a:pPr>
              <a:t>3/16/2017</a:t>
            </a:fld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575" y="6537325"/>
            <a:ext cx="2895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025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37911D5C-7600-4BC7-9FF1-4DEE66882D3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695" r:id="rId5"/>
    <p:sldLayoutId id="2147483701" r:id="rId6"/>
    <p:sldLayoutId id="2147483702" r:id="rId7"/>
    <p:sldLayoutId id="2147483696" r:id="rId8"/>
    <p:sldLayoutId id="2147483697" r:id="rId9"/>
    <p:sldLayoutId id="2147483698" r:id="rId10"/>
    <p:sldLayoutId id="214748370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BBB59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8064A2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AA5E7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ariable_(programming)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ime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mailto:w.j.kim@kaist.ac.k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8615872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Lecture 5 CUDA Memory Architecture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Kyu Ho Park</a:t>
            </a:r>
          </a:p>
          <a:p>
            <a:r>
              <a:rPr lang="en-US" altLang="ko-KR" dirty="0"/>
              <a:t>Mar. 14, 2017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936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960438"/>
          </a:xfrm>
        </p:spPr>
        <p:txBody>
          <a:bodyPr/>
          <a:lstStyle/>
          <a:p>
            <a:r>
              <a:rPr lang="en-US" altLang="ko-KR" dirty="0" err="1"/>
              <a:t>SMem</a:t>
            </a:r>
            <a:r>
              <a:rPr lang="en-US" altLang="ko-KR" dirty="0"/>
              <a:t> Read/Write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600" dirty="0"/>
              <a:t>__global__ void </a:t>
            </a:r>
            <a:r>
              <a:rPr lang="en-US" altLang="ko-KR" sz="1600" dirty="0" err="1"/>
              <a:t>LoadStoreSharedMemory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*In,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*Out)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600" dirty="0"/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600" dirty="0"/>
              <a:t>__shared__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SharedMemory</a:t>
            </a:r>
            <a:r>
              <a:rPr lang="en-US" altLang="ko-KR" sz="1600" dirty="0"/>
              <a:t>[512];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6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600" dirty="0" err="1"/>
              <a:t>SharedMemory</a:t>
            </a:r>
            <a:r>
              <a:rPr lang="en-US" altLang="ko-KR" sz="1600" dirty="0"/>
              <a:t>[</a:t>
            </a:r>
            <a:r>
              <a:rPr lang="en-US" altLang="ko-KR" sz="1600" dirty="0" err="1"/>
              <a:t>threadIdx.x</a:t>
            </a:r>
            <a:r>
              <a:rPr lang="en-US" altLang="ko-KR" sz="1600" dirty="0"/>
              <a:t>]=In[</a:t>
            </a:r>
            <a:r>
              <a:rPr lang="en-US" altLang="ko-KR" sz="1600" dirty="0" err="1"/>
              <a:t>threadIdx.x</a:t>
            </a:r>
            <a:r>
              <a:rPr lang="en-US" altLang="ko-KR" sz="1600" dirty="0"/>
              <a:t>];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600" dirty="0"/>
              <a:t>__</a:t>
            </a:r>
            <a:r>
              <a:rPr lang="en-US" altLang="ko-KR" sz="1600" dirty="0" err="1"/>
              <a:t>syncthreads</a:t>
            </a:r>
            <a:r>
              <a:rPr lang="en-US" altLang="ko-KR" sz="1600" dirty="0"/>
              <a:t>( );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6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600" dirty="0"/>
              <a:t>Out[</a:t>
            </a:r>
            <a:r>
              <a:rPr lang="en-US" altLang="ko-KR" sz="1600" dirty="0" err="1"/>
              <a:t>threadIdx.x</a:t>
            </a:r>
            <a:r>
              <a:rPr lang="en-US" altLang="ko-KR" sz="1600" dirty="0"/>
              <a:t>]=</a:t>
            </a:r>
            <a:r>
              <a:rPr lang="en-US" altLang="ko-KR" sz="1600" dirty="0" err="1"/>
              <a:t>SharedMemory</a:t>
            </a:r>
            <a:r>
              <a:rPr lang="en-US" altLang="ko-KR" sz="1600" dirty="0"/>
              <a:t>[</a:t>
            </a:r>
            <a:r>
              <a:rPr lang="en-US" altLang="ko-KR" sz="1600" dirty="0" err="1"/>
              <a:t>threadIdx.x</a:t>
            </a:r>
            <a:r>
              <a:rPr lang="en-US" altLang="ko-KR" sz="1600" dirty="0"/>
              <a:t>];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600" dirty="0"/>
              <a:t>__</a:t>
            </a:r>
            <a:r>
              <a:rPr lang="en-US" altLang="ko-KR" sz="1600" dirty="0" err="1"/>
              <a:t>syncthreads</a:t>
            </a:r>
            <a:r>
              <a:rPr lang="en-US" altLang="ko-KR" sz="16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600" dirty="0"/>
              <a:t>}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6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600" dirty="0" err="1"/>
              <a:t>int</a:t>
            </a:r>
            <a:r>
              <a:rPr lang="en-US" altLang="ko-KR" sz="1600" dirty="0"/>
              <a:t> main()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600" dirty="0"/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600" dirty="0"/>
              <a:t>…..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600" dirty="0" err="1"/>
              <a:t>LoadStoreSharedMemory</a:t>
            </a:r>
            <a:r>
              <a:rPr lang="en-US" altLang="ko-KR" sz="1600" dirty="0"/>
              <a:t>&lt;&lt;&lt;1,512&gt;&gt;&gt;(</a:t>
            </a:r>
            <a:r>
              <a:rPr lang="en-US" altLang="ko-KR" sz="1600" dirty="0" err="1"/>
              <a:t>dev_In,dev_Out</a:t>
            </a:r>
            <a:r>
              <a:rPr lang="en-US" altLang="ko-KR" sz="1600" dirty="0"/>
              <a:t>);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6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600" dirty="0"/>
              <a:t>….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600" dirty="0"/>
              <a:t>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5553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Synchronization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 </a:t>
            </a:r>
            <a:r>
              <a:rPr lang="en-US" altLang="ko-KR" b="1" dirty="0"/>
              <a:t>synchronization barrier</a:t>
            </a:r>
            <a:r>
              <a:rPr lang="en-US" altLang="ko-KR" dirty="0"/>
              <a:t> enables multiple threads to wait until all threads have all reached a particular point of execution before any thread continues.</a:t>
            </a:r>
          </a:p>
          <a:p>
            <a:r>
              <a:rPr lang="en-US" altLang="ko-KR" dirty="0"/>
              <a:t>CUDA allows threads in the same block to coordinate their activities using a barrier synchronization function,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b="1" dirty="0">
                <a:solidFill>
                  <a:srgbClr val="FF0000"/>
                </a:solidFill>
              </a:rPr>
              <a:t>__</a:t>
            </a:r>
            <a:r>
              <a:rPr lang="en-US" altLang="ko-KR" b="1" dirty="0" err="1">
                <a:solidFill>
                  <a:srgbClr val="FF0000"/>
                </a:solidFill>
              </a:rPr>
              <a:t>syncthreads</a:t>
            </a:r>
            <a:r>
              <a:rPr lang="en-US" altLang="ko-KR" b="1" dirty="0">
                <a:solidFill>
                  <a:srgbClr val="FF0000"/>
                </a:solidFill>
              </a:rPr>
              <a:t>()      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644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</a:t>
            </a:r>
            <a:r>
              <a:rPr lang="en-US" altLang="ko-KR" dirty="0" err="1"/>
              <a:t>syncthread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US" altLang="ko-KR" dirty="0"/>
              <a:t> A __</a:t>
            </a:r>
            <a:r>
              <a:rPr lang="en-US" altLang="ko-KR" dirty="0" err="1"/>
              <a:t>syncthread</a:t>
            </a:r>
            <a:r>
              <a:rPr lang="en-US" altLang="ko-KR" dirty="0"/>
              <a:t>() must be executed by all threads in a block. (they should __</a:t>
            </a:r>
            <a:r>
              <a:rPr lang="en-US" altLang="ko-KR" dirty="0" err="1"/>
              <a:t>syncthread</a:t>
            </a:r>
            <a:r>
              <a:rPr lang="en-US" altLang="ko-KR" dirty="0"/>
              <a:t>() at the same instruction address)</a:t>
            </a:r>
          </a:p>
          <a:p>
            <a:r>
              <a:rPr lang="en-US" altLang="ko-KR" dirty="0"/>
              <a:t>What will happen? ! not correct the</a:t>
            </a:r>
            <a:r>
              <a:rPr lang="ko-KR" altLang="en-US" dirty="0"/>
              <a:t> </a:t>
            </a:r>
            <a:r>
              <a:rPr lang="en-US" altLang="ko-KR" dirty="0"/>
              <a:t>instruction</a:t>
            </a:r>
            <a:r>
              <a:rPr lang="ko-KR" altLang="en-US" dirty="0"/>
              <a:t> </a:t>
            </a:r>
            <a:r>
              <a:rPr lang="en-US" altLang="ko-KR" dirty="0" err="1"/>
              <a:t>addres</a:t>
            </a:r>
            <a:r>
              <a:rPr lang="ko-KR" altLang="en-US" dirty="0"/>
              <a:t> </a:t>
            </a:r>
            <a:r>
              <a:rPr lang="en-US" altLang="ko-KR" dirty="0"/>
              <a:t>different!!!!!!</a:t>
            </a:r>
          </a:p>
          <a:p>
            <a:pPr marL="0" indent="0">
              <a:buNone/>
            </a:pPr>
            <a:r>
              <a:rPr lang="en-US" altLang="ko-KR" dirty="0"/>
              <a:t>	if(   ) 	then{ A;</a:t>
            </a:r>
          </a:p>
          <a:p>
            <a:pPr marL="0" indent="0">
              <a:buNone/>
            </a:pPr>
            <a:r>
              <a:rPr lang="en-US" altLang="ko-KR" dirty="0"/>
              <a:t>		__</a:t>
            </a:r>
            <a:r>
              <a:rPr lang="en-US" altLang="ko-KR" dirty="0" err="1"/>
              <a:t>syncthread</a:t>
            </a:r>
            <a:r>
              <a:rPr lang="en-US" altLang="ko-KR" dirty="0"/>
              <a:t>();}</a:t>
            </a:r>
          </a:p>
          <a:p>
            <a:pPr marL="0" indent="0">
              <a:buNone/>
            </a:pPr>
            <a:r>
              <a:rPr lang="en-US" altLang="ko-KR" dirty="0"/>
              <a:t>		else {B;</a:t>
            </a:r>
          </a:p>
          <a:p>
            <a:pPr marL="0" indent="0">
              <a:buNone/>
            </a:pPr>
            <a:r>
              <a:rPr lang="en-US" altLang="ko-KR" dirty="0"/>
              <a:t>		__</a:t>
            </a:r>
            <a:r>
              <a:rPr lang="en-US" altLang="ko-KR" dirty="0" err="1"/>
              <a:t>syncthread</a:t>
            </a:r>
            <a:r>
              <a:rPr lang="en-US" altLang="ko-KR" dirty="0"/>
              <a:t>();}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868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</a:t>
            </a:r>
            <a:r>
              <a:rPr lang="en-US" altLang="ko-KR" dirty="0" err="1"/>
              <a:t>syncthread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CUDA can execute blocks in any order relative each other because none of them must wait for each other.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1567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Global Memory(</a:t>
            </a:r>
            <a:r>
              <a:rPr lang="en-US" altLang="ko-KR" dirty="0" err="1"/>
              <a:t>GMem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altLang="ko-KR" dirty="0" err="1"/>
              <a:t>GMem</a:t>
            </a:r>
            <a:r>
              <a:rPr lang="en-US" altLang="ko-KR" dirty="0"/>
              <a:t>:  DRAM at a Graphic Card.</a:t>
            </a:r>
          </a:p>
          <a:p>
            <a:r>
              <a:rPr lang="en-US" altLang="ko-KR" dirty="0" err="1"/>
              <a:t>GMem</a:t>
            </a:r>
            <a:r>
              <a:rPr lang="en-US" altLang="ko-KR" dirty="0"/>
              <a:t> bandwidth: GPU uses 32Bytes,64Bytes or 128Bytes memory I/O.</a:t>
            </a:r>
          </a:p>
          <a:p>
            <a:r>
              <a:rPr lang="en-US" altLang="ko-KR" dirty="0" err="1"/>
              <a:t>GMem</a:t>
            </a:r>
            <a:r>
              <a:rPr lang="en-US" altLang="ko-KR" dirty="0"/>
              <a:t> allocation and deallocation:</a:t>
            </a:r>
          </a:p>
          <a:p>
            <a:pPr marL="457200" lvl="1" indent="0">
              <a:buNone/>
            </a:pPr>
            <a:r>
              <a:rPr lang="en-US" altLang="ko-KR" dirty="0" err="1"/>
              <a:t>cudaError_t</a:t>
            </a:r>
            <a:r>
              <a:rPr lang="en-US" altLang="ko-KR" dirty="0"/>
              <a:t> </a:t>
            </a:r>
            <a:r>
              <a:rPr lang="en-US" altLang="ko-KR" dirty="0" err="1"/>
              <a:t>cudaMalloc</a:t>
            </a:r>
            <a:r>
              <a:rPr lang="en-US" altLang="ko-KR" dirty="0"/>
              <a:t>(void ** </a:t>
            </a:r>
            <a:r>
              <a:rPr lang="en-US" altLang="ko-KR" dirty="0" err="1"/>
              <a:t>devPtr</a:t>
            </a:r>
            <a:r>
              <a:rPr lang="en-US" altLang="ko-KR" dirty="0"/>
              <a:t>, </a:t>
            </a:r>
            <a:r>
              <a:rPr lang="en-US" altLang="ko-KR" dirty="0" err="1"/>
              <a:t>size_t</a:t>
            </a:r>
            <a:r>
              <a:rPr lang="en-US" altLang="ko-KR" dirty="0"/>
              <a:t> count);</a:t>
            </a:r>
          </a:p>
          <a:p>
            <a:pPr marL="457200" lvl="1" indent="0">
              <a:buNone/>
            </a:pPr>
            <a:r>
              <a:rPr lang="en-US" altLang="ko-KR" dirty="0" err="1"/>
              <a:t>cudaErroe_t</a:t>
            </a:r>
            <a:r>
              <a:rPr lang="en-US" altLang="ko-KR" dirty="0"/>
              <a:t> </a:t>
            </a:r>
            <a:r>
              <a:rPr lang="en-US" altLang="ko-KR" dirty="0" err="1"/>
              <a:t>cudaFree</a:t>
            </a:r>
            <a:r>
              <a:rPr lang="en-US" altLang="ko-KR" dirty="0"/>
              <a:t>(void* </a:t>
            </a:r>
            <a:r>
              <a:rPr lang="en-US" altLang="ko-KR" dirty="0" err="1"/>
              <a:t>devPtr</a:t>
            </a:r>
            <a:r>
              <a:rPr lang="en-US" altLang="ko-KR" dirty="0"/>
              <a:t>);</a:t>
            </a:r>
          </a:p>
          <a:p>
            <a:pPr marL="514350" indent="-457200"/>
            <a:r>
              <a:rPr lang="en-US" altLang="ko-KR" dirty="0"/>
              <a:t>Memory copy</a:t>
            </a:r>
          </a:p>
          <a:p>
            <a:pPr marL="57150" indent="0">
              <a:buNone/>
            </a:pPr>
            <a:r>
              <a:rPr lang="en-US" altLang="ko-KR" dirty="0"/>
              <a:t>    </a:t>
            </a:r>
            <a:r>
              <a:rPr lang="en-US" altLang="ko-KR" sz="2800" dirty="0" err="1"/>
              <a:t>cudaError_t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cudaMemcpy</a:t>
            </a:r>
            <a:r>
              <a:rPr lang="en-US" altLang="ko-KR" sz="2800" dirty="0"/>
              <a:t>(void* </a:t>
            </a:r>
            <a:r>
              <a:rPr lang="en-US" altLang="ko-KR" sz="2800" dirty="0" err="1"/>
              <a:t>dst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const</a:t>
            </a:r>
            <a:r>
              <a:rPr lang="en-US" altLang="ko-KR" sz="2800" dirty="0"/>
              <a:t> 	void*</a:t>
            </a:r>
            <a:r>
              <a:rPr lang="en-US" altLang="ko-KR" sz="2800" dirty="0" err="1"/>
              <a:t>src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size_t</a:t>
            </a:r>
            <a:r>
              <a:rPr lang="en-US" altLang="ko-KR" sz="2800" dirty="0"/>
              <a:t> count, </a:t>
            </a:r>
            <a:r>
              <a:rPr lang="en-US" altLang="ko-KR" sz="2800" dirty="0" err="1"/>
              <a:t>cudaMemcpyKind</a:t>
            </a:r>
            <a:r>
              <a:rPr lang="en-US" altLang="ko-KR" sz="2800" dirty="0"/>
              <a:t> kind);</a:t>
            </a:r>
          </a:p>
          <a:p>
            <a:pPr marL="57150" indent="0">
              <a:buNone/>
            </a:pPr>
            <a:r>
              <a:rPr lang="en-US" altLang="ko-KR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041668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Constant Memory(</a:t>
            </a:r>
            <a:r>
              <a:rPr lang="en-US" altLang="ko-KR" dirty="0" err="1"/>
              <a:t>CMem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en-US" altLang="ko-KR" dirty="0" err="1"/>
              <a:t>CMem</a:t>
            </a:r>
            <a:r>
              <a:rPr lang="en-US" altLang="ko-KR" dirty="0"/>
              <a:t>: </a:t>
            </a:r>
          </a:p>
          <a:p>
            <a:pPr marL="400050" lvl="1" indent="0">
              <a:buNone/>
            </a:pPr>
            <a:r>
              <a:rPr lang="en-US" altLang="ko-KR" sz="2000" dirty="0"/>
              <a:t>    some part of DRAM is used for </a:t>
            </a:r>
            <a:r>
              <a:rPr lang="en-US" altLang="ko-KR" sz="2000" dirty="0" err="1"/>
              <a:t>CMem</a:t>
            </a:r>
            <a:r>
              <a:rPr lang="en-US" altLang="ko-KR" sz="2000" dirty="0"/>
              <a:t> ,and it is read only and  Cache is supported.</a:t>
            </a:r>
          </a:p>
          <a:p>
            <a:pPr marL="0" indent="0">
              <a:buNone/>
            </a:pPr>
            <a:r>
              <a:rPr lang="en-US" altLang="ko-KR" sz="2400" dirty="0"/>
              <a:t>     </a:t>
            </a:r>
            <a:r>
              <a:rPr lang="en-US" altLang="ko-KR" sz="2000" dirty="0"/>
              <a:t>The max size is 64kB.</a:t>
            </a:r>
          </a:p>
          <a:p>
            <a:pPr marL="0" indent="0">
              <a:buNone/>
            </a:pPr>
            <a:r>
              <a:rPr lang="en-US" altLang="ko-KR" sz="2000" dirty="0"/>
              <a:t>      The host can write </a:t>
            </a:r>
            <a:r>
              <a:rPr lang="en-US" altLang="ko-KR" sz="2000" dirty="0" err="1"/>
              <a:t>Cmem</a:t>
            </a:r>
            <a:r>
              <a:rPr lang="en-US" altLang="ko-KR" sz="2000" dirty="0"/>
              <a:t> and the device 	can read it only.</a:t>
            </a:r>
          </a:p>
          <a:p>
            <a:pPr marL="0" indent="0">
              <a:buNone/>
            </a:pPr>
            <a:r>
              <a:rPr lang="en-US" altLang="ko-KR" sz="2000" dirty="0"/>
              <a:t>       All threads can share it like the global memory.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800" b="1" dirty="0"/>
              <a:t>__constant__ </a:t>
            </a:r>
            <a:r>
              <a:rPr lang="en-US" altLang="ko-KR" sz="2800" b="1" dirty="0" err="1"/>
              <a:t>int</a:t>
            </a:r>
            <a:r>
              <a:rPr lang="en-US" altLang="ko-KR" sz="2800" b="1" dirty="0"/>
              <a:t> </a:t>
            </a:r>
            <a:r>
              <a:rPr lang="en-US" altLang="ko-KR" sz="2800" b="1" dirty="0" err="1"/>
              <a:t>cData</a:t>
            </a:r>
            <a:r>
              <a:rPr lang="en-US" altLang="ko-KR" sz="2800" b="1" dirty="0"/>
              <a:t>[6];</a:t>
            </a:r>
          </a:p>
          <a:p>
            <a:pPr marL="0" indent="0">
              <a:buNone/>
            </a:pPr>
            <a:r>
              <a:rPr lang="en-US" altLang="ko-KR" sz="2800" b="1" dirty="0" err="1"/>
              <a:t>int</a:t>
            </a:r>
            <a:r>
              <a:rPr lang="en-US" altLang="ko-KR" sz="2800" b="1" dirty="0"/>
              <a:t> </a:t>
            </a:r>
            <a:r>
              <a:rPr lang="en-US" altLang="ko-KR" sz="2800" b="1" dirty="0" err="1"/>
              <a:t>hData</a:t>
            </a:r>
            <a:r>
              <a:rPr lang="en-US" altLang="ko-KR" sz="2800" b="1" dirty="0"/>
              <a:t>[6] = {1,2,3,4,5,6};</a:t>
            </a:r>
          </a:p>
          <a:p>
            <a:pPr marL="0" indent="0">
              <a:buNone/>
            </a:pPr>
            <a:r>
              <a:rPr lang="en-US" altLang="ko-KR" sz="2800" b="1" dirty="0" err="1"/>
              <a:t>cudaMemcpyToSymbol</a:t>
            </a:r>
            <a:r>
              <a:rPr lang="en-US" altLang="ko-KR" sz="2800" b="1" dirty="0"/>
              <a:t>(“</a:t>
            </a:r>
            <a:r>
              <a:rPr lang="en-US" altLang="ko-KR" sz="2800" b="1" dirty="0" err="1"/>
              <a:t>cData</a:t>
            </a:r>
            <a:r>
              <a:rPr lang="en-US" altLang="ko-KR" sz="2800" b="1" dirty="0"/>
              <a:t>”,&amp;</a:t>
            </a:r>
            <a:r>
              <a:rPr lang="en-US" altLang="ko-KR" sz="2800" b="1" dirty="0" err="1"/>
              <a:t>hData,sizeof</a:t>
            </a:r>
            <a:r>
              <a:rPr lang="en-US" altLang="ko-KR" sz="2800" b="1" dirty="0"/>
              <a:t>(</a:t>
            </a:r>
            <a:r>
              <a:rPr lang="en-US" altLang="ko-KR" sz="2800" b="1" dirty="0" err="1"/>
              <a:t>hData</a:t>
            </a:r>
            <a:r>
              <a:rPr lang="en-US" altLang="ko-KR" sz="2800" b="1" dirty="0"/>
              <a:t>));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2257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Texture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 is in device memory and is cached in a per-SM, read-only cache.</a:t>
            </a:r>
          </a:p>
          <a:p>
            <a:r>
              <a:rPr lang="en-US" altLang="ko-KR" dirty="0"/>
              <a:t>Texture memory is a type of global memory that is accessed through a dedicated read-only cache.</a:t>
            </a:r>
          </a:p>
          <a:p>
            <a:r>
              <a:rPr lang="en-US" altLang="ko-KR" dirty="0"/>
              <a:t>It is optimized for 2D spatial locality.</a:t>
            </a:r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9921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9799" y="214312"/>
            <a:ext cx="8229600" cy="960438"/>
          </a:xfrm>
        </p:spPr>
        <p:txBody>
          <a:bodyPr/>
          <a:lstStyle/>
          <a:p>
            <a:r>
              <a:rPr lang="en-US" altLang="ko-KR" dirty="0"/>
              <a:t>Texture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XX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24" y="1201383"/>
            <a:ext cx="7854950" cy="568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786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GPU Caches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L1</a:t>
            </a:r>
          </a:p>
          <a:p>
            <a:r>
              <a:rPr lang="en-US" altLang="ko-KR" dirty="0"/>
              <a:t>L2</a:t>
            </a:r>
          </a:p>
          <a:p>
            <a:r>
              <a:rPr lang="en-US" altLang="ko-KR" dirty="0"/>
              <a:t>Read-only constant</a:t>
            </a:r>
          </a:p>
          <a:p>
            <a:r>
              <a:rPr lang="en-US" altLang="ko-KR" dirty="0"/>
              <a:t>Read-only texture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190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Global Variable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651304" cy="4637112"/>
          </a:xfrm>
        </p:spPr>
        <p:txBody>
          <a:bodyPr/>
          <a:lstStyle/>
          <a:p>
            <a:r>
              <a:rPr lang="en-US" altLang="ko-KR" sz="2400" dirty="0" err="1"/>
              <a:t>cudaMemcpyToSymbol</a:t>
            </a:r>
            <a:r>
              <a:rPr lang="en-US" altLang="ko-KR" sz="2400" dirty="0"/>
              <a:t>(</a:t>
            </a:r>
            <a:r>
              <a:rPr lang="en-US" altLang="ko-KR" sz="2400" dirty="0" err="1"/>
              <a:t>devData</a:t>
            </a:r>
            <a:r>
              <a:rPr lang="en-US" altLang="ko-KR" sz="2400" dirty="0"/>
              <a:t>, &amp;value, </a:t>
            </a:r>
            <a:r>
              <a:rPr lang="en-US" altLang="ko-KR" sz="2400" dirty="0" err="1"/>
              <a:t>sizeof</a:t>
            </a:r>
            <a:r>
              <a:rPr lang="en-US" altLang="ko-KR" sz="2400" dirty="0"/>
              <a:t>(float));</a:t>
            </a:r>
          </a:p>
          <a:p>
            <a:r>
              <a:rPr lang="en-US" altLang="ko-KR" sz="2400" dirty="0" err="1"/>
              <a:t>cudaMemcpyFromSymbol</a:t>
            </a:r>
            <a:r>
              <a:rPr lang="en-US" altLang="ko-KR" sz="2400" dirty="0"/>
              <a:t>(&amp;value, </a:t>
            </a:r>
            <a:r>
              <a:rPr lang="en-US" altLang="ko-KR" sz="2400" dirty="0" err="1"/>
              <a:t>devData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sizeof</a:t>
            </a:r>
            <a:r>
              <a:rPr lang="en-US" altLang="ko-KR" sz="2400" dirty="0"/>
              <a:t>(float));</a:t>
            </a:r>
          </a:p>
          <a:p>
            <a:pPr marL="0" indent="0">
              <a:buNone/>
            </a:pPr>
            <a:r>
              <a:rPr lang="en-US" altLang="ko-KR" sz="2400" dirty="0"/>
              <a:t>	-These are CUDA runtime API,</a:t>
            </a:r>
          </a:p>
          <a:p>
            <a:pPr marL="0" indent="0">
              <a:buNone/>
            </a:pPr>
            <a:r>
              <a:rPr lang="en-US" altLang="ko-KR" sz="2400" dirty="0"/>
              <a:t>	-</a:t>
            </a:r>
            <a:r>
              <a:rPr lang="en-US" altLang="ko-KR" sz="2400" dirty="0" err="1"/>
              <a:t>devData</a:t>
            </a:r>
            <a:r>
              <a:rPr lang="en-US" altLang="ko-KR" sz="2400" dirty="0"/>
              <a:t> is passed as a symbol,</a:t>
            </a:r>
          </a:p>
          <a:p>
            <a:pPr marL="0" indent="0">
              <a:buNone/>
            </a:pPr>
            <a:r>
              <a:rPr lang="en-US" altLang="ko-KR" sz="2400" dirty="0"/>
              <a:t>	-In the kernel, </a:t>
            </a:r>
            <a:r>
              <a:rPr lang="en-US" altLang="ko-KR" sz="2400" dirty="0" err="1"/>
              <a:t>devData</a:t>
            </a:r>
            <a:r>
              <a:rPr lang="en-US" altLang="ko-KR" sz="2400" dirty="0"/>
              <a:t> is used as variable in global 	 		memory.</a:t>
            </a:r>
          </a:p>
          <a:p>
            <a:r>
              <a:rPr lang="en-US" altLang="ko-KR" sz="2400" dirty="0"/>
              <a:t>The address of a global variable can be acquired by the CUDA API following;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B0F0"/>
                </a:solidFill>
              </a:rPr>
              <a:t>   float *</a:t>
            </a:r>
            <a:r>
              <a:rPr lang="en-US" altLang="ko-KR" sz="2400" dirty="0" err="1">
                <a:solidFill>
                  <a:srgbClr val="00B0F0"/>
                </a:solidFill>
              </a:rPr>
              <a:t>dptr</a:t>
            </a:r>
            <a:r>
              <a:rPr lang="en-US" altLang="ko-KR" sz="2400" dirty="0">
                <a:solidFill>
                  <a:srgbClr val="00B0F0"/>
                </a:solidFill>
              </a:rPr>
              <a:t>=NULL;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B0F0"/>
                </a:solidFill>
              </a:rPr>
              <a:t>   </a:t>
            </a:r>
            <a:r>
              <a:rPr lang="en-US" altLang="ko-KR" sz="2400" dirty="0" err="1">
                <a:solidFill>
                  <a:srgbClr val="00B0F0"/>
                </a:solidFill>
              </a:rPr>
              <a:t>cudaGetSymbolAddress</a:t>
            </a:r>
            <a:r>
              <a:rPr lang="en-US" altLang="ko-KR" sz="2400" dirty="0">
                <a:solidFill>
                  <a:srgbClr val="00B0F0"/>
                </a:solidFill>
              </a:rPr>
              <a:t>((void**)&amp;</a:t>
            </a:r>
            <a:r>
              <a:rPr lang="en-US" altLang="ko-KR" sz="2400" dirty="0" err="1">
                <a:solidFill>
                  <a:srgbClr val="00B0F0"/>
                </a:solidFill>
              </a:rPr>
              <a:t>dptr,devData</a:t>
            </a:r>
            <a:r>
              <a:rPr lang="en-US" altLang="ko-KR" sz="2400" dirty="0">
                <a:solidFill>
                  <a:srgbClr val="00B0F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B0F0"/>
                </a:solidFill>
              </a:rPr>
              <a:t>   </a:t>
            </a:r>
            <a:r>
              <a:rPr lang="en-US" altLang="ko-KR" sz="2400" dirty="0" err="1">
                <a:solidFill>
                  <a:srgbClr val="00B0F0"/>
                </a:solidFill>
              </a:rPr>
              <a:t>cudaMemcpy</a:t>
            </a:r>
            <a:r>
              <a:rPr lang="en-US" altLang="ko-KR" sz="2400" dirty="0">
                <a:solidFill>
                  <a:srgbClr val="00B0F0"/>
                </a:solidFill>
              </a:rPr>
              <a:t>(</a:t>
            </a:r>
            <a:r>
              <a:rPr lang="en-US" altLang="ko-KR" sz="2400" dirty="0" err="1">
                <a:solidFill>
                  <a:srgbClr val="00B0F0"/>
                </a:solidFill>
              </a:rPr>
              <a:t>dptr</a:t>
            </a:r>
            <a:r>
              <a:rPr lang="en-US" altLang="ko-KR" sz="2400" dirty="0">
                <a:solidFill>
                  <a:srgbClr val="00B0F0"/>
                </a:solidFill>
              </a:rPr>
              <a:t>, &amp;value, </a:t>
            </a:r>
            <a:r>
              <a:rPr lang="en-US" altLang="ko-KR" sz="2400" dirty="0" err="1">
                <a:solidFill>
                  <a:srgbClr val="00B0F0"/>
                </a:solidFill>
              </a:rPr>
              <a:t>sizeof</a:t>
            </a:r>
            <a:r>
              <a:rPr lang="en-US" altLang="ko-KR" sz="2400" dirty="0">
                <a:solidFill>
                  <a:srgbClr val="00B0F0"/>
                </a:solidFill>
              </a:rPr>
              <a:t>(float),</a:t>
            </a:r>
            <a:r>
              <a:rPr lang="en-US" altLang="ko-KR" sz="2400" dirty="0" err="1">
                <a:solidFill>
                  <a:srgbClr val="00B0F0"/>
                </a:solidFill>
              </a:rPr>
              <a:t>cudaMemcpyHostToDevice</a:t>
            </a:r>
            <a:r>
              <a:rPr lang="en-US" altLang="ko-KR" sz="2400" dirty="0">
                <a:solidFill>
                  <a:srgbClr val="00B0F0"/>
                </a:solidFill>
              </a:rPr>
              <a:t>);</a:t>
            </a:r>
          </a:p>
          <a:p>
            <a:pPr marL="0" indent="0">
              <a:buNone/>
            </a:pPr>
            <a:endParaRPr lang="ko-KR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5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직선 연결선 67"/>
          <p:cNvCxnSpPr/>
          <p:nvPr/>
        </p:nvCxnSpPr>
        <p:spPr>
          <a:xfrm>
            <a:off x="-116406" y="7262563"/>
            <a:ext cx="567787" cy="5206"/>
          </a:xfrm>
          <a:prstGeom prst="line">
            <a:avLst/>
          </a:prstGeom>
          <a:ln>
            <a:solidFill>
              <a:schemeClr val="tx1">
                <a:alpha val="9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916115" y="1578794"/>
            <a:ext cx="6896246" cy="4717113"/>
            <a:chOff x="1154657" y="606163"/>
            <a:chExt cx="7306297" cy="5149161"/>
          </a:xfrm>
        </p:grpSpPr>
        <p:sp>
          <p:nvSpPr>
            <p:cNvPr id="53" name="Rectangle 82"/>
            <p:cNvSpPr>
              <a:spLocks noChangeArrowheads="1"/>
            </p:cNvSpPr>
            <p:nvPr/>
          </p:nvSpPr>
          <p:spPr>
            <a:xfrm>
              <a:off x="2154858" y="606163"/>
              <a:ext cx="6306096" cy="51336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r>
                <a:rPr lang="en-US" altLang="ko-KR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Grid</a:t>
              </a: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373458" y="1079046"/>
              <a:ext cx="2837520" cy="2446352"/>
              <a:chOff x="2344565" y="1050214"/>
              <a:chExt cx="2498340" cy="2319627"/>
            </a:xfrm>
          </p:grpSpPr>
          <p:sp>
            <p:nvSpPr>
              <p:cNvPr id="57" name="Rectangle 82"/>
              <p:cNvSpPr>
                <a:spLocks noChangeArrowheads="1"/>
              </p:cNvSpPr>
              <p:nvPr/>
            </p:nvSpPr>
            <p:spPr>
              <a:xfrm>
                <a:off x="2489981" y="1446982"/>
                <a:ext cx="2118692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공유메모리</a:t>
                </a: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(Shared Memory)</a:t>
                </a:r>
              </a:p>
            </p:txBody>
          </p:sp>
          <p:sp>
            <p:nvSpPr>
              <p:cNvPr id="28" name="Rectangle 82"/>
              <p:cNvSpPr>
                <a:spLocks noChangeArrowheads="1"/>
              </p:cNvSpPr>
              <p:nvPr/>
            </p:nvSpPr>
            <p:spPr>
              <a:xfrm>
                <a:off x="2489980" y="2002104"/>
                <a:ext cx="861339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Register</a:t>
                </a:r>
              </a:p>
            </p:txBody>
          </p:sp>
          <p:sp>
            <p:nvSpPr>
              <p:cNvPr id="49" name="Rectangle 82"/>
              <p:cNvSpPr>
                <a:spLocks noChangeArrowheads="1"/>
              </p:cNvSpPr>
              <p:nvPr/>
            </p:nvSpPr>
            <p:spPr>
              <a:xfrm>
                <a:off x="2344565" y="1050214"/>
                <a:ext cx="2498340" cy="21635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</a:t>
                </a: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Rectangle 82"/>
              <p:cNvSpPr>
                <a:spLocks noChangeArrowheads="1"/>
              </p:cNvSpPr>
              <p:nvPr/>
            </p:nvSpPr>
            <p:spPr>
              <a:xfrm>
                <a:off x="3593735" y="2002103"/>
                <a:ext cx="861339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Register</a:t>
                </a:r>
              </a:p>
            </p:txBody>
          </p:sp>
          <p:sp>
            <p:nvSpPr>
              <p:cNvPr id="73" name="Rectangle 82"/>
              <p:cNvSpPr>
                <a:spLocks noChangeArrowheads="1"/>
              </p:cNvSpPr>
              <p:nvPr/>
            </p:nvSpPr>
            <p:spPr>
              <a:xfrm>
                <a:off x="2489981" y="2637689"/>
                <a:ext cx="1006392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74" name="Rectangle 82"/>
              <p:cNvSpPr>
                <a:spLocks noChangeArrowheads="1"/>
              </p:cNvSpPr>
              <p:nvPr/>
            </p:nvSpPr>
            <p:spPr>
              <a:xfrm>
                <a:off x="3593735" y="2637688"/>
                <a:ext cx="1013101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3" name="직선 화살표 연결선 2"/>
              <p:cNvCxnSpPr/>
              <p:nvPr/>
            </p:nvCxnSpPr>
            <p:spPr>
              <a:xfrm>
                <a:off x="3468557" y="1861275"/>
                <a:ext cx="0" cy="7412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/>
              <p:cNvCxnSpPr/>
              <p:nvPr/>
            </p:nvCxnSpPr>
            <p:spPr>
              <a:xfrm>
                <a:off x="4584802" y="1850258"/>
                <a:ext cx="0" cy="7764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/>
              <p:cNvCxnSpPr/>
              <p:nvPr/>
            </p:nvCxnSpPr>
            <p:spPr>
              <a:xfrm>
                <a:off x="2914947" y="2420424"/>
                <a:ext cx="0" cy="1956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/>
              <p:cNvCxnSpPr/>
              <p:nvPr/>
            </p:nvCxnSpPr>
            <p:spPr>
              <a:xfrm>
                <a:off x="4024405" y="2406945"/>
                <a:ext cx="0" cy="1956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/>
              <p:cNvCxnSpPr/>
              <p:nvPr/>
            </p:nvCxnSpPr>
            <p:spPr>
              <a:xfrm>
                <a:off x="2913109" y="3057566"/>
                <a:ext cx="1838" cy="3122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/>
              <p:cNvCxnSpPr/>
              <p:nvPr/>
            </p:nvCxnSpPr>
            <p:spPr>
              <a:xfrm>
                <a:off x="4022567" y="3044087"/>
                <a:ext cx="1838" cy="3257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그룹 88"/>
            <p:cNvGrpSpPr/>
            <p:nvPr/>
          </p:nvGrpSpPr>
          <p:grpSpPr>
            <a:xfrm>
              <a:off x="5390251" y="1077208"/>
              <a:ext cx="2837520" cy="2446352"/>
              <a:chOff x="2344565" y="1050214"/>
              <a:chExt cx="2498340" cy="2319627"/>
            </a:xfrm>
          </p:grpSpPr>
          <p:sp>
            <p:nvSpPr>
              <p:cNvPr id="90" name="Rectangle 82"/>
              <p:cNvSpPr>
                <a:spLocks noChangeArrowheads="1"/>
              </p:cNvSpPr>
              <p:nvPr/>
            </p:nvSpPr>
            <p:spPr>
              <a:xfrm>
                <a:off x="2488144" y="1439433"/>
                <a:ext cx="2118692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공유메모리</a:t>
                </a: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(Shared Memory)</a:t>
                </a:r>
              </a:p>
            </p:txBody>
          </p:sp>
          <p:sp>
            <p:nvSpPr>
              <p:cNvPr id="91" name="Rectangle 82"/>
              <p:cNvSpPr>
                <a:spLocks noChangeArrowheads="1"/>
              </p:cNvSpPr>
              <p:nvPr/>
            </p:nvSpPr>
            <p:spPr>
              <a:xfrm>
                <a:off x="2489980" y="2002104"/>
                <a:ext cx="861339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Register</a:t>
                </a:r>
              </a:p>
            </p:txBody>
          </p:sp>
          <p:sp>
            <p:nvSpPr>
              <p:cNvPr id="93" name="Rectangle 82"/>
              <p:cNvSpPr>
                <a:spLocks noChangeArrowheads="1"/>
              </p:cNvSpPr>
              <p:nvPr/>
            </p:nvSpPr>
            <p:spPr>
              <a:xfrm>
                <a:off x="2344565" y="1050214"/>
                <a:ext cx="2498340" cy="21635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</a:t>
                </a: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82"/>
              <p:cNvSpPr>
                <a:spLocks noChangeArrowheads="1"/>
              </p:cNvSpPr>
              <p:nvPr/>
            </p:nvSpPr>
            <p:spPr>
              <a:xfrm>
                <a:off x="3593735" y="2002103"/>
                <a:ext cx="861339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Register</a:t>
                </a:r>
              </a:p>
            </p:txBody>
          </p:sp>
          <p:sp>
            <p:nvSpPr>
              <p:cNvPr id="96" name="Rectangle 82"/>
              <p:cNvSpPr>
                <a:spLocks noChangeArrowheads="1"/>
              </p:cNvSpPr>
              <p:nvPr/>
            </p:nvSpPr>
            <p:spPr>
              <a:xfrm>
                <a:off x="2489981" y="2637689"/>
                <a:ext cx="1006392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97" name="Rectangle 82"/>
              <p:cNvSpPr>
                <a:spLocks noChangeArrowheads="1"/>
              </p:cNvSpPr>
              <p:nvPr/>
            </p:nvSpPr>
            <p:spPr>
              <a:xfrm>
                <a:off x="3593735" y="2637688"/>
                <a:ext cx="1013101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98" name="직선 화살표 연결선 97"/>
              <p:cNvCxnSpPr/>
              <p:nvPr/>
            </p:nvCxnSpPr>
            <p:spPr>
              <a:xfrm>
                <a:off x="3468557" y="1861275"/>
                <a:ext cx="0" cy="7412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화살표 연결선 98"/>
              <p:cNvCxnSpPr/>
              <p:nvPr/>
            </p:nvCxnSpPr>
            <p:spPr>
              <a:xfrm>
                <a:off x="4584802" y="1850258"/>
                <a:ext cx="0" cy="7764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화살표 연결선 99"/>
              <p:cNvCxnSpPr/>
              <p:nvPr/>
            </p:nvCxnSpPr>
            <p:spPr>
              <a:xfrm>
                <a:off x="2914947" y="2420424"/>
                <a:ext cx="0" cy="1956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화살표 연결선 100"/>
              <p:cNvCxnSpPr/>
              <p:nvPr/>
            </p:nvCxnSpPr>
            <p:spPr>
              <a:xfrm>
                <a:off x="4024405" y="2406945"/>
                <a:ext cx="0" cy="1956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화살표 연결선 101"/>
              <p:cNvCxnSpPr/>
              <p:nvPr/>
            </p:nvCxnSpPr>
            <p:spPr>
              <a:xfrm>
                <a:off x="2913109" y="3057566"/>
                <a:ext cx="1838" cy="3122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화살표 연결선 102"/>
              <p:cNvCxnSpPr/>
              <p:nvPr/>
            </p:nvCxnSpPr>
            <p:spPr>
              <a:xfrm>
                <a:off x="4022567" y="3044087"/>
                <a:ext cx="1838" cy="3257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Rectangle 82"/>
            <p:cNvSpPr>
              <a:spLocks noChangeArrowheads="1"/>
            </p:cNvSpPr>
            <p:nvPr/>
          </p:nvSpPr>
          <p:spPr>
            <a:xfrm>
              <a:off x="2373458" y="3557195"/>
              <a:ext cx="5854313" cy="57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 Memory</a:t>
              </a:r>
            </a:p>
          </p:txBody>
        </p:sp>
        <p:sp>
          <p:nvSpPr>
            <p:cNvPr id="107" name="Rectangle 82"/>
            <p:cNvSpPr>
              <a:spLocks noChangeArrowheads="1"/>
            </p:cNvSpPr>
            <p:nvPr/>
          </p:nvSpPr>
          <p:spPr>
            <a:xfrm>
              <a:off x="2373457" y="4279782"/>
              <a:ext cx="5854313" cy="57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Constant Memory</a:t>
              </a:r>
            </a:p>
          </p:txBody>
        </p:sp>
        <p:sp>
          <p:nvSpPr>
            <p:cNvPr id="108" name="Rectangle 82"/>
            <p:cNvSpPr>
              <a:spLocks noChangeArrowheads="1"/>
            </p:cNvSpPr>
            <p:nvPr/>
          </p:nvSpPr>
          <p:spPr>
            <a:xfrm>
              <a:off x="2373456" y="5004042"/>
              <a:ext cx="5854313" cy="57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Texture Memory</a:t>
              </a:r>
            </a:p>
          </p:txBody>
        </p:sp>
        <p:cxnSp>
          <p:nvCxnSpPr>
            <p:cNvPr id="109" name="직선 화살표 연결선 108"/>
            <p:cNvCxnSpPr/>
            <p:nvPr/>
          </p:nvCxnSpPr>
          <p:spPr>
            <a:xfrm>
              <a:off x="3306687" y="3188334"/>
              <a:ext cx="0" cy="181570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>
              <a:off x="3650046" y="3180010"/>
              <a:ext cx="0" cy="1099772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/>
            <p:cNvCxnSpPr/>
            <p:nvPr/>
          </p:nvCxnSpPr>
          <p:spPr>
            <a:xfrm>
              <a:off x="4574475" y="3188334"/>
              <a:ext cx="0" cy="181570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/>
            <p:cNvCxnSpPr/>
            <p:nvPr/>
          </p:nvCxnSpPr>
          <p:spPr>
            <a:xfrm>
              <a:off x="4917834" y="3180010"/>
              <a:ext cx="0" cy="1099772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/>
            <p:cNvCxnSpPr/>
            <p:nvPr/>
          </p:nvCxnSpPr>
          <p:spPr>
            <a:xfrm>
              <a:off x="6334665" y="3188334"/>
              <a:ext cx="0" cy="181570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/>
            <p:cNvCxnSpPr/>
            <p:nvPr/>
          </p:nvCxnSpPr>
          <p:spPr>
            <a:xfrm>
              <a:off x="6678024" y="3180010"/>
              <a:ext cx="0" cy="1099772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/>
            <p:nvPr/>
          </p:nvCxnSpPr>
          <p:spPr>
            <a:xfrm>
              <a:off x="7606904" y="3188334"/>
              <a:ext cx="0" cy="181570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/>
            <p:nvPr/>
          </p:nvCxnSpPr>
          <p:spPr>
            <a:xfrm>
              <a:off x="7950263" y="3180010"/>
              <a:ext cx="0" cy="1099772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82"/>
            <p:cNvSpPr>
              <a:spLocks noChangeArrowheads="1"/>
            </p:cNvSpPr>
            <p:nvPr/>
          </p:nvSpPr>
          <p:spPr>
            <a:xfrm>
              <a:off x="1154657" y="3572731"/>
              <a:ext cx="643624" cy="21825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Host</a:t>
              </a:r>
            </a:p>
          </p:txBody>
        </p:sp>
        <p:cxnSp>
          <p:nvCxnSpPr>
            <p:cNvPr id="125" name="직선 화살표 연결선 124"/>
            <p:cNvCxnSpPr/>
            <p:nvPr/>
          </p:nvCxnSpPr>
          <p:spPr>
            <a:xfrm flipH="1">
              <a:off x="1802315" y="3835998"/>
              <a:ext cx="556759" cy="629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/>
            <p:nvPr/>
          </p:nvCxnSpPr>
          <p:spPr>
            <a:xfrm flipH="1">
              <a:off x="1810186" y="4564875"/>
              <a:ext cx="556759" cy="629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/>
            <p:cNvCxnSpPr/>
            <p:nvPr/>
          </p:nvCxnSpPr>
          <p:spPr>
            <a:xfrm flipH="1">
              <a:off x="1802314" y="5282845"/>
              <a:ext cx="556759" cy="629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123728" y="620688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+mj-lt"/>
              </a:rPr>
              <a:t>CUDA Memory Architecture</a:t>
            </a:r>
            <a:endParaRPr lang="ko-KR" altLang="en-US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719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Global Memory Allocation, Deallocation, Transfer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err="1"/>
              <a:t>cudaError_t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cudaMalloc</a:t>
            </a:r>
            <a:r>
              <a:rPr lang="en-US" altLang="ko-KR" sz="2800" dirty="0"/>
              <a:t>(void **</a:t>
            </a:r>
            <a:r>
              <a:rPr lang="en-US" altLang="ko-KR" sz="2800" dirty="0" err="1"/>
              <a:t>devPtr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size_t</a:t>
            </a:r>
            <a:r>
              <a:rPr lang="en-US" altLang="ko-KR" sz="2800" dirty="0"/>
              <a:t> count);</a:t>
            </a:r>
          </a:p>
          <a:p>
            <a:r>
              <a:rPr lang="en-US" altLang="ko-KR" sz="2800" dirty="0" err="1"/>
              <a:t>cudaError_t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cudaMemset</a:t>
            </a:r>
            <a:r>
              <a:rPr lang="en-US" altLang="ko-KR" sz="2800" dirty="0"/>
              <a:t>(void *</a:t>
            </a:r>
            <a:r>
              <a:rPr lang="en-US" altLang="ko-KR" sz="2800" dirty="0" err="1"/>
              <a:t>devPtr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int</a:t>
            </a:r>
            <a:r>
              <a:rPr lang="en-US" altLang="ko-KR" sz="2800" dirty="0"/>
              <a:t> value, </a:t>
            </a:r>
            <a:r>
              <a:rPr lang="en-US" altLang="ko-KR" sz="2800" dirty="0" err="1"/>
              <a:t>size_t</a:t>
            </a:r>
            <a:r>
              <a:rPr lang="en-US" altLang="ko-KR" sz="2800" dirty="0"/>
              <a:t> count);</a:t>
            </a:r>
          </a:p>
          <a:p>
            <a:r>
              <a:rPr lang="en-US" altLang="ko-KR" sz="2800" dirty="0" err="1"/>
              <a:t>cudaError_t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cudaFree</a:t>
            </a:r>
            <a:r>
              <a:rPr lang="en-US" altLang="ko-KR" sz="2800" dirty="0"/>
              <a:t>(void *</a:t>
            </a:r>
            <a:r>
              <a:rPr lang="en-US" altLang="ko-KR" sz="2800" dirty="0" err="1"/>
              <a:t>devPtr</a:t>
            </a:r>
            <a:r>
              <a:rPr lang="en-US" altLang="ko-KR" sz="2800" dirty="0"/>
              <a:t>);</a:t>
            </a:r>
          </a:p>
          <a:p>
            <a:r>
              <a:rPr lang="en-US" altLang="ko-KR" sz="2800" dirty="0" err="1"/>
              <a:t>cudaError_t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cudaMemcpy</a:t>
            </a:r>
            <a:r>
              <a:rPr lang="en-US" altLang="ko-KR" sz="2800" dirty="0"/>
              <a:t>(void *</a:t>
            </a:r>
            <a:r>
              <a:rPr lang="en-US" altLang="ko-KR" sz="2800" dirty="0" err="1"/>
              <a:t>dst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const</a:t>
            </a:r>
            <a:r>
              <a:rPr lang="en-US" altLang="ko-KR" sz="2800" dirty="0"/>
              <a:t> void *</a:t>
            </a:r>
            <a:r>
              <a:rPr lang="en-US" altLang="ko-KR" sz="2800" dirty="0" err="1"/>
              <a:t>src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size_t</a:t>
            </a:r>
            <a:r>
              <a:rPr lang="en-US" altLang="ko-KR" sz="2800" dirty="0"/>
              <a:t> count, </a:t>
            </a:r>
            <a:r>
              <a:rPr lang="en-US" altLang="ko-KR" sz="2800" dirty="0" err="1"/>
              <a:t>enum</a:t>
            </a:r>
            <a:r>
              <a:rPr lang="en-US" altLang="ko-KR" sz="2800" dirty="0"/>
              <a:t> </a:t>
            </a:r>
            <a:r>
              <a:rPr lang="en-US" altLang="ko-KR" sz="2800" dirty="0" err="1"/>
              <a:t>cudaMemcpyKind</a:t>
            </a:r>
            <a:r>
              <a:rPr lang="en-US" altLang="ko-KR" sz="2800" dirty="0"/>
              <a:t> kind);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80869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and GPU Memory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75656" y="2132856"/>
            <a:ext cx="158417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00501" y="4149080"/>
            <a:ext cx="1584176" cy="10801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GPU Memory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72000" y="2060848"/>
            <a:ext cx="1584176" cy="10801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 Memory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75656" y="4149080"/>
            <a:ext cx="158417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GPU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059832" y="2672916"/>
            <a:ext cx="1512168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7" idx="0"/>
            <a:endCxn id="4" idx="2"/>
          </p:cNvCxnSpPr>
          <p:nvPr/>
        </p:nvCxnSpPr>
        <p:spPr>
          <a:xfrm flipV="1">
            <a:off x="2267744" y="3212976"/>
            <a:ext cx="0" cy="936104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059832" y="4689140"/>
            <a:ext cx="1512168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87624" y="349636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8GB/sec</a:t>
            </a:r>
            <a:endParaRPr lang="ko-KR" altLang="en-US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3848" y="429309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144GB/sec</a:t>
            </a:r>
            <a:endParaRPr lang="ko-KR" altLang="en-US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7864" y="220486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25GB/sec</a:t>
            </a:r>
            <a:endParaRPr lang="ko-KR" alt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9752" y="350100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pcie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7346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Pinned Memory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All host memory is </a:t>
            </a:r>
            <a:r>
              <a:rPr lang="en-US" altLang="ko-KR" sz="2400" dirty="0" err="1"/>
              <a:t>pageable</a:t>
            </a:r>
            <a:r>
              <a:rPr lang="en-US" altLang="ko-KR" sz="2400" dirty="0"/>
              <a:t> by default, since the host memory is managed by virtual memory system of OS.</a:t>
            </a:r>
          </a:p>
          <a:p>
            <a:r>
              <a:rPr lang="en-US" altLang="ko-KR" sz="2400" dirty="0"/>
              <a:t>The GPU cannot safely access data in </a:t>
            </a:r>
            <a:r>
              <a:rPr lang="en-US" altLang="ko-KR" sz="2400" dirty="0" err="1"/>
              <a:t>pageable</a:t>
            </a:r>
            <a:r>
              <a:rPr lang="en-US" altLang="ko-KR" sz="2400" dirty="0"/>
              <a:t> host memory because it has no control over when the host OS may choose to move that data.</a:t>
            </a:r>
          </a:p>
          <a:p>
            <a:r>
              <a:rPr lang="en-US" altLang="ko-KR" sz="2400" dirty="0"/>
              <a:t>To transfer data from </a:t>
            </a:r>
            <a:r>
              <a:rPr lang="en-US" altLang="ko-KR" sz="2400" dirty="0" err="1"/>
              <a:t>pageable</a:t>
            </a:r>
            <a:r>
              <a:rPr lang="en-US" altLang="ko-KR" sz="2400" dirty="0"/>
              <a:t>  host memory to device memory, CUDA first allocates temporary </a:t>
            </a:r>
            <a:r>
              <a:rPr lang="en-US" altLang="ko-KR" sz="2400" dirty="0">
                <a:solidFill>
                  <a:srgbClr val="FF0000"/>
                </a:solidFill>
              </a:rPr>
              <a:t>page-locked (pinned)</a:t>
            </a:r>
            <a:r>
              <a:rPr lang="en-US" altLang="ko-KR" sz="2400" dirty="0"/>
              <a:t> memory , copies the source host data to pinned memory and then transfers the data from pinned memory to device memory.</a:t>
            </a:r>
          </a:p>
          <a:p>
            <a:endParaRPr lang="en-US" altLang="ko-KR" sz="2400" dirty="0"/>
          </a:p>
          <a:p>
            <a:pPr marL="0" indent="0">
              <a:buNone/>
            </a:pP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295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316913" y="6529388"/>
            <a:ext cx="5715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9BBB59"/>
              </a:buClr>
              <a:buSzPct val="90000"/>
              <a:buFont typeface="Wingdings 3" pitchFamily="18" charset="2"/>
              <a:buChar char=""/>
              <a:defRPr sz="2400"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064A2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>
              <a:solidFill>
                <a:srgbClr val="898989"/>
              </a:solidFill>
              <a:ea typeface="굴림" pitchFamily="50" charset="-127"/>
            </a:endParaRPr>
          </a:p>
        </p:txBody>
      </p:sp>
      <p:sp>
        <p:nvSpPr>
          <p:cNvPr id="235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84250" y="206375"/>
            <a:ext cx="7548563" cy="563563"/>
          </a:xfrm>
        </p:spPr>
        <p:txBody>
          <a:bodyPr/>
          <a:lstStyle/>
          <a:p>
            <a:r>
              <a:rPr altLang="ko-KR" sz="2800" b="1" dirty="0">
                <a:ea typeface="굴림" pitchFamily="50" charset="-127"/>
              </a:rPr>
              <a:t>Paging Model of Logical and Physical Memory</a:t>
            </a:r>
            <a:endParaRPr altLang="ko-KR" sz="2000" b="1" dirty="0">
              <a:ea typeface="굴림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565400" y="2074863"/>
          <a:ext cx="741363" cy="13525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4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6" marR="91496" marT="45691" marB="45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6" marR="91496" marT="45691" marB="45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6" marR="91496" marT="45691" marB="45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15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6" marR="91496" marT="45691" marB="45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574" name="TextBox 5"/>
          <p:cNvSpPr txBox="1">
            <a:spLocks noChangeArrowheads="1"/>
          </p:cNvSpPr>
          <p:nvPr/>
        </p:nvSpPr>
        <p:spPr bwMode="auto">
          <a:xfrm>
            <a:off x="5364163" y="1751013"/>
            <a:ext cx="673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9BBB59"/>
              </a:buClr>
              <a:buSzPct val="90000"/>
              <a:buFont typeface="Wingdings 3" pitchFamily="18" charset="2"/>
              <a:buChar char=""/>
              <a:defRPr sz="2400"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064A2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>
                <a:latin typeface="Times New Roman" pitchFamily="18" charset="0"/>
                <a:cs typeface="Times New Roman" pitchFamily="18" charset="0"/>
              </a:rPr>
              <a:t>frame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>
                <a:latin typeface="Times New Roman" pitchFamily="18" charset="0"/>
                <a:cs typeface="Times New Roman" pitchFamily="18" charset="0"/>
              </a:rPr>
              <a:t>number</a:t>
            </a:r>
          </a:p>
        </p:txBody>
      </p:sp>
      <p:sp>
        <p:nvSpPr>
          <p:cNvPr id="23575" name="TextBox 6"/>
          <p:cNvSpPr txBox="1">
            <a:spLocks noChangeArrowheads="1"/>
          </p:cNvSpPr>
          <p:nvPr/>
        </p:nvSpPr>
        <p:spPr bwMode="auto">
          <a:xfrm>
            <a:off x="2540000" y="3427413"/>
            <a:ext cx="673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9BBB59"/>
              </a:buClr>
              <a:buSzPct val="90000"/>
              <a:buFont typeface="Wingdings 3" pitchFamily="18" charset="2"/>
              <a:buChar char=""/>
              <a:defRPr sz="2400"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064A2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>
                <a:latin typeface="Times New Roman" pitchFamily="18" charset="0"/>
                <a:cs typeface="Times New Roman" pitchFamily="18" charset="0"/>
              </a:rPr>
              <a:t>logical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>
                <a:latin typeface="Times New Roman" pitchFamily="18" charset="0"/>
                <a:cs typeface="Times New Roman" pitchFamily="18" charset="0"/>
              </a:rPr>
              <a:t>memory 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165600" y="2222500"/>
          <a:ext cx="571500" cy="97631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9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078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65" marB="45765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65" marB="45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078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65" marB="457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65" marB="45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078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65" marB="45765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65" marB="45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078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65" marB="457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65" marB="45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592" name="TextBox 8"/>
          <p:cNvSpPr txBox="1">
            <a:spLocks noChangeArrowheads="1"/>
          </p:cNvSpPr>
          <p:nvPr/>
        </p:nvSpPr>
        <p:spPr bwMode="auto">
          <a:xfrm>
            <a:off x="4079875" y="3214688"/>
            <a:ext cx="10366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9BBB59"/>
              </a:buClr>
              <a:buSzPct val="90000"/>
              <a:buFont typeface="Wingdings 3" pitchFamily="18" charset="2"/>
              <a:buChar char=""/>
              <a:defRPr sz="2400"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064A2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>
                <a:latin typeface="Times New Roman" pitchFamily="18" charset="0"/>
                <a:cs typeface="Times New Roman" pitchFamily="18" charset="0"/>
              </a:rPr>
              <a:t>page table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562600" y="2074863"/>
          <a:ext cx="995363" cy="24638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5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773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61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61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61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61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61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61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61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621" name="TextBox 10"/>
          <p:cNvSpPr txBox="1">
            <a:spLocks noChangeArrowheads="1"/>
          </p:cNvSpPr>
          <p:nvPr/>
        </p:nvSpPr>
        <p:spPr bwMode="auto">
          <a:xfrm>
            <a:off x="5884863" y="4575175"/>
            <a:ext cx="673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9BBB59"/>
              </a:buClr>
              <a:buSzPct val="90000"/>
              <a:buFont typeface="Wingdings 3" pitchFamily="18" charset="2"/>
              <a:buChar char=""/>
              <a:defRPr sz="2400"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064A2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>
                <a:latin typeface="Times New Roman" pitchFamily="18" charset="0"/>
                <a:cs typeface="Times New Roman" pitchFamily="18" charset="0"/>
              </a:rPr>
              <a:t>physical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>
                <a:latin typeface="Times New Roman" pitchFamily="18" charset="0"/>
                <a:cs typeface="Times New Roman" pitchFamily="18" charset="0"/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3789698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Pinned Memory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1805781"/>
            <a:ext cx="780288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6295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Allocation of pinned host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cudaError_t</a:t>
            </a:r>
            <a:r>
              <a:rPr lang="en-US" altLang="ko-KR" dirty="0"/>
              <a:t> </a:t>
            </a:r>
            <a:r>
              <a:rPr lang="en-US" altLang="ko-KR" dirty="0" err="1"/>
              <a:t>cudaMallocHost</a:t>
            </a:r>
            <a:r>
              <a:rPr lang="en-US" altLang="ko-KR" dirty="0"/>
              <a:t>(void **</a:t>
            </a:r>
            <a:r>
              <a:rPr lang="en-US" altLang="ko-KR" dirty="0" err="1"/>
              <a:t>devPtr,size_t</a:t>
            </a:r>
            <a:r>
              <a:rPr lang="en-US" altLang="ko-KR" dirty="0"/>
              <a:t> count);</a:t>
            </a:r>
          </a:p>
          <a:p>
            <a:r>
              <a:rPr lang="en-US" altLang="ko-KR" dirty="0"/>
              <a:t>Example: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2000" dirty="0" err="1"/>
              <a:t>cudaError_t</a:t>
            </a:r>
            <a:r>
              <a:rPr lang="en-US" altLang="ko-KR" sz="2000" dirty="0"/>
              <a:t> status=</a:t>
            </a:r>
            <a:r>
              <a:rPr lang="en-US" altLang="ko-KR" sz="2000" dirty="0" err="1"/>
              <a:t>cudaMallocHost</a:t>
            </a:r>
            <a:r>
              <a:rPr lang="en-US" altLang="ko-KR" sz="2000" dirty="0"/>
              <a:t>((void**))&amp;</a:t>
            </a:r>
            <a:r>
              <a:rPr lang="en-US" altLang="ko-KR" sz="2000" dirty="0" err="1"/>
              <a:t>h_aPinned,bytes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r>
              <a:rPr lang="en-US" altLang="ko-KR" sz="2000" dirty="0"/>
              <a:t>	if(status !=</a:t>
            </a:r>
            <a:r>
              <a:rPr lang="en-US" altLang="ko-KR" sz="2000" dirty="0" err="1"/>
              <a:t>cudaSuccess</a:t>
            </a:r>
            <a:r>
              <a:rPr lang="en-US" altLang="ko-KR" sz="2000" dirty="0"/>
              <a:t>){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fprint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stderr</a:t>
            </a:r>
            <a:r>
              <a:rPr lang="en-US" altLang="ko-KR" sz="2000" dirty="0"/>
              <a:t>,”Error returned from pinned host memory 			allocation\n”);</a:t>
            </a:r>
          </a:p>
          <a:p>
            <a:pPr marL="0" indent="0">
              <a:buNone/>
            </a:pPr>
            <a:r>
              <a:rPr lang="en-US" altLang="ko-KR" sz="2000" dirty="0"/>
              <a:t>		exit(1);}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//pinned memory release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cudaError_t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cudaFreeHost</a:t>
            </a:r>
            <a:r>
              <a:rPr lang="en-US" altLang="ko-KR" sz="2000" dirty="0"/>
              <a:t>(void *</a:t>
            </a:r>
            <a:r>
              <a:rPr lang="en-US" altLang="ko-KR" sz="2000" dirty="0" err="1"/>
              <a:t>ptr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628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</a:t>
            </a:r>
            <a:endParaRPr lang="ko-KR" altLang="en-US" dirty="0"/>
          </a:p>
        </p:txBody>
      </p:sp>
      <p:pic>
        <p:nvPicPr>
          <p:cNvPr id="2050" name="Picture 2" descr="F:\memTransf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7279070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pinMemTransf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149080"/>
            <a:ext cx="7258406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71600" y="155679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lt"/>
              </a:rPr>
              <a:t>memTransfe</a:t>
            </a:r>
            <a:r>
              <a:rPr lang="en-US" altLang="ko-KR" dirty="0" err="1"/>
              <a:t>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378904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lt"/>
              </a:rPr>
              <a:t>pinMemTransfer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870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Zero-Copy Memory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Between a host and the device,</a:t>
            </a:r>
          </a:p>
          <a:p>
            <a:r>
              <a:rPr lang="en-US" altLang="ko-KR" dirty="0"/>
              <a:t>Host cannot directly access device variables,</a:t>
            </a:r>
          </a:p>
          <a:p>
            <a:r>
              <a:rPr lang="en-US" altLang="ko-KR" dirty="0"/>
              <a:t>The device cannot directly access host variables.</a:t>
            </a:r>
          </a:p>
          <a:p>
            <a:pPr marL="0" indent="0">
              <a:buNone/>
            </a:pPr>
            <a:r>
              <a:rPr lang="en-US" altLang="ko-KR" dirty="0"/>
              <a:t>In Zero-Copy Memory,</a:t>
            </a:r>
          </a:p>
          <a:p>
            <a:r>
              <a:rPr lang="en-US" altLang="ko-KR" dirty="0"/>
              <a:t>They provide ‘zero-copy memory’, and both the host and device can access it.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050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Zero-Copy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 host memory can be used  when there is insufficient device memory,</a:t>
            </a:r>
          </a:p>
          <a:p>
            <a:r>
              <a:rPr lang="en-US" altLang="ko-KR" dirty="0"/>
              <a:t>Explicit data transfer is not necessary  between the host and device,</a:t>
            </a:r>
          </a:p>
          <a:p>
            <a:r>
              <a:rPr lang="en-US" altLang="ko-KR" dirty="0"/>
              <a:t>Zero-copy memory is pinned(non-</a:t>
            </a:r>
            <a:r>
              <a:rPr lang="en-US" altLang="ko-KR" dirty="0" err="1"/>
              <a:t>pageable</a:t>
            </a:r>
            <a:r>
              <a:rPr lang="en-US" altLang="ko-KR" dirty="0"/>
              <a:t>)memory that is mapped into device address space.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31560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Zero-Copy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b="1" dirty="0" err="1"/>
              <a:t>cudaError_t</a:t>
            </a:r>
            <a:r>
              <a:rPr lang="en-US" altLang="ko-KR" sz="2800" b="1" dirty="0"/>
              <a:t> </a:t>
            </a:r>
            <a:r>
              <a:rPr lang="en-US" altLang="ko-KR" sz="2800" b="1" dirty="0" err="1"/>
              <a:t>cudaHostAlloc</a:t>
            </a:r>
            <a:r>
              <a:rPr lang="en-US" altLang="ko-KR" sz="2800" b="1" dirty="0"/>
              <a:t>(void **</a:t>
            </a:r>
            <a:r>
              <a:rPr lang="en-US" altLang="ko-KR" sz="2800" b="1" dirty="0" err="1"/>
              <a:t>pHost</a:t>
            </a:r>
            <a:r>
              <a:rPr lang="en-US" altLang="ko-KR" sz="2800" b="1" dirty="0"/>
              <a:t>, </a:t>
            </a:r>
            <a:r>
              <a:rPr lang="en-US" altLang="ko-KR" sz="2800" b="1" dirty="0" err="1"/>
              <a:t>size_t</a:t>
            </a:r>
            <a:r>
              <a:rPr lang="en-US" altLang="ko-KR" sz="2800" b="1" dirty="0"/>
              <a:t> count, unsigned  </a:t>
            </a:r>
            <a:r>
              <a:rPr lang="en-US" altLang="ko-KR" sz="2800" b="1" dirty="0" err="1">
                <a:solidFill>
                  <a:srgbClr val="FF0000"/>
                </a:solidFill>
              </a:rPr>
              <a:t>int</a:t>
            </a:r>
            <a:r>
              <a:rPr lang="en-US" altLang="ko-KR" sz="2800" b="1" dirty="0">
                <a:solidFill>
                  <a:srgbClr val="FF0000"/>
                </a:solidFill>
              </a:rPr>
              <a:t> flags</a:t>
            </a:r>
            <a:r>
              <a:rPr lang="en-US" altLang="ko-KR" sz="2800" b="1" dirty="0"/>
              <a:t>); </a:t>
            </a:r>
            <a:r>
              <a:rPr lang="en-US" altLang="ko-KR" sz="2800" dirty="0"/>
              <a:t>//</a:t>
            </a:r>
            <a:r>
              <a:rPr lang="en-US" altLang="ko-KR" sz="2800" dirty="0" err="1"/>
              <a:t>Alocates</a:t>
            </a:r>
            <a:r>
              <a:rPr lang="en-US" altLang="ko-KR" sz="2800" dirty="0"/>
              <a:t> ‘</a:t>
            </a:r>
            <a:r>
              <a:rPr lang="en-US" altLang="ko-KR" sz="2800" dirty="0" err="1"/>
              <a:t>count’bytes</a:t>
            </a:r>
            <a:r>
              <a:rPr lang="en-US" altLang="ko-KR" sz="2800" dirty="0"/>
              <a:t> of host memory that is page-locked and accessible to the device. the access speed is very slow because it use the </a:t>
            </a:r>
            <a:r>
              <a:rPr lang="en-US" altLang="ko-KR" sz="2800" dirty="0" err="1"/>
              <a:t>pcie</a:t>
            </a:r>
            <a:r>
              <a:rPr lang="en-US" altLang="ko-KR" sz="2800" dirty="0"/>
              <a:t> (the bandwidth of </a:t>
            </a:r>
            <a:r>
              <a:rPr lang="en-US" altLang="ko-KR" sz="2800" dirty="0" err="1"/>
              <a:t>pcie</a:t>
            </a:r>
            <a:r>
              <a:rPr lang="en-US" altLang="ko-KR" sz="2800" dirty="0"/>
              <a:t> is very slow than any device memory)</a:t>
            </a:r>
          </a:p>
          <a:p>
            <a:pPr marL="0" indent="0">
              <a:buNone/>
            </a:pPr>
            <a:r>
              <a:rPr lang="en-US" altLang="ko-KR" sz="2800" dirty="0"/>
              <a:t>   </a:t>
            </a:r>
            <a:r>
              <a:rPr lang="en-US" altLang="ko-KR" sz="2800" dirty="0">
                <a:solidFill>
                  <a:srgbClr val="FF0000"/>
                </a:solidFill>
              </a:rPr>
              <a:t>flags :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 err="1">
                <a:solidFill>
                  <a:srgbClr val="FF0000"/>
                </a:solidFill>
              </a:rPr>
              <a:t>cudaHostAllocDefault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 err="1">
                <a:solidFill>
                  <a:srgbClr val="FF0000"/>
                </a:solidFill>
              </a:rPr>
              <a:t>cudaHostAllocPortable</a:t>
            </a:r>
            <a:r>
              <a:rPr lang="en-US" altLang="ko-KR" sz="2000" dirty="0">
                <a:solidFill>
                  <a:srgbClr val="FF0000"/>
                </a:solidFill>
              </a:rPr>
              <a:t> :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 err="1">
                <a:solidFill>
                  <a:srgbClr val="FF0000"/>
                </a:solidFill>
              </a:rPr>
              <a:t>cudaHostAllocWriteCombined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 err="1">
                <a:solidFill>
                  <a:srgbClr val="FF0000"/>
                </a:solidFill>
              </a:rPr>
              <a:t>cudaHostAllocMapped</a:t>
            </a:r>
            <a:r>
              <a:rPr lang="en-US" altLang="ko-KR" sz="2000" dirty="0">
                <a:solidFill>
                  <a:srgbClr val="FF0000"/>
                </a:solidFill>
              </a:rPr>
              <a:t> : returns host memory that is mapped into device address space.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2800" dirty="0">
              <a:solidFill>
                <a:srgbClr val="FF0000"/>
              </a:solidFill>
            </a:endParaRP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35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CUDA Memory Characteristics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Registers		: RW	a thread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Local Memory	: RW	a thread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Shared Memory	: RW	all threads in a block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Global Memory	: RW	all threads in a device(grid) and the 				host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Constant Memory	: R	all threads in a device and the host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Texture Memory	: R	all threads in a device and the host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19668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Zero-Copy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__global__ void </a:t>
            </a:r>
            <a:r>
              <a:rPr lang="en-US" altLang="ko-KR" sz="2400" dirty="0" err="1"/>
              <a:t>sumArraysZeroCopy</a:t>
            </a:r>
            <a:r>
              <a:rPr lang="en-US" altLang="ko-KR" sz="2400" dirty="0"/>
              <a:t>(float *A, float *B, float *C, 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N){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=</a:t>
            </a:r>
            <a:r>
              <a:rPr lang="en-US" altLang="ko-KR" sz="2400" dirty="0" err="1"/>
              <a:t>blockIdx.x</a:t>
            </a:r>
            <a:r>
              <a:rPr lang="en-US" altLang="ko-KR" sz="2400" dirty="0"/>
              <a:t> * </a:t>
            </a:r>
            <a:r>
              <a:rPr lang="en-US" altLang="ko-KR" sz="2400" dirty="0" err="1"/>
              <a:t>blockDim.x</a:t>
            </a:r>
            <a:r>
              <a:rPr lang="en-US" altLang="ko-KR" sz="2400" dirty="0"/>
              <a:t> + </a:t>
            </a:r>
            <a:r>
              <a:rPr lang="en-US" altLang="ko-KR" sz="2400" dirty="0" err="1"/>
              <a:t>threadIdx.x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	if(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&lt;N) C[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 = A[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 + B[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r>
              <a:rPr lang="en-US" altLang="ko-KR" sz="2400" dirty="0"/>
              <a:t>//Allocate A,B as zero-copy memory and C in device memory.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0126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Zero-Copy Memory</a:t>
            </a:r>
            <a:endParaRPr lang="ko-KR" altLang="en-US" dirty="0"/>
          </a:p>
        </p:txBody>
      </p:sp>
      <p:pic>
        <p:nvPicPr>
          <p:cNvPr id="3075" name="Picture 3" descr="F:\sumZeroc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36912"/>
            <a:ext cx="62039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sumZerocpy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797152"/>
            <a:ext cx="6184900" cy="109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/>
          <p:cNvSpPr/>
          <p:nvPr/>
        </p:nvSpPr>
        <p:spPr>
          <a:xfrm>
            <a:off x="4067944" y="2636912"/>
            <a:ext cx="6480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283968" y="4797152"/>
            <a:ext cx="6480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89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Issues of Zero-Copy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</a:t>
            </a:r>
            <a:r>
              <a:rPr lang="ko-KR" altLang="en-US" dirty="0"/>
              <a:t> </a:t>
            </a:r>
            <a:r>
              <a:rPr lang="en-US" altLang="ko-KR" dirty="0"/>
              <a:t>simplifies programming.</a:t>
            </a:r>
          </a:p>
          <a:p>
            <a:r>
              <a:rPr lang="en-US" altLang="ko-KR" dirty="0"/>
              <a:t>For large data set shared by CPU and GPU that are connected by </a:t>
            </a:r>
            <a:r>
              <a:rPr lang="en-US" altLang="ko-KR" dirty="0" err="1"/>
              <a:t>PCIe</a:t>
            </a:r>
            <a:r>
              <a:rPr lang="en-US" altLang="ko-KR" dirty="0"/>
              <a:t> bus, it would be a poor choice.</a:t>
            </a:r>
          </a:p>
          <a:p>
            <a:r>
              <a:rPr lang="en-US" altLang="ko-KR" dirty="0"/>
              <a:t>There could be </a:t>
            </a:r>
            <a:r>
              <a:rPr lang="en-US" altLang="ko-KR" dirty="0">
                <a:solidFill>
                  <a:srgbClr val="FF0000"/>
                </a:solidFill>
              </a:rPr>
              <a:t>racing problem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29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Unified Virtual Addressing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63688" y="3806826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47864" y="3806826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GPU0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148064" y="3806826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GPU1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91680" y="2996952"/>
            <a:ext cx="4536504" cy="5760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059832" y="2996952"/>
            <a:ext cx="0" cy="5760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716016" y="2996952"/>
            <a:ext cx="0" cy="5760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9712" y="3140968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+mn-lt"/>
              </a:rPr>
              <a:t>CPU Memory</a:t>
            </a:r>
            <a:endParaRPr lang="ko-KR" altLang="en-US" sz="1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47864" y="3140968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+mn-lt"/>
              </a:rPr>
              <a:t>GPU0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+mn-lt"/>
              </a:rPr>
              <a:t>Memory</a:t>
            </a:r>
            <a:endParaRPr lang="ko-KR" altLang="en-US" sz="1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32040" y="3140968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+mn-lt"/>
              </a:rPr>
              <a:t>GPU1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+mn-lt"/>
              </a:rPr>
              <a:t>Memory</a:t>
            </a:r>
            <a:endParaRPr lang="ko-KR" altLang="en-US" sz="1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624" y="184482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Introduced in CUDA 4.0</a:t>
            </a:r>
            <a:endParaRPr lang="ko-KR" altLang="en-US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1680" y="29969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1680" y="27089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0x0000</a:t>
            </a:r>
            <a:endParaRPr lang="ko-KR" altLang="en-US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0112" y="27089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0xFFFF</a:t>
            </a:r>
            <a:endParaRPr lang="ko-KR" altLang="en-US" dirty="0">
              <a:latin typeface="+mn-lt"/>
            </a:endParaRPr>
          </a:p>
        </p:txBody>
      </p:sp>
      <p:cxnSp>
        <p:nvCxnSpPr>
          <p:cNvPr id="12" name="직선 연결선 11"/>
          <p:cNvCxnSpPr>
            <a:stCxn id="15" idx="2"/>
            <a:endCxn id="4" idx="0"/>
          </p:cNvCxnSpPr>
          <p:nvPr/>
        </p:nvCxnSpPr>
        <p:spPr>
          <a:xfrm>
            <a:off x="2339752" y="3602633"/>
            <a:ext cx="0" cy="2041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884636" y="3608916"/>
            <a:ext cx="0" cy="2041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711962" y="3591269"/>
            <a:ext cx="0" cy="2041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59632" y="230316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5717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9487"/>
            <a:ext cx="8229600" cy="960438"/>
          </a:xfrm>
        </p:spPr>
        <p:txBody>
          <a:bodyPr/>
          <a:lstStyle/>
          <a:p>
            <a:r>
              <a:rPr lang="en-US" altLang="ko-KR" dirty="0"/>
              <a:t>Unified Memory</a:t>
            </a:r>
            <a:br>
              <a:rPr lang="en-US" altLang="ko-KR" dirty="0"/>
            </a:br>
            <a:r>
              <a:rPr lang="en-US" altLang="ko-KR" sz="2800" b="1" dirty="0">
                <a:solidFill>
                  <a:schemeClr val="tx1"/>
                </a:solidFill>
              </a:rPr>
              <a:t>(CUDA 6.0)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/>
          <a:lstStyle/>
          <a:p>
            <a:r>
              <a:rPr lang="en-US" altLang="ko-KR" sz="2800" b="1" dirty="0"/>
              <a:t>Managed memory refers to Unified Memory allocation that are automatically managed by the underlying system.</a:t>
            </a:r>
          </a:p>
          <a:p>
            <a:r>
              <a:rPr lang="en-US" altLang="ko-KR" sz="2800" b="1" dirty="0">
                <a:solidFill>
                  <a:srgbClr val="FF0000"/>
                </a:solidFill>
              </a:rPr>
              <a:t>__device__ __managed__ </a:t>
            </a:r>
            <a:r>
              <a:rPr lang="en-US" altLang="ko-KR" sz="2800" b="1" dirty="0" err="1">
                <a:solidFill>
                  <a:srgbClr val="FF0000"/>
                </a:solidFill>
              </a:rPr>
              <a:t>int</a:t>
            </a:r>
            <a:r>
              <a:rPr lang="en-US" altLang="ko-KR" sz="2800" b="1" dirty="0">
                <a:solidFill>
                  <a:srgbClr val="FF0000"/>
                </a:solidFill>
              </a:rPr>
              <a:t> y</a:t>
            </a:r>
            <a:r>
              <a:rPr lang="en-US" altLang="ko-KR" sz="2800" b="1" dirty="0"/>
              <a:t>;//This variable can be referenced directly from either host or device code.</a:t>
            </a:r>
          </a:p>
          <a:p>
            <a:r>
              <a:rPr lang="en-US" altLang="ko-KR" sz="2800" b="1" dirty="0" err="1">
                <a:solidFill>
                  <a:srgbClr val="FF0000"/>
                </a:solidFill>
              </a:rPr>
              <a:t>cudaError_t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en-US" altLang="ko-KR" sz="2800" b="1" dirty="0" err="1">
                <a:solidFill>
                  <a:srgbClr val="FF0000"/>
                </a:solidFill>
              </a:rPr>
              <a:t>cudaMallocManaged</a:t>
            </a:r>
            <a:r>
              <a:rPr lang="en-US" altLang="ko-KR" sz="2800" b="1" dirty="0"/>
              <a:t>(void **</a:t>
            </a:r>
            <a:r>
              <a:rPr lang="en-US" altLang="ko-KR" sz="2800" b="1" dirty="0" err="1"/>
              <a:t>devPtr</a:t>
            </a:r>
            <a:r>
              <a:rPr lang="en-US" altLang="ko-KR" sz="2800" b="1" dirty="0"/>
              <a:t>, </a:t>
            </a:r>
            <a:r>
              <a:rPr lang="en-US" altLang="ko-KR" sz="2800" b="1" dirty="0" err="1"/>
              <a:t>size_t</a:t>
            </a:r>
            <a:r>
              <a:rPr lang="en-US" altLang="ko-KR" sz="2800" b="1" dirty="0"/>
              <a:t> </a:t>
            </a:r>
            <a:r>
              <a:rPr lang="en-US" altLang="ko-KR" sz="2800" b="1" dirty="0">
                <a:solidFill>
                  <a:srgbClr val="FF0000"/>
                </a:solidFill>
              </a:rPr>
              <a:t>size</a:t>
            </a:r>
            <a:r>
              <a:rPr lang="en-US" altLang="ko-KR" sz="2800" b="1" dirty="0"/>
              <a:t>, unsigned </a:t>
            </a:r>
            <a:r>
              <a:rPr lang="en-US" altLang="ko-KR" sz="2800" b="1" dirty="0" err="1"/>
              <a:t>int</a:t>
            </a:r>
            <a:r>
              <a:rPr lang="en-US" altLang="ko-KR" sz="2800" b="1" dirty="0"/>
              <a:t> flags=0);//the host can use this.</a:t>
            </a:r>
          </a:p>
          <a:p>
            <a:pPr marL="0" indent="0">
              <a:buNone/>
            </a:pPr>
            <a:r>
              <a:rPr lang="en-US" altLang="ko-KR" sz="2800" b="1" dirty="0"/>
              <a:t>   This function allocates </a:t>
            </a:r>
            <a:r>
              <a:rPr lang="en-US" altLang="ko-KR" sz="2800" b="1" dirty="0">
                <a:solidFill>
                  <a:srgbClr val="FF0000"/>
                </a:solidFill>
              </a:rPr>
              <a:t>size bytes of managed memory and returns a pointer </a:t>
            </a:r>
            <a:r>
              <a:rPr lang="en-US" altLang="ko-KR" sz="2800" b="1" dirty="0" err="1">
                <a:solidFill>
                  <a:srgbClr val="FF0000"/>
                </a:solidFill>
              </a:rPr>
              <a:t>devPtr</a:t>
            </a:r>
            <a:r>
              <a:rPr lang="en-US" altLang="ko-KR" sz="2800" b="1" dirty="0">
                <a:solidFill>
                  <a:srgbClr val="FF0000"/>
                </a:solidFill>
              </a:rPr>
              <a:t>. The pointer is valid on all devices and the host.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401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Access Patterns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Most device data access begins in global memory, therefore the performance of GPU might be limited by the memory bandwidth.</a:t>
            </a:r>
          </a:p>
          <a:p>
            <a:r>
              <a:rPr lang="en-US" altLang="ko-KR" dirty="0"/>
              <a:t>Maximizing the use of global memory bandwidth is the fundamental step.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65717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Hierarchy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53" y="1600200"/>
            <a:ext cx="748169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975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Access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All accesses to global memory are through the L2 cache.</a:t>
            </a:r>
          </a:p>
          <a:p>
            <a:r>
              <a:rPr lang="en-US" altLang="ko-KR" sz="2400" dirty="0"/>
              <a:t>If L1 and L2 caches are used , a memory access is served by a 128-byte memory transaction.</a:t>
            </a:r>
          </a:p>
          <a:p>
            <a:r>
              <a:rPr lang="en-US" altLang="ko-KR" sz="2400" dirty="0"/>
              <a:t>If only L2 cache is used, a memory access is serviced by a 32-byte memory transaction. (disable L1 cache)</a:t>
            </a:r>
          </a:p>
          <a:p>
            <a:r>
              <a:rPr lang="en-US" altLang="ko-KR" sz="2400" dirty="0"/>
              <a:t>A L1 cache line is 128 bytes and it maps to a 128-byte aligned segment in device memory.</a:t>
            </a:r>
          </a:p>
          <a:p>
            <a:r>
              <a:rPr lang="en-US" altLang="ko-KR" sz="2400" dirty="0"/>
              <a:t>If each thread in a warp requests  4-byte value, that results in 128 bytes per request. It maps perfectly to the cache line  size and device memory segment size.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5528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Two Characteristics of Memory Access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/>
          <a:lstStyle/>
          <a:p>
            <a:r>
              <a:rPr lang="en-US" altLang="ko-KR" dirty="0"/>
              <a:t>Aligned memory access: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The first address of a device memory transaction is an 	even multiple of the cache granularity, that is, 32-byte for</a:t>
            </a:r>
          </a:p>
          <a:p>
            <a:pPr marL="0" indent="0">
              <a:buNone/>
            </a:pPr>
            <a:r>
              <a:rPr lang="en-US" altLang="ko-KR" sz="2400" dirty="0"/>
              <a:t>           L2 cache or 128 bytes for L1 cache.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r>
              <a:rPr lang="en-US" altLang="ko-KR" dirty="0"/>
              <a:t>Coalesced memory access: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2400" dirty="0"/>
              <a:t>All 32 threads in a warp access a contiguous chunk of</a:t>
            </a:r>
          </a:p>
          <a:p>
            <a:pPr marL="0" indent="0">
              <a:buNone/>
            </a:pPr>
            <a:r>
              <a:rPr lang="en-US" altLang="ko-KR" sz="2400" dirty="0"/>
              <a:t>          memory.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398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Aligned  and Coalesced memory Access</a:t>
            </a:r>
            <a:endParaRPr lang="ko-KR" altLang="en-US" sz="36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874413"/>
              </p:ext>
            </p:extLst>
          </p:nvPr>
        </p:nvGraphicFramePr>
        <p:xfrm>
          <a:off x="395536" y="2132856"/>
          <a:ext cx="8331200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15616" y="1812118"/>
            <a:ext cx="48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128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12360" y="181211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lt"/>
              </a:rPr>
              <a:t>256</a:t>
            </a:r>
            <a:endParaRPr lang="ko-KR" altLang="en-US" sz="12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5776" y="242088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Memory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983239"/>
              </p:ext>
            </p:extLst>
          </p:nvPr>
        </p:nvGraphicFramePr>
        <p:xfrm>
          <a:off x="1259632" y="3284984"/>
          <a:ext cx="6664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1520" y="3789040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+mn-lt"/>
              </a:rPr>
              <a:t>threadId</a:t>
            </a:r>
            <a:endParaRPr lang="ko-KR" altLang="en-US" sz="16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9632" y="378904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+mn-lt"/>
              </a:rPr>
              <a:t>0</a:t>
            </a:r>
            <a:endParaRPr lang="ko-KR" altLang="en-US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10570" y="3789040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+mn-lt"/>
              </a:rPr>
              <a:t>31</a:t>
            </a:r>
            <a:endParaRPr lang="ko-KR" altLang="en-US" sz="1200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335338"/>
              </p:ext>
            </p:extLst>
          </p:nvPr>
        </p:nvGraphicFramePr>
        <p:xfrm>
          <a:off x="1259632" y="4725144"/>
          <a:ext cx="6664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51520" y="508518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sz="1400" dirty="0" err="1">
                <a:latin typeface="+mn-lt"/>
              </a:rPr>
              <a:t>threadId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59632" y="5157192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+mn-lt"/>
              </a:rPr>
              <a:t>0</a:t>
            </a:r>
            <a:endParaRPr lang="ko-KR" altLang="en-US" sz="1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10570" y="5157192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+mn-lt"/>
              </a:rPr>
              <a:t>31</a:t>
            </a:r>
            <a:endParaRPr lang="ko-KR" altLang="en-US" sz="1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07704" y="4365104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misaligned and </a:t>
            </a:r>
            <a:r>
              <a:rPr lang="en-US" altLang="ko-KR" b="1" dirty="0" err="1">
                <a:latin typeface="+mn-lt"/>
              </a:rPr>
              <a:t>uncoalesced</a:t>
            </a:r>
            <a:r>
              <a:rPr lang="en-US" altLang="ko-KR" b="1" dirty="0">
                <a:latin typeface="+mn-lt"/>
              </a:rPr>
              <a:t> access</a:t>
            </a:r>
            <a:endParaRPr lang="ko-KR" altLang="en-US" b="1" dirty="0">
              <a:latin typeface="+mn-lt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1360502" y="2996952"/>
            <a:ext cx="0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1599456" y="2996952"/>
            <a:ext cx="0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1763688" y="2996952"/>
            <a:ext cx="0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1769731" y="4463555"/>
            <a:ext cx="0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1979712" y="4446404"/>
            <a:ext cx="0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747061" y="3005336"/>
            <a:ext cx="620583" cy="1729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1580609" y="3158119"/>
            <a:ext cx="18847" cy="15934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7806428" y="3005336"/>
            <a:ext cx="0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7812360" y="2938603"/>
            <a:ext cx="576064" cy="17958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1550507"/>
            <a:ext cx="1691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lt"/>
              </a:rPr>
              <a:t>Memory Address</a:t>
            </a:r>
            <a:endParaRPr lang="ko-KR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881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Registers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sz="2400" dirty="0"/>
              <a:t>An </a:t>
            </a:r>
            <a:r>
              <a:rPr lang="en-US" altLang="ko-KR" sz="2400" b="1" dirty="0"/>
              <a:t>automatic variable</a:t>
            </a:r>
            <a:r>
              <a:rPr lang="en-US" altLang="ko-KR" sz="2400" dirty="0"/>
              <a:t> is a local </a:t>
            </a:r>
            <a:r>
              <a:rPr lang="en-US" altLang="ko-KR" sz="2400" dirty="0">
                <a:hlinkClick r:id="rId2" tooltip="Variable (programming)"/>
              </a:rPr>
              <a:t>variable</a:t>
            </a:r>
            <a:r>
              <a:rPr lang="en-US" altLang="ko-KR" sz="2400" dirty="0"/>
              <a:t> which is allocated and deallocated automatically when program flow enters and leaves the variable's scope. </a:t>
            </a:r>
          </a:p>
          <a:p>
            <a:pPr marL="514350" indent="-514350">
              <a:buAutoNum type="arabicPeriod"/>
            </a:pPr>
            <a:r>
              <a:rPr lang="en-US" altLang="ko-KR" sz="2400" dirty="0"/>
              <a:t>An automatic variable declared in a kernel without any other   type qualifiers is stored in a register.</a:t>
            </a:r>
          </a:p>
          <a:p>
            <a:pPr marL="514350" indent="-514350">
              <a:buAutoNum type="arabicPeriod"/>
            </a:pPr>
            <a:r>
              <a:rPr lang="en-US" altLang="ko-KR" sz="2400" dirty="0"/>
              <a:t>Arrays declared in a kernel may be stored in registers.</a:t>
            </a:r>
          </a:p>
          <a:p>
            <a:pPr marL="514350" indent="-514350">
              <a:buAutoNum type="arabicPeriod"/>
            </a:pPr>
            <a:r>
              <a:rPr lang="en-US" altLang="ko-KR" sz="2400" dirty="0"/>
              <a:t>A kernel uses registers to hold frequently accessed thread-private variables.</a:t>
            </a:r>
          </a:p>
          <a:p>
            <a:pPr marL="514350" indent="-514350">
              <a:buAutoNum type="arabicPeriod"/>
            </a:pPr>
            <a:r>
              <a:rPr lang="en-US" altLang="ko-KR" sz="2400" dirty="0"/>
              <a:t>Fermi: limit of 63 registers per thread,</a:t>
            </a:r>
          </a:p>
          <a:p>
            <a:pPr marL="514350" indent="-514350">
              <a:buAutoNum type="arabicPeriod"/>
            </a:pPr>
            <a:r>
              <a:rPr lang="en-US" altLang="ko-KR" sz="2400" dirty="0"/>
              <a:t>Kepler: 255 registers per thread.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92957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Global Memory Reads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an SM, 3 data paths:</a:t>
            </a:r>
          </a:p>
          <a:p>
            <a:pPr marL="0" indent="0">
              <a:buNone/>
            </a:pPr>
            <a:r>
              <a:rPr lang="en-US" altLang="ko-KR" dirty="0"/>
              <a:t>	1.L1/L2 cache</a:t>
            </a:r>
          </a:p>
          <a:p>
            <a:pPr marL="0" indent="0">
              <a:buNone/>
            </a:pPr>
            <a:r>
              <a:rPr lang="en-US" altLang="ko-KR" dirty="0"/>
              <a:t>	2.Constant cache</a:t>
            </a:r>
          </a:p>
          <a:p>
            <a:pPr marL="0" indent="0">
              <a:buNone/>
            </a:pPr>
            <a:r>
              <a:rPr lang="en-US" altLang="ko-KR" dirty="0"/>
              <a:t>	3.Read-only cache</a:t>
            </a:r>
          </a:p>
          <a:p>
            <a:r>
              <a:rPr lang="en-US" altLang="ko-KR" sz="2400" dirty="0"/>
              <a:t>L1 cache is enabled for global memory loads on Fermi devices and disabled on K40 and later GPUs.</a:t>
            </a:r>
          </a:p>
          <a:p>
            <a:pPr marL="0" indent="0">
              <a:buNone/>
            </a:pPr>
            <a:r>
              <a:rPr lang="en-US" altLang="ko-KR" sz="2400" dirty="0"/>
              <a:t>   Compiling with -</a:t>
            </a:r>
            <a:r>
              <a:rPr lang="en-US" altLang="ko-KR" sz="2400" dirty="0" err="1"/>
              <a:t>Xptxas</a:t>
            </a:r>
            <a:r>
              <a:rPr lang="en-US" altLang="ko-KR" sz="2400" dirty="0"/>
              <a:t> –</a:t>
            </a:r>
            <a:r>
              <a:rPr lang="en-US" altLang="ko-KR" sz="2400" dirty="0" err="1"/>
              <a:t>dlcm</a:t>
            </a:r>
            <a:r>
              <a:rPr lang="en-US" altLang="ko-KR" sz="2400" dirty="0"/>
              <a:t>=cg</a:t>
            </a:r>
            <a:r>
              <a:rPr lang="ko-KR" altLang="en-US" sz="2400" dirty="0"/>
              <a:t> </a:t>
            </a:r>
            <a:r>
              <a:rPr lang="en-US" altLang="ko-KR" sz="2400" dirty="0"/>
              <a:t>to disable L1.</a:t>
            </a:r>
          </a:p>
          <a:p>
            <a:pPr marL="0" indent="0">
              <a:buNone/>
            </a:pPr>
            <a:r>
              <a:rPr lang="en-US" altLang="ko-KR" sz="2400" dirty="0"/>
              <a:t>   Enabling L1: -</a:t>
            </a:r>
            <a:r>
              <a:rPr lang="en-US" altLang="ko-KR" sz="2400" dirty="0" err="1"/>
              <a:t>Xptxas</a:t>
            </a:r>
            <a:r>
              <a:rPr lang="en-US" altLang="ko-KR" sz="2400" dirty="0"/>
              <a:t>  </a:t>
            </a:r>
            <a:r>
              <a:rPr lang="en-US" altLang="ko-KR" sz="2400" dirty="0" err="1"/>
              <a:t>dlcm</a:t>
            </a:r>
            <a:r>
              <a:rPr lang="en-US" altLang="ko-KR" sz="2400" dirty="0"/>
              <a:t>=ca 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endParaRPr lang="ko-KR" altLang="en-US" dirty="0"/>
          </a:p>
        </p:txBody>
      </p:sp>
      <p:sp>
        <p:nvSpPr>
          <p:cNvPr id="4" name="왼쪽 중괄호 3"/>
          <p:cNvSpPr/>
          <p:nvPr/>
        </p:nvSpPr>
        <p:spPr>
          <a:xfrm rot="10800000">
            <a:off x="4499992" y="2924944"/>
            <a:ext cx="288032" cy="86409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/>
          <p:nvPr/>
        </p:nvCxnSpPr>
        <p:spPr>
          <a:xfrm>
            <a:off x="1979712" y="2636912"/>
            <a:ext cx="2664296" cy="288032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763688" y="2204864"/>
            <a:ext cx="36004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70982" y="2925240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lt"/>
              </a:rPr>
              <a:t>Explicit management needed</a:t>
            </a:r>
            <a:endParaRPr lang="ko-KR" altLang="en-US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23238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Cached(L1)  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L1-cached load operations are serviced at the granularity of an L1 cache line, 128-bytes.</a:t>
            </a:r>
          </a:p>
          <a:p>
            <a:r>
              <a:rPr lang="en-US" altLang="ko-KR" dirty="0"/>
              <a:t>Each thread requests a 4-byte at a time.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455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Cached Loads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3140968"/>
            <a:ext cx="8640960" cy="792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189682"/>
              </p:ext>
            </p:extLst>
          </p:nvPr>
        </p:nvGraphicFramePr>
        <p:xfrm>
          <a:off x="1239520" y="2132856"/>
          <a:ext cx="6664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>
            <a:off x="1539823" y="2430437"/>
            <a:ext cx="23224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763688" y="2430437"/>
            <a:ext cx="23224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596336" y="2430437"/>
            <a:ext cx="23224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7812360" y="2430437"/>
            <a:ext cx="23224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59632" y="3139832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981535" y="3140968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59632" y="40050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128</a:t>
            </a:r>
            <a:endParaRPr lang="ko-KR" altLang="en-US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81535" y="4005064"/>
            <a:ext cx="76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256</a:t>
            </a:r>
            <a:endParaRPr lang="ko-KR" altLang="en-US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11760" y="263691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Addresses from a warp</a:t>
            </a:r>
            <a:endParaRPr lang="ko-KR" altLang="en-US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71800" y="34290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Global memory</a:t>
            </a:r>
            <a:endParaRPr lang="ko-KR" altLang="en-US" dirty="0">
              <a:latin typeface="+mn-lt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331640" y="2430437"/>
            <a:ext cx="23224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87624" y="4869160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Aligned?       Coalesced?   How many memory transaction?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58926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Cached Loads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3140968"/>
            <a:ext cx="8640960" cy="792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3859999"/>
              </p:ext>
            </p:extLst>
          </p:nvPr>
        </p:nvGraphicFramePr>
        <p:xfrm>
          <a:off x="1239520" y="2132856"/>
          <a:ext cx="6664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 flipH="1">
            <a:off x="1331640" y="2430437"/>
            <a:ext cx="208183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763688" y="2430437"/>
            <a:ext cx="324036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596336" y="2430437"/>
            <a:ext cx="216024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6948264" y="2430437"/>
            <a:ext cx="864096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59632" y="3139832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981535" y="3140968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59632" y="40050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128</a:t>
            </a:r>
            <a:endParaRPr lang="ko-KR" altLang="en-US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81535" y="4005064"/>
            <a:ext cx="76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256</a:t>
            </a:r>
            <a:endParaRPr lang="ko-KR" altLang="en-US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11760" y="263691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Addresses from a warp</a:t>
            </a:r>
            <a:endParaRPr lang="ko-KR" altLang="en-US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71800" y="34290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Global Memory</a:t>
            </a:r>
            <a:endParaRPr lang="ko-KR" altLang="en-US" dirty="0">
              <a:latin typeface="+mn-lt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331640" y="2430437"/>
            <a:ext cx="1512168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63047" y="4941168"/>
            <a:ext cx="6249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Access is aligned and  randomized within 128 bytes range.</a:t>
            </a:r>
          </a:p>
          <a:p>
            <a:r>
              <a:rPr lang="en-US" altLang="ko-KR" dirty="0">
                <a:latin typeface="+mn-lt"/>
              </a:rPr>
              <a:t>How many 128-byte transaction is needed?</a:t>
            </a:r>
          </a:p>
        </p:txBody>
      </p:sp>
    </p:spTree>
    <p:extLst>
      <p:ext uri="{BB962C8B-B14F-4D97-AF65-F5344CB8AC3E}">
        <p14:creationId xmlns:p14="http://schemas.microsoft.com/office/powerpoint/2010/main" val="38956196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Cached Loads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3210675"/>
            <a:ext cx="8640960" cy="792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103897"/>
              </p:ext>
            </p:extLst>
          </p:nvPr>
        </p:nvGraphicFramePr>
        <p:xfrm>
          <a:off x="1239520" y="2132856"/>
          <a:ext cx="6664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 flipH="1">
            <a:off x="827584" y="2430437"/>
            <a:ext cx="712239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1043608" y="2430437"/>
            <a:ext cx="720080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7164288" y="2430437"/>
            <a:ext cx="432048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7380312" y="2430437"/>
            <a:ext cx="420436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59632" y="3139832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981535" y="3140968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59632" y="40050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128</a:t>
            </a:r>
            <a:endParaRPr lang="ko-KR" altLang="en-US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81535" y="4005064"/>
            <a:ext cx="76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256</a:t>
            </a:r>
            <a:endParaRPr lang="ko-KR" altLang="en-US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11760" y="263691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Addresses from a warp</a:t>
            </a:r>
            <a:endParaRPr lang="ko-KR" altLang="en-US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71800" y="34290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Global memory</a:t>
            </a:r>
            <a:endParaRPr lang="ko-KR" altLang="en-US" dirty="0">
              <a:latin typeface="+mn-lt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539552" y="2430437"/>
            <a:ext cx="792088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1640" y="5085184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How many 128-bytes transactions are required?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29866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Cached Loads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3140968"/>
            <a:ext cx="8640960" cy="792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640289"/>
              </p:ext>
            </p:extLst>
          </p:nvPr>
        </p:nvGraphicFramePr>
        <p:xfrm>
          <a:off x="1239520" y="2132856"/>
          <a:ext cx="6664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>
            <a:off x="1539824" y="2430437"/>
            <a:ext cx="3824264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763688" y="2430437"/>
            <a:ext cx="3600400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5364088" y="2430437"/>
            <a:ext cx="2232248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5364088" y="2441122"/>
            <a:ext cx="2436660" cy="6987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59632" y="3139832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981535" y="3140968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59632" y="40050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128</a:t>
            </a:r>
            <a:endParaRPr lang="ko-KR" altLang="en-US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81535" y="4005064"/>
            <a:ext cx="76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256</a:t>
            </a:r>
            <a:endParaRPr lang="ko-KR" altLang="en-US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11760" y="263691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Addresses from a warp</a:t>
            </a:r>
            <a:endParaRPr lang="ko-KR" altLang="en-US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71800" y="34290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Global Memory</a:t>
            </a:r>
            <a:endParaRPr lang="ko-KR" altLang="en-US" dirty="0">
              <a:latin typeface="+mn-lt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331640" y="2430437"/>
            <a:ext cx="4032448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59632" y="5085184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All threads in the request the same address.</a:t>
            </a:r>
          </a:p>
          <a:p>
            <a:r>
              <a:rPr lang="en-US" altLang="ko-KR" dirty="0">
                <a:latin typeface="+mn-lt"/>
              </a:rPr>
              <a:t>Bus utilization?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06095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Cached Loads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3140968"/>
            <a:ext cx="8640960" cy="792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69351"/>
              </p:ext>
            </p:extLst>
          </p:nvPr>
        </p:nvGraphicFramePr>
        <p:xfrm>
          <a:off x="1239520" y="2132856"/>
          <a:ext cx="6664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 flipH="1">
            <a:off x="395536" y="2430437"/>
            <a:ext cx="1144287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763688" y="2430437"/>
            <a:ext cx="324036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596336" y="2430437"/>
            <a:ext cx="1296144" cy="5758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7812360" y="2430436"/>
            <a:ext cx="432048" cy="7200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59632" y="3139832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981535" y="3140968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59632" y="40050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128</a:t>
            </a:r>
            <a:endParaRPr lang="ko-KR" altLang="en-US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81535" y="4005064"/>
            <a:ext cx="76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256</a:t>
            </a:r>
            <a:endParaRPr lang="ko-KR" altLang="en-US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11760" y="263691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Addresses from a warp</a:t>
            </a:r>
            <a:endParaRPr lang="ko-KR" altLang="en-US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71800" y="34290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Global Memory</a:t>
            </a:r>
            <a:endParaRPr lang="ko-KR" altLang="en-US" dirty="0">
              <a:latin typeface="+mn-lt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331640" y="2430437"/>
            <a:ext cx="1512168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13575" y="4941168"/>
            <a:ext cx="6249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Threads in a warp request 32 four bytes addresses scattered all over the global memory.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29923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Uncached</a:t>
            </a:r>
            <a:r>
              <a:rPr lang="en-US" altLang="ko-KR" dirty="0"/>
              <a:t> Loads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Uncached</a:t>
            </a:r>
            <a:r>
              <a:rPr lang="en-US" altLang="ko-KR" dirty="0"/>
              <a:t> loads are performed at the granularity of 32-byte memory segments.</a:t>
            </a:r>
          </a:p>
          <a:p>
            <a:endParaRPr lang="en-US" altLang="ko-KR" dirty="0"/>
          </a:p>
          <a:p>
            <a:r>
              <a:rPr lang="en-US" altLang="ko-KR" dirty="0"/>
              <a:t>At compile time, use </a:t>
            </a:r>
          </a:p>
          <a:p>
            <a:pPr marL="0" indent="0">
              <a:buNone/>
            </a:pPr>
            <a:r>
              <a:rPr lang="en-US" altLang="ko-KR" dirty="0"/>
              <a:t>	-</a:t>
            </a:r>
            <a:r>
              <a:rPr lang="en-US" altLang="ko-KR" dirty="0" err="1"/>
              <a:t>Xptas</a:t>
            </a:r>
            <a:r>
              <a:rPr lang="en-US" altLang="ko-KR" dirty="0"/>
              <a:t> –</a:t>
            </a:r>
            <a:r>
              <a:rPr lang="en-US" altLang="ko-KR" dirty="0" err="1"/>
              <a:t>dlcm</a:t>
            </a:r>
            <a:r>
              <a:rPr lang="en-US" altLang="ko-KR" dirty="0"/>
              <a:t>=cg   for L1 cache </a:t>
            </a:r>
            <a:r>
              <a:rPr lang="en-US" altLang="ko-KR" dirty="0" err="1"/>
              <a:t>diabled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9834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Uncached</a:t>
            </a:r>
            <a:r>
              <a:rPr lang="en-US" altLang="ko-KR" dirty="0"/>
              <a:t> Loads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7504" y="3150517"/>
            <a:ext cx="8640960" cy="792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105935"/>
              </p:ext>
            </p:extLst>
          </p:nvPr>
        </p:nvGraphicFramePr>
        <p:xfrm>
          <a:off x="1239520" y="2132856"/>
          <a:ext cx="6664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>
            <a:off x="1539824" y="2430437"/>
            <a:ext cx="0" cy="709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753105" y="2430436"/>
            <a:ext cx="0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596336" y="2430437"/>
            <a:ext cx="0" cy="709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7812360" y="2430436"/>
            <a:ext cx="0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59632" y="3139832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981535" y="3140968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59632" y="40050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128</a:t>
            </a:r>
            <a:endParaRPr lang="ko-KR" altLang="en-US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81535" y="4005064"/>
            <a:ext cx="76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256</a:t>
            </a:r>
            <a:endParaRPr lang="ko-KR" altLang="en-US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11760" y="263691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Addresses from a warp</a:t>
            </a:r>
            <a:endParaRPr lang="ko-KR" altLang="en-US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71800" y="34290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Global Memory</a:t>
            </a:r>
            <a:endParaRPr lang="ko-KR" altLang="en-US" dirty="0">
              <a:latin typeface="+mn-lt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331640" y="2430437"/>
            <a:ext cx="0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13575" y="4941168"/>
            <a:ext cx="624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Aligned and coalesced memory access</a:t>
            </a:r>
            <a:endParaRPr lang="ko-KR" altLang="en-US" dirty="0">
              <a:latin typeface="+mn-lt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300192" y="3139831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915816" y="3150517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605087" y="3150517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15816" y="40050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160</a:t>
            </a:r>
            <a:endParaRPr lang="ko-KR" altLang="en-US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05087" y="4005064"/>
            <a:ext cx="104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192</a:t>
            </a:r>
            <a:endParaRPr lang="ko-KR" altLang="en-US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00192" y="400506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224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22177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Uncached</a:t>
            </a:r>
            <a:r>
              <a:rPr lang="en-US" altLang="ko-KR" dirty="0"/>
              <a:t> Loads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7504" y="3150517"/>
            <a:ext cx="8640960" cy="792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904503"/>
              </p:ext>
            </p:extLst>
          </p:nvPr>
        </p:nvGraphicFramePr>
        <p:xfrm>
          <a:off x="1239520" y="2132856"/>
          <a:ext cx="6664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 flipH="1">
            <a:off x="755576" y="2430437"/>
            <a:ext cx="784248" cy="709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1101867" y="2430435"/>
            <a:ext cx="605405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5724128" y="2430437"/>
            <a:ext cx="1872208" cy="709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6156176" y="2430436"/>
            <a:ext cx="1656184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59632" y="3139832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981535" y="3140968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59632" y="40050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128</a:t>
            </a:r>
            <a:endParaRPr lang="ko-KR" altLang="en-US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81535" y="4005064"/>
            <a:ext cx="76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256</a:t>
            </a:r>
            <a:endParaRPr lang="ko-KR" altLang="en-US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11760" y="263691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Addresses from a warp</a:t>
            </a:r>
            <a:endParaRPr lang="ko-KR" altLang="en-US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71800" y="34290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Global Memory</a:t>
            </a:r>
            <a:endParaRPr lang="ko-KR" altLang="en-US" dirty="0">
              <a:latin typeface="+mn-lt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395536" y="2430436"/>
            <a:ext cx="864096" cy="709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53105" y="5013176"/>
            <a:ext cx="6249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 All threads in a warp requests 32 consecutive 4-bytes data. All accesses fall within 5 segments.</a:t>
            </a:r>
            <a:endParaRPr lang="ko-KR" altLang="en-US" dirty="0">
              <a:latin typeface="+mn-lt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300192" y="3139831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915816" y="3150517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605087" y="3150517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15816" y="40050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160</a:t>
            </a:r>
            <a:endParaRPr lang="ko-KR" altLang="en-US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05087" y="4005064"/>
            <a:ext cx="104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192</a:t>
            </a:r>
            <a:endParaRPr lang="ko-KR" altLang="en-US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00192" y="400506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224</a:t>
            </a:r>
            <a:endParaRPr lang="ko-KR" altLang="en-US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60032" y="32849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segment</a:t>
            </a:r>
            <a:endParaRPr lang="ko-KR" alt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400506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64</a:t>
            </a:r>
            <a:endParaRPr lang="ko-KR" altLang="en-US" dirty="0">
              <a:latin typeface="+mn-lt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752694" y="3139830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5576" y="40050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96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724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Hierarchy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363087"/>
              </p:ext>
            </p:extLst>
          </p:nvPr>
        </p:nvGraphicFramePr>
        <p:xfrm>
          <a:off x="2771800" y="2276872"/>
          <a:ext cx="3322712" cy="3078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Registers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Caches(</a:t>
                      </a:r>
                      <a:r>
                        <a:rPr lang="en-US" altLang="ko-KR" dirty="0" err="1"/>
                        <a:t>Primary,Secondary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00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Main Memory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0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Disk Memory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43608" y="22768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Fastest(~2ns)</a:t>
            </a:r>
            <a:endParaRPr lang="ko-KR" altLang="en-US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0912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Slowest( 1~6ms)</a:t>
            </a:r>
            <a:endParaRPr lang="ko-KR" alt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44208" y="22768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smallest</a:t>
            </a:r>
            <a:endParaRPr lang="ko-KR" alt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4208" y="443711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biggest</a:t>
            </a:r>
            <a:endParaRPr lang="ko-KR" altLang="en-US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1916832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lt"/>
              </a:rPr>
              <a:t>Speed</a:t>
            </a:r>
            <a:endParaRPr lang="ko-KR" altLang="en-US" sz="20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00192" y="191683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lt"/>
              </a:rPr>
              <a:t>Size</a:t>
            </a:r>
            <a:endParaRPr lang="ko-KR" altLang="en-US" sz="20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278092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(~4ns, ~30ns)</a:t>
            </a:r>
            <a:endParaRPr lang="ko-KR" alt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616" y="350100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~220ns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87606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Uncached</a:t>
            </a:r>
            <a:r>
              <a:rPr lang="en-US" altLang="ko-KR" dirty="0"/>
              <a:t> Loads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4607" y="3139831"/>
            <a:ext cx="8640960" cy="792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857268"/>
              </p:ext>
            </p:extLst>
          </p:nvPr>
        </p:nvGraphicFramePr>
        <p:xfrm>
          <a:off x="1239520" y="2132856"/>
          <a:ext cx="6664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>
            <a:off x="1539824" y="2430437"/>
            <a:ext cx="4184304" cy="709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753105" y="2430436"/>
            <a:ext cx="4043031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5724128" y="2430437"/>
            <a:ext cx="1872208" cy="709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5796136" y="2430436"/>
            <a:ext cx="2016224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59632" y="3139832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981535" y="3140968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59632" y="40050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128</a:t>
            </a:r>
            <a:endParaRPr lang="ko-KR" altLang="en-US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81535" y="4005064"/>
            <a:ext cx="76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256</a:t>
            </a:r>
            <a:endParaRPr lang="ko-KR" altLang="en-US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11760" y="263691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Addresses from a warp</a:t>
            </a:r>
            <a:endParaRPr lang="ko-KR" altLang="en-US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71800" y="34290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Global Memory</a:t>
            </a:r>
            <a:endParaRPr lang="ko-KR" altLang="en-US" dirty="0">
              <a:latin typeface="+mn-lt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401772" y="2441123"/>
            <a:ext cx="3456384" cy="709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13575" y="4941168"/>
            <a:ext cx="624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All </a:t>
            </a:r>
            <a:r>
              <a:rPr lang="en-US" altLang="ko-KR" dirty="0" err="1">
                <a:latin typeface="+mn-lt"/>
              </a:rPr>
              <a:t>accsses</a:t>
            </a:r>
            <a:r>
              <a:rPr lang="en-US" altLang="ko-KR" dirty="0">
                <a:latin typeface="+mn-lt"/>
              </a:rPr>
              <a:t> request the same data.</a:t>
            </a:r>
            <a:endParaRPr lang="ko-KR" altLang="en-US" dirty="0">
              <a:latin typeface="+mn-lt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300192" y="3139831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915816" y="3150517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605087" y="3150517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15816" y="40050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160</a:t>
            </a:r>
            <a:endParaRPr lang="ko-KR" altLang="en-US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05087" y="4005064"/>
            <a:ext cx="104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192</a:t>
            </a:r>
            <a:endParaRPr lang="ko-KR" altLang="en-US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00192" y="400506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224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67525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Misaligned Read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__global__ void </a:t>
            </a:r>
            <a:r>
              <a:rPr lang="en-US" altLang="ko-KR" sz="2400" dirty="0" err="1"/>
              <a:t>readOffset</a:t>
            </a:r>
            <a:r>
              <a:rPr lang="en-US" altLang="ko-KR" sz="2400" dirty="0"/>
              <a:t>(float *A, float *B, float *C, 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n,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offset) {</a:t>
            </a:r>
          </a:p>
          <a:p>
            <a:pPr marL="0" indent="0">
              <a:buNone/>
            </a:pPr>
            <a:r>
              <a:rPr lang="en-US" altLang="ko-KR" sz="2400" dirty="0"/>
              <a:t>	unsigned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i=</a:t>
            </a:r>
            <a:r>
              <a:rPr lang="en-US" altLang="ko-KR" sz="2400" dirty="0" err="1"/>
              <a:t>blockIdx.x</a:t>
            </a:r>
            <a:r>
              <a:rPr lang="en-US" altLang="ko-KR" sz="2400" dirty="0"/>
              <a:t> * </a:t>
            </a:r>
            <a:r>
              <a:rPr lang="en-US" altLang="ko-KR" sz="2400" dirty="0" err="1"/>
              <a:t>blockDim.x</a:t>
            </a:r>
            <a:r>
              <a:rPr lang="en-US" altLang="ko-KR" sz="2400" dirty="0"/>
              <a:t> + </a:t>
            </a:r>
            <a:r>
              <a:rPr lang="en-US" altLang="ko-KR" sz="2400" dirty="0" err="1"/>
              <a:t>threadIdx.x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	unsigned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k= i + offset;</a:t>
            </a:r>
          </a:p>
          <a:p>
            <a:pPr marL="0" indent="0">
              <a:buNone/>
            </a:pPr>
            <a:r>
              <a:rPr lang="en-US" altLang="ko-KR" sz="2400" dirty="0"/>
              <a:t>	if( k&lt;n) C[i] =A[k] + B[k];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875103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960438"/>
          </a:xfrm>
        </p:spPr>
        <p:txBody>
          <a:bodyPr/>
          <a:lstStyle/>
          <a:p>
            <a:r>
              <a:rPr lang="en-US" altLang="ko-KR" dirty="0"/>
              <a:t>Global Load Efficiency</a:t>
            </a:r>
            <a:br>
              <a:rPr lang="en-US" altLang="ko-KR" dirty="0"/>
            </a:br>
            <a:r>
              <a:rPr lang="en-US" altLang="ko-KR" dirty="0" err="1"/>
              <a:t>gld_efficiency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/>
              <a:t>gld_efficiency</a:t>
            </a:r>
            <a:r>
              <a:rPr lang="en-US" altLang="ko-KR" b="1" dirty="0"/>
              <a:t> =		</a:t>
            </a:r>
          </a:p>
          <a:p>
            <a:pPr marL="0" indent="0">
              <a:buNone/>
            </a:pPr>
            <a:r>
              <a:rPr lang="en-US" altLang="ko-KR" b="1" dirty="0"/>
              <a:t>(Requested Global Memory Load Throughput)/</a:t>
            </a:r>
          </a:p>
          <a:p>
            <a:pPr marL="0" indent="0">
              <a:buNone/>
            </a:pPr>
            <a:r>
              <a:rPr lang="en-US" altLang="ko-KR" b="1" dirty="0"/>
              <a:t>(Required Global Memory Load Throughput)</a:t>
            </a:r>
          </a:p>
          <a:p>
            <a:pPr marL="0" indent="0"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8077514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$</a:t>
            </a:r>
            <a:r>
              <a:rPr lang="en-US" altLang="ko-KR" sz="2800" dirty="0" err="1"/>
              <a:t>nvprof</a:t>
            </a:r>
            <a:r>
              <a:rPr lang="en-US" altLang="ko-KR" sz="2800" dirty="0"/>
              <a:t> –metrics </a:t>
            </a:r>
            <a:r>
              <a:rPr lang="en-US" altLang="ko-KR" sz="2800" dirty="0" err="1"/>
              <a:t>gld_transactions</a:t>
            </a:r>
            <a:r>
              <a:rPr lang="en-US" altLang="ko-KR" sz="2800" dirty="0"/>
              <a:t> ./</a:t>
            </a:r>
            <a:r>
              <a:rPr lang="en-US" altLang="ko-KR" sz="2800" dirty="0" err="1"/>
              <a:t>readSegment</a:t>
            </a:r>
            <a:r>
              <a:rPr lang="en-US" altLang="ko-KR" sz="2800" dirty="0"/>
              <a:t> 0</a:t>
            </a:r>
            <a:endParaRPr lang="ko-KR" altLang="en-US" sz="2800" dirty="0"/>
          </a:p>
        </p:txBody>
      </p:sp>
      <p:pic>
        <p:nvPicPr>
          <p:cNvPr id="1027" name="Picture 3" descr="F:\readEfficiency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76835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readEfficiency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80" y="3284984"/>
            <a:ext cx="771525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readEfficiency1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45" y="5085184"/>
            <a:ext cx="7702551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2555776" y="1772816"/>
            <a:ext cx="122413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708176" y="3032956"/>
            <a:ext cx="122413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815105" y="4833156"/>
            <a:ext cx="122413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668344" y="2429272"/>
            <a:ext cx="1224136" cy="5040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668344" y="3789040"/>
            <a:ext cx="1224136" cy="5040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668344" y="5478884"/>
            <a:ext cx="1224136" cy="5040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9060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Global Memory Writes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L1 cache is not used for store operations.</a:t>
            </a:r>
          </a:p>
          <a:p>
            <a:r>
              <a:rPr lang="en-US" altLang="ko-KR" dirty="0"/>
              <a:t>L2 cache is used before being sent to device memory.</a:t>
            </a:r>
          </a:p>
          <a:p>
            <a:r>
              <a:rPr lang="en-US" altLang="ko-KR" dirty="0"/>
              <a:t>Store operation is performed at a 32-byte segment granularity.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561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gst_efficiency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 err="1"/>
              <a:t>gst_efficiency</a:t>
            </a:r>
            <a:r>
              <a:rPr lang="en-US" altLang="ko-KR" sz="2800" dirty="0"/>
              <a:t>: global store </a:t>
            </a:r>
            <a:r>
              <a:rPr lang="en-US" altLang="ko-KR" sz="2800" dirty="0" err="1"/>
              <a:t>effriciency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--global__ void </a:t>
            </a:r>
            <a:r>
              <a:rPr lang="en-US" altLang="ko-KR" sz="1800" dirty="0" err="1"/>
              <a:t>writeOffset</a:t>
            </a:r>
            <a:r>
              <a:rPr lang="en-US" altLang="ko-KR" sz="1800" dirty="0"/>
              <a:t>(float *A, float *B, float *C, </a:t>
            </a:r>
            <a:r>
              <a:rPr lang="en-US" altLang="ko-KR" sz="1800" dirty="0" err="1"/>
              <a:t>const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n,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offset){</a:t>
            </a:r>
          </a:p>
          <a:p>
            <a:pPr marL="0" indent="0">
              <a:buNone/>
            </a:pPr>
            <a:r>
              <a:rPr lang="en-US" altLang="ko-KR" sz="1800" dirty="0"/>
              <a:t>	unsigned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=</a:t>
            </a:r>
            <a:r>
              <a:rPr lang="en-US" altLang="ko-KR" sz="1800" dirty="0" err="1"/>
              <a:t>blockIdx.x</a:t>
            </a:r>
            <a:r>
              <a:rPr lang="en-US" altLang="ko-KR" sz="1800" dirty="0"/>
              <a:t> * </a:t>
            </a:r>
            <a:r>
              <a:rPr lang="en-US" altLang="ko-KR" sz="1800" dirty="0" err="1"/>
              <a:t>blockDim.x</a:t>
            </a:r>
            <a:r>
              <a:rPr lang="en-US" altLang="ko-KR" sz="1800" dirty="0"/>
              <a:t> + </a:t>
            </a:r>
            <a:r>
              <a:rPr lang="en-US" altLang="ko-KR" sz="1800" dirty="0" err="1"/>
              <a:t>threadIdx.x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/>
              <a:t>	unsigned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k=</a:t>
            </a:r>
            <a:r>
              <a:rPr lang="en-US" altLang="ko-KR" sz="1800" dirty="0" err="1"/>
              <a:t>i+</a:t>
            </a:r>
            <a:r>
              <a:rPr lang="en-US" altLang="ko-KR" sz="1800" dirty="0" err="1">
                <a:solidFill>
                  <a:srgbClr val="FF0000"/>
                </a:solidFill>
              </a:rPr>
              <a:t>offset</a:t>
            </a:r>
            <a:r>
              <a:rPr lang="en-US" altLang="ko-KR" sz="18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	if(k&lt;n) C[k]=A[</a:t>
            </a:r>
            <a:r>
              <a:rPr lang="en-US" altLang="ko-KR" sz="1800" dirty="0" err="1">
                <a:solidFill>
                  <a:srgbClr val="FF0000"/>
                </a:solidFill>
              </a:rPr>
              <a:t>i</a:t>
            </a:r>
            <a:r>
              <a:rPr lang="en-US" altLang="ko-KR" sz="1800" dirty="0">
                <a:solidFill>
                  <a:srgbClr val="FF0000"/>
                </a:solidFill>
              </a:rPr>
              <a:t>] + B[</a:t>
            </a:r>
            <a:r>
              <a:rPr lang="en-US" altLang="ko-KR" sz="1800" dirty="0" err="1">
                <a:solidFill>
                  <a:srgbClr val="FF0000"/>
                </a:solidFill>
              </a:rPr>
              <a:t>i</a:t>
            </a:r>
            <a:r>
              <a:rPr lang="en-US" altLang="ko-KR" sz="1800" dirty="0">
                <a:solidFill>
                  <a:srgbClr val="FF0000"/>
                </a:solidFill>
              </a:rPr>
              <a:t>];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$</a:t>
            </a:r>
            <a:r>
              <a:rPr lang="en-US" altLang="ko-KR" sz="2800" dirty="0" err="1"/>
              <a:t>nvprof</a:t>
            </a:r>
            <a:r>
              <a:rPr lang="en-US" altLang="ko-KR" sz="2800" dirty="0"/>
              <a:t> --metrics </a:t>
            </a:r>
            <a:r>
              <a:rPr lang="en-US" altLang="ko-KR" sz="2800" dirty="0" err="1"/>
              <a:t>gst_efficiency</a:t>
            </a:r>
            <a:r>
              <a:rPr lang="en-US" altLang="ko-KR" sz="2800" dirty="0"/>
              <a:t>  --metrics </a:t>
            </a:r>
            <a:r>
              <a:rPr lang="en-US" altLang="ko-KR" sz="2800" dirty="0" err="1"/>
              <a:t>gld_efficiency</a:t>
            </a:r>
            <a:r>
              <a:rPr lang="ko-KR" altLang="en-US" sz="2800" dirty="0"/>
              <a:t> </a:t>
            </a:r>
            <a:r>
              <a:rPr lang="en-US" altLang="ko-KR" sz="2800" dirty="0"/>
              <a:t>./</a:t>
            </a:r>
            <a:r>
              <a:rPr lang="en-US" altLang="ko-KR" sz="2800" dirty="0" err="1"/>
              <a:t>writeSegment</a:t>
            </a:r>
            <a:r>
              <a:rPr lang="en-US" altLang="ko-KR" sz="2800" dirty="0"/>
              <a:t> 11</a:t>
            </a:r>
            <a:endParaRPr lang="ko-KR" altLang="en-US" sz="2800" dirty="0"/>
          </a:p>
        </p:txBody>
      </p:sp>
      <p:sp>
        <p:nvSpPr>
          <p:cNvPr id="4" name="타원 3"/>
          <p:cNvSpPr/>
          <p:nvPr/>
        </p:nvSpPr>
        <p:spPr>
          <a:xfrm>
            <a:off x="2699792" y="4797152"/>
            <a:ext cx="792088" cy="100811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3491880" y="5475187"/>
            <a:ext cx="792088" cy="875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11960" y="533430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offset value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76197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Global Memory Writes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4607" y="3139831"/>
            <a:ext cx="8640960" cy="792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620755"/>
              </p:ext>
            </p:extLst>
          </p:nvPr>
        </p:nvGraphicFramePr>
        <p:xfrm>
          <a:off x="1239520" y="2132856"/>
          <a:ext cx="6664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 flipH="1">
            <a:off x="1539824" y="2430437"/>
            <a:ext cx="1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758397" y="2430435"/>
            <a:ext cx="0" cy="7200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3419872" y="2430437"/>
            <a:ext cx="4176464" cy="709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3779912" y="2430436"/>
            <a:ext cx="4032448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59632" y="3139832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981535" y="3140968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59632" y="40050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128</a:t>
            </a:r>
            <a:endParaRPr lang="ko-KR" altLang="en-US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81535" y="4005064"/>
            <a:ext cx="76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256</a:t>
            </a:r>
            <a:endParaRPr lang="ko-KR" altLang="en-US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11760" y="263691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Addresses from a warp</a:t>
            </a:r>
            <a:endParaRPr lang="ko-KR" altLang="en-US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71800" y="34290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Global Memory</a:t>
            </a:r>
            <a:endParaRPr lang="ko-KR" altLang="en-US" dirty="0">
              <a:latin typeface="+mn-lt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401772" y="2441123"/>
            <a:ext cx="1882196" cy="6987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13575" y="4941168"/>
            <a:ext cx="6249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Accesses are aligned and the addresses accessed are in a consecutive 64-byte(2 segments) range.</a:t>
            </a:r>
            <a:endParaRPr lang="ko-KR" altLang="en-US" dirty="0">
              <a:latin typeface="+mn-lt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300192" y="3139831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915816" y="3150517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605087" y="3150517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15816" y="40050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160</a:t>
            </a:r>
            <a:endParaRPr lang="ko-KR" altLang="en-US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05087" y="4005064"/>
            <a:ext cx="104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192</a:t>
            </a:r>
            <a:endParaRPr lang="ko-KR" altLang="en-US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00192" y="400506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224</a:t>
            </a:r>
            <a:endParaRPr lang="ko-KR" altLang="en-US" dirty="0">
              <a:latin typeface="+mn-lt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1357889" y="2441123"/>
            <a:ext cx="1" cy="6987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259632" y="3139831"/>
            <a:ext cx="3345455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3838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 of Structure ,</a:t>
            </a:r>
            <a:br>
              <a:rPr lang="en-US" altLang="ko-KR" dirty="0"/>
            </a:br>
            <a:r>
              <a:rPr lang="en-US" altLang="ko-KR" dirty="0"/>
              <a:t> Structure of Array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/>
          <a:lstStyle/>
          <a:p>
            <a:r>
              <a:rPr lang="en-US" altLang="ko-KR" sz="2400" dirty="0"/>
              <a:t>Array of Structure(AOS)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struct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innerStruct</a:t>
            </a:r>
            <a:r>
              <a:rPr lang="en-US" altLang="ko-KR" sz="2400" dirty="0"/>
              <a:t> {</a:t>
            </a:r>
          </a:p>
          <a:p>
            <a:pPr marL="0" indent="0">
              <a:buNone/>
            </a:pPr>
            <a:r>
              <a:rPr lang="en-US" altLang="ko-KR" sz="2400" dirty="0"/>
              <a:t>		float x;</a:t>
            </a:r>
          </a:p>
          <a:p>
            <a:pPr marL="0" indent="0">
              <a:buNone/>
            </a:pPr>
            <a:r>
              <a:rPr lang="en-US" altLang="ko-KR" sz="2400" dirty="0"/>
              <a:t>		float y;</a:t>
            </a:r>
          </a:p>
          <a:p>
            <a:pPr marL="0" indent="0">
              <a:buNone/>
            </a:pPr>
            <a:r>
              <a:rPr lang="en-US" altLang="ko-KR" sz="2400" dirty="0"/>
              <a:t>	}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struct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innerStruct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myAoS</a:t>
            </a:r>
            <a:r>
              <a:rPr lang="en-US" altLang="ko-KR" sz="2400" dirty="0"/>
              <a:t>[N];</a:t>
            </a:r>
          </a:p>
          <a:p>
            <a:r>
              <a:rPr lang="en-US" altLang="ko-KR" sz="2400" dirty="0"/>
              <a:t>Structure of Array(SOA)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struct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innerArray</a:t>
            </a: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	float x[N];</a:t>
            </a:r>
          </a:p>
          <a:p>
            <a:pPr marL="0" indent="0">
              <a:buNone/>
            </a:pPr>
            <a:r>
              <a:rPr lang="en-US" altLang="ko-KR" sz="2400" dirty="0"/>
              <a:t>		float y[N];</a:t>
            </a:r>
          </a:p>
          <a:p>
            <a:pPr marL="0" indent="0">
              <a:buNone/>
            </a:pPr>
            <a:r>
              <a:rPr lang="en-US" altLang="ko-KR" sz="2400" dirty="0"/>
              <a:t>	}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struct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innerArray</a:t>
            </a:r>
            <a:r>
              <a:rPr lang="en-US" altLang="ko-KR" sz="2400" dirty="0"/>
              <a:t> </a:t>
            </a:r>
            <a:r>
              <a:rPr lang="en-US" altLang="ko-KR" sz="2400" dirty="0" err="1"/>
              <a:t>mySOA</a:t>
            </a:r>
            <a:r>
              <a:rPr lang="en-US" altLang="ko-KR" sz="2400" dirty="0"/>
              <a:t>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73479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AOS and SOA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141966"/>
              </p:ext>
            </p:extLst>
          </p:nvPr>
        </p:nvGraphicFramePr>
        <p:xfrm>
          <a:off x="1259632" y="1988840"/>
          <a:ext cx="57606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4473173"/>
              </p:ext>
            </p:extLst>
          </p:nvPr>
        </p:nvGraphicFramePr>
        <p:xfrm>
          <a:off x="1457400" y="3798332"/>
          <a:ext cx="57606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59632" y="162880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AOS Memory Layout</a:t>
            </a:r>
            <a:endParaRPr lang="ko-KR" alt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3648" y="342900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SOA Memory Layout</a:t>
            </a:r>
            <a:endParaRPr lang="ko-KR" altLang="en-US" dirty="0">
              <a:latin typeface="+mn-lt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475656" y="234888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1691680" y="414908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2699792" y="2343331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3851920" y="234888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5004048" y="234888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6156176" y="234888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2372998" y="414908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2882768" y="414908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3419872" y="410070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995936" y="414908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31640" y="291939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t0</a:t>
            </a:r>
            <a:endParaRPr lang="ko-KR" altLang="en-US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15914" y="29249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t1</a:t>
            </a:r>
            <a:endParaRPr lang="ko-KR" altLang="en-US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35896" y="29249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t2</a:t>
            </a:r>
            <a:endParaRPr lang="ko-KR" altLang="en-US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0032" y="29249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t3</a:t>
            </a:r>
            <a:endParaRPr lang="ko-KR" altLang="en-US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12160" y="29249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t4</a:t>
            </a:r>
            <a:endParaRPr lang="ko-KR" altLang="en-US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62526" y="469022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t4</a:t>
            </a:r>
            <a:endParaRPr lang="ko-KR" altLang="en-US" dirty="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23500" y="470461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t2</a:t>
            </a:r>
            <a:endParaRPr lang="ko-KR" altLang="en-US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75856" y="470645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t3</a:t>
            </a:r>
            <a:endParaRPr lang="ko-KR" altLang="en-US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47436" y="470645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t1</a:t>
            </a:r>
            <a:endParaRPr lang="ko-KR" altLang="en-US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194" y="469022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t0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78598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44624"/>
            <a:ext cx="8229600" cy="960438"/>
          </a:xfrm>
        </p:spPr>
        <p:txBody>
          <a:bodyPr/>
          <a:lstStyle/>
          <a:p>
            <a:r>
              <a:rPr lang="en-US" altLang="ko-KR" dirty="0"/>
              <a:t>Unrolling loops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96752"/>
            <a:ext cx="8686800" cy="4525963"/>
          </a:xfrm>
        </p:spPr>
        <p:txBody>
          <a:bodyPr/>
          <a:lstStyle/>
          <a:p>
            <a:r>
              <a:rPr lang="en-US" altLang="ko-KR" sz="2000" dirty="0"/>
              <a:t>__global__ void </a:t>
            </a:r>
            <a:r>
              <a:rPr lang="en-US" altLang="ko-KR" sz="2000" dirty="0" err="1"/>
              <a:t>readOffset</a:t>
            </a:r>
            <a:r>
              <a:rPr lang="en-US" altLang="ko-KR" sz="2000" dirty="0"/>
              <a:t>(float *A, float *B, float *C,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n,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offset) {</a:t>
            </a:r>
          </a:p>
          <a:p>
            <a:pPr marL="0" indent="0">
              <a:buNone/>
            </a:pPr>
            <a:r>
              <a:rPr lang="en-US" altLang="ko-KR" sz="2000" dirty="0"/>
              <a:t>	unsigned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</a:t>
            </a:r>
            <a:r>
              <a:rPr lang="en-US" altLang="ko-KR" sz="2000" dirty="0" err="1"/>
              <a:t>blockIdx.x</a:t>
            </a:r>
            <a:r>
              <a:rPr lang="en-US" altLang="ko-KR" sz="2000" dirty="0"/>
              <a:t> * </a:t>
            </a:r>
            <a:r>
              <a:rPr lang="en-US" altLang="ko-KR" sz="2000" dirty="0" err="1"/>
              <a:t>blockDim.x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threadIdx.x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	unsigned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k=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+ offset;</a:t>
            </a:r>
          </a:p>
          <a:p>
            <a:pPr marL="0" indent="0">
              <a:buNone/>
            </a:pPr>
            <a:r>
              <a:rPr lang="en-US" altLang="ko-KR" sz="2000" dirty="0"/>
              <a:t>	if( k&lt;n) C[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 =A[k] + B[k];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  <a:p>
            <a:r>
              <a:rPr lang="en-US" altLang="ko-KR" sz="2000" dirty="0"/>
              <a:t>__global__ void readOffsetUnroll4(float *A, float *B, float *C,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n,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int</a:t>
            </a:r>
            <a:r>
              <a:rPr lang="ko-KR" altLang="en-US" sz="2000" dirty="0"/>
              <a:t> </a:t>
            </a:r>
            <a:r>
              <a:rPr lang="en-US" altLang="ko-KR" sz="2000" dirty="0"/>
              <a:t>offset){</a:t>
            </a:r>
          </a:p>
          <a:p>
            <a:pPr marL="0" indent="0">
              <a:buNone/>
            </a:pPr>
            <a:r>
              <a:rPr lang="en-US" altLang="ko-KR" sz="2000" dirty="0"/>
              <a:t>	unsigned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</a:t>
            </a:r>
            <a:r>
              <a:rPr lang="en-US" altLang="ko-KR" sz="2000" dirty="0" err="1"/>
              <a:t>blockIdx.x</a:t>
            </a:r>
            <a:r>
              <a:rPr lang="en-US" altLang="ko-KR" sz="2000" dirty="0"/>
              <a:t>*</a:t>
            </a:r>
            <a:r>
              <a:rPr lang="en-US" altLang="ko-KR" sz="2000" dirty="0" err="1"/>
              <a:t>blockDim.x</a:t>
            </a:r>
            <a:r>
              <a:rPr lang="en-US" altLang="ko-KR" sz="2000" dirty="0"/>
              <a:t> *4 + </a:t>
            </a:r>
            <a:r>
              <a:rPr lang="en-US" altLang="ko-KR" sz="2000" dirty="0" err="1"/>
              <a:t>threadIdx.x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	if(k+3*</a:t>
            </a:r>
            <a:r>
              <a:rPr lang="en-US" altLang="ko-KR" sz="2000" dirty="0" err="1"/>
              <a:t>blockDim.x</a:t>
            </a:r>
            <a:r>
              <a:rPr lang="en-US" altLang="ko-KR" sz="2000" dirty="0"/>
              <a:t>&lt;n) {</a:t>
            </a:r>
          </a:p>
          <a:p>
            <a:pPr marL="0" indent="0">
              <a:buNone/>
            </a:pPr>
            <a:r>
              <a:rPr lang="en-US" altLang="ko-KR" sz="2000" dirty="0"/>
              <a:t>		C[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]=A[k];</a:t>
            </a:r>
          </a:p>
          <a:p>
            <a:pPr marL="0" indent="0">
              <a:buNone/>
            </a:pPr>
            <a:r>
              <a:rPr lang="en-US" altLang="ko-KR" sz="2000" dirty="0"/>
              <a:t>		C[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blockDim.x</a:t>
            </a:r>
            <a:r>
              <a:rPr lang="en-US" altLang="ko-KR" sz="2000" dirty="0"/>
              <a:t>]	=A[</a:t>
            </a:r>
            <a:r>
              <a:rPr lang="en-US" altLang="ko-KR" sz="2000" dirty="0" err="1"/>
              <a:t>k+blockDim.x</a:t>
            </a:r>
            <a:r>
              <a:rPr lang="en-US" altLang="ko-KR" sz="2000" dirty="0"/>
              <a:t>] + B[</a:t>
            </a:r>
            <a:r>
              <a:rPr lang="en-US" altLang="ko-KR" sz="2000" dirty="0" err="1"/>
              <a:t>k+blockDim.x</a:t>
            </a:r>
            <a:r>
              <a:rPr lang="en-US" altLang="ko-KR" sz="2000" dirty="0"/>
              <a:t>];</a:t>
            </a:r>
          </a:p>
          <a:p>
            <a:pPr marL="0" indent="0">
              <a:buNone/>
            </a:pPr>
            <a:r>
              <a:rPr lang="en-US" altLang="ko-KR" sz="2000" dirty="0"/>
              <a:t>		C[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+ 2*</a:t>
            </a:r>
            <a:r>
              <a:rPr lang="en-US" altLang="ko-KR" sz="2000" dirty="0" err="1"/>
              <a:t>blockDim.x</a:t>
            </a:r>
            <a:r>
              <a:rPr lang="en-US" altLang="ko-KR" sz="2000" dirty="0"/>
              <a:t>]=A[k+2*</a:t>
            </a:r>
            <a:r>
              <a:rPr lang="en-US" altLang="ko-KR" sz="2000" dirty="0" err="1"/>
              <a:t>blockDim.x</a:t>
            </a:r>
            <a:r>
              <a:rPr lang="en-US" altLang="ko-KR" sz="2000" dirty="0"/>
              <a:t>]+B[k+2*</a:t>
            </a:r>
            <a:r>
              <a:rPr lang="en-US" altLang="ko-KR" sz="2000" dirty="0" err="1"/>
              <a:t>blockDim.x</a:t>
            </a:r>
            <a:r>
              <a:rPr lang="en-US" altLang="ko-KR" sz="2000" dirty="0"/>
              <a:t>];</a:t>
            </a:r>
          </a:p>
          <a:p>
            <a:pPr marL="0" indent="0">
              <a:buNone/>
            </a:pPr>
            <a:r>
              <a:rPr lang="en-US" altLang="ko-KR" sz="2000" dirty="0"/>
              <a:t>		C[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+ 3*</a:t>
            </a:r>
            <a:r>
              <a:rPr lang="en-US" altLang="ko-KR" sz="2000" dirty="0" err="1"/>
              <a:t>blockDim.x</a:t>
            </a:r>
            <a:r>
              <a:rPr lang="en-US" altLang="ko-KR" sz="2000" dirty="0"/>
              <a:t>]=A[k+3*block*</a:t>
            </a:r>
            <a:r>
              <a:rPr lang="en-US" altLang="ko-KR" sz="2000" dirty="0" err="1"/>
              <a:t>Dim.x</a:t>
            </a:r>
            <a:r>
              <a:rPr lang="en-US" altLang="ko-KR" sz="2000" dirty="0"/>
              <a:t>]+B[k+3*</a:t>
            </a:r>
            <a:r>
              <a:rPr lang="en-US" altLang="ko-KR" sz="2000" dirty="0" err="1"/>
              <a:t>blockDim.x</a:t>
            </a:r>
            <a:r>
              <a:rPr lang="en-US" altLang="ko-KR" sz="2000" dirty="0"/>
              <a:t>];</a:t>
            </a:r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2905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 of Memory Access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>
                <a:hlinkClick r:id="rId2" tooltip="Time"/>
              </a:rPr>
              <a:t>Tempora</a:t>
            </a:r>
            <a:r>
              <a:rPr lang="en-US" altLang="ko-KR" dirty="0">
                <a:solidFill>
                  <a:srgbClr val="FF0000"/>
                </a:solidFill>
                <a:hlinkClick r:id="rId2" tooltip="Time"/>
              </a:rPr>
              <a:t>l</a:t>
            </a:r>
            <a:r>
              <a:rPr lang="en-US" altLang="ko-KR" u="sng" dirty="0">
                <a:solidFill>
                  <a:srgbClr val="FF0000"/>
                </a:solidFill>
              </a:rPr>
              <a:t> locality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/>
              <a:t>If at one point a particular memory location is referenced, then it is likely that the same location will be referenced again in the near future</a:t>
            </a:r>
          </a:p>
          <a:p>
            <a:r>
              <a:rPr lang="en-US" altLang="ko-KR" u="sng" dirty="0">
                <a:solidFill>
                  <a:srgbClr val="FF0000"/>
                </a:solidFill>
              </a:rPr>
              <a:t>Spatial locality: </a:t>
            </a:r>
            <a:r>
              <a:rPr lang="en-US" altLang="ko-KR" dirty="0"/>
              <a:t>If a particular memory location is referenced at a particular time, then it is likely that nearby memory locations will be referenced in the near future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54450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 Transpose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127008"/>
              </p:ext>
            </p:extLst>
          </p:nvPr>
        </p:nvGraphicFramePr>
        <p:xfrm>
          <a:off x="899592" y="2492896"/>
          <a:ext cx="2232248" cy="2088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60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564314"/>
              </p:ext>
            </p:extLst>
          </p:nvPr>
        </p:nvGraphicFramePr>
        <p:xfrm>
          <a:off x="5436096" y="2204864"/>
          <a:ext cx="1607841" cy="2771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37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59632" y="479715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Matrix</a:t>
            </a:r>
            <a:endParaRPr lang="ko-KR" alt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522920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Transposed Matrix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25901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60438"/>
          </a:xfrm>
        </p:spPr>
        <p:txBody>
          <a:bodyPr/>
          <a:lstStyle/>
          <a:p>
            <a:r>
              <a:rPr lang="en-US" altLang="ko-KR" dirty="0"/>
              <a:t>Presentation Schedule 2</a:t>
            </a:r>
            <a:br>
              <a:rPr lang="en-US" altLang="ko-KR" dirty="0"/>
            </a:br>
            <a:r>
              <a:rPr lang="en-US" altLang="ko-KR" dirty="0"/>
              <a:t>on </a:t>
            </a:r>
            <a:r>
              <a:rPr lang="en-US" altLang="ko-KR" dirty="0">
                <a:solidFill>
                  <a:srgbClr val="FF0000"/>
                </a:solidFill>
              </a:rPr>
              <a:t>23 Mar., 2017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/>
          <a:lstStyle/>
          <a:p>
            <a:r>
              <a:rPr lang="en-US" altLang="ko-KR" dirty="0"/>
              <a:t>Mr. </a:t>
            </a:r>
            <a:r>
              <a:rPr lang="ko-KR" altLang="en-US" dirty="0"/>
              <a:t>기세환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Image Processing with CUDA, </a:t>
            </a:r>
            <a:r>
              <a:rPr lang="en-US" altLang="ko-KR" dirty="0" err="1"/>
              <a:t>Jia</a:t>
            </a:r>
            <a:r>
              <a:rPr lang="en-US" altLang="ko-KR" dirty="0"/>
              <a:t> Tse,2006.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Mr. </a:t>
            </a:r>
            <a:r>
              <a:rPr lang="ko-KR" altLang="en-US" dirty="0"/>
              <a:t>정휘영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Image Convolution with CUDA, Victor 			</a:t>
            </a:r>
            <a:r>
              <a:rPr lang="en-US" altLang="ko-KR" dirty="0" err="1"/>
              <a:t>Podlozhnyuk</a:t>
            </a:r>
            <a:r>
              <a:rPr lang="en-US" altLang="ko-KR" dirty="0"/>
              <a:t>, 2007.</a:t>
            </a:r>
          </a:p>
          <a:p>
            <a:pPr marL="0" lvl="1" indent="0">
              <a:buClr>
                <a:schemeClr val="accent1"/>
              </a:buClr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*Send your presentation file to </a:t>
            </a:r>
          </a:p>
          <a:p>
            <a:pPr marL="0" lvl="1" indent="0">
              <a:buClr>
                <a:schemeClr val="accent1"/>
              </a:buClr>
              <a:buNone/>
            </a:pPr>
            <a:r>
              <a:rPr lang="en-US" altLang="ko-KR" sz="2000" dirty="0"/>
              <a:t>TA  </a:t>
            </a:r>
            <a:r>
              <a:rPr lang="en-US" altLang="ko-KR" sz="2000" dirty="0" err="1"/>
              <a:t>Mr.Kim</a:t>
            </a:r>
            <a:r>
              <a:rPr lang="en-US" altLang="ko-KR" sz="2000" dirty="0"/>
              <a:t> Woo Joong, PhD Student(</a:t>
            </a:r>
            <a:r>
              <a:rPr lang="en-US" altLang="ko-KR" sz="2000" dirty="0">
                <a:hlinkClick r:id="rId2"/>
              </a:rPr>
              <a:t>w.j.kim@kaist.ac.kr</a:t>
            </a:r>
            <a:r>
              <a:rPr lang="en-US" altLang="ko-KR" sz="2000" dirty="0"/>
              <a:t>) before your presentation to upload it to the Web.</a:t>
            </a:r>
          </a:p>
          <a:p>
            <a:pPr marL="0" indent="0">
              <a:buNone/>
            </a:pP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0332" y="6362392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lt"/>
              </a:rPr>
              <a:t>*Homework#2 will be issued on 16 Mar. 2017</a:t>
            </a:r>
            <a:endParaRPr lang="ko-KR" altLang="en-US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67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 arrays referenced with indices whose values cannot be determined at compile time.</a:t>
            </a:r>
          </a:p>
          <a:p>
            <a:r>
              <a:rPr lang="en-US" altLang="ko-KR" dirty="0"/>
              <a:t>Large local structures or array that would consume too much register space.</a:t>
            </a:r>
          </a:p>
          <a:p>
            <a:r>
              <a:rPr lang="en-US" altLang="ko-KR" dirty="0"/>
              <a:t>Any variable that does not fit within the kernel register limit.</a:t>
            </a:r>
          </a:p>
          <a:p>
            <a:r>
              <a:rPr lang="en-US" altLang="ko-KR" dirty="0"/>
              <a:t>Local memory is actually a part of Global memory that has high latency and low bandwidth.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00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 Memory(</a:t>
            </a:r>
            <a:r>
              <a:rPr lang="en-US" altLang="ko-KR" dirty="0" err="1"/>
              <a:t>LMem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too many registers are used,</a:t>
            </a:r>
          </a:p>
          <a:p>
            <a:pPr marL="0" indent="0">
              <a:buNone/>
            </a:pPr>
            <a:r>
              <a:rPr lang="en-US" altLang="ko-KR" dirty="0"/>
              <a:t>too many local variables are </a:t>
            </a:r>
            <a:r>
              <a:rPr lang="en-US" altLang="ko-KR" dirty="0" err="1"/>
              <a:t>used,or</a:t>
            </a:r>
            <a:r>
              <a:rPr lang="en-US" altLang="ko-KR" dirty="0"/>
              <a:t> local variables are arrays, local memory is allocated.</a:t>
            </a:r>
          </a:p>
          <a:p>
            <a:r>
              <a:rPr lang="en-US" altLang="ko-KR" dirty="0" err="1"/>
              <a:t>LMem</a:t>
            </a:r>
            <a:r>
              <a:rPr lang="en-US" altLang="ko-KR" dirty="0"/>
              <a:t> is actually a part of Global Memory(</a:t>
            </a:r>
            <a:r>
              <a:rPr lang="en-US" altLang="ko-KR" dirty="0" err="1"/>
              <a:t>GMem</a:t>
            </a:r>
            <a:r>
              <a:rPr lang="en-US" altLang="ko-KR" dirty="0"/>
              <a:t>).</a:t>
            </a:r>
          </a:p>
          <a:p>
            <a:r>
              <a:rPr lang="en-US" altLang="ko-KR" dirty="0"/>
              <a:t>compiler option: -</a:t>
            </a:r>
            <a:r>
              <a:rPr lang="en-US" altLang="ko-KR" dirty="0" err="1"/>
              <a:t>maxrregcount</a:t>
            </a:r>
            <a:r>
              <a:rPr lang="en-US" altLang="ko-KR" dirty="0"/>
              <a:t>=32 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2800" b="1" dirty="0"/>
              <a:t>//it limits the number of registers 32 per thread.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2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Shared Memory(</a:t>
            </a:r>
            <a:r>
              <a:rPr lang="en-US" altLang="ko-KR" dirty="0" err="1"/>
              <a:t>SMem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 Chip memory,</a:t>
            </a:r>
          </a:p>
          <a:p>
            <a:r>
              <a:rPr lang="en-US" altLang="ko-KR" dirty="0"/>
              <a:t>access speed is the same as the L1 cache,</a:t>
            </a:r>
          </a:p>
          <a:p>
            <a:r>
              <a:rPr lang="en-US" altLang="ko-KR" dirty="0"/>
              <a:t>the size is 16KiB per SM, and easily used by CUDA.</a:t>
            </a:r>
          </a:p>
          <a:p>
            <a:r>
              <a:rPr lang="en-US" altLang="ko-KR" dirty="0"/>
              <a:t>static allocation</a:t>
            </a:r>
          </a:p>
          <a:p>
            <a:pPr marL="0" indent="0">
              <a:buNone/>
            </a:pPr>
            <a:r>
              <a:rPr lang="en-US" altLang="ko-KR" dirty="0"/>
              <a:t>	__shared__ </a:t>
            </a:r>
            <a:r>
              <a:rPr lang="en-US" altLang="ko-KR" dirty="0" err="1"/>
              <a:t>int</a:t>
            </a:r>
            <a:r>
              <a:rPr lang="en-US" altLang="ko-KR" dirty="0"/>
              <a:t> a[1024];</a:t>
            </a:r>
          </a:p>
          <a:p>
            <a:r>
              <a:rPr lang="en-US" altLang="ko-KR" dirty="0"/>
              <a:t>dynamic allocation</a:t>
            </a:r>
          </a:p>
          <a:p>
            <a:pPr marL="0" indent="0">
              <a:buNone/>
            </a:pPr>
            <a:r>
              <a:rPr lang="en-US" altLang="ko-KR" dirty="0"/>
              <a:t>	extern __shared__ </a:t>
            </a:r>
            <a:r>
              <a:rPr lang="en-US" altLang="ko-KR" dirty="0" err="1"/>
              <a:t>int</a:t>
            </a:r>
            <a:r>
              <a:rPr lang="en-US" altLang="ko-KR" dirty="0"/>
              <a:t> b[ ];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565624"/>
      </p:ext>
    </p:extLst>
  </p:cSld>
  <p:clrMapOvr>
    <a:masterClrMapping/>
  </p:clrMapOvr>
</p:sld>
</file>

<file path=ppt/theme/theme1.xml><?xml version="1.0" encoding="utf-8"?>
<a:theme xmlns:a="http://schemas.openxmlformats.org/drawingml/2006/main" name="심플 테마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14259</TotalTime>
  <Words>1886</Words>
  <Application>Microsoft Office PowerPoint</Application>
  <PresentationFormat>화면 슬라이드 쇼(4:3)</PresentationFormat>
  <Paragraphs>556</Paragraphs>
  <Slides>61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8" baseType="lpstr">
      <vt:lpstr>굴림</vt:lpstr>
      <vt:lpstr>맑은 고딕</vt:lpstr>
      <vt:lpstr>Arial</vt:lpstr>
      <vt:lpstr>Times New Roman</vt:lpstr>
      <vt:lpstr>Tw Cen MT</vt:lpstr>
      <vt:lpstr>Wingdings 3</vt:lpstr>
      <vt:lpstr>심플 테마</vt:lpstr>
      <vt:lpstr>Lecture 5 CUDA Memory Architecture </vt:lpstr>
      <vt:lpstr>PowerPoint 프레젠테이션</vt:lpstr>
      <vt:lpstr>CUDA Memory Characteristics</vt:lpstr>
      <vt:lpstr>Registers</vt:lpstr>
      <vt:lpstr>Memory Hierarchy</vt:lpstr>
      <vt:lpstr>Locality of Memory Access</vt:lpstr>
      <vt:lpstr>Local Memory</vt:lpstr>
      <vt:lpstr>Local Memory(LMem)</vt:lpstr>
      <vt:lpstr>Shared Memory(SMem)</vt:lpstr>
      <vt:lpstr>SMem Read/Write</vt:lpstr>
      <vt:lpstr>Synchronization</vt:lpstr>
      <vt:lpstr>__syncthread()</vt:lpstr>
      <vt:lpstr>__syncthread()</vt:lpstr>
      <vt:lpstr>Global Memory(GMem)</vt:lpstr>
      <vt:lpstr>Constant Memory(CMem)</vt:lpstr>
      <vt:lpstr>Texture Memory</vt:lpstr>
      <vt:lpstr>Texture</vt:lpstr>
      <vt:lpstr>GPU Caches</vt:lpstr>
      <vt:lpstr>Global Variable</vt:lpstr>
      <vt:lpstr>Global Memory Allocation, Deallocation, Transfer</vt:lpstr>
      <vt:lpstr>CPU and GPU Memory</vt:lpstr>
      <vt:lpstr>Pinned Memory</vt:lpstr>
      <vt:lpstr>Paging Model of Logical and Physical Memory</vt:lpstr>
      <vt:lpstr>Pinned Memory</vt:lpstr>
      <vt:lpstr>Allocation of pinned host memory</vt:lpstr>
      <vt:lpstr>performance</vt:lpstr>
      <vt:lpstr>Zero-Copy Memory</vt:lpstr>
      <vt:lpstr>Zero-Copy Memory</vt:lpstr>
      <vt:lpstr>Zero-Copy Memory</vt:lpstr>
      <vt:lpstr>Zero-Copy Memory</vt:lpstr>
      <vt:lpstr>Zero-Copy Memory</vt:lpstr>
      <vt:lpstr>Issues of Zero-Copy Memory</vt:lpstr>
      <vt:lpstr>Unified Virtual Addressing</vt:lpstr>
      <vt:lpstr>Unified Memory (CUDA 6.0)</vt:lpstr>
      <vt:lpstr>Memory Access Patterns</vt:lpstr>
      <vt:lpstr>Memory Hierarchy</vt:lpstr>
      <vt:lpstr>Memory Access</vt:lpstr>
      <vt:lpstr>Two Characteristics of Memory Access</vt:lpstr>
      <vt:lpstr>Aligned  and Coalesced memory Access</vt:lpstr>
      <vt:lpstr>Global Memory Reads</vt:lpstr>
      <vt:lpstr>Cached(L1)  Load</vt:lpstr>
      <vt:lpstr>Cached Loads</vt:lpstr>
      <vt:lpstr>Cached Loads</vt:lpstr>
      <vt:lpstr>Cached Loads</vt:lpstr>
      <vt:lpstr>Cached Loads</vt:lpstr>
      <vt:lpstr>Cached Loads</vt:lpstr>
      <vt:lpstr>Uncached Loads</vt:lpstr>
      <vt:lpstr>Uncached Loads</vt:lpstr>
      <vt:lpstr>Uncached Loads</vt:lpstr>
      <vt:lpstr>Uncached Loads</vt:lpstr>
      <vt:lpstr>Misaligned Read</vt:lpstr>
      <vt:lpstr>Global Load Efficiency gld_efficiency</vt:lpstr>
      <vt:lpstr>$nvprof –metrics gld_transactions ./readSegment 0</vt:lpstr>
      <vt:lpstr>Global Memory Writes</vt:lpstr>
      <vt:lpstr>gst_efficiency</vt:lpstr>
      <vt:lpstr>Global Memory Writes</vt:lpstr>
      <vt:lpstr>Array of Structure ,  Structure of Array</vt:lpstr>
      <vt:lpstr>AOS and SOA </vt:lpstr>
      <vt:lpstr>Unrolling loops</vt:lpstr>
      <vt:lpstr>Matrix Transpose</vt:lpstr>
      <vt:lpstr>Presentation Schedule 2 on 23 Mar., 2017</vt:lpstr>
    </vt:vector>
  </TitlesOfParts>
  <Company>스머프마을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M.S. Candidate 2ST,  Chulmin Kim</dc:title>
  <dc:creator>CHULMIN KIM</dc:creator>
  <cp:lastModifiedBy>김진권</cp:lastModifiedBy>
  <cp:revision>977</cp:revision>
  <cp:lastPrinted>2016-03-21T05:16:53Z</cp:lastPrinted>
  <dcterms:created xsi:type="dcterms:W3CDTF">2009-02-06T01:28:03Z</dcterms:created>
  <dcterms:modified xsi:type="dcterms:W3CDTF">2017-03-16T02:49:34Z</dcterms:modified>
</cp:coreProperties>
</file>