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82" r:id="rId2"/>
    <p:sldId id="283" r:id="rId3"/>
    <p:sldId id="284" r:id="rId4"/>
    <p:sldId id="287" r:id="rId5"/>
    <p:sldId id="310" r:id="rId6"/>
    <p:sldId id="311" r:id="rId7"/>
    <p:sldId id="286" r:id="rId8"/>
    <p:sldId id="318" r:id="rId9"/>
    <p:sldId id="285" r:id="rId10"/>
    <p:sldId id="289" r:id="rId11"/>
    <p:sldId id="297" r:id="rId12"/>
    <p:sldId id="298" r:id="rId13"/>
    <p:sldId id="312" r:id="rId14"/>
    <p:sldId id="295" r:id="rId15"/>
    <p:sldId id="290" r:id="rId16"/>
    <p:sldId id="315" r:id="rId17"/>
    <p:sldId id="291" r:id="rId18"/>
    <p:sldId id="299" r:id="rId19"/>
    <p:sldId id="300" r:id="rId20"/>
    <p:sldId id="301" r:id="rId21"/>
    <p:sldId id="302" r:id="rId22"/>
    <p:sldId id="294" r:id="rId23"/>
    <p:sldId id="314" r:id="rId24"/>
    <p:sldId id="316" r:id="rId25"/>
    <p:sldId id="305" r:id="rId26"/>
    <p:sldId id="306" r:id="rId27"/>
    <p:sldId id="317" r:id="rId28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7176" autoAdjust="0"/>
  </p:normalViewPr>
  <p:slideViewPr>
    <p:cSldViewPr>
      <p:cViewPr varScale="1">
        <p:scale>
          <a:sx n="82" d="100"/>
          <a:sy n="82" d="100"/>
        </p:scale>
        <p:origin x="14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3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5/11/2017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5/11/2017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5/11/2017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5/11/2017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5/11/2017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5/11/2017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5/11/2017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5/11/2017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5/11/2017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5/11/2017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5/11/2017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5/11/2017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Lecture 12 CUDA Parallel Prefix Sum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May 16, 2017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9872" y="602128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Ref: Mark Harris, Parallel Prefix Sum with CUDA, NVIDIA</a:t>
            </a:r>
            <a:endParaRPr lang="ko-KR" altLang="en-US" sz="1400" dirty="0">
              <a:latin typeface="+mn-lt"/>
            </a:endParaRPr>
          </a:p>
          <a:p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Parallel Scan 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4945"/>
            <a:ext cx="8229600" cy="413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38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Parallel Sum Scan Algorithm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2" y="2564904"/>
            <a:ext cx="896570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62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Double Buffered Parallel  Sum Scan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30" y="2204864"/>
            <a:ext cx="878127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14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Efficiency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altLang="ko-KR" sz="2400" b="1" dirty="0"/>
              <a:t>In case of naïve Parallel scan,</a:t>
            </a:r>
          </a:p>
          <a:p>
            <a:pPr marL="0" indent="0">
              <a:buNone/>
            </a:pPr>
            <a:r>
              <a:rPr lang="en-US" altLang="ko-KR" sz="2400" b="1" dirty="0"/>
              <a:t>	1.All threads will iterate up to log(N) steps,</a:t>
            </a:r>
          </a:p>
          <a:p>
            <a:pPr marL="0" indent="0">
              <a:buNone/>
            </a:pPr>
            <a:r>
              <a:rPr lang="en-US" altLang="ko-KR" sz="2400" b="1" dirty="0"/>
              <a:t>		where N=SECTION_SIZE.</a:t>
            </a:r>
          </a:p>
          <a:p>
            <a:pPr marL="0" indent="0">
              <a:buNone/>
            </a:pPr>
            <a:r>
              <a:rPr lang="en-US" altLang="ko-KR" sz="2400" b="1" dirty="0"/>
              <a:t>	2.The number of calculation,</a:t>
            </a:r>
          </a:p>
          <a:p>
            <a:pPr marL="0" indent="0">
              <a:buNone/>
            </a:pPr>
            <a:r>
              <a:rPr lang="en-US" altLang="ko-KR" sz="2400" b="1" dirty="0"/>
              <a:t>		∑(N-stride) for strides 1,2,4, …, N/2.</a:t>
            </a:r>
          </a:p>
          <a:p>
            <a:pPr marL="0" indent="0">
              <a:buNone/>
            </a:pPr>
            <a:r>
              <a:rPr lang="en-US" altLang="ko-KR" sz="2400" b="1" dirty="0"/>
              <a:t>		      [log</a:t>
            </a:r>
            <a:r>
              <a:rPr lang="en-US" altLang="ko-KR" sz="2400" b="1" baseline="-25000" dirty="0"/>
              <a:t>2</a:t>
            </a:r>
            <a:r>
              <a:rPr lang="en-US" altLang="ko-KR" sz="2400" b="1" dirty="0"/>
              <a:t>  (N) terms ].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	        =Nxlog</a:t>
            </a:r>
            <a:r>
              <a:rPr lang="en-US" altLang="ko-KR" sz="2400" b="1" baseline="-25000" dirty="0"/>
              <a:t>2</a:t>
            </a:r>
            <a:r>
              <a:rPr lang="en-US" altLang="ko-KR" sz="2400" b="1" dirty="0"/>
              <a:t> (N) – (N -1)</a:t>
            </a:r>
          </a:p>
          <a:p>
            <a:pPr marL="0" indent="0">
              <a:buNone/>
            </a:pPr>
            <a:r>
              <a:rPr lang="en-US" altLang="ko-KR" sz="2400" b="1" dirty="0"/>
              <a:t>	3. When N=1024, </a:t>
            </a:r>
          </a:p>
          <a:p>
            <a:pPr marL="0" indent="0">
              <a:buNone/>
            </a:pPr>
            <a:r>
              <a:rPr lang="en-US" altLang="ko-KR" sz="2400" b="1" dirty="0"/>
              <a:t>		N-1=1023,  Nlog</a:t>
            </a:r>
            <a:r>
              <a:rPr lang="en-US" altLang="ko-KR" sz="2400" b="1" baseline="-25000" dirty="0"/>
              <a:t>2</a:t>
            </a:r>
            <a:r>
              <a:rPr lang="en-US" altLang="ko-KR" sz="2400" b="1" dirty="0"/>
              <a:t> (N)-(N-1)=9217.</a:t>
            </a:r>
          </a:p>
          <a:p>
            <a:pPr marL="0" indent="0">
              <a:buNone/>
            </a:pPr>
            <a:r>
              <a:rPr lang="en-US" altLang="ko-KR" sz="2400" b="1" dirty="0"/>
              <a:t>            not efficiency ! O(</a:t>
            </a:r>
            <a:r>
              <a:rPr lang="en-US" altLang="ko-KR" sz="2400" b="1" dirty="0" err="1"/>
              <a:t>NlgN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이라서 </a:t>
            </a:r>
            <a:r>
              <a:rPr lang="en-US" altLang="ko-KR" sz="2400" b="1" dirty="0"/>
              <a:t>sequential</a:t>
            </a:r>
            <a:r>
              <a:rPr lang="ko-KR" altLang="en-US" sz="2400" b="1" dirty="0"/>
              <a:t>은 </a:t>
            </a:r>
            <a:r>
              <a:rPr lang="en-US" altLang="ko-KR" sz="2400" b="1" dirty="0"/>
              <a:t>O(N)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4725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Work-Efficient Parallel 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Balanced trees: A binary tree where the depth of all the leaves differ by </a:t>
            </a:r>
            <a:r>
              <a:rPr lang="en-US" altLang="ko-KR" sz="2400"/>
              <a:t>at most 1.</a:t>
            </a:r>
            <a:endParaRPr lang="en-US" altLang="ko-KR" sz="2400" dirty="0"/>
          </a:p>
          <a:p>
            <a:r>
              <a:rPr lang="en-US" altLang="ko-KR" sz="2400" dirty="0"/>
              <a:t>Idea: Build a balanced binary tree on the input data and sweep it to and from the root to compute the prefix sum.</a:t>
            </a:r>
          </a:p>
          <a:p>
            <a:r>
              <a:rPr lang="en-US" altLang="ko-KR" sz="2400" dirty="0"/>
              <a:t>Two Phases:</a:t>
            </a:r>
          </a:p>
          <a:p>
            <a:pPr lvl="1"/>
            <a:r>
              <a:rPr lang="en-US" altLang="ko-KR" sz="2000" b="1" dirty="0"/>
              <a:t>Reduce phase(Up-sweep Phase):</a:t>
            </a:r>
          </a:p>
          <a:p>
            <a:pPr marL="914400" lvl="2" indent="0">
              <a:buNone/>
            </a:pPr>
            <a:r>
              <a:rPr lang="en-US" altLang="ko-KR" sz="2000" dirty="0"/>
              <a:t>Traverse the tree from leaves to root computing partial sums at internal nodes of tree.</a:t>
            </a:r>
          </a:p>
          <a:p>
            <a:pPr marL="857250" lvl="1" indent="-342900"/>
            <a:r>
              <a:rPr lang="en-US" altLang="ko-KR" sz="2000" b="1" dirty="0"/>
              <a:t>Down-sweep phase:(next slide)</a:t>
            </a:r>
          </a:p>
          <a:p>
            <a:pPr marL="971550" lvl="1" indent="-45720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433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Up-sweep Phase of a Work-Efficient Sum Scan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8454"/>
            <a:ext cx="8229600" cy="368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597556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inclusive scan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85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8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b="1" dirty="0"/>
              <a:t>Down-sweep phase:</a:t>
            </a:r>
            <a:br>
              <a:rPr lang="en-US" altLang="ko-KR" sz="3200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altLang="ko-KR" sz="2400" b="1" dirty="0"/>
              <a:t>Traverse back down the tree from the root, using the partial sums from the reduce phase to build the scan in place on the array. </a:t>
            </a:r>
          </a:p>
          <a:p>
            <a:pPr marL="514350" indent="-457200">
              <a:buFont typeface="+mj-lt"/>
              <a:buAutoNum type="arabicPeriod"/>
            </a:pPr>
            <a:r>
              <a:rPr lang="en-US" altLang="ko-KR" sz="2400" b="1" dirty="0"/>
              <a:t>Start by inserting 0 at the root of the tree, </a:t>
            </a:r>
          </a:p>
          <a:p>
            <a:pPr marL="514350" indent="-457200">
              <a:buFont typeface="+mj-lt"/>
              <a:buAutoNum type="arabicPeriod"/>
            </a:pPr>
            <a:r>
              <a:rPr lang="en-US" altLang="ko-KR" sz="2400" b="1" dirty="0"/>
              <a:t>And on each step, each node at the current level passes its own value to </a:t>
            </a:r>
            <a:r>
              <a:rPr lang="en-US" altLang="ko-KR" sz="2400" b="1" dirty="0">
                <a:solidFill>
                  <a:srgbClr val="FF0000"/>
                </a:solidFill>
              </a:rPr>
              <a:t>its left child</a:t>
            </a:r>
            <a:r>
              <a:rPr lang="en-US" altLang="ko-KR" sz="2400" b="1" dirty="0"/>
              <a:t>, and the </a:t>
            </a:r>
            <a:r>
              <a:rPr lang="en-US" altLang="ko-KR" sz="2400" b="1" dirty="0">
                <a:solidFill>
                  <a:srgbClr val="FF0000"/>
                </a:solidFill>
              </a:rPr>
              <a:t>sum</a:t>
            </a:r>
            <a:r>
              <a:rPr lang="en-US" altLang="ko-KR" sz="2400" b="1" dirty="0"/>
              <a:t> of </a:t>
            </a:r>
            <a:r>
              <a:rPr lang="en-US" altLang="ko-KR" sz="2400" b="1" dirty="0">
                <a:solidFill>
                  <a:srgbClr val="FF0000"/>
                </a:solidFill>
              </a:rPr>
              <a:t>its 	value </a:t>
            </a:r>
            <a:r>
              <a:rPr lang="en-US" altLang="ko-KR" sz="2400" b="1" dirty="0"/>
              <a:t>and </a:t>
            </a:r>
            <a:r>
              <a:rPr lang="en-US" altLang="ko-KR" sz="2400" b="1" dirty="0">
                <a:solidFill>
                  <a:srgbClr val="FF0000"/>
                </a:solidFill>
              </a:rPr>
              <a:t>the former value of its left child </a:t>
            </a:r>
            <a:r>
              <a:rPr lang="en-US" altLang="ko-KR" sz="2400" b="1" dirty="0"/>
              <a:t>to </a:t>
            </a:r>
            <a:r>
              <a:rPr lang="en-US" altLang="ko-KR" sz="2400" b="1" dirty="0">
                <a:solidFill>
                  <a:srgbClr val="FF0000"/>
                </a:solidFill>
              </a:rPr>
              <a:t>its right child.</a:t>
            </a:r>
            <a:endParaRPr lang="ko-KR" alt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9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Down-Sweep Phase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7842"/>
            <a:ext cx="8229600" cy="439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6263601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exclusive scan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00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Scan Algorithm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1" y="1700808"/>
            <a:ext cx="870141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30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Up-Sweep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3" y="2708920"/>
            <a:ext cx="9022741" cy="115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29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all-prefix-sum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all-prefix-sums operation: </a:t>
            </a:r>
          </a:p>
          <a:p>
            <a:pPr lvl="1"/>
            <a:r>
              <a:rPr lang="en-US" altLang="ko-KR" sz="2400" dirty="0"/>
              <a:t>a binary associative operator </a:t>
            </a:r>
            <a:r>
              <a:rPr lang="ko-KR" altLang="en-US" sz="2400" dirty="0"/>
              <a:t>⊕</a:t>
            </a:r>
            <a:r>
              <a:rPr lang="en-US" altLang="ko-KR" sz="2400" dirty="0"/>
              <a:t>, and </a:t>
            </a:r>
          </a:p>
          <a:p>
            <a:pPr lvl="1"/>
            <a:r>
              <a:rPr lang="en-US" altLang="ko-KR" sz="2400" dirty="0"/>
              <a:t>an array of n elements [a</a:t>
            </a:r>
            <a:r>
              <a:rPr lang="en-US" altLang="ko-KR" sz="2400" baseline="-25000" dirty="0"/>
              <a:t>0 </a:t>
            </a:r>
            <a:r>
              <a:rPr lang="en-US" altLang="ko-KR" sz="2400" dirty="0"/>
              <a:t> , a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 , …. ,a</a:t>
            </a:r>
            <a:r>
              <a:rPr lang="en-US" altLang="ko-KR" sz="2400" baseline="-25000" dirty="0"/>
              <a:t>n-1  </a:t>
            </a:r>
            <a:r>
              <a:rPr lang="en-US" altLang="ko-KR" sz="2400" dirty="0"/>
              <a:t> ],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2400" dirty="0"/>
              <a:t>returns the array</a:t>
            </a:r>
          </a:p>
          <a:p>
            <a:pPr marL="0" indent="0">
              <a:buNone/>
            </a:pPr>
            <a:r>
              <a:rPr lang="en-US" altLang="ko-KR" sz="2400" dirty="0"/>
              <a:t>	[a</a:t>
            </a:r>
            <a:r>
              <a:rPr lang="en-US" altLang="ko-KR" sz="2400" baseline="-25000" dirty="0"/>
              <a:t>0</a:t>
            </a:r>
            <a:r>
              <a:rPr lang="en-US" altLang="ko-KR" sz="2400" dirty="0"/>
              <a:t> ,(a</a:t>
            </a:r>
            <a:r>
              <a:rPr lang="en-US" altLang="ko-KR" sz="2400" baseline="-25000" dirty="0"/>
              <a:t>0</a:t>
            </a:r>
            <a:r>
              <a:rPr lang="en-US" altLang="ko-KR" sz="2400" dirty="0"/>
              <a:t> </a:t>
            </a:r>
            <a:r>
              <a:rPr lang="ko-KR" altLang="en-US" sz="2400" dirty="0"/>
              <a:t>⊕</a:t>
            </a:r>
            <a:r>
              <a:rPr lang="en-US" altLang="ko-KR" sz="2400" dirty="0"/>
              <a:t>a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 ),……,(a</a:t>
            </a:r>
            <a:r>
              <a:rPr lang="en-US" altLang="ko-KR" sz="2400" baseline="-25000" dirty="0"/>
              <a:t>0</a:t>
            </a:r>
            <a:r>
              <a:rPr lang="en-US" altLang="ko-KR" sz="2400" dirty="0"/>
              <a:t> </a:t>
            </a:r>
            <a:r>
              <a:rPr lang="ko-KR" altLang="en-US" sz="2400" dirty="0"/>
              <a:t>⊕ </a:t>
            </a:r>
            <a:r>
              <a:rPr lang="en-US" altLang="ko-KR" sz="2400" dirty="0"/>
              <a:t>a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 </a:t>
            </a:r>
            <a:r>
              <a:rPr lang="ko-KR" altLang="en-US" sz="2400" dirty="0"/>
              <a:t>⊕</a:t>
            </a:r>
            <a:r>
              <a:rPr lang="en-US" altLang="ko-KR" sz="2400" dirty="0"/>
              <a:t>…. </a:t>
            </a:r>
            <a:r>
              <a:rPr lang="ko-KR" altLang="en-US" sz="2400" dirty="0"/>
              <a:t>⊕</a:t>
            </a:r>
            <a:r>
              <a:rPr lang="en-US" altLang="ko-KR" sz="2400" dirty="0"/>
              <a:t>a</a:t>
            </a:r>
            <a:r>
              <a:rPr lang="en-US" altLang="ko-KR" sz="2400" baseline="-25000" dirty="0"/>
              <a:t>n-1</a:t>
            </a:r>
            <a:r>
              <a:rPr lang="en-US" altLang="ko-KR" sz="2400" dirty="0"/>
              <a:t> )   ].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If the operator </a:t>
            </a:r>
            <a:r>
              <a:rPr lang="ko-KR" altLang="en-US" sz="2400" dirty="0"/>
              <a:t>⊕ </a:t>
            </a:r>
            <a:r>
              <a:rPr lang="en-US" altLang="ko-KR" sz="2400" dirty="0"/>
              <a:t>is addition, then the all-prefix-sums operation on the array [ 1 2 3 4 5 6 7 ]</a:t>
            </a:r>
          </a:p>
          <a:p>
            <a:pPr marL="0" indent="0">
              <a:buNone/>
            </a:pPr>
            <a:r>
              <a:rPr lang="en-US" altLang="ko-KR" sz="2400" dirty="0"/>
              <a:t>    returns [1,3,6,10,15,21,28].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3777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Down-Sweep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831134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93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7156"/>
            <a:ext cx="3960440" cy="614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961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Large Array of Data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2" y="1628800"/>
            <a:ext cx="753415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28184" y="3455289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divide and conquer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3356992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(final sum)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8710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Large Array Example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318548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453010"/>
              </p:ext>
            </p:extLst>
          </p:nvPr>
        </p:nvGraphicFramePr>
        <p:xfrm>
          <a:off x="467544" y="2564904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90196"/>
              </p:ext>
            </p:extLst>
          </p:nvPr>
        </p:nvGraphicFramePr>
        <p:xfrm>
          <a:off x="3275856" y="3573016"/>
          <a:ext cx="22322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47634"/>
              </p:ext>
            </p:extLst>
          </p:nvPr>
        </p:nvGraphicFramePr>
        <p:xfrm>
          <a:off x="3275856" y="4293096"/>
          <a:ext cx="23042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615329"/>
              </p:ext>
            </p:extLst>
          </p:nvPr>
        </p:nvGraphicFramePr>
        <p:xfrm>
          <a:off x="539552" y="5661248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오른쪽 중괄호 9"/>
          <p:cNvSpPr/>
          <p:nvPr/>
        </p:nvSpPr>
        <p:spPr>
          <a:xfrm rot="16200000">
            <a:off x="3419872" y="4437112"/>
            <a:ext cx="432048" cy="1872208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 rot="16200000">
            <a:off x="5444480" y="4430783"/>
            <a:ext cx="432048" cy="1872208"/>
          </a:xfrm>
          <a:prstGeom prst="rightBrac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/>
          <p:cNvSpPr/>
          <p:nvPr/>
        </p:nvSpPr>
        <p:spPr>
          <a:xfrm rot="16200000">
            <a:off x="7469350" y="4437112"/>
            <a:ext cx="432048" cy="1872208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91880" y="48691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4797549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37538" y="4797549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+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635896" y="4653136"/>
            <a:ext cx="0" cy="40069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139952" y="4653136"/>
            <a:ext cx="1520552" cy="377024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715699" y="4653136"/>
            <a:ext cx="2880637" cy="329079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아래쪽 화살표 21"/>
          <p:cNvSpPr/>
          <p:nvPr/>
        </p:nvSpPr>
        <p:spPr>
          <a:xfrm>
            <a:off x="3995936" y="2060848"/>
            <a:ext cx="360040" cy="36004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4042228" y="3104783"/>
            <a:ext cx="360040" cy="36004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4045922" y="3933056"/>
            <a:ext cx="360040" cy="36004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55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Application: Stream Compaction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Stream compaction takes an input V and a predicate p, and outputs only those elements in V for which p(v</a:t>
            </a:r>
            <a:r>
              <a:rPr lang="en-US" altLang="ko-KR" baseline="-25000" dirty="0"/>
              <a:t>i</a:t>
            </a:r>
            <a:r>
              <a:rPr lang="en-US" altLang="ko-KR" dirty="0"/>
              <a:t> ) is true, preserving the ordering of the input elements.</a:t>
            </a:r>
          </a:p>
          <a:p>
            <a:r>
              <a:rPr lang="en-US" altLang="ko-KR" dirty="0"/>
              <a:t>But it seems hard to put them in the right place.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681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 Compaction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" r="37982"/>
          <a:stretch/>
        </p:blipFill>
        <p:spPr bwMode="auto">
          <a:xfrm>
            <a:off x="1619672" y="2492896"/>
            <a:ext cx="540060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631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 Compaction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71"/>
          <a:stretch/>
        </p:blipFill>
        <p:spPr bwMode="auto">
          <a:xfrm>
            <a:off x="827584" y="2564904"/>
            <a:ext cx="655272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378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 of 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Radix Sort, Quick Sort</a:t>
            </a:r>
          </a:p>
          <a:p>
            <a:r>
              <a:rPr lang="en-US" altLang="ko-KR" sz="2400" dirty="0"/>
              <a:t>String </a:t>
            </a:r>
            <a:r>
              <a:rPr lang="en-US" altLang="ko-KR" sz="2400" dirty="0" err="1"/>
              <a:t>comnparison</a:t>
            </a:r>
            <a:endParaRPr lang="en-US" altLang="ko-KR" sz="2400" dirty="0"/>
          </a:p>
          <a:p>
            <a:r>
              <a:rPr lang="en-US" altLang="ko-KR" sz="2400" dirty="0"/>
              <a:t>Lexical </a:t>
            </a:r>
            <a:r>
              <a:rPr lang="en-US" altLang="ko-KR" sz="2400" dirty="0" err="1"/>
              <a:t>anaalysis</a:t>
            </a:r>
            <a:endParaRPr lang="en-US" altLang="ko-KR" sz="2400" dirty="0"/>
          </a:p>
          <a:p>
            <a:r>
              <a:rPr lang="en-US" altLang="ko-KR" sz="2400" dirty="0"/>
              <a:t>Stream Compaction</a:t>
            </a:r>
          </a:p>
          <a:p>
            <a:r>
              <a:rPr lang="en-US" altLang="ko-KR" sz="2400" dirty="0"/>
              <a:t>Sparse Matrices</a:t>
            </a:r>
          </a:p>
          <a:p>
            <a:r>
              <a:rPr lang="en-US" altLang="ko-KR" sz="2400" dirty="0"/>
              <a:t>Tree operations</a:t>
            </a:r>
          </a:p>
          <a:p>
            <a:r>
              <a:rPr lang="en-US" altLang="ko-KR" sz="2400" dirty="0"/>
              <a:t>Histograms</a:t>
            </a:r>
          </a:p>
          <a:p>
            <a:r>
              <a:rPr lang="en-US" altLang="ko-KR" sz="2400" dirty="0"/>
              <a:t>Polynomial Evaluation</a:t>
            </a:r>
          </a:p>
          <a:p>
            <a:r>
              <a:rPr lang="en-US" altLang="ko-KR" sz="2400" dirty="0"/>
              <a:t>Solving recurrences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397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scan: the all-prefix-sums operation on an array of data is commonly known as scan.</a:t>
            </a:r>
          </a:p>
          <a:p>
            <a:pPr lvl="1"/>
            <a:r>
              <a:rPr lang="en-US" altLang="ko-KR" sz="2000" dirty="0"/>
              <a:t>exclusive scan</a:t>
            </a:r>
          </a:p>
          <a:p>
            <a:pPr marL="457200" lvl="1" indent="0">
              <a:buNone/>
            </a:pPr>
            <a:r>
              <a:rPr lang="en-US" altLang="ko-KR" sz="2000" dirty="0"/>
              <a:t>	[0, a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,(a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</a:t>
            </a:r>
            <a:r>
              <a:rPr lang="ko-KR" altLang="en-US" sz="2000" dirty="0"/>
              <a:t>⊕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),……,(a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</a:t>
            </a:r>
            <a:r>
              <a:rPr lang="ko-KR" altLang="en-US" sz="2000" dirty="0"/>
              <a:t>⊕ 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</a:t>
            </a:r>
            <a:r>
              <a:rPr lang="ko-KR" altLang="en-US" sz="2000" dirty="0"/>
              <a:t>⊕</a:t>
            </a:r>
            <a:r>
              <a:rPr lang="en-US" altLang="ko-KR" sz="2000" dirty="0"/>
              <a:t>…. </a:t>
            </a:r>
            <a:r>
              <a:rPr lang="ko-KR" altLang="en-US" sz="2000" dirty="0"/>
              <a:t>⊕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n-2</a:t>
            </a:r>
            <a:r>
              <a:rPr lang="en-US" altLang="ko-KR" sz="2000" dirty="0"/>
              <a:t> )   ].</a:t>
            </a:r>
          </a:p>
          <a:p>
            <a:pPr marL="457200" lvl="1" indent="0">
              <a:buNone/>
            </a:pPr>
            <a:r>
              <a:rPr lang="en-US" altLang="ko-KR" sz="2000" dirty="0"/>
              <a:t>     can represent start point of the array (0)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en-US" altLang="ko-KR" sz="2000" dirty="0"/>
              <a:t>inclusive scan</a:t>
            </a:r>
          </a:p>
          <a:p>
            <a:pPr marL="457200" lvl="1" indent="0">
              <a:buNone/>
            </a:pPr>
            <a:r>
              <a:rPr lang="en-US" altLang="ko-KR" sz="2000" dirty="0"/>
              <a:t>	[a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,(a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</a:t>
            </a:r>
            <a:r>
              <a:rPr lang="ko-KR" altLang="en-US" sz="2000" dirty="0"/>
              <a:t>⊕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),……,(a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</a:t>
            </a:r>
            <a:r>
              <a:rPr lang="ko-KR" altLang="en-US" sz="2000" dirty="0"/>
              <a:t>⊕ 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</a:t>
            </a:r>
            <a:r>
              <a:rPr lang="ko-KR" altLang="en-US" sz="2000" dirty="0"/>
              <a:t>⊕</a:t>
            </a:r>
            <a:r>
              <a:rPr lang="en-US" altLang="ko-KR" sz="2000" dirty="0"/>
              <a:t>…. </a:t>
            </a:r>
            <a:r>
              <a:rPr lang="ko-KR" altLang="en-US" sz="2000" dirty="0"/>
              <a:t>⊕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n-1</a:t>
            </a:r>
            <a:r>
              <a:rPr lang="en-US" altLang="ko-KR" sz="2000" dirty="0"/>
              <a:t> )   ].</a:t>
            </a:r>
          </a:p>
          <a:p>
            <a:pPr marL="457200" lvl="1" indent="0">
              <a:buNone/>
            </a:pPr>
            <a:r>
              <a:rPr lang="en-US" altLang="ko-KR" sz="2000" dirty="0"/>
              <a:t>     represent each portion of the things.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221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651304" cy="960438"/>
          </a:xfrm>
        </p:spPr>
        <p:txBody>
          <a:bodyPr/>
          <a:lstStyle/>
          <a:p>
            <a:r>
              <a:rPr lang="en-US" altLang="ko-KR" sz="3200" dirty="0"/>
              <a:t>Sequential and Parallel Implementation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Sequential Sum:</a:t>
            </a:r>
          </a:p>
          <a:p>
            <a:pPr marL="0" indent="0">
              <a:buNone/>
            </a:pPr>
            <a:r>
              <a:rPr lang="en-US" altLang="ko-KR" sz="2800"/>
              <a:t>	</a:t>
            </a:r>
            <a:r>
              <a:rPr lang="en-US" altLang="ko-KR" sz="2400"/>
              <a:t>y[0</a:t>
            </a:r>
            <a:r>
              <a:rPr lang="en-US" altLang="ko-KR" sz="2400" dirty="0"/>
              <a:t>]=x[0];</a:t>
            </a:r>
          </a:p>
          <a:p>
            <a:pPr marL="0" indent="0">
              <a:buNone/>
            </a:pPr>
            <a:r>
              <a:rPr lang="en-US" altLang="ko-KR" sz="2400" dirty="0"/>
              <a:t>	for(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=1,i&lt;</a:t>
            </a:r>
            <a:r>
              <a:rPr lang="en-US" altLang="ko-KR" sz="2400" dirty="0" err="1"/>
              <a:t>Max_i</a:t>
            </a:r>
            <a:r>
              <a:rPr lang="en-US" altLang="ko-KR" sz="2400" dirty="0"/>
              <a:t>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++){</a:t>
            </a:r>
          </a:p>
          <a:p>
            <a:pPr marL="0" indent="0">
              <a:buNone/>
            </a:pPr>
            <a:r>
              <a:rPr lang="en-US" altLang="ko-KR" sz="2400" dirty="0"/>
              <a:t>		y[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]=y[i-1] + x[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];}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</a:p>
          <a:p>
            <a:r>
              <a:rPr lang="en-US" altLang="ko-KR" sz="2800" dirty="0"/>
              <a:t>Parallel: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en-US" altLang="ko-KR" sz="2400" dirty="0"/>
              <a:t>for d=1 to log</a:t>
            </a:r>
            <a:r>
              <a:rPr lang="en-US" altLang="ko-KR" sz="2400" baseline="-25000" dirty="0"/>
              <a:t>2 </a:t>
            </a:r>
            <a:r>
              <a:rPr lang="en-US" altLang="ko-KR" sz="2400" dirty="0"/>
              <a:t>n do</a:t>
            </a:r>
          </a:p>
          <a:p>
            <a:pPr marL="0" indent="0">
              <a:buNone/>
            </a:pPr>
            <a:r>
              <a:rPr lang="en-US" altLang="ko-KR" sz="2400" dirty="0"/>
              <a:t>		for all k in parallel do </a:t>
            </a:r>
          </a:p>
          <a:p>
            <a:pPr marL="0" indent="0">
              <a:buNone/>
            </a:pPr>
            <a:r>
              <a:rPr lang="en-US" altLang="ko-KR" sz="2400" dirty="0"/>
              <a:t>		 if k&gt;= 2</a:t>
            </a:r>
            <a:r>
              <a:rPr lang="en-US" altLang="ko-KR" sz="2400" baseline="30000" dirty="0"/>
              <a:t>d  </a:t>
            </a:r>
            <a:r>
              <a:rPr lang="en-US" altLang="ko-KR" sz="2400" dirty="0"/>
              <a:t>then x[k]=x[k-2</a:t>
            </a:r>
            <a:r>
              <a:rPr lang="en-US" altLang="ko-KR" sz="2400" baseline="30000" dirty="0"/>
              <a:t>d-1</a:t>
            </a:r>
            <a:r>
              <a:rPr lang="en-US" altLang="ko-KR" sz="2400" dirty="0"/>
              <a:t>] + x[k]</a:t>
            </a:r>
          </a:p>
          <a:p>
            <a:pPr marL="0" indent="0">
              <a:buNone/>
            </a:pPr>
            <a:r>
              <a:rPr lang="en-US" altLang="ko-KR" sz="2400" baseline="-25000" dirty="0"/>
              <a:t>			</a:t>
            </a:r>
          </a:p>
          <a:p>
            <a:pPr marL="800100" lvl="2" indent="0">
              <a:buNone/>
            </a:pPr>
            <a:r>
              <a:rPr lang="en-US" altLang="ko-KR" sz="1600" dirty="0"/>
              <a:t>			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976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Parallel Scan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966924"/>
              </p:ext>
            </p:extLst>
          </p:nvPr>
        </p:nvGraphicFramePr>
        <p:xfrm>
          <a:off x="827584" y="2708920"/>
          <a:ext cx="7200904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 (1+2)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 (2+3)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 (3+4)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 (4+5)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 (5+6)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 (6+7)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 (7+8)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 (1+5)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 (3+7)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 (5+9)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 (7+11)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 (9+13)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 (15+11)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 (1+14)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 (3+18)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 (6+22)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 (10+26)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33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inclusive scan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__global__ void </a:t>
            </a:r>
            <a:r>
              <a:rPr lang="en-US" altLang="ko-KR" sz="2000" b="1" dirty="0" err="1"/>
              <a:t>simple_scan_kernel</a:t>
            </a:r>
            <a:r>
              <a:rPr lang="en-US" altLang="ko-KR" sz="2000" b="1" dirty="0"/>
              <a:t>(float *X, float * Y,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InputSize</a:t>
            </a:r>
            <a:r>
              <a:rPr lang="en-US" altLang="ko-KR" sz="2000" b="1" dirty="0"/>
              <a:t>){</a:t>
            </a:r>
          </a:p>
          <a:p>
            <a:pPr marL="0" indent="0">
              <a:buNone/>
            </a:pPr>
            <a:r>
              <a:rPr lang="en-US" altLang="ko-KR" sz="2000" b="1" dirty="0"/>
              <a:t>	__shared__ float XY[SECTION_SIZE];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=</a:t>
            </a:r>
            <a:r>
              <a:rPr lang="en-US" altLang="ko-KR" sz="2000" b="1" dirty="0" err="1"/>
              <a:t>blockU</a:t>
            </a:r>
            <a:r>
              <a:rPr lang="en-US" altLang="ko-KR" sz="2000" b="1" dirty="0"/>
              <a:t>=</a:t>
            </a:r>
            <a:r>
              <a:rPr lang="en-US" altLang="ko-KR" sz="2000" b="1" dirty="0" err="1"/>
              <a:t>Idx.x</a:t>
            </a:r>
            <a:r>
              <a:rPr lang="en-US" altLang="ko-KR" sz="2000" b="1" dirty="0"/>
              <a:t>*</a:t>
            </a:r>
            <a:r>
              <a:rPr lang="en-US" altLang="ko-KR" sz="2000" b="1" dirty="0" err="1"/>
              <a:t>blockDim.x</a:t>
            </a:r>
            <a:r>
              <a:rPr lang="en-US" altLang="ko-KR" sz="2000" b="1" dirty="0"/>
              <a:t> + </a:t>
            </a:r>
            <a:r>
              <a:rPr lang="en-US" altLang="ko-KR" sz="2000" b="1" dirty="0" err="1"/>
              <a:t>threadx.x</a:t>
            </a:r>
            <a:r>
              <a:rPr lang="en-US" altLang="ko-KR" sz="2000" b="1" dirty="0"/>
              <a:t>;</a:t>
            </a:r>
          </a:p>
          <a:p>
            <a:pPr marL="0" indent="0">
              <a:buNone/>
            </a:pPr>
            <a:r>
              <a:rPr lang="en-US" altLang="ko-KR" sz="2000" b="1" dirty="0"/>
              <a:t>	if(I &lt; </a:t>
            </a:r>
            <a:r>
              <a:rPr lang="en-US" altLang="ko-KR" sz="2000" b="1" dirty="0" err="1"/>
              <a:t>InputSize</a:t>
            </a:r>
            <a:r>
              <a:rPr lang="en-US" altLang="ko-KR" sz="2000" b="1" dirty="0"/>
              <a:t>){</a:t>
            </a:r>
          </a:p>
          <a:p>
            <a:pPr marL="0" indent="0">
              <a:buNone/>
            </a:pPr>
            <a:r>
              <a:rPr lang="en-US" altLang="ko-KR" sz="2000" b="1" dirty="0"/>
              <a:t>		XY[</a:t>
            </a:r>
            <a:r>
              <a:rPr lang="en-US" altLang="ko-KR" sz="2000" b="1" dirty="0" err="1"/>
              <a:t>threadIdx.x</a:t>
            </a:r>
            <a:r>
              <a:rPr lang="en-US" altLang="ko-KR" sz="2000" b="1" dirty="0"/>
              <a:t>]=X[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];</a:t>
            </a:r>
          </a:p>
          <a:p>
            <a:pPr marL="0" indent="0">
              <a:buNone/>
            </a:pPr>
            <a:r>
              <a:rPr lang="en-US" altLang="ko-KR" sz="2000" b="1" dirty="0"/>
              <a:t>	}</a:t>
            </a:r>
          </a:p>
          <a:p>
            <a:pPr marL="0" indent="0">
              <a:buNone/>
            </a:pPr>
            <a:r>
              <a:rPr lang="en-US" altLang="ko-KR" sz="2000" b="1" dirty="0"/>
              <a:t>	for(</a:t>
            </a:r>
            <a:r>
              <a:rPr lang="en-US" altLang="ko-KR" sz="2000" b="1" dirty="0" err="1"/>
              <a:t>unsigne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stride=1;stride&lt;=</a:t>
            </a:r>
            <a:r>
              <a:rPr lang="en-US" altLang="ko-KR" sz="2000" b="1" dirty="0" err="1"/>
              <a:t>threadIdx.x;stride</a:t>
            </a:r>
            <a:r>
              <a:rPr lang="en-US" altLang="ko-KR" sz="2000" b="1" dirty="0"/>
              <a:t>*=2){</a:t>
            </a:r>
          </a:p>
          <a:p>
            <a:pPr marL="0" indent="0">
              <a:buNone/>
            </a:pPr>
            <a:r>
              <a:rPr lang="en-US" altLang="ko-KR" sz="2000" b="1" dirty="0"/>
              <a:t>		__</a:t>
            </a:r>
            <a:r>
              <a:rPr lang="en-US" altLang="ko-KR" sz="2000" b="1" dirty="0" err="1"/>
              <a:t>syncthreads</a:t>
            </a:r>
            <a:r>
              <a:rPr lang="en-US" altLang="ko-KR" sz="2000" b="1" dirty="0"/>
              <a:t>();</a:t>
            </a:r>
          </a:p>
          <a:p>
            <a:pPr marL="0" indent="0">
              <a:buNone/>
            </a:pPr>
            <a:r>
              <a:rPr lang="en-US" altLang="ko-KR" sz="2000" b="1" dirty="0"/>
              <a:t>		XY[</a:t>
            </a:r>
            <a:r>
              <a:rPr lang="en-US" altLang="ko-KR" sz="2000" b="1" dirty="0" err="1"/>
              <a:t>threadIdx.x</a:t>
            </a:r>
            <a:r>
              <a:rPr lang="en-US" altLang="ko-KR" sz="2000" b="1" dirty="0"/>
              <a:t>]+=XY[</a:t>
            </a:r>
            <a:r>
              <a:rPr lang="en-US" altLang="ko-KR" sz="2000" b="1" dirty="0" err="1"/>
              <a:t>threadIdx.x</a:t>
            </a:r>
            <a:r>
              <a:rPr lang="en-US" altLang="ko-KR" sz="2000" b="1" dirty="0"/>
              <a:t>-stride];</a:t>
            </a:r>
          </a:p>
          <a:p>
            <a:pPr marL="0" indent="0">
              <a:buNone/>
            </a:pPr>
            <a:r>
              <a:rPr lang="en-US" altLang="ko-KR" sz="2000" b="1" dirty="0"/>
              <a:t>	}</a:t>
            </a:r>
          </a:p>
          <a:p>
            <a:pPr marL="0" indent="0">
              <a:buNone/>
            </a:pPr>
            <a:r>
              <a:rPr lang="en-US" altLang="ko-KR" sz="2000" b="1" dirty="0"/>
              <a:t>	Y[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]=XY[</a:t>
            </a:r>
            <a:r>
              <a:rPr lang="en-US" altLang="ko-KR" sz="2000" b="1" dirty="0" err="1"/>
              <a:t>threadIdx.x</a:t>
            </a:r>
            <a:r>
              <a:rPr lang="en-US" altLang="ko-KR" sz="2000" b="1" dirty="0"/>
              <a:t>];</a:t>
            </a:r>
          </a:p>
          <a:p>
            <a:pPr marL="0" indent="0">
              <a:buNone/>
            </a:pPr>
            <a:r>
              <a:rPr lang="en-US" altLang="ko-KR" sz="2000" b="1" dirty="0"/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029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work-efficient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A parallel computation is work-efficient if it does  asymptotically no more work than the sequential version(O(n)).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407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Complexity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a given function g(n),</a:t>
            </a:r>
          </a:p>
          <a:p>
            <a:pPr marL="0" indent="0">
              <a:buNone/>
            </a:pPr>
            <a:r>
              <a:rPr lang="en-US" altLang="ko-KR" dirty="0"/>
              <a:t>	O(g(n)) = { f(n) | f(n)/g(n) is bounded}</a:t>
            </a:r>
          </a:p>
          <a:p>
            <a:pPr marL="0" indent="0">
              <a:buNone/>
            </a:pPr>
            <a:r>
              <a:rPr lang="en-US" altLang="ko-KR" dirty="0"/>
              <a:t>	o(g(n))  = { f(n) | f(n)/g(n) </a:t>
            </a:r>
            <a:r>
              <a:rPr lang="en-US" altLang="ko-KR" dirty="0">
                <a:sym typeface="Wingdings" panose="05000000000000000000" pitchFamily="2" charset="2"/>
              </a:rPr>
              <a:t> 0 as n </a:t>
            </a:r>
            <a:r>
              <a:rPr lang="en-US" altLang="ko-KR" sz="4000" dirty="0">
                <a:sym typeface="Wingdings" panose="05000000000000000000" pitchFamily="2" charset="2"/>
              </a:rPr>
              <a:t>∞</a:t>
            </a:r>
            <a:r>
              <a:rPr lang="en-US" altLang="ko-KR" dirty="0">
                <a:sym typeface="Wingdings" panose="05000000000000000000" pitchFamily="2" charset="2"/>
              </a:rPr>
              <a:t>}.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1822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sequential inclusive 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void </a:t>
            </a:r>
            <a:r>
              <a:rPr lang="en-US" altLang="ko-KR" sz="2800" dirty="0" err="1"/>
              <a:t>sequential_scan</a:t>
            </a:r>
            <a:r>
              <a:rPr lang="en-US" altLang="ko-KR" sz="2800" dirty="0"/>
              <a:t>(float *x, float *y, 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Max_i</a:t>
            </a:r>
            <a:r>
              <a:rPr lang="en-US" altLang="ko-KR" sz="2800" dirty="0"/>
              <a:t>){</a:t>
            </a:r>
          </a:p>
          <a:p>
            <a:pPr marL="0" indent="0">
              <a:buNone/>
            </a:pPr>
            <a:r>
              <a:rPr lang="en-US" altLang="ko-KR" sz="2800" dirty="0"/>
              <a:t>	y[0]=x[0];</a:t>
            </a:r>
          </a:p>
          <a:p>
            <a:pPr marL="0" indent="0">
              <a:buNone/>
            </a:pPr>
            <a:r>
              <a:rPr lang="en-US" altLang="ko-KR" sz="2800" dirty="0"/>
              <a:t>	for(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=1,i&lt;</a:t>
            </a:r>
            <a:r>
              <a:rPr lang="en-US" altLang="ko-KR" sz="2800" dirty="0" err="1"/>
              <a:t>Max_i</a:t>
            </a:r>
            <a:r>
              <a:rPr lang="en-US" altLang="ko-KR" sz="2800" dirty="0"/>
              <a:t>;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++){</a:t>
            </a:r>
          </a:p>
          <a:p>
            <a:pPr marL="0" indent="0">
              <a:buNone/>
            </a:pPr>
            <a:r>
              <a:rPr lang="en-US" altLang="ko-KR" sz="2800" dirty="0"/>
              <a:t>		y[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]=y[i-1] + x[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];</a:t>
            </a:r>
          </a:p>
          <a:p>
            <a:pPr marL="0" indent="0">
              <a:buNone/>
            </a:pPr>
            <a:r>
              <a:rPr lang="en-US" altLang="ko-KR" sz="2800" dirty="0"/>
              <a:t>	}</a:t>
            </a:r>
          </a:p>
          <a:p>
            <a:pPr marL="0" indent="0">
              <a:buNone/>
            </a:pPr>
            <a:r>
              <a:rPr lang="en-US" altLang="ko-KR" sz="2800" dirty="0"/>
              <a:t>}</a:t>
            </a:r>
          </a:p>
          <a:p>
            <a:pPr marL="0" indent="0">
              <a:buNone/>
            </a:pPr>
            <a:r>
              <a:rPr lang="en-US" altLang="ko-KR" sz="2800" dirty="0"/>
              <a:t>This algorithm is work efficient since it requires only one addition, one memory load and one memory store in processing each input element. The complexity is O(n)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9380869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14203</TotalTime>
  <Words>579</Words>
  <Application>Microsoft Office PowerPoint</Application>
  <PresentationFormat>화면 슬라이드 쇼(4:3)</PresentationFormat>
  <Paragraphs>205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맑은 고딕</vt:lpstr>
      <vt:lpstr>Arial</vt:lpstr>
      <vt:lpstr>Tw Cen MT</vt:lpstr>
      <vt:lpstr>Wingdings</vt:lpstr>
      <vt:lpstr>Wingdings 3</vt:lpstr>
      <vt:lpstr>심플 테마</vt:lpstr>
      <vt:lpstr>Lecture 12 CUDA Parallel Prefix Sum</vt:lpstr>
      <vt:lpstr>all-prefix-sum</vt:lpstr>
      <vt:lpstr>scan</vt:lpstr>
      <vt:lpstr>Sequential and Parallel Implementation</vt:lpstr>
      <vt:lpstr>Simple Parallel Scan</vt:lpstr>
      <vt:lpstr>inclusive scan algorithm</vt:lpstr>
      <vt:lpstr>work-efficient</vt:lpstr>
      <vt:lpstr>Asymptotic Complexity</vt:lpstr>
      <vt:lpstr>sequential inclusive scan</vt:lpstr>
      <vt:lpstr>Naïve Parallel Scan </vt:lpstr>
      <vt:lpstr> Parallel Sum Scan Algorithm</vt:lpstr>
      <vt:lpstr>Double Buffered Parallel  Sum Scan</vt:lpstr>
      <vt:lpstr>Work Efficiency</vt:lpstr>
      <vt:lpstr>Work-Efficient Parallel Scan</vt:lpstr>
      <vt:lpstr>Up-sweep Phase of a Work-Efficient Sum Scan</vt:lpstr>
      <vt:lpstr>Down-sweep phase: </vt:lpstr>
      <vt:lpstr>Down-Sweep Phase</vt:lpstr>
      <vt:lpstr>Naïve Scan Algorithm</vt:lpstr>
      <vt:lpstr>Up-Sweep</vt:lpstr>
      <vt:lpstr>Down-Sweep</vt:lpstr>
      <vt:lpstr>PowerPoint 프레젠테이션</vt:lpstr>
      <vt:lpstr>Large Array of Data</vt:lpstr>
      <vt:lpstr>Large Array Example</vt:lpstr>
      <vt:lpstr>Application: Stream Compaction</vt:lpstr>
      <vt:lpstr>Stream Compaction</vt:lpstr>
      <vt:lpstr>Stream Compaction</vt:lpstr>
      <vt:lpstr>Applications of SCAN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1019</cp:revision>
  <cp:lastPrinted>2016-05-02T03:39:31Z</cp:lastPrinted>
  <dcterms:created xsi:type="dcterms:W3CDTF">2009-02-06T01:28:03Z</dcterms:created>
  <dcterms:modified xsi:type="dcterms:W3CDTF">2017-05-11T02:38:55Z</dcterms:modified>
</cp:coreProperties>
</file>