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282" r:id="rId2"/>
    <p:sldId id="374" r:id="rId3"/>
    <p:sldId id="386" r:id="rId4"/>
    <p:sldId id="390" r:id="rId5"/>
    <p:sldId id="387" r:id="rId6"/>
    <p:sldId id="375" r:id="rId7"/>
    <p:sldId id="376" r:id="rId8"/>
    <p:sldId id="383" r:id="rId9"/>
    <p:sldId id="384" r:id="rId10"/>
    <p:sldId id="370" r:id="rId11"/>
    <p:sldId id="371" r:id="rId12"/>
    <p:sldId id="388" r:id="rId13"/>
    <p:sldId id="372" r:id="rId14"/>
    <p:sldId id="389" r:id="rId15"/>
    <p:sldId id="373" r:id="rId16"/>
    <p:sldId id="377" r:id="rId17"/>
    <p:sldId id="391" r:id="rId18"/>
    <p:sldId id="378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379" r:id="rId28"/>
    <p:sldId id="295" r:id="rId29"/>
    <p:sldId id="380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81" r:id="rId39"/>
    <p:sldId id="304" r:id="rId40"/>
    <p:sldId id="305" r:id="rId41"/>
    <p:sldId id="306" r:id="rId42"/>
  </p:sldIdLst>
  <p:sldSz cx="9144000" cy="6858000" type="screen4x3"/>
  <p:notesSz cx="9928225" cy="6669088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00" autoAdjust="0"/>
    <p:restoredTop sz="97176" autoAdjust="0"/>
  </p:normalViewPr>
  <p:slideViewPr>
    <p:cSldViewPr>
      <p:cViewPr varScale="1">
        <p:scale>
          <a:sx n="126" d="100"/>
          <a:sy n="126" d="100"/>
        </p:scale>
        <p:origin x="132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4303313" cy="3334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598" y="1"/>
            <a:ext cx="4303313" cy="3334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8D145-3F61-4970-8B92-DDA610F3EB4F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4" y="6334564"/>
            <a:ext cx="4303313" cy="3334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598" y="6334564"/>
            <a:ext cx="4303313" cy="3334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206F8-01DD-4630-9B7B-A16367679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936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4303313" cy="3334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598" y="1"/>
            <a:ext cx="4303313" cy="3334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93E914D-5292-4E0C-9A21-703CD46AEF85}" type="datetimeFigureOut">
              <a:rPr lang="ko-KR" altLang="en-US"/>
              <a:pPr>
                <a:defRPr/>
              </a:pPr>
              <a:t>2017-03-22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6925" cy="250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363" y="3168357"/>
            <a:ext cx="7943507" cy="3001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4" y="6334564"/>
            <a:ext cx="4303313" cy="3334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598" y="6334564"/>
            <a:ext cx="4303313" cy="3334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9EA3ECF-0238-4ED3-94B0-5264E6F3A85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313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3590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0F61C63-DA39-4CD1-83BE-3D462E77D048}" type="datetimeFigureOut">
              <a:rPr lang="en-US" altLang="ko-KR"/>
              <a:pPr>
                <a:defRPr/>
              </a:pPr>
              <a:t>3/22/2017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CA11FF-03D6-457B-9461-EFC9720B29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006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99D42-7497-4BA5-9D6C-4AAE755F8654}" type="datetimeFigureOut">
              <a:rPr lang="en-US" altLang="ko-KR"/>
              <a:pPr>
                <a:defRPr/>
              </a:pPr>
              <a:t>3/22/2017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041BC-D921-4362-9DAF-1EFA329D50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55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 rot="5400000">
            <a:off x="4572000" y="2349500"/>
            <a:ext cx="6519863" cy="1811337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6553200" y="6135688"/>
            <a:ext cx="987425" cy="7223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8605838" y="1379538"/>
            <a:ext cx="539750" cy="1462087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8604250" y="0"/>
            <a:ext cx="539750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EA0896-9478-4294-8E35-68E34F60EDEC}" type="datetimeFigureOut">
              <a:rPr lang="en-US" altLang="ko-KR"/>
              <a:pPr>
                <a:defRPr/>
              </a:pPr>
              <a:t>3/22/2017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5E03FF-AA99-4373-B27C-B026F1875C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108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8FB71-ED1F-41CD-94F6-D4DBE5960FC2}" type="datetimeFigureOut">
              <a:rPr lang="en-US" altLang="ko-KR"/>
              <a:pPr>
                <a:defRPr/>
              </a:pPr>
              <a:t>3/22/2017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E592C-AD8F-4534-B360-0ADA75B68A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974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67017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7E5300-5FEE-4A5E-A343-57FF8E474C71}" type="datetimeFigureOut">
              <a:rPr lang="en-US" altLang="ko-KR"/>
              <a:pPr>
                <a:defRPr/>
              </a:pPr>
              <a:t>3/22/2017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FC7D83-25E0-4BB8-893B-9121833E22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135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A0D28-13FA-49F2-8DFC-A972E295BFB1}" type="datetimeFigureOut">
              <a:rPr lang="en-US" altLang="ko-KR"/>
              <a:pPr>
                <a:defRPr/>
              </a:pPr>
              <a:t>3/22/2017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47C2D-5FF0-490E-AF53-DD16BFEDBE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067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8CA30-1FB4-4EC0-BB50-92688CDEA103}" type="datetimeFigureOut">
              <a:rPr lang="en-US" altLang="ko-KR"/>
              <a:pPr>
                <a:defRPr/>
              </a:pPr>
              <a:t>3/22/2017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50927-0A0A-4892-8044-5326362313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395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 userDrawn="1"/>
        </p:nvSpPr>
        <p:spPr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6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C95FE4-E7E8-4BAD-9D51-3FA36E3B038A}" type="datetimeFigureOut">
              <a:rPr lang="en-US" altLang="ko-KR"/>
              <a:pPr>
                <a:defRPr/>
              </a:pPr>
              <a:t>3/22/2017</a:t>
            </a:fld>
            <a:endParaRPr lang="en-US" altLang="ko-KR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C5D31F-F50C-4C69-AE3B-672DD7464E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00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 userDrawn="1"/>
        </p:nvSpPr>
        <p:spPr bwMode="gray"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Rectangle 11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12"/>
          <p:cNvSpPr/>
          <p:nvPr userDrawn="1"/>
        </p:nvSpPr>
        <p:spPr bwMode="gray">
          <a:xfrm>
            <a:off x="0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13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14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15"/>
          <p:cNvSpPr/>
          <p:nvPr userDrawn="1"/>
        </p:nvSpPr>
        <p:spPr bwMode="gray">
          <a:xfrm>
            <a:off x="8842375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BA2287-A19B-43DB-AC94-A6E013692543}" type="datetimeFigureOut">
              <a:rPr lang="en-US" altLang="ko-KR"/>
              <a:pPr>
                <a:defRPr/>
              </a:pPr>
              <a:t>3/22/2017</a:t>
            </a:fld>
            <a:endParaRPr lang="en-US" altLang="ko-KR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5E7A1E-8363-419C-A981-4E49ED8C75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719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0CAA7-E52F-4B75-89F8-22124F4CDC38}" type="datetimeFigureOut">
              <a:rPr lang="en-US" altLang="ko-KR"/>
              <a:pPr>
                <a:defRPr/>
              </a:pPr>
              <a:t>3/22/2017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391DD-18A5-4F6A-BA57-CAFDE3958C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086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E69F5-B7FA-4AC0-AF69-0F71DCC38AF2}" type="datetimeFigureOut">
              <a:rPr lang="en-US" altLang="ko-KR"/>
              <a:pPr>
                <a:defRPr/>
              </a:pPr>
              <a:t>3/22/2017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8E20E-5F6B-4A91-A3CF-81E1147DAA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13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1638"/>
            <a:ext cx="8686800" cy="109855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8166100" y="996950"/>
            <a:ext cx="977900" cy="89535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1782763" y="0"/>
            <a:ext cx="1947862" cy="5397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050" cy="53975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39750"/>
            <a:ext cx="82296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A8A4CDAF-F56B-4897-8A18-3A8E285DBAFA}" type="datetimeFigureOut">
              <a:rPr lang="en-US" altLang="ko-KR"/>
              <a:pPr>
                <a:defRPr/>
              </a:pPr>
              <a:t>3/22/2017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575" y="6537325"/>
            <a:ext cx="2895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025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37911D5C-7600-4BC7-9FF1-4DEE66882D3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3" r:id="rId2"/>
    <p:sldLayoutId id="2147483700" r:id="rId3"/>
    <p:sldLayoutId id="2147483694" r:id="rId4"/>
    <p:sldLayoutId id="2147483695" r:id="rId5"/>
    <p:sldLayoutId id="2147483701" r:id="rId6"/>
    <p:sldLayoutId id="2147483702" r:id="rId7"/>
    <p:sldLayoutId id="2147483696" r:id="rId8"/>
    <p:sldLayoutId id="2147483697" r:id="rId9"/>
    <p:sldLayoutId id="2147483698" r:id="rId10"/>
    <p:sldLayoutId id="2147483703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9BBB59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8064A2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AA5E7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0" dirty="0"/>
              <a:t>Lecture 2 CUDA C Programming</a:t>
            </a:r>
            <a:endParaRPr lang="ko-KR" altLang="en-US" b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Kyu Ho Park</a:t>
            </a:r>
          </a:p>
          <a:p>
            <a:r>
              <a:rPr lang="en-US" altLang="ko-KR" dirty="0"/>
              <a:t>March 2, 2017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1936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CUDA 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2006: Advent of NVIDIA’s GeForce 8800GTX</a:t>
            </a:r>
          </a:p>
          <a:p>
            <a:pPr lvl="1"/>
            <a:r>
              <a:rPr lang="en-US" altLang="ko-KR" dirty="0"/>
              <a:t>the first GPU of CUDA Architecture</a:t>
            </a:r>
          </a:p>
          <a:p>
            <a:pPr lvl="1"/>
            <a:r>
              <a:rPr lang="en-US" altLang="ko-KR" dirty="0"/>
              <a:t>for general purpose computing, ALUs complying IEEE requirements, allowing R/W of shared memory </a:t>
            </a:r>
          </a:p>
          <a:p>
            <a:r>
              <a:rPr lang="en-US" altLang="ko-KR" dirty="0"/>
              <a:t>Few months after the launch of GeForce 8800GTX, CUDA C announced. </a:t>
            </a:r>
          </a:p>
          <a:p>
            <a:pPr lvl="1"/>
            <a:r>
              <a:rPr lang="en-US" altLang="ko-KR" dirty="0"/>
              <a:t>the first language for general-purpose computing on GPU. </a:t>
            </a:r>
          </a:p>
        </p:txBody>
      </p:sp>
    </p:spTree>
    <p:extLst>
      <p:ext uri="{BB962C8B-B14F-4D97-AF65-F5344CB8AC3E}">
        <p14:creationId xmlns:p14="http://schemas.microsoft.com/office/powerpoint/2010/main" val="1619050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Hello,World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main(void){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(“Hello, World!\n”);</a:t>
            </a:r>
          </a:p>
          <a:p>
            <a:pPr marL="0" indent="0">
              <a:buNone/>
            </a:pPr>
            <a:r>
              <a:rPr lang="en-US" altLang="ko-KR" dirty="0"/>
              <a:t>	return 0;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0120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Making CUDA C Program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Create a source code file with the special file 	name extension of </a:t>
            </a:r>
            <a:r>
              <a:rPr lang="en-US" altLang="ko-KR" dirty="0">
                <a:solidFill>
                  <a:srgbClr val="FF0000"/>
                </a:solidFill>
              </a:rPr>
              <a:t>.cu 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 startAt="2"/>
            </a:pPr>
            <a:r>
              <a:rPr lang="en-US" altLang="ko-KR" dirty="0"/>
              <a:t>Compile the program using the CUDA </a:t>
            </a:r>
            <a:r>
              <a:rPr lang="en-US" altLang="ko-KR" dirty="0" err="1">
                <a:solidFill>
                  <a:srgbClr val="FF0000"/>
                </a:solidFill>
              </a:rPr>
              <a:t>nvcc</a:t>
            </a:r>
            <a:r>
              <a:rPr lang="en-US" altLang="ko-KR" dirty="0"/>
              <a:t> 	compiler.</a:t>
            </a:r>
          </a:p>
          <a:p>
            <a:pPr marL="514350" indent="-514350">
              <a:buAutoNum type="arabicPeriod" startAt="2"/>
            </a:pPr>
            <a:r>
              <a:rPr lang="en-US" altLang="ko-KR" dirty="0"/>
              <a:t>Run the executable file.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313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960438"/>
          </a:xfrm>
        </p:spPr>
        <p:txBody>
          <a:bodyPr/>
          <a:lstStyle/>
          <a:p>
            <a:r>
              <a:rPr lang="en-US" altLang="ko-KR" dirty="0"/>
              <a:t>Kernel Program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8072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__global__ void </a:t>
            </a:r>
            <a:r>
              <a:rPr lang="en-US" altLang="ko-KR" dirty="0" err="1"/>
              <a:t>funct</a:t>
            </a:r>
            <a:r>
              <a:rPr lang="en-US" altLang="ko-KR" dirty="0"/>
              <a:t>(void) 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(“Hello from GPU!\n”);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main(void){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funct</a:t>
            </a:r>
            <a:r>
              <a:rPr lang="en-US" altLang="ko-KR" dirty="0"/>
              <a:t>&lt;&lt;&lt;1,4&gt;&gt;&gt;( 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(“Hello, World from CPU!\n”);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cudaDeviceReset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return 0;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3923928" y="3717032"/>
            <a:ext cx="72008" cy="504056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95936" y="3201189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Angle bracket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9674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</a:t>
            </a:r>
            <a:r>
              <a:rPr lang="en-US" altLang="ko-KR" dirty="0" err="1"/>
              <a:t>nvcc</a:t>
            </a:r>
            <a:r>
              <a:rPr lang="en-US" altLang="ko-KR" dirty="0"/>
              <a:t> test.cu  and $ ./</a:t>
            </a:r>
            <a:r>
              <a:rPr lang="en-US" altLang="ko-KR" dirty="0" err="1"/>
              <a:t>a.out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3156631" y="4653136"/>
            <a:ext cx="50405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2" descr="G:\스크린샷, 2017-02-27 12-43-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202" y="1484784"/>
            <a:ext cx="517207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G:\스크린샷, 2017-02-27 12-43-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293096"/>
            <a:ext cx="373380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709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Terminology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Host: CPU and the system’s memory</a:t>
            </a:r>
          </a:p>
          <a:p>
            <a:r>
              <a:rPr lang="en-US" altLang="ko-KR" dirty="0"/>
              <a:t>Device: GPU and its memory</a:t>
            </a:r>
          </a:p>
          <a:p>
            <a:r>
              <a:rPr lang="en-US" altLang="ko-KR" dirty="0"/>
              <a:t>Kernel: A function that executes on </a:t>
            </a:r>
            <a:r>
              <a:rPr lang="en-US" altLang="ko-KR"/>
              <a:t>the device.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677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__global__  function qualifier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/>
          <a:lstStyle/>
          <a:p>
            <a:r>
              <a:rPr lang="en-US" altLang="ko-KR" dirty="0"/>
              <a:t>CUDA C adds the __global__ qualifier to standard C.  	     It alerts the compiler that  a</a:t>
            </a:r>
          </a:p>
          <a:p>
            <a:pPr marL="0" indent="0">
              <a:buNone/>
            </a:pPr>
            <a:r>
              <a:rPr lang="en-US" altLang="ko-KR" dirty="0"/>
              <a:t>   function is to be compiled to run on a device.</a:t>
            </a:r>
          </a:p>
          <a:p>
            <a:r>
              <a:rPr lang="en-US" altLang="ko-KR" dirty="0"/>
              <a:t>‘</a:t>
            </a:r>
            <a:r>
              <a:rPr lang="en-US" altLang="ko-KR" dirty="0" err="1"/>
              <a:t>nvcc</a:t>
            </a:r>
            <a:r>
              <a:rPr lang="en-US" altLang="ko-KR" dirty="0"/>
              <a:t>’ sends the </a:t>
            </a:r>
            <a:r>
              <a:rPr lang="en-US" altLang="ko-KR" dirty="0" err="1"/>
              <a:t>funct</a:t>
            </a:r>
            <a:r>
              <a:rPr lang="en-US" altLang="ko-KR" dirty="0"/>
              <a:t>( ) to the compiler that handles device code. And it feeds main( ) to the host compiler. </a:t>
            </a:r>
          </a:p>
          <a:p>
            <a:r>
              <a:rPr lang="en-US" altLang="ko-KR" dirty="0"/>
              <a:t>CUDA </a:t>
            </a:r>
            <a:r>
              <a:rPr lang="en-US" altLang="ko-KR" dirty="0" err="1"/>
              <a:t>nvcc</a:t>
            </a:r>
            <a:r>
              <a:rPr lang="en-US" altLang="ko-KR" dirty="0"/>
              <a:t> compiler separates the device code from the host during the compilation process.    	</a:t>
            </a: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3059832" y="22768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553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0237" t="25200" r="59838" b="39520"/>
          <a:stretch/>
        </p:blipFill>
        <p:spPr>
          <a:xfrm>
            <a:off x="457200" y="2204864"/>
            <a:ext cx="8013462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CUDA NVCC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19118"/>
              </p:ext>
            </p:extLst>
          </p:nvPr>
        </p:nvGraphicFramePr>
        <p:xfrm>
          <a:off x="457200" y="1600200"/>
          <a:ext cx="8219256" cy="4997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86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CUDA Libraries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Integrated CPU and GPU code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86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86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CUDA Assembly for Computing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>
                          <a:latin typeface="+mn-lt"/>
                        </a:rPr>
                        <a:t>CPU Host Code</a:t>
                      </a:r>
                      <a:endParaRPr lang="ko-KR" altLang="en-US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86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CUDA</a:t>
                      </a:r>
                      <a:r>
                        <a:rPr lang="en-US" altLang="ko-KR" sz="3200" baseline="0" dirty="0"/>
                        <a:t> Driver / Debugger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C Compiler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86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GPU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CPU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87824" y="2852936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n-lt"/>
              </a:rPr>
              <a:t>CUDA Compiler</a:t>
            </a:r>
            <a:endParaRPr lang="ko-KR" alt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6115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CUDA</a:t>
            </a:r>
            <a:r>
              <a:rPr lang="ko-KR" altLang="en-US" dirty="0"/>
              <a:t> </a:t>
            </a:r>
            <a:r>
              <a:rPr lang="en-US" altLang="ko-KR" dirty="0"/>
              <a:t>C Extension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function type qualifiers</a:t>
            </a:r>
          </a:p>
          <a:p>
            <a:pPr marL="0" indent="0">
              <a:buNone/>
            </a:pPr>
            <a:r>
              <a:rPr lang="en-US" altLang="ko-KR" dirty="0"/>
              <a:t>	__global__, __device__, __host__,</a:t>
            </a:r>
          </a:p>
          <a:p>
            <a:pPr marL="0" indent="0">
              <a:buNone/>
            </a:pPr>
            <a:r>
              <a:rPr lang="en-US" altLang="ko-KR" dirty="0"/>
              <a:t>	__device__ __host__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__global__  void function1 &lt;&lt;&lt; 6,4&gt;&gt;&gt;( ) </a:t>
            </a:r>
          </a:p>
          <a:p>
            <a:pPr marL="0" indent="0">
              <a:buNone/>
            </a:pPr>
            <a:r>
              <a:rPr lang="en-US" altLang="ko-KR" dirty="0"/>
              <a:t>    { …}</a:t>
            </a:r>
          </a:p>
          <a:p>
            <a:pPr marL="0" indent="0">
              <a:buNone/>
            </a:pPr>
            <a:r>
              <a:rPr lang="en-US" altLang="ko-KR" dirty="0"/>
              <a:t>	function1 is only executed at a device. It 	can be called from the host but cannot be 	called recursively at the device.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475656" y="2924944"/>
            <a:ext cx="3816424" cy="43204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314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Computer Architecture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3819751"/>
              </p:ext>
            </p:extLst>
          </p:nvPr>
        </p:nvGraphicFramePr>
        <p:xfrm>
          <a:off x="755576" y="1772816"/>
          <a:ext cx="7776864" cy="266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321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Single Instruction</a:t>
                      </a:r>
                      <a:r>
                        <a:rPr lang="en-US" altLang="ko-KR" baseline="0" dirty="0"/>
                        <a:t>  Multiple Data</a:t>
                      </a:r>
                    </a:p>
                    <a:p>
                      <a:pPr latinLnBrk="1"/>
                      <a:r>
                        <a:rPr lang="en-US" altLang="ko-KR" dirty="0"/>
                        <a:t>    (SIMD)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Multiple</a:t>
                      </a:r>
                      <a:r>
                        <a:rPr lang="en-US" altLang="ko-KR" baseline="0" dirty="0"/>
                        <a:t> Instruction Multiple Data</a:t>
                      </a:r>
                    </a:p>
                    <a:p>
                      <a:pPr latinLnBrk="1"/>
                      <a:r>
                        <a:rPr lang="en-US" altLang="ko-KR" baseline="0" dirty="0"/>
                        <a:t>  (MIMD)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21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Single Instruction Single Data</a:t>
                      </a:r>
                    </a:p>
                    <a:p>
                      <a:pPr latinLnBrk="1"/>
                      <a:r>
                        <a:rPr lang="en-US" altLang="ko-KR" dirty="0"/>
                        <a:t>    (SISD)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Multiple Instruction Single Data</a:t>
                      </a:r>
                    </a:p>
                    <a:p>
                      <a:pPr latinLnBrk="1"/>
                      <a:r>
                        <a:rPr lang="en-US" altLang="ko-KR" dirty="0"/>
                        <a:t>  (MISD)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7584" y="472514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NVIDIA GPU: SIMT(Single Instruction Multiple Thread)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0090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__global__ void function1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200" dirty="0"/>
              <a:t>#include &lt;</a:t>
            </a:r>
            <a:r>
              <a:rPr lang="en-US" altLang="ko-KR" sz="1200" dirty="0" err="1"/>
              <a:t>stdio</a:t>
            </a:r>
            <a:r>
              <a:rPr lang="en-US" altLang="ko-KR" sz="1200" dirty="0"/>
              <a:t> .h&gt;</a:t>
            </a:r>
          </a:p>
          <a:p>
            <a:pPr marL="0" indent="0">
              <a:buNone/>
            </a:pPr>
            <a:r>
              <a:rPr lang="en-US" altLang="ko-KR" sz="1200" dirty="0"/>
              <a:t> </a:t>
            </a:r>
          </a:p>
          <a:p>
            <a:pPr marL="0" indent="0">
              <a:buNone/>
            </a:pPr>
            <a:r>
              <a:rPr lang="en-US" altLang="ko-KR" sz="1200" dirty="0"/>
              <a:t>__global__ void add(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*c) {</a:t>
            </a:r>
          </a:p>
          <a:p>
            <a:pPr marL="0" indent="0">
              <a:buNone/>
            </a:pPr>
            <a:r>
              <a:rPr lang="en-US" altLang="ko-KR" sz="1200" dirty="0"/>
              <a:t> *c = a + b;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  <a:p>
            <a:pPr marL="0" indent="0">
              <a:buNone/>
            </a:pPr>
            <a:r>
              <a:rPr lang="en-US" altLang="ko-KR" sz="1200" dirty="0"/>
              <a:t> </a:t>
            </a:r>
          </a:p>
          <a:p>
            <a:pPr marL="0" indent="0">
              <a:buNone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marL="0" indent="0">
              <a:buNone/>
            </a:pPr>
            <a:r>
              <a:rPr lang="en-US" altLang="ko-KR" sz="1200" dirty="0"/>
              <a:t> 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c;</a:t>
            </a:r>
          </a:p>
          <a:p>
            <a:pPr marL="0" indent="0">
              <a:buNone/>
            </a:pPr>
            <a:r>
              <a:rPr lang="en-US" altLang="ko-KR" sz="1200" dirty="0"/>
              <a:t> 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*</a:t>
            </a:r>
            <a:r>
              <a:rPr lang="en-US" altLang="ko-KR" sz="1200" dirty="0" err="1"/>
              <a:t>dev_c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 </a:t>
            </a:r>
          </a:p>
          <a:p>
            <a:pPr marL="0" indent="0">
              <a:buNone/>
            </a:pPr>
            <a:r>
              <a:rPr lang="en-US" altLang="ko-KR" sz="1200" dirty="0"/>
              <a:t> </a:t>
            </a:r>
            <a:r>
              <a:rPr lang="en-US" altLang="ko-KR" sz="1200" dirty="0" err="1"/>
              <a:t>cudaMalloc</a:t>
            </a:r>
            <a:r>
              <a:rPr lang="en-US" altLang="ko-KR" sz="1200" dirty="0"/>
              <a:t>((void**)&amp;</a:t>
            </a:r>
            <a:r>
              <a:rPr lang="en-US" altLang="ko-KR" sz="1200" dirty="0" err="1"/>
              <a:t>dev_c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));</a:t>
            </a:r>
          </a:p>
          <a:p>
            <a:pPr marL="0" indent="0">
              <a:buNone/>
            </a:pPr>
            <a:r>
              <a:rPr lang="en-US" altLang="ko-KR" sz="1200" dirty="0"/>
              <a:t> add&lt;&lt;&lt;1, 1&gt;&gt;&gt;(2, 7, </a:t>
            </a:r>
            <a:r>
              <a:rPr lang="en-US" altLang="ko-KR" sz="1200" dirty="0" err="1"/>
              <a:t>dev_c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/>
              <a:t> </a:t>
            </a:r>
          </a:p>
          <a:p>
            <a:pPr marL="0" indent="0">
              <a:buNone/>
            </a:pPr>
            <a:r>
              <a:rPr lang="en-US" altLang="ko-KR" sz="1200" dirty="0"/>
              <a:t> </a:t>
            </a:r>
            <a:r>
              <a:rPr lang="en-US" altLang="ko-KR" sz="1200" dirty="0" err="1"/>
              <a:t>cudaMemcpy</a:t>
            </a:r>
            <a:r>
              <a:rPr lang="en-US" altLang="ko-KR" sz="1200" dirty="0"/>
              <a:t>(&amp;c, </a:t>
            </a:r>
            <a:r>
              <a:rPr lang="en-US" altLang="ko-KR" sz="1200" dirty="0" err="1"/>
              <a:t>dev_c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), </a:t>
            </a:r>
            <a:r>
              <a:rPr lang="en-US" altLang="ko-KR" sz="1200" dirty="0" err="1"/>
              <a:t>cudaMemcpyDeviceToHost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/>
              <a:t>  </a:t>
            </a:r>
          </a:p>
          <a:p>
            <a:pPr marL="0" indent="0">
              <a:buNone/>
            </a:pPr>
            <a:r>
              <a:rPr lang="en-US" altLang="ko-KR" sz="1200" dirty="0"/>
              <a:t> 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("2 + 7 = %d\n", c);</a:t>
            </a:r>
          </a:p>
          <a:p>
            <a:pPr marL="0" indent="0">
              <a:buNone/>
            </a:pPr>
            <a:r>
              <a:rPr lang="en-US" altLang="ko-KR" sz="1200" dirty="0"/>
              <a:t> </a:t>
            </a:r>
          </a:p>
          <a:p>
            <a:pPr marL="0" indent="0">
              <a:buNone/>
            </a:pPr>
            <a:r>
              <a:rPr lang="en-US" altLang="ko-KR" sz="1200" dirty="0"/>
              <a:t> </a:t>
            </a:r>
            <a:r>
              <a:rPr lang="en-US" altLang="ko-KR" sz="1200" dirty="0" err="1"/>
              <a:t>cudaFree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dev_c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/>
              <a:t> </a:t>
            </a:r>
          </a:p>
          <a:p>
            <a:pPr marL="0" indent="0">
              <a:buNone/>
            </a:pPr>
            <a:r>
              <a:rPr lang="en-US" altLang="ko-KR" sz="1200" dirty="0"/>
              <a:t> return 0;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956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__global__ void function&lt;&lt; 6,4&gt;&gt;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return value is always void,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recursive call is not allowed,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function </a:t>
            </a:r>
            <a:r>
              <a:rPr lang="en-US" altLang="ko-KR" dirty="0">
                <a:solidFill>
                  <a:srgbClr val="FF0000"/>
                </a:solidFill>
              </a:rPr>
              <a:t>cannot have static variables</a:t>
            </a:r>
            <a:r>
              <a:rPr lang="en-US" altLang="ko-KR" dirty="0"/>
              <a:t>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can not declare __host__ at the same time,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declared 6 blocks and 4 threads per block.</a:t>
            </a:r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9301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__device__ </a:t>
            </a:r>
            <a:r>
              <a:rPr lang="en-US" altLang="ko-KR" dirty="0" err="1"/>
              <a:t>int</a:t>
            </a:r>
            <a:r>
              <a:rPr lang="en-US" altLang="ko-KR" dirty="0"/>
              <a:t> function(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The function is executed at a device,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It can be called by the device and cannot be called by the host,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It can not be called recursively,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It can not have variable number of arguments,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691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__host__ </a:t>
            </a:r>
            <a:r>
              <a:rPr lang="en-US" altLang="ko-KR" dirty="0" err="1"/>
              <a:t>int</a:t>
            </a:r>
            <a:r>
              <a:rPr lang="en-US" altLang="ko-KR" dirty="0"/>
              <a:t> function (</a:t>
            </a:r>
            <a:r>
              <a:rPr lang="en-US" altLang="ko-KR" dirty="0" err="1"/>
              <a:t>int</a:t>
            </a:r>
            <a:r>
              <a:rPr lang="en-US" altLang="ko-KR" dirty="0"/>
              <a:t> a, </a:t>
            </a:r>
            <a:r>
              <a:rPr lang="en-US" altLang="ko-KR" dirty="0" err="1"/>
              <a:t>int</a:t>
            </a:r>
            <a:r>
              <a:rPr lang="en-US" altLang="ko-KR" dirty="0"/>
              <a:t> b)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It is executed only at a host,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It can not be called by the device,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If __global__, __host__, __device__ are not declared, it is considered as __host__,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It cat not be used with __global__ 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It can be declared with __device__ , in this case the function can be executed at the host and the device.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1146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variable type qualifiers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__device__</a:t>
            </a:r>
          </a:p>
          <a:p>
            <a:pPr marL="857250" lvl="1" indent="-457200"/>
            <a:r>
              <a:rPr lang="en-US" altLang="ko-KR" dirty="0"/>
              <a:t>the variable is allocated to the global memory,</a:t>
            </a:r>
          </a:p>
          <a:p>
            <a:pPr marL="857250" lvl="1" indent="-457200"/>
            <a:r>
              <a:rPr lang="en-US" altLang="ko-KR" dirty="0"/>
              <a:t>effective until the end of program execution,</a:t>
            </a:r>
          </a:p>
          <a:p>
            <a:pPr marL="857250" lvl="1" indent="-457200"/>
            <a:r>
              <a:rPr lang="en-US" altLang="ko-KR" dirty="0"/>
              <a:t>all threads can access the variable,</a:t>
            </a:r>
          </a:p>
          <a:p>
            <a:pPr marL="857250" lvl="1" indent="-457200"/>
            <a:r>
              <a:rPr lang="en-US" altLang="ko-KR" dirty="0"/>
              <a:t>the host can access it through API function.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2563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__constant__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 __constant__</a:t>
            </a:r>
          </a:p>
          <a:p>
            <a:pPr lvl="1"/>
            <a:r>
              <a:rPr lang="en-US" altLang="ko-KR" dirty="0"/>
              <a:t>the variable is allocated to the constant memory area,</a:t>
            </a:r>
          </a:p>
          <a:p>
            <a:pPr lvl="1"/>
            <a:r>
              <a:rPr lang="en-US" altLang="ko-KR" dirty="0"/>
              <a:t>all can read only the variable,</a:t>
            </a:r>
          </a:p>
          <a:p>
            <a:pPr lvl="1"/>
            <a:r>
              <a:rPr lang="en-US" altLang="ko-KR" dirty="0"/>
              <a:t>the host can write the value through </a:t>
            </a:r>
            <a:r>
              <a:rPr lang="en-US" altLang="ko-KR" dirty="0" err="1"/>
              <a:t>cudaMemcpyToSymbol</a:t>
            </a:r>
            <a:r>
              <a:rPr lang="en-US" altLang="ko-KR" dirty="0"/>
              <a:t>( ) API.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8983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__shared__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3. __shared__</a:t>
            </a:r>
          </a:p>
          <a:p>
            <a:pPr lvl="1"/>
            <a:r>
              <a:rPr lang="en-US" altLang="ko-KR" dirty="0"/>
              <a:t>the variable is allocated to the shared memory area of a block,</a:t>
            </a:r>
          </a:p>
          <a:p>
            <a:pPr lvl="1"/>
            <a:r>
              <a:rPr lang="en-US" altLang="ko-KR" dirty="0"/>
              <a:t>all threads in a block can read and write the variable.</a:t>
            </a:r>
          </a:p>
          <a:p>
            <a:pPr marL="0" indent="0">
              <a:buNone/>
            </a:pPr>
            <a:r>
              <a:rPr lang="en-US" altLang="ko-KR" b="1" u="sng" dirty="0">
                <a:solidFill>
                  <a:srgbClr val="FF0000"/>
                </a:solidFill>
              </a:rPr>
              <a:t>Question: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Global Memory, Constant Memory,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Shared Memory?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9604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Management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53867"/>
              </p:ext>
            </p:extLst>
          </p:nvPr>
        </p:nvGraphicFramePr>
        <p:xfrm>
          <a:off x="467544" y="1556792"/>
          <a:ext cx="8219256" cy="4637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7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C</a:t>
                      </a:r>
                      <a:r>
                        <a:rPr lang="en-US" altLang="ko-KR" sz="3200" baseline="0" dirty="0"/>
                        <a:t> Functions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CUDA C Functions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7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err="1"/>
                        <a:t>malloc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err="1"/>
                        <a:t>cuda</a:t>
                      </a:r>
                      <a:r>
                        <a:rPr lang="en-US" altLang="ko-KR" sz="3200" baseline="0" dirty="0" err="1"/>
                        <a:t>Malloc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7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err="1"/>
                        <a:t>memcpy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err="1"/>
                        <a:t>cudaMemcpy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7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err="1"/>
                        <a:t>memset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err="1"/>
                        <a:t>cudaMemset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7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free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err="1"/>
                        <a:t>cudaFree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844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Allocation, </a:t>
            </a:r>
            <a:r>
              <a:rPr lang="en-US" altLang="ko-KR" dirty="0" err="1"/>
              <a:t>Deallocation</a:t>
            </a:r>
            <a:r>
              <a:rPr lang="en-US" altLang="ko-KR" dirty="0"/>
              <a:t> and Copying of Graphic Card Memory(GCM)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1. Memory Allocation of GCM</a:t>
            </a:r>
          </a:p>
          <a:p>
            <a:pPr marL="0" indent="0">
              <a:buNone/>
            </a:pPr>
            <a:r>
              <a:rPr lang="en-US" altLang="ko-KR" dirty="0" err="1"/>
              <a:t>cudaError_t</a:t>
            </a:r>
            <a:r>
              <a:rPr lang="en-US" altLang="ko-KR" dirty="0"/>
              <a:t> </a:t>
            </a:r>
            <a:r>
              <a:rPr lang="en-US" altLang="ko-KR" dirty="0" err="1"/>
              <a:t>cudaMalloc</a:t>
            </a:r>
            <a:r>
              <a:rPr lang="en-US" altLang="ko-KR" dirty="0"/>
              <a:t>(void** </a:t>
            </a:r>
            <a:r>
              <a:rPr lang="en-US" altLang="ko-KR" dirty="0" err="1"/>
              <a:t>devPtr</a:t>
            </a:r>
            <a:r>
              <a:rPr lang="en-US" altLang="ko-KR" dirty="0"/>
              <a:t>, </a:t>
            </a:r>
            <a:r>
              <a:rPr lang="en-US" altLang="ko-KR" dirty="0" err="1"/>
              <a:t>size_t</a:t>
            </a:r>
            <a:r>
              <a:rPr lang="en-US" altLang="ko-KR" dirty="0"/>
              <a:t> count);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Freeing GCM</a:t>
            </a:r>
          </a:p>
          <a:p>
            <a:pPr marL="0" indent="0">
              <a:buNone/>
            </a:pPr>
            <a:r>
              <a:rPr lang="en-US" altLang="ko-KR" dirty="0" err="1"/>
              <a:t>cudaError_t</a:t>
            </a:r>
            <a:r>
              <a:rPr lang="en-US" altLang="ko-KR" dirty="0"/>
              <a:t> </a:t>
            </a:r>
            <a:r>
              <a:rPr lang="en-US" altLang="ko-KR" dirty="0" err="1"/>
              <a:t>cudaFree</a:t>
            </a:r>
            <a:r>
              <a:rPr lang="en-US" altLang="ko-KR" dirty="0"/>
              <a:t>(void* </a:t>
            </a:r>
            <a:r>
              <a:rPr lang="en-US" altLang="ko-KR" dirty="0" err="1"/>
              <a:t>devPtr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Copying GCM</a:t>
            </a:r>
          </a:p>
          <a:p>
            <a:pPr marL="0" indent="0">
              <a:buNone/>
            </a:pPr>
            <a:r>
              <a:rPr lang="en-US" altLang="ko-KR" dirty="0" err="1"/>
              <a:t>cudaError_t</a:t>
            </a:r>
            <a:r>
              <a:rPr lang="en-US" altLang="ko-KR" dirty="0"/>
              <a:t> </a:t>
            </a:r>
            <a:r>
              <a:rPr lang="en-US" altLang="ko-KR" dirty="0" err="1"/>
              <a:t>cudaMemcpy</a:t>
            </a:r>
            <a:r>
              <a:rPr lang="en-US" altLang="ko-KR" dirty="0"/>
              <a:t>(void* </a:t>
            </a:r>
            <a:r>
              <a:rPr lang="en-US" altLang="ko-KR" dirty="0" err="1"/>
              <a:t>dst</a:t>
            </a:r>
            <a:r>
              <a:rPr lang="en-US" altLang="ko-KR" dirty="0"/>
              <a:t>, </a:t>
            </a:r>
            <a:r>
              <a:rPr lang="en-US" altLang="ko-KR" dirty="0" err="1"/>
              <a:t>const</a:t>
            </a:r>
            <a:r>
              <a:rPr lang="en-US" altLang="ko-KR" dirty="0"/>
              <a:t> void* </a:t>
            </a:r>
            <a:r>
              <a:rPr lang="en-US" altLang="ko-KR" dirty="0" err="1"/>
              <a:t>src</a:t>
            </a:r>
            <a:r>
              <a:rPr lang="en-US" altLang="ko-KR" dirty="0"/>
              <a:t>, </a:t>
            </a:r>
            <a:r>
              <a:rPr lang="en-US" altLang="ko-KR" dirty="0" err="1"/>
              <a:t>size_t</a:t>
            </a:r>
            <a:r>
              <a:rPr lang="en-US" altLang="ko-KR" dirty="0"/>
              <a:t> count, </a:t>
            </a:r>
            <a:r>
              <a:rPr lang="en-US" altLang="ko-KR" dirty="0" err="1">
                <a:solidFill>
                  <a:srgbClr val="FF0000"/>
                </a:solidFill>
              </a:rPr>
              <a:t>cudaMemcpyHostToDevice</a:t>
            </a:r>
            <a:r>
              <a:rPr lang="en-US" altLang="ko-KR" dirty="0"/>
              <a:t>);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112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Every CUDA call returns </a:t>
            </a:r>
            <a:r>
              <a:rPr lang="en-US" altLang="ko-KR" dirty="0" err="1"/>
              <a:t>cudaSuccess</a:t>
            </a:r>
            <a:r>
              <a:rPr lang="en-US" altLang="ko-KR" dirty="0"/>
              <a:t> or 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cudaErrorMemoryAllocation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768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Flynn’s Taxonomy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282700"/>
            <a:ext cx="5143500" cy="557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4381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cudaMemcpy</a:t>
            </a:r>
            <a:r>
              <a:rPr lang="en-US" altLang="ko-KR" dirty="0"/>
              <a:t>( 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Last parameter of </a:t>
            </a:r>
            <a:r>
              <a:rPr lang="en-US" altLang="ko-KR" dirty="0" err="1"/>
              <a:t>cudaMemcpy</a:t>
            </a:r>
            <a:r>
              <a:rPr lang="en-US" altLang="ko-KR" dirty="0"/>
              <a:t>( 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280666"/>
              </p:ext>
            </p:extLst>
          </p:nvPr>
        </p:nvGraphicFramePr>
        <p:xfrm>
          <a:off x="395536" y="2420887"/>
          <a:ext cx="8496944" cy="3312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2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Parameter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Action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 err="1"/>
                        <a:t>cudaMemcpyHostToHost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Copy</a:t>
                      </a:r>
                      <a:r>
                        <a:rPr lang="en-US" altLang="ko-KR" sz="2800" baseline="0" dirty="0"/>
                        <a:t> from MM to MM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 err="1"/>
                        <a:t>cudaMemcpyHostToDevice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Copy</a:t>
                      </a:r>
                      <a:r>
                        <a:rPr lang="en-US" altLang="ko-KR" sz="2800" baseline="0" dirty="0"/>
                        <a:t> from MM to GCM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 err="1"/>
                        <a:t>cudaMemcpyDeviceToHost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Copy from GCM to MM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 err="1"/>
                        <a:t>cudaMemcpyDeviceToDevice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Copy from GCM to GCM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654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GPU Parallel Processing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392228"/>
            <a:ext cx="6386859" cy="531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877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Processing Procedure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Allocation of I/O Main Memory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Allocation of I/O GCM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Input data to Main Memory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Copy input data from MM to GCM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Distribute the data to the memory of GPU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Process by executing threads in parallel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Load the process data to the output GCM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Send the output data of GCM to MM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Free GCM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Free MM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6888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Host and Device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Host:  The CPU and the System’s Memory</a:t>
            </a:r>
          </a:p>
          <a:p>
            <a:r>
              <a:rPr lang="en-US" altLang="ko-KR" dirty="0"/>
              <a:t>Device: the GPU and its memory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4538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Kernel Function of CUDA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u="sng" dirty="0">
                <a:solidFill>
                  <a:srgbClr val="FF0000"/>
                </a:solidFill>
              </a:rPr>
              <a:t>A function that executes on the device is called a kernel.</a:t>
            </a:r>
          </a:p>
          <a:p>
            <a:pPr marL="0" indent="0">
              <a:buNone/>
            </a:pPr>
            <a:r>
              <a:rPr lang="en-US" altLang="ko-KR" dirty="0"/>
              <a:t>_ _ global_ _ void </a:t>
            </a:r>
            <a:r>
              <a:rPr lang="en-US" altLang="ko-KR" dirty="0" err="1"/>
              <a:t>KernelFunction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a , </a:t>
            </a:r>
            <a:r>
              <a:rPr lang="en-US" altLang="ko-KR" dirty="0" err="1"/>
              <a:t>int</a:t>
            </a:r>
            <a:r>
              <a:rPr lang="en-US" altLang="ko-KR" dirty="0"/>
              <a:t> b, </a:t>
            </a:r>
            <a:r>
              <a:rPr lang="en-US" altLang="ko-KR" dirty="0" err="1"/>
              <a:t>int</a:t>
            </a:r>
            <a:r>
              <a:rPr lang="en-US" altLang="ko-KR" dirty="0"/>
              <a:t> c)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….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/* </a:t>
            </a:r>
          </a:p>
          <a:p>
            <a:pPr marL="0" indent="0">
              <a:buNone/>
            </a:pPr>
            <a:r>
              <a:rPr lang="en-US" altLang="ko-KR" dirty="0"/>
              <a:t>Qualifier </a:t>
            </a:r>
            <a:r>
              <a:rPr lang="en-US" altLang="ko-KR" dirty="0">
                <a:solidFill>
                  <a:srgbClr val="FF0000"/>
                </a:solidFill>
              </a:rPr>
              <a:t>_ _ global_ _ </a:t>
            </a:r>
            <a:r>
              <a:rPr lang="en-US" altLang="ko-KR" dirty="0"/>
              <a:t>: It alerts the compiler that a function should be compiled to run on a device instead of the host.</a:t>
            </a:r>
          </a:p>
          <a:p>
            <a:pPr marL="0" indent="0">
              <a:buNone/>
            </a:pPr>
            <a:r>
              <a:rPr lang="en-US" altLang="ko-KR" dirty="0"/>
              <a:t>No return value: void</a:t>
            </a:r>
          </a:p>
          <a:p>
            <a:pPr marL="0" indent="0">
              <a:buNone/>
            </a:pPr>
            <a:r>
              <a:rPr lang="en-US" altLang="ko-KR" dirty="0"/>
              <a:t>*/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161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Calling a </a:t>
            </a:r>
            <a:r>
              <a:rPr lang="en-US" altLang="ko-KR" dirty="0" err="1"/>
              <a:t>KernelFunction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__global__ void kernel(</a:t>
            </a:r>
            <a:r>
              <a:rPr lang="en-US" altLang="ko-KR" dirty="0" err="1"/>
              <a:t>int</a:t>
            </a:r>
            <a:r>
              <a:rPr lang="en-US" altLang="ko-KR" dirty="0"/>
              <a:t> a, </a:t>
            </a:r>
            <a:r>
              <a:rPr lang="en-US" altLang="ko-KR" dirty="0" err="1"/>
              <a:t>int</a:t>
            </a:r>
            <a:r>
              <a:rPr lang="en-US" altLang="ko-KR" dirty="0"/>
              <a:t> b){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sum=</a:t>
            </a:r>
            <a:r>
              <a:rPr lang="en-US" altLang="ko-KR" dirty="0" err="1"/>
              <a:t>a+b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kernel</a:t>
            </a:r>
            <a:r>
              <a:rPr lang="en-US" altLang="ko-KR" dirty="0">
                <a:solidFill>
                  <a:srgbClr val="FF0000"/>
                </a:solidFill>
              </a:rPr>
              <a:t>&lt;&lt;&lt;6, 1&gt;&gt;&gt;</a:t>
            </a:r>
            <a:r>
              <a:rPr lang="en-US" altLang="ko-KR" dirty="0"/>
              <a:t>(10,21);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(…);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6162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Kernel&lt;&lt;&lt;6,1&gt;&gt;&gt;(10,21)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&lt;&lt;&lt;6,1&gt;&gt;&gt; ; the number of blocks = 6, </a:t>
            </a:r>
          </a:p>
          <a:p>
            <a:pPr marL="0" indent="0">
              <a:buNone/>
            </a:pPr>
            <a:r>
              <a:rPr lang="en-US" altLang="ko-KR" dirty="0"/>
              <a:t>		   the number of thread(s) per 				block=1.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4526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Thread-Block-Grid Model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475656" y="3174747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91028" y="2994727"/>
            <a:ext cx="180020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7347712" y="3207891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7718710" y="3218075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8028384" y="3218075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8410759" y="3207891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944903" y="4437112"/>
            <a:ext cx="180020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7347712" y="4617132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7791128" y="462731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8139800" y="462731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8428558" y="462731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456148" y="3048239"/>
            <a:ext cx="180020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2858957" y="3228259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3302373" y="3238443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3651045" y="3238443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3939803" y="3238443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932040" y="2994727"/>
            <a:ext cx="180020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5334849" y="3218075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5778265" y="3228259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6126937" y="3228259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6415695" y="3228259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4932040" y="4447296"/>
            <a:ext cx="180020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5334849" y="462731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5778265" y="46375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6126937" y="46375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6415695" y="46375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27584" y="242088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456148" y="242088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block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860032" y="242088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36943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960438"/>
          </a:xfrm>
        </p:spPr>
        <p:txBody>
          <a:bodyPr/>
          <a:lstStyle/>
          <a:p>
            <a:r>
              <a:rPr lang="en-US" altLang="ko-KR" dirty="0"/>
              <a:t>Memory Hierarchy and</a:t>
            </a:r>
            <a:br>
              <a:rPr lang="en-US" altLang="ko-KR" dirty="0"/>
            </a:br>
            <a:r>
              <a:rPr lang="en-US" altLang="ko-KR" dirty="0"/>
              <a:t> Thread-Block-Grid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411760" y="1844824"/>
            <a:ext cx="5904656" cy="410445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11760" y="1822347"/>
            <a:ext cx="1044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n-lt"/>
              </a:rPr>
              <a:t>GRID</a:t>
            </a:r>
            <a:endParaRPr lang="ko-KR" altLang="en-US" sz="3200" dirty="0">
              <a:latin typeface="+mn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43808" y="2564904"/>
            <a:ext cx="5328592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87824" y="3243213"/>
            <a:ext cx="50405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Shared Memory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24599" y="4077072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Thread(0,0)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243333" y="4077072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Thread(1,0)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541887" y="4077072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Thread(2,0)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831222" y="4077072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Thread(3,0)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43808" y="2564904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n-lt"/>
              </a:rPr>
              <a:t>Block(0,0)</a:t>
            </a:r>
            <a:endParaRPr lang="ko-KR" altLang="en-US" sz="3200" dirty="0">
              <a:latin typeface="+mn-lt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08439" y="5229200"/>
            <a:ext cx="5040560" cy="4320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Global Memory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79512" y="3789040"/>
            <a:ext cx="1584176" cy="21602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Host</a:t>
            </a:r>
            <a:endParaRPr lang="ko-KR" altLang="en-US" sz="3200" dirty="0"/>
          </a:p>
        </p:txBody>
      </p:sp>
      <p:sp>
        <p:nvSpPr>
          <p:cNvPr id="16" name="왼쪽/오른쪽 화살표 15"/>
          <p:cNvSpPr/>
          <p:nvPr/>
        </p:nvSpPr>
        <p:spPr>
          <a:xfrm>
            <a:off x="1763688" y="5445224"/>
            <a:ext cx="1244751" cy="14401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/오른쪽 화살표 16"/>
          <p:cNvSpPr/>
          <p:nvPr/>
        </p:nvSpPr>
        <p:spPr>
          <a:xfrm rot="5400000">
            <a:off x="3244242" y="4729539"/>
            <a:ext cx="792089" cy="207241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/오른쪽 화살표 17"/>
          <p:cNvSpPr/>
          <p:nvPr/>
        </p:nvSpPr>
        <p:spPr>
          <a:xfrm rot="5400000">
            <a:off x="4544059" y="4719582"/>
            <a:ext cx="792089" cy="207241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/오른쪽 화살표 18"/>
          <p:cNvSpPr/>
          <p:nvPr/>
        </p:nvSpPr>
        <p:spPr>
          <a:xfrm rot="5400000">
            <a:off x="5757910" y="4729535"/>
            <a:ext cx="792089" cy="207241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/오른쪽 화살표 19"/>
          <p:cNvSpPr/>
          <p:nvPr/>
        </p:nvSpPr>
        <p:spPr>
          <a:xfrm rot="5400000">
            <a:off x="7047245" y="4729539"/>
            <a:ext cx="792089" cy="207241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/오른쪽 화살표 20"/>
          <p:cNvSpPr/>
          <p:nvPr/>
        </p:nvSpPr>
        <p:spPr>
          <a:xfrm rot="5400000">
            <a:off x="3442264" y="3769663"/>
            <a:ext cx="396045" cy="207240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/오른쪽 화살표 21"/>
          <p:cNvSpPr/>
          <p:nvPr/>
        </p:nvSpPr>
        <p:spPr>
          <a:xfrm rot="5400000">
            <a:off x="4723164" y="3797005"/>
            <a:ext cx="396045" cy="207240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왼쪽/오른쪽 화살표 22"/>
          <p:cNvSpPr/>
          <p:nvPr/>
        </p:nvSpPr>
        <p:spPr>
          <a:xfrm rot="5400000">
            <a:off x="5955932" y="3783342"/>
            <a:ext cx="396045" cy="207240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왼쪽/오른쪽 화살표 23"/>
          <p:cNvSpPr/>
          <p:nvPr/>
        </p:nvSpPr>
        <p:spPr>
          <a:xfrm rot="5400000">
            <a:off x="7245266" y="3764091"/>
            <a:ext cx="396045" cy="207240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830063" y="5657671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cudaMalloc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cudaMemcpy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cudaMemset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cudaFree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7704" y="5085184"/>
            <a:ext cx="1026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+mn-lt"/>
              </a:rPr>
              <a:t>PCI bus</a:t>
            </a:r>
            <a:endParaRPr lang="ko-KR" altLang="en-US" sz="2000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66014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CUDA Processor Architecture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65" y="1772816"/>
            <a:ext cx="79152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882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/>
              <a:t>Classification based on the memory organization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600" dirty="0"/>
              <a:t>Multi-node with distributed memory</a:t>
            </a:r>
          </a:p>
          <a:p>
            <a:pPr marL="0" indent="0">
              <a:buNone/>
            </a:pPr>
            <a:r>
              <a:rPr lang="en-US" altLang="ko-KR" sz="3600" dirty="0"/>
              <a:t>	(Shared nothing architecture)</a:t>
            </a:r>
          </a:p>
          <a:p>
            <a:r>
              <a:rPr lang="en-US" altLang="ko-KR" sz="3600" dirty="0"/>
              <a:t>Multiprocessor with shared memory</a:t>
            </a:r>
          </a:p>
          <a:p>
            <a:pPr marL="0" indent="0">
              <a:buNone/>
            </a:pPr>
            <a:r>
              <a:rPr lang="en-US" altLang="ko-KR" sz="3600" dirty="0"/>
              <a:t>	(Shared </a:t>
            </a:r>
            <a:r>
              <a:rPr lang="en-US" altLang="ko-KR" sz="3600"/>
              <a:t>everything architecture)</a:t>
            </a:r>
            <a:endParaRPr lang="en-US" altLang="ko-KR" sz="3600" dirty="0"/>
          </a:p>
          <a:p>
            <a:pPr marL="457200" lvl="1" indent="0">
              <a:buNone/>
            </a:pPr>
            <a:r>
              <a:rPr lang="en-US" altLang="ko-KR" dirty="0"/>
              <a:t>   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89757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Streaming Processor(SP)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1724025"/>
            <a:ext cx="9020175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20298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SM(Streaming Multiprocessor)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816283" cy="4602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139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Heterogeneous Computing</a:t>
            </a:r>
            <a:br>
              <a:rPr lang="en-US" altLang="ko-KR" dirty="0"/>
            </a:br>
            <a:r>
              <a:rPr lang="en-US" altLang="ko-KR" dirty="0"/>
              <a:t>          						</a:t>
            </a:r>
            <a:r>
              <a:rPr lang="en-US" altLang="ko-KR" sz="2400" dirty="0"/>
              <a:t>[NVIDIA]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8834244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2835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NVIDIA’s GPU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658267"/>
              </p:ext>
            </p:extLst>
          </p:nvPr>
        </p:nvGraphicFramePr>
        <p:xfrm>
          <a:off x="457200" y="1600200"/>
          <a:ext cx="8363272" cy="3528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1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Tegra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For</a:t>
                      </a:r>
                      <a:r>
                        <a:rPr lang="en-US" altLang="ko-KR" baseline="0" dirty="0"/>
                        <a:t> mobile and embedded devices such as tablets and phones.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GeForce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For consumer graphics.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Quadro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For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 dirty="0" err="1"/>
                        <a:t>professionl</a:t>
                      </a:r>
                      <a:r>
                        <a:rPr lang="en-US" altLang="ko-KR" baseline="0" dirty="0"/>
                        <a:t> visualization.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1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Tesla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For data</a:t>
                      </a:r>
                      <a:r>
                        <a:rPr lang="en-US" altLang="ko-KR" baseline="0" dirty="0"/>
                        <a:t> center parallel computing. Fermi: GPU accelerator in the Tesla product family.  </a:t>
                      </a:r>
                      <a:r>
                        <a:rPr lang="en-US" altLang="ko-KR" baseline="0" dirty="0" err="1"/>
                        <a:t>Kepler</a:t>
                      </a:r>
                      <a:r>
                        <a:rPr lang="en-US" altLang="ko-KR" baseline="0" dirty="0"/>
                        <a:t>: the current generation of GPU computing architecture after Fermi.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274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Fermi and </a:t>
            </a:r>
            <a:r>
              <a:rPr lang="en-US" altLang="ko-KR" dirty="0" err="1"/>
              <a:t>Kepler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521167"/>
              </p:ext>
            </p:extLst>
          </p:nvPr>
        </p:nvGraphicFramePr>
        <p:xfrm>
          <a:off x="457200" y="1600200"/>
          <a:ext cx="8291265" cy="4277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541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FERMI</a:t>
                      </a:r>
                    </a:p>
                    <a:p>
                      <a:pPr latinLnBrk="1"/>
                      <a:r>
                        <a:rPr lang="en-US" altLang="ko-KR" dirty="0"/>
                        <a:t>(Tesla c2050)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KEPLER</a:t>
                      </a:r>
                    </a:p>
                    <a:p>
                      <a:pPr latinLnBrk="1"/>
                      <a:r>
                        <a:rPr lang="en-US" altLang="ko-KR" dirty="0"/>
                        <a:t>(Tesla</a:t>
                      </a:r>
                      <a:r>
                        <a:rPr lang="en-US" altLang="ko-KR" baseline="0" dirty="0"/>
                        <a:t> k10)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5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CUDA cores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448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1536 x 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5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Memory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6GBytes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8GBytes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5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Peak Performance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1.0 TFLOPS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4.6</a:t>
                      </a:r>
                      <a:r>
                        <a:rPr lang="en-US" altLang="ko-KR" baseline="0" dirty="0"/>
                        <a:t> TFLOPS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5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Memory Bandwidth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144GBytes/s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320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 dirty="0" err="1"/>
                        <a:t>Gbytes</a:t>
                      </a:r>
                      <a:r>
                        <a:rPr lang="en-US" altLang="ko-KR" baseline="0" dirty="0"/>
                        <a:t>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40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Kepler</a:t>
            </a:r>
            <a:r>
              <a:rPr lang="en-US" altLang="ko-KR" dirty="0"/>
              <a:t> and Maxwell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161" y="1628800"/>
            <a:ext cx="5588000" cy="497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4647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Compute Capability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9180513" cy="323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133" y="4880420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CC 1: Tesla, 2: Fermi, 3: </a:t>
            </a:r>
            <a:r>
              <a:rPr lang="en-US" altLang="ko-KR" dirty="0" err="1">
                <a:latin typeface="+mn-lt"/>
              </a:rPr>
              <a:t>Kepler</a:t>
            </a:r>
            <a:r>
              <a:rPr lang="en-US" altLang="ko-KR" dirty="0">
                <a:latin typeface="+mn-lt"/>
              </a:rPr>
              <a:t>, 5: Maxwell, 6: Pascal, 7: Volta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2230128"/>
      </p:ext>
    </p:extLst>
  </p:cSld>
  <p:clrMapOvr>
    <a:masterClrMapping/>
  </p:clrMapOvr>
</p:sld>
</file>

<file path=ppt/theme/theme1.xml><?xml version="1.0" encoding="utf-8"?>
<a:theme xmlns:a="http://schemas.openxmlformats.org/drawingml/2006/main" name="심플 테마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11788</TotalTime>
  <Words>1077</Words>
  <Application>Microsoft Office PowerPoint</Application>
  <PresentationFormat>화면 슬라이드 쇼(4:3)</PresentationFormat>
  <Paragraphs>277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8" baseType="lpstr">
      <vt:lpstr>Arial Unicode MS</vt:lpstr>
      <vt:lpstr>굴림</vt:lpstr>
      <vt:lpstr>맑은 고딕</vt:lpstr>
      <vt:lpstr>Arial</vt:lpstr>
      <vt:lpstr>Tw Cen MT</vt:lpstr>
      <vt:lpstr>Wingdings 3</vt:lpstr>
      <vt:lpstr>심플 테마</vt:lpstr>
      <vt:lpstr>Lecture 2 CUDA C Programming</vt:lpstr>
      <vt:lpstr>Computer Architecture</vt:lpstr>
      <vt:lpstr>Flynn’s Taxonomy</vt:lpstr>
      <vt:lpstr>Classification based on the memory organization</vt:lpstr>
      <vt:lpstr>Heterogeneous Computing                 [NVIDIA]</vt:lpstr>
      <vt:lpstr>NVIDIA’s GPU</vt:lpstr>
      <vt:lpstr>Fermi and Kepler</vt:lpstr>
      <vt:lpstr>Kepler and Maxwell</vt:lpstr>
      <vt:lpstr>Compute Capability</vt:lpstr>
      <vt:lpstr>CUDA Architecture</vt:lpstr>
      <vt:lpstr>Hello,World!</vt:lpstr>
      <vt:lpstr>Making CUDA C Program</vt:lpstr>
      <vt:lpstr>Kernel Program</vt:lpstr>
      <vt:lpstr>$nvcc test.cu  and $ ./a.out</vt:lpstr>
      <vt:lpstr>Terminology</vt:lpstr>
      <vt:lpstr>__global__  function qualifier</vt:lpstr>
      <vt:lpstr>PowerPoint 프레젠테이션</vt:lpstr>
      <vt:lpstr>CUDA NVCC</vt:lpstr>
      <vt:lpstr>CUDA C Extension</vt:lpstr>
      <vt:lpstr>__global__ void function1</vt:lpstr>
      <vt:lpstr>__global__ void function&lt;&lt; 6,4&gt;&gt;</vt:lpstr>
      <vt:lpstr>__device__ int function( )</vt:lpstr>
      <vt:lpstr>__host__ int function (int a, int b)</vt:lpstr>
      <vt:lpstr>variable type qualifiers</vt:lpstr>
      <vt:lpstr>__constant__</vt:lpstr>
      <vt:lpstr>__shared__</vt:lpstr>
      <vt:lpstr>Memory Management</vt:lpstr>
      <vt:lpstr>Allocation, Deallocation and Copying of Graphic Card Memory(GCM) </vt:lpstr>
      <vt:lpstr>PowerPoint 프레젠테이션</vt:lpstr>
      <vt:lpstr>cudaMemcpy(  )</vt:lpstr>
      <vt:lpstr>GPU Parallel Processing</vt:lpstr>
      <vt:lpstr>Processing Procedure</vt:lpstr>
      <vt:lpstr>Host and Device</vt:lpstr>
      <vt:lpstr>Kernel Function of CUDA</vt:lpstr>
      <vt:lpstr>Calling a KernelFunction</vt:lpstr>
      <vt:lpstr>Kernel&lt;&lt;&lt;6,1&gt;&gt;&gt;(10,21)</vt:lpstr>
      <vt:lpstr>Thread-Block-Grid Model</vt:lpstr>
      <vt:lpstr>Memory Hierarchy and  Thread-Block-Grid</vt:lpstr>
      <vt:lpstr>CUDA Processor Architecture</vt:lpstr>
      <vt:lpstr>Streaming Processor(SP)</vt:lpstr>
      <vt:lpstr>SM(Streaming Multiprocessor)</vt:lpstr>
    </vt:vector>
  </TitlesOfParts>
  <Company>스머프마을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M.S. Candidate 2ST,  Chulmin Kim</dc:title>
  <dc:creator>CHULMIN KIM</dc:creator>
  <cp:lastModifiedBy>김진권</cp:lastModifiedBy>
  <cp:revision>851</cp:revision>
  <cp:lastPrinted>2016-03-07T00:51:30Z</cp:lastPrinted>
  <dcterms:created xsi:type="dcterms:W3CDTF">2009-02-06T01:28:03Z</dcterms:created>
  <dcterms:modified xsi:type="dcterms:W3CDTF">2017-03-22T12:30:03Z</dcterms:modified>
</cp:coreProperties>
</file>