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1"/>
  </p:sldMasterIdLst>
  <p:notesMasterIdLst>
    <p:notesMasterId r:id="rId79"/>
  </p:notesMasterIdLst>
  <p:handoutMasterIdLst>
    <p:handoutMasterId r:id="rId80"/>
  </p:handoutMasterIdLst>
  <p:sldIdLst>
    <p:sldId id="349" r:id="rId2"/>
    <p:sldId id="548" r:id="rId3"/>
    <p:sldId id="640" r:id="rId4"/>
    <p:sldId id="549" r:id="rId5"/>
    <p:sldId id="646" r:id="rId6"/>
    <p:sldId id="550" r:id="rId7"/>
    <p:sldId id="590" r:id="rId8"/>
    <p:sldId id="641" r:id="rId9"/>
    <p:sldId id="551" r:id="rId10"/>
    <p:sldId id="552" r:id="rId11"/>
    <p:sldId id="597" r:id="rId12"/>
    <p:sldId id="554" r:id="rId13"/>
    <p:sldId id="555" r:id="rId14"/>
    <p:sldId id="642" r:id="rId15"/>
    <p:sldId id="556" r:id="rId16"/>
    <p:sldId id="598" r:id="rId17"/>
    <p:sldId id="557" r:id="rId18"/>
    <p:sldId id="643" r:id="rId19"/>
    <p:sldId id="593" r:id="rId20"/>
    <p:sldId id="596" r:id="rId21"/>
    <p:sldId id="645" r:id="rId22"/>
    <p:sldId id="644" r:id="rId23"/>
    <p:sldId id="648" r:id="rId24"/>
    <p:sldId id="649" r:id="rId25"/>
    <p:sldId id="650" r:id="rId26"/>
    <p:sldId id="651" r:id="rId27"/>
    <p:sldId id="558" r:id="rId28"/>
    <p:sldId id="599" r:id="rId29"/>
    <p:sldId id="600" r:id="rId30"/>
    <p:sldId id="601" r:id="rId31"/>
    <p:sldId id="602" r:id="rId32"/>
    <p:sldId id="603" r:id="rId33"/>
    <p:sldId id="604"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52" r:id="rId47"/>
    <p:sldId id="654" r:id="rId48"/>
    <p:sldId id="653" r:id="rId49"/>
    <p:sldId id="619" r:id="rId50"/>
    <p:sldId id="620" r:id="rId51"/>
    <p:sldId id="621" r:id="rId52"/>
    <p:sldId id="622" r:id="rId53"/>
    <p:sldId id="623" r:id="rId54"/>
    <p:sldId id="624" r:id="rId55"/>
    <p:sldId id="625" r:id="rId56"/>
    <p:sldId id="626" r:id="rId57"/>
    <p:sldId id="627" r:id="rId58"/>
    <p:sldId id="628" r:id="rId59"/>
    <p:sldId id="629" r:id="rId60"/>
    <p:sldId id="630" r:id="rId61"/>
    <p:sldId id="631" r:id="rId62"/>
    <p:sldId id="632" r:id="rId63"/>
    <p:sldId id="633" r:id="rId64"/>
    <p:sldId id="634" r:id="rId65"/>
    <p:sldId id="635" r:id="rId66"/>
    <p:sldId id="636" r:id="rId67"/>
    <p:sldId id="637" r:id="rId68"/>
    <p:sldId id="638" r:id="rId69"/>
    <p:sldId id="655" r:id="rId70"/>
    <p:sldId id="656" r:id="rId71"/>
    <p:sldId id="657" r:id="rId72"/>
    <p:sldId id="659" r:id="rId73"/>
    <p:sldId id="660" r:id="rId74"/>
    <p:sldId id="661" r:id="rId75"/>
    <p:sldId id="662" r:id="rId76"/>
    <p:sldId id="663" r:id="rId77"/>
    <p:sldId id="639" r:id="rId78"/>
  </p:sldIdLst>
  <p:sldSz cx="9144000" cy="6858000" type="screen4x3"/>
  <p:notesSz cx="6845300" cy="9396413"/>
  <p:kinsoku lang="ko-KR"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1" hangingPunct="1">
      <a:defRPr sz="16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1" hangingPunct="1">
      <a:defRPr sz="16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1" hangingPunct="1">
      <a:defRPr sz="16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1" hangingPunct="1">
      <a:defRPr sz="16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660033"/>
    <a:srgbClr val="A50021"/>
    <a:srgbClr val="990033"/>
    <a:srgbClr val="CC66FF"/>
    <a:srgbClr val="FF0000"/>
    <a:srgbClr val="FFFF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0" autoAdjust="0"/>
  </p:normalViewPr>
  <p:slideViewPr>
    <p:cSldViewPr>
      <p:cViewPr varScale="1">
        <p:scale>
          <a:sx n="77" d="100"/>
          <a:sy n="77" d="100"/>
        </p:scale>
        <p:origin x="161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1843" y="-58"/>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ftr" sz="quarter" idx="2"/>
          </p:nvPr>
        </p:nvSpPr>
        <p:spPr bwMode="auto">
          <a:xfrm>
            <a:off x="0" y="9083675"/>
            <a:ext cx="4640263" cy="312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Impact" panose="020B0806030902050204" pitchFamily="34" charset="0"/>
              </a:defRPr>
            </a:lvl1pPr>
          </a:lstStyle>
          <a:p>
            <a:pPr>
              <a:defRPr/>
            </a:pPr>
            <a:endParaRPr lang="ko-KR" altLang="ko-KR"/>
          </a:p>
        </p:txBody>
      </p:sp>
      <p:sp>
        <p:nvSpPr>
          <p:cNvPr id="3075" name="Rectangle 3"/>
          <p:cNvSpPr>
            <a:spLocks noGrp="1" noChangeArrowheads="1"/>
          </p:cNvSpPr>
          <p:nvPr>
            <p:ph type="sldNum" sz="quarter" idx="3"/>
          </p:nvPr>
        </p:nvSpPr>
        <p:spPr bwMode="auto">
          <a:xfrm>
            <a:off x="5248275" y="9083675"/>
            <a:ext cx="1597025" cy="312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Impact" panose="020B0806030902050204" pitchFamily="34" charset="0"/>
              </a:defRPr>
            </a:lvl1pPr>
          </a:lstStyle>
          <a:p>
            <a:pPr>
              <a:defRPr/>
            </a:pPr>
            <a:fld id="{3BAFAD4E-351A-4629-A222-D0E78FAE18FD}" type="slidenum">
              <a:rPr lang="en-US" altLang="ko-KR"/>
              <a:pPr>
                <a:defRPr/>
              </a:pPr>
              <a:t>‹#›</a:t>
            </a:fld>
            <a:endParaRPr lang="en-US" altLang="ko-KR"/>
          </a:p>
        </p:txBody>
      </p:sp>
      <p:sp>
        <p:nvSpPr>
          <p:cNvPr id="3076" name="Rectangle 4"/>
          <p:cNvSpPr>
            <a:spLocks noGrp="1" noChangeArrowheads="1"/>
          </p:cNvSpPr>
          <p:nvPr>
            <p:ph type="hdr" sz="quarter"/>
          </p:nvPr>
        </p:nvSpPr>
        <p:spPr bwMode="auto">
          <a:xfrm>
            <a:off x="0" y="0"/>
            <a:ext cx="3727450" cy="234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000">
                <a:latin typeface="Impact" panose="020B0806030902050204" pitchFamily="34" charset="0"/>
              </a:defRPr>
            </a:lvl1pPr>
          </a:lstStyle>
          <a:p>
            <a:pPr>
              <a:defRPr/>
            </a:pPr>
            <a:endParaRPr lang="ko-KR" altLang="ko-KR"/>
          </a:p>
        </p:txBody>
      </p:sp>
      <p:sp>
        <p:nvSpPr>
          <p:cNvPr id="3077" name="Rectangle 5"/>
          <p:cNvSpPr>
            <a:spLocks noGrp="1" noChangeArrowheads="1"/>
          </p:cNvSpPr>
          <p:nvPr>
            <p:ph type="dt" sz="quarter" idx="1"/>
          </p:nvPr>
        </p:nvSpPr>
        <p:spPr bwMode="auto">
          <a:xfrm>
            <a:off x="3876675" y="0"/>
            <a:ext cx="2965450" cy="234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000">
                <a:latin typeface="Impact" panose="020B0806030902050204" pitchFamily="34" charset="0"/>
              </a:defRPr>
            </a:lvl1pPr>
          </a:lstStyle>
          <a:p>
            <a:pPr>
              <a:defRPr/>
            </a:pPr>
            <a:fld id="{99E86CF2-E641-402E-A053-D003BC2DF720}" type="datetime1">
              <a:rPr lang="en-US" altLang="ko-KR"/>
              <a:pPr>
                <a:defRPr/>
              </a:pPr>
              <a:t>3/1/2017</a:t>
            </a:fld>
            <a:endParaRPr lang="en-US" altLang="ko-KR"/>
          </a:p>
        </p:txBody>
      </p:sp>
    </p:spTree>
    <p:extLst>
      <p:ext uri="{BB962C8B-B14F-4D97-AF65-F5344CB8AC3E}">
        <p14:creationId xmlns:p14="http://schemas.microsoft.com/office/powerpoint/2010/main" val="3023211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79866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ko-KR" altLang="ko-KR" sz="240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019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7222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964019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631292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865817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ko-KR" dirty="0">
                <a:ea typeface="굴림" panose="020B0600000101010101" pitchFamily="50" charset="-127"/>
              </a:rPr>
              <a:t>credential:</a:t>
            </a:r>
          </a:p>
          <a:p>
            <a:r>
              <a:rPr lang="en-US" altLang="ko-KR" dirty="0">
                <a:ea typeface="굴림" panose="020B0600000101010101" pitchFamily="50" charset="-127"/>
              </a:rPr>
              <a:t>bring a computer</a:t>
            </a:r>
          </a:p>
          <a:p>
            <a:r>
              <a:rPr lang="en-US" altLang="ko-KR" dirty="0">
                <a:ea typeface="굴림" panose="020B0600000101010101" pitchFamily="50" charset="-127"/>
              </a:rPr>
              <a:t>die photo</a:t>
            </a:r>
          </a:p>
          <a:p>
            <a:r>
              <a:rPr lang="en-US" altLang="ko-KR" dirty="0">
                <a:ea typeface="굴림" panose="020B0600000101010101" pitchFamily="50" charset="-127"/>
              </a:rPr>
              <a:t>wafer</a:t>
            </a:r>
          </a:p>
          <a:p>
            <a:endParaRPr lang="en-US" altLang="ko-KR" dirty="0">
              <a:ea typeface="굴림" panose="020B0600000101010101" pitchFamily="50" charset="-127"/>
            </a:endParaRPr>
          </a:p>
          <a:p>
            <a:r>
              <a:rPr lang="en-US" altLang="ko-KR" dirty="0">
                <a:ea typeface="굴림" panose="020B0600000101010101" pitchFamily="50" charset="-127"/>
              </a:rPr>
              <a:t>:</a:t>
            </a:r>
          </a:p>
          <a:p>
            <a:r>
              <a:rPr lang="en-US" altLang="ko-KR" dirty="0">
                <a:ea typeface="굴림" panose="020B0600000101010101" pitchFamily="50" charset="-127"/>
              </a:rPr>
              <a:t>This can be an hidden slide.  I just want to use this to do my own planning.</a:t>
            </a:r>
          </a:p>
          <a:p>
            <a:r>
              <a:rPr lang="en-US" altLang="ko-KR" dirty="0">
                <a:ea typeface="굴림" panose="020B0600000101010101" pitchFamily="50" charset="-127"/>
              </a:rPr>
              <a:t>I have rearranged Culler’s lecture slides slightly and add more slides.  This covers everything he covers in his first lecture (and more) but may </a:t>
            </a:r>
          </a:p>
          <a:p>
            <a:r>
              <a:rPr lang="en-US" altLang="ko-KR" dirty="0">
                <a:ea typeface="굴림" panose="020B0600000101010101" pitchFamily="50" charset="-127"/>
              </a:rPr>
              <a:t>We will save the fun part, “ Levels of Organization,” at the end (so student can stay awake): I will show the internal stricture of the SS10/20.</a:t>
            </a:r>
          </a:p>
          <a:p>
            <a:endParaRPr lang="en-US" altLang="ko-KR" dirty="0">
              <a:ea typeface="굴림" panose="020B0600000101010101" pitchFamily="50" charset="-127"/>
            </a:endParaRPr>
          </a:p>
          <a:p>
            <a:r>
              <a:rPr lang="en-US" altLang="ko-KR" dirty="0">
                <a:ea typeface="굴림" panose="020B0600000101010101" pitchFamily="50" charset="-127"/>
              </a:rPr>
              <a:t>Notes to Patterson: You may want to edit the slides in your section or add extra slides to </a:t>
            </a:r>
            <a:r>
              <a:rPr lang="en-US" altLang="ko-KR" dirty="0" err="1">
                <a:ea typeface="굴림" panose="020B0600000101010101" pitchFamily="50" charset="-127"/>
              </a:rPr>
              <a:t>taylor</a:t>
            </a:r>
            <a:r>
              <a:rPr lang="en-US" altLang="ko-KR" dirty="0">
                <a:ea typeface="굴림" panose="020B0600000101010101" pitchFamily="50" charset="-127"/>
              </a:rPr>
              <a:t> your needs. </a:t>
            </a:r>
          </a:p>
        </p:txBody>
      </p:sp>
      <p:sp>
        <p:nvSpPr>
          <p:cNvPr id="26627" name="Rectangle 3"/>
          <p:cNvSpPr>
            <a:spLocks noGrp="1" noRot="1" noChangeAspect="1" noChangeArrowheads="1" noTextEdit="1"/>
          </p:cNvSpPr>
          <p:nvPr>
            <p:ph type="sldImg"/>
          </p:nvPr>
        </p:nvSpPr>
        <p:spPr>
          <a:noFill/>
        </p:spPr>
      </p:sp>
    </p:spTree>
    <p:extLst>
      <p:ext uri="{BB962C8B-B14F-4D97-AF65-F5344CB8AC3E}">
        <p14:creationId xmlns:p14="http://schemas.microsoft.com/office/powerpoint/2010/main" val="261696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9350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2468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43000" y="685800"/>
            <a:ext cx="4572000" cy="3429000"/>
          </a:xfrm>
          <a:solidFill>
            <a:srgbClr val="FFFFFF"/>
          </a:solidFill>
          <a:ln w="12700">
            <a:solidFill>
              <a:srgbClr val="000000"/>
            </a:solidFill>
            <a:miter lim="800000"/>
            <a:headEnd/>
            <a:tailEnd/>
          </a:ln>
        </p:spPr>
      </p:sp>
      <p:sp>
        <p:nvSpPr>
          <p:cNvPr id="7171" name="Rectangle 3"/>
          <p:cNvSpPr>
            <a:spLocks noGrp="1" noChangeArrowheads="1"/>
          </p:cNvSpPr>
          <p:nvPr>
            <p:ph type="body" idx="1"/>
          </p:nvPr>
        </p:nvSpPr>
        <p:spPr>
          <a:xfrm>
            <a:off x="914400" y="4343400"/>
            <a:ext cx="5029200" cy="4114800"/>
          </a:xfrm>
          <a:solidFill>
            <a:srgbClr val="FFFFFF"/>
          </a:solidFill>
          <a:ln w="12700">
            <a:solidFill>
              <a:srgbClr val="000000"/>
            </a:solidFill>
            <a:miter lim="800000"/>
            <a:headEnd/>
            <a:tailEnd/>
          </a:ln>
        </p:spPr>
        <p:txBody>
          <a:bodyPr lIns="91434" tIns="45716" rIns="91434" bIns="45716"/>
          <a:lstStyle/>
          <a:p>
            <a:endParaRPr lang="ko-KR" altLang="ko-KR"/>
          </a:p>
        </p:txBody>
      </p:sp>
    </p:spTree>
    <p:extLst>
      <p:ext uri="{BB962C8B-B14F-4D97-AF65-F5344CB8AC3E}">
        <p14:creationId xmlns:p14="http://schemas.microsoft.com/office/powerpoint/2010/main" val="369299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solidFill>
            <a:srgbClr val="FFFFFF"/>
          </a:solidFill>
          <a:ln w="12700">
            <a:solidFill>
              <a:srgbClr val="000000"/>
            </a:solidFill>
            <a:miter lim="800000"/>
            <a:headEnd/>
            <a:tailEnd/>
          </a:ln>
        </p:spPr>
      </p:sp>
      <p:sp>
        <p:nvSpPr>
          <p:cNvPr id="9219" name="Rectangle 3"/>
          <p:cNvSpPr>
            <a:spLocks noGrp="1" noChangeArrowheads="1"/>
          </p:cNvSpPr>
          <p:nvPr>
            <p:ph type="body" idx="1"/>
          </p:nvPr>
        </p:nvSpPr>
        <p:spPr>
          <a:xfrm>
            <a:off x="914400" y="4343400"/>
            <a:ext cx="5029200" cy="4114800"/>
          </a:xfrm>
          <a:solidFill>
            <a:srgbClr val="FFFFFF"/>
          </a:solidFill>
          <a:ln w="12700">
            <a:solidFill>
              <a:srgbClr val="000000"/>
            </a:solidFill>
            <a:miter lim="800000"/>
            <a:headEnd/>
            <a:tailEnd/>
          </a:ln>
        </p:spPr>
        <p:txBody>
          <a:bodyPr lIns="91434" tIns="45716" rIns="91434" bIns="45716"/>
          <a:lstStyle/>
          <a:p>
            <a:endParaRPr lang="ko-KR" altLang="ko-KR"/>
          </a:p>
        </p:txBody>
      </p:sp>
    </p:spTree>
    <p:extLst>
      <p:ext uri="{BB962C8B-B14F-4D97-AF65-F5344CB8AC3E}">
        <p14:creationId xmlns:p14="http://schemas.microsoft.com/office/powerpoint/2010/main" val="287802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58875" y="698500"/>
            <a:ext cx="4538663" cy="3403600"/>
          </a:xfrm>
        </p:spPr>
      </p:sp>
      <p:sp>
        <p:nvSpPr>
          <p:cNvPr id="17411" name="Rectangle 3"/>
          <p:cNvSpPr>
            <a:spLocks noGrp="1" noChangeArrowheads="1"/>
          </p:cNvSpPr>
          <p:nvPr>
            <p:ph type="body" idx="1"/>
          </p:nvPr>
        </p:nvSpPr>
        <p:spPr>
          <a:xfrm>
            <a:off x="895350" y="4362450"/>
            <a:ext cx="5078413" cy="4065588"/>
          </a:xfrm>
          <a:noFill/>
        </p:spPr>
        <p:txBody>
          <a:bodyPr lIns="90419" tIns="44416" rIns="90419" bIns="44416"/>
          <a:lstStyle/>
          <a:p>
            <a:pPr>
              <a:lnSpc>
                <a:spcPct val="100000"/>
              </a:lnSpc>
              <a:spcBef>
                <a:spcPct val="0"/>
              </a:spcBef>
            </a:pPr>
            <a:endParaRPr lang="ko-KR" altLang="ko-KR" sz="2200">
              <a:latin typeface="Times" panose="02020603050405020304" pitchFamily="18" charset="0"/>
            </a:endParaRPr>
          </a:p>
        </p:txBody>
      </p:sp>
    </p:spTree>
    <p:extLst>
      <p:ext uri="{BB962C8B-B14F-4D97-AF65-F5344CB8AC3E}">
        <p14:creationId xmlns:p14="http://schemas.microsoft.com/office/powerpoint/2010/main" val="3837979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828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029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43772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2BCAC11F-53C2-4641-A564-35A5A37FAD78}" type="datetime1">
              <a:rPr lang="en-US" altLang="ko-KR"/>
              <a:pPr>
                <a:defRPr/>
              </a:pPr>
              <a:t>3/1/2017</a:t>
            </a:fld>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ko-KR" altLang="ko-KR"/>
          </a:p>
        </p:txBody>
      </p:sp>
      <p:sp>
        <p:nvSpPr>
          <p:cNvPr id="6" name="슬라이드 번호 개체 틀 5"/>
          <p:cNvSpPr>
            <a:spLocks noGrp="1"/>
          </p:cNvSpPr>
          <p:nvPr>
            <p:ph type="sldNum" sz="quarter" idx="12"/>
          </p:nvPr>
        </p:nvSpPr>
        <p:spPr/>
        <p:txBody>
          <a:bodyPr/>
          <a:lstStyle>
            <a:lvl1pPr>
              <a:defRPr/>
            </a:lvl1pPr>
          </a:lstStyle>
          <a:p>
            <a:pPr>
              <a:defRPr/>
            </a:pPr>
            <a:fld id="{FC293507-AF8C-4A9E-BC2C-6888C2EF1ED6}" type="slidenum">
              <a:rPr lang="en-US" altLang="ko-KR"/>
              <a:pPr>
                <a:defRPr/>
              </a:pPr>
              <a:t>‹#›</a:t>
            </a:fld>
            <a:endParaRPr lang="en-US" altLang="ko-KR"/>
          </a:p>
        </p:txBody>
      </p:sp>
    </p:spTree>
    <p:extLst>
      <p:ext uri="{BB962C8B-B14F-4D97-AF65-F5344CB8AC3E}">
        <p14:creationId xmlns:p14="http://schemas.microsoft.com/office/powerpoint/2010/main" val="21482990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F15AC381-C788-439C-AF00-0FA58C1E1805}" type="datetime1">
              <a:rPr lang="en-US" altLang="ko-KR"/>
              <a:pPr>
                <a:defRPr/>
              </a:pPr>
              <a:t>3/1/2017</a:t>
            </a:fld>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ko-KR" altLang="ko-KR"/>
          </a:p>
        </p:txBody>
      </p:sp>
      <p:sp>
        <p:nvSpPr>
          <p:cNvPr id="6" name="슬라이드 번호 개체 틀 5"/>
          <p:cNvSpPr>
            <a:spLocks noGrp="1"/>
          </p:cNvSpPr>
          <p:nvPr>
            <p:ph type="sldNum" sz="quarter" idx="12"/>
          </p:nvPr>
        </p:nvSpPr>
        <p:spPr/>
        <p:txBody>
          <a:bodyPr/>
          <a:lstStyle>
            <a:lvl1pPr>
              <a:defRPr/>
            </a:lvl1pPr>
          </a:lstStyle>
          <a:p>
            <a:pPr>
              <a:defRPr/>
            </a:pPr>
            <a:fld id="{3848C207-AEB4-41C6-809A-6DBF3493600C}" type="slidenum">
              <a:rPr lang="en-US" altLang="ko-KR"/>
              <a:pPr>
                <a:defRPr/>
              </a:pPr>
              <a:t>‹#›</a:t>
            </a:fld>
            <a:endParaRPr lang="en-US" altLang="ko-KR"/>
          </a:p>
        </p:txBody>
      </p:sp>
    </p:spTree>
    <p:extLst>
      <p:ext uri="{BB962C8B-B14F-4D97-AF65-F5344CB8AC3E}">
        <p14:creationId xmlns:p14="http://schemas.microsoft.com/office/powerpoint/2010/main" val="29594015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6180A5EE-54B0-425C-B963-52A8FAAA6BC6}" type="datetime1">
              <a:rPr lang="en-US" altLang="ko-KR"/>
              <a:pPr>
                <a:defRPr/>
              </a:pPr>
              <a:t>3/1/2017</a:t>
            </a:fld>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ko-KR" altLang="ko-KR"/>
          </a:p>
        </p:txBody>
      </p:sp>
      <p:sp>
        <p:nvSpPr>
          <p:cNvPr id="6" name="슬라이드 번호 개체 틀 5"/>
          <p:cNvSpPr>
            <a:spLocks noGrp="1"/>
          </p:cNvSpPr>
          <p:nvPr>
            <p:ph type="sldNum" sz="quarter" idx="12"/>
          </p:nvPr>
        </p:nvSpPr>
        <p:spPr/>
        <p:txBody>
          <a:bodyPr/>
          <a:lstStyle>
            <a:lvl1pPr>
              <a:defRPr/>
            </a:lvl1pPr>
          </a:lstStyle>
          <a:p>
            <a:pPr>
              <a:defRPr/>
            </a:pPr>
            <a:fld id="{B48CE6B3-7700-4D45-92A7-42917E7FFE76}" type="slidenum">
              <a:rPr lang="en-US" altLang="ko-KR"/>
              <a:pPr>
                <a:defRPr/>
              </a:pPr>
              <a:t>‹#›</a:t>
            </a:fld>
            <a:endParaRPr lang="en-US" altLang="ko-KR"/>
          </a:p>
        </p:txBody>
      </p:sp>
    </p:spTree>
    <p:extLst>
      <p:ext uri="{BB962C8B-B14F-4D97-AF65-F5344CB8AC3E}">
        <p14:creationId xmlns:p14="http://schemas.microsoft.com/office/powerpoint/2010/main" val="36625636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00100" y="304800"/>
            <a:ext cx="752475" cy="368300"/>
          </a:xfrm>
        </p:spPr>
        <p:txBody>
          <a:bodyPr/>
          <a:lstStyle/>
          <a:p>
            <a:r>
              <a:rPr lang="ko-KR" altLang="en-US"/>
              <a:t>마스터 제목 스타일 편집</a:t>
            </a:r>
          </a:p>
        </p:txBody>
      </p:sp>
      <p:sp>
        <p:nvSpPr>
          <p:cNvPr id="3" name="텍스트 개체 틀 2"/>
          <p:cNvSpPr>
            <a:spLocks noGrp="1"/>
          </p:cNvSpPr>
          <p:nvPr>
            <p:ph type="body" sz="half" idx="1"/>
          </p:nvPr>
        </p:nvSpPr>
        <p:spPr>
          <a:xfrm>
            <a:off x="685800" y="1143000"/>
            <a:ext cx="3848100" cy="2209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86300" y="1143000"/>
            <a:ext cx="3848100" cy="2209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85453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7376151D-373F-484E-9C8D-64E2791F5BEE}" type="datetime1">
              <a:rPr lang="en-US" altLang="ko-KR"/>
              <a:pPr>
                <a:defRPr/>
              </a:pPr>
              <a:t>3/1/2017</a:t>
            </a:fld>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ko-KR" altLang="ko-KR"/>
          </a:p>
        </p:txBody>
      </p:sp>
      <p:sp>
        <p:nvSpPr>
          <p:cNvPr id="6" name="슬라이드 번호 개체 틀 5"/>
          <p:cNvSpPr>
            <a:spLocks noGrp="1"/>
          </p:cNvSpPr>
          <p:nvPr>
            <p:ph type="sldNum" sz="quarter" idx="12"/>
          </p:nvPr>
        </p:nvSpPr>
        <p:spPr/>
        <p:txBody>
          <a:bodyPr/>
          <a:lstStyle>
            <a:lvl1pPr>
              <a:defRPr/>
            </a:lvl1pPr>
          </a:lstStyle>
          <a:p>
            <a:pPr>
              <a:defRPr/>
            </a:pPr>
            <a:fld id="{D961B6F8-2546-4FC5-81DD-68F978A29783}" type="slidenum">
              <a:rPr lang="en-US" altLang="ko-KR"/>
              <a:pPr>
                <a:defRPr/>
              </a:pPr>
              <a:t>‹#›</a:t>
            </a:fld>
            <a:endParaRPr lang="en-US" altLang="ko-KR"/>
          </a:p>
        </p:txBody>
      </p:sp>
    </p:spTree>
    <p:extLst>
      <p:ext uri="{BB962C8B-B14F-4D97-AF65-F5344CB8AC3E}">
        <p14:creationId xmlns:p14="http://schemas.microsoft.com/office/powerpoint/2010/main" val="1075292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EBE8CEC1-5680-4966-BF71-485DE6A1D074}" type="datetime1">
              <a:rPr lang="en-US" altLang="ko-KR"/>
              <a:pPr>
                <a:defRPr/>
              </a:pPr>
              <a:t>3/1/2017</a:t>
            </a:fld>
            <a:endParaRPr lang="en-US" altLang="ko-KR"/>
          </a:p>
        </p:txBody>
      </p:sp>
      <p:sp>
        <p:nvSpPr>
          <p:cNvPr id="5" name="바닥글 개체 틀 4"/>
          <p:cNvSpPr>
            <a:spLocks noGrp="1"/>
          </p:cNvSpPr>
          <p:nvPr>
            <p:ph type="ftr" sz="quarter" idx="11"/>
          </p:nvPr>
        </p:nvSpPr>
        <p:spPr/>
        <p:txBody>
          <a:bodyPr/>
          <a:lstStyle>
            <a:lvl1pPr>
              <a:defRPr/>
            </a:lvl1pPr>
          </a:lstStyle>
          <a:p>
            <a:pPr>
              <a:defRPr/>
            </a:pPr>
            <a:endParaRPr lang="ko-KR" altLang="ko-KR"/>
          </a:p>
        </p:txBody>
      </p:sp>
      <p:sp>
        <p:nvSpPr>
          <p:cNvPr id="6" name="슬라이드 번호 개체 틀 5"/>
          <p:cNvSpPr>
            <a:spLocks noGrp="1"/>
          </p:cNvSpPr>
          <p:nvPr>
            <p:ph type="sldNum" sz="quarter" idx="12"/>
          </p:nvPr>
        </p:nvSpPr>
        <p:spPr/>
        <p:txBody>
          <a:bodyPr/>
          <a:lstStyle>
            <a:lvl1pPr>
              <a:defRPr/>
            </a:lvl1pPr>
          </a:lstStyle>
          <a:p>
            <a:pPr>
              <a:defRPr/>
            </a:pPr>
            <a:fld id="{0F6D1FC5-0D4E-44F5-8DC7-F63194400E3D}" type="slidenum">
              <a:rPr lang="en-US" altLang="ko-KR"/>
              <a:pPr>
                <a:defRPr/>
              </a:pPr>
              <a:t>‹#›</a:t>
            </a:fld>
            <a:endParaRPr lang="en-US" altLang="ko-KR"/>
          </a:p>
        </p:txBody>
      </p:sp>
    </p:spTree>
    <p:extLst>
      <p:ext uri="{BB962C8B-B14F-4D97-AF65-F5344CB8AC3E}">
        <p14:creationId xmlns:p14="http://schemas.microsoft.com/office/powerpoint/2010/main" val="38760749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AA97E704-951B-49EE-9076-6D73F88A5F86}" type="datetime1">
              <a:rPr lang="en-US" altLang="ko-KR"/>
              <a:pPr>
                <a:defRPr/>
              </a:pPr>
              <a:t>3/1/2017</a:t>
            </a:fld>
            <a:endParaRPr lang="en-US" altLang="ko-KR"/>
          </a:p>
        </p:txBody>
      </p:sp>
      <p:sp>
        <p:nvSpPr>
          <p:cNvPr id="6" name="바닥글 개체 틀 4"/>
          <p:cNvSpPr>
            <a:spLocks noGrp="1"/>
          </p:cNvSpPr>
          <p:nvPr>
            <p:ph type="ftr" sz="quarter" idx="11"/>
          </p:nvPr>
        </p:nvSpPr>
        <p:spPr/>
        <p:txBody>
          <a:bodyPr/>
          <a:lstStyle>
            <a:lvl1pPr>
              <a:defRPr/>
            </a:lvl1pPr>
          </a:lstStyle>
          <a:p>
            <a:pPr>
              <a:defRPr/>
            </a:pPr>
            <a:endParaRPr lang="ko-KR" altLang="ko-KR"/>
          </a:p>
        </p:txBody>
      </p:sp>
      <p:sp>
        <p:nvSpPr>
          <p:cNvPr id="7" name="슬라이드 번호 개체 틀 5"/>
          <p:cNvSpPr>
            <a:spLocks noGrp="1"/>
          </p:cNvSpPr>
          <p:nvPr>
            <p:ph type="sldNum" sz="quarter" idx="12"/>
          </p:nvPr>
        </p:nvSpPr>
        <p:spPr/>
        <p:txBody>
          <a:bodyPr/>
          <a:lstStyle>
            <a:lvl1pPr>
              <a:defRPr/>
            </a:lvl1pPr>
          </a:lstStyle>
          <a:p>
            <a:pPr>
              <a:defRPr/>
            </a:pPr>
            <a:fld id="{4D39425E-5936-43E7-8068-D9236AFC0994}" type="slidenum">
              <a:rPr lang="en-US" altLang="ko-KR"/>
              <a:pPr>
                <a:defRPr/>
              </a:pPr>
              <a:t>‹#›</a:t>
            </a:fld>
            <a:endParaRPr lang="en-US" altLang="ko-KR"/>
          </a:p>
        </p:txBody>
      </p:sp>
    </p:spTree>
    <p:extLst>
      <p:ext uri="{BB962C8B-B14F-4D97-AF65-F5344CB8AC3E}">
        <p14:creationId xmlns:p14="http://schemas.microsoft.com/office/powerpoint/2010/main" val="9259194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7006F4F3-A7C7-4338-A1A4-53A5B4F37577}" type="datetime1">
              <a:rPr lang="en-US" altLang="ko-KR"/>
              <a:pPr>
                <a:defRPr/>
              </a:pPr>
              <a:t>3/1/2017</a:t>
            </a:fld>
            <a:endParaRPr lang="en-US" altLang="ko-KR"/>
          </a:p>
        </p:txBody>
      </p:sp>
      <p:sp>
        <p:nvSpPr>
          <p:cNvPr id="8" name="바닥글 개체 틀 4"/>
          <p:cNvSpPr>
            <a:spLocks noGrp="1"/>
          </p:cNvSpPr>
          <p:nvPr>
            <p:ph type="ftr" sz="quarter" idx="11"/>
          </p:nvPr>
        </p:nvSpPr>
        <p:spPr/>
        <p:txBody>
          <a:bodyPr/>
          <a:lstStyle>
            <a:lvl1pPr>
              <a:defRPr/>
            </a:lvl1pPr>
          </a:lstStyle>
          <a:p>
            <a:pPr>
              <a:defRPr/>
            </a:pPr>
            <a:endParaRPr lang="ko-KR" altLang="ko-KR"/>
          </a:p>
        </p:txBody>
      </p:sp>
      <p:sp>
        <p:nvSpPr>
          <p:cNvPr id="9" name="슬라이드 번호 개체 틀 5"/>
          <p:cNvSpPr>
            <a:spLocks noGrp="1"/>
          </p:cNvSpPr>
          <p:nvPr>
            <p:ph type="sldNum" sz="quarter" idx="12"/>
          </p:nvPr>
        </p:nvSpPr>
        <p:spPr/>
        <p:txBody>
          <a:bodyPr/>
          <a:lstStyle>
            <a:lvl1pPr>
              <a:defRPr/>
            </a:lvl1pPr>
          </a:lstStyle>
          <a:p>
            <a:pPr>
              <a:defRPr/>
            </a:pPr>
            <a:fld id="{8F463586-DF52-43D0-A81C-2BD04E8358CC}" type="slidenum">
              <a:rPr lang="en-US" altLang="ko-KR"/>
              <a:pPr>
                <a:defRPr/>
              </a:pPr>
              <a:t>‹#›</a:t>
            </a:fld>
            <a:endParaRPr lang="en-US" altLang="ko-KR"/>
          </a:p>
        </p:txBody>
      </p:sp>
    </p:spTree>
    <p:extLst>
      <p:ext uri="{BB962C8B-B14F-4D97-AF65-F5344CB8AC3E}">
        <p14:creationId xmlns:p14="http://schemas.microsoft.com/office/powerpoint/2010/main" val="15277715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55166746-1656-435C-90B6-A1BC8F4C63E5}" type="datetime1">
              <a:rPr lang="en-US" altLang="ko-KR"/>
              <a:pPr>
                <a:defRPr/>
              </a:pPr>
              <a:t>3/1/2017</a:t>
            </a:fld>
            <a:endParaRPr lang="en-US" altLang="ko-KR"/>
          </a:p>
        </p:txBody>
      </p:sp>
      <p:sp>
        <p:nvSpPr>
          <p:cNvPr id="4" name="바닥글 개체 틀 4"/>
          <p:cNvSpPr>
            <a:spLocks noGrp="1"/>
          </p:cNvSpPr>
          <p:nvPr>
            <p:ph type="ftr" sz="quarter" idx="11"/>
          </p:nvPr>
        </p:nvSpPr>
        <p:spPr/>
        <p:txBody>
          <a:bodyPr/>
          <a:lstStyle>
            <a:lvl1pPr>
              <a:defRPr/>
            </a:lvl1pPr>
          </a:lstStyle>
          <a:p>
            <a:pPr>
              <a:defRPr/>
            </a:pPr>
            <a:endParaRPr lang="ko-KR" altLang="ko-KR"/>
          </a:p>
        </p:txBody>
      </p:sp>
      <p:sp>
        <p:nvSpPr>
          <p:cNvPr id="5" name="슬라이드 번호 개체 틀 5"/>
          <p:cNvSpPr>
            <a:spLocks noGrp="1"/>
          </p:cNvSpPr>
          <p:nvPr>
            <p:ph type="sldNum" sz="quarter" idx="12"/>
          </p:nvPr>
        </p:nvSpPr>
        <p:spPr/>
        <p:txBody>
          <a:bodyPr/>
          <a:lstStyle>
            <a:lvl1pPr>
              <a:defRPr/>
            </a:lvl1pPr>
          </a:lstStyle>
          <a:p>
            <a:pPr>
              <a:defRPr/>
            </a:pPr>
            <a:fld id="{752B79E1-A3EE-4E16-9783-44C99C85D107}" type="slidenum">
              <a:rPr lang="en-US" altLang="ko-KR"/>
              <a:pPr>
                <a:defRPr/>
              </a:pPr>
              <a:t>‹#›</a:t>
            </a:fld>
            <a:endParaRPr lang="en-US" altLang="ko-KR"/>
          </a:p>
        </p:txBody>
      </p:sp>
    </p:spTree>
    <p:extLst>
      <p:ext uri="{BB962C8B-B14F-4D97-AF65-F5344CB8AC3E}">
        <p14:creationId xmlns:p14="http://schemas.microsoft.com/office/powerpoint/2010/main" val="28341458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38924E6B-EF00-40FE-8319-2ED5574D3C43}" type="datetime1">
              <a:rPr lang="en-US" altLang="ko-KR"/>
              <a:pPr>
                <a:defRPr/>
              </a:pPr>
              <a:t>3/1/2017</a:t>
            </a:fld>
            <a:endParaRPr lang="en-US" altLang="ko-KR"/>
          </a:p>
        </p:txBody>
      </p:sp>
      <p:sp>
        <p:nvSpPr>
          <p:cNvPr id="3" name="바닥글 개체 틀 4"/>
          <p:cNvSpPr>
            <a:spLocks noGrp="1"/>
          </p:cNvSpPr>
          <p:nvPr>
            <p:ph type="ftr" sz="quarter" idx="11"/>
          </p:nvPr>
        </p:nvSpPr>
        <p:spPr/>
        <p:txBody>
          <a:bodyPr/>
          <a:lstStyle>
            <a:lvl1pPr>
              <a:defRPr/>
            </a:lvl1pPr>
          </a:lstStyle>
          <a:p>
            <a:pPr>
              <a:defRPr/>
            </a:pPr>
            <a:endParaRPr lang="ko-KR" altLang="ko-KR"/>
          </a:p>
        </p:txBody>
      </p:sp>
      <p:sp>
        <p:nvSpPr>
          <p:cNvPr id="4" name="슬라이드 번호 개체 틀 5"/>
          <p:cNvSpPr>
            <a:spLocks noGrp="1"/>
          </p:cNvSpPr>
          <p:nvPr>
            <p:ph type="sldNum" sz="quarter" idx="12"/>
          </p:nvPr>
        </p:nvSpPr>
        <p:spPr/>
        <p:txBody>
          <a:bodyPr/>
          <a:lstStyle>
            <a:lvl1pPr>
              <a:defRPr/>
            </a:lvl1pPr>
          </a:lstStyle>
          <a:p>
            <a:pPr>
              <a:defRPr/>
            </a:pPr>
            <a:fld id="{CA60518C-5C0E-4D69-93D3-650E0B3E5F55}" type="slidenum">
              <a:rPr lang="en-US" altLang="ko-KR"/>
              <a:pPr>
                <a:defRPr/>
              </a:pPr>
              <a:t>‹#›</a:t>
            </a:fld>
            <a:endParaRPr lang="en-US" altLang="ko-KR"/>
          </a:p>
        </p:txBody>
      </p:sp>
    </p:spTree>
    <p:extLst>
      <p:ext uri="{BB962C8B-B14F-4D97-AF65-F5344CB8AC3E}">
        <p14:creationId xmlns:p14="http://schemas.microsoft.com/office/powerpoint/2010/main" val="214621231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1B529978-2522-4D8B-A340-636937D4D023}" type="datetime1">
              <a:rPr lang="en-US" altLang="ko-KR"/>
              <a:pPr>
                <a:defRPr/>
              </a:pPr>
              <a:t>3/1/2017</a:t>
            </a:fld>
            <a:endParaRPr lang="en-US" altLang="ko-KR"/>
          </a:p>
        </p:txBody>
      </p:sp>
      <p:sp>
        <p:nvSpPr>
          <p:cNvPr id="6" name="바닥글 개체 틀 4"/>
          <p:cNvSpPr>
            <a:spLocks noGrp="1"/>
          </p:cNvSpPr>
          <p:nvPr>
            <p:ph type="ftr" sz="quarter" idx="11"/>
          </p:nvPr>
        </p:nvSpPr>
        <p:spPr/>
        <p:txBody>
          <a:bodyPr/>
          <a:lstStyle>
            <a:lvl1pPr>
              <a:defRPr/>
            </a:lvl1pPr>
          </a:lstStyle>
          <a:p>
            <a:pPr>
              <a:defRPr/>
            </a:pPr>
            <a:endParaRPr lang="ko-KR" altLang="ko-KR"/>
          </a:p>
        </p:txBody>
      </p:sp>
      <p:sp>
        <p:nvSpPr>
          <p:cNvPr id="7" name="슬라이드 번호 개체 틀 5"/>
          <p:cNvSpPr>
            <a:spLocks noGrp="1"/>
          </p:cNvSpPr>
          <p:nvPr>
            <p:ph type="sldNum" sz="quarter" idx="12"/>
          </p:nvPr>
        </p:nvSpPr>
        <p:spPr/>
        <p:txBody>
          <a:bodyPr/>
          <a:lstStyle>
            <a:lvl1pPr>
              <a:defRPr/>
            </a:lvl1pPr>
          </a:lstStyle>
          <a:p>
            <a:pPr>
              <a:defRPr/>
            </a:pPr>
            <a:fld id="{9677E695-0884-4DE0-85FE-5F53CFF05038}" type="slidenum">
              <a:rPr lang="en-US" altLang="ko-KR"/>
              <a:pPr>
                <a:defRPr/>
              </a:pPr>
              <a:t>‹#›</a:t>
            </a:fld>
            <a:endParaRPr lang="en-US" altLang="ko-KR"/>
          </a:p>
        </p:txBody>
      </p:sp>
    </p:spTree>
    <p:extLst>
      <p:ext uri="{BB962C8B-B14F-4D97-AF65-F5344CB8AC3E}">
        <p14:creationId xmlns:p14="http://schemas.microsoft.com/office/powerpoint/2010/main" val="10155338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ko-KR" altLang="en-US" noProof="0"/>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F3FFA3AE-255C-4CF1-A0E2-72E2A739CD10}" type="datetime1">
              <a:rPr lang="en-US" altLang="ko-KR"/>
              <a:pPr>
                <a:defRPr/>
              </a:pPr>
              <a:t>3/1/2017</a:t>
            </a:fld>
            <a:endParaRPr lang="en-US" altLang="ko-KR"/>
          </a:p>
        </p:txBody>
      </p:sp>
      <p:sp>
        <p:nvSpPr>
          <p:cNvPr id="6" name="바닥글 개체 틀 4"/>
          <p:cNvSpPr>
            <a:spLocks noGrp="1"/>
          </p:cNvSpPr>
          <p:nvPr>
            <p:ph type="ftr" sz="quarter" idx="11"/>
          </p:nvPr>
        </p:nvSpPr>
        <p:spPr/>
        <p:txBody>
          <a:bodyPr/>
          <a:lstStyle>
            <a:lvl1pPr>
              <a:defRPr/>
            </a:lvl1pPr>
          </a:lstStyle>
          <a:p>
            <a:pPr>
              <a:defRPr/>
            </a:pPr>
            <a:endParaRPr lang="ko-KR" altLang="ko-KR"/>
          </a:p>
        </p:txBody>
      </p:sp>
      <p:sp>
        <p:nvSpPr>
          <p:cNvPr id="7" name="슬라이드 번호 개체 틀 5"/>
          <p:cNvSpPr>
            <a:spLocks noGrp="1"/>
          </p:cNvSpPr>
          <p:nvPr>
            <p:ph type="sldNum" sz="quarter" idx="12"/>
          </p:nvPr>
        </p:nvSpPr>
        <p:spPr/>
        <p:txBody>
          <a:bodyPr/>
          <a:lstStyle>
            <a:lvl1pPr>
              <a:defRPr/>
            </a:lvl1pPr>
          </a:lstStyle>
          <a:p>
            <a:pPr>
              <a:defRPr/>
            </a:pPr>
            <a:fld id="{048B817A-470A-4778-AD5C-EE19435C6A4D}" type="slidenum">
              <a:rPr lang="en-US" altLang="ko-KR"/>
              <a:pPr>
                <a:defRPr/>
              </a:pPr>
              <a:t>‹#›</a:t>
            </a:fld>
            <a:endParaRPr lang="en-US" altLang="ko-KR"/>
          </a:p>
        </p:txBody>
      </p:sp>
    </p:spTree>
    <p:extLst>
      <p:ext uri="{BB962C8B-B14F-4D97-AF65-F5344CB8AC3E}">
        <p14:creationId xmlns:p14="http://schemas.microsoft.com/office/powerpoint/2010/main" val="24224653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5754A53-82B7-4A33-81F2-240501F4D8A1}" type="datetime1">
              <a:rPr lang="en-US" altLang="ko-KR"/>
              <a:pPr>
                <a:defRPr/>
              </a:pPr>
              <a:t>3/1/2017</a:t>
            </a:fld>
            <a:endParaRPr lang="en-US" altLang="ko-KR"/>
          </a:p>
        </p:txBody>
      </p:sp>
      <p:sp>
        <p:nvSpPr>
          <p:cNvPr id="5" name="바닥글 개체 틀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ko-KR" altLang="ko-KR"/>
          </a:p>
        </p:txBody>
      </p:sp>
      <p:sp>
        <p:nvSpPr>
          <p:cNvPr id="6" name="슬라이드 번호 개체 틀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8DF1836-C39C-45C7-BCF7-563E4642B7C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685800" rtl="0" eaLnBrk="0" fontAlgn="base" latinLnBrk="1"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latinLnBrk="1" hangingPunct="0">
        <a:lnSpc>
          <a:spcPct val="90000"/>
        </a:lnSpc>
        <a:spcBef>
          <a:spcPct val="0"/>
        </a:spcBef>
        <a:spcAft>
          <a:spcPct val="0"/>
        </a:spcAft>
        <a:defRPr sz="3300">
          <a:solidFill>
            <a:schemeClr val="tx1"/>
          </a:solidFill>
          <a:latin typeface="맑은 고딕" panose="020B0503020000020004" pitchFamily="50" charset="-127"/>
        </a:defRPr>
      </a:lvl2pPr>
      <a:lvl3pPr algn="l" defTabSz="685800" rtl="0" eaLnBrk="0" fontAlgn="base" latinLnBrk="1" hangingPunct="0">
        <a:lnSpc>
          <a:spcPct val="90000"/>
        </a:lnSpc>
        <a:spcBef>
          <a:spcPct val="0"/>
        </a:spcBef>
        <a:spcAft>
          <a:spcPct val="0"/>
        </a:spcAft>
        <a:defRPr sz="3300">
          <a:solidFill>
            <a:schemeClr val="tx1"/>
          </a:solidFill>
          <a:latin typeface="맑은 고딕" panose="020B0503020000020004" pitchFamily="50" charset="-127"/>
        </a:defRPr>
      </a:lvl3pPr>
      <a:lvl4pPr algn="l" defTabSz="685800" rtl="0" eaLnBrk="0" fontAlgn="base" latinLnBrk="1" hangingPunct="0">
        <a:lnSpc>
          <a:spcPct val="90000"/>
        </a:lnSpc>
        <a:spcBef>
          <a:spcPct val="0"/>
        </a:spcBef>
        <a:spcAft>
          <a:spcPct val="0"/>
        </a:spcAft>
        <a:defRPr sz="3300">
          <a:solidFill>
            <a:schemeClr val="tx1"/>
          </a:solidFill>
          <a:latin typeface="맑은 고딕" panose="020B0503020000020004" pitchFamily="50" charset="-127"/>
        </a:defRPr>
      </a:lvl4pPr>
      <a:lvl5pPr algn="l" defTabSz="685800" rtl="0" eaLnBrk="0" fontAlgn="base" latinLnBrk="1" hangingPunct="0">
        <a:lnSpc>
          <a:spcPct val="90000"/>
        </a:lnSpc>
        <a:spcBef>
          <a:spcPct val="0"/>
        </a:spcBef>
        <a:spcAft>
          <a:spcPct val="0"/>
        </a:spcAft>
        <a:defRPr sz="3300">
          <a:solidFill>
            <a:schemeClr val="tx1"/>
          </a:solidFill>
          <a:latin typeface="맑은 고딕" panose="020B0503020000020004" pitchFamily="50" charset="-127"/>
        </a:defRPr>
      </a:lvl5pPr>
      <a:lvl6pPr marL="457200" algn="l" defTabSz="685800" rtl="0" fontAlgn="base" latinLnBrk="1">
        <a:lnSpc>
          <a:spcPct val="90000"/>
        </a:lnSpc>
        <a:spcBef>
          <a:spcPct val="0"/>
        </a:spcBef>
        <a:spcAft>
          <a:spcPct val="0"/>
        </a:spcAft>
        <a:defRPr sz="3300">
          <a:solidFill>
            <a:schemeClr val="tx1"/>
          </a:solidFill>
          <a:latin typeface="맑은 고딕" panose="020B0503020000020004" pitchFamily="50" charset="-127"/>
        </a:defRPr>
      </a:lvl6pPr>
      <a:lvl7pPr marL="914400" algn="l" defTabSz="685800" rtl="0" fontAlgn="base" latinLnBrk="1">
        <a:lnSpc>
          <a:spcPct val="90000"/>
        </a:lnSpc>
        <a:spcBef>
          <a:spcPct val="0"/>
        </a:spcBef>
        <a:spcAft>
          <a:spcPct val="0"/>
        </a:spcAft>
        <a:defRPr sz="3300">
          <a:solidFill>
            <a:schemeClr val="tx1"/>
          </a:solidFill>
          <a:latin typeface="맑은 고딕" panose="020B0503020000020004" pitchFamily="50" charset="-127"/>
        </a:defRPr>
      </a:lvl7pPr>
      <a:lvl8pPr marL="1371600" algn="l" defTabSz="685800" rtl="0" fontAlgn="base" latinLnBrk="1">
        <a:lnSpc>
          <a:spcPct val="90000"/>
        </a:lnSpc>
        <a:spcBef>
          <a:spcPct val="0"/>
        </a:spcBef>
        <a:spcAft>
          <a:spcPct val="0"/>
        </a:spcAft>
        <a:defRPr sz="3300">
          <a:solidFill>
            <a:schemeClr val="tx1"/>
          </a:solidFill>
          <a:latin typeface="맑은 고딕" panose="020B0503020000020004" pitchFamily="50" charset="-127"/>
        </a:defRPr>
      </a:lvl8pPr>
      <a:lvl9pPr marL="1828800" algn="l" defTabSz="685800" rtl="0" fontAlgn="base" latinLnBrk="1">
        <a:lnSpc>
          <a:spcPct val="90000"/>
        </a:lnSpc>
        <a:spcBef>
          <a:spcPct val="0"/>
        </a:spcBef>
        <a:spcAft>
          <a:spcPct val="0"/>
        </a:spcAft>
        <a:defRPr sz="3300">
          <a:solidFill>
            <a:schemeClr val="tx1"/>
          </a:solidFill>
          <a:latin typeface="맑은 고딕" panose="020B0503020000020004" pitchFamily="50" charset="-127"/>
        </a:defRPr>
      </a:lvl9pPr>
    </p:titleStyle>
    <p:bodyStyle>
      <a:lvl1pPr marL="171450" indent="-171450" algn="l" defTabSz="685800" rtl="0" eaLnBrk="0" fontAlgn="base" latinLnBrk="1"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latinLnBrk="1"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latinLnBrk="1"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latinLnBrk="1"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latinLnBrk="1"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5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image" Target="../media/image49.emf"/><Relationship Id="rId1" Type="http://schemas.openxmlformats.org/officeDocument/2006/relationships/slideLayout" Target="../slideLayouts/slideLayout6.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7.wmf"/><Relationship Id="rId5" Type="http://schemas.openxmlformats.org/officeDocument/2006/relationships/oleObject" Target="../embeddings/oleObject2.bin"/><Relationship Id="rId4" Type="http://schemas.openxmlformats.org/officeDocument/2006/relationships/image" Target="../media/image56.wmf"/><Relationship Id="rId9" Type="http://schemas.openxmlformats.org/officeDocument/2006/relationships/image" Target="../media/image58.wmf"/></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ko-KR">
                <a:ea typeface="ＭＳ Ｐゴシック" panose="020B0600070205080204" pitchFamily="34" charset="-128"/>
              </a:rPr>
              <a:t>This Lecture</a:t>
            </a:r>
          </a:p>
        </p:txBody>
      </p:sp>
      <p:sp>
        <p:nvSpPr>
          <p:cNvPr id="6147" name="Rectangle 3"/>
          <p:cNvSpPr>
            <a:spLocks noGrp="1" noChangeArrowheads="1"/>
          </p:cNvSpPr>
          <p:nvPr>
            <p:ph idx="1"/>
          </p:nvPr>
        </p:nvSpPr>
        <p:spPr/>
        <p:txBody>
          <a:bodyPr/>
          <a:lstStyle/>
          <a:p>
            <a:pPr eaLnBrk="1" hangingPunct="1">
              <a:buFont typeface="Monotype Sorts" pitchFamily="1" charset="2"/>
              <a:buNone/>
            </a:pPr>
            <a:endParaRPr lang="en-US" altLang="ko-KR" dirty="0">
              <a:ea typeface="ＭＳ Ｐゴシック" panose="020B0600070205080204" pitchFamily="34" charset="-128"/>
            </a:endParaRPr>
          </a:p>
          <a:p>
            <a:pPr eaLnBrk="1" hangingPunct="1"/>
            <a:r>
              <a:rPr lang="en-US" altLang="ko-KR" sz="2800" dirty="0">
                <a:ea typeface="ＭＳ Ｐゴシック" panose="020B0600070205080204" pitchFamily="34" charset="-128"/>
              </a:rPr>
              <a:t>Chapter 5: Synchronous Sequential Logic</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8989675-02A7-4BC5-8FC9-E03CAD91CB52}" type="slidenum">
              <a:rPr lang="en-US" altLang="ko-KR" sz="1400" smtClean="0">
                <a:solidFill>
                  <a:schemeClr val="bg2"/>
                </a:solidFill>
              </a:rPr>
              <a:pPr/>
              <a:t>1</a:t>
            </a:fld>
            <a:endParaRPr lang="en-US" altLang="ko-KR" sz="140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4288602-9B54-4337-A9D8-3AA3B88C8DA2}" type="slidenum">
              <a:rPr lang="en-US" altLang="ko-KR" sz="1400" smtClean="0">
                <a:solidFill>
                  <a:schemeClr val="bg2"/>
                </a:solidFill>
              </a:rPr>
              <a:pPr/>
              <a:t>10</a:t>
            </a:fld>
            <a:endParaRPr lang="en-US" altLang="ko-KR" sz="1400">
              <a:solidFill>
                <a:schemeClr val="bg2"/>
              </a:solidFill>
            </a:endParaRPr>
          </a:p>
        </p:txBody>
      </p:sp>
      <p:pic>
        <p:nvPicPr>
          <p:cNvPr id="13315" name="Picture 2" descr="AACFLPZ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2205"/>
            <a:ext cx="82264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SR Latches with Control input</a:t>
            </a:r>
          </a:p>
        </p:txBody>
      </p:sp>
      <p:sp>
        <p:nvSpPr>
          <p:cNvPr id="13317" name="Text Box 5"/>
          <p:cNvSpPr txBox="1">
            <a:spLocks noChangeArrowheads="1"/>
          </p:cNvSpPr>
          <p:nvPr/>
        </p:nvSpPr>
        <p:spPr bwMode="auto">
          <a:xfrm>
            <a:off x="301625" y="1174829"/>
            <a:ext cx="8382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2400" dirty="0"/>
              <a:t>Determines when the state of the latch can be changed</a:t>
            </a:r>
          </a:p>
          <a:p>
            <a:r>
              <a:rPr lang="en-US" altLang="ko-KR" sz="2400" dirty="0"/>
              <a:t>C=0 ⇒ quiescent condition, no change </a:t>
            </a:r>
          </a:p>
          <a:p>
            <a:r>
              <a:rPr lang="en-US" altLang="ko-KR" sz="2400" dirty="0"/>
              <a:t>C=1 ⇒ S or R is allowed to affect the SR latch (1 signal to change its 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9C4A0C4-21AA-4AEA-9A44-C445D2A75435}" type="slidenum">
              <a:rPr lang="en-US" altLang="ko-KR" sz="1400" smtClean="0">
                <a:solidFill>
                  <a:schemeClr val="bg2"/>
                </a:solidFill>
              </a:rPr>
              <a:pPr/>
              <a:t>11</a:t>
            </a:fld>
            <a:endParaRPr lang="en-US" altLang="ko-KR" sz="1400">
              <a:solidFill>
                <a:schemeClr val="bg2"/>
              </a:solidFill>
            </a:endParaRPr>
          </a:p>
        </p:txBody>
      </p:sp>
      <p:pic>
        <p:nvPicPr>
          <p:cNvPr id="15363" name="Picture 2" descr="AACFLQ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82962"/>
            <a:ext cx="82264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3"/>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D Latch</a:t>
            </a:r>
          </a:p>
        </p:txBody>
      </p:sp>
      <p:sp>
        <p:nvSpPr>
          <p:cNvPr id="15365" name="Text Box 4"/>
          <p:cNvSpPr txBox="1">
            <a:spLocks noChangeArrowheads="1"/>
          </p:cNvSpPr>
          <p:nvPr/>
        </p:nvSpPr>
        <p:spPr bwMode="auto">
          <a:xfrm>
            <a:off x="391160" y="1014825"/>
            <a:ext cx="860044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 typeface="Arial" panose="020B0604020202020204" pitchFamily="34" charset="0"/>
              <a:buChar char="•"/>
            </a:pPr>
            <a:r>
              <a:rPr lang="en-US" altLang="ko-KR" sz="1800" dirty="0"/>
              <a:t>S=D and R=D’</a:t>
            </a:r>
          </a:p>
          <a:p>
            <a:pPr lvl="1"/>
            <a:r>
              <a:rPr lang="en-US" altLang="ko-KR" sz="1800" dirty="0"/>
              <a:t>Ensure S and R are never equal to 1 at the same time</a:t>
            </a:r>
          </a:p>
          <a:p>
            <a:pPr lvl="1"/>
            <a:r>
              <a:rPr lang="en-US" altLang="ko-KR" sz="1800" dirty="0"/>
              <a:t>Eliminate the undesirable conditions of the indeterminate state in the SR latch</a:t>
            </a:r>
          </a:p>
          <a:p>
            <a:pPr marL="285750" indent="-285750">
              <a:buFont typeface="Arial" panose="020B0604020202020204" pitchFamily="34" charset="0"/>
              <a:buChar char="•"/>
            </a:pPr>
            <a:r>
              <a:rPr lang="en-US" altLang="ko-KR" sz="1800" dirty="0"/>
              <a:t>One output Q and two inputs: D (data) and C (control)</a:t>
            </a:r>
          </a:p>
          <a:p>
            <a:pPr lvl="1"/>
            <a:r>
              <a:rPr lang="en-US" altLang="ko-KR" sz="1800" dirty="0"/>
              <a:t>Q = D when C=1</a:t>
            </a:r>
          </a:p>
          <a:p>
            <a:pPr lvl="1"/>
            <a:r>
              <a:rPr lang="en-US" altLang="ko-KR" sz="1800" dirty="0"/>
              <a:t>Q = no change when C=0.</a:t>
            </a:r>
          </a:p>
        </p:txBody>
      </p:sp>
      <p:sp>
        <p:nvSpPr>
          <p:cNvPr id="15366" name="Text Box 5"/>
          <p:cNvSpPr txBox="1">
            <a:spLocks noChangeArrowheads="1"/>
          </p:cNvSpPr>
          <p:nvPr/>
        </p:nvSpPr>
        <p:spPr bwMode="auto">
          <a:xfrm>
            <a:off x="3124200" y="6278562"/>
            <a:ext cx="3124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1800"/>
              <a:t> </a:t>
            </a:r>
            <a:r>
              <a:rPr lang="en-US" altLang="ko-KR" sz="1800">
                <a:solidFill>
                  <a:srgbClr val="FF0000"/>
                </a:solidFill>
              </a:rPr>
              <a:t>Also called a transparent latch</a:t>
            </a:r>
            <a:endParaRPr lang="en-US" altLang="ko-KR" sz="1800"/>
          </a:p>
        </p:txBody>
      </p:sp>
      <p:sp>
        <p:nvSpPr>
          <p:cNvPr id="708614" name="Text Box 6"/>
          <p:cNvSpPr txBox="1">
            <a:spLocks noChangeArrowheads="1"/>
          </p:cNvSpPr>
          <p:nvPr/>
        </p:nvSpPr>
        <p:spPr bwMode="auto">
          <a:xfrm>
            <a:off x="2133600" y="31543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grpSp>
        <p:nvGrpSpPr>
          <p:cNvPr id="2" name="Group 7"/>
          <p:cNvGrpSpPr>
            <a:grpSpLocks/>
          </p:cNvGrpSpPr>
          <p:nvPr/>
        </p:nvGrpSpPr>
        <p:grpSpPr bwMode="auto">
          <a:xfrm>
            <a:off x="2133600" y="3763962"/>
            <a:ext cx="722313" cy="1082675"/>
            <a:chOff x="1344" y="1968"/>
            <a:chExt cx="455" cy="682"/>
          </a:xfrm>
        </p:grpSpPr>
        <p:sp>
          <p:nvSpPr>
            <p:cNvPr id="15375" name="Text Box 8"/>
            <p:cNvSpPr txBox="1">
              <a:spLocks noChangeArrowheads="1"/>
            </p:cNvSpPr>
            <p:nvPr/>
          </p:nvSpPr>
          <p:spPr bwMode="auto">
            <a:xfrm>
              <a:off x="1344" y="2160"/>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15376" name="Text Box 9"/>
            <p:cNvSpPr txBox="1">
              <a:spLocks noChangeArrowheads="1"/>
            </p:cNvSpPr>
            <p:nvPr/>
          </p:nvSpPr>
          <p:spPr bwMode="auto">
            <a:xfrm>
              <a:off x="1728" y="196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15377" name="Text Box 10"/>
            <p:cNvSpPr txBox="1">
              <a:spLocks noChangeArrowheads="1"/>
            </p:cNvSpPr>
            <p:nvPr/>
          </p:nvSpPr>
          <p:spPr bwMode="auto">
            <a:xfrm>
              <a:off x="1728" y="2496"/>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grpSp>
      <p:sp>
        <p:nvSpPr>
          <p:cNvPr id="708619" name="Text Box 11"/>
          <p:cNvSpPr txBox="1">
            <a:spLocks noChangeArrowheads="1"/>
          </p:cNvSpPr>
          <p:nvPr/>
        </p:nvSpPr>
        <p:spPr bwMode="auto">
          <a:xfrm>
            <a:off x="2133600" y="48307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0</a:t>
            </a:r>
          </a:p>
        </p:txBody>
      </p:sp>
      <p:sp>
        <p:nvSpPr>
          <p:cNvPr id="708620" name="Text Box 12"/>
          <p:cNvSpPr txBox="1">
            <a:spLocks noChangeArrowheads="1"/>
          </p:cNvSpPr>
          <p:nvPr/>
        </p:nvSpPr>
        <p:spPr bwMode="auto">
          <a:xfrm>
            <a:off x="3657600" y="50593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708621" name="Text Box 13"/>
          <p:cNvSpPr txBox="1">
            <a:spLocks noChangeArrowheads="1"/>
          </p:cNvSpPr>
          <p:nvPr/>
        </p:nvSpPr>
        <p:spPr bwMode="auto">
          <a:xfrm>
            <a:off x="3733800" y="33067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0</a:t>
            </a:r>
          </a:p>
        </p:txBody>
      </p:sp>
      <p:sp>
        <p:nvSpPr>
          <p:cNvPr id="708622" name="Text Box 14"/>
          <p:cNvSpPr txBox="1">
            <a:spLocks noChangeArrowheads="1"/>
          </p:cNvSpPr>
          <p:nvPr/>
        </p:nvSpPr>
        <p:spPr bwMode="auto">
          <a:xfrm>
            <a:off x="5105400" y="49831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0</a:t>
            </a:r>
          </a:p>
        </p:txBody>
      </p:sp>
      <p:sp>
        <p:nvSpPr>
          <p:cNvPr id="708623" name="Text Box 15"/>
          <p:cNvSpPr txBox="1">
            <a:spLocks noChangeArrowheads="1"/>
          </p:cNvSpPr>
          <p:nvPr/>
        </p:nvSpPr>
        <p:spPr bwMode="auto">
          <a:xfrm>
            <a:off x="4114800" y="45259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708624" name="Text Box 16"/>
          <p:cNvSpPr txBox="1">
            <a:spLocks noChangeArrowheads="1"/>
          </p:cNvSpPr>
          <p:nvPr/>
        </p:nvSpPr>
        <p:spPr bwMode="auto">
          <a:xfrm>
            <a:off x="5486400" y="3382962"/>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86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86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86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86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86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86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8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4" grpId="0" autoUpdateAnimBg="0"/>
      <p:bldP spid="708619" grpId="0" autoUpdateAnimBg="0"/>
      <p:bldP spid="708620" grpId="0" autoUpdateAnimBg="0"/>
      <p:bldP spid="708621" grpId="0" autoUpdateAnimBg="0"/>
      <p:bldP spid="708622" grpId="0" autoUpdateAnimBg="0"/>
      <p:bldP spid="708623" grpId="0" autoUpdateAnimBg="0"/>
      <p:bldP spid="7086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736599D-239D-49DD-A768-0F3FAEE4F06D}" type="slidenum">
              <a:rPr lang="en-US" altLang="ko-KR" sz="1400" smtClean="0">
                <a:solidFill>
                  <a:schemeClr val="bg2"/>
                </a:solidFill>
              </a:rPr>
              <a:pPr/>
              <a:t>12</a:t>
            </a:fld>
            <a:endParaRPr lang="en-US" altLang="ko-KR" sz="1400">
              <a:solidFill>
                <a:schemeClr val="bg2"/>
              </a:solidFill>
            </a:endParaRPr>
          </a:p>
        </p:txBody>
      </p:sp>
      <p:pic>
        <p:nvPicPr>
          <p:cNvPr id="16387" name="Picture 2" descr="AACFLQB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800600"/>
            <a:ext cx="776922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p:cNvSpPr>
            <a:spLocks noChangeArrowheads="1"/>
          </p:cNvSpPr>
          <p:nvPr/>
        </p:nvSpPr>
        <p:spPr bwMode="auto">
          <a:xfrm>
            <a:off x="381000" y="508794"/>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Diagrams, Function Tables, and Graphic Symbols for Latches</a:t>
            </a:r>
          </a:p>
        </p:txBody>
      </p:sp>
      <p:pic>
        <p:nvPicPr>
          <p:cNvPr id="2" name="그림 1"/>
          <p:cNvPicPr>
            <a:picLocks noChangeAspect="1"/>
          </p:cNvPicPr>
          <p:nvPr/>
        </p:nvPicPr>
        <p:blipFill>
          <a:blip r:embed="rId3"/>
          <a:stretch>
            <a:fillRect/>
          </a:stretch>
        </p:blipFill>
        <p:spPr>
          <a:xfrm>
            <a:off x="228600" y="1145826"/>
            <a:ext cx="8763000" cy="3529362"/>
          </a:xfrm>
          <a:prstGeom prst="rect">
            <a:avLst/>
          </a:prstGeom>
        </p:spPr>
      </p:pic>
      <p:sp>
        <p:nvSpPr>
          <p:cNvPr id="3" name="TextBox 2"/>
          <p:cNvSpPr txBox="1"/>
          <p:nvPr/>
        </p:nvSpPr>
        <p:spPr>
          <a:xfrm>
            <a:off x="2506981" y="5638800"/>
            <a:ext cx="4979669" cy="276999"/>
          </a:xfrm>
          <a:prstGeom prst="rect">
            <a:avLst/>
          </a:prstGeom>
          <a:noFill/>
        </p:spPr>
        <p:txBody>
          <a:bodyPr wrap="square" rtlCol="0">
            <a:spAutoFit/>
          </a:bodyPr>
          <a:lstStyle/>
          <a:p>
            <a:r>
              <a:rPr lang="en-US" altLang="ko-KR" sz="1200" dirty="0"/>
              <a:t>to indicate that setting and resetting occur with a logic 0 signal</a:t>
            </a:r>
            <a:endParaRPr lang="ko-KR" altLang="en-US" sz="1200" dirty="0"/>
          </a:p>
        </p:txBody>
      </p:sp>
      <p:cxnSp>
        <p:nvCxnSpPr>
          <p:cNvPr id="5" name="직선 화살표 연결선 4"/>
          <p:cNvCxnSpPr/>
          <p:nvPr/>
        </p:nvCxnSpPr>
        <p:spPr>
          <a:xfrm flipV="1">
            <a:off x="3886200" y="54864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4A0363B-0579-468B-9ACF-C6594F272BD3}" type="slidenum">
              <a:rPr lang="en-US" altLang="ko-KR" sz="1400" smtClean="0">
                <a:solidFill>
                  <a:schemeClr val="bg2"/>
                </a:solidFill>
              </a:rPr>
              <a:pPr/>
              <a:t>13</a:t>
            </a:fld>
            <a:endParaRPr lang="en-US" altLang="ko-KR" sz="1400">
              <a:solidFill>
                <a:schemeClr val="bg2"/>
              </a:solidFill>
            </a:endParaRPr>
          </a:p>
        </p:txBody>
      </p:sp>
      <p:sp>
        <p:nvSpPr>
          <p:cNvPr id="17412"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Flip-Flips</a:t>
            </a:r>
          </a:p>
        </p:txBody>
      </p:sp>
      <p:sp>
        <p:nvSpPr>
          <p:cNvPr id="2" name="TextBox 1"/>
          <p:cNvSpPr txBox="1"/>
          <p:nvPr/>
        </p:nvSpPr>
        <p:spPr>
          <a:xfrm>
            <a:off x="76200" y="879519"/>
            <a:ext cx="8991600" cy="5509200"/>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t>A trigger: the momentary change to switch the state of a latch or flip-flop</a:t>
            </a:r>
          </a:p>
          <a:p>
            <a:pPr marL="800100" lvl="1" indent="-342900">
              <a:buFont typeface="Arial" panose="020B0604020202020204" pitchFamily="34" charset="0"/>
              <a:buChar char="•"/>
            </a:pPr>
            <a:r>
              <a:rPr lang="en-US" altLang="ko-KR" sz="2400" dirty="0"/>
              <a:t>The transition it causes is said to trigger the flip-flop</a:t>
            </a:r>
          </a:p>
          <a:p>
            <a:pPr marL="342900" indent="-342900">
              <a:buFont typeface="Arial" panose="020B0604020202020204" pitchFamily="34" charset="0"/>
              <a:buChar char="•"/>
            </a:pPr>
            <a:r>
              <a:rPr lang="en-US" altLang="ko-KR" sz="2400" dirty="0"/>
              <a:t>Types of triggers</a:t>
            </a:r>
          </a:p>
          <a:p>
            <a:pPr marL="800100" lvl="1" indent="-342900">
              <a:buFont typeface="Arial" panose="020B0604020202020204" pitchFamily="34" charset="0"/>
              <a:buChar char="•"/>
            </a:pPr>
            <a:r>
              <a:rPr lang="en-US" altLang="ko-KR" sz="2400" dirty="0"/>
              <a:t>Level triggered – latches</a:t>
            </a:r>
          </a:p>
          <a:p>
            <a:pPr marL="800100" lvl="1" indent="-342900">
              <a:buFont typeface="Arial" panose="020B0604020202020204" pitchFamily="34" charset="0"/>
              <a:buChar char="•"/>
            </a:pPr>
            <a:r>
              <a:rPr lang="en-US" altLang="ko-KR" sz="2400" dirty="0"/>
              <a:t>D latch is triggered every time the pulse(enable) stays at logic 1 level.</a:t>
            </a:r>
          </a:p>
          <a:p>
            <a:pPr marL="800100" lvl="1" indent="-342900">
              <a:buFont typeface="Arial" panose="020B0604020202020204" pitchFamily="34" charset="0"/>
              <a:buChar char="•"/>
            </a:pPr>
            <a:r>
              <a:rPr lang="en-US" altLang="ko-KR" sz="2400" dirty="0"/>
              <a:t> Be used as a temporary storage between a unit and its environment</a:t>
            </a:r>
          </a:p>
          <a:p>
            <a:pPr marL="342900" indent="-342900">
              <a:buFont typeface="Arial" panose="020B0604020202020204" pitchFamily="34" charset="0"/>
              <a:buChar char="•"/>
            </a:pPr>
            <a:r>
              <a:rPr lang="en-US" altLang="ko-KR" sz="2400" dirty="0"/>
              <a:t>Edge triggered – flip-flops</a:t>
            </a:r>
          </a:p>
          <a:p>
            <a:pPr marL="800100" lvl="1" indent="-342900">
              <a:buFont typeface="Arial" panose="020B0604020202020204" pitchFamily="34" charset="0"/>
              <a:buChar char="•"/>
            </a:pPr>
            <a:r>
              <a:rPr lang="en-US" altLang="ko-KR" sz="2400" dirty="0"/>
              <a:t>If level-triggered flip-flops are used, the feedback path may cause instability problem as long as the clock pulse stays in the active level</a:t>
            </a:r>
          </a:p>
          <a:p>
            <a:pPr marL="800100" lvl="1" indent="-342900">
              <a:buFont typeface="Arial" panose="020B0604020202020204" pitchFamily="34" charset="0"/>
              <a:buChar char="•"/>
            </a:pPr>
            <a:r>
              <a:rPr lang="en-US" altLang="ko-KR" sz="2400" dirty="0"/>
              <a:t>triggered only during a signal transition (0⇒1 or 1⇒0)</a:t>
            </a:r>
          </a:p>
          <a:p>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4A0363B-0579-468B-9ACF-C6594F272BD3}" type="slidenum">
              <a:rPr lang="en-US" altLang="ko-KR" sz="1400" smtClean="0">
                <a:solidFill>
                  <a:schemeClr val="bg2"/>
                </a:solidFill>
              </a:rPr>
              <a:pPr/>
              <a:t>14</a:t>
            </a:fld>
            <a:endParaRPr lang="en-US" altLang="ko-KR" sz="1400">
              <a:solidFill>
                <a:schemeClr val="bg2"/>
              </a:solidFill>
            </a:endParaRPr>
          </a:p>
        </p:txBody>
      </p:sp>
      <p:pic>
        <p:nvPicPr>
          <p:cNvPr id="17411" name="Picture 2" descr="AACFLQ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484813"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Flip-Flips</a:t>
            </a:r>
          </a:p>
        </p:txBody>
      </p:sp>
      <p:sp>
        <p:nvSpPr>
          <p:cNvPr id="17413" name="Text Box 5"/>
          <p:cNvSpPr txBox="1">
            <a:spLocks noChangeArrowheads="1"/>
          </p:cNvSpPr>
          <p:nvPr/>
        </p:nvSpPr>
        <p:spPr bwMode="auto">
          <a:xfrm>
            <a:off x="391160" y="1162685"/>
            <a:ext cx="837184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2400" dirty="0"/>
              <a:t>Many flip-flops are </a:t>
            </a:r>
            <a:r>
              <a:rPr lang="en-US" altLang="ko-KR" sz="2400" b="1" i="1" dirty="0">
                <a:solidFill>
                  <a:srgbClr val="FF0000"/>
                </a:solidFill>
              </a:rPr>
              <a:t>edge triggered</a:t>
            </a:r>
            <a:r>
              <a:rPr lang="en-US" altLang="ko-KR" sz="2400" dirty="0"/>
              <a:t>: </a:t>
            </a:r>
          </a:p>
          <a:p>
            <a:r>
              <a:rPr lang="en-US" altLang="ko-KR" sz="2400" dirty="0"/>
              <a:t>They respond to the input only during transition from 0 to 1 or from 1 to 0.</a:t>
            </a:r>
          </a:p>
          <a:p>
            <a:endParaRPr lang="en-US" altLang="ko-KR" dirty="0"/>
          </a:p>
        </p:txBody>
      </p:sp>
    </p:spTree>
    <p:extLst>
      <p:ext uri="{BB962C8B-B14F-4D97-AF65-F5344CB8AC3E}">
        <p14:creationId xmlns:p14="http://schemas.microsoft.com/office/powerpoint/2010/main" val="400301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BC95BC0-3027-43A1-8D4E-2AA9232B9F8F}" type="slidenum">
              <a:rPr lang="en-US" altLang="ko-KR" sz="1400" smtClean="0">
                <a:solidFill>
                  <a:schemeClr val="bg2"/>
                </a:solidFill>
              </a:rPr>
              <a:pPr/>
              <a:t>15</a:t>
            </a:fld>
            <a:endParaRPr lang="en-US" altLang="ko-KR" sz="1400">
              <a:solidFill>
                <a:schemeClr val="bg2"/>
              </a:solidFill>
            </a:endParaRPr>
          </a:p>
        </p:txBody>
      </p:sp>
      <p:pic>
        <p:nvPicPr>
          <p:cNvPr id="18435" name="Picture 2" descr="AACFLQ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0037"/>
            <a:ext cx="6399213"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Edge-Triggered D Flip-Flop</a:t>
            </a:r>
          </a:p>
        </p:txBody>
      </p:sp>
      <p:sp>
        <p:nvSpPr>
          <p:cNvPr id="18438" name="Rectangle 6"/>
          <p:cNvSpPr>
            <a:spLocks noChangeArrowheads="1"/>
          </p:cNvSpPr>
          <p:nvPr/>
        </p:nvSpPr>
        <p:spPr bwMode="auto">
          <a:xfrm>
            <a:off x="1905000" y="3729037"/>
            <a:ext cx="4648200" cy="23622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sp>
        <p:nvSpPr>
          <p:cNvPr id="665607" name="Text Box 7"/>
          <p:cNvSpPr txBox="1">
            <a:spLocks noChangeArrowheads="1"/>
          </p:cNvSpPr>
          <p:nvPr/>
        </p:nvSpPr>
        <p:spPr bwMode="auto">
          <a:xfrm>
            <a:off x="1219200" y="53594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665608" name="Text Box 8"/>
          <p:cNvSpPr txBox="1">
            <a:spLocks noChangeArrowheads="1"/>
          </p:cNvSpPr>
          <p:nvPr/>
        </p:nvSpPr>
        <p:spPr bwMode="auto">
          <a:xfrm>
            <a:off x="1371600" y="4033837"/>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665609" name="Text Box 9"/>
          <p:cNvSpPr txBox="1">
            <a:spLocks noChangeArrowheads="1"/>
          </p:cNvSpPr>
          <p:nvPr/>
        </p:nvSpPr>
        <p:spPr bwMode="auto">
          <a:xfrm>
            <a:off x="3352800" y="5405437"/>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0</a:t>
            </a:r>
          </a:p>
        </p:txBody>
      </p:sp>
      <p:sp>
        <p:nvSpPr>
          <p:cNvPr id="665610" name="Text Box 10"/>
          <p:cNvSpPr txBox="1">
            <a:spLocks noChangeArrowheads="1"/>
          </p:cNvSpPr>
          <p:nvPr/>
        </p:nvSpPr>
        <p:spPr bwMode="auto">
          <a:xfrm>
            <a:off x="4038600" y="4033837"/>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665611" name="Text Box 11"/>
          <p:cNvSpPr txBox="1">
            <a:spLocks noChangeArrowheads="1"/>
          </p:cNvSpPr>
          <p:nvPr/>
        </p:nvSpPr>
        <p:spPr bwMode="auto">
          <a:xfrm>
            <a:off x="3200400" y="3805237"/>
            <a:ext cx="2962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Data blocked here while  CLK =1</a:t>
            </a:r>
          </a:p>
        </p:txBody>
      </p:sp>
      <p:sp>
        <p:nvSpPr>
          <p:cNvPr id="2" name="직사각형 1"/>
          <p:cNvSpPr/>
          <p:nvPr/>
        </p:nvSpPr>
        <p:spPr>
          <a:xfrm>
            <a:off x="406400" y="907669"/>
            <a:ext cx="8737600" cy="2677656"/>
          </a:xfrm>
          <a:prstGeom prst="rect">
            <a:avLst/>
          </a:prstGeom>
        </p:spPr>
        <p:txBody>
          <a:bodyPr wrap="square">
            <a:spAutoFit/>
          </a:bodyPr>
          <a:lstStyle/>
          <a:p>
            <a:r>
              <a:rPr lang="en-US" altLang="ko-KR" sz="2400" dirty="0"/>
              <a:t>Store binary info during transition</a:t>
            </a:r>
          </a:p>
          <a:p>
            <a:r>
              <a:rPr lang="en-US" altLang="ko-KR" sz="2400" dirty="0"/>
              <a:t>Master-slave D flip-flop</a:t>
            </a:r>
          </a:p>
          <a:p>
            <a:r>
              <a:rPr lang="en-US" altLang="ko-KR" sz="2400" dirty="0"/>
              <a:t>two separate latch</a:t>
            </a:r>
          </a:p>
          <a:p>
            <a:pPr marL="285750" indent="-285750">
              <a:buFont typeface="Arial" panose="020B0604020202020204" pitchFamily="34" charset="0"/>
              <a:buChar char="•"/>
            </a:pPr>
            <a:r>
              <a:rPr lang="en-US" altLang="ko-KR" sz="2400" dirty="0"/>
              <a:t>a master latch (positive-level triggered)</a:t>
            </a:r>
          </a:p>
          <a:p>
            <a:pPr marL="285750" indent="-285750">
              <a:buFont typeface="Arial" panose="020B0604020202020204" pitchFamily="34" charset="0"/>
              <a:buChar char="•"/>
            </a:pPr>
            <a:r>
              <a:rPr lang="en-US" altLang="ko-KR" sz="2400" dirty="0"/>
              <a:t>a slave latch (negative-level triggered)</a:t>
            </a:r>
          </a:p>
          <a:p>
            <a:r>
              <a:rPr lang="en-US" altLang="ko-KR" sz="2400" dirty="0"/>
              <a:t>change only during negative edge of clock (1-&gt;0)</a:t>
            </a:r>
          </a:p>
          <a:p>
            <a:r>
              <a:rPr lang="en-US" altLang="ko-KR" sz="2400" dirty="0"/>
              <a:t> longer propagation delay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7" grpId="0" autoUpdateAnimBg="0"/>
      <p:bldP spid="665608" grpId="0" autoUpdateAnimBg="0"/>
      <p:bldP spid="665609" grpId="0" autoUpdateAnimBg="0"/>
      <p:bldP spid="665610" grpId="0" autoUpdateAnimBg="0"/>
      <p:bldP spid="66561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64BBEAB-C114-4B07-8876-65CA398B3E04}" type="slidenum">
              <a:rPr lang="en-US" altLang="ko-KR" sz="1400" smtClean="0">
                <a:solidFill>
                  <a:schemeClr val="bg2"/>
                </a:solidFill>
              </a:rPr>
              <a:pPr/>
              <a:t>16</a:t>
            </a:fld>
            <a:endParaRPr lang="en-US" altLang="ko-KR" sz="1400">
              <a:solidFill>
                <a:schemeClr val="bg2"/>
              </a:solidFill>
            </a:endParaRPr>
          </a:p>
        </p:txBody>
      </p:sp>
      <p:pic>
        <p:nvPicPr>
          <p:cNvPr id="19459" name="Picture 2" descr="AACFLQ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76600"/>
            <a:ext cx="6399213"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3"/>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Edge-Triggered D Flip-Flop</a:t>
            </a:r>
          </a:p>
        </p:txBody>
      </p:sp>
      <p:sp>
        <p:nvSpPr>
          <p:cNvPr id="19461" name="Text Box 4"/>
          <p:cNvSpPr txBox="1">
            <a:spLocks noChangeArrowheads="1"/>
          </p:cNvSpPr>
          <p:nvPr/>
        </p:nvSpPr>
        <p:spPr bwMode="auto">
          <a:xfrm>
            <a:off x="533400" y="1443593"/>
            <a:ext cx="780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2400" dirty="0"/>
              <a:t>The output can change only when clock goes from 1 to 0.</a:t>
            </a:r>
          </a:p>
        </p:txBody>
      </p:sp>
      <p:sp>
        <p:nvSpPr>
          <p:cNvPr id="19462" name="Rectangle 5"/>
          <p:cNvSpPr>
            <a:spLocks noChangeArrowheads="1"/>
          </p:cNvSpPr>
          <p:nvPr/>
        </p:nvSpPr>
        <p:spPr bwMode="auto">
          <a:xfrm>
            <a:off x="2590800" y="2895600"/>
            <a:ext cx="4648200" cy="23622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sp>
        <p:nvSpPr>
          <p:cNvPr id="709638" name="Text Box 6"/>
          <p:cNvSpPr txBox="1">
            <a:spLocks noChangeArrowheads="1"/>
          </p:cNvSpPr>
          <p:nvPr/>
        </p:nvSpPr>
        <p:spPr bwMode="auto">
          <a:xfrm>
            <a:off x="1905000" y="45259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0</a:t>
            </a:r>
          </a:p>
        </p:txBody>
      </p:sp>
      <p:sp>
        <p:nvSpPr>
          <p:cNvPr id="709639" name="Text Box 7"/>
          <p:cNvSpPr txBox="1">
            <a:spLocks noChangeArrowheads="1"/>
          </p:cNvSpPr>
          <p:nvPr/>
        </p:nvSpPr>
        <p:spPr bwMode="auto">
          <a:xfrm>
            <a:off x="2057400" y="32004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709640" name="Text Box 8"/>
          <p:cNvSpPr txBox="1">
            <a:spLocks noChangeArrowheads="1"/>
          </p:cNvSpPr>
          <p:nvPr/>
        </p:nvSpPr>
        <p:spPr bwMode="auto">
          <a:xfrm>
            <a:off x="4038600" y="45720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709641" name="Text Box 9"/>
          <p:cNvSpPr txBox="1">
            <a:spLocks noChangeArrowheads="1"/>
          </p:cNvSpPr>
          <p:nvPr/>
        </p:nvSpPr>
        <p:spPr bwMode="auto">
          <a:xfrm>
            <a:off x="4724400" y="32004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709642" name="Text Box 10"/>
          <p:cNvSpPr txBox="1">
            <a:spLocks noChangeArrowheads="1"/>
          </p:cNvSpPr>
          <p:nvPr/>
        </p:nvSpPr>
        <p:spPr bwMode="auto">
          <a:xfrm>
            <a:off x="3886200" y="2971800"/>
            <a:ext cx="2906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Data passes here while  CLK =0</a:t>
            </a:r>
          </a:p>
        </p:txBody>
      </p:sp>
      <p:sp>
        <p:nvSpPr>
          <p:cNvPr id="709643" name="Text Box 11"/>
          <p:cNvSpPr txBox="1">
            <a:spLocks noChangeArrowheads="1"/>
          </p:cNvSpPr>
          <p:nvPr/>
        </p:nvSpPr>
        <p:spPr bwMode="auto">
          <a:xfrm>
            <a:off x="7391400" y="32004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96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8" grpId="0" autoUpdateAnimBg="0"/>
      <p:bldP spid="709639" grpId="0" autoUpdateAnimBg="0"/>
      <p:bldP spid="709640" grpId="0" autoUpdateAnimBg="0"/>
      <p:bldP spid="709641" grpId="0" autoUpdateAnimBg="0"/>
      <p:bldP spid="709642" grpId="0" autoUpdateAnimBg="0"/>
      <p:bldP spid="70964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57D6399-E685-4BA1-B24F-2398D9E13E23}" type="slidenum">
              <a:rPr lang="en-US" altLang="ko-KR" sz="1400" smtClean="0">
                <a:solidFill>
                  <a:schemeClr val="bg2"/>
                </a:solidFill>
              </a:rPr>
              <a:pPr/>
              <a:t>17</a:t>
            </a:fld>
            <a:endParaRPr lang="en-US" altLang="ko-KR" sz="1400">
              <a:solidFill>
                <a:schemeClr val="bg2"/>
              </a:solidFill>
            </a:endParaRPr>
          </a:p>
        </p:txBody>
      </p:sp>
      <p:sp>
        <p:nvSpPr>
          <p:cNvPr id="20483"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Positive Edge-Triggered D Flip-Flop</a:t>
            </a:r>
          </a:p>
        </p:txBody>
      </p:sp>
      <p:grpSp>
        <p:nvGrpSpPr>
          <p:cNvPr id="20484" name="Group 7"/>
          <p:cNvGrpSpPr>
            <a:grpSpLocks/>
          </p:cNvGrpSpPr>
          <p:nvPr/>
        </p:nvGrpSpPr>
        <p:grpSpPr bwMode="auto">
          <a:xfrm>
            <a:off x="2057400" y="2209800"/>
            <a:ext cx="4800600" cy="4000500"/>
            <a:chOff x="1344" y="960"/>
            <a:chExt cx="3024" cy="2520"/>
          </a:xfrm>
        </p:grpSpPr>
        <p:pic>
          <p:nvPicPr>
            <p:cNvPr id="20490" name="Picture 2" descr="AACFLQ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1056"/>
              <a:ext cx="3024" cy="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Rectangle 5"/>
            <p:cNvSpPr>
              <a:spLocks noChangeArrowheads="1"/>
            </p:cNvSpPr>
            <p:nvPr/>
          </p:nvSpPr>
          <p:spPr bwMode="auto">
            <a:xfrm>
              <a:off x="1872" y="960"/>
              <a:ext cx="2256" cy="2304"/>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grpSp>
      <p:sp>
        <p:nvSpPr>
          <p:cNvPr id="20485" name="Text Box 6"/>
          <p:cNvSpPr txBox="1">
            <a:spLocks noChangeArrowheads="1"/>
          </p:cNvSpPr>
          <p:nvPr/>
        </p:nvSpPr>
        <p:spPr bwMode="auto">
          <a:xfrm>
            <a:off x="457200" y="1219200"/>
            <a:ext cx="651351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How is this a positive edge triggered? Lets look at all possible scenarios:</a:t>
            </a:r>
          </a:p>
          <a:p>
            <a:endParaRPr lang="en-US" altLang="ko-KR"/>
          </a:p>
          <a:p>
            <a:r>
              <a:rPr lang="en-US" altLang="ko-KR"/>
              <a:t>a) CLK = 0, then  S=R=1 which causes the output to stay unchanged.</a:t>
            </a:r>
          </a:p>
        </p:txBody>
      </p:sp>
      <p:sp>
        <p:nvSpPr>
          <p:cNvPr id="666632" name="Text Box 8"/>
          <p:cNvSpPr txBox="1">
            <a:spLocks noChangeArrowheads="1"/>
          </p:cNvSpPr>
          <p:nvPr/>
        </p:nvSpPr>
        <p:spPr bwMode="auto">
          <a:xfrm>
            <a:off x="1676400" y="38100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p>
        </p:txBody>
      </p:sp>
      <p:grpSp>
        <p:nvGrpSpPr>
          <p:cNvPr id="3" name="Group 11"/>
          <p:cNvGrpSpPr>
            <a:grpSpLocks/>
          </p:cNvGrpSpPr>
          <p:nvPr/>
        </p:nvGrpSpPr>
        <p:grpSpPr bwMode="auto">
          <a:xfrm>
            <a:off x="5029200" y="2925763"/>
            <a:ext cx="112713" cy="1662112"/>
            <a:chOff x="3168" y="1843"/>
            <a:chExt cx="71" cy="1047"/>
          </a:xfrm>
        </p:grpSpPr>
        <p:sp>
          <p:nvSpPr>
            <p:cNvPr id="20488" name="Text Box 9"/>
            <p:cNvSpPr txBox="1">
              <a:spLocks noChangeArrowheads="1"/>
            </p:cNvSpPr>
            <p:nvPr/>
          </p:nvSpPr>
          <p:spPr bwMode="auto">
            <a:xfrm>
              <a:off x="3168" y="184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p>
          </p:txBody>
        </p:sp>
        <p:sp>
          <p:nvSpPr>
            <p:cNvPr id="20489" name="Text Box 10"/>
            <p:cNvSpPr txBox="1">
              <a:spLocks noChangeArrowheads="1"/>
            </p:cNvSpPr>
            <p:nvPr/>
          </p:nvSpPr>
          <p:spPr bwMode="auto">
            <a:xfrm>
              <a:off x="3168" y="2736"/>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66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A57D6399-E685-4BA1-B24F-2398D9E13E23}" type="slidenum">
              <a:rPr lang="en-US" altLang="ko-KR" sz="1400" smtClean="0">
                <a:solidFill>
                  <a:schemeClr val="bg2"/>
                </a:solidFill>
              </a:rPr>
              <a:pPr/>
              <a:t>18</a:t>
            </a:fld>
            <a:endParaRPr lang="en-US" altLang="ko-KR" sz="1400">
              <a:solidFill>
                <a:schemeClr val="bg2"/>
              </a:solidFill>
            </a:endParaRPr>
          </a:p>
        </p:txBody>
      </p:sp>
      <p:sp>
        <p:nvSpPr>
          <p:cNvPr id="20483"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Positive Edge-Triggered D Flip-Flop</a:t>
            </a:r>
          </a:p>
        </p:txBody>
      </p:sp>
      <p:grpSp>
        <p:nvGrpSpPr>
          <p:cNvPr id="20484" name="Group 7"/>
          <p:cNvGrpSpPr>
            <a:grpSpLocks/>
          </p:cNvGrpSpPr>
          <p:nvPr/>
        </p:nvGrpSpPr>
        <p:grpSpPr bwMode="auto">
          <a:xfrm>
            <a:off x="457200" y="2355850"/>
            <a:ext cx="4800600" cy="4000500"/>
            <a:chOff x="1344" y="960"/>
            <a:chExt cx="3024" cy="2520"/>
          </a:xfrm>
        </p:grpSpPr>
        <p:pic>
          <p:nvPicPr>
            <p:cNvPr id="20490" name="Picture 2" descr="AACFLQ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1056"/>
              <a:ext cx="3024" cy="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Rectangle 5"/>
            <p:cNvSpPr>
              <a:spLocks noChangeArrowheads="1"/>
            </p:cNvSpPr>
            <p:nvPr/>
          </p:nvSpPr>
          <p:spPr bwMode="auto">
            <a:xfrm>
              <a:off x="1872" y="960"/>
              <a:ext cx="2256" cy="2304"/>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grpSp>
      <p:sp>
        <p:nvSpPr>
          <p:cNvPr id="20485" name="Text Box 6"/>
          <p:cNvSpPr txBox="1">
            <a:spLocks noChangeArrowheads="1"/>
          </p:cNvSpPr>
          <p:nvPr/>
        </p:nvSpPr>
        <p:spPr bwMode="auto">
          <a:xfrm>
            <a:off x="457200" y="1219200"/>
            <a:ext cx="651351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How is this a positive edge triggered? Lets look at all possible scenarios:</a:t>
            </a:r>
          </a:p>
          <a:p>
            <a:endParaRPr lang="en-US" altLang="ko-KR"/>
          </a:p>
          <a:p>
            <a:r>
              <a:rPr lang="en-US" altLang="ko-KR"/>
              <a:t>a) CLK = 0, then  S=R=1 which causes the output to stay unchanged.</a:t>
            </a:r>
          </a:p>
        </p:txBody>
      </p:sp>
      <p:sp>
        <p:nvSpPr>
          <p:cNvPr id="666632" name="Text Box 8"/>
          <p:cNvSpPr txBox="1">
            <a:spLocks noChangeArrowheads="1"/>
          </p:cNvSpPr>
          <p:nvPr/>
        </p:nvSpPr>
        <p:spPr bwMode="auto">
          <a:xfrm>
            <a:off x="76200" y="395605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p>
        </p:txBody>
      </p:sp>
      <p:grpSp>
        <p:nvGrpSpPr>
          <p:cNvPr id="3" name="Group 11"/>
          <p:cNvGrpSpPr>
            <a:grpSpLocks/>
          </p:cNvGrpSpPr>
          <p:nvPr/>
        </p:nvGrpSpPr>
        <p:grpSpPr bwMode="auto">
          <a:xfrm>
            <a:off x="3429000" y="3071813"/>
            <a:ext cx="112713" cy="1662112"/>
            <a:chOff x="3168" y="1843"/>
            <a:chExt cx="71" cy="1047"/>
          </a:xfrm>
        </p:grpSpPr>
        <p:sp>
          <p:nvSpPr>
            <p:cNvPr id="20488" name="Text Box 9"/>
            <p:cNvSpPr txBox="1">
              <a:spLocks noChangeArrowheads="1"/>
            </p:cNvSpPr>
            <p:nvPr/>
          </p:nvSpPr>
          <p:spPr bwMode="auto">
            <a:xfrm>
              <a:off x="3168" y="184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p>
          </p:txBody>
        </p:sp>
        <p:sp>
          <p:nvSpPr>
            <p:cNvPr id="20489" name="Text Box 10"/>
            <p:cNvSpPr txBox="1">
              <a:spLocks noChangeArrowheads="1"/>
            </p:cNvSpPr>
            <p:nvPr/>
          </p:nvSpPr>
          <p:spPr bwMode="auto">
            <a:xfrm>
              <a:off x="3168" y="2736"/>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pic>
        <p:nvPicPr>
          <p:cNvPr id="2" name="그림 1"/>
          <p:cNvPicPr>
            <a:picLocks noChangeAspect="1"/>
          </p:cNvPicPr>
          <p:nvPr/>
        </p:nvPicPr>
        <p:blipFill>
          <a:blip r:embed="rId4"/>
          <a:stretch>
            <a:fillRect/>
          </a:stretch>
        </p:blipFill>
        <p:spPr>
          <a:xfrm>
            <a:off x="5404435" y="2428748"/>
            <a:ext cx="3086531" cy="3608598"/>
          </a:xfrm>
          <a:prstGeom prst="rect">
            <a:avLst/>
          </a:prstGeom>
        </p:spPr>
      </p:pic>
      <p:sp>
        <p:nvSpPr>
          <p:cNvPr id="4" name="직사각형 3"/>
          <p:cNvSpPr/>
          <p:nvPr/>
        </p:nvSpPr>
        <p:spPr>
          <a:xfrm>
            <a:off x="4480608" y="3194050"/>
            <a:ext cx="1045479" cy="400110"/>
          </a:xfrm>
          <a:prstGeom prst="rect">
            <a:avLst/>
          </a:prstGeom>
        </p:spPr>
        <p:txBody>
          <a:bodyPr wrap="none">
            <a:spAutoFit/>
          </a:bodyPr>
          <a:lstStyle/>
          <a:p>
            <a:r>
              <a:rPr lang="en-US" altLang="ko-KR" sz="2000" b="1" dirty="0"/>
              <a:t>Q=R ⇒</a:t>
            </a:r>
            <a:endParaRPr lang="ko-KR" altLang="en-US" sz="2000" b="1"/>
          </a:p>
        </p:txBody>
      </p:sp>
    </p:spTree>
    <p:extLst>
      <p:ext uri="{BB962C8B-B14F-4D97-AF65-F5344CB8AC3E}">
        <p14:creationId xmlns:p14="http://schemas.microsoft.com/office/powerpoint/2010/main" val="1837817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66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88F7E193-FC71-4A83-9CBA-63012DB5804A}" type="slidenum">
              <a:rPr lang="en-US" altLang="ko-KR" sz="1400" smtClean="0">
                <a:solidFill>
                  <a:schemeClr val="bg2"/>
                </a:solidFill>
              </a:rPr>
              <a:pPr/>
              <a:t>19</a:t>
            </a:fld>
            <a:endParaRPr lang="en-US" altLang="ko-KR" sz="1400">
              <a:solidFill>
                <a:schemeClr val="bg2"/>
              </a:solidFill>
            </a:endParaRPr>
          </a:p>
        </p:txBody>
      </p:sp>
      <p:grpSp>
        <p:nvGrpSpPr>
          <p:cNvPr id="22531" name="Group 3"/>
          <p:cNvGrpSpPr>
            <a:grpSpLocks/>
          </p:cNvGrpSpPr>
          <p:nvPr/>
        </p:nvGrpSpPr>
        <p:grpSpPr bwMode="auto">
          <a:xfrm>
            <a:off x="1981200" y="2286000"/>
            <a:ext cx="4800600" cy="4000500"/>
            <a:chOff x="1344" y="960"/>
            <a:chExt cx="3024" cy="2520"/>
          </a:xfrm>
        </p:grpSpPr>
        <p:pic>
          <p:nvPicPr>
            <p:cNvPr id="22549" name="Picture 4" descr="AACFLQ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1056"/>
              <a:ext cx="3024" cy="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Rectangle 5"/>
            <p:cNvSpPr>
              <a:spLocks noChangeArrowheads="1"/>
            </p:cNvSpPr>
            <p:nvPr/>
          </p:nvSpPr>
          <p:spPr bwMode="auto">
            <a:xfrm>
              <a:off x="1872" y="960"/>
              <a:ext cx="2256" cy="2304"/>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grpSp>
      <p:sp>
        <p:nvSpPr>
          <p:cNvPr id="22532" name="Rectangle 2"/>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Positive Edge-Triggered D Flip-Flop</a:t>
            </a:r>
          </a:p>
        </p:txBody>
      </p:sp>
      <p:sp>
        <p:nvSpPr>
          <p:cNvPr id="22533" name="Text Box 6"/>
          <p:cNvSpPr txBox="1">
            <a:spLocks noChangeArrowheads="1"/>
          </p:cNvSpPr>
          <p:nvPr/>
        </p:nvSpPr>
        <p:spPr bwMode="auto">
          <a:xfrm>
            <a:off x="457200" y="1219200"/>
            <a:ext cx="775212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What if CLK goes from 0 to 1? (</a:t>
            </a:r>
            <a:r>
              <a:rPr lang="ko-KR" altLang="en-US"/>
              <a:t>↑  </a:t>
            </a:r>
            <a:r>
              <a:rPr lang="en-US" altLang="ko-KR" dirty="0"/>
              <a:t>: Positive-edge) Q=D (state changes once)</a:t>
            </a:r>
          </a:p>
          <a:p>
            <a:endParaRPr lang="en-US" altLang="ko-KR" dirty="0"/>
          </a:p>
          <a:p>
            <a:r>
              <a:rPr lang="en-US" altLang="ko-KR" dirty="0"/>
              <a:t>a) D = 0, when CLK becomes 1, R changes 1 to 0.  Flip-Flop goes to reset state. Q=0.</a:t>
            </a:r>
          </a:p>
          <a:p>
            <a:r>
              <a:rPr lang="en-US" altLang="ko-KR" dirty="0"/>
              <a:t>If D changes while CLK = 1, R remains 1. Q does not change.</a:t>
            </a:r>
          </a:p>
        </p:txBody>
      </p:sp>
      <p:grpSp>
        <p:nvGrpSpPr>
          <p:cNvPr id="3" name="Group 20"/>
          <p:cNvGrpSpPr>
            <a:grpSpLocks/>
          </p:cNvGrpSpPr>
          <p:nvPr/>
        </p:nvGrpSpPr>
        <p:grpSpPr bwMode="auto">
          <a:xfrm>
            <a:off x="1447800" y="3840163"/>
            <a:ext cx="112713" cy="1539875"/>
            <a:chOff x="912" y="2419"/>
            <a:chExt cx="71" cy="970"/>
          </a:xfrm>
        </p:grpSpPr>
        <p:sp>
          <p:nvSpPr>
            <p:cNvPr id="22547" name="Text Box 18"/>
            <p:cNvSpPr txBox="1">
              <a:spLocks noChangeArrowheads="1"/>
            </p:cNvSpPr>
            <p:nvPr/>
          </p:nvSpPr>
          <p:spPr bwMode="auto">
            <a:xfrm>
              <a:off x="912" y="2419"/>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sp>
          <p:nvSpPr>
            <p:cNvPr id="22548" name="Text Box 19"/>
            <p:cNvSpPr txBox="1">
              <a:spLocks noChangeArrowheads="1"/>
            </p:cNvSpPr>
            <p:nvPr/>
          </p:nvSpPr>
          <p:spPr bwMode="auto">
            <a:xfrm>
              <a:off x="912" y="323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grpSp>
      <p:sp>
        <p:nvSpPr>
          <p:cNvPr id="703509" name="Text Box 21"/>
          <p:cNvSpPr txBox="1">
            <a:spLocks noChangeArrowheads="1"/>
          </p:cNvSpPr>
          <p:nvPr/>
        </p:nvSpPr>
        <p:spPr bwMode="auto">
          <a:xfrm>
            <a:off x="4724400" y="51355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nvGrpSpPr>
          <p:cNvPr id="4" name="Group 26"/>
          <p:cNvGrpSpPr>
            <a:grpSpLocks/>
          </p:cNvGrpSpPr>
          <p:nvPr/>
        </p:nvGrpSpPr>
        <p:grpSpPr bwMode="auto">
          <a:xfrm>
            <a:off x="3200400" y="2362200"/>
            <a:ext cx="569913" cy="2301875"/>
            <a:chOff x="2016" y="1488"/>
            <a:chExt cx="359" cy="1450"/>
          </a:xfrm>
        </p:grpSpPr>
        <p:sp>
          <p:nvSpPr>
            <p:cNvPr id="22545" name="Text Box 22"/>
            <p:cNvSpPr txBox="1">
              <a:spLocks noChangeArrowheads="1"/>
            </p:cNvSpPr>
            <p:nvPr/>
          </p:nvSpPr>
          <p:spPr bwMode="auto">
            <a:xfrm>
              <a:off x="2304" y="2784"/>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sp>
          <p:nvSpPr>
            <p:cNvPr id="22546" name="Text Box 23"/>
            <p:cNvSpPr txBox="1">
              <a:spLocks noChangeArrowheads="1"/>
            </p:cNvSpPr>
            <p:nvPr/>
          </p:nvSpPr>
          <p:spPr bwMode="auto">
            <a:xfrm>
              <a:off x="2016" y="148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sp>
        <p:nvSpPr>
          <p:cNvPr id="703512" name="Text Box 24"/>
          <p:cNvSpPr txBox="1">
            <a:spLocks noChangeArrowheads="1"/>
          </p:cNvSpPr>
          <p:nvPr/>
        </p:nvSpPr>
        <p:spPr bwMode="auto">
          <a:xfrm>
            <a:off x="3200400" y="44196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sp>
        <p:nvSpPr>
          <p:cNvPr id="703513" name="Text Box 25"/>
          <p:cNvSpPr txBox="1">
            <a:spLocks noChangeArrowheads="1"/>
          </p:cNvSpPr>
          <p:nvPr/>
        </p:nvSpPr>
        <p:spPr bwMode="auto">
          <a:xfrm>
            <a:off x="3200400" y="3657600"/>
            <a:ext cx="15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nvGrpSpPr>
          <p:cNvPr id="5" name="Group 32"/>
          <p:cNvGrpSpPr>
            <a:grpSpLocks/>
          </p:cNvGrpSpPr>
          <p:nvPr/>
        </p:nvGrpSpPr>
        <p:grpSpPr bwMode="auto">
          <a:xfrm>
            <a:off x="3581400" y="2971800"/>
            <a:ext cx="4410075" cy="1112838"/>
            <a:chOff x="2256" y="1872"/>
            <a:chExt cx="2778" cy="701"/>
          </a:xfrm>
        </p:grpSpPr>
        <p:sp>
          <p:nvSpPr>
            <p:cNvPr id="22543" name="Text Box 27"/>
            <p:cNvSpPr txBox="1">
              <a:spLocks noChangeArrowheads="1"/>
            </p:cNvSpPr>
            <p:nvPr/>
          </p:nvSpPr>
          <p:spPr bwMode="auto">
            <a:xfrm>
              <a:off x="3120" y="1872"/>
              <a:ext cx="19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b="1" i="1" u="sng" dirty="0">
                  <a:solidFill>
                    <a:srgbClr val="006600"/>
                  </a:solidFill>
                </a:rPr>
                <a:t>S used to be 1 when CLK was 0</a:t>
              </a:r>
              <a:endParaRPr lang="en-US" altLang="ko-KR" dirty="0"/>
            </a:p>
          </p:txBody>
        </p:sp>
        <p:sp>
          <p:nvSpPr>
            <p:cNvPr id="22544" name="Text Box 28"/>
            <p:cNvSpPr txBox="1">
              <a:spLocks noChangeArrowheads="1"/>
            </p:cNvSpPr>
            <p:nvPr/>
          </p:nvSpPr>
          <p:spPr bwMode="auto">
            <a:xfrm>
              <a:off x="2256" y="2419"/>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grpSp>
      <p:sp>
        <p:nvSpPr>
          <p:cNvPr id="703517" name="Text Box 29"/>
          <p:cNvSpPr txBox="1">
            <a:spLocks noChangeArrowheads="1"/>
          </p:cNvSpPr>
          <p:nvPr/>
        </p:nvSpPr>
        <p:spPr bwMode="auto">
          <a:xfrm>
            <a:off x="4572000" y="40687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sp>
        <p:nvSpPr>
          <p:cNvPr id="703518" name="Text Box 30"/>
          <p:cNvSpPr txBox="1">
            <a:spLocks noChangeArrowheads="1"/>
          </p:cNvSpPr>
          <p:nvPr/>
        </p:nvSpPr>
        <p:spPr bwMode="auto">
          <a:xfrm>
            <a:off x="3581400" y="48006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sp>
        <p:nvSpPr>
          <p:cNvPr id="703519" name="Text Box 31"/>
          <p:cNvSpPr txBox="1">
            <a:spLocks noChangeArrowheads="1"/>
          </p:cNvSpPr>
          <p:nvPr/>
        </p:nvSpPr>
        <p:spPr bwMode="auto">
          <a:xfrm>
            <a:off x="4267200" y="4800600"/>
            <a:ext cx="4745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b="1" i="1" u="sng">
                <a:solidFill>
                  <a:srgbClr val="3333FF"/>
                </a:solidFill>
              </a:rPr>
              <a:t>Since one input is 0 changes in D can’t change Q</a:t>
            </a: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35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35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35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35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35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3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9" grpId="0" autoUpdateAnimBg="0"/>
      <p:bldP spid="703512" grpId="0" autoUpdateAnimBg="0"/>
      <p:bldP spid="703513" grpId="0" autoUpdateAnimBg="0"/>
      <p:bldP spid="703517" grpId="0" autoUpdateAnimBg="0"/>
      <p:bldP spid="703518" grpId="0" autoUpdateAnimBg="0"/>
      <p:bldP spid="7035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8F7B0DB-53CB-4BA8-B606-317BA4886966}" type="slidenum">
              <a:rPr lang="en-US" altLang="ko-KR" sz="1400" smtClean="0">
                <a:solidFill>
                  <a:schemeClr val="bg2"/>
                </a:solidFill>
              </a:rPr>
              <a:pPr/>
              <a:t>2</a:t>
            </a:fld>
            <a:endParaRPr lang="en-US" altLang="ko-KR" sz="1400">
              <a:solidFill>
                <a:schemeClr val="bg2"/>
              </a:solidFill>
            </a:endParaRPr>
          </a:p>
        </p:txBody>
      </p:sp>
      <p:pic>
        <p:nvPicPr>
          <p:cNvPr id="8195" name="Picture 2" descr="AACFLPV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399213"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Sequential Circuits </a:t>
            </a:r>
          </a:p>
        </p:txBody>
      </p:sp>
      <p:sp>
        <p:nvSpPr>
          <p:cNvPr id="8197" name="Text Box 5"/>
          <p:cNvSpPr txBox="1">
            <a:spLocks noChangeArrowheads="1"/>
          </p:cNvSpPr>
          <p:nvPr/>
        </p:nvSpPr>
        <p:spPr bwMode="auto">
          <a:xfrm>
            <a:off x="914400" y="4572000"/>
            <a:ext cx="77585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1800" dirty="0"/>
              <a:t>There are two types of sequential circuits: Synchronous and Asynchronous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20</a:t>
            </a:fld>
            <a:endParaRPr lang="en-US" altLang="ko-KR" sz="1400">
              <a:solidFill>
                <a:schemeClr val="bg2"/>
              </a:solidFill>
            </a:endParaRPr>
          </a:p>
        </p:txBody>
      </p:sp>
      <p:grpSp>
        <p:nvGrpSpPr>
          <p:cNvPr id="23555" name="Group 2"/>
          <p:cNvGrpSpPr>
            <a:grpSpLocks/>
          </p:cNvGrpSpPr>
          <p:nvPr/>
        </p:nvGrpSpPr>
        <p:grpSpPr bwMode="auto">
          <a:xfrm>
            <a:off x="1981200" y="2286000"/>
            <a:ext cx="4800600" cy="4000500"/>
            <a:chOff x="1344" y="960"/>
            <a:chExt cx="3024" cy="2520"/>
          </a:xfrm>
        </p:grpSpPr>
        <p:pic>
          <p:nvPicPr>
            <p:cNvPr id="23582" name="Picture 3" descr="AACFLQ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1056"/>
              <a:ext cx="3024" cy="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3" name="Rectangle 4"/>
            <p:cNvSpPr>
              <a:spLocks noChangeArrowheads="1"/>
            </p:cNvSpPr>
            <p:nvPr/>
          </p:nvSpPr>
          <p:spPr bwMode="auto">
            <a:xfrm>
              <a:off x="1872" y="960"/>
              <a:ext cx="2256" cy="2304"/>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gr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Positive Edge-Triggered D Flip-Flop</a:t>
            </a:r>
          </a:p>
        </p:txBody>
      </p:sp>
      <p:sp>
        <p:nvSpPr>
          <p:cNvPr id="23557" name="Text Box 6"/>
          <p:cNvSpPr txBox="1">
            <a:spLocks noChangeArrowheads="1"/>
          </p:cNvSpPr>
          <p:nvPr/>
        </p:nvSpPr>
        <p:spPr bwMode="auto">
          <a:xfrm>
            <a:off x="457200" y="1219200"/>
            <a:ext cx="73723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What if CLK goes from 0 to 1? (Positive-edge)</a:t>
            </a:r>
          </a:p>
          <a:p>
            <a:endParaRPr lang="en-US" altLang="ko-KR"/>
          </a:p>
          <a:p>
            <a:r>
              <a:rPr lang="en-US" altLang="ko-KR"/>
              <a:t>b) D = 1, when CLK becomes 1, S changes to 0.  Flip-Flop goes to set state. Q=1.</a:t>
            </a:r>
          </a:p>
          <a:p>
            <a:r>
              <a:rPr lang="en-US" altLang="ko-KR"/>
              <a:t>If D changes while CLK = 1, R remains 0. Q does not change. </a:t>
            </a:r>
          </a:p>
        </p:txBody>
      </p:sp>
      <p:grpSp>
        <p:nvGrpSpPr>
          <p:cNvPr id="3" name="Group 7"/>
          <p:cNvGrpSpPr>
            <a:grpSpLocks/>
          </p:cNvGrpSpPr>
          <p:nvPr/>
        </p:nvGrpSpPr>
        <p:grpSpPr bwMode="auto">
          <a:xfrm>
            <a:off x="1447800" y="3840163"/>
            <a:ext cx="112713" cy="1539875"/>
            <a:chOff x="912" y="2419"/>
            <a:chExt cx="71" cy="970"/>
          </a:xfrm>
        </p:grpSpPr>
        <p:sp>
          <p:nvSpPr>
            <p:cNvPr id="23580" name="Text Box 8"/>
            <p:cNvSpPr txBox="1">
              <a:spLocks noChangeArrowheads="1"/>
            </p:cNvSpPr>
            <p:nvPr/>
          </p:nvSpPr>
          <p:spPr bwMode="auto">
            <a:xfrm>
              <a:off x="912" y="2419"/>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sp>
          <p:nvSpPr>
            <p:cNvPr id="23581" name="Text Box 9"/>
            <p:cNvSpPr txBox="1">
              <a:spLocks noChangeArrowheads="1"/>
            </p:cNvSpPr>
            <p:nvPr/>
          </p:nvSpPr>
          <p:spPr bwMode="auto">
            <a:xfrm>
              <a:off x="912" y="323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sp>
        <p:nvSpPr>
          <p:cNvPr id="707594" name="Text Box 10"/>
          <p:cNvSpPr txBox="1">
            <a:spLocks noChangeArrowheads="1"/>
          </p:cNvSpPr>
          <p:nvPr/>
        </p:nvSpPr>
        <p:spPr bwMode="auto">
          <a:xfrm>
            <a:off x="4724400" y="51355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grpSp>
        <p:nvGrpSpPr>
          <p:cNvPr id="4" name="Group 11"/>
          <p:cNvGrpSpPr>
            <a:grpSpLocks/>
          </p:cNvGrpSpPr>
          <p:nvPr/>
        </p:nvGrpSpPr>
        <p:grpSpPr bwMode="auto">
          <a:xfrm>
            <a:off x="3200400" y="2362200"/>
            <a:ext cx="569913" cy="2301875"/>
            <a:chOff x="2016" y="1488"/>
            <a:chExt cx="359" cy="1450"/>
          </a:xfrm>
        </p:grpSpPr>
        <p:sp>
          <p:nvSpPr>
            <p:cNvPr id="23578" name="Text Box 12"/>
            <p:cNvSpPr txBox="1">
              <a:spLocks noChangeArrowheads="1"/>
            </p:cNvSpPr>
            <p:nvPr/>
          </p:nvSpPr>
          <p:spPr bwMode="auto">
            <a:xfrm>
              <a:off x="2304" y="2784"/>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sp>
          <p:nvSpPr>
            <p:cNvPr id="23579" name="Text Box 13"/>
            <p:cNvSpPr txBox="1">
              <a:spLocks noChangeArrowheads="1"/>
            </p:cNvSpPr>
            <p:nvPr/>
          </p:nvSpPr>
          <p:spPr bwMode="auto">
            <a:xfrm>
              <a:off x="2016" y="148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grpSp>
      <p:grpSp>
        <p:nvGrpSpPr>
          <p:cNvPr id="5" name="Group 30"/>
          <p:cNvGrpSpPr>
            <a:grpSpLocks/>
          </p:cNvGrpSpPr>
          <p:nvPr/>
        </p:nvGrpSpPr>
        <p:grpSpPr bwMode="auto">
          <a:xfrm>
            <a:off x="3200400" y="3657600"/>
            <a:ext cx="152400" cy="1006475"/>
            <a:chOff x="2016" y="2304"/>
            <a:chExt cx="96" cy="634"/>
          </a:xfrm>
        </p:grpSpPr>
        <p:sp>
          <p:nvSpPr>
            <p:cNvPr id="23576" name="Text Box 14"/>
            <p:cNvSpPr txBox="1">
              <a:spLocks noChangeArrowheads="1"/>
            </p:cNvSpPr>
            <p:nvPr/>
          </p:nvSpPr>
          <p:spPr bwMode="auto">
            <a:xfrm>
              <a:off x="2016" y="2784"/>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sp>
          <p:nvSpPr>
            <p:cNvPr id="23577" name="Text Box 15"/>
            <p:cNvSpPr txBox="1">
              <a:spLocks noChangeArrowheads="1"/>
            </p:cNvSpPr>
            <p:nvPr/>
          </p:nvSpPr>
          <p:spPr bwMode="auto">
            <a:xfrm>
              <a:off x="2016" y="2304"/>
              <a:ext cx="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sp>
        <p:nvSpPr>
          <p:cNvPr id="23562" name="Text Box 18"/>
          <p:cNvSpPr txBox="1">
            <a:spLocks noChangeArrowheads="1"/>
          </p:cNvSpPr>
          <p:nvPr/>
        </p:nvSpPr>
        <p:spPr bwMode="auto">
          <a:xfrm>
            <a:off x="3581400" y="38401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707606" name="Text Box 22"/>
          <p:cNvSpPr txBox="1">
            <a:spLocks noChangeArrowheads="1"/>
          </p:cNvSpPr>
          <p:nvPr/>
        </p:nvSpPr>
        <p:spPr bwMode="auto">
          <a:xfrm>
            <a:off x="4495800" y="23622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grpSp>
        <p:nvGrpSpPr>
          <p:cNvPr id="23564" name="Group 26"/>
          <p:cNvGrpSpPr>
            <a:grpSpLocks/>
          </p:cNvGrpSpPr>
          <p:nvPr/>
        </p:nvGrpSpPr>
        <p:grpSpPr bwMode="auto">
          <a:xfrm>
            <a:off x="3581400" y="2971800"/>
            <a:ext cx="5030788" cy="2073275"/>
            <a:chOff x="2256" y="1872"/>
            <a:chExt cx="3169" cy="1306"/>
          </a:xfrm>
        </p:grpSpPr>
        <p:sp>
          <p:nvSpPr>
            <p:cNvPr id="23571" name="Text Box 20"/>
            <p:cNvSpPr txBox="1">
              <a:spLocks noChangeArrowheads="1"/>
            </p:cNvSpPr>
            <p:nvPr/>
          </p:nvSpPr>
          <p:spPr bwMode="auto">
            <a:xfrm>
              <a:off x="2256" y="3024"/>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grpSp>
          <p:nvGrpSpPr>
            <p:cNvPr id="23572" name="Group 25"/>
            <p:cNvGrpSpPr>
              <a:grpSpLocks/>
            </p:cNvGrpSpPr>
            <p:nvPr/>
          </p:nvGrpSpPr>
          <p:grpSpPr bwMode="auto">
            <a:xfrm>
              <a:off x="2928" y="1872"/>
              <a:ext cx="2497" cy="826"/>
              <a:chOff x="2928" y="1872"/>
              <a:chExt cx="2497" cy="826"/>
            </a:xfrm>
          </p:grpSpPr>
          <p:sp>
            <p:nvSpPr>
              <p:cNvPr id="23573" name="Text Box 17"/>
              <p:cNvSpPr txBox="1">
                <a:spLocks noChangeArrowheads="1"/>
              </p:cNvSpPr>
              <p:nvPr/>
            </p:nvSpPr>
            <p:spPr bwMode="auto">
              <a:xfrm>
                <a:off x="3120" y="1872"/>
                <a:ext cx="23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b="1" i="1" u="sng">
                    <a:solidFill>
                      <a:srgbClr val="006600"/>
                    </a:solidFill>
                  </a:rPr>
                  <a:t>S and R used to be 1 when CLK was 0</a:t>
                </a:r>
                <a:endParaRPr lang="en-US" altLang="ko-KR"/>
              </a:p>
            </p:txBody>
          </p:sp>
          <p:sp>
            <p:nvSpPr>
              <p:cNvPr id="23574" name="Text Box 19"/>
              <p:cNvSpPr txBox="1">
                <a:spLocks noChangeArrowheads="1"/>
              </p:cNvSpPr>
              <p:nvPr/>
            </p:nvSpPr>
            <p:spPr bwMode="auto">
              <a:xfrm>
                <a:off x="2928" y="2544"/>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sp>
            <p:nvSpPr>
              <p:cNvPr id="23575" name="Text Box 24"/>
              <p:cNvSpPr txBox="1">
                <a:spLocks noChangeArrowheads="1"/>
              </p:cNvSpPr>
              <p:nvPr/>
            </p:nvSpPr>
            <p:spPr bwMode="auto">
              <a:xfrm>
                <a:off x="2928" y="208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1</a:t>
                </a:r>
              </a:p>
            </p:txBody>
          </p:sp>
        </p:grpSp>
      </p:grpSp>
      <p:sp>
        <p:nvSpPr>
          <p:cNvPr id="707612" name="Text Box 28"/>
          <p:cNvSpPr txBox="1">
            <a:spLocks noChangeArrowheads="1"/>
          </p:cNvSpPr>
          <p:nvPr/>
        </p:nvSpPr>
        <p:spPr bwMode="auto">
          <a:xfrm>
            <a:off x="3657600" y="3200400"/>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1</a:t>
            </a:r>
            <a:endParaRPr lang="en-US" altLang="ko-KR"/>
          </a:p>
        </p:txBody>
      </p:sp>
      <p:sp>
        <p:nvSpPr>
          <p:cNvPr id="707613" name="Text Box 29"/>
          <p:cNvSpPr txBox="1">
            <a:spLocks noChangeArrowheads="1"/>
          </p:cNvSpPr>
          <p:nvPr/>
        </p:nvSpPr>
        <p:spPr bwMode="auto">
          <a:xfrm>
            <a:off x="4800600" y="33067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sp>
        <p:nvSpPr>
          <p:cNvPr id="707615" name="Text Box 31"/>
          <p:cNvSpPr txBox="1">
            <a:spLocks noChangeArrowheads="1"/>
          </p:cNvSpPr>
          <p:nvPr/>
        </p:nvSpPr>
        <p:spPr bwMode="auto">
          <a:xfrm>
            <a:off x="3810000" y="3840163"/>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solidFill>
                  <a:srgbClr val="FF0000"/>
                </a:solidFill>
              </a:rPr>
              <a:t>0</a:t>
            </a:r>
            <a:endParaRPr lang="en-US" altLang="ko-KR"/>
          </a:p>
        </p:txBody>
      </p:sp>
      <p:grpSp>
        <p:nvGrpSpPr>
          <p:cNvPr id="8" name="Group 33"/>
          <p:cNvGrpSpPr>
            <a:grpSpLocks/>
          </p:cNvGrpSpPr>
          <p:nvPr/>
        </p:nvGrpSpPr>
        <p:grpSpPr bwMode="auto">
          <a:xfrm>
            <a:off x="3505200" y="3810000"/>
            <a:ext cx="5507038" cy="990600"/>
            <a:chOff x="2208" y="2400"/>
            <a:chExt cx="3469" cy="624"/>
          </a:xfrm>
        </p:grpSpPr>
        <p:sp>
          <p:nvSpPr>
            <p:cNvPr id="23569" name="Text Box 21"/>
            <p:cNvSpPr txBox="1">
              <a:spLocks noChangeArrowheads="1"/>
            </p:cNvSpPr>
            <p:nvPr/>
          </p:nvSpPr>
          <p:spPr bwMode="auto">
            <a:xfrm>
              <a:off x="2688" y="2784"/>
              <a:ext cx="29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b="1" i="1" u="sng">
                  <a:solidFill>
                    <a:srgbClr val="3333FF"/>
                  </a:solidFill>
                </a:rPr>
                <a:t>Since one input is 0 changes in D can’t change Q</a:t>
              </a:r>
              <a:endParaRPr lang="en-US" altLang="ko-KR"/>
            </a:p>
          </p:txBody>
        </p:sp>
        <p:sp>
          <p:nvSpPr>
            <p:cNvPr id="23570" name="Oval 32"/>
            <p:cNvSpPr>
              <a:spLocks noChangeArrowheads="1"/>
            </p:cNvSpPr>
            <p:nvPr/>
          </p:nvSpPr>
          <p:spPr bwMode="auto">
            <a:xfrm>
              <a:off x="2208" y="2400"/>
              <a:ext cx="528" cy="62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ko-K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76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76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76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76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94" grpId="0" autoUpdateAnimBg="0"/>
      <p:bldP spid="707606" grpId="0" autoUpdateAnimBg="0"/>
      <p:bldP spid="707612" grpId="0" autoUpdateAnimBg="0"/>
      <p:bldP spid="707613" grpId="0" autoUpdateAnimBg="0"/>
      <p:bldP spid="7076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21</a:t>
            </a:fld>
            <a:endParaRPr lang="en-US" altLang="ko-KR" sz="1400">
              <a:solidFill>
                <a:schemeClr val="bg2"/>
              </a:solidFill>
            </a:endParaRPr>
          </a:p>
        </p:txBody>
      </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Positive Edge-Triggered D Flip-Flop</a:t>
            </a:r>
          </a:p>
        </p:txBody>
      </p:sp>
      <p:pic>
        <p:nvPicPr>
          <p:cNvPr id="2" name="그림 1"/>
          <p:cNvPicPr>
            <a:picLocks noChangeAspect="1"/>
          </p:cNvPicPr>
          <p:nvPr/>
        </p:nvPicPr>
        <p:blipFill>
          <a:blip r:embed="rId2"/>
          <a:stretch>
            <a:fillRect/>
          </a:stretch>
        </p:blipFill>
        <p:spPr>
          <a:xfrm>
            <a:off x="24053" y="1219200"/>
            <a:ext cx="9095894" cy="4419600"/>
          </a:xfrm>
          <a:prstGeom prst="rect">
            <a:avLst/>
          </a:prstGeom>
        </p:spPr>
      </p:pic>
    </p:spTree>
    <p:extLst>
      <p:ext uri="{BB962C8B-B14F-4D97-AF65-F5344CB8AC3E}">
        <p14:creationId xmlns:p14="http://schemas.microsoft.com/office/powerpoint/2010/main" val="312849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22</a:t>
            </a:fld>
            <a:endParaRPr lang="en-US" altLang="ko-KR" sz="1400">
              <a:solidFill>
                <a:schemeClr val="bg2"/>
              </a:solidFill>
            </a:endParaRPr>
          </a:p>
        </p:txBody>
      </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3200" dirty="0"/>
              <a:t>Setup Time and Hold Time</a:t>
            </a:r>
            <a:endParaRPr kumimoji="1" lang="en-US" altLang="ko-KR" sz="3200" dirty="0">
              <a:solidFill>
                <a:schemeClr val="tx2"/>
              </a:solidFill>
            </a:endParaRPr>
          </a:p>
        </p:txBody>
      </p:sp>
      <p:sp>
        <p:nvSpPr>
          <p:cNvPr id="7" name="TextBox 6"/>
          <p:cNvSpPr txBox="1"/>
          <p:nvPr/>
        </p:nvSpPr>
        <p:spPr>
          <a:xfrm>
            <a:off x="3048000" y="1279768"/>
            <a:ext cx="6248400" cy="5016758"/>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Setup time</a:t>
            </a:r>
          </a:p>
          <a:p>
            <a:pPr marL="742950" lvl="1"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a minimum time for which the D input must be maintained at a constant value (or be ready) </a:t>
            </a:r>
            <a:r>
              <a:rPr lang="en-US" altLang="ko-KR" sz="2000" dirty="0">
                <a:solidFill>
                  <a:srgbClr val="FF0000"/>
                </a:solidFill>
                <a:latin typeface="Times New Roman" panose="02020603050405020304" pitchFamily="18" charset="0"/>
                <a:cs typeface="Times New Roman" panose="02020603050405020304" pitchFamily="18" charset="0"/>
              </a:rPr>
              <a:t>prior</a:t>
            </a:r>
            <a:r>
              <a:rPr lang="en-US" altLang="ko-KR" sz="2000" dirty="0">
                <a:latin typeface="Times New Roman" panose="02020603050405020304" pitchFamily="18" charset="0"/>
                <a:cs typeface="Times New Roman" panose="02020603050405020304" pitchFamily="18" charset="0"/>
              </a:rPr>
              <a:t> to the occurrence of the clock transition </a:t>
            </a:r>
          </a:p>
          <a:p>
            <a:pPr marL="742950" lvl="1"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data to the internal latch</a:t>
            </a:r>
          </a:p>
          <a:p>
            <a:pPr marL="742950" lvl="1"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switching</a:t>
            </a:r>
            <a:r>
              <a:rPr lang="ko-KR" altLang="en-US" sz="2000" dirty="0">
                <a:latin typeface="Times New Roman" panose="02020603050405020304" pitchFamily="18" charset="0"/>
                <a:cs typeface="Times New Roman" panose="02020603050405020304" pitchFamily="18" charset="0"/>
              </a:rPr>
              <a:t>이 일어나기 전까지 입력이 정확히 인식되는 데 필요한 최소 유지 시간을 말한다</a:t>
            </a:r>
            <a:r>
              <a:rPr lang="en-US" altLang="ko-KR"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ko-KR"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Hold time</a:t>
            </a:r>
          </a:p>
          <a:p>
            <a:pPr marL="742950" lvl="1"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a minimum time for which the D input must not changes </a:t>
            </a:r>
            <a:r>
              <a:rPr lang="en-US" altLang="ko-KR" sz="2000" dirty="0">
                <a:solidFill>
                  <a:srgbClr val="FF0000"/>
                </a:solidFill>
                <a:latin typeface="Times New Roman" panose="02020603050405020304" pitchFamily="18" charset="0"/>
                <a:cs typeface="Times New Roman" panose="02020603050405020304" pitchFamily="18" charset="0"/>
              </a:rPr>
              <a:t>after </a:t>
            </a:r>
            <a:r>
              <a:rPr lang="en-US" altLang="ko-KR" sz="2000" dirty="0">
                <a:latin typeface="Times New Roman" panose="02020603050405020304" pitchFamily="18" charset="0"/>
                <a:cs typeface="Times New Roman" panose="02020603050405020304" pitchFamily="18" charset="0"/>
              </a:rPr>
              <a:t>the application of the positive transition of the clock </a:t>
            </a:r>
          </a:p>
          <a:p>
            <a:pPr marL="742950" lvl="1"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clock to the internal latch</a:t>
            </a:r>
          </a:p>
          <a:p>
            <a:pPr marL="742950" lvl="1" indent="-285750">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switching</a:t>
            </a:r>
            <a:r>
              <a:rPr lang="ko-KR" altLang="en-US" sz="2000" dirty="0">
                <a:latin typeface="Times New Roman" panose="02020603050405020304" pitchFamily="18" charset="0"/>
                <a:cs typeface="Times New Roman" panose="02020603050405020304" pitchFamily="18" charset="0"/>
              </a:rPr>
              <a:t>이 일어난 후 상태가 정확히 인식되도록 필요한 최소 시간을 말한다</a:t>
            </a:r>
            <a:r>
              <a:rPr lang="en-US" altLang="ko-KR" sz="2400" dirty="0">
                <a:latin typeface="Times New Roman" panose="02020603050405020304" pitchFamily="18" charset="0"/>
                <a:cs typeface="Times New Roman" panose="02020603050405020304" pitchFamily="18" charset="0"/>
              </a:rPr>
              <a:t>.</a:t>
            </a:r>
            <a:endParaRPr lang="ko-KR" altLang="en-US" sz="2400" dirty="0">
              <a:latin typeface="Times New Roman" panose="02020603050405020304" pitchFamily="18" charset="0"/>
              <a:cs typeface="Times New Roman" panose="02020603050405020304" pitchFamily="18" charset="0"/>
            </a:endParaRPr>
          </a:p>
          <a:p>
            <a:endParaRPr lang="ko-KR" altLang="en-US" dirty="0"/>
          </a:p>
        </p:txBody>
      </p:sp>
      <p:pic>
        <p:nvPicPr>
          <p:cNvPr id="9" name="그림 8"/>
          <p:cNvPicPr>
            <a:picLocks noChangeAspect="1"/>
          </p:cNvPicPr>
          <p:nvPr/>
        </p:nvPicPr>
        <p:blipFill>
          <a:blip r:embed="rId2"/>
          <a:stretch>
            <a:fillRect/>
          </a:stretch>
        </p:blipFill>
        <p:spPr>
          <a:xfrm>
            <a:off x="609600" y="990600"/>
            <a:ext cx="2667000" cy="5059705"/>
          </a:xfrm>
          <a:prstGeom prst="rect">
            <a:avLst/>
          </a:prstGeom>
        </p:spPr>
      </p:pic>
    </p:spTree>
    <p:extLst>
      <p:ext uri="{BB962C8B-B14F-4D97-AF65-F5344CB8AC3E}">
        <p14:creationId xmlns:p14="http://schemas.microsoft.com/office/powerpoint/2010/main" val="3312597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23</a:t>
            </a:fld>
            <a:endParaRPr lang="en-US" altLang="ko-KR" sz="1400">
              <a:solidFill>
                <a:schemeClr val="bg2"/>
              </a:solidFill>
            </a:endParaRPr>
          </a:p>
        </p:txBody>
      </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3200" dirty="0"/>
              <a:t>Setup Time and Hold Time</a:t>
            </a:r>
            <a:endParaRPr kumimoji="1" lang="en-US" altLang="ko-KR" sz="3200" dirty="0">
              <a:solidFill>
                <a:schemeClr val="tx2"/>
              </a:solidFill>
            </a:endParaRPr>
          </a:p>
        </p:txBody>
      </p:sp>
      <p:sp>
        <p:nvSpPr>
          <p:cNvPr id="7" name="TextBox 6"/>
          <p:cNvSpPr txBox="1"/>
          <p:nvPr/>
        </p:nvSpPr>
        <p:spPr>
          <a:xfrm>
            <a:off x="3048000" y="1279768"/>
            <a:ext cx="6248400" cy="338554"/>
          </a:xfrm>
          <a:prstGeom prst="rect">
            <a:avLst/>
          </a:prstGeom>
          <a:noFill/>
        </p:spPr>
        <p:txBody>
          <a:bodyPr wrap="square" rtlCol="0">
            <a:spAutoFit/>
          </a:bodyPr>
          <a:lstStyle/>
          <a:p>
            <a:endParaRPr lang="ko-KR" altLang="en-US" dirty="0"/>
          </a:p>
        </p:txBody>
      </p:sp>
      <p:sp>
        <p:nvSpPr>
          <p:cNvPr id="4" name="Rectangle 7"/>
          <p:cNvSpPr>
            <a:spLocks noChangeArrowheads="1"/>
          </p:cNvSpPr>
          <p:nvPr/>
        </p:nvSpPr>
        <p:spPr bwMode="auto">
          <a:xfrm>
            <a:off x="375920" y="990600"/>
            <a:ext cx="743780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127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ko-KR" sz="1400" b="1" dirty="0">
                <a:solidFill>
                  <a:srgbClr val="444444"/>
                </a:solidFill>
                <a:latin typeface="Malgun Gothic" panose="020B0503020000020004" pitchFamily="34" charset="-127"/>
                <a:ea typeface="Malgun Gothic" panose="020B0503020000020004" pitchFamily="34" charset="-127"/>
              </a:rPr>
              <a:t>§ </a:t>
            </a:r>
            <a:r>
              <a:rPr kumimoji="0" lang="en-US" altLang="ko-KR" sz="14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setup Time</a:t>
            </a:r>
            <a:r>
              <a:rPr kumimoji="0" lang="ko-KR" altLang="en-US" sz="14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이란</a:t>
            </a:r>
            <a:r>
              <a:rPr kumimoji="0" lang="en-US" altLang="ko-KR" sz="14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a:t>
            </a:r>
            <a:endParaRPr kumimoji="0" lang="en-US" altLang="ko-KR" sz="6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Switching</a:t>
            </a: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이 일어나기 전까지 입력이 정확히 인식되는데 필요한 최소 유지 시간을 말합니다</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a:t>
            </a:r>
            <a:b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즉 </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Data</a:t>
            </a: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의 파형이 </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High</a:t>
            </a: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인지 </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Low</a:t>
            </a: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인지를 판별하는데 필요한 최소시간을 의미합니다</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a:t>
            </a:r>
            <a:endParaRPr kumimoji="0" lang="en-US" altLang="ko-KR" sz="6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endParaRPr kumimoji="0" lang="en-US" altLang="ko-KR" sz="6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ko-KR" sz="14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Hold Time</a:t>
            </a:r>
            <a:r>
              <a:rPr kumimoji="0" lang="ko-KR" altLang="en-US" sz="14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이란</a:t>
            </a:r>
            <a:r>
              <a:rPr kumimoji="0" lang="en-US" altLang="ko-KR" sz="14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a:t>
            </a:r>
            <a:endParaRPr kumimoji="0" lang="en-US" altLang="ko-KR" sz="6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Switching</a:t>
            </a: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이 일어난 후 상태의 변화가 정확히 인식되도록 필요한 최소 시간을 말합니다</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r>
              <a:rPr kumimoji="0" lang="ko-KR" altLang="en-US"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즉 판별된 결과가 유지되어야 하는 최소시간을 의미합니다</a:t>
            </a: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a:t>
            </a:r>
            <a:endParaRPr kumimoji="0" lang="en-US" altLang="ko-KR" sz="6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endParaRPr kumimoji="0" lang="en-US" altLang="ko-KR" sz="6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아래의 그림 </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1</a:t>
            </a:r>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은 </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Setup Time</a:t>
            </a:r>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과 </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Hold time</a:t>
            </a:r>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을 만족시키는 그림입니다</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a:t>
            </a: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lang="en-US" altLang="ko-KR" sz="1000" dirty="0">
              <a:solidFill>
                <a:srgbClr val="444444"/>
              </a:solidFill>
              <a:latin typeface="Malgun Gothic" panose="020B0503020000020004" pitchFamily="34" charset="-127"/>
              <a:ea typeface="Malgun Gothic" panose="020B0503020000020004" pitchFamily="34" charset="-127"/>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endParaRPr>
          </a:p>
          <a:p>
            <a:pPr lvl="0"/>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아래의 그림 </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2</a:t>
            </a:r>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는 </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Setup Time Violation</a:t>
            </a:r>
            <a:r>
              <a:rPr kumimoji="0" lang="ko-KR" altLang="en-US"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에 대한 그림입니다</a:t>
            </a: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r>
              <a:rPr lang="ko-KR" altLang="en-US" sz="1000" dirty="0">
                <a:solidFill>
                  <a:srgbClr val="444444"/>
                </a:solidFill>
                <a:latin typeface="Malgun Gothic" panose="020B0503020000020004" pitchFamily="34" charset="-127"/>
                <a:ea typeface="Malgun Gothic" panose="020B0503020000020004" pitchFamily="34" charset="-127"/>
              </a:rPr>
              <a:t>그림 </a:t>
            </a:r>
            <a:r>
              <a:rPr lang="en-US" altLang="ko-KR" sz="1000" dirty="0">
                <a:solidFill>
                  <a:srgbClr val="444444"/>
                </a:solidFill>
                <a:latin typeface="Malgun Gothic" panose="020B0503020000020004" pitchFamily="34" charset="-127"/>
                <a:ea typeface="Malgun Gothic" panose="020B0503020000020004" pitchFamily="34" charset="-127"/>
              </a:rPr>
              <a:t>3</a:t>
            </a:r>
            <a:r>
              <a:rPr lang="ko-KR" altLang="en-US" sz="1000" dirty="0">
                <a:solidFill>
                  <a:srgbClr val="444444"/>
                </a:solidFill>
                <a:latin typeface="Malgun Gothic" panose="020B0503020000020004" pitchFamily="34" charset="-127"/>
                <a:ea typeface="Malgun Gothic" panose="020B0503020000020004" pitchFamily="34" charset="-127"/>
              </a:rPr>
              <a:t>은 </a:t>
            </a:r>
            <a:r>
              <a:rPr lang="en-US" altLang="ko-KR" sz="1000" dirty="0">
                <a:solidFill>
                  <a:srgbClr val="444444"/>
                </a:solidFill>
                <a:latin typeface="Malgun Gothic" panose="020B0503020000020004" pitchFamily="34" charset="-127"/>
                <a:ea typeface="Malgun Gothic" panose="020B0503020000020004" pitchFamily="34" charset="-127"/>
              </a:rPr>
              <a:t>Hold Time Violation</a:t>
            </a:r>
            <a:r>
              <a:rPr lang="ko-KR" altLang="en-US" sz="1000" dirty="0">
                <a:solidFill>
                  <a:srgbClr val="444444"/>
                </a:solidFill>
                <a:latin typeface="Malgun Gothic" panose="020B0503020000020004" pitchFamily="34" charset="-127"/>
                <a:ea typeface="Malgun Gothic" panose="020B0503020000020004" pitchFamily="34" charset="-127"/>
              </a:rPr>
              <a:t>에 대한 그림입니다</a:t>
            </a:r>
            <a:r>
              <a:rPr lang="en-US" altLang="ko-KR" sz="1000" dirty="0">
                <a:solidFill>
                  <a:srgbClr val="444444"/>
                </a:solidFill>
                <a:latin typeface="Malgun Gothic" panose="020B0503020000020004" pitchFamily="34" charset="-127"/>
                <a:ea typeface="Malgun Gothic" panose="020B0503020000020004" pitchFamily="34" charset="-127"/>
              </a:rPr>
              <a:t>.</a:t>
            </a: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b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br>
            <a:r>
              <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rPr>
              <a:t>                                                                         </a:t>
            </a:r>
          </a:p>
        </p:txBody>
      </p:sp>
      <p:pic>
        <p:nvPicPr>
          <p:cNvPr id="62472" name="Picture 8" descr="http://www.internex.co.kr/design/upload_file/editor/internex/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54" y="2590800"/>
            <a:ext cx="3205845" cy="1568076"/>
          </a:xfrm>
          <a:prstGeom prst="rect">
            <a:avLst/>
          </a:prstGeom>
          <a:noFill/>
          <a:extLst>
            <a:ext uri="{909E8E84-426E-40DD-AFC4-6F175D3DCCD1}">
              <a14:hiddenFill xmlns:a14="http://schemas.microsoft.com/office/drawing/2010/main">
                <a:solidFill>
                  <a:srgbClr val="FFFFFF"/>
                </a:solidFill>
              </a14:hiddenFill>
            </a:ext>
          </a:extLst>
        </p:spPr>
      </p:pic>
      <p:pic>
        <p:nvPicPr>
          <p:cNvPr id="62473" name="Picture 9" descr="http://www.internex.co.kr/design/upload_file/editor/internex/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168" y="4833460"/>
            <a:ext cx="3679556" cy="1808305"/>
          </a:xfrm>
          <a:prstGeom prst="rect">
            <a:avLst/>
          </a:prstGeom>
          <a:noFill/>
          <a:extLst>
            <a:ext uri="{909E8E84-426E-40DD-AFC4-6F175D3DCCD1}">
              <a14:hiddenFill xmlns:a14="http://schemas.microsoft.com/office/drawing/2010/main">
                <a:solidFill>
                  <a:srgbClr val="FFFFFF"/>
                </a:solidFill>
              </a14:hiddenFill>
            </a:ext>
          </a:extLst>
        </p:spPr>
      </p:pic>
      <p:pic>
        <p:nvPicPr>
          <p:cNvPr id="62474" name="Picture 10" descr="http://www.internex.co.kr/design/upload_file/editor/internex/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54" y="4873688"/>
            <a:ext cx="3481656" cy="167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4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24</a:t>
            </a:fld>
            <a:endParaRPr lang="en-US" altLang="ko-KR" sz="1400">
              <a:solidFill>
                <a:schemeClr val="bg2"/>
              </a:solidFill>
            </a:endParaRPr>
          </a:p>
        </p:txBody>
      </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3200" dirty="0"/>
              <a:t>Setup Time and Hold Time</a:t>
            </a:r>
            <a:endParaRPr kumimoji="1" lang="en-US" altLang="ko-KR" sz="3200" dirty="0">
              <a:solidFill>
                <a:schemeClr val="tx2"/>
              </a:solidFill>
            </a:endParaRPr>
          </a:p>
        </p:txBody>
      </p:sp>
      <p:sp>
        <p:nvSpPr>
          <p:cNvPr id="7" name="TextBox 6"/>
          <p:cNvSpPr txBox="1"/>
          <p:nvPr/>
        </p:nvSpPr>
        <p:spPr>
          <a:xfrm>
            <a:off x="3048000" y="1279768"/>
            <a:ext cx="6248400" cy="338554"/>
          </a:xfrm>
          <a:prstGeom prst="rect">
            <a:avLst/>
          </a:prstGeom>
          <a:noFill/>
        </p:spPr>
        <p:txBody>
          <a:bodyPr wrap="square" rtlCol="0">
            <a:spAutoFit/>
          </a:bodyPr>
          <a:lstStyle/>
          <a:p>
            <a:endParaRPr lang="ko-KR" altLang="en-US" dirty="0"/>
          </a:p>
        </p:txBody>
      </p:sp>
      <p:sp>
        <p:nvSpPr>
          <p:cNvPr id="4" name="Rectangle 7"/>
          <p:cNvSpPr>
            <a:spLocks noChangeArrowheads="1"/>
          </p:cNvSpPr>
          <p:nvPr/>
        </p:nvSpPr>
        <p:spPr bwMode="auto">
          <a:xfrm>
            <a:off x="375920" y="3360479"/>
            <a:ext cx="743780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127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endParaRPr>
          </a:p>
        </p:txBody>
      </p:sp>
      <p:sp>
        <p:nvSpPr>
          <p:cNvPr id="5" name="TextBox 4"/>
          <p:cNvSpPr txBox="1"/>
          <p:nvPr/>
        </p:nvSpPr>
        <p:spPr>
          <a:xfrm>
            <a:off x="228600" y="914400"/>
            <a:ext cx="8763000" cy="2739211"/>
          </a:xfrm>
          <a:prstGeom prst="rect">
            <a:avLst/>
          </a:prstGeom>
          <a:noFill/>
        </p:spPr>
        <p:txBody>
          <a:bodyPr wrap="square" rtlCol="0">
            <a:spAutoFit/>
          </a:bodyPr>
          <a:lstStyle/>
          <a:p>
            <a:r>
              <a:rPr lang="en-US" altLang="ko-KR" b="1" dirty="0"/>
              <a:t>§ </a:t>
            </a:r>
            <a:r>
              <a:rPr lang="en-US" altLang="ko-KR" sz="1200" b="1" dirty="0"/>
              <a:t>Setup Time</a:t>
            </a:r>
            <a:r>
              <a:rPr lang="ko-KR" altLang="en-US" sz="1200" b="1" dirty="0"/>
              <a:t>과 </a:t>
            </a:r>
            <a:r>
              <a:rPr lang="en-US" altLang="ko-KR" sz="1200" b="1" dirty="0"/>
              <a:t>Hold Time</a:t>
            </a:r>
            <a:r>
              <a:rPr lang="ko-KR" altLang="en-US" sz="1200" b="1" dirty="0"/>
              <a:t>을 만족시키지 않을 때의 문제점</a:t>
            </a:r>
          </a:p>
          <a:p>
            <a:r>
              <a:rPr lang="ko-KR" altLang="en-US" sz="1200" dirty="0"/>
              <a:t>그렇다면 이번에는 </a:t>
            </a:r>
            <a:r>
              <a:rPr lang="en-US" altLang="ko-KR" sz="1200" dirty="0"/>
              <a:t>Setup Time</a:t>
            </a:r>
            <a:r>
              <a:rPr lang="ko-KR" altLang="en-US" sz="1200" dirty="0"/>
              <a:t>과 </a:t>
            </a:r>
            <a:r>
              <a:rPr lang="en-US" altLang="ko-KR" sz="1200" dirty="0"/>
              <a:t>Hold Time</a:t>
            </a:r>
            <a:r>
              <a:rPr lang="ko-KR" altLang="en-US" sz="1200" dirty="0"/>
              <a:t>을 만족시키지 않았을 때는 어떠한 문제점이 생기는지에 대해 알아보겠습니다</a:t>
            </a:r>
            <a:r>
              <a:rPr lang="en-US" altLang="ko-KR" sz="1200" dirty="0"/>
              <a:t>.</a:t>
            </a:r>
          </a:p>
          <a:p>
            <a:r>
              <a:rPr lang="ko-KR" altLang="en-US" sz="1200" dirty="0"/>
              <a:t>우선 당연한 말이지만 정상 동작을 하지 못하게 됩니다</a:t>
            </a:r>
            <a:r>
              <a:rPr lang="en-US" altLang="ko-KR" sz="1200" dirty="0"/>
              <a:t>.</a:t>
            </a:r>
          </a:p>
          <a:p>
            <a:r>
              <a:rPr lang="ko-KR" altLang="en-US" sz="1200" dirty="0"/>
              <a:t>쉽게 설명하자면 위의 그림 </a:t>
            </a:r>
            <a:r>
              <a:rPr lang="en-US" altLang="ko-KR" sz="1200" dirty="0"/>
              <a:t>2</a:t>
            </a:r>
            <a:r>
              <a:rPr lang="ko-KR" altLang="en-US" sz="1200" dirty="0"/>
              <a:t>를 보면 </a:t>
            </a:r>
            <a:r>
              <a:rPr lang="en-US" altLang="ko-KR" sz="1200" dirty="0"/>
              <a:t>Clock</a:t>
            </a:r>
            <a:r>
              <a:rPr lang="ko-KR" altLang="en-US" sz="1200" dirty="0"/>
              <a:t>이 “</a:t>
            </a:r>
            <a:r>
              <a:rPr lang="en-US" altLang="ko-KR" sz="1200" dirty="0"/>
              <a:t>1”</a:t>
            </a:r>
            <a:r>
              <a:rPr lang="ko-KR" altLang="en-US" sz="1200" dirty="0"/>
              <a:t>이 되었을 때 </a:t>
            </a:r>
            <a:r>
              <a:rPr lang="en-US" altLang="ko-KR" sz="1200" dirty="0"/>
              <a:t>Data</a:t>
            </a:r>
            <a:r>
              <a:rPr lang="ko-KR" altLang="en-US" sz="1200" dirty="0"/>
              <a:t>의 경우 </a:t>
            </a:r>
            <a:r>
              <a:rPr lang="en-US" altLang="ko-KR" sz="1200" dirty="0"/>
              <a:t>Chip</a:t>
            </a:r>
            <a:r>
              <a:rPr lang="ko-KR" altLang="en-US" sz="1200" dirty="0"/>
              <a:t>이 요구하는 </a:t>
            </a:r>
            <a:r>
              <a:rPr lang="en-US" altLang="ko-KR" sz="1200" dirty="0"/>
              <a:t>Setup Time</a:t>
            </a:r>
            <a:r>
              <a:rPr lang="ko-KR" altLang="en-US" sz="1200" dirty="0"/>
              <a:t>까지 “</a:t>
            </a:r>
            <a:r>
              <a:rPr lang="en-US" altLang="ko-KR" sz="1200" dirty="0"/>
              <a:t>1”</a:t>
            </a:r>
            <a:r>
              <a:rPr lang="ko-KR" altLang="en-US" sz="1200" dirty="0"/>
              <a:t>을 유지하고 있어야</a:t>
            </a:r>
          </a:p>
          <a:p>
            <a:r>
              <a:rPr lang="ko-KR" altLang="en-US" sz="1200" dirty="0"/>
              <a:t>“</a:t>
            </a:r>
            <a:r>
              <a:rPr lang="en-US" altLang="ko-KR" sz="1200" dirty="0"/>
              <a:t>1”</a:t>
            </a:r>
            <a:r>
              <a:rPr lang="ko-KR" altLang="en-US" sz="1200" dirty="0"/>
              <a:t>로 인식하게 됩니다</a:t>
            </a:r>
            <a:r>
              <a:rPr lang="en-US" altLang="ko-KR" sz="1200" dirty="0"/>
              <a:t>. </a:t>
            </a:r>
            <a:r>
              <a:rPr lang="ko-KR" altLang="en-US" sz="1200" dirty="0"/>
              <a:t>하지만 요구하는 </a:t>
            </a:r>
            <a:r>
              <a:rPr lang="en-US" altLang="ko-KR" sz="1200" dirty="0"/>
              <a:t>Setup Time </a:t>
            </a:r>
            <a:r>
              <a:rPr lang="ko-KR" altLang="en-US" sz="1200" dirty="0"/>
              <a:t>전에 </a:t>
            </a:r>
            <a:r>
              <a:rPr lang="en-US" altLang="ko-KR" sz="1200" dirty="0"/>
              <a:t>Data</a:t>
            </a:r>
            <a:r>
              <a:rPr lang="ko-KR" altLang="en-US" sz="1200" dirty="0"/>
              <a:t>가 </a:t>
            </a:r>
            <a:r>
              <a:rPr lang="en-US" altLang="ko-KR" sz="1200" dirty="0"/>
              <a:t>Switching </a:t>
            </a:r>
            <a:r>
              <a:rPr lang="ko-KR" altLang="en-US" sz="1200" dirty="0"/>
              <a:t>되고 있다는 것을 볼 수 있습니다</a:t>
            </a:r>
            <a:r>
              <a:rPr lang="en-US" altLang="ko-KR" sz="1200" dirty="0"/>
              <a:t>. </a:t>
            </a:r>
            <a:r>
              <a:rPr lang="ko-KR" altLang="en-US" sz="1200" dirty="0"/>
              <a:t>따라서 이러한 경우</a:t>
            </a:r>
          </a:p>
          <a:p>
            <a:r>
              <a:rPr lang="en-US" altLang="ko-KR" sz="1200" dirty="0"/>
              <a:t>Data</a:t>
            </a:r>
            <a:r>
              <a:rPr lang="ko-KR" altLang="en-US" sz="1200" dirty="0"/>
              <a:t>가 “</a:t>
            </a:r>
            <a:r>
              <a:rPr lang="en-US" altLang="ko-KR" sz="1200" dirty="0"/>
              <a:t>0”</a:t>
            </a:r>
            <a:r>
              <a:rPr lang="ko-KR" altLang="en-US" sz="1200" dirty="0"/>
              <a:t>인지 “</a:t>
            </a:r>
            <a:r>
              <a:rPr lang="en-US" altLang="ko-KR" sz="1200" dirty="0"/>
              <a:t>1”</a:t>
            </a:r>
            <a:r>
              <a:rPr lang="ko-KR" altLang="en-US" sz="1200" dirty="0"/>
              <a:t>인지를 정확하게 인식하지 못해 오작동을 할 수 있다는 겁니다</a:t>
            </a:r>
            <a:r>
              <a:rPr lang="en-US" altLang="ko-KR" sz="1200" dirty="0"/>
              <a:t>. </a:t>
            </a:r>
            <a:r>
              <a:rPr lang="ko-KR" altLang="en-US" sz="1200" dirty="0"/>
              <a:t>이를 </a:t>
            </a:r>
            <a:r>
              <a:rPr lang="en-US" altLang="ko-KR" sz="1200" dirty="0"/>
              <a:t>Setup Time Violation</a:t>
            </a:r>
            <a:r>
              <a:rPr lang="ko-KR" altLang="en-US" sz="1200" dirty="0"/>
              <a:t>이라고 합니다</a:t>
            </a:r>
            <a:r>
              <a:rPr lang="en-US" altLang="ko-KR" sz="1200" dirty="0"/>
              <a:t>.</a:t>
            </a:r>
          </a:p>
          <a:p>
            <a:r>
              <a:rPr lang="ko-KR" altLang="en-US" sz="1200" dirty="0"/>
              <a:t>마찬가지로 </a:t>
            </a:r>
            <a:r>
              <a:rPr lang="en-US" altLang="ko-KR" sz="1200" dirty="0"/>
              <a:t>Hold Time Violation</a:t>
            </a:r>
            <a:r>
              <a:rPr lang="ko-KR" altLang="en-US" sz="1200" dirty="0"/>
              <a:t>은 그림 </a:t>
            </a:r>
            <a:r>
              <a:rPr lang="en-US" altLang="ko-KR" sz="1200" dirty="0"/>
              <a:t>3</a:t>
            </a:r>
            <a:r>
              <a:rPr lang="ko-KR" altLang="en-US" sz="1200" dirty="0"/>
              <a:t>에서 보듯이 </a:t>
            </a:r>
            <a:r>
              <a:rPr lang="en-US" altLang="ko-KR" sz="1200" dirty="0"/>
              <a:t>Clock</a:t>
            </a:r>
            <a:r>
              <a:rPr lang="ko-KR" altLang="en-US" sz="1200" dirty="0"/>
              <a:t>이 “</a:t>
            </a:r>
            <a:r>
              <a:rPr lang="en-US" altLang="ko-KR" sz="1200" dirty="0"/>
              <a:t>1”</a:t>
            </a:r>
            <a:r>
              <a:rPr lang="ko-KR" altLang="en-US" sz="1200" dirty="0"/>
              <a:t>이 된 후에 </a:t>
            </a:r>
            <a:r>
              <a:rPr lang="en-US" altLang="ko-KR" sz="1200" dirty="0"/>
              <a:t>Data</a:t>
            </a:r>
            <a:r>
              <a:rPr lang="ko-KR" altLang="en-US" sz="1200" dirty="0"/>
              <a:t>는 </a:t>
            </a:r>
            <a:r>
              <a:rPr lang="en-US" altLang="ko-KR" sz="1200" dirty="0"/>
              <a:t>Chip</a:t>
            </a:r>
            <a:r>
              <a:rPr lang="ko-KR" altLang="en-US" sz="1200" dirty="0"/>
              <a:t>이 요구하는 </a:t>
            </a:r>
            <a:r>
              <a:rPr lang="en-US" altLang="ko-KR" sz="1200" dirty="0"/>
              <a:t>Hold Time</a:t>
            </a:r>
            <a:r>
              <a:rPr lang="ko-KR" altLang="en-US" sz="1200" dirty="0"/>
              <a:t>을 유지하고 있어야</a:t>
            </a:r>
          </a:p>
          <a:p>
            <a:r>
              <a:rPr lang="ko-KR" altLang="en-US" sz="1200" dirty="0"/>
              <a:t>정확하게 “</a:t>
            </a:r>
            <a:r>
              <a:rPr lang="en-US" altLang="ko-KR" sz="1200" dirty="0"/>
              <a:t>1”</a:t>
            </a:r>
            <a:r>
              <a:rPr lang="ko-KR" altLang="en-US" sz="1200" dirty="0"/>
              <a:t>이라고 판별하게 됩니다</a:t>
            </a:r>
            <a:r>
              <a:rPr lang="en-US" altLang="ko-KR" sz="1200" dirty="0"/>
              <a:t>. </a:t>
            </a:r>
            <a:r>
              <a:rPr lang="ko-KR" altLang="en-US" sz="1200" dirty="0"/>
              <a:t>하지만 그 전에 다시 </a:t>
            </a:r>
            <a:r>
              <a:rPr lang="en-US" altLang="ko-KR" sz="1200" dirty="0"/>
              <a:t>Switching</a:t>
            </a:r>
            <a:r>
              <a:rPr lang="ko-KR" altLang="en-US" sz="1200" dirty="0"/>
              <a:t>이 되므로 역시 “</a:t>
            </a:r>
            <a:r>
              <a:rPr lang="en-US" altLang="ko-KR" sz="1200" dirty="0"/>
              <a:t>1”</a:t>
            </a:r>
            <a:r>
              <a:rPr lang="ko-KR" altLang="en-US" sz="1200" dirty="0"/>
              <a:t>인지를 정확하게 인식하지 못하게 됩니다</a:t>
            </a:r>
            <a:r>
              <a:rPr lang="en-US" altLang="ko-KR" sz="1200" dirty="0"/>
              <a:t>.</a:t>
            </a:r>
          </a:p>
          <a:p>
            <a:r>
              <a:rPr lang="en-US" altLang="ko-KR" sz="1200" dirty="0"/>
              <a:t> </a:t>
            </a:r>
          </a:p>
          <a:p>
            <a:r>
              <a:rPr lang="en-US" altLang="ko-KR" sz="1200" dirty="0"/>
              <a:t> </a:t>
            </a:r>
          </a:p>
        </p:txBody>
      </p:sp>
    </p:spTree>
    <p:extLst>
      <p:ext uri="{BB962C8B-B14F-4D97-AF65-F5344CB8AC3E}">
        <p14:creationId xmlns:p14="http://schemas.microsoft.com/office/powerpoint/2010/main" val="223685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25</a:t>
            </a:fld>
            <a:endParaRPr lang="en-US" altLang="ko-KR" sz="1400">
              <a:solidFill>
                <a:schemeClr val="bg2"/>
              </a:solidFill>
            </a:endParaRPr>
          </a:p>
        </p:txBody>
      </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3200" dirty="0"/>
              <a:t>Setup Time and Hold Time</a:t>
            </a:r>
            <a:endParaRPr kumimoji="1" lang="en-US" altLang="ko-KR" sz="3200" dirty="0">
              <a:solidFill>
                <a:schemeClr val="tx2"/>
              </a:solidFill>
            </a:endParaRPr>
          </a:p>
        </p:txBody>
      </p:sp>
      <p:sp>
        <p:nvSpPr>
          <p:cNvPr id="7" name="TextBox 6"/>
          <p:cNvSpPr txBox="1"/>
          <p:nvPr/>
        </p:nvSpPr>
        <p:spPr>
          <a:xfrm>
            <a:off x="3048000" y="1279768"/>
            <a:ext cx="6248400" cy="338554"/>
          </a:xfrm>
          <a:prstGeom prst="rect">
            <a:avLst/>
          </a:prstGeom>
          <a:noFill/>
        </p:spPr>
        <p:txBody>
          <a:bodyPr wrap="square" rtlCol="0">
            <a:spAutoFit/>
          </a:bodyPr>
          <a:lstStyle/>
          <a:p>
            <a:endParaRPr lang="ko-KR" altLang="en-US" dirty="0"/>
          </a:p>
        </p:txBody>
      </p:sp>
      <p:sp>
        <p:nvSpPr>
          <p:cNvPr id="4" name="Rectangle 7"/>
          <p:cNvSpPr>
            <a:spLocks noChangeArrowheads="1"/>
          </p:cNvSpPr>
          <p:nvPr/>
        </p:nvSpPr>
        <p:spPr bwMode="auto">
          <a:xfrm>
            <a:off x="375920" y="3360479"/>
            <a:ext cx="743780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127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endParaRPr>
          </a:p>
        </p:txBody>
      </p:sp>
      <p:sp>
        <p:nvSpPr>
          <p:cNvPr id="2" name="TextBox 1"/>
          <p:cNvSpPr txBox="1"/>
          <p:nvPr/>
        </p:nvSpPr>
        <p:spPr>
          <a:xfrm>
            <a:off x="228600" y="685800"/>
            <a:ext cx="8642153" cy="5539978"/>
          </a:xfrm>
          <a:prstGeom prst="rect">
            <a:avLst/>
          </a:prstGeom>
          <a:noFill/>
        </p:spPr>
        <p:txBody>
          <a:bodyPr wrap="square" rtlCol="0">
            <a:spAutoFit/>
          </a:bodyPr>
          <a:lstStyle/>
          <a:p>
            <a:endParaRPr lang="en-US" altLang="ko-KR" dirty="0"/>
          </a:p>
          <a:p>
            <a:r>
              <a:rPr lang="en-US" altLang="ko-KR" sz="1400" b="1" dirty="0"/>
              <a:t>§ Timing</a:t>
            </a:r>
            <a:r>
              <a:rPr lang="ko-KR" altLang="en-US" sz="1400" b="1" dirty="0"/>
              <a:t>은 “</a:t>
            </a:r>
            <a:r>
              <a:rPr lang="ko-KR" altLang="en-US" sz="1400" b="1" dirty="0" err="1"/>
              <a:t>길이”가</a:t>
            </a:r>
            <a:r>
              <a:rPr lang="ko-KR" altLang="en-US" sz="1400" b="1" dirty="0"/>
              <a:t> 아닌 “</a:t>
            </a:r>
            <a:r>
              <a:rPr lang="en-US" altLang="ko-KR" sz="1400" b="1" dirty="0"/>
              <a:t>Delay</a:t>
            </a:r>
            <a:r>
              <a:rPr lang="en-US" altLang="ko-KR" sz="1400" dirty="0"/>
              <a:t>”</a:t>
            </a:r>
          </a:p>
          <a:p>
            <a:r>
              <a:rPr lang="ko-KR" altLang="en-US" sz="1400" dirty="0"/>
              <a:t>그렇다면 이러한 </a:t>
            </a:r>
            <a:r>
              <a:rPr lang="en-US" altLang="ko-KR" sz="1400" dirty="0"/>
              <a:t>Setup/Hold Time Violation</a:t>
            </a:r>
            <a:r>
              <a:rPr lang="ko-KR" altLang="en-US" sz="1400" dirty="0"/>
              <a:t>이 발생되지 않게 하기 위해선 어떻게 해야 할까요</a:t>
            </a:r>
            <a:r>
              <a:rPr lang="en-US" altLang="ko-KR" sz="1400" dirty="0"/>
              <a:t>?</a:t>
            </a:r>
          </a:p>
          <a:p>
            <a:r>
              <a:rPr lang="ko-KR" altLang="en-US" sz="1400" dirty="0"/>
              <a:t>위의 그림에서 보듯이 결국은 </a:t>
            </a:r>
            <a:r>
              <a:rPr lang="en-US" altLang="ko-KR" sz="1400" dirty="0"/>
              <a:t>Clock</a:t>
            </a:r>
            <a:r>
              <a:rPr lang="ko-KR" altLang="en-US" sz="1400" dirty="0"/>
              <a:t>의 </a:t>
            </a:r>
            <a:r>
              <a:rPr lang="en-US" altLang="ko-KR" sz="1400" dirty="0"/>
              <a:t>Delay</a:t>
            </a:r>
            <a:r>
              <a:rPr lang="ko-KR" altLang="en-US" sz="1400" dirty="0"/>
              <a:t>와 </a:t>
            </a:r>
            <a:r>
              <a:rPr lang="en-US" altLang="ko-KR" sz="1400" dirty="0"/>
              <a:t>Data</a:t>
            </a:r>
            <a:r>
              <a:rPr lang="ko-KR" altLang="en-US" sz="1400" dirty="0"/>
              <a:t>의 </a:t>
            </a:r>
            <a:r>
              <a:rPr lang="en-US" altLang="ko-KR" sz="1400" dirty="0"/>
              <a:t>Delay</a:t>
            </a:r>
            <a:r>
              <a:rPr lang="ko-KR" altLang="en-US" sz="1400" dirty="0"/>
              <a:t>를 고려해서 </a:t>
            </a:r>
            <a:r>
              <a:rPr lang="en-US" altLang="ko-KR" sz="1400" dirty="0"/>
              <a:t>Setup Time</a:t>
            </a:r>
            <a:r>
              <a:rPr lang="ko-KR" altLang="en-US" sz="1400" dirty="0"/>
              <a:t>과 </a:t>
            </a:r>
            <a:r>
              <a:rPr lang="en-US" altLang="ko-KR" sz="1400" dirty="0"/>
              <a:t>Hold Time</a:t>
            </a:r>
            <a:r>
              <a:rPr lang="ko-KR" altLang="en-US" sz="1400" dirty="0"/>
              <a:t>의 </a:t>
            </a:r>
            <a:r>
              <a:rPr lang="en-US" altLang="ko-KR" sz="1400" dirty="0"/>
              <a:t>Margin</a:t>
            </a:r>
            <a:r>
              <a:rPr lang="ko-KR" altLang="en-US" sz="1400" dirty="0"/>
              <a:t>안에 들어오게 설계를 하면 됩니다</a:t>
            </a:r>
            <a:r>
              <a:rPr lang="en-US" altLang="ko-KR" sz="1400" dirty="0"/>
              <a:t>.</a:t>
            </a:r>
          </a:p>
          <a:p>
            <a:r>
              <a:rPr lang="ko-KR" altLang="en-US" sz="1400" dirty="0"/>
              <a:t>여기서 중요한 점은 “</a:t>
            </a:r>
            <a:r>
              <a:rPr lang="ko-KR" altLang="en-US" sz="1400" dirty="0" err="1"/>
              <a:t>길이”를</a:t>
            </a:r>
            <a:r>
              <a:rPr lang="ko-KR" altLang="en-US" sz="1400" dirty="0"/>
              <a:t> 맞추는 것이 아니고 “</a:t>
            </a:r>
            <a:r>
              <a:rPr lang="en-US" altLang="ko-KR" sz="1400" dirty="0"/>
              <a:t>Delay”</a:t>
            </a:r>
            <a:r>
              <a:rPr lang="ko-KR" altLang="en-US" sz="1400" dirty="0"/>
              <a:t>를 맞춰야 한다는 겁니다</a:t>
            </a:r>
            <a:r>
              <a:rPr lang="en-US" altLang="ko-KR" sz="1400" dirty="0"/>
              <a:t>.</a:t>
            </a:r>
          </a:p>
          <a:p>
            <a:r>
              <a:rPr lang="ko-KR" altLang="en-US" sz="1400" dirty="0"/>
              <a:t>왜냐하면 같은 길이라고 할지라도 </a:t>
            </a:r>
            <a:r>
              <a:rPr lang="en-US" altLang="ko-KR" sz="1400" dirty="0" err="1"/>
              <a:t>Microstrip</a:t>
            </a:r>
            <a:r>
              <a:rPr lang="ko-KR" altLang="en-US" sz="1400" dirty="0"/>
              <a:t>과 </a:t>
            </a:r>
            <a:r>
              <a:rPr lang="en-US" altLang="ko-KR" sz="1400" dirty="0" err="1"/>
              <a:t>Stripline</a:t>
            </a:r>
            <a:r>
              <a:rPr lang="ko-KR" altLang="en-US" sz="1400" dirty="0"/>
              <a:t>의 </a:t>
            </a:r>
            <a:r>
              <a:rPr lang="en-US" altLang="ko-KR" sz="1400" dirty="0"/>
              <a:t>Delay</a:t>
            </a:r>
            <a:r>
              <a:rPr lang="ko-KR" altLang="en-US" sz="1400" dirty="0"/>
              <a:t>는 차이가 나기 때문입니다</a:t>
            </a:r>
            <a:r>
              <a:rPr lang="en-US" altLang="ko-KR" sz="1400" dirty="0"/>
              <a:t>.</a:t>
            </a:r>
          </a:p>
          <a:p>
            <a:r>
              <a:rPr lang="ko-KR" altLang="en-US" sz="1400" dirty="0"/>
              <a:t>아래의 그림 및 표는 길이 등 다른 조건은 모두 동일하고 구조만 </a:t>
            </a:r>
            <a:r>
              <a:rPr lang="en-US" altLang="ko-KR" sz="1400" dirty="0" err="1"/>
              <a:t>Microstrip</a:t>
            </a:r>
            <a:r>
              <a:rPr lang="ko-KR" altLang="en-US" sz="1400" dirty="0"/>
              <a:t>과 </a:t>
            </a:r>
            <a:r>
              <a:rPr lang="en-US" altLang="ko-KR" sz="1400" dirty="0" err="1"/>
              <a:t>Stripline</a:t>
            </a:r>
            <a:r>
              <a:rPr lang="ko-KR" altLang="en-US" sz="1400" dirty="0"/>
              <a:t>으로 구현한 </a:t>
            </a:r>
            <a:r>
              <a:rPr lang="en-US" altLang="ko-KR" sz="1400" dirty="0"/>
              <a:t>Simulation </a:t>
            </a:r>
            <a:r>
              <a:rPr lang="ko-KR" altLang="en-US" sz="1400" dirty="0"/>
              <a:t>결과입니다</a:t>
            </a:r>
            <a:r>
              <a:rPr lang="en-US" altLang="ko-KR" sz="1400" dirty="0"/>
              <a:t>. </a:t>
            </a:r>
          </a:p>
          <a:p>
            <a:endParaRPr lang="en-US" altLang="ko-KR" sz="1400" dirty="0"/>
          </a:p>
          <a:p>
            <a:r>
              <a:rPr lang="ko-KR" altLang="en-US" sz="1400" dirty="0"/>
              <a:t>위의 결과를 보면 알 수 있듯이 파형이나 특성 등에는 큰 차이가 없으나 </a:t>
            </a:r>
            <a:r>
              <a:rPr lang="en-US" altLang="ko-KR" sz="1400" dirty="0"/>
              <a:t>Flight Time </a:t>
            </a:r>
            <a:r>
              <a:rPr lang="ko-KR" altLang="en-US" sz="1400" dirty="0"/>
              <a:t>즉</a:t>
            </a:r>
            <a:r>
              <a:rPr lang="en-US" altLang="ko-KR" sz="1400" dirty="0"/>
              <a:t>, Delay</a:t>
            </a:r>
            <a:r>
              <a:rPr lang="ko-KR" altLang="en-US" sz="1400" dirty="0"/>
              <a:t>는 차이가 난다는 것을 알 수 있습니다</a:t>
            </a:r>
            <a:r>
              <a:rPr lang="en-US" altLang="ko-KR" sz="1400" dirty="0"/>
              <a:t>.</a:t>
            </a:r>
          </a:p>
          <a:p>
            <a:r>
              <a:rPr lang="ko-KR" altLang="en-US" sz="1400" dirty="0"/>
              <a:t>다음의 수식을 보면 일반적으로 </a:t>
            </a:r>
            <a:r>
              <a:rPr lang="en-US" altLang="ko-KR" sz="1400" dirty="0" err="1"/>
              <a:t>Microstrip</a:t>
            </a:r>
            <a:r>
              <a:rPr lang="en-US" altLang="ko-KR" sz="1400" dirty="0"/>
              <a:t> </a:t>
            </a:r>
            <a:r>
              <a:rPr lang="ko-KR" altLang="en-US" sz="1400" dirty="0"/>
              <a:t>구조에서 속도가 더 빠르다는 것을 알 수 있습니다</a:t>
            </a:r>
            <a:r>
              <a:rPr lang="en-US" altLang="ko-KR" sz="1400" dirty="0"/>
              <a:t>.</a:t>
            </a:r>
          </a:p>
          <a:p>
            <a:endParaRPr lang="en-US" altLang="ko-KR" sz="1400" dirty="0"/>
          </a:p>
          <a:p>
            <a:endParaRPr lang="en-US" altLang="ko-KR" sz="1400" dirty="0"/>
          </a:p>
          <a:p>
            <a:endParaRPr lang="en-US" altLang="ko-KR" sz="1400" dirty="0"/>
          </a:p>
          <a:p>
            <a:endParaRPr lang="en-US" altLang="ko-KR" sz="1400" dirty="0"/>
          </a:p>
          <a:p>
            <a:r>
              <a:rPr lang="ko-KR" altLang="en-US" sz="1400" dirty="0"/>
              <a:t>여기서 </a:t>
            </a:r>
            <a:r>
              <a:rPr lang="en-US" altLang="ko-KR" sz="1400" dirty="0"/>
              <a:t>v</a:t>
            </a:r>
            <a:r>
              <a:rPr lang="ko-KR" altLang="en-US" sz="1400" dirty="0"/>
              <a:t>는 </a:t>
            </a:r>
            <a:r>
              <a:rPr lang="en-US" altLang="ko-KR" sz="1400" dirty="0"/>
              <a:t>propagation velocity</a:t>
            </a:r>
            <a:r>
              <a:rPr lang="ko-KR" altLang="en-US" sz="1400" dirty="0"/>
              <a:t>이며</a:t>
            </a:r>
            <a:r>
              <a:rPr lang="en-US" altLang="ko-KR" sz="1400" dirty="0"/>
              <a:t>, c</a:t>
            </a:r>
            <a:r>
              <a:rPr lang="ko-KR" altLang="en-US" sz="1400" dirty="0"/>
              <a:t>는 빛의 속도</a:t>
            </a:r>
            <a:r>
              <a:rPr lang="en-US" altLang="ko-KR" sz="1400" dirty="0"/>
              <a:t>, </a:t>
            </a:r>
            <a:r>
              <a:rPr lang="en-US" altLang="ko-KR" sz="1400" dirty="0" err="1"/>
              <a:t>er</a:t>
            </a:r>
            <a:r>
              <a:rPr lang="ko-KR" altLang="en-US" sz="1400" dirty="0"/>
              <a:t>은 유전율</a:t>
            </a:r>
            <a:r>
              <a:rPr lang="en-US" altLang="ko-KR" sz="1400" dirty="0"/>
              <a:t>, TD</a:t>
            </a:r>
            <a:r>
              <a:rPr lang="ko-KR" altLang="en-US" sz="1400" dirty="0"/>
              <a:t>는 </a:t>
            </a:r>
            <a:r>
              <a:rPr lang="en-US" altLang="ko-KR" sz="1400" dirty="0"/>
              <a:t>time delay, </a:t>
            </a:r>
            <a:r>
              <a:rPr lang="ko-KR" altLang="en-US" sz="1400" dirty="0"/>
              <a:t>그리고 </a:t>
            </a:r>
            <a:r>
              <a:rPr lang="en-US" altLang="ko-KR" sz="1400" dirty="0"/>
              <a:t>x</a:t>
            </a:r>
            <a:r>
              <a:rPr lang="ko-KR" altLang="en-US" sz="1400" dirty="0"/>
              <a:t>는</a:t>
            </a:r>
            <a:r>
              <a:rPr lang="en-US" altLang="ko-KR" sz="1400" dirty="0"/>
              <a:t>Transmission Line</a:t>
            </a:r>
            <a:r>
              <a:rPr lang="ko-KR" altLang="en-US" sz="1400" dirty="0"/>
              <a:t>의 길이를 의미합니다</a:t>
            </a:r>
            <a:r>
              <a:rPr lang="en-US" altLang="ko-KR" sz="1400" dirty="0"/>
              <a:t>.</a:t>
            </a:r>
          </a:p>
          <a:p>
            <a:r>
              <a:rPr lang="ko-KR" altLang="en-US" sz="1400" dirty="0"/>
              <a:t>예를 들어 같은 </a:t>
            </a:r>
            <a:r>
              <a:rPr lang="en-US" altLang="ko-KR" sz="1400" dirty="0"/>
              <a:t>Bus</a:t>
            </a:r>
            <a:r>
              <a:rPr lang="ko-KR" altLang="en-US" sz="1400" dirty="0"/>
              <a:t>의 </a:t>
            </a:r>
            <a:r>
              <a:rPr lang="en-US" altLang="ko-KR" sz="1400" dirty="0"/>
              <a:t>Signal </a:t>
            </a:r>
            <a:r>
              <a:rPr lang="ko-KR" altLang="en-US" sz="1400" dirty="0"/>
              <a:t>중 어떤 </a:t>
            </a:r>
            <a:r>
              <a:rPr lang="en-US" altLang="ko-KR" sz="1400" dirty="0"/>
              <a:t>net</a:t>
            </a:r>
            <a:r>
              <a:rPr lang="ko-KR" altLang="en-US" sz="1400" dirty="0"/>
              <a:t>은 </a:t>
            </a:r>
            <a:r>
              <a:rPr lang="en-US" altLang="ko-KR" sz="1400" dirty="0" err="1"/>
              <a:t>Stripline</a:t>
            </a:r>
            <a:r>
              <a:rPr lang="ko-KR" altLang="en-US" sz="1400" dirty="0"/>
              <a:t>에 배선을 하고 어떤 </a:t>
            </a:r>
            <a:r>
              <a:rPr lang="en-US" altLang="ko-KR" sz="1400" dirty="0"/>
              <a:t>net</a:t>
            </a:r>
            <a:r>
              <a:rPr lang="ko-KR" altLang="en-US" sz="1400" dirty="0"/>
              <a:t>은 </a:t>
            </a:r>
            <a:r>
              <a:rPr lang="en-US" altLang="ko-KR" sz="1400" dirty="0" err="1"/>
              <a:t>Microstrip</a:t>
            </a:r>
            <a:r>
              <a:rPr lang="ko-KR" altLang="en-US" sz="1400" dirty="0"/>
              <a:t>에 배선을 한 경우 길이를 동일하게 설계했더라도 </a:t>
            </a:r>
            <a:r>
              <a:rPr lang="en-US" altLang="ko-KR" sz="1400" dirty="0"/>
              <a:t>System</a:t>
            </a:r>
            <a:r>
              <a:rPr lang="ko-KR" altLang="en-US" sz="1400" dirty="0"/>
              <a:t>이 정상적인 동작을 하지 않을 수도 있다는 말입니다</a:t>
            </a:r>
            <a:r>
              <a:rPr lang="en-US" altLang="ko-KR" sz="1400" dirty="0"/>
              <a:t>.</a:t>
            </a:r>
          </a:p>
          <a:p>
            <a:r>
              <a:rPr lang="en-US" altLang="ko-KR" sz="1400" dirty="0"/>
              <a:t> </a:t>
            </a:r>
          </a:p>
          <a:p>
            <a:r>
              <a:rPr lang="ko-KR" altLang="en-US" sz="1400" dirty="0"/>
              <a:t>이렇듯 </a:t>
            </a:r>
            <a:r>
              <a:rPr lang="en-US" altLang="ko-KR" sz="1400" dirty="0"/>
              <a:t>Timing</a:t>
            </a:r>
            <a:r>
              <a:rPr lang="ko-KR" altLang="en-US" sz="1400" dirty="0"/>
              <a:t>은 길이를 맞춘다고 되는 것이 아니고 </a:t>
            </a:r>
            <a:r>
              <a:rPr lang="en-US" altLang="ko-KR" sz="1400" dirty="0"/>
              <a:t>Delay</a:t>
            </a:r>
            <a:r>
              <a:rPr lang="ko-KR" altLang="en-US" sz="1400" dirty="0"/>
              <a:t>를 맞춰야 되는 문제이므로 </a:t>
            </a:r>
            <a:r>
              <a:rPr lang="en-US" altLang="ko-KR" sz="1400" dirty="0"/>
              <a:t>System</a:t>
            </a:r>
            <a:r>
              <a:rPr lang="ko-KR" altLang="en-US" sz="1400" dirty="0"/>
              <a:t>의속도가 점점 더 </a:t>
            </a:r>
            <a:r>
              <a:rPr lang="ko-KR" altLang="en-US" sz="1400" dirty="0" err="1"/>
              <a:t>빨라짐에</a:t>
            </a:r>
            <a:r>
              <a:rPr lang="ko-KR" altLang="en-US" sz="1400" dirty="0"/>
              <a:t> 따라 </a:t>
            </a:r>
            <a:r>
              <a:rPr lang="en-US" altLang="ko-KR" sz="1400" dirty="0"/>
              <a:t>Timing</a:t>
            </a:r>
            <a:r>
              <a:rPr lang="ko-KR" altLang="en-US" sz="1400" dirty="0"/>
              <a:t>을 맞추기 위해서는 더 많은 신경을 써야만 합니다</a:t>
            </a:r>
            <a:r>
              <a:rPr lang="en-US" altLang="ko-KR" sz="1400" dirty="0"/>
              <a:t>.</a:t>
            </a:r>
          </a:p>
          <a:p>
            <a:endParaRPr lang="ko-KR" altLang="en-US" dirty="0"/>
          </a:p>
        </p:txBody>
      </p:sp>
      <p:pic>
        <p:nvPicPr>
          <p:cNvPr id="11" name="Picture 3" descr="http://www.internex.co.kr/design/upload_file/editor/internex/.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 y="3740551"/>
            <a:ext cx="2291080" cy="63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85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303E9162-0049-4299-B394-4821FAD3BEF0}" type="slidenum">
              <a:rPr lang="en-US" altLang="ko-KR" sz="1400" smtClean="0">
                <a:solidFill>
                  <a:schemeClr val="bg2"/>
                </a:solidFill>
              </a:rPr>
              <a:pPr/>
              <a:t>26</a:t>
            </a:fld>
            <a:endParaRPr lang="en-US" altLang="ko-KR" sz="1400">
              <a:solidFill>
                <a:schemeClr val="bg2"/>
              </a:solidFill>
            </a:endParaRPr>
          </a:p>
        </p:txBody>
      </p:sp>
      <p:sp>
        <p:nvSpPr>
          <p:cNvPr id="23556" name="Rectangle 5"/>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3200" dirty="0"/>
              <a:t>Setup Time and Hold Time</a:t>
            </a:r>
            <a:endParaRPr kumimoji="1" lang="en-US" altLang="ko-KR" sz="3200" dirty="0">
              <a:solidFill>
                <a:schemeClr val="tx2"/>
              </a:solidFill>
            </a:endParaRPr>
          </a:p>
        </p:txBody>
      </p:sp>
      <p:sp>
        <p:nvSpPr>
          <p:cNvPr id="7" name="TextBox 6"/>
          <p:cNvSpPr txBox="1"/>
          <p:nvPr/>
        </p:nvSpPr>
        <p:spPr>
          <a:xfrm>
            <a:off x="3048000" y="1279768"/>
            <a:ext cx="6248400" cy="338554"/>
          </a:xfrm>
          <a:prstGeom prst="rect">
            <a:avLst/>
          </a:prstGeom>
          <a:noFill/>
        </p:spPr>
        <p:txBody>
          <a:bodyPr wrap="square" rtlCol="0">
            <a:spAutoFit/>
          </a:bodyPr>
          <a:lstStyle/>
          <a:p>
            <a:endParaRPr lang="ko-KR" altLang="en-US" dirty="0"/>
          </a:p>
        </p:txBody>
      </p:sp>
      <p:sp>
        <p:nvSpPr>
          <p:cNvPr id="4" name="Rectangle 7"/>
          <p:cNvSpPr>
            <a:spLocks noChangeArrowheads="1"/>
          </p:cNvSpPr>
          <p:nvPr/>
        </p:nvSpPr>
        <p:spPr bwMode="auto">
          <a:xfrm>
            <a:off x="375920" y="3360479"/>
            <a:ext cx="743780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127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ko-KR" sz="1000" b="0" i="0" u="none" strike="noStrike" cap="none" normalizeH="0" baseline="0" dirty="0">
              <a:ln>
                <a:noFill/>
              </a:ln>
              <a:solidFill>
                <a:srgbClr val="444444"/>
              </a:solidFill>
              <a:effectLst/>
              <a:latin typeface="Malgun Gothic" panose="020B0503020000020004" pitchFamily="34" charset="-127"/>
              <a:ea typeface="Malgun Gothic" panose="020B0503020000020004" pitchFamily="34" charset="-127"/>
            </a:endParaRPr>
          </a:p>
        </p:txBody>
      </p:sp>
      <p:pic>
        <p:nvPicPr>
          <p:cNvPr id="9" name="Picture 2" descr="http://www.internex.co.kr/design/upload_file/editor/internex/%20%EB%B0%8F%20%ED%91%9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6858000" cy="5945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61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E2375B5A-672E-48BD-9C90-584982BE8429}" type="slidenum">
              <a:rPr lang="en-US" altLang="ko-KR" sz="1400" smtClean="0">
                <a:solidFill>
                  <a:schemeClr val="bg2"/>
                </a:solidFill>
              </a:rPr>
              <a:pPr/>
              <a:t>27</a:t>
            </a:fld>
            <a:endParaRPr lang="en-US" altLang="ko-KR" sz="1400">
              <a:solidFill>
                <a:schemeClr val="bg2"/>
              </a:solidFill>
            </a:endParaRPr>
          </a:p>
        </p:txBody>
      </p:sp>
      <p:pic>
        <p:nvPicPr>
          <p:cNvPr id="24579" name="Picture 2" descr="AACFLQ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027613"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Graphic Symbols</a:t>
            </a:r>
          </a:p>
        </p:txBody>
      </p:sp>
      <p:sp>
        <p:nvSpPr>
          <p:cNvPr id="2" name="TextBox 1"/>
          <p:cNvSpPr txBox="1"/>
          <p:nvPr/>
        </p:nvSpPr>
        <p:spPr>
          <a:xfrm>
            <a:off x="2209800" y="3429000"/>
            <a:ext cx="4826962" cy="338554"/>
          </a:xfrm>
          <a:prstGeom prst="rect">
            <a:avLst/>
          </a:prstGeom>
          <a:noFill/>
        </p:spPr>
        <p:txBody>
          <a:bodyPr wrap="none" rtlCol="0">
            <a:spAutoFit/>
          </a:bodyPr>
          <a:lstStyle/>
          <a:p>
            <a:r>
              <a:rPr lang="en-US" altLang="ko-KR" dirty="0"/>
              <a:t>dynamic indicator – response to the edge transition</a:t>
            </a:r>
            <a:endParaRPr lang="ko-KR" altLang="en-US" dirty="0"/>
          </a:p>
        </p:txBody>
      </p:sp>
      <p:cxnSp>
        <p:nvCxnSpPr>
          <p:cNvPr id="4" name="직선 화살표 연결선 3"/>
          <p:cNvCxnSpPr>
            <a:cxnSpLocks/>
          </p:cNvCxnSpPr>
          <p:nvPr/>
        </p:nvCxnSpPr>
        <p:spPr>
          <a:xfrm flipV="1">
            <a:off x="2438400" y="3124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ko-KR"/>
              <a:t>Other Flip-Flops</a:t>
            </a:r>
          </a:p>
        </p:txBody>
      </p:sp>
      <p:sp>
        <p:nvSpPr>
          <p:cNvPr id="25603" name="Rectangle 3"/>
          <p:cNvSpPr>
            <a:spLocks noGrp="1" noChangeArrowheads="1"/>
          </p:cNvSpPr>
          <p:nvPr>
            <p:ph idx="1"/>
          </p:nvPr>
        </p:nvSpPr>
        <p:spPr/>
        <p:txBody>
          <a:bodyPr/>
          <a:lstStyle/>
          <a:p>
            <a:pPr eaLnBrk="1" hangingPunct="1"/>
            <a:r>
              <a:rPr lang="en-US" altLang="ko-KR"/>
              <a:t>Each flip-flop is made of interconnection of gates.</a:t>
            </a:r>
          </a:p>
          <a:p>
            <a:pPr eaLnBrk="1" hangingPunct="1"/>
            <a:endParaRPr lang="en-US" altLang="ko-KR"/>
          </a:p>
          <a:p>
            <a:pPr eaLnBrk="1" hangingPunct="1"/>
            <a:r>
              <a:rPr lang="en-US" altLang="ko-KR"/>
              <a:t>The edge-triggered D flip-flop is the most efficient flip-flop since it requires the least number of gates.</a:t>
            </a:r>
          </a:p>
          <a:p>
            <a:pPr eaLnBrk="1" hangingPunct="1"/>
            <a:endParaRPr lang="en-US" altLang="ko-KR"/>
          </a:p>
          <a:p>
            <a:pPr eaLnBrk="1" hangingPunct="1"/>
            <a:r>
              <a:rPr lang="en-US" altLang="ko-KR"/>
              <a:t>Other flip-flops are made using the D flip-flop and extra logic.</a:t>
            </a:r>
          </a:p>
          <a:p>
            <a:pPr eaLnBrk="1" hangingPunct="1"/>
            <a:endParaRPr lang="en-US" altLang="ko-KR"/>
          </a:p>
          <a:p>
            <a:pPr eaLnBrk="1" hangingPunct="1"/>
            <a:r>
              <a:rPr lang="en-US" altLang="ko-KR"/>
              <a:t>Two flip-flops widely used are the </a:t>
            </a:r>
            <a:r>
              <a:rPr lang="en-US" altLang="ko-KR" b="1" i="1">
                <a:solidFill>
                  <a:srgbClr val="FF0000"/>
                </a:solidFill>
              </a:rPr>
              <a:t>JK</a:t>
            </a:r>
            <a:r>
              <a:rPr lang="en-US" altLang="ko-KR"/>
              <a:t> and</a:t>
            </a:r>
            <a:r>
              <a:rPr lang="en-US" altLang="ko-KR" b="1" i="1"/>
              <a:t> </a:t>
            </a:r>
            <a:r>
              <a:rPr lang="en-US" altLang="ko-KR" b="1" i="1">
                <a:solidFill>
                  <a:srgbClr val="FF0000"/>
                </a:solidFill>
              </a:rPr>
              <a:t>T</a:t>
            </a:r>
            <a:r>
              <a:rPr lang="en-US" altLang="ko-KR">
                <a:solidFill>
                  <a:srgbClr val="FF0000"/>
                </a:solidFill>
              </a:rPr>
              <a:t> </a:t>
            </a:r>
            <a:r>
              <a:rPr lang="en-US" altLang="ko-KR"/>
              <a:t>flip-flop.</a:t>
            </a:r>
          </a:p>
          <a:p>
            <a:pPr eaLnBrk="1" hangingPunct="1"/>
            <a:endParaRPr lang="en-US" altLang="ko-K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451A51CD-144C-4CBE-97E8-C818E31AA912}" type="slidenum">
              <a:rPr lang="en-US" altLang="ko-KR" sz="1400" smtClean="0">
                <a:solidFill>
                  <a:schemeClr val="bg2"/>
                </a:solidFill>
              </a:rPr>
              <a:pPr/>
              <a:t>28</a:t>
            </a:fld>
            <a:endParaRPr lang="en-US" altLang="ko-KR" sz="1400">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ko-KR"/>
              <a:t>JK Flip-Flop</a:t>
            </a:r>
          </a:p>
        </p:txBody>
      </p:sp>
      <p:sp>
        <p:nvSpPr>
          <p:cNvPr id="26627" name="Rectangle 3"/>
          <p:cNvSpPr>
            <a:spLocks noGrp="1" noChangeArrowheads="1"/>
          </p:cNvSpPr>
          <p:nvPr>
            <p:ph idx="1"/>
          </p:nvPr>
        </p:nvSpPr>
        <p:spPr/>
        <p:txBody>
          <a:bodyPr/>
          <a:lstStyle/>
          <a:p>
            <a:pPr eaLnBrk="1" hangingPunct="1"/>
            <a:r>
              <a:rPr lang="en-US" altLang="ko-KR"/>
              <a:t>Three flip-flop operations: Set, Reset, Complement output.</a:t>
            </a:r>
          </a:p>
          <a:p>
            <a:pPr eaLnBrk="1" hangingPunct="1"/>
            <a:endParaRPr lang="en-US" altLang="ko-KR"/>
          </a:p>
          <a:p>
            <a:pPr eaLnBrk="1" hangingPunct="1"/>
            <a:r>
              <a:rPr lang="en-US" altLang="ko-KR"/>
              <a:t>JK performs all three</a:t>
            </a:r>
          </a:p>
          <a:p>
            <a:pPr eaLnBrk="1" hangingPunct="1"/>
            <a:endParaRPr lang="en-US" altLang="ko-KR"/>
          </a:p>
          <a:p>
            <a:pPr eaLnBrk="1" hangingPunct="1"/>
            <a:endParaRPr lang="en-US" altLang="ko-K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DF84EAB-11DA-411B-B009-3118DCA3E04C}" type="slidenum">
              <a:rPr lang="en-US" altLang="ko-KR" sz="1400" smtClean="0">
                <a:solidFill>
                  <a:schemeClr val="bg2"/>
                </a:solidFill>
              </a:rPr>
              <a:pPr/>
              <a:t>29</a:t>
            </a:fld>
            <a:endParaRPr lang="en-US" altLang="ko-KR" sz="1400">
              <a:solidFill>
                <a:schemeClr val="bg2"/>
              </a:solidFill>
            </a:endParaRPr>
          </a:p>
        </p:txBody>
      </p:sp>
      <p:pic>
        <p:nvPicPr>
          <p:cNvPr id="26629" name="Picture 4" descr="AACFLQ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76200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CA60518C-5C0E-4D69-93D3-650E0B3E5F55}" type="slidenum">
              <a:rPr lang="en-US" altLang="ko-KR" smtClean="0"/>
              <a:pPr>
                <a:defRPr/>
              </a:pPr>
              <a:t>3</a:t>
            </a:fld>
            <a:endParaRPr lang="en-US" altLang="ko-KR"/>
          </a:p>
        </p:txBody>
      </p:sp>
      <p:sp>
        <p:nvSpPr>
          <p:cNvPr id="4" name="직사각형 3"/>
          <p:cNvSpPr/>
          <p:nvPr/>
        </p:nvSpPr>
        <p:spPr>
          <a:xfrm>
            <a:off x="152400" y="1020568"/>
            <a:ext cx="8839200" cy="5570756"/>
          </a:xfrm>
          <a:prstGeom prst="rect">
            <a:avLst/>
          </a:prstGeom>
        </p:spPr>
        <p:txBody>
          <a:bodyPr wrap="square">
            <a:spAutoFit/>
          </a:bodyPr>
          <a:lstStyle/>
          <a:p>
            <a:r>
              <a:rPr lang="en-US" altLang="ko-KR" sz="2000" dirty="0"/>
              <a:t>Two major types: depending on timing of their signals</a:t>
            </a:r>
          </a:p>
          <a:p>
            <a:pPr marL="285750" indent="-285750">
              <a:buFont typeface="Arial" panose="020B0604020202020204" pitchFamily="34" charset="0"/>
              <a:buChar char="•"/>
            </a:pPr>
            <a:r>
              <a:rPr lang="en-US" altLang="ko-KR" sz="2000" dirty="0"/>
              <a:t>Asynchronous sequential circuits (see Chapter 9) </a:t>
            </a:r>
          </a:p>
          <a:p>
            <a:pPr marL="742950" lvl="1" indent="-285750">
              <a:buFont typeface="Arial" panose="020B0604020202020204" pitchFamily="34" charset="0"/>
              <a:buChar char="•"/>
            </a:pPr>
            <a:r>
              <a:rPr lang="en-US" altLang="ko-KR" sz="2000" dirty="0"/>
              <a:t>The transition happens at any instant of time </a:t>
            </a:r>
          </a:p>
          <a:p>
            <a:pPr marL="742950" lvl="1" indent="-285750">
              <a:buFont typeface="Arial" panose="020B0604020202020204" pitchFamily="34" charset="0"/>
              <a:buChar char="•"/>
            </a:pPr>
            <a:r>
              <a:rPr lang="en-US" altLang="ko-KR" sz="2000" dirty="0"/>
              <a:t>Do not use clock pulses. Change of internal state occurs when there is a change in input variables </a:t>
            </a:r>
          </a:p>
          <a:p>
            <a:pPr marL="1200150" lvl="2" indent="-285750">
              <a:buFont typeface="Arial" panose="020B0604020202020204" pitchFamily="34" charset="0"/>
              <a:buChar char="•"/>
            </a:pPr>
            <a:r>
              <a:rPr lang="en-US" altLang="ko-KR" sz="2000" dirty="0"/>
              <a:t>Instability problem: may become unstable at times</a:t>
            </a:r>
          </a:p>
          <a:p>
            <a:pPr marL="742950" lvl="1" indent="-285750">
              <a:buFont typeface="Arial" panose="020B0604020202020204" pitchFamily="34" charset="0"/>
              <a:buChar char="•"/>
            </a:pPr>
            <a:r>
              <a:rPr lang="en-US" altLang="ko-KR" sz="2000" dirty="0"/>
              <a:t>Storage elements work as time-delay device</a:t>
            </a:r>
          </a:p>
          <a:p>
            <a:pPr marL="1200150" lvl="2" indent="-285750">
              <a:buFont typeface="Arial" panose="020B0604020202020204" pitchFamily="34" charset="0"/>
              <a:buChar char="•"/>
            </a:pPr>
            <a:r>
              <a:rPr lang="en-US" altLang="ko-KR" sz="2000" dirty="0"/>
              <a:t>May be regarded as a combinational circuit with feedback</a:t>
            </a:r>
          </a:p>
          <a:p>
            <a:pPr marL="1200150" lvl="2" indent="-285750">
              <a:buFont typeface="Arial" panose="020B0604020202020204" pitchFamily="34" charset="0"/>
              <a:buChar char="•"/>
            </a:pPr>
            <a:r>
              <a:rPr lang="en-US" altLang="ko-KR" sz="2000" dirty="0"/>
              <a:t>Storage element’s propagation delay provides the required storage</a:t>
            </a:r>
          </a:p>
          <a:p>
            <a:pPr marL="285750" indent="-285750">
              <a:buFont typeface="Arial" panose="020B0604020202020204" pitchFamily="34" charset="0"/>
              <a:buChar char="•"/>
            </a:pPr>
            <a:r>
              <a:rPr lang="en-US" altLang="ko-KR" sz="2000" dirty="0"/>
              <a:t>Synchronous sequential circuits</a:t>
            </a:r>
          </a:p>
          <a:p>
            <a:pPr marL="742950" lvl="1" indent="-285750">
              <a:buFont typeface="Arial" panose="020B0604020202020204" pitchFamily="34" charset="0"/>
              <a:buChar char="•"/>
            </a:pPr>
            <a:r>
              <a:rPr lang="en-US" altLang="ko-KR" sz="2000" dirty="0"/>
              <a:t>The transition happens at discrete instants of time </a:t>
            </a:r>
          </a:p>
          <a:p>
            <a:pPr marL="742950" lvl="1" indent="-285750">
              <a:buFont typeface="Arial" panose="020B0604020202020204" pitchFamily="34" charset="0"/>
              <a:buChar char="•"/>
            </a:pPr>
            <a:r>
              <a:rPr lang="en-US" altLang="ko-KR" sz="2000" dirty="0"/>
              <a:t>The circuit responds only to pulses on particular inputs </a:t>
            </a:r>
          </a:p>
          <a:p>
            <a:pPr marL="742950" lvl="1" indent="-285750">
              <a:buFont typeface="Arial" panose="020B0604020202020204" pitchFamily="34" charset="0"/>
              <a:buChar char="•"/>
            </a:pPr>
            <a:r>
              <a:rPr lang="en-US" altLang="ko-KR" sz="2000" dirty="0"/>
              <a:t>Storage elements are affected only with the arrival of each pulse</a:t>
            </a:r>
          </a:p>
          <a:p>
            <a:pPr marL="742950" lvl="1" indent="-285750">
              <a:buFont typeface="Arial" panose="020B0604020202020204" pitchFamily="34" charset="0"/>
              <a:buChar char="•"/>
            </a:pPr>
            <a:r>
              <a:rPr lang="en-US" altLang="ko-KR" sz="2000" dirty="0"/>
              <a:t>The clock pulses determine when computational activity will occur within the circuit, and other signals determine what change will take place affecting the storage elements and the outputs</a:t>
            </a:r>
          </a:p>
          <a:p>
            <a:pPr marL="742950" lvl="1" indent="-285750">
              <a:buFont typeface="Arial" panose="020B0604020202020204" pitchFamily="34" charset="0"/>
              <a:buChar char="•"/>
            </a:pPr>
            <a:endParaRPr lang="ko-KR" altLang="en-US" dirty="0"/>
          </a:p>
        </p:txBody>
      </p:sp>
      <p:sp>
        <p:nvSpPr>
          <p:cNvPr id="6" name="Rectangle 4"/>
          <p:cNvSpPr>
            <a:spLocks noChangeArrowheads="1"/>
          </p:cNvSpPr>
          <p:nvPr/>
        </p:nvSpPr>
        <p:spPr bwMode="auto">
          <a:xfrm>
            <a:off x="152400" y="207069"/>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3200" dirty="0"/>
              <a:t>Types of Sequential Circuits</a:t>
            </a:r>
            <a:endParaRPr lang="ko-KR" altLang="en-US" sz="3200"/>
          </a:p>
        </p:txBody>
      </p:sp>
    </p:spTree>
    <p:extLst>
      <p:ext uri="{BB962C8B-B14F-4D97-AF65-F5344CB8AC3E}">
        <p14:creationId xmlns:p14="http://schemas.microsoft.com/office/powerpoint/2010/main" val="3655163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586C2CA-B36D-4B1E-9C5B-D57722E7126F}" type="slidenum">
              <a:rPr lang="en-US" altLang="ko-KR" sz="1400" smtClean="0">
                <a:solidFill>
                  <a:schemeClr val="bg2"/>
                </a:solidFill>
              </a:rPr>
              <a:pPr/>
              <a:t>30</a:t>
            </a:fld>
            <a:endParaRPr lang="en-US" altLang="ko-KR" sz="1400">
              <a:solidFill>
                <a:schemeClr val="bg2"/>
              </a:solidFill>
            </a:endParaRPr>
          </a:p>
        </p:txBody>
      </p:sp>
      <p:pic>
        <p:nvPicPr>
          <p:cNvPr id="27651" name="Picture 2" descr="AACFLQ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 y="3715488"/>
            <a:ext cx="7950200" cy="26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3"/>
          <p:cNvSpPr txBox="1">
            <a:spLocks noChangeArrowheads="1"/>
          </p:cNvSpPr>
          <p:nvPr/>
        </p:nvSpPr>
        <p:spPr bwMode="auto">
          <a:xfrm>
            <a:off x="609600" y="1143000"/>
            <a:ext cx="75692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2400" dirty="0"/>
              <a:t>JK Flip-Flop: D=JQ'+K'Q</a:t>
            </a:r>
          </a:p>
          <a:p>
            <a:r>
              <a:rPr lang="en-US" altLang="ko-KR" sz="2400" dirty="0"/>
              <a:t>J=0, K=0: D=Q ⇒ Q no change</a:t>
            </a:r>
          </a:p>
          <a:p>
            <a:r>
              <a:rPr lang="en-US" altLang="ko-KR" sz="2400" dirty="0"/>
              <a:t>J=0, K=1: D=0 ⇒ Q =0 reset to 0</a:t>
            </a:r>
          </a:p>
          <a:p>
            <a:r>
              <a:rPr lang="en-US" altLang="ko-KR" sz="2400" dirty="0"/>
              <a:t>J=1, K=0: D=1 ⇒ Q =1 set to 1</a:t>
            </a:r>
          </a:p>
          <a:p>
            <a:r>
              <a:rPr lang="en-US" altLang="ko-KR" sz="2400" dirty="0"/>
              <a:t>J=1, K=1: D=Q’ ⇒ Q =Q’ complement output</a:t>
            </a:r>
          </a:p>
        </p:txBody>
      </p:sp>
      <p:sp>
        <p:nvSpPr>
          <p:cNvPr id="27653"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JK Flip-Flop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CBABF2B-BECD-496E-9A1E-56AAEF1CC327}" type="slidenum">
              <a:rPr lang="en-US" altLang="ko-KR" sz="1400" smtClean="0">
                <a:solidFill>
                  <a:schemeClr val="bg2"/>
                </a:solidFill>
              </a:rPr>
              <a:pPr/>
              <a:t>31</a:t>
            </a:fld>
            <a:endParaRPr lang="en-US" altLang="ko-KR" sz="1400">
              <a:solidFill>
                <a:schemeClr val="bg2"/>
              </a:solidFill>
            </a:endParaRPr>
          </a:p>
        </p:txBody>
      </p:sp>
      <p:pic>
        <p:nvPicPr>
          <p:cNvPr id="28675" name="Picture 2" descr="AACFLQH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514600"/>
            <a:ext cx="8958262"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T Flip-Flop</a:t>
            </a:r>
          </a:p>
        </p:txBody>
      </p:sp>
      <p:sp>
        <p:nvSpPr>
          <p:cNvPr id="28677" name="Text Box 4"/>
          <p:cNvSpPr txBox="1">
            <a:spLocks noChangeArrowheads="1"/>
          </p:cNvSpPr>
          <p:nvPr/>
        </p:nvSpPr>
        <p:spPr bwMode="auto">
          <a:xfrm>
            <a:off x="762000" y="1219200"/>
            <a:ext cx="632961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T (Toggle) flip-flop is a complementing one.</a:t>
            </a:r>
          </a:p>
          <a:p>
            <a:endParaRPr lang="en-US" altLang="ko-KR" dirty="0"/>
          </a:p>
          <a:p>
            <a:r>
              <a:rPr lang="en-US" altLang="ko-KR" dirty="0"/>
              <a:t>T flip-flop is obtained from a JK when inputs J and K are tied together.</a:t>
            </a:r>
          </a:p>
          <a:p>
            <a:endParaRPr lang="en-US" altLang="ko-KR" dirty="0"/>
          </a:p>
          <a:p>
            <a:r>
              <a:rPr lang="en-US" altLang="ko-KR" dirty="0"/>
              <a:t>useful for designing binary counters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16B972A-60F5-4D85-A710-3437C9E71065}" type="slidenum">
              <a:rPr lang="en-US" altLang="ko-KR" sz="1400" smtClean="0">
                <a:solidFill>
                  <a:schemeClr val="bg2"/>
                </a:solidFill>
              </a:rPr>
              <a:pPr/>
              <a:t>32</a:t>
            </a:fld>
            <a:endParaRPr lang="en-US" altLang="ko-KR" sz="1400">
              <a:solidFill>
                <a:schemeClr val="bg2"/>
              </a:solidFill>
            </a:endParaRPr>
          </a:p>
        </p:txBody>
      </p:sp>
      <p:pic>
        <p:nvPicPr>
          <p:cNvPr id="29699" name="Picture 2" descr="AACFLQH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3200400"/>
            <a:ext cx="8958262"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3"/>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T Flip-Flop</a:t>
            </a:r>
          </a:p>
        </p:txBody>
      </p:sp>
      <p:sp>
        <p:nvSpPr>
          <p:cNvPr id="29701" name="Text Box 4"/>
          <p:cNvSpPr txBox="1">
            <a:spLocks noChangeArrowheads="1"/>
          </p:cNvSpPr>
          <p:nvPr/>
        </p:nvSpPr>
        <p:spPr bwMode="auto">
          <a:xfrm>
            <a:off x="762000" y="1401763"/>
            <a:ext cx="4948238"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If T=0 ( J=K=0) D=Q, output does not change.</a:t>
            </a:r>
          </a:p>
          <a:p>
            <a:r>
              <a:rPr lang="en-US" altLang="ko-KR" dirty="0"/>
              <a:t>If T=1 ( J=K=1) D=Q’ output is complemented.</a:t>
            </a:r>
          </a:p>
          <a:p>
            <a:endParaRPr lang="en-US" altLang="ko-KR" dirty="0"/>
          </a:p>
          <a:p>
            <a:r>
              <a:rPr lang="en-US" altLang="ko-KR" dirty="0"/>
              <a:t>A T flip-flop can also be made of D flip-flop and a XOR.</a:t>
            </a:r>
          </a:p>
          <a:p>
            <a:endParaRPr lang="en-US" altLang="ko-KR" dirty="0"/>
          </a:p>
          <a:p>
            <a:r>
              <a:rPr lang="en-US" altLang="ko-KR" dirty="0"/>
              <a:t>D = T </a:t>
            </a:r>
            <a:r>
              <a:rPr lang="ko-KR" altLang="en-US"/>
              <a:t>⊕</a:t>
            </a:r>
            <a:r>
              <a:rPr lang="en-US" altLang="ko-KR" dirty="0"/>
              <a:t> Q = TQ’ + T’Q</a:t>
            </a:r>
          </a:p>
          <a:p>
            <a:r>
              <a:rPr lang="en-US" altLang="ko-KR"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0396" y="109757"/>
            <a:ext cx="7886700" cy="1033243"/>
          </a:xfrm>
        </p:spPr>
        <p:txBody>
          <a:bodyPr/>
          <a:lstStyle/>
          <a:p>
            <a:pPr eaLnBrk="1" hangingPunct="1"/>
            <a:r>
              <a:rPr lang="en-US" altLang="ko-KR" sz="3200" dirty="0"/>
              <a:t>Characteristic Tables</a:t>
            </a:r>
            <a:br>
              <a:rPr lang="en-US" altLang="ko-KR" sz="3200" dirty="0"/>
            </a:br>
            <a:r>
              <a:rPr lang="en-US" altLang="ko-KR" sz="1800" dirty="0"/>
              <a:t>- defines the logical properties of a flip-flop by describing its operation in tabular form</a:t>
            </a:r>
            <a:endParaRPr lang="en-US" altLang="ko-KR" sz="3200" dirty="0"/>
          </a:p>
        </p:txBody>
      </p:sp>
      <p:sp>
        <p:nvSpPr>
          <p:cNvPr id="307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B99FCA7-4037-477B-B0CD-B6BB1BF04804}" type="slidenum">
              <a:rPr lang="en-US" altLang="ko-KR" sz="1400" smtClean="0">
                <a:solidFill>
                  <a:schemeClr val="bg2"/>
                </a:solidFill>
              </a:rPr>
              <a:pPr/>
              <a:t>33</a:t>
            </a:fld>
            <a:endParaRPr lang="en-US" altLang="ko-KR" sz="1400" dirty="0">
              <a:solidFill>
                <a:schemeClr val="bg2"/>
              </a:solidFill>
            </a:endParaRPr>
          </a:p>
        </p:txBody>
      </p:sp>
      <p:sp>
        <p:nvSpPr>
          <p:cNvPr id="6" name="직사각형 5"/>
          <p:cNvSpPr/>
          <p:nvPr/>
        </p:nvSpPr>
        <p:spPr>
          <a:xfrm>
            <a:off x="2286000" y="5468751"/>
            <a:ext cx="5334000" cy="1323439"/>
          </a:xfrm>
          <a:prstGeom prst="rect">
            <a:avLst/>
          </a:prstGeom>
        </p:spPr>
        <p:txBody>
          <a:bodyPr wrap="square">
            <a:spAutoFit/>
          </a:bodyPr>
          <a:lstStyle/>
          <a:p>
            <a:r>
              <a:rPr lang="en-US" altLang="ko-KR" sz="2000" dirty="0"/>
              <a:t>Characteristic equations </a:t>
            </a:r>
          </a:p>
          <a:p>
            <a:r>
              <a:rPr lang="en-US" altLang="ko-KR" sz="2000" dirty="0"/>
              <a:t>D flip-flop Q(t+1) = D </a:t>
            </a:r>
          </a:p>
          <a:p>
            <a:r>
              <a:rPr lang="en-US" altLang="ko-KR" sz="2000" dirty="0"/>
              <a:t>JK flip-flop Q(t+1) = JQ’+K’Q </a:t>
            </a:r>
          </a:p>
          <a:p>
            <a:r>
              <a:rPr lang="en-US" altLang="ko-KR" sz="2000" dirty="0"/>
              <a:t>T flop-flop Q(t+1) = T ⊕Q = TQ’ + T’Q</a:t>
            </a:r>
            <a:endParaRPr lang="ko-KR" altLang="en-US" sz="2000"/>
          </a:p>
        </p:txBody>
      </p:sp>
      <p:pic>
        <p:nvPicPr>
          <p:cNvPr id="8" name="5.1.jpg" descr="5.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63066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22C36D2-CDE9-4093-A66F-F681446306F5}" type="slidenum">
              <a:rPr lang="en-US" altLang="ko-KR" sz="1400" smtClean="0">
                <a:solidFill>
                  <a:schemeClr val="bg2"/>
                </a:solidFill>
              </a:rPr>
              <a:pPr/>
              <a:t>34</a:t>
            </a:fld>
            <a:endParaRPr lang="en-US" altLang="ko-KR" sz="1400">
              <a:solidFill>
                <a:schemeClr val="bg2"/>
              </a:solidFill>
            </a:endParaRPr>
          </a:p>
        </p:txBody>
      </p:sp>
      <p:sp>
        <p:nvSpPr>
          <p:cNvPr id="32771"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Direct Inputs</a:t>
            </a:r>
          </a:p>
        </p:txBody>
      </p:sp>
      <p:sp>
        <p:nvSpPr>
          <p:cNvPr id="32772" name="Text Box 5"/>
          <p:cNvSpPr txBox="1">
            <a:spLocks noChangeArrowheads="1"/>
          </p:cNvSpPr>
          <p:nvPr/>
        </p:nvSpPr>
        <p:spPr bwMode="auto">
          <a:xfrm>
            <a:off x="304801" y="1295400"/>
            <a:ext cx="86106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2000" dirty="0"/>
              <a:t>Some flip-flops have asynchronous inputs to force the flip-flop to a particular state.</a:t>
            </a:r>
          </a:p>
          <a:p>
            <a:endParaRPr lang="en-US" altLang="ko-KR" sz="2000" dirty="0"/>
          </a:p>
          <a:p>
            <a:r>
              <a:rPr lang="en-US" altLang="ko-KR" sz="2000" dirty="0"/>
              <a:t>Examples: Direct Set, Direct Reset.</a:t>
            </a:r>
          </a:p>
          <a:p>
            <a:endParaRPr lang="en-US" altLang="ko-KR" sz="2000" dirty="0"/>
          </a:p>
          <a:p>
            <a:r>
              <a:rPr lang="en-US" altLang="ko-KR" sz="2000" dirty="0"/>
              <a:t>The input that sets the flip-flop to 1 is called </a:t>
            </a:r>
            <a:r>
              <a:rPr lang="en-US" altLang="ko-KR" sz="2000" b="1" i="1" dirty="0">
                <a:solidFill>
                  <a:srgbClr val="FF0000"/>
                </a:solidFill>
              </a:rPr>
              <a:t>preset or direct set</a:t>
            </a:r>
            <a:r>
              <a:rPr lang="en-US" altLang="ko-KR" sz="2000" dirty="0"/>
              <a:t>.</a:t>
            </a:r>
          </a:p>
          <a:p>
            <a:endParaRPr lang="en-US" altLang="ko-KR" sz="2000" dirty="0"/>
          </a:p>
          <a:p>
            <a:r>
              <a:rPr lang="en-US" altLang="ko-KR" sz="2000" dirty="0"/>
              <a:t>The input that clears the flip-flop to 0 is called </a:t>
            </a:r>
            <a:r>
              <a:rPr lang="en-US" altLang="ko-KR" sz="2000" b="1" i="1" dirty="0">
                <a:solidFill>
                  <a:srgbClr val="FF0000"/>
                </a:solidFill>
              </a:rPr>
              <a:t>clear or direct reset</a:t>
            </a:r>
            <a:r>
              <a:rPr lang="en-US" altLang="ko-KR" sz="2000" dirty="0"/>
              <a:t>.</a:t>
            </a:r>
          </a:p>
          <a:p>
            <a:endParaRPr lang="en-US" altLang="ko-KR" sz="2000" dirty="0"/>
          </a:p>
          <a:p>
            <a:endParaRPr lang="en-US" altLang="ko-KR" sz="2000" dirty="0"/>
          </a:p>
          <a:p>
            <a:r>
              <a:rPr lang="en-US" altLang="ko-KR" sz="2000" b="1" i="1" u="sng" dirty="0"/>
              <a:t>Works independent of clock</a:t>
            </a:r>
            <a:r>
              <a:rPr lang="en-US" altLang="ko-KR" sz="2000" dirty="0"/>
              <a:t>.</a:t>
            </a:r>
          </a:p>
          <a:p>
            <a:endParaRPr lang="en-US" altLang="ko-KR" sz="2000" dirty="0"/>
          </a:p>
          <a:p>
            <a:r>
              <a:rPr lang="en-US" altLang="ko-KR" sz="2000" dirty="0"/>
              <a:t>when power is turned on in a digital system, the state of the flip-flops is unknown. the direct inputs are useful for bringing all flip-flops in the system to a known starting state prior to the clocked operation.</a:t>
            </a:r>
          </a:p>
          <a:p>
            <a:endParaRPr lang="en-US" altLang="ko-K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AC12F35-B7C9-4844-8EBA-517A0E6B489F}" type="slidenum">
              <a:rPr lang="en-US" altLang="ko-KR" sz="1400" smtClean="0">
                <a:solidFill>
                  <a:schemeClr val="bg2"/>
                </a:solidFill>
              </a:rPr>
              <a:pPr/>
              <a:t>35</a:t>
            </a:fld>
            <a:endParaRPr lang="en-US" altLang="ko-KR" sz="1400">
              <a:solidFill>
                <a:schemeClr val="bg2"/>
              </a:solidFill>
            </a:endParaRPr>
          </a:p>
        </p:txBody>
      </p:sp>
      <p:pic>
        <p:nvPicPr>
          <p:cNvPr id="33795" name="Picture 1026" descr="AACFLQI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95400"/>
            <a:ext cx="6096000"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1027"/>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Direct Inputs: Asynchronous Reset</a:t>
            </a:r>
          </a:p>
        </p:txBody>
      </p:sp>
      <p:sp>
        <p:nvSpPr>
          <p:cNvPr id="33797" name="직사각형 1"/>
          <p:cNvSpPr>
            <a:spLocks noChangeArrowheads="1"/>
          </p:cNvSpPr>
          <p:nvPr/>
        </p:nvSpPr>
        <p:spPr bwMode="auto">
          <a:xfrm>
            <a:off x="304800" y="1524000"/>
            <a:ext cx="23590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Char char="•"/>
            </a:pPr>
            <a:r>
              <a:rPr lang="en-US" altLang="ko-KR">
                <a:latin typeface="Tahoma" panose="020B0604030504040204" pitchFamily="34" charset="0"/>
                <a:ea typeface="굴림" panose="020B0600000101010101" pitchFamily="50" charset="-127"/>
              </a:rPr>
              <a:t> Note reset signal  for D flip flop</a:t>
            </a:r>
          </a:p>
          <a:p>
            <a:pPr eaLnBrk="1" hangingPunct="1">
              <a:spcBef>
                <a:spcPct val="50000"/>
              </a:spcBef>
              <a:buFontTx/>
              <a:buChar char="•"/>
            </a:pPr>
            <a:r>
              <a:rPr lang="en-US" altLang="ko-KR">
                <a:latin typeface="Tahoma" panose="020B0604030504040204" pitchFamily="34" charset="0"/>
                <a:ea typeface="굴림" panose="020B0600000101010101" pitchFamily="50" charset="-127"/>
              </a:rPr>
              <a:t> If R = 0, the output Q is cleared</a:t>
            </a:r>
          </a:p>
          <a:p>
            <a:pPr eaLnBrk="1" hangingPunct="1">
              <a:spcBef>
                <a:spcPct val="50000"/>
              </a:spcBef>
              <a:buFontTx/>
              <a:buChar char="•"/>
            </a:pPr>
            <a:r>
              <a:rPr lang="en-US" altLang="ko-KR">
                <a:latin typeface="Tahoma" panose="020B0604030504040204" pitchFamily="34" charset="0"/>
                <a:ea typeface="굴림" panose="020B0600000101010101" pitchFamily="50" charset="-127"/>
              </a:rPr>
              <a:t>This event can occur at any time, regardless of the value of the CLK</a:t>
            </a:r>
            <a:endParaRPr lang="ko-KR" altLang="en-US"/>
          </a:p>
        </p:txBody>
      </p:sp>
      <p:sp>
        <p:nvSpPr>
          <p:cNvPr id="2" name="TextBox 1"/>
          <p:cNvSpPr txBox="1"/>
          <p:nvPr/>
        </p:nvSpPr>
        <p:spPr>
          <a:xfrm>
            <a:off x="4114800" y="5588913"/>
            <a:ext cx="2590800" cy="430887"/>
          </a:xfrm>
          <a:prstGeom prst="rect">
            <a:avLst/>
          </a:prstGeom>
          <a:noFill/>
        </p:spPr>
        <p:txBody>
          <a:bodyPr wrap="square" rtlCol="0">
            <a:spAutoFit/>
          </a:bodyPr>
          <a:lstStyle/>
          <a:p>
            <a:r>
              <a:rPr lang="en-US" altLang="ko-KR" sz="1100" dirty="0"/>
              <a:t>bubble indicates that the reset is active at the logic 0 level</a:t>
            </a:r>
            <a:endParaRPr lang="ko-KR" altLang="en-US" sz="1100" dirty="0"/>
          </a:p>
        </p:txBody>
      </p:sp>
      <p:cxnSp>
        <p:nvCxnSpPr>
          <p:cNvPr id="4" name="직선 화살표 연결선 3"/>
          <p:cNvCxnSpPr/>
          <p:nvPr/>
        </p:nvCxnSpPr>
        <p:spPr>
          <a:xfrm flipH="1">
            <a:off x="3886200" y="5715000"/>
            <a:ext cx="228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38800" y="5151929"/>
            <a:ext cx="1447800" cy="276999"/>
          </a:xfrm>
          <a:prstGeom prst="rect">
            <a:avLst/>
          </a:prstGeom>
          <a:noFill/>
        </p:spPr>
        <p:txBody>
          <a:bodyPr wrap="square" rtlCol="0">
            <a:spAutoFit/>
          </a:bodyPr>
          <a:lstStyle/>
          <a:p>
            <a:r>
              <a:rPr lang="en-US" altLang="ko-KR" sz="1200" dirty="0"/>
              <a:t>positive edge</a:t>
            </a:r>
            <a:endParaRPr lang="ko-KR" altLang="en-US" sz="1200" dirty="0"/>
          </a:p>
        </p:txBody>
      </p:sp>
      <p:cxnSp>
        <p:nvCxnSpPr>
          <p:cNvPr id="7" name="직선 화살표 연결선 6"/>
          <p:cNvCxnSpPr>
            <a:endCxn id="5" idx="3"/>
          </p:cNvCxnSpPr>
          <p:nvPr/>
        </p:nvCxnSpPr>
        <p:spPr>
          <a:xfrm>
            <a:off x="6705600" y="5290428"/>
            <a:ext cx="3810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74F020C-C155-4975-AED5-83FBFF296053}" type="slidenum">
              <a:rPr lang="en-US" altLang="ko-KR" sz="1400" smtClean="0">
                <a:solidFill>
                  <a:schemeClr val="bg2"/>
                </a:solidFill>
              </a:rPr>
              <a:pPr/>
              <a:t>36</a:t>
            </a:fld>
            <a:endParaRPr lang="en-US" altLang="ko-KR" sz="1400">
              <a:solidFill>
                <a:schemeClr val="bg2"/>
              </a:solidFill>
            </a:endParaRPr>
          </a:p>
        </p:txBody>
      </p:sp>
      <p:sp>
        <p:nvSpPr>
          <p:cNvPr id="34819" name="Rectangle 3"/>
          <p:cNvSpPr>
            <a:spLocks noGrp="1" noChangeArrowheads="1"/>
          </p:cNvSpPr>
          <p:nvPr>
            <p:ph type="body" idx="1"/>
          </p:nvPr>
        </p:nvSpPr>
        <p:spPr>
          <a:xfrm>
            <a:off x="628650" y="1066800"/>
            <a:ext cx="7886700" cy="4351338"/>
          </a:xfrm>
        </p:spPr>
        <p:txBody>
          <a:bodyPr/>
          <a:lstStyle/>
          <a:p>
            <a:pPr eaLnBrk="1" hangingPunct="1"/>
            <a:r>
              <a:rPr lang="en-US" altLang="ko-KR" sz="1600" dirty="0">
                <a:ea typeface="ＭＳ Ｐゴシック" panose="020B0600070205080204" pitchFamily="34" charset="-128"/>
              </a:rPr>
              <a:t>Analysis: Obtaining a table/diagram for the time sequence of inputs/outputs/internal states.</a:t>
            </a:r>
          </a:p>
          <a:p>
            <a:pPr eaLnBrk="1" hangingPunct="1"/>
            <a:r>
              <a:rPr lang="en-US" altLang="ko-KR" sz="1600" dirty="0">
                <a:ea typeface="ＭＳ Ｐゴシック" panose="020B0600070205080204" pitchFamily="34" charset="-128"/>
              </a:rPr>
              <a:t>Examples: State Equations, State Table, State Diagram</a:t>
            </a:r>
          </a:p>
          <a:p>
            <a:pPr eaLnBrk="1" hangingPunct="1"/>
            <a:r>
              <a:rPr lang="en-US" altLang="ko-KR" sz="1600" dirty="0">
                <a:ea typeface="ＭＳ Ｐゴシック" panose="020B0600070205080204" pitchFamily="34" charset="-128"/>
              </a:rPr>
              <a:t>circuit diagram → equations → state table → state diagram</a:t>
            </a:r>
          </a:p>
          <a:p>
            <a:pPr eaLnBrk="1" hangingPunct="1"/>
            <a:r>
              <a:rPr lang="en-US" altLang="ko-KR" sz="1600" dirty="0"/>
              <a:t>state equation : an algebraic expression that specifies the condition (transition equation) for a flip-flop state transition</a:t>
            </a:r>
          </a:p>
          <a:p>
            <a:pPr eaLnBrk="1" hangingPunct="1"/>
            <a:r>
              <a:rPr lang="en-US" altLang="ko-KR" sz="1600" dirty="0"/>
              <a:t>output equation : the part of the combinational circuit that generates external outputs is described algebraically by a set of Boolean function.</a:t>
            </a:r>
          </a:p>
          <a:p>
            <a:pPr eaLnBrk="1" hangingPunct="1"/>
            <a:r>
              <a:rPr lang="en-US" altLang="ko-KR" sz="1600" dirty="0"/>
              <a:t>flip-flop input equation : the part of the combinational circuit that generates the inputs to the flip-flops is described algebraically by a set of Boolean functions.</a:t>
            </a:r>
          </a:p>
          <a:p>
            <a:pPr marL="0" indent="0" eaLnBrk="1" hangingPunct="1">
              <a:buNone/>
            </a:pPr>
            <a:r>
              <a:rPr lang="en-US" altLang="ko-KR" sz="1600" dirty="0">
                <a:ea typeface="ＭＳ Ｐゴシック" panose="020B0600070205080204" pitchFamily="34" charset="-128"/>
              </a:rPr>
              <a:t> ex) </a:t>
            </a:r>
            <a:r>
              <a:rPr lang="en-US" altLang="ko-KR" sz="1600" dirty="0"/>
              <a:t>J</a:t>
            </a:r>
            <a:r>
              <a:rPr lang="en-US" altLang="ko-KR" sz="1600" baseline="-25000" dirty="0"/>
              <a:t>A</a:t>
            </a:r>
            <a:r>
              <a:rPr lang="en-US" altLang="ko-KR" sz="1600" dirty="0"/>
              <a:t>=B</a:t>
            </a:r>
            <a:endParaRPr lang="en-US" altLang="ko-KR" sz="1600" dirty="0">
              <a:ea typeface="ＭＳ Ｐゴシック" panose="020B0600070205080204" pitchFamily="34" charset="-128"/>
            </a:endParaRPr>
          </a:p>
          <a:p>
            <a:pPr marL="0" indent="0" eaLnBrk="1" hangingPunct="1">
              <a:buNone/>
            </a:pPr>
            <a:r>
              <a:rPr lang="en-US" altLang="ko-KR" sz="1600" dirty="0">
                <a:ea typeface="ＭＳ Ｐゴシック" panose="020B0600070205080204" pitchFamily="34" charset="-128"/>
              </a:rPr>
              <a:t>1) gate-level description</a:t>
            </a:r>
          </a:p>
          <a:p>
            <a:pPr eaLnBrk="1" hangingPunct="1">
              <a:buFontTx/>
              <a:buChar char="-"/>
            </a:pPr>
            <a:r>
              <a:rPr lang="en-US" altLang="ko-KR" sz="1600" dirty="0">
                <a:ea typeface="ＭＳ Ｐゴシック" panose="020B0600070205080204" pitchFamily="34" charset="-128"/>
              </a:rPr>
              <a:t>the designer understands how to select and connect gates and flip-flops to form a circuit having a particular behavior. that understanding comes with experience</a:t>
            </a:r>
          </a:p>
          <a:p>
            <a:pPr marL="0" indent="0" eaLnBrk="1" hangingPunct="1">
              <a:buNone/>
            </a:pPr>
            <a:r>
              <a:rPr lang="en-US" altLang="ko-KR" sz="1600" dirty="0">
                <a:ea typeface="ＭＳ Ｐゴシック" panose="020B0600070205080204" pitchFamily="34" charset="-128"/>
              </a:rPr>
              <a:t>2) behavioral modeling</a:t>
            </a:r>
          </a:p>
          <a:p>
            <a:pPr eaLnBrk="1" hangingPunct="1">
              <a:buFontTx/>
              <a:buChar char="-"/>
            </a:pPr>
            <a:r>
              <a:rPr lang="en-US" altLang="ko-KR" sz="1600" dirty="0">
                <a:ea typeface="ＭＳ Ｐゴシック" panose="020B0600070205080204" pitchFamily="34" charset="-128"/>
              </a:rPr>
              <a:t>does not require the designer to know how to invent a schematic, extensive background in electrical engineering</a:t>
            </a:r>
            <a:r>
              <a:rPr lang="en-US" altLang="ko-KR" sz="2000" dirty="0">
                <a:ea typeface="ＭＳ Ｐゴシック" panose="020B0600070205080204" pitchFamily="34" charset="-128"/>
              </a:rPr>
              <a:t>, </a:t>
            </a:r>
            <a:r>
              <a:rPr lang="en-US" altLang="ko-KR" sz="1600" dirty="0">
                <a:ea typeface="ＭＳ Ｐゴシック" panose="020B0600070205080204" pitchFamily="34" charset="-128"/>
              </a:rPr>
              <a:t>experience.</a:t>
            </a:r>
          </a:p>
          <a:p>
            <a:pPr eaLnBrk="1" hangingPunct="1">
              <a:buFontTx/>
              <a:buChar char="-"/>
            </a:pPr>
            <a:r>
              <a:rPr lang="en-US" altLang="ko-KR" sz="1600" dirty="0">
                <a:ea typeface="ＭＳ Ｐゴシック" panose="020B0600070205080204" pitchFamily="34" charset="-128"/>
              </a:rPr>
              <a:t>needs only to know to describe behavior using the constructs of HDL, because the circuit is produced automatically by a synthesis tool</a:t>
            </a:r>
          </a:p>
        </p:txBody>
      </p:sp>
      <p:sp>
        <p:nvSpPr>
          <p:cNvPr id="34820" name="Rectangle 4"/>
          <p:cNvSpPr>
            <a:spLocks noGrp="1" noChangeArrowheads="1"/>
          </p:cNvSpPr>
          <p:nvPr>
            <p:ph type="title"/>
          </p:nvPr>
        </p:nvSpPr>
        <p:spPr>
          <a:xfrm>
            <a:off x="628650" y="152400"/>
            <a:ext cx="7886700" cy="1325563"/>
          </a:xfrm>
        </p:spPr>
        <p:txBody>
          <a:bodyPr/>
          <a:lstStyle/>
          <a:p>
            <a:pPr eaLnBrk="1" hangingPunct="1"/>
            <a:r>
              <a:rPr lang="en-US" altLang="ko-KR" dirty="0">
                <a:ea typeface="ＭＳ Ｐゴシック" panose="020B0600070205080204" pitchFamily="34" charset="-128"/>
              </a:rPr>
              <a:t>Analysis of Clocked Sequential Circuits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9F5BA77D-D0EA-4233-9230-263EDA67276D}" type="slidenum">
              <a:rPr lang="en-US" altLang="ko-KR" sz="1400" smtClean="0">
                <a:solidFill>
                  <a:schemeClr val="bg2"/>
                </a:solidFill>
              </a:rPr>
              <a:pPr/>
              <a:t>37</a:t>
            </a:fld>
            <a:endParaRPr lang="en-US" altLang="ko-KR" sz="1400">
              <a:solidFill>
                <a:schemeClr val="bg2"/>
              </a:solidFill>
            </a:endParaRPr>
          </a:p>
        </p:txBody>
      </p:sp>
      <p:pic>
        <p:nvPicPr>
          <p:cNvPr id="35843" name="Picture 2" descr="AACFLQJ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7800"/>
            <a:ext cx="5484813"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Analysis of Clocked Sequential Circuits</a:t>
            </a:r>
          </a:p>
        </p:txBody>
      </p:sp>
      <p:sp>
        <p:nvSpPr>
          <p:cNvPr id="35845" name="Text Box 5"/>
          <p:cNvSpPr txBox="1">
            <a:spLocks noChangeArrowheads="1"/>
          </p:cNvSpPr>
          <p:nvPr/>
        </p:nvSpPr>
        <p:spPr bwMode="auto">
          <a:xfrm>
            <a:off x="381001" y="1935163"/>
            <a:ext cx="26670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Example of state equation:</a:t>
            </a:r>
          </a:p>
          <a:p>
            <a:endParaRPr lang="en-US" altLang="ko-KR" dirty="0"/>
          </a:p>
          <a:p>
            <a:r>
              <a:rPr lang="en-US" altLang="ko-KR" dirty="0"/>
              <a:t>A(t+1) = A(t)x(t) + B(t)x(t)</a:t>
            </a:r>
          </a:p>
          <a:p>
            <a:r>
              <a:rPr lang="en-US" altLang="ko-KR" dirty="0"/>
              <a:t>B(t+1) = A’(t)x(t)</a:t>
            </a:r>
          </a:p>
          <a:p>
            <a:endParaRPr lang="en-US" altLang="ko-KR" dirty="0"/>
          </a:p>
          <a:p>
            <a:endParaRPr lang="en-US" altLang="ko-KR" dirty="0"/>
          </a:p>
          <a:p>
            <a:r>
              <a:rPr lang="en-US" altLang="ko-KR" dirty="0"/>
              <a:t>A(t+1)=</a:t>
            </a:r>
            <a:r>
              <a:rPr lang="en-US" altLang="ko-KR" dirty="0" err="1"/>
              <a:t>Ax+Bx</a:t>
            </a:r>
            <a:endParaRPr lang="en-US" altLang="ko-KR" dirty="0"/>
          </a:p>
          <a:p>
            <a:r>
              <a:rPr lang="en-US" altLang="ko-KR" dirty="0"/>
              <a:t>B(t+1)=</a:t>
            </a:r>
            <a:r>
              <a:rPr lang="en-US" altLang="ko-KR" dirty="0" err="1"/>
              <a:t>A’x</a:t>
            </a:r>
            <a:endParaRPr lang="en-US" altLang="ko-KR" dirty="0"/>
          </a:p>
          <a:p>
            <a:endParaRPr lang="en-US" altLang="ko-KR" dirty="0"/>
          </a:p>
          <a:p>
            <a:endParaRPr lang="en-US" altLang="ko-KR" dirty="0"/>
          </a:p>
          <a:p>
            <a:endParaRPr lang="en-US" altLang="ko-KR" dirty="0"/>
          </a:p>
          <a:p>
            <a:r>
              <a:rPr lang="en-US" altLang="ko-KR" dirty="0"/>
              <a:t>y(t)=(A(t)+B(t)).x’(t)</a:t>
            </a:r>
          </a:p>
          <a:p>
            <a:r>
              <a:rPr lang="en-US" altLang="ko-KR" dirty="0"/>
              <a:t>     = (A+B)x’</a:t>
            </a:r>
          </a:p>
        </p:txBody>
      </p:sp>
      <p:sp>
        <p:nvSpPr>
          <p:cNvPr id="35846" name="Line 6"/>
          <p:cNvSpPr>
            <a:spLocks noChangeShapeType="1"/>
          </p:cNvSpPr>
          <p:nvPr/>
        </p:nvSpPr>
        <p:spPr bwMode="auto">
          <a:xfrm>
            <a:off x="5715000" y="4191000"/>
            <a:ext cx="129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ko-KR"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6A38957-3BE0-4ADD-8CD2-B0BE346E8F2D}" type="slidenum">
              <a:rPr lang="en-US" altLang="ko-KR" sz="1400" smtClean="0">
                <a:solidFill>
                  <a:schemeClr val="bg2"/>
                </a:solidFill>
              </a:rPr>
              <a:pPr/>
              <a:t>38</a:t>
            </a:fld>
            <a:endParaRPr lang="en-US" altLang="ko-KR" sz="1400">
              <a:solidFill>
                <a:schemeClr val="bg2"/>
              </a:solidFill>
            </a:endParaRPr>
          </a:p>
        </p:txBody>
      </p:sp>
      <p:sp>
        <p:nvSpPr>
          <p:cNvPr id="36867" name="Rectangle 2"/>
          <p:cNvSpPr>
            <a:spLocks noGrp="1" noChangeArrowheads="1"/>
          </p:cNvSpPr>
          <p:nvPr>
            <p:ph type="title"/>
          </p:nvPr>
        </p:nvSpPr>
        <p:spPr>
          <a:xfrm>
            <a:off x="152400" y="306387"/>
            <a:ext cx="7886700" cy="777875"/>
          </a:xfrm>
        </p:spPr>
        <p:txBody>
          <a:bodyPr/>
          <a:lstStyle/>
          <a:p>
            <a:pPr eaLnBrk="1" hangingPunct="1"/>
            <a:r>
              <a:rPr lang="en-US" altLang="ko-KR" dirty="0">
                <a:ea typeface="ＭＳ Ｐゴシック" panose="020B0600070205080204" pitchFamily="34" charset="-128"/>
              </a:rPr>
              <a:t>Example of state tables</a:t>
            </a:r>
          </a:p>
        </p:txBody>
      </p:sp>
      <p:sp>
        <p:nvSpPr>
          <p:cNvPr id="36869" name="Text Box 4"/>
          <p:cNvSpPr txBox="1">
            <a:spLocks noChangeArrowheads="1"/>
          </p:cNvSpPr>
          <p:nvPr/>
        </p:nvSpPr>
        <p:spPr bwMode="auto">
          <a:xfrm>
            <a:off x="533400" y="568325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State equation:</a:t>
            </a:r>
          </a:p>
          <a:p>
            <a:endParaRPr lang="en-US" altLang="ko-KR" dirty="0"/>
          </a:p>
          <a:p>
            <a:r>
              <a:rPr lang="en-US" altLang="ko-KR" dirty="0"/>
              <a:t>A(t+1) = A(t)x(t) + B(t)x(t)</a:t>
            </a:r>
          </a:p>
          <a:p>
            <a:r>
              <a:rPr lang="en-US" altLang="ko-KR" dirty="0"/>
              <a:t>B(t+1) = A’(t)x(t)                              y(t)=(A(t)+B(t)).x’(t)</a:t>
            </a:r>
          </a:p>
          <a:p>
            <a:r>
              <a:rPr lang="en-US" altLang="ko-KR" dirty="0"/>
              <a:t>    </a:t>
            </a:r>
          </a:p>
        </p:txBody>
      </p:sp>
      <p:sp>
        <p:nvSpPr>
          <p:cNvPr id="36870" name="직사각형 1"/>
          <p:cNvSpPr>
            <a:spLocks noChangeArrowheads="1"/>
          </p:cNvSpPr>
          <p:nvPr/>
        </p:nvSpPr>
        <p:spPr bwMode="auto">
          <a:xfrm>
            <a:off x="304800" y="1155700"/>
            <a:ext cx="798195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ko-KR" sz="2000" dirty="0">
                <a:ea typeface="굴림" panose="020B0600000101010101" pitchFamily="50" charset="-127"/>
              </a:rPr>
              <a:t>Sequence of outputs, inputs, and flip flop states enumerated in state table</a:t>
            </a:r>
          </a:p>
          <a:p>
            <a:pPr>
              <a:buFont typeface="Arial" panose="020B0604020202020204" pitchFamily="34" charset="0"/>
              <a:buChar char="•"/>
            </a:pPr>
            <a:r>
              <a:rPr lang="en-US" altLang="ko-KR" sz="2000" dirty="0">
                <a:solidFill>
                  <a:schemeClr val="accent1"/>
                </a:solidFill>
                <a:ea typeface="굴림" panose="020B0600000101010101" pitchFamily="50" charset="-127"/>
              </a:rPr>
              <a:t>Present state</a:t>
            </a:r>
            <a:r>
              <a:rPr lang="en-US" altLang="ko-KR" sz="2000" dirty="0">
                <a:ea typeface="굴림" panose="020B0600000101010101" pitchFamily="50" charset="-127"/>
              </a:rPr>
              <a:t> indicates current value of flip flops</a:t>
            </a:r>
          </a:p>
          <a:p>
            <a:pPr>
              <a:buFont typeface="Arial" panose="020B0604020202020204" pitchFamily="34" charset="0"/>
              <a:buChar char="•"/>
            </a:pPr>
            <a:r>
              <a:rPr lang="en-US" altLang="ko-KR" sz="2000" dirty="0">
                <a:solidFill>
                  <a:schemeClr val="accent1"/>
                </a:solidFill>
                <a:ea typeface="굴림" panose="020B0600000101010101" pitchFamily="50" charset="-127"/>
              </a:rPr>
              <a:t>Next state</a:t>
            </a:r>
            <a:r>
              <a:rPr lang="en-US" altLang="ko-KR" sz="2000" dirty="0">
                <a:ea typeface="굴림" panose="020B0600000101010101" pitchFamily="50" charset="-127"/>
              </a:rPr>
              <a:t> indicates state after next rising clock edge</a:t>
            </a:r>
          </a:p>
          <a:p>
            <a:pPr>
              <a:buFont typeface="Arial" panose="020B0604020202020204" pitchFamily="34" charset="0"/>
              <a:buChar char="•"/>
            </a:pPr>
            <a:r>
              <a:rPr lang="en-US" altLang="ko-KR" sz="2000" dirty="0">
                <a:solidFill>
                  <a:schemeClr val="accent1"/>
                </a:solidFill>
                <a:ea typeface="굴림" panose="020B0600000101010101" pitchFamily="50" charset="-127"/>
              </a:rPr>
              <a:t>Output</a:t>
            </a:r>
            <a:r>
              <a:rPr lang="en-US" altLang="ko-KR" sz="2000" dirty="0">
                <a:ea typeface="굴림" panose="020B0600000101010101" pitchFamily="50" charset="-127"/>
              </a:rPr>
              <a:t> is output value on current clock edge (present state &amp; input value function)</a:t>
            </a:r>
          </a:p>
          <a:p>
            <a:endParaRPr lang="en-GB" altLang="ko-KR" i="1" dirty="0"/>
          </a:p>
        </p:txBody>
      </p:sp>
      <p:pic>
        <p:nvPicPr>
          <p:cNvPr id="8" name="5.2.jpg" descr="5.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2743200"/>
            <a:ext cx="5302250" cy="342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4EED97D-8E1D-4822-B454-45528028DF9D}" type="slidenum">
              <a:rPr lang="en-US" altLang="ko-KR" sz="1400" smtClean="0">
                <a:solidFill>
                  <a:schemeClr val="bg2"/>
                </a:solidFill>
              </a:rPr>
              <a:pPr/>
              <a:t>39</a:t>
            </a:fld>
            <a:endParaRPr lang="en-US" altLang="ko-KR" sz="1400">
              <a:solidFill>
                <a:schemeClr val="bg2"/>
              </a:solidFill>
            </a:endParaRPr>
          </a:p>
        </p:txBody>
      </p:sp>
      <p:sp>
        <p:nvSpPr>
          <p:cNvPr id="37891" name="Rectangle 2"/>
          <p:cNvSpPr>
            <a:spLocks noGrp="1" noChangeArrowheads="1"/>
          </p:cNvSpPr>
          <p:nvPr>
            <p:ph type="title"/>
          </p:nvPr>
        </p:nvSpPr>
        <p:spPr>
          <a:xfrm>
            <a:off x="228600" y="228600"/>
            <a:ext cx="7886700" cy="549275"/>
          </a:xfrm>
        </p:spPr>
        <p:txBody>
          <a:bodyPr/>
          <a:lstStyle/>
          <a:p>
            <a:pPr eaLnBrk="1" hangingPunct="1"/>
            <a:r>
              <a:rPr lang="en-US" altLang="ko-KR" dirty="0">
                <a:ea typeface="ＭＳ Ｐゴシック" panose="020B0600070205080204" pitchFamily="34" charset="-128"/>
              </a:rPr>
              <a:t>Example of state tables-2nd form</a:t>
            </a:r>
          </a:p>
        </p:txBody>
      </p:sp>
      <p:sp>
        <p:nvSpPr>
          <p:cNvPr id="37893" name="직사각형 1"/>
          <p:cNvSpPr>
            <a:spLocks noChangeArrowheads="1"/>
          </p:cNvSpPr>
          <p:nvPr/>
        </p:nvSpPr>
        <p:spPr bwMode="auto">
          <a:xfrm>
            <a:off x="361950" y="927893"/>
            <a:ext cx="77533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ko-KR" sz="2400" dirty="0">
                <a:ea typeface="굴림" panose="020B0600000101010101" pitchFamily="50" charset="-127"/>
              </a:rPr>
              <a:t>All possible input combinations enumerated</a:t>
            </a:r>
          </a:p>
          <a:p>
            <a:pPr>
              <a:buFont typeface="Arial" panose="020B0604020202020204" pitchFamily="34" charset="0"/>
              <a:buChar char="•"/>
            </a:pPr>
            <a:r>
              <a:rPr lang="en-US" altLang="ko-KR" sz="2400" dirty="0">
                <a:ea typeface="굴림" panose="020B0600000101010101" pitchFamily="50" charset="-127"/>
              </a:rPr>
              <a:t>All possible state combinations enumerated</a:t>
            </a:r>
          </a:p>
          <a:p>
            <a:pPr>
              <a:buFont typeface="Arial" panose="020B0604020202020204" pitchFamily="34" charset="0"/>
              <a:buChar char="•"/>
            </a:pPr>
            <a:r>
              <a:rPr lang="en-US" altLang="ko-KR" sz="2400" dirty="0">
                <a:ea typeface="굴림" panose="020B0600000101010101" pitchFamily="50" charset="-127"/>
              </a:rPr>
              <a:t>Separate columns for each output value.</a:t>
            </a:r>
          </a:p>
          <a:p>
            <a:pPr>
              <a:buFont typeface="Arial" panose="020B0604020202020204" pitchFamily="34" charset="0"/>
              <a:buChar char="•"/>
            </a:pPr>
            <a:r>
              <a:rPr lang="en-US" altLang="ko-KR" sz="2400" dirty="0">
                <a:ea typeface="굴림" panose="020B0600000101010101" pitchFamily="50" charset="-127"/>
              </a:rPr>
              <a:t>Sometimes easier to designate a symbol for each state</a:t>
            </a:r>
            <a:r>
              <a:rPr lang="en-US" altLang="ko-KR" dirty="0">
                <a:ea typeface="굴림" panose="020B0600000101010101" pitchFamily="50" charset="-127"/>
              </a:rPr>
              <a:t>.</a:t>
            </a:r>
          </a:p>
        </p:txBody>
      </p:sp>
      <p:pic>
        <p:nvPicPr>
          <p:cNvPr id="7" name="5.3.jpg" descr="5.3.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110705"/>
            <a:ext cx="7619999" cy="336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3023085-A3F0-4E58-AB32-156A5ECEDA17}" type="slidenum">
              <a:rPr lang="en-US" altLang="ko-KR" sz="1400" smtClean="0">
                <a:solidFill>
                  <a:schemeClr val="bg2"/>
                </a:solidFill>
              </a:rPr>
              <a:pPr/>
              <a:t>4</a:t>
            </a:fld>
            <a:endParaRPr lang="en-US" altLang="ko-KR" sz="1400">
              <a:solidFill>
                <a:schemeClr val="bg2"/>
              </a:solidFill>
            </a:endParaRPr>
          </a:p>
        </p:txBody>
      </p:sp>
      <p:pic>
        <p:nvPicPr>
          <p:cNvPr id="9219" name="Picture 2" descr="AACFLPW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25284"/>
            <a:ext cx="63992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Synchronous Sequential Circuits </a:t>
            </a:r>
          </a:p>
        </p:txBody>
      </p:sp>
      <p:sp>
        <p:nvSpPr>
          <p:cNvPr id="9221" name="Text Box 5"/>
          <p:cNvSpPr txBox="1">
            <a:spLocks noChangeArrowheads="1"/>
          </p:cNvSpPr>
          <p:nvPr/>
        </p:nvSpPr>
        <p:spPr bwMode="auto">
          <a:xfrm>
            <a:off x="711200" y="906462"/>
            <a:ext cx="780415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 typeface="Arial" panose="020B0604020202020204" pitchFamily="34" charset="0"/>
              <a:buChar char="•"/>
            </a:pPr>
            <a:r>
              <a:rPr lang="en-US" altLang="ko-KR" sz="2000" dirty="0"/>
              <a:t>The outputs can come either from the combinational circuit or from the flip-flops or both The flip-flops receive their inputs from the combinational circuit and also from a clock signal with pulse that occurs at fixed intervals of time</a:t>
            </a:r>
          </a:p>
          <a:p>
            <a:pPr marL="285750" indent="-285750">
              <a:buFont typeface="Arial" panose="020B0604020202020204" pitchFamily="34" charset="0"/>
              <a:buChar char="•"/>
            </a:pPr>
            <a:r>
              <a:rPr lang="en-US" altLang="ko-KR" sz="2000" dirty="0"/>
              <a:t>The flip-flop outputs cannot change and the feedback loop is broken when a clock pulse is not active</a:t>
            </a:r>
          </a:p>
          <a:p>
            <a:endParaRPr lang="en-US" altLang="ko-K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76AD7D9E-FACD-4DC0-BEB0-6A080B39896C}" type="slidenum">
              <a:rPr lang="en-US" altLang="ko-KR" sz="1400" smtClean="0">
                <a:solidFill>
                  <a:schemeClr val="bg2"/>
                </a:solidFill>
              </a:rPr>
              <a:pPr/>
              <a:t>40</a:t>
            </a:fld>
            <a:endParaRPr lang="en-US" altLang="ko-KR" sz="1400">
              <a:solidFill>
                <a:schemeClr val="bg2"/>
              </a:solidFill>
            </a:endParaRPr>
          </a:p>
        </p:txBody>
      </p:sp>
      <p:sp>
        <p:nvSpPr>
          <p:cNvPr id="38916" name="Rectangle 4"/>
          <p:cNvSpPr>
            <a:spLocks noChangeArrowheads="1"/>
          </p:cNvSpPr>
          <p:nvPr/>
        </p:nvSpPr>
        <p:spPr bwMode="auto">
          <a:xfrm>
            <a:off x="406400" y="838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Example of state diagram</a:t>
            </a:r>
          </a:p>
          <a:p>
            <a:r>
              <a:rPr kumimoji="1" lang="en-US" altLang="ko-KR" sz="1800" dirty="0">
                <a:solidFill>
                  <a:schemeClr val="tx2"/>
                </a:solidFill>
              </a:rPr>
              <a:t>: graphically representation for state table , gives a pictorial view of state transitions and is the form more suitable for human interpretation of the circuit’s operation</a:t>
            </a:r>
          </a:p>
        </p:txBody>
      </p:sp>
      <p:sp>
        <p:nvSpPr>
          <p:cNvPr id="38917" name="Rectangle 5"/>
          <p:cNvSpPr>
            <a:spLocks noChangeArrowheads="1"/>
          </p:cNvSpPr>
          <p:nvPr/>
        </p:nvSpPr>
        <p:spPr bwMode="auto">
          <a:xfrm>
            <a:off x="657606" y="1582737"/>
            <a:ext cx="497205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1800" dirty="0">
                <a:latin typeface="Times New Roman" panose="02020603050405020304" pitchFamily="18" charset="0"/>
              </a:rPr>
              <a:t>Present state            Next State                      Output</a:t>
            </a:r>
          </a:p>
          <a:p>
            <a:r>
              <a:rPr lang="en-US" altLang="ko-KR" sz="1800" dirty="0">
                <a:latin typeface="Times New Roman" panose="02020603050405020304" pitchFamily="18" charset="0"/>
              </a:rPr>
              <a:t>                            x=0            x=1                 x=0     x=1</a:t>
            </a:r>
          </a:p>
          <a:p>
            <a:r>
              <a:rPr lang="en-US" altLang="ko-KR" sz="1800" dirty="0">
                <a:latin typeface="Times New Roman" panose="02020603050405020304" pitchFamily="18" charset="0"/>
              </a:rPr>
              <a:t>AB                       </a:t>
            </a:r>
            <a:r>
              <a:rPr lang="en-US" altLang="ko-KR" sz="1800" dirty="0" err="1">
                <a:latin typeface="Times New Roman" panose="02020603050405020304" pitchFamily="18" charset="0"/>
              </a:rPr>
              <a:t>AB</a:t>
            </a:r>
            <a:r>
              <a:rPr lang="en-US" altLang="ko-KR" sz="1800" dirty="0">
                <a:latin typeface="Times New Roman" panose="02020603050405020304" pitchFamily="18" charset="0"/>
              </a:rPr>
              <a:t>          </a:t>
            </a:r>
            <a:r>
              <a:rPr lang="en-US" altLang="ko-KR" sz="1800" dirty="0" err="1">
                <a:latin typeface="Times New Roman" panose="02020603050405020304" pitchFamily="18" charset="0"/>
              </a:rPr>
              <a:t>AB</a:t>
            </a:r>
            <a:r>
              <a:rPr lang="en-US" altLang="ko-KR" sz="1800" dirty="0">
                <a:latin typeface="Times New Roman" panose="02020603050405020304" pitchFamily="18" charset="0"/>
              </a:rPr>
              <a:t>                     y         </a:t>
            </a:r>
            <a:r>
              <a:rPr lang="en-US" altLang="ko-KR" sz="1800" dirty="0" err="1">
                <a:latin typeface="Times New Roman" panose="02020603050405020304" pitchFamily="18" charset="0"/>
              </a:rPr>
              <a:t>y</a:t>
            </a:r>
            <a:r>
              <a:rPr lang="en-US" altLang="ko-KR" sz="1800" dirty="0">
                <a:latin typeface="Times New Roman" panose="02020603050405020304" pitchFamily="18" charset="0"/>
              </a:rPr>
              <a:t>   </a:t>
            </a:r>
          </a:p>
          <a:p>
            <a:r>
              <a:rPr lang="en-US" altLang="ko-KR" sz="1800" dirty="0">
                <a:latin typeface="Times New Roman" panose="02020603050405020304" pitchFamily="18" charset="0"/>
              </a:rPr>
              <a:t>00                         00             01                     0         0 </a:t>
            </a:r>
          </a:p>
          <a:p>
            <a:r>
              <a:rPr lang="en-US" altLang="ko-KR" sz="1800" dirty="0">
                <a:latin typeface="Times New Roman" panose="02020603050405020304" pitchFamily="18" charset="0"/>
              </a:rPr>
              <a:t>01                         00             11                     1         0</a:t>
            </a:r>
          </a:p>
          <a:p>
            <a:r>
              <a:rPr lang="en-US" altLang="ko-KR" sz="1800" dirty="0">
                <a:latin typeface="Times New Roman" panose="02020603050405020304" pitchFamily="18" charset="0"/>
              </a:rPr>
              <a:t>10                         00             10                     1         0 </a:t>
            </a:r>
          </a:p>
          <a:p>
            <a:r>
              <a:rPr lang="en-US" altLang="ko-KR" sz="1800" dirty="0">
                <a:latin typeface="Times New Roman" panose="02020603050405020304" pitchFamily="18" charset="0"/>
              </a:rPr>
              <a:t>11                         00             10                     1         0</a:t>
            </a:r>
          </a:p>
        </p:txBody>
      </p:sp>
      <p:sp>
        <p:nvSpPr>
          <p:cNvPr id="38918" name="직사각형 1"/>
          <p:cNvSpPr>
            <a:spLocks noChangeArrowheads="1"/>
          </p:cNvSpPr>
          <p:nvPr/>
        </p:nvSpPr>
        <p:spPr bwMode="auto">
          <a:xfrm>
            <a:off x="5638800" y="2181225"/>
            <a:ext cx="457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ea typeface="굴림" panose="020B0600000101010101" pitchFamily="50" charset="-127"/>
              </a:rPr>
              <a:t>Circles indicate current state</a:t>
            </a:r>
          </a:p>
          <a:p>
            <a:r>
              <a:rPr lang="en-US" altLang="ko-KR" dirty="0">
                <a:ea typeface="굴림" panose="020B0600000101010101" pitchFamily="50" charset="-127"/>
              </a:rPr>
              <a:t>Arrows point to </a:t>
            </a:r>
            <a:r>
              <a:rPr lang="en-US" altLang="ko-KR" dirty="0">
                <a:solidFill>
                  <a:schemeClr val="hlink"/>
                </a:solidFill>
                <a:ea typeface="굴림" panose="020B0600000101010101" pitchFamily="50" charset="-127"/>
              </a:rPr>
              <a:t>next state</a:t>
            </a:r>
          </a:p>
          <a:p>
            <a:r>
              <a:rPr lang="en-US" altLang="ko-KR" dirty="0">
                <a:ea typeface="굴림" panose="020B0600000101010101" pitchFamily="50" charset="-127"/>
              </a:rPr>
              <a:t>For </a:t>
            </a:r>
            <a:r>
              <a:rPr lang="en-US" altLang="ko-KR" dirty="0">
                <a:solidFill>
                  <a:schemeClr val="accent1"/>
                </a:solidFill>
                <a:ea typeface="굴림" panose="020B0600000101010101" pitchFamily="50" charset="-127"/>
              </a:rPr>
              <a:t>x</a:t>
            </a:r>
            <a:r>
              <a:rPr lang="en-US" altLang="ko-KR" dirty="0">
                <a:ea typeface="굴림" panose="020B0600000101010101" pitchFamily="50" charset="-127"/>
              </a:rPr>
              <a:t>/</a:t>
            </a:r>
            <a:r>
              <a:rPr lang="en-US" altLang="ko-KR" dirty="0">
                <a:solidFill>
                  <a:schemeClr val="accent2"/>
                </a:solidFill>
                <a:ea typeface="굴림" panose="020B0600000101010101" pitchFamily="50" charset="-127"/>
              </a:rPr>
              <a:t>y</a:t>
            </a:r>
            <a:r>
              <a:rPr lang="en-US" altLang="ko-KR" dirty="0">
                <a:ea typeface="굴림" panose="020B0600000101010101" pitchFamily="50" charset="-127"/>
              </a:rPr>
              <a:t>, </a:t>
            </a:r>
            <a:r>
              <a:rPr lang="en-US" altLang="ko-KR" dirty="0">
                <a:solidFill>
                  <a:schemeClr val="accent1"/>
                </a:solidFill>
                <a:ea typeface="굴림" panose="020B0600000101010101" pitchFamily="50" charset="-127"/>
              </a:rPr>
              <a:t>x</a:t>
            </a:r>
            <a:r>
              <a:rPr lang="en-US" altLang="ko-KR" dirty="0">
                <a:ea typeface="굴림" panose="020B0600000101010101" pitchFamily="50" charset="-127"/>
              </a:rPr>
              <a:t> is input and </a:t>
            </a:r>
            <a:r>
              <a:rPr lang="en-US" altLang="ko-KR" dirty="0">
                <a:solidFill>
                  <a:schemeClr val="accent2"/>
                </a:solidFill>
                <a:ea typeface="굴림" panose="020B0600000101010101" pitchFamily="50" charset="-127"/>
              </a:rPr>
              <a:t>y</a:t>
            </a:r>
            <a:r>
              <a:rPr lang="en-US" altLang="ko-KR" dirty="0">
                <a:ea typeface="굴림" panose="020B0600000101010101" pitchFamily="50" charset="-127"/>
              </a:rPr>
              <a:t> is output</a:t>
            </a:r>
          </a:p>
          <a:p>
            <a:endParaRPr lang="en-US" altLang="ko-KR" dirty="0">
              <a:ea typeface="굴림" panose="020B0600000101010101" pitchFamily="50" charset="-127"/>
            </a:endParaRPr>
          </a:p>
          <a:p>
            <a:endParaRPr lang="en-GB" altLang="ko-KR" i="1" dirty="0"/>
          </a:p>
        </p:txBody>
      </p:sp>
      <p:sp>
        <p:nvSpPr>
          <p:cNvPr id="2" name="직사각형 1"/>
          <p:cNvSpPr/>
          <p:nvPr/>
        </p:nvSpPr>
        <p:spPr>
          <a:xfrm>
            <a:off x="4879594" y="5410200"/>
            <a:ext cx="4572000" cy="584775"/>
          </a:xfrm>
          <a:prstGeom prst="rect">
            <a:avLst/>
          </a:prstGeom>
        </p:spPr>
        <p:txBody>
          <a:bodyPr>
            <a:spAutoFit/>
          </a:bodyPr>
          <a:lstStyle/>
          <a:p>
            <a:r>
              <a:rPr lang="en-US" altLang="ko-KR" b="1" dirty="0">
                <a:latin typeface="Verdana" panose="020B0604030504040204" pitchFamily="34" charset="0"/>
              </a:rPr>
              <a:t>FIGURE 5.16</a:t>
            </a:r>
            <a:r>
              <a:rPr lang="en-US" altLang="ko-KR" dirty="0">
                <a:latin typeface="Verdana" panose="020B0604030504040204" pitchFamily="34" charset="0"/>
              </a:rPr>
              <a:t>   State diagram of the circuit of Fig. 5.15</a:t>
            </a:r>
            <a:endParaRPr lang="ko-KR" altLang="en-US"/>
          </a:p>
        </p:txBody>
      </p:sp>
      <p:pic>
        <p:nvPicPr>
          <p:cNvPr id="3" name="그림 2"/>
          <p:cNvPicPr>
            <a:picLocks noChangeAspect="1"/>
          </p:cNvPicPr>
          <p:nvPr/>
        </p:nvPicPr>
        <p:blipFill>
          <a:blip r:embed="rId2"/>
          <a:stretch>
            <a:fillRect/>
          </a:stretch>
        </p:blipFill>
        <p:spPr>
          <a:xfrm>
            <a:off x="657606" y="3558666"/>
            <a:ext cx="4295394" cy="322313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5C75E8EA-0298-443E-BE11-35B79F430457}" type="slidenum">
              <a:rPr lang="en-US" altLang="ko-KR" sz="1400" smtClean="0">
                <a:solidFill>
                  <a:schemeClr val="bg2"/>
                </a:solidFill>
              </a:rPr>
              <a:pPr/>
              <a:t>41</a:t>
            </a:fld>
            <a:endParaRPr lang="en-US" altLang="ko-KR" sz="1400">
              <a:solidFill>
                <a:schemeClr val="bg2"/>
              </a:solidFill>
            </a:endParaRPr>
          </a:p>
        </p:txBody>
      </p:sp>
      <p:pic>
        <p:nvPicPr>
          <p:cNvPr id="39939" name="Picture 3" descr="AACFLQ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264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Analysis- D flip-flop</a:t>
            </a:r>
          </a:p>
        </p:txBody>
      </p:sp>
      <p:sp>
        <p:nvSpPr>
          <p:cNvPr id="39941" name="직사각형 1"/>
          <p:cNvSpPr>
            <a:spLocks noChangeArrowheads="1"/>
          </p:cNvSpPr>
          <p:nvPr/>
        </p:nvSpPr>
        <p:spPr bwMode="auto">
          <a:xfrm>
            <a:off x="228600" y="44196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ea typeface="굴림" panose="020B0600000101010101" pitchFamily="50" charset="-127"/>
              </a:rPr>
              <a:t>Note: </a:t>
            </a:r>
            <a:r>
              <a:rPr lang="en-US" altLang="ko-KR">
                <a:solidFill>
                  <a:schemeClr val="accent2"/>
                </a:solidFill>
                <a:ea typeface="굴림" panose="020B0600000101010101" pitchFamily="50" charset="-127"/>
              </a:rPr>
              <a:t>this example </a:t>
            </a:r>
          </a:p>
          <a:p>
            <a:r>
              <a:rPr lang="en-US" altLang="ko-KR">
                <a:solidFill>
                  <a:schemeClr val="accent2"/>
                </a:solidFill>
                <a:ea typeface="굴림" panose="020B0600000101010101" pitchFamily="50" charset="-127"/>
              </a:rPr>
              <a:t>    has no output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C471353-4461-4D1F-9822-B0E288B3E490}" type="slidenum">
              <a:rPr lang="en-US" altLang="ko-KR" sz="1400" smtClean="0">
                <a:solidFill>
                  <a:schemeClr val="bg2"/>
                </a:solidFill>
              </a:rPr>
              <a:pPr/>
              <a:t>42</a:t>
            </a:fld>
            <a:endParaRPr lang="en-US" altLang="ko-KR" sz="1400">
              <a:solidFill>
                <a:schemeClr val="bg2"/>
              </a:solidFill>
            </a:endParaRPr>
          </a:p>
        </p:txBody>
      </p:sp>
      <p:pic>
        <p:nvPicPr>
          <p:cNvPr id="40963" name="Picture 2" descr="AACFLQ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856413"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Analysis: JK flip-flop</a:t>
            </a:r>
          </a:p>
        </p:txBody>
      </p:sp>
      <p:sp>
        <p:nvSpPr>
          <p:cNvPr id="40965" name="Text Box 5"/>
          <p:cNvSpPr txBox="1">
            <a:spLocks noChangeArrowheads="1"/>
          </p:cNvSpPr>
          <p:nvPr/>
        </p:nvSpPr>
        <p:spPr bwMode="auto">
          <a:xfrm>
            <a:off x="304800" y="3200400"/>
            <a:ext cx="10287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J</a:t>
            </a:r>
            <a:r>
              <a:rPr lang="en-US" altLang="ko-KR" baseline="-25000" dirty="0"/>
              <a:t>A</a:t>
            </a:r>
            <a:r>
              <a:rPr lang="en-US" altLang="ko-KR" dirty="0"/>
              <a:t>=B</a:t>
            </a:r>
          </a:p>
          <a:p>
            <a:endParaRPr lang="en-US" altLang="ko-KR" dirty="0"/>
          </a:p>
          <a:p>
            <a:r>
              <a:rPr lang="en-US" altLang="ko-KR" dirty="0"/>
              <a:t>K</a:t>
            </a:r>
            <a:r>
              <a:rPr lang="en-US" altLang="ko-KR" baseline="-25000" dirty="0"/>
              <a:t>A</a:t>
            </a:r>
            <a:r>
              <a:rPr lang="en-US" altLang="ko-KR" dirty="0"/>
              <a:t>=</a:t>
            </a:r>
            <a:r>
              <a:rPr lang="en-US" altLang="ko-KR" dirty="0" err="1"/>
              <a:t>Bx</a:t>
            </a:r>
            <a:r>
              <a:rPr lang="en-US" altLang="ko-KR" dirty="0"/>
              <a:t>’</a:t>
            </a:r>
          </a:p>
          <a:p>
            <a:endParaRPr lang="en-US" altLang="ko-KR" dirty="0"/>
          </a:p>
          <a:p>
            <a:r>
              <a:rPr lang="en-US" altLang="ko-KR" dirty="0"/>
              <a:t>J </a:t>
            </a:r>
            <a:r>
              <a:rPr lang="en-US" altLang="ko-KR" baseline="-25000" dirty="0"/>
              <a:t>B</a:t>
            </a:r>
            <a:r>
              <a:rPr lang="en-US" altLang="ko-KR" dirty="0"/>
              <a:t>=x’</a:t>
            </a:r>
          </a:p>
          <a:p>
            <a:endParaRPr lang="en-US" altLang="ko-KR" dirty="0"/>
          </a:p>
          <a:p>
            <a:r>
              <a:rPr lang="en-US" altLang="ko-KR" dirty="0"/>
              <a:t>K</a:t>
            </a:r>
            <a:r>
              <a:rPr lang="en-US" altLang="ko-KR" baseline="-25000" dirty="0"/>
              <a:t>B</a:t>
            </a:r>
            <a:r>
              <a:rPr lang="en-US" altLang="ko-KR" dirty="0"/>
              <a:t>=</a:t>
            </a:r>
            <a:r>
              <a:rPr lang="en-US" altLang="ko-KR" dirty="0" err="1"/>
              <a:t>A’x+Ax</a:t>
            </a:r>
            <a:r>
              <a:rPr lang="en-US" altLang="ko-KR"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286CA91-5B96-41FC-81B9-3DA4990778E1}" type="slidenum">
              <a:rPr lang="en-US" altLang="ko-KR" sz="1400" smtClean="0">
                <a:solidFill>
                  <a:schemeClr val="bg2"/>
                </a:solidFill>
              </a:rPr>
              <a:pPr/>
              <a:t>43</a:t>
            </a:fld>
            <a:endParaRPr lang="en-US" altLang="ko-KR" sz="1400">
              <a:solidFill>
                <a:schemeClr val="bg2"/>
              </a:solidFill>
            </a:endParaRPr>
          </a:p>
        </p:txBody>
      </p:sp>
      <p:pic>
        <p:nvPicPr>
          <p:cNvPr id="41987" name="Picture 2" descr="AACFLQ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133600"/>
            <a:ext cx="5942013"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Analysis: JK flip-flop</a:t>
            </a:r>
          </a:p>
        </p:txBody>
      </p:sp>
      <p:sp>
        <p:nvSpPr>
          <p:cNvPr id="41989" name="Text Box 5"/>
          <p:cNvSpPr txBox="1">
            <a:spLocks noChangeArrowheads="1"/>
          </p:cNvSpPr>
          <p:nvPr/>
        </p:nvSpPr>
        <p:spPr bwMode="auto">
          <a:xfrm>
            <a:off x="457200" y="1554163"/>
            <a:ext cx="2930226"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A(t+1)=JA’+K’A</a:t>
            </a:r>
          </a:p>
          <a:p>
            <a:r>
              <a:rPr lang="en-US" altLang="ko-KR" dirty="0"/>
              <a:t>B(t+1)=JB’+K’B</a:t>
            </a:r>
          </a:p>
          <a:p>
            <a:endParaRPr lang="en-US" altLang="ko-KR" dirty="0"/>
          </a:p>
          <a:p>
            <a:r>
              <a:rPr lang="en-US" altLang="ko-KR" dirty="0"/>
              <a:t>A(t+1)=BA’+(</a:t>
            </a:r>
            <a:r>
              <a:rPr lang="en-US" altLang="ko-KR" dirty="0" err="1"/>
              <a:t>Bx</a:t>
            </a:r>
            <a:r>
              <a:rPr lang="en-US" altLang="ko-KR" dirty="0"/>
              <a:t>’)’A=</a:t>
            </a:r>
            <a:r>
              <a:rPr lang="en-US" altLang="ko-KR" dirty="0" err="1"/>
              <a:t>A’B+AB’+Ax</a:t>
            </a:r>
            <a:endParaRPr lang="en-US" altLang="ko-KR" dirty="0"/>
          </a:p>
          <a:p>
            <a:r>
              <a:rPr lang="en-US" altLang="ko-KR" dirty="0"/>
              <a:t>B(t+1)=</a:t>
            </a:r>
            <a:r>
              <a:rPr lang="en-US" altLang="ko-KR" dirty="0" err="1"/>
              <a:t>x’B</a:t>
            </a:r>
            <a:r>
              <a:rPr lang="en-US" altLang="ko-KR" dirty="0"/>
              <a:t>’+(A XOR x’)B</a:t>
            </a:r>
          </a:p>
          <a:p>
            <a:r>
              <a:rPr lang="en-US" altLang="ko-KR" dirty="0"/>
              <a:t>          =B’x’+</a:t>
            </a:r>
            <a:r>
              <a:rPr lang="en-US" altLang="ko-KR" dirty="0" err="1"/>
              <a:t>ABx+A’Bx</a:t>
            </a:r>
            <a:r>
              <a:rPr lang="en-US" altLang="ko-KR" dirty="0"/>
              <a:t>’</a:t>
            </a:r>
          </a:p>
          <a:p>
            <a:r>
              <a:rPr lang="en-US" altLang="ko-KR" dirty="0"/>
              <a:t>            </a:t>
            </a:r>
          </a:p>
          <a:p>
            <a:endParaRPr lang="en-US" altLang="ko-KR" dirty="0"/>
          </a:p>
          <a:p>
            <a:endParaRPr lang="en-US" altLang="ko-KR" dirty="0"/>
          </a:p>
          <a:p>
            <a:r>
              <a:rPr lang="en-US" altLang="ko-KR" dirty="0"/>
              <a:t>no output!</a:t>
            </a:r>
          </a:p>
          <a:p>
            <a:r>
              <a:rPr lang="en-US" altLang="ko-KR" dirty="0"/>
              <a:t>(may be output = flip-flop’s</a:t>
            </a:r>
          </a:p>
          <a:p>
            <a:r>
              <a:rPr lang="en-US" altLang="ko-KR" dirty="0"/>
              <a:t>output)</a:t>
            </a:r>
          </a:p>
          <a:p>
            <a:r>
              <a:rPr lang="en-US" altLang="ko-KR" dirty="0" err="1"/>
              <a:t>moore</a:t>
            </a:r>
            <a:r>
              <a:rPr lang="en-US" altLang="ko-KR" dirty="0"/>
              <a:t> machine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2425D6BC-13B9-422A-83DC-C8B11F0DB314}" type="slidenum">
              <a:rPr lang="en-US" altLang="ko-KR" sz="1400" smtClean="0">
                <a:solidFill>
                  <a:schemeClr val="bg2"/>
                </a:solidFill>
              </a:rPr>
              <a:pPr/>
              <a:t>44</a:t>
            </a:fld>
            <a:endParaRPr lang="en-US" altLang="ko-KR" sz="1400">
              <a:solidFill>
                <a:schemeClr val="bg2"/>
              </a:solidFill>
            </a:endParaRPr>
          </a:p>
        </p:txBody>
      </p:sp>
      <p:pic>
        <p:nvPicPr>
          <p:cNvPr id="43011" name="Picture 2" descr="AACFLQN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95600"/>
            <a:ext cx="365601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Analysis: JK flip-flop</a:t>
            </a:r>
          </a:p>
        </p:txBody>
      </p:sp>
      <p:sp>
        <p:nvSpPr>
          <p:cNvPr id="43013" name="Rectangle 5"/>
          <p:cNvSpPr>
            <a:spLocks noChangeArrowheads="1"/>
          </p:cNvSpPr>
          <p:nvPr/>
        </p:nvSpPr>
        <p:spPr bwMode="auto">
          <a:xfrm>
            <a:off x="533400" y="1444625"/>
            <a:ext cx="45212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1800" dirty="0">
                <a:latin typeface="Times New Roman" panose="02020603050405020304" pitchFamily="18" charset="0"/>
              </a:rPr>
              <a:t>Present state         input           Next State          </a:t>
            </a:r>
          </a:p>
          <a:p>
            <a:r>
              <a:rPr lang="en-US" altLang="ko-KR" sz="1800" dirty="0">
                <a:latin typeface="Times New Roman" panose="02020603050405020304" pitchFamily="18" charset="0"/>
              </a:rPr>
              <a:t>A          B                  x             A           B              </a:t>
            </a:r>
          </a:p>
          <a:p>
            <a:r>
              <a:rPr lang="en-US" altLang="ko-KR" sz="1800" dirty="0">
                <a:latin typeface="Times New Roman" panose="02020603050405020304" pitchFamily="18" charset="0"/>
              </a:rPr>
              <a:t>0          0                  0               0            1              </a:t>
            </a:r>
          </a:p>
          <a:p>
            <a:r>
              <a:rPr lang="en-US" altLang="ko-KR" sz="1800" dirty="0">
                <a:latin typeface="Times New Roman" panose="02020603050405020304" pitchFamily="18" charset="0"/>
              </a:rPr>
              <a:t>0          0                  1               0            0              </a:t>
            </a:r>
          </a:p>
          <a:p>
            <a:r>
              <a:rPr lang="en-US" altLang="ko-KR" sz="1800" dirty="0">
                <a:latin typeface="Times New Roman" panose="02020603050405020304" pitchFamily="18" charset="0"/>
              </a:rPr>
              <a:t>0          1                  0               1            1              </a:t>
            </a:r>
          </a:p>
          <a:p>
            <a:r>
              <a:rPr lang="en-US" altLang="ko-KR" sz="1800" dirty="0">
                <a:latin typeface="Times New Roman" panose="02020603050405020304" pitchFamily="18" charset="0"/>
              </a:rPr>
              <a:t>0          1                  1               1            0              </a:t>
            </a:r>
          </a:p>
          <a:p>
            <a:r>
              <a:rPr lang="en-US" altLang="ko-KR" sz="1800" dirty="0">
                <a:latin typeface="Times New Roman" panose="02020603050405020304" pitchFamily="18" charset="0"/>
              </a:rPr>
              <a:t>1          0                  0               1            1              </a:t>
            </a:r>
          </a:p>
          <a:p>
            <a:r>
              <a:rPr lang="en-US" altLang="ko-KR" sz="1800" dirty="0">
                <a:latin typeface="Times New Roman" panose="02020603050405020304" pitchFamily="18" charset="0"/>
              </a:rPr>
              <a:t>1          0                  1               1            0              </a:t>
            </a:r>
          </a:p>
          <a:p>
            <a:r>
              <a:rPr lang="en-US" altLang="ko-KR" sz="1800" dirty="0">
                <a:latin typeface="Times New Roman" panose="02020603050405020304" pitchFamily="18" charset="0"/>
              </a:rPr>
              <a:t>1          1                  0               0            0              </a:t>
            </a:r>
          </a:p>
          <a:p>
            <a:r>
              <a:rPr lang="en-US" altLang="ko-KR" sz="1800" dirty="0">
                <a:latin typeface="Times New Roman" panose="02020603050405020304" pitchFamily="18" charset="0"/>
              </a:rPr>
              <a:t>1          1                  1               1            1              </a:t>
            </a:r>
            <a:endParaRPr lang="en-US" altLang="ko-KR" sz="24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F9C94D2E-1D91-426F-A98C-C54FCE0BA778}" type="slidenum">
              <a:rPr lang="en-US" altLang="ko-KR" sz="1400" smtClean="0">
                <a:solidFill>
                  <a:schemeClr val="bg2"/>
                </a:solidFill>
              </a:rPr>
              <a:pPr/>
              <a:t>45</a:t>
            </a:fld>
            <a:endParaRPr lang="en-US" altLang="ko-KR" sz="1400">
              <a:solidFill>
                <a:schemeClr val="bg2"/>
              </a:solidFill>
            </a:endParaRPr>
          </a:p>
        </p:txBody>
      </p:sp>
      <p:pic>
        <p:nvPicPr>
          <p:cNvPr id="44035" name="Picture 2" descr="AACFLQO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6627813"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Analysis: T flip-flop</a:t>
            </a:r>
          </a:p>
        </p:txBody>
      </p:sp>
      <p:sp>
        <p:nvSpPr>
          <p:cNvPr id="44037" name="Text Box 5"/>
          <p:cNvSpPr txBox="1">
            <a:spLocks noChangeArrowheads="1"/>
          </p:cNvSpPr>
          <p:nvPr/>
        </p:nvSpPr>
        <p:spPr bwMode="auto">
          <a:xfrm>
            <a:off x="381000" y="1554163"/>
            <a:ext cx="1939925"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t>Q(t+1)=T’Q+TQ’</a:t>
            </a:r>
          </a:p>
          <a:p>
            <a:endParaRPr lang="en-US" altLang="ko-KR"/>
          </a:p>
          <a:p>
            <a:r>
              <a:rPr lang="en-US" altLang="ko-KR"/>
              <a:t>T</a:t>
            </a:r>
            <a:r>
              <a:rPr lang="en-US" altLang="ko-KR" baseline="-25000"/>
              <a:t>A</a:t>
            </a:r>
            <a:r>
              <a:rPr lang="en-US" altLang="ko-KR"/>
              <a:t>=Bx</a:t>
            </a:r>
          </a:p>
          <a:p>
            <a:r>
              <a:rPr lang="en-US" altLang="ko-KR"/>
              <a:t>T</a:t>
            </a:r>
            <a:r>
              <a:rPr lang="en-US" altLang="ko-KR" baseline="-25000"/>
              <a:t>B</a:t>
            </a:r>
            <a:r>
              <a:rPr lang="en-US" altLang="ko-KR"/>
              <a:t>=x</a:t>
            </a:r>
          </a:p>
          <a:p>
            <a:r>
              <a:rPr lang="en-US" altLang="ko-KR"/>
              <a:t>y=AB</a:t>
            </a:r>
          </a:p>
          <a:p>
            <a:endParaRPr lang="en-US" altLang="ko-KR"/>
          </a:p>
          <a:p>
            <a:endParaRPr lang="en-US" altLang="ko-KR"/>
          </a:p>
          <a:p>
            <a:r>
              <a:rPr lang="en-US" altLang="ko-KR"/>
              <a:t>A(t+1)=(Bx)’A+(Bx)A’</a:t>
            </a:r>
          </a:p>
          <a:p>
            <a:r>
              <a:rPr lang="en-US" altLang="ko-KR"/>
              <a:t>          =AB’+Ax’+A’Bx</a:t>
            </a:r>
          </a:p>
          <a:p>
            <a:endParaRPr lang="en-US" altLang="ko-KR"/>
          </a:p>
          <a:p>
            <a:r>
              <a:rPr lang="en-US" altLang="ko-KR"/>
              <a:t>B(t+1)=x XOR 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1000" y="152400"/>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nSpc>
                <a:spcPct val="87000"/>
              </a:lnSpc>
            </a:pPr>
            <a:r>
              <a:rPr lang="en-US" altLang="ko-KR" sz="2400" b="1" dirty="0">
                <a:solidFill>
                  <a:schemeClr val="tx2"/>
                </a:solidFill>
                <a:ea typeface="굴림" panose="020B0600000101010101" pitchFamily="50" charset="-127"/>
              </a:rPr>
              <a:t>next-state value computation using characteristic table</a:t>
            </a:r>
          </a:p>
        </p:txBody>
      </p:sp>
      <p:sp>
        <p:nvSpPr>
          <p:cNvPr id="45084" name="Text Box 30"/>
          <p:cNvSpPr txBox="1">
            <a:spLocks noChangeArrowheads="1"/>
          </p:cNvSpPr>
          <p:nvPr/>
        </p:nvSpPr>
        <p:spPr bwMode="auto">
          <a:xfrm>
            <a:off x="838200" y="762000"/>
            <a:ext cx="70866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342900" indent="-342900">
              <a:buAutoNum type="arabicPeriod"/>
            </a:pPr>
            <a:r>
              <a:rPr lang="en-US" altLang="ko-KR" dirty="0">
                <a:latin typeface="Tahoma" panose="020B0604030504040204" pitchFamily="34" charset="0"/>
                <a:ea typeface="굴림" panose="020B0600000101010101" pitchFamily="50" charset="-127"/>
              </a:rPr>
              <a:t>determine </a:t>
            </a:r>
            <a:r>
              <a:rPr lang="en-US" altLang="ko-KR" dirty="0">
                <a:solidFill>
                  <a:srgbClr val="FF0000"/>
                </a:solidFill>
                <a:latin typeface="Tahoma" panose="020B0604030504040204" pitchFamily="34" charset="0"/>
                <a:ea typeface="굴림" panose="020B0600000101010101" pitchFamily="50" charset="-127"/>
              </a:rPr>
              <a:t>the flip-flops input equations</a:t>
            </a:r>
            <a:r>
              <a:rPr lang="en-US" altLang="ko-KR" dirty="0">
                <a:latin typeface="Tahoma" panose="020B0604030504040204" pitchFamily="34" charset="0"/>
                <a:ea typeface="굴림" panose="020B0600000101010101" pitchFamily="50" charset="-127"/>
              </a:rPr>
              <a:t> in terms of the present state and input variables </a:t>
            </a:r>
          </a:p>
          <a:p>
            <a:pPr marL="342900" indent="-342900">
              <a:buAutoNum type="arabicPeriod"/>
            </a:pPr>
            <a:r>
              <a:rPr lang="en-US" altLang="ko-KR" dirty="0">
                <a:latin typeface="Tahoma" panose="020B0604030504040204" pitchFamily="34" charset="0"/>
                <a:ea typeface="굴림" panose="020B0600000101010101" pitchFamily="50" charset="-127"/>
              </a:rPr>
              <a:t>list the binary values of each input equation</a:t>
            </a:r>
          </a:p>
          <a:p>
            <a:pPr marL="342900" indent="-342900">
              <a:buAutoNum type="arabicPeriod"/>
            </a:pPr>
            <a:r>
              <a:rPr lang="en-US" altLang="ko-KR" dirty="0">
                <a:latin typeface="Tahoma" panose="020B0604030504040204" pitchFamily="34" charset="0"/>
                <a:ea typeface="굴림" panose="020B0600000101010101" pitchFamily="50" charset="-127"/>
              </a:rPr>
              <a:t>use the corresponding </a:t>
            </a:r>
            <a:r>
              <a:rPr lang="en-US" altLang="ko-KR" dirty="0">
                <a:solidFill>
                  <a:srgbClr val="FF0000"/>
                </a:solidFill>
                <a:latin typeface="Tahoma" panose="020B0604030504040204" pitchFamily="34" charset="0"/>
                <a:ea typeface="굴림" panose="020B0600000101010101" pitchFamily="50" charset="-127"/>
              </a:rPr>
              <a:t>flip-flop characteristic table </a:t>
            </a:r>
            <a:r>
              <a:rPr lang="en-US" altLang="ko-KR" dirty="0">
                <a:latin typeface="Tahoma" panose="020B0604030504040204" pitchFamily="34" charset="0"/>
                <a:ea typeface="굴림" panose="020B0600000101010101" pitchFamily="50" charset="-127"/>
              </a:rPr>
              <a:t>to determine the next-state values in the state table</a:t>
            </a:r>
          </a:p>
          <a:p>
            <a:pPr marL="342900" indent="-342900">
              <a:buAutoNum type="arabicPeriod"/>
            </a:pPr>
            <a:endParaRPr lang="en-US" altLang="ko-KR" dirty="0">
              <a:latin typeface="Tahoma" panose="020B0604030504040204" pitchFamily="34" charset="0"/>
              <a:ea typeface="굴림" panose="020B0600000101010101" pitchFamily="50" charset="-127"/>
            </a:endParaRPr>
          </a:p>
          <a:p>
            <a:r>
              <a:rPr lang="en-US" altLang="ko-KR" dirty="0">
                <a:latin typeface="Tahoma" panose="020B0604030504040204" pitchFamily="34" charset="0"/>
                <a:ea typeface="굴림" panose="020B0600000101010101" pitchFamily="50" charset="-127"/>
              </a:rPr>
              <a:t>ex) </a:t>
            </a:r>
            <a:r>
              <a:rPr lang="en-US" altLang="ko-KR" dirty="0"/>
              <a:t>J</a:t>
            </a:r>
            <a:r>
              <a:rPr lang="en-US" altLang="ko-KR" baseline="-25000" dirty="0"/>
              <a:t>A</a:t>
            </a:r>
            <a:r>
              <a:rPr lang="en-US" altLang="ko-KR" dirty="0"/>
              <a:t>=B    K</a:t>
            </a:r>
            <a:r>
              <a:rPr lang="en-US" altLang="ko-KR" baseline="-25000" dirty="0"/>
              <a:t>A</a:t>
            </a:r>
            <a:r>
              <a:rPr lang="en-US" altLang="ko-KR" dirty="0"/>
              <a:t>=</a:t>
            </a:r>
            <a:r>
              <a:rPr lang="en-US" altLang="ko-KR" dirty="0" err="1"/>
              <a:t>Bx</a:t>
            </a:r>
            <a:r>
              <a:rPr lang="en-US" altLang="ko-KR" dirty="0"/>
              <a:t>’    J </a:t>
            </a:r>
            <a:r>
              <a:rPr lang="en-US" altLang="ko-KR" baseline="-25000" dirty="0"/>
              <a:t>B</a:t>
            </a:r>
            <a:r>
              <a:rPr lang="en-US" altLang="ko-KR" dirty="0"/>
              <a:t>=x’    K</a:t>
            </a:r>
            <a:r>
              <a:rPr lang="en-US" altLang="ko-KR" baseline="-25000" dirty="0"/>
              <a:t>B</a:t>
            </a:r>
            <a:r>
              <a:rPr lang="en-US" altLang="ko-KR" dirty="0"/>
              <a:t>=</a:t>
            </a:r>
            <a:r>
              <a:rPr lang="en-US" altLang="ko-KR" dirty="0" err="1"/>
              <a:t>A’x+Ax</a:t>
            </a:r>
            <a:r>
              <a:rPr lang="en-US" altLang="ko-KR" dirty="0"/>
              <a:t>’</a:t>
            </a:r>
          </a:p>
          <a:p>
            <a:endParaRPr lang="en-US" altLang="ko-KR" dirty="0">
              <a:latin typeface="Tahoma" panose="020B0604030504040204" pitchFamily="34" charset="0"/>
              <a:ea typeface="굴림" panose="020B0600000101010101" pitchFamily="50" charset="-127"/>
            </a:endParaRPr>
          </a:p>
          <a:p>
            <a:r>
              <a:rPr lang="en-US" altLang="ko-KR" dirty="0">
                <a:latin typeface="Tahoma" panose="020B0604030504040204" pitchFamily="34" charset="0"/>
                <a:ea typeface="굴림" panose="020B0600000101010101" pitchFamily="50" charset="-127"/>
              </a:rPr>
              <a:t>&lt;state table&gt; flip-flop inputs + characteristic table</a:t>
            </a:r>
          </a:p>
          <a:p>
            <a:r>
              <a:rPr lang="en-US" altLang="ko-KR" dirty="0">
                <a:latin typeface="Tahoma" panose="020B0604030504040204" pitchFamily="34" charset="0"/>
                <a:ea typeface="굴림" panose="020B0600000101010101" pitchFamily="50" charset="-127"/>
              </a:rPr>
              <a:t>                                                     </a:t>
            </a:r>
          </a:p>
          <a:p>
            <a:r>
              <a:rPr lang="en-US" altLang="ko-KR" dirty="0">
                <a:latin typeface="Times New Roman" panose="02020603050405020304" pitchFamily="18" charset="0"/>
              </a:rPr>
              <a:t>Present state         input           Next State         flip-flop inputs         </a:t>
            </a:r>
          </a:p>
          <a:p>
            <a:r>
              <a:rPr lang="en-US" altLang="ko-KR" dirty="0">
                <a:latin typeface="Times New Roman" panose="02020603050405020304" pitchFamily="18" charset="0"/>
              </a:rPr>
              <a:t>A          B                  x             A            B        </a:t>
            </a:r>
            <a:r>
              <a:rPr lang="en-US" altLang="ko-KR" dirty="0"/>
              <a:t>J</a:t>
            </a:r>
            <a:r>
              <a:rPr lang="en-US" altLang="ko-KR" baseline="-25000" dirty="0"/>
              <a:t>A</a:t>
            </a:r>
            <a:r>
              <a:rPr lang="en-US" altLang="ko-KR" dirty="0"/>
              <a:t>   K</a:t>
            </a:r>
            <a:r>
              <a:rPr lang="en-US" altLang="ko-KR" baseline="-25000" dirty="0"/>
              <a:t>A</a:t>
            </a:r>
            <a:r>
              <a:rPr lang="en-US" altLang="ko-KR" dirty="0"/>
              <a:t>   J </a:t>
            </a:r>
            <a:r>
              <a:rPr lang="en-US" altLang="ko-KR" baseline="-25000" dirty="0"/>
              <a:t>B</a:t>
            </a:r>
            <a:r>
              <a:rPr lang="en-US" altLang="ko-KR" dirty="0"/>
              <a:t>   K</a:t>
            </a:r>
            <a:r>
              <a:rPr lang="en-US" altLang="ko-KR" baseline="-25000" dirty="0"/>
              <a:t>B</a:t>
            </a:r>
            <a:endParaRPr lang="en-US" altLang="ko-KR" dirty="0">
              <a:latin typeface="Times New Roman" panose="02020603050405020304" pitchFamily="18" charset="0"/>
            </a:endParaRPr>
          </a:p>
          <a:p>
            <a:r>
              <a:rPr lang="en-US" altLang="ko-KR" dirty="0">
                <a:latin typeface="Times New Roman" panose="02020603050405020304" pitchFamily="18" charset="0"/>
              </a:rPr>
              <a:t>0          0                  0               0            1         0     0      1      0     </a:t>
            </a:r>
          </a:p>
          <a:p>
            <a:r>
              <a:rPr lang="en-US" altLang="ko-KR" dirty="0">
                <a:latin typeface="Times New Roman" panose="02020603050405020304" pitchFamily="18" charset="0"/>
              </a:rPr>
              <a:t>0          0                  1               0            0         0     0      0      1     </a:t>
            </a:r>
          </a:p>
          <a:p>
            <a:r>
              <a:rPr lang="en-US" altLang="ko-KR" dirty="0">
                <a:latin typeface="Times New Roman" panose="02020603050405020304" pitchFamily="18" charset="0"/>
              </a:rPr>
              <a:t>0          1                  0               1            1         1     1      1      0     </a:t>
            </a:r>
          </a:p>
          <a:p>
            <a:r>
              <a:rPr lang="en-US" altLang="ko-KR" dirty="0">
                <a:latin typeface="Times New Roman" panose="02020603050405020304" pitchFamily="18" charset="0"/>
              </a:rPr>
              <a:t>0          1                  1               1            0         1     0      0      1     </a:t>
            </a:r>
          </a:p>
          <a:p>
            <a:r>
              <a:rPr lang="en-US" altLang="ko-KR" dirty="0">
                <a:latin typeface="Times New Roman" panose="02020603050405020304" pitchFamily="18" charset="0"/>
              </a:rPr>
              <a:t>1          0                  0               1            1         0     0      1      1     </a:t>
            </a:r>
          </a:p>
          <a:p>
            <a:r>
              <a:rPr lang="en-US" altLang="ko-KR" dirty="0">
                <a:latin typeface="Times New Roman" panose="02020603050405020304" pitchFamily="18" charset="0"/>
              </a:rPr>
              <a:t>1          0                  1               1            0         0     0      0      0     </a:t>
            </a:r>
          </a:p>
          <a:p>
            <a:r>
              <a:rPr lang="en-US" altLang="ko-KR" dirty="0">
                <a:latin typeface="Times New Roman" panose="02020603050405020304" pitchFamily="18" charset="0"/>
              </a:rPr>
              <a:t>1          1                  0               0            0         1     1      1      1     </a:t>
            </a:r>
          </a:p>
          <a:p>
            <a:r>
              <a:rPr lang="en-US" altLang="ko-KR" dirty="0">
                <a:latin typeface="Times New Roman" panose="02020603050405020304" pitchFamily="18" charset="0"/>
              </a:rPr>
              <a:t>1          1                  1               1            1         1     0      0      0</a:t>
            </a:r>
            <a:endParaRPr lang="en-US" altLang="ko-KR" dirty="0">
              <a:latin typeface="Tahoma" panose="020B0604030504040204" pitchFamily="34" charset="0"/>
              <a:ea typeface="굴림" panose="020B0600000101010101" pitchFamily="50" charset="-127"/>
            </a:endParaRPr>
          </a:p>
          <a:p>
            <a:endParaRPr lang="en-US" altLang="ko-KR" dirty="0">
              <a:latin typeface="Tahoma" panose="020B0604030504040204" pitchFamily="34" charset="0"/>
              <a:ea typeface="굴림" panose="020B0600000101010101" pitchFamily="50" charset="-127"/>
            </a:endParaRPr>
          </a:p>
          <a:p>
            <a:endParaRPr lang="en-US" altLang="ko-KR" dirty="0">
              <a:latin typeface="Tahoma" panose="020B0604030504040204" pitchFamily="34" charset="0"/>
              <a:ea typeface="굴림" panose="020B0600000101010101" pitchFamily="50" charset="-127"/>
            </a:endParaRPr>
          </a:p>
        </p:txBody>
      </p:sp>
      <p:cxnSp>
        <p:nvCxnSpPr>
          <p:cNvPr id="3" name="직선 화살표 연결선 2"/>
          <p:cNvCxnSpPr/>
          <p:nvPr/>
        </p:nvCxnSpPr>
        <p:spPr>
          <a:xfrm flipH="1">
            <a:off x="4267200" y="3352800"/>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725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8600" y="152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nSpc>
                <a:spcPct val="87000"/>
              </a:lnSpc>
            </a:pPr>
            <a:r>
              <a:rPr lang="en-US" altLang="ko-KR" sz="2400" b="1" dirty="0">
                <a:solidFill>
                  <a:schemeClr val="tx2"/>
                </a:solidFill>
                <a:ea typeface="굴림" panose="020B0600000101010101" pitchFamily="50" charset="-127"/>
              </a:rPr>
              <a:t>next-state value computation using characteristic equation</a:t>
            </a:r>
          </a:p>
        </p:txBody>
      </p:sp>
      <p:sp>
        <p:nvSpPr>
          <p:cNvPr id="45084" name="Text Box 30"/>
          <p:cNvSpPr txBox="1">
            <a:spLocks noChangeArrowheads="1"/>
          </p:cNvSpPr>
          <p:nvPr/>
        </p:nvSpPr>
        <p:spPr bwMode="auto">
          <a:xfrm>
            <a:off x="838200" y="762000"/>
            <a:ext cx="7086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342900" indent="-342900">
              <a:buAutoNum type="arabicPeriod"/>
            </a:pPr>
            <a:r>
              <a:rPr lang="en-US" altLang="ko-KR" dirty="0">
                <a:latin typeface="Tahoma" panose="020B0604030504040204" pitchFamily="34" charset="0"/>
                <a:ea typeface="굴림" panose="020B0600000101010101" pitchFamily="50" charset="-127"/>
              </a:rPr>
              <a:t>determine </a:t>
            </a:r>
            <a:r>
              <a:rPr lang="en-US" altLang="ko-KR" dirty="0">
                <a:solidFill>
                  <a:srgbClr val="FF0000"/>
                </a:solidFill>
                <a:latin typeface="Tahoma" panose="020B0604030504040204" pitchFamily="34" charset="0"/>
                <a:ea typeface="굴림" panose="020B0600000101010101" pitchFamily="50" charset="-127"/>
              </a:rPr>
              <a:t>the flip-flops input equations</a:t>
            </a:r>
            <a:r>
              <a:rPr lang="en-US" altLang="ko-KR" dirty="0">
                <a:latin typeface="Tahoma" panose="020B0604030504040204" pitchFamily="34" charset="0"/>
                <a:ea typeface="굴림" panose="020B0600000101010101" pitchFamily="50" charset="-127"/>
              </a:rPr>
              <a:t> in terms of the present state and input variables </a:t>
            </a:r>
          </a:p>
          <a:p>
            <a:pPr marL="342900" indent="-342900">
              <a:buAutoNum type="arabicPeriod"/>
            </a:pPr>
            <a:r>
              <a:rPr lang="en-US" altLang="ko-KR" dirty="0">
                <a:latin typeface="Tahoma" panose="020B0604030504040204" pitchFamily="34" charset="0"/>
                <a:ea typeface="굴림" panose="020B0600000101010101" pitchFamily="50" charset="-127"/>
              </a:rPr>
              <a:t>substitute </a:t>
            </a:r>
            <a:r>
              <a:rPr lang="en-US" altLang="ko-KR" dirty="0">
                <a:solidFill>
                  <a:srgbClr val="FF0000"/>
                </a:solidFill>
                <a:latin typeface="Tahoma" panose="020B0604030504040204" pitchFamily="34" charset="0"/>
                <a:ea typeface="굴림" panose="020B0600000101010101" pitchFamily="50" charset="-127"/>
              </a:rPr>
              <a:t>the flip-flop input equations</a:t>
            </a:r>
            <a:r>
              <a:rPr lang="en-US" altLang="ko-KR" dirty="0">
                <a:latin typeface="Tahoma" panose="020B0604030504040204" pitchFamily="34" charset="0"/>
                <a:ea typeface="굴림" panose="020B0600000101010101" pitchFamily="50" charset="-127"/>
              </a:rPr>
              <a:t> in to </a:t>
            </a:r>
            <a:r>
              <a:rPr lang="en-US" altLang="ko-KR" dirty="0">
                <a:solidFill>
                  <a:srgbClr val="FF0000"/>
                </a:solidFill>
                <a:latin typeface="Tahoma" panose="020B0604030504040204" pitchFamily="34" charset="0"/>
                <a:ea typeface="굴림" panose="020B0600000101010101" pitchFamily="50" charset="-127"/>
              </a:rPr>
              <a:t>the flip-flop characteristic equation</a:t>
            </a:r>
            <a:r>
              <a:rPr lang="en-US" altLang="ko-KR" dirty="0">
                <a:latin typeface="Tahoma" panose="020B0604030504040204" pitchFamily="34" charset="0"/>
                <a:ea typeface="굴림" panose="020B0600000101010101" pitchFamily="50" charset="-127"/>
              </a:rPr>
              <a:t> to obtain the </a:t>
            </a:r>
            <a:r>
              <a:rPr lang="en-US" altLang="ko-KR" dirty="0">
                <a:solidFill>
                  <a:srgbClr val="FF0000"/>
                </a:solidFill>
                <a:latin typeface="Tahoma" panose="020B0604030504040204" pitchFamily="34" charset="0"/>
                <a:ea typeface="굴림" panose="020B0600000101010101" pitchFamily="50" charset="-127"/>
              </a:rPr>
              <a:t>state equation</a:t>
            </a:r>
          </a:p>
          <a:p>
            <a:pPr marL="342900" indent="-342900">
              <a:buAutoNum type="arabicPeriod"/>
            </a:pPr>
            <a:r>
              <a:rPr lang="en-US" altLang="ko-KR" dirty="0">
                <a:latin typeface="Tahoma" panose="020B0604030504040204" pitchFamily="34" charset="0"/>
                <a:ea typeface="굴림" panose="020B0600000101010101" pitchFamily="50" charset="-127"/>
              </a:rPr>
              <a:t>use the corresponding </a:t>
            </a:r>
            <a:r>
              <a:rPr lang="en-US" altLang="ko-KR" dirty="0">
                <a:solidFill>
                  <a:srgbClr val="FF0000"/>
                </a:solidFill>
                <a:latin typeface="Tahoma" panose="020B0604030504040204" pitchFamily="34" charset="0"/>
                <a:ea typeface="굴림" panose="020B0600000101010101" pitchFamily="50" charset="-127"/>
              </a:rPr>
              <a:t>state equation </a:t>
            </a:r>
            <a:r>
              <a:rPr lang="en-US" altLang="ko-KR" dirty="0">
                <a:latin typeface="Tahoma" panose="020B0604030504040204" pitchFamily="34" charset="0"/>
                <a:ea typeface="굴림" panose="020B0600000101010101" pitchFamily="50" charset="-127"/>
              </a:rPr>
              <a:t>to determine the next-state values in the state table</a:t>
            </a:r>
          </a:p>
          <a:p>
            <a:pPr marL="342900" indent="-342900">
              <a:buAutoNum type="arabicPeriod"/>
            </a:pPr>
            <a:endParaRPr lang="en-US" altLang="ko-KR" dirty="0">
              <a:latin typeface="Tahoma" panose="020B0604030504040204" pitchFamily="34" charset="0"/>
              <a:ea typeface="굴림" panose="020B0600000101010101" pitchFamily="50" charset="-127"/>
            </a:endParaRPr>
          </a:p>
          <a:p>
            <a:r>
              <a:rPr lang="en-US" altLang="ko-KR" dirty="0">
                <a:latin typeface="Tahoma" panose="020B0604030504040204" pitchFamily="34" charset="0"/>
                <a:ea typeface="굴림" panose="020B0600000101010101" pitchFamily="50" charset="-127"/>
              </a:rPr>
              <a:t>ex) </a:t>
            </a:r>
          </a:p>
          <a:p>
            <a:r>
              <a:rPr lang="en-US" altLang="ko-KR" dirty="0">
                <a:latin typeface="Tahoma" panose="020B0604030504040204" pitchFamily="34" charset="0"/>
                <a:ea typeface="굴림" panose="020B0600000101010101" pitchFamily="50" charset="-127"/>
              </a:rPr>
              <a:t>1. flip-flop input equation </a:t>
            </a:r>
          </a:p>
          <a:p>
            <a:r>
              <a:rPr lang="en-US" altLang="ko-KR" dirty="0">
                <a:latin typeface="Tahoma" panose="020B0604030504040204" pitchFamily="34" charset="0"/>
                <a:ea typeface="굴림" panose="020B0600000101010101" pitchFamily="50" charset="-127"/>
              </a:rPr>
              <a:t> </a:t>
            </a:r>
            <a:r>
              <a:rPr lang="en-US" altLang="ko-KR" dirty="0"/>
              <a:t>J</a:t>
            </a:r>
            <a:r>
              <a:rPr lang="en-US" altLang="ko-KR" baseline="-25000" dirty="0"/>
              <a:t>A</a:t>
            </a:r>
            <a:r>
              <a:rPr lang="en-US" altLang="ko-KR" dirty="0"/>
              <a:t>=B    K</a:t>
            </a:r>
            <a:r>
              <a:rPr lang="en-US" altLang="ko-KR" baseline="-25000" dirty="0"/>
              <a:t>A</a:t>
            </a:r>
            <a:r>
              <a:rPr lang="en-US" altLang="ko-KR" dirty="0"/>
              <a:t>=</a:t>
            </a:r>
            <a:r>
              <a:rPr lang="en-US" altLang="ko-KR" dirty="0" err="1"/>
              <a:t>Bx</a:t>
            </a:r>
            <a:r>
              <a:rPr lang="en-US" altLang="ko-KR" dirty="0"/>
              <a:t>’    J </a:t>
            </a:r>
            <a:r>
              <a:rPr lang="en-US" altLang="ko-KR" baseline="-25000" dirty="0"/>
              <a:t>B</a:t>
            </a:r>
            <a:r>
              <a:rPr lang="en-US" altLang="ko-KR" dirty="0"/>
              <a:t>=x’    K</a:t>
            </a:r>
            <a:r>
              <a:rPr lang="en-US" altLang="ko-KR" baseline="-25000" dirty="0"/>
              <a:t>B</a:t>
            </a:r>
            <a:r>
              <a:rPr lang="en-US" altLang="ko-KR" dirty="0"/>
              <a:t>=</a:t>
            </a:r>
            <a:r>
              <a:rPr lang="en-US" altLang="ko-KR" dirty="0" err="1"/>
              <a:t>A’x+Ax</a:t>
            </a:r>
            <a:r>
              <a:rPr lang="en-US" altLang="ko-KR" dirty="0"/>
              <a:t>’</a:t>
            </a:r>
          </a:p>
          <a:p>
            <a:endParaRPr lang="en-US" altLang="ko-KR" dirty="0">
              <a:latin typeface="Tahoma" panose="020B0604030504040204" pitchFamily="34" charset="0"/>
              <a:ea typeface="굴림" panose="020B0600000101010101" pitchFamily="50" charset="-127"/>
            </a:endParaRPr>
          </a:p>
          <a:p>
            <a:r>
              <a:rPr lang="en-US" altLang="ko-KR" dirty="0">
                <a:latin typeface="Tahoma" panose="020B0604030504040204" pitchFamily="34" charset="0"/>
                <a:ea typeface="굴림" panose="020B0600000101010101" pitchFamily="50" charset="-127"/>
              </a:rPr>
              <a:t>2. characteristic equation </a:t>
            </a:r>
          </a:p>
          <a:p>
            <a:r>
              <a:rPr lang="en-US" altLang="ko-KR" dirty="0">
                <a:latin typeface="Tahoma" panose="020B0604030504040204" pitchFamily="34" charset="0"/>
                <a:ea typeface="굴림" panose="020B0600000101010101" pitchFamily="50" charset="-127"/>
              </a:rPr>
              <a:t> A(t+1) = JA` + K`A    B(t+1) = JB` + K`B</a:t>
            </a:r>
          </a:p>
          <a:p>
            <a:endParaRPr lang="en-US" altLang="ko-KR" dirty="0">
              <a:latin typeface="Tahoma" panose="020B0604030504040204" pitchFamily="34" charset="0"/>
              <a:ea typeface="굴림" panose="020B0600000101010101" pitchFamily="50" charset="-127"/>
            </a:endParaRPr>
          </a:p>
          <a:p>
            <a:r>
              <a:rPr lang="en-US" altLang="ko-KR" dirty="0">
                <a:latin typeface="Tahoma" panose="020B0604030504040204" pitchFamily="34" charset="0"/>
                <a:ea typeface="굴림" panose="020B0600000101010101" pitchFamily="50" charset="-127"/>
              </a:rPr>
              <a:t>3. state equation : </a:t>
            </a:r>
          </a:p>
          <a:p>
            <a:r>
              <a:rPr lang="en-US" altLang="ko-KR" dirty="0">
                <a:latin typeface="Tahoma" panose="020B0604030504040204" pitchFamily="34" charset="0"/>
                <a:ea typeface="굴림" panose="020B0600000101010101" pitchFamily="50" charset="-127"/>
              </a:rPr>
              <a:t> A(t+1) = BA` + (</a:t>
            </a:r>
            <a:r>
              <a:rPr lang="en-US" altLang="ko-KR" dirty="0" err="1">
                <a:latin typeface="Tahoma" panose="020B0604030504040204" pitchFamily="34" charset="0"/>
                <a:ea typeface="굴림" panose="020B0600000101010101" pitchFamily="50" charset="-127"/>
              </a:rPr>
              <a:t>Bx</a:t>
            </a:r>
            <a:r>
              <a:rPr lang="en-US" altLang="ko-KR" dirty="0">
                <a:latin typeface="Tahoma" panose="020B0604030504040204" pitchFamily="34" charset="0"/>
                <a:ea typeface="굴림" panose="020B0600000101010101" pitchFamily="50" charset="-127"/>
              </a:rPr>
              <a:t>`)`A = A`B + AB` + Ax</a:t>
            </a:r>
          </a:p>
          <a:p>
            <a:r>
              <a:rPr lang="en-US" altLang="ko-KR" dirty="0">
                <a:latin typeface="Tahoma" panose="020B0604030504040204" pitchFamily="34" charset="0"/>
                <a:ea typeface="굴림" panose="020B0600000101010101" pitchFamily="50" charset="-127"/>
              </a:rPr>
              <a:t> B(t+1) = </a:t>
            </a:r>
            <a:r>
              <a:rPr lang="en-US" altLang="ko-KR" dirty="0" err="1">
                <a:latin typeface="Tahoma" panose="020B0604030504040204" pitchFamily="34" charset="0"/>
                <a:ea typeface="굴림" panose="020B0600000101010101" pitchFamily="50" charset="-127"/>
              </a:rPr>
              <a:t>x`B</a:t>
            </a:r>
            <a:r>
              <a:rPr lang="en-US" altLang="ko-KR" dirty="0">
                <a:latin typeface="Tahoma" panose="020B0604030504040204" pitchFamily="34" charset="0"/>
                <a:ea typeface="굴림" panose="020B0600000101010101" pitchFamily="50" charset="-127"/>
              </a:rPr>
              <a:t>` + (A^B)`B = </a:t>
            </a:r>
            <a:r>
              <a:rPr lang="en-US" altLang="ko-KR" dirty="0" err="1">
                <a:latin typeface="Tahoma" panose="020B0604030504040204" pitchFamily="34" charset="0"/>
                <a:ea typeface="굴림" panose="020B0600000101010101" pitchFamily="50" charset="-127"/>
              </a:rPr>
              <a:t>x`B</a:t>
            </a:r>
            <a:r>
              <a:rPr lang="en-US" altLang="ko-KR" dirty="0">
                <a:latin typeface="Tahoma" panose="020B0604030504040204" pitchFamily="34" charset="0"/>
                <a:ea typeface="굴림" panose="020B0600000101010101" pitchFamily="50" charset="-127"/>
              </a:rPr>
              <a:t>` + (Ax + </a:t>
            </a:r>
            <a:r>
              <a:rPr lang="en-US" altLang="ko-KR" dirty="0" err="1">
                <a:latin typeface="Tahoma" panose="020B0604030504040204" pitchFamily="34" charset="0"/>
                <a:ea typeface="굴림" panose="020B0600000101010101" pitchFamily="50" charset="-127"/>
              </a:rPr>
              <a:t>A`x</a:t>
            </a:r>
            <a:r>
              <a:rPr lang="en-US" altLang="ko-KR" dirty="0">
                <a:latin typeface="Tahoma" panose="020B0604030504040204" pitchFamily="34" charset="0"/>
                <a:ea typeface="굴림" panose="020B0600000101010101" pitchFamily="50" charset="-127"/>
              </a:rPr>
              <a:t>`)B = </a:t>
            </a:r>
            <a:r>
              <a:rPr lang="en-US" altLang="ko-KR" dirty="0" err="1">
                <a:latin typeface="Tahoma" panose="020B0604030504040204" pitchFamily="34" charset="0"/>
                <a:ea typeface="굴림" panose="020B0600000101010101" pitchFamily="50" charset="-127"/>
              </a:rPr>
              <a:t>B`x</a:t>
            </a:r>
            <a:r>
              <a:rPr lang="en-US" altLang="ko-KR" dirty="0">
                <a:latin typeface="Tahoma" panose="020B0604030504040204" pitchFamily="34" charset="0"/>
                <a:ea typeface="굴림" panose="020B0600000101010101" pitchFamily="50" charset="-127"/>
              </a:rPr>
              <a:t>` + </a:t>
            </a:r>
            <a:r>
              <a:rPr lang="en-US" altLang="ko-KR" dirty="0" err="1">
                <a:latin typeface="Tahoma" panose="020B0604030504040204" pitchFamily="34" charset="0"/>
                <a:ea typeface="굴림" panose="020B0600000101010101" pitchFamily="50" charset="-127"/>
              </a:rPr>
              <a:t>ABx</a:t>
            </a:r>
            <a:r>
              <a:rPr lang="en-US" altLang="ko-KR" dirty="0">
                <a:latin typeface="Tahoma" panose="020B0604030504040204" pitchFamily="34" charset="0"/>
                <a:ea typeface="굴림" panose="020B0600000101010101" pitchFamily="50" charset="-127"/>
              </a:rPr>
              <a:t> + </a:t>
            </a:r>
            <a:r>
              <a:rPr lang="en-US" altLang="ko-KR" dirty="0" err="1">
                <a:latin typeface="Tahoma" panose="020B0604030504040204" pitchFamily="34" charset="0"/>
                <a:ea typeface="굴림" panose="020B0600000101010101" pitchFamily="50" charset="-127"/>
              </a:rPr>
              <a:t>A`Bx</a:t>
            </a:r>
            <a:r>
              <a:rPr lang="en-US" altLang="ko-KR" dirty="0">
                <a:latin typeface="Tahoma" panose="020B0604030504040204" pitchFamily="34" charset="0"/>
                <a:ea typeface="굴림" panose="020B0600000101010101" pitchFamily="50" charset="-127"/>
              </a:rPr>
              <a:t>`</a:t>
            </a:r>
          </a:p>
          <a:p>
            <a:endParaRPr lang="en-US" altLang="ko-KR" dirty="0">
              <a:latin typeface="Tahoma" panose="020B0604030504040204" pitchFamily="34" charset="0"/>
              <a:ea typeface="굴림" panose="020B0600000101010101" pitchFamily="50" charset="-127"/>
            </a:endParaRPr>
          </a:p>
          <a:p>
            <a:r>
              <a:rPr lang="en-US" altLang="ko-KR" dirty="0">
                <a:latin typeface="Tahoma" panose="020B0604030504040204" pitchFamily="34" charset="0"/>
                <a:ea typeface="굴림" panose="020B0600000101010101" pitchFamily="50" charset="-127"/>
              </a:rPr>
              <a:t>In state table “flip-flop input” are not needed when state equations are used</a:t>
            </a:r>
          </a:p>
          <a:p>
            <a:r>
              <a:rPr lang="en-US" altLang="ko-KR" dirty="0">
                <a:latin typeface="Tahoma" panose="020B0604030504040204" pitchFamily="34" charset="0"/>
                <a:ea typeface="굴림" panose="020B0600000101010101" pitchFamily="50" charset="-127"/>
              </a:rPr>
              <a:t> </a:t>
            </a:r>
          </a:p>
          <a:p>
            <a:endParaRPr lang="en-US" altLang="ko-KR" dirty="0">
              <a:latin typeface="Tahoma" panose="020B0604030504040204" pitchFamily="34" charset="0"/>
              <a:ea typeface="굴림" panose="020B0600000101010101" pitchFamily="50" charset="-127"/>
            </a:endParaRPr>
          </a:p>
        </p:txBody>
      </p:sp>
    </p:spTree>
    <p:extLst>
      <p:ext uri="{BB962C8B-B14F-4D97-AF65-F5344CB8AC3E}">
        <p14:creationId xmlns:p14="http://schemas.microsoft.com/office/powerpoint/2010/main" val="3044722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1000" y="1524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nSpc>
                <a:spcPct val="87000"/>
              </a:lnSpc>
            </a:pPr>
            <a:r>
              <a:rPr lang="en-US" altLang="ko-KR" sz="2400" b="1">
                <a:solidFill>
                  <a:schemeClr val="tx2"/>
                </a:solidFill>
                <a:ea typeface="굴림" panose="020B0600000101010101" pitchFamily="50" charset="-127"/>
              </a:rPr>
              <a:t>Mealy Machine</a:t>
            </a:r>
          </a:p>
        </p:txBody>
      </p:sp>
      <p:sp>
        <p:nvSpPr>
          <p:cNvPr id="45074" name="Text Box 19"/>
          <p:cNvSpPr txBox="1">
            <a:spLocks noChangeArrowheads="1"/>
          </p:cNvSpPr>
          <p:nvPr/>
        </p:nvSpPr>
        <p:spPr bwMode="auto">
          <a:xfrm>
            <a:off x="8232775" y="4106863"/>
            <a:ext cx="696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Y(t)</a:t>
            </a:r>
          </a:p>
        </p:txBody>
      </p:sp>
      <p:sp>
        <p:nvSpPr>
          <p:cNvPr id="45081" name="Line 27"/>
          <p:cNvSpPr>
            <a:spLocks noChangeShapeType="1"/>
          </p:cNvSpPr>
          <p:nvPr/>
        </p:nvSpPr>
        <p:spPr bwMode="auto">
          <a:xfrm>
            <a:off x="8153400" y="47244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84" name="Text Box 30"/>
          <p:cNvSpPr txBox="1">
            <a:spLocks noChangeArrowheads="1"/>
          </p:cNvSpPr>
          <p:nvPr/>
        </p:nvSpPr>
        <p:spPr bwMode="auto">
          <a:xfrm>
            <a:off x="288925" y="609600"/>
            <a:ext cx="84740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ko-KR" sz="1400" dirty="0">
                <a:latin typeface="Tahoma" panose="020B0604030504040204" pitchFamily="34" charset="0"/>
                <a:ea typeface="굴림" panose="020B0600000101010101" pitchFamily="50" charset="-127"/>
              </a:rPr>
              <a:t> Output based on state and present input</a:t>
            </a:r>
          </a:p>
          <a:p>
            <a:pPr>
              <a:buFontTx/>
              <a:buChar char="•"/>
            </a:pPr>
            <a:r>
              <a:rPr lang="en-US" altLang="ko-KR" sz="1400" dirty="0">
                <a:latin typeface="Tahoma" panose="020B0604030504040204" pitchFamily="34" charset="0"/>
                <a:ea typeface="굴림" panose="020B0600000101010101" pitchFamily="50" charset="-127"/>
              </a:rPr>
              <a:t> Asynchronous signals </a:t>
            </a:r>
          </a:p>
          <a:p>
            <a:pPr>
              <a:buFontTx/>
              <a:buChar char="•"/>
            </a:pPr>
            <a:r>
              <a:rPr lang="en-US" altLang="ko-KR" sz="1400" dirty="0">
                <a:latin typeface="Tahoma" panose="020B0604030504040204" pitchFamily="34" charset="0"/>
                <a:ea typeface="굴림" panose="020B0600000101010101" pitchFamily="50" charset="-127"/>
              </a:rPr>
              <a:t> in order to synchronize, the inputs of the sequential circuit must be synchronized with the clock and the outputs must be sampled immediately before the clock edge</a:t>
            </a:r>
          </a:p>
          <a:p>
            <a:pPr>
              <a:buFontTx/>
              <a:buChar char="•"/>
            </a:pPr>
            <a:r>
              <a:rPr lang="en-US" altLang="ko-KR" sz="1400" dirty="0">
                <a:latin typeface="Tahoma" panose="020B0604030504040204" pitchFamily="34" charset="0"/>
                <a:ea typeface="굴림" panose="020B0600000101010101" pitchFamily="50" charset="-127"/>
              </a:rPr>
              <a:t> the outputs may change if the inputs change during the clock cycle</a:t>
            </a:r>
          </a:p>
          <a:p>
            <a:pPr>
              <a:buFontTx/>
              <a:buChar char="•"/>
            </a:pPr>
            <a:r>
              <a:rPr lang="en-US" altLang="ko-KR" sz="1400" dirty="0">
                <a:latin typeface="Tahoma" panose="020B0604030504040204" pitchFamily="34" charset="0"/>
                <a:ea typeface="굴림" panose="020B0600000101010101" pitchFamily="50" charset="-127"/>
              </a:rPr>
              <a:t> moreover, the outputs may have momentary false value because of the delay encountered from the time that the inputs change and the time that the flip-flop outputs change.</a:t>
            </a:r>
          </a:p>
        </p:txBody>
      </p:sp>
      <p:grpSp>
        <p:nvGrpSpPr>
          <p:cNvPr id="2" name="그룹 1"/>
          <p:cNvGrpSpPr/>
          <p:nvPr/>
        </p:nvGrpSpPr>
        <p:grpSpPr>
          <a:xfrm>
            <a:off x="288925" y="2372591"/>
            <a:ext cx="7864475" cy="4333009"/>
            <a:chOff x="288925" y="1981200"/>
            <a:chExt cx="7864475" cy="4333009"/>
          </a:xfrm>
        </p:grpSpPr>
        <p:sp>
          <p:nvSpPr>
            <p:cNvPr id="45059" name="Rectangle 3"/>
            <p:cNvSpPr>
              <a:spLocks noChangeArrowheads="1"/>
            </p:cNvSpPr>
            <p:nvPr/>
          </p:nvSpPr>
          <p:spPr bwMode="auto">
            <a:xfrm rot="-5400000">
              <a:off x="4076700" y="3432464"/>
              <a:ext cx="2819400" cy="831273"/>
            </a:xfrm>
            <a:prstGeom prst="rect">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ko-KR">
                  <a:latin typeface="Times New Roman" panose="02020603050405020304" pitchFamily="18" charset="0"/>
                  <a:ea typeface="굴림" panose="020B0600000101010101" pitchFamily="50" charset="-127"/>
                </a:rPr>
                <a:t> </a:t>
              </a:r>
            </a:p>
          </p:txBody>
        </p:sp>
        <p:sp>
          <p:nvSpPr>
            <p:cNvPr id="45060" name="Rectangle 4"/>
            <p:cNvSpPr>
              <a:spLocks noChangeArrowheads="1"/>
            </p:cNvSpPr>
            <p:nvPr/>
          </p:nvSpPr>
          <p:spPr bwMode="auto">
            <a:xfrm>
              <a:off x="1981200" y="2909455"/>
              <a:ext cx="1371600" cy="1801091"/>
            </a:xfrm>
            <a:prstGeom prst="rect">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ko-KR">
                  <a:latin typeface="Tahoma" panose="020B0604030504040204" pitchFamily="34" charset="0"/>
                  <a:ea typeface="굴림" panose="020B0600000101010101" pitchFamily="50" charset="-127"/>
                </a:rPr>
                <a:t>Comb.</a:t>
              </a:r>
            </a:p>
            <a:p>
              <a:pPr algn="ctr"/>
              <a:r>
                <a:rPr lang="en-US" altLang="ko-KR">
                  <a:latin typeface="Tahoma" panose="020B0604030504040204" pitchFamily="34" charset="0"/>
                  <a:ea typeface="굴림" panose="020B0600000101010101" pitchFamily="50" charset="-127"/>
                </a:rPr>
                <a:t>Logic</a:t>
              </a:r>
            </a:p>
          </p:txBody>
        </p:sp>
        <p:sp>
          <p:nvSpPr>
            <p:cNvPr id="45061" name="Line 5"/>
            <p:cNvSpPr>
              <a:spLocks noChangeShapeType="1"/>
            </p:cNvSpPr>
            <p:nvPr/>
          </p:nvSpPr>
          <p:spPr bwMode="auto">
            <a:xfrm>
              <a:off x="990600" y="4419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2" name="Line 6"/>
            <p:cNvSpPr>
              <a:spLocks noChangeShapeType="1"/>
            </p:cNvSpPr>
            <p:nvPr/>
          </p:nvSpPr>
          <p:spPr bwMode="auto">
            <a:xfrm>
              <a:off x="1600200" y="4495800"/>
              <a:ext cx="0" cy="1524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3" name="Line 7"/>
            <p:cNvSpPr>
              <a:spLocks noChangeShapeType="1"/>
            </p:cNvSpPr>
            <p:nvPr/>
          </p:nvSpPr>
          <p:spPr bwMode="auto">
            <a:xfrm>
              <a:off x="1600200" y="6096000"/>
              <a:ext cx="541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4" name="Line 8"/>
            <p:cNvSpPr>
              <a:spLocks noChangeShapeType="1"/>
            </p:cNvSpPr>
            <p:nvPr/>
          </p:nvSpPr>
          <p:spPr bwMode="auto">
            <a:xfrm>
              <a:off x="3352800" y="3657600"/>
              <a:ext cx="1676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5" name="Line 10"/>
            <p:cNvSpPr>
              <a:spLocks noChangeShapeType="1"/>
            </p:cNvSpPr>
            <p:nvPr/>
          </p:nvSpPr>
          <p:spPr bwMode="auto">
            <a:xfrm flipV="1">
              <a:off x="5486400" y="5271655"/>
              <a:ext cx="0" cy="27709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6" name="Line 11"/>
            <p:cNvSpPr>
              <a:spLocks noChangeShapeType="1"/>
            </p:cNvSpPr>
            <p:nvPr/>
          </p:nvSpPr>
          <p:spPr bwMode="auto">
            <a:xfrm>
              <a:off x="1524000" y="30480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7" name="Line 12"/>
            <p:cNvSpPr>
              <a:spLocks noChangeShapeType="1"/>
            </p:cNvSpPr>
            <p:nvPr/>
          </p:nvSpPr>
          <p:spPr bwMode="auto">
            <a:xfrm flipV="1">
              <a:off x="1524000" y="2029691"/>
              <a:ext cx="0" cy="9698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8" name="Line 13"/>
            <p:cNvSpPr>
              <a:spLocks noChangeShapeType="1"/>
            </p:cNvSpPr>
            <p:nvPr/>
          </p:nvSpPr>
          <p:spPr bwMode="auto">
            <a:xfrm>
              <a:off x="1524000" y="1981200"/>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69" name="Line 14"/>
            <p:cNvSpPr>
              <a:spLocks noChangeShapeType="1"/>
            </p:cNvSpPr>
            <p:nvPr/>
          </p:nvSpPr>
          <p:spPr bwMode="auto">
            <a:xfrm>
              <a:off x="6400800" y="2057400"/>
              <a:ext cx="0" cy="1524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70" name="Line 15"/>
            <p:cNvSpPr>
              <a:spLocks noChangeShapeType="1"/>
            </p:cNvSpPr>
            <p:nvPr/>
          </p:nvSpPr>
          <p:spPr bwMode="auto">
            <a:xfrm flipH="1">
              <a:off x="5943600" y="36576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71" name="Text Box 16"/>
            <p:cNvSpPr txBox="1">
              <a:spLocks noChangeArrowheads="1"/>
            </p:cNvSpPr>
            <p:nvPr/>
          </p:nvSpPr>
          <p:spPr bwMode="auto">
            <a:xfrm>
              <a:off x="365125" y="4245120"/>
              <a:ext cx="696913"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X(t)</a:t>
              </a:r>
            </a:p>
          </p:txBody>
        </p:sp>
        <p:sp>
          <p:nvSpPr>
            <p:cNvPr id="45072" name="Text Box 17"/>
            <p:cNvSpPr txBox="1">
              <a:spLocks noChangeArrowheads="1"/>
            </p:cNvSpPr>
            <p:nvPr/>
          </p:nvSpPr>
          <p:spPr bwMode="auto">
            <a:xfrm>
              <a:off x="3565525" y="3178320"/>
              <a:ext cx="1125538"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Q(t+1)</a:t>
              </a:r>
            </a:p>
          </p:txBody>
        </p:sp>
        <p:sp>
          <p:nvSpPr>
            <p:cNvPr id="45073" name="Text Box 18"/>
            <p:cNvSpPr txBox="1">
              <a:spLocks noChangeArrowheads="1"/>
            </p:cNvSpPr>
            <p:nvPr/>
          </p:nvSpPr>
          <p:spPr bwMode="auto">
            <a:xfrm>
              <a:off x="6172200" y="3746645"/>
              <a:ext cx="736600"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Q(t)</a:t>
              </a:r>
            </a:p>
          </p:txBody>
        </p:sp>
        <p:sp>
          <p:nvSpPr>
            <p:cNvPr id="45075" name="Text Box 20"/>
            <p:cNvSpPr txBox="1">
              <a:spLocks noChangeArrowheads="1"/>
            </p:cNvSpPr>
            <p:nvPr/>
          </p:nvSpPr>
          <p:spPr bwMode="auto">
            <a:xfrm>
              <a:off x="5241925" y="5540520"/>
              <a:ext cx="547688" cy="41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clk</a:t>
              </a:r>
            </a:p>
          </p:txBody>
        </p:sp>
        <p:sp>
          <p:nvSpPr>
            <p:cNvPr id="45076" name="Text Box 22"/>
            <p:cNvSpPr txBox="1">
              <a:spLocks noChangeArrowheads="1"/>
            </p:cNvSpPr>
            <p:nvPr/>
          </p:nvSpPr>
          <p:spPr bwMode="auto">
            <a:xfrm>
              <a:off x="5943600" y="4203844"/>
              <a:ext cx="1022350" cy="63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2000">
                  <a:latin typeface="Tahoma" panose="020B0604030504040204" pitchFamily="34" charset="0"/>
                  <a:ea typeface="굴림" panose="020B0600000101010101" pitchFamily="50" charset="-127"/>
                </a:rPr>
                <a:t>present</a:t>
              </a:r>
            </a:p>
            <a:p>
              <a:r>
                <a:rPr lang="en-US" altLang="ko-KR" sz="2000">
                  <a:latin typeface="Tahoma" panose="020B0604030504040204" pitchFamily="34" charset="0"/>
                  <a:ea typeface="굴림" panose="020B0600000101010101" pitchFamily="50" charset="-127"/>
                </a:rPr>
                <a:t>  state</a:t>
              </a:r>
              <a:endParaRPr lang="en-US" altLang="ko-KR" sz="2000" dirty="0">
                <a:latin typeface="Tahoma" panose="020B0604030504040204" pitchFamily="34" charset="0"/>
                <a:ea typeface="굴림" panose="020B0600000101010101" pitchFamily="50" charset="-127"/>
              </a:endParaRPr>
            </a:p>
          </p:txBody>
        </p:sp>
        <p:sp>
          <p:nvSpPr>
            <p:cNvPr id="45077" name="Text Box 23"/>
            <p:cNvSpPr txBox="1">
              <a:spLocks noChangeArrowheads="1"/>
            </p:cNvSpPr>
            <p:nvPr/>
          </p:nvSpPr>
          <p:spPr bwMode="auto">
            <a:xfrm>
              <a:off x="288925" y="4718916"/>
              <a:ext cx="1190625" cy="74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present</a:t>
              </a:r>
            </a:p>
            <a:p>
              <a:r>
                <a:rPr lang="en-US" altLang="ko-KR">
                  <a:latin typeface="Tahoma" panose="020B0604030504040204" pitchFamily="34" charset="0"/>
                  <a:ea typeface="굴림" panose="020B0600000101010101" pitchFamily="50" charset="-127"/>
                </a:rPr>
                <a:t>  input</a:t>
              </a:r>
            </a:p>
          </p:txBody>
        </p:sp>
        <p:sp>
          <p:nvSpPr>
            <p:cNvPr id="45078" name="Text Box 24"/>
            <p:cNvSpPr txBox="1">
              <a:spLocks noChangeArrowheads="1"/>
            </p:cNvSpPr>
            <p:nvPr/>
          </p:nvSpPr>
          <p:spPr bwMode="auto">
            <a:xfrm>
              <a:off x="3754438" y="3687041"/>
              <a:ext cx="844550" cy="74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next</a:t>
              </a:r>
            </a:p>
            <a:p>
              <a:r>
                <a:rPr lang="en-US" altLang="ko-KR">
                  <a:latin typeface="Tahoma" panose="020B0604030504040204" pitchFamily="34" charset="0"/>
                  <a:ea typeface="굴림" panose="020B0600000101010101" pitchFamily="50" charset="-127"/>
                </a:rPr>
                <a:t>state</a:t>
              </a:r>
            </a:p>
          </p:txBody>
        </p:sp>
        <p:sp>
          <p:nvSpPr>
            <p:cNvPr id="45079" name="Rectangle 25"/>
            <p:cNvSpPr>
              <a:spLocks noChangeArrowheads="1"/>
            </p:cNvSpPr>
            <p:nvPr/>
          </p:nvSpPr>
          <p:spPr bwMode="auto">
            <a:xfrm>
              <a:off x="7010400" y="3058391"/>
              <a:ext cx="1143000" cy="3255818"/>
            </a:xfrm>
            <a:prstGeom prst="rect">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ko-KR">
                  <a:latin typeface="Tahoma" panose="020B0604030504040204" pitchFamily="34" charset="0"/>
                  <a:ea typeface="굴림" panose="020B0600000101010101" pitchFamily="50" charset="-127"/>
                </a:rPr>
                <a:t>Comb.</a:t>
              </a:r>
            </a:p>
            <a:p>
              <a:pPr algn="ctr"/>
              <a:r>
                <a:rPr lang="en-US" altLang="ko-KR">
                  <a:latin typeface="Tahoma" panose="020B0604030504040204" pitchFamily="34" charset="0"/>
                  <a:ea typeface="굴림" panose="020B0600000101010101" pitchFamily="50" charset="-127"/>
                </a:rPr>
                <a:t>Logic</a:t>
              </a:r>
            </a:p>
          </p:txBody>
        </p:sp>
        <p:sp>
          <p:nvSpPr>
            <p:cNvPr id="45080" name="Line 26"/>
            <p:cNvSpPr>
              <a:spLocks noChangeShapeType="1"/>
            </p:cNvSpPr>
            <p:nvPr/>
          </p:nvSpPr>
          <p:spPr bwMode="auto">
            <a:xfrm>
              <a:off x="6400800" y="36576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5082" name="Oval 28"/>
            <p:cNvSpPr>
              <a:spLocks noChangeArrowheads="1"/>
            </p:cNvSpPr>
            <p:nvPr/>
          </p:nvSpPr>
          <p:spPr bwMode="auto">
            <a:xfrm>
              <a:off x="1524000" y="4350328"/>
              <a:ext cx="152400" cy="1385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5083" name="Oval 29"/>
            <p:cNvSpPr>
              <a:spLocks noChangeArrowheads="1"/>
            </p:cNvSpPr>
            <p:nvPr/>
          </p:nvSpPr>
          <p:spPr bwMode="auto">
            <a:xfrm>
              <a:off x="6324600" y="3588328"/>
              <a:ext cx="152400" cy="1385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5085" name="Text Box 32"/>
            <p:cNvSpPr txBox="1">
              <a:spLocks noChangeArrowheads="1"/>
            </p:cNvSpPr>
            <p:nvPr/>
          </p:nvSpPr>
          <p:spPr bwMode="auto">
            <a:xfrm>
              <a:off x="5105400" y="3381953"/>
              <a:ext cx="708025" cy="58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1800">
                  <a:latin typeface="Tahoma" panose="020B0604030504040204" pitchFamily="34" charset="0"/>
                  <a:ea typeface="굴림" panose="020B0600000101010101" pitchFamily="50" charset="-127"/>
                </a:rPr>
                <a:t>Flip</a:t>
              </a:r>
            </a:p>
            <a:p>
              <a:r>
                <a:rPr lang="en-US" altLang="ko-KR" sz="1800">
                  <a:latin typeface="Tahoma" panose="020B0604030504040204" pitchFamily="34" charset="0"/>
                  <a:ea typeface="굴림" panose="020B0600000101010101" pitchFamily="50" charset="-127"/>
                </a:rPr>
                <a:t>Flops</a:t>
              </a:r>
            </a:p>
          </p:txBody>
        </p:sp>
      </p:grpSp>
    </p:spTree>
    <p:extLst>
      <p:ext uri="{BB962C8B-B14F-4D97-AF65-F5344CB8AC3E}">
        <p14:creationId xmlns:p14="http://schemas.microsoft.com/office/powerpoint/2010/main" val="2317576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33400" y="0"/>
            <a:ext cx="518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nSpc>
                <a:spcPct val="87000"/>
              </a:lnSpc>
            </a:pPr>
            <a:r>
              <a:rPr lang="en-US" altLang="ko-KR" sz="2400" b="1">
                <a:solidFill>
                  <a:schemeClr val="tx2"/>
                </a:solidFill>
                <a:ea typeface="굴림" panose="020B0600000101010101" pitchFamily="50" charset="-127"/>
              </a:rPr>
              <a:t>Moore Machine</a:t>
            </a:r>
          </a:p>
        </p:txBody>
      </p:sp>
      <p:sp>
        <p:nvSpPr>
          <p:cNvPr id="46083" name="Rectangle 3"/>
          <p:cNvSpPr>
            <a:spLocks noChangeArrowheads="1"/>
          </p:cNvSpPr>
          <p:nvPr/>
        </p:nvSpPr>
        <p:spPr bwMode="auto">
          <a:xfrm rot="-5400000">
            <a:off x="4076700" y="3390900"/>
            <a:ext cx="2819400" cy="914400"/>
          </a:xfrm>
          <a:prstGeom prst="rect">
            <a:avLst/>
          </a:prstGeom>
          <a:noFill/>
          <a:ln w="9525">
            <a:solidFill>
              <a:schemeClr val="tx1"/>
            </a:solidFill>
            <a:miter lim="800000"/>
            <a:headEnd/>
            <a:tailEnd/>
          </a:ln>
          <a:effectLst/>
          <a:extLst/>
        </p:spPr>
        <p:txBody>
          <a:bodyPr vert="eaVert"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endParaRPr lang="ko-KR" altLang="ko-KR">
              <a:latin typeface="Times New Roman" panose="02020603050405020304" pitchFamily="18" charset="0"/>
            </a:endParaRPr>
          </a:p>
        </p:txBody>
      </p:sp>
      <p:sp>
        <p:nvSpPr>
          <p:cNvPr id="46084" name="Rectangle 4"/>
          <p:cNvSpPr>
            <a:spLocks noChangeArrowheads="1"/>
          </p:cNvSpPr>
          <p:nvPr/>
        </p:nvSpPr>
        <p:spPr bwMode="auto">
          <a:xfrm>
            <a:off x="1981200" y="2819400"/>
            <a:ext cx="1371600" cy="1981200"/>
          </a:xfrm>
          <a:prstGeom prst="rect">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ko-KR">
                <a:latin typeface="Tahoma" panose="020B0604030504040204" pitchFamily="34" charset="0"/>
                <a:ea typeface="굴림" panose="020B0600000101010101" pitchFamily="50" charset="-127"/>
              </a:rPr>
              <a:t>Comb.</a:t>
            </a:r>
          </a:p>
          <a:p>
            <a:pPr algn="ctr"/>
            <a:r>
              <a:rPr lang="en-US" altLang="ko-KR">
                <a:latin typeface="Tahoma" panose="020B0604030504040204" pitchFamily="34" charset="0"/>
                <a:ea typeface="굴림" panose="020B0600000101010101" pitchFamily="50" charset="-127"/>
              </a:rPr>
              <a:t>Logic</a:t>
            </a:r>
          </a:p>
        </p:txBody>
      </p:sp>
      <p:sp>
        <p:nvSpPr>
          <p:cNvPr id="46085" name="Line 5"/>
          <p:cNvSpPr>
            <a:spLocks noChangeShapeType="1"/>
          </p:cNvSpPr>
          <p:nvPr/>
        </p:nvSpPr>
        <p:spPr bwMode="auto">
          <a:xfrm>
            <a:off x="990600" y="4419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86" name="Line 6"/>
          <p:cNvSpPr>
            <a:spLocks noChangeShapeType="1"/>
          </p:cNvSpPr>
          <p:nvPr/>
        </p:nvSpPr>
        <p:spPr bwMode="auto">
          <a:xfrm>
            <a:off x="3352800" y="3657600"/>
            <a:ext cx="1676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87" name="Line 8"/>
          <p:cNvSpPr>
            <a:spLocks noChangeShapeType="1"/>
          </p:cNvSpPr>
          <p:nvPr/>
        </p:nvSpPr>
        <p:spPr bwMode="auto">
          <a:xfrm flipV="1">
            <a:off x="5486400" y="52578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88" name="Line 9"/>
          <p:cNvSpPr>
            <a:spLocks noChangeShapeType="1"/>
          </p:cNvSpPr>
          <p:nvPr/>
        </p:nvSpPr>
        <p:spPr bwMode="auto">
          <a:xfrm>
            <a:off x="1524000" y="30480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89" name="Line 10"/>
          <p:cNvSpPr>
            <a:spLocks noChangeShapeType="1"/>
          </p:cNvSpPr>
          <p:nvPr/>
        </p:nvSpPr>
        <p:spPr bwMode="auto">
          <a:xfrm flipV="1">
            <a:off x="1524000" y="19812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90" name="Line 11"/>
          <p:cNvSpPr>
            <a:spLocks noChangeShapeType="1"/>
          </p:cNvSpPr>
          <p:nvPr/>
        </p:nvSpPr>
        <p:spPr bwMode="auto">
          <a:xfrm>
            <a:off x="1524000" y="1981200"/>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91" name="Line 12"/>
          <p:cNvSpPr>
            <a:spLocks noChangeShapeType="1"/>
          </p:cNvSpPr>
          <p:nvPr/>
        </p:nvSpPr>
        <p:spPr bwMode="auto">
          <a:xfrm>
            <a:off x="6400800" y="1981200"/>
            <a:ext cx="0" cy="1676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92" name="Line 13"/>
          <p:cNvSpPr>
            <a:spLocks noChangeShapeType="1"/>
          </p:cNvSpPr>
          <p:nvPr/>
        </p:nvSpPr>
        <p:spPr bwMode="auto">
          <a:xfrm flipH="1">
            <a:off x="5943600" y="36576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093" name="Text Box 14"/>
          <p:cNvSpPr txBox="1">
            <a:spLocks noChangeArrowheads="1"/>
          </p:cNvSpPr>
          <p:nvPr/>
        </p:nvSpPr>
        <p:spPr bwMode="auto">
          <a:xfrm>
            <a:off x="365125" y="4224338"/>
            <a:ext cx="696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X(t)</a:t>
            </a:r>
          </a:p>
        </p:txBody>
      </p:sp>
      <p:sp>
        <p:nvSpPr>
          <p:cNvPr id="46094" name="Text Box 15"/>
          <p:cNvSpPr txBox="1">
            <a:spLocks noChangeArrowheads="1"/>
          </p:cNvSpPr>
          <p:nvPr/>
        </p:nvSpPr>
        <p:spPr bwMode="auto">
          <a:xfrm>
            <a:off x="3565525" y="3157538"/>
            <a:ext cx="1125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Q(t+1)</a:t>
            </a:r>
          </a:p>
        </p:txBody>
      </p:sp>
      <p:sp>
        <p:nvSpPr>
          <p:cNvPr id="46095" name="Text Box 16"/>
          <p:cNvSpPr txBox="1">
            <a:spLocks noChangeArrowheads="1"/>
          </p:cNvSpPr>
          <p:nvPr/>
        </p:nvSpPr>
        <p:spPr bwMode="auto">
          <a:xfrm>
            <a:off x="6172200" y="3725863"/>
            <a:ext cx="73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Q(t)</a:t>
            </a:r>
          </a:p>
        </p:txBody>
      </p:sp>
      <p:sp>
        <p:nvSpPr>
          <p:cNvPr id="46096" name="Text Box 17"/>
          <p:cNvSpPr txBox="1">
            <a:spLocks noChangeArrowheads="1"/>
          </p:cNvSpPr>
          <p:nvPr/>
        </p:nvSpPr>
        <p:spPr bwMode="auto">
          <a:xfrm>
            <a:off x="8232775" y="3116263"/>
            <a:ext cx="696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Y(t)</a:t>
            </a:r>
          </a:p>
        </p:txBody>
      </p:sp>
      <p:sp>
        <p:nvSpPr>
          <p:cNvPr id="46097" name="Text Box 18"/>
          <p:cNvSpPr txBox="1">
            <a:spLocks noChangeArrowheads="1"/>
          </p:cNvSpPr>
          <p:nvPr/>
        </p:nvSpPr>
        <p:spPr bwMode="auto">
          <a:xfrm>
            <a:off x="5241925" y="5527675"/>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imes New Roman" panose="02020603050405020304" pitchFamily="18" charset="0"/>
                <a:ea typeface="굴림" panose="020B0600000101010101" pitchFamily="50" charset="-127"/>
              </a:rPr>
              <a:t>clk</a:t>
            </a:r>
          </a:p>
        </p:txBody>
      </p:sp>
      <p:sp>
        <p:nvSpPr>
          <p:cNvPr id="46098" name="Text Box 20"/>
          <p:cNvSpPr txBox="1">
            <a:spLocks noChangeArrowheads="1"/>
          </p:cNvSpPr>
          <p:nvPr/>
        </p:nvSpPr>
        <p:spPr bwMode="auto">
          <a:xfrm>
            <a:off x="5943600" y="4122738"/>
            <a:ext cx="1190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present</a:t>
            </a:r>
          </a:p>
          <a:p>
            <a:r>
              <a:rPr lang="en-US" altLang="ko-KR">
                <a:latin typeface="Tahoma" panose="020B0604030504040204" pitchFamily="34" charset="0"/>
                <a:ea typeface="굴림" panose="020B0600000101010101" pitchFamily="50" charset="-127"/>
              </a:rPr>
              <a:t>  state</a:t>
            </a:r>
          </a:p>
        </p:txBody>
      </p:sp>
      <p:sp>
        <p:nvSpPr>
          <p:cNvPr id="46099" name="Text Box 21"/>
          <p:cNvSpPr txBox="1">
            <a:spLocks noChangeArrowheads="1"/>
          </p:cNvSpPr>
          <p:nvPr/>
        </p:nvSpPr>
        <p:spPr bwMode="auto">
          <a:xfrm>
            <a:off x="288925" y="4681538"/>
            <a:ext cx="1190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present</a:t>
            </a:r>
          </a:p>
          <a:p>
            <a:r>
              <a:rPr lang="en-US" altLang="ko-KR">
                <a:latin typeface="Tahoma" panose="020B0604030504040204" pitchFamily="34" charset="0"/>
                <a:ea typeface="굴림" panose="020B0600000101010101" pitchFamily="50" charset="-127"/>
              </a:rPr>
              <a:t>  input</a:t>
            </a:r>
          </a:p>
        </p:txBody>
      </p:sp>
      <p:sp>
        <p:nvSpPr>
          <p:cNvPr id="46100" name="Text Box 22"/>
          <p:cNvSpPr txBox="1">
            <a:spLocks noChangeArrowheads="1"/>
          </p:cNvSpPr>
          <p:nvPr/>
        </p:nvSpPr>
        <p:spPr bwMode="auto">
          <a:xfrm>
            <a:off x="3733800" y="3649663"/>
            <a:ext cx="844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next</a:t>
            </a:r>
          </a:p>
          <a:p>
            <a:r>
              <a:rPr lang="en-US" altLang="ko-KR">
                <a:latin typeface="Tahoma" panose="020B0604030504040204" pitchFamily="34" charset="0"/>
                <a:ea typeface="굴림" panose="020B0600000101010101" pitchFamily="50" charset="-127"/>
              </a:rPr>
              <a:t>state</a:t>
            </a:r>
          </a:p>
        </p:txBody>
      </p:sp>
      <p:sp>
        <p:nvSpPr>
          <p:cNvPr id="46101" name="Rectangle 23"/>
          <p:cNvSpPr>
            <a:spLocks noChangeArrowheads="1"/>
          </p:cNvSpPr>
          <p:nvPr/>
        </p:nvSpPr>
        <p:spPr bwMode="auto">
          <a:xfrm>
            <a:off x="7010400" y="2514600"/>
            <a:ext cx="1143000" cy="2362200"/>
          </a:xfrm>
          <a:prstGeom prst="rect">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a:r>
              <a:rPr lang="en-US" altLang="ko-KR">
                <a:latin typeface="Tahoma" panose="020B0604030504040204" pitchFamily="34" charset="0"/>
                <a:ea typeface="굴림" panose="020B0600000101010101" pitchFamily="50" charset="-127"/>
              </a:rPr>
              <a:t>Comb.</a:t>
            </a:r>
          </a:p>
          <a:p>
            <a:pPr algn="ctr"/>
            <a:r>
              <a:rPr lang="en-US" altLang="ko-KR">
                <a:latin typeface="Tahoma" panose="020B0604030504040204" pitchFamily="34" charset="0"/>
                <a:ea typeface="굴림" panose="020B0600000101010101" pitchFamily="50" charset="-127"/>
              </a:rPr>
              <a:t>Logic</a:t>
            </a:r>
          </a:p>
        </p:txBody>
      </p:sp>
      <p:sp>
        <p:nvSpPr>
          <p:cNvPr id="46102" name="Line 24"/>
          <p:cNvSpPr>
            <a:spLocks noChangeShapeType="1"/>
          </p:cNvSpPr>
          <p:nvPr/>
        </p:nvSpPr>
        <p:spPr bwMode="auto">
          <a:xfrm>
            <a:off x="6400800" y="36576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103" name="Line 25"/>
          <p:cNvSpPr>
            <a:spLocks noChangeShapeType="1"/>
          </p:cNvSpPr>
          <p:nvPr/>
        </p:nvSpPr>
        <p:spPr bwMode="auto">
          <a:xfrm>
            <a:off x="8153400" y="36576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6104" name="Oval 26"/>
          <p:cNvSpPr>
            <a:spLocks noChangeArrowheads="1"/>
          </p:cNvSpPr>
          <p:nvPr/>
        </p:nvSpPr>
        <p:spPr bwMode="auto">
          <a:xfrm>
            <a:off x="6324600" y="3581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6105" name="Text Box 28"/>
          <p:cNvSpPr txBox="1">
            <a:spLocks noChangeArrowheads="1"/>
          </p:cNvSpPr>
          <p:nvPr/>
        </p:nvSpPr>
        <p:spPr bwMode="auto">
          <a:xfrm>
            <a:off x="533400" y="685800"/>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ko-KR" sz="1800" dirty="0">
                <a:latin typeface="Tahoma" panose="020B0604030504040204" pitchFamily="34" charset="0"/>
                <a:ea typeface="굴림" panose="020B0600000101010101" pitchFamily="50" charset="-127"/>
              </a:rPr>
              <a:t>Output based on state only</a:t>
            </a:r>
          </a:p>
          <a:p>
            <a:pPr>
              <a:buFontTx/>
              <a:buChar char="•"/>
            </a:pPr>
            <a:r>
              <a:rPr lang="en-US" altLang="ko-KR" sz="1800" dirty="0">
                <a:latin typeface="Tahoma" panose="020B0604030504040204" pitchFamily="34" charset="0"/>
                <a:ea typeface="굴림" panose="020B0600000101010101" pitchFamily="50" charset="-127"/>
              </a:rPr>
              <a:t>Outputs change synchronously with state changes</a:t>
            </a:r>
          </a:p>
          <a:p>
            <a:pPr>
              <a:buFontTx/>
              <a:buChar char="•"/>
            </a:pPr>
            <a:r>
              <a:rPr lang="en-US" altLang="ko-KR" sz="1800" dirty="0">
                <a:latin typeface="Tahoma" panose="020B0604030504040204" pitchFamily="34" charset="0"/>
                <a:ea typeface="굴림" panose="020B0600000101010101" pitchFamily="50" charset="-127"/>
              </a:rPr>
              <a:t>the outputs of the sequential circuit are synchronized with the clock, because they depend only on the flip-flop outputs that are synchronized with the clock</a:t>
            </a:r>
          </a:p>
        </p:txBody>
      </p:sp>
      <p:sp>
        <p:nvSpPr>
          <p:cNvPr id="46106" name="Text Box 29"/>
          <p:cNvSpPr txBox="1">
            <a:spLocks noChangeArrowheads="1"/>
          </p:cNvSpPr>
          <p:nvPr/>
        </p:nvSpPr>
        <p:spPr bwMode="auto">
          <a:xfrm>
            <a:off x="5029200" y="3344863"/>
            <a:ext cx="8826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a:latin typeface="Tahoma" panose="020B0604030504040204" pitchFamily="34" charset="0"/>
                <a:ea typeface="굴림" panose="020B0600000101010101" pitchFamily="50" charset="-127"/>
              </a:rPr>
              <a:t>Flip</a:t>
            </a:r>
          </a:p>
          <a:p>
            <a:r>
              <a:rPr lang="en-US" altLang="ko-KR">
                <a:latin typeface="Tahoma" panose="020B0604030504040204" pitchFamily="34" charset="0"/>
                <a:ea typeface="굴림" panose="020B0600000101010101" pitchFamily="50" charset="-127"/>
              </a:rPr>
              <a:t>Flops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63023085-A3F0-4E58-AB32-156A5ECEDA17}" type="slidenum">
              <a:rPr lang="en-US" altLang="ko-KR" sz="1400" smtClean="0">
                <a:solidFill>
                  <a:schemeClr val="bg2"/>
                </a:solidFill>
              </a:rPr>
              <a:pPr/>
              <a:t>5</a:t>
            </a:fld>
            <a:endParaRPr lang="en-US" altLang="ko-KR" sz="1400">
              <a:solidFill>
                <a:schemeClr val="bg2"/>
              </a:solidFill>
            </a:endParaRPr>
          </a:p>
        </p:txBody>
      </p:sp>
      <p:sp>
        <p:nvSpPr>
          <p:cNvPr id="9220"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Flip-Flops &amp; Latches </a:t>
            </a:r>
          </a:p>
        </p:txBody>
      </p:sp>
      <p:sp>
        <p:nvSpPr>
          <p:cNvPr id="9221" name="Text Box 5"/>
          <p:cNvSpPr txBox="1">
            <a:spLocks noChangeArrowheads="1"/>
          </p:cNvSpPr>
          <p:nvPr/>
        </p:nvSpPr>
        <p:spPr bwMode="auto">
          <a:xfrm>
            <a:off x="711200" y="906462"/>
            <a:ext cx="780415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 typeface="Arial" panose="020B0604020202020204" pitchFamily="34" charset="0"/>
              <a:buChar char="•"/>
            </a:pPr>
            <a:r>
              <a:rPr lang="en-US" altLang="ko-KR" sz="2000" dirty="0"/>
              <a:t>latch </a:t>
            </a:r>
          </a:p>
          <a:p>
            <a:r>
              <a:rPr lang="en-US" altLang="ko-KR" sz="2000" dirty="0"/>
              <a:t>- level-sensitive device (operate with signal level)</a:t>
            </a:r>
          </a:p>
          <a:p>
            <a:r>
              <a:rPr lang="en-US" altLang="ko-KR" sz="2000" dirty="0"/>
              <a:t>- asynchronous sequential circuit</a:t>
            </a:r>
          </a:p>
          <a:p>
            <a:pPr marL="285750" indent="-285750">
              <a:buFont typeface="Arial" panose="020B0604020202020204" pitchFamily="34" charset="0"/>
              <a:buChar char="•"/>
            </a:pPr>
            <a:r>
              <a:rPr lang="en-US" altLang="ko-KR" sz="2000" dirty="0"/>
              <a:t>flip-flop</a:t>
            </a:r>
          </a:p>
          <a:p>
            <a:r>
              <a:rPr lang="en-US" altLang="ko-KR" sz="2000" dirty="0"/>
              <a:t>- edge-sensitive device (operate with signal transition)</a:t>
            </a:r>
          </a:p>
          <a:p>
            <a:r>
              <a:rPr lang="en-US" altLang="ko-KR" sz="2000" dirty="0"/>
              <a:t>- synchronous sequential circuit</a:t>
            </a:r>
          </a:p>
        </p:txBody>
      </p:sp>
    </p:spTree>
    <p:extLst>
      <p:ext uri="{BB962C8B-B14F-4D97-AF65-F5344CB8AC3E}">
        <p14:creationId xmlns:p14="http://schemas.microsoft.com/office/powerpoint/2010/main" val="347534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xfrm>
            <a:off x="685800" y="295275"/>
            <a:ext cx="8077200" cy="457200"/>
          </a:xfrm>
        </p:spPr>
        <p:txBody>
          <a:bodyPr lIns="92075" tIns="46038" rIns="92075" bIns="46038"/>
          <a:lstStyle/>
          <a:p>
            <a:pPr eaLnBrk="1" hangingPunct="1"/>
            <a:r>
              <a:rPr lang="en-US" altLang="ko-KR">
                <a:ea typeface="굴림" panose="020B0600000101010101" pitchFamily="50" charset="-127"/>
              </a:rPr>
              <a:t>Mealy versus Moore</a:t>
            </a:r>
          </a:p>
        </p:txBody>
      </p:sp>
      <p:pic>
        <p:nvPicPr>
          <p:cNvPr id="2" name="그림 1"/>
          <p:cNvPicPr>
            <a:picLocks noChangeAspect="1"/>
          </p:cNvPicPr>
          <p:nvPr/>
        </p:nvPicPr>
        <p:blipFill>
          <a:blip r:embed="rId2"/>
          <a:stretch>
            <a:fillRect/>
          </a:stretch>
        </p:blipFill>
        <p:spPr>
          <a:xfrm>
            <a:off x="532687" y="990600"/>
            <a:ext cx="8230313" cy="682811"/>
          </a:xfrm>
          <a:prstGeom prst="rect">
            <a:avLst/>
          </a:prstGeom>
        </p:spPr>
      </p:pic>
      <p:pic>
        <p:nvPicPr>
          <p:cNvPr id="7" name="AAHFUXU0.jpg" descr="AAHFUXU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512" y="1655123"/>
            <a:ext cx="7610475" cy="451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11200" y="228600"/>
            <a:ext cx="7823200" cy="571500"/>
          </a:xfrm>
        </p:spPr>
        <p:txBody>
          <a:bodyPr/>
          <a:lstStyle/>
          <a:p>
            <a:pPr eaLnBrk="1" hangingPunct="1"/>
            <a:r>
              <a:rPr lang="en-US" altLang="ko-KR">
                <a:ea typeface="굴림" panose="020B0600000101010101" pitchFamily="50" charset="-127"/>
              </a:rPr>
              <a:t>State Diagram with One Input &amp; One Mealy Output</a:t>
            </a:r>
            <a:endParaRPr lang="en-GB" altLang="ko-KR"/>
          </a:p>
        </p:txBody>
      </p:sp>
      <p:sp>
        <p:nvSpPr>
          <p:cNvPr id="48131" name="Rectangle 3"/>
          <p:cNvSpPr>
            <a:spLocks noGrp="1" noChangeArrowheads="1"/>
          </p:cNvSpPr>
          <p:nvPr>
            <p:ph type="body" idx="1"/>
          </p:nvPr>
        </p:nvSpPr>
        <p:spPr>
          <a:xfrm>
            <a:off x="914400" y="971550"/>
            <a:ext cx="7772400" cy="1112838"/>
          </a:xfrm>
        </p:spPr>
        <p:txBody>
          <a:bodyPr/>
          <a:lstStyle/>
          <a:p>
            <a:pPr marL="342900" indent="-342900" eaLnBrk="1" hangingPunct="1"/>
            <a:r>
              <a:rPr lang="en-US" altLang="ko-KR">
                <a:ea typeface="굴림" panose="020B0600000101010101" pitchFamily="50" charset="-127"/>
              </a:rPr>
              <a:t>Mano text focuses on </a:t>
            </a:r>
            <a:r>
              <a:rPr lang="en-US" altLang="ko-KR">
                <a:solidFill>
                  <a:schemeClr val="accent2"/>
                </a:solidFill>
                <a:ea typeface="굴림" panose="020B0600000101010101" pitchFamily="50" charset="-127"/>
              </a:rPr>
              <a:t>Mealy</a:t>
            </a:r>
            <a:r>
              <a:rPr lang="en-US" altLang="ko-KR">
                <a:ea typeface="굴림" panose="020B0600000101010101" pitchFamily="50" charset="-127"/>
              </a:rPr>
              <a:t> machines</a:t>
            </a:r>
          </a:p>
          <a:p>
            <a:pPr marL="342900" indent="-342900" eaLnBrk="1" hangingPunct="1"/>
            <a:r>
              <a:rPr lang="en-US" altLang="ko-KR">
                <a:ea typeface="굴림" panose="020B0600000101010101" pitchFamily="50" charset="-127"/>
              </a:rPr>
              <a:t>State transitions are shown as a function of inputs and current outputs.</a:t>
            </a:r>
            <a:endParaRPr lang="en-GB" altLang="ko-KR"/>
          </a:p>
        </p:txBody>
      </p:sp>
      <p:sp>
        <p:nvSpPr>
          <p:cNvPr id="48132" name="Oval 4"/>
          <p:cNvSpPr>
            <a:spLocks noChangeArrowheads="1"/>
          </p:cNvSpPr>
          <p:nvPr/>
        </p:nvSpPr>
        <p:spPr bwMode="auto">
          <a:xfrm>
            <a:off x="4114800" y="3771900"/>
            <a:ext cx="711200" cy="400050"/>
          </a:xfrm>
          <a:prstGeom prst="ellipse">
            <a:avLst/>
          </a:prstGeom>
          <a:noFill/>
          <a:ln w="9525">
            <a:solidFill>
              <a:schemeClr val="tx1"/>
            </a:solidFill>
            <a:round/>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33" name="Oval 5"/>
          <p:cNvSpPr>
            <a:spLocks noChangeArrowheads="1"/>
          </p:cNvSpPr>
          <p:nvPr/>
        </p:nvSpPr>
        <p:spPr bwMode="auto">
          <a:xfrm>
            <a:off x="6451600" y="4400550"/>
            <a:ext cx="711200" cy="400050"/>
          </a:xfrm>
          <a:prstGeom prst="ellipse">
            <a:avLst/>
          </a:prstGeom>
          <a:noFill/>
          <a:ln w="9525">
            <a:solidFill>
              <a:schemeClr val="tx1"/>
            </a:solidFill>
            <a:round/>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34" name="Oval 6"/>
          <p:cNvSpPr>
            <a:spLocks noChangeArrowheads="1"/>
          </p:cNvSpPr>
          <p:nvPr/>
        </p:nvSpPr>
        <p:spPr bwMode="auto">
          <a:xfrm>
            <a:off x="4216400" y="4972050"/>
            <a:ext cx="711200" cy="400050"/>
          </a:xfrm>
          <a:prstGeom prst="ellipse">
            <a:avLst/>
          </a:prstGeom>
          <a:noFill/>
          <a:ln w="9525">
            <a:solidFill>
              <a:schemeClr val="tx1"/>
            </a:solidFill>
            <a:round/>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35" name="Oval 7"/>
          <p:cNvSpPr>
            <a:spLocks noChangeArrowheads="1"/>
          </p:cNvSpPr>
          <p:nvPr/>
        </p:nvSpPr>
        <p:spPr bwMode="auto">
          <a:xfrm>
            <a:off x="1574800" y="4400550"/>
            <a:ext cx="711200" cy="400050"/>
          </a:xfrm>
          <a:prstGeom prst="ellipse">
            <a:avLst/>
          </a:prstGeom>
          <a:noFill/>
          <a:ln w="9525">
            <a:solidFill>
              <a:schemeClr val="tx1"/>
            </a:solidFill>
            <a:round/>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36" name="Line 8"/>
          <p:cNvSpPr>
            <a:spLocks noChangeShapeType="1"/>
          </p:cNvSpPr>
          <p:nvPr/>
        </p:nvSpPr>
        <p:spPr bwMode="auto">
          <a:xfrm>
            <a:off x="4927600" y="4000500"/>
            <a:ext cx="1625600"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8137" name="Line 9"/>
          <p:cNvSpPr>
            <a:spLocks noChangeShapeType="1"/>
          </p:cNvSpPr>
          <p:nvPr/>
        </p:nvSpPr>
        <p:spPr bwMode="auto">
          <a:xfrm flipH="1">
            <a:off x="5029200" y="4857750"/>
            <a:ext cx="152400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8138" name="Line 10"/>
          <p:cNvSpPr>
            <a:spLocks noChangeShapeType="1"/>
          </p:cNvSpPr>
          <p:nvPr/>
        </p:nvSpPr>
        <p:spPr bwMode="auto">
          <a:xfrm flipH="1" flipV="1">
            <a:off x="2387600" y="4800600"/>
            <a:ext cx="172720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8139" name="Line 11"/>
          <p:cNvSpPr>
            <a:spLocks noChangeShapeType="1"/>
          </p:cNvSpPr>
          <p:nvPr/>
        </p:nvSpPr>
        <p:spPr bwMode="auto">
          <a:xfrm flipV="1">
            <a:off x="2184400" y="3943350"/>
            <a:ext cx="172720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8140" name="Text Box 12"/>
          <p:cNvSpPr txBox="1">
            <a:spLocks noChangeArrowheads="1"/>
          </p:cNvSpPr>
          <p:nvPr/>
        </p:nvSpPr>
        <p:spPr bwMode="auto">
          <a:xfrm>
            <a:off x="4216400" y="3829050"/>
            <a:ext cx="6096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S1</a:t>
            </a:r>
            <a:endParaRPr lang="en-GB" altLang="ko-KR" sz="1800">
              <a:latin typeface="Times New Roman" panose="02020603050405020304" pitchFamily="18" charset="0"/>
            </a:endParaRPr>
          </a:p>
        </p:txBody>
      </p:sp>
      <p:sp>
        <p:nvSpPr>
          <p:cNvPr id="48141" name="Text Box 13"/>
          <p:cNvSpPr txBox="1">
            <a:spLocks noChangeArrowheads="1"/>
          </p:cNvSpPr>
          <p:nvPr/>
        </p:nvSpPr>
        <p:spPr bwMode="auto">
          <a:xfrm>
            <a:off x="6553200" y="4457700"/>
            <a:ext cx="6096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S2</a:t>
            </a:r>
            <a:endParaRPr lang="en-GB" altLang="ko-KR" sz="1800">
              <a:latin typeface="Times New Roman" panose="02020603050405020304" pitchFamily="18" charset="0"/>
            </a:endParaRPr>
          </a:p>
        </p:txBody>
      </p:sp>
      <p:sp>
        <p:nvSpPr>
          <p:cNvPr id="48142" name="Text Box 14"/>
          <p:cNvSpPr txBox="1">
            <a:spLocks noChangeArrowheads="1"/>
          </p:cNvSpPr>
          <p:nvPr/>
        </p:nvSpPr>
        <p:spPr bwMode="auto">
          <a:xfrm>
            <a:off x="4318000" y="5029200"/>
            <a:ext cx="6096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S3</a:t>
            </a:r>
            <a:endParaRPr lang="en-GB" altLang="ko-KR" sz="1800">
              <a:latin typeface="Times New Roman" panose="02020603050405020304" pitchFamily="18" charset="0"/>
            </a:endParaRPr>
          </a:p>
        </p:txBody>
      </p:sp>
      <p:sp>
        <p:nvSpPr>
          <p:cNvPr id="48143" name="Text Box 15"/>
          <p:cNvSpPr txBox="1">
            <a:spLocks noChangeArrowheads="1"/>
          </p:cNvSpPr>
          <p:nvPr/>
        </p:nvSpPr>
        <p:spPr bwMode="auto">
          <a:xfrm>
            <a:off x="1676400" y="4457700"/>
            <a:ext cx="6096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S4</a:t>
            </a:r>
            <a:endParaRPr lang="en-GB" altLang="ko-KR" sz="1800">
              <a:latin typeface="Times New Roman" panose="02020603050405020304" pitchFamily="18" charset="0"/>
            </a:endParaRPr>
          </a:p>
        </p:txBody>
      </p:sp>
      <p:sp>
        <p:nvSpPr>
          <p:cNvPr id="48144" name="Text Box 16"/>
          <p:cNvSpPr txBox="1">
            <a:spLocks noChangeArrowheads="1"/>
          </p:cNvSpPr>
          <p:nvPr/>
        </p:nvSpPr>
        <p:spPr bwMode="auto">
          <a:xfrm>
            <a:off x="5537200" y="3829050"/>
            <a:ext cx="10160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1/0</a:t>
            </a:r>
            <a:endParaRPr lang="en-GB" altLang="ko-KR" sz="1800">
              <a:latin typeface="Times New Roman" panose="02020603050405020304" pitchFamily="18" charset="0"/>
            </a:endParaRPr>
          </a:p>
        </p:txBody>
      </p:sp>
      <p:sp>
        <p:nvSpPr>
          <p:cNvPr id="48145" name="Text Box 17"/>
          <p:cNvSpPr txBox="1">
            <a:spLocks noChangeArrowheads="1"/>
          </p:cNvSpPr>
          <p:nvPr/>
        </p:nvSpPr>
        <p:spPr bwMode="auto">
          <a:xfrm>
            <a:off x="5943600" y="5029200"/>
            <a:ext cx="7112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1/0</a:t>
            </a:r>
            <a:endParaRPr lang="en-GB" altLang="ko-KR" sz="1800">
              <a:latin typeface="Times New Roman" panose="02020603050405020304" pitchFamily="18" charset="0"/>
            </a:endParaRPr>
          </a:p>
        </p:txBody>
      </p:sp>
      <p:sp>
        <p:nvSpPr>
          <p:cNvPr id="48146" name="Text Box 18"/>
          <p:cNvSpPr txBox="1">
            <a:spLocks noChangeArrowheads="1"/>
          </p:cNvSpPr>
          <p:nvPr/>
        </p:nvSpPr>
        <p:spPr bwMode="auto">
          <a:xfrm>
            <a:off x="2794000" y="5029200"/>
            <a:ext cx="7112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1/0</a:t>
            </a:r>
            <a:endParaRPr lang="en-GB" altLang="ko-KR" sz="1800">
              <a:latin typeface="Times New Roman" panose="02020603050405020304" pitchFamily="18" charset="0"/>
            </a:endParaRPr>
          </a:p>
        </p:txBody>
      </p:sp>
      <p:sp>
        <p:nvSpPr>
          <p:cNvPr id="48147" name="Text Box 19"/>
          <p:cNvSpPr txBox="1">
            <a:spLocks noChangeArrowheads="1"/>
          </p:cNvSpPr>
          <p:nvPr/>
        </p:nvSpPr>
        <p:spPr bwMode="auto">
          <a:xfrm>
            <a:off x="2286000" y="3886200"/>
            <a:ext cx="7112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1/1</a:t>
            </a:r>
            <a:endParaRPr lang="en-GB" altLang="ko-KR" sz="1800">
              <a:latin typeface="Times New Roman" panose="02020603050405020304" pitchFamily="18" charset="0"/>
            </a:endParaRPr>
          </a:p>
        </p:txBody>
      </p:sp>
      <p:sp>
        <p:nvSpPr>
          <p:cNvPr id="48148" name="Text Box 20"/>
          <p:cNvSpPr txBox="1">
            <a:spLocks noChangeArrowheads="1"/>
          </p:cNvSpPr>
          <p:nvPr/>
        </p:nvSpPr>
        <p:spPr bwMode="auto">
          <a:xfrm>
            <a:off x="6350000" y="3429000"/>
            <a:ext cx="203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400">
                <a:latin typeface="Times New Roman" panose="02020603050405020304" pitchFamily="18" charset="0"/>
                <a:ea typeface="굴림" panose="020B0600000101010101" pitchFamily="50" charset="-127"/>
              </a:rPr>
              <a:t>Input(s)/Output(s) shown in transition</a:t>
            </a:r>
            <a:endParaRPr lang="en-GB" altLang="ko-KR" sz="1400">
              <a:latin typeface="Times New Roman" panose="02020603050405020304" pitchFamily="18" charset="0"/>
            </a:endParaRPr>
          </a:p>
        </p:txBody>
      </p:sp>
      <p:sp>
        <p:nvSpPr>
          <p:cNvPr id="48149" name="Text Box 22"/>
          <p:cNvSpPr txBox="1">
            <a:spLocks noChangeArrowheads="1"/>
          </p:cNvSpPr>
          <p:nvPr/>
        </p:nvSpPr>
        <p:spPr bwMode="auto">
          <a:xfrm>
            <a:off x="1066800" y="4857750"/>
            <a:ext cx="7112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0/0</a:t>
            </a:r>
            <a:endParaRPr lang="en-GB" altLang="ko-KR" sz="1800">
              <a:latin typeface="Times New Roman" panose="02020603050405020304" pitchFamily="18" charset="0"/>
            </a:endParaRPr>
          </a:p>
        </p:txBody>
      </p:sp>
      <p:sp>
        <p:nvSpPr>
          <p:cNvPr id="48150" name="AutoShape 23"/>
          <p:cNvSpPr>
            <a:spLocks noChangeArrowheads="1"/>
          </p:cNvSpPr>
          <p:nvPr/>
        </p:nvSpPr>
        <p:spPr bwMode="auto">
          <a:xfrm>
            <a:off x="4114800" y="3486150"/>
            <a:ext cx="711200" cy="228600"/>
          </a:xfrm>
          <a:prstGeom prst="curvedDownArrow">
            <a:avLst>
              <a:gd name="adj1" fmla="val 62222"/>
              <a:gd name="adj2" fmla="val 124444"/>
              <a:gd name="adj3" fmla="val 33333"/>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51" name="AutoShape 24"/>
          <p:cNvSpPr>
            <a:spLocks noChangeArrowheads="1"/>
          </p:cNvSpPr>
          <p:nvPr/>
        </p:nvSpPr>
        <p:spPr bwMode="auto">
          <a:xfrm flipH="1">
            <a:off x="7264400" y="4457700"/>
            <a:ext cx="406400" cy="400050"/>
          </a:xfrm>
          <a:prstGeom prst="curvedRightArrow">
            <a:avLst>
              <a:gd name="adj1" fmla="val 20000"/>
              <a:gd name="adj2" fmla="val 40000"/>
              <a:gd name="adj3" fmla="val 33862"/>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52" name="Text Box 25"/>
          <p:cNvSpPr txBox="1">
            <a:spLocks noChangeArrowheads="1"/>
          </p:cNvSpPr>
          <p:nvPr/>
        </p:nvSpPr>
        <p:spPr bwMode="auto">
          <a:xfrm>
            <a:off x="3403600" y="3429000"/>
            <a:ext cx="71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0/0</a:t>
            </a:r>
            <a:endParaRPr lang="en-GB" altLang="ko-KR" sz="1800">
              <a:latin typeface="Times New Roman" panose="02020603050405020304" pitchFamily="18" charset="0"/>
            </a:endParaRPr>
          </a:p>
        </p:txBody>
      </p:sp>
      <p:sp>
        <p:nvSpPr>
          <p:cNvPr id="48153" name="Text Box 26"/>
          <p:cNvSpPr txBox="1">
            <a:spLocks noChangeArrowheads="1"/>
          </p:cNvSpPr>
          <p:nvPr/>
        </p:nvSpPr>
        <p:spPr bwMode="auto">
          <a:xfrm>
            <a:off x="1371600" y="34290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e.g. 1</a:t>
            </a:r>
            <a:endParaRPr lang="en-GB" altLang="ko-KR" sz="1800">
              <a:latin typeface="Times New Roman" panose="02020603050405020304" pitchFamily="18" charset="0"/>
            </a:endParaRPr>
          </a:p>
        </p:txBody>
      </p:sp>
      <p:sp>
        <p:nvSpPr>
          <p:cNvPr id="48154" name="AutoShape 27"/>
          <p:cNvSpPr>
            <a:spLocks noChangeArrowheads="1"/>
          </p:cNvSpPr>
          <p:nvPr/>
        </p:nvSpPr>
        <p:spPr bwMode="auto">
          <a:xfrm>
            <a:off x="1066800" y="4400550"/>
            <a:ext cx="406400" cy="400050"/>
          </a:xfrm>
          <a:prstGeom prst="curvedRightArrow">
            <a:avLst>
              <a:gd name="adj1" fmla="val 20000"/>
              <a:gd name="adj2" fmla="val 40000"/>
              <a:gd name="adj3" fmla="val 33862"/>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55" name="AutoShape 28"/>
          <p:cNvSpPr>
            <a:spLocks noChangeArrowheads="1"/>
          </p:cNvSpPr>
          <p:nvPr/>
        </p:nvSpPr>
        <p:spPr bwMode="auto">
          <a:xfrm>
            <a:off x="4216400" y="4686300"/>
            <a:ext cx="711200" cy="228600"/>
          </a:xfrm>
          <a:prstGeom prst="curvedDownArrow">
            <a:avLst>
              <a:gd name="adj1" fmla="val 62222"/>
              <a:gd name="adj2" fmla="val 124444"/>
              <a:gd name="adj3" fmla="val 33333"/>
            </a:avLst>
          </a:prstGeom>
          <a:noFill/>
          <a:ln w="9525">
            <a:solidFill>
              <a:schemeClr val="tx1"/>
            </a:solidFill>
            <a:miter lim="800000"/>
            <a:headEnd/>
            <a:tailEnd/>
          </a:ln>
          <a:effectLst/>
          <a:extLst/>
        </p:spPr>
        <p:txBody>
          <a:bodyPr wrap="none" anchor="ct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ko-KR" altLang="en-US"/>
          </a:p>
        </p:txBody>
      </p:sp>
      <p:sp>
        <p:nvSpPr>
          <p:cNvPr id="48156" name="Text Box 29"/>
          <p:cNvSpPr txBox="1">
            <a:spLocks noChangeArrowheads="1"/>
          </p:cNvSpPr>
          <p:nvPr/>
        </p:nvSpPr>
        <p:spPr bwMode="auto">
          <a:xfrm>
            <a:off x="7366000" y="4743450"/>
            <a:ext cx="7112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0/0</a:t>
            </a:r>
            <a:endParaRPr lang="en-GB" altLang="ko-KR" sz="1800">
              <a:latin typeface="Times New Roman" panose="02020603050405020304" pitchFamily="18" charset="0"/>
            </a:endParaRPr>
          </a:p>
        </p:txBody>
      </p:sp>
      <p:sp>
        <p:nvSpPr>
          <p:cNvPr id="48157" name="Text Box 30"/>
          <p:cNvSpPr txBox="1">
            <a:spLocks noChangeArrowheads="1"/>
          </p:cNvSpPr>
          <p:nvPr/>
        </p:nvSpPr>
        <p:spPr bwMode="auto">
          <a:xfrm>
            <a:off x="3606800" y="4572000"/>
            <a:ext cx="711200" cy="366713"/>
          </a:xfrm>
          <a:prstGeom prst="rect">
            <a:avLst/>
          </a:prstGeom>
          <a:noFill/>
          <a:ln>
            <a:noFill/>
          </a:ln>
          <a:effectLs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ko-KR" sz="1800">
                <a:latin typeface="Times New Roman" panose="02020603050405020304" pitchFamily="18" charset="0"/>
                <a:ea typeface="굴림" panose="020B0600000101010101" pitchFamily="50" charset="-127"/>
              </a:rPr>
              <a:t>0/0</a:t>
            </a:r>
            <a:endParaRPr lang="en-GB" altLang="ko-KR" sz="18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12800" y="285750"/>
            <a:ext cx="7011988" cy="368300"/>
          </a:xfrm>
        </p:spPr>
        <p:txBody>
          <a:bodyPr/>
          <a:lstStyle/>
          <a:p>
            <a:pPr eaLnBrk="1" hangingPunct="1"/>
            <a:r>
              <a:rPr lang="en-US" altLang="ko-KR">
                <a:ea typeface="굴림" panose="020B0600000101010101" pitchFamily="50" charset="-127"/>
              </a:rPr>
              <a:t>State Diagram with One Input &amp; a </a:t>
            </a:r>
            <a:r>
              <a:rPr lang="en-US" altLang="ko-KR" i="1">
                <a:ea typeface="굴림" panose="020B0600000101010101" pitchFamily="50" charset="-127"/>
              </a:rPr>
              <a:t>Moore</a:t>
            </a:r>
            <a:r>
              <a:rPr lang="en-US" altLang="ko-KR">
                <a:ea typeface="굴림" panose="020B0600000101010101" pitchFamily="50" charset="-127"/>
              </a:rPr>
              <a:t> Output</a:t>
            </a:r>
            <a:endParaRPr lang="en-GB" altLang="ko-KR"/>
          </a:p>
        </p:txBody>
      </p:sp>
      <p:sp>
        <p:nvSpPr>
          <p:cNvPr id="49155" name="Rectangle 3"/>
          <p:cNvSpPr>
            <a:spLocks noGrp="1" noChangeArrowheads="1"/>
          </p:cNvSpPr>
          <p:nvPr>
            <p:ph type="body" idx="1"/>
          </p:nvPr>
        </p:nvSpPr>
        <p:spPr>
          <a:xfrm>
            <a:off x="685800" y="1219200"/>
            <a:ext cx="7772400" cy="2925763"/>
          </a:xfrm>
        </p:spPr>
        <p:txBody>
          <a:bodyPr/>
          <a:lstStyle/>
          <a:p>
            <a:pPr marL="342900" indent="-342900" eaLnBrk="1" hangingPunct="1"/>
            <a:r>
              <a:rPr lang="en-US" altLang="ko-KR">
                <a:ea typeface="굴림" panose="020B0600000101010101" pitchFamily="50" charset="-127"/>
              </a:rPr>
              <a:t>Moore machine: outputs only depend on the current state</a:t>
            </a:r>
          </a:p>
          <a:p>
            <a:pPr marL="342900" indent="-342900" eaLnBrk="1" hangingPunct="1"/>
            <a:r>
              <a:rPr lang="en-US" altLang="ko-KR">
                <a:ea typeface="굴림" panose="020B0600000101010101" pitchFamily="50" charset="-127"/>
              </a:rPr>
              <a:t>Outputs </a:t>
            </a:r>
            <a:r>
              <a:rPr lang="en-US" altLang="ko-KR">
                <a:solidFill>
                  <a:schemeClr val="accent2"/>
                </a:solidFill>
                <a:ea typeface="굴림" panose="020B0600000101010101" pitchFamily="50" charset="-127"/>
              </a:rPr>
              <a:t>cannot</a:t>
            </a:r>
            <a:r>
              <a:rPr lang="en-US" altLang="ko-KR">
                <a:ea typeface="굴림" panose="020B0600000101010101" pitchFamily="50" charset="-127"/>
              </a:rPr>
              <a:t> change during a clock pulse if the input variables change</a:t>
            </a:r>
          </a:p>
          <a:p>
            <a:pPr marL="342900" indent="-342900" eaLnBrk="1" hangingPunct="1"/>
            <a:r>
              <a:rPr lang="en-US" altLang="ko-KR">
                <a:ea typeface="굴림" panose="020B0600000101010101" pitchFamily="50" charset="-127"/>
              </a:rPr>
              <a:t>Moore Machines usually have more states.</a:t>
            </a:r>
          </a:p>
          <a:p>
            <a:pPr marL="342900" indent="-342900" eaLnBrk="1" hangingPunct="1"/>
            <a:r>
              <a:rPr lang="en-US" altLang="ko-KR">
                <a:ea typeface="굴림" panose="020B0600000101010101" pitchFamily="50" charset="-127"/>
              </a:rPr>
              <a:t>No direct path from inputs to outputs</a:t>
            </a:r>
          </a:p>
          <a:p>
            <a:pPr marL="342900" indent="-342900" eaLnBrk="1" hangingPunct="1"/>
            <a:r>
              <a:rPr lang="en-US" altLang="ko-KR">
                <a:ea typeface="굴림" panose="020B0600000101010101" pitchFamily="50" charset="-127"/>
              </a:rPr>
              <a:t>Can be more reliable</a:t>
            </a:r>
            <a:endParaRPr lang="en-GB" altLang="ko-K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04800"/>
            <a:ext cx="6934200" cy="368300"/>
          </a:xfrm>
        </p:spPr>
        <p:txBody>
          <a:bodyPr wrap="square"/>
          <a:lstStyle/>
          <a:p>
            <a:r>
              <a:rPr lang="en-US" altLang="ko-KR">
                <a:ea typeface="굴림" panose="020B0600000101010101" pitchFamily="50" charset="-127"/>
              </a:rPr>
              <a:t>Designing Finite State Machines</a:t>
            </a:r>
          </a:p>
        </p:txBody>
      </p:sp>
      <p:sp>
        <p:nvSpPr>
          <p:cNvPr id="6147" name="Rectangle 52"/>
          <p:cNvSpPr>
            <a:spLocks noChangeArrowheads="1"/>
          </p:cNvSpPr>
          <p:nvPr/>
        </p:nvSpPr>
        <p:spPr bwMode="auto">
          <a:xfrm>
            <a:off x="762000" y="990600"/>
            <a:ext cx="78232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ko-KR">
                <a:ea typeface="굴림" panose="020B0600000101010101" pitchFamily="50" charset="-127"/>
              </a:rPr>
              <a:t>Six Step Process</a:t>
            </a:r>
          </a:p>
          <a:p>
            <a:pPr>
              <a:buFontTx/>
              <a:buNone/>
            </a:pPr>
            <a:r>
              <a:rPr lang="en-US" altLang="ko-KR">
                <a:ea typeface="굴림" panose="020B0600000101010101" pitchFamily="50" charset="-127"/>
              </a:rPr>
              <a:t>1. Understand the statement of the Specification</a:t>
            </a:r>
          </a:p>
          <a:p>
            <a:pPr>
              <a:buFontTx/>
              <a:buNone/>
            </a:pPr>
            <a:r>
              <a:rPr lang="en-US" altLang="ko-KR">
                <a:ea typeface="굴림" panose="020B0600000101010101" pitchFamily="50" charset="-127"/>
              </a:rPr>
              <a:t>2. Obtain an abstract specification of the FSM</a:t>
            </a:r>
          </a:p>
          <a:p>
            <a:pPr>
              <a:buFontTx/>
              <a:buNone/>
            </a:pPr>
            <a:r>
              <a:rPr lang="en-US" altLang="ko-KR">
                <a:ea typeface="굴림" panose="020B0600000101010101" pitchFamily="50" charset="-127"/>
              </a:rPr>
              <a:t>(state table or state diagram)</a:t>
            </a:r>
          </a:p>
          <a:p>
            <a:pPr>
              <a:buFontTx/>
              <a:buNone/>
            </a:pPr>
            <a:r>
              <a:rPr lang="en-US" altLang="ko-KR">
                <a:ea typeface="굴림" panose="020B0600000101010101" pitchFamily="50" charset="-127"/>
              </a:rPr>
              <a:t>3. Perform a state minimization</a:t>
            </a:r>
          </a:p>
          <a:p>
            <a:pPr>
              <a:buFontTx/>
              <a:buNone/>
            </a:pPr>
            <a:r>
              <a:rPr lang="en-US" altLang="ko-KR">
                <a:ea typeface="굴림" panose="020B0600000101010101" pitchFamily="50" charset="-127"/>
              </a:rPr>
              <a:t>4. Perform state assignment</a:t>
            </a:r>
          </a:p>
          <a:p>
            <a:pPr>
              <a:buFontTx/>
              <a:buNone/>
            </a:pPr>
            <a:r>
              <a:rPr lang="en-US" altLang="ko-KR">
                <a:ea typeface="굴림" panose="020B0600000101010101" pitchFamily="50" charset="-127"/>
              </a:rPr>
              <a:t>5. Choose FF types to implement FSM state register</a:t>
            </a:r>
          </a:p>
          <a:p>
            <a:pPr>
              <a:buFontTx/>
              <a:buNone/>
            </a:pPr>
            <a:r>
              <a:rPr lang="en-US" altLang="ko-KR">
                <a:ea typeface="굴림" panose="020B0600000101010101" pitchFamily="50" charset="-127"/>
              </a:rPr>
              <a:t>and build excitation table</a:t>
            </a:r>
          </a:p>
          <a:p>
            <a:pPr>
              <a:buFontTx/>
              <a:buNone/>
            </a:pPr>
            <a:r>
              <a:rPr lang="en-US" altLang="ko-KR">
                <a:ea typeface="굴림" panose="020B0600000101010101" pitchFamily="50" charset="-127"/>
              </a:rPr>
              <a:t>6. Combinational circuit minimization</a:t>
            </a:r>
            <a:endParaRPr lang="en-US" altLang="ko-KR">
              <a:solidFill>
                <a:schemeClr val="accent2"/>
              </a:solidFill>
              <a:ea typeface="굴림" panose="020B0600000101010101" pitchFamily="50" charset="-127"/>
            </a:endParaRPr>
          </a:p>
        </p:txBody>
      </p:sp>
    </p:spTree>
    <p:extLst>
      <p:ext uri="{BB962C8B-B14F-4D97-AF65-F5344CB8AC3E}">
        <p14:creationId xmlns:p14="http://schemas.microsoft.com/office/powerpoint/2010/main" val="612589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152400"/>
            <a:ext cx="7924800" cy="871538"/>
          </a:xfrm>
        </p:spPr>
        <p:txBody>
          <a:bodyPr wrap="square"/>
          <a:lstStyle/>
          <a:p>
            <a:r>
              <a:rPr lang="en-US" altLang="ko-KR" sz="3200" dirty="0">
                <a:ea typeface="굴림" panose="020B0600000101010101" pitchFamily="50" charset="-127"/>
              </a:rPr>
              <a:t>Example: Detect 3 Consecutive 1 inputs</a:t>
            </a:r>
          </a:p>
        </p:txBody>
      </p:sp>
      <p:sp>
        <p:nvSpPr>
          <p:cNvPr id="8195" name="Rectangle 49"/>
          <p:cNvSpPr>
            <a:spLocks noChangeArrowheads="1"/>
          </p:cNvSpPr>
          <p:nvPr/>
        </p:nvSpPr>
        <p:spPr bwMode="auto">
          <a:xfrm>
            <a:off x="3657600" y="1447800"/>
            <a:ext cx="53340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a:ea typeface="굴림" panose="020B0600000101010101" pitchFamily="50" charset="-127"/>
              </a:rPr>
              <a:t>State S</a:t>
            </a:r>
            <a:r>
              <a:rPr lang="en-US" altLang="ko-KR" baseline="-25000">
                <a:ea typeface="굴림" panose="020B0600000101010101" pitchFamily="50" charset="-127"/>
              </a:rPr>
              <a:t>0</a:t>
            </a:r>
            <a:r>
              <a:rPr lang="en-US" altLang="ko-KR">
                <a:ea typeface="굴림" panose="020B0600000101010101" pitchFamily="50" charset="-127"/>
              </a:rPr>
              <a:t> : zero 1s detected</a:t>
            </a:r>
          </a:p>
          <a:p>
            <a:r>
              <a:rPr lang="en-US" altLang="ko-KR">
                <a:ea typeface="굴림" panose="020B0600000101010101" pitchFamily="50" charset="-127"/>
              </a:rPr>
              <a:t>State S</a:t>
            </a:r>
            <a:r>
              <a:rPr lang="en-US" altLang="ko-KR" baseline="-25000">
                <a:ea typeface="굴림" panose="020B0600000101010101" pitchFamily="50" charset="-127"/>
              </a:rPr>
              <a:t>1</a:t>
            </a:r>
            <a:r>
              <a:rPr lang="en-US" altLang="ko-KR">
                <a:ea typeface="굴림" panose="020B0600000101010101" pitchFamily="50" charset="-127"/>
              </a:rPr>
              <a:t> : one 1 detected</a:t>
            </a:r>
          </a:p>
          <a:p>
            <a:r>
              <a:rPr lang="en-US" altLang="ko-KR">
                <a:ea typeface="굴림" panose="020B0600000101010101" pitchFamily="50" charset="-127"/>
              </a:rPr>
              <a:t>State S</a:t>
            </a:r>
            <a:r>
              <a:rPr lang="en-US" altLang="ko-KR" baseline="-25000">
                <a:ea typeface="굴림" panose="020B0600000101010101" pitchFamily="50" charset="-127"/>
              </a:rPr>
              <a:t>2</a:t>
            </a:r>
            <a:r>
              <a:rPr lang="en-US" altLang="ko-KR">
                <a:ea typeface="굴림" panose="020B0600000101010101" pitchFamily="50" charset="-127"/>
              </a:rPr>
              <a:t> : two 1s detected</a:t>
            </a:r>
          </a:p>
          <a:p>
            <a:r>
              <a:rPr lang="en-US" altLang="ko-KR">
                <a:ea typeface="굴림" panose="020B0600000101010101" pitchFamily="50" charset="-127"/>
              </a:rPr>
              <a:t>State S</a:t>
            </a:r>
            <a:r>
              <a:rPr lang="en-US" altLang="ko-KR" baseline="-25000">
                <a:ea typeface="굴림" panose="020B0600000101010101" pitchFamily="50" charset="-127"/>
              </a:rPr>
              <a:t>3</a:t>
            </a:r>
            <a:r>
              <a:rPr lang="en-US" altLang="ko-KR">
                <a:ea typeface="굴림" panose="020B0600000101010101" pitchFamily="50" charset="-127"/>
              </a:rPr>
              <a:t> : three 1s detected</a:t>
            </a:r>
          </a:p>
          <a:p>
            <a:endParaRPr lang="en-US" altLang="ko-KR" i="1">
              <a:ea typeface="굴림" panose="020B0600000101010101" pitchFamily="50" charset="-127"/>
            </a:endParaRPr>
          </a:p>
        </p:txBody>
      </p:sp>
      <p:pic>
        <p:nvPicPr>
          <p:cNvPr id="8196" name="Picture 55" descr="AACFLQS0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524000"/>
            <a:ext cx="3581400" cy="3005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7" name="Text Box 57"/>
          <p:cNvSpPr txBox="1">
            <a:spLocks noChangeArrowheads="1"/>
          </p:cNvSpPr>
          <p:nvPr/>
        </p:nvSpPr>
        <p:spPr bwMode="auto">
          <a:xfrm>
            <a:off x="1143000" y="1295400"/>
            <a:ext cx="3683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ko-KR" sz="1600">
                <a:latin typeface="Times New Roman" panose="02020603050405020304" pitchFamily="18" charset="0"/>
                <a:ea typeface="굴림" panose="020B0600000101010101" pitchFamily="50" charset="-127"/>
              </a:rPr>
              <a:t>0</a:t>
            </a:r>
          </a:p>
        </p:txBody>
      </p:sp>
      <p:sp>
        <p:nvSpPr>
          <p:cNvPr id="8198" name="Rectangle 58"/>
          <p:cNvSpPr>
            <a:spLocks noChangeArrowheads="1"/>
          </p:cNvSpPr>
          <p:nvPr/>
        </p:nvSpPr>
        <p:spPr bwMode="auto">
          <a:xfrm>
            <a:off x="914400" y="5029200"/>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a:solidFill>
                  <a:schemeClr val="tx2"/>
                </a:solidFill>
                <a:ea typeface="굴림" panose="020B0600000101010101" pitchFamily="50" charset="-127"/>
              </a:rPr>
              <a:t>Note that each state has 2 output arrows</a:t>
            </a:r>
          </a:p>
          <a:p>
            <a:r>
              <a:rPr lang="en-US" altLang="ko-KR">
                <a:solidFill>
                  <a:schemeClr val="tx2"/>
                </a:solidFill>
                <a:ea typeface="굴림" panose="020B0600000101010101" pitchFamily="50" charset="-127"/>
              </a:rPr>
              <a:t>Two bits needed to encode state</a:t>
            </a:r>
            <a:endParaRPr lang="en-US" altLang="ko-KR" i="1">
              <a:solidFill>
                <a:schemeClr val="tx2"/>
              </a:solidFill>
              <a:ea typeface="굴림" panose="020B0600000101010101" pitchFamily="50" charset="-127"/>
            </a:endParaRPr>
          </a:p>
        </p:txBody>
      </p:sp>
    </p:spTree>
    <p:extLst>
      <p:ext uri="{BB962C8B-B14F-4D97-AF65-F5344CB8AC3E}">
        <p14:creationId xmlns:p14="http://schemas.microsoft.com/office/powerpoint/2010/main" val="235395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12800" y="285750"/>
            <a:ext cx="5089525" cy="368300"/>
          </a:xfrm>
        </p:spPr>
        <p:txBody>
          <a:bodyPr/>
          <a:lstStyle/>
          <a:p>
            <a:r>
              <a:rPr lang="en-US" altLang="ko-KR">
                <a:ea typeface="굴림" panose="020B0600000101010101" pitchFamily="50" charset="-127"/>
              </a:rPr>
              <a:t>State Table for Sequence Detector</a:t>
            </a:r>
            <a:endParaRPr lang="en-GB" altLang="ko-KR">
              <a:ea typeface="굴림" panose="020B0600000101010101" pitchFamily="50" charset="-127"/>
            </a:endParaRPr>
          </a:p>
        </p:txBody>
      </p:sp>
      <p:sp>
        <p:nvSpPr>
          <p:cNvPr id="10243" name="Rectangle 3"/>
          <p:cNvSpPr>
            <a:spLocks noGrp="1" noChangeArrowheads="1"/>
          </p:cNvSpPr>
          <p:nvPr>
            <p:ph type="body" idx="1"/>
          </p:nvPr>
        </p:nvSpPr>
        <p:spPr>
          <a:xfrm>
            <a:off x="3733800" y="914400"/>
            <a:ext cx="5257800" cy="3749675"/>
          </a:xfrm>
        </p:spPr>
        <p:txBody>
          <a:bodyPr/>
          <a:lstStyle/>
          <a:p>
            <a:pPr marL="342900" indent="-342900"/>
            <a:r>
              <a:rPr lang="en-US" altLang="ko-KR">
                <a:ea typeface="굴림" panose="020B0600000101010101" pitchFamily="50" charset="-127"/>
              </a:rPr>
              <a:t>Sequence of outputs, inputs, and flip flop states enumerated in state table</a:t>
            </a:r>
          </a:p>
          <a:p>
            <a:pPr marL="342900" indent="-342900"/>
            <a:r>
              <a:rPr lang="en-US" altLang="ko-KR">
                <a:solidFill>
                  <a:schemeClr val="accent1"/>
                </a:solidFill>
                <a:ea typeface="굴림" panose="020B0600000101010101" pitchFamily="50" charset="-127"/>
              </a:rPr>
              <a:t>Present state</a:t>
            </a:r>
            <a:r>
              <a:rPr lang="en-US" altLang="ko-KR">
                <a:ea typeface="굴림" panose="020B0600000101010101" pitchFamily="50" charset="-127"/>
              </a:rPr>
              <a:t> indicates current value of flip flops</a:t>
            </a:r>
          </a:p>
          <a:p>
            <a:pPr marL="342900" indent="-342900"/>
            <a:r>
              <a:rPr lang="en-US" altLang="ko-KR">
                <a:solidFill>
                  <a:schemeClr val="accent1"/>
                </a:solidFill>
                <a:ea typeface="굴림" panose="020B0600000101010101" pitchFamily="50" charset="-127"/>
              </a:rPr>
              <a:t>Next state</a:t>
            </a:r>
            <a:r>
              <a:rPr lang="en-US" altLang="ko-KR">
                <a:ea typeface="굴림" panose="020B0600000101010101" pitchFamily="50" charset="-127"/>
              </a:rPr>
              <a:t> indicates state after next rising clock edge</a:t>
            </a:r>
          </a:p>
          <a:p>
            <a:pPr marL="342900" indent="-342900"/>
            <a:r>
              <a:rPr lang="en-US" altLang="ko-KR">
                <a:solidFill>
                  <a:schemeClr val="accent1"/>
                </a:solidFill>
                <a:ea typeface="굴림" panose="020B0600000101010101" pitchFamily="50" charset="-127"/>
              </a:rPr>
              <a:t>Output</a:t>
            </a:r>
            <a:r>
              <a:rPr lang="en-US" altLang="ko-KR">
                <a:ea typeface="굴림" panose="020B0600000101010101" pitchFamily="50" charset="-127"/>
              </a:rPr>
              <a:t> is output value on current clock edge</a:t>
            </a:r>
          </a:p>
          <a:p>
            <a:pPr marL="342900" indent="-342900"/>
            <a:endParaRPr lang="en-GB" altLang="ko-KR" i="1">
              <a:ea typeface="굴림" panose="020B0600000101010101" pitchFamily="50" charset="-127"/>
            </a:endParaRPr>
          </a:p>
        </p:txBody>
      </p:sp>
      <p:sp>
        <p:nvSpPr>
          <p:cNvPr id="10244" name="Text Box 10"/>
          <p:cNvSpPr txBox="1">
            <a:spLocks noChangeArrowheads="1"/>
          </p:cNvSpPr>
          <p:nvPr/>
        </p:nvSpPr>
        <p:spPr bwMode="auto">
          <a:xfrm>
            <a:off x="304800" y="914400"/>
            <a:ext cx="85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Present</a:t>
            </a:r>
          </a:p>
          <a:p>
            <a:pPr eaLnBrk="1" hangingPunct="1">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  State</a:t>
            </a:r>
          </a:p>
        </p:txBody>
      </p:sp>
      <p:sp>
        <p:nvSpPr>
          <p:cNvPr id="10245" name="Text Box 11"/>
          <p:cNvSpPr txBox="1">
            <a:spLocks noChangeArrowheads="1"/>
          </p:cNvSpPr>
          <p:nvPr/>
        </p:nvSpPr>
        <p:spPr bwMode="auto">
          <a:xfrm>
            <a:off x="2133600" y="990600"/>
            <a:ext cx="6302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Next </a:t>
            </a:r>
          </a:p>
          <a:p>
            <a:pPr eaLnBrk="1" hangingPunct="1">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State</a:t>
            </a:r>
          </a:p>
        </p:txBody>
      </p:sp>
      <p:sp>
        <p:nvSpPr>
          <p:cNvPr id="10246" name="Text Box 12"/>
          <p:cNvSpPr txBox="1">
            <a:spLocks noChangeArrowheads="1"/>
          </p:cNvSpPr>
          <p:nvPr/>
        </p:nvSpPr>
        <p:spPr bwMode="auto">
          <a:xfrm>
            <a:off x="457200" y="1524000"/>
            <a:ext cx="324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A  B       x        A   B            y </a:t>
            </a:r>
          </a:p>
        </p:txBody>
      </p:sp>
      <p:sp>
        <p:nvSpPr>
          <p:cNvPr id="10247" name="Text Box 14"/>
          <p:cNvSpPr txBox="1">
            <a:spLocks noChangeArrowheads="1"/>
          </p:cNvSpPr>
          <p:nvPr/>
        </p:nvSpPr>
        <p:spPr bwMode="auto">
          <a:xfrm>
            <a:off x="457200" y="2057400"/>
            <a:ext cx="3429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75000"/>
              </a:lnSpc>
              <a:spcBef>
                <a:spcPct val="65000"/>
              </a:spcBef>
              <a:buSzPct val="100000"/>
              <a:buChar char="°"/>
              <a:defRPr sz="2400" b="1">
                <a:solidFill>
                  <a:schemeClr val="tx1"/>
                </a:solidFill>
                <a:latin typeface="Arial" panose="020B0604020202020204" pitchFamily="34" charset="0"/>
              </a:defRPr>
            </a:lvl1pPr>
            <a:lvl2pPr marL="914400" indent="-457200">
              <a:lnSpc>
                <a:spcPct val="85000"/>
              </a:lnSpc>
              <a:spcBef>
                <a:spcPct val="40000"/>
              </a:spcBef>
              <a:buSzPct val="100000"/>
              <a:buChar char="•"/>
              <a:defRPr b="1">
                <a:solidFill>
                  <a:schemeClr val="tx1"/>
                </a:solidFill>
                <a:latin typeface="Arial" panose="020B0604020202020204" pitchFamily="34" charset="0"/>
              </a:defRPr>
            </a:lvl2pPr>
            <a:lvl3pPr marL="1371600" indent="-457200">
              <a:lnSpc>
                <a:spcPct val="85000"/>
              </a:lnSpc>
              <a:spcBef>
                <a:spcPct val="40000"/>
              </a:spcBef>
              <a:buSzPct val="100000"/>
              <a:buChar char="-"/>
              <a:defRPr b="1">
                <a:solidFill>
                  <a:schemeClr val="tx1"/>
                </a:solidFill>
                <a:latin typeface="Arial" panose="020B0604020202020204" pitchFamily="34"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0   0        0        0    0            0      </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0   0        1        0    1            0</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0   1        0        0    0            0</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0   1        1        1    0            0</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1   0        0        0    0            0      </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1   0        1        1    1            0</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1   1        0        0    0            1</a:t>
            </a:r>
          </a:p>
          <a:p>
            <a:pPr eaLnBrk="1" hangingPunct="1">
              <a:lnSpc>
                <a:spcPct val="50000"/>
              </a:lnSpc>
              <a:spcBef>
                <a:spcPct val="50000"/>
              </a:spcBef>
              <a:buSzTx/>
              <a:buFontTx/>
              <a:buNone/>
            </a:pPr>
            <a:r>
              <a:rPr lang="en-US" altLang="ko-KR" sz="2000" b="0">
                <a:latin typeface="Times New Roman" panose="02020603050405020304" pitchFamily="18" charset="0"/>
                <a:ea typeface="굴림" panose="020B0600000101010101" pitchFamily="50" charset="-127"/>
              </a:rPr>
              <a:t>1   1        1        1    1            1</a:t>
            </a:r>
          </a:p>
        </p:txBody>
      </p:sp>
      <p:sp>
        <p:nvSpPr>
          <p:cNvPr id="10248" name="Text Box 19"/>
          <p:cNvSpPr txBox="1">
            <a:spLocks noChangeArrowheads="1"/>
          </p:cNvSpPr>
          <p:nvPr/>
        </p:nvSpPr>
        <p:spPr bwMode="auto">
          <a:xfrm>
            <a:off x="3048000" y="1219200"/>
            <a:ext cx="74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Output</a:t>
            </a:r>
          </a:p>
        </p:txBody>
      </p:sp>
      <p:sp>
        <p:nvSpPr>
          <p:cNvPr id="10249" name="Text Box 27"/>
          <p:cNvSpPr txBox="1">
            <a:spLocks noChangeArrowheads="1"/>
          </p:cNvSpPr>
          <p:nvPr/>
        </p:nvSpPr>
        <p:spPr bwMode="auto">
          <a:xfrm>
            <a:off x="1219200" y="1143000"/>
            <a:ext cx="614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Input</a:t>
            </a:r>
          </a:p>
        </p:txBody>
      </p:sp>
      <p:sp>
        <p:nvSpPr>
          <p:cNvPr id="10250" name="Line 29"/>
          <p:cNvSpPr>
            <a:spLocks noChangeShapeType="1"/>
          </p:cNvSpPr>
          <p:nvPr/>
        </p:nvSpPr>
        <p:spPr bwMode="auto">
          <a:xfrm>
            <a:off x="304800" y="1600200"/>
            <a:ext cx="3429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ko-KR" altLang="en-US"/>
          </a:p>
        </p:txBody>
      </p:sp>
      <p:sp>
        <p:nvSpPr>
          <p:cNvPr id="10251" name="Line 30"/>
          <p:cNvSpPr>
            <a:spLocks noChangeShapeType="1"/>
          </p:cNvSpPr>
          <p:nvPr/>
        </p:nvSpPr>
        <p:spPr bwMode="auto">
          <a:xfrm>
            <a:off x="1981200" y="990600"/>
            <a:ext cx="0" cy="3429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ko-KR" altLang="en-US"/>
          </a:p>
        </p:txBody>
      </p:sp>
      <p:sp>
        <p:nvSpPr>
          <p:cNvPr id="10252" name="Text Box 31"/>
          <p:cNvSpPr txBox="1">
            <a:spLocks noChangeArrowheads="1"/>
          </p:cNvSpPr>
          <p:nvPr/>
        </p:nvSpPr>
        <p:spPr bwMode="auto">
          <a:xfrm>
            <a:off x="622300" y="4933950"/>
            <a:ext cx="14716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marL="342900" indent="-342900">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a:solidFill>
                  <a:schemeClr val="tx2"/>
                </a:solidFill>
                <a:ea typeface="굴림" panose="020B0600000101010101" pitchFamily="50" charset="-127"/>
              </a:rPr>
              <a:t>S</a:t>
            </a:r>
            <a:r>
              <a:rPr lang="en-US" altLang="ko-KR" baseline="-25000">
                <a:solidFill>
                  <a:schemeClr val="tx2"/>
                </a:solidFill>
                <a:ea typeface="굴림" panose="020B0600000101010101" pitchFamily="50" charset="-127"/>
              </a:rPr>
              <a:t>0 </a:t>
            </a:r>
            <a:r>
              <a:rPr lang="en-US" altLang="ko-KR">
                <a:solidFill>
                  <a:schemeClr val="tx2"/>
                </a:solidFill>
                <a:ea typeface="굴림" panose="020B0600000101010101" pitchFamily="50" charset="-127"/>
              </a:rPr>
              <a:t>= 00</a:t>
            </a:r>
          </a:p>
          <a:p>
            <a:r>
              <a:rPr lang="en-US" altLang="ko-KR">
                <a:solidFill>
                  <a:schemeClr val="tx2"/>
                </a:solidFill>
                <a:ea typeface="굴림" panose="020B0600000101010101" pitchFamily="50" charset="-127"/>
              </a:rPr>
              <a:t>S</a:t>
            </a:r>
            <a:r>
              <a:rPr lang="en-US" altLang="ko-KR" baseline="-25000">
                <a:solidFill>
                  <a:schemeClr val="tx2"/>
                </a:solidFill>
                <a:ea typeface="굴림" panose="020B0600000101010101" pitchFamily="50" charset="-127"/>
              </a:rPr>
              <a:t>1</a:t>
            </a:r>
            <a:r>
              <a:rPr lang="en-US" altLang="ko-KR">
                <a:solidFill>
                  <a:schemeClr val="tx2"/>
                </a:solidFill>
                <a:ea typeface="굴림" panose="020B0600000101010101" pitchFamily="50" charset="-127"/>
              </a:rPr>
              <a:t> = 01</a:t>
            </a:r>
          </a:p>
        </p:txBody>
      </p:sp>
      <p:sp>
        <p:nvSpPr>
          <p:cNvPr id="10253" name="Text Box 32"/>
          <p:cNvSpPr txBox="1">
            <a:spLocks noChangeArrowheads="1"/>
          </p:cNvSpPr>
          <p:nvPr/>
        </p:nvSpPr>
        <p:spPr bwMode="auto">
          <a:xfrm>
            <a:off x="2743200" y="4876800"/>
            <a:ext cx="14716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marL="342900" indent="-342900">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a:solidFill>
                  <a:schemeClr val="tx2"/>
                </a:solidFill>
                <a:ea typeface="굴림" panose="020B0600000101010101" pitchFamily="50" charset="-127"/>
              </a:rPr>
              <a:t>S</a:t>
            </a:r>
            <a:r>
              <a:rPr lang="en-US" altLang="ko-KR" baseline="-25000">
                <a:solidFill>
                  <a:schemeClr val="tx2"/>
                </a:solidFill>
                <a:ea typeface="굴림" panose="020B0600000101010101" pitchFamily="50" charset="-127"/>
              </a:rPr>
              <a:t>2 </a:t>
            </a:r>
            <a:r>
              <a:rPr lang="en-US" altLang="ko-KR">
                <a:solidFill>
                  <a:schemeClr val="tx2"/>
                </a:solidFill>
                <a:ea typeface="굴림" panose="020B0600000101010101" pitchFamily="50" charset="-127"/>
              </a:rPr>
              <a:t>= 10</a:t>
            </a:r>
          </a:p>
          <a:p>
            <a:r>
              <a:rPr lang="en-US" altLang="ko-KR">
                <a:solidFill>
                  <a:schemeClr val="tx2"/>
                </a:solidFill>
                <a:ea typeface="굴림" panose="020B0600000101010101" pitchFamily="50" charset="-127"/>
              </a:rPr>
              <a:t>S</a:t>
            </a:r>
            <a:r>
              <a:rPr lang="en-US" altLang="ko-KR" baseline="-25000">
                <a:solidFill>
                  <a:schemeClr val="tx2"/>
                </a:solidFill>
                <a:ea typeface="굴림" panose="020B0600000101010101" pitchFamily="50" charset="-127"/>
              </a:rPr>
              <a:t>3</a:t>
            </a:r>
            <a:r>
              <a:rPr lang="en-US" altLang="ko-KR">
                <a:solidFill>
                  <a:schemeClr val="tx2"/>
                </a:solidFill>
                <a:ea typeface="굴림" panose="020B0600000101010101" pitchFamily="50" charset="-127"/>
              </a:rPr>
              <a:t> = 11</a:t>
            </a:r>
          </a:p>
        </p:txBody>
      </p:sp>
    </p:spTree>
    <p:extLst>
      <p:ext uri="{BB962C8B-B14F-4D97-AF65-F5344CB8AC3E}">
        <p14:creationId xmlns:p14="http://schemas.microsoft.com/office/powerpoint/2010/main" val="3889763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00100" y="304800"/>
            <a:ext cx="7791450" cy="368300"/>
          </a:xfrm>
        </p:spPr>
        <p:txBody>
          <a:bodyPr/>
          <a:lstStyle/>
          <a:p>
            <a:r>
              <a:rPr lang="en-US" altLang="ko-KR">
                <a:ea typeface="굴림" panose="020B0600000101010101" pitchFamily="50" charset="-127"/>
              </a:rPr>
              <a:t>Finding Expressions for Next State and Output Value</a:t>
            </a:r>
            <a:endParaRPr lang="en-GB" altLang="ko-KR">
              <a:ea typeface="굴림" panose="020B0600000101010101" pitchFamily="50" charset="-127"/>
            </a:endParaRPr>
          </a:p>
        </p:txBody>
      </p:sp>
      <p:sp>
        <p:nvSpPr>
          <p:cNvPr id="11267" name="Rectangle 3"/>
          <p:cNvSpPr>
            <a:spLocks noGrp="1" noChangeArrowheads="1"/>
          </p:cNvSpPr>
          <p:nvPr>
            <p:ph type="body" sz="half" idx="1"/>
          </p:nvPr>
        </p:nvSpPr>
        <p:spPr>
          <a:xfrm>
            <a:off x="685800" y="1143000"/>
            <a:ext cx="8229600" cy="1560513"/>
          </a:xfrm>
        </p:spPr>
        <p:txBody>
          <a:bodyPr/>
          <a:lstStyle/>
          <a:p>
            <a:pPr marL="342900" indent="-342900"/>
            <a:r>
              <a:rPr lang="en-US" altLang="ko-KR" sz="2000">
                <a:ea typeface="굴림" panose="020B0600000101010101" pitchFamily="50" charset="-127"/>
              </a:rPr>
              <a:t>Create K-map directly from state table (3 columns = 3 K-maps)</a:t>
            </a:r>
          </a:p>
          <a:p>
            <a:pPr marL="342900" indent="-342900"/>
            <a:r>
              <a:rPr lang="en-US" altLang="ko-KR" sz="2000">
                <a:ea typeface="굴림" panose="020B0600000101010101" pitchFamily="50" charset="-127"/>
              </a:rPr>
              <a:t>Minimize K-maps to find SOP representations</a:t>
            </a:r>
          </a:p>
          <a:p>
            <a:pPr marL="342900" indent="-342900"/>
            <a:r>
              <a:rPr lang="en-US" altLang="ko-KR" sz="2000">
                <a:ea typeface="굴림" panose="020B0600000101010101" pitchFamily="50" charset="-127"/>
              </a:rPr>
              <a:t>Separate circuit for each next state and output value</a:t>
            </a:r>
          </a:p>
          <a:p>
            <a:pPr marL="342900" indent="-342900"/>
            <a:endParaRPr lang="en-GB" altLang="ko-KR" sz="2000" i="1">
              <a:ea typeface="굴림" panose="020B0600000101010101" pitchFamily="50" charset="-127"/>
            </a:endParaRPr>
          </a:p>
        </p:txBody>
      </p:sp>
      <p:pic>
        <p:nvPicPr>
          <p:cNvPr id="11268" name="Picture 34" descr="AACFLQT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3276600"/>
            <a:ext cx="8382000" cy="2879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7577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00100" y="304800"/>
            <a:ext cx="5226050" cy="368300"/>
          </a:xfrm>
        </p:spPr>
        <p:txBody>
          <a:bodyPr/>
          <a:lstStyle/>
          <a:p>
            <a:r>
              <a:rPr lang="en-US" altLang="ko-KR">
                <a:ea typeface="굴림" panose="020B0600000101010101" pitchFamily="50" charset="-127"/>
              </a:rPr>
              <a:t>Circuit for Consecutive 1s Detector</a:t>
            </a:r>
            <a:endParaRPr lang="en-GB" altLang="ko-KR">
              <a:ea typeface="굴림" panose="020B0600000101010101" pitchFamily="50" charset="-127"/>
            </a:endParaRPr>
          </a:p>
        </p:txBody>
      </p:sp>
      <p:sp>
        <p:nvSpPr>
          <p:cNvPr id="12291" name="Rectangle 3"/>
          <p:cNvSpPr>
            <a:spLocks noGrp="1" noChangeArrowheads="1"/>
          </p:cNvSpPr>
          <p:nvPr>
            <p:ph type="body" sz="half" idx="1"/>
          </p:nvPr>
        </p:nvSpPr>
        <p:spPr>
          <a:xfrm>
            <a:off x="228600" y="2743200"/>
            <a:ext cx="3352800" cy="2246313"/>
          </a:xfrm>
        </p:spPr>
        <p:txBody>
          <a:bodyPr/>
          <a:lstStyle/>
          <a:p>
            <a:pPr marL="342900" indent="-342900"/>
            <a:r>
              <a:rPr lang="en-US" altLang="ko-KR" sz="2000">
                <a:ea typeface="굴림" panose="020B0600000101010101" pitchFamily="50" charset="-127"/>
              </a:rPr>
              <a:t>Note location of state flip flops</a:t>
            </a:r>
          </a:p>
          <a:p>
            <a:pPr marL="342900" indent="-342900"/>
            <a:r>
              <a:rPr lang="en-US" altLang="ko-KR" sz="2000">
                <a:ea typeface="굴림" panose="020B0600000101010101" pitchFamily="50" charset="-127"/>
              </a:rPr>
              <a:t>Output value (y) is function of state</a:t>
            </a:r>
          </a:p>
          <a:p>
            <a:pPr marL="342900" indent="-342900"/>
            <a:r>
              <a:rPr lang="en-US" altLang="ko-KR" sz="2000">
                <a:ea typeface="굴림" panose="020B0600000101010101" pitchFamily="50" charset="-127"/>
              </a:rPr>
              <a:t>This is a Moore machine.</a:t>
            </a:r>
          </a:p>
          <a:p>
            <a:pPr marL="342900" indent="-342900"/>
            <a:endParaRPr lang="en-GB" altLang="ko-KR" sz="2000" i="1">
              <a:ea typeface="굴림" panose="020B0600000101010101" pitchFamily="50" charset="-127"/>
            </a:endParaRPr>
          </a:p>
        </p:txBody>
      </p:sp>
      <p:pic>
        <p:nvPicPr>
          <p:cNvPr id="12292" name="Picture 49" descr="AACFLQU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52800" y="1066800"/>
            <a:ext cx="5562600" cy="4986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51323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74700" y="177800"/>
            <a:ext cx="3327400" cy="284163"/>
          </a:xfrm>
          <a:noFill/>
        </p:spPr>
        <p:txBody>
          <a:bodyPr/>
          <a:lstStyle/>
          <a:p>
            <a:r>
              <a:rPr lang="en-US" altLang="ko-KR">
                <a:ea typeface="굴림" panose="020B0600000101010101" pitchFamily="50" charset="-127"/>
              </a:rPr>
              <a:t>Concept of the State Machine</a:t>
            </a:r>
          </a:p>
        </p:txBody>
      </p:sp>
      <p:sp>
        <p:nvSpPr>
          <p:cNvPr id="13315" name="Rectangle 3"/>
          <p:cNvSpPr>
            <a:spLocks noChangeArrowheads="1"/>
          </p:cNvSpPr>
          <p:nvPr/>
        </p:nvSpPr>
        <p:spPr bwMode="auto">
          <a:xfrm>
            <a:off x="914400" y="838200"/>
            <a:ext cx="3327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i="1">
                <a:ea typeface="굴림" panose="020B0600000101010101" pitchFamily="50" charset="-127"/>
              </a:rPr>
              <a:t>Example: Odd Parity Checker</a:t>
            </a:r>
          </a:p>
        </p:txBody>
      </p:sp>
      <p:pic>
        <p:nvPicPr>
          <p:cNvPr id="1331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1828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Rectangle 5"/>
          <p:cNvSpPr>
            <a:spLocks noChangeArrowheads="1"/>
          </p:cNvSpPr>
          <p:nvPr/>
        </p:nvSpPr>
        <p:spPr bwMode="auto">
          <a:xfrm>
            <a:off x="1219200" y="1219200"/>
            <a:ext cx="62896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Assert output whenever input bit stream has odd # of 1's</a:t>
            </a:r>
          </a:p>
        </p:txBody>
      </p:sp>
      <p:sp>
        <p:nvSpPr>
          <p:cNvPr id="13318" name="Rectangle 6"/>
          <p:cNvSpPr>
            <a:spLocks noChangeArrowheads="1"/>
          </p:cNvSpPr>
          <p:nvPr/>
        </p:nvSpPr>
        <p:spPr bwMode="auto">
          <a:xfrm>
            <a:off x="1193800" y="4584700"/>
            <a:ext cx="1041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5000"/>
              </a:lnSpc>
              <a:spcBef>
                <a:spcPct val="0"/>
              </a:spcBef>
              <a:buSzTx/>
              <a:buFontTx/>
              <a:buNone/>
            </a:pPr>
            <a:r>
              <a:rPr lang="en-US" altLang="ko-KR" sz="1800">
                <a:ea typeface="굴림" panose="020B0600000101010101" pitchFamily="50" charset="-127"/>
              </a:rPr>
              <a:t>State</a:t>
            </a:r>
          </a:p>
          <a:p>
            <a:pPr algn="ctr">
              <a:lnSpc>
                <a:spcPct val="85000"/>
              </a:lnSpc>
              <a:spcBef>
                <a:spcPct val="0"/>
              </a:spcBef>
              <a:buSzTx/>
              <a:buFontTx/>
              <a:buNone/>
            </a:pPr>
            <a:r>
              <a:rPr lang="en-US" altLang="ko-KR" sz="1800">
                <a:ea typeface="굴림" panose="020B0600000101010101" pitchFamily="50" charset="-127"/>
              </a:rPr>
              <a:t>Diagram</a:t>
            </a:r>
          </a:p>
        </p:txBody>
      </p:sp>
      <p:pic>
        <p:nvPicPr>
          <p:cNvPr id="13319"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790700"/>
            <a:ext cx="4419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0" name="Rectangle 8"/>
          <p:cNvSpPr>
            <a:spLocks noChangeArrowheads="1"/>
          </p:cNvSpPr>
          <p:nvPr/>
        </p:nvSpPr>
        <p:spPr bwMode="auto">
          <a:xfrm>
            <a:off x="4114800" y="3136900"/>
            <a:ext cx="3594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Symbolic State Transition Table</a:t>
            </a:r>
          </a:p>
        </p:txBody>
      </p:sp>
      <p:pic>
        <p:nvPicPr>
          <p:cNvPr id="13321"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21100"/>
            <a:ext cx="4470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2" name="Rectangle 10"/>
          <p:cNvSpPr>
            <a:spLocks noChangeArrowheads="1"/>
          </p:cNvSpPr>
          <p:nvPr/>
        </p:nvSpPr>
        <p:spPr bwMode="auto">
          <a:xfrm>
            <a:off x="4140200" y="5041900"/>
            <a:ext cx="3543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Encoded State Transition Table</a:t>
            </a:r>
          </a:p>
        </p:txBody>
      </p:sp>
      <p:sp>
        <p:nvSpPr>
          <p:cNvPr id="13323" name="Text Box 11"/>
          <p:cNvSpPr txBox="1">
            <a:spLocks noChangeArrowheads="1"/>
          </p:cNvSpPr>
          <p:nvPr/>
        </p:nvSpPr>
        <p:spPr bwMode="auto">
          <a:xfrm>
            <a:off x="838200" y="5562600"/>
            <a:ext cx="590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marL="342900" indent="-342900">
              <a:lnSpc>
                <a:spcPct val="75000"/>
              </a:lnSpc>
              <a:spcBef>
                <a:spcPct val="65000"/>
              </a:spcBef>
              <a:buSzPct val="100000"/>
              <a:buChar char="°"/>
              <a:defRPr sz="2400" b="1">
                <a:solidFill>
                  <a:schemeClr val="tx1"/>
                </a:solidFill>
                <a:latin typeface="Arial" panose="020B0604020202020204" pitchFamily="34" charset="0"/>
              </a:defRPr>
            </a:lvl1pPr>
            <a:lvl2pPr>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sz="1800">
                <a:solidFill>
                  <a:schemeClr val="tx2"/>
                </a:solidFill>
                <a:ea typeface="굴림" panose="020B0600000101010101" pitchFamily="50" charset="-127"/>
              </a:rPr>
              <a:t>Note: Present state and output are the same value</a:t>
            </a:r>
          </a:p>
          <a:p>
            <a:pPr lvl="1">
              <a:lnSpc>
                <a:spcPct val="75000"/>
              </a:lnSpc>
              <a:spcBef>
                <a:spcPct val="65000"/>
              </a:spcBef>
              <a:buFontTx/>
              <a:buChar char="°"/>
            </a:pPr>
            <a:r>
              <a:rPr lang="en-US" altLang="ko-KR" sz="1800">
                <a:solidFill>
                  <a:schemeClr val="tx2"/>
                </a:solidFill>
                <a:ea typeface="굴림" panose="020B0600000101010101" pitchFamily="50" charset="-127"/>
              </a:rPr>
              <a:t> Moore machine</a:t>
            </a:r>
          </a:p>
        </p:txBody>
      </p:sp>
    </p:spTree>
    <p:extLst>
      <p:ext uri="{BB962C8B-B14F-4D97-AF65-F5344CB8AC3E}">
        <p14:creationId xmlns:p14="http://schemas.microsoft.com/office/powerpoint/2010/main" val="50717755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74700" y="177800"/>
            <a:ext cx="3327400" cy="284163"/>
          </a:xfrm>
          <a:noFill/>
        </p:spPr>
        <p:txBody>
          <a:bodyPr/>
          <a:lstStyle/>
          <a:p>
            <a:r>
              <a:rPr lang="en-US" altLang="ko-KR">
                <a:ea typeface="굴림" panose="020B0600000101010101" pitchFamily="50" charset="-127"/>
              </a:rPr>
              <a:t>Concept of the State Machine</a:t>
            </a:r>
          </a:p>
        </p:txBody>
      </p:sp>
      <p:grpSp>
        <p:nvGrpSpPr>
          <p:cNvPr id="14339" name="Group 12"/>
          <p:cNvGrpSpPr>
            <a:grpSpLocks/>
          </p:cNvGrpSpPr>
          <p:nvPr/>
        </p:nvGrpSpPr>
        <p:grpSpPr bwMode="auto">
          <a:xfrm>
            <a:off x="2971800" y="762000"/>
            <a:ext cx="4013200" cy="2959100"/>
            <a:chOff x="368" y="320"/>
            <a:chExt cx="2528" cy="1864"/>
          </a:xfrm>
        </p:grpSpPr>
        <p:sp>
          <p:nvSpPr>
            <p:cNvPr id="14343" name="Rectangle 3"/>
            <p:cNvSpPr>
              <a:spLocks noChangeArrowheads="1"/>
            </p:cNvSpPr>
            <p:nvPr/>
          </p:nvSpPr>
          <p:spPr bwMode="auto">
            <a:xfrm>
              <a:off x="624" y="320"/>
              <a:ext cx="209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i="1">
                  <a:ea typeface="굴림" panose="020B0600000101010101" pitchFamily="50" charset="-127"/>
                </a:rPr>
                <a:t>Example: Odd Parity Checker</a:t>
              </a:r>
            </a:p>
          </p:txBody>
        </p:sp>
        <p:sp>
          <p:nvSpPr>
            <p:cNvPr id="14344" name="Rectangle 4"/>
            <p:cNvSpPr>
              <a:spLocks noChangeArrowheads="1"/>
            </p:cNvSpPr>
            <p:nvPr/>
          </p:nvSpPr>
          <p:spPr bwMode="auto">
            <a:xfrm>
              <a:off x="768" y="584"/>
              <a:ext cx="202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Next State/Output Functions</a:t>
              </a:r>
            </a:p>
          </p:txBody>
        </p:sp>
        <p:sp>
          <p:nvSpPr>
            <p:cNvPr id="14345" name="Rectangle 5"/>
            <p:cNvSpPr>
              <a:spLocks noChangeArrowheads="1"/>
            </p:cNvSpPr>
            <p:nvPr/>
          </p:nvSpPr>
          <p:spPr bwMode="auto">
            <a:xfrm>
              <a:off x="992" y="816"/>
              <a:ext cx="190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NS = PS xor PI;   OUT = PS</a:t>
              </a:r>
            </a:p>
          </p:txBody>
        </p:sp>
        <p:pic>
          <p:nvPicPr>
            <p:cNvPr id="1434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 y="1128"/>
              <a:ext cx="2392"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0" name="Rectangle 7"/>
          <p:cNvSpPr>
            <a:spLocks noChangeArrowheads="1"/>
          </p:cNvSpPr>
          <p:nvPr/>
        </p:nvSpPr>
        <p:spPr bwMode="auto">
          <a:xfrm>
            <a:off x="1104900" y="3575050"/>
            <a:ext cx="2387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D FF Implementation</a:t>
            </a:r>
          </a:p>
        </p:txBody>
      </p:sp>
      <p:sp>
        <p:nvSpPr>
          <p:cNvPr id="14341" name="Rectangle 10"/>
          <p:cNvSpPr>
            <a:spLocks noChangeArrowheads="1"/>
          </p:cNvSpPr>
          <p:nvPr/>
        </p:nvSpPr>
        <p:spPr bwMode="auto">
          <a:xfrm>
            <a:off x="2247900" y="6305550"/>
            <a:ext cx="4902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Tx/>
              <a:buNone/>
            </a:pPr>
            <a:r>
              <a:rPr lang="en-US" altLang="ko-KR" sz="1800">
                <a:ea typeface="굴림" panose="020B0600000101010101" pitchFamily="50" charset="-127"/>
              </a:rPr>
              <a:t>Timing Behavior: Input 1 0 0 1 1 0 1 0 1 1 1 0</a:t>
            </a:r>
          </a:p>
        </p:txBody>
      </p:sp>
      <p:pic>
        <p:nvPicPr>
          <p:cNvPr id="14342"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3860800"/>
            <a:ext cx="66167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2942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06C60175-C74C-4DFE-825E-D3E125AA76EF}" type="slidenum">
              <a:rPr lang="en-US" altLang="ko-KR" sz="1400" smtClean="0">
                <a:solidFill>
                  <a:schemeClr val="bg2"/>
                </a:solidFill>
              </a:rPr>
              <a:pPr/>
              <a:t>6</a:t>
            </a:fld>
            <a:endParaRPr lang="en-US" altLang="ko-KR" sz="1400">
              <a:solidFill>
                <a:schemeClr val="bg2"/>
              </a:solidFill>
            </a:endParaRPr>
          </a:p>
        </p:txBody>
      </p:sp>
      <p:sp>
        <p:nvSpPr>
          <p:cNvPr id="10243" name="Rectangle 4"/>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Flip-Flops </a:t>
            </a:r>
          </a:p>
        </p:txBody>
      </p:sp>
      <p:sp>
        <p:nvSpPr>
          <p:cNvPr id="10244" name="Text Box 5"/>
          <p:cNvSpPr txBox="1">
            <a:spLocks noChangeArrowheads="1"/>
          </p:cNvSpPr>
          <p:nvPr/>
        </p:nvSpPr>
        <p:spPr bwMode="auto">
          <a:xfrm>
            <a:off x="492125" y="1371600"/>
            <a:ext cx="760095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457200" indent="-457200">
              <a:buFont typeface="Arial" panose="020B0604020202020204" pitchFamily="34" charset="0"/>
              <a:buChar char="•"/>
            </a:pPr>
            <a:r>
              <a:rPr lang="en-US" altLang="ko-KR" sz="2200" dirty="0"/>
              <a:t>Sequential Circuits use flip-flops as storage elements</a:t>
            </a:r>
          </a:p>
          <a:p>
            <a:pPr marL="457200" indent="-457200">
              <a:buFont typeface="Arial" panose="020B0604020202020204" pitchFamily="34" charset="0"/>
              <a:buChar char="•"/>
            </a:pPr>
            <a:r>
              <a:rPr lang="en-US" altLang="ko-KR" sz="2200" dirty="0"/>
              <a:t>Flip-Flop is a binary storage device that saves one bit of information</a:t>
            </a:r>
          </a:p>
          <a:p>
            <a:pPr marL="457200" indent="-457200">
              <a:buFont typeface="Arial" panose="020B0604020202020204" pitchFamily="34" charset="0"/>
              <a:buChar char="•"/>
            </a:pPr>
            <a:r>
              <a:rPr lang="en-US" altLang="ko-KR" sz="2200" dirty="0"/>
              <a:t>The outputs can come from flip-flops or combinational logic</a:t>
            </a:r>
          </a:p>
          <a:p>
            <a:pPr marL="457200" indent="-457200">
              <a:buFont typeface="Arial" panose="020B0604020202020204" pitchFamily="34" charset="0"/>
              <a:buChar char="•"/>
            </a:pPr>
            <a:r>
              <a:rPr lang="en-US" altLang="ko-KR" sz="2200" dirty="0"/>
              <a:t>Flip-flop inputs come from combinational logic or clock generators</a:t>
            </a:r>
          </a:p>
          <a:p>
            <a:pPr marL="457200" indent="-457200">
              <a:buFont typeface="Arial" panose="020B0604020202020204" pitchFamily="34" charset="0"/>
              <a:buChar char="•"/>
            </a:pPr>
            <a:r>
              <a:rPr lang="en-US" altLang="ko-KR" sz="2200" dirty="0"/>
              <a:t>used</a:t>
            </a:r>
            <a:r>
              <a:rPr lang="ko-KR" altLang="en-US" sz="2200" dirty="0"/>
              <a:t> </a:t>
            </a:r>
            <a:r>
              <a:rPr lang="en-US" altLang="ko-KR" sz="2200" dirty="0"/>
              <a:t>in</a:t>
            </a:r>
            <a:r>
              <a:rPr lang="ko-KR" altLang="en-US" sz="2200" dirty="0"/>
              <a:t> </a:t>
            </a:r>
            <a:r>
              <a:rPr lang="en-US" altLang="ko-KR" sz="2200" dirty="0"/>
              <a:t>clocked</a:t>
            </a:r>
            <a:r>
              <a:rPr lang="ko-KR" altLang="en-US" sz="2200" dirty="0"/>
              <a:t> </a:t>
            </a:r>
            <a:r>
              <a:rPr lang="en-US" altLang="ko-KR" sz="2200" dirty="0"/>
              <a:t>sequential</a:t>
            </a:r>
            <a:r>
              <a:rPr lang="ko-KR" altLang="en-US" sz="2200" dirty="0"/>
              <a:t> </a:t>
            </a:r>
            <a:r>
              <a:rPr lang="en-US" altLang="ko-KR" sz="2200" dirty="0"/>
              <a:t>circuit</a:t>
            </a:r>
          </a:p>
          <a:p>
            <a:pPr marL="457200" indent="-457200">
              <a:buFont typeface="Arial" panose="020B0604020202020204" pitchFamily="34" charset="0"/>
              <a:buChar char="•"/>
            </a:pPr>
            <a:r>
              <a:rPr lang="en-US" altLang="ko-KR" sz="2200" dirty="0"/>
              <a:t>prior to the occurrence of clock pulse, the combination logic forming the next value of the flip-flop must have reached a stable value so, propagation delay in combination circuit play an important role in determining the minimum interval between clock pulses that will allow the circuit to operate correctly.</a:t>
            </a:r>
          </a:p>
          <a:p>
            <a:endParaRPr lang="en-US" altLang="ko-KR"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52438" y="220663"/>
            <a:ext cx="432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a:latin typeface="Tahoma" panose="020B0604030504040204" pitchFamily="34" charset="0"/>
                <a:ea typeface="굴림" panose="020B0600000101010101" pitchFamily="50" charset="-127"/>
              </a:rPr>
              <a:t>Mealy and Moore Machines</a:t>
            </a:r>
          </a:p>
        </p:txBody>
      </p:sp>
      <p:grpSp>
        <p:nvGrpSpPr>
          <p:cNvPr id="15363" name="Group 3"/>
          <p:cNvGrpSpPr>
            <a:grpSpLocks/>
          </p:cNvGrpSpPr>
          <p:nvPr/>
        </p:nvGrpSpPr>
        <p:grpSpPr bwMode="auto">
          <a:xfrm>
            <a:off x="352425" y="1371600"/>
            <a:ext cx="8791575" cy="4546600"/>
            <a:chOff x="144" y="1130"/>
            <a:chExt cx="5538" cy="2864"/>
          </a:xfrm>
        </p:grpSpPr>
        <p:sp>
          <p:nvSpPr>
            <p:cNvPr id="15364" name="Text Box 4"/>
            <p:cNvSpPr txBox="1">
              <a:spLocks noChangeArrowheads="1"/>
            </p:cNvSpPr>
            <p:nvPr/>
          </p:nvSpPr>
          <p:spPr bwMode="auto">
            <a:xfrm>
              <a:off x="374" y="1130"/>
              <a:ext cx="16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b="0" u="sng">
                  <a:latin typeface="Times New Roman" panose="02020603050405020304" pitchFamily="18" charset="0"/>
                  <a:ea typeface="굴림" panose="020B0600000101010101" pitchFamily="50" charset="-127"/>
                </a:rPr>
                <a:t>Solution 1</a:t>
              </a:r>
              <a:r>
                <a:rPr lang="en-US" altLang="ko-KR" b="0">
                  <a:latin typeface="Times New Roman" panose="02020603050405020304" pitchFamily="18" charset="0"/>
                  <a:ea typeface="굴림" panose="020B0600000101010101" pitchFamily="50" charset="-127"/>
                </a:rPr>
                <a:t>: (Mealy)</a:t>
              </a:r>
              <a:endParaRPr lang="en-US" altLang="ko-KR" b="0" u="sng">
                <a:latin typeface="Times New Roman" panose="02020603050405020304" pitchFamily="18" charset="0"/>
                <a:ea typeface="굴림" panose="020B0600000101010101" pitchFamily="50" charset="-127"/>
              </a:endParaRPr>
            </a:p>
          </p:txBody>
        </p:sp>
        <p:sp>
          <p:nvSpPr>
            <p:cNvPr id="15365" name="Oval 5"/>
            <p:cNvSpPr>
              <a:spLocks noChangeArrowheads="1"/>
            </p:cNvSpPr>
            <p:nvPr/>
          </p:nvSpPr>
          <p:spPr bwMode="auto">
            <a:xfrm>
              <a:off x="960" y="1632"/>
              <a:ext cx="52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15366" name="Oval 6"/>
            <p:cNvSpPr>
              <a:spLocks noChangeArrowheads="1"/>
            </p:cNvSpPr>
            <p:nvPr/>
          </p:nvSpPr>
          <p:spPr bwMode="auto">
            <a:xfrm>
              <a:off x="960" y="2304"/>
              <a:ext cx="528"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15367" name="Freeform 7"/>
            <p:cNvSpPr>
              <a:spLocks/>
            </p:cNvSpPr>
            <p:nvPr/>
          </p:nvSpPr>
          <p:spPr bwMode="auto">
            <a:xfrm>
              <a:off x="1392" y="1560"/>
              <a:ext cx="320" cy="224"/>
            </a:xfrm>
            <a:custGeom>
              <a:avLst/>
              <a:gdLst>
                <a:gd name="T0" fmla="*/ 0 w 320"/>
                <a:gd name="T1" fmla="*/ 120 h 224"/>
                <a:gd name="T2" fmla="*/ 96 w 320"/>
                <a:gd name="T3" fmla="*/ 24 h 224"/>
                <a:gd name="T4" fmla="*/ 288 w 320"/>
                <a:gd name="T5" fmla="*/ 24 h 224"/>
                <a:gd name="T6" fmla="*/ 288 w 320"/>
                <a:gd name="T7" fmla="*/ 168 h 224"/>
                <a:gd name="T8" fmla="*/ 192 w 320"/>
                <a:gd name="T9" fmla="*/ 216 h 224"/>
                <a:gd name="T10" fmla="*/ 96 w 320"/>
                <a:gd name="T11" fmla="*/ 216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0" h="224">
                  <a:moveTo>
                    <a:pt x="0" y="120"/>
                  </a:moveTo>
                  <a:cubicBezTo>
                    <a:pt x="24" y="80"/>
                    <a:pt x="48" y="40"/>
                    <a:pt x="96" y="24"/>
                  </a:cubicBezTo>
                  <a:cubicBezTo>
                    <a:pt x="144" y="8"/>
                    <a:pt x="256" y="0"/>
                    <a:pt x="288" y="24"/>
                  </a:cubicBezTo>
                  <a:cubicBezTo>
                    <a:pt x="320" y="48"/>
                    <a:pt x="304" y="136"/>
                    <a:pt x="288" y="168"/>
                  </a:cubicBezTo>
                  <a:cubicBezTo>
                    <a:pt x="272" y="200"/>
                    <a:pt x="224" y="208"/>
                    <a:pt x="192" y="216"/>
                  </a:cubicBezTo>
                  <a:cubicBezTo>
                    <a:pt x="160" y="224"/>
                    <a:pt x="112" y="216"/>
                    <a:pt x="96" y="21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68" name="Freeform 8"/>
            <p:cNvSpPr>
              <a:spLocks/>
            </p:cNvSpPr>
            <p:nvPr/>
          </p:nvSpPr>
          <p:spPr bwMode="auto">
            <a:xfrm>
              <a:off x="1344" y="1968"/>
              <a:ext cx="144" cy="384"/>
            </a:xfrm>
            <a:custGeom>
              <a:avLst/>
              <a:gdLst>
                <a:gd name="T0" fmla="*/ 0 w 144"/>
                <a:gd name="T1" fmla="*/ 0 h 384"/>
                <a:gd name="T2" fmla="*/ 144 w 144"/>
                <a:gd name="T3" fmla="*/ 144 h 384"/>
                <a:gd name="T4" fmla="*/ 0 w 144"/>
                <a:gd name="T5" fmla="*/ 384 h 384"/>
                <a:gd name="T6" fmla="*/ 0 60000 65536"/>
                <a:gd name="T7" fmla="*/ 0 60000 65536"/>
                <a:gd name="T8" fmla="*/ 0 60000 65536"/>
              </a:gdLst>
              <a:ahLst/>
              <a:cxnLst>
                <a:cxn ang="T6">
                  <a:pos x="T0" y="T1"/>
                </a:cxn>
                <a:cxn ang="T7">
                  <a:pos x="T2" y="T3"/>
                </a:cxn>
                <a:cxn ang="T8">
                  <a:pos x="T4" y="T5"/>
                </a:cxn>
              </a:cxnLst>
              <a:rect l="0" t="0" r="r" b="b"/>
              <a:pathLst>
                <a:path w="144" h="384">
                  <a:moveTo>
                    <a:pt x="0" y="0"/>
                  </a:moveTo>
                  <a:cubicBezTo>
                    <a:pt x="72" y="40"/>
                    <a:pt x="144" y="80"/>
                    <a:pt x="144" y="144"/>
                  </a:cubicBezTo>
                  <a:cubicBezTo>
                    <a:pt x="144" y="208"/>
                    <a:pt x="16" y="344"/>
                    <a:pt x="0" y="38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69" name="Freeform 9"/>
            <p:cNvSpPr>
              <a:spLocks/>
            </p:cNvSpPr>
            <p:nvPr/>
          </p:nvSpPr>
          <p:spPr bwMode="auto">
            <a:xfrm>
              <a:off x="912" y="1968"/>
              <a:ext cx="192" cy="384"/>
            </a:xfrm>
            <a:custGeom>
              <a:avLst/>
              <a:gdLst>
                <a:gd name="T0" fmla="*/ 192 w 192"/>
                <a:gd name="T1" fmla="*/ 384 h 384"/>
                <a:gd name="T2" fmla="*/ 0 w 192"/>
                <a:gd name="T3" fmla="*/ 192 h 384"/>
                <a:gd name="T4" fmla="*/ 192 w 192"/>
                <a:gd name="T5" fmla="*/ 0 h 384"/>
                <a:gd name="T6" fmla="*/ 0 60000 65536"/>
                <a:gd name="T7" fmla="*/ 0 60000 65536"/>
                <a:gd name="T8" fmla="*/ 0 60000 65536"/>
              </a:gdLst>
              <a:ahLst/>
              <a:cxnLst>
                <a:cxn ang="T6">
                  <a:pos x="T0" y="T1"/>
                </a:cxn>
                <a:cxn ang="T7">
                  <a:pos x="T2" y="T3"/>
                </a:cxn>
                <a:cxn ang="T8">
                  <a:pos x="T4" y="T5"/>
                </a:cxn>
              </a:cxnLst>
              <a:rect l="0" t="0" r="r" b="b"/>
              <a:pathLst>
                <a:path w="192" h="384">
                  <a:moveTo>
                    <a:pt x="192" y="384"/>
                  </a:moveTo>
                  <a:cubicBezTo>
                    <a:pt x="96" y="320"/>
                    <a:pt x="0" y="256"/>
                    <a:pt x="0" y="192"/>
                  </a:cubicBezTo>
                  <a:cubicBezTo>
                    <a:pt x="0" y="128"/>
                    <a:pt x="96" y="64"/>
                    <a:pt x="192"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70" name="Freeform 10"/>
            <p:cNvSpPr>
              <a:spLocks/>
            </p:cNvSpPr>
            <p:nvPr/>
          </p:nvSpPr>
          <p:spPr bwMode="auto">
            <a:xfrm>
              <a:off x="1056" y="2640"/>
              <a:ext cx="384" cy="208"/>
            </a:xfrm>
            <a:custGeom>
              <a:avLst/>
              <a:gdLst>
                <a:gd name="T0" fmla="*/ 96 w 384"/>
                <a:gd name="T1" fmla="*/ 0 h 208"/>
                <a:gd name="T2" fmla="*/ 0 w 384"/>
                <a:gd name="T3" fmla="*/ 96 h 208"/>
                <a:gd name="T4" fmla="*/ 96 w 384"/>
                <a:gd name="T5" fmla="*/ 192 h 208"/>
                <a:gd name="T6" fmla="*/ 288 w 384"/>
                <a:gd name="T7" fmla="*/ 192 h 208"/>
                <a:gd name="T8" fmla="*/ 384 w 384"/>
                <a:gd name="T9" fmla="*/ 96 h 208"/>
                <a:gd name="T10" fmla="*/ 288 w 384"/>
                <a:gd name="T11" fmla="*/ 0 h 2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208">
                  <a:moveTo>
                    <a:pt x="96" y="0"/>
                  </a:moveTo>
                  <a:cubicBezTo>
                    <a:pt x="48" y="32"/>
                    <a:pt x="0" y="64"/>
                    <a:pt x="0" y="96"/>
                  </a:cubicBezTo>
                  <a:cubicBezTo>
                    <a:pt x="0" y="128"/>
                    <a:pt x="48" y="176"/>
                    <a:pt x="96" y="192"/>
                  </a:cubicBezTo>
                  <a:cubicBezTo>
                    <a:pt x="144" y="208"/>
                    <a:pt x="240" y="208"/>
                    <a:pt x="288" y="192"/>
                  </a:cubicBezTo>
                  <a:cubicBezTo>
                    <a:pt x="336" y="176"/>
                    <a:pt x="384" y="128"/>
                    <a:pt x="384" y="96"/>
                  </a:cubicBezTo>
                  <a:cubicBezTo>
                    <a:pt x="384" y="64"/>
                    <a:pt x="336" y="32"/>
                    <a:pt x="28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71" name="Text Box 11"/>
            <p:cNvSpPr txBox="1">
              <a:spLocks noChangeArrowheads="1"/>
            </p:cNvSpPr>
            <p:nvPr/>
          </p:nvSpPr>
          <p:spPr bwMode="auto">
            <a:xfrm>
              <a:off x="1670" y="140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0/0</a:t>
              </a:r>
            </a:p>
          </p:txBody>
        </p:sp>
        <p:sp>
          <p:nvSpPr>
            <p:cNvPr id="15372" name="Text Box 12"/>
            <p:cNvSpPr txBox="1">
              <a:spLocks noChangeArrowheads="1"/>
            </p:cNvSpPr>
            <p:nvPr/>
          </p:nvSpPr>
          <p:spPr bwMode="auto">
            <a:xfrm>
              <a:off x="1046" y="1689"/>
              <a:ext cx="4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Even</a:t>
              </a:r>
            </a:p>
          </p:txBody>
        </p:sp>
        <p:sp>
          <p:nvSpPr>
            <p:cNvPr id="15373" name="Text Box 13"/>
            <p:cNvSpPr txBox="1">
              <a:spLocks noChangeArrowheads="1"/>
            </p:cNvSpPr>
            <p:nvPr/>
          </p:nvSpPr>
          <p:spPr bwMode="auto">
            <a:xfrm>
              <a:off x="1046" y="2361"/>
              <a:ext cx="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Odd</a:t>
              </a:r>
            </a:p>
          </p:txBody>
        </p:sp>
        <p:sp>
          <p:nvSpPr>
            <p:cNvPr id="15374" name="Text Box 14"/>
            <p:cNvSpPr txBox="1">
              <a:spLocks noChangeArrowheads="1"/>
            </p:cNvSpPr>
            <p:nvPr/>
          </p:nvSpPr>
          <p:spPr bwMode="auto">
            <a:xfrm>
              <a:off x="1526" y="197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1/1</a:t>
              </a:r>
            </a:p>
          </p:txBody>
        </p:sp>
        <p:sp>
          <p:nvSpPr>
            <p:cNvPr id="15375" name="Text Box 15"/>
            <p:cNvSpPr txBox="1">
              <a:spLocks noChangeArrowheads="1"/>
            </p:cNvSpPr>
            <p:nvPr/>
          </p:nvSpPr>
          <p:spPr bwMode="auto">
            <a:xfrm>
              <a:off x="576" y="201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1/0</a:t>
              </a:r>
            </a:p>
          </p:txBody>
        </p:sp>
        <p:sp>
          <p:nvSpPr>
            <p:cNvPr id="15376" name="Text Box 16"/>
            <p:cNvSpPr txBox="1">
              <a:spLocks noChangeArrowheads="1"/>
            </p:cNvSpPr>
            <p:nvPr/>
          </p:nvSpPr>
          <p:spPr bwMode="auto">
            <a:xfrm>
              <a:off x="1104" y="283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0/1</a:t>
              </a:r>
            </a:p>
          </p:txBody>
        </p:sp>
        <p:sp>
          <p:nvSpPr>
            <p:cNvPr id="15377" name="Oval 17"/>
            <p:cNvSpPr>
              <a:spLocks noChangeArrowheads="1"/>
            </p:cNvSpPr>
            <p:nvPr/>
          </p:nvSpPr>
          <p:spPr bwMode="auto">
            <a:xfrm>
              <a:off x="3696" y="1584"/>
              <a:ext cx="672" cy="4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0"/>
                </a:spcBef>
                <a:buSzTx/>
                <a:buFontTx/>
                <a:buNone/>
              </a:pPr>
              <a:endParaRPr lang="ko-KR" altLang="ko-KR" sz="1600" b="0">
                <a:latin typeface="Times New Roman" panose="02020603050405020304" pitchFamily="18" charset="0"/>
                <a:ea typeface="굴림" panose="020B0600000101010101" pitchFamily="50" charset="-127"/>
              </a:endParaRPr>
            </a:p>
          </p:txBody>
        </p:sp>
        <p:sp>
          <p:nvSpPr>
            <p:cNvPr id="15378" name="Oval 18"/>
            <p:cNvSpPr>
              <a:spLocks noChangeArrowheads="1"/>
            </p:cNvSpPr>
            <p:nvPr/>
          </p:nvSpPr>
          <p:spPr bwMode="auto">
            <a:xfrm>
              <a:off x="3744" y="2352"/>
              <a:ext cx="67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0"/>
                </a:spcBef>
                <a:buSzTx/>
                <a:buFontTx/>
                <a:buNone/>
              </a:pPr>
              <a:endParaRPr lang="ko-KR" altLang="ko-KR" sz="1400" b="0">
                <a:latin typeface="Times New Roman" panose="02020603050405020304" pitchFamily="18" charset="0"/>
                <a:ea typeface="굴림" panose="020B0600000101010101" pitchFamily="50" charset="-127"/>
              </a:endParaRPr>
            </a:p>
          </p:txBody>
        </p:sp>
        <p:sp>
          <p:nvSpPr>
            <p:cNvPr id="15379" name="Freeform 19"/>
            <p:cNvSpPr>
              <a:spLocks/>
            </p:cNvSpPr>
            <p:nvPr/>
          </p:nvSpPr>
          <p:spPr bwMode="auto">
            <a:xfrm>
              <a:off x="4224" y="1488"/>
              <a:ext cx="320" cy="224"/>
            </a:xfrm>
            <a:custGeom>
              <a:avLst/>
              <a:gdLst>
                <a:gd name="T0" fmla="*/ 0 w 320"/>
                <a:gd name="T1" fmla="*/ 120 h 224"/>
                <a:gd name="T2" fmla="*/ 96 w 320"/>
                <a:gd name="T3" fmla="*/ 24 h 224"/>
                <a:gd name="T4" fmla="*/ 288 w 320"/>
                <a:gd name="T5" fmla="*/ 24 h 224"/>
                <a:gd name="T6" fmla="*/ 288 w 320"/>
                <a:gd name="T7" fmla="*/ 168 h 224"/>
                <a:gd name="T8" fmla="*/ 192 w 320"/>
                <a:gd name="T9" fmla="*/ 216 h 224"/>
                <a:gd name="T10" fmla="*/ 96 w 320"/>
                <a:gd name="T11" fmla="*/ 216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0" h="224">
                  <a:moveTo>
                    <a:pt x="0" y="120"/>
                  </a:moveTo>
                  <a:cubicBezTo>
                    <a:pt x="24" y="80"/>
                    <a:pt x="48" y="40"/>
                    <a:pt x="96" y="24"/>
                  </a:cubicBezTo>
                  <a:cubicBezTo>
                    <a:pt x="144" y="8"/>
                    <a:pt x="256" y="0"/>
                    <a:pt x="288" y="24"/>
                  </a:cubicBezTo>
                  <a:cubicBezTo>
                    <a:pt x="320" y="48"/>
                    <a:pt x="304" y="136"/>
                    <a:pt x="288" y="168"/>
                  </a:cubicBezTo>
                  <a:cubicBezTo>
                    <a:pt x="272" y="200"/>
                    <a:pt x="224" y="208"/>
                    <a:pt x="192" y="216"/>
                  </a:cubicBezTo>
                  <a:cubicBezTo>
                    <a:pt x="160" y="224"/>
                    <a:pt x="112" y="216"/>
                    <a:pt x="96" y="21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80" name="Line 20"/>
            <p:cNvSpPr>
              <a:spLocks noChangeShapeType="1"/>
            </p:cNvSpPr>
            <p:nvPr/>
          </p:nvSpPr>
          <p:spPr bwMode="auto">
            <a:xfrm>
              <a:off x="3360" y="1680"/>
              <a:ext cx="33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81" name="Freeform 21"/>
            <p:cNvSpPr>
              <a:spLocks/>
            </p:cNvSpPr>
            <p:nvPr/>
          </p:nvSpPr>
          <p:spPr bwMode="auto">
            <a:xfrm>
              <a:off x="4272" y="2016"/>
              <a:ext cx="144" cy="384"/>
            </a:xfrm>
            <a:custGeom>
              <a:avLst/>
              <a:gdLst>
                <a:gd name="T0" fmla="*/ 0 w 144"/>
                <a:gd name="T1" fmla="*/ 0 h 384"/>
                <a:gd name="T2" fmla="*/ 144 w 144"/>
                <a:gd name="T3" fmla="*/ 144 h 384"/>
                <a:gd name="T4" fmla="*/ 0 w 144"/>
                <a:gd name="T5" fmla="*/ 384 h 384"/>
                <a:gd name="T6" fmla="*/ 0 60000 65536"/>
                <a:gd name="T7" fmla="*/ 0 60000 65536"/>
                <a:gd name="T8" fmla="*/ 0 60000 65536"/>
              </a:gdLst>
              <a:ahLst/>
              <a:cxnLst>
                <a:cxn ang="T6">
                  <a:pos x="T0" y="T1"/>
                </a:cxn>
                <a:cxn ang="T7">
                  <a:pos x="T2" y="T3"/>
                </a:cxn>
                <a:cxn ang="T8">
                  <a:pos x="T4" y="T5"/>
                </a:cxn>
              </a:cxnLst>
              <a:rect l="0" t="0" r="r" b="b"/>
              <a:pathLst>
                <a:path w="144" h="384">
                  <a:moveTo>
                    <a:pt x="0" y="0"/>
                  </a:moveTo>
                  <a:cubicBezTo>
                    <a:pt x="72" y="40"/>
                    <a:pt x="144" y="80"/>
                    <a:pt x="144" y="144"/>
                  </a:cubicBezTo>
                  <a:cubicBezTo>
                    <a:pt x="144" y="208"/>
                    <a:pt x="16" y="344"/>
                    <a:pt x="0" y="38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82" name="Freeform 22"/>
            <p:cNvSpPr>
              <a:spLocks/>
            </p:cNvSpPr>
            <p:nvPr/>
          </p:nvSpPr>
          <p:spPr bwMode="auto">
            <a:xfrm>
              <a:off x="3696" y="2016"/>
              <a:ext cx="192" cy="384"/>
            </a:xfrm>
            <a:custGeom>
              <a:avLst/>
              <a:gdLst>
                <a:gd name="T0" fmla="*/ 192 w 192"/>
                <a:gd name="T1" fmla="*/ 384 h 384"/>
                <a:gd name="T2" fmla="*/ 0 w 192"/>
                <a:gd name="T3" fmla="*/ 192 h 384"/>
                <a:gd name="T4" fmla="*/ 192 w 192"/>
                <a:gd name="T5" fmla="*/ 0 h 384"/>
                <a:gd name="T6" fmla="*/ 0 60000 65536"/>
                <a:gd name="T7" fmla="*/ 0 60000 65536"/>
                <a:gd name="T8" fmla="*/ 0 60000 65536"/>
              </a:gdLst>
              <a:ahLst/>
              <a:cxnLst>
                <a:cxn ang="T6">
                  <a:pos x="T0" y="T1"/>
                </a:cxn>
                <a:cxn ang="T7">
                  <a:pos x="T2" y="T3"/>
                </a:cxn>
                <a:cxn ang="T8">
                  <a:pos x="T4" y="T5"/>
                </a:cxn>
              </a:cxnLst>
              <a:rect l="0" t="0" r="r" b="b"/>
              <a:pathLst>
                <a:path w="192" h="384">
                  <a:moveTo>
                    <a:pt x="192" y="384"/>
                  </a:moveTo>
                  <a:cubicBezTo>
                    <a:pt x="96" y="320"/>
                    <a:pt x="0" y="256"/>
                    <a:pt x="0" y="192"/>
                  </a:cubicBezTo>
                  <a:cubicBezTo>
                    <a:pt x="0" y="128"/>
                    <a:pt x="96" y="64"/>
                    <a:pt x="192"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83" name="Freeform 23"/>
            <p:cNvSpPr>
              <a:spLocks/>
            </p:cNvSpPr>
            <p:nvPr/>
          </p:nvSpPr>
          <p:spPr bwMode="auto">
            <a:xfrm>
              <a:off x="3888" y="2784"/>
              <a:ext cx="384" cy="208"/>
            </a:xfrm>
            <a:custGeom>
              <a:avLst/>
              <a:gdLst>
                <a:gd name="T0" fmla="*/ 96 w 384"/>
                <a:gd name="T1" fmla="*/ 0 h 208"/>
                <a:gd name="T2" fmla="*/ 0 w 384"/>
                <a:gd name="T3" fmla="*/ 96 h 208"/>
                <a:gd name="T4" fmla="*/ 96 w 384"/>
                <a:gd name="T5" fmla="*/ 192 h 208"/>
                <a:gd name="T6" fmla="*/ 288 w 384"/>
                <a:gd name="T7" fmla="*/ 192 h 208"/>
                <a:gd name="T8" fmla="*/ 384 w 384"/>
                <a:gd name="T9" fmla="*/ 96 h 208"/>
                <a:gd name="T10" fmla="*/ 288 w 384"/>
                <a:gd name="T11" fmla="*/ 0 h 2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208">
                  <a:moveTo>
                    <a:pt x="96" y="0"/>
                  </a:moveTo>
                  <a:cubicBezTo>
                    <a:pt x="48" y="32"/>
                    <a:pt x="0" y="64"/>
                    <a:pt x="0" y="96"/>
                  </a:cubicBezTo>
                  <a:cubicBezTo>
                    <a:pt x="0" y="128"/>
                    <a:pt x="48" y="176"/>
                    <a:pt x="96" y="192"/>
                  </a:cubicBezTo>
                  <a:cubicBezTo>
                    <a:pt x="144" y="208"/>
                    <a:pt x="240" y="208"/>
                    <a:pt x="288" y="192"/>
                  </a:cubicBezTo>
                  <a:cubicBezTo>
                    <a:pt x="336" y="176"/>
                    <a:pt x="384" y="128"/>
                    <a:pt x="384" y="96"/>
                  </a:cubicBezTo>
                  <a:cubicBezTo>
                    <a:pt x="384" y="64"/>
                    <a:pt x="336" y="32"/>
                    <a:pt x="28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84" name="Text Box 24"/>
            <p:cNvSpPr txBox="1">
              <a:spLocks noChangeArrowheads="1"/>
            </p:cNvSpPr>
            <p:nvPr/>
          </p:nvSpPr>
          <p:spPr bwMode="auto">
            <a:xfrm>
              <a:off x="4560" y="13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0</a:t>
              </a:r>
            </a:p>
          </p:txBody>
        </p:sp>
        <p:sp>
          <p:nvSpPr>
            <p:cNvPr id="15385" name="Text Box 25"/>
            <p:cNvSpPr txBox="1">
              <a:spLocks noChangeArrowheads="1"/>
            </p:cNvSpPr>
            <p:nvPr/>
          </p:nvSpPr>
          <p:spPr bwMode="auto">
            <a:xfrm>
              <a:off x="3840" y="1632"/>
              <a:ext cx="3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Even</a:t>
              </a:r>
            </a:p>
          </p:txBody>
        </p:sp>
        <p:sp>
          <p:nvSpPr>
            <p:cNvPr id="15386" name="Text Box 26"/>
            <p:cNvSpPr txBox="1">
              <a:spLocks noChangeArrowheads="1"/>
            </p:cNvSpPr>
            <p:nvPr/>
          </p:nvSpPr>
          <p:spPr bwMode="auto">
            <a:xfrm>
              <a:off x="4416" y="206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1</a:t>
              </a:r>
            </a:p>
          </p:txBody>
        </p:sp>
        <p:sp>
          <p:nvSpPr>
            <p:cNvPr id="15387" name="Text Box 27"/>
            <p:cNvSpPr txBox="1">
              <a:spLocks noChangeArrowheads="1"/>
            </p:cNvSpPr>
            <p:nvPr/>
          </p:nvSpPr>
          <p:spPr bwMode="auto">
            <a:xfrm>
              <a:off x="3504" y="211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1</a:t>
              </a:r>
            </a:p>
          </p:txBody>
        </p:sp>
        <p:sp>
          <p:nvSpPr>
            <p:cNvPr id="15388" name="Text Box 28"/>
            <p:cNvSpPr txBox="1">
              <a:spLocks noChangeArrowheads="1"/>
            </p:cNvSpPr>
            <p:nvPr/>
          </p:nvSpPr>
          <p:spPr bwMode="auto">
            <a:xfrm>
              <a:off x="4320" y="273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0</a:t>
              </a:r>
            </a:p>
          </p:txBody>
        </p:sp>
        <p:sp>
          <p:nvSpPr>
            <p:cNvPr id="15389" name="Text Box 29"/>
            <p:cNvSpPr txBox="1">
              <a:spLocks noChangeArrowheads="1"/>
            </p:cNvSpPr>
            <p:nvPr/>
          </p:nvSpPr>
          <p:spPr bwMode="auto">
            <a:xfrm>
              <a:off x="2880" y="1584"/>
              <a:ext cx="4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Reset</a:t>
              </a:r>
            </a:p>
          </p:txBody>
        </p:sp>
        <p:sp>
          <p:nvSpPr>
            <p:cNvPr id="15390" name="Text Box 30"/>
            <p:cNvSpPr txBox="1">
              <a:spLocks noChangeArrowheads="1"/>
            </p:cNvSpPr>
            <p:nvPr/>
          </p:nvSpPr>
          <p:spPr bwMode="auto">
            <a:xfrm>
              <a:off x="3936" y="1776"/>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[0]</a:t>
              </a:r>
            </a:p>
          </p:txBody>
        </p:sp>
        <p:sp>
          <p:nvSpPr>
            <p:cNvPr id="15391" name="Text Box 31"/>
            <p:cNvSpPr txBox="1">
              <a:spLocks noChangeArrowheads="1"/>
            </p:cNvSpPr>
            <p:nvPr/>
          </p:nvSpPr>
          <p:spPr bwMode="auto">
            <a:xfrm>
              <a:off x="3878" y="2361"/>
              <a:ext cx="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Odd</a:t>
              </a:r>
            </a:p>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   [1]</a:t>
              </a:r>
              <a:endParaRPr lang="en-US" altLang="ko-KR" sz="2000" b="0">
                <a:latin typeface="Times New Roman" panose="02020603050405020304" pitchFamily="18" charset="0"/>
                <a:ea typeface="굴림" panose="020B0600000101010101" pitchFamily="50" charset="-127"/>
              </a:endParaRPr>
            </a:p>
          </p:txBody>
        </p:sp>
        <p:sp>
          <p:nvSpPr>
            <p:cNvPr id="15392" name="Line 32"/>
            <p:cNvSpPr>
              <a:spLocks noChangeShapeType="1"/>
            </p:cNvSpPr>
            <p:nvPr/>
          </p:nvSpPr>
          <p:spPr bwMode="auto">
            <a:xfrm flipH="1">
              <a:off x="4176" y="1872"/>
              <a:ext cx="48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93" name="Text Box 33"/>
            <p:cNvSpPr txBox="1">
              <a:spLocks noChangeArrowheads="1"/>
            </p:cNvSpPr>
            <p:nvPr/>
          </p:nvSpPr>
          <p:spPr bwMode="auto">
            <a:xfrm>
              <a:off x="4694" y="1752"/>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Output</a:t>
              </a:r>
            </a:p>
          </p:txBody>
        </p:sp>
        <p:sp>
          <p:nvSpPr>
            <p:cNvPr id="15394" name="Line 34"/>
            <p:cNvSpPr>
              <a:spLocks noChangeShapeType="1"/>
            </p:cNvSpPr>
            <p:nvPr/>
          </p:nvSpPr>
          <p:spPr bwMode="auto">
            <a:xfrm flipH="1" flipV="1">
              <a:off x="4560" y="2208"/>
              <a:ext cx="19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95" name="Text Box 35"/>
            <p:cNvSpPr txBox="1">
              <a:spLocks noChangeArrowheads="1"/>
            </p:cNvSpPr>
            <p:nvPr/>
          </p:nvSpPr>
          <p:spPr bwMode="auto">
            <a:xfrm>
              <a:off x="4694" y="2184"/>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Input</a:t>
              </a:r>
            </a:p>
          </p:txBody>
        </p:sp>
        <p:sp>
          <p:nvSpPr>
            <p:cNvPr id="15396" name="Line 36"/>
            <p:cNvSpPr>
              <a:spLocks noChangeShapeType="1"/>
            </p:cNvSpPr>
            <p:nvPr/>
          </p:nvSpPr>
          <p:spPr bwMode="auto">
            <a:xfrm flipH="1" flipV="1">
              <a:off x="1824" y="2160"/>
              <a:ext cx="9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97" name="Text Box 37"/>
            <p:cNvSpPr txBox="1">
              <a:spLocks noChangeArrowheads="1"/>
            </p:cNvSpPr>
            <p:nvPr/>
          </p:nvSpPr>
          <p:spPr bwMode="auto">
            <a:xfrm>
              <a:off x="1584" y="2256"/>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Output</a:t>
              </a:r>
            </a:p>
          </p:txBody>
        </p:sp>
        <p:sp>
          <p:nvSpPr>
            <p:cNvPr id="15398" name="Line 38"/>
            <p:cNvSpPr>
              <a:spLocks noChangeShapeType="1"/>
            </p:cNvSpPr>
            <p:nvPr/>
          </p:nvSpPr>
          <p:spPr bwMode="auto">
            <a:xfrm flipH="1">
              <a:off x="1632" y="1872"/>
              <a:ext cx="9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399" name="Text Box 39"/>
            <p:cNvSpPr txBox="1">
              <a:spLocks noChangeArrowheads="1"/>
            </p:cNvSpPr>
            <p:nvPr/>
          </p:nvSpPr>
          <p:spPr bwMode="auto">
            <a:xfrm>
              <a:off x="1718" y="1752"/>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Input</a:t>
              </a:r>
            </a:p>
          </p:txBody>
        </p:sp>
        <p:sp>
          <p:nvSpPr>
            <p:cNvPr id="15400" name="Line 40"/>
            <p:cNvSpPr>
              <a:spLocks noChangeShapeType="1"/>
            </p:cNvSpPr>
            <p:nvPr/>
          </p:nvSpPr>
          <p:spPr bwMode="auto">
            <a:xfrm flipV="1">
              <a:off x="720" y="2256"/>
              <a:ext cx="2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401" name="Text Box 41"/>
            <p:cNvSpPr txBox="1">
              <a:spLocks noChangeArrowheads="1"/>
            </p:cNvSpPr>
            <p:nvPr/>
          </p:nvSpPr>
          <p:spPr bwMode="auto">
            <a:xfrm>
              <a:off x="182" y="2424"/>
              <a:ext cx="7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Transition </a:t>
              </a:r>
            </a:p>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Arc</a:t>
              </a:r>
            </a:p>
          </p:txBody>
        </p:sp>
        <p:sp>
          <p:nvSpPr>
            <p:cNvPr id="15402" name="Line 42"/>
            <p:cNvSpPr>
              <a:spLocks noChangeShapeType="1"/>
            </p:cNvSpPr>
            <p:nvPr/>
          </p:nvSpPr>
          <p:spPr bwMode="auto">
            <a:xfrm flipV="1">
              <a:off x="4224" y="2592"/>
              <a:ext cx="43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403" name="Text Box 43"/>
            <p:cNvSpPr txBox="1">
              <a:spLocks noChangeArrowheads="1"/>
            </p:cNvSpPr>
            <p:nvPr/>
          </p:nvSpPr>
          <p:spPr bwMode="auto">
            <a:xfrm>
              <a:off x="4646" y="2472"/>
              <a:ext cx="103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Output is </a:t>
              </a:r>
            </a:p>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dependent only </a:t>
              </a:r>
            </a:p>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on current state</a:t>
              </a:r>
            </a:p>
          </p:txBody>
        </p:sp>
        <p:sp>
          <p:nvSpPr>
            <p:cNvPr id="15404" name="Freeform 44"/>
            <p:cNvSpPr>
              <a:spLocks/>
            </p:cNvSpPr>
            <p:nvPr/>
          </p:nvSpPr>
          <p:spPr bwMode="auto">
            <a:xfrm>
              <a:off x="1944" y="2064"/>
              <a:ext cx="168" cy="240"/>
            </a:xfrm>
            <a:custGeom>
              <a:avLst/>
              <a:gdLst>
                <a:gd name="T0" fmla="*/ 24 w 168"/>
                <a:gd name="T1" fmla="*/ 240 h 240"/>
                <a:gd name="T2" fmla="*/ 24 w 168"/>
                <a:gd name="T3" fmla="*/ 96 h 240"/>
                <a:gd name="T4" fmla="*/ 168 w 168"/>
                <a:gd name="T5" fmla="*/ 0 h 240"/>
                <a:gd name="T6" fmla="*/ 0 60000 65536"/>
                <a:gd name="T7" fmla="*/ 0 60000 65536"/>
                <a:gd name="T8" fmla="*/ 0 60000 65536"/>
              </a:gdLst>
              <a:ahLst/>
              <a:cxnLst>
                <a:cxn ang="T6">
                  <a:pos x="T0" y="T1"/>
                </a:cxn>
                <a:cxn ang="T7">
                  <a:pos x="T2" y="T3"/>
                </a:cxn>
                <a:cxn ang="T8">
                  <a:pos x="T4" y="T5"/>
                </a:cxn>
              </a:cxnLst>
              <a:rect l="0" t="0" r="r" b="b"/>
              <a:pathLst>
                <a:path w="168" h="240">
                  <a:moveTo>
                    <a:pt x="24" y="240"/>
                  </a:moveTo>
                  <a:cubicBezTo>
                    <a:pt x="12" y="188"/>
                    <a:pt x="0" y="136"/>
                    <a:pt x="24" y="96"/>
                  </a:cubicBezTo>
                  <a:cubicBezTo>
                    <a:pt x="48" y="56"/>
                    <a:pt x="108" y="28"/>
                    <a:pt x="16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5405" name="Text Box 45"/>
            <p:cNvSpPr txBox="1">
              <a:spLocks noChangeArrowheads="1"/>
            </p:cNvSpPr>
            <p:nvPr/>
          </p:nvSpPr>
          <p:spPr bwMode="auto">
            <a:xfrm>
              <a:off x="2112" y="1920"/>
              <a:ext cx="124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O/P is dependent</a:t>
              </a:r>
            </a:p>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on current state and</a:t>
              </a:r>
            </a:p>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input in Mealy</a:t>
              </a:r>
            </a:p>
          </p:txBody>
        </p:sp>
        <p:sp>
          <p:nvSpPr>
            <p:cNvPr id="15406" name="Text Box 46"/>
            <p:cNvSpPr txBox="1">
              <a:spLocks noChangeArrowheads="1"/>
            </p:cNvSpPr>
            <p:nvPr/>
          </p:nvSpPr>
          <p:spPr bwMode="auto">
            <a:xfrm>
              <a:off x="3350" y="1130"/>
              <a:ext cx="16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b="0" u="sng">
                  <a:latin typeface="Times New Roman" panose="02020603050405020304" pitchFamily="18" charset="0"/>
                  <a:ea typeface="굴림" panose="020B0600000101010101" pitchFamily="50" charset="-127"/>
                </a:rPr>
                <a:t>Solution 2</a:t>
              </a:r>
              <a:r>
                <a:rPr lang="en-US" altLang="ko-KR" b="0">
                  <a:latin typeface="Times New Roman" panose="02020603050405020304" pitchFamily="18" charset="0"/>
                  <a:ea typeface="굴림" panose="020B0600000101010101" pitchFamily="50" charset="-127"/>
                </a:rPr>
                <a:t>: (Moore)</a:t>
              </a:r>
            </a:p>
          </p:txBody>
        </p:sp>
        <p:sp>
          <p:nvSpPr>
            <p:cNvPr id="15407" name="Text Box 47"/>
            <p:cNvSpPr txBox="1">
              <a:spLocks noChangeArrowheads="1"/>
            </p:cNvSpPr>
            <p:nvPr/>
          </p:nvSpPr>
          <p:spPr bwMode="auto">
            <a:xfrm>
              <a:off x="144" y="3024"/>
              <a:ext cx="284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Mealy Machine: Output is associated with the state transition</a:t>
              </a:r>
            </a:p>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 Appears </a:t>
              </a:r>
              <a:r>
                <a:rPr lang="en-US" altLang="ko-KR" sz="2000" b="0" u="sng">
                  <a:latin typeface="Times New Roman" panose="02020603050405020304" pitchFamily="18" charset="0"/>
                  <a:ea typeface="굴림" panose="020B0600000101010101" pitchFamily="50" charset="-127"/>
                </a:rPr>
                <a:t>before</a:t>
              </a:r>
              <a:r>
                <a:rPr lang="en-US" altLang="ko-KR" sz="2000" b="0">
                  <a:latin typeface="Times New Roman" panose="02020603050405020304" pitchFamily="18" charset="0"/>
                  <a:ea typeface="굴림" panose="020B0600000101010101" pitchFamily="50" charset="-127"/>
                </a:rPr>
                <a:t> the state transition is completed (by the next clock pulse).</a:t>
              </a:r>
            </a:p>
          </p:txBody>
        </p:sp>
        <p:sp>
          <p:nvSpPr>
            <p:cNvPr id="15408" name="Text Box 48"/>
            <p:cNvSpPr txBox="1">
              <a:spLocks noChangeArrowheads="1"/>
            </p:cNvSpPr>
            <p:nvPr/>
          </p:nvSpPr>
          <p:spPr bwMode="auto">
            <a:xfrm>
              <a:off x="3120" y="3168"/>
              <a:ext cx="251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Moore Machine: Output is associated</a:t>
              </a:r>
            </a:p>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with the state</a:t>
              </a:r>
            </a:p>
            <a:p>
              <a:pPr>
                <a:lnSpc>
                  <a:spcPct val="100000"/>
                </a:lnSpc>
                <a:spcBef>
                  <a:spcPct val="0"/>
                </a:spcBef>
                <a:buSzTx/>
                <a:buFontTx/>
                <a:buChar char="-"/>
              </a:pPr>
              <a:r>
                <a:rPr lang="en-US" altLang="ko-KR" sz="2000" b="0">
                  <a:latin typeface="Times New Roman" panose="02020603050405020304" pitchFamily="18" charset="0"/>
                  <a:ea typeface="굴림" panose="020B0600000101010101" pitchFamily="50" charset="-127"/>
                </a:rPr>
                <a:t>Appears </a:t>
              </a:r>
              <a:r>
                <a:rPr lang="en-US" altLang="ko-KR" sz="2000" b="0" u="sng">
                  <a:latin typeface="Times New Roman" panose="02020603050405020304" pitchFamily="18" charset="0"/>
                  <a:ea typeface="굴림" panose="020B0600000101010101" pitchFamily="50" charset="-127"/>
                </a:rPr>
                <a:t>after</a:t>
              </a:r>
              <a:r>
                <a:rPr lang="en-US" altLang="ko-KR" sz="2000" b="0">
                  <a:latin typeface="Times New Roman" panose="02020603050405020304" pitchFamily="18" charset="0"/>
                  <a:ea typeface="굴림" panose="020B0600000101010101" pitchFamily="50" charset="-127"/>
                </a:rPr>
                <a:t> the state transition </a:t>
              </a:r>
            </a:p>
            <a:p>
              <a:pPr>
                <a:lnSpc>
                  <a:spcPct val="100000"/>
                </a:lnSpc>
                <a:spcBef>
                  <a:spcPct val="0"/>
                </a:spcBef>
                <a:buSzTx/>
                <a:buFontTx/>
                <a:buNone/>
              </a:pPr>
              <a:r>
                <a:rPr lang="en-US" altLang="ko-KR" sz="2000" b="0">
                  <a:latin typeface="Times New Roman" panose="02020603050405020304" pitchFamily="18" charset="0"/>
                  <a:ea typeface="굴림" panose="020B0600000101010101" pitchFamily="50" charset="-127"/>
                </a:rPr>
                <a:t> takes place.</a:t>
              </a:r>
            </a:p>
          </p:txBody>
        </p:sp>
      </p:grpSp>
    </p:spTree>
    <p:extLst>
      <p:ext uri="{BB962C8B-B14F-4D97-AF65-F5344CB8AC3E}">
        <p14:creationId xmlns:p14="http://schemas.microsoft.com/office/powerpoint/2010/main" val="184931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6324600" cy="373063"/>
          </a:xfrm>
          <a:noFill/>
        </p:spPr>
        <p:txBody>
          <a:bodyPr wrap="square"/>
          <a:lstStyle/>
          <a:p>
            <a:r>
              <a:rPr lang="en-US" altLang="ko-KR">
                <a:ea typeface="굴림" panose="020B0600000101010101" pitchFamily="50" charset="-127"/>
              </a:rPr>
              <a:t>Vending Machine FSM</a:t>
            </a:r>
          </a:p>
        </p:txBody>
      </p:sp>
      <p:sp>
        <p:nvSpPr>
          <p:cNvPr id="531465" name="Text Box 9"/>
          <p:cNvSpPr txBox="1">
            <a:spLocks noChangeArrowheads="1"/>
          </p:cNvSpPr>
          <p:nvPr/>
        </p:nvSpPr>
        <p:spPr bwMode="auto">
          <a:xfrm>
            <a:off x="0" y="914400"/>
            <a:ext cx="9144000" cy="403225"/>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folHlink"/>
                </a:solidFill>
                <a:miter lim="800000"/>
                <a:headEnd/>
                <a:tailEnd/>
              </a14:hiddenLine>
            </a:ext>
          </a:extLst>
        </p:spPr>
        <p:txBody>
          <a:bodyPr>
            <a:spAutoFit/>
          </a:bodyPr>
          <a:lstStyle/>
          <a:p>
            <a:pPr>
              <a:lnSpc>
                <a:spcPct val="85000"/>
              </a:lnSpc>
              <a:spcBef>
                <a:spcPts val="100"/>
              </a:spcBef>
              <a:spcAft>
                <a:spcPts val="100"/>
              </a:spcAft>
              <a:defRPr/>
            </a:pPr>
            <a:r>
              <a:rPr lang="en-US" altLang="ko-KR">
                <a:solidFill>
                  <a:srgbClr val="FF0000"/>
                </a:solidFill>
                <a:effectLst>
                  <a:outerShdw blurRad="38100" dist="38100" dir="2700000" algn="tl">
                    <a:srgbClr val="C0C0C0"/>
                  </a:outerShdw>
                </a:effectLst>
                <a:ea typeface="굴림" panose="020B0600000101010101" pitchFamily="50" charset="-127"/>
              </a:rPr>
              <a:t>	Step 1. Specify the problem</a:t>
            </a:r>
            <a:endParaRPr lang="en-US" altLang="ko-KR">
              <a:solidFill>
                <a:schemeClr val="tx1"/>
              </a:solidFill>
              <a:ea typeface="굴림" panose="020B0600000101010101" pitchFamily="50" charset="-127"/>
            </a:endParaRPr>
          </a:p>
        </p:txBody>
      </p:sp>
      <p:pic>
        <p:nvPicPr>
          <p:cNvPr id="1638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10000"/>
            <a:ext cx="5003800" cy="168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Rectangle 12"/>
          <p:cNvSpPr>
            <a:spLocks noChangeArrowheads="1"/>
          </p:cNvSpPr>
          <p:nvPr/>
        </p:nvSpPr>
        <p:spPr bwMode="auto">
          <a:xfrm>
            <a:off x="457200" y="1524000"/>
            <a:ext cx="6413500"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SzTx/>
              <a:buFont typeface="Wingdings" panose="05000000000000000000" pitchFamily="2" charset="2"/>
              <a:buChar char="q"/>
            </a:pPr>
            <a:r>
              <a:rPr lang="en-US" altLang="ko-KR" sz="1800">
                <a:solidFill>
                  <a:schemeClr val="tx2"/>
                </a:solidFill>
                <a:ea typeface="굴림" panose="020B0600000101010101" pitchFamily="50" charset="-127"/>
              </a:rPr>
              <a:t>Deliver package of gum after 15 cents deposited</a:t>
            </a:r>
          </a:p>
          <a:p>
            <a:pPr>
              <a:lnSpc>
                <a:spcPct val="85000"/>
              </a:lnSpc>
              <a:spcBef>
                <a:spcPct val="0"/>
              </a:spcBef>
              <a:buSzTx/>
              <a:buFont typeface="Wingdings" panose="05000000000000000000" pitchFamily="2" charset="2"/>
              <a:buChar char="q"/>
            </a:pPr>
            <a:endParaRPr lang="en-US" altLang="ko-KR" sz="1800">
              <a:solidFill>
                <a:schemeClr val="tx2"/>
              </a:solidFill>
              <a:ea typeface="굴림" panose="020B0600000101010101" pitchFamily="50" charset="-127"/>
            </a:endParaRPr>
          </a:p>
          <a:p>
            <a:pPr>
              <a:lnSpc>
                <a:spcPct val="85000"/>
              </a:lnSpc>
              <a:spcBef>
                <a:spcPct val="0"/>
              </a:spcBef>
              <a:buSzTx/>
              <a:buFont typeface="Wingdings" panose="05000000000000000000" pitchFamily="2" charset="2"/>
              <a:buChar char="q"/>
            </a:pPr>
            <a:r>
              <a:rPr lang="en-US" altLang="ko-KR" sz="1800">
                <a:solidFill>
                  <a:schemeClr val="tx2"/>
                </a:solidFill>
                <a:ea typeface="굴림" panose="020B0600000101010101" pitchFamily="50" charset="-127"/>
              </a:rPr>
              <a:t>Single coin slot for dimes, nickels</a:t>
            </a:r>
          </a:p>
          <a:p>
            <a:pPr>
              <a:lnSpc>
                <a:spcPct val="85000"/>
              </a:lnSpc>
              <a:spcBef>
                <a:spcPct val="0"/>
              </a:spcBef>
              <a:buSzTx/>
              <a:buFont typeface="Wingdings" panose="05000000000000000000" pitchFamily="2" charset="2"/>
              <a:buChar char="q"/>
            </a:pPr>
            <a:endParaRPr lang="en-US" altLang="ko-KR" sz="1800">
              <a:solidFill>
                <a:schemeClr val="tx2"/>
              </a:solidFill>
              <a:ea typeface="굴림" panose="020B0600000101010101" pitchFamily="50" charset="-127"/>
            </a:endParaRPr>
          </a:p>
          <a:p>
            <a:pPr>
              <a:lnSpc>
                <a:spcPct val="85000"/>
              </a:lnSpc>
              <a:spcBef>
                <a:spcPct val="0"/>
              </a:spcBef>
              <a:buSzTx/>
              <a:buFont typeface="Wingdings" panose="05000000000000000000" pitchFamily="2" charset="2"/>
              <a:buChar char="q"/>
            </a:pPr>
            <a:r>
              <a:rPr lang="en-US" altLang="ko-KR" sz="1800">
                <a:solidFill>
                  <a:schemeClr val="tx2"/>
                </a:solidFill>
                <a:ea typeface="굴림" panose="020B0600000101010101" pitchFamily="50" charset="-127"/>
              </a:rPr>
              <a:t>No change</a:t>
            </a:r>
          </a:p>
          <a:p>
            <a:pPr>
              <a:lnSpc>
                <a:spcPct val="85000"/>
              </a:lnSpc>
              <a:spcBef>
                <a:spcPct val="0"/>
              </a:spcBef>
              <a:buSzTx/>
              <a:buFont typeface="Wingdings" panose="05000000000000000000" pitchFamily="2" charset="2"/>
              <a:buChar char="q"/>
            </a:pPr>
            <a:endParaRPr lang="en-US" altLang="ko-KR" sz="1800">
              <a:solidFill>
                <a:schemeClr val="tx2"/>
              </a:solidFill>
              <a:ea typeface="굴림" panose="020B0600000101010101" pitchFamily="50" charset="-127"/>
            </a:endParaRPr>
          </a:p>
          <a:p>
            <a:pPr>
              <a:lnSpc>
                <a:spcPct val="85000"/>
              </a:lnSpc>
              <a:spcBef>
                <a:spcPct val="0"/>
              </a:spcBef>
              <a:buSzTx/>
              <a:buFont typeface="Wingdings" panose="05000000000000000000" pitchFamily="2" charset="2"/>
              <a:buChar char="q"/>
            </a:pPr>
            <a:r>
              <a:rPr lang="en-US" altLang="ko-KR" sz="1800">
                <a:solidFill>
                  <a:schemeClr val="tx2"/>
                </a:solidFill>
                <a:ea typeface="굴림" panose="020B0600000101010101" pitchFamily="50" charset="-127"/>
              </a:rPr>
              <a:t>Design the FSM using combinational logic and flip flops</a:t>
            </a:r>
          </a:p>
        </p:txBody>
      </p:sp>
    </p:spTree>
    <p:extLst>
      <p:ext uri="{BB962C8B-B14F-4D97-AF65-F5344CB8AC3E}">
        <p14:creationId xmlns:p14="http://schemas.microsoft.com/office/powerpoint/2010/main" val="186938234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제목 1"/>
          <p:cNvSpPr>
            <a:spLocks noGrp="1"/>
          </p:cNvSpPr>
          <p:nvPr>
            <p:ph type="title"/>
          </p:nvPr>
        </p:nvSpPr>
        <p:spPr>
          <a:xfrm>
            <a:off x="800100" y="304800"/>
            <a:ext cx="3373438" cy="373063"/>
          </a:xfrm>
        </p:spPr>
        <p:txBody>
          <a:bodyPr/>
          <a:lstStyle/>
          <a:p>
            <a:r>
              <a:rPr lang="en-US" altLang="ko-KR">
                <a:ea typeface="굴림" panose="020B0600000101010101" pitchFamily="50" charset="-127"/>
              </a:rPr>
              <a:t>Vending Machine FSM</a:t>
            </a:r>
            <a:endParaRPr lang="ko-KR" altLang="en-US">
              <a:ea typeface="굴림" panose="020B0600000101010101" pitchFamily="50" charset="-127"/>
            </a:endParaRPr>
          </a:p>
        </p:txBody>
      </p:sp>
      <p:sp>
        <p:nvSpPr>
          <p:cNvPr id="18435" name="직사각형 3"/>
          <p:cNvSpPr>
            <a:spLocks noChangeArrowheads="1"/>
          </p:cNvSpPr>
          <p:nvPr/>
        </p:nvSpPr>
        <p:spPr bwMode="auto">
          <a:xfrm>
            <a:off x="533400" y="914400"/>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ko-KR">
                <a:solidFill>
                  <a:schemeClr val="accent1"/>
                </a:solidFill>
                <a:ea typeface="굴림" panose="020B0600000101010101" pitchFamily="50" charset="-127"/>
              </a:rPr>
              <a:t>Step 2. Map into more suitable abstract representation</a:t>
            </a:r>
            <a:endParaRPr lang="ko-KR" altLang="en-US">
              <a:solidFill>
                <a:schemeClr val="accent1"/>
              </a:solidFill>
              <a:ea typeface="굴림" panose="020B0600000101010101" pitchFamily="50" charset="-127"/>
            </a:endParaRPr>
          </a:p>
        </p:txBody>
      </p:sp>
      <p:sp>
        <p:nvSpPr>
          <p:cNvPr id="18436" name="직사각형 4"/>
          <p:cNvSpPr>
            <a:spLocks noChangeArrowheads="1"/>
          </p:cNvSpPr>
          <p:nvPr/>
        </p:nvSpPr>
        <p:spPr bwMode="auto">
          <a:xfrm>
            <a:off x="800100" y="2057400"/>
            <a:ext cx="45720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ko-KR" sz="1800" i="1">
                <a:ea typeface="굴림" panose="020B0600000101010101" pitchFamily="50" charset="-127"/>
              </a:rPr>
              <a:t>Tabulate typical input sequences:</a:t>
            </a:r>
          </a:p>
          <a:p>
            <a:r>
              <a:rPr lang="en-US" altLang="ko-KR" sz="1800">
                <a:ea typeface="굴림" panose="020B0600000101010101" pitchFamily="50" charset="-127"/>
              </a:rPr>
              <a:t>three nickels</a:t>
            </a:r>
          </a:p>
          <a:p>
            <a:r>
              <a:rPr lang="en-US" altLang="ko-KR" sz="1800">
                <a:ea typeface="굴림" panose="020B0600000101010101" pitchFamily="50" charset="-127"/>
              </a:rPr>
              <a:t>nickel, dime</a:t>
            </a:r>
          </a:p>
          <a:p>
            <a:r>
              <a:rPr lang="en-US" altLang="ko-KR" sz="1800">
                <a:ea typeface="굴림" panose="020B0600000101010101" pitchFamily="50" charset="-127"/>
              </a:rPr>
              <a:t>dime, nickel</a:t>
            </a:r>
          </a:p>
          <a:p>
            <a:r>
              <a:rPr lang="en-US" altLang="ko-KR" sz="1800">
                <a:ea typeface="굴림" panose="020B0600000101010101" pitchFamily="50" charset="-127"/>
              </a:rPr>
              <a:t>two dimes</a:t>
            </a:r>
          </a:p>
          <a:p>
            <a:r>
              <a:rPr lang="en-US" altLang="ko-KR" sz="1800">
                <a:ea typeface="굴림" panose="020B0600000101010101" pitchFamily="50" charset="-127"/>
              </a:rPr>
              <a:t>two nickels, dime</a:t>
            </a:r>
          </a:p>
          <a:p>
            <a:pPr>
              <a:buFontTx/>
              <a:buNone/>
            </a:pPr>
            <a:r>
              <a:rPr lang="en-US" altLang="ko-KR" sz="1800" i="1">
                <a:ea typeface="굴림" panose="020B0600000101010101" pitchFamily="50" charset="-127"/>
              </a:rPr>
              <a:t>Draw state diagram:</a:t>
            </a:r>
          </a:p>
          <a:p>
            <a:r>
              <a:rPr lang="en-US" altLang="ko-KR" sz="1800">
                <a:ea typeface="굴림" panose="020B0600000101010101" pitchFamily="50" charset="-127"/>
              </a:rPr>
              <a:t>Inputs: N, D, reset</a:t>
            </a:r>
          </a:p>
          <a:p>
            <a:r>
              <a:rPr lang="en-US" altLang="ko-KR" sz="1800">
                <a:ea typeface="굴림" panose="020B0600000101010101" pitchFamily="50" charset="-127"/>
              </a:rPr>
              <a:t>Output: open</a:t>
            </a:r>
            <a:endParaRPr lang="ko-KR" altLang="en-US" sz="1800">
              <a:ea typeface="굴림" panose="020B0600000101010101" pitchFamily="50" charset="-127"/>
            </a:endParaRPr>
          </a:p>
        </p:txBody>
      </p:sp>
      <p:pic>
        <p:nvPicPr>
          <p:cNvPr id="18437"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362200"/>
            <a:ext cx="47148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4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28600"/>
            <a:ext cx="9144000" cy="368300"/>
          </a:xfrm>
          <a:noFill/>
        </p:spPr>
        <p:txBody>
          <a:bodyPr wrap="square"/>
          <a:lstStyle/>
          <a:p>
            <a:pPr algn="ctr"/>
            <a:r>
              <a:rPr lang="en-US" altLang="ko-KR">
                <a:ea typeface="굴림" panose="020B0600000101010101" pitchFamily="50" charset="-127"/>
              </a:rPr>
              <a:t>Vending Machine FSM</a:t>
            </a:r>
          </a:p>
        </p:txBody>
      </p:sp>
      <p:sp>
        <p:nvSpPr>
          <p:cNvPr id="540675" name="Rectangle 3"/>
          <p:cNvSpPr>
            <a:spLocks noChangeArrowheads="1"/>
          </p:cNvSpPr>
          <p:nvPr/>
        </p:nvSpPr>
        <p:spPr bwMode="auto">
          <a:xfrm>
            <a:off x="0" y="1066800"/>
            <a:ext cx="9144000" cy="361950"/>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folHlink"/>
                </a:solidFill>
                <a:miter lim="800000"/>
                <a:headEnd/>
                <a:tailEnd/>
              </a14:hiddenLine>
            </a:ext>
          </a:extLst>
        </p:spPr>
        <p:txBody>
          <a:bodyPr lIns="63500" tIns="25400" rIns="63500" bIns="25400">
            <a:spAutoFit/>
          </a:bodyPr>
          <a:lstStyle/>
          <a:p>
            <a:pPr>
              <a:lnSpc>
                <a:spcPct val="85000"/>
              </a:lnSpc>
              <a:defRPr/>
            </a:pPr>
            <a:r>
              <a:rPr lang="en-US" altLang="ko-KR" dirty="0">
                <a:solidFill>
                  <a:srgbClr val="FF0000"/>
                </a:solidFill>
                <a:effectLst>
                  <a:outerShdw blurRad="38100" dist="38100" dir="2700000" algn="tl">
                    <a:srgbClr val="C0C0C0"/>
                  </a:outerShdw>
                </a:effectLst>
                <a:ea typeface="굴림" panose="020B0600000101010101" pitchFamily="50" charset="-127"/>
              </a:rPr>
              <a:t>	</a:t>
            </a:r>
            <a:r>
              <a:rPr lang="en-US" altLang="ko-KR" dirty="0"/>
              <a:t>Step 3: State Minimization</a:t>
            </a:r>
            <a:endParaRPr lang="en-US" altLang="ko-KR" dirty="0">
              <a:solidFill>
                <a:schemeClr val="tx2"/>
              </a:solidFill>
              <a:effectLst>
                <a:outerShdw blurRad="38100" dist="38100" dir="2700000" algn="tl">
                  <a:srgbClr val="C0C0C0"/>
                </a:outerShdw>
              </a:effectLst>
              <a:latin typeface="Tahoma" panose="020B0604030504040204" pitchFamily="34" charset="0"/>
              <a:ea typeface="굴림" panose="020B0600000101010101" pitchFamily="50" charset="-127"/>
            </a:endParaRPr>
          </a:p>
        </p:txBody>
      </p:sp>
      <p:pic>
        <p:nvPicPr>
          <p:cNvPr id="19460" name="그림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828800"/>
            <a:ext cx="721995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61267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228600"/>
            <a:ext cx="5562600" cy="368300"/>
          </a:xfrm>
          <a:noFill/>
        </p:spPr>
        <p:txBody>
          <a:bodyPr wrap="square"/>
          <a:lstStyle/>
          <a:p>
            <a:pPr algn="ctr"/>
            <a:r>
              <a:rPr lang="en-US" altLang="ko-KR">
                <a:ea typeface="굴림" panose="020B0600000101010101" pitchFamily="50" charset="-127"/>
              </a:rPr>
              <a:t>Vending Machine FSM</a:t>
            </a:r>
          </a:p>
        </p:txBody>
      </p:sp>
      <p:sp>
        <p:nvSpPr>
          <p:cNvPr id="542723" name="Rectangle 3"/>
          <p:cNvSpPr>
            <a:spLocks noChangeArrowheads="1"/>
          </p:cNvSpPr>
          <p:nvPr/>
        </p:nvSpPr>
        <p:spPr bwMode="auto">
          <a:xfrm>
            <a:off x="0" y="1054100"/>
            <a:ext cx="9144000" cy="361950"/>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folHlink"/>
                </a:solidFill>
                <a:miter lim="800000"/>
                <a:headEnd/>
                <a:tailEnd/>
              </a14:hiddenLine>
            </a:ext>
          </a:extLst>
        </p:spPr>
        <p:txBody>
          <a:bodyPr lIns="63500" tIns="25400" rIns="63500" bIns="25400">
            <a:spAutoFit/>
          </a:bodyPr>
          <a:lstStyle/>
          <a:p>
            <a:pPr>
              <a:lnSpc>
                <a:spcPct val="85000"/>
              </a:lnSpc>
              <a:defRPr/>
            </a:pPr>
            <a:r>
              <a:rPr lang="en-US" altLang="ko-KR" dirty="0">
                <a:solidFill>
                  <a:srgbClr val="FF0000"/>
                </a:solidFill>
                <a:effectLst>
                  <a:outerShdw blurRad="38100" dist="38100" dir="2700000" algn="tl">
                    <a:srgbClr val="C0C0C0"/>
                  </a:outerShdw>
                </a:effectLst>
                <a:ea typeface="굴림" panose="020B0600000101010101" pitchFamily="50" charset="-127"/>
              </a:rPr>
              <a:t>	Step 4. State Encoding</a:t>
            </a:r>
          </a:p>
        </p:txBody>
      </p:sp>
      <p:pic>
        <p:nvPicPr>
          <p:cNvPr id="20484" name="Picture 4"/>
          <p:cNvPicPr>
            <a:picLocks noChangeArrowheads="1"/>
          </p:cNvPicPr>
          <p:nvPr/>
        </p:nvPicPr>
        <p:blipFill>
          <a:blip r:embed="rId2">
            <a:extLst>
              <a:ext uri="{28A0092B-C50C-407E-A947-70E740481C1C}">
                <a14:useLocalDpi xmlns:a14="http://schemas.microsoft.com/office/drawing/2010/main" val="0"/>
              </a:ext>
            </a:extLst>
          </a:blip>
          <a:srcRect b="17586"/>
          <a:stretch>
            <a:fillRect/>
          </a:stretch>
        </p:blipFill>
        <p:spPr bwMode="auto">
          <a:xfrm>
            <a:off x="2057400" y="2019300"/>
            <a:ext cx="48387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Text Box 6"/>
          <p:cNvSpPr txBox="1">
            <a:spLocks noChangeArrowheads="1"/>
          </p:cNvSpPr>
          <p:nvPr/>
        </p:nvSpPr>
        <p:spPr bwMode="auto">
          <a:xfrm>
            <a:off x="4691063" y="1076325"/>
            <a:ext cx="4402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0"/>
              </a:spcBef>
              <a:buSzTx/>
              <a:buFontTx/>
              <a:buNone/>
            </a:pPr>
            <a:r>
              <a:rPr lang="en-US" altLang="ko-KR" sz="2000">
                <a:ea typeface="굴림" panose="020B0600000101010101" pitchFamily="50" charset="-127"/>
              </a:rPr>
              <a:t>How many flip-flops are needed?</a:t>
            </a:r>
          </a:p>
        </p:txBody>
      </p:sp>
    </p:spTree>
    <p:extLst>
      <p:ext uri="{BB962C8B-B14F-4D97-AF65-F5344CB8AC3E}">
        <p14:creationId xmlns:p14="http://schemas.microsoft.com/office/powerpoint/2010/main" val="74319696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5562600" cy="368300"/>
          </a:xfrm>
          <a:noFill/>
        </p:spPr>
        <p:txBody>
          <a:bodyPr wrap="square"/>
          <a:lstStyle/>
          <a:p>
            <a:pPr algn="ctr"/>
            <a:r>
              <a:rPr lang="en-US" altLang="ko-KR">
                <a:ea typeface="굴림" panose="020B0600000101010101" pitchFamily="50" charset="-127"/>
              </a:rPr>
              <a:t>Vending Machine FSM</a:t>
            </a:r>
          </a:p>
        </p:txBody>
      </p:sp>
      <p:sp>
        <p:nvSpPr>
          <p:cNvPr id="542723" name="Rectangle 3"/>
          <p:cNvSpPr>
            <a:spLocks noChangeArrowheads="1"/>
          </p:cNvSpPr>
          <p:nvPr/>
        </p:nvSpPr>
        <p:spPr bwMode="auto">
          <a:xfrm>
            <a:off x="0" y="1054100"/>
            <a:ext cx="9144000" cy="365125"/>
          </a:xfrm>
          <a:prstGeom prst="rect">
            <a:avLst/>
          </a:prstGeom>
          <a:solidFill>
            <a:schemeClr val="bg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folHlink"/>
                </a:solidFill>
                <a:miter lim="800000"/>
                <a:headEnd/>
                <a:tailEnd/>
              </a14:hiddenLine>
            </a:ext>
          </a:extLst>
        </p:spPr>
        <p:txBody>
          <a:bodyPr lIns="63500" tIns="25400" rIns="63500" bIns="25400">
            <a:spAutoFit/>
          </a:bodyPr>
          <a:lstStyle/>
          <a:p>
            <a:pPr>
              <a:lnSpc>
                <a:spcPct val="85000"/>
              </a:lnSpc>
              <a:defRPr/>
            </a:pPr>
            <a:r>
              <a:rPr lang="en-US" altLang="ko-KR" dirty="0">
                <a:solidFill>
                  <a:srgbClr val="FF0000"/>
                </a:solidFill>
                <a:effectLst>
                  <a:outerShdw blurRad="38100" dist="38100" dir="2700000" algn="tl">
                    <a:srgbClr val="C0C0C0"/>
                  </a:outerShdw>
                </a:effectLst>
                <a:ea typeface="굴림" panose="020B0600000101010101" pitchFamily="50" charset="-127"/>
              </a:rPr>
              <a:t>	Step 5. Chose FF type for implementation</a:t>
            </a:r>
          </a:p>
        </p:txBody>
      </p:sp>
      <p:pic>
        <p:nvPicPr>
          <p:cNvPr id="21508" name="그림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150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987553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28600"/>
            <a:ext cx="9144000" cy="368300"/>
          </a:xfrm>
          <a:noFill/>
        </p:spPr>
        <p:txBody>
          <a:bodyPr wrap="square"/>
          <a:lstStyle/>
          <a:p>
            <a:pPr algn="ctr"/>
            <a:r>
              <a:rPr lang="en-US" altLang="ko-KR">
                <a:ea typeface="굴림" panose="020B0600000101010101" pitchFamily="50" charset="-127"/>
              </a:rPr>
              <a:t>Vending Machine FSM</a:t>
            </a:r>
          </a:p>
        </p:txBody>
      </p:sp>
      <p:sp>
        <p:nvSpPr>
          <p:cNvPr id="544771" name="Rectangle 3"/>
          <p:cNvSpPr>
            <a:spLocks noChangeArrowheads="1"/>
          </p:cNvSpPr>
          <p:nvPr/>
        </p:nvSpPr>
        <p:spPr bwMode="auto">
          <a:xfrm>
            <a:off x="0" y="1054100"/>
            <a:ext cx="9144000" cy="365125"/>
          </a:xfrm>
          <a:prstGeom prst="rect">
            <a:avLst/>
          </a:prstGeom>
          <a:solidFill>
            <a:schemeClr val="bg1"/>
          </a:solidFill>
          <a:ln w="38100">
            <a:solidFill>
              <a:schemeClr val="folHlink"/>
            </a:solidFill>
            <a:miter lim="800000"/>
            <a:headEnd/>
            <a:tailEnd/>
          </a:ln>
          <a:effectLst>
            <a:outerShdw dist="35921" dir="2700000" algn="ctr" rotWithShape="0">
              <a:schemeClr val="bg2"/>
            </a:outerShdw>
          </a:effectLst>
        </p:spPr>
        <p:txBody>
          <a:bodyPr lIns="63500" tIns="25400" rIns="63500" bIns="25400">
            <a:spAutoFit/>
          </a:bodyPr>
          <a:lstStyle/>
          <a:p>
            <a:pPr>
              <a:lnSpc>
                <a:spcPct val="85000"/>
              </a:lnSpc>
              <a:defRPr/>
            </a:pPr>
            <a:r>
              <a:rPr lang="en-US" altLang="ko-KR" dirty="0"/>
              <a:t>Step 6. Combinational circuit minimization(JK FF )</a:t>
            </a:r>
            <a:endParaRPr lang="en-US" altLang="ko-KR" dirty="0">
              <a:solidFill>
                <a:srgbClr val="FF0000"/>
              </a:solidFill>
              <a:effectLst>
                <a:outerShdw blurRad="38100" dist="38100" dir="2700000" algn="tl">
                  <a:srgbClr val="C0C0C0"/>
                </a:outerShdw>
              </a:effectLst>
              <a:ea typeface="굴림" panose="020B0600000101010101" pitchFamily="50" charset="-127"/>
            </a:endParaRPr>
          </a:p>
        </p:txBody>
      </p:sp>
      <p:pic>
        <p:nvPicPr>
          <p:cNvPr id="22532" name="그림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36284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28600"/>
            <a:ext cx="9144000" cy="368300"/>
          </a:xfrm>
          <a:noFill/>
        </p:spPr>
        <p:txBody>
          <a:bodyPr wrap="square"/>
          <a:lstStyle/>
          <a:p>
            <a:pPr algn="ctr"/>
            <a:r>
              <a:rPr lang="en-US" altLang="ko-KR">
                <a:ea typeface="굴림" panose="020B0600000101010101" pitchFamily="50" charset="-127"/>
              </a:rPr>
              <a:t>Vending Machine FSM</a:t>
            </a:r>
          </a:p>
        </p:txBody>
      </p:sp>
      <p:sp>
        <p:nvSpPr>
          <p:cNvPr id="544771" name="Rectangle 3"/>
          <p:cNvSpPr>
            <a:spLocks noChangeArrowheads="1"/>
          </p:cNvSpPr>
          <p:nvPr/>
        </p:nvSpPr>
        <p:spPr bwMode="auto">
          <a:xfrm>
            <a:off x="0" y="1054100"/>
            <a:ext cx="9144000" cy="679450"/>
          </a:xfrm>
          <a:prstGeom prst="rect">
            <a:avLst/>
          </a:prstGeom>
          <a:solidFill>
            <a:schemeClr val="bg1"/>
          </a:solidFill>
          <a:ln w="38100">
            <a:solidFill>
              <a:schemeClr val="folHlink"/>
            </a:solidFill>
            <a:miter lim="800000"/>
            <a:headEnd/>
            <a:tailEnd/>
          </a:ln>
          <a:effectLst>
            <a:outerShdw dist="35921" dir="2700000" algn="ctr" rotWithShape="0">
              <a:schemeClr val="bg2"/>
            </a:outerShdw>
          </a:effectLst>
        </p:spPr>
        <p:txBody>
          <a:bodyPr lIns="63500" tIns="25400" rIns="63500" bIns="25400">
            <a:spAutoFit/>
          </a:bodyPr>
          <a:lstStyle/>
          <a:p>
            <a:pPr>
              <a:lnSpc>
                <a:spcPct val="85000"/>
              </a:lnSpc>
              <a:defRPr/>
            </a:pPr>
            <a:r>
              <a:rPr lang="en-US" altLang="ko-KR" dirty="0"/>
              <a:t>Step 6. Combinational circuit minimization(D FF easiest to use)</a:t>
            </a:r>
            <a:endParaRPr lang="en-US" altLang="ko-KR" dirty="0">
              <a:solidFill>
                <a:srgbClr val="FF0000"/>
              </a:solidFill>
              <a:effectLst>
                <a:outerShdw blurRad="38100" dist="38100" dir="2700000" algn="tl">
                  <a:srgbClr val="C0C0C0"/>
                </a:outerShdw>
              </a:effectLst>
              <a:ea typeface="굴림" panose="020B0600000101010101" pitchFamily="50" charset="-127"/>
            </a:endParaRPr>
          </a:p>
        </p:txBody>
      </p:sp>
      <p:grpSp>
        <p:nvGrpSpPr>
          <p:cNvPr id="23556" name="Group 5"/>
          <p:cNvGrpSpPr>
            <a:grpSpLocks/>
          </p:cNvGrpSpPr>
          <p:nvPr/>
        </p:nvGrpSpPr>
        <p:grpSpPr bwMode="auto">
          <a:xfrm>
            <a:off x="522288" y="2749550"/>
            <a:ext cx="8199437" cy="2601913"/>
            <a:chOff x="329" y="1732"/>
            <a:chExt cx="5165" cy="1639"/>
          </a:xfrm>
        </p:grpSpPr>
        <p:pic>
          <p:nvPicPr>
            <p:cNvPr id="2355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7"/>
            <p:cNvSpPr>
              <a:spLocks noChangeArrowheads="1"/>
            </p:cNvSpPr>
            <p:nvPr/>
          </p:nvSpPr>
          <p:spPr bwMode="auto">
            <a:xfrm>
              <a:off x="4351" y="3232"/>
              <a:ext cx="9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i="1">
                  <a:solidFill>
                    <a:srgbClr val="000000"/>
                  </a:solidFill>
                  <a:latin typeface="Helvetica" panose="020B0604020202020204" pitchFamily="34" charset="0"/>
                  <a:ea typeface="굴림" panose="020B0600000101010101" pitchFamily="50" charset="-127"/>
                </a:rPr>
                <a:t>K-map for Open</a:t>
              </a:r>
              <a:endParaRPr lang="en-US" altLang="ko-KR" sz="1800">
                <a:latin typeface="Helvetica" panose="020B0604020202020204" pitchFamily="34" charset="0"/>
                <a:ea typeface="굴림" panose="020B0600000101010101" pitchFamily="50" charset="-127"/>
              </a:endParaRPr>
            </a:p>
          </p:txBody>
        </p:sp>
        <p:sp>
          <p:nvSpPr>
            <p:cNvPr id="23559" name="Rectangle 8"/>
            <p:cNvSpPr>
              <a:spLocks noChangeArrowheads="1"/>
            </p:cNvSpPr>
            <p:nvPr/>
          </p:nvSpPr>
          <p:spPr bwMode="auto">
            <a:xfrm>
              <a:off x="2541" y="3222"/>
              <a:ext cx="84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i="1">
                  <a:solidFill>
                    <a:srgbClr val="000000"/>
                  </a:solidFill>
                  <a:latin typeface="Helvetica" panose="020B0604020202020204" pitchFamily="34" charset="0"/>
                  <a:ea typeface="굴림" panose="020B0600000101010101" pitchFamily="50" charset="-127"/>
                </a:rPr>
                <a:t>K-map for D0 </a:t>
              </a:r>
              <a:endParaRPr lang="en-US" altLang="ko-KR" sz="1800">
                <a:latin typeface="Helvetica" panose="020B0604020202020204" pitchFamily="34" charset="0"/>
                <a:ea typeface="굴림" panose="020B0600000101010101" pitchFamily="50" charset="-127"/>
              </a:endParaRPr>
            </a:p>
          </p:txBody>
        </p:sp>
        <p:sp>
          <p:nvSpPr>
            <p:cNvPr id="23560" name="Rectangle 9"/>
            <p:cNvSpPr>
              <a:spLocks noChangeArrowheads="1"/>
            </p:cNvSpPr>
            <p:nvPr/>
          </p:nvSpPr>
          <p:spPr bwMode="auto">
            <a:xfrm>
              <a:off x="2411" y="2078"/>
              <a:ext cx="1070" cy="973"/>
            </a:xfrm>
            <a:prstGeom prst="rect">
              <a:avLst/>
            </a:prstGeom>
            <a:solidFill>
              <a:srgbClr val="FFFFFF"/>
            </a:solidFill>
            <a:ln w="15875">
              <a:solidFill>
                <a:srgbClr val="000000"/>
              </a:solidFill>
              <a:miter lim="800000"/>
              <a:headEnd/>
              <a:tailEnd/>
            </a:ln>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pic>
          <p:nvPicPr>
            <p:cNvPr id="2356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Rectangle 11"/>
            <p:cNvSpPr>
              <a:spLocks noChangeArrowheads="1"/>
            </p:cNvSpPr>
            <p:nvPr/>
          </p:nvSpPr>
          <p:spPr bwMode="auto">
            <a:xfrm>
              <a:off x="636" y="2078"/>
              <a:ext cx="1070" cy="973"/>
            </a:xfrm>
            <a:prstGeom prst="rect">
              <a:avLst/>
            </a:prstGeom>
            <a:solidFill>
              <a:srgbClr val="FFFFFF"/>
            </a:solidFill>
            <a:ln w="15875">
              <a:solidFill>
                <a:srgbClr val="000000"/>
              </a:solidFill>
              <a:miter lim="800000"/>
              <a:headEnd/>
              <a:tailEnd/>
            </a:ln>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3563" name="Line 12"/>
            <p:cNvSpPr>
              <a:spLocks noChangeShapeType="1"/>
            </p:cNvSpPr>
            <p:nvPr/>
          </p:nvSpPr>
          <p:spPr bwMode="auto">
            <a:xfrm>
              <a:off x="631" y="2580"/>
              <a:ext cx="106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64" name="Line 13"/>
            <p:cNvSpPr>
              <a:spLocks noChangeShapeType="1"/>
            </p:cNvSpPr>
            <p:nvPr/>
          </p:nvSpPr>
          <p:spPr bwMode="auto">
            <a:xfrm>
              <a:off x="631" y="2321"/>
              <a:ext cx="106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65" name="Line 14"/>
            <p:cNvSpPr>
              <a:spLocks noChangeShapeType="1"/>
            </p:cNvSpPr>
            <p:nvPr/>
          </p:nvSpPr>
          <p:spPr bwMode="auto">
            <a:xfrm>
              <a:off x="631" y="2818"/>
              <a:ext cx="106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66" name="Line 15"/>
            <p:cNvSpPr>
              <a:spLocks noChangeShapeType="1"/>
            </p:cNvSpPr>
            <p:nvPr/>
          </p:nvSpPr>
          <p:spPr bwMode="auto">
            <a:xfrm>
              <a:off x="1171" y="2083"/>
              <a:ext cx="1" cy="9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67" name="Line 16"/>
            <p:cNvSpPr>
              <a:spLocks noChangeShapeType="1"/>
            </p:cNvSpPr>
            <p:nvPr/>
          </p:nvSpPr>
          <p:spPr bwMode="auto">
            <a:xfrm>
              <a:off x="1441" y="2073"/>
              <a:ext cx="1" cy="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68" name="Line 17"/>
            <p:cNvSpPr>
              <a:spLocks noChangeShapeType="1"/>
            </p:cNvSpPr>
            <p:nvPr/>
          </p:nvSpPr>
          <p:spPr bwMode="auto">
            <a:xfrm>
              <a:off x="901" y="2073"/>
              <a:ext cx="1" cy="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69" name="Line 18"/>
            <p:cNvSpPr>
              <a:spLocks noChangeShapeType="1"/>
            </p:cNvSpPr>
            <p:nvPr/>
          </p:nvSpPr>
          <p:spPr bwMode="auto">
            <a:xfrm flipH="1" flipV="1">
              <a:off x="444" y="1897"/>
              <a:ext cx="187" cy="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57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4"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6"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8" name="Line 27"/>
            <p:cNvSpPr>
              <a:spLocks noChangeShapeType="1"/>
            </p:cNvSpPr>
            <p:nvPr/>
          </p:nvSpPr>
          <p:spPr bwMode="auto">
            <a:xfrm>
              <a:off x="901" y="3077"/>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79" name="Line 28"/>
            <p:cNvSpPr>
              <a:spLocks noChangeShapeType="1"/>
            </p:cNvSpPr>
            <p:nvPr/>
          </p:nvSpPr>
          <p:spPr bwMode="auto">
            <a:xfrm>
              <a:off x="901" y="3129"/>
              <a:ext cx="5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0" name="Line 29"/>
            <p:cNvSpPr>
              <a:spLocks noChangeShapeType="1"/>
            </p:cNvSpPr>
            <p:nvPr/>
          </p:nvSpPr>
          <p:spPr bwMode="auto">
            <a:xfrm>
              <a:off x="1441" y="3077"/>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1" name="Line 30"/>
            <p:cNvSpPr>
              <a:spLocks noChangeShapeType="1"/>
            </p:cNvSpPr>
            <p:nvPr/>
          </p:nvSpPr>
          <p:spPr bwMode="auto">
            <a:xfrm flipV="1">
              <a:off x="1711" y="1908"/>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2" name="Line 31"/>
            <p:cNvSpPr>
              <a:spLocks noChangeShapeType="1"/>
            </p:cNvSpPr>
            <p:nvPr/>
          </p:nvSpPr>
          <p:spPr bwMode="auto">
            <a:xfrm flipH="1">
              <a:off x="1171" y="1897"/>
              <a:ext cx="5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3" name="Line 32"/>
            <p:cNvSpPr>
              <a:spLocks noChangeShapeType="1"/>
            </p:cNvSpPr>
            <p:nvPr/>
          </p:nvSpPr>
          <p:spPr bwMode="auto">
            <a:xfrm flipV="1">
              <a:off x="1171" y="1908"/>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4" name="Line 33"/>
            <p:cNvSpPr>
              <a:spLocks noChangeShapeType="1"/>
            </p:cNvSpPr>
            <p:nvPr/>
          </p:nvSpPr>
          <p:spPr bwMode="auto">
            <a:xfrm>
              <a:off x="1731" y="2818"/>
              <a:ext cx="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5" name="Line 34"/>
            <p:cNvSpPr>
              <a:spLocks noChangeShapeType="1"/>
            </p:cNvSpPr>
            <p:nvPr/>
          </p:nvSpPr>
          <p:spPr bwMode="auto">
            <a:xfrm flipV="1">
              <a:off x="1783" y="2321"/>
              <a:ext cx="1" cy="4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6" name="Line 35"/>
            <p:cNvSpPr>
              <a:spLocks noChangeShapeType="1"/>
            </p:cNvSpPr>
            <p:nvPr/>
          </p:nvSpPr>
          <p:spPr bwMode="auto">
            <a:xfrm>
              <a:off x="1731" y="2321"/>
              <a:ext cx="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7" name="Line 36"/>
            <p:cNvSpPr>
              <a:spLocks noChangeShapeType="1"/>
            </p:cNvSpPr>
            <p:nvPr/>
          </p:nvSpPr>
          <p:spPr bwMode="auto">
            <a:xfrm flipH="1">
              <a:off x="454" y="3077"/>
              <a:ext cx="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8" name="Line 37"/>
            <p:cNvSpPr>
              <a:spLocks noChangeShapeType="1"/>
            </p:cNvSpPr>
            <p:nvPr/>
          </p:nvSpPr>
          <p:spPr bwMode="auto">
            <a:xfrm flipV="1">
              <a:off x="444" y="2580"/>
              <a:ext cx="1" cy="4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589" name="Line 38"/>
            <p:cNvSpPr>
              <a:spLocks noChangeShapeType="1"/>
            </p:cNvSpPr>
            <p:nvPr/>
          </p:nvSpPr>
          <p:spPr bwMode="auto">
            <a:xfrm flipH="1">
              <a:off x="454" y="2580"/>
              <a:ext cx="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59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1"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2"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 y="2622"/>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3"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4"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4"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5"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6"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7"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8"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4"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9"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0" name="Picture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 y="264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01" name="Line 50"/>
            <p:cNvSpPr>
              <a:spLocks noChangeShapeType="1"/>
            </p:cNvSpPr>
            <p:nvPr/>
          </p:nvSpPr>
          <p:spPr bwMode="auto">
            <a:xfrm>
              <a:off x="2406" y="2580"/>
              <a:ext cx="10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02" name="Line 51"/>
            <p:cNvSpPr>
              <a:spLocks noChangeShapeType="1"/>
            </p:cNvSpPr>
            <p:nvPr/>
          </p:nvSpPr>
          <p:spPr bwMode="auto">
            <a:xfrm>
              <a:off x="2406" y="2321"/>
              <a:ext cx="10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03" name="Line 52"/>
            <p:cNvSpPr>
              <a:spLocks noChangeShapeType="1"/>
            </p:cNvSpPr>
            <p:nvPr/>
          </p:nvSpPr>
          <p:spPr bwMode="auto">
            <a:xfrm>
              <a:off x="2406" y="2818"/>
              <a:ext cx="10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04" name="Line 53"/>
            <p:cNvSpPr>
              <a:spLocks noChangeShapeType="1"/>
            </p:cNvSpPr>
            <p:nvPr/>
          </p:nvSpPr>
          <p:spPr bwMode="auto">
            <a:xfrm>
              <a:off x="2946" y="2083"/>
              <a:ext cx="1" cy="9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05" name="Line 54"/>
            <p:cNvSpPr>
              <a:spLocks noChangeShapeType="1"/>
            </p:cNvSpPr>
            <p:nvPr/>
          </p:nvSpPr>
          <p:spPr bwMode="auto">
            <a:xfrm>
              <a:off x="3216" y="2073"/>
              <a:ext cx="1" cy="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06" name="Line 55"/>
            <p:cNvSpPr>
              <a:spLocks noChangeShapeType="1"/>
            </p:cNvSpPr>
            <p:nvPr/>
          </p:nvSpPr>
          <p:spPr bwMode="auto">
            <a:xfrm>
              <a:off x="2676" y="2073"/>
              <a:ext cx="1" cy="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07" name="Line 56"/>
            <p:cNvSpPr>
              <a:spLocks noChangeShapeType="1"/>
            </p:cNvSpPr>
            <p:nvPr/>
          </p:nvSpPr>
          <p:spPr bwMode="auto">
            <a:xfrm flipH="1" flipV="1">
              <a:off x="2219" y="1897"/>
              <a:ext cx="187" cy="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608"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7"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9"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7"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7"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1"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2"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3" name="Picture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4"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5" name="Picture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16" name="Line 65"/>
            <p:cNvSpPr>
              <a:spLocks noChangeShapeType="1"/>
            </p:cNvSpPr>
            <p:nvPr/>
          </p:nvSpPr>
          <p:spPr bwMode="auto">
            <a:xfrm>
              <a:off x="2676" y="3077"/>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17" name="Line 66"/>
            <p:cNvSpPr>
              <a:spLocks noChangeShapeType="1"/>
            </p:cNvSpPr>
            <p:nvPr/>
          </p:nvSpPr>
          <p:spPr bwMode="auto">
            <a:xfrm>
              <a:off x="2676" y="3129"/>
              <a:ext cx="5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18" name="Line 67"/>
            <p:cNvSpPr>
              <a:spLocks noChangeShapeType="1"/>
            </p:cNvSpPr>
            <p:nvPr/>
          </p:nvSpPr>
          <p:spPr bwMode="auto">
            <a:xfrm>
              <a:off x="3216" y="3077"/>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19" name="Line 68"/>
            <p:cNvSpPr>
              <a:spLocks noChangeShapeType="1"/>
            </p:cNvSpPr>
            <p:nvPr/>
          </p:nvSpPr>
          <p:spPr bwMode="auto">
            <a:xfrm flipV="1">
              <a:off x="3486" y="1908"/>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0" name="Line 69"/>
            <p:cNvSpPr>
              <a:spLocks noChangeShapeType="1"/>
            </p:cNvSpPr>
            <p:nvPr/>
          </p:nvSpPr>
          <p:spPr bwMode="auto">
            <a:xfrm flipH="1">
              <a:off x="2946" y="1897"/>
              <a:ext cx="5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1" name="Line 70"/>
            <p:cNvSpPr>
              <a:spLocks noChangeShapeType="1"/>
            </p:cNvSpPr>
            <p:nvPr/>
          </p:nvSpPr>
          <p:spPr bwMode="auto">
            <a:xfrm flipV="1">
              <a:off x="2946" y="1908"/>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2" name="Line 71"/>
            <p:cNvSpPr>
              <a:spLocks noChangeShapeType="1"/>
            </p:cNvSpPr>
            <p:nvPr/>
          </p:nvSpPr>
          <p:spPr bwMode="auto">
            <a:xfrm>
              <a:off x="3507" y="2818"/>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3" name="Line 72"/>
            <p:cNvSpPr>
              <a:spLocks noChangeShapeType="1"/>
            </p:cNvSpPr>
            <p:nvPr/>
          </p:nvSpPr>
          <p:spPr bwMode="auto">
            <a:xfrm flipV="1">
              <a:off x="3559" y="2321"/>
              <a:ext cx="1" cy="4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4" name="Line 73"/>
            <p:cNvSpPr>
              <a:spLocks noChangeShapeType="1"/>
            </p:cNvSpPr>
            <p:nvPr/>
          </p:nvSpPr>
          <p:spPr bwMode="auto">
            <a:xfrm>
              <a:off x="3507" y="2321"/>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5" name="Line 74"/>
            <p:cNvSpPr>
              <a:spLocks noChangeShapeType="1"/>
            </p:cNvSpPr>
            <p:nvPr/>
          </p:nvSpPr>
          <p:spPr bwMode="auto">
            <a:xfrm flipH="1">
              <a:off x="2230" y="3077"/>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6" name="Line 75"/>
            <p:cNvSpPr>
              <a:spLocks noChangeShapeType="1"/>
            </p:cNvSpPr>
            <p:nvPr/>
          </p:nvSpPr>
          <p:spPr bwMode="auto">
            <a:xfrm flipV="1">
              <a:off x="2219" y="2580"/>
              <a:ext cx="1" cy="4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27" name="Line 76"/>
            <p:cNvSpPr>
              <a:spLocks noChangeShapeType="1"/>
            </p:cNvSpPr>
            <p:nvPr/>
          </p:nvSpPr>
          <p:spPr bwMode="auto">
            <a:xfrm flipH="1">
              <a:off x="2230" y="2580"/>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628"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9"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0"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1"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0"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2" name="Picture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0"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3"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 y="264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34" name="Rectangle 83"/>
            <p:cNvSpPr>
              <a:spLocks noChangeArrowheads="1"/>
            </p:cNvSpPr>
            <p:nvPr/>
          </p:nvSpPr>
          <p:spPr bwMode="auto">
            <a:xfrm>
              <a:off x="4197" y="2078"/>
              <a:ext cx="1070" cy="973"/>
            </a:xfrm>
            <a:prstGeom prst="rect">
              <a:avLst/>
            </a:prstGeom>
            <a:solidFill>
              <a:srgbClr val="FFFFFF"/>
            </a:solidFill>
            <a:ln w="15875">
              <a:solidFill>
                <a:srgbClr val="000000"/>
              </a:solidFill>
              <a:miter lim="800000"/>
              <a:headEnd/>
              <a:tailEnd/>
            </a:ln>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3635" name="Line 84"/>
            <p:cNvSpPr>
              <a:spLocks noChangeShapeType="1"/>
            </p:cNvSpPr>
            <p:nvPr/>
          </p:nvSpPr>
          <p:spPr bwMode="auto">
            <a:xfrm>
              <a:off x="4192" y="2580"/>
              <a:ext cx="10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36" name="Line 85"/>
            <p:cNvSpPr>
              <a:spLocks noChangeShapeType="1"/>
            </p:cNvSpPr>
            <p:nvPr/>
          </p:nvSpPr>
          <p:spPr bwMode="auto">
            <a:xfrm>
              <a:off x="4192" y="2321"/>
              <a:ext cx="10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37" name="Line 86"/>
            <p:cNvSpPr>
              <a:spLocks noChangeShapeType="1"/>
            </p:cNvSpPr>
            <p:nvPr/>
          </p:nvSpPr>
          <p:spPr bwMode="auto">
            <a:xfrm>
              <a:off x="4192" y="2818"/>
              <a:ext cx="10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38" name="Line 87"/>
            <p:cNvSpPr>
              <a:spLocks noChangeShapeType="1"/>
            </p:cNvSpPr>
            <p:nvPr/>
          </p:nvSpPr>
          <p:spPr bwMode="auto">
            <a:xfrm>
              <a:off x="4732" y="2083"/>
              <a:ext cx="1" cy="96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39" name="Line 88"/>
            <p:cNvSpPr>
              <a:spLocks noChangeShapeType="1"/>
            </p:cNvSpPr>
            <p:nvPr/>
          </p:nvSpPr>
          <p:spPr bwMode="auto">
            <a:xfrm>
              <a:off x="5002" y="2073"/>
              <a:ext cx="1" cy="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40" name="Line 89"/>
            <p:cNvSpPr>
              <a:spLocks noChangeShapeType="1"/>
            </p:cNvSpPr>
            <p:nvPr/>
          </p:nvSpPr>
          <p:spPr bwMode="auto">
            <a:xfrm>
              <a:off x="4462" y="2073"/>
              <a:ext cx="1" cy="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41" name="Line 90"/>
            <p:cNvSpPr>
              <a:spLocks noChangeShapeType="1"/>
            </p:cNvSpPr>
            <p:nvPr/>
          </p:nvSpPr>
          <p:spPr bwMode="auto">
            <a:xfrm flipH="1" flipV="1">
              <a:off x="4005" y="1897"/>
              <a:ext cx="187" cy="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642"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3" name="Picture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3"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4"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1939"/>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5" name="Pict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 y="1939"/>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6"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7" name="Picture 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8"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9" name="Picture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0" name="Line 99"/>
            <p:cNvSpPr>
              <a:spLocks noChangeShapeType="1"/>
            </p:cNvSpPr>
            <p:nvPr/>
          </p:nvSpPr>
          <p:spPr bwMode="auto">
            <a:xfrm>
              <a:off x="4462" y="3077"/>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1" name="Line 100"/>
            <p:cNvSpPr>
              <a:spLocks noChangeShapeType="1"/>
            </p:cNvSpPr>
            <p:nvPr/>
          </p:nvSpPr>
          <p:spPr bwMode="auto">
            <a:xfrm>
              <a:off x="4462" y="3129"/>
              <a:ext cx="5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2" name="Line 101"/>
            <p:cNvSpPr>
              <a:spLocks noChangeShapeType="1"/>
            </p:cNvSpPr>
            <p:nvPr/>
          </p:nvSpPr>
          <p:spPr bwMode="auto">
            <a:xfrm>
              <a:off x="5002" y="3077"/>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3" name="Line 102"/>
            <p:cNvSpPr>
              <a:spLocks noChangeShapeType="1"/>
            </p:cNvSpPr>
            <p:nvPr/>
          </p:nvSpPr>
          <p:spPr bwMode="auto">
            <a:xfrm flipV="1">
              <a:off x="5272" y="1908"/>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4" name="Line 103"/>
            <p:cNvSpPr>
              <a:spLocks noChangeShapeType="1"/>
            </p:cNvSpPr>
            <p:nvPr/>
          </p:nvSpPr>
          <p:spPr bwMode="auto">
            <a:xfrm flipH="1">
              <a:off x="4732" y="1897"/>
              <a:ext cx="5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5" name="Line 104"/>
            <p:cNvSpPr>
              <a:spLocks noChangeShapeType="1"/>
            </p:cNvSpPr>
            <p:nvPr/>
          </p:nvSpPr>
          <p:spPr bwMode="auto">
            <a:xfrm flipV="1">
              <a:off x="4732" y="1908"/>
              <a:ext cx="1" cy="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6" name="Line 105"/>
            <p:cNvSpPr>
              <a:spLocks noChangeShapeType="1"/>
            </p:cNvSpPr>
            <p:nvPr/>
          </p:nvSpPr>
          <p:spPr bwMode="auto">
            <a:xfrm>
              <a:off x="5293" y="2818"/>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7" name="Line 106"/>
            <p:cNvSpPr>
              <a:spLocks noChangeShapeType="1"/>
            </p:cNvSpPr>
            <p:nvPr/>
          </p:nvSpPr>
          <p:spPr bwMode="auto">
            <a:xfrm flipV="1">
              <a:off x="5345" y="2321"/>
              <a:ext cx="1" cy="4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8" name="Line 107"/>
            <p:cNvSpPr>
              <a:spLocks noChangeShapeType="1"/>
            </p:cNvSpPr>
            <p:nvPr/>
          </p:nvSpPr>
          <p:spPr bwMode="auto">
            <a:xfrm>
              <a:off x="5293" y="2321"/>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59" name="Line 108"/>
            <p:cNvSpPr>
              <a:spLocks noChangeShapeType="1"/>
            </p:cNvSpPr>
            <p:nvPr/>
          </p:nvSpPr>
          <p:spPr bwMode="auto">
            <a:xfrm flipH="1">
              <a:off x="4016" y="3077"/>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60" name="Line 109"/>
            <p:cNvSpPr>
              <a:spLocks noChangeShapeType="1"/>
            </p:cNvSpPr>
            <p:nvPr/>
          </p:nvSpPr>
          <p:spPr bwMode="auto">
            <a:xfrm flipV="1">
              <a:off x="4005" y="2580"/>
              <a:ext cx="1" cy="4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61" name="Line 110"/>
            <p:cNvSpPr>
              <a:spLocks noChangeShapeType="1"/>
            </p:cNvSpPr>
            <p:nvPr/>
          </p:nvSpPr>
          <p:spPr bwMode="auto">
            <a:xfrm flipH="1">
              <a:off x="4016" y="2580"/>
              <a:ext cx="4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662" name="Picture 1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 y="2632"/>
              <a:ext cx="40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63"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64"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 y="2870"/>
              <a:ext cx="40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65"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5"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66"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5" y="264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67" name="Rectangle 116"/>
            <p:cNvSpPr>
              <a:spLocks noChangeArrowheads="1"/>
            </p:cNvSpPr>
            <p:nvPr/>
          </p:nvSpPr>
          <p:spPr bwMode="auto">
            <a:xfrm>
              <a:off x="747" y="3222"/>
              <a:ext cx="8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i="1">
                  <a:solidFill>
                    <a:srgbClr val="000000"/>
                  </a:solidFill>
                  <a:latin typeface="Helvetica" panose="020B0604020202020204" pitchFamily="34" charset="0"/>
                  <a:ea typeface="굴림" panose="020B0600000101010101" pitchFamily="50" charset="-127"/>
                </a:rPr>
                <a:t>K-map for D1</a:t>
              </a:r>
              <a:endParaRPr lang="en-US" altLang="ko-KR" sz="1800">
                <a:latin typeface="Helvetica" panose="020B0604020202020204" pitchFamily="34" charset="0"/>
                <a:ea typeface="굴림" panose="020B0600000101010101" pitchFamily="50" charset="-127"/>
              </a:endParaRPr>
            </a:p>
          </p:txBody>
        </p:sp>
        <p:sp>
          <p:nvSpPr>
            <p:cNvPr id="23668" name="Rectangle 117"/>
            <p:cNvSpPr>
              <a:spLocks noChangeArrowheads="1"/>
            </p:cNvSpPr>
            <p:nvPr/>
          </p:nvSpPr>
          <p:spPr bwMode="auto">
            <a:xfrm>
              <a:off x="489" y="1804"/>
              <a:ext cx="37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Q1 Q0</a:t>
              </a:r>
              <a:endParaRPr lang="en-US" altLang="ko-KR" sz="1800">
                <a:latin typeface="Helvetica" panose="020B0604020202020204" pitchFamily="34" charset="0"/>
                <a:ea typeface="굴림" panose="020B0600000101010101" pitchFamily="50" charset="-127"/>
              </a:endParaRPr>
            </a:p>
          </p:txBody>
        </p:sp>
        <p:sp>
          <p:nvSpPr>
            <p:cNvPr id="23669" name="Rectangle 118"/>
            <p:cNvSpPr>
              <a:spLocks noChangeArrowheads="1"/>
            </p:cNvSpPr>
            <p:nvPr/>
          </p:nvSpPr>
          <p:spPr bwMode="auto">
            <a:xfrm>
              <a:off x="329" y="1959"/>
              <a:ext cx="2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D N</a:t>
              </a:r>
              <a:endParaRPr lang="en-US" altLang="ko-KR" sz="1800">
                <a:latin typeface="Helvetica" panose="020B0604020202020204" pitchFamily="34" charset="0"/>
                <a:ea typeface="굴림" panose="020B0600000101010101" pitchFamily="50" charset="-127"/>
              </a:endParaRPr>
            </a:p>
          </p:txBody>
        </p:sp>
        <p:sp>
          <p:nvSpPr>
            <p:cNvPr id="23670" name="Rectangle 119"/>
            <p:cNvSpPr>
              <a:spLocks noChangeArrowheads="1"/>
            </p:cNvSpPr>
            <p:nvPr/>
          </p:nvSpPr>
          <p:spPr bwMode="auto">
            <a:xfrm>
              <a:off x="1385" y="1732"/>
              <a:ext cx="1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Q1</a:t>
              </a:r>
              <a:endParaRPr lang="en-US" altLang="ko-KR" sz="1800">
                <a:latin typeface="Helvetica" panose="020B0604020202020204" pitchFamily="34" charset="0"/>
                <a:ea typeface="굴림" panose="020B0600000101010101" pitchFamily="50" charset="-127"/>
              </a:endParaRPr>
            </a:p>
          </p:txBody>
        </p:sp>
        <p:sp>
          <p:nvSpPr>
            <p:cNvPr id="23671" name="Rectangle 120"/>
            <p:cNvSpPr>
              <a:spLocks noChangeArrowheads="1"/>
            </p:cNvSpPr>
            <p:nvPr/>
          </p:nvSpPr>
          <p:spPr bwMode="auto">
            <a:xfrm>
              <a:off x="1116" y="3118"/>
              <a:ext cx="1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Q0</a:t>
              </a:r>
              <a:endParaRPr lang="en-US" altLang="ko-KR" sz="1800">
                <a:latin typeface="Helvetica" panose="020B0604020202020204" pitchFamily="34" charset="0"/>
                <a:ea typeface="굴림" panose="020B0600000101010101" pitchFamily="50" charset="-127"/>
              </a:endParaRPr>
            </a:p>
          </p:txBody>
        </p:sp>
        <p:sp>
          <p:nvSpPr>
            <p:cNvPr id="23672" name="Rectangle 121"/>
            <p:cNvSpPr>
              <a:spLocks noChangeArrowheads="1"/>
            </p:cNvSpPr>
            <p:nvPr/>
          </p:nvSpPr>
          <p:spPr bwMode="auto">
            <a:xfrm>
              <a:off x="356" y="2705"/>
              <a:ext cx="9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D</a:t>
              </a:r>
              <a:endParaRPr lang="en-US" altLang="ko-KR" sz="1800">
                <a:latin typeface="Helvetica" panose="020B0604020202020204" pitchFamily="34" charset="0"/>
                <a:ea typeface="굴림" panose="020B0600000101010101" pitchFamily="50" charset="-127"/>
              </a:endParaRPr>
            </a:p>
          </p:txBody>
        </p:sp>
        <p:sp>
          <p:nvSpPr>
            <p:cNvPr id="23673" name="Rectangle 122"/>
            <p:cNvSpPr>
              <a:spLocks noChangeArrowheads="1"/>
            </p:cNvSpPr>
            <p:nvPr/>
          </p:nvSpPr>
          <p:spPr bwMode="auto">
            <a:xfrm>
              <a:off x="1840" y="2498"/>
              <a:ext cx="9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N</a:t>
              </a:r>
              <a:endParaRPr lang="en-US" altLang="ko-KR" sz="1800">
                <a:latin typeface="Helvetica" panose="020B0604020202020204" pitchFamily="34" charset="0"/>
                <a:ea typeface="굴림" panose="020B0600000101010101" pitchFamily="50" charset="-127"/>
              </a:endParaRPr>
            </a:p>
          </p:txBody>
        </p:sp>
        <p:sp>
          <p:nvSpPr>
            <p:cNvPr id="23674" name="Rectangle 123"/>
            <p:cNvSpPr>
              <a:spLocks noChangeArrowheads="1"/>
            </p:cNvSpPr>
            <p:nvPr/>
          </p:nvSpPr>
          <p:spPr bwMode="auto">
            <a:xfrm>
              <a:off x="2264" y="1804"/>
              <a:ext cx="37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Q1 Q0</a:t>
              </a:r>
              <a:endParaRPr lang="en-US" altLang="ko-KR" sz="1800">
                <a:latin typeface="Helvetica" panose="020B0604020202020204" pitchFamily="34" charset="0"/>
                <a:ea typeface="굴림" panose="020B0600000101010101" pitchFamily="50" charset="-127"/>
              </a:endParaRPr>
            </a:p>
          </p:txBody>
        </p:sp>
        <p:sp>
          <p:nvSpPr>
            <p:cNvPr id="23675" name="Rectangle 124"/>
            <p:cNvSpPr>
              <a:spLocks noChangeArrowheads="1"/>
            </p:cNvSpPr>
            <p:nvPr/>
          </p:nvSpPr>
          <p:spPr bwMode="auto">
            <a:xfrm>
              <a:off x="2104" y="1959"/>
              <a:ext cx="2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D N</a:t>
              </a:r>
              <a:endParaRPr lang="en-US" altLang="ko-KR" sz="1800">
                <a:latin typeface="Helvetica" panose="020B0604020202020204" pitchFamily="34" charset="0"/>
                <a:ea typeface="굴림" panose="020B0600000101010101" pitchFamily="50" charset="-127"/>
              </a:endParaRPr>
            </a:p>
          </p:txBody>
        </p:sp>
        <p:sp>
          <p:nvSpPr>
            <p:cNvPr id="23676" name="Rectangle 125"/>
            <p:cNvSpPr>
              <a:spLocks noChangeArrowheads="1"/>
            </p:cNvSpPr>
            <p:nvPr/>
          </p:nvSpPr>
          <p:spPr bwMode="auto">
            <a:xfrm>
              <a:off x="3161" y="1732"/>
              <a:ext cx="1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Q1</a:t>
              </a:r>
              <a:endParaRPr lang="en-US" altLang="ko-KR" sz="1800">
                <a:latin typeface="Helvetica" panose="020B0604020202020204" pitchFamily="34" charset="0"/>
                <a:ea typeface="굴림" panose="020B0600000101010101" pitchFamily="50" charset="-127"/>
              </a:endParaRPr>
            </a:p>
          </p:txBody>
        </p:sp>
        <p:sp>
          <p:nvSpPr>
            <p:cNvPr id="23677" name="Rectangle 126"/>
            <p:cNvSpPr>
              <a:spLocks noChangeArrowheads="1"/>
            </p:cNvSpPr>
            <p:nvPr/>
          </p:nvSpPr>
          <p:spPr bwMode="auto">
            <a:xfrm>
              <a:off x="2891" y="3118"/>
              <a:ext cx="1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Q0</a:t>
              </a:r>
              <a:endParaRPr lang="en-US" altLang="ko-KR" sz="1800">
                <a:latin typeface="Helvetica" panose="020B0604020202020204" pitchFamily="34" charset="0"/>
                <a:ea typeface="굴림" panose="020B0600000101010101" pitchFamily="50" charset="-127"/>
              </a:endParaRPr>
            </a:p>
          </p:txBody>
        </p:sp>
        <p:sp>
          <p:nvSpPr>
            <p:cNvPr id="23678" name="Rectangle 127"/>
            <p:cNvSpPr>
              <a:spLocks noChangeArrowheads="1"/>
            </p:cNvSpPr>
            <p:nvPr/>
          </p:nvSpPr>
          <p:spPr bwMode="auto">
            <a:xfrm>
              <a:off x="2131" y="2705"/>
              <a:ext cx="9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D</a:t>
              </a:r>
              <a:endParaRPr lang="en-US" altLang="ko-KR" sz="1800">
                <a:latin typeface="Helvetica" panose="020B0604020202020204" pitchFamily="34" charset="0"/>
                <a:ea typeface="굴림" panose="020B0600000101010101" pitchFamily="50" charset="-127"/>
              </a:endParaRPr>
            </a:p>
          </p:txBody>
        </p:sp>
        <p:sp>
          <p:nvSpPr>
            <p:cNvPr id="23679" name="Rectangle 128"/>
            <p:cNvSpPr>
              <a:spLocks noChangeArrowheads="1"/>
            </p:cNvSpPr>
            <p:nvPr/>
          </p:nvSpPr>
          <p:spPr bwMode="auto">
            <a:xfrm>
              <a:off x="3616" y="2498"/>
              <a:ext cx="9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N</a:t>
              </a:r>
              <a:endParaRPr lang="en-US" altLang="ko-KR" sz="1800">
                <a:latin typeface="Helvetica" panose="020B0604020202020204" pitchFamily="34" charset="0"/>
                <a:ea typeface="굴림" panose="020B0600000101010101" pitchFamily="50" charset="-127"/>
              </a:endParaRPr>
            </a:p>
          </p:txBody>
        </p:sp>
        <p:sp>
          <p:nvSpPr>
            <p:cNvPr id="23680" name="Rectangle 129"/>
            <p:cNvSpPr>
              <a:spLocks noChangeArrowheads="1"/>
            </p:cNvSpPr>
            <p:nvPr/>
          </p:nvSpPr>
          <p:spPr bwMode="auto">
            <a:xfrm>
              <a:off x="4050" y="1804"/>
              <a:ext cx="37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Q1 Q0</a:t>
              </a:r>
              <a:endParaRPr lang="en-US" altLang="ko-KR" sz="1800">
                <a:latin typeface="Helvetica" panose="020B0604020202020204" pitchFamily="34" charset="0"/>
                <a:ea typeface="굴림" panose="020B0600000101010101" pitchFamily="50" charset="-127"/>
              </a:endParaRPr>
            </a:p>
          </p:txBody>
        </p:sp>
        <p:sp>
          <p:nvSpPr>
            <p:cNvPr id="23681" name="Rectangle 130"/>
            <p:cNvSpPr>
              <a:spLocks noChangeArrowheads="1"/>
            </p:cNvSpPr>
            <p:nvPr/>
          </p:nvSpPr>
          <p:spPr bwMode="auto">
            <a:xfrm>
              <a:off x="3890" y="1959"/>
              <a:ext cx="2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D N</a:t>
              </a:r>
              <a:endParaRPr lang="en-US" altLang="ko-KR" sz="1800">
                <a:latin typeface="Helvetica" panose="020B0604020202020204" pitchFamily="34" charset="0"/>
                <a:ea typeface="굴림" panose="020B0600000101010101" pitchFamily="50" charset="-127"/>
              </a:endParaRPr>
            </a:p>
          </p:txBody>
        </p:sp>
        <p:sp>
          <p:nvSpPr>
            <p:cNvPr id="23682" name="Rectangle 131"/>
            <p:cNvSpPr>
              <a:spLocks noChangeArrowheads="1"/>
            </p:cNvSpPr>
            <p:nvPr/>
          </p:nvSpPr>
          <p:spPr bwMode="auto">
            <a:xfrm>
              <a:off x="4947" y="1732"/>
              <a:ext cx="1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Q1</a:t>
              </a:r>
              <a:endParaRPr lang="en-US" altLang="ko-KR" sz="1800">
                <a:latin typeface="Helvetica" panose="020B0604020202020204" pitchFamily="34" charset="0"/>
                <a:ea typeface="굴림" panose="020B0600000101010101" pitchFamily="50" charset="-127"/>
              </a:endParaRPr>
            </a:p>
          </p:txBody>
        </p:sp>
        <p:sp>
          <p:nvSpPr>
            <p:cNvPr id="23683" name="Rectangle 132"/>
            <p:cNvSpPr>
              <a:spLocks noChangeArrowheads="1"/>
            </p:cNvSpPr>
            <p:nvPr/>
          </p:nvSpPr>
          <p:spPr bwMode="auto">
            <a:xfrm>
              <a:off x="4677" y="3118"/>
              <a:ext cx="1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Q0</a:t>
              </a:r>
              <a:endParaRPr lang="en-US" altLang="ko-KR" sz="1800">
                <a:latin typeface="Helvetica" panose="020B0604020202020204" pitchFamily="34" charset="0"/>
                <a:ea typeface="굴림" panose="020B0600000101010101" pitchFamily="50" charset="-127"/>
              </a:endParaRPr>
            </a:p>
          </p:txBody>
        </p:sp>
        <p:sp>
          <p:nvSpPr>
            <p:cNvPr id="23684" name="Rectangle 133"/>
            <p:cNvSpPr>
              <a:spLocks noChangeArrowheads="1"/>
            </p:cNvSpPr>
            <p:nvPr/>
          </p:nvSpPr>
          <p:spPr bwMode="auto">
            <a:xfrm>
              <a:off x="3917" y="2705"/>
              <a:ext cx="9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D</a:t>
              </a:r>
              <a:endParaRPr lang="en-US" altLang="ko-KR" sz="1800">
                <a:latin typeface="Helvetica" panose="020B0604020202020204" pitchFamily="34" charset="0"/>
                <a:ea typeface="굴림" panose="020B0600000101010101" pitchFamily="50" charset="-127"/>
              </a:endParaRPr>
            </a:p>
          </p:txBody>
        </p:sp>
        <p:sp>
          <p:nvSpPr>
            <p:cNvPr id="23685" name="Rectangle 134"/>
            <p:cNvSpPr>
              <a:spLocks noChangeArrowheads="1"/>
            </p:cNvSpPr>
            <p:nvPr/>
          </p:nvSpPr>
          <p:spPr bwMode="auto">
            <a:xfrm>
              <a:off x="5402" y="2498"/>
              <a:ext cx="9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90000"/>
                </a:lnSpc>
                <a:spcBef>
                  <a:spcPct val="50000"/>
                </a:spcBef>
                <a:buSzTx/>
                <a:buFontTx/>
                <a:buNone/>
              </a:pPr>
              <a:r>
                <a:rPr lang="en-US" altLang="ko-KR" sz="1600">
                  <a:solidFill>
                    <a:srgbClr val="000000"/>
                  </a:solidFill>
                  <a:latin typeface="Helvetica" panose="020B0604020202020204" pitchFamily="34" charset="0"/>
                  <a:ea typeface="굴림" panose="020B0600000101010101" pitchFamily="50" charset="-127"/>
                </a:rPr>
                <a:t>N</a:t>
              </a:r>
              <a:endParaRPr lang="en-US" altLang="ko-KR" sz="1800">
                <a:latin typeface="Helvetica" panose="020B0604020202020204" pitchFamily="34" charset="0"/>
                <a:ea typeface="굴림" panose="020B0600000101010101" pitchFamily="50" charset="-127"/>
              </a:endParaRPr>
            </a:p>
          </p:txBody>
        </p:sp>
        <p:pic>
          <p:nvPicPr>
            <p:cNvPr id="23686" name="Picture 1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87" name="Picture 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88"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89" name="Picture 1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90" name="Picture 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91" name="Rectangle 140"/>
            <p:cNvSpPr>
              <a:spLocks noChangeArrowheads="1"/>
            </p:cNvSpPr>
            <p:nvPr/>
          </p:nvSpPr>
          <p:spPr bwMode="auto">
            <a:xfrm>
              <a:off x="1238" y="2120"/>
              <a:ext cx="426" cy="879"/>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3692" name="Rectangle 141"/>
            <p:cNvSpPr>
              <a:spLocks noChangeArrowheads="1"/>
            </p:cNvSpPr>
            <p:nvPr/>
          </p:nvSpPr>
          <p:spPr bwMode="auto">
            <a:xfrm>
              <a:off x="719" y="2616"/>
              <a:ext cx="966" cy="40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3693" name="Rectangle 142"/>
            <p:cNvSpPr>
              <a:spLocks noChangeArrowheads="1"/>
            </p:cNvSpPr>
            <p:nvPr/>
          </p:nvSpPr>
          <p:spPr bwMode="auto">
            <a:xfrm>
              <a:off x="978" y="2378"/>
              <a:ext cx="426" cy="40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pic>
          <p:nvPicPr>
            <p:cNvPr id="23694" name="Picture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95"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96" name="Picture 1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0" y="2632"/>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97" name="Picture 1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 y="2394"/>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98"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99" name="Picture 1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00" name="Picture 1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 y="2860"/>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01" name="Rectangle 150"/>
            <p:cNvSpPr>
              <a:spLocks noChangeArrowheads="1"/>
            </p:cNvSpPr>
            <p:nvPr/>
          </p:nvSpPr>
          <p:spPr bwMode="auto">
            <a:xfrm>
              <a:off x="3024" y="2627"/>
              <a:ext cx="416" cy="3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pic>
          <p:nvPicPr>
            <p:cNvPr id="23702" name="Picture 1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9"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03" name="Rectangle 152"/>
            <p:cNvSpPr>
              <a:spLocks noChangeArrowheads="1"/>
            </p:cNvSpPr>
            <p:nvPr/>
          </p:nvSpPr>
          <p:spPr bwMode="auto">
            <a:xfrm>
              <a:off x="3003" y="2378"/>
              <a:ext cx="457" cy="40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3704" name="Line 153"/>
            <p:cNvSpPr>
              <a:spLocks noChangeShapeType="1"/>
            </p:cNvSpPr>
            <p:nvPr/>
          </p:nvSpPr>
          <p:spPr bwMode="auto">
            <a:xfrm>
              <a:off x="2707" y="2021"/>
              <a:ext cx="1" cy="2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05" name="Line 154"/>
            <p:cNvSpPr>
              <a:spLocks noChangeShapeType="1"/>
            </p:cNvSpPr>
            <p:nvPr/>
          </p:nvSpPr>
          <p:spPr bwMode="auto">
            <a:xfrm>
              <a:off x="3164" y="2021"/>
              <a:ext cx="1" cy="2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06" name="Line 155"/>
            <p:cNvSpPr>
              <a:spLocks noChangeShapeType="1"/>
            </p:cNvSpPr>
            <p:nvPr/>
          </p:nvSpPr>
          <p:spPr bwMode="auto">
            <a:xfrm>
              <a:off x="2707" y="2259"/>
              <a:ext cx="45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07" name="Line 156"/>
            <p:cNvSpPr>
              <a:spLocks noChangeShapeType="1"/>
            </p:cNvSpPr>
            <p:nvPr/>
          </p:nvSpPr>
          <p:spPr bwMode="auto">
            <a:xfrm flipV="1">
              <a:off x="2738" y="2860"/>
              <a:ext cx="1" cy="2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08" name="Line 157"/>
            <p:cNvSpPr>
              <a:spLocks noChangeShapeType="1"/>
            </p:cNvSpPr>
            <p:nvPr/>
          </p:nvSpPr>
          <p:spPr bwMode="auto">
            <a:xfrm flipV="1">
              <a:off x="3185" y="2860"/>
              <a:ext cx="1" cy="2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09" name="Line 158"/>
            <p:cNvSpPr>
              <a:spLocks noChangeShapeType="1"/>
            </p:cNvSpPr>
            <p:nvPr/>
          </p:nvSpPr>
          <p:spPr bwMode="auto">
            <a:xfrm>
              <a:off x="2738" y="2849"/>
              <a:ext cx="44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10" name="Line 159"/>
            <p:cNvSpPr>
              <a:spLocks noChangeShapeType="1"/>
            </p:cNvSpPr>
            <p:nvPr/>
          </p:nvSpPr>
          <p:spPr bwMode="auto">
            <a:xfrm>
              <a:off x="2375" y="2777"/>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11" name="Line 160"/>
            <p:cNvSpPr>
              <a:spLocks noChangeShapeType="1"/>
            </p:cNvSpPr>
            <p:nvPr/>
          </p:nvSpPr>
          <p:spPr bwMode="auto">
            <a:xfrm>
              <a:off x="2375" y="2332"/>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12" name="Line 161"/>
            <p:cNvSpPr>
              <a:spLocks noChangeShapeType="1"/>
            </p:cNvSpPr>
            <p:nvPr/>
          </p:nvSpPr>
          <p:spPr bwMode="auto">
            <a:xfrm flipV="1">
              <a:off x="2614" y="2332"/>
              <a:ext cx="1" cy="44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13" name="Line 162"/>
            <p:cNvSpPr>
              <a:spLocks noChangeShapeType="1"/>
            </p:cNvSpPr>
            <p:nvPr/>
          </p:nvSpPr>
          <p:spPr bwMode="auto">
            <a:xfrm flipH="1">
              <a:off x="3268" y="2342"/>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14" name="Line 163"/>
            <p:cNvSpPr>
              <a:spLocks noChangeShapeType="1"/>
            </p:cNvSpPr>
            <p:nvPr/>
          </p:nvSpPr>
          <p:spPr bwMode="auto">
            <a:xfrm flipH="1">
              <a:off x="3268" y="2787"/>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715" name="Line 164"/>
            <p:cNvSpPr>
              <a:spLocks noChangeShapeType="1"/>
            </p:cNvSpPr>
            <p:nvPr/>
          </p:nvSpPr>
          <p:spPr bwMode="auto">
            <a:xfrm>
              <a:off x="3258" y="2342"/>
              <a:ext cx="1" cy="44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23716" name="Picture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5"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17" name="Picture 1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4"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18" name="Picture 1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 y="2384"/>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19" name="Picture 1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5" y="2384"/>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0" name="Picture 1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4" y="2384"/>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1" name="Picture 1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 y="2135"/>
              <a:ext cx="40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2" name="Picture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5"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3" name="Picture 1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4"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4" name="Picture 1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 y="2384"/>
              <a:ext cx="4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5" name="Picture 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 y="2135"/>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726" name="Picture 1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 y="2870"/>
              <a:ext cx="4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27" name="Rectangle 176"/>
            <p:cNvSpPr>
              <a:spLocks noChangeArrowheads="1"/>
            </p:cNvSpPr>
            <p:nvPr/>
          </p:nvSpPr>
          <p:spPr bwMode="auto">
            <a:xfrm>
              <a:off x="4810" y="2130"/>
              <a:ext cx="135" cy="88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grpSp>
    </p:spTree>
    <p:extLst>
      <p:ext uri="{BB962C8B-B14F-4D97-AF65-F5344CB8AC3E}">
        <p14:creationId xmlns:p14="http://schemas.microsoft.com/office/powerpoint/2010/main" val="195890235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451350" y="1333500"/>
            <a:ext cx="838200" cy="9144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0"/>
              </a:spcBef>
              <a:buSzTx/>
              <a:buFontTx/>
              <a:buNone/>
            </a:pPr>
            <a:endParaRPr lang="ko-KR" altLang="ko-KR" b="0">
              <a:latin typeface="Times New Roman" panose="02020603050405020304" pitchFamily="18" charset="0"/>
              <a:ea typeface="굴림" panose="020B0600000101010101" pitchFamily="50" charset="-127"/>
            </a:endParaRPr>
          </a:p>
        </p:txBody>
      </p:sp>
      <p:sp>
        <p:nvSpPr>
          <p:cNvPr id="24579" name="Text Box 3"/>
          <p:cNvSpPr txBox="1">
            <a:spLocks noChangeArrowheads="1"/>
          </p:cNvSpPr>
          <p:nvPr/>
        </p:nvSpPr>
        <p:spPr bwMode="auto">
          <a:xfrm>
            <a:off x="4511675" y="1447800"/>
            <a:ext cx="914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D     Q  </a:t>
            </a:r>
          </a:p>
        </p:txBody>
      </p:sp>
      <p:sp>
        <p:nvSpPr>
          <p:cNvPr id="24580" name="Text Box 4"/>
          <p:cNvSpPr txBox="1">
            <a:spLocks noChangeArrowheads="1"/>
          </p:cNvSpPr>
          <p:nvPr/>
        </p:nvSpPr>
        <p:spPr bwMode="auto">
          <a:xfrm>
            <a:off x="4968875" y="1828800"/>
            <a:ext cx="3492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Q</a:t>
            </a:r>
          </a:p>
        </p:txBody>
      </p:sp>
      <p:sp>
        <p:nvSpPr>
          <p:cNvPr id="24581" name="Oval 5"/>
          <p:cNvSpPr>
            <a:spLocks noChangeArrowheads="1"/>
          </p:cNvSpPr>
          <p:nvPr/>
        </p:nvSpPr>
        <p:spPr bwMode="auto">
          <a:xfrm>
            <a:off x="5289550" y="2019300"/>
            <a:ext cx="152400" cy="152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582" name="Freeform 6"/>
          <p:cNvSpPr>
            <a:spLocks/>
          </p:cNvSpPr>
          <p:nvPr/>
        </p:nvSpPr>
        <p:spPr bwMode="auto">
          <a:xfrm>
            <a:off x="4451350" y="1866900"/>
            <a:ext cx="152400" cy="304800"/>
          </a:xfrm>
          <a:custGeom>
            <a:avLst/>
            <a:gdLst>
              <a:gd name="T0" fmla="*/ 0 w 96"/>
              <a:gd name="T1" fmla="*/ 0 h 192"/>
              <a:gd name="T2" fmla="*/ 241935000 w 96"/>
              <a:gd name="T3" fmla="*/ 241935000 h 192"/>
              <a:gd name="T4" fmla="*/ 0 w 96"/>
              <a:gd name="T5" fmla="*/ 483870000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96"/>
                </a:lnTo>
                <a:lnTo>
                  <a:pt x="0" y="192"/>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83" name="Oval 7"/>
          <p:cNvSpPr>
            <a:spLocks noChangeArrowheads="1"/>
          </p:cNvSpPr>
          <p:nvPr/>
        </p:nvSpPr>
        <p:spPr bwMode="auto">
          <a:xfrm>
            <a:off x="4756150" y="2095500"/>
            <a:ext cx="152400" cy="152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584" name="Freeform 8"/>
          <p:cNvSpPr>
            <a:spLocks/>
          </p:cNvSpPr>
          <p:nvPr/>
        </p:nvSpPr>
        <p:spPr bwMode="auto">
          <a:xfrm>
            <a:off x="4070350" y="2247900"/>
            <a:ext cx="762000" cy="228600"/>
          </a:xfrm>
          <a:custGeom>
            <a:avLst/>
            <a:gdLst>
              <a:gd name="T0" fmla="*/ 1209675000 w 480"/>
              <a:gd name="T1" fmla="*/ 0 h 144"/>
              <a:gd name="T2" fmla="*/ 1209675000 w 480"/>
              <a:gd name="T3" fmla="*/ 362902500 h 144"/>
              <a:gd name="T4" fmla="*/ 0 w 480"/>
              <a:gd name="T5" fmla="*/ 362902500 h 144"/>
              <a:gd name="T6" fmla="*/ 0 60000 65536"/>
              <a:gd name="T7" fmla="*/ 0 60000 65536"/>
              <a:gd name="T8" fmla="*/ 0 60000 65536"/>
            </a:gdLst>
            <a:ahLst/>
            <a:cxnLst>
              <a:cxn ang="T6">
                <a:pos x="T0" y="T1"/>
              </a:cxn>
              <a:cxn ang="T7">
                <a:pos x="T2" y="T3"/>
              </a:cxn>
              <a:cxn ang="T8">
                <a:pos x="T4" y="T5"/>
              </a:cxn>
            </a:cxnLst>
            <a:rect l="0" t="0" r="r" b="b"/>
            <a:pathLst>
              <a:path w="480" h="144">
                <a:moveTo>
                  <a:pt x="480" y="0"/>
                </a:moveTo>
                <a:lnTo>
                  <a:pt x="480" y="144"/>
                </a:lnTo>
                <a:lnTo>
                  <a:pt x="0" y="144"/>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85" name="Text Box 9"/>
          <p:cNvSpPr txBox="1">
            <a:spLocks noChangeArrowheads="1"/>
          </p:cNvSpPr>
          <p:nvPr/>
        </p:nvSpPr>
        <p:spPr bwMode="auto">
          <a:xfrm>
            <a:off x="4679950" y="1866900"/>
            <a:ext cx="3032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400" b="0">
                <a:latin typeface="Times New Roman" panose="02020603050405020304" pitchFamily="18" charset="0"/>
                <a:ea typeface="굴림" panose="020B0600000101010101" pitchFamily="50" charset="-127"/>
              </a:rPr>
              <a:t>R</a:t>
            </a:r>
          </a:p>
        </p:txBody>
      </p:sp>
      <p:sp>
        <p:nvSpPr>
          <p:cNvPr id="24586" name="Line 10"/>
          <p:cNvSpPr>
            <a:spLocks noChangeShapeType="1"/>
          </p:cNvSpPr>
          <p:nvPr/>
        </p:nvSpPr>
        <p:spPr bwMode="auto">
          <a:xfrm>
            <a:off x="5426075" y="2133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87" name="Line 11"/>
          <p:cNvSpPr>
            <a:spLocks noChangeShapeType="1"/>
          </p:cNvSpPr>
          <p:nvPr/>
        </p:nvSpPr>
        <p:spPr bwMode="auto">
          <a:xfrm flipH="1">
            <a:off x="3902075" y="1600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88" name="Rectangle 12"/>
          <p:cNvSpPr>
            <a:spLocks noChangeArrowheads="1"/>
          </p:cNvSpPr>
          <p:nvPr/>
        </p:nvSpPr>
        <p:spPr bwMode="auto">
          <a:xfrm>
            <a:off x="4359275" y="3733800"/>
            <a:ext cx="838200" cy="9144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0"/>
              </a:spcBef>
              <a:buSzTx/>
              <a:buFontTx/>
              <a:buNone/>
            </a:pPr>
            <a:endParaRPr lang="ko-KR" altLang="ko-KR" b="0">
              <a:latin typeface="Times New Roman" panose="02020603050405020304" pitchFamily="18" charset="0"/>
              <a:ea typeface="굴림" panose="020B0600000101010101" pitchFamily="50" charset="-127"/>
            </a:endParaRPr>
          </a:p>
        </p:txBody>
      </p:sp>
      <p:sp>
        <p:nvSpPr>
          <p:cNvPr id="24589" name="Text Box 13"/>
          <p:cNvSpPr txBox="1">
            <a:spLocks noChangeArrowheads="1"/>
          </p:cNvSpPr>
          <p:nvPr/>
        </p:nvSpPr>
        <p:spPr bwMode="auto">
          <a:xfrm>
            <a:off x="4419600" y="3848100"/>
            <a:ext cx="914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D     Q  </a:t>
            </a:r>
          </a:p>
        </p:txBody>
      </p:sp>
      <p:sp>
        <p:nvSpPr>
          <p:cNvPr id="24590" name="Text Box 14"/>
          <p:cNvSpPr txBox="1">
            <a:spLocks noChangeArrowheads="1"/>
          </p:cNvSpPr>
          <p:nvPr/>
        </p:nvSpPr>
        <p:spPr bwMode="auto">
          <a:xfrm>
            <a:off x="4876800" y="4229100"/>
            <a:ext cx="3492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imes New Roman" panose="02020603050405020304" pitchFamily="18" charset="0"/>
                <a:ea typeface="굴림" panose="020B0600000101010101" pitchFamily="50" charset="-127"/>
              </a:rPr>
              <a:t>Q</a:t>
            </a:r>
          </a:p>
        </p:txBody>
      </p:sp>
      <p:sp>
        <p:nvSpPr>
          <p:cNvPr id="24591" name="Oval 15"/>
          <p:cNvSpPr>
            <a:spLocks noChangeArrowheads="1"/>
          </p:cNvSpPr>
          <p:nvPr/>
        </p:nvSpPr>
        <p:spPr bwMode="auto">
          <a:xfrm>
            <a:off x="5197475" y="4419600"/>
            <a:ext cx="152400" cy="152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592" name="Freeform 16"/>
          <p:cNvSpPr>
            <a:spLocks/>
          </p:cNvSpPr>
          <p:nvPr/>
        </p:nvSpPr>
        <p:spPr bwMode="auto">
          <a:xfrm>
            <a:off x="4359275" y="4267200"/>
            <a:ext cx="152400" cy="304800"/>
          </a:xfrm>
          <a:custGeom>
            <a:avLst/>
            <a:gdLst>
              <a:gd name="T0" fmla="*/ 0 w 96"/>
              <a:gd name="T1" fmla="*/ 0 h 192"/>
              <a:gd name="T2" fmla="*/ 241935000 w 96"/>
              <a:gd name="T3" fmla="*/ 241935000 h 192"/>
              <a:gd name="T4" fmla="*/ 0 w 96"/>
              <a:gd name="T5" fmla="*/ 483870000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96"/>
                </a:lnTo>
                <a:lnTo>
                  <a:pt x="0" y="192"/>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93" name="Line 17"/>
          <p:cNvSpPr>
            <a:spLocks noChangeShapeType="1"/>
          </p:cNvSpPr>
          <p:nvPr/>
        </p:nvSpPr>
        <p:spPr bwMode="auto">
          <a:xfrm flipH="1">
            <a:off x="3597275" y="4419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94" name="Oval 18"/>
          <p:cNvSpPr>
            <a:spLocks noChangeArrowheads="1"/>
          </p:cNvSpPr>
          <p:nvPr/>
        </p:nvSpPr>
        <p:spPr bwMode="auto">
          <a:xfrm>
            <a:off x="4664075" y="4495800"/>
            <a:ext cx="152400" cy="152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595" name="Freeform 19"/>
          <p:cNvSpPr>
            <a:spLocks/>
          </p:cNvSpPr>
          <p:nvPr/>
        </p:nvSpPr>
        <p:spPr bwMode="auto">
          <a:xfrm>
            <a:off x="3978275" y="4648200"/>
            <a:ext cx="762000" cy="228600"/>
          </a:xfrm>
          <a:custGeom>
            <a:avLst/>
            <a:gdLst>
              <a:gd name="T0" fmla="*/ 1209675000 w 480"/>
              <a:gd name="T1" fmla="*/ 0 h 144"/>
              <a:gd name="T2" fmla="*/ 1209675000 w 480"/>
              <a:gd name="T3" fmla="*/ 362902500 h 144"/>
              <a:gd name="T4" fmla="*/ 0 w 480"/>
              <a:gd name="T5" fmla="*/ 362902500 h 144"/>
              <a:gd name="T6" fmla="*/ 0 60000 65536"/>
              <a:gd name="T7" fmla="*/ 0 60000 65536"/>
              <a:gd name="T8" fmla="*/ 0 60000 65536"/>
            </a:gdLst>
            <a:ahLst/>
            <a:cxnLst>
              <a:cxn ang="T6">
                <a:pos x="T0" y="T1"/>
              </a:cxn>
              <a:cxn ang="T7">
                <a:pos x="T2" y="T3"/>
              </a:cxn>
              <a:cxn ang="T8">
                <a:pos x="T4" y="T5"/>
              </a:cxn>
            </a:cxnLst>
            <a:rect l="0" t="0" r="r" b="b"/>
            <a:pathLst>
              <a:path w="480" h="144">
                <a:moveTo>
                  <a:pt x="480" y="0"/>
                </a:moveTo>
                <a:lnTo>
                  <a:pt x="480" y="144"/>
                </a:lnTo>
                <a:lnTo>
                  <a:pt x="0" y="144"/>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96" name="Text Box 20"/>
          <p:cNvSpPr txBox="1">
            <a:spLocks noChangeArrowheads="1"/>
          </p:cNvSpPr>
          <p:nvPr/>
        </p:nvSpPr>
        <p:spPr bwMode="auto">
          <a:xfrm>
            <a:off x="4587875" y="4267200"/>
            <a:ext cx="30321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400" b="0">
                <a:latin typeface="Times New Roman" panose="02020603050405020304" pitchFamily="18" charset="0"/>
                <a:ea typeface="굴림" panose="020B0600000101010101" pitchFamily="50" charset="-127"/>
              </a:rPr>
              <a:t>R</a:t>
            </a:r>
          </a:p>
        </p:txBody>
      </p:sp>
      <p:sp>
        <p:nvSpPr>
          <p:cNvPr id="24597" name="Line 21"/>
          <p:cNvSpPr>
            <a:spLocks noChangeShapeType="1"/>
          </p:cNvSpPr>
          <p:nvPr/>
        </p:nvSpPr>
        <p:spPr bwMode="auto">
          <a:xfrm>
            <a:off x="5334000" y="45339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98" name="Line 22"/>
          <p:cNvSpPr>
            <a:spLocks noChangeShapeType="1"/>
          </p:cNvSpPr>
          <p:nvPr/>
        </p:nvSpPr>
        <p:spPr bwMode="auto">
          <a:xfrm flipH="1">
            <a:off x="3810000" y="40005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599" name="AutoShape 23"/>
          <p:cNvSpPr>
            <a:spLocks noChangeArrowheads="1"/>
          </p:cNvSpPr>
          <p:nvPr/>
        </p:nvSpPr>
        <p:spPr bwMode="auto">
          <a:xfrm flipH="1">
            <a:off x="3140075" y="1295400"/>
            <a:ext cx="762000" cy="609600"/>
          </a:xfrm>
          <a:prstGeom prst="moon">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0" name="AutoShape 24"/>
          <p:cNvSpPr>
            <a:spLocks noChangeArrowheads="1"/>
          </p:cNvSpPr>
          <p:nvPr/>
        </p:nvSpPr>
        <p:spPr bwMode="auto">
          <a:xfrm flipH="1">
            <a:off x="3063875" y="3657600"/>
            <a:ext cx="762000" cy="609600"/>
          </a:xfrm>
          <a:prstGeom prst="moon">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1" name="Freeform 25"/>
          <p:cNvSpPr>
            <a:spLocks/>
          </p:cNvSpPr>
          <p:nvPr/>
        </p:nvSpPr>
        <p:spPr bwMode="auto">
          <a:xfrm>
            <a:off x="2606675" y="914400"/>
            <a:ext cx="3200400" cy="685800"/>
          </a:xfrm>
          <a:custGeom>
            <a:avLst/>
            <a:gdLst>
              <a:gd name="T0" fmla="*/ 1088707500 w 2016"/>
              <a:gd name="T1" fmla="*/ 725805000 h 432"/>
              <a:gd name="T2" fmla="*/ 0 w 2016"/>
              <a:gd name="T3" fmla="*/ 725805000 h 432"/>
              <a:gd name="T4" fmla="*/ 0 w 2016"/>
              <a:gd name="T5" fmla="*/ 0 h 432"/>
              <a:gd name="T6" fmla="*/ 2147483646 w 2016"/>
              <a:gd name="T7" fmla="*/ 0 h 432"/>
              <a:gd name="T8" fmla="*/ 2147483646 w 2016"/>
              <a:gd name="T9" fmla="*/ 1088707500 h 432"/>
              <a:gd name="T10" fmla="*/ 2147483646 w 2016"/>
              <a:gd name="T11" fmla="*/ 108870750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6" h="432">
                <a:moveTo>
                  <a:pt x="432" y="288"/>
                </a:moveTo>
                <a:lnTo>
                  <a:pt x="0" y="288"/>
                </a:lnTo>
                <a:lnTo>
                  <a:pt x="0" y="0"/>
                </a:lnTo>
                <a:lnTo>
                  <a:pt x="2016" y="0"/>
                </a:lnTo>
                <a:lnTo>
                  <a:pt x="2016" y="432"/>
                </a:lnTo>
                <a:lnTo>
                  <a:pt x="1680" y="432"/>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02" name="AutoShape 26"/>
          <p:cNvSpPr>
            <a:spLocks noChangeArrowheads="1"/>
          </p:cNvSpPr>
          <p:nvPr/>
        </p:nvSpPr>
        <p:spPr bwMode="auto">
          <a:xfrm>
            <a:off x="6569075" y="2438400"/>
            <a:ext cx="609600" cy="609600"/>
          </a:xfrm>
          <a:prstGeom prst="flowChartDelay">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3" name="AutoShape 27"/>
          <p:cNvSpPr>
            <a:spLocks noChangeArrowheads="1"/>
          </p:cNvSpPr>
          <p:nvPr/>
        </p:nvSpPr>
        <p:spPr bwMode="auto">
          <a:xfrm>
            <a:off x="1997075" y="4953000"/>
            <a:ext cx="609600" cy="609600"/>
          </a:xfrm>
          <a:prstGeom prst="flowChartDelay">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4" name="AutoShape 28"/>
          <p:cNvSpPr>
            <a:spLocks noChangeArrowheads="1"/>
          </p:cNvSpPr>
          <p:nvPr/>
        </p:nvSpPr>
        <p:spPr bwMode="auto">
          <a:xfrm>
            <a:off x="1997075" y="4191000"/>
            <a:ext cx="609600" cy="609600"/>
          </a:xfrm>
          <a:prstGeom prst="flowChartDelay">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5" name="AutoShape 29"/>
          <p:cNvSpPr>
            <a:spLocks noChangeArrowheads="1"/>
          </p:cNvSpPr>
          <p:nvPr/>
        </p:nvSpPr>
        <p:spPr bwMode="auto">
          <a:xfrm>
            <a:off x="1997075" y="3429000"/>
            <a:ext cx="609600" cy="609600"/>
          </a:xfrm>
          <a:prstGeom prst="flowChartDelay">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6" name="AutoShape 30"/>
          <p:cNvSpPr>
            <a:spLocks noChangeArrowheads="1"/>
          </p:cNvSpPr>
          <p:nvPr/>
        </p:nvSpPr>
        <p:spPr bwMode="auto">
          <a:xfrm>
            <a:off x="1997075" y="2667000"/>
            <a:ext cx="609600" cy="609600"/>
          </a:xfrm>
          <a:prstGeom prst="flowChartDelay">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7" name="AutoShape 31"/>
          <p:cNvSpPr>
            <a:spLocks noChangeArrowheads="1"/>
          </p:cNvSpPr>
          <p:nvPr/>
        </p:nvSpPr>
        <p:spPr bwMode="auto">
          <a:xfrm>
            <a:off x="1997075" y="1905000"/>
            <a:ext cx="609600" cy="609600"/>
          </a:xfrm>
          <a:prstGeom prst="flowChartDelay">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endParaRPr lang="ko-KR" altLang="en-US">
              <a:solidFill>
                <a:schemeClr val="accent1"/>
              </a:solidFill>
              <a:ea typeface="굴림" panose="020B0600000101010101" pitchFamily="50" charset="-127"/>
            </a:endParaRPr>
          </a:p>
        </p:txBody>
      </p:sp>
      <p:sp>
        <p:nvSpPr>
          <p:cNvPr id="24608" name="Freeform 32"/>
          <p:cNvSpPr>
            <a:spLocks/>
          </p:cNvSpPr>
          <p:nvPr/>
        </p:nvSpPr>
        <p:spPr bwMode="auto">
          <a:xfrm>
            <a:off x="2606675" y="1828800"/>
            <a:ext cx="685800" cy="381000"/>
          </a:xfrm>
          <a:custGeom>
            <a:avLst/>
            <a:gdLst>
              <a:gd name="T0" fmla="*/ 1088707500 w 432"/>
              <a:gd name="T1" fmla="*/ 0 h 240"/>
              <a:gd name="T2" fmla="*/ 483870000 w 432"/>
              <a:gd name="T3" fmla="*/ 0 h 240"/>
              <a:gd name="T4" fmla="*/ 483870000 w 432"/>
              <a:gd name="T5" fmla="*/ 604837500 h 240"/>
              <a:gd name="T6" fmla="*/ 0 w 432"/>
              <a:gd name="T7" fmla="*/ 60483750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240">
                <a:moveTo>
                  <a:pt x="432" y="0"/>
                </a:moveTo>
                <a:lnTo>
                  <a:pt x="192" y="0"/>
                </a:lnTo>
                <a:lnTo>
                  <a:pt x="192" y="240"/>
                </a:lnTo>
                <a:lnTo>
                  <a:pt x="0" y="24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09" name="Freeform 35"/>
          <p:cNvSpPr>
            <a:spLocks/>
          </p:cNvSpPr>
          <p:nvPr/>
        </p:nvSpPr>
        <p:spPr bwMode="auto">
          <a:xfrm>
            <a:off x="2606675" y="2971800"/>
            <a:ext cx="457200" cy="685800"/>
          </a:xfrm>
          <a:custGeom>
            <a:avLst/>
            <a:gdLst>
              <a:gd name="T0" fmla="*/ 0 w 288"/>
              <a:gd name="T1" fmla="*/ 0 h 432"/>
              <a:gd name="T2" fmla="*/ 483870000 w 288"/>
              <a:gd name="T3" fmla="*/ 0 h 432"/>
              <a:gd name="T4" fmla="*/ 483870000 w 288"/>
              <a:gd name="T5" fmla="*/ 1088707500 h 432"/>
              <a:gd name="T6" fmla="*/ 725805000 w 288"/>
              <a:gd name="T7" fmla="*/ 108870750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0"/>
                </a:moveTo>
                <a:lnTo>
                  <a:pt x="192" y="0"/>
                </a:lnTo>
                <a:lnTo>
                  <a:pt x="192" y="432"/>
                </a:lnTo>
                <a:lnTo>
                  <a:pt x="288" y="432"/>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0" name="Freeform 36"/>
          <p:cNvSpPr>
            <a:spLocks/>
          </p:cNvSpPr>
          <p:nvPr/>
        </p:nvSpPr>
        <p:spPr bwMode="auto">
          <a:xfrm>
            <a:off x="2606675" y="3733800"/>
            <a:ext cx="609600" cy="1588"/>
          </a:xfrm>
          <a:custGeom>
            <a:avLst/>
            <a:gdLst>
              <a:gd name="T0" fmla="*/ 0 w 384"/>
              <a:gd name="T1" fmla="*/ 0 h 1"/>
              <a:gd name="T2" fmla="*/ 241935000 w 384"/>
              <a:gd name="T3" fmla="*/ 0 h 1"/>
              <a:gd name="T4" fmla="*/ 967740000 w 384"/>
              <a:gd name="T5" fmla="*/ 0 h 1"/>
              <a:gd name="T6" fmla="*/ 0 60000 65536"/>
              <a:gd name="T7" fmla="*/ 0 60000 65536"/>
              <a:gd name="T8" fmla="*/ 0 60000 65536"/>
            </a:gdLst>
            <a:ahLst/>
            <a:cxnLst>
              <a:cxn ang="T6">
                <a:pos x="T0" y="T1"/>
              </a:cxn>
              <a:cxn ang="T7">
                <a:pos x="T2" y="T3"/>
              </a:cxn>
              <a:cxn ang="T8">
                <a:pos x="T4" y="T5"/>
              </a:cxn>
            </a:cxnLst>
            <a:rect l="0" t="0" r="r" b="b"/>
            <a:pathLst>
              <a:path w="384" h="1">
                <a:moveTo>
                  <a:pt x="0" y="0"/>
                </a:moveTo>
                <a:lnTo>
                  <a:pt x="96" y="0"/>
                </a:lnTo>
                <a:lnTo>
                  <a:pt x="384"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1" name="Freeform 37"/>
          <p:cNvSpPr>
            <a:spLocks/>
          </p:cNvSpPr>
          <p:nvPr/>
        </p:nvSpPr>
        <p:spPr bwMode="auto">
          <a:xfrm>
            <a:off x="2606675" y="4038600"/>
            <a:ext cx="838200" cy="457200"/>
          </a:xfrm>
          <a:custGeom>
            <a:avLst/>
            <a:gdLst>
              <a:gd name="T0" fmla="*/ 0 w 528"/>
              <a:gd name="T1" fmla="*/ 725805000 h 288"/>
              <a:gd name="T2" fmla="*/ 241935000 w 528"/>
              <a:gd name="T3" fmla="*/ 725805000 h 288"/>
              <a:gd name="T4" fmla="*/ 241935000 w 528"/>
              <a:gd name="T5" fmla="*/ 0 h 288"/>
              <a:gd name="T6" fmla="*/ 1330642500 w 528"/>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288">
                <a:moveTo>
                  <a:pt x="0" y="288"/>
                </a:moveTo>
                <a:lnTo>
                  <a:pt x="96" y="288"/>
                </a:lnTo>
                <a:lnTo>
                  <a:pt x="96" y="0"/>
                </a:lnTo>
                <a:lnTo>
                  <a:pt x="528"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2" name="Freeform 38"/>
          <p:cNvSpPr>
            <a:spLocks/>
          </p:cNvSpPr>
          <p:nvPr/>
        </p:nvSpPr>
        <p:spPr bwMode="auto">
          <a:xfrm>
            <a:off x="2606675" y="4191000"/>
            <a:ext cx="609600" cy="1066800"/>
          </a:xfrm>
          <a:custGeom>
            <a:avLst/>
            <a:gdLst>
              <a:gd name="T0" fmla="*/ 0 w 384"/>
              <a:gd name="T1" fmla="*/ 1693545000 h 672"/>
              <a:gd name="T2" fmla="*/ 362902500 w 384"/>
              <a:gd name="T3" fmla="*/ 1693545000 h 672"/>
              <a:gd name="T4" fmla="*/ 362902500 w 384"/>
              <a:gd name="T5" fmla="*/ 0 h 672"/>
              <a:gd name="T6" fmla="*/ 967740000 w 384"/>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672">
                <a:moveTo>
                  <a:pt x="0" y="672"/>
                </a:moveTo>
                <a:lnTo>
                  <a:pt x="144" y="672"/>
                </a:lnTo>
                <a:lnTo>
                  <a:pt x="144" y="0"/>
                </a:lnTo>
                <a:lnTo>
                  <a:pt x="384"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3" name="Line 39"/>
          <p:cNvSpPr>
            <a:spLocks noChangeShapeType="1"/>
          </p:cNvSpPr>
          <p:nvPr/>
        </p:nvSpPr>
        <p:spPr bwMode="auto">
          <a:xfrm flipH="1">
            <a:off x="1768475" y="510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4" name="Line 40"/>
          <p:cNvSpPr>
            <a:spLocks noChangeShapeType="1"/>
          </p:cNvSpPr>
          <p:nvPr/>
        </p:nvSpPr>
        <p:spPr bwMode="auto">
          <a:xfrm flipH="1">
            <a:off x="1692275" y="5410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5" name="Line 41"/>
          <p:cNvSpPr>
            <a:spLocks noChangeShapeType="1"/>
          </p:cNvSpPr>
          <p:nvPr/>
        </p:nvSpPr>
        <p:spPr bwMode="auto">
          <a:xfrm flipH="1">
            <a:off x="1768475" y="4648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6" name="Line 42"/>
          <p:cNvSpPr>
            <a:spLocks noChangeShapeType="1"/>
          </p:cNvSpPr>
          <p:nvPr/>
        </p:nvSpPr>
        <p:spPr bwMode="auto">
          <a:xfrm flipH="1">
            <a:off x="1768475" y="4343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7" name="Line 43"/>
          <p:cNvSpPr>
            <a:spLocks noChangeShapeType="1"/>
          </p:cNvSpPr>
          <p:nvPr/>
        </p:nvSpPr>
        <p:spPr bwMode="auto">
          <a:xfrm flipH="1">
            <a:off x="1768475" y="3886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8" name="Line 44"/>
          <p:cNvSpPr>
            <a:spLocks noChangeShapeType="1"/>
          </p:cNvSpPr>
          <p:nvPr/>
        </p:nvSpPr>
        <p:spPr bwMode="auto">
          <a:xfrm flipH="1">
            <a:off x="1768475" y="3581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19" name="Line 45"/>
          <p:cNvSpPr>
            <a:spLocks noChangeShapeType="1"/>
          </p:cNvSpPr>
          <p:nvPr/>
        </p:nvSpPr>
        <p:spPr bwMode="auto">
          <a:xfrm flipH="1">
            <a:off x="1768475" y="3124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20" name="Line 46"/>
          <p:cNvSpPr>
            <a:spLocks noChangeShapeType="1"/>
          </p:cNvSpPr>
          <p:nvPr/>
        </p:nvSpPr>
        <p:spPr bwMode="auto">
          <a:xfrm flipH="1">
            <a:off x="1768475" y="2819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21" name="Line 47"/>
          <p:cNvSpPr>
            <a:spLocks noChangeShapeType="1"/>
          </p:cNvSpPr>
          <p:nvPr/>
        </p:nvSpPr>
        <p:spPr bwMode="auto">
          <a:xfrm flipH="1">
            <a:off x="1768475" y="2362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22" name="Line 48"/>
          <p:cNvSpPr>
            <a:spLocks noChangeShapeType="1"/>
          </p:cNvSpPr>
          <p:nvPr/>
        </p:nvSpPr>
        <p:spPr bwMode="auto">
          <a:xfrm flipH="1">
            <a:off x="1692275" y="1981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23" name="Text Box 49"/>
          <p:cNvSpPr txBox="1">
            <a:spLocks noChangeArrowheads="1"/>
          </p:cNvSpPr>
          <p:nvPr/>
        </p:nvSpPr>
        <p:spPr bwMode="auto">
          <a:xfrm>
            <a:off x="1447800" y="16621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0</a:t>
            </a:r>
            <a:endParaRPr lang="en-US" altLang="ko-KR" sz="1600" b="0">
              <a:latin typeface="Times New Roman" panose="02020603050405020304" pitchFamily="18" charset="0"/>
              <a:ea typeface="굴림" panose="020B0600000101010101" pitchFamily="50" charset="-127"/>
            </a:endParaRPr>
          </a:p>
        </p:txBody>
      </p:sp>
      <p:sp>
        <p:nvSpPr>
          <p:cNvPr id="24624" name="Text Box 50"/>
          <p:cNvSpPr txBox="1">
            <a:spLocks noChangeArrowheads="1"/>
          </p:cNvSpPr>
          <p:nvPr/>
        </p:nvSpPr>
        <p:spPr bwMode="auto">
          <a:xfrm>
            <a:off x="1447800" y="2271713"/>
            <a:ext cx="33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N</a:t>
            </a:r>
          </a:p>
        </p:txBody>
      </p:sp>
      <p:sp>
        <p:nvSpPr>
          <p:cNvPr id="24625" name="Text Box 51"/>
          <p:cNvSpPr txBox="1">
            <a:spLocks noChangeArrowheads="1"/>
          </p:cNvSpPr>
          <p:nvPr/>
        </p:nvSpPr>
        <p:spPr bwMode="auto">
          <a:xfrm>
            <a:off x="1447800" y="2652713"/>
            <a:ext cx="33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N</a:t>
            </a:r>
          </a:p>
        </p:txBody>
      </p:sp>
      <p:sp>
        <p:nvSpPr>
          <p:cNvPr id="24626" name="Text Box 52"/>
          <p:cNvSpPr txBox="1">
            <a:spLocks noChangeArrowheads="1"/>
          </p:cNvSpPr>
          <p:nvPr/>
        </p:nvSpPr>
        <p:spPr bwMode="auto">
          <a:xfrm>
            <a:off x="1447800" y="33385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0</a:t>
            </a:r>
            <a:endParaRPr lang="en-US" altLang="ko-KR" sz="1600" b="0">
              <a:latin typeface="Times New Roman" panose="02020603050405020304" pitchFamily="18" charset="0"/>
              <a:ea typeface="굴림" panose="020B0600000101010101" pitchFamily="50" charset="-127"/>
            </a:endParaRPr>
          </a:p>
        </p:txBody>
      </p:sp>
      <p:sp>
        <p:nvSpPr>
          <p:cNvPr id="24627" name="Text Box 53"/>
          <p:cNvSpPr txBox="1">
            <a:spLocks noChangeArrowheads="1"/>
          </p:cNvSpPr>
          <p:nvPr/>
        </p:nvSpPr>
        <p:spPr bwMode="auto">
          <a:xfrm>
            <a:off x="1371600" y="41767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1</a:t>
            </a:r>
            <a:endParaRPr lang="en-US" altLang="ko-KR" sz="1600" b="0">
              <a:latin typeface="Times New Roman" panose="02020603050405020304" pitchFamily="18" charset="0"/>
              <a:ea typeface="굴림" panose="020B0600000101010101" pitchFamily="50" charset="-127"/>
            </a:endParaRPr>
          </a:p>
        </p:txBody>
      </p:sp>
      <p:sp>
        <p:nvSpPr>
          <p:cNvPr id="24628" name="Text Box 54"/>
          <p:cNvSpPr txBox="1">
            <a:spLocks noChangeArrowheads="1"/>
          </p:cNvSpPr>
          <p:nvPr/>
        </p:nvSpPr>
        <p:spPr bwMode="auto">
          <a:xfrm>
            <a:off x="1447800" y="4481513"/>
            <a:ext cx="33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N</a:t>
            </a:r>
          </a:p>
        </p:txBody>
      </p:sp>
      <p:sp>
        <p:nvSpPr>
          <p:cNvPr id="24629" name="Text Box 55"/>
          <p:cNvSpPr txBox="1">
            <a:spLocks noChangeArrowheads="1"/>
          </p:cNvSpPr>
          <p:nvPr/>
        </p:nvSpPr>
        <p:spPr bwMode="auto">
          <a:xfrm>
            <a:off x="1371600" y="49387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1</a:t>
            </a:r>
            <a:endParaRPr lang="en-US" altLang="ko-KR" sz="1600" b="0">
              <a:latin typeface="Times New Roman" panose="02020603050405020304" pitchFamily="18" charset="0"/>
              <a:ea typeface="굴림" panose="020B0600000101010101" pitchFamily="50" charset="-127"/>
            </a:endParaRPr>
          </a:p>
        </p:txBody>
      </p:sp>
      <p:sp>
        <p:nvSpPr>
          <p:cNvPr id="24630" name="Text Box 56"/>
          <p:cNvSpPr txBox="1">
            <a:spLocks noChangeArrowheads="1"/>
          </p:cNvSpPr>
          <p:nvPr/>
        </p:nvSpPr>
        <p:spPr bwMode="auto">
          <a:xfrm>
            <a:off x="1371600" y="5243513"/>
            <a:ext cx="33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D</a:t>
            </a:r>
          </a:p>
        </p:txBody>
      </p:sp>
      <p:sp>
        <p:nvSpPr>
          <p:cNvPr id="24631" name="Text Box 57"/>
          <p:cNvSpPr txBox="1">
            <a:spLocks noChangeArrowheads="1"/>
          </p:cNvSpPr>
          <p:nvPr/>
        </p:nvSpPr>
        <p:spPr bwMode="auto">
          <a:xfrm>
            <a:off x="3886200" y="35671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D</a:t>
            </a:r>
            <a:r>
              <a:rPr lang="en-US" altLang="ko-KR" sz="1600" b="0" baseline="-25000">
                <a:latin typeface="Times New Roman" panose="02020603050405020304" pitchFamily="18" charset="0"/>
                <a:ea typeface="굴림" panose="020B0600000101010101" pitchFamily="50" charset="-127"/>
              </a:rPr>
              <a:t>0</a:t>
            </a:r>
            <a:endParaRPr lang="en-US" altLang="ko-KR" sz="1600" b="0">
              <a:latin typeface="Times New Roman" panose="02020603050405020304" pitchFamily="18" charset="0"/>
              <a:ea typeface="굴림" panose="020B0600000101010101" pitchFamily="50" charset="-127"/>
            </a:endParaRPr>
          </a:p>
        </p:txBody>
      </p:sp>
      <p:sp>
        <p:nvSpPr>
          <p:cNvPr id="24632" name="Text Box 58"/>
          <p:cNvSpPr txBox="1">
            <a:spLocks noChangeArrowheads="1"/>
          </p:cNvSpPr>
          <p:nvPr/>
        </p:nvSpPr>
        <p:spPr bwMode="auto">
          <a:xfrm>
            <a:off x="3962400" y="12049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D</a:t>
            </a:r>
            <a:r>
              <a:rPr lang="en-US" altLang="ko-KR" sz="1600" b="0" baseline="-25000">
                <a:latin typeface="Times New Roman" panose="02020603050405020304" pitchFamily="18" charset="0"/>
                <a:ea typeface="굴림" panose="020B0600000101010101" pitchFamily="50" charset="-127"/>
              </a:rPr>
              <a:t>1</a:t>
            </a:r>
            <a:endParaRPr lang="en-US" altLang="ko-KR" sz="1600" b="0">
              <a:latin typeface="Times New Roman" panose="02020603050405020304" pitchFamily="18" charset="0"/>
              <a:ea typeface="굴림" panose="020B0600000101010101" pitchFamily="50" charset="-127"/>
            </a:endParaRPr>
          </a:p>
        </p:txBody>
      </p:sp>
      <p:sp>
        <p:nvSpPr>
          <p:cNvPr id="24633" name="Text Box 59"/>
          <p:cNvSpPr txBox="1">
            <a:spLocks noChangeArrowheads="1"/>
          </p:cNvSpPr>
          <p:nvPr/>
        </p:nvSpPr>
        <p:spPr bwMode="auto">
          <a:xfrm>
            <a:off x="5410200" y="1204913"/>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1</a:t>
            </a:r>
            <a:endParaRPr lang="en-US" altLang="ko-KR" sz="1600" b="0">
              <a:latin typeface="Times New Roman" panose="02020603050405020304" pitchFamily="18" charset="0"/>
              <a:ea typeface="굴림" panose="020B0600000101010101" pitchFamily="50" charset="-127"/>
            </a:endParaRPr>
          </a:p>
        </p:txBody>
      </p:sp>
      <p:sp>
        <p:nvSpPr>
          <p:cNvPr id="24634" name="Freeform 60"/>
          <p:cNvSpPr>
            <a:spLocks/>
          </p:cNvSpPr>
          <p:nvPr/>
        </p:nvSpPr>
        <p:spPr bwMode="auto">
          <a:xfrm>
            <a:off x="5197475" y="2971800"/>
            <a:ext cx="1371600" cy="1066800"/>
          </a:xfrm>
          <a:custGeom>
            <a:avLst/>
            <a:gdLst>
              <a:gd name="T0" fmla="*/ 0 w 816"/>
              <a:gd name="T1" fmla="*/ 1693545000 h 672"/>
              <a:gd name="T2" fmla="*/ 406852531 w 816"/>
              <a:gd name="T3" fmla="*/ 1693545000 h 672"/>
              <a:gd name="T4" fmla="*/ 949322012 w 816"/>
              <a:gd name="T5" fmla="*/ 1693545000 h 672"/>
              <a:gd name="T6" fmla="*/ 949322012 w 816"/>
              <a:gd name="T7" fmla="*/ 0 h 672"/>
              <a:gd name="T8" fmla="*/ 2147483646 w 816"/>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672">
                <a:moveTo>
                  <a:pt x="0" y="672"/>
                </a:moveTo>
                <a:lnTo>
                  <a:pt x="144" y="672"/>
                </a:lnTo>
                <a:lnTo>
                  <a:pt x="336" y="672"/>
                </a:lnTo>
                <a:lnTo>
                  <a:pt x="336" y="0"/>
                </a:lnTo>
                <a:lnTo>
                  <a:pt x="816"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35" name="Freeform 61"/>
          <p:cNvSpPr>
            <a:spLocks/>
          </p:cNvSpPr>
          <p:nvPr/>
        </p:nvSpPr>
        <p:spPr bwMode="auto">
          <a:xfrm>
            <a:off x="5807075" y="1600200"/>
            <a:ext cx="762000" cy="990600"/>
          </a:xfrm>
          <a:custGeom>
            <a:avLst/>
            <a:gdLst>
              <a:gd name="T0" fmla="*/ 0 w 480"/>
              <a:gd name="T1" fmla="*/ 0 h 624"/>
              <a:gd name="T2" fmla="*/ 725805000 w 480"/>
              <a:gd name="T3" fmla="*/ 0 h 624"/>
              <a:gd name="T4" fmla="*/ 725805000 w 480"/>
              <a:gd name="T5" fmla="*/ 1572577500 h 624"/>
              <a:gd name="T6" fmla="*/ 1209675000 w 480"/>
              <a:gd name="T7" fmla="*/ 157257750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624">
                <a:moveTo>
                  <a:pt x="0" y="0"/>
                </a:moveTo>
                <a:lnTo>
                  <a:pt x="288" y="0"/>
                </a:lnTo>
                <a:lnTo>
                  <a:pt x="288" y="624"/>
                </a:lnTo>
                <a:lnTo>
                  <a:pt x="480" y="624"/>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36" name="Line 62"/>
          <p:cNvSpPr>
            <a:spLocks noChangeShapeType="1"/>
          </p:cNvSpPr>
          <p:nvPr/>
        </p:nvSpPr>
        <p:spPr bwMode="auto">
          <a:xfrm>
            <a:off x="7178675" y="2743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37" name="Text Box 63"/>
          <p:cNvSpPr txBox="1">
            <a:spLocks noChangeArrowheads="1"/>
          </p:cNvSpPr>
          <p:nvPr/>
        </p:nvSpPr>
        <p:spPr bwMode="auto">
          <a:xfrm>
            <a:off x="7102475" y="2286000"/>
            <a:ext cx="7127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OPEN</a:t>
            </a:r>
          </a:p>
        </p:txBody>
      </p:sp>
      <p:sp>
        <p:nvSpPr>
          <p:cNvPr id="24638" name="Line 64"/>
          <p:cNvSpPr>
            <a:spLocks noChangeShapeType="1"/>
          </p:cNvSpPr>
          <p:nvPr/>
        </p:nvSpPr>
        <p:spPr bwMode="auto">
          <a:xfrm flipH="1">
            <a:off x="2454275" y="1600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39" name="Text Box 65"/>
          <p:cNvSpPr txBox="1">
            <a:spLocks noChangeArrowheads="1"/>
          </p:cNvSpPr>
          <p:nvPr/>
        </p:nvSpPr>
        <p:spPr bwMode="auto">
          <a:xfrm>
            <a:off x="2133600" y="1281113"/>
            <a:ext cx="33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D</a:t>
            </a:r>
          </a:p>
        </p:txBody>
      </p:sp>
      <p:graphicFrame>
        <p:nvGraphicFramePr>
          <p:cNvPr id="24640" name="Object 66"/>
          <p:cNvGraphicFramePr>
            <a:graphicFrameLocks noChangeAspect="1"/>
          </p:cNvGraphicFramePr>
          <p:nvPr/>
        </p:nvGraphicFramePr>
        <p:xfrm>
          <a:off x="1463675" y="2971800"/>
          <a:ext cx="277813" cy="349250"/>
        </p:xfrm>
        <a:graphic>
          <a:graphicData uri="http://schemas.openxmlformats.org/presentationml/2006/ole">
            <mc:AlternateContent xmlns:mc="http://schemas.openxmlformats.org/markup-compatibility/2006">
              <mc:Choice xmlns:v="urn:schemas-microsoft-com:vml" Requires="v">
                <p:oleObj spid="_x0000_s61538" name="Equation" r:id="rId3" imgW="190417" imgH="241195" progId="Equation.3">
                  <p:embed/>
                </p:oleObj>
              </mc:Choice>
              <mc:Fallback>
                <p:oleObj name="Equation" r:id="rId3" imgW="19041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2971800"/>
                        <a:ext cx="2778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1" name="Object 67"/>
          <p:cNvGraphicFramePr>
            <a:graphicFrameLocks noChangeAspect="1"/>
          </p:cNvGraphicFramePr>
          <p:nvPr/>
        </p:nvGraphicFramePr>
        <p:xfrm>
          <a:off x="1463675" y="3733800"/>
          <a:ext cx="288925" cy="330200"/>
        </p:xfrm>
        <a:graphic>
          <a:graphicData uri="http://schemas.openxmlformats.org/presentationml/2006/ole">
            <mc:AlternateContent xmlns:mc="http://schemas.openxmlformats.org/markup-compatibility/2006">
              <mc:Choice xmlns:v="urn:schemas-microsoft-com:vml" Requires="v">
                <p:oleObj spid="_x0000_s61539" name="Equation" r:id="rId5" imgW="177569" imgH="202936" progId="Equation.3">
                  <p:embed/>
                </p:oleObj>
              </mc:Choice>
              <mc:Fallback>
                <p:oleObj name="Equation" r:id="rId5" imgW="177569"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675" y="3733800"/>
                        <a:ext cx="288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42" name="Text Box 68"/>
          <p:cNvSpPr txBox="1">
            <a:spLocks noChangeArrowheads="1"/>
          </p:cNvSpPr>
          <p:nvPr/>
        </p:nvSpPr>
        <p:spPr bwMode="auto">
          <a:xfrm>
            <a:off x="3673475" y="4114800"/>
            <a:ext cx="539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400" b="0">
                <a:latin typeface="Times New Roman" panose="02020603050405020304" pitchFamily="18" charset="0"/>
                <a:ea typeface="굴림" panose="020B0600000101010101" pitchFamily="50" charset="-127"/>
              </a:rPr>
              <a:t>CLK</a:t>
            </a:r>
          </a:p>
        </p:txBody>
      </p:sp>
      <p:sp>
        <p:nvSpPr>
          <p:cNvPr id="24643" name="Text Box 69"/>
          <p:cNvSpPr txBox="1">
            <a:spLocks noChangeArrowheads="1"/>
          </p:cNvSpPr>
          <p:nvPr/>
        </p:nvSpPr>
        <p:spPr bwMode="auto">
          <a:xfrm>
            <a:off x="3825875" y="1752600"/>
            <a:ext cx="539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400" b="0">
                <a:latin typeface="Times New Roman" panose="02020603050405020304" pitchFamily="18" charset="0"/>
                <a:ea typeface="굴림" panose="020B0600000101010101" pitchFamily="50" charset="-127"/>
              </a:rPr>
              <a:t>CLK</a:t>
            </a:r>
          </a:p>
        </p:txBody>
      </p:sp>
      <p:sp>
        <p:nvSpPr>
          <p:cNvPr id="24644" name="Line 70"/>
          <p:cNvSpPr>
            <a:spLocks noChangeShapeType="1"/>
          </p:cNvSpPr>
          <p:nvPr/>
        </p:nvSpPr>
        <p:spPr bwMode="auto">
          <a:xfrm flipH="1">
            <a:off x="3825875" y="2057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4645" name="Text Box 71"/>
          <p:cNvSpPr txBox="1">
            <a:spLocks noChangeArrowheads="1"/>
          </p:cNvSpPr>
          <p:nvPr/>
        </p:nvSpPr>
        <p:spPr bwMode="auto">
          <a:xfrm>
            <a:off x="1539875" y="5784850"/>
            <a:ext cx="70691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800" b="0">
                <a:latin typeface="Tahoma" panose="020B0604030504040204" pitchFamily="34" charset="0"/>
                <a:ea typeface="굴림" panose="020B0600000101010101" pitchFamily="50" charset="-127"/>
              </a:rPr>
              <a:t>Vending machine FSM implementation based on D flip-flops(Moore).</a:t>
            </a:r>
          </a:p>
        </p:txBody>
      </p:sp>
      <p:graphicFrame>
        <p:nvGraphicFramePr>
          <p:cNvPr id="24646" name="Object 72"/>
          <p:cNvGraphicFramePr>
            <a:graphicFrameLocks noChangeAspect="1"/>
          </p:cNvGraphicFramePr>
          <p:nvPr/>
        </p:nvGraphicFramePr>
        <p:xfrm>
          <a:off x="5426075" y="4191000"/>
          <a:ext cx="277813" cy="349250"/>
        </p:xfrm>
        <a:graphic>
          <a:graphicData uri="http://schemas.openxmlformats.org/presentationml/2006/ole">
            <mc:AlternateContent xmlns:mc="http://schemas.openxmlformats.org/markup-compatibility/2006">
              <mc:Choice xmlns:v="urn:schemas-microsoft-com:vml" Requires="v">
                <p:oleObj spid="_x0000_s61540" name="Equation" r:id="rId7" imgW="190417" imgH="241195" progId="Equation.3">
                  <p:embed/>
                </p:oleObj>
              </mc:Choice>
              <mc:Fallback>
                <p:oleObj name="Equation" r:id="rId7" imgW="19041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075" y="4191000"/>
                        <a:ext cx="2778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7" name="Object 73"/>
          <p:cNvGraphicFramePr>
            <a:graphicFrameLocks noChangeAspect="1"/>
          </p:cNvGraphicFramePr>
          <p:nvPr/>
        </p:nvGraphicFramePr>
        <p:xfrm>
          <a:off x="5578475" y="1752600"/>
          <a:ext cx="265113" cy="342900"/>
        </p:xfrm>
        <a:graphic>
          <a:graphicData uri="http://schemas.openxmlformats.org/presentationml/2006/ole">
            <mc:AlternateContent xmlns:mc="http://schemas.openxmlformats.org/markup-compatibility/2006">
              <mc:Choice xmlns:v="urn:schemas-microsoft-com:vml" Requires="v">
                <p:oleObj spid="_x0000_s61541" name="Equation" r:id="rId8" imgW="177646" imgH="228402" progId="Equation.3">
                  <p:embed/>
                </p:oleObj>
              </mc:Choice>
              <mc:Fallback>
                <p:oleObj name="Equation" r:id="rId8" imgW="177646" imgH="22840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8475" y="1752600"/>
                        <a:ext cx="2651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48" name="Text Box 74"/>
          <p:cNvSpPr txBox="1">
            <a:spLocks noChangeArrowheads="1"/>
          </p:cNvSpPr>
          <p:nvPr/>
        </p:nvSpPr>
        <p:spPr bwMode="auto">
          <a:xfrm>
            <a:off x="2682875" y="990600"/>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1</a:t>
            </a:r>
            <a:endParaRPr lang="en-US" altLang="ko-KR" sz="1600" b="0">
              <a:latin typeface="Times New Roman" panose="02020603050405020304" pitchFamily="18" charset="0"/>
              <a:ea typeface="굴림" panose="020B0600000101010101" pitchFamily="50" charset="-127"/>
            </a:endParaRPr>
          </a:p>
        </p:txBody>
      </p:sp>
      <p:sp>
        <p:nvSpPr>
          <p:cNvPr id="24649" name="Text Box 75"/>
          <p:cNvSpPr txBox="1">
            <a:spLocks noChangeArrowheads="1"/>
          </p:cNvSpPr>
          <p:nvPr/>
        </p:nvSpPr>
        <p:spPr bwMode="auto">
          <a:xfrm>
            <a:off x="5273675" y="3657600"/>
            <a:ext cx="400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600" b="0">
                <a:latin typeface="Times New Roman" panose="02020603050405020304" pitchFamily="18" charset="0"/>
                <a:ea typeface="굴림" panose="020B0600000101010101" pitchFamily="50" charset="-127"/>
              </a:rPr>
              <a:t>Q</a:t>
            </a:r>
            <a:r>
              <a:rPr lang="en-US" altLang="ko-KR" sz="1600" b="0" baseline="-25000">
                <a:latin typeface="Times New Roman" panose="02020603050405020304" pitchFamily="18" charset="0"/>
                <a:ea typeface="굴림" panose="020B0600000101010101" pitchFamily="50" charset="-127"/>
              </a:rPr>
              <a:t>0</a:t>
            </a:r>
            <a:endParaRPr lang="en-US" altLang="ko-KR" sz="1600" b="0">
              <a:latin typeface="Times New Roman" panose="02020603050405020304" pitchFamily="18" charset="0"/>
              <a:ea typeface="굴림" panose="020B0600000101010101" pitchFamily="50" charset="-127"/>
            </a:endParaRPr>
          </a:p>
        </p:txBody>
      </p:sp>
      <p:grpSp>
        <p:nvGrpSpPr>
          <p:cNvPr id="24650" name="Group 77"/>
          <p:cNvGrpSpPr>
            <a:grpSpLocks/>
          </p:cNvGrpSpPr>
          <p:nvPr/>
        </p:nvGrpSpPr>
        <p:grpSpPr bwMode="auto">
          <a:xfrm>
            <a:off x="3368675" y="4724400"/>
            <a:ext cx="581025" cy="315913"/>
            <a:chOff x="1862" y="3216"/>
            <a:chExt cx="366" cy="199"/>
          </a:xfrm>
        </p:grpSpPr>
        <p:sp>
          <p:nvSpPr>
            <p:cNvPr id="24655" name="Text Box 78"/>
            <p:cNvSpPr txBox="1">
              <a:spLocks noChangeArrowheads="1"/>
            </p:cNvSpPr>
            <p:nvPr/>
          </p:nvSpPr>
          <p:spPr bwMode="auto">
            <a:xfrm>
              <a:off x="1862" y="3223"/>
              <a:ext cx="36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400" b="0">
                  <a:latin typeface="Times New Roman" panose="02020603050405020304" pitchFamily="18" charset="0"/>
                  <a:ea typeface="굴림" panose="020B0600000101010101" pitchFamily="50" charset="-127"/>
                </a:rPr>
                <a:t>Reset</a:t>
              </a:r>
              <a:endParaRPr lang="en-US" altLang="ko-KR" b="0">
                <a:latin typeface="Times New Roman" panose="02020603050405020304" pitchFamily="18" charset="0"/>
                <a:ea typeface="굴림" panose="020B0600000101010101" pitchFamily="50" charset="-127"/>
              </a:endParaRPr>
            </a:p>
          </p:txBody>
        </p:sp>
        <p:sp>
          <p:nvSpPr>
            <p:cNvPr id="24656" name="Line 79"/>
            <p:cNvSpPr>
              <a:spLocks noChangeShapeType="1"/>
            </p:cNvSpPr>
            <p:nvPr/>
          </p:nvSpPr>
          <p:spPr bwMode="auto">
            <a:xfrm>
              <a:off x="1920" y="3216"/>
              <a:ext cx="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4651" name="Group 80"/>
          <p:cNvGrpSpPr>
            <a:grpSpLocks/>
          </p:cNvGrpSpPr>
          <p:nvPr/>
        </p:nvGrpSpPr>
        <p:grpSpPr bwMode="auto">
          <a:xfrm>
            <a:off x="3521075" y="2362200"/>
            <a:ext cx="581025" cy="315913"/>
            <a:chOff x="1862" y="3216"/>
            <a:chExt cx="366" cy="199"/>
          </a:xfrm>
        </p:grpSpPr>
        <p:sp>
          <p:nvSpPr>
            <p:cNvPr id="24653" name="Text Box 81"/>
            <p:cNvSpPr txBox="1">
              <a:spLocks noChangeArrowheads="1"/>
            </p:cNvSpPr>
            <p:nvPr/>
          </p:nvSpPr>
          <p:spPr bwMode="auto">
            <a:xfrm>
              <a:off x="1862" y="3223"/>
              <a:ext cx="36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en-US" altLang="ko-KR" sz="1400" b="0">
                  <a:latin typeface="Times New Roman" panose="02020603050405020304" pitchFamily="18" charset="0"/>
                  <a:ea typeface="굴림" panose="020B0600000101010101" pitchFamily="50" charset="-127"/>
                </a:rPr>
                <a:t>Reset</a:t>
              </a:r>
              <a:endParaRPr lang="en-US" altLang="ko-KR" b="0">
                <a:latin typeface="Times New Roman" panose="02020603050405020304" pitchFamily="18" charset="0"/>
                <a:ea typeface="굴림" panose="020B0600000101010101" pitchFamily="50" charset="-127"/>
              </a:endParaRPr>
            </a:p>
          </p:txBody>
        </p:sp>
        <p:sp>
          <p:nvSpPr>
            <p:cNvPr id="24654" name="Line 82"/>
            <p:cNvSpPr>
              <a:spLocks noChangeShapeType="1"/>
            </p:cNvSpPr>
            <p:nvPr/>
          </p:nvSpPr>
          <p:spPr bwMode="auto">
            <a:xfrm>
              <a:off x="1920" y="3216"/>
              <a:ext cx="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4652" name="Rectangle 84"/>
          <p:cNvSpPr>
            <a:spLocks noChangeArrowheads="1"/>
          </p:cNvSpPr>
          <p:nvPr/>
        </p:nvSpPr>
        <p:spPr bwMode="auto">
          <a:xfrm>
            <a:off x="0" y="228600"/>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742950" indent="-285750">
              <a:lnSpc>
                <a:spcPct val="85000"/>
              </a:lnSpc>
              <a:spcBef>
                <a:spcPct val="40000"/>
              </a:spcBef>
              <a:buSzPct val="100000"/>
              <a:buChar char="•"/>
              <a:defRPr b="1">
                <a:solidFill>
                  <a:schemeClr val="tx1"/>
                </a:solidFill>
                <a:latin typeface="Arial" panose="020B0604020202020204" pitchFamily="34" charset="0"/>
              </a:defRPr>
            </a:lvl2pPr>
            <a:lvl3pPr marL="1143000" indent="-228600">
              <a:lnSpc>
                <a:spcPct val="85000"/>
              </a:lnSpc>
              <a:spcBef>
                <a:spcPct val="40000"/>
              </a:spcBef>
              <a:buSzPct val="100000"/>
              <a:buChar char="-"/>
              <a:defRPr b="1">
                <a:solidFill>
                  <a:schemeClr val="tx1"/>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87000"/>
              </a:lnSpc>
              <a:spcBef>
                <a:spcPct val="0"/>
              </a:spcBef>
              <a:buSzTx/>
              <a:buFontTx/>
              <a:buNone/>
            </a:pPr>
            <a:r>
              <a:rPr lang="en-US" altLang="ko-KR">
                <a:solidFill>
                  <a:schemeClr val="tx2"/>
                </a:solidFill>
                <a:ea typeface="굴림" panose="020B0600000101010101" pitchFamily="50" charset="-127"/>
              </a:rPr>
              <a:t>Minimized Implementation</a:t>
            </a:r>
          </a:p>
        </p:txBody>
      </p:sp>
    </p:spTree>
    <p:extLst>
      <p:ext uri="{BB962C8B-B14F-4D97-AF65-F5344CB8AC3E}">
        <p14:creationId xmlns:p14="http://schemas.microsoft.com/office/powerpoint/2010/main" val="1851306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69</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state reduction and assignment</a:t>
            </a:r>
          </a:p>
        </p:txBody>
      </p:sp>
      <mc:AlternateContent xmlns:mc="http://schemas.openxmlformats.org/markup-compatibility/2006" xmlns:a14="http://schemas.microsoft.com/office/drawing/2010/main">
        <mc:Choice Requires="a14">
          <p:sp>
            <p:nvSpPr>
              <p:cNvPr id="11269" name="Text Box 1028"/>
              <p:cNvSpPr txBox="1">
                <a:spLocks noChangeArrowheads="1"/>
              </p:cNvSpPr>
              <p:nvPr/>
            </p:nvSpPr>
            <p:spPr bwMode="auto">
              <a:xfrm>
                <a:off x="228601" y="533400"/>
                <a:ext cx="8839199" cy="6017032"/>
              </a:xfrm>
              <a:prstGeom prst="rect">
                <a:avLst/>
              </a:prstGeom>
              <a:noFill/>
              <a:ln>
                <a:noFill/>
              </a:ln>
              <a:extLst>
                <a:ext uri="{909E8E84-426E-40DD-AFC4-6F175D3DCCD1}">
                  <a14:hiddenFill>
                    <a:solidFill>
                      <a:srgbClr val="FFFFFF"/>
                    </a:solidFill>
                  </a14:hiddenFill>
                </a:ext>
                <a:ext uri="{91240B29-F687-4F45-9708-019B960494DF}">
                  <a14:hiddenLine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sz="1500" dirty="0"/>
                  <a:t>state reduction </a:t>
                </a:r>
              </a:p>
              <a:p>
                <a:pPr marL="285750" indent="-285750">
                  <a:buFontTx/>
                  <a:buChar char="-"/>
                </a:pPr>
                <a:r>
                  <a:rPr lang="en-US" altLang="ko-KR" sz="1500" dirty="0"/>
                  <a:t>reduce the number of states in a state table, while keeping the external input-output requirements unchanged</a:t>
                </a:r>
              </a:p>
              <a:p>
                <a:pPr marL="285750" indent="-285750">
                  <a:buFontTx/>
                  <a:buChar char="-"/>
                </a:pPr>
                <a:r>
                  <a:rPr lang="en-US" altLang="ko-KR" sz="1500" dirty="0"/>
                  <a:t>m flip-flops : </a:t>
                </a:r>
                <a14:m>
                  <m:oMath xmlns:m="http://schemas.openxmlformats.org/officeDocument/2006/math">
                    <m:sSup>
                      <m:sSupPr>
                        <m:ctrlPr>
                          <a:rPr lang="en-US" altLang="ko-KR" sz="1500" i="1" smtClean="0">
                            <a:latin typeface="Cambria Math" panose="02040503050406030204" pitchFamily="18" charset="0"/>
                          </a:rPr>
                        </m:ctrlPr>
                      </m:sSupPr>
                      <m:e>
                        <m:r>
                          <a:rPr lang="en-US" altLang="ko-KR" sz="1500" b="0" i="1" smtClean="0">
                            <a:latin typeface="Cambria Math" panose="02040503050406030204" pitchFamily="18" charset="0"/>
                          </a:rPr>
                          <m:t>2</m:t>
                        </m:r>
                      </m:e>
                      <m:sup>
                        <m:r>
                          <a:rPr lang="en-US" altLang="ko-KR" sz="1500" b="0" i="1" smtClean="0">
                            <a:latin typeface="Cambria Math" panose="02040503050406030204" pitchFamily="18" charset="0"/>
                          </a:rPr>
                          <m:t>𝑚</m:t>
                        </m:r>
                      </m:sup>
                    </m:sSup>
                  </m:oMath>
                </a14:m>
                <a:r>
                  <a:rPr lang="en-US" altLang="ko-KR" sz="1500" dirty="0"/>
                  <a:t> state </a:t>
                </a:r>
              </a:p>
              <a:p>
                <a:pPr marL="285750" indent="-285750">
                  <a:buFontTx/>
                  <a:buChar char="-"/>
                </a:pPr>
                <a:r>
                  <a:rPr lang="en-US" altLang="ko-KR" sz="1500" dirty="0"/>
                  <a:t>a reduction in the number of states may (or may not) result in a reduction in the number of flip-flops </a:t>
                </a:r>
              </a:p>
              <a:p>
                <a:pPr marL="285750" indent="-285750">
                  <a:buFontTx/>
                  <a:buChar char="-"/>
                </a:pPr>
                <a:r>
                  <a:rPr lang="en-US" altLang="ko-KR" sz="1500" dirty="0"/>
                  <a:t>equivalent circuit (with fewer flip-flops) may require more combinational gates to realize its next state and output logic  </a:t>
                </a:r>
              </a:p>
              <a:p>
                <a:pPr marL="285750" indent="-285750">
                  <a:buFontTx/>
                  <a:buChar char="-"/>
                </a:pPr>
                <a:endParaRPr lang="en-US" altLang="ko-KR" sz="1500" dirty="0"/>
              </a:p>
              <a:p>
                <a:pPr marL="285750" indent="-285750">
                  <a:buFontTx/>
                  <a:buChar char="-"/>
                </a:pPr>
                <a:r>
                  <a:rPr lang="en-US" altLang="ko-KR" sz="1500" dirty="0"/>
                  <a:t>ex) state diagram</a:t>
                </a:r>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r>
                  <a:rPr lang="en-US" altLang="ko-KR" sz="1500" dirty="0"/>
                  <a:t>input – output sequence are important </a:t>
                </a:r>
                <a:r>
                  <a:rPr lang="ko-KR" altLang="en-US" sz="1500" dirty="0"/>
                  <a:t>일 때 </a:t>
                </a:r>
                <a:r>
                  <a:rPr lang="en-US" altLang="ko-KR" sz="1500" dirty="0"/>
                  <a:t>(internal state </a:t>
                </a:r>
                <a:r>
                  <a:rPr lang="ko-KR" altLang="en-US" sz="1500" dirty="0"/>
                  <a:t>중요하지 않다</a:t>
                </a:r>
                <a:r>
                  <a:rPr lang="en-US" altLang="ko-KR" sz="1500" dirty="0"/>
                  <a:t>.) </a:t>
                </a:r>
              </a:p>
              <a:p>
                <a:pPr marL="285750" indent="-285750">
                  <a:buFontTx/>
                  <a:buChar char="-"/>
                </a:pPr>
                <a:r>
                  <a:rPr lang="en-US" altLang="ko-KR" sz="1500" dirty="0"/>
                  <a:t>if identical input sequences are applied to the two circuit and identical outputs occur for all input sequences, then the two circuits are said to be equivalent (as far as the input-output is </a:t>
                </a:r>
                <a:r>
                  <a:rPr lang="en-US" altLang="ko-KR" sz="1500" dirty="0" err="1"/>
                  <a:t>concered</a:t>
                </a:r>
                <a:r>
                  <a:rPr lang="en-US" altLang="ko-KR" sz="1500" dirty="0"/>
                  <a:t>)</a:t>
                </a:r>
              </a:p>
              <a:p>
                <a:r>
                  <a:rPr lang="en-US" altLang="ko-KR" sz="1500" dirty="0"/>
                  <a:t>                  → (next state)</a:t>
                </a:r>
              </a:p>
              <a:p>
                <a:r>
                  <a:rPr lang="en-US" altLang="ko-KR" sz="1500" dirty="0"/>
                  <a:t>state       a     </a:t>
                </a:r>
                <a:r>
                  <a:rPr lang="en-US" altLang="ko-KR" sz="1500" dirty="0" err="1"/>
                  <a:t>a</a:t>
                </a:r>
                <a:r>
                  <a:rPr lang="en-US" altLang="ko-KR" sz="1500" dirty="0"/>
                  <a:t>     b     c     d     e     f     </a:t>
                </a:r>
                <a:r>
                  <a:rPr lang="en-US" altLang="ko-KR" sz="1500" dirty="0" err="1"/>
                  <a:t>f</a:t>
                </a:r>
                <a:r>
                  <a:rPr lang="en-US" altLang="ko-KR" sz="1500" dirty="0"/>
                  <a:t>     g     f     g     a</a:t>
                </a:r>
              </a:p>
              <a:p>
                <a:r>
                  <a:rPr lang="en-US" altLang="ko-KR" sz="1500" dirty="0"/>
                  <a:t>input       0     1     0     1     0     1     1    0    1     0    0</a:t>
                </a:r>
              </a:p>
              <a:p>
                <a:r>
                  <a:rPr lang="en-US" altLang="ko-KR" sz="1500" dirty="0"/>
                  <a:t>output     0     0     0     0     0     1     1    0    1     0    0</a:t>
                </a:r>
              </a:p>
              <a:p>
                <a:endParaRPr lang="en-US" altLang="ko-KR" sz="1500" dirty="0"/>
              </a:p>
              <a:p>
                <a:endParaRPr lang="en-US" altLang="ko-KR" dirty="0"/>
              </a:p>
            </p:txBody>
          </p:sp>
        </mc:Choice>
        <mc:Fallback xmlns="">
          <p:sp>
            <p:nvSpPr>
              <p:cNvPr id="11269" name="Text Box 1028"/>
              <p:cNvSpPr txBox="1">
                <a:spLocks noRot="1" noChangeAspect="1" noMove="1" noResize="1" noEditPoints="1" noAdjustHandles="1" noChangeArrowheads="1" noChangeShapeType="1" noTextEdit="1"/>
              </p:cNvSpPr>
              <p:nvPr/>
            </p:nvSpPr>
            <p:spPr bwMode="auto">
              <a:xfrm>
                <a:off x="228601" y="533400"/>
                <a:ext cx="8839199" cy="6017032"/>
              </a:xfrm>
              <a:prstGeom prst="rect">
                <a:avLst/>
              </a:prstGeom>
              <a:blipFill>
                <a:blip r:embed="rId2"/>
                <a:stretch>
                  <a:fillRect l="-1310" t="-1013" r="-8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r>
                  <a:rPr lang="ko-KR" altLang="en-US">
                    <a:noFill/>
                  </a:rPr>
                  <a:t> </a:t>
                </a:r>
              </a:p>
            </p:txBody>
          </p:sp>
        </mc:Fallback>
      </mc:AlternateContent>
      <p:pic>
        <p:nvPicPr>
          <p:cNvPr id="2" name="그림 1"/>
          <p:cNvPicPr>
            <a:picLocks noChangeAspect="1"/>
          </p:cNvPicPr>
          <p:nvPr/>
        </p:nvPicPr>
        <p:blipFill rotWithShape="1">
          <a:blip r:embed="rId3"/>
          <a:srcRect l="54167" t="28148" r="32500" b="42223"/>
          <a:stretch/>
        </p:blipFill>
        <p:spPr>
          <a:xfrm>
            <a:off x="2971800" y="2057400"/>
            <a:ext cx="1981200" cy="2284627"/>
          </a:xfrm>
          <a:prstGeom prst="rect">
            <a:avLst/>
          </a:prstGeom>
        </p:spPr>
      </p:pic>
    </p:spTree>
    <p:extLst>
      <p:ext uri="{BB962C8B-B14F-4D97-AF65-F5344CB8AC3E}">
        <p14:creationId xmlns:p14="http://schemas.microsoft.com/office/powerpoint/2010/main" val="291524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a:t>
            </a:fld>
            <a:endParaRPr lang="en-US" altLang="ko-KR" sz="1400">
              <a:solidFill>
                <a:schemeClr val="bg2"/>
              </a:solidFill>
            </a:endParaRPr>
          </a:p>
        </p:txBody>
      </p:sp>
      <p:pic>
        <p:nvPicPr>
          <p:cNvPr id="11267" name="Picture 1026" descr="AACFLPX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6856413"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1027"/>
          <p:cNvSpPr>
            <a:spLocks noChangeArrowheads="1"/>
          </p:cNvSpPr>
          <p:nvPr/>
        </p:nvSpPr>
        <p:spPr bwMode="auto">
          <a:xfrm>
            <a:off x="406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a:solidFill>
                  <a:schemeClr val="tx2"/>
                </a:solidFill>
              </a:rPr>
              <a:t>Latches </a:t>
            </a:r>
          </a:p>
        </p:txBody>
      </p:sp>
      <p:sp>
        <p:nvSpPr>
          <p:cNvPr id="11269" name="Text Box 1028"/>
          <p:cNvSpPr txBox="1">
            <a:spLocks noChangeArrowheads="1"/>
          </p:cNvSpPr>
          <p:nvPr/>
        </p:nvSpPr>
        <p:spPr bwMode="auto">
          <a:xfrm>
            <a:off x="228600" y="1004332"/>
            <a:ext cx="8539197"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342900" indent="-342900">
              <a:buFont typeface="Arial" panose="020B0604020202020204" pitchFamily="34" charset="0"/>
              <a:buChar char="•"/>
            </a:pPr>
            <a:r>
              <a:rPr lang="en-US" altLang="ko-KR" sz="2000" dirty="0"/>
              <a:t>Different flip-flops are different based on the number of inputs </a:t>
            </a:r>
          </a:p>
          <a:p>
            <a:r>
              <a:rPr lang="en-US" altLang="ko-KR" sz="2000" dirty="0"/>
              <a:t>    and how the inputs affect the binary state.</a:t>
            </a:r>
          </a:p>
          <a:p>
            <a:pPr marL="342900" indent="-342900">
              <a:buFont typeface="Arial" panose="020B0604020202020204" pitchFamily="34" charset="0"/>
              <a:buChar char="•"/>
            </a:pPr>
            <a:r>
              <a:rPr lang="en-US" altLang="ko-KR" sz="2000" dirty="0"/>
              <a:t>Basic types of flip-flops operate with signal levels and are called latches.</a:t>
            </a:r>
          </a:p>
          <a:p>
            <a:pPr marL="342900" indent="-342900">
              <a:buFont typeface="Arial" panose="020B0604020202020204" pitchFamily="34" charset="0"/>
              <a:buChar char="•"/>
            </a:pPr>
            <a:r>
              <a:rPr lang="en-US" altLang="ko-KR" sz="2000" dirty="0"/>
              <a:t>Example: </a:t>
            </a:r>
            <a:r>
              <a:rPr lang="en-US" altLang="ko-KR" sz="2000" b="1" i="1" dirty="0"/>
              <a:t>SR</a:t>
            </a:r>
            <a:r>
              <a:rPr lang="en-US" altLang="ko-KR" sz="2000" dirty="0"/>
              <a:t> latch</a:t>
            </a:r>
          </a:p>
          <a:p>
            <a:pPr marL="342900" indent="-342900">
              <a:buFont typeface="Arial" panose="020B0604020202020204" pitchFamily="34" charset="0"/>
              <a:buChar char="•"/>
            </a:pPr>
            <a:r>
              <a:rPr lang="en-US" altLang="ko-KR" sz="2000" dirty="0"/>
              <a:t>Two states: Set and Reset states </a:t>
            </a:r>
          </a:p>
          <a:p>
            <a:pPr marL="342900" indent="-342900">
              <a:buFont typeface="Arial" panose="020B0604020202020204" pitchFamily="34" charset="0"/>
              <a:buChar char="•"/>
            </a:pPr>
            <a:r>
              <a:rPr lang="en-US" altLang="ko-KR" sz="2000" dirty="0"/>
              <a:t>an asynchronous sequential circuit with two cross-coupled NOR gates</a:t>
            </a:r>
          </a:p>
          <a:p>
            <a:pPr marL="342900" indent="-342900">
              <a:buFont typeface="Arial" panose="020B0604020202020204" pitchFamily="34" charset="0"/>
              <a:buChar char="•"/>
            </a:pPr>
            <a:r>
              <a:rPr lang="en-US" altLang="ko-KR" sz="2000" dirty="0"/>
              <a:t>building blocks of flip-flops</a:t>
            </a:r>
          </a:p>
          <a:p>
            <a:pPr marL="285750" indent="-285750">
              <a:buFont typeface="Arial" panose="020B0604020202020204" pitchFamily="34" charset="0"/>
              <a:buChar char="•"/>
            </a:pPr>
            <a:endParaRPr lang="en-US" altLang="ko-KR" sz="1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70</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state reduction algorithm</a:t>
            </a:r>
          </a:p>
        </p:txBody>
      </p:sp>
      <p:sp>
        <p:nvSpPr>
          <p:cNvPr id="11269" name="Text Box 1028"/>
          <p:cNvSpPr txBox="1">
            <a:spLocks noChangeArrowheads="1"/>
          </p:cNvSpPr>
          <p:nvPr/>
        </p:nvSpPr>
        <p:spPr bwMode="auto">
          <a:xfrm>
            <a:off x="228601" y="533400"/>
            <a:ext cx="8839199"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Tx/>
              <a:buChar char="-"/>
            </a:pPr>
            <a:r>
              <a:rPr lang="en-US" altLang="ko-KR" sz="1500" dirty="0"/>
              <a:t>two states are said to be equivalent it, for each number of the set of inputs, they give exactly the same output and send the circuit either to the same state or to an equivalent state. when two states are equivalent, one of them can be removed without altering the input-output relationships</a:t>
            </a:r>
          </a:p>
          <a:p>
            <a:endParaRPr lang="en-US" altLang="ko-KR" sz="1500" dirty="0"/>
          </a:p>
          <a:p>
            <a:r>
              <a:rPr lang="en-US" altLang="ko-KR" sz="1500" dirty="0"/>
              <a:t>&lt;state table&gt;</a:t>
            </a:r>
          </a:p>
          <a:p>
            <a:endParaRPr lang="en-US" altLang="ko-KR" sz="1500" dirty="0"/>
          </a:p>
          <a:p>
            <a:r>
              <a:rPr lang="en-US" altLang="ko-KR" sz="1500" dirty="0"/>
              <a:t>step 1.</a:t>
            </a:r>
          </a:p>
          <a:p>
            <a:endParaRPr lang="en-US" altLang="ko-KR" sz="1500" dirty="0"/>
          </a:p>
          <a:p>
            <a:endParaRPr lang="en-US" altLang="ko-KR" sz="1500" dirty="0"/>
          </a:p>
          <a:p>
            <a:endParaRPr lang="en-US" altLang="ko-KR" sz="1500" dirty="0"/>
          </a:p>
          <a:p>
            <a:endParaRPr lang="en-US" altLang="ko-KR" sz="1500" dirty="0"/>
          </a:p>
          <a:p>
            <a:endParaRPr lang="en-US" altLang="ko-KR" sz="1500" dirty="0"/>
          </a:p>
          <a:p>
            <a:r>
              <a:rPr lang="en-US" altLang="ko-KR" sz="1500" dirty="0"/>
              <a:t>step 2.</a:t>
            </a:r>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r>
              <a:rPr lang="en-US" altLang="ko-KR" sz="1500" dirty="0"/>
              <a:t>final</a:t>
            </a:r>
          </a:p>
        </p:txBody>
      </p:sp>
      <p:pic>
        <p:nvPicPr>
          <p:cNvPr id="4" name="그림 3"/>
          <p:cNvPicPr>
            <a:picLocks noChangeAspect="1"/>
          </p:cNvPicPr>
          <p:nvPr/>
        </p:nvPicPr>
        <p:blipFill rotWithShape="1">
          <a:blip r:embed="rId3"/>
          <a:srcRect l="49835" t="63279" r="28189" b="16912"/>
          <a:stretch/>
        </p:blipFill>
        <p:spPr>
          <a:xfrm>
            <a:off x="1239965" y="1689518"/>
            <a:ext cx="3430647" cy="1739483"/>
          </a:xfrm>
          <a:prstGeom prst="rect">
            <a:avLst/>
          </a:prstGeom>
        </p:spPr>
      </p:pic>
      <p:pic>
        <p:nvPicPr>
          <p:cNvPr id="6" name="그림 5"/>
          <p:cNvPicPr preferRelativeResize="0">
            <a:picLocks noChangeAspect="1"/>
          </p:cNvPicPr>
          <p:nvPr/>
        </p:nvPicPr>
        <p:blipFill rotWithShape="1">
          <a:blip r:embed="rId4"/>
          <a:srcRect l="49167" t="32593" r="27708" b="49680"/>
          <a:stretch/>
        </p:blipFill>
        <p:spPr>
          <a:xfrm>
            <a:off x="1061179" y="3429000"/>
            <a:ext cx="3710959" cy="1600199"/>
          </a:xfrm>
          <a:prstGeom prst="rect">
            <a:avLst/>
          </a:prstGeom>
        </p:spPr>
      </p:pic>
      <p:pic>
        <p:nvPicPr>
          <p:cNvPr id="11" name="그림 10"/>
          <p:cNvPicPr preferRelativeResize="0">
            <a:picLocks noChangeAspect="1"/>
          </p:cNvPicPr>
          <p:nvPr/>
        </p:nvPicPr>
        <p:blipFill rotWithShape="1">
          <a:blip r:embed="rId4"/>
          <a:srcRect l="49167" t="55512" r="27708" b="27408"/>
          <a:stretch/>
        </p:blipFill>
        <p:spPr>
          <a:xfrm>
            <a:off x="1047928" y="5174184"/>
            <a:ext cx="3724210" cy="1683816"/>
          </a:xfrm>
          <a:prstGeom prst="rect">
            <a:avLst/>
          </a:prstGeom>
        </p:spPr>
      </p:pic>
    </p:spTree>
    <p:extLst>
      <p:ext uri="{BB962C8B-B14F-4D97-AF65-F5344CB8AC3E}">
        <p14:creationId xmlns:p14="http://schemas.microsoft.com/office/powerpoint/2010/main" val="36978755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71</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state assignment</a:t>
            </a:r>
          </a:p>
        </p:txBody>
      </p:sp>
      <p:sp>
        <p:nvSpPr>
          <p:cNvPr id="11269" name="Text Box 1028"/>
          <p:cNvSpPr txBox="1">
            <a:spLocks noChangeArrowheads="1"/>
          </p:cNvSpPr>
          <p:nvPr/>
        </p:nvSpPr>
        <p:spPr bwMode="auto">
          <a:xfrm>
            <a:off x="228601" y="757833"/>
            <a:ext cx="8839199" cy="830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Tx/>
              <a:buChar char="-"/>
            </a:pPr>
            <a:r>
              <a:rPr lang="en-US" altLang="ko-KR" sz="1500" dirty="0"/>
              <a:t>unused states are treated as </a:t>
            </a:r>
            <a:r>
              <a:rPr lang="en-US" altLang="ko-KR" sz="1500" dirty="0" err="1"/>
              <a:t>dont</a:t>
            </a:r>
            <a:r>
              <a:rPr lang="en-US" altLang="ko-KR" sz="1500" dirty="0"/>
              <a:t>-care conditions</a:t>
            </a:r>
          </a:p>
          <a:p>
            <a:pPr marL="285750" indent="-285750">
              <a:buFontTx/>
              <a:buChar char="-"/>
            </a:pPr>
            <a:r>
              <a:rPr lang="en-US" altLang="ko-KR" sz="1500" dirty="0"/>
              <a:t>since </a:t>
            </a:r>
            <a:r>
              <a:rPr lang="en-US" altLang="ko-KR" sz="1500" dirty="0" err="1"/>
              <a:t>dont</a:t>
            </a:r>
            <a:r>
              <a:rPr lang="en-US" altLang="ko-KR" sz="1500" dirty="0"/>
              <a:t>-care conditions usually help in obtaining a simpler-circuits, it is more likely but not certain that the circuit with five states will require fewer combinational gates than the one with seven states</a:t>
            </a:r>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r>
              <a:rPr lang="en-US" altLang="ko-KR" sz="1500" dirty="0"/>
              <a:t>one-hot : 1. only one bit is equal to 1 while all others are kept at 0 </a:t>
            </a:r>
          </a:p>
          <a:p>
            <a:r>
              <a:rPr lang="en-US" altLang="ko-KR" sz="1500" dirty="0"/>
              <a:t>                     2. one flip-flop per state</a:t>
            </a:r>
          </a:p>
          <a:p>
            <a:r>
              <a:rPr lang="en-US" altLang="ko-KR" sz="1500" dirty="0"/>
              <a:t>                     3. usually leads to simpler decoding (encoding) logic for the next state and output </a:t>
            </a:r>
          </a:p>
          <a:p>
            <a:pPr marL="285750" indent="-285750">
              <a:buFontTx/>
              <a:buChar char="-"/>
            </a:pPr>
            <a:r>
              <a:rPr lang="en-US" altLang="ko-KR" sz="1500" dirty="0"/>
              <a:t>the complexity of the combinational circuit depends on the binary state assignment chosen.</a:t>
            </a:r>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p:txBody>
      </p:sp>
      <p:pic>
        <p:nvPicPr>
          <p:cNvPr id="2" name="그림 1"/>
          <p:cNvPicPr>
            <a:picLocks noChangeAspect="1"/>
          </p:cNvPicPr>
          <p:nvPr/>
        </p:nvPicPr>
        <p:blipFill rotWithShape="1">
          <a:blip r:embed="rId3"/>
          <a:srcRect l="48040" t="66067" r="26960" b="17613"/>
          <a:stretch/>
        </p:blipFill>
        <p:spPr>
          <a:xfrm>
            <a:off x="924162" y="1676400"/>
            <a:ext cx="6225702" cy="2286000"/>
          </a:xfrm>
          <a:prstGeom prst="rect">
            <a:avLst/>
          </a:prstGeom>
        </p:spPr>
      </p:pic>
    </p:spTree>
    <p:extLst>
      <p:ext uri="{BB962C8B-B14F-4D97-AF65-F5344CB8AC3E}">
        <p14:creationId xmlns:p14="http://schemas.microsoft.com/office/powerpoint/2010/main" val="39851209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72</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excitation table</a:t>
            </a:r>
          </a:p>
        </p:txBody>
      </p:sp>
      <p:sp>
        <p:nvSpPr>
          <p:cNvPr id="11269" name="Text Box 1028"/>
          <p:cNvSpPr txBox="1">
            <a:spLocks noChangeArrowheads="1"/>
          </p:cNvSpPr>
          <p:nvPr/>
        </p:nvSpPr>
        <p:spPr bwMode="auto">
          <a:xfrm>
            <a:off x="228601" y="757833"/>
            <a:ext cx="8839199" cy="807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Tx/>
              <a:buChar char="-"/>
            </a:pPr>
            <a:r>
              <a:rPr lang="en-US" altLang="ko-KR" sz="1500" dirty="0"/>
              <a:t>synthesis : the part of the design that follows a well-defined procedure is referred to as synthesis</a:t>
            </a:r>
          </a:p>
          <a:p>
            <a:pPr marL="285750" indent="-285750">
              <a:buFontTx/>
              <a:buChar char="-"/>
            </a:pPr>
            <a:endParaRPr lang="en-US" altLang="ko-KR" sz="1500" dirty="0"/>
          </a:p>
          <a:p>
            <a:pPr marL="285750" indent="-285750">
              <a:buFontTx/>
              <a:buChar char="-"/>
            </a:pPr>
            <a:r>
              <a:rPr lang="en-US" altLang="ko-KR" sz="1500" dirty="0"/>
              <a:t>excitation table : lists the required inputs for a given change of state </a:t>
            </a:r>
          </a:p>
          <a:p>
            <a:pPr marL="285750" indent="-285750">
              <a:buFontTx/>
              <a:buChar char="-"/>
            </a:pPr>
            <a:endParaRPr lang="en-US" altLang="ko-KR" sz="1500" dirty="0"/>
          </a:p>
          <a:p>
            <a:pPr marL="285750" indent="-285750">
              <a:buFontTx/>
              <a:buChar char="-"/>
            </a:pPr>
            <a:r>
              <a:rPr lang="en-US" altLang="ko-KR" sz="1500" dirty="0"/>
              <a:t>1) JK flip-flop 					&lt;characteristic stable&gt;</a:t>
            </a:r>
          </a:p>
          <a:p>
            <a:r>
              <a:rPr lang="en-US" altLang="ko-KR" sz="1500" dirty="0"/>
              <a:t>	Q(t)	Q(t+1)	J	K 		J	K	Q(t+1)</a:t>
            </a:r>
          </a:p>
          <a:p>
            <a:r>
              <a:rPr lang="en-US" altLang="ko-KR" sz="1500" dirty="0"/>
              <a:t>	  0	    0	0	X       derive from	0	0	Q(t)</a:t>
            </a:r>
          </a:p>
          <a:p>
            <a:r>
              <a:rPr lang="en-US" altLang="ko-KR" sz="1500" dirty="0"/>
              <a:t>	  0	    1	1	X	←	0	1	0</a:t>
            </a:r>
          </a:p>
          <a:p>
            <a:r>
              <a:rPr lang="en-US" altLang="ko-KR" sz="1500" dirty="0"/>
              <a:t>	  1	    0	X	1		1	0	1</a:t>
            </a:r>
          </a:p>
          <a:p>
            <a:r>
              <a:rPr lang="en-US" altLang="ko-KR" sz="1500" dirty="0"/>
              <a:t>	  1	    1	X	0		1	1	Q`(t)</a:t>
            </a:r>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r>
              <a:rPr lang="en-US" altLang="ko-KR" sz="1500" dirty="0"/>
              <a:t>1) T flip-flop 					&lt;characteristic stable&gt;</a:t>
            </a:r>
          </a:p>
          <a:p>
            <a:r>
              <a:rPr lang="en-US" altLang="ko-KR" sz="1500" dirty="0"/>
              <a:t>	Q(t)	Q(t+1)	T	 		T	Q(t+1)	</a:t>
            </a:r>
          </a:p>
          <a:p>
            <a:r>
              <a:rPr lang="en-US" altLang="ko-KR" sz="1500" dirty="0"/>
              <a:t>	  0	    0	0	derive from	0	Q(t)		</a:t>
            </a:r>
          </a:p>
          <a:p>
            <a:r>
              <a:rPr lang="en-US" altLang="ko-KR" sz="1500" dirty="0"/>
              <a:t>	  0	    1	1	       ←		1	Q`(t)	</a:t>
            </a:r>
          </a:p>
          <a:p>
            <a:r>
              <a:rPr lang="en-US" altLang="ko-KR" sz="1500" dirty="0"/>
              <a:t>	  1	    0	1				</a:t>
            </a:r>
          </a:p>
          <a:p>
            <a:r>
              <a:rPr lang="en-US" altLang="ko-KR" sz="1500" dirty="0"/>
              <a:t>	  1	    1	0					</a:t>
            </a:r>
          </a:p>
          <a:p>
            <a:pPr marL="285750" indent="-285750">
              <a:buFontTx/>
              <a:buChar char="-"/>
            </a:pPr>
            <a:endParaRPr lang="en-US" altLang="ko-KR" sz="1500" dirty="0"/>
          </a:p>
          <a:p>
            <a:pPr marL="285750" indent="-285750">
              <a:buFontTx/>
              <a:buChar char="-"/>
            </a:pPr>
            <a:r>
              <a:rPr lang="en-US" altLang="ko-KR" sz="1500" dirty="0"/>
              <a:t>there are so many don’t care entries indicates that the combinational circuit for the input equations is likely to be simpler, because don’t care </a:t>
            </a:r>
            <a:r>
              <a:rPr lang="en-US" altLang="ko-KR" sz="1500" dirty="0" err="1"/>
              <a:t>minterms</a:t>
            </a:r>
            <a:r>
              <a:rPr lang="en-US" altLang="ko-KR" sz="1500" dirty="0"/>
              <a:t> usually help in obtaining simpler expressions. If there are unused states in the state table, there will be additional don’t care conditions</a:t>
            </a:r>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p:txBody>
      </p:sp>
    </p:spTree>
    <p:extLst>
      <p:ext uri="{BB962C8B-B14F-4D97-AF65-F5344CB8AC3E}">
        <p14:creationId xmlns:p14="http://schemas.microsoft.com/office/powerpoint/2010/main" val="4219990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73</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mealy and </a:t>
            </a:r>
            <a:r>
              <a:rPr kumimoji="1" lang="en-US" altLang="ko-KR" sz="3200" dirty="0" err="1">
                <a:solidFill>
                  <a:schemeClr val="tx2"/>
                </a:solidFill>
              </a:rPr>
              <a:t>moore</a:t>
            </a:r>
            <a:r>
              <a:rPr kumimoji="1" lang="en-US" altLang="ko-KR" sz="3200" dirty="0">
                <a:solidFill>
                  <a:schemeClr val="tx2"/>
                </a:solidFill>
              </a:rPr>
              <a:t> machine conversion</a:t>
            </a:r>
          </a:p>
        </p:txBody>
      </p:sp>
      <p:sp>
        <p:nvSpPr>
          <p:cNvPr id="11269" name="Text Box 1028"/>
          <p:cNvSpPr txBox="1">
            <a:spLocks noChangeArrowheads="1"/>
          </p:cNvSpPr>
          <p:nvPr/>
        </p:nvSpPr>
        <p:spPr bwMode="auto">
          <a:xfrm>
            <a:off x="228601" y="757833"/>
            <a:ext cx="8839199" cy="923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Tx/>
              <a:buChar char="-"/>
            </a:pPr>
            <a:r>
              <a:rPr lang="en-US" altLang="ko-KR" sz="1500" dirty="0"/>
              <a:t>1) mealy → </a:t>
            </a:r>
            <a:r>
              <a:rPr lang="en-US" altLang="ko-KR" sz="1500" dirty="0" err="1"/>
              <a:t>moore</a:t>
            </a:r>
            <a:endParaRPr lang="en-US" altLang="ko-KR" sz="1500" dirty="0"/>
          </a:p>
          <a:p>
            <a:pPr marL="285750" indent="-285750">
              <a:buFontTx/>
              <a:buChar char="-"/>
            </a:pPr>
            <a:r>
              <a:rPr lang="en-US" altLang="ko-KR" sz="1500" dirty="0"/>
              <a:t>ex) three 1 sequence detector</a:t>
            </a:r>
          </a:p>
          <a:p>
            <a:pPr marL="285750" indent="-285750">
              <a:buFontTx/>
              <a:buChar char="-"/>
            </a:pPr>
            <a:endParaRPr lang="en-US" altLang="ko-KR" sz="1500" dirty="0"/>
          </a:p>
          <a:p>
            <a:r>
              <a:rPr lang="en-US" altLang="ko-KR" sz="1500" dirty="0"/>
              <a:t>				</a:t>
            </a:r>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r>
              <a:rPr lang="en-US" altLang="ko-KR" sz="1500" dirty="0"/>
              <a:t>step 1) determine the number of different output associated with </a:t>
            </a:r>
            <a:r>
              <a:rPr lang="en-US" altLang="ko-KR" sz="1500" dirty="0" err="1"/>
              <a:t>si</a:t>
            </a:r>
            <a:r>
              <a:rPr lang="en-US" altLang="ko-KR" sz="1500" dirty="0"/>
              <a:t> in the next state  =&gt; S2</a:t>
            </a:r>
          </a:p>
          <a:p>
            <a:pPr marL="285750" indent="-285750">
              <a:buFontTx/>
              <a:buChar char="-"/>
            </a:pPr>
            <a:r>
              <a:rPr lang="en-US" altLang="ko-KR" sz="1500" dirty="0"/>
              <a:t>step 2) split </a:t>
            </a:r>
            <a:r>
              <a:rPr lang="en-US" altLang="ko-KR" sz="1500" dirty="0" err="1"/>
              <a:t>si</a:t>
            </a:r>
            <a:r>
              <a:rPr lang="en-US" altLang="ko-KR" sz="1500" dirty="0"/>
              <a:t> into different states according to different output associated with it </a:t>
            </a:r>
          </a:p>
          <a:p>
            <a:r>
              <a:rPr lang="en-US" altLang="ko-KR" sz="1500" dirty="0"/>
              <a:t>      =&gt; s2 output</a:t>
            </a:r>
            <a:r>
              <a:rPr lang="ko-KR" altLang="en-US" sz="1500" dirty="0"/>
              <a:t> </a:t>
            </a:r>
            <a:r>
              <a:rPr lang="en-US" altLang="ko-KR" sz="1500" dirty="0"/>
              <a:t>0 or 1 =&gt; s20 (output 0) s21 (output 1)</a:t>
            </a:r>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p:txBody>
      </p:sp>
      <p:grpSp>
        <p:nvGrpSpPr>
          <p:cNvPr id="15" name="그룹 14"/>
          <p:cNvGrpSpPr/>
          <p:nvPr/>
        </p:nvGrpSpPr>
        <p:grpSpPr>
          <a:xfrm>
            <a:off x="1447800" y="1295400"/>
            <a:ext cx="2741613" cy="2460187"/>
            <a:chOff x="1295400" y="1139687"/>
            <a:chExt cx="2741613" cy="2460187"/>
          </a:xfrm>
        </p:grpSpPr>
        <p:sp>
          <p:nvSpPr>
            <p:cNvPr id="2" name="타원 1"/>
            <p:cNvSpPr/>
            <p:nvPr/>
          </p:nvSpPr>
          <p:spPr>
            <a:xfrm>
              <a:off x="1295400" y="1673087"/>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S0</a:t>
              </a:r>
              <a:endParaRPr lang="ko-KR" altLang="en-US" sz="1200" dirty="0">
                <a:solidFill>
                  <a:schemeClr val="tx1"/>
                </a:solidFill>
              </a:endParaRPr>
            </a:p>
          </p:txBody>
        </p:sp>
        <p:sp>
          <p:nvSpPr>
            <p:cNvPr id="8" name="타원 7"/>
            <p:cNvSpPr/>
            <p:nvPr/>
          </p:nvSpPr>
          <p:spPr>
            <a:xfrm>
              <a:off x="3503613" y="1673087"/>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S1</a:t>
              </a:r>
              <a:endParaRPr lang="ko-KR" altLang="en-US" sz="1200" dirty="0">
                <a:solidFill>
                  <a:schemeClr val="tx1"/>
                </a:solidFill>
              </a:endParaRPr>
            </a:p>
          </p:txBody>
        </p:sp>
        <p:sp>
          <p:nvSpPr>
            <p:cNvPr id="10" name="타원 9"/>
            <p:cNvSpPr/>
            <p:nvPr/>
          </p:nvSpPr>
          <p:spPr>
            <a:xfrm>
              <a:off x="2400300" y="25146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S2</a:t>
              </a:r>
              <a:endParaRPr lang="ko-KR" altLang="en-US" sz="1200" dirty="0">
                <a:solidFill>
                  <a:schemeClr val="tx1"/>
                </a:solidFill>
              </a:endParaRPr>
            </a:p>
          </p:txBody>
        </p:sp>
        <p:cxnSp>
          <p:nvCxnSpPr>
            <p:cNvPr id="4" name="직선 화살표 연결선 3"/>
            <p:cNvCxnSpPr/>
            <p:nvPr/>
          </p:nvCxnSpPr>
          <p:spPr>
            <a:xfrm>
              <a:off x="1981200" y="18288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cxnSpLocks/>
            </p:cNvCxnSpPr>
            <p:nvPr/>
          </p:nvCxnSpPr>
          <p:spPr>
            <a:xfrm flipH="1">
              <a:off x="1981200" y="20574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H="1">
              <a:off x="3048000" y="2206487"/>
              <a:ext cx="533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cxnSpLocks/>
            </p:cNvCxnSpPr>
            <p:nvPr/>
          </p:nvCxnSpPr>
          <p:spPr>
            <a:xfrm rot="5400000" flipH="1">
              <a:off x="1638300" y="2286000"/>
              <a:ext cx="533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화살표: 아래로 구부러짐 11"/>
            <p:cNvSpPr/>
            <p:nvPr/>
          </p:nvSpPr>
          <p:spPr>
            <a:xfrm>
              <a:off x="1295400" y="1467640"/>
              <a:ext cx="533400" cy="20544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화살표: 아래로 구부러짐 17"/>
            <p:cNvSpPr/>
            <p:nvPr/>
          </p:nvSpPr>
          <p:spPr>
            <a:xfrm rot="10800000">
              <a:off x="2387048" y="3057996"/>
              <a:ext cx="533400" cy="20544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 name="TextBox 13"/>
            <p:cNvSpPr txBox="1"/>
            <p:nvPr/>
          </p:nvSpPr>
          <p:spPr>
            <a:xfrm>
              <a:off x="2425599" y="1526350"/>
              <a:ext cx="470000" cy="338554"/>
            </a:xfrm>
            <a:prstGeom prst="rect">
              <a:avLst/>
            </a:prstGeom>
            <a:noFill/>
          </p:spPr>
          <p:txBody>
            <a:bodyPr wrap="none" rtlCol="0">
              <a:spAutoFit/>
            </a:bodyPr>
            <a:lstStyle/>
            <a:p>
              <a:r>
                <a:rPr lang="en-US" altLang="ko-KR" dirty="0"/>
                <a:t>1/0</a:t>
              </a:r>
              <a:endParaRPr lang="ko-KR" altLang="en-US" dirty="0"/>
            </a:p>
          </p:txBody>
        </p:sp>
        <p:sp>
          <p:nvSpPr>
            <p:cNvPr id="20" name="TextBox 19"/>
            <p:cNvSpPr txBox="1"/>
            <p:nvPr/>
          </p:nvSpPr>
          <p:spPr>
            <a:xfrm>
              <a:off x="2428344" y="2037210"/>
              <a:ext cx="470000" cy="338554"/>
            </a:xfrm>
            <a:prstGeom prst="rect">
              <a:avLst/>
            </a:prstGeom>
            <a:noFill/>
          </p:spPr>
          <p:txBody>
            <a:bodyPr wrap="none" rtlCol="0">
              <a:spAutoFit/>
            </a:bodyPr>
            <a:lstStyle/>
            <a:p>
              <a:r>
                <a:rPr lang="en-US" altLang="ko-KR" dirty="0"/>
                <a:t>0/0</a:t>
              </a:r>
              <a:endParaRPr lang="ko-KR" altLang="en-US" dirty="0"/>
            </a:p>
          </p:txBody>
        </p:sp>
        <p:sp>
          <p:nvSpPr>
            <p:cNvPr id="21" name="TextBox 20"/>
            <p:cNvSpPr txBox="1"/>
            <p:nvPr/>
          </p:nvSpPr>
          <p:spPr>
            <a:xfrm>
              <a:off x="3380844" y="2368230"/>
              <a:ext cx="470000" cy="338554"/>
            </a:xfrm>
            <a:prstGeom prst="rect">
              <a:avLst/>
            </a:prstGeom>
            <a:noFill/>
          </p:spPr>
          <p:txBody>
            <a:bodyPr wrap="none" rtlCol="0">
              <a:spAutoFit/>
            </a:bodyPr>
            <a:lstStyle/>
            <a:p>
              <a:r>
                <a:rPr lang="en-US" altLang="ko-KR" dirty="0"/>
                <a:t>1/0</a:t>
              </a:r>
              <a:endParaRPr lang="ko-KR" altLang="en-US" dirty="0"/>
            </a:p>
          </p:txBody>
        </p:sp>
        <p:sp>
          <p:nvSpPr>
            <p:cNvPr id="22" name="TextBox 21"/>
            <p:cNvSpPr txBox="1"/>
            <p:nvPr/>
          </p:nvSpPr>
          <p:spPr>
            <a:xfrm>
              <a:off x="1855472" y="2292625"/>
              <a:ext cx="470000" cy="338554"/>
            </a:xfrm>
            <a:prstGeom prst="rect">
              <a:avLst/>
            </a:prstGeom>
            <a:noFill/>
          </p:spPr>
          <p:txBody>
            <a:bodyPr wrap="none" rtlCol="0">
              <a:spAutoFit/>
            </a:bodyPr>
            <a:lstStyle/>
            <a:p>
              <a:r>
                <a:rPr lang="en-US" altLang="ko-KR" dirty="0"/>
                <a:t>0/0</a:t>
              </a:r>
              <a:endParaRPr lang="ko-KR" altLang="en-US" dirty="0"/>
            </a:p>
          </p:txBody>
        </p:sp>
        <p:sp>
          <p:nvSpPr>
            <p:cNvPr id="23" name="TextBox 22"/>
            <p:cNvSpPr txBox="1"/>
            <p:nvPr/>
          </p:nvSpPr>
          <p:spPr>
            <a:xfrm>
              <a:off x="1358800" y="1139687"/>
              <a:ext cx="470000" cy="338554"/>
            </a:xfrm>
            <a:prstGeom prst="rect">
              <a:avLst/>
            </a:prstGeom>
            <a:noFill/>
          </p:spPr>
          <p:txBody>
            <a:bodyPr wrap="none" rtlCol="0">
              <a:spAutoFit/>
            </a:bodyPr>
            <a:lstStyle/>
            <a:p>
              <a:r>
                <a:rPr lang="en-US" altLang="ko-KR" dirty="0"/>
                <a:t>0/0</a:t>
              </a:r>
              <a:endParaRPr lang="ko-KR" altLang="en-US" dirty="0"/>
            </a:p>
          </p:txBody>
        </p:sp>
        <p:sp>
          <p:nvSpPr>
            <p:cNvPr id="24" name="TextBox 23"/>
            <p:cNvSpPr txBox="1"/>
            <p:nvPr/>
          </p:nvSpPr>
          <p:spPr>
            <a:xfrm>
              <a:off x="2425599" y="3261320"/>
              <a:ext cx="470000" cy="338554"/>
            </a:xfrm>
            <a:prstGeom prst="rect">
              <a:avLst/>
            </a:prstGeom>
            <a:noFill/>
          </p:spPr>
          <p:txBody>
            <a:bodyPr wrap="none" rtlCol="0">
              <a:spAutoFit/>
            </a:bodyPr>
            <a:lstStyle/>
            <a:p>
              <a:r>
                <a:rPr lang="en-US" altLang="ko-KR" dirty="0"/>
                <a:t>1/1</a:t>
              </a:r>
              <a:endParaRPr lang="ko-KR" altLang="en-US" dirty="0"/>
            </a:p>
          </p:txBody>
        </p:sp>
      </p:grpSp>
      <p:graphicFrame>
        <p:nvGraphicFramePr>
          <p:cNvPr id="17" name="표 16"/>
          <p:cNvGraphicFramePr>
            <a:graphicFrameLocks noGrp="1"/>
          </p:cNvGraphicFramePr>
          <p:nvPr>
            <p:extLst>
              <p:ext uri="{D42A27DB-BD31-4B8C-83A1-F6EECF244321}">
                <p14:modId xmlns:p14="http://schemas.microsoft.com/office/powerpoint/2010/main" val="848750825"/>
              </p:ext>
            </p:extLst>
          </p:nvPr>
        </p:nvGraphicFramePr>
        <p:xfrm>
          <a:off x="761603" y="3819311"/>
          <a:ext cx="4877593" cy="1783080"/>
        </p:xfrm>
        <a:graphic>
          <a:graphicData uri="http://schemas.openxmlformats.org/drawingml/2006/table">
            <a:tbl>
              <a:tblPr firstRow="1" bandRow="1">
                <a:tableStyleId>{2D5ABB26-0587-4C30-8999-92F81FD0307C}</a:tableStyleId>
              </a:tblPr>
              <a:tblGrid>
                <a:gridCol w="1403713">
                  <a:extLst>
                    <a:ext uri="{9D8B030D-6E8A-4147-A177-3AD203B41FA5}">
                      <a16:colId xmlns:a16="http://schemas.microsoft.com/office/drawing/2014/main" val="1577063691"/>
                    </a:ext>
                  </a:extLst>
                </a:gridCol>
                <a:gridCol w="812676">
                  <a:extLst>
                    <a:ext uri="{9D8B030D-6E8A-4147-A177-3AD203B41FA5}">
                      <a16:colId xmlns:a16="http://schemas.microsoft.com/office/drawing/2014/main" val="13410566"/>
                    </a:ext>
                  </a:extLst>
                </a:gridCol>
                <a:gridCol w="908208">
                  <a:extLst>
                    <a:ext uri="{9D8B030D-6E8A-4147-A177-3AD203B41FA5}">
                      <a16:colId xmlns:a16="http://schemas.microsoft.com/office/drawing/2014/main" val="88124910"/>
                    </a:ext>
                  </a:extLst>
                </a:gridCol>
                <a:gridCol w="777477">
                  <a:extLst>
                    <a:ext uri="{9D8B030D-6E8A-4147-A177-3AD203B41FA5}">
                      <a16:colId xmlns:a16="http://schemas.microsoft.com/office/drawing/2014/main" val="3618625928"/>
                    </a:ext>
                  </a:extLst>
                </a:gridCol>
                <a:gridCol w="975519">
                  <a:extLst>
                    <a:ext uri="{9D8B030D-6E8A-4147-A177-3AD203B41FA5}">
                      <a16:colId xmlns:a16="http://schemas.microsoft.com/office/drawing/2014/main" val="2971931925"/>
                    </a:ext>
                  </a:extLst>
                </a:gridCol>
              </a:tblGrid>
              <a:tr h="264568">
                <a:tc>
                  <a:txBody>
                    <a:bodyPr/>
                    <a:lstStyle/>
                    <a:p>
                      <a:pPr algn="ctr" latinLnBrk="1"/>
                      <a:r>
                        <a:rPr lang="en-US" altLang="ko-KR" dirty="0"/>
                        <a:t>present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dirty="0"/>
                        <a:t>next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18654"/>
                  </a:ext>
                </a:extLst>
              </a:tr>
              <a:tr h="264568">
                <a:tc rowSpan="2">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11076"/>
                  </a:ext>
                </a:extLst>
              </a:tr>
              <a:tr h="264568">
                <a:tc v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960681"/>
                  </a:ext>
                </a:extLst>
              </a:tr>
              <a:tr h="264568">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5215"/>
                  </a:ext>
                </a:extLst>
              </a:tr>
              <a:tr h="264568">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424546"/>
                  </a:ext>
                </a:extLst>
              </a:tr>
              <a:tr h="264568">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7020964"/>
                  </a:ext>
                </a:extLst>
              </a:tr>
            </a:tbl>
          </a:graphicData>
        </a:graphic>
      </p:graphicFrame>
      <p:sp>
        <p:nvSpPr>
          <p:cNvPr id="27" name="타원 26"/>
          <p:cNvSpPr/>
          <p:nvPr/>
        </p:nvSpPr>
        <p:spPr>
          <a:xfrm>
            <a:off x="3955842" y="4979539"/>
            <a:ext cx="1683353" cy="68657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8081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74</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mealy and </a:t>
            </a:r>
            <a:r>
              <a:rPr kumimoji="1" lang="en-US" altLang="ko-KR" sz="3200" dirty="0" err="1">
                <a:solidFill>
                  <a:schemeClr val="tx2"/>
                </a:solidFill>
              </a:rPr>
              <a:t>moore</a:t>
            </a:r>
            <a:r>
              <a:rPr kumimoji="1" lang="en-US" altLang="ko-KR" sz="3200" dirty="0">
                <a:solidFill>
                  <a:schemeClr val="tx2"/>
                </a:solidFill>
              </a:rPr>
              <a:t> machine conversion</a:t>
            </a:r>
          </a:p>
        </p:txBody>
      </p:sp>
      <p:sp>
        <p:nvSpPr>
          <p:cNvPr id="11269" name="Text Box 1028"/>
          <p:cNvSpPr txBox="1">
            <a:spLocks noChangeArrowheads="1"/>
          </p:cNvSpPr>
          <p:nvPr/>
        </p:nvSpPr>
        <p:spPr bwMode="auto">
          <a:xfrm>
            <a:off x="228601" y="757833"/>
            <a:ext cx="8839199"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r>
              <a:rPr lang="en-US" altLang="ko-KR" sz="1500" dirty="0"/>
              <a:t>&lt;final&gt;</a:t>
            </a:r>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pPr marL="285750" indent="-285750">
              <a:buFontTx/>
              <a:buChar char="-"/>
            </a:pPr>
            <a:r>
              <a:rPr lang="en-US" altLang="ko-KR" sz="1500" dirty="0" err="1"/>
              <a:t>moore</a:t>
            </a:r>
            <a:r>
              <a:rPr lang="ko-KR" altLang="en-US" sz="1500" dirty="0"/>
              <a:t>는 동일한 </a:t>
            </a:r>
            <a:r>
              <a:rPr lang="en-US" altLang="ko-KR" sz="1500" dirty="0"/>
              <a:t>mealy</a:t>
            </a:r>
            <a:r>
              <a:rPr lang="ko-KR" altLang="en-US" sz="1500" dirty="0"/>
              <a:t>보다 </a:t>
            </a:r>
            <a:r>
              <a:rPr lang="en-US" altLang="ko-KR" sz="1500" dirty="0" err="1"/>
              <a:t>outpu</a:t>
            </a:r>
            <a:r>
              <a:rPr lang="ko-KR" altLang="en-US" sz="1500" dirty="0"/>
              <a:t>이</a:t>
            </a:r>
            <a:r>
              <a:rPr lang="en-US" altLang="ko-KR" sz="1500" dirty="0"/>
              <a:t> 1 shift</a:t>
            </a:r>
            <a:r>
              <a:rPr lang="ko-KR" altLang="en-US" sz="1500" dirty="0"/>
              <a:t>만큼 늦게 </a:t>
            </a:r>
            <a:r>
              <a:rPr lang="en-US" altLang="ko-KR" sz="1500" dirty="0"/>
              <a:t>output</a:t>
            </a:r>
            <a:r>
              <a:rPr lang="ko-KR" altLang="en-US" sz="1500" dirty="0"/>
              <a:t>이 나타난다</a:t>
            </a:r>
            <a:r>
              <a:rPr lang="en-US" altLang="ko-KR" sz="1500" dirty="0"/>
              <a:t>.</a:t>
            </a:r>
          </a:p>
          <a:p>
            <a:endParaRPr lang="en-US" altLang="ko-KR" sz="1500" dirty="0"/>
          </a:p>
          <a:p>
            <a:endParaRPr lang="en-US" altLang="ko-KR" sz="1500" dirty="0"/>
          </a:p>
          <a:p>
            <a:endParaRPr lang="en-US" altLang="ko-KR" sz="1500" dirty="0"/>
          </a:p>
          <a:p>
            <a:endParaRPr lang="en-US" altLang="ko-KR" sz="1500" dirty="0"/>
          </a:p>
        </p:txBody>
      </p:sp>
      <p:graphicFrame>
        <p:nvGraphicFramePr>
          <p:cNvPr id="17" name="표 16"/>
          <p:cNvGraphicFramePr>
            <a:graphicFrameLocks noGrp="1"/>
          </p:cNvGraphicFramePr>
          <p:nvPr>
            <p:extLst>
              <p:ext uri="{D42A27DB-BD31-4B8C-83A1-F6EECF244321}">
                <p14:modId xmlns:p14="http://schemas.microsoft.com/office/powerpoint/2010/main" val="3007805443"/>
              </p:ext>
            </p:extLst>
          </p:nvPr>
        </p:nvGraphicFramePr>
        <p:xfrm>
          <a:off x="533400" y="914400"/>
          <a:ext cx="4877593" cy="2080260"/>
        </p:xfrm>
        <a:graphic>
          <a:graphicData uri="http://schemas.openxmlformats.org/drawingml/2006/table">
            <a:tbl>
              <a:tblPr firstRow="1" bandRow="1">
                <a:tableStyleId>{2D5ABB26-0587-4C30-8999-92F81FD0307C}</a:tableStyleId>
              </a:tblPr>
              <a:tblGrid>
                <a:gridCol w="1403713">
                  <a:extLst>
                    <a:ext uri="{9D8B030D-6E8A-4147-A177-3AD203B41FA5}">
                      <a16:colId xmlns:a16="http://schemas.microsoft.com/office/drawing/2014/main" val="1577063691"/>
                    </a:ext>
                  </a:extLst>
                </a:gridCol>
                <a:gridCol w="812676">
                  <a:extLst>
                    <a:ext uri="{9D8B030D-6E8A-4147-A177-3AD203B41FA5}">
                      <a16:colId xmlns:a16="http://schemas.microsoft.com/office/drawing/2014/main" val="13410566"/>
                    </a:ext>
                  </a:extLst>
                </a:gridCol>
                <a:gridCol w="908208">
                  <a:extLst>
                    <a:ext uri="{9D8B030D-6E8A-4147-A177-3AD203B41FA5}">
                      <a16:colId xmlns:a16="http://schemas.microsoft.com/office/drawing/2014/main" val="88124910"/>
                    </a:ext>
                  </a:extLst>
                </a:gridCol>
                <a:gridCol w="777477">
                  <a:extLst>
                    <a:ext uri="{9D8B030D-6E8A-4147-A177-3AD203B41FA5}">
                      <a16:colId xmlns:a16="http://schemas.microsoft.com/office/drawing/2014/main" val="3618625928"/>
                    </a:ext>
                  </a:extLst>
                </a:gridCol>
                <a:gridCol w="975519">
                  <a:extLst>
                    <a:ext uri="{9D8B030D-6E8A-4147-A177-3AD203B41FA5}">
                      <a16:colId xmlns:a16="http://schemas.microsoft.com/office/drawing/2014/main" val="2971931925"/>
                    </a:ext>
                  </a:extLst>
                </a:gridCol>
              </a:tblGrid>
              <a:tr h="264568">
                <a:tc>
                  <a:txBody>
                    <a:bodyPr/>
                    <a:lstStyle/>
                    <a:p>
                      <a:pPr algn="ctr" latinLnBrk="1"/>
                      <a:r>
                        <a:rPr lang="en-US" altLang="ko-KR" dirty="0"/>
                        <a:t>present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dirty="0"/>
                        <a:t>next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18654"/>
                  </a:ext>
                </a:extLst>
              </a:tr>
              <a:tr h="264568">
                <a:tc rowSpan="2">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11076"/>
                  </a:ext>
                </a:extLst>
              </a:tr>
              <a:tr h="264568">
                <a:tc v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960681"/>
                  </a:ext>
                </a:extLst>
              </a:tr>
              <a:tr h="264568">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5215"/>
                  </a:ext>
                </a:extLst>
              </a:tr>
              <a:tr h="264568">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424546"/>
                  </a:ext>
                </a:extLst>
              </a:tr>
              <a:tr h="264568">
                <a:tc>
                  <a:txBody>
                    <a:bodyPr/>
                    <a:lstStyle/>
                    <a:p>
                      <a:pPr algn="ctr" latinLnBrk="1"/>
                      <a:r>
                        <a:rPr lang="en-US" altLang="ko-KR" dirty="0"/>
                        <a:t>s20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7020964"/>
                  </a:ext>
                </a:extLst>
              </a:tr>
              <a:tr h="264568">
                <a:tc>
                  <a:txBody>
                    <a:bodyPr/>
                    <a:lstStyle/>
                    <a:p>
                      <a:pPr algn="ctr" latinLnBrk="1"/>
                      <a:r>
                        <a:rPr lang="en-US" altLang="ko-KR" dirty="0"/>
                        <a:t>s21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3023572"/>
                  </a:ext>
                </a:extLst>
              </a:tr>
            </a:tbl>
          </a:graphicData>
        </a:graphic>
      </p:graphicFrame>
      <p:sp>
        <p:nvSpPr>
          <p:cNvPr id="25" name="타원 24"/>
          <p:cNvSpPr/>
          <p:nvPr/>
        </p:nvSpPr>
        <p:spPr>
          <a:xfrm>
            <a:off x="3657600" y="2057399"/>
            <a:ext cx="1753393" cy="109382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p:cNvGraphicFramePr>
            <a:graphicFrameLocks noGrp="1"/>
          </p:cNvGraphicFramePr>
          <p:nvPr>
            <p:extLst>
              <p:ext uri="{D42A27DB-BD31-4B8C-83A1-F6EECF244321}">
                <p14:modId xmlns:p14="http://schemas.microsoft.com/office/powerpoint/2010/main" val="2020823254"/>
              </p:ext>
            </p:extLst>
          </p:nvPr>
        </p:nvGraphicFramePr>
        <p:xfrm>
          <a:off x="609600" y="3581400"/>
          <a:ext cx="5047451" cy="1783080"/>
        </p:xfrm>
        <a:graphic>
          <a:graphicData uri="http://schemas.openxmlformats.org/drawingml/2006/table">
            <a:tbl>
              <a:tblPr firstRow="1" bandRow="1">
                <a:tableStyleId>{2D5ABB26-0587-4C30-8999-92F81FD0307C}</a:tableStyleId>
              </a:tblPr>
              <a:tblGrid>
                <a:gridCol w="1403713">
                  <a:extLst>
                    <a:ext uri="{9D8B030D-6E8A-4147-A177-3AD203B41FA5}">
                      <a16:colId xmlns:a16="http://schemas.microsoft.com/office/drawing/2014/main" val="1577063691"/>
                    </a:ext>
                  </a:extLst>
                </a:gridCol>
                <a:gridCol w="812676">
                  <a:extLst>
                    <a:ext uri="{9D8B030D-6E8A-4147-A177-3AD203B41FA5}">
                      <a16:colId xmlns:a16="http://schemas.microsoft.com/office/drawing/2014/main" val="13410566"/>
                    </a:ext>
                  </a:extLst>
                </a:gridCol>
                <a:gridCol w="1365011">
                  <a:extLst>
                    <a:ext uri="{9D8B030D-6E8A-4147-A177-3AD203B41FA5}">
                      <a16:colId xmlns:a16="http://schemas.microsoft.com/office/drawing/2014/main" val="88124910"/>
                    </a:ext>
                  </a:extLst>
                </a:gridCol>
                <a:gridCol w="1466051">
                  <a:extLst>
                    <a:ext uri="{9D8B030D-6E8A-4147-A177-3AD203B41FA5}">
                      <a16:colId xmlns:a16="http://schemas.microsoft.com/office/drawing/2014/main" val="3618625928"/>
                    </a:ext>
                  </a:extLst>
                </a:gridCol>
              </a:tblGrid>
              <a:tr h="264568">
                <a:tc>
                  <a:txBody>
                    <a:bodyPr/>
                    <a:lstStyle/>
                    <a:p>
                      <a:pPr algn="ctr" latinLnBrk="1"/>
                      <a:r>
                        <a:rPr lang="en-US" altLang="ko-KR" dirty="0"/>
                        <a:t>present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next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18654"/>
                  </a:ext>
                </a:extLst>
              </a:tr>
              <a:tr h="264568">
                <a:tc>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x = 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x = 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11076"/>
                  </a:ext>
                </a:extLst>
              </a:tr>
              <a:tr h="264568">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960681"/>
                  </a:ext>
                </a:extLst>
              </a:tr>
              <a:tr h="264568">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5215"/>
                  </a:ext>
                </a:extLst>
              </a:tr>
              <a:tr h="264568">
                <a:tc>
                  <a:txBody>
                    <a:bodyPr/>
                    <a:lstStyle/>
                    <a:p>
                      <a:pPr algn="ctr" latinLnBrk="1"/>
                      <a:r>
                        <a:rPr lang="en-US" altLang="ko-KR" dirty="0"/>
                        <a:t>s20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424546"/>
                  </a:ext>
                </a:extLst>
              </a:tr>
              <a:tr h="264568">
                <a:tc>
                  <a:txBody>
                    <a:bodyPr/>
                    <a:lstStyle/>
                    <a:p>
                      <a:pPr algn="ctr" latinLnBrk="1"/>
                      <a:r>
                        <a:rPr lang="en-US" altLang="ko-KR" dirty="0"/>
                        <a:t>s21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7020964"/>
                  </a:ext>
                </a:extLst>
              </a:tr>
            </a:tbl>
          </a:graphicData>
        </a:graphic>
      </p:graphicFrame>
    </p:spTree>
    <p:extLst>
      <p:ext uri="{BB962C8B-B14F-4D97-AF65-F5344CB8AC3E}">
        <p14:creationId xmlns:p14="http://schemas.microsoft.com/office/powerpoint/2010/main" val="3398344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75</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mealy and </a:t>
            </a:r>
            <a:r>
              <a:rPr kumimoji="1" lang="en-US" altLang="ko-KR" sz="3200" dirty="0" err="1">
                <a:solidFill>
                  <a:schemeClr val="tx2"/>
                </a:solidFill>
              </a:rPr>
              <a:t>moore</a:t>
            </a:r>
            <a:r>
              <a:rPr kumimoji="1" lang="en-US" altLang="ko-KR" sz="3200" dirty="0">
                <a:solidFill>
                  <a:schemeClr val="tx2"/>
                </a:solidFill>
              </a:rPr>
              <a:t> machine conversion</a:t>
            </a:r>
          </a:p>
        </p:txBody>
      </p:sp>
      <p:sp>
        <p:nvSpPr>
          <p:cNvPr id="11269" name="Text Box 1028"/>
          <p:cNvSpPr txBox="1">
            <a:spLocks noChangeArrowheads="1"/>
          </p:cNvSpPr>
          <p:nvPr/>
        </p:nvSpPr>
        <p:spPr bwMode="auto">
          <a:xfrm>
            <a:off x="228601" y="757833"/>
            <a:ext cx="8839199"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Tx/>
              <a:buChar char="-"/>
            </a:pPr>
            <a:r>
              <a:rPr lang="en-US" altLang="ko-KR" sz="1500" dirty="0"/>
              <a:t>1) </a:t>
            </a:r>
            <a:r>
              <a:rPr lang="en-US" altLang="ko-KR" sz="1500" dirty="0" err="1"/>
              <a:t>moore</a:t>
            </a:r>
            <a:r>
              <a:rPr lang="en-US" altLang="ko-KR" sz="1500" dirty="0"/>
              <a:t> → mealy</a:t>
            </a:r>
          </a:p>
          <a:p>
            <a:r>
              <a:rPr lang="en-US" altLang="ko-KR" sz="1500" dirty="0"/>
              <a:t>				</a:t>
            </a:r>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pPr marL="285750" indent="-285750">
              <a:buFontTx/>
              <a:buChar char="-"/>
            </a:pPr>
            <a:endParaRPr lang="en-US" altLang="ko-KR" sz="1500" dirty="0"/>
          </a:p>
          <a:p>
            <a:endParaRPr lang="en-US" altLang="ko-KR" sz="1500" dirty="0"/>
          </a:p>
          <a:p>
            <a:pPr marL="285750" indent="-285750">
              <a:buFontTx/>
              <a:buChar char="-"/>
            </a:pPr>
            <a:r>
              <a:rPr lang="en-US" altLang="ko-KR" sz="1500" dirty="0"/>
              <a:t>step 1) copy all the </a:t>
            </a:r>
            <a:r>
              <a:rPr lang="en-US" altLang="ko-KR" sz="1500" dirty="0" err="1"/>
              <a:t>moore</a:t>
            </a:r>
            <a:r>
              <a:rPr lang="en-US" altLang="ko-KR" sz="1500" dirty="0"/>
              <a:t> machine transition table into mealy machine transition table format</a:t>
            </a:r>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p:txBody>
      </p:sp>
      <p:pic>
        <p:nvPicPr>
          <p:cNvPr id="25" name="Picture 55" descr="AACFLQS0 "/>
          <p:cNvPicPr>
            <a:picLocks noChangeAspect="1" noChangeArrowheads="1"/>
          </p:cNvPicPr>
          <p:nvPr/>
        </p:nvPicPr>
        <p:blipFill rotWithShape="1">
          <a:blip r:embed="rId3">
            <a:extLst>
              <a:ext uri="{28A0092B-C50C-407E-A947-70E740481C1C}">
                <a14:useLocalDpi xmlns:a14="http://schemas.microsoft.com/office/drawing/2010/main" val="0"/>
              </a:ext>
            </a:extLst>
          </a:blip>
          <a:srcRect b="12407"/>
          <a:stretch/>
        </p:blipFill>
        <p:spPr>
          <a:xfrm>
            <a:off x="685800" y="1058008"/>
            <a:ext cx="3024809" cy="22232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6" name="표 25"/>
          <p:cNvGraphicFramePr>
            <a:graphicFrameLocks noGrp="1"/>
          </p:cNvGraphicFramePr>
          <p:nvPr>
            <p:extLst>
              <p:ext uri="{D42A27DB-BD31-4B8C-83A1-F6EECF244321}">
                <p14:modId xmlns:p14="http://schemas.microsoft.com/office/powerpoint/2010/main" val="3558746094"/>
              </p:ext>
            </p:extLst>
          </p:nvPr>
        </p:nvGraphicFramePr>
        <p:xfrm>
          <a:off x="3467899" y="1083746"/>
          <a:ext cx="5047451" cy="1783080"/>
        </p:xfrm>
        <a:graphic>
          <a:graphicData uri="http://schemas.openxmlformats.org/drawingml/2006/table">
            <a:tbl>
              <a:tblPr firstRow="1" bandRow="1">
                <a:tableStyleId>{2D5ABB26-0587-4C30-8999-92F81FD0307C}</a:tableStyleId>
              </a:tblPr>
              <a:tblGrid>
                <a:gridCol w="1403713">
                  <a:extLst>
                    <a:ext uri="{9D8B030D-6E8A-4147-A177-3AD203B41FA5}">
                      <a16:colId xmlns:a16="http://schemas.microsoft.com/office/drawing/2014/main" val="1577063691"/>
                    </a:ext>
                  </a:extLst>
                </a:gridCol>
                <a:gridCol w="812676">
                  <a:extLst>
                    <a:ext uri="{9D8B030D-6E8A-4147-A177-3AD203B41FA5}">
                      <a16:colId xmlns:a16="http://schemas.microsoft.com/office/drawing/2014/main" val="13410566"/>
                    </a:ext>
                  </a:extLst>
                </a:gridCol>
                <a:gridCol w="1365011">
                  <a:extLst>
                    <a:ext uri="{9D8B030D-6E8A-4147-A177-3AD203B41FA5}">
                      <a16:colId xmlns:a16="http://schemas.microsoft.com/office/drawing/2014/main" val="88124910"/>
                    </a:ext>
                  </a:extLst>
                </a:gridCol>
                <a:gridCol w="1466051">
                  <a:extLst>
                    <a:ext uri="{9D8B030D-6E8A-4147-A177-3AD203B41FA5}">
                      <a16:colId xmlns:a16="http://schemas.microsoft.com/office/drawing/2014/main" val="3618625928"/>
                    </a:ext>
                  </a:extLst>
                </a:gridCol>
              </a:tblGrid>
              <a:tr h="264568">
                <a:tc>
                  <a:txBody>
                    <a:bodyPr/>
                    <a:lstStyle/>
                    <a:p>
                      <a:pPr algn="ctr" latinLnBrk="1"/>
                      <a:r>
                        <a:rPr lang="en-US" altLang="ko-KR" dirty="0"/>
                        <a:t>present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next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18654"/>
                  </a:ext>
                </a:extLst>
              </a:tr>
              <a:tr h="264568">
                <a:tc>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x = 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x = 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11076"/>
                  </a:ext>
                </a:extLst>
              </a:tr>
              <a:tr h="264568">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960681"/>
                  </a:ext>
                </a:extLst>
              </a:tr>
              <a:tr h="264568">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5215"/>
                  </a:ext>
                </a:extLst>
              </a:tr>
              <a:tr h="264568">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424546"/>
                  </a:ext>
                </a:extLst>
              </a:tr>
              <a:tr h="264568">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7020964"/>
                  </a:ext>
                </a:extLst>
              </a:tr>
            </a:tbl>
          </a:graphicData>
        </a:graphic>
      </p:graphicFrame>
      <p:graphicFrame>
        <p:nvGraphicFramePr>
          <p:cNvPr id="28" name="표 27"/>
          <p:cNvGraphicFramePr>
            <a:graphicFrameLocks noGrp="1"/>
          </p:cNvGraphicFramePr>
          <p:nvPr>
            <p:extLst>
              <p:ext uri="{D42A27DB-BD31-4B8C-83A1-F6EECF244321}">
                <p14:modId xmlns:p14="http://schemas.microsoft.com/office/powerpoint/2010/main" val="64592993"/>
              </p:ext>
            </p:extLst>
          </p:nvPr>
        </p:nvGraphicFramePr>
        <p:xfrm>
          <a:off x="714760" y="3985857"/>
          <a:ext cx="4877593" cy="2080260"/>
        </p:xfrm>
        <a:graphic>
          <a:graphicData uri="http://schemas.openxmlformats.org/drawingml/2006/table">
            <a:tbl>
              <a:tblPr firstRow="1" bandRow="1">
                <a:tableStyleId>{2D5ABB26-0587-4C30-8999-92F81FD0307C}</a:tableStyleId>
              </a:tblPr>
              <a:tblGrid>
                <a:gridCol w="1403713">
                  <a:extLst>
                    <a:ext uri="{9D8B030D-6E8A-4147-A177-3AD203B41FA5}">
                      <a16:colId xmlns:a16="http://schemas.microsoft.com/office/drawing/2014/main" val="1577063691"/>
                    </a:ext>
                  </a:extLst>
                </a:gridCol>
                <a:gridCol w="812676">
                  <a:extLst>
                    <a:ext uri="{9D8B030D-6E8A-4147-A177-3AD203B41FA5}">
                      <a16:colId xmlns:a16="http://schemas.microsoft.com/office/drawing/2014/main" val="13410566"/>
                    </a:ext>
                  </a:extLst>
                </a:gridCol>
                <a:gridCol w="908208">
                  <a:extLst>
                    <a:ext uri="{9D8B030D-6E8A-4147-A177-3AD203B41FA5}">
                      <a16:colId xmlns:a16="http://schemas.microsoft.com/office/drawing/2014/main" val="88124910"/>
                    </a:ext>
                  </a:extLst>
                </a:gridCol>
                <a:gridCol w="777477">
                  <a:extLst>
                    <a:ext uri="{9D8B030D-6E8A-4147-A177-3AD203B41FA5}">
                      <a16:colId xmlns:a16="http://schemas.microsoft.com/office/drawing/2014/main" val="3618625928"/>
                    </a:ext>
                  </a:extLst>
                </a:gridCol>
                <a:gridCol w="975519">
                  <a:extLst>
                    <a:ext uri="{9D8B030D-6E8A-4147-A177-3AD203B41FA5}">
                      <a16:colId xmlns:a16="http://schemas.microsoft.com/office/drawing/2014/main" val="2971931925"/>
                    </a:ext>
                  </a:extLst>
                </a:gridCol>
              </a:tblGrid>
              <a:tr h="264568">
                <a:tc>
                  <a:txBody>
                    <a:bodyPr/>
                    <a:lstStyle/>
                    <a:p>
                      <a:pPr algn="ctr" latinLnBrk="1"/>
                      <a:r>
                        <a:rPr lang="en-US" altLang="ko-KR" dirty="0"/>
                        <a:t>present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dirty="0"/>
                        <a:t>next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18654"/>
                  </a:ext>
                </a:extLst>
              </a:tr>
              <a:tr h="264568">
                <a:tc rowSpan="2">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11076"/>
                  </a:ext>
                </a:extLst>
              </a:tr>
              <a:tr h="264568">
                <a:tc v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960681"/>
                  </a:ext>
                </a:extLst>
              </a:tr>
              <a:tr h="264568">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5215"/>
                  </a:ext>
                </a:extLst>
              </a:tr>
              <a:tr h="264568">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424546"/>
                  </a:ext>
                </a:extLst>
              </a:tr>
              <a:tr h="264568">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7020964"/>
                  </a:ext>
                </a:extLst>
              </a:tr>
              <a:tr h="264568">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3023572"/>
                  </a:ext>
                </a:extLst>
              </a:tr>
            </a:tbl>
          </a:graphicData>
        </a:graphic>
      </p:graphicFrame>
    </p:spTree>
    <p:extLst>
      <p:ext uri="{BB962C8B-B14F-4D97-AF65-F5344CB8AC3E}">
        <p14:creationId xmlns:p14="http://schemas.microsoft.com/office/powerpoint/2010/main" val="2841293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76</a:t>
            </a:fld>
            <a:endParaRPr lang="en-US" altLang="ko-KR" sz="1400" dirty="0">
              <a:solidFill>
                <a:schemeClr val="bg2"/>
              </a:solidFill>
            </a:endParaRPr>
          </a:p>
        </p:txBody>
      </p:sp>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mealy and </a:t>
            </a:r>
            <a:r>
              <a:rPr kumimoji="1" lang="en-US" altLang="ko-KR" sz="3200" dirty="0" err="1">
                <a:solidFill>
                  <a:schemeClr val="tx2"/>
                </a:solidFill>
              </a:rPr>
              <a:t>moore</a:t>
            </a:r>
            <a:r>
              <a:rPr kumimoji="1" lang="en-US" altLang="ko-KR" sz="3200" dirty="0">
                <a:solidFill>
                  <a:schemeClr val="tx2"/>
                </a:solidFill>
              </a:rPr>
              <a:t> machine conversion</a:t>
            </a:r>
          </a:p>
        </p:txBody>
      </p:sp>
      <p:sp>
        <p:nvSpPr>
          <p:cNvPr id="11269" name="Text Box 1028"/>
          <p:cNvSpPr txBox="1">
            <a:spLocks noChangeArrowheads="1"/>
          </p:cNvSpPr>
          <p:nvPr/>
        </p:nvSpPr>
        <p:spPr bwMode="auto">
          <a:xfrm>
            <a:off x="228601" y="757833"/>
            <a:ext cx="8839199"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285750" indent="-285750">
              <a:buFontTx/>
              <a:buChar char="-"/>
            </a:pPr>
            <a:r>
              <a:rPr lang="en-US" altLang="ko-KR" sz="1500" dirty="0"/>
              <a:t>step 2) state reduction</a:t>
            </a:r>
          </a:p>
          <a:p>
            <a:r>
              <a:rPr lang="en-US" altLang="ko-KR" sz="1500" dirty="0"/>
              <a:t>				</a:t>
            </a:r>
          </a:p>
          <a:p>
            <a:r>
              <a:rPr lang="en-US" altLang="ko-KR" sz="1500" dirty="0"/>
              <a:t>&lt;final&gt;</a:t>
            </a:r>
            <a:endParaRPr lang="en-US" altLang="ko-KR" sz="1500" dirty="0"/>
          </a:p>
          <a:p>
            <a:pPr marL="285750" indent="-285750">
              <a:buFontTx/>
              <a:buChar char="-"/>
            </a:pPr>
            <a:endParaRPr lang="en-US" altLang="ko-KR" sz="1500" dirty="0"/>
          </a:p>
          <a:p>
            <a:pPr marL="285750" indent="-285750">
              <a:buFontTx/>
              <a:buChar char="-"/>
            </a:pPr>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a:p>
            <a:endParaRPr lang="en-US" altLang="ko-KR" sz="1500" dirty="0"/>
          </a:p>
        </p:txBody>
      </p:sp>
      <p:graphicFrame>
        <p:nvGraphicFramePr>
          <p:cNvPr id="28" name="표 27"/>
          <p:cNvGraphicFramePr>
            <a:graphicFrameLocks noGrp="1"/>
          </p:cNvGraphicFramePr>
          <p:nvPr>
            <p:extLst>
              <p:ext uri="{D42A27DB-BD31-4B8C-83A1-F6EECF244321}">
                <p14:modId xmlns:p14="http://schemas.microsoft.com/office/powerpoint/2010/main" val="174598513"/>
              </p:ext>
            </p:extLst>
          </p:nvPr>
        </p:nvGraphicFramePr>
        <p:xfrm>
          <a:off x="609600" y="1676400"/>
          <a:ext cx="4877593" cy="1783080"/>
        </p:xfrm>
        <a:graphic>
          <a:graphicData uri="http://schemas.openxmlformats.org/drawingml/2006/table">
            <a:tbl>
              <a:tblPr firstRow="1" bandRow="1">
                <a:tableStyleId>{2D5ABB26-0587-4C30-8999-92F81FD0307C}</a:tableStyleId>
              </a:tblPr>
              <a:tblGrid>
                <a:gridCol w="1403713">
                  <a:extLst>
                    <a:ext uri="{9D8B030D-6E8A-4147-A177-3AD203B41FA5}">
                      <a16:colId xmlns:a16="http://schemas.microsoft.com/office/drawing/2014/main" val="1577063691"/>
                    </a:ext>
                  </a:extLst>
                </a:gridCol>
                <a:gridCol w="812676">
                  <a:extLst>
                    <a:ext uri="{9D8B030D-6E8A-4147-A177-3AD203B41FA5}">
                      <a16:colId xmlns:a16="http://schemas.microsoft.com/office/drawing/2014/main" val="13410566"/>
                    </a:ext>
                  </a:extLst>
                </a:gridCol>
                <a:gridCol w="908208">
                  <a:extLst>
                    <a:ext uri="{9D8B030D-6E8A-4147-A177-3AD203B41FA5}">
                      <a16:colId xmlns:a16="http://schemas.microsoft.com/office/drawing/2014/main" val="88124910"/>
                    </a:ext>
                  </a:extLst>
                </a:gridCol>
                <a:gridCol w="777477">
                  <a:extLst>
                    <a:ext uri="{9D8B030D-6E8A-4147-A177-3AD203B41FA5}">
                      <a16:colId xmlns:a16="http://schemas.microsoft.com/office/drawing/2014/main" val="3618625928"/>
                    </a:ext>
                  </a:extLst>
                </a:gridCol>
                <a:gridCol w="975519">
                  <a:extLst>
                    <a:ext uri="{9D8B030D-6E8A-4147-A177-3AD203B41FA5}">
                      <a16:colId xmlns:a16="http://schemas.microsoft.com/office/drawing/2014/main" val="2971931925"/>
                    </a:ext>
                  </a:extLst>
                </a:gridCol>
              </a:tblGrid>
              <a:tr h="264568">
                <a:tc>
                  <a:txBody>
                    <a:bodyPr/>
                    <a:lstStyle/>
                    <a:p>
                      <a:pPr algn="ctr" latinLnBrk="1"/>
                      <a:r>
                        <a:rPr lang="en-US" altLang="ko-KR" dirty="0"/>
                        <a:t>present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latinLnBrk="1"/>
                      <a:r>
                        <a:rPr lang="en-US" altLang="ko-KR" dirty="0"/>
                        <a:t>next 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18654"/>
                  </a:ext>
                </a:extLst>
              </a:tr>
              <a:tr h="264568">
                <a:tc rowSpan="2">
                  <a:txBody>
                    <a:bodyPr/>
                    <a:lstStyle/>
                    <a:p>
                      <a:pPr algn="ct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r>
                        <a:rPr lang="en-US" altLang="ko-KR" dirty="0"/>
                        <a:t>x = 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111076"/>
                  </a:ext>
                </a:extLst>
              </a:tr>
              <a:tr h="264568">
                <a:tc v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state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output</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0960681"/>
                  </a:ext>
                </a:extLst>
              </a:tr>
              <a:tr h="264568">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5215"/>
                  </a:ext>
                </a:extLst>
              </a:tr>
              <a:tr h="264568">
                <a:tc>
                  <a:txBody>
                    <a:bodyPr/>
                    <a:lstStyle/>
                    <a:p>
                      <a:pPr algn="ctr" latinLnBrk="1"/>
                      <a:r>
                        <a:rPr lang="en-US" altLang="ko-KR" dirty="0"/>
                        <a:t>s1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5424546"/>
                  </a:ext>
                </a:extLst>
              </a:tr>
              <a:tr h="264568">
                <a:tc>
                  <a:txBody>
                    <a:bodyPr/>
                    <a:lstStyle/>
                    <a:p>
                      <a:pPr algn="ctr" latinLnBrk="1"/>
                      <a:r>
                        <a:rPr lang="en-US" altLang="ko-KR" dirty="0"/>
                        <a:t>s2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s3</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dirty="0"/>
                        <a:t>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7020964"/>
                  </a:ext>
                </a:extLst>
              </a:tr>
            </a:tbl>
          </a:graphicData>
        </a:graphic>
      </p:graphicFrame>
    </p:spTree>
    <p:extLst>
      <p:ext uri="{BB962C8B-B14F-4D97-AF65-F5344CB8AC3E}">
        <p14:creationId xmlns:p14="http://schemas.microsoft.com/office/powerpoint/2010/main" val="1535889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00100" y="228600"/>
            <a:ext cx="4000500" cy="838200"/>
          </a:xfrm>
          <a:noFill/>
        </p:spPr>
        <p:txBody>
          <a:bodyPr/>
          <a:lstStyle/>
          <a:p>
            <a:r>
              <a:rPr lang="en-US" altLang="ko-KR" dirty="0">
                <a:ea typeface="굴림" panose="020B0600000101010101" pitchFamily="50" charset="-127"/>
              </a:rPr>
              <a:t>Summary</a:t>
            </a:r>
          </a:p>
        </p:txBody>
      </p:sp>
      <p:sp>
        <p:nvSpPr>
          <p:cNvPr id="25603" name="Rectangle 3"/>
          <p:cNvSpPr>
            <a:spLocks noGrp="1" noChangeArrowheads="1"/>
          </p:cNvSpPr>
          <p:nvPr>
            <p:ph type="body" idx="1"/>
          </p:nvPr>
        </p:nvSpPr>
        <p:spPr>
          <a:xfrm>
            <a:off x="381000" y="1219200"/>
            <a:ext cx="8420100" cy="3817938"/>
          </a:xfrm>
          <a:noFill/>
        </p:spPr>
        <p:txBody>
          <a:bodyPr/>
          <a:lstStyle/>
          <a:p>
            <a:r>
              <a:rPr lang="en-US" altLang="ko-KR" sz="2800">
                <a:ea typeface="굴림" panose="020B0600000101010101" pitchFamily="50" charset="-127"/>
              </a:rPr>
              <a:t>Finite state machines form the basis of many digital systems</a:t>
            </a:r>
          </a:p>
          <a:p>
            <a:r>
              <a:rPr lang="en-US" altLang="ko-KR" sz="2800">
                <a:ea typeface="굴림" panose="020B0600000101010101" pitchFamily="50" charset="-127"/>
              </a:rPr>
              <a:t>Designs often start from clear specifications</a:t>
            </a:r>
          </a:p>
          <a:p>
            <a:r>
              <a:rPr lang="en-US" altLang="ko-KR" sz="2800">
                <a:ea typeface="굴림" panose="020B0600000101010101" pitchFamily="50" charset="-127"/>
              </a:rPr>
              <a:t>Develop state diagram and state table</a:t>
            </a:r>
          </a:p>
          <a:p>
            <a:r>
              <a:rPr lang="en-US" altLang="ko-KR" sz="2800">
                <a:ea typeface="굴림" panose="020B0600000101010101" pitchFamily="50" charset="-127"/>
              </a:rPr>
              <a:t>Optimize using combinational design techniques</a:t>
            </a:r>
          </a:p>
          <a:p>
            <a:r>
              <a:rPr lang="en-US" altLang="ko-KR" sz="2800">
                <a:ea typeface="굴림" panose="020B0600000101010101" pitchFamily="50" charset="-127"/>
              </a:rPr>
              <a:t>Mealy or Moore implementations possible</a:t>
            </a:r>
          </a:p>
          <a:p>
            <a:pPr lvl="1"/>
            <a:r>
              <a:rPr lang="en-US" altLang="ko-KR" sz="2000">
                <a:ea typeface="굴림" panose="020B0600000101010101" pitchFamily="50" charset="-127"/>
              </a:rPr>
              <a:t>Can model approach using HDL.</a:t>
            </a:r>
          </a:p>
        </p:txBody>
      </p:sp>
    </p:spTree>
    <p:extLst>
      <p:ext uri="{BB962C8B-B14F-4D97-AF65-F5344CB8AC3E}">
        <p14:creationId xmlns:p14="http://schemas.microsoft.com/office/powerpoint/2010/main" val="42354417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DE02C67C-9BD1-4012-96ED-CEBBB023AD67}" type="slidenum">
              <a:rPr lang="en-US" altLang="ko-KR" sz="1400" smtClean="0">
                <a:solidFill>
                  <a:schemeClr val="bg2"/>
                </a:solidFill>
              </a:rPr>
              <a:pPr/>
              <a:t>8</a:t>
            </a:fld>
            <a:endParaRPr lang="en-US" altLang="ko-KR" sz="1400" dirty="0">
              <a:solidFill>
                <a:schemeClr val="bg2"/>
              </a:solidFill>
            </a:endParaRPr>
          </a:p>
        </p:txBody>
      </p:sp>
      <p:pic>
        <p:nvPicPr>
          <p:cNvPr id="11267" name="Picture 1026" descr="AACFLPX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62437"/>
            <a:ext cx="6856413"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1027"/>
          <p:cNvSpPr>
            <a:spLocks noChangeArrowheads="1"/>
          </p:cNvSpPr>
          <p:nvPr/>
        </p:nvSpPr>
        <p:spPr bwMode="auto">
          <a:xfrm>
            <a:off x="150813" y="35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SR Latches </a:t>
            </a:r>
          </a:p>
        </p:txBody>
      </p:sp>
      <p:sp>
        <p:nvSpPr>
          <p:cNvPr id="11269" name="Text Box 1028"/>
          <p:cNvSpPr txBox="1">
            <a:spLocks noChangeArrowheads="1"/>
          </p:cNvSpPr>
          <p:nvPr/>
        </p:nvSpPr>
        <p:spPr bwMode="auto">
          <a:xfrm>
            <a:off x="228601" y="669123"/>
            <a:ext cx="8839199"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lang="en-US" altLang="ko-KR" dirty="0"/>
              <a:t>1. two cross-coupled NOR gates</a:t>
            </a:r>
          </a:p>
          <a:p>
            <a:r>
              <a:rPr lang="en-US" altLang="ko-KR" dirty="0"/>
              <a:t>2. two cross-coupled NAND gates</a:t>
            </a:r>
          </a:p>
          <a:p>
            <a:r>
              <a:rPr lang="en-US" altLang="ko-KR" dirty="0"/>
              <a:t>SR latch is an important circuit because other useful latches and flip-flops are constructed from it </a:t>
            </a:r>
          </a:p>
          <a:p>
            <a:r>
              <a:rPr lang="en-US" altLang="ko-KR" dirty="0"/>
              <a:t>Two inputs labeled S for set and R for reset</a:t>
            </a:r>
          </a:p>
          <a:p>
            <a:r>
              <a:rPr lang="en-US" altLang="ko-KR" dirty="0"/>
              <a:t>(S,R)=(1,0): set (Q=1, the set state)</a:t>
            </a:r>
          </a:p>
          <a:p>
            <a:r>
              <a:rPr lang="en-US" altLang="ko-KR" dirty="0"/>
              <a:t>(S,R)=(0,1): reset (Q=0, the reset/clear state)</a:t>
            </a:r>
          </a:p>
          <a:p>
            <a:r>
              <a:rPr lang="en-US" altLang="ko-KR" dirty="0"/>
              <a:t>(S,R)=(0,0): normal condition</a:t>
            </a:r>
          </a:p>
          <a:p>
            <a:r>
              <a:rPr lang="en-US" altLang="ko-KR" dirty="0"/>
              <a:t>	no operation, in either the set or the reset state</a:t>
            </a:r>
          </a:p>
          <a:p>
            <a:r>
              <a:rPr lang="en-US" altLang="ko-KR" dirty="0"/>
              <a:t>	depending on which input was most recently at 1</a:t>
            </a:r>
          </a:p>
          <a:p>
            <a:r>
              <a:rPr lang="en-US" altLang="ko-KR" dirty="0"/>
              <a:t>(S,R)=(1,1): indeterminate state (Q=Q'=0)</a:t>
            </a:r>
          </a:p>
          <a:p>
            <a:r>
              <a:rPr lang="en-US" altLang="ko-KR" dirty="0"/>
              <a:t>	consider (S,R) = (1,1) ⇒ (0,0) </a:t>
            </a:r>
            <a:r>
              <a:rPr lang="ko-KR" altLang="en-US" dirty="0"/>
              <a:t>으로 동시에 </a:t>
            </a:r>
            <a:r>
              <a:rPr lang="ko-KR" altLang="en-US" dirty="0" err="1"/>
              <a:t>초기화시키고</a:t>
            </a:r>
            <a:r>
              <a:rPr lang="ko-KR" altLang="en-US" dirty="0"/>
              <a:t> </a:t>
            </a:r>
            <a:r>
              <a:rPr lang="en-US" altLang="ko-KR" dirty="0" err="1"/>
              <a:t>set,reset</a:t>
            </a:r>
            <a:r>
              <a:rPr lang="en-US" altLang="ko-KR" dirty="0"/>
              <a:t> </a:t>
            </a:r>
            <a:r>
              <a:rPr lang="ko-KR" altLang="en-US" dirty="0"/>
              <a:t>중      </a:t>
            </a:r>
            <a:r>
              <a:rPr lang="en-US" altLang="ko-KR" dirty="0"/>
              <a:t>	</a:t>
            </a:r>
            <a:r>
              <a:rPr lang="ko-KR" altLang="en-US" dirty="0" err="1"/>
              <a:t>어느것이</a:t>
            </a:r>
            <a:r>
              <a:rPr lang="ko-KR" altLang="en-US" dirty="0"/>
              <a:t> 먼저 </a:t>
            </a:r>
            <a:r>
              <a:rPr lang="en-US" altLang="ko-KR" dirty="0"/>
              <a:t>0</a:t>
            </a:r>
            <a:r>
              <a:rPr lang="ko-KR" altLang="en-US" dirty="0"/>
              <a:t>으로 </a:t>
            </a:r>
            <a:r>
              <a:rPr lang="ko-KR" altLang="en-US" dirty="0" err="1"/>
              <a:t>되느냐에</a:t>
            </a:r>
            <a:r>
              <a:rPr lang="ko-KR" altLang="en-US" dirty="0"/>
              <a:t> 따라 다음 </a:t>
            </a:r>
            <a:r>
              <a:rPr lang="en-US" altLang="ko-KR" dirty="0"/>
              <a:t>state</a:t>
            </a:r>
            <a:r>
              <a:rPr lang="ko-KR" altLang="en-US" dirty="0"/>
              <a:t>가 결정된다</a:t>
            </a:r>
            <a:r>
              <a:rPr lang="en-US" altLang="ko-KR" dirty="0"/>
              <a:t>. 	(unpredictable) </a:t>
            </a:r>
            <a:r>
              <a:rPr lang="ko-KR" altLang="en-US" dirty="0"/>
              <a:t>만약</a:t>
            </a:r>
            <a:r>
              <a:rPr lang="en-US" altLang="ko-KR" dirty="0"/>
              <a:t>, 	</a:t>
            </a:r>
            <a:r>
              <a:rPr lang="ko-KR" altLang="en-US" dirty="0"/>
              <a:t>동시에 </a:t>
            </a:r>
            <a:r>
              <a:rPr lang="en-US" altLang="ko-KR" dirty="0"/>
              <a:t>0</a:t>
            </a:r>
            <a:r>
              <a:rPr lang="ko-KR" altLang="en-US" dirty="0"/>
              <a:t>으로 되면</a:t>
            </a:r>
            <a:r>
              <a:rPr lang="en-US" altLang="ko-KR" dirty="0"/>
              <a:t>, </a:t>
            </a:r>
            <a:r>
              <a:rPr lang="en-US" altLang="ko-KR" dirty="0" err="1"/>
              <a:t>os</a:t>
            </a:r>
            <a:r>
              <a:rPr lang="ko-KR" altLang="en-US" dirty="0"/>
              <a:t>에서 </a:t>
            </a:r>
            <a:r>
              <a:rPr lang="ko-KR" altLang="en-US" dirty="0" err="1"/>
              <a:t>제어해줘야한다</a:t>
            </a:r>
            <a:r>
              <a:rPr lang="en-US" altLang="ko-KR" dirty="0"/>
              <a:t>.</a:t>
            </a:r>
          </a:p>
          <a:p>
            <a:r>
              <a:rPr lang="en-US" altLang="ko-KR" dirty="0"/>
              <a:t>	unpredictable next state when both inputs return to 0</a:t>
            </a:r>
          </a:p>
          <a:p>
            <a:r>
              <a:rPr lang="en-US" altLang="ko-KR" dirty="0"/>
              <a:t>	(depend on which input returns to 0 first)</a:t>
            </a:r>
          </a:p>
        </p:txBody>
      </p:sp>
    </p:spTree>
    <p:extLst>
      <p:ext uri="{BB962C8B-B14F-4D97-AF65-F5344CB8AC3E}">
        <p14:creationId xmlns:p14="http://schemas.microsoft.com/office/powerpoint/2010/main" val="22352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fld id="{BED6A511-98A8-43C0-818D-B11C8502130B}" type="slidenum">
              <a:rPr lang="en-US" altLang="ko-KR" sz="1400" smtClean="0">
                <a:solidFill>
                  <a:schemeClr val="bg2"/>
                </a:solidFill>
              </a:rPr>
              <a:pPr/>
              <a:t>9</a:t>
            </a:fld>
            <a:endParaRPr lang="en-US" altLang="ko-KR" sz="1400" dirty="0">
              <a:solidFill>
                <a:schemeClr val="bg2"/>
              </a:solidFill>
            </a:endParaRPr>
          </a:p>
        </p:txBody>
      </p:sp>
      <p:pic>
        <p:nvPicPr>
          <p:cNvPr id="12291" name="Picture 2" descr="AACFLPY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77" y="3668775"/>
            <a:ext cx="6856413"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4"/>
          <p:cNvSpPr>
            <a:spLocks noChangeArrowheads="1"/>
          </p:cNvSpPr>
          <p:nvPr/>
        </p:nvSpPr>
        <p:spPr bwMode="auto">
          <a:xfrm>
            <a:off x="406400" y="228600"/>
            <a:ext cx="820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panose="020B0604020202020204" pitchFamily="34" charset="0"/>
                <a:ea typeface="ＭＳ Ｐゴシック" panose="020B0600070205080204" pitchFamily="34" charset="-128"/>
              </a:defRPr>
            </a:lvl1pPr>
            <a:lvl2pPr marL="37931725" indent="-37474525">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r>
              <a:rPr kumimoji="1" lang="en-US" altLang="ko-KR" sz="3200" dirty="0">
                <a:solidFill>
                  <a:schemeClr val="tx2"/>
                </a:solidFill>
              </a:rPr>
              <a:t>SR Latches with NAND Gates(S’-R’ Latch)</a:t>
            </a:r>
          </a:p>
        </p:txBody>
      </p:sp>
      <p:sp>
        <p:nvSpPr>
          <p:cNvPr id="2" name="직사각형 1"/>
          <p:cNvSpPr/>
          <p:nvPr/>
        </p:nvSpPr>
        <p:spPr>
          <a:xfrm>
            <a:off x="228600" y="838200"/>
            <a:ext cx="8686800" cy="2677656"/>
          </a:xfrm>
          <a:prstGeom prst="rect">
            <a:avLst/>
          </a:prstGeom>
        </p:spPr>
        <p:txBody>
          <a:bodyPr wrap="square">
            <a:spAutoFit/>
          </a:bodyPr>
          <a:lstStyle/>
          <a:p>
            <a:pPr marL="342900" indent="-342900">
              <a:buFont typeface="Arial" panose="020B0604020202020204" pitchFamily="34" charset="0"/>
              <a:buChar char="•"/>
            </a:pPr>
            <a:r>
              <a:rPr lang="en-US" altLang="ko-KR" sz="2400" dirty="0"/>
              <a:t>SR latch with two cross-coupled NAND gates </a:t>
            </a:r>
          </a:p>
          <a:p>
            <a:pPr marL="800100" lvl="1" indent="-342900">
              <a:buFont typeface="Arial" panose="020B0604020202020204" pitchFamily="34" charset="0"/>
              <a:buChar char="•"/>
            </a:pPr>
            <a:r>
              <a:rPr lang="en-US" altLang="ko-KR" sz="2400" dirty="0"/>
              <a:t>0 signal to change its state</a:t>
            </a:r>
          </a:p>
          <a:p>
            <a:pPr marL="800100" lvl="1" indent="-342900">
              <a:buFont typeface="Arial" panose="020B0604020202020204" pitchFamily="34" charset="0"/>
              <a:buChar char="•"/>
            </a:pPr>
            <a:r>
              <a:rPr lang="en-US" altLang="ko-KR" sz="2400" dirty="0"/>
              <a:t>(S,R)=(0,1): set (Q=1, the set state) </a:t>
            </a:r>
          </a:p>
          <a:p>
            <a:pPr marL="800100" lvl="1" indent="-342900">
              <a:buFont typeface="Arial" panose="020B0604020202020204" pitchFamily="34" charset="0"/>
              <a:buChar char="•"/>
            </a:pPr>
            <a:r>
              <a:rPr lang="en-US" altLang="ko-KR" sz="2400" dirty="0"/>
              <a:t>(S,R)=(1,0): reset (Q=0, the reset/clear state) (S,R)=(1,1): normal condition </a:t>
            </a:r>
          </a:p>
          <a:p>
            <a:pPr marL="800100" lvl="1" indent="-342900">
              <a:buFont typeface="Arial" panose="020B0604020202020204" pitchFamily="34" charset="0"/>
              <a:buChar char="•"/>
            </a:pPr>
            <a:r>
              <a:rPr lang="en-US" altLang="ko-KR" sz="2400" dirty="0"/>
              <a:t>(S,R)=(0,0): indeterminate state (Q=Q’=1)</a:t>
            </a:r>
          </a:p>
          <a:p>
            <a:pPr marL="1257300" lvl="2" indent="-342900">
              <a:buFont typeface="Arial" panose="020B0604020202020204" pitchFamily="34" charset="0"/>
              <a:buChar char="•"/>
            </a:pPr>
            <a:r>
              <a:rPr lang="en-US" altLang="ko-KR" sz="2400" dirty="0"/>
              <a:t> unpredictable next state</a:t>
            </a:r>
            <a:endParaRPr lang="ko-KR" altLang="en-US" sz="2400"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5786</TotalTime>
  <Pages>93</Pages>
  <Words>5136</Words>
  <Application>Microsoft Office PowerPoint</Application>
  <PresentationFormat>화면 슬라이드 쇼(4:3)</PresentationFormat>
  <Paragraphs>1129</Paragraphs>
  <Slides>77</Slides>
  <Notes>14</Notes>
  <HiddenSlides>0</HiddenSlides>
  <MMClips>0</MMClips>
  <ScaleCrop>false</ScaleCrop>
  <HeadingPairs>
    <vt:vector size="8" baseType="variant">
      <vt:variant>
        <vt:lpstr>사용한 글꼴</vt:lpstr>
      </vt:variant>
      <vt:variant>
        <vt:i4>14</vt:i4>
      </vt:variant>
      <vt:variant>
        <vt:lpstr>테마</vt:lpstr>
      </vt:variant>
      <vt:variant>
        <vt:i4>1</vt:i4>
      </vt:variant>
      <vt:variant>
        <vt:lpstr>포함된 OLE 서버</vt:lpstr>
      </vt:variant>
      <vt:variant>
        <vt:i4>1</vt:i4>
      </vt:variant>
      <vt:variant>
        <vt:lpstr>슬라이드 제목</vt:lpstr>
      </vt:variant>
      <vt:variant>
        <vt:i4>77</vt:i4>
      </vt:variant>
    </vt:vector>
  </HeadingPairs>
  <TitlesOfParts>
    <vt:vector size="93" baseType="lpstr">
      <vt:lpstr>굴림</vt:lpstr>
      <vt:lpstr>Malgun Gothic</vt:lpstr>
      <vt:lpstr>Malgun Gothic</vt:lpstr>
      <vt:lpstr>Monotype Sorts</vt:lpstr>
      <vt:lpstr>ＭＳ Ｐゴシック</vt:lpstr>
      <vt:lpstr>Arial</vt:lpstr>
      <vt:lpstr>Cambria Math</vt:lpstr>
      <vt:lpstr>Helvetica</vt:lpstr>
      <vt:lpstr>Impact</vt:lpstr>
      <vt:lpstr>Tahoma</vt:lpstr>
      <vt:lpstr>Times</vt:lpstr>
      <vt:lpstr>Times New Roman</vt:lpstr>
      <vt:lpstr>Verdana</vt:lpstr>
      <vt:lpstr>Wingdings</vt:lpstr>
      <vt:lpstr>Office 테마</vt:lpstr>
      <vt:lpstr>Equation</vt:lpstr>
      <vt:lpstr>This Lecture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Other Flip-Flops</vt:lpstr>
      <vt:lpstr>JK Flip-Flop</vt:lpstr>
      <vt:lpstr>PowerPoint 프레젠테이션</vt:lpstr>
      <vt:lpstr>PowerPoint 프레젠테이션</vt:lpstr>
      <vt:lpstr>PowerPoint 프레젠테이션</vt:lpstr>
      <vt:lpstr>Characteristic Tables - defines the logical properties of a flip-flop by describing its operation in tabular form</vt:lpstr>
      <vt:lpstr>PowerPoint 프레젠테이션</vt:lpstr>
      <vt:lpstr>PowerPoint 프레젠테이션</vt:lpstr>
      <vt:lpstr>Analysis of Clocked Sequential Circuits</vt:lpstr>
      <vt:lpstr>PowerPoint 프레젠테이션</vt:lpstr>
      <vt:lpstr>Example of state tables</vt:lpstr>
      <vt:lpstr>Example of state tables-2nd form</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Mealy versus Moore</vt:lpstr>
      <vt:lpstr>State Diagram with One Input &amp; One Mealy Output</vt:lpstr>
      <vt:lpstr>State Diagram with One Input &amp; a Moore Output</vt:lpstr>
      <vt:lpstr>Designing Finite State Machines</vt:lpstr>
      <vt:lpstr>Example: Detect 3 Consecutive 1 inputs</vt:lpstr>
      <vt:lpstr>State Table for Sequence Detector</vt:lpstr>
      <vt:lpstr>Finding Expressions for Next State and Output Value</vt:lpstr>
      <vt:lpstr>Circuit for Consecutive 1s Detector</vt:lpstr>
      <vt:lpstr>Concept of the State Machine</vt:lpstr>
      <vt:lpstr>Concept of the State Machine</vt:lpstr>
      <vt:lpstr>PowerPoint 프레젠테이션</vt:lpstr>
      <vt:lpstr>Vending Machine FSM</vt:lpstr>
      <vt:lpstr>Vending Machine FSM</vt:lpstr>
      <vt:lpstr>Vending Machine FSM</vt:lpstr>
      <vt:lpstr>Vending Machine FSM</vt:lpstr>
      <vt:lpstr>Vending Machine FSM</vt:lpstr>
      <vt:lpstr>Vending Machine FSM</vt:lpstr>
      <vt:lpstr>Vending Machine FSM</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Summary</vt:lpstr>
    </vt:vector>
  </TitlesOfParts>
  <Company>MKP/OCC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CS116-Computer Architecture</dc:title>
  <dc:subject>Chapter 1:Computer Abstraction &amp; Technology</dc:subject>
  <dc:creator>Originally:Tod Amon / Modifed &amp; Augmented:M.Malaty</dc:creator>
  <cp:keywords/>
  <dc:description/>
  <cp:lastModifiedBy>김진권</cp:lastModifiedBy>
  <cp:revision>401</cp:revision>
  <cp:lastPrinted>2003-01-07T16:41:58Z</cp:lastPrinted>
  <dcterms:created xsi:type="dcterms:W3CDTF">1997-08-27T20:06:46Z</dcterms:created>
  <dcterms:modified xsi:type="dcterms:W3CDTF">2017-03-01T07:13:45Z</dcterms:modified>
</cp:coreProperties>
</file>