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82" r:id="rId2"/>
    <p:sldId id="311" r:id="rId3"/>
    <p:sldId id="338" r:id="rId4"/>
    <p:sldId id="312" r:id="rId5"/>
    <p:sldId id="316" r:id="rId6"/>
    <p:sldId id="314" r:id="rId7"/>
    <p:sldId id="339" r:id="rId8"/>
    <p:sldId id="285" r:id="rId9"/>
    <p:sldId id="320" r:id="rId10"/>
    <p:sldId id="284" r:id="rId11"/>
    <p:sldId id="283" r:id="rId12"/>
    <p:sldId id="286" r:id="rId13"/>
    <p:sldId id="317" r:id="rId14"/>
    <p:sldId id="287" r:id="rId15"/>
    <p:sldId id="313" r:id="rId16"/>
    <p:sldId id="288" r:id="rId17"/>
    <p:sldId id="318" r:id="rId18"/>
    <p:sldId id="342" r:id="rId19"/>
    <p:sldId id="289" r:id="rId20"/>
    <p:sldId id="341" r:id="rId21"/>
    <p:sldId id="319" r:id="rId22"/>
    <p:sldId id="291" r:id="rId23"/>
    <p:sldId id="336" r:id="rId24"/>
    <p:sldId id="293" r:id="rId25"/>
    <p:sldId id="294" r:id="rId26"/>
    <p:sldId id="301" r:id="rId27"/>
    <p:sldId id="302" r:id="rId28"/>
    <p:sldId id="304" r:id="rId29"/>
    <p:sldId id="303" r:id="rId30"/>
    <p:sldId id="305" r:id="rId31"/>
    <p:sldId id="307" r:id="rId32"/>
    <p:sldId id="337" r:id="rId33"/>
    <p:sldId id="315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43" r:id="rId49"/>
    <p:sldId id="344" r:id="rId50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7176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5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3/7/2017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3/7/2017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3/7/2017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3/7/2017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3/7/2017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3/7/2017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3/7/2017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3/7/2017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3/7/2017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3/7/2017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3/7/2017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3/7/2017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eu8198@kaist.ac.kr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/>
          </a:bodyPr>
          <a:lstStyle/>
          <a:p>
            <a:r>
              <a:rPr lang="en-US" altLang="ko-KR" dirty="0"/>
              <a:t>Lecture 3 CUDA Execution Model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Mar. </a:t>
            </a:r>
            <a:r>
              <a:rPr lang="en-US" altLang="ko-KR"/>
              <a:t>7, 2017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07288" cy="960438"/>
          </a:xfrm>
        </p:spPr>
        <p:txBody>
          <a:bodyPr/>
          <a:lstStyle/>
          <a:p>
            <a:r>
              <a:rPr lang="en-US" altLang="ko-KR" sz="3600" dirty="0"/>
              <a:t>Simultaneous Thread Processing of a GPU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G80  16 SMs , max 768 threads/SM</a:t>
            </a:r>
          </a:p>
          <a:p>
            <a:pPr lvl="1"/>
            <a:r>
              <a:rPr lang="en-US" altLang="ko-KR" dirty="0"/>
              <a:t>768x16= 12,288 threads in parallel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r>
              <a:rPr lang="en-US" altLang="ko-KR" dirty="0"/>
              <a:t>GT200  30 SM,  max 1,024 threads/SM</a:t>
            </a:r>
          </a:p>
          <a:p>
            <a:pPr lvl="1"/>
            <a:r>
              <a:rPr lang="en-US" altLang="ko-KR" dirty="0"/>
              <a:t>1,024x30=30,720 threads in parallel</a:t>
            </a:r>
          </a:p>
          <a:p>
            <a:r>
              <a:rPr lang="en-US" altLang="ko-KR" dirty="0"/>
              <a:t>GTX 1080,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41168"/>
            <a:ext cx="8915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7524328" y="4617132"/>
            <a:ext cx="360040" cy="3240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04348" y="3986670"/>
            <a:ext cx="16561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lt"/>
              </a:rPr>
              <a:t>the most recent one(2016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10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block and 1-D thread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22234" y="2096852"/>
            <a:ext cx="151216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66250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954282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170306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458338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709499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890386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2234" y="1772816"/>
            <a:ext cx="205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thread block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1043608" y="3789040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439652" y="3932218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39752" y="3756114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735796" y="3897052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558238" y="3716194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937341" y="3857132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48093" y="3712936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44137" y="3849121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50499" y="3712936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029602" y="3823625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804248" y="3724874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7183351" y="3821966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7624" y="45811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t0</a:t>
            </a:r>
          </a:p>
          <a:p>
            <a:r>
              <a:rPr lang="en-US" altLang="ko-KR" b="1" dirty="0" err="1"/>
              <a:t>threadIdx.x</a:t>
            </a:r>
            <a:r>
              <a:rPr lang="en-US" altLang="ko-KR" b="1" dirty="0"/>
              <a:t>=0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555776" y="45811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79912" y="4581128"/>
            <a:ext cx="67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32" y="4581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6814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t4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48264" y="455772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t5</a:t>
            </a:r>
          </a:p>
          <a:p>
            <a:r>
              <a:rPr lang="en-US" altLang="ko-KR" b="1" dirty="0" err="1"/>
              <a:t>threadIdx.x</a:t>
            </a:r>
            <a:r>
              <a:rPr lang="en-US" altLang="ko-KR" b="1" dirty="0"/>
              <a:t>=5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55576" y="5301208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The thread index is represented by the given variable 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‘</a:t>
            </a:r>
            <a:r>
              <a:rPr lang="en-US" altLang="ko-KR" sz="2000" b="1" dirty="0" err="1">
                <a:solidFill>
                  <a:srgbClr val="FF0000"/>
                </a:solidFill>
                <a:latin typeface="+mn-lt"/>
              </a:rPr>
              <a:t>threadIdx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’.</a:t>
            </a:r>
          </a:p>
          <a:p>
            <a:endParaRPr lang="en-US" altLang="ko-KR" sz="2000" dirty="0">
              <a:solidFill>
                <a:srgbClr val="FF0000"/>
              </a:solidFill>
              <a:latin typeface="+mn-lt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kernel function: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__global__ void kernel&lt;&lt;&lt;1,6&gt;&gt;&gt;(</a:t>
            </a:r>
            <a:r>
              <a:rPr lang="en-US" altLang="ko-KR" sz="20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 a, </a:t>
            </a:r>
            <a:r>
              <a:rPr lang="en-US" altLang="ko-KR" sz="20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 b, </a:t>
            </a:r>
            <a:r>
              <a:rPr lang="en-US" altLang="ko-KR" sz="20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 c);</a:t>
            </a:r>
            <a:endParaRPr lang="ko-KR" altLang="en-US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1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Thread-SP, Block-SM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30" y="1628800"/>
            <a:ext cx="6921127" cy="38726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직선 화살표 연결선 4"/>
          <p:cNvCxnSpPr>
            <a:stCxn id="6" idx="5"/>
          </p:cNvCxnSpPr>
          <p:nvPr/>
        </p:nvCxnSpPr>
        <p:spPr>
          <a:xfrm>
            <a:off x="6603468" y="4728452"/>
            <a:ext cx="811941" cy="8356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5852936" y="3068960"/>
            <a:ext cx="879303" cy="194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15409" y="4509120"/>
            <a:ext cx="1628003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603252" y="4653136"/>
            <a:ext cx="0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899396" y="4653136"/>
            <a:ext cx="0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19276" y="4941168"/>
            <a:ext cx="9361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………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31244" y="5877272"/>
            <a:ext cx="15841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thread block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624" y="580526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DP: Double Precision Thread Processor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752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__global__ void kernel&lt;&lt;&lt;1,512&gt;&gt;&gt;(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a,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b,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c);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thread0: </a:t>
            </a:r>
            <a:r>
              <a:rPr lang="en-US" altLang="ko-KR" dirty="0" err="1"/>
              <a:t>threadIdx.x</a:t>
            </a:r>
            <a:r>
              <a:rPr lang="en-US" altLang="ko-KR" dirty="0"/>
              <a:t>=0</a:t>
            </a:r>
          </a:p>
          <a:p>
            <a:pPr marL="0" indent="0">
              <a:buNone/>
            </a:pPr>
            <a:r>
              <a:rPr lang="en-US" altLang="ko-KR" dirty="0"/>
              <a:t>thread1: </a:t>
            </a:r>
            <a:r>
              <a:rPr lang="en-US" altLang="ko-KR" dirty="0" err="1"/>
              <a:t>threadIdx.x</a:t>
            </a:r>
            <a:r>
              <a:rPr lang="en-US" altLang="ko-KR" dirty="0"/>
              <a:t>=1</a:t>
            </a:r>
          </a:p>
          <a:p>
            <a:pPr marL="0" indent="0">
              <a:buNone/>
            </a:pPr>
            <a:r>
              <a:rPr lang="en-US" altLang="ko-KR" dirty="0"/>
              <a:t>….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thread511: </a:t>
            </a:r>
            <a:r>
              <a:rPr lang="en-US" altLang="ko-KR" dirty="0" err="1"/>
              <a:t>threadIdx.x</a:t>
            </a:r>
            <a:r>
              <a:rPr lang="en-US" altLang="ko-KR" dirty="0"/>
              <a:t>=511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G80: 16 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15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__global__ void kernel&lt;&lt;&lt;1,512&gt;&gt;&gt;(   )</a:t>
            </a:r>
            <a:endParaRPr lang="ko-KR" altLang="en-US" sz="28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4229100" cy="22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2267744" y="2492896"/>
            <a:ext cx="28803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51720" y="4324454"/>
            <a:ext cx="56886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Only one SM will be utilized and 15 SMs will be idle.</a:t>
            </a: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b="1" dirty="0">
                <a:latin typeface="+mn-lt"/>
              </a:rPr>
              <a:t>To utilize all SMs, </a:t>
            </a:r>
          </a:p>
          <a:p>
            <a:r>
              <a:rPr lang="en-US" altLang="ko-KR" sz="2000" b="1" dirty="0">
                <a:latin typeface="+mn-lt"/>
              </a:rPr>
              <a:t>__global__ void kernel&lt;&lt;&lt;16,32&gt;&gt;&gt;( 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32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threadIdx</a:t>
            </a:r>
            <a:r>
              <a:rPr lang="en-US" altLang="ko-KR" dirty="0"/>
              <a:t> and </a:t>
            </a:r>
            <a:r>
              <a:rPr lang="en-US" altLang="ko-KR" dirty="0" err="1"/>
              <a:t>blockIdx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threadIdx.x</a:t>
            </a:r>
            <a:r>
              <a:rPr lang="en-US" altLang="ko-KR" dirty="0"/>
              <a:t>, </a:t>
            </a:r>
            <a:r>
              <a:rPr lang="en-US" altLang="ko-KR" dirty="0" err="1"/>
              <a:t>threadIdx.y</a:t>
            </a:r>
            <a:r>
              <a:rPr lang="en-US" altLang="ko-KR" dirty="0"/>
              <a:t>, </a:t>
            </a:r>
            <a:r>
              <a:rPr lang="en-US" altLang="ko-KR" dirty="0" err="1"/>
              <a:t>threadIdx.z</a:t>
            </a:r>
            <a:endParaRPr lang="en-US" altLang="ko-KR" dirty="0"/>
          </a:p>
          <a:p>
            <a:r>
              <a:rPr lang="en-US" altLang="ko-KR" dirty="0" err="1"/>
              <a:t>blockIdx.x</a:t>
            </a:r>
            <a:r>
              <a:rPr lang="en-US" altLang="ko-KR" dirty="0"/>
              <a:t>, </a:t>
            </a:r>
            <a:r>
              <a:rPr lang="en-US" altLang="ko-KR" dirty="0" err="1"/>
              <a:t>blockIdx.y</a:t>
            </a:r>
            <a:r>
              <a:rPr lang="en-US" altLang="ko-KR" dirty="0"/>
              <a:t>, </a:t>
            </a:r>
            <a:r>
              <a:rPr lang="en-US" altLang="ko-KR" dirty="0" err="1"/>
              <a:t>blockIdx.z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10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kernel&lt;&lt;&lt;16,32&gt;&gt;&gt; </a:t>
            </a:r>
            <a:r>
              <a:rPr lang="en-US" altLang="ko-KR" dirty="0" err="1"/>
              <a:t>thread_indexing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block0 : </a:t>
            </a:r>
            <a:r>
              <a:rPr lang="en-US" altLang="ko-KR" dirty="0" err="1"/>
              <a:t>threadIdx.x</a:t>
            </a:r>
            <a:r>
              <a:rPr lang="en-US" altLang="ko-KR" dirty="0"/>
              <a:t>=0,…….,</a:t>
            </a:r>
            <a:r>
              <a:rPr lang="en-US" altLang="ko-KR" dirty="0" err="1"/>
              <a:t>threadIdx.x</a:t>
            </a:r>
            <a:r>
              <a:rPr lang="en-US" altLang="ko-KR" dirty="0"/>
              <a:t>=31</a:t>
            </a:r>
          </a:p>
          <a:p>
            <a:pPr marL="0" indent="0">
              <a:buNone/>
            </a:pPr>
            <a:r>
              <a:rPr lang="en-US" altLang="ko-KR" dirty="0"/>
              <a:t>block1 : </a:t>
            </a:r>
            <a:r>
              <a:rPr lang="en-US" altLang="ko-KR" dirty="0" err="1"/>
              <a:t>threadIdx.x</a:t>
            </a:r>
            <a:r>
              <a:rPr lang="en-US" altLang="ko-KR" dirty="0"/>
              <a:t>=0,…….,</a:t>
            </a:r>
            <a:r>
              <a:rPr lang="en-US" altLang="ko-KR" dirty="0" err="1"/>
              <a:t>threadIdx.x</a:t>
            </a:r>
            <a:r>
              <a:rPr lang="en-US" altLang="ko-KR" dirty="0"/>
              <a:t>=31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block15: </a:t>
            </a:r>
            <a:r>
              <a:rPr lang="en-US" altLang="ko-KR" dirty="0" err="1"/>
              <a:t>threadIdx.x</a:t>
            </a:r>
            <a:r>
              <a:rPr lang="en-US" altLang="ko-KR" dirty="0"/>
              <a:t>=0,…….,</a:t>
            </a:r>
            <a:r>
              <a:rPr lang="en-US" altLang="ko-KR" dirty="0" err="1"/>
              <a:t>threadIdx.x</a:t>
            </a:r>
            <a:r>
              <a:rPr lang="en-US" altLang="ko-KR" dirty="0"/>
              <a:t>=31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int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tid</a:t>
            </a:r>
            <a:r>
              <a:rPr lang="en-US" altLang="ko-KR" b="1" dirty="0">
                <a:solidFill>
                  <a:srgbClr val="FF0000"/>
                </a:solidFill>
              </a:rPr>
              <a:t>=</a:t>
            </a:r>
            <a:r>
              <a:rPr lang="en-US" altLang="ko-KR" b="1" dirty="0" err="1">
                <a:solidFill>
                  <a:srgbClr val="FF0000"/>
                </a:solidFill>
              </a:rPr>
              <a:t>blockIdx</a:t>
            </a:r>
            <a:r>
              <a:rPr lang="en-US" altLang="ko-KR" b="1" dirty="0">
                <a:solidFill>
                  <a:srgbClr val="FF0000"/>
                </a:solidFill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</a:rPr>
              <a:t>blocDim.x</a:t>
            </a:r>
            <a:r>
              <a:rPr lang="en-US" altLang="ko-KR" b="1" dirty="0">
                <a:solidFill>
                  <a:srgbClr val="FF0000"/>
                </a:solidFill>
              </a:rPr>
              <a:t> + </a:t>
            </a:r>
            <a:r>
              <a:rPr lang="en-US" altLang="ko-KR" b="1" dirty="0" err="1">
                <a:solidFill>
                  <a:srgbClr val="FF0000"/>
                </a:solidFill>
              </a:rPr>
              <a:t>threadIdx.x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2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GT200: 30 SMs, </a:t>
            </a:r>
          </a:p>
          <a:p>
            <a:pPr marL="0" indent="0">
              <a:buNone/>
            </a:pPr>
            <a:r>
              <a:rPr lang="en-US" altLang="ko-KR" dirty="0"/>
              <a:t>	16SMs are active and 14 SMs are idle.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66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Sum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04895"/>
              </p:ext>
            </p:extLst>
          </p:nvPr>
        </p:nvGraphicFramePr>
        <p:xfrm>
          <a:off x="1331640" y="21735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88628"/>
              </p:ext>
            </p:extLst>
          </p:nvPr>
        </p:nvGraphicFramePr>
        <p:xfrm>
          <a:off x="1331640" y="33569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37365"/>
              </p:ext>
            </p:extLst>
          </p:nvPr>
        </p:nvGraphicFramePr>
        <p:xfrm>
          <a:off x="1331640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91880" y="2731107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lt"/>
              </a:rPr>
              <a:t>+</a:t>
            </a:r>
            <a:endParaRPr lang="ko-KR" altLang="en-US" sz="28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6993" y="400506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lt"/>
              </a:rPr>
              <a:t>=</a:t>
            </a:r>
            <a:endParaRPr lang="ko-KR" alt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7812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44"/>
            <a:ext cx="8229600" cy="960438"/>
          </a:xfrm>
        </p:spPr>
        <p:txBody>
          <a:bodyPr/>
          <a:lstStyle/>
          <a:p>
            <a:r>
              <a:rPr lang="en-US" altLang="ko-KR" dirty="0"/>
              <a:t>Vector Sum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764704"/>
            <a:ext cx="361074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cuda_runtime.h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__global__ void </a:t>
            </a:r>
            <a:r>
              <a:rPr lang="en-US" altLang="ko-KR" sz="1800" dirty="0" err="1"/>
              <a:t>VectorAdd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*a,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*b,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*c)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blockIdx.x</a:t>
            </a:r>
            <a:r>
              <a:rPr lang="en-US" altLang="ko-KR" sz="1800" dirty="0"/>
              <a:t> * </a:t>
            </a:r>
            <a:r>
              <a:rPr lang="en-US" altLang="ko-KR" sz="1800" dirty="0" err="1"/>
              <a:t>blockDim.x</a:t>
            </a:r>
            <a:r>
              <a:rPr lang="en-US" altLang="ko-KR" sz="1800" dirty="0"/>
              <a:t>+ </a:t>
            </a:r>
            <a:r>
              <a:rPr lang="en-US" altLang="ko-KR" sz="1800" dirty="0" err="1"/>
              <a:t>threadIdx.x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c[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] = a[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] + b[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];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size = 512*65535;</a:t>
            </a:r>
          </a:p>
          <a:p>
            <a:pPr marL="0" indent="0">
              <a:buNone/>
            </a:pP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BufferSize</a:t>
            </a:r>
            <a:r>
              <a:rPr lang="en-US" altLang="ko-KR" sz="1800" dirty="0"/>
              <a:t> =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);</a:t>
            </a:r>
          </a:p>
          <a:p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908720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 A;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 B;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 Sum;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//Allocation of the Host memory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A = 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*)</a:t>
            </a:r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BufferSize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B = 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*)</a:t>
            </a:r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BufferSize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Sum = 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*)</a:t>
            </a:r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BufferSize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i = 0;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//Data input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nn-NO" altLang="ko-KR" dirty="0">
                <a:latin typeface="+mn-lt"/>
              </a:rPr>
              <a:t>for( int i = 0; i &lt; size; i++)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A[i] = i;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B[i] = i;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Sum[i] = 0;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30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60438"/>
          </a:xfrm>
        </p:spPr>
        <p:txBody>
          <a:bodyPr/>
          <a:lstStyle/>
          <a:p>
            <a:r>
              <a:rPr lang="en-US" altLang="ko-KR" dirty="0"/>
              <a:t>Memory </a:t>
            </a:r>
            <a:r>
              <a:rPr lang="en-US" altLang="ko-KR" dirty="0" err="1"/>
              <a:t>Hierarchyand</a:t>
            </a:r>
            <a:br>
              <a:rPr lang="en-US" altLang="ko-KR" dirty="0"/>
            </a:br>
            <a:r>
              <a:rPr lang="en-US" altLang="ko-KR" dirty="0"/>
              <a:t> Thread-Block-Grid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1844824"/>
            <a:ext cx="5904656" cy="41044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1822347"/>
            <a:ext cx="104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GRID</a:t>
            </a:r>
            <a:endParaRPr lang="ko-KR" altLang="en-US" sz="3200" dirty="0">
              <a:latin typeface="+mn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808" y="2564904"/>
            <a:ext cx="532859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7824" y="3243213"/>
            <a:ext cx="50405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Shared Memory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4599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Thread(0,0)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43333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Thread(1,0)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41887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Thread(2,0)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1222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Thread(3,0)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256490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Block(0,0)</a:t>
            </a:r>
            <a:endParaRPr lang="ko-KR" altLang="en-US" sz="3200" dirty="0">
              <a:latin typeface="+mn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08439" y="5229200"/>
            <a:ext cx="5040560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 Memory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3789040"/>
            <a:ext cx="1584176" cy="216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Host</a:t>
            </a:r>
            <a:endParaRPr lang="ko-KR" altLang="en-US" sz="3200" dirty="0"/>
          </a:p>
        </p:txBody>
      </p:sp>
      <p:sp>
        <p:nvSpPr>
          <p:cNvPr id="16" name="왼쪽/오른쪽 화살표 15"/>
          <p:cNvSpPr/>
          <p:nvPr/>
        </p:nvSpPr>
        <p:spPr>
          <a:xfrm>
            <a:off x="1763688" y="5445224"/>
            <a:ext cx="1244751" cy="14401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 rot="5400000">
            <a:off x="3244242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 rot="5400000">
            <a:off x="4544059" y="4719582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 rot="5400000">
            <a:off x="5757910" y="4729535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5400000">
            <a:off x="7047245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5400000">
            <a:off x="3442264" y="3769663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5400000">
            <a:off x="4723164" y="3797005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 rot="5400000">
            <a:off x="5955932" y="3783342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5400000">
            <a:off x="7245266" y="3764091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30063" y="5657671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cudaMalloc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cudaMemcpy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cudaMemset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cudaFree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4084985"/>
            <a:ext cx="1152128" cy="34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1573361" y="4171038"/>
            <a:ext cx="838399" cy="17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92560" y="1340768"/>
            <a:ext cx="6683896" cy="4917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26517" y="1372126"/>
            <a:ext cx="151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Device</a:t>
            </a:r>
            <a:endParaRPr lang="ko-KR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351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60648"/>
            <a:ext cx="4490114" cy="4525963"/>
          </a:xfrm>
        </p:spPr>
        <p:txBody>
          <a:bodyPr/>
          <a:lstStyle/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d_A</a:t>
            </a:r>
            <a:r>
              <a:rPr lang="en-US" altLang="ko-KR" sz="1800" dirty="0"/>
              <a:t>; (</a:t>
            </a:r>
            <a:r>
              <a:rPr lang="en-US" altLang="ko-KR" sz="1800" dirty="0" err="1"/>
              <a:t>gpu</a:t>
            </a:r>
            <a:r>
              <a:rPr lang="en-US" altLang="ko-KR" sz="1800" dirty="0"/>
              <a:t> memory convention)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d_B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d_Sum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//Allocation of the Device memory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err="1"/>
              <a:t>cudaMalloc</a:t>
            </a:r>
            <a:r>
              <a:rPr lang="en-US" altLang="ko-KR" sz="1800" dirty="0"/>
              <a:t>((void**)&amp;</a:t>
            </a:r>
            <a:r>
              <a:rPr lang="en-US" altLang="ko-KR" sz="1800" dirty="0" err="1"/>
              <a:t>d_A</a:t>
            </a:r>
            <a:r>
              <a:rPr lang="en-US" altLang="ko-KR" sz="1800" dirty="0"/>
              <a:t>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r>
              <a:rPr lang="en-US" altLang="ko-KR" sz="1800" dirty="0" err="1"/>
              <a:t>cudaMalloc</a:t>
            </a:r>
            <a:r>
              <a:rPr lang="en-US" altLang="ko-KR" sz="1800" dirty="0"/>
              <a:t>((void**)&amp;</a:t>
            </a:r>
            <a:r>
              <a:rPr lang="en-US" altLang="ko-KR" sz="1800" dirty="0" err="1"/>
              <a:t>d_B</a:t>
            </a:r>
            <a:r>
              <a:rPr lang="en-US" altLang="ko-KR" sz="1800" dirty="0"/>
              <a:t>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r>
              <a:rPr lang="en-US" altLang="ko-KR" sz="1800" dirty="0" err="1"/>
              <a:t>cudaMalloc</a:t>
            </a:r>
            <a:r>
              <a:rPr lang="en-US" altLang="ko-KR" sz="1800" dirty="0"/>
              <a:t>((void**)&amp;</a:t>
            </a:r>
            <a:r>
              <a:rPr lang="en-US" altLang="ko-KR" sz="1800" dirty="0" err="1"/>
              <a:t>d_Sum</a:t>
            </a:r>
            <a:r>
              <a:rPr lang="en-US" altLang="ko-KR" sz="1800" dirty="0"/>
              <a:t>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//Data transfer from the Host to the Device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err="1"/>
              <a:t>cudaMemcpy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d_A</a:t>
            </a:r>
            <a:r>
              <a:rPr lang="en-US" altLang="ko-KR" sz="1800" dirty="0"/>
              <a:t>, A,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cudaMemcpyHostToDevice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err="1"/>
              <a:t>cudaMemcpy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d_B</a:t>
            </a:r>
            <a:r>
              <a:rPr lang="en-US" altLang="ko-KR" sz="1800" dirty="0"/>
              <a:t>, B,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cudaMemcpyHostToDevice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//Add</a:t>
            </a:r>
            <a:endParaRPr lang="ko-KR" altLang="en-US" sz="1800" dirty="0"/>
          </a:p>
          <a:p>
            <a:pPr marL="0" indent="0">
              <a:buNone/>
            </a:pPr>
            <a:r>
              <a:rPr lang="pt-BR" altLang="ko-KR" sz="1800" dirty="0"/>
              <a:t>VectorAdd&lt;&lt;&lt;65535,512&gt;&gt;&gt;(d_A, d_B, d_Sum);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10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9626" y="-430987"/>
            <a:ext cx="42228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endParaRPr lang="en-US" altLang="ko-KR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//Device to Host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cudaMemcpy</a:t>
            </a:r>
            <a:r>
              <a:rPr lang="en-US" altLang="ko-KR" dirty="0">
                <a:latin typeface="+mn-lt"/>
              </a:rPr>
              <a:t>(Result, </a:t>
            </a:r>
            <a:r>
              <a:rPr lang="en-US" altLang="ko-KR" dirty="0" err="1">
                <a:latin typeface="+mn-lt"/>
              </a:rPr>
              <a:t>d_Sum</a:t>
            </a:r>
            <a:r>
              <a:rPr lang="en-US" altLang="ko-KR" dirty="0">
                <a:latin typeface="+mn-lt"/>
              </a:rPr>
              <a:t>, size*</a:t>
            </a:r>
            <a:r>
              <a:rPr lang="en-US" altLang="ko-KR" dirty="0" err="1">
                <a:latin typeface="+mn-lt"/>
              </a:rPr>
              <a:t>sizeof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), </a:t>
            </a:r>
            <a:r>
              <a:rPr lang="en-US" altLang="ko-KR" dirty="0" err="1">
                <a:latin typeface="+mn-lt"/>
              </a:rPr>
              <a:t>cudaMemcpyDeviceToHost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en-US" altLang="ko-KR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//Print out the result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nn-NO" altLang="ko-KR" dirty="0">
                <a:latin typeface="+mn-lt"/>
              </a:rPr>
              <a:t>for( i = 0; i &lt; 5; i++){</a:t>
            </a:r>
            <a:endParaRPr lang="en-US" altLang="ko-KR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printf</a:t>
            </a:r>
            <a:r>
              <a:rPr lang="en-US" altLang="ko-KR" dirty="0">
                <a:latin typeface="+mn-lt"/>
              </a:rPr>
              <a:t>(" Result[%d] : %d\n",</a:t>
            </a:r>
            <a:r>
              <a:rPr lang="en-US" altLang="ko-KR" dirty="0" err="1">
                <a:latin typeface="+mn-lt"/>
              </a:rPr>
              <a:t>i,Sum</a:t>
            </a:r>
            <a:r>
              <a:rPr lang="en-US" altLang="ko-KR" dirty="0">
                <a:latin typeface="+mn-lt"/>
              </a:rPr>
              <a:t>[i]);}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printf</a:t>
            </a:r>
            <a:r>
              <a:rPr lang="en-US" altLang="ko-KR" dirty="0">
                <a:latin typeface="+mn-lt"/>
              </a:rPr>
              <a:t>(" ......\n");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for( i = size-5; i &lt; size; i++){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printf</a:t>
            </a:r>
            <a:r>
              <a:rPr lang="en-US" altLang="ko-KR" dirty="0">
                <a:latin typeface="+mn-lt"/>
              </a:rPr>
              <a:t>(" Result[%d] : %d\n",</a:t>
            </a:r>
            <a:r>
              <a:rPr lang="en-US" altLang="ko-KR" dirty="0" err="1">
                <a:latin typeface="+mn-lt"/>
              </a:rPr>
              <a:t>i,Sum</a:t>
            </a:r>
            <a:r>
              <a:rPr lang="en-US" altLang="ko-KR" dirty="0">
                <a:latin typeface="+mn-lt"/>
              </a:rPr>
              <a:t>[i]);}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cudaFree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d_A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cudaFree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d_B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cudaFree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d_Sum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free(A);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free(B);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free(Sum);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return 0;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8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__global__ void add()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__global__ void </a:t>
            </a:r>
            <a:r>
              <a:rPr lang="en-US" altLang="ko-KR" dirty="0" err="1"/>
              <a:t>VectorAdd</a:t>
            </a:r>
            <a:r>
              <a:rPr lang="en-US" altLang="ko-KR" dirty="0"/>
              <a:t>( </a:t>
            </a:r>
            <a:r>
              <a:rPr lang="en-US" altLang="ko-KR" dirty="0" err="1"/>
              <a:t>int</a:t>
            </a:r>
            <a:r>
              <a:rPr lang="en-US" altLang="ko-KR" dirty="0"/>
              <a:t>*a, </a:t>
            </a:r>
            <a:r>
              <a:rPr lang="en-US" altLang="ko-KR" dirty="0" err="1"/>
              <a:t>int</a:t>
            </a:r>
            <a:r>
              <a:rPr lang="en-US" altLang="ko-KR" dirty="0"/>
              <a:t>*b, </a:t>
            </a:r>
            <a:r>
              <a:rPr lang="en-US" altLang="ko-KR" dirty="0" err="1"/>
              <a:t>int</a:t>
            </a:r>
            <a:r>
              <a:rPr lang="en-US" altLang="ko-KR" dirty="0"/>
              <a:t>*c)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tid</a:t>
            </a:r>
            <a:r>
              <a:rPr lang="en-US" altLang="ko-KR" dirty="0"/>
              <a:t> = </a:t>
            </a:r>
            <a:r>
              <a:rPr lang="en-US" altLang="ko-KR" dirty="0" err="1"/>
              <a:t>blockIdx.x</a:t>
            </a:r>
            <a:r>
              <a:rPr lang="en-US" altLang="ko-KR" dirty="0"/>
              <a:t> * </a:t>
            </a:r>
            <a:r>
              <a:rPr lang="en-US" altLang="ko-KR" dirty="0" err="1"/>
              <a:t>blockDim.x</a:t>
            </a:r>
            <a:r>
              <a:rPr lang="en-US" altLang="ko-KR" dirty="0"/>
              <a:t>+ </a:t>
            </a:r>
            <a:r>
              <a:rPr lang="en-US" altLang="ko-KR" dirty="0" err="1"/>
              <a:t>threadIdx.x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c[</a:t>
            </a:r>
            <a:r>
              <a:rPr lang="en-US" altLang="ko-KR" dirty="0" err="1"/>
              <a:t>tid</a:t>
            </a:r>
            <a:r>
              <a:rPr lang="en-US" altLang="ko-KR" dirty="0"/>
              <a:t>] = a[</a:t>
            </a:r>
            <a:r>
              <a:rPr lang="en-US" altLang="ko-KR" dirty="0" err="1"/>
              <a:t>tid</a:t>
            </a:r>
            <a:r>
              <a:rPr lang="en-US" altLang="ko-KR" dirty="0"/>
              <a:t>] + b[</a:t>
            </a:r>
            <a:r>
              <a:rPr lang="en-US" altLang="ko-KR" dirty="0" err="1"/>
              <a:t>tid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62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 Dimension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blockDim</a:t>
            </a:r>
            <a:r>
              <a:rPr lang="en-US" altLang="ko-KR" dirty="0"/>
              <a:t>: block dimension measured in threads.</a:t>
            </a:r>
          </a:p>
          <a:p>
            <a:pPr marL="0" indent="0">
              <a:buNone/>
            </a:pPr>
            <a:r>
              <a:rPr lang="en-US" altLang="ko-KR" dirty="0"/>
              <a:t>	A block is organized as a 3D array </a:t>
            </a:r>
            <a:r>
              <a:rPr lang="en-US" altLang="ko-KR"/>
              <a:t>of 	threads.</a:t>
            </a:r>
            <a:endParaRPr lang="en-US" altLang="ko-KR" dirty="0"/>
          </a:p>
          <a:p>
            <a:r>
              <a:rPr lang="en-US" altLang="ko-KR" dirty="0" err="1"/>
              <a:t>gridDim</a:t>
            </a:r>
            <a:r>
              <a:rPr lang="en-US" altLang="ko-KR" dirty="0"/>
              <a:t>: grid dimension measured in blocks.</a:t>
            </a:r>
          </a:p>
          <a:p>
            <a:pPr marL="0" indent="0">
              <a:buNone/>
            </a:pPr>
            <a:r>
              <a:rPr lang="en-US" altLang="ko-KR" dirty="0"/>
              <a:t>	Usually a grid is organized as a 2D array 	of blocks.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868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832" y="33425"/>
            <a:ext cx="4832408" cy="23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44" y="2370642"/>
            <a:ext cx="4765118" cy="446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0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Thread-block-grid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 </a:t>
            </a:r>
            <a:r>
              <a:rPr lang="en-US" altLang="ko-KR" sz="2800" dirty="0"/>
              <a:t>1 block can have max. 1024 threads.</a:t>
            </a:r>
          </a:p>
          <a:p>
            <a:r>
              <a:rPr lang="en-US" altLang="ko-KR" sz="2800" dirty="0"/>
              <a:t> SM  executes threads in  a multiple of 32 threads.</a:t>
            </a:r>
          </a:p>
          <a:p>
            <a:pPr marL="0" indent="0">
              <a:buNone/>
            </a:pPr>
            <a:r>
              <a:rPr lang="en-US" altLang="ko-KR" sz="2800" dirty="0"/>
              <a:t>__global__ void kernel&lt;&lt;&lt;</a:t>
            </a:r>
            <a:r>
              <a:rPr lang="en-US" altLang="ko-KR" sz="2800" dirty="0" err="1"/>
              <a:t>Dg,Db,Ns,S</a:t>
            </a:r>
            <a:r>
              <a:rPr lang="en-US" altLang="ko-KR" sz="2800" dirty="0"/>
              <a:t>&gt;&gt;&gt;();</a:t>
            </a:r>
          </a:p>
          <a:p>
            <a:pPr marL="0" indent="0">
              <a:buNone/>
            </a:pPr>
            <a:r>
              <a:rPr lang="en-US" altLang="ko-KR" sz="2800" dirty="0"/>
              <a:t>Dg : dimension of the grid , type dim3.</a:t>
            </a:r>
          </a:p>
          <a:p>
            <a:pPr marL="0" indent="0">
              <a:buNone/>
            </a:pPr>
            <a:r>
              <a:rPr lang="en-US" altLang="ko-KR" sz="2800" dirty="0"/>
              <a:t>Db : dimension of the block, type dim3.</a:t>
            </a:r>
          </a:p>
          <a:p>
            <a:pPr marL="0" indent="0">
              <a:buNone/>
            </a:pPr>
            <a:r>
              <a:rPr lang="en-US" altLang="ko-KR" sz="2800" dirty="0"/>
              <a:t>Ns  : number of bytes of shared memory which are dynamically allocated/block, type 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S: Associated </a:t>
            </a:r>
            <a:r>
              <a:rPr lang="en-US" altLang="ko-KR" sz="2800" dirty="0" err="1"/>
              <a:t>cudaStream_t</a:t>
            </a:r>
            <a:r>
              <a:rPr lang="en-US" altLang="ko-KR" sz="2800" dirty="0"/>
              <a:t>. ‘S=0 ‘ means synchronous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706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 dimensions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dim3 Dg(3,2,1);//(</a:t>
            </a:r>
            <a:r>
              <a:rPr lang="en-US" altLang="ko-KR" dirty="0" err="1"/>
              <a:t>x,y,z</a:t>
            </a:r>
            <a:r>
              <a:rPr lang="en-US" altLang="ko-KR" dirty="0"/>
              <a:t>) grid dimensions</a:t>
            </a:r>
          </a:p>
          <a:p>
            <a:r>
              <a:rPr lang="en-US" altLang="ko-KR" dirty="0"/>
              <a:t>dim3 Db(4,2,1);//(</a:t>
            </a:r>
            <a:r>
              <a:rPr lang="en-US" altLang="ko-KR" dirty="0" err="1"/>
              <a:t>x,y,z</a:t>
            </a:r>
            <a:r>
              <a:rPr lang="en-US" altLang="ko-KR" dirty="0"/>
              <a:t>) block dimensions</a:t>
            </a:r>
          </a:p>
          <a:p>
            <a:r>
              <a:rPr lang="en-US" altLang="ko-KR" dirty="0" err="1"/>
              <a:t>kernelFunction</a:t>
            </a:r>
            <a:r>
              <a:rPr lang="en-US" altLang="ko-KR" dirty="0"/>
              <a:t> &lt;&lt;&lt;Dg, Db&gt;&gt;&gt; (</a:t>
            </a:r>
            <a:r>
              <a:rPr lang="en-US" altLang="ko-KR" dirty="0" err="1"/>
              <a:t>a,b,c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85444"/>
              </p:ext>
            </p:extLst>
          </p:nvPr>
        </p:nvGraphicFramePr>
        <p:xfrm>
          <a:off x="5220072" y="4509120"/>
          <a:ext cx="2399928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14424"/>
              </p:ext>
            </p:extLst>
          </p:nvPr>
        </p:nvGraphicFramePr>
        <p:xfrm>
          <a:off x="1115616" y="4509120"/>
          <a:ext cx="2327919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7664" y="39330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Grid</a:t>
            </a:r>
            <a:endParaRPr lang="ko-KR" alt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39330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Block</a:t>
            </a:r>
            <a:endParaRPr lang="ko-KR" altLang="en-US" dirty="0">
              <a:latin typeface="+mn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059832" y="4221088"/>
            <a:ext cx="2520280" cy="86409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5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indexing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116488"/>
              </p:ext>
            </p:extLst>
          </p:nvPr>
        </p:nvGraphicFramePr>
        <p:xfrm>
          <a:off x="1619672" y="1628800"/>
          <a:ext cx="410445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tx,ty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06439" y="2736653"/>
            <a:ext cx="1368152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9672" y="1628800"/>
            <a:ext cx="4104456" cy="43924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4168" y="1700808"/>
            <a:ext cx="29523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dim3 </a:t>
            </a:r>
            <a:r>
              <a:rPr lang="en-US" altLang="ko-KR" sz="1400" b="1" dirty="0">
                <a:solidFill>
                  <a:srgbClr val="00B050"/>
                </a:solidFill>
                <a:latin typeface="+mn-lt"/>
              </a:rPr>
              <a:t>Dg(3,4,1);</a:t>
            </a:r>
          </a:p>
          <a:p>
            <a:r>
              <a:rPr lang="en-US" altLang="ko-KR" sz="1400" b="1" dirty="0">
                <a:latin typeface="+mn-lt"/>
              </a:rPr>
              <a:t>dim3 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Db(4,3,1)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endParaRPr lang="en-US" altLang="ko-KR" sz="1400" b="1" dirty="0">
              <a:latin typeface="+mn-lt"/>
            </a:endParaRPr>
          </a:p>
          <a:p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b="1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tid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tx,ty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r>
              <a:rPr lang="en-US" altLang="ko-KR" sz="1400" b="1" dirty="0" err="1">
                <a:latin typeface="+mn-lt"/>
              </a:rPr>
              <a:t>tx</a:t>
            </a:r>
            <a:r>
              <a:rPr lang="en-US" altLang="ko-KR" sz="1400" b="1" dirty="0">
                <a:latin typeface="+mn-lt"/>
              </a:rPr>
              <a:t>=</a:t>
            </a:r>
            <a:r>
              <a:rPr lang="en-US" altLang="ko-KR" sz="1400" b="1" dirty="0" err="1">
                <a:latin typeface="+mn-lt"/>
              </a:rPr>
              <a:t>blockDim.x</a:t>
            </a:r>
            <a:r>
              <a:rPr lang="en-US" altLang="ko-KR" sz="1400" b="1" dirty="0">
                <a:latin typeface="+mn-lt"/>
              </a:rPr>
              <a:t>*</a:t>
            </a:r>
            <a:r>
              <a:rPr lang="en-US" altLang="ko-KR" sz="1400" b="1" dirty="0" err="1">
                <a:latin typeface="+mn-lt"/>
              </a:rPr>
              <a:t>blockIdx.x</a:t>
            </a:r>
            <a:r>
              <a:rPr lang="en-US" altLang="ko-KR" sz="1400" b="1" dirty="0">
                <a:latin typeface="+mn-lt"/>
              </a:rPr>
              <a:t> + 	</a:t>
            </a:r>
            <a:r>
              <a:rPr lang="en-US" altLang="ko-KR" sz="1400" b="1" dirty="0" err="1">
                <a:latin typeface="+mn-lt"/>
              </a:rPr>
              <a:t>threadIdx.x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endParaRPr lang="en-US" altLang="ko-KR" sz="1400" b="1" dirty="0">
              <a:latin typeface="+mn-lt"/>
            </a:endParaRPr>
          </a:p>
          <a:p>
            <a:r>
              <a:rPr lang="en-US" altLang="ko-KR" sz="1400" b="1" dirty="0">
                <a:latin typeface="+mn-lt"/>
              </a:rPr>
              <a:t>ty=</a:t>
            </a:r>
            <a:r>
              <a:rPr lang="en-US" altLang="ko-KR" sz="1400" b="1" dirty="0" err="1">
                <a:latin typeface="+mn-lt"/>
              </a:rPr>
              <a:t>blockDim.y</a:t>
            </a:r>
            <a:r>
              <a:rPr lang="en-US" altLang="ko-KR" sz="1400" b="1" dirty="0">
                <a:latin typeface="+mn-lt"/>
              </a:rPr>
              <a:t>*</a:t>
            </a:r>
            <a:r>
              <a:rPr lang="en-US" altLang="ko-KR" sz="1400" b="1" dirty="0" err="1">
                <a:latin typeface="+mn-lt"/>
              </a:rPr>
              <a:t>blockIdx.y</a:t>
            </a:r>
            <a:r>
              <a:rPr lang="en-US" altLang="ko-KR" sz="1400" b="1" dirty="0">
                <a:latin typeface="+mn-lt"/>
              </a:rPr>
              <a:t> +</a:t>
            </a:r>
          </a:p>
          <a:p>
            <a:r>
              <a:rPr lang="en-US" altLang="ko-KR" sz="1400" b="1" dirty="0">
                <a:latin typeface="+mn-lt"/>
              </a:rPr>
              <a:t> 	</a:t>
            </a:r>
            <a:r>
              <a:rPr lang="en-US" altLang="ko-KR" sz="1400" b="1" dirty="0" err="1">
                <a:latin typeface="+mn-lt"/>
              </a:rPr>
              <a:t>threadIdx.y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endParaRPr lang="en-US" altLang="ko-KR" sz="1400" b="1" dirty="0">
              <a:latin typeface="+mn-lt"/>
            </a:endParaRPr>
          </a:p>
          <a:p>
            <a:r>
              <a:rPr lang="en-US" altLang="ko-KR" sz="1400" b="1" dirty="0" err="1">
                <a:latin typeface="+mn-lt"/>
              </a:rPr>
              <a:t>tid</a:t>
            </a:r>
            <a:r>
              <a:rPr lang="en-US" altLang="ko-KR" sz="1400" b="1" dirty="0">
                <a:latin typeface="+mn-lt"/>
              </a:rPr>
              <a:t>=NX*</a:t>
            </a:r>
            <a:r>
              <a:rPr lang="en-US" altLang="ko-KR" sz="1400" b="1" dirty="0" err="1">
                <a:latin typeface="+mn-lt"/>
              </a:rPr>
              <a:t>ty+tx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endParaRPr lang="en-US" altLang="ko-KR" sz="1400" b="1" dirty="0">
              <a:latin typeface="+mn-lt"/>
            </a:endParaRPr>
          </a:p>
          <a:p>
            <a:r>
              <a:rPr lang="en-US" altLang="ko-KR" sz="1400" b="1" dirty="0">
                <a:latin typeface="+mn-lt"/>
              </a:rPr>
              <a:t>just think of the multidimensional array </a:t>
            </a:r>
          </a:p>
          <a:p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b="1" dirty="0">
                <a:latin typeface="+mn-lt"/>
              </a:rPr>
              <a:t> array [</a:t>
            </a:r>
            <a:r>
              <a:rPr lang="en-US" altLang="ko-KR" sz="1400" b="1" dirty="0" err="1">
                <a:latin typeface="+mn-lt"/>
              </a:rPr>
              <a:t>Ny</a:t>
            </a:r>
            <a:r>
              <a:rPr lang="en-US" altLang="ko-KR" sz="1400" b="1" dirty="0">
                <a:latin typeface="+mn-lt"/>
              </a:rPr>
              <a:t>][</a:t>
            </a:r>
            <a:r>
              <a:rPr lang="en-US" altLang="ko-KR" sz="1400" b="1" dirty="0" err="1">
                <a:latin typeface="+mn-lt"/>
              </a:rPr>
              <a:t>Nx</a:t>
            </a:r>
            <a:r>
              <a:rPr lang="en-US" altLang="ko-KR" sz="1400" b="1" dirty="0">
                <a:latin typeface="+mn-lt"/>
              </a:rPr>
              <a:t>] =&gt; </a:t>
            </a:r>
            <a:r>
              <a:rPr lang="en-US" altLang="ko-KR" sz="1400" b="1" dirty="0" err="1">
                <a:latin typeface="+mn-lt"/>
              </a:rPr>
              <a:t>IdxY</a:t>
            </a:r>
            <a:r>
              <a:rPr lang="en-US" altLang="ko-KR" sz="1400" b="1" dirty="0">
                <a:latin typeface="+mn-lt"/>
              </a:rPr>
              <a:t>*</a:t>
            </a:r>
            <a:r>
              <a:rPr lang="en-US" altLang="ko-KR" sz="1400" b="1" dirty="0" err="1">
                <a:latin typeface="+mn-lt"/>
              </a:rPr>
              <a:t>Nx</a:t>
            </a:r>
            <a:r>
              <a:rPr lang="en-US" altLang="ko-KR" sz="1400" b="1" dirty="0">
                <a:latin typeface="+mn-lt"/>
              </a:rPr>
              <a:t> + </a:t>
            </a:r>
            <a:r>
              <a:rPr lang="en-US" altLang="ko-KR" sz="1400" b="1" dirty="0" err="1">
                <a:latin typeface="+mn-lt"/>
              </a:rPr>
              <a:t>Nx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1342" y="61653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NX</a:t>
            </a:r>
            <a:endParaRPr lang="ko-KR" altLang="en-US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34613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NY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400021" y="1628800"/>
            <a:ext cx="0" cy="177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340641" y="3816772"/>
            <a:ext cx="54006" cy="2190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139952" y="634997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1"/>
          </p:cNvCxnSpPr>
          <p:nvPr/>
        </p:nvCxnSpPr>
        <p:spPr>
          <a:xfrm flipH="1" flipV="1">
            <a:off x="1619672" y="6309320"/>
            <a:ext cx="1911670" cy="4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365435" y="4912060"/>
            <a:ext cx="341425" cy="37955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536148" y="1614099"/>
            <a:ext cx="0" cy="339907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619672" y="5157192"/>
            <a:ext cx="29256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6636" y="28197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4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Multiplication, </a:t>
            </a:r>
            <a:r>
              <a:rPr lang="en-US" altLang="ko-KR" dirty="0" err="1"/>
              <a:t>PxQ</a:t>
            </a:r>
            <a:r>
              <a:rPr lang="en-US" altLang="ko-KR" dirty="0"/>
              <a:t>=R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R(</a:t>
            </a:r>
            <a:r>
              <a:rPr lang="en-US" altLang="ko-KR" dirty="0" err="1"/>
              <a:t>tx,ty</a:t>
            </a:r>
            <a:r>
              <a:rPr lang="en-US" altLang="ko-KR" dirty="0"/>
              <a:t>)=P(0,ty)</a:t>
            </a:r>
            <a:r>
              <a:rPr lang="en-US" altLang="ko-KR" dirty="0" err="1"/>
              <a:t>xQ</a:t>
            </a:r>
            <a:r>
              <a:rPr lang="en-US" altLang="ko-KR" dirty="0"/>
              <a:t>(tx,0) + ... + P(11,ty)</a:t>
            </a:r>
            <a:r>
              <a:rPr lang="en-US" altLang="ko-KR" dirty="0" err="1"/>
              <a:t>xQ</a:t>
            </a:r>
            <a:r>
              <a:rPr lang="en-US" altLang="ko-KR" dirty="0"/>
              <a:t>(tx,11);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95819"/>
              </p:ext>
            </p:extLst>
          </p:nvPr>
        </p:nvGraphicFramePr>
        <p:xfrm>
          <a:off x="3971137" y="2522908"/>
          <a:ext cx="2499360" cy="169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71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86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74913"/>
              </p:ext>
            </p:extLst>
          </p:nvPr>
        </p:nvGraphicFramePr>
        <p:xfrm>
          <a:off x="1350744" y="4377205"/>
          <a:ext cx="2499360" cy="169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71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86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61214"/>
              </p:ext>
            </p:extLst>
          </p:nvPr>
        </p:nvGraphicFramePr>
        <p:xfrm>
          <a:off x="3971137" y="4368036"/>
          <a:ext cx="2499360" cy="169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71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86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9864" y="394345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0013" y="4730930"/>
            <a:ext cx="284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816262" y="2100617"/>
            <a:ext cx="2967142" cy="4358731"/>
            <a:chOff x="2961049" y="595940"/>
            <a:chExt cx="2967142" cy="4358731"/>
          </a:xfrm>
        </p:grpSpPr>
        <p:sp>
          <p:nvSpPr>
            <p:cNvPr id="11" name="TextBox 10"/>
            <p:cNvSpPr txBox="1"/>
            <p:nvPr/>
          </p:nvSpPr>
          <p:spPr>
            <a:xfrm>
              <a:off x="5557577" y="455456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5933" y="3226253"/>
              <a:ext cx="4341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txty</a:t>
              </a:r>
              <a:endPara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049" y="595940"/>
              <a:ext cx="3868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90991" y="772195"/>
              <a:ext cx="284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ty</a:t>
              </a: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7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60438"/>
          </a:xfrm>
        </p:spPr>
        <p:txBody>
          <a:bodyPr/>
          <a:lstStyle/>
          <a:p>
            <a:r>
              <a:rPr lang="en-US" altLang="ko-KR" dirty="0"/>
              <a:t>Matrix Multiplication in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void </a:t>
            </a:r>
            <a:r>
              <a:rPr lang="en-US" altLang="ko-KR" sz="1800" dirty="0" err="1"/>
              <a:t>MatrixMulC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*M,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*N,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*P,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col = 0;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raw = 0;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index = 0;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Destindex</a:t>
            </a:r>
            <a:r>
              <a:rPr lang="en-US" altLang="ko-KR" sz="1800" dirty="0"/>
              <a:t> = 0;</a:t>
            </a:r>
          </a:p>
          <a:p>
            <a:pPr marL="0" indent="0">
              <a:buNone/>
            </a:pPr>
            <a:r>
              <a:rPr lang="it-IT" altLang="ko-KR" sz="1800" dirty="0"/>
              <a:t>for( col = 0; col &lt; Width; col++)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for( raw = 0; raw &lt; Width; raw++)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Destindex</a:t>
            </a:r>
            <a:r>
              <a:rPr lang="en-US" altLang="ko-KR" sz="1800" dirty="0"/>
              <a:t> = col*</a:t>
            </a:r>
            <a:r>
              <a:rPr lang="en-US" altLang="ko-KR" sz="1800" dirty="0" err="1"/>
              <a:t>Width+raw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for( index = 0; index &lt; Width; index++)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P[</a:t>
            </a:r>
            <a:r>
              <a:rPr lang="en-US" altLang="ko-KR" sz="1800" dirty="0" err="1"/>
              <a:t>Destindex</a:t>
            </a:r>
            <a:r>
              <a:rPr lang="en-US" altLang="ko-KR" sz="1800" dirty="0"/>
              <a:t>] += M[col*</a:t>
            </a:r>
            <a:r>
              <a:rPr lang="en-US" altLang="ko-KR" sz="1800" dirty="0" err="1"/>
              <a:t>Width+index</a:t>
            </a:r>
            <a:r>
              <a:rPr lang="en-US" altLang="ko-KR" sz="1800" dirty="0"/>
              <a:t>]*N[index*</a:t>
            </a:r>
            <a:r>
              <a:rPr lang="en-US" altLang="ko-KR" sz="1800" dirty="0" err="1"/>
              <a:t>Width+raw</a:t>
            </a:r>
            <a:r>
              <a:rPr lang="en-US" altLang="ko-KR" sz="1800" dirty="0"/>
              <a:t>];}}}}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93211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18122"/>
            <a:ext cx="8229600" cy="960438"/>
          </a:xfrm>
        </p:spPr>
        <p:txBody>
          <a:bodyPr/>
          <a:lstStyle/>
          <a:p>
            <a:r>
              <a:rPr lang="en-US" altLang="ko-KR" dirty="0"/>
              <a:t>Matrix Multiplication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0768"/>
            <a:ext cx="5400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cuda_runtime.h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__global__ void </a:t>
            </a:r>
            <a:r>
              <a:rPr lang="en-US" altLang="ko-KR" sz="1800" dirty="0" err="1"/>
              <a:t>MatrixMul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*M,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*N,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*P,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tx</a:t>
            </a:r>
            <a:r>
              <a:rPr lang="en-US" altLang="ko-KR" sz="1800" dirty="0"/>
              <a:t>, ty;</a:t>
            </a:r>
          </a:p>
          <a:p>
            <a:pPr marL="0" indent="0">
              <a:buNone/>
            </a:pPr>
            <a:r>
              <a:rPr lang="en-US" altLang="ko-KR" sz="1800" dirty="0" err="1"/>
              <a:t>tx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blockDim.x</a:t>
            </a:r>
            <a:r>
              <a:rPr lang="en-US" altLang="ko-KR" sz="1800" dirty="0"/>
              <a:t>*</a:t>
            </a:r>
            <a:r>
              <a:rPr lang="en-US" altLang="ko-KR" sz="1800" dirty="0" err="1"/>
              <a:t>blockIdx.x</a:t>
            </a:r>
            <a:r>
              <a:rPr lang="en-US" altLang="ko-KR" sz="1800" dirty="0"/>
              <a:t> + </a:t>
            </a:r>
            <a:r>
              <a:rPr lang="en-US" altLang="ko-KR" sz="1800" dirty="0" err="1"/>
              <a:t>threadIdx.x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ty = </a:t>
            </a:r>
            <a:r>
              <a:rPr lang="en-US" altLang="ko-KR" sz="1800" dirty="0" err="1"/>
              <a:t>blockDim.y</a:t>
            </a:r>
            <a:r>
              <a:rPr lang="en-US" altLang="ko-KR" sz="1800" dirty="0"/>
              <a:t>*</a:t>
            </a:r>
            <a:r>
              <a:rPr lang="en-US" altLang="ko-KR" sz="1800" dirty="0" err="1"/>
              <a:t>blockIdx.y</a:t>
            </a:r>
            <a:r>
              <a:rPr lang="en-US" altLang="ko-KR" sz="1800" dirty="0"/>
              <a:t> + </a:t>
            </a:r>
            <a:r>
              <a:rPr lang="en-US" altLang="ko-KR" sz="1800" dirty="0" err="1"/>
              <a:t>threadIdx.y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err="1"/>
              <a:t>tid</a:t>
            </a:r>
            <a:r>
              <a:rPr lang="en-US" altLang="ko-KR" sz="1800" dirty="0"/>
              <a:t> = Width*ty + </a:t>
            </a:r>
            <a:r>
              <a:rPr lang="en-US" altLang="ko-KR" sz="1800" dirty="0" err="1"/>
              <a:t>tx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980728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Value = 0;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MVal</a:t>
            </a:r>
            <a:r>
              <a:rPr lang="en-US" altLang="ko-KR" dirty="0">
                <a:latin typeface="+mn-lt"/>
              </a:rPr>
              <a:t> = 0;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NVal</a:t>
            </a:r>
            <a:r>
              <a:rPr lang="en-US" altLang="ko-KR" dirty="0">
                <a:latin typeface="+mn-lt"/>
              </a:rPr>
              <a:t> = 0;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nn-NO" altLang="ko-KR" dirty="0">
                <a:latin typeface="+mn-lt"/>
              </a:rPr>
              <a:t>for (int i = 0; i &lt; Width; i++)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MVal</a:t>
            </a:r>
            <a:r>
              <a:rPr lang="en-US" altLang="ko-KR" dirty="0">
                <a:latin typeface="+mn-lt"/>
              </a:rPr>
              <a:t> = M[</a:t>
            </a:r>
            <a:r>
              <a:rPr lang="en-US" altLang="ko-KR" dirty="0" err="1">
                <a:latin typeface="+mn-lt"/>
              </a:rPr>
              <a:t>ty</a:t>
            </a:r>
            <a:r>
              <a:rPr lang="en-US" altLang="ko-KR" dirty="0">
                <a:latin typeface="+mn-lt"/>
              </a:rPr>
              <a:t> * Width + i];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NVal</a:t>
            </a:r>
            <a:r>
              <a:rPr lang="en-US" altLang="ko-KR" dirty="0">
                <a:latin typeface="+mn-lt"/>
              </a:rPr>
              <a:t> = N[i * Width + </a:t>
            </a:r>
            <a:r>
              <a:rPr lang="en-US" altLang="ko-KR" dirty="0" err="1">
                <a:latin typeface="+mn-lt"/>
              </a:rPr>
              <a:t>tx</a:t>
            </a:r>
            <a:r>
              <a:rPr lang="en-US" altLang="ko-KR" dirty="0">
                <a:latin typeface="+mn-lt"/>
              </a:rPr>
              <a:t>];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Value += </a:t>
            </a:r>
            <a:r>
              <a:rPr lang="en-US" altLang="ko-KR" dirty="0" err="1">
                <a:latin typeface="+mn-lt"/>
              </a:rPr>
              <a:t>MVal</a:t>
            </a:r>
            <a:r>
              <a:rPr lang="en-US" altLang="ko-KR" dirty="0">
                <a:latin typeface="+mn-lt"/>
              </a:rPr>
              <a:t> * </a:t>
            </a:r>
            <a:r>
              <a:rPr lang="en-US" altLang="ko-KR" dirty="0" err="1">
                <a:latin typeface="+mn-lt"/>
              </a:rPr>
              <a:t>NVal</a:t>
            </a:r>
            <a:r>
              <a:rPr lang="en-US" altLang="ko-KR" dirty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P[</a:t>
            </a:r>
            <a:r>
              <a:rPr lang="en-US" altLang="ko-KR" dirty="0" err="1">
                <a:latin typeface="+mn-lt"/>
              </a:rPr>
              <a:t>tid</a:t>
            </a:r>
            <a:r>
              <a:rPr lang="en-US" altLang="ko-KR" dirty="0">
                <a:latin typeface="+mn-lt"/>
              </a:rPr>
              <a:t>] = Value;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7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/>
          <p:nvPr/>
        </p:nvCxnSpPr>
        <p:spPr>
          <a:xfrm>
            <a:off x="-116406" y="7262563"/>
            <a:ext cx="567787" cy="5206"/>
          </a:xfrm>
          <a:prstGeom prst="line">
            <a:avLst/>
          </a:prstGeom>
          <a:ln>
            <a:solidFill>
              <a:schemeClr val="tx1">
                <a:alpha val="9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916115" y="1578794"/>
            <a:ext cx="6896246" cy="4717113"/>
            <a:chOff x="1154657" y="606163"/>
            <a:chExt cx="7306297" cy="5149161"/>
          </a:xfrm>
        </p:grpSpPr>
        <p:sp>
          <p:nvSpPr>
            <p:cNvPr id="53" name="Rectangle 82"/>
            <p:cNvSpPr>
              <a:spLocks noChangeArrowheads="1"/>
            </p:cNvSpPr>
            <p:nvPr/>
          </p:nvSpPr>
          <p:spPr>
            <a:xfrm>
              <a:off x="2154858" y="606163"/>
              <a:ext cx="6306096" cy="5133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373458" y="1079046"/>
              <a:ext cx="2837520" cy="2446352"/>
              <a:chOff x="2344565" y="1050214"/>
              <a:chExt cx="2498340" cy="2319627"/>
            </a:xfrm>
          </p:grpSpPr>
          <p:sp>
            <p:nvSpPr>
              <p:cNvPr id="57" name="Rectangle 82"/>
              <p:cNvSpPr>
                <a:spLocks noChangeArrowheads="1"/>
              </p:cNvSpPr>
              <p:nvPr/>
            </p:nvSpPr>
            <p:spPr>
              <a:xfrm>
                <a:off x="2489981" y="1446982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28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49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73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4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3" name="직선 화살표 연결선 2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5390251" y="1077208"/>
              <a:ext cx="2837520" cy="2446352"/>
              <a:chOff x="2344565" y="1050214"/>
              <a:chExt cx="2498340" cy="2319627"/>
            </a:xfrm>
          </p:grpSpPr>
          <p:sp>
            <p:nvSpPr>
              <p:cNvPr id="90" name="Rectangle 82"/>
              <p:cNvSpPr>
                <a:spLocks noChangeArrowheads="1"/>
              </p:cNvSpPr>
              <p:nvPr/>
            </p:nvSpPr>
            <p:spPr>
              <a:xfrm>
                <a:off x="2488144" y="1439433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3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6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7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98" name="직선 화살표 연결선 97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82"/>
            <p:cNvSpPr>
              <a:spLocks noChangeArrowheads="1"/>
            </p:cNvSpPr>
            <p:nvPr/>
          </p:nvSpPr>
          <p:spPr>
            <a:xfrm>
              <a:off x="2373458" y="3557195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Memory</a:t>
              </a:r>
            </a:p>
          </p:txBody>
        </p:sp>
        <p:sp>
          <p:nvSpPr>
            <p:cNvPr id="107" name="Rectangle 82"/>
            <p:cNvSpPr>
              <a:spLocks noChangeArrowheads="1"/>
            </p:cNvSpPr>
            <p:nvPr/>
          </p:nvSpPr>
          <p:spPr>
            <a:xfrm>
              <a:off x="2373457" y="427978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Memory</a:t>
              </a:r>
            </a:p>
          </p:txBody>
        </p:sp>
        <p:sp>
          <p:nvSpPr>
            <p:cNvPr id="108" name="Rectangle 82"/>
            <p:cNvSpPr>
              <a:spLocks noChangeArrowheads="1"/>
            </p:cNvSpPr>
            <p:nvPr/>
          </p:nvSpPr>
          <p:spPr>
            <a:xfrm>
              <a:off x="2373456" y="500404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Texture Memory</a:t>
              </a: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3306687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3650046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457447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491783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633466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667802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7606904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7950263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82"/>
            <p:cNvSpPr>
              <a:spLocks noChangeArrowheads="1"/>
            </p:cNvSpPr>
            <p:nvPr/>
          </p:nvSpPr>
          <p:spPr>
            <a:xfrm>
              <a:off x="1154657" y="3572731"/>
              <a:ext cx="643624" cy="2182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H="1">
              <a:off x="1802315" y="3835998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 flipH="1">
              <a:off x="1810186" y="456487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flipH="1">
              <a:off x="1802314" y="528284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23728" y="62068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CUDA Memory Architecture</a:t>
            </a:r>
            <a:endParaRPr lang="ko-KR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7835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60438"/>
          </a:xfrm>
        </p:spPr>
        <p:txBody>
          <a:bodyPr/>
          <a:lstStyle/>
          <a:p>
            <a:r>
              <a:rPr lang="en-US" altLang="ko-KR" dirty="0"/>
              <a:t>Sample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230425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MatrixWidth</a:t>
            </a:r>
            <a:r>
              <a:rPr lang="en-US" altLang="ko-KR" sz="1000" dirty="0"/>
              <a:t> = 12;</a:t>
            </a:r>
          </a:p>
          <a:p>
            <a:pPr marL="0" indent="0">
              <a:buNone/>
            </a:pP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MatrixHeight</a:t>
            </a:r>
            <a:r>
              <a:rPr lang="en-US" altLang="ko-KR" sz="1000" dirty="0"/>
              <a:t> = 12;</a:t>
            </a:r>
          </a:p>
          <a:p>
            <a:pPr marL="0" indent="0">
              <a:buNone/>
            </a:pP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MatrixSize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MatrixWidth</a:t>
            </a:r>
            <a:r>
              <a:rPr lang="en-US" altLang="ko-KR" sz="1000" dirty="0"/>
              <a:t>*</a:t>
            </a:r>
            <a:r>
              <a:rPr lang="en-US" altLang="ko-KR" sz="1000" dirty="0" err="1"/>
              <a:t>MatrixHeight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MatrixSize</a:t>
            </a:r>
            <a:r>
              <a:rPr lang="en-US" altLang="ko-KR" sz="1000" dirty="0"/>
              <a:t>*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* M;</a:t>
            </a:r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* N;</a:t>
            </a:r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* </a:t>
            </a:r>
            <a:r>
              <a:rPr lang="en-US" altLang="ko-KR" sz="1000" dirty="0" err="1"/>
              <a:t>P_cuda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* P_C;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//Host memory allocation</a:t>
            </a: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M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r>
              <a:rPr lang="en-US" altLang="ko-KR" sz="1000" dirty="0"/>
              <a:t>N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r>
              <a:rPr lang="en-US" altLang="ko-KR" sz="1000" dirty="0" err="1"/>
              <a:t>P_cuda</a:t>
            </a:r>
            <a:r>
              <a:rPr lang="en-US" altLang="ko-KR" sz="1000" dirty="0"/>
              <a:t>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r>
              <a:rPr lang="en-US" altLang="ko-KR" sz="1000" dirty="0"/>
              <a:t>P_C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//Data input</a:t>
            </a: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for(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MatrixSize</a:t>
            </a:r>
            <a:r>
              <a:rPr lang="en-US" altLang="ko-KR" sz="1000" dirty="0"/>
              <a:t>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/>
              <a:t>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N[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 err="1"/>
              <a:t>P_cuda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0;</a:t>
            </a:r>
          </a:p>
          <a:p>
            <a:pPr marL="0" indent="0">
              <a:buNone/>
            </a:pPr>
            <a:r>
              <a:rPr lang="en-US" altLang="ko-KR" sz="1000" dirty="0"/>
              <a:t>P_C[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0;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066778" y="1484784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n-lt"/>
              </a:rPr>
              <a:t>int</a:t>
            </a:r>
            <a:r>
              <a:rPr lang="en-US" altLang="ko-KR" sz="1000" dirty="0">
                <a:latin typeface="+mn-lt"/>
              </a:rPr>
              <a:t>* 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;</a:t>
            </a:r>
          </a:p>
          <a:p>
            <a:r>
              <a:rPr lang="en-US" altLang="ko-KR" sz="1000" dirty="0" err="1">
                <a:latin typeface="+mn-lt"/>
              </a:rPr>
              <a:t>int</a:t>
            </a:r>
            <a:r>
              <a:rPr lang="en-US" altLang="ko-KR" sz="1000" dirty="0">
                <a:latin typeface="+mn-lt"/>
              </a:rPr>
              <a:t>* 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;</a:t>
            </a:r>
          </a:p>
          <a:p>
            <a:r>
              <a:rPr lang="en-US" altLang="ko-KR" sz="1000" dirty="0" err="1">
                <a:latin typeface="+mn-lt"/>
              </a:rPr>
              <a:t>int</a:t>
            </a:r>
            <a:r>
              <a:rPr lang="en-US" altLang="ko-KR" sz="1000" dirty="0">
                <a:latin typeface="+mn-lt"/>
              </a:rPr>
              <a:t>* 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//Device memory allocation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cudaMalloc</a:t>
            </a:r>
            <a:r>
              <a:rPr lang="en-US" altLang="ko-KR" sz="1000" dirty="0">
                <a:latin typeface="+mn-lt"/>
              </a:rPr>
              <a:t>((void**)&amp;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cudaMalloc</a:t>
            </a:r>
            <a:r>
              <a:rPr lang="en-US" altLang="ko-KR" sz="1000" dirty="0">
                <a:latin typeface="+mn-lt"/>
              </a:rPr>
              <a:t>((void**)&amp;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cudaMalloc</a:t>
            </a:r>
            <a:r>
              <a:rPr lang="en-US" altLang="ko-KR" sz="1000" dirty="0">
                <a:latin typeface="+mn-lt"/>
              </a:rPr>
              <a:t>((void**)&amp;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//Host to device 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cudaMemcpy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, M,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cudaMemcpyHostToDevice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cudaMemcpy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, N,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cudaMemcpyHostToDevice</a:t>
            </a:r>
            <a:r>
              <a:rPr lang="en-US" altLang="ko-KR" sz="1000" dirty="0">
                <a:latin typeface="+mn-lt"/>
              </a:rPr>
              <a:t>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dim3 Dg(3, 4, 1);</a:t>
            </a:r>
          </a:p>
          <a:p>
            <a:r>
              <a:rPr lang="en-US" altLang="ko-KR" sz="1000" dirty="0">
                <a:latin typeface="+mn-lt"/>
              </a:rPr>
              <a:t>dim3 Db(4, 3, 1);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//Addition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MatrixMul</a:t>
            </a:r>
            <a:r>
              <a:rPr lang="en-US" altLang="ko-KR" sz="1000" dirty="0">
                <a:latin typeface="+mn-lt"/>
              </a:rPr>
              <a:t>&lt;&lt;&lt;</a:t>
            </a:r>
            <a:r>
              <a:rPr lang="en-US" altLang="ko-KR" sz="1000" dirty="0" err="1">
                <a:latin typeface="+mn-lt"/>
              </a:rPr>
              <a:t>Dg,Db</a:t>
            </a:r>
            <a:r>
              <a:rPr lang="en-US" altLang="ko-KR" sz="1000" dirty="0">
                <a:latin typeface="+mn-lt"/>
              </a:rPr>
              <a:t>&gt;&gt;&gt;(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, 12);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//Device to Host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cudaMemcpy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P_cuda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cudaMemcpyDeviceToHost</a:t>
            </a:r>
            <a:r>
              <a:rPr lang="en-US" altLang="ko-KR" sz="1000" dirty="0">
                <a:latin typeface="+mn-lt"/>
              </a:rPr>
              <a:t>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MatrixMulC</a:t>
            </a:r>
            <a:r>
              <a:rPr lang="en-US" altLang="ko-KR" sz="1000" dirty="0">
                <a:latin typeface="+mn-lt"/>
              </a:rPr>
              <a:t>(M, N, P_C, 12);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bool </a:t>
            </a:r>
            <a:r>
              <a:rPr lang="en-US" altLang="ko-KR" sz="1000" dirty="0" err="1">
                <a:latin typeface="+mn-lt"/>
              </a:rPr>
              <a:t>ResultFlag</a:t>
            </a:r>
            <a:r>
              <a:rPr lang="en-US" altLang="ko-KR" sz="1000" dirty="0">
                <a:latin typeface="+mn-lt"/>
              </a:rPr>
              <a:t> = true;</a:t>
            </a:r>
          </a:p>
          <a:p>
            <a:r>
              <a:rPr lang="en-US" altLang="ko-KR" sz="1000" dirty="0">
                <a:latin typeface="+mn-lt"/>
              </a:rPr>
              <a:t>//Print the result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for( 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 = 0; 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 &lt; </a:t>
            </a:r>
            <a:r>
              <a:rPr lang="en-US" altLang="ko-KR" sz="1000" dirty="0" err="1">
                <a:latin typeface="+mn-lt"/>
              </a:rPr>
              <a:t>MatrixSize</a:t>
            </a:r>
            <a:r>
              <a:rPr lang="en-US" altLang="ko-KR" sz="1000" dirty="0">
                <a:latin typeface="+mn-lt"/>
              </a:rPr>
              <a:t>; 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++)</a:t>
            </a:r>
          </a:p>
          <a:p>
            <a:r>
              <a:rPr lang="en-US" altLang="ko-KR" sz="1000" dirty="0">
                <a:latin typeface="+mn-lt"/>
              </a:rPr>
              <a:t>{</a:t>
            </a:r>
          </a:p>
          <a:p>
            <a:r>
              <a:rPr lang="en-US" altLang="ko-KR" sz="1000" dirty="0">
                <a:latin typeface="+mn-lt"/>
              </a:rPr>
              <a:t>//</a:t>
            </a:r>
            <a:r>
              <a:rPr lang="en-US" altLang="ko-KR" sz="1000" dirty="0" err="1">
                <a:latin typeface="+mn-lt"/>
              </a:rPr>
              <a:t>printf</a:t>
            </a:r>
            <a:r>
              <a:rPr lang="en-US" altLang="ko-KR" sz="1000" dirty="0">
                <a:latin typeface="+mn-lt"/>
              </a:rPr>
              <a:t>(" Result[%d] : %d, %d\n",</a:t>
            </a:r>
            <a:r>
              <a:rPr lang="en-US" altLang="ko-KR" sz="1000" dirty="0" err="1">
                <a:latin typeface="+mn-lt"/>
              </a:rPr>
              <a:t>i,P_cuda</a:t>
            </a:r>
            <a:r>
              <a:rPr lang="en-US" altLang="ko-KR" sz="1000" dirty="0">
                <a:latin typeface="+mn-lt"/>
              </a:rPr>
              <a:t>[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],P_C[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]);</a:t>
            </a:r>
          </a:p>
          <a:p>
            <a:r>
              <a:rPr lang="en-US" altLang="ko-KR" sz="1000" dirty="0">
                <a:latin typeface="+mn-lt"/>
              </a:rPr>
              <a:t>if( </a:t>
            </a:r>
            <a:r>
              <a:rPr lang="en-US" altLang="ko-KR" sz="1000" dirty="0" err="1">
                <a:latin typeface="+mn-lt"/>
              </a:rPr>
              <a:t>P_cuda</a:t>
            </a:r>
            <a:r>
              <a:rPr lang="en-US" altLang="ko-KR" sz="1000" dirty="0">
                <a:latin typeface="+mn-lt"/>
              </a:rPr>
              <a:t>[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]!= P_C[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]) </a:t>
            </a:r>
            <a:r>
              <a:rPr lang="en-US" altLang="ko-KR" sz="1000" dirty="0" err="1">
                <a:latin typeface="+mn-lt"/>
              </a:rPr>
              <a:t>ResultFlag</a:t>
            </a:r>
            <a:r>
              <a:rPr lang="en-US" altLang="ko-KR" sz="1000" dirty="0">
                <a:latin typeface="+mn-lt"/>
              </a:rPr>
              <a:t> = false;</a:t>
            </a:r>
          </a:p>
          <a:p>
            <a:r>
              <a:rPr lang="en-US" altLang="ko-KR" sz="1000" dirty="0">
                <a:latin typeface="+mn-lt"/>
              </a:rPr>
              <a:t>}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if( </a:t>
            </a:r>
            <a:r>
              <a:rPr lang="en-US" altLang="ko-KR" sz="1000" dirty="0" err="1">
                <a:latin typeface="+mn-lt"/>
              </a:rPr>
              <a:t>ResultFlag</a:t>
            </a:r>
            <a:r>
              <a:rPr lang="en-US" altLang="ko-KR" sz="1000" dirty="0">
                <a:latin typeface="+mn-lt"/>
              </a:rPr>
              <a:t> == true) </a:t>
            </a:r>
            <a:r>
              <a:rPr lang="en-US" altLang="ko-KR" sz="1000" dirty="0" err="1">
                <a:latin typeface="+mn-lt"/>
              </a:rPr>
              <a:t>printf</a:t>
            </a:r>
            <a:r>
              <a:rPr lang="en-US" altLang="ko-KR" sz="1000" dirty="0">
                <a:latin typeface="+mn-lt"/>
              </a:rPr>
              <a:t>(" </a:t>
            </a:r>
            <a:r>
              <a:rPr lang="en-US" altLang="ko-KR" sz="1000" dirty="0" err="1">
                <a:latin typeface="+mn-lt"/>
              </a:rPr>
              <a:t>MatrixMul</a:t>
            </a:r>
            <a:r>
              <a:rPr lang="en-US" altLang="ko-KR" sz="1000" dirty="0">
                <a:latin typeface="+mn-lt"/>
              </a:rPr>
              <a:t> Result OK!\n");</a:t>
            </a:r>
          </a:p>
          <a:p>
            <a:r>
              <a:rPr lang="en-US" altLang="ko-KR" sz="1000" dirty="0">
                <a:latin typeface="+mn-lt"/>
              </a:rPr>
              <a:t>else </a:t>
            </a:r>
            <a:r>
              <a:rPr lang="en-US" altLang="ko-KR" sz="1000" dirty="0" err="1">
                <a:latin typeface="+mn-lt"/>
              </a:rPr>
              <a:t>printf</a:t>
            </a:r>
            <a:r>
              <a:rPr lang="en-US" altLang="ko-KR" sz="1000" dirty="0">
                <a:latin typeface="+mn-lt"/>
              </a:rPr>
              <a:t>(" </a:t>
            </a:r>
            <a:r>
              <a:rPr lang="en-US" altLang="ko-KR" sz="1000" dirty="0" err="1">
                <a:latin typeface="+mn-lt"/>
              </a:rPr>
              <a:t>MatrixMul</a:t>
            </a:r>
            <a:r>
              <a:rPr lang="en-US" altLang="ko-KR" sz="1000" dirty="0">
                <a:latin typeface="+mn-lt"/>
              </a:rPr>
              <a:t> Result Error!\n");</a:t>
            </a:r>
          </a:p>
          <a:p>
            <a:endParaRPr lang="ko-KR" altLang="en-US" sz="1000" dirty="0">
              <a:latin typeface="+mn-lt"/>
            </a:endParaRPr>
          </a:p>
          <a:p>
            <a:endParaRPr lang="ko-KR" altLang="en-US" sz="1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1475995"/>
            <a:ext cx="16561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/>
          </a:p>
          <a:p>
            <a:r>
              <a:rPr lang="en-US" altLang="ko-KR" sz="1000" dirty="0" err="1">
                <a:latin typeface="+mn-lt"/>
              </a:rPr>
              <a:t>cudaFree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cudaFree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cudaFree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free(M);</a:t>
            </a:r>
          </a:p>
          <a:p>
            <a:r>
              <a:rPr lang="en-US" altLang="ko-KR" sz="1000" dirty="0">
                <a:latin typeface="+mn-lt"/>
              </a:rPr>
              <a:t>free(N);</a:t>
            </a:r>
          </a:p>
          <a:p>
            <a:r>
              <a:rPr lang="en-US" altLang="ko-KR" sz="1000" dirty="0">
                <a:latin typeface="+mn-lt"/>
              </a:rPr>
              <a:t>free(</a:t>
            </a:r>
            <a:r>
              <a:rPr lang="en-US" altLang="ko-KR" sz="1000" dirty="0" err="1">
                <a:latin typeface="+mn-lt"/>
              </a:rPr>
              <a:t>P_cuda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>
                <a:latin typeface="+mn-lt"/>
              </a:rPr>
              <a:t>free(P_C);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return 0;</a:t>
            </a:r>
          </a:p>
          <a:p>
            <a:r>
              <a:rPr lang="en-US" altLang="ko-KR" sz="1000" dirty="0">
                <a:latin typeface="+mn-lt"/>
              </a:rPr>
              <a:t>}</a:t>
            </a:r>
          </a:p>
          <a:p>
            <a:endParaRPr lang="ko-KR" altLang="en-US" sz="1000" dirty="0">
              <a:latin typeface="+mn-lt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27784" y="1053095"/>
            <a:ext cx="36004" cy="57039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876256" y="1053095"/>
            <a:ext cx="72008" cy="57039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600" y="10530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27984" y="1053095"/>
            <a:ext cx="5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96336" y="11247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719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438"/>
          </a:xfrm>
        </p:spPr>
        <p:txBody>
          <a:bodyPr/>
          <a:lstStyle/>
          <a:p>
            <a:r>
              <a:rPr lang="en-US" altLang="ko-KR" dirty="0"/>
              <a:t>Warp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46239"/>
            <a:ext cx="8568450" cy="527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812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Context Switching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1" y="1600200"/>
            <a:ext cx="8382243" cy="50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837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278227" y="592580"/>
            <a:ext cx="2372685" cy="5553735"/>
            <a:chOff x="1278227" y="592580"/>
            <a:chExt cx="2372685" cy="5553735"/>
          </a:xfrm>
        </p:grpSpPr>
        <p:sp>
          <p:nvSpPr>
            <p:cNvPr id="57" name="Rectangle 82"/>
            <p:cNvSpPr>
              <a:spLocks noChangeArrowheads="1"/>
            </p:cNvSpPr>
            <p:nvPr/>
          </p:nvSpPr>
          <p:spPr>
            <a:xfrm>
              <a:off x="1374377" y="962758"/>
              <a:ext cx="490206" cy="7999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</a:t>
              </a:r>
            </a:p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function0</a:t>
              </a:r>
            </a:p>
          </p:txBody>
        </p:sp>
        <p:sp>
          <p:nvSpPr>
            <p:cNvPr id="53" name="Rectangle 82"/>
            <p:cNvSpPr>
              <a:spLocks noChangeArrowheads="1"/>
            </p:cNvSpPr>
            <p:nvPr/>
          </p:nvSpPr>
          <p:spPr>
            <a:xfrm>
              <a:off x="1278227" y="592580"/>
              <a:ext cx="705079" cy="55537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1864582" y="1357522"/>
              <a:ext cx="567787" cy="5206"/>
            </a:xfrm>
            <a:prstGeom prst="line">
              <a:avLst/>
            </a:prstGeom>
            <a:ln>
              <a:solidFill>
                <a:schemeClr val="tx1">
                  <a:alpha val="9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893300" y="1501296"/>
              <a:ext cx="75761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스레드</a:t>
              </a: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82"/>
          <p:cNvSpPr>
            <a:spLocks noChangeArrowheads="1"/>
          </p:cNvSpPr>
          <p:nvPr/>
        </p:nvSpPr>
        <p:spPr>
          <a:xfrm>
            <a:off x="1390327" y="3066980"/>
            <a:ext cx="490206" cy="799941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 algn="ctr"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function1</a:t>
            </a:r>
          </a:p>
        </p:txBody>
      </p:sp>
      <p:sp>
        <p:nvSpPr>
          <p:cNvPr id="49" name="Rectangle 82"/>
          <p:cNvSpPr>
            <a:spLocks noChangeArrowheads="1"/>
          </p:cNvSpPr>
          <p:nvPr/>
        </p:nvSpPr>
        <p:spPr>
          <a:xfrm>
            <a:off x="2261804" y="592581"/>
            <a:ext cx="3737230" cy="555373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82"/>
          <p:cNvSpPr>
            <a:spLocks noChangeArrowheads="1"/>
          </p:cNvSpPr>
          <p:nvPr/>
        </p:nvSpPr>
        <p:spPr>
          <a:xfrm>
            <a:off x="2432369" y="939124"/>
            <a:ext cx="3450638" cy="1958078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82"/>
          <p:cNvSpPr>
            <a:spLocks noChangeArrowheads="1"/>
          </p:cNvSpPr>
          <p:nvPr/>
        </p:nvSpPr>
        <p:spPr>
          <a:xfrm>
            <a:off x="2565254" y="1169033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69244"/>
              </p:ext>
            </p:extLst>
          </p:nvPr>
        </p:nvGraphicFramePr>
        <p:xfrm>
          <a:off x="2682786" y="1359360"/>
          <a:ext cx="1249680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Rectangle 82"/>
          <p:cNvSpPr>
            <a:spLocks noChangeArrowheads="1"/>
          </p:cNvSpPr>
          <p:nvPr/>
        </p:nvSpPr>
        <p:spPr>
          <a:xfrm>
            <a:off x="4249001" y="1167195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68872"/>
              </p:ext>
            </p:extLst>
          </p:nvPr>
        </p:nvGraphicFramePr>
        <p:xfrm>
          <a:off x="4366533" y="1357522"/>
          <a:ext cx="1285587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Rectangle 82"/>
          <p:cNvSpPr>
            <a:spLocks noChangeArrowheads="1"/>
          </p:cNvSpPr>
          <p:nvPr/>
        </p:nvSpPr>
        <p:spPr>
          <a:xfrm>
            <a:off x="2563418" y="2026519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67002"/>
              </p:ext>
            </p:extLst>
          </p:nvPr>
        </p:nvGraphicFramePr>
        <p:xfrm>
          <a:off x="2680950" y="2216846"/>
          <a:ext cx="1249680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Rectangle 82"/>
          <p:cNvSpPr>
            <a:spLocks noChangeArrowheads="1"/>
          </p:cNvSpPr>
          <p:nvPr/>
        </p:nvSpPr>
        <p:spPr>
          <a:xfrm>
            <a:off x="4247165" y="2024681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61863"/>
              </p:ext>
            </p:extLst>
          </p:nvPr>
        </p:nvGraphicFramePr>
        <p:xfrm>
          <a:off x="4364697" y="2215008"/>
          <a:ext cx="1287423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03238" y="2349048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95953" y="233619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71401" y="1471995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82"/>
          <p:cNvSpPr>
            <a:spLocks noChangeArrowheads="1"/>
          </p:cNvSpPr>
          <p:nvPr/>
        </p:nvSpPr>
        <p:spPr>
          <a:xfrm>
            <a:off x="2453085" y="3066980"/>
            <a:ext cx="2263584" cy="292756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1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72664"/>
              </p:ext>
            </p:extLst>
          </p:nvPr>
        </p:nvGraphicFramePr>
        <p:xfrm>
          <a:off x="2631475" y="4420985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" name="Rectangle 82"/>
          <p:cNvSpPr>
            <a:spLocks noChangeArrowheads="1"/>
          </p:cNvSpPr>
          <p:nvPr/>
        </p:nvSpPr>
        <p:spPr>
          <a:xfrm>
            <a:off x="2538577" y="4231270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24892"/>
              </p:ext>
            </p:extLst>
          </p:nvPr>
        </p:nvGraphicFramePr>
        <p:xfrm>
          <a:off x="2640654" y="5300499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Rectangle 82"/>
          <p:cNvSpPr>
            <a:spLocks noChangeArrowheads="1"/>
          </p:cNvSpPr>
          <p:nvPr/>
        </p:nvSpPr>
        <p:spPr>
          <a:xfrm>
            <a:off x="2547756" y="5110784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43160"/>
              </p:ext>
            </p:extLst>
          </p:nvPr>
        </p:nvGraphicFramePr>
        <p:xfrm>
          <a:off x="2631475" y="3577155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Rectangle 82"/>
          <p:cNvSpPr>
            <a:spLocks noChangeArrowheads="1"/>
          </p:cNvSpPr>
          <p:nvPr/>
        </p:nvSpPr>
        <p:spPr>
          <a:xfrm>
            <a:off x="2538577" y="3387440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68262" y="5442774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68262" y="4542212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68262" y="3723810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1886424" y="3461744"/>
            <a:ext cx="567787" cy="5206"/>
          </a:xfrm>
          <a:prstGeom prst="line">
            <a:avLst/>
          </a:prstGeom>
          <a:ln>
            <a:solidFill>
              <a:schemeClr val="tx1">
                <a:alpha val="9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62394" y="2459303"/>
            <a:ext cx="705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</a:p>
          <a:p>
            <a:pPr algn="ctr"/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149535" y="592581"/>
            <a:ext cx="0" cy="555373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84168" y="592581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One grid execution at a time on a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Different kernels may have different grid structures.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9326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Handling Errors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#define ERROR(function)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cudaError_t</a:t>
            </a:r>
            <a:r>
              <a:rPr lang="en-US" altLang="ko-KR" sz="2400" dirty="0"/>
              <a:t> error = function;</a:t>
            </a:r>
          </a:p>
          <a:p>
            <a:pPr marL="0" indent="0">
              <a:buNone/>
            </a:pPr>
            <a:r>
              <a:rPr lang="en-US" altLang="ko-KR" sz="2400" dirty="0"/>
              <a:t>	if( error !=</a:t>
            </a:r>
            <a:r>
              <a:rPr lang="en-US" altLang="ko-KR" sz="2400" dirty="0" err="1"/>
              <a:t>cudaSuccess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{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(“Error:%s, %d” , __FILE__,__LINE__);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(“code:%d, reason: %s\n”,</a:t>
            </a:r>
            <a:r>
              <a:rPr lang="en-US" altLang="ko-KR" sz="2400" dirty="0" err="1"/>
              <a:t>error,cudaGetErrorsString</a:t>
            </a:r>
            <a:r>
              <a:rPr lang="en-US" altLang="ko-KR" sz="2400" dirty="0"/>
              <a:t>(error));</a:t>
            </a:r>
          </a:p>
          <a:p>
            <a:pPr marL="0" indent="0">
              <a:buNone/>
            </a:pPr>
            <a:r>
              <a:rPr lang="en-US" altLang="ko-KR" sz="2400" dirty="0"/>
              <a:t>	exit(1);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/>
              <a:t>Example:ERROR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cudaMemcpy</a:t>
            </a:r>
            <a:r>
              <a:rPr lang="en-US" altLang="ko-KR" sz="2400" dirty="0"/>
              <a:t>(A, …….));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0773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Time 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CPU Timer</a:t>
            </a:r>
          </a:p>
          <a:p>
            <a:pPr marL="0" indent="0">
              <a:buNone/>
            </a:pPr>
            <a:r>
              <a:rPr lang="en-US" altLang="ko-KR" sz="2400" dirty="0"/>
              <a:t>#include &lt;sys/</a:t>
            </a:r>
            <a:r>
              <a:rPr lang="en-US" altLang="ko-KR" sz="2400" dirty="0" err="1"/>
              <a:t>time.h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 Use ‘</a:t>
            </a:r>
            <a:r>
              <a:rPr lang="en-US" altLang="ko-KR" sz="2400" dirty="0" err="1">
                <a:solidFill>
                  <a:srgbClr val="FF0000"/>
                </a:solidFill>
              </a:rPr>
              <a:t>gettimeofday</a:t>
            </a:r>
            <a:r>
              <a:rPr lang="en-US" altLang="ko-KR" sz="2400" dirty="0">
                <a:solidFill>
                  <a:srgbClr val="FF0000"/>
                </a:solidFill>
              </a:rPr>
              <a:t>( )’ system call.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6284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Timing with </a:t>
            </a:r>
            <a:r>
              <a:rPr lang="en-US" altLang="ko-KR" dirty="0" err="1"/>
              <a:t>nvprof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dirty="0" err="1"/>
              <a:t>nvprof</a:t>
            </a:r>
            <a:r>
              <a:rPr lang="en-US" altLang="ko-KR" dirty="0"/>
              <a:t> ./hello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Time</a:t>
            </a:r>
          </a:p>
          <a:p>
            <a:pPr marL="0" indent="0">
              <a:buNone/>
            </a:pPr>
            <a:r>
              <a:rPr lang="en-US" altLang="ko-KR" dirty="0"/>
              <a:t>107.23us…..</a:t>
            </a:r>
          </a:p>
          <a:p>
            <a:pPr marL="0" indent="0">
              <a:buNone/>
            </a:pPr>
            <a:r>
              <a:rPr lang="en-US" altLang="ko-KR" dirty="0"/>
              <a:t>time for CPU,</a:t>
            </a:r>
          </a:p>
          <a:p>
            <a:pPr marL="0" indent="0">
              <a:buNone/>
            </a:pPr>
            <a:r>
              <a:rPr lang="en-US" altLang="ko-KR" dirty="0"/>
              <a:t>time for </a:t>
            </a:r>
            <a:r>
              <a:rPr lang="en-US" altLang="ko-KR" dirty="0" err="1"/>
              <a:t>cudaMemcpy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time for GPU…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086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Organizing Parallel Threads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Matrix Addition:</a:t>
            </a:r>
          </a:p>
          <a:p>
            <a:pPr lvl="1"/>
            <a:r>
              <a:rPr lang="en-US" altLang="ko-KR" dirty="0"/>
              <a:t>2D Grid with 2D Blocks</a:t>
            </a:r>
          </a:p>
          <a:p>
            <a:pPr lvl="1"/>
            <a:r>
              <a:rPr lang="en-US" altLang="ko-KR" dirty="0"/>
              <a:t>1D Grid with 1D Blocks</a:t>
            </a:r>
          </a:p>
          <a:p>
            <a:pPr lvl="1"/>
            <a:r>
              <a:rPr lang="en-US" altLang="ko-KR" dirty="0"/>
              <a:t>2D Grid with 1D Blocks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796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Indexing Matrices with Blocks and Threads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 8x6 matrix is stored linearly in global memory with a row-major approach.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5932" y="47251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ny</a:t>
            </a:r>
            <a:r>
              <a:rPr lang="en-US" altLang="ko-KR" dirty="0">
                <a:latin typeface="+mn-lt"/>
              </a:rPr>
              <a:t>=6</a:t>
            </a:r>
            <a:endParaRPr lang="ko-KR" altLang="en-US" dirty="0">
              <a:latin typeface="+mn-lt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411760" y="4005064"/>
            <a:ext cx="1008112" cy="929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784" y="36556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nx</a:t>
            </a:r>
            <a:r>
              <a:rPr lang="en-US" altLang="ko-KR" dirty="0">
                <a:latin typeface="+mn-lt"/>
              </a:rPr>
              <a:t>=8</a:t>
            </a:r>
            <a:endParaRPr lang="ko-KR" altLang="en-US" dirty="0">
              <a:latin typeface="+mn-lt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03648" y="4725144"/>
            <a:ext cx="612068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76022"/>
              </p:ext>
            </p:extLst>
          </p:nvPr>
        </p:nvGraphicFramePr>
        <p:xfrm>
          <a:off x="1428328" y="42210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316032" y="2780928"/>
            <a:ext cx="1552112" cy="122413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1960" y="277216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(0,0)…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6132" y="3686396"/>
            <a:ext cx="65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…(7,5)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328498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8x6 Matrix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170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60438"/>
          </a:xfrm>
        </p:spPr>
        <p:txBody>
          <a:bodyPr/>
          <a:lstStyle/>
          <a:p>
            <a:r>
              <a:rPr lang="en-US" altLang="ko-KR" dirty="0"/>
              <a:t>2D Grid -2D Blocks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577056"/>
              </p:ext>
            </p:extLst>
          </p:nvPr>
        </p:nvGraphicFramePr>
        <p:xfrm>
          <a:off x="1403648" y="1916832"/>
          <a:ext cx="6131024" cy="3701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36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6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6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5004048" y="3901698"/>
            <a:ext cx="72008" cy="103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37890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lt"/>
              </a:rPr>
              <a:t>(</a:t>
            </a:r>
            <a:r>
              <a:rPr lang="en-US" altLang="ko-KR" b="1" i="1" dirty="0" err="1">
                <a:latin typeface="+mn-lt"/>
              </a:rPr>
              <a:t>ix,iy</a:t>
            </a:r>
            <a:r>
              <a:rPr lang="en-US" altLang="ko-KR" b="1" i="1" dirty="0">
                <a:latin typeface="+mn-lt"/>
              </a:rPr>
              <a:t>)</a:t>
            </a:r>
            <a:endParaRPr lang="ko-KR" altLang="en-US" b="1" i="1" dirty="0">
              <a:latin typeface="+mn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03648" y="1772816"/>
            <a:ext cx="35283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331640" y="1772816"/>
            <a:ext cx="0" cy="22826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433693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lt"/>
              </a:rPr>
              <a:t>ix=</a:t>
            </a:r>
            <a:r>
              <a:rPr lang="en-US" altLang="ko-KR" b="1" i="1" dirty="0" err="1">
                <a:latin typeface="+mn-lt"/>
              </a:rPr>
              <a:t>threadIdx.x</a:t>
            </a:r>
            <a:r>
              <a:rPr lang="en-US" altLang="ko-KR" b="1" i="1" dirty="0">
                <a:latin typeface="+mn-lt"/>
              </a:rPr>
              <a:t> + </a:t>
            </a:r>
            <a:r>
              <a:rPr lang="en-US" altLang="ko-KR" b="1" i="1" dirty="0" err="1">
                <a:latin typeface="+mn-lt"/>
              </a:rPr>
              <a:t>blockIdx.x</a:t>
            </a:r>
            <a:r>
              <a:rPr lang="en-US" altLang="ko-KR" b="1" i="1" dirty="0">
                <a:latin typeface="+mn-lt"/>
              </a:rPr>
              <a:t>*</a:t>
            </a:r>
            <a:r>
              <a:rPr lang="en-US" altLang="ko-KR" b="1" i="1" dirty="0" err="1">
                <a:latin typeface="+mn-lt"/>
              </a:rPr>
              <a:t>blockDim.x</a:t>
            </a:r>
            <a:r>
              <a:rPr lang="en-US" altLang="ko-KR" b="1" i="1" dirty="0">
                <a:latin typeface="+mn-lt"/>
              </a:rPr>
              <a:t> </a:t>
            </a:r>
            <a:endParaRPr lang="ko-KR" altLang="en-US" b="1" i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40" y="242088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>
                <a:latin typeface="+mn-lt"/>
              </a:rPr>
              <a:t>iy</a:t>
            </a:r>
            <a:r>
              <a:rPr lang="en-US" altLang="ko-KR" b="1" i="1" dirty="0">
                <a:latin typeface="+mn-lt"/>
              </a:rPr>
              <a:t>=</a:t>
            </a:r>
            <a:r>
              <a:rPr lang="en-US" altLang="ko-KR" b="1" i="1" dirty="0" err="1">
                <a:latin typeface="+mn-lt"/>
              </a:rPr>
              <a:t>threadIdx.y</a:t>
            </a:r>
            <a:r>
              <a:rPr lang="en-US" altLang="ko-KR" b="1" i="1" dirty="0">
                <a:latin typeface="+mn-lt"/>
              </a:rPr>
              <a:t> + </a:t>
            </a:r>
            <a:r>
              <a:rPr lang="en-US" altLang="ko-KR" b="1" i="1" dirty="0" err="1">
                <a:latin typeface="+mn-lt"/>
              </a:rPr>
              <a:t>bloxkIdx.y</a:t>
            </a:r>
            <a:r>
              <a:rPr lang="en-US" altLang="ko-KR" b="1" i="1" dirty="0">
                <a:latin typeface="+mn-lt"/>
              </a:rPr>
              <a:t>*</a:t>
            </a:r>
            <a:r>
              <a:rPr lang="en-US" altLang="ko-KR" b="1" i="1" dirty="0" err="1">
                <a:latin typeface="+mn-lt"/>
              </a:rPr>
              <a:t>blockDim.y</a:t>
            </a:r>
            <a:endParaRPr lang="ko-KR" altLang="en-US" b="1" i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58772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lt"/>
              </a:rPr>
              <a:t>Global linear memory index, </a:t>
            </a:r>
            <a:r>
              <a:rPr lang="en-US" altLang="ko-KR" b="1" i="1" dirty="0" err="1">
                <a:latin typeface="+mn-lt"/>
              </a:rPr>
              <a:t>idx</a:t>
            </a:r>
            <a:r>
              <a:rPr lang="en-US" altLang="ko-KR" b="1" i="1" dirty="0">
                <a:latin typeface="+mn-lt"/>
              </a:rPr>
              <a:t>=</a:t>
            </a:r>
            <a:r>
              <a:rPr lang="en-US" altLang="ko-KR" b="1" i="1" dirty="0" err="1">
                <a:latin typeface="+mn-lt"/>
              </a:rPr>
              <a:t>iy</a:t>
            </a:r>
            <a:r>
              <a:rPr lang="en-US" altLang="ko-KR" b="1" i="1" dirty="0">
                <a:latin typeface="+mn-lt"/>
              </a:rPr>
              <a:t>*</a:t>
            </a:r>
            <a:r>
              <a:rPr lang="en-US" altLang="ko-KR" b="1" i="1" dirty="0" err="1">
                <a:latin typeface="+mn-lt"/>
              </a:rPr>
              <a:t>nx+ix</a:t>
            </a:r>
            <a:endParaRPr lang="ko-KR" altLang="en-US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911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Thread-Block-Grid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Grid: All threads spawned by a single kernel launch are collectively called a grid.</a:t>
            </a:r>
          </a:p>
          <a:p>
            <a:pPr marL="0" indent="0">
              <a:buNone/>
            </a:pPr>
            <a:r>
              <a:rPr lang="en-US" altLang="ko-KR" dirty="0"/>
              <a:t>   All threads in a grid share the same global      	 memory space. </a:t>
            </a:r>
          </a:p>
          <a:p>
            <a:r>
              <a:rPr lang="en-US" altLang="ko-KR" dirty="0"/>
              <a:t>Block: A thread block is a group of threads that can cooperate with each other.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Threads from different blocks cannot 	cooperate.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14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579296" cy="960438"/>
          </a:xfrm>
        </p:spPr>
        <p:txBody>
          <a:bodyPr/>
          <a:lstStyle/>
          <a:p>
            <a:r>
              <a:rPr lang="en-US" altLang="ko-KR" dirty="0"/>
              <a:t>Matrix with a 2D Grid and 2D Blocks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570794"/>
              </p:ext>
            </p:extLst>
          </p:nvPr>
        </p:nvGraphicFramePr>
        <p:xfrm>
          <a:off x="1547664" y="2492896"/>
          <a:ext cx="6347048" cy="290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1547664" y="3432875"/>
            <a:ext cx="63367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47664" y="4441709"/>
            <a:ext cx="63367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716016" y="2492896"/>
            <a:ext cx="0" cy="2880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547664" y="2276872"/>
            <a:ext cx="6336704" cy="0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331640" y="2429272"/>
            <a:ext cx="0" cy="2943944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9912" y="19168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lt"/>
              </a:rPr>
              <a:t>nx</a:t>
            </a:r>
            <a:endParaRPr lang="ko-KR" altLang="en-US" b="1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35730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lt"/>
              </a:rPr>
              <a:t>ny</a:t>
            </a:r>
            <a:endParaRPr lang="ko-KR" altLang="en-US" b="1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9792" y="28529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Block(0,0)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8144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Block(1,0)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1800" y="37576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Block(0,1)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0152" y="37170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Block(1,1)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1800" y="47251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Block(0,2)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0152" y="47251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Block(1,2)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47664" y="54452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 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54452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 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4368" y="24928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row 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84368" y="490981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row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086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579296" cy="960438"/>
          </a:xfrm>
        </p:spPr>
        <p:txBody>
          <a:bodyPr/>
          <a:lstStyle/>
          <a:p>
            <a:r>
              <a:rPr lang="en-US" altLang="ko-KR" dirty="0"/>
              <a:t>Matrix with a 1D Grid and 1D Blocks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429591"/>
              </p:ext>
            </p:extLst>
          </p:nvPr>
        </p:nvGraphicFramePr>
        <p:xfrm>
          <a:off x="1619672" y="2132856"/>
          <a:ext cx="61310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1547664" y="1844824"/>
            <a:ext cx="5976664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4328" y="17008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nx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94470" y="2132856"/>
            <a:ext cx="0" cy="303362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9632" y="51664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ny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79712" y="553581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/>
              <a:t>idx</a:t>
            </a:r>
            <a:r>
              <a:rPr lang="en-US" altLang="ko-KR" b="1" i="1" dirty="0"/>
              <a:t>=</a:t>
            </a:r>
            <a:r>
              <a:rPr lang="en-US" altLang="ko-KR" b="1" i="1" dirty="0" err="1"/>
              <a:t>iy</a:t>
            </a:r>
            <a:r>
              <a:rPr lang="en-US" altLang="ko-KR" b="1" i="1" dirty="0"/>
              <a:t>*</a:t>
            </a:r>
            <a:r>
              <a:rPr lang="en-US" altLang="ko-KR" b="1" i="1" dirty="0" err="1"/>
              <a:t>nx</a:t>
            </a:r>
            <a:r>
              <a:rPr lang="en-US" altLang="ko-KR" b="1" i="1" dirty="0"/>
              <a:t> + ix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373772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9750"/>
            <a:ext cx="8640960" cy="960438"/>
          </a:xfrm>
        </p:spPr>
        <p:txBody>
          <a:bodyPr/>
          <a:lstStyle/>
          <a:p>
            <a:r>
              <a:rPr lang="en-US" altLang="ko-KR" dirty="0"/>
              <a:t>Matrix with a 2D Grid and 1D Blocks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794240"/>
              </p:ext>
            </p:extLst>
          </p:nvPr>
        </p:nvGraphicFramePr>
        <p:xfrm>
          <a:off x="1331640" y="2060848"/>
          <a:ext cx="63470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Block(0,0)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Block(2,0)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Block(3,0)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Block(0,1)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Block(0,ny)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Block(1,ny)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Block(2,ny)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Block(3,ny)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537321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>
                <a:latin typeface="+mn-lt"/>
              </a:rPr>
              <a:t>idx</a:t>
            </a:r>
            <a:r>
              <a:rPr lang="en-US" altLang="ko-KR" b="1" i="1" dirty="0">
                <a:latin typeface="+mn-lt"/>
              </a:rPr>
              <a:t>=</a:t>
            </a:r>
            <a:r>
              <a:rPr lang="en-US" altLang="ko-KR" b="1" i="1" dirty="0" err="1">
                <a:latin typeface="+mn-lt"/>
              </a:rPr>
              <a:t>iy</a:t>
            </a:r>
            <a:r>
              <a:rPr lang="en-US" altLang="ko-KR" b="1" i="1" dirty="0">
                <a:latin typeface="+mn-lt"/>
              </a:rPr>
              <a:t>*</a:t>
            </a:r>
            <a:r>
              <a:rPr lang="en-US" altLang="ko-KR" b="1" i="1" dirty="0" err="1">
                <a:latin typeface="+mn-lt"/>
              </a:rPr>
              <a:t>nx</a:t>
            </a:r>
            <a:r>
              <a:rPr lang="en-US" altLang="ko-KR" b="1" i="1" dirty="0">
                <a:latin typeface="+mn-lt"/>
              </a:rPr>
              <a:t> + ix</a:t>
            </a:r>
            <a:endParaRPr lang="ko-KR" altLang="en-US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056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Due: Mar. 13, 2017</a:t>
            </a:r>
          </a:p>
          <a:p>
            <a:pPr marL="342900" lvl="1" indent="-342900">
              <a:buClr>
                <a:schemeClr val="accent1"/>
              </a:buClr>
            </a:pPr>
            <a:r>
              <a:rPr lang="en-US" altLang="ko-KR" dirty="0"/>
              <a:t>To: </a:t>
            </a:r>
            <a:r>
              <a:rPr lang="en-US" altLang="ko-KR" dirty="0" err="1"/>
              <a:t>Joo</a:t>
            </a:r>
            <a:r>
              <a:rPr lang="en-US" altLang="ko-KR" dirty="0"/>
              <a:t> Kyung Ro, PhD Student(</a:t>
            </a:r>
            <a:r>
              <a:rPr lang="en-US" altLang="ko-KR" dirty="0">
                <a:hlinkClick r:id="rId2"/>
              </a:rPr>
              <a:t>eu8198@kaist.ac.kr</a:t>
            </a:r>
            <a:r>
              <a:rPr lang="en-US" altLang="ko-KR" dirty="0"/>
              <a:t>)</a:t>
            </a:r>
          </a:p>
          <a:p>
            <a:r>
              <a:rPr lang="en-US" altLang="ko-KR" sz="2800" dirty="0"/>
              <a:t>Page Limit of your report: max. 5pages </a:t>
            </a:r>
            <a:r>
              <a:rPr lang="en-US" altLang="ko-KR" sz="2800" dirty="0">
                <a:solidFill>
                  <a:srgbClr val="FF0000"/>
                </a:solidFill>
              </a:rPr>
              <a:t>excluding</a:t>
            </a:r>
            <a:r>
              <a:rPr lang="en-US" altLang="ko-KR" sz="2800" dirty="0"/>
              <a:t> your source code and the screen captured result.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5735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hello.cu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__global__ void </a:t>
            </a:r>
            <a:r>
              <a:rPr lang="en-US" altLang="ko-KR" sz="1800" dirty="0" err="1"/>
              <a:t>funct</a:t>
            </a:r>
            <a:r>
              <a:rPr lang="en-US" altLang="ko-KR" sz="1800" dirty="0"/>
              <a:t>(void) 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(“Hello from GPU!\n”);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main(void){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funct</a:t>
            </a:r>
            <a:r>
              <a:rPr lang="en-US" altLang="ko-KR" sz="1800" dirty="0"/>
              <a:t>&lt;&lt;&lt;1,4&gt;&gt;&gt;( );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(“Hello, World from CPU!\n”);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cudaDeviceReset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	return 0;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7751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(1) Remove </a:t>
            </a:r>
            <a:r>
              <a:rPr lang="en-US" altLang="ko-KR" dirty="0" err="1"/>
              <a:t>cudaDeviceReset</a:t>
            </a:r>
            <a:r>
              <a:rPr lang="en-US" altLang="ko-KR" dirty="0"/>
              <a:t>() from the hello.cu and run it. Show the result and explain it.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Replace </a:t>
            </a:r>
            <a:r>
              <a:rPr lang="en-US" altLang="ko-KR" dirty="0" err="1"/>
              <a:t>cudaDeviceReset</a:t>
            </a:r>
            <a:r>
              <a:rPr lang="en-US" altLang="ko-KR" dirty="0"/>
              <a:t>() in hello.cu with </a:t>
            </a:r>
            <a:r>
              <a:rPr lang="en-US" altLang="ko-KR" dirty="0" err="1"/>
              <a:t>cudaDeviceSynchronize</a:t>
            </a:r>
            <a:r>
              <a:rPr lang="en-US" altLang="ko-KR" dirty="0"/>
              <a:t>(). Run it and explain the result.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070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2- Addition of Matrices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b="1" dirty="0"/>
              <a:t>At the  page 19,20  of this lecture note, there is a sample program of vectors addition. Refer to the vector addition, make your program that add two matrices on 2D grid and 2D blocks where: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nx</a:t>
            </a:r>
            <a:r>
              <a:rPr lang="en-US" altLang="ko-KR" sz="1600" b="1" dirty="0"/>
              <a:t>=16384;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ny</a:t>
            </a:r>
            <a:r>
              <a:rPr lang="en-US" altLang="ko-KR" sz="1600" b="1" dirty="0"/>
              <a:t>=16384;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dimx</a:t>
            </a:r>
            <a:r>
              <a:rPr lang="en-US" altLang="ko-KR" sz="1600" b="1" dirty="0"/>
              <a:t>=32;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dimy</a:t>
            </a:r>
            <a:r>
              <a:rPr lang="en-US" altLang="ko-KR" sz="1600" b="1" dirty="0"/>
              <a:t>=32;</a:t>
            </a:r>
          </a:p>
          <a:p>
            <a:pPr marL="0" indent="0">
              <a:buNone/>
            </a:pPr>
            <a:r>
              <a:rPr lang="en-US" altLang="ko-KR" sz="1600" b="1" dirty="0"/>
              <a:t>	 dim3 block(</a:t>
            </a:r>
            <a:r>
              <a:rPr lang="en-US" altLang="ko-KR" sz="1600" b="1" dirty="0" err="1"/>
              <a:t>dimx,dimy</a:t>
            </a:r>
            <a:r>
              <a:rPr lang="en-US" altLang="ko-KR" sz="1600" b="1" dirty="0"/>
              <a:t>); //block dimension (32,32)</a:t>
            </a:r>
          </a:p>
          <a:p>
            <a:pPr marL="0" indent="0">
              <a:buNone/>
            </a:pPr>
            <a:r>
              <a:rPr lang="en-US" altLang="ko-KR" sz="1600" b="1" dirty="0"/>
              <a:t>	dim3 grid((</a:t>
            </a:r>
            <a:r>
              <a:rPr lang="en-US" altLang="ko-KR" sz="1600" b="1" dirty="0" err="1"/>
              <a:t>nx</a:t>
            </a:r>
            <a:r>
              <a:rPr lang="en-US" altLang="ko-KR" sz="1600" b="1" dirty="0"/>
              <a:t> + block.x-1)/</a:t>
            </a:r>
            <a:r>
              <a:rPr lang="en-US" altLang="ko-KR" sz="1600" b="1" dirty="0" err="1"/>
              <a:t>block.x</a:t>
            </a:r>
            <a:r>
              <a:rPr lang="en-US" altLang="ko-KR" sz="1600" b="1" dirty="0"/>
              <a:t>, (ny+block.y-1)/</a:t>
            </a:r>
            <a:r>
              <a:rPr lang="en-US" altLang="ko-KR" sz="1600" b="1" dirty="0" err="1"/>
              <a:t>block.y</a:t>
            </a:r>
            <a:r>
              <a:rPr lang="en-US" altLang="ko-KR" sz="1600" b="1" dirty="0"/>
              <a:t>);</a:t>
            </a:r>
          </a:p>
          <a:p>
            <a:pPr marL="0" indent="0">
              <a:buNone/>
            </a:pPr>
            <a:r>
              <a:rPr lang="en-US" altLang="ko-KR" sz="1600" b="1" dirty="0"/>
              <a:t>	//grid dimension (512,512)</a:t>
            </a:r>
          </a:p>
          <a:p>
            <a:pPr marL="0" indent="0">
              <a:buNone/>
            </a:pPr>
            <a:r>
              <a:rPr lang="en-US" altLang="ko-KR" sz="1600" b="1" dirty="0"/>
              <a:t>Generate the matrix A and B treating them as linear array as follows:</a:t>
            </a:r>
          </a:p>
          <a:p>
            <a:pPr marL="0" indent="0">
              <a:buNone/>
            </a:pPr>
            <a:r>
              <a:rPr lang="en-US" altLang="ko-KR" sz="1600" dirty="0"/>
              <a:t>//Data input</a:t>
            </a:r>
            <a:endParaRPr lang="ko-KR" altLang="en-US" sz="1600" dirty="0"/>
          </a:p>
          <a:p>
            <a:pPr marL="0" indent="0">
              <a:buNone/>
            </a:pPr>
            <a:r>
              <a:rPr lang="nn-NO" altLang="ko-KR" sz="1600" dirty="0"/>
              <a:t>for( int i = 0; i &lt; size; i++)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A[i] = i;</a:t>
            </a:r>
          </a:p>
          <a:p>
            <a:pPr marL="0" indent="0">
              <a:buNone/>
            </a:pPr>
            <a:r>
              <a:rPr lang="en-US" altLang="ko-KR" sz="1600" dirty="0"/>
              <a:t>B[i] = i;</a:t>
            </a:r>
          </a:p>
          <a:p>
            <a:pPr marL="0" indent="0">
              <a:buNone/>
            </a:pPr>
            <a:r>
              <a:rPr lang="en-US" altLang="ko-KR" sz="1600" dirty="0"/>
              <a:t>Sum[i] = 0;</a:t>
            </a:r>
          </a:p>
          <a:p>
            <a:pPr marL="0" indent="0">
              <a:buNone/>
            </a:pPr>
            <a:r>
              <a:rPr lang="en-US" altLang="ko-KR" sz="1600" b="1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964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 continued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altLang="ko-KR" dirty="0"/>
              <a:t>Run your program and measure the execution time using the Linux system call ‘</a:t>
            </a:r>
            <a:r>
              <a:rPr lang="en-US" altLang="ko-KR" dirty="0" err="1"/>
              <a:t>gettimeofday</a:t>
            </a:r>
            <a:r>
              <a:rPr lang="en-US" altLang="ko-KR" dirty="0"/>
              <a:t>()’.</a:t>
            </a:r>
          </a:p>
          <a:p>
            <a:pPr marL="514350" indent="-514350">
              <a:buAutoNum type="arabicParenBoth"/>
            </a:pPr>
            <a:r>
              <a:rPr lang="en-US" altLang="ko-KR" dirty="0"/>
              <a:t>Change the block configuration to</a:t>
            </a:r>
          </a:p>
          <a:p>
            <a:pPr marL="0" indent="0">
              <a:buNone/>
            </a:pPr>
            <a:r>
              <a:rPr lang="en-US" altLang="ko-KR" dirty="0"/>
              <a:t>	a. (32,   8), b. (32, 16),  c.  (32,  64),</a:t>
            </a:r>
          </a:p>
          <a:p>
            <a:pPr marL="0" indent="0">
              <a:buNone/>
            </a:pPr>
            <a:r>
              <a:rPr lang="en-US" altLang="ko-KR" dirty="0"/>
              <a:t>	d. (64,   8), e. (64,  16), f</a:t>
            </a:r>
            <a:r>
              <a:rPr lang="en-US" altLang="ko-KR"/>
              <a:t>.  (</a:t>
            </a:r>
            <a:r>
              <a:rPr lang="en-US" altLang="ko-KR" dirty="0"/>
              <a:t>64,   32).</a:t>
            </a:r>
          </a:p>
          <a:p>
            <a:pPr marL="0" indent="0">
              <a:buNone/>
            </a:pPr>
            <a:r>
              <a:rPr lang="en-US" altLang="ko-KR" dirty="0"/>
              <a:t>      Compare and explain the execution time</a:t>
            </a:r>
          </a:p>
          <a:p>
            <a:pPr marL="0" indent="0">
              <a:buNone/>
            </a:pPr>
            <a:r>
              <a:rPr lang="en-US" altLang="ko-KR" dirty="0"/>
              <a:t>      of each case.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646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Major Research Area of Students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Learning and Its architectures: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z="2000" dirty="0"/>
              <a:t>강상훈</a:t>
            </a:r>
            <a:r>
              <a:rPr lang="en-US" altLang="ko-KR" sz="2000" dirty="0"/>
              <a:t>,</a:t>
            </a:r>
            <a:r>
              <a:rPr lang="ko-KR" altLang="en-US" sz="2000" dirty="0"/>
              <a:t>서준</a:t>
            </a:r>
            <a:r>
              <a:rPr lang="en-US" altLang="ko-KR" sz="2000" dirty="0"/>
              <a:t>,Mario,</a:t>
            </a:r>
            <a:r>
              <a:rPr lang="ko-KR" altLang="en-US" sz="2000" dirty="0"/>
              <a:t>김훈</a:t>
            </a:r>
            <a:r>
              <a:rPr lang="en-US" altLang="ko-KR" sz="2000" dirty="0"/>
              <a:t>, </a:t>
            </a:r>
            <a:r>
              <a:rPr lang="ko-KR" altLang="en-US" sz="2000" dirty="0"/>
              <a:t>김혜지</a:t>
            </a:r>
            <a:r>
              <a:rPr lang="en-US" altLang="ko-KR" sz="2000" dirty="0"/>
              <a:t>, </a:t>
            </a:r>
            <a:r>
              <a:rPr lang="ko-KR" altLang="en-US" sz="2000" dirty="0"/>
              <a:t>한승렬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Romain</a:t>
            </a:r>
            <a:r>
              <a:rPr lang="en-US" altLang="ko-KR" sz="2000" dirty="0"/>
              <a:t>, </a:t>
            </a:r>
            <a:r>
              <a:rPr lang="ko-KR" altLang="en-US" sz="2000" dirty="0"/>
              <a:t>정휘영</a:t>
            </a:r>
            <a:endParaRPr lang="en-US" altLang="ko-KR" sz="2000" dirty="0"/>
          </a:p>
          <a:p>
            <a:r>
              <a:rPr lang="en-US" altLang="ko-KR" dirty="0"/>
              <a:t>1D,2D,3D Signal Processing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z="2000" dirty="0"/>
              <a:t>김용신</a:t>
            </a:r>
            <a:r>
              <a:rPr lang="en-US" altLang="ko-KR" sz="2000" dirty="0"/>
              <a:t>,</a:t>
            </a:r>
            <a:r>
              <a:rPr lang="ko-KR" altLang="en-US" sz="2000" dirty="0"/>
              <a:t>김영석</a:t>
            </a:r>
            <a:r>
              <a:rPr lang="en-US" altLang="ko-KR" sz="2000" dirty="0"/>
              <a:t>,</a:t>
            </a:r>
            <a:r>
              <a:rPr lang="ko-KR" altLang="en-US" sz="2000" dirty="0"/>
              <a:t>박진우</a:t>
            </a:r>
            <a:r>
              <a:rPr lang="en-US" altLang="ko-KR" sz="2000" dirty="0"/>
              <a:t>,</a:t>
            </a:r>
            <a:r>
              <a:rPr lang="ko-KR" altLang="en-US" sz="2000" dirty="0"/>
              <a:t>기세환</a:t>
            </a:r>
            <a:r>
              <a:rPr lang="en-US" altLang="ko-KR" sz="2000" dirty="0"/>
              <a:t>,</a:t>
            </a:r>
            <a:r>
              <a:rPr lang="ko-KR" altLang="en-US" sz="2000" dirty="0"/>
              <a:t>김태경</a:t>
            </a:r>
            <a:endParaRPr lang="en-US" altLang="ko-KR" sz="2000" dirty="0"/>
          </a:p>
          <a:p>
            <a:r>
              <a:rPr lang="en-US" altLang="ko-KR" dirty="0"/>
              <a:t>Parallel Processing</a:t>
            </a: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배소윤</a:t>
            </a:r>
            <a:r>
              <a:rPr lang="en-US" altLang="ko-KR" sz="2000" dirty="0"/>
              <a:t>,</a:t>
            </a:r>
            <a:r>
              <a:rPr lang="ko-KR" altLang="en-US" sz="2000" dirty="0"/>
              <a:t>오은영</a:t>
            </a:r>
            <a:r>
              <a:rPr lang="en-US" altLang="ko-KR" sz="2000" dirty="0"/>
              <a:t>,</a:t>
            </a:r>
            <a:r>
              <a:rPr lang="ko-KR" altLang="en-US" sz="2000" dirty="0"/>
              <a:t>정재호</a:t>
            </a:r>
            <a:r>
              <a:rPr lang="en-US" altLang="ko-KR" sz="2000" dirty="0"/>
              <a:t>,</a:t>
            </a:r>
            <a:r>
              <a:rPr lang="ko-KR" altLang="en-US" sz="2000" dirty="0"/>
              <a:t>김재엽</a:t>
            </a:r>
            <a:r>
              <a:rPr lang="en-US" altLang="ko-KR" sz="2000" dirty="0"/>
              <a:t>,</a:t>
            </a:r>
            <a:r>
              <a:rPr lang="ko-KR" altLang="en-US" sz="2000" dirty="0"/>
              <a:t>유찬희</a:t>
            </a:r>
            <a:endParaRPr lang="en-US" altLang="ko-KR" sz="2000" dirty="0"/>
          </a:p>
          <a:p>
            <a:pPr marL="514350" indent="-457200"/>
            <a:r>
              <a:rPr lang="en-US" altLang="ko-KR" dirty="0"/>
              <a:t>Others</a:t>
            </a:r>
          </a:p>
          <a:p>
            <a:pPr marL="57150" indent="0">
              <a:buNone/>
            </a:pPr>
            <a:r>
              <a:rPr lang="en-US" altLang="ko-KR" dirty="0"/>
              <a:t>	</a:t>
            </a:r>
            <a:r>
              <a:rPr lang="ko-KR" altLang="en-US" sz="2000" dirty="0"/>
              <a:t>이준희</a:t>
            </a:r>
            <a:r>
              <a:rPr lang="en-US" altLang="ko-KR" sz="2000" dirty="0"/>
              <a:t>(SMS),</a:t>
            </a:r>
            <a:r>
              <a:rPr lang="ko-KR" altLang="en-US" sz="2000" dirty="0"/>
              <a:t>박상욱</a:t>
            </a:r>
            <a:r>
              <a:rPr lang="en-US" altLang="ko-KR" sz="2000" dirty="0"/>
              <a:t>(Security)</a:t>
            </a:r>
            <a:endParaRPr lang="en-US" altLang="ko-KR" dirty="0"/>
          </a:p>
          <a:p>
            <a:pPr marL="514350" indent="-457200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521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 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1.Mar. 16: </a:t>
            </a:r>
            <a:r>
              <a:rPr lang="ko-KR" altLang="en-US" sz="2400" dirty="0"/>
              <a:t>김태경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Matrix Multiplication with CUDA, Robert Hochberg, 2012.</a:t>
            </a:r>
          </a:p>
          <a:p>
            <a:pPr marL="0" indent="0">
              <a:buNone/>
            </a:pPr>
            <a:r>
              <a:rPr lang="en-US" altLang="ko-KR" sz="2400" dirty="0"/>
              <a:t>2.Mar. 16: </a:t>
            </a:r>
            <a:r>
              <a:rPr lang="en-US" altLang="ko-KR" sz="2400" dirty="0" err="1"/>
              <a:t>Romain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Renard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Deep Learning Tutorial, Pater Sadowski,2015</a:t>
            </a:r>
          </a:p>
          <a:p>
            <a:pPr marL="0" indent="0">
              <a:buNone/>
            </a:pPr>
            <a:r>
              <a:rPr lang="en-US" altLang="ko-KR" sz="2400" dirty="0"/>
              <a:t>or</a:t>
            </a:r>
            <a:r>
              <a:rPr lang="en-US" altLang="ko-KR" sz="2400" dirty="0">
                <a:solidFill>
                  <a:srgbClr val="FF0000"/>
                </a:solidFill>
              </a:rPr>
              <a:t> You may prepare the presentation material by yourself or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  select some other material on the deep learning subject.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5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+mn-lt"/>
              </a:rPr>
              <a:t>Thread-Block-Grid &amp; Core-SM-Device</a:t>
            </a:r>
            <a:endParaRPr lang="ko-KR" altLang="en-US" sz="3200" dirty="0">
              <a:latin typeface="+mn-lt"/>
            </a:endParaRPr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1511423" y="2621149"/>
            <a:ext cx="1152130" cy="11688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34610" y="3789040"/>
            <a:ext cx="82809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85109" y="501317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34610" y="501317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99485" y="5006777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35696" y="3933056"/>
            <a:ext cx="72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lt"/>
              </a:rPr>
              <a:t>Block</a:t>
            </a:r>
            <a:endParaRPr lang="ko-KR" altLang="en-US" sz="1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9010" y="5301208"/>
            <a:ext cx="62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3528" y="4869160"/>
            <a:ext cx="4248472" cy="12961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27700" y="6198589"/>
            <a:ext cx="16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Grid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1484784"/>
            <a:ext cx="169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Software</a:t>
            </a:r>
            <a:endParaRPr lang="ko-KR" alt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8104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Hardware</a:t>
            </a:r>
            <a:endParaRPr lang="ko-KR" altLang="en-US" dirty="0">
              <a:latin typeface="+mn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64088" y="2348880"/>
            <a:ext cx="136815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16116" y="242175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CUDA core</a:t>
            </a:r>
            <a:endParaRPr lang="ko-KR" altLang="en-US" dirty="0">
              <a:latin typeface="+mn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16116" y="3429000"/>
            <a:ext cx="86409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96136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SM</a:t>
            </a:r>
            <a:endParaRPr lang="ko-KR" altLang="en-US" dirty="0">
              <a:latin typeface="+mn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0072" y="4869160"/>
            <a:ext cx="252028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08104" y="515719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lt"/>
              </a:rPr>
              <a:t>Device</a:t>
            </a:r>
            <a:endParaRPr lang="ko-KR" altLang="en-US" sz="24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99199" y="2421758"/>
            <a:ext cx="107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Thread</a:t>
            </a:r>
            <a:endParaRPr lang="ko-KR" altLang="en-US" dirty="0">
              <a:latin typeface="+mn-lt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779521" y="2791090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103752" y="4071555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580383" y="5517232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5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warp refers to a collection of 32 threads that are woven together and get executed in  a lockstep. </a:t>
            </a:r>
            <a:r>
              <a:rPr lang="en-US" altLang="ko-KR" dirty="0">
                <a:solidFill>
                  <a:srgbClr val="FF0000"/>
                </a:solidFill>
              </a:rPr>
              <a:t>Each thread in a warp executes the same instruction on a different data.</a:t>
            </a:r>
          </a:p>
        </p:txBody>
      </p:sp>
    </p:spTree>
    <p:extLst>
      <p:ext uri="{BB962C8B-B14F-4D97-AF65-F5344CB8AC3E}">
        <p14:creationId xmlns:p14="http://schemas.microsoft.com/office/powerpoint/2010/main" val="351899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block and warps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276872"/>
            <a:ext cx="2376264" cy="33123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875431" y="2626468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144856" y="2623503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411566" y="2638328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754675" y="2638328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123728" y="2638328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555776" y="2637262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491880" y="350100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23928" y="2300242"/>
            <a:ext cx="2376264" cy="33123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11960" y="2623503"/>
            <a:ext cx="1800200" cy="5174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11960" y="3350287"/>
            <a:ext cx="1800200" cy="5174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11960" y="4768963"/>
            <a:ext cx="1800200" cy="5174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23437" y="3680920"/>
            <a:ext cx="252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..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99992" y="268218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warp</a:t>
            </a:r>
            <a:endParaRPr lang="ko-KR" altLang="en-US" sz="2000" b="1" dirty="0">
              <a:latin typeface="+mn-lt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020272" y="3464896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452320" y="33112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lt"/>
              </a:rPr>
              <a:t>SM</a:t>
            </a:r>
            <a:endParaRPr lang="ko-KR" altLang="en-US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8772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a block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00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Thread-Block-Grid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75656" y="3174747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91028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347712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718710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028384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410759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944903" y="4437112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347712" y="4617132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79112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139800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842855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456148" y="3048239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85895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30237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651045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93980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32040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334849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77826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12693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41569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932040" y="4447296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334849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77826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126937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1569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7584" y="24208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56148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60032" y="24208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14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 thread block in a grid share the same global memory space.</a:t>
            </a:r>
          </a:p>
          <a:p>
            <a:r>
              <a:rPr lang="en-US" altLang="ko-KR" sz="2400" dirty="0"/>
              <a:t>A thread block is a group of threads that can cooperate with each other using</a:t>
            </a:r>
          </a:p>
          <a:p>
            <a:pPr lvl="1"/>
            <a:r>
              <a:rPr lang="en-US" altLang="ko-KR" sz="2400" dirty="0"/>
              <a:t>Block-local synchronization</a:t>
            </a:r>
          </a:p>
          <a:p>
            <a:pPr lvl="1"/>
            <a:r>
              <a:rPr lang="en-US" altLang="ko-KR" sz="2400" dirty="0"/>
              <a:t>Block-local shared memory.</a:t>
            </a:r>
          </a:p>
          <a:p>
            <a:r>
              <a:rPr lang="en-US" altLang="ko-KR" sz="2400" dirty="0"/>
              <a:t>Threads from different blocks cannot cooperate.</a:t>
            </a:r>
          </a:p>
          <a:p>
            <a:r>
              <a:rPr lang="en-US" altLang="ko-KR" sz="2400" dirty="0"/>
              <a:t>Threads are indexed using</a:t>
            </a:r>
          </a:p>
          <a:p>
            <a:pPr lvl="1"/>
            <a:r>
              <a:rPr lang="en-US" altLang="ko-KR" sz="2400" b="1" dirty="0" err="1"/>
              <a:t>blockIdx</a:t>
            </a:r>
            <a:r>
              <a:rPr lang="en-US" altLang="ko-KR" sz="2400" dirty="0"/>
              <a:t>(block index within a grid)</a:t>
            </a:r>
          </a:p>
          <a:p>
            <a:pPr lvl="1"/>
            <a:r>
              <a:rPr lang="en-US" altLang="ko-KR" sz="2400" b="1" dirty="0" err="1"/>
              <a:t>threadIdx</a:t>
            </a:r>
            <a:r>
              <a:rPr lang="en-US" altLang="ko-KR" sz="2400" dirty="0"/>
              <a:t>(thread index within a block)</a:t>
            </a:r>
          </a:p>
          <a:p>
            <a:pPr lvl="1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87322280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12151</TotalTime>
  <Words>2550</Words>
  <Application>Microsoft Office PowerPoint</Application>
  <PresentationFormat>화면 슬라이드 쇼(4:3)</PresentationFormat>
  <Paragraphs>740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Arial Unicode MS</vt:lpstr>
      <vt:lpstr>굴림</vt:lpstr>
      <vt:lpstr>맑은 고딕</vt:lpstr>
      <vt:lpstr>Arial</vt:lpstr>
      <vt:lpstr>Times New Roman</vt:lpstr>
      <vt:lpstr>Tw Cen MT</vt:lpstr>
      <vt:lpstr>Wingdings 3</vt:lpstr>
      <vt:lpstr>심플 테마</vt:lpstr>
      <vt:lpstr>Lecture 3 CUDA Execution Model</vt:lpstr>
      <vt:lpstr>Memory Hierarchyand  Thread-Block-Grid</vt:lpstr>
      <vt:lpstr>PowerPoint 프레젠테이션</vt:lpstr>
      <vt:lpstr>Thread-Block-Grid</vt:lpstr>
      <vt:lpstr>Thread-Block-Grid &amp; Core-SM-Device</vt:lpstr>
      <vt:lpstr>warp</vt:lpstr>
      <vt:lpstr>a block and warps</vt:lpstr>
      <vt:lpstr>Thread-Block-Grid Model</vt:lpstr>
      <vt:lpstr>PowerPoint 프레젠테이션</vt:lpstr>
      <vt:lpstr>Simultaneous Thread Processing of a GPU</vt:lpstr>
      <vt:lpstr>CUDA block and 1-D thread</vt:lpstr>
      <vt:lpstr>Thread-SP, Block-SM</vt:lpstr>
      <vt:lpstr>__global__ void kernel&lt;&lt;&lt;1,512&gt;&gt;&gt;(int a, int b, int c);</vt:lpstr>
      <vt:lpstr>__global__ void kernel&lt;&lt;&lt;1,512&gt;&gt;&gt;(   )</vt:lpstr>
      <vt:lpstr>threadIdx and blockIdx</vt:lpstr>
      <vt:lpstr>kernel&lt;&lt;&lt;16,32&gt;&gt;&gt; thread_indexing</vt:lpstr>
      <vt:lpstr>PowerPoint 프레젠테이션</vt:lpstr>
      <vt:lpstr>Vector Sum</vt:lpstr>
      <vt:lpstr>Vector Sum </vt:lpstr>
      <vt:lpstr>PowerPoint 프레젠테이션</vt:lpstr>
      <vt:lpstr>__global__ void add()</vt:lpstr>
      <vt:lpstr>Thread-Block Dimension</vt:lpstr>
      <vt:lpstr>PowerPoint 프레젠테이션</vt:lpstr>
      <vt:lpstr>CUDA Thread-block-grid</vt:lpstr>
      <vt:lpstr>thread-block dimensions</vt:lpstr>
      <vt:lpstr>thread indexing </vt:lpstr>
      <vt:lpstr>Matrix Multiplication, PxQ=R</vt:lpstr>
      <vt:lpstr>Matrix Multiplication in C</vt:lpstr>
      <vt:lpstr>Matrix Multiplication</vt:lpstr>
      <vt:lpstr>Sample Program</vt:lpstr>
      <vt:lpstr>Warp</vt:lpstr>
      <vt:lpstr>Fast Context Switching</vt:lpstr>
      <vt:lpstr>PowerPoint 프레젠테이션</vt:lpstr>
      <vt:lpstr>Handling Errors</vt:lpstr>
      <vt:lpstr>Execution Time Check</vt:lpstr>
      <vt:lpstr>Timing with nvprof</vt:lpstr>
      <vt:lpstr>Organizing Parallel Threads</vt:lpstr>
      <vt:lpstr>Indexing Matrices with Blocks and Threads</vt:lpstr>
      <vt:lpstr>2D Grid -2D Blocks</vt:lpstr>
      <vt:lpstr>Matrix with a 2D Grid and 2D Blocks</vt:lpstr>
      <vt:lpstr>Matrix with a 1D Grid and 1D Blocks</vt:lpstr>
      <vt:lpstr>Matrix with a 2D Grid and 1D Blocks</vt:lpstr>
      <vt:lpstr>Homework#1</vt:lpstr>
      <vt:lpstr>hello.cu</vt:lpstr>
      <vt:lpstr>Problem 1</vt:lpstr>
      <vt:lpstr>Problem 2- Addition of Matrices</vt:lpstr>
      <vt:lpstr>Problem 2 continued</vt:lpstr>
      <vt:lpstr>Major Research Area of Students</vt:lpstr>
      <vt:lpstr>Presentation Schedule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918</cp:revision>
  <cp:lastPrinted>2017-03-06T05:52:16Z</cp:lastPrinted>
  <dcterms:created xsi:type="dcterms:W3CDTF">2009-02-06T01:28:03Z</dcterms:created>
  <dcterms:modified xsi:type="dcterms:W3CDTF">2017-03-07T02:36:50Z</dcterms:modified>
</cp:coreProperties>
</file>