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70" r:id="rId6"/>
    <p:sldId id="269" r:id="rId7"/>
    <p:sldId id="271" r:id="rId8"/>
    <p:sldId id="275" r:id="rId9"/>
    <p:sldId id="273" r:id="rId10"/>
    <p:sldId id="27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3740" autoAdjust="0"/>
  </p:normalViewPr>
  <p:slideViewPr>
    <p:cSldViewPr snapToGrid="0">
      <p:cViewPr varScale="1">
        <p:scale>
          <a:sx n="84" d="100"/>
          <a:sy n="84" d="100"/>
        </p:scale>
        <p:origin x="23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48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2897-04EB-4727-A15B-46D1DB3F1529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9FD0-223F-4719-A1F5-666918D3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Hi, my name is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r>
              <a:rPr lang="en-US" altLang="ko-KR" dirty="0" err="1"/>
              <a:t>jin</a:t>
            </a:r>
            <a:r>
              <a:rPr lang="en-US" altLang="ko-KR" dirty="0"/>
              <a:t> </a:t>
            </a:r>
            <a:r>
              <a:rPr lang="en-US" altLang="ko-KR" dirty="0" err="1"/>
              <a:t>kwon</a:t>
            </a:r>
            <a:r>
              <a:rPr lang="en-US" altLang="ko-KR" dirty="0"/>
              <a:t>, I am going to tell you leakage reduction in instruction cache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7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outline about my presentation, first I will tell you </a:t>
            </a:r>
            <a:r>
              <a:rPr lang="en-US" altLang="ko-KR" dirty="0" err="1"/>
              <a:t>motivation,terminology,methodology,observation,implemenation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9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motivation.</a:t>
            </a:r>
          </a:p>
          <a:p>
            <a:r>
              <a:rPr lang="en-US" altLang="ko-KR" baseline="0" dirty="0"/>
              <a:t>the graph show the trend of the chip power consumption. </a:t>
            </a:r>
          </a:p>
          <a:p>
            <a:r>
              <a:rPr lang="en-US" altLang="ko-KR" baseline="0" dirty="0"/>
              <a:t>As you can see, leakage power is critical in chip power over time.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5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Subthreshold power can be reduced by several methods. I tell you two famous method, one is gated-</a:t>
            </a:r>
            <a:r>
              <a:rPr lang="en-US" altLang="ko-KR" dirty="0" err="1"/>
              <a:t>vdd</a:t>
            </a:r>
            <a:r>
              <a:rPr lang="en-US" altLang="ko-KR" dirty="0"/>
              <a:t> , the other is drowsy cache. </a:t>
            </a:r>
          </a:p>
          <a:p>
            <a:r>
              <a:rPr lang="en-US" altLang="ko-KR" dirty="0"/>
              <a:t>Gated </a:t>
            </a:r>
            <a:r>
              <a:rPr lang="en-US" altLang="ko-KR" dirty="0" err="1"/>
              <a:t>vdd</a:t>
            </a:r>
            <a:r>
              <a:rPr lang="en-US" altLang="ko-KR" dirty="0"/>
              <a:t> can reduce the </a:t>
            </a:r>
            <a:r>
              <a:rPr lang="en-US" altLang="ko-KR" dirty="0" err="1"/>
              <a:t>leakge</a:t>
            </a:r>
            <a:r>
              <a:rPr lang="en-US" altLang="ko-KR" dirty="0"/>
              <a:t> reduction very high, but it destroy the state and increase read time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drowsy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can preserve state, but leakage reduction is low.</a:t>
            </a:r>
          </a:p>
          <a:p>
            <a:r>
              <a:rPr lang="en-US" altLang="ko-KR" dirty="0"/>
              <a:t>I will choose the gated-</a:t>
            </a:r>
            <a:r>
              <a:rPr lang="en-US" altLang="ko-KR" dirty="0" err="1"/>
              <a:t>vdd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0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observation.</a:t>
            </a:r>
          </a:p>
          <a:p>
            <a:r>
              <a:rPr lang="en-US" altLang="ko-KR" baseline="0" dirty="0"/>
              <a:t>I think there are some redundant instruction in the cache.</a:t>
            </a:r>
          </a:p>
          <a:p>
            <a:r>
              <a:rPr lang="en-US" altLang="ko-KR" baseline="0" dirty="0"/>
              <a:t>The picture show the simple direct instruction cache.</a:t>
            </a:r>
          </a:p>
          <a:p>
            <a:r>
              <a:rPr lang="en-US" altLang="ko-KR" baseline="0" dirty="0"/>
              <a:t>The red one and blue one show the redundant. red one repeat four times, blue one repeat three times.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6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4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 is my implementation</a:t>
            </a:r>
          </a:p>
          <a:p>
            <a:r>
              <a:rPr lang="en-US" altLang="ko-KR" dirty="0"/>
              <a:t>I will use gem5 to calculate the effect of buffer and redundant rate and with cacti, I will calculate the energy &amp; buffer access time &amp; area overhead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1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725B-1DD9-468F-946B-E11ACF372F9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2D8C03-C6FF-463D-BC92-36767B423730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0534-3BFF-4130-A865-0F21A20F32A6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686-87B1-41BA-A518-350DB8DEE2EB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B7A4-43E3-4E2A-9B67-B8CBC0573B3A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1E9-85E6-4A01-9069-810C76AE1F25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26" y="360000"/>
            <a:ext cx="1438717" cy="4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F9AD-C3B1-4F59-B120-3B5E2C7CB63F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93-F86E-4FD7-AB09-9C77FFFD66C5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76B-DF3D-4437-A4A0-E42FBF07A4C0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0DB4-524A-4F9F-8C53-EFAB257387A7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F3CD-9BC9-4CB6-9A9D-93C5EA3545BD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7A4F-6C04-4821-BD9B-7ADD21BBD508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649E-6D8A-40F6-8243-C08A672FA487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78CA-C9F6-484F-8FA2-291E6AC5638E}" type="datetime1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/>
              <a:t>Leakage reduction in instruction cache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Kim, </a:t>
            </a:r>
            <a:r>
              <a:rPr lang="en-US" altLang="ko-KR"/>
              <a:t>Jinkwon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Embedded Computing Lab.</a:t>
            </a:r>
          </a:p>
          <a:p>
            <a:r>
              <a:rPr lang="en-US" altLang="ko-KR" dirty="0"/>
              <a:t>KAIST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23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69" y="298419"/>
            <a:ext cx="1438717" cy="4746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778" y="243365"/>
            <a:ext cx="4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Reference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7101" y="1102578"/>
            <a:ext cx="848489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j-ea"/>
                <a:ea typeface="+mj-ea"/>
              </a:rPr>
              <a:t>[1] Kim, Nam Sung, et al. "Leakage current: Moore's law meets static power." computer 36.12 (2003): 68-75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j-ea"/>
                <a:ea typeface="+mj-ea"/>
              </a:rPr>
              <a:t>Li, Sheng, et al. "CACTI-P: Architecture-level modeling for SRAM-based structures with advanced leakage reduction techniques." Computer-Aided Design (ICCAD), 2011 IEEE/ACM International Conference on. IEEE, 2011.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j-ea"/>
                <a:ea typeface="+mj-ea"/>
              </a:rPr>
              <a:t>Powell, Michael, et al. "Gated-V </a:t>
            </a:r>
            <a:r>
              <a:rPr lang="en-US" altLang="ko-KR" sz="1600" dirty="0" err="1">
                <a:latin typeface="+mj-ea"/>
                <a:ea typeface="+mj-ea"/>
              </a:rPr>
              <a:t>dd</a:t>
            </a:r>
            <a:r>
              <a:rPr lang="en-US" altLang="ko-KR" sz="1600" dirty="0">
                <a:latin typeface="+mj-ea"/>
                <a:ea typeface="+mj-ea"/>
              </a:rPr>
              <a:t>: a circuit technique to reduce leakage in deep-submicron cache memories." Proceedings of the 2000 international symposium on Low power electronics and design. ACM, 2000.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j-ea"/>
                <a:ea typeface="+mj-ea"/>
              </a:rPr>
              <a:t>Kim, Nam Sung, et al. "Circuit and microarchitectural techniques for reducing cache leakage power." IEEE Transactions on Very Large Scale Integration (VLSI) Systems 12.2 (2004): 167-184.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Kaxiras</a:t>
            </a:r>
            <a:r>
              <a:rPr lang="en-US" altLang="ko-KR" dirty="0"/>
              <a:t>, </a:t>
            </a:r>
            <a:r>
              <a:rPr lang="en-US" altLang="ko-KR" dirty="0" err="1"/>
              <a:t>Stefanos</a:t>
            </a:r>
            <a:r>
              <a:rPr lang="en-US" altLang="ko-KR" dirty="0"/>
              <a:t>, </a:t>
            </a:r>
            <a:r>
              <a:rPr lang="en-US" altLang="ko-KR" dirty="0" err="1"/>
              <a:t>Zhigang</a:t>
            </a:r>
            <a:r>
              <a:rPr lang="en-US" altLang="ko-KR" dirty="0"/>
              <a:t> Hu, and Margaret </a:t>
            </a:r>
            <a:r>
              <a:rPr lang="en-US" altLang="ko-KR" dirty="0" err="1"/>
              <a:t>Martonosi</a:t>
            </a:r>
            <a:r>
              <a:rPr lang="en-US" altLang="ko-KR" dirty="0"/>
              <a:t>. "Cache decay: exploiting generational behavior to reduce cache leakage power." </a:t>
            </a:r>
            <a:r>
              <a:rPr lang="en-US" altLang="ko-KR" i="1" dirty="0"/>
              <a:t>ACM SIGARCH Computer Architecture News</a:t>
            </a:r>
            <a:r>
              <a:rPr lang="en-US" altLang="ko-KR" dirty="0"/>
              <a:t> 29.2 (2001): 240-251.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Ye, </a:t>
            </a:r>
            <a:r>
              <a:rPr lang="en-US" altLang="ko-KR" dirty="0" err="1"/>
              <a:t>Yibin</a:t>
            </a:r>
            <a:r>
              <a:rPr lang="en-US" altLang="ko-KR" dirty="0"/>
              <a:t>, </a:t>
            </a:r>
            <a:r>
              <a:rPr lang="en-US" altLang="ko-KR" dirty="0" err="1"/>
              <a:t>Shekhar</a:t>
            </a:r>
            <a:r>
              <a:rPr lang="en-US" altLang="ko-KR" dirty="0"/>
              <a:t> </a:t>
            </a:r>
            <a:r>
              <a:rPr lang="en-US" altLang="ko-KR" dirty="0" err="1"/>
              <a:t>Borkar</a:t>
            </a:r>
            <a:r>
              <a:rPr lang="en-US" altLang="ko-KR" dirty="0"/>
              <a:t>, and </a:t>
            </a:r>
            <a:r>
              <a:rPr lang="en-US" altLang="ko-KR" dirty="0" err="1"/>
              <a:t>Vivek</a:t>
            </a:r>
            <a:r>
              <a:rPr lang="en-US" altLang="ko-KR" dirty="0"/>
              <a:t> De. "A new technique for standby leakage reduction in high-performance circuits." </a:t>
            </a:r>
            <a:r>
              <a:rPr lang="en-US" altLang="ko-KR" i="1" dirty="0"/>
              <a:t>VLSI Circuits, 1998. Digest of Technical Papers. 1998 Symposium on</a:t>
            </a:r>
            <a:r>
              <a:rPr lang="en-US" altLang="ko-KR" dirty="0"/>
              <a:t>. IEEE, 1998.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Yang, S., et al. "An integrated circuit/architecture approach to reducing leakage in deep-submicron high-performance I-caches." </a:t>
            </a:r>
            <a:r>
              <a:rPr lang="en-US" altLang="ko-KR" i="1" dirty="0"/>
              <a:t>High-Performance Computer Architecture, 2001. HPCA. The Seventh International Symposium on</a:t>
            </a:r>
            <a:r>
              <a:rPr lang="en-US" altLang="ko-KR" dirty="0"/>
              <a:t>. IEEE, 2001.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Terminology</a:t>
            </a:r>
          </a:p>
          <a:p>
            <a:pPr lvl="1"/>
            <a:r>
              <a:rPr lang="en-US" altLang="ko-KR" dirty="0"/>
              <a:t>Leakage </a:t>
            </a:r>
          </a:p>
          <a:p>
            <a:r>
              <a:rPr lang="en-US" altLang="ko-KR" dirty="0"/>
              <a:t>reduction methods</a:t>
            </a:r>
          </a:p>
          <a:p>
            <a:pPr lvl="1"/>
            <a:r>
              <a:rPr lang="en-US" altLang="ko-KR" dirty="0"/>
              <a:t>Gated-</a:t>
            </a:r>
            <a:r>
              <a:rPr lang="en-US" altLang="ko-KR" dirty="0" err="1"/>
              <a:t>vdd</a:t>
            </a:r>
            <a:endParaRPr lang="en-US" altLang="ko-KR" dirty="0"/>
          </a:p>
          <a:p>
            <a:pPr lvl="1"/>
            <a:r>
              <a:rPr lang="en-US" altLang="ko-KR" dirty="0"/>
              <a:t>Drowsy-cache</a:t>
            </a:r>
          </a:p>
          <a:p>
            <a:r>
              <a:rPr lang="en-US" altLang="ko-KR" dirty="0"/>
              <a:t>Observation</a:t>
            </a:r>
          </a:p>
          <a:p>
            <a:r>
              <a:rPr lang="en-US" altLang="ko-KR" dirty="0"/>
              <a:t>Implementation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1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r>
              <a:rPr lang="en-US" altLang="ko-KR" dirty="0"/>
              <a:t>Leakage power is Critical in chip power [1]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63875" t="27468" r="12750" b="14229"/>
          <a:stretch/>
        </p:blipFill>
        <p:spPr>
          <a:xfrm>
            <a:off x="1760220" y="2028763"/>
            <a:ext cx="5143500" cy="4015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5985833"/>
            <a:ext cx="788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Kim, Nam Sung, et al. "Leakage current: Moore's law meets static power." computer 36.12 (2003): 68-75.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096430"/>
          </a:xfrm>
        </p:spPr>
        <p:txBody>
          <a:bodyPr/>
          <a:lstStyle/>
          <a:p>
            <a:r>
              <a:rPr lang="en-US" altLang="ko-KR" dirty="0"/>
              <a:t>Leakage = static power </a:t>
            </a:r>
          </a:p>
          <a:p>
            <a:r>
              <a:rPr lang="en-US" altLang="ko-KR" dirty="0"/>
              <a:t>What is subthreshold leakage &amp; gate leakage ?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5985833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Li, Sheng, et al. "CACTI-P: Architecture-level modeling for SRAM-based structures with advanced leakage reduction techniques." Computer-Aided Design (ICCAD), 2011 IEEE/ACM International Conference on. IEEE, 2011.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4750" t="24443" r="21250" b="17107"/>
          <a:stretch/>
        </p:blipFill>
        <p:spPr>
          <a:xfrm>
            <a:off x="2137410" y="2227861"/>
            <a:ext cx="4320540" cy="32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Reduction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9167"/>
            <a:ext cx="7886700" cy="466362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Subthreshold power leakage reduction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C00000"/>
                </a:solidFill>
              </a:rPr>
              <a:t>Gated-</a:t>
            </a:r>
            <a:r>
              <a:rPr lang="en-US" altLang="ko-KR" dirty="0" err="1">
                <a:solidFill>
                  <a:srgbClr val="C00000"/>
                </a:solidFill>
              </a:rPr>
              <a:t>vdd</a:t>
            </a:r>
            <a:r>
              <a:rPr lang="en-US" altLang="ko-KR" dirty="0">
                <a:solidFill>
                  <a:srgbClr val="C00000"/>
                </a:solidFill>
              </a:rPr>
              <a:t>  : destroy the state, leakage reduction high, increase read time [1]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/>
              <a:t>Drowsy cache : state-preserving, leakage reduction low, need wake-up time [2]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8650" y="5872787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Powell, Michael, et al. "Gated-V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dd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: a circuit technique to reduce leakage in deep-submicron cache memories." Proceedings of the 2000 international symposium on Low power electronics and design. ACM, 2000.</a:t>
            </a:r>
          </a:p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[2] Kim, Nam Sung, et al. "Circuit and microarchitectural techniques for reducing cache leakage power." IEEE Transactions on Very Large Scale Integration (VLSI) Systems 12.2 (2004): 167-184.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75625" t="28997" r="7375" b="38125"/>
          <a:stretch/>
        </p:blipFill>
        <p:spPr>
          <a:xfrm>
            <a:off x="165734" y="2826087"/>
            <a:ext cx="4522215" cy="2737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875" t="25320" r="12875" b="23965"/>
          <a:stretch/>
        </p:blipFill>
        <p:spPr>
          <a:xfrm>
            <a:off x="5116575" y="2616903"/>
            <a:ext cx="2645221" cy="2946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3412" y="5473296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Gated-</a:t>
            </a:r>
            <a:r>
              <a:rPr lang="en-US" altLang="ko-KR" dirty="0" err="1"/>
              <a:t>vdd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2711" y="5512301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Drowsy 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1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Observation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r>
              <a:rPr lang="en-US" altLang="ko-KR" dirty="0"/>
              <a:t>Redundant instruction in the cache.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41338"/>
              </p:ext>
            </p:extLst>
          </p:nvPr>
        </p:nvGraphicFramePr>
        <p:xfrm>
          <a:off x="1303020" y="2370446"/>
          <a:ext cx="6926580" cy="291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3203324589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3520790076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694324005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4076401832"/>
                    </a:ext>
                  </a:extLst>
                </a:gridCol>
              </a:tblGrid>
              <a:tr h="395302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 r7, #4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push    {r4,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6480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ldr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[r3, #60]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sub r1, r1, #1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 r7, #4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14570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pop {r4, pc}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 r7, #4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tst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r2, #8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8147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#10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pt-BR" altLang="ko-KR" b="1" dirty="0">
                          <a:solidFill>
                            <a:schemeClr val="tx1"/>
                          </a:solidFill>
                        </a:rPr>
                        <a:t>andeq   r8, fp, r4, asr #19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80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" y="1895148"/>
            <a:ext cx="12687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</a:t>
            </a:r>
          </a:p>
          <a:p>
            <a:pPr algn="r"/>
            <a:r>
              <a:rPr lang="en-US" altLang="ko-KR" sz="4000" dirty="0"/>
              <a:t>0</a:t>
            </a:r>
          </a:p>
          <a:p>
            <a:pPr algn="r"/>
            <a:r>
              <a:rPr lang="en-US" altLang="ko-KR" sz="4000" dirty="0"/>
              <a:t>1</a:t>
            </a:r>
          </a:p>
          <a:p>
            <a:pPr algn="r"/>
            <a:r>
              <a:rPr lang="en-US" altLang="ko-KR" sz="4000" dirty="0"/>
              <a:t>2</a:t>
            </a:r>
          </a:p>
          <a:p>
            <a:pPr algn="r"/>
            <a:r>
              <a:rPr lang="en-US" altLang="ko-KR" sz="4000" dirty="0"/>
              <a:t>3</a:t>
            </a:r>
          </a:p>
          <a:p>
            <a:pPr algn="r"/>
            <a:r>
              <a:rPr lang="en-US" altLang="ko-KR" sz="4000" dirty="0"/>
              <a:t>4</a:t>
            </a:r>
            <a:endParaRPr lang="ko-KR" altLang="en-US" sz="4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3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Observation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117" y="1089056"/>
            <a:ext cx="8328861" cy="4788000"/>
          </a:xfrm>
        </p:spPr>
        <p:txBody>
          <a:bodyPr/>
          <a:lstStyle/>
          <a:p>
            <a:r>
              <a:rPr lang="en-US" altLang="ko-KR" sz="1800" dirty="0"/>
              <a:t>1. add small buffer that have original instruction </a:t>
            </a:r>
          </a:p>
          <a:p>
            <a:r>
              <a:rPr lang="en-US" altLang="ko-KR" sz="1800" dirty="0"/>
              <a:t>2. change from the redundant instruction to pointer that point the address in the buffer</a:t>
            </a:r>
          </a:p>
          <a:p>
            <a:r>
              <a:rPr lang="en-US" altLang="ko-KR" sz="1800" dirty="0"/>
              <a:t>3. cut the remain bit using gate-</a:t>
            </a:r>
            <a:r>
              <a:rPr lang="en-US" altLang="ko-KR" sz="1800" dirty="0" err="1"/>
              <a:t>vdd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06863"/>
              </p:ext>
            </p:extLst>
          </p:nvPr>
        </p:nvGraphicFramePr>
        <p:xfrm>
          <a:off x="1303020" y="2370446"/>
          <a:ext cx="6926580" cy="291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3203324589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3520790076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694324005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4076401832"/>
                    </a:ext>
                  </a:extLst>
                </a:gridCol>
              </a:tblGrid>
              <a:tr h="395302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</a:p>
                    <a:p>
                      <a:pPr lvl="1" algn="l" latinLnBrk="1"/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strike="sngStrike" dirty="0">
                          <a:solidFill>
                            <a:srgbClr val="0070C0"/>
                          </a:solidFill>
                        </a:rPr>
                        <a:t> r7, #4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0070C0"/>
                          </a:solidFill>
                        </a:rPr>
                        <a:t>pointer   1</a:t>
                      </a:r>
                      <a:endParaRPr lang="ko-KR" altLang="en-US" b="1" strike="noStrik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push    {r4,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6480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ldr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[r3, #60]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strike="sngStrike" dirty="0">
                        <a:solidFill>
                          <a:srgbClr val="C0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sub r1, r1, #1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strike="sngStrike" dirty="0">
                          <a:solidFill>
                            <a:srgbClr val="0070C0"/>
                          </a:solidFill>
                        </a:rPr>
                        <a:t> r7, #4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0070C0"/>
                          </a:solidFill>
                        </a:rPr>
                        <a:t>pointer    1</a:t>
                      </a:r>
                      <a:endParaRPr lang="ko-KR" altLang="en-US" b="1" strike="noStrik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14570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pop {r4, pc}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strike="sngStrike" dirty="0">
                          <a:solidFill>
                            <a:srgbClr val="0070C0"/>
                          </a:solidFill>
                        </a:rPr>
                        <a:t> r7, #4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0070C0"/>
                          </a:solidFill>
                        </a:rPr>
                        <a:t>pointer   1</a:t>
                      </a:r>
                      <a:endParaRPr lang="ko-KR" altLang="en-US" b="1" strike="noStrik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strike="sngStrike" dirty="0">
                        <a:solidFill>
                          <a:srgbClr val="C0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tst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r2, #8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8147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#10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pt-BR" altLang="ko-KR" b="1" dirty="0">
                          <a:solidFill>
                            <a:schemeClr val="tx1"/>
                          </a:solidFill>
                        </a:rPr>
                        <a:t>andeq   r8, fp, r4, asr #19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80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" y="1895148"/>
            <a:ext cx="12687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</a:t>
            </a:r>
          </a:p>
          <a:p>
            <a:pPr algn="r"/>
            <a:r>
              <a:rPr lang="en-US" altLang="ko-KR" sz="4000" dirty="0"/>
              <a:t>0</a:t>
            </a:r>
          </a:p>
          <a:p>
            <a:pPr algn="r"/>
            <a:r>
              <a:rPr lang="en-US" altLang="ko-KR" sz="4000" dirty="0"/>
              <a:t>1</a:t>
            </a:r>
          </a:p>
          <a:p>
            <a:pPr algn="r"/>
            <a:r>
              <a:rPr lang="en-US" altLang="ko-KR" sz="4000" dirty="0"/>
              <a:t>2</a:t>
            </a:r>
          </a:p>
          <a:p>
            <a:pPr algn="r"/>
            <a:r>
              <a:rPr lang="en-US" altLang="ko-KR" sz="4000" dirty="0"/>
              <a:t>3</a:t>
            </a:r>
          </a:p>
          <a:p>
            <a:pPr algn="r"/>
            <a:r>
              <a:rPr lang="en-US" altLang="ko-KR" sz="4000" dirty="0"/>
              <a:t>4</a:t>
            </a:r>
            <a:endParaRPr lang="ko-KR" altLang="en-US" sz="4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56293"/>
              </p:ext>
            </p:extLst>
          </p:nvPr>
        </p:nvGraphicFramePr>
        <p:xfrm>
          <a:off x="7608570" y="5632600"/>
          <a:ext cx="1242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407631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71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 r7,#4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35433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286000" y="2983230"/>
            <a:ext cx="5322570" cy="2880857"/>
            <a:chOff x="2286000" y="2983230"/>
            <a:chExt cx="5322570" cy="2880857"/>
          </a:xfrm>
        </p:grpSpPr>
        <p:cxnSp>
          <p:nvCxnSpPr>
            <p:cNvPr id="7" name="직선 화살표 연결선 6"/>
            <p:cNvCxnSpPr>
              <a:cxnSpLocks/>
            </p:cNvCxnSpPr>
            <p:nvPr/>
          </p:nvCxnSpPr>
          <p:spPr>
            <a:xfrm>
              <a:off x="2286000" y="5864087"/>
              <a:ext cx="532257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2286000" y="2983230"/>
              <a:ext cx="0" cy="288085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055165" y="3714750"/>
              <a:ext cx="0" cy="214933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>
              <a:off x="5744817" y="4377690"/>
              <a:ext cx="0" cy="148639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7285383" y="5289532"/>
              <a:ext cx="0" cy="57455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4378353" y="2983230"/>
            <a:ext cx="3230218" cy="3218787"/>
            <a:chOff x="4403035" y="2983230"/>
            <a:chExt cx="3205535" cy="3218787"/>
          </a:xfrm>
        </p:grpSpPr>
        <p:cxnSp>
          <p:nvCxnSpPr>
            <p:cNvPr id="21" name="직선 화살표 연결선 20"/>
            <p:cNvCxnSpPr>
              <a:cxnSpLocks/>
            </p:cNvCxnSpPr>
            <p:nvPr/>
          </p:nvCxnSpPr>
          <p:spPr>
            <a:xfrm>
              <a:off x="4403035" y="6202017"/>
              <a:ext cx="32055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4572000" y="2983230"/>
              <a:ext cx="0" cy="32187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cxnSpLocks/>
            </p:cNvCxnSpPr>
            <p:nvPr/>
          </p:nvCxnSpPr>
          <p:spPr>
            <a:xfrm>
              <a:off x="4403035" y="4377690"/>
              <a:ext cx="0" cy="18243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/>
            </p:cNvCxnSpPr>
            <p:nvPr/>
          </p:nvCxnSpPr>
          <p:spPr>
            <a:xfrm>
              <a:off x="7056783" y="3714750"/>
              <a:ext cx="0" cy="24872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0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gem5  - to calculate the effect of buffer &amp; redundant rate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Cacti  - to calculate the energy &amp; buffer access time &amp; area overhead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8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0730" y="2357689"/>
            <a:ext cx="6021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Any Questions?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0039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2141</TotalTime>
  <Words>994</Words>
  <Application>Microsoft Office PowerPoint</Application>
  <PresentationFormat>화면 슬라이드 쇼(4:3)</PresentationFormat>
  <Paragraphs>138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테마</vt:lpstr>
      <vt:lpstr>Leakage reduction in instruction cache</vt:lpstr>
      <vt:lpstr>Outline</vt:lpstr>
      <vt:lpstr>Motivation</vt:lpstr>
      <vt:lpstr>Terminology</vt:lpstr>
      <vt:lpstr>Reduction method</vt:lpstr>
      <vt:lpstr>Observation</vt:lpstr>
      <vt:lpstr>Observation</vt:lpstr>
      <vt:lpstr>Implementation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Pattern Encoding  for Endurance Enhancement  in NAND Flash memory</dc:title>
  <dc:creator>wonyoung Lee</dc:creator>
  <cp:lastModifiedBy>김진권</cp:lastModifiedBy>
  <cp:revision>181</cp:revision>
  <dcterms:created xsi:type="dcterms:W3CDTF">2015-04-12T11:10:25Z</dcterms:created>
  <dcterms:modified xsi:type="dcterms:W3CDTF">2017-05-09T13:07:41Z</dcterms:modified>
</cp:coreProperties>
</file>