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70" r:id="rId5"/>
    <p:sldId id="269" r:id="rId6"/>
    <p:sldId id="271" r:id="rId7"/>
    <p:sldId id="280" r:id="rId8"/>
    <p:sldId id="283" r:id="rId9"/>
    <p:sldId id="276" r:id="rId10"/>
    <p:sldId id="289" r:id="rId11"/>
    <p:sldId id="290" r:id="rId12"/>
    <p:sldId id="278" r:id="rId13"/>
    <p:sldId id="272" r:id="rId14"/>
    <p:sldId id="285" r:id="rId15"/>
    <p:sldId id="282" r:id="rId16"/>
    <p:sldId id="288" r:id="rId17"/>
    <p:sldId id="292" r:id="rId18"/>
    <p:sldId id="287" r:id="rId19"/>
    <p:sldId id="291" r:id="rId20"/>
    <p:sldId id="286" r:id="rId21"/>
    <p:sldId id="294" r:id="rId22"/>
    <p:sldId id="273" r:id="rId23"/>
    <p:sldId id="274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3740" autoAdjust="0"/>
  </p:normalViewPr>
  <p:slideViewPr>
    <p:cSldViewPr snapToGrid="0">
      <p:cViewPr varScale="1">
        <p:scale>
          <a:sx n="96" d="100"/>
          <a:sy n="96" d="100"/>
        </p:scale>
        <p:origin x="127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3480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lab\&#51221;&#4753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lab\&#51221;&#4753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lab\&#51221;&#4753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redundant</a:t>
            </a:r>
            <a:r>
              <a:rPr lang="en-US" altLang="ko-KR" baseline="0"/>
              <a:t> rate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128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Sheet1!$B$1:$K$1</c:f>
              <c:strCache>
                <c:ptCount val="10"/>
                <c:pt idx="0">
                  <c:v>bzip2</c:v>
                </c:pt>
                <c:pt idx="1">
                  <c:v>bwaves</c:v>
                </c:pt>
                <c:pt idx="2">
                  <c:v>gamess</c:v>
                </c:pt>
                <c:pt idx="3">
                  <c:v>mcf</c:v>
                </c:pt>
                <c:pt idx="4">
                  <c:v>milc</c:v>
                </c:pt>
                <c:pt idx="5">
                  <c:v>zeusmp</c:v>
                </c:pt>
                <c:pt idx="6">
                  <c:v>cactusADM</c:v>
                </c:pt>
                <c:pt idx="7">
                  <c:v>leslie3d</c:v>
                </c:pt>
                <c:pt idx="8">
                  <c:v>calculix</c:v>
                </c:pt>
                <c:pt idx="9">
                  <c:v>dealII</c:v>
                </c:pt>
              </c:strCache>
            </c:strRef>
          </c:cat>
          <c:val>
            <c:numRef>
              <c:f>Sheet1!$B$9:$K$9</c:f>
              <c:numCache>
                <c:formatCode>General</c:formatCode>
                <c:ptCount val="10"/>
                <c:pt idx="0">
                  <c:v>19.487166385638616</c:v>
                </c:pt>
                <c:pt idx="1">
                  <c:v>22.000467816945982</c:v>
                </c:pt>
                <c:pt idx="2">
                  <c:v>22.967754004110667</c:v>
                </c:pt>
                <c:pt idx="3">
                  <c:v>20.894912881144993</c:v>
                </c:pt>
                <c:pt idx="4">
                  <c:v>25.360793746241733</c:v>
                </c:pt>
                <c:pt idx="5">
                  <c:v>23.009340394800194</c:v>
                </c:pt>
                <c:pt idx="6">
                  <c:v>22.967754004110667</c:v>
                </c:pt>
                <c:pt idx="7">
                  <c:v>22.405901014167117</c:v>
                </c:pt>
                <c:pt idx="8">
                  <c:v>29.039261413435657</c:v>
                </c:pt>
                <c:pt idx="9">
                  <c:v>26.814112328414286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CC-49A0-891B-17AC560BE4CD}"/>
            </c:ext>
          </c:extLst>
        </c:ser>
        <c:ser>
          <c:idx val="1"/>
          <c:order val="1"/>
          <c:tx>
            <c:v>256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Sheet1!$B$1:$K$1</c:f>
              <c:strCache>
                <c:ptCount val="10"/>
                <c:pt idx="0">
                  <c:v>bzip2</c:v>
                </c:pt>
                <c:pt idx="1">
                  <c:v>bwaves</c:v>
                </c:pt>
                <c:pt idx="2">
                  <c:v>gamess</c:v>
                </c:pt>
                <c:pt idx="3">
                  <c:v>mcf</c:v>
                </c:pt>
                <c:pt idx="4">
                  <c:v>milc</c:v>
                </c:pt>
                <c:pt idx="5">
                  <c:v>zeusmp</c:v>
                </c:pt>
                <c:pt idx="6">
                  <c:v>cactusADM</c:v>
                </c:pt>
                <c:pt idx="7">
                  <c:v>leslie3d</c:v>
                </c:pt>
                <c:pt idx="8">
                  <c:v>calculix</c:v>
                </c:pt>
                <c:pt idx="9">
                  <c:v>dealII</c:v>
                </c:pt>
              </c:strCache>
            </c:strRef>
          </c:cat>
          <c:val>
            <c:numRef>
              <c:f>Sheet1!$B$10:$K$10</c:f>
              <c:numCache>
                <c:formatCode>General</c:formatCode>
                <c:ptCount val="10"/>
                <c:pt idx="0">
                  <c:v>26.031713589835299</c:v>
                </c:pt>
                <c:pt idx="1">
                  <c:v>28.35383472302485</c:v>
                </c:pt>
                <c:pt idx="2">
                  <c:v>27.987652216191982</c:v>
                </c:pt>
                <c:pt idx="3">
                  <c:v>27.445356253889237</c:v>
                </c:pt>
                <c:pt idx="4">
                  <c:v>31.965950090198437</c:v>
                </c:pt>
                <c:pt idx="5">
                  <c:v>28.478767453057298</c:v>
                </c:pt>
                <c:pt idx="6">
                  <c:v>27.987652216191982</c:v>
                </c:pt>
                <c:pt idx="7">
                  <c:v>28.348730757865511</c:v>
                </c:pt>
                <c:pt idx="8">
                  <c:v>34.450597267774796</c:v>
                </c:pt>
                <c:pt idx="9">
                  <c:v>32.573086300232262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CC-49A0-891B-17AC560BE4CD}"/>
            </c:ext>
          </c:extLst>
        </c:ser>
        <c:ser>
          <c:idx val="2"/>
          <c:order val="2"/>
          <c:tx>
            <c:v>512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Sheet1!$B$1:$K$1</c:f>
              <c:strCache>
                <c:ptCount val="10"/>
                <c:pt idx="0">
                  <c:v>bzip2</c:v>
                </c:pt>
                <c:pt idx="1">
                  <c:v>bwaves</c:v>
                </c:pt>
                <c:pt idx="2">
                  <c:v>gamess</c:v>
                </c:pt>
                <c:pt idx="3">
                  <c:v>mcf</c:v>
                </c:pt>
                <c:pt idx="4">
                  <c:v>milc</c:v>
                </c:pt>
                <c:pt idx="5">
                  <c:v>zeusmp</c:v>
                </c:pt>
                <c:pt idx="6">
                  <c:v>cactusADM</c:v>
                </c:pt>
                <c:pt idx="7">
                  <c:v>leslie3d</c:v>
                </c:pt>
                <c:pt idx="8">
                  <c:v>calculix</c:v>
                </c:pt>
                <c:pt idx="9">
                  <c:v>dealII</c:v>
                </c:pt>
              </c:strCache>
            </c:strRef>
          </c:cat>
          <c:val>
            <c:numRef>
              <c:f>Sheet1!$B$11:$K$11</c:f>
              <c:numCache>
                <c:formatCode>General</c:formatCode>
                <c:ptCount val="10"/>
                <c:pt idx="0">
                  <c:v>34.112547476708741</c:v>
                </c:pt>
                <c:pt idx="1">
                  <c:v>35.320179421558109</c:v>
                </c:pt>
                <c:pt idx="2">
                  <c:v>34.053133988135265</c:v>
                </c:pt>
                <c:pt idx="3">
                  <c:v>34.861154324828874</c:v>
                </c:pt>
                <c:pt idx="4">
                  <c:v>39.298331328923631</c:v>
                </c:pt>
                <c:pt idx="5">
                  <c:v>34.790563312469907</c:v>
                </c:pt>
                <c:pt idx="6">
                  <c:v>34.053133988135265</c:v>
                </c:pt>
                <c:pt idx="7">
                  <c:v>35.047586126149234</c:v>
                </c:pt>
                <c:pt idx="8">
                  <c:v>40.824344120388865</c:v>
                </c:pt>
                <c:pt idx="9">
                  <c:v>39.783017066422708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CC-49A0-891B-17AC560BE4CD}"/>
            </c:ext>
          </c:extLst>
        </c:ser>
        <c:ser>
          <c:idx val="3"/>
          <c:order val="3"/>
          <c:tx>
            <c:v>1024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Sheet1!$B$1:$K$1</c:f>
              <c:strCache>
                <c:ptCount val="10"/>
                <c:pt idx="0">
                  <c:v>bzip2</c:v>
                </c:pt>
                <c:pt idx="1">
                  <c:v>bwaves</c:v>
                </c:pt>
                <c:pt idx="2">
                  <c:v>gamess</c:v>
                </c:pt>
                <c:pt idx="3">
                  <c:v>mcf</c:v>
                </c:pt>
                <c:pt idx="4">
                  <c:v>milc</c:v>
                </c:pt>
                <c:pt idx="5">
                  <c:v>zeusmp</c:v>
                </c:pt>
                <c:pt idx="6">
                  <c:v>cactusADM</c:v>
                </c:pt>
                <c:pt idx="7">
                  <c:v>leslie3d</c:v>
                </c:pt>
                <c:pt idx="8">
                  <c:v>calculix</c:v>
                </c:pt>
                <c:pt idx="9">
                  <c:v>dealII</c:v>
                </c:pt>
              </c:strCache>
            </c:strRef>
          </c:cat>
          <c:val>
            <c:numRef>
              <c:f>Sheet1!$B$12:$K$12</c:f>
              <c:numCache>
                <c:formatCode>General</c:formatCode>
                <c:ptCount val="10"/>
                <c:pt idx="0">
                  <c:v>43.096077529678269</c:v>
                </c:pt>
                <c:pt idx="1">
                  <c:v>43.307465808084977</c:v>
                </c:pt>
                <c:pt idx="2">
                  <c:v>41.159266205084975</c:v>
                </c:pt>
                <c:pt idx="3">
                  <c:v>43.336768823895454</c:v>
                </c:pt>
                <c:pt idx="4">
                  <c:v>46.943901583483665</c:v>
                </c:pt>
                <c:pt idx="5">
                  <c:v>41.9998074145402</c:v>
                </c:pt>
                <c:pt idx="6">
                  <c:v>41.159266205084975</c:v>
                </c:pt>
                <c:pt idx="7">
                  <c:v>42.608399913023597</c:v>
                </c:pt>
                <c:pt idx="8">
                  <c:v>47.883470068475972</c:v>
                </c:pt>
                <c:pt idx="9">
                  <c:v>47.764112106368714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CC-49A0-891B-17AC560BE4CD}"/>
            </c:ext>
          </c:extLst>
        </c:ser>
        <c:ser>
          <c:idx val="4"/>
          <c:order val="4"/>
          <c:tx>
            <c:v>2048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Sheet1!$B$1:$K$1</c:f>
              <c:strCache>
                <c:ptCount val="10"/>
                <c:pt idx="0">
                  <c:v>bzip2</c:v>
                </c:pt>
                <c:pt idx="1">
                  <c:v>bwaves</c:v>
                </c:pt>
                <c:pt idx="2">
                  <c:v>gamess</c:v>
                </c:pt>
                <c:pt idx="3">
                  <c:v>mcf</c:v>
                </c:pt>
                <c:pt idx="4">
                  <c:v>milc</c:v>
                </c:pt>
                <c:pt idx="5">
                  <c:v>zeusmp</c:v>
                </c:pt>
                <c:pt idx="6">
                  <c:v>cactusADM</c:v>
                </c:pt>
                <c:pt idx="7">
                  <c:v>leslie3d</c:v>
                </c:pt>
                <c:pt idx="8">
                  <c:v>calculix</c:v>
                </c:pt>
                <c:pt idx="9">
                  <c:v>dealII</c:v>
                </c:pt>
              </c:strCache>
            </c:strRef>
          </c:cat>
          <c:val>
            <c:numRef>
              <c:f>Sheet1!$B$13:$K$13</c:f>
              <c:numCache>
                <c:formatCode>General</c:formatCode>
                <c:ptCount val="10"/>
                <c:pt idx="0">
                  <c:v>52.795803314427815</c:v>
                </c:pt>
                <c:pt idx="1">
                  <c:v>52.070089985965495</c:v>
                </c:pt>
                <c:pt idx="2">
                  <c:v>49.364772666281489</c:v>
                </c:pt>
                <c:pt idx="3">
                  <c:v>52.860532047293098</c:v>
                </c:pt>
                <c:pt idx="4">
                  <c:v>55.218981759871724</c:v>
                </c:pt>
                <c:pt idx="5">
                  <c:v>50.211651420317772</c:v>
                </c:pt>
                <c:pt idx="6">
                  <c:v>49.364772666281489</c:v>
                </c:pt>
                <c:pt idx="7">
                  <c:v>50.972630311275147</c:v>
                </c:pt>
                <c:pt idx="8">
                  <c:v>55.551013202761332</c:v>
                </c:pt>
                <c:pt idx="9">
                  <c:v>56.22793422121957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CCC-49A0-891B-17AC560BE4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5413056"/>
        <c:axId val="435416992"/>
      </c:lineChart>
      <c:catAx>
        <c:axId val="435413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5416992"/>
        <c:crosses val="autoZero"/>
        <c:auto val="1"/>
        <c:lblAlgn val="ctr"/>
        <c:lblOffset val="100"/>
        <c:noMultiLvlLbl val="0"/>
      </c:catAx>
      <c:valAx>
        <c:axId val="43541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5413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normalized energy with 256</a:t>
            </a:r>
            <a:r>
              <a:rPr lang="en-US" altLang="ko-KR" baseline="0" dirty="0"/>
              <a:t> entry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1002188915574743E-2"/>
          <c:y val="0.10160130718954249"/>
          <c:w val="0.92810978019639434"/>
          <c:h val="0.8029795172662240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Sheet2!$B$11:$K$11</c:f>
              <c:strCache>
                <c:ptCount val="10"/>
                <c:pt idx="0">
                  <c:v>bzip2</c:v>
                </c:pt>
                <c:pt idx="1">
                  <c:v>bwaves</c:v>
                </c:pt>
                <c:pt idx="2">
                  <c:v>gamess</c:v>
                </c:pt>
                <c:pt idx="3">
                  <c:v>mcf</c:v>
                </c:pt>
                <c:pt idx="4">
                  <c:v>milc</c:v>
                </c:pt>
                <c:pt idx="5">
                  <c:v>zeusmp</c:v>
                </c:pt>
                <c:pt idx="6">
                  <c:v>cactusADM</c:v>
                </c:pt>
                <c:pt idx="7">
                  <c:v>leslie3d</c:v>
                </c:pt>
                <c:pt idx="8">
                  <c:v>calculix</c:v>
                </c:pt>
                <c:pt idx="9">
                  <c:v>dealII</c:v>
                </c:pt>
              </c:strCache>
            </c:strRef>
          </c:cat>
          <c:val>
            <c:numRef>
              <c:f>Sheet2!$B$12:$K$12</c:f>
              <c:numCache>
                <c:formatCode>General</c:formatCode>
                <c:ptCount val="10"/>
                <c:pt idx="0">
                  <c:v>0.68313419040621803</c:v>
                </c:pt>
                <c:pt idx="1">
                  <c:v>0.70136748580710373</c:v>
                </c:pt>
                <c:pt idx="2">
                  <c:v>0.85085505585882404</c:v>
                </c:pt>
                <c:pt idx="3">
                  <c:v>0.56688681536250829</c:v>
                </c:pt>
                <c:pt idx="4">
                  <c:v>0.68179265039902492</c:v>
                </c:pt>
                <c:pt idx="5">
                  <c:v>0.82544611923426059</c:v>
                </c:pt>
                <c:pt idx="6">
                  <c:v>0.85101588275255513</c:v>
                </c:pt>
                <c:pt idx="7">
                  <c:v>0.85554364203756406</c:v>
                </c:pt>
                <c:pt idx="8">
                  <c:v>0.7574054663338049</c:v>
                </c:pt>
                <c:pt idx="9">
                  <c:v>0.8109634007138663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AD-4EF8-8F92-6A071BF53A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3784160"/>
        <c:axId val="433786128"/>
      </c:barChart>
      <c:catAx>
        <c:axId val="43378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3786128"/>
        <c:crosses val="autoZero"/>
        <c:auto val="1"/>
        <c:lblAlgn val="ctr"/>
        <c:lblOffset val="100"/>
        <c:noMultiLvlLbl val="0"/>
      </c:catAx>
      <c:valAx>
        <c:axId val="43378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378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Normalized</a:t>
            </a:r>
            <a:r>
              <a:rPr lang="en-US" altLang="ko-KR" baseline="0" dirty="0"/>
              <a:t> </a:t>
            </a:r>
            <a:r>
              <a:rPr lang="en-US" altLang="ko-KR" dirty="0"/>
              <a:t>EDA product with 256 entry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Sheet2!$B$2:$K$2</c:f>
              <c:strCache>
                <c:ptCount val="10"/>
                <c:pt idx="0">
                  <c:v>bzip2</c:v>
                </c:pt>
                <c:pt idx="1">
                  <c:v>bwaves</c:v>
                </c:pt>
                <c:pt idx="2">
                  <c:v>gamess</c:v>
                </c:pt>
                <c:pt idx="3">
                  <c:v>mcf</c:v>
                </c:pt>
                <c:pt idx="4">
                  <c:v>milc</c:v>
                </c:pt>
                <c:pt idx="5">
                  <c:v>zeusmp</c:v>
                </c:pt>
                <c:pt idx="6">
                  <c:v>cactusADM</c:v>
                </c:pt>
                <c:pt idx="7">
                  <c:v>leslie3d</c:v>
                </c:pt>
                <c:pt idx="8">
                  <c:v>calculix</c:v>
                </c:pt>
                <c:pt idx="9">
                  <c:v>dealII</c:v>
                </c:pt>
              </c:strCache>
            </c:strRef>
          </c:cat>
          <c:val>
            <c:numRef>
              <c:f>Sheet2!$B$3:$K$3</c:f>
              <c:numCache>
                <c:formatCode>General</c:formatCode>
                <c:ptCount val="10"/>
                <c:pt idx="0">
                  <c:v>0.75686995141106317</c:v>
                </c:pt>
                <c:pt idx="1">
                  <c:v>0.78765900756612539</c:v>
                </c:pt>
                <c:pt idx="2">
                  <c:v>0.9458452000130515</c:v>
                </c:pt>
                <c:pt idx="3">
                  <c:v>0.6127168886068336</c:v>
                </c:pt>
                <c:pt idx="4">
                  <c:v>0.73789273768289199</c:v>
                </c:pt>
                <c:pt idx="5">
                  <c:v>0.91853325303946776</c:v>
                </c:pt>
                <c:pt idx="6">
                  <c:v>0.94335394948523466</c:v>
                </c:pt>
                <c:pt idx="7">
                  <c:v>0.94732418378559557</c:v>
                </c:pt>
                <c:pt idx="8">
                  <c:v>0.8492854894559535</c:v>
                </c:pt>
                <c:pt idx="9">
                  <c:v>0.9293286452249776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93-4B0B-B926-3A9368CCB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0184512"/>
        <c:axId val="530186480"/>
      </c:barChart>
      <c:catAx>
        <c:axId val="53018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0186480"/>
        <c:crosses val="autoZero"/>
        <c:auto val="1"/>
        <c:lblAlgn val="ctr"/>
        <c:lblOffset val="100"/>
        <c:noMultiLvlLbl val="0"/>
      </c:catAx>
      <c:valAx>
        <c:axId val="53018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018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12897-04EB-4727-A15B-46D1DB3F1529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E9FD0-223F-4719-A1F5-666918D37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1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Hi, my name is </a:t>
            </a:r>
            <a:r>
              <a:rPr lang="en-US" altLang="ko-KR" dirty="0" err="1"/>
              <a:t>kim</a:t>
            </a:r>
            <a:r>
              <a:rPr lang="en-US" altLang="ko-KR" dirty="0"/>
              <a:t> </a:t>
            </a:r>
            <a:r>
              <a:rPr lang="en-US" altLang="ko-KR" dirty="0" err="1"/>
              <a:t>jin</a:t>
            </a:r>
            <a:r>
              <a:rPr lang="en-US" altLang="ko-KR" dirty="0"/>
              <a:t> </a:t>
            </a:r>
            <a:r>
              <a:rPr lang="en-US" altLang="ko-KR" dirty="0" err="1"/>
              <a:t>kwon</a:t>
            </a:r>
            <a:r>
              <a:rPr lang="en-US" altLang="ko-KR" dirty="0"/>
              <a:t>, I am going to tell you leakage reduction in instruction cache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72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My idea is that add small buffer that have original instruction.</a:t>
            </a:r>
          </a:p>
          <a:p>
            <a:r>
              <a:rPr lang="en-US" altLang="ko-KR" baseline="0" dirty="0"/>
              <a:t>And change from the redundant instruction to pointer that point the buffer address.</a:t>
            </a:r>
          </a:p>
          <a:p>
            <a:r>
              <a:rPr lang="en-US" altLang="ko-KR" baseline="0" dirty="0"/>
              <a:t>And then cut the </a:t>
            </a:r>
            <a:r>
              <a:rPr lang="en-US" altLang="ko-KR" baseline="0" dirty="0" err="1"/>
              <a:t>reamin</a:t>
            </a:r>
            <a:r>
              <a:rPr lang="en-US" altLang="ko-KR" baseline="0" dirty="0"/>
              <a:t> bit using gate-</a:t>
            </a:r>
            <a:r>
              <a:rPr lang="en-US" altLang="ko-KR" baseline="0" dirty="0" err="1"/>
              <a:t>vdd</a:t>
            </a:r>
            <a:r>
              <a:rPr lang="en-US" altLang="ko-KR" baseline="0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14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My idea is that add small buffer that have original instruction.</a:t>
            </a:r>
          </a:p>
          <a:p>
            <a:r>
              <a:rPr lang="en-US" altLang="ko-KR" baseline="0" dirty="0"/>
              <a:t>And change from the redundant instruction to pointer that point the buffer address.</a:t>
            </a:r>
          </a:p>
          <a:p>
            <a:r>
              <a:rPr lang="en-US" altLang="ko-KR" baseline="0" dirty="0"/>
              <a:t>And then cut the </a:t>
            </a:r>
            <a:r>
              <a:rPr lang="en-US" altLang="ko-KR" baseline="0" dirty="0" err="1"/>
              <a:t>reamin</a:t>
            </a:r>
            <a:r>
              <a:rPr lang="en-US" altLang="ko-KR" baseline="0" dirty="0"/>
              <a:t> bit using gate-</a:t>
            </a:r>
            <a:r>
              <a:rPr lang="en-US" altLang="ko-KR" baseline="0" dirty="0" err="1"/>
              <a:t>vdd</a:t>
            </a:r>
            <a:r>
              <a:rPr lang="en-US" altLang="ko-KR" baseline="0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564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My idea is that add small buffer that have original instruction.</a:t>
            </a:r>
          </a:p>
          <a:p>
            <a:r>
              <a:rPr lang="en-US" altLang="ko-KR" baseline="0" dirty="0"/>
              <a:t>And change from the redundant instruction to pointer that point the buffer address.</a:t>
            </a:r>
          </a:p>
          <a:p>
            <a:r>
              <a:rPr lang="en-US" altLang="ko-KR" baseline="0" dirty="0"/>
              <a:t>And then cut the </a:t>
            </a:r>
            <a:r>
              <a:rPr lang="en-US" altLang="ko-KR" baseline="0" dirty="0" err="1"/>
              <a:t>reamin</a:t>
            </a:r>
            <a:r>
              <a:rPr lang="en-US" altLang="ko-KR" baseline="0" dirty="0"/>
              <a:t> bit using gate-</a:t>
            </a:r>
            <a:r>
              <a:rPr lang="en-US" altLang="ko-KR" baseline="0" dirty="0" err="1"/>
              <a:t>vdd</a:t>
            </a:r>
            <a:r>
              <a:rPr lang="en-US" altLang="ko-KR" baseline="0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589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You may ask me the question what is the leakage?</a:t>
            </a:r>
          </a:p>
          <a:p>
            <a:r>
              <a:rPr lang="en-US" altLang="ko-KR" baseline="0" dirty="0"/>
              <a:t>Leakage power is static power that consume your energy every second. </a:t>
            </a:r>
          </a:p>
          <a:p>
            <a:r>
              <a:rPr lang="en-US" altLang="ko-KR" baseline="0" dirty="0"/>
              <a:t>There are two major leakage in chip, first subthreshold leakage and gate leakage. in the picture, you can see that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52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You may ask me the question what is the leakage?</a:t>
            </a:r>
          </a:p>
          <a:p>
            <a:r>
              <a:rPr lang="en-US" altLang="ko-KR" baseline="0" dirty="0"/>
              <a:t>Leakage power is static power that consume your energy every second. </a:t>
            </a:r>
          </a:p>
          <a:p>
            <a:r>
              <a:rPr lang="en-US" altLang="ko-KR" baseline="0" dirty="0"/>
              <a:t>There are two major leakage in chip, first subthreshold leakage and gate leakage. in the picture, you can see that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281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You may ask me the question what is the leakage?</a:t>
            </a:r>
          </a:p>
          <a:p>
            <a:r>
              <a:rPr lang="en-US" altLang="ko-KR" baseline="0" dirty="0"/>
              <a:t>Leakage power is static power that consume your energy every second. </a:t>
            </a:r>
          </a:p>
          <a:p>
            <a:r>
              <a:rPr lang="en-US" altLang="ko-KR" baseline="0" dirty="0"/>
              <a:t>There are two major leakage in chip, first subthreshold leakage and gate leakage. in the picture, you can see that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802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You may ask me the question what is the leakage?</a:t>
            </a:r>
          </a:p>
          <a:p>
            <a:r>
              <a:rPr lang="en-US" altLang="ko-KR" baseline="0" dirty="0"/>
              <a:t>Leakage power is static power that consume your energy every second. </a:t>
            </a:r>
          </a:p>
          <a:p>
            <a:r>
              <a:rPr lang="en-US" altLang="ko-KR" baseline="0" dirty="0"/>
              <a:t>There are two major leakage in chip, first subthreshold leakage and gate leakage. in the picture, you can see that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534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You may ask me the question what is the leakage?</a:t>
            </a:r>
          </a:p>
          <a:p>
            <a:r>
              <a:rPr lang="en-US" altLang="ko-KR" baseline="0" dirty="0"/>
              <a:t>Leakage power is static power that consume your energy every second. </a:t>
            </a:r>
          </a:p>
          <a:p>
            <a:r>
              <a:rPr lang="en-US" altLang="ko-KR" baseline="0" dirty="0"/>
              <a:t>There are two major leakage in chip, first subthreshold leakage and gate leakage. in the picture, you can see that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74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You may ask me the question what is the leakage?</a:t>
            </a:r>
          </a:p>
          <a:p>
            <a:r>
              <a:rPr lang="en-US" altLang="ko-KR" baseline="0" dirty="0"/>
              <a:t>Leakage power is static power that consume your energy every second. </a:t>
            </a:r>
          </a:p>
          <a:p>
            <a:r>
              <a:rPr lang="en-US" altLang="ko-KR" baseline="0" dirty="0"/>
              <a:t>There are two major leakage in chip, first subthreshold leakage and gate leakage. in the picture, you can see that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10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You may ask me the question what is the leakage?</a:t>
            </a:r>
          </a:p>
          <a:p>
            <a:r>
              <a:rPr lang="en-US" altLang="ko-KR" baseline="0" dirty="0"/>
              <a:t>Leakage power is static power that consume your energy every second. </a:t>
            </a:r>
          </a:p>
          <a:p>
            <a:r>
              <a:rPr lang="en-US" altLang="ko-KR" baseline="0" dirty="0"/>
              <a:t>There are two major leakage in chip, first subthreshold leakage and gate leakage. in the picture, you can see that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74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outline about my presentation, first I will tell you </a:t>
            </a:r>
            <a:r>
              <a:rPr lang="en-US" altLang="ko-KR" dirty="0" err="1"/>
              <a:t>motivation,terminology,methodology,observation,implemenation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396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You may ask me the question what is the leakage?</a:t>
            </a:r>
          </a:p>
          <a:p>
            <a:r>
              <a:rPr lang="en-US" altLang="ko-KR" baseline="0" dirty="0"/>
              <a:t>Leakage power is static power that consume your energy every second. </a:t>
            </a:r>
          </a:p>
          <a:p>
            <a:r>
              <a:rPr lang="en-US" altLang="ko-KR" baseline="0" dirty="0"/>
              <a:t>There are two major leakage in chip, first subthreshold leakage and gate leakage. in the picture, you can see that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912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You may ask me the question what is the leakage?</a:t>
            </a:r>
          </a:p>
          <a:p>
            <a:r>
              <a:rPr lang="en-US" altLang="ko-KR" baseline="0" dirty="0"/>
              <a:t>Leakage power is static power that consume your energy every second. </a:t>
            </a:r>
          </a:p>
          <a:p>
            <a:r>
              <a:rPr lang="en-US" altLang="ko-KR" baseline="0" dirty="0"/>
              <a:t>There are two major leakage in chip, first subthreshold leakage and gate leakage. in the picture, you can see that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58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4725B-1DD9-468F-946B-E11ACF372F9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2D8C03-C6FF-463D-BC92-36767B423730}" type="datetime1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머리글 개체 틀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20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This is my motivation.</a:t>
            </a:r>
          </a:p>
          <a:p>
            <a:r>
              <a:rPr lang="en-US" altLang="ko-KR" baseline="0" dirty="0"/>
              <a:t>the graph show the trend of the chip power consumption. </a:t>
            </a:r>
          </a:p>
          <a:p>
            <a:r>
              <a:rPr lang="en-US" altLang="ko-KR" baseline="0" dirty="0"/>
              <a:t>As you can see, leakage power is critical in chip power over time.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Subthreshold power can be reduced by several methods. I tell you two famous method, one is gated-</a:t>
            </a:r>
            <a:r>
              <a:rPr lang="en-US" altLang="ko-KR" dirty="0" err="1"/>
              <a:t>vdd</a:t>
            </a:r>
            <a:r>
              <a:rPr lang="en-US" altLang="ko-KR" dirty="0"/>
              <a:t> , the other is drowsy cache. </a:t>
            </a:r>
          </a:p>
          <a:p>
            <a:r>
              <a:rPr lang="en-US" altLang="ko-KR" dirty="0"/>
              <a:t>Gated </a:t>
            </a:r>
            <a:r>
              <a:rPr lang="en-US" altLang="ko-KR" dirty="0" err="1"/>
              <a:t>vdd</a:t>
            </a:r>
            <a:r>
              <a:rPr lang="en-US" altLang="ko-KR" dirty="0"/>
              <a:t> can reduce the </a:t>
            </a:r>
            <a:r>
              <a:rPr lang="en-US" altLang="ko-KR" dirty="0" err="1"/>
              <a:t>leakge</a:t>
            </a:r>
            <a:r>
              <a:rPr lang="en-US" altLang="ko-KR" dirty="0"/>
              <a:t> reduction very high, but it destroy the state and increase read time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drowsy</a:t>
            </a:r>
            <a:r>
              <a:rPr lang="ko-KR" altLang="en-US" dirty="0"/>
              <a:t> </a:t>
            </a:r>
            <a:r>
              <a:rPr lang="en-US" altLang="ko-KR" dirty="0"/>
              <a:t>cache</a:t>
            </a:r>
            <a:r>
              <a:rPr lang="ko-KR" altLang="en-US" dirty="0"/>
              <a:t> </a:t>
            </a:r>
            <a:r>
              <a:rPr lang="en-US" altLang="ko-KR" dirty="0"/>
              <a:t>can preserve state, but leakage reduction is low.</a:t>
            </a:r>
          </a:p>
          <a:p>
            <a:r>
              <a:rPr lang="en-US" altLang="ko-KR" dirty="0"/>
              <a:t>I will choose the gated-</a:t>
            </a:r>
            <a:r>
              <a:rPr lang="en-US" altLang="ko-KR" dirty="0" err="1"/>
              <a:t>vdd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308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This is my observation.</a:t>
            </a:r>
          </a:p>
          <a:p>
            <a:r>
              <a:rPr lang="en-US" altLang="ko-KR" baseline="0" dirty="0"/>
              <a:t>I think there are some redundant instruction in the cache.</a:t>
            </a:r>
          </a:p>
          <a:p>
            <a:r>
              <a:rPr lang="en-US" altLang="ko-KR" baseline="0" dirty="0"/>
              <a:t>The picture show the simple direct instruction cache.</a:t>
            </a:r>
          </a:p>
          <a:p>
            <a:r>
              <a:rPr lang="en-US" altLang="ko-KR" baseline="0" dirty="0"/>
              <a:t>The red one and blue one show the redundant. red one repeat four times, blue one repeat three times.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46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My idea is that add small buffer that have original instruction.</a:t>
            </a:r>
          </a:p>
          <a:p>
            <a:r>
              <a:rPr lang="en-US" altLang="ko-KR" baseline="0" dirty="0"/>
              <a:t>And change from the redundant instruction to pointer that point the buffer address.</a:t>
            </a:r>
          </a:p>
          <a:p>
            <a:r>
              <a:rPr lang="en-US" altLang="ko-KR" baseline="0" dirty="0"/>
              <a:t>And then cut the </a:t>
            </a:r>
            <a:r>
              <a:rPr lang="en-US" altLang="ko-KR" baseline="0" dirty="0" err="1"/>
              <a:t>reamin</a:t>
            </a:r>
            <a:r>
              <a:rPr lang="en-US" altLang="ko-KR" baseline="0" dirty="0"/>
              <a:t> bit using gate-</a:t>
            </a:r>
            <a:r>
              <a:rPr lang="en-US" altLang="ko-KR" baseline="0" dirty="0" err="1"/>
              <a:t>vdd</a:t>
            </a:r>
            <a:r>
              <a:rPr lang="en-US" altLang="ko-KR" baseline="0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44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My idea is that add small buffer that have original instruction.</a:t>
            </a:r>
          </a:p>
          <a:p>
            <a:r>
              <a:rPr lang="en-US" altLang="ko-KR" baseline="0" dirty="0"/>
              <a:t>And change from the redundant instruction to pointer that point the buffer address.</a:t>
            </a:r>
          </a:p>
          <a:p>
            <a:r>
              <a:rPr lang="en-US" altLang="ko-KR" baseline="0" dirty="0"/>
              <a:t>And then cut the </a:t>
            </a:r>
            <a:r>
              <a:rPr lang="en-US" altLang="ko-KR" baseline="0" dirty="0" err="1"/>
              <a:t>reamin</a:t>
            </a:r>
            <a:r>
              <a:rPr lang="en-US" altLang="ko-KR" baseline="0" dirty="0"/>
              <a:t> bit using gate-</a:t>
            </a:r>
            <a:r>
              <a:rPr lang="en-US" altLang="ko-KR" baseline="0" dirty="0" err="1"/>
              <a:t>vdd</a:t>
            </a:r>
            <a:r>
              <a:rPr lang="en-US" altLang="ko-KR" baseline="0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785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My idea is that add small buffer that have original instruction.</a:t>
            </a:r>
          </a:p>
          <a:p>
            <a:r>
              <a:rPr lang="en-US" altLang="ko-KR" baseline="0" dirty="0"/>
              <a:t>And change from the redundant instruction to pointer that point the buffer address.</a:t>
            </a:r>
          </a:p>
          <a:p>
            <a:r>
              <a:rPr lang="en-US" altLang="ko-KR" baseline="0" dirty="0"/>
              <a:t>And then cut the </a:t>
            </a:r>
            <a:r>
              <a:rPr lang="en-US" altLang="ko-KR" baseline="0" dirty="0" err="1"/>
              <a:t>reamin</a:t>
            </a:r>
            <a:r>
              <a:rPr lang="en-US" altLang="ko-KR" baseline="0" dirty="0"/>
              <a:t> bit using gate-</a:t>
            </a:r>
            <a:r>
              <a:rPr lang="en-US" altLang="ko-KR" baseline="0" dirty="0" err="1"/>
              <a:t>vdd</a:t>
            </a:r>
            <a:r>
              <a:rPr lang="en-US" altLang="ko-KR" baseline="0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021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My idea is that add small buffer that have original instruction.</a:t>
            </a:r>
          </a:p>
          <a:p>
            <a:r>
              <a:rPr lang="en-US" altLang="ko-KR" baseline="0" dirty="0"/>
              <a:t>And change from the redundant instruction to pointer that point the buffer address.</a:t>
            </a:r>
          </a:p>
          <a:p>
            <a:r>
              <a:rPr lang="en-US" altLang="ko-KR" baseline="0" dirty="0"/>
              <a:t>And then cut the </a:t>
            </a:r>
            <a:r>
              <a:rPr lang="en-US" altLang="ko-KR" baseline="0" dirty="0" err="1"/>
              <a:t>reamin</a:t>
            </a:r>
            <a:r>
              <a:rPr lang="en-US" altLang="ko-KR" baseline="0" dirty="0"/>
              <a:t> bit using gate-</a:t>
            </a:r>
            <a:r>
              <a:rPr lang="en-US" altLang="ko-KR" baseline="0" dirty="0" err="1"/>
              <a:t>vdd</a:t>
            </a:r>
            <a:r>
              <a:rPr lang="en-US" altLang="ko-KR" baseline="0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51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0534-3BFF-4130-A865-0F21A20F32A6}" type="datetime1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90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E686-87B1-41BA-A518-350DB8DEE2EB}" type="datetime1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0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B7A4-43E3-4E2A-9B67-B8CBC0573B3A}" type="datetime1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5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0000"/>
            <a:ext cx="7886700" cy="4788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1E9-85E6-4A01-9069-810C76AE1F25}" type="datetime1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526" y="360000"/>
            <a:ext cx="1438717" cy="4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0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F9AD-C3B1-4F59-B120-3B5E2C7CB63F}" type="datetime1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72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93-F86E-4FD7-AB09-9C77FFFD66C5}" type="datetime1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2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376B-DF3D-4437-A4A0-E42FBF07A4C0}" type="datetime1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21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0DB4-524A-4F9F-8C53-EFAB257387A7}" type="datetime1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36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F3CD-9BC9-4CB6-9A9D-93C5EA3545BD}" type="datetime1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7A4F-6C04-4821-BD9B-7ADD21BBD508}" type="datetime1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1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649E-6D8A-40F6-8243-C08A672FA487}" type="datetime1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11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078CA-C9F6-484F-8FA2-291E6AC5638E}" type="datetime1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79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/>
              <a:t>Leakage reduction </a:t>
            </a:r>
            <a:br>
              <a:rPr lang="en-US" altLang="ko-KR" sz="4400" b="1" dirty="0"/>
            </a:br>
            <a:r>
              <a:rPr lang="en-US" altLang="ko-KR" sz="4400" b="1" dirty="0"/>
              <a:t>in instruction cache</a:t>
            </a:r>
            <a:endParaRPr lang="ko-KR" altLang="en-US" sz="4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/>
              <a:t>Kim, </a:t>
            </a:r>
            <a:r>
              <a:rPr lang="en-US" altLang="ko-KR"/>
              <a:t>Jinkwon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Embedded Computing Lab.</a:t>
            </a:r>
          </a:p>
          <a:p>
            <a:r>
              <a:rPr lang="en-US" altLang="ko-KR" dirty="0"/>
              <a:t>KAIST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234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>
            <a:normAutofit/>
          </a:bodyPr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806117" y="1089056"/>
            <a:ext cx="8031681" cy="352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657526" y="1260000"/>
            <a:ext cx="8328861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Redundant memory can be pipelined easily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Instruction cache latency : 1 cycle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53750" t="23051" r="39699" b="73960"/>
          <a:stretch/>
        </p:blipFill>
        <p:spPr>
          <a:xfrm>
            <a:off x="653002" y="2413000"/>
            <a:ext cx="7728997" cy="105633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87720" y="3451747"/>
            <a:ext cx="1187180" cy="548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L1 cache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2982" y="3700470"/>
            <a:ext cx="86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Fetch 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107" y="2817121"/>
            <a:ext cx="6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cycle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374900" y="3451747"/>
            <a:ext cx="1187180" cy="5487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Redundant memory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2374900" y="4014300"/>
            <a:ext cx="1187180" cy="548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L1 cache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562080" y="4014299"/>
            <a:ext cx="1187180" cy="5487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Redundant memory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3562080" y="4568034"/>
            <a:ext cx="1187180" cy="548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L1 cache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749260" y="5128221"/>
            <a:ext cx="1187180" cy="548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L1 cache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936440" y="5128220"/>
            <a:ext cx="1187180" cy="5487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Redundant memory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26785" y="4193487"/>
            <a:ext cx="86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Fetch 2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2982" y="4760919"/>
            <a:ext cx="86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Fetch 3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6785" y="5307641"/>
            <a:ext cx="86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Fetch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33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>
            <a:normAutofit/>
          </a:bodyPr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806117" y="1089056"/>
            <a:ext cx="8031681" cy="352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657526" y="1260000"/>
            <a:ext cx="8328861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Hit latency tolerance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75278" t="17166" r="4167" b="58874"/>
          <a:stretch/>
        </p:blipFill>
        <p:spPr>
          <a:xfrm>
            <a:off x="497546" y="1892301"/>
            <a:ext cx="8458197" cy="3086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8650" y="5872787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[1] Hong, </a:t>
            </a:r>
            <a:r>
              <a:rPr lang="en-US" altLang="ko-KR" sz="1200" b="1" dirty="0" err="1">
                <a:solidFill>
                  <a:schemeClr val="bg1">
                    <a:lumMod val="65000"/>
                  </a:schemeClr>
                </a:solidFill>
              </a:rPr>
              <a:t>Seokin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, and </a:t>
            </a:r>
            <a:r>
              <a:rPr lang="en-US" altLang="ko-KR" sz="1200" b="1" dirty="0" err="1">
                <a:solidFill>
                  <a:schemeClr val="bg1">
                    <a:lumMod val="65000"/>
                  </a:schemeClr>
                </a:solidFill>
              </a:rPr>
              <a:t>Soontae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 Kim. "AVICA: An access-time variation insensitive L1 cache architecture." Design, Automation &amp; Test in Europe Conference &amp; Exhibition (DATE), 2013. IEEE, 2013.[2] Kim, Nam Sung, et al. "Circuit and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1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>
            <a:normAutofit/>
          </a:bodyPr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2978150" y="3134037"/>
            <a:ext cx="2697480" cy="582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L1 instruction cache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412511" y="5718302"/>
            <a:ext cx="5882640" cy="757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L2 unified cache</a:t>
            </a:r>
            <a:endParaRPr lang="ko-KR" altLang="en-US" dirty="0"/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806117" y="1089056"/>
            <a:ext cx="8031681" cy="352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806117" y="1089056"/>
            <a:ext cx="8328861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Cache miss</a:t>
            </a:r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028950" y="3835658"/>
            <a:ext cx="0" cy="176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</p:cNvCxnSpPr>
          <p:nvPr/>
        </p:nvCxnSpPr>
        <p:spPr>
          <a:xfrm flipV="1">
            <a:off x="5657850" y="4900434"/>
            <a:ext cx="0" cy="69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9931" y="4496795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914900" y="4297165"/>
            <a:ext cx="1485900" cy="53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redundant memory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5643880" y="3780696"/>
            <a:ext cx="0" cy="47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/>
          <p:cNvSpPr/>
          <p:nvPr/>
        </p:nvSpPr>
        <p:spPr>
          <a:xfrm>
            <a:off x="2978150" y="1697591"/>
            <a:ext cx="2697480" cy="582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</a:p>
        </p:txBody>
      </p:sp>
      <p:cxnSp>
        <p:nvCxnSpPr>
          <p:cNvPr id="9" name="직선 화살표 연결선 8"/>
          <p:cNvCxnSpPr>
            <a:cxnSpLocks/>
          </p:cNvCxnSpPr>
          <p:nvPr/>
        </p:nvCxnSpPr>
        <p:spPr>
          <a:xfrm>
            <a:off x="3028950" y="2413000"/>
            <a:ext cx="0" cy="61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5675630" y="5346700"/>
            <a:ext cx="1118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5657850" y="2413000"/>
            <a:ext cx="0" cy="61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794500" y="3032437"/>
            <a:ext cx="0" cy="2314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657850" y="3032437"/>
            <a:ext cx="1136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35662" y="5361116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hit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74426" y="2776851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miss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87876" y="2529239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45684" y="4198936"/>
            <a:ext cx="118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 latency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04219" y="4279514"/>
            <a:ext cx="1278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Associative </a:t>
            </a:r>
          </a:p>
          <a:p>
            <a:pPr algn="ctr"/>
            <a:r>
              <a:rPr lang="en-US" altLang="ko-KR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775631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/>
          <a:p>
            <a:r>
              <a:rPr lang="en-US" altLang="ko-KR" dirty="0"/>
              <a:t>Experimental methodology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1570"/>
            <a:ext cx="7886700" cy="5589906"/>
          </a:xfrm>
        </p:spPr>
        <p:txBody>
          <a:bodyPr/>
          <a:lstStyle/>
          <a:p>
            <a:r>
              <a:rPr lang="en-US" altLang="ko-KR" dirty="0"/>
              <a:t>cacti</a:t>
            </a:r>
          </a:p>
          <a:p>
            <a:pPr marL="0" indent="0">
              <a:buNone/>
            </a:pPr>
            <a:r>
              <a:rPr lang="en-US" altLang="ko-KR" dirty="0"/>
              <a:t>Redundant memory area &amp; access time &amp; power consumption </a:t>
            </a:r>
          </a:p>
          <a:p>
            <a:pPr marL="0" indent="0">
              <a:buNone/>
            </a:pPr>
            <a:r>
              <a:rPr lang="en-US" altLang="ko-KR" dirty="0"/>
              <a:t>Subthreshold leakage in cache cell</a:t>
            </a:r>
          </a:p>
          <a:p>
            <a:pPr marL="0" indent="0">
              <a:buNone/>
            </a:pPr>
            <a:r>
              <a:rPr lang="en-US" altLang="ko-KR" dirty="0"/>
              <a:t>cache area</a:t>
            </a: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433" y="3350339"/>
            <a:ext cx="4007028" cy="25520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8650" y="6199455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[1] Dwivedi, Amit Krishna, and </a:t>
            </a:r>
            <a:r>
              <a:rPr lang="en-US" altLang="ko-KR" sz="1200" b="1" dirty="0" err="1">
                <a:solidFill>
                  <a:schemeClr val="bg1">
                    <a:lumMod val="65000"/>
                  </a:schemeClr>
                </a:solidFill>
              </a:rPr>
              <a:t>Aminul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 Islam. "Nonvolatile and robust design of content addressable memory cell using magnetic tunnel junction at nanoscale regime." IEEE Transactions on Magnetics 51.12 (2015): 1-13.[2] Kim, Nam Sung, et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2544" y="5891678"/>
            <a:ext cx="4674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Block diagram of content addressable memory (CAM) system.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404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/>
          <a:p>
            <a:r>
              <a:rPr lang="en-US" altLang="ko-KR" dirty="0"/>
              <a:t>Experimental methodology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1570"/>
            <a:ext cx="7886700" cy="5589906"/>
          </a:xfrm>
        </p:spPr>
        <p:txBody>
          <a:bodyPr/>
          <a:lstStyle/>
          <a:p>
            <a:r>
              <a:rPr lang="en-US" altLang="ko-KR" dirty="0"/>
              <a:t>cacti</a:t>
            </a: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97904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14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89626"/>
              </p:ext>
            </p:extLst>
          </p:nvPr>
        </p:nvGraphicFramePr>
        <p:xfrm>
          <a:off x="742950" y="1910358"/>
          <a:ext cx="31242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162902399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3420514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parameters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65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22nm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2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Device type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LSTP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79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temperature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340K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79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Machine bits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32bits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1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Voltage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1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pure_cam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5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width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43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output width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0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31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rw_port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74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search_port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5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se_rdport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0907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405023"/>
              </p:ext>
            </p:extLst>
          </p:nvPr>
        </p:nvGraphicFramePr>
        <p:xfrm>
          <a:off x="4730750" y="1906271"/>
          <a:ext cx="3124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162902399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3420514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parameters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65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22nm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2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Device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79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temperature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340K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79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Machine bits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32bits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1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Voltage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1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Cache size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64kb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Cache line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32byte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3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associative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6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5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rw_port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43059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62758" y="1568840"/>
            <a:ext cx="2655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Redundant memory configuration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067226" y="1586898"/>
            <a:ext cx="2451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Instruction cache configuration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068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/>
          <a:p>
            <a:r>
              <a:rPr lang="en-US" altLang="ko-KR" dirty="0"/>
              <a:t>Experimental methodology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600" y="1131570"/>
            <a:ext cx="8394700" cy="5589906"/>
          </a:xfrm>
        </p:spPr>
        <p:txBody>
          <a:bodyPr/>
          <a:lstStyle/>
          <a:p>
            <a:r>
              <a:rPr lang="en-US" altLang="ko-KR" dirty="0"/>
              <a:t>Gem5</a:t>
            </a:r>
          </a:p>
          <a:p>
            <a:pPr marL="0" indent="0">
              <a:buNone/>
            </a:pPr>
            <a:r>
              <a:rPr lang="en-US" altLang="ko-KR" dirty="0"/>
              <a:t>Fast forward 10billion instruction &amp; perform 200 million instruction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get a redundant instruction number in the instruction cache</a:t>
            </a:r>
          </a:p>
          <a:p>
            <a:pPr marL="0" indent="0">
              <a:buNone/>
            </a:pPr>
            <a:r>
              <a:rPr lang="en-US" altLang="ko-KR" dirty="0"/>
              <a:t>2. Get a redundant memory access number (ram mode)</a:t>
            </a:r>
          </a:p>
          <a:p>
            <a:pPr marL="0" indent="0">
              <a:buNone/>
            </a:pPr>
            <a:r>
              <a:rPr lang="en-US" altLang="ko-KR" dirty="0"/>
              <a:t>3. Support pipelined instruction cache.</a:t>
            </a:r>
          </a:p>
          <a:p>
            <a:pPr marL="0" indent="0">
              <a:buNone/>
            </a:pPr>
            <a:r>
              <a:rPr lang="en-US" altLang="ko-KR" dirty="0"/>
              <a:t>4. Support redundant memory latency.</a:t>
            </a: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09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/>
          <a:p>
            <a:r>
              <a:rPr lang="en-US" altLang="ko-KR" dirty="0"/>
              <a:t>Experimental methodology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14170"/>
            <a:ext cx="7886700" cy="4742181"/>
          </a:xfrm>
        </p:spPr>
        <p:txBody>
          <a:bodyPr/>
          <a:lstStyle/>
          <a:p>
            <a:r>
              <a:rPr lang="en-US" altLang="ko-KR" dirty="0"/>
              <a:t>gem5</a:t>
            </a: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16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317248"/>
              </p:ext>
            </p:extLst>
          </p:nvPr>
        </p:nvGraphicFramePr>
        <p:xfrm>
          <a:off x="1212850" y="3114438"/>
          <a:ext cx="62738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16290239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20514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parameters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65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L1 I-cache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64kb,4way,32B line, 1 cycle (2cycle for redundant memory)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L1 </a:t>
                      </a:r>
                      <a:r>
                        <a:rPr lang="en-US" altLang="ko-KR" dirty="0" err="1"/>
                        <a:t>Dcache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64kb,2way,32B line, 2 cycle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Unified L2 cache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2MB/8way/32B line, 12 cycle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3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Clock rate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2Ghz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14087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314700" y="2665081"/>
            <a:ext cx="1618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cache configuration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5118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61770"/>
            <a:ext cx="7886700" cy="5066030"/>
          </a:xfrm>
        </p:spPr>
        <p:txBody>
          <a:bodyPr/>
          <a:lstStyle/>
          <a:p>
            <a:r>
              <a:rPr lang="en-US" altLang="ko-KR" dirty="0"/>
              <a:t>Cacti : redundant memory 256 entry</a:t>
            </a: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17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04844"/>
              </p:ext>
            </p:extLst>
          </p:nvPr>
        </p:nvGraphicFramePr>
        <p:xfrm>
          <a:off x="1866900" y="2510235"/>
          <a:ext cx="44323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160148749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3859516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18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Area (mm^2)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0.00706478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587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 energy (j)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3.99E-13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3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Associative energy (j)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4.61E-12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4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Leakage (W)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6.79E-07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18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Access time (s)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4.86E-10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68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Cycle time (s)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2.94E-10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556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39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1570"/>
            <a:ext cx="7886700" cy="5589906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Energy reduction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Area overhead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Latency overhead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5993" y="2352831"/>
            <a:ext cx="8676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Normalized energy = active ratio + redundant ram mode energy overhead : data cell leakage energy[1]</a:t>
            </a:r>
          </a:p>
          <a:p>
            <a:r>
              <a:rPr lang="en-US" altLang="ko-KR" sz="1600" dirty="0"/>
              <a:t>                                      </a:t>
            </a:r>
            <a:r>
              <a:rPr lang="en-US" altLang="ko-KR" sz="1600" strike="sngStrike" dirty="0">
                <a:solidFill>
                  <a:srgbClr val="FF0000"/>
                </a:solidFill>
              </a:rPr>
              <a:t>+ redundant cam mode energy overhead : data cell leakage energy </a:t>
            </a:r>
          </a:p>
          <a:p>
            <a:r>
              <a:rPr lang="en-US" altLang="ko-KR" sz="1600" dirty="0"/>
              <a:t>                                     </a:t>
            </a:r>
            <a:r>
              <a:rPr lang="en-US" altLang="ko-KR" sz="1600" strike="sngStrike" dirty="0"/>
              <a:t> </a:t>
            </a:r>
            <a:r>
              <a:rPr lang="en-US" altLang="ko-KR" sz="1600" strike="sngStrike" dirty="0">
                <a:solidFill>
                  <a:srgbClr val="FF0000"/>
                </a:solidFill>
              </a:rPr>
              <a:t>+ redundant memory leakage energy : data cell leakage energy</a:t>
            </a:r>
            <a:endParaRPr lang="ko-KR" altLang="en-US" sz="1600" strike="sngStrike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650" y="6199455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[1] </a:t>
            </a:r>
            <a:r>
              <a:rPr lang="en-US" altLang="ko-KR" sz="1200" b="1" dirty="0" err="1">
                <a:solidFill>
                  <a:schemeClr val="bg1">
                    <a:lumMod val="65000"/>
                  </a:schemeClr>
                </a:solidFill>
              </a:rPr>
              <a:t>Kaxiras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ko-KR" sz="1200" b="1" dirty="0" err="1">
                <a:solidFill>
                  <a:schemeClr val="bg1">
                    <a:lumMod val="65000"/>
                  </a:schemeClr>
                </a:solidFill>
              </a:rPr>
              <a:t>Stefanos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ko-KR" sz="1200" b="1" dirty="0" err="1">
                <a:solidFill>
                  <a:schemeClr val="bg1">
                    <a:lumMod val="65000"/>
                  </a:schemeClr>
                </a:solidFill>
              </a:rPr>
              <a:t>Zhigang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 Hu, and Margaret </a:t>
            </a:r>
            <a:r>
              <a:rPr lang="en-US" altLang="ko-KR" sz="1200" b="1" dirty="0" err="1">
                <a:solidFill>
                  <a:schemeClr val="bg1">
                    <a:lumMod val="65000"/>
                  </a:schemeClr>
                </a:solidFill>
              </a:rPr>
              <a:t>Martonosi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. "Cache decay: exploiting generational behavior to reduce cache leakage power." ACM SIGARCH Computer Architecture News 29.2 (2001): 240-251.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2928" y="3943547"/>
            <a:ext cx="8122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Normalized area = (conventional cache area + </a:t>
            </a:r>
            <a:r>
              <a:rPr lang="en-US" altLang="ko-KR" sz="1600" dirty="0">
                <a:solidFill>
                  <a:srgbClr val="FF0000"/>
                </a:solidFill>
              </a:rPr>
              <a:t>data cell area increase (5%)</a:t>
            </a:r>
            <a:r>
              <a:rPr lang="en-US" altLang="ko-KR" sz="1600" dirty="0"/>
              <a:t> )/conventional cache 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28650" y="5374932"/>
            <a:ext cx="7912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Normalized latency = (execution time with redundant memory )/conventional execution time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69089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1570"/>
            <a:ext cx="7886700" cy="5589906"/>
          </a:xfrm>
        </p:spPr>
        <p:txBody>
          <a:bodyPr/>
          <a:lstStyle/>
          <a:p>
            <a:r>
              <a:rPr lang="en-US" altLang="ko-KR" dirty="0"/>
              <a:t>Energy reduction</a:t>
            </a:r>
          </a:p>
          <a:p>
            <a:endParaRPr lang="en-US" altLang="ko-KR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19</a:t>
            </a:fld>
            <a:endParaRPr lang="ko-KR" altLang="en-US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963E7087-C6F9-4D09-B5F3-2E98D77872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637878"/>
              </p:ext>
            </p:extLst>
          </p:nvPr>
        </p:nvGraphicFramePr>
        <p:xfrm>
          <a:off x="1282699" y="1853533"/>
          <a:ext cx="65786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38708" y="5972785"/>
            <a:ext cx="3666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AVG :75% energy reduction 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88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</a:p>
          <a:p>
            <a:r>
              <a:rPr lang="en-US" altLang="ko-KR" dirty="0"/>
              <a:t>Approach</a:t>
            </a:r>
          </a:p>
          <a:p>
            <a:r>
              <a:rPr lang="en-US" altLang="ko-KR" dirty="0"/>
              <a:t>Observation</a:t>
            </a:r>
          </a:p>
          <a:p>
            <a:r>
              <a:rPr lang="en-US" altLang="ko-KR" dirty="0"/>
              <a:t>Implementation</a:t>
            </a:r>
          </a:p>
          <a:p>
            <a:r>
              <a:rPr lang="en-US" altLang="ko-KR" dirty="0"/>
              <a:t>Experimental methodology</a:t>
            </a:r>
          </a:p>
          <a:p>
            <a:r>
              <a:rPr lang="en-US" altLang="ko-KR" dirty="0"/>
              <a:t>Experimental results</a:t>
            </a:r>
          </a:p>
          <a:p>
            <a:r>
              <a:rPr lang="en-US" altLang="ko-KR" dirty="0"/>
              <a:t>Conclusion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112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1570"/>
            <a:ext cx="7886700" cy="5589906"/>
          </a:xfrm>
        </p:spPr>
        <p:txBody>
          <a:bodyPr/>
          <a:lstStyle/>
          <a:p>
            <a:r>
              <a:rPr lang="en-US" altLang="ko-KR" dirty="0"/>
              <a:t>EDA</a:t>
            </a: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20</a:t>
            </a:fld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574F3A33-D0B6-4BDC-A0F5-2D60BBC66C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829170"/>
              </p:ext>
            </p:extLst>
          </p:nvPr>
        </p:nvGraphicFramePr>
        <p:xfrm>
          <a:off x="1444532" y="1781548"/>
          <a:ext cx="6042118" cy="3730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03950" y="5894686"/>
            <a:ext cx="332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AVG :84% EDA reduction 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141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85899"/>
            <a:ext cx="7886700" cy="4870451"/>
          </a:xfrm>
        </p:spPr>
        <p:txBody>
          <a:bodyPr/>
          <a:lstStyle/>
          <a:p>
            <a:r>
              <a:rPr lang="en-US" altLang="ko-KR" dirty="0"/>
              <a:t>As feature size shrink, the leakage power reduction will be more important.</a:t>
            </a:r>
          </a:p>
          <a:p>
            <a:endParaRPr lang="en-US" altLang="ko-KR" dirty="0"/>
          </a:p>
          <a:p>
            <a:r>
              <a:rPr lang="en-US" altLang="ko-KR" dirty="0"/>
              <a:t>Portability : My idea can be applied to drowsy cache, DRI cache.</a:t>
            </a:r>
          </a:p>
          <a:p>
            <a:endParaRPr lang="en-US" altLang="ko-KR" dirty="0"/>
          </a:p>
          <a:p>
            <a:r>
              <a:rPr lang="en-US" altLang="ko-KR" dirty="0"/>
              <a:t>My idea can be optimized with compiler support, cache victim algorithm.</a:t>
            </a: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483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80730" y="2357689"/>
            <a:ext cx="6021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Any Questions?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400397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그림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469" y="298419"/>
            <a:ext cx="1438717" cy="4746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8778" y="243365"/>
            <a:ext cx="4203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Reference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7101" y="1102578"/>
            <a:ext cx="848489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[1] Kim, Nam Sung, et al. "Leakage current: Moore's law meets static power." computer 36.12 (2003): 68-75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Li, Sheng, et al. "CACTI-P: Architecture-level modeling for SRAM-based structures with advanced leakage reduction techniques." Computer-Aided Design (ICCAD), 2011 IEEE/ACM International Conference on. IEEE, 2011.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Powell, Michael, et al. "Gated-V </a:t>
            </a:r>
            <a:r>
              <a:rPr lang="en-US" altLang="ko-KR" sz="1400" dirty="0" err="1">
                <a:latin typeface="+mj-ea"/>
                <a:ea typeface="+mj-ea"/>
              </a:rPr>
              <a:t>dd</a:t>
            </a:r>
            <a:r>
              <a:rPr lang="en-US" altLang="ko-KR" sz="1400" dirty="0">
                <a:latin typeface="+mj-ea"/>
                <a:ea typeface="+mj-ea"/>
              </a:rPr>
              <a:t>: a circuit technique to reduce leakage in deep-submicron cache memories." Proceedings of the 2000 international symposium on Low power electronics and design. ACM, 2000.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Kim, Nam Sung, et al. "Circuit and microarchitectural techniques for reducing cache leakage power." IEEE Transactions on Very Large Scale Integration (VLSI) Systems 12.2 (2004): 167-184.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err="1"/>
              <a:t>Kaxiras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Stefanos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Zhigang</a:t>
            </a:r>
            <a:r>
              <a:rPr lang="en-US" altLang="ko-KR" sz="1600" dirty="0"/>
              <a:t> Hu, and Margaret </a:t>
            </a:r>
            <a:r>
              <a:rPr lang="en-US" altLang="ko-KR" sz="1600" dirty="0" err="1"/>
              <a:t>Martonosi</a:t>
            </a:r>
            <a:r>
              <a:rPr lang="en-US" altLang="ko-KR" sz="1600" dirty="0"/>
              <a:t>. "Cache decay: exploiting generational behavior to reduce cache leakage power." </a:t>
            </a:r>
            <a:r>
              <a:rPr lang="en-US" altLang="ko-KR" sz="1600" i="1" dirty="0"/>
              <a:t>ACM SIGARCH Computer Architecture News</a:t>
            </a:r>
            <a:r>
              <a:rPr lang="en-US" altLang="ko-KR" sz="1600" dirty="0"/>
              <a:t> 29.2 (2001): 240-251.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Ye, </a:t>
            </a:r>
            <a:r>
              <a:rPr lang="en-US" altLang="ko-KR" sz="1600" dirty="0" err="1"/>
              <a:t>Yibin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Shekhar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Borkar</a:t>
            </a:r>
            <a:r>
              <a:rPr lang="en-US" altLang="ko-KR" sz="1600" dirty="0"/>
              <a:t>, and </a:t>
            </a:r>
            <a:r>
              <a:rPr lang="en-US" altLang="ko-KR" sz="1600" dirty="0" err="1"/>
              <a:t>Vivek</a:t>
            </a:r>
            <a:r>
              <a:rPr lang="en-US" altLang="ko-KR" sz="1600" dirty="0"/>
              <a:t> De. "A new technique for standby leakage reduction in high-performance circuits." </a:t>
            </a:r>
            <a:r>
              <a:rPr lang="en-US" altLang="ko-KR" sz="1600" i="1" dirty="0"/>
              <a:t>VLSI Circuits, 1998. Digest of Technical Papers. 1998 Symposium on</a:t>
            </a:r>
            <a:r>
              <a:rPr lang="en-US" altLang="ko-KR" sz="1600" dirty="0"/>
              <a:t>. IEEE, 1998.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Yang, S., et al. "An integrated circuit/architecture approach to reducing leakage in deep-submicron high-performance I-caches." </a:t>
            </a:r>
            <a:r>
              <a:rPr lang="en-US" altLang="ko-KR" sz="1600" i="1" dirty="0"/>
              <a:t>High-Performance Computer Architecture, 2001. HPCA. The Seventh International Symposium on</a:t>
            </a:r>
            <a:r>
              <a:rPr lang="en-US" altLang="ko-KR" sz="1600" dirty="0"/>
              <a:t>. IEEE, 2001.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Hong, </a:t>
            </a:r>
            <a:r>
              <a:rPr lang="en-US" altLang="ko-KR" sz="1400" dirty="0" err="1">
                <a:latin typeface="+mj-ea"/>
                <a:ea typeface="+mj-ea"/>
              </a:rPr>
              <a:t>Seokin</a:t>
            </a:r>
            <a:r>
              <a:rPr lang="en-US" altLang="ko-KR" sz="1400" dirty="0">
                <a:latin typeface="+mj-ea"/>
                <a:ea typeface="+mj-ea"/>
              </a:rPr>
              <a:t>, and </a:t>
            </a:r>
            <a:r>
              <a:rPr lang="en-US" altLang="ko-KR" sz="1400" dirty="0" err="1">
                <a:latin typeface="+mj-ea"/>
                <a:ea typeface="+mj-ea"/>
              </a:rPr>
              <a:t>Soontae</a:t>
            </a:r>
            <a:r>
              <a:rPr lang="en-US" altLang="ko-KR" sz="1400" dirty="0">
                <a:latin typeface="+mj-ea"/>
                <a:ea typeface="+mj-ea"/>
              </a:rPr>
              <a:t> Kim. "AVICA: An access-time variation insensitive L1 cache architecture." Design, Automation &amp; Test in Europe Conference &amp; Exhibition (DATE), 2013. IEEE, 2013.[2] Kim, Nam Sung, et al. "Circuit and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7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40000"/>
            <a:ext cx="7886700" cy="4788000"/>
          </a:xfrm>
        </p:spPr>
        <p:txBody>
          <a:bodyPr/>
          <a:lstStyle/>
          <a:p>
            <a:r>
              <a:rPr lang="en-US" altLang="ko-KR" dirty="0"/>
              <a:t>Leakage power is Critical in chip power [1]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63875" t="27468" r="12750" b="14229"/>
          <a:stretch/>
        </p:blipFill>
        <p:spPr>
          <a:xfrm>
            <a:off x="1760220" y="2028763"/>
            <a:ext cx="5143500" cy="40157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8650" y="5985833"/>
            <a:ext cx="7886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[1] Kim, Nam Sung, et al. "Leakage current: Moore's law meets static power." computer 36.12 (2003): 68-75.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5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09167"/>
            <a:ext cx="7886700" cy="466362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Subthreshold power leakage reduction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C00000"/>
                </a:solidFill>
              </a:rPr>
              <a:t>Gated-</a:t>
            </a:r>
            <a:r>
              <a:rPr lang="en-US" altLang="ko-KR" dirty="0" err="1">
                <a:solidFill>
                  <a:srgbClr val="C00000"/>
                </a:solidFill>
              </a:rPr>
              <a:t>vdd</a:t>
            </a:r>
            <a:r>
              <a:rPr lang="en-US" altLang="ko-KR" dirty="0">
                <a:solidFill>
                  <a:srgbClr val="C00000"/>
                </a:solidFill>
              </a:rPr>
              <a:t>  : destroy the state, leakage reduction high, increase read time [1]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dirty="0"/>
              <a:t>Drowsy cache : state-preserving, leakage reduction low, need wake-up time [2]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28650" y="5872787"/>
            <a:ext cx="788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[1] Powell, Michael, et al. "Gated-V </a:t>
            </a:r>
            <a:r>
              <a:rPr lang="en-US" altLang="ko-KR" sz="1200" b="1" dirty="0" err="1">
                <a:solidFill>
                  <a:schemeClr val="bg1">
                    <a:lumMod val="65000"/>
                  </a:schemeClr>
                </a:solidFill>
              </a:rPr>
              <a:t>dd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: a circuit technique to reduce leakage in deep-submicron cache memories." Proceedings of the 2000 international symposium on Low power electronics and design. ACM, 2000.</a:t>
            </a:r>
          </a:p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[2] Kim, Nam Sung, et al. "Circuit and microarchitectural techniques for reducing cache leakage power." IEEE Transactions on Very Large Scale Integration (VLSI) Systems 12.2 (2004): 167-184.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75625" t="28997" r="7375" b="38125"/>
          <a:stretch/>
        </p:blipFill>
        <p:spPr>
          <a:xfrm>
            <a:off x="165734" y="2826087"/>
            <a:ext cx="4522215" cy="27376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72875" t="25320" r="12875" b="23965"/>
          <a:stretch/>
        </p:blipFill>
        <p:spPr>
          <a:xfrm>
            <a:off x="5116575" y="2616903"/>
            <a:ext cx="2645221" cy="29468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3412" y="5473296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Gated-</a:t>
            </a:r>
            <a:r>
              <a:rPr lang="en-US" altLang="ko-KR" dirty="0" err="1"/>
              <a:t>vdd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02711" y="5512301"/>
            <a:ext cx="147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Drowsy cache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1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>
            <a:normAutofit/>
          </a:bodyPr>
          <a:lstStyle/>
          <a:p>
            <a:r>
              <a:rPr lang="en-US" altLang="ko-KR" dirty="0"/>
              <a:t>Observation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40000"/>
            <a:ext cx="7886700" cy="4788000"/>
          </a:xfrm>
        </p:spPr>
        <p:txBody>
          <a:bodyPr/>
          <a:lstStyle/>
          <a:p>
            <a:r>
              <a:rPr lang="en-US" altLang="ko-KR" dirty="0"/>
              <a:t>Redundant instruction in the cache.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41338"/>
              </p:ext>
            </p:extLst>
          </p:nvPr>
        </p:nvGraphicFramePr>
        <p:xfrm>
          <a:off x="1303020" y="2370446"/>
          <a:ext cx="6926580" cy="291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645">
                  <a:extLst>
                    <a:ext uri="{9D8B030D-6E8A-4147-A177-3AD203B41FA5}">
                      <a16:colId xmlns:a16="http://schemas.microsoft.com/office/drawing/2014/main" val="3203324589"/>
                    </a:ext>
                  </a:extLst>
                </a:gridCol>
                <a:gridCol w="1731645">
                  <a:extLst>
                    <a:ext uri="{9D8B030D-6E8A-4147-A177-3AD203B41FA5}">
                      <a16:colId xmlns:a16="http://schemas.microsoft.com/office/drawing/2014/main" val="3520790076"/>
                    </a:ext>
                  </a:extLst>
                </a:gridCol>
                <a:gridCol w="1731645">
                  <a:extLst>
                    <a:ext uri="{9D8B030D-6E8A-4147-A177-3AD203B41FA5}">
                      <a16:colId xmlns:a16="http://schemas.microsoft.com/office/drawing/2014/main" val="694324005"/>
                    </a:ext>
                  </a:extLst>
                </a:gridCol>
                <a:gridCol w="1731645">
                  <a:extLst>
                    <a:ext uri="{9D8B030D-6E8A-4147-A177-3AD203B41FA5}">
                      <a16:colId xmlns:a16="http://schemas.microsoft.com/office/drawing/2014/main" val="4076401832"/>
                    </a:ext>
                  </a:extLst>
                </a:gridCol>
              </a:tblGrid>
              <a:tr h="395302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 err="1">
                          <a:solidFill>
                            <a:srgbClr val="C00000"/>
                          </a:solidFill>
                        </a:rPr>
                        <a:t>cmp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 r3,#0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 err="1">
                          <a:solidFill>
                            <a:srgbClr val="0070C0"/>
                          </a:solidFill>
                        </a:rPr>
                        <a:t>mov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 r7, #4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mov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r3,r0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push    {r4,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664805"/>
                  </a:ext>
                </a:extLst>
              </a:tr>
              <a:tr h="682303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ldr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[r3, #60]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>
                          <a:solidFill>
                            <a:srgbClr val="C00000"/>
                          </a:solidFill>
                        </a:rPr>
                        <a:t>cmp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 r3,#0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  <a:p>
                      <a:pPr lvl="1" algn="l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sub r1, r1, #1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 err="1">
                          <a:solidFill>
                            <a:srgbClr val="0070C0"/>
                          </a:solidFill>
                        </a:rPr>
                        <a:t>mov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 r7, #4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814570"/>
                  </a:ext>
                </a:extLst>
              </a:tr>
              <a:tr h="682303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pop {r4, pc}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 err="1">
                          <a:solidFill>
                            <a:srgbClr val="0070C0"/>
                          </a:solidFill>
                        </a:rPr>
                        <a:t>mov</a:t>
                      </a:r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 r7, #4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>
                          <a:solidFill>
                            <a:srgbClr val="C00000"/>
                          </a:solidFill>
                        </a:rPr>
                        <a:t>cmp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 r3,#0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  <a:p>
                      <a:pPr lvl="1" algn="l" latinLnBrk="1"/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tst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r2, #8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481475"/>
                  </a:ext>
                </a:extLst>
              </a:tr>
              <a:tr h="682303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mov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#10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mov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r3,r1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  <a:p>
                      <a:pPr lvl="1" algn="l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pt-BR" altLang="ko-KR" b="1" dirty="0">
                          <a:solidFill>
                            <a:schemeClr val="tx1"/>
                          </a:solidFill>
                        </a:rPr>
                        <a:t>andeq   r8, fp, r4, asr #19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>
                          <a:solidFill>
                            <a:srgbClr val="C00000"/>
                          </a:solidFill>
                        </a:rPr>
                        <a:t>cmp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 r3,#0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  <a:p>
                      <a:pPr lvl="1" algn="l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78032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90" y="1895148"/>
            <a:ext cx="126873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Index</a:t>
            </a:r>
          </a:p>
          <a:p>
            <a:pPr algn="r"/>
            <a:r>
              <a:rPr lang="en-US" altLang="ko-KR" sz="4000" dirty="0"/>
              <a:t>0</a:t>
            </a:r>
          </a:p>
          <a:p>
            <a:pPr algn="r"/>
            <a:r>
              <a:rPr lang="en-US" altLang="ko-KR" sz="4000" dirty="0"/>
              <a:t>1</a:t>
            </a:r>
          </a:p>
          <a:p>
            <a:pPr algn="r"/>
            <a:r>
              <a:rPr lang="en-US" altLang="ko-KR" sz="4000" dirty="0"/>
              <a:t>2</a:t>
            </a:r>
          </a:p>
          <a:p>
            <a:pPr algn="r"/>
            <a:r>
              <a:rPr lang="en-US" altLang="ko-KR" sz="4000" dirty="0"/>
              <a:t>3</a:t>
            </a:r>
          </a:p>
          <a:p>
            <a:pPr algn="r"/>
            <a:r>
              <a:rPr lang="en-US" altLang="ko-KR" sz="4000" dirty="0"/>
              <a:t>4</a:t>
            </a:r>
            <a:endParaRPr lang="ko-KR" altLang="en-US" sz="4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3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>
            <a:normAutofit/>
          </a:bodyPr>
          <a:lstStyle/>
          <a:p>
            <a:r>
              <a:rPr lang="en-US" altLang="ko-KR" dirty="0"/>
              <a:t>Observation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117" y="1089056"/>
            <a:ext cx="8328861" cy="4788000"/>
          </a:xfrm>
        </p:spPr>
        <p:txBody>
          <a:bodyPr/>
          <a:lstStyle/>
          <a:p>
            <a:r>
              <a:rPr lang="en-US" altLang="ko-KR" sz="1800" dirty="0"/>
              <a:t>1. add small buffer that have original instruction </a:t>
            </a:r>
          </a:p>
          <a:p>
            <a:r>
              <a:rPr lang="en-US" altLang="ko-KR" sz="1800" dirty="0"/>
              <a:t>2. change from the redundant instruction to pointer that point the address in the buffer</a:t>
            </a:r>
          </a:p>
          <a:p>
            <a:r>
              <a:rPr lang="en-US" altLang="ko-KR" sz="1800" dirty="0"/>
              <a:t>3. cut the remain bit using gate-</a:t>
            </a:r>
            <a:r>
              <a:rPr lang="en-US" altLang="ko-KR" sz="1800" dirty="0" err="1"/>
              <a:t>vdd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906863"/>
              </p:ext>
            </p:extLst>
          </p:nvPr>
        </p:nvGraphicFramePr>
        <p:xfrm>
          <a:off x="1303020" y="2370446"/>
          <a:ext cx="6926580" cy="291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645">
                  <a:extLst>
                    <a:ext uri="{9D8B030D-6E8A-4147-A177-3AD203B41FA5}">
                      <a16:colId xmlns:a16="http://schemas.microsoft.com/office/drawing/2014/main" val="3203324589"/>
                    </a:ext>
                  </a:extLst>
                </a:gridCol>
                <a:gridCol w="1731645">
                  <a:extLst>
                    <a:ext uri="{9D8B030D-6E8A-4147-A177-3AD203B41FA5}">
                      <a16:colId xmlns:a16="http://schemas.microsoft.com/office/drawing/2014/main" val="3520790076"/>
                    </a:ext>
                  </a:extLst>
                </a:gridCol>
                <a:gridCol w="1731645">
                  <a:extLst>
                    <a:ext uri="{9D8B030D-6E8A-4147-A177-3AD203B41FA5}">
                      <a16:colId xmlns:a16="http://schemas.microsoft.com/office/drawing/2014/main" val="694324005"/>
                    </a:ext>
                  </a:extLst>
                </a:gridCol>
                <a:gridCol w="1731645">
                  <a:extLst>
                    <a:ext uri="{9D8B030D-6E8A-4147-A177-3AD203B41FA5}">
                      <a16:colId xmlns:a16="http://schemas.microsoft.com/office/drawing/2014/main" val="4076401832"/>
                    </a:ext>
                  </a:extLst>
                </a:gridCol>
              </a:tblGrid>
              <a:tr h="395302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trike="sngStrike" dirty="0" err="1">
                          <a:solidFill>
                            <a:srgbClr val="C00000"/>
                          </a:solidFill>
                        </a:rPr>
                        <a:t>cmp</a:t>
                      </a:r>
                      <a:r>
                        <a:rPr lang="en-US" altLang="ko-KR" b="1" strike="sngStrike" dirty="0">
                          <a:solidFill>
                            <a:srgbClr val="C00000"/>
                          </a:solidFill>
                        </a:rPr>
                        <a:t> r3,#0</a:t>
                      </a:r>
                    </a:p>
                    <a:p>
                      <a:pPr lvl="1" algn="l" latinLnBrk="1"/>
                      <a:r>
                        <a:rPr lang="en-US" altLang="ko-KR" b="1" strike="noStrike" dirty="0">
                          <a:solidFill>
                            <a:srgbClr val="C00000"/>
                          </a:solidFill>
                        </a:rPr>
                        <a:t>pointer   0</a:t>
                      </a:r>
                      <a:endParaRPr lang="ko-KR" altLang="en-US" b="1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trike="sngStrike" dirty="0" err="1">
                          <a:solidFill>
                            <a:srgbClr val="0070C0"/>
                          </a:solidFill>
                        </a:rPr>
                        <a:t>mov</a:t>
                      </a:r>
                      <a:r>
                        <a:rPr lang="en-US" altLang="ko-KR" b="1" strike="sngStrike" dirty="0">
                          <a:solidFill>
                            <a:srgbClr val="0070C0"/>
                          </a:solidFill>
                        </a:rPr>
                        <a:t> r7, #4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trike="noStrike" dirty="0">
                          <a:solidFill>
                            <a:srgbClr val="0070C0"/>
                          </a:solidFill>
                        </a:rPr>
                        <a:t>pointer   1</a:t>
                      </a:r>
                      <a:endParaRPr lang="ko-KR" altLang="en-US" b="1" strike="noStrike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mov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r3,r0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push    {r4,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664805"/>
                  </a:ext>
                </a:extLst>
              </a:tr>
              <a:tr h="682303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ldr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[r3, #60]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trike="sngStrike" dirty="0" err="1">
                          <a:solidFill>
                            <a:srgbClr val="C00000"/>
                          </a:solidFill>
                        </a:rPr>
                        <a:t>cmp</a:t>
                      </a:r>
                      <a:r>
                        <a:rPr lang="en-US" altLang="ko-KR" b="1" strike="sngStrike" dirty="0">
                          <a:solidFill>
                            <a:srgbClr val="C00000"/>
                          </a:solidFill>
                        </a:rPr>
                        <a:t> r3,#0</a:t>
                      </a:r>
                      <a:endParaRPr lang="ko-KR" altLang="en-US" b="1" strike="sngStrike" dirty="0">
                        <a:solidFill>
                          <a:srgbClr val="C00000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trike="noStrike" dirty="0">
                          <a:solidFill>
                            <a:srgbClr val="C00000"/>
                          </a:solidFill>
                        </a:rPr>
                        <a:t>pointer   0</a:t>
                      </a:r>
                      <a:endParaRPr lang="ko-KR" altLang="en-US" b="1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sub r1, r1, #1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trike="sngStrike" dirty="0" err="1">
                          <a:solidFill>
                            <a:srgbClr val="0070C0"/>
                          </a:solidFill>
                        </a:rPr>
                        <a:t>mov</a:t>
                      </a:r>
                      <a:r>
                        <a:rPr lang="en-US" altLang="ko-KR" b="1" strike="sngStrike" dirty="0">
                          <a:solidFill>
                            <a:srgbClr val="0070C0"/>
                          </a:solidFill>
                        </a:rPr>
                        <a:t> r7, #4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trike="noStrike" dirty="0">
                          <a:solidFill>
                            <a:srgbClr val="0070C0"/>
                          </a:solidFill>
                        </a:rPr>
                        <a:t>pointer    1</a:t>
                      </a:r>
                      <a:endParaRPr lang="ko-KR" altLang="en-US" b="1" strike="noStrike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814570"/>
                  </a:ext>
                </a:extLst>
              </a:tr>
              <a:tr h="682303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pop {r4, pc}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trike="sngStrike" dirty="0" err="1">
                          <a:solidFill>
                            <a:srgbClr val="0070C0"/>
                          </a:solidFill>
                        </a:rPr>
                        <a:t>mov</a:t>
                      </a:r>
                      <a:r>
                        <a:rPr lang="en-US" altLang="ko-KR" b="1" strike="sngStrike" dirty="0">
                          <a:solidFill>
                            <a:srgbClr val="0070C0"/>
                          </a:solidFill>
                        </a:rPr>
                        <a:t> r7, #4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trike="noStrike" dirty="0">
                          <a:solidFill>
                            <a:srgbClr val="0070C0"/>
                          </a:solidFill>
                        </a:rPr>
                        <a:t>pointer   1</a:t>
                      </a:r>
                      <a:endParaRPr lang="ko-KR" altLang="en-US" b="1" strike="noStrike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trike="sngStrike" dirty="0" err="1">
                          <a:solidFill>
                            <a:srgbClr val="C00000"/>
                          </a:solidFill>
                        </a:rPr>
                        <a:t>cmp</a:t>
                      </a:r>
                      <a:r>
                        <a:rPr lang="en-US" altLang="ko-KR" b="1" strike="sngStrike" dirty="0">
                          <a:solidFill>
                            <a:srgbClr val="C00000"/>
                          </a:solidFill>
                        </a:rPr>
                        <a:t> r3,#0</a:t>
                      </a:r>
                      <a:endParaRPr lang="ko-KR" altLang="en-US" b="1" strike="sngStrike" dirty="0">
                        <a:solidFill>
                          <a:srgbClr val="C00000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trike="noStrike" dirty="0">
                          <a:solidFill>
                            <a:srgbClr val="C00000"/>
                          </a:solidFill>
                        </a:rPr>
                        <a:t>pointer   0</a:t>
                      </a:r>
                      <a:endParaRPr lang="ko-KR" altLang="en-US" b="1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tst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r2, #8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481475"/>
                  </a:ext>
                </a:extLst>
              </a:tr>
              <a:tr h="682303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mov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#10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mov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r3,r1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  <a:p>
                      <a:pPr lvl="1" algn="l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pt-BR" altLang="ko-KR" b="1" dirty="0">
                          <a:solidFill>
                            <a:schemeClr val="tx1"/>
                          </a:solidFill>
                        </a:rPr>
                        <a:t>andeq   r8, fp, r4, asr #19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trike="sngStrike" dirty="0" err="1">
                          <a:solidFill>
                            <a:srgbClr val="C00000"/>
                          </a:solidFill>
                        </a:rPr>
                        <a:t>cmp</a:t>
                      </a:r>
                      <a:r>
                        <a:rPr lang="en-US" altLang="ko-KR" b="1" strike="sngStrike" dirty="0">
                          <a:solidFill>
                            <a:srgbClr val="C00000"/>
                          </a:solidFill>
                        </a:rPr>
                        <a:t> r3,#0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b="1" strike="noStrike" dirty="0">
                          <a:solidFill>
                            <a:srgbClr val="C00000"/>
                          </a:solidFill>
                        </a:rPr>
                        <a:t>pointer   0</a:t>
                      </a:r>
                      <a:endParaRPr lang="ko-KR" altLang="en-US" b="1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78032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90" y="1895148"/>
            <a:ext cx="126873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Index</a:t>
            </a:r>
          </a:p>
          <a:p>
            <a:pPr algn="r"/>
            <a:r>
              <a:rPr lang="en-US" altLang="ko-KR" sz="4000" dirty="0"/>
              <a:t>0</a:t>
            </a:r>
          </a:p>
          <a:p>
            <a:pPr algn="r"/>
            <a:r>
              <a:rPr lang="en-US" altLang="ko-KR" sz="4000" dirty="0"/>
              <a:t>1</a:t>
            </a:r>
          </a:p>
          <a:p>
            <a:pPr algn="r"/>
            <a:r>
              <a:rPr lang="en-US" altLang="ko-KR" sz="4000" dirty="0"/>
              <a:t>2</a:t>
            </a:r>
          </a:p>
          <a:p>
            <a:pPr algn="r"/>
            <a:r>
              <a:rPr lang="en-US" altLang="ko-KR" sz="4000" dirty="0"/>
              <a:t>3</a:t>
            </a:r>
          </a:p>
          <a:p>
            <a:pPr algn="r"/>
            <a:r>
              <a:rPr lang="en-US" altLang="ko-KR" sz="4000" dirty="0"/>
              <a:t>4</a:t>
            </a:r>
            <a:endParaRPr lang="ko-KR" altLang="en-US" sz="4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56293"/>
              </p:ext>
            </p:extLst>
          </p:nvPr>
        </p:nvGraphicFramePr>
        <p:xfrm>
          <a:off x="7608570" y="5632600"/>
          <a:ext cx="1242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060">
                  <a:extLst>
                    <a:ext uri="{9D8B030D-6E8A-4147-A177-3AD203B41FA5}">
                      <a16:colId xmlns:a16="http://schemas.microsoft.com/office/drawing/2014/main" val="4076311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C00000"/>
                          </a:solidFill>
                        </a:rPr>
                        <a:t>cmp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 r3,#0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71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0070C0"/>
                          </a:solidFill>
                        </a:rPr>
                        <a:t>mov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 r7,#4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735433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2286000" y="2983230"/>
            <a:ext cx="5322570" cy="2880857"/>
            <a:chOff x="2286000" y="2983230"/>
            <a:chExt cx="5322570" cy="2880857"/>
          </a:xfrm>
        </p:grpSpPr>
        <p:cxnSp>
          <p:nvCxnSpPr>
            <p:cNvPr id="7" name="직선 화살표 연결선 6"/>
            <p:cNvCxnSpPr>
              <a:cxnSpLocks/>
            </p:cNvCxnSpPr>
            <p:nvPr/>
          </p:nvCxnSpPr>
          <p:spPr>
            <a:xfrm>
              <a:off x="2286000" y="5864087"/>
              <a:ext cx="532257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cxnSpLocks/>
            </p:cNvCxnSpPr>
            <p:nvPr/>
          </p:nvCxnSpPr>
          <p:spPr>
            <a:xfrm>
              <a:off x="2286000" y="2983230"/>
              <a:ext cx="0" cy="288085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4055165" y="3714750"/>
              <a:ext cx="0" cy="214933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cxnSpLocks/>
            </p:cNvCxnSpPr>
            <p:nvPr/>
          </p:nvCxnSpPr>
          <p:spPr>
            <a:xfrm>
              <a:off x="5744817" y="4377690"/>
              <a:ext cx="0" cy="148639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7285383" y="5289532"/>
              <a:ext cx="0" cy="57455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4378353" y="2983230"/>
            <a:ext cx="3230218" cy="3218787"/>
            <a:chOff x="4403035" y="2983230"/>
            <a:chExt cx="3205535" cy="3218787"/>
          </a:xfrm>
        </p:grpSpPr>
        <p:cxnSp>
          <p:nvCxnSpPr>
            <p:cNvPr id="21" name="직선 화살표 연결선 20"/>
            <p:cNvCxnSpPr>
              <a:cxnSpLocks/>
            </p:cNvCxnSpPr>
            <p:nvPr/>
          </p:nvCxnSpPr>
          <p:spPr>
            <a:xfrm>
              <a:off x="4403035" y="6202017"/>
              <a:ext cx="320553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cxnSpLocks/>
            </p:cNvCxnSpPr>
            <p:nvPr/>
          </p:nvCxnSpPr>
          <p:spPr>
            <a:xfrm>
              <a:off x="4572000" y="2983230"/>
              <a:ext cx="0" cy="32187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cxnSpLocks/>
            </p:cNvCxnSpPr>
            <p:nvPr/>
          </p:nvCxnSpPr>
          <p:spPr>
            <a:xfrm>
              <a:off x="4403035" y="4377690"/>
              <a:ext cx="0" cy="182432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cxnSpLocks/>
            </p:cNvCxnSpPr>
            <p:nvPr/>
          </p:nvCxnSpPr>
          <p:spPr>
            <a:xfrm>
              <a:off x="7056783" y="3714750"/>
              <a:ext cx="0" cy="248726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99606" y="5267347"/>
            <a:ext cx="205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Redundant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80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>
            <a:normAutofit/>
          </a:bodyPr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806117" y="1089056"/>
            <a:ext cx="8031681" cy="352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806117" y="1568351"/>
            <a:ext cx="8121983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		Select redundant instruction algorithm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Step 1. Extract the text section from the file </a:t>
            </a:r>
          </a:p>
          <a:p>
            <a:pPr marL="0" indent="0">
              <a:buNone/>
            </a:pPr>
            <a:r>
              <a:rPr lang="en-US" altLang="ko-KR" sz="2000" dirty="0"/>
              <a:t>Step 2. read all instruction in the text section.</a:t>
            </a:r>
          </a:p>
          <a:p>
            <a:pPr marL="0" indent="0">
              <a:buNone/>
            </a:pPr>
            <a:r>
              <a:rPr lang="en-US" altLang="ko-KR" sz="2000" dirty="0"/>
              <a:t>Step 3. sort them by the frequency.</a:t>
            </a:r>
          </a:p>
          <a:p>
            <a:pPr marL="0" indent="0">
              <a:buNone/>
            </a:pPr>
            <a:r>
              <a:rPr lang="en-US" altLang="ko-KR" sz="2000" dirty="0"/>
              <a:t>Step 4. choose the instruction based on the higher frequency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Before run the program, the redundant memory  should be filled with</a:t>
            </a:r>
            <a:r>
              <a:rPr lang="ko-KR" altLang="en-US" sz="2000" dirty="0"/>
              <a:t> </a:t>
            </a:r>
            <a:r>
              <a:rPr lang="en-US" altLang="ko-KR" sz="2000" dirty="0"/>
              <a:t>the chosen instruction.</a:t>
            </a:r>
            <a:endParaRPr lang="en-US" altLang="ko-KR" sz="32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253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>
            <a:normAutofit/>
          </a:bodyPr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137059" y="1393854"/>
            <a:ext cx="8031681" cy="352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ko-KR" dirty="0"/>
              <a:t>Static result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9557F5FC-4A41-4200-8E0C-499895FDB4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39733"/>
              </p:ext>
            </p:extLst>
          </p:nvPr>
        </p:nvGraphicFramePr>
        <p:xfrm>
          <a:off x="628650" y="1737364"/>
          <a:ext cx="5877835" cy="430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066811"/>
              </p:ext>
            </p:extLst>
          </p:nvPr>
        </p:nvGraphicFramePr>
        <p:xfrm>
          <a:off x="6593650" y="2791384"/>
          <a:ext cx="2374900" cy="2131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3024837981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496775466"/>
                    </a:ext>
                  </a:extLst>
                </a:gridCol>
              </a:tblGrid>
              <a:tr h="355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size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Avg</a:t>
                      </a:r>
                      <a:r>
                        <a:rPr lang="en-US" altLang="ko-KR" sz="1400" dirty="0"/>
                        <a:t> rate(%)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939559"/>
                  </a:ext>
                </a:extLst>
              </a:tr>
              <a:tr h="355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23.4947464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822423102"/>
                  </a:ext>
                </a:extLst>
              </a:tr>
              <a:tr h="355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29.36233409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303357262"/>
                  </a:ext>
                </a:extLst>
              </a:tr>
              <a:tr h="355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36.21439912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72813889"/>
                  </a:ext>
                </a:extLst>
              </a:tr>
              <a:tr h="355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43.92585357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086385136"/>
                  </a:ext>
                </a:extLst>
              </a:tr>
              <a:tr h="355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2048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52.46381816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4912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20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>
            <a:normAutofit/>
          </a:bodyPr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3036337" y="4797809"/>
            <a:ext cx="2697480" cy="582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L1 instruction cache</a:t>
            </a:r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806117" y="1089056"/>
            <a:ext cx="8031681" cy="352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806117" y="1170034"/>
            <a:ext cx="8328861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Cache hit</a:t>
            </a:r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31" name="사각형: 둥근 모서리 30"/>
          <p:cNvSpPr/>
          <p:nvPr/>
        </p:nvSpPr>
        <p:spPr>
          <a:xfrm>
            <a:off x="3036337" y="1825958"/>
            <a:ext cx="2697480" cy="582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392170" y="2493010"/>
            <a:ext cx="0" cy="220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5733817" y="3956050"/>
            <a:ext cx="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003800" y="3317756"/>
            <a:ext cx="1485900" cy="535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redundant memory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cxnSpLocks/>
          </p:cNvCxnSpPr>
          <p:nvPr/>
        </p:nvCxnSpPr>
        <p:spPr>
          <a:xfrm flipH="1" flipV="1">
            <a:off x="5733817" y="2493010"/>
            <a:ext cx="12933" cy="72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82319" y="3419346"/>
            <a:ext cx="900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</a:p>
          <a:p>
            <a:r>
              <a:rPr lang="en-US" altLang="ko-KR" dirty="0"/>
              <a:t>Index 0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529192"/>
              </p:ext>
            </p:extLst>
          </p:nvPr>
        </p:nvGraphicFramePr>
        <p:xfrm>
          <a:off x="1034082" y="5517112"/>
          <a:ext cx="69265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645">
                  <a:extLst>
                    <a:ext uri="{9D8B030D-6E8A-4147-A177-3AD203B41FA5}">
                      <a16:colId xmlns:a16="http://schemas.microsoft.com/office/drawing/2014/main" val="2194450578"/>
                    </a:ext>
                  </a:extLst>
                </a:gridCol>
                <a:gridCol w="1731645">
                  <a:extLst>
                    <a:ext uri="{9D8B030D-6E8A-4147-A177-3AD203B41FA5}">
                      <a16:colId xmlns:a16="http://schemas.microsoft.com/office/drawing/2014/main" val="3915054196"/>
                    </a:ext>
                  </a:extLst>
                </a:gridCol>
                <a:gridCol w="1731645">
                  <a:extLst>
                    <a:ext uri="{9D8B030D-6E8A-4147-A177-3AD203B41FA5}">
                      <a16:colId xmlns:a16="http://schemas.microsoft.com/office/drawing/2014/main" val="1093291989"/>
                    </a:ext>
                  </a:extLst>
                </a:gridCol>
                <a:gridCol w="1731645">
                  <a:extLst>
                    <a:ext uri="{9D8B030D-6E8A-4147-A177-3AD203B41FA5}">
                      <a16:colId xmlns:a16="http://schemas.microsoft.com/office/drawing/2014/main" val="2083882026"/>
                    </a:ext>
                  </a:extLst>
                </a:gridCol>
              </a:tblGrid>
              <a:tr h="395302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trike="sngStrike" dirty="0" err="1">
                          <a:solidFill>
                            <a:srgbClr val="C00000"/>
                          </a:solidFill>
                        </a:rPr>
                        <a:t>cmp</a:t>
                      </a:r>
                      <a:r>
                        <a:rPr lang="en-US" altLang="ko-KR" b="1" strike="sngStrike" dirty="0">
                          <a:solidFill>
                            <a:srgbClr val="C00000"/>
                          </a:solidFill>
                        </a:rPr>
                        <a:t> r3,#0</a:t>
                      </a:r>
                    </a:p>
                    <a:p>
                      <a:pPr lvl="1" algn="l" latinLnBrk="1"/>
                      <a:r>
                        <a:rPr lang="en-US" altLang="ko-KR" b="1" strike="noStrike" dirty="0">
                          <a:solidFill>
                            <a:srgbClr val="C00000"/>
                          </a:solidFill>
                        </a:rPr>
                        <a:t>pointer   0</a:t>
                      </a:r>
                      <a:endParaRPr lang="ko-KR" altLang="en-US" b="1" strike="noStrik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strike="sngStrike" dirty="0" err="1">
                          <a:solidFill>
                            <a:srgbClr val="0070C0"/>
                          </a:solidFill>
                        </a:rPr>
                        <a:t>mov</a:t>
                      </a:r>
                      <a:r>
                        <a:rPr lang="en-US" altLang="ko-KR" b="1" strike="sngStrike" dirty="0">
                          <a:solidFill>
                            <a:srgbClr val="0070C0"/>
                          </a:solidFill>
                        </a:rPr>
                        <a:t> r7, #4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trike="noStrike" dirty="0">
                          <a:solidFill>
                            <a:srgbClr val="0070C0"/>
                          </a:solidFill>
                        </a:rPr>
                        <a:t>pointer   1</a:t>
                      </a:r>
                      <a:endParaRPr lang="ko-KR" altLang="en-US" b="1" strike="noStrike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mov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r3,r0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push    {r4,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707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6667167" y="3234680"/>
            <a:ext cx="1697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1 latency</a:t>
            </a:r>
          </a:p>
          <a:p>
            <a:r>
              <a:rPr lang="en-US" altLang="ko-KR" dirty="0"/>
              <a:t>with multiport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65538" y="448997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-215931" y="5279215"/>
            <a:ext cx="12687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      Index</a:t>
            </a:r>
          </a:p>
          <a:p>
            <a:pPr algn="r"/>
            <a:r>
              <a:rPr lang="en-US" altLang="ko-KR" sz="2800" dirty="0"/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917614" y="3389227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Plain read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21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8074</TotalTime>
  <Words>2147</Words>
  <Application>Microsoft Office PowerPoint</Application>
  <PresentationFormat>화면 슬라이드 쇼(4:3)</PresentationFormat>
  <Paragraphs>400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Wingdings</vt:lpstr>
      <vt:lpstr>Office 테마</vt:lpstr>
      <vt:lpstr>Leakage reduction  in instruction cache</vt:lpstr>
      <vt:lpstr>Outline</vt:lpstr>
      <vt:lpstr>Motivation</vt:lpstr>
      <vt:lpstr>Approach</vt:lpstr>
      <vt:lpstr>Observation</vt:lpstr>
      <vt:lpstr>Observation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Experimental methodology</vt:lpstr>
      <vt:lpstr>Experimental methodology</vt:lpstr>
      <vt:lpstr>Experimental methodology</vt:lpstr>
      <vt:lpstr>Experimental methodology</vt:lpstr>
      <vt:lpstr>Experimental results</vt:lpstr>
      <vt:lpstr>Experimental results</vt:lpstr>
      <vt:lpstr>Experimental results</vt:lpstr>
      <vt:lpstr>Experimental results</vt:lpstr>
      <vt:lpstr>Conclusion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Pattern Encoding  for Endurance Enhancement  in NAND Flash memory</dc:title>
  <dc:creator>wonyoung Lee</dc:creator>
  <cp:lastModifiedBy>김진권</cp:lastModifiedBy>
  <cp:revision>409</cp:revision>
  <dcterms:created xsi:type="dcterms:W3CDTF">2015-04-12T11:10:25Z</dcterms:created>
  <dcterms:modified xsi:type="dcterms:W3CDTF">2017-06-06T17:02:59Z</dcterms:modified>
</cp:coreProperties>
</file>