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3" r:id="rId16"/>
    <p:sldId id="297" r:id="rId17"/>
    <p:sldId id="300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312" r:id="rId28"/>
    <p:sldId id="313" r:id="rId29"/>
    <p:sldId id="310" r:id="rId3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6/11/2017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11 Convolution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2,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557717"/>
            <a:ext cx="518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Programming Massively Parallel Processors, Kirk and </a:t>
            </a:r>
            <a:r>
              <a:rPr lang="en-US" altLang="ko-KR" sz="1400" dirty="0" err="1">
                <a:latin typeface="+mn-lt"/>
              </a:rPr>
              <a:t>Hwu</a:t>
            </a:r>
            <a:endParaRPr lang="en-US" altLang="ko-KR" sz="1400" dirty="0">
              <a:latin typeface="+mn-lt"/>
            </a:endParaRPr>
          </a:p>
          <a:p>
            <a:r>
              <a:rPr lang="en-US" altLang="ko-KR" sz="1400" dirty="0">
                <a:latin typeface="+mn-lt"/>
              </a:rPr>
              <a:t>       and Image Convolution with CUDA, </a:t>
            </a:r>
            <a:r>
              <a:rPr lang="en-US" altLang="ko-KR" sz="1400" dirty="0" err="1">
                <a:latin typeface="+mn-lt"/>
              </a:rPr>
              <a:t>V.Podlozhnyuk,NVIDIA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60438"/>
          </a:xfrm>
        </p:spPr>
        <p:txBody>
          <a:bodyPr/>
          <a:lstStyle/>
          <a:p>
            <a:r>
              <a:rPr lang="en-US" altLang="ko-KR" dirty="0"/>
              <a:t>CUDA Memory Model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0007"/>
            <a:ext cx="57435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6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 and </a:t>
            </a:r>
            <a:r>
              <a:rPr lang="en-US" altLang="ko-KR" dirty="0" err="1"/>
              <a:t>Cacheing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Convolution:</a:t>
            </a:r>
          </a:p>
          <a:p>
            <a:pPr marL="0" indent="0">
              <a:buNone/>
            </a:pPr>
            <a:r>
              <a:rPr lang="en-US" altLang="ko-KR" dirty="0"/>
              <a:t>	-size of the Mask G is small</a:t>
            </a:r>
          </a:p>
          <a:p>
            <a:pPr marL="0" indent="0">
              <a:buNone/>
            </a:pPr>
            <a:r>
              <a:rPr lang="en-US" altLang="ko-KR" dirty="0"/>
              <a:t>	-the values of G array are not changed 	during the execution of kernel.</a:t>
            </a:r>
          </a:p>
          <a:p>
            <a:pPr marL="0" indent="0">
              <a:buNone/>
            </a:pPr>
            <a:r>
              <a:rPr lang="en-US" altLang="ko-KR" dirty="0"/>
              <a:t>	-all threads need to access the mask 	elements.</a:t>
            </a:r>
          </a:p>
          <a:p>
            <a:pPr marL="0" indent="0">
              <a:buNone/>
            </a:pPr>
            <a:r>
              <a:rPr lang="en-US" altLang="ko-KR" dirty="0"/>
              <a:t>	-all threads access the mask G elements in 	the same order.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02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446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Constant Memory:  A read-only special purpose memory accessible  uniformly by threads in a warp.</a:t>
            </a:r>
          </a:p>
          <a:p>
            <a:r>
              <a:rPr lang="en-US" altLang="ko-KR" sz="2400" dirty="0"/>
              <a:t>It is read-only for kernels, the host can read and write it.</a:t>
            </a:r>
          </a:p>
          <a:p>
            <a:r>
              <a:rPr lang="en-US" altLang="ko-KR" sz="2400" dirty="0"/>
              <a:t>It is in device DRAM and has a dedicated on-chip cache whose size is 64KB per SM.</a:t>
            </a:r>
          </a:p>
          <a:p>
            <a:r>
              <a:rPr lang="en-US" altLang="ko-KR" sz="2400" dirty="0"/>
              <a:t>It is best if all threads in a warp access the same location in constant memory. Accesses to different addresses by threads within a warp are serialized.</a:t>
            </a:r>
          </a:p>
          <a:p>
            <a:r>
              <a:rPr lang="en-US" altLang="ko-KR" sz="2400" dirty="0">
                <a:solidFill>
                  <a:srgbClr val="0070C0"/>
                </a:solidFill>
              </a:rPr>
              <a:t>Constant memory variable qualifier: It must be declared in global scope. It can be accessible from all threads within a grid and from the host through runtime functions.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   __constant__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70C0"/>
                </a:solidFill>
              </a:rPr>
              <a:t>  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8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constant memory variable initialization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cudaError_t</a:t>
            </a:r>
            <a:r>
              <a:rPr lang="en-US" altLang="ko-KR" dirty="0"/>
              <a:t> </a:t>
            </a:r>
            <a:r>
              <a:rPr lang="en-US" altLang="ko-KR" dirty="0" err="1"/>
              <a:t>cudaMemcpyToSymbol</a:t>
            </a:r>
            <a:r>
              <a:rPr lang="en-US" altLang="ko-KR" dirty="0"/>
              <a:t>(</a:t>
            </a:r>
            <a:r>
              <a:rPr lang="en-US" altLang="ko-KR" dirty="0" err="1"/>
              <a:t>const</a:t>
            </a:r>
            <a:r>
              <a:rPr lang="en-US" altLang="ko-KR" dirty="0"/>
              <a:t> void *symbol, </a:t>
            </a:r>
            <a:r>
              <a:rPr lang="en-US" altLang="ko-KR" dirty="0" err="1"/>
              <a:t>const</a:t>
            </a:r>
            <a:r>
              <a:rPr lang="en-US" altLang="ko-KR" dirty="0"/>
              <a:t> void *</a:t>
            </a:r>
            <a:r>
              <a:rPr lang="en-US" altLang="ko-KR" dirty="0" err="1"/>
              <a:t>src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count, </a:t>
            </a:r>
            <a:r>
              <a:rPr lang="en-US" altLang="ko-KR" dirty="0" err="1"/>
              <a:t>size_t</a:t>
            </a:r>
            <a:r>
              <a:rPr lang="en-US" altLang="ko-KR" dirty="0"/>
              <a:t> offset, </a:t>
            </a:r>
            <a:r>
              <a:rPr lang="en-US" altLang="ko-KR" dirty="0" err="1"/>
              <a:t>cudaMemcpyKind</a:t>
            </a:r>
            <a:r>
              <a:rPr lang="en-US" altLang="ko-KR" dirty="0"/>
              <a:t> kind)</a:t>
            </a:r>
          </a:p>
          <a:p>
            <a:pPr marL="0" indent="0">
              <a:buNone/>
            </a:pPr>
            <a:r>
              <a:rPr lang="en-US" altLang="ko-KR" dirty="0"/>
              <a:t>//copy the data pointed to by </a:t>
            </a:r>
            <a:r>
              <a:rPr lang="en-US" altLang="ko-KR" dirty="0" err="1"/>
              <a:t>src</a:t>
            </a:r>
            <a:r>
              <a:rPr lang="en-US" altLang="ko-KR" dirty="0"/>
              <a:t> to the constant memory location specified by symbol on the device.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8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memory for the mask 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2816" y="1556792"/>
            <a:ext cx="1026063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/>
              <a:t>#define </a:t>
            </a:r>
            <a:r>
              <a:rPr lang="en-US" altLang="ko-KR" sz="2800" dirty="0" err="1"/>
              <a:t>mask_size</a:t>
            </a:r>
            <a:r>
              <a:rPr lang="en-US" altLang="ko-KR" sz="2800" dirty="0"/>
              <a:t> 5;</a:t>
            </a:r>
          </a:p>
          <a:p>
            <a:pPr marL="0" indent="0">
              <a:buNone/>
            </a:pPr>
            <a:r>
              <a:rPr lang="en-US" altLang="ko-KR" sz="2800" dirty="0"/>
              <a:t>__constant__ float G[</a:t>
            </a:r>
            <a:r>
              <a:rPr lang="en-US" altLang="ko-KR" sz="2800" dirty="0" err="1"/>
              <a:t>mask_size</a:t>
            </a:r>
            <a:r>
              <a:rPr lang="en-US" altLang="ko-KR" sz="2800" dirty="0"/>
              <a:t>];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 err="1"/>
              <a:t>cudaMemcpyToSymbol</a:t>
            </a:r>
            <a:r>
              <a:rPr lang="en-US" altLang="ko-KR" sz="2800" dirty="0"/>
              <a:t>(G, </a:t>
            </a:r>
            <a:r>
              <a:rPr lang="en-US" altLang="ko-KR" sz="2800" dirty="0" err="1"/>
              <a:t>host_G,mask_size</a:t>
            </a:r>
            <a:r>
              <a:rPr lang="en-US" altLang="ko-KR" sz="2800" dirty="0"/>
              <a:t>*</a:t>
            </a:r>
            <a:r>
              <a:rPr lang="en-US" altLang="ko-KR" sz="2800" dirty="0" err="1"/>
              <a:t>sizeof</a:t>
            </a:r>
            <a:r>
              <a:rPr lang="en-US" altLang="ko-KR" sz="2800" dirty="0"/>
              <a:t>(float));</a:t>
            </a:r>
          </a:p>
          <a:p>
            <a:pPr marL="0" indent="0">
              <a:buNone/>
            </a:pPr>
            <a:r>
              <a:rPr lang="en-US" altLang="ko-KR" sz="2800" dirty="0"/>
              <a:t>//</a:t>
            </a:r>
            <a:r>
              <a:rPr lang="en-US" altLang="ko-KR" sz="2800" dirty="0" err="1"/>
              <a:t>host_G</a:t>
            </a:r>
            <a:r>
              <a:rPr lang="en-US" altLang="ko-KR" sz="2800" dirty="0"/>
              <a:t>: G array in the host memory.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843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Threads collaborate to load input elements onto an on-chip memory and access the on-chip memory for their subsequent use of these elements.</a:t>
            </a:r>
          </a:p>
          <a:p>
            <a:r>
              <a:rPr lang="en-US" altLang="ko-KR" dirty="0"/>
              <a:t>Assume that each thread calculates one output, H[i]. A block with 1024 threads can process up to 1024 data elements.</a:t>
            </a:r>
          </a:p>
          <a:p>
            <a:r>
              <a:rPr lang="en-US" altLang="ko-KR" dirty="0"/>
              <a:t>Output tile: the collection of output elements processed by each block.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6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Purpose: Reducing the total number of global memory accesses.</a:t>
            </a:r>
          </a:p>
          <a:p>
            <a:r>
              <a:rPr lang="en-US" altLang="ko-KR" sz="2800" dirty="0" err="1"/>
              <a:t>mask_size</a:t>
            </a:r>
            <a:r>
              <a:rPr lang="en-US" altLang="ko-KR" sz="2800" dirty="0"/>
              <a:t>: 2n+1, an odd number.</a:t>
            </a:r>
          </a:p>
          <a:p>
            <a:r>
              <a:rPr lang="en-US" altLang="ko-KR" sz="2800" dirty="0"/>
              <a:t>halo elements: the elements that are involved in multiple tiles and loaded by multiple blocks.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7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tile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905300"/>
              </p:ext>
            </p:extLst>
          </p:nvPr>
        </p:nvGraphicFramePr>
        <p:xfrm>
          <a:off x="395536" y="184482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68027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146802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F[15]</a:t>
            </a:r>
            <a:endParaRPr lang="ko-KR" altLang="en-US" sz="1400" dirty="0">
              <a:latin typeface="+mn-lt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10821"/>
              </p:ext>
            </p:extLst>
          </p:nvPr>
        </p:nvGraphicFramePr>
        <p:xfrm>
          <a:off x="1763688" y="2780928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77279"/>
              </p:ext>
            </p:extLst>
          </p:nvPr>
        </p:nvGraphicFramePr>
        <p:xfrm>
          <a:off x="1763688" y="3573016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18143"/>
              </p:ext>
            </p:extLst>
          </p:nvPr>
        </p:nvGraphicFramePr>
        <p:xfrm>
          <a:off x="1763688" y="4365104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2235"/>
              </p:ext>
            </p:extLst>
          </p:nvPr>
        </p:nvGraphicFramePr>
        <p:xfrm>
          <a:off x="1763688" y="5157192"/>
          <a:ext cx="410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0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1560" y="278092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0</a:t>
            </a:r>
            <a:endParaRPr lang="ko-KR" altLang="en-US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Tile 1</a:t>
            </a:r>
            <a:endParaRPr lang="ko-KR" alt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2</a:t>
            </a:r>
            <a:endParaRPr lang="ko-KR" altLang="en-US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628" y="52291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Tile 3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H[0]~H[3]</a:t>
            </a:r>
            <a:endParaRPr lang="ko-KR" alt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51676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H[12]~H[15]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821" y="2319361"/>
            <a:ext cx="16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0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9792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1</a:t>
            </a:r>
            <a:endParaRPr lang="ko-KR" altLang="en-US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4008" y="22768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2</a:t>
            </a:r>
            <a:endParaRPr lang="ko-KR" alt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2240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 3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417716" y="2204864"/>
            <a:ext cx="1354084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275856" y="2204864"/>
            <a:ext cx="720080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417717" y="2646204"/>
            <a:ext cx="1354084" cy="638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0770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ghost 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60032" y="5032920"/>
            <a:ext cx="1354084" cy="638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4048" y="5198421"/>
            <a:ext cx="121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ghost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17717" y="3438292"/>
            <a:ext cx="1354084" cy="638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860032" y="2615426"/>
            <a:ext cx="1354084" cy="638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69022" y="283324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halo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59501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lt"/>
              </a:rPr>
              <a:t>halo</a:t>
            </a:r>
            <a:endParaRPr lang="ko-KR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09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Input tile is loaded into shared memory</a:t>
            </a:r>
          </a:p>
          <a:p>
            <a:pPr marL="0" indent="0">
              <a:buNone/>
            </a:pPr>
            <a:r>
              <a:rPr lang="en-US" altLang="ko-KR" sz="2400" dirty="0"/>
              <a:t>__shared__ float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[tile_size+mask_size-1];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Loading the left halo element: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 = (blockIdx.x-1)*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if(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 &gt;=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-n){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-(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-n)]=</a:t>
            </a:r>
          </a:p>
          <a:p>
            <a:pPr marL="0" indent="0"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&lt;0</a:t>
            </a:r>
            <a:r>
              <a:rPr lang="en-US" altLang="ko-KR" sz="2400"/>
              <a:t>)?0:F[</a:t>
            </a:r>
            <a:r>
              <a:rPr lang="en-US" altLang="ko-KR" sz="2400" dirty="0" err="1"/>
              <a:t>halo_index_left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646658"/>
            <a:ext cx="154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H(m)=</a:t>
            </a:r>
            <a:endParaRPr lang="ko-KR" altLang="en-US" sz="32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81309"/>
            <a:ext cx="4838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2646658"/>
            <a:ext cx="507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(F*G)(m)=∑F(n)G(m-n)</a:t>
            </a:r>
            <a:endParaRPr lang="ko-KR" altLang="en-US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3038" y="296982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n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34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Loading the center elements of the input tile: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n+threadIdx.x</a:t>
            </a:r>
            <a:r>
              <a:rPr lang="en-US" altLang="ko-KR" sz="2400" dirty="0"/>
              <a:t>]=F[</a:t>
            </a:r>
            <a:r>
              <a:rPr lang="en-US" altLang="ko-KR" sz="2400" dirty="0" err="1"/>
              <a:t>blockIdx.x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Loading the right halo elements: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=(blockIdx.x+1)*</a:t>
            </a:r>
            <a:r>
              <a:rPr lang="en-US" altLang="ko-KR" sz="2400" dirty="0" err="1"/>
              <a:t>blockDim.x+threadIdx.x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if(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&lt;n){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n+blockDim.x+threadIdx.x</a:t>
            </a:r>
            <a:r>
              <a:rPr lang="en-US" altLang="ko-KR" sz="2400" dirty="0"/>
              <a:t>]=</a:t>
            </a:r>
          </a:p>
          <a:p>
            <a:pPr marL="0" indent="0">
              <a:buNone/>
            </a:pPr>
            <a:r>
              <a:rPr lang="en-US" altLang="ko-KR" sz="2400" dirty="0"/>
              <a:t>		(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&gt;=</a:t>
            </a:r>
            <a:r>
              <a:rPr lang="en-US" altLang="ko-KR" sz="2400" dirty="0" err="1"/>
              <a:t>data_size</a:t>
            </a:r>
            <a:r>
              <a:rPr lang="en-US" altLang="ko-KR" sz="2400" dirty="0"/>
              <a:t>)?0:F[</a:t>
            </a:r>
            <a:r>
              <a:rPr lang="en-US" altLang="ko-KR" sz="2400" dirty="0" err="1"/>
              <a:t>halo_index_right</a:t>
            </a:r>
            <a:r>
              <a:rPr lang="en-US" altLang="ko-KR" sz="2400" dirty="0"/>
              <a:t>];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1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9793088" cy="4525963"/>
          </a:xfrm>
        </p:spPr>
        <p:txBody>
          <a:bodyPr/>
          <a:lstStyle/>
          <a:p>
            <a:r>
              <a:rPr lang="en-US" altLang="ko-KR" sz="2400" dirty="0"/>
              <a:t>Each thread will use</a:t>
            </a:r>
          </a:p>
          <a:p>
            <a:pPr marL="0" indent="0">
              <a:buNone/>
            </a:pP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</a:t>
            </a:r>
            <a:r>
              <a:rPr lang="en-US" altLang="ko-KR" sz="2400" dirty="0"/>
              <a:t>] ~ 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[threadIdx.x+Mask_size-1]</a:t>
            </a:r>
          </a:p>
          <a:p>
            <a:pPr marL="0" indent="0">
              <a:buNone/>
            </a:pPr>
            <a:r>
              <a:rPr lang="en-US" altLang="ko-KR" sz="2400" dirty="0"/>
              <a:t>					</a:t>
            </a:r>
          </a:p>
          <a:p>
            <a:r>
              <a:rPr lang="en-US" altLang="ko-KR" sz="2400" dirty="0"/>
              <a:t>Convolution Calculation:</a:t>
            </a:r>
          </a:p>
          <a:p>
            <a:pPr marL="0" indent="0">
              <a:buNone/>
            </a:pPr>
            <a:r>
              <a:rPr lang="en-US" altLang="ko-KR" sz="2400" dirty="0"/>
              <a:t> float 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=0;</a:t>
            </a:r>
          </a:p>
          <a:p>
            <a:pPr marL="0" indent="0">
              <a:buNone/>
            </a:pPr>
            <a:r>
              <a:rPr lang="en-US" altLang="ko-KR" sz="2400" dirty="0"/>
              <a:t> 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j=0;j&lt;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j++</a:t>
            </a:r>
            <a:r>
              <a:rPr lang="en-US" altLang="ko-KR" sz="2400" dirty="0"/>
              <a:t>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+=</a:t>
            </a:r>
            <a:r>
              <a:rPr lang="en-US" altLang="ko-KR" sz="2400" dirty="0" err="1"/>
              <a:t>F_sm</a:t>
            </a:r>
            <a:r>
              <a:rPr lang="en-US" altLang="ko-KR" sz="2400" dirty="0"/>
              <a:t>[</a:t>
            </a:r>
            <a:r>
              <a:rPr lang="en-US" altLang="ko-KR" sz="2400" dirty="0" err="1"/>
              <a:t>threadIdx.x+j</a:t>
            </a:r>
            <a:r>
              <a:rPr lang="en-US" altLang="ko-KR" sz="2400" dirty="0"/>
              <a:t>]*G[j];</a:t>
            </a:r>
          </a:p>
          <a:p>
            <a:pPr marL="0" indent="0">
              <a:buNone/>
            </a:pPr>
            <a:r>
              <a:rPr lang="en-US" altLang="ko-KR" sz="2400" dirty="0"/>
              <a:t> }</a:t>
            </a:r>
          </a:p>
          <a:p>
            <a:pPr marL="0" indent="0">
              <a:buNone/>
            </a:pPr>
            <a:r>
              <a:rPr lang="en-US" altLang="ko-KR" sz="2400" dirty="0"/>
              <a:t> H[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</a:t>
            </a:r>
            <a:r>
              <a:rPr lang="en-US" altLang="ko-KR" sz="2400" dirty="0" err="1"/>
              <a:t>Hvalue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182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Naïve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For thread blocks that do not handle ghost elements:</a:t>
            </a:r>
          </a:p>
          <a:p>
            <a:pPr marL="0" indent="0">
              <a:buNone/>
            </a:pPr>
            <a:r>
              <a:rPr lang="en-US" altLang="ko-KR" sz="2400" dirty="0"/>
              <a:t>    The number of F elements accessed by each thread is 	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Thus,the</a:t>
            </a:r>
            <a:r>
              <a:rPr lang="en-US" altLang="ko-KR" sz="2400" dirty="0"/>
              <a:t> total number of F elements accessed by each thread 	block is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*</a:t>
            </a:r>
            <a:r>
              <a:rPr lang="en-US" altLang="ko-KR" sz="2400" dirty="0" err="1"/>
              <a:t>mask_size</a:t>
            </a:r>
            <a:r>
              <a:rPr lang="en-US" altLang="ko-KR" sz="2400" dirty="0"/>
              <a:t>( =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*(2n+1)).</a:t>
            </a:r>
          </a:p>
          <a:p>
            <a:r>
              <a:rPr lang="en-US" altLang="ko-KR" sz="2400" dirty="0"/>
              <a:t>For the first and last blocks, the threads that handle ghost elements:</a:t>
            </a:r>
          </a:p>
          <a:p>
            <a:pPr marL="0" indent="0">
              <a:buNone/>
            </a:pPr>
            <a:r>
              <a:rPr lang="en-US" altLang="ko-KR" sz="2400" dirty="0"/>
              <a:t>    No memory access is done for the ghost elements, which reduce 	the number of memory accesses.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310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</a:t>
            </a:r>
            <a:r>
              <a:rPr lang="en-US" altLang="ko-KR" dirty="0" err="1"/>
              <a:t>Convoluton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127678"/>
              </p:ext>
            </p:extLst>
          </p:nvPr>
        </p:nvGraphicFramePr>
        <p:xfrm>
          <a:off x="1187624" y="1988840"/>
          <a:ext cx="6059016" cy="5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9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F[0]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F[1]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F[2]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F[3]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F[4]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F[5]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F[6]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F[7]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1187624" y="2996952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691680" y="3300395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54891" y="429309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98843" y="544522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267744" y="364502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71800" y="4005064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23928" y="465313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27984" y="5013176"/>
            <a:ext cx="25202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04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H[0]</a:t>
            </a:r>
            <a:endParaRPr lang="ko-KR" alt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3108550"/>
            <a:ext cx="12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H[1]</a:t>
            </a:r>
            <a:endParaRPr lang="ko-KR" alt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3477882"/>
            <a:ext cx="648072" cy="38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H[2]</a:t>
            </a:r>
            <a:endParaRPr lang="ko-KR" alt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68344" y="52292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H[7]</a:t>
            </a:r>
            <a:endParaRPr lang="ko-KR" altLang="en-US" dirty="0">
              <a:latin typeface="+mn-lt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475656" y="2492896"/>
            <a:ext cx="0" cy="50405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979712" y="2492896"/>
            <a:ext cx="0" cy="80032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447764" y="2492896"/>
            <a:ext cx="0" cy="11521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40152" y="2492896"/>
            <a:ext cx="72008" cy="29523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444208" y="2492896"/>
            <a:ext cx="72008" cy="29209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948264" y="2492896"/>
            <a:ext cx="72008" cy="295232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4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Tiled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ko-KR" sz="2400" dirty="0"/>
              <a:t>Number of ghost elements is n, and the number of threads that use each of these ghost elements is 1,2,3,…,n= n(n+1)/2.</a:t>
            </a:r>
          </a:p>
          <a:p>
            <a:r>
              <a:rPr lang="en-US" altLang="ko-KR" sz="2400" dirty="0"/>
              <a:t>The number of accesses avoided due to ghost elements is n(n+1).</a:t>
            </a:r>
          </a:p>
          <a:p>
            <a:r>
              <a:rPr lang="en-US" altLang="ko-KR" sz="2400" dirty="0"/>
              <a:t>Total number of memory accesses for F by tiled kernel:</a:t>
            </a:r>
          </a:p>
          <a:p>
            <a:pPr marL="0" indent="0">
              <a:buNone/>
            </a:pPr>
            <a:r>
              <a:rPr lang="en-US" altLang="ko-KR" sz="2400" dirty="0"/>
              <a:t>    For the internal thread blocks, we have to load (blockDim.x+2n)   </a:t>
            </a:r>
          </a:p>
          <a:p>
            <a:pPr marL="0" indent="0">
              <a:buNone/>
            </a:pPr>
            <a:r>
              <a:rPr lang="en-US" altLang="ko-KR" sz="2400" dirty="0"/>
              <a:t>    F-element to the shared memory,</a:t>
            </a:r>
          </a:p>
          <a:p>
            <a:pPr marL="0" indent="0">
              <a:buNone/>
            </a:pPr>
            <a:r>
              <a:rPr lang="en-US" altLang="ko-KR" sz="2400" dirty="0"/>
              <a:t>    For the boundary thread blocks, we have to load (</a:t>
            </a:r>
            <a:r>
              <a:rPr lang="en-US" altLang="ko-KR" sz="2400" dirty="0" err="1"/>
              <a:t>blockDim.x+n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F-element to the shared memory.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84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Ratio of Memory accesses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For internal thread blocks,</a:t>
            </a:r>
          </a:p>
          <a:p>
            <a:pPr marL="0" indent="0">
              <a:buNone/>
            </a:pPr>
            <a:r>
              <a:rPr lang="en-US" altLang="ko-KR" sz="2400" b="1" dirty="0"/>
              <a:t>	[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*(2n+1)]/(blockDim.x+2n).</a:t>
            </a:r>
          </a:p>
          <a:p>
            <a:r>
              <a:rPr lang="en-US" altLang="ko-KR" sz="2400" b="1" dirty="0"/>
              <a:t>For the boundary blocks,</a:t>
            </a:r>
          </a:p>
          <a:p>
            <a:pPr marL="0" indent="0">
              <a:buNone/>
            </a:pPr>
            <a:r>
              <a:rPr lang="en-US" altLang="ko-KR" sz="2400" b="1" dirty="0"/>
              <a:t>	[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*(2n+1)-n(n+1)/2]/(</a:t>
            </a:r>
            <a:r>
              <a:rPr lang="en-US" altLang="ko-KR" sz="2400" b="1" dirty="0" err="1"/>
              <a:t>blockDim.x+n</a:t>
            </a:r>
            <a:r>
              <a:rPr lang="en-US" altLang="ko-KR" sz="2400" b="1" dirty="0"/>
              <a:t>).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en-US" altLang="ko-KR" sz="2400" b="1" dirty="0"/>
              <a:t>In general </a:t>
            </a:r>
            <a:r>
              <a:rPr lang="en-US" altLang="ko-KR" sz="2400" b="1" dirty="0" err="1"/>
              <a:t>blockDim.x</a:t>
            </a:r>
            <a:r>
              <a:rPr lang="en-US" altLang="ko-KR" sz="2400" b="1" dirty="0"/>
              <a:t> is much </a:t>
            </a:r>
            <a:r>
              <a:rPr lang="en-US" altLang="ko-KR" sz="2400" b="1" dirty="0" err="1"/>
              <a:t>much</a:t>
            </a:r>
            <a:r>
              <a:rPr lang="en-US" altLang="ko-KR" sz="2400" b="1" dirty="0"/>
              <a:t> larger than n,</a:t>
            </a:r>
          </a:p>
          <a:p>
            <a:pPr marL="0" indent="0">
              <a:buNone/>
            </a:pPr>
            <a:r>
              <a:rPr lang="en-US" altLang="ko-KR" sz="2400" b="1" dirty="0"/>
              <a:t>    above ratios can be approximated by (2n+1)=</a:t>
            </a:r>
            <a:r>
              <a:rPr lang="en-US" altLang="ko-KR" sz="2400" b="1" dirty="0" err="1"/>
              <a:t>mask_size</a:t>
            </a:r>
            <a:r>
              <a:rPr lang="en-US" altLang="ko-KR" sz="2400" b="1" dirty="0"/>
              <a:t>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042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Matrix Multiplication with CUDA, Robert Hochberg,2012: 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Deep Learning Tutorial, Pater Sadowski,2015: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Renard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Image Processing with </a:t>
            </a:r>
            <a:r>
              <a:rPr lang="en-US" altLang="ko-KR" sz="2000" dirty="0" err="1"/>
              <a:t>CUDA,Jia</a:t>
            </a:r>
            <a:r>
              <a:rPr lang="en-US" altLang="ko-KR" sz="2000" dirty="0"/>
              <a:t> Tse,2006: </a:t>
            </a:r>
            <a:r>
              <a:rPr lang="ko-KR" altLang="en-US" sz="2000" dirty="0"/>
              <a:t>기세환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Image Convolution with </a:t>
            </a:r>
            <a:r>
              <a:rPr lang="en-US" altLang="ko-KR" sz="2000" dirty="0" err="1"/>
              <a:t>CUDA,Victor</a:t>
            </a:r>
            <a:r>
              <a:rPr lang="en-US" altLang="ko-KR" sz="2000" dirty="0"/>
              <a:t> Podlozhnyuk,2007: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NVIDIA Profiler User’s Guide, NVIDIA: </a:t>
            </a:r>
            <a:r>
              <a:rPr lang="ko-KR" altLang="en-US" sz="2000" dirty="0"/>
              <a:t>강상훈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Optimizing Matrix Transpose in CUDA,NVIDIA:</a:t>
            </a:r>
            <a:r>
              <a:rPr lang="ko-KR" altLang="en-US" sz="2000" dirty="0"/>
              <a:t>김혜지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GPU performance analysis and optimization by </a:t>
            </a:r>
            <a:r>
              <a:rPr lang="en-US" altLang="ko-KR" sz="2000" dirty="0" err="1"/>
              <a:t>Paulius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Micikevicius</a:t>
            </a:r>
            <a:r>
              <a:rPr lang="en-US" altLang="ko-KR" sz="2000" dirty="0"/>
              <a:t>, NVIDIA: </a:t>
            </a:r>
            <a:r>
              <a:rPr lang="ko-KR" altLang="en-US" sz="2000" dirty="0"/>
              <a:t>이진수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Optimizing for CUDA by Andreas </a:t>
            </a:r>
            <a:r>
              <a:rPr lang="en-US" altLang="ko-KR" sz="2000" dirty="0" err="1"/>
              <a:t>Moshovos</a:t>
            </a:r>
            <a:r>
              <a:rPr lang="en-US" altLang="ko-KR" sz="2000" dirty="0"/>
              <a:t>: </a:t>
            </a:r>
            <a:r>
              <a:rPr lang="ko-KR" altLang="en-US" sz="2000" dirty="0"/>
              <a:t>김세연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Numerical Solution of Partial Differential Equations :</a:t>
            </a:r>
            <a:r>
              <a:rPr lang="ko-KR" altLang="en-US" sz="2000" dirty="0"/>
              <a:t>한승열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CUDA Accelerated Monte-Carlo For </a:t>
            </a:r>
            <a:r>
              <a:rPr lang="en-US" altLang="ko-KR" sz="2000" dirty="0" err="1"/>
              <a:t>HPC,Andrew</a:t>
            </a:r>
            <a:r>
              <a:rPr lang="en-US" altLang="ko-KR" sz="2000" dirty="0"/>
              <a:t> Sheppard: </a:t>
            </a:r>
            <a:r>
              <a:rPr lang="ko-KR" altLang="en-US" sz="2000" dirty="0"/>
              <a:t>김영석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569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11. Accelerating Genetic Algorithm Using GPGPU and CUDA,R.S. Singh et al.</a:t>
            </a:r>
          </a:p>
          <a:p>
            <a:pPr marL="0" indent="0">
              <a:buNone/>
            </a:pPr>
            <a:r>
              <a:rPr lang="en-US" altLang="ko-KR" sz="2000" dirty="0"/>
              <a:t>       :</a:t>
            </a:r>
            <a:r>
              <a:rPr lang="ko-KR" altLang="en-US" sz="2000" dirty="0"/>
              <a:t>김용신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12. Accelerating Steady-State Genetic Algorithms based on CUDA : </a:t>
            </a:r>
            <a:r>
              <a:rPr lang="ko-KR" altLang="en-US" sz="2000" dirty="0"/>
              <a:t>김훈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13. Introducing NVIDIA </a:t>
            </a:r>
            <a:r>
              <a:rPr lang="en-US" altLang="ko-KR" sz="2000" dirty="0" err="1"/>
              <a:t>cuDNN</a:t>
            </a:r>
            <a:r>
              <a:rPr lang="en-US" altLang="ko-KR" sz="2000" dirty="0"/>
              <a:t>, Sharan </a:t>
            </a:r>
            <a:r>
              <a:rPr lang="en-US" altLang="ko-KR" sz="2000" dirty="0" err="1"/>
              <a:t>Chetlur</a:t>
            </a:r>
            <a:r>
              <a:rPr lang="en-US" altLang="ko-KR" sz="2000" dirty="0"/>
              <a:t>: </a:t>
            </a:r>
            <a:r>
              <a:rPr lang="ko-KR" altLang="en-US" sz="2000" dirty="0"/>
              <a:t>김재엽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14. Deep Learning, Alison B Lowndes, NVIDIA: 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15. Fast Fourier Transform and CUFFT Library:  </a:t>
            </a:r>
            <a:r>
              <a:rPr lang="ko-KR" altLang="en-US" sz="2000" dirty="0"/>
              <a:t>서준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16.</a:t>
            </a:r>
            <a:r>
              <a:rPr lang="en-US" altLang="ko-KR" sz="2000" b="1" dirty="0"/>
              <a:t> </a:t>
            </a:r>
            <a:r>
              <a:rPr lang="en-US" altLang="ko-KR" sz="2000" dirty="0"/>
              <a:t>Sparse Matrix-Vector Product and CUDA : </a:t>
            </a:r>
            <a:r>
              <a:rPr lang="ko-KR" altLang="en-US" sz="2000" dirty="0"/>
              <a:t>이준희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904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/>
              <a:t>Topics to be covered</a:t>
            </a:r>
            <a:br>
              <a:rPr lang="en-US" altLang="ko-KR" sz="3200" dirty="0"/>
            </a:b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484784"/>
            <a:ext cx="4752528" cy="4525963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altLang="ko-KR" sz="2400" b="1" dirty="0"/>
              <a:t>1. Introduction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2. CUDA C Programming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3. CUDA Execution Model I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4. CUDA Execution Model II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5. CUDA Memory Architecture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6. CUDA Global Memory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7. CUDA Shared Memory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8. Parallel Reduction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9. Streams and Events</a:t>
            </a:r>
            <a:endParaRPr lang="ko-KR" altLang="ko-KR" sz="2400" b="1" dirty="0"/>
          </a:p>
          <a:p>
            <a:pPr marL="0" indent="0" fontAlgn="ctr">
              <a:buNone/>
            </a:pPr>
            <a:r>
              <a:rPr lang="en-US" altLang="ko-KR" sz="2400" b="1" dirty="0"/>
              <a:t>10. CUDA Instructions</a:t>
            </a:r>
            <a:endParaRPr lang="ko-KR" altLang="ko-KR" sz="2400" b="1" dirty="0"/>
          </a:p>
          <a:p>
            <a:pPr marL="0" indent="0" fontAlgn="ctr">
              <a:buNone/>
            </a:pPr>
            <a:endParaRPr lang="ko-KR" altLang="ko-KR" dirty="0"/>
          </a:p>
          <a:p>
            <a:pPr marL="0" indent="0" fontAlgn="ctr">
              <a:buNone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1557156"/>
            <a:ext cx="5148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altLang="ko-KR" sz="2400" b="1" dirty="0">
                <a:latin typeface="+mn-lt"/>
              </a:rPr>
              <a:t>11. Convolution</a:t>
            </a:r>
            <a:endParaRPr lang="ko-KR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12. CUDA Parallel Prefix Sum</a:t>
            </a:r>
          </a:p>
          <a:p>
            <a:pPr fontAlgn="ctr"/>
            <a:r>
              <a:rPr lang="en-US" altLang="ko-KR" sz="2400" b="1" dirty="0">
                <a:latin typeface="+mn-lt"/>
              </a:rPr>
              <a:t>13. Sparse Matrix-Vector Multiplication</a:t>
            </a:r>
          </a:p>
          <a:p>
            <a:pPr fontAlgn="ctr"/>
            <a:r>
              <a:rPr lang="en-US" altLang="ko-KR" sz="2400" b="1" dirty="0">
                <a:latin typeface="+mn-lt"/>
              </a:rPr>
              <a:t>14. Introduction to </a:t>
            </a:r>
            <a:r>
              <a:rPr lang="en-US" altLang="ko-KR" sz="2400" b="1" dirty="0" err="1">
                <a:latin typeface="+mn-lt"/>
              </a:rPr>
              <a:t>OpenACC</a:t>
            </a:r>
            <a:endParaRPr lang="en-US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15. Introduction to </a:t>
            </a:r>
            <a:r>
              <a:rPr lang="en-US" altLang="ko-KR" sz="2400" b="1" dirty="0" err="1">
                <a:latin typeface="+mn-lt"/>
              </a:rPr>
              <a:t>OpenCL</a:t>
            </a:r>
            <a:endParaRPr lang="en-US" altLang="ko-KR" sz="2400" b="1" dirty="0">
              <a:latin typeface="+mn-lt"/>
            </a:endParaRPr>
          </a:p>
          <a:p>
            <a:pPr fontAlgn="ctr"/>
            <a:r>
              <a:rPr lang="en-US" altLang="ko-KR" sz="2400" b="1" dirty="0">
                <a:latin typeface="+mn-lt"/>
              </a:rPr>
              <a:t>16. CUDA and MPI</a:t>
            </a:r>
          </a:p>
          <a:p>
            <a:pPr fontAlgn="ctr"/>
            <a:r>
              <a:rPr lang="en-US" altLang="ko-KR" sz="2400" b="1" dirty="0">
                <a:latin typeface="+mn-lt"/>
              </a:rPr>
              <a:t>17. CUDA Thrust Template Library</a:t>
            </a:r>
          </a:p>
          <a:p>
            <a:pPr fontAlgn="ctr"/>
            <a:r>
              <a:rPr lang="en-US" altLang="ko-KR" sz="2400" b="1" dirty="0">
                <a:latin typeface="+mn-lt"/>
              </a:rPr>
              <a:t>18. CUDA Program Implementation 	and Debugging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82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Description of Term Project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1. Evaluation Guideline: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Homework( 5 </a:t>
            </a:r>
            <a:r>
              <a:rPr lang="en-US" altLang="ko-KR" sz="1800" dirty="0" err="1"/>
              <a:t>Homeworks</a:t>
            </a:r>
            <a:r>
              <a:rPr lang="en-US" altLang="ko-KR" sz="1800" dirty="0"/>
              <a:t>)	: 30%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Term Project		: 20%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Presentations		: 10%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Mid-term Exam	 	: 15%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Final Exam		: 25%</a:t>
            </a:r>
          </a:p>
          <a:p>
            <a:pPr>
              <a:lnSpc>
                <a:spcPct val="90000"/>
              </a:lnSpc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None/>
            </a:pPr>
            <a:r>
              <a:rPr lang="en-US" altLang="ko-KR" sz="1800" b="1" dirty="0"/>
              <a:t>2.Schedule: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(1) May 18: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Proposal Presentation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(2)June 1: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Progress Report &amp; Presentation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(3)June 22: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   Final Report Submission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11960" y="1556792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3.Project Guidelines: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Team base( 2 students/team)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Subject: Free to choose</a:t>
            </a:r>
          </a:p>
          <a:p>
            <a:pPr marL="342900" indent="-342900">
              <a:buAutoNum type="arabicParenBoth"/>
            </a:pPr>
            <a:r>
              <a:rPr lang="en-US" altLang="ko-KR" dirty="0">
                <a:latin typeface="+mn-lt"/>
              </a:rPr>
              <a:t>Show your implementation</a:t>
            </a:r>
          </a:p>
          <a:p>
            <a:r>
              <a:rPr lang="en-US" altLang="ko-KR" dirty="0">
                <a:latin typeface="+mn-lt"/>
              </a:rPr>
              <a:t>	a. in C</a:t>
            </a:r>
          </a:p>
          <a:p>
            <a:r>
              <a:rPr lang="en-US" altLang="ko-KR" dirty="0">
                <a:latin typeface="+mn-lt"/>
              </a:rPr>
              <a:t>	b. in CUDA C</a:t>
            </a:r>
          </a:p>
          <a:p>
            <a:r>
              <a:rPr lang="en-US" altLang="ko-KR" dirty="0">
                <a:latin typeface="+mn-lt"/>
              </a:rPr>
              <a:t>	c. in OpenCL(optional)</a:t>
            </a:r>
          </a:p>
          <a:p>
            <a:r>
              <a:rPr lang="en-US" altLang="ko-KR" dirty="0">
                <a:latin typeface="+mn-lt"/>
              </a:rPr>
              <a:t> (4) You have to analyze and explain the performance of each implementation with the detailed description of your design.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Convolution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51311"/>
              </p:ext>
            </p:extLst>
          </p:nvPr>
        </p:nvGraphicFramePr>
        <p:xfrm>
          <a:off x="683568" y="2204864"/>
          <a:ext cx="3754760" cy="3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41037"/>
              </p:ext>
            </p:extLst>
          </p:nvPr>
        </p:nvGraphicFramePr>
        <p:xfrm>
          <a:off x="755576" y="2996952"/>
          <a:ext cx="225591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75022"/>
              </p:ext>
            </p:extLst>
          </p:nvPr>
        </p:nvGraphicFramePr>
        <p:xfrm>
          <a:off x="2915816" y="4869160"/>
          <a:ext cx="556828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22048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F</a:t>
            </a:r>
            <a:endParaRPr lang="ko-KR" alt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2915586"/>
            <a:ext cx="106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G</a:t>
            </a:r>
          </a:p>
          <a:p>
            <a:r>
              <a:rPr lang="en-US" altLang="ko-KR" b="1" dirty="0">
                <a:latin typeface="+mn-lt"/>
              </a:rPr>
              <a:t>window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1891253"/>
            <a:ext cx="55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18912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F[7]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571" y="2761697"/>
            <a:ext cx="4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G[0]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276169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G[4]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3748" y="486410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H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4462"/>
              </p:ext>
            </p:extLst>
          </p:nvPr>
        </p:nvGraphicFramePr>
        <p:xfrm>
          <a:off x="719571" y="3861048"/>
          <a:ext cx="2340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19672" y="257419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*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=</a:t>
            </a:r>
            <a:endParaRPr lang="ko-KR" altLang="en-US" b="1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43651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lt"/>
              </a:rPr>
              <a:t>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5816" y="454977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H[0]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88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39341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H[2]=F[0]*G[0]+F[1]*G[1]+F[2]*G[2]+F[3]*G[3]+F[4]*G[4]</a:t>
            </a:r>
          </a:p>
          <a:p>
            <a:pPr marL="0" indent="0">
              <a:buNone/>
            </a:pPr>
            <a:r>
              <a:rPr lang="en-US" altLang="ko-KR" sz="2400" b="1" dirty="0"/>
              <a:t>       =27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H[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]=F[i-2]*G[0]+F[i-1]*G[1]+F[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]*G[2]+F[i+1]*G[3]+F[i+2]*G[4],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H[0]=F[-2]*G[0]+F[-1]*G[1]+F[0]*G[2]+F[1]*G[3]+F[2]*G[4],</a:t>
            </a:r>
          </a:p>
          <a:p>
            <a:pPr marL="0" indent="0">
              <a:buNone/>
            </a:pPr>
            <a:r>
              <a:rPr lang="en-US" altLang="ko-KR" sz="2400" b="1" dirty="0"/>
              <a:t>where F[-2] and F[-1] do not exist and they are called ‘ghost elements’. The ghost elements exist for the F[8] and F[9] in the example at the previous slide.</a:t>
            </a:r>
          </a:p>
          <a:p>
            <a:pPr marL="0" indent="0">
              <a:buNone/>
            </a:pPr>
            <a:r>
              <a:rPr lang="en-US" altLang="ko-KR" sz="2400" b="1" dirty="0"/>
              <a:t>ghost element F[-2] F[-1] F[8] F[9] &lt;-&gt; halo element</a:t>
            </a:r>
          </a:p>
          <a:p>
            <a:pPr marL="0" indent="0">
              <a:buNone/>
            </a:pPr>
            <a:r>
              <a:rPr lang="en-US" altLang="ko-KR" sz="2400" b="1" dirty="0"/>
              <a:t>The values of the ghost elements are assumed to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be 0 here.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25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Convolution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83" y="1600200"/>
            <a:ext cx="30436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63688" y="2996952"/>
            <a:ext cx="119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 filter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9800" y="4941168"/>
            <a:ext cx="119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10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1738"/>
            <a:ext cx="8229600" cy="960438"/>
          </a:xfrm>
        </p:spPr>
        <p:txBody>
          <a:bodyPr/>
          <a:lstStyle/>
          <a:p>
            <a:r>
              <a:rPr lang="en-US" altLang="ko-KR" dirty="0"/>
              <a:t>2D Convolution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96641"/>
              </p:ext>
            </p:extLst>
          </p:nvPr>
        </p:nvGraphicFramePr>
        <p:xfrm>
          <a:off x="539552" y="4581128"/>
          <a:ext cx="18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758199"/>
              </p:ext>
            </p:extLst>
          </p:nvPr>
        </p:nvGraphicFramePr>
        <p:xfrm>
          <a:off x="467544" y="1268760"/>
          <a:ext cx="332271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57573"/>
              </p:ext>
            </p:extLst>
          </p:nvPr>
        </p:nvGraphicFramePr>
        <p:xfrm>
          <a:off x="3131840" y="4509120"/>
          <a:ext cx="2471935" cy="195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530120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4064"/>
              </p:ext>
            </p:extLst>
          </p:nvPr>
        </p:nvGraphicFramePr>
        <p:xfrm>
          <a:off x="5004048" y="1196755"/>
          <a:ext cx="4032448" cy="307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5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77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1268760"/>
            <a:ext cx="2088232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0192" y="51571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∑</a:t>
            </a:r>
          </a:p>
        </p:txBody>
      </p:sp>
      <p:sp>
        <p:nvSpPr>
          <p:cNvPr id="14" name="오른쪽 화살표 13"/>
          <p:cNvSpPr/>
          <p:nvPr/>
        </p:nvSpPr>
        <p:spPr>
          <a:xfrm rot="17242560">
            <a:off x="6351766" y="4770968"/>
            <a:ext cx="539033" cy="2419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5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1D Parallel 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Step1: Set up the function signature.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/*Function signature: the combination of the function name and the parameter list. */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b="1" dirty="0"/>
              <a:t>__global__ void convolution(float *F, float *G, float *H,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mask_size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data_size</a:t>
            </a:r>
            <a:r>
              <a:rPr lang="en-US" altLang="ko-KR" sz="2400" b="1" dirty="0"/>
              <a:t>) {      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Step 2: Mapping of threads to output elements.</a:t>
            </a:r>
          </a:p>
          <a:p>
            <a:pPr marL="0" indent="0">
              <a:buNone/>
            </a:pPr>
            <a:r>
              <a:rPr lang="en-US" altLang="ko-KR" sz="2400" b="1" dirty="0"/>
              <a:t>Organize the threads in 1D grid and each thread calculate one output.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4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Step 3:Index of H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1" dirty="0" err="1"/>
              <a:t>int</a:t>
            </a:r>
            <a:r>
              <a:rPr lang="en-US" altLang="ko-KR" b="1" dirty="0"/>
              <a:t> i=</a:t>
            </a:r>
            <a:r>
              <a:rPr lang="en-US" altLang="ko-KR" b="1" dirty="0" err="1"/>
              <a:t>blockIdx.x</a:t>
            </a:r>
            <a:r>
              <a:rPr lang="en-US" altLang="ko-KR" b="1" dirty="0"/>
              <a:t>*</a:t>
            </a:r>
            <a:r>
              <a:rPr lang="en-US" altLang="ko-KR" b="1" dirty="0" err="1"/>
              <a:t>blockDim.x</a:t>
            </a:r>
            <a:r>
              <a:rPr lang="en-US" altLang="ko-KR" b="1" dirty="0"/>
              <a:t> + </a:t>
            </a:r>
            <a:r>
              <a:rPr lang="en-US" altLang="ko-KR" b="1" dirty="0" err="1"/>
              <a:t>threadIdx.x</a:t>
            </a:r>
            <a:r>
              <a:rPr lang="en-US" altLang="ko-KR" b="1" dirty="0"/>
              <a:t>;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Step 4: calculation of H[i]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mask_size</a:t>
            </a:r>
            <a:r>
              <a:rPr lang="en-US" altLang="ko-KR" dirty="0"/>
              <a:t>: 2*n+1,</a:t>
            </a:r>
          </a:p>
          <a:p>
            <a:pPr marL="0" indent="0">
              <a:buNone/>
            </a:pPr>
            <a:r>
              <a:rPr lang="en-US" altLang="ko-KR" dirty="0"/>
              <a:t>	H[i]=F[i-n]*G[0] + F[i-n+1]*G[1]+……</a:t>
            </a:r>
          </a:p>
          <a:p>
            <a:pPr marL="0" indent="0">
              <a:buNone/>
            </a:pPr>
            <a:r>
              <a:rPr lang="en-US" altLang="ko-KR" dirty="0"/>
              <a:t>		+F[</a:t>
            </a:r>
            <a:r>
              <a:rPr lang="en-US" altLang="ko-KR" dirty="0" err="1"/>
              <a:t>i+n</a:t>
            </a:r>
            <a:r>
              <a:rPr lang="en-US" altLang="ko-KR" dirty="0"/>
              <a:t>]*G[2*n];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float </a:t>
            </a:r>
            <a:r>
              <a:rPr lang="en-US" altLang="ko-KR" dirty="0" err="1"/>
              <a:t>Hvalue</a:t>
            </a:r>
            <a:r>
              <a:rPr lang="en-US" altLang="ko-KR" dirty="0"/>
              <a:t>=0;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F_start</a:t>
            </a:r>
            <a:r>
              <a:rPr lang="en-US" altLang="ko-KR" dirty="0"/>
              <a:t>=i-(</a:t>
            </a:r>
            <a:r>
              <a:rPr lang="en-US" altLang="ko-KR" dirty="0" err="1"/>
              <a:t>mask_size</a:t>
            </a:r>
            <a:r>
              <a:rPr lang="en-US" altLang="ko-KR" dirty="0"/>
              <a:t>/2);</a:t>
            </a:r>
          </a:p>
          <a:p>
            <a:pPr marL="0" indent="0">
              <a:buNone/>
            </a:pPr>
            <a:r>
              <a:rPr lang="en-US" altLang="ko-KR" dirty="0"/>
              <a:t>for( </a:t>
            </a:r>
            <a:r>
              <a:rPr lang="en-US" altLang="ko-KR" dirty="0" err="1"/>
              <a:t>int</a:t>
            </a:r>
            <a:r>
              <a:rPr lang="en-US" altLang="ko-KR" dirty="0"/>
              <a:t> j=0;j&lt;</a:t>
            </a:r>
            <a:r>
              <a:rPr lang="en-US" altLang="ko-KR" dirty="0" err="1"/>
              <a:t>mask_size</a:t>
            </a:r>
            <a:r>
              <a:rPr lang="en-US" altLang="ko-KR" dirty="0"/>
              <a:t>; j++){</a:t>
            </a:r>
          </a:p>
          <a:p>
            <a:pPr marL="0" indent="0">
              <a:buNone/>
            </a:pPr>
            <a:r>
              <a:rPr lang="en-US" altLang="ko-KR" dirty="0"/>
              <a:t>	if(</a:t>
            </a:r>
            <a:r>
              <a:rPr lang="en-US" altLang="ko-KR" dirty="0" err="1"/>
              <a:t>F_start</a:t>
            </a:r>
            <a:r>
              <a:rPr lang="en-US" altLang="ko-KR" dirty="0"/>
              <a:t> +j&gt;=0 &amp;&amp; </a:t>
            </a:r>
            <a:r>
              <a:rPr lang="en-US" altLang="ko-KR" dirty="0" err="1"/>
              <a:t>F_start+j</a:t>
            </a:r>
            <a:r>
              <a:rPr lang="en-US" altLang="ko-KR" dirty="0"/>
              <a:t>&lt; </a:t>
            </a:r>
            <a:r>
              <a:rPr lang="en-US" altLang="ko-KR" dirty="0" err="1"/>
              <a:t>data_size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Hvalue</a:t>
            </a:r>
            <a:r>
              <a:rPr lang="en-US" altLang="ko-KR" dirty="0"/>
              <a:t>+=F[</a:t>
            </a:r>
            <a:r>
              <a:rPr lang="en-US" altLang="ko-KR" dirty="0" err="1"/>
              <a:t>F_start</a:t>
            </a:r>
            <a:r>
              <a:rPr lang="en-US" altLang="ko-KR" dirty="0"/>
              <a:t> + j]*G[j];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H[i]=</a:t>
            </a:r>
            <a:r>
              <a:rPr lang="en-US" altLang="ko-KR" dirty="0" err="1"/>
              <a:t>Hvalue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656822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13276</TotalTime>
  <Words>1619</Words>
  <Application>Microsoft Office PowerPoint</Application>
  <PresentationFormat>화면 슬라이드 쇼(4:3)</PresentationFormat>
  <Paragraphs>502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Arial</vt:lpstr>
      <vt:lpstr>Times New Roman</vt:lpstr>
      <vt:lpstr>Tw Cen MT</vt:lpstr>
      <vt:lpstr>Wingdings</vt:lpstr>
      <vt:lpstr>Wingdings 3</vt:lpstr>
      <vt:lpstr>심플 테마</vt:lpstr>
      <vt:lpstr>Lecture 11 Convolution</vt:lpstr>
      <vt:lpstr>Convolution</vt:lpstr>
      <vt:lpstr>1D Convolution</vt:lpstr>
      <vt:lpstr>1D Convolution</vt:lpstr>
      <vt:lpstr>2D Convolution</vt:lpstr>
      <vt:lpstr>2D Convolution</vt:lpstr>
      <vt:lpstr>1D Parallel Convolution</vt:lpstr>
      <vt:lpstr>PowerPoint 프레젠테이션</vt:lpstr>
      <vt:lpstr>PowerPoint 프레젠테이션</vt:lpstr>
      <vt:lpstr>CUDA Memory Model</vt:lpstr>
      <vt:lpstr>Constant Memory and Cacheing</vt:lpstr>
      <vt:lpstr>PowerPoint 프레젠테이션</vt:lpstr>
      <vt:lpstr>Constant Memory</vt:lpstr>
      <vt:lpstr>constant memory variable initialization</vt:lpstr>
      <vt:lpstr>constant memory for the mask G</vt:lpstr>
      <vt:lpstr>Tiled 1D Convolution</vt:lpstr>
      <vt:lpstr>Tiled Approach</vt:lpstr>
      <vt:lpstr>Output tile</vt:lpstr>
      <vt:lpstr>Tiled Convolution</vt:lpstr>
      <vt:lpstr>Tiled Convolution</vt:lpstr>
      <vt:lpstr>PowerPoint 프레젠테이션</vt:lpstr>
      <vt:lpstr>1D Naïve Convolution</vt:lpstr>
      <vt:lpstr>Tiled Convoluton</vt:lpstr>
      <vt:lpstr>Tiled Convolution</vt:lpstr>
      <vt:lpstr>Ratio of Memory accesses </vt:lpstr>
      <vt:lpstr>Presentation List</vt:lpstr>
      <vt:lpstr>PowerPoint 프레젠테이션</vt:lpstr>
      <vt:lpstr>Topics to be covered </vt:lpstr>
      <vt:lpstr>Description of Term Project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995</cp:revision>
  <cp:lastPrinted>2016-04-28T00:24:45Z</cp:lastPrinted>
  <dcterms:created xsi:type="dcterms:W3CDTF">2009-02-06T01:28:03Z</dcterms:created>
  <dcterms:modified xsi:type="dcterms:W3CDTF">2017-06-11T12:55:26Z</dcterms:modified>
</cp:coreProperties>
</file>