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82" r:id="rId2"/>
    <p:sldId id="356" r:id="rId3"/>
    <p:sldId id="321" r:id="rId4"/>
    <p:sldId id="322" r:id="rId5"/>
    <p:sldId id="323" r:id="rId6"/>
    <p:sldId id="324" r:id="rId7"/>
    <p:sldId id="325" r:id="rId8"/>
    <p:sldId id="327" r:id="rId9"/>
    <p:sldId id="326" r:id="rId10"/>
    <p:sldId id="328" r:id="rId11"/>
    <p:sldId id="329" r:id="rId12"/>
    <p:sldId id="331" r:id="rId13"/>
    <p:sldId id="357" r:id="rId14"/>
    <p:sldId id="360" r:id="rId15"/>
    <p:sldId id="358" r:id="rId16"/>
    <p:sldId id="330" r:id="rId17"/>
    <p:sldId id="332" r:id="rId18"/>
    <p:sldId id="333" r:id="rId19"/>
    <p:sldId id="359" r:id="rId20"/>
    <p:sldId id="334" r:id="rId21"/>
    <p:sldId id="335" r:id="rId22"/>
    <p:sldId id="336" r:id="rId23"/>
    <p:sldId id="338" r:id="rId24"/>
    <p:sldId id="339" r:id="rId25"/>
    <p:sldId id="337" r:id="rId26"/>
    <p:sldId id="340" r:id="rId27"/>
    <p:sldId id="343" r:id="rId28"/>
    <p:sldId id="341" r:id="rId29"/>
    <p:sldId id="342" r:id="rId30"/>
    <p:sldId id="344" r:id="rId31"/>
    <p:sldId id="345" r:id="rId32"/>
    <p:sldId id="346" r:id="rId33"/>
    <p:sldId id="347" r:id="rId34"/>
    <p:sldId id="348" r:id="rId35"/>
    <p:sldId id="349" r:id="rId36"/>
    <p:sldId id="355" r:id="rId37"/>
    <p:sldId id="350" r:id="rId38"/>
    <p:sldId id="351" r:id="rId39"/>
    <p:sldId id="352" r:id="rId40"/>
    <p:sldId id="353" r:id="rId41"/>
    <p:sldId id="354" r:id="rId42"/>
    <p:sldId id="361" r:id="rId43"/>
    <p:sldId id="362" r:id="rId44"/>
    <p:sldId id="363" r:id="rId45"/>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110" d="100"/>
          <a:sy n="110"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2027" y="0"/>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a:p>
        </p:txBody>
      </p:sp>
      <p:sp>
        <p:nvSpPr>
          <p:cNvPr id="4" name="바닥글 개체 틀 3"/>
          <p:cNvSpPr>
            <a:spLocks noGrp="1"/>
          </p:cNvSpPr>
          <p:nvPr>
            <p:ph type="ftr" sz="quarter" idx="2"/>
          </p:nvPr>
        </p:nvSpPr>
        <p:spPr>
          <a:xfrm>
            <a:off x="0" y="6456699"/>
            <a:ext cx="4279918"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027" y="6456699"/>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5592027" y="0"/>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a:p>
        </p:txBody>
      </p:sp>
      <p:sp>
        <p:nvSpPr>
          <p:cNvPr id="4" name="슬라이드 이미지 개체 틀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86965" y="3229443"/>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699"/>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5592027" y="6456699"/>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3</a:t>
            </a:fld>
            <a:endParaRPr lang="ko-KR" altLang="en-US"/>
          </a:p>
        </p:txBody>
      </p:sp>
    </p:spTree>
    <p:extLst>
      <p:ext uri="{BB962C8B-B14F-4D97-AF65-F5344CB8AC3E}">
        <p14:creationId xmlns:p14="http://schemas.microsoft.com/office/powerpoint/2010/main" val="179522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7</a:t>
            </a:fld>
            <a:endParaRPr lang="ko-KR" altLang="en-US"/>
          </a:p>
        </p:txBody>
      </p:sp>
    </p:spTree>
    <p:extLst>
      <p:ext uri="{BB962C8B-B14F-4D97-AF65-F5344CB8AC3E}">
        <p14:creationId xmlns:p14="http://schemas.microsoft.com/office/powerpoint/2010/main" val="426980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22</a:t>
            </a:fld>
            <a:endParaRPr lang="ko-KR" altLang="en-US"/>
          </a:p>
        </p:txBody>
      </p:sp>
    </p:spTree>
    <p:extLst>
      <p:ext uri="{BB962C8B-B14F-4D97-AF65-F5344CB8AC3E}">
        <p14:creationId xmlns:p14="http://schemas.microsoft.com/office/powerpoint/2010/main" val="223543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25</a:t>
            </a:fld>
            <a:endParaRPr lang="ko-KR" altLang="en-US"/>
          </a:p>
        </p:txBody>
      </p:sp>
    </p:spTree>
    <p:extLst>
      <p:ext uri="{BB962C8B-B14F-4D97-AF65-F5344CB8AC3E}">
        <p14:creationId xmlns:p14="http://schemas.microsoft.com/office/powerpoint/2010/main" val="222905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en-US" altLang="ko-KR"/>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a:p>
        </p:txBody>
      </p:sp>
      <p:sp>
        <p:nvSpPr>
          <p:cNvPr id="8" name="Footer Placeholder 3"/>
          <p:cNvSpPr>
            <a:spLocks noGrp="1"/>
          </p:cNvSpPr>
          <p:nvPr>
            <p:ph type="ftr" sz="quarter" idx="11"/>
          </p:nvPr>
        </p:nvSpPr>
        <p:spPr/>
        <p:txBody>
          <a:bodyPr/>
          <a:lstStyle>
            <a:lvl1pPr>
              <a:defRPr smtClean="0"/>
            </a:lvl1pPr>
          </a:lstStyle>
          <a:p>
            <a:pPr>
              <a:defRPr/>
            </a:pPr>
            <a:endParaRPr lang="en-US" altLang="ko-KR"/>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a:p>
        </p:txBody>
      </p:sp>
      <p:sp>
        <p:nvSpPr>
          <p:cNvPr id="9" name="Footer Placeholder 2"/>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a:p>
        </p:txBody>
      </p:sp>
      <p:sp>
        <p:nvSpPr>
          <p:cNvPr id="6" name="Footer Placeholder 4"/>
          <p:cNvSpPr>
            <a:spLocks noGrp="1"/>
          </p:cNvSpPr>
          <p:nvPr>
            <p:ph type="ftr" sz="quarter" idx="15"/>
          </p:nvPr>
        </p:nvSpPr>
        <p:spPr/>
        <p:txBody>
          <a:bodyPr/>
          <a:lstStyle>
            <a:lvl1pPr>
              <a:defRPr/>
            </a:lvl1pPr>
          </a:lstStyle>
          <a:p>
            <a:pPr>
              <a:defRPr/>
            </a:pPr>
            <a:endParaRPr lang="en-US" altLang="ko-KR"/>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13 </a:t>
            </a:r>
            <a:br>
              <a:rPr lang="en-US" altLang="ko-KR" dirty="0"/>
            </a:br>
            <a:r>
              <a:rPr lang="en-US" altLang="ko-KR" dirty="0"/>
              <a:t>Sparse Matrix-Vector Multiplication</a:t>
            </a:r>
            <a:br>
              <a:rPr lang="en-US" altLang="ko-KR" dirty="0"/>
            </a:br>
            <a:r>
              <a:rPr lang="en-US" altLang="ko-KR" dirty="0"/>
              <a:t>and CUDA Libraries</a:t>
            </a: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May 16, 2017</a:t>
            </a:r>
            <a:endParaRPr lang="ko-KR" altLang="en-US" dirty="0"/>
          </a:p>
        </p:txBody>
      </p:sp>
      <p:sp>
        <p:nvSpPr>
          <p:cNvPr id="4" name="TextBox 3"/>
          <p:cNvSpPr txBox="1"/>
          <p:nvPr/>
        </p:nvSpPr>
        <p:spPr>
          <a:xfrm>
            <a:off x="3203848" y="5467705"/>
            <a:ext cx="5760640" cy="1169551"/>
          </a:xfrm>
          <a:prstGeom prst="rect">
            <a:avLst/>
          </a:prstGeom>
          <a:noFill/>
        </p:spPr>
        <p:txBody>
          <a:bodyPr wrap="square" rtlCol="0">
            <a:spAutoFit/>
          </a:bodyPr>
          <a:lstStyle/>
          <a:p>
            <a:r>
              <a:rPr lang="en-US" altLang="ko-KR" sz="1400" dirty="0">
                <a:latin typeface="+mn-lt"/>
              </a:rPr>
              <a:t>Ref:</a:t>
            </a:r>
          </a:p>
          <a:p>
            <a:r>
              <a:rPr lang="en-US" altLang="ko-KR" sz="1400" dirty="0">
                <a:latin typeface="+mn-lt"/>
              </a:rPr>
              <a:t>1.David Kirk and Wen-</a:t>
            </a:r>
            <a:r>
              <a:rPr lang="en-US" altLang="ko-KR" sz="1400" dirty="0" err="1">
                <a:latin typeface="+mn-lt"/>
              </a:rPr>
              <a:t>mei</a:t>
            </a:r>
            <a:r>
              <a:rPr lang="en-US" altLang="ko-KR" sz="1400" dirty="0">
                <a:latin typeface="+mn-lt"/>
              </a:rPr>
              <a:t> </a:t>
            </a:r>
            <a:r>
              <a:rPr lang="en-US" altLang="ko-KR" sz="1400" dirty="0" err="1">
                <a:latin typeface="+mn-lt"/>
              </a:rPr>
              <a:t>Hwu</a:t>
            </a:r>
            <a:r>
              <a:rPr lang="en-US" altLang="ko-KR" sz="1400" dirty="0">
                <a:latin typeface="+mn-lt"/>
              </a:rPr>
              <a:t>, Programming Massively Parallel Processors, MK and NVIDIA. </a:t>
            </a:r>
          </a:p>
          <a:p>
            <a:r>
              <a:rPr lang="en-US" altLang="ko-KR" sz="1400" dirty="0">
                <a:latin typeface="+mn-lt"/>
              </a:rPr>
              <a:t>2. </a:t>
            </a:r>
            <a:r>
              <a:rPr lang="en-US" altLang="ko-KR" sz="1400">
                <a:latin typeface="+mn-lt"/>
              </a:rPr>
              <a:t>Massimiliano Fatica, </a:t>
            </a:r>
            <a:r>
              <a:rPr lang="en-US" altLang="ko-KR" sz="1400" dirty="0">
                <a:latin typeface="+mn-lt"/>
              </a:rPr>
              <a:t>CUDA Libraries and CUDA FORTRAN, NVIDIA</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a:t>
            </a:r>
            <a:r>
              <a:rPr lang="en-US" altLang="ko-KR" dirty="0" err="1"/>
              <a:t>SpMV</a:t>
            </a:r>
            <a:r>
              <a:rPr lang="en-US" altLang="ko-KR" dirty="0"/>
              <a:t> in CUDA</a:t>
            </a:r>
            <a:endParaRPr lang="ko-KR" altLang="en-US"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dirty="0"/>
              <a:t>		1 0 2 0</a:t>
            </a:r>
          </a:p>
          <a:p>
            <a:pPr marL="0" indent="0">
              <a:buNone/>
            </a:pPr>
            <a:r>
              <a:rPr lang="en-US" altLang="ko-KR" dirty="0"/>
              <a:t>		0 0 0 0</a:t>
            </a:r>
          </a:p>
          <a:p>
            <a:pPr marL="0" indent="0">
              <a:buNone/>
            </a:pPr>
            <a:r>
              <a:rPr lang="en-US" altLang="ko-KR" dirty="0"/>
              <a:t>		0 3 4 5</a:t>
            </a:r>
          </a:p>
          <a:p>
            <a:pPr marL="0" indent="0">
              <a:buNone/>
            </a:pPr>
            <a:r>
              <a:rPr lang="en-US" altLang="ko-KR" dirty="0"/>
              <a:t>		6 0 0 7</a:t>
            </a:r>
            <a:endParaRPr lang="ko-KR" altLang="en-US" dirty="0"/>
          </a:p>
          <a:p>
            <a:pPr marL="0" indent="0">
              <a:buNone/>
            </a:pPr>
            <a:endParaRPr lang="ko-KR" altLang="en-US" dirty="0"/>
          </a:p>
        </p:txBody>
      </p:sp>
      <p:cxnSp>
        <p:nvCxnSpPr>
          <p:cNvPr id="5" name="직선 연결선 4"/>
          <p:cNvCxnSpPr/>
          <p:nvPr/>
        </p:nvCxnSpPr>
        <p:spPr>
          <a:xfrm>
            <a:off x="2102024" y="1772816"/>
            <a:ext cx="46856" cy="2369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3707904" y="1766085"/>
            <a:ext cx="23428" cy="23762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560" y="1766085"/>
            <a:ext cx="1368152" cy="366771"/>
          </a:xfrm>
          <a:prstGeom prst="rect">
            <a:avLst/>
          </a:prstGeom>
          <a:noFill/>
        </p:spPr>
        <p:txBody>
          <a:bodyPr wrap="square" rtlCol="0">
            <a:spAutoFit/>
          </a:bodyPr>
          <a:lstStyle/>
          <a:p>
            <a:r>
              <a:rPr lang="en-US" altLang="ko-KR" b="1" dirty="0">
                <a:latin typeface="+mn-lt"/>
              </a:rPr>
              <a:t>Thread 0</a:t>
            </a:r>
            <a:endParaRPr lang="ko-KR" altLang="en-US" b="1" dirty="0">
              <a:latin typeface="+mn-lt"/>
            </a:endParaRPr>
          </a:p>
        </p:txBody>
      </p:sp>
      <p:cxnSp>
        <p:nvCxnSpPr>
          <p:cNvPr id="18" name="직선 연결선 17"/>
          <p:cNvCxnSpPr/>
          <p:nvPr/>
        </p:nvCxnSpPr>
        <p:spPr>
          <a:xfrm>
            <a:off x="2102024" y="1772816"/>
            <a:ext cx="46856"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3809" y="2348880"/>
            <a:ext cx="1296144" cy="369332"/>
          </a:xfrm>
          <a:prstGeom prst="rect">
            <a:avLst/>
          </a:prstGeom>
          <a:noFill/>
        </p:spPr>
        <p:txBody>
          <a:bodyPr wrap="square" rtlCol="0">
            <a:spAutoFit/>
          </a:bodyPr>
          <a:lstStyle/>
          <a:p>
            <a:r>
              <a:rPr lang="en-US" altLang="ko-KR" b="1" dirty="0">
                <a:latin typeface="+mn-lt"/>
              </a:rPr>
              <a:t>Thread 1</a:t>
            </a:r>
            <a:endParaRPr lang="ko-KR" altLang="en-US" b="1" dirty="0">
              <a:latin typeface="+mn-lt"/>
            </a:endParaRPr>
          </a:p>
        </p:txBody>
      </p:sp>
      <p:sp>
        <p:nvSpPr>
          <p:cNvPr id="20" name="TextBox 19"/>
          <p:cNvSpPr txBox="1"/>
          <p:nvPr/>
        </p:nvSpPr>
        <p:spPr>
          <a:xfrm>
            <a:off x="582314" y="2953051"/>
            <a:ext cx="1472438" cy="369332"/>
          </a:xfrm>
          <a:prstGeom prst="rect">
            <a:avLst/>
          </a:prstGeom>
          <a:noFill/>
        </p:spPr>
        <p:txBody>
          <a:bodyPr wrap="square" rtlCol="0">
            <a:spAutoFit/>
          </a:bodyPr>
          <a:lstStyle/>
          <a:p>
            <a:r>
              <a:rPr lang="en-US" altLang="ko-KR" b="1">
                <a:latin typeface="+mn-lt"/>
              </a:rPr>
              <a:t> Thread </a:t>
            </a:r>
            <a:r>
              <a:rPr lang="en-US" altLang="ko-KR" b="1" dirty="0">
                <a:latin typeface="+mn-lt"/>
              </a:rPr>
              <a:t>2</a:t>
            </a:r>
            <a:endParaRPr lang="ko-KR" altLang="en-US" b="1" dirty="0">
              <a:latin typeface="+mn-lt"/>
            </a:endParaRPr>
          </a:p>
        </p:txBody>
      </p:sp>
      <p:sp>
        <p:nvSpPr>
          <p:cNvPr id="21" name="TextBox 20"/>
          <p:cNvSpPr txBox="1"/>
          <p:nvPr/>
        </p:nvSpPr>
        <p:spPr>
          <a:xfrm>
            <a:off x="674922" y="3494318"/>
            <a:ext cx="1584176" cy="369332"/>
          </a:xfrm>
          <a:prstGeom prst="rect">
            <a:avLst/>
          </a:prstGeom>
          <a:noFill/>
        </p:spPr>
        <p:txBody>
          <a:bodyPr wrap="square" rtlCol="0">
            <a:spAutoFit/>
          </a:bodyPr>
          <a:lstStyle/>
          <a:p>
            <a:r>
              <a:rPr lang="en-US" altLang="ko-KR" b="1" dirty="0">
                <a:latin typeface="+mn-lt"/>
              </a:rPr>
              <a:t>Thread 3</a:t>
            </a:r>
            <a:endParaRPr lang="ko-KR" altLang="en-US" b="1" dirty="0">
              <a:latin typeface="+mn-lt"/>
            </a:endParaRPr>
          </a:p>
        </p:txBody>
      </p:sp>
    </p:spTree>
    <p:extLst>
      <p:ext uri="{BB962C8B-B14F-4D97-AF65-F5344CB8AC3E}">
        <p14:creationId xmlns:p14="http://schemas.microsoft.com/office/powerpoint/2010/main" val="267041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a:t>
            </a:r>
            <a:r>
              <a:rPr lang="en-US" altLang="ko-KR" dirty="0" err="1"/>
              <a:t>SpMV</a:t>
            </a:r>
            <a:r>
              <a:rPr lang="en-US" altLang="ko-KR" dirty="0"/>
              <a:t> in CUDA[1]</a:t>
            </a:r>
            <a:endParaRPr lang="ko-KR" altLang="en-US" dirty="0"/>
          </a:p>
        </p:txBody>
      </p:sp>
      <p:sp>
        <p:nvSpPr>
          <p:cNvPr id="3" name="내용 개체 틀 2"/>
          <p:cNvSpPr>
            <a:spLocks noGrp="1"/>
          </p:cNvSpPr>
          <p:nvPr>
            <p:ph idx="1"/>
          </p:nvPr>
        </p:nvSpPr>
        <p:spPr/>
        <p:txBody>
          <a:bodyPr/>
          <a:lstStyle/>
          <a:p>
            <a:pPr marL="0" indent="0">
              <a:buNone/>
            </a:pPr>
            <a:r>
              <a:rPr lang="en-US" altLang="ko-KR" dirty="0"/>
              <a:t>	</a:t>
            </a:r>
            <a:r>
              <a:rPr lang="en-US" altLang="ko-KR" sz="2000" dirty="0"/>
              <a:t>1. __global__ void SPMV(</a:t>
            </a:r>
            <a:r>
              <a:rPr lang="en-US" altLang="ko-KR" sz="2000" dirty="0" err="1"/>
              <a:t>int</a:t>
            </a:r>
            <a:r>
              <a:rPr lang="en-US" altLang="ko-KR" sz="2000" dirty="0"/>
              <a:t> </a:t>
            </a:r>
            <a:r>
              <a:rPr lang="en-US" altLang="ko-KR" sz="2000" dirty="0" err="1"/>
              <a:t>num_rows</a:t>
            </a:r>
            <a:r>
              <a:rPr lang="en-US" altLang="ko-KR" sz="2000" dirty="0"/>
              <a:t>, float *data, </a:t>
            </a:r>
            <a:r>
              <a:rPr lang="en-US" altLang="ko-KR" sz="2000" dirty="0" err="1"/>
              <a:t>int</a:t>
            </a:r>
            <a:r>
              <a:rPr lang="en-US" altLang="ko-KR" sz="2000" dirty="0"/>
              <a:t> *</a:t>
            </a:r>
            <a:r>
              <a:rPr lang="en-US" altLang="ko-KR" sz="2000" dirty="0" err="1"/>
              <a:t>col_index</a:t>
            </a:r>
            <a:r>
              <a:rPr lang="en-US" altLang="ko-KR" sz="2000" dirty="0"/>
              <a:t>,</a:t>
            </a:r>
          </a:p>
          <a:p>
            <a:pPr marL="0" indent="0">
              <a:buNone/>
            </a:pPr>
            <a:r>
              <a:rPr lang="en-US" altLang="ko-KR" sz="2000" dirty="0"/>
              <a:t>		</a:t>
            </a:r>
            <a:r>
              <a:rPr lang="en-US" altLang="ko-KR" sz="2000" dirty="0" err="1"/>
              <a:t>int</a:t>
            </a:r>
            <a:r>
              <a:rPr lang="en-US" altLang="ko-KR" sz="2000" dirty="0"/>
              <a:t> *</a:t>
            </a:r>
            <a:r>
              <a:rPr lang="en-US" altLang="ko-KR" sz="2000" dirty="0" err="1"/>
              <a:t>row_ptr</a:t>
            </a:r>
            <a:r>
              <a:rPr lang="en-US" altLang="ko-KR" sz="2000" dirty="0"/>
              <a:t>, float *x, float *y) {</a:t>
            </a:r>
          </a:p>
          <a:p>
            <a:pPr marL="0" indent="0">
              <a:buNone/>
            </a:pPr>
            <a:r>
              <a:rPr lang="en-US" altLang="ko-KR" sz="2000" dirty="0"/>
              <a:t>	2.   </a:t>
            </a:r>
            <a:r>
              <a:rPr lang="en-US" altLang="ko-KR" sz="2000" dirty="0" err="1"/>
              <a:t>int</a:t>
            </a:r>
            <a:r>
              <a:rPr lang="en-US" altLang="ko-KR" sz="2000" dirty="0"/>
              <a:t> row=</a:t>
            </a:r>
            <a:r>
              <a:rPr lang="en-US" altLang="ko-KR" sz="2000" dirty="0" err="1"/>
              <a:t>blockIdx.x</a:t>
            </a:r>
            <a:r>
              <a:rPr lang="en-US" altLang="ko-KR" sz="2000" dirty="0"/>
              <a:t>*</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3.   if(row &lt; </a:t>
            </a:r>
            <a:r>
              <a:rPr lang="en-US" altLang="ko-KR" sz="2000" dirty="0" err="1"/>
              <a:t>num_rows</a:t>
            </a:r>
            <a:r>
              <a:rPr lang="en-US" altLang="ko-KR" sz="2000" dirty="0"/>
              <a:t>){</a:t>
            </a:r>
          </a:p>
          <a:p>
            <a:pPr marL="0" indent="0">
              <a:buNone/>
            </a:pPr>
            <a:r>
              <a:rPr lang="en-US" altLang="ko-KR" sz="2000" dirty="0"/>
              <a:t>	4.	float </a:t>
            </a:r>
            <a:r>
              <a:rPr lang="en-US" altLang="ko-KR" sz="2000" dirty="0" err="1"/>
              <a:t>dp</a:t>
            </a:r>
            <a:r>
              <a:rPr lang="en-US" altLang="ko-KR" sz="2000" dirty="0"/>
              <a:t>=0;</a:t>
            </a:r>
          </a:p>
          <a:p>
            <a:pPr marL="0" indent="0">
              <a:buNone/>
            </a:pPr>
            <a:r>
              <a:rPr lang="en-US" altLang="ko-KR" sz="2000" dirty="0"/>
              <a:t>	5. 	</a:t>
            </a:r>
            <a:r>
              <a:rPr lang="en-US" altLang="ko-KR" sz="2000" dirty="0" err="1"/>
              <a:t>int</a:t>
            </a:r>
            <a:r>
              <a:rPr lang="en-US" altLang="ko-KR" sz="2000" dirty="0"/>
              <a:t> </a:t>
            </a:r>
            <a:r>
              <a:rPr lang="en-US" altLang="ko-KR" sz="2000" dirty="0" err="1"/>
              <a:t>r_start</a:t>
            </a:r>
            <a:r>
              <a:rPr lang="en-US" altLang="ko-KR" sz="2000" dirty="0"/>
              <a:t>=</a:t>
            </a:r>
            <a:r>
              <a:rPr lang="en-US" altLang="ko-KR" sz="2000" dirty="0" err="1"/>
              <a:t>row_ptr</a:t>
            </a:r>
            <a:r>
              <a:rPr lang="en-US" altLang="ko-KR" sz="2000" dirty="0"/>
              <a:t>[row];</a:t>
            </a:r>
          </a:p>
          <a:p>
            <a:pPr marL="0" indent="0">
              <a:buNone/>
            </a:pPr>
            <a:r>
              <a:rPr lang="en-US" altLang="ko-KR" sz="2000" dirty="0"/>
              <a:t>	6. 	</a:t>
            </a:r>
            <a:r>
              <a:rPr lang="en-US" altLang="ko-KR" sz="2000" dirty="0" err="1"/>
              <a:t>int</a:t>
            </a:r>
            <a:r>
              <a:rPr lang="en-US" altLang="ko-KR" sz="2000" dirty="0"/>
              <a:t> </a:t>
            </a:r>
            <a:r>
              <a:rPr lang="en-US" altLang="ko-KR" sz="2000" dirty="0" err="1"/>
              <a:t>r_end</a:t>
            </a:r>
            <a:r>
              <a:rPr lang="en-US" altLang="ko-KR" sz="2000" dirty="0"/>
              <a:t>=</a:t>
            </a:r>
            <a:r>
              <a:rPr lang="en-US" altLang="ko-KR" sz="2000" dirty="0" err="1"/>
              <a:t>row_ptr</a:t>
            </a:r>
            <a:r>
              <a:rPr lang="en-US" altLang="ko-KR" sz="2000" dirty="0"/>
              <a:t>[row+1];</a:t>
            </a:r>
          </a:p>
          <a:p>
            <a:pPr marL="0" indent="0">
              <a:buNone/>
            </a:pPr>
            <a:r>
              <a:rPr lang="en-US" altLang="ko-KR" sz="2000" dirty="0"/>
              <a:t>	7. 	for(</a:t>
            </a:r>
            <a:r>
              <a:rPr lang="en-US" altLang="ko-KR" sz="2000" dirty="0" err="1"/>
              <a:t>int</a:t>
            </a:r>
            <a:r>
              <a:rPr lang="en-US" altLang="ko-KR" sz="2000" dirty="0"/>
              <a:t> </a:t>
            </a:r>
            <a:r>
              <a:rPr lang="en-US" altLang="ko-KR" sz="2000" dirty="0" err="1"/>
              <a:t>i</a:t>
            </a:r>
            <a:r>
              <a:rPr lang="en-US" altLang="ko-KR" sz="2000" dirty="0"/>
              <a:t>=</a:t>
            </a:r>
            <a:r>
              <a:rPr lang="en-US" altLang="ko-KR" sz="2000" dirty="0" err="1"/>
              <a:t>r_start</a:t>
            </a:r>
            <a:r>
              <a:rPr lang="en-US" altLang="ko-KR" sz="2000" dirty="0"/>
              <a:t>; </a:t>
            </a:r>
            <a:r>
              <a:rPr lang="en-US" altLang="ko-KR" sz="2000" dirty="0" err="1"/>
              <a:t>i</a:t>
            </a:r>
            <a:r>
              <a:rPr lang="en-US" altLang="ko-KR" sz="2000" dirty="0"/>
              <a:t>&lt;</a:t>
            </a:r>
            <a:r>
              <a:rPr lang="en-US" altLang="ko-KR" sz="2000" dirty="0" err="1"/>
              <a:t>r_end</a:t>
            </a:r>
            <a:r>
              <a:rPr lang="en-US" altLang="ko-KR" sz="2000" dirty="0"/>
              <a:t>; </a:t>
            </a:r>
            <a:r>
              <a:rPr lang="en-US" altLang="ko-KR" sz="2000" dirty="0" err="1"/>
              <a:t>i</a:t>
            </a:r>
            <a:r>
              <a:rPr lang="en-US" altLang="ko-KR" sz="2000" dirty="0"/>
              <a:t>++){</a:t>
            </a:r>
          </a:p>
          <a:p>
            <a:pPr marL="0" indent="0">
              <a:buNone/>
            </a:pPr>
            <a:r>
              <a:rPr lang="en-US" altLang="ko-KR" sz="2000" dirty="0"/>
              <a:t>	8.		</a:t>
            </a:r>
            <a:r>
              <a:rPr lang="en-US" altLang="ko-KR" sz="2000" dirty="0" err="1"/>
              <a:t>dp</a:t>
            </a:r>
            <a:r>
              <a:rPr lang="en-US" altLang="ko-KR" sz="2000" dirty="0"/>
              <a:t> +=data[</a:t>
            </a:r>
            <a:r>
              <a:rPr lang="en-US" altLang="ko-KR" sz="2000" dirty="0" err="1"/>
              <a:t>i</a:t>
            </a:r>
            <a:r>
              <a:rPr lang="en-US" altLang="ko-KR" sz="2000" dirty="0"/>
              <a:t>]*x[</a:t>
            </a:r>
            <a:r>
              <a:rPr lang="en-US" altLang="ko-KR" sz="2000" dirty="0" err="1"/>
              <a:t>col_index</a:t>
            </a:r>
            <a:r>
              <a:rPr lang="en-US" altLang="ko-KR" sz="2000" dirty="0"/>
              <a:t>[</a:t>
            </a:r>
            <a:r>
              <a:rPr lang="en-US" altLang="ko-KR" sz="2000" dirty="0" err="1"/>
              <a:t>i</a:t>
            </a:r>
            <a:r>
              <a:rPr lang="en-US" altLang="ko-KR" sz="2000" dirty="0"/>
              <a:t>]];</a:t>
            </a:r>
          </a:p>
          <a:p>
            <a:pPr marL="0" indent="0">
              <a:buNone/>
            </a:pPr>
            <a:r>
              <a:rPr lang="en-US" altLang="ko-KR" sz="2000" dirty="0"/>
              <a:t>	9.	}</a:t>
            </a:r>
          </a:p>
          <a:p>
            <a:pPr marL="0" indent="0">
              <a:buNone/>
            </a:pPr>
            <a:r>
              <a:rPr lang="en-US" altLang="ko-KR" sz="2000" dirty="0"/>
              <a:t>	10.	y[row]+=</a:t>
            </a:r>
            <a:r>
              <a:rPr lang="en-US" altLang="ko-KR" sz="2000" dirty="0" err="1"/>
              <a:t>dp</a:t>
            </a:r>
            <a:r>
              <a:rPr lang="en-US" altLang="ko-KR" sz="2000" dirty="0"/>
              <a:t>;</a:t>
            </a:r>
          </a:p>
          <a:p>
            <a:pPr marL="0" indent="0">
              <a:buNone/>
            </a:pPr>
            <a:r>
              <a:rPr lang="en-US" altLang="ko-KR" sz="2000" dirty="0"/>
              <a:t>	11. }</a:t>
            </a:r>
          </a:p>
          <a:p>
            <a:endParaRPr lang="ko-KR" altLang="en-US" dirty="0"/>
          </a:p>
        </p:txBody>
      </p:sp>
    </p:spTree>
    <p:extLst>
      <p:ext uri="{BB962C8B-B14F-4D97-AF65-F5344CB8AC3E}">
        <p14:creationId xmlns:p14="http://schemas.microsoft.com/office/powerpoint/2010/main" val="98325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CSR</a:t>
            </a:r>
            <a:endParaRPr lang="ko-KR" altLang="en-US" dirty="0"/>
          </a:p>
        </p:txBody>
      </p:sp>
      <p:sp>
        <p:nvSpPr>
          <p:cNvPr id="3" name="내용 개체 틀 2"/>
          <p:cNvSpPr>
            <a:spLocks noGrp="1"/>
          </p:cNvSpPr>
          <p:nvPr>
            <p:ph idx="1"/>
          </p:nvPr>
        </p:nvSpPr>
        <p:spPr>
          <a:xfrm>
            <a:off x="467544" y="1628800"/>
            <a:ext cx="8229600" cy="4525963"/>
          </a:xfrm>
        </p:spPr>
        <p:txBody>
          <a:bodyPr/>
          <a:lstStyle/>
          <a:p>
            <a:endParaRPr lang="ko-KR" altLang="ko-KR" dirty="0"/>
          </a:p>
          <a:p>
            <a:pPr marL="0" indent="0">
              <a:buNone/>
            </a:pP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554801025"/>
              </p:ext>
            </p:extLst>
          </p:nvPr>
        </p:nvGraphicFramePr>
        <p:xfrm>
          <a:off x="1475656" y="2060848"/>
          <a:ext cx="5400598" cy="731520"/>
        </p:xfrm>
        <a:graphic>
          <a:graphicData uri="http://schemas.openxmlformats.org/drawingml/2006/table">
            <a:tbl>
              <a:tblPr firstRow="1" bandRow="1">
                <a:tableStyleId>{5C22544A-7EE6-4342-B048-85BDC9FD1C3A}</a:tableStyleId>
              </a:tblPr>
              <a:tblGrid>
                <a:gridCol w="771514">
                  <a:extLst>
                    <a:ext uri="{9D8B030D-6E8A-4147-A177-3AD203B41FA5}">
                      <a16:colId xmlns:a16="http://schemas.microsoft.com/office/drawing/2014/main" val="20000"/>
                    </a:ext>
                  </a:extLst>
                </a:gridCol>
                <a:gridCol w="771514">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4">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4">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360040">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4</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92D050"/>
                    </a:solidFill>
                  </a:tcPr>
                </a:tc>
                <a:tc>
                  <a:txBody>
                    <a:bodyPr/>
                    <a:lstStyle/>
                    <a:p>
                      <a:pPr latinLnBrk="1"/>
                      <a:r>
                        <a:rPr lang="en-US" altLang="ko-KR" dirty="0"/>
                        <a:t>6</a:t>
                      </a:r>
                      <a:endParaRPr lang="ko-KR" altLang="en-US" dirty="0"/>
                    </a:p>
                  </a:txBody>
                  <a:tcPr>
                    <a:solidFill>
                      <a:srgbClr val="0070C0"/>
                    </a:solidFill>
                  </a:tcPr>
                </a:tc>
                <a:tc>
                  <a:txBody>
                    <a:bodyPr/>
                    <a:lstStyle/>
                    <a:p>
                      <a:pPr latinLnBrk="1"/>
                      <a:r>
                        <a:rPr lang="en-US" altLang="ko-KR" dirty="0"/>
                        <a:t>7</a:t>
                      </a:r>
                      <a:endParaRPr lang="ko-KR" altLang="en-US" dirty="0"/>
                    </a:p>
                  </a:txBody>
                  <a:tcPr>
                    <a:solidFill>
                      <a:srgbClr val="0070C0"/>
                    </a:solidFill>
                  </a:tcPr>
                </a:tc>
                <a:extLst>
                  <a:ext uri="{0D108BD9-81ED-4DB2-BD59-A6C34878D82A}">
                    <a16:rowId xmlns:a16="http://schemas.microsoft.com/office/drawing/2014/main" val="10000"/>
                  </a:ext>
                </a:extLst>
              </a:tr>
              <a:tr h="3600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1</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0</a:t>
                      </a:r>
                      <a:endParaRPr lang="ko-KR" altLang="en-US" dirty="0"/>
                    </a:p>
                  </a:txBody>
                  <a:tcPr>
                    <a:solidFill>
                      <a:srgbClr val="0070C0"/>
                    </a:solidFill>
                  </a:tcPr>
                </a:tc>
                <a:tc>
                  <a:txBody>
                    <a:bodyPr/>
                    <a:lstStyle/>
                    <a:p>
                      <a:pPr latinLnBrk="1"/>
                      <a:r>
                        <a:rPr lang="en-US" altLang="ko-KR" dirty="0"/>
                        <a:t>3</a:t>
                      </a:r>
                      <a:endParaRPr lang="ko-KR" altLang="en-US" dirty="0"/>
                    </a:p>
                  </a:txBody>
                  <a:tcPr>
                    <a:solidFill>
                      <a:srgbClr val="0070C0"/>
                    </a:solidFill>
                  </a:tcPr>
                </a:tc>
                <a:extLst>
                  <a:ext uri="{0D108BD9-81ED-4DB2-BD59-A6C34878D82A}">
                    <a16:rowId xmlns:a16="http://schemas.microsoft.com/office/drawing/2014/main" val="10001"/>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579632421"/>
              </p:ext>
            </p:extLst>
          </p:nvPr>
        </p:nvGraphicFramePr>
        <p:xfrm>
          <a:off x="1475656" y="3501008"/>
          <a:ext cx="3810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0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0070C0"/>
                    </a:solidFill>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1763688" y="1700808"/>
            <a:ext cx="1368152" cy="369332"/>
          </a:xfrm>
          <a:prstGeom prst="rect">
            <a:avLst/>
          </a:prstGeom>
          <a:noFill/>
        </p:spPr>
        <p:txBody>
          <a:bodyPr wrap="square" rtlCol="0">
            <a:spAutoFit/>
          </a:bodyPr>
          <a:lstStyle/>
          <a:p>
            <a:r>
              <a:rPr lang="en-US" altLang="ko-KR" dirty="0"/>
              <a:t>row 0</a:t>
            </a:r>
            <a:endParaRPr lang="ko-KR" altLang="en-US" dirty="0"/>
          </a:p>
        </p:txBody>
      </p:sp>
      <p:sp>
        <p:nvSpPr>
          <p:cNvPr id="8" name="TextBox 7"/>
          <p:cNvSpPr txBox="1"/>
          <p:nvPr/>
        </p:nvSpPr>
        <p:spPr>
          <a:xfrm>
            <a:off x="3707904" y="1700808"/>
            <a:ext cx="1728192" cy="369332"/>
          </a:xfrm>
          <a:prstGeom prst="rect">
            <a:avLst/>
          </a:prstGeom>
          <a:noFill/>
        </p:spPr>
        <p:txBody>
          <a:bodyPr wrap="square" rtlCol="0">
            <a:spAutoFit/>
          </a:bodyPr>
          <a:lstStyle/>
          <a:p>
            <a:r>
              <a:rPr lang="en-US" altLang="ko-KR" dirty="0"/>
              <a:t>row2</a:t>
            </a:r>
            <a:endParaRPr lang="ko-KR" altLang="en-US" dirty="0"/>
          </a:p>
        </p:txBody>
      </p:sp>
      <p:sp>
        <p:nvSpPr>
          <p:cNvPr id="9" name="TextBox 8"/>
          <p:cNvSpPr txBox="1"/>
          <p:nvPr/>
        </p:nvSpPr>
        <p:spPr>
          <a:xfrm>
            <a:off x="5508104" y="1722316"/>
            <a:ext cx="720080" cy="369332"/>
          </a:xfrm>
          <a:prstGeom prst="rect">
            <a:avLst/>
          </a:prstGeom>
          <a:noFill/>
        </p:spPr>
        <p:txBody>
          <a:bodyPr wrap="square" rtlCol="0">
            <a:spAutoFit/>
          </a:bodyPr>
          <a:lstStyle/>
          <a:p>
            <a:r>
              <a:rPr lang="en-US" altLang="ko-KR" dirty="0"/>
              <a:t>row3</a:t>
            </a:r>
            <a:endParaRPr lang="ko-KR" altLang="en-US" dirty="0"/>
          </a:p>
        </p:txBody>
      </p:sp>
      <p:cxnSp>
        <p:nvCxnSpPr>
          <p:cNvPr id="11" name="직선 화살표 연결선 10"/>
          <p:cNvCxnSpPr/>
          <p:nvPr/>
        </p:nvCxnSpPr>
        <p:spPr>
          <a:xfrm flipH="1" flipV="1">
            <a:off x="3023828" y="2415009"/>
            <a:ext cx="86999" cy="118148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9672" y="3284984"/>
            <a:ext cx="576064" cy="276999"/>
          </a:xfrm>
          <a:prstGeom prst="rect">
            <a:avLst/>
          </a:prstGeom>
          <a:noFill/>
        </p:spPr>
        <p:txBody>
          <a:bodyPr wrap="square" rtlCol="0">
            <a:spAutoFit/>
          </a:bodyPr>
          <a:lstStyle/>
          <a:p>
            <a:r>
              <a:rPr lang="en-US" altLang="ko-KR" sz="1200" dirty="0">
                <a:latin typeface="+mn-lt"/>
              </a:rPr>
              <a:t>row0</a:t>
            </a:r>
            <a:endParaRPr lang="ko-KR" altLang="en-US" sz="1200" dirty="0">
              <a:latin typeface="+mn-lt"/>
            </a:endParaRPr>
          </a:p>
        </p:txBody>
      </p:sp>
      <p:sp>
        <p:nvSpPr>
          <p:cNvPr id="13" name="TextBox 12"/>
          <p:cNvSpPr txBox="1"/>
          <p:nvPr/>
        </p:nvSpPr>
        <p:spPr>
          <a:xfrm>
            <a:off x="2267744" y="3270438"/>
            <a:ext cx="576064" cy="276999"/>
          </a:xfrm>
          <a:prstGeom prst="rect">
            <a:avLst/>
          </a:prstGeom>
          <a:noFill/>
        </p:spPr>
        <p:txBody>
          <a:bodyPr wrap="square" rtlCol="0">
            <a:spAutoFit/>
          </a:bodyPr>
          <a:lstStyle/>
          <a:p>
            <a:r>
              <a:rPr lang="en-US" altLang="ko-KR" sz="1200" dirty="0">
                <a:latin typeface="+mn-lt"/>
              </a:rPr>
              <a:t>row1</a:t>
            </a:r>
            <a:endParaRPr lang="ko-KR" altLang="en-US" sz="1200" dirty="0">
              <a:latin typeface="+mn-lt"/>
            </a:endParaRPr>
          </a:p>
        </p:txBody>
      </p:sp>
      <p:sp>
        <p:nvSpPr>
          <p:cNvPr id="14" name="TextBox 13"/>
          <p:cNvSpPr txBox="1"/>
          <p:nvPr/>
        </p:nvSpPr>
        <p:spPr>
          <a:xfrm>
            <a:off x="3023828" y="3270437"/>
            <a:ext cx="648072" cy="276999"/>
          </a:xfrm>
          <a:prstGeom prst="rect">
            <a:avLst/>
          </a:prstGeom>
          <a:noFill/>
        </p:spPr>
        <p:txBody>
          <a:bodyPr wrap="square" rtlCol="0">
            <a:spAutoFit/>
          </a:bodyPr>
          <a:lstStyle/>
          <a:p>
            <a:r>
              <a:rPr lang="en-US" altLang="ko-KR" sz="1200" dirty="0">
                <a:latin typeface="+mn-lt"/>
              </a:rPr>
              <a:t>row2</a:t>
            </a:r>
            <a:endParaRPr lang="ko-KR" altLang="en-US" sz="1200" dirty="0">
              <a:latin typeface="+mn-lt"/>
            </a:endParaRPr>
          </a:p>
        </p:txBody>
      </p:sp>
      <p:sp>
        <p:nvSpPr>
          <p:cNvPr id="15" name="TextBox 14"/>
          <p:cNvSpPr txBox="1"/>
          <p:nvPr/>
        </p:nvSpPr>
        <p:spPr>
          <a:xfrm>
            <a:off x="3779912" y="3284984"/>
            <a:ext cx="648072" cy="276999"/>
          </a:xfrm>
          <a:prstGeom prst="rect">
            <a:avLst/>
          </a:prstGeom>
          <a:noFill/>
        </p:spPr>
        <p:txBody>
          <a:bodyPr wrap="square" rtlCol="0">
            <a:spAutoFit/>
          </a:bodyPr>
          <a:lstStyle/>
          <a:p>
            <a:r>
              <a:rPr lang="en-US" altLang="ko-KR" sz="1200" dirty="0">
                <a:latin typeface="+mn-lt"/>
              </a:rPr>
              <a:t>row3</a:t>
            </a:r>
            <a:endParaRPr lang="ko-KR" altLang="en-US" sz="1200" dirty="0">
              <a:latin typeface="+mn-lt"/>
            </a:endParaRPr>
          </a:p>
        </p:txBody>
      </p:sp>
      <p:sp>
        <p:nvSpPr>
          <p:cNvPr id="16" name="TextBox 15"/>
          <p:cNvSpPr txBox="1"/>
          <p:nvPr/>
        </p:nvSpPr>
        <p:spPr>
          <a:xfrm>
            <a:off x="4572000" y="3255628"/>
            <a:ext cx="720080" cy="276999"/>
          </a:xfrm>
          <a:prstGeom prst="rect">
            <a:avLst/>
          </a:prstGeom>
          <a:noFill/>
        </p:spPr>
        <p:txBody>
          <a:bodyPr wrap="square" rtlCol="0">
            <a:spAutoFit/>
          </a:bodyPr>
          <a:lstStyle/>
          <a:p>
            <a:r>
              <a:rPr lang="en-US" altLang="ko-KR" sz="1200" dirty="0">
                <a:latin typeface="+mn-lt"/>
              </a:rPr>
              <a:t>row4</a:t>
            </a:r>
            <a:endParaRPr lang="ko-KR" altLang="en-US" sz="1200" dirty="0">
              <a:latin typeface="+mn-lt"/>
            </a:endParaRPr>
          </a:p>
        </p:txBody>
      </p:sp>
      <p:cxnSp>
        <p:nvCxnSpPr>
          <p:cNvPr id="17" name="직선 화살표 연결선 16"/>
          <p:cNvCxnSpPr/>
          <p:nvPr/>
        </p:nvCxnSpPr>
        <p:spPr>
          <a:xfrm flipV="1">
            <a:off x="3851920" y="2380499"/>
            <a:ext cx="1512168" cy="115212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4" idx="3"/>
          </p:cNvCxnSpPr>
          <p:nvPr/>
        </p:nvCxnSpPr>
        <p:spPr>
          <a:xfrm flipV="1">
            <a:off x="4631613" y="2426608"/>
            <a:ext cx="2244641" cy="116988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9552" y="2070140"/>
            <a:ext cx="864096" cy="369332"/>
          </a:xfrm>
          <a:prstGeom prst="rect">
            <a:avLst/>
          </a:prstGeom>
          <a:noFill/>
        </p:spPr>
        <p:txBody>
          <a:bodyPr wrap="square" rtlCol="0">
            <a:spAutoFit/>
          </a:bodyPr>
          <a:lstStyle/>
          <a:p>
            <a:r>
              <a:rPr lang="en-US" altLang="ko-KR" dirty="0"/>
              <a:t>data[]</a:t>
            </a:r>
            <a:endParaRPr lang="ko-KR" altLang="en-US" dirty="0"/>
          </a:p>
        </p:txBody>
      </p:sp>
      <p:sp>
        <p:nvSpPr>
          <p:cNvPr id="25" name="TextBox 24"/>
          <p:cNvSpPr txBox="1"/>
          <p:nvPr/>
        </p:nvSpPr>
        <p:spPr>
          <a:xfrm>
            <a:off x="0" y="2440595"/>
            <a:ext cx="1368151" cy="369332"/>
          </a:xfrm>
          <a:prstGeom prst="rect">
            <a:avLst/>
          </a:prstGeom>
          <a:noFill/>
        </p:spPr>
        <p:txBody>
          <a:bodyPr wrap="square" rtlCol="0">
            <a:spAutoFit/>
          </a:bodyPr>
          <a:lstStyle/>
          <a:p>
            <a:r>
              <a:rPr lang="en-US" altLang="ko-KR" dirty="0" err="1"/>
              <a:t>col_index</a:t>
            </a:r>
            <a:r>
              <a:rPr lang="en-US" altLang="ko-KR" dirty="0"/>
              <a:t>[]</a:t>
            </a:r>
            <a:endParaRPr lang="ko-KR" altLang="en-US" dirty="0"/>
          </a:p>
        </p:txBody>
      </p:sp>
      <p:sp>
        <p:nvSpPr>
          <p:cNvPr id="26" name="TextBox 25"/>
          <p:cNvSpPr txBox="1"/>
          <p:nvPr/>
        </p:nvSpPr>
        <p:spPr>
          <a:xfrm>
            <a:off x="251520" y="3531640"/>
            <a:ext cx="1368152" cy="369332"/>
          </a:xfrm>
          <a:prstGeom prst="rect">
            <a:avLst/>
          </a:prstGeom>
          <a:noFill/>
        </p:spPr>
        <p:txBody>
          <a:bodyPr wrap="square" rtlCol="0">
            <a:spAutoFit/>
          </a:bodyPr>
          <a:lstStyle/>
          <a:p>
            <a:r>
              <a:rPr lang="en-US" altLang="ko-KR" dirty="0" err="1"/>
              <a:t>row_ptr</a:t>
            </a:r>
            <a:r>
              <a:rPr lang="en-US" altLang="ko-KR" dirty="0"/>
              <a:t>[]</a:t>
            </a:r>
            <a:endParaRPr lang="ko-KR" altLang="en-US" dirty="0"/>
          </a:p>
        </p:txBody>
      </p:sp>
    </p:spTree>
    <p:extLst>
      <p:ext uri="{BB962C8B-B14F-4D97-AF65-F5344CB8AC3E}">
        <p14:creationId xmlns:p14="http://schemas.microsoft.com/office/powerpoint/2010/main" val="127623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Parallel SpMV/CSR</a:t>
            </a:r>
            <a:endParaRPr lang="ko-KR" altLang="en-US"/>
          </a:p>
        </p:txBody>
      </p:sp>
      <p:sp>
        <p:nvSpPr>
          <p:cNvPr id="3" name="내용 개체 틀 2"/>
          <p:cNvSpPr>
            <a:spLocks noGrp="1"/>
          </p:cNvSpPr>
          <p:nvPr>
            <p:ph idx="1"/>
          </p:nvPr>
        </p:nvSpPr>
        <p:spPr/>
        <p:txBody>
          <a:bodyPr/>
          <a:lstStyle/>
          <a:p>
            <a:pPr>
              <a:buFont typeface="Wingdings" pitchFamily="2" charset="2"/>
              <a:buChar char="Ø"/>
            </a:pPr>
            <a:r>
              <a:rPr lang="en-US" altLang="ko-KR" sz="2000" dirty="0"/>
              <a:t>Simple</a:t>
            </a:r>
          </a:p>
          <a:p>
            <a:pPr>
              <a:buFont typeface="Wingdings" pitchFamily="2" charset="2"/>
              <a:buChar char="Ø"/>
            </a:pPr>
            <a:r>
              <a:rPr lang="en-US" altLang="ko-KR" sz="2000" dirty="0"/>
              <a:t>Memory access ? </a:t>
            </a:r>
          </a:p>
          <a:p>
            <a:pPr marL="0" indent="0">
              <a:buNone/>
            </a:pPr>
            <a:r>
              <a:rPr lang="en-US" altLang="ko-KR" sz="2000" dirty="0"/>
              <a:t> does not make coalesced memory access.</a:t>
            </a:r>
          </a:p>
          <a:p>
            <a:pPr marL="0" indent="0">
              <a:buNone/>
            </a:pPr>
            <a:r>
              <a:rPr lang="en-US" altLang="ko-KR" sz="2000" dirty="0"/>
              <a:t>Cause adjacent threads will be making simultaneous nonadjacent memory accesses.</a:t>
            </a:r>
          </a:p>
          <a:p>
            <a:pPr marL="0" indent="0">
              <a:buNone/>
            </a:pPr>
            <a:endParaRPr lang="en-US" altLang="ko-KR" sz="2000" dirty="0"/>
          </a:p>
          <a:p>
            <a:pPr>
              <a:buFont typeface="Wingdings" pitchFamily="2" charset="2"/>
              <a:buChar char="Ø"/>
            </a:pPr>
            <a:r>
              <a:rPr lang="en-US" altLang="ko-KR" sz="2000" dirty="0"/>
              <a:t>Control Divergence Problem</a:t>
            </a:r>
            <a:r>
              <a:rPr lang="ko-KR" altLang="en-US" sz="2000" dirty="0"/>
              <a:t> </a:t>
            </a:r>
            <a:r>
              <a:rPr lang="en-US" altLang="ko-KR" sz="2000" dirty="0"/>
              <a:t>in</a:t>
            </a:r>
            <a:r>
              <a:rPr lang="ko-KR" altLang="en-US" sz="2000" dirty="0"/>
              <a:t> </a:t>
            </a:r>
            <a:r>
              <a:rPr lang="en-US" altLang="ko-KR" sz="2000" dirty="0"/>
              <a:t>all</a:t>
            </a:r>
            <a:r>
              <a:rPr lang="ko-KR" altLang="en-US" sz="2000" dirty="0"/>
              <a:t> </a:t>
            </a:r>
            <a:r>
              <a:rPr lang="en-US" altLang="ko-KR" sz="2000" dirty="0"/>
              <a:t>warps.</a:t>
            </a:r>
          </a:p>
          <a:p>
            <a:pPr marL="0" indent="0">
              <a:buNone/>
            </a:pPr>
            <a:r>
              <a:rPr lang="en-US" altLang="ko-KR" sz="2000" dirty="0"/>
              <a:t>The number of iterations performed by a thread in the dot product loop depends on the number of nonzero elements in the row assigned to the thread. Since the distribution of nonzero elements among rows can be random, adjacent rows can have varying numbers of nonzero elements.</a:t>
            </a:r>
          </a:p>
        </p:txBody>
      </p:sp>
    </p:spTree>
    <p:extLst>
      <p:ext uri="{BB962C8B-B14F-4D97-AF65-F5344CB8AC3E}">
        <p14:creationId xmlns:p14="http://schemas.microsoft.com/office/powerpoint/2010/main" val="267913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a:t>
            </a:r>
            <a:r>
              <a:rPr lang="en-US" altLang="ko-KR" dirty="0" err="1"/>
              <a:t>SpMV</a:t>
            </a:r>
            <a:r>
              <a:rPr lang="en-US" altLang="ko-KR" dirty="0"/>
              <a:t> in CUDA</a:t>
            </a:r>
            <a:endParaRPr lang="ko-KR" altLang="en-US"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dirty="0"/>
              <a:t>		1 0 2 0</a:t>
            </a:r>
          </a:p>
          <a:p>
            <a:pPr marL="0" indent="0">
              <a:buNone/>
            </a:pPr>
            <a:r>
              <a:rPr lang="en-US" altLang="ko-KR" dirty="0"/>
              <a:t>		0 0 0 0</a:t>
            </a:r>
          </a:p>
          <a:p>
            <a:pPr marL="0" indent="0">
              <a:buNone/>
            </a:pPr>
            <a:r>
              <a:rPr lang="en-US" altLang="ko-KR" dirty="0"/>
              <a:t>		0 3 4 5</a:t>
            </a:r>
          </a:p>
          <a:p>
            <a:pPr marL="0" indent="0">
              <a:buNone/>
            </a:pPr>
            <a:r>
              <a:rPr lang="en-US" altLang="ko-KR" dirty="0"/>
              <a:t>		6 0 0 7</a:t>
            </a:r>
            <a:endParaRPr lang="ko-KR" altLang="en-US" dirty="0"/>
          </a:p>
          <a:p>
            <a:pPr marL="0" indent="0">
              <a:buNone/>
            </a:pPr>
            <a:endParaRPr lang="ko-KR" altLang="en-US" dirty="0"/>
          </a:p>
        </p:txBody>
      </p:sp>
      <p:cxnSp>
        <p:nvCxnSpPr>
          <p:cNvPr id="5" name="직선 연결선 4"/>
          <p:cNvCxnSpPr/>
          <p:nvPr/>
        </p:nvCxnSpPr>
        <p:spPr>
          <a:xfrm>
            <a:off x="2102024" y="1772816"/>
            <a:ext cx="46856" cy="2369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3707904" y="1766085"/>
            <a:ext cx="23428" cy="23762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560" y="1766085"/>
            <a:ext cx="1368152" cy="366771"/>
          </a:xfrm>
          <a:prstGeom prst="rect">
            <a:avLst/>
          </a:prstGeom>
          <a:noFill/>
        </p:spPr>
        <p:txBody>
          <a:bodyPr wrap="square" rtlCol="0">
            <a:spAutoFit/>
          </a:bodyPr>
          <a:lstStyle/>
          <a:p>
            <a:r>
              <a:rPr lang="en-US" altLang="ko-KR" b="1" dirty="0">
                <a:latin typeface="+mn-lt"/>
              </a:rPr>
              <a:t>Thread 0</a:t>
            </a:r>
            <a:endParaRPr lang="ko-KR" altLang="en-US" b="1" dirty="0">
              <a:latin typeface="+mn-lt"/>
            </a:endParaRPr>
          </a:p>
        </p:txBody>
      </p:sp>
      <p:cxnSp>
        <p:nvCxnSpPr>
          <p:cNvPr id="18" name="직선 연결선 17"/>
          <p:cNvCxnSpPr/>
          <p:nvPr/>
        </p:nvCxnSpPr>
        <p:spPr>
          <a:xfrm>
            <a:off x="2102024" y="1772816"/>
            <a:ext cx="46856"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3809" y="2348880"/>
            <a:ext cx="1296144" cy="369332"/>
          </a:xfrm>
          <a:prstGeom prst="rect">
            <a:avLst/>
          </a:prstGeom>
          <a:noFill/>
        </p:spPr>
        <p:txBody>
          <a:bodyPr wrap="square" rtlCol="0">
            <a:spAutoFit/>
          </a:bodyPr>
          <a:lstStyle/>
          <a:p>
            <a:r>
              <a:rPr lang="en-US" altLang="ko-KR" b="1" dirty="0">
                <a:latin typeface="+mn-lt"/>
              </a:rPr>
              <a:t>Thread 1</a:t>
            </a:r>
            <a:endParaRPr lang="ko-KR" altLang="en-US" b="1" dirty="0">
              <a:latin typeface="+mn-lt"/>
            </a:endParaRPr>
          </a:p>
        </p:txBody>
      </p:sp>
      <p:sp>
        <p:nvSpPr>
          <p:cNvPr id="20" name="TextBox 19"/>
          <p:cNvSpPr txBox="1"/>
          <p:nvPr/>
        </p:nvSpPr>
        <p:spPr>
          <a:xfrm>
            <a:off x="582314" y="2953051"/>
            <a:ext cx="1472438" cy="369332"/>
          </a:xfrm>
          <a:prstGeom prst="rect">
            <a:avLst/>
          </a:prstGeom>
          <a:noFill/>
        </p:spPr>
        <p:txBody>
          <a:bodyPr wrap="square" rtlCol="0">
            <a:spAutoFit/>
          </a:bodyPr>
          <a:lstStyle/>
          <a:p>
            <a:r>
              <a:rPr lang="en-US" altLang="ko-KR" b="1">
                <a:latin typeface="+mn-lt"/>
              </a:rPr>
              <a:t> Thread </a:t>
            </a:r>
            <a:r>
              <a:rPr lang="en-US" altLang="ko-KR" b="1" dirty="0">
                <a:latin typeface="+mn-lt"/>
              </a:rPr>
              <a:t>2</a:t>
            </a:r>
            <a:endParaRPr lang="ko-KR" altLang="en-US" b="1" dirty="0">
              <a:latin typeface="+mn-lt"/>
            </a:endParaRPr>
          </a:p>
        </p:txBody>
      </p:sp>
      <p:sp>
        <p:nvSpPr>
          <p:cNvPr id="21" name="TextBox 20"/>
          <p:cNvSpPr txBox="1"/>
          <p:nvPr/>
        </p:nvSpPr>
        <p:spPr>
          <a:xfrm>
            <a:off x="674922" y="3494318"/>
            <a:ext cx="1584176" cy="369332"/>
          </a:xfrm>
          <a:prstGeom prst="rect">
            <a:avLst/>
          </a:prstGeom>
          <a:noFill/>
        </p:spPr>
        <p:txBody>
          <a:bodyPr wrap="square" rtlCol="0">
            <a:spAutoFit/>
          </a:bodyPr>
          <a:lstStyle/>
          <a:p>
            <a:r>
              <a:rPr lang="en-US" altLang="ko-KR" b="1" dirty="0">
                <a:latin typeface="+mn-lt"/>
              </a:rPr>
              <a:t>Thread 3</a:t>
            </a:r>
            <a:endParaRPr lang="ko-KR" altLang="en-US" b="1" dirty="0">
              <a:latin typeface="+mn-lt"/>
            </a:endParaRPr>
          </a:p>
        </p:txBody>
      </p:sp>
    </p:spTree>
    <p:extLst>
      <p:ext uri="{BB962C8B-B14F-4D97-AF65-F5344CB8AC3E}">
        <p14:creationId xmlns:p14="http://schemas.microsoft.com/office/powerpoint/2010/main" val="287313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Padding and Transposition</a:t>
            </a:r>
            <a:endParaRPr lang="ko-KR" altLang="en-US"/>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083670395"/>
              </p:ext>
            </p:extLst>
          </p:nvPr>
        </p:nvGraphicFramePr>
        <p:xfrm>
          <a:off x="457200" y="1600200"/>
          <a:ext cx="2314599" cy="4205064"/>
        </p:xfrm>
        <a:graphic>
          <a:graphicData uri="http://schemas.openxmlformats.org/drawingml/2006/table">
            <a:tbl>
              <a:tblPr firstRow="1" bandRow="1">
                <a:tableStyleId>{5C22544A-7EE6-4342-B048-85BDC9FD1C3A}</a:tableStyleId>
              </a:tblPr>
              <a:tblGrid>
                <a:gridCol w="771533">
                  <a:extLst>
                    <a:ext uri="{9D8B030D-6E8A-4147-A177-3AD203B41FA5}">
                      <a16:colId xmlns:a16="http://schemas.microsoft.com/office/drawing/2014/main" val="20000"/>
                    </a:ext>
                  </a:extLst>
                </a:gridCol>
                <a:gridCol w="771533">
                  <a:extLst>
                    <a:ext uri="{9D8B030D-6E8A-4147-A177-3AD203B41FA5}">
                      <a16:colId xmlns:a16="http://schemas.microsoft.com/office/drawing/2014/main" val="20001"/>
                    </a:ext>
                  </a:extLst>
                </a:gridCol>
                <a:gridCol w="771533">
                  <a:extLst>
                    <a:ext uri="{9D8B030D-6E8A-4147-A177-3AD203B41FA5}">
                      <a16:colId xmlns:a16="http://schemas.microsoft.com/office/drawing/2014/main" val="20002"/>
                    </a:ext>
                  </a:extLst>
                </a:gridCol>
              </a:tblGrid>
              <a:tr h="1051266">
                <a:tc>
                  <a:txBody>
                    <a:bodyPr/>
                    <a:lstStyle/>
                    <a:p>
                      <a:pPr latinLnBrk="1"/>
                      <a:r>
                        <a:rPr lang="en-US" altLang="ko-KR" sz="4000"/>
                        <a:t>1</a:t>
                      </a:r>
                      <a:endParaRPr lang="ko-KR" altLang="en-US" sz="4000"/>
                    </a:p>
                  </a:txBody>
                  <a:tcPr/>
                </a:tc>
                <a:tc>
                  <a:txBody>
                    <a:bodyPr/>
                    <a:lstStyle/>
                    <a:p>
                      <a:pPr latinLnBrk="1"/>
                      <a:r>
                        <a:rPr lang="en-US" altLang="ko-KR" sz="4400"/>
                        <a:t>2</a:t>
                      </a:r>
                      <a:endParaRPr lang="ko-KR" altLang="en-US" sz="4400"/>
                    </a:p>
                  </a:txBody>
                  <a:tcPr/>
                </a:tc>
                <a:tc>
                  <a:txBody>
                    <a:bodyPr/>
                    <a:lstStyle/>
                    <a:p>
                      <a:pPr latinLnBrk="1"/>
                      <a:r>
                        <a:rPr lang="en-US" altLang="ko-KR" sz="4400"/>
                        <a:t>*</a:t>
                      </a:r>
                      <a:endParaRPr lang="ko-KR" altLang="en-US" sz="4400"/>
                    </a:p>
                  </a:txBody>
                  <a:tcPr/>
                </a:tc>
                <a:extLst>
                  <a:ext uri="{0D108BD9-81ED-4DB2-BD59-A6C34878D82A}">
                    <a16:rowId xmlns:a16="http://schemas.microsoft.com/office/drawing/2014/main" val="10000"/>
                  </a:ext>
                </a:extLst>
              </a:tr>
              <a:tr h="1051266">
                <a:tc>
                  <a:txBody>
                    <a:bodyPr/>
                    <a:lstStyle/>
                    <a:p>
                      <a:pPr latinLnBrk="1"/>
                      <a:r>
                        <a:rPr lang="en-US" altLang="ko-KR" sz="4400"/>
                        <a:t>*</a:t>
                      </a:r>
                      <a:endParaRPr lang="ko-KR" altLang="en-US" sz="4400"/>
                    </a:p>
                  </a:txBody>
                  <a:tcPr/>
                </a:tc>
                <a:tc>
                  <a:txBody>
                    <a:bodyPr/>
                    <a:lstStyle/>
                    <a:p>
                      <a:pPr latinLnBrk="1"/>
                      <a:r>
                        <a:rPr lang="en-US" altLang="ko-KR" sz="4400"/>
                        <a:t>*</a:t>
                      </a:r>
                      <a:endParaRPr lang="ko-KR" altLang="en-US" sz="4400"/>
                    </a:p>
                  </a:txBody>
                  <a:tcPr/>
                </a:tc>
                <a:tc>
                  <a:txBody>
                    <a:bodyPr/>
                    <a:lstStyle/>
                    <a:p>
                      <a:pPr latinLnBrk="1"/>
                      <a:r>
                        <a:rPr lang="en-US" altLang="ko-KR" sz="4400"/>
                        <a:t>*</a:t>
                      </a:r>
                      <a:endParaRPr lang="ko-KR" altLang="en-US" sz="4400"/>
                    </a:p>
                  </a:txBody>
                  <a:tcPr/>
                </a:tc>
                <a:extLst>
                  <a:ext uri="{0D108BD9-81ED-4DB2-BD59-A6C34878D82A}">
                    <a16:rowId xmlns:a16="http://schemas.microsoft.com/office/drawing/2014/main" val="10001"/>
                  </a:ext>
                </a:extLst>
              </a:tr>
              <a:tr h="1051266">
                <a:tc>
                  <a:txBody>
                    <a:bodyPr/>
                    <a:lstStyle/>
                    <a:p>
                      <a:pPr latinLnBrk="1"/>
                      <a:r>
                        <a:rPr lang="en-US" altLang="ko-KR" sz="4400"/>
                        <a:t>3</a:t>
                      </a:r>
                      <a:endParaRPr lang="ko-KR" altLang="en-US" sz="4400"/>
                    </a:p>
                  </a:txBody>
                  <a:tcPr/>
                </a:tc>
                <a:tc>
                  <a:txBody>
                    <a:bodyPr/>
                    <a:lstStyle/>
                    <a:p>
                      <a:pPr latinLnBrk="1"/>
                      <a:r>
                        <a:rPr lang="en-US" altLang="ko-KR" sz="4400"/>
                        <a:t>4</a:t>
                      </a:r>
                      <a:endParaRPr lang="ko-KR" altLang="en-US" sz="4400"/>
                    </a:p>
                  </a:txBody>
                  <a:tcPr/>
                </a:tc>
                <a:tc>
                  <a:txBody>
                    <a:bodyPr/>
                    <a:lstStyle/>
                    <a:p>
                      <a:pPr latinLnBrk="1"/>
                      <a:r>
                        <a:rPr lang="en-US" altLang="ko-KR" sz="4400"/>
                        <a:t>5</a:t>
                      </a:r>
                      <a:endParaRPr lang="ko-KR" altLang="en-US" sz="4400"/>
                    </a:p>
                  </a:txBody>
                  <a:tcPr/>
                </a:tc>
                <a:extLst>
                  <a:ext uri="{0D108BD9-81ED-4DB2-BD59-A6C34878D82A}">
                    <a16:rowId xmlns:a16="http://schemas.microsoft.com/office/drawing/2014/main" val="10002"/>
                  </a:ext>
                </a:extLst>
              </a:tr>
              <a:tr h="1051266">
                <a:tc>
                  <a:txBody>
                    <a:bodyPr/>
                    <a:lstStyle/>
                    <a:p>
                      <a:pPr latinLnBrk="1"/>
                      <a:r>
                        <a:rPr lang="en-US" altLang="ko-KR" sz="4400"/>
                        <a:t>6</a:t>
                      </a:r>
                      <a:endParaRPr lang="ko-KR" altLang="en-US" sz="4400"/>
                    </a:p>
                  </a:txBody>
                  <a:tcPr/>
                </a:tc>
                <a:tc>
                  <a:txBody>
                    <a:bodyPr/>
                    <a:lstStyle/>
                    <a:p>
                      <a:pPr latinLnBrk="1"/>
                      <a:r>
                        <a:rPr lang="en-US" altLang="ko-KR" sz="4400"/>
                        <a:t>7</a:t>
                      </a:r>
                      <a:endParaRPr lang="ko-KR" altLang="en-US" sz="4400"/>
                    </a:p>
                  </a:txBody>
                  <a:tcPr/>
                </a:tc>
                <a:tc>
                  <a:txBody>
                    <a:bodyPr/>
                    <a:lstStyle/>
                    <a:p>
                      <a:pPr latinLnBrk="1"/>
                      <a:r>
                        <a:rPr lang="en-US" altLang="ko-KR" sz="4400"/>
                        <a:t>*</a:t>
                      </a:r>
                      <a:endParaRPr lang="ko-KR" altLang="en-US" sz="4400"/>
                    </a:p>
                  </a:txBody>
                  <a:tcPr/>
                </a:tc>
                <a:extLst>
                  <a:ext uri="{0D108BD9-81ED-4DB2-BD59-A6C34878D82A}">
                    <a16:rowId xmlns:a16="http://schemas.microsoft.com/office/drawing/2014/main" val="10003"/>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52863189"/>
              </p:ext>
            </p:extLst>
          </p:nvPr>
        </p:nvGraphicFramePr>
        <p:xfrm>
          <a:off x="4427984" y="2636912"/>
          <a:ext cx="4223792" cy="2286000"/>
        </p:xfrm>
        <a:graphic>
          <a:graphicData uri="http://schemas.openxmlformats.org/drawingml/2006/table">
            <a:tbl>
              <a:tblPr firstRow="1" bandRow="1">
                <a:tableStyleId>{5C22544A-7EE6-4342-B048-85BDC9FD1C3A}</a:tableStyleId>
              </a:tblPr>
              <a:tblGrid>
                <a:gridCol w="1055948">
                  <a:extLst>
                    <a:ext uri="{9D8B030D-6E8A-4147-A177-3AD203B41FA5}">
                      <a16:colId xmlns:a16="http://schemas.microsoft.com/office/drawing/2014/main" val="20000"/>
                    </a:ext>
                  </a:extLst>
                </a:gridCol>
                <a:gridCol w="1055948">
                  <a:extLst>
                    <a:ext uri="{9D8B030D-6E8A-4147-A177-3AD203B41FA5}">
                      <a16:colId xmlns:a16="http://schemas.microsoft.com/office/drawing/2014/main" val="20001"/>
                    </a:ext>
                  </a:extLst>
                </a:gridCol>
                <a:gridCol w="1055948">
                  <a:extLst>
                    <a:ext uri="{9D8B030D-6E8A-4147-A177-3AD203B41FA5}">
                      <a16:colId xmlns:a16="http://schemas.microsoft.com/office/drawing/2014/main" val="20002"/>
                    </a:ext>
                  </a:extLst>
                </a:gridCol>
                <a:gridCol w="1055948">
                  <a:extLst>
                    <a:ext uri="{9D8B030D-6E8A-4147-A177-3AD203B41FA5}">
                      <a16:colId xmlns:a16="http://schemas.microsoft.com/office/drawing/2014/main" val="20003"/>
                    </a:ext>
                  </a:extLst>
                </a:gridCol>
              </a:tblGrid>
              <a:tr h="624069">
                <a:tc>
                  <a:txBody>
                    <a:bodyPr/>
                    <a:lstStyle/>
                    <a:p>
                      <a:pPr latinLnBrk="1"/>
                      <a:r>
                        <a:rPr lang="en-US" altLang="ko-KR" sz="4400"/>
                        <a:t>1</a:t>
                      </a:r>
                      <a:endParaRPr lang="ko-KR" altLang="en-US" sz="4400"/>
                    </a:p>
                  </a:txBody>
                  <a:tcPr/>
                </a:tc>
                <a:tc>
                  <a:txBody>
                    <a:bodyPr/>
                    <a:lstStyle/>
                    <a:p>
                      <a:pPr latinLnBrk="1"/>
                      <a:r>
                        <a:rPr lang="en-US" altLang="ko-KR" sz="4400"/>
                        <a:t>*</a:t>
                      </a:r>
                      <a:endParaRPr lang="ko-KR" altLang="en-US" sz="4400"/>
                    </a:p>
                  </a:txBody>
                  <a:tcPr/>
                </a:tc>
                <a:tc>
                  <a:txBody>
                    <a:bodyPr/>
                    <a:lstStyle/>
                    <a:p>
                      <a:pPr latinLnBrk="1"/>
                      <a:r>
                        <a:rPr lang="en-US" altLang="ko-KR" sz="4400"/>
                        <a:t>3</a:t>
                      </a:r>
                      <a:endParaRPr lang="ko-KR" altLang="en-US" sz="4400"/>
                    </a:p>
                  </a:txBody>
                  <a:tcPr/>
                </a:tc>
                <a:tc>
                  <a:txBody>
                    <a:bodyPr/>
                    <a:lstStyle/>
                    <a:p>
                      <a:pPr latinLnBrk="1"/>
                      <a:r>
                        <a:rPr lang="en-US" altLang="ko-KR" sz="4400"/>
                        <a:t>6</a:t>
                      </a:r>
                      <a:endParaRPr lang="ko-KR" altLang="en-US" sz="4400"/>
                    </a:p>
                  </a:txBody>
                  <a:tcPr/>
                </a:tc>
                <a:extLst>
                  <a:ext uri="{0D108BD9-81ED-4DB2-BD59-A6C34878D82A}">
                    <a16:rowId xmlns:a16="http://schemas.microsoft.com/office/drawing/2014/main" val="10000"/>
                  </a:ext>
                </a:extLst>
              </a:tr>
              <a:tr h="624069">
                <a:tc>
                  <a:txBody>
                    <a:bodyPr/>
                    <a:lstStyle/>
                    <a:p>
                      <a:pPr latinLnBrk="1"/>
                      <a:r>
                        <a:rPr lang="en-US" altLang="ko-KR" sz="4400"/>
                        <a:t>2</a:t>
                      </a:r>
                      <a:endParaRPr lang="ko-KR" altLang="en-US" sz="4400"/>
                    </a:p>
                  </a:txBody>
                  <a:tcPr/>
                </a:tc>
                <a:tc>
                  <a:txBody>
                    <a:bodyPr/>
                    <a:lstStyle/>
                    <a:p>
                      <a:pPr latinLnBrk="1"/>
                      <a:r>
                        <a:rPr lang="en-US" altLang="ko-KR" sz="4400"/>
                        <a:t>*</a:t>
                      </a:r>
                      <a:endParaRPr lang="ko-KR" altLang="en-US" sz="4400"/>
                    </a:p>
                  </a:txBody>
                  <a:tcPr/>
                </a:tc>
                <a:tc>
                  <a:txBody>
                    <a:bodyPr/>
                    <a:lstStyle/>
                    <a:p>
                      <a:pPr latinLnBrk="1"/>
                      <a:r>
                        <a:rPr lang="en-US" altLang="ko-KR" sz="4400"/>
                        <a:t>4</a:t>
                      </a:r>
                      <a:endParaRPr lang="ko-KR" altLang="en-US" sz="4400"/>
                    </a:p>
                  </a:txBody>
                  <a:tcPr/>
                </a:tc>
                <a:tc>
                  <a:txBody>
                    <a:bodyPr/>
                    <a:lstStyle/>
                    <a:p>
                      <a:pPr latinLnBrk="1"/>
                      <a:r>
                        <a:rPr lang="en-US" altLang="ko-KR" sz="4400"/>
                        <a:t>7</a:t>
                      </a:r>
                      <a:endParaRPr lang="ko-KR" altLang="en-US" sz="4400"/>
                    </a:p>
                  </a:txBody>
                  <a:tcPr/>
                </a:tc>
                <a:extLst>
                  <a:ext uri="{0D108BD9-81ED-4DB2-BD59-A6C34878D82A}">
                    <a16:rowId xmlns:a16="http://schemas.microsoft.com/office/drawing/2014/main" val="10001"/>
                  </a:ext>
                </a:extLst>
              </a:tr>
              <a:tr h="624069">
                <a:tc>
                  <a:txBody>
                    <a:bodyPr/>
                    <a:lstStyle/>
                    <a:p>
                      <a:pPr latinLnBrk="1"/>
                      <a:r>
                        <a:rPr lang="en-US" altLang="ko-KR" sz="4400"/>
                        <a:t>*</a:t>
                      </a:r>
                      <a:endParaRPr lang="ko-KR" altLang="en-US" sz="4400"/>
                    </a:p>
                  </a:txBody>
                  <a:tcPr/>
                </a:tc>
                <a:tc>
                  <a:txBody>
                    <a:bodyPr/>
                    <a:lstStyle/>
                    <a:p>
                      <a:pPr latinLnBrk="1"/>
                      <a:r>
                        <a:rPr lang="en-US" altLang="ko-KR" sz="4400"/>
                        <a:t>*</a:t>
                      </a:r>
                      <a:endParaRPr lang="ko-KR" altLang="en-US" sz="4400"/>
                    </a:p>
                  </a:txBody>
                  <a:tcPr/>
                </a:tc>
                <a:tc>
                  <a:txBody>
                    <a:bodyPr/>
                    <a:lstStyle/>
                    <a:p>
                      <a:pPr latinLnBrk="1"/>
                      <a:r>
                        <a:rPr lang="en-US" altLang="ko-KR" sz="4400"/>
                        <a:t>5</a:t>
                      </a:r>
                      <a:endParaRPr lang="ko-KR" altLang="en-US" sz="4400"/>
                    </a:p>
                  </a:txBody>
                  <a:tcPr/>
                </a:tc>
                <a:tc>
                  <a:txBody>
                    <a:bodyPr/>
                    <a:lstStyle/>
                    <a:p>
                      <a:pPr latinLnBrk="1"/>
                      <a:r>
                        <a:rPr lang="en-US" altLang="ko-KR" sz="4400"/>
                        <a:t>*</a:t>
                      </a:r>
                      <a:endParaRPr lang="ko-KR" altLang="en-US" sz="4400"/>
                    </a:p>
                  </a:txBody>
                  <a:tcPr/>
                </a:tc>
                <a:extLst>
                  <a:ext uri="{0D108BD9-81ED-4DB2-BD59-A6C34878D82A}">
                    <a16:rowId xmlns:a16="http://schemas.microsoft.com/office/drawing/2014/main" val="10002"/>
                  </a:ext>
                </a:extLst>
              </a:tr>
            </a:tbl>
          </a:graphicData>
        </a:graphic>
      </p:graphicFrame>
      <p:sp>
        <p:nvSpPr>
          <p:cNvPr id="6" name="오른쪽 화살표 5"/>
          <p:cNvSpPr/>
          <p:nvPr/>
        </p:nvSpPr>
        <p:spPr>
          <a:xfrm>
            <a:off x="3059832" y="3789040"/>
            <a:ext cx="100811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0187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br>
              <a:rPr lang="en-US" altLang="ko-KR" sz="3600" dirty="0"/>
            </a:br>
            <a:r>
              <a:rPr lang="en-US" altLang="ko-KR" sz="3600" b="1" dirty="0"/>
              <a:t>ELL </a:t>
            </a:r>
            <a:r>
              <a:rPr lang="en-US" altLang="ko-KR" sz="3600" b="1"/>
              <a:t>storage format</a:t>
            </a:r>
            <a:br>
              <a:rPr lang="en-US" altLang="ko-KR" sz="3600" b="1"/>
            </a:br>
            <a:r>
              <a:rPr lang="en-US" altLang="ko-KR" sz="3600" b="1"/>
              <a:t>(</a:t>
            </a:r>
            <a:r>
              <a:rPr lang="en-US" altLang="ko-KR" sz="3600"/>
              <a:t>Padding and Transposition)</a:t>
            </a:r>
            <a:br>
              <a:rPr lang="en-US" altLang="ko-KR" sz="3600"/>
            </a:br>
            <a:endParaRPr lang="ko-KR" altLang="en-US" sz="3600" dirty="0"/>
          </a:p>
        </p:txBody>
      </p:sp>
      <p:sp>
        <p:nvSpPr>
          <p:cNvPr id="3" name="내용 개체 틀 2"/>
          <p:cNvSpPr>
            <a:spLocks noGrp="1"/>
          </p:cNvSpPr>
          <p:nvPr>
            <p:ph idx="1"/>
          </p:nvPr>
        </p:nvSpPr>
        <p:spPr/>
        <p:txBody>
          <a:bodyPr/>
          <a:lstStyle/>
          <a:p>
            <a:r>
              <a:rPr lang="en-US" altLang="ko-KR" sz="2800" dirty="0"/>
              <a:t>CSR representation:</a:t>
            </a:r>
          </a:p>
          <a:p>
            <a:pPr marL="0" indent="0">
              <a:buNone/>
            </a:pPr>
            <a:r>
              <a:rPr lang="en-US" altLang="ko-KR" sz="2800" dirty="0"/>
              <a:t>Row0 data:</a:t>
            </a:r>
            <a:r>
              <a:rPr lang="en-US" altLang="ko-KR" dirty="0"/>
              <a:t>	</a:t>
            </a:r>
            <a:r>
              <a:rPr lang="en-US" altLang="ko-KR" sz="2800" dirty="0"/>
              <a:t>1 2	  </a:t>
            </a:r>
            <a:r>
              <a:rPr lang="en-US" altLang="ko-KR" sz="2800" dirty="0" err="1"/>
              <a:t>col_idx</a:t>
            </a:r>
            <a:r>
              <a:rPr lang="en-US" altLang="ko-KR" sz="2800" dirty="0"/>
              <a:t> 0 2    </a:t>
            </a:r>
            <a:r>
              <a:rPr lang="en-US" altLang="ko-KR" sz="2800" dirty="0" err="1"/>
              <a:t>row_ptr</a:t>
            </a:r>
            <a:r>
              <a:rPr lang="en-US" altLang="ko-KR" sz="2800" dirty="0"/>
              <a:t> =[0,2,2,5,7]</a:t>
            </a:r>
          </a:p>
          <a:p>
            <a:pPr marL="0" indent="0">
              <a:buNone/>
            </a:pPr>
            <a:r>
              <a:rPr lang="en-US" altLang="ko-KR" sz="2800" dirty="0"/>
              <a:t>Row2 data:	3 4 5 	  </a:t>
            </a:r>
            <a:r>
              <a:rPr lang="en-US" altLang="ko-KR" sz="2800" dirty="0" err="1"/>
              <a:t>col_idx</a:t>
            </a:r>
            <a:r>
              <a:rPr lang="en-US" altLang="ko-KR" sz="2800" dirty="0"/>
              <a:t> 1 2 3</a:t>
            </a:r>
          </a:p>
          <a:p>
            <a:pPr marL="0" indent="0">
              <a:buNone/>
            </a:pPr>
            <a:r>
              <a:rPr lang="en-US" altLang="ko-KR" sz="2800" dirty="0"/>
              <a:t>Row3 data:  6 7       </a:t>
            </a:r>
            <a:r>
              <a:rPr lang="en-US" altLang="ko-KR" sz="2800" dirty="0" err="1"/>
              <a:t>col_idx</a:t>
            </a:r>
            <a:r>
              <a:rPr lang="en-US" altLang="ko-KR" sz="2800" dirty="0"/>
              <a:t> 0 3</a:t>
            </a:r>
          </a:p>
          <a:p>
            <a:r>
              <a:rPr lang="en-US" altLang="ko-KR" sz="2800" dirty="0"/>
              <a:t>CSR with padding</a:t>
            </a:r>
          </a:p>
          <a:p>
            <a:pPr marL="0" indent="0">
              <a:buNone/>
            </a:pPr>
            <a:r>
              <a:rPr lang="en-US" altLang="ko-KR" sz="2800" dirty="0"/>
              <a:t>row0:  1 2 *	    0 2 *</a:t>
            </a:r>
          </a:p>
          <a:p>
            <a:pPr marL="0" indent="0">
              <a:buNone/>
            </a:pPr>
            <a:r>
              <a:rPr lang="en-US" altLang="ko-KR" sz="2800" dirty="0"/>
              <a:t>row1:  * * *      * * *</a:t>
            </a:r>
          </a:p>
          <a:p>
            <a:pPr marL="0" indent="0">
              <a:buNone/>
            </a:pPr>
            <a:r>
              <a:rPr lang="en-US" altLang="ko-KR" sz="2800" dirty="0"/>
              <a:t>row2: 3 4 5     1 2 3</a:t>
            </a:r>
          </a:p>
          <a:p>
            <a:pPr marL="0" indent="0">
              <a:buNone/>
            </a:pPr>
            <a:r>
              <a:rPr lang="en-US" altLang="ko-KR" sz="2800" dirty="0"/>
              <a:t>row3: 6 7 *      0 3 *</a:t>
            </a:r>
          </a:p>
          <a:p>
            <a:endParaRPr lang="en-US" altLang="ko-KR" sz="2800" dirty="0"/>
          </a:p>
          <a:p>
            <a:pPr marL="0" indent="0">
              <a:buNone/>
            </a:pPr>
            <a:r>
              <a:rPr lang="en-US" altLang="ko-KR" sz="2800" dirty="0"/>
              <a:t>	</a:t>
            </a:r>
            <a:endParaRPr lang="ko-KR" altLang="en-US" dirty="0"/>
          </a:p>
        </p:txBody>
      </p:sp>
    </p:spTree>
    <p:extLst>
      <p:ext uri="{BB962C8B-B14F-4D97-AF65-F5344CB8AC3E}">
        <p14:creationId xmlns:p14="http://schemas.microsoft.com/office/powerpoint/2010/main" val="85623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ELL Storage Format</a:t>
            </a:r>
            <a:endParaRPr lang="ko-KR" altLang="en-US" dirty="0"/>
          </a:p>
        </p:txBody>
      </p:sp>
      <p:sp>
        <p:nvSpPr>
          <p:cNvPr id="3" name="내용 개체 틀 2"/>
          <p:cNvSpPr>
            <a:spLocks noGrp="1"/>
          </p:cNvSpPr>
          <p:nvPr>
            <p:ph idx="1"/>
          </p:nvPr>
        </p:nvSpPr>
        <p:spPr/>
        <p:txBody>
          <a:bodyPr/>
          <a:lstStyle/>
          <a:p>
            <a:endParaRPr lang="en-US" altLang="ko-KR" dirty="0"/>
          </a:p>
          <a:p>
            <a:pPr marL="0" indent="0">
              <a:buNone/>
            </a:pPr>
            <a:r>
              <a:rPr lang="en-US" altLang="ko-KR" dirty="0"/>
              <a:t>row0:  1 2 *     0 2 *</a:t>
            </a:r>
          </a:p>
          <a:p>
            <a:pPr marL="0" indent="0">
              <a:buNone/>
            </a:pPr>
            <a:r>
              <a:rPr lang="en-US" altLang="ko-KR" dirty="0"/>
              <a:t>row1:  * * *      * * *</a:t>
            </a:r>
          </a:p>
          <a:p>
            <a:pPr marL="0" indent="0">
              <a:buNone/>
            </a:pPr>
            <a:r>
              <a:rPr lang="en-US" altLang="ko-KR" dirty="0"/>
              <a:t>row2:  3 4 5     1 2 3</a:t>
            </a:r>
          </a:p>
          <a:p>
            <a:pPr marL="0" indent="0">
              <a:buNone/>
            </a:pPr>
            <a:r>
              <a:rPr lang="en-US" altLang="ko-KR" dirty="0"/>
              <a:t>row3:  6 7 *      0 3 *</a:t>
            </a:r>
          </a:p>
          <a:p>
            <a:endParaRPr lang="ko-KR" altLang="en-US" dirty="0"/>
          </a:p>
        </p:txBody>
      </p:sp>
      <p:sp>
        <p:nvSpPr>
          <p:cNvPr id="5" name="오른쪽 화살표 4"/>
          <p:cNvSpPr/>
          <p:nvPr/>
        </p:nvSpPr>
        <p:spPr>
          <a:xfrm>
            <a:off x="4355976" y="3429000"/>
            <a:ext cx="360040"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5170129" y="2752182"/>
            <a:ext cx="3096344" cy="1569660"/>
          </a:xfrm>
          <a:prstGeom prst="rect">
            <a:avLst/>
          </a:prstGeom>
          <a:noFill/>
        </p:spPr>
        <p:txBody>
          <a:bodyPr wrap="square" rtlCol="0">
            <a:spAutoFit/>
          </a:bodyPr>
          <a:lstStyle/>
          <a:p>
            <a:r>
              <a:rPr lang="en-US" altLang="ko-KR" sz="3200" dirty="0">
                <a:latin typeface="+mn-lt"/>
              </a:rPr>
              <a:t>1 * 3 6</a:t>
            </a:r>
          </a:p>
          <a:p>
            <a:r>
              <a:rPr lang="en-US" altLang="ko-KR" sz="3200" dirty="0">
                <a:latin typeface="+mn-lt"/>
              </a:rPr>
              <a:t>2 * 4 7</a:t>
            </a:r>
          </a:p>
          <a:p>
            <a:r>
              <a:rPr lang="en-US" altLang="ko-KR" sz="3200" dirty="0">
                <a:latin typeface="+mn-lt"/>
              </a:rPr>
              <a:t> * * 5 *</a:t>
            </a:r>
            <a:endParaRPr lang="ko-KR" altLang="en-US" sz="3200" dirty="0">
              <a:latin typeface="+mn-lt"/>
            </a:endParaRPr>
          </a:p>
        </p:txBody>
      </p:sp>
      <p:sp>
        <p:nvSpPr>
          <p:cNvPr id="8" name="TextBox 7"/>
          <p:cNvSpPr txBox="1"/>
          <p:nvPr/>
        </p:nvSpPr>
        <p:spPr>
          <a:xfrm>
            <a:off x="1187624" y="4869160"/>
            <a:ext cx="3348372" cy="369332"/>
          </a:xfrm>
          <a:prstGeom prst="rect">
            <a:avLst/>
          </a:prstGeom>
          <a:noFill/>
        </p:spPr>
        <p:txBody>
          <a:bodyPr wrap="square" rtlCol="0">
            <a:spAutoFit/>
          </a:bodyPr>
          <a:lstStyle/>
          <a:p>
            <a:r>
              <a:rPr lang="en-US" altLang="ko-KR" b="1" dirty="0">
                <a:latin typeface="+mn-lt"/>
              </a:rPr>
              <a:t>Row-major</a:t>
            </a:r>
            <a:r>
              <a:rPr lang="en-US" altLang="ko-KR" dirty="0">
                <a:latin typeface="+mn-lt"/>
              </a:rPr>
              <a:t> </a:t>
            </a:r>
            <a:endParaRPr lang="ko-KR" altLang="en-US" dirty="0">
              <a:latin typeface="+mn-lt"/>
            </a:endParaRPr>
          </a:p>
        </p:txBody>
      </p:sp>
      <p:sp>
        <p:nvSpPr>
          <p:cNvPr id="10" name="TextBox 9"/>
          <p:cNvSpPr txBox="1"/>
          <p:nvPr/>
        </p:nvSpPr>
        <p:spPr>
          <a:xfrm>
            <a:off x="5170129" y="4867091"/>
            <a:ext cx="2210183" cy="369332"/>
          </a:xfrm>
          <a:prstGeom prst="rect">
            <a:avLst/>
          </a:prstGeom>
          <a:noFill/>
        </p:spPr>
        <p:txBody>
          <a:bodyPr wrap="square" rtlCol="0">
            <a:spAutoFit/>
          </a:bodyPr>
          <a:lstStyle/>
          <a:p>
            <a:r>
              <a:rPr lang="en-US" altLang="ko-KR" b="1" dirty="0">
                <a:latin typeface="+mn-lt"/>
              </a:rPr>
              <a:t>Column-major</a:t>
            </a:r>
            <a:endParaRPr lang="ko-KR" altLang="en-US" b="1" dirty="0">
              <a:latin typeface="+mn-lt"/>
            </a:endParaRPr>
          </a:p>
        </p:txBody>
      </p:sp>
    </p:spTree>
    <p:extLst>
      <p:ext uri="{BB962C8B-B14F-4D97-AF65-F5344CB8AC3E}">
        <p14:creationId xmlns:p14="http://schemas.microsoft.com/office/powerpoint/2010/main" val="53604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ELL format[1]</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data[]:</a:t>
            </a:r>
          </a:p>
          <a:p>
            <a:pPr marL="0" indent="0">
              <a:buNone/>
            </a:pPr>
            <a:r>
              <a:rPr lang="en-US" altLang="ko-KR" sz="2800" dirty="0"/>
              <a:t>index[]:</a:t>
            </a:r>
            <a:endParaRPr lang="ko-KR" altLang="en-US" sz="2800" dirty="0"/>
          </a:p>
        </p:txBody>
      </p:sp>
      <p:graphicFrame>
        <p:nvGraphicFramePr>
          <p:cNvPr id="4" name="표 3"/>
          <p:cNvGraphicFramePr>
            <a:graphicFrameLocks noGrp="1"/>
          </p:cNvGraphicFramePr>
          <p:nvPr>
            <p:extLst>
              <p:ext uri="{D42A27DB-BD31-4B8C-83A1-F6EECF244321}">
                <p14:modId xmlns:p14="http://schemas.microsoft.com/office/powerpoint/2010/main" val="3756994188"/>
              </p:ext>
            </p:extLst>
          </p:nvPr>
        </p:nvGraphicFramePr>
        <p:xfrm>
          <a:off x="1691680" y="1700808"/>
          <a:ext cx="6096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840">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a:t>
                      </a:r>
                      <a:endParaRPr lang="ko-KR" altLang="en-US" dirty="0"/>
                    </a:p>
                  </a:txBody>
                  <a:tcPr>
                    <a:solidFill>
                      <a:srgbClr val="FFC000"/>
                    </a:solidFill>
                  </a:tcPr>
                </a:tc>
                <a:tc>
                  <a:txBody>
                    <a:bodyPr/>
                    <a:lstStyle/>
                    <a:p>
                      <a:pPr latinLnBrk="1"/>
                      <a:r>
                        <a:rPr lang="en-US" altLang="ko-KR" dirty="0"/>
                        <a:t>3</a:t>
                      </a:r>
                      <a:endParaRPr lang="ko-KR" altLang="en-US" dirty="0"/>
                    </a:p>
                  </a:txBody>
                  <a:tcPr>
                    <a:solidFill>
                      <a:srgbClr val="FFC000"/>
                    </a:solidFill>
                  </a:tcPr>
                </a:tc>
                <a:tc>
                  <a:txBody>
                    <a:bodyPr/>
                    <a:lstStyle/>
                    <a:p>
                      <a:pPr latinLnBrk="1"/>
                      <a:r>
                        <a:rPr lang="en-US" altLang="ko-KR" dirty="0"/>
                        <a:t>6</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a:t>
                      </a:r>
                      <a:endParaRPr lang="ko-KR" altLang="en-US" dirty="0"/>
                    </a:p>
                  </a:txBody>
                  <a:tcPr>
                    <a:solidFill>
                      <a:srgbClr val="92D050"/>
                    </a:solidFill>
                  </a:tcPr>
                </a:tc>
                <a:tc>
                  <a:txBody>
                    <a:bodyPr/>
                    <a:lstStyle/>
                    <a:p>
                      <a:pPr latinLnBrk="1"/>
                      <a:r>
                        <a:rPr lang="en-US" altLang="ko-KR" dirty="0"/>
                        <a:t>4</a:t>
                      </a:r>
                      <a:endParaRPr lang="ko-KR" altLang="en-US" dirty="0"/>
                    </a:p>
                  </a:txBody>
                  <a:tcPr>
                    <a:solidFill>
                      <a:srgbClr val="92D050"/>
                    </a:solidFill>
                  </a:tcPr>
                </a:tc>
                <a:tc>
                  <a:txBody>
                    <a:bodyPr/>
                    <a:lstStyle/>
                    <a:p>
                      <a:pPr latinLnBrk="1"/>
                      <a:r>
                        <a:rPr lang="en-US" altLang="ko-KR" dirty="0"/>
                        <a:t>7</a:t>
                      </a:r>
                      <a:endParaRPr lang="ko-KR" altLang="en-US" dirty="0"/>
                    </a:p>
                  </a:txBody>
                  <a:tcPr>
                    <a:solidFill>
                      <a:srgbClr val="92D050"/>
                    </a:solidFill>
                  </a:tcPr>
                </a:tc>
                <a:tc>
                  <a:txBody>
                    <a:bodyPr/>
                    <a:lstStyle/>
                    <a:p>
                      <a:pPr latinLnBrk="1"/>
                      <a:r>
                        <a:rPr lang="en-US" altLang="ko-KR" dirty="0"/>
                        <a:t>*</a:t>
                      </a:r>
                      <a:endParaRPr lang="ko-KR" altLang="en-US" dirty="0"/>
                    </a:p>
                  </a:txBody>
                  <a:tcPr>
                    <a:solidFill>
                      <a:srgbClr val="00B0F0"/>
                    </a:solidFill>
                  </a:tcPr>
                </a:tc>
                <a:tc>
                  <a:txBody>
                    <a:bodyPr/>
                    <a:lstStyle/>
                    <a:p>
                      <a:pPr latinLnBrk="1"/>
                      <a:r>
                        <a:rPr lang="en-US" altLang="ko-KR" dirty="0"/>
                        <a:t>*</a:t>
                      </a:r>
                      <a:endParaRPr lang="ko-KR" altLang="en-US" dirty="0"/>
                    </a:p>
                  </a:txBody>
                  <a:tcPr>
                    <a:solidFill>
                      <a:srgbClr val="00B0F0"/>
                    </a:solidFill>
                  </a:tcPr>
                </a:tc>
                <a:tc>
                  <a:txBody>
                    <a:bodyPr/>
                    <a:lstStyle/>
                    <a:p>
                      <a:pPr latinLnBrk="1"/>
                      <a:r>
                        <a:rPr lang="en-US" altLang="ko-KR" dirty="0"/>
                        <a:t>5</a:t>
                      </a:r>
                      <a:endParaRPr lang="ko-KR" altLang="en-US" dirty="0"/>
                    </a:p>
                  </a:txBody>
                  <a:tcPr>
                    <a:solidFill>
                      <a:srgbClr val="00B0F0"/>
                    </a:solidFill>
                  </a:tcPr>
                </a:tc>
                <a:tc>
                  <a:txBody>
                    <a:bodyPr/>
                    <a:lstStyle/>
                    <a:p>
                      <a:pPr latinLnBrk="1"/>
                      <a:r>
                        <a:rPr lang="en-US" altLang="ko-KR" dirty="0"/>
                        <a:t>*</a:t>
                      </a:r>
                      <a:endParaRPr lang="ko-KR" altLang="en-US" dirty="0"/>
                    </a:p>
                  </a:txBody>
                  <a:tcPr>
                    <a:solidFill>
                      <a:srgbClr val="00B0F0"/>
                    </a:solidFill>
                  </a:tcPr>
                </a:tc>
                <a:extLst>
                  <a:ext uri="{0D108BD9-81ED-4DB2-BD59-A6C34878D82A}">
                    <a16:rowId xmlns:a16="http://schemas.microsoft.com/office/drawing/2014/main"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468823534"/>
              </p:ext>
            </p:extLst>
          </p:nvPr>
        </p:nvGraphicFramePr>
        <p:xfrm>
          <a:off x="1691680" y="2276872"/>
          <a:ext cx="6096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8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a:t>
                      </a:r>
                      <a:endParaRPr lang="ko-KR" altLang="en-US" dirty="0"/>
                    </a:p>
                  </a:txBody>
                  <a:tcPr>
                    <a:solidFill>
                      <a:srgbClr val="FFC000"/>
                    </a:solidFill>
                  </a:tcPr>
                </a:tc>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a:t>
                      </a:r>
                      <a:endParaRPr lang="ko-KR" altLang="en-US" dirty="0"/>
                    </a:p>
                  </a:txBody>
                  <a:tcPr>
                    <a:solidFill>
                      <a:srgbClr val="00B0F0"/>
                    </a:solidFill>
                  </a:tcPr>
                </a:tc>
                <a:tc>
                  <a:txBody>
                    <a:bodyPr/>
                    <a:lstStyle/>
                    <a:p>
                      <a:pPr latinLnBrk="1"/>
                      <a:r>
                        <a:rPr lang="en-US" altLang="ko-KR" dirty="0"/>
                        <a:t>*</a:t>
                      </a:r>
                      <a:endParaRPr lang="ko-KR" altLang="en-US" dirty="0"/>
                    </a:p>
                  </a:txBody>
                  <a:tcPr>
                    <a:solidFill>
                      <a:srgbClr val="00B0F0"/>
                    </a:solidFill>
                  </a:tcPr>
                </a:tc>
                <a:tc>
                  <a:txBody>
                    <a:bodyPr/>
                    <a:lstStyle/>
                    <a:p>
                      <a:pPr latinLnBrk="1"/>
                      <a:r>
                        <a:rPr lang="en-US" altLang="ko-KR" dirty="0"/>
                        <a:t>3</a:t>
                      </a:r>
                      <a:endParaRPr lang="ko-KR" altLang="en-US" dirty="0"/>
                    </a:p>
                  </a:txBody>
                  <a:tcPr>
                    <a:solidFill>
                      <a:srgbClr val="00B0F0"/>
                    </a:solidFill>
                  </a:tcPr>
                </a:tc>
                <a:tc>
                  <a:txBody>
                    <a:bodyPr/>
                    <a:lstStyle/>
                    <a:p>
                      <a:pPr latinLnBrk="1"/>
                      <a:r>
                        <a:rPr lang="en-US" altLang="ko-KR" dirty="0"/>
                        <a:t>*</a:t>
                      </a:r>
                      <a:endParaRPr lang="ko-KR" altLang="en-US" dirty="0"/>
                    </a:p>
                  </a:txBody>
                  <a:tcPr>
                    <a:solidFill>
                      <a:srgbClr val="00B0F0"/>
                    </a:solidFill>
                  </a:tcPr>
                </a:tc>
                <a:extLst>
                  <a:ext uri="{0D108BD9-81ED-4DB2-BD59-A6C34878D82A}">
                    <a16:rowId xmlns:a16="http://schemas.microsoft.com/office/drawing/2014/main" val="10000"/>
                  </a:ext>
                </a:extLst>
              </a:tr>
            </a:tbl>
          </a:graphicData>
        </a:graphic>
      </p:graphicFrame>
      <p:sp>
        <p:nvSpPr>
          <p:cNvPr id="6" name="TextBox 5"/>
          <p:cNvSpPr txBox="1"/>
          <p:nvPr/>
        </p:nvSpPr>
        <p:spPr>
          <a:xfrm>
            <a:off x="539552" y="2924944"/>
            <a:ext cx="8064896" cy="3139321"/>
          </a:xfrm>
          <a:prstGeom prst="rect">
            <a:avLst/>
          </a:prstGeom>
          <a:noFill/>
        </p:spPr>
        <p:txBody>
          <a:bodyPr wrap="square" rtlCol="0">
            <a:spAutoFit/>
          </a:bodyPr>
          <a:lstStyle/>
          <a:p>
            <a:pPr marL="342900" indent="-342900">
              <a:buAutoNum type="arabicPeriod"/>
            </a:pPr>
            <a:r>
              <a:rPr lang="en-US" altLang="ko-KR" b="1" dirty="0">
                <a:latin typeface="+mn-lt"/>
              </a:rPr>
              <a:t>__global__ void SPMV_ELL(</a:t>
            </a:r>
            <a:r>
              <a:rPr lang="en-US" altLang="ko-KR" b="1" dirty="0" err="1">
                <a:latin typeface="+mn-lt"/>
              </a:rPr>
              <a:t>int</a:t>
            </a:r>
            <a:r>
              <a:rPr lang="en-US" altLang="ko-KR" b="1" dirty="0">
                <a:latin typeface="+mn-lt"/>
              </a:rPr>
              <a:t> </a:t>
            </a:r>
            <a:r>
              <a:rPr lang="en-US" altLang="ko-KR" b="1" dirty="0" err="1">
                <a:latin typeface="+mn-lt"/>
              </a:rPr>
              <a:t>num_rows</a:t>
            </a:r>
            <a:r>
              <a:rPr lang="en-US" altLang="ko-KR" b="1" dirty="0">
                <a:latin typeface="+mn-lt"/>
              </a:rPr>
              <a:t>, float *data, </a:t>
            </a:r>
            <a:r>
              <a:rPr lang="en-US" altLang="ko-KR" b="1" dirty="0" err="1">
                <a:latin typeface="+mn-lt"/>
              </a:rPr>
              <a:t>int</a:t>
            </a:r>
            <a:r>
              <a:rPr lang="en-US" altLang="ko-KR" b="1" dirty="0">
                <a:latin typeface="+mn-lt"/>
              </a:rPr>
              <a:t> *</a:t>
            </a:r>
            <a:r>
              <a:rPr lang="en-US" altLang="ko-KR" b="1" dirty="0" err="1">
                <a:latin typeface="+mn-lt"/>
              </a:rPr>
              <a:t>col_index</a:t>
            </a:r>
            <a:r>
              <a:rPr lang="en-US" altLang="ko-KR" b="1" dirty="0">
                <a:latin typeface="+mn-lt"/>
              </a:rPr>
              <a:t>,</a:t>
            </a:r>
          </a:p>
          <a:p>
            <a:pPr lvl="1"/>
            <a:r>
              <a:rPr lang="en-US" altLang="ko-KR" b="1" dirty="0" err="1">
                <a:latin typeface="+mn-lt"/>
              </a:rPr>
              <a:t>int</a:t>
            </a:r>
            <a:r>
              <a:rPr lang="en-US" altLang="ko-KR" b="1" dirty="0">
                <a:latin typeface="+mn-lt"/>
              </a:rPr>
              <a:t> </a:t>
            </a:r>
            <a:r>
              <a:rPr lang="en-US" altLang="ko-KR" b="1" dirty="0" err="1">
                <a:latin typeface="+mn-lt"/>
              </a:rPr>
              <a:t>num_elel</a:t>
            </a:r>
            <a:r>
              <a:rPr lang="en-US" altLang="ko-KR" b="1" dirty="0">
                <a:latin typeface="+mn-lt"/>
              </a:rPr>
              <a:t>, float *x, float *y){</a:t>
            </a:r>
          </a:p>
          <a:p>
            <a:r>
              <a:rPr lang="en-US" altLang="ko-KR" b="1" dirty="0">
                <a:latin typeface="+mn-lt"/>
              </a:rPr>
              <a:t>2. </a:t>
            </a:r>
            <a:r>
              <a:rPr lang="en-US" altLang="ko-KR" b="1" dirty="0" err="1">
                <a:latin typeface="+mn-lt"/>
              </a:rPr>
              <a:t>int</a:t>
            </a:r>
            <a:r>
              <a:rPr lang="en-US" altLang="ko-KR" b="1" dirty="0">
                <a:latin typeface="+mn-lt"/>
              </a:rPr>
              <a:t> row=</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 </a:t>
            </a:r>
            <a:r>
              <a:rPr lang="en-US" altLang="ko-KR" b="1" dirty="0" err="1">
                <a:latin typeface="+mn-lt"/>
              </a:rPr>
              <a:t>threadIdx.x</a:t>
            </a:r>
            <a:r>
              <a:rPr lang="en-US" altLang="ko-KR" b="1" dirty="0">
                <a:latin typeface="+mn-lt"/>
              </a:rPr>
              <a:t>;</a:t>
            </a:r>
          </a:p>
          <a:p>
            <a:r>
              <a:rPr lang="en-US" altLang="ko-KR" b="1" dirty="0">
                <a:latin typeface="+mn-lt"/>
              </a:rPr>
              <a:t>3. if(row &lt; </a:t>
            </a:r>
            <a:r>
              <a:rPr lang="en-US" altLang="ko-KR" b="1" dirty="0" err="1">
                <a:latin typeface="+mn-lt"/>
              </a:rPr>
              <a:t>num_rows</a:t>
            </a:r>
            <a:r>
              <a:rPr lang="en-US" altLang="ko-KR" b="1" dirty="0">
                <a:latin typeface="+mn-lt"/>
              </a:rPr>
              <a:t>)</a:t>
            </a:r>
            <a:r>
              <a:rPr lang="ko-KR" altLang="en-US" b="1" dirty="0">
                <a:latin typeface="+mn-lt"/>
              </a:rPr>
              <a:t> </a:t>
            </a:r>
            <a:r>
              <a:rPr lang="en-US" altLang="ko-KR" b="1" dirty="0">
                <a:latin typeface="+mn-lt"/>
              </a:rPr>
              <a:t>{</a:t>
            </a:r>
          </a:p>
          <a:p>
            <a:pPr marL="342900" indent="-342900">
              <a:buAutoNum type="arabicPeriod" startAt="4"/>
            </a:pPr>
            <a:r>
              <a:rPr lang="en-US" altLang="ko-KR" b="1" dirty="0">
                <a:latin typeface="+mn-lt"/>
              </a:rPr>
              <a:t>float </a:t>
            </a:r>
            <a:r>
              <a:rPr lang="en-US" altLang="ko-KR" b="1" dirty="0" err="1">
                <a:latin typeface="+mn-lt"/>
              </a:rPr>
              <a:t>dop</a:t>
            </a:r>
            <a:r>
              <a:rPr lang="en-US" altLang="ko-KR" b="1" dirty="0">
                <a:latin typeface="+mn-lt"/>
              </a:rPr>
              <a:t>=0;</a:t>
            </a:r>
          </a:p>
          <a:p>
            <a:pPr marL="342900" indent="-342900">
              <a:buAutoNum type="arabicPeriod" startAt="4"/>
            </a:pPr>
            <a:r>
              <a:rPr lang="en-US" altLang="ko-KR" b="1" dirty="0">
                <a:latin typeface="+mn-lt"/>
              </a:rPr>
              <a:t>for( </a:t>
            </a:r>
            <a:r>
              <a:rPr lang="en-US" altLang="ko-KR" b="1" dirty="0" err="1">
                <a:latin typeface="+mn-lt"/>
              </a:rPr>
              <a:t>int</a:t>
            </a:r>
            <a:r>
              <a:rPr lang="en-US" altLang="ko-KR" b="1" dirty="0">
                <a:latin typeface="+mn-lt"/>
              </a:rPr>
              <a:t> </a:t>
            </a:r>
            <a:r>
              <a:rPr lang="en-US" altLang="ko-KR" b="1" dirty="0" err="1">
                <a:latin typeface="+mn-lt"/>
              </a:rPr>
              <a:t>i</a:t>
            </a:r>
            <a:r>
              <a:rPr lang="en-US" altLang="ko-KR" b="1" dirty="0">
                <a:latin typeface="+mn-lt"/>
              </a:rPr>
              <a:t>=0; </a:t>
            </a:r>
            <a:r>
              <a:rPr lang="en-US" altLang="ko-KR" b="1" dirty="0" err="1">
                <a:latin typeface="+mn-lt"/>
              </a:rPr>
              <a:t>i</a:t>
            </a:r>
            <a:r>
              <a:rPr lang="en-US" altLang="ko-KR" b="1" dirty="0">
                <a:latin typeface="+mn-lt"/>
              </a:rPr>
              <a:t>&lt;</a:t>
            </a:r>
            <a:r>
              <a:rPr lang="en-US" altLang="ko-KR" b="1" dirty="0" err="1">
                <a:latin typeface="+mn-lt"/>
              </a:rPr>
              <a:t>num_elem</a:t>
            </a:r>
            <a:r>
              <a:rPr lang="en-US" altLang="ko-KR" b="1" dirty="0">
                <a:latin typeface="+mn-lt"/>
              </a:rPr>
              <a:t>; </a:t>
            </a:r>
            <a:r>
              <a:rPr lang="en-US" altLang="ko-KR" b="1" dirty="0" err="1">
                <a:latin typeface="+mn-lt"/>
              </a:rPr>
              <a:t>i</a:t>
            </a:r>
            <a:r>
              <a:rPr lang="en-US" altLang="ko-KR" b="1" dirty="0">
                <a:latin typeface="+mn-lt"/>
              </a:rPr>
              <a:t>++){</a:t>
            </a:r>
          </a:p>
          <a:p>
            <a:pPr marL="342900" indent="-342900">
              <a:buAutoNum type="arabicPeriod" startAt="4"/>
            </a:pPr>
            <a:r>
              <a:rPr lang="en-US" altLang="ko-KR" b="1" dirty="0">
                <a:latin typeface="+mn-lt"/>
              </a:rPr>
              <a:t>   </a:t>
            </a:r>
            <a:r>
              <a:rPr lang="en-US" altLang="ko-KR" b="1" dirty="0" err="1">
                <a:latin typeface="+mn-lt"/>
              </a:rPr>
              <a:t>dop</a:t>
            </a:r>
            <a:r>
              <a:rPr lang="en-US" altLang="ko-KR" b="1" dirty="0">
                <a:latin typeface="+mn-lt"/>
              </a:rPr>
              <a:t>+=data[</a:t>
            </a:r>
            <a:r>
              <a:rPr lang="en-US" altLang="ko-KR" b="1" dirty="0" err="1">
                <a:latin typeface="+mn-lt"/>
              </a:rPr>
              <a:t>row+i</a:t>
            </a:r>
            <a:r>
              <a:rPr lang="en-US" altLang="ko-KR" b="1" dirty="0">
                <a:latin typeface="+mn-lt"/>
              </a:rPr>
              <a:t>*</a:t>
            </a:r>
            <a:r>
              <a:rPr lang="en-US" altLang="ko-KR" b="1" dirty="0" err="1">
                <a:latin typeface="+mn-lt"/>
              </a:rPr>
              <a:t>num_rows</a:t>
            </a:r>
            <a:r>
              <a:rPr lang="en-US" altLang="ko-KR" b="1" dirty="0">
                <a:latin typeface="+mn-lt"/>
              </a:rPr>
              <a:t>]*x[</a:t>
            </a:r>
            <a:r>
              <a:rPr lang="en-US" altLang="ko-KR" b="1" dirty="0" err="1">
                <a:latin typeface="+mn-lt"/>
              </a:rPr>
              <a:t>col_index</a:t>
            </a:r>
            <a:r>
              <a:rPr lang="en-US" altLang="ko-KR" b="1" dirty="0">
                <a:latin typeface="+mn-lt"/>
              </a:rPr>
              <a:t>[</a:t>
            </a:r>
            <a:r>
              <a:rPr lang="en-US" altLang="ko-KR" b="1" dirty="0" err="1">
                <a:latin typeface="+mn-lt"/>
              </a:rPr>
              <a:t>row+i</a:t>
            </a:r>
            <a:r>
              <a:rPr lang="en-US" altLang="ko-KR" b="1" dirty="0">
                <a:latin typeface="+mn-lt"/>
              </a:rPr>
              <a:t>*</a:t>
            </a:r>
            <a:r>
              <a:rPr lang="en-US" altLang="ko-KR" b="1" dirty="0" err="1">
                <a:latin typeface="+mn-lt"/>
              </a:rPr>
              <a:t>num</a:t>
            </a:r>
            <a:r>
              <a:rPr lang="en-US" altLang="ko-KR" b="1" dirty="0">
                <a:latin typeface="+mn-lt"/>
              </a:rPr>
              <a:t>*rows]];</a:t>
            </a:r>
          </a:p>
          <a:p>
            <a:pPr marL="342900" indent="-342900">
              <a:buAutoNum type="arabicPeriod" startAt="4"/>
            </a:pPr>
            <a:r>
              <a:rPr lang="en-US" altLang="ko-KR" b="1" dirty="0">
                <a:latin typeface="+mn-lt"/>
              </a:rPr>
              <a:t>}</a:t>
            </a:r>
          </a:p>
          <a:p>
            <a:pPr marL="342900" indent="-342900">
              <a:buAutoNum type="arabicPeriod" startAt="4"/>
            </a:pPr>
            <a:r>
              <a:rPr lang="en-US" altLang="ko-KR" b="1" dirty="0">
                <a:latin typeface="+mn-lt"/>
              </a:rPr>
              <a:t>y[row]=</a:t>
            </a:r>
            <a:r>
              <a:rPr lang="en-US" altLang="ko-KR" b="1" dirty="0" err="1">
                <a:latin typeface="+mn-lt"/>
              </a:rPr>
              <a:t>dop</a:t>
            </a:r>
            <a:r>
              <a:rPr lang="en-US" altLang="ko-KR" b="1" dirty="0">
                <a:latin typeface="+mn-lt"/>
              </a:rPr>
              <a:t>;</a:t>
            </a:r>
          </a:p>
          <a:p>
            <a:pPr marL="342900" indent="-342900">
              <a:buAutoNum type="arabicPeriod" startAt="4"/>
            </a:pPr>
            <a:r>
              <a:rPr lang="en-US" altLang="ko-KR" b="1" dirty="0">
                <a:latin typeface="+mn-lt"/>
              </a:rPr>
              <a:t>}</a:t>
            </a:r>
          </a:p>
          <a:p>
            <a:pPr marL="342900" indent="-342900">
              <a:buAutoNum type="arabicPeriod" startAt="4"/>
            </a:pPr>
            <a:r>
              <a:rPr lang="en-US" altLang="ko-KR" b="1" dirty="0">
                <a:latin typeface="+mn-lt"/>
              </a:rPr>
              <a:t>}</a:t>
            </a:r>
          </a:p>
        </p:txBody>
      </p:sp>
    </p:spTree>
    <p:extLst>
      <p:ext uri="{BB962C8B-B14F-4D97-AF65-F5344CB8AC3E}">
        <p14:creationId xmlns:p14="http://schemas.microsoft.com/office/powerpoint/2010/main" val="89207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SpMV/ELL</a:t>
            </a:r>
            <a:endParaRPr lang="ko-KR" altLang="en-US"/>
          </a:p>
        </p:txBody>
      </p:sp>
      <p:sp>
        <p:nvSpPr>
          <p:cNvPr id="3" name="내용 개체 틀 2"/>
          <p:cNvSpPr>
            <a:spLocks noGrp="1"/>
          </p:cNvSpPr>
          <p:nvPr>
            <p:ph idx="1"/>
          </p:nvPr>
        </p:nvSpPr>
        <p:spPr>
          <a:xfrm>
            <a:off x="457200" y="1600200"/>
            <a:ext cx="8229600" cy="5213176"/>
          </a:xfrm>
        </p:spPr>
        <p:txBody>
          <a:bodyPr/>
          <a:lstStyle/>
          <a:p>
            <a:pPr>
              <a:buFont typeface="Wingdings" pitchFamily="2" charset="2"/>
              <a:buChar char="Ø"/>
            </a:pPr>
            <a:r>
              <a:rPr lang="en-US" altLang="ko-KR" sz="2400" dirty="0"/>
              <a:t>Regular form</a:t>
            </a:r>
          </a:p>
          <a:p>
            <a:pPr>
              <a:buFont typeface="Wingdings" pitchFamily="2" charset="2"/>
              <a:buChar char="Ø"/>
            </a:pPr>
            <a:r>
              <a:rPr lang="en-US" altLang="ko-KR" sz="2400" dirty="0"/>
              <a:t>No control divergence</a:t>
            </a:r>
          </a:p>
          <a:p>
            <a:pPr>
              <a:buFont typeface="Wingdings" pitchFamily="2" charset="2"/>
              <a:buChar char="Ø"/>
            </a:pPr>
            <a:r>
              <a:rPr lang="en-US" altLang="ko-KR" sz="2400" dirty="0"/>
              <a:t>Coalesced Memory Access</a:t>
            </a:r>
          </a:p>
          <a:p>
            <a:pPr marL="0" indent="0">
              <a:buNone/>
            </a:pPr>
            <a:r>
              <a:rPr lang="en-US" altLang="ko-KR" sz="2400" dirty="0"/>
              <a:t>- By eliminating control flow divergence and enabling memory coalescing, </a:t>
            </a:r>
            <a:r>
              <a:rPr lang="en-US" altLang="ko-KR" sz="2400" dirty="0" err="1"/>
              <a:t>SpMV</a:t>
            </a:r>
            <a:r>
              <a:rPr lang="en-US" altLang="ko-KR" sz="2400" dirty="0"/>
              <a:t>/ELL should run faster than </a:t>
            </a:r>
            <a:r>
              <a:rPr lang="en-US" altLang="ko-KR" sz="2400" dirty="0" err="1"/>
              <a:t>SpMV</a:t>
            </a:r>
            <a:r>
              <a:rPr lang="en-US" altLang="ko-KR" sz="2400" dirty="0"/>
              <a:t>/CSR.</a:t>
            </a:r>
          </a:p>
          <a:p>
            <a:pPr marL="0" indent="0">
              <a:buNone/>
            </a:pPr>
            <a:endParaRPr lang="en-US" altLang="ko-KR" sz="2400" dirty="0"/>
          </a:p>
          <a:p>
            <a:pPr>
              <a:buFont typeface="Wingdings" pitchFamily="2" charset="2"/>
              <a:buChar char="Ø"/>
            </a:pPr>
            <a:r>
              <a:rPr lang="en-US" altLang="ko-KR" sz="2400" dirty="0"/>
              <a:t>Draw back:</a:t>
            </a:r>
          </a:p>
          <a:p>
            <a:pPr marL="0" indent="0">
              <a:buNone/>
            </a:pPr>
            <a:r>
              <a:rPr lang="en-US" altLang="ko-KR" sz="2400" dirty="0"/>
              <a:t>- In situations where one or a small number of rows have an exceedingly large number of nonzero elements, the ELL format will result in excessive number of padded elements. These padded elements will require storage space, need to be fetched, and perform calculations despite their lack of influence on the final result.</a:t>
            </a:r>
            <a:endParaRPr lang="ko-KR" altLang="en-US" sz="2400" dirty="0"/>
          </a:p>
        </p:txBody>
      </p:sp>
    </p:spTree>
    <p:extLst>
      <p:ext uri="{BB962C8B-B14F-4D97-AF65-F5344CB8AC3E}">
        <p14:creationId xmlns:p14="http://schemas.microsoft.com/office/powerpoint/2010/main" val="163665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Sparse Matrix</a:t>
            </a:r>
            <a:endParaRPr lang="ko-KR" altLang="en-US"/>
          </a:p>
        </p:txBody>
      </p:sp>
      <p:sp>
        <p:nvSpPr>
          <p:cNvPr id="3" name="내용 개체 틀 2"/>
          <p:cNvSpPr>
            <a:spLocks noGrp="1"/>
          </p:cNvSpPr>
          <p:nvPr>
            <p:ph idx="1"/>
          </p:nvPr>
        </p:nvSpPr>
        <p:spPr>
          <a:xfrm>
            <a:off x="457200" y="1600200"/>
            <a:ext cx="8229600" cy="5257800"/>
          </a:xfrm>
        </p:spPr>
        <p:txBody>
          <a:bodyPr/>
          <a:lstStyle/>
          <a:p>
            <a:pPr>
              <a:buFont typeface="Wingdings" pitchFamily="2" charset="2"/>
              <a:buChar char="Ø"/>
            </a:pPr>
            <a:r>
              <a:rPr lang="en-US" altLang="ko-KR" dirty="0"/>
              <a:t>Sparse Matrix: </a:t>
            </a:r>
          </a:p>
          <a:p>
            <a:pPr marL="0" indent="0">
              <a:buNone/>
            </a:pPr>
            <a:r>
              <a:rPr lang="en-US" altLang="ko-KR" dirty="0"/>
              <a:t>	the majority of elements are zero.</a:t>
            </a:r>
          </a:p>
          <a:p>
            <a:pPr>
              <a:buFont typeface="Wingdings" pitchFamily="2" charset="2"/>
              <a:buChar char="Ø"/>
            </a:pPr>
            <a:r>
              <a:rPr lang="en-US" altLang="ko-KR" dirty="0"/>
              <a:t>These zero elements are waste of memory, time and energy.</a:t>
            </a:r>
          </a:p>
          <a:p>
            <a:pPr>
              <a:buFont typeface="Wingdings" pitchFamily="2" charset="2"/>
              <a:buChar char="Ø"/>
            </a:pPr>
            <a:r>
              <a:rPr lang="en-US" altLang="ko-KR" dirty="0"/>
              <a:t>Solution</a:t>
            </a:r>
          </a:p>
          <a:p>
            <a:pPr lvl="1">
              <a:buFont typeface="Wingdings" pitchFamily="2" charset="2"/>
              <a:buChar char="u"/>
            </a:pPr>
            <a:r>
              <a:rPr lang="en-US" altLang="ko-KR" dirty="0"/>
              <a:t>Some type of compaction techniques with the cost of irregularity into the data representation.</a:t>
            </a:r>
          </a:p>
          <a:p>
            <a:pPr lvl="1">
              <a:buFont typeface="Wingdings" pitchFamily="2" charset="2"/>
              <a:buChar char="u"/>
            </a:pPr>
            <a:r>
              <a:rPr lang="en-US" altLang="ko-KR" dirty="0"/>
              <a:t>The irregularity can lead to underutilization of memory bandwidth, control flow divergence, and load imbalance.</a:t>
            </a:r>
          </a:p>
          <a:p>
            <a:pPr lvl="1">
              <a:buFont typeface="Wingdings" pitchFamily="2" charset="2"/>
              <a:buChar char="u"/>
            </a:pPr>
            <a:endParaRPr lang="en-US" altLang="ko-KR" dirty="0"/>
          </a:p>
          <a:p>
            <a:pPr>
              <a:buFont typeface="Wingdings" pitchFamily="2" charset="2"/>
              <a:buChar char="Ø"/>
            </a:pPr>
            <a:endParaRPr lang="en-US" altLang="ko-KR" dirty="0"/>
          </a:p>
          <a:p>
            <a:endParaRPr lang="ko-KR" altLang="en-US" dirty="0"/>
          </a:p>
        </p:txBody>
      </p:sp>
    </p:spTree>
    <p:extLst>
      <p:ext uri="{BB962C8B-B14F-4D97-AF65-F5344CB8AC3E}">
        <p14:creationId xmlns:p14="http://schemas.microsoft.com/office/powerpoint/2010/main" val="262557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Hybrid method to Control Padding</a:t>
            </a:r>
            <a:endParaRPr lang="ko-KR" altLang="en-US" dirty="0"/>
          </a:p>
        </p:txBody>
      </p:sp>
      <p:sp>
        <p:nvSpPr>
          <p:cNvPr id="3" name="내용 개체 틀 2"/>
          <p:cNvSpPr>
            <a:spLocks noGrp="1"/>
          </p:cNvSpPr>
          <p:nvPr>
            <p:ph idx="1"/>
          </p:nvPr>
        </p:nvSpPr>
        <p:spPr/>
        <p:txBody>
          <a:bodyPr/>
          <a:lstStyle/>
          <a:p>
            <a:r>
              <a:rPr lang="en-US" altLang="ko-KR" sz="2800" dirty="0"/>
              <a:t>Excessive padding in ELL is caused by one or small number of rows have an exceedingly large number of non-zero elements.</a:t>
            </a:r>
          </a:p>
          <a:p>
            <a:r>
              <a:rPr lang="en-US" altLang="ko-KR" sz="2800" dirty="0"/>
              <a:t>COO(coordinated) format:</a:t>
            </a:r>
          </a:p>
          <a:p>
            <a:pPr marL="0" indent="0">
              <a:buNone/>
            </a:pPr>
            <a:r>
              <a:rPr lang="en-US" altLang="ko-KR" sz="2800" dirty="0"/>
              <a:t>	It provides a mechanism to take away some 	elements from these rows.</a:t>
            </a:r>
            <a:endParaRPr lang="ko-KR" altLang="en-US" sz="2800" dirty="0"/>
          </a:p>
        </p:txBody>
      </p:sp>
    </p:spTree>
    <p:extLst>
      <p:ext uri="{BB962C8B-B14F-4D97-AF65-F5344CB8AC3E}">
        <p14:creationId xmlns:p14="http://schemas.microsoft.com/office/powerpoint/2010/main" val="220771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COO format</a:t>
            </a:r>
            <a:endParaRPr lang="ko-KR" altLang="en-US" b="1" dirty="0"/>
          </a:p>
        </p:txBody>
      </p:sp>
      <p:graphicFrame>
        <p:nvGraphicFramePr>
          <p:cNvPr id="4" name="표 3"/>
          <p:cNvGraphicFramePr>
            <a:graphicFrameLocks noGrp="1"/>
          </p:cNvGraphicFramePr>
          <p:nvPr>
            <p:extLst>
              <p:ext uri="{D42A27DB-BD31-4B8C-83A1-F6EECF244321}">
                <p14:modId xmlns:p14="http://schemas.microsoft.com/office/powerpoint/2010/main" val="1963990886"/>
              </p:ext>
            </p:extLst>
          </p:nvPr>
        </p:nvGraphicFramePr>
        <p:xfrm>
          <a:off x="1475656" y="2852936"/>
          <a:ext cx="5400598" cy="731520"/>
        </p:xfrm>
        <a:graphic>
          <a:graphicData uri="http://schemas.openxmlformats.org/drawingml/2006/table">
            <a:tbl>
              <a:tblPr firstRow="1" bandRow="1">
                <a:tableStyleId>{5C22544A-7EE6-4342-B048-85BDC9FD1C3A}</a:tableStyleId>
              </a:tblPr>
              <a:tblGrid>
                <a:gridCol w="771514">
                  <a:extLst>
                    <a:ext uri="{9D8B030D-6E8A-4147-A177-3AD203B41FA5}">
                      <a16:colId xmlns:a16="http://schemas.microsoft.com/office/drawing/2014/main" val="20000"/>
                    </a:ext>
                  </a:extLst>
                </a:gridCol>
                <a:gridCol w="771514">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4">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4">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360040">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4</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92D050"/>
                    </a:solidFill>
                  </a:tcPr>
                </a:tc>
                <a:tc>
                  <a:txBody>
                    <a:bodyPr/>
                    <a:lstStyle/>
                    <a:p>
                      <a:pPr latinLnBrk="1"/>
                      <a:r>
                        <a:rPr lang="en-US" altLang="ko-KR" dirty="0"/>
                        <a:t>6</a:t>
                      </a:r>
                      <a:endParaRPr lang="ko-KR" altLang="en-US" dirty="0"/>
                    </a:p>
                  </a:txBody>
                  <a:tcPr>
                    <a:solidFill>
                      <a:srgbClr val="0070C0"/>
                    </a:solidFill>
                  </a:tcPr>
                </a:tc>
                <a:tc>
                  <a:txBody>
                    <a:bodyPr/>
                    <a:lstStyle/>
                    <a:p>
                      <a:pPr latinLnBrk="1"/>
                      <a:r>
                        <a:rPr lang="en-US" altLang="ko-KR" dirty="0"/>
                        <a:t>7</a:t>
                      </a:r>
                      <a:endParaRPr lang="ko-KR" altLang="en-US" dirty="0"/>
                    </a:p>
                  </a:txBody>
                  <a:tcPr>
                    <a:solidFill>
                      <a:srgbClr val="0070C0"/>
                    </a:solidFill>
                  </a:tcPr>
                </a:tc>
                <a:extLst>
                  <a:ext uri="{0D108BD9-81ED-4DB2-BD59-A6C34878D82A}">
                    <a16:rowId xmlns:a16="http://schemas.microsoft.com/office/drawing/2014/main" val="10000"/>
                  </a:ext>
                </a:extLst>
              </a:tr>
              <a:tr h="3600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1</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0</a:t>
                      </a:r>
                      <a:endParaRPr lang="ko-KR" altLang="en-US" dirty="0"/>
                    </a:p>
                  </a:txBody>
                  <a:tcPr>
                    <a:solidFill>
                      <a:srgbClr val="0070C0"/>
                    </a:solidFill>
                  </a:tcPr>
                </a:tc>
                <a:tc>
                  <a:txBody>
                    <a:bodyPr/>
                    <a:lstStyle/>
                    <a:p>
                      <a:pPr latinLnBrk="1"/>
                      <a:r>
                        <a:rPr lang="en-US" altLang="ko-KR" dirty="0"/>
                        <a:t>3</a:t>
                      </a:r>
                      <a:endParaRPr lang="ko-KR" altLang="en-US" dirty="0"/>
                    </a:p>
                  </a:txBody>
                  <a:tcPr>
                    <a:solidFill>
                      <a:srgbClr val="0070C0"/>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5580112" y="2439472"/>
            <a:ext cx="720080" cy="369332"/>
          </a:xfrm>
          <a:prstGeom prst="rect">
            <a:avLst/>
          </a:prstGeom>
          <a:noFill/>
        </p:spPr>
        <p:txBody>
          <a:bodyPr wrap="square" rtlCol="0">
            <a:spAutoFit/>
          </a:bodyPr>
          <a:lstStyle/>
          <a:p>
            <a:r>
              <a:rPr lang="en-US" altLang="ko-KR" dirty="0"/>
              <a:t>row3</a:t>
            </a:r>
            <a:endParaRPr lang="ko-KR" altLang="en-US" dirty="0"/>
          </a:p>
        </p:txBody>
      </p:sp>
      <p:sp>
        <p:nvSpPr>
          <p:cNvPr id="6" name="TextBox 5"/>
          <p:cNvSpPr txBox="1"/>
          <p:nvPr/>
        </p:nvSpPr>
        <p:spPr>
          <a:xfrm>
            <a:off x="514729" y="2848666"/>
            <a:ext cx="864096" cy="369332"/>
          </a:xfrm>
          <a:prstGeom prst="rect">
            <a:avLst/>
          </a:prstGeom>
          <a:noFill/>
        </p:spPr>
        <p:txBody>
          <a:bodyPr wrap="square" rtlCol="0">
            <a:spAutoFit/>
          </a:bodyPr>
          <a:lstStyle/>
          <a:p>
            <a:r>
              <a:rPr lang="en-US" altLang="ko-KR" b="1" dirty="0">
                <a:latin typeface="+mn-lt"/>
              </a:rPr>
              <a:t>data[]</a:t>
            </a:r>
            <a:endParaRPr lang="ko-KR" altLang="en-US" b="1" dirty="0">
              <a:latin typeface="+mn-lt"/>
            </a:endParaRPr>
          </a:p>
        </p:txBody>
      </p:sp>
      <p:sp>
        <p:nvSpPr>
          <p:cNvPr id="7" name="TextBox 6"/>
          <p:cNvSpPr txBox="1"/>
          <p:nvPr/>
        </p:nvSpPr>
        <p:spPr>
          <a:xfrm>
            <a:off x="3563888" y="2439472"/>
            <a:ext cx="1224136" cy="369332"/>
          </a:xfrm>
          <a:prstGeom prst="rect">
            <a:avLst/>
          </a:prstGeom>
          <a:noFill/>
        </p:spPr>
        <p:txBody>
          <a:bodyPr wrap="square" rtlCol="0">
            <a:spAutoFit/>
          </a:bodyPr>
          <a:lstStyle/>
          <a:p>
            <a:r>
              <a:rPr lang="en-US" altLang="ko-KR" dirty="0"/>
              <a:t>row 2</a:t>
            </a:r>
            <a:endParaRPr lang="ko-KR" altLang="en-US" dirty="0"/>
          </a:p>
        </p:txBody>
      </p:sp>
      <p:sp>
        <p:nvSpPr>
          <p:cNvPr id="8" name="TextBox 7"/>
          <p:cNvSpPr txBox="1"/>
          <p:nvPr/>
        </p:nvSpPr>
        <p:spPr>
          <a:xfrm>
            <a:off x="1979712" y="2439472"/>
            <a:ext cx="792088" cy="369332"/>
          </a:xfrm>
          <a:prstGeom prst="rect">
            <a:avLst/>
          </a:prstGeom>
          <a:noFill/>
        </p:spPr>
        <p:txBody>
          <a:bodyPr wrap="square" rtlCol="0">
            <a:spAutoFit/>
          </a:bodyPr>
          <a:lstStyle/>
          <a:p>
            <a:r>
              <a:rPr lang="en-US" altLang="ko-KR" dirty="0"/>
              <a:t>row 1</a:t>
            </a:r>
            <a:endParaRPr lang="ko-KR" altLang="en-US" dirty="0"/>
          </a:p>
        </p:txBody>
      </p:sp>
      <p:sp>
        <p:nvSpPr>
          <p:cNvPr id="9" name="TextBox 8"/>
          <p:cNvSpPr txBox="1"/>
          <p:nvPr/>
        </p:nvSpPr>
        <p:spPr>
          <a:xfrm>
            <a:off x="3285" y="3251094"/>
            <a:ext cx="1584176" cy="369332"/>
          </a:xfrm>
          <a:prstGeom prst="rect">
            <a:avLst/>
          </a:prstGeom>
          <a:noFill/>
        </p:spPr>
        <p:txBody>
          <a:bodyPr wrap="square" rtlCol="0">
            <a:spAutoFit/>
          </a:bodyPr>
          <a:lstStyle/>
          <a:p>
            <a:r>
              <a:rPr lang="en-US" altLang="ko-KR" b="1" dirty="0" err="1">
                <a:latin typeface="+mn-lt"/>
              </a:rPr>
              <a:t>col_index</a:t>
            </a:r>
            <a:r>
              <a:rPr lang="en-US" altLang="ko-KR" b="1" dirty="0">
                <a:latin typeface="+mn-lt"/>
              </a:rPr>
              <a:t>[]</a:t>
            </a:r>
            <a:endParaRPr lang="ko-KR" altLang="en-US" b="1" dirty="0">
              <a:latin typeface="+mn-lt"/>
            </a:endParaRPr>
          </a:p>
        </p:txBody>
      </p:sp>
      <p:graphicFrame>
        <p:nvGraphicFramePr>
          <p:cNvPr id="11" name="표 10"/>
          <p:cNvGraphicFramePr>
            <a:graphicFrameLocks noGrp="1"/>
          </p:cNvGraphicFramePr>
          <p:nvPr>
            <p:extLst>
              <p:ext uri="{D42A27DB-BD31-4B8C-83A1-F6EECF244321}">
                <p14:modId xmlns:p14="http://schemas.microsoft.com/office/powerpoint/2010/main" val="474042113"/>
              </p:ext>
            </p:extLst>
          </p:nvPr>
        </p:nvGraphicFramePr>
        <p:xfrm>
          <a:off x="1475657" y="4221088"/>
          <a:ext cx="5472607" cy="365760"/>
        </p:xfrm>
        <a:graphic>
          <a:graphicData uri="http://schemas.openxmlformats.org/drawingml/2006/table">
            <a:tbl>
              <a:tblPr firstRow="1" bandRow="1">
                <a:tableStyleId>{5C22544A-7EE6-4342-B048-85BDC9FD1C3A}</a:tableStyleId>
              </a:tblPr>
              <a:tblGrid>
                <a:gridCol w="781801">
                  <a:extLst>
                    <a:ext uri="{9D8B030D-6E8A-4147-A177-3AD203B41FA5}">
                      <a16:colId xmlns:a16="http://schemas.microsoft.com/office/drawing/2014/main" val="20000"/>
                    </a:ext>
                  </a:extLst>
                </a:gridCol>
                <a:gridCol w="781801">
                  <a:extLst>
                    <a:ext uri="{9D8B030D-6E8A-4147-A177-3AD203B41FA5}">
                      <a16:colId xmlns:a16="http://schemas.microsoft.com/office/drawing/2014/main" val="20001"/>
                    </a:ext>
                  </a:extLst>
                </a:gridCol>
                <a:gridCol w="781801">
                  <a:extLst>
                    <a:ext uri="{9D8B030D-6E8A-4147-A177-3AD203B41FA5}">
                      <a16:colId xmlns:a16="http://schemas.microsoft.com/office/drawing/2014/main" val="20002"/>
                    </a:ext>
                  </a:extLst>
                </a:gridCol>
                <a:gridCol w="781801">
                  <a:extLst>
                    <a:ext uri="{9D8B030D-6E8A-4147-A177-3AD203B41FA5}">
                      <a16:colId xmlns:a16="http://schemas.microsoft.com/office/drawing/2014/main" val="20003"/>
                    </a:ext>
                  </a:extLst>
                </a:gridCol>
                <a:gridCol w="781801">
                  <a:extLst>
                    <a:ext uri="{9D8B030D-6E8A-4147-A177-3AD203B41FA5}">
                      <a16:colId xmlns:a16="http://schemas.microsoft.com/office/drawing/2014/main" val="20004"/>
                    </a:ext>
                  </a:extLst>
                </a:gridCol>
                <a:gridCol w="781801">
                  <a:extLst>
                    <a:ext uri="{9D8B030D-6E8A-4147-A177-3AD203B41FA5}">
                      <a16:colId xmlns:a16="http://schemas.microsoft.com/office/drawing/2014/main" val="20005"/>
                    </a:ext>
                  </a:extLst>
                </a:gridCol>
                <a:gridCol w="781801">
                  <a:extLst>
                    <a:ext uri="{9D8B030D-6E8A-4147-A177-3AD203B41FA5}">
                      <a16:colId xmlns:a16="http://schemas.microsoft.com/office/drawing/2014/main" val="20006"/>
                    </a:ext>
                  </a:extLst>
                </a:gridCol>
              </a:tblGrid>
              <a:tr h="3600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0070C0"/>
                    </a:solidFill>
                  </a:tcPr>
                </a:tc>
                <a:tc>
                  <a:txBody>
                    <a:bodyPr/>
                    <a:lstStyle/>
                    <a:p>
                      <a:pPr latinLnBrk="1"/>
                      <a:r>
                        <a:rPr lang="en-US" altLang="ko-KR" dirty="0"/>
                        <a:t>3</a:t>
                      </a:r>
                      <a:endParaRPr lang="ko-KR" altLang="en-US" dirty="0"/>
                    </a:p>
                  </a:txBody>
                  <a:tcPr>
                    <a:solidFill>
                      <a:srgbClr val="0070C0"/>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0" y="4221088"/>
            <a:ext cx="1440160" cy="369332"/>
          </a:xfrm>
          <a:prstGeom prst="rect">
            <a:avLst/>
          </a:prstGeom>
          <a:noFill/>
        </p:spPr>
        <p:txBody>
          <a:bodyPr wrap="square" rtlCol="0">
            <a:spAutoFit/>
          </a:bodyPr>
          <a:lstStyle/>
          <a:p>
            <a:r>
              <a:rPr lang="en-US" altLang="ko-KR" b="1" dirty="0" err="1">
                <a:latin typeface="+mn-lt"/>
              </a:rPr>
              <a:t>row_index</a:t>
            </a:r>
            <a:r>
              <a:rPr lang="en-US" altLang="ko-KR" b="1" dirty="0">
                <a:latin typeface="+mn-lt"/>
              </a:rPr>
              <a:t>[]</a:t>
            </a:r>
            <a:endParaRPr lang="ko-KR" altLang="en-US" b="1" dirty="0">
              <a:latin typeface="+mn-lt"/>
            </a:endParaRPr>
          </a:p>
        </p:txBody>
      </p:sp>
    </p:spTree>
    <p:extLst>
      <p:ext uri="{BB962C8B-B14F-4D97-AF65-F5344CB8AC3E}">
        <p14:creationId xmlns:p14="http://schemas.microsoft.com/office/powerpoint/2010/main" val="324005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ELL + COO Hybrid Format</a:t>
            </a:r>
            <a:endParaRPr lang="ko-KR" altLang="en-US" dirty="0"/>
          </a:p>
        </p:txBody>
      </p:sp>
      <p:sp>
        <p:nvSpPr>
          <p:cNvPr id="4" name="직사각형 3"/>
          <p:cNvSpPr/>
          <p:nvPr/>
        </p:nvSpPr>
        <p:spPr>
          <a:xfrm>
            <a:off x="1102022" y="1988840"/>
            <a:ext cx="4572000" cy="1477328"/>
          </a:xfrm>
          <a:prstGeom prst="rect">
            <a:avLst/>
          </a:prstGeom>
        </p:spPr>
        <p:txBody>
          <a:bodyPr>
            <a:spAutoFit/>
          </a:bodyPr>
          <a:lstStyle/>
          <a:p>
            <a:pPr marL="0" indent="0">
              <a:buNone/>
            </a:pPr>
            <a:r>
              <a:rPr lang="en-US" altLang="ko-KR" dirty="0"/>
              <a:t>row0:  1 2 *     0 2 *</a:t>
            </a:r>
          </a:p>
          <a:p>
            <a:pPr marL="0" indent="0">
              <a:buNone/>
            </a:pPr>
            <a:r>
              <a:rPr lang="en-US" altLang="ko-KR" dirty="0"/>
              <a:t>row1:  * * *      * * *</a:t>
            </a:r>
          </a:p>
          <a:p>
            <a:pPr marL="0" indent="0">
              <a:buNone/>
            </a:pPr>
            <a:r>
              <a:rPr lang="en-US" altLang="ko-KR" dirty="0"/>
              <a:t>row2:  3 4 5     1 2 3</a:t>
            </a:r>
          </a:p>
          <a:p>
            <a:pPr marL="0" indent="0">
              <a:buNone/>
            </a:pPr>
            <a:r>
              <a:rPr lang="en-US" altLang="ko-KR" dirty="0"/>
              <a:t>row3:  6 7 *      0 3 *</a:t>
            </a:r>
          </a:p>
          <a:p>
            <a:endParaRPr lang="ko-KR" altLang="en-US" dirty="0"/>
          </a:p>
        </p:txBody>
      </p:sp>
      <p:sp>
        <p:nvSpPr>
          <p:cNvPr id="5" name="오른쪽 화살표 4"/>
          <p:cNvSpPr/>
          <p:nvPr/>
        </p:nvSpPr>
        <p:spPr>
          <a:xfrm>
            <a:off x="4355976" y="2420888"/>
            <a:ext cx="36004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5004048" y="1988840"/>
            <a:ext cx="3312368" cy="1754326"/>
          </a:xfrm>
          <a:prstGeom prst="rect">
            <a:avLst/>
          </a:prstGeom>
          <a:noFill/>
        </p:spPr>
        <p:txBody>
          <a:bodyPr wrap="square" rtlCol="0">
            <a:spAutoFit/>
          </a:bodyPr>
          <a:lstStyle/>
          <a:p>
            <a:pPr marL="0" indent="0">
              <a:buNone/>
            </a:pPr>
            <a:r>
              <a:rPr lang="en-US" altLang="ko-KR" dirty="0"/>
              <a:t>row0:  1 2      0 2 </a:t>
            </a:r>
          </a:p>
          <a:p>
            <a:pPr marL="0" indent="0">
              <a:buNone/>
            </a:pPr>
            <a:r>
              <a:rPr lang="en-US" altLang="ko-KR" dirty="0"/>
              <a:t>row1:  * *      * * </a:t>
            </a:r>
          </a:p>
          <a:p>
            <a:pPr marL="0" indent="0">
              <a:buNone/>
            </a:pPr>
            <a:r>
              <a:rPr lang="en-US" altLang="ko-KR" dirty="0"/>
              <a:t>row2:  3 4      1 2 </a:t>
            </a:r>
          </a:p>
          <a:p>
            <a:pPr marL="0" indent="0">
              <a:buNone/>
            </a:pPr>
            <a:r>
              <a:rPr lang="en-US" altLang="ko-KR" dirty="0"/>
              <a:t>row3:  6 7      0 3 </a:t>
            </a:r>
          </a:p>
          <a:p>
            <a:endParaRPr lang="ko-KR" altLang="en-US" dirty="0"/>
          </a:p>
          <a:p>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591630614"/>
              </p:ext>
            </p:extLst>
          </p:nvPr>
        </p:nvGraphicFramePr>
        <p:xfrm>
          <a:off x="2339752" y="3861048"/>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a:t>
                      </a:r>
                      <a:endParaRPr lang="ko-KR" altLang="en-US" dirty="0"/>
                    </a:p>
                  </a:txBody>
                  <a:tcPr>
                    <a:solidFill>
                      <a:srgbClr val="FFC000"/>
                    </a:solidFill>
                  </a:tcPr>
                </a:tc>
                <a:tc>
                  <a:txBody>
                    <a:bodyPr/>
                    <a:lstStyle/>
                    <a:p>
                      <a:pPr latinLnBrk="1"/>
                      <a:r>
                        <a:rPr lang="en-US" altLang="ko-KR" dirty="0"/>
                        <a:t>3</a:t>
                      </a:r>
                      <a:endParaRPr lang="ko-KR" altLang="en-US" dirty="0"/>
                    </a:p>
                  </a:txBody>
                  <a:tcPr>
                    <a:solidFill>
                      <a:srgbClr val="FFC000"/>
                    </a:solidFill>
                  </a:tcPr>
                </a:tc>
                <a:tc>
                  <a:txBody>
                    <a:bodyPr/>
                    <a:lstStyle/>
                    <a:p>
                      <a:pPr latinLnBrk="1"/>
                      <a:r>
                        <a:rPr lang="en-US" altLang="ko-KR" dirty="0"/>
                        <a:t>6</a:t>
                      </a:r>
                      <a:endParaRPr lang="ko-KR" altLang="en-US" dirty="0"/>
                    </a:p>
                  </a:txBody>
                  <a:tcPr>
                    <a:solidFill>
                      <a:srgbClr val="FFC000"/>
                    </a:solidFill>
                  </a:tcPr>
                </a:tc>
                <a:tc>
                  <a:txBody>
                    <a:bodyPr/>
                    <a:lstStyle/>
                    <a:p>
                      <a:pPr latinLnBrk="1"/>
                      <a:r>
                        <a:rPr lang="en-US" altLang="ko-KR" dirty="0"/>
                        <a:t>2</a:t>
                      </a:r>
                      <a:endParaRPr lang="ko-KR" altLang="en-US" dirty="0"/>
                    </a:p>
                  </a:txBody>
                  <a:tcPr/>
                </a:tc>
                <a:tc>
                  <a:txBody>
                    <a:bodyPr/>
                    <a:lstStyle/>
                    <a:p>
                      <a:pPr latinLnBrk="1"/>
                      <a:r>
                        <a:rPr lang="en-US" altLang="ko-KR" dirty="0"/>
                        <a:t>*</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a:t>
                      </a:r>
                      <a:endParaRPr lang="ko-KR" altLang="en-US" dirty="0"/>
                    </a:p>
                  </a:txBody>
                  <a:tcPr>
                    <a:solidFill>
                      <a:srgbClr val="FFC000"/>
                    </a:solidFill>
                  </a:tcPr>
                </a:tc>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92D050"/>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644008" y="4941168"/>
            <a:ext cx="1080120" cy="646331"/>
          </a:xfrm>
          <a:prstGeom prst="rect">
            <a:avLst/>
          </a:prstGeom>
          <a:noFill/>
        </p:spPr>
        <p:txBody>
          <a:bodyPr wrap="square" rtlCol="0">
            <a:spAutoFit/>
          </a:bodyPr>
          <a:lstStyle/>
          <a:p>
            <a:r>
              <a:rPr lang="en-US" altLang="ko-KR" sz="3600" b="1" dirty="0">
                <a:latin typeface="+mn-lt"/>
              </a:rPr>
              <a:t>+</a:t>
            </a:r>
            <a:endParaRPr lang="ko-KR" altLang="en-US" sz="3600" b="1" dirty="0">
              <a:latin typeface="+mn-lt"/>
            </a:endParaRPr>
          </a:p>
        </p:txBody>
      </p:sp>
      <p:sp>
        <p:nvSpPr>
          <p:cNvPr id="9" name="TextBox 8"/>
          <p:cNvSpPr txBox="1"/>
          <p:nvPr/>
        </p:nvSpPr>
        <p:spPr>
          <a:xfrm>
            <a:off x="3995936" y="5517232"/>
            <a:ext cx="2520280" cy="923330"/>
          </a:xfrm>
          <a:prstGeom prst="rect">
            <a:avLst/>
          </a:prstGeom>
          <a:noFill/>
        </p:spPr>
        <p:txBody>
          <a:bodyPr wrap="square" rtlCol="0">
            <a:spAutoFit/>
          </a:bodyPr>
          <a:lstStyle/>
          <a:p>
            <a:r>
              <a:rPr lang="en-US" altLang="ko-KR" b="1" dirty="0">
                <a:latin typeface="+mn-lt"/>
              </a:rPr>
              <a:t>data 	    :</a:t>
            </a:r>
            <a:r>
              <a:rPr lang="en-US" altLang="ko-KR" dirty="0"/>
              <a:t>	5</a:t>
            </a:r>
          </a:p>
          <a:p>
            <a:r>
              <a:rPr lang="en-US" altLang="ko-KR" b="1" dirty="0" err="1">
                <a:latin typeface="+mn-lt"/>
              </a:rPr>
              <a:t>col_index</a:t>
            </a:r>
            <a:r>
              <a:rPr lang="en-US" altLang="ko-KR" b="1" dirty="0">
                <a:latin typeface="+mn-lt"/>
              </a:rPr>
              <a:t>   :</a:t>
            </a:r>
            <a:r>
              <a:rPr lang="en-US" altLang="ko-KR" dirty="0"/>
              <a:t>	3</a:t>
            </a:r>
          </a:p>
          <a:p>
            <a:r>
              <a:rPr lang="en-US" altLang="ko-KR" b="1" dirty="0" err="1">
                <a:latin typeface="+mn-lt"/>
              </a:rPr>
              <a:t>row_index</a:t>
            </a:r>
            <a:r>
              <a:rPr lang="en-US" altLang="ko-KR" dirty="0">
                <a:latin typeface="+mn-lt"/>
              </a:rPr>
              <a:t>  :</a:t>
            </a:r>
            <a:r>
              <a:rPr lang="en-US" altLang="ko-KR" dirty="0"/>
              <a:t>	2</a:t>
            </a:r>
            <a:endParaRPr lang="ko-KR" altLang="en-US" dirty="0"/>
          </a:p>
        </p:txBody>
      </p:sp>
      <p:sp>
        <p:nvSpPr>
          <p:cNvPr id="10" name="TextBox 9"/>
          <p:cNvSpPr txBox="1"/>
          <p:nvPr/>
        </p:nvSpPr>
        <p:spPr>
          <a:xfrm>
            <a:off x="899592" y="3945041"/>
            <a:ext cx="1368152" cy="369332"/>
          </a:xfrm>
          <a:prstGeom prst="rect">
            <a:avLst/>
          </a:prstGeom>
          <a:noFill/>
        </p:spPr>
        <p:txBody>
          <a:bodyPr wrap="square" rtlCol="0">
            <a:spAutoFit/>
          </a:bodyPr>
          <a:lstStyle/>
          <a:p>
            <a:r>
              <a:rPr lang="en-US" altLang="ko-KR" b="1" dirty="0">
                <a:latin typeface="+mn-lt"/>
              </a:rPr>
              <a:t>ELL Format:</a:t>
            </a:r>
            <a:endParaRPr lang="ko-KR" altLang="en-US" b="1" dirty="0">
              <a:latin typeface="+mn-lt"/>
            </a:endParaRPr>
          </a:p>
        </p:txBody>
      </p:sp>
      <p:sp>
        <p:nvSpPr>
          <p:cNvPr id="11" name="TextBox 10"/>
          <p:cNvSpPr txBox="1"/>
          <p:nvPr/>
        </p:nvSpPr>
        <p:spPr>
          <a:xfrm>
            <a:off x="899592" y="5805264"/>
            <a:ext cx="1728192" cy="369332"/>
          </a:xfrm>
          <a:prstGeom prst="rect">
            <a:avLst/>
          </a:prstGeom>
          <a:noFill/>
        </p:spPr>
        <p:txBody>
          <a:bodyPr wrap="square" rtlCol="0">
            <a:spAutoFit/>
          </a:bodyPr>
          <a:lstStyle/>
          <a:p>
            <a:r>
              <a:rPr lang="en-US" altLang="ko-KR" b="1" dirty="0">
                <a:latin typeface="+mn-lt"/>
              </a:rPr>
              <a:t>COO Format:</a:t>
            </a:r>
            <a:endParaRPr lang="ko-KR" altLang="en-US" b="1" dirty="0">
              <a:latin typeface="+mn-lt"/>
            </a:endParaRPr>
          </a:p>
        </p:txBody>
      </p:sp>
      <p:sp>
        <p:nvSpPr>
          <p:cNvPr id="12" name="직사각형 11"/>
          <p:cNvSpPr/>
          <p:nvPr/>
        </p:nvSpPr>
        <p:spPr>
          <a:xfrm>
            <a:off x="467544" y="3645024"/>
            <a:ext cx="8352928" cy="3024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오른쪽 화살표 12"/>
          <p:cNvSpPr/>
          <p:nvPr/>
        </p:nvSpPr>
        <p:spPr>
          <a:xfrm rot="7106666">
            <a:off x="4598151" y="3412245"/>
            <a:ext cx="798991"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2339752" y="2528900"/>
            <a:ext cx="144016" cy="396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p:cNvCxnSpPr/>
          <p:nvPr/>
        </p:nvCxnSpPr>
        <p:spPr>
          <a:xfrm>
            <a:off x="2483768" y="2866003"/>
            <a:ext cx="1584176" cy="279524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3388022" y="2866003"/>
            <a:ext cx="751930" cy="315528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1691680" y="2866003"/>
            <a:ext cx="2448272" cy="344331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21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JDS(Jagged Diagonal Storage) format</a:t>
            </a:r>
            <a:endParaRPr lang="ko-KR" altLang="en-US" sz="3600" dirty="0"/>
          </a:p>
        </p:txBody>
      </p:sp>
      <p:sp>
        <p:nvSpPr>
          <p:cNvPr id="3" name="내용 개체 틀 2"/>
          <p:cNvSpPr>
            <a:spLocks noGrp="1"/>
          </p:cNvSpPr>
          <p:nvPr>
            <p:ph idx="1"/>
          </p:nvPr>
        </p:nvSpPr>
        <p:spPr>
          <a:xfrm>
            <a:off x="457200" y="1600200"/>
            <a:ext cx="8229600" cy="5257800"/>
          </a:xfrm>
        </p:spPr>
        <p:txBody>
          <a:bodyPr/>
          <a:lstStyle/>
          <a:p>
            <a:r>
              <a:rPr lang="en-US" altLang="ko-KR" sz="2400" dirty="0"/>
              <a:t>COO helps to regulate the amount of padding in an ELL representation, we can further reduce the padding over head by sorting and partitioning the rows of a sparse matrix.</a:t>
            </a:r>
          </a:p>
          <a:p>
            <a:r>
              <a:rPr lang="en-US" altLang="ko-KR" sz="2400" dirty="0"/>
              <a:t>Sort the rows according to their length from the longest to the shortest.</a:t>
            </a:r>
          </a:p>
          <a:p>
            <a:r>
              <a:rPr lang="en-US" altLang="ko-KR" sz="2400" dirty="0"/>
              <a:t>Once a sparse matrix is in the JDS format, we can partition the matrix into sections of rows. Since the rows have been sorted, all rows in a section will likely have similar numbers of nonzero elements. </a:t>
            </a:r>
          </a:p>
          <a:p>
            <a:r>
              <a:rPr lang="en-US" altLang="ko-KR" sz="2400" dirty="0"/>
              <a:t>We can then generate an ELL representation for each section. Within each section, we only need to pad the rows to match the row with the maximal number of elements in that section. This method would reduce the number of padded elements.</a:t>
            </a:r>
          </a:p>
          <a:p>
            <a:endParaRPr lang="en-US" altLang="ko-KR" sz="2800" dirty="0"/>
          </a:p>
          <a:p>
            <a:endParaRPr lang="ko-KR" altLang="en-US" dirty="0"/>
          </a:p>
        </p:txBody>
      </p:sp>
    </p:spTree>
    <p:extLst>
      <p:ext uri="{BB962C8B-B14F-4D97-AF65-F5344CB8AC3E}">
        <p14:creationId xmlns:p14="http://schemas.microsoft.com/office/powerpoint/2010/main" val="361085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Sorting and Partitioning for Regularization</a:t>
            </a:r>
            <a:br>
              <a:rPr lang="en-US" altLang="ko-KR" sz="3200" dirty="0"/>
            </a:br>
            <a:r>
              <a:rPr lang="en-US" altLang="ko-KR" sz="3200" dirty="0"/>
              <a:t>JDS(Jagged Diagonal Storage) format</a:t>
            </a:r>
            <a:endParaRPr lang="ko-KR" altLang="en-US" sz="3200" dirty="0"/>
          </a:p>
        </p:txBody>
      </p:sp>
      <p:sp>
        <p:nvSpPr>
          <p:cNvPr id="4" name="직사각형 3"/>
          <p:cNvSpPr/>
          <p:nvPr/>
        </p:nvSpPr>
        <p:spPr>
          <a:xfrm>
            <a:off x="556233" y="2515530"/>
            <a:ext cx="2503599" cy="3001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827584" y="2780928"/>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547664" y="2780928"/>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827584" y="4005064"/>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547664" y="4005064"/>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310600" y="4005064"/>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827584" y="4869160"/>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47664" y="4869160"/>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689090" y="2457795"/>
            <a:ext cx="2475198" cy="30594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004048" y="2780928"/>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5769210" y="2780928"/>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516216" y="2780928"/>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5004048" y="3429000"/>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5769210" y="3443250"/>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5008940" y="4077072"/>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5795806" y="4073306"/>
            <a:ext cx="432048"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오른쪽 화살표 19"/>
          <p:cNvSpPr/>
          <p:nvPr/>
        </p:nvSpPr>
        <p:spPr>
          <a:xfrm>
            <a:off x="3491880" y="3861048"/>
            <a:ext cx="864096" cy="216024"/>
          </a:xfrm>
          <a:prstGeom prst="right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40323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88640"/>
            <a:ext cx="8229600" cy="960438"/>
          </a:xfrm>
        </p:spPr>
        <p:txBody>
          <a:bodyPr/>
          <a:lstStyle/>
          <a:p>
            <a:r>
              <a:rPr lang="en-US" altLang="ko-KR" sz="3200" dirty="0"/>
              <a:t>Sorting and Partitioning for Regularization</a:t>
            </a:r>
            <a:br>
              <a:rPr lang="en-US" altLang="ko-KR" sz="3200" dirty="0"/>
            </a:br>
            <a:r>
              <a:rPr lang="en-US" altLang="ko-KR" sz="3200" dirty="0"/>
              <a:t>JDS(Jagged Diagonal Storage) format</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a:t>row0:  1 2 0    </a:t>
            </a:r>
          </a:p>
          <a:p>
            <a:pPr marL="0" indent="0">
              <a:buNone/>
            </a:pPr>
            <a:r>
              <a:rPr lang="en-US" altLang="ko-KR" sz="2400" dirty="0"/>
              <a:t>row1:  0 0 0</a:t>
            </a:r>
          </a:p>
          <a:p>
            <a:pPr marL="0" indent="0">
              <a:buNone/>
            </a:pPr>
            <a:r>
              <a:rPr lang="en-US" altLang="ko-KR" sz="2400" dirty="0"/>
              <a:t>row2:  3 4 5  </a:t>
            </a:r>
          </a:p>
          <a:p>
            <a:pPr marL="0" indent="0">
              <a:buNone/>
            </a:pPr>
            <a:r>
              <a:rPr lang="en-US" altLang="ko-KR" sz="2400" dirty="0"/>
              <a:t>row3:  6 7 0   </a:t>
            </a:r>
          </a:p>
          <a:p>
            <a:pPr marL="0" indent="0">
              <a:buNone/>
            </a:pPr>
            <a:endParaRPr lang="ko-KR" altLang="en-US" dirty="0"/>
          </a:p>
        </p:txBody>
      </p:sp>
      <p:sp>
        <p:nvSpPr>
          <p:cNvPr id="5" name="직사각형 4"/>
          <p:cNvSpPr/>
          <p:nvPr/>
        </p:nvSpPr>
        <p:spPr>
          <a:xfrm>
            <a:off x="1259632" y="1628800"/>
            <a:ext cx="1116124" cy="175432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403648" y="3501008"/>
            <a:ext cx="1080120" cy="369332"/>
          </a:xfrm>
          <a:prstGeom prst="rect">
            <a:avLst/>
          </a:prstGeom>
          <a:noFill/>
        </p:spPr>
        <p:txBody>
          <a:bodyPr wrap="square" rtlCol="0">
            <a:spAutoFit/>
          </a:bodyPr>
          <a:lstStyle/>
          <a:p>
            <a:r>
              <a:rPr lang="en-US" altLang="ko-KR" b="1" dirty="0">
                <a:latin typeface="+mn-lt"/>
              </a:rPr>
              <a:t>CSR</a:t>
            </a:r>
            <a:endParaRPr lang="ko-KR" altLang="en-US" b="1" dirty="0">
              <a:latin typeface="+mn-lt"/>
            </a:endParaRPr>
          </a:p>
        </p:txBody>
      </p:sp>
      <p:sp>
        <p:nvSpPr>
          <p:cNvPr id="7" name="오른쪽 화살표 6"/>
          <p:cNvSpPr/>
          <p:nvPr/>
        </p:nvSpPr>
        <p:spPr>
          <a:xfrm>
            <a:off x="3344761" y="2492895"/>
            <a:ext cx="504056" cy="2880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608250" y="1713582"/>
            <a:ext cx="3024336" cy="1846659"/>
          </a:xfrm>
          <a:prstGeom prst="rect">
            <a:avLst/>
          </a:prstGeom>
          <a:noFill/>
        </p:spPr>
        <p:txBody>
          <a:bodyPr wrap="square" rtlCol="0">
            <a:spAutoFit/>
          </a:bodyPr>
          <a:lstStyle/>
          <a:p>
            <a:pPr marL="0" indent="0">
              <a:buNone/>
            </a:pPr>
            <a:r>
              <a:rPr lang="en-US" altLang="ko-KR" dirty="0"/>
              <a:t>  </a:t>
            </a:r>
            <a:r>
              <a:rPr lang="en-US" altLang="ko-KR" sz="2400" dirty="0">
                <a:latin typeface="+mn-lt"/>
              </a:rPr>
              <a:t>3 4 5</a:t>
            </a:r>
          </a:p>
          <a:p>
            <a:pPr marL="0" indent="0">
              <a:buNone/>
            </a:pPr>
            <a:r>
              <a:rPr lang="en-US" altLang="ko-KR" sz="2400" dirty="0">
                <a:latin typeface="+mn-lt"/>
              </a:rPr>
              <a:t>  1 2 0</a:t>
            </a:r>
          </a:p>
          <a:p>
            <a:pPr marL="0" indent="0">
              <a:buNone/>
            </a:pPr>
            <a:r>
              <a:rPr lang="en-US" altLang="ko-KR" sz="2400" dirty="0">
                <a:latin typeface="+mn-lt"/>
              </a:rPr>
              <a:t>  6 7 0</a:t>
            </a:r>
          </a:p>
          <a:p>
            <a:pPr marL="0" indent="0">
              <a:buNone/>
            </a:pPr>
            <a:r>
              <a:rPr lang="en-US" altLang="ko-KR" sz="2400" dirty="0">
                <a:latin typeface="+mn-lt"/>
              </a:rPr>
              <a:t>  0 0 0</a:t>
            </a:r>
            <a:endParaRPr lang="ko-KR" altLang="en-US" sz="2400" dirty="0">
              <a:latin typeface="+mn-lt"/>
            </a:endParaRPr>
          </a:p>
          <a:p>
            <a:endParaRPr lang="ko-KR" altLang="en-US" dirty="0"/>
          </a:p>
        </p:txBody>
      </p:sp>
      <p:sp>
        <p:nvSpPr>
          <p:cNvPr id="9" name="직사각형 8"/>
          <p:cNvSpPr/>
          <p:nvPr/>
        </p:nvSpPr>
        <p:spPr>
          <a:xfrm>
            <a:off x="4648928" y="1615733"/>
            <a:ext cx="1116124" cy="17543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4860032" y="3560241"/>
            <a:ext cx="720080" cy="369332"/>
          </a:xfrm>
          <a:prstGeom prst="rect">
            <a:avLst/>
          </a:prstGeom>
          <a:noFill/>
        </p:spPr>
        <p:txBody>
          <a:bodyPr wrap="square" rtlCol="0">
            <a:spAutoFit/>
          </a:bodyPr>
          <a:lstStyle/>
          <a:p>
            <a:r>
              <a:rPr lang="en-US" altLang="ko-KR" b="1" dirty="0">
                <a:latin typeface="+mn-lt"/>
              </a:rPr>
              <a:t>JDS</a:t>
            </a:r>
            <a:endParaRPr lang="ko-KR" altLang="en-US" b="1" dirty="0">
              <a:latin typeface="+mn-lt"/>
            </a:endParaRPr>
          </a:p>
        </p:txBody>
      </p:sp>
      <p:sp>
        <p:nvSpPr>
          <p:cNvPr id="4" name="TextBox 3"/>
          <p:cNvSpPr txBox="1"/>
          <p:nvPr/>
        </p:nvSpPr>
        <p:spPr>
          <a:xfrm>
            <a:off x="2735796" y="4221088"/>
            <a:ext cx="5796644" cy="1200329"/>
          </a:xfrm>
          <a:prstGeom prst="rect">
            <a:avLst/>
          </a:prstGeom>
          <a:noFill/>
        </p:spPr>
        <p:txBody>
          <a:bodyPr wrap="square" rtlCol="0">
            <a:spAutoFit/>
          </a:bodyPr>
          <a:lstStyle/>
          <a:p>
            <a:r>
              <a:rPr lang="en-US" altLang="ko-KR" dirty="0">
                <a:latin typeface="+mn-lt"/>
              </a:rPr>
              <a:t>Nonzero values data[7] 		{3,4,5,1,2,6,7}</a:t>
            </a:r>
          </a:p>
          <a:p>
            <a:r>
              <a:rPr lang="en-US" altLang="ko-KR" dirty="0">
                <a:latin typeface="+mn-lt"/>
              </a:rPr>
              <a:t>Column indices </a:t>
            </a:r>
            <a:r>
              <a:rPr lang="en-US" altLang="ko-KR" dirty="0" err="1">
                <a:latin typeface="+mn-lt"/>
              </a:rPr>
              <a:t>col_index</a:t>
            </a:r>
            <a:r>
              <a:rPr lang="en-US" altLang="ko-KR" dirty="0">
                <a:latin typeface="+mn-lt"/>
              </a:rPr>
              <a:t>[7]		{1,2,3,0,2,0,3}</a:t>
            </a:r>
          </a:p>
          <a:p>
            <a:r>
              <a:rPr lang="en-US" altLang="ko-KR" dirty="0">
                <a:latin typeface="+mn-lt"/>
              </a:rPr>
              <a:t>JDS row indices </a:t>
            </a:r>
            <a:r>
              <a:rPr lang="en-US" altLang="ko-KR" dirty="0" err="1">
                <a:latin typeface="+mn-lt"/>
              </a:rPr>
              <a:t>jds_row_index</a:t>
            </a:r>
            <a:r>
              <a:rPr lang="en-US" altLang="ko-KR" dirty="0">
                <a:latin typeface="+mn-lt"/>
              </a:rPr>
              <a:t>[4] 	{2,0,3,1}</a:t>
            </a:r>
          </a:p>
          <a:p>
            <a:r>
              <a:rPr lang="en-US" altLang="ko-KR" dirty="0">
                <a:latin typeface="+mn-lt"/>
              </a:rPr>
              <a:t>	        </a:t>
            </a:r>
            <a:r>
              <a:rPr lang="en-US" altLang="ko-KR" dirty="0" err="1">
                <a:latin typeface="+mn-lt"/>
              </a:rPr>
              <a:t>jds_section_pointer</a:t>
            </a:r>
            <a:r>
              <a:rPr lang="en-US" altLang="ko-KR" dirty="0">
                <a:latin typeface="+mn-lt"/>
              </a:rPr>
              <a:t>[4]	{0,3,7,7]	</a:t>
            </a:r>
            <a:endParaRPr lang="ko-KR" altLang="en-US" dirty="0">
              <a:latin typeface="+mn-lt"/>
            </a:endParaRPr>
          </a:p>
        </p:txBody>
      </p:sp>
    </p:spTree>
    <p:extLst>
      <p:ext uri="{BB962C8B-B14F-4D97-AF65-F5344CB8AC3E}">
        <p14:creationId xmlns:p14="http://schemas.microsoft.com/office/powerpoint/2010/main" val="4137572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latin typeface="+mn-lt"/>
              </a:rPr>
              <a:t>CUDA Libraries[2]</a:t>
            </a:r>
            <a:endParaRPr lang="ko-KR" altLang="en-US" sz="3200" dirty="0">
              <a:latin typeface="+mn-lt"/>
            </a:endParaRPr>
          </a:p>
        </p:txBody>
      </p:sp>
      <p:sp>
        <p:nvSpPr>
          <p:cNvPr id="6" name="직사각형 5"/>
          <p:cNvSpPr/>
          <p:nvPr/>
        </p:nvSpPr>
        <p:spPr>
          <a:xfrm>
            <a:off x="2843808" y="4437112"/>
            <a:ext cx="30243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CUDA C Runtime</a:t>
            </a:r>
            <a:endParaRPr lang="ko-KR" altLang="en-US" dirty="0"/>
          </a:p>
        </p:txBody>
      </p:sp>
      <p:sp>
        <p:nvSpPr>
          <p:cNvPr id="7" name="직사각형 6"/>
          <p:cNvSpPr/>
          <p:nvPr/>
        </p:nvSpPr>
        <p:spPr>
          <a:xfrm>
            <a:off x="3779912" y="2492896"/>
            <a:ext cx="2088232" cy="19371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-CUFFT</a:t>
            </a:r>
          </a:p>
          <a:p>
            <a:pPr algn="ctr"/>
            <a:r>
              <a:rPr lang="en-US" altLang="ko-KR" sz="1400" dirty="0"/>
              <a:t>-CUBLAS</a:t>
            </a:r>
          </a:p>
          <a:p>
            <a:pPr algn="ctr"/>
            <a:r>
              <a:rPr lang="en-US" altLang="ko-KR" sz="1400" dirty="0"/>
              <a:t>-CUSPARSE</a:t>
            </a:r>
          </a:p>
          <a:p>
            <a:pPr algn="ctr"/>
            <a:r>
              <a:rPr lang="en-US" altLang="ko-KR" sz="1400" dirty="0"/>
              <a:t>-</a:t>
            </a:r>
            <a:r>
              <a:rPr lang="en-US" altLang="ko-KR" sz="1400" dirty="0" err="1"/>
              <a:t>Libm</a:t>
            </a:r>
            <a:endParaRPr lang="en-US" altLang="ko-KR" sz="1400" dirty="0"/>
          </a:p>
          <a:p>
            <a:pPr algn="ctr"/>
            <a:r>
              <a:rPr lang="en-US" altLang="ko-KR" sz="1400" dirty="0"/>
              <a:t>-NPP</a:t>
            </a:r>
          </a:p>
          <a:p>
            <a:pPr algn="ctr"/>
            <a:r>
              <a:rPr lang="en-US" altLang="ko-KR" sz="1400" dirty="0"/>
              <a:t>Thrust</a:t>
            </a:r>
          </a:p>
        </p:txBody>
      </p:sp>
      <p:sp>
        <p:nvSpPr>
          <p:cNvPr id="8" name="TextBox 7"/>
          <p:cNvSpPr txBox="1"/>
          <p:nvPr/>
        </p:nvSpPr>
        <p:spPr>
          <a:xfrm>
            <a:off x="3779912" y="2494144"/>
            <a:ext cx="2016224" cy="276999"/>
          </a:xfrm>
          <a:prstGeom prst="rect">
            <a:avLst/>
          </a:prstGeom>
          <a:noFill/>
        </p:spPr>
        <p:txBody>
          <a:bodyPr wrap="square" rtlCol="0">
            <a:spAutoFit/>
          </a:bodyPr>
          <a:lstStyle/>
          <a:p>
            <a:r>
              <a:rPr lang="en-US" altLang="ko-KR" sz="1200" b="1" dirty="0">
                <a:latin typeface="+mn-lt"/>
              </a:rPr>
              <a:t>NVIDIA Libraries</a:t>
            </a:r>
            <a:endParaRPr lang="ko-KR" altLang="en-US" sz="1200" b="1" dirty="0">
              <a:latin typeface="+mn-lt"/>
            </a:endParaRPr>
          </a:p>
        </p:txBody>
      </p:sp>
      <p:sp>
        <p:nvSpPr>
          <p:cNvPr id="9" name="직사각형 8"/>
          <p:cNvSpPr/>
          <p:nvPr/>
        </p:nvSpPr>
        <p:spPr>
          <a:xfrm>
            <a:off x="3203848" y="1844824"/>
            <a:ext cx="1152128" cy="2585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203848" y="1844824"/>
            <a:ext cx="1368152" cy="523220"/>
          </a:xfrm>
          <a:prstGeom prst="rect">
            <a:avLst/>
          </a:prstGeom>
          <a:noFill/>
        </p:spPr>
        <p:txBody>
          <a:bodyPr wrap="square" rtlCol="0">
            <a:spAutoFit/>
          </a:bodyPr>
          <a:lstStyle/>
          <a:p>
            <a:r>
              <a:rPr lang="en-US" altLang="ko-KR" sz="1400" b="1" dirty="0">
                <a:latin typeface="+mn-lt"/>
              </a:rPr>
              <a:t>Third Party Libraries</a:t>
            </a:r>
            <a:endParaRPr lang="ko-KR" altLang="en-US" sz="1400" b="1" dirty="0">
              <a:latin typeface="+mn-lt"/>
            </a:endParaRPr>
          </a:p>
        </p:txBody>
      </p:sp>
      <p:sp>
        <p:nvSpPr>
          <p:cNvPr id="11" name="직사각형 10"/>
          <p:cNvSpPr/>
          <p:nvPr/>
        </p:nvSpPr>
        <p:spPr>
          <a:xfrm>
            <a:off x="2843808" y="1412776"/>
            <a:ext cx="3024336" cy="30172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12" name="TextBox 11"/>
          <p:cNvSpPr txBox="1"/>
          <p:nvPr/>
        </p:nvSpPr>
        <p:spPr>
          <a:xfrm>
            <a:off x="2843808" y="1412776"/>
            <a:ext cx="1872208" cy="307777"/>
          </a:xfrm>
          <a:prstGeom prst="rect">
            <a:avLst/>
          </a:prstGeom>
          <a:noFill/>
        </p:spPr>
        <p:txBody>
          <a:bodyPr wrap="square" rtlCol="0">
            <a:spAutoFit/>
          </a:bodyPr>
          <a:lstStyle/>
          <a:p>
            <a:r>
              <a:rPr lang="en-US" altLang="ko-KR" sz="1400" b="1" dirty="0">
                <a:latin typeface="+mn-lt"/>
              </a:rPr>
              <a:t>Applications</a:t>
            </a:r>
            <a:endParaRPr lang="ko-KR" altLang="en-US" sz="1400" b="1" dirty="0">
              <a:latin typeface="+mn-lt"/>
            </a:endParaRPr>
          </a:p>
        </p:txBody>
      </p:sp>
    </p:spTree>
    <p:extLst>
      <p:ext uri="{BB962C8B-B14F-4D97-AF65-F5344CB8AC3E}">
        <p14:creationId xmlns:p14="http://schemas.microsoft.com/office/powerpoint/2010/main" val="879890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Libraries[2]</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1158" y="1600200"/>
            <a:ext cx="810168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893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NPP</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605591"/>
            <a:ext cx="7128792" cy="4183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87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Thrust</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916832"/>
            <a:ext cx="8779012" cy="3790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Sparse Matrix</a:t>
            </a:r>
            <a:endParaRPr lang="ko-KR" altLang="en-US" dirty="0"/>
          </a:p>
        </p:txBody>
      </p:sp>
      <p:sp>
        <p:nvSpPr>
          <p:cNvPr id="3" name="내용 개체 틀 2"/>
          <p:cNvSpPr>
            <a:spLocks noGrp="1"/>
          </p:cNvSpPr>
          <p:nvPr>
            <p:ph idx="1"/>
          </p:nvPr>
        </p:nvSpPr>
        <p:spPr>
          <a:xfrm>
            <a:off x="611560" y="1628800"/>
            <a:ext cx="8229600" cy="4525963"/>
          </a:xfrm>
        </p:spPr>
        <p:txBody>
          <a:bodyPr/>
          <a:lstStyle/>
          <a:p>
            <a:pPr marL="0" indent="0">
              <a:buNone/>
            </a:pPr>
            <a:r>
              <a:rPr lang="en-US" altLang="ko-KR" sz="2400" dirty="0"/>
              <a:t>Sparse matrix: a matrix where the majority of the elements are zero.</a:t>
            </a:r>
          </a:p>
          <a:p>
            <a:pPr marL="0" indent="0">
              <a:buNone/>
            </a:pPr>
            <a:r>
              <a:rPr lang="en-US" altLang="ko-KR" sz="2400" dirty="0"/>
              <a:t> Example:</a:t>
            </a:r>
          </a:p>
          <a:p>
            <a:pPr marL="0" indent="0">
              <a:buNone/>
            </a:pPr>
            <a:r>
              <a:rPr lang="en-US" altLang="ko-KR" sz="2400" dirty="0"/>
              <a:t>		1 0 2 0</a:t>
            </a:r>
          </a:p>
          <a:p>
            <a:pPr marL="0" indent="0">
              <a:buNone/>
            </a:pPr>
            <a:r>
              <a:rPr lang="en-US" altLang="ko-KR" sz="2400" dirty="0"/>
              <a:t>		0 0 0 0</a:t>
            </a:r>
          </a:p>
          <a:p>
            <a:pPr marL="0" indent="0">
              <a:buNone/>
            </a:pPr>
            <a:r>
              <a:rPr lang="en-US" altLang="ko-KR" sz="2400" dirty="0"/>
              <a:t>		0 3 4 5</a:t>
            </a:r>
          </a:p>
          <a:p>
            <a:pPr marL="0" indent="0">
              <a:buNone/>
            </a:pPr>
            <a:r>
              <a:rPr lang="en-US" altLang="ko-KR" sz="2400" dirty="0"/>
              <a:t>		6 0 0 7</a:t>
            </a:r>
            <a:endParaRPr lang="ko-KR" altLang="en-US" sz="2400" dirty="0"/>
          </a:p>
        </p:txBody>
      </p:sp>
      <p:cxnSp>
        <p:nvCxnSpPr>
          <p:cNvPr id="8" name="직선 연결선 7"/>
          <p:cNvCxnSpPr/>
          <p:nvPr/>
        </p:nvCxnSpPr>
        <p:spPr>
          <a:xfrm>
            <a:off x="3743908" y="2911547"/>
            <a:ext cx="0" cy="177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2339752" y="2911547"/>
            <a:ext cx="0" cy="177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59632" y="2864330"/>
            <a:ext cx="792088" cy="369332"/>
          </a:xfrm>
          <a:prstGeom prst="rect">
            <a:avLst/>
          </a:prstGeom>
          <a:noFill/>
        </p:spPr>
        <p:txBody>
          <a:bodyPr wrap="square" rtlCol="0">
            <a:spAutoFit/>
          </a:bodyPr>
          <a:lstStyle/>
          <a:p>
            <a:r>
              <a:rPr lang="en-US" altLang="ko-KR" b="1" dirty="0">
                <a:latin typeface="+mn-lt"/>
              </a:rPr>
              <a:t>row 0</a:t>
            </a:r>
            <a:endParaRPr lang="ko-KR" altLang="en-US" b="1" dirty="0">
              <a:latin typeface="+mn-lt"/>
            </a:endParaRPr>
          </a:p>
        </p:txBody>
      </p:sp>
      <p:sp>
        <p:nvSpPr>
          <p:cNvPr id="13" name="TextBox 12"/>
          <p:cNvSpPr txBox="1"/>
          <p:nvPr/>
        </p:nvSpPr>
        <p:spPr>
          <a:xfrm>
            <a:off x="1296606" y="3381192"/>
            <a:ext cx="864096" cy="371434"/>
          </a:xfrm>
          <a:prstGeom prst="rect">
            <a:avLst/>
          </a:prstGeom>
          <a:noFill/>
        </p:spPr>
        <p:txBody>
          <a:bodyPr wrap="square" rtlCol="0">
            <a:spAutoFit/>
          </a:bodyPr>
          <a:lstStyle/>
          <a:p>
            <a:r>
              <a:rPr lang="en-US" altLang="ko-KR" b="1" dirty="0">
                <a:latin typeface="+mn-lt"/>
              </a:rPr>
              <a:t>row 1</a:t>
            </a:r>
            <a:endParaRPr lang="ko-KR" altLang="en-US" b="1" dirty="0">
              <a:latin typeface="+mn-lt"/>
            </a:endParaRPr>
          </a:p>
        </p:txBody>
      </p:sp>
      <p:sp>
        <p:nvSpPr>
          <p:cNvPr id="14" name="TextBox 13"/>
          <p:cNvSpPr txBox="1"/>
          <p:nvPr/>
        </p:nvSpPr>
        <p:spPr>
          <a:xfrm>
            <a:off x="1259632" y="3856841"/>
            <a:ext cx="864096" cy="369332"/>
          </a:xfrm>
          <a:prstGeom prst="rect">
            <a:avLst/>
          </a:prstGeom>
          <a:noFill/>
        </p:spPr>
        <p:txBody>
          <a:bodyPr wrap="square" rtlCol="0">
            <a:spAutoFit/>
          </a:bodyPr>
          <a:lstStyle/>
          <a:p>
            <a:r>
              <a:rPr lang="en-US" altLang="ko-KR" b="1" dirty="0">
                <a:latin typeface="+mn-lt"/>
              </a:rPr>
              <a:t>row 2</a:t>
            </a:r>
            <a:endParaRPr lang="ko-KR" altLang="en-US" b="1" dirty="0">
              <a:latin typeface="+mn-lt"/>
            </a:endParaRPr>
          </a:p>
        </p:txBody>
      </p:sp>
      <p:sp>
        <p:nvSpPr>
          <p:cNvPr id="15" name="TextBox 14"/>
          <p:cNvSpPr txBox="1"/>
          <p:nvPr/>
        </p:nvSpPr>
        <p:spPr>
          <a:xfrm>
            <a:off x="1259632" y="4221088"/>
            <a:ext cx="938044" cy="369332"/>
          </a:xfrm>
          <a:prstGeom prst="rect">
            <a:avLst/>
          </a:prstGeom>
          <a:noFill/>
        </p:spPr>
        <p:txBody>
          <a:bodyPr wrap="square" rtlCol="0">
            <a:spAutoFit/>
          </a:bodyPr>
          <a:lstStyle/>
          <a:p>
            <a:r>
              <a:rPr lang="en-US" altLang="ko-KR" b="1" dirty="0">
                <a:latin typeface="+mn-lt"/>
              </a:rPr>
              <a:t>row 3</a:t>
            </a:r>
            <a:endParaRPr lang="ko-KR" altLang="en-US" b="1" dirty="0">
              <a:latin typeface="+mn-lt"/>
            </a:endParaRPr>
          </a:p>
        </p:txBody>
      </p:sp>
      <p:sp>
        <p:nvSpPr>
          <p:cNvPr id="16" name="TextBox 15"/>
          <p:cNvSpPr txBox="1"/>
          <p:nvPr/>
        </p:nvSpPr>
        <p:spPr>
          <a:xfrm>
            <a:off x="827584" y="5157192"/>
            <a:ext cx="5832648" cy="461665"/>
          </a:xfrm>
          <a:prstGeom prst="rect">
            <a:avLst/>
          </a:prstGeom>
          <a:noFill/>
        </p:spPr>
        <p:txBody>
          <a:bodyPr wrap="square" rtlCol="0">
            <a:spAutoFit/>
          </a:bodyPr>
          <a:lstStyle/>
          <a:p>
            <a:r>
              <a:rPr lang="en-US" altLang="ko-KR" sz="2400" b="1" dirty="0">
                <a:latin typeface="+mn-lt"/>
              </a:rPr>
              <a:t>How to represent a sparse matrix?</a:t>
            </a:r>
            <a:endParaRPr lang="ko-KR" altLang="en-US" sz="2400" b="1" dirty="0">
              <a:latin typeface="+mn-lt"/>
            </a:endParaRPr>
          </a:p>
        </p:txBody>
      </p:sp>
    </p:spTree>
    <p:extLst>
      <p:ext uri="{BB962C8B-B14F-4D97-AF65-F5344CB8AC3E}">
        <p14:creationId xmlns:p14="http://schemas.microsoft.com/office/powerpoint/2010/main" val="3284900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717" y="1600200"/>
            <a:ext cx="816656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332656"/>
            <a:ext cx="8232915"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115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CUFFT[2]</a:t>
            </a:r>
            <a:endParaRPr lang="ko-KR"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454" y="1600200"/>
            <a:ext cx="809909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096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CUFFT[2]</a:t>
            </a:r>
            <a:endParaRPr lang="ko-KR"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4187"/>
            <a:ext cx="8229600" cy="44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8972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CUFFT</a:t>
            </a:r>
            <a:endParaRPr lang="ko-KR" alt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963" y="1600200"/>
            <a:ext cx="807807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652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CUBLAS</a:t>
            </a:r>
            <a:endParaRPr lang="ko-KR"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392" y="1600200"/>
            <a:ext cx="811721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238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CUSPARSE Library</a:t>
            </a:r>
            <a:endParaRPr lang="ko-KR" altLang="en-US" dirty="0"/>
          </a:p>
        </p:txBody>
      </p:sp>
      <p:sp>
        <p:nvSpPr>
          <p:cNvPr id="3" name="내용 개체 틀 2"/>
          <p:cNvSpPr>
            <a:spLocks noGrp="1"/>
          </p:cNvSpPr>
          <p:nvPr>
            <p:ph idx="1"/>
          </p:nvPr>
        </p:nvSpPr>
        <p:spPr/>
        <p:txBody>
          <a:bodyPr/>
          <a:lstStyle/>
          <a:p>
            <a:pPr marL="0" indent="0">
              <a:buNone/>
            </a:pPr>
            <a:r>
              <a:rPr lang="en-US" altLang="ko-KR" sz="2000" b="1" dirty="0"/>
              <a:t>Four types of operations:</a:t>
            </a:r>
          </a:p>
          <a:p>
            <a:pPr marL="0" indent="0">
              <a:buNone/>
            </a:pPr>
            <a:r>
              <a:rPr lang="en-US" altLang="ko-KR" sz="2000" b="1" dirty="0"/>
              <a:t>Level 1: operations between a vector in sparse format and a vector in dense 	format. Functions: </a:t>
            </a:r>
            <a:r>
              <a:rPr lang="en-US" altLang="ko-KR" sz="2000" b="1" dirty="0" err="1"/>
              <a:t>axpyi</a:t>
            </a:r>
            <a:r>
              <a:rPr lang="en-US" altLang="ko-KR" sz="2000" b="1" dirty="0"/>
              <a:t>( y=</a:t>
            </a:r>
            <a:r>
              <a:rPr lang="en-US" altLang="ko-KR" sz="2000" b="1" dirty="0" err="1"/>
              <a:t>y+ax</a:t>
            </a:r>
            <a:r>
              <a:rPr lang="en-US" altLang="ko-KR" sz="2000" b="1" dirty="0"/>
              <a:t>), </a:t>
            </a:r>
            <a:r>
              <a:rPr lang="en-US" altLang="ko-KR" sz="2000" b="1" dirty="0" err="1"/>
              <a:t>doti</a:t>
            </a:r>
            <a:r>
              <a:rPr lang="en-US" altLang="ko-KR" sz="2000" b="1" dirty="0"/>
              <a:t>( z=</a:t>
            </a:r>
            <a:r>
              <a:rPr lang="en-US" altLang="ko-KR" sz="2000" b="1" dirty="0" err="1"/>
              <a:t>y</a:t>
            </a:r>
            <a:r>
              <a:rPr lang="en-US" altLang="ko-KR" sz="2000" b="1" baseline="30000" dirty="0" err="1"/>
              <a:t>T</a:t>
            </a:r>
            <a:r>
              <a:rPr lang="en-US" altLang="ko-KR" sz="2000" b="1" dirty="0"/>
              <a:t> x)… etc.</a:t>
            </a:r>
          </a:p>
          <a:p>
            <a:pPr marL="0" indent="0">
              <a:buNone/>
            </a:pPr>
            <a:endParaRPr lang="en-US" altLang="ko-KR" sz="2000" b="1" dirty="0"/>
          </a:p>
          <a:p>
            <a:pPr marL="0" indent="0">
              <a:buNone/>
            </a:pPr>
            <a:r>
              <a:rPr lang="en-US" altLang="ko-KR" sz="2000" b="1" dirty="0"/>
              <a:t>Level 2: operations between a matrix in sparse format and a vector in 	dense format. Functions: mv( solve y=</a:t>
            </a:r>
            <a:r>
              <a:rPr lang="en-US" altLang="ko-KR" sz="2000" b="1" dirty="0" err="1"/>
              <a:t>aAx+by</a:t>
            </a:r>
            <a:r>
              <a:rPr lang="en-US" altLang="ko-KR" sz="2000" b="1" dirty="0"/>
              <a:t>), </a:t>
            </a:r>
            <a:r>
              <a:rPr lang="en-US" altLang="ko-KR" sz="2000" b="1" dirty="0" err="1"/>
              <a:t>sv</a:t>
            </a:r>
            <a:r>
              <a:rPr lang="en-US" altLang="ko-KR" sz="2000" b="1" dirty="0"/>
              <a:t>(solves a 	sparse 	triangular linear system).</a:t>
            </a:r>
          </a:p>
          <a:p>
            <a:pPr marL="0" indent="0">
              <a:buNone/>
            </a:pPr>
            <a:endParaRPr lang="en-US" altLang="ko-KR" sz="2000" b="1" dirty="0"/>
          </a:p>
          <a:p>
            <a:pPr marL="0" indent="0">
              <a:buNone/>
            </a:pPr>
            <a:r>
              <a:rPr lang="en-US" altLang="ko-KR" sz="2000" b="1" dirty="0"/>
              <a:t>Level 3: operations between a matrix in a sparse format and a vector in 	dense format. Functions: mm(C=</a:t>
            </a:r>
            <a:r>
              <a:rPr lang="en-US" altLang="ko-KR" sz="2000" b="1" dirty="0" err="1"/>
              <a:t>aAB+bC</a:t>
            </a:r>
            <a:r>
              <a:rPr lang="en-US" altLang="ko-KR" sz="2000" b="1" dirty="0"/>
              <a:t>), </a:t>
            </a:r>
            <a:r>
              <a:rPr lang="en-US" altLang="ko-KR" sz="2000" b="1" dirty="0" err="1"/>
              <a:t>sm</a:t>
            </a:r>
            <a:r>
              <a:rPr lang="en-US" altLang="ko-KR" sz="2000" b="1" dirty="0"/>
              <a:t>( solve a sparse 	triangular linear system.</a:t>
            </a:r>
            <a:endParaRPr lang="ko-KR" altLang="en-US" sz="2000" b="1" dirty="0"/>
          </a:p>
        </p:txBody>
      </p:sp>
    </p:spTree>
    <p:extLst>
      <p:ext uri="{BB962C8B-B14F-4D97-AF65-F5344CB8AC3E}">
        <p14:creationId xmlns:p14="http://schemas.microsoft.com/office/powerpoint/2010/main" val="347105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CUSPARSE</a:t>
            </a:r>
            <a:endParaRPr lang="ko-KR" altLang="en-US" dirty="0"/>
          </a:p>
        </p:txBody>
      </p:sp>
      <p:sp>
        <p:nvSpPr>
          <p:cNvPr id="3" name="내용 개체 틀 2"/>
          <p:cNvSpPr>
            <a:spLocks noGrp="1"/>
          </p:cNvSpPr>
          <p:nvPr>
            <p:ph idx="1"/>
          </p:nvPr>
        </p:nvSpPr>
        <p:spPr/>
        <p:txBody>
          <a:bodyPr/>
          <a:lstStyle/>
          <a:p>
            <a:r>
              <a:rPr lang="en-US" altLang="ko-KR" sz="2400" dirty="0"/>
              <a:t>The CURSPARSE functions are operated on the device.</a:t>
            </a:r>
          </a:p>
          <a:p>
            <a:r>
              <a:rPr lang="en-US" altLang="ko-KR" sz="2400" dirty="0"/>
              <a:t>Operations format:</a:t>
            </a:r>
          </a:p>
          <a:p>
            <a:pPr marL="0" indent="0">
              <a:buNone/>
            </a:pPr>
            <a:r>
              <a:rPr lang="en-US" altLang="ko-KR" sz="2400" dirty="0"/>
              <a:t>	</a:t>
            </a:r>
            <a:r>
              <a:rPr lang="en-US" altLang="ko-KR" sz="2400" b="1" dirty="0" err="1"/>
              <a:t>cusparse</a:t>
            </a:r>
            <a:r>
              <a:rPr lang="en-US" altLang="ko-KR" sz="2400" b="1" dirty="0"/>
              <a:t>&lt; T &gt; [&lt;matrix data 			format&gt;]operation[&lt;output matrix format&gt;]</a:t>
            </a:r>
          </a:p>
          <a:p>
            <a:pPr marL="0" indent="0">
              <a:buNone/>
            </a:pPr>
            <a:r>
              <a:rPr lang="en-US" altLang="ko-KR" sz="2400" b="1" dirty="0"/>
              <a:t>	,where</a:t>
            </a:r>
          </a:p>
          <a:p>
            <a:pPr marL="0" indent="0">
              <a:buNone/>
            </a:pPr>
            <a:r>
              <a:rPr lang="en-US" altLang="ko-KR" sz="2400" b="1" dirty="0"/>
              <a:t>	T={S,D,C,Z,X}//</a:t>
            </a:r>
            <a:r>
              <a:rPr lang="en-US" altLang="ko-KR" sz="2400" b="1" dirty="0" err="1"/>
              <a:t>S:float</a:t>
            </a:r>
            <a:r>
              <a:rPr lang="en-US" altLang="ko-KR" sz="2400" b="1" dirty="0"/>
              <a:t>, D:double,C:cuComplex,</a:t>
            </a:r>
          </a:p>
          <a:p>
            <a:pPr marL="0" indent="0">
              <a:buNone/>
            </a:pPr>
            <a:r>
              <a:rPr lang="en-US" altLang="ko-KR" sz="2400" b="1" dirty="0"/>
              <a:t>		Z:cuDoubleComplex, X: a </a:t>
            </a:r>
            <a:r>
              <a:rPr lang="en-US" altLang="ko-KR" sz="2400" b="1" dirty="0" err="1"/>
              <a:t>generix</a:t>
            </a:r>
            <a:r>
              <a:rPr lang="en-US" altLang="ko-KR" sz="2400" b="1" dirty="0"/>
              <a:t> type,</a:t>
            </a:r>
          </a:p>
          <a:p>
            <a:pPr marL="0" indent="0">
              <a:buNone/>
            </a:pPr>
            <a:r>
              <a:rPr lang="en-US" altLang="ko-KR" sz="2400" b="1" dirty="0"/>
              <a:t>	matrix data format:{</a:t>
            </a:r>
            <a:r>
              <a:rPr lang="en-US" altLang="ko-KR" sz="2400" b="1" dirty="0" err="1"/>
              <a:t>dense,COO,CSR,CSC</a:t>
            </a:r>
            <a:r>
              <a:rPr lang="en-US" altLang="ko-KR" sz="2400" b="1" dirty="0"/>
              <a:t>, HSB…….},</a:t>
            </a:r>
          </a:p>
          <a:p>
            <a:pPr marL="0" indent="0">
              <a:buNone/>
            </a:pPr>
            <a:r>
              <a:rPr lang="en-US" altLang="ko-KR" sz="2400" b="1" dirty="0"/>
              <a:t>	operation:{</a:t>
            </a:r>
            <a:r>
              <a:rPr lang="en-US" altLang="ko-KR" sz="2400" b="1" dirty="0" err="1"/>
              <a:t>axpyi,doti,dotci,gthr,gthrz,roti,sctr</a:t>
            </a:r>
            <a:r>
              <a:rPr lang="en-US" altLang="ko-KR" sz="2400" b="1" dirty="0"/>
              <a:t>}(level1),</a:t>
            </a:r>
          </a:p>
          <a:p>
            <a:pPr marL="0" indent="0">
              <a:buNone/>
            </a:pPr>
            <a:r>
              <a:rPr lang="en-US" altLang="ko-KR" sz="2400" b="1" dirty="0"/>
              <a:t>		{mv, </a:t>
            </a:r>
            <a:r>
              <a:rPr lang="en-US" altLang="ko-KR" sz="2400" b="1" dirty="0" err="1"/>
              <a:t>sv</a:t>
            </a:r>
            <a:r>
              <a:rPr lang="en-US" altLang="ko-KR" sz="2400" b="1" dirty="0"/>
              <a:t>}(level2),and {</a:t>
            </a:r>
            <a:r>
              <a:rPr lang="en-US" altLang="ko-KR" sz="2400" b="1" dirty="0" err="1"/>
              <a:t>mm,sm</a:t>
            </a:r>
            <a:r>
              <a:rPr lang="en-US" altLang="ko-KR" sz="2400" b="1" dirty="0"/>
              <a:t> }(level3).</a:t>
            </a:r>
            <a:endParaRPr lang="ko-KR" altLang="en-US" sz="2400" dirty="0"/>
          </a:p>
        </p:txBody>
      </p:sp>
    </p:spTree>
    <p:extLst>
      <p:ext uri="{BB962C8B-B14F-4D97-AF65-F5344CB8AC3E}">
        <p14:creationId xmlns:p14="http://schemas.microsoft.com/office/powerpoint/2010/main" val="1844760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CUSPARSE[2]</a:t>
            </a:r>
            <a:endParaRPr lang="ko-KR"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206" y="1600200"/>
            <a:ext cx="806558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713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Libm</a:t>
            </a:r>
            <a:r>
              <a:rPr lang="en-US" altLang="ko-KR" dirty="0"/>
              <a:t>[2]</a:t>
            </a:r>
            <a:endParaRPr lang="ko-KR"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173" y="1600200"/>
            <a:ext cx="80616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28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CURAND</a:t>
            </a:r>
            <a:endParaRPr lang="ko-KR" alt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969" y="1600200"/>
            <a:ext cx="806406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025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116632"/>
            <a:ext cx="8229600" cy="960438"/>
          </a:xfrm>
        </p:spPr>
        <p:txBody>
          <a:bodyPr/>
          <a:lstStyle/>
          <a:p>
            <a:r>
              <a:rPr lang="en-US" altLang="ko-KR" sz="3600" b="1" dirty="0"/>
              <a:t>Compressed Sparse Row(CSR) </a:t>
            </a:r>
            <a:br>
              <a:rPr lang="en-US" altLang="ko-KR" sz="3600" dirty="0"/>
            </a:br>
            <a:r>
              <a:rPr lang="en-US" altLang="ko-KR" sz="3600" dirty="0"/>
              <a:t>storage format</a:t>
            </a:r>
            <a:endParaRPr lang="ko-KR" altLang="en-US" sz="3600" dirty="0"/>
          </a:p>
        </p:txBody>
      </p:sp>
      <p:sp>
        <p:nvSpPr>
          <p:cNvPr id="3" name="내용 개체 틀 2"/>
          <p:cNvSpPr>
            <a:spLocks noGrp="1"/>
          </p:cNvSpPr>
          <p:nvPr>
            <p:ph idx="1"/>
          </p:nvPr>
        </p:nvSpPr>
        <p:spPr>
          <a:xfrm>
            <a:off x="354968" y="1628800"/>
            <a:ext cx="8229600" cy="4525963"/>
          </a:xfrm>
        </p:spPr>
        <p:txBody>
          <a:bodyPr/>
          <a:lstStyle/>
          <a:p>
            <a:pPr marL="0" indent="0">
              <a:buNone/>
            </a:pPr>
            <a:r>
              <a:rPr lang="en-US" altLang="ko-KR" sz="2800" dirty="0"/>
              <a:t>It consists of arrays </a:t>
            </a:r>
            <a:r>
              <a:rPr lang="en-US" altLang="ko-KR" sz="2800" b="1" dirty="0"/>
              <a:t>data[], </a:t>
            </a:r>
            <a:r>
              <a:rPr lang="en-US" altLang="ko-KR" sz="2800" b="1" dirty="0" err="1"/>
              <a:t>col_index</a:t>
            </a:r>
            <a:r>
              <a:rPr lang="en-US" altLang="ko-KR" sz="2800" b="1" dirty="0"/>
              <a:t>[],and </a:t>
            </a:r>
            <a:r>
              <a:rPr lang="en-US" altLang="ko-KR" sz="2800" b="1" dirty="0" err="1"/>
              <a:t>row_ptr</a:t>
            </a:r>
            <a:r>
              <a:rPr lang="en-US" altLang="ko-KR" sz="2800" b="1" dirty="0"/>
              <a:t>[].</a:t>
            </a:r>
          </a:p>
          <a:p>
            <a:pPr marL="0" indent="0">
              <a:buNone/>
            </a:pPr>
            <a:endParaRPr lang="en-US" altLang="ko-KR" sz="2800" b="1" dirty="0"/>
          </a:p>
          <a:p>
            <a:pPr marL="0" indent="0">
              <a:buNone/>
            </a:pPr>
            <a:r>
              <a:rPr lang="en-US" altLang="ko-KR" sz="2800" b="1" dirty="0"/>
              <a:t>data[]</a:t>
            </a:r>
            <a:r>
              <a:rPr lang="en-US" altLang="ko-KR" sz="2800" dirty="0"/>
              <a:t>: 	It stores all the non-zero values in the 			sparse matrix.</a:t>
            </a:r>
          </a:p>
          <a:p>
            <a:pPr marL="0" indent="0">
              <a:buNone/>
            </a:pPr>
            <a:r>
              <a:rPr lang="en-US" altLang="ko-KR" sz="2800" b="1" dirty="0" err="1"/>
              <a:t>col_index</a:t>
            </a:r>
            <a:r>
              <a:rPr lang="en-US" altLang="ko-KR" sz="2800" b="1" dirty="0"/>
              <a:t>[]:	</a:t>
            </a:r>
            <a:r>
              <a:rPr lang="en-US" altLang="ko-KR" sz="2800" dirty="0"/>
              <a:t>It represents the column index of every non-		zero value in the sparse matrix.</a:t>
            </a:r>
          </a:p>
          <a:p>
            <a:pPr marL="0" indent="0">
              <a:buNone/>
            </a:pPr>
            <a:r>
              <a:rPr lang="en-US" altLang="ko-KR" sz="2800" b="1" dirty="0" err="1"/>
              <a:t>row_ptr</a:t>
            </a:r>
            <a:r>
              <a:rPr lang="en-US" altLang="ko-KR" sz="2800" b="1" dirty="0"/>
              <a:t>[]: 	</a:t>
            </a:r>
            <a:r>
              <a:rPr lang="en-US" altLang="ko-KR" sz="2800" dirty="0"/>
              <a:t>It represents the beginning locations of 		each row.</a:t>
            </a:r>
          </a:p>
          <a:p>
            <a:pPr marL="0" indent="0">
              <a:buNone/>
            </a:pPr>
            <a:endParaRPr lang="ko-KR" altLang="en-US" dirty="0"/>
          </a:p>
        </p:txBody>
      </p:sp>
    </p:spTree>
    <p:extLst>
      <p:ext uri="{BB962C8B-B14F-4D97-AF65-F5344CB8AC3E}">
        <p14:creationId xmlns:p14="http://schemas.microsoft.com/office/powerpoint/2010/main" val="2178921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CUBLAS[2]</a:t>
            </a:r>
            <a:endParaRPr lang="ko-KR" alt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201" y="1600200"/>
            <a:ext cx="805159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7789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CUBLAS[2]</a:t>
            </a:r>
            <a:endParaRPr lang="ko-KR" alt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963" y="1600200"/>
            <a:ext cx="807807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07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Homework#5 Sparse Matrix</a:t>
            </a:r>
            <a:endParaRPr lang="ko-KR" altLang="en-US" dirty="0"/>
          </a:p>
        </p:txBody>
      </p:sp>
      <p:sp>
        <p:nvSpPr>
          <p:cNvPr id="3" name="내용 개체 틀 2"/>
          <p:cNvSpPr>
            <a:spLocks noGrp="1"/>
          </p:cNvSpPr>
          <p:nvPr>
            <p:ph idx="1"/>
          </p:nvPr>
        </p:nvSpPr>
        <p:spPr>
          <a:xfrm>
            <a:off x="457200" y="1600200"/>
            <a:ext cx="8229600" cy="5357192"/>
          </a:xfrm>
        </p:spPr>
        <p:txBody>
          <a:bodyPr/>
          <a:lstStyle/>
          <a:p>
            <a:r>
              <a:rPr lang="en-US" altLang="ko-KR" sz="2400" dirty="0"/>
              <a:t>Use the random matrix generation program cusparse.cu of Chap. 8 to generate two random matrices A and B, and perform matrix-matrix multiplication using </a:t>
            </a:r>
            <a:r>
              <a:rPr lang="en-US" altLang="ko-KR" sz="2400" dirty="0" err="1"/>
              <a:t>cuSPARSE</a:t>
            </a:r>
            <a:r>
              <a:rPr lang="en-US" altLang="ko-KR" sz="2400" dirty="0"/>
              <a:t>.</a:t>
            </a:r>
          </a:p>
          <a:p>
            <a:pPr marL="0" indent="0">
              <a:buNone/>
            </a:pPr>
            <a:r>
              <a:rPr lang="en-US" altLang="ko-KR" sz="2400" dirty="0"/>
              <a:t>    The size of each sparse matrix is 1024x1024.</a:t>
            </a:r>
          </a:p>
          <a:p>
            <a:pPr marL="0" indent="0">
              <a:buNone/>
            </a:pPr>
            <a:r>
              <a:rPr lang="en-US" altLang="ko-KR" sz="2400" dirty="0"/>
              <a:t>    You may refer to the solution program ‘</a:t>
            </a:r>
            <a:r>
              <a:rPr lang="en-US" altLang="ko-KR" sz="2400" dirty="0" err="1"/>
              <a:t>cusparse</a:t>
            </a:r>
            <a:r>
              <a:rPr lang="en-US" altLang="ko-KR" sz="2400" dirty="0"/>
              <a:t>-matrix-</a:t>
            </a:r>
          </a:p>
          <a:p>
            <a:pPr marL="0" indent="0">
              <a:buNone/>
            </a:pPr>
            <a:r>
              <a:rPr lang="en-US" altLang="ko-KR" sz="2400" dirty="0"/>
              <a:t>     matrix.cu’.</a:t>
            </a:r>
          </a:p>
          <a:p>
            <a:pPr marL="0" indent="0">
              <a:buNone/>
            </a:pPr>
            <a:endParaRPr lang="en-US" altLang="ko-KR" sz="2400" dirty="0"/>
          </a:p>
          <a:p>
            <a:pPr marL="0" indent="0">
              <a:buNone/>
            </a:pPr>
            <a:r>
              <a:rPr lang="en-US" altLang="ko-KR" sz="2400" dirty="0"/>
              <a:t>   Problem 1. Use the storage format COO.</a:t>
            </a:r>
          </a:p>
          <a:p>
            <a:pPr marL="0" indent="0">
              <a:buNone/>
            </a:pPr>
            <a:r>
              <a:rPr lang="en-US" altLang="ko-KR" sz="2400" dirty="0"/>
              <a:t>   Problem 2. Use the storage format CSC.</a:t>
            </a:r>
          </a:p>
          <a:p>
            <a:pPr marL="0" indent="0">
              <a:buNone/>
            </a:pPr>
            <a:r>
              <a:rPr lang="en-US" altLang="ko-KR" sz="2400" dirty="0"/>
              <a:t>   Problem 3. Use the storage format ELL.</a:t>
            </a:r>
          </a:p>
          <a:p>
            <a:pPr marL="0" indent="0">
              <a:buNone/>
            </a:pPr>
            <a:r>
              <a:rPr lang="en-US" altLang="ko-KR" sz="2400" dirty="0"/>
              <a:t>   Problem 4. Use the storage format HYB.</a:t>
            </a:r>
          </a:p>
          <a:p>
            <a:pPr marL="0" indent="0">
              <a:buNone/>
            </a:pPr>
            <a:r>
              <a:rPr lang="en-US" altLang="ko-KR" sz="2400" dirty="0"/>
              <a:t>(Use the same matrices A and B for all problems)</a:t>
            </a:r>
            <a:endParaRPr lang="ko-KR" altLang="en-US" sz="2400" dirty="0"/>
          </a:p>
        </p:txBody>
      </p:sp>
    </p:spTree>
    <p:extLst>
      <p:ext uri="{BB962C8B-B14F-4D97-AF65-F5344CB8AC3E}">
        <p14:creationId xmlns:p14="http://schemas.microsoft.com/office/powerpoint/2010/main" val="735151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Homework #5</a:t>
            </a:r>
            <a:endParaRPr lang="ko-KR" altLang="en-US" dirty="0"/>
          </a:p>
        </p:txBody>
      </p:sp>
      <p:sp>
        <p:nvSpPr>
          <p:cNvPr id="3" name="내용 개체 틀 2"/>
          <p:cNvSpPr>
            <a:spLocks noGrp="1"/>
          </p:cNvSpPr>
          <p:nvPr>
            <p:ph idx="1"/>
          </p:nvPr>
        </p:nvSpPr>
        <p:spPr/>
        <p:txBody>
          <a:bodyPr/>
          <a:lstStyle/>
          <a:p>
            <a:r>
              <a:rPr lang="en-US" altLang="ko-KR" sz="2400" dirty="0"/>
              <a:t>Evaluate and compare  the performance of each result with the naïve matrix multiplication of your program of Homework#3 applied to these sparse matrix A and B.</a:t>
            </a:r>
          </a:p>
          <a:p>
            <a:r>
              <a:rPr lang="en-US" altLang="ko-KR" sz="2400" dirty="0"/>
              <a:t>Due: May 30,2017</a:t>
            </a:r>
          </a:p>
          <a:p>
            <a:pPr marL="0" lvl="1" indent="0">
              <a:buClr>
                <a:schemeClr val="accent1"/>
              </a:buClr>
              <a:buNone/>
            </a:pPr>
            <a:r>
              <a:rPr lang="en-US" altLang="ko-KR" sz="2400" dirty="0"/>
              <a:t>    Submit your report to   </a:t>
            </a:r>
          </a:p>
          <a:p>
            <a:pPr marL="0" lvl="1" indent="0">
              <a:buClr>
                <a:schemeClr val="accent1"/>
              </a:buClr>
              <a:buNone/>
            </a:pPr>
            <a:r>
              <a:rPr lang="en-US" altLang="ko-KR" sz="2400" dirty="0"/>
              <a:t>	Kim Woo Joong, PhD Student(w.j.kim@kaist.ac.kr)</a:t>
            </a:r>
          </a:p>
          <a:p>
            <a:pPr marL="0" indent="0">
              <a:buNone/>
            </a:pPr>
            <a:endParaRPr lang="ko-KR" altLang="en-US" dirty="0"/>
          </a:p>
        </p:txBody>
      </p:sp>
    </p:spTree>
    <p:extLst>
      <p:ext uri="{BB962C8B-B14F-4D97-AF65-F5344CB8AC3E}">
        <p14:creationId xmlns:p14="http://schemas.microsoft.com/office/powerpoint/2010/main" val="852243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May 25</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17. Fast Fourier Transform and CUFFT Lib: </a:t>
            </a:r>
            <a:r>
              <a:rPr lang="ko-KR" altLang="en-US" sz="2800" dirty="0"/>
              <a:t>유찬희</a:t>
            </a:r>
            <a:endParaRPr lang="en-US" altLang="ko-KR" sz="2800" dirty="0"/>
          </a:p>
          <a:p>
            <a:pPr marL="0" indent="0">
              <a:buNone/>
            </a:pPr>
            <a:r>
              <a:rPr lang="en-US" altLang="ko-KR" sz="2800" dirty="0"/>
              <a:t>18. Multi-GPU Programming: </a:t>
            </a:r>
            <a:r>
              <a:rPr lang="ko-KR" altLang="en-US" sz="2800" dirty="0"/>
              <a:t>이준희</a:t>
            </a:r>
            <a:endParaRPr lang="en-US" altLang="ko-KR" sz="2800" dirty="0"/>
          </a:p>
          <a:p>
            <a:pPr marL="0" indent="0">
              <a:buNone/>
            </a:pPr>
            <a:r>
              <a:rPr lang="en-US" altLang="ko-KR" sz="2800" dirty="0"/>
              <a:t>19. CUDA Debugging: </a:t>
            </a:r>
            <a:r>
              <a:rPr lang="ko-KR" altLang="en-US" sz="2800" dirty="0"/>
              <a:t>김재엽</a:t>
            </a:r>
            <a:endParaRPr lang="en-US" altLang="ko-KR" sz="2800" dirty="0"/>
          </a:p>
          <a:p>
            <a:pPr marL="0" indent="0">
              <a:buNone/>
            </a:pPr>
            <a:r>
              <a:rPr lang="en-US" altLang="ko-KR" sz="2800" dirty="0"/>
              <a:t>20. </a:t>
            </a:r>
            <a:r>
              <a:rPr lang="en-US" altLang="ko-KR" sz="2800" dirty="0" err="1"/>
              <a:t>PyCUDA</a:t>
            </a:r>
            <a:r>
              <a:rPr lang="en-US" altLang="ko-KR" sz="2800" dirty="0"/>
              <a:t> : </a:t>
            </a:r>
            <a:r>
              <a:rPr lang="ko-KR" altLang="en-US" sz="2800" dirty="0"/>
              <a:t>김진권</a:t>
            </a:r>
          </a:p>
        </p:txBody>
      </p:sp>
    </p:spTree>
    <p:extLst>
      <p:ext uri="{BB962C8B-B14F-4D97-AF65-F5344CB8AC3E}">
        <p14:creationId xmlns:p14="http://schemas.microsoft.com/office/powerpoint/2010/main" val="341419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CSR</a:t>
            </a:r>
            <a:endParaRPr lang="ko-KR" altLang="en-US" dirty="0"/>
          </a:p>
        </p:txBody>
      </p:sp>
      <p:sp>
        <p:nvSpPr>
          <p:cNvPr id="3" name="내용 개체 틀 2"/>
          <p:cNvSpPr>
            <a:spLocks noGrp="1"/>
          </p:cNvSpPr>
          <p:nvPr>
            <p:ph idx="1"/>
          </p:nvPr>
        </p:nvSpPr>
        <p:spPr>
          <a:xfrm>
            <a:off x="467544" y="1628800"/>
            <a:ext cx="8229600" cy="4525963"/>
          </a:xfrm>
        </p:spPr>
        <p:txBody>
          <a:bodyPr/>
          <a:lstStyle/>
          <a:p>
            <a:endParaRPr lang="ko-KR" altLang="ko-KR" dirty="0"/>
          </a:p>
          <a:p>
            <a:pPr marL="0" indent="0">
              <a:buNone/>
            </a:pP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714739858"/>
              </p:ext>
            </p:extLst>
          </p:nvPr>
        </p:nvGraphicFramePr>
        <p:xfrm>
          <a:off x="1475656" y="2060848"/>
          <a:ext cx="5400598" cy="731520"/>
        </p:xfrm>
        <a:graphic>
          <a:graphicData uri="http://schemas.openxmlformats.org/drawingml/2006/table">
            <a:tbl>
              <a:tblPr firstRow="1" bandRow="1">
                <a:tableStyleId>{5C22544A-7EE6-4342-B048-85BDC9FD1C3A}</a:tableStyleId>
              </a:tblPr>
              <a:tblGrid>
                <a:gridCol w="771514">
                  <a:extLst>
                    <a:ext uri="{9D8B030D-6E8A-4147-A177-3AD203B41FA5}">
                      <a16:colId xmlns:a16="http://schemas.microsoft.com/office/drawing/2014/main" val="20000"/>
                    </a:ext>
                  </a:extLst>
                </a:gridCol>
                <a:gridCol w="771514">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4">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4">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360040">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4</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92D050"/>
                    </a:solidFill>
                  </a:tcPr>
                </a:tc>
                <a:tc>
                  <a:txBody>
                    <a:bodyPr/>
                    <a:lstStyle/>
                    <a:p>
                      <a:pPr latinLnBrk="1"/>
                      <a:r>
                        <a:rPr lang="en-US" altLang="ko-KR" dirty="0"/>
                        <a:t>6</a:t>
                      </a:r>
                      <a:endParaRPr lang="ko-KR" altLang="en-US" dirty="0"/>
                    </a:p>
                  </a:txBody>
                  <a:tcPr>
                    <a:solidFill>
                      <a:srgbClr val="0070C0"/>
                    </a:solidFill>
                  </a:tcPr>
                </a:tc>
                <a:tc>
                  <a:txBody>
                    <a:bodyPr/>
                    <a:lstStyle/>
                    <a:p>
                      <a:pPr latinLnBrk="1"/>
                      <a:r>
                        <a:rPr lang="en-US" altLang="ko-KR" dirty="0"/>
                        <a:t>7</a:t>
                      </a:r>
                      <a:endParaRPr lang="ko-KR" altLang="en-US" dirty="0"/>
                    </a:p>
                  </a:txBody>
                  <a:tcPr>
                    <a:solidFill>
                      <a:srgbClr val="0070C0"/>
                    </a:solidFill>
                  </a:tcPr>
                </a:tc>
                <a:extLst>
                  <a:ext uri="{0D108BD9-81ED-4DB2-BD59-A6C34878D82A}">
                    <a16:rowId xmlns:a16="http://schemas.microsoft.com/office/drawing/2014/main" val="10000"/>
                  </a:ext>
                </a:extLst>
              </a:tr>
              <a:tr h="3600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1</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0</a:t>
                      </a:r>
                      <a:endParaRPr lang="ko-KR" altLang="en-US" dirty="0"/>
                    </a:p>
                  </a:txBody>
                  <a:tcPr>
                    <a:solidFill>
                      <a:srgbClr val="0070C0"/>
                    </a:solidFill>
                  </a:tcPr>
                </a:tc>
                <a:tc>
                  <a:txBody>
                    <a:bodyPr/>
                    <a:lstStyle/>
                    <a:p>
                      <a:pPr latinLnBrk="1"/>
                      <a:r>
                        <a:rPr lang="en-US" altLang="ko-KR" dirty="0"/>
                        <a:t>3</a:t>
                      </a:r>
                      <a:endParaRPr lang="ko-KR" altLang="en-US" dirty="0"/>
                    </a:p>
                  </a:txBody>
                  <a:tcPr>
                    <a:solidFill>
                      <a:srgbClr val="0070C0"/>
                    </a:solidFill>
                  </a:tcPr>
                </a:tc>
                <a:extLst>
                  <a:ext uri="{0D108BD9-81ED-4DB2-BD59-A6C34878D82A}">
                    <a16:rowId xmlns:a16="http://schemas.microsoft.com/office/drawing/2014/main" val="10001"/>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79895569"/>
              </p:ext>
            </p:extLst>
          </p:nvPr>
        </p:nvGraphicFramePr>
        <p:xfrm>
          <a:off x="1475656" y="3501008"/>
          <a:ext cx="3810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0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0070C0"/>
                    </a:solidFill>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1763688" y="1700808"/>
            <a:ext cx="1368152" cy="369332"/>
          </a:xfrm>
          <a:prstGeom prst="rect">
            <a:avLst/>
          </a:prstGeom>
          <a:noFill/>
        </p:spPr>
        <p:txBody>
          <a:bodyPr wrap="square" rtlCol="0">
            <a:spAutoFit/>
          </a:bodyPr>
          <a:lstStyle/>
          <a:p>
            <a:r>
              <a:rPr lang="en-US" altLang="ko-KR" b="1" dirty="0">
                <a:latin typeface="+mn-lt"/>
              </a:rPr>
              <a:t>row 0</a:t>
            </a:r>
            <a:endParaRPr lang="ko-KR" altLang="en-US" b="1" dirty="0">
              <a:latin typeface="+mn-lt"/>
            </a:endParaRPr>
          </a:p>
        </p:txBody>
      </p:sp>
      <p:sp>
        <p:nvSpPr>
          <p:cNvPr id="8" name="TextBox 7"/>
          <p:cNvSpPr txBox="1"/>
          <p:nvPr/>
        </p:nvSpPr>
        <p:spPr>
          <a:xfrm>
            <a:off x="3707904" y="1700808"/>
            <a:ext cx="1728192" cy="369332"/>
          </a:xfrm>
          <a:prstGeom prst="rect">
            <a:avLst/>
          </a:prstGeom>
          <a:noFill/>
        </p:spPr>
        <p:txBody>
          <a:bodyPr wrap="square" rtlCol="0">
            <a:spAutoFit/>
          </a:bodyPr>
          <a:lstStyle/>
          <a:p>
            <a:r>
              <a:rPr lang="en-US" altLang="ko-KR" b="1" dirty="0">
                <a:latin typeface="+mn-lt"/>
              </a:rPr>
              <a:t>row2</a:t>
            </a:r>
            <a:endParaRPr lang="ko-KR" altLang="en-US" b="1" dirty="0">
              <a:latin typeface="+mn-lt"/>
            </a:endParaRPr>
          </a:p>
        </p:txBody>
      </p:sp>
      <p:sp>
        <p:nvSpPr>
          <p:cNvPr id="9" name="TextBox 8"/>
          <p:cNvSpPr txBox="1"/>
          <p:nvPr/>
        </p:nvSpPr>
        <p:spPr>
          <a:xfrm>
            <a:off x="5508104" y="1722316"/>
            <a:ext cx="720080" cy="369332"/>
          </a:xfrm>
          <a:prstGeom prst="rect">
            <a:avLst/>
          </a:prstGeom>
          <a:noFill/>
        </p:spPr>
        <p:txBody>
          <a:bodyPr wrap="square" rtlCol="0">
            <a:spAutoFit/>
          </a:bodyPr>
          <a:lstStyle/>
          <a:p>
            <a:r>
              <a:rPr lang="en-US" altLang="ko-KR" b="1" dirty="0">
                <a:latin typeface="+mn-lt"/>
              </a:rPr>
              <a:t>row3</a:t>
            </a:r>
            <a:endParaRPr lang="ko-KR" altLang="en-US" b="1" dirty="0">
              <a:latin typeface="+mn-lt"/>
            </a:endParaRPr>
          </a:p>
        </p:txBody>
      </p:sp>
      <p:cxnSp>
        <p:nvCxnSpPr>
          <p:cNvPr id="11" name="직선 화살표 연결선 10"/>
          <p:cNvCxnSpPr/>
          <p:nvPr/>
        </p:nvCxnSpPr>
        <p:spPr>
          <a:xfrm flipH="1" flipV="1">
            <a:off x="3023828" y="2415009"/>
            <a:ext cx="86999" cy="118148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9672" y="3284984"/>
            <a:ext cx="576064" cy="276999"/>
          </a:xfrm>
          <a:prstGeom prst="rect">
            <a:avLst/>
          </a:prstGeom>
          <a:noFill/>
        </p:spPr>
        <p:txBody>
          <a:bodyPr wrap="square" rtlCol="0">
            <a:spAutoFit/>
          </a:bodyPr>
          <a:lstStyle/>
          <a:p>
            <a:r>
              <a:rPr lang="en-US" altLang="ko-KR" sz="1200" dirty="0">
                <a:latin typeface="+mn-lt"/>
              </a:rPr>
              <a:t>row0</a:t>
            </a:r>
            <a:endParaRPr lang="ko-KR" altLang="en-US" sz="1200" dirty="0">
              <a:latin typeface="+mn-lt"/>
            </a:endParaRPr>
          </a:p>
        </p:txBody>
      </p:sp>
      <p:sp>
        <p:nvSpPr>
          <p:cNvPr id="13" name="TextBox 12"/>
          <p:cNvSpPr txBox="1"/>
          <p:nvPr/>
        </p:nvSpPr>
        <p:spPr>
          <a:xfrm>
            <a:off x="2267744" y="3270438"/>
            <a:ext cx="576064" cy="276999"/>
          </a:xfrm>
          <a:prstGeom prst="rect">
            <a:avLst/>
          </a:prstGeom>
          <a:noFill/>
        </p:spPr>
        <p:txBody>
          <a:bodyPr wrap="square" rtlCol="0">
            <a:spAutoFit/>
          </a:bodyPr>
          <a:lstStyle/>
          <a:p>
            <a:r>
              <a:rPr lang="en-US" altLang="ko-KR" sz="1200" dirty="0">
                <a:latin typeface="+mn-lt"/>
              </a:rPr>
              <a:t>row1</a:t>
            </a:r>
            <a:endParaRPr lang="ko-KR" altLang="en-US" sz="1200" dirty="0">
              <a:latin typeface="+mn-lt"/>
            </a:endParaRPr>
          </a:p>
        </p:txBody>
      </p:sp>
      <p:sp>
        <p:nvSpPr>
          <p:cNvPr id="14" name="TextBox 13"/>
          <p:cNvSpPr txBox="1"/>
          <p:nvPr/>
        </p:nvSpPr>
        <p:spPr>
          <a:xfrm>
            <a:off x="3023828" y="3270437"/>
            <a:ext cx="648072" cy="276999"/>
          </a:xfrm>
          <a:prstGeom prst="rect">
            <a:avLst/>
          </a:prstGeom>
          <a:noFill/>
        </p:spPr>
        <p:txBody>
          <a:bodyPr wrap="square" rtlCol="0">
            <a:spAutoFit/>
          </a:bodyPr>
          <a:lstStyle/>
          <a:p>
            <a:r>
              <a:rPr lang="en-US" altLang="ko-KR" sz="1200" dirty="0">
                <a:latin typeface="+mn-lt"/>
              </a:rPr>
              <a:t>row2</a:t>
            </a:r>
            <a:endParaRPr lang="ko-KR" altLang="en-US" sz="1200" dirty="0">
              <a:latin typeface="+mn-lt"/>
            </a:endParaRPr>
          </a:p>
        </p:txBody>
      </p:sp>
      <p:sp>
        <p:nvSpPr>
          <p:cNvPr id="15" name="TextBox 14"/>
          <p:cNvSpPr txBox="1"/>
          <p:nvPr/>
        </p:nvSpPr>
        <p:spPr>
          <a:xfrm>
            <a:off x="3779912" y="3284984"/>
            <a:ext cx="648072" cy="276999"/>
          </a:xfrm>
          <a:prstGeom prst="rect">
            <a:avLst/>
          </a:prstGeom>
          <a:noFill/>
        </p:spPr>
        <p:txBody>
          <a:bodyPr wrap="square" rtlCol="0">
            <a:spAutoFit/>
          </a:bodyPr>
          <a:lstStyle/>
          <a:p>
            <a:r>
              <a:rPr lang="en-US" altLang="ko-KR" sz="1200" dirty="0">
                <a:latin typeface="+mn-lt"/>
              </a:rPr>
              <a:t>row3</a:t>
            </a:r>
            <a:endParaRPr lang="ko-KR" altLang="en-US" sz="1200" dirty="0">
              <a:latin typeface="+mn-lt"/>
            </a:endParaRPr>
          </a:p>
        </p:txBody>
      </p:sp>
      <p:sp>
        <p:nvSpPr>
          <p:cNvPr id="16" name="TextBox 15"/>
          <p:cNvSpPr txBox="1"/>
          <p:nvPr/>
        </p:nvSpPr>
        <p:spPr>
          <a:xfrm>
            <a:off x="4572000" y="3255628"/>
            <a:ext cx="720080" cy="276999"/>
          </a:xfrm>
          <a:prstGeom prst="rect">
            <a:avLst/>
          </a:prstGeom>
          <a:noFill/>
        </p:spPr>
        <p:txBody>
          <a:bodyPr wrap="square" rtlCol="0">
            <a:spAutoFit/>
          </a:bodyPr>
          <a:lstStyle/>
          <a:p>
            <a:r>
              <a:rPr lang="en-US" altLang="ko-KR" sz="1200" dirty="0">
                <a:latin typeface="+mn-lt"/>
              </a:rPr>
              <a:t>row4</a:t>
            </a:r>
            <a:endParaRPr lang="ko-KR" altLang="en-US" sz="1200" dirty="0">
              <a:latin typeface="+mn-lt"/>
            </a:endParaRPr>
          </a:p>
        </p:txBody>
      </p:sp>
      <p:cxnSp>
        <p:nvCxnSpPr>
          <p:cNvPr id="17" name="직선 화살표 연결선 16"/>
          <p:cNvCxnSpPr/>
          <p:nvPr/>
        </p:nvCxnSpPr>
        <p:spPr>
          <a:xfrm flipV="1">
            <a:off x="3851920" y="2380499"/>
            <a:ext cx="1512168" cy="115212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4" idx="3"/>
          </p:cNvCxnSpPr>
          <p:nvPr/>
        </p:nvCxnSpPr>
        <p:spPr>
          <a:xfrm flipV="1">
            <a:off x="4631613" y="2426608"/>
            <a:ext cx="2244641" cy="116988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9552" y="2070140"/>
            <a:ext cx="864096" cy="369332"/>
          </a:xfrm>
          <a:prstGeom prst="rect">
            <a:avLst/>
          </a:prstGeom>
          <a:noFill/>
        </p:spPr>
        <p:txBody>
          <a:bodyPr wrap="square" rtlCol="0">
            <a:spAutoFit/>
          </a:bodyPr>
          <a:lstStyle/>
          <a:p>
            <a:r>
              <a:rPr lang="en-US" altLang="ko-KR" b="1" dirty="0">
                <a:latin typeface="+mn-lt"/>
              </a:rPr>
              <a:t>data[]</a:t>
            </a:r>
            <a:endParaRPr lang="ko-KR" altLang="en-US" b="1" dirty="0">
              <a:latin typeface="+mn-lt"/>
            </a:endParaRPr>
          </a:p>
        </p:txBody>
      </p:sp>
      <p:sp>
        <p:nvSpPr>
          <p:cNvPr id="25" name="TextBox 24"/>
          <p:cNvSpPr txBox="1"/>
          <p:nvPr/>
        </p:nvSpPr>
        <p:spPr>
          <a:xfrm>
            <a:off x="0" y="2440595"/>
            <a:ext cx="1368151" cy="369332"/>
          </a:xfrm>
          <a:prstGeom prst="rect">
            <a:avLst/>
          </a:prstGeom>
          <a:noFill/>
        </p:spPr>
        <p:txBody>
          <a:bodyPr wrap="square" rtlCol="0">
            <a:spAutoFit/>
          </a:bodyPr>
          <a:lstStyle/>
          <a:p>
            <a:r>
              <a:rPr lang="en-US" altLang="ko-KR" b="1" dirty="0" err="1">
                <a:latin typeface="+mn-lt"/>
              </a:rPr>
              <a:t>col_index</a:t>
            </a:r>
            <a:r>
              <a:rPr lang="en-US" altLang="ko-KR" b="1" dirty="0">
                <a:latin typeface="+mn-lt"/>
              </a:rPr>
              <a:t>[]</a:t>
            </a:r>
            <a:endParaRPr lang="ko-KR" altLang="en-US" b="1" dirty="0">
              <a:latin typeface="+mn-lt"/>
            </a:endParaRPr>
          </a:p>
        </p:txBody>
      </p:sp>
      <p:sp>
        <p:nvSpPr>
          <p:cNvPr id="26" name="TextBox 25"/>
          <p:cNvSpPr txBox="1"/>
          <p:nvPr/>
        </p:nvSpPr>
        <p:spPr>
          <a:xfrm>
            <a:off x="251520" y="3531640"/>
            <a:ext cx="1368152" cy="369332"/>
          </a:xfrm>
          <a:prstGeom prst="rect">
            <a:avLst/>
          </a:prstGeom>
          <a:noFill/>
        </p:spPr>
        <p:txBody>
          <a:bodyPr wrap="square" rtlCol="0">
            <a:spAutoFit/>
          </a:bodyPr>
          <a:lstStyle/>
          <a:p>
            <a:r>
              <a:rPr lang="en-US" altLang="ko-KR" b="1" dirty="0" err="1">
                <a:latin typeface="+mn-lt"/>
              </a:rPr>
              <a:t>row_ptr</a:t>
            </a:r>
            <a:r>
              <a:rPr lang="en-US" altLang="ko-KR" b="1" dirty="0">
                <a:latin typeface="+mn-lt"/>
              </a:rPr>
              <a:t>[]</a:t>
            </a:r>
            <a:endParaRPr lang="ko-KR" altLang="en-US" b="1" dirty="0">
              <a:latin typeface="+mn-lt"/>
            </a:endParaRPr>
          </a:p>
        </p:txBody>
      </p:sp>
    </p:spTree>
    <p:extLst>
      <p:ext uri="{BB962C8B-B14F-4D97-AF65-F5344CB8AC3E}">
        <p14:creationId xmlns:p14="http://schemas.microsoft.com/office/powerpoint/2010/main" val="29520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Linear System</a:t>
            </a:r>
            <a:endParaRPr lang="ko-KR" altLang="en-US" dirty="0"/>
          </a:p>
        </p:txBody>
      </p:sp>
      <p:sp>
        <p:nvSpPr>
          <p:cNvPr id="3" name="내용 개체 틀 2"/>
          <p:cNvSpPr>
            <a:spLocks noGrp="1"/>
          </p:cNvSpPr>
          <p:nvPr>
            <p:ph idx="1"/>
          </p:nvPr>
        </p:nvSpPr>
        <p:spPr/>
        <p:txBody>
          <a:bodyPr/>
          <a:lstStyle/>
          <a:p>
            <a:pPr marL="0" indent="0">
              <a:buNone/>
            </a:pPr>
            <a:r>
              <a:rPr lang="ko-KR" altLang="en-US" dirty="0"/>
              <a:t> </a:t>
            </a:r>
            <a:r>
              <a:rPr lang="en-US" altLang="ko-KR" dirty="0"/>
              <a:t>A linear system  of N equations of N variables can be expressed in the form of </a:t>
            </a:r>
          </a:p>
          <a:p>
            <a:pPr marL="0" indent="0">
              <a:buNone/>
            </a:pPr>
            <a:r>
              <a:rPr lang="en-US" altLang="ko-KR" dirty="0"/>
              <a:t>		AX + Y = 0,</a:t>
            </a:r>
          </a:p>
          <a:p>
            <a:pPr marL="0" indent="0">
              <a:buNone/>
            </a:pPr>
            <a:r>
              <a:rPr lang="en-US" altLang="ko-KR" dirty="0"/>
              <a:t>		where A is an N x N matrix,</a:t>
            </a:r>
          </a:p>
          <a:p>
            <a:pPr marL="0" indent="0">
              <a:buNone/>
            </a:pPr>
            <a:r>
              <a:rPr lang="en-US" altLang="ko-KR" dirty="0"/>
              <a:t>		X is a vector of N variables,</a:t>
            </a:r>
          </a:p>
          <a:p>
            <a:pPr marL="0" indent="0">
              <a:buNone/>
            </a:pPr>
            <a:r>
              <a:rPr lang="en-US" altLang="ko-KR" dirty="0"/>
              <a:t>		and Y is a vector of N constant values.</a:t>
            </a:r>
            <a:endParaRPr lang="ko-KR" altLang="en-US" dirty="0"/>
          </a:p>
        </p:txBody>
      </p:sp>
    </p:spTree>
    <p:extLst>
      <p:ext uri="{BB962C8B-B14F-4D97-AF65-F5344CB8AC3E}">
        <p14:creationId xmlns:p14="http://schemas.microsoft.com/office/powerpoint/2010/main" val="145956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AX + Y =0</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The solutions:</a:t>
            </a:r>
          </a:p>
          <a:p>
            <a:pPr marL="0" indent="0">
              <a:buNone/>
            </a:pPr>
            <a:r>
              <a:rPr lang="en-US" altLang="ko-KR" sz="2400" dirty="0"/>
              <a:t>	1. Calculate directly X= A</a:t>
            </a:r>
            <a:r>
              <a:rPr lang="en-US" altLang="ko-KR" sz="2400" baseline="30000" dirty="0"/>
              <a:t>-1 </a:t>
            </a:r>
            <a:r>
              <a:rPr lang="en-US" altLang="ko-KR" sz="2400" dirty="0"/>
              <a:t> x (-Y).</a:t>
            </a:r>
          </a:p>
          <a:p>
            <a:pPr marL="0" indent="0">
              <a:buNone/>
            </a:pPr>
            <a:r>
              <a:rPr lang="en-US" altLang="ko-KR" sz="2400" dirty="0"/>
              <a:t>	2. Iterative method by conjugate gradient</a:t>
            </a:r>
          </a:p>
          <a:p>
            <a:pPr marL="0" indent="0">
              <a:buNone/>
            </a:pPr>
            <a:r>
              <a:rPr lang="en-US" altLang="ko-KR" sz="2400" dirty="0"/>
              <a:t>	   method:</a:t>
            </a:r>
          </a:p>
          <a:p>
            <a:pPr marL="0" indent="0">
              <a:buNone/>
            </a:pPr>
            <a:r>
              <a:rPr lang="en-US" altLang="ko-KR" sz="2400" dirty="0"/>
              <a:t>	(1) Guessing a solution X and calculate  AX+Y, and see if 	the result is close to a 0 vector.</a:t>
            </a:r>
          </a:p>
          <a:p>
            <a:pPr marL="0" indent="0">
              <a:buNone/>
            </a:pPr>
            <a:r>
              <a:rPr lang="en-US" altLang="ko-KR" sz="2400" dirty="0"/>
              <a:t>	(2)If not, modify the X using a gradient vector formula.</a:t>
            </a:r>
          </a:p>
          <a:p>
            <a:pPr marL="0" indent="0">
              <a:buNone/>
            </a:pPr>
            <a:r>
              <a:rPr lang="en-US" altLang="ko-KR" sz="2400" dirty="0"/>
              <a:t>	(3)The most time-consuming part of this iterative approach 	is in the evaluation of AX+Y, which is a sparse matrix-	vector multiplication.</a:t>
            </a:r>
            <a:endParaRPr lang="ko-KR" altLang="en-US" sz="2400" dirty="0"/>
          </a:p>
        </p:txBody>
      </p:sp>
    </p:spTree>
    <p:extLst>
      <p:ext uri="{BB962C8B-B14F-4D97-AF65-F5344CB8AC3E}">
        <p14:creationId xmlns:p14="http://schemas.microsoft.com/office/powerpoint/2010/main" val="252536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CSR</a:t>
            </a:r>
            <a:endParaRPr lang="ko-KR" altLang="en-US" dirty="0"/>
          </a:p>
        </p:txBody>
      </p:sp>
      <p:sp>
        <p:nvSpPr>
          <p:cNvPr id="3" name="내용 개체 틀 2"/>
          <p:cNvSpPr>
            <a:spLocks noGrp="1"/>
          </p:cNvSpPr>
          <p:nvPr>
            <p:ph idx="1"/>
          </p:nvPr>
        </p:nvSpPr>
        <p:spPr>
          <a:xfrm>
            <a:off x="467544" y="1628800"/>
            <a:ext cx="8229600" cy="4525963"/>
          </a:xfrm>
        </p:spPr>
        <p:txBody>
          <a:bodyPr/>
          <a:lstStyle/>
          <a:p>
            <a:endParaRPr lang="ko-KR" altLang="ko-KR" dirty="0"/>
          </a:p>
          <a:p>
            <a:pPr marL="0" indent="0">
              <a:buNone/>
            </a:pP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610926413"/>
              </p:ext>
            </p:extLst>
          </p:nvPr>
        </p:nvGraphicFramePr>
        <p:xfrm>
          <a:off x="1475656" y="2060848"/>
          <a:ext cx="5400598" cy="731520"/>
        </p:xfrm>
        <a:graphic>
          <a:graphicData uri="http://schemas.openxmlformats.org/drawingml/2006/table">
            <a:tbl>
              <a:tblPr firstRow="1" bandRow="1">
                <a:tableStyleId>{5C22544A-7EE6-4342-B048-85BDC9FD1C3A}</a:tableStyleId>
              </a:tblPr>
              <a:tblGrid>
                <a:gridCol w="771514">
                  <a:extLst>
                    <a:ext uri="{9D8B030D-6E8A-4147-A177-3AD203B41FA5}">
                      <a16:colId xmlns:a16="http://schemas.microsoft.com/office/drawing/2014/main" val="20000"/>
                    </a:ext>
                  </a:extLst>
                </a:gridCol>
                <a:gridCol w="771514">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4">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4">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360040">
                <a:tc>
                  <a:txBody>
                    <a:bodyPr/>
                    <a:lstStyle/>
                    <a:p>
                      <a:pPr latinLnBrk="1"/>
                      <a:r>
                        <a:rPr lang="en-US" altLang="ko-KR" dirty="0"/>
                        <a:t>1</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4</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92D050"/>
                    </a:solidFill>
                  </a:tcPr>
                </a:tc>
                <a:tc>
                  <a:txBody>
                    <a:bodyPr/>
                    <a:lstStyle/>
                    <a:p>
                      <a:pPr latinLnBrk="1"/>
                      <a:r>
                        <a:rPr lang="en-US" altLang="ko-KR" dirty="0"/>
                        <a:t>6</a:t>
                      </a:r>
                      <a:endParaRPr lang="ko-KR" altLang="en-US" dirty="0"/>
                    </a:p>
                  </a:txBody>
                  <a:tcPr>
                    <a:solidFill>
                      <a:srgbClr val="0070C0"/>
                    </a:solidFill>
                  </a:tcPr>
                </a:tc>
                <a:tc>
                  <a:txBody>
                    <a:bodyPr/>
                    <a:lstStyle/>
                    <a:p>
                      <a:pPr latinLnBrk="1"/>
                      <a:r>
                        <a:rPr lang="en-US" altLang="ko-KR" dirty="0"/>
                        <a:t>7</a:t>
                      </a:r>
                      <a:endParaRPr lang="ko-KR" altLang="en-US" dirty="0"/>
                    </a:p>
                  </a:txBody>
                  <a:tcPr>
                    <a:solidFill>
                      <a:srgbClr val="0070C0"/>
                    </a:solidFill>
                  </a:tcPr>
                </a:tc>
                <a:extLst>
                  <a:ext uri="{0D108BD9-81ED-4DB2-BD59-A6C34878D82A}">
                    <a16:rowId xmlns:a16="http://schemas.microsoft.com/office/drawing/2014/main" val="10000"/>
                  </a:ext>
                </a:extLst>
              </a:tr>
              <a:tr h="3600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C000"/>
                    </a:solidFill>
                  </a:tcPr>
                </a:tc>
                <a:tc>
                  <a:txBody>
                    <a:bodyPr/>
                    <a:lstStyle/>
                    <a:p>
                      <a:pPr latinLnBrk="1"/>
                      <a:r>
                        <a:rPr lang="en-US" altLang="ko-KR" dirty="0"/>
                        <a:t>1</a:t>
                      </a:r>
                      <a:endParaRPr lang="ko-KR" altLang="en-US" dirty="0"/>
                    </a:p>
                  </a:txBody>
                  <a:tcPr>
                    <a:solidFill>
                      <a:srgbClr val="92D05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3</a:t>
                      </a:r>
                      <a:endParaRPr lang="ko-KR" altLang="en-US" dirty="0"/>
                    </a:p>
                  </a:txBody>
                  <a:tcPr>
                    <a:solidFill>
                      <a:srgbClr val="92D050"/>
                    </a:solidFill>
                  </a:tcPr>
                </a:tc>
                <a:tc>
                  <a:txBody>
                    <a:bodyPr/>
                    <a:lstStyle/>
                    <a:p>
                      <a:pPr latinLnBrk="1"/>
                      <a:r>
                        <a:rPr lang="en-US" altLang="ko-KR" dirty="0"/>
                        <a:t>0</a:t>
                      </a:r>
                      <a:endParaRPr lang="ko-KR" altLang="en-US" dirty="0"/>
                    </a:p>
                  </a:txBody>
                  <a:tcPr>
                    <a:solidFill>
                      <a:srgbClr val="0070C0"/>
                    </a:solidFill>
                  </a:tcPr>
                </a:tc>
                <a:tc>
                  <a:txBody>
                    <a:bodyPr/>
                    <a:lstStyle/>
                    <a:p>
                      <a:pPr latinLnBrk="1"/>
                      <a:r>
                        <a:rPr lang="en-US" altLang="ko-KR" dirty="0"/>
                        <a:t>3</a:t>
                      </a:r>
                      <a:endParaRPr lang="ko-KR" altLang="en-US" dirty="0"/>
                    </a:p>
                  </a:txBody>
                  <a:tcPr>
                    <a:solidFill>
                      <a:srgbClr val="0070C0"/>
                    </a:solidFill>
                  </a:tcPr>
                </a:tc>
                <a:extLst>
                  <a:ext uri="{0D108BD9-81ED-4DB2-BD59-A6C34878D82A}">
                    <a16:rowId xmlns:a16="http://schemas.microsoft.com/office/drawing/2014/main" val="10001"/>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128217145"/>
              </p:ext>
            </p:extLst>
          </p:nvPr>
        </p:nvGraphicFramePr>
        <p:xfrm>
          <a:off x="1475656" y="3501008"/>
          <a:ext cx="3810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latinLnBrk="1"/>
                      <a:r>
                        <a:rPr lang="en-US" altLang="ko-KR" dirty="0"/>
                        <a:t>0</a:t>
                      </a:r>
                      <a:endParaRPr lang="ko-KR" altLang="en-US" dirty="0"/>
                    </a:p>
                  </a:txBody>
                  <a:tcPr>
                    <a:solidFill>
                      <a:srgbClr val="FFC000"/>
                    </a:solidFill>
                  </a:tcPr>
                </a:tc>
                <a:tc>
                  <a:txBody>
                    <a:bodyPr/>
                    <a:lstStyle/>
                    <a:p>
                      <a:pPr latinLnBrk="1"/>
                      <a:r>
                        <a:rPr lang="en-US" altLang="ko-KR" dirty="0"/>
                        <a:t>2</a:t>
                      </a:r>
                      <a:endParaRPr lang="ko-KR" altLang="en-US" dirty="0"/>
                    </a:p>
                  </a:txBody>
                  <a:tcPr>
                    <a:solidFill>
                      <a:srgbClr val="FF0000"/>
                    </a:solidFill>
                  </a:tcPr>
                </a:tc>
                <a:tc>
                  <a:txBody>
                    <a:bodyPr/>
                    <a:lstStyle/>
                    <a:p>
                      <a:pPr latinLnBrk="1"/>
                      <a:r>
                        <a:rPr lang="en-US" altLang="ko-KR" dirty="0"/>
                        <a:t>2</a:t>
                      </a:r>
                      <a:endParaRPr lang="ko-KR" altLang="en-US" dirty="0"/>
                    </a:p>
                  </a:txBody>
                  <a:tcPr>
                    <a:solidFill>
                      <a:srgbClr val="92D050"/>
                    </a:solidFill>
                  </a:tcPr>
                </a:tc>
                <a:tc>
                  <a:txBody>
                    <a:bodyPr/>
                    <a:lstStyle/>
                    <a:p>
                      <a:pPr latinLnBrk="1"/>
                      <a:r>
                        <a:rPr lang="en-US" altLang="ko-KR" dirty="0"/>
                        <a:t>5</a:t>
                      </a:r>
                      <a:endParaRPr lang="ko-KR" altLang="en-US" dirty="0"/>
                    </a:p>
                  </a:txBody>
                  <a:tcPr>
                    <a:solidFill>
                      <a:srgbClr val="0070C0"/>
                    </a:solidFill>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1763688" y="1700808"/>
            <a:ext cx="1368152" cy="369332"/>
          </a:xfrm>
          <a:prstGeom prst="rect">
            <a:avLst/>
          </a:prstGeom>
          <a:noFill/>
        </p:spPr>
        <p:txBody>
          <a:bodyPr wrap="square" rtlCol="0">
            <a:spAutoFit/>
          </a:bodyPr>
          <a:lstStyle/>
          <a:p>
            <a:r>
              <a:rPr lang="en-US" altLang="ko-KR" dirty="0"/>
              <a:t>row 0</a:t>
            </a:r>
            <a:endParaRPr lang="ko-KR" altLang="en-US" dirty="0"/>
          </a:p>
        </p:txBody>
      </p:sp>
      <p:sp>
        <p:nvSpPr>
          <p:cNvPr id="8" name="TextBox 7"/>
          <p:cNvSpPr txBox="1"/>
          <p:nvPr/>
        </p:nvSpPr>
        <p:spPr>
          <a:xfrm>
            <a:off x="3707904" y="1700808"/>
            <a:ext cx="1728192" cy="369332"/>
          </a:xfrm>
          <a:prstGeom prst="rect">
            <a:avLst/>
          </a:prstGeom>
          <a:noFill/>
        </p:spPr>
        <p:txBody>
          <a:bodyPr wrap="square" rtlCol="0">
            <a:spAutoFit/>
          </a:bodyPr>
          <a:lstStyle/>
          <a:p>
            <a:r>
              <a:rPr lang="en-US" altLang="ko-KR" dirty="0"/>
              <a:t>row2</a:t>
            </a:r>
            <a:endParaRPr lang="ko-KR" altLang="en-US" dirty="0"/>
          </a:p>
        </p:txBody>
      </p:sp>
      <p:sp>
        <p:nvSpPr>
          <p:cNvPr id="9" name="TextBox 8"/>
          <p:cNvSpPr txBox="1"/>
          <p:nvPr/>
        </p:nvSpPr>
        <p:spPr>
          <a:xfrm>
            <a:off x="5508104" y="1722316"/>
            <a:ext cx="720080" cy="369332"/>
          </a:xfrm>
          <a:prstGeom prst="rect">
            <a:avLst/>
          </a:prstGeom>
          <a:noFill/>
        </p:spPr>
        <p:txBody>
          <a:bodyPr wrap="square" rtlCol="0">
            <a:spAutoFit/>
          </a:bodyPr>
          <a:lstStyle/>
          <a:p>
            <a:r>
              <a:rPr lang="en-US" altLang="ko-KR" dirty="0"/>
              <a:t>row3</a:t>
            </a:r>
            <a:endParaRPr lang="ko-KR" altLang="en-US" dirty="0"/>
          </a:p>
        </p:txBody>
      </p:sp>
      <p:cxnSp>
        <p:nvCxnSpPr>
          <p:cNvPr id="11" name="직선 화살표 연결선 10"/>
          <p:cNvCxnSpPr/>
          <p:nvPr/>
        </p:nvCxnSpPr>
        <p:spPr>
          <a:xfrm flipH="1" flipV="1">
            <a:off x="3023828" y="2415009"/>
            <a:ext cx="86999" cy="118148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9672" y="3284984"/>
            <a:ext cx="576064" cy="276999"/>
          </a:xfrm>
          <a:prstGeom prst="rect">
            <a:avLst/>
          </a:prstGeom>
          <a:noFill/>
        </p:spPr>
        <p:txBody>
          <a:bodyPr wrap="square" rtlCol="0">
            <a:spAutoFit/>
          </a:bodyPr>
          <a:lstStyle/>
          <a:p>
            <a:r>
              <a:rPr lang="en-US" altLang="ko-KR" sz="1200" dirty="0">
                <a:latin typeface="+mn-lt"/>
              </a:rPr>
              <a:t>row0</a:t>
            </a:r>
            <a:endParaRPr lang="ko-KR" altLang="en-US" sz="1200" dirty="0">
              <a:latin typeface="+mn-lt"/>
            </a:endParaRPr>
          </a:p>
        </p:txBody>
      </p:sp>
      <p:sp>
        <p:nvSpPr>
          <p:cNvPr id="13" name="TextBox 12"/>
          <p:cNvSpPr txBox="1"/>
          <p:nvPr/>
        </p:nvSpPr>
        <p:spPr>
          <a:xfrm>
            <a:off x="2267744" y="3270438"/>
            <a:ext cx="576064" cy="276999"/>
          </a:xfrm>
          <a:prstGeom prst="rect">
            <a:avLst/>
          </a:prstGeom>
          <a:noFill/>
        </p:spPr>
        <p:txBody>
          <a:bodyPr wrap="square" rtlCol="0">
            <a:spAutoFit/>
          </a:bodyPr>
          <a:lstStyle/>
          <a:p>
            <a:r>
              <a:rPr lang="en-US" altLang="ko-KR" sz="1200" dirty="0">
                <a:latin typeface="+mn-lt"/>
              </a:rPr>
              <a:t>row1</a:t>
            </a:r>
            <a:endParaRPr lang="ko-KR" altLang="en-US" sz="1200" dirty="0">
              <a:latin typeface="+mn-lt"/>
            </a:endParaRPr>
          </a:p>
        </p:txBody>
      </p:sp>
      <p:sp>
        <p:nvSpPr>
          <p:cNvPr id="14" name="TextBox 13"/>
          <p:cNvSpPr txBox="1"/>
          <p:nvPr/>
        </p:nvSpPr>
        <p:spPr>
          <a:xfrm>
            <a:off x="3023828" y="3270437"/>
            <a:ext cx="648072" cy="276999"/>
          </a:xfrm>
          <a:prstGeom prst="rect">
            <a:avLst/>
          </a:prstGeom>
          <a:noFill/>
        </p:spPr>
        <p:txBody>
          <a:bodyPr wrap="square" rtlCol="0">
            <a:spAutoFit/>
          </a:bodyPr>
          <a:lstStyle/>
          <a:p>
            <a:r>
              <a:rPr lang="en-US" altLang="ko-KR" sz="1200" dirty="0">
                <a:latin typeface="+mn-lt"/>
              </a:rPr>
              <a:t>row2</a:t>
            </a:r>
            <a:endParaRPr lang="ko-KR" altLang="en-US" sz="1200" dirty="0">
              <a:latin typeface="+mn-lt"/>
            </a:endParaRPr>
          </a:p>
        </p:txBody>
      </p:sp>
      <p:sp>
        <p:nvSpPr>
          <p:cNvPr id="15" name="TextBox 14"/>
          <p:cNvSpPr txBox="1"/>
          <p:nvPr/>
        </p:nvSpPr>
        <p:spPr>
          <a:xfrm>
            <a:off x="3779912" y="3284984"/>
            <a:ext cx="648072" cy="276999"/>
          </a:xfrm>
          <a:prstGeom prst="rect">
            <a:avLst/>
          </a:prstGeom>
          <a:noFill/>
        </p:spPr>
        <p:txBody>
          <a:bodyPr wrap="square" rtlCol="0">
            <a:spAutoFit/>
          </a:bodyPr>
          <a:lstStyle/>
          <a:p>
            <a:r>
              <a:rPr lang="en-US" altLang="ko-KR" sz="1200" dirty="0">
                <a:latin typeface="+mn-lt"/>
              </a:rPr>
              <a:t>row3</a:t>
            </a:r>
            <a:endParaRPr lang="ko-KR" altLang="en-US" sz="1200" dirty="0">
              <a:latin typeface="+mn-lt"/>
            </a:endParaRPr>
          </a:p>
        </p:txBody>
      </p:sp>
      <p:sp>
        <p:nvSpPr>
          <p:cNvPr id="16" name="TextBox 15"/>
          <p:cNvSpPr txBox="1"/>
          <p:nvPr/>
        </p:nvSpPr>
        <p:spPr>
          <a:xfrm>
            <a:off x="4572000" y="3255628"/>
            <a:ext cx="720080" cy="276999"/>
          </a:xfrm>
          <a:prstGeom prst="rect">
            <a:avLst/>
          </a:prstGeom>
          <a:noFill/>
        </p:spPr>
        <p:txBody>
          <a:bodyPr wrap="square" rtlCol="0">
            <a:spAutoFit/>
          </a:bodyPr>
          <a:lstStyle/>
          <a:p>
            <a:r>
              <a:rPr lang="en-US" altLang="ko-KR" sz="1200" dirty="0">
                <a:latin typeface="+mn-lt"/>
              </a:rPr>
              <a:t>row4</a:t>
            </a:r>
            <a:endParaRPr lang="ko-KR" altLang="en-US" sz="1200" dirty="0">
              <a:latin typeface="+mn-lt"/>
            </a:endParaRPr>
          </a:p>
        </p:txBody>
      </p:sp>
      <p:cxnSp>
        <p:nvCxnSpPr>
          <p:cNvPr id="17" name="직선 화살표 연결선 16"/>
          <p:cNvCxnSpPr/>
          <p:nvPr/>
        </p:nvCxnSpPr>
        <p:spPr>
          <a:xfrm flipV="1">
            <a:off x="3851920" y="2380499"/>
            <a:ext cx="1512168" cy="115212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4" idx="3"/>
          </p:cNvCxnSpPr>
          <p:nvPr/>
        </p:nvCxnSpPr>
        <p:spPr>
          <a:xfrm flipV="1">
            <a:off x="4631613" y="2426608"/>
            <a:ext cx="2244641" cy="116988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9552" y="2070140"/>
            <a:ext cx="864096" cy="369332"/>
          </a:xfrm>
          <a:prstGeom prst="rect">
            <a:avLst/>
          </a:prstGeom>
          <a:noFill/>
        </p:spPr>
        <p:txBody>
          <a:bodyPr wrap="square" rtlCol="0">
            <a:spAutoFit/>
          </a:bodyPr>
          <a:lstStyle/>
          <a:p>
            <a:r>
              <a:rPr lang="en-US" altLang="ko-KR" dirty="0"/>
              <a:t>data[]</a:t>
            </a:r>
            <a:endParaRPr lang="ko-KR" altLang="en-US" dirty="0"/>
          </a:p>
        </p:txBody>
      </p:sp>
      <p:sp>
        <p:nvSpPr>
          <p:cNvPr id="25" name="TextBox 24"/>
          <p:cNvSpPr txBox="1"/>
          <p:nvPr/>
        </p:nvSpPr>
        <p:spPr>
          <a:xfrm>
            <a:off x="0" y="2440595"/>
            <a:ext cx="1368151" cy="369332"/>
          </a:xfrm>
          <a:prstGeom prst="rect">
            <a:avLst/>
          </a:prstGeom>
          <a:noFill/>
        </p:spPr>
        <p:txBody>
          <a:bodyPr wrap="square" rtlCol="0">
            <a:spAutoFit/>
          </a:bodyPr>
          <a:lstStyle/>
          <a:p>
            <a:r>
              <a:rPr lang="en-US" altLang="ko-KR" dirty="0" err="1"/>
              <a:t>col_index</a:t>
            </a:r>
            <a:r>
              <a:rPr lang="en-US" altLang="ko-KR" dirty="0"/>
              <a:t>[]</a:t>
            </a:r>
            <a:endParaRPr lang="ko-KR" altLang="en-US" dirty="0"/>
          </a:p>
        </p:txBody>
      </p:sp>
      <p:sp>
        <p:nvSpPr>
          <p:cNvPr id="26" name="TextBox 25"/>
          <p:cNvSpPr txBox="1"/>
          <p:nvPr/>
        </p:nvSpPr>
        <p:spPr>
          <a:xfrm>
            <a:off x="251520" y="3531640"/>
            <a:ext cx="1368152" cy="369332"/>
          </a:xfrm>
          <a:prstGeom prst="rect">
            <a:avLst/>
          </a:prstGeom>
          <a:noFill/>
        </p:spPr>
        <p:txBody>
          <a:bodyPr wrap="square" rtlCol="0">
            <a:spAutoFit/>
          </a:bodyPr>
          <a:lstStyle/>
          <a:p>
            <a:r>
              <a:rPr lang="en-US" altLang="ko-KR" dirty="0" err="1"/>
              <a:t>row_ptr</a:t>
            </a:r>
            <a:r>
              <a:rPr lang="en-US" altLang="ko-KR" dirty="0"/>
              <a:t>[]</a:t>
            </a:r>
            <a:endParaRPr lang="ko-KR" altLang="en-US" dirty="0"/>
          </a:p>
        </p:txBody>
      </p:sp>
    </p:spTree>
    <p:extLst>
      <p:ext uri="{BB962C8B-B14F-4D97-AF65-F5344CB8AC3E}">
        <p14:creationId xmlns:p14="http://schemas.microsoft.com/office/powerpoint/2010/main" val="396949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960438"/>
          </a:xfrm>
        </p:spPr>
        <p:txBody>
          <a:bodyPr/>
          <a:lstStyle/>
          <a:p>
            <a:r>
              <a:rPr lang="en-US" altLang="ko-KR"/>
              <a:t>SpMV(Sparse Matrix Vector Multiplication) </a:t>
            </a:r>
            <a:r>
              <a:rPr lang="en-US" altLang="ko-KR" dirty="0"/>
              <a:t>[1]</a:t>
            </a:r>
            <a:endParaRPr lang="ko-KR" altLang="en-US" dirty="0"/>
          </a:p>
        </p:txBody>
      </p:sp>
      <p:sp>
        <p:nvSpPr>
          <p:cNvPr id="3" name="내용 개체 틀 2"/>
          <p:cNvSpPr>
            <a:spLocks noGrp="1"/>
          </p:cNvSpPr>
          <p:nvPr>
            <p:ph idx="1"/>
          </p:nvPr>
        </p:nvSpPr>
        <p:spPr>
          <a:xfrm>
            <a:off x="457200" y="1672208"/>
            <a:ext cx="8229600" cy="4853136"/>
          </a:xfrm>
        </p:spPr>
        <p:txBody>
          <a:bodyPr/>
          <a:lstStyle/>
          <a:p>
            <a:r>
              <a:rPr lang="en-US" altLang="ko-KR" sz="2800" dirty="0"/>
              <a:t>A sequential loop that implements </a:t>
            </a:r>
            <a:r>
              <a:rPr lang="en-US" altLang="ko-KR" sz="2800" dirty="0" err="1"/>
              <a:t>SpMV</a:t>
            </a:r>
            <a:r>
              <a:rPr lang="en-US" altLang="ko-KR" sz="2800" dirty="0"/>
              <a:t>.</a:t>
            </a:r>
          </a:p>
          <a:p>
            <a:pPr marL="0" indent="0">
              <a:buNone/>
            </a:pPr>
            <a:r>
              <a:rPr lang="en-US" altLang="ko-KR" sz="2800" dirty="0"/>
              <a:t> AX (A = n x n matrix, X = n vector)</a:t>
            </a:r>
          </a:p>
          <a:p>
            <a:pPr marL="0" indent="0">
              <a:buNone/>
            </a:pPr>
            <a:r>
              <a:rPr lang="en-US" altLang="ko-KR" sz="2000" dirty="0"/>
              <a:t>	1. for(</a:t>
            </a:r>
            <a:r>
              <a:rPr lang="en-US" altLang="ko-KR" sz="2000" dirty="0" err="1"/>
              <a:t>int</a:t>
            </a:r>
            <a:r>
              <a:rPr lang="en-US" altLang="ko-KR" sz="2000" dirty="0"/>
              <a:t> row=0;row&lt;</a:t>
            </a:r>
            <a:r>
              <a:rPr lang="en-US" altLang="ko-KR" sz="2000" dirty="0" err="1"/>
              <a:t>num_rows;row</a:t>
            </a:r>
            <a:r>
              <a:rPr lang="en-US" altLang="ko-KR" sz="2000" dirty="0"/>
              <a:t>++){</a:t>
            </a:r>
          </a:p>
          <a:p>
            <a:pPr marL="0" indent="0">
              <a:buNone/>
            </a:pPr>
            <a:r>
              <a:rPr lang="en-US" altLang="ko-KR" sz="2000" dirty="0"/>
              <a:t>	2. 	float </a:t>
            </a:r>
            <a:r>
              <a:rPr lang="en-US" altLang="ko-KR" sz="2000" dirty="0" err="1"/>
              <a:t>dp</a:t>
            </a:r>
            <a:r>
              <a:rPr lang="en-US" altLang="ko-KR" sz="2000" dirty="0"/>
              <a:t>=0;</a:t>
            </a:r>
          </a:p>
          <a:p>
            <a:pPr marL="0" indent="0">
              <a:buNone/>
            </a:pPr>
            <a:r>
              <a:rPr lang="en-US" altLang="ko-KR" sz="2000" dirty="0"/>
              <a:t>	3. 	</a:t>
            </a:r>
            <a:r>
              <a:rPr lang="en-US" altLang="ko-KR" sz="2000" dirty="0" err="1"/>
              <a:t>int</a:t>
            </a:r>
            <a:r>
              <a:rPr lang="en-US" altLang="ko-KR" sz="2000" dirty="0"/>
              <a:t> </a:t>
            </a:r>
            <a:r>
              <a:rPr lang="en-US" altLang="ko-KR" sz="2000" dirty="0" err="1"/>
              <a:t>r_start</a:t>
            </a:r>
            <a:r>
              <a:rPr lang="en-US" altLang="ko-KR" sz="2000" dirty="0"/>
              <a:t>=</a:t>
            </a:r>
            <a:r>
              <a:rPr lang="en-US" altLang="ko-KR" sz="2000" dirty="0" err="1"/>
              <a:t>row_ptr</a:t>
            </a:r>
            <a:r>
              <a:rPr lang="en-US" altLang="ko-KR" sz="2000" dirty="0"/>
              <a:t>[row];</a:t>
            </a:r>
          </a:p>
          <a:p>
            <a:pPr marL="0" indent="0">
              <a:buNone/>
            </a:pPr>
            <a:r>
              <a:rPr lang="en-US" altLang="ko-KR" sz="2000" dirty="0"/>
              <a:t>	4. 	</a:t>
            </a:r>
            <a:r>
              <a:rPr lang="en-US" altLang="ko-KR" sz="2000" dirty="0" err="1"/>
              <a:t>int</a:t>
            </a:r>
            <a:r>
              <a:rPr lang="en-US" altLang="ko-KR" sz="2000" dirty="0"/>
              <a:t> </a:t>
            </a:r>
            <a:r>
              <a:rPr lang="en-US" altLang="ko-KR" sz="2000" dirty="0" err="1"/>
              <a:t>r_end</a:t>
            </a:r>
            <a:r>
              <a:rPr lang="en-US" altLang="ko-KR" sz="2000" dirty="0"/>
              <a:t>=</a:t>
            </a:r>
            <a:r>
              <a:rPr lang="en-US" altLang="ko-KR" sz="2000" dirty="0" err="1"/>
              <a:t>row_ptr</a:t>
            </a:r>
            <a:r>
              <a:rPr lang="en-US" altLang="ko-KR" sz="2000" dirty="0"/>
              <a:t>[row+1];</a:t>
            </a:r>
          </a:p>
          <a:p>
            <a:pPr marL="0" indent="0">
              <a:buNone/>
            </a:pPr>
            <a:r>
              <a:rPr lang="en-US" altLang="ko-KR" sz="2000" dirty="0"/>
              <a:t>	5. 	for(</a:t>
            </a:r>
            <a:r>
              <a:rPr lang="en-US" altLang="ko-KR" sz="2000" dirty="0" err="1"/>
              <a:t>int</a:t>
            </a:r>
            <a:r>
              <a:rPr lang="en-US" altLang="ko-KR" sz="2000" dirty="0"/>
              <a:t> </a:t>
            </a:r>
            <a:r>
              <a:rPr lang="en-US" altLang="ko-KR" sz="2000" dirty="0" err="1"/>
              <a:t>i</a:t>
            </a:r>
            <a:r>
              <a:rPr lang="en-US" altLang="ko-KR" sz="2000" dirty="0"/>
              <a:t>=</a:t>
            </a:r>
            <a:r>
              <a:rPr lang="en-US" altLang="ko-KR" sz="2000" dirty="0" err="1"/>
              <a:t>r_start</a:t>
            </a:r>
            <a:r>
              <a:rPr lang="en-US" altLang="ko-KR" sz="2000" dirty="0"/>
              <a:t>; </a:t>
            </a:r>
            <a:r>
              <a:rPr lang="en-US" altLang="ko-KR" sz="2000" dirty="0" err="1"/>
              <a:t>i</a:t>
            </a:r>
            <a:r>
              <a:rPr lang="en-US" altLang="ko-KR" sz="2000" dirty="0"/>
              <a:t>&lt;</a:t>
            </a:r>
            <a:r>
              <a:rPr lang="en-US" altLang="ko-KR" sz="2000" dirty="0" err="1"/>
              <a:t>r_end</a:t>
            </a:r>
            <a:r>
              <a:rPr lang="en-US" altLang="ko-KR" sz="2000" dirty="0"/>
              <a:t>; </a:t>
            </a:r>
            <a:r>
              <a:rPr lang="en-US" altLang="ko-KR" sz="2000" dirty="0" err="1"/>
              <a:t>i</a:t>
            </a:r>
            <a:r>
              <a:rPr lang="en-US" altLang="ko-KR" sz="2000" dirty="0"/>
              <a:t>++){</a:t>
            </a:r>
          </a:p>
          <a:p>
            <a:pPr marL="0" indent="0">
              <a:buNone/>
            </a:pPr>
            <a:r>
              <a:rPr lang="en-US" altLang="ko-KR" sz="2000" dirty="0"/>
              <a:t>	6.		</a:t>
            </a:r>
            <a:r>
              <a:rPr lang="en-US" altLang="ko-KR" sz="2000" dirty="0" err="1"/>
              <a:t>dp</a:t>
            </a:r>
            <a:r>
              <a:rPr lang="en-US" altLang="ko-KR" sz="2000" dirty="0"/>
              <a:t> +=data[</a:t>
            </a:r>
            <a:r>
              <a:rPr lang="en-US" altLang="ko-KR" sz="2000" dirty="0" err="1"/>
              <a:t>i</a:t>
            </a:r>
            <a:r>
              <a:rPr lang="en-US" altLang="ko-KR" sz="2000" dirty="0"/>
              <a:t>]*x[</a:t>
            </a:r>
            <a:r>
              <a:rPr lang="en-US" altLang="ko-KR" sz="2000" dirty="0" err="1"/>
              <a:t>col_index</a:t>
            </a:r>
            <a:r>
              <a:rPr lang="en-US" altLang="ko-KR" sz="2000" dirty="0"/>
              <a:t>[</a:t>
            </a:r>
            <a:r>
              <a:rPr lang="en-US" altLang="ko-KR" sz="2000" dirty="0" err="1"/>
              <a:t>i</a:t>
            </a:r>
            <a:r>
              <a:rPr lang="en-US" altLang="ko-KR" sz="2000" dirty="0"/>
              <a:t>]];</a:t>
            </a:r>
          </a:p>
          <a:p>
            <a:pPr marL="0" indent="0">
              <a:buNone/>
            </a:pPr>
            <a:r>
              <a:rPr lang="en-US" altLang="ko-KR" sz="2000" dirty="0"/>
              <a:t>	7.	}</a:t>
            </a:r>
          </a:p>
          <a:p>
            <a:pPr marL="0" indent="0">
              <a:buNone/>
            </a:pPr>
            <a:r>
              <a:rPr lang="en-US" altLang="ko-KR" sz="2000" dirty="0"/>
              <a:t>	8.	y[row]+=</a:t>
            </a:r>
            <a:r>
              <a:rPr lang="en-US" altLang="ko-KR" sz="2000" dirty="0" err="1"/>
              <a:t>dp</a:t>
            </a:r>
            <a:r>
              <a:rPr lang="en-US" altLang="ko-KR" sz="2000" dirty="0"/>
              <a:t>;</a:t>
            </a:r>
          </a:p>
          <a:p>
            <a:pPr marL="0" indent="0">
              <a:buNone/>
            </a:pPr>
            <a:r>
              <a:rPr lang="en-US" altLang="ko-KR" sz="2000" dirty="0"/>
              <a:t>	9. }</a:t>
            </a:r>
          </a:p>
          <a:p>
            <a:pPr marL="0" indent="0">
              <a:buNone/>
            </a:pPr>
            <a:r>
              <a:rPr lang="en-US" altLang="ko-KR" sz="2000" dirty="0"/>
              <a:t>			</a:t>
            </a:r>
            <a:r>
              <a:rPr lang="en-US" altLang="ko-KR" sz="2000" b="1" dirty="0" err="1">
                <a:solidFill>
                  <a:srgbClr val="FF0000"/>
                </a:solidFill>
              </a:rPr>
              <a:t>dp</a:t>
            </a:r>
            <a:r>
              <a:rPr lang="en-US" altLang="ko-KR" sz="2000" b="1" dirty="0">
                <a:solidFill>
                  <a:srgbClr val="FF0000"/>
                </a:solidFill>
              </a:rPr>
              <a:t>: dot product</a:t>
            </a:r>
            <a:endParaRPr lang="ko-KR" altLang="en-US" sz="2000" b="1" dirty="0">
              <a:solidFill>
                <a:srgbClr val="FF0000"/>
              </a:solidFill>
            </a:endParaRPr>
          </a:p>
        </p:txBody>
      </p:sp>
    </p:spTree>
    <p:extLst>
      <p:ext uri="{BB962C8B-B14F-4D97-AF65-F5344CB8AC3E}">
        <p14:creationId xmlns:p14="http://schemas.microsoft.com/office/powerpoint/2010/main" val="2130795689"/>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15516</TotalTime>
  <Words>1357</Words>
  <Application>Microsoft Office PowerPoint</Application>
  <PresentationFormat>화면 슬라이드 쇼(4:3)</PresentationFormat>
  <Paragraphs>434</Paragraphs>
  <Slides>44</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44</vt:i4>
      </vt:variant>
    </vt:vector>
  </HeadingPairs>
  <TitlesOfParts>
    <vt:vector size="51" baseType="lpstr">
      <vt:lpstr>굴림</vt:lpstr>
      <vt:lpstr>맑은 고딕</vt:lpstr>
      <vt:lpstr>Arial</vt:lpstr>
      <vt:lpstr>Tw Cen MT</vt:lpstr>
      <vt:lpstr>Wingdings</vt:lpstr>
      <vt:lpstr>Wingdings 3</vt:lpstr>
      <vt:lpstr>심플 테마</vt:lpstr>
      <vt:lpstr>Lecture 13  Sparse Matrix-Vector Multiplication and CUDA Libraries</vt:lpstr>
      <vt:lpstr>Sparse Matrix</vt:lpstr>
      <vt:lpstr>Sparse Matrix</vt:lpstr>
      <vt:lpstr>Compressed Sparse Row(CSR)  storage format</vt:lpstr>
      <vt:lpstr>CSR</vt:lpstr>
      <vt:lpstr>Linear System</vt:lpstr>
      <vt:lpstr>AX + Y =0</vt:lpstr>
      <vt:lpstr>CSR</vt:lpstr>
      <vt:lpstr>SpMV(Sparse Matrix Vector Multiplication) [1]</vt:lpstr>
      <vt:lpstr>Parallel SpMV in CUDA</vt:lpstr>
      <vt:lpstr>Parallel SpMV in CUDA[1]</vt:lpstr>
      <vt:lpstr>CSR</vt:lpstr>
      <vt:lpstr>Parallel SpMV/CSR</vt:lpstr>
      <vt:lpstr>Parallel SpMV in CUDA</vt:lpstr>
      <vt:lpstr>Padding and Transposition</vt:lpstr>
      <vt:lpstr> ELL storage format (Padding and Transposition) </vt:lpstr>
      <vt:lpstr>ELL Storage Format</vt:lpstr>
      <vt:lpstr>ELL format[1]</vt:lpstr>
      <vt:lpstr>SpMV/ELL</vt:lpstr>
      <vt:lpstr>Hybrid method to Control Padding</vt:lpstr>
      <vt:lpstr>COO format</vt:lpstr>
      <vt:lpstr>ELL + COO Hybrid Format</vt:lpstr>
      <vt:lpstr>JDS(Jagged Diagonal Storage) format</vt:lpstr>
      <vt:lpstr>Sorting and Partitioning for Regularization JDS(Jagged Diagonal Storage) format</vt:lpstr>
      <vt:lpstr>Sorting and Partitioning for Regularization JDS(Jagged Diagonal Storage) format</vt:lpstr>
      <vt:lpstr>CUDA Libraries[2]</vt:lpstr>
      <vt:lpstr>CUDA Libraries[2]</vt:lpstr>
      <vt:lpstr>NPP</vt:lpstr>
      <vt:lpstr>Thrust</vt:lpstr>
      <vt:lpstr>PowerPoint 프레젠테이션</vt:lpstr>
      <vt:lpstr>CUFFT[2]</vt:lpstr>
      <vt:lpstr>CUFFT[2]</vt:lpstr>
      <vt:lpstr>CUFFT</vt:lpstr>
      <vt:lpstr>CUBLAS</vt:lpstr>
      <vt:lpstr>CUSPARSE Library</vt:lpstr>
      <vt:lpstr>CUSPARSE</vt:lpstr>
      <vt:lpstr>CUSPARSE[2]</vt:lpstr>
      <vt:lpstr>Libm[2]</vt:lpstr>
      <vt:lpstr>CURAND</vt:lpstr>
      <vt:lpstr>CUBLAS[2]</vt:lpstr>
      <vt:lpstr>CUBLAS[2]</vt:lpstr>
      <vt:lpstr>Homework#5 Sparse Matrix</vt:lpstr>
      <vt:lpstr>Homework #5</vt:lpstr>
      <vt:lpstr>Presentation Schedule on May 25</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1089</cp:revision>
  <cp:lastPrinted>2016-05-09T02:18:29Z</cp:lastPrinted>
  <dcterms:created xsi:type="dcterms:W3CDTF">2009-02-06T01:28:03Z</dcterms:created>
  <dcterms:modified xsi:type="dcterms:W3CDTF">2017-06-14T13:07:16Z</dcterms:modified>
</cp:coreProperties>
</file>