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82" r:id="rId2"/>
    <p:sldId id="283" r:id="rId3"/>
    <p:sldId id="334" r:id="rId4"/>
    <p:sldId id="284" r:id="rId5"/>
    <p:sldId id="335" r:id="rId6"/>
    <p:sldId id="285" r:id="rId7"/>
    <p:sldId id="286" r:id="rId8"/>
    <p:sldId id="287" r:id="rId9"/>
    <p:sldId id="288" r:id="rId10"/>
    <p:sldId id="331" r:id="rId11"/>
    <p:sldId id="332" r:id="rId12"/>
    <p:sldId id="333" r:id="rId13"/>
    <p:sldId id="289" r:id="rId14"/>
    <p:sldId id="290" r:id="rId15"/>
    <p:sldId id="291" r:id="rId16"/>
    <p:sldId id="292" r:id="rId17"/>
    <p:sldId id="293" r:id="rId18"/>
    <p:sldId id="328" r:id="rId19"/>
    <p:sldId id="329" r:id="rId20"/>
    <p:sldId id="330" r:id="rId21"/>
    <p:sldId id="294" r:id="rId22"/>
    <p:sldId id="296" r:id="rId23"/>
    <p:sldId id="326" r:id="rId24"/>
    <p:sldId id="300" r:id="rId25"/>
    <p:sldId id="324" r:id="rId26"/>
    <p:sldId id="325" r:id="rId27"/>
    <p:sldId id="301" r:id="rId28"/>
    <p:sldId id="303" r:id="rId29"/>
    <p:sldId id="295" r:id="rId30"/>
    <p:sldId id="304" r:id="rId31"/>
    <p:sldId id="307" r:id="rId32"/>
    <p:sldId id="308" r:id="rId33"/>
    <p:sldId id="310" r:id="rId34"/>
    <p:sldId id="309" r:id="rId35"/>
    <p:sldId id="311" r:id="rId36"/>
    <p:sldId id="312" r:id="rId37"/>
    <p:sldId id="313" r:id="rId38"/>
    <p:sldId id="314" r:id="rId39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6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Lecture 14 </a:t>
            </a:r>
            <a:br>
              <a:rPr lang="en-US" altLang="ko-KR" dirty="0"/>
            </a:br>
            <a:r>
              <a:rPr lang="en-US" altLang="ko-KR" dirty="0"/>
              <a:t>Introduction to OpenCL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May 23,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546770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</a:t>
            </a:r>
          </a:p>
          <a:p>
            <a:r>
              <a:rPr lang="en-US" altLang="ko-KR" sz="1400" dirty="0">
                <a:latin typeface="+mn-lt"/>
              </a:rPr>
              <a:t>1. David </a:t>
            </a:r>
            <a:r>
              <a:rPr lang="en-US" altLang="ko-KR" sz="1400" dirty="0" err="1">
                <a:latin typeface="+mn-lt"/>
              </a:rPr>
              <a:t>Kaeli</a:t>
            </a:r>
            <a:r>
              <a:rPr lang="en-US" altLang="ko-KR" sz="1400" dirty="0">
                <a:latin typeface="+mn-lt"/>
              </a:rPr>
              <a:t> et al. Heterogeneous  Computing with OpenCL2.0, MK.</a:t>
            </a:r>
          </a:p>
          <a:p>
            <a:r>
              <a:rPr lang="en-US" altLang="ko-KR" sz="1400" dirty="0">
                <a:latin typeface="+mn-lt"/>
              </a:rPr>
              <a:t>2.https://www.fixstars.com/en/openCL/Book/OpenCLProgrammingBook</a:t>
            </a:r>
          </a:p>
          <a:p>
            <a:r>
              <a:rPr lang="en-US" altLang="ko-KR" sz="1400" dirty="0">
                <a:latin typeface="+mn-lt"/>
              </a:rPr>
              <a:t>3.OpenCl Introduction, PRACE/</a:t>
            </a:r>
            <a:r>
              <a:rPr lang="en-US" altLang="ko-KR" sz="1400" dirty="0" err="1">
                <a:latin typeface="+mn-lt"/>
              </a:rPr>
              <a:t>LinkSCEEM</a:t>
            </a:r>
            <a:r>
              <a:rPr lang="en-US" altLang="ko-KR" sz="1400" dirty="0">
                <a:latin typeface="+mn-lt"/>
              </a:rPr>
              <a:t> Winter School, CAPS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Kernels and OpenCL Programming Model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Dimension of </a:t>
            </a:r>
            <a:r>
              <a:rPr lang="en-US" altLang="ko-KR" dirty="0" err="1"/>
              <a:t>NDRange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indexSpace</a:t>
            </a:r>
            <a:r>
              <a:rPr lang="en-US" altLang="ko-KR" dirty="0"/>
              <a:t>[3]={1024, 1,1};</a:t>
            </a:r>
          </a:p>
          <a:p>
            <a:pPr marL="514350" indent="-457200"/>
            <a:r>
              <a:rPr lang="en-US" altLang="ko-KR" dirty="0"/>
              <a:t>Dimension of the work-group size:</a:t>
            </a:r>
          </a:p>
          <a:p>
            <a:pPr marL="5715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workgroupSize</a:t>
            </a:r>
            <a:r>
              <a:rPr lang="en-US" altLang="ko-KR" dirty="0"/>
              <a:t>[3]={64, 1,1};</a:t>
            </a:r>
          </a:p>
        </p:txBody>
      </p:sp>
    </p:spTree>
    <p:extLst>
      <p:ext uri="{BB962C8B-B14F-4D97-AF65-F5344CB8AC3E}">
        <p14:creationId xmlns:p14="http://schemas.microsoft.com/office/powerpoint/2010/main" val="357972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Platform model specifies one host  and one or more devices. The devices execute OpenCL kernels. 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93305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67944" y="3140968"/>
            <a:ext cx="309634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0" y="3645024"/>
            <a:ext cx="1944216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08267" y="3897052"/>
            <a:ext cx="21602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PE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156448" y="3896461"/>
            <a:ext cx="21602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PE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132009" y="3892948"/>
            <a:ext cx="21602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PE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23140" y="3131386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Device 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638084"/>
            <a:ext cx="141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lt"/>
              </a:rPr>
              <a:t>Compute Unit</a:t>
            </a:r>
            <a:endParaRPr lang="ko-KR" altLang="en-US" sz="1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4460" y="4437112"/>
            <a:ext cx="72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9119" y="5229200"/>
            <a:ext cx="1087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lt"/>
              </a:rPr>
              <a:t>Device 1,….</a:t>
            </a:r>
            <a:endParaRPr lang="ko-KR" altLang="en-US" sz="1000" dirty="0">
              <a:latin typeface="+mn-lt"/>
            </a:endParaRPr>
          </a:p>
        </p:txBody>
      </p:sp>
      <p:cxnSp>
        <p:nvCxnSpPr>
          <p:cNvPr id="17" name="직선 화살표 연결선 16"/>
          <p:cNvCxnSpPr>
            <a:stCxn id="4" idx="3"/>
          </p:cNvCxnSpPr>
          <p:nvPr/>
        </p:nvCxnSpPr>
        <p:spPr>
          <a:xfrm>
            <a:off x="2987824" y="4185084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15" idx="1"/>
          </p:cNvCxnSpPr>
          <p:nvPr/>
        </p:nvCxnSpPr>
        <p:spPr>
          <a:xfrm>
            <a:off x="2987824" y="4185084"/>
            <a:ext cx="1261295" cy="1167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6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for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clGetPlatformIDs</a:t>
            </a:r>
            <a:r>
              <a:rPr lang="en-US" altLang="ko-KR" sz="2800" dirty="0">
                <a:solidFill>
                  <a:srgbClr val="FF0000"/>
                </a:solidFill>
              </a:rPr>
              <a:t>( );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clGetDeviceIDs</a:t>
            </a:r>
            <a:r>
              <a:rPr lang="en-US" altLang="ko-KR" sz="2800" dirty="0">
                <a:solidFill>
                  <a:srgbClr val="FF0000"/>
                </a:solidFill>
              </a:rPr>
              <a:t>( );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0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5" y="332656"/>
            <a:ext cx="7871181" cy="55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5517232"/>
            <a:ext cx="439248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From [</a:t>
            </a:r>
            <a:r>
              <a:rPr lang="en-US" altLang="ko-KR" sz="1100" dirty="0" err="1">
                <a:latin typeface="+mn-lt"/>
              </a:rPr>
              <a:t>OpenCl</a:t>
            </a:r>
            <a:r>
              <a:rPr lang="en-US" altLang="ko-KR" sz="1100" dirty="0">
                <a:latin typeface="+mn-lt"/>
              </a:rPr>
              <a:t> Introduction, PRACE/</a:t>
            </a:r>
            <a:r>
              <a:rPr lang="en-US" altLang="ko-KR" sz="1100" dirty="0" err="1">
                <a:latin typeface="+mn-lt"/>
              </a:rPr>
              <a:t>LinkSCEEM</a:t>
            </a:r>
            <a:r>
              <a:rPr lang="en-US" altLang="ko-KR" sz="1100" dirty="0">
                <a:latin typeface="+mn-lt"/>
              </a:rPr>
              <a:t> Winter School, CAPS]</a:t>
            </a:r>
            <a:endParaRPr lang="ko-KR" altLang="en-US" sz="1100" dirty="0">
              <a:latin typeface="+mn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4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95" y="1626269"/>
            <a:ext cx="64500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67944" y="6165304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From [</a:t>
            </a:r>
            <a:r>
              <a:rPr lang="en-US" altLang="ko-KR" sz="1200" dirty="0" err="1">
                <a:latin typeface="+mn-lt"/>
              </a:rPr>
              <a:t>OpenCl</a:t>
            </a:r>
            <a:r>
              <a:rPr lang="en-US" altLang="ko-KR" sz="1200" dirty="0">
                <a:latin typeface="+mn-lt"/>
              </a:rPr>
              <a:t> Introduction, PRACE/</a:t>
            </a:r>
            <a:r>
              <a:rPr lang="en-US" altLang="ko-KR" sz="1200" dirty="0" err="1">
                <a:latin typeface="+mn-lt"/>
              </a:rPr>
              <a:t>LinkSCEEM</a:t>
            </a:r>
            <a:r>
              <a:rPr lang="en-US" altLang="ko-KR" sz="1200" dirty="0">
                <a:latin typeface="+mn-lt"/>
              </a:rPr>
              <a:t> Winter School, CAPS]</a:t>
            </a:r>
            <a:endParaRPr lang="ko-KR" altLang="en-US" sz="1200" dirty="0">
              <a:latin typeface="+mn-lt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996952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cause it should support various architecture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278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 Memory 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91" y="1666874"/>
            <a:ext cx="5396197" cy="406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9792" y="5805264"/>
            <a:ext cx="576064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From [</a:t>
            </a:r>
            <a:r>
              <a:rPr lang="en-US" altLang="ko-KR" sz="1100" dirty="0" err="1">
                <a:latin typeface="+mn-lt"/>
              </a:rPr>
              <a:t>OpenCl</a:t>
            </a:r>
            <a:r>
              <a:rPr lang="en-US" altLang="ko-KR" sz="1100" dirty="0">
                <a:latin typeface="+mn-lt"/>
              </a:rPr>
              <a:t> Introduction, PRACE/</a:t>
            </a:r>
            <a:r>
              <a:rPr lang="en-US" altLang="ko-KR" sz="1100" dirty="0" err="1">
                <a:latin typeface="+mn-lt"/>
              </a:rPr>
              <a:t>LinkSCEEM</a:t>
            </a:r>
            <a:r>
              <a:rPr lang="en-US" altLang="ko-KR" sz="1100" dirty="0">
                <a:latin typeface="+mn-lt"/>
              </a:rPr>
              <a:t> Winter School, CAPS]</a:t>
            </a:r>
            <a:endParaRPr lang="ko-KR" altLang="en-US" sz="1100" dirty="0">
              <a:latin typeface="+mn-lt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43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Compute Unit can be CPU cores, DSPs, or FPGAs.</a:t>
            </a:r>
          </a:p>
          <a:p>
            <a:r>
              <a:rPr lang="en-US" altLang="ko-KR" dirty="0"/>
              <a:t>Each compute unit consists of one or more PEs, which corresponds to SPs in CUDA.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2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u="sng" dirty="0">
                <a:solidFill>
                  <a:srgbClr val="00B050"/>
                </a:solidFill>
              </a:rPr>
              <a:t>OpenCL</a:t>
            </a:r>
            <a:r>
              <a:rPr lang="en-US" altLang="ko-KR" sz="2400" b="1" dirty="0"/>
              <a:t>			</a:t>
            </a:r>
            <a:r>
              <a:rPr lang="en-US" altLang="ko-KR" sz="2400" b="1" u="sng" dirty="0">
                <a:solidFill>
                  <a:srgbClr val="00B0F0"/>
                </a:solidFill>
              </a:rPr>
              <a:t>CUDA</a:t>
            </a:r>
            <a:endParaRPr lang="en-US" altLang="ko-KR" sz="2400" b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Global Memory		Global Memory</a:t>
            </a:r>
          </a:p>
          <a:p>
            <a:pPr marL="0" indent="0">
              <a:buNone/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00B050"/>
                </a:solidFill>
              </a:rPr>
              <a:t>__global</a:t>
            </a:r>
          </a:p>
          <a:p>
            <a:pPr marL="0" indent="0">
              <a:buNone/>
            </a:pPr>
            <a:r>
              <a:rPr lang="en-US" altLang="ko-KR" sz="2400" b="1" dirty="0"/>
              <a:t>Constant Memory		Constant Memory</a:t>
            </a:r>
          </a:p>
          <a:p>
            <a:pPr marL="0" indent="0">
              <a:buNone/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00B050"/>
                </a:solidFill>
              </a:rPr>
              <a:t>__constant</a:t>
            </a:r>
          </a:p>
          <a:p>
            <a:pPr marL="0" indent="0">
              <a:buNone/>
            </a:pPr>
            <a:r>
              <a:rPr lang="en-US" altLang="ko-KR" sz="2400" b="1" dirty="0"/>
              <a:t>Local Memory			Shared Memory</a:t>
            </a:r>
          </a:p>
          <a:p>
            <a:pPr marL="0" indent="0">
              <a:buNone/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00B050"/>
                </a:solidFill>
              </a:rPr>
              <a:t>__local</a:t>
            </a:r>
          </a:p>
          <a:p>
            <a:pPr marL="0" indent="0">
              <a:buNone/>
            </a:pPr>
            <a:r>
              <a:rPr lang="en-US" altLang="ko-KR" sz="2400" b="1" dirty="0"/>
              <a:t>Private Memory		Registers and </a:t>
            </a:r>
          </a:p>
          <a:p>
            <a:pPr marL="0" indent="0">
              <a:buNone/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00B050"/>
                </a:solidFill>
              </a:rPr>
              <a:t>__private	</a:t>
            </a:r>
            <a:r>
              <a:rPr lang="en-US" altLang="ko-KR" sz="2400" b="1" dirty="0"/>
              <a:t>		Local Memory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163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OpenCL</a:t>
            </a:r>
            <a:r>
              <a:rPr lang="en-US" altLang="ko-KR" dirty="0"/>
              <a:t> Global  Memory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800" dirty="0"/>
              <a:t>OpenCL defines 3 types of global memory objects: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Buffers, images, and pipes.</a:t>
            </a:r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US" altLang="ko-KR" sz="2800" dirty="0"/>
              <a:t>Buffers:</a:t>
            </a:r>
          </a:p>
          <a:p>
            <a:pPr marL="57150" indent="0">
              <a:buNone/>
            </a:pPr>
            <a:r>
              <a:rPr lang="en-US" altLang="ko-KR" sz="2800" dirty="0"/>
              <a:t>	Buffers are equivalent to arrays in C created 	using </a:t>
            </a:r>
            <a:r>
              <a:rPr lang="en-US" altLang="ko-KR" sz="2800" dirty="0" err="1"/>
              <a:t>malloc</a:t>
            </a:r>
            <a:r>
              <a:rPr lang="en-US" altLang="ko-KR" sz="2800" dirty="0"/>
              <a:t>(), where data elements are stored 	contiguously in memory.</a:t>
            </a:r>
          </a:p>
          <a:p>
            <a:pPr marL="5715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	</a:t>
            </a:r>
            <a:r>
              <a:rPr lang="en-US" altLang="ko-KR" sz="2800" dirty="0" err="1">
                <a:solidFill>
                  <a:srgbClr val="FF0000"/>
                </a:solidFill>
              </a:rPr>
              <a:t>cl_mem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clCreateBuffer</a:t>
            </a:r>
            <a:r>
              <a:rPr lang="en-US" altLang="ko-KR" sz="2800" dirty="0">
                <a:solidFill>
                  <a:srgbClr val="FF0000"/>
                </a:solidFill>
              </a:rPr>
              <a:t>() </a:t>
            </a:r>
            <a:r>
              <a:rPr lang="en-US" altLang="ko-KR" sz="2800" dirty="0"/>
              <a:t>allocates space for the 	buffer and returns a memory object. It is similar to 	</a:t>
            </a:r>
            <a:r>
              <a:rPr lang="en-US" altLang="ko-KR" sz="2800" dirty="0" err="1"/>
              <a:t>malloc</a:t>
            </a:r>
            <a:r>
              <a:rPr lang="en-US" altLang="ko-KR" sz="2800" dirty="0"/>
              <a:t> in C.</a:t>
            </a:r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903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659"/>
            <a:ext cx="8229600" cy="960438"/>
          </a:xfrm>
        </p:spPr>
        <p:txBody>
          <a:bodyPr/>
          <a:lstStyle/>
          <a:p>
            <a:r>
              <a:rPr lang="en-US" altLang="ko-KR" dirty="0"/>
              <a:t>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Image objects ,in the __global memory </a:t>
            </a:r>
            <a:r>
              <a:rPr lang="en-US" altLang="ko-KR" dirty="0" err="1"/>
              <a:t>space,are</a:t>
            </a:r>
            <a:r>
              <a:rPr lang="en-US" altLang="ko-KR" dirty="0"/>
              <a:t> treated differently from buffers.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Image objects can be 1D,2D or 3D and are specified using the </a:t>
            </a:r>
            <a:r>
              <a:rPr lang="en-US" altLang="ko-KR" b="1" i="1" dirty="0"/>
              <a:t>image1d_t, image2d_t, </a:t>
            </a:r>
            <a:r>
              <a:rPr lang="en-US" altLang="ko-KR" dirty="0"/>
              <a:t>or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b="1" i="1" dirty="0"/>
              <a:t>image3d_t</a:t>
            </a:r>
            <a:r>
              <a:rPr lang="en-US" altLang="ko-KR" dirty="0"/>
              <a:t> </a:t>
            </a:r>
            <a:r>
              <a:rPr lang="en-US" altLang="ko-KR" b="1" dirty="0"/>
              <a:t>type qualifiers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It is an OpenCL memory object that abstract the storage of physical data to allow device-specific optimizations. It is to allow the hardware to take advantage of spatial </a:t>
            </a:r>
            <a:r>
              <a:rPr lang="en-US" altLang="ko-KR" dirty="0" err="1"/>
              <a:t>locatlity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cl_mem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clCreateImage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62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Motivation of OpenCL:</a:t>
            </a:r>
          </a:p>
          <a:p>
            <a:pPr marL="0" indent="0">
              <a:buNone/>
            </a:pPr>
            <a:r>
              <a:rPr lang="en-US" altLang="ko-KR" sz="2400" dirty="0"/>
              <a:t>	To standardize development platform for the fast growing 	parallel computing. It is to support heterogeneous 	computing environment with CPU and GPUs.</a:t>
            </a:r>
          </a:p>
          <a:p>
            <a:r>
              <a:rPr lang="en-US" altLang="ko-KR" sz="2400" dirty="0"/>
              <a:t>For shared memory type multiprocessor: </a:t>
            </a:r>
            <a:r>
              <a:rPr lang="en-US" altLang="ko-KR" sz="2400" dirty="0" err="1"/>
              <a:t>openMP</a:t>
            </a:r>
            <a:endParaRPr lang="en-US" altLang="ko-KR" sz="2400" dirty="0"/>
          </a:p>
          <a:p>
            <a:r>
              <a:rPr lang="en-US" altLang="ko-KR" sz="2400" dirty="0"/>
              <a:t>It was initiated by Apple and managed by </a:t>
            </a:r>
            <a:r>
              <a:rPr lang="en-US" altLang="ko-KR" sz="2400" dirty="0" err="1"/>
              <a:t>Khronos</a:t>
            </a:r>
            <a:r>
              <a:rPr lang="en-US" altLang="ko-KR" sz="2400" dirty="0"/>
              <a:t> Group that manages the OpenGL standard. </a:t>
            </a:r>
          </a:p>
          <a:p>
            <a:r>
              <a:rPr lang="en-US" altLang="ko-KR" sz="2400" dirty="0"/>
              <a:t>OpenCL supports AMD/ATI, NVIDIA GPUs, X86 CPUS,DSPs, and FPGAs.</a:t>
            </a:r>
          </a:p>
          <a:p>
            <a:r>
              <a:rPr lang="en-US" altLang="ko-KR" sz="2400" dirty="0" err="1"/>
              <a:t>cuda</a:t>
            </a:r>
            <a:r>
              <a:rPr lang="en-US" altLang="ko-KR" sz="2400" dirty="0"/>
              <a:t> – only supports </a:t>
            </a:r>
            <a:r>
              <a:rPr lang="en-US" altLang="ko-KR" sz="2400" dirty="0" err="1"/>
              <a:t>nvidia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813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Pipe:</a:t>
            </a:r>
          </a:p>
          <a:p>
            <a:pPr marL="0" indent="0">
              <a:buNone/>
            </a:pPr>
            <a:r>
              <a:rPr lang="en-US" altLang="ko-KR" dirty="0"/>
              <a:t>	 It is for an ordered sequence of data that are stored on the basis of FIFO.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cl_mem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clCreatePipe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8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OpenCL kernel:</a:t>
            </a:r>
          </a:p>
          <a:p>
            <a:pPr marL="0" indent="0">
              <a:buNone/>
            </a:pPr>
            <a:r>
              <a:rPr lang="en-US" altLang="ko-KR" sz="2800" dirty="0"/>
              <a:t>  __kernel function( ) {…..}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CUDA kernel:</a:t>
            </a:r>
          </a:p>
          <a:p>
            <a:pPr marL="0" indent="0">
              <a:buNone/>
            </a:pPr>
            <a:r>
              <a:rPr lang="en-US" altLang="ko-KR" sz="2800" dirty="0"/>
              <a:t>  __global__ function( ) { …}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736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//C language</a:t>
            </a:r>
          </a:p>
          <a:p>
            <a:pPr marL="0" indent="0">
              <a:buNone/>
            </a:pPr>
            <a:r>
              <a:rPr lang="en-US" altLang="ko-KR" sz="2400" b="1" dirty="0"/>
              <a:t>void </a:t>
            </a:r>
            <a:r>
              <a:rPr lang="en-US" altLang="ko-KR" sz="2400" b="1" dirty="0" err="1"/>
              <a:t>c_mul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n, float *A, float *B, float *C) 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	for(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=0;i&lt;n;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 C[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*B[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//OpenCL</a:t>
            </a:r>
          </a:p>
          <a:p>
            <a:pPr marL="0" indent="0">
              <a:buNone/>
            </a:pPr>
            <a:r>
              <a:rPr lang="en-US" altLang="ko-KR" sz="2400" b="1" dirty="0"/>
              <a:t>__kernel void </a:t>
            </a:r>
            <a:r>
              <a:rPr lang="en-US" altLang="ko-KR" sz="2400" b="1" dirty="0" err="1"/>
              <a:t>cl_mul</a:t>
            </a:r>
            <a:r>
              <a:rPr lang="en-US" altLang="ko-KR" sz="2400" b="1" dirty="0"/>
              <a:t>(__global float *A, __global float *B, __global float *C)</a:t>
            </a:r>
          </a:p>
          <a:p>
            <a:pPr marL="0" indent="0">
              <a:buNone/>
            </a:pPr>
            <a:r>
              <a:rPr lang="en-US" altLang="ko-KR" sz="2400" b="1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id=</a:t>
            </a:r>
            <a:r>
              <a:rPr lang="en-US" altLang="ko-KR" sz="2400" dirty="0" err="1"/>
              <a:t>get_global_id</a:t>
            </a:r>
            <a:r>
              <a:rPr lang="en-US" altLang="ko-KR" sz="2400" dirty="0"/>
              <a:t>(0);</a:t>
            </a:r>
          </a:p>
          <a:p>
            <a:pPr marL="0" indent="0">
              <a:buNone/>
            </a:pPr>
            <a:r>
              <a:rPr lang="en-US" altLang="ko-KR" sz="2400" dirty="0"/>
              <a:t>	C[id]=A[id]*B[id];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797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Creating a kernel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1.The source code of a program is turned into a program objects by the API,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clCreateProgramWithSource</a:t>
            </a:r>
            <a:r>
              <a:rPr lang="en-US" altLang="ko-KR" sz="2400" b="1" i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2400" dirty="0"/>
              <a:t>2.Compile it,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clBuildProgram</a:t>
            </a:r>
            <a:r>
              <a:rPr lang="en-US" altLang="ko-KR" sz="2400" b="1" i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2400" dirty="0"/>
              <a:t>3.Kernel created,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cl_kernel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clCreateKernel</a:t>
            </a:r>
            <a:r>
              <a:rPr lang="en-US" altLang="ko-KR" sz="2400" b="1" i="1" dirty="0">
                <a:solidFill>
                  <a:srgbClr val="FF0000"/>
                </a:solidFill>
              </a:rPr>
              <a:t>(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cl_program</a:t>
            </a:r>
            <a:r>
              <a:rPr lang="en-US" altLang="ko-KR" sz="2400" b="1" i="1" dirty="0">
                <a:solidFill>
                  <a:srgbClr val="FF0000"/>
                </a:solidFill>
              </a:rPr>
              <a:t> program,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const</a:t>
            </a:r>
            <a:r>
              <a:rPr lang="en-US" altLang="ko-KR" sz="2400" b="1" i="1" dirty="0">
                <a:solidFill>
                  <a:srgbClr val="FF0000"/>
                </a:solidFill>
              </a:rPr>
              <a:t> char *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kernel_name</a:t>
            </a:r>
            <a:r>
              <a:rPr lang="en-US" altLang="ko-KR" sz="2400" b="1" i="1" dirty="0">
                <a:solidFill>
                  <a:srgbClr val="FF0000"/>
                </a:solidFill>
              </a:rPr>
              <a:t>,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cl_int</a:t>
            </a:r>
            <a:r>
              <a:rPr lang="en-US" altLang="ko-KR" sz="2400" b="1" i="1" dirty="0">
                <a:solidFill>
                  <a:srgbClr val="FF0000"/>
                </a:solidFill>
              </a:rPr>
              <a:t> *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errcode_ret</a:t>
            </a:r>
            <a:r>
              <a:rPr lang="en-US" altLang="ko-KR" sz="2400" b="1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/>
              <a:t>4.Set kernel arguments,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cl_int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clSetKernelArg</a:t>
            </a:r>
            <a:r>
              <a:rPr lang="en-US" altLang="ko-KR" sz="2400" b="1" i="1" dirty="0">
                <a:solidFill>
                  <a:srgbClr val="FF0000"/>
                </a:solidFill>
              </a:rPr>
              <a:t>(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cl_kernel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kernel,cl_uint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arg_index</a:t>
            </a:r>
            <a:r>
              <a:rPr lang="en-US" altLang="ko-KR" sz="2400" b="1" i="1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size_t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arg_size</a:t>
            </a:r>
            <a:r>
              <a:rPr lang="en-US" altLang="ko-KR" sz="2400" b="1" i="1" dirty="0">
                <a:solidFill>
                  <a:srgbClr val="FF0000"/>
                </a:solidFill>
              </a:rPr>
              <a:t>,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const</a:t>
            </a:r>
            <a:r>
              <a:rPr lang="en-US" altLang="ko-KR" sz="2400" b="1" i="1" dirty="0">
                <a:solidFill>
                  <a:srgbClr val="FF0000"/>
                </a:solidFill>
              </a:rPr>
              <a:t> void *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arg_value</a:t>
            </a:r>
            <a:r>
              <a:rPr lang="en-US" altLang="ko-KR" sz="2400" b="1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/>
              <a:t>5. Execute a kernel on a device,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cl_int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clEnqueueNDRangeKernel</a:t>
            </a:r>
            <a:r>
              <a:rPr lang="en-US" altLang="ko-KR" sz="2400" b="1" i="1" dirty="0">
                <a:solidFill>
                  <a:srgbClr val="FF0000"/>
                </a:solidFill>
              </a:rPr>
              <a:t>();</a:t>
            </a:r>
            <a:endParaRPr lang="ko-KR" altLang="en-US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82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In order to execute a kernel on a device, a context must be configured.  That enables the host to pass commands and data to the device.</a:t>
            </a:r>
          </a:p>
          <a:p>
            <a:r>
              <a:rPr lang="en-US" altLang="ko-KR" sz="2400" dirty="0"/>
              <a:t>Context:</a:t>
            </a:r>
          </a:p>
          <a:p>
            <a:pPr marL="0" indent="0">
              <a:buNone/>
            </a:pPr>
            <a:r>
              <a:rPr lang="en-US" altLang="ko-KR" sz="2400" dirty="0"/>
              <a:t> A context is an abstract environment within which coordination and memory management for kernel execution is well defined.</a:t>
            </a:r>
          </a:p>
        </p:txBody>
      </p:sp>
    </p:spTree>
    <p:extLst>
      <p:ext uri="{BB962C8B-B14F-4D97-AF65-F5344CB8AC3E}">
        <p14:creationId xmlns:p14="http://schemas.microsoft.com/office/powerpoint/2010/main" val="193276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To execute an </a:t>
            </a:r>
            <a:r>
              <a:rPr lang="en-US" altLang="ko-KR" sz="2400" dirty="0" err="1"/>
              <a:t>openCL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prgram</a:t>
            </a:r>
            <a:r>
              <a:rPr lang="en-US" altLang="ko-KR" sz="2400" dirty="0"/>
              <a:t> we need,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context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program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command Queues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Write to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Execute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Read from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Release resources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89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7248" y="1097124"/>
            <a:ext cx="6779128" cy="5572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95736" y="1700808"/>
            <a:ext cx="38164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Queue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67744" y="2636912"/>
            <a:ext cx="3816424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39752" y="3717032"/>
            <a:ext cx="1296144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72000" y="3717032"/>
            <a:ext cx="1296144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39752" y="4725144"/>
            <a:ext cx="1296144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72000" y="4725144"/>
            <a:ext cx="1296144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83768" y="5661248"/>
            <a:ext cx="100811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</a:p>
          <a:p>
            <a:pPr algn="ctr"/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52612" y="5813648"/>
            <a:ext cx="100811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 Buffer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44008" y="5713221"/>
            <a:ext cx="100811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 Buffer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77248" y="1097124"/>
            <a:ext cx="159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Context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06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76064"/>
          </a:xfrm>
        </p:spPr>
        <p:txBody>
          <a:bodyPr/>
          <a:lstStyle/>
          <a:p>
            <a:r>
              <a:rPr lang="en-US" altLang="ko-KR" dirty="0"/>
              <a:t>API to create a context</a:t>
            </a:r>
            <a:br>
              <a:rPr lang="en-US" altLang="ko-KR" u="sng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cl_context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</a:rPr>
              <a:t>clCreateContext</a:t>
            </a:r>
            <a:r>
              <a:rPr lang="en-US" altLang="ko-KR" sz="2000" b="1" dirty="0"/>
              <a:t>( </a:t>
            </a:r>
          </a:p>
          <a:p>
            <a:pPr marL="0" indent="0"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cl_context_properties</a:t>
            </a:r>
            <a:r>
              <a:rPr lang="en-US" altLang="ko-KR" sz="2000" dirty="0"/>
              <a:t> *properties,</a:t>
            </a:r>
          </a:p>
          <a:p>
            <a:pPr marL="0" indent="0">
              <a:buNone/>
            </a:pPr>
            <a:r>
              <a:rPr lang="en-US" altLang="ko-KR" sz="2000" dirty="0" err="1"/>
              <a:t>cl_uint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num_devices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cl_device_id</a:t>
            </a:r>
            <a:r>
              <a:rPr lang="en-US" altLang="ko-KR" sz="2000" dirty="0"/>
              <a:t> *devices,</a:t>
            </a:r>
          </a:p>
          <a:p>
            <a:pPr marL="0" indent="0">
              <a:buNone/>
            </a:pPr>
            <a:r>
              <a:rPr lang="en-US" altLang="ko-KR" sz="2000" dirty="0"/>
              <a:t>void (CL_CALLBACK *</a:t>
            </a:r>
            <a:r>
              <a:rPr lang="en-US" altLang="ko-KR" sz="2000" dirty="0" err="1"/>
              <a:t>pfn_notify</a:t>
            </a:r>
            <a:r>
              <a:rPr lang="en-US" altLang="ko-KR" sz="2000" dirty="0"/>
              <a:t>)(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char *</a:t>
            </a:r>
            <a:r>
              <a:rPr lang="en-US" altLang="ko-KR" sz="2000" dirty="0" err="1"/>
              <a:t>errinfo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void *</a:t>
            </a:r>
            <a:r>
              <a:rPr lang="en-US" altLang="ko-KR" sz="2000" dirty="0" err="1"/>
              <a:t>private_info,size_t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cb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void *</a:t>
            </a:r>
            <a:r>
              <a:rPr lang="en-US" altLang="ko-KR" sz="2000" dirty="0" err="1"/>
              <a:t>user_data</a:t>
            </a:r>
            <a:r>
              <a:rPr lang="en-US" altLang="ko-KR" sz="2000" dirty="0"/>
              <a:t>),</a:t>
            </a:r>
          </a:p>
          <a:p>
            <a:pPr marL="0" indent="0">
              <a:buNone/>
            </a:pPr>
            <a:r>
              <a:rPr lang="en-US" altLang="ko-KR" sz="2000" dirty="0"/>
              <a:t>void *</a:t>
            </a:r>
            <a:r>
              <a:rPr lang="en-US" altLang="ko-KR" sz="2000" dirty="0" err="1"/>
              <a:t>user_data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 err="1"/>
              <a:t>cl_int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errcode_ret</a:t>
            </a:r>
            <a:r>
              <a:rPr lang="en-US" altLang="ko-KR" sz="2000" b="1" dirty="0"/>
              <a:t>); </a:t>
            </a:r>
            <a:r>
              <a:rPr lang="en-US" altLang="ko-KR" sz="2000" dirty="0"/>
              <a:t>  or</a:t>
            </a: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</a:rPr>
              <a:t>clCreateContextFromType</a:t>
            </a:r>
            <a:r>
              <a:rPr lang="en-US" altLang="ko-KR" sz="2000" b="1" dirty="0">
                <a:solidFill>
                  <a:srgbClr val="FF0000"/>
                </a:solidFill>
              </a:rPr>
              <a:t>();</a:t>
            </a:r>
            <a:r>
              <a:rPr lang="en-US" altLang="ko-KR" sz="2000" dirty="0">
                <a:solidFill>
                  <a:srgbClr val="FF0000"/>
                </a:solidFill>
              </a:rPr>
              <a:t>//</a:t>
            </a:r>
            <a:r>
              <a:rPr lang="en-US" altLang="ko-KR" sz="2000" dirty="0"/>
              <a:t>to create a context that automatically includes all devices of the specified type(</a:t>
            </a:r>
            <a:r>
              <a:rPr lang="en-US" altLang="ko-KR" sz="2000" dirty="0" err="1"/>
              <a:t>CPUs,GPUs</a:t>
            </a:r>
            <a:r>
              <a:rPr lang="en-US" altLang="ko-KR" sz="2000" dirty="0"/>
              <a:t> and all devices).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To query information of a system</a:t>
            </a: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</a:rPr>
              <a:t>clGetContextInfo</a:t>
            </a:r>
            <a:r>
              <a:rPr lang="en-US" altLang="ko-KR" sz="2000" b="1" dirty="0">
                <a:solidFill>
                  <a:srgbClr val="FF0000"/>
                </a:solidFill>
              </a:rPr>
              <a:t>( );</a:t>
            </a:r>
            <a:endParaRPr lang="ko-KR" alt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dirty="0">
              <a:solidFill>
                <a:srgbClr val="00B0F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00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 Queues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ko-KR" sz="2400" dirty="0"/>
              <a:t>The execution model specifies that devices perform tasks based on commands which are sent from the host to the device.</a:t>
            </a:r>
          </a:p>
          <a:p>
            <a:r>
              <a:rPr lang="en-US" altLang="ko-KR" sz="2400" dirty="0"/>
              <a:t>Commands: </a:t>
            </a:r>
          </a:p>
          <a:p>
            <a:pPr marL="0" indent="0">
              <a:buNone/>
            </a:pPr>
            <a:r>
              <a:rPr lang="en-US" altLang="ko-KR" sz="2400" dirty="0"/>
              <a:t>	Executing kernels, data transfers and synchronization.</a:t>
            </a:r>
          </a:p>
          <a:p>
            <a:r>
              <a:rPr lang="en-US" altLang="ko-KR" sz="2400" dirty="0"/>
              <a:t>Command queue:</a:t>
            </a:r>
          </a:p>
          <a:p>
            <a:pPr marL="0" indent="0">
              <a:buNone/>
            </a:pPr>
            <a:r>
              <a:rPr lang="en-US" altLang="ko-KR" sz="2400" dirty="0"/>
              <a:t>	The host uses to request action by a device.</a:t>
            </a:r>
          </a:p>
          <a:p>
            <a:r>
              <a:rPr lang="en-US" altLang="ko-KR" sz="2400" dirty="0"/>
              <a:t>When the host decided to work with a device, one command queue should be created per device.</a:t>
            </a:r>
          </a:p>
          <a:p>
            <a:pPr marL="0" indent="0">
              <a:buNone/>
            </a:pPr>
            <a:r>
              <a:rPr lang="en-US" altLang="ko-KR" sz="2400" b="1" u="sng" dirty="0"/>
              <a:t>Command-queue creation: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cl_command_queue</a:t>
            </a:r>
            <a:endParaRPr lang="en-US" altLang="ko-KR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clCreateCommandQueueWithProperties</a:t>
            </a:r>
            <a:r>
              <a:rPr lang="en-US" altLang="ko-KR" sz="2400" b="1" i="1" dirty="0">
                <a:solidFill>
                  <a:srgbClr val="FF0000"/>
                </a:solidFill>
              </a:rPr>
              <a:t>(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cl_context</a:t>
            </a:r>
            <a:r>
              <a:rPr lang="en-US" altLang="ko-KR" sz="2400" b="1" i="1" dirty="0">
                <a:solidFill>
                  <a:srgbClr val="FF0000"/>
                </a:solidFill>
              </a:rPr>
              <a:t> context,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cl_device_id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device,cl_command_queue_properties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properties,cl_int</a:t>
            </a:r>
            <a:r>
              <a:rPr lang="en-US" altLang="ko-KR" sz="2400" b="1" i="1" dirty="0">
                <a:solidFill>
                  <a:srgbClr val="FF0000"/>
                </a:solidFill>
              </a:rPr>
              <a:t> *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errcode_ret</a:t>
            </a:r>
            <a:r>
              <a:rPr lang="en-US" altLang="ko-KR" sz="2400" b="1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74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6691219" cy="583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7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History of OpenCL and Multicore Processors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2001: IBM Power4 , the first multicore processor.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2005: AMD Athlon64, Intel Pentium D, the first multicore 	processors for desktop computers.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June 2008: OpenCL Working Group formed.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b="1" dirty="0"/>
              <a:t>Dec. 2008: OpenCL ver.1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b="1" dirty="0"/>
              <a:t>April. 2009: NVIDIA releases OpenCL SDK </a:t>
            </a:r>
            <a:r>
              <a:rPr lang="en-US" altLang="ko-KR" sz="2400" dirty="0"/>
              <a:t>for NVIDIA 	graphics cards.</a:t>
            </a:r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US" altLang="ko-KR" sz="2400" dirty="0"/>
              <a:t>Aug. 2009:ATI(now AMD) OpenCL SDK for ATI graphics cards,</a:t>
            </a:r>
          </a:p>
          <a:p>
            <a:pPr marL="57150" indent="0">
              <a:buNone/>
            </a:pPr>
            <a:r>
              <a:rPr lang="en-US" altLang="ko-KR" sz="2400" dirty="0"/>
              <a:t>           Apple OpenCL support for </a:t>
            </a:r>
            <a:r>
              <a:rPr lang="en-US" altLang="ko-KR" sz="2400" dirty="0" err="1"/>
              <a:t>MacOs</a:t>
            </a:r>
            <a:r>
              <a:rPr lang="en-US" altLang="ko-KR" sz="2400" dirty="0"/>
              <a:t>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ko-KR" sz="2400" dirty="0"/>
              <a:t>June 2010: OpenCL ver.1.1.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ko-KR" sz="2400" b="1" dirty="0"/>
              <a:t>CUDA C introduced in 2007 </a:t>
            </a:r>
            <a:r>
              <a:rPr lang="en-US" altLang="ko-KR" sz="2400" dirty="0"/>
              <a:t>by NVIDIA.</a:t>
            </a:r>
          </a:p>
          <a:p>
            <a:pPr marL="5715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6688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 </a:t>
            </a:r>
            <a:r>
              <a:rPr lang="en-US" altLang="ko-KR" dirty="0" err="1"/>
              <a:t>HtoD</a:t>
            </a:r>
            <a:r>
              <a:rPr lang="en-US" altLang="ko-KR" dirty="0"/>
              <a:t> and </a:t>
            </a:r>
            <a:r>
              <a:rPr lang="en-US" altLang="ko-KR" dirty="0" err="1"/>
              <a:t>DtoH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Request the device to send  data to the host: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clEnqueueReadBuffer</a:t>
            </a:r>
            <a:r>
              <a:rPr lang="en-US" altLang="ko-KR" sz="2800" dirty="0">
                <a:solidFill>
                  <a:srgbClr val="FF0000"/>
                </a:solidFill>
              </a:rPr>
              <a:t>();</a:t>
            </a:r>
            <a:endParaRPr lang="en-US" altLang="ko-KR" sz="2800" dirty="0"/>
          </a:p>
          <a:p>
            <a:r>
              <a:rPr lang="en-US" altLang="ko-KR" sz="2800" dirty="0"/>
              <a:t>Request that a kernel is executed on the device: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clEnqueueNDRangeKernel</a:t>
            </a:r>
            <a:r>
              <a:rPr lang="en-US" altLang="ko-KR" sz="2800" dirty="0">
                <a:solidFill>
                  <a:srgbClr val="FF0000"/>
                </a:solidFill>
              </a:rPr>
              <a:t>();</a:t>
            </a:r>
            <a:endParaRPr lang="en-US" altLang="ko-KR" sz="2800" dirty="0"/>
          </a:p>
          <a:p>
            <a:r>
              <a:rPr lang="en-US" altLang="ko-KR" sz="2800" dirty="0"/>
              <a:t>Barrier Operations: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cl_int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clFlush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cl_command_queue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command_queue</a:t>
            </a:r>
            <a:r>
              <a:rPr lang="en-US" altLang="ko-KR" sz="2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/>
              <a:t>//Issues all previously queued OpenCL commands in a command-queue to the device associated with the //command-queue.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cl_int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clFinish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cl_command_queue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command_queue</a:t>
            </a:r>
            <a:r>
              <a:rPr lang="en-US" altLang="ko-KR" sz="2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/>
              <a:t>//Blocks until all previously queued OpenCL commands in a command-queue are issued to the associated //device and have completed.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73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Kernels and OpenCL Programming Model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void </a:t>
            </a:r>
            <a:r>
              <a:rPr lang="en-US" altLang="ko-KR" sz="2400" dirty="0" err="1"/>
              <a:t>c_mul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n, float *A, float *B, float *C)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	for(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=0;i&lt;n;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 C[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*B[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__kernel void </a:t>
            </a:r>
            <a:r>
              <a:rPr lang="en-US" altLang="ko-KR" sz="2400" dirty="0" err="1"/>
              <a:t>cl_mul</a:t>
            </a:r>
            <a:r>
              <a:rPr lang="en-US" altLang="ko-KR" sz="2400" dirty="0"/>
              <a:t>(__global float *A, __global float *B, __global float *C)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id=</a:t>
            </a:r>
            <a:r>
              <a:rPr lang="en-US" altLang="ko-KR" sz="2400" dirty="0" err="1"/>
              <a:t>get_global_id</a:t>
            </a:r>
            <a:r>
              <a:rPr lang="en-US" altLang="ko-KR" sz="2400" dirty="0"/>
              <a:t>(0);</a:t>
            </a:r>
          </a:p>
          <a:p>
            <a:pPr marL="0" indent="0">
              <a:buNone/>
            </a:pPr>
            <a:r>
              <a:rPr lang="en-US" altLang="ko-KR" sz="2400" dirty="0"/>
              <a:t>	C[id]=A[id]*B[id];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2940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Procedure to execute an OpenCL program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1.Discovering the platform and devices</a:t>
            </a:r>
          </a:p>
          <a:p>
            <a:pPr marL="0" indent="0">
              <a:buNone/>
            </a:pPr>
            <a:r>
              <a:rPr lang="en-US" altLang="ko-KR" sz="2400" dirty="0"/>
              <a:t>2.Creating a context</a:t>
            </a:r>
          </a:p>
          <a:p>
            <a:pPr marL="0" indent="0">
              <a:buNone/>
            </a:pPr>
            <a:r>
              <a:rPr lang="en-US" altLang="ko-KR" sz="2400" dirty="0"/>
              <a:t>3.Creating a command-queue per device</a:t>
            </a:r>
          </a:p>
          <a:p>
            <a:pPr marL="0" indent="0">
              <a:buNone/>
            </a:pPr>
            <a:r>
              <a:rPr lang="en-US" altLang="ko-KR" sz="2400" dirty="0"/>
              <a:t>4.Creating memory objects(buffers) to hold data</a:t>
            </a:r>
          </a:p>
          <a:p>
            <a:pPr marL="0" indent="0">
              <a:buNone/>
            </a:pPr>
            <a:r>
              <a:rPr lang="en-US" altLang="ko-KR" sz="2400" dirty="0"/>
              <a:t>5.Copying the input data onto device</a:t>
            </a:r>
          </a:p>
          <a:p>
            <a:pPr marL="0" indent="0">
              <a:buNone/>
            </a:pPr>
            <a:r>
              <a:rPr lang="en-US" altLang="ko-KR" sz="2400" dirty="0"/>
              <a:t>6.Creating and compiling a program from the OpenCL source code</a:t>
            </a:r>
          </a:p>
          <a:p>
            <a:pPr marL="0" indent="0">
              <a:buNone/>
            </a:pPr>
            <a:r>
              <a:rPr lang="en-US" altLang="ko-KR" sz="2400" dirty="0"/>
              <a:t>7.Extracting the kernel from the program</a:t>
            </a:r>
          </a:p>
          <a:p>
            <a:pPr marL="0" indent="0">
              <a:buNone/>
            </a:pPr>
            <a:r>
              <a:rPr lang="en-US" altLang="ko-KR" sz="2400" dirty="0"/>
              <a:t>8.Executing the kernel</a:t>
            </a:r>
          </a:p>
          <a:p>
            <a:pPr marL="0" indent="0">
              <a:buNone/>
            </a:pPr>
            <a:r>
              <a:rPr lang="en-US" altLang="ko-KR" sz="2400" dirty="0"/>
              <a:t>9.Copying output data back to the host</a:t>
            </a:r>
          </a:p>
          <a:p>
            <a:pPr marL="0" indent="0">
              <a:buNone/>
            </a:pPr>
            <a:r>
              <a:rPr lang="en-US" altLang="ko-KR" sz="2400" dirty="0"/>
              <a:t>10.Releasing the </a:t>
            </a:r>
            <a:r>
              <a:rPr lang="en-US" altLang="ko-KR" sz="2400" dirty="0" err="1"/>
              <a:t>OpenCl</a:t>
            </a:r>
            <a:r>
              <a:rPr lang="en-US" altLang="ko-KR" sz="2400" dirty="0"/>
              <a:t> resources.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1209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96556"/>
            <a:ext cx="4335780" cy="4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6093296"/>
            <a:ext cx="6408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[https://www.fixstars.com/en/openCL/Book/OpenCLProgrammingBook]</a:t>
            </a:r>
          </a:p>
          <a:p>
            <a:endParaRPr lang="ko-KR" altLang="en-US" sz="11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71800" y="4509120"/>
            <a:ext cx="266429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59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Discovering the platform and devices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75114"/>
            <a:ext cx="5420062" cy="13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5877272"/>
            <a:ext cx="482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[3.https://www.fixstars.com/en/openCL/Book/OpenCLProgrammingBook]</a:t>
            </a:r>
          </a:p>
          <a:p>
            <a:endParaRPr lang="ko-KR" altLang="en-US" sz="11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3212976"/>
            <a:ext cx="21602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01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Creating  a context and a command-queue</a:t>
            </a:r>
            <a:endParaRPr lang="ko-KR" alt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30" y="3684111"/>
            <a:ext cx="4701540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95936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919288"/>
            <a:ext cx="60674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3848" y="5013176"/>
            <a:ext cx="525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[3.https://www.fixstars.com/en/openCL/Book/OpenCLProgrammingBook]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979712" y="4195936"/>
            <a:ext cx="374441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79712" y="2492896"/>
            <a:ext cx="16561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79712" y="2060848"/>
            <a:ext cx="16561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9712" y="2996952"/>
            <a:ext cx="324036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01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a kernel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62" y="2492896"/>
            <a:ext cx="685179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551723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[3.https://www.fixstars.com/en/openCL/Book/OpenCLProgrammingBook]</a:t>
            </a:r>
          </a:p>
          <a:p>
            <a:endParaRPr lang="ko-KR" altLang="en-US" sz="12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91680" y="4131078"/>
            <a:ext cx="4248472" cy="180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691680" y="3573016"/>
            <a:ext cx="4248472" cy="180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1708131" y="2924944"/>
            <a:ext cx="4248472" cy="180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96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Execute the kernel and Releasing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42000"/>
            <a:ext cx="5666948" cy="438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756530" y="2204864"/>
            <a:ext cx="216739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56530" y="3140968"/>
            <a:ext cx="36075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70928" y="4437112"/>
            <a:ext cx="10081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258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Compiling an OpenCL Program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2" y="2852936"/>
            <a:ext cx="6612888" cy="1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4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 Model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734271"/>
              </p:ext>
            </p:extLst>
          </p:nvPr>
        </p:nvGraphicFramePr>
        <p:xfrm>
          <a:off x="1403648" y="1772816"/>
          <a:ext cx="6408712" cy="3384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OpenCL Parallelism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CUDA Equivalent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Kernel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Kernel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 Program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 Program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NDRange</a:t>
                      </a:r>
                      <a:r>
                        <a:rPr lang="en-US" altLang="ko-KR" dirty="0"/>
                        <a:t>(index space)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Work 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Work</a:t>
                      </a:r>
                      <a:r>
                        <a:rPr lang="en-US" altLang="ko-KR" baseline="0" dirty="0"/>
                        <a:t>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Thread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580526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NDRange</a:t>
            </a:r>
            <a:r>
              <a:rPr lang="en-US" altLang="ko-KR" dirty="0">
                <a:latin typeface="+mn-lt"/>
              </a:rPr>
              <a:t>: N Dimensional Range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9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634367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8052" y="6596390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[Mathew </a:t>
            </a:r>
            <a:r>
              <a:rPr lang="en-US" altLang="ko-KR" sz="1100" dirty="0" err="1">
                <a:latin typeface="+mn-lt"/>
              </a:rPr>
              <a:t>Colgrove</a:t>
            </a:r>
            <a:r>
              <a:rPr lang="en-US" altLang="ko-KR" sz="1100" dirty="0">
                <a:latin typeface="+mn-lt"/>
              </a:rPr>
              <a:t>, Directive-based Accelerator Programming With </a:t>
            </a:r>
            <a:r>
              <a:rPr lang="en-US" altLang="ko-KR" sz="1100" dirty="0" err="1">
                <a:latin typeface="+mn-lt"/>
              </a:rPr>
              <a:t>OpenACC</a:t>
            </a:r>
            <a:r>
              <a:rPr lang="en-US" altLang="ko-KR" sz="1100" dirty="0">
                <a:latin typeface="+mn-lt"/>
              </a:rPr>
              <a:t>]</a:t>
            </a:r>
            <a:endParaRPr lang="ko-KR" altLang="en-US" sz="11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641172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openAcc</a:t>
            </a:r>
            <a:r>
              <a:rPr lang="en-US" altLang="ko-KR" sz="1400" dirty="0"/>
              <a:t> : simply transfer original source to parallel source (not optimization for architecture)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43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 execution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host launch kernel functions as like the CUDA.</a:t>
            </a:r>
          </a:p>
          <a:p>
            <a:r>
              <a:rPr lang="en-US" altLang="ko-KR" sz="2800" dirty="0"/>
              <a:t>When a kernel function is launched , its code is run by </a:t>
            </a:r>
            <a:r>
              <a:rPr lang="en-US" altLang="ko-KR" sz="2800" i="1" dirty="0">
                <a:solidFill>
                  <a:srgbClr val="FF0000"/>
                </a:solidFill>
              </a:rPr>
              <a:t>work items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A work item of the OpenCL corresponds to the thread of CUDA.</a:t>
            </a:r>
          </a:p>
          <a:p>
            <a:r>
              <a:rPr lang="en-US" altLang="ko-KR" sz="2800" dirty="0"/>
              <a:t>The work items are identified by global dimension index ranges(</a:t>
            </a:r>
            <a:r>
              <a:rPr lang="en-US" altLang="ko-KR" sz="2800" dirty="0" err="1"/>
              <a:t>NDRanges</a:t>
            </a:r>
            <a:r>
              <a:rPr lang="en-US" altLang="ko-KR" sz="2800" dirty="0"/>
              <a:t>).</a:t>
            </a:r>
          </a:p>
          <a:p>
            <a:r>
              <a:rPr lang="en-US" altLang="ko-KR" sz="2800" dirty="0"/>
              <a:t>Work items form work groups.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08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OpenCL Execution Model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009623"/>
              </p:ext>
            </p:extLst>
          </p:nvPr>
        </p:nvGraphicFramePr>
        <p:xfrm>
          <a:off x="3995936" y="2204864"/>
          <a:ext cx="4186810" cy="391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(0,0)</a:t>
                      </a:r>
                    </a:p>
                    <a:p>
                      <a:pPr latinLnBrk="1"/>
                      <a:r>
                        <a:rPr lang="en-US" altLang="ko-KR" sz="1000" dirty="0"/>
                        <a:t>work</a:t>
                      </a:r>
                      <a:r>
                        <a:rPr lang="en-US" altLang="ko-KR" sz="1000" baseline="0" dirty="0"/>
                        <a:t> group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(4,4)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40441"/>
              </p:ext>
            </p:extLst>
          </p:nvPr>
        </p:nvGraphicFramePr>
        <p:xfrm>
          <a:off x="611560" y="2420888"/>
          <a:ext cx="1872208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92080" y="18448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Global Size(0)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768244" y="2029490"/>
            <a:ext cx="13321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995936" y="2029490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741757" y="4509120"/>
            <a:ext cx="35413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7904" y="2214156"/>
            <a:ext cx="36004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9792" y="40050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Global Size(1)</a:t>
            </a:r>
            <a:endParaRPr lang="ko-KR" altLang="en-US" b="1" dirty="0">
              <a:latin typeface="+mn-lt"/>
            </a:endParaRPr>
          </a:p>
        </p:txBody>
      </p:sp>
      <p:sp>
        <p:nvSpPr>
          <p:cNvPr id="25" name="아래쪽 화살표 24"/>
          <p:cNvSpPr/>
          <p:nvPr/>
        </p:nvSpPr>
        <p:spPr>
          <a:xfrm rot="6076939" flipH="1">
            <a:off x="3224993" y="2285863"/>
            <a:ext cx="83777" cy="165202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1691680" y="3501009"/>
            <a:ext cx="72008" cy="144015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31640" y="4869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 A work item</a:t>
            </a:r>
            <a:endParaRPr lang="ko-KR" alt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Local Size(0)</a:t>
            </a:r>
            <a:endParaRPr lang="ko-KR" altLang="en-US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 rot="10800000">
            <a:off x="266462" y="2483604"/>
            <a:ext cx="461665" cy="1521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Local Size(    )</a:t>
            </a:r>
            <a:endParaRPr lang="ko-KR" altLang="en-US" b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7000" y="2691286"/>
            <a:ext cx="4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694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work 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In CUDA, the global index of a thread</a:t>
            </a:r>
          </a:p>
          <a:p>
            <a:pPr marL="0" indent="0">
              <a:buNone/>
            </a:pPr>
            <a:r>
              <a:rPr lang="en-US" altLang="ko-KR" sz="2800" dirty="0"/>
              <a:t>   = </a:t>
            </a:r>
            <a:r>
              <a:rPr lang="en-US" altLang="ko-KR" sz="2800" dirty="0" err="1"/>
              <a:t>blockIdx.x</a:t>
            </a:r>
            <a:r>
              <a:rPr lang="en-US" altLang="ko-KR" sz="2800" dirty="0"/>
              <a:t>*</a:t>
            </a:r>
            <a:r>
              <a:rPr lang="en-US" altLang="ko-KR" sz="2800" dirty="0" err="1"/>
              <a:t>blockDim.x</a:t>
            </a:r>
            <a:r>
              <a:rPr lang="en-US" altLang="ko-KR" sz="2800" dirty="0"/>
              <a:t> + </a:t>
            </a:r>
            <a:r>
              <a:rPr lang="en-US" altLang="ko-KR" sz="2800" dirty="0" err="1"/>
              <a:t>threadIdx.x</a:t>
            </a:r>
            <a:endParaRPr lang="en-US" altLang="ko-KR" sz="2800" dirty="0"/>
          </a:p>
          <a:p>
            <a:r>
              <a:rPr lang="en-US" altLang="ko-KR" sz="2800" dirty="0"/>
              <a:t>In OpenCL, a work item can get its global index value by calling an API function 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get_global_id</a:t>
            </a:r>
            <a:r>
              <a:rPr lang="en-US" altLang="ko-KR" dirty="0">
                <a:solidFill>
                  <a:srgbClr val="FF0000"/>
                </a:solidFill>
              </a:rPr>
              <a:t>().</a:t>
            </a:r>
          </a:p>
          <a:p>
            <a:pPr marL="514350" indent="-457200"/>
            <a:r>
              <a:rPr lang="en-US" altLang="ko-KR" sz="2800" dirty="0" err="1"/>
              <a:t>get_global_id</a:t>
            </a:r>
            <a:r>
              <a:rPr lang="en-US" altLang="ko-KR" sz="2800" dirty="0"/>
              <a:t>(</a:t>
            </a:r>
            <a:r>
              <a:rPr lang="en-US" altLang="ko-KR" sz="2800" b="1" dirty="0"/>
              <a:t>0</a:t>
            </a:r>
            <a:r>
              <a:rPr lang="en-US" altLang="ko-KR" sz="2800" dirty="0"/>
              <a:t>) returns the global thread index in the </a:t>
            </a:r>
            <a:r>
              <a:rPr lang="en-US" altLang="ko-KR" sz="2800" b="1" dirty="0"/>
              <a:t>x</a:t>
            </a:r>
            <a:r>
              <a:rPr lang="en-US" altLang="ko-KR" sz="2800" dirty="0"/>
              <a:t> dimension.</a:t>
            </a:r>
          </a:p>
          <a:p>
            <a:pPr marL="514350" indent="-457200"/>
            <a:r>
              <a:rPr lang="en-US" altLang="ko-KR" sz="2800" dirty="0" err="1"/>
              <a:t>get_global_id</a:t>
            </a:r>
            <a:r>
              <a:rPr lang="en-US" altLang="ko-KR" sz="2800" dirty="0"/>
              <a:t>(</a:t>
            </a:r>
            <a:r>
              <a:rPr lang="en-US" altLang="ko-KR" sz="2800" b="1" dirty="0"/>
              <a:t>1</a:t>
            </a:r>
            <a:r>
              <a:rPr lang="en-US" altLang="ko-KR" sz="2800" dirty="0"/>
              <a:t>) returns the id in the </a:t>
            </a:r>
            <a:r>
              <a:rPr lang="en-US" altLang="ko-KR" sz="2800" b="1" dirty="0"/>
              <a:t>y</a:t>
            </a:r>
            <a:r>
              <a:rPr lang="en-US" altLang="ko-KR" sz="2800" dirty="0"/>
              <a:t> dimension.</a:t>
            </a:r>
          </a:p>
        </p:txBody>
      </p:sp>
    </p:spTree>
    <p:extLst>
      <p:ext uri="{BB962C8B-B14F-4D97-AF65-F5344CB8AC3E}">
        <p14:creationId xmlns:p14="http://schemas.microsoft.com/office/powerpoint/2010/main" val="222844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in OpenCL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To get the work item index in a work group, 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get_local_id</a:t>
            </a:r>
            <a:r>
              <a:rPr lang="en-US" altLang="ko-KR" sz="2800" dirty="0">
                <a:solidFill>
                  <a:srgbClr val="FF0000"/>
                </a:solidFill>
              </a:rPr>
              <a:t>(0)</a:t>
            </a:r>
            <a:r>
              <a:rPr lang="en-US" altLang="ko-KR" sz="2800" dirty="0"/>
              <a:t> which returns the local index of the     work item within the work group in the x dimension.</a:t>
            </a:r>
          </a:p>
          <a:p>
            <a:pPr marL="0" indent="0">
              <a:buNone/>
            </a:pPr>
            <a:r>
              <a:rPr lang="en-US" altLang="ko-KR" sz="2800" dirty="0"/>
              <a:t>  :  </a:t>
            </a:r>
            <a:r>
              <a:rPr lang="en-US" altLang="ko-KR" sz="2800" dirty="0" err="1"/>
              <a:t>threadIdx.x</a:t>
            </a:r>
            <a:r>
              <a:rPr lang="en-US" altLang="ko-KR" sz="2800" dirty="0"/>
              <a:t> in CUDA.</a:t>
            </a:r>
          </a:p>
          <a:p>
            <a:r>
              <a:rPr lang="en-US" altLang="ko-KR" sz="2800" dirty="0"/>
              <a:t>To get the size of a </a:t>
            </a:r>
            <a:r>
              <a:rPr lang="en-US" altLang="ko-KR" sz="2800" dirty="0" err="1"/>
              <a:t>NDRange</a:t>
            </a:r>
            <a:r>
              <a:rPr lang="en-US" altLang="ko-KR" sz="2800" dirty="0"/>
              <a:t> in the y dimension,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>
                <a:solidFill>
                  <a:srgbClr val="FF0000"/>
                </a:solidFill>
              </a:rPr>
              <a:t>get_global_size</a:t>
            </a:r>
            <a:r>
              <a:rPr lang="en-US" altLang="ko-KR" sz="2800" dirty="0">
                <a:solidFill>
                  <a:srgbClr val="FF0000"/>
                </a:solidFill>
              </a:rPr>
              <a:t>(1)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  : </a:t>
            </a:r>
            <a:r>
              <a:rPr lang="en-US" altLang="ko-KR" sz="2800" dirty="0" err="1"/>
              <a:t>gridDim.y</a:t>
            </a:r>
            <a:r>
              <a:rPr lang="en-US" altLang="ko-KR" sz="2800" dirty="0"/>
              <a:t>*</a:t>
            </a:r>
            <a:r>
              <a:rPr lang="en-US" altLang="ko-KR" sz="2800" dirty="0" err="1"/>
              <a:t>blockDim.y</a:t>
            </a:r>
            <a:endParaRPr lang="en-US" altLang="ko-KR" sz="2800" dirty="0"/>
          </a:p>
          <a:p>
            <a:r>
              <a:rPr lang="en-US" altLang="ko-KR" sz="2800" dirty="0"/>
              <a:t>To get the size of each work group,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800" dirty="0" err="1">
                <a:solidFill>
                  <a:srgbClr val="FF0000"/>
                </a:solidFill>
              </a:rPr>
              <a:t>get_local_size</a:t>
            </a:r>
            <a:r>
              <a:rPr lang="en-US" altLang="ko-KR" sz="2800" dirty="0">
                <a:solidFill>
                  <a:srgbClr val="FF0000"/>
                </a:solidFill>
              </a:rPr>
              <a:t>(0)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  : </a:t>
            </a:r>
            <a:r>
              <a:rPr lang="en-US" altLang="ko-KR" sz="2800" dirty="0" err="1"/>
              <a:t>blockDim.x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92850360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17313</TotalTime>
  <Words>1304</Words>
  <Application>Microsoft Office PowerPoint</Application>
  <PresentationFormat>화면 슬라이드 쇼(4:3)</PresentationFormat>
  <Paragraphs>266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맑은 고딕</vt:lpstr>
      <vt:lpstr>Arial</vt:lpstr>
      <vt:lpstr>Tw Cen MT</vt:lpstr>
      <vt:lpstr>Wingdings</vt:lpstr>
      <vt:lpstr>Wingdings 3</vt:lpstr>
      <vt:lpstr>심플 테마</vt:lpstr>
      <vt:lpstr>Lecture 14  Introduction to OpenCL</vt:lpstr>
      <vt:lpstr>OpenCL</vt:lpstr>
      <vt:lpstr>History of OpenCL and Multicore Processors</vt:lpstr>
      <vt:lpstr>Data Parallelism Model</vt:lpstr>
      <vt:lpstr>PowerPoint 프레젠테이션</vt:lpstr>
      <vt:lpstr>OpenCL execution </vt:lpstr>
      <vt:lpstr>OpenCL Execution Model</vt:lpstr>
      <vt:lpstr>Indexing work items</vt:lpstr>
      <vt:lpstr>Indexing in OpenCL</vt:lpstr>
      <vt:lpstr>Kernels and OpenCL Programming Model</vt:lpstr>
      <vt:lpstr>Platform Model</vt:lpstr>
      <vt:lpstr>API for platform</vt:lpstr>
      <vt:lpstr>PowerPoint 프레젠테이션</vt:lpstr>
      <vt:lpstr>PowerPoint 프레젠테이션</vt:lpstr>
      <vt:lpstr>OpenCL Memory </vt:lpstr>
      <vt:lpstr>Device Architecture</vt:lpstr>
      <vt:lpstr>Memory Types</vt:lpstr>
      <vt:lpstr>OpenCL Global  Memory </vt:lpstr>
      <vt:lpstr>images</vt:lpstr>
      <vt:lpstr>Pipes</vt:lpstr>
      <vt:lpstr>Kernel Functions</vt:lpstr>
      <vt:lpstr>Kernel Example</vt:lpstr>
      <vt:lpstr>Creating a kernel</vt:lpstr>
      <vt:lpstr>Execution Model</vt:lpstr>
      <vt:lpstr>OpenCL Context</vt:lpstr>
      <vt:lpstr>PowerPoint 프레젠테이션</vt:lpstr>
      <vt:lpstr>API to create a context </vt:lpstr>
      <vt:lpstr>Command Queues</vt:lpstr>
      <vt:lpstr>PowerPoint 프레젠테이션</vt:lpstr>
      <vt:lpstr>Copy HtoD and DtoH</vt:lpstr>
      <vt:lpstr>Kernels and OpenCL Programming Model</vt:lpstr>
      <vt:lpstr>Procedure to execute an OpenCL program</vt:lpstr>
      <vt:lpstr>Initialization</vt:lpstr>
      <vt:lpstr>Discovering the platform and devices</vt:lpstr>
      <vt:lpstr>Creating  a context and a command-queue</vt:lpstr>
      <vt:lpstr>Build a kernel</vt:lpstr>
      <vt:lpstr>Execute the kernel and Releasing</vt:lpstr>
      <vt:lpstr>Compiling an OpenCL Program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1166</cp:revision>
  <cp:lastPrinted>2016-05-16T03:59:50Z</cp:lastPrinted>
  <dcterms:created xsi:type="dcterms:W3CDTF">2009-02-06T01:28:03Z</dcterms:created>
  <dcterms:modified xsi:type="dcterms:W3CDTF">2017-06-14T13:17:18Z</dcterms:modified>
</cp:coreProperties>
</file>