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282" r:id="rId2"/>
    <p:sldId id="334" r:id="rId3"/>
    <p:sldId id="283" r:id="rId4"/>
    <p:sldId id="284" r:id="rId5"/>
    <p:sldId id="332" r:id="rId6"/>
    <p:sldId id="289" r:id="rId7"/>
    <p:sldId id="328" r:id="rId8"/>
    <p:sldId id="329" r:id="rId9"/>
    <p:sldId id="285" r:id="rId10"/>
    <p:sldId id="291" r:id="rId11"/>
    <p:sldId id="292" r:id="rId12"/>
    <p:sldId id="288" r:id="rId13"/>
    <p:sldId id="293" r:id="rId14"/>
    <p:sldId id="290" r:id="rId15"/>
    <p:sldId id="294" r:id="rId16"/>
    <p:sldId id="295" r:id="rId17"/>
    <p:sldId id="296" r:id="rId18"/>
    <p:sldId id="297" r:id="rId19"/>
    <p:sldId id="298" r:id="rId20"/>
    <p:sldId id="299" r:id="rId21"/>
    <p:sldId id="300" r:id="rId22"/>
    <p:sldId id="315" r:id="rId23"/>
    <p:sldId id="316" r:id="rId24"/>
    <p:sldId id="301" r:id="rId25"/>
    <p:sldId id="318" r:id="rId26"/>
    <p:sldId id="302" r:id="rId27"/>
    <p:sldId id="303" r:id="rId28"/>
    <p:sldId id="317" r:id="rId29"/>
    <p:sldId id="304" r:id="rId30"/>
    <p:sldId id="320" r:id="rId31"/>
    <p:sldId id="305" r:id="rId32"/>
    <p:sldId id="314" r:id="rId33"/>
    <p:sldId id="312" r:id="rId34"/>
    <p:sldId id="313" r:id="rId35"/>
    <p:sldId id="319" r:id="rId36"/>
    <p:sldId id="306" r:id="rId37"/>
    <p:sldId id="307" r:id="rId38"/>
    <p:sldId id="308" r:id="rId39"/>
    <p:sldId id="309" r:id="rId40"/>
    <p:sldId id="310" r:id="rId41"/>
    <p:sldId id="311" r:id="rId42"/>
    <p:sldId id="321" r:id="rId43"/>
    <p:sldId id="330" r:id="rId44"/>
    <p:sldId id="331" r:id="rId45"/>
    <p:sldId id="322" r:id="rId46"/>
    <p:sldId id="323" r:id="rId47"/>
    <p:sldId id="324" r:id="rId48"/>
    <p:sldId id="325" r:id="rId49"/>
    <p:sldId id="326" r:id="rId50"/>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7176" autoAdjust="0"/>
  </p:normalViewPr>
  <p:slideViewPr>
    <p:cSldViewPr>
      <p:cViewPr varScale="1">
        <p:scale>
          <a:sx n="110" d="100"/>
          <a:sy n="110" d="100"/>
        </p:scale>
        <p:origin x="170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4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279918" cy="33988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5592027" y="0"/>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2017-06-14</a:t>
            </a:fld>
            <a:endParaRPr lang="ko-KR" altLang="en-US"/>
          </a:p>
        </p:txBody>
      </p:sp>
      <p:sp>
        <p:nvSpPr>
          <p:cNvPr id="4" name="바닥글 개체 틀 3"/>
          <p:cNvSpPr>
            <a:spLocks noGrp="1"/>
          </p:cNvSpPr>
          <p:nvPr>
            <p:ph type="ftr" sz="quarter" idx="2"/>
          </p:nvPr>
        </p:nvSpPr>
        <p:spPr>
          <a:xfrm>
            <a:off x="0" y="6456699"/>
            <a:ext cx="4279918" cy="339884"/>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592027" y="6456699"/>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5592027" y="0"/>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2017-06-14</a:t>
            </a:fld>
            <a:endParaRPr lang="ko-KR" altLang="en-US"/>
          </a:p>
        </p:txBody>
      </p:sp>
      <p:sp>
        <p:nvSpPr>
          <p:cNvPr id="4" name="슬라이드 이미지 개체 틀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986965" y="3229443"/>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699"/>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5592027" y="6456699"/>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6/14/2017</a:t>
            </a:fld>
            <a:endParaRPr lang="en-US" altLang="ko-KR"/>
          </a:p>
        </p:txBody>
      </p:sp>
      <p:sp>
        <p:nvSpPr>
          <p:cNvPr id="9" name="Footer Placeholder 4"/>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6/14/2017</a:t>
            </a:fld>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en-US" altLang="ko-KR"/>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6/14/2017</a:t>
            </a:fld>
            <a:endParaRPr lang="en-US" altLang="ko-KR"/>
          </a:p>
        </p:txBody>
      </p:sp>
      <p:sp>
        <p:nvSpPr>
          <p:cNvPr id="9" name="Footer Placeholder 4"/>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6/14/2017</a:t>
            </a:fld>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en-US" altLang="ko-KR"/>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6/14/2017</a:t>
            </a:fld>
            <a:endParaRPr lang="en-US" altLang="ko-KR"/>
          </a:p>
        </p:txBody>
      </p:sp>
      <p:sp>
        <p:nvSpPr>
          <p:cNvPr id="9" name="Footer Placeholder 4"/>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6/14/2017</a:t>
            </a:fld>
            <a:endParaRPr lang="en-US" altLang="ko-KR"/>
          </a:p>
        </p:txBody>
      </p:sp>
      <p:sp>
        <p:nvSpPr>
          <p:cNvPr id="6" name="Footer Placeholder 4"/>
          <p:cNvSpPr>
            <a:spLocks noGrp="1"/>
          </p:cNvSpPr>
          <p:nvPr>
            <p:ph type="ftr" sz="quarter" idx="11"/>
          </p:nvPr>
        </p:nvSpPr>
        <p:spPr/>
        <p:txBody>
          <a:bodyPr/>
          <a:lstStyle>
            <a:lvl1pPr>
              <a:defRPr/>
            </a:lvl1pPr>
          </a:lstStyle>
          <a:p>
            <a:pPr>
              <a:defRPr/>
            </a:pPr>
            <a:endParaRPr lang="en-US" altLang="ko-KR"/>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6/14/2017</a:t>
            </a:fld>
            <a:endParaRPr lang="en-US" altLang="ko-KR"/>
          </a:p>
        </p:txBody>
      </p:sp>
      <p:sp>
        <p:nvSpPr>
          <p:cNvPr id="8" name="Footer Placeholder 4"/>
          <p:cNvSpPr>
            <a:spLocks noGrp="1"/>
          </p:cNvSpPr>
          <p:nvPr>
            <p:ph type="ftr" sz="quarter" idx="11"/>
          </p:nvPr>
        </p:nvSpPr>
        <p:spPr/>
        <p:txBody>
          <a:bodyPr/>
          <a:lstStyle>
            <a:lvl1pPr>
              <a:defRPr/>
            </a:lvl1pPr>
          </a:lstStyle>
          <a:p>
            <a:pPr>
              <a:defRPr/>
            </a:pPr>
            <a:endParaRPr lang="en-US" altLang="ko-KR"/>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6/14/2017</a:t>
            </a:fld>
            <a:endParaRPr lang="en-US" altLang="ko-KR"/>
          </a:p>
        </p:txBody>
      </p:sp>
      <p:sp>
        <p:nvSpPr>
          <p:cNvPr id="8" name="Footer Placeholder 3"/>
          <p:cNvSpPr>
            <a:spLocks noGrp="1"/>
          </p:cNvSpPr>
          <p:nvPr>
            <p:ph type="ftr" sz="quarter" idx="11"/>
          </p:nvPr>
        </p:nvSpPr>
        <p:spPr/>
        <p:txBody>
          <a:bodyPr/>
          <a:lstStyle>
            <a:lvl1pPr>
              <a:defRPr smtClean="0"/>
            </a:lvl1pPr>
          </a:lstStyle>
          <a:p>
            <a:pPr>
              <a:defRPr/>
            </a:pPr>
            <a:endParaRPr lang="en-US" altLang="ko-KR"/>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6/14/2017</a:t>
            </a:fld>
            <a:endParaRPr lang="en-US" altLang="ko-KR"/>
          </a:p>
        </p:txBody>
      </p:sp>
      <p:sp>
        <p:nvSpPr>
          <p:cNvPr id="9" name="Footer Placeholder 2"/>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6/14/2017</a:t>
            </a:fld>
            <a:endParaRPr lang="en-US" altLang="ko-KR"/>
          </a:p>
        </p:txBody>
      </p:sp>
      <p:sp>
        <p:nvSpPr>
          <p:cNvPr id="6" name="Footer Placeholder 4"/>
          <p:cNvSpPr>
            <a:spLocks noGrp="1"/>
          </p:cNvSpPr>
          <p:nvPr>
            <p:ph type="ftr" sz="quarter" idx="15"/>
          </p:nvPr>
        </p:nvSpPr>
        <p:spPr/>
        <p:txBody>
          <a:bodyPr/>
          <a:lstStyle>
            <a:lvl1pPr>
              <a:defRPr/>
            </a:lvl1pPr>
          </a:lstStyle>
          <a:p>
            <a:pPr>
              <a:defRPr/>
            </a:pPr>
            <a:endParaRPr lang="en-US" altLang="ko-KR"/>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endParaRPr lang="en-US" noProof="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6/14/2017</a:t>
            </a:fld>
            <a:endParaRPr lang="en-US" altLang="ko-KR"/>
          </a:p>
        </p:txBody>
      </p:sp>
      <p:sp>
        <p:nvSpPr>
          <p:cNvPr id="6" name="Footer Placeholder 4"/>
          <p:cNvSpPr>
            <a:spLocks noGrp="1"/>
          </p:cNvSpPr>
          <p:nvPr>
            <p:ph type="ftr" sz="quarter" idx="11"/>
          </p:nvPr>
        </p:nvSpPr>
        <p:spPr/>
        <p:txBody>
          <a:bodyPr/>
          <a:lstStyle>
            <a:lvl1pPr>
              <a:defRPr/>
            </a:lvl1pPr>
          </a:lstStyle>
          <a:p>
            <a:pPr>
              <a:defRPr/>
            </a:pPr>
            <a:endParaRPr lang="en-US" altLang="ko-KR"/>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6/14/2017</a:t>
            </a:fld>
            <a:endParaRPr lang="en-US" altLang="ko-KR"/>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mvapich.cse.ohio-state/edu/download/mvapich2gdr" TargetMode="External"/><Relationship Id="rId2" Type="http://schemas.openxmlformats.org/officeDocument/2006/relationships/hyperlink" Target="http://mvapich.cse.ohio-state.edu/download/mvapich2" TargetMode="External"/><Relationship Id="rId1" Type="http://schemas.openxmlformats.org/officeDocument/2006/relationships/slideLayout" Target="../slideLayouts/slideLayout2.xml"/><Relationship Id="rId4" Type="http://schemas.openxmlformats.org/officeDocument/2006/relationships/hyperlink" Target="http://www.open-mpi.org/software/ompi/v1.7"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dirty="0"/>
              <a:t>Lecture 17 </a:t>
            </a:r>
            <a:br>
              <a:rPr lang="en-US" altLang="ko-KR" dirty="0"/>
            </a:br>
            <a:r>
              <a:rPr lang="en-US" altLang="ko-KR" dirty="0"/>
              <a:t>CUDA and MPI</a:t>
            </a: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dirty="0"/>
              <a:t>June 8, 2017</a:t>
            </a:r>
            <a:endParaRPr lang="ko-KR" altLang="en-US" dirty="0"/>
          </a:p>
        </p:txBody>
      </p:sp>
      <p:sp>
        <p:nvSpPr>
          <p:cNvPr id="4" name="TextBox 3"/>
          <p:cNvSpPr txBox="1"/>
          <p:nvPr/>
        </p:nvSpPr>
        <p:spPr>
          <a:xfrm>
            <a:off x="3131840" y="4725144"/>
            <a:ext cx="5760640" cy="1815882"/>
          </a:xfrm>
          <a:prstGeom prst="rect">
            <a:avLst/>
          </a:prstGeom>
          <a:noFill/>
        </p:spPr>
        <p:txBody>
          <a:bodyPr wrap="square" rtlCol="0">
            <a:spAutoFit/>
          </a:bodyPr>
          <a:lstStyle/>
          <a:p>
            <a:r>
              <a:rPr lang="en-US" altLang="ko-KR" sz="1400" dirty="0">
                <a:latin typeface="+mn-lt"/>
              </a:rPr>
              <a:t>Ref:</a:t>
            </a:r>
          </a:p>
          <a:p>
            <a:r>
              <a:rPr lang="en-US" altLang="ko-KR" sz="1400" dirty="0">
                <a:latin typeface="+mn-lt"/>
              </a:rPr>
              <a:t>1.David Kirk and Wen-</a:t>
            </a:r>
            <a:r>
              <a:rPr lang="en-US" altLang="ko-KR" sz="1400" dirty="0" err="1">
                <a:latin typeface="+mn-lt"/>
              </a:rPr>
              <a:t>mei</a:t>
            </a:r>
            <a:r>
              <a:rPr lang="en-US" altLang="ko-KR" sz="1400" dirty="0">
                <a:latin typeface="+mn-lt"/>
              </a:rPr>
              <a:t> </a:t>
            </a:r>
            <a:r>
              <a:rPr lang="en-US" altLang="ko-KR" sz="1400" dirty="0" err="1">
                <a:latin typeface="+mn-lt"/>
              </a:rPr>
              <a:t>Hwu</a:t>
            </a:r>
            <a:r>
              <a:rPr lang="en-US" altLang="ko-KR" sz="1400" dirty="0">
                <a:latin typeface="+mn-lt"/>
              </a:rPr>
              <a:t>, Programming Massively Parallel Processors, MK and NVIDIA. </a:t>
            </a:r>
          </a:p>
          <a:p>
            <a:r>
              <a:rPr lang="en-US" altLang="ko-KR" sz="1400" dirty="0">
                <a:latin typeface="+mn-lt"/>
              </a:rPr>
              <a:t>2.Michael J. Quinn, Parallel Programming in C with MPI and </a:t>
            </a:r>
            <a:r>
              <a:rPr lang="en-US" altLang="ko-KR" sz="1400" dirty="0" err="1">
                <a:latin typeface="+mn-lt"/>
              </a:rPr>
              <a:t>OpenMP</a:t>
            </a:r>
            <a:r>
              <a:rPr lang="en-US" altLang="ko-KR" sz="1400" dirty="0">
                <a:latin typeface="+mn-lt"/>
              </a:rPr>
              <a:t>.</a:t>
            </a:r>
          </a:p>
          <a:p>
            <a:r>
              <a:rPr lang="en-US" altLang="ko-KR" sz="1400" dirty="0">
                <a:latin typeface="+mn-lt"/>
              </a:rPr>
              <a:t>3.John Cheng, Max </a:t>
            </a:r>
            <a:r>
              <a:rPr lang="en-US" altLang="ko-KR" sz="1400" dirty="0" err="1">
                <a:latin typeface="+mn-lt"/>
              </a:rPr>
              <a:t>Grossman,Ty</a:t>
            </a:r>
            <a:r>
              <a:rPr lang="en-US" altLang="ko-KR" sz="1400" dirty="0">
                <a:latin typeface="+mn-lt"/>
              </a:rPr>
              <a:t> </a:t>
            </a:r>
            <a:r>
              <a:rPr lang="en-US" altLang="ko-KR" sz="1400" dirty="0" err="1">
                <a:latin typeface="+mn-lt"/>
              </a:rPr>
              <a:t>McKercher,Professional</a:t>
            </a:r>
            <a:r>
              <a:rPr lang="en-US" altLang="ko-KR" sz="1400" dirty="0">
                <a:latin typeface="+mn-lt"/>
              </a:rPr>
              <a:t> CUDA C Programming, </a:t>
            </a:r>
            <a:r>
              <a:rPr lang="en-US" altLang="ko-KR" sz="1400" dirty="0" err="1">
                <a:latin typeface="+mn-lt"/>
              </a:rPr>
              <a:t>Wrox</a:t>
            </a:r>
            <a:r>
              <a:rPr lang="en-US" altLang="ko-KR" sz="1400" dirty="0">
                <a:latin typeface="+mn-lt"/>
              </a:rPr>
              <a:t>.</a:t>
            </a:r>
          </a:p>
          <a:p>
            <a:r>
              <a:rPr lang="en-US" altLang="ko-KR" sz="1400" dirty="0">
                <a:latin typeface="+mn-lt"/>
              </a:rPr>
              <a:t>4.Gerassimos </a:t>
            </a:r>
            <a:r>
              <a:rPr lang="en-US" altLang="ko-KR" sz="1400" dirty="0" err="1">
                <a:latin typeface="+mn-lt"/>
              </a:rPr>
              <a:t>Barlas,Multicore</a:t>
            </a:r>
            <a:r>
              <a:rPr lang="en-US" altLang="ko-KR" sz="1400" dirty="0">
                <a:latin typeface="+mn-lt"/>
              </a:rPr>
              <a:t> and GPU Programming, MK.</a:t>
            </a:r>
          </a:p>
          <a:p>
            <a:endParaRPr lang="ko-KR" altLang="en-US" sz="1400" dirty="0">
              <a:latin typeface="+mn-lt"/>
            </a:endParaRPr>
          </a:p>
        </p:txBody>
      </p:sp>
      <p:sp>
        <p:nvSpPr>
          <p:cNvPr id="5" name="TextBox 4"/>
          <p:cNvSpPr txBox="1"/>
          <p:nvPr/>
        </p:nvSpPr>
        <p:spPr>
          <a:xfrm>
            <a:off x="-9199" y="2348880"/>
            <a:ext cx="5988894" cy="830997"/>
          </a:xfrm>
          <a:prstGeom prst="rect">
            <a:avLst/>
          </a:prstGeom>
          <a:noFill/>
        </p:spPr>
        <p:txBody>
          <a:bodyPr wrap="square" rtlCol="0">
            <a:spAutoFit/>
          </a:bodyPr>
          <a:lstStyle/>
          <a:p>
            <a:r>
              <a:rPr lang="en-US" altLang="ko-KR" sz="2400" b="1">
                <a:solidFill>
                  <a:srgbClr val="FF0000"/>
                </a:solidFill>
                <a:latin typeface="+mn-lt"/>
              </a:rPr>
              <a:t>Guideline for Term Project Report Included at Page 2.</a:t>
            </a:r>
            <a:endParaRPr lang="ko-KR" altLang="en-US" sz="2400" b="1">
              <a:solidFill>
                <a:srgbClr val="FF0000"/>
              </a:solidFill>
              <a:latin typeface="+mn-lt"/>
            </a:endParaRPr>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MPI Communicator</a:t>
            </a:r>
            <a:endParaRPr lang="ko-KR" altLang="en-US" sz="3600" dirty="0"/>
          </a:p>
        </p:txBody>
      </p:sp>
      <p:sp>
        <p:nvSpPr>
          <p:cNvPr id="3" name="내용 개체 틀 2"/>
          <p:cNvSpPr>
            <a:spLocks noGrp="1"/>
          </p:cNvSpPr>
          <p:nvPr>
            <p:ph idx="1"/>
          </p:nvPr>
        </p:nvSpPr>
        <p:spPr>
          <a:xfrm>
            <a:off x="457200" y="1600200"/>
            <a:ext cx="8229600" cy="4525963"/>
          </a:xfrm>
        </p:spPr>
        <p:txBody>
          <a:bodyPr/>
          <a:lstStyle/>
          <a:p>
            <a:r>
              <a:rPr lang="en-US" altLang="ko-KR" sz="2800" dirty="0"/>
              <a:t>A fundamental concept in MPI is the communicator, a distributed object that supports both collective and point-to-point communication.</a:t>
            </a:r>
          </a:p>
          <a:p>
            <a:r>
              <a:rPr lang="en-US" altLang="ko-KR" sz="2800" dirty="0"/>
              <a:t>By default MPI creates the MPI_COMM_WORLD communicator immediately after the call to </a:t>
            </a:r>
            <a:r>
              <a:rPr lang="en-US" altLang="ko-KR" sz="2800" dirty="0" err="1"/>
              <a:t>MPI_Init</a:t>
            </a:r>
            <a:r>
              <a:rPr lang="en-US" altLang="ko-KR" sz="2800" dirty="0"/>
              <a:t>().</a:t>
            </a:r>
          </a:p>
          <a:p>
            <a:r>
              <a:rPr lang="en-US" altLang="ko-KR" sz="2800" dirty="0"/>
              <a:t>When MPI has been initialized, every active process becomes a member of a communicator called MPI_COMM_WORLD.</a:t>
            </a:r>
          </a:p>
          <a:p>
            <a:r>
              <a:rPr lang="en-US" altLang="ko-KR" sz="2800" dirty="0"/>
              <a:t>MPI_COMM_WORLD includes all the MPI processes in the application.</a:t>
            </a:r>
          </a:p>
          <a:p>
            <a:endParaRPr lang="ko-KR" altLang="en-US" sz="2800" dirty="0"/>
          </a:p>
        </p:txBody>
      </p:sp>
    </p:spTree>
    <p:extLst>
      <p:ext uri="{BB962C8B-B14F-4D97-AF65-F5344CB8AC3E}">
        <p14:creationId xmlns:p14="http://schemas.microsoft.com/office/powerpoint/2010/main" val="650248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MPI Rank</a:t>
            </a:r>
            <a:endParaRPr lang="ko-KR" altLang="en-US" dirty="0"/>
          </a:p>
        </p:txBody>
      </p:sp>
      <p:sp>
        <p:nvSpPr>
          <p:cNvPr id="3" name="내용 개체 틀 2"/>
          <p:cNvSpPr>
            <a:spLocks noGrp="1"/>
          </p:cNvSpPr>
          <p:nvPr>
            <p:ph idx="1"/>
          </p:nvPr>
        </p:nvSpPr>
        <p:spPr/>
        <p:txBody>
          <a:bodyPr/>
          <a:lstStyle/>
          <a:p>
            <a:r>
              <a:rPr lang="en-US" altLang="ko-KR" sz="2800" dirty="0"/>
              <a:t>Every process in a communicator has its own identifier assigned by the system when the process is initialized. The rank is called a task id. A master process ,the assigned rank is 0, controls all other slave process of rank greater than 0.</a:t>
            </a:r>
            <a:endParaRPr lang="ko-KR" altLang="en-US" sz="2800" dirty="0"/>
          </a:p>
        </p:txBody>
      </p:sp>
    </p:spTree>
    <p:extLst>
      <p:ext uri="{BB962C8B-B14F-4D97-AF65-F5344CB8AC3E}">
        <p14:creationId xmlns:p14="http://schemas.microsoft.com/office/powerpoint/2010/main" val="213540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Satisfiability Test of a Logic Circuit</a:t>
            </a:r>
            <a:endParaRPr lang="ko-KR" altLang="en-US" dirty="0"/>
          </a:p>
        </p:txBody>
      </p:sp>
      <p:sp>
        <p:nvSpPr>
          <p:cNvPr id="4" name="직사각형 3"/>
          <p:cNvSpPr/>
          <p:nvPr/>
        </p:nvSpPr>
        <p:spPr>
          <a:xfrm>
            <a:off x="2411760" y="2420888"/>
            <a:ext cx="3240360" cy="3456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407" y="2498874"/>
            <a:ext cx="247650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887613" y="2869682"/>
            <a:ext cx="461665" cy="2520280"/>
          </a:xfrm>
          <a:prstGeom prst="rect">
            <a:avLst/>
          </a:prstGeom>
          <a:noFill/>
        </p:spPr>
        <p:txBody>
          <a:bodyPr vert="eaVert" wrap="square" rtlCol="0">
            <a:spAutoFit/>
          </a:bodyPr>
          <a:lstStyle/>
          <a:p>
            <a:r>
              <a:rPr lang="en-US" altLang="ko-KR" dirty="0"/>
              <a:t>…………………………..</a:t>
            </a:r>
            <a:endParaRPr lang="ko-KR" altLang="en-US" dirty="0"/>
          </a:p>
        </p:txBody>
      </p:sp>
      <p:sp>
        <p:nvSpPr>
          <p:cNvPr id="7" name="TextBox 6"/>
          <p:cNvSpPr txBox="1"/>
          <p:nvPr/>
        </p:nvSpPr>
        <p:spPr>
          <a:xfrm>
            <a:off x="2598167" y="4221088"/>
            <a:ext cx="461665" cy="1512168"/>
          </a:xfrm>
          <a:prstGeom prst="rect">
            <a:avLst/>
          </a:prstGeom>
          <a:noFill/>
        </p:spPr>
        <p:txBody>
          <a:bodyPr vert="eaVert" wrap="square" rtlCol="0">
            <a:spAutoFit/>
          </a:bodyPr>
          <a:lstStyle/>
          <a:p>
            <a:r>
              <a:rPr lang="en-US" altLang="ko-KR" dirty="0"/>
              <a:t>………………</a:t>
            </a:r>
            <a:endParaRPr lang="ko-KR"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444" y="3599693"/>
            <a:ext cx="745969" cy="556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a:xfrm>
            <a:off x="5294439" y="3811992"/>
            <a:ext cx="1096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5771706" y="3692153"/>
            <a:ext cx="648072" cy="369332"/>
          </a:xfrm>
          <a:prstGeom prst="rect">
            <a:avLst/>
          </a:prstGeom>
          <a:noFill/>
        </p:spPr>
        <p:txBody>
          <a:bodyPr wrap="square" rtlCol="0">
            <a:spAutoFit/>
          </a:bodyPr>
          <a:lstStyle/>
          <a:p>
            <a:r>
              <a:rPr lang="en-US" altLang="ko-KR" dirty="0">
                <a:latin typeface="+mn-lt"/>
              </a:rPr>
              <a:t>out</a:t>
            </a:r>
            <a:endParaRPr lang="ko-KR" altLang="en-US" dirty="0">
              <a:latin typeface="+mn-lt"/>
            </a:endParaRPr>
          </a:p>
        </p:txBody>
      </p:sp>
      <p:sp>
        <p:nvSpPr>
          <p:cNvPr id="12" name="TextBox 11"/>
          <p:cNvSpPr txBox="1"/>
          <p:nvPr/>
        </p:nvSpPr>
        <p:spPr>
          <a:xfrm>
            <a:off x="1764576" y="2283162"/>
            <a:ext cx="864096" cy="3693319"/>
          </a:xfrm>
          <a:prstGeom prst="rect">
            <a:avLst/>
          </a:prstGeom>
          <a:noFill/>
        </p:spPr>
        <p:txBody>
          <a:bodyPr wrap="square" rtlCol="0">
            <a:spAutoFit/>
          </a:bodyPr>
          <a:lstStyle/>
          <a:p>
            <a:r>
              <a:rPr lang="en-US" altLang="ko-KR" dirty="0"/>
              <a:t>i</a:t>
            </a:r>
            <a:r>
              <a:rPr lang="en-US" altLang="ko-KR" b="1" baseline="-25000" dirty="0"/>
              <a:t>0</a:t>
            </a:r>
          </a:p>
          <a:p>
            <a:r>
              <a:rPr lang="en-US" altLang="ko-KR" dirty="0"/>
              <a:t>i</a:t>
            </a:r>
            <a:r>
              <a:rPr lang="en-US" altLang="ko-KR" b="1" baseline="-25000" dirty="0"/>
              <a:t>1</a:t>
            </a:r>
            <a:endParaRPr lang="en-US" altLang="ko-KR" b="1" dirty="0"/>
          </a:p>
          <a:p>
            <a:r>
              <a:rPr lang="en-US" altLang="ko-KR" dirty="0"/>
              <a:t>.</a:t>
            </a:r>
          </a:p>
          <a:p>
            <a:r>
              <a:rPr lang="en-US" altLang="ko-KR" dirty="0"/>
              <a:t>.</a:t>
            </a:r>
          </a:p>
          <a:p>
            <a:r>
              <a:rPr lang="en-US" altLang="ko-KR" dirty="0"/>
              <a:t>.</a:t>
            </a:r>
          </a:p>
          <a:p>
            <a:r>
              <a:rPr lang="en-US" altLang="ko-KR" dirty="0"/>
              <a:t>.</a:t>
            </a:r>
          </a:p>
          <a:p>
            <a:r>
              <a:rPr lang="en-US" altLang="ko-KR" dirty="0"/>
              <a:t>.</a:t>
            </a:r>
          </a:p>
          <a:p>
            <a:r>
              <a:rPr lang="en-US" altLang="ko-KR" dirty="0"/>
              <a:t>.</a:t>
            </a:r>
          </a:p>
          <a:p>
            <a:r>
              <a:rPr lang="en-US" altLang="ko-KR" dirty="0"/>
              <a:t>.</a:t>
            </a:r>
          </a:p>
          <a:p>
            <a:r>
              <a:rPr lang="en-US" altLang="ko-KR" dirty="0"/>
              <a:t>.</a:t>
            </a:r>
          </a:p>
          <a:p>
            <a:r>
              <a:rPr lang="en-US" altLang="ko-KR" dirty="0"/>
              <a:t>.</a:t>
            </a:r>
          </a:p>
          <a:p>
            <a:endParaRPr lang="en-US" altLang="ko-KR" dirty="0"/>
          </a:p>
          <a:p>
            <a:r>
              <a:rPr lang="en-US" altLang="ko-KR" dirty="0"/>
              <a:t>i</a:t>
            </a:r>
            <a:r>
              <a:rPr lang="en-US" altLang="ko-KR" b="1" baseline="-25000" dirty="0"/>
              <a:t>32</a:t>
            </a:r>
            <a:endParaRPr lang="ko-KR" altLang="en-US" b="1" dirty="0"/>
          </a:p>
        </p:txBody>
      </p:sp>
      <p:sp>
        <p:nvSpPr>
          <p:cNvPr id="13" name="TextBox 12"/>
          <p:cNvSpPr txBox="1"/>
          <p:nvPr/>
        </p:nvSpPr>
        <p:spPr>
          <a:xfrm>
            <a:off x="6156176" y="5878059"/>
            <a:ext cx="2448272" cy="646331"/>
          </a:xfrm>
          <a:prstGeom prst="rect">
            <a:avLst/>
          </a:prstGeom>
          <a:noFill/>
        </p:spPr>
        <p:txBody>
          <a:bodyPr wrap="square" rtlCol="0">
            <a:spAutoFit/>
          </a:bodyPr>
          <a:lstStyle/>
          <a:p>
            <a:r>
              <a:rPr lang="en-US" altLang="ko-KR" dirty="0" err="1">
                <a:latin typeface="+mn-lt"/>
              </a:rPr>
              <a:t>circuit_check</a:t>
            </a:r>
            <a:r>
              <a:rPr lang="en-US" altLang="ko-KR" dirty="0">
                <a:latin typeface="+mn-lt"/>
              </a:rPr>
              <a:t>(id, </a:t>
            </a:r>
            <a:r>
              <a:rPr lang="en-US" altLang="ko-KR" dirty="0" err="1">
                <a:latin typeface="+mn-lt"/>
              </a:rPr>
              <a:t>i</a:t>
            </a:r>
            <a:r>
              <a:rPr lang="en-US" altLang="ko-KR" dirty="0">
                <a:latin typeface="+mn-lt"/>
              </a:rPr>
              <a:t>);</a:t>
            </a:r>
          </a:p>
          <a:p>
            <a:r>
              <a:rPr lang="en-US" altLang="ko-KR" dirty="0">
                <a:latin typeface="+mn-lt"/>
              </a:rPr>
              <a:t>,where </a:t>
            </a:r>
            <a:r>
              <a:rPr lang="en-US" altLang="ko-KR" dirty="0" err="1">
                <a:latin typeface="+mn-lt"/>
              </a:rPr>
              <a:t>i</a:t>
            </a:r>
            <a:r>
              <a:rPr lang="en-US" altLang="ko-KR" dirty="0">
                <a:latin typeface="+mn-lt"/>
              </a:rPr>
              <a:t>=0~(2</a:t>
            </a:r>
            <a:r>
              <a:rPr lang="en-US" altLang="ko-KR" b="1" baseline="30000" dirty="0">
                <a:latin typeface="+mn-lt"/>
              </a:rPr>
              <a:t>32  </a:t>
            </a:r>
            <a:r>
              <a:rPr lang="en-US" altLang="ko-KR" b="1" dirty="0">
                <a:latin typeface="+mn-lt"/>
              </a:rPr>
              <a:t> </a:t>
            </a:r>
            <a:r>
              <a:rPr lang="en-US" altLang="ko-KR" dirty="0">
                <a:latin typeface="+mn-lt"/>
              </a:rPr>
              <a:t>-1).</a:t>
            </a:r>
            <a:endParaRPr lang="ko-KR" altLang="en-US" dirty="0">
              <a:latin typeface="+mn-lt"/>
            </a:endParaRPr>
          </a:p>
        </p:txBody>
      </p:sp>
      <p:sp>
        <p:nvSpPr>
          <p:cNvPr id="14" name="TextBox 13"/>
          <p:cNvSpPr txBox="1"/>
          <p:nvPr/>
        </p:nvSpPr>
        <p:spPr>
          <a:xfrm>
            <a:off x="2582166" y="6061938"/>
            <a:ext cx="2637906" cy="369332"/>
          </a:xfrm>
          <a:prstGeom prst="rect">
            <a:avLst/>
          </a:prstGeom>
          <a:noFill/>
        </p:spPr>
        <p:txBody>
          <a:bodyPr wrap="square" rtlCol="0">
            <a:spAutoFit/>
          </a:bodyPr>
          <a:lstStyle/>
          <a:p>
            <a:r>
              <a:rPr lang="en-US" altLang="ko-KR" dirty="0"/>
              <a:t>2</a:t>
            </a:r>
            <a:r>
              <a:rPr lang="en-US" altLang="ko-KR" b="1" baseline="30000" dirty="0"/>
              <a:t>32</a:t>
            </a:r>
            <a:r>
              <a:rPr lang="en-US" altLang="ko-KR" dirty="0"/>
              <a:t>  = 4,294,967,296</a:t>
            </a:r>
            <a:endParaRPr lang="ko-KR" altLang="en-US" dirty="0"/>
          </a:p>
        </p:txBody>
      </p:sp>
    </p:spTree>
    <p:extLst>
      <p:ext uri="{BB962C8B-B14F-4D97-AF65-F5344CB8AC3E}">
        <p14:creationId xmlns:p14="http://schemas.microsoft.com/office/powerpoint/2010/main" val="1244222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13988"/>
            <a:ext cx="8229600" cy="534692"/>
          </a:xfrm>
        </p:spPr>
        <p:txBody>
          <a:bodyPr/>
          <a:lstStyle/>
          <a:p>
            <a:r>
              <a:rPr lang="en-US" altLang="ko-KR" dirty="0"/>
              <a:t>example[2] </a:t>
            </a:r>
            <a:endParaRPr lang="ko-KR" altLang="en-US" dirty="0"/>
          </a:p>
        </p:txBody>
      </p:sp>
      <p:sp>
        <p:nvSpPr>
          <p:cNvPr id="3" name="내용 개체 틀 2"/>
          <p:cNvSpPr>
            <a:spLocks noGrp="1"/>
          </p:cNvSpPr>
          <p:nvPr>
            <p:ph idx="1"/>
          </p:nvPr>
        </p:nvSpPr>
        <p:spPr>
          <a:xfrm>
            <a:off x="323528" y="548680"/>
            <a:ext cx="8229600" cy="4525963"/>
          </a:xfrm>
        </p:spPr>
        <p:txBody>
          <a:bodyPr/>
          <a:lstStyle/>
          <a:p>
            <a:pPr marL="0" indent="0">
              <a:buNone/>
            </a:pPr>
            <a:r>
              <a:rPr lang="en-US" altLang="ko-KR" sz="2000" dirty="0"/>
              <a:t>#include “</a:t>
            </a:r>
            <a:r>
              <a:rPr lang="en-US" altLang="ko-KR" sz="2000" dirty="0" err="1"/>
              <a:t>mpi.h</a:t>
            </a:r>
            <a:r>
              <a:rPr lang="en-US" altLang="ko-KR" sz="2000" dirty="0"/>
              <a:t>”</a:t>
            </a:r>
          </a:p>
          <a:p>
            <a:pPr marL="0" indent="0">
              <a:buNone/>
            </a:pPr>
            <a:r>
              <a:rPr lang="en-US" altLang="ko-KR" sz="2000" dirty="0"/>
              <a:t>#include &lt;</a:t>
            </a:r>
            <a:r>
              <a:rPr lang="en-US" altLang="ko-KR" sz="2000" dirty="0" err="1"/>
              <a:t>stdio.h</a:t>
            </a:r>
            <a:r>
              <a:rPr lang="en-US" altLang="ko-KR" sz="2000" dirty="0"/>
              <a:t>&gt;</a:t>
            </a:r>
          </a:p>
          <a:p>
            <a:pPr marL="0" indent="0">
              <a:buNone/>
            </a:pPr>
            <a:r>
              <a:rPr lang="en-US" altLang="ko-KR" sz="2000" dirty="0" err="1"/>
              <a:t>int</a:t>
            </a:r>
            <a:r>
              <a:rPr lang="en-US" altLang="ko-KR" sz="2000" dirty="0"/>
              <a:t> main(</a:t>
            </a:r>
            <a:r>
              <a:rPr lang="en-US" altLang="ko-KR" sz="2000" dirty="0" err="1"/>
              <a:t>int</a:t>
            </a:r>
            <a:r>
              <a:rPr lang="en-US" altLang="ko-KR" sz="2000" dirty="0"/>
              <a:t> </a:t>
            </a:r>
            <a:r>
              <a:rPr lang="en-US" altLang="ko-KR" sz="2000" dirty="0" err="1"/>
              <a:t>argc,char</a:t>
            </a:r>
            <a:r>
              <a:rPr lang="en-US" altLang="ko-KR" sz="2000" dirty="0"/>
              <a:t> *</a:t>
            </a:r>
            <a:r>
              <a:rPr lang="en-US" altLang="ko-KR" sz="2000" dirty="0" err="1"/>
              <a:t>argv</a:t>
            </a:r>
            <a:r>
              <a:rPr lang="en-US" altLang="ko-KR" sz="2000" dirty="0"/>
              <a:t>[]){</a:t>
            </a:r>
          </a:p>
          <a:p>
            <a:pPr marL="0" indent="0">
              <a:buNone/>
            </a:pPr>
            <a:r>
              <a:rPr lang="en-US" altLang="ko-KR" sz="2000" dirty="0"/>
              <a:t>	</a:t>
            </a:r>
            <a:r>
              <a:rPr lang="en-US" altLang="ko-KR" sz="2000" dirty="0" err="1"/>
              <a:t>int</a:t>
            </a:r>
            <a:r>
              <a:rPr lang="en-US" altLang="ko-KR" sz="2000" dirty="0"/>
              <a:t> </a:t>
            </a:r>
            <a:r>
              <a:rPr lang="en-US" altLang="ko-KR" sz="2000" dirty="0" err="1"/>
              <a:t>i</a:t>
            </a:r>
            <a:r>
              <a:rPr lang="en-US" altLang="ko-KR" sz="2000" dirty="0"/>
              <a:t>; </a:t>
            </a:r>
          </a:p>
          <a:p>
            <a:pPr marL="0" indent="0">
              <a:buNone/>
            </a:pPr>
            <a:r>
              <a:rPr lang="en-US" altLang="ko-KR" sz="2000" dirty="0"/>
              <a:t>	</a:t>
            </a:r>
            <a:r>
              <a:rPr lang="en-US" altLang="ko-KR" sz="2000" dirty="0" err="1"/>
              <a:t>int</a:t>
            </a:r>
            <a:r>
              <a:rPr lang="en-US" altLang="ko-KR" sz="2000" dirty="0"/>
              <a:t> id; //Process rank</a:t>
            </a:r>
          </a:p>
          <a:p>
            <a:pPr marL="0" indent="0">
              <a:buNone/>
            </a:pPr>
            <a:r>
              <a:rPr lang="en-US" altLang="ko-KR" sz="2000" dirty="0"/>
              <a:t>	</a:t>
            </a:r>
            <a:r>
              <a:rPr lang="en-US" altLang="ko-KR" sz="2000" dirty="0" err="1"/>
              <a:t>int</a:t>
            </a:r>
            <a:r>
              <a:rPr lang="en-US" altLang="ko-KR" sz="2000" dirty="0"/>
              <a:t> p;  //Number of processes</a:t>
            </a:r>
          </a:p>
          <a:p>
            <a:pPr marL="0" indent="0">
              <a:buNone/>
            </a:pPr>
            <a:r>
              <a:rPr lang="en-US" altLang="ko-KR" sz="2000" dirty="0"/>
              <a:t>	void </a:t>
            </a:r>
            <a:r>
              <a:rPr lang="en-US" altLang="ko-KR" sz="2000" dirty="0" err="1"/>
              <a:t>circuit_check</a:t>
            </a:r>
            <a:r>
              <a:rPr lang="en-US" altLang="ko-KR" sz="2000" dirty="0"/>
              <a:t>(</a:t>
            </a:r>
            <a:r>
              <a:rPr lang="en-US" altLang="ko-KR" sz="2000" dirty="0" err="1"/>
              <a:t>int</a:t>
            </a:r>
            <a:r>
              <a:rPr lang="en-US" altLang="ko-KR" sz="2000" dirty="0"/>
              <a:t>, </a:t>
            </a:r>
            <a:r>
              <a:rPr lang="en-US" altLang="ko-KR" sz="2000" dirty="0" err="1"/>
              <a:t>int</a:t>
            </a:r>
            <a:r>
              <a:rPr lang="en-US" altLang="ko-KR" sz="2000" dirty="0"/>
              <a:t>);</a:t>
            </a:r>
          </a:p>
          <a:p>
            <a:pPr marL="0" indent="0">
              <a:buNone/>
            </a:pPr>
            <a:r>
              <a:rPr lang="en-US" altLang="ko-KR" sz="2000" dirty="0"/>
              <a:t>	</a:t>
            </a:r>
            <a:r>
              <a:rPr lang="en-US" altLang="ko-KR" sz="2000" dirty="0" err="1"/>
              <a:t>MPI_init</a:t>
            </a:r>
            <a:r>
              <a:rPr lang="en-US" altLang="ko-KR" sz="2000" dirty="0"/>
              <a:t>(&amp;</a:t>
            </a:r>
            <a:r>
              <a:rPr lang="en-US" altLang="ko-KR" sz="2000" dirty="0" err="1"/>
              <a:t>argc</a:t>
            </a:r>
            <a:r>
              <a:rPr lang="en-US" altLang="ko-KR" sz="2000" dirty="0"/>
              <a:t>,&amp;</a:t>
            </a:r>
            <a:r>
              <a:rPr lang="en-US" altLang="ko-KR" sz="2000" dirty="0" err="1"/>
              <a:t>argv</a:t>
            </a:r>
            <a:r>
              <a:rPr lang="en-US" altLang="ko-KR" sz="2000" dirty="0"/>
              <a:t>);</a:t>
            </a:r>
          </a:p>
          <a:p>
            <a:pPr marL="0" indent="0">
              <a:buNone/>
            </a:pPr>
            <a:r>
              <a:rPr lang="en-US" altLang="ko-KR" sz="2000" dirty="0"/>
              <a:t>	</a:t>
            </a:r>
            <a:r>
              <a:rPr lang="en-US" altLang="ko-KR" sz="2000" dirty="0" err="1"/>
              <a:t>MPI_Comm_rank</a:t>
            </a:r>
            <a:r>
              <a:rPr lang="en-US" altLang="ko-KR" sz="2000" dirty="0"/>
              <a:t>(MPI_COMM_WORLD, &amp;id);</a:t>
            </a:r>
          </a:p>
          <a:p>
            <a:pPr marL="0" indent="0">
              <a:buNone/>
            </a:pPr>
            <a:r>
              <a:rPr lang="en-US" altLang="ko-KR" sz="2000" dirty="0"/>
              <a:t>	</a:t>
            </a:r>
            <a:r>
              <a:rPr lang="en-US" altLang="ko-KR" sz="2000" dirty="0" err="1"/>
              <a:t>MPI_Comm_size</a:t>
            </a:r>
            <a:r>
              <a:rPr lang="en-US" altLang="ko-KR" sz="2000" dirty="0"/>
              <a:t>(</a:t>
            </a:r>
            <a:r>
              <a:rPr lang="en-US" altLang="ko-KR" sz="2000" dirty="0" err="1"/>
              <a:t>MPI_COMM_WORLD,&amp;p</a:t>
            </a:r>
            <a:r>
              <a:rPr lang="en-US" altLang="ko-KR" sz="2000" dirty="0"/>
              <a:t>);</a:t>
            </a:r>
          </a:p>
          <a:p>
            <a:pPr marL="0" indent="0">
              <a:buNone/>
            </a:pPr>
            <a:r>
              <a:rPr lang="en-US" altLang="ko-KR" sz="2000" dirty="0"/>
              <a:t>	for(</a:t>
            </a:r>
            <a:r>
              <a:rPr lang="en-US" altLang="ko-KR" sz="2000" dirty="0" err="1"/>
              <a:t>i</a:t>
            </a:r>
            <a:r>
              <a:rPr lang="en-US" altLang="ko-KR" sz="2000" dirty="0"/>
              <a:t>=</a:t>
            </a:r>
            <a:r>
              <a:rPr lang="en-US" altLang="ko-KR" sz="2000" dirty="0" err="1"/>
              <a:t>id;i</a:t>
            </a:r>
            <a:r>
              <a:rPr lang="en-US" altLang="ko-KR" sz="2000" dirty="0"/>
              <a:t>&lt;4294967296;i+=p)</a:t>
            </a:r>
          </a:p>
          <a:p>
            <a:pPr marL="0" indent="0">
              <a:buNone/>
            </a:pPr>
            <a:r>
              <a:rPr lang="en-US" altLang="ko-KR" sz="2000" dirty="0"/>
              <a:t>		</a:t>
            </a:r>
            <a:r>
              <a:rPr lang="en-US" altLang="ko-KR" sz="2000" dirty="0" err="1"/>
              <a:t>circuit_check</a:t>
            </a:r>
            <a:r>
              <a:rPr lang="en-US" altLang="ko-KR" sz="2000" dirty="0"/>
              <a:t>(</a:t>
            </a:r>
            <a:r>
              <a:rPr lang="en-US" altLang="ko-KR" sz="2000" dirty="0" err="1"/>
              <a:t>id,i</a:t>
            </a:r>
            <a:r>
              <a:rPr lang="en-US" altLang="ko-KR" sz="2000" dirty="0"/>
              <a:t>);</a:t>
            </a:r>
          </a:p>
          <a:p>
            <a:pPr marL="0" indent="0">
              <a:buNone/>
            </a:pPr>
            <a:r>
              <a:rPr lang="en-US" altLang="ko-KR" sz="2000" dirty="0"/>
              <a:t>	</a:t>
            </a:r>
            <a:r>
              <a:rPr lang="en-US" altLang="ko-KR" sz="2000" dirty="0" err="1"/>
              <a:t>printf</a:t>
            </a:r>
            <a:r>
              <a:rPr lang="en-US" altLang="ko-KR" sz="2000" dirty="0"/>
              <a:t>(“Process %d is done\</a:t>
            </a:r>
            <a:r>
              <a:rPr lang="en-US" altLang="ko-KR" sz="2000" dirty="0" err="1"/>
              <a:t>n”,id</a:t>
            </a:r>
            <a:r>
              <a:rPr lang="en-US" altLang="ko-KR" sz="2000" dirty="0"/>
              <a:t>);</a:t>
            </a:r>
          </a:p>
          <a:p>
            <a:pPr marL="0" indent="0">
              <a:buNone/>
            </a:pPr>
            <a:r>
              <a:rPr lang="en-US" altLang="ko-KR" sz="2000" dirty="0"/>
              <a:t>	</a:t>
            </a:r>
            <a:r>
              <a:rPr lang="en-US" altLang="ko-KR" sz="2000" dirty="0" err="1"/>
              <a:t>fflush</a:t>
            </a:r>
            <a:r>
              <a:rPr lang="en-US" altLang="ko-KR" sz="2000" dirty="0"/>
              <a:t>(</a:t>
            </a:r>
            <a:r>
              <a:rPr lang="en-US" altLang="ko-KR" sz="2000" dirty="0" err="1"/>
              <a:t>stdout</a:t>
            </a:r>
            <a:r>
              <a:rPr lang="en-US" altLang="ko-KR" sz="2000" dirty="0"/>
              <a:t>);</a:t>
            </a:r>
          </a:p>
          <a:p>
            <a:pPr marL="0" indent="0">
              <a:buNone/>
            </a:pPr>
            <a:r>
              <a:rPr lang="en-US" altLang="ko-KR" sz="2000" dirty="0"/>
              <a:t>	</a:t>
            </a:r>
            <a:r>
              <a:rPr lang="en-US" altLang="ko-KR" sz="2000" dirty="0" err="1"/>
              <a:t>MPI_Finalize</a:t>
            </a:r>
            <a:r>
              <a:rPr lang="en-US" altLang="ko-KR" sz="2000" dirty="0"/>
              <a:t>();</a:t>
            </a:r>
          </a:p>
          <a:p>
            <a:pPr marL="0" indent="0">
              <a:buNone/>
            </a:pPr>
            <a:r>
              <a:rPr lang="en-US" altLang="ko-KR" sz="2000" dirty="0"/>
              <a:t>	return 0;</a:t>
            </a:r>
          </a:p>
          <a:p>
            <a:pPr marL="0" indent="0">
              <a:buNone/>
            </a:pPr>
            <a:r>
              <a:rPr lang="en-US" altLang="ko-KR" sz="2000" dirty="0"/>
              <a:t>}</a:t>
            </a:r>
          </a:p>
          <a:p>
            <a:pPr marL="0" indent="0">
              <a:buNone/>
            </a:pPr>
            <a:r>
              <a:rPr lang="en-US" altLang="ko-KR" sz="2000" dirty="0"/>
              <a:t>	</a:t>
            </a:r>
          </a:p>
          <a:p>
            <a:pPr marL="0" indent="0">
              <a:buNone/>
            </a:pPr>
            <a:r>
              <a:rPr lang="en-US" altLang="ko-KR" sz="2000" dirty="0"/>
              <a:t>	</a:t>
            </a:r>
            <a:endParaRPr lang="ko-KR" altLang="en-US" sz="2000" dirty="0"/>
          </a:p>
        </p:txBody>
      </p:sp>
    </p:spTree>
    <p:extLst>
      <p:ext uri="{BB962C8B-B14F-4D97-AF65-F5344CB8AC3E}">
        <p14:creationId xmlns:p14="http://schemas.microsoft.com/office/powerpoint/2010/main" val="1271259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MPI_Finalize</a:t>
            </a:r>
            <a:r>
              <a:rPr lang="en-US" altLang="ko-KR" dirty="0"/>
              <a:t>()</a:t>
            </a:r>
            <a:endParaRPr lang="ko-KR" altLang="en-US" dirty="0"/>
          </a:p>
        </p:txBody>
      </p:sp>
      <p:sp>
        <p:nvSpPr>
          <p:cNvPr id="3" name="내용 개체 틀 2"/>
          <p:cNvSpPr>
            <a:spLocks noGrp="1"/>
          </p:cNvSpPr>
          <p:nvPr>
            <p:ph idx="1"/>
          </p:nvPr>
        </p:nvSpPr>
        <p:spPr/>
        <p:txBody>
          <a:bodyPr/>
          <a:lstStyle/>
          <a:p>
            <a:r>
              <a:rPr lang="en-US" altLang="ko-KR" dirty="0"/>
              <a:t>after a process has completed all of its MPI calls, it calls function </a:t>
            </a:r>
            <a:r>
              <a:rPr lang="en-US" altLang="ko-KR" dirty="0" err="1"/>
              <a:t>MPI_Finalize</a:t>
            </a:r>
            <a:r>
              <a:rPr lang="en-US" altLang="ko-KR" dirty="0"/>
              <a:t>  to release resources allocated to MPI.</a:t>
            </a:r>
            <a:endParaRPr lang="ko-KR" altLang="en-US" dirty="0"/>
          </a:p>
        </p:txBody>
      </p:sp>
    </p:spTree>
    <p:extLst>
      <p:ext uri="{BB962C8B-B14F-4D97-AF65-F5344CB8AC3E}">
        <p14:creationId xmlns:p14="http://schemas.microsoft.com/office/powerpoint/2010/main" val="2753927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t>Data Types Required By the MPI Standard</a:t>
            </a:r>
            <a:endParaRPr lang="ko-KR" altLang="en-US" sz="3200" dirty="0"/>
          </a:p>
        </p:txBody>
      </p:sp>
      <p:sp>
        <p:nvSpPr>
          <p:cNvPr id="3" name="내용 개체 틀 2"/>
          <p:cNvSpPr>
            <a:spLocks noGrp="1"/>
          </p:cNvSpPr>
          <p:nvPr>
            <p:ph idx="1"/>
          </p:nvPr>
        </p:nvSpPr>
        <p:spPr>
          <a:ln>
            <a:solidFill>
              <a:srgbClr val="FFC000"/>
            </a:solidFill>
          </a:ln>
        </p:spPr>
        <p:txBody>
          <a:bodyPr/>
          <a:lstStyle/>
          <a:p>
            <a:pPr marL="0" indent="0">
              <a:buNone/>
            </a:pPr>
            <a:r>
              <a:rPr lang="en-US" altLang="ko-KR" sz="2400" dirty="0"/>
              <a:t>C Data Types</a:t>
            </a:r>
          </a:p>
          <a:p>
            <a:pPr marL="0" indent="0">
              <a:buNone/>
            </a:pPr>
            <a:r>
              <a:rPr lang="en-US" altLang="ko-KR" sz="2400" dirty="0"/>
              <a:t>MPI_CHAR,MPI_SHORT,MPI_INT,MPI_LONG</a:t>
            </a:r>
          </a:p>
          <a:p>
            <a:pPr marL="0" indent="0">
              <a:buNone/>
            </a:pPr>
            <a:r>
              <a:rPr lang="en-US" altLang="ko-KR" sz="2400" dirty="0">
                <a:solidFill>
                  <a:srgbClr val="00B0F0"/>
                </a:solidFill>
              </a:rPr>
              <a:t>MPI_UNSIGNED_CHAR,MPI_UNSIGNED_SHORT,</a:t>
            </a:r>
          </a:p>
          <a:p>
            <a:pPr marL="0" indent="0">
              <a:buNone/>
            </a:pPr>
            <a:r>
              <a:rPr lang="en-US" altLang="ko-KR" sz="2400" dirty="0">
                <a:solidFill>
                  <a:srgbClr val="00B0F0"/>
                </a:solidFill>
              </a:rPr>
              <a:t>MPI_UNSIGNED, MPI_UNSIGNRD_LONG,</a:t>
            </a:r>
          </a:p>
          <a:p>
            <a:pPr marL="0" indent="0">
              <a:buNone/>
            </a:pPr>
            <a:r>
              <a:rPr lang="en-US" altLang="ko-KR" sz="2400" dirty="0">
                <a:solidFill>
                  <a:srgbClr val="00B050"/>
                </a:solidFill>
              </a:rPr>
              <a:t>MPI_FLOAT, MPI_DOUBLE, MPI_LONG_DOUBLE</a:t>
            </a:r>
          </a:p>
          <a:p>
            <a:pPr marL="0" indent="0">
              <a:buNone/>
            </a:pPr>
            <a:r>
              <a:rPr lang="en-US" altLang="ko-KR" sz="2400" dirty="0">
                <a:solidFill>
                  <a:srgbClr val="0070C0"/>
                </a:solidFill>
              </a:rPr>
              <a:t>MPI_BYTE</a:t>
            </a:r>
          </a:p>
          <a:p>
            <a:pPr marL="0" indent="0">
              <a:buNone/>
            </a:pPr>
            <a:r>
              <a:rPr lang="en-US" altLang="ko-KR" sz="2400" dirty="0">
                <a:solidFill>
                  <a:srgbClr val="002060"/>
                </a:solidFill>
              </a:rPr>
              <a:t>MPI_PACKED</a:t>
            </a:r>
            <a:endParaRPr lang="ko-KR" altLang="en-US" sz="2400" dirty="0">
              <a:solidFill>
                <a:srgbClr val="002060"/>
              </a:solidFill>
            </a:endParaRPr>
          </a:p>
        </p:txBody>
      </p:sp>
    </p:spTree>
    <p:extLst>
      <p:ext uri="{BB962C8B-B14F-4D97-AF65-F5344CB8AC3E}">
        <p14:creationId xmlns:p14="http://schemas.microsoft.com/office/powerpoint/2010/main" val="3757196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Point-To-Point Communication</a:t>
            </a:r>
            <a:endParaRPr lang="ko-KR" altLang="en-US" dirty="0"/>
          </a:p>
        </p:txBody>
      </p:sp>
      <p:sp>
        <p:nvSpPr>
          <p:cNvPr id="4" name="직사각형 3"/>
          <p:cNvSpPr/>
          <p:nvPr/>
        </p:nvSpPr>
        <p:spPr>
          <a:xfrm>
            <a:off x="1691680" y="2708920"/>
            <a:ext cx="1152128"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Compute</a:t>
            </a:r>
            <a:endParaRPr lang="ko-KR" altLang="en-US" dirty="0"/>
          </a:p>
        </p:txBody>
      </p:sp>
      <p:sp>
        <p:nvSpPr>
          <p:cNvPr id="6" name="직사각형 5"/>
          <p:cNvSpPr/>
          <p:nvPr/>
        </p:nvSpPr>
        <p:spPr>
          <a:xfrm>
            <a:off x="1692501" y="4509120"/>
            <a:ext cx="1152128"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Compute</a:t>
            </a:r>
            <a:endParaRPr lang="ko-KR" altLang="en-US" dirty="0"/>
          </a:p>
        </p:txBody>
      </p:sp>
      <p:sp>
        <p:nvSpPr>
          <p:cNvPr id="5" name="TextBox 4"/>
          <p:cNvSpPr txBox="1"/>
          <p:nvPr/>
        </p:nvSpPr>
        <p:spPr>
          <a:xfrm>
            <a:off x="1619672" y="1988840"/>
            <a:ext cx="1224957" cy="369332"/>
          </a:xfrm>
          <a:prstGeom prst="rect">
            <a:avLst/>
          </a:prstGeom>
          <a:noFill/>
        </p:spPr>
        <p:txBody>
          <a:bodyPr wrap="square" rtlCol="0">
            <a:spAutoFit/>
          </a:bodyPr>
          <a:lstStyle/>
          <a:p>
            <a:r>
              <a:rPr lang="en-US" altLang="ko-KR" dirty="0">
                <a:latin typeface="+mn-lt"/>
              </a:rPr>
              <a:t>Process </a:t>
            </a:r>
            <a:r>
              <a:rPr lang="en-US" altLang="ko-KR" dirty="0" err="1">
                <a:latin typeface="+mn-lt"/>
              </a:rPr>
              <a:t>i</a:t>
            </a:r>
            <a:endParaRPr lang="ko-KR" altLang="en-US" dirty="0">
              <a:latin typeface="+mn-lt"/>
            </a:endParaRPr>
          </a:p>
        </p:txBody>
      </p:sp>
      <p:sp>
        <p:nvSpPr>
          <p:cNvPr id="7" name="TextBox 6"/>
          <p:cNvSpPr txBox="1"/>
          <p:nvPr/>
        </p:nvSpPr>
        <p:spPr>
          <a:xfrm>
            <a:off x="1692501" y="4077072"/>
            <a:ext cx="1151307" cy="369332"/>
          </a:xfrm>
          <a:prstGeom prst="rect">
            <a:avLst/>
          </a:prstGeom>
          <a:noFill/>
        </p:spPr>
        <p:txBody>
          <a:bodyPr wrap="square" rtlCol="0">
            <a:spAutoFit/>
          </a:bodyPr>
          <a:lstStyle/>
          <a:p>
            <a:r>
              <a:rPr lang="en-US" altLang="ko-KR" dirty="0">
                <a:latin typeface="+mn-lt"/>
              </a:rPr>
              <a:t>Send to j</a:t>
            </a:r>
            <a:endParaRPr lang="ko-KR" altLang="en-US" dirty="0">
              <a:latin typeface="+mn-lt"/>
            </a:endParaRPr>
          </a:p>
        </p:txBody>
      </p:sp>
      <p:sp>
        <p:nvSpPr>
          <p:cNvPr id="9" name="직사각형 8"/>
          <p:cNvSpPr/>
          <p:nvPr/>
        </p:nvSpPr>
        <p:spPr>
          <a:xfrm>
            <a:off x="4499992" y="2708920"/>
            <a:ext cx="1152128"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Compute</a:t>
            </a:r>
            <a:endParaRPr lang="ko-KR" altLang="en-US" dirty="0"/>
          </a:p>
        </p:txBody>
      </p:sp>
      <p:cxnSp>
        <p:nvCxnSpPr>
          <p:cNvPr id="10" name="직선 연결선 9"/>
          <p:cNvCxnSpPr/>
          <p:nvPr/>
        </p:nvCxnSpPr>
        <p:spPr>
          <a:xfrm>
            <a:off x="4499992" y="3933056"/>
            <a:ext cx="1152128"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44008" y="3933056"/>
            <a:ext cx="792088" cy="369332"/>
          </a:xfrm>
          <a:prstGeom prst="rect">
            <a:avLst/>
          </a:prstGeom>
          <a:noFill/>
        </p:spPr>
        <p:txBody>
          <a:bodyPr wrap="square" rtlCol="0">
            <a:spAutoFit/>
          </a:bodyPr>
          <a:lstStyle/>
          <a:p>
            <a:r>
              <a:rPr lang="en-US" altLang="ko-KR" dirty="0">
                <a:latin typeface="+mn-lt"/>
              </a:rPr>
              <a:t>Wait</a:t>
            </a:r>
            <a:endParaRPr lang="ko-KR" altLang="en-US" dirty="0">
              <a:latin typeface="+mn-lt"/>
            </a:endParaRPr>
          </a:p>
        </p:txBody>
      </p:sp>
      <p:sp>
        <p:nvSpPr>
          <p:cNvPr id="14" name="직사각형 13"/>
          <p:cNvSpPr/>
          <p:nvPr/>
        </p:nvSpPr>
        <p:spPr>
          <a:xfrm>
            <a:off x="4499992" y="4906998"/>
            <a:ext cx="1152128" cy="1172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Compute</a:t>
            </a:r>
            <a:endParaRPr lang="ko-KR" altLang="en-US" dirty="0"/>
          </a:p>
        </p:txBody>
      </p:sp>
      <p:sp>
        <p:nvSpPr>
          <p:cNvPr id="13" name="TextBox 12"/>
          <p:cNvSpPr txBox="1"/>
          <p:nvPr/>
        </p:nvSpPr>
        <p:spPr>
          <a:xfrm>
            <a:off x="4499992" y="4446404"/>
            <a:ext cx="2160240" cy="369332"/>
          </a:xfrm>
          <a:prstGeom prst="rect">
            <a:avLst/>
          </a:prstGeom>
          <a:noFill/>
        </p:spPr>
        <p:txBody>
          <a:bodyPr wrap="square" rtlCol="0">
            <a:spAutoFit/>
          </a:bodyPr>
          <a:lstStyle/>
          <a:p>
            <a:r>
              <a:rPr lang="en-US" altLang="ko-KR" dirty="0">
                <a:latin typeface="+mn-lt"/>
              </a:rPr>
              <a:t>Receive from </a:t>
            </a:r>
            <a:r>
              <a:rPr lang="en-US" altLang="ko-KR" dirty="0" err="1">
                <a:latin typeface="+mn-lt"/>
              </a:rPr>
              <a:t>i</a:t>
            </a:r>
            <a:endParaRPr lang="ko-KR" altLang="en-US" dirty="0">
              <a:latin typeface="+mn-lt"/>
            </a:endParaRPr>
          </a:p>
        </p:txBody>
      </p:sp>
      <p:cxnSp>
        <p:nvCxnSpPr>
          <p:cNvPr id="16" name="직선 화살표 연결선 15"/>
          <p:cNvCxnSpPr>
            <a:endCxn id="13" idx="1"/>
          </p:cNvCxnSpPr>
          <p:nvPr/>
        </p:nvCxnSpPr>
        <p:spPr>
          <a:xfrm>
            <a:off x="2699792" y="4293096"/>
            <a:ext cx="1800200" cy="337974"/>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99992" y="1988840"/>
            <a:ext cx="1224136" cy="369332"/>
          </a:xfrm>
          <a:prstGeom prst="rect">
            <a:avLst/>
          </a:prstGeom>
          <a:noFill/>
        </p:spPr>
        <p:txBody>
          <a:bodyPr wrap="square" rtlCol="0">
            <a:spAutoFit/>
          </a:bodyPr>
          <a:lstStyle/>
          <a:p>
            <a:r>
              <a:rPr lang="en-US" altLang="ko-KR" dirty="0">
                <a:latin typeface="+mn-lt"/>
              </a:rPr>
              <a:t>Process j</a:t>
            </a:r>
            <a:endParaRPr lang="ko-KR" altLang="en-US" dirty="0">
              <a:latin typeface="+mn-lt"/>
            </a:endParaRPr>
          </a:p>
        </p:txBody>
      </p:sp>
      <p:sp>
        <p:nvSpPr>
          <p:cNvPr id="18" name="TextBox 17"/>
          <p:cNvSpPr txBox="1"/>
          <p:nvPr/>
        </p:nvSpPr>
        <p:spPr>
          <a:xfrm>
            <a:off x="6300192" y="2204864"/>
            <a:ext cx="2736304" cy="923330"/>
          </a:xfrm>
          <a:prstGeom prst="rect">
            <a:avLst/>
          </a:prstGeom>
          <a:noFill/>
        </p:spPr>
        <p:txBody>
          <a:bodyPr wrap="square" rtlCol="0">
            <a:spAutoFit/>
          </a:bodyPr>
          <a:lstStyle/>
          <a:p>
            <a:r>
              <a:rPr lang="en-US" altLang="ko-KR" dirty="0"/>
              <a:t>…</a:t>
            </a:r>
          </a:p>
          <a:p>
            <a:r>
              <a:rPr lang="en-US" altLang="ko-KR" dirty="0">
                <a:latin typeface="+mn-lt"/>
              </a:rPr>
              <a:t>if(id==</a:t>
            </a:r>
            <a:r>
              <a:rPr lang="en-US" altLang="ko-KR" dirty="0" err="1">
                <a:latin typeface="+mn-lt"/>
              </a:rPr>
              <a:t>i</a:t>
            </a:r>
            <a:r>
              <a:rPr lang="en-US" altLang="ko-KR" dirty="0">
                <a:latin typeface="+mn-lt"/>
              </a:rPr>
              <a:t>){</a:t>
            </a:r>
          </a:p>
          <a:p>
            <a:r>
              <a:rPr lang="en-US" altLang="ko-KR" dirty="0" err="1">
                <a:latin typeface="+mn-lt"/>
              </a:rPr>
              <a:t>MPI_Send</a:t>
            </a:r>
            <a:r>
              <a:rPr lang="en-US" altLang="ko-KR" dirty="0">
                <a:latin typeface="+mn-lt"/>
              </a:rPr>
              <a:t>(&amp;a,1,MPI_FLOAT</a:t>
            </a:r>
            <a:endParaRPr lang="ko-KR" altLang="en-US" dirty="0">
              <a:latin typeface="+mn-lt"/>
            </a:endParaRPr>
          </a:p>
        </p:txBody>
      </p:sp>
    </p:spTree>
    <p:extLst>
      <p:ext uri="{BB962C8B-B14F-4D97-AF65-F5344CB8AC3E}">
        <p14:creationId xmlns:p14="http://schemas.microsoft.com/office/powerpoint/2010/main" val="2665230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Point-to-Point Communication</a:t>
            </a:r>
            <a:endParaRPr lang="ko-KR" altLang="en-US" dirty="0"/>
          </a:p>
        </p:txBody>
      </p:sp>
      <p:sp>
        <p:nvSpPr>
          <p:cNvPr id="4" name="내용 개체 틀 3"/>
          <p:cNvSpPr txBox="1">
            <a:spLocks noGrp="1"/>
          </p:cNvSpPr>
          <p:nvPr>
            <p:ph idx="1"/>
          </p:nvPr>
        </p:nvSpPr>
        <p:spPr>
          <a:xfrm>
            <a:off x="457200" y="1600200"/>
            <a:ext cx="8229600" cy="4007251"/>
          </a:xfrm>
          <a:prstGeom prst="rect">
            <a:avLst/>
          </a:prstGeom>
          <a:noFill/>
        </p:spPr>
        <p:txBody>
          <a:bodyPr wrap="square" rtlCol="0">
            <a:spAutoFit/>
          </a:bodyPr>
          <a:lstStyle/>
          <a:p>
            <a:pPr marL="0" indent="0">
              <a:buNone/>
            </a:pPr>
            <a:r>
              <a:rPr lang="en-US" altLang="ko-KR" sz="2400" dirty="0"/>
              <a:t>float </a:t>
            </a:r>
            <a:r>
              <a:rPr lang="en-US" altLang="ko-KR" sz="2400" dirty="0" err="1"/>
              <a:t>a,b,c</a:t>
            </a:r>
            <a:r>
              <a:rPr lang="en-US" altLang="ko-KR" sz="2400" dirty="0"/>
              <a:t>;</a:t>
            </a:r>
          </a:p>
          <a:p>
            <a:pPr marL="0" indent="0">
              <a:buNone/>
            </a:pPr>
            <a:r>
              <a:rPr lang="en-US" altLang="ko-KR" sz="2400" dirty="0" err="1"/>
              <a:t>int</a:t>
            </a:r>
            <a:r>
              <a:rPr lang="en-US" altLang="ko-KR" sz="2400" dirty="0"/>
              <a:t> id,</a:t>
            </a:r>
          </a:p>
          <a:p>
            <a:pPr marL="0" indent="0">
              <a:buNone/>
            </a:pPr>
            <a:r>
              <a:rPr lang="en-US" altLang="ko-KR" sz="2400" dirty="0" err="1"/>
              <a:t>MPI_Status</a:t>
            </a:r>
            <a:r>
              <a:rPr lang="en-US" altLang="ko-KR" sz="2400" dirty="0"/>
              <a:t> status;</a:t>
            </a:r>
          </a:p>
          <a:p>
            <a:pPr marL="0" indent="0">
              <a:buNone/>
            </a:pPr>
            <a:r>
              <a:rPr lang="en-US" altLang="ko-KR" sz="2400" dirty="0"/>
              <a:t>…</a:t>
            </a:r>
          </a:p>
          <a:p>
            <a:pPr marL="0" indent="0">
              <a:buNone/>
            </a:pPr>
            <a:r>
              <a:rPr lang="en-US" altLang="ko-KR" sz="2400" dirty="0"/>
              <a:t>if(id==</a:t>
            </a:r>
            <a:r>
              <a:rPr lang="en-US" altLang="ko-KR" sz="2400" dirty="0" err="1"/>
              <a:t>i</a:t>
            </a:r>
            <a:r>
              <a:rPr lang="en-US" altLang="ko-KR" sz="2400" dirty="0"/>
              <a:t>){</a:t>
            </a:r>
          </a:p>
          <a:p>
            <a:pPr marL="0" indent="0">
              <a:buNone/>
            </a:pPr>
            <a:r>
              <a:rPr lang="en-US" altLang="ko-KR" sz="2400" dirty="0" err="1"/>
              <a:t>MPI_Send</a:t>
            </a:r>
            <a:r>
              <a:rPr lang="en-US" altLang="ko-KR" sz="2400" dirty="0"/>
              <a:t>(&amp;a,1,MPI_FLOAT,id,0,MPI_COMM_WORLD);</a:t>
            </a:r>
          </a:p>
          <a:p>
            <a:pPr marL="0" indent="0">
              <a:buNone/>
            </a:pPr>
            <a:r>
              <a:rPr lang="en-US" altLang="ko-KR" sz="2400" dirty="0"/>
              <a:t>} else if (id==j){</a:t>
            </a:r>
          </a:p>
          <a:p>
            <a:pPr marL="0" indent="0">
              <a:buNone/>
            </a:pPr>
            <a:r>
              <a:rPr lang="en-US" altLang="ko-KR" sz="2400" dirty="0" err="1"/>
              <a:t>MPI_Recv</a:t>
            </a:r>
            <a:r>
              <a:rPr lang="en-US" altLang="ko-KR" sz="2400" dirty="0"/>
              <a:t>(&amp;a,1,MPI_FLOAT,id,0,MPI_COMM_WORLD,&amp;status);</a:t>
            </a:r>
          </a:p>
          <a:p>
            <a:pPr marL="0" indent="0">
              <a:buNone/>
            </a:pPr>
            <a:r>
              <a:rPr lang="en-US" altLang="ko-KR" sz="2400" dirty="0"/>
              <a:t>}</a:t>
            </a:r>
            <a:endParaRPr lang="ko-KR" altLang="en-US" sz="2400" dirty="0"/>
          </a:p>
        </p:txBody>
      </p:sp>
    </p:spTree>
    <p:extLst>
      <p:ext uri="{BB962C8B-B14F-4D97-AF65-F5344CB8AC3E}">
        <p14:creationId xmlns:p14="http://schemas.microsoft.com/office/powerpoint/2010/main" val="3795922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16632"/>
            <a:ext cx="8229600" cy="960438"/>
          </a:xfrm>
        </p:spPr>
        <p:txBody>
          <a:bodyPr/>
          <a:lstStyle/>
          <a:p>
            <a:r>
              <a:rPr lang="en-US" altLang="ko-KR" sz="3600" dirty="0"/>
              <a:t>Basic MPI API functions</a:t>
            </a:r>
            <a:br>
              <a:rPr lang="en-US" altLang="ko-KR" sz="3600" dirty="0"/>
            </a:br>
            <a:r>
              <a:rPr lang="en-US" altLang="ko-KR" sz="3600" dirty="0" err="1"/>
              <a:t>MPI_Send</a:t>
            </a:r>
            <a:r>
              <a:rPr lang="en-US" altLang="ko-KR" sz="3600" dirty="0"/>
              <a:t>()</a:t>
            </a:r>
            <a:endParaRPr lang="ko-KR" altLang="en-US" sz="3600" dirty="0"/>
          </a:p>
        </p:txBody>
      </p:sp>
      <p:sp>
        <p:nvSpPr>
          <p:cNvPr id="3" name="내용 개체 틀 2"/>
          <p:cNvSpPr>
            <a:spLocks noGrp="1"/>
          </p:cNvSpPr>
          <p:nvPr>
            <p:ph idx="1"/>
          </p:nvPr>
        </p:nvSpPr>
        <p:spPr>
          <a:xfrm>
            <a:off x="457200" y="1600200"/>
            <a:ext cx="8229600" cy="5141168"/>
          </a:xfrm>
        </p:spPr>
        <p:txBody>
          <a:bodyPr/>
          <a:lstStyle/>
          <a:p>
            <a:pPr>
              <a:buFont typeface="Wingdings" panose="05000000000000000000" pitchFamily="2" charset="2"/>
              <a:buChar char="§"/>
            </a:pPr>
            <a:r>
              <a:rPr lang="en-US" altLang="ko-KR" sz="2400" dirty="0" err="1"/>
              <a:t>int</a:t>
            </a:r>
            <a:r>
              <a:rPr lang="en-US" altLang="ko-KR" sz="2400" dirty="0"/>
              <a:t> </a:t>
            </a:r>
            <a:r>
              <a:rPr lang="en-US" altLang="ko-KR" sz="2400" dirty="0" err="1"/>
              <a:t>MPI_Send</a:t>
            </a:r>
            <a:r>
              <a:rPr lang="en-US" altLang="ko-KR" sz="2400" dirty="0"/>
              <a:t>()(void *</a:t>
            </a:r>
            <a:r>
              <a:rPr lang="en-US" altLang="ko-KR" sz="2400" dirty="0" err="1"/>
              <a:t>buf</a:t>
            </a:r>
            <a:r>
              <a:rPr lang="en-US" altLang="ko-KR" sz="2400" dirty="0"/>
              <a:t>, </a:t>
            </a:r>
            <a:r>
              <a:rPr lang="en-US" altLang="ko-KR" sz="2400" dirty="0" err="1"/>
              <a:t>int</a:t>
            </a:r>
            <a:r>
              <a:rPr lang="en-US" altLang="ko-KR" sz="2400" dirty="0"/>
              <a:t> </a:t>
            </a:r>
            <a:r>
              <a:rPr lang="en-US" altLang="ko-KR" sz="2400" dirty="0" err="1"/>
              <a:t>count,MPI_Datatype</a:t>
            </a:r>
            <a:r>
              <a:rPr lang="en-US" altLang="ko-KR" sz="2400" dirty="0"/>
              <a:t> </a:t>
            </a:r>
            <a:r>
              <a:rPr lang="en-US" altLang="ko-KR" sz="2400" dirty="0" err="1"/>
              <a:t>datatype,int</a:t>
            </a:r>
            <a:r>
              <a:rPr lang="en-US" altLang="ko-KR" sz="2400" dirty="0"/>
              <a:t> </a:t>
            </a:r>
            <a:r>
              <a:rPr lang="en-US" altLang="ko-KR" sz="2400" dirty="0" err="1"/>
              <a:t>dest</a:t>
            </a:r>
            <a:r>
              <a:rPr lang="en-US" altLang="ko-KR" sz="2400" dirty="0"/>
              <a:t>, </a:t>
            </a:r>
            <a:r>
              <a:rPr lang="en-US" altLang="ko-KR" sz="2400" dirty="0" err="1"/>
              <a:t>int</a:t>
            </a:r>
            <a:r>
              <a:rPr lang="en-US" altLang="ko-KR" sz="2400" dirty="0"/>
              <a:t> tag, </a:t>
            </a:r>
            <a:r>
              <a:rPr lang="en-US" altLang="ko-KR" sz="2400" dirty="0" err="1"/>
              <a:t>MPI_Comm</a:t>
            </a:r>
            <a:r>
              <a:rPr lang="en-US" altLang="ko-KR" sz="2400" dirty="0"/>
              <a:t> </a:t>
            </a:r>
            <a:r>
              <a:rPr lang="en-US" altLang="ko-KR" sz="2400" dirty="0" err="1"/>
              <a:t>comm</a:t>
            </a:r>
            <a:r>
              <a:rPr lang="en-US" altLang="ko-KR" sz="2400" dirty="0"/>
              <a:t>)</a:t>
            </a:r>
          </a:p>
          <a:p>
            <a:pPr marL="0" indent="0">
              <a:buNone/>
            </a:pPr>
            <a:r>
              <a:rPr lang="en-US" altLang="ko-KR" sz="2400" dirty="0"/>
              <a:t>	,where </a:t>
            </a:r>
          </a:p>
          <a:p>
            <a:pPr marL="0" indent="0">
              <a:buNone/>
            </a:pPr>
            <a:r>
              <a:rPr lang="en-US" altLang="ko-KR" sz="2400" dirty="0"/>
              <a:t>	</a:t>
            </a:r>
            <a:r>
              <a:rPr lang="en-US" altLang="ko-KR" sz="2400" dirty="0" err="1"/>
              <a:t>buf</a:t>
            </a:r>
            <a:r>
              <a:rPr lang="en-US" altLang="ko-KR" sz="2400" dirty="0"/>
              <a:t>: starting address of send buffer,</a:t>
            </a:r>
          </a:p>
          <a:p>
            <a:pPr marL="0" indent="0">
              <a:buNone/>
            </a:pPr>
            <a:r>
              <a:rPr lang="en-US" altLang="ko-KR" sz="2400" dirty="0"/>
              <a:t>	count: Number of elements in sending buffer,</a:t>
            </a:r>
          </a:p>
          <a:p>
            <a:pPr marL="0" indent="0">
              <a:buNone/>
            </a:pPr>
            <a:r>
              <a:rPr lang="en-US" altLang="ko-KR" sz="2400" dirty="0"/>
              <a:t>	datatype: Datatype of each send buffer element,</a:t>
            </a:r>
          </a:p>
          <a:p>
            <a:pPr marL="0" indent="0">
              <a:buNone/>
            </a:pPr>
            <a:r>
              <a:rPr lang="en-US" altLang="ko-KR" sz="2400" dirty="0"/>
              <a:t>	</a:t>
            </a:r>
            <a:r>
              <a:rPr lang="en-US" altLang="ko-KR" sz="2400" dirty="0" err="1"/>
              <a:t>dest</a:t>
            </a:r>
            <a:r>
              <a:rPr lang="en-US" altLang="ko-KR" sz="2400" dirty="0"/>
              <a:t>: Rank of destination,</a:t>
            </a:r>
          </a:p>
          <a:p>
            <a:pPr marL="0" indent="0">
              <a:buNone/>
            </a:pPr>
            <a:r>
              <a:rPr lang="en-US" altLang="ko-KR" sz="2400" dirty="0"/>
              <a:t>	tag: Message tag,</a:t>
            </a:r>
          </a:p>
          <a:p>
            <a:pPr marL="0" indent="0">
              <a:buNone/>
            </a:pPr>
            <a:r>
              <a:rPr lang="en-US" altLang="ko-KR" sz="2400" dirty="0"/>
              <a:t>	</a:t>
            </a:r>
            <a:r>
              <a:rPr lang="en-US" altLang="ko-KR" sz="2400" dirty="0" err="1"/>
              <a:t>comm</a:t>
            </a:r>
            <a:r>
              <a:rPr lang="en-US" altLang="ko-KR" sz="2400" dirty="0"/>
              <a:t>: communicator.</a:t>
            </a:r>
          </a:p>
          <a:p>
            <a:pPr marL="0" indent="0">
              <a:buNone/>
            </a:pPr>
            <a:endParaRPr lang="en-US" altLang="ko-KR" sz="2400" dirty="0"/>
          </a:p>
          <a:p>
            <a:pPr marL="0" indent="0">
              <a:buNone/>
            </a:pPr>
            <a:r>
              <a:rPr lang="en-US" altLang="ko-KR" sz="2400" dirty="0" err="1"/>
              <a:t>MPI_Send</a:t>
            </a:r>
            <a:r>
              <a:rPr lang="en-US" altLang="ko-KR" sz="2400" dirty="0"/>
              <a:t> implements a blocking send operation. When the function returns, the message buffer may be immediately reused.	</a:t>
            </a:r>
          </a:p>
          <a:p>
            <a:pPr marL="0" indent="0">
              <a:buNone/>
            </a:pPr>
            <a:r>
              <a:rPr lang="en-US" altLang="ko-KR" sz="2400" dirty="0"/>
              <a:t>	</a:t>
            </a:r>
            <a:endParaRPr lang="ko-KR" altLang="en-US" sz="2400" dirty="0"/>
          </a:p>
        </p:txBody>
      </p:sp>
    </p:spTree>
    <p:extLst>
      <p:ext uri="{BB962C8B-B14F-4D97-AF65-F5344CB8AC3E}">
        <p14:creationId xmlns:p14="http://schemas.microsoft.com/office/powerpoint/2010/main" val="2390890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188640"/>
            <a:ext cx="8229600" cy="960438"/>
          </a:xfrm>
        </p:spPr>
        <p:txBody>
          <a:bodyPr/>
          <a:lstStyle/>
          <a:p>
            <a:r>
              <a:rPr lang="en-US" altLang="ko-KR" sz="3600" dirty="0"/>
              <a:t>Basic MPI API function</a:t>
            </a:r>
            <a:br>
              <a:rPr lang="en-US" altLang="ko-KR" sz="3600" dirty="0"/>
            </a:br>
            <a:r>
              <a:rPr lang="en-US" altLang="ko-KR" sz="3600" dirty="0" err="1"/>
              <a:t>MPI_Recv</a:t>
            </a:r>
            <a:r>
              <a:rPr lang="en-US" altLang="ko-KR" sz="3600" dirty="0"/>
              <a:t>()</a:t>
            </a:r>
            <a:endParaRPr lang="ko-KR" altLang="en-US" sz="3600" dirty="0"/>
          </a:p>
        </p:txBody>
      </p:sp>
      <p:sp>
        <p:nvSpPr>
          <p:cNvPr id="3" name="내용 개체 틀 2"/>
          <p:cNvSpPr>
            <a:spLocks noGrp="1"/>
          </p:cNvSpPr>
          <p:nvPr>
            <p:ph idx="1"/>
          </p:nvPr>
        </p:nvSpPr>
        <p:spPr>
          <a:xfrm>
            <a:off x="467544" y="1268760"/>
            <a:ext cx="8229600" cy="4525963"/>
          </a:xfrm>
        </p:spPr>
        <p:txBody>
          <a:bodyPr/>
          <a:lstStyle/>
          <a:p>
            <a:pPr>
              <a:buFont typeface="Wingdings" panose="05000000000000000000" pitchFamily="2" charset="2"/>
              <a:buChar char="§"/>
            </a:pPr>
            <a:r>
              <a:rPr lang="en-US" altLang="ko-KR" sz="2400" dirty="0" err="1"/>
              <a:t>int</a:t>
            </a:r>
            <a:r>
              <a:rPr lang="en-US" altLang="ko-KR" sz="2400" dirty="0"/>
              <a:t> </a:t>
            </a:r>
            <a:r>
              <a:rPr lang="en-US" altLang="ko-KR" sz="2400" dirty="0" err="1"/>
              <a:t>MPI_Recv</a:t>
            </a:r>
            <a:r>
              <a:rPr lang="en-US" altLang="ko-KR" sz="2400" dirty="0"/>
              <a:t>(void *</a:t>
            </a:r>
            <a:r>
              <a:rPr lang="en-US" altLang="ko-KR" sz="2400" dirty="0" err="1"/>
              <a:t>buf</a:t>
            </a:r>
            <a:r>
              <a:rPr lang="en-US" altLang="ko-KR" sz="2400" dirty="0"/>
              <a:t>, </a:t>
            </a:r>
            <a:r>
              <a:rPr lang="en-US" altLang="ko-KR" sz="2400" dirty="0" err="1"/>
              <a:t>int</a:t>
            </a:r>
            <a:r>
              <a:rPr lang="en-US" altLang="ko-KR" sz="2400" dirty="0"/>
              <a:t> </a:t>
            </a:r>
            <a:r>
              <a:rPr lang="en-US" altLang="ko-KR" sz="2400" dirty="0" err="1"/>
              <a:t>count,MPI_Datatype</a:t>
            </a:r>
            <a:r>
              <a:rPr lang="en-US" altLang="ko-KR" sz="2400" dirty="0"/>
              <a:t> datatype,</a:t>
            </a:r>
          </a:p>
          <a:p>
            <a:pPr marL="0" indent="0">
              <a:buNone/>
            </a:pPr>
            <a:r>
              <a:rPr lang="en-US" altLang="ko-KR" sz="2400" dirty="0"/>
              <a:t>	</a:t>
            </a:r>
            <a:r>
              <a:rPr lang="en-US" altLang="ko-KR" sz="2400" dirty="0" err="1"/>
              <a:t>int</a:t>
            </a:r>
            <a:r>
              <a:rPr lang="en-US" altLang="ko-KR" sz="2400" dirty="0"/>
              <a:t> source, </a:t>
            </a:r>
            <a:r>
              <a:rPr lang="en-US" altLang="ko-KR" sz="2400" dirty="0" err="1"/>
              <a:t>int</a:t>
            </a:r>
            <a:r>
              <a:rPr lang="en-US" altLang="ko-KR" sz="2400" dirty="0"/>
              <a:t> tag, </a:t>
            </a:r>
            <a:r>
              <a:rPr lang="en-US" altLang="ko-KR" sz="2400" dirty="0" err="1"/>
              <a:t>MPI_Comm</a:t>
            </a:r>
            <a:r>
              <a:rPr lang="en-US" altLang="ko-KR" sz="2400" dirty="0"/>
              <a:t> </a:t>
            </a:r>
            <a:r>
              <a:rPr lang="en-US" altLang="ko-KR" sz="2400" dirty="0" err="1"/>
              <a:t>comm</a:t>
            </a:r>
            <a:r>
              <a:rPr lang="en-US" altLang="ko-KR" sz="2400" dirty="0"/>
              <a:t>, </a:t>
            </a:r>
            <a:r>
              <a:rPr lang="en-US" altLang="ko-KR" sz="2400" dirty="0" err="1"/>
              <a:t>MPI_Status</a:t>
            </a:r>
            <a:r>
              <a:rPr lang="en-US" altLang="ko-KR" sz="2400" dirty="0"/>
              <a:t> *status)</a:t>
            </a:r>
          </a:p>
          <a:p>
            <a:pPr marL="0" indent="0">
              <a:buNone/>
            </a:pPr>
            <a:r>
              <a:rPr lang="en-US" altLang="ko-KR" sz="2400" dirty="0"/>
              <a:t>	,where</a:t>
            </a:r>
          </a:p>
          <a:p>
            <a:pPr marL="0" indent="0">
              <a:buNone/>
            </a:pPr>
            <a:r>
              <a:rPr lang="en-US" altLang="ko-KR" sz="2400" dirty="0"/>
              <a:t>	</a:t>
            </a:r>
            <a:r>
              <a:rPr lang="en-US" altLang="ko-KR" sz="2400" dirty="0" err="1"/>
              <a:t>buf</a:t>
            </a:r>
            <a:r>
              <a:rPr lang="en-US" altLang="ko-KR" sz="2400" dirty="0"/>
              <a:t>: starting address of receive buffer,</a:t>
            </a:r>
          </a:p>
          <a:p>
            <a:pPr marL="0" indent="0">
              <a:buNone/>
            </a:pPr>
            <a:r>
              <a:rPr lang="en-US" altLang="ko-KR" sz="2400" dirty="0"/>
              <a:t>	count: maximum number of elements in receive buffer,</a:t>
            </a:r>
          </a:p>
          <a:p>
            <a:pPr marL="0" indent="0">
              <a:buNone/>
            </a:pPr>
            <a:r>
              <a:rPr lang="en-US" altLang="ko-KR" sz="2400" dirty="0"/>
              <a:t>	datatype: datatype of each receive buffer element,</a:t>
            </a:r>
          </a:p>
          <a:p>
            <a:pPr marL="0" indent="0">
              <a:buNone/>
            </a:pPr>
            <a:r>
              <a:rPr lang="en-US" altLang="ko-KR" sz="2400" dirty="0"/>
              <a:t>	source: rank of source,</a:t>
            </a:r>
          </a:p>
          <a:p>
            <a:pPr marL="0" indent="0">
              <a:buNone/>
            </a:pPr>
            <a:r>
              <a:rPr lang="en-US" altLang="ko-KR" sz="2400" dirty="0"/>
              <a:t>	tag: message tag,</a:t>
            </a:r>
          </a:p>
          <a:p>
            <a:pPr marL="0" indent="0">
              <a:buNone/>
            </a:pPr>
            <a:r>
              <a:rPr lang="en-US" altLang="ko-KR" sz="2400" dirty="0"/>
              <a:t>	</a:t>
            </a:r>
            <a:r>
              <a:rPr lang="en-US" altLang="ko-KR" sz="2400" dirty="0" err="1"/>
              <a:t>comm</a:t>
            </a:r>
            <a:r>
              <a:rPr lang="en-US" altLang="ko-KR" sz="2400" dirty="0"/>
              <a:t>: communicator,</a:t>
            </a:r>
          </a:p>
          <a:p>
            <a:pPr marL="0" indent="0">
              <a:buNone/>
            </a:pPr>
            <a:r>
              <a:rPr lang="en-US" altLang="ko-KR" sz="2400" dirty="0"/>
              <a:t>	status: status.</a:t>
            </a:r>
          </a:p>
          <a:p>
            <a:pPr marL="0" indent="0">
              <a:buNone/>
            </a:pPr>
            <a:r>
              <a:rPr lang="en-US" altLang="ko-KR" sz="2400" dirty="0" err="1"/>
              <a:t>MPI_Recv</a:t>
            </a:r>
            <a:r>
              <a:rPr lang="en-US" altLang="ko-KR" sz="2400" dirty="0"/>
              <a:t> implements a blocking receive. Assuming the receive is successful, when control returns from </a:t>
            </a:r>
            <a:r>
              <a:rPr lang="en-US" altLang="ko-KR" sz="2400" dirty="0" err="1"/>
              <a:t>MPI_Recv</a:t>
            </a:r>
            <a:r>
              <a:rPr lang="en-US" altLang="ko-KR" sz="2400" dirty="0"/>
              <a:t>, buffer points to the received message.</a:t>
            </a:r>
            <a:endParaRPr lang="ko-KR" altLang="en-US" sz="2400" dirty="0"/>
          </a:p>
        </p:txBody>
      </p:sp>
    </p:spTree>
    <p:extLst>
      <p:ext uri="{BB962C8B-B14F-4D97-AF65-F5344CB8AC3E}">
        <p14:creationId xmlns:p14="http://schemas.microsoft.com/office/powerpoint/2010/main" val="372518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88640"/>
            <a:ext cx="8229600" cy="960438"/>
          </a:xfrm>
        </p:spPr>
        <p:txBody>
          <a:bodyPr/>
          <a:lstStyle/>
          <a:p>
            <a:r>
              <a:rPr lang="en-US" altLang="ko-KR"/>
              <a:t>Guideline of Term Project Report</a:t>
            </a:r>
            <a:endParaRPr lang="ko-KR" altLang="en-US" dirty="0"/>
          </a:p>
        </p:txBody>
      </p:sp>
      <p:sp>
        <p:nvSpPr>
          <p:cNvPr id="3" name="내용 개체 틀 2"/>
          <p:cNvSpPr>
            <a:spLocks noGrp="1"/>
          </p:cNvSpPr>
          <p:nvPr>
            <p:ph idx="1"/>
          </p:nvPr>
        </p:nvSpPr>
        <p:spPr>
          <a:xfrm>
            <a:off x="467544" y="1052736"/>
            <a:ext cx="8229600" cy="4525963"/>
          </a:xfrm>
        </p:spPr>
        <p:txBody>
          <a:bodyPr/>
          <a:lstStyle/>
          <a:p>
            <a:pPr marL="0" indent="0">
              <a:buNone/>
            </a:pPr>
            <a:r>
              <a:rPr lang="en-US" altLang="ko-KR" sz="2400" dirty="0"/>
              <a:t> 1. Guideline of Term Project Presentation and Demonstration</a:t>
            </a:r>
          </a:p>
          <a:p>
            <a:pPr lvl="1"/>
            <a:r>
              <a:rPr lang="en-US" altLang="ko-KR" sz="2400" dirty="0"/>
              <a:t>Time and Day : 10:00~12:00 </a:t>
            </a:r>
            <a:r>
              <a:rPr lang="en-US" altLang="ko-KR" sz="2400" dirty="0" err="1"/>
              <a:t>AM,June</a:t>
            </a:r>
            <a:r>
              <a:rPr lang="en-US" altLang="ko-KR" sz="2400" dirty="0"/>
              <a:t> 22 at Room 2220 </a:t>
            </a:r>
            <a:endParaRPr lang="en-US" altLang="ko-KR" sz="2000" dirty="0"/>
          </a:p>
          <a:p>
            <a:pPr lvl="1"/>
            <a:r>
              <a:rPr lang="en-US" altLang="ko-KR" sz="2400" dirty="0"/>
              <a:t>5~10 minutes for each team</a:t>
            </a:r>
          </a:p>
          <a:p>
            <a:pPr lvl="1"/>
            <a:r>
              <a:rPr lang="en-US" altLang="ko-KR" sz="2400" dirty="0"/>
              <a:t>Max. 10 pages in </a:t>
            </a:r>
            <a:r>
              <a:rPr lang="en-US" altLang="ko-KR" sz="2400" dirty="0" err="1"/>
              <a:t>ppt</a:t>
            </a:r>
            <a:r>
              <a:rPr lang="en-US" altLang="ko-KR" sz="2400" dirty="0"/>
              <a:t> file</a:t>
            </a:r>
          </a:p>
          <a:p>
            <a:pPr lvl="1"/>
            <a:r>
              <a:rPr lang="en-US" altLang="ko-KR" sz="2400" dirty="0"/>
              <a:t>Contents: Title, Motivation, Problem Description,</a:t>
            </a:r>
          </a:p>
          <a:p>
            <a:pPr marL="457200" lvl="1" indent="0">
              <a:buNone/>
            </a:pPr>
            <a:r>
              <a:rPr lang="en-US" altLang="ko-KR" sz="2400" dirty="0"/>
              <a:t>		How to Solve, Deliverable, Task Allocation </a:t>
            </a:r>
          </a:p>
          <a:p>
            <a:pPr marL="457200" lvl="1" indent="0">
              <a:buNone/>
            </a:pPr>
            <a:r>
              <a:rPr lang="en-US" altLang="ko-KR" sz="2400" dirty="0"/>
              <a:t>		for each member and </a:t>
            </a:r>
            <a:r>
              <a:rPr lang="en-US" altLang="ko-KR" sz="2400" dirty="0">
                <a:solidFill>
                  <a:srgbClr val="FF0000"/>
                </a:solidFill>
              </a:rPr>
              <a:t>Demonstration.</a:t>
            </a:r>
          </a:p>
          <a:p>
            <a:pPr marL="57150" lvl="1" indent="0">
              <a:buClr>
                <a:schemeClr val="accent1"/>
              </a:buClr>
              <a:buNone/>
            </a:pPr>
            <a:r>
              <a:rPr lang="en-US" altLang="ko-KR" sz="2400" dirty="0"/>
              <a:t>2. Submission:[To TA </a:t>
            </a:r>
            <a:r>
              <a:rPr lang="en-US" altLang="ko-KR" sz="2400" dirty="0" err="1"/>
              <a:t>Joo</a:t>
            </a:r>
            <a:r>
              <a:rPr lang="en-US" altLang="ko-KR" sz="2400" dirty="0"/>
              <a:t> Kyung Ro (</a:t>
            </a:r>
            <a:r>
              <a:rPr lang="en-US" altLang="ko-KR" sz="2400"/>
              <a:t>eu8198@kaist.ac.kr)]</a:t>
            </a:r>
            <a:endParaRPr lang="en-US" altLang="ko-KR" sz="2400" dirty="0"/>
          </a:p>
          <a:p>
            <a:pPr marL="800100" lvl="1"/>
            <a:r>
              <a:rPr lang="en-US" altLang="ko-KR" sz="2400" dirty="0"/>
              <a:t> </a:t>
            </a:r>
            <a:r>
              <a:rPr lang="en-US" altLang="ko-KR" sz="2400" dirty="0" err="1">
                <a:solidFill>
                  <a:srgbClr val="FF0000"/>
                </a:solidFill>
              </a:rPr>
              <a:t>Report</a:t>
            </a:r>
            <a:r>
              <a:rPr lang="en-US" altLang="ko-KR" sz="2400" dirty="0" err="1"/>
              <a:t>:Max</a:t>
            </a:r>
            <a:r>
              <a:rPr lang="en-US" altLang="ko-KR" sz="2400" dirty="0"/>
              <a:t>. 10 pages in A4, font 10. excluding screen captured images, graphs and program codes.</a:t>
            </a:r>
          </a:p>
          <a:p>
            <a:pPr marL="800100" lvl="1"/>
            <a:r>
              <a:rPr lang="en-US" altLang="ko-KR" sz="2400" dirty="0">
                <a:solidFill>
                  <a:srgbClr val="FF0000"/>
                </a:solidFill>
              </a:rPr>
              <a:t>Your_source_code.zip</a:t>
            </a:r>
            <a:r>
              <a:rPr lang="en-US" altLang="ko-KR" sz="2400" dirty="0"/>
              <a:t> should be attached(for the lectures next year).</a:t>
            </a:r>
          </a:p>
          <a:p>
            <a:pPr marL="800100" lvl="1"/>
            <a:r>
              <a:rPr lang="en-US" altLang="ko-KR" sz="2400" dirty="0"/>
              <a:t>Your </a:t>
            </a:r>
            <a:r>
              <a:rPr lang="en-US" altLang="ko-KR" sz="2400" dirty="0">
                <a:solidFill>
                  <a:srgbClr val="FF0000"/>
                </a:solidFill>
              </a:rPr>
              <a:t>presentation </a:t>
            </a:r>
            <a:r>
              <a:rPr lang="en-US" altLang="ko-KR" sz="2400" dirty="0" err="1">
                <a:solidFill>
                  <a:srgbClr val="FF0000"/>
                </a:solidFill>
              </a:rPr>
              <a:t>ppt</a:t>
            </a:r>
            <a:r>
              <a:rPr lang="en-US" altLang="ko-KR" sz="2400" dirty="0">
                <a:solidFill>
                  <a:srgbClr val="FF0000"/>
                </a:solidFill>
              </a:rPr>
              <a:t> file </a:t>
            </a:r>
            <a:r>
              <a:rPr lang="en-US" altLang="ko-KR" sz="2400" dirty="0"/>
              <a:t>(for the lectures next year).</a:t>
            </a:r>
          </a:p>
          <a:p>
            <a:pPr marL="57150" indent="0">
              <a:buNone/>
            </a:pPr>
            <a:endParaRPr lang="en-US" altLang="ko-KR" dirty="0"/>
          </a:p>
        </p:txBody>
      </p:sp>
    </p:spTree>
    <p:extLst>
      <p:ext uri="{BB962C8B-B14F-4D97-AF65-F5344CB8AC3E}">
        <p14:creationId xmlns:p14="http://schemas.microsoft.com/office/powerpoint/2010/main" val="2941854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Deadlock Example1 [2]</a:t>
            </a:r>
            <a:endParaRPr lang="ko-KR" altLang="en-US" dirty="0"/>
          </a:p>
        </p:txBody>
      </p:sp>
      <p:sp>
        <p:nvSpPr>
          <p:cNvPr id="3" name="내용 개체 틀 2"/>
          <p:cNvSpPr>
            <a:spLocks noGrp="1"/>
          </p:cNvSpPr>
          <p:nvPr>
            <p:ph idx="1"/>
          </p:nvPr>
        </p:nvSpPr>
        <p:spPr/>
        <p:txBody>
          <a:bodyPr/>
          <a:lstStyle/>
          <a:p>
            <a:pPr marL="0" indent="0">
              <a:buNone/>
            </a:pPr>
            <a:r>
              <a:rPr lang="en-US" altLang="ko-KR" sz="2000" dirty="0"/>
              <a:t>float </a:t>
            </a:r>
            <a:r>
              <a:rPr lang="en-US" altLang="ko-KR" sz="2000" dirty="0" err="1"/>
              <a:t>a,b,c</a:t>
            </a:r>
            <a:r>
              <a:rPr lang="en-US" altLang="ko-KR" sz="2000" dirty="0"/>
              <a:t>;</a:t>
            </a:r>
          </a:p>
          <a:p>
            <a:pPr marL="0" indent="0">
              <a:buNone/>
            </a:pPr>
            <a:r>
              <a:rPr lang="en-US" altLang="ko-KR" sz="2000" dirty="0" err="1"/>
              <a:t>int</a:t>
            </a:r>
            <a:r>
              <a:rPr lang="en-US" altLang="ko-KR" sz="2000" dirty="0"/>
              <a:t> id;</a:t>
            </a:r>
          </a:p>
          <a:p>
            <a:pPr marL="0" indent="0">
              <a:buNone/>
            </a:pPr>
            <a:r>
              <a:rPr lang="en-US" altLang="ko-KR" sz="2000" dirty="0" err="1"/>
              <a:t>MPI_Status</a:t>
            </a:r>
            <a:r>
              <a:rPr lang="en-US" altLang="ko-KR" sz="2000" dirty="0"/>
              <a:t> status;</a:t>
            </a:r>
          </a:p>
          <a:p>
            <a:pPr marL="0" indent="0">
              <a:buNone/>
            </a:pPr>
            <a:r>
              <a:rPr lang="en-US" altLang="ko-KR" sz="2000" dirty="0"/>
              <a:t>…</a:t>
            </a:r>
          </a:p>
          <a:p>
            <a:pPr marL="0" indent="0">
              <a:buNone/>
            </a:pPr>
            <a:r>
              <a:rPr lang="en-US" altLang="ko-KR" sz="2000" dirty="0"/>
              <a:t>if(id==</a:t>
            </a:r>
            <a:r>
              <a:rPr lang="en-US" altLang="ko-KR" sz="2000" b="1" dirty="0">
                <a:solidFill>
                  <a:srgbClr val="FF0000"/>
                </a:solidFill>
              </a:rPr>
              <a:t>0</a:t>
            </a:r>
            <a:r>
              <a:rPr lang="en-US" altLang="ko-KR" sz="2000" dirty="0"/>
              <a:t>){</a:t>
            </a:r>
          </a:p>
          <a:p>
            <a:pPr marL="0" indent="0">
              <a:buNone/>
            </a:pPr>
            <a:r>
              <a:rPr lang="en-US" altLang="ko-KR" sz="2000" dirty="0"/>
              <a:t>	</a:t>
            </a:r>
            <a:r>
              <a:rPr lang="en-US" altLang="ko-KR" sz="2000" dirty="0" err="1"/>
              <a:t>MPI_Recv</a:t>
            </a:r>
            <a:r>
              <a:rPr lang="en-US" altLang="ko-KR" sz="2000" dirty="0"/>
              <a:t>(&amp;b,1,MPI_FLOAT,</a:t>
            </a:r>
            <a:r>
              <a:rPr lang="en-US" altLang="ko-KR" sz="2000" b="1" dirty="0">
                <a:solidFill>
                  <a:srgbClr val="FF0000"/>
                </a:solidFill>
              </a:rPr>
              <a:t>1</a:t>
            </a:r>
            <a:r>
              <a:rPr lang="en-US" altLang="ko-KR" sz="2000" dirty="0"/>
              <a:t>,0,MPI_COMM_WORLD,&amp;status);</a:t>
            </a:r>
          </a:p>
          <a:p>
            <a:pPr marL="0" indent="0">
              <a:buNone/>
            </a:pPr>
            <a:r>
              <a:rPr lang="en-US" altLang="ko-KR" sz="2000" dirty="0"/>
              <a:t>	</a:t>
            </a:r>
            <a:r>
              <a:rPr lang="en-US" altLang="ko-KR" sz="2000" dirty="0" err="1"/>
              <a:t>MPI_Send</a:t>
            </a:r>
            <a:r>
              <a:rPr lang="en-US" altLang="ko-KR" sz="2000" dirty="0"/>
              <a:t>(&amp;a,1,MPI_FLOAT,</a:t>
            </a:r>
            <a:r>
              <a:rPr lang="en-US" altLang="ko-KR" sz="2000" b="1" dirty="0">
                <a:solidFill>
                  <a:srgbClr val="FF0000"/>
                </a:solidFill>
              </a:rPr>
              <a:t>1</a:t>
            </a:r>
            <a:r>
              <a:rPr lang="en-US" altLang="ko-KR" sz="2000" dirty="0"/>
              <a:t>,0,MPI_COMM_WORLD);</a:t>
            </a:r>
          </a:p>
          <a:p>
            <a:pPr marL="0" indent="0">
              <a:buNone/>
            </a:pPr>
            <a:r>
              <a:rPr lang="en-US" altLang="ko-KR" sz="2000" dirty="0"/>
              <a:t>	c=(</a:t>
            </a:r>
            <a:r>
              <a:rPr lang="en-US" altLang="ko-KR" sz="2000" dirty="0" err="1"/>
              <a:t>a+b</a:t>
            </a:r>
            <a:r>
              <a:rPr lang="en-US" altLang="ko-KR" sz="2000" dirty="0"/>
              <a:t>)/2.0;</a:t>
            </a:r>
          </a:p>
          <a:p>
            <a:pPr marL="0" indent="0">
              <a:buNone/>
            </a:pPr>
            <a:r>
              <a:rPr lang="en-US" altLang="ko-KR" sz="2000" dirty="0"/>
              <a:t>} else if(id==</a:t>
            </a:r>
            <a:r>
              <a:rPr lang="en-US" altLang="ko-KR" sz="2000" b="1" dirty="0">
                <a:solidFill>
                  <a:srgbClr val="FF0000"/>
                </a:solidFill>
              </a:rPr>
              <a:t>1</a:t>
            </a:r>
            <a:r>
              <a:rPr lang="en-US" altLang="ko-KR" sz="2000" dirty="0"/>
              <a:t>){</a:t>
            </a:r>
          </a:p>
          <a:p>
            <a:pPr marL="0" indent="0">
              <a:buNone/>
            </a:pPr>
            <a:r>
              <a:rPr lang="en-US" altLang="ko-KR" sz="2000" dirty="0"/>
              <a:t>	</a:t>
            </a:r>
            <a:r>
              <a:rPr lang="en-US" altLang="ko-KR" sz="2000" dirty="0" err="1"/>
              <a:t>MPI_Recv</a:t>
            </a:r>
            <a:r>
              <a:rPr lang="en-US" altLang="ko-KR" sz="2000" dirty="0"/>
              <a:t>(&amp;a,1,MPI_FLOAT,</a:t>
            </a:r>
            <a:r>
              <a:rPr lang="en-US" altLang="ko-KR" sz="2000" b="1" dirty="0">
                <a:solidFill>
                  <a:srgbClr val="FF0000"/>
                </a:solidFill>
              </a:rPr>
              <a:t>0</a:t>
            </a:r>
            <a:r>
              <a:rPr lang="en-US" altLang="ko-KR" sz="2000" dirty="0"/>
              <a:t>,0,MPI_COMM_WORLD,&amp;status);</a:t>
            </a:r>
          </a:p>
          <a:p>
            <a:pPr marL="0" indent="0">
              <a:buNone/>
            </a:pPr>
            <a:r>
              <a:rPr lang="en-US" altLang="ko-KR" sz="2000" dirty="0"/>
              <a:t>	</a:t>
            </a:r>
            <a:r>
              <a:rPr lang="en-US" altLang="ko-KR" sz="2000" dirty="0" err="1"/>
              <a:t>MPI_Send</a:t>
            </a:r>
            <a:r>
              <a:rPr lang="en-US" altLang="ko-KR" sz="2000" dirty="0"/>
              <a:t>(&amp;b,1,MPI_FLOAT,</a:t>
            </a:r>
            <a:r>
              <a:rPr lang="en-US" altLang="ko-KR" sz="2000" b="1" dirty="0">
                <a:solidFill>
                  <a:srgbClr val="FF0000"/>
                </a:solidFill>
              </a:rPr>
              <a:t>0</a:t>
            </a:r>
            <a:r>
              <a:rPr lang="en-US" altLang="ko-KR" sz="2000" dirty="0"/>
              <a:t>,0,MPI_COMM_WORLD);</a:t>
            </a:r>
          </a:p>
          <a:p>
            <a:pPr marL="0" indent="0">
              <a:buNone/>
            </a:pPr>
            <a:r>
              <a:rPr lang="en-US" altLang="ko-KR" sz="2000" dirty="0"/>
              <a:t>	c=(</a:t>
            </a:r>
            <a:r>
              <a:rPr lang="en-US" altLang="ko-KR" sz="2000" dirty="0" err="1"/>
              <a:t>a+b</a:t>
            </a:r>
            <a:r>
              <a:rPr lang="en-US" altLang="ko-KR" sz="2000" dirty="0"/>
              <a:t>)/2.0;</a:t>
            </a:r>
          </a:p>
          <a:p>
            <a:pPr marL="0" indent="0">
              <a:buNone/>
            </a:pPr>
            <a:r>
              <a:rPr lang="en-US" altLang="ko-KR" sz="2000" dirty="0"/>
              <a:t>}</a:t>
            </a:r>
          </a:p>
          <a:p>
            <a:pPr marL="0" indent="0">
              <a:buNone/>
            </a:pPr>
            <a:endParaRPr lang="ko-KR" altLang="en-US" sz="2400" dirty="0"/>
          </a:p>
        </p:txBody>
      </p:sp>
    </p:spTree>
    <p:extLst>
      <p:ext uri="{BB962C8B-B14F-4D97-AF65-F5344CB8AC3E}">
        <p14:creationId xmlns:p14="http://schemas.microsoft.com/office/powerpoint/2010/main" val="2855756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Deadlock Example2 [2]</a:t>
            </a:r>
            <a:endParaRPr lang="ko-KR" altLang="en-US" dirty="0"/>
          </a:p>
        </p:txBody>
      </p:sp>
      <p:sp>
        <p:nvSpPr>
          <p:cNvPr id="3" name="내용 개체 틀 2"/>
          <p:cNvSpPr>
            <a:spLocks noGrp="1"/>
          </p:cNvSpPr>
          <p:nvPr>
            <p:ph idx="1"/>
          </p:nvPr>
        </p:nvSpPr>
        <p:spPr/>
        <p:txBody>
          <a:bodyPr/>
          <a:lstStyle/>
          <a:p>
            <a:pPr marL="0" indent="0">
              <a:buNone/>
            </a:pPr>
            <a:r>
              <a:rPr lang="en-US" altLang="ko-KR" sz="2000" dirty="0"/>
              <a:t>float </a:t>
            </a:r>
            <a:r>
              <a:rPr lang="en-US" altLang="ko-KR" sz="2000" dirty="0" err="1"/>
              <a:t>a,b,c</a:t>
            </a:r>
            <a:r>
              <a:rPr lang="en-US" altLang="ko-KR" sz="2000" dirty="0"/>
              <a:t>;</a:t>
            </a:r>
          </a:p>
          <a:p>
            <a:pPr marL="0" indent="0">
              <a:buNone/>
            </a:pPr>
            <a:r>
              <a:rPr lang="en-US" altLang="ko-KR" sz="2000" dirty="0" err="1"/>
              <a:t>int</a:t>
            </a:r>
            <a:r>
              <a:rPr lang="en-US" altLang="ko-KR" sz="2000" dirty="0"/>
              <a:t> id;</a:t>
            </a:r>
          </a:p>
          <a:p>
            <a:pPr marL="0" indent="0">
              <a:buNone/>
            </a:pPr>
            <a:r>
              <a:rPr lang="en-US" altLang="ko-KR" sz="2000" dirty="0" err="1"/>
              <a:t>MPI_Status</a:t>
            </a:r>
            <a:r>
              <a:rPr lang="en-US" altLang="ko-KR" sz="2000" dirty="0"/>
              <a:t> status;</a:t>
            </a:r>
          </a:p>
          <a:p>
            <a:pPr marL="0" indent="0">
              <a:buNone/>
            </a:pPr>
            <a:r>
              <a:rPr lang="en-US" altLang="ko-KR" sz="2000" dirty="0"/>
              <a:t>…</a:t>
            </a:r>
          </a:p>
          <a:p>
            <a:pPr marL="0" indent="0">
              <a:buNone/>
            </a:pPr>
            <a:r>
              <a:rPr lang="en-US" altLang="ko-KR" sz="2000" dirty="0"/>
              <a:t>if(id==</a:t>
            </a:r>
            <a:r>
              <a:rPr lang="en-US" altLang="ko-KR" sz="2000" b="1" dirty="0">
                <a:solidFill>
                  <a:srgbClr val="FF0000"/>
                </a:solidFill>
              </a:rPr>
              <a:t>0</a:t>
            </a:r>
            <a:r>
              <a:rPr lang="en-US" altLang="ko-KR" sz="2000" dirty="0"/>
              <a:t>){</a:t>
            </a:r>
          </a:p>
          <a:p>
            <a:pPr marL="0" indent="0">
              <a:buNone/>
            </a:pPr>
            <a:r>
              <a:rPr lang="en-US" altLang="ko-KR" sz="2000" dirty="0"/>
              <a:t>	</a:t>
            </a:r>
            <a:r>
              <a:rPr lang="en-US" altLang="ko-KR" sz="2000" dirty="0" err="1"/>
              <a:t>MPI_Send</a:t>
            </a:r>
            <a:r>
              <a:rPr lang="en-US" altLang="ko-KR" sz="2000" dirty="0"/>
              <a:t>(&amp;a,1,MPI_FLOAT,</a:t>
            </a:r>
            <a:r>
              <a:rPr lang="en-US" altLang="ko-KR" sz="2000" b="1" dirty="0">
                <a:solidFill>
                  <a:srgbClr val="FF0000"/>
                </a:solidFill>
              </a:rPr>
              <a:t>1</a:t>
            </a:r>
            <a:r>
              <a:rPr lang="en-US" altLang="ko-KR" sz="2000" dirty="0"/>
              <a:t>,</a:t>
            </a:r>
            <a:r>
              <a:rPr lang="en-US" altLang="ko-KR" sz="2000" b="1" dirty="0">
                <a:solidFill>
                  <a:srgbClr val="00B050"/>
                </a:solidFill>
              </a:rPr>
              <a:t>1</a:t>
            </a:r>
            <a:r>
              <a:rPr lang="en-US" altLang="ko-KR" sz="2000" dirty="0"/>
              <a:t>,MPI_COMM_WORLD);</a:t>
            </a:r>
          </a:p>
          <a:p>
            <a:pPr marL="0" indent="0">
              <a:buNone/>
            </a:pPr>
            <a:r>
              <a:rPr lang="en-US" altLang="ko-KR" sz="2000" dirty="0"/>
              <a:t>	</a:t>
            </a:r>
            <a:r>
              <a:rPr lang="en-US" altLang="ko-KR" sz="2000" dirty="0" err="1"/>
              <a:t>MPI_Recv</a:t>
            </a:r>
            <a:r>
              <a:rPr lang="en-US" altLang="ko-KR" sz="2000" dirty="0"/>
              <a:t>(&amp;b,1,MPI_FLOAT,</a:t>
            </a:r>
            <a:r>
              <a:rPr lang="en-US" altLang="ko-KR" sz="2000" b="1" dirty="0">
                <a:solidFill>
                  <a:srgbClr val="FF0000"/>
                </a:solidFill>
              </a:rPr>
              <a:t>1</a:t>
            </a:r>
            <a:r>
              <a:rPr lang="en-US" altLang="ko-KR" sz="2000" dirty="0"/>
              <a:t>,</a:t>
            </a:r>
            <a:r>
              <a:rPr lang="en-US" altLang="ko-KR" sz="2000" b="1" dirty="0">
                <a:solidFill>
                  <a:srgbClr val="00B050"/>
                </a:solidFill>
              </a:rPr>
              <a:t>1</a:t>
            </a:r>
            <a:r>
              <a:rPr lang="en-US" altLang="ko-KR" sz="2000" dirty="0"/>
              <a:t>,MPI_COMM_WORLD,&amp;status);</a:t>
            </a:r>
          </a:p>
          <a:p>
            <a:pPr marL="0" indent="0">
              <a:buNone/>
            </a:pPr>
            <a:r>
              <a:rPr lang="en-US" altLang="ko-KR" sz="2000" dirty="0"/>
              <a:t>		c=(</a:t>
            </a:r>
            <a:r>
              <a:rPr lang="en-US" altLang="ko-KR" sz="2000" dirty="0" err="1"/>
              <a:t>a+b</a:t>
            </a:r>
            <a:r>
              <a:rPr lang="en-US" altLang="ko-KR" sz="2000" dirty="0"/>
              <a:t>)/2.0;</a:t>
            </a:r>
          </a:p>
          <a:p>
            <a:pPr marL="0" indent="0">
              <a:buNone/>
            </a:pPr>
            <a:r>
              <a:rPr lang="en-US" altLang="ko-KR" sz="2000" dirty="0"/>
              <a:t>} else if(id==</a:t>
            </a:r>
            <a:r>
              <a:rPr lang="en-US" altLang="ko-KR" sz="2000" b="1" dirty="0">
                <a:solidFill>
                  <a:srgbClr val="FF0000"/>
                </a:solidFill>
              </a:rPr>
              <a:t>1</a:t>
            </a:r>
            <a:r>
              <a:rPr lang="en-US" altLang="ko-KR" sz="2000" dirty="0"/>
              <a:t>){</a:t>
            </a:r>
          </a:p>
          <a:p>
            <a:pPr marL="0" indent="0">
              <a:buNone/>
            </a:pPr>
            <a:r>
              <a:rPr lang="en-US" altLang="ko-KR" sz="2000" dirty="0"/>
              <a:t>	</a:t>
            </a:r>
            <a:r>
              <a:rPr lang="en-US" altLang="ko-KR" sz="2000" dirty="0" err="1"/>
              <a:t>MPI_Send</a:t>
            </a:r>
            <a:r>
              <a:rPr lang="en-US" altLang="ko-KR" sz="2000" dirty="0"/>
              <a:t>(&amp;b,1,MPI_FLOAT,</a:t>
            </a:r>
            <a:r>
              <a:rPr lang="en-US" altLang="ko-KR" sz="2000" b="1" dirty="0">
                <a:solidFill>
                  <a:srgbClr val="FF0000"/>
                </a:solidFill>
              </a:rPr>
              <a:t>0</a:t>
            </a:r>
            <a:r>
              <a:rPr lang="en-US" altLang="ko-KR" sz="2000" dirty="0"/>
              <a:t>,</a:t>
            </a:r>
            <a:r>
              <a:rPr lang="en-US" altLang="ko-KR" sz="2000" b="1" dirty="0">
                <a:solidFill>
                  <a:srgbClr val="00B050"/>
                </a:solidFill>
              </a:rPr>
              <a:t>0</a:t>
            </a:r>
            <a:r>
              <a:rPr lang="en-US" altLang="ko-KR" sz="2000" dirty="0"/>
              <a:t>,MPI_COMM_WORLD);</a:t>
            </a:r>
          </a:p>
          <a:p>
            <a:pPr marL="0" indent="0">
              <a:buNone/>
            </a:pPr>
            <a:r>
              <a:rPr lang="en-US" altLang="ko-KR" sz="2000" dirty="0"/>
              <a:t>	</a:t>
            </a:r>
            <a:r>
              <a:rPr lang="en-US" altLang="ko-KR" sz="2000" dirty="0" err="1"/>
              <a:t>MPI_Recv</a:t>
            </a:r>
            <a:r>
              <a:rPr lang="en-US" altLang="ko-KR" sz="2000" dirty="0"/>
              <a:t>(&amp;a,1,MPI_FLOAT,</a:t>
            </a:r>
            <a:r>
              <a:rPr lang="en-US" altLang="ko-KR" sz="2000" b="1" dirty="0">
                <a:solidFill>
                  <a:srgbClr val="FF0000"/>
                </a:solidFill>
              </a:rPr>
              <a:t>0</a:t>
            </a:r>
            <a:r>
              <a:rPr lang="en-US" altLang="ko-KR" sz="2000" dirty="0"/>
              <a:t>,</a:t>
            </a:r>
            <a:r>
              <a:rPr lang="en-US" altLang="ko-KR" sz="2000" b="1" dirty="0">
                <a:solidFill>
                  <a:srgbClr val="00B050"/>
                </a:solidFill>
              </a:rPr>
              <a:t>0</a:t>
            </a:r>
            <a:r>
              <a:rPr lang="en-US" altLang="ko-KR" sz="2000" dirty="0"/>
              <a:t>,MPI_COMM_WORLD,&amp;status);</a:t>
            </a:r>
          </a:p>
          <a:p>
            <a:pPr marL="0" indent="0">
              <a:buNone/>
            </a:pPr>
            <a:r>
              <a:rPr lang="en-US" altLang="ko-KR" sz="2000" dirty="0"/>
              <a:t>		c=(</a:t>
            </a:r>
            <a:r>
              <a:rPr lang="en-US" altLang="ko-KR" sz="2000" dirty="0" err="1"/>
              <a:t>a+b</a:t>
            </a:r>
            <a:r>
              <a:rPr lang="en-US" altLang="ko-KR" sz="2000" dirty="0"/>
              <a:t>)/2.0;</a:t>
            </a:r>
          </a:p>
          <a:p>
            <a:pPr marL="0" indent="0">
              <a:buNone/>
            </a:pPr>
            <a:r>
              <a:rPr lang="en-US" altLang="ko-KR" sz="2000" dirty="0"/>
              <a:t>}</a:t>
            </a:r>
          </a:p>
          <a:p>
            <a:pPr marL="0" indent="0">
              <a:buNone/>
            </a:pPr>
            <a:endParaRPr lang="ko-KR" altLang="en-US" sz="2400" dirty="0"/>
          </a:p>
        </p:txBody>
      </p:sp>
    </p:spTree>
    <p:extLst>
      <p:ext uri="{BB962C8B-B14F-4D97-AF65-F5344CB8AC3E}">
        <p14:creationId xmlns:p14="http://schemas.microsoft.com/office/powerpoint/2010/main" val="31472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Other  Synchronous Communication Modes</a:t>
            </a:r>
            <a:endParaRPr lang="ko-KR" altLang="en-US" sz="3600" dirty="0"/>
          </a:p>
        </p:txBody>
      </p:sp>
      <p:sp>
        <p:nvSpPr>
          <p:cNvPr id="3" name="내용 개체 틀 2"/>
          <p:cNvSpPr>
            <a:spLocks noGrp="1"/>
          </p:cNvSpPr>
          <p:nvPr>
            <p:ph idx="1"/>
          </p:nvPr>
        </p:nvSpPr>
        <p:spPr/>
        <p:txBody>
          <a:bodyPr/>
          <a:lstStyle/>
          <a:p>
            <a:r>
              <a:rPr lang="en-US" altLang="ko-KR" sz="2400" dirty="0"/>
              <a:t>Buffered</a:t>
            </a:r>
          </a:p>
          <a:p>
            <a:pPr marL="0" indent="0">
              <a:buNone/>
            </a:pPr>
            <a:r>
              <a:rPr lang="en-US" altLang="ko-KR" sz="2400" dirty="0" err="1"/>
              <a:t>MPI_Bsend</a:t>
            </a:r>
            <a:r>
              <a:rPr lang="en-US" altLang="ko-KR" sz="2400" dirty="0"/>
              <a:t>(void *</a:t>
            </a:r>
            <a:r>
              <a:rPr lang="en-US" altLang="ko-KR" sz="2400" dirty="0" err="1"/>
              <a:t>buf,int</a:t>
            </a:r>
            <a:r>
              <a:rPr lang="en-US" altLang="ko-KR" sz="2400" dirty="0"/>
              <a:t> </a:t>
            </a:r>
            <a:r>
              <a:rPr lang="en-US" altLang="ko-KR" sz="2400" dirty="0" err="1"/>
              <a:t>count,MPI_Datatype</a:t>
            </a:r>
            <a:r>
              <a:rPr lang="en-US" altLang="ko-KR" sz="2400" dirty="0"/>
              <a:t> </a:t>
            </a:r>
            <a:r>
              <a:rPr lang="en-US" altLang="ko-KR" sz="2400" dirty="0" err="1"/>
              <a:t>datatype,int</a:t>
            </a:r>
            <a:r>
              <a:rPr lang="en-US" altLang="ko-KR" sz="2400" dirty="0"/>
              <a:t> </a:t>
            </a:r>
            <a:r>
              <a:rPr lang="en-US" altLang="ko-KR" sz="2400" dirty="0" err="1"/>
              <a:t>dest,int</a:t>
            </a:r>
            <a:r>
              <a:rPr lang="en-US" altLang="ko-KR" sz="2400" dirty="0"/>
              <a:t> </a:t>
            </a:r>
            <a:r>
              <a:rPr lang="en-US" altLang="ko-KR" sz="2400" dirty="0" err="1"/>
              <a:t>tag,MPI_Comm</a:t>
            </a:r>
            <a:r>
              <a:rPr lang="en-US" altLang="ko-KR" sz="2400" dirty="0"/>
              <a:t> </a:t>
            </a:r>
            <a:r>
              <a:rPr lang="en-US" altLang="ko-KR" sz="2400" dirty="0" err="1"/>
              <a:t>comm</a:t>
            </a:r>
            <a:r>
              <a:rPr lang="en-US" altLang="ko-KR" sz="2400" dirty="0"/>
              <a:t>);</a:t>
            </a:r>
            <a:r>
              <a:rPr lang="ko-KR" altLang="en-US" sz="2400" dirty="0"/>
              <a:t> </a:t>
            </a:r>
            <a:r>
              <a:rPr lang="en-US" altLang="ko-KR" sz="2400" dirty="0"/>
              <a:t>/*The buffer is user provided.*/</a:t>
            </a:r>
          </a:p>
          <a:p>
            <a:r>
              <a:rPr lang="en-US" altLang="ko-KR" sz="2400" dirty="0"/>
              <a:t>Synchronous</a:t>
            </a:r>
          </a:p>
          <a:p>
            <a:pPr marL="0" indent="0">
              <a:buNone/>
            </a:pPr>
            <a:r>
              <a:rPr lang="en-US" altLang="ko-KR" sz="2400" dirty="0" err="1"/>
              <a:t>MPI_Ssend</a:t>
            </a:r>
            <a:r>
              <a:rPr lang="en-US" altLang="ko-KR" sz="2400" dirty="0"/>
              <a:t>(void *</a:t>
            </a:r>
            <a:r>
              <a:rPr lang="en-US" altLang="ko-KR" sz="2400" dirty="0" err="1"/>
              <a:t>buf,int</a:t>
            </a:r>
            <a:r>
              <a:rPr lang="en-US" altLang="ko-KR" sz="2400" dirty="0"/>
              <a:t> </a:t>
            </a:r>
            <a:r>
              <a:rPr lang="en-US" altLang="ko-KR" sz="2400" dirty="0" err="1"/>
              <a:t>count,MPI_Datatype</a:t>
            </a:r>
            <a:r>
              <a:rPr lang="en-US" altLang="ko-KR" sz="2400" dirty="0"/>
              <a:t> </a:t>
            </a:r>
            <a:r>
              <a:rPr lang="en-US" altLang="ko-KR" sz="2400" dirty="0" err="1"/>
              <a:t>datatype,int</a:t>
            </a:r>
            <a:r>
              <a:rPr lang="en-US" altLang="ko-KR" sz="2400" dirty="0"/>
              <a:t> </a:t>
            </a:r>
            <a:r>
              <a:rPr lang="en-US" altLang="ko-KR" sz="2400" dirty="0" err="1"/>
              <a:t>dest,int</a:t>
            </a:r>
            <a:r>
              <a:rPr lang="en-US" altLang="ko-KR" sz="2400" dirty="0"/>
              <a:t> </a:t>
            </a:r>
            <a:r>
              <a:rPr lang="en-US" altLang="ko-KR" sz="2400" dirty="0" err="1"/>
              <a:t>tag,MPI_Comm</a:t>
            </a:r>
            <a:r>
              <a:rPr lang="en-US" altLang="ko-KR" sz="2400" dirty="0"/>
              <a:t> </a:t>
            </a:r>
            <a:r>
              <a:rPr lang="en-US" altLang="ko-KR" sz="2400" dirty="0" err="1"/>
              <a:t>comm</a:t>
            </a:r>
            <a:r>
              <a:rPr lang="en-US" altLang="ko-KR" sz="2400" dirty="0"/>
              <a:t>);</a:t>
            </a:r>
            <a:r>
              <a:rPr lang="ko-KR" altLang="en-US" sz="2400" dirty="0"/>
              <a:t> </a:t>
            </a:r>
            <a:r>
              <a:rPr lang="en-US" altLang="ko-KR" sz="2400" dirty="0"/>
              <a:t>/*The sending operation will return only after the destination process has initiated and started the retrieval of the message.*/</a:t>
            </a:r>
          </a:p>
          <a:p>
            <a:r>
              <a:rPr lang="en-US" altLang="ko-KR" sz="2400" dirty="0"/>
              <a:t>Ready</a:t>
            </a:r>
          </a:p>
          <a:p>
            <a:pPr marL="0" indent="0">
              <a:buNone/>
            </a:pPr>
            <a:r>
              <a:rPr lang="en-US" altLang="ko-KR" sz="2400" dirty="0" err="1"/>
              <a:t>MPI_Rsend</a:t>
            </a:r>
            <a:r>
              <a:rPr lang="en-US" altLang="ko-KR" sz="2400" dirty="0"/>
              <a:t>(void *</a:t>
            </a:r>
            <a:r>
              <a:rPr lang="en-US" altLang="ko-KR" sz="2400" dirty="0" err="1"/>
              <a:t>buf,int</a:t>
            </a:r>
            <a:r>
              <a:rPr lang="en-US" altLang="ko-KR" sz="2400" dirty="0"/>
              <a:t> </a:t>
            </a:r>
            <a:r>
              <a:rPr lang="en-US" altLang="ko-KR" sz="2400" dirty="0" err="1"/>
              <a:t>count,MPI_Datatype</a:t>
            </a:r>
            <a:r>
              <a:rPr lang="en-US" altLang="ko-KR" sz="2400" dirty="0"/>
              <a:t> </a:t>
            </a:r>
            <a:r>
              <a:rPr lang="en-US" altLang="ko-KR" sz="2400" dirty="0" err="1"/>
              <a:t>datatype,int</a:t>
            </a:r>
            <a:r>
              <a:rPr lang="en-US" altLang="ko-KR" sz="2400" dirty="0"/>
              <a:t> </a:t>
            </a:r>
            <a:r>
              <a:rPr lang="en-US" altLang="ko-KR" sz="2400" dirty="0" err="1"/>
              <a:t>dest,int</a:t>
            </a:r>
            <a:r>
              <a:rPr lang="en-US" altLang="ko-KR" sz="2400" dirty="0"/>
              <a:t> </a:t>
            </a:r>
            <a:r>
              <a:rPr lang="en-US" altLang="ko-KR" sz="2400" dirty="0" err="1"/>
              <a:t>tag,MPI_Comm</a:t>
            </a:r>
            <a:r>
              <a:rPr lang="en-US" altLang="ko-KR" sz="2400" dirty="0"/>
              <a:t> </a:t>
            </a:r>
            <a:r>
              <a:rPr lang="en-US" altLang="ko-KR" sz="2400" dirty="0" err="1"/>
              <a:t>comm</a:t>
            </a:r>
            <a:r>
              <a:rPr lang="en-US" altLang="ko-KR" sz="2400" dirty="0"/>
              <a:t>);</a:t>
            </a:r>
            <a:r>
              <a:rPr lang="ko-KR" altLang="en-US" sz="2400" dirty="0"/>
              <a:t> /</a:t>
            </a:r>
            <a:r>
              <a:rPr lang="en-US" altLang="ko-KR" sz="2400" dirty="0"/>
              <a:t>*The send </a:t>
            </a:r>
            <a:r>
              <a:rPr lang="en-US" altLang="ko-KR" sz="2400" dirty="0" err="1"/>
              <a:t>operstion</a:t>
            </a:r>
            <a:r>
              <a:rPr lang="en-US" altLang="ko-KR" sz="2400" dirty="0"/>
              <a:t> will </a:t>
            </a:r>
            <a:r>
              <a:rPr lang="en-US" altLang="ko-KR" sz="2400" dirty="0" err="1"/>
              <a:t>succedd</a:t>
            </a:r>
            <a:r>
              <a:rPr lang="en-US" altLang="ko-KR" sz="2400" dirty="0"/>
              <a:t> only if a matching receive operation has been initiated already*/</a:t>
            </a:r>
          </a:p>
          <a:p>
            <a:pPr marL="0" indent="0">
              <a:buNone/>
            </a:pPr>
            <a:endParaRPr lang="en-US" altLang="ko-KR" sz="2400" dirty="0"/>
          </a:p>
          <a:p>
            <a:pPr marL="0" indent="0">
              <a:buNone/>
            </a:pPr>
            <a:endParaRPr lang="en-US" altLang="ko-KR" sz="2400" dirty="0"/>
          </a:p>
        </p:txBody>
      </p:sp>
    </p:spTree>
    <p:extLst>
      <p:ext uri="{BB962C8B-B14F-4D97-AF65-F5344CB8AC3E}">
        <p14:creationId xmlns:p14="http://schemas.microsoft.com/office/powerpoint/2010/main" val="1828790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Non Blocking Communication</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err="1"/>
              <a:t>int</a:t>
            </a:r>
            <a:r>
              <a:rPr lang="en-US" altLang="ko-KR" sz="2400" dirty="0"/>
              <a:t> </a:t>
            </a:r>
            <a:r>
              <a:rPr lang="en-US" altLang="ko-KR" sz="2400" dirty="0" err="1"/>
              <a:t>MPI_Isend</a:t>
            </a:r>
            <a:r>
              <a:rPr lang="en-US" altLang="ko-KR" sz="2400" dirty="0"/>
              <a:t>(void *</a:t>
            </a:r>
            <a:r>
              <a:rPr lang="en-US" altLang="ko-KR" sz="2400" dirty="0" err="1"/>
              <a:t>buf,int</a:t>
            </a:r>
            <a:r>
              <a:rPr lang="en-US" altLang="ko-KR" sz="2400" dirty="0"/>
              <a:t> </a:t>
            </a:r>
            <a:r>
              <a:rPr lang="en-US" altLang="ko-KR" sz="2400" dirty="0" err="1"/>
              <a:t>count,MPI_Datatype</a:t>
            </a:r>
            <a:r>
              <a:rPr lang="en-US" altLang="ko-KR" sz="2400" dirty="0"/>
              <a:t> </a:t>
            </a:r>
            <a:r>
              <a:rPr lang="en-US" altLang="ko-KR" sz="2400" dirty="0" err="1"/>
              <a:t>datatype,int</a:t>
            </a:r>
            <a:r>
              <a:rPr lang="en-US" altLang="ko-KR" sz="2400" dirty="0"/>
              <a:t> 	</a:t>
            </a:r>
            <a:r>
              <a:rPr lang="en-US" altLang="ko-KR" sz="2400" dirty="0" err="1"/>
              <a:t>source,int</a:t>
            </a:r>
            <a:r>
              <a:rPr lang="en-US" altLang="ko-KR" sz="2400" dirty="0"/>
              <a:t> </a:t>
            </a:r>
            <a:r>
              <a:rPr lang="en-US" altLang="ko-KR" sz="2400" dirty="0" err="1"/>
              <a:t>tag,MPI_Comm</a:t>
            </a:r>
            <a:r>
              <a:rPr lang="en-US" altLang="ko-KR" sz="2400" dirty="0"/>
              <a:t> </a:t>
            </a:r>
            <a:r>
              <a:rPr lang="en-US" altLang="ko-KR" sz="2400" dirty="0" err="1"/>
              <a:t>comm</a:t>
            </a:r>
            <a:r>
              <a:rPr lang="en-US" altLang="ko-KR" sz="2400" dirty="0"/>
              <a:t>, </a:t>
            </a:r>
            <a:r>
              <a:rPr lang="en-US" altLang="ko-KR" sz="2400" dirty="0" err="1"/>
              <a:t>MPI_Request</a:t>
            </a:r>
            <a:r>
              <a:rPr lang="en-US" altLang="ko-KR" sz="2400" dirty="0"/>
              <a:t> *</a:t>
            </a:r>
            <a:r>
              <a:rPr lang="en-US" altLang="ko-KR" sz="2400" dirty="0" err="1"/>
              <a:t>req</a:t>
            </a:r>
            <a:r>
              <a:rPr lang="en-US" altLang="ko-KR" sz="2400" dirty="0"/>
              <a:t>)</a:t>
            </a:r>
          </a:p>
          <a:p>
            <a:pPr marL="0" indent="0">
              <a:buNone/>
            </a:pPr>
            <a:endParaRPr lang="en-US" altLang="ko-KR" sz="2400" dirty="0"/>
          </a:p>
          <a:p>
            <a:pPr marL="0" indent="0">
              <a:buNone/>
            </a:pPr>
            <a:r>
              <a:rPr lang="en-US" altLang="ko-KR" sz="2400" dirty="0" err="1"/>
              <a:t>int</a:t>
            </a:r>
            <a:r>
              <a:rPr lang="en-US" altLang="ko-KR" sz="2400" dirty="0"/>
              <a:t> </a:t>
            </a:r>
            <a:r>
              <a:rPr lang="en-US" altLang="ko-KR" sz="2400" dirty="0" err="1"/>
              <a:t>MPI_Irecv</a:t>
            </a:r>
            <a:r>
              <a:rPr lang="en-US" altLang="ko-KR" sz="2400" dirty="0"/>
              <a:t>(void *</a:t>
            </a:r>
            <a:r>
              <a:rPr lang="en-US" altLang="ko-KR" sz="2400" dirty="0" err="1"/>
              <a:t>buf,int</a:t>
            </a:r>
            <a:r>
              <a:rPr lang="en-US" altLang="ko-KR" sz="2400" dirty="0"/>
              <a:t> </a:t>
            </a:r>
            <a:r>
              <a:rPr lang="en-US" altLang="ko-KR" sz="2400" dirty="0" err="1"/>
              <a:t>count,MPI_Datatype</a:t>
            </a:r>
            <a:r>
              <a:rPr lang="en-US" altLang="ko-KR" sz="2400" dirty="0"/>
              <a:t> </a:t>
            </a:r>
            <a:r>
              <a:rPr lang="en-US" altLang="ko-KR" sz="2400" dirty="0" err="1"/>
              <a:t>datatype,int</a:t>
            </a:r>
            <a:r>
              <a:rPr lang="en-US" altLang="ko-KR" sz="2400" dirty="0"/>
              <a:t> 	</a:t>
            </a:r>
            <a:r>
              <a:rPr lang="en-US" altLang="ko-KR" sz="2400" dirty="0" err="1"/>
              <a:t>source,int</a:t>
            </a:r>
            <a:r>
              <a:rPr lang="en-US" altLang="ko-KR" sz="2400" dirty="0"/>
              <a:t> </a:t>
            </a:r>
            <a:r>
              <a:rPr lang="en-US" altLang="ko-KR" sz="2400" dirty="0" err="1"/>
              <a:t>tag,MPI_Comm</a:t>
            </a:r>
            <a:r>
              <a:rPr lang="en-US" altLang="ko-KR" sz="2400" dirty="0"/>
              <a:t> </a:t>
            </a:r>
            <a:r>
              <a:rPr lang="en-US" altLang="ko-KR" sz="2400" dirty="0" err="1"/>
              <a:t>comm</a:t>
            </a:r>
            <a:r>
              <a:rPr lang="en-US" altLang="ko-KR" sz="2400" dirty="0"/>
              <a:t>, </a:t>
            </a:r>
            <a:r>
              <a:rPr lang="en-US" altLang="ko-KR" sz="2400" dirty="0" err="1"/>
              <a:t>MPI_Request</a:t>
            </a:r>
            <a:r>
              <a:rPr lang="en-US" altLang="ko-KR" sz="2400" dirty="0"/>
              <a:t> *</a:t>
            </a:r>
            <a:r>
              <a:rPr lang="en-US" altLang="ko-KR" sz="2400" dirty="0" err="1"/>
              <a:t>req</a:t>
            </a:r>
            <a:r>
              <a:rPr lang="en-US" altLang="ko-KR" sz="2400" dirty="0"/>
              <a:t>)</a:t>
            </a:r>
          </a:p>
        </p:txBody>
      </p:sp>
    </p:spTree>
    <p:extLst>
      <p:ext uri="{BB962C8B-B14F-4D97-AF65-F5344CB8AC3E}">
        <p14:creationId xmlns:p14="http://schemas.microsoft.com/office/powerpoint/2010/main" val="56753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MPI_Reduce</a:t>
            </a:r>
            <a:r>
              <a:rPr lang="en-US" altLang="ko-KR" dirty="0"/>
              <a:t>()</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err="1"/>
              <a:t>int</a:t>
            </a:r>
            <a:r>
              <a:rPr lang="en-US" altLang="ko-KR" sz="2400" dirty="0"/>
              <a:t> </a:t>
            </a:r>
            <a:r>
              <a:rPr lang="en-US" altLang="ko-KR" sz="2400" dirty="0" err="1"/>
              <a:t>MPI_Reduce</a:t>
            </a:r>
            <a:r>
              <a:rPr lang="en-US" altLang="ko-KR" sz="2400" dirty="0"/>
              <a:t>(</a:t>
            </a:r>
          </a:p>
          <a:p>
            <a:pPr marL="0" indent="0">
              <a:buNone/>
            </a:pPr>
            <a:r>
              <a:rPr lang="en-US" altLang="ko-KR" sz="2400" dirty="0"/>
              <a:t>	void *</a:t>
            </a:r>
            <a:r>
              <a:rPr lang="en-US" altLang="ko-KR" sz="2400" dirty="0" err="1"/>
              <a:t>send_buffer</a:t>
            </a:r>
            <a:r>
              <a:rPr lang="en-US" altLang="ko-KR" sz="2400" dirty="0"/>
              <a:t>,  	//IN-Send buffer</a:t>
            </a:r>
          </a:p>
          <a:p>
            <a:pPr marL="0" indent="0">
              <a:buNone/>
            </a:pPr>
            <a:r>
              <a:rPr lang="en-US" altLang="ko-KR" sz="2400" dirty="0"/>
              <a:t>	void *</a:t>
            </a:r>
            <a:r>
              <a:rPr lang="en-US" altLang="ko-KR" sz="2400" dirty="0" err="1"/>
              <a:t>recv_buffer</a:t>
            </a:r>
            <a:r>
              <a:rPr lang="en-US" altLang="ko-KR" sz="2400" dirty="0"/>
              <a:t>,  	//OUT-Receive buffer</a:t>
            </a:r>
          </a:p>
          <a:p>
            <a:pPr marL="0" indent="0">
              <a:buNone/>
            </a:pPr>
            <a:r>
              <a:rPr lang="en-US" altLang="ko-KR" sz="2400" dirty="0"/>
              <a:t>	</a:t>
            </a:r>
            <a:r>
              <a:rPr lang="en-US" altLang="ko-KR" sz="2400" dirty="0" err="1"/>
              <a:t>int</a:t>
            </a:r>
            <a:r>
              <a:rPr lang="en-US" altLang="ko-KR" sz="2400" dirty="0"/>
              <a:t> </a:t>
            </a:r>
            <a:r>
              <a:rPr lang="en-US" altLang="ko-KR" sz="2400" dirty="0" err="1"/>
              <a:t>cnt</a:t>
            </a:r>
            <a:r>
              <a:rPr lang="en-US" altLang="ko-KR" sz="2400" dirty="0"/>
              <a:t>, 			//IN-Number of elements to reduce</a:t>
            </a:r>
          </a:p>
          <a:p>
            <a:pPr marL="0" indent="0">
              <a:buNone/>
            </a:pPr>
            <a:r>
              <a:rPr lang="en-US" altLang="ko-KR" sz="2400" dirty="0"/>
              <a:t>	</a:t>
            </a:r>
            <a:r>
              <a:rPr lang="en-US" altLang="ko-KR" sz="2400" dirty="0" err="1"/>
              <a:t>MPI_Datatype</a:t>
            </a:r>
            <a:r>
              <a:rPr lang="en-US" altLang="ko-KR" sz="2400" dirty="0"/>
              <a:t> </a:t>
            </a:r>
            <a:r>
              <a:rPr lang="en-US" altLang="ko-KR" sz="2400" dirty="0" err="1"/>
              <a:t>dtype</a:t>
            </a:r>
            <a:r>
              <a:rPr lang="en-US" altLang="ko-KR" sz="2400" dirty="0"/>
              <a:t>, //IN-Element type</a:t>
            </a:r>
          </a:p>
          <a:p>
            <a:pPr marL="0" indent="0">
              <a:buNone/>
            </a:pPr>
            <a:r>
              <a:rPr lang="en-US" altLang="ko-KR" sz="2400" dirty="0"/>
              <a:t>	</a:t>
            </a:r>
            <a:r>
              <a:rPr lang="en-US" altLang="ko-KR" sz="2400" dirty="0" err="1"/>
              <a:t>MPI_Op</a:t>
            </a:r>
            <a:r>
              <a:rPr lang="en-US" altLang="ko-KR" sz="2400" dirty="0"/>
              <a:t> op, 		//IN-Reduction operator</a:t>
            </a:r>
          </a:p>
          <a:p>
            <a:pPr marL="0" indent="0">
              <a:buNone/>
            </a:pPr>
            <a:r>
              <a:rPr lang="en-US" altLang="ko-KR" sz="2400" dirty="0"/>
              <a:t>	</a:t>
            </a:r>
            <a:r>
              <a:rPr lang="en-US" altLang="ko-KR" sz="2400" dirty="0" err="1"/>
              <a:t>int</a:t>
            </a:r>
            <a:r>
              <a:rPr lang="en-US" altLang="ko-KR" sz="2400" dirty="0"/>
              <a:t> root, 		//IN-Rank of root process</a:t>
            </a:r>
          </a:p>
          <a:p>
            <a:pPr marL="0" indent="0">
              <a:buNone/>
            </a:pPr>
            <a:r>
              <a:rPr lang="en-US" altLang="ko-KR" sz="2400" dirty="0"/>
              <a:t>	</a:t>
            </a:r>
            <a:r>
              <a:rPr lang="en-US" altLang="ko-KR" sz="2400" dirty="0" err="1"/>
              <a:t>MPI_Comm</a:t>
            </a:r>
            <a:r>
              <a:rPr lang="en-US" altLang="ko-KR" sz="2400" dirty="0"/>
              <a:t> </a:t>
            </a:r>
            <a:r>
              <a:rPr lang="en-US" altLang="ko-KR" sz="2400" dirty="0" err="1"/>
              <a:t>comm</a:t>
            </a:r>
            <a:r>
              <a:rPr lang="en-US" altLang="ko-KR" sz="2400" dirty="0"/>
              <a:t> 	//IN-Communicator</a:t>
            </a:r>
          </a:p>
          <a:p>
            <a:pPr marL="0" indent="0">
              <a:buNone/>
            </a:pPr>
            <a:r>
              <a:rPr lang="en-US" altLang="ko-KR" sz="2400" dirty="0"/>
              <a:t>)</a:t>
            </a:r>
          </a:p>
          <a:p>
            <a:pPr marL="0" indent="0">
              <a:buNone/>
            </a:pPr>
            <a:r>
              <a:rPr lang="en-US" altLang="ko-KR" sz="2400" dirty="0" err="1"/>
              <a:t>MPI_Reduce</a:t>
            </a:r>
            <a:r>
              <a:rPr lang="en-US" altLang="ko-KR" sz="2400" dirty="0"/>
              <a:t> is a collective communication function that performs </a:t>
            </a:r>
            <a:r>
              <a:rPr lang="en-US" altLang="ko-KR" sz="2400" dirty="0" err="1"/>
              <a:t>cnt</a:t>
            </a:r>
            <a:r>
              <a:rPr lang="en-US" altLang="ko-KR" sz="2400" dirty="0"/>
              <a:t> reductions. When the function returns, the process with rank root has the result of the reductions.</a:t>
            </a:r>
            <a:endParaRPr lang="ko-KR" altLang="en-US" sz="2400" dirty="0"/>
          </a:p>
        </p:txBody>
      </p:sp>
    </p:spTree>
    <p:extLst>
      <p:ext uri="{BB962C8B-B14F-4D97-AF65-F5344CB8AC3E}">
        <p14:creationId xmlns:p14="http://schemas.microsoft.com/office/powerpoint/2010/main" val="3801253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Reduction Operator in MPI</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344187511"/>
              </p:ext>
            </p:extLst>
          </p:nvPr>
        </p:nvGraphicFramePr>
        <p:xfrm>
          <a:off x="1979712" y="1484784"/>
          <a:ext cx="4536504" cy="4896541"/>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tblGrid>
              <a:tr h="376657">
                <a:tc>
                  <a:txBody>
                    <a:bodyPr/>
                    <a:lstStyle/>
                    <a:p>
                      <a:pPr latinLnBrk="1"/>
                      <a:r>
                        <a:rPr lang="en-US" altLang="ko-KR" dirty="0"/>
                        <a:t>Symbolic Name</a:t>
                      </a:r>
                      <a:endParaRPr lang="ko-KR" altLang="en-US" dirty="0"/>
                    </a:p>
                  </a:txBody>
                  <a:tcPr/>
                </a:tc>
                <a:tc>
                  <a:txBody>
                    <a:bodyPr/>
                    <a:lstStyle/>
                    <a:p>
                      <a:pPr latinLnBrk="1"/>
                      <a:r>
                        <a:rPr lang="en-US" altLang="ko-KR" dirty="0"/>
                        <a:t>Description</a:t>
                      </a:r>
                      <a:endParaRPr lang="ko-KR" altLang="en-US" dirty="0"/>
                    </a:p>
                  </a:txBody>
                  <a:tcPr/>
                </a:tc>
                <a:extLst>
                  <a:ext uri="{0D108BD9-81ED-4DB2-BD59-A6C34878D82A}">
                    <a16:rowId xmlns:a16="http://schemas.microsoft.com/office/drawing/2014/main" val="10000"/>
                  </a:ext>
                </a:extLst>
              </a:tr>
              <a:tr h="376657">
                <a:tc>
                  <a:txBody>
                    <a:bodyPr/>
                    <a:lstStyle/>
                    <a:p>
                      <a:pPr latinLnBrk="1"/>
                      <a:r>
                        <a:rPr lang="en-US" altLang="ko-KR" dirty="0"/>
                        <a:t>MPI_SUM</a:t>
                      </a:r>
                      <a:endParaRPr lang="ko-KR" altLang="en-US" dirty="0"/>
                    </a:p>
                  </a:txBody>
                  <a:tcPr/>
                </a:tc>
                <a:tc>
                  <a:txBody>
                    <a:bodyPr/>
                    <a:lstStyle/>
                    <a:p>
                      <a:pPr latinLnBrk="1"/>
                      <a:r>
                        <a:rPr lang="en-US" altLang="ko-KR" dirty="0"/>
                        <a:t>Summation</a:t>
                      </a:r>
                      <a:endParaRPr lang="ko-KR" altLang="en-US" dirty="0"/>
                    </a:p>
                  </a:txBody>
                  <a:tcPr/>
                </a:tc>
                <a:extLst>
                  <a:ext uri="{0D108BD9-81ED-4DB2-BD59-A6C34878D82A}">
                    <a16:rowId xmlns:a16="http://schemas.microsoft.com/office/drawing/2014/main" val="10001"/>
                  </a:ext>
                </a:extLst>
              </a:tr>
              <a:tr h="376657">
                <a:tc>
                  <a:txBody>
                    <a:bodyPr/>
                    <a:lstStyle/>
                    <a:p>
                      <a:pPr latinLnBrk="1"/>
                      <a:r>
                        <a:rPr lang="en-US" altLang="ko-KR" dirty="0"/>
                        <a:t>MPI_MIN</a:t>
                      </a:r>
                      <a:endParaRPr lang="ko-KR" altLang="en-US" dirty="0"/>
                    </a:p>
                  </a:txBody>
                  <a:tcPr/>
                </a:tc>
                <a:tc>
                  <a:txBody>
                    <a:bodyPr/>
                    <a:lstStyle/>
                    <a:p>
                      <a:pPr latinLnBrk="1"/>
                      <a:r>
                        <a:rPr lang="en-US" altLang="ko-KR" dirty="0"/>
                        <a:t>Minimum</a:t>
                      </a:r>
                      <a:endParaRPr lang="ko-KR" altLang="en-US" dirty="0"/>
                    </a:p>
                  </a:txBody>
                  <a:tcPr/>
                </a:tc>
                <a:extLst>
                  <a:ext uri="{0D108BD9-81ED-4DB2-BD59-A6C34878D82A}">
                    <a16:rowId xmlns:a16="http://schemas.microsoft.com/office/drawing/2014/main" val="10002"/>
                  </a:ext>
                </a:extLst>
              </a:tr>
              <a:tr h="376657">
                <a:tc>
                  <a:txBody>
                    <a:bodyPr/>
                    <a:lstStyle/>
                    <a:p>
                      <a:pPr latinLnBrk="1"/>
                      <a:r>
                        <a:rPr lang="en-US" altLang="ko-KR" dirty="0"/>
                        <a:t>MPI_MAX</a:t>
                      </a:r>
                      <a:endParaRPr lang="ko-KR" altLang="en-US" dirty="0"/>
                    </a:p>
                  </a:txBody>
                  <a:tcPr/>
                </a:tc>
                <a:tc>
                  <a:txBody>
                    <a:bodyPr/>
                    <a:lstStyle/>
                    <a:p>
                      <a:pPr latinLnBrk="1"/>
                      <a:r>
                        <a:rPr lang="en-US" altLang="ko-KR" dirty="0"/>
                        <a:t>Maximum</a:t>
                      </a:r>
                      <a:endParaRPr lang="ko-KR" altLang="en-US" dirty="0"/>
                    </a:p>
                  </a:txBody>
                  <a:tcPr/>
                </a:tc>
                <a:extLst>
                  <a:ext uri="{0D108BD9-81ED-4DB2-BD59-A6C34878D82A}">
                    <a16:rowId xmlns:a16="http://schemas.microsoft.com/office/drawing/2014/main" val="10003"/>
                  </a:ext>
                </a:extLst>
              </a:tr>
              <a:tr h="376657">
                <a:tc>
                  <a:txBody>
                    <a:bodyPr/>
                    <a:lstStyle/>
                    <a:p>
                      <a:pPr latinLnBrk="1"/>
                      <a:r>
                        <a:rPr lang="en-US" altLang="ko-KR" dirty="0"/>
                        <a:t>MPI_PROD</a:t>
                      </a:r>
                      <a:endParaRPr lang="ko-KR" altLang="en-US" dirty="0"/>
                    </a:p>
                  </a:txBody>
                  <a:tcPr/>
                </a:tc>
                <a:tc>
                  <a:txBody>
                    <a:bodyPr/>
                    <a:lstStyle/>
                    <a:p>
                      <a:pPr latinLnBrk="1"/>
                      <a:r>
                        <a:rPr lang="en-US" altLang="ko-KR" dirty="0"/>
                        <a:t>Product</a:t>
                      </a:r>
                      <a:endParaRPr lang="ko-KR" altLang="en-US" dirty="0"/>
                    </a:p>
                  </a:txBody>
                  <a:tcPr/>
                </a:tc>
                <a:extLst>
                  <a:ext uri="{0D108BD9-81ED-4DB2-BD59-A6C34878D82A}">
                    <a16:rowId xmlns:a16="http://schemas.microsoft.com/office/drawing/2014/main" val="10004"/>
                  </a:ext>
                </a:extLst>
              </a:tr>
              <a:tr h="376657">
                <a:tc>
                  <a:txBody>
                    <a:bodyPr/>
                    <a:lstStyle/>
                    <a:p>
                      <a:pPr latinLnBrk="1"/>
                      <a:r>
                        <a:rPr lang="en-US" altLang="ko-KR" dirty="0"/>
                        <a:t>MPI_LAND</a:t>
                      </a:r>
                      <a:endParaRPr lang="ko-KR" altLang="en-US" dirty="0"/>
                    </a:p>
                  </a:txBody>
                  <a:tcPr/>
                </a:tc>
                <a:tc>
                  <a:txBody>
                    <a:bodyPr/>
                    <a:lstStyle/>
                    <a:p>
                      <a:pPr latinLnBrk="1"/>
                      <a:r>
                        <a:rPr lang="en-US" altLang="ko-KR" dirty="0"/>
                        <a:t>Logical AND</a:t>
                      </a:r>
                      <a:endParaRPr lang="ko-KR" altLang="en-US" dirty="0"/>
                    </a:p>
                  </a:txBody>
                  <a:tcPr/>
                </a:tc>
                <a:extLst>
                  <a:ext uri="{0D108BD9-81ED-4DB2-BD59-A6C34878D82A}">
                    <a16:rowId xmlns:a16="http://schemas.microsoft.com/office/drawing/2014/main" val="10005"/>
                  </a:ext>
                </a:extLst>
              </a:tr>
              <a:tr h="376657">
                <a:tc>
                  <a:txBody>
                    <a:bodyPr/>
                    <a:lstStyle/>
                    <a:p>
                      <a:pPr latinLnBrk="1"/>
                      <a:r>
                        <a:rPr lang="en-US" altLang="ko-KR" dirty="0"/>
                        <a:t>MPI_BAND</a:t>
                      </a:r>
                      <a:endParaRPr lang="ko-KR" altLang="en-US" dirty="0"/>
                    </a:p>
                  </a:txBody>
                  <a:tcPr/>
                </a:tc>
                <a:tc>
                  <a:txBody>
                    <a:bodyPr/>
                    <a:lstStyle/>
                    <a:p>
                      <a:pPr latinLnBrk="1"/>
                      <a:r>
                        <a:rPr lang="en-US" altLang="ko-KR" dirty="0"/>
                        <a:t>Bitwise AND</a:t>
                      </a:r>
                      <a:endParaRPr lang="ko-KR" altLang="en-US" dirty="0"/>
                    </a:p>
                  </a:txBody>
                  <a:tcPr/>
                </a:tc>
                <a:extLst>
                  <a:ext uri="{0D108BD9-81ED-4DB2-BD59-A6C34878D82A}">
                    <a16:rowId xmlns:a16="http://schemas.microsoft.com/office/drawing/2014/main" val="10006"/>
                  </a:ext>
                </a:extLst>
              </a:tr>
              <a:tr h="376657">
                <a:tc>
                  <a:txBody>
                    <a:bodyPr/>
                    <a:lstStyle/>
                    <a:p>
                      <a:pPr latinLnBrk="1"/>
                      <a:r>
                        <a:rPr lang="en-US" altLang="ko-KR" dirty="0"/>
                        <a:t>MPI_LOR</a:t>
                      </a:r>
                      <a:endParaRPr lang="ko-KR" altLang="en-US" dirty="0"/>
                    </a:p>
                  </a:txBody>
                  <a:tcPr/>
                </a:tc>
                <a:tc>
                  <a:txBody>
                    <a:bodyPr/>
                    <a:lstStyle/>
                    <a:p>
                      <a:pPr latinLnBrk="1"/>
                      <a:r>
                        <a:rPr lang="en-US" altLang="ko-KR" dirty="0"/>
                        <a:t>Logical</a:t>
                      </a:r>
                      <a:r>
                        <a:rPr lang="en-US" altLang="ko-KR" baseline="0" dirty="0"/>
                        <a:t> OR</a:t>
                      </a:r>
                      <a:endParaRPr lang="ko-KR" altLang="en-US" dirty="0"/>
                    </a:p>
                  </a:txBody>
                  <a:tcPr/>
                </a:tc>
                <a:extLst>
                  <a:ext uri="{0D108BD9-81ED-4DB2-BD59-A6C34878D82A}">
                    <a16:rowId xmlns:a16="http://schemas.microsoft.com/office/drawing/2014/main" val="10007"/>
                  </a:ext>
                </a:extLst>
              </a:tr>
              <a:tr h="376657">
                <a:tc>
                  <a:txBody>
                    <a:bodyPr/>
                    <a:lstStyle/>
                    <a:p>
                      <a:pPr latinLnBrk="1"/>
                      <a:r>
                        <a:rPr lang="en-US" altLang="ko-KR" dirty="0"/>
                        <a:t>MPI_BOR</a:t>
                      </a:r>
                      <a:endParaRPr lang="ko-KR" altLang="en-US" dirty="0"/>
                    </a:p>
                  </a:txBody>
                  <a:tcPr/>
                </a:tc>
                <a:tc>
                  <a:txBody>
                    <a:bodyPr/>
                    <a:lstStyle/>
                    <a:p>
                      <a:pPr latinLnBrk="1"/>
                      <a:r>
                        <a:rPr lang="en-US" altLang="ko-KR" dirty="0"/>
                        <a:t>Bitwise</a:t>
                      </a:r>
                      <a:r>
                        <a:rPr lang="en-US" altLang="ko-KR" baseline="0" dirty="0"/>
                        <a:t> OR</a:t>
                      </a:r>
                      <a:endParaRPr lang="ko-KR" altLang="en-US" dirty="0"/>
                    </a:p>
                  </a:txBody>
                  <a:tcPr/>
                </a:tc>
                <a:extLst>
                  <a:ext uri="{0D108BD9-81ED-4DB2-BD59-A6C34878D82A}">
                    <a16:rowId xmlns:a16="http://schemas.microsoft.com/office/drawing/2014/main" val="10008"/>
                  </a:ext>
                </a:extLst>
              </a:tr>
              <a:tr h="376657">
                <a:tc>
                  <a:txBody>
                    <a:bodyPr/>
                    <a:lstStyle/>
                    <a:p>
                      <a:pPr latinLnBrk="1"/>
                      <a:r>
                        <a:rPr lang="en-US" altLang="ko-KR" dirty="0"/>
                        <a:t>MPI_LXOR</a:t>
                      </a:r>
                      <a:endParaRPr lang="ko-KR" altLang="en-US" dirty="0"/>
                    </a:p>
                  </a:txBody>
                  <a:tcPr/>
                </a:tc>
                <a:tc>
                  <a:txBody>
                    <a:bodyPr/>
                    <a:lstStyle/>
                    <a:p>
                      <a:pPr latinLnBrk="1"/>
                      <a:r>
                        <a:rPr lang="en-US" altLang="ko-KR" dirty="0"/>
                        <a:t>Logical XOR</a:t>
                      </a:r>
                      <a:endParaRPr lang="ko-KR" altLang="en-US" dirty="0"/>
                    </a:p>
                  </a:txBody>
                  <a:tcPr/>
                </a:tc>
                <a:extLst>
                  <a:ext uri="{0D108BD9-81ED-4DB2-BD59-A6C34878D82A}">
                    <a16:rowId xmlns:a16="http://schemas.microsoft.com/office/drawing/2014/main" val="10009"/>
                  </a:ext>
                </a:extLst>
              </a:tr>
              <a:tr h="376657">
                <a:tc>
                  <a:txBody>
                    <a:bodyPr/>
                    <a:lstStyle/>
                    <a:p>
                      <a:pPr latinLnBrk="1"/>
                      <a:r>
                        <a:rPr lang="en-US" altLang="ko-KR" dirty="0"/>
                        <a:t>MPI_BXOR</a:t>
                      </a:r>
                      <a:endParaRPr lang="ko-KR" altLang="en-US" dirty="0"/>
                    </a:p>
                  </a:txBody>
                  <a:tcPr/>
                </a:tc>
                <a:tc>
                  <a:txBody>
                    <a:bodyPr/>
                    <a:lstStyle/>
                    <a:p>
                      <a:pPr latinLnBrk="1"/>
                      <a:r>
                        <a:rPr lang="en-US" altLang="ko-KR" dirty="0"/>
                        <a:t>Bitwise XOR</a:t>
                      </a:r>
                      <a:endParaRPr lang="ko-KR" altLang="en-US" dirty="0"/>
                    </a:p>
                  </a:txBody>
                  <a:tcPr/>
                </a:tc>
                <a:extLst>
                  <a:ext uri="{0D108BD9-81ED-4DB2-BD59-A6C34878D82A}">
                    <a16:rowId xmlns:a16="http://schemas.microsoft.com/office/drawing/2014/main" val="10010"/>
                  </a:ext>
                </a:extLst>
              </a:tr>
              <a:tr h="376657">
                <a:tc>
                  <a:txBody>
                    <a:bodyPr/>
                    <a:lstStyle/>
                    <a:p>
                      <a:pPr latinLnBrk="1"/>
                      <a:r>
                        <a:rPr lang="en-US" altLang="ko-KR" dirty="0"/>
                        <a:t>MPI_MAXLOC</a:t>
                      </a:r>
                      <a:endParaRPr lang="ko-KR" altLang="en-US" dirty="0"/>
                    </a:p>
                  </a:txBody>
                  <a:tcPr/>
                </a:tc>
                <a:tc>
                  <a:txBody>
                    <a:bodyPr/>
                    <a:lstStyle/>
                    <a:p>
                      <a:pPr latinLnBrk="1"/>
                      <a:r>
                        <a:rPr lang="en-US" altLang="ko-KR" dirty="0"/>
                        <a:t>Maximum</a:t>
                      </a:r>
                      <a:r>
                        <a:rPr lang="en-US" altLang="ko-KR" baseline="0" dirty="0"/>
                        <a:t> and  its location</a:t>
                      </a:r>
                      <a:endParaRPr lang="ko-KR" altLang="en-US" dirty="0"/>
                    </a:p>
                  </a:txBody>
                  <a:tcPr/>
                </a:tc>
                <a:extLst>
                  <a:ext uri="{0D108BD9-81ED-4DB2-BD59-A6C34878D82A}">
                    <a16:rowId xmlns:a16="http://schemas.microsoft.com/office/drawing/2014/main" val="10011"/>
                  </a:ext>
                </a:extLst>
              </a:tr>
              <a:tr h="376657">
                <a:tc>
                  <a:txBody>
                    <a:bodyPr/>
                    <a:lstStyle/>
                    <a:p>
                      <a:pPr latinLnBrk="1"/>
                      <a:r>
                        <a:rPr lang="en-US" altLang="ko-KR" dirty="0"/>
                        <a:t>MPI_MINLOC</a:t>
                      </a:r>
                      <a:endParaRPr lang="ko-KR" altLang="en-US" dirty="0"/>
                    </a:p>
                  </a:txBody>
                  <a:tcPr/>
                </a:tc>
                <a:tc>
                  <a:txBody>
                    <a:bodyPr/>
                    <a:lstStyle/>
                    <a:p>
                      <a:pPr latinLnBrk="1"/>
                      <a:r>
                        <a:rPr lang="en-US" altLang="ko-KR" dirty="0"/>
                        <a:t>Minimum and its</a:t>
                      </a:r>
                      <a:r>
                        <a:rPr lang="en-US" altLang="ko-KR" baseline="0" dirty="0"/>
                        <a:t> location</a:t>
                      </a:r>
                      <a:endParaRPr lang="ko-KR" altLang="en-US" dirty="0"/>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739308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404664"/>
            <a:ext cx="8229600" cy="960438"/>
          </a:xfrm>
        </p:spPr>
        <p:txBody>
          <a:bodyPr/>
          <a:lstStyle/>
          <a:p>
            <a:r>
              <a:rPr lang="en-US" altLang="ko-KR" dirty="0" err="1"/>
              <a:t>MPI_Sendrecv</a:t>
            </a:r>
            <a:r>
              <a:rPr lang="en-US" altLang="ko-KR" dirty="0"/>
              <a:t>()</a:t>
            </a:r>
            <a:endParaRPr lang="ko-KR" altLang="en-US" dirty="0"/>
          </a:p>
        </p:txBody>
      </p:sp>
      <p:sp>
        <p:nvSpPr>
          <p:cNvPr id="3" name="내용 개체 틀 2"/>
          <p:cNvSpPr>
            <a:spLocks noGrp="1"/>
          </p:cNvSpPr>
          <p:nvPr>
            <p:ph idx="1"/>
          </p:nvPr>
        </p:nvSpPr>
        <p:spPr>
          <a:xfrm>
            <a:off x="467544" y="1340768"/>
            <a:ext cx="8229600" cy="4525963"/>
          </a:xfrm>
        </p:spPr>
        <p:txBody>
          <a:bodyPr/>
          <a:lstStyle/>
          <a:p>
            <a:pPr marL="0" indent="0">
              <a:buNone/>
            </a:pPr>
            <a:r>
              <a:rPr lang="en-US" altLang="ko-KR" sz="2000" dirty="0" err="1"/>
              <a:t>int</a:t>
            </a:r>
            <a:r>
              <a:rPr lang="en-US" altLang="ko-KR" sz="2000" dirty="0"/>
              <a:t> </a:t>
            </a:r>
            <a:r>
              <a:rPr lang="en-US" altLang="ko-KR" sz="2000" dirty="0" err="1"/>
              <a:t>MPI_Sendrecv</a:t>
            </a:r>
            <a:r>
              <a:rPr lang="en-US" altLang="ko-KR" sz="2000" dirty="0"/>
              <a:t>(</a:t>
            </a:r>
          </a:p>
          <a:p>
            <a:pPr marL="0" indent="0">
              <a:buNone/>
            </a:pPr>
            <a:r>
              <a:rPr lang="en-US" altLang="ko-KR" sz="2000" dirty="0"/>
              <a:t>	void *</a:t>
            </a:r>
            <a:r>
              <a:rPr lang="en-US" altLang="ko-KR" sz="2000" dirty="0" err="1"/>
              <a:t>send_buffer</a:t>
            </a:r>
            <a:r>
              <a:rPr lang="en-US" altLang="ko-KR" sz="2000" dirty="0"/>
              <a:t>,	//IN-Send buffer</a:t>
            </a:r>
          </a:p>
          <a:p>
            <a:pPr marL="0" indent="0">
              <a:buNone/>
            </a:pPr>
            <a:r>
              <a:rPr lang="en-US" altLang="ko-KR" sz="2000" dirty="0"/>
              <a:t>	</a:t>
            </a:r>
            <a:r>
              <a:rPr lang="en-US" altLang="ko-KR" sz="2000" dirty="0" err="1"/>
              <a:t>int</a:t>
            </a:r>
            <a:r>
              <a:rPr lang="en-US" altLang="ko-KR" sz="2000" dirty="0"/>
              <a:t> </a:t>
            </a:r>
            <a:r>
              <a:rPr lang="en-US" altLang="ko-KR" sz="2000" dirty="0" err="1"/>
              <a:t>send_ct</a:t>
            </a:r>
            <a:r>
              <a:rPr lang="en-US" altLang="ko-KR" sz="2000" dirty="0"/>
              <a:t>,		//IN-Elements to send</a:t>
            </a:r>
          </a:p>
          <a:p>
            <a:pPr marL="0" indent="0">
              <a:buNone/>
            </a:pPr>
            <a:r>
              <a:rPr lang="en-US" altLang="ko-KR" sz="2000" dirty="0"/>
              <a:t>	</a:t>
            </a:r>
            <a:r>
              <a:rPr lang="en-US" altLang="ko-KR" sz="2000" dirty="0" err="1"/>
              <a:t>MPI_Datatype</a:t>
            </a:r>
            <a:r>
              <a:rPr lang="en-US" altLang="ko-KR" sz="2000" dirty="0"/>
              <a:t> </a:t>
            </a:r>
            <a:r>
              <a:rPr lang="en-US" altLang="ko-KR" sz="2000" dirty="0" err="1"/>
              <a:t>send_dtype</a:t>
            </a:r>
            <a:r>
              <a:rPr lang="en-US" altLang="ko-KR" sz="2000" dirty="0"/>
              <a:t>	//IN-Outgoing message element type</a:t>
            </a:r>
          </a:p>
          <a:p>
            <a:pPr marL="0" indent="0">
              <a:buNone/>
            </a:pPr>
            <a:r>
              <a:rPr lang="en-US" altLang="ko-KR" sz="2000" dirty="0"/>
              <a:t>	</a:t>
            </a:r>
            <a:r>
              <a:rPr lang="en-US" altLang="ko-KR" sz="2000" dirty="0" err="1"/>
              <a:t>int</a:t>
            </a:r>
            <a:r>
              <a:rPr lang="en-US" altLang="ko-KR" sz="2000" dirty="0"/>
              <a:t> </a:t>
            </a:r>
            <a:r>
              <a:rPr lang="en-US" altLang="ko-KR" sz="2000" dirty="0" err="1"/>
              <a:t>dest</a:t>
            </a:r>
            <a:r>
              <a:rPr lang="en-US" altLang="ko-KR" sz="2000" dirty="0"/>
              <a:t>,			//IN-Destination process for message</a:t>
            </a:r>
          </a:p>
          <a:p>
            <a:pPr marL="0" indent="0">
              <a:buNone/>
            </a:pPr>
            <a:r>
              <a:rPr lang="en-US" altLang="ko-KR" sz="2000" dirty="0"/>
              <a:t>	void *</a:t>
            </a:r>
            <a:r>
              <a:rPr lang="en-US" altLang="ko-KR" sz="2000" dirty="0" err="1"/>
              <a:t>recv_buffer</a:t>
            </a:r>
            <a:r>
              <a:rPr lang="en-US" altLang="ko-KR" sz="2000" dirty="0"/>
              <a:t>,		//OUT-Receive buffer</a:t>
            </a:r>
          </a:p>
          <a:p>
            <a:pPr marL="0" indent="0">
              <a:buNone/>
            </a:pPr>
            <a:r>
              <a:rPr lang="en-US" altLang="ko-KR" sz="2000" dirty="0"/>
              <a:t>	</a:t>
            </a:r>
            <a:r>
              <a:rPr lang="en-US" altLang="ko-KR" sz="2000" dirty="0" err="1"/>
              <a:t>int</a:t>
            </a:r>
            <a:r>
              <a:rPr lang="en-US" altLang="ko-KR" sz="2000" dirty="0"/>
              <a:t> </a:t>
            </a:r>
            <a:r>
              <a:rPr lang="en-US" altLang="ko-KR" sz="2000" dirty="0" err="1"/>
              <a:t>recv_cnt</a:t>
            </a:r>
            <a:r>
              <a:rPr lang="en-US" altLang="ko-KR" sz="2000" dirty="0"/>
              <a:t>,		//IN-Elements to receive</a:t>
            </a:r>
          </a:p>
          <a:p>
            <a:pPr marL="0" indent="0">
              <a:buNone/>
            </a:pPr>
            <a:r>
              <a:rPr lang="en-US" altLang="ko-KR" sz="2000" dirty="0"/>
              <a:t>	</a:t>
            </a:r>
            <a:r>
              <a:rPr lang="en-US" altLang="ko-KR" sz="2000" dirty="0" err="1"/>
              <a:t>MPI_Datatype</a:t>
            </a:r>
            <a:r>
              <a:rPr lang="en-US" altLang="ko-KR" sz="2000" dirty="0"/>
              <a:t> </a:t>
            </a:r>
            <a:r>
              <a:rPr lang="en-US" altLang="ko-KR" sz="2000" dirty="0" err="1"/>
              <a:t>recv_dtype</a:t>
            </a:r>
            <a:r>
              <a:rPr lang="en-US" altLang="ko-KR" sz="2000" dirty="0"/>
              <a:t>,	//IN-Ingoing message element type</a:t>
            </a:r>
          </a:p>
          <a:p>
            <a:pPr marL="0" indent="0">
              <a:buNone/>
            </a:pPr>
            <a:r>
              <a:rPr lang="en-US" altLang="ko-KR" sz="2000" dirty="0"/>
              <a:t>	</a:t>
            </a:r>
            <a:r>
              <a:rPr lang="en-US" altLang="ko-KR" sz="2000" dirty="0" err="1"/>
              <a:t>int</a:t>
            </a:r>
            <a:r>
              <a:rPr lang="en-US" altLang="ko-KR" sz="2000" dirty="0"/>
              <a:t> </a:t>
            </a:r>
            <a:r>
              <a:rPr lang="en-US" altLang="ko-KR" sz="2000" dirty="0" err="1"/>
              <a:t>src</a:t>
            </a:r>
            <a:r>
              <a:rPr lang="en-US" altLang="ko-KR" sz="2000" dirty="0"/>
              <a:t>,			//IN-Source process of incoming message</a:t>
            </a:r>
          </a:p>
          <a:p>
            <a:pPr marL="0" indent="0">
              <a:buNone/>
            </a:pPr>
            <a:r>
              <a:rPr lang="en-US" altLang="ko-KR" sz="2000" dirty="0"/>
              <a:t>	</a:t>
            </a:r>
            <a:r>
              <a:rPr lang="en-US" altLang="ko-KR" sz="2000" dirty="0" err="1"/>
              <a:t>int</a:t>
            </a:r>
            <a:r>
              <a:rPr lang="en-US" altLang="ko-KR" sz="2000" dirty="0"/>
              <a:t> </a:t>
            </a:r>
            <a:r>
              <a:rPr lang="en-US" altLang="ko-KR" sz="2000" dirty="0" err="1"/>
              <a:t>recv_tag</a:t>
            </a:r>
            <a:r>
              <a:rPr lang="en-US" altLang="ko-KR" sz="2000" dirty="0"/>
              <a:t>,		//IN-Incoming message ID</a:t>
            </a:r>
          </a:p>
          <a:p>
            <a:pPr marL="0" indent="0">
              <a:buNone/>
            </a:pPr>
            <a:r>
              <a:rPr lang="en-US" altLang="ko-KR" sz="2000" dirty="0"/>
              <a:t>	</a:t>
            </a:r>
            <a:r>
              <a:rPr lang="en-US" altLang="ko-KR" sz="2000" dirty="0" err="1"/>
              <a:t>MPI_Comm</a:t>
            </a:r>
            <a:r>
              <a:rPr lang="en-US" altLang="ko-KR" sz="2000" dirty="0"/>
              <a:t> </a:t>
            </a:r>
            <a:r>
              <a:rPr lang="en-US" altLang="ko-KR" sz="2000" dirty="0" err="1"/>
              <a:t>comm</a:t>
            </a:r>
            <a:r>
              <a:rPr lang="en-US" altLang="ko-KR" sz="2000" dirty="0"/>
              <a:t>,		//IN-Communicator</a:t>
            </a:r>
          </a:p>
          <a:p>
            <a:pPr marL="0" indent="0">
              <a:buNone/>
            </a:pPr>
            <a:r>
              <a:rPr lang="en-US" altLang="ko-KR" sz="2000" dirty="0"/>
              <a:t>	</a:t>
            </a:r>
            <a:r>
              <a:rPr lang="en-US" altLang="ko-KR" sz="2000" dirty="0" err="1"/>
              <a:t>MPI_Status</a:t>
            </a:r>
            <a:r>
              <a:rPr lang="en-US" altLang="ko-KR" sz="2000" dirty="0"/>
              <a:t> *status	//OUT-Status of received message</a:t>
            </a:r>
          </a:p>
          <a:p>
            <a:pPr marL="0" indent="0">
              <a:buNone/>
            </a:pPr>
            <a:r>
              <a:rPr lang="en-US" altLang="ko-KR" sz="2000" dirty="0"/>
              <a:t>)</a:t>
            </a:r>
          </a:p>
          <a:p>
            <a:pPr marL="0" indent="0">
              <a:buNone/>
            </a:pPr>
            <a:r>
              <a:rPr lang="en-US" altLang="ko-KR" sz="2000" dirty="0"/>
              <a:t>Replacing two individual send-receive function calls with a single call to </a:t>
            </a:r>
            <a:r>
              <a:rPr lang="en-US" altLang="ko-KR" sz="2000" dirty="0" err="1"/>
              <a:t>MPI_Sendrecv</a:t>
            </a:r>
            <a:r>
              <a:rPr lang="en-US" altLang="ko-KR" sz="2000" dirty="0"/>
              <a:t> guarantees a deadlock-free situation.</a:t>
            </a:r>
            <a:endParaRPr lang="ko-KR" altLang="en-US" sz="2000" dirty="0"/>
          </a:p>
        </p:txBody>
      </p:sp>
    </p:spTree>
    <p:extLst>
      <p:ext uri="{BB962C8B-B14F-4D97-AF65-F5344CB8AC3E}">
        <p14:creationId xmlns:p14="http://schemas.microsoft.com/office/powerpoint/2010/main" val="24490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MPI_Barrier</a:t>
            </a:r>
            <a:r>
              <a:rPr lang="en-US" altLang="ko-KR" dirty="0"/>
              <a:t>()</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err="1"/>
              <a:t>MPI_Barrier</a:t>
            </a:r>
            <a:r>
              <a:rPr lang="en-US" altLang="ko-KR" sz="2400" dirty="0"/>
              <a:t> (</a:t>
            </a:r>
          </a:p>
          <a:p>
            <a:pPr marL="0" indent="0">
              <a:buNone/>
            </a:pPr>
            <a:r>
              <a:rPr lang="en-US" altLang="ko-KR" sz="2400" dirty="0"/>
              <a:t>	</a:t>
            </a:r>
            <a:r>
              <a:rPr lang="en-US" altLang="ko-KR" sz="2400" dirty="0" err="1"/>
              <a:t>MPI_Comm</a:t>
            </a:r>
            <a:r>
              <a:rPr lang="en-US" altLang="ko-KR" sz="2400" dirty="0"/>
              <a:t>	//IN-Communicator</a:t>
            </a:r>
          </a:p>
          <a:p>
            <a:pPr marL="0" indent="0">
              <a:buNone/>
            </a:pPr>
            <a:r>
              <a:rPr lang="en-US" altLang="ko-KR" sz="2400" dirty="0"/>
              <a:t>)</a:t>
            </a:r>
          </a:p>
          <a:p>
            <a:pPr marL="0" indent="0">
              <a:buNone/>
            </a:pPr>
            <a:endParaRPr lang="en-US" altLang="ko-KR" sz="2400" dirty="0"/>
          </a:p>
          <a:p>
            <a:pPr marL="0" indent="0">
              <a:buNone/>
            </a:pPr>
            <a:r>
              <a:rPr lang="en-US" altLang="ko-KR" sz="2400" dirty="0" err="1"/>
              <a:t>MPI_Barrier</a:t>
            </a:r>
            <a:r>
              <a:rPr lang="en-US" altLang="ko-KR" sz="2400" dirty="0"/>
              <a:t> is a collective communication function that performs a barrier synchronization among all processes in the specified communicator.</a:t>
            </a:r>
            <a:endParaRPr lang="ko-KR" altLang="en-US" sz="2400" dirty="0"/>
          </a:p>
        </p:txBody>
      </p:sp>
    </p:spTree>
    <p:extLst>
      <p:ext uri="{BB962C8B-B14F-4D97-AF65-F5344CB8AC3E}">
        <p14:creationId xmlns:p14="http://schemas.microsoft.com/office/powerpoint/2010/main" val="1653045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Collective Communications</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The Collective communication refers to operations that involve more than two nodes.</a:t>
            </a:r>
          </a:p>
          <a:p>
            <a:pPr marL="0" indent="0">
              <a:buNone/>
            </a:pPr>
            <a:endParaRPr lang="en-US" altLang="ko-KR" sz="2400" dirty="0"/>
          </a:p>
          <a:p>
            <a:pPr marL="0" indent="0">
              <a:buNone/>
            </a:pPr>
            <a:r>
              <a:rPr lang="en-US" altLang="ko-KR" sz="2400" dirty="0"/>
              <a:t>-</a:t>
            </a:r>
            <a:r>
              <a:rPr lang="en-US" altLang="ko-KR" sz="2400" b="1" dirty="0"/>
              <a:t>One-to-all:</a:t>
            </a:r>
            <a:r>
              <a:rPr lang="en-US" altLang="ko-KR" sz="2400" dirty="0"/>
              <a:t> 	</a:t>
            </a:r>
            <a:r>
              <a:rPr lang="en-US" altLang="ko-KR" sz="2400" dirty="0" err="1"/>
              <a:t>MPI_Bcast</a:t>
            </a:r>
            <a:r>
              <a:rPr lang="en-US" altLang="ko-KR" sz="2400" dirty="0"/>
              <a:t>, </a:t>
            </a:r>
            <a:r>
              <a:rPr lang="en-US" altLang="ko-KR" sz="2400" dirty="0" err="1"/>
              <a:t>MPI_Scatter,MPI_Scatterv</a:t>
            </a:r>
            <a:endParaRPr lang="en-US" altLang="ko-KR" sz="2400" dirty="0"/>
          </a:p>
          <a:p>
            <a:pPr marL="0" indent="0">
              <a:buNone/>
            </a:pPr>
            <a:r>
              <a:rPr lang="en-US" altLang="ko-KR" sz="2400" dirty="0"/>
              <a:t>-</a:t>
            </a:r>
            <a:r>
              <a:rPr lang="en-US" altLang="ko-KR" sz="2400" b="1" dirty="0"/>
              <a:t>All-to-one:</a:t>
            </a:r>
            <a:r>
              <a:rPr lang="en-US" altLang="ko-KR" sz="2400" dirty="0"/>
              <a:t>	</a:t>
            </a:r>
            <a:r>
              <a:rPr lang="en-US" altLang="ko-KR" sz="2400" dirty="0" err="1"/>
              <a:t>MPI_Gather,MPI_Gatherv</a:t>
            </a:r>
            <a:r>
              <a:rPr lang="en-US" altLang="ko-KR" sz="2400" dirty="0"/>
              <a:t>, </a:t>
            </a:r>
            <a:r>
              <a:rPr lang="en-US" altLang="ko-KR" sz="2400" dirty="0" err="1"/>
              <a:t>MPI_Reduce</a:t>
            </a:r>
            <a:endParaRPr lang="en-US" altLang="ko-KR" sz="2400" dirty="0"/>
          </a:p>
          <a:p>
            <a:pPr marL="0" indent="0">
              <a:buNone/>
            </a:pPr>
            <a:r>
              <a:rPr lang="en-US" altLang="ko-KR" sz="2400" dirty="0"/>
              <a:t>-</a:t>
            </a:r>
            <a:r>
              <a:rPr lang="en-US" altLang="ko-KR" sz="2400" b="1" dirty="0" err="1"/>
              <a:t>Allto</a:t>
            </a:r>
            <a:r>
              <a:rPr lang="en-US" altLang="ko-KR" sz="2400" b="1" dirty="0"/>
              <a:t>-all: </a:t>
            </a:r>
            <a:r>
              <a:rPr lang="en-US" altLang="ko-KR" sz="2400" dirty="0"/>
              <a:t>	</a:t>
            </a:r>
            <a:r>
              <a:rPr lang="en-US" altLang="ko-KR" sz="2400" dirty="0" err="1"/>
              <a:t>MPI_Alltoall</a:t>
            </a:r>
            <a:r>
              <a:rPr lang="en-US" altLang="ko-KR" sz="2400" dirty="0"/>
              <a:t>, </a:t>
            </a:r>
            <a:r>
              <a:rPr lang="en-US" altLang="ko-KR" sz="2400" dirty="0" err="1"/>
              <a:t>MPI_Alltoallv,MPI_Allreduce</a:t>
            </a:r>
            <a:r>
              <a:rPr lang="en-US" altLang="ko-KR" sz="2400" dirty="0"/>
              <a:t>,</a:t>
            </a:r>
          </a:p>
          <a:p>
            <a:pPr marL="0" indent="0">
              <a:buNone/>
            </a:pPr>
            <a:r>
              <a:rPr lang="en-US" altLang="ko-KR" sz="2400" dirty="0"/>
              <a:t>		</a:t>
            </a:r>
            <a:r>
              <a:rPr lang="en-US" altLang="ko-KR" sz="2400" dirty="0" err="1"/>
              <a:t>MPI_Allgather,MPI_Barrier</a:t>
            </a:r>
            <a:endParaRPr lang="en-US" altLang="ko-KR" sz="2400" dirty="0"/>
          </a:p>
          <a:p>
            <a:pPr marL="0" indent="0">
              <a:buNone/>
            </a:pPr>
            <a:r>
              <a:rPr lang="en-US" altLang="ko-KR" sz="2400" dirty="0"/>
              <a:t>	</a:t>
            </a:r>
            <a:endParaRPr lang="ko-KR" altLang="en-US" sz="2400" dirty="0"/>
          </a:p>
        </p:txBody>
      </p:sp>
    </p:spTree>
    <p:extLst>
      <p:ext uri="{BB962C8B-B14F-4D97-AF65-F5344CB8AC3E}">
        <p14:creationId xmlns:p14="http://schemas.microsoft.com/office/powerpoint/2010/main" val="2522141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MPI_Bcast</a:t>
            </a:r>
            <a:r>
              <a:rPr lang="en-US" altLang="ko-KR" dirty="0"/>
              <a:t>( )</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err="1"/>
              <a:t>int</a:t>
            </a:r>
            <a:r>
              <a:rPr lang="en-US" altLang="ko-KR" sz="2400" dirty="0"/>
              <a:t> </a:t>
            </a:r>
            <a:r>
              <a:rPr lang="en-US" altLang="ko-KR" sz="2400" dirty="0" err="1"/>
              <a:t>MPI_Bcast</a:t>
            </a:r>
            <a:r>
              <a:rPr lang="en-US" altLang="ko-KR" sz="2400" dirty="0"/>
              <a:t>(</a:t>
            </a:r>
          </a:p>
          <a:p>
            <a:pPr marL="0" indent="0">
              <a:buNone/>
            </a:pPr>
            <a:r>
              <a:rPr lang="en-US" altLang="ko-KR" sz="2400" dirty="0"/>
              <a:t>	void *buffer,		//IN/OUT-Message address</a:t>
            </a:r>
          </a:p>
          <a:p>
            <a:pPr marL="0" indent="0">
              <a:buNone/>
            </a:pPr>
            <a:r>
              <a:rPr lang="en-US" altLang="ko-KR" sz="2400" dirty="0"/>
              <a:t>	</a:t>
            </a:r>
            <a:r>
              <a:rPr lang="en-US" altLang="ko-KR" sz="2400" dirty="0" err="1"/>
              <a:t>int</a:t>
            </a:r>
            <a:r>
              <a:rPr lang="en-US" altLang="ko-KR" sz="2400" dirty="0"/>
              <a:t> </a:t>
            </a:r>
            <a:r>
              <a:rPr lang="en-US" altLang="ko-KR" sz="2400" dirty="0" err="1"/>
              <a:t>cnt</a:t>
            </a:r>
            <a:r>
              <a:rPr lang="en-US" altLang="ko-KR" sz="2400" dirty="0"/>
              <a:t>,			//IN-Elements in message</a:t>
            </a:r>
          </a:p>
          <a:p>
            <a:pPr marL="0" indent="0">
              <a:buNone/>
            </a:pPr>
            <a:r>
              <a:rPr lang="en-US" altLang="ko-KR" sz="2400" dirty="0"/>
              <a:t>	</a:t>
            </a:r>
            <a:r>
              <a:rPr lang="en-US" altLang="ko-KR" sz="2400" dirty="0" err="1"/>
              <a:t>MPI_Datatype</a:t>
            </a:r>
            <a:r>
              <a:rPr lang="en-US" altLang="ko-KR" sz="2400" dirty="0"/>
              <a:t> </a:t>
            </a:r>
            <a:r>
              <a:rPr lang="en-US" altLang="ko-KR" sz="2400" dirty="0" err="1"/>
              <a:t>dtype</a:t>
            </a:r>
            <a:r>
              <a:rPr lang="en-US" altLang="ko-KR" sz="2400" dirty="0"/>
              <a:t>	//IN-Element type</a:t>
            </a:r>
          </a:p>
          <a:p>
            <a:pPr marL="0" indent="0">
              <a:buNone/>
            </a:pPr>
            <a:r>
              <a:rPr lang="en-US" altLang="ko-KR" sz="2400" dirty="0"/>
              <a:t>	</a:t>
            </a:r>
            <a:r>
              <a:rPr lang="en-US" altLang="ko-KR" sz="2400" dirty="0" err="1"/>
              <a:t>int</a:t>
            </a:r>
            <a:r>
              <a:rPr lang="en-US" altLang="ko-KR" sz="2400" dirty="0"/>
              <a:t> root,		//IN-Rank of root process</a:t>
            </a:r>
          </a:p>
          <a:p>
            <a:pPr marL="0" indent="0">
              <a:buNone/>
            </a:pPr>
            <a:r>
              <a:rPr lang="en-US" altLang="ko-KR" sz="2400" dirty="0"/>
              <a:t>	</a:t>
            </a:r>
            <a:r>
              <a:rPr lang="en-US" altLang="ko-KR" sz="2400" dirty="0" err="1"/>
              <a:t>MPI_Comm</a:t>
            </a:r>
            <a:r>
              <a:rPr lang="en-US" altLang="ko-KR" sz="2400" dirty="0"/>
              <a:t> </a:t>
            </a:r>
            <a:r>
              <a:rPr lang="en-US" altLang="ko-KR" sz="2400" dirty="0" err="1"/>
              <a:t>comm</a:t>
            </a:r>
            <a:r>
              <a:rPr lang="en-US" altLang="ko-KR" sz="2400" dirty="0"/>
              <a:t>	//IN-Communicator</a:t>
            </a:r>
          </a:p>
          <a:p>
            <a:pPr marL="0" indent="0">
              <a:buNone/>
            </a:pPr>
            <a:r>
              <a:rPr lang="en-US" altLang="ko-KR" sz="2400" dirty="0"/>
              <a:t>)</a:t>
            </a:r>
          </a:p>
          <a:p>
            <a:pPr marL="0" indent="0">
              <a:buNone/>
            </a:pPr>
            <a:r>
              <a:rPr lang="en-US" altLang="ko-KR" sz="2400" dirty="0" err="1"/>
              <a:t>MPI_Bcast</a:t>
            </a:r>
            <a:r>
              <a:rPr lang="en-US" altLang="ko-KR" sz="2400" dirty="0"/>
              <a:t> is a collective communication operation allowing one process to broadcast a message to all other processes in a communicator. Parameter root is the rank of the process with the message to broadcast.</a:t>
            </a:r>
            <a:endParaRPr lang="ko-KR" altLang="en-US" sz="2400" dirty="0"/>
          </a:p>
        </p:txBody>
      </p:sp>
    </p:spTree>
    <p:extLst>
      <p:ext uri="{BB962C8B-B14F-4D97-AF65-F5344CB8AC3E}">
        <p14:creationId xmlns:p14="http://schemas.microsoft.com/office/powerpoint/2010/main" val="30841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MPI</a:t>
            </a:r>
            <a:endParaRPr lang="ko-KR" altLang="en-US" dirty="0"/>
          </a:p>
        </p:txBody>
      </p:sp>
      <p:sp>
        <p:nvSpPr>
          <p:cNvPr id="3" name="내용 개체 틀 2"/>
          <p:cNvSpPr>
            <a:spLocks noGrp="1"/>
          </p:cNvSpPr>
          <p:nvPr>
            <p:ph idx="1"/>
          </p:nvPr>
        </p:nvSpPr>
        <p:spPr/>
        <p:txBody>
          <a:bodyPr/>
          <a:lstStyle/>
          <a:p>
            <a:r>
              <a:rPr lang="en-US" altLang="ko-KR" sz="2400" dirty="0"/>
              <a:t>MPI(Message Passing Interface): It assumes a distributed memory model where processes exchange information by sending messages to each other.</a:t>
            </a:r>
          </a:p>
          <a:p>
            <a:endParaRPr lang="en-US" altLang="ko-KR" sz="2400" dirty="0"/>
          </a:p>
          <a:p>
            <a:r>
              <a:rPr lang="en-US" altLang="ko-KR" sz="2400" dirty="0"/>
              <a:t>MPI programs are based on the SPMD(single program , multiple data) parallel execution model. That is, all MPI processes execute the same program.</a:t>
            </a:r>
            <a:endParaRPr lang="ko-KR" altLang="en-US" sz="2400" dirty="0"/>
          </a:p>
          <a:p>
            <a:pPr marL="0" indent="0">
              <a:buNone/>
            </a:pPr>
            <a:endParaRPr lang="en-US" altLang="ko-KR" sz="2400" dirty="0"/>
          </a:p>
          <a:p>
            <a:r>
              <a:rPr lang="en-US" altLang="ko-KR" sz="2400" dirty="0"/>
              <a:t>MPI is a set of API functions for communication between processes in a computing cluster.</a:t>
            </a:r>
          </a:p>
        </p:txBody>
      </p:sp>
    </p:spTree>
    <p:extLst>
      <p:ext uri="{BB962C8B-B14F-4D97-AF65-F5344CB8AC3E}">
        <p14:creationId xmlns:p14="http://schemas.microsoft.com/office/powerpoint/2010/main" val="1864795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MPI_Bcast</a:t>
            </a:r>
            <a:r>
              <a:rPr lang="en-US" altLang="ko-KR" dirty="0"/>
              <a:t> and _Scatter</a:t>
            </a:r>
            <a:endParaRPr lang="ko-KR" altLang="en-US" dirty="0"/>
          </a:p>
        </p:txBody>
      </p:sp>
      <p:sp>
        <p:nvSpPr>
          <p:cNvPr id="3" name="내용 개체 틀 2"/>
          <p:cNvSpPr>
            <a:spLocks noGrp="1"/>
          </p:cNvSpPr>
          <p:nvPr>
            <p:ph idx="1"/>
          </p:nvPr>
        </p:nvSpPr>
        <p:spPr/>
        <p:txBody>
          <a:bodyPr/>
          <a:lstStyle/>
          <a:p>
            <a:r>
              <a:rPr lang="en-US" altLang="ko-KR" sz="2400" dirty="0" err="1"/>
              <a:t>MPI_Bcast</a:t>
            </a:r>
            <a:r>
              <a:rPr lang="en-US" altLang="ko-KR" sz="2400" dirty="0"/>
              <a:t> takes a single data element at the root process (the red box) and copies it to all other processes. </a:t>
            </a:r>
            <a:r>
              <a:rPr lang="en-US" altLang="ko-KR" sz="2400" dirty="0" err="1"/>
              <a:t>MPI_Scatter</a:t>
            </a:r>
            <a:r>
              <a:rPr lang="en-US" altLang="ko-KR" sz="2400" dirty="0"/>
              <a:t> takes an array of elements and distributes the elements in the order of process rank.</a:t>
            </a:r>
          </a:p>
          <a:p>
            <a:pPr marL="0" indent="0">
              <a:buNone/>
            </a:pP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3140968"/>
            <a:ext cx="2924175"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940152" y="6309320"/>
            <a:ext cx="2808312" cy="400110"/>
          </a:xfrm>
          <a:prstGeom prst="rect">
            <a:avLst/>
          </a:prstGeom>
          <a:noFill/>
        </p:spPr>
        <p:txBody>
          <a:bodyPr wrap="square" rtlCol="0">
            <a:spAutoFit/>
          </a:bodyPr>
          <a:lstStyle/>
          <a:p>
            <a:r>
              <a:rPr lang="en-US" altLang="ko-KR" sz="1000" dirty="0">
                <a:latin typeface="+mn-lt"/>
              </a:rPr>
              <a:t>http://stackoverflow.com/questions/27753153/differences-between-mpi-scatter-and-mpi-bcast</a:t>
            </a:r>
            <a:endParaRPr lang="ko-KR" altLang="en-US" sz="1000" dirty="0">
              <a:latin typeface="+mn-lt"/>
            </a:endParaRPr>
          </a:p>
        </p:txBody>
      </p:sp>
    </p:spTree>
    <p:extLst>
      <p:ext uri="{BB962C8B-B14F-4D97-AF65-F5344CB8AC3E}">
        <p14:creationId xmlns:p14="http://schemas.microsoft.com/office/powerpoint/2010/main" val="552812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MPI_Abort</a:t>
            </a:r>
            <a:r>
              <a:rPr lang="en-US" altLang="ko-KR" dirty="0"/>
              <a:t>()</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err="1"/>
              <a:t>unt</a:t>
            </a:r>
            <a:r>
              <a:rPr lang="en-US" altLang="ko-KR" sz="2400" dirty="0"/>
              <a:t> </a:t>
            </a:r>
            <a:r>
              <a:rPr lang="en-US" altLang="ko-KR" sz="2400" dirty="0" err="1"/>
              <a:t>MPI_Abort</a:t>
            </a:r>
            <a:r>
              <a:rPr lang="en-US" altLang="ko-KR" sz="2400" dirty="0"/>
              <a:t>(</a:t>
            </a:r>
          </a:p>
          <a:p>
            <a:pPr marL="0" indent="0">
              <a:buNone/>
            </a:pPr>
            <a:r>
              <a:rPr lang="en-US" altLang="ko-KR" sz="2400" dirty="0"/>
              <a:t>	</a:t>
            </a:r>
            <a:r>
              <a:rPr lang="en-US" altLang="ko-KR" sz="2400" dirty="0" err="1"/>
              <a:t>MPI_Comm</a:t>
            </a:r>
            <a:r>
              <a:rPr lang="en-US" altLang="ko-KR" sz="2400" dirty="0"/>
              <a:t> </a:t>
            </a:r>
            <a:r>
              <a:rPr lang="en-US" altLang="ko-KR" sz="2400" dirty="0" err="1"/>
              <a:t>comm</a:t>
            </a:r>
            <a:r>
              <a:rPr lang="en-US" altLang="ko-KR" sz="2400" dirty="0"/>
              <a:t>,	//IN-Communicator</a:t>
            </a:r>
          </a:p>
          <a:p>
            <a:pPr marL="0" indent="0">
              <a:buNone/>
            </a:pPr>
            <a:r>
              <a:rPr lang="en-US" altLang="ko-KR" sz="2400" dirty="0"/>
              <a:t>	</a:t>
            </a:r>
            <a:r>
              <a:rPr lang="en-US" altLang="ko-KR" sz="2400" dirty="0" err="1"/>
              <a:t>int</a:t>
            </a:r>
            <a:r>
              <a:rPr lang="en-US" altLang="ko-KR" sz="2400" dirty="0"/>
              <a:t> </a:t>
            </a:r>
            <a:r>
              <a:rPr lang="en-US" altLang="ko-KR" sz="2400" dirty="0" err="1"/>
              <a:t>error_code</a:t>
            </a:r>
            <a:r>
              <a:rPr lang="en-US" altLang="ko-KR" sz="2400" dirty="0"/>
              <a:t>		//IN-Error code</a:t>
            </a:r>
          </a:p>
          <a:p>
            <a:pPr marL="0" indent="0">
              <a:buNone/>
            </a:pPr>
            <a:r>
              <a:rPr lang="en-US" altLang="ko-KR" sz="2400" dirty="0"/>
              <a:t>)</a:t>
            </a:r>
          </a:p>
          <a:p>
            <a:pPr marL="0" indent="0">
              <a:buNone/>
            </a:pPr>
            <a:endParaRPr lang="en-US" altLang="ko-KR" sz="2400" dirty="0"/>
          </a:p>
          <a:p>
            <a:pPr marL="0" indent="0">
              <a:buNone/>
            </a:pPr>
            <a:r>
              <a:rPr lang="en-US" altLang="ko-KR" sz="2400" dirty="0" err="1"/>
              <a:t>MPI_Abort</a:t>
            </a:r>
            <a:r>
              <a:rPr lang="en-US" altLang="ko-KR" sz="2400" dirty="0"/>
              <a:t> makes a best effort attempt to abort all processes in the specified communicator. It returns the error code to the </a:t>
            </a:r>
            <a:r>
              <a:rPr lang="en-US" altLang="ko-KR" sz="2400"/>
              <a:t>calling environment.</a:t>
            </a:r>
            <a:endParaRPr lang="ko-KR" altLang="en-US" sz="2400"/>
          </a:p>
        </p:txBody>
      </p:sp>
    </p:spTree>
    <p:extLst>
      <p:ext uri="{BB962C8B-B14F-4D97-AF65-F5344CB8AC3E}">
        <p14:creationId xmlns:p14="http://schemas.microsoft.com/office/powerpoint/2010/main" val="480551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6239"/>
            <a:ext cx="8229600" cy="960438"/>
          </a:xfrm>
        </p:spPr>
        <p:txBody>
          <a:bodyPr/>
          <a:lstStyle/>
          <a:p>
            <a:r>
              <a:rPr lang="en-US" altLang="ko-KR" dirty="0"/>
              <a:t>SPMD MPI program[4]</a:t>
            </a:r>
            <a:endParaRPr lang="ko-KR" altLang="en-US" dirty="0"/>
          </a:p>
        </p:txBody>
      </p:sp>
      <p:sp>
        <p:nvSpPr>
          <p:cNvPr id="3" name="내용 개체 틀 2"/>
          <p:cNvSpPr>
            <a:spLocks noGrp="1"/>
          </p:cNvSpPr>
          <p:nvPr>
            <p:ph idx="1"/>
          </p:nvPr>
        </p:nvSpPr>
        <p:spPr>
          <a:xfrm>
            <a:off x="395536" y="620688"/>
            <a:ext cx="8229600" cy="4525963"/>
          </a:xfrm>
        </p:spPr>
        <p:txBody>
          <a:bodyPr/>
          <a:lstStyle/>
          <a:p>
            <a:pPr marL="0" indent="0">
              <a:buNone/>
            </a:pPr>
            <a:r>
              <a:rPr lang="en-US" altLang="ko-KR" sz="1400" dirty="0"/>
              <a:t>#include &lt;</a:t>
            </a:r>
            <a:r>
              <a:rPr lang="en-US" altLang="ko-KR" sz="1400" dirty="0" err="1"/>
              <a:t>mpi.h</a:t>
            </a:r>
            <a:r>
              <a:rPr lang="en-US" altLang="ko-KR" sz="1400" dirty="0"/>
              <a:t>&gt;</a:t>
            </a:r>
          </a:p>
          <a:p>
            <a:pPr marL="0" indent="0">
              <a:buNone/>
            </a:pPr>
            <a:r>
              <a:rPr lang="en-US" altLang="ko-KR" sz="1400" dirty="0"/>
              <a:t>#include &lt;</a:t>
            </a:r>
            <a:r>
              <a:rPr lang="en-US" altLang="ko-KR" sz="1400" dirty="0" err="1"/>
              <a:t>string.h</a:t>
            </a:r>
            <a:r>
              <a:rPr lang="en-US" altLang="ko-KR" sz="1400" dirty="0"/>
              <a:t>&gt;</a:t>
            </a:r>
          </a:p>
          <a:p>
            <a:pPr marL="0" indent="0">
              <a:buNone/>
            </a:pPr>
            <a:r>
              <a:rPr lang="en-US" altLang="ko-KR" sz="1400" dirty="0"/>
              <a:t>#include &lt;</a:t>
            </a:r>
            <a:r>
              <a:rPr lang="en-US" altLang="ko-KR" sz="1400" dirty="0" err="1"/>
              <a:t>stdio.h</a:t>
            </a:r>
            <a:r>
              <a:rPr lang="en-US" altLang="ko-KR" sz="1400" dirty="0"/>
              <a:t>&gt;</a:t>
            </a:r>
          </a:p>
          <a:p>
            <a:pPr marL="0" indent="0">
              <a:buNone/>
            </a:pPr>
            <a:r>
              <a:rPr lang="en-US" altLang="ko-KR" sz="1400" dirty="0"/>
              <a:t>#define MESSTAG 0</a:t>
            </a:r>
          </a:p>
          <a:p>
            <a:pPr marL="0" indent="0">
              <a:buNone/>
            </a:pPr>
            <a:r>
              <a:rPr lang="en-US" altLang="ko-KR" sz="1400" dirty="0"/>
              <a:t>#define MAXLEN 100</a:t>
            </a:r>
          </a:p>
          <a:p>
            <a:pPr marL="0" indent="0">
              <a:buNone/>
            </a:pPr>
            <a:r>
              <a:rPr lang="en-US" altLang="ko-KR" sz="1400" dirty="0" err="1"/>
              <a:t>int</a:t>
            </a:r>
            <a:r>
              <a:rPr lang="en-US" altLang="ko-KR" sz="1400" dirty="0"/>
              <a:t> main(</a:t>
            </a:r>
            <a:r>
              <a:rPr lang="en-US" altLang="ko-KR" sz="1400" dirty="0" err="1"/>
              <a:t>int</a:t>
            </a:r>
            <a:r>
              <a:rPr lang="en-US" altLang="ko-KR" sz="1400" dirty="0"/>
              <a:t> </a:t>
            </a:r>
            <a:r>
              <a:rPr lang="en-US" altLang="ko-KR" sz="1400" dirty="0" err="1"/>
              <a:t>argc,char</a:t>
            </a:r>
            <a:r>
              <a:rPr lang="en-US" altLang="ko-KR" sz="1400" dirty="0"/>
              <a:t> **</a:t>
            </a:r>
            <a:r>
              <a:rPr lang="en-US" altLang="ko-KR" sz="1400" dirty="0" err="1"/>
              <a:t>argv</a:t>
            </a:r>
            <a:r>
              <a:rPr lang="en-US" altLang="ko-KR" sz="1400" dirty="0"/>
              <a:t>){</a:t>
            </a:r>
          </a:p>
          <a:p>
            <a:pPr marL="0" indent="0">
              <a:buNone/>
            </a:pPr>
            <a:r>
              <a:rPr lang="en-US" altLang="ko-KR" sz="1400" dirty="0"/>
              <a:t>	</a:t>
            </a:r>
            <a:r>
              <a:rPr lang="en-US" altLang="ko-KR" sz="1400" dirty="0" err="1"/>
              <a:t>MPI_Init</a:t>
            </a:r>
            <a:r>
              <a:rPr lang="en-US" altLang="ko-KR" sz="1400" dirty="0"/>
              <a:t>(&amp;</a:t>
            </a:r>
            <a:r>
              <a:rPr lang="en-US" altLang="ko-KR" sz="1400" dirty="0" err="1"/>
              <a:t>argc</a:t>
            </a:r>
            <a:r>
              <a:rPr lang="en-US" altLang="ko-KR" sz="1400" dirty="0"/>
              <a:t>, &amp;</a:t>
            </a:r>
            <a:r>
              <a:rPr lang="en-US" altLang="ko-KR" sz="1400" dirty="0" err="1"/>
              <a:t>argv</a:t>
            </a:r>
            <a:r>
              <a:rPr lang="en-US" altLang="ko-KR" sz="1400" dirty="0"/>
              <a:t>);</a:t>
            </a:r>
          </a:p>
          <a:p>
            <a:pPr marL="0" indent="0">
              <a:buNone/>
            </a:pPr>
            <a:r>
              <a:rPr lang="en-US" altLang="ko-KR" sz="1400" dirty="0"/>
              <a:t>	</a:t>
            </a:r>
            <a:r>
              <a:rPr lang="en-US" altLang="ko-KR" sz="1400" dirty="0" err="1"/>
              <a:t>int</a:t>
            </a:r>
            <a:r>
              <a:rPr lang="en-US" altLang="ko-KR" sz="1400" dirty="0"/>
              <a:t> rank, </a:t>
            </a:r>
            <a:r>
              <a:rPr lang="en-US" altLang="ko-KR" sz="1400" dirty="0" err="1"/>
              <a:t>num</a:t>
            </a:r>
            <a:r>
              <a:rPr lang="en-US" altLang="ko-KR" sz="1400" dirty="0"/>
              <a:t>, I;</a:t>
            </a:r>
          </a:p>
          <a:p>
            <a:pPr marL="0" indent="0">
              <a:buNone/>
            </a:pPr>
            <a:r>
              <a:rPr lang="en-US" altLang="ko-KR" sz="1400" dirty="0"/>
              <a:t>	</a:t>
            </a:r>
            <a:r>
              <a:rPr lang="en-US" altLang="ko-KR" sz="1400" dirty="0" err="1"/>
              <a:t>MPI_Comm_rank</a:t>
            </a:r>
            <a:r>
              <a:rPr lang="en-US" altLang="ko-KR" sz="1400" dirty="0"/>
              <a:t>(</a:t>
            </a:r>
            <a:r>
              <a:rPr lang="en-US" altLang="ko-KR" sz="1400" dirty="0" err="1"/>
              <a:t>MPI_COMM_WORLD,&amp;rank</a:t>
            </a:r>
            <a:r>
              <a:rPr lang="en-US" altLang="ko-KR" sz="1400" dirty="0"/>
              <a:t>);</a:t>
            </a:r>
          </a:p>
          <a:p>
            <a:pPr marL="0" indent="0">
              <a:buNone/>
            </a:pPr>
            <a:r>
              <a:rPr lang="en-US" altLang="ko-KR" sz="1400" dirty="0"/>
              <a:t>	</a:t>
            </a:r>
            <a:r>
              <a:rPr lang="en-US" altLang="ko-KR" sz="1400" dirty="0" err="1"/>
              <a:t>MPI_Comm_Size</a:t>
            </a:r>
            <a:r>
              <a:rPr lang="en-US" altLang="ko-KR" sz="1400" dirty="0"/>
              <a:t>(MPI_COMM_WORLD,&amp;</a:t>
            </a:r>
            <a:r>
              <a:rPr lang="en-US" altLang="ko-KR" sz="1400" dirty="0" err="1"/>
              <a:t>num</a:t>
            </a:r>
            <a:r>
              <a:rPr lang="en-US" altLang="ko-KR" sz="1400" dirty="0"/>
              <a:t>);</a:t>
            </a:r>
          </a:p>
          <a:p>
            <a:pPr marL="0" indent="0">
              <a:buNone/>
            </a:pPr>
            <a:r>
              <a:rPr lang="en-US" altLang="ko-KR" sz="1400" dirty="0"/>
              <a:t>	if(rank==0){</a:t>
            </a:r>
          </a:p>
          <a:p>
            <a:pPr marL="0" indent="0">
              <a:buNone/>
            </a:pPr>
            <a:r>
              <a:rPr lang="en-US" altLang="ko-KR" sz="1400" dirty="0"/>
              <a:t>		char mess[]=“Hello MPI!”;</a:t>
            </a:r>
          </a:p>
          <a:p>
            <a:pPr marL="0" indent="0">
              <a:buNone/>
            </a:pPr>
            <a:r>
              <a:rPr lang="en-US" altLang="ko-KR" sz="1400" dirty="0"/>
              <a:t>		</a:t>
            </a:r>
            <a:r>
              <a:rPr lang="en-US" altLang="ko-KR" sz="1400" dirty="0" err="1"/>
              <a:t>int</a:t>
            </a:r>
            <a:r>
              <a:rPr lang="en-US" altLang="ko-KR" sz="1400" dirty="0"/>
              <a:t> </a:t>
            </a:r>
            <a:r>
              <a:rPr lang="en-US" altLang="ko-KR" sz="1400" dirty="0" err="1"/>
              <a:t>len</a:t>
            </a:r>
            <a:r>
              <a:rPr lang="en-US" altLang="ko-KR" sz="1400" dirty="0"/>
              <a:t>=</a:t>
            </a:r>
            <a:r>
              <a:rPr lang="en-US" altLang="ko-KR" sz="1400" dirty="0" err="1"/>
              <a:t>strlen</a:t>
            </a:r>
            <a:r>
              <a:rPr lang="en-US" altLang="ko-KR" sz="1400" dirty="0"/>
              <a:t>(mess)+1;</a:t>
            </a:r>
          </a:p>
          <a:p>
            <a:pPr marL="0" indent="0">
              <a:buNone/>
            </a:pPr>
            <a:r>
              <a:rPr lang="en-US" altLang="ko-KR" sz="1400" dirty="0"/>
              <a:t>		for(</a:t>
            </a:r>
            <a:r>
              <a:rPr lang="en-US" altLang="ko-KR" sz="1400" b="1" dirty="0" err="1">
                <a:solidFill>
                  <a:srgbClr val="FF0000"/>
                </a:solidFill>
              </a:rPr>
              <a:t>i</a:t>
            </a:r>
            <a:r>
              <a:rPr lang="en-US" altLang="ko-KR" sz="1400" dirty="0"/>
              <a:t>=1;i&lt;</a:t>
            </a:r>
            <a:r>
              <a:rPr lang="en-US" altLang="ko-KR" sz="1400" dirty="0" err="1"/>
              <a:t>num;i</a:t>
            </a:r>
            <a:r>
              <a:rPr lang="en-US" altLang="ko-KR" sz="1400" dirty="0"/>
              <a:t>++)</a:t>
            </a:r>
          </a:p>
          <a:p>
            <a:pPr marL="0" indent="0">
              <a:buNone/>
            </a:pPr>
            <a:r>
              <a:rPr lang="en-US" altLang="ko-KR" sz="1400" dirty="0"/>
              <a:t>			</a:t>
            </a:r>
            <a:r>
              <a:rPr lang="en-US" altLang="ko-KR" sz="1400" dirty="0" err="1"/>
              <a:t>MPI_Send</a:t>
            </a:r>
            <a:r>
              <a:rPr lang="en-US" altLang="ko-KR" sz="1400" dirty="0"/>
              <a:t>(</a:t>
            </a:r>
            <a:r>
              <a:rPr lang="en-US" altLang="ko-KR" sz="1400" dirty="0" err="1"/>
              <a:t>mess,len,MPI_CHAR</a:t>
            </a:r>
            <a:r>
              <a:rPr lang="en-US" altLang="ko-KR" sz="1400" dirty="0"/>
              <a:t>, </a:t>
            </a:r>
            <a:r>
              <a:rPr lang="en-US" altLang="ko-KR" sz="1400" b="1" dirty="0" err="1">
                <a:solidFill>
                  <a:srgbClr val="FF0000"/>
                </a:solidFill>
              </a:rPr>
              <a:t>i</a:t>
            </a:r>
            <a:r>
              <a:rPr lang="en-US" altLang="ko-KR" sz="1400" dirty="0">
                <a:solidFill>
                  <a:srgbClr val="FF0000"/>
                </a:solidFill>
              </a:rPr>
              <a:t> </a:t>
            </a:r>
            <a:r>
              <a:rPr lang="en-US" altLang="ko-KR" sz="1400" dirty="0"/>
              <a:t>,MESSTAG,MPI_COMM_WORLD);</a:t>
            </a:r>
          </a:p>
          <a:p>
            <a:pPr marL="0" indent="0">
              <a:buNone/>
            </a:pPr>
            <a:r>
              <a:rPr lang="en-US" altLang="ko-KR" sz="1400" dirty="0"/>
              <a:t>	} else{</a:t>
            </a:r>
          </a:p>
          <a:p>
            <a:pPr marL="0" indent="0">
              <a:buNone/>
            </a:pPr>
            <a:r>
              <a:rPr lang="en-US" altLang="ko-KR" sz="1400" dirty="0"/>
              <a:t>		char mess[MAXLEN];</a:t>
            </a:r>
          </a:p>
          <a:p>
            <a:pPr marL="0" indent="0">
              <a:buNone/>
            </a:pPr>
            <a:r>
              <a:rPr lang="en-US" altLang="ko-KR" sz="1400" dirty="0"/>
              <a:t>		</a:t>
            </a:r>
            <a:r>
              <a:rPr lang="en-US" altLang="ko-KR" sz="1400" dirty="0" err="1"/>
              <a:t>MPI_Status</a:t>
            </a:r>
            <a:r>
              <a:rPr lang="en-US" altLang="ko-KR" sz="1400" dirty="0"/>
              <a:t> status;</a:t>
            </a:r>
          </a:p>
          <a:p>
            <a:pPr marL="0" indent="0">
              <a:buNone/>
            </a:pPr>
            <a:r>
              <a:rPr lang="en-US" altLang="ko-KR" sz="1400" dirty="0"/>
              <a:t>		</a:t>
            </a:r>
            <a:r>
              <a:rPr lang="en-US" altLang="ko-KR" sz="1400" dirty="0" err="1"/>
              <a:t>MPI_Recv</a:t>
            </a:r>
            <a:r>
              <a:rPr lang="en-US" altLang="ko-KR" sz="1400" dirty="0"/>
              <a:t> (mess,MAXLEN,MPI_CHAR,0,MESSTAG,MPI_COMM_WORLD,&amp;status);</a:t>
            </a:r>
          </a:p>
          <a:p>
            <a:pPr marL="0" indent="0">
              <a:buNone/>
            </a:pPr>
            <a:r>
              <a:rPr lang="en-US" altLang="ko-KR" sz="1400" dirty="0"/>
              <a:t>		</a:t>
            </a:r>
            <a:r>
              <a:rPr lang="en-US" altLang="ko-KR" sz="1400" dirty="0" err="1"/>
              <a:t>printf</a:t>
            </a:r>
            <a:r>
              <a:rPr lang="en-US" altLang="ko-KR" sz="1400" dirty="0"/>
              <a:t>(Process %</a:t>
            </a:r>
            <a:r>
              <a:rPr lang="en-US" altLang="ko-KR" sz="1400" dirty="0" err="1"/>
              <a:t>i</a:t>
            </a:r>
            <a:r>
              <a:rPr lang="en-US" altLang="ko-KR" sz="1400" dirty="0"/>
              <a:t> received %s\n”,</a:t>
            </a:r>
            <a:r>
              <a:rPr lang="en-US" altLang="ko-KR" sz="1400" dirty="0" err="1"/>
              <a:t>rank,mess</a:t>
            </a:r>
            <a:r>
              <a:rPr lang="en-US" altLang="ko-KR" sz="1400" dirty="0"/>
              <a:t>);</a:t>
            </a:r>
          </a:p>
          <a:p>
            <a:pPr marL="0" indent="0">
              <a:buNone/>
            </a:pPr>
            <a:r>
              <a:rPr lang="en-US" altLang="ko-KR" sz="1400" dirty="0"/>
              <a:t>	}</a:t>
            </a:r>
          </a:p>
          <a:p>
            <a:pPr marL="0" indent="0">
              <a:buNone/>
            </a:pPr>
            <a:r>
              <a:rPr lang="en-US" altLang="ko-KR" sz="1400" dirty="0"/>
              <a:t>	</a:t>
            </a:r>
            <a:r>
              <a:rPr lang="en-US" altLang="ko-KR" sz="1400" dirty="0" err="1"/>
              <a:t>MPI_Finalize</a:t>
            </a:r>
            <a:r>
              <a:rPr lang="en-US" altLang="ko-KR" sz="1400" dirty="0"/>
              <a:t>();</a:t>
            </a:r>
          </a:p>
          <a:p>
            <a:pPr marL="0" indent="0">
              <a:buNone/>
            </a:pPr>
            <a:r>
              <a:rPr lang="en-US" altLang="ko-KR" sz="1400" dirty="0"/>
              <a:t>	return 0;</a:t>
            </a:r>
          </a:p>
          <a:p>
            <a:pPr marL="0" indent="0">
              <a:buNone/>
            </a:pPr>
            <a:r>
              <a:rPr lang="en-US" altLang="ko-KR" sz="1400" dirty="0"/>
              <a:t>}</a:t>
            </a:r>
            <a:endParaRPr lang="ko-KR" altLang="en-US" sz="1400" dirty="0"/>
          </a:p>
        </p:txBody>
      </p:sp>
    </p:spTree>
    <p:extLst>
      <p:ext uri="{BB962C8B-B14F-4D97-AF65-F5344CB8AC3E}">
        <p14:creationId xmlns:p14="http://schemas.microsoft.com/office/powerpoint/2010/main" val="2189823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MPI example(</a:t>
            </a:r>
            <a:r>
              <a:rPr lang="en-US" altLang="ko-KR" dirty="0" err="1"/>
              <a:t>simpleMPI.c</a:t>
            </a:r>
            <a:r>
              <a:rPr lang="en-US" altLang="ko-KR" dirty="0"/>
              <a:t>)</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#include &lt;</a:t>
            </a:r>
            <a:r>
              <a:rPr lang="en-US" altLang="ko-KR" sz="2400" dirty="0" err="1"/>
              <a:t>mpi.h</a:t>
            </a:r>
            <a:r>
              <a:rPr lang="en-US" altLang="ko-KR" sz="2400" dirty="0"/>
              <a:t>&gt;</a:t>
            </a:r>
          </a:p>
          <a:p>
            <a:pPr marL="0" indent="0">
              <a:buNone/>
            </a:pPr>
            <a:r>
              <a:rPr lang="en-US" altLang="ko-KR" sz="2400" dirty="0"/>
              <a:t>#include &lt;</a:t>
            </a:r>
            <a:r>
              <a:rPr lang="en-US" altLang="ko-KR" sz="2400" dirty="0" err="1"/>
              <a:t>stdio.h</a:t>
            </a:r>
            <a:r>
              <a:rPr lang="en-US" altLang="ko-KR" sz="2400" dirty="0"/>
              <a:t>&gt;</a:t>
            </a:r>
          </a:p>
          <a:p>
            <a:pPr marL="0" indent="0">
              <a:buNone/>
            </a:pPr>
            <a:r>
              <a:rPr lang="en-US" altLang="ko-KR" sz="2400" dirty="0" err="1"/>
              <a:t>int</a:t>
            </a:r>
            <a:r>
              <a:rPr lang="en-US" altLang="ko-KR" sz="2400" dirty="0"/>
              <a:t> main(</a:t>
            </a:r>
            <a:r>
              <a:rPr lang="en-US" altLang="ko-KR" sz="2400" dirty="0" err="1"/>
              <a:t>int</a:t>
            </a:r>
            <a:r>
              <a:rPr lang="en-US" altLang="ko-KR" sz="2400" dirty="0"/>
              <a:t> </a:t>
            </a:r>
            <a:r>
              <a:rPr lang="en-US" altLang="ko-KR" sz="2400" dirty="0" err="1"/>
              <a:t>argc</a:t>
            </a:r>
            <a:r>
              <a:rPr lang="en-US" altLang="ko-KR" sz="2400" dirty="0"/>
              <a:t>, char **</a:t>
            </a:r>
            <a:r>
              <a:rPr lang="en-US" altLang="ko-KR" sz="2400" dirty="0" err="1"/>
              <a:t>argv</a:t>
            </a:r>
            <a:r>
              <a:rPr lang="en-US" altLang="ko-KR" sz="2400" dirty="0"/>
              <a:t>){</a:t>
            </a:r>
          </a:p>
          <a:p>
            <a:pPr marL="0" indent="0">
              <a:buNone/>
            </a:pPr>
            <a:r>
              <a:rPr lang="en-US" altLang="ko-KR" sz="2400" dirty="0"/>
              <a:t>	</a:t>
            </a:r>
            <a:r>
              <a:rPr lang="en-US" altLang="ko-KR" sz="2400" dirty="0" err="1"/>
              <a:t>int</a:t>
            </a:r>
            <a:r>
              <a:rPr lang="en-US" altLang="ko-KR" sz="2400" dirty="0"/>
              <a:t> rank, </a:t>
            </a:r>
            <a:r>
              <a:rPr lang="en-US" altLang="ko-KR" sz="2400" dirty="0" err="1"/>
              <a:t>num,i</a:t>
            </a:r>
            <a:r>
              <a:rPr lang="en-US" altLang="ko-KR" sz="2400" dirty="0"/>
              <a:t>;</a:t>
            </a:r>
          </a:p>
          <a:p>
            <a:pPr marL="0" indent="0">
              <a:buNone/>
            </a:pPr>
            <a:r>
              <a:rPr lang="en-US" altLang="ko-KR" sz="2400" dirty="0"/>
              <a:t>	</a:t>
            </a:r>
            <a:r>
              <a:rPr lang="en-US" altLang="ko-KR" sz="2400" dirty="0" err="1"/>
              <a:t>MPI_Init</a:t>
            </a:r>
            <a:r>
              <a:rPr lang="en-US" altLang="ko-KR" sz="2400" dirty="0"/>
              <a:t>(&amp;</a:t>
            </a:r>
            <a:r>
              <a:rPr lang="en-US" altLang="ko-KR" sz="2400" dirty="0" err="1"/>
              <a:t>argc</a:t>
            </a:r>
            <a:r>
              <a:rPr lang="en-US" altLang="ko-KR" sz="2400" dirty="0"/>
              <a:t>,&amp;</a:t>
            </a:r>
            <a:r>
              <a:rPr lang="en-US" altLang="ko-KR" sz="2400" dirty="0" err="1"/>
              <a:t>argv</a:t>
            </a:r>
            <a:r>
              <a:rPr lang="en-US" altLang="ko-KR" sz="2400" dirty="0"/>
              <a:t>);</a:t>
            </a:r>
          </a:p>
          <a:p>
            <a:pPr marL="0" indent="0">
              <a:buNone/>
            </a:pPr>
            <a:r>
              <a:rPr lang="en-US" altLang="ko-KR" sz="2400" dirty="0"/>
              <a:t>	</a:t>
            </a:r>
            <a:r>
              <a:rPr lang="en-US" altLang="ko-KR" sz="2400" dirty="0" err="1"/>
              <a:t>MPI_Comm_rank</a:t>
            </a:r>
            <a:r>
              <a:rPr lang="en-US" altLang="ko-KR" sz="2400" dirty="0"/>
              <a:t>(</a:t>
            </a:r>
            <a:r>
              <a:rPr lang="en-US" altLang="ko-KR" sz="2400" dirty="0" err="1"/>
              <a:t>MPI_COMM_WORLD,&amp;rank</a:t>
            </a:r>
            <a:r>
              <a:rPr lang="en-US" altLang="ko-KR" sz="2400" dirty="0"/>
              <a:t>);</a:t>
            </a:r>
          </a:p>
          <a:p>
            <a:pPr marL="0" indent="0">
              <a:buNone/>
            </a:pPr>
            <a:r>
              <a:rPr lang="en-US" altLang="ko-KR" sz="2400" dirty="0"/>
              <a:t>	</a:t>
            </a:r>
            <a:r>
              <a:rPr lang="en-US" altLang="ko-KR" sz="2400" dirty="0" err="1"/>
              <a:t>MPI_Comm_Size</a:t>
            </a:r>
            <a:r>
              <a:rPr lang="en-US" altLang="ko-KR" sz="2400" dirty="0"/>
              <a:t>(MPI_COMM_WORLD,&amp;</a:t>
            </a:r>
            <a:r>
              <a:rPr lang="en-US" altLang="ko-KR" sz="2400" dirty="0" err="1"/>
              <a:t>num</a:t>
            </a:r>
            <a:r>
              <a:rPr lang="en-US" altLang="ko-KR" sz="2400" dirty="0"/>
              <a:t>);</a:t>
            </a:r>
          </a:p>
          <a:p>
            <a:pPr marL="0" indent="0">
              <a:buNone/>
            </a:pPr>
            <a:r>
              <a:rPr lang="en-US" altLang="ko-KR" sz="2400" dirty="0"/>
              <a:t>	</a:t>
            </a:r>
            <a:r>
              <a:rPr lang="en-US" altLang="ko-KR" sz="2400" dirty="0" err="1"/>
              <a:t>printf</a:t>
            </a:r>
            <a:r>
              <a:rPr lang="en-US" altLang="ko-KR" sz="2400" dirty="0"/>
              <a:t>(“Process id: %</a:t>
            </a:r>
            <a:r>
              <a:rPr lang="en-US" altLang="ko-KR" sz="2400" dirty="0" err="1"/>
              <a:t>i</a:t>
            </a:r>
            <a:r>
              <a:rPr lang="en-US" altLang="ko-KR" sz="2400" dirty="0"/>
              <a:t>, </a:t>
            </a:r>
            <a:r>
              <a:rPr lang="en-US" altLang="ko-KR" sz="2400" dirty="0" err="1"/>
              <a:t>Num</a:t>
            </a:r>
            <a:r>
              <a:rPr lang="en-US" altLang="ko-KR" sz="2400" dirty="0"/>
              <a:t> of Processes: %</a:t>
            </a:r>
            <a:r>
              <a:rPr lang="en-US" altLang="ko-KR" sz="2400" dirty="0" err="1"/>
              <a:t>i</a:t>
            </a:r>
            <a:r>
              <a:rPr lang="en-US" altLang="ko-KR" sz="2400" dirty="0"/>
              <a:t>\n”,</a:t>
            </a:r>
            <a:r>
              <a:rPr lang="en-US" altLang="ko-KR" sz="2400" dirty="0" err="1"/>
              <a:t>rank,num</a:t>
            </a:r>
            <a:r>
              <a:rPr lang="en-US" altLang="ko-KR" sz="2400" dirty="0"/>
              <a:t>);</a:t>
            </a:r>
          </a:p>
          <a:p>
            <a:pPr marL="0" indent="0">
              <a:buNone/>
            </a:pPr>
            <a:r>
              <a:rPr lang="en-US" altLang="ko-KR" sz="2400" dirty="0"/>
              <a:t>	</a:t>
            </a:r>
            <a:r>
              <a:rPr lang="en-US" altLang="ko-KR" sz="2400" dirty="0" err="1"/>
              <a:t>MPI_Finalize</a:t>
            </a:r>
            <a:r>
              <a:rPr lang="en-US" altLang="ko-KR" sz="2400" dirty="0"/>
              <a:t>();</a:t>
            </a:r>
          </a:p>
          <a:p>
            <a:pPr marL="0" indent="0">
              <a:buNone/>
            </a:pPr>
            <a:r>
              <a:rPr lang="en-US" altLang="ko-KR" sz="2400" dirty="0"/>
              <a:t>	return 0;</a:t>
            </a:r>
          </a:p>
          <a:p>
            <a:pPr marL="0" indent="0">
              <a:buNone/>
            </a:pPr>
            <a:r>
              <a:rPr lang="en-US" altLang="ko-KR" sz="2400" dirty="0"/>
              <a:t>}</a:t>
            </a:r>
          </a:p>
          <a:p>
            <a:pPr marL="0" indent="0">
              <a:buNone/>
            </a:pPr>
            <a:r>
              <a:rPr lang="en-US" altLang="ko-KR" sz="2400" dirty="0"/>
              <a:t>	</a:t>
            </a:r>
            <a:endParaRPr lang="ko-KR" altLang="en-US" sz="2400" dirty="0"/>
          </a:p>
        </p:txBody>
      </p:sp>
    </p:spTree>
    <p:extLst>
      <p:ext uri="{BB962C8B-B14F-4D97-AF65-F5344CB8AC3E}">
        <p14:creationId xmlns:p14="http://schemas.microsoft.com/office/powerpoint/2010/main" val="4292436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compile </a:t>
            </a:r>
            <a:r>
              <a:rPr lang="en-US" altLang="ko-KR" dirty="0" err="1"/>
              <a:t>simpleMPI.c</a:t>
            </a:r>
            <a:endParaRPr lang="ko-KR" altLang="en-US" dirty="0"/>
          </a:p>
        </p:txBody>
      </p:sp>
      <p:sp>
        <p:nvSpPr>
          <p:cNvPr id="3" name="내용 개체 틀 2"/>
          <p:cNvSpPr>
            <a:spLocks noGrp="1"/>
          </p:cNvSpPr>
          <p:nvPr>
            <p:ph idx="1"/>
          </p:nvPr>
        </p:nvSpPr>
        <p:spPr>
          <a:xfrm>
            <a:off x="467544" y="1628800"/>
            <a:ext cx="8229600" cy="5184576"/>
          </a:xfrm>
        </p:spPr>
        <p:txBody>
          <a:bodyPr/>
          <a:lstStyle/>
          <a:p>
            <a:pPr marL="0" indent="0">
              <a:buNone/>
            </a:pPr>
            <a:r>
              <a:rPr lang="en-US" altLang="ko-KR" sz="2400" dirty="0"/>
              <a:t>$</a:t>
            </a:r>
            <a:r>
              <a:rPr lang="en-US" altLang="ko-KR" sz="2400" dirty="0" err="1"/>
              <a:t>mpicc</a:t>
            </a:r>
            <a:r>
              <a:rPr lang="en-US" altLang="ko-KR" sz="2400" dirty="0"/>
              <a:t> </a:t>
            </a:r>
            <a:r>
              <a:rPr lang="en-US" altLang="ko-KR" sz="2400" dirty="0" err="1"/>
              <a:t>simpleMPI.c</a:t>
            </a:r>
            <a:r>
              <a:rPr lang="en-US" altLang="ko-KR" sz="2400" dirty="0"/>
              <a:t> -o </a:t>
            </a:r>
            <a:r>
              <a:rPr lang="en-US" altLang="ko-KR" sz="2400" dirty="0" err="1"/>
              <a:t>simpleMPI</a:t>
            </a:r>
            <a:endParaRPr lang="en-US" altLang="ko-KR" sz="2400" dirty="0"/>
          </a:p>
          <a:p>
            <a:pPr marL="0" indent="0">
              <a:buNone/>
            </a:pPr>
            <a:r>
              <a:rPr lang="en-US" altLang="ko-KR" sz="2400" dirty="0"/>
              <a:t>or</a:t>
            </a:r>
          </a:p>
          <a:p>
            <a:pPr marL="0" indent="0">
              <a:buNone/>
            </a:pPr>
            <a:r>
              <a:rPr lang="en-US" altLang="ko-KR" sz="2400" dirty="0"/>
              <a:t>$</a:t>
            </a:r>
            <a:r>
              <a:rPr lang="en-US" altLang="ko-KR" sz="2400" dirty="0" err="1"/>
              <a:t>gcc</a:t>
            </a:r>
            <a:r>
              <a:rPr lang="en-US" altLang="ko-KR" sz="2400" dirty="0"/>
              <a:t> </a:t>
            </a:r>
            <a:r>
              <a:rPr lang="en-US" altLang="ko-KR" sz="2400" dirty="0" err="1"/>
              <a:t>simpleMPI.c</a:t>
            </a:r>
            <a:r>
              <a:rPr lang="en-US" altLang="ko-KR" sz="2400" dirty="0"/>
              <a:t> –o </a:t>
            </a:r>
            <a:r>
              <a:rPr lang="en-US" altLang="ko-KR" sz="2400" dirty="0" err="1"/>
              <a:t>simpleMPI</a:t>
            </a:r>
            <a:r>
              <a:rPr lang="en-US" altLang="ko-KR" sz="2400" dirty="0"/>
              <a:t> –I /</a:t>
            </a:r>
            <a:r>
              <a:rPr lang="en-US" altLang="ko-KR" sz="2400" dirty="0" err="1"/>
              <a:t>usr</a:t>
            </a:r>
            <a:r>
              <a:rPr lang="en-US" altLang="ko-KR" sz="2400" dirty="0"/>
              <a:t>/include/</a:t>
            </a:r>
            <a:r>
              <a:rPr lang="en-US" altLang="ko-KR" sz="2400" dirty="0" err="1"/>
              <a:t>mpi</a:t>
            </a:r>
            <a:r>
              <a:rPr lang="en-US" altLang="ko-KR" sz="2400" dirty="0"/>
              <a:t> –</a:t>
            </a:r>
            <a:r>
              <a:rPr lang="en-US" altLang="ko-KR" sz="2400" dirty="0" err="1"/>
              <a:t>lmpi</a:t>
            </a:r>
            <a:endParaRPr lang="en-US" altLang="ko-KR" sz="2400" dirty="0"/>
          </a:p>
          <a:p>
            <a:pPr marL="0" indent="0">
              <a:buNone/>
            </a:pPr>
            <a:endParaRPr lang="en-US" altLang="ko-KR" sz="2400" dirty="0"/>
          </a:p>
          <a:p>
            <a:pPr marL="0" indent="0">
              <a:buNone/>
            </a:pPr>
            <a:r>
              <a:rPr lang="en-US" altLang="ko-KR" sz="2400" dirty="0"/>
              <a:t>To deploy the program over multiple machines, a </a:t>
            </a:r>
            <a:r>
              <a:rPr lang="en-US" altLang="ko-KR" sz="2400" dirty="0" err="1"/>
              <a:t>hostfile</a:t>
            </a:r>
            <a:r>
              <a:rPr lang="en-US" altLang="ko-KR" sz="2400" dirty="0"/>
              <a:t> has to be specified. The </a:t>
            </a:r>
            <a:r>
              <a:rPr lang="en-US" altLang="ko-KR" sz="2400" dirty="0" err="1"/>
              <a:t>hostfile</a:t>
            </a:r>
            <a:r>
              <a:rPr lang="en-US" altLang="ko-KR" sz="2400" dirty="0"/>
              <a:t> is a text file containing a list of the </a:t>
            </a:r>
            <a:r>
              <a:rPr lang="en-US" altLang="ko-KR" sz="2400" dirty="0" err="1"/>
              <a:t>Ips</a:t>
            </a:r>
            <a:r>
              <a:rPr lang="en-US" altLang="ko-KR" sz="2400" dirty="0"/>
              <a:t> of the machines that will host the executing  processes.</a:t>
            </a:r>
          </a:p>
          <a:p>
            <a:pPr marL="0" indent="0">
              <a:buNone/>
            </a:pPr>
            <a:r>
              <a:rPr lang="en-US" altLang="ko-KR" sz="2400" dirty="0"/>
              <a:t>	</a:t>
            </a:r>
            <a:r>
              <a:rPr lang="en-US" altLang="ko-KR" sz="2400" u="sng" dirty="0" err="1"/>
              <a:t>hostfile</a:t>
            </a:r>
            <a:endParaRPr lang="en-US" altLang="ko-KR" sz="2400" u="sng" dirty="0"/>
          </a:p>
          <a:p>
            <a:pPr marL="0" indent="0">
              <a:buNone/>
            </a:pPr>
            <a:r>
              <a:rPr lang="en-US" altLang="ko-KR" sz="2400" dirty="0"/>
              <a:t>	143.248.165.1</a:t>
            </a:r>
          </a:p>
          <a:p>
            <a:pPr marL="0" indent="0">
              <a:buNone/>
            </a:pPr>
            <a:r>
              <a:rPr lang="en-US" altLang="ko-KR" sz="2400" dirty="0"/>
              <a:t>	143.248.165.3</a:t>
            </a:r>
          </a:p>
          <a:p>
            <a:pPr marL="0" indent="0">
              <a:buNone/>
            </a:pPr>
            <a:r>
              <a:rPr lang="en-US" altLang="ko-KR" sz="2400" dirty="0"/>
              <a:t>	143.248.165.6</a:t>
            </a:r>
          </a:p>
          <a:p>
            <a:pPr marL="0" indent="0">
              <a:buNone/>
            </a:pPr>
            <a:r>
              <a:rPr lang="en-US" altLang="ko-KR" sz="2400" dirty="0"/>
              <a:t>$</a:t>
            </a:r>
            <a:r>
              <a:rPr lang="en-US" altLang="ko-KR" sz="2400" dirty="0" err="1"/>
              <a:t>mpirun</a:t>
            </a:r>
            <a:r>
              <a:rPr lang="en-US" altLang="ko-KR" sz="2400" dirty="0"/>
              <a:t> –</a:t>
            </a:r>
            <a:r>
              <a:rPr lang="en-US" altLang="ko-KR" sz="2400" dirty="0" err="1"/>
              <a:t>hostfile</a:t>
            </a:r>
            <a:r>
              <a:rPr lang="en-US" altLang="ko-KR" sz="2400" dirty="0"/>
              <a:t> hosts –np 3 </a:t>
            </a:r>
            <a:r>
              <a:rPr lang="en-US" altLang="ko-KR" sz="2400" dirty="0" err="1"/>
              <a:t>simpleMPI</a:t>
            </a:r>
            <a:endParaRPr lang="ko-KR" altLang="en-US" sz="2400" dirty="0"/>
          </a:p>
        </p:txBody>
      </p:sp>
    </p:spTree>
    <p:extLst>
      <p:ext uri="{BB962C8B-B14F-4D97-AF65-F5344CB8AC3E}">
        <p14:creationId xmlns:p14="http://schemas.microsoft.com/office/powerpoint/2010/main" val="2152209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Communicators and Group</a:t>
            </a:r>
            <a:endParaRPr lang="ko-KR" altLang="en-US" dirty="0"/>
          </a:p>
        </p:txBody>
      </p:sp>
      <p:sp>
        <p:nvSpPr>
          <p:cNvPr id="3" name="내용 개체 틀 2"/>
          <p:cNvSpPr>
            <a:spLocks noGrp="1"/>
          </p:cNvSpPr>
          <p:nvPr>
            <p:ph idx="1"/>
          </p:nvPr>
        </p:nvSpPr>
        <p:spPr/>
        <p:txBody>
          <a:bodyPr/>
          <a:lstStyle/>
          <a:p>
            <a:r>
              <a:rPr lang="en-US" altLang="ko-KR" sz="2400" dirty="0"/>
              <a:t>Creating Groups</a:t>
            </a:r>
          </a:p>
          <a:p>
            <a:pPr lvl="1"/>
            <a:r>
              <a:rPr lang="en-US" altLang="ko-KR" sz="2000" dirty="0"/>
              <a:t>from a communicator:</a:t>
            </a:r>
            <a:endParaRPr lang="en-US" altLang="ko-KR" sz="1600" dirty="0"/>
          </a:p>
          <a:p>
            <a:pPr marL="457200" lvl="1" indent="0">
              <a:buNone/>
            </a:pPr>
            <a:r>
              <a:rPr lang="en-US" altLang="ko-KR" sz="1600" dirty="0"/>
              <a:t>   </a:t>
            </a:r>
            <a:r>
              <a:rPr lang="en-US" altLang="ko-KR" sz="1600" dirty="0" err="1"/>
              <a:t>int</a:t>
            </a:r>
            <a:r>
              <a:rPr lang="en-US" altLang="ko-KR" sz="1600" dirty="0"/>
              <a:t> </a:t>
            </a:r>
            <a:r>
              <a:rPr lang="en-US" altLang="ko-KR" sz="1600" dirty="0" err="1"/>
              <a:t>MPI_Comm_group</a:t>
            </a:r>
            <a:r>
              <a:rPr lang="en-US" altLang="ko-KR" sz="1600" dirty="0"/>
              <a:t>(</a:t>
            </a:r>
            <a:r>
              <a:rPr lang="en-US" altLang="ko-KR" sz="1600" dirty="0" err="1"/>
              <a:t>MPI_Comm</a:t>
            </a:r>
            <a:r>
              <a:rPr lang="en-US" altLang="ko-KR" sz="1600" dirty="0"/>
              <a:t> </a:t>
            </a:r>
            <a:r>
              <a:rPr lang="en-US" altLang="ko-KR" sz="1600" dirty="0" err="1"/>
              <a:t>comm</a:t>
            </a:r>
            <a:r>
              <a:rPr lang="en-US" altLang="ko-KR" sz="1600" dirty="0"/>
              <a:t>, </a:t>
            </a:r>
            <a:r>
              <a:rPr lang="en-US" altLang="ko-KR" sz="1600" dirty="0" err="1"/>
              <a:t>MPI_Group</a:t>
            </a:r>
            <a:r>
              <a:rPr lang="en-US" altLang="ko-KR" sz="1600" dirty="0"/>
              <a:t> *group)</a:t>
            </a:r>
          </a:p>
          <a:p>
            <a:pPr marL="457200" lvl="1" indent="0">
              <a:buNone/>
            </a:pPr>
            <a:r>
              <a:rPr lang="en-US" altLang="ko-KR" sz="1600" dirty="0"/>
              <a:t>	//It returns the process group associated with communicator comm.</a:t>
            </a:r>
          </a:p>
          <a:p>
            <a:pPr lvl="1"/>
            <a:r>
              <a:rPr lang="en-US" altLang="ko-KR" sz="2000" dirty="0"/>
              <a:t>from an existing group:</a:t>
            </a:r>
          </a:p>
          <a:p>
            <a:pPr marL="457200" lvl="1" indent="0">
              <a:buNone/>
            </a:pPr>
            <a:r>
              <a:rPr lang="en-US" altLang="ko-KR" sz="2000" dirty="0"/>
              <a:t>   </a:t>
            </a:r>
            <a:r>
              <a:rPr lang="en-US" altLang="ko-KR" sz="1600" dirty="0" err="1"/>
              <a:t>int</a:t>
            </a:r>
            <a:r>
              <a:rPr lang="en-US" altLang="ko-KR" sz="1600" dirty="0"/>
              <a:t> </a:t>
            </a:r>
            <a:r>
              <a:rPr lang="en-US" altLang="ko-KR" sz="1600" dirty="0" err="1"/>
              <a:t>MPI_Group_incl</a:t>
            </a:r>
            <a:r>
              <a:rPr lang="en-US" altLang="ko-KR" sz="1600" dirty="0"/>
              <a:t>(</a:t>
            </a:r>
            <a:r>
              <a:rPr lang="en-US" altLang="ko-KR" sz="1600" dirty="0" err="1"/>
              <a:t>MPI_Group</a:t>
            </a:r>
            <a:r>
              <a:rPr lang="en-US" altLang="ko-KR" sz="1600" dirty="0"/>
              <a:t> group, </a:t>
            </a:r>
            <a:r>
              <a:rPr lang="en-US" altLang="ko-KR" sz="1600" dirty="0" err="1"/>
              <a:t>int</a:t>
            </a:r>
            <a:r>
              <a:rPr lang="en-US" altLang="ko-KR" sz="1600" dirty="0"/>
              <a:t> n, </a:t>
            </a:r>
            <a:r>
              <a:rPr lang="en-US" altLang="ko-KR" sz="1600" dirty="0" err="1"/>
              <a:t>int</a:t>
            </a:r>
            <a:r>
              <a:rPr lang="en-US" altLang="ko-KR" sz="1600" dirty="0"/>
              <a:t> *ranks, </a:t>
            </a:r>
            <a:r>
              <a:rPr lang="en-US" altLang="ko-KR" sz="1600" dirty="0" err="1"/>
              <a:t>MPI_Group</a:t>
            </a:r>
            <a:r>
              <a:rPr lang="en-US" altLang="ko-KR" sz="1600" dirty="0"/>
              <a:t> *</a:t>
            </a:r>
            <a:r>
              <a:rPr lang="en-US" altLang="ko-KR" sz="1600" dirty="0" err="1"/>
              <a:t>newgroup</a:t>
            </a:r>
            <a:r>
              <a:rPr lang="en-US" altLang="ko-KR" sz="1600" dirty="0"/>
              <a:t>)</a:t>
            </a:r>
          </a:p>
          <a:p>
            <a:pPr marL="457200" lvl="1" indent="0">
              <a:buNone/>
            </a:pPr>
            <a:r>
              <a:rPr lang="en-US" altLang="ko-KR" sz="1600" dirty="0"/>
              <a:t>	//It produces a new group from an existing group.</a:t>
            </a:r>
          </a:p>
          <a:p>
            <a:pPr marL="457200" lvl="1" indent="0">
              <a:buNone/>
            </a:pPr>
            <a:r>
              <a:rPr lang="en-US" altLang="ko-KR" sz="2000" dirty="0"/>
              <a:t>   </a:t>
            </a:r>
            <a:r>
              <a:rPr lang="en-US" altLang="ko-KR" sz="1600" dirty="0" err="1"/>
              <a:t>int</a:t>
            </a:r>
            <a:r>
              <a:rPr lang="en-US" altLang="ko-KR" sz="1600" dirty="0"/>
              <a:t> MPI_</a:t>
            </a:r>
          </a:p>
          <a:p>
            <a:pPr marL="457200" lvl="1" indent="0">
              <a:buNone/>
            </a:pPr>
            <a:r>
              <a:rPr lang="en-US" altLang="ko-KR" sz="1600" dirty="0" err="1"/>
              <a:t>Group_excl</a:t>
            </a:r>
            <a:r>
              <a:rPr lang="en-US" altLang="ko-KR" sz="1600" dirty="0"/>
              <a:t>(</a:t>
            </a:r>
            <a:r>
              <a:rPr lang="en-US" altLang="ko-KR" sz="1600" dirty="0" err="1"/>
              <a:t>MPI_Group</a:t>
            </a:r>
            <a:r>
              <a:rPr lang="en-US" altLang="ko-KR" sz="1600" dirty="0"/>
              <a:t> group, </a:t>
            </a:r>
            <a:r>
              <a:rPr lang="en-US" altLang="ko-KR" sz="1600" dirty="0" err="1"/>
              <a:t>int</a:t>
            </a:r>
            <a:r>
              <a:rPr lang="en-US" altLang="ko-KR" sz="1600" dirty="0"/>
              <a:t> n, </a:t>
            </a:r>
            <a:r>
              <a:rPr lang="en-US" altLang="ko-KR" sz="1600" dirty="0" err="1"/>
              <a:t>int</a:t>
            </a:r>
            <a:r>
              <a:rPr lang="en-US" altLang="ko-KR" sz="1600" dirty="0"/>
              <a:t> *ranks, </a:t>
            </a:r>
            <a:r>
              <a:rPr lang="en-US" altLang="ko-KR" sz="1600" dirty="0" err="1"/>
              <a:t>MPI_Group</a:t>
            </a:r>
            <a:r>
              <a:rPr lang="en-US" altLang="ko-KR" sz="1600" dirty="0"/>
              <a:t> *</a:t>
            </a:r>
            <a:r>
              <a:rPr lang="en-US" altLang="ko-KR" sz="1600" dirty="0" err="1"/>
              <a:t>newgroup</a:t>
            </a:r>
            <a:r>
              <a:rPr lang="en-US" altLang="ko-KR" sz="1600" dirty="0"/>
              <a:t>)</a:t>
            </a:r>
          </a:p>
          <a:p>
            <a:pPr marL="457200" lvl="1" indent="0">
              <a:buNone/>
            </a:pPr>
            <a:r>
              <a:rPr lang="en-US" altLang="ko-KR" sz="1600" dirty="0"/>
              <a:t>	//It produces a new group by removing processes listed at the rank.</a:t>
            </a:r>
            <a:endParaRPr lang="en-US" altLang="ko-KR" sz="2000" dirty="0"/>
          </a:p>
        </p:txBody>
      </p:sp>
    </p:spTree>
    <p:extLst>
      <p:ext uri="{BB962C8B-B14F-4D97-AF65-F5344CB8AC3E}">
        <p14:creationId xmlns:p14="http://schemas.microsoft.com/office/powerpoint/2010/main" val="1782736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MPI and CUDA</a:t>
            </a:r>
            <a:endParaRPr lang="ko-KR" altLang="en-US" dirty="0"/>
          </a:p>
        </p:txBody>
      </p:sp>
      <p:sp>
        <p:nvSpPr>
          <p:cNvPr id="3" name="내용 개체 틀 2"/>
          <p:cNvSpPr>
            <a:spLocks noGrp="1"/>
          </p:cNvSpPr>
          <p:nvPr>
            <p:ph idx="1"/>
          </p:nvPr>
        </p:nvSpPr>
        <p:spPr/>
        <p:txBody>
          <a:bodyPr/>
          <a:lstStyle/>
          <a:p>
            <a:r>
              <a:rPr lang="en-US" altLang="ko-KR" sz="2400" dirty="0"/>
              <a:t>Two types of MPI implementation</a:t>
            </a:r>
          </a:p>
          <a:p>
            <a:pPr marL="457200" lvl="1" indent="0">
              <a:buNone/>
            </a:pPr>
            <a:r>
              <a:rPr lang="en-US" altLang="ko-KR" sz="2000" dirty="0"/>
              <a:t>-Traditional MPI</a:t>
            </a:r>
          </a:p>
          <a:p>
            <a:pPr marL="457200" lvl="1" indent="0">
              <a:buNone/>
            </a:pPr>
            <a:r>
              <a:rPr lang="en-US" altLang="ko-KR" sz="2000" dirty="0"/>
              <a:t>-CUDA-aware MPI</a:t>
            </a:r>
          </a:p>
          <a:p>
            <a:pPr marL="400050"/>
            <a:r>
              <a:rPr lang="en-US" altLang="ko-KR" sz="2400" dirty="0"/>
              <a:t>Traditional MPI:</a:t>
            </a:r>
          </a:p>
          <a:p>
            <a:pPr marL="57150" indent="0">
              <a:buNone/>
            </a:pPr>
            <a:r>
              <a:rPr lang="en-US" altLang="ko-KR" sz="2400" dirty="0"/>
              <a:t>     -The  contents of host memory can be transmitted by MPI 	functions.</a:t>
            </a:r>
          </a:p>
          <a:p>
            <a:pPr marL="57150" indent="0">
              <a:buNone/>
            </a:pPr>
            <a:r>
              <a:rPr lang="en-US" altLang="ko-KR" sz="2400" dirty="0"/>
              <a:t>     -The contents of GPU memory must be copied back to the host 	using the CUDA API and then the host can communicate 	with the host of the other nodes using MPI functions.</a:t>
            </a:r>
          </a:p>
          <a:p>
            <a:pPr marL="400050"/>
            <a:r>
              <a:rPr lang="en-US" altLang="ko-KR" sz="2400" dirty="0"/>
              <a:t>CUDA-aware MPI:</a:t>
            </a:r>
          </a:p>
          <a:p>
            <a:pPr marL="57150" indent="0">
              <a:buNone/>
            </a:pPr>
            <a:r>
              <a:rPr lang="en-US" altLang="ko-KR" sz="2400" dirty="0"/>
              <a:t>     -We can pass the contents of GPU memory directly to MPI 	functions without passing through the host memory.</a:t>
            </a:r>
          </a:p>
        </p:txBody>
      </p:sp>
    </p:spTree>
    <p:extLst>
      <p:ext uri="{BB962C8B-B14F-4D97-AF65-F5344CB8AC3E}">
        <p14:creationId xmlns:p14="http://schemas.microsoft.com/office/powerpoint/2010/main" val="1950151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88640"/>
            <a:ext cx="8229600" cy="960438"/>
          </a:xfrm>
        </p:spPr>
        <p:txBody>
          <a:bodyPr/>
          <a:lstStyle/>
          <a:p>
            <a:r>
              <a:rPr lang="en-US" altLang="ko-KR" dirty="0"/>
              <a:t>CUDA-aware MPI</a:t>
            </a:r>
            <a:endParaRPr lang="ko-KR" altLang="en-US" dirty="0"/>
          </a:p>
        </p:txBody>
      </p:sp>
      <p:sp>
        <p:nvSpPr>
          <p:cNvPr id="3" name="내용 개체 틀 2"/>
          <p:cNvSpPr>
            <a:spLocks noGrp="1"/>
          </p:cNvSpPr>
          <p:nvPr>
            <p:ph idx="1"/>
          </p:nvPr>
        </p:nvSpPr>
        <p:spPr>
          <a:xfrm>
            <a:off x="467544" y="908720"/>
            <a:ext cx="8229600" cy="4525963"/>
          </a:xfrm>
        </p:spPr>
        <p:txBody>
          <a:bodyPr/>
          <a:lstStyle/>
          <a:p>
            <a:pPr marL="0" indent="0">
              <a:buNone/>
            </a:pPr>
            <a:r>
              <a:rPr lang="en-US" altLang="ko-KR" sz="2400" dirty="0"/>
              <a:t>-MVAPICH2 2.0rc2</a:t>
            </a:r>
          </a:p>
          <a:p>
            <a:pPr marL="0" indent="0">
              <a:buNone/>
            </a:pPr>
            <a:r>
              <a:rPr lang="en-US" altLang="ko-KR" sz="2400" dirty="0"/>
              <a:t>(</a:t>
            </a:r>
            <a:r>
              <a:rPr lang="en-US" altLang="ko-KR" sz="2400" dirty="0">
                <a:hlinkClick r:id="rId2"/>
              </a:rPr>
              <a:t>http://mvapich.cse.ohio-state.edu/download/mvapich2</a:t>
            </a:r>
            <a:r>
              <a:rPr lang="en-US" altLang="ko-KR" sz="2400" dirty="0"/>
              <a:t>)</a:t>
            </a:r>
          </a:p>
          <a:p>
            <a:pPr marL="0" indent="0">
              <a:buNone/>
            </a:pPr>
            <a:r>
              <a:rPr lang="en-US" altLang="ko-KR" sz="2400" dirty="0"/>
              <a:t>:Open source MPI to exploit </a:t>
            </a:r>
            <a:r>
              <a:rPr lang="en-US" altLang="ko-KR" sz="2400" dirty="0" err="1"/>
              <a:t>Infiniband</a:t>
            </a:r>
            <a:r>
              <a:rPr lang="en-US" altLang="ko-KR" sz="2400" dirty="0"/>
              <a:t>. CUDA-aware.</a:t>
            </a:r>
          </a:p>
          <a:p>
            <a:pPr marL="0" indent="0">
              <a:buNone/>
            </a:pPr>
            <a:r>
              <a:rPr lang="en-US" altLang="ko-KR" sz="2400" dirty="0"/>
              <a:t>-MVAPICH2-GDR 2.0b</a:t>
            </a:r>
          </a:p>
          <a:p>
            <a:pPr marL="0" indent="0">
              <a:buNone/>
            </a:pPr>
            <a:r>
              <a:rPr lang="en-US" altLang="ko-KR" sz="2400" dirty="0"/>
              <a:t>(</a:t>
            </a:r>
            <a:r>
              <a:rPr lang="en-US" altLang="ko-KR" sz="2400" dirty="0">
                <a:hlinkClick r:id="rId3"/>
              </a:rPr>
              <a:t>http://mvapich.cse.ohio-state/edu/download/mvapich2gdr</a:t>
            </a:r>
            <a:r>
              <a:rPr lang="en-US" altLang="ko-KR" sz="2400" dirty="0"/>
              <a:t>)</a:t>
            </a:r>
          </a:p>
          <a:p>
            <a:pPr marL="0" indent="0">
              <a:buNone/>
            </a:pPr>
            <a:r>
              <a:rPr lang="en-US" altLang="ko-KR" sz="2400" dirty="0"/>
              <a:t>:An </a:t>
            </a:r>
            <a:r>
              <a:rPr lang="en-US" altLang="ko-KR" sz="2400" dirty="0" err="1"/>
              <a:t>Extention</a:t>
            </a:r>
            <a:r>
              <a:rPr lang="en-US" altLang="ko-KR" sz="2400" dirty="0"/>
              <a:t> to support for </a:t>
            </a:r>
            <a:r>
              <a:rPr lang="en-US" altLang="ko-KR" sz="2400" dirty="0" err="1"/>
              <a:t>GPUDirect</a:t>
            </a:r>
            <a:r>
              <a:rPr lang="en-US" altLang="ko-KR" sz="2400" dirty="0"/>
              <a:t> RDMA over </a:t>
            </a:r>
            <a:r>
              <a:rPr lang="en-US" altLang="ko-KR" sz="2400" dirty="0" err="1"/>
              <a:t>Infiniband</a:t>
            </a:r>
            <a:r>
              <a:rPr lang="en-US" altLang="ko-KR" sz="2400" dirty="0"/>
              <a:t>.</a:t>
            </a:r>
          </a:p>
          <a:p>
            <a:pPr marL="0" indent="0">
              <a:buNone/>
            </a:pPr>
            <a:r>
              <a:rPr lang="en-US" altLang="ko-KR" sz="2400" dirty="0"/>
              <a:t>-</a:t>
            </a:r>
            <a:r>
              <a:rPr lang="en-US" altLang="ko-KR" sz="2400" dirty="0" err="1"/>
              <a:t>OpenMPI</a:t>
            </a:r>
            <a:r>
              <a:rPr lang="en-US" altLang="ko-KR" sz="2400" dirty="0"/>
              <a:t> 1.7</a:t>
            </a:r>
          </a:p>
          <a:p>
            <a:pPr marL="0" indent="0">
              <a:buNone/>
            </a:pPr>
            <a:r>
              <a:rPr lang="en-US" altLang="ko-KR" sz="2400" dirty="0"/>
              <a:t>(</a:t>
            </a:r>
            <a:r>
              <a:rPr lang="en-US" altLang="ko-KR" sz="2400" dirty="0">
                <a:hlinkClick r:id="rId4"/>
              </a:rPr>
              <a:t>http://www.open-mpi.org/software/ompi/v1.7</a:t>
            </a:r>
            <a:r>
              <a:rPr lang="en-US" altLang="ko-KR" sz="2400" dirty="0"/>
              <a:t>)</a:t>
            </a:r>
          </a:p>
          <a:p>
            <a:pPr marL="0" indent="0">
              <a:buNone/>
            </a:pPr>
            <a:r>
              <a:rPr lang="en-US" altLang="ko-KR" sz="2400" dirty="0"/>
              <a:t>-CRAY MPI(MIPT 5.6.2)</a:t>
            </a:r>
          </a:p>
          <a:p>
            <a:pPr marL="0" indent="0">
              <a:buNone/>
            </a:pPr>
            <a:r>
              <a:rPr lang="en-US" altLang="ko-KR" sz="2400" dirty="0"/>
              <a:t>-IBM Platform MPI(8.3)</a:t>
            </a:r>
          </a:p>
          <a:p>
            <a:pPr marL="0" indent="0">
              <a:buNone/>
            </a:pPr>
            <a:r>
              <a:rPr lang="en-US" altLang="ko-KR" sz="2400" b="1" dirty="0">
                <a:solidFill>
                  <a:srgbClr val="0070C0"/>
                </a:solidFill>
              </a:rPr>
              <a:t>:MVAPICH2 is a widely used open-source MPI library for </a:t>
            </a:r>
            <a:r>
              <a:rPr lang="en-US" altLang="ko-KR" sz="2400" b="1" dirty="0" err="1">
                <a:solidFill>
                  <a:srgbClr val="0070C0"/>
                </a:solidFill>
              </a:rPr>
              <a:t>Infiniband</a:t>
            </a:r>
            <a:r>
              <a:rPr lang="en-US" altLang="ko-KR" sz="2400" b="1" dirty="0">
                <a:solidFill>
                  <a:srgbClr val="0070C0"/>
                </a:solidFill>
              </a:rPr>
              <a:t> clusters and supports MPI communication directly from one GPU’s memory to another’s.</a:t>
            </a:r>
          </a:p>
          <a:p>
            <a:pPr marL="0" indent="0">
              <a:buNone/>
            </a:pPr>
            <a:endParaRPr lang="ko-KR" altLang="en-US" sz="2400" dirty="0"/>
          </a:p>
        </p:txBody>
      </p:sp>
    </p:spTree>
    <p:extLst>
      <p:ext uri="{BB962C8B-B14F-4D97-AF65-F5344CB8AC3E}">
        <p14:creationId xmlns:p14="http://schemas.microsoft.com/office/powerpoint/2010/main" val="4256854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CPU Affinity</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CPU Affinity( Soft and Hard):</a:t>
            </a:r>
          </a:p>
          <a:p>
            <a:pPr marL="0" indent="0">
              <a:buNone/>
            </a:pPr>
            <a:r>
              <a:rPr lang="en-US" altLang="ko-KR" sz="2400" dirty="0"/>
              <a:t>There are two types of CPU affinity. The first, </a:t>
            </a:r>
            <a:r>
              <a:rPr lang="en-US" altLang="ko-KR" sz="2400" dirty="0">
                <a:solidFill>
                  <a:srgbClr val="00B0F0"/>
                </a:solidFill>
              </a:rPr>
              <a:t>soft affinity</a:t>
            </a:r>
            <a:r>
              <a:rPr lang="en-US" altLang="ko-KR" sz="2400" dirty="0"/>
              <a:t>, also called natural affinity, is the tendency of a scheduler to try to keep processes on the same CPU as long as possible. It is merely an attempt; if it is ever infeasible, the processes certainly will migrate to another processor.</a:t>
            </a:r>
          </a:p>
          <a:p>
            <a:pPr marL="0" indent="0">
              <a:buNone/>
            </a:pPr>
            <a:r>
              <a:rPr lang="en-US" altLang="ko-KR" sz="2400" dirty="0">
                <a:solidFill>
                  <a:srgbClr val="00B0F0"/>
                </a:solidFill>
              </a:rPr>
              <a:t>Hard affinity</a:t>
            </a:r>
            <a:r>
              <a:rPr lang="en-US" altLang="ko-KR" sz="2400" dirty="0"/>
              <a:t>, on the other hand, is what a CPU affinity system call provides. It is a requirement, and processes must adhere to a specified hard affinity. If a processor is bound to CPU zero, for example, then it can run only on CPU zero.</a:t>
            </a:r>
            <a:endParaRPr lang="ko-KR" altLang="en-US" sz="2400" dirty="0"/>
          </a:p>
        </p:txBody>
      </p:sp>
    </p:spTree>
    <p:extLst>
      <p:ext uri="{BB962C8B-B14F-4D97-AF65-F5344CB8AC3E}">
        <p14:creationId xmlns:p14="http://schemas.microsoft.com/office/powerpoint/2010/main" val="1198133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GPU-to GPU Data Transfer</a:t>
            </a:r>
            <a:endParaRPr lang="ko-KR" altLang="en-US" dirty="0"/>
          </a:p>
        </p:txBody>
      </p:sp>
      <p:sp>
        <p:nvSpPr>
          <p:cNvPr id="3" name="내용 개체 틀 2"/>
          <p:cNvSpPr>
            <a:spLocks noGrp="1"/>
          </p:cNvSpPr>
          <p:nvPr>
            <p:ph idx="1"/>
          </p:nvPr>
        </p:nvSpPr>
        <p:spPr/>
        <p:txBody>
          <a:bodyPr/>
          <a:lstStyle/>
          <a:p>
            <a:r>
              <a:rPr lang="en-US" altLang="ko-KR" sz="2400" dirty="0"/>
              <a:t>Affinity in MPI-CUDA Programs:</a:t>
            </a:r>
          </a:p>
          <a:p>
            <a:pPr marL="0" indent="0">
              <a:buNone/>
            </a:pPr>
            <a:r>
              <a:rPr lang="en-US" altLang="ko-KR" sz="2400" u="sng" dirty="0"/>
              <a:t>CPU affinity:</a:t>
            </a:r>
          </a:p>
          <a:p>
            <a:pPr marL="0" indent="0">
              <a:buNone/>
            </a:pPr>
            <a:r>
              <a:rPr lang="en-US" altLang="ko-KR" sz="2400" dirty="0"/>
              <a:t>Binding an MPI process to a CPU core. </a:t>
            </a:r>
          </a:p>
          <a:p>
            <a:pPr marL="0" indent="0">
              <a:buNone/>
            </a:pPr>
            <a:r>
              <a:rPr lang="en-US" altLang="ko-KR" sz="2400" u="sng" dirty="0"/>
              <a:t>GPU affinity:</a:t>
            </a:r>
          </a:p>
          <a:p>
            <a:pPr marL="0" indent="0">
              <a:buNone/>
            </a:pPr>
            <a:r>
              <a:rPr lang="en-US" altLang="ko-KR" sz="2400" dirty="0"/>
              <a:t>Binding an MPI process to a particular GPU.</a:t>
            </a:r>
          </a:p>
          <a:p>
            <a:pPr marL="0" indent="0">
              <a:buNone/>
            </a:pPr>
            <a:endParaRPr lang="ko-KR" altLang="en-US" dirty="0"/>
          </a:p>
        </p:txBody>
      </p:sp>
    </p:spTree>
    <p:extLst>
      <p:ext uri="{BB962C8B-B14F-4D97-AF65-F5344CB8AC3E}">
        <p14:creationId xmlns:p14="http://schemas.microsoft.com/office/powerpoint/2010/main" val="1573164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Distributed Memory Architecture</a:t>
            </a:r>
            <a:endParaRPr lang="ko-KR" altLang="en-US" dirty="0"/>
          </a:p>
        </p:txBody>
      </p:sp>
      <p:sp>
        <p:nvSpPr>
          <p:cNvPr id="4" name="직사각형 3"/>
          <p:cNvSpPr/>
          <p:nvPr/>
        </p:nvSpPr>
        <p:spPr>
          <a:xfrm>
            <a:off x="1619672" y="3356992"/>
            <a:ext cx="1152128" cy="5040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CPU</a:t>
            </a:r>
            <a:endParaRPr lang="ko-KR" altLang="en-US" dirty="0"/>
          </a:p>
        </p:txBody>
      </p:sp>
      <p:sp>
        <p:nvSpPr>
          <p:cNvPr id="5" name="직사각형 4"/>
          <p:cNvSpPr/>
          <p:nvPr/>
        </p:nvSpPr>
        <p:spPr>
          <a:xfrm>
            <a:off x="1632413" y="4293096"/>
            <a:ext cx="1152128"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a:t>
            </a:r>
            <a:endParaRPr lang="ko-KR" altLang="en-US" dirty="0"/>
          </a:p>
        </p:txBody>
      </p:sp>
      <p:sp>
        <p:nvSpPr>
          <p:cNvPr id="6" name="직사각형 5"/>
          <p:cNvSpPr/>
          <p:nvPr/>
        </p:nvSpPr>
        <p:spPr>
          <a:xfrm>
            <a:off x="4867650" y="4293096"/>
            <a:ext cx="1152128"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a:t>
            </a:r>
            <a:endParaRPr lang="ko-KR" altLang="en-US" dirty="0"/>
          </a:p>
        </p:txBody>
      </p:sp>
      <p:sp>
        <p:nvSpPr>
          <p:cNvPr id="7" name="직사각형 6"/>
          <p:cNvSpPr/>
          <p:nvPr/>
        </p:nvSpPr>
        <p:spPr>
          <a:xfrm>
            <a:off x="4860032" y="3284984"/>
            <a:ext cx="1152128" cy="5040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CPU</a:t>
            </a:r>
            <a:endParaRPr lang="ko-KR" altLang="en-US" dirty="0"/>
          </a:p>
        </p:txBody>
      </p:sp>
      <p:cxnSp>
        <p:nvCxnSpPr>
          <p:cNvPr id="9" name="직선 연결선 8"/>
          <p:cNvCxnSpPr/>
          <p:nvPr/>
        </p:nvCxnSpPr>
        <p:spPr>
          <a:xfrm>
            <a:off x="1259632" y="2852936"/>
            <a:ext cx="496855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a:endCxn id="4" idx="0"/>
          </p:cNvCxnSpPr>
          <p:nvPr/>
        </p:nvCxnSpPr>
        <p:spPr>
          <a:xfrm>
            <a:off x="2195736" y="2852936"/>
            <a:ext cx="0" cy="50405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2195736" y="3861048"/>
            <a:ext cx="143" cy="4320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a:endCxn id="7" idx="0"/>
          </p:cNvCxnSpPr>
          <p:nvPr/>
        </p:nvCxnSpPr>
        <p:spPr>
          <a:xfrm>
            <a:off x="5412991" y="2852936"/>
            <a:ext cx="23105" cy="4320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5433792" y="3797085"/>
            <a:ext cx="23105" cy="49601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8" name="자유형 17"/>
          <p:cNvSpPr/>
          <p:nvPr/>
        </p:nvSpPr>
        <p:spPr>
          <a:xfrm>
            <a:off x="2336354" y="2548004"/>
            <a:ext cx="3331331" cy="910702"/>
          </a:xfrm>
          <a:custGeom>
            <a:avLst/>
            <a:gdLst>
              <a:gd name="connsiteX0" fmla="*/ 151124 w 3331331"/>
              <a:gd name="connsiteY0" fmla="*/ 908118 h 910702"/>
              <a:gd name="connsiteX1" fmla="*/ 313856 w 3331331"/>
              <a:gd name="connsiteY1" fmla="*/ 102206 h 910702"/>
              <a:gd name="connsiteX2" fmla="*/ 2956317 w 3331331"/>
              <a:gd name="connsiteY2" fmla="*/ 94457 h 910702"/>
              <a:gd name="connsiteX3" fmla="*/ 3289531 w 3331331"/>
              <a:gd name="connsiteY3" fmla="*/ 861623 h 910702"/>
              <a:gd name="connsiteX4" fmla="*/ 3320527 w 3331331"/>
              <a:gd name="connsiteY4" fmla="*/ 822877 h 910702"/>
              <a:gd name="connsiteX5" fmla="*/ 3235287 w 3331331"/>
              <a:gd name="connsiteY5" fmla="*/ 737637 h 910702"/>
              <a:gd name="connsiteX6" fmla="*/ 3281782 w 3331331"/>
              <a:gd name="connsiteY6" fmla="*/ 760884 h 910702"/>
              <a:gd name="connsiteX7" fmla="*/ 3328277 w 3331331"/>
              <a:gd name="connsiteY7" fmla="*/ 745386 h 91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1331" h="910702">
                <a:moveTo>
                  <a:pt x="151124" y="908118"/>
                </a:moveTo>
                <a:cubicBezTo>
                  <a:pt x="-1276" y="572967"/>
                  <a:pt x="-153676" y="237816"/>
                  <a:pt x="313856" y="102206"/>
                </a:cubicBezTo>
                <a:cubicBezTo>
                  <a:pt x="781388" y="-33404"/>
                  <a:pt x="2460371" y="-32112"/>
                  <a:pt x="2956317" y="94457"/>
                </a:cubicBezTo>
                <a:cubicBezTo>
                  <a:pt x="3452263" y="221026"/>
                  <a:pt x="3228829" y="740220"/>
                  <a:pt x="3289531" y="861623"/>
                </a:cubicBezTo>
                <a:cubicBezTo>
                  <a:pt x="3350233" y="983026"/>
                  <a:pt x="3329568" y="843541"/>
                  <a:pt x="3320527" y="822877"/>
                </a:cubicBezTo>
                <a:cubicBezTo>
                  <a:pt x="3311486" y="802213"/>
                  <a:pt x="3241744" y="747969"/>
                  <a:pt x="3235287" y="737637"/>
                </a:cubicBezTo>
                <a:cubicBezTo>
                  <a:pt x="3228830" y="727305"/>
                  <a:pt x="3266284" y="759592"/>
                  <a:pt x="3281782" y="760884"/>
                </a:cubicBezTo>
                <a:cubicBezTo>
                  <a:pt x="3297280" y="762176"/>
                  <a:pt x="3312778" y="753781"/>
                  <a:pt x="3328277" y="74538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3275856" y="2271005"/>
            <a:ext cx="1591794" cy="276999"/>
          </a:xfrm>
          <a:prstGeom prst="rect">
            <a:avLst/>
          </a:prstGeom>
          <a:noFill/>
        </p:spPr>
        <p:txBody>
          <a:bodyPr wrap="square" rtlCol="0">
            <a:spAutoFit/>
          </a:bodyPr>
          <a:lstStyle/>
          <a:p>
            <a:r>
              <a:rPr lang="en-US" altLang="ko-KR" sz="1200" dirty="0">
                <a:solidFill>
                  <a:srgbClr val="FF0000"/>
                </a:solidFill>
                <a:latin typeface="+mn-lt"/>
              </a:rPr>
              <a:t>Message passing</a:t>
            </a:r>
            <a:endParaRPr lang="ko-KR" altLang="en-US" sz="1200" dirty="0">
              <a:solidFill>
                <a:srgbClr val="FF0000"/>
              </a:solidFill>
              <a:latin typeface="+mn-lt"/>
            </a:endParaRPr>
          </a:p>
        </p:txBody>
      </p:sp>
      <p:sp>
        <p:nvSpPr>
          <p:cNvPr id="20" name="타원 19"/>
          <p:cNvSpPr/>
          <p:nvPr/>
        </p:nvSpPr>
        <p:spPr>
          <a:xfrm>
            <a:off x="1200365" y="3104964"/>
            <a:ext cx="2016224" cy="20882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p:cNvSpPr/>
          <p:nvPr/>
        </p:nvSpPr>
        <p:spPr>
          <a:xfrm>
            <a:off x="4448785" y="3114453"/>
            <a:ext cx="2016224" cy="20882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1835696" y="5193196"/>
            <a:ext cx="1008112" cy="369332"/>
          </a:xfrm>
          <a:prstGeom prst="rect">
            <a:avLst/>
          </a:prstGeom>
          <a:noFill/>
        </p:spPr>
        <p:txBody>
          <a:bodyPr wrap="square" rtlCol="0">
            <a:spAutoFit/>
          </a:bodyPr>
          <a:lstStyle/>
          <a:p>
            <a:r>
              <a:rPr lang="en-US" altLang="ko-KR" dirty="0"/>
              <a:t>a node</a:t>
            </a:r>
            <a:endParaRPr lang="ko-KR" altLang="en-US" dirty="0"/>
          </a:p>
        </p:txBody>
      </p:sp>
      <p:sp>
        <p:nvSpPr>
          <p:cNvPr id="3" name="TextBox 2"/>
          <p:cNvSpPr txBox="1"/>
          <p:nvPr/>
        </p:nvSpPr>
        <p:spPr>
          <a:xfrm>
            <a:off x="3269174" y="3660369"/>
            <a:ext cx="1080120" cy="769441"/>
          </a:xfrm>
          <a:prstGeom prst="rect">
            <a:avLst/>
          </a:prstGeom>
          <a:noFill/>
        </p:spPr>
        <p:txBody>
          <a:bodyPr wrap="square" rtlCol="0">
            <a:spAutoFit/>
          </a:bodyPr>
          <a:lstStyle/>
          <a:p>
            <a:r>
              <a:rPr lang="en-US" altLang="ko-KR" sz="4400" b="1" dirty="0">
                <a:latin typeface="+mn-lt"/>
              </a:rPr>
              <a:t>…..</a:t>
            </a:r>
            <a:endParaRPr lang="ko-KR" altLang="en-US" sz="4400" b="1" dirty="0">
              <a:latin typeface="+mn-lt"/>
            </a:endParaRPr>
          </a:p>
        </p:txBody>
      </p:sp>
    </p:spTree>
    <p:extLst>
      <p:ext uri="{BB962C8B-B14F-4D97-AF65-F5344CB8AC3E}">
        <p14:creationId xmlns:p14="http://schemas.microsoft.com/office/powerpoint/2010/main" val="2157639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6239"/>
            <a:ext cx="8229600" cy="960438"/>
          </a:xfrm>
        </p:spPr>
        <p:txBody>
          <a:bodyPr/>
          <a:lstStyle/>
          <a:p>
            <a:r>
              <a:rPr lang="en-US" altLang="ko-KR" sz="3600" dirty="0"/>
              <a:t>GPU-to-GPU communication with MPI[3]</a:t>
            </a:r>
            <a:endParaRPr lang="ko-KR" altLang="en-US" sz="3600" dirty="0"/>
          </a:p>
        </p:txBody>
      </p:sp>
      <p:sp>
        <p:nvSpPr>
          <p:cNvPr id="3" name="내용 개체 틀 2"/>
          <p:cNvSpPr>
            <a:spLocks noGrp="1"/>
          </p:cNvSpPr>
          <p:nvPr>
            <p:ph idx="1"/>
          </p:nvPr>
        </p:nvSpPr>
        <p:spPr>
          <a:xfrm>
            <a:off x="467544" y="764704"/>
            <a:ext cx="8579296" cy="4525963"/>
          </a:xfrm>
        </p:spPr>
        <p:txBody>
          <a:bodyPr/>
          <a:lstStyle/>
          <a:p>
            <a:pPr marL="0" indent="0">
              <a:buNone/>
            </a:pPr>
            <a:r>
              <a:rPr lang="en-US" altLang="ko-KR" sz="1400" dirty="0"/>
              <a:t>if(rank==0){</a:t>
            </a:r>
          </a:p>
          <a:p>
            <a:pPr marL="0" indent="0">
              <a:buNone/>
            </a:pPr>
            <a:r>
              <a:rPr lang="en-US" altLang="ko-KR" sz="1400" dirty="0"/>
              <a:t>	for(</a:t>
            </a:r>
            <a:r>
              <a:rPr lang="en-US" altLang="ko-KR" sz="1400" dirty="0" err="1"/>
              <a:t>int</a:t>
            </a:r>
            <a:r>
              <a:rPr lang="en-US" altLang="ko-KR" sz="1400" dirty="0"/>
              <a:t> </a:t>
            </a:r>
            <a:r>
              <a:rPr lang="en-US" altLang="ko-KR" sz="1400" dirty="0" err="1"/>
              <a:t>i</a:t>
            </a:r>
            <a:r>
              <a:rPr lang="en-US" altLang="ko-KR" sz="1400" dirty="0"/>
              <a:t>=0;i&lt;</a:t>
            </a:r>
            <a:r>
              <a:rPr lang="en-US" altLang="ko-KR" sz="1400" dirty="0" err="1"/>
              <a:t>loop;i</a:t>
            </a:r>
            <a:r>
              <a:rPr lang="en-US" altLang="ko-KR" sz="1400" dirty="0"/>
              <a:t>++){</a:t>
            </a:r>
          </a:p>
          <a:p>
            <a:pPr marL="0" indent="0">
              <a:buNone/>
            </a:pPr>
            <a:r>
              <a:rPr lang="en-US" altLang="ko-KR" sz="1400" dirty="0"/>
              <a:t>		</a:t>
            </a:r>
            <a:r>
              <a:rPr lang="en-US" altLang="ko-KR" sz="1400" dirty="0" err="1">
                <a:solidFill>
                  <a:srgbClr val="FF0000"/>
                </a:solidFill>
              </a:rPr>
              <a:t>cudaMemcpy</a:t>
            </a:r>
            <a:r>
              <a:rPr lang="en-US" altLang="ko-KR" sz="1400" dirty="0">
                <a:solidFill>
                  <a:srgbClr val="FF0000"/>
                </a:solidFill>
              </a:rPr>
              <a:t>(</a:t>
            </a:r>
            <a:r>
              <a:rPr lang="en-US" altLang="ko-KR" sz="1400" dirty="0" err="1">
                <a:solidFill>
                  <a:srgbClr val="FF0000"/>
                </a:solidFill>
              </a:rPr>
              <a:t>h_src,d_src,size,cudaMemcpyDeviceToHost</a:t>
            </a:r>
            <a:r>
              <a:rPr lang="en-US" altLang="ko-KR" sz="1400" dirty="0">
                <a:solidFill>
                  <a:srgbClr val="FF0000"/>
                </a:solidFill>
              </a:rPr>
              <a:t>);</a:t>
            </a:r>
          </a:p>
          <a:p>
            <a:pPr marL="0" indent="0">
              <a:buNone/>
            </a:pPr>
            <a:r>
              <a:rPr lang="en-US" altLang="ko-KR" sz="1400" dirty="0"/>
              <a:t>		</a:t>
            </a:r>
            <a:r>
              <a:rPr lang="en-US" altLang="ko-KR" sz="1400" dirty="0" err="1"/>
              <a:t>MPI_Irecv</a:t>
            </a:r>
            <a:r>
              <a:rPr lang="en-US" altLang="ko-KR" sz="1400" dirty="0"/>
              <a:t>(h_rcv,size,MPI_CHAR,other_proc,10,MPI_COMM_WORLD,</a:t>
            </a:r>
          </a:p>
          <a:p>
            <a:pPr marL="0" indent="0">
              <a:buNone/>
            </a:pPr>
            <a:r>
              <a:rPr lang="en-US" altLang="ko-KR" sz="1400" dirty="0"/>
              <a:t>			&amp;</a:t>
            </a:r>
            <a:r>
              <a:rPr lang="en-US" altLang="ko-KR" sz="1400" dirty="0" err="1"/>
              <a:t>recv_request</a:t>
            </a:r>
            <a:r>
              <a:rPr lang="en-US" altLang="ko-KR" sz="1400" dirty="0"/>
              <a:t>);</a:t>
            </a:r>
          </a:p>
          <a:p>
            <a:pPr marL="0" indent="0">
              <a:buNone/>
            </a:pPr>
            <a:r>
              <a:rPr lang="en-US" altLang="ko-KR" sz="1400" dirty="0"/>
              <a:t>		</a:t>
            </a:r>
            <a:r>
              <a:rPr lang="en-US" altLang="ko-KR" sz="1400" dirty="0" err="1"/>
              <a:t>MPI_Isend</a:t>
            </a:r>
            <a:r>
              <a:rPr lang="en-US" altLang="ko-KR" sz="1400" dirty="0"/>
              <a:t>(h_src,size,MPI_CHAR,other_proc,100,MPI_COMM_WORLD,</a:t>
            </a:r>
          </a:p>
          <a:p>
            <a:pPr marL="0" indent="0">
              <a:buNone/>
            </a:pPr>
            <a:r>
              <a:rPr lang="en-US" altLang="ko-KR" sz="1400" dirty="0"/>
              <a:t>			&amp;</a:t>
            </a:r>
            <a:r>
              <a:rPr lang="en-US" altLang="ko-KR" sz="1400" dirty="0" err="1"/>
              <a:t>send_request</a:t>
            </a:r>
            <a:r>
              <a:rPr lang="en-US" altLang="ko-KR" sz="1400" dirty="0"/>
              <a:t>);</a:t>
            </a:r>
          </a:p>
          <a:p>
            <a:pPr marL="0" indent="0">
              <a:buNone/>
            </a:pPr>
            <a:r>
              <a:rPr lang="en-US" altLang="ko-KR" sz="1400" dirty="0"/>
              <a:t>		</a:t>
            </a:r>
            <a:r>
              <a:rPr lang="en-US" altLang="ko-KR" sz="1400" dirty="0" err="1"/>
              <a:t>MPI_Waitall</a:t>
            </a:r>
            <a:r>
              <a:rPr lang="en-US" altLang="ko-KR" sz="1400" dirty="0"/>
              <a:t>(1,&amp;recv_request,&amp;reqstat);</a:t>
            </a:r>
          </a:p>
          <a:p>
            <a:pPr marL="0" indent="0">
              <a:buNone/>
            </a:pPr>
            <a:r>
              <a:rPr lang="en-US" altLang="ko-KR" sz="1400" dirty="0"/>
              <a:t>		</a:t>
            </a:r>
            <a:r>
              <a:rPr lang="en-US" altLang="ko-KR" sz="1400" dirty="0" err="1"/>
              <a:t>MPI_Waitall</a:t>
            </a:r>
            <a:r>
              <a:rPr lang="en-US" altLang="ko-KR" sz="1400" dirty="0"/>
              <a:t>(1,&amp;send_request,&amp;reqstat);</a:t>
            </a:r>
          </a:p>
          <a:p>
            <a:pPr marL="0" indent="0">
              <a:buNone/>
            </a:pPr>
            <a:r>
              <a:rPr lang="en-US" altLang="ko-KR" sz="1400" dirty="0"/>
              <a:t>		</a:t>
            </a:r>
            <a:r>
              <a:rPr lang="en-US" altLang="ko-KR" sz="1400" dirty="0" err="1">
                <a:solidFill>
                  <a:srgbClr val="FF0000"/>
                </a:solidFill>
              </a:rPr>
              <a:t>cudaMemcpy</a:t>
            </a:r>
            <a:r>
              <a:rPr lang="en-US" altLang="ko-KR" sz="1400" dirty="0">
                <a:solidFill>
                  <a:srgbClr val="FF0000"/>
                </a:solidFill>
              </a:rPr>
              <a:t>(</a:t>
            </a:r>
            <a:r>
              <a:rPr lang="en-US" altLang="ko-KR" sz="1400" dirty="0" err="1">
                <a:solidFill>
                  <a:srgbClr val="FF0000"/>
                </a:solidFill>
              </a:rPr>
              <a:t>d_rcv,h_rcv,size,cudaMemcpyHostToDevice</a:t>
            </a:r>
            <a:r>
              <a:rPr lang="en-US" altLang="ko-KR" sz="1400" dirty="0">
                <a:solidFill>
                  <a:srgbClr val="FF0000"/>
                </a:solidFill>
              </a:rPr>
              <a:t>);</a:t>
            </a:r>
          </a:p>
          <a:p>
            <a:pPr marL="0" indent="0">
              <a:buNone/>
            </a:pPr>
            <a:r>
              <a:rPr lang="en-US" altLang="ko-KR" sz="1400" dirty="0"/>
              <a:t>	}</a:t>
            </a:r>
          </a:p>
          <a:p>
            <a:pPr marL="0" indent="0">
              <a:buNone/>
            </a:pPr>
            <a:r>
              <a:rPr lang="en-US" altLang="ko-KR" sz="1400" dirty="0"/>
              <a:t>} else {</a:t>
            </a:r>
          </a:p>
          <a:p>
            <a:pPr marL="0" indent="0">
              <a:buNone/>
            </a:pPr>
            <a:r>
              <a:rPr lang="en-US" altLang="ko-KR" sz="1400" dirty="0"/>
              <a:t>	for(</a:t>
            </a:r>
            <a:r>
              <a:rPr lang="en-US" altLang="ko-KR" sz="1400" dirty="0" err="1"/>
              <a:t>int</a:t>
            </a:r>
            <a:r>
              <a:rPr lang="en-US" altLang="ko-KR" sz="1400" dirty="0"/>
              <a:t> </a:t>
            </a:r>
            <a:r>
              <a:rPr lang="en-US" altLang="ko-KR" sz="1400" dirty="0" err="1"/>
              <a:t>i</a:t>
            </a:r>
            <a:r>
              <a:rPr lang="en-US" altLang="ko-KR" sz="1400" dirty="0"/>
              <a:t>=0;i&lt;</a:t>
            </a:r>
            <a:r>
              <a:rPr lang="en-US" altLang="ko-KR" sz="1400" dirty="0" err="1"/>
              <a:t>loop;i</a:t>
            </a:r>
            <a:r>
              <a:rPr lang="en-US" altLang="ko-KR" sz="1400" dirty="0"/>
              <a:t>++){</a:t>
            </a:r>
          </a:p>
          <a:p>
            <a:pPr marL="0" indent="0">
              <a:buNone/>
            </a:pPr>
            <a:r>
              <a:rPr lang="en-US" altLang="ko-KR" sz="1400" dirty="0"/>
              <a:t>		</a:t>
            </a:r>
            <a:r>
              <a:rPr lang="en-US" altLang="ko-KR" sz="1400" dirty="0" err="1">
                <a:solidFill>
                  <a:srgbClr val="FF0000"/>
                </a:solidFill>
              </a:rPr>
              <a:t>cudaMemcpy</a:t>
            </a:r>
            <a:r>
              <a:rPr lang="en-US" altLang="ko-KR" sz="1400" dirty="0">
                <a:solidFill>
                  <a:srgbClr val="FF0000"/>
                </a:solidFill>
              </a:rPr>
              <a:t>(</a:t>
            </a:r>
            <a:r>
              <a:rPr lang="en-US" altLang="ko-KR" sz="1400" dirty="0" err="1">
                <a:solidFill>
                  <a:srgbClr val="FF0000"/>
                </a:solidFill>
              </a:rPr>
              <a:t>h_src,d_src,size,cudaMemcpyDeviceToHost</a:t>
            </a:r>
            <a:r>
              <a:rPr lang="en-US" altLang="ko-KR" sz="1400" dirty="0">
                <a:solidFill>
                  <a:srgbClr val="FF0000"/>
                </a:solidFill>
              </a:rPr>
              <a:t>);</a:t>
            </a:r>
          </a:p>
          <a:p>
            <a:pPr marL="0" indent="0">
              <a:buNone/>
            </a:pPr>
            <a:r>
              <a:rPr lang="en-US" altLang="ko-KR" sz="1400" dirty="0"/>
              <a:t>		</a:t>
            </a:r>
            <a:r>
              <a:rPr lang="en-US" altLang="ko-KR" sz="1400" dirty="0" err="1"/>
              <a:t>MPI_Irecv</a:t>
            </a:r>
            <a:r>
              <a:rPr lang="en-US" altLang="ko-KR" sz="1400" dirty="0"/>
              <a:t>(h_rcv,size,MPI_CHAR,other_proc,100,MPI_COMM_WORLD,</a:t>
            </a:r>
          </a:p>
          <a:p>
            <a:pPr marL="0" indent="0">
              <a:buNone/>
            </a:pPr>
            <a:r>
              <a:rPr lang="en-US" altLang="ko-KR" sz="1400" dirty="0"/>
              <a:t>			&amp;</a:t>
            </a:r>
            <a:r>
              <a:rPr lang="en-US" altLang="ko-KR" sz="1400" dirty="0" err="1"/>
              <a:t>recv_request</a:t>
            </a:r>
            <a:r>
              <a:rPr lang="en-US" altLang="ko-KR" sz="1400" dirty="0"/>
              <a:t>);</a:t>
            </a:r>
          </a:p>
          <a:p>
            <a:pPr marL="0" indent="0">
              <a:buNone/>
            </a:pPr>
            <a:r>
              <a:rPr lang="en-US" altLang="ko-KR" sz="1400" dirty="0"/>
              <a:t>		</a:t>
            </a:r>
            <a:r>
              <a:rPr lang="en-US" altLang="ko-KR" sz="1400" dirty="0" err="1"/>
              <a:t>MPI_Isend</a:t>
            </a:r>
            <a:r>
              <a:rPr lang="en-US" altLang="ko-KR" sz="1400" dirty="0"/>
              <a:t>(h_src,size,MPI_CHAR,other_proc,10,MPI_COMM_WORLD,</a:t>
            </a:r>
          </a:p>
          <a:p>
            <a:pPr marL="0" indent="0">
              <a:buNone/>
            </a:pPr>
            <a:r>
              <a:rPr lang="en-US" altLang="ko-KR" sz="1400" dirty="0"/>
              <a:t>			&amp;</a:t>
            </a:r>
            <a:r>
              <a:rPr lang="en-US" altLang="ko-KR" sz="1400" dirty="0" err="1"/>
              <a:t>send_request</a:t>
            </a:r>
            <a:r>
              <a:rPr lang="en-US" altLang="ko-KR" sz="1400" dirty="0"/>
              <a:t>);</a:t>
            </a:r>
          </a:p>
          <a:p>
            <a:pPr marL="0" indent="0">
              <a:buNone/>
            </a:pPr>
            <a:r>
              <a:rPr lang="en-US" altLang="ko-KR" sz="1400" dirty="0"/>
              <a:t>		</a:t>
            </a:r>
            <a:r>
              <a:rPr lang="en-US" altLang="ko-KR" sz="1400" dirty="0" err="1"/>
              <a:t>MPI_Waitall</a:t>
            </a:r>
            <a:r>
              <a:rPr lang="en-US" altLang="ko-KR" sz="1400" dirty="0"/>
              <a:t>(1,&amp;recv_request,&amp;reqstat);</a:t>
            </a:r>
          </a:p>
          <a:p>
            <a:pPr marL="0" indent="0">
              <a:buNone/>
            </a:pPr>
            <a:r>
              <a:rPr lang="en-US" altLang="ko-KR" sz="1400" dirty="0"/>
              <a:t>		</a:t>
            </a:r>
            <a:r>
              <a:rPr lang="en-US" altLang="ko-KR" sz="1400" dirty="0" err="1"/>
              <a:t>MPI_Waitall</a:t>
            </a:r>
            <a:r>
              <a:rPr lang="en-US" altLang="ko-KR" sz="1400" dirty="0"/>
              <a:t>(1,&amp;send_request,&amp;reqstat);</a:t>
            </a:r>
          </a:p>
          <a:p>
            <a:pPr marL="0" indent="0">
              <a:buNone/>
            </a:pPr>
            <a:r>
              <a:rPr lang="en-US" altLang="ko-KR" sz="1400" dirty="0"/>
              <a:t>		</a:t>
            </a:r>
            <a:r>
              <a:rPr lang="en-US" altLang="ko-KR" sz="1400" dirty="0" err="1">
                <a:solidFill>
                  <a:srgbClr val="FF0000"/>
                </a:solidFill>
              </a:rPr>
              <a:t>cudaMemcpy</a:t>
            </a:r>
            <a:r>
              <a:rPr lang="en-US" altLang="ko-KR" sz="1400" dirty="0">
                <a:solidFill>
                  <a:srgbClr val="FF0000"/>
                </a:solidFill>
              </a:rPr>
              <a:t>(</a:t>
            </a:r>
            <a:r>
              <a:rPr lang="en-US" altLang="ko-KR" sz="1400" dirty="0" err="1">
                <a:solidFill>
                  <a:srgbClr val="FF0000"/>
                </a:solidFill>
              </a:rPr>
              <a:t>d_rcv,h_rcv,size,cudaMemcpyHostToDevice</a:t>
            </a:r>
            <a:r>
              <a:rPr lang="en-US" altLang="ko-KR" sz="1400" dirty="0">
                <a:solidFill>
                  <a:srgbClr val="FF0000"/>
                </a:solidFill>
              </a:rPr>
              <a:t>);</a:t>
            </a:r>
          </a:p>
          <a:p>
            <a:pPr marL="0" indent="0">
              <a:buNone/>
            </a:pPr>
            <a:r>
              <a:rPr lang="en-US" altLang="ko-KR" sz="1400" dirty="0"/>
              <a:t>	}</a:t>
            </a:r>
          </a:p>
          <a:p>
            <a:pPr marL="0" indent="0">
              <a:buNone/>
            </a:pPr>
            <a:endParaRPr lang="en-US" altLang="ko-KR" sz="1000" dirty="0"/>
          </a:p>
          <a:p>
            <a:pPr marL="0" indent="0">
              <a:buNone/>
            </a:pPr>
            <a:r>
              <a:rPr lang="en-US" altLang="ko-KR" sz="1000" dirty="0"/>
              <a:t>		</a:t>
            </a:r>
          </a:p>
          <a:p>
            <a:pPr marL="0" indent="0">
              <a:buNone/>
            </a:pPr>
            <a:endParaRPr lang="en-US" altLang="ko-KR" sz="1800" dirty="0"/>
          </a:p>
          <a:p>
            <a:pPr marL="0" indent="0">
              <a:buNone/>
            </a:pPr>
            <a:endParaRPr lang="ko-KR" altLang="en-US" sz="1800" dirty="0"/>
          </a:p>
        </p:txBody>
      </p:sp>
    </p:spTree>
    <p:extLst>
      <p:ext uri="{BB962C8B-B14F-4D97-AF65-F5344CB8AC3E}">
        <p14:creationId xmlns:p14="http://schemas.microsoft.com/office/powerpoint/2010/main" val="3012205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16632"/>
            <a:ext cx="8229600" cy="960438"/>
          </a:xfrm>
        </p:spPr>
        <p:txBody>
          <a:bodyPr/>
          <a:lstStyle/>
          <a:p>
            <a:r>
              <a:rPr lang="en-US" altLang="ko-KR" sz="3200" dirty="0"/>
              <a:t>GPU-to-GPU communication with </a:t>
            </a:r>
            <a:br>
              <a:rPr lang="en-US" altLang="ko-KR" sz="3200" dirty="0"/>
            </a:br>
            <a:r>
              <a:rPr lang="en-US" altLang="ko-KR" sz="3200" dirty="0"/>
              <a:t>CUDA-aware MPI[3]</a:t>
            </a:r>
            <a:endParaRPr lang="ko-KR" altLang="en-US" sz="3200" dirty="0"/>
          </a:p>
        </p:txBody>
      </p:sp>
      <p:sp>
        <p:nvSpPr>
          <p:cNvPr id="3" name="내용 개체 틀 2"/>
          <p:cNvSpPr>
            <a:spLocks noGrp="1"/>
          </p:cNvSpPr>
          <p:nvPr>
            <p:ph idx="1"/>
          </p:nvPr>
        </p:nvSpPr>
        <p:spPr/>
        <p:txBody>
          <a:bodyPr/>
          <a:lstStyle/>
          <a:p>
            <a:pPr marL="0" indent="0">
              <a:buNone/>
            </a:pPr>
            <a:r>
              <a:rPr lang="en-US" altLang="ko-KR" sz="1000" dirty="0"/>
              <a:t>if(rank==0){</a:t>
            </a:r>
          </a:p>
          <a:p>
            <a:pPr marL="0" indent="0">
              <a:buNone/>
            </a:pPr>
            <a:r>
              <a:rPr lang="en-US" altLang="ko-KR" sz="1000" dirty="0"/>
              <a:t>	for(</a:t>
            </a:r>
            <a:r>
              <a:rPr lang="en-US" altLang="ko-KR" sz="1000" dirty="0" err="1"/>
              <a:t>int</a:t>
            </a:r>
            <a:r>
              <a:rPr lang="en-US" altLang="ko-KR" sz="1000" dirty="0"/>
              <a:t> </a:t>
            </a:r>
            <a:r>
              <a:rPr lang="en-US" altLang="ko-KR" sz="1000" dirty="0" err="1"/>
              <a:t>i</a:t>
            </a:r>
            <a:r>
              <a:rPr lang="en-US" altLang="ko-KR" sz="1000" dirty="0"/>
              <a:t>=0;i&lt;</a:t>
            </a:r>
            <a:r>
              <a:rPr lang="en-US" altLang="ko-KR" sz="1000" dirty="0" err="1"/>
              <a:t>loop;i</a:t>
            </a:r>
            <a:r>
              <a:rPr lang="en-US" altLang="ko-KR" sz="1000" dirty="0"/>
              <a:t>++){</a:t>
            </a:r>
          </a:p>
          <a:p>
            <a:pPr marL="0" indent="0">
              <a:buNone/>
            </a:pPr>
            <a:r>
              <a:rPr lang="en-US" altLang="ko-KR" sz="1000" dirty="0"/>
              <a:t>		</a:t>
            </a:r>
            <a:r>
              <a:rPr lang="en-US" altLang="ko-KR" sz="1000" dirty="0">
                <a:solidFill>
                  <a:srgbClr val="00B0F0"/>
                </a:solidFill>
              </a:rPr>
              <a:t>//</a:t>
            </a:r>
            <a:r>
              <a:rPr lang="en-US" altLang="ko-KR" sz="1000" dirty="0" err="1">
                <a:solidFill>
                  <a:srgbClr val="00B0F0"/>
                </a:solidFill>
              </a:rPr>
              <a:t>cudaMemcpy</a:t>
            </a:r>
            <a:r>
              <a:rPr lang="en-US" altLang="ko-KR" sz="1000" dirty="0">
                <a:solidFill>
                  <a:srgbClr val="00B0F0"/>
                </a:solidFill>
              </a:rPr>
              <a:t>(</a:t>
            </a:r>
            <a:r>
              <a:rPr lang="en-US" altLang="ko-KR" sz="1000" dirty="0" err="1">
                <a:solidFill>
                  <a:srgbClr val="00B0F0"/>
                </a:solidFill>
              </a:rPr>
              <a:t>h_src,d_src,size,cudaMemcpyDeviceToHost</a:t>
            </a:r>
            <a:r>
              <a:rPr lang="en-US" altLang="ko-KR" sz="1000" dirty="0">
                <a:solidFill>
                  <a:srgbClr val="00B0F0"/>
                </a:solidFill>
              </a:rPr>
              <a:t>);</a:t>
            </a:r>
          </a:p>
          <a:p>
            <a:pPr marL="0" indent="0">
              <a:buNone/>
            </a:pPr>
            <a:r>
              <a:rPr lang="en-US" altLang="ko-KR" sz="1000" dirty="0"/>
              <a:t>		</a:t>
            </a:r>
            <a:r>
              <a:rPr lang="en-US" altLang="ko-KR" sz="1000" dirty="0" err="1"/>
              <a:t>MPI_Irecv</a:t>
            </a:r>
            <a:r>
              <a:rPr lang="en-US" altLang="ko-KR" sz="1000" dirty="0"/>
              <a:t>(h_rcv,size,MPI_CHAR,other_proc,10,MPI_COMM_WORLD,</a:t>
            </a:r>
          </a:p>
          <a:p>
            <a:pPr marL="0" indent="0">
              <a:buNone/>
            </a:pPr>
            <a:r>
              <a:rPr lang="en-US" altLang="ko-KR" sz="1000" dirty="0"/>
              <a:t>			&amp;</a:t>
            </a:r>
            <a:r>
              <a:rPr lang="en-US" altLang="ko-KR" sz="1000" dirty="0" err="1"/>
              <a:t>recv_request</a:t>
            </a:r>
            <a:r>
              <a:rPr lang="en-US" altLang="ko-KR" sz="1000" dirty="0"/>
              <a:t>);</a:t>
            </a:r>
          </a:p>
          <a:p>
            <a:pPr marL="0" indent="0">
              <a:buNone/>
            </a:pPr>
            <a:r>
              <a:rPr lang="en-US" altLang="ko-KR" sz="1000" dirty="0"/>
              <a:t>		</a:t>
            </a:r>
            <a:r>
              <a:rPr lang="en-US" altLang="ko-KR" sz="1000" dirty="0" err="1"/>
              <a:t>MPI_Isend</a:t>
            </a:r>
            <a:r>
              <a:rPr lang="en-US" altLang="ko-KR" sz="1000" dirty="0"/>
              <a:t>(h_src,size,MPI_CHAR,other_proc,100,MPI_COMM_WORLD,</a:t>
            </a:r>
          </a:p>
          <a:p>
            <a:pPr marL="0" indent="0">
              <a:buNone/>
            </a:pPr>
            <a:r>
              <a:rPr lang="en-US" altLang="ko-KR" sz="1000" dirty="0"/>
              <a:t>			&amp;</a:t>
            </a:r>
            <a:r>
              <a:rPr lang="en-US" altLang="ko-KR" sz="1000" dirty="0" err="1"/>
              <a:t>send_request</a:t>
            </a:r>
            <a:r>
              <a:rPr lang="en-US" altLang="ko-KR" sz="1000" dirty="0"/>
              <a:t>);</a:t>
            </a:r>
          </a:p>
          <a:p>
            <a:pPr marL="0" indent="0">
              <a:buNone/>
            </a:pPr>
            <a:r>
              <a:rPr lang="en-US" altLang="ko-KR" sz="1000" dirty="0"/>
              <a:t>		</a:t>
            </a:r>
            <a:r>
              <a:rPr lang="en-US" altLang="ko-KR" sz="1000" dirty="0" err="1"/>
              <a:t>MPI_Waitall</a:t>
            </a:r>
            <a:r>
              <a:rPr lang="en-US" altLang="ko-KR" sz="1000" dirty="0"/>
              <a:t>(1,&amp;recv_request,&amp;reqstat);</a:t>
            </a:r>
          </a:p>
          <a:p>
            <a:pPr marL="0" indent="0">
              <a:buNone/>
            </a:pPr>
            <a:r>
              <a:rPr lang="en-US" altLang="ko-KR" sz="1000" dirty="0"/>
              <a:t>		</a:t>
            </a:r>
            <a:r>
              <a:rPr lang="en-US" altLang="ko-KR" sz="1000" dirty="0" err="1"/>
              <a:t>MPI_Waitall</a:t>
            </a:r>
            <a:r>
              <a:rPr lang="en-US" altLang="ko-KR" sz="1000" dirty="0"/>
              <a:t>(1,&amp;send_request,&amp;reqstat);</a:t>
            </a:r>
          </a:p>
          <a:p>
            <a:pPr marL="0" indent="0">
              <a:buNone/>
            </a:pPr>
            <a:r>
              <a:rPr lang="en-US" altLang="ko-KR" sz="1000" dirty="0"/>
              <a:t>		</a:t>
            </a:r>
            <a:r>
              <a:rPr lang="en-US" altLang="ko-KR" sz="1000" dirty="0">
                <a:solidFill>
                  <a:srgbClr val="00B0F0"/>
                </a:solidFill>
              </a:rPr>
              <a:t>//</a:t>
            </a:r>
            <a:r>
              <a:rPr lang="en-US" altLang="ko-KR" sz="1000" dirty="0" err="1">
                <a:solidFill>
                  <a:srgbClr val="00B0F0"/>
                </a:solidFill>
              </a:rPr>
              <a:t>cudaMemcpy</a:t>
            </a:r>
            <a:r>
              <a:rPr lang="en-US" altLang="ko-KR" sz="1000" dirty="0">
                <a:solidFill>
                  <a:srgbClr val="00B0F0"/>
                </a:solidFill>
              </a:rPr>
              <a:t>(</a:t>
            </a:r>
            <a:r>
              <a:rPr lang="en-US" altLang="ko-KR" sz="1000" dirty="0" err="1">
                <a:solidFill>
                  <a:srgbClr val="00B0F0"/>
                </a:solidFill>
              </a:rPr>
              <a:t>d_rcv,h_rcv,size,cudaMemcpyHostToDevice</a:t>
            </a:r>
            <a:r>
              <a:rPr lang="en-US" altLang="ko-KR" sz="1000" dirty="0">
                <a:solidFill>
                  <a:srgbClr val="00B0F0"/>
                </a:solidFill>
              </a:rPr>
              <a:t>);</a:t>
            </a:r>
          </a:p>
          <a:p>
            <a:pPr marL="0" indent="0">
              <a:buNone/>
            </a:pPr>
            <a:r>
              <a:rPr lang="en-US" altLang="ko-KR" sz="1000" dirty="0"/>
              <a:t>	}</a:t>
            </a:r>
          </a:p>
          <a:p>
            <a:pPr marL="0" indent="0">
              <a:buNone/>
            </a:pPr>
            <a:r>
              <a:rPr lang="en-US" altLang="ko-KR" sz="1000" dirty="0"/>
              <a:t>} else {</a:t>
            </a:r>
          </a:p>
          <a:p>
            <a:pPr marL="0" indent="0">
              <a:buNone/>
            </a:pPr>
            <a:r>
              <a:rPr lang="en-US" altLang="ko-KR" sz="1000" dirty="0"/>
              <a:t>	for(</a:t>
            </a:r>
            <a:r>
              <a:rPr lang="en-US" altLang="ko-KR" sz="1000" dirty="0" err="1"/>
              <a:t>int</a:t>
            </a:r>
            <a:r>
              <a:rPr lang="en-US" altLang="ko-KR" sz="1000" dirty="0"/>
              <a:t> </a:t>
            </a:r>
            <a:r>
              <a:rPr lang="en-US" altLang="ko-KR" sz="1000" dirty="0" err="1"/>
              <a:t>i</a:t>
            </a:r>
            <a:r>
              <a:rPr lang="en-US" altLang="ko-KR" sz="1000" dirty="0"/>
              <a:t>=0;i&lt;</a:t>
            </a:r>
            <a:r>
              <a:rPr lang="en-US" altLang="ko-KR" sz="1000" dirty="0" err="1"/>
              <a:t>loop;i</a:t>
            </a:r>
            <a:r>
              <a:rPr lang="en-US" altLang="ko-KR" sz="1000" dirty="0"/>
              <a:t>++){</a:t>
            </a:r>
          </a:p>
          <a:p>
            <a:pPr marL="0" indent="0">
              <a:buNone/>
            </a:pPr>
            <a:r>
              <a:rPr lang="en-US" altLang="ko-KR" sz="1000" dirty="0"/>
              <a:t>		</a:t>
            </a:r>
            <a:r>
              <a:rPr lang="en-US" altLang="ko-KR" sz="1000" dirty="0">
                <a:solidFill>
                  <a:srgbClr val="00B0F0"/>
                </a:solidFill>
              </a:rPr>
              <a:t>//</a:t>
            </a:r>
            <a:r>
              <a:rPr lang="en-US" altLang="ko-KR" sz="1000" dirty="0" err="1">
                <a:solidFill>
                  <a:srgbClr val="00B0F0"/>
                </a:solidFill>
              </a:rPr>
              <a:t>cudaMemcpy</a:t>
            </a:r>
            <a:r>
              <a:rPr lang="en-US" altLang="ko-KR" sz="1000" dirty="0">
                <a:solidFill>
                  <a:srgbClr val="00B0F0"/>
                </a:solidFill>
              </a:rPr>
              <a:t>(</a:t>
            </a:r>
            <a:r>
              <a:rPr lang="en-US" altLang="ko-KR" sz="1000" dirty="0" err="1">
                <a:solidFill>
                  <a:srgbClr val="00B0F0"/>
                </a:solidFill>
              </a:rPr>
              <a:t>h_src,d_src,size,cudaMemcpyDeviceToHost</a:t>
            </a:r>
            <a:r>
              <a:rPr lang="en-US" altLang="ko-KR" sz="1000" dirty="0">
                <a:solidFill>
                  <a:srgbClr val="00B0F0"/>
                </a:solidFill>
              </a:rPr>
              <a:t>);</a:t>
            </a:r>
          </a:p>
          <a:p>
            <a:pPr marL="0" indent="0">
              <a:buNone/>
            </a:pPr>
            <a:r>
              <a:rPr lang="en-US" altLang="ko-KR" sz="1000" dirty="0"/>
              <a:t>		</a:t>
            </a:r>
            <a:r>
              <a:rPr lang="en-US" altLang="ko-KR" sz="1000" dirty="0" err="1"/>
              <a:t>MPI_Irecv</a:t>
            </a:r>
            <a:r>
              <a:rPr lang="en-US" altLang="ko-KR" sz="1000" dirty="0"/>
              <a:t>(h_rcv,size,MPI_CHAR,other_proc,100,MPI_COMM_WORLD,</a:t>
            </a:r>
          </a:p>
          <a:p>
            <a:pPr marL="0" indent="0">
              <a:buNone/>
            </a:pPr>
            <a:r>
              <a:rPr lang="en-US" altLang="ko-KR" sz="1000" dirty="0"/>
              <a:t>			&amp;</a:t>
            </a:r>
            <a:r>
              <a:rPr lang="en-US" altLang="ko-KR" sz="1000" dirty="0" err="1"/>
              <a:t>recv_request</a:t>
            </a:r>
            <a:r>
              <a:rPr lang="en-US" altLang="ko-KR" sz="1000" dirty="0"/>
              <a:t>);</a:t>
            </a:r>
          </a:p>
          <a:p>
            <a:pPr marL="0" indent="0">
              <a:buNone/>
            </a:pPr>
            <a:r>
              <a:rPr lang="en-US" altLang="ko-KR" sz="1000" dirty="0"/>
              <a:t>		</a:t>
            </a:r>
            <a:r>
              <a:rPr lang="en-US" altLang="ko-KR" sz="1000" dirty="0" err="1"/>
              <a:t>MPI_Isend</a:t>
            </a:r>
            <a:r>
              <a:rPr lang="en-US" altLang="ko-KR" sz="1000" dirty="0"/>
              <a:t>(h_src,size,MPI_CHAR,other_proc,10,MPI_COMM_WORLD,</a:t>
            </a:r>
          </a:p>
          <a:p>
            <a:pPr marL="0" indent="0">
              <a:buNone/>
            </a:pPr>
            <a:r>
              <a:rPr lang="en-US" altLang="ko-KR" sz="1000" dirty="0"/>
              <a:t>			&amp;</a:t>
            </a:r>
            <a:r>
              <a:rPr lang="en-US" altLang="ko-KR" sz="1000" dirty="0" err="1"/>
              <a:t>send_request</a:t>
            </a:r>
            <a:r>
              <a:rPr lang="en-US" altLang="ko-KR" sz="1000" dirty="0"/>
              <a:t>);</a:t>
            </a:r>
          </a:p>
          <a:p>
            <a:pPr marL="0" indent="0">
              <a:buNone/>
            </a:pPr>
            <a:r>
              <a:rPr lang="en-US" altLang="ko-KR" sz="1000" dirty="0"/>
              <a:t>		</a:t>
            </a:r>
            <a:r>
              <a:rPr lang="en-US" altLang="ko-KR" sz="1000" dirty="0" err="1"/>
              <a:t>MPI_Waitall</a:t>
            </a:r>
            <a:r>
              <a:rPr lang="en-US" altLang="ko-KR" sz="1000" dirty="0"/>
              <a:t>(1,&amp;recv_request,&amp;reqstat);</a:t>
            </a:r>
          </a:p>
          <a:p>
            <a:pPr marL="0" indent="0">
              <a:buNone/>
            </a:pPr>
            <a:r>
              <a:rPr lang="en-US" altLang="ko-KR" sz="1000" dirty="0"/>
              <a:t>		</a:t>
            </a:r>
            <a:r>
              <a:rPr lang="en-US" altLang="ko-KR" sz="1000" dirty="0" err="1"/>
              <a:t>MPI_Waitall</a:t>
            </a:r>
            <a:r>
              <a:rPr lang="en-US" altLang="ko-KR" sz="1000" dirty="0"/>
              <a:t>(1,&amp;send_request,&amp;reqstat);</a:t>
            </a:r>
          </a:p>
          <a:p>
            <a:pPr marL="0" indent="0">
              <a:buNone/>
            </a:pPr>
            <a:r>
              <a:rPr lang="en-US" altLang="ko-KR" sz="1000" dirty="0"/>
              <a:t>		</a:t>
            </a:r>
            <a:r>
              <a:rPr lang="en-US" altLang="ko-KR" sz="1000" dirty="0">
                <a:solidFill>
                  <a:srgbClr val="00B0F0"/>
                </a:solidFill>
              </a:rPr>
              <a:t>//</a:t>
            </a:r>
            <a:r>
              <a:rPr lang="en-US" altLang="ko-KR" sz="1000" dirty="0" err="1">
                <a:solidFill>
                  <a:srgbClr val="00B0F0"/>
                </a:solidFill>
              </a:rPr>
              <a:t>cudaMemcpy</a:t>
            </a:r>
            <a:r>
              <a:rPr lang="en-US" altLang="ko-KR" sz="1000" dirty="0">
                <a:solidFill>
                  <a:srgbClr val="00B0F0"/>
                </a:solidFill>
              </a:rPr>
              <a:t>(</a:t>
            </a:r>
            <a:r>
              <a:rPr lang="en-US" altLang="ko-KR" sz="1000" dirty="0" err="1">
                <a:solidFill>
                  <a:srgbClr val="00B0F0"/>
                </a:solidFill>
              </a:rPr>
              <a:t>d_rcv,h_rcv,size,cudaMemcpyHostToDevice</a:t>
            </a:r>
            <a:r>
              <a:rPr lang="en-US" altLang="ko-KR" sz="1000" dirty="0">
                <a:solidFill>
                  <a:srgbClr val="00B0F0"/>
                </a:solidFill>
              </a:rPr>
              <a:t>);</a:t>
            </a:r>
          </a:p>
          <a:p>
            <a:pPr marL="0" indent="0">
              <a:buNone/>
            </a:pPr>
            <a:r>
              <a:rPr lang="en-US" altLang="ko-KR" sz="1000" dirty="0"/>
              <a:t>	}</a:t>
            </a:r>
          </a:p>
          <a:p>
            <a:endParaRPr lang="ko-KR" altLang="en-US" sz="1000" dirty="0"/>
          </a:p>
        </p:txBody>
      </p:sp>
    </p:spTree>
    <p:extLst>
      <p:ext uri="{BB962C8B-B14F-4D97-AF65-F5344CB8AC3E}">
        <p14:creationId xmlns:p14="http://schemas.microsoft.com/office/powerpoint/2010/main" val="4132567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Multi-GPU System</a:t>
            </a:r>
            <a:endParaRPr lang="ko-KR" altLang="en-US" dirty="0"/>
          </a:p>
        </p:txBody>
      </p:sp>
      <p:sp>
        <p:nvSpPr>
          <p:cNvPr id="4" name="직사각형 3"/>
          <p:cNvSpPr/>
          <p:nvPr/>
        </p:nvSpPr>
        <p:spPr>
          <a:xfrm>
            <a:off x="1259632" y="2636912"/>
            <a:ext cx="1296144"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GPU0</a:t>
            </a:r>
            <a:endParaRPr lang="ko-KR" altLang="en-US" dirty="0"/>
          </a:p>
        </p:txBody>
      </p:sp>
      <p:sp>
        <p:nvSpPr>
          <p:cNvPr id="5" name="직사각형 4"/>
          <p:cNvSpPr/>
          <p:nvPr/>
        </p:nvSpPr>
        <p:spPr>
          <a:xfrm>
            <a:off x="2771800" y="2645433"/>
            <a:ext cx="1296144"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GPU1</a:t>
            </a:r>
            <a:endParaRPr lang="ko-KR" altLang="en-US" dirty="0"/>
          </a:p>
        </p:txBody>
      </p:sp>
      <p:sp>
        <p:nvSpPr>
          <p:cNvPr id="6" name="직사각형 5"/>
          <p:cNvSpPr/>
          <p:nvPr/>
        </p:nvSpPr>
        <p:spPr>
          <a:xfrm>
            <a:off x="5076056" y="2617676"/>
            <a:ext cx="1296144"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GPU2</a:t>
            </a:r>
            <a:endParaRPr lang="ko-KR" altLang="en-US" dirty="0"/>
          </a:p>
        </p:txBody>
      </p:sp>
      <p:sp>
        <p:nvSpPr>
          <p:cNvPr id="7" name="직사각형 6"/>
          <p:cNvSpPr/>
          <p:nvPr/>
        </p:nvSpPr>
        <p:spPr>
          <a:xfrm>
            <a:off x="6660232" y="2600366"/>
            <a:ext cx="1296144"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GPU3</a:t>
            </a:r>
            <a:endParaRPr lang="ko-KR" altLang="en-US" dirty="0"/>
          </a:p>
        </p:txBody>
      </p:sp>
      <p:sp>
        <p:nvSpPr>
          <p:cNvPr id="8" name="직사각형 7"/>
          <p:cNvSpPr/>
          <p:nvPr/>
        </p:nvSpPr>
        <p:spPr>
          <a:xfrm>
            <a:off x="2123728" y="4797152"/>
            <a:ext cx="1152128" cy="5760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Node0</a:t>
            </a:r>
            <a:endParaRPr lang="ko-KR" altLang="en-US" dirty="0"/>
          </a:p>
        </p:txBody>
      </p:sp>
      <p:sp>
        <p:nvSpPr>
          <p:cNvPr id="9" name="직사각형 8"/>
          <p:cNvSpPr/>
          <p:nvPr/>
        </p:nvSpPr>
        <p:spPr>
          <a:xfrm>
            <a:off x="6012160" y="4751383"/>
            <a:ext cx="1152128" cy="5760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Node1</a:t>
            </a:r>
            <a:endParaRPr lang="ko-KR" altLang="en-US" dirty="0"/>
          </a:p>
        </p:txBody>
      </p:sp>
      <p:cxnSp>
        <p:nvCxnSpPr>
          <p:cNvPr id="11" name="직선 연결선 10"/>
          <p:cNvCxnSpPr/>
          <p:nvPr/>
        </p:nvCxnSpPr>
        <p:spPr>
          <a:xfrm flipV="1">
            <a:off x="1115616" y="3987062"/>
            <a:ext cx="7056784" cy="180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1907704" y="3293505"/>
            <a:ext cx="0" cy="7115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3419872" y="3303270"/>
            <a:ext cx="0" cy="7115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5724128" y="3257501"/>
            <a:ext cx="0" cy="7573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7308304" y="3213181"/>
            <a:ext cx="0" cy="7933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2699792" y="4014829"/>
            <a:ext cx="0" cy="7823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6588224" y="4014829"/>
            <a:ext cx="0" cy="736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직사각형 25"/>
          <p:cNvSpPr/>
          <p:nvPr/>
        </p:nvSpPr>
        <p:spPr>
          <a:xfrm>
            <a:off x="4283968" y="3933056"/>
            <a:ext cx="792088"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1248994" y="3635732"/>
            <a:ext cx="658710" cy="307777"/>
          </a:xfrm>
          <a:prstGeom prst="rect">
            <a:avLst/>
          </a:prstGeom>
          <a:noFill/>
        </p:spPr>
        <p:txBody>
          <a:bodyPr wrap="square" rtlCol="0">
            <a:spAutoFit/>
          </a:bodyPr>
          <a:lstStyle/>
          <a:p>
            <a:r>
              <a:rPr lang="en-US" altLang="ko-KR" sz="1400" dirty="0" err="1">
                <a:latin typeface="+mn-lt"/>
              </a:rPr>
              <a:t>PCIe</a:t>
            </a:r>
            <a:endParaRPr lang="ko-KR" altLang="en-US" sz="1400" dirty="0">
              <a:latin typeface="+mn-lt"/>
            </a:endParaRPr>
          </a:p>
        </p:txBody>
      </p:sp>
      <p:sp>
        <p:nvSpPr>
          <p:cNvPr id="29" name="TextBox 28"/>
          <p:cNvSpPr txBox="1"/>
          <p:nvPr/>
        </p:nvSpPr>
        <p:spPr>
          <a:xfrm>
            <a:off x="5082819" y="3604954"/>
            <a:ext cx="641309" cy="307777"/>
          </a:xfrm>
          <a:prstGeom prst="rect">
            <a:avLst/>
          </a:prstGeom>
          <a:noFill/>
        </p:spPr>
        <p:txBody>
          <a:bodyPr wrap="square" rtlCol="0">
            <a:spAutoFit/>
          </a:bodyPr>
          <a:lstStyle/>
          <a:p>
            <a:r>
              <a:rPr lang="en-US" altLang="ko-KR" sz="1400" dirty="0" err="1">
                <a:latin typeface="+mn-lt"/>
              </a:rPr>
              <a:t>PCIe</a:t>
            </a:r>
            <a:endParaRPr lang="ko-KR" altLang="en-US" sz="1400" dirty="0">
              <a:latin typeface="+mn-lt"/>
            </a:endParaRPr>
          </a:p>
        </p:txBody>
      </p:sp>
      <p:cxnSp>
        <p:nvCxnSpPr>
          <p:cNvPr id="31" name="직선 연결선 30"/>
          <p:cNvCxnSpPr/>
          <p:nvPr/>
        </p:nvCxnSpPr>
        <p:spPr>
          <a:xfrm>
            <a:off x="3275856" y="5085185"/>
            <a:ext cx="273630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851920" y="4797152"/>
            <a:ext cx="1551553" cy="369332"/>
          </a:xfrm>
          <a:prstGeom prst="rect">
            <a:avLst/>
          </a:prstGeom>
          <a:noFill/>
        </p:spPr>
        <p:txBody>
          <a:bodyPr wrap="square" rtlCol="0">
            <a:spAutoFit/>
          </a:bodyPr>
          <a:lstStyle/>
          <a:p>
            <a:r>
              <a:rPr lang="en-US" altLang="ko-KR" dirty="0">
                <a:latin typeface="+mn-lt"/>
              </a:rPr>
              <a:t>InfiniBand IN</a:t>
            </a:r>
            <a:endParaRPr lang="ko-KR" altLang="en-US" dirty="0">
              <a:latin typeface="+mn-lt"/>
            </a:endParaRPr>
          </a:p>
        </p:txBody>
      </p:sp>
    </p:spTree>
    <p:extLst>
      <p:ext uri="{BB962C8B-B14F-4D97-AF65-F5344CB8AC3E}">
        <p14:creationId xmlns:p14="http://schemas.microsoft.com/office/powerpoint/2010/main" val="327570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dirty="0"/>
              <a:t>K Computer[RIKEN]</a:t>
            </a:r>
            <a:endParaRPr lang="ko-KR" altLang="en-US" sz="2800" dirty="0"/>
          </a:p>
        </p:txBody>
      </p:sp>
      <p:sp>
        <p:nvSpPr>
          <p:cNvPr id="4" name="슬라이드 번호 개체 틀 3"/>
          <p:cNvSpPr>
            <a:spLocks noGrp="1"/>
          </p:cNvSpPr>
          <p:nvPr>
            <p:ph type="sldNum" sz="quarter" idx="12"/>
          </p:nvPr>
        </p:nvSpPr>
        <p:spPr/>
        <p:txBody>
          <a:bodyPr/>
          <a:lstStyle/>
          <a:p>
            <a:fld id="{594B1D7C-D03B-4626-8D0C-BA15D252FE69}" type="slidenum">
              <a:rPr lang="ko-KR" altLang="en-US" smtClean="0"/>
              <a:pPr/>
              <a:t>43</a:t>
            </a:fld>
            <a:endParaRPr lang="ko-KR" altLang="en-US"/>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680" y="4077072"/>
            <a:ext cx="5079424" cy="2710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5976" y="3068960"/>
            <a:ext cx="4716813" cy="1746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1556792"/>
            <a:ext cx="4757936" cy="2357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직선 화살표 연결선 7"/>
          <p:cNvCxnSpPr/>
          <p:nvPr/>
        </p:nvCxnSpPr>
        <p:spPr>
          <a:xfrm flipH="1" flipV="1">
            <a:off x="4139952" y="2619182"/>
            <a:ext cx="2448272" cy="809818"/>
          </a:xfrm>
          <a:prstGeom prst="straightConnector1">
            <a:avLst/>
          </a:prstGeom>
          <a:ln w="25400">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3851920" y="4963715"/>
            <a:ext cx="772763" cy="185469"/>
          </a:xfrm>
          <a:prstGeom prst="rect">
            <a:avLst/>
          </a:prstGeom>
          <a:noFill/>
          <a:ln w="28575">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화살표 연결선 15"/>
          <p:cNvCxnSpPr/>
          <p:nvPr/>
        </p:nvCxnSpPr>
        <p:spPr>
          <a:xfrm flipV="1">
            <a:off x="4355976" y="4653136"/>
            <a:ext cx="360040" cy="310579"/>
          </a:xfrm>
          <a:prstGeom prst="straightConnector1">
            <a:avLst/>
          </a:prstGeom>
          <a:ln w="25400">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04048" y="1844824"/>
            <a:ext cx="3993466" cy="646331"/>
          </a:xfrm>
          <a:prstGeom prst="rect">
            <a:avLst/>
          </a:prstGeom>
          <a:noFill/>
        </p:spPr>
        <p:txBody>
          <a:bodyPr wrap="none" rtlCol="0">
            <a:spAutoFit/>
          </a:bodyPr>
          <a:lstStyle/>
          <a:p>
            <a:r>
              <a:rPr lang="en-US" altLang="ko-KR" dirty="0"/>
              <a:t>A rack consists of 24 system boards, </a:t>
            </a:r>
            <a:br>
              <a:rPr lang="en-US" altLang="ko-KR" dirty="0"/>
            </a:br>
            <a:r>
              <a:rPr lang="en-US" altLang="ko-KR" dirty="0"/>
              <a:t>6 IO boards, and so on…</a:t>
            </a:r>
            <a:endParaRPr lang="ko-KR" altLang="en-US" dirty="0"/>
          </a:p>
        </p:txBody>
      </p:sp>
    </p:spTree>
    <p:extLst>
      <p:ext uri="{BB962C8B-B14F-4D97-AF65-F5344CB8AC3E}">
        <p14:creationId xmlns:p14="http://schemas.microsoft.com/office/powerpoint/2010/main" val="3122127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Intercpnnection</a:t>
            </a:r>
            <a:r>
              <a:rPr lang="en-US" altLang="ko-KR" dirty="0"/>
              <a:t> of K-Computer</a:t>
            </a:r>
            <a:endParaRPr lang="ko-KR" alt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9790" y="2499201"/>
            <a:ext cx="4884420" cy="2727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1439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Executing on Multiple GPUs</a:t>
            </a:r>
            <a:endParaRPr lang="ko-KR" altLang="en-US" dirty="0"/>
          </a:p>
        </p:txBody>
      </p:sp>
      <p:sp>
        <p:nvSpPr>
          <p:cNvPr id="3" name="내용 개체 틀 2"/>
          <p:cNvSpPr>
            <a:spLocks noGrp="1"/>
          </p:cNvSpPr>
          <p:nvPr>
            <p:ph idx="1"/>
          </p:nvPr>
        </p:nvSpPr>
        <p:spPr>
          <a:xfrm>
            <a:off x="395536" y="1340768"/>
            <a:ext cx="8229600" cy="4525963"/>
          </a:xfrm>
        </p:spPr>
        <p:txBody>
          <a:bodyPr/>
          <a:lstStyle/>
          <a:p>
            <a:r>
              <a:rPr lang="en-US" altLang="ko-KR" sz="2800" dirty="0"/>
              <a:t>A single host thread can manage multiple devices.</a:t>
            </a:r>
          </a:p>
          <a:p>
            <a:pPr marL="0" indent="0">
              <a:buNone/>
            </a:pPr>
            <a:r>
              <a:rPr lang="en-US" altLang="ko-KR" sz="2800" dirty="0"/>
              <a:t>To get the number of CUDA-enabled devices,</a:t>
            </a:r>
          </a:p>
          <a:p>
            <a:pPr marL="0" indent="0">
              <a:buNone/>
            </a:pPr>
            <a:r>
              <a:rPr lang="en-US" altLang="ko-KR" sz="2800" dirty="0" err="1">
                <a:solidFill>
                  <a:srgbClr val="00B050"/>
                </a:solidFill>
              </a:rPr>
              <a:t>cudaError_t</a:t>
            </a:r>
            <a:r>
              <a:rPr lang="en-US" altLang="ko-KR" sz="2800" dirty="0">
                <a:solidFill>
                  <a:srgbClr val="00B050"/>
                </a:solidFill>
              </a:rPr>
              <a:t> </a:t>
            </a:r>
            <a:r>
              <a:rPr lang="en-US" altLang="ko-KR" sz="2800" dirty="0" err="1">
                <a:solidFill>
                  <a:srgbClr val="00B050"/>
                </a:solidFill>
              </a:rPr>
              <a:t>cudaGetDeviceCount</a:t>
            </a:r>
            <a:r>
              <a:rPr lang="en-US" altLang="ko-KR" sz="2800" dirty="0">
                <a:solidFill>
                  <a:srgbClr val="00B050"/>
                </a:solidFill>
              </a:rPr>
              <a:t>(</a:t>
            </a:r>
            <a:r>
              <a:rPr lang="en-US" altLang="ko-KR" sz="2800" dirty="0" err="1">
                <a:solidFill>
                  <a:srgbClr val="00B050"/>
                </a:solidFill>
              </a:rPr>
              <a:t>int</a:t>
            </a:r>
            <a:r>
              <a:rPr lang="en-US" altLang="ko-KR" sz="2800" dirty="0">
                <a:solidFill>
                  <a:srgbClr val="00B050"/>
                </a:solidFill>
              </a:rPr>
              <a:t> *count);</a:t>
            </a:r>
          </a:p>
          <a:p>
            <a:pPr marL="0" indent="0">
              <a:buNone/>
            </a:pPr>
            <a:r>
              <a:rPr lang="en-US" altLang="ko-KR" sz="2400" b="1" u="sng" dirty="0"/>
              <a:t>sample Program:</a:t>
            </a:r>
            <a:endParaRPr lang="en-US" altLang="ko-KR" sz="2400" dirty="0"/>
          </a:p>
          <a:p>
            <a:pPr marL="0" indent="0">
              <a:buNone/>
            </a:pPr>
            <a:r>
              <a:rPr lang="en-US" altLang="ko-KR" sz="2400" b="1" dirty="0" err="1"/>
              <a:t>int</a:t>
            </a:r>
            <a:r>
              <a:rPr lang="en-US" altLang="ko-KR" sz="2400" b="1" dirty="0"/>
              <a:t> </a:t>
            </a:r>
            <a:r>
              <a:rPr lang="en-US" altLang="ko-KR" sz="2400" b="1" dirty="0" err="1"/>
              <a:t>ngpus</a:t>
            </a:r>
            <a:r>
              <a:rPr lang="en-US" altLang="ko-KR" sz="2400" b="1" dirty="0"/>
              <a:t>;</a:t>
            </a:r>
          </a:p>
          <a:p>
            <a:pPr marL="0" indent="0">
              <a:buNone/>
            </a:pPr>
            <a:r>
              <a:rPr lang="en-US" altLang="ko-KR" sz="2400" b="1" dirty="0" err="1"/>
              <a:t>cudaGetDeviceCount</a:t>
            </a:r>
            <a:r>
              <a:rPr lang="en-US" altLang="ko-KR" sz="2400" b="1" dirty="0"/>
              <a:t>(&amp;</a:t>
            </a:r>
            <a:r>
              <a:rPr lang="en-US" altLang="ko-KR" sz="2400" b="1" dirty="0" err="1"/>
              <a:t>ngpus</a:t>
            </a:r>
            <a:r>
              <a:rPr lang="en-US" altLang="ko-KR" sz="2400" b="1" dirty="0"/>
              <a:t>);</a:t>
            </a:r>
          </a:p>
          <a:p>
            <a:pPr marL="0" indent="0">
              <a:buNone/>
            </a:pPr>
            <a:r>
              <a:rPr lang="en-US" altLang="ko-KR" sz="2400" b="1" dirty="0"/>
              <a:t>for(</a:t>
            </a:r>
            <a:r>
              <a:rPr lang="en-US" altLang="ko-KR" sz="2400" b="1" dirty="0" err="1"/>
              <a:t>int</a:t>
            </a:r>
            <a:r>
              <a:rPr lang="en-US" altLang="ko-KR" sz="2400" b="1" dirty="0"/>
              <a:t> </a:t>
            </a:r>
            <a:r>
              <a:rPr lang="en-US" altLang="ko-KR" sz="2400" b="1" dirty="0" err="1"/>
              <a:t>i</a:t>
            </a:r>
            <a:r>
              <a:rPr lang="en-US" altLang="ko-KR" sz="2400" b="1" dirty="0"/>
              <a:t>=0;i&lt;</a:t>
            </a:r>
            <a:r>
              <a:rPr lang="en-US" altLang="ko-KR" sz="2400" b="1" dirty="0" err="1"/>
              <a:t>ngpus;i</a:t>
            </a:r>
            <a:r>
              <a:rPr lang="en-US" altLang="ko-KR" sz="2400" b="1" dirty="0"/>
              <a:t>++){</a:t>
            </a:r>
          </a:p>
          <a:p>
            <a:pPr marL="0" indent="0">
              <a:buNone/>
            </a:pPr>
            <a:r>
              <a:rPr lang="en-US" altLang="ko-KR" sz="2400" b="1" dirty="0"/>
              <a:t>	</a:t>
            </a:r>
            <a:r>
              <a:rPr lang="en-US" altLang="ko-KR" sz="2400" b="1" dirty="0" err="1"/>
              <a:t>cudaDeviceProp</a:t>
            </a:r>
            <a:r>
              <a:rPr lang="en-US" altLang="ko-KR" sz="2400" b="1" dirty="0"/>
              <a:t> </a:t>
            </a:r>
            <a:r>
              <a:rPr lang="en-US" altLang="ko-KR" sz="2400" b="1" dirty="0" err="1"/>
              <a:t>devProp</a:t>
            </a:r>
            <a:r>
              <a:rPr lang="en-US" altLang="ko-KR" sz="2400" b="1" dirty="0"/>
              <a:t>;</a:t>
            </a:r>
          </a:p>
          <a:p>
            <a:pPr marL="0" indent="0">
              <a:buNone/>
            </a:pPr>
            <a:r>
              <a:rPr lang="en-US" altLang="ko-KR" sz="2400" b="1" dirty="0"/>
              <a:t>	</a:t>
            </a:r>
            <a:r>
              <a:rPr lang="en-US" altLang="ko-KR" sz="2400" b="1" dirty="0" err="1"/>
              <a:t>cudaGetDeviceProperties</a:t>
            </a:r>
            <a:r>
              <a:rPr lang="en-US" altLang="ko-KR" sz="2400" b="1" dirty="0"/>
              <a:t>(&amp;</a:t>
            </a:r>
            <a:r>
              <a:rPr lang="en-US" altLang="ko-KR" sz="2400" b="1" dirty="0" err="1"/>
              <a:t>devProp,i</a:t>
            </a:r>
            <a:r>
              <a:rPr lang="en-US" altLang="ko-KR" sz="2400" b="1" dirty="0"/>
              <a:t>);	</a:t>
            </a:r>
          </a:p>
          <a:p>
            <a:pPr marL="0" indent="0">
              <a:buNone/>
            </a:pPr>
            <a:r>
              <a:rPr lang="en-US" altLang="ko-KR" sz="2400" b="1" dirty="0"/>
              <a:t>	</a:t>
            </a:r>
            <a:r>
              <a:rPr lang="en-US" altLang="ko-KR" sz="2400" b="1" dirty="0" err="1"/>
              <a:t>printf</a:t>
            </a:r>
            <a:r>
              <a:rPr lang="en-US" altLang="ko-KR" sz="2400" b="1" dirty="0"/>
              <a:t>(“Device %d has compute capability %</a:t>
            </a:r>
            <a:r>
              <a:rPr lang="en-US" altLang="ko-KR" sz="2400" b="1" dirty="0" err="1"/>
              <a:t>d.%d</a:t>
            </a:r>
            <a:r>
              <a:rPr lang="en-US" altLang="ko-KR" sz="2400" b="1" dirty="0"/>
              <a:t>.\n”,</a:t>
            </a:r>
            <a:r>
              <a:rPr lang="en-US" altLang="ko-KR" sz="2400" b="1" dirty="0" err="1"/>
              <a:t>i</a:t>
            </a:r>
            <a:r>
              <a:rPr lang="en-US" altLang="ko-KR" sz="2400" b="1" dirty="0"/>
              <a:t>, 		</a:t>
            </a:r>
            <a:r>
              <a:rPr lang="en-US" altLang="ko-KR" sz="2400" b="1" dirty="0" err="1"/>
              <a:t>devProp.major,devProp.minor</a:t>
            </a:r>
            <a:r>
              <a:rPr lang="en-US" altLang="ko-KR" sz="2400" b="1" dirty="0"/>
              <a:t>);</a:t>
            </a:r>
          </a:p>
          <a:p>
            <a:pPr marL="0" indent="0">
              <a:buNone/>
            </a:pPr>
            <a:r>
              <a:rPr lang="en-US" altLang="ko-KR" sz="2400" b="1" dirty="0"/>
              <a:t>}</a:t>
            </a:r>
            <a:endParaRPr lang="ko-KR" altLang="en-US" sz="2400" b="1" dirty="0"/>
          </a:p>
        </p:txBody>
      </p:sp>
    </p:spTree>
    <p:extLst>
      <p:ext uri="{BB962C8B-B14F-4D97-AF65-F5344CB8AC3E}">
        <p14:creationId xmlns:p14="http://schemas.microsoft.com/office/powerpoint/2010/main" val="6880195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Set  a device</a:t>
            </a:r>
            <a:endParaRPr lang="ko-KR" altLang="en-US" dirty="0"/>
          </a:p>
        </p:txBody>
      </p:sp>
      <p:sp>
        <p:nvSpPr>
          <p:cNvPr id="3" name="내용 개체 틀 2"/>
          <p:cNvSpPr>
            <a:spLocks noGrp="1"/>
          </p:cNvSpPr>
          <p:nvPr>
            <p:ph idx="1"/>
          </p:nvPr>
        </p:nvSpPr>
        <p:spPr/>
        <p:txBody>
          <a:bodyPr/>
          <a:lstStyle/>
          <a:p>
            <a:r>
              <a:rPr lang="en-US" altLang="ko-KR" sz="2400" dirty="0" err="1"/>
              <a:t>cudaError_t</a:t>
            </a:r>
            <a:r>
              <a:rPr lang="en-US" altLang="ko-KR" sz="2400" dirty="0"/>
              <a:t> </a:t>
            </a:r>
            <a:r>
              <a:rPr lang="en-US" altLang="ko-KR" sz="2400" dirty="0" err="1"/>
              <a:t>cudaSetDevice</a:t>
            </a:r>
            <a:r>
              <a:rPr lang="en-US" altLang="ko-KR" sz="2400" dirty="0"/>
              <a:t>(</a:t>
            </a:r>
            <a:r>
              <a:rPr lang="en-US" altLang="ko-KR" sz="2400" dirty="0" err="1"/>
              <a:t>int</a:t>
            </a:r>
            <a:r>
              <a:rPr lang="en-US" altLang="ko-KR" sz="2400" dirty="0"/>
              <a:t> id)</a:t>
            </a:r>
          </a:p>
          <a:p>
            <a:pPr marL="0" indent="0">
              <a:buNone/>
            </a:pPr>
            <a:endParaRPr lang="en-US" altLang="ko-KR" sz="2400" dirty="0"/>
          </a:p>
          <a:p>
            <a:pPr marL="0" indent="0">
              <a:buNone/>
            </a:pPr>
            <a:r>
              <a:rPr lang="en-US" altLang="ko-KR" sz="2400" dirty="0"/>
              <a:t>for(</a:t>
            </a:r>
            <a:r>
              <a:rPr lang="en-US" altLang="ko-KR" sz="2400" dirty="0" err="1"/>
              <a:t>int</a:t>
            </a:r>
            <a:r>
              <a:rPr lang="en-US" altLang="ko-KR" sz="2400" dirty="0"/>
              <a:t> </a:t>
            </a:r>
            <a:r>
              <a:rPr lang="en-US" altLang="ko-KR" sz="2400" dirty="0" err="1"/>
              <a:t>i</a:t>
            </a:r>
            <a:r>
              <a:rPr lang="en-US" altLang="ko-KR" sz="2400" dirty="0"/>
              <a:t>=0;i&lt;</a:t>
            </a:r>
            <a:r>
              <a:rPr lang="en-US" altLang="ko-KR" sz="2400" dirty="0" err="1"/>
              <a:t>ngpus</a:t>
            </a:r>
            <a:r>
              <a:rPr lang="en-US" altLang="ko-KR" sz="2400" dirty="0"/>
              <a:t>; </a:t>
            </a:r>
            <a:r>
              <a:rPr lang="en-US" altLang="ko-KR" sz="2400" dirty="0" err="1"/>
              <a:t>i</a:t>
            </a:r>
            <a:r>
              <a:rPr lang="en-US" altLang="ko-KR" sz="2400" dirty="0"/>
              <a:t>++){</a:t>
            </a:r>
          </a:p>
          <a:p>
            <a:pPr marL="0" indent="0">
              <a:buNone/>
            </a:pPr>
            <a:r>
              <a:rPr lang="en-US" altLang="ko-KR" sz="2400" dirty="0"/>
              <a:t>	//set the current </a:t>
            </a:r>
            <a:r>
              <a:rPr lang="en-US" altLang="ko-KR" sz="2400" dirty="0" err="1"/>
              <a:t>deivce</a:t>
            </a:r>
            <a:endParaRPr lang="en-US" altLang="ko-KR" sz="2400" dirty="0"/>
          </a:p>
          <a:p>
            <a:pPr marL="0" indent="0">
              <a:buNone/>
            </a:pPr>
            <a:r>
              <a:rPr lang="en-US" altLang="ko-KR" sz="2400" dirty="0"/>
              <a:t>	</a:t>
            </a:r>
            <a:r>
              <a:rPr lang="en-US" altLang="ko-KR" sz="2400" dirty="0" err="1"/>
              <a:t>cudaSetDevice</a:t>
            </a:r>
            <a:r>
              <a:rPr lang="en-US" altLang="ko-KR" sz="2400" dirty="0"/>
              <a:t>(</a:t>
            </a:r>
            <a:r>
              <a:rPr lang="en-US" altLang="ko-KR" sz="2400" dirty="0" err="1"/>
              <a:t>i</a:t>
            </a:r>
            <a:r>
              <a:rPr lang="en-US" altLang="ko-KR" sz="2400" dirty="0"/>
              <a:t>);</a:t>
            </a:r>
          </a:p>
          <a:p>
            <a:pPr marL="0" indent="0">
              <a:buNone/>
            </a:pPr>
            <a:endParaRPr lang="en-US" altLang="ko-KR" sz="2400" dirty="0"/>
          </a:p>
          <a:p>
            <a:pPr marL="0" indent="0">
              <a:buNone/>
            </a:pPr>
            <a:r>
              <a:rPr lang="en-US" altLang="ko-KR" sz="2400" dirty="0"/>
              <a:t>	//execute kernel on current device</a:t>
            </a:r>
          </a:p>
          <a:p>
            <a:pPr marL="0" indent="0">
              <a:buNone/>
            </a:pPr>
            <a:r>
              <a:rPr lang="en-US" altLang="ko-KR" sz="2400" dirty="0"/>
              <a:t>	kernel&lt;&lt;&lt;</a:t>
            </a:r>
            <a:r>
              <a:rPr lang="en-US" altLang="ko-KR" sz="2400" dirty="0" err="1"/>
              <a:t>grid,block</a:t>
            </a:r>
            <a:r>
              <a:rPr lang="en-US" altLang="ko-KR" sz="2400" dirty="0"/>
              <a:t>&gt;&gt;&gt;(….);</a:t>
            </a:r>
          </a:p>
          <a:p>
            <a:pPr marL="0" indent="0">
              <a:buNone/>
            </a:pPr>
            <a:r>
              <a:rPr lang="en-US" altLang="ko-KR" sz="2400" dirty="0"/>
              <a:t>	//asynchronously transfer data between the host and 	//current device.</a:t>
            </a:r>
          </a:p>
          <a:p>
            <a:pPr marL="0" indent="0">
              <a:buNone/>
            </a:pPr>
            <a:r>
              <a:rPr lang="en-US" altLang="ko-KR" sz="2400" dirty="0"/>
              <a:t>	</a:t>
            </a:r>
            <a:r>
              <a:rPr lang="en-US" altLang="ko-KR" sz="2400" dirty="0" err="1"/>
              <a:t>cudaMemcpyAsync</a:t>
            </a:r>
            <a:r>
              <a:rPr lang="en-US" altLang="ko-KR" sz="2400" dirty="0"/>
              <a:t>(….);</a:t>
            </a:r>
          </a:p>
          <a:p>
            <a:pPr marL="0" indent="0">
              <a:buNone/>
            </a:pPr>
            <a:r>
              <a:rPr lang="en-US" altLang="ko-KR" sz="2400" dirty="0"/>
              <a:t>}</a:t>
            </a:r>
          </a:p>
          <a:p>
            <a:pPr marL="0" indent="0">
              <a:buNone/>
            </a:pPr>
            <a:r>
              <a:rPr lang="en-US" altLang="ko-KR" sz="2400" dirty="0"/>
              <a:t>	</a:t>
            </a:r>
            <a:endParaRPr lang="ko-KR" altLang="en-US" sz="2400" dirty="0"/>
          </a:p>
        </p:txBody>
      </p:sp>
    </p:spTree>
    <p:extLst>
      <p:ext uri="{BB962C8B-B14F-4D97-AF65-F5344CB8AC3E}">
        <p14:creationId xmlns:p14="http://schemas.microsoft.com/office/powerpoint/2010/main" val="580799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Unified Virtual Addressing</a:t>
            </a:r>
            <a:endParaRPr lang="ko-KR" altLang="en-US" dirty="0"/>
          </a:p>
        </p:txBody>
      </p:sp>
      <p:sp>
        <p:nvSpPr>
          <p:cNvPr id="3" name="내용 개체 틀 2"/>
          <p:cNvSpPr>
            <a:spLocks noGrp="1"/>
          </p:cNvSpPr>
          <p:nvPr>
            <p:ph idx="1"/>
          </p:nvPr>
        </p:nvSpPr>
        <p:spPr/>
        <p:txBody>
          <a:bodyPr/>
          <a:lstStyle/>
          <a:p>
            <a:r>
              <a:rPr lang="en-US" altLang="ko-KR" sz="2000" dirty="0"/>
              <a:t>To use UVA, applications must be compiled on a 64-bit architecture with devices of compute capability 2.0 or higher, and CUDA 4.0 or later installed.</a:t>
            </a:r>
            <a:endParaRPr lang="ko-KR" altLang="en-US" sz="2000" dirty="0"/>
          </a:p>
        </p:txBody>
      </p:sp>
      <p:sp>
        <p:nvSpPr>
          <p:cNvPr id="4" name="직사각형 3"/>
          <p:cNvSpPr/>
          <p:nvPr/>
        </p:nvSpPr>
        <p:spPr>
          <a:xfrm>
            <a:off x="1331640" y="3068960"/>
            <a:ext cx="1584176" cy="50405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CPU Memory</a:t>
            </a:r>
            <a:endParaRPr lang="ko-KR" altLang="en-US" dirty="0"/>
          </a:p>
        </p:txBody>
      </p:sp>
      <p:sp>
        <p:nvSpPr>
          <p:cNvPr id="5" name="직사각형 4"/>
          <p:cNvSpPr/>
          <p:nvPr/>
        </p:nvSpPr>
        <p:spPr>
          <a:xfrm>
            <a:off x="2915816" y="3068960"/>
            <a:ext cx="158417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GPU1 Memory</a:t>
            </a:r>
            <a:endParaRPr lang="ko-KR" altLang="en-US" dirty="0"/>
          </a:p>
        </p:txBody>
      </p:sp>
      <p:sp>
        <p:nvSpPr>
          <p:cNvPr id="6" name="직사각형 5"/>
          <p:cNvSpPr/>
          <p:nvPr/>
        </p:nvSpPr>
        <p:spPr>
          <a:xfrm>
            <a:off x="4499992" y="3069256"/>
            <a:ext cx="158417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GPU2 Memory</a:t>
            </a:r>
            <a:endParaRPr lang="ko-KR" altLang="en-US" dirty="0"/>
          </a:p>
        </p:txBody>
      </p:sp>
      <p:sp>
        <p:nvSpPr>
          <p:cNvPr id="7" name="직사각형 6"/>
          <p:cNvSpPr/>
          <p:nvPr/>
        </p:nvSpPr>
        <p:spPr>
          <a:xfrm>
            <a:off x="1475656" y="4437112"/>
            <a:ext cx="1224136" cy="6480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CPU</a:t>
            </a:r>
            <a:endParaRPr lang="ko-KR" altLang="en-US" dirty="0"/>
          </a:p>
        </p:txBody>
      </p:sp>
      <p:sp>
        <p:nvSpPr>
          <p:cNvPr id="8" name="직사각형 7"/>
          <p:cNvSpPr/>
          <p:nvPr/>
        </p:nvSpPr>
        <p:spPr>
          <a:xfrm>
            <a:off x="3095836" y="4423627"/>
            <a:ext cx="1224136"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GPU1</a:t>
            </a:r>
            <a:endParaRPr lang="ko-KR" altLang="en-US" dirty="0"/>
          </a:p>
        </p:txBody>
      </p:sp>
      <p:sp>
        <p:nvSpPr>
          <p:cNvPr id="9" name="직사각형 8"/>
          <p:cNvSpPr/>
          <p:nvPr/>
        </p:nvSpPr>
        <p:spPr>
          <a:xfrm>
            <a:off x="4716016" y="4437112"/>
            <a:ext cx="1224136"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GPU2</a:t>
            </a:r>
            <a:endParaRPr lang="ko-KR" altLang="en-US" dirty="0"/>
          </a:p>
        </p:txBody>
      </p:sp>
      <p:cxnSp>
        <p:nvCxnSpPr>
          <p:cNvPr id="11" name="직선 연결선 10"/>
          <p:cNvCxnSpPr/>
          <p:nvPr/>
        </p:nvCxnSpPr>
        <p:spPr>
          <a:xfrm>
            <a:off x="971600" y="5661248"/>
            <a:ext cx="59766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2123728" y="5085184"/>
            <a:ext cx="0"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3721279" y="5071699"/>
            <a:ext cx="0"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5328084" y="5050935"/>
            <a:ext cx="0"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2123728" y="3573312"/>
            <a:ext cx="0" cy="850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3707904" y="3586797"/>
            <a:ext cx="0" cy="85031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5328084" y="3586796"/>
            <a:ext cx="0" cy="85031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71600" y="5338967"/>
            <a:ext cx="792088" cy="307777"/>
          </a:xfrm>
          <a:prstGeom prst="rect">
            <a:avLst/>
          </a:prstGeom>
          <a:noFill/>
        </p:spPr>
        <p:txBody>
          <a:bodyPr wrap="square" rtlCol="0">
            <a:spAutoFit/>
          </a:bodyPr>
          <a:lstStyle/>
          <a:p>
            <a:r>
              <a:rPr lang="en-US" altLang="ko-KR" sz="1400" dirty="0" err="1">
                <a:latin typeface="+mn-lt"/>
              </a:rPr>
              <a:t>PCIe</a:t>
            </a:r>
            <a:endParaRPr lang="ko-KR" altLang="en-US" sz="1400" dirty="0">
              <a:latin typeface="+mn-lt"/>
            </a:endParaRPr>
          </a:p>
        </p:txBody>
      </p:sp>
      <p:sp>
        <p:nvSpPr>
          <p:cNvPr id="22" name="TextBox 21"/>
          <p:cNvSpPr txBox="1"/>
          <p:nvPr/>
        </p:nvSpPr>
        <p:spPr>
          <a:xfrm>
            <a:off x="1259632" y="2780928"/>
            <a:ext cx="1836204" cy="307777"/>
          </a:xfrm>
          <a:prstGeom prst="rect">
            <a:avLst/>
          </a:prstGeom>
          <a:noFill/>
        </p:spPr>
        <p:txBody>
          <a:bodyPr wrap="square" rtlCol="0">
            <a:spAutoFit/>
          </a:bodyPr>
          <a:lstStyle/>
          <a:p>
            <a:r>
              <a:rPr lang="en-US" altLang="ko-KR" sz="1400" dirty="0">
                <a:latin typeface="+mn-lt"/>
              </a:rPr>
              <a:t>0x0000</a:t>
            </a:r>
            <a:endParaRPr lang="ko-KR" altLang="en-US" sz="1400" dirty="0">
              <a:latin typeface="+mn-lt"/>
            </a:endParaRPr>
          </a:p>
        </p:txBody>
      </p:sp>
      <p:sp>
        <p:nvSpPr>
          <p:cNvPr id="23" name="TextBox 22"/>
          <p:cNvSpPr txBox="1"/>
          <p:nvPr/>
        </p:nvSpPr>
        <p:spPr>
          <a:xfrm>
            <a:off x="5724128" y="2783851"/>
            <a:ext cx="934526" cy="307777"/>
          </a:xfrm>
          <a:prstGeom prst="rect">
            <a:avLst/>
          </a:prstGeom>
          <a:noFill/>
        </p:spPr>
        <p:txBody>
          <a:bodyPr wrap="square" rtlCol="0">
            <a:spAutoFit/>
          </a:bodyPr>
          <a:lstStyle/>
          <a:p>
            <a:r>
              <a:rPr lang="en-US" altLang="ko-KR" sz="1400" dirty="0">
                <a:latin typeface="+mn-lt"/>
              </a:rPr>
              <a:t>0xFFFF</a:t>
            </a:r>
            <a:endParaRPr lang="ko-KR" altLang="en-US" sz="1400" dirty="0">
              <a:latin typeface="+mn-lt"/>
            </a:endParaRPr>
          </a:p>
        </p:txBody>
      </p:sp>
    </p:spTree>
    <p:extLst>
      <p:ext uri="{BB962C8B-B14F-4D97-AF65-F5344CB8AC3E}">
        <p14:creationId xmlns:p14="http://schemas.microsoft.com/office/powerpoint/2010/main" val="2099854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To Check UVA of a device</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err="1"/>
              <a:t>int</a:t>
            </a:r>
            <a:r>
              <a:rPr lang="en-US" altLang="ko-KR" sz="2400" dirty="0"/>
              <a:t> </a:t>
            </a:r>
            <a:r>
              <a:rPr lang="en-US" altLang="ko-KR" sz="2400" dirty="0" err="1"/>
              <a:t>deviceID</a:t>
            </a:r>
            <a:r>
              <a:rPr lang="en-US" altLang="ko-KR" sz="2400" dirty="0"/>
              <a:t>=0;</a:t>
            </a:r>
          </a:p>
          <a:p>
            <a:pPr marL="0" indent="0">
              <a:buNone/>
            </a:pPr>
            <a:r>
              <a:rPr lang="en-US" altLang="ko-KR" sz="2400" dirty="0" err="1"/>
              <a:t>cudaDeviceProp</a:t>
            </a:r>
            <a:r>
              <a:rPr lang="en-US" altLang="ko-KR" sz="2400" dirty="0"/>
              <a:t> prop;</a:t>
            </a:r>
          </a:p>
          <a:p>
            <a:pPr marL="0" indent="0">
              <a:buNone/>
            </a:pPr>
            <a:r>
              <a:rPr lang="en-US" altLang="ko-KR" sz="2400" dirty="0" err="1"/>
              <a:t>cudaGetDeviceProperties</a:t>
            </a:r>
            <a:r>
              <a:rPr lang="en-US" altLang="ko-KR" sz="2400" dirty="0"/>
              <a:t>(&amp;</a:t>
            </a:r>
            <a:r>
              <a:rPr lang="en-US" altLang="ko-KR" sz="2400" dirty="0" err="1"/>
              <a:t>prop,deviceId</a:t>
            </a:r>
            <a:r>
              <a:rPr lang="en-US" altLang="ko-KR" sz="2400" dirty="0"/>
              <a:t>);</a:t>
            </a:r>
          </a:p>
          <a:p>
            <a:pPr marL="0" indent="0">
              <a:buNone/>
            </a:pPr>
            <a:r>
              <a:rPr lang="en-US" altLang="ko-KR" sz="2400" dirty="0" err="1"/>
              <a:t>printf</a:t>
            </a:r>
            <a:r>
              <a:rPr lang="en-US" altLang="ko-KR" sz="2400" dirty="0"/>
              <a:t>(“</a:t>
            </a:r>
            <a:r>
              <a:rPr lang="en-US" altLang="ko-KR" sz="2400" dirty="0" err="1"/>
              <a:t>GPU%d</a:t>
            </a:r>
            <a:r>
              <a:rPr lang="en-US" altLang="ko-KR" sz="2400" dirty="0"/>
              <a:t>: %s unifies addressing \n”,</a:t>
            </a:r>
            <a:r>
              <a:rPr lang="en-US" altLang="ko-KR" sz="2400" dirty="0" err="1"/>
              <a:t>deviceId</a:t>
            </a:r>
            <a:r>
              <a:rPr lang="en-US" altLang="ko-KR" sz="2400" dirty="0"/>
              <a:t>,</a:t>
            </a:r>
          </a:p>
          <a:p>
            <a:pPr marL="0" indent="0">
              <a:buNone/>
            </a:pPr>
            <a:r>
              <a:rPr lang="en-US" altLang="ko-KR" sz="2400" dirty="0"/>
              <a:t>	</a:t>
            </a:r>
            <a:r>
              <a:rPr lang="en-US" altLang="ko-KR" sz="2400" dirty="0" err="1"/>
              <a:t>prop.unifiedAddressing</a:t>
            </a:r>
            <a:r>
              <a:rPr lang="en-US" altLang="ko-KR" sz="2400" dirty="0"/>
              <a:t> ? “supported” : “does not support”);</a:t>
            </a:r>
            <a:endParaRPr lang="ko-KR" altLang="en-US" sz="2400" dirty="0"/>
          </a:p>
        </p:txBody>
      </p:sp>
    </p:spTree>
    <p:extLst>
      <p:ext uri="{BB962C8B-B14F-4D97-AF65-F5344CB8AC3E}">
        <p14:creationId xmlns:p14="http://schemas.microsoft.com/office/powerpoint/2010/main" val="27099036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sample codes</a:t>
            </a:r>
            <a:endParaRPr lang="ko-KR" altLang="en-US" dirty="0"/>
          </a:p>
        </p:txBody>
      </p:sp>
      <p:sp>
        <p:nvSpPr>
          <p:cNvPr id="3" name="내용 개체 틀 2"/>
          <p:cNvSpPr>
            <a:spLocks noGrp="1"/>
          </p:cNvSpPr>
          <p:nvPr>
            <p:ph idx="1"/>
          </p:nvPr>
        </p:nvSpPr>
        <p:spPr/>
        <p:txBody>
          <a:bodyPr/>
          <a:lstStyle/>
          <a:p>
            <a:r>
              <a:rPr lang="en-US" altLang="ko-KR" sz="2400" dirty="0"/>
              <a:t>device 0 : current device, the kernel read global memory from device 1 using the pointer </a:t>
            </a:r>
            <a:r>
              <a:rPr lang="en-US" altLang="ko-KR" sz="2400" dirty="0" err="1"/>
              <a:t>d_src</a:t>
            </a:r>
            <a:r>
              <a:rPr lang="en-US" altLang="ko-KR" sz="2400" dirty="0"/>
              <a:t>[1], writing the result to the current device through the global memory pointer </a:t>
            </a:r>
            <a:r>
              <a:rPr lang="en-US" altLang="ko-KR" sz="2400" dirty="0" err="1"/>
              <a:t>d_rcv</a:t>
            </a:r>
            <a:r>
              <a:rPr lang="en-US" altLang="ko-KR" sz="2400" dirty="0"/>
              <a:t>[0]:</a:t>
            </a:r>
          </a:p>
          <a:p>
            <a:pPr marL="0" indent="0">
              <a:buNone/>
            </a:pPr>
            <a:endParaRPr lang="en-US" altLang="ko-KR" sz="2400" dirty="0"/>
          </a:p>
          <a:p>
            <a:pPr marL="0" indent="0">
              <a:buNone/>
            </a:pPr>
            <a:r>
              <a:rPr lang="en-US" altLang="ko-KR" sz="2400" dirty="0"/>
              <a:t>	</a:t>
            </a:r>
            <a:r>
              <a:rPr lang="en-US" altLang="ko-KR" sz="2400" dirty="0" err="1"/>
              <a:t>cudaSetDevice</a:t>
            </a:r>
            <a:r>
              <a:rPr lang="en-US" altLang="ko-KR" sz="2400"/>
              <a:t>(0);</a:t>
            </a:r>
            <a:endParaRPr lang="en-US" altLang="ko-KR" sz="2400" dirty="0"/>
          </a:p>
          <a:p>
            <a:pPr marL="0" indent="0">
              <a:buNone/>
            </a:pPr>
            <a:r>
              <a:rPr lang="en-US" altLang="ko-KR" sz="2400" dirty="0"/>
              <a:t>	</a:t>
            </a:r>
            <a:r>
              <a:rPr lang="en-US" altLang="ko-KR" sz="2400" dirty="0" err="1"/>
              <a:t>kernelFunction</a:t>
            </a:r>
            <a:r>
              <a:rPr lang="en-US" altLang="ko-KR" sz="2400" dirty="0"/>
              <a:t>&lt;&lt;&lt;grid, block&gt;&gt;&gt;(</a:t>
            </a:r>
            <a:r>
              <a:rPr lang="en-US" altLang="ko-KR" sz="2400" dirty="0" err="1"/>
              <a:t>d_rcv</a:t>
            </a:r>
            <a:r>
              <a:rPr lang="en-US" altLang="ko-KR" sz="2400" dirty="0"/>
              <a:t>[0],</a:t>
            </a:r>
            <a:r>
              <a:rPr lang="en-US" altLang="ko-KR" sz="2400" dirty="0" err="1"/>
              <a:t>d_src</a:t>
            </a:r>
            <a:r>
              <a:rPr lang="en-US" altLang="ko-KR" sz="2400" dirty="0"/>
              <a:t>[1);</a:t>
            </a:r>
          </a:p>
          <a:p>
            <a:pPr marL="0" indent="0">
              <a:buNone/>
            </a:pPr>
            <a:endParaRPr lang="ko-KR" altLang="en-US" dirty="0"/>
          </a:p>
        </p:txBody>
      </p:sp>
    </p:spTree>
    <p:extLst>
      <p:ext uri="{BB962C8B-B14F-4D97-AF65-F5344CB8AC3E}">
        <p14:creationId xmlns:p14="http://schemas.microsoft.com/office/powerpoint/2010/main" val="3048806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Point-To-Point Communication</a:t>
            </a:r>
            <a:endParaRPr lang="ko-KR" altLang="en-US" dirty="0"/>
          </a:p>
        </p:txBody>
      </p:sp>
      <p:sp>
        <p:nvSpPr>
          <p:cNvPr id="4" name="직사각형 3"/>
          <p:cNvSpPr/>
          <p:nvPr/>
        </p:nvSpPr>
        <p:spPr>
          <a:xfrm>
            <a:off x="1691680" y="2708920"/>
            <a:ext cx="1152128"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Compute</a:t>
            </a:r>
            <a:endParaRPr lang="ko-KR" altLang="en-US" dirty="0"/>
          </a:p>
        </p:txBody>
      </p:sp>
      <p:sp>
        <p:nvSpPr>
          <p:cNvPr id="6" name="직사각형 5"/>
          <p:cNvSpPr/>
          <p:nvPr/>
        </p:nvSpPr>
        <p:spPr>
          <a:xfrm>
            <a:off x="1692501" y="4509120"/>
            <a:ext cx="1152128"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Compute</a:t>
            </a:r>
            <a:endParaRPr lang="ko-KR" altLang="en-US" dirty="0"/>
          </a:p>
        </p:txBody>
      </p:sp>
      <p:sp>
        <p:nvSpPr>
          <p:cNvPr id="5" name="TextBox 4"/>
          <p:cNvSpPr txBox="1"/>
          <p:nvPr/>
        </p:nvSpPr>
        <p:spPr>
          <a:xfrm>
            <a:off x="1619672" y="1988840"/>
            <a:ext cx="1224957" cy="369332"/>
          </a:xfrm>
          <a:prstGeom prst="rect">
            <a:avLst/>
          </a:prstGeom>
          <a:noFill/>
        </p:spPr>
        <p:txBody>
          <a:bodyPr wrap="square" rtlCol="0">
            <a:spAutoFit/>
          </a:bodyPr>
          <a:lstStyle/>
          <a:p>
            <a:r>
              <a:rPr lang="en-US" altLang="ko-KR" dirty="0">
                <a:latin typeface="+mn-lt"/>
              </a:rPr>
              <a:t>Process </a:t>
            </a:r>
            <a:r>
              <a:rPr lang="en-US" altLang="ko-KR" dirty="0" err="1">
                <a:latin typeface="+mn-lt"/>
              </a:rPr>
              <a:t>i</a:t>
            </a:r>
            <a:endParaRPr lang="ko-KR" altLang="en-US" dirty="0">
              <a:latin typeface="+mn-lt"/>
            </a:endParaRPr>
          </a:p>
        </p:txBody>
      </p:sp>
      <p:sp>
        <p:nvSpPr>
          <p:cNvPr id="7" name="TextBox 6"/>
          <p:cNvSpPr txBox="1"/>
          <p:nvPr/>
        </p:nvSpPr>
        <p:spPr>
          <a:xfrm>
            <a:off x="1692501" y="4077072"/>
            <a:ext cx="1151307" cy="369332"/>
          </a:xfrm>
          <a:prstGeom prst="rect">
            <a:avLst/>
          </a:prstGeom>
          <a:noFill/>
        </p:spPr>
        <p:txBody>
          <a:bodyPr wrap="square" rtlCol="0">
            <a:spAutoFit/>
          </a:bodyPr>
          <a:lstStyle/>
          <a:p>
            <a:r>
              <a:rPr lang="en-US" altLang="ko-KR" dirty="0">
                <a:latin typeface="+mn-lt"/>
              </a:rPr>
              <a:t>Send to j</a:t>
            </a:r>
            <a:endParaRPr lang="ko-KR" altLang="en-US" dirty="0">
              <a:latin typeface="+mn-lt"/>
            </a:endParaRPr>
          </a:p>
        </p:txBody>
      </p:sp>
      <p:sp>
        <p:nvSpPr>
          <p:cNvPr id="9" name="직사각형 8"/>
          <p:cNvSpPr/>
          <p:nvPr/>
        </p:nvSpPr>
        <p:spPr>
          <a:xfrm>
            <a:off x="4499992" y="2708920"/>
            <a:ext cx="1152128"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Compute</a:t>
            </a:r>
            <a:endParaRPr lang="ko-KR" altLang="en-US" dirty="0"/>
          </a:p>
        </p:txBody>
      </p:sp>
      <p:cxnSp>
        <p:nvCxnSpPr>
          <p:cNvPr id="10" name="직선 연결선 9"/>
          <p:cNvCxnSpPr/>
          <p:nvPr/>
        </p:nvCxnSpPr>
        <p:spPr>
          <a:xfrm>
            <a:off x="4499992" y="3933056"/>
            <a:ext cx="1152128"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44008" y="3933056"/>
            <a:ext cx="792088" cy="369332"/>
          </a:xfrm>
          <a:prstGeom prst="rect">
            <a:avLst/>
          </a:prstGeom>
          <a:noFill/>
        </p:spPr>
        <p:txBody>
          <a:bodyPr wrap="square" rtlCol="0">
            <a:spAutoFit/>
          </a:bodyPr>
          <a:lstStyle/>
          <a:p>
            <a:r>
              <a:rPr lang="en-US" altLang="ko-KR" dirty="0">
                <a:latin typeface="+mn-lt"/>
              </a:rPr>
              <a:t>Wait</a:t>
            </a:r>
            <a:endParaRPr lang="ko-KR" altLang="en-US" dirty="0">
              <a:latin typeface="+mn-lt"/>
            </a:endParaRPr>
          </a:p>
        </p:txBody>
      </p:sp>
      <p:sp>
        <p:nvSpPr>
          <p:cNvPr id="14" name="직사각형 13"/>
          <p:cNvSpPr/>
          <p:nvPr/>
        </p:nvSpPr>
        <p:spPr>
          <a:xfrm>
            <a:off x="4499992" y="4906998"/>
            <a:ext cx="1152128" cy="1172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Compute</a:t>
            </a:r>
            <a:endParaRPr lang="ko-KR" altLang="en-US" dirty="0"/>
          </a:p>
        </p:txBody>
      </p:sp>
      <p:sp>
        <p:nvSpPr>
          <p:cNvPr id="13" name="TextBox 12"/>
          <p:cNvSpPr txBox="1"/>
          <p:nvPr/>
        </p:nvSpPr>
        <p:spPr>
          <a:xfrm>
            <a:off x="4499992" y="4446404"/>
            <a:ext cx="2160240" cy="369332"/>
          </a:xfrm>
          <a:prstGeom prst="rect">
            <a:avLst/>
          </a:prstGeom>
          <a:noFill/>
        </p:spPr>
        <p:txBody>
          <a:bodyPr wrap="square" rtlCol="0">
            <a:spAutoFit/>
          </a:bodyPr>
          <a:lstStyle/>
          <a:p>
            <a:r>
              <a:rPr lang="en-US" altLang="ko-KR" dirty="0">
                <a:latin typeface="+mn-lt"/>
              </a:rPr>
              <a:t>Receive from </a:t>
            </a:r>
            <a:r>
              <a:rPr lang="en-US" altLang="ko-KR" dirty="0" err="1">
                <a:latin typeface="+mn-lt"/>
              </a:rPr>
              <a:t>i</a:t>
            </a:r>
            <a:endParaRPr lang="ko-KR" altLang="en-US" dirty="0">
              <a:latin typeface="+mn-lt"/>
            </a:endParaRPr>
          </a:p>
        </p:txBody>
      </p:sp>
      <p:cxnSp>
        <p:nvCxnSpPr>
          <p:cNvPr id="16" name="직선 화살표 연결선 15"/>
          <p:cNvCxnSpPr>
            <a:endCxn id="13" idx="1"/>
          </p:cNvCxnSpPr>
          <p:nvPr/>
        </p:nvCxnSpPr>
        <p:spPr>
          <a:xfrm>
            <a:off x="2699792" y="4293096"/>
            <a:ext cx="1800200" cy="337974"/>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99992" y="1988840"/>
            <a:ext cx="1224136" cy="369332"/>
          </a:xfrm>
          <a:prstGeom prst="rect">
            <a:avLst/>
          </a:prstGeom>
          <a:noFill/>
        </p:spPr>
        <p:txBody>
          <a:bodyPr wrap="square" rtlCol="0">
            <a:spAutoFit/>
          </a:bodyPr>
          <a:lstStyle/>
          <a:p>
            <a:r>
              <a:rPr lang="en-US" altLang="ko-KR" dirty="0">
                <a:latin typeface="+mn-lt"/>
              </a:rPr>
              <a:t>Process j</a:t>
            </a:r>
            <a:endParaRPr lang="ko-KR" altLang="en-US" dirty="0">
              <a:latin typeface="+mn-lt"/>
            </a:endParaRPr>
          </a:p>
        </p:txBody>
      </p:sp>
      <p:sp>
        <p:nvSpPr>
          <p:cNvPr id="18" name="TextBox 17"/>
          <p:cNvSpPr txBox="1"/>
          <p:nvPr/>
        </p:nvSpPr>
        <p:spPr>
          <a:xfrm>
            <a:off x="6300192" y="2204864"/>
            <a:ext cx="2736304" cy="923330"/>
          </a:xfrm>
          <a:prstGeom prst="rect">
            <a:avLst/>
          </a:prstGeom>
          <a:noFill/>
        </p:spPr>
        <p:txBody>
          <a:bodyPr wrap="square" rtlCol="0">
            <a:spAutoFit/>
          </a:bodyPr>
          <a:lstStyle/>
          <a:p>
            <a:r>
              <a:rPr lang="en-US" altLang="ko-KR" dirty="0"/>
              <a:t>…</a:t>
            </a:r>
          </a:p>
          <a:p>
            <a:r>
              <a:rPr lang="en-US" altLang="ko-KR" dirty="0">
                <a:latin typeface="+mn-lt"/>
              </a:rPr>
              <a:t>if(id==</a:t>
            </a:r>
            <a:r>
              <a:rPr lang="en-US" altLang="ko-KR" dirty="0" err="1">
                <a:latin typeface="+mn-lt"/>
              </a:rPr>
              <a:t>i</a:t>
            </a:r>
            <a:r>
              <a:rPr lang="en-US" altLang="ko-KR" dirty="0">
                <a:latin typeface="+mn-lt"/>
              </a:rPr>
              <a:t>){</a:t>
            </a:r>
          </a:p>
          <a:p>
            <a:r>
              <a:rPr lang="en-US" altLang="ko-KR" dirty="0" err="1">
                <a:latin typeface="+mn-lt"/>
              </a:rPr>
              <a:t>MPI_Send</a:t>
            </a:r>
            <a:r>
              <a:rPr lang="en-US" altLang="ko-KR" dirty="0">
                <a:latin typeface="+mn-lt"/>
              </a:rPr>
              <a:t>(&amp;a,1,MPI_FLOAT</a:t>
            </a:r>
            <a:endParaRPr lang="ko-KR" altLang="en-US" dirty="0">
              <a:latin typeface="+mn-lt"/>
            </a:endParaRPr>
          </a:p>
        </p:txBody>
      </p:sp>
    </p:spTree>
    <p:extLst>
      <p:ext uri="{BB962C8B-B14F-4D97-AF65-F5344CB8AC3E}">
        <p14:creationId xmlns:p14="http://schemas.microsoft.com/office/powerpoint/2010/main" val="2734570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Shared Memory Architecture</a:t>
            </a:r>
            <a:endParaRPr lang="ko-KR" altLang="en-US" dirty="0"/>
          </a:p>
        </p:txBody>
      </p:sp>
      <p:sp>
        <p:nvSpPr>
          <p:cNvPr id="4" name="직사각형 3"/>
          <p:cNvSpPr/>
          <p:nvPr/>
        </p:nvSpPr>
        <p:spPr>
          <a:xfrm>
            <a:off x="1619672" y="3356992"/>
            <a:ext cx="1152128" cy="5040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CPU</a:t>
            </a:r>
            <a:endParaRPr lang="ko-KR" altLang="en-US" dirty="0"/>
          </a:p>
        </p:txBody>
      </p:sp>
      <p:sp>
        <p:nvSpPr>
          <p:cNvPr id="5" name="직사각형 4"/>
          <p:cNvSpPr/>
          <p:nvPr/>
        </p:nvSpPr>
        <p:spPr>
          <a:xfrm>
            <a:off x="3275856" y="4300911"/>
            <a:ext cx="1152128"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a:t>
            </a:r>
            <a:endParaRPr lang="ko-KR" altLang="en-US" dirty="0"/>
          </a:p>
        </p:txBody>
      </p:sp>
      <p:sp>
        <p:nvSpPr>
          <p:cNvPr id="7" name="직사각형 6"/>
          <p:cNvSpPr/>
          <p:nvPr/>
        </p:nvSpPr>
        <p:spPr>
          <a:xfrm>
            <a:off x="4860032" y="3284984"/>
            <a:ext cx="1152128" cy="5040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CPU</a:t>
            </a:r>
            <a:endParaRPr lang="ko-KR" altLang="en-US" dirty="0"/>
          </a:p>
        </p:txBody>
      </p:sp>
      <p:cxnSp>
        <p:nvCxnSpPr>
          <p:cNvPr id="8" name="직선 연결선 7"/>
          <p:cNvCxnSpPr/>
          <p:nvPr/>
        </p:nvCxnSpPr>
        <p:spPr>
          <a:xfrm>
            <a:off x="1259632" y="4045090"/>
            <a:ext cx="496855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3851920" y="4045090"/>
            <a:ext cx="0" cy="250567"/>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2195736" y="3861048"/>
            <a:ext cx="0" cy="18404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5433792" y="3797085"/>
            <a:ext cx="11552" cy="24800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915816" y="3150218"/>
            <a:ext cx="1872208" cy="769441"/>
          </a:xfrm>
          <a:prstGeom prst="rect">
            <a:avLst/>
          </a:prstGeom>
          <a:noFill/>
        </p:spPr>
        <p:txBody>
          <a:bodyPr wrap="square" rtlCol="0">
            <a:spAutoFit/>
          </a:bodyPr>
          <a:lstStyle/>
          <a:p>
            <a:r>
              <a:rPr lang="en-US" altLang="ko-KR" sz="4400" dirty="0">
                <a:latin typeface="+mn-lt"/>
              </a:rPr>
              <a:t>………</a:t>
            </a:r>
            <a:endParaRPr lang="ko-KR" altLang="en-US" sz="4400" dirty="0">
              <a:latin typeface="+mn-lt"/>
            </a:endParaRPr>
          </a:p>
        </p:txBody>
      </p:sp>
    </p:spTree>
    <p:extLst>
      <p:ext uri="{BB962C8B-B14F-4D97-AF65-F5344CB8AC3E}">
        <p14:creationId xmlns:p14="http://schemas.microsoft.com/office/powerpoint/2010/main" val="306057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Titan Supercomputer</a:t>
            </a:r>
            <a:endParaRPr lang="ko-KR"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5" y="1600200"/>
            <a:ext cx="5360204" cy="5192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직선 연결선 4"/>
          <p:cNvCxnSpPr>
            <a:cxnSpLocks/>
          </p:cNvCxnSpPr>
          <p:nvPr/>
        </p:nvCxnSpPr>
        <p:spPr>
          <a:xfrm>
            <a:off x="3707904" y="6021288"/>
            <a:ext cx="237626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640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552996"/>
            <a:ext cx="5328591" cy="5974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직선 연결선 4"/>
          <p:cNvCxnSpPr/>
          <p:nvPr/>
        </p:nvCxnSpPr>
        <p:spPr>
          <a:xfrm>
            <a:off x="2627784" y="6021288"/>
            <a:ext cx="1728192"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46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116632"/>
            <a:ext cx="8229600" cy="960438"/>
          </a:xfrm>
        </p:spPr>
        <p:txBody>
          <a:bodyPr/>
          <a:lstStyle/>
          <a:p>
            <a:r>
              <a:rPr lang="en-US" altLang="ko-KR" dirty="0"/>
              <a:t> Basic MPI API functions</a:t>
            </a:r>
            <a:endParaRPr lang="ko-KR" altLang="en-US" dirty="0"/>
          </a:p>
        </p:txBody>
      </p:sp>
      <p:sp>
        <p:nvSpPr>
          <p:cNvPr id="3" name="내용 개체 틀 2"/>
          <p:cNvSpPr>
            <a:spLocks noGrp="1"/>
          </p:cNvSpPr>
          <p:nvPr>
            <p:ph idx="1"/>
          </p:nvPr>
        </p:nvSpPr>
        <p:spPr>
          <a:xfrm>
            <a:off x="323528" y="908720"/>
            <a:ext cx="8229600" cy="4525963"/>
          </a:xfrm>
        </p:spPr>
        <p:txBody>
          <a:bodyPr/>
          <a:lstStyle/>
          <a:p>
            <a:pPr>
              <a:buFont typeface="Wingdings" panose="05000000000000000000" pitchFamily="2" charset="2"/>
              <a:buChar char="§"/>
            </a:pPr>
            <a:r>
              <a:rPr lang="en-US" altLang="ko-KR" sz="2400" b="1" dirty="0" err="1"/>
              <a:t>int</a:t>
            </a:r>
            <a:r>
              <a:rPr lang="en-US" altLang="ko-KR" sz="2400" b="1" dirty="0"/>
              <a:t> </a:t>
            </a:r>
            <a:r>
              <a:rPr lang="en-US" altLang="ko-KR" sz="2400" b="1" dirty="0" err="1"/>
              <a:t>MPI_init</a:t>
            </a:r>
            <a:r>
              <a:rPr lang="en-US" altLang="ko-KR" sz="2400" b="1" dirty="0"/>
              <a:t>(</a:t>
            </a:r>
            <a:r>
              <a:rPr lang="en-US" altLang="ko-KR" sz="2400" b="1" dirty="0" err="1"/>
              <a:t>int</a:t>
            </a:r>
            <a:r>
              <a:rPr lang="en-US" altLang="ko-KR" sz="2400" b="1" dirty="0"/>
              <a:t> *</a:t>
            </a:r>
            <a:r>
              <a:rPr lang="en-US" altLang="ko-KR" sz="2400" b="1" dirty="0" err="1"/>
              <a:t>argc</a:t>
            </a:r>
            <a:r>
              <a:rPr lang="en-US" altLang="ko-KR" sz="2400" b="1" dirty="0"/>
              <a:t>, char ***</a:t>
            </a:r>
            <a:r>
              <a:rPr lang="en-US" altLang="ko-KR" sz="2400" b="1" dirty="0" err="1"/>
              <a:t>argv</a:t>
            </a:r>
            <a:r>
              <a:rPr lang="en-US" altLang="ko-KR" sz="2400" b="1" dirty="0"/>
              <a:t>)</a:t>
            </a:r>
          </a:p>
          <a:p>
            <a:pPr marL="0" indent="0">
              <a:buNone/>
            </a:pPr>
            <a:r>
              <a:rPr lang="en-US" altLang="ko-KR" dirty="0"/>
              <a:t>	</a:t>
            </a:r>
            <a:r>
              <a:rPr lang="en-US" altLang="ko-KR" sz="2000" dirty="0"/>
              <a:t>Initialize MPI. The </a:t>
            </a:r>
            <a:r>
              <a:rPr lang="en-US" altLang="ko-KR" sz="2000" dirty="0" err="1"/>
              <a:t>argc,argv</a:t>
            </a:r>
            <a:r>
              <a:rPr lang="en-US" altLang="ko-KR" sz="2000" dirty="0"/>
              <a:t> are required only in the C language 	binding, where they are the main program’s arguments.</a:t>
            </a:r>
          </a:p>
          <a:p>
            <a:pPr>
              <a:buFont typeface="Wingdings" panose="05000000000000000000" pitchFamily="2" charset="2"/>
              <a:buChar char="§"/>
            </a:pPr>
            <a:r>
              <a:rPr lang="en-US" altLang="ko-KR" sz="2400" b="1" dirty="0" err="1"/>
              <a:t>int</a:t>
            </a:r>
            <a:r>
              <a:rPr lang="en-US" altLang="ko-KR" sz="2400" b="1" dirty="0"/>
              <a:t> </a:t>
            </a:r>
            <a:r>
              <a:rPr lang="en-US" altLang="ko-KR" sz="2400" b="1" dirty="0" err="1"/>
              <a:t>MPI_Comm_RANK</a:t>
            </a:r>
            <a:r>
              <a:rPr lang="en-US" altLang="ko-KR" sz="2400" b="1" dirty="0"/>
              <a:t>(</a:t>
            </a:r>
            <a:r>
              <a:rPr lang="en-US" altLang="ko-KR" sz="2400" b="1" dirty="0" err="1"/>
              <a:t>MPI_Comm</a:t>
            </a:r>
            <a:r>
              <a:rPr lang="en-US" altLang="ko-KR" sz="2400" b="1" dirty="0"/>
              <a:t> </a:t>
            </a:r>
            <a:r>
              <a:rPr lang="en-US" altLang="ko-KR" sz="2400" b="1" dirty="0" err="1"/>
              <a:t>comm,int</a:t>
            </a:r>
            <a:r>
              <a:rPr lang="en-US" altLang="ko-KR" sz="2400" b="1" dirty="0"/>
              <a:t> *rank)</a:t>
            </a:r>
          </a:p>
          <a:p>
            <a:pPr marL="0" indent="0">
              <a:buNone/>
            </a:pPr>
            <a:r>
              <a:rPr lang="en-US" altLang="ko-KR" dirty="0"/>
              <a:t>	</a:t>
            </a:r>
            <a:r>
              <a:rPr lang="en-US" altLang="ko-KR" sz="2000" dirty="0"/>
              <a:t>Determine the identifier of the current process. </a:t>
            </a:r>
          </a:p>
          <a:p>
            <a:pPr marL="0" indent="0">
              <a:buNone/>
            </a:pPr>
            <a:r>
              <a:rPr lang="en-US" altLang="ko-KR" sz="2000" dirty="0"/>
              <a:t>	IN: </a:t>
            </a:r>
            <a:r>
              <a:rPr lang="en-US" altLang="ko-KR" sz="2000" dirty="0" err="1"/>
              <a:t>comm</a:t>
            </a:r>
            <a:r>
              <a:rPr lang="en-US" altLang="ko-KR" sz="2000" dirty="0"/>
              <a:t>(communicator), OUT: rank(process id in the group of </a:t>
            </a:r>
            <a:r>
              <a:rPr lang="en-US" altLang="ko-KR" sz="2000" dirty="0" err="1"/>
              <a:t>comm</a:t>
            </a:r>
            <a:r>
              <a:rPr lang="en-US" altLang="ko-KR" sz="2000" dirty="0"/>
              <a:t>).</a:t>
            </a:r>
          </a:p>
          <a:p>
            <a:pPr>
              <a:buFont typeface="Wingdings" panose="05000000000000000000" pitchFamily="2" charset="2"/>
              <a:buChar char="§"/>
            </a:pPr>
            <a:r>
              <a:rPr lang="en-US" altLang="ko-KR" sz="2400" b="1" dirty="0" err="1"/>
              <a:t>int</a:t>
            </a:r>
            <a:r>
              <a:rPr lang="en-US" altLang="ko-KR" sz="2400" b="1" dirty="0"/>
              <a:t> </a:t>
            </a:r>
            <a:r>
              <a:rPr lang="en-US" altLang="ko-KR" sz="2400" b="1" dirty="0" err="1"/>
              <a:t>MPI_Comm_SIZE</a:t>
            </a:r>
            <a:r>
              <a:rPr lang="en-US" altLang="ko-KR" sz="2400" b="1" dirty="0"/>
              <a:t>(</a:t>
            </a:r>
            <a:r>
              <a:rPr lang="en-US" altLang="ko-KR" sz="2400" b="1" dirty="0" err="1"/>
              <a:t>MPI_Comm</a:t>
            </a:r>
            <a:r>
              <a:rPr lang="en-US" altLang="ko-KR" sz="2400" b="1" dirty="0"/>
              <a:t> </a:t>
            </a:r>
            <a:r>
              <a:rPr lang="en-US" altLang="ko-KR" sz="2400" b="1" dirty="0" err="1"/>
              <a:t>comm,int</a:t>
            </a:r>
            <a:r>
              <a:rPr lang="en-US" altLang="ko-KR" sz="2400" b="1" dirty="0"/>
              <a:t> *size)</a:t>
            </a:r>
          </a:p>
          <a:p>
            <a:pPr marL="0" indent="0">
              <a:buNone/>
            </a:pPr>
            <a:r>
              <a:rPr lang="en-US" altLang="ko-KR" dirty="0"/>
              <a:t>	</a:t>
            </a:r>
            <a:r>
              <a:rPr lang="en-US" altLang="ko-KR" sz="2000" dirty="0"/>
              <a:t>Determine the number of processes in a computation.</a:t>
            </a:r>
          </a:p>
          <a:p>
            <a:pPr>
              <a:buFont typeface="Wingdings" panose="05000000000000000000" pitchFamily="2" charset="2"/>
              <a:buChar char="§"/>
            </a:pPr>
            <a:r>
              <a:rPr lang="en-US" altLang="ko-KR" sz="2400" b="1" dirty="0" err="1"/>
              <a:t>int</a:t>
            </a:r>
            <a:r>
              <a:rPr lang="en-US" altLang="ko-KR" sz="2400" b="1" dirty="0"/>
              <a:t> </a:t>
            </a:r>
            <a:r>
              <a:rPr lang="en-US" altLang="ko-KR" sz="2400" b="1" dirty="0" err="1"/>
              <a:t>MPI_Comm_abort</a:t>
            </a:r>
            <a:r>
              <a:rPr lang="en-US" altLang="ko-KR" sz="2400" b="1" dirty="0"/>
              <a:t>(</a:t>
            </a:r>
            <a:r>
              <a:rPr lang="en-US" altLang="ko-KR" sz="2400" b="1" dirty="0" err="1"/>
              <a:t>MPI_Comm</a:t>
            </a:r>
            <a:r>
              <a:rPr lang="en-US" altLang="ko-KR" sz="2400" b="1" dirty="0"/>
              <a:t> </a:t>
            </a:r>
            <a:r>
              <a:rPr lang="en-US" altLang="ko-KR" sz="2400" b="1" dirty="0" err="1"/>
              <a:t>comm</a:t>
            </a:r>
            <a:r>
              <a:rPr lang="en-US" altLang="ko-KR" sz="2400" b="1" dirty="0"/>
              <a:t>)</a:t>
            </a:r>
          </a:p>
          <a:p>
            <a:pPr marL="0" indent="0">
              <a:buNone/>
            </a:pPr>
            <a:r>
              <a:rPr lang="en-US" altLang="ko-KR" sz="2400" dirty="0"/>
              <a:t>	</a:t>
            </a:r>
            <a:r>
              <a:rPr lang="en-US" altLang="ko-KR" sz="2000" dirty="0"/>
              <a:t>Terminate MPI communication connection with an error flag.</a:t>
            </a:r>
          </a:p>
          <a:p>
            <a:pPr>
              <a:buFont typeface="Wingdings" panose="05000000000000000000" pitchFamily="2" charset="2"/>
              <a:buChar char="§"/>
            </a:pPr>
            <a:r>
              <a:rPr lang="en-US" altLang="ko-KR" sz="2400" b="1" dirty="0" err="1"/>
              <a:t>int</a:t>
            </a:r>
            <a:r>
              <a:rPr lang="en-US" altLang="ko-KR" sz="2400" b="1" dirty="0"/>
              <a:t> MPI-Finalize()</a:t>
            </a:r>
          </a:p>
          <a:p>
            <a:pPr marL="457200" lvl="1" indent="0">
              <a:buNone/>
            </a:pPr>
            <a:r>
              <a:rPr lang="en-US" altLang="ko-KR" sz="2000" dirty="0"/>
              <a:t>	Ending an MPI application and close all resources.</a:t>
            </a:r>
          </a:p>
          <a:p>
            <a:pPr>
              <a:buFont typeface="Wingdings" panose="05000000000000000000" pitchFamily="2" charset="2"/>
              <a:buChar char="§"/>
            </a:pPr>
            <a:endParaRPr lang="ko-KR" altLang="en-US" sz="2400" dirty="0"/>
          </a:p>
        </p:txBody>
      </p:sp>
    </p:spTree>
    <p:extLst>
      <p:ext uri="{BB962C8B-B14F-4D97-AF65-F5344CB8AC3E}">
        <p14:creationId xmlns:p14="http://schemas.microsoft.com/office/powerpoint/2010/main" val="906869392"/>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17498</TotalTime>
  <Words>1854</Words>
  <Application>Microsoft Office PowerPoint</Application>
  <PresentationFormat>화면 슬라이드 쇼(4:3)</PresentationFormat>
  <Paragraphs>495</Paragraphs>
  <Slides>49</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49</vt:i4>
      </vt:variant>
    </vt:vector>
  </HeadingPairs>
  <TitlesOfParts>
    <vt:vector size="56" baseType="lpstr">
      <vt:lpstr>굴림</vt:lpstr>
      <vt:lpstr>맑은 고딕</vt:lpstr>
      <vt:lpstr>Arial</vt:lpstr>
      <vt:lpstr>Tw Cen MT</vt:lpstr>
      <vt:lpstr>Wingdings</vt:lpstr>
      <vt:lpstr>Wingdings 3</vt:lpstr>
      <vt:lpstr>심플 테마</vt:lpstr>
      <vt:lpstr>Lecture 17  CUDA and MPI</vt:lpstr>
      <vt:lpstr>Guideline of Term Project Report</vt:lpstr>
      <vt:lpstr>MPI</vt:lpstr>
      <vt:lpstr>Distributed Memory Architecture</vt:lpstr>
      <vt:lpstr>Point-To-Point Communication</vt:lpstr>
      <vt:lpstr>Shared Memory Architecture</vt:lpstr>
      <vt:lpstr>Titan Supercomputer</vt:lpstr>
      <vt:lpstr>PowerPoint 프레젠테이션</vt:lpstr>
      <vt:lpstr> Basic MPI API functions</vt:lpstr>
      <vt:lpstr>MPI Communicator</vt:lpstr>
      <vt:lpstr>MPI Rank</vt:lpstr>
      <vt:lpstr>Satisfiability Test of a Logic Circuit</vt:lpstr>
      <vt:lpstr>example[2] </vt:lpstr>
      <vt:lpstr>MPI_Finalize()</vt:lpstr>
      <vt:lpstr>Data Types Required By the MPI Standard</vt:lpstr>
      <vt:lpstr>Point-To-Point Communication</vt:lpstr>
      <vt:lpstr>Point-to-Point Communication</vt:lpstr>
      <vt:lpstr>Basic MPI API functions MPI_Send()</vt:lpstr>
      <vt:lpstr>Basic MPI API function MPI_Recv()</vt:lpstr>
      <vt:lpstr>Deadlock Example1 [2]</vt:lpstr>
      <vt:lpstr>Deadlock Example2 [2]</vt:lpstr>
      <vt:lpstr>Other  Synchronous Communication Modes</vt:lpstr>
      <vt:lpstr>Non Blocking Communication</vt:lpstr>
      <vt:lpstr>MPI_Reduce()</vt:lpstr>
      <vt:lpstr>Reduction Operator in MPI</vt:lpstr>
      <vt:lpstr>MPI_Sendrecv()</vt:lpstr>
      <vt:lpstr>MPI_Barrier()</vt:lpstr>
      <vt:lpstr>Collective Communications</vt:lpstr>
      <vt:lpstr>MPI_Bcast( )</vt:lpstr>
      <vt:lpstr>MPI_Bcast and _Scatter</vt:lpstr>
      <vt:lpstr>MPI_Abort()</vt:lpstr>
      <vt:lpstr>SPMD MPI program[4]</vt:lpstr>
      <vt:lpstr>MPI example(simpleMPI.c)</vt:lpstr>
      <vt:lpstr>compile simpleMPI.c</vt:lpstr>
      <vt:lpstr>Communicators and Group</vt:lpstr>
      <vt:lpstr>MPI and CUDA</vt:lpstr>
      <vt:lpstr>CUDA-aware MPI</vt:lpstr>
      <vt:lpstr>CPU Affinity</vt:lpstr>
      <vt:lpstr>GPU-to GPU Data Transfer</vt:lpstr>
      <vt:lpstr>GPU-to-GPU communication with MPI[3]</vt:lpstr>
      <vt:lpstr>GPU-to-GPU communication with  CUDA-aware MPI[3]</vt:lpstr>
      <vt:lpstr>Multi-GPU System</vt:lpstr>
      <vt:lpstr>K Computer[RIKEN]</vt:lpstr>
      <vt:lpstr>Intercpnnection of K-Computer</vt:lpstr>
      <vt:lpstr>Executing on Multiple GPUs</vt:lpstr>
      <vt:lpstr>Set  a device</vt:lpstr>
      <vt:lpstr>Unified Virtual Addressing</vt:lpstr>
      <vt:lpstr>To Check UVA of a device</vt:lpstr>
      <vt:lpstr>sample codes</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1224</cp:revision>
  <cp:lastPrinted>2016-05-24T00:55:01Z</cp:lastPrinted>
  <dcterms:created xsi:type="dcterms:W3CDTF">2009-02-06T01:28:03Z</dcterms:created>
  <dcterms:modified xsi:type="dcterms:W3CDTF">2017-06-14T13:26:15Z</dcterms:modified>
</cp:coreProperties>
</file>