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0"/>
  </p:notesMasterIdLst>
  <p:handoutMasterIdLst>
    <p:handoutMasterId r:id="rId71"/>
  </p:handoutMasterIdLst>
  <p:sldIdLst>
    <p:sldId id="282" r:id="rId2"/>
    <p:sldId id="294" r:id="rId3"/>
    <p:sldId id="365" r:id="rId4"/>
    <p:sldId id="284" r:id="rId5"/>
    <p:sldId id="307" r:id="rId6"/>
    <p:sldId id="305" r:id="rId7"/>
    <p:sldId id="306" r:id="rId8"/>
    <p:sldId id="304" r:id="rId9"/>
    <p:sldId id="285" r:id="rId10"/>
    <p:sldId id="286" r:id="rId11"/>
    <p:sldId id="295" r:id="rId12"/>
    <p:sldId id="359" r:id="rId13"/>
    <p:sldId id="360" r:id="rId14"/>
    <p:sldId id="361" r:id="rId15"/>
    <p:sldId id="297" r:id="rId16"/>
    <p:sldId id="298" r:id="rId17"/>
    <p:sldId id="366" r:id="rId18"/>
    <p:sldId id="299" r:id="rId19"/>
    <p:sldId id="362" r:id="rId20"/>
    <p:sldId id="367" r:id="rId21"/>
    <p:sldId id="308" r:id="rId22"/>
    <p:sldId id="330" r:id="rId23"/>
    <p:sldId id="310" r:id="rId24"/>
    <p:sldId id="312" r:id="rId25"/>
    <p:sldId id="311" r:id="rId26"/>
    <p:sldId id="358" r:id="rId27"/>
    <p:sldId id="313" r:id="rId28"/>
    <p:sldId id="363" r:id="rId29"/>
    <p:sldId id="329" r:id="rId30"/>
    <p:sldId id="314" r:id="rId31"/>
    <p:sldId id="315" r:id="rId32"/>
    <p:sldId id="316" r:id="rId33"/>
    <p:sldId id="333" r:id="rId34"/>
    <p:sldId id="332" r:id="rId35"/>
    <p:sldId id="334" r:id="rId36"/>
    <p:sldId id="317" r:id="rId37"/>
    <p:sldId id="318" r:id="rId38"/>
    <p:sldId id="319" r:id="rId39"/>
    <p:sldId id="323" r:id="rId40"/>
    <p:sldId id="325" r:id="rId41"/>
    <p:sldId id="324" r:id="rId42"/>
    <p:sldId id="326" r:id="rId43"/>
    <p:sldId id="327" r:id="rId44"/>
    <p:sldId id="341" r:id="rId45"/>
    <p:sldId id="335" r:id="rId46"/>
    <p:sldId id="337" r:id="rId47"/>
    <p:sldId id="338" r:id="rId48"/>
    <p:sldId id="339" r:id="rId49"/>
    <p:sldId id="340" r:id="rId50"/>
    <p:sldId id="368" r:id="rId51"/>
    <p:sldId id="336" r:id="rId52"/>
    <p:sldId id="342" r:id="rId53"/>
    <p:sldId id="369" r:id="rId54"/>
    <p:sldId id="343" r:id="rId55"/>
    <p:sldId id="344" r:id="rId56"/>
    <p:sldId id="345" r:id="rId57"/>
    <p:sldId id="351" r:id="rId58"/>
    <p:sldId id="346" r:id="rId59"/>
    <p:sldId id="348" r:id="rId60"/>
    <p:sldId id="370" r:id="rId61"/>
    <p:sldId id="371" r:id="rId62"/>
    <p:sldId id="352" r:id="rId63"/>
    <p:sldId id="349" r:id="rId64"/>
    <p:sldId id="350" r:id="rId65"/>
    <p:sldId id="353" r:id="rId66"/>
    <p:sldId id="354" r:id="rId67"/>
    <p:sldId id="355" r:id="rId68"/>
    <p:sldId id="364" r:id="rId69"/>
  </p:sldIdLst>
  <p:sldSz cx="9144000" cy="6858000" type="screen4x3"/>
  <p:notesSz cx="9874250" cy="6797675"/>
  <p:defaultTextStyle>
    <a:defPPr>
      <a:defRPr lang="en-US"/>
    </a:defPPr>
    <a:lvl1pPr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1pPr>
    <a:lvl2pPr marL="4572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2pPr>
    <a:lvl3pPr marL="9144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3pPr>
    <a:lvl4pPr marL="13716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4pPr>
    <a:lvl5pPr marL="18288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5pPr>
    <a:lvl6pPr marL="2286000" algn="l" defTabSz="914400" rtl="0" eaLnBrk="1" latinLnBrk="1" hangingPunct="1">
      <a:defRPr kumimoji="1" kern="1200">
        <a:solidFill>
          <a:schemeClr val="tx1"/>
        </a:solidFill>
        <a:latin typeface="굴림" pitchFamily="50" charset="-127"/>
        <a:ea typeface="굴림" pitchFamily="50" charset="-127"/>
        <a:cs typeface="+mn-cs"/>
      </a:defRPr>
    </a:lvl6pPr>
    <a:lvl7pPr marL="2743200" algn="l" defTabSz="914400" rtl="0" eaLnBrk="1" latinLnBrk="1" hangingPunct="1">
      <a:defRPr kumimoji="1" kern="1200">
        <a:solidFill>
          <a:schemeClr val="tx1"/>
        </a:solidFill>
        <a:latin typeface="굴림" pitchFamily="50" charset="-127"/>
        <a:ea typeface="굴림" pitchFamily="50" charset="-127"/>
        <a:cs typeface="+mn-cs"/>
      </a:defRPr>
    </a:lvl7pPr>
    <a:lvl8pPr marL="3200400" algn="l" defTabSz="914400" rtl="0" eaLnBrk="1" latinLnBrk="1" hangingPunct="1">
      <a:defRPr kumimoji="1" kern="1200">
        <a:solidFill>
          <a:schemeClr val="tx1"/>
        </a:solidFill>
        <a:latin typeface="굴림" pitchFamily="50" charset="-127"/>
        <a:ea typeface="굴림" pitchFamily="50" charset="-127"/>
        <a:cs typeface="+mn-cs"/>
      </a:defRPr>
    </a:lvl8pPr>
    <a:lvl9pPr marL="3657600" algn="l" defTabSz="914400" rtl="0" eaLnBrk="1" latinLnBrk="1" hangingPunct="1">
      <a:defRPr kumimoji="1" kern="1200">
        <a:solidFill>
          <a:schemeClr val="tx1"/>
        </a:solidFill>
        <a:latin typeface="굴림" pitchFamily="50" charset="-127"/>
        <a:ea typeface="굴림" pitchFamily="50" charset="-127"/>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7176" autoAdjust="0"/>
  </p:normalViewPr>
  <p:slideViewPr>
    <p:cSldViewPr>
      <p:cViewPr varScale="1">
        <p:scale>
          <a:sx n="114" d="100"/>
          <a:sy n="114" d="100"/>
        </p:scale>
        <p:origin x="1506" y="132"/>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24259"/>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microsoft.com/office/2015/10/relationships/revisionInfo" Target="revisionInfo.xml"/><Relationship Id="rId7" Type="http://schemas.openxmlformats.org/officeDocument/2006/relationships/slide" Target="slides/slide6.xml"/><Relationship Id="rId71"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notesMaster" Target="notesMasters/notesMaster1.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1"/>
            <a:ext cx="4279918" cy="339884"/>
          </a:xfrm>
          <a:prstGeom prst="rect">
            <a:avLst/>
          </a:prstGeom>
        </p:spPr>
        <p:txBody>
          <a:bodyPr vert="horz" lIns="91440" tIns="45720" rIns="91440" bIns="45720" rtlCol="0"/>
          <a:lstStyle>
            <a:lvl1pPr algn="l">
              <a:defRPr sz="1200"/>
            </a:lvl1pPr>
          </a:lstStyle>
          <a:p>
            <a:endParaRPr lang="ko-KR" altLang="en-US" dirty="0"/>
          </a:p>
        </p:txBody>
      </p:sp>
      <p:sp>
        <p:nvSpPr>
          <p:cNvPr id="3" name="날짜 개체 틀 2"/>
          <p:cNvSpPr>
            <a:spLocks noGrp="1"/>
          </p:cNvSpPr>
          <p:nvPr>
            <p:ph type="dt" sz="quarter" idx="1"/>
          </p:nvPr>
        </p:nvSpPr>
        <p:spPr>
          <a:xfrm>
            <a:off x="5592027" y="1"/>
            <a:ext cx="4279918" cy="339884"/>
          </a:xfrm>
          <a:prstGeom prst="rect">
            <a:avLst/>
          </a:prstGeom>
        </p:spPr>
        <p:txBody>
          <a:bodyPr vert="horz" lIns="91440" tIns="45720" rIns="91440" bIns="45720" rtlCol="0"/>
          <a:lstStyle>
            <a:lvl1pPr algn="r">
              <a:defRPr sz="1200"/>
            </a:lvl1pPr>
          </a:lstStyle>
          <a:p>
            <a:fld id="{0958D145-3F61-4970-8B92-DDA610F3EB4F}" type="datetimeFigureOut">
              <a:rPr lang="ko-KR" altLang="en-US" smtClean="0"/>
              <a:t>2017-06-14</a:t>
            </a:fld>
            <a:endParaRPr lang="ko-KR" altLang="en-US" dirty="0"/>
          </a:p>
        </p:txBody>
      </p:sp>
      <p:sp>
        <p:nvSpPr>
          <p:cNvPr id="4" name="바닥글 개체 틀 3"/>
          <p:cNvSpPr>
            <a:spLocks noGrp="1"/>
          </p:cNvSpPr>
          <p:nvPr>
            <p:ph type="ftr" sz="quarter" idx="2"/>
          </p:nvPr>
        </p:nvSpPr>
        <p:spPr>
          <a:xfrm>
            <a:off x="0" y="6456700"/>
            <a:ext cx="4279918" cy="339884"/>
          </a:xfrm>
          <a:prstGeom prst="rect">
            <a:avLst/>
          </a:prstGeom>
        </p:spPr>
        <p:txBody>
          <a:bodyPr vert="horz" lIns="91440" tIns="45720" rIns="91440" bIns="45720" rtlCol="0" anchor="b"/>
          <a:lstStyle>
            <a:lvl1pPr algn="l">
              <a:defRPr sz="1200"/>
            </a:lvl1pPr>
          </a:lstStyle>
          <a:p>
            <a:endParaRPr lang="ko-KR" altLang="en-US" dirty="0"/>
          </a:p>
        </p:txBody>
      </p:sp>
      <p:sp>
        <p:nvSpPr>
          <p:cNvPr id="5" name="슬라이드 번호 개체 틀 4"/>
          <p:cNvSpPr>
            <a:spLocks noGrp="1"/>
          </p:cNvSpPr>
          <p:nvPr>
            <p:ph type="sldNum" sz="quarter" idx="3"/>
          </p:nvPr>
        </p:nvSpPr>
        <p:spPr>
          <a:xfrm>
            <a:off x="5592027" y="6456700"/>
            <a:ext cx="4279918" cy="339884"/>
          </a:xfrm>
          <a:prstGeom prst="rect">
            <a:avLst/>
          </a:prstGeom>
        </p:spPr>
        <p:txBody>
          <a:bodyPr vert="horz" lIns="91440" tIns="45720" rIns="91440" bIns="45720" rtlCol="0" anchor="b"/>
          <a:lstStyle>
            <a:lvl1pPr algn="r">
              <a:defRPr sz="1200"/>
            </a:lvl1pPr>
          </a:lstStyle>
          <a:p>
            <a:fld id="{B53206F8-01DD-4630-9B7B-A163676797E7}" type="slidenum">
              <a:rPr lang="ko-KR" altLang="en-US" smtClean="0"/>
              <a:t>‹#›</a:t>
            </a:fld>
            <a:endParaRPr lang="ko-KR" altLang="en-US" dirty="0"/>
          </a:p>
        </p:txBody>
      </p:sp>
    </p:spTree>
    <p:extLst>
      <p:ext uri="{BB962C8B-B14F-4D97-AF65-F5344CB8AC3E}">
        <p14:creationId xmlns:p14="http://schemas.microsoft.com/office/powerpoint/2010/main" val="280393678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1"/>
            <a:ext cx="4279918" cy="339884"/>
          </a:xfrm>
          <a:prstGeom prst="rect">
            <a:avLst/>
          </a:prstGeom>
        </p:spPr>
        <p:txBody>
          <a:bodyPr vert="horz" lIns="91440" tIns="45720" rIns="91440" bIns="45720" rtlCol="0"/>
          <a:lstStyle>
            <a:lvl1pPr algn="l" fontAlgn="auto" latinLnBrk="0">
              <a:spcBef>
                <a:spcPts val="0"/>
              </a:spcBef>
              <a:spcAft>
                <a:spcPts val="0"/>
              </a:spcAft>
              <a:defRPr kumimoji="0" sz="1200">
                <a:latin typeface="+mn-lt"/>
                <a:ea typeface="+mn-ea"/>
              </a:defRPr>
            </a:lvl1pPr>
          </a:lstStyle>
          <a:p>
            <a:pPr>
              <a:defRPr/>
            </a:pPr>
            <a:endParaRPr lang="ko-KR" altLang="en-US" dirty="0"/>
          </a:p>
        </p:txBody>
      </p:sp>
      <p:sp>
        <p:nvSpPr>
          <p:cNvPr id="3" name="날짜 개체 틀 2"/>
          <p:cNvSpPr>
            <a:spLocks noGrp="1"/>
          </p:cNvSpPr>
          <p:nvPr>
            <p:ph type="dt" idx="1"/>
          </p:nvPr>
        </p:nvSpPr>
        <p:spPr>
          <a:xfrm>
            <a:off x="5592027" y="1"/>
            <a:ext cx="4279918" cy="339884"/>
          </a:xfrm>
          <a:prstGeom prst="rect">
            <a:avLst/>
          </a:prstGeom>
        </p:spPr>
        <p:txBody>
          <a:bodyPr vert="horz" lIns="91440" tIns="45720" rIns="91440" bIns="45720" rtlCol="0"/>
          <a:lstStyle>
            <a:lvl1pPr algn="r" fontAlgn="auto" latinLnBrk="0">
              <a:spcBef>
                <a:spcPts val="0"/>
              </a:spcBef>
              <a:spcAft>
                <a:spcPts val="0"/>
              </a:spcAft>
              <a:defRPr kumimoji="0" sz="1200">
                <a:latin typeface="+mn-lt"/>
                <a:ea typeface="+mn-ea"/>
              </a:defRPr>
            </a:lvl1pPr>
          </a:lstStyle>
          <a:p>
            <a:pPr>
              <a:defRPr/>
            </a:pPr>
            <a:fld id="{993E914D-5292-4E0C-9A21-703CD46AEF85}" type="datetimeFigureOut">
              <a:rPr lang="ko-KR" altLang="en-US"/>
              <a:pPr>
                <a:defRPr/>
              </a:pPr>
              <a:t>2017-06-14</a:t>
            </a:fld>
            <a:endParaRPr lang="ko-KR" altLang="en-US" dirty="0"/>
          </a:p>
        </p:txBody>
      </p:sp>
      <p:sp>
        <p:nvSpPr>
          <p:cNvPr id="4" name="슬라이드 이미지 개체 틀 3"/>
          <p:cNvSpPr>
            <a:spLocks noGrp="1" noRot="1" noChangeAspect="1"/>
          </p:cNvSpPr>
          <p:nvPr>
            <p:ph type="sldImg" idx="2"/>
          </p:nvPr>
        </p:nvSpPr>
        <p:spPr>
          <a:xfrm>
            <a:off x="3238500" y="509588"/>
            <a:ext cx="3397250" cy="2549525"/>
          </a:xfrm>
          <a:prstGeom prst="rect">
            <a:avLst/>
          </a:prstGeom>
          <a:noFill/>
          <a:ln w="12700">
            <a:solidFill>
              <a:prstClr val="black"/>
            </a:solidFill>
          </a:ln>
        </p:spPr>
        <p:txBody>
          <a:bodyPr vert="horz" lIns="91440" tIns="45720" rIns="91440" bIns="45720" rtlCol="0" anchor="ctr"/>
          <a:lstStyle/>
          <a:p>
            <a:pPr lvl="0"/>
            <a:endParaRPr lang="ko-KR" altLang="en-US" noProof="0" dirty="0"/>
          </a:p>
        </p:txBody>
      </p:sp>
      <p:sp>
        <p:nvSpPr>
          <p:cNvPr id="5" name="슬라이드 노트 개체 틀 4"/>
          <p:cNvSpPr>
            <a:spLocks noGrp="1"/>
          </p:cNvSpPr>
          <p:nvPr>
            <p:ph type="body" sz="quarter" idx="3"/>
          </p:nvPr>
        </p:nvSpPr>
        <p:spPr>
          <a:xfrm>
            <a:off x="986965" y="3229444"/>
            <a:ext cx="7900322" cy="3058953"/>
          </a:xfrm>
          <a:prstGeom prst="rect">
            <a:avLst/>
          </a:prstGeom>
        </p:spPr>
        <p:txBody>
          <a:bodyPr vert="horz" lIns="91440" tIns="45720" rIns="91440" bIns="45720" rtlCol="0">
            <a:normAutofit/>
          </a:bodyPr>
          <a:lstStyle/>
          <a:p>
            <a:pPr lvl="0"/>
            <a:r>
              <a:rPr lang="ko-KR" altLang="en-US" noProof="0"/>
              <a:t>마스터 텍스트 스타일을 편집합니다</a:t>
            </a:r>
          </a:p>
          <a:p>
            <a:pPr lvl="1"/>
            <a:r>
              <a:rPr lang="ko-KR" altLang="en-US" noProof="0"/>
              <a:t>둘째 수준</a:t>
            </a:r>
          </a:p>
          <a:p>
            <a:pPr lvl="2"/>
            <a:r>
              <a:rPr lang="ko-KR" altLang="en-US" noProof="0"/>
              <a:t>셋째 수준</a:t>
            </a:r>
          </a:p>
          <a:p>
            <a:pPr lvl="3"/>
            <a:r>
              <a:rPr lang="ko-KR" altLang="en-US" noProof="0"/>
              <a:t>넷째 수준</a:t>
            </a:r>
          </a:p>
          <a:p>
            <a:pPr lvl="4"/>
            <a:r>
              <a:rPr lang="ko-KR" altLang="en-US" noProof="0"/>
              <a:t>다섯째 수준</a:t>
            </a:r>
          </a:p>
        </p:txBody>
      </p:sp>
      <p:sp>
        <p:nvSpPr>
          <p:cNvPr id="6" name="바닥글 개체 틀 5"/>
          <p:cNvSpPr>
            <a:spLocks noGrp="1"/>
          </p:cNvSpPr>
          <p:nvPr>
            <p:ph type="ftr" sz="quarter" idx="4"/>
          </p:nvPr>
        </p:nvSpPr>
        <p:spPr>
          <a:xfrm>
            <a:off x="0" y="6456700"/>
            <a:ext cx="4279918" cy="339884"/>
          </a:xfrm>
          <a:prstGeom prst="rect">
            <a:avLst/>
          </a:prstGeom>
        </p:spPr>
        <p:txBody>
          <a:bodyPr vert="horz" lIns="91440" tIns="45720" rIns="91440" bIns="45720" rtlCol="0" anchor="b"/>
          <a:lstStyle>
            <a:lvl1pPr algn="l" fontAlgn="auto" latinLnBrk="0">
              <a:spcBef>
                <a:spcPts val="0"/>
              </a:spcBef>
              <a:spcAft>
                <a:spcPts val="0"/>
              </a:spcAft>
              <a:defRPr kumimoji="0" sz="1200">
                <a:latin typeface="+mn-lt"/>
                <a:ea typeface="+mn-ea"/>
              </a:defRPr>
            </a:lvl1pPr>
          </a:lstStyle>
          <a:p>
            <a:pPr>
              <a:defRPr/>
            </a:pPr>
            <a:endParaRPr lang="ko-KR" altLang="en-US" dirty="0"/>
          </a:p>
        </p:txBody>
      </p:sp>
      <p:sp>
        <p:nvSpPr>
          <p:cNvPr id="7" name="슬라이드 번호 개체 틀 6"/>
          <p:cNvSpPr>
            <a:spLocks noGrp="1"/>
          </p:cNvSpPr>
          <p:nvPr>
            <p:ph type="sldNum" sz="quarter" idx="5"/>
          </p:nvPr>
        </p:nvSpPr>
        <p:spPr>
          <a:xfrm>
            <a:off x="5592027" y="6456700"/>
            <a:ext cx="4279918" cy="339884"/>
          </a:xfrm>
          <a:prstGeom prst="rect">
            <a:avLst/>
          </a:prstGeom>
        </p:spPr>
        <p:txBody>
          <a:bodyPr vert="horz" lIns="91440" tIns="45720" rIns="91440" bIns="45720" rtlCol="0" anchor="b"/>
          <a:lstStyle>
            <a:lvl1pPr algn="r" fontAlgn="auto" latinLnBrk="0">
              <a:spcBef>
                <a:spcPts val="0"/>
              </a:spcBef>
              <a:spcAft>
                <a:spcPts val="0"/>
              </a:spcAft>
              <a:defRPr kumimoji="0" sz="1200">
                <a:latin typeface="+mn-lt"/>
                <a:ea typeface="+mn-ea"/>
              </a:defRPr>
            </a:lvl1pPr>
          </a:lstStyle>
          <a:p>
            <a:pPr>
              <a:defRPr/>
            </a:pPr>
            <a:fld id="{19EA3ECF-0238-4ED3-94B0-5264E6F3A85D}" type="slidenum">
              <a:rPr lang="ko-KR" altLang="en-US"/>
              <a:pPr>
                <a:defRPr/>
              </a:pPr>
              <a:t>‹#›</a:t>
            </a:fld>
            <a:endParaRPr lang="ko-KR" altLang="en-US" dirty="0"/>
          </a:p>
        </p:txBody>
      </p:sp>
    </p:spTree>
    <p:extLst>
      <p:ext uri="{BB962C8B-B14F-4D97-AF65-F5344CB8AC3E}">
        <p14:creationId xmlns:p14="http://schemas.microsoft.com/office/powerpoint/2010/main" val="1909531389"/>
      </p:ext>
    </p:extLst>
  </p:cSld>
  <p:clrMap bg1="lt1" tx1="dk1" bg2="lt2" tx2="dk2" accent1="accent1" accent2="accent2" accent3="accent3" accent4="accent4" accent5="accent5" accent6="accent6" hlink="hlink" folHlink="folHlink"/>
  <p:notesStyle>
    <a:lvl1pPr algn="l" rtl="0" eaLnBrk="0" fontAlgn="base" latinLnBrk="1" hangingPunct="0">
      <a:spcBef>
        <a:spcPct val="30000"/>
      </a:spcBef>
      <a:spcAft>
        <a:spcPct val="0"/>
      </a:spcAft>
      <a:defRPr sz="1200" kern="1200">
        <a:solidFill>
          <a:schemeClr val="tx1"/>
        </a:solidFill>
        <a:latin typeface="+mn-lt"/>
        <a:ea typeface="+mn-ea"/>
        <a:cs typeface="+mn-cs"/>
      </a:defRPr>
    </a:lvl1pPr>
    <a:lvl2pPr marL="457200" algn="l" rtl="0" eaLnBrk="0" fontAlgn="base" latinLnBrk="1" hangingPunct="0">
      <a:spcBef>
        <a:spcPct val="30000"/>
      </a:spcBef>
      <a:spcAft>
        <a:spcPct val="0"/>
      </a:spcAft>
      <a:defRPr sz="1200" kern="1200">
        <a:solidFill>
          <a:schemeClr val="tx1"/>
        </a:solidFill>
        <a:latin typeface="+mn-lt"/>
        <a:ea typeface="+mn-ea"/>
        <a:cs typeface="+mn-cs"/>
      </a:defRPr>
    </a:lvl2pPr>
    <a:lvl3pPr marL="914400" algn="l" rtl="0" eaLnBrk="0" fontAlgn="base" latinLnBrk="1" hangingPunct="0">
      <a:spcBef>
        <a:spcPct val="30000"/>
      </a:spcBef>
      <a:spcAft>
        <a:spcPct val="0"/>
      </a:spcAft>
      <a:defRPr sz="1200" kern="1200">
        <a:solidFill>
          <a:schemeClr val="tx1"/>
        </a:solidFill>
        <a:latin typeface="+mn-lt"/>
        <a:ea typeface="+mn-ea"/>
        <a:cs typeface="+mn-cs"/>
      </a:defRPr>
    </a:lvl3pPr>
    <a:lvl4pPr marL="1371600" algn="l" rtl="0" eaLnBrk="0" fontAlgn="base" latinLnBrk="1" hangingPunct="0">
      <a:spcBef>
        <a:spcPct val="30000"/>
      </a:spcBef>
      <a:spcAft>
        <a:spcPct val="0"/>
      </a:spcAft>
      <a:defRPr sz="1200" kern="1200">
        <a:solidFill>
          <a:schemeClr val="tx1"/>
        </a:solidFill>
        <a:latin typeface="+mn-lt"/>
        <a:ea typeface="+mn-ea"/>
        <a:cs typeface="+mn-cs"/>
      </a:defRPr>
    </a:lvl4pPr>
    <a:lvl5pPr marL="1828800" algn="l" rtl="0" eaLnBrk="0" fontAlgn="base" latinLnBrk="1" hangingPunct="0">
      <a:spcBef>
        <a:spcPct val="30000"/>
      </a:spcBef>
      <a:spcAft>
        <a:spcPct val="0"/>
      </a:spcAft>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제목 슬라이드">
    <p:spTree>
      <p:nvGrpSpPr>
        <p:cNvPr id="1" name=""/>
        <p:cNvGrpSpPr/>
        <p:nvPr/>
      </p:nvGrpSpPr>
      <p:grpSpPr>
        <a:xfrm>
          <a:off x="0" y="0"/>
          <a:ext cx="0" cy="0"/>
          <a:chOff x="0" y="0"/>
          <a:chExt cx="0" cy="0"/>
        </a:xfrm>
      </p:grpSpPr>
      <p:sp>
        <p:nvSpPr>
          <p:cNvPr id="4" name="Rectangle 6"/>
          <p:cNvSpPr/>
          <p:nvPr userDrawn="1"/>
        </p:nvSpPr>
        <p:spPr bwMode="gray">
          <a:xfrm>
            <a:off x="8210550" y="2789238"/>
            <a:ext cx="933450" cy="1004887"/>
          </a:xfrm>
          <a:prstGeom prst="rect">
            <a:avLst/>
          </a:prstGeom>
          <a:solidFill>
            <a:schemeClr val="accent5">
              <a:lumMod val="60000"/>
              <a:lumOff val="4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dirty="0">
              <a:solidFill>
                <a:srgbClr val="FFFFFF"/>
              </a:solidFill>
              <a:ea typeface="굴림" charset="-127"/>
            </a:endParaRPr>
          </a:p>
        </p:txBody>
      </p:sp>
      <p:sp>
        <p:nvSpPr>
          <p:cNvPr id="5" name="Rectangle 7"/>
          <p:cNvSpPr/>
          <p:nvPr userDrawn="1"/>
        </p:nvSpPr>
        <p:spPr bwMode="gray">
          <a:xfrm>
            <a:off x="0" y="2130425"/>
            <a:ext cx="8458200" cy="914400"/>
          </a:xfrm>
          <a:prstGeom prst="rect">
            <a:avLst/>
          </a:prstGeom>
          <a:solidFill>
            <a:schemeClr val="tx2">
              <a:lumMod val="40000"/>
              <a:lumOff val="6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dirty="0">
              <a:solidFill>
                <a:srgbClr val="FFFFFF"/>
              </a:solidFill>
              <a:ea typeface="굴림" charset="-127"/>
            </a:endParaRPr>
          </a:p>
        </p:txBody>
      </p:sp>
      <p:sp>
        <p:nvSpPr>
          <p:cNvPr id="6" name="Rectangle 8"/>
          <p:cNvSpPr/>
          <p:nvPr userDrawn="1"/>
        </p:nvSpPr>
        <p:spPr bwMode="gray">
          <a:xfrm>
            <a:off x="2495550" y="0"/>
            <a:ext cx="1711325" cy="2359025"/>
          </a:xfrm>
          <a:prstGeom prst="rect">
            <a:avLst/>
          </a:prstGeom>
          <a:solidFill>
            <a:schemeClr val="accent6">
              <a:lumMod val="60000"/>
              <a:lumOff val="4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dirty="0">
              <a:solidFill>
                <a:srgbClr val="FFFFFF"/>
              </a:solidFill>
              <a:ea typeface="굴림" charset="-127"/>
            </a:endParaRPr>
          </a:p>
        </p:txBody>
      </p:sp>
      <p:sp>
        <p:nvSpPr>
          <p:cNvPr id="7" name="Rectangle 9"/>
          <p:cNvSpPr/>
          <p:nvPr userDrawn="1"/>
        </p:nvSpPr>
        <p:spPr bwMode="gray">
          <a:xfrm>
            <a:off x="0" y="0"/>
            <a:ext cx="2789238" cy="2359025"/>
          </a:xfrm>
          <a:prstGeom prst="rect">
            <a:avLst/>
          </a:pr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dirty="0">
              <a:solidFill>
                <a:srgbClr val="FFFFFF"/>
              </a:solidFill>
              <a:ea typeface="굴림" charset="-127"/>
            </a:endParaRPr>
          </a:p>
        </p:txBody>
      </p:sp>
      <p:sp>
        <p:nvSpPr>
          <p:cNvPr id="2" name="Title 1"/>
          <p:cNvSpPr>
            <a:spLocks noGrp="1"/>
          </p:cNvSpPr>
          <p:nvPr>
            <p:ph type="ctrTitle"/>
          </p:nvPr>
        </p:nvSpPr>
        <p:spPr>
          <a:xfrm>
            <a:off x="420624" y="3118104"/>
            <a:ext cx="7781544" cy="1470025"/>
          </a:xfrm>
        </p:spPr>
        <p:txBody>
          <a:bodyPr rtlCol="0" anchor="t">
            <a:normAutofit/>
          </a:bodyPr>
          <a:lstStyle>
            <a:lvl1pPr algn="r" defTabSz="914400" rtl="0" eaLnBrk="1" latinLnBrk="0" hangingPunct="1">
              <a:spcBef>
                <a:spcPct val="0"/>
              </a:spcBef>
              <a:buNone/>
              <a:defRPr lang="en-US" sz="4800" b="1" kern="1200" smtClean="0">
                <a:solidFill>
                  <a:schemeClr val="tx2"/>
                </a:solidFill>
                <a:latin typeface="+mj-lt"/>
                <a:ea typeface="+mj-ea"/>
                <a:cs typeface="+mj-cs"/>
              </a:defRPr>
            </a:lvl1pPr>
          </a:lstStyle>
          <a:p>
            <a:r>
              <a:rPr lang="ko-KR" altLang="en-US"/>
              <a:t>마스터 제목 스타일 편집</a:t>
            </a:r>
            <a:endParaRPr lang="en-US"/>
          </a:p>
        </p:txBody>
      </p:sp>
      <p:sp>
        <p:nvSpPr>
          <p:cNvPr id="3" name="Subtitle 2"/>
          <p:cNvSpPr>
            <a:spLocks noGrp="1"/>
          </p:cNvSpPr>
          <p:nvPr>
            <p:ph type="subTitle" idx="1"/>
          </p:nvPr>
        </p:nvSpPr>
        <p:spPr>
          <a:xfrm>
            <a:off x="0" y="2359152"/>
            <a:ext cx="8211312" cy="685800"/>
          </a:xfrm>
        </p:spPr>
        <p:txBody>
          <a:bodyPr rtlCol="0" anchor="b">
            <a:normAutofit/>
          </a:bodyPr>
          <a:lstStyle>
            <a:lvl1pPr marL="0" indent="0" algn="r" defTabSz="914400" rtl="0" eaLnBrk="1" latinLnBrk="0" hangingPunct="1">
              <a:spcBef>
                <a:spcPct val="20000"/>
              </a:spcBef>
              <a:buClr>
                <a:schemeClr val="accent1"/>
              </a:buClr>
              <a:buSzPct val="90000"/>
              <a:buFont typeface="Wingdings 3" pitchFamily="18" charset="2"/>
              <a:buNone/>
              <a:defRPr lang="en-US" sz="2000" kern="1200" smtClean="0">
                <a:solidFill>
                  <a:schemeClr val="tx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endParaRPr lang="en-US"/>
          </a:p>
        </p:txBody>
      </p:sp>
      <p:sp>
        <p:nvSpPr>
          <p:cNvPr id="8" name="Date Placeholder 3"/>
          <p:cNvSpPr>
            <a:spLocks noGrp="1"/>
          </p:cNvSpPr>
          <p:nvPr>
            <p:ph type="dt" sz="half" idx="10"/>
          </p:nvPr>
        </p:nvSpPr>
        <p:spPr/>
        <p:txBody>
          <a:bodyPr/>
          <a:lstStyle>
            <a:lvl1pPr>
              <a:defRPr smtClean="0"/>
            </a:lvl1pPr>
          </a:lstStyle>
          <a:p>
            <a:pPr>
              <a:defRPr/>
            </a:pPr>
            <a:fld id="{C0F61C63-DA39-4CD1-83BE-3D462E77D048}" type="datetimeFigureOut">
              <a:rPr lang="en-US" altLang="ko-KR"/>
              <a:pPr>
                <a:defRPr/>
              </a:pPr>
              <a:t>6/14/2017</a:t>
            </a:fld>
            <a:endParaRPr lang="en-US" altLang="ko-KR" dirty="0"/>
          </a:p>
        </p:txBody>
      </p:sp>
      <p:sp>
        <p:nvSpPr>
          <p:cNvPr id="9" name="Footer Placeholder 4"/>
          <p:cNvSpPr>
            <a:spLocks noGrp="1"/>
          </p:cNvSpPr>
          <p:nvPr>
            <p:ph type="ftr" sz="quarter" idx="11"/>
          </p:nvPr>
        </p:nvSpPr>
        <p:spPr/>
        <p:txBody>
          <a:bodyPr/>
          <a:lstStyle>
            <a:lvl1pPr>
              <a:defRPr smtClean="0"/>
            </a:lvl1pPr>
          </a:lstStyle>
          <a:p>
            <a:pPr>
              <a:defRPr/>
            </a:pPr>
            <a:endParaRPr lang="en-US" altLang="ko-KR" dirty="0"/>
          </a:p>
        </p:txBody>
      </p:sp>
      <p:sp>
        <p:nvSpPr>
          <p:cNvPr id="10" name="Slide Number Placeholder 5"/>
          <p:cNvSpPr>
            <a:spLocks noGrp="1"/>
          </p:cNvSpPr>
          <p:nvPr>
            <p:ph type="sldNum" sz="quarter" idx="12"/>
          </p:nvPr>
        </p:nvSpPr>
        <p:spPr/>
        <p:txBody>
          <a:bodyPr/>
          <a:lstStyle>
            <a:lvl1pPr>
              <a:defRPr smtClean="0"/>
            </a:lvl1pPr>
          </a:lstStyle>
          <a:p>
            <a:pPr>
              <a:defRPr/>
            </a:pPr>
            <a:fld id="{86CA11FF-03D6-457B-9461-EFC9720B29DE}" type="slidenum">
              <a:rPr lang="en-US" altLang="ko-KR"/>
              <a:pPr>
                <a:defRPr/>
              </a:pPr>
              <a:t>‹#›</a:t>
            </a:fld>
            <a:endParaRPr lang="en-US" altLang="ko-KR" dirty="0"/>
          </a:p>
        </p:txBody>
      </p:sp>
    </p:spTree>
    <p:extLst>
      <p:ext uri="{BB962C8B-B14F-4D97-AF65-F5344CB8AC3E}">
        <p14:creationId xmlns:p14="http://schemas.microsoft.com/office/powerpoint/2010/main" val="4900690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a:p>
        </p:txBody>
      </p:sp>
      <p:sp>
        <p:nvSpPr>
          <p:cNvPr id="3" name="Vertical Text Placeholder 2"/>
          <p:cNvSpPr>
            <a:spLocks noGrp="1"/>
          </p:cNvSpPr>
          <p:nvPr>
            <p:ph type="body" orient="vert" idx="1"/>
          </p:nvPr>
        </p:nvSpPr>
        <p:spPr>
          <a:xfrm>
            <a:off x="457200" y="1600200"/>
            <a:ext cx="7693074" cy="4525963"/>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a:p>
        </p:txBody>
      </p:sp>
      <p:sp>
        <p:nvSpPr>
          <p:cNvPr id="4" name="Date Placeholder 3"/>
          <p:cNvSpPr>
            <a:spLocks noGrp="1"/>
          </p:cNvSpPr>
          <p:nvPr>
            <p:ph type="dt" sz="half" idx="10"/>
          </p:nvPr>
        </p:nvSpPr>
        <p:spPr/>
        <p:txBody>
          <a:bodyPr/>
          <a:lstStyle>
            <a:lvl1pPr>
              <a:defRPr/>
            </a:lvl1pPr>
          </a:lstStyle>
          <a:p>
            <a:pPr>
              <a:defRPr/>
            </a:pPr>
            <a:fld id="{2FD99D42-7497-4BA5-9D6C-4AAE755F8654}" type="datetimeFigureOut">
              <a:rPr lang="en-US" altLang="ko-KR"/>
              <a:pPr>
                <a:defRPr/>
              </a:pPr>
              <a:t>6/14/2017</a:t>
            </a:fld>
            <a:endParaRPr lang="en-US" altLang="ko-KR" dirty="0"/>
          </a:p>
        </p:txBody>
      </p:sp>
      <p:sp>
        <p:nvSpPr>
          <p:cNvPr id="5" name="Footer Placeholder 4"/>
          <p:cNvSpPr>
            <a:spLocks noGrp="1"/>
          </p:cNvSpPr>
          <p:nvPr>
            <p:ph type="ftr" sz="quarter" idx="11"/>
          </p:nvPr>
        </p:nvSpPr>
        <p:spPr/>
        <p:txBody>
          <a:bodyPr/>
          <a:lstStyle>
            <a:lvl1pPr>
              <a:defRPr/>
            </a:lvl1pPr>
          </a:lstStyle>
          <a:p>
            <a:pPr>
              <a:defRPr/>
            </a:pPr>
            <a:endParaRPr lang="en-US" altLang="ko-KR" dirty="0"/>
          </a:p>
        </p:txBody>
      </p:sp>
      <p:sp>
        <p:nvSpPr>
          <p:cNvPr id="6" name="Slide Number Placeholder 5"/>
          <p:cNvSpPr>
            <a:spLocks noGrp="1"/>
          </p:cNvSpPr>
          <p:nvPr>
            <p:ph type="sldNum" sz="quarter" idx="12"/>
          </p:nvPr>
        </p:nvSpPr>
        <p:spPr/>
        <p:txBody>
          <a:bodyPr/>
          <a:lstStyle>
            <a:lvl1pPr>
              <a:defRPr/>
            </a:lvl1pPr>
          </a:lstStyle>
          <a:p>
            <a:pPr>
              <a:defRPr/>
            </a:pPr>
            <a:fld id="{725041BC-D921-4362-9DAF-1EFA329D504C}" type="slidenum">
              <a:rPr lang="en-US" altLang="ko-KR"/>
              <a:pPr>
                <a:defRPr/>
              </a:pPr>
              <a:t>‹#›</a:t>
            </a:fld>
            <a:endParaRPr lang="en-US" altLang="ko-KR" dirty="0"/>
          </a:p>
        </p:txBody>
      </p:sp>
    </p:spTree>
    <p:extLst>
      <p:ext uri="{BB962C8B-B14F-4D97-AF65-F5344CB8AC3E}">
        <p14:creationId xmlns:p14="http://schemas.microsoft.com/office/powerpoint/2010/main" val="2045586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세로 제목 및 텍스트">
    <p:spTree>
      <p:nvGrpSpPr>
        <p:cNvPr id="1" name=""/>
        <p:cNvGrpSpPr/>
        <p:nvPr/>
      </p:nvGrpSpPr>
      <p:grpSpPr>
        <a:xfrm>
          <a:off x="0" y="0"/>
          <a:ext cx="0" cy="0"/>
          <a:chOff x="0" y="0"/>
          <a:chExt cx="0" cy="0"/>
        </a:xfrm>
      </p:grpSpPr>
      <p:sp>
        <p:nvSpPr>
          <p:cNvPr id="4" name="Rectangle 6"/>
          <p:cNvSpPr/>
          <p:nvPr userDrawn="1"/>
        </p:nvSpPr>
        <p:spPr bwMode="gray">
          <a:xfrm rot="5400000">
            <a:off x="4572000" y="2349500"/>
            <a:ext cx="6519863" cy="1811337"/>
          </a:xfrm>
          <a:prstGeom prst="rect">
            <a:avLst/>
          </a:prstGeom>
          <a:solidFill>
            <a:schemeClr val="tx2">
              <a:lumMod val="40000"/>
              <a:lumOff val="6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dirty="0">
              <a:solidFill>
                <a:srgbClr val="FFFFFF"/>
              </a:solidFill>
              <a:ea typeface="굴림" charset="-127"/>
            </a:endParaRPr>
          </a:p>
        </p:txBody>
      </p:sp>
      <p:sp>
        <p:nvSpPr>
          <p:cNvPr id="5" name="Rectangle 7"/>
          <p:cNvSpPr/>
          <p:nvPr userDrawn="1"/>
        </p:nvSpPr>
        <p:spPr bwMode="gray">
          <a:xfrm>
            <a:off x="6553200" y="6135688"/>
            <a:ext cx="987425" cy="722312"/>
          </a:xfrm>
          <a:prstGeom prst="rect">
            <a:avLst/>
          </a:prstGeom>
          <a:solidFill>
            <a:schemeClr val="accent5">
              <a:lumMod val="60000"/>
              <a:lumOff val="4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dirty="0">
              <a:solidFill>
                <a:srgbClr val="FFFFFF"/>
              </a:solidFill>
              <a:ea typeface="굴림" charset="-127"/>
            </a:endParaRPr>
          </a:p>
        </p:txBody>
      </p:sp>
      <p:sp>
        <p:nvSpPr>
          <p:cNvPr id="6" name="Rectangle 8"/>
          <p:cNvSpPr/>
          <p:nvPr userDrawn="1"/>
        </p:nvSpPr>
        <p:spPr bwMode="gray">
          <a:xfrm>
            <a:off x="8605838" y="1379538"/>
            <a:ext cx="539750" cy="1462087"/>
          </a:xfrm>
          <a:prstGeom prst="rect">
            <a:avLst/>
          </a:prstGeom>
          <a:solidFill>
            <a:schemeClr val="accent6">
              <a:lumMod val="60000"/>
              <a:lumOff val="4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dirty="0">
              <a:solidFill>
                <a:srgbClr val="FFFFFF"/>
              </a:solidFill>
              <a:ea typeface="굴림" charset="-127"/>
            </a:endParaRPr>
          </a:p>
        </p:txBody>
      </p:sp>
      <p:sp>
        <p:nvSpPr>
          <p:cNvPr id="7" name="Rectangle 9"/>
          <p:cNvSpPr/>
          <p:nvPr userDrawn="1"/>
        </p:nvSpPr>
        <p:spPr bwMode="gray">
          <a:xfrm>
            <a:off x="8604250" y="0"/>
            <a:ext cx="539750" cy="1828800"/>
          </a:xfrm>
          <a:prstGeom prst="rect">
            <a:avLst/>
          </a:pr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dirty="0">
              <a:solidFill>
                <a:srgbClr val="FFFFFF"/>
              </a:solidFill>
              <a:ea typeface="굴림" charset="-127"/>
            </a:endParaRPr>
          </a:p>
        </p:txBody>
      </p:sp>
      <p:sp>
        <p:nvSpPr>
          <p:cNvPr id="2" name="Vertical Title 1"/>
          <p:cNvSpPr>
            <a:spLocks noGrp="1"/>
          </p:cNvSpPr>
          <p:nvPr>
            <p:ph type="title" orient="vert"/>
          </p:nvPr>
        </p:nvSpPr>
        <p:spPr>
          <a:xfrm>
            <a:off x="6931152" y="274637"/>
            <a:ext cx="1673352" cy="5852160"/>
          </a:xfrm>
        </p:spPr>
        <p:txBody>
          <a:bodyPr vert="eaVert"/>
          <a:lstStyle/>
          <a:p>
            <a:r>
              <a:rPr lang="ko-KR" altLang="en-US"/>
              <a:t>마스터 제목 스타일 편집</a:t>
            </a:r>
            <a:endParaRPr lang="en-US"/>
          </a:p>
        </p:txBody>
      </p:sp>
      <p:sp>
        <p:nvSpPr>
          <p:cNvPr id="3" name="Vertical Text Placeholder 2"/>
          <p:cNvSpPr>
            <a:spLocks noGrp="1"/>
          </p:cNvSpPr>
          <p:nvPr>
            <p:ph type="body" orient="vert" idx="1"/>
          </p:nvPr>
        </p:nvSpPr>
        <p:spPr>
          <a:xfrm>
            <a:off x="457200" y="274638"/>
            <a:ext cx="6327648"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a:p>
        </p:txBody>
      </p:sp>
      <p:sp>
        <p:nvSpPr>
          <p:cNvPr id="8" name="Date Placeholder 3"/>
          <p:cNvSpPr>
            <a:spLocks noGrp="1"/>
          </p:cNvSpPr>
          <p:nvPr>
            <p:ph type="dt" sz="half" idx="10"/>
          </p:nvPr>
        </p:nvSpPr>
        <p:spPr/>
        <p:txBody>
          <a:bodyPr/>
          <a:lstStyle>
            <a:lvl1pPr>
              <a:defRPr smtClean="0"/>
            </a:lvl1pPr>
          </a:lstStyle>
          <a:p>
            <a:pPr>
              <a:defRPr/>
            </a:pPr>
            <a:fld id="{9BEA0896-9478-4294-8E35-68E34F60EDEC}" type="datetimeFigureOut">
              <a:rPr lang="en-US" altLang="ko-KR"/>
              <a:pPr>
                <a:defRPr/>
              </a:pPr>
              <a:t>6/14/2017</a:t>
            </a:fld>
            <a:endParaRPr lang="en-US" altLang="ko-KR" dirty="0"/>
          </a:p>
        </p:txBody>
      </p:sp>
      <p:sp>
        <p:nvSpPr>
          <p:cNvPr id="9" name="Footer Placeholder 4"/>
          <p:cNvSpPr>
            <a:spLocks noGrp="1"/>
          </p:cNvSpPr>
          <p:nvPr>
            <p:ph type="ftr" sz="quarter" idx="11"/>
          </p:nvPr>
        </p:nvSpPr>
        <p:spPr/>
        <p:txBody>
          <a:bodyPr/>
          <a:lstStyle>
            <a:lvl1pPr>
              <a:defRPr smtClean="0"/>
            </a:lvl1pPr>
          </a:lstStyle>
          <a:p>
            <a:pPr>
              <a:defRPr/>
            </a:pPr>
            <a:endParaRPr lang="en-US" altLang="ko-KR" dirty="0"/>
          </a:p>
        </p:txBody>
      </p:sp>
      <p:sp>
        <p:nvSpPr>
          <p:cNvPr id="10" name="Slide Number Placeholder 5"/>
          <p:cNvSpPr>
            <a:spLocks noGrp="1"/>
          </p:cNvSpPr>
          <p:nvPr>
            <p:ph type="sldNum" sz="quarter" idx="12"/>
          </p:nvPr>
        </p:nvSpPr>
        <p:spPr/>
        <p:txBody>
          <a:bodyPr/>
          <a:lstStyle>
            <a:lvl1pPr>
              <a:defRPr smtClean="0"/>
            </a:lvl1pPr>
          </a:lstStyle>
          <a:p>
            <a:pPr>
              <a:defRPr/>
            </a:pPr>
            <a:fld id="{9C5E03FF-AA99-4373-B27C-B026F1875CF9}" type="slidenum">
              <a:rPr lang="en-US" altLang="ko-KR"/>
              <a:pPr>
                <a:defRPr/>
              </a:pPr>
              <a:t>‹#›</a:t>
            </a:fld>
            <a:endParaRPr lang="en-US" altLang="ko-KR" dirty="0"/>
          </a:p>
        </p:txBody>
      </p:sp>
    </p:spTree>
    <p:extLst>
      <p:ext uri="{BB962C8B-B14F-4D97-AF65-F5344CB8AC3E}">
        <p14:creationId xmlns:p14="http://schemas.microsoft.com/office/powerpoint/2010/main" val="22710815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a:p>
        </p:txBody>
      </p:sp>
      <p:sp>
        <p:nvSpPr>
          <p:cNvPr id="3" name="Content Placeholder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a:p>
        </p:txBody>
      </p:sp>
      <p:sp>
        <p:nvSpPr>
          <p:cNvPr id="4" name="Date Placeholder 3"/>
          <p:cNvSpPr>
            <a:spLocks noGrp="1"/>
          </p:cNvSpPr>
          <p:nvPr>
            <p:ph type="dt" sz="half" idx="10"/>
          </p:nvPr>
        </p:nvSpPr>
        <p:spPr/>
        <p:txBody>
          <a:bodyPr/>
          <a:lstStyle>
            <a:lvl1pPr>
              <a:defRPr/>
            </a:lvl1pPr>
          </a:lstStyle>
          <a:p>
            <a:pPr>
              <a:defRPr/>
            </a:pPr>
            <a:fld id="{D198FB71-ED1F-41CD-94F6-D4DBE5960FC2}" type="datetimeFigureOut">
              <a:rPr lang="en-US" altLang="ko-KR"/>
              <a:pPr>
                <a:defRPr/>
              </a:pPr>
              <a:t>6/14/2017</a:t>
            </a:fld>
            <a:endParaRPr lang="en-US" altLang="ko-KR" dirty="0"/>
          </a:p>
        </p:txBody>
      </p:sp>
      <p:sp>
        <p:nvSpPr>
          <p:cNvPr id="5" name="Footer Placeholder 4"/>
          <p:cNvSpPr>
            <a:spLocks noGrp="1"/>
          </p:cNvSpPr>
          <p:nvPr>
            <p:ph type="ftr" sz="quarter" idx="11"/>
          </p:nvPr>
        </p:nvSpPr>
        <p:spPr/>
        <p:txBody>
          <a:bodyPr/>
          <a:lstStyle>
            <a:lvl1pPr>
              <a:defRPr/>
            </a:lvl1pPr>
          </a:lstStyle>
          <a:p>
            <a:pPr>
              <a:defRPr/>
            </a:pPr>
            <a:endParaRPr lang="en-US" altLang="ko-KR" dirty="0"/>
          </a:p>
        </p:txBody>
      </p:sp>
      <p:sp>
        <p:nvSpPr>
          <p:cNvPr id="6" name="Slide Number Placeholder 5"/>
          <p:cNvSpPr>
            <a:spLocks noGrp="1"/>
          </p:cNvSpPr>
          <p:nvPr>
            <p:ph type="sldNum" sz="quarter" idx="12"/>
          </p:nvPr>
        </p:nvSpPr>
        <p:spPr/>
        <p:txBody>
          <a:bodyPr/>
          <a:lstStyle>
            <a:lvl1pPr>
              <a:defRPr/>
            </a:lvl1pPr>
          </a:lstStyle>
          <a:p>
            <a:pPr>
              <a:defRPr/>
            </a:pPr>
            <a:fld id="{4B9E592C-AD8F-4534-B360-0ADA75B68A2A}" type="slidenum">
              <a:rPr lang="en-US" altLang="ko-KR"/>
              <a:pPr>
                <a:defRPr/>
              </a:pPr>
              <a:t>‹#›</a:t>
            </a:fld>
            <a:endParaRPr lang="en-US" altLang="ko-KR" dirty="0"/>
          </a:p>
        </p:txBody>
      </p:sp>
    </p:spTree>
    <p:extLst>
      <p:ext uri="{BB962C8B-B14F-4D97-AF65-F5344CB8AC3E}">
        <p14:creationId xmlns:p14="http://schemas.microsoft.com/office/powerpoint/2010/main" val="12697471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구역 머리글">
    <p:spTree>
      <p:nvGrpSpPr>
        <p:cNvPr id="1" name=""/>
        <p:cNvGrpSpPr/>
        <p:nvPr/>
      </p:nvGrpSpPr>
      <p:grpSpPr>
        <a:xfrm>
          <a:off x="0" y="0"/>
          <a:ext cx="0" cy="0"/>
          <a:chOff x="0" y="0"/>
          <a:chExt cx="0" cy="0"/>
        </a:xfrm>
      </p:grpSpPr>
      <p:sp>
        <p:nvSpPr>
          <p:cNvPr id="4" name="Rectangle 6"/>
          <p:cNvSpPr/>
          <p:nvPr userDrawn="1"/>
        </p:nvSpPr>
        <p:spPr bwMode="gray">
          <a:xfrm>
            <a:off x="8210550" y="2789238"/>
            <a:ext cx="933450" cy="1004887"/>
          </a:xfrm>
          <a:prstGeom prst="rect">
            <a:avLst/>
          </a:prstGeom>
          <a:solidFill>
            <a:schemeClr val="accent5">
              <a:lumMod val="60000"/>
              <a:lumOff val="4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dirty="0">
              <a:solidFill>
                <a:srgbClr val="FFFFFF"/>
              </a:solidFill>
              <a:ea typeface="굴림" charset="-127"/>
            </a:endParaRPr>
          </a:p>
        </p:txBody>
      </p:sp>
      <p:sp>
        <p:nvSpPr>
          <p:cNvPr id="5" name="Rectangle 7"/>
          <p:cNvSpPr/>
          <p:nvPr userDrawn="1"/>
        </p:nvSpPr>
        <p:spPr bwMode="gray">
          <a:xfrm>
            <a:off x="0" y="2130425"/>
            <a:ext cx="8458200" cy="914400"/>
          </a:xfrm>
          <a:prstGeom prst="rect">
            <a:avLst/>
          </a:prstGeom>
          <a:solidFill>
            <a:schemeClr val="tx2">
              <a:lumMod val="40000"/>
              <a:lumOff val="6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dirty="0">
              <a:solidFill>
                <a:srgbClr val="FFFFFF"/>
              </a:solidFill>
              <a:ea typeface="굴림" charset="-127"/>
            </a:endParaRPr>
          </a:p>
        </p:txBody>
      </p:sp>
      <p:sp>
        <p:nvSpPr>
          <p:cNvPr id="6" name="Rectangle 8"/>
          <p:cNvSpPr/>
          <p:nvPr userDrawn="1"/>
        </p:nvSpPr>
        <p:spPr bwMode="gray">
          <a:xfrm>
            <a:off x="2495550" y="0"/>
            <a:ext cx="1711325" cy="2359025"/>
          </a:xfrm>
          <a:prstGeom prst="rect">
            <a:avLst/>
          </a:prstGeom>
          <a:solidFill>
            <a:schemeClr val="accent6">
              <a:lumMod val="60000"/>
              <a:lumOff val="4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dirty="0">
              <a:solidFill>
                <a:srgbClr val="FFFFFF"/>
              </a:solidFill>
              <a:ea typeface="굴림" charset="-127"/>
            </a:endParaRPr>
          </a:p>
        </p:txBody>
      </p:sp>
      <p:sp>
        <p:nvSpPr>
          <p:cNvPr id="7" name="Rectangle 9"/>
          <p:cNvSpPr/>
          <p:nvPr userDrawn="1"/>
        </p:nvSpPr>
        <p:spPr bwMode="gray">
          <a:xfrm>
            <a:off x="0" y="0"/>
            <a:ext cx="2789238" cy="2670175"/>
          </a:xfrm>
          <a:prstGeom prst="rect">
            <a:avLst/>
          </a:pr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dirty="0">
              <a:solidFill>
                <a:srgbClr val="FFFFFF"/>
              </a:solidFill>
              <a:ea typeface="굴림" charset="-127"/>
            </a:endParaRPr>
          </a:p>
        </p:txBody>
      </p:sp>
      <p:sp>
        <p:nvSpPr>
          <p:cNvPr id="3" name="Text Placeholder 2"/>
          <p:cNvSpPr>
            <a:spLocks noGrp="1"/>
          </p:cNvSpPr>
          <p:nvPr>
            <p:ph type="body" idx="1"/>
          </p:nvPr>
        </p:nvSpPr>
        <p:spPr>
          <a:xfrm>
            <a:off x="3511296" y="3044952"/>
            <a:ext cx="4690872" cy="740664"/>
          </a:xfrm>
        </p:spPr>
        <p:txBody>
          <a:bodyPr rtlCol="0" anchor="ctr">
            <a:normAutofit/>
          </a:bodyPr>
          <a:lstStyle>
            <a:lvl1pPr marL="0" indent="0">
              <a:buNone/>
              <a:defRPr lang="en-US" sz="2400" kern="1200" smtClean="0">
                <a:solidFill>
                  <a:schemeClr val="tx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11" name="Title 10"/>
          <p:cNvSpPr>
            <a:spLocks noGrp="1"/>
          </p:cNvSpPr>
          <p:nvPr>
            <p:ph type="title"/>
          </p:nvPr>
        </p:nvSpPr>
        <p:spPr>
          <a:xfrm>
            <a:off x="457200" y="3813048"/>
            <a:ext cx="7772400" cy="1143000"/>
          </a:xfrm>
        </p:spPr>
        <p:txBody>
          <a:bodyPr rtlCol="0">
            <a:normAutofit/>
          </a:bodyPr>
          <a:lstStyle>
            <a:lvl1pPr algn="r" defTabSz="914400" rtl="0" eaLnBrk="1" latinLnBrk="0" hangingPunct="1">
              <a:spcBef>
                <a:spcPct val="0"/>
              </a:spcBef>
              <a:buNone/>
              <a:defRPr lang="en-US" sz="4400" kern="1200" smtClean="0">
                <a:solidFill>
                  <a:schemeClr val="tx2"/>
                </a:solidFill>
                <a:latin typeface="+mj-lt"/>
                <a:ea typeface="+mj-ea"/>
                <a:cs typeface="+mj-cs"/>
              </a:defRPr>
            </a:lvl1pPr>
          </a:lstStyle>
          <a:p>
            <a:r>
              <a:rPr lang="ko-KR" altLang="en-US"/>
              <a:t>마스터 제목 스타일 편집</a:t>
            </a:r>
            <a:endParaRPr lang="en-US"/>
          </a:p>
        </p:txBody>
      </p:sp>
      <p:sp>
        <p:nvSpPr>
          <p:cNvPr id="8" name="Date Placeholder 3"/>
          <p:cNvSpPr>
            <a:spLocks noGrp="1"/>
          </p:cNvSpPr>
          <p:nvPr>
            <p:ph type="dt" sz="half" idx="10"/>
          </p:nvPr>
        </p:nvSpPr>
        <p:spPr/>
        <p:txBody>
          <a:bodyPr/>
          <a:lstStyle>
            <a:lvl1pPr>
              <a:defRPr smtClean="0"/>
            </a:lvl1pPr>
          </a:lstStyle>
          <a:p>
            <a:pPr>
              <a:defRPr/>
            </a:pPr>
            <a:fld id="{1B7E5300-5FEE-4A5E-A343-57FF8E474C71}" type="datetimeFigureOut">
              <a:rPr lang="en-US" altLang="ko-KR"/>
              <a:pPr>
                <a:defRPr/>
              </a:pPr>
              <a:t>6/14/2017</a:t>
            </a:fld>
            <a:endParaRPr lang="en-US" altLang="ko-KR" dirty="0"/>
          </a:p>
        </p:txBody>
      </p:sp>
      <p:sp>
        <p:nvSpPr>
          <p:cNvPr id="9" name="Footer Placeholder 4"/>
          <p:cNvSpPr>
            <a:spLocks noGrp="1"/>
          </p:cNvSpPr>
          <p:nvPr>
            <p:ph type="ftr" sz="quarter" idx="11"/>
          </p:nvPr>
        </p:nvSpPr>
        <p:spPr/>
        <p:txBody>
          <a:bodyPr/>
          <a:lstStyle>
            <a:lvl1pPr>
              <a:defRPr smtClean="0"/>
            </a:lvl1pPr>
          </a:lstStyle>
          <a:p>
            <a:pPr>
              <a:defRPr/>
            </a:pPr>
            <a:endParaRPr lang="en-US" altLang="ko-KR" dirty="0"/>
          </a:p>
        </p:txBody>
      </p:sp>
      <p:sp>
        <p:nvSpPr>
          <p:cNvPr id="10" name="Slide Number Placeholder 5"/>
          <p:cNvSpPr>
            <a:spLocks noGrp="1"/>
          </p:cNvSpPr>
          <p:nvPr>
            <p:ph type="sldNum" sz="quarter" idx="12"/>
          </p:nvPr>
        </p:nvSpPr>
        <p:spPr/>
        <p:txBody>
          <a:bodyPr/>
          <a:lstStyle>
            <a:lvl1pPr>
              <a:defRPr smtClean="0"/>
            </a:lvl1pPr>
          </a:lstStyle>
          <a:p>
            <a:pPr>
              <a:defRPr/>
            </a:pPr>
            <a:fld id="{41FC7D83-25E0-4BB8-893B-9121833E225F}" type="slidenum">
              <a:rPr lang="en-US" altLang="ko-KR"/>
              <a:pPr>
                <a:defRPr/>
              </a:pPr>
              <a:t>‹#›</a:t>
            </a:fld>
            <a:endParaRPr lang="en-US" altLang="ko-KR" dirty="0"/>
          </a:p>
        </p:txBody>
      </p:sp>
    </p:spTree>
    <p:extLst>
      <p:ext uri="{BB962C8B-B14F-4D97-AF65-F5344CB8AC3E}">
        <p14:creationId xmlns:p14="http://schemas.microsoft.com/office/powerpoint/2010/main" val="40813517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a:p>
        </p:txBody>
      </p:sp>
      <p:sp>
        <p:nvSpPr>
          <p:cNvPr id="3" name="Content Placeholder 2"/>
          <p:cNvSpPr>
            <a:spLocks noGrp="1"/>
          </p:cNvSpPr>
          <p:nvPr>
            <p:ph sz="half" idx="1"/>
          </p:nvPr>
        </p:nvSpPr>
        <p:spPr>
          <a:xfrm>
            <a:off x="457200" y="1678025"/>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a:p>
        </p:txBody>
      </p:sp>
      <p:sp>
        <p:nvSpPr>
          <p:cNvPr id="4" name="Content Placeholder 3"/>
          <p:cNvSpPr>
            <a:spLocks noGrp="1"/>
          </p:cNvSpPr>
          <p:nvPr>
            <p:ph sz="half" idx="2"/>
          </p:nvPr>
        </p:nvSpPr>
        <p:spPr>
          <a:xfrm>
            <a:off x="4648200" y="1678025"/>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a:p>
        </p:txBody>
      </p:sp>
      <p:sp>
        <p:nvSpPr>
          <p:cNvPr id="5" name="Date Placeholder 3"/>
          <p:cNvSpPr>
            <a:spLocks noGrp="1"/>
          </p:cNvSpPr>
          <p:nvPr>
            <p:ph type="dt" sz="half" idx="10"/>
          </p:nvPr>
        </p:nvSpPr>
        <p:spPr/>
        <p:txBody>
          <a:bodyPr/>
          <a:lstStyle>
            <a:lvl1pPr>
              <a:defRPr/>
            </a:lvl1pPr>
          </a:lstStyle>
          <a:p>
            <a:pPr>
              <a:defRPr/>
            </a:pPr>
            <a:fld id="{203A0D28-13FA-49F2-8DFC-A972E295BFB1}" type="datetimeFigureOut">
              <a:rPr lang="en-US" altLang="ko-KR"/>
              <a:pPr>
                <a:defRPr/>
              </a:pPr>
              <a:t>6/14/2017</a:t>
            </a:fld>
            <a:endParaRPr lang="en-US" altLang="ko-KR" dirty="0"/>
          </a:p>
        </p:txBody>
      </p:sp>
      <p:sp>
        <p:nvSpPr>
          <p:cNvPr id="6" name="Footer Placeholder 4"/>
          <p:cNvSpPr>
            <a:spLocks noGrp="1"/>
          </p:cNvSpPr>
          <p:nvPr>
            <p:ph type="ftr" sz="quarter" idx="11"/>
          </p:nvPr>
        </p:nvSpPr>
        <p:spPr/>
        <p:txBody>
          <a:bodyPr/>
          <a:lstStyle>
            <a:lvl1pPr>
              <a:defRPr/>
            </a:lvl1pPr>
          </a:lstStyle>
          <a:p>
            <a:pPr>
              <a:defRPr/>
            </a:pPr>
            <a:endParaRPr lang="en-US" altLang="ko-KR" dirty="0"/>
          </a:p>
        </p:txBody>
      </p:sp>
      <p:sp>
        <p:nvSpPr>
          <p:cNvPr id="7" name="Slide Number Placeholder 5"/>
          <p:cNvSpPr>
            <a:spLocks noGrp="1"/>
          </p:cNvSpPr>
          <p:nvPr>
            <p:ph type="sldNum" sz="quarter" idx="12"/>
          </p:nvPr>
        </p:nvSpPr>
        <p:spPr/>
        <p:txBody>
          <a:bodyPr/>
          <a:lstStyle>
            <a:lvl1pPr>
              <a:defRPr/>
            </a:lvl1pPr>
          </a:lstStyle>
          <a:p>
            <a:pPr>
              <a:defRPr/>
            </a:pPr>
            <a:fld id="{9C847C2D-5FF0-490E-AF53-DD16BFEDBE16}" type="slidenum">
              <a:rPr lang="en-US" altLang="ko-KR"/>
              <a:pPr>
                <a:defRPr/>
              </a:pPr>
              <a:t>‹#›</a:t>
            </a:fld>
            <a:endParaRPr lang="en-US" altLang="ko-KR" dirty="0"/>
          </a:p>
        </p:txBody>
      </p:sp>
    </p:spTree>
    <p:extLst>
      <p:ext uri="{BB962C8B-B14F-4D97-AF65-F5344CB8AC3E}">
        <p14:creationId xmlns:p14="http://schemas.microsoft.com/office/powerpoint/2010/main" val="16206735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ko-KR" altLang="en-US"/>
              <a:t>마스터 제목 스타일 편집</a:t>
            </a:r>
            <a:endParaRPr lang="en-US"/>
          </a:p>
        </p:txBody>
      </p:sp>
      <p:sp>
        <p:nvSpPr>
          <p:cNvPr id="3" name="Text Placeholder 2"/>
          <p:cNvSpPr>
            <a:spLocks noGrp="1"/>
          </p:cNvSpPr>
          <p:nvPr>
            <p:ph type="body" idx="1"/>
          </p:nvPr>
        </p:nvSpPr>
        <p:spPr bwMode="gray">
          <a:xfrm>
            <a:off x="457200" y="1627632"/>
            <a:ext cx="4040188" cy="639762"/>
          </a:xfrm>
        </p:spPr>
        <p:txBody>
          <a:bodyPr rtlCol="0" anchor="b">
            <a:normAutofit/>
          </a:bodyPr>
          <a:lstStyle>
            <a:lvl1pPr marL="0" indent="0">
              <a:buNone/>
              <a:defRPr lang="en-US" sz="2400" b="1" kern="1200" cap="none" spc="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Content Placeholder 3"/>
          <p:cNvSpPr>
            <a:spLocks noGrp="1"/>
          </p:cNvSpPr>
          <p:nvPr>
            <p:ph sz="half" idx="2"/>
          </p:nvPr>
        </p:nvSpPr>
        <p:spPr>
          <a:xfrm>
            <a:off x="457200" y="2286000"/>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a:p>
        </p:txBody>
      </p:sp>
      <p:sp>
        <p:nvSpPr>
          <p:cNvPr id="5" name="Text Placeholder 4"/>
          <p:cNvSpPr>
            <a:spLocks noGrp="1"/>
          </p:cNvSpPr>
          <p:nvPr>
            <p:ph type="body" sz="quarter" idx="3"/>
          </p:nvPr>
        </p:nvSpPr>
        <p:spPr bwMode="gray">
          <a:xfrm>
            <a:off x="4645025" y="1627632"/>
            <a:ext cx="4041775" cy="639762"/>
          </a:xfrm>
        </p:spPr>
        <p:txBody>
          <a:bodyPr rtlCol="0" anchor="b">
            <a:normAutofit/>
          </a:bodyPr>
          <a:lstStyle>
            <a:lvl1pPr marL="0" indent="0">
              <a:buNone/>
              <a:defRPr lang="en-US" sz="2400" b="1" kern="1200" cap="none" spc="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Content Placeholder 5"/>
          <p:cNvSpPr>
            <a:spLocks noGrp="1"/>
          </p:cNvSpPr>
          <p:nvPr>
            <p:ph sz="quarter" idx="4"/>
          </p:nvPr>
        </p:nvSpPr>
        <p:spPr>
          <a:xfrm>
            <a:off x="4645025" y="2286000"/>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a:p>
        </p:txBody>
      </p:sp>
      <p:sp>
        <p:nvSpPr>
          <p:cNvPr id="7" name="Date Placeholder 3"/>
          <p:cNvSpPr>
            <a:spLocks noGrp="1"/>
          </p:cNvSpPr>
          <p:nvPr>
            <p:ph type="dt" sz="half" idx="10"/>
          </p:nvPr>
        </p:nvSpPr>
        <p:spPr/>
        <p:txBody>
          <a:bodyPr/>
          <a:lstStyle>
            <a:lvl1pPr>
              <a:defRPr/>
            </a:lvl1pPr>
          </a:lstStyle>
          <a:p>
            <a:pPr>
              <a:defRPr/>
            </a:pPr>
            <a:fld id="{CED8CA30-1FB4-4EC0-BB50-92688CDEA103}" type="datetimeFigureOut">
              <a:rPr lang="en-US" altLang="ko-KR"/>
              <a:pPr>
                <a:defRPr/>
              </a:pPr>
              <a:t>6/14/2017</a:t>
            </a:fld>
            <a:endParaRPr lang="en-US" altLang="ko-KR" dirty="0"/>
          </a:p>
        </p:txBody>
      </p:sp>
      <p:sp>
        <p:nvSpPr>
          <p:cNvPr id="8" name="Footer Placeholder 4"/>
          <p:cNvSpPr>
            <a:spLocks noGrp="1"/>
          </p:cNvSpPr>
          <p:nvPr>
            <p:ph type="ftr" sz="quarter" idx="11"/>
          </p:nvPr>
        </p:nvSpPr>
        <p:spPr/>
        <p:txBody>
          <a:bodyPr/>
          <a:lstStyle>
            <a:lvl1pPr>
              <a:defRPr/>
            </a:lvl1pPr>
          </a:lstStyle>
          <a:p>
            <a:pPr>
              <a:defRPr/>
            </a:pPr>
            <a:endParaRPr lang="en-US" altLang="ko-KR" dirty="0"/>
          </a:p>
        </p:txBody>
      </p:sp>
      <p:sp>
        <p:nvSpPr>
          <p:cNvPr id="9" name="Slide Number Placeholder 5"/>
          <p:cNvSpPr>
            <a:spLocks noGrp="1"/>
          </p:cNvSpPr>
          <p:nvPr>
            <p:ph type="sldNum" sz="quarter" idx="12"/>
          </p:nvPr>
        </p:nvSpPr>
        <p:spPr/>
        <p:txBody>
          <a:bodyPr/>
          <a:lstStyle>
            <a:lvl1pPr>
              <a:defRPr/>
            </a:lvl1pPr>
          </a:lstStyle>
          <a:p>
            <a:pPr>
              <a:defRPr/>
            </a:pPr>
            <a:fld id="{D8D50927-0A0A-4892-8044-5326362313B3}" type="slidenum">
              <a:rPr lang="en-US" altLang="ko-KR"/>
              <a:pPr>
                <a:defRPr/>
              </a:pPr>
              <a:t>‹#›</a:t>
            </a:fld>
            <a:endParaRPr lang="en-US" altLang="ko-KR" dirty="0"/>
          </a:p>
        </p:txBody>
      </p:sp>
    </p:spTree>
    <p:extLst>
      <p:ext uri="{BB962C8B-B14F-4D97-AF65-F5344CB8AC3E}">
        <p14:creationId xmlns:p14="http://schemas.microsoft.com/office/powerpoint/2010/main" val="27839580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제목만">
    <p:spTree>
      <p:nvGrpSpPr>
        <p:cNvPr id="1" name=""/>
        <p:cNvGrpSpPr/>
        <p:nvPr/>
      </p:nvGrpSpPr>
      <p:grpSpPr>
        <a:xfrm>
          <a:off x="0" y="0"/>
          <a:ext cx="0" cy="0"/>
          <a:chOff x="0" y="0"/>
          <a:chExt cx="0" cy="0"/>
        </a:xfrm>
      </p:grpSpPr>
      <p:sp>
        <p:nvSpPr>
          <p:cNvPr id="3" name="Rectangle 5"/>
          <p:cNvSpPr/>
          <p:nvPr userDrawn="1"/>
        </p:nvSpPr>
        <p:spPr>
          <a:xfrm>
            <a:off x="0" y="6500813"/>
            <a:ext cx="9144000" cy="357187"/>
          </a:xfrm>
          <a:prstGeom prst="rect">
            <a:avLst/>
          </a:prstGeom>
          <a:solidFill>
            <a:schemeClr val="accent6">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dirty="0">
              <a:solidFill>
                <a:srgbClr val="FFFFFF"/>
              </a:solidFill>
              <a:ea typeface="굴림" charset="-127"/>
            </a:endParaRPr>
          </a:p>
        </p:txBody>
      </p:sp>
      <p:sp>
        <p:nvSpPr>
          <p:cNvPr id="4" name="Rectangle 6"/>
          <p:cNvSpPr/>
          <p:nvPr userDrawn="1"/>
        </p:nvSpPr>
        <p:spPr bwMode="gray">
          <a:xfrm>
            <a:off x="0" y="0"/>
            <a:ext cx="9144000" cy="301625"/>
          </a:xfrm>
          <a:prstGeom prst="rect">
            <a:avLst/>
          </a:prstGeom>
          <a:solidFill>
            <a:schemeClr val="accent5">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dirty="0">
              <a:solidFill>
                <a:srgbClr val="FFFFFF"/>
              </a:solidFill>
              <a:ea typeface="굴림" charset="-127"/>
            </a:endParaRPr>
          </a:p>
        </p:txBody>
      </p:sp>
      <p:sp>
        <p:nvSpPr>
          <p:cNvPr id="5" name="Rectangle 7"/>
          <p:cNvSpPr/>
          <p:nvPr userDrawn="1"/>
        </p:nvSpPr>
        <p:spPr bwMode="gray">
          <a:xfrm>
            <a:off x="0" y="0"/>
            <a:ext cx="2432050" cy="530225"/>
          </a:xfrm>
          <a:prstGeom prst="rect">
            <a:avLst/>
          </a:prstGeom>
          <a:solidFill>
            <a:schemeClr val="accent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dirty="0">
              <a:solidFill>
                <a:srgbClr val="FFFFFF"/>
              </a:solidFill>
              <a:ea typeface="굴림" charset="-127"/>
            </a:endParaRPr>
          </a:p>
        </p:txBody>
      </p:sp>
      <p:sp>
        <p:nvSpPr>
          <p:cNvPr id="6" name="Rectangle 8"/>
          <p:cNvSpPr/>
          <p:nvPr userDrawn="1"/>
        </p:nvSpPr>
        <p:spPr bwMode="gray">
          <a:xfrm>
            <a:off x="1427163" y="0"/>
            <a:ext cx="1571625" cy="438150"/>
          </a:xfrm>
          <a:prstGeom prst="rect">
            <a:avLst/>
          </a:prstGeom>
          <a:solidFill>
            <a:schemeClr val="accent6">
              <a:lumMod val="60000"/>
              <a:lumOff val="4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dirty="0">
              <a:solidFill>
                <a:srgbClr val="FFFFFF"/>
              </a:solidFill>
              <a:ea typeface="굴림" charset="-127"/>
            </a:endParaRPr>
          </a:p>
        </p:txBody>
      </p:sp>
      <p:sp>
        <p:nvSpPr>
          <p:cNvPr id="2" name="Title 1"/>
          <p:cNvSpPr>
            <a:spLocks noGrp="1"/>
          </p:cNvSpPr>
          <p:nvPr>
            <p:ph type="title"/>
          </p:nvPr>
        </p:nvSpPr>
        <p:spPr/>
        <p:txBody>
          <a:bodyPr rtlCol="0">
            <a:normAutofit/>
          </a:bodyPr>
          <a:lstStyle>
            <a:lvl1pPr algn="ctr" defTabSz="914400" rtl="0" eaLnBrk="1" latinLnBrk="0" hangingPunct="1">
              <a:spcBef>
                <a:spcPct val="0"/>
              </a:spcBef>
              <a:buNone/>
              <a:defRPr lang="en-US" sz="4400" kern="1200" smtClean="0">
                <a:solidFill>
                  <a:schemeClr val="tx2"/>
                </a:solidFill>
                <a:latin typeface="+mj-lt"/>
                <a:ea typeface="+mj-ea"/>
                <a:cs typeface="+mj-cs"/>
              </a:defRPr>
            </a:lvl1pPr>
          </a:lstStyle>
          <a:p>
            <a:r>
              <a:rPr lang="ko-KR" altLang="en-US"/>
              <a:t>마스터 제목 스타일 편집</a:t>
            </a:r>
            <a:endParaRPr lang="en-US"/>
          </a:p>
        </p:txBody>
      </p:sp>
      <p:sp>
        <p:nvSpPr>
          <p:cNvPr id="7" name="Date Placeholder 2"/>
          <p:cNvSpPr>
            <a:spLocks noGrp="1"/>
          </p:cNvSpPr>
          <p:nvPr>
            <p:ph type="dt" sz="half" idx="10"/>
          </p:nvPr>
        </p:nvSpPr>
        <p:spPr/>
        <p:txBody>
          <a:bodyPr/>
          <a:lstStyle>
            <a:lvl1pPr>
              <a:defRPr smtClean="0"/>
            </a:lvl1pPr>
          </a:lstStyle>
          <a:p>
            <a:pPr>
              <a:defRPr/>
            </a:pPr>
            <a:fld id="{0BC95FE4-E7E8-4BAD-9D51-3FA36E3B038A}" type="datetimeFigureOut">
              <a:rPr lang="en-US" altLang="ko-KR"/>
              <a:pPr>
                <a:defRPr/>
              </a:pPr>
              <a:t>6/14/2017</a:t>
            </a:fld>
            <a:endParaRPr lang="en-US" altLang="ko-KR" dirty="0"/>
          </a:p>
        </p:txBody>
      </p:sp>
      <p:sp>
        <p:nvSpPr>
          <p:cNvPr id="8" name="Footer Placeholder 3"/>
          <p:cNvSpPr>
            <a:spLocks noGrp="1"/>
          </p:cNvSpPr>
          <p:nvPr>
            <p:ph type="ftr" sz="quarter" idx="11"/>
          </p:nvPr>
        </p:nvSpPr>
        <p:spPr/>
        <p:txBody>
          <a:bodyPr/>
          <a:lstStyle>
            <a:lvl1pPr>
              <a:defRPr smtClean="0"/>
            </a:lvl1pPr>
          </a:lstStyle>
          <a:p>
            <a:pPr>
              <a:defRPr/>
            </a:pPr>
            <a:endParaRPr lang="en-US" altLang="ko-KR" dirty="0"/>
          </a:p>
        </p:txBody>
      </p:sp>
      <p:sp>
        <p:nvSpPr>
          <p:cNvPr id="9" name="Slide Number Placeholder 4"/>
          <p:cNvSpPr>
            <a:spLocks noGrp="1"/>
          </p:cNvSpPr>
          <p:nvPr>
            <p:ph type="sldNum" sz="quarter" idx="12"/>
          </p:nvPr>
        </p:nvSpPr>
        <p:spPr/>
        <p:txBody>
          <a:bodyPr/>
          <a:lstStyle>
            <a:lvl1pPr>
              <a:defRPr smtClean="0"/>
            </a:lvl1pPr>
          </a:lstStyle>
          <a:p>
            <a:pPr>
              <a:defRPr/>
            </a:pPr>
            <a:fld id="{02C5D31F-F50C-4C69-AE3B-672DD7464E10}" type="slidenum">
              <a:rPr lang="en-US" altLang="ko-KR"/>
              <a:pPr>
                <a:defRPr/>
              </a:pPr>
              <a:t>‹#›</a:t>
            </a:fld>
            <a:endParaRPr lang="en-US" altLang="ko-KR" dirty="0"/>
          </a:p>
        </p:txBody>
      </p:sp>
    </p:spTree>
    <p:extLst>
      <p:ext uri="{BB962C8B-B14F-4D97-AF65-F5344CB8AC3E}">
        <p14:creationId xmlns:p14="http://schemas.microsoft.com/office/powerpoint/2010/main" val="1960084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빈 화면">
    <p:spTree>
      <p:nvGrpSpPr>
        <p:cNvPr id="1" name=""/>
        <p:cNvGrpSpPr/>
        <p:nvPr/>
      </p:nvGrpSpPr>
      <p:grpSpPr>
        <a:xfrm>
          <a:off x="0" y="0"/>
          <a:ext cx="0" cy="0"/>
          <a:chOff x="0" y="0"/>
          <a:chExt cx="0" cy="0"/>
        </a:xfrm>
      </p:grpSpPr>
      <p:sp>
        <p:nvSpPr>
          <p:cNvPr id="2" name="Rectangle 10"/>
          <p:cNvSpPr/>
          <p:nvPr userDrawn="1"/>
        </p:nvSpPr>
        <p:spPr bwMode="gray">
          <a:xfrm>
            <a:off x="0" y="6500813"/>
            <a:ext cx="9144000" cy="357187"/>
          </a:xfrm>
          <a:prstGeom prst="rect">
            <a:avLst/>
          </a:prstGeom>
          <a:solidFill>
            <a:schemeClr val="accent6">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dirty="0">
              <a:solidFill>
                <a:srgbClr val="FFFFFF"/>
              </a:solidFill>
              <a:ea typeface="굴림" charset="-127"/>
            </a:endParaRPr>
          </a:p>
        </p:txBody>
      </p:sp>
      <p:sp>
        <p:nvSpPr>
          <p:cNvPr id="3" name="Rectangle 11"/>
          <p:cNvSpPr/>
          <p:nvPr userDrawn="1"/>
        </p:nvSpPr>
        <p:spPr bwMode="gray">
          <a:xfrm>
            <a:off x="0" y="0"/>
            <a:ext cx="9144000" cy="301625"/>
          </a:xfrm>
          <a:prstGeom prst="rect">
            <a:avLst/>
          </a:prstGeom>
          <a:solidFill>
            <a:schemeClr val="accent5">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dirty="0">
              <a:solidFill>
                <a:srgbClr val="FFFFFF"/>
              </a:solidFill>
              <a:ea typeface="굴림" charset="-127"/>
            </a:endParaRPr>
          </a:p>
        </p:txBody>
      </p:sp>
      <p:sp>
        <p:nvSpPr>
          <p:cNvPr id="4" name="Rectangle 12"/>
          <p:cNvSpPr/>
          <p:nvPr userDrawn="1"/>
        </p:nvSpPr>
        <p:spPr bwMode="gray">
          <a:xfrm>
            <a:off x="0" y="0"/>
            <a:ext cx="301625" cy="6858000"/>
          </a:xfrm>
          <a:prstGeom prst="rect">
            <a:avLst/>
          </a:prstGeom>
          <a:solidFill>
            <a:srgbClr val="9BBB59">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dirty="0">
              <a:solidFill>
                <a:srgbClr val="FFFFFF"/>
              </a:solidFill>
              <a:ea typeface="굴림" charset="-127"/>
            </a:endParaRPr>
          </a:p>
        </p:txBody>
      </p:sp>
      <p:sp>
        <p:nvSpPr>
          <p:cNvPr id="5" name="Rectangle 13"/>
          <p:cNvSpPr/>
          <p:nvPr userDrawn="1"/>
        </p:nvSpPr>
        <p:spPr bwMode="gray">
          <a:xfrm>
            <a:off x="0" y="0"/>
            <a:ext cx="2432050" cy="530225"/>
          </a:xfrm>
          <a:prstGeom prst="rect">
            <a:avLst/>
          </a:prstGeom>
          <a:solidFill>
            <a:schemeClr val="accent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dirty="0">
              <a:solidFill>
                <a:srgbClr val="FFFFFF"/>
              </a:solidFill>
              <a:ea typeface="굴림" charset="-127"/>
            </a:endParaRPr>
          </a:p>
        </p:txBody>
      </p:sp>
      <p:sp>
        <p:nvSpPr>
          <p:cNvPr id="6" name="Rectangle 14"/>
          <p:cNvSpPr/>
          <p:nvPr userDrawn="1"/>
        </p:nvSpPr>
        <p:spPr bwMode="gray">
          <a:xfrm>
            <a:off x="1427163" y="0"/>
            <a:ext cx="1571625" cy="438150"/>
          </a:xfrm>
          <a:prstGeom prst="rect">
            <a:avLst/>
          </a:prstGeom>
          <a:solidFill>
            <a:schemeClr val="accent6">
              <a:lumMod val="60000"/>
              <a:lumOff val="4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dirty="0">
              <a:solidFill>
                <a:srgbClr val="FFFFFF"/>
              </a:solidFill>
              <a:ea typeface="굴림" charset="-127"/>
            </a:endParaRPr>
          </a:p>
        </p:txBody>
      </p:sp>
      <p:sp>
        <p:nvSpPr>
          <p:cNvPr id="7" name="Rectangle 15"/>
          <p:cNvSpPr/>
          <p:nvPr userDrawn="1"/>
        </p:nvSpPr>
        <p:spPr bwMode="gray">
          <a:xfrm>
            <a:off x="8842375" y="0"/>
            <a:ext cx="301625" cy="6858000"/>
          </a:xfrm>
          <a:prstGeom prst="rect">
            <a:avLst/>
          </a:prstGeom>
          <a:solidFill>
            <a:srgbClr val="9BBB59">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dirty="0">
              <a:solidFill>
                <a:srgbClr val="FFFFFF"/>
              </a:solidFill>
              <a:ea typeface="굴림" charset="-127"/>
            </a:endParaRPr>
          </a:p>
        </p:txBody>
      </p:sp>
      <p:sp>
        <p:nvSpPr>
          <p:cNvPr id="8" name="Date Placeholder 1"/>
          <p:cNvSpPr>
            <a:spLocks noGrp="1"/>
          </p:cNvSpPr>
          <p:nvPr>
            <p:ph type="dt" sz="half" idx="10"/>
          </p:nvPr>
        </p:nvSpPr>
        <p:spPr/>
        <p:txBody>
          <a:bodyPr/>
          <a:lstStyle>
            <a:lvl1pPr>
              <a:defRPr smtClean="0"/>
            </a:lvl1pPr>
          </a:lstStyle>
          <a:p>
            <a:pPr>
              <a:defRPr/>
            </a:pPr>
            <a:fld id="{7DBA2287-A19B-43DB-AC94-A6E013692543}" type="datetimeFigureOut">
              <a:rPr lang="en-US" altLang="ko-KR"/>
              <a:pPr>
                <a:defRPr/>
              </a:pPr>
              <a:t>6/14/2017</a:t>
            </a:fld>
            <a:endParaRPr lang="en-US" altLang="ko-KR" dirty="0"/>
          </a:p>
        </p:txBody>
      </p:sp>
      <p:sp>
        <p:nvSpPr>
          <p:cNvPr id="9" name="Footer Placeholder 2"/>
          <p:cNvSpPr>
            <a:spLocks noGrp="1"/>
          </p:cNvSpPr>
          <p:nvPr>
            <p:ph type="ftr" sz="quarter" idx="11"/>
          </p:nvPr>
        </p:nvSpPr>
        <p:spPr/>
        <p:txBody>
          <a:bodyPr/>
          <a:lstStyle>
            <a:lvl1pPr>
              <a:defRPr smtClean="0"/>
            </a:lvl1pPr>
          </a:lstStyle>
          <a:p>
            <a:pPr>
              <a:defRPr/>
            </a:pPr>
            <a:endParaRPr lang="en-US" altLang="ko-KR" dirty="0"/>
          </a:p>
        </p:txBody>
      </p:sp>
      <p:sp>
        <p:nvSpPr>
          <p:cNvPr id="10" name="Slide Number Placeholder 3"/>
          <p:cNvSpPr>
            <a:spLocks noGrp="1"/>
          </p:cNvSpPr>
          <p:nvPr>
            <p:ph type="sldNum" sz="quarter" idx="12"/>
          </p:nvPr>
        </p:nvSpPr>
        <p:spPr/>
        <p:txBody>
          <a:bodyPr/>
          <a:lstStyle>
            <a:lvl1pPr>
              <a:defRPr smtClean="0"/>
            </a:lvl1pPr>
          </a:lstStyle>
          <a:p>
            <a:pPr>
              <a:defRPr/>
            </a:pPr>
            <a:fld id="{F15E7A1E-8363-419C-A981-4E49ED8C7583}" type="slidenum">
              <a:rPr lang="en-US" altLang="ko-KR"/>
              <a:pPr>
                <a:defRPr/>
              </a:pPr>
              <a:t>‹#›</a:t>
            </a:fld>
            <a:endParaRPr lang="en-US" altLang="ko-KR" dirty="0"/>
          </a:p>
        </p:txBody>
      </p:sp>
    </p:spTree>
    <p:extLst>
      <p:ext uri="{BB962C8B-B14F-4D97-AF65-F5344CB8AC3E}">
        <p14:creationId xmlns:p14="http://schemas.microsoft.com/office/powerpoint/2010/main" val="30071966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캡션 있는 콘텐츠">
    <p:spTree>
      <p:nvGrpSpPr>
        <p:cNvPr id="1" name=""/>
        <p:cNvGrpSpPr/>
        <p:nvPr/>
      </p:nvGrpSpPr>
      <p:grpSpPr>
        <a:xfrm>
          <a:off x="0" y="0"/>
          <a:ext cx="0" cy="0"/>
          <a:chOff x="0" y="0"/>
          <a:chExt cx="0" cy="0"/>
        </a:xfrm>
      </p:grpSpPr>
      <p:sp>
        <p:nvSpPr>
          <p:cNvPr id="2" name="Title 1"/>
          <p:cNvSpPr>
            <a:spLocks noGrp="1"/>
          </p:cNvSpPr>
          <p:nvPr>
            <p:ph type="title"/>
          </p:nvPr>
        </p:nvSpPr>
        <p:spPr>
          <a:xfrm>
            <a:off x="457199" y="548640"/>
            <a:ext cx="7699248" cy="932688"/>
          </a:xfrm>
        </p:spPr>
        <p:txBody>
          <a:bodyPr rtlCol="0">
            <a:normAutofit/>
          </a:bodyPr>
          <a:lstStyle>
            <a:lvl1pPr algn="l" defTabSz="914400" rtl="0" eaLnBrk="1" latinLnBrk="0" hangingPunct="1">
              <a:spcBef>
                <a:spcPct val="0"/>
              </a:spcBef>
              <a:buNone/>
              <a:defRPr lang="en-US" sz="3200" b="1" kern="1200" smtClean="0">
                <a:solidFill>
                  <a:schemeClr val="tx2"/>
                </a:solidFill>
                <a:latin typeface="+mj-lt"/>
                <a:ea typeface="+mj-ea"/>
                <a:cs typeface="+mj-cs"/>
              </a:defRPr>
            </a:lvl1pPr>
          </a:lstStyle>
          <a:p>
            <a:r>
              <a:rPr lang="ko-KR" altLang="en-US"/>
              <a:t>마스터 제목 스타일 편집</a:t>
            </a:r>
            <a:endParaRPr lang="en-US"/>
          </a:p>
        </p:txBody>
      </p:sp>
      <p:sp>
        <p:nvSpPr>
          <p:cNvPr id="4" name="Text Placeholder 3"/>
          <p:cNvSpPr>
            <a:spLocks noGrp="1"/>
          </p:cNvSpPr>
          <p:nvPr>
            <p:ph type="body" sz="half" idx="2"/>
          </p:nvPr>
        </p:nvSpPr>
        <p:spPr>
          <a:xfrm>
            <a:off x="5330952" y="1645920"/>
            <a:ext cx="2816352" cy="4480560"/>
          </a:xfrm>
        </p:spPr>
        <p:txBody>
          <a:bodyPr rtlCol="0">
            <a:normAutofit/>
          </a:bodyPr>
          <a:lstStyle>
            <a:lvl1pPr marL="0" indent="0">
              <a:buNone/>
              <a:defRPr lang="en-US" sz="1400" kern="1200" smtClean="0">
                <a:solidFill>
                  <a:schemeClr val="tx1"/>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9" name="Content Placeholder 8"/>
          <p:cNvSpPr>
            <a:spLocks noGrp="1"/>
          </p:cNvSpPr>
          <p:nvPr>
            <p:ph sz="quarter" idx="13"/>
          </p:nvPr>
        </p:nvSpPr>
        <p:spPr>
          <a:xfrm>
            <a:off x="457200" y="1645920"/>
            <a:ext cx="4800600" cy="4480560"/>
          </a:xfr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a:p>
        </p:txBody>
      </p:sp>
      <p:sp>
        <p:nvSpPr>
          <p:cNvPr id="5" name="Date Placeholder 3"/>
          <p:cNvSpPr>
            <a:spLocks noGrp="1"/>
          </p:cNvSpPr>
          <p:nvPr>
            <p:ph type="dt" sz="half" idx="14"/>
          </p:nvPr>
        </p:nvSpPr>
        <p:spPr/>
        <p:txBody>
          <a:bodyPr/>
          <a:lstStyle>
            <a:lvl1pPr>
              <a:defRPr/>
            </a:lvl1pPr>
          </a:lstStyle>
          <a:p>
            <a:pPr>
              <a:defRPr/>
            </a:pPr>
            <a:fld id="{3E20CAA7-E52F-4B75-89F8-22124F4CDC38}" type="datetimeFigureOut">
              <a:rPr lang="en-US" altLang="ko-KR"/>
              <a:pPr>
                <a:defRPr/>
              </a:pPr>
              <a:t>6/14/2017</a:t>
            </a:fld>
            <a:endParaRPr lang="en-US" altLang="ko-KR" dirty="0"/>
          </a:p>
        </p:txBody>
      </p:sp>
      <p:sp>
        <p:nvSpPr>
          <p:cNvPr id="6" name="Footer Placeholder 4"/>
          <p:cNvSpPr>
            <a:spLocks noGrp="1"/>
          </p:cNvSpPr>
          <p:nvPr>
            <p:ph type="ftr" sz="quarter" idx="15"/>
          </p:nvPr>
        </p:nvSpPr>
        <p:spPr/>
        <p:txBody>
          <a:bodyPr/>
          <a:lstStyle>
            <a:lvl1pPr>
              <a:defRPr/>
            </a:lvl1pPr>
          </a:lstStyle>
          <a:p>
            <a:pPr>
              <a:defRPr/>
            </a:pPr>
            <a:endParaRPr lang="en-US" altLang="ko-KR" dirty="0"/>
          </a:p>
        </p:txBody>
      </p:sp>
      <p:sp>
        <p:nvSpPr>
          <p:cNvPr id="7" name="Slide Number Placeholder 5"/>
          <p:cNvSpPr>
            <a:spLocks noGrp="1"/>
          </p:cNvSpPr>
          <p:nvPr>
            <p:ph type="sldNum" sz="quarter" idx="16"/>
          </p:nvPr>
        </p:nvSpPr>
        <p:spPr/>
        <p:txBody>
          <a:bodyPr/>
          <a:lstStyle>
            <a:lvl1pPr>
              <a:defRPr/>
            </a:lvl1pPr>
          </a:lstStyle>
          <a:p>
            <a:pPr>
              <a:defRPr/>
            </a:pPr>
            <a:fld id="{ACA391DD-18A5-4F6A-BA57-CAFDE3958CF2}" type="slidenum">
              <a:rPr lang="en-US" altLang="ko-KR"/>
              <a:pPr>
                <a:defRPr/>
              </a:pPr>
              <a:t>‹#›</a:t>
            </a:fld>
            <a:endParaRPr lang="en-US" altLang="ko-KR" dirty="0"/>
          </a:p>
        </p:txBody>
      </p:sp>
    </p:spTree>
    <p:extLst>
      <p:ext uri="{BB962C8B-B14F-4D97-AF65-F5344CB8AC3E}">
        <p14:creationId xmlns:p14="http://schemas.microsoft.com/office/powerpoint/2010/main" val="20808615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Title 1"/>
          <p:cNvSpPr>
            <a:spLocks noGrp="1"/>
          </p:cNvSpPr>
          <p:nvPr>
            <p:ph type="title"/>
          </p:nvPr>
        </p:nvSpPr>
        <p:spPr>
          <a:xfrm>
            <a:off x="1801368" y="658368"/>
            <a:ext cx="5486400" cy="822960"/>
          </a:xfrm>
        </p:spPr>
        <p:txBody>
          <a:bodyPr rtlCol="0" anchor="b">
            <a:normAutofit/>
          </a:bodyPr>
          <a:lstStyle>
            <a:lvl1pPr algn="ctr" defTabSz="914400" rtl="0" eaLnBrk="1" latinLnBrk="0" hangingPunct="1">
              <a:spcBef>
                <a:spcPct val="0"/>
              </a:spcBef>
              <a:buNone/>
              <a:defRPr lang="en-US" sz="2800" b="1" kern="1200" smtClean="0">
                <a:solidFill>
                  <a:schemeClr val="tx2"/>
                </a:solidFill>
                <a:latin typeface="+mj-lt"/>
                <a:ea typeface="+mj-ea"/>
                <a:cs typeface="+mj-cs"/>
              </a:defRPr>
            </a:lvl1pPr>
          </a:lstStyle>
          <a:p>
            <a:r>
              <a:rPr lang="ko-KR" altLang="en-US"/>
              <a:t>마스터 제목 스타일 편집</a:t>
            </a:r>
            <a:endParaRPr lang="en-US"/>
          </a:p>
        </p:txBody>
      </p:sp>
      <p:sp>
        <p:nvSpPr>
          <p:cNvPr id="3" name="Picture Placeholder 2"/>
          <p:cNvSpPr>
            <a:spLocks noGrp="1"/>
          </p:cNvSpPr>
          <p:nvPr>
            <p:ph type="pic" idx="1"/>
          </p:nvPr>
        </p:nvSpPr>
        <p:spPr bwMode="gray">
          <a:xfrm>
            <a:off x="1792224" y="1618488"/>
            <a:ext cx="5486400" cy="3639312"/>
          </a:xfrm>
          <a:solidFill>
            <a:srgbClr val="F8F8F8"/>
          </a:solidFill>
          <a:ln w="76200" cmpd="sng">
            <a:solidFill>
              <a:srgbClr val="FFFFFF"/>
            </a:solidFill>
          </a:ln>
          <a:effectLst>
            <a:outerShdw blurRad="50800" dist="38100" dir="5400000" algn="t" rotWithShape="0">
              <a:prstClr val="black">
                <a:alpha val="40000"/>
              </a:prstClr>
            </a:outerShdw>
          </a:effectLst>
        </p:spPr>
        <p:txBody>
          <a:bodyPr rtlCol="0">
            <a:normAutofit/>
          </a:bodyPr>
          <a:lstStyle>
            <a:lvl1pPr marL="0" indent="0" algn="l" defTabSz="914400" rtl="0" eaLnBrk="1" latinLnBrk="0" hangingPunct="1">
              <a:spcBef>
                <a:spcPct val="20000"/>
              </a:spcBef>
              <a:buClr>
                <a:schemeClr val="accent1"/>
              </a:buClr>
              <a:buSzPct val="90000"/>
              <a:buFont typeface="Wingdings 3" pitchFamily="18" charset="2"/>
              <a:buNone/>
              <a:defRPr lang="en-US" sz="3200" kern="1200" smtClean="0">
                <a:solidFill>
                  <a:schemeClr val="tx1"/>
                </a:solidFill>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ko-KR" altLang="en-US" noProof="0" dirty="0"/>
              <a:t>그림을 추가하려면 아이콘을 클릭하십시오</a:t>
            </a:r>
            <a:endParaRPr lang="en-US" noProof="0" dirty="0"/>
          </a:p>
        </p:txBody>
      </p:sp>
      <p:sp>
        <p:nvSpPr>
          <p:cNvPr id="4" name="Text Placeholder 3"/>
          <p:cNvSpPr>
            <a:spLocks noGrp="1"/>
          </p:cNvSpPr>
          <p:nvPr>
            <p:ph type="body" sz="half" idx="2"/>
          </p:nvPr>
        </p:nvSpPr>
        <p:spPr>
          <a:xfrm>
            <a:off x="1792224" y="5413248"/>
            <a:ext cx="5486400" cy="98755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Date Placeholder 3"/>
          <p:cNvSpPr>
            <a:spLocks noGrp="1"/>
          </p:cNvSpPr>
          <p:nvPr>
            <p:ph type="dt" sz="half" idx="10"/>
          </p:nvPr>
        </p:nvSpPr>
        <p:spPr/>
        <p:txBody>
          <a:bodyPr/>
          <a:lstStyle>
            <a:lvl1pPr>
              <a:defRPr/>
            </a:lvl1pPr>
          </a:lstStyle>
          <a:p>
            <a:pPr>
              <a:defRPr/>
            </a:pPr>
            <a:fld id="{3CFE69F5-B7FA-4AC0-AF69-0F71DCC38AF2}" type="datetimeFigureOut">
              <a:rPr lang="en-US" altLang="ko-KR"/>
              <a:pPr>
                <a:defRPr/>
              </a:pPr>
              <a:t>6/14/2017</a:t>
            </a:fld>
            <a:endParaRPr lang="en-US" altLang="ko-KR" dirty="0"/>
          </a:p>
        </p:txBody>
      </p:sp>
      <p:sp>
        <p:nvSpPr>
          <p:cNvPr id="6" name="Footer Placeholder 4"/>
          <p:cNvSpPr>
            <a:spLocks noGrp="1"/>
          </p:cNvSpPr>
          <p:nvPr>
            <p:ph type="ftr" sz="quarter" idx="11"/>
          </p:nvPr>
        </p:nvSpPr>
        <p:spPr/>
        <p:txBody>
          <a:bodyPr/>
          <a:lstStyle>
            <a:lvl1pPr>
              <a:defRPr/>
            </a:lvl1pPr>
          </a:lstStyle>
          <a:p>
            <a:pPr>
              <a:defRPr/>
            </a:pPr>
            <a:endParaRPr lang="en-US" altLang="ko-KR" dirty="0"/>
          </a:p>
        </p:txBody>
      </p:sp>
      <p:sp>
        <p:nvSpPr>
          <p:cNvPr id="7" name="Slide Number Placeholder 5"/>
          <p:cNvSpPr>
            <a:spLocks noGrp="1"/>
          </p:cNvSpPr>
          <p:nvPr>
            <p:ph type="sldNum" sz="quarter" idx="12"/>
          </p:nvPr>
        </p:nvSpPr>
        <p:spPr/>
        <p:txBody>
          <a:bodyPr/>
          <a:lstStyle>
            <a:lvl1pPr>
              <a:defRPr/>
            </a:lvl1pPr>
          </a:lstStyle>
          <a:p>
            <a:pPr>
              <a:defRPr/>
            </a:pPr>
            <a:fld id="{AB48E20E-5F6B-4A91-A3CF-81E1147DAAB2}" type="slidenum">
              <a:rPr lang="en-US" altLang="ko-KR"/>
              <a:pPr>
                <a:defRPr/>
              </a:pPr>
              <a:t>‹#›</a:t>
            </a:fld>
            <a:endParaRPr lang="en-US" altLang="ko-KR" dirty="0"/>
          </a:p>
        </p:txBody>
      </p:sp>
    </p:spTree>
    <p:extLst>
      <p:ext uri="{BB962C8B-B14F-4D97-AF65-F5344CB8AC3E}">
        <p14:creationId xmlns:p14="http://schemas.microsoft.com/office/powerpoint/2010/main" val="5413969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bwMode="gray">
          <a:xfrm>
            <a:off x="0" y="401638"/>
            <a:ext cx="8686800" cy="1098550"/>
          </a:xfrm>
          <a:prstGeom prst="rect">
            <a:avLst/>
          </a:prstGeom>
          <a:solidFill>
            <a:schemeClr val="tx2">
              <a:lumMod val="40000"/>
              <a:lumOff val="6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dirty="0">
              <a:solidFill>
                <a:srgbClr val="FFFFFF"/>
              </a:solidFill>
              <a:ea typeface="굴림" charset="-127"/>
            </a:endParaRPr>
          </a:p>
        </p:txBody>
      </p:sp>
      <p:sp>
        <p:nvSpPr>
          <p:cNvPr id="8" name="Rectangle 7"/>
          <p:cNvSpPr/>
          <p:nvPr/>
        </p:nvSpPr>
        <p:spPr bwMode="gray">
          <a:xfrm>
            <a:off x="8166100" y="996950"/>
            <a:ext cx="977900" cy="895350"/>
          </a:xfrm>
          <a:prstGeom prst="rect">
            <a:avLst/>
          </a:prstGeom>
          <a:solidFill>
            <a:schemeClr val="accent5">
              <a:lumMod val="60000"/>
              <a:lumOff val="4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dirty="0">
              <a:solidFill>
                <a:srgbClr val="FFFFFF"/>
              </a:solidFill>
              <a:ea typeface="굴림" charset="-127"/>
            </a:endParaRPr>
          </a:p>
        </p:txBody>
      </p:sp>
      <p:sp>
        <p:nvSpPr>
          <p:cNvPr id="9" name="Rectangle 8"/>
          <p:cNvSpPr/>
          <p:nvPr/>
        </p:nvSpPr>
        <p:spPr bwMode="gray">
          <a:xfrm>
            <a:off x="1782763" y="0"/>
            <a:ext cx="1947862" cy="539750"/>
          </a:xfrm>
          <a:prstGeom prst="rect">
            <a:avLst/>
          </a:prstGeom>
          <a:solidFill>
            <a:schemeClr val="accent6">
              <a:lumMod val="60000"/>
              <a:lumOff val="4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dirty="0">
              <a:solidFill>
                <a:srgbClr val="FFFFFF"/>
              </a:solidFill>
              <a:ea typeface="굴림" charset="-127"/>
            </a:endParaRPr>
          </a:p>
        </p:txBody>
      </p:sp>
      <p:sp>
        <p:nvSpPr>
          <p:cNvPr id="10" name="Rectangle 9"/>
          <p:cNvSpPr/>
          <p:nvPr/>
        </p:nvSpPr>
        <p:spPr bwMode="gray">
          <a:xfrm>
            <a:off x="0" y="0"/>
            <a:ext cx="2432050" cy="539750"/>
          </a:xfrm>
          <a:prstGeom prst="rect">
            <a:avLst/>
          </a:pr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dirty="0">
              <a:solidFill>
                <a:srgbClr val="FFFFFF"/>
              </a:solidFill>
              <a:ea typeface="굴림" charset="-127"/>
            </a:endParaRPr>
          </a:p>
        </p:txBody>
      </p:sp>
      <p:sp>
        <p:nvSpPr>
          <p:cNvPr id="1030" name="Title Placeholder 1"/>
          <p:cNvSpPr>
            <a:spLocks noGrp="1"/>
          </p:cNvSpPr>
          <p:nvPr>
            <p:ph type="title"/>
          </p:nvPr>
        </p:nvSpPr>
        <p:spPr bwMode="auto">
          <a:xfrm>
            <a:off x="457200" y="539750"/>
            <a:ext cx="8229600" cy="960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ko-KR" altLang="en-US"/>
              <a:t>마스터 제목 스타일 편집</a:t>
            </a:r>
          </a:p>
        </p:txBody>
      </p:sp>
      <p:sp>
        <p:nvSpPr>
          <p:cNvPr id="1031"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Date Placeholder 3"/>
          <p:cNvSpPr>
            <a:spLocks noGrp="1"/>
          </p:cNvSpPr>
          <p:nvPr>
            <p:ph type="dt" sz="half" idx="2"/>
          </p:nvPr>
        </p:nvSpPr>
        <p:spPr>
          <a:xfrm>
            <a:off x="457200" y="6537325"/>
            <a:ext cx="2133600" cy="247650"/>
          </a:xfrm>
          <a:prstGeom prst="rect">
            <a:avLst/>
          </a:prstGeom>
        </p:spPr>
        <p:txBody>
          <a:bodyPr vert="horz" wrap="square" lIns="91440" tIns="45720" rIns="91440" bIns="45720" numCol="1" anchor="ctr" anchorCtr="0" compatLnSpc="1">
            <a:prstTxWarp prst="textNoShape">
              <a:avLst/>
            </a:prstTxWarp>
          </a:bodyPr>
          <a:lstStyle>
            <a:lvl1pPr latinLnBrk="0">
              <a:defRPr kumimoji="0" sz="1200" smtClean="0">
                <a:solidFill>
                  <a:srgbClr val="898989"/>
                </a:solidFill>
                <a:latin typeface="Tw Cen MT" pitchFamily="34" charset="0"/>
                <a:ea typeface="굴림" charset="-127"/>
              </a:defRPr>
            </a:lvl1pPr>
          </a:lstStyle>
          <a:p>
            <a:pPr>
              <a:defRPr/>
            </a:pPr>
            <a:fld id="{A8A4CDAF-F56B-4897-8A18-3A8E285DBAFA}" type="datetimeFigureOut">
              <a:rPr lang="en-US" altLang="ko-KR"/>
              <a:pPr>
                <a:defRPr/>
              </a:pPr>
              <a:t>6/14/2017</a:t>
            </a:fld>
            <a:endParaRPr lang="en-US" altLang="ko-KR" dirty="0"/>
          </a:p>
        </p:txBody>
      </p:sp>
      <p:sp>
        <p:nvSpPr>
          <p:cNvPr id="5" name="Footer Placeholder 4"/>
          <p:cNvSpPr>
            <a:spLocks noGrp="1"/>
          </p:cNvSpPr>
          <p:nvPr>
            <p:ph type="ftr" sz="quarter" idx="3"/>
          </p:nvPr>
        </p:nvSpPr>
        <p:spPr>
          <a:xfrm>
            <a:off x="5870575" y="6537325"/>
            <a:ext cx="2895600" cy="247650"/>
          </a:xfrm>
          <a:prstGeom prst="rect">
            <a:avLst/>
          </a:prstGeom>
        </p:spPr>
        <p:txBody>
          <a:bodyPr vert="horz" wrap="square" lIns="91440" tIns="45720" rIns="91440" bIns="45720" numCol="1" anchor="ctr" anchorCtr="0" compatLnSpc="1">
            <a:prstTxWarp prst="textNoShape">
              <a:avLst/>
            </a:prstTxWarp>
          </a:bodyPr>
          <a:lstStyle>
            <a:lvl1pPr algn="r" latinLnBrk="0">
              <a:defRPr kumimoji="0" sz="1200" smtClean="0">
                <a:solidFill>
                  <a:srgbClr val="898989"/>
                </a:solidFill>
                <a:latin typeface="Tw Cen MT" pitchFamily="34" charset="0"/>
                <a:ea typeface="굴림" charset="-127"/>
              </a:defRPr>
            </a:lvl1pPr>
          </a:lstStyle>
          <a:p>
            <a:pPr>
              <a:defRPr/>
            </a:pPr>
            <a:endParaRPr lang="en-US" altLang="ko-KR" dirty="0"/>
          </a:p>
        </p:txBody>
      </p:sp>
      <p:sp>
        <p:nvSpPr>
          <p:cNvPr id="6" name="Slide Number Placeholder 5"/>
          <p:cNvSpPr>
            <a:spLocks noGrp="1"/>
          </p:cNvSpPr>
          <p:nvPr>
            <p:ph type="sldNum" sz="quarter" idx="4"/>
          </p:nvPr>
        </p:nvSpPr>
        <p:spPr>
          <a:xfrm>
            <a:off x="3502025" y="6537325"/>
            <a:ext cx="2133600" cy="247650"/>
          </a:xfrm>
          <a:prstGeom prst="rect">
            <a:avLst/>
          </a:prstGeom>
        </p:spPr>
        <p:txBody>
          <a:bodyPr vert="horz" wrap="square" lIns="91440" tIns="45720" rIns="91440" bIns="45720" numCol="1" anchor="ctr" anchorCtr="0" compatLnSpc="1">
            <a:prstTxWarp prst="textNoShape">
              <a:avLst/>
            </a:prstTxWarp>
          </a:bodyPr>
          <a:lstStyle>
            <a:lvl1pPr algn="ctr" latinLnBrk="0">
              <a:defRPr kumimoji="0" sz="1200" smtClean="0">
                <a:solidFill>
                  <a:srgbClr val="898989"/>
                </a:solidFill>
                <a:latin typeface="Tw Cen MT" pitchFamily="34" charset="0"/>
                <a:ea typeface="굴림" charset="-127"/>
              </a:defRPr>
            </a:lvl1pPr>
          </a:lstStyle>
          <a:p>
            <a:pPr>
              <a:defRPr/>
            </a:pPr>
            <a:fld id="{37911D5C-7600-4BC7-9FF1-4DEE66882D3A}" type="slidenum">
              <a:rPr lang="en-US" altLang="ko-KR"/>
              <a:pPr>
                <a:defRPr/>
              </a:pPr>
              <a:t>‹#›</a:t>
            </a:fld>
            <a:endParaRPr lang="en-US" altLang="ko-KR" dirty="0"/>
          </a:p>
        </p:txBody>
      </p:sp>
    </p:spTree>
  </p:cSld>
  <p:clrMap bg1="lt1" tx1="dk1" bg2="lt2" tx2="dk2" accent1="accent1" accent2="accent2" accent3="accent3" accent4="accent4" accent5="accent5" accent6="accent6" hlink="hlink" folHlink="folHlink"/>
  <p:sldLayoutIdLst>
    <p:sldLayoutId id="2147483699" r:id="rId1"/>
    <p:sldLayoutId id="2147483693" r:id="rId2"/>
    <p:sldLayoutId id="2147483700" r:id="rId3"/>
    <p:sldLayoutId id="2147483694" r:id="rId4"/>
    <p:sldLayoutId id="2147483695" r:id="rId5"/>
    <p:sldLayoutId id="2147483701" r:id="rId6"/>
    <p:sldLayoutId id="2147483702" r:id="rId7"/>
    <p:sldLayoutId id="2147483696" r:id="rId8"/>
    <p:sldLayoutId id="2147483697" r:id="rId9"/>
    <p:sldLayoutId id="2147483698" r:id="rId10"/>
    <p:sldLayoutId id="2147483703" r:id="rId11"/>
  </p:sldLayoutIdLst>
  <p:txStyles>
    <p:titleStyle>
      <a:lvl1pPr algn="ctr" rtl="0" eaLnBrk="0" fontAlgn="base" latinLnBrk="1" hangingPunct="0">
        <a:spcBef>
          <a:spcPct val="0"/>
        </a:spcBef>
        <a:spcAft>
          <a:spcPct val="0"/>
        </a:spcAft>
        <a:defRPr sz="4400" kern="1200">
          <a:solidFill>
            <a:schemeClr val="tx2"/>
          </a:solidFill>
          <a:latin typeface="+mj-lt"/>
          <a:ea typeface="+mj-ea"/>
          <a:cs typeface="+mj-cs"/>
        </a:defRPr>
      </a:lvl1pPr>
      <a:lvl2pPr algn="ctr" rtl="0" eaLnBrk="0" fontAlgn="base" latinLnBrk="1" hangingPunct="0">
        <a:spcBef>
          <a:spcPct val="0"/>
        </a:spcBef>
        <a:spcAft>
          <a:spcPct val="0"/>
        </a:spcAft>
        <a:defRPr sz="4400">
          <a:solidFill>
            <a:schemeClr val="tx2"/>
          </a:solidFill>
          <a:latin typeface="Tw Cen MT" pitchFamily="34" charset="0"/>
        </a:defRPr>
      </a:lvl2pPr>
      <a:lvl3pPr algn="ctr" rtl="0" eaLnBrk="0" fontAlgn="base" latinLnBrk="1" hangingPunct="0">
        <a:spcBef>
          <a:spcPct val="0"/>
        </a:spcBef>
        <a:spcAft>
          <a:spcPct val="0"/>
        </a:spcAft>
        <a:defRPr sz="4400">
          <a:solidFill>
            <a:schemeClr val="tx2"/>
          </a:solidFill>
          <a:latin typeface="Tw Cen MT" pitchFamily="34" charset="0"/>
        </a:defRPr>
      </a:lvl3pPr>
      <a:lvl4pPr algn="ctr" rtl="0" eaLnBrk="0" fontAlgn="base" latinLnBrk="1" hangingPunct="0">
        <a:spcBef>
          <a:spcPct val="0"/>
        </a:spcBef>
        <a:spcAft>
          <a:spcPct val="0"/>
        </a:spcAft>
        <a:defRPr sz="4400">
          <a:solidFill>
            <a:schemeClr val="tx2"/>
          </a:solidFill>
          <a:latin typeface="Tw Cen MT" pitchFamily="34" charset="0"/>
        </a:defRPr>
      </a:lvl4pPr>
      <a:lvl5pPr algn="ctr" rtl="0" eaLnBrk="0" fontAlgn="base" latinLnBrk="1" hangingPunct="0">
        <a:spcBef>
          <a:spcPct val="0"/>
        </a:spcBef>
        <a:spcAft>
          <a:spcPct val="0"/>
        </a:spcAft>
        <a:defRPr sz="4400">
          <a:solidFill>
            <a:schemeClr val="tx2"/>
          </a:solidFill>
          <a:latin typeface="Tw Cen MT" pitchFamily="34" charset="0"/>
        </a:defRPr>
      </a:lvl5pPr>
      <a:lvl6pPr eaLnBrk="1" latinLnBrk="1" hangingPunct="1">
        <a:defRPr>
          <a:solidFill>
            <a:schemeClr val="tx2"/>
          </a:solidFill>
        </a:defRPr>
      </a:lvl6pPr>
      <a:lvl7pPr eaLnBrk="1" latinLnBrk="1" hangingPunct="1">
        <a:defRPr>
          <a:solidFill>
            <a:schemeClr val="tx2"/>
          </a:solidFill>
        </a:defRPr>
      </a:lvl7pPr>
      <a:lvl8pPr eaLnBrk="1" latinLnBrk="1" hangingPunct="1">
        <a:defRPr>
          <a:solidFill>
            <a:schemeClr val="tx2"/>
          </a:solidFill>
        </a:defRPr>
      </a:lvl8pPr>
      <a:lvl9pPr eaLnBrk="1" latinLnBrk="1" hangingPunct="1">
        <a:defRPr>
          <a:solidFill>
            <a:schemeClr val="tx2"/>
          </a:solidFill>
        </a:defRPr>
      </a:lvl9pPr>
    </p:titleStyle>
    <p:bodyStyle>
      <a:lvl1pPr marL="342900" indent="-342900" algn="l" rtl="0" eaLnBrk="0" fontAlgn="base" latinLnBrk="1" hangingPunct="0">
        <a:spcBef>
          <a:spcPct val="20000"/>
        </a:spcBef>
        <a:spcAft>
          <a:spcPct val="0"/>
        </a:spcAft>
        <a:buClr>
          <a:schemeClr val="accent1"/>
        </a:buClr>
        <a:buSzPct val="90000"/>
        <a:buFont typeface="Wingdings 3" pitchFamily="18" charset="2"/>
        <a:buChar char=""/>
        <a:defRPr sz="3200" kern="1200">
          <a:solidFill>
            <a:schemeClr val="tx1"/>
          </a:solidFill>
          <a:latin typeface="+mn-lt"/>
          <a:ea typeface="+mn-ea"/>
          <a:cs typeface="+mn-cs"/>
        </a:defRPr>
      </a:lvl1pPr>
      <a:lvl2pPr marL="742950" indent="-285750" algn="l" rtl="0" eaLnBrk="0" fontAlgn="base" latinLnBrk="1" hangingPunct="0">
        <a:spcBef>
          <a:spcPct val="20000"/>
        </a:spcBef>
        <a:spcAft>
          <a:spcPct val="0"/>
        </a:spcAft>
        <a:buClr>
          <a:schemeClr val="accent2"/>
        </a:buClr>
        <a:buSzPct val="90000"/>
        <a:buFont typeface="Wingdings 3" pitchFamily="18" charset="2"/>
        <a:buChar char=""/>
        <a:defRPr sz="2800" kern="1200">
          <a:solidFill>
            <a:schemeClr val="tx1"/>
          </a:solidFill>
          <a:latin typeface="+mn-lt"/>
          <a:ea typeface="+mn-ea"/>
          <a:cs typeface="+mn-cs"/>
        </a:defRPr>
      </a:lvl2pPr>
      <a:lvl3pPr marL="1143000" indent="-228600" algn="l" rtl="0" eaLnBrk="0" fontAlgn="base" latinLnBrk="1" hangingPunct="0">
        <a:spcBef>
          <a:spcPct val="20000"/>
        </a:spcBef>
        <a:spcAft>
          <a:spcPct val="0"/>
        </a:spcAft>
        <a:buClr>
          <a:srgbClr val="9BBB59"/>
        </a:buClr>
        <a:buSzPct val="90000"/>
        <a:buFont typeface="Wingdings 3" pitchFamily="18" charset="2"/>
        <a:buChar char=""/>
        <a:defRPr sz="2400" kern="1200">
          <a:solidFill>
            <a:schemeClr val="tx1"/>
          </a:solidFill>
          <a:latin typeface="+mn-lt"/>
          <a:ea typeface="+mn-ea"/>
          <a:cs typeface="+mn-cs"/>
        </a:defRPr>
      </a:lvl3pPr>
      <a:lvl4pPr marL="1600200" indent="-228600" algn="l" rtl="0" eaLnBrk="0" fontAlgn="base" latinLnBrk="1" hangingPunct="0">
        <a:spcBef>
          <a:spcPct val="20000"/>
        </a:spcBef>
        <a:spcAft>
          <a:spcPct val="0"/>
        </a:spcAft>
        <a:buClr>
          <a:srgbClr val="8064A2"/>
        </a:buClr>
        <a:buSzPct val="90000"/>
        <a:buFont typeface="Wingdings 3" pitchFamily="18" charset="2"/>
        <a:buChar char=""/>
        <a:defRPr sz="2000" kern="1200">
          <a:solidFill>
            <a:schemeClr val="tx1"/>
          </a:solidFill>
          <a:latin typeface="+mn-lt"/>
          <a:ea typeface="+mn-ea"/>
          <a:cs typeface="+mn-cs"/>
        </a:defRPr>
      </a:lvl4pPr>
      <a:lvl5pPr marL="2057400" indent="-228600" algn="l" rtl="0" eaLnBrk="0" fontAlgn="base" latinLnBrk="1" hangingPunct="0">
        <a:spcBef>
          <a:spcPct val="20000"/>
        </a:spcBef>
        <a:spcAft>
          <a:spcPct val="0"/>
        </a:spcAft>
        <a:buClr>
          <a:srgbClr val="AA5E74"/>
        </a:buClr>
        <a:buSzPct val="90000"/>
        <a:buFont typeface="Wingdings 3" pitchFamily="18" charset="2"/>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en.wikipedia.org/wiki/Variable_(programming)"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hyperlink" Target="mailto:w.j.kim@kaist.ac.kr"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en.wikipedia.org/wiki/Time"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a:xfrm>
            <a:off x="420624" y="3118104"/>
            <a:ext cx="8615872" cy="1470025"/>
          </a:xfrm>
        </p:spPr>
        <p:txBody>
          <a:bodyPr>
            <a:normAutofit fontScale="90000"/>
          </a:bodyPr>
          <a:lstStyle/>
          <a:p>
            <a:r>
              <a:rPr lang="en-US" altLang="ko-KR" dirty="0"/>
              <a:t>Lecture 5 CUDA Memory Architecture</a:t>
            </a:r>
            <a:br>
              <a:rPr lang="en-US" altLang="ko-KR" dirty="0"/>
            </a:br>
            <a:endParaRPr lang="ko-KR" altLang="en-US" dirty="0"/>
          </a:p>
        </p:txBody>
      </p:sp>
      <p:sp>
        <p:nvSpPr>
          <p:cNvPr id="3" name="부제목 2"/>
          <p:cNvSpPr>
            <a:spLocks noGrp="1"/>
          </p:cNvSpPr>
          <p:nvPr>
            <p:ph type="subTitle" idx="1"/>
          </p:nvPr>
        </p:nvSpPr>
        <p:spPr/>
        <p:txBody>
          <a:bodyPr>
            <a:normAutofit fontScale="92500" lnSpcReduction="10000"/>
          </a:bodyPr>
          <a:lstStyle/>
          <a:p>
            <a:r>
              <a:rPr lang="en-US" altLang="ko-KR" dirty="0"/>
              <a:t>Kyu Ho Park</a:t>
            </a:r>
          </a:p>
          <a:p>
            <a:r>
              <a:rPr lang="en-US" altLang="ko-KR" dirty="0"/>
              <a:t>Mar. 14, 2017</a:t>
            </a:r>
            <a:endParaRPr lang="ko-KR" altLang="en-US" dirty="0"/>
          </a:p>
        </p:txBody>
      </p:sp>
    </p:spTree>
    <p:extLst>
      <p:ext uri="{BB962C8B-B14F-4D97-AF65-F5344CB8AC3E}">
        <p14:creationId xmlns:p14="http://schemas.microsoft.com/office/powerpoint/2010/main" val="11319363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Shared Memory(</a:t>
            </a:r>
            <a:r>
              <a:rPr lang="en-US" altLang="ko-KR" dirty="0" err="1"/>
              <a:t>SMem</a:t>
            </a:r>
            <a:r>
              <a:rPr lang="en-US" altLang="ko-KR" dirty="0"/>
              <a:t>)</a:t>
            </a:r>
            <a:endParaRPr lang="ko-KR" altLang="en-US" dirty="0"/>
          </a:p>
        </p:txBody>
      </p:sp>
      <p:sp>
        <p:nvSpPr>
          <p:cNvPr id="3" name="내용 개체 틀 2"/>
          <p:cNvSpPr>
            <a:spLocks noGrp="1"/>
          </p:cNvSpPr>
          <p:nvPr>
            <p:ph idx="1"/>
          </p:nvPr>
        </p:nvSpPr>
        <p:spPr/>
        <p:txBody>
          <a:bodyPr/>
          <a:lstStyle/>
          <a:p>
            <a:r>
              <a:rPr lang="en-US" altLang="ko-KR" sz="2800" dirty="0"/>
              <a:t>On Chip memory,</a:t>
            </a:r>
          </a:p>
          <a:p>
            <a:r>
              <a:rPr lang="en-US" altLang="ko-KR" sz="2800" dirty="0"/>
              <a:t>Partitioned among thread blocks resident on the SM</a:t>
            </a:r>
          </a:p>
          <a:p>
            <a:r>
              <a:rPr lang="en-US" altLang="ko-KR" sz="2800" dirty="0"/>
              <a:t>access speed is the same as the L1 cache(but is also programmable)</a:t>
            </a:r>
          </a:p>
          <a:p>
            <a:r>
              <a:rPr lang="en-US" altLang="ko-KR" sz="2800" dirty="0"/>
              <a:t>the size is 16KiB per SM, and easily used by CUDA.</a:t>
            </a:r>
          </a:p>
          <a:p>
            <a:r>
              <a:rPr lang="en-US" altLang="ko-KR" sz="2800" dirty="0"/>
              <a:t>static allocation</a:t>
            </a:r>
          </a:p>
          <a:p>
            <a:pPr marL="0" indent="0">
              <a:buNone/>
            </a:pPr>
            <a:r>
              <a:rPr lang="en-US" altLang="ko-KR" sz="2800" dirty="0"/>
              <a:t>	__shared__ </a:t>
            </a:r>
            <a:r>
              <a:rPr lang="en-US" altLang="ko-KR" sz="2800" dirty="0" err="1"/>
              <a:t>int</a:t>
            </a:r>
            <a:r>
              <a:rPr lang="en-US" altLang="ko-KR" sz="2800" dirty="0"/>
              <a:t> a[1024];</a:t>
            </a:r>
          </a:p>
          <a:p>
            <a:r>
              <a:rPr lang="en-US" altLang="ko-KR" sz="2800" dirty="0"/>
              <a:t>dynamic allocation</a:t>
            </a:r>
          </a:p>
          <a:p>
            <a:pPr marL="0" indent="0">
              <a:buNone/>
            </a:pPr>
            <a:r>
              <a:rPr lang="en-US" altLang="ko-KR" sz="2800" dirty="0"/>
              <a:t>	extern __shared__ </a:t>
            </a:r>
            <a:r>
              <a:rPr lang="en-US" altLang="ko-KR" sz="2800" dirty="0" err="1"/>
              <a:t>int</a:t>
            </a:r>
            <a:r>
              <a:rPr lang="en-US" altLang="ko-KR" sz="2800" dirty="0"/>
              <a:t> b[ ];</a:t>
            </a:r>
          </a:p>
          <a:p>
            <a:endParaRPr lang="ko-KR" altLang="en-US" dirty="0"/>
          </a:p>
        </p:txBody>
      </p:sp>
    </p:spTree>
    <p:extLst>
      <p:ext uri="{BB962C8B-B14F-4D97-AF65-F5344CB8AC3E}">
        <p14:creationId xmlns:p14="http://schemas.microsoft.com/office/powerpoint/2010/main" val="31135656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395536" y="260648"/>
            <a:ext cx="8229600" cy="960438"/>
          </a:xfrm>
        </p:spPr>
        <p:txBody>
          <a:bodyPr/>
          <a:lstStyle/>
          <a:p>
            <a:r>
              <a:rPr lang="en-US" altLang="ko-KR" dirty="0" err="1"/>
              <a:t>SMem</a:t>
            </a:r>
            <a:r>
              <a:rPr lang="en-US" altLang="ko-KR" dirty="0"/>
              <a:t> Read/Write</a:t>
            </a:r>
            <a:endParaRPr lang="ko-KR" altLang="en-US" dirty="0"/>
          </a:p>
        </p:txBody>
      </p:sp>
      <p:sp>
        <p:nvSpPr>
          <p:cNvPr id="3" name="내용 개체 틀 2"/>
          <p:cNvSpPr>
            <a:spLocks noGrp="1"/>
          </p:cNvSpPr>
          <p:nvPr>
            <p:ph idx="1"/>
          </p:nvPr>
        </p:nvSpPr>
        <p:spPr>
          <a:xfrm>
            <a:off x="395536" y="1124744"/>
            <a:ext cx="8229600" cy="4525963"/>
          </a:xfrm>
        </p:spPr>
        <p:txBody>
          <a:bodyPr/>
          <a:lstStyle/>
          <a:p>
            <a:pPr marL="228600" indent="-228600">
              <a:buFont typeface="+mj-lt"/>
              <a:buAutoNum type="arabicPeriod"/>
            </a:pPr>
            <a:r>
              <a:rPr lang="en-US" altLang="ko-KR" sz="1600" dirty="0"/>
              <a:t>__global__ void </a:t>
            </a:r>
            <a:r>
              <a:rPr lang="en-US" altLang="ko-KR" sz="1600" dirty="0" err="1"/>
              <a:t>LoadStoreSharedMemory</a:t>
            </a:r>
            <a:r>
              <a:rPr lang="en-US" altLang="ko-KR" sz="1600" dirty="0"/>
              <a:t>(</a:t>
            </a:r>
            <a:r>
              <a:rPr lang="en-US" altLang="ko-KR" sz="1600" dirty="0" err="1"/>
              <a:t>int</a:t>
            </a:r>
            <a:r>
              <a:rPr lang="en-US" altLang="ko-KR" sz="1600" dirty="0"/>
              <a:t> *In, </a:t>
            </a:r>
            <a:r>
              <a:rPr lang="en-US" altLang="ko-KR" sz="1600" dirty="0" err="1"/>
              <a:t>int</a:t>
            </a:r>
            <a:r>
              <a:rPr lang="en-US" altLang="ko-KR" sz="1600" dirty="0"/>
              <a:t> *Out)</a:t>
            </a:r>
          </a:p>
          <a:p>
            <a:pPr marL="228600" indent="-228600">
              <a:buFont typeface="+mj-lt"/>
              <a:buAutoNum type="arabicPeriod"/>
            </a:pPr>
            <a:r>
              <a:rPr lang="en-US" altLang="ko-KR" sz="1600" dirty="0"/>
              <a:t>{</a:t>
            </a:r>
          </a:p>
          <a:p>
            <a:pPr marL="228600" indent="-228600">
              <a:buFont typeface="+mj-lt"/>
              <a:buAutoNum type="arabicPeriod"/>
            </a:pPr>
            <a:r>
              <a:rPr lang="en-US" altLang="ko-KR" sz="1600" dirty="0"/>
              <a:t>__shared__ </a:t>
            </a:r>
            <a:r>
              <a:rPr lang="en-US" altLang="ko-KR" sz="1600" dirty="0" err="1"/>
              <a:t>int</a:t>
            </a:r>
            <a:r>
              <a:rPr lang="en-US" altLang="ko-KR" sz="1600" dirty="0"/>
              <a:t> </a:t>
            </a:r>
            <a:r>
              <a:rPr lang="en-US" altLang="ko-KR" sz="1600" dirty="0" err="1"/>
              <a:t>SharedMemory</a:t>
            </a:r>
            <a:r>
              <a:rPr lang="en-US" altLang="ko-KR" sz="1600" dirty="0"/>
              <a:t>[512];</a:t>
            </a:r>
          </a:p>
          <a:p>
            <a:pPr marL="228600" indent="-228600">
              <a:buFont typeface="+mj-lt"/>
              <a:buAutoNum type="arabicPeriod"/>
            </a:pPr>
            <a:endParaRPr lang="en-US" altLang="ko-KR" sz="1600" dirty="0"/>
          </a:p>
          <a:p>
            <a:pPr marL="228600" indent="-228600">
              <a:buFont typeface="+mj-lt"/>
              <a:buAutoNum type="arabicPeriod"/>
            </a:pPr>
            <a:r>
              <a:rPr lang="en-US" altLang="ko-KR" sz="1600" dirty="0" err="1"/>
              <a:t>SharedMemory</a:t>
            </a:r>
            <a:r>
              <a:rPr lang="en-US" altLang="ko-KR" sz="1600" dirty="0"/>
              <a:t>[</a:t>
            </a:r>
            <a:r>
              <a:rPr lang="en-US" altLang="ko-KR" sz="1600" dirty="0" err="1"/>
              <a:t>threadIdx.x</a:t>
            </a:r>
            <a:r>
              <a:rPr lang="en-US" altLang="ko-KR" sz="1600" dirty="0"/>
              <a:t>]=In[</a:t>
            </a:r>
            <a:r>
              <a:rPr lang="en-US" altLang="ko-KR" sz="1600" dirty="0" err="1"/>
              <a:t>threadIdx.x</a:t>
            </a:r>
            <a:r>
              <a:rPr lang="en-US" altLang="ko-KR" sz="1600" dirty="0"/>
              <a:t>];</a:t>
            </a:r>
          </a:p>
          <a:p>
            <a:pPr marL="228600" indent="-228600">
              <a:buFont typeface="+mj-lt"/>
              <a:buAutoNum type="arabicPeriod"/>
            </a:pPr>
            <a:r>
              <a:rPr lang="en-US" altLang="ko-KR" sz="1600" dirty="0"/>
              <a:t>__</a:t>
            </a:r>
            <a:r>
              <a:rPr lang="en-US" altLang="ko-KR" sz="1600" dirty="0" err="1"/>
              <a:t>syncthreads</a:t>
            </a:r>
            <a:r>
              <a:rPr lang="en-US" altLang="ko-KR" sz="1600" dirty="0"/>
              <a:t>( );</a:t>
            </a:r>
          </a:p>
          <a:p>
            <a:pPr marL="228600" indent="-228600">
              <a:buFont typeface="+mj-lt"/>
              <a:buAutoNum type="arabicPeriod"/>
            </a:pPr>
            <a:endParaRPr lang="en-US" altLang="ko-KR" sz="1600" dirty="0"/>
          </a:p>
          <a:p>
            <a:pPr marL="228600" indent="-228600">
              <a:buFont typeface="+mj-lt"/>
              <a:buAutoNum type="arabicPeriod"/>
            </a:pPr>
            <a:r>
              <a:rPr lang="en-US" altLang="ko-KR" sz="1600" dirty="0"/>
              <a:t>Out[</a:t>
            </a:r>
            <a:r>
              <a:rPr lang="en-US" altLang="ko-KR" sz="1600" dirty="0" err="1"/>
              <a:t>threadIdx.x</a:t>
            </a:r>
            <a:r>
              <a:rPr lang="en-US" altLang="ko-KR" sz="1600" dirty="0"/>
              <a:t>]=</a:t>
            </a:r>
            <a:r>
              <a:rPr lang="en-US" altLang="ko-KR" sz="1600" dirty="0" err="1"/>
              <a:t>SharedMemory</a:t>
            </a:r>
            <a:r>
              <a:rPr lang="en-US" altLang="ko-KR" sz="1600" dirty="0"/>
              <a:t>[</a:t>
            </a:r>
            <a:r>
              <a:rPr lang="en-US" altLang="ko-KR" sz="1600" dirty="0" err="1"/>
              <a:t>threadIdx.x</a:t>
            </a:r>
            <a:r>
              <a:rPr lang="en-US" altLang="ko-KR" sz="1600" dirty="0"/>
              <a:t>];</a:t>
            </a:r>
          </a:p>
          <a:p>
            <a:pPr marL="228600" indent="-228600">
              <a:buFont typeface="+mj-lt"/>
              <a:buAutoNum type="arabicPeriod"/>
            </a:pPr>
            <a:r>
              <a:rPr lang="en-US" altLang="ko-KR" sz="1600" dirty="0"/>
              <a:t>__</a:t>
            </a:r>
            <a:r>
              <a:rPr lang="en-US" altLang="ko-KR" sz="1600" dirty="0" err="1"/>
              <a:t>syncthreads</a:t>
            </a:r>
            <a:r>
              <a:rPr lang="en-US" altLang="ko-KR" sz="1600" dirty="0"/>
              <a:t>();</a:t>
            </a:r>
          </a:p>
          <a:p>
            <a:pPr marL="228600" indent="-228600">
              <a:buFont typeface="+mj-lt"/>
              <a:buAutoNum type="arabicPeriod"/>
            </a:pPr>
            <a:r>
              <a:rPr lang="en-US" altLang="ko-KR" sz="1600" dirty="0"/>
              <a:t>}</a:t>
            </a:r>
          </a:p>
          <a:p>
            <a:pPr marL="228600" indent="-228600">
              <a:buFont typeface="+mj-lt"/>
              <a:buAutoNum type="arabicPeriod"/>
            </a:pPr>
            <a:endParaRPr lang="en-US" altLang="ko-KR" sz="1600" dirty="0"/>
          </a:p>
          <a:p>
            <a:pPr marL="228600" indent="-228600">
              <a:buFont typeface="+mj-lt"/>
              <a:buAutoNum type="arabicPeriod"/>
            </a:pPr>
            <a:r>
              <a:rPr lang="en-US" altLang="ko-KR" sz="1600" dirty="0" err="1"/>
              <a:t>int</a:t>
            </a:r>
            <a:r>
              <a:rPr lang="en-US" altLang="ko-KR" sz="1600" dirty="0"/>
              <a:t> main()</a:t>
            </a:r>
          </a:p>
          <a:p>
            <a:pPr marL="228600" indent="-228600">
              <a:buFont typeface="+mj-lt"/>
              <a:buAutoNum type="arabicPeriod"/>
            </a:pPr>
            <a:r>
              <a:rPr lang="en-US" altLang="ko-KR" sz="1600" dirty="0"/>
              <a:t>{</a:t>
            </a:r>
          </a:p>
          <a:p>
            <a:pPr marL="228600" indent="-228600">
              <a:buFont typeface="+mj-lt"/>
              <a:buAutoNum type="arabicPeriod"/>
            </a:pPr>
            <a:r>
              <a:rPr lang="en-US" altLang="ko-KR" sz="1600" dirty="0"/>
              <a:t>…..</a:t>
            </a:r>
          </a:p>
          <a:p>
            <a:pPr marL="228600" indent="-228600">
              <a:buFont typeface="+mj-lt"/>
              <a:buAutoNum type="arabicPeriod"/>
            </a:pPr>
            <a:r>
              <a:rPr lang="en-US" altLang="ko-KR" sz="1600" dirty="0" err="1"/>
              <a:t>LoadStoreSharedMemory</a:t>
            </a:r>
            <a:r>
              <a:rPr lang="en-US" altLang="ko-KR" sz="1600" dirty="0"/>
              <a:t>&lt;&lt;&lt;1,512&gt;&gt;&gt;(</a:t>
            </a:r>
            <a:r>
              <a:rPr lang="en-US" altLang="ko-KR" sz="1600" dirty="0" err="1"/>
              <a:t>dev_In,dev_Out</a:t>
            </a:r>
            <a:r>
              <a:rPr lang="en-US" altLang="ko-KR" sz="1600" dirty="0"/>
              <a:t>);</a:t>
            </a:r>
          </a:p>
          <a:p>
            <a:pPr marL="228600" indent="-228600">
              <a:buFont typeface="+mj-lt"/>
              <a:buAutoNum type="arabicPeriod"/>
            </a:pPr>
            <a:endParaRPr lang="en-US" altLang="ko-KR" sz="1600" dirty="0"/>
          </a:p>
          <a:p>
            <a:pPr marL="228600" indent="-228600">
              <a:buFont typeface="+mj-lt"/>
              <a:buAutoNum type="arabicPeriod"/>
            </a:pPr>
            <a:r>
              <a:rPr lang="en-US" altLang="ko-KR" sz="1600" dirty="0"/>
              <a:t>….</a:t>
            </a:r>
          </a:p>
          <a:p>
            <a:pPr marL="228600" indent="-228600">
              <a:buFont typeface="+mj-lt"/>
              <a:buAutoNum type="arabicPeriod"/>
            </a:pPr>
            <a:r>
              <a:rPr lang="en-US" altLang="ko-KR" sz="1600" dirty="0"/>
              <a:t>return 0;</a:t>
            </a:r>
          </a:p>
          <a:p>
            <a:pPr marL="228600" indent="-228600">
              <a:buFont typeface="+mj-lt"/>
              <a:buAutoNum type="arabicPeriod"/>
            </a:pPr>
            <a:r>
              <a:rPr lang="en-US" altLang="ko-KR" sz="1600" dirty="0"/>
              <a:t>}</a:t>
            </a:r>
          </a:p>
        </p:txBody>
      </p:sp>
    </p:spTree>
    <p:extLst>
      <p:ext uri="{BB962C8B-B14F-4D97-AF65-F5344CB8AC3E}">
        <p14:creationId xmlns:p14="http://schemas.microsoft.com/office/powerpoint/2010/main" val="10855536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a:t>Synchronization</a:t>
            </a:r>
            <a:endParaRPr lang="ko-KR" altLang="en-US" dirty="0"/>
          </a:p>
        </p:txBody>
      </p:sp>
      <p:sp>
        <p:nvSpPr>
          <p:cNvPr id="3" name="내용 개체 틀 2"/>
          <p:cNvSpPr>
            <a:spLocks noGrp="1"/>
          </p:cNvSpPr>
          <p:nvPr>
            <p:ph idx="1"/>
          </p:nvPr>
        </p:nvSpPr>
        <p:spPr/>
        <p:txBody>
          <a:bodyPr/>
          <a:lstStyle/>
          <a:p>
            <a:r>
              <a:rPr lang="en-US" altLang="ko-KR" dirty="0"/>
              <a:t>A </a:t>
            </a:r>
            <a:r>
              <a:rPr lang="en-US" altLang="ko-KR" b="1" dirty="0"/>
              <a:t>synchronization barrier</a:t>
            </a:r>
            <a:r>
              <a:rPr lang="en-US" altLang="ko-KR" dirty="0"/>
              <a:t> enables multiple threads to wait until all threads have all reached a particular point of execution before any thread continues.</a:t>
            </a:r>
          </a:p>
          <a:p>
            <a:r>
              <a:rPr lang="en-US" altLang="ko-KR" dirty="0"/>
              <a:t>CUDA allows threads in the same block to coordinate their activities using a barrier synchronization function, </a:t>
            </a:r>
          </a:p>
          <a:p>
            <a:pPr marL="0" indent="0">
              <a:buNone/>
            </a:pPr>
            <a:r>
              <a:rPr lang="en-US" altLang="ko-KR" dirty="0"/>
              <a:t>	</a:t>
            </a:r>
            <a:r>
              <a:rPr lang="en-US" altLang="ko-KR" b="1" dirty="0">
                <a:solidFill>
                  <a:srgbClr val="FF0000"/>
                </a:solidFill>
              </a:rPr>
              <a:t>__</a:t>
            </a:r>
            <a:r>
              <a:rPr lang="en-US" altLang="ko-KR" b="1" dirty="0" err="1">
                <a:solidFill>
                  <a:srgbClr val="FF0000"/>
                </a:solidFill>
              </a:rPr>
              <a:t>syncthreads</a:t>
            </a:r>
            <a:r>
              <a:rPr lang="en-US" altLang="ko-KR" b="1" dirty="0">
                <a:solidFill>
                  <a:srgbClr val="FF0000"/>
                </a:solidFill>
              </a:rPr>
              <a:t>()      .</a:t>
            </a:r>
            <a:endParaRPr lang="ko-KR" altLang="en-US" b="1" dirty="0">
              <a:solidFill>
                <a:srgbClr val="FF0000"/>
              </a:solidFill>
            </a:endParaRPr>
          </a:p>
        </p:txBody>
      </p:sp>
    </p:spTree>
    <p:extLst>
      <p:ext uri="{BB962C8B-B14F-4D97-AF65-F5344CB8AC3E}">
        <p14:creationId xmlns:p14="http://schemas.microsoft.com/office/powerpoint/2010/main" val="35466442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__</a:t>
            </a:r>
            <a:r>
              <a:rPr lang="en-US" altLang="ko-KR" dirty="0" err="1"/>
              <a:t>syncthread</a:t>
            </a:r>
            <a:r>
              <a:rPr lang="en-US" altLang="ko-KR" dirty="0"/>
              <a:t>()</a:t>
            </a:r>
            <a:endParaRPr lang="ko-KR" altLang="en-US" dirty="0"/>
          </a:p>
        </p:txBody>
      </p:sp>
      <p:sp>
        <p:nvSpPr>
          <p:cNvPr id="3" name="내용 개체 틀 2"/>
          <p:cNvSpPr>
            <a:spLocks noGrp="1"/>
          </p:cNvSpPr>
          <p:nvPr>
            <p:ph idx="1"/>
          </p:nvPr>
        </p:nvSpPr>
        <p:spPr>
          <a:xfrm>
            <a:off x="467544" y="1340768"/>
            <a:ext cx="8229600" cy="4525963"/>
          </a:xfrm>
        </p:spPr>
        <p:txBody>
          <a:bodyPr/>
          <a:lstStyle/>
          <a:p>
            <a:r>
              <a:rPr lang="en-US" altLang="ko-KR" dirty="0"/>
              <a:t> A __</a:t>
            </a:r>
            <a:r>
              <a:rPr lang="en-US" altLang="ko-KR" dirty="0" err="1"/>
              <a:t>syncthread</a:t>
            </a:r>
            <a:r>
              <a:rPr lang="en-US" altLang="ko-KR" dirty="0"/>
              <a:t>() must be executed by all threads in a block. (they should __</a:t>
            </a:r>
            <a:r>
              <a:rPr lang="en-US" altLang="ko-KR" dirty="0" err="1"/>
              <a:t>syncthread</a:t>
            </a:r>
            <a:r>
              <a:rPr lang="en-US" altLang="ko-KR" dirty="0"/>
              <a:t>() at the same instruction address)</a:t>
            </a:r>
          </a:p>
          <a:p>
            <a:r>
              <a:rPr lang="en-US" altLang="ko-KR" dirty="0"/>
              <a:t>What will happen? ! not correct the</a:t>
            </a:r>
            <a:r>
              <a:rPr lang="ko-KR" altLang="en-US" dirty="0"/>
              <a:t> </a:t>
            </a:r>
            <a:r>
              <a:rPr lang="en-US" altLang="ko-KR" dirty="0"/>
              <a:t>instruction</a:t>
            </a:r>
            <a:r>
              <a:rPr lang="ko-KR" altLang="en-US" dirty="0"/>
              <a:t> </a:t>
            </a:r>
            <a:r>
              <a:rPr lang="en-US" altLang="ko-KR" dirty="0" err="1"/>
              <a:t>addres</a:t>
            </a:r>
            <a:r>
              <a:rPr lang="ko-KR" altLang="en-US" dirty="0"/>
              <a:t> </a:t>
            </a:r>
            <a:r>
              <a:rPr lang="en-US" altLang="ko-KR" dirty="0"/>
              <a:t>different!!!!!!</a:t>
            </a:r>
          </a:p>
          <a:p>
            <a:pPr marL="0" indent="0">
              <a:buNone/>
            </a:pPr>
            <a:r>
              <a:rPr lang="en-US" altLang="ko-KR" dirty="0"/>
              <a:t>	if(   ) 	then{ A;</a:t>
            </a:r>
          </a:p>
          <a:p>
            <a:pPr marL="0" indent="0">
              <a:buNone/>
            </a:pPr>
            <a:r>
              <a:rPr lang="en-US" altLang="ko-KR" dirty="0"/>
              <a:t>		__</a:t>
            </a:r>
            <a:r>
              <a:rPr lang="en-US" altLang="ko-KR" dirty="0" err="1"/>
              <a:t>syncthread</a:t>
            </a:r>
            <a:r>
              <a:rPr lang="en-US" altLang="ko-KR" dirty="0"/>
              <a:t>();}</a:t>
            </a:r>
          </a:p>
          <a:p>
            <a:pPr marL="0" indent="0">
              <a:buNone/>
            </a:pPr>
            <a:r>
              <a:rPr lang="en-US" altLang="ko-KR" dirty="0"/>
              <a:t>		else {B;</a:t>
            </a:r>
          </a:p>
          <a:p>
            <a:pPr marL="0" indent="0">
              <a:buNone/>
            </a:pPr>
            <a:r>
              <a:rPr lang="en-US" altLang="ko-KR" dirty="0"/>
              <a:t>		__</a:t>
            </a:r>
            <a:r>
              <a:rPr lang="en-US" altLang="ko-KR" dirty="0" err="1"/>
              <a:t>syncthread</a:t>
            </a:r>
            <a:r>
              <a:rPr lang="en-US" altLang="ko-KR" dirty="0"/>
              <a:t>();}</a:t>
            </a:r>
          </a:p>
          <a:p>
            <a:pPr marL="0" indent="0">
              <a:buNone/>
            </a:pPr>
            <a:r>
              <a:rPr lang="en-US" altLang="ko-KR" dirty="0"/>
              <a:t>		</a:t>
            </a:r>
            <a:endParaRPr lang="ko-KR" altLang="en-US" dirty="0"/>
          </a:p>
        </p:txBody>
      </p:sp>
    </p:spTree>
    <p:extLst>
      <p:ext uri="{BB962C8B-B14F-4D97-AF65-F5344CB8AC3E}">
        <p14:creationId xmlns:p14="http://schemas.microsoft.com/office/powerpoint/2010/main" val="9888686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__</a:t>
            </a:r>
            <a:r>
              <a:rPr lang="en-US" altLang="ko-KR" dirty="0" err="1"/>
              <a:t>syncthread</a:t>
            </a:r>
            <a:r>
              <a:rPr lang="en-US" altLang="ko-KR" dirty="0"/>
              <a:t>()</a:t>
            </a:r>
            <a:endParaRPr lang="ko-KR" altLang="en-US" dirty="0"/>
          </a:p>
        </p:txBody>
      </p:sp>
      <p:sp>
        <p:nvSpPr>
          <p:cNvPr id="3" name="내용 개체 틀 2"/>
          <p:cNvSpPr>
            <a:spLocks noGrp="1"/>
          </p:cNvSpPr>
          <p:nvPr>
            <p:ph idx="1"/>
          </p:nvPr>
        </p:nvSpPr>
        <p:spPr/>
        <p:txBody>
          <a:bodyPr/>
          <a:lstStyle/>
          <a:p>
            <a:r>
              <a:rPr lang="en-US" altLang="ko-KR" dirty="0"/>
              <a:t>The CUDA can execute blocks in any order relative each other because none of them must wait for each other.</a:t>
            </a:r>
            <a:endParaRPr lang="ko-KR" altLang="en-US" dirty="0"/>
          </a:p>
        </p:txBody>
      </p:sp>
    </p:spTree>
    <p:extLst>
      <p:ext uri="{BB962C8B-B14F-4D97-AF65-F5344CB8AC3E}">
        <p14:creationId xmlns:p14="http://schemas.microsoft.com/office/powerpoint/2010/main" val="5815675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Global Memory(</a:t>
            </a:r>
            <a:r>
              <a:rPr lang="en-US" altLang="ko-KR" dirty="0" err="1"/>
              <a:t>GMem</a:t>
            </a:r>
            <a:r>
              <a:rPr lang="en-US" altLang="ko-KR" dirty="0"/>
              <a:t>)</a:t>
            </a:r>
            <a:endParaRPr lang="ko-KR" altLang="en-US" dirty="0"/>
          </a:p>
        </p:txBody>
      </p:sp>
      <p:sp>
        <p:nvSpPr>
          <p:cNvPr id="3" name="내용 개체 틀 2"/>
          <p:cNvSpPr>
            <a:spLocks noGrp="1"/>
          </p:cNvSpPr>
          <p:nvPr>
            <p:ph idx="1"/>
          </p:nvPr>
        </p:nvSpPr>
        <p:spPr>
          <a:xfrm>
            <a:off x="457200" y="1600200"/>
            <a:ext cx="8229600" cy="5257800"/>
          </a:xfrm>
        </p:spPr>
        <p:txBody>
          <a:bodyPr/>
          <a:lstStyle/>
          <a:p>
            <a:r>
              <a:rPr lang="en-US" altLang="ko-KR" sz="2400" dirty="0" err="1"/>
              <a:t>GMem</a:t>
            </a:r>
            <a:r>
              <a:rPr lang="en-US" altLang="ko-KR" sz="2400" dirty="0"/>
              <a:t>:  DRAM at a Graphic Card.</a:t>
            </a:r>
          </a:p>
          <a:p>
            <a:r>
              <a:rPr lang="en-US" altLang="ko-KR" sz="2400" dirty="0" err="1"/>
              <a:t>GMem</a:t>
            </a:r>
            <a:r>
              <a:rPr lang="en-US" altLang="ko-KR" sz="2400" dirty="0"/>
              <a:t> bandwidth: GPU uses 32Bytes,64Bytes or 128Bytes memory I/O (transaction)</a:t>
            </a:r>
          </a:p>
          <a:p>
            <a:r>
              <a:rPr lang="en-US" altLang="ko-KR" sz="2400" dirty="0"/>
              <a:t>Declared dynamically </a:t>
            </a:r>
            <a:r>
              <a:rPr lang="en-US" altLang="ko-KR" sz="2400" dirty="0" err="1"/>
              <a:t>GMem</a:t>
            </a:r>
            <a:r>
              <a:rPr lang="en-US" altLang="ko-KR" sz="2400" dirty="0"/>
              <a:t> allocation and deallocation:</a:t>
            </a:r>
          </a:p>
          <a:p>
            <a:pPr marL="457200" lvl="1" indent="0">
              <a:buNone/>
            </a:pPr>
            <a:r>
              <a:rPr lang="en-US" altLang="ko-KR" sz="2000" dirty="0" err="1"/>
              <a:t>cudaError_t</a:t>
            </a:r>
            <a:r>
              <a:rPr lang="en-US" altLang="ko-KR" sz="2000" dirty="0"/>
              <a:t> </a:t>
            </a:r>
            <a:r>
              <a:rPr lang="en-US" altLang="ko-KR" sz="2000" dirty="0" err="1"/>
              <a:t>cudaMalloc</a:t>
            </a:r>
            <a:r>
              <a:rPr lang="en-US" altLang="ko-KR" sz="2000" dirty="0"/>
              <a:t>(void ** </a:t>
            </a:r>
            <a:r>
              <a:rPr lang="en-US" altLang="ko-KR" sz="2000" dirty="0" err="1"/>
              <a:t>devPtr</a:t>
            </a:r>
            <a:r>
              <a:rPr lang="en-US" altLang="ko-KR" sz="2000" dirty="0"/>
              <a:t>, </a:t>
            </a:r>
            <a:r>
              <a:rPr lang="en-US" altLang="ko-KR" sz="2000" dirty="0" err="1"/>
              <a:t>size_t</a:t>
            </a:r>
            <a:r>
              <a:rPr lang="en-US" altLang="ko-KR" sz="2000" dirty="0"/>
              <a:t> count);</a:t>
            </a:r>
          </a:p>
          <a:p>
            <a:pPr marL="457200" lvl="1" indent="0">
              <a:buNone/>
            </a:pPr>
            <a:r>
              <a:rPr lang="en-US" altLang="ko-KR" sz="2000" dirty="0" err="1"/>
              <a:t>cudaErroe_t</a:t>
            </a:r>
            <a:r>
              <a:rPr lang="en-US" altLang="ko-KR" sz="2000" dirty="0"/>
              <a:t> </a:t>
            </a:r>
            <a:r>
              <a:rPr lang="en-US" altLang="ko-KR" sz="2000" dirty="0" err="1"/>
              <a:t>cudaFree</a:t>
            </a:r>
            <a:r>
              <a:rPr lang="en-US" altLang="ko-KR" sz="2000" dirty="0"/>
              <a:t>(void* </a:t>
            </a:r>
            <a:r>
              <a:rPr lang="en-US" altLang="ko-KR" sz="2000" dirty="0" err="1"/>
              <a:t>devPtr</a:t>
            </a:r>
            <a:r>
              <a:rPr lang="en-US" altLang="ko-KR" sz="2000" dirty="0"/>
              <a:t>);</a:t>
            </a:r>
          </a:p>
          <a:p>
            <a:pPr marL="514350" indent="-457200"/>
            <a:r>
              <a:rPr lang="en-US" altLang="ko-KR" sz="2400" dirty="0"/>
              <a:t>Declared statically</a:t>
            </a:r>
          </a:p>
          <a:p>
            <a:pPr marL="57150" indent="0">
              <a:buNone/>
            </a:pPr>
            <a:r>
              <a:rPr lang="en-US" altLang="ko-KR" sz="2400" dirty="0"/>
              <a:t>    __device__</a:t>
            </a:r>
          </a:p>
          <a:p>
            <a:pPr marL="514350" indent="-457200"/>
            <a:r>
              <a:rPr lang="en-US" altLang="ko-KR" sz="2400" dirty="0"/>
              <a:t>Memory copy</a:t>
            </a:r>
          </a:p>
          <a:p>
            <a:pPr marL="57150" indent="0">
              <a:buNone/>
            </a:pPr>
            <a:r>
              <a:rPr lang="en-US" altLang="ko-KR" sz="2400" dirty="0"/>
              <a:t>    </a:t>
            </a:r>
            <a:r>
              <a:rPr lang="en-US" altLang="ko-KR" sz="2000" dirty="0" err="1"/>
              <a:t>cudaError_t</a:t>
            </a:r>
            <a:r>
              <a:rPr lang="en-US" altLang="ko-KR" sz="2000" dirty="0"/>
              <a:t> </a:t>
            </a:r>
            <a:r>
              <a:rPr lang="en-US" altLang="ko-KR" sz="2000" dirty="0" err="1"/>
              <a:t>cudaMemcpy</a:t>
            </a:r>
            <a:r>
              <a:rPr lang="en-US" altLang="ko-KR" sz="2000" dirty="0"/>
              <a:t>(void* </a:t>
            </a:r>
            <a:r>
              <a:rPr lang="en-US" altLang="ko-KR" sz="2000" dirty="0" err="1"/>
              <a:t>dst</a:t>
            </a:r>
            <a:r>
              <a:rPr lang="en-US" altLang="ko-KR" sz="2000" dirty="0"/>
              <a:t>, </a:t>
            </a:r>
            <a:r>
              <a:rPr lang="en-US" altLang="ko-KR" sz="2000" dirty="0" err="1"/>
              <a:t>const</a:t>
            </a:r>
            <a:r>
              <a:rPr lang="en-US" altLang="ko-KR" sz="2000" dirty="0"/>
              <a:t> 	void*</a:t>
            </a:r>
            <a:r>
              <a:rPr lang="en-US" altLang="ko-KR" sz="2000" dirty="0" err="1"/>
              <a:t>src</a:t>
            </a:r>
            <a:r>
              <a:rPr lang="en-US" altLang="ko-KR" sz="2000" dirty="0"/>
              <a:t>, </a:t>
            </a:r>
            <a:r>
              <a:rPr lang="en-US" altLang="ko-KR" sz="2000" dirty="0" err="1"/>
              <a:t>size_t</a:t>
            </a:r>
            <a:r>
              <a:rPr lang="en-US" altLang="ko-KR" sz="2000" dirty="0"/>
              <a:t> count, </a:t>
            </a:r>
            <a:r>
              <a:rPr lang="en-US" altLang="ko-KR" sz="2000" dirty="0" err="1"/>
              <a:t>cudaMemcpyKind</a:t>
            </a:r>
            <a:r>
              <a:rPr lang="en-US" altLang="ko-KR" sz="2000" dirty="0"/>
              <a:t> kind);</a:t>
            </a:r>
          </a:p>
          <a:p>
            <a:pPr marL="57150" indent="0">
              <a:buNone/>
            </a:pPr>
            <a:r>
              <a:rPr lang="en-US" altLang="ko-KR" sz="2800" dirty="0"/>
              <a:t>    </a:t>
            </a:r>
            <a:endParaRPr lang="en-US" altLang="ko-KR" dirty="0"/>
          </a:p>
        </p:txBody>
      </p:sp>
    </p:spTree>
    <p:extLst>
      <p:ext uri="{BB962C8B-B14F-4D97-AF65-F5344CB8AC3E}">
        <p14:creationId xmlns:p14="http://schemas.microsoft.com/office/powerpoint/2010/main" val="40416683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Constant Memory(</a:t>
            </a:r>
            <a:r>
              <a:rPr lang="en-US" altLang="ko-KR" dirty="0" err="1"/>
              <a:t>CMem</a:t>
            </a:r>
            <a:r>
              <a:rPr lang="en-US" altLang="ko-KR" dirty="0"/>
              <a:t>)</a:t>
            </a:r>
            <a:endParaRPr lang="ko-KR" altLang="en-US" dirty="0"/>
          </a:p>
        </p:txBody>
      </p:sp>
      <p:sp>
        <p:nvSpPr>
          <p:cNvPr id="3" name="내용 개체 틀 2"/>
          <p:cNvSpPr>
            <a:spLocks noGrp="1"/>
          </p:cNvSpPr>
          <p:nvPr>
            <p:ph idx="1"/>
          </p:nvPr>
        </p:nvSpPr>
        <p:spPr>
          <a:xfrm>
            <a:off x="457200" y="1486277"/>
            <a:ext cx="8579296" cy="4525963"/>
          </a:xfrm>
        </p:spPr>
        <p:txBody>
          <a:bodyPr/>
          <a:lstStyle/>
          <a:p>
            <a:r>
              <a:rPr lang="en-US" altLang="ko-KR" dirty="0" err="1"/>
              <a:t>CMem</a:t>
            </a:r>
            <a:r>
              <a:rPr lang="en-US" altLang="ko-KR" dirty="0"/>
              <a:t>: </a:t>
            </a:r>
          </a:p>
          <a:p>
            <a:pPr marL="400050" lvl="1" indent="0">
              <a:buNone/>
            </a:pPr>
            <a:r>
              <a:rPr lang="en-US" altLang="ko-KR" sz="2000" dirty="0"/>
              <a:t>    some part of DRAM is used for </a:t>
            </a:r>
            <a:r>
              <a:rPr lang="en-US" altLang="ko-KR" sz="2000" dirty="0" err="1"/>
              <a:t>CMem</a:t>
            </a:r>
            <a:r>
              <a:rPr lang="en-US" altLang="ko-KR" sz="2000" dirty="0"/>
              <a:t> ,and it is read only and  Cache is supported (constant cache).</a:t>
            </a:r>
          </a:p>
          <a:p>
            <a:pPr marL="0" indent="0">
              <a:buNone/>
            </a:pPr>
            <a:r>
              <a:rPr lang="en-US" altLang="ko-KR" sz="2400" dirty="0"/>
              <a:t>     </a:t>
            </a:r>
            <a:r>
              <a:rPr lang="en-US" altLang="ko-KR" sz="2000" dirty="0"/>
              <a:t>The max size is 64kB.</a:t>
            </a:r>
          </a:p>
          <a:p>
            <a:pPr marL="0" indent="0">
              <a:buNone/>
            </a:pPr>
            <a:r>
              <a:rPr lang="en-US" altLang="ko-KR" sz="2000" dirty="0"/>
              <a:t>      The host can write </a:t>
            </a:r>
            <a:r>
              <a:rPr lang="en-US" altLang="ko-KR" sz="2000" dirty="0" err="1"/>
              <a:t>Cmem</a:t>
            </a:r>
            <a:r>
              <a:rPr lang="en-US" altLang="ko-KR" sz="2000" dirty="0"/>
              <a:t> and the device 	can read it only.</a:t>
            </a:r>
          </a:p>
          <a:p>
            <a:pPr marL="0" indent="0">
              <a:buNone/>
            </a:pPr>
            <a:r>
              <a:rPr lang="en-US" altLang="ko-KR" sz="2000" dirty="0"/>
              <a:t>      All threads can share it like the global memory.</a:t>
            </a:r>
          </a:p>
          <a:p>
            <a:pPr marL="0" indent="0">
              <a:buNone/>
            </a:pPr>
            <a:r>
              <a:rPr lang="en-US" altLang="ko-KR" sz="2000" dirty="0"/>
              <a:t>      Constant variables must be declared with global scope, outside of any kernels. </a:t>
            </a:r>
            <a:br>
              <a:rPr lang="en-US" altLang="ko-KR" sz="2000" dirty="0"/>
            </a:br>
            <a:r>
              <a:rPr lang="en-US" altLang="ko-KR" sz="2000" dirty="0"/>
              <a:t>      Constant memory is statically declared and visible to all kernels in the same   </a:t>
            </a:r>
          </a:p>
          <a:p>
            <a:pPr marL="0" indent="0">
              <a:buNone/>
            </a:pPr>
            <a:r>
              <a:rPr lang="en-US" altLang="ko-KR" sz="2000" dirty="0"/>
              <a:t>      compilation unit </a:t>
            </a:r>
          </a:p>
          <a:p>
            <a:pPr marL="0" indent="0">
              <a:buNone/>
            </a:pPr>
            <a:r>
              <a:rPr lang="en-US" altLang="ko-KR" sz="2000" dirty="0"/>
              <a:t>      Constant memory performs best when all threads in a warp read from the same memory address </a:t>
            </a:r>
          </a:p>
          <a:p>
            <a:pPr marL="0" indent="0">
              <a:buNone/>
            </a:pPr>
            <a:r>
              <a:rPr lang="en-US" altLang="ko-KR" sz="2400" b="1" dirty="0"/>
              <a:t>__constant__ </a:t>
            </a:r>
            <a:r>
              <a:rPr lang="en-US" altLang="ko-KR" sz="2400" b="1" dirty="0" err="1"/>
              <a:t>int</a:t>
            </a:r>
            <a:r>
              <a:rPr lang="en-US" altLang="ko-KR" sz="2400" b="1" dirty="0"/>
              <a:t> </a:t>
            </a:r>
            <a:r>
              <a:rPr lang="en-US" altLang="ko-KR" sz="2400" b="1" dirty="0" err="1"/>
              <a:t>cData</a:t>
            </a:r>
            <a:r>
              <a:rPr lang="en-US" altLang="ko-KR" sz="2400" b="1" dirty="0"/>
              <a:t>[6];</a:t>
            </a:r>
          </a:p>
          <a:p>
            <a:pPr marL="0" indent="0">
              <a:buNone/>
            </a:pPr>
            <a:r>
              <a:rPr lang="en-US" altLang="ko-KR" sz="2400" b="1" dirty="0" err="1"/>
              <a:t>int</a:t>
            </a:r>
            <a:r>
              <a:rPr lang="en-US" altLang="ko-KR" sz="2400" b="1" dirty="0"/>
              <a:t> </a:t>
            </a:r>
            <a:r>
              <a:rPr lang="en-US" altLang="ko-KR" sz="2400" b="1" dirty="0" err="1"/>
              <a:t>hData</a:t>
            </a:r>
            <a:r>
              <a:rPr lang="en-US" altLang="ko-KR" sz="2400" b="1" dirty="0"/>
              <a:t>[6] = {1,2,3,4,5,6};</a:t>
            </a:r>
          </a:p>
          <a:p>
            <a:pPr marL="0" indent="0">
              <a:buNone/>
            </a:pPr>
            <a:r>
              <a:rPr lang="en-US" altLang="ko-KR" sz="2400" b="1" dirty="0" err="1"/>
              <a:t>cudaMemcpyToSymbol</a:t>
            </a:r>
            <a:r>
              <a:rPr lang="en-US" altLang="ko-KR" sz="2400" b="1" dirty="0"/>
              <a:t>(“</a:t>
            </a:r>
            <a:r>
              <a:rPr lang="en-US" altLang="ko-KR" sz="2400" b="1" dirty="0" err="1"/>
              <a:t>cData</a:t>
            </a:r>
            <a:r>
              <a:rPr lang="en-US" altLang="ko-KR" sz="2400" b="1" dirty="0"/>
              <a:t>”,&amp;</a:t>
            </a:r>
            <a:r>
              <a:rPr lang="en-US" altLang="ko-KR" sz="2400" b="1" dirty="0" err="1"/>
              <a:t>hData,sizeof</a:t>
            </a:r>
            <a:r>
              <a:rPr lang="en-US" altLang="ko-KR" sz="2400" b="1" dirty="0"/>
              <a:t>(</a:t>
            </a:r>
            <a:r>
              <a:rPr lang="en-US" altLang="ko-KR" sz="2400" b="1" dirty="0" err="1"/>
              <a:t>hData</a:t>
            </a:r>
            <a:r>
              <a:rPr lang="en-US" altLang="ko-KR" sz="2400" b="1" dirty="0"/>
              <a:t>));</a:t>
            </a:r>
          </a:p>
          <a:p>
            <a:pPr marL="0" indent="0">
              <a:buNone/>
            </a:pPr>
            <a:r>
              <a:rPr lang="en-US" altLang="ko-KR" dirty="0"/>
              <a:t>	</a:t>
            </a:r>
            <a:endParaRPr lang="ko-KR" altLang="en-US" dirty="0"/>
          </a:p>
        </p:txBody>
      </p:sp>
    </p:spTree>
    <p:extLst>
      <p:ext uri="{BB962C8B-B14F-4D97-AF65-F5344CB8AC3E}">
        <p14:creationId xmlns:p14="http://schemas.microsoft.com/office/powerpoint/2010/main" val="28622571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Constant Memory(</a:t>
            </a:r>
            <a:r>
              <a:rPr lang="en-US" altLang="ko-KR" dirty="0" err="1"/>
              <a:t>CMem</a:t>
            </a:r>
            <a:r>
              <a:rPr lang="en-US" altLang="ko-KR" dirty="0"/>
              <a:t>)</a:t>
            </a:r>
            <a:endParaRPr lang="ko-KR" altLang="en-US" dirty="0"/>
          </a:p>
        </p:txBody>
      </p:sp>
      <p:sp>
        <p:nvSpPr>
          <p:cNvPr id="3" name="내용 개체 틀 2"/>
          <p:cNvSpPr>
            <a:spLocks noGrp="1"/>
          </p:cNvSpPr>
          <p:nvPr>
            <p:ph idx="1"/>
          </p:nvPr>
        </p:nvSpPr>
        <p:spPr>
          <a:xfrm>
            <a:off x="457200" y="1600200"/>
            <a:ext cx="8579296" cy="4525963"/>
          </a:xfrm>
        </p:spPr>
        <p:txBody>
          <a:bodyPr/>
          <a:lstStyle/>
          <a:p>
            <a:pPr marL="0" indent="0">
              <a:buNone/>
            </a:pPr>
            <a:r>
              <a:rPr lang="en-US" altLang="ko-KR" sz="2000" dirty="0"/>
              <a:t>Constant memory performs best when all threads in a warp read from the same memory address. For example, a </a:t>
            </a:r>
            <a:r>
              <a:rPr lang="en-US" altLang="ko-KR" sz="2000" dirty="0" err="1"/>
              <a:t>coeffcient</a:t>
            </a:r>
            <a:r>
              <a:rPr lang="en-US" altLang="ko-KR" sz="2000" dirty="0"/>
              <a:t> for a mathematical formula is a good use case for constant memory because all threads in a warp will use the same </a:t>
            </a:r>
            <a:r>
              <a:rPr lang="en-US" altLang="ko-KR" sz="2000" dirty="0" err="1"/>
              <a:t>coeffcient</a:t>
            </a:r>
            <a:r>
              <a:rPr lang="en-US" altLang="ko-KR" sz="2000" dirty="0"/>
              <a:t> to conduct the same calculation on different data. </a:t>
            </a:r>
          </a:p>
          <a:p>
            <a:pPr marL="0" indent="0">
              <a:buNone/>
            </a:pPr>
            <a:endParaRPr lang="en-US" altLang="ko-KR" sz="2000" dirty="0"/>
          </a:p>
          <a:p>
            <a:pPr marL="0" indent="0">
              <a:buNone/>
            </a:pPr>
            <a:r>
              <a:rPr lang="en-US" altLang="ko-KR" sz="2000" dirty="0"/>
              <a:t>If each thread in a warp reads from a different address, and only reads once, then constant memory is not the best choice because a single read from constant memory broadcasts to all threads in a warp. </a:t>
            </a:r>
            <a:br>
              <a:rPr lang="en-US" altLang="ko-KR" dirty="0"/>
            </a:br>
            <a:r>
              <a:rPr lang="en-US" altLang="ko-KR" dirty="0"/>
              <a:t>	</a:t>
            </a:r>
            <a:endParaRPr lang="ko-KR" altLang="en-US" dirty="0"/>
          </a:p>
        </p:txBody>
      </p:sp>
    </p:spTree>
    <p:extLst>
      <p:ext uri="{BB962C8B-B14F-4D97-AF65-F5344CB8AC3E}">
        <p14:creationId xmlns:p14="http://schemas.microsoft.com/office/powerpoint/2010/main" val="7707074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Texture Memory</a:t>
            </a:r>
            <a:endParaRPr lang="ko-KR" altLang="en-US" dirty="0"/>
          </a:p>
        </p:txBody>
      </p:sp>
      <p:sp>
        <p:nvSpPr>
          <p:cNvPr id="3" name="내용 개체 틀 2"/>
          <p:cNvSpPr>
            <a:spLocks noGrp="1"/>
          </p:cNvSpPr>
          <p:nvPr>
            <p:ph idx="1"/>
          </p:nvPr>
        </p:nvSpPr>
        <p:spPr/>
        <p:txBody>
          <a:bodyPr/>
          <a:lstStyle/>
          <a:p>
            <a:r>
              <a:rPr lang="en-US" altLang="ko-KR" sz="1600" dirty="0"/>
              <a:t>It is in device memory and is cached in a per-SM, read-only cache.</a:t>
            </a:r>
          </a:p>
          <a:p>
            <a:r>
              <a:rPr lang="en-US" altLang="ko-KR" sz="1600" dirty="0">
                <a:solidFill>
                  <a:srgbClr val="FF0000"/>
                </a:solidFill>
              </a:rPr>
              <a:t>Texture memory is a type of global memory that is accessed through a dedicated read-only cache</a:t>
            </a:r>
            <a:r>
              <a:rPr lang="en-US" altLang="ko-KR" sz="1600" dirty="0"/>
              <a:t>.</a:t>
            </a:r>
          </a:p>
          <a:p>
            <a:r>
              <a:rPr lang="en-US" altLang="ko-KR" sz="1600" dirty="0"/>
              <a:t>It is optimized for 2D spatial locality.</a:t>
            </a:r>
          </a:p>
          <a:p>
            <a:r>
              <a:rPr lang="en-US" altLang="ko-KR" sz="1600" dirty="0"/>
              <a:t>texture memory is another variety of read-only memory that can improve performance and reduce memory traffic when reads have certain access patterns</a:t>
            </a:r>
          </a:p>
          <a:p>
            <a:r>
              <a:rPr lang="en-US" altLang="ko-KR" sz="2400" b="1" dirty="0"/>
              <a:t>texture memory is cached on chip</a:t>
            </a:r>
          </a:p>
          <a:p>
            <a:r>
              <a:rPr lang="en-US" altLang="ko-KR" sz="2400" dirty="0"/>
              <a:t>so in some situations it will provide higher effective bandwidth by reducing memory requests to off-chip DRAM</a:t>
            </a:r>
          </a:p>
          <a:p>
            <a:r>
              <a:rPr lang="en-US" altLang="ko-KR" sz="2400" dirty="0"/>
              <a:t>texture caches are designed for graphics applications where memory access patterns exhibit a great deal of 2D </a:t>
            </a:r>
            <a:r>
              <a:rPr lang="en-US" altLang="ko-KR" sz="2400" b="1" i="1" dirty="0"/>
              <a:t>spatial locality</a:t>
            </a:r>
            <a:br>
              <a:rPr lang="en-US" altLang="ko-KR" sz="2400" dirty="0"/>
            </a:br>
            <a:endParaRPr lang="en-US" altLang="ko-KR" sz="2400" dirty="0"/>
          </a:p>
          <a:p>
            <a:pPr marL="0" indent="0">
              <a:buNone/>
            </a:pPr>
            <a:endParaRPr lang="en-US" altLang="ko-KR" sz="2000" dirty="0"/>
          </a:p>
          <a:p>
            <a:pPr marL="0" indent="0">
              <a:buNone/>
            </a:pPr>
            <a:endParaRPr lang="ko-KR" altLang="en-US" sz="2400" dirty="0"/>
          </a:p>
        </p:txBody>
      </p:sp>
    </p:spTree>
    <p:extLst>
      <p:ext uri="{BB962C8B-B14F-4D97-AF65-F5344CB8AC3E}">
        <p14:creationId xmlns:p14="http://schemas.microsoft.com/office/powerpoint/2010/main" val="19199215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29799" y="214312"/>
            <a:ext cx="8229600" cy="960438"/>
          </a:xfrm>
        </p:spPr>
        <p:txBody>
          <a:bodyPr/>
          <a:lstStyle/>
          <a:p>
            <a:r>
              <a:rPr lang="en-US" altLang="ko-KR" dirty="0"/>
              <a:t>Texture</a:t>
            </a:r>
            <a:endParaRPr lang="ko-KR" altLang="en-US" dirty="0"/>
          </a:p>
        </p:txBody>
      </p:sp>
      <p:sp>
        <p:nvSpPr>
          <p:cNvPr id="3" name="내용 개체 틀 2"/>
          <p:cNvSpPr>
            <a:spLocks noGrp="1"/>
          </p:cNvSpPr>
          <p:nvPr>
            <p:ph idx="1"/>
          </p:nvPr>
        </p:nvSpPr>
        <p:spPr/>
        <p:txBody>
          <a:bodyPr/>
          <a:lstStyle/>
          <a:p>
            <a:r>
              <a:rPr lang="en-US" altLang="ko-KR" dirty="0"/>
              <a:t>XX</a:t>
            </a:r>
            <a:endParaRPr lang="ko-KR" alt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7124" y="1201383"/>
            <a:ext cx="7854950" cy="5683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97869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8" name="직선 연결선 67"/>
          <p:cNvCxnSpPr/>
          <p:nvPr/>
        </p:nvCxnSpPr>
        <p:spPr>
          <a:xfrm>
            <a:off x="-116406" y="7262563"/>
            <a:ext cx="567787" cy="5206"/>
          </a:xfrm>
          <a:prstGeom prst="line">
            <a:avLst/>
          </a:prstGeom>
          <a:ln>
            <a:solidFill>
              <a:schemeClr val="tx1">
                <a:alpha val="90000"/>
              </a:schemeClr>
            </a:solidFill>
            <a:tailEnd type="stealth"/>
          </a:ln>
        </p:spPr>
        <p:style>
          <a:lnRef idx="1">
            <a:schemeClr val="accent1"/>
          </a:lnRef>
          <a:fillRef idx="0">
            <a:schemeClr val="accent1"/>
          </a:fillRef>
          <a:effectRef idx="0">
            <a:schemeClr val="accent1"/>
          </a:effectRef>
          <a:fontRef idx="minor">
            <a:schemeClr val="tx1"/>
          </a:fontRef>
        </p:style>
      </p:cxnSp>
      <p:grpSp>
        <p:nvGrpSpPr>
          <p:cNvPr id="17" name="그룹 16"/>
          <p:cNvGrpSpPr/>
          <p:nvPr/>
        </p:nvGrpSpPr>
        <p:grpSpPr>
          <a:xfrm>
            <a:off x="916115" y="1578794"/>
            <a:ext cx="6896246" cy="4717113"/>
            <a:chOff x="1154657" y="606163"/>
            <a:chExt cx="7306297" cy="5149161"/>
          </a:xfrm>
        </p:grpSpPr>
        <p:sp>
          <p:nvSpPr>
            <p:cNvPr id="53" name="Rectangle 82"/>
            <p:cNvSpPr>
              <a:spLocks noChangeArrowheads="1"/>
            </p:cNvSpPr>
            <p:nvPr/>
          </p:nvSpPr>
          <p:spPr>
            <a:xfrm>
              <a:off x="2154858" y="606163"/>
              <a:ext cx="6306096" cy="5133625"/>
            </a:xfrm>
            <a:prstGeom prst="rect">
              <a:avLst/>
            </a:prstGeom>
            <a:noFill/>
            <a:ln w="9525">
              <a:solidFill>
                <a:schemeClr val="tx1"/>
              </a:solidFill>
              <a:miter/>
            </a:ln>
            <a:effectLst/>
          </p:spPr>
          <p:txBody>
            <a:bodyPr vert="horz" wrap="none" lIns="91440" tIns="45720" rIns="91440" bIns="45720" anchor="ctr"/>
            <a:lstStyle/>
            <a:p>
              <a:pPr algn="ctr">
                <a:defRPr lang="ko-KR" altLang="en-US"/>
              </a:pPr>
              <a:r>
                <a:rPr lang="en-US" altLang="ko-KR" sz="1100" b="1" dirty="0">
                  <a:latin typeface="Times New Roman" panose="02020603050405020304" pitchFamily="18" charset="0"/>
                  <a:cs typeface="Times New Roman" panose="02020603050405020304" pitchFamily="18" charset="0"/>
                </a:rPr>
                <a:t>Grid</a:t>
              </a: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p:txBody>
        </p:sp>
        <p:grpSp>
          <p:nvGrpSpPr>
            <p:cNvPr id="13" name="그룹 12"/>
            <p:cNvGrpSpPr/>
            <p:nvPr/>
          </p:nvGrpSpPr>
          <p:grpSpPr>
            <a:xfrm>
              <a:off x="2373458" y="1079046"/>
              <a:ext cx="2837520" cy="2446352"/>
              <a:chOff x="2344565" y="1050214"/>
              <a:chExt cx="2498340" cy="2319627"/>
            </a:xfrm>
          </p:grpSpPr>
          <p:sp>
            <p:nvSpPr>
              <p:cNvPr id="57" name="Rectangle 82"/>
              <p:cNvSpPr>
                <a:spLocks noChangeArrowheads="1"/>
              </p:cNvSpPr>
              <p:nvPr/>
            </p:nvSpPr>
            <p:spPr>
              <a:xfrm>
                <a:off x="2489981" y="1446982"/>
                <a:ext cx="2118692" cy="412549"/>
              </a:xfrm>
              <a:prstGeom prst="rect">
                <a:avLst/>
              </a:prstGeom>
              <a:noFill/>
              <a:ln w="9525">
                <a:solidFill>
                  <a:schemeClr val="tx1"/>
                </a:solidFill>
                <a:miter/>
              </a:ln>
              <a:effectLst/>
            </p:spPr>
            <p:txBody>
              <a:bodyPr vert="horz" wrap="none" lIns="91440" tIns="45720" rIns="91440" bIns="45720" anchor="ctr"/>
              <a:lstStyle/>
              <a:p>
                <a:pPr algn="ctr">
                  <a:defRPr lang="ko-KR" altLang="en-US"/>
                </a:pPr>
                <a:r>
                  <a:rPr lang="ko-KR" altLang="en-US" sz="1000" dirty="0">
                    <a:latin typeface="Times New Roman" panose="02020603050405020304" pitchFamily="18" charset="0"/>
                    <a:cs typeface="Times New Roman" panose="02020603050405020304" pitchFamily="18" charset="0"/>
                  </a:rPr>
                  <a:t>공유메모리</a:t>
                </a:r>
                <a:endParaRPr lang="en-US" altLang="ko-KR" sz="1000" dirty="0">
                  <a:latin typeface="Times New Roman" panose="02020603050405020304" pitchFamily="18" charset="0"/>
                  <a:cs typeface="Times New Roman" panose="02020603050405020304" pitchFamily="18" charset="0"/>
                </a:endParaRPr>
              </a:p>
              <a:p>
                <a:pPr algn="ctr">
                  <a:defRPr lang="ko-KR" altLang="en-US"/>
                </a:pPr>
                <a:r>
                  <a:rPr lang="en-US" altLang="ko-KR" sz="1000" dirty="0">
                    <a:latin typeface="Times New Roman" panose="02020603050405020304" pitchFamily="18" charset="0"/>
                    <a:cs typeface="Times New Roman" panose="02020603050405020304" pitchFamily="18" charset="0"/>
                  </a:rPr>
                  <a:t>(Shared Memory)</a:t>
                </a:r>
              </a:p>
            </p:txBody>
          </p:sp>
          <p:sp>
            <p:nvSpPr>
              <p:cNvPr id="28" name="Rectangle 82"/>
              <p:cNvSpPr>
                <a:spLocks noChangeArrowheads="1"/>
              </p:cNvSpPr>
              <p:nvPr/>
            </p:nvSpPr>
            <p:spPr>
              <a:xfrm>
                <a:off x="2489980" y="2002104"/>
                <a:ext cx="861339" cy="412549"/>
              </a:xfrm>
              <a:prstGeom prst="rect">
                <a:avLst/>
              </a:prstGeom>
              <a:noFill/>
              <a:ln w="9525">
                <a:solidFill>
                  <a:schemeClr val="tx1"/>
                </a:solidFill>
                <a:miter/>
              </a:ln>
              <a:effectLst/>
            </p:spPr>
            <p:txBody>
              <a:bodyPr vert="horz" wrap="none" lIns="91440" tIns="45720" rIns="91440" bIns="45720" anchor="ctr"/>
              <a:lstStyle/>
              <a:p>
                <a:pPr algn="ctr">
                  <a:defRPr lang="ko-KR" altLang="en-US"/>
                </a:pPr>
                <a:r>
                  <a:rPr lang="en-US" altLang="ko-KR" sz="1000" dirty="0">
                    <a:latin typeface="Times New Roman" panose="02020603050405020304" pitchFamily="18" charset="0"/>
                    <a:cs typeface="Times New Roman" panose="02020603050405020304" pitchFamily="18" charset="0"/>
                  </a:rPr>
                  <a:t>Register</a:t>
                </a:r>
              </a:p>
            </p:txBody>
          </p:sp>
          <p:sp>
            <p:nvSpPr>
              <p:cNvPr id="49" name="Rectangle 82"/>
              <p:cNvSpPr>
                <a:spLocks noChangeArrowheads="1"/>
              </p:cNvSpPr>
              <p:nvPr/>
            </p:nvSpPr>
            <p:spPr>
              <a:xfrm>
                <a:off x="2344565" y="1050214"/>
                <a:ext cx="2498340" cy="2163553"/>
              </a:xfrm>
              <a:prstGeom prst="rect">
                <a:avLst/>
              </a:prstGeom>
              <a:noFill/>
              <a:ln w="9525">
                <a:solidFill>
                  <a:schemeClr val="tx1"/>
                </a:solidFill>
                <a:miter/>
              </a:ln>
              <a:effectLst/>
            </p:spPr>
            <p:txBody>
              <a:bodyPr vert="horz" wrap="none" lIns="91440" tIns="45720" rIns="91440" bIns="45720" anchor="ctr"/>
              <a:lstStyle/>
              <a:p>
                <a:pPr algn="ctr">
                  <a:defRPr lang="ko-KR" altLang="en-US"/>
                </a:pPr>
                <a:r>
                  <a:rPr lang="ko-KR" altLang="en-US" sz="1000" dirty="0">
                    <a:latin typeface="Times New Roman" panose="02020603050405020304" pitchFamily="18" charset="0"/>
                    <a:cs typeface="Times New Roman" panose="02020603050405020304" pitchFamily="18" charset="0"/>
                  </a:rPr>
                  <a:t>                               </a:t>
                </a:r>
                <a:endParaRPr lang="en-US" altLang="ko-KR" sz="1000" dirty="0">
                  <a:latin typeface="Times New Roman" panose="02020603050405020304" pitchFamily="18" charset="0"/>
                  <a:cs typeface="Times New Roman" panose="02020603050405020304" pitchFamily="18" charset="0"/>
                </a:endParaRPr>
              </a:p>
              <a:p>
                <a:pPr algn="ctr">
                  <a:defRPr lang="ko-KR" altLang="en-US"/>
                </a:pPr>
                <a:r>
                  <a:rPr lang="en-US" altLang="ko-KR" sz="1000" dirty="0">
                    <a:latin typeface="Times New Roman" panose="02020603050405020304" pitchFamily="18" charset="0"/>
                    <a:cs typeface="Times New Roman" panose="02020603050405020304" pitchFamily="18" charset="0"/>
                  </a:rPr>
                  <a:t>Block</a:t>
                </a:r>
                <a:r>
                  <a:rPr lang="ko-KR" altLang="en-US" sz="1000" dirty="0">
                    <a:latin typeface="Times New Roman" panose="02020603050405020304" pitchFamily="18" charset="0"/>
                    <a:cs typeface="Times New Roman" panose="02020603050405020304" pitchFamily="18" charset="0"/>
                  </a:rPr>
                  <a:t> </a:t>
                </a:r>
                <a:r>
                  <a:rPr lang="en-US" altLang="ko-KR" sz="1000" dirty="0">
                    <a:latin typeface="Times New Roman" panose="02020603050405020304" pitchFamily="18" charset="0"/>
                    <a:cs typeface="Times New Roman" panose="02020603050405020304" pitchFamily="18" charset="0"/>
                  </a:rPr>
                  <a:t>0</a:t>
                </a: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p:txBody>
          </p:sp>
          <p:sp>
            <p:nvSpPr>
              <p:cNvPr id="69" name="Rectangle 82"/>
              <p:cNvSpPr>
                <a:spLocks noChangeArrowheads="1"/>
              </p:cNvSpPr>
              <p:nvPr/>
            </p:nvSpPr>
            <p:spPr>
              <a:xfrm>
                <a:off x="3593735" y="2002103"/>
                <a:ext cx="861339" cy="412549"/>
              </a:xfrm>
              <a:prstGeom prst="rect">
                <a:avLst/>
              </a:prstGeom>
              <a:noFill/>
              <a:ln w="9525">
                <a:solidFill>
                  <a:schemeClr val="tx1"/>
                </a:solidFill>
                <a:miter/>
              </a:ln>
              <a:effectLst/>
            </p:spPr>
            <p:txBody>
              <a:bodyPr vert="horz" wrap="none" lIns="91440" tIns="45720" rIns="91440" bIns="45720" anchor="ctr"/>
              <a:lstStyle/>
              <a:p>
                <a:pPr algn="ctr">
                  <a:defRPr lang="ko-KR" altLang="en-US"/>
                </a:pPr>
                <a:r>
                  <a:rPr lang="en-US" altLang="ko-KR" sz="1000" dirty="0">
                    <a:latin typeface="Times New Roman" panose="02020603050405020304" pitchFamily="18" charset="0"/>
                    <a:cs typeface="Times New Roman" panose="02020603050405020304" pitchFamily="18" charset="0"/>
                  </a:rPr>
                  <a:t>Register</a:t>
                </a:r>
              </a:p>
            </p:txBody>
          </p:sp>
          <p:sp>
            <p:nvSpPr>
              <p:cNvPr id="73" name="Rectangle 82"/>
              <p:cNvSpPr>
                <a:spLocks noChangeArrowheads="1"/>
              </p:cNvSpPr>
              <p:nvPr/>
            </p:nvSpPr>
            <p:spPr>
              <a:xfrm>
                <a:off x="2489981" y="2637689"/>
                <a:ext cx="1006392" cy="412549"/>
              </a:xfrm>
              <a:prstGeom prst="rect">
                <a:avLst/>
              </a:prstGeom>
              <a:noFill/>
              <a:ln w="9525">
                <a:solidFill>
                  <a:schemeClr val="tx1"/>
                </a:solidFill>
                <a:miter/>
              </a:ln>
              <a:effectLst/>
            </p:spPr>
            <p:txBody>
              <a:bodyPr vert="horz" wrap="none" lIns="91440" tIns="45720" rIns="91440" bIns="45720" anchor="ctr"/>
              <a:lstStyle/>
              <a:p>
                <a:pPr algn="ctr">
                  <a:defRPr lang="ko-KR" altLang="en-US"/>
                </a:pPr>
                <a:r>
                  <a:rPr lang="en-US" altLang="ko-KR" sz="1000" dirty="0">
                    <a:latin typeface="Times New Roman" panose="02020603050405020304" pitchFamily="18" charset="0"/>
                    <a:cs typeface="Times New Roman" panose="02020603050405020304" pitchFamily="18" charset="0"/>
                  </a:rPr>
                  <a:t>Thread</a:t>
                </a:r>
                <a:r>
                  <a:rPr lang="ko-KR" altLang="en-US" sz="1000" dirty="0">
                    <a:latin typeface="Times New Roman" panose="02020603050405020304" pitchFamily="18" charset="0"/>
                    <a:cs typeface="Times New Roman" panose="02020603050405020304" pitchFamily="18" charset="0"/>
                  </a:rPr>
                  <a:t> </a:t>
                </a:r>
                <a:r>
                  <a:rPr lang="en-US" altLang="ko-KR" sz="1000" dirty="0">
                    <a:latin typeface="Times New Roman" panose="02020603050405020304" pitchFamily="18" charset="0"/>
                    <a:cs typeface="Times New Roman" panose="02020603050405020304" pitchFamily="18" charset="0"/>
                  </a:rPr>
                  <a:t>0</a:t>
                </a:r>
              </a:p>
            </p:txBody>
          </p:sp>
          <p:sp>
            <p:nvSpPr>
              <p:cNvPr id="74" name="Rectangle 82"/>
              <p:cNvSpPr>
                <a:spLocks noChangeArrowheads="1"/>
              </p:cNvSpPr>
              <p:nvPr/>
            </p:nvSpPr>
            <p:spPr>
              <a:xfrm>
                <a:off x="3593735" y="2637688"/>
                <a:ext cx="1013101" cy="412549"/>
              </a:xfrm>
              <a:prstGeom prst="rect">
                <a:avLst/>
              </a:prstGeom>
              <a:noFill/>
              <a:ln w="9525">
                <a:solidFill>
                  <a:schemeClr val="tx1"/>
                </a:solidFill>
                <a:miter/>
              </a:ln>
              <a:effectLst/>
            </p:spPr>
            <p:txBody>
              <a:bodyPr vert="horz" wrap="none" lIns="91440" tIns="45720" rIns="91440" bIns="45720" anchor="ctr"/>
              <a:lstStyle/>
              <a:p>
                <a:pPr algn="ctr">
                  <a:defRPr lang="ko-KR" altLang="en-US"/>
                </a:pPr>
                <a:r>
                  <a:rPr lang="en-US" altLang="ko-KR" sz="1000" dirty="0">
                    <a:latin typeface="Times New Roman" panose="02020603050405020304" pitchFamily="18" charset="0"/>
                    <a:cs typeface="Times New Roman" panose="02020603050405020304" pitchFamily="18" charset="0"/>
                  </a:rPr>
                  <a:t>Thread</a:t>
                </a:r>
                <a:r>
                  <a:rPr lang="ko-KR" altLang="en-US" sz="1000" dirty="0">
                    <a:latin typeface="Times New Roman" panose="02020603050405020304" pitchFamily="18" charset="0"/>
                    <a:cs typeface="Times New Roman" panose="02020603050405020304" pitchFamily="18" charset="0"/>
                  </a:rPr>
                  <a:t> </a:t>
                </a:r>
                <a:r>
                  <a:rPr lang="en-US" altLang="ko-KR" sz="1000" dirty="0">
                    <a:latin typeface="Times New Roman" panose="02020603050405020304" pitchFamily="18" charset="0"/>
                    <a:cs typeface="Times New Roman" panose="02020603050405020304" pitchFamily="18" charset="0"/>
                  </a:rPr>
                  <a:t>1</a:t>
                </a:r>
              </a:p>
            </p:txBody>
          </p:sp>
          <p:cxnSp>
            <p:nvCxnSpPr>
              <p:cNvPr id="3" name="직선 화살표 연결선 2"/>
              <p:cNvCxnSpPr/>
              <p:nvPr/>
            </p:nvCxnSpPr>
            <p:spPr>
              <a:xfrm>
                <a:off x="3468557" y="1861275"/>
                <a:ext cx="0" cy="741274"/>
              </a:xfrm>
              <a:prstGeom prst="straightConnector1">
                <a:avLst/>
              </a:prstGeom>
              <a:ln>
                <a:solidFill>
                  <a:schemeClr val="tx1"/>
                </a:solidFill>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75" name="직선 화살표 연결선 74"/>
              <p:cNvCxnSpPr/>
              <p:nvPr/>
            </p:nvCxnSpPr>
            <p:spPr>
              <a:xfrm>
                <a:off x="4584802" y="1850258"/>
                <a:ext cx="0" cy="776414"/>
              </a:xfrm>
              <a:prstGeom prst="straightConnector1">
                <a:avLst/>
              </a:prstGeom>
              <a:ln>
                <a:solidFill>
                  <a:schemeClr val="tx1"/>
                </a:solidFill>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81" name="직선 화살표 연결선 80"/>
              <p:cNvCxnSpPr/>
              <p:nvPr/>
            </p:nvCxnSpPr>
            <p:spPr>
              <a:xfrm>
                <a:off x="2914947" y="2420424"/>
                <a:ext cx="0" cy="195604"/>
              </a:xfrm>
              <a:prstGeom prst="straightConnector1">
                <a:avLst/>
              </a:prstGeom>
              <a:ln>
                <a:solidFill>
                  <a:schemeClr val="tx1"/>
                </a:solidFill>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86" name="직선 화살표 연결선 85"/>
              <p:cNvCxnSpPr/>
              <p:nvPr/>
            </p:nvCxnSpPr>
            <p:spPr>
              <a:xfrm>
                <a:off x="4024405" y="2406945"/>
                <a:ext cx="0" cy="195604"/>
              </a:xfrm>
              <a:prstGeom prst="straightConnector1">
                <a:avLst/>
              </a:prstGeom>
              <a:ln>
                <a:solidFill>
                  <a:schemeClr val="tx1"/>
                </a:solidFill>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87" name="직선 화살표 연결선 86"/>
              <p:cNvCxnSpPr/>
              <p:nvPr/>
            </p:nvCxnSpPr>
            <p:spPr>
              <a:xfrm>
                <a:off x="2913109" y="3057566"/>
                <a:ext cx="1838" cy="312275"/>
              </a:xfrm>
              <a:prstGeom prst="straightConnector1">
                <a:avLst/>
              </a:prstGeom>
              <a:ln>
                <a:solidFill>
                  <a:schemeClr val="tx1"/>
                </a:solidFill>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88" name="직선 화살표 연결선 87"/>
              <p:cNvCxnSpPr/>
              <p:nvPr/>
            </p:nvCxnSpPr>
            <p:spPr>
              <a:xfrm>
                <a:off x="4022567" y="3044087"/>
                <a:ext cx="1838" cy="325754"/>
              </a:xfrm>
              <a:prstGeom prst="straightConnector1">
                <a:avLst/>
              </a:prstGeom>
              <a:ln>
                <a:solidFill>
                  <a:schemeClr val="tx1"/>
                </a:solidFill>
                <a:headEnd type="stealth"/>
                <a:tailEnd type="stealth"/>
              </a:ln>
            </p:spPr>
            <p:style>
              <a:lnRef idx="1">
                <a:schemeClr val="accent1"/>
              </a:lnRef>
              <a:fillRef idx="0">
                <a:schemeClr val="accent1"/>
              </a:fillRef>
              <a:effectRef idx="0">
                <a:schemeClr val="accent1"/>
              </a:effectRef>
              <a:fontRef idx="minor">
                <a:schemeClr val="tx1"/>
              </a:fontRef>
            </p:style>
          </p:cxnSp>
        </p:grpSp>
        <p:grpSp>
          <p:nvGrpSpPr>
            <p:cNvPr id="89" name="그룹 88"/>
            <p:cNvGrpSpPr/>
            <p:nvPr/>
          </p:nvGrpSpPr>
          <p:grpSpPr>
            <a:xfrm>
              <a:off x="5390251" y="1077208"/>
              <a:ext cx="2837520" cy="2446352"/>
              <a:chOff x="2344565" y="1050214"/>
              <a:chExt cx="2498340" cy="2319627"/>
            </a:xfrm>
          </p:grpSpPr>
          <p:sp>
            <p:nvSpPr>
              <p:cNvPr id="90" name="Rectangle 82"/>
              <p:cNvSpPr>
                <a:spLocks noChangeArrowheads="1"/>
              </p:cNvSpPr>
              <p:nvPr/>
            </p:nvSpPr>
            <p:spPr>
              <a:xfrm>
                <a:off x="2488144" y="1439433"/>
                <a:ext cx="2118692" cy="412549"/>
              </a:xfrm>
              <a:prstGeom prst="rect">
                <a:avLst/>
              </a:prstGeom>
              <a:noFill/>
              <a:ln w="9525">
                <a:solidFill>
                  <a:schemeClr val="tx1"/>
                </a:solidFill>
                <a:miter/>
              </a:ln>
              <a:effectLst/>
            </p:spPr>
            <p:txBody>
              <a:bodyPr vert="horz" wrap="none" lIns="91440" tIns="45720" rIns="91440" bIns="45720" anchor="ctr"/>
              <a:lstStyle/>
              <a:p>
                <a:pPr algn="ctr">
                  <a:defRPr lang="ko-KR" altLang="en-US"/>
                </a:pPr>
                <a:r>
                  <a:rPr lang="ko-KR" altLang="en-US" sz="1000" dirty="0">
                    <a:latin typeface="Times New Roman" panose="02020603050405020304" pitchFamily="18" charset="0"/>
                    <a:cs typeface="Times New Roman" panose="02020603050405020304" pitchFamily="18" charset="0"/>
                  </a:rPr>
                  <a:t>공유메모리</a:t>
                </a:r>
                <a:endParaRPr lang="en-US" altLang="ko-KR" sz="1000" dirty="0">
                  <a:latin typeface="Times New Roman" panose="02020603050405020304" pitchFamily="18" charset="0"/>
                  <a:cs typeface="Times New Roman" panose="02020603050405020304" pitchFamily="18" charset="0"/>
                </a:endParaRPr>
              </a:p>
              <a:p>
                <a:pPr algn="ctr">
                  <a:defRPr lang="ko-KR" altLang="en-US"/>
                </a:pPr>
                <a:r>
                  <a:rPr lang="en-US" altLang="ko-KR" sz="1000" dirty="0">
                    <a:latin typeface="Times New Roman" panose="02020603050405020304" pitchFamily="18" charset="0"/>
                    <a:cs typeface="Times New Roman" panose="02020603050405020304" pitchFamily="18" charset="0"/>
                  </a:rPr>
                  <a:t>(Shared Memory)</a:t>
                </a:r>
              </a:p>
            </p:txBody>
          </p:sp>
          <p:sp>
            <p:nvSpPr>
              <p:cNvPr id="91" name="Rectangle 82"/>
              <p:cNvSpPr>
                <a:spLocks noChangeArrowheads="1"/>
              </p:cNvSpPr>
              <p:nvPr/>
            </p:nvSpPr>
            <p:spPr>
              <a:xfrm>
                <a:off x="2489980" y="2002104"/>
                <a:ext cx="861339" cy="412549"/>
              </a:xfrm>
              <a:prstGeom prst="rect">
                <a:avLst/>
              </a:prstGeom>
              <a:noFill/>
              <a:ln w="9525">
                <a:solidFill>
                  <a:schemeClr val="tx1"/>
                </a:solidFill>
                <a:miter/>
              </a:ln>
              <a:effectLst/>
            </p:spPr>
            <p:txBody>
              <a:bodyPr vert="horz" wrap="none" lIns="91440" tIns="45720" rIns="91440" bIns="45720" anchor="ctr"/>
              <a:lstStyle/>
              <a:p>
                <a:pPr algn="ctr">
                  <a:defRPr lang="ko-KR" altLang="en-US"/>
                </a:pPr>
                <a:r>
                  <a:rPr lang="en-US" altLang="ko-KR" sz="1000" dirty="0">
                    <a:latin typeface="Times New Roman" panose="02020603050405020304" pitchFamily="18" charset="0"/>
                    <a:cs typeface="Times New Roman" panose="02020603050405020304" pitchFamily="18" charset="0"/>
                  </a:rPr>
                  <a:t>Register</a:t>
                </a:r>
              </a:p>
            </p:txBody>
          </p:sp>
          <p:sp>
            <p:nvSpPr>
              <p:cNvPr id="93" name="Rectangle 82"/>
              <p:cNvSpPr>
                <a:spLocks noChangeArrowheads="1"/>
              </p:cNvSpPr>
              <p:nvPr/>
            </p:nvSpPr>
            <p:spPr>
              <a:xfrm>
                <a:off x="2344565" y="1050214"/>
                <a:ext cx="2498340" cy="2163553"/>
              </a:xfrm>
              <a:prstGeom prst="rect">
                <a:avLst/>
              </a:prstGeom>
              <a:noFill/>
              <a:ln w="9525">
                <a:solidFill>
                  <a:schemeClr val="tx1"/>
                </a:solidFill>
                <a:miter/>
              </a:ln>
              <a:effectLst/>
            </p:spPr>
            <p:txBody>
              <a:bodyPr vert="horz" wrap="none" lIns="91440" tIns="45720" rIns="91440" bIns="45720" anchor="ctr"/>
              <a:lstStyle/>
              <a:p>
                <a:pPr algn="ctr">
                  <a:defRPr lang="ko-KR" altLang="en-US"/>
                </a:pPr>
                <a:r>
                  <a:rPr lang="ko-KR" altLang="en-US" sz="1000" dirty="0">
                    <a:latin typeface="Times New Roman" panose="02020603050405020304" pitchFamily="18" charset="0"/>
                    <a:cs typeface="Times New Roman" panose="02020603050405020304" pitchFamily="18" charset="0"/>
                  </a:rPr>
                  <a:t>                               </a:t>
                </a:r>
                <a:endParaRPr lang="en-US" altLang="ko-KR" sz="1000" dirty="0">
                  <a:latin typeface="Times New Roman" panose="02020603050405020304" pitchFamily="18" charset="0"/>
                  <a:cs typeface="Times New Roman" panose="02020603050405020304" pitchFamily="18" charset="0"/>
                </a:endParaRPr>
              </a:p>
              <a:p>
                <a:pPr algn="ctr">
                  <a:defRPr lang="ko-KR" altLang="en-US"/>
                </a:pPr>
                <a:r>
                  <a:rPr lang="en-US" altLang="ko-KR" sz="1000" dirty="0">
                    <a:latin typeface="Times New Roman" panose="02020603050405020304" pitchFamily="18" charset="0"/>
                    <a:cs typeface="Times New Roman" panose="02020603050405020304" pitchFamily="18" charset="0"/>
                  </a:rPr>
                  <a:t>Block</a:t>
                </a:r>
                <a:r>
                  <a:rPr lang="ko-KR" altLang="en-US" sz="1000" dirty="0">
                    <a:latin typeface="Times New Roman" panose="02020603050405020304" pitchFamily="18" charset="0"/>
                    <a:cs typeface="Times New Roman" panose="02020603050405020304" pitchFamily="18" charset="0"/>
                  </a:rPr>
                  <a:t> </a:t>
                </a:r>
                <a:r>
                  <a:rPr lang="en-US" altLang="ko-KR" sz="1000" dirty="0">
                    <a:latin typeface="Times New Roman" panose="02020603050405020304" pitchFamily="18" charset="0"/>
                    <a:cs typeface="Times New Roman" panose="02020603050405020304" pitchFamily="18" charset="0"/>
                  </a:rPr>
                  <a:t>1</a:t>
                </a: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endParaRPr lang="en-US" altLang="ko-KR" sz="1000" dirty="0">
                  <a:latin typeface="Times New Roman" panose="02020603050405020304" pitchFamily="18" charset="0"/>
                  <a:cs typeface="Times New Roman" panose="02020603050405020304" pitchFamily="18" charset="0"/>
                </a:endParaRPr>
              </a:p>
            </p:txBody>
          </p:sp>
          <p:sp>
            <p:nvSpPr>
              <p:cNvPr id="95" name="Rectangle 82"/>
              <p:cNvSpPr>
                <a:spLocks noChangeArrowheads="1"/>
              </p:cNvSpPr>
              <p:nvPr/>
            </p:nvSpPr>
            <p:spPr>
              <a:xfrm>
                <a:off x="3593735" y="2002103"/>
                <a:ext cx="861339" cy="412549"/>
              </a:xfrm>
              <a:prstGeom prst="rect">
                <a:avLst/>
              </a:prstGeom>
              <a:noFill/>
              <a:ln w="9525">
                <a:solidFill>
                  <a:schemeClr val="tx1"/>
                </a:solidFill>
                <a:miter/>
              </a:ln>
              <a:effectLst/>
            </p:spPr>
            <p:txBody>
              <a:bodyPr vert="horz" wrap="none" lIns="91440" tIns="45720" rIns="91440" bIns="45720" anchor="ctr"/>
              <a:lstStyle/>
              <a:p>
                <a:pPr algn="ctr">
                  <a:defRPr lang="ko-KR" altLang="en-US"/>
                </a:pPr>
                <a:r>
                  <a:rPr lang="en-US" altLang="ko-KR" sz="1000" dirty="0">
                    <a:latin typeface="Times New Roman" panose="02020603050405020304" pitchFamily="18" charset="0"/>
                    <a:cs typeface="Times New Roman" panose="02020603050405020304" pitchFamily="18" charset="0"/>
                  </a:rPr>
                  <a:t>Register</a:t>
                </a:r>
              </a:p>
            </p:txBody>
          </p:sp>
          <p:sp>
            <p:nvSpPr>
              <p:cNvPr id="96" name="Rectangle 82"/>
              <p:cNvSpPr>
                <a:spLocks noChangeArrowheads="1"/>
              </p:cNvSpPr>
              <p:nvPr/>
            </p:nvSpPr>
            <p:spPr>
              <a:xfrm>
                <a:off x="2489981" y="2637689"/>
                <a:ext cx="1006392" cy="412549"/>
              </a:xfrm>
              <a:prstGeom prst="rect">
                <a:avLst/>
              </a:prstGeom>
              <a:noFill/>
              <a:ln w="9525">
                <a:solidFill>
                  <a:schemeClr val="tx1"/>
                </a:solidFill>
                <a:miter/>
              </a:ln>
              <a:effectLst/>
            </p:spPr>
            <p:txBody>
              <a:bodyPr vert="horz" wrap="none" lIns="91440" tIns="45720" rIns="91440" bIns="45720" anchor="ctr"/>
              <a:lstStyle/>
              <a:p>
                <a:pPr algn="ctr">
                  <a:defRPr lang="ko-KR" altLang="en-US"/>
                </a:pPr>
                <a:r>
                  <a:rPr lang="en-US" altLang="ko-KR" sz="1000" dirty="0">
                    <a:latin typeface="Times New Roman" panose="02020603050405020304" pitchFamily="18" charset="0"/>
                    <a:cs typeface="Times New Roman" panose="02020603050405020304" pitchFamily="18" charset="0"/>
                  </a:rPr>
                  <a:t>Thread</a:t>
                </a:r>
                <a:r>
                  <a:rPr lang="ko-KR" altLang="en-US" sz="1000" dirty="0">
                    <a:latin typeface="Times New Roman" panose="02020603050405020304" pitchFamily="18" charset="0"/>
                    <a:cs typeface="Times New Roman" panose="02020603050405020304" pitchFamily="18" charset="0"/>
                  </a:rPr>
                  <a:t> </a:t>
                </a:r>
                <a:r>
                  <a:rPr lang="en-US" altLang="ko-KR" sz="1000" dirty="0">
                    <a:latin typeface="Times New Roman" panose="02020603050405020304" pitchFamily="18" charset="0"/>
                    <a:cs typeface="Times New Roman" panose="02020603050405020304" pitchFamily="18" charset="0"/>
                  </a:rPr>
                  <a:t>0</a:t>
                </a:r>
              </a:p>
            </p:txBody>
          </p:sp>
          <p:sp>
            <p:nvSpPr>
              <p:cNvPr id="97" name="Rectangle 82"/>
              <p:cNvSpPr>
                <a:spLocks noChangeArrowheads="1"/>
              </p:cNvSpPr>
              <p:nvPr/>
            </p:nvSpPr>
            <p:spPr>
              <a:xfrm>
                <a:off x="3593735" y="2637688"/>
                <a:ext cx="1013101" cy="412549"/>
              </a:xfrm>
              <a:prstGeom prst="rect">
                <a:avLst/>
              </a:prstGeom>
              <a:noFill/>
              <a:ln w="9525">
                <a:solidFill>
                  <a:schemeClr val="tx1"/>
                </a:solidFill>
                <a:miter/>
              </a:ln>
              <a:effectLst/>
            </p:spPr>
            <p:txBody>
              <a:bodyPr vert="horz" wrap="none" lIns="91440" tIns="45720" rIns="91440" bIns="45720" anchor="ctr"/>
              <a:lstStyle/>
              <a:p>
                <a:pPr algn="ctr">
                  <a:defRPr lang="ko-KR" altLang="en-US"/>
                </a:pPr>
                <a:r>
                  <a:rPr lang="en-US" altLang="ko-KR" sz="1000" dirty="0">
                    <a:latin typeface="Times New Roman" panose="02020603050405020304" pitchFamily="18" charset="0"/>
                    <a:cs typeface="Times New Roman" panose="02020603050405020304" pitchFamily="18" charset="0"/>
                  </a:rPr>
                  <a:t>Thread</a:t>
                </a:r>
                <a:r>
                  <a:rPr lang="ko-KR" altLang="en-US" sz="1000" dirty="0">
                    <a:latin typeface="Times New Roman" panose="02020603050405020304" pitchFamily="18" charset="0"/>
                    <a:cs typeface="Times New Roman" panose="02020603050405020304" pitchFamily="18" charset="0"/>
                  </a:rPr>
                  <a:t> </a:t>
                </a:r>
                <a:r>
                  <a:rPr lang="en-US" altLang="ko-KR" sz="1000" dirty="0">
                    <a:latin typeface="Times New Roman" panose="02020603050405020304" pitchFamily="18" charset="0"/>
                    <a:cs typeface="Times New Roman" panose="02020603050405020304" pitchFamily="18" charset="0"/>
                  </a:rPr>
                  <a:t>1</a:t>
                </a:r>
              </a:p>
            </p:txBody>
          </p:sp>
          <p:cxnSp>
            <p:nvCxnSpPr>
              <p:cNvPr id="98" name="직선 화살표 연결선 97"/>
              <p:cNvCxnSpPr/>
              <p:nvPr/>
            </p:nvCxnSpPr>
            <p:spPr>
              <a:xfrm>
                <a:off x="3468557" y="1861275"/>
                <a:ext cx="0" cy="741274"/>
              </a:xfrm>
              <a:prstGeom prst="straightConnector1">
                <a:avLst/>
              </a:prstGeom>
              <a:ln>
                <a:solidFill>
                  <a:schemeClr val="tx1"/>
                </a:solidFill>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99" name="직선 화살표 연결선 98"/>
              <p:cNvCxnSpPr/>
              <p:nvPr/>
            </p:nvCxnSpPr>
            <p:spPr>
              <a:xfrm>
                <a:off x="4584802" y="1850258"/>
                <a:ext cx="0" cy="776414"/>
              </a:xfrm>
              <a:prstGeom prst="straightConnector1">
                <a:avLst/>
              </a:prstGeom>
              <a:ln>
                <a:solidFill>
                  <a:schemeClr val="tx1"/>
                </a:solidFill>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100" name="직선 화살표 연결선 99"/>
              <p:cNvCxnSpPr/>
              <p:nvPr/>
            </p:nvCxnSpPr>
            <p:spPr>
              <a:xfrm>
                <a:off x="2914947" y="2420424"/>
                <a:ext cx="0" cy="195604"/>
              </a:xfrm>
              <a:prstGeom prst="straightConnector1">
                <a:avLst/>
              </a:prstGeom>
              <a:ln>
                <a:solidFill>
                  <a:schemeClr val="tx1"/>
                </a:solidFill>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101" name="직선 화살표 연결선 100"/>
              <p:cNvCxnSpPr/>
              <p:nvPr/>
            </p:nvCxnSpPr>
            <p:spPr>
              <a:xfrm>
                <a:off x="4024405" y="2406945"/>
                <a:ext cx="0" cy="195604"/>
              </a:xfrm>
              <a:prstGeom prst="straightConnector1">
                <a:avLst/>
              </a:prstGeom>
              <a:ln>
                <a:solidFill>
                  <a:schemeClr val="tx1"/>
                </a:solidFill>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102" name="직선 화살표 연결선 101"/>
              <p:cNvCxnSpPr/>
              <p:nvPr/>
            </p:nvCxnSpPr>
            <p:spPr>
              <a:xfrm>
                <a:off x="2913109" y="3057566"/>
                <a:ext cx="1838" cy="312275"/>
              </a:xfrm>
              <a:prstGeom prst="straightConnector1">
                <a:avLst/>
              </a:prstGeom>
              <a:ln>
                <a:solidFill>
                  <a:schemeClr val="tx1"/>
                </a:solidFill>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103" name="직선 화살표 연결선 102"/>
              <p:cNvCxnSpPr/>
              <p:nvPr/>
            </p:nvCxnSpPr>
            <p:spPr>
              <a:xfrm>
                <a:off x="4022567" y="3044087"/>
                <a:ext cx="1838" cy="325754"/>
              </a:xfrm>
              <a:prstGeom prst="straightConnector1">
                <a:avLst/>
              </a:prstGeom>
              <a:ln>
                <a:solidFill>
                  <a:schemeClr val="tx1"/>
                </a:solidFill>
                <a:headEnd type="stealth"/>
                <a:tailEnd type="stealth"/>
              </a:ln>
            </p:spPr>
            <p:style>
              <a:lnRef idx="1">
                <a:schemeClr val="accent1"/>
              </a:lnRef>
              <a:fillRef idx="0">
                <a:schemeClr val="accent1"/>
              </a:fillRef>
              <a:effectRef idx="0">
                <a:schemeClr val="accent1"/>
              </a:effectRef>
              <a:fontRef idx="minor">
                <a:schemeClr val="tx1"/>
              </a:fontRef>
            </p:style>
          </p:cxnSp>
        </p:grpSp>
        <p:sp>
          <p:nvSpPr>
            <p:cNvPr id="106" name="Rectangle 82"/>
            <p:cNvSpPr>
              <a:spLocks noChangeArrowheads="1"/>
            </p:cNvSpPr>
            <p:nvPr/>
          </p:nvSpPr>
          <p:spPr>
            <a:xfrm>
              <a:off x="2373458" y="3557195"/>
              <a:ext cx="5854313" cy="570187"/>
            </a:xfrm>
            <a:prstGeom prst="rect">
              <a:avLst/>
            </a:prstGeom>
            <a:noFill/>
            <a:ln w="9525">
              <a:solidFill>
                <a:schemeClr val="tx1"/>
              </a:solidFill>
              <a:miter/>
            </a:ln>
            <a:effectLst/>
          </p:spPr>
          <p:txBody>
            <a:bodyPr vert="horz" wrap="none" lIns="91440" tIns="45720" rIns="91440" bIns="45720" anchor="ctr"/>
            <a:lstStyle/>
            <a:p>
              <a:pPr algn="ctr">
                <a:defRPr lang="ko-KR" altLang="en-US"/>
              </a:pPr>
              <a:r>
                <a:rPr lang="en-US" altLang="ko-KR" sz="1000" dirty="0">
                  <a:latin typeface="Times New Roman" panose="02020603050405020304" pitchFamily="18" charset="0"/>
                  <a:cs typeface="Times New Roman" panose="02020603050405020304" pitchFamily="18" charset="0"/>
                </a:rPr>
                <a:t>Global Memory</a:t>
              </a:r>
            </a:p>
          </p:txBody>
        </p:sp>
        <p:sp>
          <p:nvSpPr>
            <p:cNvPr id="107" name="Rectangle 82"/>
            <p:cNvSpPr>
              <a:spLocks noChangeArrowheads="1"/>
            </p:cNvSpPr>
            <p:nvPr/>
          </p:nvSpPr>
          <p:spPr>
            <a:xfrm>
              <a:off x="2373457" y="4279782"/>
              <a:ext cx="5854313" cy="570187"/>
            </a:xfrm>
            <a:prstGeom prst="rect">
              <a:avLst/>
            </a:prstGeom>
            <a:noFill/>
            <a:ln w="9525">
              <a:solidFill>
                <a:schemeClr val="tx1"/>
              </a:solidFill>
              <a:miter/>
            </a:ln>
            <a:effectLst/>
          </p:spPr>
          <p:txBody>
            <a:bodyPr vert="horz" wrap="none" lIns="91440" tIns="45720" rIns="91440" bIns="45720" anchor="ctr"/>
            <a:lstStyle/>
            <a:p>
              <a:pPr algn="ctr">
                <a:defRPr lang="ko-KR" altLang="en-US"/>
              </a:pPr>
              <a:endParaRPr lang="en-US" altLang="ko-KR" sz="1000" dirty="0">
                <a:latin typeface="Times New Roman" panose="02020603050405020304" pitchFamily="18" charset="0"/>
                <a:cs typeface="Times New Roman" panose="02020603050405020304" pitchFamily="18" charset="0"/>
              </a:endParaRPr>
            </a:p>
            <a:p>
              <a:pPr algn="ctr">
                <a:defRPr lang="ko-KR" altLang="en-US"/>
              </a:pPr>
              <a:r>
                <a:rPr lang="en-US" altLang="ko-KR" sz="1000" dirty="0">
                  <a:latin typeface="Times New Roman" panose="02020603050405020304" pitchFamily="18" charset="0"/>
                  <a:cs typeface="Times New Roman" panose="02020603050405020304" pitchFamily="18" charset="0"/>
                </a:rPr>
                <a:t>Constant Memory</a:t>
              </a:r>
            </a:p>
          </p:txBody>
        </p:sp>
        <p:sp>
          <p:nvSpPr>
            <p:cNvPr id="108" name="Rectangle 82"/>
            <p:cNvSpPr>
              <a:spLocks noChangeArrowheads="1"/>
            </p:cNvSpPr>
            <p:nvPr/>
          </p:nvSpPr>
          <p:spPr>
            <a:xfrm>
              <a:off x="2373456" y="5004042"/>
              <a:ext cx="5854313" cy="570187"/>
            </a:xfrm>
            <a:prstGeom prst="rect">
              <a:avLst/>
            </a:prstGeom>
            <a:noFill/>
            <a:ln w="9525">
              <a:solidFill>
                <a:schemeClr val="tx1"/>
              </a:solidFill>
              <a:miter/>
            </a:ln>
            <a:effectLst/>
          </p:spPr>
          <p:txBody>
            <a:bodyPr vert="horz" wrap="none" lIns="91440" tIns="45720" rIns="91440" bIns="45720" anchor="ctr"/>
            <a:lstStyle/>
            <a:p>
              <a:pPr algn="ctr">
                <a:defRPr lang="ko-KR" altLang="en-US"/>
              </a:pPr>
              <a:r>
                <a:rPr lang="en-US" altLang="ko-KR" sz="1000" dirty="0">
                  <a:latin typeface="Times New Roman" panose="02020603050405020304" pitchFamily="18" charset="0"/>
                  <a:cs typeface="Times New Roman" panose="02020603050405020304" pitchFamily="18" charset="0"/>
                </a:rPr>
                <a:t>Texture Memory</a:t>
              </a:r>
            </a:p>
          </p:txBody>
        </p:sp>
        <p:cxnSp>
          <p:nvCxnSpPr>
            <p:cNvPr id="109" name="직선 화살표 연결선 108"/>
            <p:cNvCxnSpPr/>
            <p:nvPr/>
          </p:nvCxnSpPr>
          <p:spPr>
            <a:xfrm>
              <a:off x="3306687" y="3188334"/>
              <a:ext cx="0" cy="1815708"/>
            </a:xfrm>
            <a:prstGeom prst="straightConnector1">
              <a:avLst/>
            </a:prstGeom>
            <a:ln>
              <a:solidFill>
                <a:schemeClr val="tx1"/>
              </a:solidFill>
              <a:headEnd type="stealth"/>
              <a:tailEnd type="none"/>
            </a:ln>
          </p:spPr>
          <p:style>
            <a:lnRef idx="1">
              <a:schemeClr val="accent1"/>
            </a:lnRef>
            <a:fillRef idx="0">
              <a:schemeClr val="accent1"/>
            </a:fillRef>
            <a:effectRef idx="0">
              <a:schemeClr val="accent1"/>
            </a:effectRef>
            <a:fontRef idx="minor">
              <a:schemeClr val="tx1"/>
            </a:fontRef>
          </p:style>
        </p:cxnSp>
        <p:cxnSp>
          <p:nvCxnSpPr>
            <p:cNvPr id="110" name="직선 화살표 연결선 109"/>
            <p:cNvCxnSpPr/>
            <p:nvPr/>
          </p:nvCxnSpPr>
          <p:spPr>
            <a:xfrm>
              <a:off x="3650046" y="3180010"/>
              <a:ext cx="0" cy="1099772"/>
            </a:xfrm>
            <a:prstGeom prst="straightConnector1">
              <a:avLst/>
            </a:prstGeom>
            <a:ln>
              <a:solidFill>
                <a:schemeClr val="tx1"/>
              </a:solidFill>
              <a:headEnd type="stealth"/>
              <a:tailEnd type="none"/>
            </a:ln>
          </p:spPr>
          <p:style>
            <a:lnRef idx="1">
              <a:schemeClr val="accent1"/>
            </a:lnRef>
            <a:fillRef idx="0">
              <a:schemeClr val="accent1"/>
            </a:fillRef>
            <a:effectRef idx="0">
              <a:schemeClr val="accent1"/>
            </a:effectRef>
            <a:fontRef idx="minor">
              <a:schemeClr val="tx1"/>
            </a:fontRef>
          </p:style>
        </p:cxnSp>
        <p:cxnSp>
          <p:nvCxnSpPr>
            <p:cNvPr id="111" name="직선 화살표 연결선 110"/>
            <p:cNvCxnSpPr/>
            <p:nvPr/>
          </p:nvCxnSpPr>
          <p:spPr>
            <a:xfrm>
              <a:off x="4574475" y="3188334"/>
              <a:ext cx="0" cy="1815708"/>
            </a:xfrm>
            <a:prstGeom prst="straightConnector1">
              <a:avLst/>
            </a:prstGeom>
            <a:ln>
              <a:solidFill>
                <a:schemeClr val="tx1"/>
              </a:solidFill>
              <a:headEnd type="stealth"/>
              <a:tailEnd type="none"/>
            </a:ln>
          </p:spPr>
          <p:style>
            <a:lnRef idx="1">
              <a:schemeClr val="accent1"/>
            </a:lnRef>
            <a:fillRef idx="0">
              <a:schemeClr val="accent1"/>
            </a:fillRef>
            <a:effectRef idx="0">
              <a:schemeClr val="accent1"/>
            </a:effectRef>
            <a:fontRef idx="minor">
              <a:schemeClr val="tx1"/>
            </a:fontRef>
          </p:style>
        </p:cxnSp>
        <p:cxnSp>
          <p:nvCxnSpPr>
            <p:cNvPr id="118" name="직선 화살표 연결선 117"/>
            <p:cNvCxnSpPr/>
            <p:nvPr/>
          </p:nvCxnSpPr>
          <p:spPr>
            <a:xfrm>
              <a:off x="4917834" y="3180010"/>
              <a:ext cx="0" cy="1099772"/>
            </a:xfrm>
            <a:prstGeom prst="straightConnector1">
              <a:avLst/>
            </a:prstGeom>
            <a:ln>
              <a:solidFill>
                <a:schemeClr val="tx1"/>
              </a:solidFill>
              <a:headEnd type="stealth"/>
              <a:tailEnd type="none"/>
            </a:ln>
          </p:spPr>
          <p:style>
            <a:lnRef idx="1">
              <a:schemeClr val="accent1"/>
            </a:lnRef>
            <a:fillRef idx="0">
              <a:schemeClr val="accent1"/>
            </a:fillRef>
            <a:effectRef idx="0">
              <a:schemeClr val="accent1"/>
            </a:effectRef>
            <a:fontRef idx="minor">
              <a:schemeClr val="tx1"/>
            </a:fontRef>
          </p:style>
        </p:cxnSp>
        <p:cxnSp>
          <p:nvCxnSpPr>
            <p:cNvPr id="120" name="직선 화살표 연결선 119"/>
            <p:cNvCxnSpPr/>
            <p:nvPr/>
          </p:nvCxnSpPr>
          <p:spPr>
            <a:xfrm>
              <a:off x="6334665" y="3188334"/>
              <a:ext cx="0" cy="1815708"/>
            </a:xfrm>
            <a:prstGeom prst="straightConnector1">
              <a:avLst/>
            </a:prstGeom>
            <a:ln>
              <a:solidFill>
                <a:schemeClr val="tx1"/>
              </a:solidFill>
              <a:headEnd type="stealth"/>
              <a:tailEnd type="none"/>
            </a:ln>
          </p:spPr>
          <p:style>
            <a:lnRef idx="1">
              <a:schemeClr val="accent1"/>
            </a:lnRef>
            <a:fillRef idx="0">
              <a:schemeClr val="accent1"/>
            </a:fillRef>
            <a:effectRef idx="0">
              <a:schemeClr val="accent1"/>
            </a:effectRef>
            <a:fontRef idx="minor">
              <a:schemeClr val="tx1"/>
            </a:fontRef>
          </p:style>
        </p:cxnSp>
        <p:cxnSp>
          <p:nvCxnSpPr>
            <p:cNvPr id="121" name="직선 화살표 연결선 120"/>
            <p:cNvCxnSpPr/>
            <p:nvPr/>
          </p:nvCxnSpPr>
          <p:spPr>
            <a:xfrm>
              <a:off x="6678024" y="3180010"/>
              <a:ext cx="0" cy="1099772"/>
            </a:xfrm>
            <a:prstGeom prst="straightConnector1">
              <a:avLst/>
            </a:prstGeom>
            <a:ln>
              <a:solidFill>
                <a:schemeClr val="tx1"/>
              </a:solidFill>
              <a:headEnd type="stealth"/>
              <a:tailEnd type="none"/>
            </a:ln>
          </p:spPr>
          <p:style>
            <a:lnRef idx="1">
              <a:schemeClr val="accent1"/>
            </a:lnRef>
            <a:fillRef idx="0">
              <a:schemeClr val="accent1"/>
            </a:fillRef>
            <a:effectRef idx="0">
              <a:schemeClr val="accent1"/>
            </a:effectRef>
            <a:fontRef idx="minor">
              <a:schemeClr val="tx1"/>
            </a:fontRef>
          </p:style>
        </p:cxnSp>
        <p:cxnSp>
          <p:nvCxnSpPr>
            <p:cNvPr id="122" name="직선 화살표 연결선 121"/>
            <p:cNvCxnSpPr/>
            <p:nvPr/>
          </p:nvCxnSpPr>
          <p:spPr>
            <a:xfrm>
              <a:off x="7606904" y="3188334"/>
              <a:ext cx="0" cy="1815708"/>
            </a:xfrm>
            <a:prstGeom prst="straightConnector1">
              <a:avLst/>
            </a:prstGeom>
            <a:ln>
              <a:solidFill>
                <a:schemeClr val="tx1"/>
              </a:solidFill>
              <a:headEnd type="stealth"/>
              <a:tailEnd type="none"/>
            </a:ln>
          </p:spPr>
          <p:style>
            <a:lnRef idx="1">
              <a:schemeClr val="accent1"/>
            </a:lnRef>
            <a:fillRef idx="0">
              <a:schemeClr val="accent1"/>
            </a:fillRef>
            <a:effectRef idx="0">
              <a:schemeClr val="accent1"/>
            </a:effectRef>
            <a:fontRef idx="minor">
              <a:schemeClr val="tx1"/>
            </a:fontRef>
          </p:style>
        </p:cxnSp>
        <p:cxnSp>
          <p:nvCxnSpPr>
            <p:cNvPr id="123" name="직선 화살표 연결선 122"/>
            <p:cNvCxnSpPr/>
            <p:nvPr/>
          </p:nvCxnSpPr>
          <p:spPr>
            <a:xfrm>
              <a:off x="7950263" y="3180010"/>
              <a:ext cx="0" cy="1099772"/>
            </a:xfrm>
            <a:prstGeom prst="straightConnector1">
              <a:avLst/>
            </a:prstGeom>
            <a:ln>
              <a:solidFill>
                <a:schemeClr val="tx1"/>
              </a:solidFill>
              <a:headEnd type="stealth"/>
              <a:tailEnd type="none"/>
            </a:ln>
          </p:spPr>
          <p:style>
            <a:lnRef idx="1">
              <a:schemeClr val="accent1"/>
            </a:lnRef>
            <a:fillRef idx="0">
              <a:schemeClr val="accent1"/>
            </a:fillRef>
            <a:effectRef idx="0">
              <a:schemeClr val="accent1"/>
            </a:effectRef>
            <a:fontRef idx="minor">
              <a:schemeClr val="tx1"/>
            </a:fontRef>
          </p:style>
        </p:cxnSp>
        <p:sp>
          <p:nvSpPr>
            <p:cNvPr id="124" name="Rectangle 82"/>
            <p:cNvSpPr>
              <a:spLocks noChangeArrowheads="1"/>
            </p:cNvSpPr>
            <p:nvPr/>
          </p:nvSpPr>
          <p:spPr>
            <a:xfrm>
              <a:off x="1154657" y="3572731"/>
              <a:ext cx="643624" cy="2182593"/>
            </a:xfrm>
            <a:prstGeom prst="rect">
              <a:avLst/>
            </a:prstGeom>
            <a:noFill/>
            <a:ln w="9525">
              <a:solidFill>
                <a:schemeClr val="tx1"/>
              </a:solidFill>
              <a:miter/>
            </a:ln>
            <a:effectLst/>
          </p:spPr>
          <p:txBody>
            <a:bodyPr vert="horz" wrap="none" lIns="91440" tIns="45720" rIns="91440" bIns="45720" anchor="ctr"/>
            <a:lstStyle/>
            <a:p>
              <a:pPr algn="ctr">
                <a:defRPr lang="ko-KR" altLang="en-US"/>
              </a:pPr>
              <a:r>
                <a:rPr lang="en-US" altLang="ko-KR" sz="1000" dirty="0">
                  <a:latin typeface="Times New Roman" panose="02020603050405020304" pitchFamily="18" charset="0"/>
                  <a:cs typeface="Times New Roman" panose="02020603050405020304" pitchFamily="18" charset="0"/>
                </a:rPr>
                <a:t>Host</a:t>
              </a:r>
            </a:p>
          </p:txBody>
        </p:sp>
        <p:cxnSp>
          <p:nvCxnSpPr>
            <p:cNvPr id="125" name="직선 화살표 연결선 124"/>
            <p:cNvCxnSpPr/>
            <p:nvPr/>
          </p:nvCxnSpPr>
          <p:spPr>
            <a:xfrm flipH="1">
              <a:off x="1802315" y="3835998"/>
              <a:ext cx="556759" cy="6290"/>
            </a:xfrm>
            <a:prstGeom prst="straightConnector1">
              <a:avLst/>
            </a:prstGeom>
            <a:ln>
              <a:solidFill>
                <a:schemeClr val="tx1"/>
              </a:solidFill>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126" name="직선 화살표 연결선 125"/>
            <p:cNvCxnSpPr/>
            <p:nvPr/>
          </p:nvCxnSpPr>
          <p:spPr>
            <a:xfrm flipH="1">
              <a:off x="1810186" y="4564875"/>
              <a:ext cx="556759" cy="6290"/>
            </a:xfrm>
            <a:prstGeom prst="straightConnector1">
              <a:avLst/>
            </a:prstGeom>
            <a:ln>
              <a:solidFill>
                <a:schemeClr val="tx1"/>
              </a:solidFill>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127" name="직선 화살표 연결선 126"/>
            <p:cNvCxnSpPr/>
            <p:nvPr/>
          </p:nvCxnSpPr>
          <p:spPr>
            <a:xfrm flipH="1">
              <a:off x="1802314" y="5282845"/>
              <a:ext cx="556759" cy="6290"/>
            </a:xfrm>
            <a:prstGeom prst="straightConnector1">
              <a:avLst/>
            </a:prstGeom>
            <a:ln>
              <a:solidFill>
                <a:schemeClr val="tx1"/>
              </a:solidFill>
              <a:headEnd type="stealth"/>
              <a:tailEnd type="stealth"/>
            </a:ln>
          </p:spPr>
          <p:style>
            <a:lnRef idx="1">
              <a:schemeClr val="accent1"/>
            </a:lnRef>
            <a:fillRef idx="0">
              <a:schemeClr val="accent1"/>
            </a:fillRef>
            <a:effectRef idx="0">
              <a:schemeClr val="accent1"/>
            </a:effectRef>
            <a:fontRef idx="minor">
              <a:schemeClr val="tx1"/>
            </a:fontRef>
          </p:style>
        </p:cxnSp>
      </p:grpSp>
      <p:sp>
        <p:nvSpPr>
          <p:cNvPr id="2" name="TextBox 1"/>
          <p:cNvSpPr txBox="1"/>
          <p:nvPr/>
        </p:nvSpPr>
        <p:spPr>
          <a:xfrm>
            <a:off x="2123728" y="620688"/>
            <a:ext cx="5760640" cy="646331"/>
          </a:xfrm>
          <a:prstGeom prst="rect">
            <a:avLst/>
          </a:prstGeom>
          <a:noFill/>
        </p:spPr>
        <p:txBody>
          <a:bodyPr wrap="square" rtlCol="0">
            <a:spAutoFit/>
          </a:bodyPr>
          <a:lstStyle/>
          <a:p>
            <a:r>
              <a:rPr lang="en-US" altLang="ko-KR" sz="3600" b="1" dirty="0">
                <a:latin typeface="+mj-lt"/>
              </a:rPr>
              <a:t>CUDA Memory Architecture</a:t>
            </a:r>
            <a:endParaRPr lang="ko-KR" altLang="en-US" sz="3600" b="1" dirty="0">
              <a:latin typeface="+mj-lt"/>
            </a:endParaRPr>
          </a:p>
        </p:txBody>
      </p:sp>
    </p:spTree>
    <p:extLst>
      <p:ext uri="{BB962C8B-B14F-4D97-AF65-F5344CB8AC3E}">
        <p14:creationId xmlns:p14="http://schemas.microsoft.com/office/powerpoint/2010/main" val="4007196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내용 개체 틀 3"/>
          <p:cNvPicPr>
            <a:picLocks noGrp="1" noChangeAspect="1"/>
          </p:cNvPicPr>
          <p:nvPr>
            <p:ph idx="1"/>
          </p:nvPr>
        </p:nvPicPr>
        <p:blipFill rotWithShape="1">
          <a:blip r:embed="rId2"/>
          <a:srcRect l="15001" t="50559" r="62250" b="19334"/>
          <a:stretch/>
        </p:blipFill>
        <p:spPr>
          <a:xfrm>
            <a:off x="1115616" y="4149080"/>
            <a:ext cx="4968552" cy="2058237"/>
          </a:xfrm>
          <a:prstGeom prst="rect">
            <a:avLst/>
          </a:prstGeom>
        </p:spPr>
      </p:pic>
      <p:grpSp>
        <p:nvGrpSpPr>
          <p:cNvPr id="8" name="그룹 7"/>
          <p:cNvGrpSpPr/>
          <p:nvPr/>
        </p:nvGrpSpPr>
        <p:grpSpPr>
          <a:xfrm>
            <a:off x="1232188" y="1628800"/>
            <a:ext cx="4851980" cy="2076028"/>
            <a:chOff x="1232188" y="1352972"/>
            <a:chExt cx="4851980" cy="2076028"/>
          </a:xfrm>
        </p:grpSpPr>
        <p:pic>
          <p:nvPicPr>
            <p:cNvPr id="5" name="내용 개체 틀 3"/>
            <p:cNvPicPr>
              <a:picLocks noChangeAspect="1"/>
            </p:cNvPicPr>
            <p:nvPr/>
          </p:nvPicPr>
          <p:blipFill rotWithShape="1">
            <a:blip r:embed="rId2"/>
            <a:srcRect l="15001" t="30547" r="62250" b="54706"/>
            <a:stretch/>
          </p:blipFill>
          <p:spPr bwMode="auto">
            <a:xfrm>
              <a:off x="1232188" y="2420888"/>
              <a:ext cx="4824536" cy="1008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그림 6"/>
            <p:cNvPicPr>
              <a:picLocks noChangeAspect="1"/>
            </p:cNvPicPr>
            <p:nvPr/>
          </p:nvPicPr>
          <p:blipFill rotWithShape="1">
            <a:blip r:embed="rId3"/>
            <a:srcRect l="13775" t="72642" r="63387" b="12710"/>
            <a:stretch/>
          </p:blipFill>
          <p:spPr>
            <a:xfrm>
              <a:off x="1259632" y="1352972"/>
              <a:ext cx="4824536" cy="1067916"/>
            </a:xfrm>
            <a:prstGeom prst="rect">
              <a:avLst/>
            </a:prstGeom>
          </p:spPr>
        </p:pic>
      </p:grpSp>
    </p:spTree>
    <p:extLst>
      <p:ext uri="{BB962C8B-B14F-4D97-AF65-F5344CB8AC3E}">
        <p14:creationId xmlns:p14="http://schemas.microsoft.com/office/powerpoint/2010/main" val="27956098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GPU Caches</a:t>
            </a:r>
            <a:endParaRPr lang="ko-KR" altLang="en-US" dirty="0"/>
          </a:p>
        </p:txBody>
      </p:sp>
      <p:sp>
        <p:nvSpPr>
          <p:cNvPr id="3" name="내용 개체 틀 2"/>
          <p:cNvSpPr>
            <a:spLocks noGrp="1"/>
          </p:cNvSpPr>
          <p:nvPr>
            <p:ph idx="1"/>
          </p:nvPr>
        </p:nvSpPr>
        <p:spPr/>
        <p:txBody>
          <a:bodyPr/>
          <a:lstStyle/>
          <a:p>
            <a:pPr marL="0" indent="0">
              <a:buNone/>
            </a:pPr>
            <a:r>
              <a:rPr lang="en-US" altLang="ko-KR" dirty="0"/>
              <a:t>Non-programmable memory</a:t>
            </a:r>
          </a:p>
          <a:p>
            <a:r>
              <a:rPr lang="en-US" altLang="ko-KR" dirty="0"/>
              <a:t>L1 (per-SM)</a:t>
            </a:r>
          </a:p>
          <a:p>
            <a:r>
              <a:rPr lang="en-US" altLang="ko-KR" dirty="0"/>
              <a:t>L2 (per device)</a:t>
            </a:r>
          </a:p>
          <a:p>
            <a:r>
              <a:rPr lang="en-US" altLang="ko-KR" dirty="0"/>
              <a:t>Read-only constant</a:t>
            </a:r>
          </a:p>
          <a:p>
            <a:r>
              <a:rPr lang="en-US" altLang="ko-KR" dirty="0"/>
              <a:t>Read-only texture</a:t>
            </a:r>
            <a:endParaRPr lang="ko-KR" altLang="en-US" dirty="0"/>
          </a:p>
        </p:txBody>
      </p:sp>
    </p:spTree>
    <p:extLst>
      <p:ext uri="{BB962C8B-B14F-4D97-AF65-F5344CB8AC3E}">
        <p14:creationId xmlns:p14="http://schemas.microsoft.com/office/powerpoint/2010/main" val="26181901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Global Variable</a:t>
            </a:r>
            <a:endParaRPr lang="ko-KR" altLang="en-US" dirty="0"/>
          </a:p>
        </p:txBody>
      </p:sp>
      <p:sp>
        <p:nvSpPr>
          <p:cNvPr id="3" name="내용 개체 틀 2"/>
          <p:cNvSpPr>
            <a:spLocks noGrp="1"/>
          </p:cNvSpPr>
          <p:nvPr>
            <p:ph idx="1"/>
          </p:nvPr>
        </p:nvSpPr>
        <p:spPr>
          <a:xfrm>
            <a:off x="457200" y="1600200"/>
            <a:ext cx="8651304" cy="4637112"/>
          </a:xfrm>
        </p:spPr>
        <p:txBody>
          <a:bodyPr/>
          <a:lstStyle/>
          <a:p>
            <a:r>
              <a:rPr lang="en-US" altLang="ko-KR" sz="2400" dirty="0" err="1"/>
              <a:t>cudaMemcpyToSymbol</a:t>
            </a:r>
            <a:r>
              <a:rPr lang="en-US" altLang="ko-KR" sz="2400" dirty="0"/>
              <a:t>(</a:t>
            </a:r>
            <a:r>
              <a:rPr lang="en-US" altLang="ko-KR" sz="2400" dirty="0" err="1"/>
              <a:t>devData</a:t>
            </a:r>
            <a:r>
              <a:rPr lang="en-US" altLang="ko-KR" sz="2400" dirty="0"/>
              <a:t>, &amp;value, </a:t>
            </a:r>
            <a:r>
              <a:rPr lang="en-US" altLang="ko-KR" sz="2400" dirty="0" err="1"/>
              <a:t>sizeof</a:t>
            </a:r>
            <a:r>
              <a:rPr lang="en-US" altLang="ko-KR" sz="2400" dirty="0"/>
              <a:t>(float));</a:t>
            </a:r>
          </a:p>
          <a:p>
            <a:r>
              <a:rPr lang="en-US" altLang="ko-KR" sz="2400" dirty="0" err="1"/>
              <a:t>cudaMemcpyFromSymbol</a:t>
            </a:r>
            <a:r>
              <a:rPr lang="en-US" altLang="ko-KR" sz="2400" dirty="0"/>
              <a:t>(&amp;value, </a:t>
            </a:r>
            <a:r>
              <a:rPr lang="en-US" altLang="ko-KR" sz="2400" dirty="0" err="1"/>
              <a:t>devData</a:t>
            </a:r>
            <a:r>
              <a:rPr lang="en-US" altLang="ko-KR" sz="2400" dirty="0"/>
              <a:t>, </a:t>
            </a:r>
            <a:r>
              <a:rPr lang="en-US" altLang="ko-KR" sz="2400" dirty="0" err="1"/>
              <a:t>sizeof</a:t>
            </a:r>
            <a:r>
              <a:rPr lang="en-US" altLang="ko-KR" sz="2400" dirty="0"/>
              <a:t>(float));</a:t>
            </a:r>
          </a:p>
          <a:p>
            <a:pPr marL="0" indent="0">
              <a:buNone/>
            </a:pPr>
            <a:r>
              <a:rPr lang="en-US" altLang="ko-KR" sz="2400" dirty="0"/>
              <a:t>	-These are CUDA runtime API,</a:t>
            </a:r>
          </a:p>
          <a:p>
            <a:pPr marL="0" indent="0">
              <a:buNone/>
            </a:pPr>
            <a:r>
              <a:rPr lang="en-US" altLang="ko-KR" sz="2400" dirty="0"/>
              <a:t>	-</a:t>
            </a:r>
            <a:r>
              <a:rPr lang="en-US" altLang="ko-KR" sz="2400" dirty="0" err="1"/>
              <a:t>devData</a:t>
            </a:r>
            <a:r>
              <a:rPr lang="en-US" altLang="ko-KR" sz="2400" dirty="0"/>
              <a:t> is passed as a symbol,</a:t>
            </a:r>
          </a:p>
          <a:p>
            <a:pPr marL="0" indent="0">
              <a:buNone/>
            </a:pPr>
            <a:r>
              <a:rPr lang="en-US" altLang="ko-KR" sz="2400" dirty="0"/>
              <a:t>	-In the kernel, </a:t>
            </a:r>
            <a:r>
              <a:rPr lang="en-US" altLang="ko-KR" sz="2400" dirty="0" err="1"/>
              <a:t>devData</a:t>
            </a:r>
            <a:r>
              <a:rPr lang="en-US" altLang="ko-KR" sz="2400" dirty="0"/>
              <a:t> is used as variable in global 	 		memory.</a:t>
            </a:r>
          </a:p>
          <a:p>
            <a:r>
              <a:rPr lang="en-US" altLang="ko-KR" sz="2400" dirty="0"/>
              <a:t>The address of a global variable can be acquired by the CUDA API following;</a:t>
            </a:r>
          </a:p>
          <a:p>
            <a:pPr marL="0" indent="0">
              <a:buNone/>
            </a:pPr>
            <a:r>
              <a:rPr lang="en-US" altLang="ko-KR" sz="2400" dirty="0">
                <a:solidFill>
                  <a:srgbClr val="00B0F0"/>
                </a:solidFill>
              </a:rPr>
              <a:t>   float *</a:t>
            </a:r>
            <a:r>
              <a:rPr lang="en-US" altLang="ko-KR" sz="2400" dirty="0" err="1">
                <a:solidFill>
                  <a:srgbClr val="00B0F0"/>
                </a:solidFill>
              </a:rPr>
              <a:t>dptr</a:t>
            </a:r>
            <a:r>
              <a:rPr lang="en-US" altLang="ko-KR" sz="2400" dirty="0">
                <a:solidFill>
                  <a:srgbClr val="00B0F0"/>
                </a:solidFill>
              </a:rPr>
              <a:t>=NULL;</a:t>
            </a:r>
          </a:p>
          <a:p>
            <a:pPr marL="0" indent="0">
              <a:buNone/>
            </a:pPr>
            <a:r>
              <a:rPr lang="en-US" altLang="ko-KR" sz="2400" dirty="0">
                <a:solidFill>
                  <a:srgbClr val="00B0F0"/>
                </a:solidFill>
              </a:rPr>
              <a:t>   </a:t>
            </a:r>
            <a:r>
              <a:rPr lang="en-US" altLang="ko-KR" sz="2400" dirty="0" err="1">
                <a:solidFill>
                  <a:srgbClr val="00B0F0"/>
                </a:solidFill>
              </a:rPr>
              <a:t>cudaGetSymbolAddress</a:t>
            </a:r>
            <a:r>
              <a:rPr lang="en-US" altLang="ko-KR" sz="2400" dirty="0">
                <a:solidFill>
                  <a:srgbClr val="00B0F0"/>
                </a:solidFill>
              </a:rPr>
              <a:t>((void**)&amp;</a:t>
            </a:r>
            <a:r>
              <a:rPr lang="en-US" altLang="ko-KR" sz="2400" dirty="0" err="1">
                <a:solidFill>
                  <a:srgbClr val="00B0F0"/>
                </a:solidFill>
              </a:rPr>
              <a:t>dptr,devData</a:t>
            </a:r>
            <a:r>
              <a:rPr lang="en-US" altLang="ko-KR" sz="2400" dirty="0">
                <a:solidFill>
                  <a:srgbClr val="00B0F0"/>
                </a:solidFill>
              </a:rPr>
              <a:t>);</a:t>
            </a:r>
          </a:p>
          <a:p>
            <a:pPr marL="0" indent="0">
              <a:buNone/>
            </a:pPr>
            <a:r>
              <a:rPr lang="en-US" altLang="ko-KR" sz="2400" dirty="0">
                <a:solidFill>
                  <a:srgbClr val="00B0F0"/>
                </a:solidFill>
              </a:rPr>
              <a:t>   </a:t>
            </a:r>
            <a:r>
              <a:rPr lang="en-US" altLang="ko-KR" sz="2400" dirty="0" err="1">
                <a:solidFill>
                  <a:srgbClr val="00B0F0"/>
                </a:solidFill>
              </a:rPr>
              <a:t>cudaMemcpy</a:t>
            </a:r>
            <a:r>
              <a:rPr lang="en-US" altLang="ko-KR" sz="2400" dirty="0">
                <a:solidFill>
                  <a:srgbClr val="00B0F0"/>
                </a:solidFill>
              </a:rPr>
              <a:t>(</a:t>
            </a:r>
            <a:r>
              <a:rPr lang="en-US" altLang="ko-KR" sz="2400" dirty="0" err="1">
                <a:solidFill>
                  <a:srgbClr val="00B0F0"/>
                </a:solidFill>
              </a:rPr>
              <a:t>dptr</a:t>
            </a:r>
            <a:r>
              <a:rPr lang="en-US" altLang="ko-KR" sz="2400" dirty="0">
                <a:solidFill>
                  <a:srgbClr val="00B0F0"/>
                </a:solidFill>
              </a:rPr>
              <a:t>, &amp;value, </a:t>
            </a:r>
            <a:r>
              <a:rPr lang="en-US" altLang="ko-KR" sz="2400" dirty="0" err="1">
                <a:solidFill>
                  <a:srgbClr val="00B0F0"/>
                </a:solidFill>
              </a:rPr>
              <a:t>sizeof</a:t>
            </a:r>
            <a:r>
              <a:rPr lang="en-US" altLang="ko-KR" sz="2400" dirty="0">
                <a:solidFill>
                  <a:srgbClr val="00B0F0"/>
                </a:solidFill>
              </a:rPr>
              <a:t>(float),</a:t>
            </a:r>
            <a:r>
              <a:rPr lang="en-US" altLang="ko-KR" sz="2400" dirty="0" err="1">
                <a:solidFill>
                  <a:srgbClr val="00B0F0"/>
                </a:solidFill>
              </a:rPr>
              <a:t>cudaMemcpyHostToDevice</a:t>
            </a:r>
            <a:r>
              <a:rPr lang="en-US" altLang="ko-KR" sz="2400" dirty="0">
                <a:solidFill>
                  <a:srgbClr val="00B0F0"/>
                </a:solidFill>
              </a:rPr>
              <a:t>);</a:t>
            </a:r>
          </a:p>
          <a:p>
            <a:pPr marL="0" indent="0">
              <a:buNone/>
            </a:pPr>
            <a:endParaRPr lang="ko-KR" altLang="en-US" sz="2400" dirty="0">
              <a:solidFill>
                <a:srgbClr val="00B0F0"/>
              </a:solidFill>
            </a:endParaRPr>
          </a:p>
        </p:txBody>
      </p:sp>
    </p:spTree>
    <p:extLst>
      <p:ext uri="{BB962C8B-B14F-4D97-AF65-F5344CB8AC3E}">
        <p14:creationId xmlns:p14="http://schemas.microsoft.com/office/powerpoint/2010/main" val="3276529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sz="3600" dirty="0"/>
              <a:t>Global Memory Allocation, Deallocation, Transfer</a:t>
            </a:r>
            <a:endParaRPr lang="ko-KR" altLang="en-US" sz="3600" dirty="0"/>
          </a:p>
        </p:txBody>
      </p:sp>
      <p:sp>
        <p:nvSpPr>
          <p:cNvPr id="3" name="내용 개체 틀 2"/>
          <p:cNvSpPr>
            <a:spLocks noGrp="1"/>
          </p:cNvSpPr>
          <p:nvPr>
            <p:ph idx="1"/>
          </p:nvPr>
        </p:nvSpPr>
        <p:spPr/>
        <p:txBody>
          <a:bodyPr/>
          <a:lstStyle/>
          <a:p>
            <a:r>
              <a:rPr lang="en-US" altLang="ko-KR" sz="2800" dirty="0" err="1"/>
              <a:t>cudaError_t</a:t>
            </a:r>
            <a:r>
              <a:rPr lang="en-US" altLang="ko-KR" sz="2800" dirty="0"/>
              <a:t> </a:t>
            </a:r>
            <a:r>
              <a:rPr lang="en-US" altLang="ko-KR" sz="2800" dirty="0" err="1"/>
              <a:t>cudaMalloc</a:t>
            </a:r>
            <a:r>
              <a:rPr lang="en-US" altLang="ko-KR" sz="2800" dirty="0"/>
              <a:t>(void **</a:t>
            </a:r>
            <a:r>
              <a:rPr lang="en-US" altLang="ko-KR" sz="2800" dirty="0" err="1"/>
              <a:t>devPtr</a:t>
            </a:r>
            <a:r>
              <a:rPr lang="en-US" altLang="ko-KR" sz="2800" dirty="0"/>
              <a:t>, </a:t>
            </a:r>
            <a:r>
              <a:rPr lang="en-US" altLang="ko-KR" sz="2800" dirty="0" err="1"/>
              <a:t>size_t</a:t>
            </a:r>
            <a:r>
              <a:rPr lang="en-US" altLang="ko-KR" sz="2800" dirty="0"/>
              <a:t> count);</a:t>
            </a:r>
          </a:p>
          <a:p>
            <a:r>
              <a:rPr lang="en-US" altLang="ko-KR" sz="2800" dirty="0" err="1"/>
              <a:t>cudaError_t</a:t>
            </a:r>
            <a:r>
              <a:rPr lang="en-US" altLang="ko-KR" sz="2800" dirty="0"/>
              <a:t> </a:t>
            </a:r>
            <a:r>
              <a:rPr lang="en-US" altLang="ko-KR" sz="2800" dirty="0" err="1"/>
              <a:t>cudaMemset</a:t>
            </a:r>
            <a:r>
              <a:rPr lang="en-US" altLang="ko-KR" sz="2800" dirty="0"/>
              <a:t>(void *</a:t>
            </a:r>
            <a:r>
              <a:rPr lang="en-US" altLang="ko-KR" sz="2800" dirty="0" err="1"/>
              <a:t>devPtr</a:t>
            </a:r>
            <a:r>
              <a:rPr lang="en-US" altLang="ko-KR" sz="2800" dirty="0"/>
              <a:t>, </a:t>
            </a:r>
            <a:r>
              <a:rPr lang="en-US" altLang="ko-KR" sz="2800" dirty="0" err="1"/>
              <a:t>int</a:t>
            </a:r>
            <a:r>
              <a:rPr lang="en-US" altLang="ko-KR" sz="2800" dirty="0"/>
              <a:t> value, </a:t>
            </a:r>
            <a:r>
              <a:rPr lang="en-US" altLang="ko-KR" sz="2800" dirty="0" err="1"/>
              <a:t>size_t</a:t>
            </a:r>
            <a:r>
              <a:rPr lang="en-US" altLang="ko-KR" sz="2800" dirty="0"/>
              <a:t> count);</a:t>
            </a:r>
          </a:p>
          <a:p>
            <a:r>
              <a:rPr lang="en-US" altLang="ko-KR" sz="2800" dirty="0" err="1"/>
              <a:t>cudaError_t</a:t>
            </a:r>
            <a:r>
              <a:rPr lang="en-US" altLang="ko-KR" sz="2800" dirty="0"/>
              <a:t> </a:t>
            </a:r>
            <a:r>
              <a:rPr lang="en-US" altLang="ko-KR" sz="2800" dirty="0" err="1"/>
              <a:t>cudaFree</a:t>
            </a:r>
            <a:r>
              <a:rPr lang="en-US" altLang="ko-KR" sz="2800" dirty="0"/>
              <a:t>(void *</a:t>
            </a:r>
            <a:r>
              <a:rPr lang="en-US" altLang="ko-KR" sz="2800" dirty="0" err="1"/>
              <a:t>devPtr</a:t>
            </a:r>
            <a:r>
              <a:rPr lang="en-US" altLang="ko-KR" sz="2800" dirty="0"/>
              <a:t>);</a:t>
            </a:r>
          </a:p>
          <a:p>
            <a:r>
              <a:rPr lang="en-US" altLang="ko-KR" sz="2800" dirty="0" err="1"/>
              <a:t>cudaError_t</a:t>
            </a:r>
            <a:r>
              <a:rPr lang="en-US" altLang="ko-KR" sz="2800" dirty="0"/>
              <a:t> </a:t>
            </a:r>
            <a:r>
              <a:rPr lang="en-US" altLang="ko-KR" sz="2800" dirty="0" err="1"/>
              <a:t>cudaMemcpy</a:t>
            </a:r>
            <a:r>
              <a:rPr lang="en-US" altLang="ko-KR" sz="2800" dirty="0"/>
              <a:t>(void *</a:t>
            </a:r>
            <a:r>
              <a:rPr lang="en-US" altLang="ko-KR" sz="2800" dirty="0" err="1"/>
              <a:t>dst</a:t>
            </a:r>
            <a:r>
              <a:rPr lang="en-US" altLang="ko-KR" sz="2800" dirty="0"/>
              <a:t>, </a:t>
            </a:r>
            <a:r>
              <a:rPr lang="en-US" altLang="ko-KR" sz="2800" dirty="0" err="1"/>
              <a:t>const</a:t>
            </a:r>
            <a:r>
              <a:rPr lang="en-US" altLang="ko-KR" sz="2800" dirty="0"/>
              <a:t> void *</a:t>
            </a:r>
            <a:r>
              <a:rPr lang="en-US" altLang="ko-KR" sz="2800" dirty="0" err="1"/>
              <a:t>src</a:t>
            </a:r>
            <a:r>
              <a:rPr lang="en-US" altLang="ko-KR" sz="2800" dirty="0"/>
              <a:t>, </a:t>
            </a:r>
            <a:r>
              <a:rPr lang="en-US" altLang="ko-KR" sz="2800" dirty="0" err="1"/>
              <a:t>size_t</a:t>
            </a:r>
            <a:r>
              <a:rPr lang="en-US" altLang="ko-KR" sz="2800" dirty="0"/>
              <a:t> count, </a:t>
            </a:r>
            <a:r>
              <a:rPr lang="en-US" altLang="ko-KR" sz="2800" dirty="0" err="1"/>
              <a:t>enum</a:t>
            </a:r>
            <a:r>
              <a:rPr lang="en-US" altLang="ko-KR" sz="2800" dirty="0"/>
              <a:t> </a:t>
            </a:r>
            <a:r>
              <a:rPr lang="en-US" altLang="ko-KR" sz="2800" dirty="0" err="1"/>
              <a:t>cudaMemcpyKind</a:t>
            </a:r>
            <a:r>
              <a:rPr lang="en-US" altLang="ko-KR" sz="2800" dirty="0"/>
              <a:t> kind);</a:t>
            </a:r>
            <a:endParaRPr lang="ko-KR" altLang="en-US" sz="2800" dirty="0"/>
          </a:p>
        </p:txBody>
      </p:sp>
    </p:spTree>
    <p:extLst>
      <p:ext uri="{BB962C8B-B14F-4D97-AF65-F5344CB8AC3E}">
        <p14:creationId xmlns:p14="http://schemas.microsoft.com/office/powerpoint/2010/main" val="32808697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CPU and GPU Memory</a:t>
            </a:r>
            <a:endParaRPr lang="ko-KR" altLang="en-US" dirty="0"/>
          </a:p>
        </p:txBody>
      </p:sp>
      <p:sp>
        <p:nvSpPr>
          <p:cNvPr id="4" name="직사각형 3"/>
          <p:cNvSpPr/>
          <p:nvPr/>
        </p:nvSpPr>
        <p:spPr>
          <a:xfrm>
            <a:off x="1475656" y="2132856"/>
            <a:ext cx="1584176" cy="1080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CPU</a:t>
            </a:r>
            <a:endParaRPr lang="ko-KR" altLang="en-US" dirty="0"/>
          </a:p>
        </p:txBody>
      </p:sp>
      <p:sp>
        <p:nvSpPr>
          <p:cNvPr id="5" name="직사각형 4"/>
          <p:cNvSpPr/>
          <p:nvPr/>
        </p:nvSpPr>
        <p:spPr>
          <a:xfrm>
            <a:off x="4600501" y="4149080"/>
            <a:ext cx="1584176" cy="108012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GPU Memory</a:t>
            </a:r>
            <a:endParaRPr lang="ko-KR" altLang="en-US" dirty="0"/>
          </a:p>
        </p:txBody>
      </p:sp>
      <p:sp>
        <p:nvSpPr>
          <p:cNvPr id="6" name="직사각형 5"/>
          <p:cNvSpPr/>
          <p:nvPr/>
        </p:nvSpPr>
        <p:spPr>
          <a:xfrm>
            <a:off x="4572000" y="2060848"/>
            <a:ext cx="1584176" cy="108012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CPU Memory</a:t>
            </a:r>
            <a:endParaRPr lang="ko-KR" altLang="en-US" dirty="0"/>
          </a:p>
        </p:txBody>
      </p:sp>
      <p:sp>
        <p:nvSpPr>
          <p:cNvPr id="7" name="직사각형 6"/>
          <p:cNvSpPr/>
          <p:nvPr/>
        </p:nvSpPr>
        <p:spPr>
          <a:xfrm>
            <a:off x="1475656" y="4149080"/>
            <a:ext cx="1584176" cy="1080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GPU</a:t>
            </a:r>
            <a:endParaRPr lang="ko-KR" altLang="en-US" dirty="0"/>
          </a:p>
        </p:txBody>
      </p:sp>
      <p:cxnSp>
        <p:nvCxnSpPr>
          <p:cNvPr id="9" name="직선 화살표 연결선 8"/>
          <p:cNvCxnSpPr/>
          <p:nvPr/>
        </p:nvCxnSpPr>
        <p:spPr>
          <a:xfrm>
            <a:off x="3059832" y="2672916"/>
            <a:ext cx="1512168" cy="0"/>
          </a:xfrm>
          <a:prstGeom prst="straightConnector1">
            <a:avLst/>
          </a:prstGeom>
          <a:ln w="28575">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0" name="직선 화살표 연결선 9"/>
          <p:cNvCxnSpPr>
            <a:stCxn id="7" idx="0"/>
            <a:endCxn id="4" idx="2"/>
          </p:cNvCxnSpPr>
          <p:nvPr/>
        </p:nvCxnSpPr>
        <p:spPr>
          <a:xfrm flipV="1">
            <a:off x="2267744" y="3212976"/>
            <a:ext cx="0" cy="936104"/>
          </a:xfrm>
          <a:prstGeom prst="straightConnector1">
            <a:avLst/>
          </a:prstGeom>
          <a:ln w="28575">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1" name="직선 화살표 연결선 10"/>
          <p:cNvCxnSpPr/>
          <p:nvPr/>
        </p:nvCxnSpPr>
        <p:spPr>
          <a:xfrm>
            <a:off x="3059832" y="4689140"/>
            <a:ext cx="1512168" cy="0"/>
          </a:xfrm>
          <a:prstGeom prst="straightConnector1">
            <a:avLst/>
          </a:prstGeom>
          <a:ln w="28575">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1187624" y="3496362"/>
            <a:ext cx="1296144" cy="369332"/>
          </a:xfrm>
          <a:prstGeom prst="rect">
            <a:avLst/>
          </a:prstGeom>
          <a:noFill/>
        </p:spPr>
        <p:txBody>
          <a:bodyPr wrap="square" rtlCol="0">
            <a:spAutoFit/>
          </a:bodyPr>
          <a:lstStyle/>
          <a:p>
            <a:r>
              <a:rPr lang="en-US" altLang="ko-KR" dirty="0">
                <a:latin typeface="+mn-lt"/>
              </a:rPr>
              <a:t>8GB/sec</a:t>
            </a:r>
            <a:endParaRPr lang="ko-KR" altLang="en-US" dirty="0">
              <a:latin typeface="+mn-lt"/>
            </a:endParaRPr>
          </a:p>
        </p:txBody>
      </p:sp>
      <p:sp>
        <p:nvSpPr>
          <p:cNvPr id="18" name="TextBox 17"/>
          <p:cNvSpPr txBox="1"/>
          <p:nvPr/>
        </p:nvSpPr>
        <p:spPr>
          <a:xfrm>
            <a:off x="3203848" y="4293096"/>
            <a:ext cx="1296144" cy="369332"/>
          </a:xfrm>
          <a:prstGeom prst="rect">
            <a:avLst/>
          </a:prstGeom>
          <a:noFill/>
        </p:spPr>
        <p:txBody>
          <a:bodyPr wrap="square" rtlCol="0">
            <a:spAutoFit/>
          </a:bodyPr>
          <a:lstStyle/>
          <a:p>
            <a:r>
              <a:rPr lang="en-US" altLang="ko-KR" dirty="0">
                <a:latin typeface="+mn-lt"/>
              </a:rPr>
              <a:t>144GB/sec</a:t>
            </a:r>
            <a:endParaRPr lang="ko-KR" altLang="en-US" dirty="0">
              <a:latin typeface="+mn-lt"/>
            </a:endParaRPr>
          </a:p>
        </p:txBody>
      </p:sp>
      <p:sp>
        <p:nvSpPr>
          <p:cNvPr id="3" name="TextBox 2"/>
          <p:cNvSpPr txBox="1"/>
          <p:nvPr/>
        </p:nvSpPr>
        <p:spPr>
          <a:xfrm>
            <a:off x="3347864" y="2204864"/>
            <a:ext cx="1224136" cy="369332"/>
          </a:xfrm>
          <a:prstGeom prst="rect">
            <a:avLst/>
          </a:prstGeom>
          <a:noFill/>
        </p:spPr>
        <p:txBody>
          <a:bodyPr wrap="square" rtlCol="0">
            <a:spAutoFit/>
          </a:bodyPr>
          <a:lstStyle/>
          <a:p>
            <a:r>
              <a:rPr lang="en-US" altLang="ko-KR" dirty="0">
                <a:latin typeface="+mn-lt"/>
              </a:rPr>
              <a:t>25GB/sec</a:t>
            </a:r>
            <a:endParaRPr lang="ko-KR" altLang="en-US" dirty="0">
              <a:latin typeface="+mn-lt"/>
            </a:endParaRPr>
          </a:p>
        </p:txBody>
      </p:sp>
      <p:sp>
        <p:nvSpPr>
          <p:cNvPr id="8" name="TextBox 7"/>
          <p:cNvSpPr txBox="1"/>
          <p:nvPr/>
        </p:nvSpPr>
        <p:spPr>
          <a:xfrm>
            <a:off x="2339752" y="3501008"/>
            <a:ext cx="643125" cy="369332"/>
          </a:xfrm>
          <a:prstGeom prst="rect">
            <a:avLst/>
          </a:prstGeom>
          <a:noFill/>
        </p:spPr>
        <p:txBody>
          <a:bodyPr wrap="none" rtlCol="0">
            <a:spAutoFit/>
          </a:bodyPr>
          <a:lstStyle/>
          <a:p>
            <a:r>
              <a:rPr lang="en-US" altLang="ko-KR" dirty="0" err="1"/>
              <a:t>pcie</a:t>
            </a:r>
            <a:endParaRPr lang="ko-KR" altLang="en-US" dirty="0"/>
          </a:p>
        </p:txBody>
      </p:sp>
    </p:spTree>
    <p:extLst>
      <p:ext uri="{BB962C8B-B14F-4D97-AF65-F5344CB8AC3E}">
        <p14:creationId xmlns:p14="http://schemas.microsoft.com/office/powerpoint/2010/main" val="29573462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Pinned Memory</a:t>
            </a:r>
            <a:endParaRPr lang="ko-KR" altLang="en-US" dirty="0"/>
          </a:p>
        </p:txBody>
      </p:sp>
      <p:sp>
        <p:nvSpPr>
          <p:cNvPr id="5" name="내용 개체 틀 4"/>
          <p:cNvSpPr>
            <a:spLocks noGrp="1"/>
          </p:cNvSpPr>
          <p:nvPr>
            <p:ph idx="1"/>
          </p:nvPr>
        </p:nvSpPr>
        <p:spPr/>
        <p:txBody>
          <a:bodyPr/>
          <a:lstStyle/>
          <a:p>
            <a:r>
              <a:rPr lang="en-US" altLang="ko-KR" sz="2400" dirty="0"/>
              <a:t>All host memory is </a:t>
            </a:r>
            <a:r>
              <a:rPr lang="en-US" altLang="ko-KR" sz="2400" dirty="0" err="1"/>
              <a:t>pageable</a:t>
            </a:r>
            <a:r>
              <a:rPr lang="en-US" altLang="ko-KR" sz="2400" dirty="0"/>
              <a:t> by default, since the host memory is managed by virtual memory system of OS.</a:t>
            </a:r>
          </a:p>
          <a:p>
            <a:r>
              <a:rPr lang="en-US" altLang="ko-KR" sz="2400" dirty="0"/>
              <a:t>The GPU cannot safely access data in </a:t>
            </a:r>
            <a:r>
              <a:rPr lang="en-US" altLang="ko-KR" sz="2400" dirty="0" err="1"/>
              <a:t>pageable</a:t>
            </a:r>
            <a:r>
              <a:rPr lang="en-US" altLang="ko-KR" sz="2400" dirty="0"/>
              <a:t> host memory because it has no control over when the host OS may choose to move that data.</a:t>
            </a:r>
          </a:p>
          <a:p>
            <a:r>
              <a:rPr lang="en-US" altLang="ko-KR" sz="2400" dirty="0"/>
              <a:t>To transfer data from </a:t>
            </a:r>
            <a:r>
              <a:rPr lang="en-US" altLang="ko-KR" sz="2400" dirty="0" err="1"/>
              <a:t>pageable</a:t>
            </a:r>
            <a:r>
              <a:rPr lang="en-US" altLang="ko-KR" sz="2400" dirty="0"/>
              <a:t>  host memory to device memory, CUDA first allocates temporary </a:t>
            </a:r>
            <a:r>
              <a:rPr lang="en-US" altLang="ko-KR" sz="2400" dirty="0">
                <a:solidFill>
                  <a:srgbClr val="FF0000"/>
                </a:solidFill>
              </a:rPr>
              <a:t>page-locked (pinned)</a:t>
            </a:r>
            <a:r>
              <a:rPr lang="en-US" altLang="ko-KR" sz="2400" dirty="0"/>
              <a:t> memory , copies the source host data to pinned memory and then transfers the data from pinned memory to device memory.</a:t>
            </a:r>
          </a:p>
          <a:p>
            <a:endParaRPr lang="en-US" altLang="ko-KR" sz="2400" dirty="0"/>
          </a:p>
          <a:p>
            <a:pPr marL="0" indent="0">
              <a:buNone/>
            </a:pPr>
            <a:br>
              <a:rPr lang="en-US" altLang="ko-KR" dirty="0"/>
            </a:br>
            <a:endParaRPr lang="ko-KR" altLang="en-US" dirty="0"/>
          </a:p>
        </p:txBody>
      </p:sp>
    </p:spTree>
    <p:extLst>
      <p:ext uri="{BB962C8B-B14F-4D97-AF65-F5344CB8AC3E}">
        <p14:creationId xmlns:p14="http://schemas.microsoft.com/office/powerpoint/2010/main" val="8112959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슬라이드 번호 개체 틀 5"/>
          <p:cNvSpPr>
            <a:spLocks noGrp="1"/>
          </p:cNvSpPr>
          <p:nvPr>
            <p:ph type="sldNum" sz="quarter" idx="12"/>
          </p:nvPr>
        </p:nvSpPr>
        <p:spPr bwMode="auto">
          <a:xfrm>
            <a:off x="8316913" y="6529388"/>
            <a:ext cx="571500" cy="228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accent1"/>
              </a:buClr>
              <a:buSzPct val="90000"/>
              <a:buFont typeface="Wingdings 3" pitchFamily="18" charset="2"/>
              <a:buChar char=""/>
              <a:defRPr sz="3200">
                <a:solidFill>
                  <a:schemeClr val="tx1"/>
                </a:solidFill>
                <a:latin typeface="Tw Cen MT" pitchFamily="34" charset="0"/>
              </a:defRPr>
            </a:lvl1pPr>
            <a:lvl2pPr marL="742950" indent="-285750" eaLnBrk="0" hangingPunct="0">
              <a:spcBef>
                <a:spcPct val="20000"/>
              </a:spcBef>
              <a:buClr>
                <a:schemeClr val="accent2"/>
              </a:buClr>
              <a:buSzPct val="90000"/>
              <a:buFont typeface="Wingdings 3" pitchFamily="18" charset="2"/>
              <a:buChar char=""/>
              <a:defRPr sz="2800">
                <a:solidFill>
                  <a:schemeClr val="tx1"/>
                </a:solidFill>
                <a:latin typeface="Tw Cen MT" pitchFamily="34" charset="0"/>
              </a:defRPr>
            </a:lvl2pPr>
            <a:lvl3pPr marL="1143000" indent="-228600" eaLnBrk="0" hangingPunct="0">
              <a:spcBef>
                <a:spcPct val="20000"/>
              </a:spcBef>
              <a:buClr>
                <a:srgbClr val="9BBB59"/>
              </a:buClr>
              <a:buSzPct val="90000"/>
              <a:buFont typeface="Wingdings 3" pitchFamily="18" charset="2"/>
              <a:buChar char=""/>
              <a:defRPr sz="2400">
                <a:solidFill>
                  <a:schemeClr val="tx1"/>
                </a:solidFill>
                <a:latin typeface="Tw Cen MT" pitchFamily="34" charset="0"/>
              </a:defRPr>
            </a:lvl3pPr>
            <a:lvl4pPr marL="1600200" indent="-228600" eaLnBrk="0" hangingPunct="0">
              <a:spcBef>
                <a:spcPct val="20000"/>
              </a:spcBef>
              <a:buClr>
                <a:srgbClr val="8064A2"/>
              </a:buClr>
              <a:buSzPct val="90000"/>
              <a:buFont typeface="Wingdings 3" pitchFamily="18" charset="2"/>
              <a:buChar char=""/>
              <a:defRPr sz="2000">
                <a:solidFill>
                  <a:schemeClr val="tx1"/>
                </a:solidFill>
                <a:latin typeface="Tw Cen MT" pitchFamily="34" charset="0"/>
              </a:defRPr>
            </a:lvl4pPr>
            <a:lvl5pPr marL="2057400" indent="-228600" eaLnBrk="0" hangingPunct="0">
              <a:spcBef>
                <a:spcPct val="20000"/>
              </a:spcBef>
              <a:buClr>
                <a:srgbClr val="AA5E74"/>
              </a:buClr>
              <a:buSzPct val="90000"/>
              <a:buFont typeface="Wingdings 3" pitchFamily="18" charset="2"/>
              <a:buChar char=""/>
              <a:defRPr sz="2000">
                <a:solidFill>
                  <a:schemeClr val="tx1"/>
                </a:solidFill>
                <a:latin typeface="Tw Cen MT" pitchFamily="34" charset="0"/>
              </a:defRPr>
            </a:lvl5pPr>
            <a:lvl6pPr marL="2514600" indent="-228600" eaLnBrk="0" fontAlgn="base" hangingPunct="0">
              <a:spcBef>
                <a:spcPct val="20000"/>
              </a:spcBef>
              <a:spcAft>
                <a:spcPct val="0"/>
              </a:spcAft>
              <a:buClr>
                <a:srgbClr val="AA5E74"/>
              </a:buClr>
              <a:buSzPct val="90000"/>
              <a:buFont typeface="Wingdings 3" pitchFamily="18" charset="2"/>
              <a:buChar char=""/>
              <a:defRPr sz="2000">
                <a:solidFill>
                  <a:schemeClr val="tx1"/>
                </a:solidFill>
                <a:latin typeface="Tw Cen MT" pitchFamily="34" charset="0"/>
              </a:defRPr>
            </a:lvl6pPr>
            <a:lvl7pPr marL="2971800" indent="-228600" eaLnBrk="0" fontAlgn="base" hangingPunct="0">
              <a:spcBef>
                <a:spcPct val="20000"/>
              </a:spcBef>
              <a:spcAft>
                <a:spcPct val="0"/>
              </a:spcAft>
              <a:buClr>
                <a:srgbClr val="AA5E74"/>
              </a:buClr>
              <a:buSzPct val="90000"/>
              <a:buFont typeface="Wingdings 3" pitchFamily="18" charset="2"/>
              <a:buChar char=""/>
              <a:defRPr sz="2000">
                <a:solidFill>
                  <a:schemeClr val="tx1"/>
                </a:solidFill>
                <a:latin typeface="Tw Cen MT" pitchFamily="34" charset="0"/>
              </a:defRPr>
            </a:lvl7pPr>
            <a:lvl8pPr marL="3429000" indent="-228600" eaLnBrk="0" fontAlgn="base" hangingPunct="0">
              <a:spcBef>
                <a:spcPct val="20000"/>
              </a:spcBef>
              <a:spcAft>
                <a:spcPct val="0"/>
              </a:spcAft>
              <a:buClr>
                <a:srgbClr val="AA5E74"/>
              </a:buClr>
              <a:buSzPct val="90000"/>
              <a:buFont typeface="Wingdings 3" pitchFamily="18" charset="2"/>
              <a:buChar char=""/>
              <a:defRPr sz="2000">
                <a:solidFill>
                  <a:schemeClr val="tx1"/>
                </a:solidFill>
                <a:latin typeface="Tw Cen MT" pitchFamily="34" charset="0"/>
              </a:defRPr>
            </a:lvl8pPr>
            <a:lvl9pPr marL="3886200" indent="-228600" eaLnBrk="0" fontAlgn="base" hangingPunct="0">
              <a:spcBef>
                <a:spcPct val="20000"/>
              </a:spcBef>
              <a:spcAft>
                <a:spcPct val="0"/>
              </a:spcAft>
              <a:buClr>
                <a:srgbClr val="AA5E74"/>
              </a:buClr>
              <a:buSzPct val="90000"/>
              <a:buFont typeface="Wingdings 3" pitchFamily="18" charset="2"/>
              <a:buChar char=""/>
              <a:defRPr sz="2000">
                <a:solidFill>
                  <a:schemeClr val="tx1"/>
                </a:solidFill>
                <a:latin typeface="Tw Cen MT" pitchFamily="34" charset="0"/>
              </a:defRPr>
            </a:lvl9pPr>
          </a:lstStyle>
          <a:p>
            <a:pPr eaLnBrk="1" hangingPunct="1">
              <a:spcBef>
                <a:spcPct val="0"/>
              </a:spcBef>
              <a:buClrTx/>
              <a:buSzTx/>
              <a:buFontTx/>
              <a:buNone/>
            </a:pPr>
            <a:endParaRPr lang="ko-KR" altLang="en-US" sz="1200">
              <a:solidFill>
                <a:srgbClr val="898989"/>
              </a:solidFill>
              <a:ea typeface="굴림" pitchFamily="50" charset="-127"/>
            </a:endParaRPr>
          </a:p>
        </p:txBody>
      </p:sp>
      <p:sp>
        <p:nvSpPr>
          <p:cNvPr id="23555" name="Rectangle 1026"/>
          <p:cNvSpPr>
            <a:spLocks noGrp="1" noChangeArrowheads="1"/>
          </p:cNvSpPr>
          <p:nvPr>
            <p:ph type="title"/>
          </p:nvPr>
        </p:nvSpPr>
        <p:spPr>
          <a:xfrm>
            <a:off x="984250" y="206375"/>
            <a:ext cx="7548563" cy="563563"/>
          </a:xfrm>
        </p:spPr>
        <p:txBody>
          <a:bodyPr/>
          <a:lstStyle/>
          <a:p>
            <a:r>
              <a:rPr altLang="ko-KR" sz="2800" b="1" dirty="0">
                <a:ea typeface="굴림" pitchFamily="50" charset="-127"/>
              </a:rPr>
              <a:t>Paging Model of Logical and Physical Memory</a:t>
            </a:r>
            <a:endParaRPr altLang="ko-KR" sz="2000" b="1" dirty="0">
              <a:ea typeface="굴림" pitchFamily="50" charset="-127"/>
            </a:endParaRPr>
          </a:p>
        </p:txBody>
      </p:sp>
      <p:graphicFrame>
        <p:nvGraphicFramePr>
          <p:cNvPr id="5" name="표 4"/>
          <p:cNvGraphicFramePr>
            <a:graphicFrameLocks noGrp="1"/>
          </p:cNvGraphicFramePr>
          <p:nvPr/>
        </p:nvGraphicFramePr>
        <p:xfrm>
          <a:off x="2565400" y="2074863"/>
          <a:ext cx="741363" cy="1352550"/>
        </p:xfrm>
        <a:graphic>
          <a:graphicData uri="http://schemas.openxmlformats.org/drawingml/2006/table">
            <a:tbl>
              <a:tblPr firstRow="1" bandRow="1">
                <a:noFill/>
              </a:tblPr>
              <a:tblGrid>
                <a:gridCol w="741363">
                  <a:extLst>
                    <a:ext uri="{9D8B030D-6E8A-4147-A177-3AD203B41FA5}">
                      <a16:colId xmlns:a16="http://schemas.microsoft.com/office/drawing/2014/main" val="20000"/>
                    </a:ext>
                  </a:extLst>
                </a:gridCol>
              </a:tblGrid>
              <a:tr h="333797">
                <a:tc>
                  <a:txBody>
                    <a:bodyPr/>
                    <a:lstStyle/>
                    <a:p>
                      <a:pPr algn="ctr"/>
                      <a:r>
                        <a:rPr lang="en-US" altLang="ko-KR" sz="1000" b="0" dirty="0">
                          <a:solidFill>
                            <a:schemeClr val="tx1"/>
                          </a:solidFill>
                          <a:latin typeface="Times New Roman" panose="02020603050405020304" pitchFamily="18" charset="0"/>
                          <a:cs typeface="Times New Roman" panose="02020603050405020304" pitchFamily="18" charset="0"/>
                        </a:rPr>
                        <a:t>page 0</a:t>
                      </a:r>
                      <a:endParaRPr lang="ko-KR" altLang="en-US" sz="1000" b="0" dirty="0">
                        <a:solidFill>
                          <a:schemeClr val="tx1"/>
                        </a:solidFill>
                        <a:latin typeface="Times New Roman" panose="02020603050405020304" pitchFamily="18" charset="0"/>
                        <a:cs typeface="Times New Roman" panose="02020603050405020304" pitchFamily="18" charset="0"/>
                      </a:endParaRPr>
                    </a:p>
                  </a:txBody>
                  <a:tcPr marL="91496" marR="91496" marT="45691" marB="45691">
                    <a:lnL w="12700" cap="flat" cmpd="sng" algn="ctr">
                      <a:solidFill>
                        <a:schemeClr val="tx1"/>
                      </a:solidFill>
                      <a:prstDash val="solid"/>
                      <a:round/>
                    </a:lnL>
                    <a:lnR w="12700" cap="flat" cmpd="sng" algn="ctr">
                      <a:solidFill>
                        <a:schemeClr val="tx1"/>
                      </a:solidFill>
                      <a:prstDash val="solid"/>
                      <a:round/>
                    </a:lnR>
                    <a:lnT w="12700" cap="flat" cmpd="sng" algn="ctr">
                      <a:solidFill>
                        <a:schemeClr val="tx1"/>
                      </a:solidFill>
                      <a:prstDash val="solid"/>
                      <a:roun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33797">
                <a:tc>
                  <a:txBody>
                    <a:bodyPr/>
                    <a:lstStyle/>
                    <a:p>
                      <a:pPr algn="ctr"/>
                      <a:r>
                        <a:rPr lang="en-US" altLang="ko-KR" sz="1000" b="0" dirty="0">
                          <a:solidFill>
                            <a:schemeClr val="tx1"/>
                          </a:solidFill>
                          <a:latin typeface="Times New Roman" panose="02020603050405020304" pitchFamily="18" charset="0"/>
                          <a:cs typeface="Times New Roman" panose="02020603050405020304" pitchFamily="18" charset="0"/>
                        </a:rPr>
                        <a:t>page 1</a:t>
                      </a:r>
                      <a:endParaRPr lang="ko-KR" altLang="en-US" sz="1000" b="0" dirty="0">
                        <a:solidFill>
                          <a:schemeClr val="tx1"/>
                        </a:solidFill>
                        <a:latin typeface="Times New Roman" panose="02020603050405020304" pitchFamily="18" charset="0"/>
                        <a:cs typeface="Times New Roman" panose="02020603050405020304" pitchFamily="18" charset="0"/>
                      </a:endParaRPr>
                    </a:p>
                  </a:txBody>
                  <a:tcPr marL="91496" marR="91496" marT="45691" marB="4569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lnB>
                    <a:noFill/>
                  </a:tcPr>
                </a:tc>
                <a:extLst>
                  <a:ext uri="{0D108BD9-81ED-4DB2-BD59-A6C34878D82A}">
                    <a16:rowId xmlns:a16="http://schemas.microsoft.com/office/drawing/2014/main" val="10001"/>
                  </a:ext>
                </a:extLst>
              </a:tr>
              <a:tr h="333797">
                <a:tc>
                  <a:txBody>
                    <a:bodyPr/>
                    <a:lstStyle/>
                    <a:p>
                      <a:pPr algn="ctr"/>
                      <a:r>
                        <a:rPr lang="en-US" altLang="ko-KR" sz="1000" b="0" dirty="0">
                          <a:solidFill>
                            <a:schemeClr val="tx1"/>
                          </a:solidFill>
                          <a:latin typeface="Times New Roman" panose="02020603050405020304" pitchFamily="18" charset="0"/>
                          <a:cs typeface="Times New Roman" panose="02020603050405020304" pitchFamily="18" charset="0"/>
                        </a:rPr>
                        <a:t>page 2</a:t>
                      </a:r>
                      <a:endParaRPr lang="ko-KR" altLang="en-US" sz="1000" b="0" dirty="0">
                        <a:solidFill>
                          <a:schemeClr val="tx1"/>
                        </a:solidFill>
                        <a:latin typeface="Times New Roman" panose="02020603050405020304" pitchFamily="18" charset="0"/>
                        <a:cs typeface="Times New Roman" panose="02020603050405020304" pitchFamily="18" charset="0"/>
                      </a:endParaRPr>
                    </a:p>
                  </a:txBody>
                  <a:tcPr marL="91496" marR="91496" marT="45691" marB="45691">
                    <a:lnL w="12700" cap="flat" cmpd="sng" algn="ctr">
                      <a:solidFill>
                        <a:schemeClr val="tx1"/>
                      </a:solidFill>
                      <a:prstDash val="solid"/>
                      <a:round/>
                    </a:lnL>
                    <a:lnR w="12700" cap="flat" cmpd="sng" algn="ctr">
                      <a:solidFill>
                        <a:schemeClr val="tx1"/>
                      </a:solidFill>
                      <a:prstDash val="solid"/>
                      <a:round/>
                    </a:lnR>
                    <a:lnT w="12700" cap="flat" cmpd="sng" algn="ctr">
                      <a:solidFill>
                        <a:schemeClr val="tx1"/>
                      </a:solidFill>
                      <a:prstDash val="solid"/>
                      <a:roun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51159">
                <a:tc>
                  <a:txBody>
                    <a:bodyPr/>
                    <a:lstStyle/>
                    <a:p>
                      <a:pPr algn="ctr"/>
                      <a:r>
                        <a:rPr lang="en-US" altLang="ko-KR" sz="1000" b="0" dirty="0">
                          <a:solidFill>
                            <a:schemeClr val="tx1"/>
                          </a:solidFill>
                          <a:latin typeface="Times New Roman" panose="02020603050405020304" pitchFamily="18" charset="0"/>
                          <a:cs typeface="Times New Roman" panose="02020603050405020304" pitchFamily="18" charset="0"/>
                        </a:rPr>
                        <a:t>page 3</a:t>
                      </a:r>
                      <a:endParaRPr lang="ko-KR" altLang="en-US" sz="1000" b="0" dirty="0">
                        <a:solidFill>
                          <a:schemeClr val="tx1"/>
                        </a:solidFill>
                        <a:latin typeface="Times New Roman" panose="02020603050405020304" pitchFamily="18" charset="0"/>
                        <a:cs typeface="Times New Roman" panose="02020603050405020304" pitchFamily="18" charset="0"/>
                      </a:endParaRPr>
                    </a:p>
                  </a:txBody>
                  <a:tcPr marL="91496" marR="91496" marT="45691" marB="4569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bl>
          </a:graphicData>
        </a:graphic>
      </p:graphicFrame>
      <p:sp>
        <p:nvSpPr>
          <p:cNvPr id="23574" name="TextBox 5"/>
          <p:cNvSpPr txBox="1">
            <a:spLocks noChangeArrowheads="1"/>
          </p:cNvSpPr>
          <p:nvPr/>
        </p:nvSpPr>
        <p:spPr bwMode="auto">
          <a:xfrm>
            <a:off x="5364163" y="1751013"/>
            <a:ext cx="6731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90000"/>
              <a:buFont typeface="Wingdings 3" pitchFamily="18" charset="2"/>
              <a:buChar char=""/>
              <a:defRPr sz="3200">
                <a:solidFill>
                  <a:schemeClr val="tx1"/>
                </a:solidFill>
                <a:latin typeface="Tw Cen MT" pitchFamily="34" charset="0"/>
              </a:defRPr>
            </a:lvl1pPr>
            <a:lvl2pPr marL="742950" indent="-285750" eaLnBrk="0" hangingPunct="0">
              <a:spcBef>
                <a:spcPct val="20000"/>
              </a:spcBef>
              <a:buClr>
                <a:schemeClr val="accent2"/>
              </a:buClr>
              <a:buSzPct val="90000"/>
              <a:buFont typeface="Wingdings 3" pitchFamily="18" charset="2"/>
              <a:buChar char=""/>
              <a:defRPr sz="2800">
                <a:solidFill>
                  <a:schemeClr val="tx1"/>
                </a:solidFill>
                <a:latin typeface="Tw Cen MT" pitchFamily="34" charset="0"/>
              </a:defRPr>
            </a:lvl2pPr>
            <a:lvl3pPr marL="1143000" indent="-228600" eaLnBrk="0" hangingPunct="0">
              <a:spcBef>
                <a:spcPct val="20000"/>
              </a:spcBef>
              <a:buClr>
                <a:srgbClr val="9BBB59"/>
              </a:buClr>
              <a:buSzPct val="90000"/>
              <a:buFont typeface="Wingdings 3" pitchFamily="18" charset="2"/>
              <a:buChar char=""/>
              <a:defRPr sz="2400">
                <a:solidFill>
                  <a:schemeClr val="tx1"/>
                </a:solidFill>
                <a:latin typeface="Tw Cen MT" pitchFamily="34" charset="0"/>
              </a:defRPr>
            </a:lvl3pPr>
            <a:lvl4pPr marL="1600200" indent="-228600" eaLnBrk="0" hangingPunct="0">
              <a:spcBef>
                <a:spcPct val="20000"/>
              </a:spcBef>
              <a:buClr>
                <a:srgbClr val="8064A2"/>
              </a:buClr>
              <a:buSzPct val="90000"/>
              <a:buFont typeface="Wingdings 3" pitchFamily="18" charset="2"/>
              <a:buChar char=""/>
              <a:defRPr sz="2000">
                <a:solidFill>
                  <a:schemeClr val="tx1"/>
                </a:solidFill>
                <a:latin typeface="Tw Cen MT" pitchFamily="34" charset="0"/>
              </a:defRPr>
            </a:lvl4pPr>
            <a:lvl5pPr marL="2057400" indent="-228600" eaLnBrk="0" hangingPunct="0">
              <a:spcBef>
                <a:spcPct val="20000"/>
              </a:spcBef>
              <a:buClr>
                <a:srgbClr val="AA5E74"/>
              </a:buClr>
              <a:buSzPct val="90000"/>
              <a:buFont typeface="Wingdings 3" pitchFamily="18" charset="2"/>
              <a:buChar char=""/>
              <a:defRPr sz="2000">
                <a:solidFill>
                  <a:schemeClr val="tx1"/>
                </a:solidFill>
                <a:latin typeface="Tw Cen MT" pitchFamily="34" charset="0"/>
              </a:defRPr>
            </a:lvl5pPr>
            <a:lvl6pPr marL="2514600" indent="-228600" eaLnBrk="0" fontAlgn="base" hangingPunct="0">
              <a:spcBef>
                <a:spcPct val="20000"/>
              </a:spcBef>
              <a:spcAft>
                <a:spcPct val="0"/>
              </a:spcAft>
              <a:buClr>
                <a:srgbClr val="AA5E74"/>
              </a:buClr>
              <a:buSzPct val="90000"/>
              <a:buFont typeface="Wingdings 3" pitchFamily="18" charset="2"/>
              <a:buChar char=""/>
              <a:defRPr sz="2000">
                <a:solidFill>
                  <a:schemeClr val="tx1"/>
                </a:solidFill>
                <a:latin typeface="Tw Cen MT" pitchFamily="34" charset="0"/>
              </a:defRPr>
            </a:lvl6pPr>
            <a:lvl7pPr marL="2971800" indent="-228600" eaLnBrk="0" fontAlgn="base" hangingPunct="0">
              <a:spcBef>
                <a:spcPct val="20000"/>
              </a:spcBef>
              <a:spcAft>
                <a:spcPct val="0"/>
              </a:spcAft>
              <a:buClr>
                <a:srgbClr val="AA5E74"/>
              </a:buClr>
              <a:buSzPct val="90000"/>
              <a:buFont typeface="Wingdings 3" pitchFamily="18" charset="2"/>
              <a:buChar char=""/>
              <a:defRPr sz="2000">
                <a:solidFill>
                  <a:schemeClr val="tx1"/>
                </a:solidFill>
                <a:latin typeface="Tw Cen MT" pitchFamily="34" charset="0"/>
              </a:defRPr>
            </a:lvl7pPr>
            <a:lvl8pPr marL="3429000" indent="-228600" eaLnBrk="0" fontAlgn="base" hangingPunct="0">
              <a:spcBef>
                <a:spcPct val="20000"/>
              </a:spcBef>
              <a:spcAft>
                <a:spcPct val="0"/>
              </a:spcAft>
              <a:buClr>
                <a:srgbClr val="AA5E74"/>
              </a:buClr>
              <a:buSzPct val="90000"/>
              <a:buFont typeface="Wingdings 3" pitchFamily="18" charset="2"/>
              <a:buChar char=""/>
              <a:defRPr sz="2000">
                <a:solidFill>
                  <a:schemeClr val="tx1"/>
                </a:solidFill>
                <a:latin typeface="Tw Cen MT" pitchFamily="34" charset="0"/>
              </a:defRPr>
            </a:lvl8pPr>
            <a:lvl9pPr marL="3886200" indent="-228600" eaLnBrk="0" fontAlgn="base" hangingPunct="0">
              <a:spcBef>
                <a:spcPct val="20000"/>
              </a:spcBef>
              <a:spcAft>
                <a:spcPct val="0"/>
              </a:spcAft>
              <a:buClr>
                <a:srgbClr val="AA5E74"/>
              </a:buClr>
              <a:buSzPct val="90000"/>
              <a:buFont typeface="Wingdings 3" pitchFamily="18" charset="2"/>
              <a:buChar char=""/>
              <a:defRPr sz="2000">
                <a:solidFill>
                  <a:schemeClr val="tx1"/>
                </a:solidFill>
                <a:latin typeface="Tw Cen MT" pitchFamily="34" charset="0"/>
              </a:defRPr>
            </a:lvl9pPr>
          </a:lstStyle>
          <a:p>
            <a:pPr eaLnBrk="1" hangingPunct="1">
              <a:spcBef>
                <a:spcPct val="0"/>
              </a:spcBef>
              <a:buClrTx/>
              <a:buSzTx/>
              <a:buFontTx/>
              <a:buNone/>
            </a:pPr>
            <a:r>
              <a:rPr lang="en-US" altLang="ko-KR" sz="1000">
                <a:latin typeface="Times New Roman" pitchFamily="18" charset="0"/>
                <a:cs typeface="Times New Roman" pitchFamily="18" charset="0"/>
              </a:rPr>
              <a:t>frame</a:t>
            </a:r>
          </a:p>
          <a:p>
            <a:pPr eaLnBrk="1" hangingPunct="1">
              <a:spcBef>
                <a:spcPct val="0"/>
              </a:spcBef>
              <a:buClrTx/>
              <a:buSzTx/>
              <a:buFontTx/>
              <a:buNone/>
            </a:pPr>
            <a:r>
              <a:rPr lang="en-US" altLang="ko-KR" sz="1000">
                <a:latin typeface="Times New Roman" pitchFamily="18" charset="0"/>
                <a:cs typeface="Times New Roman" pitchFamily="18" charset="0"/>
              </a:rPr>
              <a:t>number</a:t>
            </a:r>
          </a:p>
        </p:txBody>
      </p:sp>
      <p:sp>
        <p:nvSpPr>
          <p:cNvPr id="23575" name="TextBox 6"/>
          <p:cNvSpPr txBox="1">
            <a:spLocks noChangeArrowheads="1"/>
          </p:cNvSpPr>
          <p:nvPr/>
        </p:nvSpPr>
        <p:spPr bwMode="auto">
          <a:xfrm>
            <a:off x="2540000" y="3427413"/>
            <a:ext cx="6731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90000"/>
              <a:buFont typeface="Wingdings 3" pitchFamily="18" charset="2"/>
              <a:buChar char=""/>
              <a:defRPr sz="3200">
                <a:solidFill>
                  <a:schemeClr val="tx1"/>
                </a:solidFill>
                <a:latin typeface="Tw Cen MT" pitchFamily="34" charset="0"/>
              </a:defRPr>
            </a:lvl1pPr>
            <a:lvl2pPr marL="742950" indent="-285750" eaLnBrk="0" hangingPunct="0">
              <a:spcBef>
                <a:spcPct val="20000"/>
              </a:spcBef>
              <a:buClr>
                <a:schemeClr val="accent2"/>
              </a:buClr>
              <a:buSzPct val="90000"/>
              <a:buFont typeface="Wingdings 3" pitchFamily="18" charset="2"/>
              <a:buChar char=""/>
              <a:defRPr sz="2800">
                <a:solidFill>
                  <a:schemeClr val="tx1"/>
                </a:solidFill>
                <a:latin typeface="Tw Cen MT" pitchFamily="34" charset="0"/>
              </a:defRPr>
            </a:lvl2pPr>
            <a:lvl3pPr marL="1143000" indent="-228600" eaLnBrk="0" hangingPunct="0">
              <a:spcBef>
                <a:spcPct val="20000"/>
              </a:spcBef>
              <a:buClr>
                <a:srgbClr val="9BBB59"/>
              </a:buClr>
              <a:buSzPct val="90000"/>
              <a:buFont typeface="Wingdings 3" pitchFamily="18" charset="2"/>
              <a:buChar char=""/>
              <a:defRPr sz="2400">
                <a:solidFill>
                  <a:schemeClr val="tx1"/>
                </a:solidFill>
                <a:latin typeface="Tw Cen MT" pitchFamily="34" charset="0"/>
              </a:defRPr>
            </a:lvl3pPr>
            <a:lvl4pPr marL="1600200" indent="-228600" eaLnBrk="0" hangingPunct="0">
              <a:spcBef>
                <a:spcPct val="20000"/>
              </a:spcBef>
              <a:buClr>
                <a:srgbClr val="8064A2"/>
              </a:buClr>
              <a:buSzPct val="90000"/>
              <a:buFont typeface="Wingdings 3" pitchFamily="18" charset="2"/>
              <a:buChar char=""/>
              <a:defRPr sz="2000">
                <a:solidFill>
                  <a:schemeClr val="tx1"/>
                </a:solidFill>
                <a:latin typeface="Tw Cen MT" pitchFamily="34" charset="0"/>
              </a:defRPr>
            </a:lvl4pPr>
            <a:lvl5pPr marL="2057400" indent="-228600" eaLnBrk="0" hangingPunct="0">
              <a:spcBef>
                <a:spcPct val="20000"/>
              </a:spcBef>
              <a:buClr>
                <a:srgbClr val="AA5E74"/>
              </a:buClr>
              <a:buSzPct val="90000"/>
              <a:buFont typeface="Wingdings 3" pitchFamily="18" charset="2"/>
              <a:buChar char=""/>
              <a:defRPr sz="2000">
                <a:solidFill>
                  <a:schemeClr val="tx1"/>
                </a:solidFill>
                <a:latin typeface="Tw Cen MT" pitchFamily="34" charset="0"/>
              </a:defRPr>
            </a:lvl5pPr>
            <a:lvl6pPr marL="2514600" indent="-228600" eaLnBrk="0" fontAlgn="base" hangingPunct="0">
              <a:spcBef>
                <a:spcPct val="20000"/>
              </a:spcBef>
              <a:spcAft>
                <a:spcPct val="0"/>
              </a:spcAft>
              <a:buClr>
                <a:srgbClr val="AA5E74"/>
              </a:buClr>
              <a:buSzPct val="90000"/>
              <a:buFont typeface="Wingdings 3" pitchFamily="18" charset="2"/>
              <a:buChar char=""/>
              <a:defRPr sz="2000">
                <a:solidFill>
                  <a:schemeClr val="tx1"/>
                </a:solidFill>
                <a:latin typeface="Tw Cen MT" pitchFamily="34" charset="0"/>
              </a:defRPr>
            </a:lvl6pPr>
            <a:lvl7pPr marL="2971800" indent="-228600" eaLnBrk="0" fontAlgn="base" hangingPunct="0">
              <a:spcBef>
                <a:spcPct val="20000"/>
              </a:spcBef>
              <a:spcAft>
                <a:spcPct val="0"/>
              </a:spcAft>
              <a:buClr>
                <a:srgbClr val="AA5E74"/>
              </a:buClr>
              <a:buSzPct val="90000"/>
              <a:buFont typeface="Wingdings 3" pitchFamily="18" charset="2"/>
              <a:buChar char=""/>
              <a:defRPr sz="2000">
                <a:solidFill>
                  <a:schemeClr val="tx1"/>
                </a:solidFill>
                <a:latin typeface="Tw Cen MT" pitchFamily="34" charset="0"/>
              </a:defRPr>
            </a:lvl7pPr>
            <a:lvl8pPr marL="3429000" indent="-228600" eaLnBrk="0" fontAlgn="base" hangingPunct="0">
              <a:spcBef>
                <a:spcPct val="20000"/>
              </a:spcBef>
              <a:spcAft>
                <a:spcPct val="0"/>
              </a:spcAft>
              <a:buClr>
                <a:srgbClr val="AA5E74"/>
              </a:buClr>
              <a:buSzPct val="90000"/>
              <a:buFont typeface="Wingdings 3" pitchFamily="18" charset="2"/>
              <a:buChar char=""/>
              <a:defRPr sz="2000">
                <a:solidFill>
                  <a:schemeClr val="tx1"/>
                </a:solidFill>
                <a:latin typeface="Tw Cen MT" pitchFamily="34" charset="0"/>
              </a:defRPr>
            </a:lvl8pPr>
            <a:lvl9pPr marL="3886200" indent="-228600" eaLnBrk="0" fontAlgn="base" hangingPunct="0">
              <a:spcBef>
                <a:spcPct val="20000"/>
              </a:spcBef>
              <a:spcAft>
                <a:spcPct val="0"/>
              </a:spcAft>
              <a:buClr>
                <a:srgbClr val="AA5E74"/>
              </a:buClr>
              <a:buSzPct val="90000"/>
              <a:buFont typeface="Wingdings 3" pitchFamily="18" charset="2"/>
              <a:buChar char=""/>
              <a:defRPr sz="2000">
                <a:solidFill>
                  <a:schemeClr val="tx1"/>
                </a:solidFill>
                <a:latin typeface="Tw Cen MT" pitchFamily="34" charset="0"/>
              </a:defRPr>
            </a:lvl9pPr>
          </a:lstStyle>
          <a:p>
            <a:pPr algn="ctr" eaLnBrk="1" hangingPunct="1">
              <a:spcBef>
                <a:spcPct val="0"/>
              </a:spcBef>
              <a:buClrTx/>
              <a:buSzTx/>
              <a:buFontTx/>
              <a:buNone/>
            </a:pPr>
            <a:r>
              <a:rPr lang="en-US" altLang="ko-KR" sz="1000">
                <a:latin typeface="Times New Roman" pitchFamily="18" charset="0"/>
                <a:cs typeface="Times New Roman" pitchFamily="18" charset="0"/>
              </a:rPr>
              <a:t>logical</a:t>
            </a:r>
          </a:p>
          <a:p>
            <a:pPr algn="ctr" eaLnBrk="1" hangingPunct="1">
              <a:spcBef>
                <a:spcPct val="0"/>
              </a:spcBef>
              <a:buClrTx/>
              <a:buSzTx/>
              <a:buFontTx/>
              <a:buNone/>
            </a:pPr>
            <a:r>
              <a:rPr lang="en-US" altLang="ko-KR" sz="1000">
                <a:latin typeface="Times New Roman" pitchFamily="18" charset="0"/>
                <a:cs typeface="Times New Roman" pitchFamily="18" charset="0"/>
              </a:rPr>
              <a:t>memory </a:t>
            </a:r>
          </a:p>
        </p:txBody>
      </p:sp>
      <p:graphicFrame>
        <p:nvGraphicFramePr>
          <p:cNvPr id="8" name="표 7"/>
          <p:cNvGraphicFramePr>
            <a:graphicFrameLocks noGrp="1"/>
          </p:cNvGraphicFramePr>
          <p:nvPr/>
        </p:nvGraphicFramePr>
        <p:xfrm>
          <a:off x="4165600" y="2222500"/>
          <a:ext cx="571500" cy="976312"/>
        </p:xfrm>
        <a:graphic>
          <a:graphicData uri="http://schemas.openxmlformats.org/drawingml/2006/table">
            <a:tbl>
              <a:tblPr firstRow="1" bandRow="1">
                <a:noFill/>
              </a:tblPr>
              <a:tblGrid>
                <a:gridCol w="279637">
                  <a:extLst>
                    <a:ext uri="{9D8B030D-6E8A-4147-A177-3AD203B41FA5}">
                      <a16:colId xmlns:a16="http://schemas.microsoft.com/office/drawing/2014/main" val="20000"/>
                    </a:ext>
                  </a:extLst>
                </a:gridCol>
                <a:gridCol w="291863">
                  <a:extLst>
                    <a:ext uri="{9D8B030D-6E8A-4147-A177-3AD203B41FA5}">
                      <a16:colId xmlns:a16="http://schemas.microsoft.com/office/drawing/2014/main" val="20001"/>
                    </a:ext>
                  </a:extLst>
                </a:gridCol>
              </a:tblGrid>
              <a:tr h="244078">
                <a:tc>
                  <a:txBody>
                    <a:bodyPr/>
                    <a:lstStyle/>
                    <a:p>
                      <a:pPr algn="r"/>
                      <a:r>
                        <a:rPr lang="en-US" altLang="ko-KR" sz="1000" b="0" dirty="0">
                          <a:solidFill>
                            <a:schemeClr val="tx1"/>
                          </a:solidFill>
                          <a:latin typeface="Times New Roman" panose="02020603050405020304" pitchFamily="18" charset="0"/>
                          <a:cs typeface="Times New Roman" panose="02020603050405020304" pitchFamily="18" charset="0"/>
                        </a:rPr>
                        <a:t>0</a:t>
                      </a:r>
                      <a:endParaRPr lang="ko-KR" altLang="en-US" sz="1000" b="0" dirty="0">
                        <a:solidFill>
                          <a:schemeClr val="tx1"/>
                        </a:solidFill>
                        <a:latin typeface="Times New Roman" panose="02020603050405020304" pitchFamily="18" charset="0"/>
                        <a:cs typeface="Times New Roman" panose="02020603050405020304" pitchFamily="18" charset="0"/>
                      </a:endParaRPr>
                    </a:p>
                  </a:txBody>
                  <a:tcPr marL="91428" marR="91428" marT="45765" marB="45765">
                    <a:lnL w="12700" cap="flat" cmpd="sng" algn="ctr">
                      <a:noFill/>
                      <a:prstDash val="solid"/>
                      <a:round/>
                    </a:lnL>
                    <a:lnR w="12700" cap="flat" cmpd="sng" algn="ctr">
                      <a:solidFill>
                        <a:schemeClr val="tx1"/>
                      </a:solidFill>
                      <a:prstDash val="solid"/>
                      <a:round/>
                      <a:headEnd type="none" w="med" len="med"/>
                      <a:tailEnd type="none" w="med" len="med"/>
                    </a:lnR>
                    <a:lnT w="12700" cap="flat" cmpd="sng" algn="ctr">
                      <a:noFill/>
                      <a:prstDash val="solid"/>
                      <a:roun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ko-KR" sz="1000" b="0" dirty="0">
                          <a:solidFill>
                            <a:schemeClr val="tx1"/>
                          </a:solidFill>
                          <a:latin typeface="Times New Roman" panose="02020603050405020304" pitchFamily="18" charset="0"/>
                          <a:cs typeface="Times New Roman" panose="02020603050405020304" pitchFamily="18" charset="0"/>
                        </a:rPr>
                        <a:t>1</a:t>
                      </a:r>
                      <a:endParaRPr lang="ko-KR" altLang="en-US" sz="1000" b="0" dirty="0">
                        <a:solidFill>
                          <a:schemeClr val="tx1"/>
                        </a:solidFill>
                        <a:latin typeface="Times New Roman" panose="02020603050405020304" pitchFamily="18" charset="0"/>
                        <a:cs typeface="Times New Roman" panose="02020603050405020304" pitchFamily="18" charset="0"/>
                      </a:endParaRPr>
                    </a:p>
                  </a:txBody>
                  <a:tcPr marL="91428" marR="91428" marT="45765" marB="4576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244078">
                <a:tc>
                  <a:txBody>
                    <a:bodyPr/>
                    <a:lstStyle/>
                    <a:p>
                      <a:pPr algn="r"/>
                      <a:r>
                        <a:rPr lang="en-US" altLang="ko-KR" sz="1000" b="0" dirty="0">
                          <a:solidFill>
                            <a:schemeClr val="tx1"/>
                          </a:solidFill>
                          <a:latin typeface="Times New Roman" panose="02020603050405020304" pitchFamily="18" charset="0"/>
                          <a:cs typeface="Times New Roman" panose="02020603050405020304" pitchFamily="18" charset="0"/>
                        </a:rPr>
                        <a:t>1</a:t>
                      </a:r>
                      <a:endParaRPr lang="ko-KR" altLang="en-US" sz="1000" b="0" dirty="0">
                        <a:solidFill>
                          <a:schemeClr val="tx1"/>
                        </a:solidFill>
                        <a:latin typeface="Times New Roman" panose="02020603050405020304" pitchFamily="18" charset="0"/>
                        <a:cs typeface="Times New Roman" panose="02020603050405020304" pitchFamily="18" charset="0"/>
                      </a:endParaRPr>
                    </a:p>
                  </a:txBody>
                  <a:tcPr marL="91428" marR="91428" marT="45765" marB="45765">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lnB>
                    <a:noFill/>
                  </a:tcPr>
                </a:tc>
                <a:tc>
                  <a:txBody>
                    <a:bodyPr/>
                    <a:lstStyle/>
                    <a:p>
                      <a:pPr algn="ctr"/>
                      <a:r>
                        <a:rPr lang="en-US" altLang="ko-KR" sz="1000" b="0" dirty="0">
                          <a:solidFill>
                            <a:schemeClr val="tx1"/>
                          </a:solidFill>
                          <a:latin typeface="Times New Roman" panose="02020603050405020304" pitchFamily="18" charset="0"/>
                          <a:cs typeface="Times New Roman" panose="02020603050405020304" pitchFamily="18" charset="0"/>
                        </a:rPr>
                        <a:t>4</a:t>
                      </a:r>
                      <a:endParaRPr lang="ko-KR" altLang="en-US" sz="1000" b="0" dirty="0">
                        <a:solidFill>
                          <a:schemeClr val="tx1"/>
                        </a:solidFill>
                        <a:latin typeface="Times New Roman" panose="02020603050405020304" pitchFamily="18" charset="0"/>
                        <a:cs typeface="Times New Roman" panose="02020603050405020304" pitchFamily="18" charset="0"/>
                      </a:endParaRPr>
                    </a:p>
                  </a:txBody>
                  <a:tcPr marL="91428" marR="91428" marT="45765" marB="4576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244078">
                <a:tc>
                  <a:txBody>
                    <a:bodyPr/>
                    <a:lstStyle/>
                    <a:p>
                      <a:pPr algn="r"/>
                      <a:r>
                        <a:rPr lang="en-US" altLang="ko-KR" sz="1000" b="0" dirty="0">
                          <a:solidFill>
                            <a:schemeClr val="tx1"/>
                          </a:solidFill>
                          <a:latin typeface="Times New Roman" panose="02020603050405020304" pitchFamily="18" charset="0"/>
                          <a:cs typeface="Times New Roman" panose="02020603050405020304" pitchFamily="18" charset="0"/>
                        </a:rPr>
                        <a:t>2</a:t>
                      </a:r>
                      <a:endParaRPr lang="ko-KR" altLang="en-US" sz="1000" b="0" dirty="0">
                        <a:solidFill>
                          <a:schemeClr val="tx1"/>
                        </a:solidFill>
                        <a:latin typeface="Times New Roman" panose="02020603050405020304" pitchFamily="18" charset="0"/>
                        <a:cs typeface="Times New Roman" panose="02020603050405020304" pitchFamily="18" charset="0"/>
                      </a:endParaRPr>
                    </a:p>
                  </a:txBody>
                  <a:tcPr marL="91428" marR="91428" marT="45765" marB="45765">
                    <a:lnL w="12700" cap="flat" cmpd="sng" algn="ctr">
                      <a:noFill/>
                      <a:prstDash val="solid"/>
                      <a:round/>
                    </a:lnL>
                    <a:lnR w="12700" cap="flat" cmpd="sng" algn="ctr">
                      <a:solidFill>
                        <a:schemeClr val="tx1"/>
                      </a:solidFill>
                      <a:prstDash val="solid"/>
                      <a:round/>
                      <a:headEnd type="none" w="med" len="med"/>
                      <a:tailEnd type="none" w="med" len="med"/>
                    </a:lnR>
                    <a:lnT w="12700" cap="flat" cmpd="sng" algn="ctr">
                      <a:noFill/>
                      <a:prstDash val="solid"/>
                      <a:roun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ko-KR" sz="1000" b="0" dirty="0">
                          <a:solidFill>
                            <a:schemeClr val="tx1"/>
                          </a:solidFill>
                          <a:latin typeface="Times New Roman" panose="02020603050405020304" pitchFamily="18" charset="0"/>
                          <a:cs typeface="Times New Roman" panose="02020603050405020304" pitchFamily="18" charset="0"/>
                        </a:rPr>
                        <a:t>3</a:t>
                      </a:r>
                      <a:endParaRPr lang="ko-KR" altLang="en-US" sz="1000" b="0" dirty="0">
                        <a:solidFill>
                          <a:schemeClr val="tx1"/>
                        </a:solidFill>
                        <a:latin typeface="Times New Roman" panose="02020603050405020304" pitchFamily="18" charset="0"/>
                        <a:cs typeface="Times New Roman" panose="02020603050405020304" pitchFamily="18" charset="0"/>
                      </a:endParaRPr>
                    </a:p>
                  </a:txBody>
                  <a:tcPr marL="91428" marR="91428" marT="45765" marB="4576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244078">
                <a:tc>
                  <a:txBody>
                    <a:bodyPr/>
                    <a:lstStyle/>
                    <a:p>
                      <a:pPr algn="r"/>
                      <a:r>
                        <a:rPr lang="en-US" altLang="ko-KR" sz="1000" b="0" dirty="0">
                          <a:solidFill>
                            <a:schemeClr val="tx1"/>
                          </a:solidFill>
                          <a:latin typeface="Times New Roman" panose="02020603050405020304" pitchFamily="18" charset="0"/>
                          <a:cs typeface="Times New Roman" panose="02020603050405020304" pitchFamily="18" charset="0"/>
                        </a:rPr>
                        <a:t>3</a:t>
                      </a:r>
                      <a:endParaRPr lang="ko-KR" altLang="en-US" sz="1000" b="0" dirty="0">
                        <a:solidFill>
                          <a:schemeClr val="tx1"/>
                        </a:solidFill>
                        <a:latin typeface="Times New Roman" panose="02020603050405020304" pitchFamily="18" charset="0"/>
                        <a:cs typeface="Times New Roman" panose="02020603050405020304" pitchFamily="18" charset="0"/>
                      </a:endParaRPr>
                    </a:p>
                  </a:txBody>
                  <a:tcPr marL="91428" marR="91428" marT="45765" marB="45765">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ko-KR" sz="1000" b="0" dirty="0">
                          <a:solidFill>
                            <a:schemeClr val="tx1"/>
                          </a:solidFill>
                          <a:latin typeface="Times New Roman" panose="02020603050405020304" pitchFamily="18" charset="0"/>
                          <a:cs typeface="Times New Roman" panose="02020603050405020304" pitchFamily="18" charset="0"/>
                        </a:rPr>
                        <a:t>7</a:t>
                      </a:r>
                      <a:endParaRPr lang="ko-KR" altLang="en-US" sz="1000" b="0" dirty="0">
                        <a:solidFill>
                          <a:schemeClr val="tx1"/>
                        </a:solidFill>
                        <a:latin typeface="Times New Roman" panose="02020603050405020304" pitchFamily="18" charset="0"/>
                        <a:cs typeface="Times New Roman" panose="02020603050405020304" pitchFamily="18" charset="0"/>
                      </a:endParaRPr>
                    </a:p>
                  </a:txBody>
                  <a:tcPr marL="91428" marR="91428" marT="45765" marB="4576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bl>
          </a:graphicData>
        </a:graphic>
      </p:graphicFrame>
      <p:sp>
        <p:nvSpPr>
          <p:cNvPr id="23592" name="TextBox 8"/>
          <p:cNvSpPr txBox="1">
            <a:spLocks noChangeArrowheads="1"/>
          </p:cNvSpPr>
          <p:nvPr/>
        </p:nvSpPr>
        <p:spPr bwMode="auto">
          <a:xfrm>
            <a:off x="4079875" y="3214688"/>
            <a:ext cx="1036638"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90000"/>
              <a:buFont typeface="Wingdings 3" pitchFamily="18" charset="2"/>
              <a:buChar char=""/>
              <a:defRPr sz="3200">
                <a:solidFill>
                  <a:schemeClr val="tx1"/>
                </a:solidFill>
                <a:latin typeface="Tw Cen MT" pitchFamily="34" charset="0"/>
              </a:defRPr>
            </a:lvl1pPr>
            <a:lvl2pPr marL="742950" indent="-285750" eaLnBrk="0" hangingPunct="0">
              <a:spcBef>
                <a:spcPct val="20000"/>
              </a:spcBef>
              <a:buClr>
                <a:schemeClr val="accent2"/>
              </a:buClr>
              <a:buSzPct val="90000"/>
              <a:buFont typeface="Wingdings 3" pitchFamily="18" charset="2"/>
              <a:buChar char=""/>
              <a:defRPr sz="2800">
                <a:solidFill>
                  <a:schemeClr val="tx1"/>
                </a:solidFill>
                <a:latin typeface="Tw Cen MT" pitchFamily="34" charset="0"/>
              </a:defRPr>
            </a:lvl2pPr>
            <a:lvl3pPr marL="1143000" indent="-228600" eaLnBrk="0" hangingPunct="0">
              <a:spcBef>
                <a:spcPct val="20000"/>
              </a:spcBef>
              <a:buClr>
                <a:srgbClr val="9BBB59"/>
              </a:buClr>
              <a:buSzPct val="90000"/>
              <a:buFont typeface="Wingdings 3" pitchFamily="18" charset="2"/>
              <a:buChar char=""/>
              <a:defRPr sz="2400">
                <a:solidFill>
                  <a:schemeClr val="tx1"/>
                </a:solidFill>
                <a:latin typeface="Tw Cen MT" pitchFamily="34" charset="0"/>
              </a:defRPr>
            </a:lvl3pPr>
            <a:lvl4pPr marL="1600200" indent="-228600" eaLnBrk="0" hangingPunct="0">
              <a:spcBef>
                <a:spcPct val="20000"/>
              </a:spcBef>
              <a:buClr>
                <a:srgbClr val="8064A2"/>
              </a:buClr>
              <a:buSzPct val="90000"/>
              <a:buFont typeface="Wingdings 3" pitchFamily="18" charset="2"/>
              <a:buChar char=""/>
              <a:defRPr sz="2000">
                <a:solidFill>
                  <a:schemeClr val="tx1"/>
                </a:solidFill>
                <a:latin typeface="Tw Cen MT" pitchFamily="34" charset="0"/>
              </a:defRPr>
            </a:lvl4pPr>
            <a:lvl5pPr marL="2057400" indent="-228600" eaLnBrk="0" hangingPunct="0">
              <a:spcBef>
                <a:spcPct val="20000"/>
              </a:spcBef>
              <a:buClr>
                <a:srgbClr val="AA5E74"/>
              </a:buClr>
              <a:buSzPct val="90000"/>
              <a:buFont typeface="Wingdings 3" pitchFamily="18" charset="2"/>
              <a:buChar char=""/>
              <a:defRPr sz="2000">
                <a:solidFill>
                  <a:schemeClr val="tx1"/>
                </a:solidFill>
                <a:latin typeface="Tw Cen MT" pitchFamily="34" charset="0"/>
              </a:defRPr>
            </a:lvl5pPr>
            <a:lvl6pPr marL="2514600" indent="-228600" eaLnBrk="0" fontAlgn="base" hangingPunct="0">
              <a:spcBef>
                <a:spcPct val="20000"/>
              </a:spcBef>
              <a:spcAft>
                <a:spcPct val="0"/>
              </a:spcAft>
              <a:buClr>
                <a:srgbClr val="AA5E74"/>
              </a:buClr>
              <a:buSzPct val="90000"/>
              <a:buFont typeface="Wingdings 3" pitchFamily="18" charset="2"/>
              <a:buChar char=""/>
              <a:defRPr sz="2000">
                <a:solidFill>
                  <a:schemeClr val="tx1"/>
                </a:solidFill>
                <a:latin typeface="Tw Cen MT" pitchFamily="34" charset="0"/>
              </a:defRPr>
            </a:lvl6pPr>
            <a:lvl7pPr marL="2971800" indent="-228600" eaLnBrk="0" fontAlgn="base" hangingPunct="0">
              <a:spcBef>
                <a:spcPct val="20000"/>
              </a:spcBef>
              <a:spcAft>
                <a:spcPct val="0"/>
              </a:spcAft>
              <a:buClr>
                <a:srgbClr val="AA5E74"/>
              </a:buClr>
              <a:buSzPct val="90000"/>
              <a:buFont typeface="Wingdings 3" pitchFamily="18" charset="2"/>
              <a:buChar char=""/>
              <a:defRPr sz="2000">
                <a:solidFill>
                  <a:schemeClr val="tx1"/>
                </a:solidFill>
                <a:latin typeface="Tw Cen MT" pitchFamily="34" charset="0"/>
              </a:defRPr>
            </a:lvl7pPr>
            <a:lvl8pPr marL="3429000" indent="-228600" eaLnBrk="0" fontAlgn="base" hangingPunct="0">
              <a:spcBef>
                <a:spcPct val="20000"/>
              </a:spcBef>
              <a:spcAft>
                <a:spcPct val="0"/>
              </a:spcAft>
              <a:buClr>
                <a:srgbClr val="AA5E74"/>
              </a:buClr>
              <a:buSzPct val="90000"/>
              <a:buFont typeface="Wingdings 3" pitchFamily="18" charset="2"/>
              <a:buChar char=""/>
              <a:defRPr sz="2000">
                <a:solidFill>
                  <a:schemeClr val="tx1"/>
                </a:solidFill>
                <a:latin typeface="Tw Cen MT" pitchFamily="34" charset="0"/>
              </a:defRPr>
            </a:lvl8pPr>
            <a:lvl9pPr marL="3886200" indent="-228600" eaLnBrk="0" fontAlgn="base" hangingPunct="0">
              <a:spcBef>
                <a:spcPct val="20000"/>
              </a:spcBef>
              <a:spcAft>
                <a:spcPct val="0"/>
              </a:spcAft>
              <a:buClr>
                <a:srgbClr val="AA5E74"/>
              </a:buClr>
              <a:buSzPct val="90000"/>
              <a:buFont typeface="Wingdings 3" pitchFamily="18" charset="2"/>
              <a:buChar char=""/>
              <a:defRPr sz="2000">
                <a:solidFill>
                  <a:schemeClr val="tx1"/>
                </a:solidFill>
                <a:latin typeface="Tw Cen MT" pitchFamily="34" charset="0"/>
              </a:defRPr>
            </a:lvl9pPr>
          </a:lstStyle>
          <a:p>
            <a:pPr algn="ctr" eaLnBrk="1" hangingPunct="1">
              <a:spcBef>
                <a:spcPct val="0"/>
              </a:spcBef>
              <a:buClrTx/>
              <a:buSzTx/>
              <a:buFontTx/>
              <a:buNone/>
            </a:pPr>
            <a:r>
              <a:rPr lang="en-US" altLang="ko-KR" sz="1000">
                <a:latin typeface="Times New Roman" pitchFamily="18" charset="0"/>
                <a:cs typeface="Times New Roman" pitchFamily="18" charset="0"/>
              </a:rPr>
              <a:t>page table</a:t>
            </a:r>
          </a:p>
        </p:txBody>
      </p:sp>
      <p:graphicFrame>
        <p:nvGraphicFramePr>
          <p:cNvPr id="10" name="표 9"/>
          <p:cNvGraphicFramePr>
            <a:graphicFrameLocks noGrp="1"/>
          </p:cNvGraphicFramePr>
          <p:nvPr/>
        </p:nvGraphicFramePr>
        <p:xfrm>
          <a:off x="5562600" y="2074863"/>
          <a:ext cx="995363" cy="2463800"/>
        </p:xfrm>
        <a:graphic>
          <a:graphicData uri="http://schemas.openxmlformats.org/drawingml/2006/table">
            <a:tbl>
              <a:tblPr firstRow="1" bandRow="1">
                <a:noFill/>
              </a:tblPr>
              <a:tblGrid>
                <a:gridCol w="305828">
                  <a:extLst>
                    <a:ext uri="{9D8B030D-6E8A-4147-A177-3AD203B41FA5}">
                      <a16:colId xmlns:a16="http://schemas.microsoft.com/office/drawing/2014/main" val="20000"/>
                    </a:ext>
                  </a:extLst>
                </a:gridCol>
                <a:gridCol w="689535">
                  <a:extLst>
                    <a:ext uri="{9D8B030D-6E8A-4147-A177-3AD203B41FA5}">
                      <a16:colId xmlns:a16="http://schemas.microsoft.com/office/drawing/2014/main" val="20001"/>
                    </a:ext>
                  </a:extLst>
                </a:gridCol>
              </a:tblGrid>
              <a:tr h="329773">
                <a:tc>
                  <a:txBody>
                    <a:bodyPr/>
                    <a:lstStyle/>
                    <a:p>
                      <a:pPr algn="r"/>
                      <a:r>
                        <a:rPr lang="en-US" altLang="ko-KR" sz="1000" b="0" dirty="0">
                          <a:solidFill>
                            <a:schemeClr val="tx1"/>
                          </a:solidFill>
                          <a:latin typeface="Times New Roman" panose="02020603050405020304" pitchFamily="18" charset="0"/>
                          <a:cs typeface="Times New Roman" panose="02020603050405020304" pitchFamily="18" charset="0"/>
                        </a:rPr>
                        <a:t>0</a:t>
                      </a:r>
                      <a:endParaRPr lang="ko-KR" altLang="en-US" sz="1000" b="0" dirty="0">
                        <a:solidFill>
                          <a:schemeClr val="tx1"/>
                        </a:solidFill>
                        <a:latin typeface="Times New Roman" panose="02020603050405020304" pitchFamily="18" charset="0"/>
                        <a:cs typeface="Times New Roman" panose="02020603050405020304" pitchFamily="18" charset="0"/>
                      </a:endParaRPr>
                    </a:p>
                  </a:txBody>
                  <a:tcPr marL="91481" marR="91481" marT="45727" marB="45727">
                    <a:lnL w="12700" cap="flat" cmpd="sng" algn="ctr">
                      <a:noFill/>
                      <a:prstDash val="solid"/>
                      <a:round/>
                    </a:lnL>
                    <a:lnR w="12700" cap="flat" cmpd="sng" algn="ctr">
                      <a:solidFill>
                        <a:schemeClr val="tx1"/>
                      </a:solidFill>
                      <a:prstDash val="solid"/>
                      <a:round/>
                      <a:headEnd type="none" w="med" len="med"/>
                      <a:tailEnd type="none" w="med" len="med"/>
                    </a:lnR>
                    <a:lnT w="12700" cap="flat" cmpd="sng" algn="ctr">
                      <a:noFill/>
                      <a:prstDash val="solid"/>
                      <a:roun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ko-KR" altLang="en-US" sz="1000" b="0" dirty="0">
                        <a:solidFill>
                          <a:schemeClr val="tx1"/>
                        </a:solidFill>
                        <a:latin typeface="Times New Roman" panose="02020603050405020304" pitchFamily="18" charset="0"/>
                        <a:cs typeface="Times New Roman" panose="02020603050405020304" pitchFamily="18" charset="0"/>
                      </a:endParaRPr>
                    </a:p>
                  </a:txBody>
                  <a:tcPr marL="91481" marR="91481" marT="45727" marB="4572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04861">
                <a:tc>
                  <a:txBody>
                    <a:bodyPr/>
                    <a:lstStyle/>
                    <a:p>
                      <a:pPr algn="r"/>
                      <a:r>
                        <a:rPr lang="en-US" altLang="ko-KR" sz="1000" b="0" dirty="0">
                          <a:solidFill>
                            <a:schemeClr val="tx1"/>
                          </a:solidFill>
                          <a:latin typeface="Times New Roman" panose="02020603050405020304" pitchFamily="18" charset="0"/>
                          <a:cs typeface="Times New Roman" panose="02020603050405020304" pitchFamily="18" charset="0"/>
                        </a:rPr>
                        <a:t>1</a:t>
                      </a:r>
                      <a:endParaRPr lang="ko-KR" altLang="en-US" sz="1000" b="0" dirty="0">
                        <a:solidFill>
                          <a:schemeClr val="tx1"/>
                        </a:solidFill>
                        <a:latin typeface="Times New Roman" panose="02020603050405020304" pitchFamily="18" charset="0"/>
                        <a:cs typeface="Times New Roman" panose="02020603050405020304" pitchFamily="18" charset="0"/>
                      </a:endParaRPr>
                    </a:p>
                  </a:txBody>
                  <a:tcPr marL="91481" marR="91481" marT="45727" marB="45727">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lnB>
                    <a:noFill/>
                  </a:tcPr>
                </a:tc>
                <a:tc>
                  <a:txBody>
                    <a:bodyPr/>
                    <a:lstStyle/>
                    <a:p>
                      <a:pPr algn="ctr"/>
                      <a:r>
                        <a:rPr lang="en-US" altLang="ko-KR" sz="1000" b="0" dirty="0">
                          <a:solidFill>
                            <a:schemeClr val="tx1"/>
                          </a:solidFill>
                          <a:latin typeface="Times New Roman" panose="02020603050405020304" pitchFamily="18" charset="0"/>
                          <a:cs typeface="Times New Roman" panose="02020603050405020304" pitchFamily="18" charset="0"/>
                        </a:rPr>
                        <a:t>page 0</a:t>
                      </a:r>
                      <a:endParaRPr lang="ko-KR" altLang="en-US" sz="1000" b="0" dirty="0">
                        <a:solidFill>
                          <a:schemeClr val="tx1"/>
                        </a:solidFill>
                        <a:latin typeface="Times New Roman" panose="02020603050405020304" pitchFamily="18" charset="0"/>
                        <a:cs typeface="Times New Roman" panose="02020603050405020304" pitchFamily="18" charset="0"/>
                      </a:endParaRPr>
                    </a:p>
                  </a:txBody>
                  <a:tcPr marL="91481" marR="91481" marT="45727" marB="4572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04861">
                <a:tc>
                  <a:txBody>
                    <a:bodyPr/>
                    <a:lstStyle/>
                    <a:p>
                      <a:pPr algn="r"/>
                      <a:r>
                        <a:rPr lang="en-US" altLang="ko-KR" sz="1000" b="0" dirty="0">
                          <a:solidFill>
                            <a:schemeClr val="tx1"/>
                          </a:solidFill>
                          <a:latin typeface="Times New Roman" panose="02020603050405020304" pitchFamily="18" charset="0"/>
                          <a:cs typeface="Times New Roman" panose="02020603050405020304" pitchFamily="18" charset="0"/>
                        </a:rPr>
                        <a:t>2</a:t>
                      </a:r>
                      <a:endParaRPr lang="ko-KR" altLang="en-US" sz="1000" b="0" dirty="0">
                        <a:solidFill>
                          <a:schemeClr val="tx1"/>
                        </a:solidFill>
                        <a:latin typeface="Times New Roman" panose="02020603050405020304" pitchFamily="18" charset="0"/>
                        <a:cs typeface="Times New Roman" panose="02020603050405020304" pitchFamily="18" charset="0"/>
                      </a:endParaRPr>
                    </a:p>
                  </a:txBody>
                  <a:tcPr marL="91481" marR="91481" marT="45727" marB="45727">
                    <a:lnL w="12700" cap="flat" cmpd="sng" algn="ctr">
                      <a:noFill/>
                      <a:prstDash val="solid"/>
                      <a:round/>
                    </a:lnL>
                    <a:lnR w="12700" cap="flat" cmpd="sng" algn="ctr">
                      <a:solidFill>
                        <a:schemeClr val="tx1"/>
                      </a:solidFill>
                      <a:prstDash val="solid"/>
                      <a:round/>
                      <a:headEnd type="none" w="med" len="med"/>
                      <a:tailEnd type="none" w="med" len="med"/>
                    </a:lnR>
                    <a:lnT w="12700" cap="flat" cmpd="sng" algn="ctr">
                      <a:noFill/>
                      <a:prstDash val="solid"/>
                      <a:roun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ko-KR" altLang="en-US" sz="1000" b="0" dirty="0">
                        <a:solidFill>
                          <a:schemeClr val="tx1"/>
                        </a:solidFill>
                        <a:latin typeface="Times New Roman" panose="02020603050405020304" pitchFamily="18" charset="0"/>
                        <a:cs typeface="Times New Roman" panose="02020603050405020304" pitchFamily="18" charset="0"/>
                      </a:endParaRPr>
                    </a:p>
                  </a:txBody>
                  <a:tcPr marL="91481" marR="91481" marT="45727" marB="4572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04861">
                <a:tc>
                  <a:txBody>
                    <a:bodyPr/>
                    <a:lstStyle/>
                    <a:p>
                      <a:pPr algn="r"/>
                      <a:r>
                        <a:rPr lang="en-US" altLang="ko-KR" sz="1000" b="0" dirty="0">
                          <a:solidFill>
                            <a:schemeClr val="tx1"/>
                          </a:solidFill>
                          <a:latin typeface="Times New Roman" panose="02020603050405020304" pitchFamily="18" charset="0"/>
                          <a:cs typeface="Times New Roman" panose="02020603050405020304" pitchFamily="18" charset="0"/>
                        </a:rPr>
                        <a:t>3</a:t>
                      </a:r>
                      <a:endParaRPr lang="ko-KR" altLang="en-US" sz="1000" b="0" dirty="0">
                        <a:solidFill>
                          <a:schemeClr val="tx1"/>
                        </a:solidFill>
                        <a:latin typeface="Times New Roman" panose="02020603050405020304" pitchFamily="18" charset="0"/>
                        <a:cs typeface="Times New Roman" panose="02020603050405020304" pitchFamily="18" charset="0"/>
                      </a:endParaRPr>
                    </a:p>
                  </a:txBody>
                  <a:tcPr marL="91481" marR="91481" marT="45727" marB="45727">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ko-KR" sz="1000" b="0" dirty="0">
                          <a:solidFill>
                            <a:schemeClr val="tx1"/>
                          </a:solidFill>
                          <a:latin typeface="Times New Roman" panose="02020603050405020304" pitchFamily="18" charset="0"/>
                          <a:cs typeface="Times New Roman" panose="02020603050405020304" pitchFamily="18" charset="0"/>
                        </a:rPr>
                        <a:t>page 2</a:t>
                      </a:r>
                      <a:endParaRPr lang="ko-KR" altLang="en-US" sz="1000" b="0" dirty="0">
                        <a:solidFill>
                          <a:schemeClr val="tx1"/>
                        </a:solidFill>
                        <a:latin typeface="Times New Roman" panose="02020603050405020304" pitchFamily="18" charset="0"/>
                        <a:cs typeface="Times New Roman" panose="02020603050405020304" pitchFamily="18" charset="0"/>
                      </a:endParaRPr>
                    </a:p>
                  </a:txBody>
                  <a:tcPr marL="91481" marR="91481" marT="45727" marB="4572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304861">
                <a:tc>
                  <a:txBody>
                    <a:bodyPr/>
                    <a:lstStyle/>
                    <a:p>
                      <a:pPr algn="r"/>
                      <a:r>
                        <a:rPr lang="en-US" altLang="ko-KR" sz="1000" b="0" dirty="0">
                          <a:solidFill>
                            <a:schemeClr val="tx1"/>
                          </a:solidFill>
                          <a:latin typeface="Times New Roman" panose="02020603050405020304" pitchFamily="18" charset="0"/>
                          <a:cs typeface="Times New Roman" panose="02020603050405020304" pitchFamily="18" charset="0"/>
                        </a:rPr>
                        <a:t>4</a:t>
                      </a:r>
                      <a:endParaRPr lang="ko-KR" altLang="en-US" sz="1000" b="0" dirty="0">
                        <a:solidFill>
                          <a:schemeClr val="tx1"/>
                        </a:solidFill>
                        <a:latin typeface="Times New Roman" panose="02020603050405020304" pitchFamily="18" charset="0"/>
                        <a:cs typeface="Times New Roman" panose="02020603050405020304" pitchFamily="18" charset="0"/>
                      </a:endParaRPr>
                    </a:p>
                  </a:txBody>
                  <a:tcPr marL="91481" marR="91481" marT="45727" marB="45727">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000" b="0" dirty="0">
                          <a:solidFill>
                            <a:schemeClr val="tx1"/>
                          </a:solidFill>
                          <a:latin typeface="Times New Roman" panose="02020603050405020304" pitchFamily="18" charset="0"/>
                          <a:cs typeface="Times New Roman" panose="02020603050405020304" pitchFamily="18" charset="0"/>
                        </a:rPr>
                        <a:t>page 1</a:t>
                      </a:r>
                      <a:endParaRPr lang="ko-KR" altLang="en-US" sz="1000" b="0" dirty="0">
                        <a:solidFill>
                          <a:schemeClr val="tx1"/>
                        </a:solidFill>
                        <a:latin typeface="Times New Roman" panose="02020603050405020304" pitchFamily="18" charset="0"/>
                        <a:cs typeface="Times New Roman" panose="02020603050405020304" pitchFamily="18" charset="0"/>
                      </a:endParaRPr>
                    </a:p>
                  </a:txBody>
                  <a:tcPr marL="91481" marR="91481" marT="45727" marB="4572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304861">
                <a:tc>
                  <a:txBody>
                    <a:bodyPr/>
                    <a:lstStyle/>
                    <a:p>
                      <a:pPr algn="r"/>
                      <a:r>
                        <a:rPr lang="en-US" altLang="ko-KR" sz="1000" b="0" dirty="0">
                          <a:solidFill>
                            <a:schemeClr val="tx1"/>
                          </a:solidFill>
                          <a:latin typeface="Times New Roman" panose="02020603050405020304" pitchFamily="18" charset="0"/>
                          <a:cs typeface="Times New Roman" panose="02020603050405020304" pitchFamily="18" charset="0"/>
                        </a:rPr>
                        <a:t>5</a:t>
                      </a:r>
                      <a:endParaRPr lang="ko-KR" altLang="en-US" sz="1000" b="0" dirty="0">
                        <a:solidFill>
                          <a:schemeClr val="tx1"/>
                        </a:solidFill>
                        <a:latin typeface="Times New Roman" panose="02020603050405020304" pitchFamily="18" charset="0"/>
                        <a:cs typeface="Times New Roman" panose="02020603050405020304" pitchFamily="18" charset="0"/>
                      </a:endParaRPr>
                    </a:p>
                  </a:txBody>
                  <a:tcPr marL="91481" marR="91481" marT="45727" marB="45727">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ko-KR" altLang="en-US" sz="1000" b="0" dirty="0">
                        <a:solidFill>
                          <a:schemeClr val="tx1"/>
                        </a:solidFill>
                        <a:latin typeface="Times New Roman" panose="02020603050405020304" pitchFamily="18" charset="0"/>
                        <a:cs typeface="Times New Roman" panose="02020603050405020304" pitchFamily="18" charset="0"/>
                      </a:endParaRPr>
                    </a:p>
                  </a:txBody>
                  <a:tcPr marL="91481" marR="91481" marT="45727" marB="4572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r h="304861">
                <a:tc>
                  <a:txBody>
                    <a:bodyPr/>
                    <a:lstStyle/>
                    <a:p>
                      <a:pPr algn="r"/>
                      <a:r>
                        <a:rPr lang="en-US" altLang="ko-KR" sz="1000" b="0" dirty="0">
                          <a:solidFill>
                            <a:schemeClr val="tx1"/>
                          </a:solidFill>
                          <a:latin typeface="Times New Roman" panose="02020603050405020304" pitchFamily="18" charset="0"/>
                          <a:cs typeface="Times New Roman" panose="02020603050405020304" pitchFamily="18" charset="0"/>
                        </a:rPr>
                        <a:t>6</a:t>
                      </a:r>
                      <a:endParaRPr lang="ko-KR" altLang="en-US" sz="1000" b="0" dirty="0">
                        <a:solidFill>
                          <a:schemeClr val="tx1"/>
                        </a:solidFill>
                        <a:latin typeface="Times New Roman" panose="02020603050405020304" pitchFamily="18" charset="0"/>
                        <a:cs typeface="Times New Roman" panose="02020603050405020304" pitchFamily="18" charset="0"/>
                      </a:endParaRPr>
                    </a:p>
                  </a:txBody>
                  <a:tcPr marL="91481" marR="91481" marT="45727" marB="45727">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ko-KR" altLang="en-US" sz="1000" b="0" dirty="0">
                        <a:solidFill>
                          <a:schemeClr val="tx1"/>
                        </a:solidFill>
                        <a:latin typeface="Times New Roman" panose="02020603050405020304" pitchFamily="18" charset="0"/>
                        <a:cs typeface="Times New Roman" panose="02020603050405020304" pitchFamily="18" charset="0"/>
                      </a:endParaRPr>
                    </a:p>
                  </a:txBody>
                  <a:tcPr marL="91481" marR="91481" marT="45727" marB="4572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6"/>
                  </a:ext>
                </a:extLst>
              </a:tr>
              <a:tr h="304861">
                <a:tc>
                  <a:txBody>
                    <a:bodyPr/>
                    <a:lstStyle/>
                    <a:p>
                      <a:pPr algn="r"/>
                      <a:r>
                        <a:rPr lang="en-US" altLang="ko-KR" sz="1000" b="0" dirty="0">
                          <a:solidFill>
                            <a:schemeClr val="tx1"/>
                          </a:solidFill>
                          <a:latin typeface="Times New Roman" panose="02020603050405020304" pitchFamily="18" charset="0"/>
                          <a:cs typeface="Times New Roman" panose="02020603050405020304" pitchFamily="18" charset="0"/>
                        </a:rPr>
                        <a:t>7</a:t>
                      </a:r>
                      <a:endParaRPr lang="ko-KR" altLang="en-US" sz="1000" b="0" dirty="0">
                        <a:solidFill>
                          <a:schemeClr val="tx1"/>
                        </a:solidFill>
                        <a:latin typeface="Times New Roman" panose="02020603050405020304" pitchFamily="18" charset="0"/>
                        <a:cs typeface="Times New Roman" panose="02020603050405020304" pitchFamily="18" charset="0"/>
                      </a:endParaRPr>
                    </a:p>
                  </a:txBody>
                  <a:tcPr marL="91481" marR="91481" marT="45727" marB="45727">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ko-KR" sz="1000" b="0" dirty="0">
                          <a:solidFill>
                            <a:schemeClr val="tx1"/>
                          </a:solidFill>
                          <a:latin typeface="Times New Roman" panose="02020603050405020304" pitchFamily="18" charset="0"/>
                          <a:cs typeface="Times New Roman" panose="02020603050405020304" pitchFamily="18" charset="0"/>
                        </a:rPr>
                        <a:t>page 3</a:t>
                      </a:r>
                      <a:endParaRPr lang="ko-KR" altLang="en-US" sz="1000" b="0" dirty="0">
                        <a:solidFill>
                          <a:schemeClr val="tx1"/>
                        </a:solidFill>
                        <a:latin typeface="Times New Roman" panose="02020603050405020304" pitchFamily="18" charset="0"/>
                        <a:cs typeface="Times New Roman" panose="02020603050405020304" pitchFamily="18" charset="0"/>
                      </a:endParaRPr>
                    </a:p>
                  </a:txBody>
                  <a:tcPr marL="91481" marR="91481" marT="45727" marB="4572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7"/>
                  </a:ext>
                </a:extLst>
              </a:tr>
            </a:tbl>
          </a:graphicData>
        </a:graphic>
      </p:graphicFrame>
      <p:sp>
        <p:nvSpPr>
          <p:cNvPr id="23621" name="TextBox 10"/>
          <p:cNvSpPr txBox="1">
            <a:spLocks noChangeArrowheads="1"/>
          </p:cNvSpPr>
          <p:nvPr/>
        </p:nvSpPr>
        <p:spPr bwMode="auto">
          <a:xfrm>
            <a:off x="5884863" y="4575175"/>
            <a:ext cx="6731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90000"/>
              <a:buFont typeface="Wingdings 3" pitchFamily="18" charset="2"/>
              <a:buChar char=""/>
              <a:defRPr sz="3200">
                <a:solidFill>
                  <a:schemeClr val="tx1"/>
                </a:solidFill>
                <a:latin typeface="Tw Cen MT" pitchFamily="34" charset="0"/>
              </a:defRPr>
            </a:lvl1pPr>
            <a:lvl2pPr marL="742950" indent="-285750" eaLnBrk="0" hangingPunct="0">
              <a:spcBef>
                <a:spcPct val="20000"/>
              </a:spcBef>
              <a:buClr>
                <a:schemeClr val="accent2"/>
              </a:buClr>
              <a:buSzPct val="90000"/>
              <a:buFont typeface="Wingdings 3" pitchFamily="18" charset="2"/>
              <a:buChar char=""/>
              <a:defRPr sz="2800">
                <a:solidFill>
                  <a:schemeClr val="tx1"/>
                </a:solidFill>
                <a:latin typeface="Tw Cen MT" pitchFamily="34" charset="0"/>
              </a:defRPr>
            </a:lvl2pPr>
            <a:lvl3pPr marL="1143000" indent="-228600" eaLnBrk="0" hangingPunct="0">
              <a:spcBef>
                <a:spcPct val="20000"/>
              </a:spcBef>
              <a:buClr>
                <a:srgbClr val="9BBB59"/>
              </a:buClr>
              <a:buSzPct val="90000"/>
              <a:buFont typeface="Wingdings 3" pitchFamily="18" charset="2"/>
              <a:buChar char=""/>
              <a:defRPr sz="2400">
                <a:solidFill>
                  <a:schemeClr val="tx1"/>
                </a:solidFill>
                <a:latin typeface="Tw Cen MT" pitchFamily="34" charset="0"/>
              </a:defRPr>
            </a:lvl3pPr>
            <a:lvl4pPr marL="1600200" indent="-228600" eaLnBrk="0" hangingPunct="0">
              <a:spcBef>
                <a:spcPct val="20000"/>
              </a:spcBef>
              <a:buClr>
                <a:srgbClr val="8064A2"/>
              </a:buClr>
              <a:buSzPct val="90000"/>
              <a:buFont typeface="Wingdings 3" pitchFamily="18" charset="2"/>
              <a:buChar char=""/>
              <a:defRPr sz="2000">
                <a:solidFill>
                  <a:schemeClr val="tx1"/>
                </a:solidFill>
                <a:latin typeface="Tw Cen MT" pitchFamily="34" charset="0"/>
              </a:defRPr>
            </a:lvl4pPr>
            <a:lvl5pPr marL="2057400" indent="-228600" eaLnBrk="0" hangingPunct="0">
              <a:spcBef>
                <a:spcPct val="20000"/>
              </a:spcBef>
              <a:buClr>
                <a:srgbClr val="AA5E74"/>
              </a:buClr>
              <a:buSzPct val="90000"/>
              <a:buFont typeface="Wingdings 3" pitchFamily="18" charset="2"/>
              <a:buChar char=""/>
              <a:defRPr sz="2000">
                <a:solidFill>
                  <a:schemeClr val="tx1"/>
                </a:solidFill>
                <a:latin typeface="Tw Cen MT" pitchFamily="34" charset="0"/>
              </a:defRPr>
            </a:lvl5pPr>
            <a:lvl6pPr marL="2514600" indent="-228600" eaLnBrk="0" fontAlgn="base" hangingPunct="0">
              <a:spcBef>
                <a:spcPct val="20000"/>
              </a:spcBef>
              <a:spcAft>
                <a:spcPct val="0"/>
              </a:spcAft>
              <a:buClr>
                <a:srgbClr val="AA5E74"/>
              </a:buClr>
              <a:buSzPct val="90000"/>
              <a:buFont typeface="Wingdings 3" pitchFamily="18" charset="2"/>
              <a:buChar char=""/>
              <a:defRPr sz="2000">
                <a:solidFill>
                  <a:schemeClr val="tx1"/>
                </a:solidFill>
                <a:latin typeface="Tw Cen MT" pitchFamily="34" charset="0"/>
              </a:defRPr>
            </a:lvl6pPr>
            <a:lvl7pPr marL="2971800" indent="-228600" eaLnBrk="0" fontAlgn="base" hangingPunct="0">
              <a:spcBef>
                <a:spcPct val="20000"/>
              </a:spcBef>
              <a:spcAft>
                <a:spcPct val="0"/>
              </a:spcAft>
              <a:buClr>
                <a:srgbClr val="AA5E74"/>
              </a:buClr>
              <a:buSzPct val="90000"/>
              <a:buFont typeface="Wingdings 3" pitchFamily="18" charset="2"/>
              <a:buChar char=""/>
              <a:defRPr sz="2000">
                <a:solidFill>
                  <a:schemeClr val="tx1"/>
                </a:solidFill>
                <a:latin typeface="Tw Cen MT" pitchFamily="34" charset="0"/>
              </a:defRPr>
            </a:lvl7pPr>
            <a:lvl8pPr marL="3429000" indent="-228600" eaLnBrk="0" fontAlgn="base" hangingPunct="0">
              <a:spcBef>
                <a:spcPct val="20000"/>
              </a:spcBef>
              <a:spcAft>
                <a:spcPct val="0"/>
              </a:spcAft>
              <a:buClr>
                <a:srgbClr val="AA5E74"/>
              </a:buClr>
              <a:buSzPct val="90000"/>
              <a:buFont typeface="Wingdings 3" pitchFamily="18" charset="2"/>
              <a:buChar char=""/>
              <a:defRPr sz="2000">
                <a:solidFill>
                  <a:schemeClr val="tx1"/>
                </a:solidFill>
                <a:latin typeface="Tw Cen MT" pitchFamily="34" charset="0"/>
              </a:defRPr>
            </a:lvl8pPr>
            <a:lvl9pPr marL="3886200" indent="-228600" eaLnBrk="0" fontAlgn="base" hangingPunct="0">
              <a:spcBef>
                <a:spcPct val="20000"/>
              </a:spcBef>
              <a:spcAft>
                <a:spcPct val="0"/>
              </a:spcAft>
              <a:buClr>
                <a:srgbClr val="AA5E74"/>
              </a:buClr>
              <a:buSzPct val="90000"/>
              <a:buFont typeface="Wingdings 3" pitchFamily="18" charset="2"/>
              <a:buChar char=""/>
              <a:defRPr sz="2000">
                <a:solidFill>
                  <a:schemeClr val="tx1"/>
                </a:solidFill>
                <a:latin typeface="Tw Cen MT" pitchFamily="34" charset="0"/>
              </a:defRPr>
            </a:lvl9pPr>
          </a:lstStyle>
          <a:p>
            <a:pPr eaLnBrk="1" hangingPunct="1">
              <a:spcBef>
                <a:spcPct val="0"/>
              </a:spcBef>
              <a:buClrTx/>
              <a:buSzTx/>
              <a:buFontTx/>
              <a:buNone/>
            </a:pPr>
            <a:r>
              <a:rPr lang="en-US" altLang="ko-KR" sz="1000">
                <a:latin typeface="Times New Roman" pitchFamily="18" charset="0"/>
                <a:cs typeface="Times New Roman" pitchFamily="18" charset="0"/>
              </a:rPr>
              <a:t>physical</a:t>
            </a:r>
          </a:p>
          <a:p>
            <a:pPr eaLnBrk="1" hangingPunct="1">
              <a:spcBef>
                <a:spcPct val="0"/>
              </a:spcBef>
              <a:buClrTx/>
              <a:buSzTx/>
              <a:buFontTx/>
              <a:buNone/>
            </a:pPr>
            <a:r>
              <a:rPr lang="en-US" altLang="ko-KR" sz="1000">
                <a:latin typeface="Times New Roman" pitchFamily="18" charset="0"/>
                <a:cs typeface="Times New Roman" pitchFamily="18" charset="0"/>
              </a:rPr>
              <a:t>address</a:t>
            </a:r>
          </a:p>
        </p:txBody>
      </p:sp>
    </p:spTree>
    <p:extLst>
      <p:ext uri="{BB962C8B-B14F-4D97-AF65-F5344CB8AC3E}">
        <p14:creationId xmlns:p14="http://schemas.microsoft.com/office/powerpoint/2010/main" val="37896988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Pinned Memory</a:t>
            </a:r>
            <a:endParaRPr lang="ko-KR" altLang="en-US" dirty="0"/>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70560" y="1805781"/>
            <a:ext cx="7802880" cy="411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562954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Allocation of pinned host memory</a:t>
            </a:r>
            <a:endParaRPr lang="ko-KR" altLang="en-US" dirty="0"/>
          </a:p>
        </p:txBody>
      </p:sp>
      <p:sp>
        <p:nvSpPr>
          <p:cNvPr id="3" name="내용 개체 틀 2"/>
          <p:cNvSpPr>
            <a:spLocks noGrp="1"/>
          </p:cNvSpPr>
          <p:nvPr>
            <p:ph idx="1"/>
          </p:nvPr>
        </p:nvSpPr>
        <p:spPr/>
        <p:txBody>
          <a:bodyPr/>
          <a:lstStyle/>
          <a:p>
            <a:r>
              <a:rPr lang="en-US" altLang="ko-KR" dirty="0" err="1"/>
              <a:t>cudaError_t</a:t>
            </a:r>
            <a:r>
              <a:rPr lang="en-US" altLang="ko-KR" dirty="0"/>
              <a:t> </a:t>
            </a:r>
            <a:r>
              <a:rPr lang="en-US" altLang="ko-KR" dirty="0" err="1"/>
              <a:t>cudaMallocHost</a:t>
            </a:r>
            <a:r>
              <a:rPr lang="en-US" altLang="ko-KR" dirty="0"/>
              <a:t>(void **</a:t>
            </a:r>
            <a:r>
              <a:rPr lang="en-US" altLang="ko-KR" dirty="0" err="1"/>
              <a:t>devPtr,size_t</a:t>
            </a:r>
            <a:r>
              <a:rPr lang="en-US" altLang="ko-KR" dirty="0"/>
              <a:t> count);</a:t>
            </a:r>
          </a:p>
          <a:p>
            <a:r>
              <a:rPr lang="en-US" altLang="ko-KR" dirty="0"/>
              <a:t>Example:</a:t>
            </a:r>
          </a:p>
          <a:p>
            <a:pPr marL="0" indent="0">
              <a:buNone/>
            </a:pPr>
            <a:r>
              <a:rPr lang="en-US" altLang="ko-KR" dirty="0"/>
              <a:t>	</a:t>
            </a:r>
            <a:r>
              <a:rPr lang="en-US" altLang="ko-KR" sz="2000" dirty="0" err="1"/>
              <a:t>cudaError_t</a:t>
            </a:r>
            <a:r>
              <a:rPr lang="en-US" altLang="ko-KR" sz="2000" dirty="0"/>
              <a:t> status=</a:t>
            </a:r>
            <a:r>
              <a:rPr lang="en-US" altLang="ko-KR" sz="2000" dirty="0" err="1"/>
              <a:t>cudaMallocHost</a:t>
            </a:r>
            <a:r>
              <a:rPr lang="en-US" altLang="ko-KR" sz="2000" dirty="0"/>
              <a:t>((void**))&amp;</a:t>
            </a:r>
            <a:r>
              <a:rPr lang="en-US" altLang="ko-KR" sz="2000" dirty="0" err="1"/>
              <a:t>h_aPinned,bytes</a:t>
            </a:r>
            <a:r>
              <a:rPr lang="en-US" altLang="ko-KR" sz="2000" dirty="0"/>
              <a:t>);</a:t>
            </a:r>
          </a:p>
          <a:p>
            <a:pPr marL="0" indent="0">
              <a:buNone/>
            </a:pPr>
            <a:r>
              <a:rPr lang="en-US" altLang="ko-KR" sz="2000" dirty="0"/>
              <a:t>	if(status !=</a:t>
            </a:r>
            <a:r>
              <a:rPr lang="en-US" altLang="ko-KR" sz="2000" dirty="0" err="1"/>
              <a:t>cudaSuccess</a:t>
            </a:r>
            <a:r>
              <a:rPr lang="en-US" altLang="ko-KR" sz="2000" dirty="0"/>
              <a:t>){</a:t>
            </a:r>
          </a:p>
          <a:p>
            <a:pPr marL="0" indent="0">
              <a:buNone/>
            </a:pPr>
            <a:r>
              <a:rPr lang="en-US" altLang="ko-KR" sz="2000" dirty="0"/>
              <a:t>		</a:t>
            </a:r>
            <a:r>
              <a:rPr lang="en-US" altLang="ko-KR" sz="2000" dirty="0" err="1"/>
              <a:t>fprint</a:t>
            </a:r>
            <a:r>
              <a:rPr lang="en-US" altLang="ko-KR" sz="2000" dirty="0"/>
              <a:t>(</a:t>
            </a:r>
            <a:r>
              <a:rPr lang="en-US" altLang="ko-KR" sz="2000" dirty="0" err="1"/>
              <a:t>stderr</a:t>
            </a:r>
            <a:r>
              <a:rPr lang="en-US" altLang="ko-KR" sz="2000" dirty="0"/>
              <a:t>,”Error returned from pinned host memory 			allocation\n”);</a:t>
            </a:r>
          </a:p>
          <a:p>
            <a:pPr marL="0" indent="0">
              <a:buNone/>
            </a:pPr>
            <a:r>
              <a:rPr lang="en-US" altLang="ko-KR" sz="2000" dirty="0"/>
              <a:t>		exit(1);}</a:t>
            </a:r>
          </a:p>
          <a:p>
            <a:pPr marL="0" indent="0">
              <a:buNone/>
            </a:pPr>
            <a:endParaRPr lang="en-US" altLang="ko-KR" sz="2000" dirty="0"/>
          </a:p>
          <a:p>
            <a:pPr marL="0" indent="0">
              <a:buNone/>
            </a:pPr>
            <a:r>
              <a:rPr lang="en-US" altLang="ko-KR" sz="2000" dirty="0"/>
              <a:t>	//pinned memory release</a:t>
            </a:r>
          </a:p>
          <a:p>
            <a:pPr marL="0" indent="0">
              <a:buNone/>
            </a:pPr>
            <a:r>
              <a:rPr lang="en-US" altLang="ko-KR" sz="2000" dirty="0"/>
              <a:t>	</a:t>
            </a:r>
            <a:r>
              <a:rPr lang="en-US" altLang="ko-KR" sz="2000" dirty="0" err="1"/>
              <a:t>cudaError_t</a:t>
            </a:r>
            <a:r>
              <a:rPr lang="en-US" altLang="ko-KR" sz="2000" dirty="0"/>
              <a:t> </a:t>
            </a:r>
            <a:r>
              <a:rPr lang="en-US" altLang="ko-KR" sz="2000" dirty="0" err="1"/>
              <a:t>cudaFreeHost</a:t>
            </a:r>
            <a:r>
              <a:rPr lang="en-US" altLang="ko-KR" sz="2000" dirty="0"/>
              <a:t>(void *</a:t>
            </a:r>
            <a:r>
              <a:rPr lang="en-US" altLang="ko-KR" sz="2000" dirty="0" err="1"/>
              <a:t>ptr</a:t>
            </a:r>
            <a:r>
              <a:rPr lang="en-US" altLang="ko-KR" sz="2000" dirty="0"/>
              <a:t>);</a:t>
            </a:r>
          </a:p>
          <a:p>
            <a:pPr marL="0" indent="0">
              <a:buNone/>
            </a:pPr>
            <a:endParaRPr lang="ko-KR" altLang="en-US" dirty="0"/>
          </a:p>
        </p:txBody>
      </p:sp>
    </p:spTree>
    <p:extLst>
      <p:ext uri="{BB962C8B-B14F-4D97-AF65-F5344CB8AC3E}">
        <p14:creationId xmlns:p14="http://schemas.microsoft.com/office/powerpoint/2010/main" val="28296287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performance</a:t>
            </a:r>
            <a:endParaRPr lang="ko-KR" altLang="en-US" dirty="0"/>
          </a:p>
        </p:txBody>
      </p:sp>
      <p:pic>
        <p:nvPicPr>
          <p:cNvPr id="2050" name="Picture 2" descr="F:\memTransfer.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71600" y="2060848"/>
            <a:ext cx="7279070" cy="1296144"/>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F:\pinMemTransfer.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3608" y="4149080"/>
            <a:ext cx="7258406" cy="115212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971600" y="1556792"/>
            <a:ext cx="2664296" cy="369332"/>
          </a:xfrm>
          <a:prstGeom prst="rect">
            <a:avLst/>
          </a:prstGeom>
          <a:noFill/>
        </p:spPr>
        <p:txBody>
          <a:bodyPr wrap="square" rtlCol="0">
            <a:spAutoFit/>
          </a:bodyPr>
          <a:lstStyle/>
          <a:p>
            <a:r>
              <a:rPr lang="en-US" altLang="ko-KR" dirty="0" err="1">
                <a:latin typeface="+mn-lt"/>
              </a:rPr>
              <a:t>memTransfe</a:t>
            </a:r>
            <a:r>
              <a:rPr lang="en-US" altLang="ko-KR" dirty="0" err="1"/>
              <a:t>r</a:t>
            </a:r>
            <a:endParaRPr lang="ko-KR" altLang="en-US" dirty="0"/>
          </a:p>
        </p:txBody>
      </p:sp>
      <p:sp>
        <p:nvSpPr>
          <p:cNvPr id="7" name="TextBox 6"/>
          <p:cNvSpPr txBox="1"/>
          <p:nvPr/>
        </p:nvSpPr>
        <p:spPr>
          <a:xfrm>
            <a:off x="1043608" y="3789040"/>
            <a:ext cx="2520280" cy="369332"/>
          </a:xfrm>
          <a:prstGeom prst="rect">
            <a:avLst/>
          </a:prstGeom>
          <a:noFill/>
        </p:spPr>
        <p:txBody>
          <a:bodyPr wrap="square" rtlCol="0">
            <a:spAutoFit/>
          </a:bodyPr>
          <a:lstStyle/>
          <a:p>
            <a:r>
              <a:rPr lang="en-US" altLang="ko-KR" dirty="0" err="1">
                <a:latin typeface="+mn-lt"/>
              </a:rPr>
              <a:t>pinMemTransfer</a:t>
            </a:r>
            <a:endParaRPr lang="ko-KR" altLang="en-US" dirty="0">
              <a:latin typeface="+mn-lt"/>
            </a:endParaRPr>
          </a:p>
        </p:txBody>
      </p:sp>
    </p:spTree>
    <p:extLst>
      <p:ext uri="{BB962C8B-B14F-4D97-AF65-F5344CB8AC3E}">
        <p14:creationId xmlns:p14="http://schemas.microsoft.com/office/powerpoint/2010/main" val="918701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내용 개체 틀 3"/>
          <p:cNvPicPr>
            <a:picLocks noGrp="1" noChangeAspect="1"/>
          </p:cNvPicPr>
          <p:nvPr>
            <p:ph idx="1"/>
          </p:nvPr>
        </p:nvPicPr>
        <p:blipFill rotWithShape="1">
          <a:blip r:embed="rId2"/>
          <a:srcRect l="64000" t="7918" r="19376" b="10883"/>
          <a:stretch/>
        </p:blipFill>
        <p:spPr>
          <a:xfrm>
            <a:off x="2195736" y="692696"/>
            <a:ext cx="3888432" cy="5934975"/>
          </a:xfrm>
          <a:prstGeom prst="rect">
            <a:avLst/>
          </a:prstGeom>
        </p:spPr>
      </p:pic>
    </p:spTree>
    <p:extLst>
      <p:ext uri="{BB962C8B-B14F-4D97-AF65-F5344CB8AC3E}">
        <p14:creationId xmlns:p14="http://schemas.microsoft.com/office/powerpoint/2010/main" val="28069840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sz="3600" dirty="0"/>
              <a:t>Zero-Copy Memory</a:t>
            </a:r>
            <a:endParaRPr lang="ko-KR" altLang="en-US" sz="3600" dirty="0"/>
          </a:p>
        </p:txBody>
      </p:sp>
      <p:sp>
        <p:nvSpPr>
          <p:cNvPr id="3" name="내용 개체 틀 2"/>
          <p:cNvSpPr>
            <a:spLocks noGrp="1"/>
          </p:cNvSpPr>
          <p:nvPr>
            <p:ph idx="1"/>
          </p:nvPr>
        </p:nvSpPr>
        <p:spPr>
          <a:xfrm>
            <a:off x="467544" y="1844824"/>
            <a:ext cx="8229600" cy="4525963"/>
          </a:xfrm>
        </p:spPr>
        <p:txBody>
          <a:bodyPr/>
          <a:lstStyle/>
          <a:p>
            <a:pPr marL="0" indent="0">
              <a:buNone/>
            </a:pPr>
            <a:r>
              <a:rPr lang="en-US" altLang="ko-KR" dirty="0"/>
              <a:t>Between a host and the device,</a:t>
            </a:r>
          </a:p>
          <a:p>
            <a:r>
              <a:rPr lang="en-US" altLang="ko-KR" dirty="0"/>
              <a:t>Host cannot directly access device variables,</a:t>
            </a:r>
          </a:p>
          <a:p>
            <a:r>
              <a:rPr lang="en-US" altLang="ko-KR" dirty="0"/>
              <a:t>The device cannot directly access host variables.</a:t>
            </a:r>
          </a:p>
          <a:p>
            <a:pPr marL="0" indent="0">
              <a:buNone/>
            </a:pPr>
            <a:r>
              <a:rPr lang="en-US" altLang="ko-KR" dirty="0"/>
              <a:t>In Zero-Copy Memory,</a:t>
            </a:r>
          </a:p>
          <a:p>
            <a:r>
              <a:rPr lang="en-US" altLang="ko-KR" dirty="0"/>
              <a:t>They provide ‘zero-copy memory’, and both the host and device can access it.</a:t>
            </a:r>
            <a:endParaRPr lang="ko-KR" altLang="en-US" dirty="0"/>
          </a:p>
        </p:txBody>
      </p:sp>
    </p:spTree>
    <p:extLst>
      <p:ext uri="{BB962C8B-B14F-4D97-AF65-F5344CB8AC3E}">
        <p14:creationId xmlns:p14="http://schemas.microsoft.com/office/powerpoint/2010/main" val="192805009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Zero-Copy Memory</a:t>
            </a:r>
            <a:endParaRPr lang="ko-KR" altLang="en-US" dirty="0"/>
          </a:p>
        </p:txBody>
      </p:sp>
      <p:sp>
        <p:nvSpPr>
          <p:cNvPr id="3" name="내용 개체 틀 2"/>
          <p:cNvSpPr>
            <a:spLocks noGrp="1"/>
          </p:cNvSpPr>
          <p:nvPr>
            <p:ph idx="1"/>
          </p:nvPr>
        </p:nvSpPr>
        <p:spPr/>
        <p:txBody>
          <a:bodyPr/>
          <a:lstStyle/>
          <a:p>
            <a:r>
              <a:rPr lang="en-US" altLang="ko-KR" dirty="0"/>
              <a:t>The  host memory can be used  when there is insufficient device memory,</a:t>
            </a:r>
          </a:p>
          <a:p>
            <a:r>
              <a:rPr lang="en-US" altLang="ko-KR" dirty="0"/>
              <a:t>Explicit data transfer is not necessary  between the host and device,</a:t>
            </a:r>
          </a:p>
          <a:p>
            <a:r>
              <a:rPr lang="en-US" altLang="ko-KR" dirty="0"/>
              <a:t>Zero-copy memory is pinned(non-</a:t>
            </a:r>
            <a:r>
              <a:rPr lang="en-US" altLang="ko-KR" dirty="0" err="1"/>
              <a:t>pageable</a:t>
            </a:r>
            <a:r>
              <a:rPr lang="en-US" altLang="ko-KR" dirty="0"/>
              <a:t>)memory that is mapped into device address space.</a:t>
            </a:r>
          </a:p>
          <a:p>
            <a:endParaRPr lang="ko-KR" altLang="en-US" sz="2800" dirty="0"/>
          </a:p>
        </p:txBody>
      </p:sp>
    </p:spTree>
    <p:extLst>
      <p:ext uri="{BB962C8B-B14F-4D97-AF65-F5344CB8AC3E}">
        <p14:creationId xmlns:p14="http://schemas.microsoft.com/office/powerpoint/2010/main" val="393156025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Zero-Copy Memory</a:t>
            </a:r>
            <a:endParaRPr lang="ko-KR" altLang="en-US" dirty="0"/>
          </a:p>
        </p:txBody>
      </p:sp>
      <p:sp>
        <p:nvSpPr>
          <p:cNvPr id="3" name="내용 개체 틀 2"/>
          <p:cNvSpPr>
            <a:spLocks noGrp="1"/>
          </p:cNvSpPr>
          <p:nvPr>
            <p:ph idx="1"/>
          </p:nvPr>
        </p:nvSpPr>
        <p:spPr>
          <a:xfrm>
            <a:off x="457200" y="1600200"/>
            <a:ext cx="8229600" cy="5257800"/>
          </a:xfrm>
        </p:spPr>
        <p:txBody>
          <a:bodyPr/>
          <a:lstStyle/>
          <a:p>
            <a:r>
              <a:rPr lang="en-US" altLang="ko-KR" sz="2800" b="1" dirty="0" err="1"/>
              <a:t>cudaError_t</a:t>
            </a:r>
            <a:r>
              <a:rPr lang="en-US" altLang="ko-KR" sz="2800" b="1" dirty="0"/>
              <a:t> </a:t>
            </a:r>
            <a:r>
              <a:rPr lang="en-US" altLang="ko-KR" sz="2800" b="1" dirty="0" err="1"/>
              <a:t>cudaHostAlloc</a:t>
            </a:r>
            <a:r>
              <a:rPr lang="en-US" altLang="ko-KR" sz="2800" b="1" dirty="0"/>
              <a:t>(void **</a:t>
            </a:r>
            <a:r>
              <a:rPr lang="en-US" altLang="ko-KR" sz="2800" b="1" dirty="0" err="1"/>
              <a:t>pHost</a:t>
            </a:r>
            <a:r>
              <a:rPr lang="en-US" altLang="ko-KR" sz="2800" b="1" dirty="0"/>
              <a:t>, </a:t>
            </a:r>
            <a:r>
              <a:rPr lang="en-US" altLang="ko-KR" sz="2800" b="1" dirty="0" err="1"/>
              <a:t>size_t</a:t>
            </a:r>
            <a:r>
              <a:rPr lang="en-US" altLang="ko-KR" sz="2800" b="1" dirty="0"/>
              <a:t> count, unsigned  </a:t>
            </a:r>
            <a:r>
              <a:rPr lang="en-US" altLang="ko-KR" sz="2800" b="1" dirty="0" err="1">
                <a:solidFill>
                  <a:srgbClr val="FF0000"/>
                </a:solidFill>
              </a:rPr>
              <a:t>int</a:t>
            </a:r>
            <a:r>
              <a:rPr lang="en-US" altLang="ko-KR" sz="2800" b="1" dirty="0">
                <a:solidFill>
                  <a:srgbClr val="FF0000"/>
                </a:solidFill>
              </a:rPr>
              <a:t> flags</a:t>
            </a:r>
            <a:r>
              <a:rPr lang="en-US" altLang="ko-KR" sz="2800" b="1" dirty="0"/>
              <a:t>); </a:t>
            </a:r>
            <a:r>
              <a:rPr lang="en-US" altLang="ko-KR" sz="2800" dirty="0"/>
              <a:t>//</a:t>
            </a:r>
            <a:r>
              <a:rPr lang="en-US" altLang="ko-KR" sz="2800" dirty="0" err="1"/>
              <a:t>Alocates</a:t>
            </a:r>
            <a:r>
              <a:rPr lang="en-US" altLang="ko-KR" sz="2800" dirty="0"/>
              <a:t> ‘</a:t>
            </a:r>
            <a:r>
              <a:rPr lang="en-US" altLang="ko-KR" sz="2800" dirty="0" err="1"/>
              <a:t>count’bytes</a:t>
            </a:r>
            <a:r>
              <a:rPr lang="en-US" altLang="ko-KR" sz="2800" dirty="0"/>
              <a:t> of host memory that is page-locked and accessible to the device. the access speed is very slow because it use the </a:t>
            </a:r>
            <a:r>
              <a:rPr lang="en-US" altLang="ko-KR" sz="2800" dirty="0" err="1"/>
              <a:t>pcie</a:t>
            </a:r>
            <a:r>
              <a:rPr lang="en-US" altLang="ko-KR" sz="2800" dirty="0"/>
              <a:t> (the bandwidth of </a:t>
            </a:r>
            <a:r>
              <a:rPr lang="en-US" altLang="ko-KR" sz="2800" dirty="0" err="1"/>
              <a:t>pcie</a:t>
            </a:r>
            <a:r>
              <a:rPr lang="en-US" altLang="ko-KR" sz="2800" dirty="0"/>
              <a:t> is very slow than any device memory)</a:t>
            </a:r>
          </a:p>
          <a:p>
            <a:pPr marL="0" indent="0">
              <a:buNone/>
            </a:pPr>
            <a:r>
              <a:rPr lang="en-US" altLang="ko-KR" sz="2800" dirty="0"/>
              <a:t>   </a:t>
            </a:r>
            <a:r>
              <a:rPr lang="en-US" altLang="ko-KR" sz="2800" dirty="0">
                <a:solidFill>
                  <a:srgbClr val="FF0000"/>
                </a:solidFill>
              </a:rPr>
              <a:t>flags : </a:t>
            </a:r>
          </a:p>
          <a:p>
            <a:pPr marL="514350" indent="-514350">
              <a:buFont typeface="+mj-lt"/>
              <a:buAutoNum type="arabicPeriod"/>
            </a:pPr>
            <a:r>
              <a:rPr lang="en-US" altLang="ko-KR" sz="2000" dirty="0" err="1">
                <a:solidFill>
                  <a:srgbClr val="FF0000"/>
                </a:solidFill>
              </a:rPr>
              <a:t>cudaHostAllocDefault</a:t>
            </a:r>
            <a:r>
              <a:rPr lang="en-US" altLang="ko-KR" sz="2000" dirty="0">
                <a:solidFill>
                  <a:srgbClr val="FF0000"/>
                </a:solidFill>
              </a:rPr>
              <a:t> </a:t>
            </a:r>
          </a:p>
          <a:p>
            <a:pPr marL="514350" indent="-514350">
              <a:buFont typeface="+mj-lt"/>
              <a:buAutoNum type="arabicPeriod"/>
            </a:pPr>
            <a:r>
              <a:rPr lang="en-US" altLang="ko-KR" sz="2000" dirty="0" err="1">
                <a:solidFill>
                  <a:srgbClr val="FF0000"/>
                </a:solidFill>
              </a:rPr>
              <a:t>cudaHostAllocPortable</a:t>
            </a:r>
            <a:r>
              <a:rPr lang="en-US" altLang="ko-KR" sz="2000" dirty="0">
                <a:solidFill>
                  <a:srgbClr val="FF0000"/>
                </a:solidFill>
              </a:rPr>
              <a:t> : </a:t>
            </a:r>
          </a:p>
          <a:p>
            <a:pPr marL="514350" indent="-514350">
              <a:buFont typeface="+mj-lt"/>
              <a:buAutoNum type="arabicPeriod"/>
            </a:pPr>
            <a:r>
              <a:rPr lang="en-US" altLang="ko-KR" sz="2000" dirty="0" err="1">
                <a:solidFill>
                  <a:srgbClr val="FF0000"/>
                </a:solidFill>
              </a:rPr>
              <a:t>cudaHostAllocWriteCombined</a:t>
            </a:r>
            <a:endParaRPr lang="en-US" altLang="ko-KR" sz="2000" dirty="0">
              <a:solidFill>
                <a:srgbClr val="FF0000"/>
              </a:solidFill>
            </a:endParaRPr>
          </a:p>
          <a:p>
            <a:pPr marL="514350" indent="-514350">
              <a:buFont typeface="+mj-lt"/>
              <a:buAutoNum type="arabicPeriod"/>
            </a:pPr>
            <a:r>
              <a:rPr lang="en-US" altLang="ko-KR" sz="2000" dirty="0" err="1">
                <a:solidFill>
                  <a:srgbClr val="FF0000"/>
                </a:solidFill>
              </a:rPr>
              <a:t>cudaHostAllocMapped</a:t>
            </a:r>
            <a:r>
              <a:rPr lang="en-US" altLang="ko-KR" sz="2000" dirty="0">
                <a:solidFill>
                  <a:srgbClr val="FF0000"/>
                </a:solidFill>
              </a:rPr>
              <a:t> : returns host memory that is mapped into device address space.</a:t>
            </a:r>
          </a:p>
          <a:p>
            <a:pPr marL="514350" indent="-514350">
              <a:buFont typeface="+mj-lt"/>
              <a:buAutoNum type="arabicPeriod"/>
            </a:pPr>
            <a:endParaRPr lang="en-US" altLang="ko-KR" sz="2000" dirty="0">
              <a:solidFill>
                <a:srgbClr val="FF0000"/>
              </a:solidFill>
            </a:endParaRPr>
          </a:p>
          <a:p>
            <a:pPr marL="0" indent="0">
              <a:buNone/>
            </a:pPr>
            <a:endParaRPr lang="en-US" altLang="ko-KR" sz="2800" dirty="0">
              <a:solidFill>
                <a:srgbClr val="FF0000"/>
              </a:solidFill>
            </a:endParaRPr>
          </a:p>
          <a:p>
            <a:endParaRPr lang="ko-KR" altLang="en-US" sz="2400" dirty="0"/>
          </a:p>
        </p:txBody>
      </p:sp>
    </p:spTree>
    <p:extLst>
      <p:ext uri="{BB962C8B-B14F-4D97-AF65-F5344CB8AC3E}">
        <p14:creationId xmlns:p14="http://schemas.microsoft.com/office/powerpoint/2010/main" val="13035653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Zero-Copy Memory</a:t>
            </a:r>
            <a:endParaRPr lang="ko-KR" altLang="en-US" dirty="0"/>
          </a:p>
        </p:txBody>
      </p:sp>
      <p:sp>
        <p:nvSpPr>
          <p:cNvPr id="3" name="내용 개체 틀 2"/>
          <p:cNvSpPr>
            <a:spLocks noGrp="1"/>
          </p:cNvSpPr>
          <p:nvPr>
            <p:ph idx="1"/>
          </p:nvPr>
        </p:nvSpPr>
        <p:spPr/>
        <p:txBody>
          <a:bodyPr/>
          <a:lstStyle/>
          <a:p>
            <a:pPr marL="0" indent="0">
              <a:buNone/>
            </a:pPr>
            <a:r>
              <a:rPr lang="en-US" altLang="ko-KR" sz="2400" dirty="0"/>
              <a:t>__global__ void </a:t>
            </a:r>
            <a:r>
              <a:rPr lang="en-US" altLang="ko-KR" sz="2400" dirty="0" err="1"/>
              <a:t>sumArraysZeroCopy</a:t>
            </a:r>
            <a:r>
              <a:rPr lang="en-US" altLang="ko-KR" sz="2400" dirty="0"/>
              <a:t>(float *A, float *B, float *C, </a:t>
            </a:r>
            <a:r>
              <a:rPr lang="en-US" altLang="ko-KR" sz="2400" dirty="0" err="1"/>
              <a:t>const</a:t>
            </a:r>
            <a:r>
              <a:rPr lang="en-US" altLang="ko-KR" sz="2400" dirty="0"/>
              <a:t> </a:t>
            </a:r>
            <a:r>
              <a:rPr lang="en-US" altLang="ko-KR" sz="2400" dirty="0" err="1"/>
              <a:t>int</a:t>
            </a:r>
            <a:r>
              <a:rPr lang="en-US" altLang="ko-KR" sz="2400" dirty="0"/>
              <a:t> N){</a:t>
            </a:r>
          </a:p>
          <a:p>
            <a:pPr marL="0" indent="0">
              <a:buNone/>
            </a:pPr>
            <a:r>
              <a:rPr lang="en-US" altLang="ko-KR" sz="2400" dirty="0"/>
              <a:t>	</a:t>
            </a:r>
            <a:r>
              <a:rPr lang="en-US" altLang="ko-KR" sz="2400" dirty="0" err="1"/>
              <a:t>int</a:t>
            </a:r>
            <a:r>
              <a:rPr lang="en-US" altLang="ko-KR" sz="2400" dirty="0"/>
              <a:t> </a:t>
            </a:r>
            <a:r>
              <a:rPr lang="en-US" altLang="ko-KR" sz="2400" dirty="0" err="1"/>
              <a:t>i</a:t>
            </a:r>
            <a:r>
              <a:rPr lang="en-US" altLang="ko-KR" sz="2400" dirty="0"/>
              <a:t>=</a:t>
            </a:r>
            <a:r>
              <a:rPr lang="en-US" altLang="ko-KR" sz="2400" dirty="0" err="1"/>
              <a:t>blockIdx.x</a:t>
            </a:r>
            <a:r>
              <a:rPr lang="en-US" altLang="ko-KR" sz="2400" dirty="0"/>
              <a:t> * </a:t>
            </a:r>
            <a:r>
              <a:rPr lang="en-US" altLang="ko-KR" sz="2400" dirty="0" err="1"/>
              <a:t>blockDim.x</a:t>
            </a:r>
            <a:r>
              <a:rPr lang="en-US" altLang="ko-KR" sz="2400" dirty="0"/>
              <a:t> + </a:t>
            </a:r>
            <a:r>
              <a:rPr lang="en-US" altLang="ko-KR" sz="2400" dirty="0" err="1"/>
              <a:t>threadIdx.x</a:t>
            </a:r>
            <a:r>
              <a:rPr lang="en-US" altLang="ko-KR" sz="2400" dirty="0"/>
              <a:t>;</a:t>
            </a:r>
          </a:p>
          <a:p>
            <a:pPr marL="0" indent="0">
              <a:buNone/>
            </a:pPr>
            <a:r>
              <a:rPr lang="en-US" altLang="ko-KR" sz="2400" dirty="0"/>
              <a:t>	if( </a:t>
            </a:r>
            <a:r>
              <a:rPr lang="en-US" altLang="ko-KR" sz="2400" dirty="0" err="1"/>
              <a:t>i</a:t>
            </a:r>
            <a:r>
              <a:rPr lang="en-US" altLang="ko-KR" sz="2400" dirty="0"/>
              <a:t>&lt;N) C[</a:t>
            </a:r>
            <a:r>
              <a:rPr lang="en-US" altLang="ko-KR" sz="2400" dirty="0" err="1"/>
              <a:t>i</a:t>
            </a:r>
            <a:r>
              <a:rPr lang="en-US" altLang="ko-KR" sz="2400" dirty="0"/>
              <a:t>] = A[</a:t>
            </a:r>
            <a:r>
              <a:rPr lang="en-US" altLang="ko-KR" sz="2400" dirty="0" err="1"/>
              <a:t>i</a:t>
            </a:r>
            <a:r>
              <a:rPr lang="en-US" altLang="ko-KR" sz="2400" dirty="0"/>
              <a:t>] + B[</a:t>
            </a:r>
            <a:r>
              <a:rPr lang="en-US" altLang="ko-KR" sz="2400" dirty="0" err="1"/>
              <a:t>i</a:t>
            </a:r>
            <a:r>
              <a:rPr lang="en-US" altLang="ko-KR" sz="2400" dirty="0"/>
              <a:t>];</a:t>
            </a:r>
          </a:p>
          <a:p>
            <a:pPr marL="0" indent="0">
              <a:buNone/>
            </a:pPr>
            <a:r>
              <a:rPr lang="en-US" altLang="ko-KR" sz="2400" dirty="0"/>
              <a:t>}</a:t>
            </a:r>
          </a:p>
          <a:p>
            <a:pPr marL="0" indent="0">
              <a:buNone/>
            </a:pPr>
            <a:r>
              <a:rPr lang="en-US" altLang="ko-KR" sz="2400" dirty="0"/>
              <a:t>//Allocate A,B as zero-copy memory and C in device memory.</a:t>
            </a:r>
            <a:endParaRPr lang="ko-KR" altLang="en-US" sz="2400" dirty="0"/>
          </a:p>
        </p:txBody>
      </p:sp>
    </p:spTree>
    <p:extLst>
      <p:ext uri="{BB962C8B-B14F-4D97-AF65-F5344CB8AC3E}">
        <p14:creationId xmlns:p14="http://schemas.microsoft.com/office/powerpoint/2010/main" val="78012640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Zero-Copy Memory</a:t>
            </a:r>
            <a:endParaRPr lang="ko-KR" altLang="en-US" dirty="0"/>
          </a:p>
        </p:txBody>
      </p:sp>
      <p:pic>
        <p:nvPicPr>
          <p:cNvPr id="3075" name="Picture 3" descr="F:\sumZerocpy.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8" y="2636912"/>
            <a:ext cx="6203950" cy="112395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F:\sumZerocpy2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3648" y="4797152"/>
            <a:ext cx="6184900" cy="1098550"/>
          </a:xfrm>
          <a:prstGeom prst="rect">
            <a:avLst/>
          </a:prstGeom>
          <a:noFill/>
          <a:extLst>
            <a:ext uri="{909E8E84-426E-40DD-AFC4-6F175D3DCCD1}">
              <a14:hiddenFill xmlns:a14="http://schemas.microsoft.com/office/drawing/2010/main">
                <a:solidFill>
                  <a:srgbClr val="FFFFFF"/>
                </a:solidFill>
              </a14:hiddenFill>
            </a:ext>
          </a:extLst>
        </p:spPr>
      </p:pic>
      <p:sp>
        <p:nvSpPr>
          <p:cNvPr id="3" name="타원 2"/>
          <p:cNvSpPr/>
          <p:nvPr/>
        </p:nvSpPr>
        <p:spPr>
          <a:xfrm>
            <a:off x="4067944" y="2636912"/>
            <a:ext cx="648072" cy="28803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타원 5"/>
          <p:cNvSpPr/>
          <p:nvPr/>
        </p:nvSpPr>
        <p:spPr>
          <a:xfrm>
            <a:off x="4283968" y="4797152"/>
            <a:ext cx="648072" cy="28803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284308993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Issues of Zero-Copy Memory</a:t>
            </a:r>
            <a:endParaRPr lang="ko-KR" altLang="en-US" dirty="0"/>
          </a:p>
        </p:txBody>
      </p:sp>
      <p:sp>
        <p:nvSpPr>
          <p:cNvPr id="3" name="내용 개체 틀 2"/>
          <p:cNvSpPr>
            <a:spLocks noGrp="1"/>
          </p:cNvSpPr>
          <p:nvPr>
            <p:ph idx="1"/>
          </p:nvPr>
        </p:nvSpPr>
        <p:spPr/>
        <p:txBody>
          <a:bodyPr/>
          <a:lstStyle/>
          <a:p>
            <a:r>
              <a:rPr lang="en-US" altLang="ko-KR" dirty="0"/>
              <a:t>It</a:t>
            </a:r>
            <a:r>
              <a:rPr lang="ko-KR" altLang="en-US" dirty="0"/>
              <a:t> </a:t>
            </a:r>
            <a:r>
              <a:rPr lang="en-US" altLang="ko-KR" dirty="0"/>
              <a:t>simplifies programming.</a:t>
            </a:r>
          </a:p>
          <a:p>
            <a:r>
              <a:rPr lang="en-US" altLang="ko-KR" dirty="0"/>
              <a:t>For large data set shared by CPU and GPU that are connected by </a:t>
            </a:r>
            <a:r>
              <a:rPr lang="en-US" altLang="ko-KR" dirty="0" err="1"/>
              <a:t>PCIe</a:t>
            </a:r>
            <a:r>
              <a:rPr lang="en-US" altLang="ko-KR" dirty="0"/>
              <a:t> bus, it would be a poor choice.</a:t>
            </a:r>
          </a:p>
          <a:p>
            <a:r>
              <a:rPr lang="en-US" altLang="ko-KR" dirty="0"/>
              <a:t>There could be </a:t>
            </a:r>
            <a:r>
              <a:rPr lang="en-US" altLang="ko-KR" dirty="0">
                <a:solidFill>
                  <a:srgbClr val="FF0000"/>
                </a:solidFill>
              </a:rPr>
              <a:t>racing problem</a:t>
            </a:r>
            <a:r>
              <a:rPr lang="en-US" altLang="ko-KR" dirty="0"/>
              <a:t>.</a:t>
            </a:r>
          </a:p>
          <a:p>
            <a:endParaRPr lang="ko-KR" altLang="en-US" dirty="0"/>
          </a:p>
        </p:txBody>
      </p:sp>
    </p:spTree>
    <p:extLst>
      <p:ext uri="{BB962C8B-B14F-4D97-AF65-F5344CB8AC3E}">
        <p14:creationId xmlns:p14="http://schemas.microsoft.com/office/powerpoint/2010/main" val="223752942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Unified Virtual Addressing</a:t>
            </a:r>
            <a:endParaRPr lang="ko-KR" altLang="en-US" dirty="0"/>
          </a:p>
        </p:txBody>
      </p:sp>
      <p:grpSp>
        <p:nvGrpSpPr>
          <p:cNvPr id="13" name="그룹 12"/>
          <p:cNvGrpSpPr/>
          <p:nvPr/>
        </p:nvGrpSpPr>
        <p:grpSpPr>
          <a:xfrm>
            <a:off x="1259632" y="1412776"/>
            <a:ext cx="5472608" cy="2610074"/>
            <a:chOff x="1187624" y="1844824"/>
            <a:chExt cx="5472608" cy="2610074"/>
          </a:xfrm>
        </p:grpSpPr>
        <p:sp>
          <p:nvSpPr>
            <p:cNvPr id="4" name="직사각형 3"/>
            <p:cNvSpPr/>
            <p:nvPr/>
          </p:nvSpPr>
          <p:spPr>
            <a:xfrm>
              <a:off x="1763688" y="3806826"/>
              <a:ext cx="1152128"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CPU</a:t>
              </a:r>
              <a:endParaRPr lang="ko-KR" altLang="en-US" dirty="0"/>
            </a:p>
          </p:txBody>
        </p:sp>
        <p:sp>
          <p:nvSpPr>
            <p:cNvPr id="5" name="직사각형 4"/>
            <p:cNvSpPr/>
            <p:nvPr/>
          </p:nvSpPr>
          <p:spPr>
            <a:xfrm>
              <a:off x="3347864" y="3806826"/>
              <a:ext cx="1152128"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GPU0</a:t>
              </a:r>
              <a:endParaRPr lang="ko-KR" altLang="en-US" dirty="0"/>
            </a:p>
          </p:txBody>
        </p:sp>
        <p:sp>
          <p:nvSpPr>
            <p:cNvPr id="6" name="직사각형 5"/>
            <p:cNvSpPr/>
            <p:nvPr/>
          </p:nvSpPr>
          <p:spPr>
            <a:xfrm>
              <a:off x="5148064" y="3806826"/>
              <a:ext cx="1152128"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GPU1</a:t>
              </a:r>
              <a:endParaRPr lang="ko-KR" altLang="en-US" dirty="0"/>
            </a:p>
          </p:txBody>
        </p:sp>
        <p:sp>
          <p:nvSpPr>
            <p:cNvPr id="7" name="직사각형 6"/>
            <p:cNvSpPr/>
            <p:nvPr/>
          </p:nvSpPr>
          <p:spPr>
            <a:xfrm>
              <a:off x="1691680" y="2996952"/>
              <a:ext cx="4536504" cy="576064"/>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cxnSp>
          <p:nvCxnSpPr>
            <p:cNvPr id="9" name="직선 연결선 8"/>
            <p:cNvCxnSpPr/>
            <p:nvPr/>
          </p:nvCxnSpPr>
          <p:spPr>
            <a:xfrm>
              <a:off x="3059832" y="2996952"/>
              <a:ext cx="0" cy="576064"/>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직선 연결선 13"/>
            <p:cNvCxnSpPr/>
            <p:nvPr/>
          </p:nvCxnSpPr>
          <p:spPr>
            <a:xfrm>
              <a:off x="4716016" y="2996952"/>
              <a:ext cx="0" cy="576064"/>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1979712" y="3140968"/>
              <a:ext cx="720080" cy="461665"/>
            </a:xfrm>
            <a:prstGeom prst="rect">
              <a:avLst/>
            </a:prstGeom>
            <a:noFill/>
          </p:spPr>
          <p:txBody>
            <a:bodyPr wrap="square" rtlCol="0">
              <a:spAutoFit/>
            </a:bodyPr>
            <a:lstStyle/>
            <a:p>
              <a:r>
                <a:rPr lang="en-US" altLang="ko-KR" sz="1200" dirty="0">
                  <a:solidFill>
                    <a:srgbClr val="FF0000"/>
                  </a:solidFill>
                  <a:latin typeface="+mn-lt"/>
                </a:rPr>
                <a:t>CPU Memory</a:t>
              </a:r>
              <a:endParaRPr lang="ko-KR" altLang="en-US" sz="1200" dirty="0">
                <a:solidFill>
                  <a:srgbClr val="FF0000"/>
                </a:solidFill>
                <a:latin typeface="+mn-lt"/>
              </a:endParaRPr>
            </a:p>
          </p:txBody>
        </p:sp>
        <p:sp>
          <p:nvSpPr>
            <p:cNvPr id="17" name="TextBox 16"/>
            <p:cNvSpPr txBox="1"/>
            <p:nvPr/>
          </p:nvSpPr>
          <p:spPr>
            <a:xfrm>
              <a:off x="3347864" y="3140968"/>
              <a:ext cx="936104" cy="461665"/>
            </a:xfrm>
            <a:prstGeom prst="rect">
              <a:avLst/>
            </a:prstGeom>
            <a:noFill/>
          </p:spPr>
          <p:txBody>
            <a:bodyPr wrap="square" rtlCol="0">
              <a:spAutoFit/>
            </a:bodyPr>
            <a:lstStyle/>
            <a:p>
              <a:r>
                <a:rPr lang="en-US" altLang="ko-KR" sz="1200" dirty="0">
                  <a:solidFill>
                    <a:srgbClr val="FF0000"/>
                  </a:solidFill>
                  <a:latin typeface="+mn-lt"/>
                </a:rPr>
                <a:t>GPU0</a:t>
              </a:r>
            </a:p>
            <a:p>
              <a:r>
                <a:rPr lang="en-US" altLang="ko-KR" sz="1200" dirty="0">
                  <a:solidFill>
                    <a:srgbClr val="FF0000"/>
                  </a:solidFill>
                  <a:latin typeface="+mn-lt"/>
                </a:rPr>
                <a:t>Memory</a:t>
              </a:r>
              <a:endParaRPr lang="ko-KR" altLang="en-US" sz="1200" dirty="0">
                <a:solidFill>
                  <a:srgbClr val="FF0000"/>
                </a:solidFill>
                <a:latin typeface="+mn-lt"/>
              </a:endParaRPr>
            </a:p>
          </p:txBody>
        </p:sp>
        <p:sp>
          <p:nvSpPr>
            <p:cNvPr id="18" name="TextBox 17"/>
            <p:cNvSpPr txBox="1"/>
            <p:nvPr/>
          </p:nvSpPr>
          <p:spPr>
            <a:xfrm>
              <a:off x="4932040" y="3140968"/>
              <a:ext cx="864096" cy="461665"/>
            </a:xfrm>
            <a:prstGeom prst="rect">
              <a:avLst/>
            </a:prstGeom>
            <a:noFill/>
          </p:spPr>
          <p:txBody>
            <a:bodyPr wrap="square" rtlCol="0">
              <a:spAutoFit/>
            </a:bodyPr>
            <a:lstStyle/>
            <a:p>
              <a:r>
                <a:rPr lang="en-US" altLang="ko-KR" sz="1200" dirty="0">
                  <a:solidFill>
                    <a:srgbClr val="FF0000"/>
                  </a:solidFill>
                  <a:latin typeface="+mn-lt"/>
                </a:rPr>
                <a:t>GPU1</a:t>
              </a:r>
            </a:p>
            <a:p>
              <a:r>
                <a:rPr lang="en-US" altLang="ko-KR" sz="1200" dirty="0">
                  <a:solidFill>
                    <a:srgbClr val="FF0000"/>
                  </a:solidFill>
                  <a:latin typeface="+mn-lt"/>
                </a:rPr>
                <a:t>Memory</a:t>
              </a:r>
              <a:endParaRPr lang="ko-KR" altLang="en-US" sz="1200" dirty="0">
                <a:solidFill>
                  <a:srgbClr val="FF0000"/>
                </a:solidFill>
                <a:latin typeface="+mn-lt"/>
              </a:endParaRPr>
            </a:p>
          </p:txBody>
        </p:sp>
        <p:sp>
          <p:nvSpPr>
            <p:cNvPr id="19" name="TextBox 18"/>
            <p:cNvSpPr txBox="1"/>
            <p:nvPr/>
          </p:nvSpPr>
          <p:spPr>
            <a:xfrm>
              <a:off x="1187624" y="1844824"/>
              <a:ext cx="3168352" cy="369332"/>
            </a:xfrm>
            <a:prstGeom prst="rect">
              <a:avLst/>
            </a:prstGeom>
            <a:noFill/>
          </p:spPr>
          <p:txBody>
            <a:bodyPr wrap="square" rtlCol="0">
              <a:spAutoFit/>
            </a:bodyPr>
            <a:lstStyle/>
            <a:p>
              <a:r>
                <a:rPr lang="en-US" altLang="ko-KR" dirty="0">
                  <a:latin typeface="+mn-lt"/>
                </a:rPr>
                <a:t>Introduced in CUDA 4.0</a:t>
              </a:r>
              <a:endParaRPr lang="ko-KR" altLang="en-US" dirty="0">
                <a:latin typeface="+mn-lt"/>
              </a:endParaRPr>
            </a:p>
          </p:txBody>
        </p:sp>
        <p:sp>
          <p:nvSpPr>
            <p:cNvPr id="3" name="TextBox 2"/>
            <p:cNvSpPr txBox="1"/>
            <p:nvPr/>
          </p:nvSpPr>
          <p:spPr>
            <a:xfrm>
              <a:off x="1691680" y="2996952"/>
              <a:ext cx="432048" cy="369332"/>
            </a:xfrm>
            <a:prstGeom prst="rect">
              <a:avLst/>
            </a:prstGeom>
            <a:noFill/>
          </p:spPr>
          <p:txBody>
            <a:bodyPr wrap="square" rtlCol="0">
              <a:spAutoFit/>
            </a:bodyPr>
            <a:lstStyle/>
            <a:p>
              <a:r>
                <a:rPr lang="en-US" altLang="ko-KR" dirty="0"/>
                <a:t>0</a:t>
              </a:r>
              <a:endParaRPr lang="ko-KR" altLang="en-US" dirty="0"/>
            </a:p>
          </p:txBody>
        </p:sp>
        <p:sp>
          <p:nvSpPr>
            <p:cNvPr id="8" name="TextBox 7"/>
            <p:cNvSpPr txBox="1"/>
            <p:nvPr/>
          </p:nvSpPr>
          <p:spPr>
            <a:xfrm>
              <a:off x="1691680" y="2708920"/>
              <a:ext cx="1152128" cy="369332"/>
            </a:xfrm>
            <a:prstGeom prst="rect">
              <a:avLst/>
            </a:prstGeom>
            <a:noFill/>
          </p:spPr>
          <p:txBody>
            <a:bodyPr wrap="square" rtlCol="0">
              <a:spAutoFit/>
            </a:bodyPr>
            <a:lstStyle/>
            <a:p>
              <a:r>
                <a:rPr lang="en-US" altLang="ko-KR" dirty="0">
                  <a:latin typeface="+mn-lt"/>
                </a:rPr>
                <a:t>0x0000</a:t>
              </a:r>
              <a:endParaRPr lang="ko-KR" altLang="en-US" dirty="0">
                <a:latin typeface="+mn-lt"/>
              </a:endParaRPr>
            </a:p>
          </p:txBody>
        </p:sp>
        <p:sp>
          <p:nvSpPr>
            <p:cNvPr id="10" name="TextBox 9"/>
            <p:cNvSpPr txBox="1"/>
            <p:nvPr/>
          </p:nvSpPr>
          <p:spPr>
            <a:xfrm>
              <a:off x="5580112" y="2708920"/>
              <a:ext cx="1080120" cy="369332"/>
            </a:xfrm>
            <a:prstGeom prst="rect">
              <a:avLst/>
            </a:prstGeom>
            <a:noFill/>
          </p:spPr>
          <p:txBody>
            <a:bodyPr wrap="square" rtlCol="0">
              <a:spAutoFit/>
            </a:bodyPr>
            <a:lstStyle/>
            <a:p>
              <a:r>
                <a:rPr lang="en-US" altLang="ko-KR" dirty="0">
                  <a:latin typeface="+mn-lt"/>
                </a:rPr>
                <a:t>0xFFFF</a:t>
              </a:r>
              <a:endParaRPr lang="ko-KR" altLang="en-US" dirty="0">
                <a:latin typeface="+mn-lt"/>
              </a:endParaRPr>
            </a:p>
          </p:txBody>
        </p:sp>
        <p:cxnSp>
          <p:nvCxnSpPr>
            <p:cNvPr id="12" name="직선 연결선 11"/>
            <p:cNvCxnSpPr>
              <a:stCxn id="15" idx="2"/>
              <a:endCxn id="4" idx="0"/>
            </p:cNvCxnSpPr>
            <p:nvPr/>
          </p:nvCxnSpPr>
          <p:spPr>
            <a:xfrm>
              <a:off x="2339752" y="3602633"/>
              <a:ext cx="0" cy="20419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직선 연결선 19"/>
            <p:cNvCxnSpPr/>
            <p:nvPr/>
          </p:nvCxnSpPr>
          <p:spPr>
            <a:xfrm>
              <a:off x="3884636" y="3608916"/>
              <a:ext cx="0" cy="20419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직선 연결선 20"/>
            <p:cNvCxnSpPr/>
            <p:nvPr/>
          </p:nvCxnSpPr>
          <p:spPr>
            <a:xfrm>
              <a:off x="5711962" y="3591269"/>
              <a:ext cx="0" cy="20419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1259632" y="2303161"/>
              <a:ext cx="45719" cy="369332"/>
            </a:xfrm>
            <a:prstGeom prst="rect">
              <a:avLst/>
            </a:prstGeom>
            <a:noFill/>
          </p:spPr>
          <p:txBody>
            <a:bodyPr wrap="square" rtlCol="0">
              <a:spAutoFit/>
            </a:bodyPr>
            <a:lstStyle/>
            <a:p>
              <a:endParaRPr lang="ko-KR" altLang="en-US" dirty="0"/>
            </a:p>
          </p:txBody>
        </p:sp>
      </p:grpSp>
      <p:sp>
        <p:nvSpPr>
          <p:cNvPr id="16" name="TextBox 15">
            <a:extLst>
              <a:ext uri="{FF2B5EF4-FFF2-40B4-BE49-F238E27FC236}">
                <a16:creationId xmlns:a16="http://schemas.microsoft.com/office/drawing/2014/main" id="{91DFDC4D-3864-4F9D-A571-F68A2A578781}"/>
              </a:ext>
            </a:extLst>
          </p:cNvPr>
          <p:cNvSpPr txBox="1"/>
          <p:nvPr/>
        </p:nvSpPr>
        <p:spPr>
          <a:xfrm>
            <a:off x="457200" y="4752910"/>
            <a:ext cx="8462573" cy="1169551"/>
          </a:xfrm>
          <a:prstGeom prst="rect">
            <a:avLst/>
          </a:prstGeom>
          <a:noFill/>
        </p:spPr>
        <p:txBody>
          <a:bodyPr wrap="none" rtlCol="0">
            <a:spAutoFit/>
          </a:bodyPr>
          <a:lstStyle/>
          <a:p>
            <a:r>
              <a:rPr lang="en-US" altLang="ko-KR" sz="1400" dirty="0"/>
              <a:t>With UVA, host memory and device memory share a single virtual address Space.</a:t>
            </a:r>
          </a:p>
          <a:p>
            <a:r>
              <a:rPr lang="en-US" altLang="ko-KR" sz="1400" dirty="0"/>
              <a:t>Prior to UVA, you needed to manage which pointers referred to host memory and which referred</a:t>
            </a:r>
            <a:br>
              <a:rPr lang="en-US" altLang="ko-KR" sz="1400" dirty="0"/>
            </a:br>
            <a:r>
              <a:rPr lang="en-US" altLang="ko-KR" sz="1400" dirty="0"/>
              <a:t>to device memory. Using UVA, the memory space referenced by a pointer becomes transparent to</a:t>
            </a:r>
            <a:br>
              <a:rPr lang="en-US" altLang="ko-KR" sz="1400" dirty="0"/>
            </a:br>
            <a:r>
              <a:rPr lang="en-US" altLang="ko-KR" sz="1400" dirty="0"/>
              <a:t>application code </a:t>
            </a:r>
            <a:br>
              <a:rPr lang="en-US" altLang="ko-KR" sz="1400" dirty="0"/>
            </a:br>
            <a:endParaRPr lang="ko-KR" altLang="en-US" sz="1400" dirty="0"/>
          </a:p>
        </p:txBody>
      </p:sp>
    </p:spTree>
    <p:extLst>
      <p:ext uri="{BB962C8B-B14F-4D97-AF65-F5344CB8AC3E}">
        <p14:creationId xmlns:p14="http://schemas.microsoft.com/office/powerpoint/2010/main" val="185571773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395536" y="29487"/>
            <a:ext cx="8229600" cy="960438"/>
          </a:xfrm>
        </p:spPr>
        <p:txBody>
          <a:bodyPr/>
          <a:lstStyle/>
          <a:p>
            <a:r>
              <a:rPr lang="en-US" altLang="ko-KR" dirty="0"/>
              <a:t>Unified Memory</a:t>
            </a:r>
            <a:br>
              <a:rPr lang="en-US" altLang="ko-KR" dirty="0"/>
            </a:br>
            <a:r>
              <a:rPr lang="en-US" altLang="ko-KR" sz="2800" b="1" dirty="0">
                <a:solidFill>
                  <a:schemeClr val="tx1"/>
                </a:solidFill>
              </a:rPr>
              <a:t>(CUDA 6.0)</a:t>
            </a:r>
            <a:endParaRPr lang="ko-KR" altLang="en-US" sz="2800" b="1" dirty="0">
              <a:solidFill>
                <a:schemeClr val="tx1"/>
              </a:solidFill>
            </a:endParaRPr>
          </a:p>
        </p:txBody>
      </p:sp>
      <p:sp>
        <p:nvSpPr>
          <p:cNvPr id="3" name="내용 개체 틀 2"/>
          <p:cNvSpPr>
            <a:spLocks noGrp="1"/>
          </p:cNvSpPr>
          <p:nvPr>
            <p:ph idx="1"/>
          </p:nvPr>
        </p:nvSpPr>
        <p:spPr>
          <a:xfrm>
            <a:off x="467544" y="980728"/>
            <a:ext cx="8229600" cy="5760640"/>
          </a:xfrm>
        </p:spPr>
        <p:txBody>
          <a:bodyPr/>
          <a:lstStyle/>
          <a:p>
            <a:r>
              <a:rPr lang="en-US" altLang="ko-KR" sz="1800" dirty="0" err="1"/>
              <a:t>Unifed</a:t>
            </a:r>
            <a:r>
              <a:rPr lang="en-US" altLang="ko-KR" sz="1800" dirty="0"/>
              <a:t> Memory creates a pool of managed memory, where each allocation from this memory pool is accessible on both the CPU and GPU with the same memory address (that is, pointer). The underlying system automatically migrates data in the unified memory space between the host and device</a:t>
            </a:r>
            <a:r>
              <a:rPr lang="en-US" altLang="ko-KR" sz="1600" dirty="0"/>
              <a:t>.</a:t>
            </a:r>
            <a:br>
              <a:rPr lang="en-US" altLang="ko-KR" sz="1600" dirty="0"/>
            </a:br>
            <a:endParaRPr lang="en-US" altLang="ko-KR" sz="1600" b="1" dirty="0"/>
          </a:p>
          <a:p>
            <a:r>
              <a:rPr lang="en-US" altLang="ko-KR" sz="1600" b="1" dirty="0"/>
              <a:t>Managed memory refers to Unified Memory allocation that are automatically managed by the underlying system.</a:t>
            </a:r>
          </a:p>
          <a:p>
            <a:r>
              <a:rPr lang="en-US" altLang="ko-KR" sz="1600" b="1" dirty="0">
                <a:solidFill>
                  <a:srgbClr val="FF0000"/>
                </a:solidFill>
              </a:rPr>
              <a:t>__device__ __managed__ </a:t>
            </a:r>
            <a:r>
              <a:rPr lang="en-US" altLang="ko-KR" sz="1600" b="1" dirty="0" err="1">
                <a:solidFill>
                  <a:srgbClr val="FF0000"/>
                </a:solidFill>
              </a:rPr>
              <a:t>int</a:t>
            </a:r>
            <a:r>
              <a:rPr lang="en-US" altLang="ko-KR" sz="1600" b="1" dirty="0">
                <a:solidFill>
                  <a:srgbClr val="FF0000"/>
                </a:solidFill>
              </a:rPr>
              <a:t> y</a:t>
            </a:r>
            <a:r>
              <a:rPr lang="en-US" altLang="ko-KR" sz="1600" b="1" dirty="0"/>
              <a:t>;//This variable can be referenced directly from either host or device code.</a:t>
            </a:r>
          </a:p>
          <a:p>
            <a:r>
              <a:rPr lang="en-US" altLang="ko-KR" sz="1600" b="1" dirty="0" err="1">
                <a:solidFill>
                  <a:srgbClr val="FF0000"/>
                </a:solidFill>
              </a:rPr>
              <a:t>cudaError_t</a:t>
            </a:r>
            <a:r>
              <a:rPr lang="en-US" altLang="ko-KR" sz="1600" b="1" dirty="0">
                <a:solidFill>
                  <a:srgbClr val="FF0000"/>
                </a:solidFill>
              </a:rPr>
              <a:t> </a:t>
            </a:r>
            <a:r>
              <a:rPr lang="en-US" altLang="ko-KR" sz="1600" b="1" dirty="0" err="1">
                <a:solidFill>
                  <a:srgbClr val="FF0000"/>
                </a:solidFill>
              </a:rPr>
              <a:t>cudaMallocManaged</a:t>
            </a:r>
            <a:r>
              <a:rPr lang="en-US" altLang="ko-KR" sz="1600" b="1" dirty="0"/>
              <a:t>(void **</a:t>
            </a:r>
            <a:r>
              <a:rPr lang="en-US" altLang="ko-KR" sz="1600" b="1" dirty="0" err="1"/>
              <a:t>devPtr</a:t>
            </a:r>
            <a:r>
              <a:rPr lang="en-US" altLang="ko-KR" sz="1600" b="1" dirty="0"/>
              <a:t>, </a:t>
            </a:r>
            <a:r>
              <a:rPr lang="en-US" altLang="ko-KR" sz="1600" b="1" dirty="0" err="1"/>
              <a:t>size_t</a:t>
            </a:r>
            <a:r>
              <a:rPr lang="en-US" altLang="ko-KR" sz="1600" b="1" dirty="0"/>
              <a:t> </a:t>
            </a:r>
            <a:r>
              <a:rPr lang="en-US" altLang="ko-KR" sz="1600" b="1" dirty="0">
                <a:solidFill>
                  <a:srgbClr val="FF0000"/>
                </a:solidFill>
              </a:rPr>
              <a:t>size</a:t>
            </a:r>
            <a:r>
              <a:rPr lang="en-US" altLang="ko-KR" sz="1600" b="1" dirty="0"/>
              <a:t>, unsigned </a:t>
            </a:r>
            <a:r>
              <a:rPr lang="en-US" altLang="ko-KR" sz="1600" b="1" dirty="0" err="1"/>
              <a:t>int</a:t>
            </a:r>
            <a:r>
              <a:rPr lang="en-US" altLang="ko-KR" sz="1600" b="1" dirty="0"/>
              <a:t> flags=0);//the host can use this.</a:t>
            </a:r>
          </a:p>
          <a:p>
            <a:pPr marL="0" indent="0">
              <a:buNone/>
            </a:pPr>
            <a:r>
              <a:rPr lang="en-US" altLang="ko-KR" sz="1600" b="1" dirty="0"/>
              <a:t>   This function allocates </a:t>
            </a:r>
            <a:r>
              <a:rPr lang="en-US" altLang="ko-KR" sz="1600" b="1" dirty="0">
                <a:solidFill>
                  <a:srgbClr val="FF0000"/>
                </a:solidFill>
              </a:rPr>
              <a:t>size bytes of managed memory and returns a pointer </a:t>
            </a:r>
            <a:r>
              <a:rPr lang="en-US" altLang="ko-KR" sz="1600" b="1" dirty="0" err="1">
                <a:solidFill>
                  <a:srgbClr val="FF0000"/>
                </a:solidFill>
              </a:rPr>
              <a:t>devPtr</a:t>
            </a:r>
            <a:r>
              <a:rPr lang="en-US" altLang="ko-KR" sz="1600" b="1" dirty="0">
                <a:solidFill>
                  <a:srgbClr val="FF0000"/>
                </a:solidFill>
              </a:rPr>
              <a:t>. The pointer is valid on all devices and the host.</a:t>
            </a:r>
            <a:endParaRPr lang="ko-KR" altLang="en-US" sz="2800" b="1" dirty="0">
              <a:solidFill>
                <a:srgbClr val="FF0000"/>
              </a:solidFill>
            </a:endParaRPr>
          </a:p>
        </p:txBody>
      </p:sp>
    </p:spTree>
    <p:extLst>
      <p:ext uri="{BB962C8B-B14F-4D97-AF65-F5344CB8AC3E}">
        <p14:creationId xmlns:p14="http://schemas.microsoft.com/office/powerpoint/2010/main" val="197640145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Memory Access Patterns</a:t>
            </a:r>
            <a:endParaRPr lang="ko-KR" altLang="en-US" dirty="0"/>
          </a:p>
        </p:txBody>
      </p:sp>
      <p:sp>
        <p:nvSpPr>
          <p:cNvPr id="3" name="내용 개체 틀 2"/>
          <p:cNvSpPr>
            <a:spLocks noGrp="1"/>
          </p:cNvSpPr>
          <p:nvPr>
            <p:ph idx="1"/>
          </p:nvPr>
        </p:nvSpPr>
        <p:spPr/>
        <p:txBody>
          <a:bodyPr/>
          <a:lstStyle/>
          <a:p>
            <a:r>
              <a:rPr lang="en-US" altLang="ko-KR" dirty="0"/>
              <a:t>Most device data access begins in global memory, therefore the performance of GPU might be limited by the memory bandwidth.</a:t>
            </a:r>
          </a:p>
          <a:p>
            <a:r>
              <a:rPr lang="en-US" altLang="ko-KR" dirty="0"/>
              <a:t>Maximizing the use of global memory bandwidth is the fundamental step. </a:t>
            </a:r>
            <a:endParaRPr lang="ko-KR" altLang="en-US" dirty="0"/>
          </a:p>
        </p:txBody>
      </p:sp>
    </p:spTree>
    <p:extLst>
      <p:ext uri="{BB962C8B-B14F-4D97-AF65-F5344CB8AC3E}">
        <p14:creationId xmlns:p14="http://schemas.microsoft.com/office/powerpoint/2010/main" val="236657179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Memory Hierarchy</a:t>
            </a:r>
            <a:endParaRPr lang="ko-KR" altLang="en-US" dirty="0"/>
          </a:p>
        </p:txBody>
      </p:sp>
      <p:pic>
        <p:nvPicPr>
          <p:cNvPr id="4098" name="Picture 2"/>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r="-48"/>
          <a:stretch/>
        </p:blipFill>
        <p:spPr bwMode="auto">
          <a:xfrm>
            <a:off x="831153" y="1600200"/>
            <a:ext cx="7485263" cy="45259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449758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CUDA Memory Characteristics</a:t>
            </a:r>
            <a:endParaRPr lang="ko-KR" altLang="en-US" dirty="0"/>
          </a:p>
        </p:txBody>
      </p:sp>
      <p:sp>
        <p:nvSpPr>
          <p:cNvPr id="3" name="내용 개체 틀 2"/>
          <p:cNvSpPr>
            <a:spLocks noGrp="1"/>
          </p:cNvSpPr>
          <p:nvPr>
            <p:ph idx="1"/>
          </p:nvPr>
        </p:nvSpPr>
        <p:spPr/>
        <p:txBody>
          <a:bodyPr/>
          <a:lstStyle/>
          <a:p>
            <a:pPr marL="514350" indent="-514350">
              <a:buFont typeface="+mj-lt"/>
              <a:buAutoNum type="arabicPeriod"/>
            </a:pPr>
            <a:r>
              <a:rPr lang="en-US" altLang="ko-KR" sz="2400" dirty="0"/>
              <a:t>Registers		: RW	a thread</a:t>
            </a:r>
          </a:p>
          <a:p>
            <a:pPr marL="514350" indent="-514350">
              <a:buFont typeface="+mj-lt"/>
              <a:buAutoNum type="arabicPeriod"/>
            </a:pPr>
            <a:r>
              <a:rPr lang="en-US" altLang="ko-KR" sz="2400" dirty="0"/>
              <a:t>Local Memory	: RW	a thread</a:t>
            </a:r>
          </a:p>
          <a:p>
            <a:pPr marL="514350" indent="-514350">
              <a:buFont typeface="+mj-lt"/>
              <a:buAutoNum type="arabicPeriod"/>
            </a:pPr>
            <a:r>
              <a:rPr lang="en-US" altLang="ko-KR" sz="2400" dirty="0"/>
              <a:t>Shared Memory	: RW	all threads in a block</a:t>
            </a:r>
          </a:p>
          <a:p>
            <a:pPr marL="514350" indent="-514350">
              <a:buFont typeface="+mj-lt"/>
              <a:buAutoNum type="arabicPeriod"/>
            </a:pPr>
            <a:r>
              <a:rPr lang="en-US" altLang="ko-KR" sz="2400" dirty="0"/>
              <a:t>Global Memory	: RW	all threads in a device(grid) and the 				host</a:t>
            </a:r>
          </a:p>
          <a:p>
            <a:pPr marL="514350" indent="-514350">
              <a:buFont typeface="+mj-lt"/>
              <a:buAutoNum type="arabicPeriod"/>
            </a:pPr>
            <a:r>
              <a:rPr lang="en-US" altLang="ko-KR" sz="2400" dirty="0"/>
              <a:t>Constant Memory	: R	all threads in a device and the host</a:t>
            </a:r>
          </a:p>
          <a:p>
            <a:pPr marL="514350" indent="-514350">
              <a:buFont typeface="+mj-lt"/>
              <a:buAutoNum type="arabicPeriod"/>
            </a:pPr>
            <a:r>
              <a:rPr lang="en-US" altLang="ko-KR" sz="2400" dirty="0"/>
              <a:t>Texture Memory	: R	all threads in a device and the host</a:t>
            </a:r>
            <a:endParaRPr lang="ko-KR" altLang="en-US" sz="2400" dirty="0"/>
          </a:p>
        </p:txBody>
      </p:sp>
    </p:spTree>
    <p:extLst>
      <p:ext uri="{BB962C8B-B14F-4D97-AF65-F5344CB8AC3E}">
        <p14:creationId xmlns:p14="http://schemas.microsoft.com/office/powerpoint/2010/main" val="211966843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Memory Access</a:t>
            </a:r>
            <a:endParaRPr lang="ko-KR" altLang="en-US" dirty="0"/>
          </a:p>
        </p:txBody>
      </p:sp>
      <p:sp>
        <p:nvSpPr>
          <p:cNvPr id="3" name="내용 개체 틀 2"/>
          <p:cNvSpPr>
            <a:spLocks noGrp="1"/>
          </p:cNvSpPr>
          <p:nvPr>
            <p:ph idx="1"/>
          </p:nvPr>
        </p:nvSpPr>
        <p:spPr/>
        <p:txBody>
          <a:bodyPr/>
          <a:lstStyle/>
          <a:p>
            <a:r>
              <a:rPr lang="en-US" altLang="ko-KR" sz="2400" dirty="0"/>
              <a:t>All accesses to global memory are through the L2 cache.</a:t>
            </a:r>
          </a:p>
          <a:p>
            <a:r>
              <a:rPr lang="en-US" altLang="ko-KR" sz="2400" dirty="0"/>
              <a:t>If L1 and L2 caches are used , a memory access is served by a 128-byte memory transaction.</a:t>
            </a:r>
          </a:p>
          <a:p>
            <a:r>
              <a:rPr lang="en-US" altLang="ko-KR" sz="2400" dirty="0"/>
              <a:t>If only L2 cache is used, a memory access is serviced by a 32-byte memory transaction. (disable L1 cache)</a:t>
            </a:r>
          </a:p>
          <a:p>
            <a:r>
              <a:rPr lang="en-US" altLang="ko-KR" sz="2400" dirty="0"/>
              <a:t>A L1 cache line is 128 bytes and it maps to a 128-byte aligned segment in device memory.</a:t>
            </a:r>
          </a:p>
          <a:p>
            <a:r>
              <a:rPr lang="en-US" altLang="ko-KR" sz="2400" dirty="0"/>
              <a:t>If each thread in a warp requests  4-byte value, that results in 128 bytes per request. It maps perfectly to the cache line  size and device memory segment size.</a:t>
            </a:r>
            <a:endParaRPr lang="ko-KR" altLang="en-US" sz="2400" dirty="0"/>
          </a:p>
        </p:txBody>
      </p:sp>
    </p:spTree>
    <p:extLst>
      <p:ext uri="{BB962C8B-B14F-4D97-AF65-F5344CB8AC3E}">
        <p14:creationId xmlns:p14="http://schemas.microsoft.com/office/powerpoint/2010/main" val="76552840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sz="3600" dirty="0"/>
              <a:t>Two Characteristics of Memory Access</a:t>
            </a:r>
            <a:endParaRPr lang="ko-KR" altLang="en-US" sz="3600" dirty="0"/>
          </a:p>
        </p:txBody>
      </p:sp>
      <p:sp>
        <p:nvSpPr>
          <p:cNvPr id="3" name="내용 개체 틀 2"/>
          <p:cNvSpPr>
            <a:spLocks noGrp="1"/>
          </p:cNvSpPr>
          <p:nvPr>
            <p:ph idx="1"/>
          </p:nvPr>
        </p:nvSpPr>
        <p:spPr>
          <a:xfrm>
            <a:off x="539552" y="1628800"/>
            <a:ext cx="8229600" cy="4525963"/>
          </a:xfrm>
        </p:spPr>
        <p:txBody>
          <a:bodyPr/>
          <a:lstStyle/>
          <a:p>
            <a:r>
              <a:rPr lang="en-US" altLang="ko-KR" dirty="0"/>
              <a:t>Aligned memory access:</a:t>
            </a:r>
            <a:endParaRPr lang="en-US" altLang="ko-KR" sz="2400" dirty="0"/>
          </a:p>
          <a:p>
            <a:pPr marL="0" indent="0">
              <a:buNone/>
            </a:pPr>
            <a:r>
              <a:rPr lang="en-US" altLang="ko-KR" sz="2400" dirty="0"/>
              <a:t>	The first address of a device memory transaction is an 	even multiple of the cache granularity, that is, 32-byte for</a:t>
            </a:r>
          </a:p>
          <a:p>
            <a:pPr marL="0" indent="0">
              <a:buNone/>
            </a:pPr>
            <a:r>
              <a:rPr lang="en-US" altLang="ko-KR" sz="2400" dirty="0"/>
              <a:t>           L2 cache or 128 bytes for L1 cache.</a:t>
            </a:r>
            <a:endParaRPr lang="en-US" altLang="ko-KR" dirty="0"/>
          </a:p>
          <a:p>
            <a:pPr marL="0" indent="0">
              <a:buNone/>
            </a:pPr>
            <a:r>
              <a:rPr lang="en-US" altLang="ko-KR" dirty="0"/>
              <a:t>	</a:t>
            </a:r>
            <a:r>
              <a:rPr lang="en-US" altLang="ko-KR" sz="2400" dirty="0"/>
              <a:t>misaligned</a:t>
            </a:r>
            <a:r>
              <a:rPr lang="ko-KR" altLang="en-US" sz="2400" dirty="0"/>
              <a:t> </a:t>
            </a:r>
            <a:r>
              <a:rPr lang="en-US" altLang="ko-KR" sz="2400" dirty="0"/>
              <a:t>load</a:t>
            </a:r>
            <a:r>
              <a:rPr lang="ko-KR" altLang="en-US" sz="2400" dirty="0"/>
              <a:t> </a:t>
            </a:r>
            <a:r>
              <a:rPr lang="en-US" altLang="ko-KR" sz="2400" dirty="0"/>
              <a:t>will</a:t>
            </a:r>
            <a:r>
              <a:rPr lang="ko-KR" altLang="en-US" sz="2400" dirty="0"/>
              <a:t> </a:t>
            </a:r>
            <a:r>
              <a:rPr lang="en-US" altLang="ko-KR" sz="2400" dirty="0"/>
              <a:t>cause</a:t>
            </a:r>
            <a:r>
              <a:rPr lang="ko-KR" altLang="en-US" sz="2400" dirty="0"/>
              <a:t> </a:t>
            </a:r>
            <a:r>
              <a:rPr lang="en-US" altLang="ko-KR" sz="2400" dirty="0"/>
              <a:t>wasted</a:t>
            </a:r>
            <a:r>
              <a:rPr lang="ko-KR" altLang="en-US" sz="2400" dirty="0"/>
              <a:t> </a:t>
            </a:r>
            <a:r>
              <a:rPr lang="en-US" altLang="ko-KR" sz="2400" dirty="0"/>
              <a:t>bandwidth</a:t>
            </a:r>
          </a:p>
          <a:p>
            <a:r>
              <a:rPr lang="en-US" altLang="ko-KR" dirty="0"/>
              <a:t>Coalesced memory access:</a:t>
            </a:r>
          </a:p>
          <a:p>
            <a:pPr marL="0" indent="0">
              <a:buNone/>
            </a:pPr>
            <a:r>
              <a:rPr lang="en-US" altLang="ko-KR" dirty="0"/>
              <a:t>	</a:t>
            </a:r>
            <a:r>
              <a:rPr lang="en-US" altLang="ko-KR" sz="2400" dirty="0"/>
              <a:t>All 32 threads in a warp access a contiguous chunk of</a:t>
            </a:r>
          </a:p>
          <a:p>
            <a:pPr marL="0" indent="0">
              <a:buNone/>
            </a:pPr>
            <a:r>
              <a:rPr lang="en-US" altLang="ko-KR" sz="2400" dirty="0"/>
              <a:t>          memory.</a:t>
            </a:r>
            <a:endParaRPr lang="ko-KR" altLang="en-US" dirty="0"/>
          </a:p>
        </p:txBody>
      </p:sp>
    </p:spTree>
    <p:extLst>
      <p:ext uri="{BB962C8B-B14F-4D97-AF65-F5344CB8AC3E}">
        <p14:creationId xmlns:p14="http://schemas.microsoft.com/office/powerpoint/2010/main" val="260239879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sz="3600" dirty="0"/>
              <a:t>Aligned  and Coalesced memory Access</a:t>
            </a:r>
            <a:endParaRPr lang="ko-KR" altLang="en-US" sz="3600" dirty="0"/>
          </a:p>
        </p:txBody>
      </p:sp>
      <p:graphicFrame>
        <p:nvGraphicFramePr>
          <p:cNvPr id="9" name="표 8"/>
          <p:cNvGraphicFramePr>
            <a:graphicFrameLocks noGrp="1"/>
          </p:cNvGraphicFramePr>
          <p:nvPr>
            <p:extLst>
              <p:ext uri="{D42A27DB-BD31-4B8C-83A1-F6EECF244321}">
                <p14:modId xmlns:p14="http://schemas.microsoft.com/office/powerpoint/2010/main" val="1688874413"/>
              </p:ext>
            </p:extLst>
          </p:nvPr>
        </p:nvGraphicFramePr>
        <p:xfrm>
          <a:off x="395536" y="2132856"/>
          <a:ext cx="8331200" cy="864096"/>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20000"/>
                    </a:ext>
                  </a:extLst>
                </a:gridCol>
                <a:gridCol w="208280">
                  <a:extLst>
                    <a:ext uri="{9D8B030D-6E8A-4147-A177-3AD203B41FA5}">
                      <a16:colId xmlns:a16="http://schemas.microsoft.com/office/drawing/2014/main" val="20001"/>
                    </a:ext>
                  </a:extLst>
                </a:gridCol>
                <a:gridCol w="208280">
                  <a:extLst>
                    <a:ext uri="{9D8B030D-6E8A-4147-A177-3AD203B41FA5}">
                      <a16:colId xmlns:a16="http://schemas.microsoft.com/office/drawing/2014/main" val="20002"/>
                    </a:ext>
                  </a:extLst>
                </a:gridCol>
                <a:gridCol w="208280">
                  <a:extLst>
                    <a:ext uri="{9D8B030D-6E8A-4147-A177-3AD203B41FA5}">
                      <a16:colId xmlns:a16="http://schemas.microsoft.com/office/drawing/2014/main" val="20003"/>
                    </a:ext>
                  </a:extLst>
                </a:gridCol>
                <a:gridCol w="208280">
                  <a:extLst>
                    <a:ext uri="{9D8B030D-6E8A-4147-A177-3AD203B41FA5}">
                      <a16:colId xmlns:a16="http://schemas.microsoft.com/office/drawing/2014/main" val="20004"/>
                    </a:ext>
                  </a:extLst>
                </a:gridCol>
                <a:gridCol w="208280">
                  <a:extLst>
                    <a:ext uri="{9D8B030D-6E8A-4147-A177-3AD203B41FA5}">
                      <a16:colId xmlns:a16="http://schemas.microsoft.com/office/drawing/2014/main" val="20005"/>
                    </a:ext>
                  </a:extLst>
                </a:gridCol>
                <a:gridCol w="208280">
                  <a:extLst>
                    <a:ext uri="{9D8B030D-6E8A-4147-A177-3AD203B41FA5}">
                      <a16:colId xmlns:a16="http://schemas.microsoft.com/office/drawing/2014/main" val="20006"/>
                    </a:ext>
                  </a:extLst>
                </a:gridCol>
                <a:gridCol w="208280">
                  <a:extLst>
                    <a:ext uri="{9D8B030D-6E8A-4147-A177-3AD203B41FA5}">
                      <a16:colId xmlns:a16="http://schemas.microsoft.com/office/drawing/2014/main" val="20007"/>
                    </a:ext>
                  </a:extLst>
                </a:gridCol>
                <a:gridCol w="208280">
                  <a:extLst>
                    <a:ext uri="{9D8B030D-6E8A-4147-A177-3AD203B41FA5}">
                      <a16:colId xmlns:a16="http://schemas.microsoft.com/office/drawing/2014/main" val="20008"/>
                    </a:ext>
                  </a:extLst>
                </a:gridCol>
                <a:gridCol w="208280">
                  <a:extLst>
                    <a:ext uri="{9D8B030D-6E8A-4147-A177-3AD203B41FA5}">
                      <a16:colId xmlns:a16="http://schemas.microsoft.com/office/drawing/2014/main" val="20009"/>
                    </a:ext>
                  </a:extLst>
                </a:gridCol>
                <a:gridCol w="208280">
                  <a:extLst>
                    <a:ext uri="{9D8B030D-6E8A-4147-A177-3AD203B41FA5}">
                      <a16:colId xmlns:a16="http://schemas.microsoft.com/office/drawing/2014/main" val="20010"/>
                    </a:ext>
                  </a:extLst>
                </a:gridCol>
                <a:gridCol w="208280">
                  <a:extLst>
                    <a:ext uri="{9D8B030D-6E8A-4147-A177-3AD203B41FA5}">
                      <a16:colId xmlns:a16="http://schemas.microsoft.com/office/drawing/2014/main" val="20011"/>
                    </a:ext>
                  </a:extLst>
                </a:gridCol>
                <a:gridCol w="208280">
                  <a:extLst>
                    <a:ext uri="{9D8B030D-6E8A-4147-A177-3AD203B41FA5}">
                      <a16:colId xmlns:a16="http://schemas.microsoft.com/office/drawing/2014/main" val="20012"/>
                    </a:ext>
                  </a:extLst>
                </a:gridCol>
                <a:gridCol w="208280">
                  <a:extLst>
                    <a:ext uri="{9D8B030D-6E8A-4147-A177-3AD203B41FA5}">
                      <a16:colId xmlns:a16="http://schemas.microsoft.com/office/drawing/2014/main" val="20013"/>
                    </a:ext>
                  </a:extLst>
                </a:gridCol>
                <a:gridCol w="208280">
                  <a:extLst>
                    <a:ext uri="{9D8B030D-6E8A-4147-A177-3AD203B41FA5}">
                      <a16:colId xmlns:a16="http://schemas.microsoft.com/office/drawing/2014/main" val="20014"/>
                    </a:ext>
                  </a:extLst>
                </a:gridCol>
                <a:gridCol w="208280">
                  <a:extLst>
                    <a:ext uri="{9D8B030D-6E8A-4147-A177-3AD203B41FA5}">
                      <a16:colId xmlns:a16="http://schemas.microsoft.com/office/drawing/2014/main" val="20015"/>
                    </a:ext>
                  </a:extLst>
                </a:gridCol>
                <a:gridCol w="208280">
                  <a:extLst>
                    <a:ext uri="{9D8B030D-6E8A-4147-A177-3AD203B41FA5}">
                      <a16:colId xmlns:a16="http://schemas.microsoft.com/office/drawing/2014/main" val="20016"/>
                    </a:ext>
                  </a:extLst>
                </a:gridCol>
                <a:gridCol w="208280">
                  <a:extLst>
                    <a:ext uri="{9D8B030D-6E8A-4147-A177-3AD203B41FA5}">
                      <a16:colId xmlns:a16="http://schemas.microsoft.com/office/drawing/2014/main" val="20017"/>
                    </a:ext>
                  </a:extLst>
                </a:gridCol>
                <a:gridCol w="208280">
                  <a:extLst>
                    <a:ext uri="{9D8B030D-6E8A-4147-A177-3AD203B41FA5}">
                      <a16:colId xmlns:a16="http://schemas.microsoft.com/office/drawing/2014/main" val="20018"/>
                    </a:ext>
                  </a:extLst>
                </a:gridCol>
                <a:gridCol w="208280">
                  <a:extLst>
                    <a:ext uri="{9D8B030D-6E8A-4147-A177-3AD203B41FA5}">
                      <a16:colId xmlns:a16="http://schemas.microsoft.com/office/drawing/2014/main" val="20019"/>
                    </a:ext>
                  </a:extLst>
                </a:gridCol>
                <a:gridCol w="208280">
                  <a:extLst>
                    <a:ext uri="{9D8B030D-6E8A-4147-A177-3AD203B41FA5}">
                      <a16:colId xmlns:a16="http://schemas.microsoft.com/office/drawing/2014/main" val="20020"/>
                    </a:ext>
                  </a:extLst>
                </a:gridCol>
                <a:gridCol w="208280">
                  <a:extLst>
                    <a:ext uri="{9D8B030D-6E8A-4147-A177-3AD203B41FA5}">
                      <a16:colId xmlns:a16="http://schemas.microsoft.com/office/drawing/2014/main" val="20021"/>
                    </a:ext>
                  </a:extLst>
                </a:gridCol>
                <a:gridCol w="208280">
                  <a:extLst>
                    <a:ext uri="{9D8B030D-6E8A-4147-A177-3AD203B41FA5}">
                      <a16:colId xmlns:a16="http://schemas.microsoft.com/office/drawing/2014/main" val="20022"/>
                    </a:ext>
                  </a:extLst>
                </a:gridCol>
                <a:gridCol w="208280">
                  <a:extLst>
                    <a:ext uri="{9D8B030D-6E8A-4147-A177-3AD203B41FA5}">
                      <a16:colId xmlns:a16="http://schemas.microsoft.com/office/drawing/2014/main" val="20023"/>
                    </a:ext>
                  </a:extLst>
                </a:gridCol>
                <a:gridCol w="208280">
                  <a:extLst>
                    <a:ext uri="{9D8B030D-6E8A-4147-A177-3AD203B41FA5}">
                      <a16:colId xmlns:a16="http://schemas.microsoft.com/office/drawing/2014/main" val="20024"/>
                    </a:ext>
                  </a:extLst>
                </a:gridCol>
                <a:gridCol w="208280">
                  <a:extLst>
                    <a:ext uri="{9D8B030D-6E8A-4147-A177-3AD203B41FA5}">
                      <a16:colId xmlns:a16="http://schemas.microsoft.com/office/drawing/2014/main" val="20025"/>
                    </a:ext>
                  </a:extLst>
                </a:gridCol>
                <a:gridCol w="208280">
                  <a:extLst>
                    <a:ext uri="{9D8B030D-6E8A-4147-A177-3AD203B41FA5}">
                      <a16:colId xmlns:a16="http://schemas.microsoft.com/office/drawing/2014/main" val="20026"/>
                    </a:ext>
                  </a:extLst>
                </a:gridCol>
                <a:gridCol w="208280">
                  <a:extLst>
                    <a:ext uri="{9D8B030D-6E8A-4147-A177-3AD203B41FA5}">
                      <a16:colId xmlns:a16="http://schemas.microsoft.com/office/drawing/2014/main" val="20027"/>
                    </a:ext>
                  </a:extLst>
                </a:gridCol>
                <a:gridCol w="208280">
                  <a:extLst>
                    <a:ext uri="{9D8B030D-6E8A-4147-A177-3AD203B41FA5}">
                      <a16:colId xmlns:a16="http://schemas.microsoft.com/office/drawing/2014/main" val="20028"/>
                    </a:ext>
                  </a:extLst>
                </a:gridCol>
                <a:gridCol w="208280">
                  <a:extLst>
                    <a:ext uri="{9D8B030D-6E8A-4147-A177-3AD203B41FA5}">
                      <a16:colId xmlns:a16="http://schemas.microsoft.com/office/drawing/2014/main" val="20029"/>
                    </a:ext>
                  </a:extLst>
                </a:gridCol>
                <a:gridCol w="208280">
                  <a:extLst>
                    <a:ext uri="{9D8B030D-6E8A-4147-A177-3AD203B41FA5}">
                      <a16:colId xmlns:a16="http://schemas.microsoft.com/office/drawing/2014/main" val="20030"/>
                    </a:ext>
                  </a:extLst>
                </a:gridCol>
                <a:gridCol w="208280">
                  <a:extLst>
                    <a:ext uri="{9D8B030D-6E8A-4147-A177-3AD203B41FA5}">
                      <a16:colId xmlns:a16="http://schemas.microsoft.com/office/drawing/2014/main" val="20031"/>
                    </a:ext>
                  </a:extLst>
                </a:gridCol>
                <a:gridCol w="208280">
                  <a:extLst>
                    <a:ext uri="{9D8B030D-6E8A-4147-A177-3AD203B41FA5}">
                      <a16:colId xmlns:a16="http://schemas.microsoft.com/office/drawing/2014/main" val="20032"/>
                    </a:ext>
                  </a:extLst>
                </a:gridCol>
                <a:gridCol w="208280">
                  <a:extLst>
                    <a:ext uri="{9D8B030D-6E8A-4147-A177-3AD203B41FA5}">
                      <a16:colId xmlns:a16="http://schemas.microsoft.com/office/drawing/2014/main" val="20033"/>
                    </a:ext>
                  </a:extLst>
                </a:gridCol>
                <a:gridCol w="208280">
                  <a:extLst>
                    <a:ext uri="{9D8B030D-6E8A-4147-A177-3AD203B41FA5}">
                      <a16:colId xmlns:a16="http://schemas.microsoft.com/office/drawing/2014/main" val="20034"/>
                    </a:ext>
                  </a:extLst>
                </a:gridCol>
                <a:gridCol w="208280">
                  <a:extLst>
                    <a:ext uri="{9D8B030D-6E8A-4147-A177-3AD203B41FA5}">
                      <a16:colId xmlns:a16="http://schemas.microsoft.com/office/drawing/2014/main" val="20035"/>
                    </a:ext>
                  </a:extLst>
                </a:gridCol>
                <a:gridCol w="208280">
                  <a:extLst>
                    <a:ext uri="{9D8B030D-6E8A-4147-A177-3AD203B41FA5}">
                      <a16:colId xmlns:a16="http://schemas.microsoft.com/office/drawing/2014/main" val="20036"/>
                    </a:ext>
                  </a:extLst>
                </a:gridCol>
                <a:gridCol w="208280">
                  <a:extLst>
                    <a:ext uri="{9D8B030D-6E8A-4147-A177-3AD203B41FA5}">
                      <a16:colId xmlns:a16="http://schemas.microsoft.com/office/drawing/2014/main" val="20037"/>
                    </a:ext>
                  </a:extLst>
                </a:gridCol>
                <a:gridCol w="208280">
                  <a:extLst>
                    <a:ext uri="{9D8B030D-6E8A-4147-A177-3AD203B41FA5}">
                      <a16:colId xmlns:a16="http://schemas.microsoft.com/office/drawing/2014/main" val="20038"/>
                    </a:ext>
                  </a:extLst>
                </a:gridCol>
                <a:gridCol w="208280">
                  <a:extLst>
                    <a:ext uri="{9D8B030D-6E8A-4147-A177-3AD203B41FA5}">
                      <a16:colId xmlns:a16="http://schemas.microsoft.com/office/drawing/2014/main" val="20039"/>
                    </a:ext>
                  </a:extLst>
                </a:gridCol>
              </a:tblGrid>
              <a:tr h="864096">
                <a:tc>
                  <a:txBody>
                    <a:bodyPr/>
                    <a:lstStyle/>
                    <a:p>
                      <a:pPr latinLnBrk="1"/>
                      <a:endParaRPr lang="ko-KR" altLang="en-US" dirty="0"/>
                    </a:p>
                  </a:txBody>
                  <a:tcPr>
                    <a:solidFill>
                      <a:srgbClr val="FFC000"/>
                    </a:solidFill>
                  </a:tcPr>
                </a:tc>
                <a:tc>
                  <a:txBody>
                    <a:bodyPr/>
                    <a:lstStyle/>
                    <a:p>
                      <a:pPr latinLnBrk="1"/>
                      <a:endParaRPr lang="ko-KR" altLang="en-US"/>
                    </a:p>
                  </a:txBody>
                  <a:tcPr>
                    <a:solidFill>
                      <a:srgbClr val="FFC000"/>
                    </a:solidFill>
                  </a:tcPr>
                </a:tc>
                <a:tc>
                  <a:txBody>
                    <a:bodyPr/>
                    <a:lstStyle/>
                    <a:p>
                      <a:pPr latinLnBrk="1"/>
                      <a:endParaRPr lang="ko-KR" altLang="en-US"/>
                    </a:p>
                  </a:txBody>
                  <a:tcPr>
                    <a:solidFill>
                      <a:srgbClr val="FFC000"/>
                    </a:solidFill>
                  </a:tcPr>
                </a:tc>
                <a:tc>
                  <a:txBody>
                    <a:bodyPr/>
                    <a:lstStyle/>
                    <a:p>
                      <a:pPr latinLnBrk="1"/>
                      <a:endParaRPr lang="ko-KR" altLang="en-US"/>
                    </a:p>
                  </a:txBody>
                  <a:tcPr>
                    <a:solidFill>
                      <a:srgbClr val="FFC000"/>
                    </a:solidFill>
                  </a:tcPr>
                </a:tc>
                <a:tc>
                  <a:txBody>
                    <a:bodyPr/>
                    <a:lstStyle/>
                    <a:p>
                      <a:pPr latinLnBrk="1"/>
                      <a:endParaRPr lang="ko-KR" altLang="en-US"/>
                    </a:p>
                  </a:txBody>
                  <a:tcPr>
                    <a:solidFill>
                      <a:srgbClr val="FFC000"/>
                    </a:solidFill>
                  </a:tcPr>
                </a:tc>
                <a:tc>
                  <a:txBody>
                    <a:bodyPr/>
                    <a:lstStyle/>
                    <a:p>
                      <a:pPr latinLnBrk="1"/>
                      <a:endParaRPr lang="ko-KR" altLang="en-US"/>
                    </a:p>
                  </a:txBody>
                  <a:tcPr>
                    <a:solidFill>
                      <a:srgbClr val="FFC000"/>
                    </a:solidFill>
                  </a:tcPr>
                </a:tc>
                <a:tc>
                  <a:txBody>
                    <a:bodyPr/>
                    <a:lstStyle/>
                    <a:p>
                      <a:pPr latinLnBrk="1"/>
                      <a:endParaRPr lang="ko-KR" altLang="en-US"/>
                    </a:p>
                  </a:txBody>
                  <a:tcPr>
                    <a:solidFill>
                      <a:srgbClr val="FFC000"/>
                    </a:solidFill>
                  </a:tcPr>
                </a:tc>
                <a:tc>
                  <a:txBody>
                    <a:bodyPr/>
                    <a:lstStyle/>
                    <a:p>
                      <a:pPr latinLnBrk="1"/>
                      <a:endParaRPr lang="ko-KR" altLang="en-US"/>
                    </a:p>
                  </a:txBody>
                  <a:tcPr>
                    <a:solidFill>
                      <a:srgbClr val="FFC000"/>
                    </a:solidFill>
                  </a:tcPr>
                </a:tc>
                <a:tc>
                  <a:txBody>
                    <a:bodyPr/>
                    <a:lstStyle/>
                    <a:p>
                      <a:pPr latinLnBrk="1"/>
                      <a:endParaRPr lang="ko-KR" altLang="en-US"/>
                    </a:p>
                  </a:txBody>
                  <a:tcPr>
                    <a:solidFill>
                      <a:srgbClr val="FFC000"/>
                    </a:solidFill>
                  </a:tcPr>
                </a:tc>
                <a:tc>
                  <a:txBody>
                    <a:bodyPr/>
                    <a:lstStyle/>
                    <a:p>
                      <a:pPr latinLnBrk="1"/>
                      <a:endParaRPr lang="ko-KR" altLang="en-US"/>
                    </a:p>
                  </a:txBody>
                  <a:tcPr>
                    <a:solidFill>
                      <a:srgbClr val="FFC000"/>
                    </a:solidFill>
                  </a:tcPr>
                </a:tc>
                <a:tc>
                  <a:txBody>
                    <a:bodyPr/>
                    <a:lstStyle/>
                    <a:p>
                      <a:pPr latinLnBrk="1"/>
                      <a:endParaRPr lang="ko-KR" altLang="en-US"/>
                    </a:p>
                  </a:txBody>
                  <a:tcPr>
                    <a:solidFill>
                      <a:srgbClr val="FFC000"/>
                    </a:solidFill>
                  </a:tcPr>
                </a:tc>
                <a:tc>
                  <a:txBody>
                    <a:bodyPr/>
                    <a:lstStyle/>
                    <a:p>
                      <a:pPr latinLnBrk="1"/>
                      <a:endParaRPr lang="ko-KR" altLang="en-US"/>
                    </a:p>
                  </a:txBody>
                  <a:tcPr>
                    <a:solidFill>
                      <a:srgbClr val="FFC000"/>
                    </a:solidFill>
                  </a:tcPr>
                </a:tc>
                <a:tc>
                  <a:txBody>
                    <a:bodyPr/>
                    <a:lstStyle/>
                    <a:p>
                      <a:pPr latinLnBrk="1"/>
                      <a:endParaRPr lang="ko-KR" altLang="en-US"/>
                    </a:p>
                  </a:txBody>
                  <a:tcPr>
                    <a:solidFill>
                      <a:srgbClr val="FFC000"/>
                    </a:solidFill>
                  </a:tcPr>
                </a:tc>
                <a:tc>
                  <a:txBody>
                    <a:bodyPr/>
                    <a:lstStyle/>
                    <a:p>
                      <a:pPr latinLnBrk="1"/>
                      <a:endParaRPr lang="ko-KR" altLang="en-US"/>
                    </a:p>
                  </a:txBody>
                  <a:tcPr>
                    <a:solidFill>
                      <a:srgbClr val="FFC000"/>
                    </a:solidFill>
                  </a:tcPr>
                </a:tc>
                <a:tc>
                  <a:txBody>
                    <a:bodyPr/>
                    <a:lstStyle/>
                    <a:p>
                      <a:pPr latinLnBrk="1"/>
                      <a:endParaRPr lang="ko-KR" altLang="en-US"/>
                    </a:p>
                  </a:txBody>
                  <a:tcPr>
                    <a:solidFill>
                      <a:srgbClr val="FFC000"/>
                    </a:solidFill>
                  </a:tcPr>
                </a:tc>
                <a:tc>
                  <a:txBody>
                    <a:bodyPr/>
                    <a:lstStyle/>
                    <a:p>
                      <a:pPr latinLnBrk="1"/>
                      <a:endParaRPr lang="ko-KR" altLang="en-US"/>
                    </a:p>
                  </a:txBody>
                  <a:tcPr>
                    <a:solidFill>
                      <a:srgbClr val="FFC000"/>
                    </a:solidFill>
                  </a:tcPr>
                </a:tc>
                <a:tc>
                  <a:txBody>
                    <a:bodyPr/>
                    <a:lstStyle/>
                    <a:p>
                      <a:pPr latinLnBrk="1"/>
                      <a:endParaRPr lang="ko-KR" altLang="en-US"/>
                    </a:p>
                  </a:txBody>
                  <a:tcPr>
                    <a:solidFill>
                      <a:srgbClr val="FFC000"/>
                    </a:solidFill>
                  </a:tcPr>
                </a:tc>
                <a:tc>
                  <a:txBody>
                    <a:bodyPr/>
                    <a:lstStyle/>
                    <a:p>
                      <a:pPr latinLnBrk="1"/>
                      <a:endParaRPr lang="ko-KR" altLang="en-US"/>
                    </a:p>
                  </a:txBody>
                  <a:tcPr>
                    <a:solidFill>
                      <a:srgbClr val="FFC000"/>
                    </a:solidFill>
                  </a:tcPr>
                </a:tc>
                <a:tc>
                  <a:txBody>
                    <a:bodyPr/>
                    <a:lstStyle/>
                    <a:p>
                      <a:pPr latinLnBrk="1"/>
                      <a:endParaRPr lang="ko-KR" altLang="en-US"/>
                    </a:p>
                  </a:txBody>
                  <a:tcPr>
                    <a:solidFill>
                      <a:srgbClr val="FFC000"/>
                    </a:solidFill>
                  </a:tcPr>
                </a:tc>
                <a:tc>
                  <a:txBody>
                    <a:bodyPr/>
                    <a:lstStyle/>
                    <a:p>
                      <a:pPr latinLnBrk="1"/>
                      <a:endParaRPr lang="ko-KR" altLang="en-US"/>
                    </a:p>
                  </a:txBody>
                  <a:tcPr>
                    <a:solidFill>
                      <a:srgbClr val="FFC000"/>
                    </a:solidFill>
                  </a:tcPr>
                </a:tc>
                <a:tc>
                  <a:txBody>
                    <a:bodyPr/>
                    <a:lstStyle/>
                    <a:p>
                      <a:pPr latinLnBrk="1"/>
                      <a:endParaRPr lang="ko-KR" altLang="en-US"/>
                    </a:p>
                  </a:txBody>
                  <a:tcPr>
                    <a:solidFill>
                      <a:srgbClr val="FFC000"/>
                    </a:solidFill>
                  </a:tcPr>
                </a:tc>
                <a:tc>
                  <a:txBody>
                    <a:bodyPr/>
                    <a:lstStyle/>
                    <a:p>
                      <a:pPr latinLnBrk="1"/>
                      <a:endParaRPr lang="ko-KR" altLang="en-US"/>
                    </a:p>
                  </a:txBody>
                  <a:tcPr>
                    <a:solidFill>
                      <a:srgbClr val="FFC000"/>
                    </a:solidFill>
                  </a:tcPr>
                </a:tc>
                <a:tc>
                  <a:txBody>
                    <a:bodyPr/>
                    <a:lstStyle/>
                    <a:p>
                      <a:pPr latinLnBrk="1"/>
                      <a:endParaRPr lang="ko-KR" altLang="en-US"/>
                    </a:p>
                  </a:txBody>
                  <a:tcPr>
                    <a:solidFill>
                      <a:srgbClr val="FFC000"/>
                    </a:solidFill>
                  </a:tcPr>
                </a:tc>
                <a:tc>
                  <a:txBody>
                    <a:bodyPr/>
                    <a:lstStyle/>
                    <a:p>
                      <a:pPr latinLnBrk="1"/>
                      <a:endParaRPr lang="ko-KR" altLang="en-US"/>
                    </a:p>
                  </a:txBody>
                  <a:tcPr>
                    <a:solidFill>
                      <a:srgbClr val="FFC000"/>
                    </a:solidFill>
                  </a:tcPr>
                </a:tc>
                <a:tc>
                  <a:txBody>
                    <a:bodyPr/>
                    <a:lstStyle/>
                    <a:p>
                      <a:pPr latinLnBrk="1"/>
                      <a:endParaRPr lang="ko-KR" altLang="en-US"/>
                    </a:p>
                  </a:txBody>
                  <a:tcPr>
                    <a:solidFill>
                      <a:srgbClr val="FFC000"/>
                    </a:solidFill>
                  </a:tcPr>
                </a:tc>
                <a:tc>
                  <a:txBody>
                    <a:bodyPr/>
                    <a:lstStyle/>
                    <a:p>
                      <a:pPr latinLnBrk="1"/>
                      <a:endParaRPr lang="ko-KR" altLang="en-US"/>
                    </a:p>
                  </a:txBody>
                  <a:tcPr>
                    <a:solidFill>
                      <a:srgbClr val="FFC000"/>
                    </a:solidFill>
                  </a:tcPr>
                </a:tc>
                <a:tc>
                  <a:txBody>
                    <a:bodyPr/>
                    <a:lstStyle/>
                    <a:p>
                      <a:pPr latinLnBrk="1"/>
                      <a:endParaRPr lang="ko-KR" altLang="en-US"/>
                    </a:p>
                  </a:txBody>
                  <a:tcPr>
                    <a:solidFill>
                      <a:srgbClr val="FFC000"/>
                    </a:solidFill>
                  </a:tcPr>
                </a:tc>
                <a:tc>
                  <a:txBody>
                    <a:bodyPr/>
                    <a:lstStyle/>
                    <a:p>
                      <a:pPr latinLnBrk="1"/>
                      <a:endParaRPr lang="ko-KR" altLang="en-US"/>
                    </a:p>
                  </a:txBody>
                  <a:tcPr>
                    <a:solidFill>
                      <a:srgbClr val="FFC000"/>
                    </a:solidFill>
                  </a:tcPr>
                </a:tc>
                <a:tc>
                  <a:txBody>
                    <a:bodyPr/>
                    <a:lstStyle/>
                    <a:p>
                      <a:pPr latinLnBrk="1"/>
                      <a:endParaRPr lang="ko-KR" altLang="en-US"/>
                    </a:p>
                  </a:txBody>
                  <a:tcPr>
                    <a:solidFill>
                      <a:srgbClr val="FFC000"/>
                    </a:solidFill>
                  </a:tcPr>
                </a:tc>
                <a:tc>
                  <a:txBody>
                    <a:bodyPr/>
                    <a:lstStyle/>
                    <a:p>
                      <a:pPr latinLnBrk="1"/>
                      <a:endParaRPr lang="ko-KR" altLang="en-US"/>
                    </a:p>
                  </a:txBody>
                  <a:tcPr>
                    <a:solidFill>
                      <a:srgbClr val="FFC000"/>
                    </a:solidFill>
                  </a:tcPr>
                </a:tc>
                <a:tc>
                  <a:txBody>
                    <a:bodyPr/>
                    <a:lstStyle/>
                    <a:p>
                      <a:pPr latinLnBrk="1"/>
                      <a:endParaRPr lang="ko-KR" altLang="en-US"/>
                    </a:p>
                  </a:txBody>
                  <a:tcPr>
                    <a:solidFill>
                      <a:srgbClr val="FFC000"/>
                    </a:solidFill>
                  </a:tcPr>
                </a:tc>
                <a:tc>
                  <a:txBody>
                    <a:bodyPr/>
                    <a:lstStyle/>
                    <a:p>
                      <a:pPr latinLnBrk="1"/>
                      <a:endParaRPr lang="ko-KR" altLang="en-US"/>
                    </a:p>
                  </a:txBody>
                  <a:tcPr>
                    <a:solidFill>
                      <a:srgbClr val="FFC000"/>
                    </a:solidFill>
                  </a:tcPr>
                </a:tc>
                <a:tc>
                  <a:txBody>
                    <a:bodyPr/>
                    <a:lstStyle/>
                    <a:p>
                      <a:pPr latinLnBrk="1"/>
                      <a:endParaRPr lang="ko-KR" altLang="en-US"/>
                    </a:p>
                  </a:txBody>
                  <a:tcPr>
                    <a:solidFill>
                      <a:srgbClr val="FFC000"/>
                    </a:solidFill>
                  </a:tcPr>
                </a:tc>
                <a:tc>
                  <a:txBody>
                    <a:bodyPr/>
                    <a:lstStyle/>
                    <a:p>
                      <a:pPr latinLnBrk="1"/>
                      <a:endParaRPr lang="ko-KR" altLang="en-US"/>
                    </a:p>
                  </a:txBody>
                  <a:tcPr>
                    <a:solidFill>
                      <a:srgbClr val="FFC000"/>
                    </a:solidFill>
                  </a:tcPr>
                </a:tc>
                <a:tc>
                  <a:txBody>
                    <a:bodyPr/>
                    <a:lstStyle/>
                    <a:p>
                      <a:pPr latinLnBrk="1"/>
                      <a:endParaRPr lang="ko-KR" altLang="en-US" dirty="0"/>
                    </a:p>
                  </a:txBody>
                  <a:tcPr>
                    <a:solidFill>
                      <a:srgbClr val="FFC000"/>
                    </a:solidFill>
                  </a:tcPr>
                </a:tc>
                <a:tc>
                  <a:txBody>
                    <a:bodyPr/>
                    <a:lstStyle/>
                    <a:p>
                      <a:pPr latinLnBrk="1"/>
                      <a:endParaRPr lang="ko-KR" altLang="en-US"/>
                    </a:p>
                  </a:txBody>
                  <a:tcPr>
                    <a:solidFill>
                      <a:srgbClr val="FFC000"/>
                    </a:solidFill>
                  </a:tcPr>
                </a:tc>
                <a:tc>
                  <a:txBody>
                    <a:bodyPr/>
                    <a:lstStyle/>
                    <a:p>
                      <a:pPr latinLnBrk="1"/>
                      <a:endParaRPr lang="ko-KR" altLang="en-US"/>
                    </a:p>
                  </a:txBody>
                  <a:tcPr>
                    <a:solidFill>
                      <a:srgbClr val="FFC000"/>
                    </a:solidFill>
                  </a:tcPr>
                </a:tc>
                <a:tc>
                  <a:txBody>
                    <a:bodyPr/>
                    <a:lstStyle/>
                    <a:p>
                      <a:pPr latinLnBrk="1"/>
                      <a:endParaRPr lang="ko-KR" altLang="en-US"/>
                    </a:p>
                  </a:txBody>
                  <a:tcPr>
                    <a:solidFill>
                      <a:srgbClr val="FFC000"/>
                    </a:solidFill>
                  </a:tcPr>
                </a:tc>
                <a:tc>
                  <a:txBody>
                    <a:bodyPr/>
                    <a:lstStyle/>
                    <a:p>
                      <a:pPr latinLnBrk="1"/>
                      <a:endParaRPr lang="ko-KR" altLang="en-US"/>
                    </a:p>
                  </a:txBody>
                  <a:tcPr>
                    <a:solidFill>
                      <a:srgbClr val="FFC000"/>
                    </a:solidFill>
                  </a:tcPr>
                </a:tc>
                <a:tc>
                  <a:txBody>
                    <a:bodyPr/>
                    <a:lstStyle/>
                    <a:p>
                      <a:pPr latinLnBrk="1"/>
                      <a:endParaRPr lang="ko-KR" altLang="en-US" dirty="0"/>
                    </a:p>
                  </a:txBody>
                  <a:tcPr>
                    <a:solidFill>
                      <a:srgbClr val="FFC000"/>
                    </a:solidFill>
                  </a:tcPr>
                </a:tc>
                <a:extLst>
                  <a:ext uri="{0D108BD9-81ED-4DB2-BD59-A6C34878D82A}">
                    <a16:rowId xmlns:a16="http://schemas.microsoft.com/office/drawing/2014/main" val="10000"/>
                  </a:ext>
                </a:extLst>
              </a:tr>
            </a:tbl>
          </a:graphicData>
        </a:graphic>
      </p:graphicFrame>
      <p:sp>
        <p:nvSpPr>
          <p:cNvPr id="10" name="TextBox 9"/>
          <p:cNvSpPr txBox="1"/>
          <p:nvPr/>
        </p:nvSpPr>
        <p:spPr>
          <a:xfrm>
            <a:off x="1115616" y="1812118"/>
            <a:ext cx="489772" cy="276999"/>
          </a:xfrm>
          <a:prstGeom prst="rect">
            <a:avLst/>
          </a:prstGeom>
          <a:noFill/>
        </p:spPr>
        <p:txBody>
          <a:bodyPr wrap="square" rtlCol="0">
            <a:spAutoFit/>
          </a:bodyPr>
          <a:lstStyle/>
          <a:p>
            <a:r>
              <a:rPr lang="en-US" altLang="ko-KR" sz="1200" dirty="0">
                <a:latin typeface="+mn-ea"/>
                <a:ea typeface="+mn-ea"/>
              </a:rPr>
              <a:t>128</a:t>
            </a:r>
            <a:endParaRPr lang="ko-KR" altLang="en-US" sz="1200" dirty="0">
              <a:latin typeface="+mn-ea"/>
              <a:ea typeface="+mn-ea"/>
            </a:endParaRPr>
          </a:p>
        </p:txBody>
      </p:sp>
      <p:sp>
        <p:nvSpPr>
          <p:cNvPr id="11" name="TextBox 10"/>
          <p:cNvSpPr txBox="1"/>
          <p:nvPr/>
        </p:nvSpPr>
        <p:spPr>
          <a:xfrm>
            <a:off x="7812360" y="1812118"/>
            <a:ext cx="576064" cy="276999"/>
          </a:xfrm>
          <a:prstGeom prst="rect">
            <a:avLst/>
          </a:prstGeom>
          <a:noFill/>
        </p:spPr>
        <p:txBody>
          <a:bodyPr wrap="square" rtlCol="0">
            <a:spAutoFit/>
          </a:bodyPr>
          <a:lstStyle/>
          <a:p>
            <a:r>
              <a:rPr lang="en-US" altLang="ko-KR" sz="1200" dirty="0">
                <a:latin typeface="+mn-lt"/>
              </a:rPr>
              <a:t>256</a:t>
            </a:r>
            <a:endParaRPr lang="ko-KR" altLang="en-US" sz="1200" dirty="0">
              <a:latin typeface="+mn-lt"/>
            </a:endParaRPr>
          </a:p>
        </p:txBody>
      </p:sp>
      <p:sp>
        <p:nvSpPr>
          <p:cNvPr id="12" name="TextBox 11"/>
          <p:cNvSpPr txBox="1"/>
          <p:nvPr/>
        </p:nvSpPr>
        <p:spPr>
          <a:xfrm>
            <a:off x="2555776" y="2420888"/>
            <a:ext cx="3096344" cy="369332"/>
          </a:xfrm>
          <a:prstGeom prst="rect">
            <a:avLst/>
          </a:prstGeom>
          <a:noFill/>
        </p:spPr>
        <p:txBody>
          <a:bodyPr wrap="square" rtlCol="0">
            <a:spAutoFit/>
          </a:bodyPr>
          <a:lstStyle/>
          <a:p>
            <a:r>
              <a:rPr lang="en-US" altLang="ko-KR" dirty="0">
                <a:solidFill>
                  <a:srgbClr val="FF0000"/>
                </a:solidFill>
              </a:rPr>
              <a:t>Memory</a:t>
            </a:r>
            <a:endParaRPr lang="ko-KR" altLang="en-US" dirty="0">
              <a:solidFill>
                <a:srgbClr val="FF0000"/>
              </a:solidFill>
            </a:endParaRPr>
          </a:p>
        </p:txBody>
      </p:sp>
      <p:graphicFrame>
        <p:nvGraphicFramePr>
          <p:cNvPr id="13" name="표 12"/>
          <p:cNvGraphicFramePr>
            <a:graphicFrameLocks noGrp="1"/>
          </p:cNvGraphicFramePr>
          <p:nvPr>
            <p:extLst>
              <p:ext uri="{D42A27DB-BD31-4B8C-83A1-F6EECF244321}">
                <p14:modId xmlns:p14="http://schemas.microsoft.com/office/powerpoint/2010/main" val="4283983239"/>
              </p:ext>
            </p:extLst>
          </p:nvPr>
        </p:nvGraphicFramePr>
        <p:xfrm>
          <a:off x="1259632" y="3284984"/>
          <a:ext cx="6664960" cy="370840"/>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20000"/>
                    </a:ext>
                  </a:extLst>
                </a:gridCol>
                <a:gridCol w="208280">
                  <a:extLst>
                    <a:ext uri="{9D8B030D-6E8A-4147-A177-3AD203B41FA5}">
                      <a16:colId xmlns:a16="http://schemas.microsoft.com/office/drawing/2014/main" val="20001"/>
                    </a:ext>
                  </a:extLst>
                </a:gridCol>
                <a:gridCol w="208280">
                  <a:extLst>
                    <a:ext uri="{9D8B030D-6E8A-4147-A177-3AD203B41FA5}">
                      <a16:colId xmlns:a16="http://schemas.microsoft.com/office/drawing/2014/main" val="20002"/>
                    </a:ext>
                  </a:extLst>
                </a:gridCol>
                <a:gridCol w="208280">
                  <a:extLst>
                    <a:ext uri="{9D8B030D-6E8A-4147-A177-3AD203B41FA5}">
                      <a16:colId xmlns:a16="http://schemas.microsoft.com/office/drawing/2014/main" val="20003"/>
                    </a:ext>
                  </a:extLst>
                </a:gridCol>
                <a:gridCol w="208280">
                  <a:extLst>
                    <a:ext uri="{9D8B030D-6E8A-4147-A177-3AD203B41FA5}">
                      <a16:colId xmlns:a16="http://schemas.microsoft.com/office/drawing/2014/main" val="20004"/>
                    </a:ext>
                  </a:extLst>
                </a:gridCol>
                <a:gridCol w="208280">
                  <a:extLst>
                    <a:ext uri="{9D8B030D-6E8A-4147-A177-3AD203B41FA5}">
                      <a16:colId xmlns:a16="http://schemas.microsoft.com/office/drawing/2014/main" val="20005"/>
                    </a:ext>
                  </a:extLst>
                </a:gridCol>
                <a:gridCol w="208280">
                  <a:extLst>
                    <a:ext uri="{9D8B030D-6E8A-4147-A177-3AD203B41FA5}">
                      <a16:colId xmlns:a16="http://schemas.microsoft.com/office/drawing/2014/main" val="20006"/>
                    </a:ext>
                  </a:extLst>
                </a:gridCol>
                <a:gridCol w="208280">
                  <a:extLst>
                    <a:ext uri="{9D8B030D-6E8A-4147-A177-3AD203B41FA5}">
                      <a16:colId xmlns:a16="http://schemas.microsoft.com/office/drawing/2014/main" val="20007"/>
                    </a:ext>
                  </a:extLst>
                </a:gridCol>
                <a:gridCol w="208280">
                  <a:extLst>
                    <a:ext uri="{9D8B030D-6E8A-4147-A177-3AD203B41FA5}">
                      <a16:colId xmlns:a16="http://schemas.microsoft.com/office/drawing/2014/main" val="20008"/>
                    </a:ext>
                  </a:extLst>
                </a:gridCol>
                <a:gridCol w="208280">
                  <a:extLst>
                    <a:ext uri="{9D8B030D-6E8A-4147-A177-3AD203B41FA5}">
                      <a16:colId xmlns:a16="http://schemas.microsoft.com/office/drawing/2014/main" val="20009"/>
                    </a:ext>
                  </a:extLst>
                </a:gridCol>
                <a:gridCol w="208280">
                  <a:extLst>
                    <a:ext uri="{9D8B030D-6E8A-4147-A177-3AD203B41FA5}">
                      <a16:colId xmlns:a16="http://schemas.microsoft.com/office/drawing/2014/main" val="20010"/>
                    </a:ext>
                  </a:extLst>
                </a:gridCol>
                <a:gridCol w="208280">
                  <a:extLst>
                    <a:ext uri="{9D8B030D-6E8A-4147-A177-3AD203B41FA5}">
                      <a16:colId xmlns:a16="http://schemas.microsoft.com/office/drawing/2014/main" val="20011"/>
                    </a:ext>
                  </a:extLst>
                </a:gridCol>
                <a:gridCol w="208280">
                  <a:extLst>
                    <a:ext uri="{9D8B030D-6E8A-4147-A177-3AD203B41FA5}">
                      <a16:colId xmlns:a16="http://schemas.microsoft.com/office/drawing/2014/main" val="20012"/>
                    </a:ext>
                  </a:extLst>
                </a:gridCol>
                <a:gridCol w="208280">
                  <a:extLst>
                    <a:ext uri="{9D8B030D-6E8A-4147-A177-3AD203B41FA5}">
                      <a16:colId xmlns:a16="http://schemas.microsoft.com/office/drawing/2014/main" val="20013"/>
                    </a:ext>
                  </a:extLst>
                </a:gridCol>
                <a:gridCol w="208280">
                  <a:extLst>
                    <a:ext uri="{9D8B030D-6E8A-4147-A177-3AD203B41FA5}">
                      <a16:colId xmlns:a16="http://schemas.microsoft.com/office/drawing/2014/main" val="20014"/>
                    </a:ext>
                  </a:extLst>
                </a:gridCol>
                <a:gridCol w="208280">
                  <a:extLst>
                    <a:ext uri="{9D8B030D-6E8A-4147-A177-3AD203B41FA5}">
                      <a16:colId xmlns:a16="http://schemas.microsoft.com/office/drawing/2014/main" val="20015"/>
                    </a:ext>
                  </a:extLst>
                </a:gridCol>
                <a:gridCol w="208280">
                  <a:extLst>
                    <a:ext uri="{9D8B030D-6E8A-4147-A177-3AD203B41FA5}">
                      <a16:colId xmlns:a16="http://schemas.microsoft.com/office/drawing/2014/main" val="20016"/>
                    </a:ext>
                  </a:extLst>
                </a:gridCol>
                <a:gridCol w="208280">
                  <a:extLst>
                    <a:ext uri="{9D8B030D-6E8A-4147-A177-3AD203B41FA5}">
                      <a16:colId xmlns:a16="http://schemas.microsoft.com/office/drawing/2014/main" val="20017"/>
                    </a:ext>
                  </a:extLst>
                </a:gridCol>
                <a:gridCol w="208280">
                  <a:extLst>
                    <a:ext uri="{9D8B030D-6E8A-4147-A177-3AD203B41FA5}">
                      <a16:colId xmlns:a16="http://schemas.microsoft.com/office/drawing/2014/main" val="20018"/>
                    </a:ext>
                  </a:extLst>
                </a:gridCol>
                <a:gridCol w="208280">
                  <a:extLst>
                    <a:ext uri="{9D8B030D-6E8A-4147-A177-3AD203B41FA5}">
                      <a16:colId xmlns:a16="http://schemas.microsoft.com/office/drawing/2014/main" val="20019"/>
                    </a:ext>
                  </a:extLst>
                </a:gridCol>
                <a:gridCol w="208280">
                  <a:extLst>
                    <a:ext uri="{9D8B030D-6E8A-4147-A177-3AD203B41FA5}">
                      <a16:colId xmlns:a16="http://schemas.microsoft.com/office/drawing/2014/main" val="20020"/>
                    </a:ext>
                  </a:extLst>
                </a:gridCol>
                <a:gridCol w="208280">
                  <a:extLst>
                    <a:ext uri="{9D8B030D-6E8A-4147-A177-3AD203B41FA5}">
                      <a16:colId xmlns:a16="http://schemas.microsoft.com/office/drawing/2014/main" val="20021"/>
                    </a:ext>
                  </a:extLst>
                </a:gridCol>
                <a:gridCol w="208280">
                  <a:extLst>
                    <a:ext uri="{9D8B030D-6E8A-4147-A177-3AD203B41FA5}">
                      <a16:colId xmlns:a16="http://schemas.microsoft.com/office/drawing/2014/main" val="20022"/>
                    </a:ext>
                  </a:extLst>
                </a:gridCol>
                <a:gridCol w="208280">
                  <a:extLst>
                    <a:ext uri="{9D8B030D-6E8A-4147-A177-3AD203B41FA5}">
                      <a16:colId xmlns:a16="http://schemas.microsoft.com/office/drawing/2014/main" val="20023"/>
                    </a:ext>
                  </a:extLst>
                </a:gridCol>
                <a:gridCol w="208280">
                  <a:extLst>
                    <a:ext uri="{9D8B030D-6E8A-4147-A177-3AD203B41FA5}">
                      <a16:colId xmlns:a16="http://schemas.microsoft.com/office/drawing/2014/main" val="20024"/>
                    </a:ext>
                  </a:extLst>
                </a:gridCol>
                <a:gridCol w="208280">
                  <a:extLst>
                    <a:ext uri="{9D8B030D-6E8A-4147-A177-3AD203B41FA5}">
                      <a16:colId xmlns:a16="http://schemas.microsoft.com/office/drawing/2014/main" val="20025"/>
                    </a:ext>
                  </a:extLst>
                </a:gridCol>
                <a:gridCol w="208280">
                  <a:extLst>
                    <a:ext uri="{9D8B030D-6E8A-4147-A177-3AD203B41FA5}">
                      <a16:colId xmlns:a16="http://schemas.microsoft.com/office/drawing/2014/main" val="20026"/>
                    </a:ext>
                  </a:extLst>
                </a:gridCol>
                <a:gridCol w="208280">
                  <a:extLst>
                    <a:ext uri="{9D8B030D-6E8A-4147-A177-3AD203B41FA5}">
                      <a16:colId xmlns:a16="http://schemas.microsoft.com/office/drawing/2014/main" val="20027"/>
                    </a:ext>
                  </a:extLst>
                </a:gridCol>
                <a:gridCol w="208280">
                  <a:extLst>
                    <a:ext uri="{9D8B030D-6E8A-4147-A177-3AD203B41FA5}">
                      <a16:colId xmlns:a16="http://schemas.microsoft.com/office/drawing/2014/main" val="20028"/>
                    </a:ext>
                  </a:extLst>
                </a:gridCol>
                <a:gridCol w="208280">
                  <a:extLst>
                    <a:ext uri="{9D8B030D-6E8A-4147-A177-3AD203B41FA5}">
                      <a16:colId xmlns:a16="http://schemas.microsoft.com/office/drawing/2014/main" val="20029"/>
                    </a:ext>
                  </a:extLst>
                </a:gridCol>
                <a:gridCol w="208280">
                  <a:extLst>
                    <a:ext uri="{9D8B030D-6E8A-4147-A177-3AD203B41FA5}">
                      <a16:colId xmlns:a16="http://schemas.microsoft.com/office/drawing/2014/main" val="20030"/>
                    </a:ext>
                  </a:extLst>
                </a:gridCol>
                <a:gridCol w="208280">
                  <a:extLst>
                    <a:ext uri="{9D8B030D-6E8A-4147-A177-3AD203B41FA5}">
                      <a16:colId xmlns:a16="http://schemas.microsoft.com/office/drawing/2014/main" val="20031"/>
                    </a:ext>
                  </a:extLst>
                </a:gridCol>
              </a:tblGrid>
              <a:tr h="370840">
                <a:tc>
                  <a:txBody>
                    <a:bodyPr/>
                    <a:lstStyle/>
                    <a:p>
                      <a:pPr latinLnBrk="1"/>
                      <a:endParaRPr lang="ko-KR" altLang="en-US" dirty="0"/>
                    </a:p>
                  </a:txBody>
                  <a:tcPr>
                    <a:solidFill>
                      <a:srgbClr val="0070C0"/>
                    </a:solidFill>
                  </a:tcPr>
                </a:tc>
                <a:tc>
                  <a:txBody>
                    <a:bodyPr/>
                    <a:lstStyle/>
                    <a:p>
                      <a:pPr latinLnBrk="1"/>
                      <a:endParaRPr lang="ko-KR" altLang="en-US"/>
                    </a:p>
                  </a:txBody>
                  <a:tcPr>
                    <a:solidFill>
                      <a:srgbClr val="0070C0"/>
                    </a:solidFill>
                  </a:tcPr>
                </a:tc>
                <a:tc>
                  <a:txBody>
                    <a:bodyPr/>
                    <a:lstStyle/>
                    <a:p>
                      <a:pPr latinLnBrk="1"/>
                      <a:endParaRPr lang="ko-KR" altLang="en-US"/>
                    </a:p>
                  </a:txBody>
                  <a:tcPr>
                    <a:solidFill>
                      <a:srgbClr val="0070C0"/>
                    </a:solidFill>
                  </a:tcPr>
                </a:tc>
                <a:tc>
                  <a:txBody>
                    <a:bodyPr/>
                    <a:lstStyle/>
                    <a:p>
                      <a:pPr latinLnBrk="1"/>
                      <a:endParaRPr lang="ko-KR" altLang="en-US"/>
                    </a:p>
                  </a:txBody>
                  <a:tcPr>
                    <a:solidFill>
                      <a:srgbClr val="0070C0"/>
                    </a:solidFill>
                  </a:tcPr>
                </a:tc>
                <a:tc>
                  <a:txBody>
                    <a:bodyPr/>
                    <a:lstStyle/>
                    <a:p>
                      <a:pPr latinLnBrk="1"/>
                      <a:endParaRPr lang="ko-KR" altLang="en-US"/>
                    </a:p>
                  </a:txBody>
                  <a:tcPr>
                    <a:solidFill>
                      <a:srgbClr val="0070C0"/>
                    </a:solidFill>
                  </a:tcPr>
                </a:tc>
                <a:tc>
                  <a:txBody>
                    <a:bodyPr/>
                    <a:lstStyle/>
                    <a:p>
                      <a:pPr latinLnBrk="1"/>
                      <a:endParaRPr lang="ko-KR" altLang="en-US"/>
                    </a:p>
                  </a:txBody>
                  <a:tcPr>
                    <a:solidFill>
                      <a:srgbClr val="0070C0"/>
                    </a:solidFill>
                  </a:tcPr>
                </a:tc>
                <a:tc>
                  <a:txBody>
                    <a:bodyPr/>
                    <a:lstStyle/>
                    <a:p>
                      <a:pPr latinLnBrk="1"/>
                      <a:endParaRPr lang="ko-KR" altLang="en-US"/>
                    </a:p>
                  </a:txBody>
                  <a:tcPr>
                    <a:solidFill>
                      <a:srgbClr val="0070C0"/>
                    </a:solidFill>
                  </a:tcPr>
                </a:tc>
                <a:tc>
                  <a:txBody>
                    <a:bodyPr/>
                    <a:lstStyle/>
                    <a:p>
                      <a:pPr latinLnBrk="1"/>
                      <a:endParaRPr lang="ko-KR" altLang="en-US"/>
                    </a:p>
                  </a:txBody>
                  <a:tcPr>
                    <a:solidFill>
                      <a:srgbClr val="0070C0"/>
                    </a:solidFill>
                  </a:tcPr>
                </a:tc>
                <a:tc>
                  <a:txBody>
                    <a:bodyPr/>
                    <a:lstStyle/>
                    <a:p>
                      <a:pPr latinLnBrk="1"/>
                      <a:endParaRPr lang="ko-KR" altLang="en-US"/>
                    </a:p>
                  </a:txBody>
                  <a:tcPr>
                    <a:solidFill>
                      <a:srgbClr val="0070C0"/>
                    </a:solidFill>
                  </a:tcPr>
                </a:tc>
                <a:tc>
                  <a:txBody>
                    <a:bodyPr/>
                    <a:lstStyle/>
                    <a:p>
                      <a:pPr latinLnBrk="1"/>
                      <a:endParaRPr lang="ko-KR" altLang="en-US"/>
                    </a:p>
                  </a:txBody>
                  <a:tcPr>
                    <a:solidFill>
                      <a:srgbClr val="0070C0"/>
                    </a:solidFill>
                  </a:tcPr>
                </a:tc>
                <a:tc>
                  <a:txBody>
                    <a:bodyPr/>
                    <a:lstStyle/>
                    <a:p>
                      <a:pPr latinLnBrk="1"/>
                      <a:endParaRPr lang="ko-KR" altLang="en-US"/>
                    </a:p>
                  </a:txBody>
                  <a:tcPr>
                    <a:solidFill>
                      <a:srgbClr val="0070C0"/>
                    </a:solidFill>
                  </a:tcPr>
                </a:tc>
                <a:tc>
                  <a:txBody>
                    <a:bodyPr/>
                    <a:lstStyle/>
                    <a:p>
                      <a:pPr latinLnBrk="1"/>
                      <a:endParaRPr lang="ko-KR" altLang="en-US"/>
                    </a:p>
                  </a:txBody>
                  <a:tcPr>
                    <a:solidFill>
                      <a:srgbClr val="0070C0"/>
                    </a:solidFill>
                  </a:tcPr>
                </a:tc>
                <a:tc>
                  <a:txBody>
                    <a:bodyPr/>
                    <a:lstStyle/>
                    <a:p>
                      <a:pPr latinLnBrk="1"/>
                      <a:endParaRPr lang="ko-KR" altLang="en-US"/>
                    </a:p>
                  </a:txBody>
                  <a:tcPr>
                    <a:solidFill>
                      <a:srgbClr val="0070C0"/>
                    </a:solidFill>
                  </a:tcPr>
                </a:tc>
                <a:tc>
                  <a:txBody>
                    <a:bodyPr/>
                    <a:lstStyle/>
                    <a:p>
                      <a:pPr latinLnBrk="1"/>
                      <a:endParaRPr lang="ko-KR" altLang="en-US"/>
                    </a:p>
                  </a:txBody>
                  <a:tcPr>
                    <a:solidFill>
                      <a:srgbClr val="0070C0"/>
                    </a:solidFill>
                  </a:tcPr>
                </a:tc>
                <a:tc>
                  <a:txBody>
                    <a:bodyPr/>
                    <a:lstStyle/>
                    <a:p>
                      <a:pPr latinLnBrk="1"/>
                      <a:endParaRPr lang="ko-KR" altLang="en-US"/>
                    </a:p>
                  </a:txBody>
                  <a:tcPr>
                    <a:solidFill>
                      <a:srgbClr val="0070C0"/>
                    </a:solidFill>
                  </a:tcPr>
                </a:tc>
                <a:tc>
                  <a:txBody>
                    <a:bodyPr/>
                    <a:lstStyle/>
                    <a:p>
                      <a:pPr latinLnBrk="1"/>
                      <a:endParaRPr lang="ko-KR" altLang="en-US"/>
                    </a:p>
                  </a:txBody>
                  <a:tcPr>
                    <a:solidFill>
                      <a:srgbClr val="0070C0"/>
                    </a:solidFill>
                  </a:tcPr>
                </a:tc>
                <a:tc>
                  <a:txBody>
                    <a:bodyPr/>
                    <a:lstStyle/>
                    <a:p>
                      <a:pPr latinLnBrk="1"/>
                      <a:endParaRPr lang="ko-KR" altLang="en-US"/>
                    </a:p>
                  </a:txBody>
                  <a:tcPr>
                    <a:solidFill>
                      <a:srgbClr val="0070C0"/>
                    </a:solidFill>
                  </a:tcPr>
                </a:tc>
                <a:tc>
                  <a:txBody>
                    <a:bodyPr/>
                    <a:lstStyle/>
                    <a:p>
                      <a:pPr latinLnBrk="1"/>
                      <a:endParaRPr lang="ko-KR" altLang="en-US"/>
                    </a:p>
                  </a:txBody>
                  <a:tcPr>
                    <a:solidFill>
                      <a:srgbClr val="0070C0"/>
                    </a:solidFill>
                  </a:tcPr>
                </a:tc>
                <a:tc>
                  <a:txBody>
                    <a:bodyPr/>
                    <a:lstStyle/>
                    <a:p>
                      <a:pPr latinLnBrk="1"/>
                      <a:endParaRPr lang="ko-KR" altLang="en-US"/>
                    </a:p>
                  </a:txBody>
                  <a:tcPr>
                    <a:solidFill>
                      <a:srgbClr val="0070C0"/>
                    </a:solidFill>
                  </a:tcPr>
                </a:tc>
                <a:tc>
                  <a:txBody>
                    <a:bodyPr/>
                    <a:lstStyle/>
                    <a:p>
                      <a:pPr latinLnBrk="1"/>
                      <a:endParaRPr lang="ko-KR" altLang="en-US"/>
                    </a:p>
                  </a:txBody>
                  <a:tcPr>
                    <a:solidFill>
                      <a:srgbClr val="0070C0"/>
                    </a:solidFill>
                  </a:tcPr>
                </a:tc>
                <a:tc>
                  <a:txBody>
                    <a:bodyPr/>
                    <a:lstStyle/>
                    <a:p>
                      <a:pPr latinLnBrk="1"/>
                      <a:endParaRPr lang="ko-KR" altLang="en-US"/>
                    </a:p>
                  </a:txBody>
                  <a:tcPr>
                    <a:solidFill>
                      <a:srgbClr val="0070C0"/>
                    </a:solidFill>
                  </a:tcPr>
                </a:tc>
                <a:tc>
                  <a:txBody>
                    <a:bodyPr/>
                    <a:lstStyle/>
                    <a:p>
                      <a:pPr latinLnBrk="1"/>
                      <a:endParaRPr lang="ko-KR" altLang="en-US"/>
                    </a:p>
                  </a:txBody>
                  <a:tcPr>
                    <a:solidFill>
                      <a:srgbClr val="0070C0"/>
                    </a:solidFill>
                  </a:tcPr>
                </a:tc>
                <a:tc>
                  <a:txBody>
                    <a:bodyPr/>
                    <a:lstStyle/>
                    <a:p>
                      <a:pPr latinLnBrk="1"/>
                      <a:endParaRPr lang="ko-KR" altLang="en-US"/>
                    </a:p>
                  </a:txBody>
                  <a:tcPr>
                    <a:solidFill>
                      <a:srgbClr val="0070C0"/>
                    </a:solidFill>
                  </a:tcPr>
                </a:tc>
                <a:tc>
                  <a:txBody>
                    <a:bodyPr/>
                    <a:lstStyle/>
                    <a:p>
                      <a:pPr latinLnBrk="1"/>
                      <a:endParaRPr lang="ko-KR" altLang="en-US"/>
                    </a:p>
                  </a:txBody>
                  <a:tcPr>
                    <a:solidFill>
                      <a:srgbClr val="0070C0"/>
                    </a:solidFill>
                  </a:tcPr>
                </a:tc>
                <a:tc>
                  <a:txBody>
                    <a:bodyPr/>
                    <a:lstStyle/>
                    <a:p>
                      <a:pPr latinLnBrk="1"/>
                      <a:endParaRPr lang="ko-KR" altLang="en-US"/>
                    </a:p>
                  </a:txBody>
                  <a:tcPr>
                    <a:solidFill>
                      <a:srgbClr val="0070C0"/>
                    </a:solidFill>
                  </a:tcPr>
                </a:tc>
                <a:tc>
                  <a:txBody>
                    <a:bodyPr/>
                    <a:lstStyle/>
                    <a:p>
                      <a:pPr latinLnBrk="1"/>
                      <a:endParaRPr lang="ko-KR" altLang="en-US"/>
                    </a:p>
                  </a:txBody>
                  <a:tcPr>
                    <a:solidFill>
                      <a:srgbClr val="0070C0"/>
                    </a:solidFill>
                  </a:tcPr>
                </a:tc>
                <a:tc>
                  <a:txBody>
                    <a:bodyPr/>
                    <a:lstStyle/>
                    <a:p>
                      <a:pPr latinLnBrk="1"/>
                      <a:endParaRPr lang="ko-KR" altLang="en-US"/>
                    </a:p>
                  </a:txBody>
                  <a:tcPr>
                    <a:solidFill>
                      <a:srgbClr val="0070C0"/>
                    </a:solidFill>
                  </a:tcPr>
                </a:tc>
                <a:tc>
                  <a:txBody>
                    <a:bodyPr/>
                    <a:lstStyle/>
                    <a:p>
                      <a:pPr latinLnBrk="1"/>
                      <a:endParaRPr lang="ko-KR" altLang="en-US"/>
                    </a:p>
                  </a:txBody>
                  <a:tcPr>
                    <a:solidFill>
                      <a:srgbClr val="0070C0"/>
                    </a:solidFill>
                  </a:tcPr>
                </a:tc>
                <a:tc>
                  <a:txBody>
                    <a:bodyPr/>
                    <a:lstStyle/>
                    <a:p>
                      <a:pPr latinLnBrk="1"/>
                      <a:endParaRPr lang="ko-KR" altLang="en-US"/>
                    </a:p>
                  </a:txBody>
                  <a:tcPr>
                    <a:solidFill>
                      <a:srgbClr val="0070C0"/>
                    </a:solidFill>
                  </a:tcPr>
                </a:tc>
                <a:tc>
                  <a:txBody>
                    <a:bodyPr/>
                    <a:lstStyle/>
                    <a:p>
                      <a:pPr latinLnBrk="1"/>
                      <a:endParaRPr lang="ko-KR" altLang="en-US"/>
                    </a:p>
                  </a:txBody>
                  <a:tcPr>
                    <a:solidFill>
                      <a:srgbClr val="0070C0"/>
                    </a:solidFill>
                  </a:tcPr>
                </a:tc>
                <a:tc>
                  <a:txBody>
                    <a:bodyPr/>
                    <a:lstStyle/>
                    <a:p>
                      <a:pPr latinLnBrk="1"/>
                      <a:endParaRPr lang="ko-KR" altLang="en-US"/>
                    </a:p>
                  </a:txBody>
                  <a:tcPr>
                    <a:solidFill>
                      <a:srgbClr val="0070C0"/>
                    </a:solidFill>
                  </a:tcPr>
                </a:tc>
                <a:tc>
                  <a:txBody>
                    <a:bodyPr/>
                    <a:lstStyle/>
                    <a:p>
                      <a:pPr latinLnBrk="1"/>
                      <a:endParaRPr lang="ko-KR" altLang="en-US" dirty="0"/>
                    </a:p>
                  </a:txBody>
                  <a:tcPr>
                    <a:solidFill>
                      <a:srgbClr val="0070C0"/>
                    </a:solidFill>
                  </a:tcPr>
                </a:tc>
                <a:extLst>
                  <a:ext uri="{0D108BD9-81ED-4DB2-BD59-A6C34878D82A}">
                    <a16:rowId xmlns:a16="http://schemas.microsoft.com/office/drawing/2014/main" val="10000"/>
                  </a:ext>
                </a:extLst>
              </a:tr>
            </a:tbl>
          </a:graphicData>
        </a:graphic>
      </p:graphicFrame>
      <p:sp>
        <p:nvSpPr>
          <p:cNvPr id="14" name="TextBox 13"/>
          <p:cNvSpPr txBox="1"/>
          <p:nvPr/>
        </p:nvSpPr>
        <p:spPr>
          <a:xfrm>
            <a:off x="251520" y="3789040"/>
            <a:ext cx="1008112" cy="338554"/>
          </a:xfrm>
          <a:prstGeom prst="rect">
            <a:avLst/>
          </a:prstGeom>
          <a:noFill/>
        </p:spPr>
        <p:txBody>
          <a:bodyPr wrap="square" rtlCol="0">
            <a:spAutoFit/>
          </a:bodyPr>
          <a:lstStyle/>
          <a:p>
            <a:r>
              <a:rPr lang="en-US" altLang="ko-KR" sz="1600" dirty="0" err="1">
                <a:latin typeface="+mn-lt"/>
              </a:rPr>
              <a:t>threadId</a:t>
            </a:r>
            <a:endParaRPr lang="ko-KR" altLang="en-US" sz="1600" dirty="0">
              <a:latin typeface="+mn-lt"/>
            </a:endParaRPr>
          </a:p>
        </p:txBody>
      </p:sp>
      <p:sp>
        <p:nvSpPr>
          <p:cNvPr id="15" name="TextBox 14"/>
          <p:cNvSpPr txBox="1"/>
          <p:nvPr/>
        </p:nvSpPr>
        <p:spPr>
          <a:xfrm>
            <a:off x="1259632" y="3789040"/>
            <a:ext cx="216024" cy="307777"/>
          </a:xfrm>
          <a:prstGeom prst="rect">
            <a:avLst/>
          </a:prstGeom>
          <a:noFill/>
        </p:spPr>
        <p:txBody>
          <a:bodyPr wrap="square" rtlCol="0">
            <a:spAutoFit/>
          </a:bodyPr>
          <a:lstStyle/>
          <a:p>
            <a:r>
              <a:rPr lang="en-US" altLang="ko-KR" sz="1400" dirty="0">
                <a:solidFill>
                  <a:srgbClr val="FF0000"/>
                </a:solidFill>
                <a:latin typeface="+mn-lt"/>
              </a:rPr>
              <a:t>0</a:t>
            </a:r>
            <a:endParaRPr lang="ko-KR" altLang="en-US" sz="1400" dirty="0">
              <a:solidFill>
                <a:srgbClr val="FF0000"/>
              </a:solidFill>
              <a:latin typeface="+mn-lt"/>
            </a:endParaRPr>
          </a:p>
        </p:txBody>
      </p:sp>
      <p:sp>
        <p:nvSpPr>
          <p:cNvPr id="16" name="TextBox 15"/>
          <p:cNvSpPr txBox="1"/>
          <p:nvPr/>
        </p:nvSpPr>
        <p:spPr>
          <a:xfrm>
            <a:off x="7710570" y="3789040"/>
            <a:ext cx="360040" cy="276999"/>
          </a:xfrm>
          <a:prstGeom prst="rect">
            <a:avLst/>
          </a:prstGeom>
          <a:noFill/>
        </p:spPr>
        <p:txBody>
          <a:bodyPr wrap="square" rtlCol="0">
            <a:spAutoFit/>
          </a:bodyPr>
          <a:lstStyle/>
          <a:p>
            <a:r>
              <a:rPr lang="en-US" altLang="ko-KR" sz="1200" dirty="0">
                <a:solidFill>
                  <a:srgbClr val="FF0000"/>
                </a:solidFill>
                <a:latin typeface="+mn-lt"/>
              </a:rPr>
              <a:t>31</a:t>
            </a:r>
            <a:endParaRPr lang="ko-KR" altLang="en-US" sz="1200" dirty="0">
              <a:solidFill>
                <a:srgbClr val="FF0000"/>
              </a:solidFill>
              <a:latin typeface="+mn-lt"/>
            </a:endParaRPr>
          </a:p>
        </p:txBody>
      </p:sp>
      <p:graphicFrame>
        <p:nvGraphicFramePr>
          <p:cNvPr id="22" name="표 21"/>
          <p:cNvGraphicFramePr>
            <a:graphicFrameLocks noGrp="1"/>
          </p:cNvGraphicFramePr>
          <p:nvPr>
            <p:extLst>
              <p:ext uri="{D42A27DB-BD31-4B8C-83A1-F6EECF244321}">
                <p14:modId xmlns:p14="http://schemas.microsoft.com/office/powerpoint/2010/main" val="2200335338"/>
              </p:ext>
            </p:extLst>
          </p:nvPr>
        </p:nvGraphicFramePr>
        <p:xfrm>
          <a:off x="1259632" y="4725144"/>
          <a:ext cx="6664960" cy="370840"/>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20000"/>
                    </a:ext>
                  </a:extLst>
                </a:gridCol>
                <a:gridCol w="208280">
                  <a:extLst>
                    <a:ext uri="{9D8B030D-6E8A-4147-A177-3AD203B41FA5}">
                      <a16:colId xmlns:a16="http://schemas.microsoft.com/office/drawing/2014/main" val="20001"/>
                    </a:ext>
                  </a:extLst>
                </a:gridCol>
                <a:gridCol w="208280">
                  <a:extLst>
                    <a:ext uri="{9D8B030D-6E8A-4147-A177-3AD203B41FA5}">
                      <a16:colId xmlns:a16="http://schemas.microsoft.com/office/drawing/2014/main" val="20002"/>
                    </a:ext>
                  </a:extLst>
                </a:gridCol>
                <a:gridCol w="208280">
                  <a:extLst>
                    <a:ext uri="{9D8B030D-6E8A-4147-A177-3AD203B41FA5}">
                      <a16:colId xmlns:a16="http://schemas.microsoft.com/office/drawing/2014/main" val="20003"/>
                    </a:ext>
                  </a:extLst>
                </a:gridCol>
                <a:gridCol w="208280">
                  <a:extLst>
                    <a:ext uri="{9D8B030D-6E8A-4147-A177-3AD203B41FA5}">
                      <a16:colId xmlns:a16="http://schemas.microsoft.com/office/drawing/2014/main" val="20004"/>
                    </a:ext>
                  </a:extLst>
                </a:gridCol>
                <a:gridCol w="208280">
                  <a:extLst>
                    <a:ext uri="{9D8B030D-6E8A-4147-A177-3AD203B41FA5}">
                      <a16:colId xmlns:a16="http://schemas.microsoft.com/office/drawing/2014/main" val="20005"/>
                    </a:ext>
                  </a:extLst>
                </a:gridCol>
                <a:gridCol w="208280">
                  <a:extLst>
                    <a:ext uri="{9D8B030D-6E8A-4147-A177-3AD203B41FA5}">
                      <a16:colId xmlns:a16="http://schemas.microsoft.com/office/drawing/2014/main" val="20006"/>
                    </a:ext>
                  </a:extLst>
                </a:gridCol>
                <a:gridCol w="208280">
                  <a:extLst>
                    <a:ext uri="{9D8B030D-6E8A-4147-A177-3AD203B41FA5}">
                      <a16:colId xmlns:a16="http://schemas.microsoft.com/office/drawing/2014/main" val="20007"/>
                    </a:ext>
                  </a:extLst>
                </a:gridCol>
                <a:gridCol w="208280">
                  <a:extLst>
                    <a:ext uri="{9D8B030D-6E8A-4147-A177-3AD203B41FA5}">
                      <a16:colId xmlns:a16="http://schemas.microsoft.com/office/drawing/2014/main" val="20008"/>
                    </a:ext>
                  </a:extLst>
                </a:gridCol>
                <a:gridCol w="208280">
                  <a:extLst>
                    <a:ext uri="{9D8B030D-6E8A-4147-A177-3AD203B41FA5}">
                      <a16:colId xmlns:a16="http://schemas.microsoft.com/office/drawing/2014/main" val="20009"/>
                    </a:ext>
                  </a:extLst>
                </a:gridCol>
                <a:gridCol w="208280">
                  <a:extLst>
                    <a:ext uri="{9D8B030D-6E8A-4147-A177-3AD203B41FA5}">
                      <a16:colId xmlns:a16="http://schemas.microsoft.com/office/drawing/2014/main" val="20010"/>
                    </a:ext>
                  </a:extLst>
                </a:gridCol>
                <a:gridCol w="208280">
                  <a:extLst>
                    <a:ext uri="{9D8B030D-6E8A-4147-A177-3AD203B41FA5}">
                      <a16:colId xmlns:a16="http://schemas.microsoft.com/office/drawing/2014/main" val="20011"/>
                    </a:ext>
                  </a:extLst>
                </a:gridCol>
                <a:gridCol w="208280">
                  <a:extLst>
                    <a:ext uri="{9D8B030D-6E8A-4147-A177-3AD203B41FA5}">
                      <a16:colId xmlns:a16="http://schemas.microsoft.com/office/drawing/2014/main" val="20012"/>
                    </a:ext>
                  </a:extLst>
                </a:gridCol>
                <a:gridCol w="208280">
                  <a:extLst>
                    <a:ext uri="{9D8B030D-6E8A-4147-A177-3AD203B41FA5}">
                      <a16:colId xmlns:a16="http://schemas.microsoft.com/office/drawing/2014/main" val="20013"/>
                    </a:ext>
                  </a:extLst>
                </a:gridCol>
                <a:gridCol w="208280">
                  <a:extLst>
                    <a:ext uri="{9D8B030D-6E8A-4147-A177-3AD203B41FA5}">
                      <a16:colId xmlns:a16="http://schemas.microsoft.com/office/drawing/2014/main" val="20014"/>
                    </a:ext>
                  </a:extLst>
                </a:gridCol>
                <a:gridCol w="208280">
                  <a:extLst>
                    <a:ext uri="{9D8B030D-6E8A-4147-A177-3AD203B41FA5}">
                      <a16:colId xmlns:a16="http://schemas.microsoft.com/office/drawing/2014/main" val="20015"/>
                    </a:ext>
                  </a:extLst>
                </a:gridCol>
                <a:gridCol w="208280">
                  <a:extLst>
                    <a:ext uri="{9D8B030D-6E8A-4147-A177-3AD203B41FA5}">
                      <a16:colId xmlns:a16="http://schemas.microsoft.com/office/drawing/2014/main" val="20016"/>
                    </a:ext>
                  </a:extLst>
                </a:gridCol>
                <a:gridCol w="208280">
                  <a:extLst>
                    <a:ext uri="{9D8B030D-6E8A-4147-A177-3AD203B41FA5}">
                      <a16:colId xmlns:a16="http://schemas.microsoft.com/office/drawing/2014/main" val="20017"/>
                    </a:ext>
                  </a:extLst>
                </a:gridCol>
                <a:gridCol w="208280">
                  <a:extLst>
                    <a:ext uri="{9D8B030D-6E8A-4147-A177-3AD203B41FA5}">
                      <a16:colId xmlns:a16="http://schemas.microsoft.com/office/drawing/2014/main" val="20018"/>
                    </a:ext>
                  </a:extLst>
                </a:gridCol>
                <a:gridCol w="208280">
                  <a:extLst>
                    <a:ext uri="{9D8B030D-6E8A-4147-A177-3AD203B41FA5}">
                      <a16:colId xmlns:a16="http://schemas.microsoft.com/office/drawing/2014/main" val="20019"/>
                    </a:ext>
                  </a:extLst>
                </a:gridCol>
                <a:gridCol w="208280">
                  <a:extLst>
                    <a:ext uri="{9D8B030D-6E8A-4147-A177-3AD203B41FA5}">
                      <a16:colId xmlns:a16="http://schemas.microsoft.com/office/drawing/2014/main" val="20020"/>
                    </a:ext>
                  </a:extLst>
                </a:gridCol>
                <a:gridCol w="208280">
                  <a:extLst>
                    <a:ext uri="{9D8B030D-6E8A-4147-A177-3AD203B41FA5}">
                      <a16:colId xmlns:a16="http://schemas.microsoft.com/office/drawing/2014/main" val="20021"/>
                    </a:ext>
                  </a:extLst>
                </a:gridCol>
                <a:gridCol w="208280">
                  <a:extLst>
                    <a:ext uri="{9D8B030D-6E8A-4147-A177-3AD203B41FA5}">
                      <a16:colId xmlns:a16="http://schemas.microsoft.com/office/drawing/2014/main" val="20022"/>
                    </a:ext>
                  </a:extLst>
                </a:gridCol>
                <a:gridCol w="208280">
                  <a:extLst>
                    <a:ext uri="{9D8B030D-6E8A-4147-A177-3AD203B41FA5}">
                      <a16:colId xmlns:a16="http://schemas.microsoft.com/office/drawing/2014/main" val="20023"/>
                    </a:ext>
                  </a:extLst>
                </a:gridCol>
                <a:gridCol w="208280">
                  <a:extLst>
                    <a:ext uri="{9D8B030D-6E8A-4147-A177-3AD203B41FA5}">
                      <a16:colId xmlns:a16="http://schemas.microsoft.com/office/drawing/2014/main" val="20024"/>
                    </a:ext>
                  </a:extLst>
                </a:gridCol>
                <a:gridCol w="208280">
                  <a:extLst>
                    <a:ext uri="{9D8B030D-6E8A-4147-A177-3AD203B41FA5}">
                      <a16:colId xmlns:a16="http://schemas.microsoft.com/office/drawing/2014/main" val="20025"/>
                    </a:ext>
                  </a:extLst>
                </a:gridCol>
                <a:gridCol w="208280">
                  <a:extLst>
                    <a:ext uri="{9D8B030D-6E8A-4147-A177-3AD203B41FA5}">
                      <a16:colId xmlns:a16="http://schemas.microsoft.com/office/drawing/2014/main" val="20026"/>
                    </a:ext>
                  </a:extLst>
                </a:gridCol>
                <a:gridCol w="208280">
                  <a:extLst>
                    <a:ext uri="{9D8B030D-6E8A-4147-A177-3AD203B41FA5}">
                      <a16:colId xmlns:a16="http://schemas.microsoft.com/office/drawing/2014/main" val="20027"/>
                    </a:ext>
                  </a:extLst>
                </a:gridCol>
                <a:gridCol w="208280">
                  <a:extLst>
                    <a:ext uri="{9D8B030D-6E8A-4147-A177-3AD203B41FA5}">
                      <a16:colId xmlns:a16="http://schemas.microsoft.com/office/drawing/2014/main" val="20028"/>
                    </a:ext>
                  </a:extLst>
                </a:gridCol>
                <a:gridCol w="208280">
                  <a:extLst>
                    <a:ext uri="{9D8B030D-6E8A-4147-A177-3AD203B41FA5}">
                      <a16:colId xmlns:a16="http://schemas.microsoft.com/office/drawing/2014/main" val="20029"/>
                    </a:ext>
                  </a:extLst>
                </a:gridCol>
                <a:gridCol w="208280">
                  <a:extLst>
                    <a:ext uri="{9D8B030D-6E8A-4147-A177-3AD203B41FA5}">
                      <a16:colId xmlns:a16="http://schemas.microsoft.com/office/drawing/2014/main" val="20030"/>
                    </a:ext>
                  </a:extLst>
                </a:gridCol>
                <a:gridCol w="208280">
                  <a:extLst>
                    <a:ext uri="{9D8B030D-6E8A-4147-A177-3AD203B41FA5}">
                      <a16:colId xmlns:a16="http://schemas.microsoft.com/office/drawing/2014/main" val="20031"/>
                    </a:ext>
                  </a:extLst>
                </a:gridCol>
              </a:tblGrid>
              <a:tr h="370840">
                <a:tc>
                  <a:txBody>
                    <a:bodyPr/>
                    <a:lstStyle/>
                    <a:p>
                      <a:pPr latinLnBrk="1"/>
                      <a:endParaRPr lang="ko-KR" altLang="en-US" dirty="0"/>
                    </a:p>
                  </a:txBody>
                  <a:tcPr>
                    <a:solidFill>
                      <a:srgbClr val="00B050"/>
                    </a:solidFill>
                  </a:tcPr>
                </a:tc>
                <a:tc>
                  <a:txBody>
                    <a:bodyPr/>
                    <a:lstStyle/>
                    <a:p>
                      <a:pPr latinLnBrk="1"/>
                      <a:endParaRPr lang="ko-KR" altLang="en-US"/>
                    </a:p>
                  </a:txBody>
                  <a:tcPr>
                    <a:solidFill>
                      <a:srgbClr val="00B050"/>
                    </a:solidFill>
                  </a:tcPr>
                </a:tc>
                <a:tc>
                  <a:txBody>
                    <a:bodyPr/>
                    <a:lstStyle/>
                    <a:p>
                      <a:pPr latinLnBrk="1"/>
                      <a:endParaRPr lang="ko-KR" altLang="en-US"/>
                    </a:p>
                  </a:txBody>
                  <a:tcPr>
                    <a:solidFill>
                      <a:srgbClr val="00B050"/>
                    </a:solidFill>
                  </a:tcPr>
                </a:tc>
                <a:tc>
                  <a:txBody>
                    <a:bodyPr/>
                    <a:lstStyle/>
                    <a:p>
                      <a:pPr latinLnBrk="1"/>
                      <a:endParaRPr lang="ko-KR" altLang="en-US"/>
                    </a:p>
                  </a:txBody>
                  <a:tcPr>
                    <a:solidFill>
                      <a:srgbClr val="00B050"/>
                    </a:solidFill>
                  </a:tcPr>
                </a:tc>
                <a:tc>
                  <a:txBody>
                    <a:bodyPr/>
                    <a:lstStyle/>
                    <a:p>
                      <a:pPr latinLnBrk="1"/>
                      <a:endParaRPr lang="ko-KR" altLang="en-US"/>
                    </a:p>
                  </a:txBody>
                  <a:tcPr>
                    <a:solidFill>
                      <a:srgbClr val="00B050"/>
                    </a:solidFill>
                  </a:tcPr>
                </a:tc>
                <a:tc>
                  <a:txBody>
                    <a:bodyPr/>
                    <a:lstStyle/>
                    <a:p>
                      <a:pPr latinLnBrk="1"/>
                      <a:endParaRPr lang="ko-KR" altLang="en-US"/>
                    </a:p>
                  </a:txBody>
                  <a:tcPr>
                    <a:solidFill>
                      <a:srgbClr val="00B050"/>
                    </a:solidFill>
                  </a:tcPr>
                </a:tc>
                <a:tc>
                  <a:txBody>
                    <a:bodyPr/>
                    <a:lstStyle/>
                    <a:p>
                      <a:pPr latinLnBrk="1"/>
                      <a:endParaRPr lang="ko-KR" altLang="en-US"/>
                    </a:p>
                  </a:txBody>
                  <a:tcPr>
                    <a:solidFill>
                      <a:srgbClr val="00B050"/>
                    </a:solidFill>
                  </a:tcPr>
                </a:tc>
                <a:tc>
                  <a:txBody>
                    <a:bodyPr/>
                    <a:lstStyle/>
                    <a:p>
                      <a:pPr latinLnBrk="1"/>
                      <a:endParaRPr lang="ko-KR" altLang="en-US"/>
                    </a:p>
                  </a:txBody>
                  <a:tcPr>
                    <a:solidFill>
                      <a:srgbClr val="00B050"/>
                    </a:solidFill>
                  </a:tcPr>
                </a:tc>
                <a:tc>
                  <a:txBody>
                    <a:bodyPr/>
                    <a:lstStyle/>
                    <a:p>
                      <a:pPr latinLnBrk="1"/>
                      <a:endParaRPr lang="ko-KR" altLang="en-US"/>
                    </a:p>
                  </a:txBody>
                  <a:tcPr>
                    <a:solidFill>
                      <a:srgbClr val="00B050"/>
                    </a:solidFill>
                  </a:tcPr>
                </a:tc>
                <a:tc>
                  <a:txBody>
                    <a:bodyPr/>
                    <a:lstStyle/>
                    <a:p>
                      <a:pPr latinLnBrk="1"/>
                      <a:endParaRPr lang="ko-KR" altLang="en-US"/>
                    </a:p>
                  </a:txBody>
                  <a:tcPr>
                    <a:solidFill>
                      <a:srgbClr val="00B050"/>
                    </a:solidFill>
                  </a:tcPr>
                </a:tc>
                <a:tc>
                  <a:txBody>
                    <a:bodyPr/>
                    <a:lstStyle/>
                    <a:p>
                      <a:pPr latinLnBrk="1"/>
                      <a:endParaRPr lang="ko-KR" altLang="en-US"/>
                    </a:p>
                  </a:txBody>
                  <a:tcPr>
                    <a:solidFill>
                      <a:srgbClr val="00B050"/>
                    </a:solidFill>
                  </a:tcPr>
                </a:tc>
                <a:tc>
                  <a:txBody>
                    <a:bodyPr/>
                    <a:lstStyle/>
                    <a:p>
                      <a:pPr latinLnBrk="1"/>
                      <a:endParaRPr lang="ko-KR" altLang="en-US"/>
                    </a:p>
                  </a:txBody>
                  <a:tcPr>
                    <a:solidFill>
                      <a:srgbClr val="00B050"/>
                    </a:solidFill>
                  </a:tcPr>
                </a:tc>
                <a:tc>
                  <a:txBody>
                    <a:bodyPr/>
                    <a:lstStyle/>
                    <a:p>
                      <a:pPr latinLnBrk="1"/>
                      <a:endParaRPr lang="ko-KR" altLang="en-US"/>
                    </a:p>
                  </a:txBody>
                  <a:tcPr>
                    <a:solidFill>
                      <a:srgbClr val="00B050"/>
                    </a:solidFill>
                  </a:tcPr>
                </a:tc>
                <a:tc>
                  <a:txBody>
                    <a:bodyPr/>
                    <a:lstStyle/>
                    <a:p>
                      <a:pPr latinLnBrk="1"/>
                      <a:endParaRPr lang="ko-KR" altLang="en-US"/>
                    </a:p>
                  </a:txBody>
                  <a:tcPr>
                    <a:solidFill>
                      <a:srgbClr val="00B050"/>
                    </a:solidFill>
                  </a:tcPr>
                </a:tc>
                <a:tc>
                  <a:txBody>
                    <a:bodyPr/>
                    <a:lstStyle/>
                    <a:p>
                      <a:pPr latinLnBrk="1"/>
                      <a:endParaRPr lang="ko-KR" altLang="en-US"/>
                    </a:p>
                  </a:txBody>
                  <a:tcPr>
                    <a:solidFill>
                      <a:srgbClr val="00B050"/>
                    </a:solidFill>
                  </a:tcPr>
                </a:tc>
                <a:tc>
                  <a:txBody>
                    <a:bodyPr/>
                    <a:lstStyle/>
                    <a:p>
                      <a:pPr latinLnBrk="1"/>
                      <a:endParaRPr lang="ko-KR" altLang="en-US"/>
                    </a:p>
                  </a:txBody>
                  <a:tcPr>
                    <a:solidFill>
                      <a:srgbClr val="00B050"/>
                    </a:solidFill>
                  </a:tcPr>
                </a:tc>
                <a:tc>
                  <a:txBody>
                    <a:bodyPr/>
                    <a:lstStyle/>
                    <a:p>
                      <a:pPr latinLnBrk="1"/>
                      <a:endParaRPr lang="ko-KR" altLang="en-US"/>
                    </a:p>
                  </a:txBody>
                  <a:tcPr>
                    <a:solidFill>
                      <a:srgbClr val="00B050"/>
                    </a:solidFill>
                  </a:tcPr>
                </a:tc>
                <a:tc>
                  <a:txBody>
                    <a:bodyPr/>
                    <a:lstStyle/>
                    <a:p>
                      <a:pPr latinLnBrk="1"/>
                      <a:endParaRPr lang="ko-KR" altLang="en-US"/>
                    </a:p>
                  </a:txBody>
                  <a:tcPr>
                    <a:solidFill>
                      <a:srgbClr val="00B050"/>
                    </a:solidFill>
                  </a:tcPr>
                </a:tc>
                <a:tc>
                  <a:txBody>
                    <a:bodyPr/>
                    <a:lstStyle/>
                    <a:p>
                      <a:pPr latinLnBrk="1"/>
                      <a:endParaRPr lang="ko-KR" altLang="en-US"/>
                    </a:p>
                  </a:txBody>
                  <a:tcPr>
                    <a:solidFill>
                      <a:srgbClr val="00B050"/>
                    </a:solidFill>
                  </a:tcPr>
                </a:tc>
                <a:tc>
                  <a:txBody>
                    <a:bodyPr/>
                    <a:lstStyle/>
                    <a:p>
                      <a:pPr latinLnBrk="1"/>
                      <a:endParaRPr lang="ko-KR" altLang="en-US"/>
                    </a:p>
                  </a:txBody>
                  <a:tcPr>
                    <a:solidFill>
                      <a:srgbClr val="00B050"/>
                    </a:solidFill>
                  </a:tcPr>
                </a:tc>
                <a:tc>
                  <a:txBody>
                    <a:bodyPr/>
                    <a:lstStyle/>
                    <a:p>
                      <a:pPr latinLnBrk="1"/>
                      <a:endParaRPr lang="ko-KR" altLang="en-US"/>
                    </a:p>
                  </a:txBody>
                  <a:tcPr>
                    <a:solidFill>
                      <a:srgbClr val="00B050"/>
                    </a:solidFill>
                  </a:tcPr>
                </a:tc>
                <a:tc>
                  <a:txBody>
                    <a:bodyPr/>
                    <a:lstStyle/>
                    <a:p>
                      <a:pPr latinLnBrk="1"/>
                      <a:endParaRPr lang="ko-KR" altLang="en-US"/>
                    </a:p>
                  </a:txBody>
                  <a:tcPr>
                    <a:solidFill>
                      <a:srgbClr val="00B050"/>
                    </a:solidFill>
                  </a:tcPr>
                </a:tc>
                <a:tc>
                  <a:txBody>
                    <a:bodyPr/>
                    <a:lstStyle/>
                    <a:p>
                      <a:pPr latinLnBrk="1"/>
                      <a:endParaRPr lang="ko-KR" altLang="en-US"/>
                    </a:p>
                  </a:txBody>
                  <a:tcPr>
                    <a:solidFill>
                      <a:srgbClr val="00B050"/>
                    </a:solidFill>
                  </a:tcPr>
                </a:tc>
                <a:tc>
                  <a:txBody>
                    <a:bodyPr/>
                    <a:lstStyle/>
                    <a:p>
                      <a:pPr latinLnBrk="1"/>
                      <a:endParaRPr lang="ko-KR" altLang="en-US"/>
                    </a:p>
                  </a:txBody>
                  <a:tcPr>
                    <a:solidFill>
                      <a:srgbClr val="00B050"/>
                    </a:solidFill>
                  </a:tcPr>
                </a:tc>
                <a:tc>
                  <a:txBody>
                    <a:bodyPr/>
                    <a:lstStyle/>
                    <a:p>
                      <a:pPr latinLnBrk="1"/>
                      <a:endParaRPr lang="ko-KR" altLang="en-US"/>
                    </a:p>
                  </a:txBody>
                  <a:tcPr>
                    <a:solidFill>
                      <a:srgbClr val="00B050"/>
                    </a:solidFill>
                  </a:tcPr>
                </a:tc>
                <a:tc>
                  <a:txBody>
                    <a:bodyPr/>
                    <a:lstStyle/>
                    <a:p>
                      <a:pPr latinLnBrk="1"/>
                      <a:endParaRPr lang="ko-KR" altLang="en-US"/>
                    </a:p>
                  </a:txBody>
                  <a:tcPr>
                    <a:solidFill>
                      <a:srgbClr val="00B050"/>
                    </a:solidFill>
                  </a:tcPr>
                </a:tc>
                <a:tc>
                  <a:txBody>
                    <a:bodyPr/>
                    <a:lstStyle/>
                    <a:p>
                      <a:pPr latinLnBrk="1"/>
                      <a:endParaRPr lang="ko-KR" altLang="en-US"/>
                    </a:p>
                  </a:txBody>
                  <a:tcPr>
                    <a:solidFill>
                      <a:srgbClr val="00B050"/>
                    </a:solidFill>
                  </a:tcPr>
                </a:tc>
                <a:tc>
                  <a:txBody>
                    <a:bodyPr/>
                    <a:lstStyle/>
                    <a:p>
                      <a:pPr latinLnBrk="1"/>
                      <a:endParaRPr lang="ko-KR" altLang="en-US"/>
                    </a:p>
                  </a:txBody>
                  <a:tcPr>
                    <a:solidFill>
                      <a:srgbClr val="00B050"/>
                    </a:solidFill>
                  </a:tcPr>
                </a:tc>
                <a:tc>
                  <a:txBody>
                    <a:bodyPr/>
                    <a:lstStyle/>
                    <a:p>
                      <a:pPr latinLnBrk="1"/>
                      <a:endParaRPr lang="ko-KR" altLang="en-US"/>
                    </a:p>
                  </a:txBody>
                  <a:tcPr>
                    <a:solidFill>
                      <a:srgbClr val="00B050"/>
                    </a:solidFill>
                  </a:tcPr>
                </a:tc>
                <a:tc>
                  <a:txBody>
                    <a:bodyPr/>
                    <a:lstStyle/>
                    <a:p>
                      <a:pPr latinLnBrk="1"/>
                      <a:endParaRPr lang="ko-KR" altLang="en-US"/>
                    </a:p>
                  </a:txBody>
                  <a:tcPr>
                    <a:solidFill>
                      <a:srgbClr val="00B050"/>
                    </a:solidFill>
                  </a:tcPr>
                </a:tc>
                <a:tc>
                  <a:txBody>
                    <a:bodyPr/>
                    <a:lstStyle/>
                    <a:p>
                      <a:pPr latinLnBrk="1"/>
                      <a:endParaRPr lang="ko-KR" altLang="en-US"/>
                    </a:p>
                  </a:txBody>
                  <a:tcPr>
                    <a:solidFill>
                      <a:srgbClr val="00B050"/>
                    </a:solidFill>
                  </a:tcPr>
                </a:tc>
                <a:tc>
                  <a:txBody>
                    <a:bodyPr/>
                    <a:lstStyle/>
                    <a:p>
                      <a:pPr latinLnBrk="1"/>
                      <a:endParaRPr lang="ko-KR" altLang="en-US" dirty="0"/>
                    </a:p>
                  </a:txBody>
                  <a:tcPr>
                    <a:solidFill>
                      <a:srgbClr val="00B050"/>
                    </a:solidFill>
                  </a:tcPr>
                </a:tc>
                <a:extLst>
                  <a:ext uri="{0D108BD9-81ED-4DB2-BD59-A6C34878D82A}">
                    <a16:rowId xmlns:a16="http://schemas.microsoft.com/office/drawing/2014/main" val="10000"/>
                  </a:ext>
                </a:extLst>
              </a:tr>
            </a:tbl>
          </a:graphicData>
        </a:graphic>
      </p:graphicFrame>
      <p:sp>
        <p:nvSpPr>
          <p:cNvPr id="23" name="TextBox 22"/>
          <p:cNvSpPr txBox="1"/>
          <p:nvPr/>
        </p:nvSpPr>
        <p:spPr>
          <a:xfrm>
            <a:off x="251520" y="5085184"/>
            <a:ext cx="1008112" cy="369332"/>
          </a:xfrm>
          <a:prstGeom prst="rect">
            <a:avLst/>
          </a:prstGeom>
          <a:noFill/>
        </p:spPr>
        <p:txBody>
          <a:bodyPr wrap="square" rtlCol="0">
            <a:spAutoFit/>
          </a:bodyPr>
          <a:lstStyle/>
          <a:p>
            <a:r>
              <a:rPr lang="ko-KR" altLang="en-US" dirty="0"/>
              <a:t> </a:t>
            </a:r>
            <a:r>
              <a:rPr lang="en-US" altLang="ko-KR" sz="1400" dirty="0" err="1">
                <a:latin typeface="+mn-lt"/>
              </a:rPr>
              <a:t>threadId</a:t>
            </a:r>
            <a:endParaRPr lang="ko-KR" altLang="en-US" dirty="0"/>
          </a:p>
        </p:txBody>
      </p:sp>
      <p:sp>
        <p:nvSpPr>
          <p:cNvPr id="24" name="TextBox 23"/>
          <p:cNvSpPr txBox="1"/>
          <p:nvPr/>
        </p:nvSpPr>
        <p:spPr>
          <a:xfrm>
            <a:off x="1259632" y="5157192"/>
            <a:ext cx="216024" cy="276999"/>
          </a:xfrm>
          <a:prstGeom prst="rect">
            <a:avLst/>
          </a:prstGeom>
          <a:noFill/>
        </p:spPr>
        <p:txBody>
          <a:bodyPr wrap="square" rtlCol="0">
            <a:spAutoFit/>
          </a:bodyPr>
          <a:lstStyle/>
          <a:p>
            <a:r>
              <a:rPr lang="en-US" altLang="ko-KR" sz="1200" dirty="0">
                <a:solidFill>
                  <a:srgbClr val="FF0000"/>
                </a:solidFill>
                <a:latin typeface="+mn-lt"/>
              </a:rPr>
              <a:t>0</a:t>
            </a:r>
            <a:endParaRPr lang="ko-KR" altLang="en-US" sz="1200" dirty="0">
              <a:solidFill>
                <a:srgbClr val="FF0000"/>
              </a:solidFill>
              <a:latin typeface="+mn-lt"/>
            </a:endParaRPr>
          </a:p>
        </p:txBody>
      </p:sp>
      <p:sp>
        <p:nvSpPr>
          <p:cNvPr id="25" name="TextBox 24"/>
          <p:cNvSpPr txBox="1"/>
          <p:nvPr/>
        </p:nvSpPr>
        <p:spPr>
          <a:xfrm>
            <a:off x="7710570" y="5157192"/>
            <a:ext cx="360040" cy="276999"/>
          </a:xfrm>
          <a:prstGeom prst="rect">
            <a:avLst/>
          </a:prstGeom>
          <a:noFill/>
        </p:spPr>
        <p:txBody>
          <a:bodyPr wrap="square" rtlCol="0">
            <a:spAutoFit/>
          </a:bodyPr>
          <a:lstStyle/>
          <a:p>
            <a:r>
              <a:rPr lang="en-US" altLang="ko-KR" sz="1200" dirty="0">
                <a:solidFill>
                  <a:srgbClr val="FF0000"/>
                </a:solidFill>
                <a:latin typeface="+mn-lt"/>
              </a:rPr>
              <a:t>31</a:t>
            </a:r>
            <a:endParaRPr lang="ko-KR" altLang="en-US" sz="1200" dirty="0">
              <a:solidFill>
                <a:srgbClr val="FF0000"/>
              </a:solidFill>
              <a:latin typeface="+mn-lt"/>
            </a:endParaRPr>
          </a:p>
        </p:txBody>
      </p:sp>
      <p:sp>
        <p:nvSpPr>
          <p:cNvPr id="35" name="TextBox 34"/>
          <p:cNvSpPr txBox="1"/>
          <p:nvPr/>
        </p:nvSpPr>
        <p:spPr>
          <a:xfrm>
            <a:off x="1907704" y="4365104"/>
            <a:ext cx="5184576" cy="369332"/>
          </a:xfrm>
          <a:prstGeom prst="rect">
            <a:avLst/>
          </a:prstGeom>
          <a:noFill/>
        </p:spPr>
        <p:txBody>
          <a:bodyPr wrap="square" rtlCol="0">
            <a:spAutoFit/>
          </a:bodyPr>
          <a:lstStyle/>
          <a:p>
            <a:r>
              <a:rPr lang="en-US" altLang="ko-KR" b="1" dirty="0">
                <a:latin typeface="+mn-lt"/>
              </a:rPr>
              <a:t>misaligned and </a:t>
            </a:r>
            <a:r>
              <a:rPr lang="en-US" altLang="ko-KR" b="1" dirty="0" err="1">
                <a:latin typeface="+mn-lt"/>
              </a:rPr>
              <a:t>uncoalesced</a:t>
            </a:r>
            <a:r>
              <a:rPr lang="en-US" altLang="ko-KR" b="1" dirty="0">
                <a:latin typeface="+mn-lt"/>
              </a:rPr>
              <a:t> access</a:t>
            </a:r>
            <a:endParaRPr lang="ko-KR" altLang="en-US" b="1" dirty="0">
              <a:latin typeface="+mn-lt"/>
            </a:endParaRPr>
          </a:p>
        </p:txBody>
      </p:sp>
      <p:cxnSp>
        <p:nvCxnSpPr>
          <p:cNvPr id="37" name="직선 화살표 연결선 36"/>
          <p:cNvCxnSpPr/>
          <p:nvPr/>
        </p:nvCxnSpPr>
        <p:spPr>
          <a:xfrm>
            <a:off x="1360502" y="2996952"/>
            <a:ext cx="0" cy="288032"/>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8" name="직선 화살표 연결선 37"/>
          <p:cNvCxnSpPr/>
          <p:nvPr/>
        </p:nvCxnSpPr>
        <p:spPr>
          <a:xfrm>
            <a:off x="1599456" y="2996952"/>
            <a:ext cx="0" cy="288032"/>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9" name="직선 화살표 연결선 38"/>
          <p:cNvCxnSpPr/>
          <p:nvPr/>
        </p:nvCxnSpPr>
        <p:spPr>
          <a:xfrm>
            <a:off x="1763688" y="2996952"/>
            <a:ext cx="0" cy="288032"/>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0" name="직선 화살표 연결선 39"/>
          <p:cNvCxnSpPr/>
          <p:nvPr/>
        </p:nvCxnSpPr>
        <p:spPr>
          <a:xfrm>
            <a:off x="1769731" y="4463555"/>
            <a:ext cx="0" cy="288032"/>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1" name="직선 화살표 연결선 40"/>
          <p:cNvCxnSpPr/>
          <p:nvPr/>
        </p:nvCxnSpPr>
        <p:spPr>
          <a:xfrm>
            <a:off x="1979712" y="4446404"/>
            <a:ext cx="0" cy="288032"/>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2" name="직선 화살표 연결선 41"/>
          <p:cNvCxnSpPr/>
          <p:nvPr/>
        </p:nvCxnSpPr>
        <p:spPr>
          <a:xfrm>
            <a:off x="747061" y="3005336"/>
            <a:ext cx="620583" cy="17291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3" name="직선 화살표 연결선 42"/>
          <p:cNvCxnSpPr/>
          <p:nvPr/>
        </p:nvCxnSpPr>
        <p:spPr>
          <a:xfrm>
            <a:off x="1580609" y="3158119"/>
            <a:ext cx="18847" cy="159346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4" name="직선 화살표 연결선 43"/>
          <p:cNvCxnSpPr/>
          <p:nvPr/>
        </p:nvCxnSpPr>
        <p:spPr>
          <a:xfrm>
            <a:off x="7806428" y="3005336"/>
            <a:ext cx="0" cy="288032"/>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7" name="직선 화살표 연결선 46"/>
          <p:cNvCxnSpPr/>
          <p:nvPr/>
        </p:nvCxnSpPr>
        <p:spPr>
          <a:xfrm flipH="1">
            <a:off x="7812360" y="2938603"/>
            <a:ext cx="576064" cy="1795833"/>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0" y="1550507"/>
            <a:ext cx="1691680" cy="338554"/>
          </a:xfrm>
          <a:prstGeom prst="rect">
            <a:avLst/>
          </a:prstGeom>
          <a:noFill/>
        </p:spPr>
        <p:txBody>
          <a:bodyPr wrap="square" rtlCol="0">
            <a:spAutoFit/>
          </a:bodyPr>
          <a:lstStyle/>
          <a:p>
            <a:r>
              <a:rPr lang="en-US" altLang="ko-KR" sz="1600" dirty="0">
                <a:latin typeface="+mn-lt"/>
              </a:rPr>
              <a:t>Memory Address</a:t>
            </a:r>
            <a:endParaRPr lang="ko-KR" altLang="en-US" sz="1600" dirty="0">
              <a:latin typeface="+mn-lt"/>
            </a:endParaRPr>
          </a:p>
        </p:txBody>
      </p:sp>
    </p:spTree>
    <p:extLst>
      <p:ext uri="{BB962C8B-B14F-4D97-AF65-F5344CB8AC3E}">
        <p14:creationId xmlns:p14="http://schemas.microsoft.com/office/powerpoint/2010/main" val="32188162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Global Memory Reads</a:t>
            </a:r>
            <a:endParaRPr lang="ko-KR" altLang="en-US" dirty="0"/>
          </a:p>
        </p:txBody>
      </p:sp>
      <p:sp>
        <p:nvSpPr>
          <p:cNvPr id="3" name="내용 개체 틀 2"/>
          <p:cNvSpPr>
            <a:spLocks noGrp="1"/>
          </p:cNvSpPr>
          <p:nvPr>
            <p:ph idx="1"/>
          </p:nvPr>
        </p:nvSpPr>
        <p:spPr/>
        <p:txBody>
          <a:bodyPr/>
          <a:lstStyle/>
          <a:p>
            <a:r>
              <a:rPr lang="en-US" altLang="ko-KR" dirty="0"/>
              <a:t>In an SM, 3 data paths:</a:t>
            </a:r>
          </a:p>
          <a:p>
            <a:pPr marL="0" indent="0">
              <a:buNone/>
            </a:pPr>
            <a:r>
              <a:rPr lang="en-US" altLang="ko-KR" dirty="0"/>
              <a:t>	1.L1/L2 cache</a:t>
            </a:r>
          </a:p>
          <a:p>
            <a:pPr marL="0" indent="0">
              <a:buNone/>
            </a:pPr>
            <a:r>
              <a:rPr lang="en-US" altLang="ko-KR" dirty="0"/>
              <a:t>	2.Constant cache</a:t>
            </a:r>
          </a:p>
          <a:p>
            <a:pPr marL="0" indent="0">
              <a:buNone/>
            </a:pPr>
            <a:r>
              <a:rPr lang="en-US" altLang="ko-KR" dirty="0"/>
              <a:t>	3.Read-only cache</a:t>
            </a:r>
          </a:p>
          <a:p>
            <a:r>
              <a:rPr lang="en-US" altLang="ko-KR" sz="2400" dirty="0"/>
              <a:t>L1 cache is enabled for global memory loads on Fermi devices and disabled on K40 and later GPUs.</a:t>
            </a:r>
          </a:p>
          <a:p>
            <a:pPr marL="0" indent="0">
              <a:buNone/>
            </a:pPr>
            <a:r>
              <a:rPr lang="en-US" altLang="ko-KR" sz="2400" dirty="0"/>
              <a:t>   Compiling with -</a:t>
            </a:r>
            <a:r>
              <a:rPr lang="en-US" altLang="ko-KR" sz="2400" dirty="0" err="1"/>
              <a:t>Xptxas</a:t>
            </a:r>
            <a:r>
              <a:rPr lang="en-US" altLang="ko-KR" sz="2400" dirty="0"/>
              <a:t> –</a:t>
            </a:r>
            <a:r>
              <a:rPr lang="en-US" altLang="ko-KR" sz="2400" dirty="0" err="1"/>
              <a:t>dlcm</a:t>
            </a:r>
            <a:r>
              <a:rPr lang="en-US" altLang="ko-KR" sz="2400" dirty="0"/>
              <a:t>=cg</a:t>
            </a:r>
            <a:r>
              <a:rPr lang="ko-KR" altLang="en-US" sz="2400" dirty="0"/>
              <a:t> </a:t>
            </a:r>
            <a:r>
              <a:rPr lang="en-US" altLang="ko-KR" sz="2400" dirty="0"/>
              <a:t>to disable L1.</a:t>
            </a:r>
          </a:p>
          <a:p>
            <a:pPr marL="0" indent="0">
              <a:buNone/>
            </a:pPr>
            <a:r>
              <a:rPr lang="en-US" altLang="ko-KR" sz="2400" dirty="0"/>
              <a:t>   Enabling L1: -</a:t>
            </a:r>
            <a:r>
              <a:rPr lang="en-US" altLang="ko-KR" sz="2400" dirty="0" err="1"/>
              <a:t>Xptxas</a:t>
            </a:r>
            <a:r>
              <a:rPr lang="en-US" altLang="ko-KR" sz="2400" dirty="0"/>
              <a:t>  </a:t>
            </a:r>
            <a:r>
              <a:rPr lang="en-US" altLang="ko-KR" sz="2400" dirty="0" err="1"/>
              <a:t>dlcm</a:t>
            </a:r>
            <a:r>
              <a:rPr lang="en-US" altLang="ko-KR" sz="2400" dirty="0"/>
              <a:t>=ca  </a:t>
            </a:r>
          </a:p>
          <a:p>
            <a:pPr marL="0" indent="0">
              <a:buNone/>
            </a:pPr>
            <a:r>
              <a:rPr lang="en-US" altLang="ko-KR" dirty="0"/>
              <a:t>    </a:t>
            </a:r>
            <a:endParaRPr lang="ko-KR" altLang="en-US" dirty="0"/>
          </a:p>
        </p:txBody>
      </p:sp>
      <p:sp>
        <p:nvSpPr>
          <p:cNvPr id="4" name="왼쪽 중괄호 3"/>
          <p:cNvSpPr/>
          <p:nvPr/>
        </p:nvSpPr>
        <p:spPr>
          <a:xfrm rot="10800000">
            <a:off x="4499992" y="2924944"/>
            <a:ext cx="288032" cy="864096"/>
          </a:xfrm>
          <a:prstGeom prst="lef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cxnSp>
        <p:nvCxnSpPr>
          <p:cNvPr id="6" name="꺾인 연결선 5"/>
          <p:cNvCxnSpPr/>
          <p:nvPr/>
        </p:nvCxnSpPr>
        <p:spPr>
          <a:xfrm>
            <a:off x="1979712" y="2636912"/>
            <a:ext cx="2664296" cy="288032"/>
          </a:xfrm>
          <a:prstGeom prst="bentConnector3">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7" name="타원 6"/>
          <p:cNvSpPr/>
          <p:nvPr/>
        </p:nvSpPr>
        <p:spPr>
          <a:xfrm>
            <a:off x="1763688" y="2204864"/>
            <a:ext cx="360040" cy="57606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TextBox 7"/>
          <p:cNvSpPr txBox="1"/>
          <p:nvPr/>
        </p:nvSpPr>
        <p:spPr>
          <a:xfrm>
            <a:off x="4770982" y="2925240"/>
            <a:ext cx="1728192" cy="923330"/>
          </a:xfrm>
          <a:prstGeom prst="rect">
            <a:avLst/>
          </a:prstGeom>
          <a:noFill/>
        </p:spPr>
        <p:txBody>
          <a:bodyPr wrap="square" rtlCol="0">
            <a:spAutoFit/>
          </a:bodyPr>
          <a:lstStyle/>
          <a:p>
            <a:r>
              <a:rPr lang="en-US" altLang="ko-KR" dirty="0">
                <a:solidFill>
                  <a:srgbClr val="FF0000"/>
                </a:solidFill>
                <a:latin typeface="+mn-lt"/>
              </a:rPr>
              <a:t>Explicit management needed</a:t>
            </a:r>
            <a:endParaRPr lang="ko-KR" altLang="en-US" dirty="0">
              <a:solidFill>
                <a:srgbClr val="FF0000"/>
              </a:solidFill>
              <a:latin typeface="+mn-lt"/>
            </a:endParaRPr>
          </a:p>
        </p:txBody>
      </p:sp>
    </p:spTree>
    <p:extLst>
      <p:ext uri="{BB962C8B-B14F-4D97-AF65-F5344CB8AC3E}">
        <p14:creationId xmlns:p14="http://schemas.microsoft.com/office/powerpoint/2010/main" val="247232386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Cached(L1)  Load</a:t>
            </a:r>
            <a:endParaRPr lang="ko-KR" altLang="en-US" dirty="0"/>
          </a:p>
        </p:txBody>
      </p:sp>
      <p:sp>
        <p:nvSpPr>
          <p:cNvPr id="3" name="내용 개체 틀 2"/>
          <p:cNvSpPr>
            <a:spLocks noGrp="1"/>
          </p:cNvSpPr>
          <p:nvPr>
            <p:ph idx="1"/>
          </p:nvPr>
        </p:nvSpPr>
        <p:spPr/>
        <p:txBody>
          <a:bodyPr/>
          <a:lstStyle/>
          <a:p>
            <a:r>
              <a:rPr lang="en-US" altLang="ko-KR" dirty="0"/>
              <a:t>L1-cached load operations are serviced at the granularity of an L1 cache line, 128-bytes.</a:t>
            </a:r>
          </a:p>
          <a:p>
            <a:r>
              <a:rPr lang="en-US" altLang="ko-KR" dirty="0"/>
              <a:t>Each thread requests a 4-byte at a time.</a:t>
            </a:r>
            <a:endParaRPr lang="ko-KR" altLang="en-US" dirty="0"/>
          </a:p>
        </p:txBody>
      </p:sp>
    </p:spTree>
    <p:extLst>
      <p:ext uri="{BB962C8B-B14F-4D97-AF65-F5344CB8AC3E}">
        <p14:creationId xmlns:p14="http://schemas.microsoft.com/office/powerpoint/2010/main" val="17234558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Cached Loads</a:t>
            </a:r>
            <a:endParaRPr lang="ko-KR" altLang="en-US" dirty="0"/>
          </a:p>
        </p:txBody>
      </p:sp>
      <p:sp>
        <p:nvSpPr>
          <p:cNvPr id="7" name="직사각형 6"/>
          <p:cNvSpPr/>
          <p:nvPr/>
        </p:nvSpPr>
        <p:spPr>
          <a:xfrm>
            <a:off x="251520" y="3140968"/>
            <a:ext cx="8640960" cy="792088"/>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aphicFrame>
        <p:nvGraphicFramePr>
          <p:cNvPr id="11" name="내용 개체 틀 10"/>
          <p:cNvGraphicFramePr>
            <a:graphicFrameLocks noGrp="1"/>
          </p:cNvGraphicFramePr>
          <p:nvPr>
            <p:ph idx="1"/>
            <p:extLst>
              <p:ext uri="{D42A27DB-BD31-4B8C-83A1-F6EECF244321}">
                <p14:modId xmlns:p14="http://schemas.microsoft.com/office/powerpoint/2010/main" val="2208189682"/>
              </p:ext>
            </p:extLst>
          </p:nvPr>
        </p:nvGraphicFramePr>
        <p:xfrm>
          <a:off x="1239520" y="2132856"/>
          <a:ext cx="6664960" cy="365760"/>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20000"/>
                    </a:ext>
                  </a:extLst>
                </a:gridCol>
                <a:gridCol w="208280">
                  <a:extLst>
                    <a:ext uri="{9D8B030D-6E8A-4147-A177-3AD203B41FA5}">
                      <a16:colId xmlns:a16="http://schemas.microsoft.com/office/drawing/2014/main" val="20001"/>
                    </a:ext>
                  </a:extLst>
                </a:gridCol>
                <a:gridCol w="208280">
                  <a:extLst>
                    <a:ext uri="{9D8B030D-6E8A-4147-A177-3AD203B41FA5}">
                      <a16:colId xmlns:a16="http://schemas.microsoft.com/office/drawing/2014/main" val="20002"/>
                    </a:ext>
                  </a:extLst>
                </a:gridCol>
                <a:gridCol w="208280">
                  <a:extLst>
                    <a:ext uri="{9D8B030D-6E8A-4147-A177-3AD203B41FA5}">
                      <a16:colId xmlns:a16="http://schemas.microsoft.com/office/drawing/2014/main" val="20003"/>
                    </a:ext>
                  </a:extLst>
                </a:gridCol>
                <a:gridCol w="208280">
                  <a:extLst>
                    <a:ext uri="{9D8B030D-6E8A-4147-A177-3AD203B41FA5}">
                      <a16:colId xmlns:a16="http://schemas.microsoft.com/office/drawing/2014/main" val="20004"/>
                    </a:ext>
                  </a:extLst>
                </a:gridCol>
                <a:gridCol w="208280">
                  <a:extLst>
                    <a:ext uri="{9D8B030D-6E8A-4147-A177-3AD203B41FA5}">
                      <a16:colId xmlns:a16="http://schemas.microsoft.com/office/drawing/2014/main" val="20005"/>
                    </a:ext>
                  </a:extLst>
                </a:gridCol>
                <a:gridCol w="208280">
                  <a:extLst>
                    <a:ext uri="{9D8B030D-6E8A-4147-A177-3AD203B41FA5}">
                      <a16:colId xmlns:a16="http://schemas.microsoft.com/office/drawing/2014/main" val="20006"/>
                    </a:ext>
                  </a:extLst>
                </a:gridCol>
                <a:gridCol w="208280">
                  <a:extLst>
                    <a:ext uri="{9D8B030D-6E8A-4147-A177-3AD203B41FA5}">
                      <a16:colId xmlns:a16="http://schemas.microsoft.com/office/drawing/2014/main" val="20007"/>
                    </a:ext>
                  </a:extLst>
                </a:gridCol>
                <a:gridCol w="208280">
                  <a:extLst>
                    <a:ext uri="{9D8B030D-6E8A-4147-A177-3AD203B41FA5}">
                      <a16:colId xmlns:a16="http://schemas.microsoft.com/office/drawing/2014/main" val="20008"/>
                    </a:ext>
                  </a:extLst>
                </a:gridCol>
                <a:gridCol w="208280">
                  <a:extLst>
                    <a:ext uri="{9D8B030D-6E8A-4147-A177-3AD203B41FA5}">
                      <a16:colId xmlns:a16="http://schemas.microsoft.com/office/drawing/2014/main" val="20009"/>
                    </a:ext>
                  </a:extLst>
                </a:gridCol>
                <a:gridCol w="208280">
                  <a:extLst>
                    <a:ext uri="{9D8B030D-6E8A-4147-A177-3AD203B41FA5}">
                      <a16:colId xmlns:a16="http://schemas.microsoft.com/office/drawing/2014/main" val="20010"/>
                    </a:ext>
                  </a:extLst>
                </a:gridCol>
                <a:gridCol w="208280">
                  <a:extLst>
                    <a:ext uri="{9D8B030D-6E8A-4147-A177-3AD203B41FA5}">
                      <a16:colId xmlns:a16="http://schemas.microsoft.com/office/drawing/2014/main" val="20011"/>
                    </a:ext>
                  </a:extLst>
                </a:gridCol>
                <a:gridCol w="208280">
                  <a:extLst>
                    <a:ext uri="{9D8B030D-6E8A-4147-A177-3AD203B41FA5}">
                      <a16:colId xmlns:a16="http://schemas.microsoft.com/office/drawing/2014/main" val="20012"/>
                    </a:ext>
                  </a:extLst>
                </a:gridCol>
                <a:gridCol w="208280">
                  <a:extLst>
                    <a:ext uri="{9D8B030D-6E8A-4147-A177-3AD203B41FA5}">
                      <a16:colId xmlns:a16="http://schemas.microsoft.com/office/drawing/2014/main" val="20013"/>
                    </a:ext>
                  </a:extLst>
                </a:gridCol>
                <a:gridCol w="208280">
                  <a:extLst>
                    <a:ext uri="{9D8B030D-6E8A-4147-A177-3AD203B41FA5}">
                      <a16:colId xmlns:a16="http://schemas.microsoft.com/office/drawing/2014/main" val="20014"/>
                    </a:ext>
                  </a:extLst>
                </a:gridCol>
                <a:gridCol w="208280">
                  <a:extLst>
                    <a:ext uri="{9D8B030D-6E8A-4147-A177-3AD203B41FA5}">
                      <a16:colId xmlns:a16="http://schemas.microsoft.com/office/drawing/2014/main" val="20015"/>
                    </a:ext>
                  </a:extLst>
                </a:gridCol>
                <a:gridCol w="208280">
                  <a:extLst>
                    <a:ext uri="{9D8B030D-6E8A-4147-A177-3AD203B41FA5}">
                      <a16:colId xmlns:a16="http://schemas.microsoft.com/office/drawing/2014/main" val="20016"/>
                    </a:ext>
                  </a:extLst>
                </a:gridCol>
                <a:gridCol w="208280">
                  <a:extLst>
                    <a:ext uri="{9D8B030D-6E8A-4147-A177-3AD203B41FA5}">
                      <a16:colId xmlns:a16="http://schemas.microsoft.com/office/drawing/2014/main" val="20017"/>
                    </a:ext>
                  </a:extLst>
                </a:gridCol>
                <a:gridCol w="208280">
                  <a:extLst>
                    <a:ext uri="{9D8B030D-6E8A-4147-A177-3AD203B41FA5}">
                      <a16:colId xmlns:a16="http://schemas.microsoft.com/office/drawing/2014/main" val="20018"/>
                    </a:ext>
                  </a:extLst>
                </a:gridCol>
                <a:gridCol w="208280">
                  <a:extLst>
                    <a:ext uri="{9D8B030D-6E8A-4147-A177-3AD203B41FA5}">
                      <a16:colId xmlns:a16="http://schemas.microsoft.com/office/drawing/2014/main" val="20019"/>
                    </a:ext>
                  </a:extLst>
                </a:gridCol>
                <a:gridCol w="208280">
                  <a:extLst>
                    <a:ext uri="{9D8B030D-6E8A-4147-A177-3AD203B41FA5}">
                      <a16:colId xmlns:a16="http://schemas.microsoft.com/office/drawing/2014/main" val="20020"/>
                    </a:ext>
                  </a:extLst>
                </a:gridCol>
                <a:gridCol w="208280">
                  <a:extLst>
                    <a:ext uri="{9D8B030D-6E8A-4147-A177-3AD203B41FA5}">
                      <a16:colId xmlns:a16="http://schemas.microsoft.com/office/drawing/2014/main" val="20021"/>
                    </a:ext>
                  </a:extLst>
                </a:gridCol>
                <a:gridCol w="208280">
                  <a:extLst>
                    <a:ext uri="{9D8B030D-6E8A-4147-A177-3AD203B41FA5}">
                      <a16:colId xmlns:a16="http://schemas.microsoft.com/office/drawing/2014/main" val="20022"/>
                    </a:ext>
                  </a:extLst>
                </a:gridCol>
                <a:gridCol w="208280">
                  <a:extLst>
                    <a:ext uri="{9D8B030D-6E8A-4147-A177-3AD203B41FA5}">
                      <a16:colId xmlns:a16="http://schemas.microsoft.com/office/drawing/2014/main" val="20023"/>
                    </a:ext>
                  </a:extLst>
                </a:gridCol>
                <a:gridCol w="208280">
                  <a:extLst>
                    <a:ext uri="{9D8B030D-6E8A-4147-A177-3AD203B41FA5}">
                      <a16:colId xmlns:a16="http://schemas.microsoft.com/office/drawing/2014/main" val="20024"/>
                    </a:ext>
                  </a:extLst>
                </a:gridCol>
                <a:gridCol w="208280">
                  <a:extLst>
                    <a:ext uri="{9D8B030D-6E8A-4147-A177-3AD203B41FA5}">
                      <a16:colId xmlns:a16="http://schemas.microsoft.com/office/drawing/2014/main" val="20025"/>
                    </a:ext>
                  </a:extLst>
                </a:gridCol>
                <a:gridCol w="208280">
                  <a:extLst>
                    <a:ext uri="{9D8B030D-6E8A-4147-A177-3AD203B41FA5}">
                      <a16:colId xmlns:a16="http://schemas.microsoft.com/office/drawing/2014/main" val="20026"/>
                    </a:ext>
                  </a:extLst>
                </a:gridCol>
                <a:gridCol w="208280">
                  <a:extLst>
                    <a:ext uri="{9D8B030D-6E8A-4147-A177-3AD203B41FA5}">
                      <a16:colId xmlns:a16="http://schemas.microsoft.com/office/drawing/2014/main" val="20027"/>
                    </a:ext>
                  </a:extLst>
                </a:gridCol>
                <a:gridCol w="208280">
                  <a:extLst>
                    <a:ext uri="{9D8B030D-6E8A-4147-A177-3AD203B41FA5}">
                      <a16:colId xmlns:a16="http://schemas.microsoft.com/office/drawing/2014/main" val="20028"/>
                    </a:ext>
                  </a:extLst>
                </a:gridCol>
                <a:gridCol w="208280">
                  <a:extLst>
                    <a:ext uri="{9D8B030D-6E8A-4147-A177-3AD203B41FA5}">
                      <a16:colId xmlns:a16="http://schemas.microsoft.com/office/drawing/2014/main" val="20029"/>
                    </a:ext>
                  </a:extLst>
                </a:gridCol>
                <a:gridCol w="208280">
                  <a:extLst>
                    <a:ext uri="{9D8B030D-6E8A-4147-A177-3AD203B41FA5}">
                      <a16:colId xmlns:a16="http://schemas.microsoft.com/office/drawing/2014/main" val="20030"/>
                    </a:ext>
                  </a:extLst>
                </a:gridCol>
                <a:gridCol w="208280">
                  <a:extLst>
                    <a:ext uri="{9D8B030D-6E8A-4147-A177-3AD203B41FA5}">
                      <a16:colId xmlns:a16="http://schemas.microsoft.com/office/drawing/2014/main" val="20031"/>
                    </a:ext>
                  </a:extLst>
                </a:gridCol>
              </a:tblGrid>
              <a:tr h="288032">
                <a:tc>
                  <a:txBody>
                    <a:bodyPr/>
                    <a:lstStyle/>
                    <a:p>
                      <a:pPr latinLnBrk="1"/>
                      <a:endParaRPr lang="ko-KR" altLang="en-US" dirty="0"/>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dirty="0"/>
                    </a:p>
                  </a:txBody>
                  <a:tcPr/>
                </a:tc>
                <a:extLst>
                  <a:ext uri="{0D108BD9-81ED-4DB2-BD59-A6C34878D82A}">
                    <a16:rowId xmlns:a16="http://schemas.microsoft.com/office/drawing/2014/main" val="10000"/>
                  </a:ext>
                </a:extLst>
              </a:tr>
            </a:tbl>
          </a:graphicData>
        </a:graphic>
      </p:graphicFrame>
      <p:cxnSp>
        <p:nvCxnSpPr>
          <p:cNvPr id="21" name="직선 화살표 연결선 20"/>
          <p:cNvCxnSpPr/>
          <p:nvPr/>
        </p:nvCxnSpPr>
        <p:spPr>
          <a:xfrm>
            <a:off x="1539823" y="2430437"/>
            <a:ext cx="23224" cy="72008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2" name="직선 화살표 연결선 21"/>
          <p:cNvCxnSpPr/>
          <p:nvPr/>
        </p:nvCxnSpPr>
        <p:spPr>
          <a:xfrm>
            <a:off x="1763688" y="2430437"/>
            <a:ext cx="23224" cy="72008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3" name="직선 화살표 연결선 22"/>
          <p:cNvCxnSpPr/>
          <p:nvPr/>
        </p:nvCxnSpPr>
        <p:spPr>
          <a:xfrm>
            <a:off x="7596336" y="2430437"/>
            <a:ext cx="23224" cy="72008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4" name="직선 화살표 연결선 23"/>
          <p:cNvCxnSpPr/>
          <p:nvPr/>
        </p:nvCxnSpPr>
        <p:spPr>
          <a:xfrm>
            <a:off x="7812360" y="2430437"/>
            <a:ext cx="23224" cy="72008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6" name="직선 연결선 25"/>
          <p:cNvCxnSpPr/>
          <p:nvPr/>
        </p:nvCxnSpPr>
        <p:spPr>
          <a:xfrm>
            <a:off x="1259632" y="3139832"/>
            <a:ext cx="0" cy="793224"/>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직선 연결선 27"/>
          <p:cNvCxnSpPr/>
          <p:nvPr/>
        </p:nvCxnSpPr>
        <p:spPr>
          <a:xfrm>
            <a:off x="7981535" y="3140968"/>
            <a:ext cx="0" cy="793224"/>
          </a:xfrm>
          <a:prstGeom prst="line">
            <a:avLst/>
          </a:prstGeom>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1259632" y="4005064"/>
            <a:ext cx="720080" cy="369332"/>
          </a:xfrm>
          <a:prstGeom prst="rect">
            <a:avLst/>
          </a:prstGeom>
          <a:noFill/>
        </p:spPr>
        <p:txBody>
          <a:bodyPr wrap="square" rtlCol="0">
            <a:spAutoFit/>
          </a:bodyPr>
          <a:lstStyle/>
          <a:p>
            <a:r>
              <a:rPr lang="en-US" altLang="ko-KR" dirty="0">
                <a:latin typeface="+mn-lt"/>
              </a:rPr>
              <a:t>128</a:t>
            </a:r>
            <a:endParaRPr lang="ko-KR" altLang="en-US" dirty="0">
              <a:latin typeface="+mn-lt"/>
            </a:endParaRPr>
          </a:p>
        </p:txBody>
      </p:sp>
      <p:sp>
        <p:nvSpPr>
          <p:cNvPr id="30" name="TextBox 29"/>
          <p:cNvSpPr txBox="1"/>
          <p:nvPr/>
        </p:nvSpPr>
        <p:spPr>
          <a:xfrm>
            <a:off x="7981535" y="4005064"/>
            <a:ext cx="766929" cy="369332"/>
          </a:xfrm>
          <a:prstGeom prst="rect">
            <a:avLst/>
          </a:prstGeom>
          <a:noFill/>
        </p:spPr>
        <p:txBody>
          <a:bodyPr wrap="square" rtlCol="0">
            <a:spAutoFit/>
          </a:bodyPr>
          <a:lstStyle/>
          <a:p>
            <a:r>
              <a:rPr lang="en-US" altLang="ko-KR" dirty="0">
                <a:latin typeface="+mn-lt"/>
              </a:rPr>
              <a:t>256</a:t>
            </a:r>
            <a:endParaRPr lang="ko-KR" altLang="en-US" dirty="0">
              <a:latin typeface="+mn-lt"/>
            </a:endParaRPr>
          </a:p>
        </p:txBody>
      </p:sp>
      <p:sp>
        <p:nvSpPr>
          <p:cNvPr id="31" name="TextBox 30"/>
          <p:cNvSpPr txBox="1"/>
          <p:nvPr/>
        </p:nvSpPr>
        <p:spPr>
          <a:xfrm>
            <a:off x="2411760" y="2636912"/>
            <a:ext cx="4032448" cy="369332"/>
          </a:xfrm>
          <a:prstGeom prst="rect">
            <a:avLst/>
          </a:prstGeom>
          <a:noFill/>
        </p:spPr>
        <p:txBody>
          <a:bodyPr wrap="square" rtlCol="0">
            <a:spAutoFit/>
          </a:bodyPr>
          <a:lstStyle/>
          <a:p>
            <a:r>
              <a:rPr lang="en-US" altLang="ko-KR" dirty="0">
                <a:latin typeface="+mn-lt"/>
              </a:rPr>
              <a:t>Addresses from a warp</a:t>
            </a:r>
            <a:endParaRPr lang="ko-KR" altLang="en-US" dirty="0">
              <a:latin typeface="+mn-lt"/>
            </a:endParaRPr>
          </a:p>
        </p:txBody>
      </p:sp>
      <p:sp>
        <p:nvSpPr>
          <p:cNvPr id="32" name="TextBox 31"/>
          <p:cNvSpPr txBox="1"/>
          <p:nvPr/>
        </p:nvSpPr>
        <p:spPr>
          <a:xfrm>
            <a:off x="2771800" y="3429000"/>
            <a:ext cx="2592288" cy="369332"/>
          </a:xfrm>
          <a:prstGeom prst="rect">
            <a:avLst/>
          </a:prstGeom>
          <a:noFill/>
        </p:spPr>
        <p:txBody>
          <a:bodyPr wrap="square" rtlCol="0">
            <a:spAutoFit/>
          </a:bodyPr>
          <a:lstStyle/>
          <a:p>
            <a:r>
              <a:rPr lang="en-US" altLang="ko-KR" dirty="0">
                <a:latin typeface="+mn-lt"/>
              </a:rPr>
              <a:t>Global memory</a:t>
            </a:r>
            <a:endParaRPr lang="ko-KR" altLang="en-US" dirty="0">
              <a:latin typeface="+mn-lt"/>
            </a:endParaRPr>
          </a:p>
        </p:txBody>
      </p:sp>
      <p:cxnSp>
        <p:nvCxnSpPr>
          <p:cNvPr id="33" name="직선 화살표 연결선 32"/>
          <p:cNvCxnSpPr/>
          <p:nvPr/>
        </p:nvCxnSpPr>
        <p:spPr>
          <a:xfrm>
            <a:off x="1331640" y="2430437"/>
            <a:ext cx="23224" cy="72008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1187624" y="4869160"/>
            <a:ext cx="7416824" cy="646331"/>
          </a:xfrm>
          <a:prstGeom prst="rect">
            <a:avLst/>
          </a:prstGeom>
          <a:noFill/>
        </p:spPr>
        <p:txBody>
          <a:bodyPr wrap="square" rtlCol="0">
            <a:spAutoFit/>
          </a:bodyPr>
          <a:lstStyle/>
          <a:p>
            <a:r>
              <a:rPr lang="en-US" altLang="ko-KR" dirty="0">
                <a:latin typeface="+mn-lt"/>
              </a:rPr>
              <a:t>Aligned?   o    Coalesced? o  How many memory transaction? 1</a:t>
            </a:r>
          </a:p>
          <a:p>
            <a:r>
              <a:rPr lang="en-US" altLang="ko-KR" dirty="0">
                <a:latin typeface="+mn-lt"/>
              </a:rPr>
              <a:t>bus utilization 100%</a:t>
            </a:r>
            <a:endParaRPr lang="ko-KR" altLang="en-US" dirty="0">
              <a:latin typeface="+mn-lt"/>
            </a:endParaRPr>
          </a:p>
        </p:txBody>
      </p:sp>
    </p:spTree>
    <p:extLst>
      <p:ext uri="{BB962C8B-B14F-4D97-AF65-F5344CB8AC3E}">
        <p14:creationId xmlns:p14="http://schemas.microsoft.com/office/powerpoint/2010/main" val="363589265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Cached Loads</a:t>
            </a:r>
            <a:endParaRPr lang="ko-KR" altLang="en-US" dirty="0"/>
          </a:p>
        </p:txBody>
      </p:sp>
      <p:sp>
        <p:nvSpPr>
          <p:cNvPr id="7" name="직사각형 6"/>
          <p:cNvSpPr/>
          <p:nvPr/>
        </p:nvSpPr>
        <p:spPr>
          <a:xfrm>
            <a:off x="251520" y="3140968"/>
            <a:ext cx="8640960" cy="792088"/>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aphicFrame>
        <p:nvGraphicFramePr>
          <p:cNvPr id="11" name="내용 개체 틀 10"/>
          <p:cNvGraphicFramePr>
            <a:graphicFrameLocks noGrp="1"/>
          </p:cNvGraphicFramePr>
          <p:nvPr>
            <p:ph idx="1"/>
            <p:extLst>
              <p:ext uri="{D42A27DB-BD31-4B8C-83A1-F6EECF244321}">
                <p14:modId xmlns:p14="http://schemas.microsoft.com/office/powerpoint/2010/main" val="903859999"/>
              </p:ext>
            </p:extLst>
          </p:nvPr>
        </p:nvGraphicFramePr>
        <p:xfrm>
          <a:off x="1239520" y="2132856"/>
          <a:ext cx="6664960" cy="365760"/>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20000"/>
                    </a:ext>
                  </a:extLst>
                </a:gridCol>
                <a:gridCol w="208280">
                  <a:extLst>
                    <a:ext uri="{9D8B030D-6E8A-4147-A177-3AD203B41FA5}">
                      <a16:colId xmlns:a16="http://schemas.microsoft.com/office/drawing/2014/main" val="20001"/>
                    </a:ext>
                  </a:extLst>
                </a:gridCol>
                <a:gridCol w="208280">
                  <a:extLst>
                    <a:ext uri="{9D8B030D-6E8A-4147-A177-3AD203B41FA5}">
                      <a16:colId xmlns:a16="http://schemas.microsoft.com/office/drawing/2014/main" val="20002"/>
                    </a:ext>
                  </a:extLst>
                </a:gridCol>
                <a:gridCol w="208280">
                  <a:extLst>
                    <a:ext uri="{9D8B030D-6E8A-4147-A177-3AD203B41FA5}">
                      <a16:colId xmlns:a16="http://schemas.microsoft.com/office/drawing/2014/main" val="20003"/>
                    </a:ext>
                  </a:extLst>
                </a:gridCol>
                <a:gridCol w="208280">
                  <a:extLst>
                    <a:ext uri="{9D8B030D-6E8A-4147-A177-3AD203B41FA5}">
                      <a16:colId xmlns:a16="http://schemas.microsoft.com/office/drawing/2014/main" val="20004"/>
                    </a:ext>
                  </a:extLst>
                </a:gridCol>
                <a:gridCol w="208280">
                  <a:extLst>
                    <a:ext uri="{9D8B030D-6E8A-4147-A177-3AD203B41FA5}">
                      <a16:colId xmlns:a16="http://schemas.microsoft.com/office/drawing/2014/main" val="20005"/>
                    </a:ext>
                  </a:extLst>
                </a:gridCol>
                <a:gridCol w="208280">
                  <a:extLst>
                    <a:ext uri="{9D8B030D-6E8A-4147-A177-3AD203B41FA5}">
                      <a16:colId xmlns:a16="http://schemas.microsoft.com/office/drawing/2014/main" val="20006"/>
                    </a:ext>
                  </a:extLst>
                </a:gridCol>
                <a:gridCol w="208280">
                  <a:extLst>
                    <a:ext uri="{9D8B030D-6E8A-4147-A177-3AD203B41FA5}">
                      <a16:colId xmlns:a16="http://schemas.microsoft.com/office/drawing/2014/main" val="20007"/>
                    </a:ext>
                  </a:extLst>
                </a:gridCol>
                <a:gridCol w="208280">
                  <a:extLst>
                    <a:ext uri="{9D8B030D-6E8A-4147-A177-3AD203B41FA5}">
                      <a16:colId xmlns:a16="http://schemas.microsoft.com/office/drawing/2014/main" val="20008"/>
                    </a:ext>
                  </a:extLst>
                </a:gridCol>
                <a:gridCol w="208280">
                  <a:extLst>
                    <a:ext uri="{9D8B030D-6E8A-4147-A177-3AD203B41FA5}">
                      <a16:colId xmlns:a16="http://schemas.microsoft.com/office/drawing/2014/main" val="20009"/>
                    </a:ext>
                  </a:extLst>
                </a:gridCol>
                <a:gridCol w="208280">
                  <a:extLst>
                    <a:ext uri="{9D8B030D-6E8A-4147-A177-3AD203B41FA5}">
                      <a16:colId xmlns:a16="http://schemas.microsoft.com/office/drawing/2014/main" val="20010"/>
                    </a:ext>
                  </a:extLst>
                </a:gridCol>
                <a:gridCol w="208280">
                  <a:extLst>
                    <a:ext uri="{9D8B030D-6E8A-4147-A177-3AD203B41FA5}">
                      <a16:colId xmlns:a16="http://schemas.microsoft.com/office/drawing/2014/main" val="20011"/>
                    </a:ext>
                  </a:extLst>
                </a:gridCol>
                <a:gridCol w="208280">
                  <a:extLst>
                    <a:ext uri="{9D8B030D-6E8A-4147-A177-3AD203B41FA5}">
                      <a16:colId xmlns:a16="http://schemas.microsoft.com/office/drawing/2014/main" val="20012"/>
                    </a:ext>
                  </a:extLst>
                </a:gridCol>
                <a:gridCol w="208280">
                  <a:extLst>
                    <a:ext uri="{9D8B030D-6E8A-4147-A177-3AD203B41FA5}">
                      <a16:colId xmlns:a16="http://schemas.microsoft.com/office/drawing/2014/main" val="20013"/>
                    </a:ext>
                  </a:extLst>
                </a:gridCol>
                <a:gridCol w="208280">
                  <a:extLst>
                    <a:ext uri="{9D8B030D-6E8A-4147-A177-3AD203B41FA5}">
                      <a16:colId xmlns:a16="http://schemas.microsoft.com/office/drawing/2014/main" val="20014"/>
                    </a:ext>
                  </a:extLst>
                </a:gridCol>
                <a:gridCol w="208280">
                  <a:extLst>
                    <a:ext uri="{9D8B030D-6E8A-4147-A177-3AD203B41FA5}">
                      <a16:colId xmlns:a16="http://schemas.microsoft.com/office/drawing/2014/main" val="20015"/>
                    </a:ext>
                  </a:extLst>
                </a:gridCol>
                <a:gridCol w="208280">
                  <a:extLst>
                    <a:ext uri="{9D8B030D-6E8A-4147-A177-3AD203B41FA5}">
                      <a16:colId xmlns:a16="http://schemas.microsoft.com/office/drawing/2014/main" val="20016"/>
                    </a:ext>
                  </a:extLst>
                </a:gridCol>
                <a:gridCol w="208280">
                  <a:extLst>
                    <a:ext uri="{9D8B030D-6E8A-4147-A177-3AD203B41FA5}">
                      <a16:colId xmlns:a16="http://schemas.microsoft.com/office/drawing/2014/main" val="20017"/>
                    </a:ext>
                  </a:extLst>
                </a:gridCol>
                <a:gridCol w="208280">
                  <a:extLst>
                    <a:ext uri="{9D8B030D-6E8A-4147-A177-3AD203B41FA5}">
                      <a16:colId xmlns:a16="http://schemas.microsoft.com/office/drawing/2014/main" val="20018"/>
                    </a:ext>
                  </a:extLst>
                </a:gridCol>
                <a:gridCol w="208280">
                  <a:extLst>
                    <a:ext uri="{9D8B030D-6E8A-4147-A177-3AD203B41FA5}">
                      <a16:colId xmlns:a16="http://schemas.microsoft.com/office/drawing/2014/main" val="20019"/>
                    </a:ext>
                  </a:extLst>
                </a:gridCol>
                <a:gridCol w="208280">
                  <a:extLst>
                    <a:ext uri="{9D8B030D-6E8A-4147-A177-3AD203B41FA5}">
                      <a16:colId xmlns:a16="http://schemas.microsoft.com/office/drawing/2014/main" val="20020"/>
                    </a:ext>
                  </a:extLst>
                </a:gridCol>
                <a:gridCol w="208280">
                  <a:extLst>
                    <a:ext uri="{9D8B030D-6E8A-4147-A177-3AD203B41FA5}">
                      <a16:colId xmlns:a16="http://schemas.microsoft.com/office/drawing/2014/main" val="20021"/>
                    </a:ext>
                  </a:extLst>
                </a:gridCol>
                <a:gridCol w="208280">
                  <a:extLst>
                    <a:ext uri="{9D8B030D-6E8A-4147-A177-3AD203B41FA5}">
                      <a16:colId xmlns:a16="http://schemas.microsoft.com/office/drawing/2014/main" val="20022"/>
                    </a:ext>
                  </a:extLst>
                </a:gridCol>
                <a:gridCol w="208280">
                  <a:extLst>
                    <a:ext uri="{9D8B030D-6E8A-4147-A177-3AD203B41FA5}">
                      <a16:colId xmlns:a16="http://schemas.microsoft.com/office/drawing/2014/main" val="20023"/>
                    </a:ext>
                  </a:extLst>
                </a:gridCol>
                <a:gridCol w="208280">
                  <a:extLst>
                    <a:ext uri="{9D8B030D-6E8A-4147-A177-3AD203B41FA5}">
                      <a16:colId xmlns:a16="http://schemas.microsoft.com/office/drawing/2014/main" val="20024"/>
                    </a:ext>
                  </a:extLst>
                </a:gridCol>
                <a:gridCol w="208280">
                  <a:extLst>
                    <a:ext uri="{9D8B030D-6E8A-4147-A177-3AD203B41FA5}">
                      <a16:colId xmlns:a16="http://schemas.microsoft.com/office/drawing/2014/main" val="20025"/>
                    </a:ext>
                  </a:extLst>
                </a:gridCol>
                <a:gridCol w="208280">
                  <a:extLst>
                    <a:ext uri="{9D8B030D-6E8A-4147-A177-3AD203B41FA5}">
                      <a16:colId xmlns:a16="http://schemas.microsoft.com/office/drawing/2014/main" val="20026"/>
                    </a:ext>
                  </a:extLst>
                </a:gridCol>
                <a:gridCol w="208280">
                  <a:extLst>
                    <a:ext uri="{9D8B030D-6E8A-4147-A177-3AD203B41FA5}">
                      <a16:colId xmlns:a16="http://schemas.microsoft.com/office/drawing/2014/main" val="20027"/>
                    </a:ext>
                  </a:extLst>
                </a:gridCol>
                <a:gridCol w="208280">
                  <a:extLst>
                    <a:ext uri="{9D8B030D-6E8A-4147-A177-3AD203B41FA5}">
                      <a16:colId xmlns:a16="http://schemas.microsoft.com/office/drawing/2014/main" val="20028"/>
                    </a:ext>
                  </a:extLst>
                </a:gridCol>
                <a:gridCol w="208280">
                  <a:extLst>
                    <a:ext uri="{9D8B030D-6E8A-4147-A177-3AD203B41FA5}">
                      <a16:colId xmlns:a16="http://schemas.microsoft.com/office/drawing/2014/main" val="20029"/>
                    </a:ext>
                  </a:extLst>
                </a:gridCol>
                <a:gridCol w="208280">
                  <a:extLst>
                    <a:ext uri="{9D8B030D-6E8A-4147-A177-3AD203B41FA5}">
                      <a16:colId xmlns:a16="http://schemas.microsoft.com/office/drawing/2014/main" val="20030"/>
                    </a:ext>
                  </a:extLst>
                </a:gridCol>
                <a:gridCol w="208280">
                  <a:extLst>
                    <a:ext uri="{9D8B030D-6E8A-4147-A177-3AD203B41FA5}">
                      <a16:colId xmlns:a16="http://schemas.microsoft.com/office/drawing/2014/main" val="20031"/>
                    </a:ext>
                  </a:extLst>
                </a:gridCol>
              </a:tblGrid>
              <a:tr h="288032">
                <a:tc>
                  <a:txBody>
                    <a:bodyPr/>
                    <a:lstStyle/>
                    <a:p>
                      <a:pPr latinLnBrk="1"/>
                      <a:endParaRPr lang="ko-KR" altLang="en-US" dirty="0"/>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dirty="0"/>
                    </a:p>
                  </a:txBody>
                  <a:tcPr/>
                </a:tc>
                <a:extLst>
                  <a:ext uri="{0D108BD9-81ED-4DB2-BD59-A6C34878D82A}">
                    <a16:rowId xmlns:a16="http://schemas.microsoft.com/office/drawing/2014/main" val="10000"/>
                  </a:ext>
                </a:extLst>
              </a:tr>
            </a:tbl>
          </a:graphicData>
        </a:graphic>
      </p:graphicFrame>
      <p:cxnSp>
        <p:nvCxnSpPr>
          <p:cNvPr id="21" name="직선 화살표 연결선 20"/>
          <p:cNvCxnSpPr/>
          <p:nvPr/>
        </p:nvCxnSpPr>
        <p:spPr>
          <a:xfrm flipH="1">
            <a:off x="1331640" y="2430437"/>
            <a:ext cx="208183" cy="709395"/>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2" name="직선 화살표 연결선 21"/>
          <p:cNvCxnSpPr/>
          <p:nvPr/>
        </p:nvCxnSpPr>
        <p:spPr>
          <a:xfrm>
            <a:off x="1763688" y="2430437"/>
            <a:ext cx="324036" cy="709395"/>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3" name="직선 화살표 연결선 22"/>
          <p:cNvCxnSpPr/>
          <p:nvPr/>
        </p:nvCxnSpPr>
        <p:spPr>
          <a:xfrm>
            <a:off x="7596336" y="2430437"/>
            <a:ext cx="216024" cy="709395"/>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4" name="직선 화살표 연결선 23"/>
          <p:cNvCxnSpPr/>
          <p:nvPr/>
        </p:nvCxnSpPr>
        <p:spPr>
          <a:xfrm flipH="1">
            <a:off x="6948264" y="2430437"/>
            <a:ext cx="864096" cy="709395"/>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6" name="직선 연결선 25"/>
          <p:cNvCxnSpPr/>
          <p:nvPr/>
        </p:nvCxnSpPr>
        <p:spPr>
          <a:xfrm>
            <a:off x="1259632" y="3139832"/>
            <a:ext cx="0" cy="793224"/>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직선 연결선 27"/>
          <p:cNvCxnSpPr/>
          <p:nvPr/>
        </p:nvCxnSpPr>
        <p:spPr>
          <a:xfrm>
            <a:off x="7981535" y="3140968"/>
            <a:ext cx="0" cy="793224"/>
          </a:xfrm>
          <a:prstGeom prst="line">
            <a:avLst/>
          </a:prstGeom>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1259632" y="4005064"/>
            <a:ext cx="720080" cy="369332"/>
          </a:xfrm>
          <a:prstGeom prst="rect">
            <a:avLst/>
          </a:prstGeom>
          <a:noFill/>
        </p:spPr>
        <p:txBody>
          <a:bodyPr wrap="square" rtlCol="0">
            <a:spAutoFit/>
          </a:bodyPr>
          <a:lstStyle/>
          <a:p>
            <a:r>
              <a:rPr lang="en-US" altLang="ko-KR" dirty="0">
                <a:latin typeface="+mn-lt"/>
              </a:rPr>
              <a:t>128</a:t>
            </a:r>
            <a:endParaRPr lang="ko-KR" altLang="en-US" dirty="0">
              <a:latin typeface="+mn-lt"/>
            </a:endParaRPr>
          </a:p>
        </p:txBody>
      </p:sp>
      <p:sp>
        <p:nvSpPr>
          <p:cNvPr id="30" name="TextBox 29"/>
          <p:cNvSpPr txBox="1"/>
          <p:nvPr/>
        </p:nvSpPr>
        <p:spPr>
          <a:xfrm>
            <a:off x="7981535" y="4005064"/>
            <a:ext cx="766929" cy="369332"/>
          </a:xfrm>
          <a:prstGeom prst="rect">
            <a:avLst/>
          </a:prstGeom>
          <a:noFill/>
        </p:spPr>
        <p:txBody>
          <a:bodyPr wrap="square" rtlCol="0">
            <a:spAutoFit/>
          </a:bodyPr>
          <a:lstStyle/>
          <a:p>
            <a:r>
              <a:rPr lang="en-US" altLang="ko-KR" dirty="0">
                <a:latin typeface="+mn-lt"/>
              </a:rPr>
              <a:t>256</a:t>
            </a:r>
            <a:endParaRPr lang="ko-KR" altLang="en-US" dirty="0">
              <a:latin typeface="+mn-lt"/>
            </a:endParaRPr>
          </a:p>
        </p:txBody>
      </p:sp>
      <p:sp>
        <p:nvSpPr>
          <p:cNvPr id="31" name="TextBox 30"/>
          <p:cNvSpPr txBox="1"/>
          <p:nvPr/>
        </p:nvSpPr>
        <p:spPr>
          <a:xfrm>
            <a:off x="2411760" y="2636912"/>
            <a:ext cx="4032448" cy="369332"/>
          </a:xfrm>
          <a:prstGeom prst="rect">
            <a:avLst/>
          </a:prstGeom>
          <a:noFill/>
        </p:spPr>
        <p:txBody>
          <a:bodyPr wrap="square" rtlCol="0">
            <a:spAutoFit/>
          </a:bodyPr>
          <a:lstStyle/>
          <a:p>
            <a:r>
              <a:rPr lang="en-US" altLang="ko-KR" dirty="0">
                <a:latin typeface="+mn-lt"/>
              </a:rPr>
              <a:t>Addresses from a warp</a:t>
            </a:r>
            <a:endParaRPr lang="ko-KR" altLang="en-US" dirty="0">
              <a:latin typeface="+mn-lt"/>
            </a:endParaRPr>
          </a:p>
        </p:txBody>
      </p:sp>
      <p:sp>
        <p:nvSpPr>
          <p:cNvPr id="32" name="TextBox 31"/>
          <p:cNvSpPr txBox="1"/>
          <p:nvPr/>
        </p:nvSpPr>
        <p:spPr>
          <a:xfrm>
            <a:off x="2771800" y="3429000"/>
            <a:ext cx="2592288" cy="369332"/>
          </a:xfrm>
          <a:prstGeom prst="rect">
            <a:avLst/>
          </a:prstGeom>
          <a:noFill/>
        </p:spPr>
        <p:txBody>
          <a:bodyPr wrap="square" rtlCol="0">
            <a:spAutoFit/>
          </a:bodyPr>
          <a:lstStyle/>
          <a:p>
            <a:r>
              <a:rPr lang="en-US" altLang="ko-KR" dirty="0">
                <a:latin typeface="+mn-lt"/>
              </a:rPr>
              <a:t>Global Memory</a:t>
            </a:r>
            <a:endParaRPr lang="ko-KR" altLang="en-US" dirty="0">
              <a:latin typeface="+mn-lt"/>
            </a:endParaRPr>
          </a:p>
        </p:txBody>
      </p:sp>
      <p:cxnSp>
        <p:nvCxnSpPr>
          <p:cNvPr id="33" name="직선 화살표 연결선 32"/>
          <p:cNvCxnSpPr/>
          <p:nvPr/>
        </p:nvCxnSpPr>
        <p:spPr>
          <a:xfrm>
            <a:off x="1331640" y="2430437"/>
            <a:ext cx="1512168" cy="72008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1563047" y="4941168"/>
            <a:ext cx="6249313" cy="1200329"/>
          </a:xfrm>
          <a:prstGeom prst="rect">
            <a:avLst/>
          </a:prstGeom>
          <a:noFill/>
        </p:spPr>
        <p:txBody>
          <a:bodyPr wrap="square" rtlCol="0">
            <a:spAutoFit/>
          </a:bodyPr>
          <a:lstStyle/>
          <a:p>
            <a:r>
              <a:rPr lang="en-US" altLang="ko-KR" dirty="0">
                <a:latin typeface="+mn-lt"/>
              </a:rPr>
              <a:t>Access is aligned and  randomized within 128 bytes range . (not coalesced)</a:t>
            </a:r>
          </a:p>
          <a:p>
            <a:r>
              <a:rPr lang="en-US" altLang="ko-KR" dirty="0">
                <a:latin typeface="+mn-lt"/>
              </a:rPr>
              <a:t>How many 128-byte transaction is needed? 1</a:t>
            </a:r>
          </a:p>
          <a:p>
            <a:r>
              <a:rPr lang="en-US" altLang="ko-KR" dirty="0"/>
              <a:t>buss utilization 100%</a:t>
            </a:r>
            <a:endParaRPr lang="en-US" altLang="ko-KR" dirty="0">
              <a:latin typeface="+mn-lt"/>
            </a:endParaRPr>
          </a:p>
        </p:txBody>
      </p:sp>
    </p:spTree>
    <p:extLst>
      <p:ext uri="{BB962C8B-B14F-4D97-AF65-F5344CB8AC3E}">
        <p14:creationId xmlns:p14="http://schemas.microsoft.com/office/powerpoint/2010/main" val="389561962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Cached Loads</a:t>
            </a:r>
            <a:endParaRPr lang="ko-KR" altLang="en-US" dirty="0"/>
          </a:p>
        </p:txBody>
      </p:sp>
      <p:sp>
        <p:nvSpPr>
          <p:cNvPr id="7" name="직사각형 6"/>
          <p:cNvSpPr/>
          <p:nvPr/>
        </p:nvSpPr>
        <p:spPr>
          <a:xfrm>
            <a:off x="251520" y="3210675"/>
            <a:ext cx="8640960" cy="792088"/>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aphicFrame>
        <p:nvGraphicFramePr>
          <p:cNvPr id="11" name="내용 개체 틀 10"/>
          <p:cNvGraphicFramePr>
            <a:graphicFrameLocks noGrp="1"/>
          </p:cNvGraphicFramePr>
          <p:nvPr>
            <p:ph idx="1"/>
            <p:extLst>
              <p:ext uri="{D42A27DB-BD31-4B8C-83A1-F6EECF244321}">
                <p14:modId xmlns:p14="http://schemas.microsoft.com/office/powerpoint/2010/main" val="3542103897"/>
              </p:ext>
            </p:extLst>
          </p:nvPr>
        </p:nvGraphicFramePr>
        <p:xfrm>
          <a:off x="1239520" y="2132856"/>
          <a:ext cx="6664960" cy="365760"/>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20000"/>
                    </a:ext>
                  </a:extLst>
                </a:gridCol>
                <a:gridCol w="208280">
                  <a:extLst>
                    <a:ext uri="{9D8B030D-6E8A-4147-A177-3AD203B41FA5}">
                      <a16:colId xmlns:a16="http://schemas.microsoft.com/office/drawing/2014/main" val="20001"/>
                    </a:ext>
                  </a:extLst>
                </a:gridCol>
                <a:gridCol w="208280">
                  <a:extLst>
                    <a:ext uri="{9D8B030D-6E8A-4147-A177-3AD203B41FA5}">
                      <a16:colId xmlns:a16="http://schemas.microsoft.com/office/drawing/2014/main" val="20002"/>
                    </a:ext>
                  </a:extLst>
                </a:gridCol>
                <a:gridCol w="208280">
                  <a:extLst>
                    <a:ext uri="{9D8B030D-6E8A-4147-A177-3AD203B41FA5}">
                      <a16:colId xmlns:a16="http://schemas.microsoft.com/office/drawing/2014/main" val="20003"/>
                    </a:ext>
                  </a:extLst>
                </a:gridCol>
                <a:gridCol w="208280">
                  <a:extLst>
                    <a:ext uri="{9D8B030D-6E8A-4147-A177-3AD203B41FA5}">
                      <a16:colId xmlns:a16="http://schemas.microsoft.com/office/drawing/2014/main" val="20004"/>
                    </a:ext>
                  </a:extLst>
                </a:gridCol>
                <a:gridCol w="208280">
                  <a:extLst>
                    <a:ext uri="{9D8B030D-6E8A-4147-A177-3AD203B41FA5}">
                      <a16:colId xmlns:a16="http://schemas.microsoft.com/office/drawing/2014/main" val="20005"/>
                    </a:ext>
                  </a:extLst>
                </a:gridCol>
                <a:gridCol w="208280">
                  <a:extLst>
                    <a:ext uri="{9D8B030D-6E8A-4147-A177-3AD203B41FA5}">
                      <a16:colId xmlns:a16="http://schemas.microsoft.com/office/drawing/2014/main" val="20006"/>
                    </a:ext>
                  </a:extLst>
                </a:gridCol>
                <a:gridCol w="208280">
                  <a:extLst>
                    <a:ext uri="{9D8B030D-6E8A-4147-A177-3AD203B41FA5}">
                      <a16:colId xmlns:a16="http://schemas.microsoft.com/office/drawing/2014/main" val="20007"/>
                    </a:ext>
                  </a:extLst>
                </a:gridCol>
                <a:gridCol w="208280">
                  <a:extLst>
                    <a:ext uri="{9D8B030D-6E8A-4147-A177-3AD203B41FA5}">
                      <a16:colId xmlns:a16="http://schemas.microsoft.com/office/drawing/2014/main" val="20008"/>
                    </a:ext>
                  </a:extLst>
                </a:gridCol>
                <a:gridCol w="208280">
                  <a:extLst>
                    <a:ext uri="{9D8B030D-6E8A-4147-A177-3AD203B41FA5}">
                      <a16:colId xmlns:a16="http://schemas.microsoft.com/office/drawing/2014/main" val="20009"/>
                    </a:ext>
                  </a:extLst>
                </a:gridCol>
                <a:gridCol w="208280">
                  <a:extLst>
                    <a:ext uri="{9D8B030D-6E8A-4147-A177-3AD203B41FA5}">
                      <a16:colId xmlns:a16="http://schemas.microsoft.com/office/drawing/2014/main" val="20010"/>
                    </a:ext>
                  </a:extLst>
                </a:gridCol>
                <a:gridCol w="208280">
                  <a:extLst>
                    <a:ext uri="{9D8B030D-6E8A-4147-A177-3AD203B41FA5}">
                      <a16:colId xmlns:a16="http://schemas.microsoft.com/office/drawing/2014/main" val="20011"/>
                    </a:ext>
                  </a:extLst>
                </a:gridCol>
                <a:gridCol w="208280">
                  <a:extLst>
                    <a:ext uri="{9D8B030D-6E8A-4147-A177-3AD203B41FA5}">
                      <a16:colId xmlns:a16="http://schemas.microsoft.com/office/drawing/2014/main" val="20012"/>
                    </a:ext>
                  </a:extLst>
                </a:gridCol>
                <a:gridCol w="208280">
                  <a:extLst>
                    <a:ext uri="{9D8B030D-6E8A-4147-A177-3AD203B41FA5}">
                      <a16:colId xmlns:a16="http://schemas.microsoft.com/office/drawing/2014/main" val="20013"/>
                    </a:ext>
                  </a:extLst>
                </a:gridCol>
                <a:gridCol w="208280">
                  <a:extLst>
                    <a:ext uri="{9D8B030D-6E8A-4147-A177-3AD203B41FA5}">
                      <a16:colId xmlns:a16="http://schemas.microsoft.com/office/drawing/2014/main" val="20014"/>
                    </a:ext>
                  </a:extLst>
                </a:gridCol>
                <a:gridCol w="208280">
                  <a:extLst>
                    <a:ext uri="{9D8B030D-6E8A-4147-A177-3AD203B41FA5}">
                      <a16:colId xmlns:a16="http://schemas.microsoft.com/office/drawing/2014/main" val="20015"/>
                    </a:ext>
                  </a:extLst>
                </a:gridCol>
                <a:gridCol w="208280">
                  <a:extLst>
                    <a:ext uri="{9D8B030D-6E8A-4147-A177-3AD203B41FA5}">
                      <a16:colId xmlns:a16="http://schemas.microsoft.com/office/drawing/2014/main" val="20016"/>
                    </a:ext>
                  </a:extLst>
                </a:gridCol>
                <a:gridCol w="208280">
                  <a:extLst>
                    <a:ext uri="{9D8B030D-6E8A-4147-A177-3AD203B41FA5}">
                      <a16:colId xmlns:a16="http://schemas.microsoft.com/office/drawing/2014/main" val="20017"/>
                    </a:ext>
                  </a:extLst>
                </a:gridCol>
                <a:gridCol w="208280">
                  <a:extLst>
                    <a:ext uri="{9D8B030D-6E8A-4147-A177-3AD203B41FA5}">
                      <a16:colId xmlns:a16="http://schemas.microsoft.com/office/drawing/2014/main" val="20018"/>
                    </a:ext>
                  </a:extLst>
                </a:gridCol>
                <a:gridCol w="208280">
                  <a:extLst>
                    <a:ext uri="{9D8B030D-6E8A-4147-A177-3AD203B41FA5}">
                      <a16:colId xmlns:a16="http://schemas.microsoft.com/office/drawing/2014/main" val="20019"/>
                    </a:ext>
                  </a:extLst>
                </a:gridCol>
                <a:gridCol w="208280">
                  <a:extLst>
                    <a:ext uri="{9D8B030D-6E8A-4147-A177-3AD203B41FA5}">
                      <a16:colId xmlns:a16="http://schemas.microsoft.com/office/drawing/2014/main" val="20020"/>
                    </a:ext>
                  </a:extLst>
                </a:gridCol>
                <a:gridCol w="208280">
                  <a:extLst>
                    <a:ext uri="{9D8B030D-6E8A-4147-A177-3AD203B41FA5}">
                      <a16:colId xmlns:a16="http://schemas.microsoft.com/office/drawing/2014/main" val="20021"/>
                    </a:ext>
                  </a:extLst>
                </a:gridCol>
                <a:gridCol w="208280">
                  <a:extLst>
                    <a:ext uri="{9D8B030D-6E8A-4147-A177-3AD203B41FA5}">
                      <a16:colId xmlns:a16="http://schemas.microsoft.com/office/drawing/2014/main" val="20022"/>
                    </a:ext>
                  </a:extLst>
                </a:gridCol>
                <a:gridCol w="208280">
                  <a:extLst>
                    <a:ext uri="{9D8B030D-6E8A-4147-A177-3AD203B41FA5}">
                      <a16:colId xmlns:a16="http://schemas.microsoft.com/office/drawing/2014/main" val="20023"/>
                    </a:ext>
                  </a:extLst>
                </a:gridCol>
                <a:gridCol w="208280">
                  <a:extLst>
                    <a:ext uri="{9D8B030D-6E8A-4147-A177-3AD203B41FA5}">
                      <a16:colId xmlns:a16="http://schemas.microsoft.com/office/drawing/2014/main" val="20024"/>
                    </a:ext>
                  </a:extLst>
                </a:gridCol>
                <a:gridCol w="208280">
                  <a:extLst>
                    <a:ext uri="{9D8B030D-6E8A-4147-A177-3AD203B41FA5}">
                      <a16:colId xmlns:a16="http://schemas.microsoft.com/office/drawing/2014/main" val="20025"/>
                    </a:ext>
                  </a:extLst>
                </a:gridCol>
                <a:gridCol w="208280">
                  <a:extLst>
                    <a:ext uri="{9D8B030D-6E8A-4147-A177-3AD203B41FA5}">
                      <a16:colId xmlns:a16="http://schemas.microsoft.com/office/drawing/2014/main" val="20026"/>
                    </a:ext>
                  </a:extLst>
                </a:gridCol>
                <a:gridCol w="208280">
                  <a:extLst>
                    <a:ext uri="{9D8B030D-6E8A-4147-A177-3AD203B41FA5}">
                      <a16:colId xmlns:a16="http://schemas.microsoft.com/office/drawing/2014/main" val="20027"/>
                    </a:ext>
                  </a:extLst>
                </a:gridCol>
                <a:gridCol w="208280">
                  <a:extLst>
                    <a:ext uri="{9D8B030D-6E8A-4147-A177-3AD203B41FA5}">
                      <a16:colId xmlns:a16="http://schemas.microsoft.com/office/drawing/2014/main" val="20028"/>
                    </a:ext>
                  </a:extLst>
                </a:gridCol>
                <a:gridCol w="208280">
                  <a:extLst>
                    <a:ext uri="{9D8B030D-6E8A-4147-A177-3AD203B41FA5}">
                      <a16:colId xmlns:a16="http://schemas.microsoft.com/office/drawing/2014/main" val="20029"/>
                    </a:ext>
                  </a:extLst>
                </a:gridCol>
                <a:gridCol w="208280">
                  <a:extLst>
                    <a:ext uri="{9D8B030D-6E8A-4147-A177-3AD203B41FA5}">
                      <a16:colId xmlns:a16="http://schemas.microsoft.com/office/drawing/2014/main" val="20030"/>
                    </a:ext>
                  </a:extLst>
                </a:gridCol>
                <a:gridCol w="208280">
                  <a:extLst>
                    <a:ext uri="{9D8B030D-6E8A-4147-A177-3AD203B41FA5}">
                      <a16:colId xmlns:a16="http://schemas.microsoft.com/office/drawing/2014/main" val="20031"/>
                    </a:ext>
                  </a:extLst>
                </a:gridCol>
              </a:tblGrid>
              <a:tr h="288032">
                <a:tc>
                  <a:txBody>
                    <a:bodyPr/>
                    <a:lstStyle/>
                    <a:p>
                      <a:pPr latinLnBrk="1"/>
                      <a:endParaRPr lang="ko-KR" altLang="en-US" dirty="0"/>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dirty="0"/>
                    </a:p>
                  </a:txBody>
                  <a:tcPr/>
                </a:tc>
                <a:extLst>
                  <a:ext uri="{0D108BD9-81ED-4DB2-BD59-A6C34878D82A}">
                    <a16:rowId xmlns:a16="http://schemas.microsoft.com/office/drawing/2014/main" val="10000"/>
                  </a:ext>
                </a:extLst>
              </a:tr>
            </a:tbl>
          </a:graphicData>
        </a:graphic>
      </p:graphicFrame>
      <p:cxnSp>
        <p:nvCxnSpPr>
          <p:cNvPr id="21" name="직선 화살표 연결선 20"/>
          <p:cNvCxnSpPr/>
          <p:nvPr/>
        </p:nvCxnSpPr>
        <p:spPr>
          <a:xfrm flipH="1">
            <a:off x="827584" y="2430437"/>
            <a:ext cx="712239" cy="709395"/>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2" name="직선 화살표 연결선 21"/>
          <p:cNvCxnSpPr/>
          <p:nvPr/>
        </p:nvCxnSpPr>
        <p:spPr>
          <a:xfrm flipH="1">
            <a:off x="1043608" y="2430437"/>
            <a:ext cx="720080" cy="709395"/>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3" name="직선 화살표 연결선 22"/>
          <p:cNvCxnSpPr/>
          <p:nvPr/>
        </p:nvCxnSpPr>
        <p:spPr>
          <a:xfrm flipH="1">
            <a:off x="7164288" y="2430437"/>
            <a:ext cx="432048" cy="72008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4" name="직선 화살표 연결선 23"/>
          <p:cNvCxnSpPr/>
          <p:nvPr/>
        </p:nvCxnSpPr>
        <p:spPr>
          <a:xfrm flipH="1">
            <a:off x="7380312" y="2430437"/>
            <a:ext cx="420436" cy="709395"/>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6" name="직선 연결선 25"/>
          <p:cNvCxnSpPr/>
          <p:nvPr/>
        </p:nvCxnSpPr>
        <p:spPr>
          <a:xfrm>
            <a:off x="1259632" y="3139832"/>
            <a:ext cx="0" cy="793224"/>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직선 연결선 27"/>
          <p:cNvCxnSpPr/>
          <p:nvPr/>
        </p:nvCxnSpPr>
        <p:spPr>
          <a:xfrm>
            <a:off x="7981535" y="3140968"/>
            <a:ext cx="0" cy="793224"/>
          </a:xfrm>
          <a:prstGeom prst="line">
            <a:avLst/>
          </a:prstGeom>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1259632" y="4005064"/>
            <a:ext cx="720080" cy="369332"/>
          </a:xfrm>
          <a:prstGeom prst="rect">
            <a:avLst/>
          </a:prstGeom>
          <a:noFill/>
        </p:spPr>
        <p:txBody>
          <a:bodyPr wrap="square" rtlCol="0">
            <a:spAutoFit/>
          </a:bodyPr>
          <a:lstStyle/>
          <a:p>
            <a:r>
              <a:rPr lang="en-US" altLang="ko-KR" dirty="0">
                <a:latin typeface="+mn-lt"/>
              </a:rPr>
              <a:t>128</a:t>
            </a:r>
            <a:endParaRPr lang="ko-KR" altLang="en-US" dirty="0">
              <a:latin typeface="+mn-lt"/>
            </a:endParaRPr>
          </a:p>
        </p:txBody>
      </p:sp>
      <p:sp>
        <p:nvSpPr>
          <p:cNvPr id="30" name="TextBox 29"/>
          <p:cNvSpPr txBox="1"/>
          <p:nvPr/>
        </p:nvSpPr>
        <p:spPr>
          <a:xfrm>
            <a:off x="7981535" y="4005064"/>
            <a:ext cx="766929" cy="369332"/>
          </a:xfrm>
          <a:prstGeom prst="rect">
            <a:avLst/>
          </a:prstGeom>
          <a:noFill/>
        </p:spPr>
        <p:txBody>
          <a:bodyPr wrap="square" rtlCol="0">
            <a:spAutoFit/>
          </a:bodyPr>
          <a:lstStyle/>
          <a:p>
            <a:r>
              <a:rPr lang="en-US" altLang="ko-KR" dirty="0">
                <a:latin typeface="+mn-lt"/>
              </a:rPr>
              <a:t>256</a:t>
            </a:r>
            <a:endParaRPr lang="ko-KR" altLang="en-US" dirty="0">
              <a:latin typeface="+mn-lt"/>
            </a:endParaRPr>
          </a:p>
        </p:txBody>
      </p:sp>
      <p:sp>
        <p:nvSpPr>
          <p:cNvPr id="31" name="TextBox 30"/>
          <p:cNvSpPr txBox="1"/>
          <p:nvPr/>
        </p:nvSpPr>
        <p:spPr>
          <a:xfrm>
            <a:off x="2411760" y="2636912"/>
            <a:ext cx="4032448" cy="369332"/>
          </a:xfrm>
          <a:prstGeom prst="rect">
            <a:avLst/>
          </a:prstGeom>
          <a:noFill/>
        </p:spPr>
        <p:txBody>
          <a:bodyPr wrap="square" rtlCol="0">
            <a:spAutoFit/>
          </a:bodyPr>
          <a:lstStyle/>
          <a:p>
            <a:r>
              <a:rPr lang="en-US" altLang="ko-KR" dirty="0">
                <a:latin typeface="+mn-lt"/>
              </a:rPr>
              <a:t>Addresses from a warp</a:t>
            </a:r>
            <a:endParaRPr lang="ko-KR" altLang="en-US" dirty="0">
              <a:latin typeface="+mn-lt"/>
            </a:endParaRPr>
          </a:p>
        </p:txBody>
      </p:sp>
      <p:sp>
        <p:nvSpPr>
          <p:cNvPr id="32" name="TextBox 31"/>
          <p:cNvSpPr txBox="1"/>
          <p:nvPr/>
        </p:nvSpPr>
        <p:spPr>
          <a:xfrm>
            <a:off x="2771800" y="3429000"/>
            <a:ext cx="2592288" cy="369332"/>
          </a:xfrm>
          <a:prstGeom prst="rect">
            <a:avLst/>
          </a:prstGeom>
          <a:noFill/>
        </p:spPr>
        <p:txBody>
          <a:bodyPr wrap="square" rtlCol="0">
            <a:spAutoFit/>
          </a:bodyPr>
          <a:lstStyle/>
          <a:p>
            <a:r>
              <a:rPr lang="en-US" altLang="ko-KR" dirty="0">
                <a:latin typeface="+mn-lt"/>
              </a:rPr>
              <a:t>Global memory</a:t>
            </a:r>
            <a:endParaRPr lang="ko-KR" altLang="en-US" dirty="0">
              <a:latin typeface="+mn-lt"/>
            </a:endParaRPr>
          </a:p>
        </p:txBody>
      </p:sp>
      <p:cxnSp>
        <p:nvCxnSpPr>
          <p:cNvPr id="33" name="직선 화살표 연결선 32"/>
          <p:cNvCxnSpPr/>
          <p:nvPr/>
        </p:nvCxnSpPr>
        <p:spPr>
          <a:xfrm flipH="1">
            <a:off x="539552" y="2430437"/>
            <a:ext cx="792088" cy="72008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1331640" y="5085184"/>
            <a:ext cx="6912768" cy="923330"/>
          </a:xfrm>
          <a:prstGeom prst="rect">
            <a:avLst/>
          </a:prstGeom>
          <a:noFill/>
        </p:spPr>
        <p:txBody>
          <a:bodyPr wrap="square" rtlCol="0">
            <a:spAutoFit/>
          </a:bodyPr>
          <a:lstStyle/>
          <a:p>
            <a:r>
              <a:rPr lang="en-US" altLang="ko-KR" dirty="0">
                <a:latin typeface="+mj-lt"/>
              </a:rPr>
              <a:t>Aligned?   X    Coalesced? O</a:t>
            </a:r>
          </a:p>
          <a:p>
            <a:r>
              <a:rPr lang="en-US" altLang="ko-KR" dirty="0">
                <a:latin typeface="+mn-lt"/>
              </a:rPr>
              <a:t>How many 128-bytes transactions are required? 2</a:t>
            </a:r>
          </a:p>
          <a:p>
            <a:r>
              <a:rPr lang="en-US" altLang="ko-KR" dirty="0">
                <a:latin typeface="+mn-lt"/>
              </a:rPr>
              <a:t>bus utilization 50%</a:t>
            </a:r>
            <a:endParaRPr lang="ko-KR" altLang="en-US" dirty="0">
              <a:latin typeface="+mn-lt"/>
            </a:endParaRPr>
          </a:p>
        </p:txBody>
      </p:sp>
    </p:spTree>
    <p:extLst>
      <p:ext uri="{BB962C8B-B14F-4D97-AF65-F5344CB8AC3E}">
        <p14:creationId xmlns:p14="http://schemas.microsoft.com/office/powerpoint/2010/main" val="222298667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Cached Loads</a:t>
            </a:r>
            <a:endParaRPr lang="ko-KR" altLang="en-US" dirty="0"/>
          </a:p>
        </p:txBody>
      </p:sp>
      <p:sp>
        <p:nvSpPr>
          <p:cNvPr id="7" name="직사각형 6"/>
          <p:cNvSpPr/>
          <p:nvPr/>
        </p:nvSpPr>
        <p:spPr>
          <a:xfrm>
            <a:off x="251520" y="3140968"/>
            <a:ext cx="8640960" cy="792088"/>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aphicFrame>
        <p:nvGraphicFramePr>
          <p:cNvPr id="11" name="내용 개체 틀 10"/>
          <p:cNvGraphicFramePr>
            <a:graphicFrameLocks noGrp="1"/>
          </p:cNvGraphicFramePr>
          <p:nvPr>
            <p:ph idx="1"/>
            <p:extLst>
              <p:ext uri="{D42A27DB-BD31-4B8C-83A1-F6EECF244321}">
                <p14:modId xmlns:p14="http://schemas.microsoft.com/office/powerpoint/2010/main" val="1688640289"/>
              </p:ext>
            </p:extLst>
          </p:nvPr>
        </p:nvGraphicFramePr>
        <p:xfrm>
          <a:off x="1239520" y="2132856"/>
          <a:ext cx="6664960" cy="365760"/>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20000"/>
                    </a:ext>
                  </a:extLst>
                </a:gridCol>
                <a:gridCol w="208280">
                  <a:extLst>
                    <a:ext uri="{9D8B030D-6E8A-4147-A177-3AD203B41FA5}">
                      <a16:colId xmlns:a16="http://schemas.microsoft.com/office/drawing/2014/main" val="20001"/>
                    </a:ext>
                  </a:extLst>
                </a:gridCol>
                <a:gridCol w="208280">
                  <a:extLst>
                    <a:ext uri="{9D8B030D-6E8A-4147-A177-3AD203B41FA5}">
                      <a16:colId xmlns:a16="http://schemas.microsoft.com/office/drawing/2014/main" val="20002"/>
                    </a:ext>
                  </a:extLst>
                </a:gridCol>
                <a:gridCol w="208280">
                  <a:extLst>
                    <a:ext uri="{9D8B030D-6E8A-4147-A177-3AD203B41FA5}">
                      <a16:colId xmlns:a16="http://schemas.microsoft.com/office/drawing/2014/main" val="20003"/>
                    </a:ext>
                  </a:extLst>
                </a:gridCol>
                <a:gridCol w="208280">
                  <a:extLst>
                    <a:ext uri="{9D8B030D-6E8A-4147-A177-3AD203B41FA5}">
                      <a16:colId xmlns:a16="http://schemas.microsoft.com/office/drawing/2014/main" val="20004"/>
                    </a:ext>
                  </a:extLst>
                </a:gridCol>
                <a:gridCol w="208280">
                  <a:extLst>
                    <a:ext uri="{9D8B030D-6E8A-4147-A177-3AD203B41FA5}">
                      <a16:colId xmlns:a16="http://schemas.microsoft.com/office/drawing/2014/main" val="20005"/>
                    </a:ext>
                  </a:extLst>
                </a:gridCol>
                <a:gridCol w="208280">
                  <a:extLst>
                    <a:ext uri="{9D8B030D-6E8A-4147-A177-3AD203B41FA5}">
                      <a16:colId xmlns:a16="http://schemas.microsoft.com/office/drawing/2014/main" val="20006"/>
                    </a:ext>
                  </a:extLst>
                </a:gridCol>
                <a:gridCol w="208280">
                  <a:extLst>
                    <a:ext uri="{9D8B030D-6E8A-4147-A177-3AD203B41FA5}">
                      <a16:colId xmlns:a16="http://schemas.microsoft.com/office/drawing/2014/main" val="20007"/>
                    </a:ext>
                  </a:extLst>
                </a:gridCol>
                <a:gridCol w="208280">
                  <a:extLst>
                    <a:ext uri="{9D8B030D-6E8A-4147-A177-3AD203B41FA5}">
                      <a16:colId xmlns:a16="http://schemas.microsoft.com/office/drawing/2014/main" val="20008"/>
                    </a:ext>
                  </a:extLst>
                </a:gridCol>
                <a:gridCol w="208280">
                  <a:extLst>
                    <a:ext uri="{9D8B030D-6E8A-4147-A177-3AD203B41FA5}">
                      <a16:colId xmlns:a16="http://schemas.microsoft.com/office/drawing/2014/main" val="20009"/>
                    </a:ext>
                  </a:extLst>
                </a:gridCol>
                <a:gridCol w="208280">
                  <a:extLst>
                    <a:ext uri="{9D8B030D-6E8A-4147-A177-3AD203B41FA5}">
                      <a16:colId xmlns:a16="http://schemas.microsoft.com/office/drawing/2014/main" val="20010"/>
                    </a:ext>
                  </a:extLst>
                </a:gridCol>
                <a:gridCol w="208280">
                  <a:extLst>
                    <a:ext uri="{9D8B030D-6E8A-4147-A177-3AD203B41FA5}">
                      <a16:colId xmlns:a16="http://schemas.microsoft.com/office/drawing/2014/main" val="20011"/>
                    </a:ext>
                  </a:extLst>
                </a:gridCol>
                <a:gridCol w="208280">
                  <a:extLst>
                    <a:ext uri="{9D8B030D-6E8A-4147-A177-3AD203B41FA5}">
                      <a16:colId xmlns:a16="http://schemas.microsoft.com/office/drawing/2014/main" val="20012"/>
                    </a:ext>
                  </a:extLst>
                </a:gridCol>
                <a:gridCol w="208280">
                  <a:extLst>
                    <a:ext uri="{9D8B030D-6E8A-4147-A177-3AD203B41FA5}">
                      <a16:colId xmlns:a16="http://schemas.microsoft.com/office/drawing/2014/main" val="20013"/>
                    </a:ext>
                  </a:extLst>
                </a:gridCol>
                <a:gridCol w="208280">
                  <a:extLst>
                    <a:ext uri="{9D8B030D-6E8A-4147-A177-3AD203B41FA5}">
                      <a16:colId xmlns:a16="http://schemas.microsoft.com/office/drawing/2014/main" val="20014"/>
                    </a:ext>
                  </a:extLst>
                </a:gridCol>
                <a:gridCol w="208280">
                  <a:extLst>
                    <a:ext uri="{9D8B030D-6E8A-4147-A177-3AD203B41FA5}">
                      <a16:colId xmlns:a16="http://schemas.microsoft.com/office/drawing/2014/main" val="20015"/>
                    </a:ext>
                  </a:extLst>
                </a:gridCol>
                <a:gridCol w="208280">
                  <a:extLst>
                    <a:ext uri="{9D8B030D-6E8A-4147-A177-3AD203B41FA5}">
                      <a16:colId xmlns:a16="http://schemas.microsoft.com/office/drawing/2014/main" val="20016"/>
                    </a:ext>
                  </a:extLst>
                </a:gridCol>
                <a:gridCol w="208280">
                  <a:extLst>
                    <a:ext uri="{9D8B030D-6E8A-4147-A177-3AD203B41FA5}">
                      <a16:colId xmlns:a16="http://schemas.microsoft.com/office/drawing/2014/main" val="20017"/>
                    </a:ext>
                  </a:extLst>
                </a:gridCol>
                <a:gridCol w="208280">
                  <a:extLst>
                    <a:ext uri="{9D8B030D-6E8A-4147-A177-3AD203B41FA5}">
                      <a16:colId xmlns:a16="http://schemas.microsoft.com/office/drawing/2014/main" val="20018"/>
                    </a:ext>
                  </a:extLst>
                </a:gridCol>
                <a:gridCol w="208280">
                  <a:extLst>
                    <a:ext uri="{9D8B030D-6E8A-4147-A177-3AD203B41FA5}">
                      <a16:colId xmlns:a16="http://schemas.microsoft.com/office/drawing/2014/main" val="20019"/>
                    </a:ext>
                  </a:extLst>
                </a:gridCol>
                <a:gridCol w="208280">
                  <a:extLst>
                    <a:ext uri="{9D8B030D-6E8A-4147-A177-3AD203B41FA5}">
                      <a16:colId xmlns:a16="http://schemas.microsoft.com/office/drawing/2014/main" val="20020"/>
                    </a:ext>
                  </a:extLst>
                </a:gridCol>
                <a:gridCol w="208280">
                  <a:extLst>
                    <a:ext uri="{9D8B030D-6E8A-4147-A177-3AD203B41FA5}">
                      <a16:colId xmlns:a16="http://schemas.microsoft.com/office/drawing/2014/main" val="20021"/>
                    </a:ext>
                  </a:extLst>
                </a:gridCol>
                <a:gridCol w="208280">
                  <a:extLst>
                    <a:ext uri="{9D8B030D-6E8A-4147-A177-3AD203B41FA5}">
                      <a16:colId xmlns:a16="http://schemas.microsoft.com/office/drawing/2014/main" val="20022"/>
                    </a:ext>
                  </a:extLst>
                </a:gridCol>
                <a:gridCol w="208280">
                  <a:extLst>
                    <a:ext uri="{9D8B030D-6E8A-4147-A177-3AD203B41FA5}">
                      <a16:colId xmlns:a16="http://schemas.microsoft.com/office/drawing/2014/main" val="20023"/>
                    </a:ext>
                  </a:extLst>
                </a:gridCol>
                <a:gridCol w="208280">
                  <a:extLst>
                    <a:ext uri="{9D8B030D-6E8A-4147-A177-3AD203B41FA5}">
                      <a16:colId xmlns:a16="http://schemas.microsoft.com/office/drawing/2014/main" val="20024"/>
                    </a:ext>
                  </a:extLst>
                </a:gridCol>
                <a:gridCol w="208280">
                  <a:extLst>
                    <a:ext uri="{9D8B030D-6E8A-4147-A177-3AD203B41FA5}">
                      <a16:colId xmlns:a16="http://schemas.microsoft.com/office/drawing/2014/main" val="20025"/>
                    </a:ext>
                  </a:extLst>
                </a:gridCol>
                <a:gridCol w="208280">
                  <a:extLst>
                    <a:ext uri="{9D8B030D-6E8A-4147-A177-3AD203B41FA5}">
                      <a16:colId xmlns:a16="http://schemas.microsoft.com/office/drawing/2014/main" val="20026"/>
                    </a:ext>
                  </a:extLst>
                </a:gridCol>
                <a:gridCol w="208280">
                  <a:extLst>
                    <a:ext uri="{9D8B030D-6E8A-4147-A177-3AD203B41FA5}">
                      <a16:colId xmlns:a16="http://schemas.microsoft.com/office/drawing/2014/main" val="20027"/>
                    </a:ext>
                  </a:extLst>
                </a:gridCol>
                <a:gridCol w="208280">
                  <a:extLst>
                    <a:ext uri="{9D8B030D-6E8A-4147-A177-3AD203B41FA5}">
                      <a16:colId xmlns:a16="http://schemas.microsoft.com/office/drawing/2014/main" val="20028"/>
                    </a:ext>
                  </a:extLst>
                </a:gridCol>
                <a:gridCol w="208280">
                  <a:extLst>
                    <a:ext uri="{9D8B030D-6E8A-4147-A177-3AD203B41FA5}">
                      <a16:colId xmlns:a16="http://schemas.microsoft.com/office/drawing/2014/main" val="20029"/>
                    </a:ext>
                  </a:extLst>
                </a:gridCol>
                <a:gridCol w="208280">
                  <a:extLst>
                    <a:ext uri="{9D8B030D-6E8A-4147-A177-3AD203B41FA5}">
                      <a16:colId xmlns:a16="http://schemas.microsoft.com/office/drawing/2014/main" val="20030"/>
                    </a:ext>
                  </a:extLst>
                </a:gridCol>
                <a:gridCol w="208280">
                  <a:extLst>
                    <a:ext uri="{9D8B030D-6E8A-4147-A177-3AD203B41FA5}">
                      <a16:colId xmlns:a16="http://schemas.microsoft.com/office/drawing/2014/main" val="20031"/>
                    </a:ext>
                  </a:extLst>
                </a:gridCol>
              </a:tblGrid>
              <a:tr h="288032">
                <a:tc>
                  <a:txBody>
                    <a:bodyPr/>
                    <a:lstStyle/>
                    <a:p>
                      <a:pPr latinLnBrk="1"/>
                      <a:endParaRPr lang="ko-KR" altLang="en-US" dirty="0"/>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dirty="0"/>
                    </a:p>
                  </a:txBody>
                  <a:tcPr/>
                </a:tc>
                <a:extLst>
                  <a:ext uri="{0D108BD9-81ED-4DB2-BD59-A6C34878D82A}">
                    <a16:rowId xmlns:a16="http://schemas.microsoft.com/office/drawing/2014/main" val="10000"/>
                  </a:ext>
                </a:extLst>
              </a:tr>
            </a:tbl>
          </a:graphicData>
        </a:graphic>
      </p:graphicFrame>
      <p:cxnSp>
        <p:nvCxnSpPr>
          <p:cNvPr id="21" name="직선 화살표 연결선 20"/>
          <p:cNvCxnSpPr/>
          <p:nvPr/>
        </p:nvCxnSpPr>
        <p:spPr>
          <a:xfrm>
            <a:off x="1539824" y="2430437"/>
            <a:ext cx="3824264" cy="709395"/>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2" name="직선 화살표 연결선 21"/>
          <p:cNvCxnSpPr/>
          <p:nvPr/>
        </p:nvCxnSpPr>
        <p:spPr>
          <a:xfrm>
            <a:off x="1763688" y="2430437"/>
            <a:ext cx="3600400" cy="709395"/>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3" name="직선 화살표 연결선 22"/>
          <p:cNvCxnSpPr/>
          <p:nvPr/>
        </p:nvCxnSpPr>
        <p:spPr>
          <a:xfrm flipH="1">
            <a:off x="5364088" y="2430437"/>
            <a:ext cx="2232248" cy="709395"/>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4" name="직선 화살표 연결선 23"/>
          <p:cNvCxnSpPr/>
          <p:nvPr/>
        </p:nvCxnSpPr>
        <p:spPr>
          <a:xfrm flipH="1">
            <a:off x="5364088" y="2441122"/>
            <a:ext cx="2436660" cy="69871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6" name="직선 연결선 25"/>
          <p:cNvCxnSpPr/>
          <p:nvPr/>
        </p:nvCxnSpPr>
        <p:spPr>
          <a:xfrm>
            <a:off x="1259632" y="3139832"/>
            <a:ext cx="0" cy="793224"/>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직선 연결선 27"/>
          <p:cNvCxnSpPr/>
          <p:nvPr/>
        </p:nvCxnSpPr>
        <p:spPr>
          <a:xfrm>
            <a:off x="7981535" y="3140968"/>
            <a:ext cx="0" cy="793224"/>
          </a:xfrm>
          <a:prstGeom prst="line">
            <a:avLst/>
          </a:prstGeom>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1259632" y="4005064"/>
            <a:ext cx="720080" cy="369332"/>
          </a:xfrm>
          <a:prstGeom prst="rect">
            <a:avLst/>
          </a:prstGeom>
          <a:noFill/>
        </p:spPr>
        <p:txBody>
          <a:bodyPr wrap="square" rtlCol="0">
            <a:spAutoFit/>
          </a:bodyPr>
          <a:lstStyle/>
          <a:p>
            <a:r>
              <a:rPr lang="en-US" altLang="ko-KR" dirty="0">
                <a:latin typeface="+mn-lt"/>
              </a:rPr>
              <a:t>128</a:t>
            </a:r>
            <a:endParaRPr lang="ko-KR" altLang="en-US" dirty="0">
              <a:latin typeface="+mn-lt"/>
            </a:endParaRPr>
          </a:p>
        </p:txBody>
      </p:sp>
      <p:sp>
        <p:nvSpPr>
          <p:cNvPr id="30" name="TextBox 29"/>
          <p:cNvSpPr txBox="1"/>
          <p:nvPr/>
        </p:nvSpPr>
        <p:spPr>
          <a:xfrm>
            <a:off x="7981535" y="4005064"/>
            <a:ext cx="766929" cy="369332"/>
          </a:xfrm>
          <a:prstGeom prst="rect">
            <a:avLst/>
          </a:prstGeom>
          <a:noFill/>
        </p:spPr>
        <p:txBody>
          <a:bodyPr wrap="square" rtlCol="0">
            <a:spAutoFit/>
          </a:bodyPr>
          <a:lstStyle/>
          <a:p>
            <a:r>
              <a:rPr lang="en-US" altLang="ko-KR" dirty="0">
                <a:latin typeface="+mn-lt"/>
              </a:rPr>
              <a:t>256</a:t>
            </a:r>
            <a:endParaRPr lang="ko-KR" altLang="en-US" dirty="0">
              <a:latin typeface="+mn-lt"/>
            </a:endParaRPr>
          </a:p>
        </p:txBody>
      </p:sp>
      <p:sp>
        <p:nvSpPr>
          <p:cNvPr id="31" name="TextBox 30"/>
          <p:cNvSpPr txBox="1"/>
          <p:nvPr/>
        </p:nvSpPr>
        <p:spPr>
          <a:xfrm>
            <a:off x="2411760" y="2636912"/>
            <a:ext cx="4032448" cy="369332"/>
          </a:xfrm>
          <a:prstGeom prst="rect">
            <a:avLst/>
          </a:prstGeom>
          <a:noFill/>
        </p:spPr>
        <p:txBody>
          <a:bodyPr wrap="square" rtlCol="0">
            <a:spAutoFit/>
          </a:bodyPr>
          <a:lstStyle/>
          <a:p>
            <a:r>
              <a:rPr lang="en-US" altLang="ko-KR" dirty="0">
                <a:latin typeface="+mn-lt"/>
              </a:rPr>
              <a:t>Addresses from a warp</a:t>
            </a:r>
            <a:endParaRPr lang="ko-KR" altLang="en-US" dirty="0">
              <a:latin typeface="+mn-lt"/>
            </a:endParaRPr>
          </a:p>
        </p:txBody>
      </p:sp>
      <p:sp>
        <p:nvSpPr>
          <p:cNvPr id="32" name="TextBox 31"/>
          <p:cNvSpPr txBox="1"/>
          <p:nvPr/>
        </p:nvSpPr>
        <p:spPr>
          <a:xfrm>
            <a:off x="2771800" y="3429000"/>
            <a:ext cx="2592288" cy="369332"/>
          </a:xfrm>
          <a:prstGeom prst="rect">
            <a:avLst/>
          </a:prstGeom>
          <a:noFill/>
        </p:spPr>
        <p:txBody>
          <a:bodyPr wrap="square" rtlCol="0">
            <a:spAutoFit/>
          </a:bodyPr>
          <a:lstStyle/>
          <a:p>
            <a:r>
              <a:rPr lang="en-US" altLang="ko-KR" dirty="0">
                <a:latin typeface="+mn-lt"/>
              </a:rPr>
              <a:t>Global Memory</a:t>
            </a:r>
            <a:endParaRPr lang="ko-KR" altLang="en-US" dirty="0">
              <a:latin typeface="+mn-lt"/>
            </a:endParaRPr>
          </a:p>
        </p:txBody>
      </p:sp>
      <p:cxnSp>
        <p:nvCxnSpPr>
          <p:cNvPr id="33" name="직선 화살표 연결선 32"/>
          <p:cNvCxnSpPr/>
          <p:nvPr/>
        </p:nvCxnSpPr>
        <p:spPr>
          <a:xfrm>
            <a:off x="1331640" y="2430437"/>
            <a:ext cx="4032448" cy="709395"/>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1259632" y="5085184"/>
            <a:ext cx="6912768" cy="923330"/>
          </a:xfrm>
          <a:prstGeom prst="rect">
            <a:avLst/>
          </a:prstGeom>
          <a:noFill/>
        </p:spPr>
        <p:txBody>
          <a:bodyPr wrap="square" rtlCol="0">
            <a:spAutoFit/>
          </a:bodyPr>
          <a:lstStyle/>
          <a:p>
            <a:r>
              <a:rPr lang="en-US" altLang="ko-KR" dirty="0">
                <a:latin typeface="+mn-lt"/>
              </a:rPr>
              <a:t>All threads in the request the same address.</a:t>
            </a:r>
          </a:p>
          <a:p>
            <a:r>
              <a:rPr lang="en-US" altLang="ko-KR" dirty="0">
                <a:latin typeface="+mn-lt"/>
              </a:rPr>
              <a:t>How many 128-bytes transactions are required? 1</a:t>
            </a:r>
          </a:p>
          <a:p>
            <a:r>
              <a:rPr lang="en-US" altLang="ko-KR" dirty="0">
                <a:latin typeface="+mn-lt"/>
              </a:rPr>
              <a:t>Bus utilization? 4/128 %</a:t>
            </a:r>
            <a:endParaRPr lang="ko-KR" altLang="en-US" dirty="0">
              <a:latin typeface="+mn-lt"/>
            </a:endParaRPr>
          </a:p>
        </p:txBody>
      </p:sp>
    </p:spTree>
    <p:extLst>
      <p:ext uri="{BB962C8B-B14F-4D97-AF65-F5344CB8AC3E}">
        <p14:creationId xmlns:p14="http://schemas.microsoft.com/office/powerpoint/2010/main" val="348060956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Cached Loads</a:t>
            </a:r>
            <a:endParaRPr lang="ko-KR" altLang="en-US" dirty="0"/>
          </a:p>
        </p:txBody>
      </p:sp>
      <p:sp>
        <p:nvSpPr>
          <p:cNvPr id="7" name="직사각형 6"/>
          <p:cNvSpPr/>
          <p:nvPr/>
        </p:nvSpPr>
        <p:spPr>
          <a:xfrm>
            <a:off x="251520" y="3140968"/>
            <a:ext cx="8640960" cy="792088"/>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aphicFrame>
        <p:nvGraphicFramePr>
          <p:cNvPr id="11" name="내용 개체 틀 10"/>
          <p:cNvGraphicFramePr>
            <a:graphicFrameLocks noGrp="1"/>
          </p:cNvGraphicFramePr>
          <p:nvPr>
            <p:ph idx="1"/>
            <p:extLst>
              <p:ext uri="{D42A27DB-BD31-4B8C-83A1-F6EECF244321}">
                <p14:modId xmlns:p14="http://schemas.microsoft.com/office/powerpoint/2010/main" val="212669351"/>
              </p:ext>
            </p:extLst>
          </p:nvPr>
        </p:nvGraphicFramePr>
        <p:xfrm>
          <a:off x="1239520" y="2132856"/>
          <a:ext cx="6664960" cy="365760"/>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20000"/>
                    </a:ext>
                  </a:extLst>
                </a:gridCol>
                <a:gridCol w="208280">
                  <a:extLst>
                    <a:ext uri="{9D8B030D-6E8A-4147-A177-3AD203B41FA5}">
                      <a16:colId xmlns:a16="http://schemas.microsoft.com/office/drawing/2014/main" val="20001"/>
                    </a:ext>
                  </a:extLst>
                </a:gridCol>
                <a:gridCol w="208280">
                  <a:extLst>
                    <a:ext uri="{9D8B030D-6E8A-4147-A177-3AD203B41FA5}">
                      <a16:colId xmlns:a16="http://schemas.microsoft.com/office/drawing/2014/main" val="20002"/>
                    </a:ext>
                  </a:extLst>
                </a:gridCol>
                <a:gridCol w="208280">
                  <a:extLst>
                    <a:ext uri="{9D8B030D-6E8A-4147-A177-3AD203B41FA5}">
                      <a16:colId xmlns:a16="http://schemas.microsoft.com/office/drawing/2014/main" val="20003"/>
                    </a:ext>
                  </a:extLst>
                </a:gridCol>
                <a:gridCol w="208280">
                  <a:extLst>
                    <a:ext uri="{9D8B030D-6E8A-4147-A177-3AD203B41FA5}">
                      <a16:colId xmlns:a16="http://schemas.microsoft.com/office/drawing/2014/main" val="20004"/>
                    </a:ext>
                  </a:extLst>
                </a:gridCol>
                <a:gridCol w="208280">
                  <a:extLst>
                    <a:ext uri="{9D8B030D-6E8A-4147-A177-3AD203B41FA5}">
                      <a16:colId xmlns:a16="http://schemas.microsoft.com/office/drawing/2014/main" val="20005"/>
                    </a:ext>
                  </a:extLst>
                </a:gridCol>
                <a:gridCol w="208280">
                  <a:extLst>
                    <a:ext uri="{9D8B030D-6E8A-4147-A177-3AD203B41FA5}">
                      <a16:colId xmlns:a16="http://schemas.microsoft.com/office/drawing/2014/main" val="20006"/>
                    </a:ext>
                  </a:extLst>
                </a:gridCol>
                <a:gridCol w="208280">
                  <a:extLst>
                    <a:ext uri="{9D8B030D-6E8A-4147-A177-3AD203B41FA5}">
                      <a16:colId xmlns:a16="http://schemas.microsoft.com/office/drawing/2014/main" val="20007"/>
                    </a:ext>
                  </a:extLst>
                </a:gridCol>
                <a:gridCol w="208280">
                  <a:extLst>
                    <a:ext uri="{9D8B030D-6E8A-4147-A177-3AD203B41FA5}">
                      <a16:colId xmlns:a16="http://schemas.microsoft.com/office/drawing/2014/main" val="20008"/>
                    </a:ext>
                  </a:extLst>
                </a:gridCol>
                <a:gridCol w="208280">
                  <a:extLst>
                    <a:ext uri="{9D8B030D-6E8A-4147-A177-3AD203B41FA5}">
                      <a16:colId xmlns:a16="http://schemas.microsoft.com/office/drawing/2014/main" val="20009"/>
                    </a:ext>
                  </a:extLst>
                </a:gridCol>
                <a:gridCol w="208280">
                  <a:extLst>
                    <a:ext uri="{9D8B030D-6E8A-4147-A177-3AD203B41FA5}">
                      <a16:colId xmlns:a16="http://schemas.microsoft.com/office/drawing/2014/main" val="20010"/>
                    </a:ext>
                  </a:extLst>
                </a:gridCol>
                <a:gridCol w="208280">
                  <a:extLst>
                    <a:ext uri="{9D8B030D-6E8A-4147-A177-3AD203B41FA5}">
                      <a16:colId xmlns:a16="http://schemas.microsoft.com/office/drawing/2014/main" val="20011"/>
                    </a:ext>
                  </a:extLst>
                </a:gridCol>
                <a:gridCol w="208280">
                  <a:extLst>
                    <a:ext uri="{9D8B030D-6E8A-4147-A177-3AD203B41FA5}">
                      <a16:colId xmlns:a16="http://schemas.microsoft.com/office/drawing/2014/main" val="20012"/>
                    </a:ext>
                  </a:extLst>
                </a:gridCol>
                <a:gridCol w="208280">
                  <a:extLst>
                    <a:ext uri="{9D8B030D-6E8A-4147-A177-3AD203B41FA5}">
                      <a16:colId xmlns:a16="http://schemas.microsoft.com/office/drawing/2014/main" val="20013"/>
                    </a:ext>
                  </a:extLst>
                </a:gridCol>
                <a:gridCol w="208280">
                  <a:extLst>
                    <a:ext uri="{9D8B030D-6E8A-4147-A177-3AD203B41FA5}">
                      <a16:colId xmlns:a16="http://schemas.microsoft.com/office/drawing/2014/main" val="20014"/>
                    </a:ext>
                  </a:extLst>
                </a:gridCol>
                <a:gridCol w="208280">
                  <a:extLst>
                    <a:ext uri="{9D8B030D-6E8A-4147-A177-3AD203B41FA5}">
                      <a16:colId xmlns:a16="http://schemas.microsoft.com/office/drawing/2014/main" val="20015"/>
                    </a:ext>
                  </a:extLst>
                </a:gridCol>
                <a:gridCol w="208280">
                  <a:extLst>
                    <a:ext uri="{9D8B030D-6E8A-4147-A177-3AD203B41FA5}">
                      <a16:colId xmlns:a16="http://schemas.microsoft.com/office/drawing/2014/main" val="20016"/>
                    </a:ext>
                  </a:extLst>
                </a:gridCol>
                <a:gridCol w="208280">
                  <a:extLst>
                    <a:ext uri="{9D8B030D-6E8A-4147-A177-3AD203B41FA5}">
                      <a16:colId xmlns:a16="http://schemas.microsoft.com/office/drawing/2014/main" val="20017"/>
                    </a:ext>
                  </a:extLst>
                </a:gridCol>
                <a:gridCol w="208280">
                  <a:extLst>
                    <a:ext uri="{9D8B030D-6E8A-4147-A177-3AD203B41FA5}">
                      <a16:colId xmlns:a16="http://schemas.microsoft.com/office/drawing/2014/main" val="20018"/>
                    </a:ext>
                  </a:extLst>
                </a:gridCol>
                <a:gridCol w="208280">
                  <a:extLst>
                    <a:ext uri="{9D8B030D-6E8A-4147-A177-3AD203B41FA5}">
                      <a16:colId xmlns:a16="http://schemas.microsoft.com/office/drawing/2014/main" val="20019"/>
                    </a:ext>
                  </a:extLst>
                </a:gridCol>
                <a:gridCol w="208280">
                  <a:extLst>
                    <a:ext uri="{9D8B030D-6E8A-4147-A177-3AD203B41FA5}">
                      <a16:colId xmlns:a16="http://schemas.microsoft.com/office/drawing/2014/main" val="20020"/>
                    </a:ext>
                  </a:extLst>
                </a:gridCol>
                <a:gridCol w="208280">
                  <a:extLst>
                    <a:ext uri="{9D8B030D-6E8A-4147-A177-3AD203B41FA5}">
                      <a16:colId xmlns:a16="http://schemas.microsoft.com/office/drawing/2014/main" val="20021"/>
                    </a:ext>
                  </a:extLst>
                </a:gridCol>
                <a:gridCol w="208280">
                  <a:extLst>
                    <a:ext uri="{9D8B030D-6E8A-4147-A177-3AD203B41FA5}">
                      <a16:colId xmlns:a16="http://schemas.microsoft.com/office/drawing/2014/main" val="20022"/>
                    </a:ext>
                  </a:extLst>
                </a:gridCol>
                <a:gridCol w="208280">
                  <a:extLst>
                    <a:ext uri="{9D8B030D-6E8A-4147-A177-3AD203B41FA5}">
                      <a16:colId xmlns:a16="http://schemas.microsoft.com/office/drawing/2014/main" val="20023"/>
                    </a:ext>
                  </a:extLst>
                </a:gridCol>
                <a:gridCol w="208280">
                  <a:extLst>
                    <a:ext uri="{9D8B030D-6E8A-4147-A177-3AD203B41FA5}">
                      <a16:colId xmlns:a16="http://schemas.microsoft.com/office/drawing/2014/main" val="20024"/>
                    </a:ext>
                  </a:extLst>
                </a:gridCol>
                <a:gridCol w="208280">
                  <a:extLst>
                    <a:ext uri="{9D8B030D-6E8A-4147-A177-3AD203B41FA5}">
                      <a16:colId xmlns:a16="http://schemas.microsoft.com/office/drawing/2014/main" val="20025"/>
                    </a:ext>
                  </a:extLst>
                </a:gridCol>
                <a:gridCol w="208280">
                  <a:extLst>
                    <a:ext uri="{9D8B030D-6E8A-4147-A177-3AD203B41FA5}">
                      <a16:colId xmlns:a16="http://schemas.microsoft.com/office/drawing/2014/main" val="20026"/>
                    </a:ext>
                  </a:extLst>
                </a:gridCol>
                <a:gridCol w="208280">
                  <a:extLst>
                    <a:ext uri="{9D8B030D-6E8A-4147-A177-3AD203B41FA5}">
                      <a16:colId xmlns:a16="http://schemas.microsoft.com/office/drawing/2014/main" val="20027"/>
                    </a:ext>
                  </a:extLst>
                </a:gridCol>
                <a:gridCol w="208280">
                  <a:extLst>
                    <a:ext uri="{9D8B030D-6E8A-4147-A177-3AD203B41FA5}">
                      <a16:colId xmlns:a16="http://schemas.microsoft.com/office/drawing/2014/main" val="20028"/>
                    </a:ext>
                  </a:extLst>
                </a:gridCol>
                <a:gridCol w="208280">
                  <a:extLst>
                    <a:ext uri="{9D8B030D-6E8A-4147-A177-3AD203B41FA5}">
                      <a16:colId xmlns:a16="http://schemas.microsoft.com/office/drawing/2014/main" val="20029"/>
                    </a:ext>
                  </a:extLst>
                </a:gridCol>
                <a:gridCol w="208280">
                  <a:extLst>
                    <a:ext uri="{9D8B030D-6E8A-4147-A177-3AD203B41FA5}">
                      <a16:colId xmlns:a16="http://schemas.microsoft.com/office/drawing/2014/main" val="20030"/>
                    </a:ext>
                  </a:extLst>
                </a:gridCol>
                <a:gridCol w="208280">
                  <a:extLst>
                    <a:ext uri="{9D8B030D-6E8A-4147-A177-3AD203B41FA5}">
                      <a16:colId xmlns:a16="http://schemas.microsoft.com/office/drawing/2014/main" val="20031"/>
                    </a:ext>
                  </a:extLst>
                </a:gridCol>
              </a:tblGrid>
              <a:tr h="288032">
                <a:tc>
                  <a:txBody>
                    <a:bodyPr/>
                    <a:lstStyle/>
                    <a:p>
                      <a:pPr latinLnBrk="1"/>
                      <a:endParaRPr lang="ko-KR" altLang="en-US" dirty="0"/>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dirty="0"/>
                    </a:p>
                  </a:txBody>
                  <a:tcPr/>
                </a:tc>
                <a:extLst>
                  <a:ext uri="{0D108BD9-81ED-4DB2-BD59-A6C34878D82A}">
                    <a16:rowId xmlns:a16="http://schemas.microsoft.com/office/drawing/2014/main" val="10000"/>
                  </a:ext>
                </a:extLst>
              </a:tr>
            </a:tbl>
          </a:graphicData>
        </a:graphic>
      </p:graphicFrame>
      <p:cxnSp>
        <p:nvCxnSpPr>
          <p:cNvPr id="21" name="직선 화살표 연결선 20"/>
          <p:cNvCxnSpPr/>
          <p:nvPr/>
        </p:nvCxnSpPr>
        <p:spPr>
          <a:xfrm flipH="1">
            <a:off x="395536" y="2430437"/>
            <a:ext cx="1144287" cy="709395"/>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2" name="직선 화살표 연결선 21"/>
          <p:cNvCxnSpPr/>
          <p:nvPr/>
        </p:nvCxnSpPr>
        <p:spPr>
          <a:xfrm>
            <a:off x="1763688" y="2430437"/>
            <a:ext cx="324036" cy="709395"/>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3" name="직선 화살표 연결선 22"/>
          <p:cNvCxnSpPr/>
          <p:nvPr/>
        </p:nvCxnSpPr>
        <p:spPr>
          <a:xfrm>
            <a:off x="7596336" y="2430437"/>
            <a:ext cx="1296144" cy="575807"/>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4" name="직선 화살표 연결선 23"/>
          <p:cNvCxnSpPr/>
          <p:nvPr/>
        </p:nvCxnSpPr>
        <p:spPr>
          <a:xfrm>
            <a:off x="7812360" y="2430436"/>
            <a:ext cx="432048" cy="720081"/>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6" name="직선 연결선 25"/>
          <p:cNvCxnSpPr/>
          <p:nvPr/>
        </p:nvCxnSpPr>
        <p:spPr>
          <a:xfrm>
            <a:off x="1259632" y="3139832"/>
            <a:ext cx="0" cy="793224"/>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직선 연결선 27"/>
          <p:cNvCxnSpPr/>
          <p:nvPr/>
        </p:nvCxnSpPr>
        <p:spPr>
          <a:xfrm>
            <a:off x="7981535" y="3140968"/>
            <a:ext cx="0" cy="793224"/>
          </a:xfrm>
          <a:prstGeom prst="line">
            <a:avLst/>
          </a:prstGeom>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1259632" y="4005064"/>
            <a:ext cx="720080" cy="369332"/>
          </a:xfrm>
          <a:prstGeom prst="rect">
            <a:avLst/>
          </a:prstGeom>
          <a:noFill/>
        </p:spPr>
        <p:txBody>
          <a:bodyPr wrap="square" rtlCol="0">
            <a:spAutoFit/>
          </a:bodyPr>
          <a:lstStyle/>
          <a:p>
            <a:r>
              <a:rPr lang="en-US" altLang="ko-KR" dirty="0">
                <a:latin typeface="+mn-lt"/>
              </a:rPr>
              <a:t>128</a:t>
            </a:r>
            <a:endParaRPr lang="ko-KR" altLang="en-US" dirty="0">
              <a:latin typeface="+mn-lt"/>
            </a:endParaRPr>
          </a:p>
        </p:txBody>
      </p:sp>
      <p:sp>
        <p:nvSpPr>
          <p:cNvPr id="30" name="TextBox 29"/>
          <p:cNvSpPr txBox="1"/>
          <p:nvPr/>
        </p:nvSpPr>
        <p:spPr>
          <a:xfrm>
            <a:off x="7981535" y="4005064"/>
            <a:ext cx="766929" cy="369332"/>
          </a:xfrm>
          <a:prstGeom prst="rect">
            <a:avLst/>
          </a:prstGeom>
          <a:noFill/>
        </p:spPr>
        <p:txBody>
          <a:bodyPr wrap="square" rtlCol="0">
            <a:spAutoFit/>
          </a:bodyPr>
          <a:lstStyle/>
          <a:p>
            <a:r>
              <a:rPr lang="en-US" altLang="ko-KR" dirty="0">
                <a:latin typeface="+mn-lt"/>
              </a:rPr>
              <a:t>256</a:t>
            </a:r>
            <a:endParaRPr lang="ko-KR" altLang="en-US" dirty="0">
              <a:latin typeface="+mn-lt"/>
            </a:endParaRPr>
          </a:p>
        </p:txBody>
      </p:sp>
      <p:sp>
        <p:nvSpPr>
          <p:cNvPr id="31" name="TextBox 30"/>
          <p:cNvSpPr txBox="1"/>
          <p:nvPr/>
        </p:nvSpPr>
        <p:spPr>
          <a:xfrm>
            <a:off x="2411760" y="2636912"/>
            <a:ext cx="4032448" cy="369332"/>
          </a:xfrm>
          <a:prstGeom prst="rect">
            <a:avLst/>
          </a:prstGeom>
          <a:noFill/>
        </p:spPr>
        <p:txBody>
          <a:bodyPr wrap="square" rtlCol="0">
            <a:spAutoFit/>
          </a:bodyPr>
          <a:lstStyle/>
          <a:p>
            <a:r>
              <a:rPr lang="en-US" altLang="ko-KR" dirty="0">
                <a:latin typeface="+mn-lt"/>
              </a:rPr>
              <a:t>Addresses from a warp</a:t>
            </a:r>
            <a:endParaRPr lang="ko-KR" altLang="en-US" dirty="0">
              <a:latin typeface="+mn-lt"/>
            </a:endParaRPr>
          </a:p>
        </p:txBody>
      </p:sp>
      <p:sp>
        <p:nvSpPr>
          <p:cNvPr id="32" name="TextBox 31"/>
          <p:cNvSpPr txBox="1"/>
          <p:nvPr/>
        </p:nvSpPr>
        <p:spPr>
          <a:xfrm>
            <a:off x="2771800" y="3429000"/>
            <a:ext cx="2592288" cy="369332"/>
          </a:xfrm>
          <a:prstGeom prst="rect">
            <a:avLst/>
          </a:prstGeom>
          <a:noFill/>
        </p:spPr>
        <p:txBody>
          <a:bodyPr wrap="square" rtlCol="0">
            <a:spAutoFit/>
          </a:bodyPr>
          <a:lstStyle/>
          <a:p>
            <a:r>
              <a:rPr lang="en-US" altLang="ko-KR" dirty="0">
                <a:latin typeface="+mn-lt"/>
              </a:rPr>
              <a:t>Global Memory</a:t>
            </a:r>
            <a:endParaRPr lang="ko-KR" altLang="en-US" dirty="0">
              <a:latin typeface="+mn-lt"/>
            </a:endParaRPr>
          </a:p>
        </p:txBody>
      </p:sp>
      <p:cxnSp>
        <p:nvCxnSpPr>
          <p:cNvPr id="33" name="직선 화살표 연결선 32"/>
          <p:cNvCxnSpPr/>
          <p:nvPr/>
        </p:nvCxnSpPr>
        <p:spPr>
          <a:xfrm>
            <a:off x="1331640" y="2430437"/>
            <a:ext cx="1512168" cy="72008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1513575" y="4941168"/>
            <a:ext cx="6249313" cy="646331"/>
          </a:xfrm>
          <a:prstGeom prst="rect">
            <a:avLst/>
          </a:prstGeom>
          <a:noFill/>
        </p:spPr>
        <p:txBody>
          <a:bodyPr wrap="square" rtlCol="0">
            <a:spAutoFit/>
          </a:bodyPr>
          <a:lstStyle/>
          <a:p>
            <a:r>
              <a:rPr lang="en-US" altLang="ko-KR" dirty="0">
                <a:latin typeface="+mn-lt"/>
              </a:rPr>
              <a:t>Threads in a warp request 32 four bytes addresses scattered all over the global memory.</a:t>
            </a:r>
            <a:endParaRPr lang="ko-KR" altLang="en-US" dirty="0">
              <a:latin typeface="+mn-lt"/>
            </a:endParaRPr>
          </a:p>
        </p:txBody>
      </p:sp>
    </p:spTree>
    <p:extLst>
      <p:ext uri="{BB962C8B-B14F-4D97-AF65-F5344CB8AC3E}">
        <p14:creationId xmlns:p14="http://schemas.microsoft.com/office/powerpoint/2010/main" val="10529923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Registers</a:t>
            </a:r>
            <a:endParaRPr lang="ko-KR" altLang="en-US" dirty="0"/>
          </a:p>
        </p:txBody>
      </p:sp>
      <p:sp>
        <p:nvSpPr>
          <p:cNvPr id="3" name="내용 개체 틀 2"/>
          <p:cNvSpPr>
            <a:spLocks noGrp="1"/>
          </p:cNvSpPr>
          <p:nvPr>
            <p:ph idx="1"/>
          </p:nvPr>
        </p:nvSpPr>
        <p:spPr>
          <a:xfrm>
            <a:off x="462940" y="1340768"/>
            <a:ext cx="8229600" cy="5517232"/>
          </a:xfrm>
        </p:spPr>
        <p:txBody>
          <a:bodyPr/>
          <a:lstStyle/>
          <a:p>
            <a:pPr marL="514350" indent="-514350">
              <a:buAutoNum type="arabicPeriod"/>
            </a:pPr>
            <a:r>
              <a:rPr lang="en-US" altLang="ko-KR" sz="2000" dirty="0"/>
              <a:t>An </a:t>
            </a:r>
            <a:r>
              <a:rPr lang="en-US" altLang="ko-KR" sz="2000" b="1" dirty="0"/>
              <a:t>automatic variable</a:t>
            </a:r>
            <a:r>
              <a:rPr lang="en-US" altLang="ko-KR" sz="2000" dirty="0"/>
              <a:t> is a local </a:t>
            </a:r>
            <a:r>
              <a:rPr lang="en-US" altLang="ko-KR" sz="2000" dirty="0">
                <a:hlinkClick r:id="rId2" tooltip="Variable (programming)"/>
              </a:rPr>
              <a:t>variable</a:t>
            </a:r>
            <a:r>
              <a:rPr lang="en-US" altLang="ko-KR" sz="2000" dirty="0"/>
              <a:t> which is allocated and deallocated automatically when program flow enters and leaves the variable's scope. </a:t>
            </a:r>
          </a:p>
          <a:p>
            <a:pPr marL="514350" indent="-514350">
              <a:buAutoNum type="arabicPeriod"/>
            </a:pPr>
            <a:r>
              <a:rPr lang="en-US" altLang="ko-KR" sz="2000" dirty="0"/>
              <a:t>An automatic variable declared in a kernel without any other   type qualifiers is stored in a register.</a:t>
            </a:r>
          </a:p>
          <a:p>
            <a:pPr marL="514350" indent="-514350">
              <a:buAutoNum type="arabicPeriod"/>
            </a:pPr>
            <a:r>
              <a:rPr lang="en-US" altLang="ko-KR" sz="2000" dirty="0"/>
              <a:t>Arrays declared in a kernel may be stored in registers. (but only if the indices used to reference the array are constant and can be determined at compile time. )</a:t>
            </a:r>
          </a:p>
          <a:p>
            <a:pPr marL="514350" indent="-514350">
              <a:buAutoNum type="arabicPeriod"/>
            </a:pPr>
            <a:r>
              <a:rPr lang="en-US" altLang="ko-KR" sz="2000" dirty="0"/>
              <a:t>A kernel uses registers to hold frequently accessed thread-private variables.</a:t>
            </a:r>
          </a:p>
          <a:p>
            <a:pPr marL="514350" indent="-514350">
              <a:buAutoNum type="arabicPeriod"/>
            </a:pPr>
            <a:r>
              <a:rPr lang="en-US" altLang="ko-KR" sz="2000" dirty="0"/>
              <a:t>Fermi: limit of 63 registers per thread,</a:t>
            </a:r>
          </a:p>
          <a:p>
            <a:pPr marL="514350" indent="-514350">
              <a:buAutoNum type="arabicPeriod"/>
            </a:pPr>
            <a:r>
              <a:rPr lang="en-US" altLang="ko-KR" sz="2000" dirty="0"/>
              <a:t>Kepler: 255 registers per thread.</a:t>
            </a:r>
          </a:p>
          <a:p>
            <a:pPr marL="514350" indent="-514350">
              <a:buAutoNum type="arabicPeriod"/>
            </a:pPr>
            <a:r>
              <a:rPr lang="en-US" altLang="ko-KR" sz="2000" dirty="0"/>
              <a:t>Register are partitioned among threads</a:t>
            </a:r>
          </a:p>
          <a:p>
            <a:pPr marL="514350" indent="-514350">
              <a:buAutoNum type="arabicPeriod"/>
            </a:pPr>
            <a:r>
              <a:rPr lang="en-US" altLang="ko-KR" sz="2000" dirty="0"/>
              <a:t>If a kernel uses more registers than the hardware limit, the excess registers will spill over to local memory. This </a:t>
            </a:r>
            <a:r>
              <a:rPr lang="en-US" altLang="ko-KR" sz="2000" i="1" dirty="0"/>
              <a:t>register spilling </a:t>
            </a:r>
            <a:r>
              <a:rPr lang="en-US" altLang="ko-KR" sz="2000" dirty="0"/>
              <a:t>can have adverse performance consequences </a:t>
            </a:r>
            <a:br>
              <a:rPr lang="en-US" altLang="ko-KR" sz="2400" dirty="0"/>
            </a:br>
            <a:endParaRPr lang="en-US" altLang="ko-KR" sz="2400" dirty="0"/>
          </a:p>
          <a:p>
            <a:pPr marL="0" indent="0">
              <a:buNone/>
            </a:pPr>
            <a:endParaRPr lang="en-US" altLang="ko-KR" sz="2400" dirty="0"/>
          </a:p>
          <a:p>
            <a:pPr marL="457200" indent="-457200">
              <a:buFont typeface="+mj-lt"/>
              <a:buAutoNum type="arabicPeriod"/>
            </a:pPr>
            <a:endParaRPr lang="ko-KR" altLang="en-US" sz="2400" dirty="0"/>
          </a:p>
        </p:txBody>
      </p:sp>
    </p:spTree>
    <p:extLst>
      <p:ext uri="{BB962C8B-B14F-4D97-AF65-F5344CB8AC3E}">
        <p14:creationId xmlns:p14="http://schemas.microsoft.com/office/powerpoint/2010/main" val="45929578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29019" y="639762"/>
            <a:ext cx="8229600" cy="960438"/>
          </a:xfrm>
        </p:spPr>
        <p:txBody>
          <a:bodyPr/>
          <a:lstStyle/>
          <a:p>
            <a:r>
              <a:rPr lang="en-US" altLang="ko-KR" sz="4000" b="1" dirty="0"/>
              <a:t>DIFFERENCE BETWEEN CPU L1 CACHE AND GPU L1 CACHE</a:t>
            </a:r>
            <a:r>
              <a:rPr lang="en-US" altLang="ko-KR" sz="4000" dirty="0"/>
              <a:t> </a:t>
            </a:r>
            <a:br>
              <a:rPr lang="en-US" altLang="ko-KR" dirty="0"/>
            </a:br>
            <a:endParaRPr lang="ko-KR" altLang="en-US" dirty="0"/>
          </a:p>
        </p:txBody>
      </p:sp>
      <p:sp>
        <p:nvSpPr>
          <p:cNvPr id="3" name="내용 개체 틀 2"/>
          <p:cNvSpPr>
            <a:spLocks noGrp="1"/>
          </p:cNvSpPr>
          <p:nvPr>
            <p:ph idx="1"/>
          </p:nvPr>
        </p:nvSpPr>
        <p:spPr/>
        <p:txBody>
          <a:bodyPr/>
          <a:lstStyle/>
          <a:p>
            <a:pPr marL="0" indent="0">
              <a:buNone/>
            </a:pPr>
            <a:r>
              <a:rPr lang="en-US" altLang="ko-KR" dirty="0"/>
              <a:t>The CPU L1 cache is optimized for both spatial and temporal locality. </a:t>
            </a:r>
          </a:p>
          <a:p>
            <a:pPr marL="0" indent="0">
              <a:buNone/>
            </a:pPr>
            <a:r>
              <a:rPr lang="en-US" altLang="ko-KR" dirty="0"/>
              <a:t>The GPU L1 cache is designed for spatial but not temporal locality. </a:t>
            </a:r>
          </a:p>
          <a:p>
            <a:pPr marL="0" indent="0">
              <a:buNone/>
            </a:pPr>
            <a:r>
              <a:rPr lang="en-US" altLang="ko-KR" dirty="0"/>
              <a:t>Frequent access to a cached L1 memory location does not increase the probability that the data will stay in cache. </a:t>
            </a:r>
            <a:br>
              <a:rPr lang="en-US" altLang="ko-KR" dirty="0"/>
            </a:br>
            <a:endParaRPr lang="ko-KR" altLang="en-US" dirty="0"/>
          </a:p>
        </p:txBody>
      </p:sp>
    </p:spTree>
    <p:extLst>
      <p:ext uri="{BB962C8B-B14F-4D97-AF65-F5344CB8AC3E}">
        <p14:creationId xmlns:p14="http://schemas.microsoft.com/office/powerpoint/2010/main" val="410493816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err="1"/>
              <a:t>Uncached</a:t>
            </a:r>
            <a:r>
              <a:rPr lang="en-US" altLang="ko-KR" dirty="0"/>
              <a:t> Loads</a:t>
            </a:r>
            <a:endParaRPr lang="ko-KR" altLang="en-US" dirty="0"/>
          </a:p>
        </p:txBody>
      </p:sp>
      <p:sp>
        <p:nvSpPr>
          <p:cNvPr id="3" name="내용 개체 틀 2"/>
          <p:cNvSpPr>
            <a:spLocks noGrp="1"/>
          </p:cNvSpPr>
          <p:nvPr>
            <p:ph idx="1"/>
          </p:nvPr>
        </p:nvSpPr>
        <p:spPr/>
        <p:txBody>
          <a:bodyPr/>
          <a:lstStyle/>
          <a:p>
            <a:r>
              <a:rPr lang="en-US" altLang="ko-KR" dirty="0" err="1"/>
              <a:t>Uncached</a:t>
            </a:r>
            <a:r>
              <a:rPr lang="en-US" altLang="ko-KR" dirty="0"/>
              <a:t> loads are performed at the granularity of 32-byte memory segments.</a:t>
            </a:r>
          </a:p>
          <a:p>
            <a:endParaRPr lang="en-US" altLang="ko-KR" dirty="0"/>
          </a:p>
          <a:p>
            <a:r>
              <a:rPr lang="en-US" altLang="ko-KR" dirty="0"/>
              <a:t>At compile time, use </a:t>
            </a:r>
          </a:p>
          <a:p>
            <a:pPr marL="0" indent="0">
              <a:buNone/>
            </a:pPr>
            <a:r>
              <a:rPr lang="en-US" altLang="ko-KR" dirty="0"/>
              <a:t>	-</a:t>
            </a:r>
            <a:r>
              <a:rPr lang="en-US" altLang="ko-KR" dirty="0" err="1"/>
              <a:t>Xptas</a:t>
            </a:r>
            <a:r>
              <a:rPr lang="en-US" altLang="ko-KR" dirty="0"/>
              <a:t> –</a:t>
            </a:r>
            <a:r>
              <a:rPr lang="en-US" altLang="ko-KR" dirty="0" err="1"/>
              <a:t>dlcm</a:t>
            </a:r>
            <a:r>
              <a:rPr lang="en-US" altLang="ko-KR" dirty="0"/>
              <a:t>=cg   for L1 cache </a:t>
            </a:r>
            <a:r>
              <a:rPr lang="en-US" altLang="ko-KR" dirty="0" err="1"/>
              <a:t>diabled</a:t>
            </a:r>
            <a:r>
              <a:rPr lang="en-US" altLang="ko-KR" dirty="0"/>
              <a:t>.</a:t>
            </a:r>
            <a:endParaRPr lang="ko-KR" altLang="en-US" dirty="0"/>
          </a:p>
        </p:txBody>
      </p:sp>
    </p:spTree>
    <p:extLst>
      <p:ext uri="{BB962C8B-B14F-4D97-AF65-F5344CB8AC3E}">
        <p14:creationId xmlns:p14="http://schemas.microsoft.com/office/powerpoint/2010/main" val="185698347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err="1"/>
              <a:t>Uncached</a:t>
            </a:r>
            <a:r>
              <a:rPr lang="en-US" altLang="ko-KR" dirty="0"/>
              <a:t> Loads</a:t>
            </a:r>
            <a:endParaRPr lang="ko-KR" altLang="en-US" dirty="0"/>
          </a:p>
        </p:txBody>
      </p:sp>
      <p:sp>
        <p:nvSpPr>
          <p:cNvPr id="7" name="직사각형 6"/>
          <p:cNvSpPr/>
          <p:nvPr/>
        </p:nvSpPr>
        <p:spPr>
          <a:xfrm>
            <a:off x="107504" y="3150517"/>
            <a:ext cx="8640960" cy="792088"/>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aphicFrame>
        <p:nvGraphicFramePr>
          <p:cNvPr id="11" name="내용 개체 틀 10"/>
          <p:cNvGraphicFramePr>
            <a:graphicFrameLocks noGrp="1"/>
          </p:cNvGraphicFramePr>
          <p:nvPr>
            <p:ph idx="1"/>
            <p:extLst>
              <p:ext uri="{D42A27DB-BD31-4B8C-83A1-F6EECF244321}">
                <p14:modId xmlns:p14="http://schemas.microsoft.com/office/powerpoint/2010/main" val="1850105935"/>
              </p:ext>
            </p:extLst>
          </p:nvPr>
        </p:nvGraphicFramePr>
        <p:xfrm>
          <a:off x="1239520" y="2132856"/>
          <a:ext cx="6664960" cy="365760"/>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20000"/>
                    </a:ext>
                  </a:extLst>
                </a:gridCol>
                <a:gridCol w="208280">
                  <a:extLst>
                    <a:ext uri="{9D8B030D-6E8A-4147-A177-3AD203B41FA5}">
                      <a16:colId xmlns:a16="http://schemas.microsoft.com/office/drawing/2014/main" val="20001"/>
                    </a:ext>
                  </a:extLst>
                </a:gridCol>
                <a:gridCol w="208280">
                  <a:extLst>
                    <a:ext uri="{9D8B030D-6E8A-4147-A177-3AD203B41FA5}">
                      <a16:colId xmlns:a16="http://schemas.microsoft.com/office/drawing/2014/main" val="20002"/>
                    </a:ext>
                  </a:extLst>
                </a:gridCol>
                <a:gridCol w="208280">
                  <a:extLst>
                    <a:ext uri="{9D8B030D-6E8A-4147-A177-3AD203B41FA5}">
                      <a16:colId xmlns:a16="http://schemas.microsoft.com/office/drawing/2014/main" val="20003"/>
                    </a:ext>
                  </a:extLst>
                </a:gridCol>
                <a:gridCol w="208280">
                  <a:extLst>
                    <a:ext uri="{9D8B030D-6E8A-4147-A177-3AD203B41FA5}">
                      <a16:colId xmlns:a16="http://schemas.microsoft.com/office/drawing/2014/main" val="20004"/>
                    </a:ext>
                  </a:extLst>
                </a:gridCol>
                <a:gridCol w="208280">
                  <a:extLst>
                    <a:ext uri="{9D8B030D-6E8A-4147-A177-3AD203B41FA5}">
                      <a16:colId xmlns:a16="http://schemas.microsoft.com/office/drawing/2014/main" val="20005"/>
                    </a:ext>
                  </a:extLst>
                </a:gridCol>
                <a:gridCol w="208280">
                  <a:extLst>
                    <a:ext uri="{9D8B030D-6E8A-4147-A177-3AD203B41FA5}">
                      <a16:colId xmlns:a16="http://schemas.microsoft.com/office/drawing/2014/main" val="20006"/>
                    </a:ext>
                  </a:extLst>
                </a:gridCol>
                <a:gridCol w="208280">
                  <a:extLst>
                    <a:ext uri="{9D8B030D-6E8A-4147-A177-3AD203B41FA5}">
                      <a16:colId xmlns:a16="http://schemas.microsoft.com/office/drawing/2014/main" val="20007"/>
                    </a:ext>
                  </a:extLst>
                </a:gridCol>
                <a:gridCol w="208280">
                  <a:extLst>
                    <a:ext uri="{9D8B030D-6E8A-4147-A177-3AD203B41FA5}">
                      <a16:colId xmlns:a16="http://schemas.microsoft.com/office/drawing/2014/main" val="20008"/>
                    </a:ext>
                  </a:extLst>
                </a:gridCol>
                <a:gridCol w="208280">
                  <a:extLst>
                    <a:ext uri="{9D8B030D-6E8A-4147-A177-3AD203B41FA5}">
                      <a16:colId xmlns:a16="http://schemas.microsoft.com/office/drawing/2014/main" val="20009"/>
                    </a:ext>
                  </a:extLst>
                </a:gridCol>
                <a:gridCol w="208280">
                  <a:extLst>
                    <a:ext uri="{9D8B030D-6E8A-4147-A177-3AD203B41FA5}">
                      <a16:colId xmlns:a16="http://schemas.microsoft.com/office/drawing/2014/main" val="20010"/>
                    </a:ext>
                  </a:extLst>
                </a:gridCol>
                <a:gridCol w="208280">
                  <a:extLst>
                    <a:ext uri="{9D8B030D-6E8A-4147-A177-3AD203B41FA5}">
                      <a16:colId xmlns:a16="http://schemas.microsoft.com/office/drawing/2014/main" val="20011"/>
                    </a:ext>
                  </a:extLst>
                </a:gridCol>
                <a:gridCol w="208280">
                  <a:extLst>
                    <a:ext uri="{9D8B030D-6E8A-4147-A177-3AD203B41FA5}">
                      <a16:colId xmlns:a16="http://schemas.microsoft.com/office/drawing/2014/main" val="20012"/>
                    </a:ext>
                  </a:extLst>
                </a:gridCol>
                <a:gridCol w="208280">
                  <a:extLst>
                    <a:ext uri="{9D8B030D-6E8A-4147-A177-3AD203B41FA5}">
                      <a16:colId xmlns:a16="http://schemas.microsoft.com/office/drawing/2014/main" val="20013"/>
                    </a:ext>
                  </a:extLst>
                </a:gridCol>
                <a:gridCol w="208280">
                  <a:extLst>
                    <a:ext uri="{9D8B030D-6E8A-4147-A177-3AD203B41FA5}">
                      <a16:colId xmlns:a16="http://schemas.microsoft.com/office/drawing/2014/main" val="20014"/>
                    </a:ext>
                  </a:extLst>
                </a:gridCol>
                <a:gridCol w="208280">
                  <a:extLst>
                    <a:ext uri="{9D8B030D-6E8A-4147-A177-3AD203B41FA5}">
                      <a16:colId xmlns:a16="http://schemas.microsoft.com/office/drawing/2014/main" val="20015"/>
                    </a:ext>
                  </a:extLst>
                </a:gridCol>
                <a:gridCol w="208280">
                  <a:extLst>
                    <a:ext uri="{9D8B030D-6E8A-4147-A177-3AD203B41FA5}">
                      <a16:colId xmlns:a16="http://schemas.microsoft.com/office/drawing/2014/main" val="20016"/>
                    </a:ext>
                  </a:extLst>
                </a:gridCol>
                <a:gridCol w="208280">
                  <a:extLst>
                    <a:ext uri="{9D8B030D-6E8A-4147-A177-3AD203B41FA5}">
                      <a16:colId xmlns:a16="http://schemas.microsoft.com/office/drawing/2014/main" val="20017"/>
                    </a:ext>
                  </a:extLst>
                </a:gridCol>
                <a:gridCol w="208280">
                  <a:extLst>
                    <a:ext uri="{9D8B030D-6E8A-4147-A177-3AD203B41FA5}">
                      <a16:colId xmlns:a16="http://schemas.microsoft.com/office/drawing/2014/main" val="20018"/>
                    </a:ext>
                  </a:extLst>
                </a:gridCol>
                <a:gridCol w="208280">
                  <a:extLst>
                    <a:ext uri="{9D8B030D-6E8A-4147-A177-3AD203B41FA5}">
                      <a16:colId xmlns:a16="http://schemas.microsoft.com/office/drawing/2014/main" val="20019"/>
                    </a:ext>
                  </a:extLst>
                </a:gridCol>
                <a:gridCol w="208280">
                  <a:extLst>
                    <a:ext uri="{9D8B030D-6E8A-4147-A177-3AD203B41FA5}">
                      <a16:colId xmlns:a16="http://schemas.microsoft.com/office/drawing/2014/main" val="20020"/>
                    </a:ext>
                  </a:extLst>
                </a:gridCol>
                <a:gridCol w="208280">
                  <a:extLst>
                    <a:ext uri="{9D8B030D-6E8A-4147-A177-3AD203B41FA5}">
                      <a16:colId xmlns:a16="http://schemas.microsoft.com/office/drawing/2014/main" val="20021"/>
                    </a:ext>
                  </a:extLst>
                </a:gridCol>
                <a:gridCol w="208280">
                  <a:extLst>
                    <a:ext uri="{9D8B030D-6E8A-4147-A177-3AD203B41FA5}">
                      <a16:colId xmlns:a16="http://schemas.microsoft.com/office/drawing/2014/main" val="20022"/>
                    </a:ext>
                  </a:extLst>
                </a:gridCol>
                <a:gridCol w="208280">
                  <a:extLst>
                    <a:ext uri="{9D8B030D-6E8A-4147-A177-3AD203B41FA5}">
                      <a16:colId xmlns:a16="http://schemas.microsoft.com/office/drawing/2014/main" val="20023"/>
                    </a:ext>
                  </a:extLst>
                </a:gridCol>
                <a:gridCol w="208280">
                  <a:extLst>
                    <a:ext uri="{9D8B030D-6E8A-4147-A177-3AD203B41FA5}">
                      <a16:colId xmlns:a16="http://schemas.microsoft.com/office/drawing/2014/main" val="20024"/>
                    </a:ext>
                  </a:extLst>
                </a:gridCol>
                <a:gridCol w="208280">
                  <a:extLst>
                    <a:ext uri="{9D8B030D-6E8A-4147-A177-3AD203B41FA5}">
                      <a16:colId xmlns:a16="http://schemas.microsoft.com/office/drawing/2014/main" val="20025"/>
                    </a:ext>
                  </a:extLst>
                </a:gridCol>
                <a:gridCol w="208280">
                  <a:extLst>
                    <a:ext uri="{9D8B030D-6E8A-4147-A177-3AD203B41FA5}">
                      <a16:colId xmlns:a16="http://schemas.microsoft.com/office/drawing/2014/main" val="20026"/>
                    </a:ext>
                  </a:extLst>
                </a:gridCol>
                <a:gridCol w="208280">
                  <a:extLst>
                    <a:ext uri="{9D8B030D-6E8A-4147-A177-3AD203B41FA5}">
                      <a16:colId xmlns:a16="http://schemas.microsoft.com/office/drawing/2014/main" val="20027"/>
                    </a:ext>
                  </a:extLst>
                </a:gridCol>
                <a:gridCol w="208280">
                  <a:extLst>
                    <a:ext uri="{9D8B030D-6E8A-4147-A177-3AD203B41FA5}">
                      <a16:colId xmlns:a16="http://schemas.microsoft.com/office/drawing/2014/main" val="20028"/>
                    </a:ext>
                  </a:extLst>
                </a:gridCol>
                <a:gridCol w="208280">
                  <a:extLst>
                    <a:ext uri="{9D8B030D-6E8A-4147-A177-3AD203B41FA5}">
                      <a16:colId xmlns:a16="http://schemas.microsoft.com/office/drawing/2014/main" val="20029"/>
                    </a:ext>
                  </a:extLst>
                </a:gridCol>
                <a:gridCol w="208280">
                  <a:extLst>
                    <a:ext uri="{9D8B030D-6E8A-4147-A177-3AD203B41FA5}">
                      <a16:colId xmlns:a16="http://schemas.microsoft.com/office/drawing/2014/main" val="20030"/>
                    </a:ext>
                  </a:extLst>
                </a:gridCol>
                <a:gridCol w="208280">
                  <a:extLst>
                    <a:ext uri="{9D8B030D-6E8A-4147-A177-3AD203B41FA5}">
                      <a16:colId xmlns:a16="http://schemas.microsoft.com/office/drawing/2014/main" val="20031"/>
                    </a:ext>
                  </a:extLst>
                </a:gridCol>
              </a:tblGrid>
              <a:tr h="288032">
                <a:tc>
                  <a:txBody>
                    <a:bodyPr/>
                    <a:lstStyle/>
                    <a:p>
                      <a:pPr latinLnBrk="1"/>
                      <a:endParaRPr lang="ko-KR" altLang="en-US" dirty="0"/>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dirty="0"/>
                    </a:p>
                  </a:txBody>
                  <a:tcPr/>
                </a:tc>
                <a:extLst>
                  <a:ext uri="{0D108BD9-81ED-4DB2-BD59-A6C34878D82A}">
                    <a16:rowId xmlns:a16="http://schemas.microsoft.com/office/drawing/2014/main" val="10000"/>
                  </a:ext>
                </a:extLst>
              </a:tr>
            </a:tbl>
          </a:graphicData>
        </a:graphic>
      </p:graphicFrame>
      <p:cxnSp>
        <p:nvCxnSpPr>
          <p:cNvPr id="21" name="직선 화살표 연결선 20"/>
          <p:cNvCxnSpPr/>
          <p:nvPr/>
        </p:nvCxnSpPr>
        <p:spPr>
          <a:xfrm>
            <a:off x="1539824" y="2430437"/>
            <a:ext cx="0" cy="709394"/>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2" name="직선 화살표 연결선 21"/>
          <p:cNvCxnSpPr/>
          <p:nvPr/>
        </p:nvCxnSpPr>
        <p:spPr>
          <a:xfrm>
            <a:off x="1753105" y="2430436"/>
            <a:ext cx="0" cy="709395"/>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3" name="직선 화살표 연결선 22"/>
          <p:cNvCxnSpPr/>
          <p:nvPr/>
        </p:nvCxnSpPr>
        <p:spPr>
          <a:xfrm>
            <a:off x="7596336" y="2430437"/>
            <a:ext cx="0" cy="709394"/>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4" name="직선 화살표 연결선 23"/>
          <p:cNvCxnSpPr/>
          <p:nvPr/>
        </p:nvCxnSpPr>
        <p:spPr>
          <a:xfrm>
            <a:off x="7812360" y="2430436"/>
            <a:ext cx="0" cy="709395"/>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6" name="직선 연결선 25"/>
          <p:cNvCxnSpPr/>
          <p:nvPr/>
        </p:nvCxnSpPr>
        <p:spPr>
          <a:xfrm>
            <a:off x="1259632" y="3139832"/>
            <a:ext cx="0" cy="793224"/>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직선 연결선 27"/>
          <p:cNvCxnSpPr/>
          <p:nvPr/>
        </p:nvCxnSpPr>
        <p:spPr>
          <a:xfrm>
            <a:off x="7981535" y="3140968"/>
            <a:ext cx="0" cy="793224"/>
          </a:xfrm>
          <a:prstGeom prst="line">
            <a:avLst/>
          </a:prstGeom>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1259632" y="4005064"/>
            <a:ext cx="720080" cy="369332"/>
          </a:xfrm>
          <a:prstGeom prst="rect">
            <a:avLst/>
          </a:prstGeom>
          <a:noFill/>
        </p:spPr>
        <p:txBody>
          <a:bodyPr wrap="square" rtlCol="0">
            <a:spAutoFit/>
          </a:bodyPr>
          <a:lstStyle/>
          <a:p>
            <a:r>
              <a:rPr lang="en-US" altLang="ko-KR" dirty="0">
                <a:latin typeface="+mn-lt"/>
              </a:rPr>
              <a:t>128</a:t>
            </a:r>
            <a:endParaRPr lang="ko-KR" altLang="en-US" dirty="0">
              <a:latin typeface="+mn-lt"/>
            </a:endParaRPr>
          </a:p>
        </p:txBody>
      </p:sp>
      <p:sp>
        <p:nvSpPr>
          <p:cNvPr id="30" name="TextBox 29"/>
          <p:cNvSpPr txBox="1"/>
          <p:nvPr/>
        </p:nvSpPr>
        <p:spPr>
          <a:xfrm>
            <a:off x="7981535" y="4005064"/>
            <a:ext cx="766929" cy="369332"/>
          </a:xfrm>
          <a:prstGeom prst="rect">
            <a:avLst/>
          </a:prstGeom>
          <a:noFill/>
        </p:spPr>
        <p:txBody>
          <a:bodyPr wrap="square" rtlCol="0">
            <a:spAutoFit/>
          </a:bodyPr>
          <a:lstStyle/>
          <a:p>
            <a:r>
              <a:rPr lang="en-US" altLang="ko-KR" dirty="0">
                <a:latin typeface="+mn-lt"/>
              </a:rPr>
              <a:t>256</a:t>
            </a:r>
            <a:endParaRPr lang="ko-KR" altLang="en-US" dirty="0">
              <a:latin typeface="+mn-lt"/>
            </a:endParaRPr>
          </a:p>
        </p:txBody>
      </p:sp>
      <p:sp>
        <p:nvSpPr>
          <p:cNvPr id="31" name="TextBox 30"/>
          <p:cNvSpPr txBox="1"/>
          <p:nvPr/>
        </p:nvSpPr>
        <p:spPr>
          <a:xfrm>
            <a:off x="2411760" y="2636912"/>
            <a:ext cx="4032448" cy="369332"/>
          </a:xfrm>
          <a:prstGeom prst="rect">
            <a:avLst/>
          </a:prstGeom>
          <a:noFill/>
        </p:spPr>
        <p:txBody>
          <a:bodyPr wrap="square" rtlCol="0">
            <a:spAutoFit/>
          </a:bodyPr>
          <a:lstStyle/>
          <a:p>
            <a:r>
              <a:rPr lang="en-US" altLang="ko-KR" dirty="0">
                <a:latin typeface="+mn-lt"/>
              </a:rPr>
              <a:t>Addresses from a warp</a:t>
            </a:r>
            <a:endParaRPr lang="ko-KR" altLang="en-US" dirty="0">
              <a:latin typeface="+mn-lt"/>
            </a:endParaRPr>
          </a:p>
        </p:txBody>
      </p:sp>
      <p:sp>
        <p:nvSpPr>
          <p:cNvPr id="32" name="TextBox 31"/>
          <p:cNvSpPr txBox="1"/>
          <p:nvPr/>
        </p:nvSpPr>
        <p:spPr>
          <a:xfrm>
            <a:off x="2771800" y="3429000"/>
            <a:ext cx="2592288" cy="369332"/>
          </a:xfrm>
          <a:prstGeom prst="rect">
            <a:avLst/>
          </a:prstGeom>
          <a:noFill/>
        </p:spPr>
        <p:txBody>
          <a:bodyPr wrap="square" rtlCol="0">
            <a:spAutoFit/>
          </a:bodyPr>
          <a:lstStyle/>
          <a:p>
            <a:r>
              <a:rPr lang="en-US" altLang="ko-KR" dirty="0">
                <a:latin typeface="+mn-lt"/>
              </a:rPr>
              <a:t>Global Memory</a:t>
            </a:r>
            <a:endParaRPr lang="ko-KR" altLang="en-US" dirty="0">
              <a:latin typeface="+mn-lt"/>
            </a:endParaRPr>
          </a:p>
        </p:txBody>
      </p:sp>
      <p:cxnSp>
        <p:nvCxnSpPr>
          <p:cNvPr id="33" name="직선 화살표 연결선 32"/>
          <p:cNvCxnSpPr/>
          <p:nvPr/>
        </p:nvCxnSpPr>
        <p:spPr>
          <a:xfrm>
            <a:off x="1331640" y="2430437"/>
            <a:ext cx="0" cy="709395"/>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1513575" y="4941168"/>
            <a:ext cx="6249313" cy="923330"/>
          </a:xfrm>
          <a:prstGeom prst="rect">
            <a:avLst/>
          </a:prstGeom>
          <a:noFill/>
        </p:spPr>
        <p:txBody>
          <a:bodyPr wrap="square" rtlCol="0">
            <a:spAutoFit/>
          </a:bodyPr>
          <a:lstStyle/>
          <a:p>
            <a:r>
              <a:rPr lang="en-US" altLang="ko-KR" dirty="0">
                <a:latin typeface="+mn-lt"/>
              </a:rPr>
              <a:t>Aligned and coalesced memory access</a:t>
            </a:r>
          </a:p>
          <a:p>
            <a:r>
              <a:rPr lang="en-US" altLang="ko-KR" dirty="0">
                <a:latin typeface="+mn-lt"/>
              </a:rPr>
              <a:t>How many 128-bytes transactions are required? 4</a:t>
            </a:r>
          </a:p>
          <a:p>
            <a:r>
              <a:rPr lang="en-US" altLang="ko-KR" dirty="0">
                <a:latin typeface="+mn-lt"/>
              </a:rPr>
              <a:t>Bus utilization 100%</a:t>
            </a:r>
            <a:endParaRPr lang="ko-KR" altLang="en-US" dirty="0">
              <a:latin typeface="+mn-lt"/>
            </a:endParaRPr>
          </a:p>
        </p:txBody>
      </p:sp>
      <p:cxnSp>
        <p:nvCxnSpPr>
          <p:cNvPr id="27" name="직선 연결선 26"/>
          <p:cNvCxnSpPr/>
          <p:nvPr/>
        </p:nvCxnSpPr>
        <p:spPr>
          <a:xfrm>
            <a:off x="6300192" y="3139831"/>
            <a:ext cx="0" cy="793224"/>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직선 연결선 33"/>
          <p:cNvCxnSpPr/>
          <p:nvPr/>
        </p:nvCxnSpPr>
        <p:spPr>
          <a:xfrm>
            <a:off x="2915816" y="3150517"/>
            <a:ext cx="0" cy="793224"/>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직선 연결선 34"/>
          <p:cNvCxnSpPr/>
          <p:nvPr/>
        </p:nvCxnSpPr>
        <p:spPr>
          <a:xfrm>
            <a:off x="4605087" y="3150517"/>
            <a:ext cx="0" cy="793224"/>
          </a:xfrm>
          <a:prstGeom prst="line">
            <a:avLst/>
          </a:prstGeom>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2915816" y="4005064"/>
            <a:ext cx="864096" cy="369332"/>
          </a:xfrm>
          <a:prstGeom prst="rect">
            <a:avLst/>
          </a:prstGeom>
          <a:noFill/>
        </p:spPr>
        <p:txBody>
          <a:bodyPr wrap="square" rtlCol="0">
            <a:spAutoFit/>
          </a:bodyPr>
          <a:lstStyle/>
          <a:p>
            <a:r>
              <a:rPr lang="en-US" altLang="ko-KR" dirty="0">
                <a:latin typeface="+mn-lt"/>
              </a:rPr>
              <a:t>160</a:t>
            </a:r>
            <a:endParaRPr lang="ko-KR" altLang="en-US" dirty="0">
              <a:latin typeface="+mn-lt"/>
            </a:endParaRPr>
          </a:p>
        </p:txBody>
      </p:sp>
      <p:sp>
        <p:nvSpPr>
          <p:cNvPr id="17" name="TextBox 16"/>
          <p:cNvSpPr txBox="1"/>
          <p:nvPr/>
        </p:nvSpPr>
        <p:spPr>
          <a:xfrm>
            <a:off x="4605087" y="4005064"/>
            <a:ext cx="1047033" cy="369332"/>
          </a:xfrm>
          <a:prstGeom prst="rect">
            <a:avLst/>
          </a:prstGeom>
          <a:noFill/>
        </p:spPr>
        <p:txBody>
          <a:bodyPr wrap="square" rtlCol="0">
            <a:spAutoFit/>
          </a:bodyPr>
          <a:lstStyle/>
          <a:p>
            <a:r>
              <a:rPr lang="en-US" altLang="ko-KR" dirty="0">
                <a:latin typeface="+mn-lt"/>
              </a:rPr>
              <a:t>192</a:t>
            </a:r>
            <a:endParaRPr lang="ko-KR" altLang="en-US" dirty="0">
              <a:latin typeface="+mn-lt"/>
            </a:endParaRPr>
          </a:p>
        </p:txBody>
      </p:sp>
      <p:sp>
        <p:nvSpPr>
          <p:cNvPr id="18" name="TextBox 17"/>
          <p:cNvSpPr txBox="1"/>
          <p:nvPr/>
        </p:nvSpPr>
        <p:spPr>
          <a:xfrm>
            <a:off x="6300192" y="4005064"/>
            <a:ext cx="936104" cy="369332"/>
          </a:xfrm>
          <a:prstGeom prst="rect">
            <a:avLst/>
          </a:prstGeom>
          <a:noFill/>
        </p:spPr>
        <p:txBody>
          <a:bodyPr wrap="square" rtlCol="0">
            <a:spAutoFit/>
          </a:bodyPr>
          <a:lstStyle/>
          <a:p>
            <a:r>
              <a:rPr lang="en-US" altLang="ko-KR" dirty="0">
                <a:latin typeface="+mn-lt"/>
              </a:rPr>
              <a:t>224</a:t>
            </a:r>
            <a:endParaRPr lang="ko-KR" altLang="en-US" dirty="0">
              <a:latin typeface="+mn-lt"/>
            </a:endParaRPr>
          </a:p>
        </p:txBody>
      </p:sp>
    </p:spTree>
    <p:extLst>
      <p:ext uri="{BB962C8B-B14F-4D97-AF65-F5344CB8AC3E}">
        <p14:creationId xmlns:p14="http://schemas.microsoft.com/office/powerpoint/2010/main" val="175221774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err="1"/>
              <a:t>Uncached</a:t>
            </a:r>
            <a:r>
              <a:rPr lang="en-US" altLang="ko-KR" dirty="0"/>
              <a:t> Loads</a:t>
            </a:r>
            <a:endParaRPr lang="ko-KR" altLang="en-US" dirty="0"/>
          </a:p>
        </p:txBody>
      </p:sp>
      <p:sp>
        <p:nvSpPr>
          <p:cNvPr id="8" name="TextBox 7"/>
          <p:cNvSpPr txBox="1"/>
          <p:nvPr/>
        </p:nvSpPr>
        <p:spPr>
          <a:xfrm>
            <a:off x="1447343" y="4941168"/>
            <a:ext cx="6249313" cy="923330"/>
          </a:xfrm>
          <a:prstGeom prst="rect">
            <a:avLst/>
          </a:prstGeom>
          <a:noFill/>
        </p:spPr>
        <p:txBody>
          <a:bodyPr wrap="square" rtlCol="0">
            <a:spAutoFit/>
          </a:bodyPr>
          <a:lstStyle/>
          <a:p>
            <a:r>
              <a:rPr lang="en-US" altLang="ko-KR" dirty="0">
                <a:latin typeface="+mn-lt"/>
              </a:rPr>
              <a:t>Aligned and non-coalesced memory access</a:t>
            </a:r>
          </a:p>
          <a:p>
            <a:r>
              <a:rPr lang="en-US" altLang="ko-KR" dirty="0">
                <a:latin typeface="+mn-lt"/>
              </a:rPr>
              <a:t>How many 128-bytes transactions are required? 1</a:t>
            </a:r>
          </a:p>
          <a:p>
            <a:r>
              <a:rPr lang="en-US" altLang="ko-KR" dirty="0">
                <a:latin typeface="+mn-lt"/>
              </a:rPr>
              <a:t>Bus utilization 100%</a:t>
            </a:r>
            <a:endParaRPr lang="ko-KR" altLang="en-US" dirty="0">
              <a:latin typeface="+mn-lt"/>
            </a:endParaRPr>
          </a:p>
        </p:txBody>
      </p:sp>
      <p:pic>
        <p:nvPicPr>
          <p:cNvPr id="4" name="그림 3"/>
          <p:cNvPicPr>
            <a:picLocks noChangeAspect="1"/>
          </p:cNvPicPr>
          <p:nvPr/>
        </p:nvPicPr>
        <p:blipFill rotWithShape="1">
          <a:blip r:embed="rId2"/>
          <a:srcRect l="7539" t="60379" r="56237" b="16979"/>
          <a:stretch/>
        </p:blipFill>
        <p:spPr>
          <a:xfrm>
            <a:off x="179512" y="2276872"/>
            <a:ext cx="8832981" cy="1728192"/>
          </a:xfrm>
          <a:prstGeom prst="rect">
            <a:avLst/>
          </a:prstGeom>
        </p:spPr>
      </p:pic>
    </p:spTree>
    <p:extLst>
      <p:ext uri="{BB962C8B-B14F-4D97-AF65-F5344CB8AC3E}">
        <p14:creationId xmlns:p14="http://schemas.microsoft.com/office/powerpoint/2010/main" val="224553825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err="1"/>
              <a:t>Uncached</a:t>
            </a:r>
            <a:r>
              <a:rPr lang="en-US" altLang="ko-KR" dirty="0"/>
              <a:t> Loads</a:t>
            </a:r>
            <a:endParaRPr lang="ko-KR" altLang="en-US" dirty="0"/>
          </a:p>
        </p:txBody>
      </p:sp>
      <p:sp>
        <p:nvSpPr>
          <p:cNvPr id="7" name="직사각형 6"/>
          <p:cNvSpPr/>
          <p:nvPr/>
        </p:nvSpPr>
        <p:spPr>
          <a:xfrm>
            <a:off x="107504" y="3150517"/>
            <a:ext cx="8640960" cy="792088"/>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aphicFrame>
        <p:nvGraphicFramePr>
          <p:cNvPr id="11" name="내용 개체 틀 10"/>
          <p:cNvGraphicFramePr>
            <a:graphicFrameLocks noGrp="1"/>
          </p:cNvGraphicFramePr>
          <p:nvPr>
            <p:ph idx="1"/>
            <p:extLst>
              <p:ext uri="{D42A27DB-BD31-4B8C-83A1-F6EECF244321}">
                <p14:modId xmlns:p14="http://schemas.microsoft.com/office/powerpoint/2010/main" val="2226904503"/>
              </p:ext>
            </p:extLst>
          </p:nvPr>
        </p:nvGraphicFramePr>
        <p:xfrm>
          <a:off x="1239520" y="2132856"/>
          <a:ext cx="6664960" cy="365760"/>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20000"/>
                    </a:ext>
                  </a:extLst>
                </a:gridCol>
                <a:gridCol w="208280">
                  <a:extLst>
                    <a:ext uri="{9D8B030D-6E8A-4147-A177-3AD203B41FA5}">
                      <a16:colId xmlns:a16="http://schemas.microsoft.com/office/drawing/2014/main" val="20001"/>
                    </a:ext>
                  </a:extLst>
                </a:gridCol>
                <a:gridCol w="208280">
                  <a:extLst>
                    <a:ext uri="{9D8B030D-6E8A-4147-A177-3AD203B41FA5}">
                      <a16:colId xmlns:a16="http://schemas.microsoft.com/office/drawing/2014/main" val="20002"/>
                    </a:ext>
                  </a:extLst>
                </a:gridCol>
                <a:gridCol w="208280">
                  <a:extLst>
                    <a:ext uri="{9D8B030D-6E8A-4147-A177-3AD203B41FA5}">
                      <a16:colId xmlns:a16="http://schemas.microsoft.com/office/drawing/2014/main" val="20003"/>
                    </a:ext>
                  </a:extLst>
                </a:gridCol>
                <a:gridCol w="208280">
                  <a:extLst>
                    <a:ext uri="{9D8B030D-6E8A-4147-A177-3AD203B41FA5}">
                      <a16:colId xmlns:a16="http://schemas.microsoft.com/office/drawing/2014/main" val="20004"/>
                    </a:ext>
                  </a:extLst>
                </a:gridCol>
                <a:gridCol w="208280">
                  <a:extLst>
                    <a:ext uri="{9D8B030D-6E8A-4147-A177-3AD203B41FA5}">
                      <a16:colId xmlns:a16="http://schemas.microsoft.com/office/drawing/2014/main" val="20005"/>
                    </a:ext>
                  </a:extLst>
                </a:gridCol>
                <a:gridCol w="208280">
                  <a:extLst>
                    <a:ext uri="{9D8B030D-6E8A-4147-A177-3AD203B41FA5}">
                      <a16:colId xmlns:a16="http://schemas.microsoft.com/office/drawing/2014/main" val="20006"/>
                    </a:ext>
                  </a:extLst>
                </a:gridCol>
                <a:gridCol w="208280">
                  <a:extLst>
                    <a:ext uri="{9D8B030D-6E8A-4147-A177-3AD203B41FA5}">
                      <a16:colId xmlns:a16="http://schemas.microsoft.com/office/drawing/2014/main" val="20007"/>
                    </a:ext>
                  </a:extLst>
                </a:gridCol>
                <a:gridCol w="208280">
                  <a:extLst>
                    <a:ext uri="{9D8B030D-6E8A-4147-A177-3AD203B41FA5}">
                      <a16:colId xmlns:a16="http://schemas.microsoft.com/office/drawing/2014/main" val="20008"/>
                    </a:ext>
                  </a:extLst>
                </a:gridCol>
                <a:gridCol w="208280">
                  <a:extLst>
                    <a:ext uri="{9D8B030D-6E8A-4147-A177-3AD203B41FA5}">
                      <a16:colId xmlns:a16="http://schemas.microsoft.com/office/drawing/2014/main" val="20009"/>
                    </a:ext>
                  </a:extLst>
                </a:gridCol>
                <a:gridCol w="208280">
                  <a:extLst>
                    <a:ext uri="{9D8B030D-6E8A-4147-A177-3AD203B41FA5}">
                      <a16:colId xmlns:a16="http://schemas.microsoft.com/office/drawing/2014/main" val="20010"/>
                    </a:ext>
                  </a:extLst>
                </a:gridCol>
                <a:gridCol w="208280">
                  <a:extLst>
                    <a:ext uri="{9D8B030D-6E8A-4147-A177-3AD203B41FA5}">
                      <a16:colId xmlns:a16="http://schemas.microsoft.com/office/drawing/2014/main" val="20011"/>
                    </a:ext>
                  </a:extLst>
                </a:gridCol>
                <a:gridCol w="208280">
                  <a:extLst>
                    <a:ext uri="{9D8B030D-6E8A-4147-A177-3AD203B41FA5}">
                      <a16:colId xmlns:a16="http://schemas.microsoft.com/office/drawing/2014/main" val="20012"/>
                    </a:ext>
                  </a:extLst>
                </a:gridCol>
                <a:gridCol w="208280">
                  <a:extLst>
                    <a:ext uri="{9D8B030D-6E8A-4147-A177-3AD203B41FA5}">
                      <a16:colId xmlns:a16="http://schemas.microsoft.com/office/drawing/2014/main" val="20013"/>
                    </a:ext>
                  </a:extLst>
                </a:gridCol>
                <a:gridCol w="208280">
                  <a:extLst>
                    <a:ext uri="{9D8B030D-6E8A-4147-A177-3AD203B41FA5}">
                      <a16:colId xmlns:a16="http://schemas.microsoft.com/office/drawing/2014/main" val="20014"/>
                    </a:ext>
                  </a:extLst>
                </a:gridCol>
                <a:gridCol w="208280">
                  <a:extLst>
                    <a:ext uri="{9D8B030D-6E8A-4147-A177-3AD203B41FA5}">
                      <a16:colId xmlns:a16="http://schemas.microsoft.com/office/drawing/2014/main" val="20015"/>
                    </a:ext>
                  </a:extLst>
                </a:gridCol>
                <a:gridCol w="208280">
                  <a:extLst>
                    <a:ext uri="{9D8B030D-6E8A-4147-A177-3AD203B41FA5}">
                      <a16:colId xmlns:a16="http://schemas.microsoft.com/office/drawing/2014/main" val="20016"/>
                    </a:ext>
                  </a:extLst>
                </a:gridCol>
                <a:gridCol w="208280">
                  <a:extLst>
                    <a:ext uri="{9D8B030D-6E8A-4147-A177-3AD203B41FA5}">
                      <a16:colId xmlns:a16="http://schemas.microsoft.com/office/drawing/2014/main" val="20017"/>
                    </a:ext>
                  </a:extLst>
                </a:gridCol>
                <a:gridCol w="208280">
                  <a:extLst>
                    <a:ext uri="{9D8B030D-6E8A-4147-A177-3AD203B41FA5}">
                      <a16:colId xmlns:a16="http://schemas.microsoft.com/office/drawing/2014/main" val="20018"/>
                    </a:ext>
                  </a:extLst>
                </a:gridCol>
                <a:gridCol w="208280">
                  <a:extLst>
                    <a:ext uri="{9D8B030D-6E8A-4147-A177-3AD203B41FA5}">
                      <a16:colId xmlns:a16="http://schemas.microsoft.com/office/drawing/2014/main" val="20019"/>
                    </a:ext>
                  </a:extLst>
                </a:gridCol>
                <a:gridCol w="208280">
                  <a:extLst>
                    <a:ext uri="{9D8B030D-6E8A-4147-A177-3AD203B41FA5}">
                      <a16:colId xmlns:a16="http://schemas.microsoft.com/office/drawing/2014/main" val="20020"/>
                    </a:ext>
                  </a:extLst>
                </a:gridCol>
                <a:gridCol w="208280">
                  <a:extLst>
                    <a:ext uri="{9D8B030D-6E8A-4147-A177-3AD203B41FA5}">
                      <a16:colId xmlns:a16="http://schemas.microsoft.com/office/drawing/2014/main" val="20021"/>
                    </a:ext>
                  </a:extLst>
                </a:gridCol>
                <a:gridCol w="208280">
                  <a:extLst>
                    <a:ext uri="{9D8B030D-6E8A-4147-A177-3AD203B41FA5}">
                      <a16:colId xmlns:a16="http://schemas.microsoft.com/office/drawing/2014/main" val="20022"/>
                    </a:ext>
                  </a:extLst>
                </a:gridCol>
                <a:gridCol w="208280">
                  <a:extLst>
                    <a:ext uri="{9D8B030D-6E8A-4147-A177-3AD203B41FA5}">
                      <a16:colId xmlns:a16="http://schemas.microsoft.com/office/drawing/2014/main" val="20023"/>
                    </a:ext>
                  </a:extLst>
                </a:gridCol>
                <a:gridCol w="208280">
                  <a:extLst>
                    <a:ext uri="{9D8B030D-6E8A-4147-A177-3AD203B41FA5}">
                      <a16:colId xmlns:a16="http://schemas.microsoft.com/office/drawing/2014/main" val="20024"/>
                    </a:ext>
                  </a:extLst>
                </a:gridCol>
                <a:gridCol w="208280">
                  <a:extLst>
                    <a:ext uri="{9D8B030D-6E8A-4147-A177-3AD203B41FA5}">
                      <a16:colId xmlns:a16="http://schemas.microsoft.com/office/drawing/2014/main" val="20025"/>
                    </a:ext>
                  </a:extLst>
                </a:gridCol>
                <a:gridCol w="208280">
                  <a:extLst>
                    <a:ext uri="{9D8B030D-6E8A-4147-A177-3AD203B41FA5}">
                      <a16:colId xmlns:a16="http://schemas.microsoft.com/office/drawing/2014/main" val="20026"/>
                    </a:ext>
                  </a:extLst>
                </a:gridCol>
                <a:gridCol w="208280">
                  <a:extLst>
                    <a:ext uri="{9D8B030D-6E8A-4147-A177-3AD203B41FA5}">
                      <a16:colId xmlns:a16="http://schemas.microsoft.com/office/drawing/2014/main" val="20027"/>
                    </a:ext>
                  </a:extLst>
                </a:gridCol>
                <a:gridCol w="208280">
                  <a:extLst>
                    <a:ext uri="{9D8B030D-6E8A-4147-A177-3AD203B41FA5}">
                      <a16:colId xmlns:a16="http://schemas.microsoft.com/office/drawing/2014/main" val="20028"/>
                    </a:ext>
                  </a:extLst>
                </a:gridCol>
                <a:gridCol w="208280">
                  <a:extLst>
                    <a:ext uri="{9D8B030D-6E8A-4147-A177-3AD203B41FA5}">
                      <a16:colId xmlns:a16="http://schemas.microsoft.com/office/drawing/2014/main" val="20029"/>
                    </a:ext>
                  </a:extLst>
                </a:gridCol>
                <a:gridCol w="208280">
                  <a:extLst>
                    <a:ext uri="{9D8B030D-6E8A-4147-A177-3AD203B41FA5}">
                      <a16:colId xmlns:a16="http://schemas.microsoft.com/office/drawing/2014/main" val="20030"/>
                    </a:ext>
                  </a:extLst>
                </a:gridCol>
                <a:gridCol w="208280">
                  <a:extLst>
                    <a:ext uri="{9D8B030D-6E8A-4147-A177-3AD203B41FA5}">
                      <a16:colId xmlns:a16="http://schemas.microsoft.com/office/drawing/2014/main" val="20031"/>
                    </a:ext>
                  </a:extLst>
                </a:gridCol>
              </a:tblGrid>
              <a:tr h="288032">
                <a:tc>
                  <a:txBody>
                    <a:bodyPr/>
                    <a:lstStyle/>
                    <a:p>
                      <a:pPr latinLnBrk="1"/>
                      <a:endParaRPr lang="ko-KR" altLang="en-US" dirty="0"/>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dirty="0"/>
                    </a:p>
                  </a:txBody>
                  <a:tcPr/>
                </a:tc>
                <a:extLst>
                  <a:ext uri="{0D108BD9-81ED-4DB2-BD59-A6C34878D82A}">
                    <a16:rowId xmlns:a16="http://schemas.microsoft.com/office/drawing/2014/main" val="10000"/>
                  </a:ext>
                </a:extLst>
              </a:tr>
            </a:tbl>
          </a:graphicData>
        </a:graphic>
      </p:graphicFrame>
      <p:cxnSp>
        <p:nvCxnSpPr>
          <p:cNvPr id="21" name="직선 화살표 연결선 20"/>
          <p:cNvCxnSpPr/>
          <p:nvPr/>
        </p:nvCxnSpPr>
        <p:spPr>
          <a:xfrm flipH="1">
            <a:off x="755576" y="2430437"/>
            <a:ext cx="784248" cy="709394"/>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2" name="직선 화살표 연결선 21"/>
          <p:cNvCxnSpPr/>
          <p:nvPr/>
        </p:nvCxnSpPr>
        <p:spPr>
          <a:xfrm flipH="1">
            <a:off x="1101867" y="2430435"/>
            <a:ext cx="605405" cy="709395"/>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3" name="직선 화살표 연결선 22"/>
          <p:cNvCxnSpPr/>
          <p:nvPr/>
        </p:nvCxnSpPr>
        <p:spPr>
          <a:xfrm flipH="1">
            <a:off x="5724128" y="2430437"/>
            <a:ext cx="1872208" cy="709394"/>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4" name="직선 화살표 연결선 23"/>
          <p:cNvCxnSpPr/>
          <p:nvPr/>
        </p:nvCxnSpPr>
        <p:spPr>
          <a:xfrm flipH="1">
            <a:off x="6156176" y="2430436"/>
            <a:ext cx="1656184" cy="709395"/>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6" name="직선 연결선 25"/>
          <p:cNvCxnSpPr/>
          <p:nvPr/>
        </p:nvCxnSpPr>
        <p:spPr>
          <a:xfrm>
            <a:off x="1259632" y="3139832"/>
            <a:ext cx="0" cy="793224"/>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직선 연결선 27"/>
          <p:cNvCxnSpPr/>
          <p:nvPr/>
        </p:nvCxnSpPr>
        <p:spPr>
          <a:xfrm>
            <a:off x="7981535" y="3140968"/>
            <a:ext cx="0" cy="793224"/>
          </a:xfrm>
          <a:prstGeom prst="line">
            <a:avLst/>
          </a:prstGeom>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1259632" y="4005064"/>
            <a:ext cx="720080" cy="369332"/>
          </a:xfrm>
          <a:prstGeom prst="rect">
            <a:avLst/>
          </a:prstGeom>
          <a:noFill/>
        </p:spPr>
        <p:txBody>
          <a:bodyPr wrap="square" rtlCol="0">
            <a:spAutoFit/>
          </a:bodyPr>
          <a:lstStyle/>
          <a:p>
            <a:r>
              <a:rPr lang="en-US" altLang="ko-KR" dirty="0">
                <a:latin typeface="+mn-lt"/>
              </a:rPr>
              <a:t>128</a:t>
            </a:r>
            <a:endParaRPr lang="ko-KR" altLang="en-US" dirty="0">
              <a:latin typeface="+mn-lt"/>
            </a:endParaRPr>
          </a:p>
        </p:txBody>
      </p:sp>
      <p:sp>
        <p:nvSpPr>
          <p:cNvPr id="30" name="TextBox 29"/>
          <p:cNvSpPr txBox="1"/>
          <p:nvPr/>
        </p:nvSpPr>
        <p:spPr>
          <a:xfrm>
            <a:off x="7981535" y="4005064"/>
            <a:ext cx="766929" cy="369332"/>
          </a:xfrm>
          <a:prstGeom prst="rect">
            <a:avLst/>
          </a:prstGeom>
          <a:noFill/>
        </p:spPr>
        <p:txBody>
          <a:bodyPr wrap="square" rtlCol="0">
            <a:spAutoFit/>
          </a:bodyPr>
          <a:lstStyle/>
          <a:p>
            <a:r>
              <a:rPr lang="en-US" altLang="ko-KR" dirty="0">
                <a:latin typeface="+mn-lt"/>
              </a:rPr>
              <a:t>256</a:t>
            </a:r>
            <a:endParaRPr lang="ko-KR" altLang="en-US" dirty="0">
              <a:latin typeface="+mn-lt"/>
            </a:endParaRPr>
          </a:p>
        </p:txBody>
      </p:sp>
      <p:sp>
        <p:nvSpPr>
          <p:cNvPr id="31" name="TextBox 30"/>
          <p:cNvSpPr txBox="1"/>
          <p:nvPr/>
        </p:nvSpPr>
        <p:spPr>
          <a:xfrm>
            <a:off x="2411760" y="2636912"/>
            <a:ext cx="4032448" cy="369332"/>
          </a:xfrm>
          <a:prstGeom prst="rect">
            <a:avLst/>
          </a:prstGeom>
          <a:noFill/>
        </p:spPr>
        <p:txBody>
          <a:bodyPr wrap="square" rtlCol="0">
            <a:spAutoFit/>
          </a:bodyPr>
          <a:lstStyle/>
          <a:p>
            <a:r>
              <a:rPr lang="en-US" altLang="ko-KR" dirty="0">
                <a:latin typeface="+mn-lt"/>
              </a:rPr>
              <a:t>Addresses from a warp</a:t>
            </a:r>
            <a:endParaRPr lang="ko-KR" altLang="en-US" dirty="0">
              <a:latin typeface="+mn-lt"/>
            </a:endParaRPr>
          </a:p>
        </p:txBody>
      </p:sp>
      <p:sp>
        <p:nvSpPr>
          <p:cNvPr id="32" name="TextBox 31"/>
          <p:cNvSpPr txBox="1"/>
          <p:nvPr/>
        </p:nvSpPr>
        <p:spPr>
          <a:xfrm>
            <a:off x="2771800" y="3429000"/>
            <a:ext cx="2592288" cy="369332"/>
          </a:xfrm>
          <a:prstGeom prst="rect">
            <a:avLst/>
          </a:prstGeom>
          <a:noFill/>
        </p:spPr>
        <p:txBody>
          <a:bodyPr wrap="square" rtlCol="0">
            <a:spAutoFit/>
          </a:bodyPr>
          <a:lstStyle/>
          <a:p>
            <a:r>
              <a:rPr lang="en-US" altLang="ko-KR" dirty="0">
                <a:latin typeface="+mn-lt"/>
              </a:rPr>
              <a:t>Global Memory</a:t>
            </a:r>
            <a:endParaRPr lang="ko-KR" altLang="en-US" dirty="0">
              <a:latin typeface="+mn-lt"/>
            </a:endParaRPr>
          </a:p>
        </p:txBody>
      </p:sp>
      <p:cxnSp>
        <p:nvCxnSpPr>
          <p:cNvPr id="33" name="직선 화살표 연결선 32"/>
          <p:cNvCxnSpPr/>
          <p:nvPr/>
        </p:nvCxnSpPr>
        <p:spPr>
          <a:xfrm flipH="1">
            <a:off x="395536" y="2430436"/>
            <a:ext cx="864096" cy="709394"/>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528019" y="4549676"/>
            <a:ext cx="7572373" cy="2031325"/>
          </a:xfrm>
          <a:prstGeom prst="rect">
            <a:avLst/>
          </a:prstGeom>
          <a:noFill/>
        </p:spPr>
        <p:txBody>
          <a:bodyPr wrap="square" rtlCol="0">
            <a:spAutoFit/>
          </a:bodyPr>
          <a:lstStyle/>
          <a:p>
            <a:r>
              <a:rPr lang="en-US" altLang="ko-KR" dirty="0">
                <a:latin typeface="+mn-lt"/>
              </a:rPr>
              <a:t> All threads in a warp requests 32 consecutive 4-bytes data but the load is not aligned to a 128 byte boundary</a:t>
            </a:r>
          </a:p>
          <a:p>
            <a:r>
              <a:rPr lang="en-US" altLang="ko-KR" dirty="0">
                <a:latin typeface="+mn-lt"/>
              </a:rPr>
              <a:t>All accesses fall within 5 segments.</a:t>
            </a:r>
          </a:p>
          <a:p>
            <a:r>
              <a:rPr lang="en-US" altLang="ko-KR" dirty="0">
                <a:latin typeface="+mn-lt"/>
              </a:rPr>
              <a:t>The addresses for the 128 bytes requested fall within at most five segments, and bus utilization is at least 80 percent. </a:t>
            </a:r>
          </a:p>
          <a:p>
            <a:r>
              <a:rPr lang="en-US" altLang="ko-KR" dirty="0">
                <a:latin typeface="+mn-lt"/>
              </a:rPr>
              <a:t>Performance is improved with </a:t>
            </a:r>
            <a:r>
              <a:rPr lang="en-US" altLang="ko-KR" dirty="0" err="1">
                <a:latin typeface="+mn-lt"/>
              </a:rPr>
              <a:t>uncached</a:t>
            </a:r>
            <a:r>
              <a:rPr lang="en-US" altLang="ko-KR" dirty="0">
                <a:latin typeface="+mn-lt"/>
              </a:rPr>
              <a:t> loads compared to cached loads for these types of requests because fewer unrequested bytes are loaded.</a:t>
            </a:r>
            <a:endParaRPr lang="ko-KR" altLang="en-US" dirty="0">
              <a:latin typeface="+mn-lt"/>
            </a:endParaRPr>
          </a:p>
        </p:txBody>
      </p:sp>
      <p:cxnSp>
        <p:nvCxnSpPr>
          <p:cNvPr id="27" name="직선 연결선 26"/>
          <p:cNvCxnSpPr/>
          <p:nvPr/>
        </p:nvCxnSpPr>
        <p:spPr>
          <a:xfrm>
            <a:off x="6300192" y="3139831"/>
            <a:ext cx="0" cy="793224"/>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직선 연결선 33"/>
          <p:cNvCxnSpPr/>
          <p:nvPr/>
        </p:nvCxnSpPr>
        <p:spPr>
          <a:xfrm>
            <a:off x="2915816" y="3150517"/>
            <a:ext cx="0" cy="793224"/>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직선 연결선 34"/>
          <p:cNvCxnSpPr/>
          <p:nvPr/>
        </p:nvCxnSpPr>
        <p:spPr>
          <a:xfrm>
            <a:off x="4605087" y="3150517"/>
            <a:ext cx="0" cy="793224"/>
          </a:xfrm>
          <a:prstGeom prst="line">
            <a:avLst/>
          </a:prstGeom>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2915816" y="4005064"/>
            <a:ext cx="864096" cy="369332"/>
          </a:xfrm>
          <a:prstGeom prst="rect">
            <a:avLst/>
          </a:prstGeom>
          <a:noFill/>
        </p:spPr>
        <p:txBody>
          <a:bodyPr wrap="square" rtlCol="0">
            <a:spAutoFit/>
          </a:bodyPr>
          <a:lstStyle/>
          <a:p>
            <a:r>
              <a:rPr lang="en-US" altLang="ko-KR" dirty="0">
                <a:latin typeface="+mn-lt"/>
              </a:rPr>
              <a:t>160</a:t>
            </a:r>
            <a:endParaRPr lang="ko-KR" altLang="en-US" dirty="0">
              <a:latin typeface="+mn-lt"/>
            </a:endParaRPr>
          </a:p>
        </p:txBody>
      </p:sp>
      <p:sp>
        <p:nvSpPr>
          <p:cNvPr id="17" name="TextBox 16"/>
          <p:cNvSpPr txBox="1"/>
          <p:nvPr/>
        </p:nvSpPr>
        <p:spPr>
          <a:xfrm>
            <a:off x="4605087" y="4005064"/>
            <a:ext cx="1047033" cy="369332"/>
          </a:xfrm>
          <a:prstGeom prst="rect">
            <a:avLst/>
          </a:prstGeom>
          <a:noFill/>
        </p:spPr>
        <p:txBody>
          <a:bodyPr wrap="square" rtlCol="0">
            <a:spAutoFit/>
          </a:bodyPr>
          <a:lstStyle/>
          <a:p>
            <a:r>
              <a:rPr lang="en-US" altLang="ko-KR" dirty="0">
                <a:latin typeface="+mn-lt"/>
              </a:rPr>
              <a:t>192</a:t>
            </a:r>
            <a:endParaRPr lang="ko-KR" altLang="en-US" dirty="0">
              <a:latin typeface="+mn-lt"/>
            </a:endParaRPr>
          </a:p>
        </p:txBody>
      </p:sp>
      <p:sp>
        <p:nvSpPr>
          <p:cNvPr id="18" name="TextBox 17"/>
          <p:cNvSpPr txBox="1"/>
          <p:nvPr/>
        </p:nvSpPr>
        <p:spPr>
          <a:xfrm>
            <a:off x="6300192" y="4005064"/>
            <a:ext cx="936104" cy="369332"/>
          </a:xfrm>
          <a:prstGeom prst="rect">
            <a:avLst/>
          </a:prstGeom>
          <a:noFill/>
        </p:spPr>
        <p:txBody>
          <a:bodyPr wrap="square" rtlCol="0">
            <a:spAutoFit/>
          </a:bodyPr>
          <a:lstStyle/>
          <a:p>
            <a:r>
              <a:rPr lang="en-US" altLang="ko-KR" dirty="0">
                <a:latin typeface="+mn-lt"/>
              </a:rPr>
              <a:t>224</a:t>
            </a:r>
            <a:endParaRPr lang="ko-KR" altLang="en-US" dirty="0">
              <a:latin typeface="+mn-lt"/>
            </a:endParaRPr>
          </a:p>
        </p:txBody>
      </p:sp>
      <p:sp>
        <p:nvSpPr>
          <p:cNvPr id="3" name="TextBox 2"/>
          <p:cNvSpPr txBox="1"/>
          <p:nvPr/>
        </p:nvSpPr>
        <p:spPr>
          <a:xfrm>
            <a:off x="4860032" y="3284984"/>
            <a:ext cx="1296144" cy="369332"/>
          </a:xfrm>
          <a:prstGeom prst="rect">
            <a:avLst/>
          </a:prstGeom>
          <a:noFill/>
        </p:spPr>
        <p:txBody>
          <a:bodyPr wrap="square" rtlCol="0">
            <a:spAutoFit/>
          </a:bodyPr>
          <a:lstStyle/>
          <a:p>
            <a:r>
              <a:rPr lang="en-US" altLang="ko-KR" dirty="0">
                <a:latin typeface="+mn-lt"/>
              </a:rPr>
              <a:t>segment</a:t>
            </a:r>
            <a:endParaRPr lang="ko-KR" altLang="en-US" dirty="0">
              <a:latin typeface="+mn-lt"/>
            </a:endParaRPr>
          </a:p>
        </p:txBody>
      </p:sp>
      <p:sp>
        <p:nvSpPr>
          <p:cNvPr id="12" name="TextBox 11"/>
          <p:cNvSpPr txBox="1"/>
          <p:nvPr/>
        </p:nvSpPr>
        <p:spPr>
          <a:xfrm>
            <a:off x="107504" y="4005064"/>
            <a:ext cx="576064" cy="369332"/>
          </a:xfrm>
          <a:prstGeom prst="rect">
            <a:avLst/>
          </a:prstGeom>
          <a:noFill/>
        </p:spPr>
        <p:txBody>
          <a:bodyPr wrap="square" rtlCol="0">
            <a:spAutoFit/>
          </a:bodyPr>
          <a:lstStyle/>
          <a:p>
            <a:r>
              <a:rPr lang="en-US" altLang="ko-KR" dirty="0">
                <a:latin typeface="+mn-lt"/>
              </a:rPr>
              <a:t>64</a:t>
            </a:r>
            <a:endParaRPr lang="ko-KR" altLang="en-US" dirty="0">
              <a:latin typeface="+mn-lt"/>
            </a:endParaRPr>
          </a:p>
        </p:txBody>
      </p:sp>
      <p:cxnSp>
        <p:nvCxnSpPr>
          <p:cNvPr id="36" name="직선 연결선 35"/>
          <p:cNvCxnSpPr/>
          <p:nvPr/>
        </p:nvCxnSpPr>
        <p:spPr>
          <a:xfrm>
            <a:off x="752694" y="3139830"/>
            <a:ext cx="0" cy="793224"/>
          </a:xfrm>
          <a:prstGeom prst="line">
            <a:avLst/>
          </a:prstGeom>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755576" y="4005064"/>
            <a:ext cx="504056" cy="369332"/>
          </a:xfrm>
          <a:prstGeom prst="rect">
            <a:avLst/>
          </a:prstGeom>
          <a:noFill/>
        </p:spPr>
        <p:txBody>
          <a:bodyPr wrap="square" rtlCol="0">
            <a:spAutoFit/>
          </a:bodyPr>
          <a:lstStyle/>
          <a:p>
            <a:r>
              <a:rPr lang="en-US" altLang="ko-KR" dirty="0">
                <a:latin typeface="+mn-lt"/>
              </a:rPr>
              <a:t>96</a:t>
            </a:r>
            <a:endParaRPr lang="ko-KR" altLang="en-US" dirty="0">
              <a:latin typeface="+mn-lt"/>
            </a:endParaRPr>
          </a:p>
        </p:txBody>
      </p:sp>
    </p:spTree>
    <p:extLst>
      <p:ext uri="{BB962C8B-B14F-4D97-AF65-F5344CB8AC3E}">
        <p14:creationId xmlns:p14="http://schemas.microsoft.com/office/powerpoint/2010/main" val="219724966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err="1"/>
              <a:t>Uncached</a:t>
            </a:r>
            <a:r>
              <a:rPr lang="en-US" altLang="ko-KR" dirty="0"/>
              <a:t> Loads</a:t>
            </a:r>
            <a:endParaRPr lang="ko-KR" altLang="en-US" dirty="0"/>
          </a:p>
        </p:txBody>
      </p:sp>
      <p:sp>
        <p:nvSpPr>
          <p:cNvPr id="7" name="직사각형 6"/>
          <p:cNvSpPr/>
          <p:nvPr/>
        </p:nvSpPr>
        <p:spPr>
          <a:xfrm>
            <a:off x="284607" y="3139831"/>
            <a:ext cx="8640960" cy="792088"/>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aphicFrame>
        <p:nvGraphicFramePr>
          <p:cNvPr id="11" name="내용 개체 틀 10"/>
          <p:cNvGraphicFramePr>
            <a:graphicFrameLocks noGrp="1"/>
          </p:cNvGraphicFramePr>
          <p:nvPr>
            <p:ph idx="1"/>
            <p:extLst>
              <p:ext uri="{D42A27DB-BD31-4B8C-83A1-F6EECF244321}">
                <p14:modId xmlns:p14="http://schemas.microsoft.com/office/powerpoint/2010/main" val="3431857268"/>
              </p:ext>
            </p:extLst>
          </p:nvPr>
        </p:nvGraphicFramePr>
        <p:xfrm>
          <a:off x="1239520" y="2132856"/>
          <a:ext cx="6664960" cy="365760"/>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20000"/>
                    </a:ext>
                  </a:extLst>
                </a:gridCol>
                <a:gridCol w="208280">
                  <a:extLst>
                    <a:ext uri="{9D8B030D-6E8A-4147-A177-3AD203B41FA5}">
                      <a16:colId xmlns:a16="http://schemas.microsoft.com/office/drawing/2014/main" val="20001"/>
                    </a:ext>
                  </a:extLst>
                </a:gridCol>
                <a:gridCol w="208280">
                  <a:extLst>
                    <a:ext uri="{9D8B030D-6E8A-4147-A177-3AD203B41FA5}">
                      <a16:colId xmlns:a16="http://schemas.microsoft.com/office/drawing/2014/main" val="20002"/>
                    </a:ext>
                  </a:extLst>
                </a:gridCol>
                <a:gridCol w="208280">
                  <a:extLst>
                    <a:ext uri="{9D8B030D-6E8A-4147-A177-3AD203B41FA5}">
                      <a16:colId xmlns:a16="http://schemas.microsoft.com/office/drawing/2014/main" val="20003"/>
                    </a:ext>
                  </a:extLst>
                </a:gridCol>
                <a:gridCol w="208280">
                  <a:extLst>
                    <a:ext uri="{9D8B030D-6E8A-4147-A177-3AD203B41FA5}">
                      <a16:colId xmlns:a16="http://schemas.microsoft.com/office/drawing/2014/main" val="20004"/>
                    </a:ext>
                  </a:extLst>
                </a:gridCol>
                <a:gridCol w="208280">
                  <a:extLst>
                    <a:ext uri="{9D8B030D-6E8A-4147-A177-3AD203B41FA5}">
                      <a16:colId xmlns:a16="http://schemas.microsoft.com/office/drawing/2014/main" val="20005"/>
                    </a:ext>
                  </a:extLst>
                </a:gridCol>
                <a:gridCol w="208280">
                  <a:extLst>
                    <a:ext uri="{9D8B030D-6E8A-4147-A177-3AD203B41FA5}">
                      <a16:colId xmlns:a16="http://schemas.microsoft.com/office/drawing/2014/main" val="20006"/>
                    </a:ext>
                  </a:extLst>
                </a:gridCol>
                <a:gridCol w="208280">
                  <a:extLst>
                    <a:ext uri="{9D8B030D-6E8A-4147-A177-3AD203B41FA5}">
                      <a16:colId xmlns:a16="http://schemas.microsoft.com/office/drawing/2014/main" val="20007"/>
                    </a:ext>
                  </a:extLst>
                </a:gridCol>
                <a:gridCol w="208280">
                  <a:extLst>
                    <a:ext uri="{9D8B030D-6E8A-4147-A177-3AD203B41FA5}">
                      <a16:colId xmlns:a16="http://schemas.microsoft.com/office/drawing/2014/main" val="20008"/>
                    </a:ext>
                  </a:extLst>
                </a:gridCol>
                <a:gridCol w="208280">
                  <a:extLst>
                    <a:ext uri="{9D8B030D-6E8A-4147-A177-3AD203B41FA5}">
                      <a16:colId xmlns:a16="http://schemas.microsoft.com/office/drawing/2014/main" val="20009"/>
                    </a:ext>
                  </a:extLst>
                </a:gridCol>
                <a:gridCol w="208280">
                  <a:extLst>
                    <a:ext uri="{9D8B030D-6E8A-4147-A177-3AD203B41FA5}">
                      <a16:colId xmlns:a16="http://schemas.microsoft.com/office/drawing/2014/main" val="20010"/>
                    </a:ext>
                  </a:extLst>
                </a:gridCol>
                <a:gridCol w="208280">
                  <a:extLst>
                    <a:ext uri="{9D8B030D-6E8A-4147-A177-3AD203B41FA5}">
                      <a16:colId xmlns:a16="http://schemas.microsoft.com/office/drawing/2014/main" val="20011"/>
                    </a:ext>
                  </a:extLst>
                </a:gridCol>
                <a:gridCol w="208280">
                  <a:extLst>
                    <a:ext uri="{9D8B030D-6E8A-4147-A177-3AD203B41FA5}">
                      <a16:colId xmlns:a16="http://schemas.microsoft.com/office/drawing/2014/main" val="20012"/>
                    </a:ext>
                  </a:extLst>
                </a:gridCol>
                <a:gridCol w="208280">
                  <a:extLst>
                    <a:ext uri="{9D8B030D-6E8A-4147-A177-3AD203B41FA5}">
                      <a16:colId xmlns:a16="http://schemas.microsoft.com/office/drawing/2014/main" val="20013"/>
                    </a:ext>
                  </a:extLst>
                </a:gridCol>
                <a:gridCol w="208280">
                  <a:extLst>
                    <a:ext uri="{9D8B030D-6E8A-4147-A177-3AD203B41FA5}">
                      <a16:colId xmlns:a16="http://schemas.microsoft.com/office/drawing/2014/main" val="20014"/>
                    </a:ext>
                  </a:extLst>
                </a:gridCol>
                <a:gridCol w="208280">
                  <a:extLst>
                    <a:ext uri="{9D8B030D-6E8A-4147-A177-3AD203B41FA5}">
                      <a16:colId xmlns:a16="http://schemas.microsoft.com/office/drawing/2014/main" val="20015"/>
                    </a:ext>
                  </a:extLst>
                </a:gridCol>
                <a:gridCol w="208280">
                  <a:extLst>
                    <a:ext uri="{9D8B030D-6E8A-4147-A177-3AD203B41FA5}">
                      <a16:colId xmlns:a16="http://schemas.microsoft.com/office/drawing/2014/main" val="20016"/>
                    </a:ext>
                  </a:extLst>
                </a:gridCol>
                <a:gridCol w="208280">
                  <a:extLst>
                    <a:ext uri="{9D8B030D-6E8A-4147-A177-3AD203B41FA5}">
                      <a16:colId xmlns:a16="http://schemas.microsoft.com/office/drawing/2014/main" val="20017"/>
                    </a:ext>
                  </a:extLst>
                </a:gridCol>
                <a:gridCol w="208280">
                  <a:extLst>
                    <a:ext uri="{9D8B030D-6E8A-4147-A177-3AD203B41FA5}">
                      <a16:colId xmlns:a16="http://schemas.microsoft.com/office/drawing/2014/main" val="20018"/>
                    </a:ext>
                  </a:extLst>
                </a:gridCol>
                <a:gridCol w="208280">
                  <a:extLst>
                    <a:ext uri="{9D8B030D-6E8A-4147-A177-3AD203B41FA5}">
                      <a16:colId xmlns:a16="http://schemas.microsoft.com/office/drawing/2014/main" val="20019"/>
                    </a:ext>
                  </a:extLst>
                </a:gridCol>
                <a:gridCol w="208280">
                  <a:extLst>
                    <a:ext uri="{9D8B030D-6E8A-4147-A177-3AD203B41FA5}">
                      <a16:colId xmlns:a16="http://schemas.microsoft.com/office/drawing/2014/main" val="20020"/>
                    </a:ext>
                  </a:extLst>
                </a:gridCol>
                <a:gridCol w="208280">
                  <a:extLst>
                    <a:ext uri="{9D8B030D-6E8A-4147-A177-3AD203B41FA5}">
                      <a16:colId xmlns:a16="http://schemas.microsoft.com/office/drawing/2014/main" val="20021"/>
                    </a:ext>
                  </a:extLst>
                </a:gridCol>
                <a:gridCol w="208280">
                  <a:extLst>
                    <a:ext uri="{9D8B030D-6E8A-4147-A177-3AD203B41FA5}">
                      <a16:colId xmlns:a16="http://schemas.microsoft.com/office/drawing/2014/main" val="20022"/>
                    </a:ext>
                  </a:extLst>
                </a:gridCol>
                <a:gridCol w="208280">
                  <a:extLst>
                    <a:ext uri="{9D8B030D-6E8A-4147-A177-3AD203B41FA5}">
                      <a16:colId xmlns:a16="http://schemas.microsoft.com/office/drawing/2014/main" val="20023"/>
                    </a:ext>
                  </a:extLst>
                </a:gridCol>
                <a:gridCol w="208280">
                  <a:extLst>
                    <a:ext uri="{9D8B030D-6E8A-4147-A177-3AD203B41FA5}">
                      <a16:colId xmlns:a16="http://schemas.microsoft.com/office/drawing/2014/main" val="20024"/>
                    </a:ext>
                  </a:extLst>
                </a:gridCol>
                <a:gridCol w="208280">
                  <a:extLst>
                    <a:ext uri="{9D8B030D-6E8A-4147-A177-3AD203B41FA5}">
                      <a16:colId xmlns:a16="http://schemas.microsoft.com/office/drawing/2014/main" val="20025"/>
                    </a:ext>
                  </a:extLst>
                </a:gridCol>
                <a:gridCol w="208280">
                  <a:extLst>
                    <a:ext uri="{9D8B030D-6E8A-4147-A177-3AD203B41FA5}">
                      <a16:colId xmlns:a16="http://schemas.microsoft.com/office/drawing/2014/main" val="20026"/>
                    </a:ext>
                  </a:extLst>
                </a:gridCol>
                <a:gridCol w="208280">
                  <a:extLst>
                    <a:ext uri="{9D8B030D-6E8A-4147-A177-3AD203B41FA5}">
                      <a16:colId xmlns:a16="http://schemas.microsoft.com/office/drawing/2014/main" val="20027"/>
                    </a:ext>
                  </a:extLst>
                </a:gridCol>
                <a:gridCol w="208280">
                  <a:extLst>
                    <a:ext uri="{9D8B030D-6E8A-4147-A177-3AD203B41FA5}">
                      <a16:colId xmlns:a16="http://schemas.microsoft.com/office/drawing/2014/main" val="20028"/>
                    </a:ext>
                  </a:extLst>
                </a:gridCol>
                <a:gridCol w="208280">
                  <a:extLst>
                    <a:ext uri="{9D8B030D-6E8A-4147-A177-3AD203B41FA5}">
                      <a16:colId xmlns:a16="http://schemas.microsoft.com/office/drawing/2014/main" val="20029"/>
                    </a:ext>
                  </a:extLst>
                </a:gridCol>
                <a:gridCol w="208280">
                  <a:extLst>
                    <a:ext uri="{9D8B030D-6E8A-4147-A177-3AD203B41FA5}">
                      <a16:colId xmlns:a16="http://schemas.microsoft.com/office/drawing/2014/main" val="20030"/>
                    </a:ext>
                  </a:extLst>
                </a:gridCol>
                <a:gridCol w="208280">
                  <a:extLst>
                    <a:ext uri="{9D8B030D-6E8A-4147-A177-3AD203B41FA5}">
                      <a16:colId xmlns:a16="http://schemas.microsoft.com/office/drawing/2014/main" val="20031"/>
                    </a:ext>
                  </a:extLst>
                </a:gridCol>
              </a:tblGrid>
              <a:tr h="288032">
                <a:tc>
                  <a:txBody>
                    <a:bodyPr/>
                    <a:lstStyle/>
                    <a:p>
                      <a:pPr latinLnBrk="1"/>
                      <a:endParaRPr lang="ko-KR" altLang="en-US" dirty="0"/>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dirty="0"/>
                    </a:p>
                  </a:txBody>
                  <a:tcPr/>
                </a:tc>
                <a:extLst>
                  <a:ext uri="{0D108BD9-81ED-4DB2-BD59-A6C34878D82A}">
                    <a16:rowId xmlns:a16="http://schemas.microsoft.com/office/drawing/2014/main" val="10000"/>
                  </a:ext>
                </a:extLst>
              </a:tr>
            </a:tbl>
          </a:graphicData>
        </a:graphic>
      </p:graphicFrame>
      <p:cxnSp>
        <p:nvCxnSpPr>
          <p:cNvPr id="21" name="직선 화살표 연결선 20"/>
          <p:cNvCxnSpPr/>
          <p:nvPr/>
        </p:nvCxnSpPr>
        <p:spPr>
          <a:xfrm>
            <a:off x="1539824" y="2430437"/>
            <a:ext cx="4184304" cy="709394"/>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2" name="직선 화살표 연결선 21"/>
          <p:cNvCxnSpPr/>
          <p:nvPr/>
        </p:nvCxnSpPr>
        <p:spPr>
          <a:xfrm>
            <a:off x="1753105" y="2430436"/>
            <a:ext cx="4043031" cy="709395"/>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3" name="직선 화살표 연결선 22"/>
          <p:cNvCxnSpPr/>
          <p:nvPr/>
        </p:nvCxnSpPr>
        <p:spPr>
          <a:xfrm flipH="1">
            <a:off x="5724128" y="2430437"/>
            <a:ext cx="1872208" cy="709394"/>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4" name="직선 화살표 연결선 23"/>
          <p:cNvCxnSpPr/>
          <p:nvPr/>
        </p:nvCxnSpPr>
        <p:spPr>
          <a:xfrm flipH="1">
            <a:off x="5796136" y="2430436"/>
            <a:ext cx="2016224" cy="709395"/>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6" name="직선 연결선 25"/>
          <p:cNvCxnSpPr/>
          <p:nvPr/>
        </p:nvCxnSpPr>
        <p:spPr>
          <a:xfrm>
            <a:off x="1259632" y="3139832"/>
            <a:ext cx="0" cy="793224"/>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직선 연결선 27"/>
          <p:cNvCxnSpPr/>
          <p:nvPr/>
        </p:nvCxnSpPr>
        <p:spPr>
          <a:xfrm>
            <a:off x="7981535" y="3140968"/>
            <a:ext cx="0" cy="793224"/>
          </a:xfrm>
          <a:prstGeom prst="line">
            <a:avLst/>
          </a:prstGeom>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1259632" y="4005064"/>
            <a:ext cx="720080" cy="369332"/>
          </a:xfrm>
          <a:prstGeom prst="rect">
            <a:avLst/>
          </a:prstGeom>
          <a:noFill/>
        </p:spPr>
        <p:txBody>
          <a:bodyPr wrap="square" rtlCol="0">
            <a:spAutoFit/>
          </a:bodyPr>
          <a:lstStyle/>
          <a:p>
            <a:r>
              <a:rPr lang="en-US" altLang="ko-KR" dirty="0">
                <a:latin typeface="+mn-lt"/>
              </a:rPr>
              <a:t>128</a:t>
            </a:r>
            <a:endParaRPr lang="ko-KR" altLang="en-US" dirty="0">
              <a:latin typeface="+mn-lt"/>
            </a:endParaRPr>
          </a:p>
        </p:txBody>
      </p:sp>
      <p:sp>
        <p:nvSpPr>
          <p:cNvPr id="30" name="TextBox 29"/>
          <p:cNvSpPr txBox="1"/>
          <p:nvPr/>
        </p:nvSpPr>
        <p:spPr>
          <a:xfrm>
            <a:off x="7981535" y="4005064"/>
            <a:ext cx="766929" cy="369332"/>
          </a:xfrm>
          <a:prstGeom prst="rect">
            <a:avLst/>
          </a:prstGeom>
          <a:noFill/>
        </p:spPr>
        <p:txBody>
          <a:bodyPr wrap="square" rtlCol="0">
            <a:spAutoFit/>
          </a:bodyPr>
          <a:lstStyle/>
          <a:p>
            <a:r>
              <a:rPr lang="en-US" altLang="ko-KR" dirty="0">
                <a:latin typeface="+mn-lt"/>
              </a:rPr>
              <a:t>256</a:t>
            </a:r>
            <a:endParaRPr lang="ko-KR" altLang="en-US" dirty="0">
              <a:latin typeface="+mn-lt"/>
            </a:endParaRPr>
          </a:p>
        </p:txBody>
      </p:sp>
      <p:sp>
        <p:nvSpPr>
          <p:cNvPr id="31" name="TextBox 30"/>
          <p:cNvSpPr txBox="1"/>
          <p:nvPr/>
        </p:nvSpPr>
        <p:spPr>
          <a:xfrm>
            <a:off x="2411760" y="2636912"/>
            <a:ext cx="4032448" cy="369332"/>
          </a:xfrm>
          <a:prstGeom prst="rect">
            <a:avLst/>
          </a:prstGeom>
          <a:noFill/>
        </p:spPr>
        <p:txBody>
          <a:bodyPr wrap="square" rtlCol="0">
            <a:spAutoFit/>
          </a:bodyPr>
          <a:lstStyle/>
          <a:p>
            <a:r>
              <a:rPr lang="en-US" altLang="ko-KR" dirty="0">
                <a:latin typeface="+mn-lt"/>
              </a:rPr>
              <a:t>Addresses from a warp</a:t>
            </a:r>
            <a:endParaRPr lang="ko-KR" altLang="en-US" dirty="0">
              <a:latin typeface="+mn-lt"/>
            </a:endParaRPr>
          </a:p>
        </p:txBody>
      </p:sp>
      <p:sp>
        <p:nvSpPr>
          <p:cNvPr id="32" name="TextBox 31"/>
          <p:cNvSpPr txBox="1"/>
          <p:nvPr/>
        </p:nvSpPr>
        <p:spPr>
          <a:xfrm>
            <a:off x="2771800" y="3429000"/>
            <a:ext cx="2592288" cy="369332"/>
          </a:xfrm>
          <a:prstGeom prst="rect">
            <a:avLst/>
          </a:prstGeom>
          <a:noFill/>
        </p:spPr>
        <p:txBody>
          <a:bodyPr wrap="square" rtlCol="0">
            <a:spAutoFit/>
          </a:bodyPr>
          <a:lstStyle/>
          <a:p>
            <a:r>
              <a:rPr lang="en-US" altLang="ko-KR" dirty="0">
                <a:latin typeface="+mn-lt"/>
              </a:rPr>
              <a:t>Global Memory</a:t>
            </a:r>
            <a:endParaRPr lang="ko-KR" altLang="en-US" dirty="0">
              <a:latin typeface="+mn-lt"/>
            </a:endParaRPr>
          </a:p>
        </p:txBody>
      </p:sp>
      <p:cxnSp>
        <p:nvCxnSpPr>
          <p:cNvPr id="33" name="직선 화살표 연결선 32"/>
          <p:cNvCxnSpPr/>
          <p:nvPr/>
        </p:nvCxnSpPr>
        <p:spPr>
          <a:xfrm>
            <a:off x="2401772" y="2441123"/>
            <a:ext cx="3456384" cy="709394"/>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1513575" y="4941168"/>
            <a:ext cx="6249313" cy="369332"/>
          </a:xfrm>
          <a:prstGeom prst="rect">
            <a:avLst/>
          </a:prstGeom>
          <a:noFill/>
        </p:spPr>
        <p:txBody>
          <a:bodyPr wrap="square" rtlCol="0">
            <a:spAutoFit/>
          </a:bodyPr>
          <a:lstStyle/>
          <a:p>
            <a:r>
              <a:rPr lang="en-US" altLang="ko-KR" dirty="0">
                <a:latin typeface="+mn-lt"/>
              </a:rPr>
              <a:t>All </a:t>
            </a:r>
            <a:r>
              <a:rPr lang="en-US" altLang="ko-KR" dirty="0" err="1">
                <a:latin typeface="+mn-lt"/>
              </a:rPr>
              <a:t>accsses</a:t>
            </a:r>
            <a:r>
              <a:rPr lang="en-US" altLang="ko-KR" dirty="0">
                <a:latin typeface="+mn-lt"/>
              </a:rPr>
              <a:t> request the same data.</a:t>
            </a:r>
            <a:endParaRPr lang="ko-KR" altLang="en-US" dirty="0">
              <a:latin typeface="+mn-lt"/>
            </a:endParaRPr>
          </a:p>
        </p:txBody>
      </p:sp>
      <p:cxnSp>
        <p:nvCxnSpPr>
          <p:cNvPr id="27" name="직선 연결선 26"/>
          <p:cNvCxnSpPr/>
          <p:nvPr/>
        </p:nvCxnSpPr>
        <p:spPr>
          <a:xfrm>
            <a:off x="6300192" y="3139831"/>
            <a:ext cx="0" cy="793224"/>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직선 연결선 33"/>
          <p:cNvCxnSpPr/>
          <p:nvPr/>
        </p:nvCxnSpPr>
        <p:spPr>
          <a:xfrm>
            <a:off x="2915816" y="3150517"/>
            <a:ext cx="0" cy="793224"/>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직선 연결선 34"/>
          <p:cNvCxnSpPr/>
          <p:nvPr/>
        </p:nvCxnSpPr>
        <p:spPr>
          <a:xfrm>
            <a:off x="4605087" y="3150517"/>
            <a:ext cx="0" cy="793224"/>
          </a:xfrm>
          <a:prstGeom prst="line">
            <a:avLst/>
          </a:prstGeom>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2915816" y="4005064"/>
            <a:ext cx="864096" cy="369332"/>
          </a:xfrm>
          <a:prstGeom prst="rect">
            <a:avLst/>
          </a:prstGeom>
          <a:noFill/>
        </p:spPr>
        <p:txBody>
          <a:bodyPr wrap="square" rtlCol="0">
            <a:spAutoFit/>
          </a:bodyPr>
          <a:lstStyle/>
          <a:p>
            <a:r>
              <a:rPr lang="en-US" altLang="ko-KR" dirty="0">
                <a:latin typeface="+mn-lt"/>
              </a:rPr>
              <a:t>160</a:t>
            </a:r>
            <a:endParaRPr lang="ko-KR" altLang="en-US" dirty="0">
              <a:latin typeface="+mn-lt"/>
            </a:endParaRPr>
          </a:p>
        </p:txBody>
      </p:sp>
      <p:sp>
        <p:nvSpPr>
          <p:cNvPr id="17" name="TextBox 16"/>
          <p:cNvSpPr txBox="1"/>
          <p:nvPr/>
        </p:nvSpPr>
        <p:spPr>
          <a:xfrm>
            <a:off x="4605087" y="4005064"/>
            <a:ext cx="1047033" cy="369332"/>
          </a:xfrm>
          <a:prstGeom prst="rect">
            <a:avLst/>
          </a:prstGeom>
          <a:noFill/>
        </p:spPr>
        <p:txBody>
          <a:bodyPr wrap="square" rtlCol="0">
            <a:spAutoFit/>
          </a:bodyPr>
          <a:lstStyle/>
          <a:p>
            <a:r>
              <a:rPr lang="en-US" altLang="ko-KR" dirty="0">
                <a:latin typeface="+mn-lt"/>
              </a:rPr>
              <a:t>192</a:t>
            </a:r>
            <a:endParaRPr lang="ko-KR" altLang="en-US" dirty="0">
              <a:latin typeface="+mn-lt"/>
            </a:endParaRPr>
          </a:p>
        </p:txBody>
      </p:sp>
      <p:sp>
        <p:nvSpPr>
          <p:cNvPr id="18" name="TextBox 17"/>
          <p:cNvSpPr txBox="1"/>
          <p:nvPr/>
        </p:nvSpPr>
        <p:spPr>
          <a:xfrm>
            <a:off x="6300192" y="4005064"/>
            <a:ext cx="936104" cy="369332"/>
          </a:xfrm>
          <a:prstGeom prst="rect">
            <a:avLst/>
          </a:prstGeom>
          <a:noFill/>
        </p:spPr>
        <p:txBody>
          <a:bodyPr wrap="square" rtlCol="0">
            <a:spAutoFit/>
          </a:bodyPr>
          <a:lstStyle/>
          <a:p>
            <a:r>
              <a:rPr lang="en-US" altLang="ko-KR" dirty="0">
                <a:latin typeface="+mn-lt"/>
              </a:rPr>
              <a:t>224</a:t>
            </a:r>
            <a:endParaRPr lang="ko-KR" altLang="en-US" dirty="0">
              <a:latin typeface="+mn-lt"/>
            </a:endParaRPr>
          </a:p>
        </p:txBody>
      </p:sp>
    </p:spTree>
    <p:extLst>
      <p:ext uri="{BB962C8B-B14F-4D97-AF65-F5344CB8AC3E}">
        <p14:creationId xmlns:p14="http://schemas.microsoft.com/office/powerpoint/2010/main" val="354675256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Misaligned Read</a:t>
            </a:r>
            <a:endParaRPr lang="ko-KR" altLang="en-US" dirty="0"/>
          </a:p>
        </p:txBody>
      </p:sp>
      <p:sp>
        <p:nvSpPr>
          <p:cNvPr id="3" name="내용 개체 틀 2"/>
          <p:cNvSpPr>
            <a:spLocks noGrp="1"/>
          </p:cNvSpPr>
          <p:nvPr>
            <p:ph idx="1"/>
          </p:nvPr>
        </p:nvSpPr>
        <p:spPr/>
        <p:txBody>
          <a:bodyPr/>
          <a:lstStyle/>
          <a:p>
            <a:r>
              <a:rPr lang="en-US" altLang="ko-KR" sz="2400" dirty="0"/>
              <a:t>__global__ void </a:t>
            </a:r>
            <a:r>
              <a:rPr lang="en-US" altLang="ko-KR" sz="2400" dirty="0" err="1"/>
              <a:t>readOffset</a:t>
            </a:r>
            <a:r>
              <a:rPr lang="en-US" altLang="ko-KR" sz="2400" dirty="0"/>
              <a:t> (float *A, float *B, float *C, </a:t>
            </a:r>
            <a:r>
              <a:rPr lang="en-US" altLang="ko-KR" sz="2400" dirty="0" err="1"/>
              <a:t>const</a:t>
            </a:r>
            <a:r>
              <a:rPr lang="en-US" altLang="ko-KR" sz="2400" dirty="0"/>
              <a:t> </a:t>
            </a:r>
            <a:r>
              <a:rPr lang="en-US" altLang="ko-KR" sz="2400" dirty="0" err="1"/>
              <a:t>int</a:t>
            </a:r>
            <a:r>
              <a:rPr lang="en-US" altLang="ko-KR" sz="2400" dirty="0"/>
              <a:t> n, </a:t>
            </a:r>
            <a:r>
              <a:rPr lang="en-US" altLang="ko-KR" sz="2400" dirty="0" err="1"/>
              <a:t>int</a:t>
            </a:r>
            <a:r>
              <a:rPr lang="en-US" altLang="ko-KR" sz="2400" dirty="0"/>
              <a:t> offset) {</a:t>
            </a:r>
          </a:p>
          <a:p>
            <a:pPr marL="0" indent="0">
              <a:buNone/>
            </a:pPr>
            <a:r>
              <a:rPr lang="en-US" altLang="ko-KR" sz="2400" dirty="0"/>
              <a:t>	unsigned </a:t>
            </a:r>
            <a:r>
              <a:rPr lang="en-US" altLang="ko-KR" sz="2400" dirty="0" err="1"/>
              <a:t>int</a:t>
            </a:r>
            <a:r>
              <a:rPr lang="en-US" altLang="ko-KR" sz="2400" dirty="0"/>
              <a:t> i=</a:t>
            </a:r>
            <a:r>
              <a:rPr lang="en-US" altLang="ko-KR" sz="2400" dirty="0" err="1"/>
              <a:t>blockIdx.x</a:t>
            </a:r>
            <a:r>
              <a:rPr lang="en-US" altLang="ko-KR" sz="2400" dirty="0"/>
              <a:t> * </a:t>
            </a:r>
            <a:r>
              <a:rPr lang="en-US" altLang="ko-KR" sz="2400" dirty="0" err="1"/>
              <a:t>blockDim.x</a:t>
            </a:r>
            <a:r>
              <a:rPr lang="en-US" altLang="ko-KR" sz="2400" dirty="0"/>
              <a:t> + </a:t>
            </a:r>
            <a:r>
              <a:rPr lang="en-US" altLang="ko-KR" sz="2400" dirty="0" err="1"/>
              <a:t>threadIdx.x</a:t>
            </a:r>
            <a:r>
              <a:rPr lang="en-US" altLang="ko-KR" sz="2400" dirty="0"/>
              <a:t>;</a:t>
            </a:r>
          </a:p>
          <a:p>
            <a:pPr marL="0" indent="0">
              <a:buNone/>
            </a:pPr>
            <a:r>
              <a:rPr lang="en-US" altLang="ko-KR" sz="2400" dirty="0"/>
              <a:t>	unsigned </a:t>
            </a:r>
            <a:r>
              <a:rPr lang="en-US" altLang="ko-KR" sz="2400" dirty="0" err="1"/>
              <a:t>int</a:t>
            </a:r>
            <a:r>
              <a:rPr lang="en-US" altLang="ko-KR" sz="2400" dirty="0"/>
              <a:t> k= i + offset;</a:t>
            </a:r>
          </a:p>
          <a:p>
            <a:pPr marL="0" indent="0">
              <a:buNone/>
            </a:pPr>
            <a:r>
              <a:rPr lang="en-US" altLang="ko-KR" sz="2400" dirty="0"/>
              <a:t>	if( k&lt;n) C[i] =A[k] + B[k];</a:t>
            </a:r>
          </a:p>
          <a:p>
            <a:pPr marL="0" indent="0">
              <a:buNone/>
            </a:pPr>
            <a:r>
              <a:rPr lang="en-US" altLang="ko-KR" sz="2400" dirty="0"/>
              <a:t>}</a:t>
            </a:r>
            <a:endParaRPr lang="ko-KR" altLang="en-US" sz="2400" dirty="0"/>
          </a:p>
        </p:txBody>
      </p:sp>
    </p:spTree>
    <p:extLst>
      <p:ext uri="{BB962C8B-B14F-4D97-AF65-F5344CB8AC3E}">
        <p14:creationId xmlns:p14="http://schemas.microsoft.com/office/powerpoint/2010/main" val="118751037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395536" y="332656"/>
            <a:ext cx="8229600" cy="960438"/>
          </a:xfrm>
        </p:spPr>
        <p:txBody>
          <a:bodyPr/>
          <a:lstStyle/>
          <a:p>
            <a:r>
              <a:rPr lang="en-US" altLang="ko-KR" dirty="0"/>
              <a:t>Global Load Efficiency</a:t>
            </a:r>
            <a:br>
              <a:rPr lang="en-US" altLang="ko-KR" dirty="0"/>
            </a:br>
            <a:r>
              <a:rPr lang="en-US" altLang="ko-KR" dirty="0" err="1"/>
              <a:t>gld_efficiency</a:t>
            </a:r>
            <a:endParaRPr lang="ko-KR" altLang="en-US" dirty="0"/>
          </a:p>
        </p:txBody>
      </p:sp>
      <p:sp>
        <p:nvSpPr>
          <p:cNvPr id="3" name="내용 개체 틀 2"/>
          <p:cNvSpPr>
            <a:spLocks noGrp="1"/>
          </p:cNvSpPr>
          <p:nvPr>
            <p:ph idx="1"/>
          </p:nvPr>
        </p:nvSpPr>
        <p:spPr/>
        <p:txBody>
          <a:bodyPr/>
          <a:lstStyle/>
          <a:p>
            <a:pPr marL="0" indent="0">
              <a:buNone/>
            </a:pPr>
            <a:r>
              <a:rPr lang="en-US" altLang="ko-KR" b="1" dirty="0" err="1"/>
              <a:t>gld_efficiency</a:t>
            </a:r>
            <a:r>
              <a:rPr lang="en-US" altLang="ko-KR" b="1" dirty="0"/>
              <a:t> =		</a:t>
            </a:r>
          </a:p>
          <a:p>
            <a:pPr marL="0" indent="0">
              <a:buNone/>
            </a:pPr>
            <a:r>
              <a:rPr lang="en-US" altLang="ko-KR" b="1" dirty="0"/>
              <a:t>(Requested Global Memory Load Throughput)/</a:t>
            </a:r>
          </a:p>
          <a:p>
            <a:pPr marL="0" indent="0">
              <a:buNone/>
            </a:pPr>
            <a:r>
              <a:rPr lang="en-US" altLang="ko-KR" b="1" dirty="0"/>
              <a:t>(Required Global Memory Load Throughput)</a:t>
            </a:r>
          </a:p>
          <a:p>
            <a:pPr marL="0" indent="0">
              <a:buNone/>
            </a:pPr>
            <a:endParaRPr lang="en-US" altLang="ko-KR" b="1" dirty="0"/>
          </a:p>
        </p:txBody>
      </p:sp>
    </p:spTree>
    <p:extLst>
      <p:ext uri="{BB962C8B-B14F-4D97-AF65-F5344CB8AC3E}">
        <p14:creationId xmlns:p14="http://schemas.microsoft.com/office/powerpoint/2010/main" val="280775142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sz="2800" dirty="0"/>
              <a:t>$</a:t>
            </a:r>
            <a:r>
              <a:rPr lang="en-US" altLang="ko-KR" sz="2800" dirty="0" err="1"/>
              <a:t>nvprof</a:t>
            </a:r>
            <a:r>
              <a:rPr lang="en-US" altLang="ko-KR" sz="2800" dirty="0"/>
              <a:t> –metrics </a:t>
            </a:r>
            <a:r>
              <a:rPr lang="en-US" altLang="ko-KR" sz="2800" dirty="0" err="1"/>
              <a:t>gld_transactions</a:t>
            </a:r>
            <a:r>
              <a:rPr lang="en-US" altLang="ko-KR" sz="2800" dirty="0"/>
              <a:t> ./</a:t>
            </a:r>
            <a:r>
              <a:rPr lang="en-US" altLang="ko-KR" sz="2800" dirty="0" err="1"/>
              <a:t>readSegment</a:t>
            </a:r>
            <a:r>
              <a:rPr lang="en-US" altLang="ko-KR" sz="2800" dirty="0"/>
              <a:t> 0</a:t>
            </a:r>
            <a:endParaRPr lang="ko-KR" altLang="en-US" sz="2800" dirty="0"/>
          </a:p>
        </p:txBody>
      </p:sp>
      <p:pic>
        <p:nvPicPr>
          <p:cNvPr id="1027" name="Picture 3" descr="F:\readEfficiency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1988840"/>
            <a:ext cx="7683500" cy="7620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F:\readEfficiency1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1280" y="3284984"/>
            <a:ext cx="7715250" cy="812800"/>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F:\readEfficiency128.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6245" y="5085184"/>
            <a:ext cx="7702551" cy="787400"/>
          </a:xfrm>
          <a:prstGeom prst="rect">
            <a:avLst/>
          </a:prstGeom>
          <a:noFill/>
          <a:extLst>
            <a:ext uri="{909E8E84-426E-40DD-AFC4-6F175D3DCCD1}">
              <a14:hiddenFill xmlns:a14="http://schemas.microsoft.com/office/drawing/2010/main">
                <a:solidFill>
                  <a:srgbClr val="FFFFFF"/>
                </a:solidFill>
              </a14:hiddenFill>
            </a:ext>
          </a:extLst>
        </p:spPr>
      </p:pic>
      <p:sp>
        <p:nvSpPr>
          <p:cNvPr id="5" name="타원 4"/>
          <p:cNvSpPr/>
          <p:nvPr/>
        </p:nvSpPr>
        <p:spPr>
          <a:xfrm>
            <a:off x="2555776" y="1772816"/>
            <a:ext cx="1224136" cy="50405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타원 9"/>
          <p:cNvSpPr/>
          <p:nvPr/>
        </p:nvSpPr>
        <p:spPr>
          <a:xfrm>
            <a:off x="2708176" y="3032956"/>
            <a:ext cx="1224136" cy="50405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타원 10"/>
          <p:cNvSpPr/>
          <p:nvPr/>
        </p:nvSpPr>
        <p:spPr>
          <a:xfrm>
            <a:off x="2815105" y="4833156"/>
            <a:ext cx="1224136" cy="50405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타원 11"/>
          <p:cNvSpPr/>
          <p:nvPr/>
        </p:nvSpPr>
        <p:spPr>
          <a:xfrm>
            <a:off x="7668344" y="2429272"/>
            <a:ext cx="1224136" cy="504056"/>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타원 12"/>
          <p:cNvSpPr/>
          <p:nvPr/>
        </p:nvSpPr>
        <p:spPr>
          <a:xfrm>
            <a:off x="7668344" y="3789040"/>
            <a:ext cx="1224136" cy="504056"/>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타원 13"/>
          <p:cNvSpPr/>
          <p:nvPr/>
        </p:nvSpPr>
        <p:spPr>
          <a:xfrm>
            <a:off x="7668344" y="5478884"/>
            <a:ext cx="1224136" cy="504056"/>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401390602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Global Memory Writes</a:t>
            </a:r>
            <a:endParaRPr lang="ko-KR" altLang="en-US" dirty="0"/>
          </a:p>
        </p:txBody>
      </p:sp>
      <p:sp>
        <p:nvSpPr>
          <p:cNvPr id="3" name="내용 개체 틀 2"/>
          <p:cNvSpPr>
            <a:spLocks noGrp="1"/>
          </p:cNvSpPr>
          <p:nvPr>
            <p:ph idx="1"/>
          </p:nvPr>
        </p:nvSpPr>
        <p:spPr/>
        <p:txBody>
          <a:bodyPr/>
          <a:lstStyle/>
          <a:p>
            <a:r>
              <a:rPr lang="en-US" altLang="ko-KR" dirty="0">
                <a:solidFill>
                  <a:srgbClr val="FF0000"/>
                </a:solidFill>
              </a:rPr>
              <a:t>L1 cache is not used for store operations.</a:t>
            </a:r>
          </a:p>
          <a:p>
            <a:r>
              <a:rPr lang="en-US" altLang="ko-KR" dirty="0"/>
              <a:t>L2 cache is used before being sent to device memory. (global memory)</a:t>
            </a:r>
          </a:p>
          <a:p>
            <a:r>
              <a:rPr lang="en-US" altLang="ko-KR" dirty="0"/>
              <a:t>Store operation is performed at a 32-byte segment granularity.</a:t>
            </a:r>
          </a:p>
          <a:p>
            <a:r>
              <a:rPr lang="en-US" altLang="ko-KR" dirty="0"/>
              <a:t>Memory transactions can be one, two, or four segments at a time!</a:t>
            </a:r>
          </a:p>
          <a:p>
            <a:endParaRPr lang="en-US" altLang="ko-KR" dirty="0"/>
          </a:p>
          <a:p>
            <a:endParaRPr lang="ko-KR" altLang="en-US" dirty="0"/>
          </a:p>
        </p:txBody>
      </p:sp>
    </p:spTree>
    <p:extLst>
      <p:ext uri="{BB962C8B-B14F-4D97-AF65-F5344CB8AC3E}">
        <p14:creationId xmlns:p14="http://schemas.microsoft.com/office/powerpoint/2010/main" val="2089561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Memory Hierarchy</a:t>
            </a:r>
            <a:endParaRPr lang="ko-KR" altLang="en-US" dirty="0"/>
          </a:p>
        </p:txBody>
      </p:sp>
      <p:graphicFrame>
        <p:nvGraphicFramePr>
          <p:cNvPr id="4" name="내용 개체 틀 3"/>
          <p:cNvGraphicFramePr>
            <a:graphicFrameLocks noGrp="1"/>
          </p:cNvGraphicFramePr>
          <p:nvPr>
            <p:ph idx="1"/>
            <p:extLst>
              <p:ext uri="{D42A27DB-BD31-4B8C-83A1-F6EECF244321}">
                <p14:modId xmlns:p14="http://schemas.microsoft.com/office/powerpoint/2010/main" val="4070363087"/>
              </p:ext>
            </p:extLst>
          </p:nvPr>
        </p:nvGraphicFramePr>
        <p:xfrm>
          <a:off x="2771800" y="2276872"/>
          <a:ext cx="3322712" cy="3078342"/>
        </p:xfrm>
        <a:graphic>
          <a:graphicData uri="http://schemas.openxmlformats.org/drawingml/2006/table">
            <a:tbl>
              <a:tblPr firstRow="1" bandRow="1">
                <a:tableStyleId>{5C22544A-7EE6-4342-B048-85BDC9FD1C3A}</a:tableStyleId>
              </a:tblPr>
              <a:tblGrid>
                <a:gridCol w="3322712">
                  <a:extLst>
                    <a:ext uri="{9D8B030D-6E8A-4147-A177-3AD203B41FA5}">
                      <a16:colId xmlns:a16="http://schemas.microsoft.com/office/drawing/2014/main" val="20000"/>
                    </a:ext>
                  </a:extLst>
                </a:gridCol>
              </a:tblGrid>
              <a:tr h="432048">
                <a:tc>
                  <a:txBody>
                    <a:bodyPr/>
                    <a:lstStyle/>
                    <a:p>
                      <a:pPr latinLnBrk="1"/>
                      <a:r>
                        <a:rPr lang="en-US" altLang="ko-KR" dirty="0"/>
                        <a:t>    Registers</a:t>
                      </a:r>
                      <a:endParaRPr lang="ko-KR" altLang="en-US" dirty="0"/>
                    </a:p>
                  </a:txBody>
                  <a:tcPr/>
                </a:tc>
                <a:extLst>
                  <a:ext uri="{0D108BD9-81ED-4DB2-BD59-A6C34878D82A}">
                    <a16:rowId xmlns:a16="http://schemas.microsoft.com/office/drawing/2014/main" val="10000"/>
                  </a:ext>
                </a:extLst>
              </a:tr>
              <a:tr h="486054">
                <a:tc>
                  <a:txBody>
                    <a:bodyPr/>
                    <a:lstStyle/>
                    <a:p>
                      <a:pPr latinLnBrk="1"/>
                      <a:r>
                        <a:rPr lang="en-US" altLang="ko-KR" dirty="0"/>
                        <a:t>  Caches(</a:t>
                      </a:r>
                      <a:r>
                        <a:rPr lang="en-US" altLang="ko-KR" dirty="0" err="1"/>
                        <a:t>Primary,Secondary</a:t>
                      </a:r>
                      <a:r>
                        <a:rPr lang="en-US" altLang="ko-KR" dirty="0"/>
                        <a:t>)</a:t>
                      </a:r>
                      <a:endParaRPr lang="ko-KR" altLang="en-US" dirty="0"/>
                    </a:p>
                  </a:txBody>
                  <a:tcPr/>
                </a:tc>
                <a:extLst>
                  <a:ext uri="{0D108BD9-81ED-4DB2-BD59-A6C34878D82A}">
                    <a16:rowId xmlns:a16="http://schemas.microsoft.com/office/drawing/2014/main" val="10001"/>
                  </a:ext>
                </a:extLst>
              </a:tr>
              <a:tr h="810090">
                <a:tc>
                  <a:txBody>
                    <a:bodyPr/>
                    <a:lstStyle/>
                    <a:p>
                      <a:pPr latinLnBrk="1"/>
                      <a:r>
                        <a:rPr lang="en-US" altLang="ko-KR" dirty="0"/>
                        <a:t>  Main Memory</a:t>
                      </a:r>
                      <a:endParaRPr lang="ko-KR" altLang="en-US" dirty="0"/>
                    </a:p>
                  </a:txBody>
                  <a:tcPr/>
                </a:tc>
                <a:extLst>
                  <a:ext uri="{0D108BD9-81ED-4DB2-BD59-A6C34878D82A}">
                    <a16:rowId xmlns:a16="http://schemas.microsoft.com/office/drawing/2014/main" val="10002"/>
                  </a:ext>
                </a:extLst>
              </a:tr>
              <a:tr h="1350150">
                <a:tc>
                  <a:txBody>
                    <a:bodyPr/>
                    <a:lstStyle/>
                    <a:p>
                      <a:pPr latinLnBrk="1"/>
                      <a:r>
                        <a:rPr lang="en-US" altLang="ko-KR" dirty="0"/>
                        <a:t>  Disk Memory</a:t>
                      </a:r>
                      <a:endParaRPr lang="ko-KR" altLang="en-US" dirty="0"/>
                    </a:p>
                  </a:txBody>
                  <a:tcPr/>
                </a:tc>
                <a:extLst>
                  <a:ext uri="{0D108BD9-81ED-4DB2-BD59-A6C34878D82A}">
                    <a16:rowId xmlns:a16="http://schemas.microsoft.com/office/drawing/2014/main" val="10003"/>
                  </a:ext>
                </a:extLst>
              </a:tr>
            </a:tbl>
          </a:graphicData>
        </a:graphic>
      </p:graphicFrame>
      <p:sp>
        <p:nvSpPr>
          <p:cNvPr id="5" name="TextBox 4"/>
          <p:cNvSpPr txBox="1"/>
          <p:nvPr/>
        </p:nvSpPr>
        <p:spPr>
          <a:xfrm>
            <a:off x="1043608" y="2276872"/>
            <a:ext cx="1512168" cy="369332"/>
          </a:xfrm>
          <a:prstGeom prst="rect">
            <a:avLst/>
          </a:prstGeom>
          <a:noFill/>
        </p:spPr>
        <p:txBody>
          <a:bodyPr wrap="square" rtlCol="0">
            <a:spAutoFit/>
          </a:bodyPr>
          <a:lstStyle/>
          <a:p>
            <a:r>
              <a:rPr lang="en-US" altLang="ko-KR" dirty="0">
                <a:latin typeface="+mn-lt"/>
              </a:rPr>
              <a:t>Fastest(~2ns)</a:t>
            </a:r>
            <a:endParaRPr lang="ko-KR" altLang="en-US" dirty="0">
              <a:latin typeface="+mn-lt"/>
            </a:endParaRPr>
          </a:p>
        </p:txBody>
      </p:sp>
      <p:sp>
        <p:nvSpPr>
          <p:cNvPr id="6" name="TextBox 5"/>
          <p:cNvSpPr txBox="1"/>
          <p:nvPr/>
        </p:nvSpPr>
        <p:spPr>
          <a:xfrm>
            <a:off x="1259632" y="4509120"/>
            <a:ext cx="1368152" cy="646331"/>
          </a:xfrm>
          <a:prstGeom prst="rect">
            <a:avLst/>
          </a:prstGeom>
          <a:noFill/>
        </p:spPr>
        <p:txBody>
          <a:bodyPr wrap="square" rtlCol="0">
            <a:spAutoFit/>
          </a:bodyPr>
          <a:lstStyle/>
          <a:p>
            <a:r>
              <a:rPr lang="en-US" altLang="ko-KR" dirty="0">
                <a:latin typeface="+mn-lt"/>
              </a:rPr>
              <a:t>Slowest( 1~6ms)</a:t>
            </a:r>
            <a:endParaRPr lang="ko-KR" altLang="en-US" dirty="0">
              <a:latin typeface="+mn-lt"/>
            </a:endParaRPr>
          </a:p>
        </p:txBody>
      </p:sp>
      <p:sp>
        <p:nvSpPr>
          <p:cNvPr id="7" name="TextBox 6"/>
          <p:cNvSpPr txBox="1"/>
          <p:nvPr/>
        </p:nvSpPr>
        <p:spPr>
          <a:xfrm>
            <a:off x="6444208" y="2276872"/>
            <a:ext cx="1368152" cy="369332"/>
          </a:xfrm>
          <a:prstGeom prst="rect">
            <a:avLst/>
          </a:prstGeom>
          <a:noFill/>
        </p:spPr>
        <p:txBody>
          <a:bodyPr wrap="square" rtlCol="0">
            <a:spAutoFit/>
          </a:bodyPr>
          <a:lstStyle/>
          <a:p>
            <a:r>
              <a:rPr lang="en-US" altLang="ko-KR" dirty="0">
                <a:latin typeface="+mn-lt"/>
              </a:rPr>
              <a:t>smallest</a:t>
            </a:r>
            <a:endParaRPr lang="ko-KR" altLang="en-US" dirty="0">
              <a:latin typeface="+mn-lt"/>
            </a:endParaRPr>
          </a:p>
        </p:txBody>
      </p:sp>
      <p:sp>
        <p:nvSpPr>
          <p:cNvPr id="8" name="TextBox 7"/>
          <p:cNvSpPr txBox="1"/>
          <p:nvPr/>
        </p:nvSpPr>
        <p:spPr>
          <a:xfrm>
            <a:off x="6444208" y="4437112"/>
            <a:ext cx="1584176" cy="369332"/>
          </a:xfrm>
          <a:prstGeom prst="rect">
            <a:avLst/>
          </a:prstGeom>
          <a:noFill/>
        </p:spPr>
        <p:txBody>
          <a:bodyPr wrap="square" rtlCol="0">
            <a:spAutoFit/>
          </a:bodyPr>
          <a:lstStyle/>
          <a:p>
            <a:r>
              <a:rPr lang="en-US" altLang="ko-KR" dirty="0">
                <a:latin typeface="+mn-lt"/>
              </a:rPr>
              <a:t>biggest</a:t>
            </a:r>
            <a:endParaRPr lang="ko-KR" altLang="en-US" dirty="0">
              <a:latin typeface="+mn-lt"/>
            </a:endParaRPr>
          </a:p>
        </p:txBody>
      </p:sp>
      <p:sp>
        <p:nvSpPr>
          <p:cNvPr id="9" name="TextBox 8"/>
          <p:cNvSpPr txBox="1"/>
          <p:nvPr/>
        </p:nvSpPr>
        <p:spPr>
          <a:xfrm>
            <a:off x="1331640" y="1916832"/>
            <a:ext cx="1152128" cy="400110"/>
          </a:xfrm>
          <a:prstGeom prst="rect">
            <a:avLst/>
          </a:prstGeom>
          <a:noFill/>
        </p:spPr>
        <p:txBody>
          <a:bodyPr wrap="square" rtlCol="0">
            <a:spAutoFit/>
          </a:bodyPr>
          <a:lstStyle/>
          <a:p>
            <a:r>
              <a:rPr lang="en-US" altLang="ko-KR" sz="2000" dirty="0">
                <a:latin typeface="+mn-lt"/>
              </a:rPr>
              <a:t>Speed</a:t>
            </a:r>
            <a:endParaRPr lang="ko-KR" altLang="en-US" sz="2000" dirty="0">
              <a:latin typeface="+mn-lt"/>
            </a:endParaRPr>
          </a:p>
        </p:txBody>
      </p:sp>
      <p:sp>
        <p:nvSpPr>
          <p:cNvPr id="10" name="TextBox 9"/>
          <p:cNvSpPr txBox="1"/>
          <p:nvPr/>
        </p:nvSpPr>
        <p:spPr>
          <a:xfrm>
            <a:off x="6300192" y="1916832"/>
            <a:ext cx="1224136" cy="400110"/>
          </a:xfrm>
          <a:prstGeom prst="rect">
            <a:avLst/>
          </a:prstGeom>
          <a:noFill/>
        </p:spPr>
        <p:txBody>
          <a:bodyPr wrap="square" rtlCol="0">
            <a:spAutoFit/>
          </a:bodyPr>
          <a:lstStyle/>
          <a:p>
            <a:r>
              <a:rPr lang="en-US" altLang="ko-KR" sz="2000" dirty="0">
                <a:latin typeface="+mn-lt"/>
              </a:rPr>
              <a:t>Size</a:t>
            </a:r>
            <a:endParaRPr lang="ko-KR" altLang="en-US" sz="2000" dirty="0">
              <a:latin typeface="+mn-lt"/>
            </a:endParaRPr>
          </a:p>
        </p:txBody>
      </p:sp>
      <p:sp>
        <p:nvSpPr>
          <p:cNvPr id="11" name="TextBox 10"/>
          <p:cNvSpPr txBox="1"/>
          <p:nvPr/>
        </p:nvSpPr>
        <p:spPr>
          <a:xfrm>
            <a:off x="1043608" y="2780928"/>
            <a:ext cx="1584176" cy="369332"/>
          </a:xfrm>
          <a:prstGeom prst="rect">
            <a:avLst/>
          </a:prstGeom>
          <a:noFill/>
        </p:spPr>
        <p:txBody>
          <a:bodyPr wrap="square" rtlCol="0">
            <a:spAutoFit/>
          </a:bodyPr>
          <a:lstStyle/>
          <a:p>
            <a:r>
              <a:rPr lang="en-US" altLang="ko-KR" dirty="0">
                <a:latin typeface="+mn-lt"/>
              </a:rPr>
              <a:t>(~4ns, ~30ns)</a:t>
            </a:r>
            <a:endParaRPr lang="ko-KR" altLang="en-US" dirty="0">
              <a:latin typeface="+mn-lt"/>
            </a:endParaRPr>
          </a:p>
        </p:txBody>
      </p:sp>
      <p:sp>
        <p:nvSpPr>
          <p:cNvPr id="12" name="TextBox 11"/>
          <p:cNvSpPr txBox="1"/>
          <p:nvPr/>
        </p:nvSpPr>
        <p:spPr>
          <a:xfrm>
            <a:off x="1115616" y="3501008"/>
            <a:ext cx="1440160" cy="369332"/>
          </a:xfrm>
          <a:prstGeom prst="rect">
            <a:avLst/>
          </a:prstGeom>
          <a:noFill/>
        </p:spPr>
        <p:txBody>
          <a:bodyPr wrap="square" rtlCol="0">
            <a:spAutoFit/>
          </a:bodyPr>
          <a:lstStyle/>
          <a:p>
            <a:r>
              <a:rPr lang="en-US" altLang="ko-KR" dirty="0">
                <a:latin typeface="+mn-lt"/>
              </a:rPr>
              <a:t>~220ns</a:t>
            </a:r>
            <a:endParaRPr lang="ko-KR" altLang="en-US" dirty="0">
              <a:latin typeface="+mn-lt"/>
            </a:endParaRPr>
          </a:p>
        </p:txBody>
      </p:sp>
    </p:spTree>
    <p:extLst>
      <p:ext uri="{BB962C8B-B14F-4D97-AF65-F5344CB8AC3E}">
        <p14:creationId xmlns:p14="http://schemas.microsoft.com/office/powerpoint/2010/main" val="50876069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Global Memory Writes</a:t>
            </a:r>
            <a:endParaRPr lang="ko-KR" altLang="en-US" dirty="0"/>
          </a:p>
        </p:txBody>
      </p:sp>
      <p:pic>
        <p:nvPicPr>
          <p:cNvPr id="6" name="그림 5"/>
          <p:cNvPicPr>
            <a:picLocks noChangeAspect="1"/>
          </p:cNvPicPr>
          <p:nvPr/>
        </p:nvPicPr>
        <p:blipFill rotWithShape="1">
          <a:blip r:embed="rId2"/>
          <a:srcRect l="10626" t="32389" r="57875" b="12264"/>
          <a:stretch/>
        </p:blipFill>
        <p:spPr>
          <a:xfrm>
            <a:off x="755576" y="1988840"/>
            <a:ext cx="7724490" cy="4248472"/>
          </a:xfrm>
          <a:prstGeom prst="rect">
            <a:avLst/>
          </a:prstGeom>
        </p:spPr>
      </p:pic>
    </p:spTree>
    <p:extLst>
      <p:ext uri="{BB962C8B-B14F-4D97-AF65-F5344CB8AC3E}">
        <p14:creationId xmlns:p14="http://schemas.microsoft.com/office/powerpoint/2010/main" val="231888187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Global Memory Writes</a:t>
            </a:r>
            <a:endParaRPr lang="ko-KR" altLang="en-US" dirty="0"/>
          </a:p>
        </p:txBody>
      </p:sp>
      <p:pic>
        <p:nvPicPr>
          <p:cNvPr id="3" name="그림 2"/>
          <p:cNvPicPr>
            <a:picLocks noChangeAspect="1"/>
          </p:cNvPicPr>
          <p:nvPr/>
        </p:nvPicPr>
        <p:blipFill rotWithShape="1">
          <a:blip r:embed="rId2"/>
          <a:srcRect l="9450" t="32704" r="59838" b="39623"/>
          <a:stretch/>
        </p:blipFill>
        <p:spPr>
          <a:xfrm>
            <a:off x="359537" y="2780928"/>
            <a:ext cx="8424925" cy="2376264"/>
          </a:xfrm>
          <a:prstGeom prst="rect">
            <a:avLst/>
          </a:prstGeom>
        </p:spPr>
      </p:pic>
    </p:spTree>
    <p:extLst>
      <p:ext uri="{BB962C8B-B14F-4D97-AF65-F5344CB8AC3E}">
        <p14:creationId xmlns:p14="http://schemas.microsoft.com/office/powerpoint/2010/main" val="65365637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err="1"/>
              <a:t>gst_efficiency</a:t>
            </a:r>
            <a:endParaRPr lang="ko-KR" altLang="en-US" dirty="0"/>
          </a:p>
        </p:txBody>
      </p:sp>
      <p:sp>
        <p:nvSpPr>
          <p:cNvPr id="3" name="내용 개체 틀 2"/>
          <p:cNvSpPr>
            <a:spLocks noGrp="1"/>
          </p:cNvSpPr>
          <p:nvPr>
            <p:ph idx="1"/>
          </p:nvPr>
        </p:nvSpPr>
        <p:spPr/>
        <p:txBody>
          <a:bodyPr/>
          <a:lstStyle/>
          <a:p>
            <a:pPr marL="0" indent="0">
              <a:buNone/>
            </a:pPr>
            <a:r>
              <a:rPr lang="en-US" altLang="ko-KR" sz="2800" dirty="0" err="1"/>
              <a:t>gst_efficiency</a:t>
            </a:r>
            <a:r>
              <a:rPr lang="en-US" altLang="ko-KR" sz="2800" dirty="0"/>
              <a:t>: global store </a:t>
            </a:r>
            <a:r>
              <a:rPr lang="en-US" altLang="ko-KR" sz="2800" dirty="0" err="1"/>
              <a:t>effriciency</a:t>
            </a:r>
            <a:r>
              <a:rPr lang="en-US" altLang="ko-KR" sz="2800" dirty="0"/>
              <a:t>.</a:t>
            </a:r>
          </a:p>
          <a:p>
            <a:pPr marL="0" indent="0">
              <a:buNone/>
            </a:pPr>
            <a:r>
              <a:rPr lang="en-US" altLang="ko-KR" sz="1800" dirty="0"/>
              <a:t>--global__ void </a:t>
            </a:r>
            <a:r>
              <a:rPr lang="en-US" altLang="ko-KR" sz="1800" dirty="0" err="1"/>
              <a:t>writeOffset</a:t>
            </a:r>
            <a:r>
              <a:rPr lang="en-US" altLang="ko-KR" sz="1800" dirty="0"/>
              <a:t>(float *A, float *B, float *C, </a:t>
            </a:r>
            <a:r>
              <a:rPr lang="en-US" altLang="ko-KR" sz="1800" dirty="0" err="1"/>
              <a:t>const</a:t>
            </a:r>
            <a:r>
              <a:rPr lang="en-US" altLang="ko-KR" sz="1800" dirty="0"/>
              <a:t> </a:t>
            </a:r>
            <a:r>
              <a:rPr lang="en-US" altLang="ko-KR" sz="1800" dirty="0" err="1"/>
              <a:t>int</a:t>
            </a:r>
            <a:r>
              <a:rPr lang="en-US" altLang="ko-KR" sz="1800" dirty="0"/>
              <a:t> n, </a:t>
            </a:r>
            <a:r>
              <a:rPr lang="en-US" altLang="ko-KR" sz="1800" dirty="0" err="1"/>
              <a:t>int</a:t>
            </a:r>
            <a:r>
              <a:rPr lang="en-US" altLang="ko-KR" sz="1800" dirty="0"/>
              <a:t> offset){</a:t>
            </a:r>
          </a:p>
          <a:p>
            <a:pPr marL="0" indent="0">
              <a:buNone/>
            </a:pPr>
            <a:r>
              <a:rPr lang="en-US" altLang="ko-KR" sz="1800" dirty="0"/>
              <a:t>	unsigned </a:t>
            </a:r>
            <a:r>
              <a:rPr lang="en-US" altLang="ko-KR" sz="1800" dirty="0" err="1"/>
              <a:t>int</a:t>
            </a:r>
            <a:r>
              <a:rPr lang="en-US" altLang="ko-KR" sz="1800" dirty="0"/>
              <a:t> </a:t>
            </a:r>
            <a:r>
              <a:rPr lang="en-US" altLang="ko-KR" sz="1800" dirty="0" err="1"/>
              <a:t>i</a:t>
            </a:r>
            <a:r>
              <a:rPr lang="en-US" altLang="ko-KR" sz="1800" dirty="0"/>
              <a:t>=</a:t>
            </a:r>
            <a:r>
              <a:rPr lang="en-US" altLang="ko-KR" sz="1800" dirty="0" err="1"/>
              <a:t>blockIdx.x</a:t>
            </a:r>
            <a:r>
              <a:rPr lang="en-US" altLang="ko-KR" sz="1800" dirty="0"/>
              <a:t> * </a:t>
            </a:r>
            <a:r>
              <a:rPr lang="en-US" altLang="ko-KR" sz="1800" dirty="0" err="1"/>
              <a:t>blockDim.x</a:t>
            </a:r>
            <a:r>
              <a:rPr lang="en-US" altLang="ko-KR" sz="1800" dirty="0"/>
              <a:t> + </a:t>
            </a:r>
            <a:r>
              <a:rPr lang="en-US" altLang="ko-KR" sz="1800" dirty="0" err="1"/>
              <a:t>threadIdx.x</a:t>
            </a:r>
            <a:r>
              <a:rPr lang="en-US" altLang="ko-KR" sz="1800" dirty="0"/>
              <a:t>;</a:t>
            </a:r>
          </a:p>
          <a:p>
            <a:pPr marL="0" indent="0">
              <a:buNone/>
            </a:pPr>
            <a:r>
              <a:rPr lang="en-US" altLang="ko-KR" sz="1800" dirty="0"/>
              <a:t>	unsigned </a:t>
            </a:r>
            <a:r>
              <a:rPr lang="en-US" altLang="ko-KR" sz="1800" dirty="0" err="1"/>
              <a:t>int</a:t>
            </a:r>
            <a:r>
              <a:rPr lang="en-US" altLang="ko-KR" sz="1800" dirty="0"/>
              <a:t> k=</a:t>
            </a:r>
            <a:r>
              <a:rPr lang="en-US" altLang="ko-KR" sz="1800" dirty="0" err="1"/>
              <a:t>i+</a:t>
            </a:r>
            <a:r>
              <a:rPr lang="en-US" altLang="ko-KR" sz="1800" dirty="0" err="1">
                <a:solidFill>
                  <a:srgbClr val="FF0000"/>
                </a:solidFill>
              </a:rPr>
              <a:t>offset</a:t>
            </a:r>
            <a:r>
              <a:rPr lang="en-US" altLang="ko-KR" sz="1800" dirty="0">
                <a:solidFill>
                  <a:srgbClr val="FF0000"/>
                </a:solidFill>
              </a:rPr>
              <a:t>;</a:t>
            </a:r>
          </a:p>
          <a:p>
            <a:pPr marL="0" indent="0">
              <a:buNone/>
            </a:pPr>
            <a:r>
              <a:rPr lang="en-US" altLang="ko-KR" sz="1800" dirty="0">
                <a:solidFill>
                  <a:srgbClr val="FF0000"/>
                </a:solidFill>
              </a:rPr>
              <a:t>	if(k&lt;n) C[k]=A[</a:t>
            </a:r>
            <a:r>
              <a:rPr lang="en-US" altLang="ko-KR" sz="1800" dirty="0" err="1">
                <a:solidFill>
                  <a:srgbClr val="FF0000"/>
                </a:solidFill>
              </a:rPr>
              <a:t>i</a:t>
            </a:r>
            <a:r>
              <a:rPr lang="en-US" altLang="ko-KR" sz="1800" dirty="0">
                <a:solidFill>
                  <a:srgbClr val="FF0000"/>
                </a:solidFill>
              </a:rPr>
              <a:t>] + B[</a:t>
            </a:r>
            <a:r>
              <a:rPr lang="en-US" altLang="ko-KR" sz="1800" dirty="0" err="1">
                <a:solidFill>
                  <a:srgbClr val="FF0000"/>
                </a:solidFill>
              </a:rPr>
              <a:t>i</a:t>
            </a:r>
            <a:r>
              <a:rPr lang="en-US" altLang="ko-KR" sz="1800" dirty="0">
                <a:solidFill>
                  <a:srgbClr val="FF0000"/>
                </a:solidFill>
              </a:rPr>
              <a:t>];</a:t>
            </a:r>
          </a:p>
          <a:p>
            <a:pPr marL="0" indent="0">
              <a:buNone/>
            </a:pPr>
            <a:r>
              <a:rPr lang="en-US" altLang="ko-KR" sz="1800" dirty="0"/>
              <a:t>}</a:t>
            </a:r>
          </a:p>
          <a:p>
            <a:pPr marL="0" indent="0">
              <a:buNone/>
            </a:pPr>
            <a:endParaRPr lang="en-US" altLang="ko-KR" sz="2800" dirty="0"/>
          </a:p>
          <a:p>
            <a:pPr marL="0" indent="0">
              <a:buNone/>
            </a:pPr>
            <a:r>
              <a:rPr lang="en-US" altLang="ko-KR" sz="2800" dirty="0"/>
              <a:t>$</a:t>
            </a:r>
            <a:r>
              <a:rPr lang="en-US" altLang="ko-KR" sz="2800" dirty="0" err="1"/>
              <a:t>nvprof</a:t>
            </a:r>
            <a:r>
              <a:rPr lang="en-US" altLang="ko-KR" sz="2800" dirty="0"/>
              <a:t> --metrics </a:t>
            </a:r>
            <a:r>
              <a:rPr lang="en-US" altLang="ko-KR" sz="2800" dirty="0" err="1"/>
              <a:t>gst_efficiency</a:t>
            </a:r>
            <a:r>
              <a:rPr lang="en-US" altLang="ko-KR" sz="2800" dirty="0"/>
              <a:t>  --metrics </a:t>
            </a:r>
            <a:r>
              <a:rPr lang="en-US" altLang="ko-KR" sz="2800" dirty="0" err="1"/>
              <a:t>gld_efficiency</a:t>
            </a:r>
            <a:r>
              <a:rPr lang="ko-KR" altLang="en-US" sz="2800" dirty="0"/>
              <a:t> </a:t>
            </a:r>
            <a:r>
              <a:rPr lang="en-US" altLang="ko-KR" sz="2800" dirty="0"/>
              <a:t>./</a:t>
            </a:r>
            <a:r>
              <a:rPr lang="en-US" altLang="ko-KR" sz="2800" dirty="0" err="1"/>
              <a:t>writeSegment</a:t>
            </a:r>
            <a:r>
              <a:rPr lang="en-US" altLang="ko-KR" sz="2800" dirty="0"/>
              <a:t> 11</a:t>
            </a:r>
            <a:endParaRPr lang="ko-KR" altLang="en-US" sz="2800" dirty="0"/>
          </a:p>
        </p:txBody>
      </p:sp>
      <p:sp>
        <p:nvSpPr>
          <p:cNvPr id="4" name="타원 3"/>
          <p:cNvSpPr/>
          <p:nvPr/>
        </p:nvSpPr>
        <p:spPr>
          <a:xfrm>
            <a:off x="2699792" y="4797152"/>
            <a:ext cx="792088" cy="1008112"/>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6" name="직선 화살표 연결선 5"/>
          <p:cNvCxnSpPr/>
          <p:nvPr/>
        </p:nvCxnSpPr>
        <p:spPr>
          <a:xfrm flipH="1" flipV="1">
            <a:off x="3491880" y="5475187"/>
            <a:ext cx="792088" cy="87572"/>
          </a:xfrm>
          <a:prstGeom prst="straightConnector1">
            <a:avLst/>
          </a:prstGeom>
          <a:ln>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4211960" y="5334307"/>
            <a:ext cx="2448272" cy="369332"/>
          </a:xfrm>
          <a:prstGeom prst="rect">
            <a:avLst/>
          </a:prstGeom>
          <a:noFill/>
        </p:spPr>
        <p:txBody>
          <a:bodyPr wrap="square" rtlCol="0">
            <a:spAutoFit/>
          </a:bodyPr>
          <a:lstStyle/>
          <a:p>
            <a:r>
              <a:rPr lang="en-US" altLang="ko-KR" dirty="0">
                <a:latin typeface="+mn-lt"/>
              </a:rPr>
              <a:t>offset value</a:t>
            </a:r>
            <a:endParaRPr lang="ko-KR" altLang="en-US" dirty="0">
              <a:latin typeface="+mn-lt"/>
            </a:endParaRPr>
          </a:p>
        </p:txBody>
      </p:sp>
    </p:spTree>
    <p:extLst>
      <p:ext uri="{BB962C8B-B14F-4D97-AF65-F5344CB8AC3E}">
        <p14:creationId xmlns:p14="http://schemas.microsoft.com/office/powerpoint/2010/main" val="388761970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Global Memory Writes</a:t>
            </a:r>
            <a:endParaRPr lang="ko-KR" altLang="en-US" dirty="0"/>
          </a:p>
        </p:txBody>
      </p:sp>
      <p:sp>
        <p:nvSpPr>
          <p:cNvPr id="7" name="직사각형 6"/>
          <p:cNvSpPr/>
          <p:nvPr/>
        </p:nvSpPr>
        <p:spPr>
          <a:xfrm>
            <a:off x="284607" y="3139831"/>
            <a:ext cx="8640960" cy="792088"/>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aphicFrame>
        <p:nvGraphicFramePr>
          <p:cNvPr id="11" name="내용 개체 틀 10"/>
          <p:cNvGraphicFramePr>
            <a:graphicFrameLocks noGrp="1"/>
          </p:cNvGraphicFramePr>
          <p:nvPr>
            <p:ph idx="1"/>
            <p:extLst>
              <p:ext uri="{D42A27DB-BD31-4B8C-83A1-F6EECF244321}">
                <p14:modId xmlns:p14="http://schemas.microsoft.com/office/powerpoint/2010/main" val="3828620755"/>
              </p:ext>
            </p:extLst>
          </p:nvPr>
        </p:nvGraphicFramePr>
        <p:xfrm>
          <a:off x="1239520" y="2132856"/>
          <a:ext cx="6664960" cy="365760"/>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20000"/>
                    </a:ext>
                  </a:extLst>
                </a:gridCol>
                <a:gridCol w="208280">
                  <a:extLst>
                    <a:ext uri="{9D8B030D-6E8A-4147-A177-3AD203B41FA5}">
                      <a16:colId xmlns:a16="http://schemas.microsoft.com/office/drawing/2014/main" val="20001"/>
                    </a:ext>
                  </a:extLst>
                </a:gridCol>
                <a:gridCol w="208280">
                  <a:extLst>
                    <a:ext uri="{9D8B030D-6E8A-4147-A177-3AD203B41FA5}">
                      <a16:colId xmlns:a16="http://schemas.microsoft.com/office/drawing/2014/main" val="20002"/>
                    </a:ext>
                  </a:extLst>
                </a:gridCol>
                <a:gridCol w="208280">
                  <a:extLst>
                    <a:ext uri="{9D8B030D-6E8A-4147-A177-3AD203B41FA5}">
                      <a16:colId xmlns:a16="http://schemas.microsoft.com/office/drawing/2014/main" val="20003"/>
                    </a:ext>
                  </a:extLst>
                </a:gridCol>
                <a:gridCol w="208280">
                  <a:extLst>
                    <a:ext uri="{9D8B030D-6E8A-4147-A177-3AD203B41FA5}">
                      <a16:colId xmlns:a16="http://schemas.microsoft.com/office/drawing/2014/main" val="20004"/>
                    </a:ext>
                  </a:extLst>
                </a:gridCol>
                <a:gridCol w="208280">
                  <a:extLst>
                    <a:ext uri="{9D8B030D-6E8A-4147-A177-3AD203B41FA5}">
                      <a16:colId xmlns:a16="http://schemas.microsoft.com/office/drawing/2014/main" val="20005"/>
                    </a:ext>
                  </a:extLst>
                </a:gridCol>
                <a:gridCol w="208280">
                  <a:extLst>
                    <a:ext uri="{9D8B030D-6E8A-4147-A177-3AD203B41FA5}">
                      <a16:colId xmlns:a16="http://schemas.microsoft.com/office/drawing/2014/main" val="20006"/>
                    </a:ext>
                  </a:extLst>
                </a:gridCol>
                <a:gridCol w="208280">
                  <a:extLst>
                    <a:ext uri="{9D8B030D-6E8A-4147-A177-3AD203B41FA5}">
                      <a16:colId xmlns:a16="http://schemas.microsoft.com/office/drawing/2014/main" val="20007"/>
                    </a:ext>
                  </a:extLst>
                </a:gridCol>
                <a:gridCol w="208280">
                  <a:extLst>
                    <a:ext uri="{9D8B030D-6E8A-4147-A177-3AD203B41FA5}">
                      <a16:colId xmlns:a16="http://schemas.microsoft.com/office/drawing/2014/main" val="20008"/>
                    </a:ext>
                  </a:extLst>
                </a:gridCol>
                <a:gridCol w="208280">
                  <a:extLst>
                    <a:ext uri="{9D8B030D-6E8A-4147-A177-3AD203B41FA5}">
                      <a16:colId xmlns:a16="http://schemas.microsoft.com/office/drawing/2014/main" val="20009"/>
                    </a:ext>
                  </a:extLst>
                </a:gridCol>
                <a:gridCol w="208280">
                  <a:extLst>
                    <a:ext uri="{9D8B030D-6E8A-4147-A177-3AD203B41FA5}">
                      <a16:colId xmlns:a16="http://schemas.microsoft.com/office/drawing/2014/main" val="20010"/>
                    </a:ext>
                  </a:extLst>
                </a:gridCol>
                <a:gridCol w="208280">
                  <a:extLst>
                    <a:ext uri="{9D8B030D-6E8A-4147-A177-3AD203B41FA5}">
                      <a16:colId xmlns:a16="http://schemas.microsoft.com/office/drawing/2014/main" val="20011"/>
                    </a:ext>
                  </a:extLst>
                </a:gridCol>
                <a:gridCol w="208280">
                  <a:extLst>
                    <a:ext uri="{9D8B030D-6E8A-4147-A177-3AD203B41FA5}">
                      <a16:colId xmlns:a16="http://schemas.microsoft.com/office/drawing/2014/main" val="20012"/>
                    </a:ext>
                  </a:extLst>
                </a:gridCol>
                <a:gridCol w="208280">
                  <a:extLst>
                    <a:ext uri="{9D8B030D-6E8A-4147-A177-3AD203B41FA5}">
                      <a16:colId xmlns:a16="http://schemas.microsoft.com/office/drawing/2014/main" val="20013"/>
                    </a:ext>
                  </a:extLst>
                </a:gridCol>
                <a:gridCol w="208280">
                  <a:extLst>
                    <a:ext uri="{9D8B030D-6E8A-4147-A177-3AD203B41FA5}">
                      <a16:colId xmlns:a16="http://schemas.microsoft.com/office/drawing/2014/main" val="20014"/>
                    </a:ext>
                  </a:extLst>
                </a:gridCol>
                <a:gridCol w="208280">
                  <a:extLst>
                    <a:ext uri="{9D8B030D-6E8A-4147-A177-3AD203B41FA5}">
                      <a16:colId xmlns:a16="http://schemas.microsoft.com/office/drawing/2014/main" val="20015"/>
                    </a:ext>
                  </a:extLst>
                </a:gridCol>
                <a:gridCol w="208280">
                  <a:extLst>
                    <a:ext uri="{9D8B030D-6E8A-4147-A177-3AD203B41FA5}">
                      <a16:colId xmlns:a16="http://schemas.microsoft.com/office/drawing/2014/main" val="20016"/>
                    </a:ext>
                  </a:extLst>
                </a:gridCol>
                <a:gridCol w="208280">
                  <a:extLst>
                    <a:ext uri="{9D8B030D-6E8A-4147-A177-3AD203B41FA5}">
                      <a16:colId xmlns:a16="http://schemas.microsoft.com/office/drawing/2014/main" val="20017"/>
                    </a:ext>
                  </a:extLst>
                </a:gridCol>
                <a:gridCol w="208280">
                  <a:extLst>
                    <a:ext uri="{9D8B030D-6E8A-4147-A177-3AD203B41FA5}">
                      <a16:colId xmlns:a16="http://schemas.microsoft.com/office/drawing/2014/main" val="20018"/>
                    </a:ext>
                  </a:extLst>
                </a:gridCol>
                <a:gridCol w="208280">
                  <a:extLst>
                    <a:ext uri="{9D8B030D-6E8A-4147-A177-3AD203B41FA5}">
                      <a16:colId xmlns:a16="http://schemas.microsoft.com/office/drawing/2014/main" val="20019"/>
                    </a:ext>
                  </a:extLst>
                </a:gridCol>
                <a:gridCol w="208280">
                  <a:extLst>
                    <a:ext uri="{9D8B030D-6E8A-4147-A177-3AD203B41FA5}">
                      <a16:colId xmlns:a16="http://schemas.microsoft.com/office/drawing/2014/main" val="20020"/>
                    </a:ext>
                  </a:extLst>
                </a:gridCol>
                <a:gridCol w="208280">
                  <a:extLst>
                    <a:ext uri="{9D8B030D-6E8A-4147-A177-3AD203B41FA5}">
                      <a16:colId xmlns:a16="http://schemas.microsoft.com/office/drawing/2014/main" val="20021"/>
                    </a:ext>
                  </a:extLst>
                </a:gridCol>
                <a:gridCol w="208280">
                  <a:extLst>
                    <a:ext uri="{9D8B030D-6E8A-4147-A177-3AD203B41FA5}">
                      <a16:colId xmlns:a16="http://schemas.microsoft.com/office/drawing/2014/main" val="20022"/>
                    </a:ext>
                  </a:extLst>
                </a:gridCol>
                <a:gridCol w="208280">
                  <a:extLst>
                    <a:ext uri="{9D8B030D-6E8A-4147-A177-3AD203B41FA5}">
                      <a16:colId xmlns:a16="http://schemas.microsoft.com/office/drawing/2014/main" val="20023"/>
                    </a:ext>
                  </a:extLst>
                </a:gridCol>
                <a:gridCol w="208280">
                  <a:extLst>
                    <a:ext uri="{9D8B030D-6E8A-4147-A177-3AD203B41FA5}">
                      <a16:colId xmlns:a16="http://schemas.microsoft.com/office/drawing/2014/main" val="20024"/>
                    </a:ext>
                  </a:extLst>
                </a:gridCol>
                <a:gridCol w="208280">
                  <a:extLst>
                    <a:ext uri="{9D8B030D-6E8A-4147-A177-3AD203B41FA5}">
                      <a16:colId xmlns:a16="http://schemas.microsoft.com/office/drawing/2014/main" val="20025"/>
                    </a:ext>
                  </a:extLst>
                </a:gridCol>
                <a:gridCol w="208280">
                  <a:extLst>
                    <a:ext uri="{9D8B030D-6E8A-4147-A177-3AD203B41FA5}">
                      <a16:colId xmlns:a16="http://schemas.microsoft.com/office/drawing/2014/main" val="20026"/>
                    </a:ext>
                  </a:extLst>
                </a:gridCol>
                <a:gridCol w="208280">
                  <a:extLst>
                    <a:ext uri="{9D8B030D-6E8A-4147-A177-3AD203B41FA5}">
                      <a16:colId xmlns:a16="http://schemas.microsoft.com/office/drawing/2014/main" val="20027"/>
                    </a:ext>
                  </a:extLst>
                </a:gridCol>
                <a:gridCol w="208280">
                  <a:extLst>
                    <a:ext uri="{9D8B030D-6E8A-4147-A177-3AD203B41FA5}">
                      <a16:colId xmlns:a16="http://schemas.microsoft.com/office/drawing/2014/main" val="20028"/>
                    </a:ext>
                  </a:extLst>
                </a:gridCol>
                <a:gridCol w="208280">
                  <a:extLst>
                    <a:ext uri="{9D8B030D-6E8A-4147-A177-3AD203B41FA5}">
                      <a16:colId xmlns:a16="http://schemas.microsoft.com/office/drawing/2014/main" val="20029"/>
                    </a:ext>
                  </a:extLst>
                </a:gridCol>
                <a:gridCol w="208280">
                  <a:extLst>
                    <a:ext uri="{9D8B030D-6E8A-4147-A177-3AD203B41FA5}">
                      <a16:colId xmlns:a16="http://schemas.microsoft.com/office/drawing/2014/main" val="20030"/>
                    </a:ext>
                  </a:extLst>
                </a:gridCol>
                <a:gridCol w="208280">
                  <a:extLst>
                    <a:ext uri="{9D8B030D-6E8A-4147-A177-3AD203B41FA5}">
                      <a16:colId xmlns:a16="http://schemas.microsoft.com/office/drawing/2014/main" val="20031"/>
                    </a:ext>
                  </a:extLst>
                </a:gridCol>
              </a:tblGrid>
              <a:tr h="288032">
                <a:tc>
                  <a:txBody>
                    <a:bodyPr/>
                    <a:lstStyle/>
                    <a:p>
                      <a:pPr latinLnBrk="1"/>
                      <a:endParaRPr lang="ko-KR" altLang="en-US" dirty="0"/>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dirty="0"/>
                    </a:p>
                  </a:txBody>
                  <a:tcPr/>
                </a:tc>
                <a:extLst>
                  <a:ext uri="{0D108BD9-81ED-4DB2-BD59-A6C34878D82A}">
                    <a16:rowId xmlns:a16="http://schemas.microsoft.com/office/drawing/2014/main" val="10000"/>
                  </a:ext>
                </a:extLst>
              </a:tr>
            </a:tbl>
          </a:graphicData>
        </a:graphic>
      </p:graphicFrame>
      <p:cxnSp>
        <p:nvCxnSpPr>
          <p:cNvPr id="21" name="직선 화살표 연결선 20"/>
          <p:cNvCxnSpPr/>
          <p:nvPr/>
        </p:nvCxnSpPr>
        <p:spPr>
          <a:xfrm flipH="1">
            <a:off x="1539824" y="2430437"/>
            <a:ext cx="1" cy="72008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2" name="직선 화살표 연결선 21"/>
          <p:cNvCxnSpPr/>
          <p:nvPr/>
        </p:nvCxnSpPr>
        <p:spPr>
          <a:xfrm>
            <a:off x="1758397" y="2430435"/>
            <a:ext cx="0" cy="720082"/>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3" name="직선 화살표 연결선 22"/>
          <p:cNvCxnSpPr/>
          <p:nvPr/>
        </p:nvCxnSpPr>
        <p:spPr>
          <a:xfrm flipH="1">
            <a:off x="3419872" y="2430437"/>
            <a:ext cx="4176464" cy="709394"/>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4" name="직선 화살표 연결선 23"/>
          <p:cNvCxnSpPr/>
          <p:nvPr/>
        </p:nvCxnSpPr>
        <p:spPr>
          <a:xfrm flipH="1">
            <a:off x="3779912" y="2430436"/>
            <a:ext cx="4032448" cy="709395"/>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6" name="직선 연결선 25"/>
          <p:cNvCxnSpPr/>
          <p:nvPr/>
        </p:nvCxnSpPr>
        <p:spPr>
          <a:xfrm>
            <a:off x="1259632" y="3139832"/>
            <a:ext cx="0" cy="793224"/>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직선 연결선 27"/>
          <p:cNvCxnSpPr/>
          <p:nvPr/>
        </p:nvCxnSpPr>
        <p:spPr>
          <a:xfrm>
            <a:off x="7981535" y="3140968"/>
            <a:ext cx="0" cy="793224"/>
          </a:xfrm>
          <a:prstGeom prst="line">
            <a:avLst/>
          </a:prstGeom>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1259632" y="4005064"/>
            <a:ext cx="720080" cy="369332"/>
          </a:xfrm>
          <a:prstGeom prst="rect">
            <a:avLst/>
          </a:prstGeom>
          <a:noFill/>
        </p:spPr>
        <p:txBody>
          <a:bodyPr wrap="square" rtlCol="0">
            <a:spAutoFit/>
          </a:bodyPr>
          <a:lstStyle/>
          <a:p>
            <a:r>
              <a:rPr lang="en-US" altLang="ko-KR" dirty="0">
                <a:latin typeface="+mn-lt"/>
              </a:rPr>
              <a:t>128</a:t>
            </a:r>
            <a:endParaRPr lang="ko-KR" altLang="en-US" dirty="0">
              <a:latin typeface="+mn-lt"/>
            </a:endParaRPr>
          </a:p>
        </p:txBody>
      </p:sp>
      <p:sp>
        <p:nvSpPr>
          <p:cNvPr id="30" name="TextBox 29"/>
          <p:cNvSpPr txBox="1"/>
          <p:nvPr/>
        </p:nvSpPr>
        <p:spPr>
          <a:xfrm>
            <a:off x="7981535" y="4005064"/>
            <a:ext cx="766929" cy="369332"/>
          </a:xfrm>
          <a:prstGeom prst="rect">
            <a:avLst/>
          </a:prstGeom>
          <a:noFill/>
        </p:spPr>
        <p:txBody>
          <a:bodyPr wrap="square" rtlCol="0">
            <a:spAutoFit/>
          </a:bodyPr>
          <a:lstStyle/>
          <a:p>
            <a:r>
              <a:rPr lang="en-US" altLang="ko-KR" dirty="0">
                <a:latin typeface="+mn-lt"/>
              </a:rPr>
              <a:t>256</a:t>
            </a:r>
            <a:endParaRPr lang="ko-KR" altLang="en-US" dirty="0">
              <a:latin typeface="+mn-lt"/>
            </a:endParaRPr>
          </a:p>
        </p:txBody>
      </p:sp>
      <p:sp>
        <p:nvSpPr>
          <p:cNvPr id="31" name="TextBox 30"/>
          <p:cNvSpPr txBox="1"/>
          <p:nvPr/>
        </p:nvSpPr>
        <p:spPr>
          <a:xfrm>
            <a:off x="2411760" y="2636912"/>
            <a:ext cx="4032448" cy="369332"/>
          </a:xfrm>
          <a:prstGeom prst="rect">
            <a:avLst/>
          </a:prstGeom>
          <a:noFill/>
        </p:spPr>
        <p:txBody>
          <a:bodyPr wrap="square" rtlCol="0">
            <a:spAutoFit/>
          </a:bodyPr>
          <a:lstStyle/>
          <a:p>
            <a:r>
              <a:rPr lang="en-US" altLang="ko-KR" dirty="0">
                <a:latin typeface="+mn-lt"/>
              </a:rPr>
              <a:t>Addresses from a warp</a:t>
            </a:r>
            <a:endParaRPr lang="ko-KR" altLang="en-US" dirty="0">
              <a:latin typeface="+mn-lt"/>
            </a:endParaRPr>
          </a:p>
        </p:txBody>
      </p:sp>
      <p:sp>
        <p:nvSpPr>
          <p:cNvPr id="32" name="TextBox 31"/>
          <p:cNvSpPr txBox="1"/>
          <p:nvPr/>
        </p:nvSpPr>
        <p:spPr>
          <a:xfrm>
            <a:off x="2771800" y="3429000"/>
            <a:ext cx="2592288" cy="369332"/>
          </a:xfrm>
          <a:prstGeom prst="rect">
            <a:avLst/>
          </a:prstGeom>
          <a:noFill/>
        </p:spPr>
        <p:txBody>
          <a:bodyPr wrap="square" rtlCol="0">
            <a:spAutoFit/>
          </a:bodyPr>
          <a:lstStyle/>
          <a:p>
            <a:r>
              <a:rPr lang="en-US" altLang="ko-KR" dirty="0">
                <a:latin typeface="+mn-lt"/>
              </a:rPr>
              <a:t>Global Memory</a:t>
            </a:r>
            <a:endParaRPr lang="ko-KR" altLang="en-US" dirty="0">
              <a:latin typeface="+mn-lt"/>
            </a:endParaRPr>
          </a:p>
        </p:txBody>
      </p:sp>
      <p:cxnSp>
        <p:nvCxnSpPr>
          <p:cNvPr id="33" name="직선 화살표 연결선 32"/>
          <p:cNvCxnSpPr/>
          <p:nvPr/>
        </p:nvCxnSpPr>
        <p:spPr>
          <a:xfrm>
            <a:off x="2401772" y="2441123"/>
            <a:ext cx="1882196" cy="69870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1513575" y="4941168"/>
            <a:ext cx="6249313" cy="646331"/>
          </a:xfrm>
          <a:prstGeom prst="rect">
            <a:avLst/>
          </a:prstGeom>
          <a:noFill/>
        </p:spPr>
        <p:txBody>
          <a:bodyPr wrap="square" rtlCol="0">
            <a:spAutoFit/>
          </a:bodyPr>
          <a:lstStyle/>
          <a:p>
            <a:r>
              <a:rPr lang="en-US" altLang="ko-KR" dirty="0">
                <a:latin typeface="+mn-lt"/>
              </a:rPr>
              <a:t>Accesses are aligned and the addresses accessed are in a consecutive 64-byte(2 segments) range.</a:t>
            </a:r>
            <a:endParaRPr lang="ko-KR" altLang="en-US" dirty="0">
              <a:latin typeface="+mn-lt"/>
            </a:endParaRPr>
          </a:p>
        </p:txBody>
      </p:sp>
      <p:cxnSp>
        <p:nvCxnSpPr>
          <p:cNvPr id="27" name="직선 연결선 26"/>
          <p:cNvCxnSpPr/>
          <p:nvPr/>
        </p:nvCxnSpPr>
        <p:spPr>
          <a:xfrm>
            <a:off x="6300192" y="3139831"/>
            <a:ext cx="0" cy="793224"/>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직선 연결선 33"/>
          <p:cNvCxnSpPr/>
          <p:nvPr/>
        </p:nvCxnSpPr>
        <p:spPr>
          <a:xfrm>
            <a:off x="2915816" y="3150517"/>
            <a:ext cx="0" cy="793224"/>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직선 연결선 34"/>
          <p:cNvCxnSpPr/>
          <p:nvPr/>
        </p:nvCxnSpPr>
        <p:spPr>
          <a:xfrm>
            <a:off x="4605087" y="3150517"/>
            <a:ext cx="0" cy="793224"/>
          </a:xfrm>
          <a:prstGeom prst="line">
            <a:avLst/>
          </a:prstGeom>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2915816" y="4005064"/>
            <a:ext cx="864096" cy="369332"/>
          </a:xfrm>
          <a:prstGeom prst="rect">
            <a:avLst/>
          </a:prstGeom>
          <a:noFill/>
        </p:spPr>
        <p:txBody>
          <a:bodyPr wrap="square" rtlCol="0">
            <a:spAutoFit/>
          </a:bodyPr>
          <a:lstStyle/>
          <a:p>
            <a:r>
              <a:rPr lang="en-US" altLang="ko-KR" dirty="0">
                <a:latin typeface="+mn-lt"/>
              </a:rPr>
              <a:t>160</a:t>
            </a:r>
            <a:endParaRPr lang="ko-KR" altLang="en-US" dirty="0">
              <a:latin typeface="+mn-lt"/>
            </a:endParaRPr>
          </a:p>
        </p:txBody>
      </p:sp>
      <p:sp>
        <p:nvSpPr>
          <p:cNvPr id="17" name="TextBox 16"/>
          <p:cNvSpPr txBox="1"/>
          <p:nvPr/>
        </p:nvSpPr>
        <p:spPr>
          <a:xfrm>
            <a:off x="4605087" y="4005064"/>
            <a:ext cx="1047033" cy="369332"/>
          </a:xfrm>
          <a:prstGeom prst="rect">
            <a:avLst/>
          </a:prstGeom>
          <a:noFill/>
        </p:spPr>
        <p:txBody>
          <a:bodyPr wrap="square" rtlCol="0">
            <a:spAutoFit/>
          </a:bodyPr>
          <a:lstStyle/>
          <a:p>
            <a:r>
              <a:rPr lang="en-US" altLang="ko-KR" dirty="0">
                <a:latin typeface="+mn-lt"/>
              </a:rPr>
              <a:t>192</a:t>
            </a:r>
            <a:endParaRPr lang="ko-KR" altLang="en-US" dirty="0">
              <a:latin typeface="+mn-lt"/>
            </a:endParaRPr>
          </a:p>
        </p:txBody>
      </p:sp>
      <p:sp>
        <p:nvSpPr>
          <p:cNvPr id="18" name="TextBox 17"/>
          <p:cNvSpPr txBox="1"/>
          <p:nvPr/>
        </p:nvSpPr>
        <p:spPr>
          <a:xfrm>
            <a:off x="6300192" y="4005064"/>
            <a:ext cx="936104" cy="369332"/>
          </a:xfrm>
          <a:prstGeom prst="rect">
            <a:avLst/>
          </a:prstGeom>
          <a:noFill/>
        </p:spPr>
        <p:txBody>
          <a:bodyPr wrap="square" rtlCol="0">
            <a:spAutoFit/>
          </a:bodyPr>
          <a:lstStyle/>
          <a:p>
            <a:r>
              <a:rPr lang="en-US" altLang="ko-KR" dirty="0">
                <a:latin typeface="+mn-lt"/>
              </a:rPr>
              <a:t>224</a:t>
            </a:r>
            <a:endParaRPr lang="ko-KR" altLang="en-US" dirty="0">
              <a:latin typeface="+mn-lt"/>
            </a:endParaRPr>
          </a:p>
        </p:txBody>
      </p:sp>
      <p:cxnSp>
        <p:nvCxnSpPr>
          <p:cNvPr id="25" name="직선 화살표 연결선 24"/>
          <p:cNvCxnSpPr/>
          <p:nvPr/>
        </p:nvCxnSpPr>
        <p:spPr>
          <a:xfrm flipH="1">
            <a:off x="1357889" y="2441123"/>
            <a:ext cx="1" cy="69870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5" name="직사각형 4"/>
          <p:cNvSpPr/>
          <p:nvPr/>
        </p:nvSpPr>
        <p:spPr>
          <a:xfrm>
            <a:off x="1259632" y="3139831"/>
            <a:ext cx="3345455" cy="79208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90938383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Array of Structure ,</a:t>
            </a:r>
            <a:br>
              <a:rPr lang="en-US" altLang="ko-KR" dirty="0"/>
            </a:br>
            <a:r>
              <a:rPr lang="en-US" altLang="ko-KR" dirty="0"/>
              <a:t> Structure of Array</a:t>
            </a:r>
            <a:endParaRPr lang="ko-KR" altLang="en-US" dirty="0"/>
          </a:p>
        </p:txBody>
      </p:sp>
      <p:sp>
        <p:nvSpPr>
          <p:cNvPr id="3" name="내용 개체 틀 2"/>
          <p:cNvSpPr>
            <a:spLocks noGrp="1"/>
          </p:cNvSpPr>
          <p:nvPr>
            <p:ph idx="1"/>
          </p:nvPr>
        </p:nvSpPr>
        <p:spPr>
          <a:xfrm>
            <a:off x="395536" y="1484784"/>
            <a:ext cx="8229600" cy="4525963"/>
          </a:xfrm>
        </p:spPr>
        <p:txBody>
          <a:bodyPr/>
          <a:lstStyle/>
          <a:p>
            <a:r>
              <a:rPr lang="en-US" altLang="ko-KR" sz="2400" dirty="0"/>
              <a:t>Array of Structure(AOS)</a:t>
            </a:r>
          </a:p>
          <a:p>
            <a:pPr marL="0" indent="0">
              <a:buNone/>
            </a:pPr>
            <a:r>
              <a:rPr lang="en-US" altLang="ko-KR" sz="2400" dirty="0"/>
              <a:t>	</a:t>
            </a:r>
            <a:r>
              <a:rPr lang="en-US" altLang="ko-KR" sz="2400" dirty="0" err="1"/>
              <a:t>struct</a:t>
            </a:r>
            <a:r>
              <a:rPr lang="en-US" altLang="ko-KR" sz="2400" dirty="0"/>
              <a:t> </a:t>
            </a:r>
            <a:r>
              <a:rPr lang="en-US" altLang="ko-KR" sz="2400" dirty="0" err="1"/>
              <a:t>innerStruct</a:t>
            </a:r>
            <a:r>
              <a:rPr lang="en-US" altLang="ko-KR" sz="2400" dirty="0"/>
              <a:t> {</a:t>
            </a:r>
          </a:p>
          <a:p>
            <a:pPr marL="0" indent="0">
              <a:buNone/>
            </a:pPr>
            <a:r>
              <a:rPr lang="en-US" altLang="ko-KR" sz="2400" dirty="0"/>
              <a:t>		float x;</a:t>
            </a:r>
          </a:p>
          <a:p>
            <a:pPr marL="0" indent="0">
              <a:buNone/>
            </a:pPr>
            <a:r>
              <a:rPr lang="en-US" altLang="ko-KR" sz="2400" dirty="0"/>
              <a:t>		float y;</a:t>
            </a:r>
          </a:p>
          <a:p>
            <a:pPr marL="0" indent="0">
              <a:buNone/>
            </a:pPr>
            <a:r>
              <a:rPr lang="en-US" altLang="ko-KR" sz="2400" dirty="0"/>
              <a:t>	}</a:t>
            </a:r>
          </a:p>
          <a:p>
            <a:pPr marL="0" indent="0">
              <a:buNone/>
            </a:pPr>
            <a:r>
              <a:rPr lang="en-US" altLang="ko-KR" sz="2400" dirty="0"/>
              <a:t>	</a:t>
            </a:r>
            <a:r>
              <a:rPr lang="en-US" altLang="ko-KR" sz="2400" dirty="0" err="1"/>
              <a:t>struct</a:t>
            </a:r>
            <a:r>
              <a:rPr lang="en-US" altLang="ko-KR" sz="2400" dirty="0"/>
              <a:t> </a:t>
            </a:r>
            <a:r>
              <a:rPr lang="en-US" altLang="ko-KR" sz="2400" dirty="0" err="1"/>
              <a:t>innerStruct</a:t>
            </a:r>
            <a:r>
              <a:rPr lang="en-US" altLang="ko-KR" sz="2400" dirty="0"/>
              <a:t> </a:t>
            </a:r>
            <a:r>
              <a:rPr lang="en-US" altLang="ko-KR" sz="2400" dirty="0" err="1"/>
              <a:t>myAoS</a:t>
            </a:r>
            <a:r>
              <a:rPr lang="en-US" altLang="ko-KR" sz="2400" dirty="0"/>
              <a:t>[N];</a:t>
            </a:r>
          </a:p>
          <a:p>
            <a:r>
              <a:rPr lang="en-US" altLang="ko-KR" sz="2400" dirty="0"/>
              <a:t>Structure of Array(SOA)</a:t>
            </a:r>
          </a:p>
          <a:p>
            <a:pPr marL="0" indent="0">
              <a:buNone/>
            </a:pPr>
            <a:r>
              <a:rPr lang="en-US" altLang="ko-KR" sz="2400" dirty="0"/>
              <a:t>	</a:t>
            </a:r>
            <a:r>
              <a:rPr lang="en-US" altLang="ko-KR" sz="2400" dirty="0" err="1"/>
              <a:t>struct</a:t>
            </a:r>
            <a:r>
              <a:rPr lang="en-US" altLang="ko-KR" sz="2400" dirty="0"/>
              <a:t> </a:t>
            </a:r>
            <a:r>
              <a:rPr lang="en-US" altLang="ko-KR" sz="2400" dirty="0" err="1"/>
              <a:t>innerArray</a:t>
            </a:r>
            <a:r>
              <a:rPr lang="en-US" altLang="ko-KR" sz="2400" dirty="0"/>
              <a:t>{</a:t>
            </a:r>
          </a:p>
          <a:p>
            <a:pPr marL="0" indent="0">
              <a:buNone/>
            </a:pPr>
            <a:r>
              <a:rPr lang="en-US" altLang="ko-KR" sz="2400" dirty="0"/>
              <a:t>		float x[N];</a:t>
            </a:r>
          </a:p>
          <a:p>
            <a:pPr marL="0" indent="0">
              <a:buNone/>
            </a:pPr>
            <a:r>
              <a:rPr lang="en-US" altLang="ko-KR" sz="2400" dirty="0"/>
              <a:t>		float y[N];</a:t>
            </a:r>
          </a:p>
          <a:p>
            <a:pPr marL="0" indent="0">
              <a:buNone/>
            </a:pPr>
            <a:r>
              <a:rPr lang="en-US" altLang="ko-KR" sz="2400" dirty="0"/>
              <a:t>	}</a:t>
            </a:r>
          </a:p>
          <a:p>
            <a:pPr marL="0" indent="0">
              <a:buNone/>
            </a:pPr>
            <a:r>
              <a:rPr lang="en-US" altLang="ko-KR" sz="2400" dirty="0"/>
              <a:t>	</a:t>
            </a:r>
            <a:r>
              <a:rPr lang="en-US" altLang="ko-KR" sz="2400" dirty="0" err="1"/>
              <a:t>struct</a:t>
            </a:r>
            <a:r>
              <a:rPr lang="en-US" altLang="ko-KR" sz="2400" dirty="0"/>
              <a:t> </a:t>
            </a:r>
            <a:r>
              <a:rPr lang="en-US" altLang="ko-KR" sz="2400" dirty="0" err="1"/>
              <a:t>innerArray</a:t>
            </a:r>
            <a:r>
              <a:rPr lang="en-US" altLang="ko-KR" sz="2400" dirty="0"/>
              <a:t> </a:t>
            </a:r>
            <a:r>
              <a:rPr lang="en-US" altLang="ko-KR" sz="2400" dirty="0" err="1"/>
              <a:t>mySOA</a:t>
            </a:r>
            <a:r>
              <a:rPr lang="en-US" altLang="ko-KR" sz="2400" dirty="0"/>
              <a:t>;</a:t>
            </a:r>
            <a:endParaRPr lang="ko-KR" altLang="en-US" sz="2400" dirty="0"/>
          </a:p>
        </p:txBody>
      </p:sp>
    </p:spTree>
    <p:extLst>
      <p:ext uri="{BB962C8B-B14F-4D97-AF65-F5344CB8AC3E}">
        <p14:creationId xmlns:p14="http://schemas.microsoft.com/office/powerpoint/2010/main" val="56734796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AOS and SOA </a:t>
            </a:r>
            <a:endParaRPr lang="ko-KR" altLang="en-US" dirty="0"/>
          </a:p>
        </p:txBody>
      </p:sp>
      <p:graphicFrame>
        <p:nvGraphicFramePr>
          <p:cNvPr id="4" name="내용 개체 틀 3"/>
          <p:cNvGraphicFramePr>
            <a:graphicFrameLocks noGrp="1"/>
          </p:cNvGraphicFramePr>
          <p:nvPr>
            <p:ph idx="1"/>
            <p:extLst>
              <p:ext uri="{D42A27DB-BD31-4B8C-83A1-F6EECF244321}">
                <p14:modId xmlns:p14="http://schemas.microsoft.com/office/powerpoint/2010/main" val="1949141966"/>
              </p:ext>
            </p:extLst>
          </p:nvPr>
        </p:nvGraphicFramePr>
        <p:xfrm>
          <a:off x="1259632" y="1988840"/>
          <a:ext cx="5760640" cy="365760"/>
        </p:xfrm>
        <a:graphic>
          <a:graphicData uri="http://schemas.openxmlformats.org/drawingml/2006/table">
            <a:tbl>
              <a:tblPr firstRow="1" bandRow="1">
                <a:tableStyleId>{5C22544A-7EE6-4342-B048-85BDC9FD1C3A}</a:tableStyleId>
              </a:tblPr>
              <a:tblGrid>
                <a:gridCol w="576064">
                  <a:extLst>
                    <a:ext uri="{9D8B030D-6E8A-4147-A177-3AD203B41FA5}">
                      <a16:colId xmlns:a16="http://schemas.microsoft.com/office/drawing/2014/main" val="20000"/>
                    </a:ext>
                  </a:extLst>
                </a:gridCol>
                <a:gridCol w="576064">
                  <a:extLst>
                    <a:ext uri="{9D8B030D-6E8A-4147-A177-3AD203B41FA5}">
                      <a16:colId xmlns:a16="http://schemas.microsoft.com/office/drawing/2014/main" val="20001"/>
                    </a:ext>
                  </a:extLst>
                </a:gridCol>
                <a:gridCol w="576064">
                  <a:extLst>
                    <a:ext uri="{9D8B030D-6E8A-4147-A177-3AD203B41FA5}">
                      <a16:colId xmlns:a16="http://schemas.microsoft.com/office/drawing/2014/main" val="20002"/>
                    </a:ext>
                  </a:extLst>
                </a:gridCol>
                <a:gridCol w="576064">
                  <a:extLst>
                    <a:ext uri="{9D8B030D-6E8A-4147-A177-3AD203B41FA5}">
                      <a16:colId xmlns:a16="http://schemas.microsoft.com/office/drawing/2014/main" val="20003"/>
                    </a:ext>
                  </a:extLst>
                </a:gridCol>
                <a:gridCol w="576064">
                  <a:extLst>
                    <a:ext uri="{9D8B030D-6E8A-4147-A177-3AD203B41FA5}">
                      <a16:colId xmlns:a16="http://schemas.microsoft.com/office/drawing/2014/main" val="20004"/>
                    </a:ext>
                  </a:extLst>
                </a:gridCol>
                <a:gridCol w="576064">
                  <a:extLst>
                    <a:ext uri="{9D8B030D-6E8A-4147-A177-3AD203B41FA5}">
                      <a16:colId xmlns:a16="http://schemas.microsoft.com/office/drawing/2014/main" val="20005"/>
                    </a:ext>
                  </a:extLst>
                </a:gridCol>
                <a:gridCol w="576064">
                  <a:extLst>
                    <a:ext uri="{9D8B030D-6E8A-4147-A177-3AD203B41FA5}">
                      <a16:colId xmlns:a16="http://schemas.microsoft.com/office/drawing/2014/main" val="20006"/>
                    </a:ext>
                  </a:extLst>
                </a:gridCol>
                <a:gridCol w="576064">
                  <a:extLst>
                    <a:ext uri="{9D8B030D-6E8A-4147-A177-3AD203B41FA5}">
                      <a16:colId xmlns:a16="http://schemas.microsoft.com/office/drawing/2014/main" val="20007"/>
                    </a:ext>
                  </a:extLst>
                </a:gridCol>
                <a:gridCol w="576064">
                  <a:extLst>
                    <a:ext uri="{9D8B030D-6E8A-4147-A177-3AD203B41FA5}">
                      <a16:colId xmlns:a16="http://schemas.microsoft.com/office/drawing/2014/main" val="20008"/>
                    </a:ext>
                  </a:extLst>
                </a:gridCol>
                <a:gridCol w="576064">
                  <a:extLst>
                    <a:ext uri="{9D8B030D-6E8A-4147-A177-3AD203B41FA5}">
                      <a16:colId xmlns:a16="http://schemas.microsoft.com/office/drawing/2014/main" val="20009"/>
                    </a:ext>
                  </a:extLst>
                </a:gridCol>
              </a:tblGrid>
              <a:tr h="360040">
                <a:tc>
                  <a:txBody>
                    <a:bodyPr/>
                    <a:lstStyle/>
                    <a:p>
                      <a:pPr latinLnBrk="1"/>
                      <a:r>
                        <a:rPr lang="en-US" altLang="ko-KR" dirty="0"/>
                        <a:t>x</a:t>
                      </a:r>
                      <a:endParaRPr lang="ko-KR" altLang="en-US" dirty="0"/>
                    </a:p>
                  </a:txBody>
                  <a:tcPr>
                    <a:solidFill>
                      <a:srgbClr val="00B050"/>
                    </a:solidFill>
                  </a:tcPr>
                </a:tc>
                <a:tc>
                  <a:txBody>
                    <a:bodyPr/>
                    <a:lstStyle/>
                    <a:p>
                      <a:pPr latinLnBrk="1"/>
                      <a:r>
                        <a:rPr lang="en-US" altLang="ko-KR" dirty="0"/>
                        <a:t>y</a:t>
                      </a:r>
                      <a:endParaRPr lang="ko-KR" altLang="en-US" dirty="0"/>
                    </a:p>
                  </a:txBody>
                  <a:tcPr>
                    <a:solidFill>
                      <a:srgbClr val="92D050"/>
                    </a:solidFill>
                  </a:tcPr>
                </a:tc>
                <a:tc>
                  <a:txBody>
                    <a:bodyPr/>
                    <a:lstStyle/>
                    <a:p>
                      <a:pPr latinLnBrk="1"/>
                      <a:r>
                        <a:rPr lang="en-US" altLang="ko-KR" dirty="0"/>
                        <a:t>x</a:t>
                      </a:r>
                      <a:endParaRPr lang="ko-KR" altLang="en-US" dirty="0"/>
                    </a:p>
                  </a:txBody>
                  <a:tcPr>
                    <a:solidFill>
                      <a:srgbClr val="00B050"/>
                    </a:solidFill>
                  </a:tcPr>
                </a:tc>
                <a:tc>
                  <a:txBody>
                    <a:bodyPr/>
                    <a:lstStyle/>
                    <a:p>
                      <a:pPr latinLnBrk="1"/>
                      <a:r>
                        <a:rPr lang="en-US" altLang="ko-KR" dirty="0"/>
                        <a:t>y</a:t>
                      </a:r>
                      <a:endParaRPr lang="ko-KR" altLang="en-US" dirty="0"/>
                    </a:p>
                  </a:txBody>
                  <a:tcPr>
                    <a:solidFill>
                      <a:srgbClr val="92D050"/>
                    </a:solidFill>
                  </a:tcPr>
                </a:tc>
                <a:tc>
                  <a:txBody>
                    <a:bodyPr/>
                    <a:lstStyle/>
                    <a:p>
                      <a:pPr latinLnBrk="1"/>
                      <a:r>
                        <a:rPr lang="en-US" altLang="ko-KR" dirty="0"/>
                        <a:t>x</a:t>
                      </a:r>
                      <a:endParaRPr lang="ko-KR" altLang="en-US" dirty="0"/>
                    </a:p>
                  </a:txBody>
                  <a:tcPr>
                    <a:solidFill>
                      <a:srgbClr val="00B050"/>
                    </a:solidFill>
                  </a:tcPr>
                </a:tc>
                <a:tc>
                  <a:txBody>
                    <a:bodyPr/>
                    <a:lstStyle/>
                    <a:p>
                      <a:pPr latinLnBrk="1"/>
                      <a:r>
                        <a:rPr lang="en-US" altLang="ko-KR" dirty="0"/>
                        <a:t>y</a:t>
                      </a:r>
                      <a:endParaRPr lang="ko-KR" altLang="en-US" dirty="0"/>
                    </a:p>
                  </a:txBody>
                  <a:tcPr>
                    <a:solidFill>
                      <a:srgbClr val="92D050"/>
                    </a:solidFill>
                  </a:tcPr>
                </a:tc>
                <a:tc>
                  <a:txBody>
                    <a:bodyPr/>
                    <a:lstStyle/>
                    <a:p>
                      <a:pPr latinLnBrk="1"/>
                      <a:r>
                        <a:rPr lang="en-US" altLang="ko-KR" dirty="0"/>
                        <a:t>x</a:t>
                      </a:r>
                      <a:endParaRPr lang="ko-KR" altLang="en-US" dirty="0"/>
                    </a:p>
                  </a:txBody>
                  <a:tcPr>
                    <a:solidFill>
                      <a:srgbClr val="00B050"/>
                    </a:solidFill>
                  </a:tcPr>
                </a:tc>
                <a:tc>
                  <a:txBody>
                    <a:bodyPr/>
                    <a:lstStyle/>
                    <a:p>
                      <a:pPr latinLnBrk="1"/>
                      <a:r>
                        <a:rPr lang="en-US" altLang="ko-KR" dirty="0"/>
                        <a:t>y</a:t>
                      </a:r>
                      <a:endParaRPr lang="ko-KR" altLang="en-US" dirty="0"/>
                    </a:p>
                  </a:txBody>
                  <a:tcPr>
                    <a:solidFill>
                      <a:srgbClr val="92D050"/>
                    </a:solidFill>
                  </a:tcPr>
                </a:tc>
                <a:tc>
                  <a:txBody>
                    <a:bodyPr/>
                    <a:lstStyle/>
                    <a:p>
                      <a:pPr latinLnBrk="1"/>
                      <a:r>
                        <a:rPr lang="en-US" altLang="ko-KR" dirty="0"/>
                        <a:t>x</a:t>
                      </a:r>
                      <a:endParaRPr lang="ko-KR" altLang="en-US" dirty="0"/>
                    </a:p>
                  </a:txBody>
                  <a:tcPr>
                    <a:solidFill>
                      <a:srgbClr val="00B050"/>
                    </a:solidFill>
                  </a:tcPr>
                </a:tc>
                <a:tc>
                  <a:txBody>
                    <a:bodyPr/>
                    <a:lstStyle/>
                    <a:p>
                      <a:pPr latinLnBrk="1"/>
                      <a:r>
                        <a:rPr lang="en-US" altLang="ko-KR" dirty="0"/>
                        <a:t>y</a:t>
                      </a:r>
                      <a:endParaRPr lang="ko-KR" altLang="en-US" dirty="0"/>
                    </a:p>
                  </a:txBody>
                  <a:tcPr>
                    <a:solidFill>
                      <a:srgbClr val="92D050"/>
                    </a:solidFill>
                  </a:tcPr>
                </a:tc>
                <a:extLst>
                  <a:ext uri="{0D108BD9-81ED-4DB2-BD59-A6C34878D82A}">
                    <a16:rowId xmlns:a16="http://schemas.microsoft.com/office/drawing/2014/main" val="10000"/>
                  </a:ext>
                </a:extLst>
              </a:tr>
            </a:tbl>
          </a:graphicData>
        </a:graphic>
      </p:graphicFrame>
      <p:graphicFrame>
        <p:nvGraphicFramePr>
          <p:cNvPr id="6" name="내용 개체 틀 3"/>
          <p:cNvGraphicFramePr>
            <a:graphicFrameLocks/>
          </p:cNvGraphicFramePr>
          <p:nvPr>
            <p:extLst>
              <p:ext uri="{D42A27DB-BD31-4B8C-83A1-F6EECF244321}">
                <p14:modId xmlns:p14="http://schemas.microsoft.com/office/powerpoint/2010/main" val="624473173"/>
              </p:ext>
            </p:extLst>
          </p:nvPr>
        </p:nvGraphicFramePr>
        <p:xfrm>
          <a:off x="1457400" y="3798332"/>
          <a:ext cx="5760640" cy="365760"/>
        </p:xfrm>
        <a:graphic>
          <a:graphicData uri="http://schemas.openxmlformats.org/drawingml/2006/table">
            <a:tbl>
              <a:tblPr firstRow="1" bandRow="1">
                <a:tableStyleId>{5C22544A-7EE6-4342-B048-85BDC9FD1C3A}</a:tableStyleId>
              </a:tblPr>
              <a:tblGrid>
                <a:gridCol w="576064">
                  <a:extLst>
                    <a:ext uri="{9D8B030D-6E8A-4147-A177-3AD203B41FA5}">
                      <a16:colId xmlns:a16="http://schemas.microsoft.com/office/drawing/2014/main" val="20000"/>
                    </a:ext>
                  </a:extLst>
                </a:gridCol>
                <a:gridCol w="576064">
                  <a:extLst>
                    <a:ext uri="{9D8B030D-6E8A-4147-A177-3AD203B41FA5}">
                      <a16:colId xmlns:a16="http://schemas.microsoft.com/office/drawing/2014/main" val="20001"/>
                    </a:ext>
                  </a:extLst>
                </a:gridCol>
                <a:gridCol w="576064">
                  <a:extLst>
                    <a:ext uri="{9D8B030D-6E8A-4147-A177-3AD203B41FA5}">
                      <a16:colId xmlns:a16="http://schemas.microsoft.com/office/drawing/2014/main" val="20002"/>
                    </a:ext>
                  </a:extLst>
                </a:gridCol>
                <a:gridCol w="576064">
                  <a:extLst>
                    <a:ext uri="{9D8B030D-6E8A-4147-A177-3AD203B41FA5}">
                      <a16:colId xmlns:a16="http://schemas.microsoft.com/office/drawing/2014/main" val="20003"/>
                    </a:ext>
                  </a:extLst>
                </a:gridCol>
                <a:gridCol w="576064">
                  <a:extLst>
                    <a:ext uri="{9D8B030D-6E8A-4147-A177-3AD203B41FA5}">
                      <a16:colId xmlns:a16="http://schemas.microsoft.com/office/drawing/2014/main" val="20004"/>
                    </a:ext>
                  </a:extLst>
                </a:gridCol>
                <a:gridCol w="576064">
                  <a:extLst>
                    <a:ext uri="{9D8B030D-6E8A-4147-A177-3AD203B41FA5}">
                      <a16:colId xmlns:a16="http://schemas.microsoft.com/office/drawing/2014/main" val="20005"/>
                    </a:ext>
                  </a:extLst>
                </a:gridCol>
                <a:gridCol w="576064">
                  <a:extLst>
                    <a:ext uri="{9D8B030D-6E8A-4147-A177-3AD203B41FA5}">
                      <a16:colId xmlns:a16="http://schemas.microsoft.com/office/drawing/2014/main" val="20006"/>
                    </a:ext>
                  </a:extLst>
                </a:gridCol>
                <a:gridCol w="576064">
                  <a:extLst>
                    <a:ext uri="{9D8B030D-6E8A-4147-A177-3AD203B41FA5}">
                      <a16:colId xmlns:a16="http://schemas.microsoft.com/office/drawing/2014/main" val="20007"/>
                    </a:ext>
                  </a:extLst>
                </a:gridCol>
                <a:gridCol w="576064">
                  <a:extLst>
                    <a:ext uri="{9D8B030D-6E8A-4147-A177-3AD203B41FA5}">
                      <a16:colId xmlns:a16="http://schemas.microsoft.com/office/drawing/2014/main" val="20008"/>
                    </a:ext>
                  </a:extLst>
                </a:gridCol>
                <a:gridCol w="576064">
                  <a:extLst>
                    <a:ext uri="{9D8B030D-6E8A-4147-A177-3AD203B41FA5}">
                      <a16:colId xmlns:a16="http://schemas.microsoft.com/office/drawing/2014/main" val="20009"/>
                    </a:ext>
                  </a:extLst>
                </a:gridCol>
              </a:tblGrid>
              <a:tr h="360040">
                <a:tc>
                  <a:txBody>
                    <a:bodyPr/>
                    <a:lstStyle/>
                    <a:p>
                      <a:pPr latinLnBrk="1"/>
                      <a:r>
                        <a:rPr lang="en-US" altLang="ko-KR" dirty="0"/>
                        <a:t>x</a:t>
                      </a:r>
                      <a:endParaRPr lang="ko-KR" altLang="en-US" dirty="0"/>
                    </a:p>
                  </a:txBody>
                  <a:tcPr>
                    <a:solidFill>
                      <a:srgbClr val="00B050"/>
                    </a:solidFill>
                  </a:tcPr>
                </a:tc>
                <a:tc>
                  <a:txBody>
                    <a:bodyPr/>
                    <a:lstStyle/>
                    <a:p>
                      <a:pPr latinLnBrk="1"/>
                      <a:r>
                        <a:rPr lang="en-US" altLang="ko-KR" dirty="0"/>
                        <a:t>x</a:t>
                      </a:r>
                      <a:endParaRPr lang="ko-KR" altLang="en-US" dirty="0"/>
                    </a:p>
                  </a:txBody>
                  <a:tcPr>
                    <a:solidFill>
                      <a:srgbClr val="00B050"/>
                    </a:solidFill>
                  </a:tcPr>
                </a:tc>
                <a:tc>
                  <a:txBody>
                    <a:bodyPr/>
                    <a:lstStyle/>
                    <a:p>
                      <a:pPr latinLnBrk="1"/>
                      <a:r>
                        <a:rPr lang="en-US" altLang="ko-KR" dirty="0"/>
                        <a:t>x</a:t>
                      </a:r>
                      <a:endParaRPr lang="ko-KR" altLang="en-US" dirty="0"/>
                    </a:p>
                  </a:txBody>
                  <a:tcPr>
                    <a:solidFill>
                      <a:srgbClr val="00B050"/>
                    </a:solidFill>
                  </a:tcPr>
                </a:tc>
                <a:tc>
                  <a:txBody>
                    <a:bodyPr/>
                    <a:lstStyle/>
                    <a:p>
                      <a:pPr latinLnBrk="1"/>
                      <a:r>
                        <a:rPr lang="en-US" altLang="ko-KR" dirty="0"/>
                        <a:t>x</a:t>
                      </a:r>
                      <a:endParaRPr lang="ko-KR" altLang="en-US" dirty="0"/>
                    </a:p>
                  </a:txBody>
                  <a:tcPr>
                    <a:solidFill>
                      <a:srgbClr val="00B050"/>
                    </a:solidFill>
                  </a:tcPr>
                </a:tc>
                <a:tc>
                  <a:txBody>
                    <a:bodyPr/>
                    <a:lstStyle/>
                    <a:p>
                      <a:pPr latinLnBrk="1"/>
                      <a:r>
                        <a:rPr lang="en-US" altLang="ko-KR" dirty="0"/>
                        <a:t>x</a:t>
                      </a:r>
                      <a:endParaRPr lang="ko-KR" altLang="en-US" dirty="0"/>
                    </a:p>
                  </a:txBody>
                  <a:tcPr>
                    <a:solidFill>
                      <a:srgbClr val="00B050"/>
                    </a:solidFill>
                  </a:tcPr>
                </a:tc>
                <a:tc>
                  <a:txBody>
                    <a:bodyPr/>
                    <a:lstStyle/>
                    <a:p>
                      <a:pPr latinLnBrk="1"/>
                      <a:r>
                        <a:rPr lang="en-US" altLang="ko-KR" dirty="0"/>
                        <a:t>y</a:t>
                      </a:r>
                      <a:endParaRPr lang="ko-KR" altLang="en-US" dirty="0"/>
                    </a:p>
                  </a:txBody>
                  <a:tcPr>
                    <a:solidFill>
                      <a:srgbClr val="92D050"/>
                    </a:solidFill>
                  </a:tcPr>
                </a:tc>
                <a:tc>
                  <a:txBody>
                    <a:bodyPr/>
                    <a:lstStyle/>
                    <a:p>
                      <a:pPr latinLnBrk="1"/>
                      <a:r>
                        <a:rPr lang="en-US" altLang="ko-KR" dirty="0"/>
                        <a:t>y</a:t>
                      </a:r>
                      <a:endParaRPr lang="ko-KR" altLang="en-US" dirty="0"/>
                    </a:p>
                  </a:txBody>
                  <a:tcPr>
                    <a:solidFill>
                      <a:srgbClr val="92D050"/>
                    </a:solidFill>
                  </a:tcPr>
                </a:tc>
                <a:tc>
                  <a:txBody>
                    <a:bodyPr/>
                    <a:lstStyle/>
                    <a:p>
                      <a:pPr latinLnBrk="1"/>
                      <a:r>
                        <a:rPr lang="en-US" altLang="ko-KR" dirty="0"/>
                        <a:t>y</a:t>
                      </a:r>
                      <a:endParaRPr lang="ko-KR" altLang="en-US" dirty="0"/>
                    </a:p>
                  </a:txBody>
                  <a:tcPr>
                    <a:solidFill>
                      <a:srgbClr val="92D050"/>
                    </a:solidFill>
                  </a:tcPr>
                </a:tc>
                <a:tc>
                  <a:txBody>
                    <a:bodyPr/>
                    <a:lstStyle/>
                    <a:p>
                      <a:pPr latinLnBrk="1"/>
                      <a:r>
                        <a:rPr lang="en-US" altLang="ko-KR" dirty="0"/>
                        <a:t>y</a:t>
                      </a:r>
                      <a:endParaRPr lang="ko-KR" altLang="en-US" dirty="0"/>
                    </a:p>
                  </a:txBody>
                  <a:tcPr>
                    <a:solidFill>
                      <a:srgbClr val="92D050"/>
                    </a:solidFill>
                  </a:tcPr>
                </a:tc>
                <a:tc>
                  <a:txBody>
                    <a:bodyPr/>
                    <a:lstStyle/>
                    <a:p>
                      <a:pPr latinLnBrk="1"/>
                      <a:r>
                        <a:rPr lang="en-US" altLang="ko-KR" dirty="0"/>
                        <a:t>y</a:t>
                      </a:r>
                      <a:endParaRPr lang="ko-KR" altLang="en-US" dirty="0"/>
                    </a:p>
                  </a:txBody>
                  <a:tcPr>
                    <a:solidFill>
                      <a:srgbClr val="92D050"/>
                    </a:solidFill>
                  </a:tcPr>
                </a:tc>
                <a:extLst>
                  <a:ext uri="{0D108BD9-81ED-4DB2-BD59-A6C34878D82A}">
                    <a16:rowId xmlns:a16="http://schemas.microsoft.com/office/drawing/2014/main" val="10000"/>
                  </a:ext>
                </a:extLst>
              </a:tr>
            </a:tbl>
          </a:graphicData>
        </a:graphic>
      </p:graphicFrame>
      <p:sp>
        <p:nvSpPr>
          <p:cNvPr id="7" name="TextBox 6"/>
          <p:cNvSpPr txBox="1"/>
          <p:nvPr/>
        </p:nvSpPr>
        <p:spPr>
          <a:xfrm>
            <a:off x="1259632" y="1628800"/>
            <a:ext cx="2232248" cy="369332"/>
          </a:xfrm>
          <a:prstGeom prst="rect">
            <a:avLst/>
          </a:prstGeom>
          <a:noFill/>
        </p:spPr>
        <p:txBody>
          <a:bodyPr wrap="square" rtlCol="0">
            <a:spAutoFit/>
          </a:bodyPr>
          <a:lstStyle/>
          <a:p>
            <a:r>
              <a:rPr lang="en-US" altLang="ko-KR" dirty="0">
                <a:latin typeface="+mn-lt"/>
              </a:rPr>
              <a:t>AOS Memory Layout</a:t>
            </a:r>
            <a:endParaRPr lang="ko-KR" altLang="en-US" dirty="0">
              <a:latin typeface="+mn-lt"/>
            </a:endParaRPr>
          </a:p>
        </p:txBody>
      </p:sp>
      <p:sp>
        <p:nvSpPr>
          <p:cNvPr id="8" name="TextBox 7"/>
          <p:cNvSpPr txBox="1"/>
          <p:nvPr/>
        </p:nvSpPr>
        <p:spPr>
          <a:xfrm>
            <a:off x="1403648" y="3429000"/>
            <a:ext cx="2376264" cy="369332"/>
          </a:xfrm>
          <a:prstGeom prst="rect">
            <a:avLst/>
          </a:prstGeom>
          <a:noFill/>
        </p:spPr>
        <p:txBody>
          <a:bodyPr wrap="square" rtlCol="0">
            <a:spAutoFit/>
          </a:bodyPr>
          <a:lstStyle/>
          <a:p>
            <a:r>
              <a:rPr lang="en-US" altLang="ko-KR" dirty="0">
                <a:latin typeface="+mn-lt"/>
              </a:rPr>
              <a:t>SOA Memory Layout</a:t>
            </a:r>
            <a:endParaRPr lang="ko-KR" altLang="en-US" dirty="0">
              <a:latin typeface="+mn-lt"/>
            </a:endParaRPr>
          </a:p>
        </p:txBody>
      </p:sp>
      <p:cxnSp>
        <p:nvCxnSpPr>
          <p:cNvPr id="10" name="직선 화살표 연결선 9"/>
          <p:cNvCxnSpPr/>
          <p:nvPr/>
        </p:nvCxnSpPr>
        <p:spPr>
          <a:xfrm flipV="1">
            <a:off x="1475656" y="2348880"/>
            <a:ext cx="0" cy="5760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직선 화살표 연결선 10"/>
          <p:cNvCxnSpPr/>
          <p:nvPr/>
        </p:nvCxnSpPr>
        <p:spPr>
          <a:xfrm flipV="1">
            <a:off x="1691680" y="4149080"/>
            <a:ext cx="0" cy="5760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직선 화살표 연결선 11"/>
          <p:cNvCxnSpPr/>
          <p:nvPr/>
        </p:nvCxnSpPr>
        <p:spPr>
          <a:xfrm flipV="1">
            <a:off x="2699792" y="2343331"/>
            <a:ext cx="0" cy="5760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직선 화살표 연결선 12"/>
          <p:cNvCxnSpPr/>
          <p:nvPr/>
        </p:nvCxnSpPr>
        <p:spPr>
          <a:xfrm flipV="1">
            <a:off x="3851920" y="2348880"/>
            <a:ext cx="0" cy="5760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직선 화살표 연결선 13"/>
          <p:cNvCxnSpPr/>
          <p:nvPr/>
        </p:nvCxnSpPr>
        <p:spPr>
          <a:xfrm flipV="1">
            <a:off x="5004048" y="2348880"/>
            <a:ext cx="0" cy="5760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직선 화살표 연결선 14"/>
          <p:cNvCxnSpPr/>
          <p:nvPr/>
        </p:nvCxnSpPr>
        <p:spPr>
          <a:xfrm flipV="1">
            <a:off x="6156176" y="2348880"/>
            <a:ext cx="0" cy="5760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직선 화살표 연결선 15"/>
          <p:cNvCxnSpPr/>
          <p:nvPr/>
        </p:nvCxnSpPr>
        <p:spPr>
          <a:xfrm flipV="1">
            <a:off x="2372998" y="4149080"/>
            <a:ext cx="0" cy="5760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직선 화살표 연결선 16"/>
          <p:cNvCxnSpPr/>
          <p:nvPr/>
        </p:nvCxnSpPr>
        <p:spPr>
          <a:xfrm flipV="1">
            <a:off x="2882768" y="4149080"/>
            <a:ext cx="0" cy="5760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직선 화살표 연결선 17"/>
          <p:cNvCxnSpPr/>
          <p:nvPr/>
        </p:nvCxnSpPr>
        <p:spPr>
          <a:xfrm flipV="1">
            <a:off x="3419872" y="4100702"/>
            <a:ext cx="0" cy="5760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직선 화살표 연결선 18"/>
          <p:cNvCxnSpPr/>
          <p:nvPr/>
        </p:nvCxnSpPr>
        <p:spPr>
          <a:xfrm flipV="1">
            <a:off x="3995936" y="4149080"/>
            <a:ext cx="0" cy="5760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1331640" y="2919395"/>
            <a:ext cx="576064" cy="369332"/>
          </a:xfrm>
          <a:prstGeom prst="rect">
            <a:avLst/>
          </a:prstGeom>
          <a:noFill/>
        </p:spPr>
        <p:txBody>
          <a:bodyPr wrap="square" rtlCol="0">
            <a:spAutoFit/>
          </a:bodyPr>
          <a:lstStyle/>
          <a:p>
            <a:r>
              <a:rPr lang="en-US" altLang="ko-KR" dirty="0">
                <a:latin typeface="+mn-lt"/>
              </a:rPr>
              <a:t>t0</a:t>
            </a:r>
            <a:endParaRPr lang="ko-KR" altLang="en-US" dirty="0">
              <a:latin typeface="+mn-lt"/>
            </a:endParaRPr>
          </a:p>
        </p:txBody>
      </p:sp>
      <p:sp>
        <p:nvSpPr>
          <p:cNvPr id="21" name="TextBox 20"/>
          <p:cNvSpPr txBox="1"/>
          <p:nvPr/>
        </p:nvSpPr>
        <p:spPr>
          <a:xfrm>
            <a:off x="2415914" y="2924944"/>
            <a:ext cx="576064" cy="369332"/>
          </a:xfrm>
          <a:prstGeom prst="rect">
            <a:avLst/>
          </a:prstGeom>
          <a:noFill/>
        </p:spPr>
        <p:txBody>
          <a:bodyPr wrap="square" rtlCol="0">
            <a:spAutoFit/>
          </a:bodyPr>
          <a:lstStyle/>
          <a:p>
            <a:r>
              <a:rPr lang="en-US" altLang="ko-KR" dirty="0">
                <a:latin typeface="+mn-lt"/>
              </a:rPr>
              <a:t>t1</a:t>
            </a:r>
            <a:endParaRPr lang="ko-KR" altLang="en-US" dirty="0">
              <a:latin typeface="+mn-lt"/>
            </a:endParaRPr>
          </a:p>
        </p:txBody>
      </p:sp>
      <p:sp>
        <p:nvSpPr>
          <p:cNvPr id="22" name="TextBox 21"/>
          <p:cNvSpPr txBox="1"/>
          <p:nvPr/>
        </p:nvSpPr>
        <p:spPr>
          <a:xfrm>
            <a:off x="3635896" y="2924944"/>
            <a:ext cx="576064" cy="369332"/>
          </a:xfrm>
          <a:prstGeom prst="rect">
            <a:avLst/>
          </a:prstGeom>
          <a:noFill/>
        </p:spPr>
        <p:txBody>
          <a:bodyPr wrap="square" rtlCol="0">
            <a:spAutoFit/>
          </a:bodyPr>
          <a:lstStyle/>
          <a:p>
            <a:r>
              <a:rPr lang="en-US" altLang="ko-KR" dirty="0">
                <a:latin typeface="+mn-lt"/>
              </a:rPr>
              <a:t>t2</a:t>
            </a:r>
            <a:endParaRPr lang="ko-KR" altLang="en-US" dirty="0">
              <a:latin typeface="+mn-lt"/>
            </a:endParaRPr>
          </a:p>
        </p:txBody>
      </p:sp>
      <p:sp>
        <p:nvSpPr>
          <p:cNvPr id="23" name="TextBox 22"/>
          <p:cNvSpPr txBox="1"/>
          <p:nvPr/>
        </p:nvSpPr>
        <p:spPr>
          <a:xfrm>
            <a:off x="4860032" y="2924944"/>
            <a:ext cx="576064" cy="369332"/>
          </a:xfrm>
          <a:prstGeom prst="rect">
            <a:avLst/>
          </a:prstGeom>
          <a:noFill/>
        </p:spPr>
        <p:txBody>
          <a:bodyPr wrap="square" rtlCol="0">
            <a:spAutoFit/>
          </a:bodyPr>
          <a:lstStyle/>
          <a:p>
            <a:r>
              <a:rPr lang="en-US" altLang="ko-KR" dirty="0">
                <a:latin typeface="+mn-lt"/>
              </a:rPr>
              <a:t>t3</a:t>
            </a:r>
            <a:endParaRPr lang="ko-KR" altLang="en-US" dirty="0">
              <a:latin typeface="+mn-lt"/>
            </a:endParaRPr>
          </a:p>
        </p:txBody>
      </p:sp>
      <p:sp>
        <p:nvSpPr>
          <p:cNvPr id="24" name="TextBox 23"/>
          <p:cNvSpPr txBox="1"/>
          <p:nvPr/>
        </p:nvSpPr>
        <p:spPr>
          <a:xfrm>
            <a:off x="6012160" y="2924944"/>
            <a:ext cx="576064" cy="369332"/>
          </a:xfrm>
          <a:prstGeom prst="rect">
            <a:avLst/>
          </a:prstGeom>
          <a:noFill/>
        </p:spPr>
        <p:txBody>
          <a:bodyPr wrap="square" rtlCol="0">
            <a:spAutoFit/>
          </a:bodyPr>
          <a:lstStyle/>
          <a:p>
            <a:r>
              <a:rPr lang="en-US" altLang="ko-KR" dirty="0">
                <a:latin typeface="+mn-lt"/>
              </a:rPr>
              <a:t>t4</a:t>
            </a:r>
            <a:endParaRPr lang="ko-KR" altLang="en-US" dirty="0">
              <a:latin typeface="+mn-lt"/>
            </a:endParaRPr>
          </a:p>
        </p:txBody>
      </p:sp>
      <p:sp>
        <p:nvSpPr>
          <p:cNvPr id="25" name="TextBox 24"/>
          <p:cNvSpPr txBox="1"/>
          <p:nvPr/>
        </p:nvSpPr>
        <p:spPr>
          <a:xfrm>
            <a:off x="3862526" y="4690229"/>
            <a:ext cx="576064" cy="369332"/>
          </a:xfrm>
          <a:prstGeom prst="rect">
            <a:avLst/>
          </a:prstGeom>
          <a:noFill/>
        </p:spPr>
        <p:txBody>
          <a:bodyPr wrap="square" rtlCol="0">
            <a:spAutoFit/>
          </a:bodyPr>
          <a:lstStyle/>
          <a:p>
            <a:r>
              <a:rPr lang="en-US" altLang="ko-KR" dirty="0">
                <a:latin typeface="+mn-lt"/>
              </a:rPr>
              <a:t>t4</a:t>
            </a:r>
            <a:endParaRPr lang="ko-KR" altLang="en-US" dirty="0">
              <a:latin typeface="+mn-lt"/>
            </a:endParaRPr>
          </a:p>
        </p:txBody>
      </p:sp>
      <p:sp>
        <p:nvSpPr>
          <p:cNvPr id="26" name="TextBox 25"/>
          <p:cNvSpPr txBox="1"/>
          <p:nvPr/>
        </p:nvSpPr>
        <p:spPr>
          <a:xfrm>
            <a:off x="2723500" y="4704611"/>
            <a:ext cx="576064" cy="369332"/>
          </a:xfrm>
          <a:prstGeom prst="rect">
            <a:avLst/>
          </a:prstGeom>
          <a:noFill/>
        </p:spPr>
        <p:txBody>
          <a:bodyPr wrap="square" rtlCol="0">
            <a:spAutoFit/>
          </a:bodyPr>
          <a:lstStyle/>
          <a:p>
            <a:r>
              <a:rPr lang="en-US" altLang="ko-KR" dirty="0">
                <a:latin typeface="+mn-lt"/>
              </a:rPr>
              <a:t>t2</a:t>
            </a:r>
            <a:endParaRPr lang="ko-KR" altLang="en-US" dirty="0">
              <a:latin typeface="+mn-lt"/>
            </a:endParaRPr>
          </a:p>
        </p:txBody>
      </p:sp>
      <p:sp>
        <p:nvSpPr>
          <p:cNvPr id="27" name="TextBox 26"/>
          <p:cNvSpPr txBox="1"/>
          <p:nvPr/>
        </p:nvSpPr>
        <p:spPr>
          <a:xfrm>
            <a:off x="3275856" y="4706450"/>
            <a:ext cx="576064" cy="369332"/>
          </a:xfrm>
          <a:prstGeom prst="rect">
            <a:avLst/>
          </a:prstGeom>
          <a:noFill/>
        </p:spPr>
        <p:txBody>
          <a:bodyPr wrap="square" rtlCol="0">
            <a:spAutoFit/>
          </a:bodyPr>
          <a:lstStyle/>
          <a:p>
            <a:r>
              <a:rPr lang="en-US" altLang="ko-KR" dirty="0">
                <a:latin typeface="+mn-lt"/>
              </a:rPr>
              <a:t>t3</a:t>
            </a:r>
            <a:endParaRPr lang="ko-KR" altLang="en-US" dirty="0">
              <a:latin typeface="+mn-lt"/>
            </a:endParaRPr>
          </a:p>
        </p:txBody>
      </p:sp>
      <p:sp>
        <p:nvSpPr>
          <p:cNvPr id="28" name="TextBox 27"/>
          <p:cNvSpPr txBox="1"/>
          <p:nvPr/>
        </p:nvSpPr>
        <p:spPr>
          <a:xfrm>
            <a:off x="2147436" y="4706450"/>
            <a:ext cx="576064" cy="369332"/>
          </a:xfrm>
          <a:prstGeom prst="rect">
            <a:avLst/>
          </a:prstGeom>
          <a:noFill/>
        </p:spPr>
        <p:txBody>
          <a:bodyPr wrap="square" rtlCol="0">
            <a:spAutoFit/>
          </a:bodyPr>
          <a:lstStyle/>
          <a:p>
            <a:r>
              <a:rPr lang="en-US" altLang="ko-KR" dirty="0">
                <a:latin typeface="+mn-lt"/>
              </a:rPr>
              <a:t>t1</a:t>
            </a:r>
            <a:endParaRPr lang="ko-KR" altLang="en-US" dirty="0">
              <a:latin typeface="+mn-lt"/>
            </a:endParaRPr>
          </a:p>
        </p:txBody>
      </p:sp>
      <p:sp>
        <p:nvSpPr>
          <p:cNvPr id="29" name="TextBox 28"/>
          <p:cNvSpPr txBox="1"/>
          <p:nvPr/>
        </p:nvSpPr>
        <p:spPr>
          <a:xfrm>
            <a:off x="1528194" y="4690229"/>
            <a:ext cx="576064" cy="369332"/>
          </a:xfrm>
          <a:prstGeom prst="rect">
            <a:avLst/>
          </a:prstGeom>
          <a:noFill/>
        </p:spPr>
        <p:txBody>
          <a:bodyPr wrap="square" rtlCol="0">
            <a:spAutoFit/>
          </a:bodyPr>
          <a:lstStyle/>
          <a:p>
            <a:r>
              <a:rPr lang="en-US" altLang="ko-KR" dirty="0">
                <a:latin typeface="+mn-lt"/>
              </a:rPr>
              <a:t>t0</a:t>
            </a:r>
            <a:endParaRPr lang="ko-KR" altLang="en-US" dirty="0">
              <a:latin typeface="+mn-lt"/>
            </a:endParaRPr>
          </a:p>
        </p:txBody>
      </p:sp>
    </p:spTree>
    <p:extLst>
      <p:ext uri="{BB962C8B-B14F-4D97-AF65-F5344CB8AC3E}">
        <p14:creationId xmlns:p14="http://schemas.microsoft.com/office/powerpoint/2010/main" val="423785983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539552" y="44624"/>
            <a:ext cx="8229600" cy="960438"/>
          </a:xfrm>
        </p:spPr>
        <p:txBody>
          <a:bodyPr/>
          <a:lstStyle/>
          <a:p>
            <a:r>
              <a:rPr lang="en-US" altLang="ko-KR" dirty="0"/>
              <a:t>Unrolling loops</a:t>
            </a:r>
            <a:endParaRPr lang="ko-KR" altLang="en-US" dirty="0"/>
          </a:p>
        </p:txBody>
      </p:sp>
      <p:sp>
        <p:nvSpPr>
          <p:cNvPr id="3" name="내용 개체 틀 2"/>
          <p:cNvSpPr>
            <a:spLocks noGrp="1"/>
          </p:cNvSpPr>
          <p:nvPr>
            <p:ph idx="1"/>
          </p:nvPr>
        </p:nvSpPr>
        <p:spPr>
          <a:xfrm>
            <a:off x="323528" y="1196752"/>
            <a:ext cx="8686800" cy="6048672"/>
          </a:xfrm>
        </p:spPr>
        <p:txBody>
          <a:bodyPr/>
          <a:lstStyle/>
          <a:p>
            <a:r>
              <a:rPr lang="en-US" altLang="ko-KR" sz="2000" dirty="0"/>
              <a:t>__global__ void </a:t>
            </a:r>
            <a:r>
              <a:rPr lang="en-US" altLang="ko-KR" sz="2000" dirty="0" err="1"/>
              <a:t>readOffset</a:t>
            </a:r>
            <a:r>
              <a:rPr lang="en-US" altLang="ko-KR" sz="2000" dirty="0"/>
              <a:t>(float *A, float *B, float *C, </a:t>
            </a:r>
            <a:r>
              <a:rPr lang="en-US" altLang="ko-KR" sz="2000" dirty="0" err="1"/>
              <a:t>const</a:t>
            </a:r>
            <a:r>
              <a:rPr lang="en-US" altLang="ko-KR" sz="2000" dirty="0"/>
              <a:t> </a:t>
            </a:r>
            <a:r>
              <a:rPr lang="en-US" altLang="ko-KR" sz="2000" dirty="0" err="1"/>
              <a:t>int</a:t>
            </a:r>
            <a:r>
              <a:rPr lang="en-US" altLang="ko-KR" sz="2000" dirty="0"/>
              <a:t> n, </a:t>
            </a:r>
            <a:r>
              <a:rPr lang="en-US" altLang="ko-KR" sz="2000" dirty="0" err="1"/>
              <a:t>int</a:t>
            </a:r>
            <a:r>
              <a:rPr lang="en-US" altLang="ko-KR" sz="2000" dirty="0"/>
              <a:t> offset) {</a:t>
            </a:r>
          </a:p>
          <a:p>
            <a:pPr marL="0" indent="0">
              <a:buNone/>
            </a:pPr>
            <a:r>
              <a:rPr lang="en-US" altLang="ko-KR" sz="2000" dirty="0"/>
              <a:t>	unsigned </a:t>
            </a:r>
            <a:r>
              <a:rPr lang="en-US" altLang="ko-KR" sz="2000" dirty="0" err="1"/>
              <a:t>int</a:t>
            </a:r>
            <a:r>
              <a:rPr lang="en-US" altLang="ko-KR" sz="2000" dirty="0"/>
              <a:t> </a:t>
            </a:r>
            <a:r>
              <a:rPr lang="en-US" altLang="ko-KR" sz="2000" dirty="0" err="1"/>
              <a:t>i</a:t>
            </a:r>
            <a:r>
              <a:rPr lang="en-US" altLang="ko-KR" sz="2000" dirty="0"/>
              <a:t>=</a:t>
            </a:r>
            <a:r>
              <a:rPr lang="en-US" altLang="ko-KR" sz="2000" dirty="0" err="1"/>
              <a:t>blockIdx.x</a:t>
            </a:r>
            <a:r>
              <a:rPr lang="en-US" altLang="ko-KR" sz="2000" dirty="0"/>
              <a:t> * </a:t>
            </a:r>
            <a:r>
              <a:rPr lang="en-US" altLang="ko-KR" sz="2000" dirty="0" err="1"/>
              <a:t>blockDim.x</a:t>
            </a:r>
            <a:r>
              <a:rPr lang="en-US" altLang="ko-KR" sz="2000" dirty="0"/>
              <a:t> + </a:t>
            </a:r>
            <a:r>
              <a:rPr lang="en-US" altLang="ko-KR" sz="2000" dirty="0" err="1"/>
              <a:t>threadIdx.x</a:t>
            </a:r>
            <a:r>
              <a:rPr lang="en-US" altLang="ko-KR" sz="2000" dirty="0"/>
              <a:t>;</a:t>
            </a:r>
          </a:p>
          <a:p>
            <a:pPr marL="0" indent="0">
              <a:buNone/>
            </a:pPr>
            <a:r>
              <a:rPr lang="en-US" altLang="ko-KR" sz="2000" dirty="0"/>
              <a:t>	unsigned </a:t>
            </a:r>
            <a:r>
              <a:rPr lang="en-US" altLang="ko-KR" sz="2000" dirty="0" err="1"/>
              <a:t>int</a:t>
            </a:r>
            <a:r>
              <a:rPr lang="en-US" altLang="ko-KR" sz="2000" dirty="0"/>
              <a:t> k= </a:t>
            </a:r>
            <a:r>
              <a:rPr lang="en-US" altLang="ko-KR" sz="2000" dirty="0" err="1"/>
              <a:t>i</a:t>
            </a:r>
            <a:r>
              <a:rPr lang="en-US" altLang="ko-KR" sz="2000" dirty="0"/>
              <a:t> + offset;</a:t>
            </a:r>
          </a:p>
          <a:p>
            <a:pPr marL="0" indent="0">
              <a:buNone/>
            </a:pPr>
            <a:r>
              <a:rPr lang="en-US" altLang="ko-KR" sz="2000" dirty="0"/>
              <a:t>	if( k&lt;n) C[</a:t>
            </a:r>
            <a:r>
              <a:rPr lang="en-US" altLang="ko-KR" sz="2000" dirty="0" err="1"/>
              <a:t>i</a:t>
            </a:r>
            <a:r>
              <a:rPr lang="en-US" altLang="ko-KR" sz="2000" dirty="0"/>
              <a:t>] =A[k] + B[k];</a:t>
            </a:r>
          </a:p>
          <a:p>
            <a:pPr marL="0" indent="0">
              <a:buNone/>
            </a:pPr>
            <a:r>
              <a:rPr lang="en-US" altLang="ko-KR" sz="2000" dirty="0"/>
              <a:t>}</a:t>
            </a:r>
            <a:endParaRPr lang="ko-KR" altLang="en-US" sz="2000" dirty="0"/>
          </a:p>
          <a:p>
            <a:r>
              <a:rPr lang="en-US" altLang="ko-KR" sz="2000" dirty="0"/>
              <a:t>__global__ void readOffsetUnroll4(float *A, float *B, float *C, </a:t>
            </a:r>
            <a:r>
              <a:rPr lang="en-US" altLang="ko-KR" sz="2000" dirty="0" err="1"/>
              <a:t>const</a:t>
            </a:r>
            <a:r>
              <a:rPr lang="en-US" altLang="ko-KR" sz="2000" dirty="0"/>
              <a:t> </a:t>
            </a:r>
            <a:r>
              <a:rPr lang="en-US" altLang="ko-KR" sz="2000" dirty="0" err="1"/>
              <a:t>int</a:t>
            </a:r>
            <a:r>
              <a:rPr lang="en-US" altLang="ko-KR" sz="2000" dirty="0"/>
              <a:t> n,</a:t>
            </a:r>
          </a:p>
          <a:p>
            <a:pPr marL="0" indent="0">
              <a:buNone/>
            </a:pPr>
            <a:r>
              <a:rPr lang="en-US" altLang="ko-KR" sz="2000" dirty="0"/>
              <a:t>	</a:t>
            </a:r>
            <a:r>
              <a:rPr lang="en-US" altLang="ko-KR" sz="2000" dirty="0" err="1"/>
              <a:t>int</a:t>
            </a:r>
            <a:r>
              <a:rPr lang="ko-KR" altLang="en-US" sz="2000" dirty="0"/>
              <a:t> </a:t>
            </a:r>
            <a:r>
              <a:rPr lang="en-US" altLang="ko-KR" sz="2000" dirty="0"/>
              <a:t>offset){</a:t>
            </a:r>
          </a:p>
          <a:p>
            <a:pPr marL="0" indent="0">
              <a:buNone/>
            </a:pPr>
            <a:r>
              <a:rPr lang="en-US" altLang="ko-KR" sz="2000" dirty="0"/>
              <a:t>	unsigned </a:t>
            </a:r>
            <a:r>
              <a:rPr lang="en-US" altLang="ko-KR" sz="2000" dirty="0" err="1"/>
              <a:t>int</a:t>
            </a:r>
            <a:r>
              <a:rPr lang="en-US" altLang="ko-KR" sz="2000" dirty="0"/>
              <a:t> </a:t>
            </a:r>
            <a:r>
              <a:rPr lang="en-US" altLang="ko-KR" sz="2000" dirty="0" err="1"/>
              <a:t>i</a:t>
            </a:r>
            <a:r>
              <a:rPr lang="en-US" altLang="ko-KR" sz="2000" dirty="0"/>
              <a:t>=</a:t>
            </a:r>
            <a:r>
              <a:rPr lang="en-US" altLang="ko-KR" sz="2000" dirty="0" err="1"/>
              <a:t>blockIdx.x</a:t>
            </a:r>
            <a:r>
              <a:rPr lang="en-US" altLang="ko-KR" sz="2000" dirty="0"/>
              <a:t>*</a:t>
            </a:r>
            <a:r>
              <a:rPr lang="en-US" altLang="ko-KR" sz="2000" dirty="0" err="1"/>
              <a:t>blockDim.x</a:t>
            </a:r>
            <a:r>
              <a:rPr lang="en-US" altLang="ko-KR" sz="2000" dirty="0"/>
              <a:t> *4 + </a:t>
            </a:r>
            <a:r>
              <a:rPr lang="en-US" altLang="ko-KR" sz="2000" dirty="0" err="1"/>
              <a:t>threadIdx.x</a:t>
            </a:r>
            <a:r>
              <a:rPr lang="en-US" altLang="ko-KR" sz="2000" dirty="0"/>
              <a:t>;</a:t>
            </a:r>
          </a:p>
          <a:p>
            <a:pPr marL="0" indent="0">
              <a:buNone/>
            </a:pPr>
            <a:r>
              <a:rPr lang="en-US" altLang="ko-KR" sz="2000" dirty="0"/>
              <a:t>	unsigned </a:t>
            </a:r>
            <a:r>
              <a:rPr lang="en-US" altLang="ko-KR" sz="2000" dirty="0" err="1"/>
              <a:t>int</a:t>
            </a:r>
            <a:r>
              <a:rPr lang="en-US" altLang="ko-KR" sz="2000" dirty="0"/>
              <a:t> k = </a:t>
            </a:r>
            <a:r>
              <a:rPr lang="en-US" altLang="ko-KR" sz="2000" dirty="0" err="1"/>
              <a:t>i</a:t>
            </a:r>
            <a:r>
              <a:rPr lang="en-US" altLang="ko-KR" sz="2000" dirty="0"/>
              <a:t> + offset;</a:t>
            </a:r>
          </a:p>
          <a:p>
            <a:pPr marL="0" indent="0">
              <a:buNone/>
            </a:pPr>
            <a:r>
              <a:rPr lang="en-US" altLang="ko-KR" sz="2000" dirty="0"/>
              <a:t>	if(k+3*</a:t>
            </a:r>
            <a:r>
              <a:rPr lang="en-US" altLang="ko-KR" sz="2000" dirty="0" err="1"/>
              <a:t>blockDim.x</a:t>
            </a:r>
            <a:r>
              <a:rPr lang="en-US" altLang="ko-KR" sz="2000" dirty="0"/>
              <a:t>&lt;n) {</a:t>
            </a:r>
          </a:p>
          <a:p>
            <a:pPr marL="0" indent="0">
              <a:buNone/>
            </a:pPr>
            <a:r>
              <a:rPr lang="en-US" altLang="ko-KR" sz="2000" dirty="0"/>
              <a:t>		C[</a:t>
            </a:r>
            <a:r>
              <a:rPr lang="en-US" altLang="ko-KR" sz="2000" dirty="0" err="1"/>
              <a:t>i</a:t>
            </a:r>
            <a:r>
              <a:rPr lang="en-US" altLang="ko-KR" sz="2000" dirty="0"/>
              <a:t>]=A[k];</a:t>
            </a:r>
          </a:p>
          <a:p>
            <a:pPr marL="0" indent="0">
              <a:buNone/>
            </a:pPr>
            <a:r>
              <a:rPr lang="en-US" altLang="ko-KR" sz="2000" dirty="0"/>
              <a:t>		C[</a:t>
            </a:r>
            <a:r>
              <a:rPr lang="en-US" altLang="ko-KR" sz="2000" dirty="0" err="1"/>
              <a:t>i</a:t>
            </a:r>
            <a:r>
              <a:rPr lang="en-US" altLang="ko-KR" sz="2000" dirty="0"/>
              <a:t> + </a:t>
            </a:r>
            <a:r>
              <a:rPr lang="en-US" altLang="ko-KR" sz="2000" dirty="0" err="1"/>
              <a:t>blockDim.x</a:t>
            </a:r>
            <a:r>
              <a:rPr lang="en-US" altLang="ko-KR" sz="2000" dirty="0"/>
              <a:t>]	=A[</a:t>
            </a:r>
            <a:r>
              <a:rPr lang="en-US" altLang="ko-KR" sz="2000" dirty="0" err="1"/>
              <a:t>k+blockDim.x</a:t>
            </a:r>
            <a:r>
              <a:rPr lang="en-US" altLang="ko-KR" sz="2000" dirty="0"/>
              <a:t>] + B[</a:t>
            </a:r>
            <a:r>
              <a:rPr lang="en-US" altLang="ko-KR" sz="2000" dirty="0" err="1"/>
              <a:t>k+blockDim.x</a:t>
            </a:r>
            <a:r>
              <a:rPr lang="en-US" altLang="ko-KR" sz="2000" dirty="0"/>
              <a:t>];</a:t>
            </a:r>
          </a:p>
          <a:p>
            <a:pPr marL="0" indent="0">
              <a:buNone/>
            </a:pPr>
            <a:r>
              <a:rPr lang="en-US" altLang="ko-KR" sz="2000" dirty="0"/>
              <a:t>		C[</a:t>
            </a:r>
            <a:r>
              <a:rPr lang="en-US" altLang="ko-KR" sz="2000" dirty="0" err="1"/>
              <a:t>i</a:t>
            </a:r>
            <a:r>
              <a:rPr lang="en-US" altLang="ko-KR" sz="2000" dirty="0"/>
              <a:t>+ 2*</a:t>
            </a:r>
            <a:r>
              <a:rPr lang="en-US" altLang="ko-KR" sz="2000" dirty="0" err="1"/>
              <a:t>blockDim.x</a:t>
            </a:r>
            <a:r>
              <a:rPr lang="en-US" altLang="ko-KR" sz="2000" dirty="0"/>
              <a:t>]=A[k+2*</a:t>
            </a:r>
            <a:r>
              <a:rPr lang="en-US" altLang="ko-KR" sz="2000" dirty="0" err="1"/>
              <a:t>blockDim.x</a:t>
            </a:r>
            <a:r>
              <a:rPr lang="en-US" altLang="ko-KR" sz="2000" dirty="0"/>
              <a:t>]+B[k+2*</a:t>
            </a:r>
            <a:r>
              <a:rPr lang="en-US" altLang="ko-KR" sz="2000" dirty="0" err="1"/>
              <a:t>blockDim.x</a:t>
            </a:r>
            <a:r>
              <a:rPr lang="en-US" altLang="ko-KR" sz="2000" dirty="0"/>
              <a:t>];</a:t>
            </a:r>
          </a:p>
          <a:p>
            <a:pPr marL="0" indent="0">
              <a:buNone/>
            </a:pPr>
            <a:r>
              <a:rPr lang="en-US" altLang="ko-KR" sz="2000" dirty="0"/>
              <a:t>		C[</a:t>
            </a:r>
            <a:r>
              <a:rPr lang="en-US" altLang="ko-KR" sz="2000" dirty="0" err="1"/>
              <a:t>i</a:t>
            </a:r>
            <a:r>
              <a:rPr lang="en-US" altLang="ko-KR" sz="2000" dirty="0"/>
              <a:t>+ 3*</a:t>
            </a:r>
            <a:r>
              <a:rPr lang="en-US" altLang="ko-KR" sz="2000" dirty="0" err="1"/>
              <a:t>blockDim.x</a:t>
            </a:r>
            <a:r>
              <a:rPr lang="en-US" altLang="ko-KR" sz="2000" dirty="0"/>
              <a:t>]=A[k+3*block*</a:t>
            </a:r>
            <a:r>
              <a:rPr lang="en-US" altLang="ko-KR" sz="2000" dirty="0" err="1"/>
              <a:t>Dim.x</a:t>
            </a:r>
            <a:r>
              <a:rPr lang="en-US" altLang="ko-KR" sz="2000" dirty="0"/>
              <a:t>]+B[k+3*</a:t>
            </a:r>
            <a:r>
              <a:rPr lang="en-US" altLang="ko-KR" sz="2000" dirty="0" err="1"/>
              <a:t>blockDim.x</a:t>
            </a:r>
            <a:r>
              <a:rPr lang="en-US" altLang="ko-KR" sz="2000" dirty="0"/>
              <a:t>];</a:t>
            </a:r>
          </a:p>
          <a:p>
            <a:pPr marL="0" indent="0">
              <a:buNone/>
            </a:pPr>
            <a:r>
              <a:rPr lang="en-US" altLang="ko-KR" sz="2000" dirty="0"/>
              <a:t>	}</a:t>
            </a:r>
          </a:p>
          <a:p>
            <a:pPr marL="0" indent="0">
              <a:buNone/>
            </a:pPr>
            <a:r>
              <a:rPr lang="en-US" altLang="ko-KR" sz="2000" dirty="0"/>
              <a:t>}</a:t>
            </a:r>
            <a:endParaRPr lang="ko-KR" altLang="en-US" sz="2000" dirty="0"/>
          </a:p>
        </p:txBody>
      </p:sp>
    </p:spTree>
    <p:extLst>
      <p:ext uri="{BB962C8B-B14F-4D97-AF65-F5344CB8AC3E}">
        <p14:creationId xmlns:p14="http://schemas.microsoft.com/office/powerpoint/2010/main" val="402905779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Matrix Transpose</a:t>
            </a:r>
            <a:endParaRPr lang="ko-KR" altLang="en-US" dirty="0"/>
          </a:p>
        </p:txBody>
      </p:sp>
      <p:graphicFrame>
        <p:nvGraphicFramePr>
          <p:cNvPr id="4" name="내용 개체 틀 3"/>
          <p:cNvGraphicFramePr>
            <a:graphicFrameLocks noGrp="1"/>
          </p:cNvGraphicFramePr>
          <p:nvPr>
            <p:ph idx="1"/>
            <p:extLst>
              <p:ext uri="{D42A27DB-BD31-4B8C-83A1-F6EECF244321}">
                <p14:modId xmlns:p14="http://schemas.microsoft.com/office/powerpoint/2010/main" val="2898127008"/>
              </p:ext>
            </p:extLst>
          </p:nvPr>
        </p:nvGraphicFramePr>
        <p:xfrm>
          <a:off x="899592" y="2492896"/>
          <a:ext cx="2232248" cy="2088231"/>
        </p:xfrm>
        <a:graphic>
          <a:graphicData uri="http://schemas.openxmlformats.org/drawingml/2006/table">
            <a:tbl>
              <a:tblPr firstRow="1" bandRow="1">
                <a:tableStyleId>{5C22544A-7EE6-4342-B048-85BDC9FD1C3A}</a:tableStyleId>
              </a:tblPr>
              <a:tblGrid>
                <a:gridCol w="558062">
                  <a:extLst>
                    <a:ext uri="{9D8B030D-6E8A-4147-A177-3AD203B41FA5}">
                      <a16:colId xmlns:a16="http://schemas.microsoft.com/office/drawing/2014/main" val="20000"/>
                    </a:ext>
                  </a:extLst>
                </a:gridCol>
                <a:gridCol w="558062">
                  <a:extLst>
                    <a:ext uri="{9D8B030D-6E8A-4147-A177-3AD203B41FA5}">
                      <a16:colId xmlns:a16="http://schemas.microsoft.com/office/drawing/2014/main" val="20001"/>
                    </a:ext>
                  </a:extLst>
                </a:gridCol>
                <a:gridCol w="558062">
                  <a:extLst>
                    <a:ext uri="{9D8B030D-6E8A-4147-A177-3AD203B41FA5}">
                      <a16:colId xmlns:a16="http://schemas.microsoft.com/office/drawing/2014/main" val="20002"/>
                    </a:ext>
                  </a:extLst>
                </a:gridCol>
                <a:gridCol w="558062">
                  <a:extLst>
                    <a:ext uri="{9D8B030D-6E8A-4147-A177-3AD203B41FA5}">
                      <a16:colId xmlns:a16="http://schemas.microsoft.com/office/drawing/2014/main" val="20003"/>
                    </a:ext>
                  </a:extLst>
                </a:gridCol>
              </a:tblGrid>
              <a:tr h="696077">
                <a:tc>
                  <a:txBody>
                    <a:bodyPr/>
                    <a:lstStyle/>
                    <a:p>
                      <a:pPr latinLnBrk="1"/>
                      <a:r>
                        <a:rPr lang="en-US" altLang="ko-KR" dirty="0"/>
                        <a:t>0</a:t>
                      </a:r>
                      <a:endParaRPr lang="ko-KR" altLang="en-US" dirty="0"/>
                    </a:p>
                  </a:txBody>
                  <a:tcPr/>
                </a:tc>
                <a:tc>
                  <a:txBody>
                    <a:bodyPr/>
                    <a:lstStyle/>
                    <a:p>
                      <a:pPr latinLnBrk="1"/>
                      <a:r>
                        <a:rPr lang="en-US" altLang="ko-KR" dirty="0"/>
                        <a:t>1</a:t>
                      </a:r>
                      <a:endParaRPr lang="ko-KR" altLang="en-US" dirty="0"/>
                    </a:p>
                  </a:txBody>
                  <a:tcPr/>
                </a:tc>
                <a:tc>
                  <a:txBody>
                    <a:bodyPr/>
                    <a:lstStyle/>
                    <a:p>
                      <a:pPr latinLnBrk="1"/>
                      <a:r>
                        <a:rPr lang="en-US" altLang="ko-KR" dirty="0"/>
                        <a:t>2</a:t>
                      </a:r>
                      <a:endParaRPr lang="ko-KR" altLang="en-US" dirty="0"/>
                    </a:p>
                  </a:txBody>
                  <a:tcPr/>
                </a:tc>
                <a:tc>
                  <a:txBody>
                    <a:bodyPr/>
                    <a:lstStyle/>
                    <a:p>
                      <a:pPr latinLnBrk="1"/>
                      <a:r>
                        <a:rPr lang="en-US" altLang="ko-KR" dirty="0"/>
                        <a:t>3</a:t>
                      </a:r>
                      <a:endParaRPr lang="ko-KR" altLang="en-US" dirty="0"/>
                    </a:p>
                  </a:txBody>
                  <a:tcPr/>
                </a:tc>
                <a:extLst>
                  <a:ext uri="{0D108BD9-81ED-4DB2-BD59-A6C34878D82A}">
                    <a16:rowId xmlns:a16="http://schemas.microsoft.com/office/drawing/2014/main" val="10000"/>
                  </a:ext>
                </a:extLst>
              </a:tr>
              <a:tr h="696077">
                <a:tc>
                  <a:txBody>
                    <a:bodyPr/>
                    <a:lstStyle/>
                    <a:p>
                      <a:pPr latinLnBrk="1"/>
                      <a:r>
                        <a:rPr lang="en-US" altLang="ko-KR" dirty="0"/>
                        <a:t>4</a:t>
                      </a:r>
                      <a:endParaRPr lang="ko-KR" altLang="en-US" dirty="0"/>
                    </a:p>
                  </a:txBody>
                  <a:tcPr/>
                </a:tc>
                <a:tc>
                  <a:txBody>
                    <a:bodyPr/>
                    <a:lstStyle/>
                    <a:p>
                      <a:pPr latinLnBrk="1"/>
                      <a:r>
                        <a:rPr lang="en-US" altLang="ko-KR" dirty="0"/>
                        <a:t>5</a:t>
                      </a:r>
                      <a:endParaRPr lang="ko-KR" altLang="en-US" dirty="0"/>
                    </a:p>
                  </a:txBody>
                  <a:tcPr/>
                </a:tc>
                <a:tc>
                  <a:txBody>
                    <a:bodyPr/>
                    <a:lstStyle/>
                    <a:p>
                      <a:pPr latinLnBrk="1"/>
                      <a:r>
                        <a:rPr lang="en-US" altLang="ko-KR" dirty="0"/>
                        <a:t>6</a:t>
                      </a:r>
                      <a:endParaRPr lang="ko-KR" altLang="en-US" dirty="0"/>
                    </a:p>
                  </a:txBody>
                  <a:tcPr/>
                </a:tc>
                <a:tc>
                  <a:txBody>
                    <a:bodyPr/>
                    <a:lstStyle/>
                    <a:p>
                      <a:pPr latinLnBrk="1"/>
                      <a:r>
                        <a:rPr lang="en-US" altLang="ko-KR" dirty="0"/>
                        <a:t>7</a:t>
                      </a:r>
                      <a:endParaRPr lang="ko-KR" altLang="en-US" dirty="0"/>
                    </a:p>
                  </a:txBody>
                  <a:tcPr/>
                </a:tc>
                <a:extLst>
                  <a:ext uri="{0D108BD9-81ED-4DB2-BD59-A6C34878D82A}">
                    <a16:rowId xmlns:a16="http://schemas.microsoft.com/office/drawing/2014/main" val="10001"/>
                  </a:ext>
                </a:extLst>
              </a:tr>
              <a:tr h="696077">
                <a:tc>
                  <a:txBody>
                    <a:bodyPr/>
                    <a:lstStyle/>
                    <a:p>
                      <a:pPr latinLnBrk="1"/>
                      <a:r>
                        <a:rPr lang="en-US" altLang="ko-KR" dirty="0"/>
                        <a:t>8</a:t>
                      </a:r>
                      <a:endParaRPr lang="ko-KR" altLang="en-US" dirty="0"/>
                    </a:p>
                  </a:txBody>
                  <a:tcPr/>
                </a:tc>
                <a:tc>
                  <a:txBody>
                    <a:bodyPr/>
                    <a:lstStyle/>
                    <a:p>
                      <a:pPr latinLnBrk="1"/>
                      <a:r>
                        <a:rPr lang="en-US" altLang="ko-KR" dirty="0"/>
                        <a:t>9</a:t>
                      </a:r>
                      <a:endParaRPr lang="ko-KR" altLang="en-US" dirty="0"/>
                    </a:p>
                  </a:txBody>
                  <a:tcPr/>
                </a:tc>
                <a:tc>
                  <a:txBody>
                    <a:bodyPr/>
                    <a:lstStyle/>
                    <a:p>
                      <a:pPr latinLnBrk="1"/>
                      <a:r>
                        <a:rPr lang="en-US" altLang="ko-KR" dirty="0"/>
                        <a:t>10</a:t>
                      </a:r>
                      <a:endParaRPr lang="ko-KR" altLang="en-US" dirty="0"/>
                    </a:p>
                  </a:txBody>
                  <a:tcPr/>
                </a:tc>
                <a:tc>
                  <a:txBody>
                    <a:bodyPr/>
                    <a:lstStyle/>
                    <a:p>
                      <a:pPr latinLnBrk="1"/>
                      <a:r>
                        <a:rPr lang="en-US" altLang="ko-KR" dirty="0"/>
                        <a:t>11</a:t>
                      </a:r>
                      <a:endParaRPr lang="ko-KR" altLang="en-US" dirty="0"/>
                    </a:p>
                  </a:txBody>
                  <a:tcPr/>
                </a:tc>
                <a:extLst>
                  <a:ext uri="{0D108BD9-81ED-4DB2-BD59-A6C34878D82A}">
                    <a16:rowId xmlns:a16="http://schemas.microsoft.com/office/drawing/2014/main" val="10002"/>
                  </a:ext>
                </a:extLst>
              </a:tr>
            </a:tbl>
          </a:graphicData>
        </a:graphic>
      </p:graphicFrame>
      <p:graphicFrame>
        <p:nvGraphicFramePr>
          <p:cNvPr id="5" name="표 4"/>
          <p:cNvGraphicFramePr>
            <a:graphicFrameLocks noGrp="1"/>
          </p:cNvGraphicFramePr>
          <p:nvPr>
            <p:extLst>
              <p:ext uri="{D42A27DB-BD31-4B8C-83A1-F6EECF244321}">
                <p14:modId xmlns:p14="http://schemas.microsoft.com/office/powerpoint/2010/main" val="1398564314"/>
              </p:ext>
            </p:extLst>
          </p:nvPr>
        </p:nvGraphicFramePr>
        <p:xfrm>
          <a:off x="5436096" y="2204864"/>
          <a:ext cx="1607841" cy="2771858"/>
        </p:xfrm>
        <a:graphic>
          <a:graphicData uri="http://schemas.openxmlformats.org/drawingml/2006/table">
            <a:tbl>
              <a:tblPr firstRow="1" bandRow="1">
                <a:tableStyleId>{5C22544A-7EE6-4342-B048-85BDC9FD1C3A}</a:tableStyleId>
              </a:tblPr>
              <a:tblGrid>
                <a:gridCol w="535947">
                  <a:extLst>
                    <a:ext uri="{9D8B030D-6E8A-4147-A177-3AD203B41FA5}">
                      <a16:colId xmlns:a16="http://schemas.microsoft.com/office/drawing/2014/main" val="20000"/>
                    </a:ext>
                  </a:extLst>
                </a:gridCol>
                <a:gridCol w="535947">
                  <a:extLst>
                    <a:ext uri="{9D8B030D-6E8A-4147-A177-3AD203B41FA5}">
                      <a16:colId xmlns:a16="http://schemas.microsoft.com/office/drawing/2014/main" val="20001"/>
                    </a:ext>
                  </a:extLst>
                </a:gridCol>
                <a:gridCol w="535947">
                  <a:extLst>
                    <a:ext uri="{9D8B030D-6E8A-4147-A177-3AD203B41FA5}">
                      <a16:colId xmlns:a16="http://schemas.microsoft.com/office/drawing/2014/main" val="20002"/>
                    </a:ext>
                  </a:extLst>
                </a:gridCol>
              </a:tblGrid>
              <a:tr h="653792">
                <a:tc>
                  <a:txBody>
                    <a:bodyPr/>
                    <a:lstStyle/>
                    <a:p>
                      <a:pPr latinLnBrk="1"/>
                      <a:r>
                        <a:rPr lang="en-US" altLang="ko-KR" dirty="0"/>
                        <a:t>0</a:t>
                      </a:r>
                      <a:endParaRPr lang="ko-KR" altLang="en-US" dirty="0"/>
                    </a:p>
                  </a:txBody>
                  <a:tcPr/>
                </a:tc>
                <a:tc>
                  <a:txBody>
                    <a:bodyPr/>
                    <a:lstStyle/>
                    <a:p>
                      <a:pPr latinLnBrk="1"/>
                      <a:r>
                        <a:rPr lang="en-US" altLang="ko-KR" dirty="0"/>
                        <a:t>4</a:t>
                      </a:r>
                      <a:endParaRPr lang="ko-KR" altLang="en-US" dirty="0"/>
                    </a:p>
                  </a:txBody>
                  <a:tcPr/>
                </a:tc>
                <a:tc>
                  <a:txBody>
                    <a:bodyPr/>
                    <a:lstStyle/>
                    <a:p>
                      <a:pPr latinLnBrk="1"/>
                      <a:r>
                        <a:rPr lang="en-US" altLang="ko-KR" dirty="0"/>
                        <a:t>8</a:t>
                      </a:r>
                      <a:endParaRPr lang="ko-KR" altLang="en-US" dirty="0"/>
                    </a:p>
                  </a:txBody>
                  <a:tcPr/>
                </a:tc>
                <a:extLst>
                  <a:ext uri="{0D108BD9-81ED-4DB2-BD59-A6C34878D82A}">
                    <a16:rowId xmlns:a16="http://schemas.microsoft.com/office/drawing/2014/main" val="10000"/>
                  </a:ext>
                </a:extLst>
              </a:tr>
              <a:tr h="706022">
                <a:tc>
                  <a:txBody>
                    <a:bodyPr/>
                    <a:lstStyle/>
                    <a:p>
                      <a:pPr latinLnBrk="1"/>
                      <a:r>
                        <a:rPr lang="en-US" altLang="ko-KR" dirty="0"/>
                        <a:t>1</a:t>
                      </a:r>
                      <a:endParaRPr lang="ko-KR" altLang="en-US" dirty="0"/>
                    </a:p>
                  </a:txBody>
                  <a:tcPr/>
                </a:tc>
                <a:tc>
                  <a:txBody>
                    <a:bodyPr/>
                    <a:lstStyle/>
                    <a:p>
                      <a:pPr latinLnBrk="1"/>
                      <a:r>
                        <a:rPr lang="en-US" altLang="ko-KR" dirty="0"/>
                        <a:t>5</a:t>
                      </a:r>
                      <a:endParaRPr lang="ko-KR" altLang="en-US" dirty="0"/>
                    </a:p>
                  </a:txBody>
                  <a:tcPr/>
                </a:tc>
                <a:tc>
                  <a:txBody>
                    <a:bodyPr/>
                    <a:lstStyle/>
                    <a:p>
                      <a:pPr latinLnBrk="1"/>
                      <a:r>
                        <a:rPr lang="en-US" altLang="ko-KR" dirty="0"/>
                        <a:t>9</a:t>
                      </a:r>
                      <a:endParaRPr lang="ko-KR" altLang="en-US" dirty="0"/>
                    </a:p>
                  </a:txBody>
                  <a:tcPr/>
                </a:tc>
                <a:extLst>
                  <a:ext uri="{0D108BD9-81ED-4DB2-BD59-A6C34878D82A}">
                    <a16:rowId xmlns:a16="http://schemas.microsoft.com/office/drawing/2014/main" val="10001"/>
                  </a:ext>
                </a:extLst>
              </a:tr>
              <a:tr h="706022">
                <a:tc>
                  <a:txBody>
                    <a:bodyPr/>
                    <a:lstStyle/>
                    <a:p>
                      <a:pPr latinLnBrk="1"/>
                      <a:r>
                        <a:rPr lang="en-US" altLang="ko-KR" dirty="0"/>
                        <a:t>2</a:t>
                      </a:r>
                      <a:endParaRPr lang="ko-KR" altLang="en-US" dirty="0"/>
                    </a:p>
                  </a:txBody>
                  <a:tcPr/>
                </a:tc>
                <a:tc>
                  <a:txBody>
                    <a:bodyPr/>
                    <a:lstStyle/>
                    <a:p>
                      <a:pPr latinLnBrk="1"/>
                      <a:r>
                        <a:rPr lang="en-US" altLang="ko-KR" dirty="0"/>
                        <a:t>6</a:t>
                      </a:r>
                      <a:endParaRPr lang="ko-KR" altLang="en-US" dirty="0"/>
                    </a:p>
                  </a:txBody>
                  <a:tcPr/>
                </a:tc>
                <a:tc>
                  <a:txBody>
                    <a:bodyPr/>
                    <a:lstStyle/>
                    <a:p>
                      <a:pPr latinLnBrk="1"/>
                      <a:r>
                        <a:rPr lang="en-US" altLang="ko-KR" dirty="0"/>
                        <a:t>10</a:t>
                      </a:r>
                      <a:endParaRPr lang="ko-KR" altLang="en-US" dirty="0"/>
                    </a:p>
                  </a:txBody>
                  <a:tcPr/>
                </a:tc>
                <a:extLst>
                  <a:ext uri="{0D108BD9-81ED-4DB2-BD59-A6C34878D82A}">
                    <a16:rowId xmlns:a16="http://schemas.microsoft.com/office/drawing/2014/main" val="10002"/>
                  </a:ext>
                </a:extLst>
              </a:tr>
              <a:tr h="706022">
                <a:tc>
                  <a:txBody>
                    <a:bodyPr/>
                    <a:lstStyle/>
                    <a:p>
                      <a:pPr latinLnBrk="1"/>
                      <a:r>
                        <a:rPr lang="en-US" altLang="ko-KR" dirty="0"/>
                        <a:t>3</a:t>
                      </a:r>
                      <a:endParaRPr lang="ko-KR" altLang="en-US" dirty="0"/>
                    </a:p>
                  </a:txBody>
                  <a:tcPr/>
                </a:tc>
                <a:tc>
                  <a:txBody>
                    <a:bodyPr/>
                    <a:lstStyle/>
                    <a:p>
                      <a:pPr latinLnBrk="1"/>
                      <a:r>
                        <a:rPr lang="en-US" altLang="ko-KR" dirty="0"/>
                        <a:t>7</a:t>
                      </a:r>
                      <a:endParaRPr lang="ko-KR" altLang="en-US" dirty="0"/>
                    </a:p>
                  </a:txBody>
                  <a:tcPr/>
                </a:tc>
                <a:tc>
                  <a:txBody>
                    <a:bodyPr/>
                    <a:lstStyle/>
                    <a:p>
                      <a:pPr latinLnBrk="1"/>
                      <a:r>
                        <a:rPr lang="en-US" altLang="ko-KR" dirty="0"/>
                        <a:t>11</a:t>
                      </a:r>
                      <a:endParaRPr lang="ko-KR" altLang="en-US" dirty="0"/>
                    </a:p>
                  </a:txBody>
                  <a:tcPr/>
                </a:tc>
                <a:extLst>
                  <a:ext uri="{0D108BD9-81ED-4DB2-BD59-A6C34878D82A}">
                    <a16:rowId xmlns:a16="http://schemas.microsoft.com/office/drawing/2014/main" val="10003"/>
                  </a:ext>
                </a:extLst>
              </a:tr>
            </a:tbl>
          </a:graphicData>
        </a:graphic>
      </p:graphicFrame>
      <p:sp>
        <p:nvSpPr>
          <p:cNvPr id="6" name="TextBox 5"/>
          <p:cNvSpPr txBox="1"/>
          <p:nvPr/>
        </p:nvSpPr>
        <p:spPr>
          <a:xfrm>
            <a:off x="1259632" y="4797152"/>
            <a:ext cx="1368152" cy="369332"/>
          </a:xfrm>
          <a:prstGeom prst="rect">
            <a:avLst/>
          </a:prstGeom>
          <a:noFill/>
        </p:spPr>
        <p:txBody>
          <a:bodyPr wrap="square" rtlCol="0">
            <a:spAutoFit/>
          </a:bodyPr>
          <a:lstStyle/>
          <a:p>
            <a:r>
              <a:rPr lang="en-US" altLang="ko-KR" dirty="0">
                <a:latin typeface="+mn-lt"/>
              </a:rPr>
              <a:t>Matrix</a:t>
            </a:r>
            <a:endParaRPr lang="ko-KR" altLang="en-US" dirty="0">
              <a:latin typeface="+mn-lt"/>
            </a:endParaRPr>
          </a:p>
        </p:txBody>
      </p:sp>
      <p:sp>
        <p:nvSpPr>
          <p:cNvPr id="7" name="TextBox 6"/>
          <p:cNvSpPr txBox="1"/>
          <p:nvPr/>
        </p:nvSpPr>
        <p:spPr>
          <a:xfrm>
            <a:off x="5508104" y="5229200"/>
            <a:ext cx="1440160" cy="646331"/>
          </a:xfrm>
          <a:prstGeom prst="rect">
            <a:avLst/>
          </a:prstGeom>
          <a:noFill/>
        </p:spPr>
        <p:txBody>
          <a:bodyPr wrap="square" rtlCol="0">
            <a:spAutoFit/>
          </a:bodyPr>
          <a:lstStyle/>
          <a:p>
            <a:r>
              <a:rPr lang="en-US" altLang="ko-KR" dirty="0">
                <a:latin typeface="+mn-lt"/>
              </a:rPr>
              <a:t>Transposed Matrix</a:t>
            </a:r>
            <a:endParaRPr lang="ko-KR" altLang="en-US" dirty="0">
              <a:latin typeface="+mn-lt"/>
            </a:endParaRPr>
          </a:p>
        </p:txBody>
      </p:sp>
    </p:spTree>
    <p:extLst>
      <p:ext uri="{BB962C8B-B14F-4D97-AF65-F5344CB8AC3E}">
        <p14:creationId xmlns:p14="http://schemas.microsoft.com/office/powerpoint/2010/main" val="283259014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57200" y="116632"/>
            <a:ext cx="8229600" cy="960438"/>
          </a:xfrm>
        </p:spPr>
        <p:txBody>
          <a:bodyPr/>
          <a:lstStyle/>
          <a:p>
            <a:r>
              <a:rPr lang="en-US" altLang="ko-KR" dirty="0"/>
              <a:t>Presentation Schedule 2</a:t>
            </a:r>
            <a:br>
              <a:rPr lang="en-US" altLang="ko-KR" dirty="0"/>
            </a:br>
            <a:r>
              <a:rPr lang="en-US" altLang="ko-KR" dirty="0"/>
              <a:t>on </a:t>
            </a:r>
            <a:r>
              <a:rPr lang="en-US" altLang="ko-KR" dirty="0">
                <a:solidFill>
                  <a:srgbClr val="FF0000"/>
                </a:solidFill>
              </a:rPr>
              <a:t>23 Mar., 2017</a:t>
            </a:r>
            <a:endParaRPr lang="ko-KR" altLang="en-US" dirty="0">
              <a:solidFill>
                <a:srgbClr val="FF0000"/>
              </a:solidFill>
            </a:endParaRPr>
          </a:p>
        </p:txBody>
      </p:sp>
      <p:sp>
        <p:nvSpPr>
          <p:cNvPr id="3" name="내용 개체 틀 2"/>
          <p:cNvSpPr>
            <a:spLocks noGrp="1"/>
          </p:cNvSpPr>
          <p:nvPr>
            <p:ph idx="1"/>
          </p:nvPr>
        </p:nvSpPr>
        <p:spPr>
          <a:xfrm>
            <a:off x="539552" y="1556792"/>
            <a:ext cx="8229600" cy="4525963"/>
          </a:xfrm>
        </p:spPr>
        <p:txBody>
          <a:bodyPr/>
          <a:lstStyle/>
          <a:p>
            <a:r>
              <a:rPr lang="en-US" altLang="ko-KR" dirty="0"/>
              <a:t>Mr. </a:t>
            </a:r>
            <a:r>
              <a:rPr lang="ko-KR" altLang="en-US" dirty="0"/>
              <a:t>기세환</a:t>
            </a:r>
            <a:endParaRPr lang="en-US" altLang="ko-KR" dirty="0"/>
          </a:p>
          <a:p>
            <a:pPr marL="0" indent="0">
              <a:buNone/>
            </a:pPr>
            <a:r>
              <a:rPr lang="en-US" altLang="ko-KR" dirty="0"/>
              <a:t> </a:t>
            </a:r>
            <a:r>
              <a:rPr lang="ko-KR" altLang="en-US" dirty="0"/>
              <a:t> </a:t>
            </a:r>
            <a:r>
              <a:rPr lang="en-US" altLang="ko-KR" dirty="0"/>
              <a:t>Image Processing with CUDA, </a:t>
            </a:r>
            <a:r>
              <a:rPr lang="en-US" altLang="ko-KR" dirty="0" err="1"/>
              <a:t>Jia</a:t>
            </a:r>
            <a:r>
              <a:rPr lang="en-US" altLang="ko-KR" dirty="0"/>
              <a:t> Tse,2006.</a:t>
            </a:r>
          </a:p>
          <a:p>
            <a:pPr marL="0" indent="0">
              <a:buNone/>
            </a:pPr>
            <a:endParaRPr lang="en-US" altLang="ko-KR" dirty="0"/>
          </a:p>
          <a:p>
            <a:r>
              <a:rPr lang="en-US" altLang="ko-KR" dirty="0"/>
              <a:t>Mr. </a:t>
            </a:r>
            <a:r>
              <a:rPr lang="ko-KR" altLang="en-US" dirty="0"/>
              <a:t>정휘영</a:t>
            </a:r>
            <a:endParaRPr lang="en-US" altLang="ko-KR" dirty="0"/>
          </a:p>
          <a:p>
            <a:pPr marL="0" indent="0">
              <a:buNone/>
            </a:pPr>
            <a:r>
              <a:rPr lang="en-US" altLang="ko-KR" dirty="0"/>
              <a:t>  Image Convolution with CUDA, Victor 			</a:t>
            </a:r>
            <a:r>
              <a:rPr lang="en-US" altLang="ko-KR" dirty="0" err="1"/>
              <a:t>Podlozhnyuk</a:t>
            </a:r>
            <a:r>
              <a:rPr lang="en-US" altLang="ko-KR" dirty="0"/>
              <a:t>, 2007.</a:t>
            </a:r>
          </a:p>
          <a:p>
            <a:pPr marL="0" lvl="1" indent="0">
              <a:buClr>
                <a:schemeClr val="accent1"/>
              </a:buClr>
              <a:buNone/>
            </a:pPr>
            <a:r>
              <a:rPr lang="en-US" altLang="ko-KR" sz="2000" dirty="0">
                <a:solidFill>
                  <a:srgbClr val="FF0000"/>
                </a:solidFill>
              </a:rPr>
              <a:t>*Send your presentation file to </a:t>
            </a:r>
          </a:p>
          <a:p>
            <a:pPr marL="0" lvl="1" indent="0">
              <a:buClr>
                <a:schemeClr val="accent1"/>
              </a:buClr>
              <a:buNone/>
            </a:pPr>
            <a:r>
              <a:rPr lang="en-US" altLang="ko-KR" sz="2000" dirty="0"/>
              <a:t>TA  </a:t>
            </a:r>
            <a:r>
              <a:rPr lang="en-US" altLang="ko-KR" sz="2000" dirty="0" err="1"/>
              <a:t>Mr.Kim</a:t>
            </a:r>
            <a:r>
              <a:rPr lang="en-US" altLang="ko-KR" sz="2000" dirty="0"/>
              <a:t> Woo Joong, PhD Student(</a:t>
            </a:r>
            <a:r>
              <a:rPr lang="en-US" altLang="ko-KR" sz="2000" dirty="0">
                <a:hlinkClick r:id="rId2"/>
              </a:rPr>
              <a:t>w.j.kim@kaist.ac.kr</a:t>
            </a:r>
            <a:r>
              <a:rPr lang="en-US" altLang="ko-KR" sz="2000" dirty="0"/>
              <a:t>) before your presentation to upload it to the Web.</a:t>
            </a:r>
          </a:p>
          <a:p>
            <a:pPr marL="0" indent="0">
              <a:buNone/>
            </a:pPr>
            <a:endParaRPr lang="ko-KR" altLang="en-US" dirty="0">
              <a:solidFill>
                <a:srgbClr val="FF0000"/>
              </a:solidFill>
            </a:endParaRPr>
          </a:p>
        </p:txBody>
      </p:sp>
      <p:sp>
        <p:nvSpPr>
          <p:cNvPr id="4" name="TextBox 3"/>
          <p:cNvSpPr txBox="1"/>
          <p:nvPr/>
        </p:nvSpPr>
        <p:spPr>
          <a:xfrm>
            <a:off x="510332" y="6362392"/>
            <a:ext cx="8064896" cy="369332"/>
          </a:xfrm>
          <a:prstGeom prst="rect">
            <a:avLst/>
          </a:prstGeom>
          <a:noFill/>
        </p:spPr>
        <p:txBody>
          <a:bodyPr wrap="square" rtlCol="0">
            <a:spAutoFit/>
          </a:bodyPr>
          <a:lstStyle/>
          <a:p>
            <a:r>
              <a:rPr lang="en-US" altLang="ko-KR" b="1" dirty="0">
                <a:solidFill>
                  <a:srgbClr val="FF0000"/>
                </a:solidFill>
                <a:latin typeface="+mn-lt"/>
              </a:rPr>
              <a:t>*Homework#2 will be issued on 16 Mar. 2017</a:t>
            </a:r>
            <a:endParaRPr lang="ko-KR" altLang="en-US" b="1" dirty="0">
              <a:solidFill>
                <a:srgbClr val="FF0000"/>
              </a:solidFill>
              <a:latin typeface="+mn-lt"/>
            </a:endParaRPr>
          </a:p>
        </p:txBody>
      </p:sp>
    </p:spTree>
    <p:extLst>
      <p:ext uri="{BB962C8B-B14F-4D97-AF65-F5344CB8AC3E}">
        <p14:creationId xmlns:p14="http://schemas.microsoft.com/office/powerpoint/2010/main" val="1026722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Locality of Memory Access</a:t>
            </a:r>
            <a:endParaRPr lang="ko-KR" altLang="en-US" dirty="0"/>
          </a:p>
        </p:txBody>
      </p:sp>
      <p:sp>
        <p:nvSpPr>
          <p:cNvPr id="3" name="내용 개체 틀 2"/>
          <p:cNvSpPr>
            <a:spLocks noGrp="1"/>
          </p:cNvSpPr>
          <p:nvPr>
            <p:ph idx="1"/>
          </p:nvPr>
        </p:nvSpPr>
        <p:spPr/>
        <p:txBody>
          <a:bodyPr/>
          <a:lstStyle/>
          <a:p>
            <a:r>
              <a:rPr lang="en-US" altLang="ko-KR" u="sng" dirty="0">
                <a:hlinkClick r:id="rId2" tooltip="Time"/>
              </a:rPr>
              <a:t>Tempora</a:t>
            </a:r>
            <a:r>
              <a:rPr lang="en-US" altLang="ko-KR" dirty="0">
                <a:solidFill>
                  <a:srgbClr val="FF0000"/>
                </a:solidFill>
                <a:hlinkClick r:id="rId2" tooltip="Time"/>
              </a:rPr>
              <a:t>l</a:t>
            </a:r>
            <a:r>
              <a:rPr lang="en-US" altLang="ko-KR" u="sng" dirty="0">
                <a:solidFill>
                  <a:srgbClr val="FF0000"/>
                </a:solidFill>
              </a:rPr>
              <a:t> locality</a:t>
            </a:r>
            <a:r>
              <a:rPr lang="en-US" altLang="ko-KR" dirty="0">
                <a:solidFill>
                  <a:srgbClr val="FF0000"/>
                </a:solidFill>
              </a:rPr>
              <a:t>: </a:t>
            </a:r>
            <a:r>
              <a:rPr lang="en-US" altLang="ko-KR" dirty="0"/>
              <a:t>If at one point a particular memory location is referenced, then it is likely that the same location will be referenced again in the near future</a:t>
            </a:r>
          </a:p>
          <a:p>
            <a:r>
              <a:rPr lang="en-US" altLang="ko-KR" u="sng" dirty="0">
                <a:solidFill>
                  <a:srgbClr val="FF0000"/>
                </a:solidFill>
              </a:rPr>
              <a:t>Spatial locality: </a:t>
            </a:r>
            <a:r>
              <a:rPr lang="en-US" altLang="ko-KR" dirty="0"/>
              <a:t>If a particular memory location is referenced at a particular time, then it is likely that nearby memory locations will be referenced in the near future</a:t>
            </a:r>
            <a:endParaRPr lang="ko-KR" altLang="en-US" dirty="0"/>
          </a:p>
        </p:txBody>
      </p:sp>
    </p:spTree>
    <p:extLst>
      <p:ext uri="{BB962C8B-B14F-4D97-AF65-F5344CB8AC3E}">
        <p14:creationId xmlns:p14="http://schemas.microsoft.com/office/powerpoint/2010/main" val="28554450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Local Memory</a:t>
            </a:r>
            <a:endParaRPr lang="ko-KR" altLang="en-US" dirty="0"/>
          </a:p>
        </p:txBody>
      </p:sp>
      <p:sp>
        <p:nvSpPr>
          <p:cNvPr id="3" name="내용 개체 틀 2"/>
          <p:cNvSpPr>
            <a:spLocks noGrp="1"/>
          </p:cNvSpPr>
          <p:nvPr>
            <p:ph idx="1"/>
          </p:nvPr>
        </p:nvSpPr>
        <p:spPr/>
        <p:txBody>
          <a:bodyPr/>
          <a:lstStyle/>
          <a:p>
            <a:r>
              <a:rPr lang="en-US" altLang="ko-KR" sz="2400" dirty="0"/>
              <a:t>Local arrays referenced with indices whose values cannot be determined at compile time.</a:t>
            </a:r>
          </a:p>
          <a:p>
            <a:r>
              <a:rPr lang="en-US" altLang="ko-KR" sz="2400" dirty="0"/>
              <a:t>Large local structures or array that would consume too much register space.</a:t>
            </a:r>
          </a:p>
          <a:p>
            <a:r>
              <a:rPr lang="en-US" altLang="ko-KR" sz="2400" dirty="0"/>
              <a:t>Any variable that does not fit within the kernel register limit.</a:t>
            </a:r>
          </a:p>
          <a:p>
            <a:r>
              <a:rPr lang="en-US" altLang="ko-KR" sz="2400" dirty="0"/>
              <a:t>Local memory is actually a part of Global memory that has high latency and low bandwidth and</a:t>
            </a:r>
            <a:r>
              <a:rPr lang="ko-KR" altLang="en-US" sz="2400" dirty="0"/>
              <a:t> </a:t>
            </a:r>
            <a:r>
              <a:rPr lang="en-US" altLang="ko-KR" sz="2400" dirty="0"/>
              <a:t>are</a:t>
            </a:r>
            <a:r>
              <a:rPr lang="ko-KR" altLang="en-US" sz="2400" dirty="0"/>
              <a:t> </a:t>
            </a:r>
            <a:r>
              <a:rPr lang="en-US" altLang="ko-KR" sz="2400" dirty="0"/>
              <a:t>subject</a:t>
            </a:r>
            <a:r>
              <a:rPr lang="ko-KR" altLang="en-US" sz="2400" dirty="0"/>
              <a:t> </a:t>
            </a:r>
            <a:r>
              <a:rPr lang="en-US" altLang="ko-KR" sz="2400" dirty="0"/>
              <a:t>to</a:t>
            </a:r>
            <a:r>
              <a:rPr lang="ko-KR" altLang="en-US" sz="2400" dirty="0"/>
              <a:t> </a:t>
            </a:r>
            <a:r>
              <a:rPr lang="en-US" altLang="ko-KR" sz="2400" dirty="0"/>
              <a:t>the</a:t>
            </a:r>
            <a:r>
              <a:rPr lang="ko-KR" altLang="en-US" sz="2400" dirty="0"/>
              <a:t> </a:t>
            </a:r>
            <a:r>
              <a:rPr lang="en-US" altLang="ko-KR" sz="2400" dirty="0"/>
              <a:t>requirements</a:t>
            </a:r>
            <a:r>
              <a:rPr lang="ko-KR" altLang="en-US" sz="2400" dirty="0"/>
              <a:t> </a:t>
            </a:r>
            <a:r>
              <a:rPr lang="en-US" altLang="ko-KR" sz="2400" dirty="0"/>
              <a:t>for</a:t>
            </a:r>
            <a:r>
              <a:rPr lang="ko-KR" altLang="en-US" sz="2400" dirty="0"/>
              <a:t> </a:t>
            </a:r>
            <a:r>
              <a:rPr lang="en-US" altLang="ko-KR" sz="2400" dirty="0"/>
              <a:t>efficient</a:t>
            </a:r>
            <a:r>
              <a:rPr lang="ko-KR" altLang="en-US" sz="2400" dirty="0"/>
              <a:t> </a:t>
            </a:r>
            <a:r>
              <a:rPr lang="en-US" altLang="ko-KR" sz="2400" dirty="0"/>
              <a:t>memory</a:t>
            </a:r>
            <a:r>
              <a:rPr lang="ko-KR" altLang="en-US" sz="2400" dirty="0"/>
              <a:t> </a:t>
            </a:r>
            <a:r>
              <a:rPr lang="en-US" altLang="ko-KR" sz="2400" dirty="0"/>
              <a:t>access.</a:t>
            </a:r>
          </a:p>
          <a:p>
            <a:r>
              <a:rPr lang="en-US" altLang="ko-KR" sz="2400" dirty="0"/>
              <a:t>With compute capability 2.0 and higher, local memory data is also cached in a per-SM L1 and per-device L2cache</a:t>
            </a:r>
            <a:endParaRPr lang="ko-KR" altLang="en-US" sz="2400" dirty="0"/>
          </a:p>
        </p:txBody>
      </p:sp>
    </p:spTree>
    <p:extLst>
      <p:ext uri="{BB962C8B-B14F-4D97-AF65-F5344CB8AC3E}">
        <p14:creationId xmlns:p14="http://schemas.microsoft.com/office/powerpoint/2010/main" val="5100001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Local Memory(</a:t>
            </a:r>
            <a:r>
              <a:rPr lang="en-US" altLang="ko-KR" dirty="0" err="1"/>
              <a:t>LMem</a:t>
            </a:r>
            <a:r>
              <a:rPr lang="en-US" altLang="ko-KR" dirty="0"/>
              <a:t>)</a:t>
            </a:r>
            <a:endParaRPr lang="ko-KR" altLang="en-US" dirty="0"/>
          </a:p>
        </p:txBody>
      </p:sp>
      <p:sp>
        <p:nvSpPr>
          <p:cNvPr id="3" name="내용 개체 틀 2"/>
          <p:cNvSpPr>
            <a:spLocks noGrp="1"/>
          </p:cNvSpPr>
          <p:nvPr>
            <p:ph idx="1"/>
          </p:nvPr>
        </p:nvSpPr>
        <p:spPr/>
        <p:txBody>
          <a:bodyPr/>
          <a:lstStyle/>
          <a:p>
            <a:r>
              <a:rPr lang="en-US" altLang="ko-KR" dirty="0"/>
              <a:t>When too many registers are used,</a:t>
            </a:r>
          </a:p>
          <a:p>
            <a:pPr marL="0" indent="0">
              <a:buNone/>
            </a:pPr>
            <a:r>
              <a:rPr lang="en-US" altLang="ko-KR" dirty="0"/>
              <a:t>too many local variables are </a:t>
            </a:r>
            <a:r>
              <a:rPr lang="en-US" altLang="ko-KR" dirty="0" err="1"/>
              <a:t>used,or</a:t>
            </a:r>
            <a:r>
              <a:rPr lang="en-US" altLang="ko-KR" dirty="0"/>
              <a:t> local variables are arrays, local memory is allocated.</a:t>
            </a:r>
          </a:p>
          <a:p>
            <a:r>
              <a:rPr lang="en-US" altLang="ko-KR" dirty="0" err="1"/>
              <a:t>LMem</a:t>
            </a:r>
            <a:r>
              <a:rPr lang="en-US" altLang="ko-KR" dirty="0"/>
              <a:t> is actually a part of Global Memory(</a:t>
            </a:r>
            <a:r>
              <a:rPr lang="en-US" altLang="ko-KR" dirty="0" err="1"/>
              <a:t>GMem</a:t>
            </a:r>
            <a:r>
              <a:rPr lang="en-US" altLang="ko-KR" dirty="0"/>
              <a:t>).</a:t>
            </a:r>
          </a:p>
          <a:p>
            <a:r>
              <a:rPr lang="en-US" altLang="ko-KR" dirty="0"/>
              <a:t>compiler option: -</a:t>
            </a:r>
            <a:r>
              <a:rPr lang="en-US" altLang="ko-KR" dirty="0" err="1"/>
              <a:t>maxrregcount</a:t>
            </a:r>
            <a:r>
              <a:rPr lang="en-US" altLang="ko-KR" dirty="0"/>
              <a:t>=32  </a:t>
            </a:r>
          </a:p>
          <a:p>
            <a:pPr marL="0" indent="0">
              <a:buNone/>
            </a:pPr>
            <a:r>
              <a:rPr lang="en-US" altLang="ko-KR" dirty="0"/>
              <a:t>	</a:t>
            </a:r>
            <a:r>
              <a:rPr lang="en-US" altLang="ko-KR" sz="2800" b="1" dirty="0"/>
              <a:t>//it limits the number of registers 32 per thread.</a:t>
            </a:r>
          </a:p>
          <a:p>
            <a:endParaRPr lang="en-US" altLang="ko-KR" dirty="0"/>
          </a:p>
          <a:p>
            <a:endParaRPr lang="en-US" altLang="ko-KR" dirty="0"/>
          </a:p>
        </p:txBody>
      </p:sp>
    </p:spTree>
    <p:extLst>
      <p:ext uri="{BB962C8B-B14F-4D97-AF65-F5344CB8AC3E}">
        <p14:creationId xmlns:p14="http://schemas.microsoft.com/office/powerpoint/2010/main" val="274024223"/>
      </p:ext>
    </p:extLst>
  </p:cSld>
  <p:clrMapOvr>
    <a:masterClrMapping/>
  </p:clrMapOvr>
</p:sld>
</file>

<file path=ppt/theme/theme1.xml><?xml version="1.0" encoding="utf-8"?>
<a:theme xmlns:a="http://schemas.openxmlformats.org/drawingml/2006/main" name="심플 테마">
  <a:themeElements>
    <a:clrScheme name="New_Simple01">
      <a:dk1>
        <a:sysClr val="windowText" lastClr="000000"/>
      </a:dk1>
      <a:lt1>
        <a:sysClr val="window" lastClr="FFFFFF"/>
      </a:lt1>
      <a:dk2>
        <a:srgbClr val="562B71"/>
      </a:dk2>
      <a:lt2>
        <a:srgbClr val="DFF0F7"/>
      </a:lt2>
      <a:accent1>
        <a:srgbClr val="6BA2DF"/>
      </a:accent1>
      <a:accent2>
        <a:srgbClr val="C0504D"/>
      </a:accent2>
      <a:accent3>
        <a:srgbClr val="9BBB59"/>
      </a:accent3>
      <a:accent4>
        <a:srgbClr val="8064A2"/>
      </a:accent4>
      <a:accent5>
        <a:srgbClr val="AA5E74"/>
      </a:accent5>
      <a:accent6>
        <a:srgbClr val="EF9031"/>
      </a:accent6>
      <a:hlink>
        <a:srgbClr val="FF0000"/>
      </a:hlink>
      <a:folHlink>
        <a:srgbClr val="92D050"/>
      </a:folHlink>
    </a:clrScheme>
    <a:fontScheme name="New_Simple01">
      <a:majorFont>
        <a:latin typeface="Tw Cen MT"/>
        <a:ea typeface=""/>
        <a:cs typeface=""/>
        <a:font script="Grek" typeface="Calibri"/>
        <a:font script="Cyrl" typeface="Calibri"/>
        <a:font script="Jpan" typeface="HGPｺﾞｼｯｸE"/>
        <a:font script="Hang" typeface="맑은 고딕"/>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맑은 고딕"/>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New_Simple01">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hade val="100000"/>
                <a:satMod val="165000"/>
              </a:schemeClr>
            </a:gs>
            <a:gs pos="55000">
              <a:schemeClr val="phClr">
                <a:tint val="83000"/>
                <a:shade val="100000"/>
                <a:satMod val="155000"/>
              </a:schemeClr>
            </a:gs>
            <a:gs pos="100000">
              <a:schemeClr val="phClr">
                <a:shade val="85000"/>
                <a:satMod val="100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08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a:rot lat="0" lon="0" rev="0"/>
            </a:camera>
            <a:lightRig rig="glow" dir="t">
              <a:rot lat="0" lon="0" rev="20040000"/>
            </a:lightRig>
          </a:scene3d>
          <a:sp3d contourW="12700">
            <a:bevelT w="38100" h="25400" prst="softRound"/>
            <a:contourClr>
              <a:schemeClr val="phClr"/>
            </a:contourClr>
          </a:sp3d>
        </a:effectStyle>
      </a:effectStyleLst>
      <a:bgFillStyleLst>
        <a:solidFill>
          <a:schemeClr val="phClr"/>
        </a:solidFill>
        <a:gradFill rotWithShape="1">
          <a:gsLst>
            <a:gs pos="0">
              <a:schemeClr val="phClr">
                <a:tint val="85000"/>
                <a:hueMod val="105000"/>
                <a:satMod val="250000"/>
              </a:schemeClr>
            </a:gs>
            <a:gs pos="100000">
              <a:schemeClr val="phClr">
                <a:tint val="95000"/>
                <a:shade val="100000"/>
                <a:satMod val="200000"/>
              </a:schemeClr>
            </a:gs>
          </a:gsLst>
          <a:lin ang="2700000" scaled="0"/>
        </a:gradFill>
        <a:gradFill rotWithShape="1">
          <a:gsLst>
            <a:gs pos="0">
              <a:schemeClr val="phClr">
                <a:tint val="94000"/>
                <a:satMod val="200000"/>
              </a:schemeClr>
            </a:gs>
            <a:gs pos="100000">
              <a:schemeClr val="phClr">
                <a:shade val="70000"/>
                <a:satMod val="200000"/>
              </a:schemeClr>
            </a:gs>
          </a:gsLst>
          <a:path path="circle">
            <a:fillToRect l="40000" r="40000" b="6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심플 테마</Template>
  <TotalTime>17604</TotalTime>
  <Words>2309</Words>
  <Application>Microsoft Office PowerPoint</Application>
  <PresentationFormat>화면 슬라이드 쇼(4:3)</PresentationFormat>
  <Paragraphs>598</Paragraphs>
  <Slides>68</Slides>
  <Notes>0</Notes>
  <HiddenSlides>0</HiddenSlides>
  <MMClips>0</MMClips>
  <ScaleCrop>false</ScaleCrop>
  <HeadingPairs>
    <vt:vector size="6" baseType="variant">
      <vt:variant>
        <vt:lpstr>사용한 글꼴</vt:lpstr>
      </vt:variant>
      <vt:variant>
        <vt:i4>6</vt:i4>
      </vt:variant>
      <vt:variant>
        <vt:lpstr>테마</vt:lpstr>
      </vt:variant>
      <vt:variant>
        <vt:i4>1</vt:i4>
      </vt:variant>
      <vt:variant>
        <vt:lpstr>슬라이드 제목</vt:lpstr>
      </vt:variant>
      <vt:variant>
        <vt:i4>68</vt:i4>
      </vt:variant>
    </vt:vector>
  </HeadingPairs>
  <TitlesOfParts>
    <vt:vector size="75" baseType="lpstr">
      <vt:lpstr>굴림</vt:lpstr>
      <vt:lpstr>맑은 고딕</vt:lpstr>
      <vt:lpstr>Arial</vt:lpstr>
      <vt:lpstr>Times New Roman</vt:lpstr>
      <vt:lpstr>Tw Cen MT</vt:lpstr>
      <vt:lpstr>Wingdings 3</vt:lpstr>
      <vt:lpstr>심플 테마</vt:lpstr>
      <vt:lpstr>Lecture 5 CUDA Memory Architecture </vt:lpstr>
      <vt:lpstr>PowerPoint 프레젠테이션</vt:lpstr>
      <vt:lpstr>PowerPoint 프레젠테이션</vt:lpstr>
      <vt:lpstr>CUDA Memory Characteristics</vt:lpstr>
      <vt:lpstr>Registers</vt:lpstr>
      <vt:lpstr>Memory Hierarchy</vt:lpstr>
      <vt:lpstr>Locality of Memory Access</vt:lpstr>
      <vt:lpstr>Local Memory</vt:lpstr>
      <vt:lpstr>Local Memory(LMem)</vt:lpstr>
      <vt:lpstr>Shared Memory(SMem)</vt:lpstr>
      <vt:lpstr>SMem Read/Write</vt:lpstr>
      <vt:lpstr>Synchronization</vt:lpstr>
      <vt:lpstr>__syncthread()</vt:lpstr>
      <vt:lpstr>__syncthread()</vt:lpstr>
      <vt:lpstr>Global Memory(GMem)</vt:lpstr>
      <vt:lpstr>Constant Memory(CMem)</vt:lpstr>
      <vt:lpstr>Constant Memory(CMem)</vt:lpstr>
      <vt:lpstr>Texture Memory</vt:lpstr>
      <vt:lpstr>Texture</vt:lpstr>
      <vt:lpstr>PowerPoint 프레젠테이션</vt:lpstr>
      <vt:lpstr>GPU Caches</vt:lpstr>
      <vt:lpstr>Global Variable</vt:lpstr>
      <vt:lpstr>Global Memory Allocation, Deallocation, Transfer</vt:lpstr>
      <vt:lpstr>CPU and GPU Memory</vt:lpstr>
      <vt:lpstr>Pinned Memory</vt:lpstr>
      <vt:lpstr>Paging Model of Logical and Physical Memory</vt:lpstr>
      <vt:lpstr>Pinned Memory</vt:lpstr>
      <vt:lpstr>Allocation of pinned host memory</vt:lpstr>
      <vt:lpstr>performance</vt:lpstr>
      <vt:lpstr>Zero-Copy Memory</vt:lpstr>
      <vt:lpstr>Zero-Copy Memory</vt:lpstr>
      <vt:lpstr>Zero-Copy Memory</vt:lpstr>
      <vt:lpstr>Zero-Copy Memory</vt:lpstr>
      <vt:lpstr>Zero-Copy Memory</vt:lpstr>
      <vt:lpstr>Issues of Zero-Copy Memory</vt:lpstr>
      <vt:lpstr>Unified Virtual Addressing</vt:lpstr>
      <vt:lpstr>Unified Memory (CUDA 6.0)</vt:lpstr>
      <vt:lpstr>Memory Access Patterns</vt:lpstr>
      <vt:lpstr>Memory Hierarchy</vt:lpstr>
      <vt:lpstr>Memory Access</vt:lpstr>
      <vt:lpstr>Two Characteristics of Memory Access</vt:lpstr>
      <vt:lpstr>Aligned  and Coalesced memory Access</vt:lpstr>
      <vt:lpstr>Global Memory Reads</vt:lpstr>
      <vt:lpstr>Cached(L1)  Load</vt:lpstr>
      <vt:lpstr>Cached Loads</vt:lpstr>
      <vt:lpstr>Cached Loads</vt:lpstr>
      <vt:lpstr>Cached Loads</vt:lpstr>
      <vt:lpstr>Cached Loads</vt:lpstr>
      <vt:lpstr>Cached Loads</vt:lpstr>
      <vt:lpstr>DIFFERENCE BETWEEN CPU L1 CACHE AND GPU L1 CACHE  </vt:lpstr>
      <vt:lpstr>Uncached Loads</vt:lpstr>
      <vt:lpstr>Uncached Loads</vt:lpstr>
      <vt:lpstr>Uncached Loads</vt:lpstr>
      <vt:lpstr>Uncached Loads</vt:lpstr>
      <vt:lpstr>Uncached Loads</vt:lpstr>
      <vt:lpstr>Misaligned Read</vt:lpstr>
      <vt:lpstr>Global Load Efficiency gld_efficiency</vt:lpstr>
      <vt:lpstr>$nvprof –metrics gld_transactions ./readSegment 0</vt:lpstr>
      <vt:lpstr>Global Memory Writes</vt:lpstr>
      <vt:lpstr>Global Memory Writes</vt:lpstr>
      <vt:lpstr>Global Memory Writes</vt:lpstr>
      <vt:lpstr>gst_efficiency</vt:lpstr>
      <vt:lpstr>Global Memory Writes</vt:lpstr>
      <vt:lpstr>Array of Structure ,  Structure of Array</vt:lpstr>
      <vt:lpstr>AOS and SOA </vt:lpstr>
      <vt:lpstr>Unrolling loops</vt:lpstr>
      <vt:lpstr>Matrix Transpose</vt:lpstr>
      <vt:lpstr>Presentation Schedule 2 on 23 Mar., 2017</vt:lpstr>
    </vt:vector>
  </TitlesOfParts>
  <Company>스머프마을</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Weekly Report M.S. Candidate 2ST,  Chulmin Kim</dc:title>
  <dc:creator>CHULMIN KIM</dc:creator>
  <cp:lastModifiedBy>김진권</cp:lastModifiedBy>
  <cp:revision>1023</cp:revision>
  <cp:lastPrinted>2016-03-21T05:16:53Z</cp:lastPrinted>
  <dcterms:created xsi:type="dcterms:W3CDTF">2009-02-06T01:28:03Z</dcterms:created>
  <dcterms:modified xsi:type="dcterms:W3CDTF">2017-06-14T10:45:46Z</dcterms:modified>
</cp:coreProperties>
</file>